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4" r:id="rId1"/>
    <p:sldMasterId id="2147483698" r:id="rId2"/>
  </p:sldMasterIdLst>
  <p:notesMasterIdLst>
    <p:notesMasterId r:id="rId27"/>
  </p:notesMasterIdLst>
  <p:handoutMasterIdLst>
    <p:handoutMasterId r:id="rId28"/>
  </p:handoutMasterIdLst>
  <p:sldIdLst>
    <p:sldId id="274" r:id="rId3"/>
    <p:sldId id="415" r:id="rId4"/>
    <p:sldId id="496" r:id="rId5"/>
    <p:sldId id="467" r:id="rId6"/>
    <p:sldId id="500" r:id="rId7"/>
    <p:sldId id="439" r:id="rId8"/>
    <p:sldId id="460" r:id="rId9"/>
    <p:sldId id="440" r:id="rId10"/>
    <p:sldId id="492" r:id="rId11"/>
    <p:sldId id="444" r:id="rId12"/>
    <p:sldId id="456" r:id="rId13"/>
    <p:sldId id="266" r:id="rId14"/>
    <p:sldId id="267" r:id="rId15"/>
    <p:sldId id="505" r:id="rId16"/>
    <p:sldId id="269" r:id="rId17"/>
    <p:sldId id="503" r:id="rId18"/>
    <p:sldId id="285" r:id="rId19"/>
    <p:sldId id="499" r:id="rId20"/>
    <p:sldId id="453" r:id="rId21"/>
    <p:sldId id="469" r:id="rId22"/>
    <p:sldId id="506" r:id="rId23"/>
    <p:sldId id="272" r:id="rId24"/>
    <p:sldId id="487" r:id="rId25"/>
    <p:sldId id="42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osravani, Ali" initials="KA" lastIdx="1" clrIdx="0">
    <p:extLst>
      <p:ext uri="{19B8F6BF-5375-455C-9EA6-DF929625EA0E}">
        <p15:presenceInfo xmlns:p15="http://schemas.microsoft.com/office/powerpoint/2012/main" userId="S-1-5-21-1177238915-2111687655-1060284298-734464" providerId="AD"/>
      </p:ext>
    </p:extLst>
  </p:cmAuthor>
  <p:cmAuthor id="2" name="EXI-Parvinian, Sepideh" initials="ES" lastIdx="1" clrIdx="1">
    <p:extLst>
      <p:ext uri="{19B8F6BF-5375-455C-9EA6-DF929625EA0E}">
        <p15:presenceInfo xmlns:p15="http://schemas.microsoft.com/office/powerpoint/2012/main" userId="S-1-5-21-1177238915-1303643608-1606980848-532096" providerId="AD"/>
      </p:ext>
    </p:extLst>
  </p:cmAuthor>
  <p:cmAuthor id="3" name="Berkay YUCEL" initials="" lastIdx="1" clrIdx="2"/>
  <p:cmAuthor id="4" name="Courtright, Zachary S" initials="CZS" lastIdx="18" clrIdx="3">
    <p:extLst>
      <p:ext uri="{19B8F6BF-5375-455C-9EA6-DF929625EA0E}">
        <p15:presenceInfo xmlns:p15="http://schemas.microsoft.com/office/powerpoint/2012/main" userId="S::zcourtright3@gatech.edu::490542e0-a75f-4df0-bd88-e2dda211bb9e" providerId="AD"/>
      </p:ext>
    </p:extLst>
  </p:cmAuthor>
  <p:cmAuthor id="5" name="Courtright, Zachary S. (MSFC-ST23)" initials="CZS(S" lastIdx="1" clrIdx="4">
    <p:extLst>
      <p:ext uri="{19B8F6BF-5375-455C-9EA6-DF929625EA0E}">
        <p15:presenceInfo xmlns:p15="http://schemas.microsoft.com/office/powerpoint/2012/main" userId="S::zcourtri@ndc.nasa.gov::b868c4ac-fccd-4084-942d-35f73d416d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A1B"/>
    <a:srgbClr val="CC0000"/>
    <a:srgbClr val="990000"/>
    <a:srgbClr val="201E1E"/>
    <a:srgbClr val="F4EB72"/>
    <a:srgbClr val="FF5050"/>
    <a:srgbClr val="E29CCE"/>
    <a:srgbClr val="ED1923"/>
    <a:srgbClr val="FF7C8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62078" autoAdjust="0"/>
  </p:normalViewPr>
  <p:slideViewPr>
    <p:cSldViewPr snapToGrid="0">
      <p:cViewPr>
        <p:scale>
          <a:sx n="90" d="100"/>
          <a:sy n="90" d="100"/>
        </p:scale>
        <p:origin x="2250"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9B0B3-B90A-447F-BEEB-552992A1D0F4}" type="doc">
      <dgm:prSet loTypeId="urn:microsoft.com/office/officeart/2005/8/layout/arrow2" loCatId="process" qsTypeId="urn:microsoft.com/office/officeart/2005/8/quickstyle/simple1" qsCatId="simple" csTypeId="urn:microsoft.com/office/officeart/2005/8/colors/accent1_2" csCatId="accent1" phldr="1"/>
      <dgm:spPr/>
    </dgm:pt>
    <dgm:pt modelId="{AFE50FF2-29FF-45FC-AE4F-CA5A0A0F3F90}">
      <dgm:prSet phldrT="[Text]"/>
      <dgm:spPr/>
      <dgm:t>
        <a:bodyPr/>
        <a:lstStyle/>
        <a:p>
          <a:r>
            <a:rPr lang="en-US" b="1" dirty="0">
              <a:solidFill>
                <a:schemeClr val="tx1"/>
              </a:solidFill>
            </a:rPr>
            <a:t>Segmentation</a:t>
          </a:r>
        </a:p>
      </dgm:t>
    </dgm:pt>
    <dgm:pt modelId="{E7324E0E-4A4A-44B0-92EC-146D03C636E1}" type="parTrans" cxnId="{A0012B07-BDE9-40CF-9356-CED7F077718A}">
      <dgm:prSet/>
      <dgm:spPr/>
      <dgm:t>
        <a:bodyPr/>
        <a:lstStyle/>
        <a:p>
          <a:endParaRPr lang="en-US"/>
        </a:p>
      </dgm:t>
    </dgm:pt>
    <dgm:pt modelId="{259276C5-E28F-4E84-A53C-40D6EBCB5D51}" type="sibTrans" cxnId="{A0012B07-BDE9-40CF-9356-CED7F077718A}">
      <dgm:prSet/>
      <dgm:spPr/>
      <dgm:t>
        <a:bodyPr/>
        <a:lstStyle/>
        <a:p>
          <a:endParaRPr lang="en-US"/>
        </a:p>
      </dgm:t>
    </dgm:pt>
    <dgm:pt modelId="{755F3E66-DC63-4FED-9897-3289A7D53F8B}">
      <dgm:prSet phldrT="[Text]"/>
      <dgm:spPr/>
      <dgm:t>
        <a:bodyPr/>
        <a:lstStyle/>
        <a:p>
          <a:r>
            <a:rPr lang="en-US" b="1" dirty="0"/>
            <a:t>Statistics</a:t>
          </a:r>
        </a:p>
      </dgm:t>
    </dgm:pt>
    <dgm:pt modelId="{8C61F575-C6D0-4E44-8313-28F388F7C3C8}" type="parTrans" cxnId="{9F0DD622-2E1C-496B-9266-B65841CEC9B8}">
      <dgm:prSet/>
      <dgm:spPr/>
      <dgm:t>
        <a:bodyPr/>
        <a:lstStyle/>
        <a:p>
          <a:endParaRPr lang="en-US"/>
        </a:p>
      </dgm:t>
    </dgm:pt>
    <dgm:pt modelId="{D911E70B-E46B-4E61-AE79-D2A11FB8832A}" type="sibTrans" cxnId="{9F0DD622-2E1C-496B-9266-B65841CEC9B8}">
      <dgm:prSet/>
      <dgm:spPr/>
      <dgm:t>
        <a:bodyPr/>
        <a:lstStyle/>
        <a:p>
          <a:endParaRPr lang="en-US"/>
        </a:p>
      </dgm:t>
    </dgm:pt>
    <dgm:pt modelId="{974708B2-61CA-42B4-87BF-D7145A9756FA}">
      <dgm:prSet phldrT="[Text]"/>
      <dgm:spPr/>
      <dgm:t>
        <a:bodyPr/>
        <a:lstStyle/>
        <a:p>
          <a:r>
            <a:rPr lang="en-US" dirty="0">
              <a:noFill/>
            </a:rPr>
            <a:t>Imaging</a:t>
          </a:r>
        </a:p>
      </dgm:t>
    </dgm:pt>
    <dgm:pt modelId="{BAE7633C-D754-4317-913F-76CAC60F7F52}" type="sibTrans" cxnId="{A41F85C4-670E-4B0B-B265-D940C23516B5}">
      <dgm:prSet/>
      <dgm:spPr/>
      <dgm:t>
        <a:bodyPr/>
        <a:lstStyle/>
        <a:p>
          <a:endParaRPr lang="en-US"/>
        </a:p>
      </dgm:t>
    </dgm:pt>
    <dgm:pt modelId="{CF4DEE6C-805A-402F-8C76-18DAF76984D0}" type="parTrans" cxnId="{A41F85C4-670E-4B0B-B265-D940C23516B5}">
      <dgm:prSet/>
      <dgm:spPr/>
      <dgm:t>
        <a:bodyPr/>
        <a:lstStyle/>
        <a:p>
          <a:endParaRPr lang="en-US"/>
        </a:p>
      </dgm:t>
    </dgm:pt>
    <dgm:pt modelId="{18753CF1-3023-47E8-AD30-15D1348EFA61}" type="pres">
      <dgm:prSet presAssocID="{8AA9B0B3-B90A-447F-BEEB-552992A1D0F4}" presName="arrowDiagram" presStyleCnt="0">
        <dgm:presLayoutVars>
          <dgm:chMax val="5"/>
          <dgm:dir/>
          <dgm:resizeHandles val="exact"/>
        </dgm:presLayoutVars>
      </dgm:prSet>
      <dgm:spPr/>
    </dgm:pt>
    <dgm:pt modelId="{65308C19-566D-4AFF-BCB9-A215F7765BB3}" type="pres">
      <dgm:prSet presAssocID="{8AA9B0B3-B90A-447F-BEEB-552992A1D0F4}" presName="arrow" presStyleLbl="bgShp" presStyleIdx="0" presStyleCnt="1" custScaleX="129405" custLinFactNeighborY="878"/>
      <dgm:spPr>
        <a:solidFill>
          <a:schemeClr val="accent1">
            <a:tint val="40000"/>
            <a:hueOff val="0"/>
            <a:satOff val="0"/>
            <a:lumOff val="0"/>
            <a:alpha val="78000"/>
          </a:schemeClr>
        </a:solidFill>
      </dgm:spPr>
    </dgm:pt>
    <dgm:pt modelId="{9498D2B8-442D-4C0F-BAA8-3C907D8A2DAB}" type="pres">
      <dgm:prSet presAssocID="{8AA9B0B3-B90A-447F-BEEB-552992A1D0F4}" presName="arrowDiagram3" presStyleCnt="0"/>
      <dgm:spPr/>
    </dgm:pt>
    <dgm:pt modelId="{9BCCB8D6-2A86-4A15-875C-221D65A6E0CF}" type="pres">
      <dgm:prSet presAssocID="{974708B2-61CA-42B4-87BF-D7145A9756FA}" presName="bullet3a" presStyleLbl="node1" presStyleIdx="0" presStyleCnt="3" custLinFactY="-700000" custLinFactNeighborX="-17953" custLinFactNeighborY="-711861"/>
      <dgm:spPr>
        <a:noFill/>
        <a:ln>
          <a:solidFill>
            <a:schemeClr val="bg1"/>
          </a:solidFill>
        </a:ln>
      </dgm:spPr>
    </dgm:pt>
    <dgm:pt modelId="{379069D7-A23F-4229-8A7F-A65349454FB4}" type="pres">
      <dgm:prSet presAssocID="{974708B2-61CA-42B4-87BF-D7145A9756FA}" presName="textBox3a" presStyleLbl="revTx" presStyleIdx="0" presStyleCnt="3" custLinFactNeighborX="-63273" custLinFactNeighborY="-8442">
        <dgm:presLayoutVars>
          <dgm:bulletEnabled val="1"/>
        </dgm:presLayoutVars>
      </dgm:prSet>
      <dgm:spPr/>
    </dgm:pt>
    <dgm:pt modelId="{E1B7BB64-849A-47C2-BA02-4BFB4D3D1ECD}" type="pres">
      <dgm:prSet presAssocID="{AFE50FF2-29FF-45FC-AE4F-CA5A0A0F3F90}" presName="bullet3b" presStyleLbl="node1" presStyleIdx="1" presStyleCnt="3" custLinFactX="-45157" custLinFactNeighborX="-100000" custLinFactNeighborY="47551"/>
      <dgm:spPr/>
    </dgm:pt>
    <dgm:pt modelId="{423A38C5-DF91-4821-B235-7850AB297072}" type="pres">
      <dgm:prSet presAssocID="{AFE50FF2-29FF-45FC-AE4F-CA5A0A0F3F90}" presName="textBox3b" presStyleLbl="revTx" presStyleIdx="1" presStyleCnt="3" custScaleY="94280" custLinFactNeighborX="-31727" custLinFactNeighborY="-11787">
        <dgm:presLayoutVars>
          <dgm:bulletEnabled val="1"/>
        </dgm:presLayoutVars>
      </dgm:prSet>
      <dgm:spPr/>
    </dgm:pt>
    <dgm:pt modelId="{5B344AF8-0DD5-446A-AF72-E7E9D4DF558B}" type="pres">
      <dgm:prSet presAssocID="{755F3E66-DC63-4FED-9897-3289A7D53F8B}" presName="bullet3c" presStyleLbl="node1" presStyleIdx="2" presStyleCnt="3" custLinFactX="49481" custLinFactNeighborX="100000" custLinFactNeighborY="-27083"/>
      <dgm:spPr/>
    </dgm:pt>
    <dgm:pt modelId="{0BA10786-667C-445C-A7AF-064FAC00F551}" type="pres">
      <dgm:prSet presAssocID="{755F3E66-DC63-4FED-9897-3289A7D53F8B}" presName="textBox3c" presStyleLbl="revTx" presStyleIdx="2" presStyleCnt="3" custLinFactNeighborX="38173" custLinFactNeighborY="-709">
        <dgm:presLayoutVars>
          <dgm:bulletEnabled val="1"/>
        </dgm:presLayoutVars>
      </dgm:prSet>
      <dgm:spPr/>
    </dgm:pt>
  </dgm:ptLst>
  <dgm:cxnLst>
    <dgm:cxn modelId="{A0012B07-BDE9-40CF-9356-CED7F077718A}" srcId="{8AA9B0B3-B90A-447F-BEEB-552992A1D0F4}" destId="{AFE50FF2-29FF-45FC-AE4F-CA5A0A0F3F90}" srcOrd="1" destOrd="0" parTransId="{E7324E0E-4A4A-44B0-92EC-146D03C636E1}" sibTransId="{259276C5-E28F-4E84-A53C-40D6EBCB5D51}"/>
    <dgm:cxn modelId="{B9BB8307-CA36-4383-8389-01DE0D9B3BDD}" type="presOf" srcId="{755F3E66-DC63-4FED-9897-3289A7D53F8B}" destId="{0BA10786-667C-445C-A7AF-064FAC00F551}" srcOrd="0" destOrd="0" presId="urn:microsoft.com/office/officeart/2005/8/layout/arrow2"/>
    <dgm:cxn modelId="{9F0DD622-2E1C-496B-9266-B65841CEC9B8}" srcId="{8AA9B0B3-B90A-447F-BEEB-552992A1D0F4}" destId="{755F3E66-DC63-4FED-9897-3289A7D53F8B}" srcOrd="2" destOrd="0" parTransId="{8C61F575-C6D0-4E44-8313-28F388F7C3C8}" sibTransId="{D911E70B-E46B-4E61-AE79-D2A11FB8832A}"/>
    <dgm:cxn modelId="{61E6BC54-F803-4D3D-90D8-EDDC3126DB0F}" type="presOf" srcId="{AFE50FF2-29FF-45FC-AE4F-CA5A0A0F3F90}" destId="{423A38C5-DF91-4821-B235-7850AB297072}" srcOrd="0" destOrd="0" presId="urn:microsoft.com/office/officeart/2005/8/layout/arrow2"/>
    <dgm:cxn modelId="{843A2894-5065-4F63-9149-9BB1678E8ED9}" type="presOf" srcId="{8AA9B0B3-B90A-447F-BEEB-552992A1D0F4}" destId="{18753CF1-3023-47E8-AD30-15D1348EFA61}" srcOrd="0" destOrd="0" presId="urn:microsoft.com/office/officeart/2005/8/layout/arrow2"/>
    <dgm:cxn modelId="{A41F85C4-670E-4B0B-B265-D940C23516B5}" srcId="{8AA9B0B3-B90A-447F-BEEB-552992A1D0F4}" destId="{974708B2-61CA-42B4-87BF-D7145A9756FA}" srcOrd="0" destOrd="0" parTransId="{CF4DEE6C-805A-402F-8C76-18DAF76984D0}" sibTransId="{BAE7633C-D754-4317-913F-76CAC60F7F52}"/>
    <dgm:cxn modelId="{71AA6FEF-3D59-4705-95A5-907D72811A92}" type="presOf" srcId="{974708B2-61CA-42B4-87BF-D7145A9756FA}" destId="{379069D7-A23F-4229-8A7F-A65349454FB4}" srcOrd="0" destOrd="0" presId="urn:microsoft.com/office/officeart/2005/8/layout/arrow2"/>
    <dgm:cxn modelId="{14F2E03A-341D-4AEC-964A-FDB1A8C78EFF}" type="presParOf" srcId="{18753CF1-3023-47E8-AD30-15D1348EFA61}" destId="{65308C19-566D-4AFF-BCB9-A215F7765BB3}" srcOrd="0" destOrd="0" presId="urn:microsoft.com/office/officeart/2005/8/layout/arrow2"/>
    <dgm:cxn modelId="{A355877D-A26F-4B89-9B4B-2122A78A184B}" type="presParOf" srcId="{18753CF1-3023-47E8-AD30-15D1348EFA61}" destId="{9498D2B8-442D-4C0F-BAA8-3C907D8A2DAB}" srcOrd="1" destOrd="0" presId="urn:microsoft.com/office/officeart/2005/8/layout/arrow2"/>
    <dgm:cxn modelId="{F39032B6-B4C9-4A99-B993-01C2D024786C}" type="presParOf" srcId="{9498D2B8-442D-4C0F-BAA8-3C907D8A2DAB}" destId="{9BCCB8D6-2A86-4A15-875C-221D65A6E0CF}" srcOrd="0" destOrd="0" presId="urn:microsoft.com/office/officeart/2005/8/layout/arrow2"/>
    <dgm:cxn modelId="{BBFFCBAE-492E-48B2-8867-B15C9BD1D648}" type="presParOf" srcId="{9498D2B8-442D-4C0F-BAA8-3C907D8A2DAB}" destId="{379069D7-A23F-4229-8A7F-A65349454FB4}" srcOrd="1" destOrd="0" presId="urn:microsoft.com/office/officeart/2005/8/layout/arrow2"/>
    <dgm:cxn modelId="{00B757AD-F62C-4D0D-AED1-4EFC9BD8195F}" type="presParOf" srcId="{9498D2B8-442D-4C0F-BAA8-3C907D8A2DAB}" destId="{E1B7BB64-849A-47C2-BA02-4BFB4D3D1ECD}" srcOrd="2" destOrd="0" presId="urn:microsoft.com/office/officeart/2005/8/layout/arrow2"/>
    <dgm:cxn modelId="{1236F07B-3980-4823-B9BC-3C60976D2235}" type="presParOf" srcId="{9498D2B8-442D-4C0F-BAA8-3C907D8A2DAB}" destId="{423A38C5-DF91-4821-B235-7850AB297072}" srcOrd="3" destOrd="0" presId="urn:microsoft.com/office/officeart/2005/8/layout/arrow2"/>
    <dgm:cxn modelId="{BB2592A0-1DCB-4605-87B5-D154ED38D370}" type="presParOf" srcId="{9498D2B8-442D-4C0F-BAA8-3C907D8A2DAB}" destId="{5B344AF8-0DD5-446A-AF72-E7E9D4DF558B}" srcOrd="4" destOrd="0" presId="urn:microsoft.com/office/officeart/2005/8/layout/arrow2"/>
    <dgm:cxn modelId="{5492BDCC-F617-424D-B212-F53031D43DCD}" type="presParOf" srcId="{9498D2B8-442D-4C0F-BAA8-3C907D8A2DAB}" destId="{0BA10786-667C-445C-A7AF-064FAC00F551}" srcOrd="5"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465764-E21A-4C59-B47C-CBB3AE1226D5}" type="doc">
      <dgm:prSet loTypeId="urn:microsoft.com/office/officeart/2011/layout/ConvergingText" loCatId="officeonline" qsTypeId="urn:microsoft.com/office/officeart/2005/8/quickstyle/simple1" qsCatId="simple" csTypeId="urn:microsoft.com/office/officeart/2005/8/colors/accent1_2" csCatId="accent1" phldr="1"/>
      <dgm:spPr/>
      <dgm:t>
        <a:bodyPr/>
        <a:lstStyle/>
        <a:p>
          <a:endParaRPr lang="en-US"/>
        </a:p>
      </dgm:t>
    </dgm:pt>
    <dgm:pt modelId="{6BCC3E21-2436-4155-A18C-C14DC590A76A}">
      <dgm:prSet phldrT="[Text]"/>
      <dgm:spPr/>
      <dgm:t>
        <a:bodyPr/>
        <a:lstStyle/>
        <a:p>
          <a:r>
            <a:rPr lang="en-US" dirty="0"/>
            <a:t>GPR Models</a:t>
          </a:r>
        </a:p>
      </dgm:t>
    </dgm:pt>
    <dgm:pt modelId="{08A7D6A4-6FE2-46F9-8674-CF245899C686}" type="parTrans" cxnId="{6DE07205-D4B2-47A8-BC9A-CF16A647D250}">
      <dgm:prSet/>
      <dgm:spPr/>
      <dgm:t>
        <a:bodyPr/>
        <a:lstStyle/>
        <a:p>
          <a:endParaRPr lang="en-US"/>
        </a:p>
      </dgm:t>
    </dgm:pt>
    <dgm:pt modelId="{5241FEF2-68E9-4162-8D50-14F208F54A2B}" type="sibTrans" cxnId="{6DE07205-D4B2-47A8-BC9A-CF16A647D250}">
      <dgm:prSet/>
      <dgm:spPr/>
      <dgm:t>
        <a:bodyPr/>
        <a:lstStyle/>
        <a:p>
          <a:endParaRPr lang="en-US"/>
        </a:p>
      </dgm:t>
    </dgm:pt>
    <dgm:pt modelId="{E629AC39-DA06-42DE-8A34-AF90A567BA0D}">
      <dgm:prSet phldrT="[Text]" custT="1"/>
      <dgm:spPr/>
      <dgm:t>
        <a:bodyPr/>
        <a:lstStyle/>
        <a:p>
          <a:r>
            <a:rPr lang="en-US" sz="1400" dirty="0"/>
            <a:t>Microstructure Statistics (PC Scores)</a:t>
          </a:r>
        </a:p>
      </dgm:t>
    </dgm:pt>
    <dgm:pt modelId="{880E87D1-97F1-4FBD-AA67-1BF83DE49A2D}" type="parTrans" cxnId="{FB332FE5-F0D3-4A86-B27D-33F7DDFD8310}">
      <dgm:prSet/>
      <dgm:spPr/>
      <dgm:t>
        <a:bodyPr/>
        <a:lstStyle/>
        <a:p>
          <a:endParaRPr lang="en-US"/>
        </a:p>
      </dgm:t>
    </dgm:pt>
    <dgm:pt modelId="{108E1D63-3F6A-4120-B5D0-394E5E79FFC9}" type="sibTrans" cxnId="{FB332FE5-F0D3-4A86-B27D-33F7DDFD8310}">
      <dgm:prSet/>
      <dgm:spPr/>
      <dgm:t>
        <a:bodyPr/>
        <a:lstStyle/>
        <a:p>
          <a:endParaRPr lang="en-US"/>
        </a:p>
      </dgm:t>
    </dgm:pt>
    <dgm:pt modelId="{6DC60226-037B-4C3A-A8D3-A30587CB6EB8}">
      <dgm:prSet phldrT="[Text]" custT="1"/>
      <dgm:spPr/>
      <dgm:t>
        <a:bodyPr/>
        <a:lstStyle/>
        <a:p>
          <a:r>
            <a:rPr lang="en-US" sz="1400" dirty="0"/>
            <a:t>AM Build Parameters</a:t>
          </a:r>
        </a:p>
      </dgm:t>
    </dgm:pt>
    <dgm:pt modelId="{6E1D075C-8CC3-420B-A763-4930063522A6}" type="parTrans" cxnId="{D6B6006E-C956-4ED0-9641-8C26DD4A32DB}">
      <dgm:prSet/>
      <dgm:spPr/>
      <dgm:t>
        <a:bodyPr/>
        <a:lstStyle/>
        <a:p>
          <a:endParaRPr lang="en-US"/>
        </a:p>
      </dgm:t>
    </dgm:pt>
    <dgm:pt modelId="{6294BBC9-B86E-4B5C-B50E-B10594B2DE80}" type="sibTrans" cxnId="{D6B6006E-C956-4ED0-9641-8C26DD4A32DB}">
      <dgm:prSet/>
      <dgm:spPr/>
      <dgm:t>
        <a:bodyPr/>
        <a:lstStyle/>
        <a:p>
          <a:endParaRPr lang="en-US"/>
        </a:p>
      </dgm:t>
    </dgm:pt>
    <dgm:pt modelId="{50554179-3A10-489D-9686-9EFCC387C155}" type="pres">
      <dgm:prSet presAssocID="{80465764-E21A-4C59-B47C-CBB3AE1226D5}" presName="Name0" presStyleCnt="0">
        <dgm:presLayoutVars>
          <dgm:chMax/>
          <dgm:chPref val="1"/>
          <dgm:dir/>
          <dgm:animOne val="branch"/>
          <dgm:animLvl val="lvl"/>
          <dgm:resizeHandles/>
        </dgm:presLayoutVars>
      </dgm:prSet>
      <dgm:spPr/>
    </dgm:pt>
    <dgm:pt modelId="{5400642B-ADE3-4558-8AD1-04402D98E92A}" type="pres">
      <dgm:prSet presAssocID="{6BCC3E21-2436-4155-A18C-C14DC590A76A}" presName="composite" presStyleCnt="0"/>
      <dgm:spPr/>
    </dgm:pt>
    <dgm:pt modelId="{750D31E2-9370-47AF-AAB0-37B1C7EAB739}" type="pres">
      <dgm:prSet presAssocID="{6BCC3E21-2436-4155-A18C-C14DC590A76A}" presName="ParentAccent1" presStyleLbl="alignNode1" presStyleIdx="0" presStyleCnt="27" custLinFactX="-136578" custLinFactY="369581" custLinFactNeighborX="-200000" custLinFactNeighborY="400000"/>
      <dgm:spPr>
        <a:solidFill>
          <a:schemeClr val="bg1"/>
        </a:solidFill>
        <a:ln>
          <a:solidFill>
            <a:schemeClr val="bg1"/>
          </a:solidFill>
        </a:ln>
      </dgm:spPr>
    </dgm:pt>
    <dgm:pt modelId="{BF9F89AB-BBA4-4CDC-B5E0-4FFBC84CC7B0}" type="pres">
      <dgm:prSet presAssocID="{6BCC3E21-2436-4155-A18C-C14DC590A76A}" presName="ParentAccent2" presStyleLbl="alignNode1" presStyleIdx="1" presStyleCnt="27" custLinFactX="95430" custLinFactY="477412" custLinFactNeighborX="100000" custLinFactNeighborY="500000"/>
      <dgm:spPr>
        <a:solidFill>
          <a:schemeClr val="bg1"/>
        </a:solidFill>
        <a:ln>
          <a:solidFill>
            <a:schemeClr val="bg1"/>
          </a:solidFill>
        </a:ln>
      </dgm:spPr>
    </dgm:pt>
    <dgm:pt modelId="{0A0BF814-EFD5-4ED4-AA77-4E0B08A8AA70}" type="pres">
      <dgm:prSet presAssocID="{6BCC3E21-2436-4155-A18C-C14DC590A76A}" presName="ParentAccent3" presStyleLbl="alignNode1" presStyleIdx="2" presStyleCnt="27"/>
      <dgm:spPr>
        <a:solidFill>
          <a:schemeClr val="bg1"/>
        </a:solidFill>
        <a:ln>
          <a:solidFill>
            <a:schemeClr val="bg1"/>
          </a:solidFill>
        </a:ln>
      </dgm:spPr>
    </dgm:pt>
    <dgm:pt modelId="{C9DF6825-C841-4AB4-9BC3-A3EB9735FE9D}" type="pres">
      <dgm:prSet presAssocID="{6BCC3E21-2436-4155-A18C-C14DC590A76A}" presName="ParentAccent4" presStyleLbl="alignNode1" presStyleIdx="3" presStyleCnt="27"/>
      <dgm:spPr>
        <a:solidFill>
          <a:schemeClr val="bg1"/>
        </a:solidFill>
        <a:ln>
          <a:solidFill>
            <a:schemeClr val="bg1"/>
          </a:solidFill>
        </a:ln>
      </dgm:spPr>
    </dgm:pt>
    <dgm:pt modelId="{4881203D-F970-4C02-9168-E4523D859A73}" type="pres">
      <dgm:prSet presAssocID="{6BCC3E21-2436-4155-A18C-C14DC590A76A}" presName="ParentAccent5" presStyleLbl="alignNode1" presStyleIdx="4" presStyleCnt="27"/>
      <dgm:spPr>
        <a:solidFill>
          <a:schemeClr val="bg1"/>
        </a:solidFill>
        <a:ln>
          <a:solidFill>
            <a:schemeClr val="bg1"/>
          </a:solidFill>
        </a:ln>
      </dgm:spPr>
    </dgm:pt>
    <dgm:pt modelId="{21E83EF6-7337-4285-BD54-A2238B60185B}" type="pres">
      <dgm:prSet presAssocID="{6BCC3E21-2436-4155-A18C-C14DC590A76A}" presName="ParentAccent6" presStyleLbl="alignNode1" presStyleIdx="5" presStyleCnt="27"/>
      <dgm:spPr>
        <a:solidFill>
          <a:schemeClr val="bg1"/>
        </a:solidFill>
        <a:ln>
          <a:solidFill>
            <a:schemeClr val="bg1"/>
          </a:solidFill>
        </a:ln>
      </dgm:spPr>
    </dgm:pt>
    <dgm:pt modelId="{5D0AA66D-9C57-43A9-925E-71AC7636A6C1}" type="pres">
      <dgm:prSet presAssocID="{6BCC3E21-2436-4155-A18C-C14DC590A76A}" presName="ParentAccent7" presStyleLbl="alignNode1" presStyleIdx="6" presStyleCnt="27"/>
      <dgm:spPr>
        <a:solidFill>
          <a:schemeClr val="bg1"/>
        </a:solidFill>
        <a:ln>
          <a:solidFill>
            <a:schemeClr val="bg1"/>
          </a:solidFill>
        </a:ln>
      </dgm:spPr>
    </dgm:pt>
    <dgm:pt modelId="{BC9CE43A-6D69-4EEA-A33E-238BDBA273E8}" type="pres">
      <dgm:prSet presAssocID="{6BCC3E21-2436-4155-A18C-C14DC590A76A}" presName="ParentAccent8" presStyleLbl="alignNode1" presStyleIdx="7" presStyleCnt="27"/>
      <dgm:spPr>
        <a:solidFill>
          <a:schemeClr val="bg1"/>
        </a:solidFill>
        <a:ln>
          <a:solidFill>
            <a:schemeClr val="bg1"/>
          </a:solidFill>
        </a:ln>
      </dgm:spPr>
    </dgm:pt>
    <dgm:pt modelId="{1007C558-3233-4E23-9233-D277A1EA7A04}" type="pres">
      <dgm:prSet presAssocID="{6BCC3E21-2436-4155-A18C-C14DC590A76A}" presName="ParentAccent9" presStyleLbl="alignNode1" presStyleIdx="8" presStyleCnt="27"/>
      <dgm:spPr>
        <a:solidFill>
          <a:schemeClr val="bg1"/>
        </a:solidFill>
        <a:ln>
          <a:solidFill>
            <a:schemeClr val="bg1"/>
          </a:solidFill>
        </a:ln>
      </dgm:spPr>
    </dgm:pt>
    <dgm:pt modelId="{FE25ECD6-D66D-4547-B3D1-6E085D068BD8}" type="pres">
      <dgm:prSet presAssocID="{6BCC3E21-2436-4155-A18C-C14DC590A76A}" presName="ParentAccent10" presStyleLbl="alignNode1" presStyleIdx="9" presStyleCnt="27" custLinFactX="-136459" custLinFactY="300000" custLinFactNeighborX="-200000" custLinFactNeighborY="396288"/>
      <dgm:spPr>
        <a:solidFill>
          <a:schemeClr val="bg1"/>
        </a:solidFill>
        <a:ln>
          <a:solidFill>
            <a:schemeClr val="bg1"/>
          </a:solidFill>
        </a:ln>
      </dgm:spPr>
    </dgm:pt>
    <dgm:pt modelId="{3710AD4D-9769-43A5-8992-22AEB2CF294D}" type="pres">
      <dgm:prSet presAssocID="{6BCC3E21-2436-4155-A18C-C14DC590A76A}" presName="Parent" presStyleLbl="alignNode1" presStyleIdx="10" presStyleCnt="27">
        <dgm:presLayoutVars>
          <dgm:chMax val="5"/>
          <dgm:chPref val="3"/>
          <dgm:bulletEnabled val="1"/>
        </dgm:presLayoutVars>
      </dgm:prSet>
      <dgm:spPr/>
    </dgm:pt>
    <dgm:pt modelId="{E421C420-3D80-4576-9CBE-2A1F03EB36FE}" type="pres">
      <dgm:prSet presAssocID="{E629AC39-DA06-42DE-8A34-AF90A567BA0D}" presName="Child1Accent1" presStyleLbl="alignNode1" presStyleIdx="11" presStyleCnt="27"/>
      <dgm:spPr/>
    </dgm:pt>
    <dgm:pt modelId="{7D91E86F-F7B3-4A47-9D14-2568218ADAC1}" type="pres">
      <dgm:prSet presAssocID="{E629AC39-DA06-42DE-8A34-AF90A567BA0D}" presName="Child1Accent2" presStyleLbl="alignNode1" presStyleIdx="12" presStyleCnt="27"/>
      <dgm:spPr/>
    </dgm:pt>
    <dgm:pt modelId="{1A356919-24F5-4407-B0AB-EADE08365A63}" type="pres">
      <dgm:prSet presAssocID="{E629AC39-DA06-42DE-8A34-AF90A567BA0D}" presName="Child1Accent3" presStyleLbl="alignNode1" presStyleIdx="13" presStyleCnt="27"/>
      <dgm:spPr/>
    </dgm:pt>
    <dgm:pt modelId="{6D9BC330-DD8A-4EE4-BFD9-BD6984C2148F}" type="pres">
      <dgm:prSet presAssocID="{E629AC39-DA06-42DE-8A34-AF90A567BA0D}" presName="Child1Accent4" presStyleLbl="alignNode1" presStyleIdx="14" presStyleCnt="27"/>
      <dgm:spPr/>
    </dgm:pt>
    <dgm:pt modelId="{B549A0EB-9588-4535-B2EC-F7EDEDCAFE10}" type="pres">
      <dgm:prSet presAssocID="{E629AC39-DA06-42DE-8A34-AF90A567BA0D}" presName="Child1Accent5" presStyleLbl="alignNode1" presStyleIdx="15" presStyleCnt="27"/>
      <dgm:spPr/>
    </dgm:pt>
    <dgm:pt modelId="{344C11B5-E2CD-4FD1-B95D-F55F61F121E3}" type="pres">
      <dgm:prSet presAssocID="{E629AC39-DA06-42DE-8A34-AF90A567BA0D}" presName="Child1Accent6" presStyleLbl="alignNode1" presStyleIdx="16" presStyleCnt="27"/>
      <dgm:spPr/>
    </dgm:pt>
    <dgm:pt modelId="{117CA98C-77A6-4648-8D56-B2C914D6E021}" type="pres">
      <dgm:prSet presAssocID="{E629AC39-DA06-42DE-8A34-AF90A567BA0D}" presName="Child1Accent7" presStyleLbl="alignNode1" presStyleIdx="17" presStyleCnt="27"/>
      <dgm:spPr/>
    </dgm:pt>
    <dgm:pt modelId="{C3E2E95C-B5CE-4E07-9D7A-96285DCB5119}" type="pres">
      <dgm:prSet presAssocID="{E629AC39-DA06-42DE-8A34-AF90A567BA0D}" presName="Child1Accent8" presStyleLbl="alignNode1" presStyleIdx="18" presStyleCnt="27"/>
      <dgm:spPr/>
    </dgm:pt>
    <dgm:pt modelId="{3CC58C5B-9FD1-4AF8-9622-E8E3D4C1246B}" type="pres">
      <dgm:prSet presAssocID="{E629AC39-DA06-42DE-8A34-AF90A567BA0D}" presName="Child1Accent9" presStyleLbl="alignNode1" presStyleIdx="19" presStyleCnt="27"/>
      <dgm:spPr/>
    </dgm:pt>
    <dgm:pt modelId="{EF73B64F-3E44-4061-9B13-515CCE008CBC}" type="pres">
      <dgm:prSet presAssocID="{E629AC39-DA06-42DE-8A34-AF90A567BA0D}" presName="Child1" presStyleLbl="revTx" presStyleIdx="0" presStyleCnt="2">
        <dgm:presLayoutVars>
          <dgm:chMax/>
          <dgm:chPref val="0"/>
          <dgm:bulletEnabled val="1"/>
        </dgm:presLayoutVars>
      </dgm:prSet>
      <dgm:spPr/>
    </dgm:pt>
    <dgm:pt modelId="{ADFC534C-0A2B-42E3-8F35-6930CB19B523}" type="pres">
      <dgm:prSet presAssocID="{6DC60226-037B-4C3A-A8D3-A30587CB6EB8}" presName="Child2Accent1" presStyleLbl="alignNode1" presStyleIdx="20" presStyleCnt="27"/>
      <dgm:spPr/>
    </dgm:pt>
    <dgm:pt modelId="{4D24B43B-5AB0-4197-B54C-2B739E70355C}" type="pres">
      <dgm:prSet presAssocID="{6DC60226-037B-4C3A-A8D3-A30587CB6EB8}" presName="Child2Accent2" presStyleLbl="alignNode1" presStyleIdx="21" presStyleCnt="27"/>
      <dgm:spPr/>
    </dgm:pt>
    <dgm:pt modelId="{4CF3A85B-F6CE-4D03-AD3D-603F80516902}" type="pres">
      <dgm:prSet presAssocID="{6DC60226-037B-4C3A-A8D3-A30587CB6EB8}" presName="Child2Accent3" presStyleLbl="alignNode1" presStyleIdx="22" presStyleCnt="27"/>
      <dgm:spPr/>
    </dgm:pt>
    <dgm:pt modelId="{D446825D-1FD7-468F-A9E3-302B361590DD}" type="pres">
      <dgm:prSet presAssocID="{6DC60226-037B-4C3A-A8D3-A30587CB6EB8}" presName="Child2Accent4" presStyleLbl="alignNode1" presStyleIdx="23" presStyleCnt="27"/>
      <dgm:spPr/>
    </dgm:pt>
    <dgm:pt modelId="{A10A618F-E876-401F-ADB7-17A2642158F4}" type="pres">
      <dgm:prSet presAssocID="{6DC60226-037B-4C3A-A8D3-A30587CB6EB8}" presName="Child2Accent5" presStyleLbl="alignNode1" presStyleIdx="24" presStyleCnt="27"/>
      <dgm:spPr/>
    </dgm:pt>
    <dgm:pt modelId="{5DFFFAEF-A894-4E09-9FF3-9059DF27D825}" type="pres">
      <dgm:prSet presAssocID="{6DC60226-037B-4C3A-A8D3-A30587CB6EB8}" presName="Child2Accent6" presStyleLbl="alignNode1" presStyleIdx="25" presStyleCnt="27"/>
      <dgm:spPr/>
    </dgm:pt>
    <dgm:pt modelId="{82D2651A-9A8B-4C9B-8817-69F0BEB0FBF1}" type="pres">
      <dgm:prSet presAssocID="{6DC60226-037B-4C3A-A8D3-A30587CB6EB8}" presName="Child2Accent7" presStyleLbl="alignNode1" presStyleIdx="26" presStyleCnt="27"/>
      <dgm:spPr/>
    </dgm:pt>
    <dgm:pt modelId="{688AA380-5ECF-4494-9A1C-AA87AAC28A9B}" type="pres">
      <dgm:prSet presAssocID="{6DC60226-037B-4C3A-A8D3-A30587CB6EB8}" presName="Child2" presStyleLbl="revTx" presStyleIdx="1" presStyleCnt="2">
        <dgm:presLayoutVars>
          <dgm:chMax/>
          <dgm:chPref val="0"/>
          <dgm:bulletEnabled val="1"/>
        </dgm:presLayoutVars>
      </dgm:prSet>
      <dgm:spPr/>
    </dgm:pt>
  </dgm:ptLst>
  <dgm:cxnLst>
    <dgm:cxn modelId="{6DE07205-D4B2-47A8-BC9A-CF16A647D250}" srcId="{80465764-E21A-4C59-B47C-CBB3AE1226D5}" destId="{6BCC3E21-2436-4155-A18C-C14DC590A76A}" srcOrd="0" destOrd="0" parTransId="{08A7D6A4-6FE2-46F9-8674-CF245899C686}" sibTransId="{5241FEF2-68E9-4162-8D50-14F208F54A2B}"/>
    <dgm:cxn modelId="{95D21909-0876-4A19-9CC7-D20BBD2A0683}" type="presOf" srcId="{E629AC39-DA06-42DE-8A34-AF90A567BA0D}" destId="{EF73B64F-3E44-4061-9B13-515CCE008CBC}" srcOrd="0" destOrd="0" presId="urn:microsoft.com/office/officeart/2011/layout/ConvergingText"/>
    <dgm:cxn modelId="{D6B6006E-C956-4ED0-9641-8C26DD4A32DB}" srcId="{6BCC3E21-2436-4155-A18C-C14DC590A76A}" destId="{6DC60226-037B-4C3A-A8D3-A30587CB6EB8}" srcOrd="1" destOrd="0" parTransId="{6E1D075C-8CC3-420B-A763-4930063522A6}" sibTransId="{6294BBC9-B86E-4B5C-B50E-B10594B2DE80}"/>
    <dgm:cxn modelId="{ED297478-9C18-4EA2-9738-40880FF020F7}" type="presOf" srcId="{6BCC3E21-2436-4155-A18C-C14DC590A76A}" destId="{3710AD4D-9769-43A5-8992-22AEB2CF294D}" srcOrd="0" destOrd="0" presId="urn:microsoft.com/office/officeart/2011/layout/ConvergingText"/>
    <dgm:cxn modelId="{0520ECC2-0971-4F0F-88C6-7F51FB1A899C}" type="presOf" srcId="{6DC60226-037B-4C3A-A8D3-A30587CB6EB8}" destId="{688AA380-5ECF-4494-9A1C-AA87AAC28A9B}" srcOrd="0" destOrd="0" presId="urn:microsoft.com/office/officeart/2011/layout/ConvergingText"/>
    <dgm:cxn modelId="{B61B12D6-2375-419C-8988-9B28AA249952}" type="presOf" srcId="{80465764-E21A-4C59-B47C-CBB3AE1226D5}" destId="{50554179-3A10-489D-9686-9EFCC387C155}" srcOrd="0" destOrd="0" presId="urn:microsoft.com/office/officeart/2011/layout/ConvergingText"/>
    <dgm:cxn modelId="{FB332FE5-F0D3-4A86-B27D-33F7DDFD8310}" srcId="{6BCC3E21-2436-4155-A18C-C14DC590A76A}" destId="{E629AC39-DA06-42DE-8A34-AF90A567BA0D}" srcOrd="0" destOrd="0" parTransId="{880E87D1-97F1-4FBD-AA67-1BF83DE49A2D}" sibTransId="{108E1D63-3F6A-4120-B5D0-394E5E79FFC9}"/>
    <dgm:cxn modelId="{BA252B68-5FC6-4D5C-8987-B55623788378}" type="presParOf" srcId="{50554179-3A10-489D-9686-9EFCC387C155}" destId="{5400642B-ADE3-4558-8AD1-04402D98E92A}" srcOrd="0" destOrd="0" presId="urn:microsoft.com/office/officeart/2011/layout/ConvergingText"/>
    <dgm:cxn modelId="{B2B39D67-2179-48C6-8AC1-5B7C0DE8EC79}" type="presParOf" srcId="{5400642B-ADE3-4558-8AD1-04402D98E92A}" destId="{750D31E2-9370-47AF-AAB0-37B1C7EAB739}" srcOrd="0" destOrd="0" presId="urn:microsoft.com/office/officeart/2011/layout/ConvergingText"/>
    <dgm:cxn modelId="{D43F6E93-296B-4E36-A56E-3981A31C8B29}" type="presParOf" srcId="{5400642B-ADE3-4558-8AD1-04402D98E92A}" destId="{BF9F89AB-BBA4-4CDC-B5E0-4FFBC84CC7B0}" srcOrd="1" destOrd="0" presId="urn:microsoft.com/office/officeart/2011/layout/ConvergingText"/>
    <dgm:cxn modelId="{3513A042-E287-4A7D-8EBE-5CC9C46B64DB}" type="presParOf" srcId="{5400642B-ADE3-4558-8AD1-04402D98E92A}" destId="{0A0BF814-EFD5-4ED4-AA77-4E0B08A8AA70}" srcOrd="2" destOrd="0" presId="urn:microsoft.com/office/officeart/2011/layout/ConvergingText"/>
    <dgm:cxn modelId="{E688C2ED-E090-45DB-A241-5DE852E4FC0D}" type="presParOf" srcId="{5400642B-ADE3-4558-8AD1-04402D98E92A}" destId="{C9DF6825-C841-4AB4-9BC3-A3EB9735FE9D}" srcOrd="3" destOrd="0" presId="urn:microsoft.com/office/officeart/2011/layout/ConvergingText"/>
    <dgm:cxn modelId="{CBD94FB4-7CA6-4307-B4EA-C2D074009C85}" type="presParOf" srcId="{5400642B-ADE3-4558-8AD1-04402D98E92A}" destId="{4881203D-F970-4C02-9168-E4523D859A73}" srcOrd="4" destOrd="0" presId="urn:microsoft.com/office/officeart/2011/layout/ConvergingText"/>
    <dgm:cxn modelId="{552B159C-53C9-4F90-A3FD-2A99B60F769A}" type="presParOf" srcId="{5400642B-ADE3-4558-8AD1-04402D98E92A}" destId="{21E83EF6-7337-4285-BD54-A2238B60185B}" srcOrd="5" destOrd="0" presId="urn:microsoft.com/office/officeart/2011/layout/ConvergingText"/>
    <dgm:cxn modelId="{5D6E8CA0-E2C4-497C-B27C-F48E2D2D7D6B}" type="presParOf" srcId="{5400642B-ADE3-4558-8AD1-04402D98E92A}" destId="{5D0AA66D-9C57-43A9-925E-71AC7636A6C1}" srcOrd="6" destOrd="0" presId="urn:microsoft.com/office/officeart/2011/layout/ConvergingText"/>
    <dgm:cxn modelId="{F615A2D1-95AE-4B89-8976-2B93068ED228}" type="presParOf" srcId="{5400642B-ADE3-4558-8AD1-04402D98E92A}" destId="{BC9CE43A-6D69-4EEA-A33E-238BDBA273E8}" srcOrd="7" destOrd="0" presId="urn:microsoft.com/office/officeart/2011/layout/ConvergingText"/>
    <dgm:cxn modelId="{11DA286C-1B7B-4B37-84C2-7313FC6604D2}" type="presParOf" srcId="{5400642B-ADE3-4558-8AD1-04402D98E92A}" destId="{1007C558-3233-4E23-9233-D277A1EA7A04}" srcOrd="8" destOrd="0" presId="urn:microsoft.com/office/officeart/2011/layout/ConvergingText"/>
    <dgm:cxn modelId="{045801ED-10A9-4D80-B568-48B0D12A0DA1}" type="presParOf" srcId="{5400642B-ADE3-4558-8AD1-04402D98E92A}" destId="{FE25ECD6-D66D-4547-B3D1-6E085D068BD8}" srcOrd="9" destOrd="0" presId="urn:microsoft.com/office/officeart/2011/layout/ConvergingText"/>
    <dgm:cxn modelId="{9F867890-406F-4E3B-B876-F873E41EDAA2}" type="presParOf" srcId="{5400642B-ADE3-4558-8AD1-04402D98E92A}" destId="{3710AD4D-9769-43A5-8992-22AEB2CF294D}" srcOrd="10" destOrd="0" presId="urn:microsoft.com/office/officeart/2011/layout/ConvergingText"/>
    <dgm:cxn modelId="{6666DDF3-E4CA-4C75-82AF-FF82A94A0476}" type="presParOf" srcId="{5400642B-ADE3-4558-8AD1-04402D98E92A}" destId="{E421C420-3D80-4576-9CBE-2A1F03EB36FE}" srcOrd="11" destOrd="0" presId="urn:microsoft.com/office/officeart/2011/layout/ConvergingText"/>
    <dgm:cxn modelId="{0106EC57-D3B7-43EC-971F-585A2429AD0A}" type="presParOf" srcId="{5400642B-ADE3-4558-8AD1-04402D98E92A}" destId="{7D91E86F-F7B3-4A47-9D14-2568218ADAC1}" srcOrd="12" destOrd="0" presId="urn:microsoft.com/office/officeart/2011/layout/ConvergingText"/>
    <dgm:cxn modelId="{940CCFCC-2B10-4F90-AE49-FD0864A96104}" type="presParOf" srcId="{5400642B-ADE3-4558-8AD1-04402D98E92A}" destId="{1A356919-24F5-4407-B0AB-EADE08365A63}" srcOrd="13" destOrd="0" presId="urn:microsoft.com/office/officeart/2011/layout/ConvergingText"/>
    <dgm:cxn modelId="{ADC43244-F590-41C0-9459-10B00B3FCA00}" type="presParOf" srcId="{5400642B-ADE3-4558-8AD1-04402D98E92A}" destId="{6D9BC330-DD8A-4EE4-BFD9-BD6984C2148F}" srcOrd="14" destOrd="0" presId="urn:microsoft.com/office/officeart/2011/layout/ConvergingText"/>
    <dgm:cxn modelId="{7EA736E0-45CF-4F6F-9BA6-87A796721986}" type="presParOf" srcId="{5400642B-ADE3-4558-8AD1-04402D98E92A}" destId="{B549A0EB-9588-4535-B2EC-F7EDEDCAFE10}" srcOrd="15" destOrd="0" presId="urn:microsoft.com/office/officeart/2011/layout/ConvergingText"/>
    <dgm:cxn modelId="{BDCB6736-7350-4AE7-9CBF-AD35B984BD05}" type="presParOf" srcId="{5400642B-ADE3-4558-8AD1-04402D98E92A}" destId="{344C11B5-E2CD-4FD1-B95D-F55F61F121E3}" srcOrd="16" destOrd="0" presId="urn:microsoft.com/office/officeart/2011/layout/ConvergingText"/>
    <dgm:cxn modelId="{DA6F72AB-8023-4B6F-9C71-626B359DC32F}" type="presParOf" srcId="{5400642B-ADE3-4558-8AD1-04402D98E92A}" destId="{117CA98C-77A6-4648-8D56-B2C914D6E021}" srcOrd="17" destOrd="0" presId="urn:microsoft.com/office/officeart/2011/layout/ConvergingText"/>
    <dgm:cxn modelId="{E36EB3C0-21F6-4BD5-AD01-C050833C8B9C}" type="presParOf" srcId="{5400642B-ADE3-4558-8AD1-04402D98E92A}" destId="{C3E2E95C-B5CE-4E07-9D7A-96285DCB5119}" srcOrd="18" destOrd="0" presId="urn:microsoft.com/office/officeart/2011/layout/ConvergingText"/>
    <dgm:cxn modelId="{5BBB9068-7ADA-4890-9A07-FB35CD53661E}" type="presParOf" srcId="{5400642B-ADE3-4558-8AD1-04402D98E92A}" destId="{3CC58C5B-9FD1-4AF8-9622-E8E3D4C1246B}" srcOrd="19" destOrd="0" presId="urn:microsoft.com/office/officeart/2011/layout/ConvergingText"/>
    <dgm:cxn modelId="{0847F477-8403-47C5-8BC2-DD8D0A9B501C}" type="presParOf" srcId="{5400642B-ADE3-4558-8AD1-04402D98E92A}" destId="{EF73B64F-3E44-4061-9B13-515CCE008CBC}" srcOrd="20" destOrd="0" presId="urn:microsoft.com/office/officeart/2011/layout/ConvergingText"/>
    <dgm:cxn modelId="{0E43CE39-C3A0-40F4-9BA6-7F3A7C5558A3}" type="presParOf" srcId="{5400642B-ADE3-4558-8AD1-04402D98E92A}" destId="{ADFC534C-0A2B-42E3-8F35-6930CB19B523}" srcOrd="21" destOrd="0" presId="urn:microsoft.com/office/officeart/2011/layout/ConvergingText"/>
    <dgm:cxn modelId="{594B2229-84F3-4032-B4BF-3E75B862D33E}" type="presParOf" srcId="{5400642B-ADE3-4558-8AD1-04402D98E92A}" destId="{4D24B43B-5AB0-4197-B54C-2B739E70355C}" srcOrd="22" destOrd="0" presId="urn:microsoft.com/office/officeart/2011/layout/ConvergingText"/>
    <dgm:cxn modelId="{B1AA6F50-2EFD-462D-9340-CDE4A6DDFF38}" type="presParOf" srcId="{5400642B-ADE3-4558-8AD1-04402D98E92A}" destId="{4CF3A85B-F6CE-4D03-AD3D-603F80516902}" srcOrd="23" destOrd="0" presId="urn:microsoft.com/office/officeart/2011/layout/ConvergingText"/>
    <dgm:cxn modelId="{CBA2D901-3F3F-4C33-9FE1-E88774D27C08}" type="presParOf" srcId="{5400642B-ADE3-4558-8AD1-04402D98E92A}" destId="{D446825D-1FD7-468F-A9E3-302B361590DD}" srcOrd="24" destOrd="0" presId="urn:microsoft.com/office/officeart/2011/layout/ConvergingText"/>
    <dgm:cxn modelId="{8C599BFE-B0A9-475F-851D-59D51EEC1BD7}" type="presParOf" srcId="{5400642B-ADE3-4558-8AD1-04402D98E92A}" destId="{A10A618F-E876-401F-ADB7-17A2642158F4}" srcOrd="25" destOrd="0" presId="urn:microsoft.com/office/officeart/2011/layout/ConvergingText"/>
    <dgm:cxn modelId="{C4573685-6D94-449B-968F-683FA00A62C4}" type="presParOf" srcId="{5400642B-ADE3-4558-8AD1-04402D98E92A}" destId="{5DFFFAEF-A894-4E09-9FF3-9059DF27D825}" srcOrd="26" destOrd="0" presId="urn:microsoft.com/office/officeart/2011/layout/ConvergingText"/>
    <dgm:cxn modelId="{45803197-9A06-4857-9C4D-CA2BCF1F3150}" type="presParOf" srcId="{5400642B-ADE3-4558-8AD1-04402D98E92A}" destId="{82D2651A-9A8B-4C9B-8817-69F0BEB0FBF1}" srcOrd="27" destOrd="0" presId="urn:microsoft.com/office/officeart/2011/layout/ConvergingText"/>
    <dgm:cxn modelId="{E583F36E-E724-4591-9920-E371E97BB469}" type="presParOf" srcId="{5400642B-ADE3-4558-8AD1-04402D98E92A}" destId="{688AA380-5ECF-4494-9A1C-AA87AAC28A9B}" srcOrd="28" destOrd="0" presId="urn:microsoft.com/office/officeart/2011/layout/ConvergingTex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08C19-566D-4AFF-BCB9-A215F7765BB3}">
      <dsp:nvSpPr>
        <dsp:cNvPr id="0" name=""/>
        <dsp:cNvSpPr/>
      </dsp:nvSpPr>
      <dsp:spPr>
        <a:xfrm>
          <a:off x="-885994" y="281923"/>
          <a:ext cx="7798139" cy="3766343"/>
        </a:xfrm>
        <a:prstGeom prst="swooshArrow">
          <a:avLst>
            <a:gd name="adj1" fmla="val 25000"/>
            <a:gd name="adj2" fmla="val 25000"/>
          </a:avLst>
        </a:prstGeom>
        <a:solidFill>
          <a:schemeClr val="accent1">
            <a:tint val="40000"/>
            <a:hueOff val="0"/>
            <a:satOff val="0"/>
            <a:lumOff val="0"/>
            <a:alpha val="78000"/>
          </a:schemeClr>
        </a:solidFill>
        <a:ln>
          <a:noFill/>
        </a:ln>
        <a:effectLst/>
      </dsp:spPr>
      <dsp:style>
        <a:lnRef idx="0">
          <a:scrgbClr r="0" g="0" b="0"/>
        </a:lnRef>
        <a:fillRef idx="1">
          <a:scrgbClr r="0" g="0" b="0"/>
        </a:fillRef>
        <a:effectRef idx="0">
          <a:scrgbClr r="0" g="0" b="0"/>
        </a:effectRef>
        <a:fontRef idx="minor"/>
      </dsp:style>
    </dsp:sp>
    <dsp:sp modelId="{9BCCB8D6-2A86-4A15-875C-221D65A6E0CF}">
      <dsp:nvSpPr>
        <dsp:cNvPr id="0" name=""/>
        <dsp:cNvSpPr/>
      </dsp:nvSpPr>
      <dsp:spPr>
        <a:xfrm>
          <a:off x="737192" y="636283"/>
          <a:ext cx="156679" cy="156679"/>
        </a:xfrm>
        <a:prstGeom prst="ellipse">
          <a:avLst/>
        </a:prstGeom>
        <a:no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9069D7-A23F-4229-8A7F-A65349454FB4}">
      <dsp:nvSpPr>
        <dsp:cNvPr id="0" name=""/>
        <dsp:cNvSpPr/>
      </dsp:nvSpPr>
      <dsp:spPr>
        <a:xfrm>
          <a:off x="0" y="2834836"/>
          <a:ext cx="1404092" cy="1088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21"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noFill/>
            </a:rPr>
            <a:t>Imaging</a:t>
          </a:r>
        </a:p>
      </dsp:txBody>
      <dsp:txXfrm>
        <a:off x="0" y="2834836"/>
        <a:ext cx="1404092" cy="1088473"/>
      </dsp:txXfrm>
    </dsp:sp>
    <dsp:sp modelId="{E1B7BB64-849A-47C2-BA02-4BFB4D3D1ECD}">
      <dsp:nvSpPr>
        <dsp:cNvPr id="0" name=""/>
        <dsp:cNvSpPr/>
      </dsp:nvSpPr>
      <dsp:spPr>
        <a:xfrm>
          <a:off x="1737195" y="1959371"/>
          <a:ext cx="283229" cy="2832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3A38C5-DF91-4821-B235-7850AB297072}">
      <dsp:nvSpPr>
        <dsp:cNvPr id="0" name=""/>
        <dsp:cNvSpPr/>
      </dsp:nvSpPr>
      <dsp:spPr>
        <a:xfrm>
          <a:off x="1831077" y="1783403"/>
          <a:ext cx="1446276" cy="193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77" tIns="0" rIns="0" bIns="0" numCol="1" spcCol="1270" anchor="t"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Segmentation</a:t>
          </a:r>
        </a:p>
      </dsp:txBody>
      <dsp:txXfrm>
        <a:off x="1831077" y="1783403"/>
        <a:ext cx="1446276" cy="1931694"/>
      </dsp:txXfrm>
    </dsp:sp>
    <dsp:sp modelId="{5B344AF8-0DD5-446A-AF72-E7E9D4DF558B}">
      <dsp:nvSpPr>
        <dsp:cNvPr id="0" name=""/>
        <dsp:cNvSpPr/>
      </dsp:nvSpPr>
      <dsp:spPr>
        <a:xfrm>
          <a:off x="4397056" y="1095656"/>
          <a:ext cx="391699" cy="3916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A10786-667C-445C-A7AF-064FAC00F551}">
      <dsp:nvSpPr>
        <dsp:cNvPr id="0" name=""/>
        <dsp:cNvSpPr/>
      </dsp:nvSpPr>
      <dsp:spPr>
        <a:xfrm>
          <a:off x="4559476" y="1379031"/>
          <a:ext cx="1446276" cy="2617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554" tIns="0" rIns="0" bIns="0" numCol="1" spcCol="1270" anchor="t" anchorCtr="0">
          <a:noAutofit/>
        </a:bodyPr>
        <a:lstStyle/>
        <a:p>
          <a:pPr marL="0" lvl="0" indent="0" algn="l" defTabSz="755650">
            <a:lnSpc>
              <a:spcPct val="90000"/>
            </a:lnSpc>
            <a:spcBef>
              <a:spcPct val="0"/>
            </a:spcBef>
            <a:spcAft>
              <a:spcPct val="35000"/>
            </a:spcAft>
            <a:buNone/>
          </a:pPr>
          <a:r>
            <a:rPr lang="en-US" sz="1700" b="1" kern="1200" dirty="0"/>
            <a:t>Statistics</a:t>
          </a:r>
        </a:p>
      </dsp:txBody>
      <dsp:txXfrm>
        <a:off x="4559476" y="1379031"/>
        <a:ext cx="1446276" cy="2617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0D31E2-9370-47AF-AAB0-37B1C7EAB739}">
      <dsp:nvSpPr>
        <dsp:cNvPr id="0" name=""/>
        <dsp:cNvSpPr/>
      </dsp:nvSpPr>
      <dsp:spPr>
        <a:xfrm>
          <a:off x="4253489" y="4071195"/>
          <a:ext cx="139484" cy="139481"/>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9F89AB-BBA4-4CDC-B5E0-4FFBC84CC7B0}">
      <dsp:nvSpPr>
        <dsp:cNvPr id="0" name=""/>
        <dsp:cNvSpPr/>
      </dsp:nvSpPr>
      <dsp:spPr>
        <a:xfrm>
          <a:off x="4725336" y="4361082"/>
          <a:ext cx="139484" cy="139481"/>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0BF814-EFD5-4ED4-AA77-4E0B08A8AA70}">
      <dsp:nvSpPr>
        <dsp:cNvPr id="0" name=""/>
        <dsp:cNvSpPr/>
      </dsp:nvSpPr>
      <dsp:spPr>
        <a:xfrm>
          <a:off x="4211682" y="2997769"/>
          <a:ext cx="139484" cy="139481"/>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DF6825-C841-4AB4-9BC3-A3EB9735FE9D}">
      <dsp:nvSpPr>
        <dsp:cNvPr id="0" name=""/>
        <dsp:cNvSpPr/>
      </dsp:nvSpPr>
      <dsp:spPr>
        <a:xfrm>
          <a:off x="3956528" y="2997769"/>
          <a:ext cx="139484" cy="139481"/>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81203D-F970-4C02-9168-E4523D859A73}">
      <dsp:nvSpPr>
        <dsp:cNvPr id="0" name=""/>
        <dsp:cNvSpPr/>
      </dsp:nvSpPr>
      <dsp:spPr>
        <a:xfrm>
          <a:off x="3700888" y="2997769"/>
          <a:ext cx="139484" cy="139481"/>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E83EF6-7337-4285-BD54-A2238B60185B}">
      <dsp:nvSpPr>
        <dsp:cNvPr id="0" name=""/>
        <dsp:cNvSpPr/>
      </dsp:nvSpPr>
      <dsp:spPr>
        <a:xfrm>
          <a:off x="3305765" y="2928029"/>
          <a:ext cx="278968" cy="279193"/>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0AA66D-9C57-43A9-925E-71AC7636A6C1}">
      <dsp:nvSpPr>
        <dsp:cNvPr id="0" name=""/>
        <dsp:cNvSpPr/>
      </dsp:nvSpPr>
      <dsp:spPr>
        <a:xfrm>
          <a:off x="4495510" y="2709629"/>
          <a:ext cx="139484" cy="139481"/>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9CE43A-6D69-4EEA-A33E-238BDBA273E8}">
      <dsp:nvSpPr>
        <dsp:cNvPr id="0" name=""/>
        <dsp:cNvSpPr/>
      </dsp:nvSpPr>
      <dsp:spPr>
        <a:xfrm>
          <a:off x="4495510" y="3287974"/>
          <a:ext cx="139484" cy="139481"/>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7C558-3233-4E23-9233-D277A1EA7A04}">
      <dsp:nvSpPr>
        <dsp:cNvPr id="0" name=""/>
        <dsp:cNvSpPr/>
      </dsp:nvSpPr>
      <dsp:spPr>
        <a:xfrm>
          <a:off x="4619928" y="2834888"/>
          <a:ext cx="139484" cy="139481"/>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25ECD6-D66D-4547-B3D1-6E085D068BD8}">
      <dsp:nvSpPr>
        <dsp:cNvPr id="0" name=""/>
        <dsp:cNvSpPr/>
      </dsp:nvSpPr>
      <dsp:spPr>
        <a:xfrm>
          <a:off x="4158883" y="4134599"/>
          <a:ext cx="139484" cy="139481"/>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10AD4D-9769-43A5-8992-22AEB2CF294D}">
      <dsp:nvSpPr>
        <dsp:cNvPr id="0" name=""/>
        <dsp:cNvSpPr/>
      </dsp:nvSpPr>
      <dsp:spPr>
        <a:xfrm>
          <a:off x="1777759" y="2361384"/>
          <a:ext cx="1412336" cy="14124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GPR Models</a:t>
          </a:r>
        </a:p>
      </dsp:txBody>
      <dsp:txXfrm>
        <a:off x="1984591" y="2568237"/>
        <a:ext cx="998672" cy="998776"/>
      </dsp:txXfrm>
    </dsp:sp>
    <dsp:sp modelId="{E421C420-3D80-4576-9CBE-2A1F03EB36FE}">
      <dsp:nvSpPr>
        <dsp:cNvPr id="0" name=""/>
        <dsp:cNvSpPr/>
      </dsp:nvSpPr>
      <dsp:spPr>
        <a:xfrm>
          <a:off x="1672295" y="2240713"/>
          <a:ext cx="278968" cy="27919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91E86F-F7B3-4A47-9D14-2568218ADAC1}">
      <dsp:nvSpPr>
        <dsp:cNvPr id="0" name=""/>
        <dsp:cNvSpPr/>
      </dsp:nvSpPr>
      <dsp:spPr>
        <a:xfrm>
          <a:off x="1493444" y="2093432"/>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356919-24F5-4407-B0AB-EADE08365A63}">
      <dsp:nvSpPr>
        <dsp:cNvPr id="0" name=""/>
        <dsp:cNvSpPr/>
      </dsp:nvSpPr>
      <dsp:spPr>
        <a:xfrm>
          <a:off x="1195522" y="2093432"/>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9BC330-DD8A-4EE4-BFD9-BD6984C2148F}">
      <dsp:nvSpPr>
        <dsp:cNvPr id="0" name=""/>
        <dsp:cNvSpPr/>
      </dsp:nvSpPr>
      <dsp:spPr>
        <a:xfrm>
          <a:off x="897600" y="2093432"/>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49A0EB-9588-4535-B2EC-F7EDEDCAFE10}">
      <dsp:nvSpPr>
        <dsp:cNvPr id="0" name=""/>
        <dsp:cNvSpPr/>
      </dsp:nvSpPr>
      <dsp:spPr>
        <a:xfrm>
          <a:off x="599678" y="2093432"/>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4C11B5-E2CD-4FD1-B95D-F55F61F121E3}">
      <dsp:nvSpPr>
        <dsp:cNvPr id="0" name=""/>
        <dsp:cNvSpPr/>
      </dsp:nvSpPr>
      <dsp:spPr>
        <a:xfrm>
          <a:off x="301269" y="2093432"/>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7CA98C-77A6-4648-8D56-B2C914D6E021}">
      <dsp:nvSpPr>
        <dsp:cNvPr id="0" name=""/>
        <dsp:cNvSpPr/>
      </dsp:nvSpPr>
      <dsp:spPr>
        <a:xfrm>
          <a:off x="3347" y="2093432"/>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73B64F-3E44-4061-9B13-515CCE008CBC}">
      <dsp:nvSpPr>
        <dsp:cNvPr id="0" name=""/>
        <dsp:cNvSpPr/>
      </dsp:nvSpPr>
      <dsp:spPr>
        <a:xfrm>
          <a:off x="2375" y="1733486"/>
          <a:ext cx="1634927" cy="358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kern="1200" dirty="0"/>
            <a:t>Microstructure Statistics (PC Scores)</a:t>
          </a:r>
        </a:p>
      </dsp:txBody>
      <dsp:txXfrm>
        <a:off x="2375" y="1733486"/>
        <a:ext cx="1634927" cy="358798"/>
      </dsp:txXfrm>
    </dsp:sp>
    <dsp:sp modelId="{ADFC534C-0A2B-42E3-8F35-6930CB19B523}">
      <dsp:nvSpPr>
        <dsp:cNvPr id="0" name=""/>
        <dsp:cNvSpPr/>
      </dsp:nvSpPr>
      <dsp:spPr>
        <a:xfrm>
          <a:off x="1672295" y="3603873"/>
          <a:ext cx="278968" cy="27919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24B43B-5AB0-4197-B54C-2B739E70355C}">
      <dsp:nvSpPr>
        <dsp:cNvPr id="0" name=""/>
        <dsp:cNvSpPr/>
      </dsp:nvSpPr>
      <dsp:spPr>
        <a:xfrm>
          <a:off x="1493444" y="3888113"/>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3A85B-F6CE-4D03-AD3D-603F80516902}">
      <dsp:nvSpPr>
        <dsp:cNvPr id="0" name=""/>
        <dsp:cNvSpPr/>
      </dsp:nvSpPr>
      <dsp:spPr>
        <a:xfrm>
          <a:off x="1195522" y="3888113"/>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6825D-1FD7-468F-A9E3-302B361590DD}">
      <dsp:nvSpPr>
        <dsp:cNvPr id="0" name=""/>
        <dsp:cNvSpPr/>
      </dsp:nvSpPr>
      <dsp:spPr>
        <a:xfrm>
          <a:off x="897600" y="3888113"/>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0A618F-E876-401F-ADB7-17A2642158F4}">
      <dsp:nvSpPr>
        <dsp:cNvPr id="0" name=""/>
        <dsp:cNvSpPr/>
      </dsp:nvSpPr>
      <dsp:spPr>
        <a:xfrm>
          <a:off x="599678" y="3888113"/>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FFFAEF-A894-4E09-9FF3-9059DF27D825}">
      <dsp:nvSpPr>
        <dsp:cNvPr id="0" name=""/>
        <dsp:cNvSpPr/>
      </dsp:nvSpPr>
      <dsp:spPr>
        <a:xfrm>
          <a:off x="301269" y="3888113"/>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2651A-9A8B-4C9B-8817-69F0BEB0FBF1}">
      <dsp:nvSpPr>
        <dsp:cNvPr id="0" name=""/>
        <dsp:cNvSpPr/>
      </dsp:nvSpPr>
      <dsp:spPr>
        <a:xfrm>
          <a:off x="3347" y="3888113"/>
          <a:ext cx="139484" cy="1394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8AA380-5ECF-4494-9A1C-AA87AAC28A9B}">
      <dsp:nvSpPr>
        <dsp:cNvPr id="0" name=""/>
        <dsp:cNvSpPr/>
      </dsp:nvSpPr>
      <dsp:spPr>
        <a:xfrm>
          <a:off x="2375" y="3527938"/>
          <a:ext cx="1634927" cy="358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kern="1200" dirty="0"/>
            <a:t>AM Build Parameters</a:t>
          </a:r>
        </a:p>
      </dsp:txBody>
      <dsp:txXfrm>
        <a:off x="2375" y="3527938"/>
        <a:ext cx="1634927" cy="35879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20F71-2671-440F-A5FC-6DF0DB19B708}" type="datetimeFigureOut">
              <a:rPr lang="en-US" smtClean="0"/>
              <a:t>2/28/2024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BDA048-C5CD-4DBA-A93B-722A45C7D1A9}" type="slidenum">
              <a:rPr lang="en-US" smtClean="0"/>
              <a:t>‹#›</a:t>
            </a:fld>
            <a:endParaRPr lang="en-US"/>
          </a:p>
        </p:txBody>
      </p:sp>
    </p:spTree>
    <p:extLst>
      <p:ext uri="{BB962C8B-B14F-4D97-AF65-F5344CB8AC3E}">
        <p14:creationId xmlns:p14="http://schemas.microsoft.com/office/powerpoint/2010/main" val="35872558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0FC16-69BE-40CE-A37F-9931F5144687}" type="datetimeFigureOut">
              <a:rPr lang="en-US" smtClean="0"/>
              <a:t>2/28/2024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D5813-EC32-4B54-91C4-AF8D60C1E3F4}" type="slidenum">
              <a:rPr lang="en-US" smtClean="0"/>
              <a:t>‹#›</a:t>
            </a:fld>
            <a:endParaRPr lang="en-US"/>
          </a:p>
        </p:txBody>
      </p:sp>
    </p:spTree>
    <p:extLst>
      <p:ext uri="{BB962C8B-B14F-4D97-AF65-F5344CB8AC3E}">
        <p14:creationId xmlns:p14="http://schemas.microsoft.com/office/powerpoint/2010/main" val="247278523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8AE65321-494B-4985-842B-C83F32A19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800" b="1" baseline="-25000">
                <a:solidFill>
                  <a:schemeClr val="tx1"/>
                </a:solidFill>
                <a:latin typeface="Arial" panose="020B0604020202020204" pitchFamily="34" charset="0"/>
              </a:defRPr>
            </a:lvl1pPr>
            <a:lvl2pPr marL="742950" indent="-285750" defTabSz="912813">
              <a:defRPr sz="2800" b="1" baseline="-25000">
                <a:solidFill>
                  <a:schemeClr val="tx1"/>
                </a:solidFill>
                <a:latin typeface="Arial" panose="020B0604020202020204" pitchFamily="34" charset="0"/>
              </a:defRPr>
            </a:lvl2pPr>
            <a:lvl3pPr marL="1143000" indent="-228600" defTabSz="912813">
              <a:defRPr sz="2800" b="1" baseline="-25000">
                <a:solidFill>
                  <a:schemeClr val="tx1"/>
                </a:solidFill>
                <a:latin typeface="Arial" panose="020B0604020202020204" pitchFamily="34" charset="0"/>
              </a:defRPr>
            </a:lvl3pPr>
            <a:lvl4pPr marL="1600200" indent="-228600" defTabSz="912813">
              <a:defRPr sz="2800" b="1" baseline="-25000">
                <a:solidFill>
                  <a:schemeClr val="tx1"/>
                </a:solidFill>
                <a:latin typeface="Arial" panose="020B0604020202020204" pitchFamily="34" charset="0"/>
              </a:defRPr>
            </a:lvl4pPr>
            <a:lvl5pPr marL="2057400" indent="-228600" defTabSz="912813">
              <a:defRPr sz="2800" b="1" baseline="-250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8BADAC04-103A-4736-8F00-AC3EB49D574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1" name="Rectangle 1026">
            <a:extLst>
              <a:ext uri="{FF2B5EF4-FFF2-40B4-BE49-F238E27FC236}">
                <a16:creationId xmlns:a16="http://schemas.microsoft.com/office/drawing/2014/main" id="{4154E391-9348-4844-80A6-98FF0954B07F}"/>
              </a:ext>
            </a:extLst>
          </p:cNvPr>
          <p:cNvSpPr>
            <a:spLocks noGrp="1" noRot="1" noChangeAspect="1" noChangeArrowheads="1" noTextEdit="1"/>
          </p:cNvSpPr>
          <p:nvPr>
            <p:ph type="sldImg"/>
          </p:nvPr>
        </p:nvSpPr>
        <p:spPr>
          <a:solidFill>
            <a:srgbClr val="FFFFFF"/>
          </a:solidFill>
          <a:ln/>
        </p:spPr>
      </p:sp>
      <p:sp>
        <p:nvSpPr>
          <p:cNvPr id="7172" name="Rectangle 1027">
            <a:extLst>
              <a:ext uri="{FF2B5EF4-FFF2-40B4-BE49-F238E27FC236}">
                <a16:creationId xmlns:a16="http://schemas.microsoft.com/office/drawing/2014/main" id="{CEE0F3F3-495E-4DF3-A46A-D379B698E549}"/>
              </a:ext>
            </a:extLst>
          </p:cNvPr>
          <p:cNvSpPr>
            <a:spLocks noGrp="1" noChangeArrowheads="1"/>
          </p:cNvSpPr>
          <p:nvPr>
            <p:ph type="body" idx="1"/>
          </p:nvPr>
        </p:nvSpPr>
        <p:spPr>
          <a:solidFill>
            <a:srgbClr val="FFFFFF"/>
          </a:solidFill>
          <a:ln>
            <a:solidFill>
              <a:srgbClr val="000000"/>
            </a:solidFill>
          </a:ln>
        </p:spPr>
        <p:txBody>
          <a:bodyPr/>
          <a:lstStyle/>
          <a:p>
            <a:r>
              <a:rPr lang="en-US" altLang="en-US" sz="900">
                <a:latin typeface="Arial" panose="020B0604020202020204" pitchFamily="34" charset="0"/>
              </a:rPr>
              <a:t>Enter speaker notes here.</a:t>
            </a:r>
          </a:p>
        </p:txBody>
      </p:sp>
      <p:sp>
        <p:nvSpPr>
          <p:cNvPr id="7173" name="Footer Placeholder 1">
            <a:extLst>
              <a:ext uri="{FF2B5EF4-FFF2-40B4-BE49-F238E27FC236}">
                <a16:creationId xmlns:a16="http://schemas.microsoft.com/office/drawing/2014/main" id="{5D0325C9-11D4-4E29-B032-E6AB71B96AC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800" b="1" baseline="-25000">
                <a:solidFill>
                  <a:schemeClr val="tx1"/>
                </a:solidFill>
                <a:latin typeface="Arial" panose="020B0604020202020204" pitchFamily="34" charset="0"/>
              </a:defRPr>
            </a:lvl1pPr>
            <a:lvl2pPr marL="742950" indent="-285750" defTabSz="912813">
              <a:defRPr sz="2800" b="1" baseline="-25000">
                <a:solidFill>
                  <a:schemeClr val="tx1"/>
                </a:solidFill>
                <a:latin typeface="Arial" panose="020B0604020202020204" pitchFamily="34" charset="0"/>
              </a:defRPr>
            </a:lvl2pPr>
            <a:lvl3pPr marL="1143000" indent="-228600" defTabSz="912813">
              <a:defRPr sz="2800" b="1" baseline="-25000">
                <a:solidFill>
                  <a:schemeClr val="tx1"/>
                </a:solidFill>
                <a:latin typeface="Arial" panose="020B0604020202020204" pitchFamily="34" charset="0"/>
              </a:defRPr>
            </a:lvl3pPr>
            <a:lvl4pPr marL="1600200" indent="-228600" defTabSz="912813">
              <a:defRPr sz="2800" b="1" baseline="-25000">
                <a:solidFill>
                  <a:schemeClr val="tx1"/>
                </a:solidFill>
                <a:latin typeface="Arial" panose="020B0604020202020204" pitchFamily="34" charset="0"/>
              </a:defRPr>
            </a:lvl4pPr>
            <a:lvl5pPr marL="2057400" indent="-228600" defTabSz="912813">
              <a:defRPr sz="2800" b="1" baseline="-250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Delta phase structure information reduces error for YS predictions but increases it for UTS predictions</a:t>
            </a:r>
          </a:p>
          <a:p>
            <a:pPr marL="628650" lvl="1" indent="-171450" algn="l" rtl="0">
              <a:spcBef>
                <a:spcPts val="0"/>
              </a:spcBef>
              <a:spcAft>
                <a:spcPts val="0"/>
              </a:spcAft>
              <a:buFont typeface="Arial" panose="020B0604020202020204" pitchFamily="34" charset="0"/>
              <a:buChar char="•"/>
            </a:pPr>
            <a:r>
              <a:rPr lang="en-US" dirty="0"/>
              <a:t>Does this indicate that Delta phase has a stronger influence on YS while UTS is more greatly influenced by other structural features?</a:t>
            </a:r>
          </a:p>
          <a:p>
            <a:pPr marL="171450" lvl="0" indent="-171450" algn="l" rtl="0">
              <a:spcBef>
                <a:spcPts val="0"/>
              </a:spcBef>
              <a:spcAft>
                <a:spcPts val="0"/>
              </a:spcAft>
              <a:buFont typeface="Arial" panose="020B0604020202020204" pitchFamily="34" charset="0"/>
              <a:buChar char="•"/>
            </a:pPr>
            <a:r>
              <a:rPr lang="en-US" dirty="0"/>
              <a:t>PP models show reasonable accuracy for both YS and UTS, so it capturing structure information worth the additional experimental and analysis efforts?</a:t>
            </a:r>
          </a:p>
          <a:p>
            <a:pPr marL="628650" lvl="1" indent="-171450" algn="l" rtl="0">
              <a:spcBef>
                <a:spcPts val="0"/>
              </a:spcBef>
              <a:spcAft>
                <a:spcPts val="0"/>
              </a:spcAft>
              <a:buFont typeface="Arial" panose="020B0604020202020204" pitchFamily="34" charset="0"/>
              <a:buChar char="•"/>
            </a:pPr>
            <a:r>
              <a:rPr lang="en-US" dirty="0"/>
              <a:t>Depends on the accuracy required, the accuracy improvement enabled by structure information, and the cost/time associated with capturing/analyzing structure information</a:t>
            </a:r>
          </a:p>
          <a:p>
            <a:pPr marL="171450" lvl="0" indent="-171450" algn="l" rtl="0">
              <a:spcBef>
                <a:spcPts val="0"/>
              </a:spcBef>
              <a:spcAft>
                <a:spcPts val="0"/>
              </a:spcAft>
              <a:buFont typeface="Arial" panose="020B0604020202020204" pitchFamily="34" charset="0"/>
              <a:buChar char="•"/>
            </a:pPr>
            <a:r>
              <a:rPr lang="en-US" dirty="0"/>
              <a:t>Multi-output GPR</a:t>
            </a:r>
          </a:p>
        </p:txBody>
      </p:sp>
      <p:sp>
        <p:nvSpPr>
          <p:cNvPr id="214" name="Google Shape;21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unique sample conditions</a:t>
            </a:r>
          </a:p>
        </p:txBody>
      </p:sp>
      <p:sp>
        <p:nvSpPr>
          <p:cNvPr id="4" name="Slide Number Placeholder 3"/>
          <p:cNvSpPr>
            <a:spLocks noGrp="1"/>
          </p:cNvSpPr>
          <p:nvPr>
            <p:ph type="sldNum" sz="quarter" idx="5"/>
          </p:nvPr>
        </p:nvSpPr>
        <p:spPr/>
        <p:txBody>
          <a:bodyPr/>
          <a:lstStyle/>
          <a:p>
            <a:fld id="{4C4D5813-EC32-4B54-91C4-AF8D60C1E3F4}" type="slidenum">
              <a:rPr lang="en-US" smtClean="0"/>
              <a:t>15</a:t>
            </a:fld>
            <a:endParaRPr lang="en-US"/>
          </a:p>
        </p:txBody>
      </p:sp>
    </p:spTree>
    <p:extLst>
      <p:ext uri="{BB962C8B-B14F-4D97-AF65-F5344CB8AC3E}">
        <p14:creationId xmlns:p14="http://schemas.microsoft.com/office/powerpoint/2010/main" val="4088135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Benefits across all manufacturing industries for manufacturing process/material improvement and decreased cost burden</a:t>
            </a:r>
          </a:p>
          <a:p>
            <a:pPr marL="171450" indent="-171450">
              <a:buFont typeface="Arial" panose="020B0604020202020204" pitchFamily="34" charset="0"/>
              <a:buChar char="•"/>
            </a:pPr>
            <a:r>
              <a:rPr lang="en-US" dirty="0"/>
              <a:t>Welding, AM, Recycling, forming, casting, polymer processing, electronics design and optimization, </a:t>
            </a:r>
            <a:r>
              <a:rPr lang="en-US" dirty="0" err="1"/>
              <a:t>etc</a:t>
            </a:r>
            <a:r>
              <a:rPr lang="en-US" dirty="0"/>
              <a:t>;</a:t>
            </a:r>
          </a:p>
          <a:p>
            <a:pPr marL="171450" indent="-171450">
              <a:buFont typeface="Arial" panose="020B0604020202020204" pitchFamily="34" charset="0"/>
              <a:buChar char="•"/>
            </a:pPr>
            <a:r>
              <a:rPr lang="en-US" dirty="0"/>
              <a:t>Efficient use of destructive and nondestructive test data to minimize testing burden</a:t>
            </a:r>
          </a:p>
          <a:p>
            <a:pPr marL="171450" indent="-171450">
              <a:buFont typeface="Arial" panose="020B0604020202020204" pitchFamily="34" charset="0"/>
              <a:buChar char="•"/>
            </a:pPr>
            <a:r>
              <a:rPr lang="en-US" dirty="0"/>
              <a:t>Lower cost/time material and process optimization (compared to current </a:t>
            </a:r>
            <a:r>
              <a:rPr lang="en-US" dirty="0" err="1"/>
              <a:t>Edisonian</a:t>
            </a:r>
            <a:r>
              <a:rPr lang="en-US" dirty="0"/>
              <a:t> methods)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C4D5813-EC32-4B54-91C4-AF8D60C1E3F4}" type="slidenum">
              <a:rPr lang="en-US" smtClean="0"/>
              <a:t>17</a:t>
            </a:fld>
            <a:endParaRPr lang="en-US"/>
          </a:p>
        </p:txBody>
      </p:sp>
    </p:spTree>
    <p:extLst>
      <p:ext uri="{BB962C8B-B14F-4D97-AF65-F5344CB8AC3E}">
        <p14:creationId xmlns:p14="http://schemas.microsoft.com/office/powerpoint/2010/main" val="82224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EBB27445-A1BC-4D8B-879E-31E0D723F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800" b="1" baseline="-25000">
                <a:solidFill>
                  <a:schemeClr val="tx1"/>
                </a:solidFill>
                <a:latin typeface="Arial" panose="020B0604020202020204" pitchFamily="34" charset="0"/>
              </a:defRPr>
            </a:lvl1pPr>
            <a:lvl2pPr marL="742950" indent="-285750" defTabSz="912813">
              <a:defRPr sz="2800" b="1" baseline="-25000">
                <a:solidFill>
                  <a:schemeClr val="tx1"/>
                </a:solidFill>
                <a:latin typeface="Arial" panose="020B0604020202020204" pitchFamily="34" charset="0"/>
              </a:defRPr>
            </a:lvl2pPr>
            <a:lvl3pPr marL="1143000" indent="-228600" defTabSz="912813">
              <a:defRPr sz="2800" b="1" baseline="-25000">
                <a:solidFill>
                  <a:schemeClr val="tx1"/>
                </a:solidFill>
                <a:latin typeface="Arial" panose="020B0604020202020204" pitchFamily="34" charset="0"/>
              </a:defRPr>
            </a:lvl3pPr>
            <a:lvl4pPr marL="1600200" indent="-228600" defTabSz="912813">
              <a:defRPr sz="2800" b="1" baseline="-25000">
                <a:solidFill>
                  <a:schemeClr val="tx1"/>
                </a:solidFill>
                <a:latin typeface="Arial" panose="020B0604020202020204" pitchFamily="34" charset="0"/>
              </a:defRPr>
            </a:lvl4pPr>
            <a:lvl5pPr marL="2057400" indent="-228600" defTabSz="912813">
              <a:defRPr sz="2800" b="1" baseline="-250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BC110898-1B86-4000-BB51-DFC9E5E250A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219" name="Rectangle 2">
            <a:extLst>
              <a:ext uri="{FF2B5EF4-FFF2-40B4-BE49-F238E27FC236}">
                <a16:creationId xmlns:a16="http://schemas.microsoft.com/office/drawing/2014/main" id="{C1376ECF-6CF7-4ADB-B0F7-E8C6B09F8388}"/>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60B15832-EF58-4C8B-80A5-DD412B6E58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a:latin typeface="Arial" panose="020B0604020202020204" pitchFamily="34" charset="0"/>
              </a:rPr>
              <a:t>Enter speaker notes here.</a:t>
            </a:r>
          </a:p>
          <a:p>
            <a:endParaRPr lang="en-US" altLang="en-US"/>
          </a:p>
        </p:txBody>
      </p:sp>
      <p:sp>
        <p:nvSpPr>
          <p:cNvPr id="9221" name="Footer Placeholder 1">
            <a:extLst>
              <a:ext uri="{FF2B5EF4-FFF2-40B4-BE49-F238E27FC236}">
                <a16:creationId xmlns:a16="http://schemas.microsoft.com/office/drawing/2014/main" id="{2919C6A2-4D14-47CF-A669-98169C2046C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800" b="1" baseline="-25000">
                <a:solidFill>
                  <a:schemeClr val="tx1"/>
                </a:solidFill>
                <a:latin typeface="Arial" panose="020B0604020202020204" pitchFamily="34" charset="0"/>
              </a:defRPr>
            </a:lvl1pPr>
            <a:lvl2pPr marL="742950" indent="-285750" defTabSz="912813">
              <a:defRPr sz="2800" b="1" baseline="-25000">
                <a:solidFill>
                  <a:schemeClr val="tx1"/>
                </a:solidFill>
                <a:latin typeface="Arial" panose="020B0604020202020204" pitchFamily="34" charset="0"/>
              </a:defRPr>
            </a:lvl2pPr>
            <a:lvl3pPr marL="1143000" indent="-228600" defTabSz="912813">
              <a:defRPr sz="2800" b="1" baseline="-25000">
                <a:solidFill>
                  <a:schemeClr val="tx1"/>
                </a:solidFill>
                <a:latin typeface="Arial" panose="020B0604020202020204" pitchFamily="34" charset="0"/>
              </a:defRPr>
            </a:lvl3pPr>
            <a:lvl4pPr marL="1600200" indent="-228600" defTabSz="912813">
              <a:defRPr sz="2800" b="1" baseline="-25000">
                <a:solidFill>
                  <a:schemeClr val="tx1"/>
                </a:solidFill>
                <a:latin typeface="Arial" panose="020B0604020202020204" pitchFamily="34" charset="0"/>
              </a:defRPr>
            </a:lvl4pPr>
            <a:lvl5pPr marL="2057400" indent="-228600" defTabSz="912813">
              <a:defRPr sz="2800" b="1" baseline="-250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800" b="1" baseline="-25000">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Microindentation</a:t>
            </a:r>
            <a:r>
              <a:rPr lang="en-US" dirty="0"/>
              <a:t> and Small Punch Test (SPT) are two mechanical testing techniques which are conducive to high-throughput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indentation-type tests can also probe local properties more easily than conventional testing (areas of varied heat sink may be more easily assessed)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Explain the graph axes first (summarizes the effort required for specimen preparation and data analysis) – </a:t>
            </a:r>
            <a:r>
              <a:rPr lang="en-US" u="sng" dirty="0"/>
              <a:t>indentation analysis requires a more sophisticated approach than tensile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err="1"/>
              <a:t>Guassian</a:t>
            </a:r>
            <a:r>
              <a:rPr lang="en-US" u="none" dirty="0"/>
              <a:t> Process Regression (GPR) ML models are used to generate PSP linkages using microstructure data from microscopy images, AM processing data, and mechanical properties determined via high-throughput tests such as SPT.</a:t>
            </a:r>
          </a:p>
          <a:p>
            <a:endParaRPr lang="en-US" dirty="0"/>
          </a:p>
        </p:txBody>
      </p:sp>
      <p:sp>
        <p:nvSpPr>
          <p:cNvPr id="4" name="Slide Number Placeholder 3"/>
          <p:cNvSpPr>
            <a:spLocks noGrp="1"/>
          </p:cNvSpPr>
          <p:nvPr>
            <p:ph type="sldNum" sz="quarter" idx="5"/>
          </p:nvPr>
        </p:nvSpPr>
        <p:spPr/>
        <p:txBody>
          <a:bodyPr/>
          <a:lstStyle/>
          <a:p>
            <a:fld id="{4C4D5813-EC32-4B54-91C4-AF8D60C1E3F4}" type="slidenum">
              <a:rPr lang="en-US" smtClean="0"/>
              <a:t>1</a:t>
            </a:fld>
            <a:endParaRPr lang="en-US"/>
          </a:p>
        </p:txBody>
      </p:sp>
    </p:spTree>
    <p:extLst>
      <p:ext uri="{BB962C8B-B14F-4D97-AF65-F5344CB8AC3E}">
        <p14:creationId xmlns:p14="http://schemas.microsoft.com/office/powerpoint/2010/main" val="168154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Varied build parameters (power, travel speed, disc speed)</a:t>
            </a:r>
          </a:p>
          <a:p>
            <a:pPr marL="171450" indent="-171450">
              <a:buFont typeface="Arial" panose="020B0604020202020204" pitchFamily="34" charset="0"/>
              <a:buChar char="•"/>
            </a:pPr>
            <a:r>
              <a:rPr lang="en-US" dirty="0"/>
              <a:t>Stress relieved to allow SPT sample removal without “potato chipping” and to promote delta phase precipitation</a:t>
            </a:r>
          </a:p>
          <a:p>
            <a:endParaRPr lang="en-US" dirty="0"/>
          </a:p>
          <a:p>
            <a:r>
              <a:rPr lang="en-US" dirty="0"/>
              <a:t>Material = Inconel 625</a:t>
            </a:r>
          </a:p>
          <a:p>
            <a:r>
              <a:rPr lang="en-US" dirty="0"/>
              <a:t>Process = Blown Powder Directed Energy Deposition</a:t>
            </a:r>
          </a:p>
          <a:p>
            <a:r>
              <a:rPr lang="en-US" dirty="0"/>
              <a:t>Testing Techniques = Small Punch Test (SPT), Spherical </a:t>
            </a:r>
            <a:r>
              <a:rPr lang="en-US" dirty="0" err="1"/>
              <a:t>Microindentation</a:t>
            </a:r>
            <a:r>
              <a:rPr lang="en-US" dirty="0"/>
              <a:t>, and Uniaxial Tensile Testing</a:t>
            </a:r>
          </a:p>
          <a:p>
            <a:r>
              <a:rPr lang="en-US" dirty="0"/>
              <a:t>Imaging Technique = Scanning Electron Microscopy</a:t>
            </a:r>
          </a:p>
          <a:p>
            <a:r>
              <a:rPr lang="en-US" dirty="0"/>
              <a:t>Seven samples were additively manufactured using an Inconel 625 powder feedstock </a:t>
            </a:r>
          </a:p>
          <a:p>
            <a:pPr lvl="1"/>
            <a:r>
              <a:rPr lang="en-US" dirty="0"/>
              <a:t>Each sample used a different combination of build parameters</a:t>
            </a:r>
          </a:p>
          <a:p>
            <a:pPr lvl="1"/>
            <a:r>
              <a:rPr lang="en-US" dirty="0"/>
              <a:t>Samples underwent a stress relief heat treatment to remove residual stresses</a:t>
            </a:r>
          </a:p>
          <a:p>
            <a:r>
              <a:rPr lang="en-US" dirty="0"/>
              <a:t>Sample microstructures will be compared to mechanical test results to generate structure-property linkages</a:t>
            </a:r>
          </a:p>
          <a:p>
            <a:endParaRPr lang="en-US" dirty="0"/>
          </a:p>
          <a:p>
            <a:endParaRPr lang="en-US" dirty="0"/>
          </a:p>
        </p:txBody>
      </p:sp>
      <p:sp>
        <p:nvSpPr>
          <p:cNvPr id="4" name="Slide Number Placeholder 3"/>
          <p:cNvSpPr>
            <a:spLocks noGrp="1"/>
          </p:cNvSpPr>
          <p:nvPr>
            <p:ph type="sldNum" sz="quarter" idx="5"/>
          </p:nvPr>
        </p:nvSpPr>
        <p:spPr/>
        <p:txBody>
          <a:bodyPr/>
          <a:lstStyle/>
          <a:p>
            <a:fld id="{4C4D5813-EC32-4B54-91C4-AF8D60C1E3F4}" type="slidenum">
              <a:rPr lang="en-US" smtClean="0"/>
              <a:t>7</a:t>
            </a:fld>
            <a:endParaRPr lang="en-US"/>
          </a:p>
        </p:txBody>
      </p:sp>
    </p:spTree>
    <p:extLst>
      <p:ext uri="{BB962C8B-B14F-4D97-AF65-F5344CB8AC3E}">
        <p14:creationId xmlns:p14="http://schemas.microsoft.com/office/powerpoint/2010/main" val="3874464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Step 1: Voce model is used to generate a dataset of LD curves from </a:t>
            </a:r>
            <a:r>
              <a:rPr lang="en-US" dirty="0" err="1"/>
              <a:t>abaqus</a:t>
            </a:r>
            <a:r>
              <a:rPr lang="en-US" dirty="0"/>
              <a:t> simulations of SPT. Inputs are the three Voce hardening parameters. Multi-output Gaussian Process surrogate models are used to emulate the FE-predicted SPT LD curves (they allow for three orders of magnitude acceleration in the prediction speed vs individual simulations). You can get away with performing far fewer simulations than would otherwise be necessary (helps make SPT analysis feasible).</a:t>
            </a:r>
          </a:p>
          <a:p>
            <a:pPr marL="171450" indent="-171450">
              <a:buFont typeface="Arial" panose="020B0604020202020204" pitchFamily="34" charset="0"/>
              <a:buChar char="•"/>
            </a:pPr>
            <a:r>
              <a:rPr lang="en-US" dirty="0"/>
              <a:t>Step 2: </a:t>
            </a:r>
            <a:r>
              <a:rPr lang="en-US" dirty="0" err="1"/>
              <a:t>MonteCarlo</a:t>
            </a:r>
            <a:r>
              <a:rPr lang="en-US" dirty="0"/>
              <a:t> Markov Chain sampling is used to estimate the hardening parameters by calibrating the surrogate model against a dataset of experimental SPT data (material agnostic)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Step 3: Optional validation step if tensile data is available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Mention that in addition to my paper on Inconel 625, there’s a paper in the works by Aditya that will cover this Surrogate model approach in detail</a:t>
            </a:r>
          </a:p>
          <a:p>
            <a:pPr marL="171450" indent="-171450">
              <a:buFont typeface="Arial" panose="020B0604020202020204" pitchFamily="34" charset="0"/>
              <a:buChar char="•"/>
            </a:pPr>
            <a:r>
              <a:rPr lang="en-US" dirty="0"/>
              <a:t>If asked about the applicability of the hardening law: generating a new dataset for a given hardening law is a one-time cost</a:t>
            </a:r>
          </a:p>
          <a:p>
            <a:pPr marL="628650" lvl="1" indent="-171450">
              <a:buFont typeface="Arial" panose="020B0604020202020204" pitchFamily="34" charset="0"/>
              <a:buChar char="•"/>
            </a:pPr>
            <a:r>
              <a:rPr lang="en-US" dirty="0"/>
              <a:t>can cover a wide class of materials using one surrogate model as long as we believe that the given hardening law is representative of the given material</a:t>
            </a:r>
          </a:p>
          <a:p>
            <a:endParaRPr lang="en-US" dirty="0"/>
          </a:p>
        </p:txBody>
      </p:sp>
      <p:sp>
        <p:nvSpPr>
          <p:cNvPr id="4" name="Slide Number Placeholder 3"/>
          <p:cNvSpPr>
            <a:spLocks noGrp="1"/>
          </p:cNvSpPr>
          <p:nvPr>
            <p:ph type="sldNum" sz="quarter" idx="5"/>
          </p:nvPr>
        </p:nvSpPr>
        <p:spPr/>
        <p:txBody>
          <a:bodyPr/>
          <a:lstStyle/>
          <a:p>
            <a:fld id="{4C4D5813-EC32-4B54-91C4-AF8D60C1E3F4}" type="slidenum">
              <a:rPr lang="en-US" smtClean="0"/>
              <a:t>8</a:t>
            </a:fld>
            <a:endParaRPr lang="en-US"/>
          </a:p>
        </p:txBody>
      </p:sp>
    </p:spTree>
    <p:extLst>
      <p:ext uri="{BB962C8B-B14F-4D97-AF65-F5344CB8AC3E}">
        <p14:creationId xmlns:p14="http://schemas.microsoft.com/office/powerpoint/2010/main" val="141805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Three SEM images for each of the seven samples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Delta phase segmentation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Rotationally invariant two-point statistics to extract principal component scores</a:t>
            </a:r>
          </a:p>
          <a:p>
            <a:endParaRPr lang="en-US" dirty="0"/>
          </a:p>
        </p:txBody>
      </p:sp>
      <p:sp>
        <p:nvSpPr>
          <p:cNvPr id="4" name="Slide Number Placeholder 3"/>
          <p:cNvSpPr>
            <a:spLocks noGrp="1"/>
          </p:cNvSpPr>
          <p:nvPr>
            <p:ph type="sldNum" sz="quarter" idx="5"/>
          </p:nvPr>
        </p:nvSpPr>
        <p:spPr/>
        <p:txBody>
          <a:bodyPr/>
          <a:lstStyle/>
          <a:p>
            <a:fld id="{4C4D5813-EC32-4B54-91C4-AF8D60C1E3F4}" type="slidenum">
              <a:rPr lang="en-US" smtClean="0"/>
              <a:t>9</a:t>
            </a:fld>
            <a:endParaRPr lang="en-US"/>
          </a:p>
        </p:txBody>
      </p:sp>
    </p:spTree>
    <p:extLst>
      <p:ext uri="{BB962C8B-B14F-4D97-AF65-F5344CB8AC3E}">
        <p14:creationId xmlns:p14="http://schemas.microsoft.com/office/powerpoint/2010/main" val="3946257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Use leave one out cross-validation to build seven models allowing all data from the seven samples to be used both as inputs and model validations.</a:t>
            </a:r>
          </a:p>
          <a:p>
            <a:pPr marL="628650" lvl="1" indent="-171450">
              <a:buFont typeface="Arial" panose="020B0604020202020204" pitchFamily="34" charset="0"/>
              <a:buChar char="•"/>
            </a:pPr>
            <a:r>
              <a:rPr lang="en-US" dirty="0"/>
              <a:t>Average the results of the seven models</a:t>
            </a:r>
          </a:p>
          <a:p>
            <a:pPr marL="628650" lvl="1" indent="-171450">
              <a:buFont typeface="Arial" panose="020B0604020202020204" pitchFamily="34" charset="0"/>
              <a:buChar char="•"/>
            </a:pPr>
            <a:r>
              <a:rPr lang="en-US" dirty="0"/>
              <a:t>Repeat this process to make PSP, SP, and PP models and compare</a:t>
            </a:r>
          </a:p>
          <a:p>
            <a:pPr marL="171450" lvl="0" indent="-171450">
              <a:buFont typeface="Arial" panose="020B0604020202020204" pitchFamily="34" charset="0"/>
              <a:buChar char="•"/>
            </a:pPr>
            <a:r>
              <a:rPr lang="en-US" dirty="0"/>
              <a:t>Seeking to make the argument that structure information brings value to certain scenarios but that in some situations, processing information may be sufficient to predict the desired properties.</a:t>
            </a:r>
          </a:p>
        </p:txBody>
      </p:sp>
      <p:sp>
        <p:nvSpPr>
          <p:cNvPr id="4" name="Slide Number Placeholder 3"/>
          <p:cNvSpPr>
            <a:spLocks noGrp="1"/>
          </p:cNvSpPr>
          <p:nvPr>
            <p:ph type="sldNum" sz="quarter" idx="5"/>
          </p:nvPr>
        </p:nvSpPr>
        <p:spPr/>
        <p:txBody>
          <a:bodyPr/>
          <a:lstStyle/>
          <a:p>
            <a:fld id="{4C4D5813-EC32-4B54-91C4-AF8D60C1E3F4}" type="slidenum">
              <a:rPr lang="en-US" smtClean="0"/>
              <a:t>10</a:t>
            </a:fld>
            <a:endParaRPr lang="en-US"/>
          </a:p>
        </p:txBody>
      </p:sp>
    </p:spTree>
    <p:extLst>
      <p:ext uri="{BB962C8B-B14F-4D97-AF65-F5344CB8AC3E}">
        <p14:creationId xmlns:p14="http://schemas.microsoft.com/office/powerpoint/2010/main" val="3458501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cbd768828_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acbd768828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2acbd768828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acbd768828_1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acbd768828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2acbd768828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acbd768828_1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acbd768828_1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2acbd768828_1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7F444-7974-44D4-80A2-E53786F18051}"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1244733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B57F6F-471B-4534-9E30-6909685C5928}"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177119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6B2486-BC4A-4293-A213-9BEFD20F5C78}"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2271411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4165333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628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a:t>Click to edit Master text styles</a:t>
            </a:r>
          </a:p>
        </p:txBody>
      </p:sp>
    </p:spTree>
    <p:extLst>
      <p:ext uri="{BB962C8B-B14F-4D97-AF65-F5344CB8AC3E}">
        <p14:creationId xmlns:p14="http://schemas.microsoft.com/office/powerpoint/2010/main" val="651011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3657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3657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869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559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4166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564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43147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B8558A-A095-4C26-A70D-CB2E08F23FC3}"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1773553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19397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223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793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3657600"/>
          </a:xfrm>
        </p:spPr>
        <p:txBody>
          <a:bodyPr/>
          <a:lstStyle/>
          <a:p>
            <a:pPr lvl="0"/>
            <a:endParaRPr lang="en-US" noProof="0"/>
          </a:p>
        </p:txBody>
      </p:sp>
    </p:spTree>
    <p:extLst>
      <p:ext uri="{BB962C8B-B14F-4D97-AF65-F5344CB8AC3E}">
        <p14:creationId xmlns:p14="http://schemas.microsoft.com/office/powerpoint/2010/main" val="2751707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3657600"/>
          </a:xfrm>
        </p:spPr>
        <p:txBody>
          <a:bodyPr/>
          <a:lstStyle/>
          <a:p>
            <a:pPr lvl="0"/>
            <a:endParaRPr lang="en-US" noProof="0"/>
          </a:p>
        </p:txBody>
      </p:sp>
    </p:spTree>
    <p:extLst>
      <p:ext uri="{BB962C8B-B14F-4D97-AF65-F5344CB8AC3E}">
        <p14:creationId xmlns:p14="http://schemas.microsoft.com/office/powerpoint/2010/main" val="2713273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3657600"/>
          </a:xfrm>
        </p:spPr>
        <p:txBody>
          <a:bodyPr/>
          <a:lstStyle/>
          <a:p>
            <a:pPr lvl="0"/>
            <a:endParaRPr lang="en-US" noProof="0"/>
          </a:p>
        </p:txBody>
      </p:sp>
    </p:spTree>
    <p:extLst>
      <p:ext uri="{BB962C8B-B14F-4D97-AF65-F5344CB8AC3E}">
        <p14:creationId xmlns:p14="http://schemas.microsoft.com/office/powerpoint/2010/main" val="1127310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3657600"/>
          </a:xfrm>
        </p:spPr>
        <p:txBody>
          <a:bodyPr/>
          <a:lstStyle/>
          <a:p>
            <a:pPr lvl="0"/>
            <a:endParaRPr lang="en-US" noProof="0"/>
          </a:p>
        </p:txBody>
      </p:sp>
      <p:sp>
        <p:nvSpPr>
          <p:cNvPr id="4" name="Text Placeholder 3"/>
          <p:cNvSpPr>
            <a:spLocks noGrp="1"/>
          </p:cNvSpPr>
          <p:nvPr>
            <p:ph type="body" sz="half" idx="2"/>
          </p:nvPr>
        </p:nvSpPr>
        <p:spPr>
          <a:xfrm>
            <a:off x="4648200" y="1981200"/>
            <a:ext cx="38100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64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8C0714-CCE8-49B5-BAEC-6D122931C058}"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2001637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9C227C-A9C9-4212-A90B-5C1C319BA015}"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845262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31F08B-C5B5-4AB9-8CB5-64F9D6FBBB99}" type="datetime1">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316419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801E02-9B00-44D5-B531-D1E1BFA3E529}" type="datetime1">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3170754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CCF0B-76A2-42C8-9D79-D433E0C27B96}" type="datetime1">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420058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38A5FC-FCDA-48B1-9A9D-D06529F57519}"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3588803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94B2B1-3239-480E-992D-99CCA2DD3C8D}"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568B0-3165-4FCD-A914-28D500F523BB}" type="slidenum">
              <a:rPr lang="en-US" smtClean="0"/>
              <a:t>‹#›</a:t>
            </a:fld>
            <a:endParaRPr lang="en-US"/>
          </a:p>
        </p:txBody>
      </p:sp>
    </p:spTree>
    <p:extLst>
      <p:ext uri="{BB962C8B-B14F-4D97-AF65-F5344CB8AC3E}">
        <p14:creationId xmlns:p14="http://schemas.microsoft.com/office/powerpoint/2010/main" val="1839407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179F1-37F2-456C-99F2-D40B187A0700}" type="datetime1">
              <a:rPr lang="en-US" smtClean="0"/>
              <a:t>2/28/2024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568B0-3165-4FCD-A914-28D500F523BB}" type="slidenum">
              <a:rPr lang="en-US" smtClean="0"/>
              <a:t>‹#›</a:t>
            </a:fld>
            <a:endParaRPr lang="en-US"/>
          </a:p>
        </p:txBody>
      </p:sp>
    </p:spTree>
    <p:extLst>
      <p:ext uri="{BB962C8B-B14F-4D97-AF65-F5344CB8AC3E}">
        <p14:creationId xmlns:p14="http://schemas.microsoft.com/office/powerpoint/2010/main" val="38741269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8671B597-CE29-4DEC-9920-2FB6A6BF8F6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bwMode="auto">
          <a:xfrm>
            <a:off x="1" y="6247888"/>
            <a:ext cx="9143999" cy="6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C4661597-2569-4212-9809-59644CB85E1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0B4B70DA-E559-4799-A46B-6FFEAAE12FEE}"/>
              </a:ext>
            </a:extLst>
          </p:cNvPr>
          <p:cNvSpPr>
            <a:spLocks noGrp="1" noChangeArrowheads="1"/>
          </p:cNvSpPr>
          <p:nvPr>
            <p:ph type="body" idx="1"/>
          </p:nvPr>
        </p:nvSpPr>
        <p:spPr bwMode="auto">
          <a:xfrm>
            <a:off x="685800" y="1981200"/>
            <a:ext cx="777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Box 1">
            <a:extLst>
              <a:ext uri="{FF2B5EF4-FFF2-40B4-BE49-F238E27FC236}">
                <a16:creationId xmlns:a16="http://schemas.microsoft.com/office/drawing/2014/main" id="{38175F61-BE7D-42E6-9B57-3671F2599414}"/>
              </a:ext>
            </a:extLst>
          </p:cNvPr>
          <p:cNvSpPr txBox="1">
            <a:spLocks noChangeArrowheads="1"/>
          </p:cNvSpPr>
          <p:nvPr userDrawn="1"/>
        </p:nvSpPr>
        <p:spPr bwMode="auto">
          <a:xfrm>
            <a:off x="7486650" y="6500084"/>
            <a:ext cx="51435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a:defRPr sz="2800" b="1" baseline="-25000">
                <a:solidFill>
                  <a:schemeClr val="tx1"/>
                </a:solidFill>
                <a:latin typeface="Arial" panose="020B0604020202020204" pitchFamily="34" charset="0"/>
              </a:defRPr>
            </a:lvl1pPr>
            <a:lvl2pPr marL="742950" indent="-285750">
              <a:defRPr sz="2800" b="1" baseline="-25000">
                <a:solidFill>
                  <a:schemeClr val="tx1"/>
                </a:solidFill>
                <a:latin typeface="Arial" panose="020B0604020202020204" pitchFamily="34" charset="0"/>
              </a:defRPr>
            </a:lvl2pPr>
            <a:lvl3pPr marL="1143000" indent="-228600">
              <a:defRPr sz="2800" b="1" baseline="-25000">
                <a:solidFill>
                  <a:schemeClr val="tx1"/>
                </a:solidFill>
                <a:latin typeface="Arial" panose="020B0604020202020204" pitchFamily="34" charset="0"/>
              </a:defRPr>
            </a:lvl3pPr>
            <a:lvl4pPr marL="1600200" indent="-228600">
              <a:defRPr sz="2800" b="1" baseline="-25000">
                <a:solidFill>
                  <a:schemeClr val="tx1"/>
                </a:solidFill>
                <a:latin typeface="Arial" panose="020B0604020202020204" pitchFamily="34" charset="0"/>
              </a:defRPr>
            </a:lvl4pPr>
            <a:lvl5pPr marL="2057400" indent="-228600">
              <a:defRPr sz="2800" b="1" baseline="-25000">
                <a:solidFill>
                  <a:schemeClr val="tx1"/>
                </a:solidFill>
                <a:latin typeface="Arial" panose="020B0604020202020204" pitchFamily="34" charset="0"/>
              </a:defRPr>
            </a:lvl5pPr>
            <a:lvl6pPr marL="2514600" indent="-228600" eaLnBrk="0" fontAlgn="base" hangingPunct="0">
              <a:spcBef>
                <a:spcPct val="0"/>
              </a:spcBef>
              <a:spcAft>
                <a:spcPct val="0"/>
              </a:spcAft>
              <a:defRPr sz="2800" b="1" baseline="-25000">
                <a:solidFill>
                  <a:schemeClr val="tx1"/>
                </a:solidFill>
                <a:latin typeface="Arial" panose="020B0604020202020204" pitchFamily="34" charset="0"/>
              </a:defRPr>
            </a:lvl6pPr>
            <a:lvl7pPr marL="2971800" indent="-228600" eaLnBrk="0" fontAlgn="base" hangingPunct="0">
              <a:spcBef>
                <a:spcPct val="0"/>
              </a:spcBef>
              <a:spcAft>
                <a:spcPct val="0"/>
              </a:spcAft>
              <a:defRPr sz="2800" b="1" baseline="-25000">
                <a:solidFill>
                  <a:schemeClr val="tx1"/>
                </a:solidFill>
                <a:latin typeface="Arial" panose="020B0604020202020204" pitchFamily="34" charset="0"/>
              </a:defRPr>
            </a:lvl7pPr>
            <a:lvl8pPr marL="3429000" indent="-228600" eaLnBrk="0" fontAlgn="base" hangingPunct="0">
              <a:spcBef>
                <a:spcPct val="0"/>
              </a:spcBef>
              <a:spcAft>
                <a:spcPct val="0"/>
              </a:spcAft>
              <a:defRPr sz="2800" b="1" baseline="-25000">
                <a:solidFill>
                  <a:schemeClr val="tx1"/>
                </a:solidFill>
                <a:latin typeface="Arial" panose="020B0604020202020204" pitchFamily="34" charset="0"/>
              </a:defRPr>
            </a:lvl8pPr>
            <a:lvl9pPr marL="3886200" indent="-228600" eaLnBrk="0" fontAlgn="base" hangingPunct="0">
              <a:spcBef>
                <a:spcPct val="0"/>
              </a:spcBef>
              <a:spcAft>
                <a:spcPct val="0"/>
              </a:spcAft>
              <a:defRPr sz="2800" b="1" baseline="-25000">
                <a:solidFill>
                  <a:schemeClr val="tx1"/>
                </a:solidFill>
                <a:latin typeface="Arial" panose="020B0604020202020204" pitchFamily="34" charset="0"/>
              </a:defRPr>
            </a:lvl9pPr>
          </a:lstStyle>
          <a:p>
            <a:pPr algn="ctr">
              <a:lnSpc>
                <a:spcPct val="100000"/>
              </a:lnSpc>
              <a:spcBef>
                <a:spcPts val="0"/>
              </a:spcBef>
            </a:pPr>
            <a:fld id="{A0973FBF-CA28-461E-BF51-F68573DDDFF5}" type="slidenum">
              <a:rPr lang="en-US" altLang="en-US" sz="1350" smtClean="0"/>
              <a:pPr algn="ctr">
                <a:lnSpc>
                  <a:spcPct val="100000"/>
                </a:lnSpc>
                <a:spcBef>
                  <a:spcPts val="0"/>
                </a:spcBef>
              </a:pPr>
              <a:t>‹#›</a:t>
            </a:fld>
            <a:endParaRPr lang="en-US" altLang="en-US" sz="1500" dirty="0"/>
          </a:p>
        </p:txBody>
      </p:sp>
    </p:spTree>
    <p:extLst>
      <p:ext uri="{BB962C8B-B14F-4D97-AF65-F5344CB8AC3E}">
        <p14:creationId xmlns:p14="http://schemas.microsoft.com/office/powerpoint/2010/main" val="3768121250"/>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hf hdr="0" dt="0"/>
  <p:txStyles>
    <p:titleStyle>
      <a:lvl1pPr algn="ctr" rtl="0" eaLnBrk="0" fontAlgn="base" hangingPunct="0">
        <a:spcBef>
          <a:spcPct val="0"/>
        </a:spcBef>
        <a:spcAft>
          <a:spcPct val="0"/>
        </a:spcAft>
        <a:defRPr sz="3300" b="1">
          <a:solidFill>
            <a:schemeClr val="bg2"/>
          </a:solidFill>
          <a:latin typeface="+mj-lt"/>
          <a:ea typeface="+mj-ea"/>
          <a:cs typeface="+mj-cs"/>
        </a:defRPr>
      </a:lvl1pPr>
      <a:lvl2pPr algn="ctr" rtl="0" eaLnBrk="0" fontAlgn="base" hangingPunct="0">
        <a:spcBef>
          <a:spcPct val="0"/>
        </a:spcBef>
        <a:spcAft>
          <a:spcPct val="0"/>
        </a:spcAft>
        <a:defRPr sz="3300" b="1">
          <a:solidFill>
            <a:schemeClr val="bg2"/>
          </a:solidFill>
          <a:latin typeface="Arial" charset="0"/>
        </a:defRPr>
      </a:lvl2pPr>
      <a:lvl3pPr algn="ctr" rtl="0" eaLnBrk="0" fontAlgn="base" hangingPunct="0">
        <a:spcBef>
          <a:spcPct val="0"/>
        </a:spcBef>
        <a:spcAft>
          <a:spcPct val="0"/>
        </a:spcAft>
        <a:defRPr sz="3300" b="1">
          <a:solidFill>
            <a:schemeClr val="bg2"/>
          </a:solidFill>
          <a:latin typeface="Arial" charset="0"/>
        </a:defRPr>
      </a:lvl3pPr>
      <a:lvl4pPr algn="ctr" rtl="0" eaLnBrk="0" fontAlgn="base" hangingPunct="0">
        <a:spcBef>
          <a:spcPct val="0"/>
        </a:spcBef>
        <a:spcAft>
          <a:spcPct val="0"/>
        </a:spcAft>
        <a:defRPr sz="3300" b="1">
          <a:solidFill>
            <a:schemeClr val="bg2"/>
          </a:solidFill>
          <a:latin typeface="Arial" charset="0"/>
        </a:defRPr>
      </a:lvl4pPr>
      <a:lvl5pPr algn="ctr" rtl="0" eaLnBrk="0" fontAlgn="base" hangingPunct="0">
        <a:spcBef>
          <a:spcPct val="0"/>
        </a:spcBef>
        <a:spcAft>
          <a:spcPct val="0"/>
        </a:spcAft>
        <a:defRPr sz="3300" b="1">
          <a:solidFill>
            <a:schemeClr val="bg2"/>
          </a:solidFill>
          <a:latin typeface="Arial" charset="0"/>
        </a:defRPr>
      </a:lvl5pPr>
      <a:lvl6pPr marL="342900" algn="ctr" rtl="0" eaLnBrk="0" fontAlgn="base" hangingPunct="0">
        <a:spcBef>
          <a:spcPct val="0"/>
        </a:spcBef>
        <a:spcAft>
          <a:spcPct val="0"/>
        </a:spcAft>
        <a:defRPr sz="3300" b="1">
          <a:solidFill>
            <a:schemeClr val="bg2"/>
          </a:solidFill>
          <a:latin typeface="Arial" charset="0"/>
        </a:defRPr>
      </a:lvl6pPr>
      <a:lvl7pPr marL="685800" algn="ctr" rtl="0" eaLnBrk="0" fontAlgn="base" hangingPunct="0">
        <a:spcBef>
          <a:spcPct val="0"/>
        </a:spcBef>
        <a:spcAft>
          <a:spcPct val="0"/>
        </a:spcAft>
        <a:defRPr sz="3300" b="1">
          <a:solidFill>
            <a:schemeClr val="bg2"/>
          </a:solidFill>
          <a:latin typeface="Arial" charset="0"/>
        </a:defRPr>
      </a:lvl7pPr>
      <a:lvl8pPr marL="1028700" algn="ctr" rtl="0" eaLnBrk="0" fontAlgn="base" hangingPunct="0">
        <a:spcBef>
          <a:spcPct val="0"/>
        </a:spcBef>
        <a:spcAft>
          <a:spcPct val="0"/>
        </a:spcAft>
        <a:defRPr sz="3300" b="1">
          <a:solidFill>
            <a:schemeClr val="bg2"/>
          </a:solidFill>
          <a:latin typeface="Arial" charset="0"/>
        </a:defRPr>
      </a:lvl8pPr>
      <a:lvl9pPr marL="1371600" algn="ctr" rtl="0" eaLnBrk="0" fontAlgn="base" hangingPunct="0">
        <a:spcBef>
          <a:spcPct val="0"/>
        </a:spcBef>
        <a:spcAft>
          <a:spcPct val="0"/>
        </a:spcAft>
        <a:defRPr sz="3300" b="1">
          <a:solidFill>
            <a:schemeClr val="bg2"/>
          </a:solidFill>
          <a:latin typeface="Arial" charset="0"/>
        </a:defRPr>
      </a:lvl9pPr>
    </p:titleStyle>
    <p:bodyStyle>
      <a:lvl1pPr marL="257175" indent="-257175" algn="l" rtl="0" eaLnBrk="0" fontAlgn="base" hangingPunct="0">
        <a:spcBef>
          <a:spcPct val="20000"/>
        </a:spcBef>
        <a:spcAft>
          <a:spcPct val="0"/>
        </a:spcAft>
        <a:buChar char="•"/>
        <a:defRPr sz="2400" b="1">
          <a:solidFill>
            <a:schemeClr val="bg2"/>
          </a:solidFill>
          <a:latin typeface="+mn-lt"/>
          <a:ea typeface="+mn-ea"/>
          <a:cs typeface="+mn-cs"/>
        </a:defRPr>
      </a:lvl1pPr>
      <a:lvl2pPr marL="557213" indent="-214313" algn="l" rtl="0" eaLnBrk="0" fontAlgn="base" hangingPunct="0">
        <a:spcBef>
          <a:spcPct val="20000"/>
        </a:spcBef>
        <a:spcAft>
          <a:spcPct val="0"/>
        </a:spcAft>
        <a:buChar char="–"/>
        <a:defRPr sz="2100" b="1">
          <a:solidFill>
            <a:schemeClr val="bg2"/>
          </a:solidFill>
          <a:latin typeface="+mn-lt"/>
        </a:defRPr>
      </a:lvl2pPr>
      <a:lvl3pPr marL="857250" indent="-171450" algn="l" rtl="0" eaLnBrk="0" fontAlgn="base" hangingPunct="0">
        <a:spcBef>
          <a:spcPct val="20000"/>
        </a:spcBef>
        <a:spcAft>
          <a:spcPct val="0"/>
        </a:spcAft>
        <a:buChar char="•"/>
        <a:defRPr sz="1800" b="1">
          <a:solidFill>
            <a:schemeClr val="bg2"/>
          </a:solidFill>
          <a:latin typeface="+mn-lt"/>
        </a:defRPr>
      </a:lvl3pPr>
      <a:lvl4pPr marL="1200150" indent="-171450" algn="l" rtl="0" eaLnBrk="0" fontAlgn="base" hangingPunct="0">
        <a:spcBef>
          <a:spcPct val="20000"/>
        </a:spcBef>
        <a:spcAft>
          <a:spcPct val="0"/>
        </a:spcAft>
        <a:buChar char="–"/>
        <a:defRPr sz="1500" b="1">
          <a:solidFill>
            <a:schemeClr val="bg2"/>
          </a:solidFill>
          <a:latin typeface="+mn-lt"/>
        </a:defRPr>
      </a:lvl4pPr>
      <a:lvl5pPr marL="1543050" indent="-171450" algn="l" rtl="0" eaLnBrk="0" fontAlgn="base" hangingPunct="0">
        <a:spcBef>
          <a:spcPct val="20000"/>
        </a:spcBef>
        <a:spcAft>
          <a:spcPct val="0"/>
        </a:spcAft>
        <a:buChar char="»"/>
        <a:defRPr sz="1500" b="1">
          <a:solidFill>
            <a:schemeClr val="bg2"/>
          </a:solidFill>
          <a:latin typeface="+mn-lt"/>
        </a:defRPr>
      </a:lvl5pPr>
      <a:lvl6pPr marL="1885950" indent="-171450" algn="l" rtl="0" eaLnBrk="0" fontAlgn="base" hangingPunct="0">
        <a:spcBef>
          <a:spcPct val="20000"/>
        </a:spcBef>
        <a:spcAft>
          <a:spcPct val="0"/>
        </a:spcAft>
        <a:buChar char="»"/>
        <a:defRPr sz="1500" b="1">
          <a:solidFill>
            <a:schemeClr val="bg2"/>
          </a:solidFill>
          <a:latin typeface="+mn-lt"/>
        </a:defRPr>
      </a:lvl6pPr>
      <a:lvl7pPr marL="2228850" indent="-171450" algn="l" rtl="0" eaLnBrk="0" fontAlgn="base" hangingPunct="0">
        <a:spcBef>
          <a:spcPct val="20000"/>
        </a:spcBef>
        <a:spcAft>
          <a:spcPct val="0"/>
        </a:spcAft>
        <a:buChar char="»"/>
        <a:defRPr sz="1500" b="1">
          <a:solidFill>
            <a:schemeClr val="bg2"/>
          </a:solidFill>
          <a:latin typeface="+mn-lt"/>
        </a:defRPr>
      </a:lvl7pPr>
      <a:lvl8pPr marL="2571750" indent="-171450" algn="l" rtl="0" eaLnBrk="0" fontAlgn="base" hangingPunct="0">
        <a:spcBef>
          <a:spcPct val="20000"/>
        </a:spcBef>
        <a:spcAft>
          <a:spcPct val="0"/>
        </a:spcAft>
        <a:buChar char="»"/>
        <a:defRPr sz="1500" b="1">
          <a:solidFill>
            <a:schemeClr val="bg2"/>
          </a:solidFill>
          <a:latin typeface="+mn-lt"/>
        </a:defRPr>
      </a:lvl8pPr>
      <a:lvl9pPr marL="2914650" indent="-171450" algn="l" rtl="0" eaLnBrk="0" fontAlgn="base" hangingPunct="0">
        <a:spcBef>
          <a:spcPct val="20000"/>
        </a:spcBef>
        <a:spcAft>
          <a:spcPct val="0"/>
        </a:spcAft>
        <a:buChar char="»"/>
        <a:defRPr sz="1500" b="1">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www.nasa.gov/"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3.png"/><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25.png"/><Relationship Id="rId10" Type="http://schemas.microsoft.com/office/2007/relationships/diagramDrawing" Target="../diagrams/drawing1.xml"/><Relationship Id="rId4" Type="http://schemas.openxmlformats.org/officeDocument/2006/relationships/image" Target="../media/image24.pn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6.pn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microsoft.com/office/2007/relationships/hdphoto" Target="../media/hdphoto2.wdp"/><Relationship Id="rId5" Type="http://schemas.openxmlformats.org/officeDocument/2006/relationships/diagramData" Target="../diagrams/data2.xml"/><Relationship Id="rId10" Type="http://schemas.openxmlformats.org/officeDocument/2006/relationships/image" Target="../media/image28.png"/><Relationship Id="rId4" Type="http://schemas.openxmlformats.org/officeDocument/2006/relationships/image" Target="../media/image27.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4.jpeg"/><Relationship Id="rId10" Type="http://schemas.openxmlformats.org/officeDocument/2006/relationships/image" Target="../media/image48.png"/><Relationship Id="rId4" Type="http://schemas.microsoft.com/office/2007/relationships/hdphoto" Target="../media/hdphoto4.wdp"/><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hyperlink" Target="mailto:josh.kacher@mse.gatech.edu" TargetMode="External"/><Relationship Id="rId7" Type="http://schemas.openxmlformats.org/officeDocument/2006/relationships/hyperlink" Target="mailto:naresh.thadhani@mse.gatech.edu" TargetMode="External"/><Relationship Id="rId2" Type="http://schemas.openxmlformats.org/officeDocument/2006/relationships/hyperlink" Target="mailto:blboyce@sandia.gov" TargetMode="External"/><Relationship Id="rId1" Type="http://schemas.openxmlformats.org/officeDocument/2006/relationships/slideLayout" Target="../slideLayouts/slideLayout2.xml"/><Relationship Id="rId6" Type="http://schemas.openxmlformats.org/officeDocument/2006/relationships/hyperlink" Target="mailto:aaron.stebner@gatech.edu" TargetMode="External"/><Relationship Id="rId5" Type="http://schemas.openxmlformats.org/officeDocument/2006/relationships/hyperlink" Target="mailto:rick.neu@gatech.edu" TargetMode="External"/><Relationship Id="rId4" Type="http://schemas.openxmlformats.org/officeDocument/2006/relationships/hyperlink" Target="mailto:david.mcdowell@me.gatech.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CFF3B6-E5A0-4BD8-A696-6E240442C91D}"/>
              </a:ext>
            </a:extLst>
          </p:cNvPr>
          <p:cNvSpPr>
            <a:spLocks noGrp="1" noChangeArrowheads="1"/>
          </p:cNvSpPr>
          <p:nvPr>
            <p:ph type="title"/>
          </p:nvPr>
        </p:nvSpPr>
        <p:spPr>
          <a:xfrm>
            <a:off x="340241" y="1335861"/>
            <a:ext cx="8633637" cy="685800"/>
          </a:xfrm>
        </p:spPr>
        <p:txBody>
          <a:bodyPr/>
          <a:lstStyle/>
          <a:p>
            <a:pPr marL="0" marR="0" algn="ctr">
              <a:spcBef>
                <a:spcPts val="600"/>
              </a:spcBef>
              <a:spcAft>
                <a:spcPts val="6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High-Throughput Strategies that Encompass Experiments and Machine Learning to Predict the Mechanical Properties of Additive Manufactured Aerospace Alloys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351827E-E633-68F6-5AED-53E07DFA8EE8}"/>
              </a:ext>
            </a:extLst>
          </p:cNvPr>
          <p:cNvSpPr txBox="1"/>
          <p:nvPr/>
        </p:nvSpPr>
        <p:spPr>
          <a:xfrm>
            <a:off x="17" y="5353436"/>
            <a:ext cx="9143983" cy="954107"/>
          </a:xfrm>
          <a:prstGeom prst="rect">
            <a:avLst/>
          </a:prstGeom>
          <a:noFill/>
        </p:spPr>
        <p:txBody>
          <a:bodyPr wrap="square" rtlCol="0">
            <a:spAutoFit/>
          </a:bodyPr>
          <a:lstStyle/>
          <a:p>
            <a:pPr marL="0" marR="0" algn="ctr">
              <a:spcBef>
                <a:spcPts val="600"/>
              </a:spcBef>
              <a:spcAft>
                <a:spcPts val="600"/>
              </a:spcAft>
            </a:pPr>
            <a:r>
              <a:rPr lang="en-US" sz="1200" baseline="30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School</a:t>
            </a:r>
            <a:r>
              <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of Materials Science and Engineering, Georgia Institute of Technology, Atlanta, GA 30332-0245, USA</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600"/>
              </a:spcBef>
              <a:spcAft>
                <a:spcPts val="600"/>
              </a:spcAft>
            </a:pPr>
            <a:r>
              <a:rPr lang="en-US" sz="1200" baseline="30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Marshall</a:t>
            </a:r>
            <a:r>
              <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Space Flight Center, National Aeronautics and Space Administration, Huntsville, AL 35812, USA</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600"/>
              </a:spcBef>
              <a:spcAft>
                <a:spcPts val="600"/>
              </a:spcAft>
            </a:pPr>
            <a:r>
              <a:rPr lang="en-US" sz="1200" baseline="30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1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George</a:t>
            </a:r>
            <a:r>
              <a:rPr lang="en-US"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W. Woodruff School of Mechanical Engineering, Georgia Institute of Technology, Atlanta, GA 30032-0405, USA</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9A2CADE-42F1-D863-3618-5407817C34C1}"/>
              </a:ext>
            </a:extLst>
          </p:cNvPr>
          <p:cNvSpPr txBox="1"/>
          <p:nvPr/>
        </p:nvSpPr>
        <p:spPr>
          <a:xfrm>
            <a:off x="1666599" y="2598003"/>
            <a:ext cx="6127774" cy="830997"/>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Presentation to the Minerals, Metals, and Materials Society by: Zachary S </a:t>
            </a:r>
            <a:r>
              <a:rPr lang="en-US" sz="2400" b="1" dirty="0" err="1">
                <a:solidFill>
                  <a:schemeClr val="bg1"/>
                </a:solidFill>
                <a:latin typeface="Times New Roman" panose="02020603050405020304" pitchFamily="18" charset="0"/>
                <a:cs typeface="Times New Roman" panose="02020603050405020304" pitchFamily="18" charset="0"/>
              </a:rPr>
              <a:t>Courtright</a:t>
            </a:r>
            <a:r>
              <a:rPr lang="en-US" sz="2400" baseline="30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a,b</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9AF506E-B45D-94A2-1879-A056A7C798EB}"/>
              </a:ext>
            </a:extLst>
          </p:cNvPr>
          <p:cNvSpPr txBox="1"/>
          <p:nvPr/>
        </p:nvSpPr>
        <p:spPr>
          <a:xfrm>
            <a:off x="-26" y="3816973"/>
            <a:ext cx="9144016" cy="646331"/>
          </a:xfrm>
          <a:prstGeom prst="rect">
            <a:avLst/>
          </a:prstGeom>
          <a:noFill/>
        </p:spPr>
        <p:txBody>
          <a:bodyPr wrap="square">
            <a:spAutoFit/>
          </a:bodyPr>
          <a:lstStyle/>
          <a:p>
            <a:pPr marL="0" marR="0" algn="ctr">
              <a:spcBef>
                <a:spcPts val="600"/>
              </a:spcBef>
              <a:spcAft>
                <a:spcPts val="600"/>
              </a:spcAft>
            </a:pP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Co-Authors: Berkay </a:t>
            </a:r>
            <a:r>
              <a:rPr lang="en-US" sz="1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Yucel</a:t>
            </a:r>
            <a:r>
              <a:rPr lang="en-US" baseline="30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Aditya </a:t>
            </a:r>
            <a:r>
              <a:rPr lang="en-US" sz="1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Venkatraman</a:t>
            </a:r>
            <a:r>
              <a:rPr lang="en-US" baseline="30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Venkata Surya Karthik </a:t>
            </a:r>
            <a:r>
              <a:rPr lang="en-US" sz="1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Adapa</a:t>
            </a:r>
            <a:r>
              <a:rPr lang="en-US" baseline="30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Abel </a:t>
            </a:r>
            <a:r>
              <a:rPr lang="en-US" sz="1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Diaz</a:t>
            </a:r>
            <a:r>
              <a:rPr lang="en-US" baseline="30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1600"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Surya R. </a:t>
            </a:r>
            <a:r>
              <a:rPr lang="en-US" dirty="0" err="1">
                <a:solidFill>
                  <a:schemeClr val="bg1"/>
                </a:solidFill>
                <a:latin typeface="Times New Roman" panose="02020603050405020304" pitchFamily="18" charset="0"/>
                <a:cs typeface="Times New Roman" panose="02020603050405020304" pitchFamily="18" charset="0"/>
              </a:rPr>
              <a:t>Kalidindi</a:t>
            </a:r>
            <a:r>
              <a:rPr lang="en-US" baseline="30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a,c</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2" descr="Official NASA Meatball Logo Space National Aeronautics - Space - T ...">
            <a:extLst>
              <a:ext uri="{FF2B5EF4-FFF2-40B4-BE49-F238E27FC236}">
                <a16:creationId xmlns:a16="http://schemas.microsoft.com/office/drawing/2014/main" id="{0E370157-2A54-F25D-1B92-89E705D945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6140" r="8968"/>
          <a:stretch/>
        </p:blipFill>
        <p:spPr bwMode="auto">
          <a:xfrm>
            <a:off x="8131214" y="65312"/>
            <a:ext cx="1012776" cy="932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5B7458-6B59-E2D2-5004-BF606474958C}"/>
              </a:ext>
            </a:extLst>
          </p:cNvPr>
          <p:cNvSpPr txBox="1"/>
          <p:nvPr/>
        </p:nvSpPr>
        <p:spPr>
          <a:xfrm>
            <a:off x="176169" y="270191"/>
            <a:ext cx="3134191" cy="261610"/>
          </a:xfrm>
          <a:prstGeom prst="rect">
            <a:avLst/>
          </a:prstGeom>
          <a:noFill/>
        </p:spPr>
        <p:txBody>
          <a:bodyPr wrap="none" rtlCol="0">
            <a:spAutoFit/>
          </a:bodyPr>
          <a:lstStyle/>
          <a:p>
            <a:pPr>
              <a:buNone/>
            </a:pPr>
            <a:r>
              <a:rPr lang="en-US" sz="1100" baseline="0" dirty="0">
                <a:solidFill>
                  <a:schemeClr val="bg2"/>
                </a:solidFill>
              </a:rPr>
              <a:t>National Aeronautics and Space Administration</a:t>
            </a:r>
          </a:p>
        </p:txBody>
      </p:sp>
      <p:sp>
        <p:nvSpPr>
          <p:cNvPr id="5" name="TextBox 4">
            <a:extLst>
              <a:ext uri="{FF2B5EF4-FFF2-40B4-BE49-F238E27FC236}">
                <a16:creationId xmlns:a16="http://schemas.microsoft.com/office/drawing/2014/main" id="{8A2A9D57-67D8-F5DA-C8DE-70A889AB04B5}"/>
              </a:ext>
            </a:extLst>
          </p:cNvPr>
          <p:cNvSpPr txBox="1"/>
          <p:nvPr/>
        </p:nvSpPr>
        <p:spPr>
          <a:xfrm>
            <a:off x="176169" y="6376807"/>
            <a:ext cx="1141659" cy="261610"/>
          </a:xfrm>
          <a:prstGeom prst="rect">
            <a:avLst/>
          </a:prstGeom>
          <a:noFill/>
        </p:spPr>
        <p:txBody>
          <a:bodyPr wrap="none" rtlCol="0">
            <a:spAutoFit/>
          </a:bodyPr>
          <a:lstStyle/>
          <a:p>
            <a:pPr>
              <a:buNone/>
            </a:pPr>
            <a:r>
              <a:rPr lang="en-US" sz="1100" baseline="0" dirty="0">
                <a:solidFill>
                  <a:schemeClr val="bg2"/>
                </a:solidFill>
                <a:hlinkClick r:id="rId5">
                  <a:extLst>
                    <a:ext uri="{A12FA001-AC4F-418D-AE19-62706E023703}">
                      <ahyp:hlinkClr xmlns:ahyp="http://schemas.microsoft.com/office/drawing/2018/hyperlinkcolor" val="tx"/>
                    </a:ext>
                  </a:extLst>
                </a:hlinkClick>
              </a:rPr>
              <a:t>www.nasa.gov</a:t>
            </a:r>
            <a:r>
              <a:rPr lang="en-US" sz="1100" baseline="0" dirty="0">
                <a:solidFill>
                  <a:schemeClr val="bg2"/>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ue circle with a rainbow spectrum&#10;&#10;Description automatically generated">
            <a:extLst>
              <a:ext uri="{FF2B5EF4-FFF2-40B4-BE49-F238E27FC236}">
                <a16:creationId xmlns:a16="http://schemas.microsoft.com/office/drawing/2014/main" id="{E5ED7EB8-ED9B-C484-2C4E-1CA99E28F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783" y="229384"/>
            <a:ext cx="2888369" cy="2476500"/>
          </a:xfrm>
          <a:prstGeom prst="rect">
            <a:avLst/>
          </a:prstGeom>
        </p:spPr>
      </p:pic>
      <p:pic>
        <p:nvPicPr>
          <p:cNvPr id="28" name="Picture 27">
            <a:extLst>
              <a:ext uri="{FF2B5EF4-FFF2-40B4-BE49-F238E27FC236}">
                <a16:creationId xmlns:a16="http://schemas.microsoft.com/office/drawing/2014/main" id="{09350A8F-87EF-3F30-6B40-9B620B3360BF}"/>
              </a:ext>
            </a:extLst>
          </p:cNvPr>
          <p:cNvPicPr>
            <a:picLocks noChangeAspect="1"/>
          </p:cNvPicPr>
          <p:nvPr/>
        </p:nvPicPr>
        <p:blipFill>
          <a:blip r:embed="rId4"/>
          <a:stretch>
            <a:fillRect/>
          </a:stretch>
        </p:blipFill>
        <p:spPr>
          <a:xfrm>
            <a:off x="1301750" y="1731649"/>
            <a:ext cx="6026150" cy="2856395"/>
          </a:xfrm>
          <a:prstGeom prst="rect">
            <a:avLst/>
          </a:prstGeom>
        </p:spPr>
      </p:pic>
      <p:sp>
        <p:nvSpPr>
          <p:cNvPr id="2" name="Title 1">
            <a:extLst>
              <a:ext uri="{FF2B5EF4-FFF2-40B4-BE49-F238E27FC236}">
                <a16:creationId xmlns:a16="http://schemas.microsoft.com/office/drawing/2014/main" id="{CA95669A-50EE-4E95-9C3A-96DFE13B50F0}"/>
              </a:ext>
            </a:extLst>
          </p:cNvPr>
          <p:cNvSpPr>
            <a:spLocks noGrp="1"/>
          </p:cNvSpPr>
          <p:nvPr>
            <p:ph type="title"/>
          </p:nvPr>
        </p:nvSpPr>
        <p:spPr>
          <a:xfrm>
            <a:off x="166053" y="372013"/>
            <a:ext cx="5071730" cy="847098"/>
          </a:xfrm>
        </p:spPr>
        <p:txBody>
          <a:bodyPr>
            <a:normAutofit/>
          </a:bodyPr>
          <a:lstStyle/>
          <a:p>
            <a:r>
              <a:rPr lang="en-US" sz="3200" dirty="0"/>
              <a:t>Microstructure Quantification</a:t>
            </a:r>
          </a:p>
        </p:txBody>
      </p:sp>
      <p:sp>
        <p:nvSpPr>
          <p:cNvPr id="4" name="Slide Number Placeholder 3">
            <a:extLst>
              <a:ext uri="{FF2B5EF4-FFF2-40B4-BE49-F238E27FC236}">
                <a16:creationId xmlns:a16="http://schemas.microsoft.com/office/drawing/2014/main" id="{45FE97A7-8BE9-469E-8FD6-D30E0F9E9307}"/>
              </a:ext>
            </a:extLst>
          </p:cNvPr>
          <p:cNvSpPr>
            <a:spLocks noGrp="1"/>
          </p:cNvSpPr>
          <p:nvPr>
            <p:ph type="sldNum" sz="quarter" idx="12"/>
          </p:nvPr>
        </p:nvSpPr>
        <p:spPr/>
        <p:txBody>
          <a:bodyPr/>
          <a:lstStyle/>
          <a:p>
            <a:fld id="{FDD568B0-3165-4FCD-A914-28D500F523BB}" type="slidenum">
              <a:rPr lang="en-US" smtClean="0"/>
              <a:t>9</a:t>
            </a:fld>
            <a:endParaRPr lang="en-US"/>
          </a:p>
        </p:txBody>
      </p:sp>
      <p:pic>
        <p:nvPicPr>
          <p:cNvPr id="27" name="Picture 26">
            <a:extLst>
              <a:ext uri="{FF2B5EF4-FFF2-40B4-BE49-F238E27FC236}">
                <a16:creationId xmlns:a16="http://schemas.microsoft.com/office/drawing/2014/main" id="{99CCDAE5-547D-8464-B27F-A14C459CFB2C}"/>
              </a:ext>
            </a:extLst>
          </p:cNvPr>
          <p:cNvPicPr>
            <a:picLocks noChangeAspect="1"/>
          </p:cNvPicPr>
          <p:nvPr/>
        </p:nvPicPr>
        <p:blipFill>
          <a:blip r:embed="rId5"/>
          <a:stretch>
            <a:fillRect/>
          </a:stretch>
        </p:blipFill>
        <p:spPr>
          <a:xfrm>
            <a:off x="0" y="4600745"/>
            <a:ext cx="5461000" cy="2157948"/>
          </a:xfrm>
          <a:prstGeom prst="rect">
            <a:avLst/>
          </a:prstGeom>
        </p:spPr>
      </p:pic>
      <p:sp>
        <p:nvSpPr>
          <p:cNvPr id="29" name="TextBox 28">
            <a:extLst>
              <a:ext uri="{FF2B5EF4-FFF2-40B4-BE49-F238E27FC236}">
                <a16:creationId xmlns:a16="http://schemas.microsoft.com/office/drawing/2014/main" id="{A5F0476D-37F8-A0EF-63CD-65E9765FA750}"/>
              </a:ext>
            </a:extLst>
          </p:cNvPr>
          <p:cNvSpPr txBox="1"/>
          <p:nvPr/>
        </p:nvSpPr>
        <p:spPr>
          <a:xfrm>
            <a:off x="5914161" y="3815533"/>
            <a:ext cx="1604388" cy="646331"/>
          </a:xfrm>
          <a:prstGeom prst="rect">
            <a:avLst/>
          </a:prstGeom>
          <a:noFill/>
        </p:spPr>
        <p:txBody>
          <a:bodyPr wrap="square" rtlCol="0">
            <a:spAutoFit/>
          </a:bodyPr>
          <a:lstStyle/>
          <a:p>
            <a:r>
              <a:rPr lang="en-US" dirty="0"/>
              <a:t>Delta Phase Segmentation</a:t>
            </a:r>
          </a:p>
        </p:txBody>
      </p:sp>
      <p:sp>
        <p:nvSpPr>
          <p:cNvPr id="34" name="TextBox 33">
            <a:extLst>
              <a:ext uri="{FF2B5EF4-FFF2-40B4-BE49-F238E27FC236}">
                <a16:creationId xmlns:a16="http://schemas.microsoft.com/office/drawing/2014/main" id="{33D49A8B-8A8C-2E03-E153-68149ACCE80E}"/>
              </a:ext>
            </a:extLst>
          </p:cNvPr>
          <p:cNvSpPr txBox="1"/>
          <p:nvPr/>
        </p:nvSpPr>
        <p:spPr>
          <a:xfrm>
            <a:off x="5195616" y="99307"/>
            <a:ext cx="3041478" cy="369332"/>
          </a:xfrm>
          <a:prstGeom prst="rect">
            <a:avLst/>
          </a:prstGeom>
          <a:noFill/>
        </p:spPr>
        <p:txBody>
          <a:bodyPr wrap="square" rtlCol="0">
            <a:spAutoFit/>
          </a:bodyPr>
          <a:lstStyle/>
          <a:p>
            <a:r>
              <a:rPr lang="en-US" dirty="0"/>
              <a:t>Rotationally Invariant 2pt Stats</a:t>
            </a:r>
          </a:p>
        </p:txBody>
      </p:sp>
      <p:graphicFrame>
        <p:nvGraphicFramePr>
          <p:cNvPr id="8" name="Diagram 7">
            <a:extLst>
              <a:ext uri="{FF2B5EF4-FFF2-40B4-BE49-F238E27FC236}">
                <a16:creationId xmlns:a16="http://schemas.microsoft.com/office/drawing/2014/main" id="{5DBD4219-4A65-4E9C-89F6-22444D79552C}"/>
              </a:ext>
            </a:extLst>
          </p:cNvPr>
          <p:cNvGraphicFramePr/>
          <p:nvPr>
            <p:extLst>
              <p:ext uri="{D42A27DB-BD31-4B8C-83A1-F6EECF244321}">
                <p14:modId xmlns:p14="http://schemas.microsoft.com/office/powerpoint/2010/main" val="515161170"/>
              </p:ext>
            </p:extLst>
          </p:nvPr>
        </p:nvGraphicFramePr>
        <p:xfrm>
          <a:off x="1673514" y="664732"/>
          <a:ext cx="6026150" cy="42640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5" name="Oval 34">
            <a:extLst>
              <a:ext uri="{FF2B5EF4-FFF2-40B4-BE49-F238E27FC236}">
                <a16:creationId xmlns:a16="http://schemas.microsoft.com/office/drawing/2014/main" id="{296C2C45-2FED-E0C4-08EE-E9229BB9AEF0}"/>
              </a:ext>
            </a:extLst>
          </p:cNvPr>
          <p:cNvSpPr/>
          <p:nvPr/>
        </p:nvSpPr>
        <p:spPr>
          <a:xfrm>
            <a:off x="1132367" y="4126695"/>
            <a:ext cx="156679" cy="15667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6" name="TextBox 35">
            <a:extLst>
              <a:ext uri="{FF2B5EF4-FFF2-40B4-BE49-F238E27FC236}">
                <a16:creationId xmlns:a16="http://schemas.microsoft.com/office/drawing/2014/main" id="{29792181-F453-4510-E9F8-667B1C7E52BF}"/>
              </a:ext>
            </a:extLst>
          </p:cNvPr>
          <p:cNvSpPr txBox="1"/>
          <p:nvPr/>
        </p:nvSpPr>
        <p:spPr>
          <a:xfrm>
            <a:off x="316963" y="3846335"/>
            <a:ext cx="944489" cy="369332"/>
          </a:xfrm>
          <a:prstGeom prst="rect">
            <a:avLst/>
          </a:prstGeom>
          <a:noFill/>
        </p:spPr>
        <p:txBody>
          <a:bodyPr wrap="none" rtlCol="0">
            <a:spAutoFit/>
          </a:bodyPr>
          <a:lstStyle/>
          <a:p>
            <a:r>
              <a:rPr lang="en-US" b="1" dirty="0"/>
              <a:t>Imaging</a:t>
            </a:r>
          </a:p>
        </p:txBody>
      </p:sp>
      <p:sp>
        <p:nvSpPr>
          <p:cNvPr id="9" name="TextBox 8">
            <a:extLst>
              <a:ext uri="{FF2B5EF4-FFF2-40B4-BE49-F238E27FC236}">
                <a16:creationId xmlns:a16="http://schemas.microsoft.com/office/drawing/2014/main" id="{9B1AD6D1-E3E4-4DD3-A621-CD0BE12727BE}"/>
              </a:ext>
            </a:extLst>
          </p:cNvPr>
          <p:cNvSpPr txBox="1"/>
          <p:nvPr/>
        </p:nvSpPr>
        <p:spPr>
          <a:xfrm>
            <a:off x="8126152" y="1277134"/>
            <a:ext cx="1395639" cy="923330"/>
          </a:xfrm>
          <a:prstGeom prst="rect">
            <a:avLst/>
          </a:prstGeom>
          <a:noFill/>
        </p:spPr>
        <p:txBody>
          <a:bodyPr wrap="square" rtlCol="0">
            <a:spAutoFit/>
          </a:bodyPr>
          <a:lstStyle/>
          <a:p>
            <a:r>
              <a:rPr lang="en-US" b="1" dirty="0"/>
              <a:t>Structure-Property Model</a:t>
            </a:r>
          </a:p>
        </p:txBody>
      </p:sp>
      <p:sp>
        <p:nvSpPr>
          <p:cNvPr id="3" name="TextBox 2">
            <a:extLst>
              <a:ext uri="{FF2B5EF4-FFF2-40B4-BE49-F238E27FC236}">
                <a16:creationId xmlns:a16="http://schemas.microsoft.com/office/drawing/2014/main" id="{2B2E512D-28CF-5C54-549A-8D0EDD15AAA0}"/>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2354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2CE5F-45CF-96D4-32A7-B8229D1A53AC}"/>
              </a:ext>
            </a:extLst>
          </p:cNvPr>
          <p:cNvPicPr>
            <a:picLocks noChangeAspect="1"/>
          </p:cNvPicPr>
          <p:nvPr/>
        </p:nvPicPr>
        <p:blipFill>
          <a:blip r:embed="rId3"/>
          <a:stretch>
            <a:fillRect/>
          </a:stretch>
        </p:blipFill>
        <p:spPr>
          <a:xfrm>
            <a:off x="5180312" y="3631106"/>
            <a:ext cx="3335037" cy="2856050"/>
          </a:xfrm>
          <a:prstGeom prst="rect">
            <a:avLst/>
          </a:prstGeom>
        </p:spPr>
      </p:pic>
      <p:pic>
        <p:nvPicPr>
          <p:cNvPr id="23" name="Picture 22" descr="A blue circle with a rainbow scale&#10;&#10;Description automatically generated">
            <a:extLst>
              <a:ext uri="{FF2B5EF4-FFF2-40B4-BE49-F238E27FC236}">
                <a16:creationId xmlns:a16="http://schemas.microsoft.com/office/drawing/2014/main" id="{99228D9A-5ABB-3D79-2952-34B553AA1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777" y="770980"/>
            <a:ext cx="3036524" cy="2603528"/>
          </a:xfrm>
          <a:prstGeom prst="rect">
            <a:avLst/>
          </a:prstGeom>
        </p:spPr>
      </p:pic>
      <p:graphicFrame>
        <p:nvGraphicFramePr>
          <p:cNvPr id="7" name="Diagram 6">
            <a:extLst>
              <a:ext uri="{FF2B5EF4-FFF2-40B4-BE49-F238E27FC236}">
                <a16:creationId xmlns:a16="http://schemas.microsoft.com/office/drawing/2014/main" id="{52D8E3A2-8DA0-877F-1C44-9DFFAD19F5AF}"/>
              </a:ext>
            </a:extLst>
          </p:cNvPr>
          <p:cNvGraphicFramePr/>
          <p:nvPr>
            <p:extLst>
              <p:ext uri="{D42A27DB-BD31-4B8C-83A1-F6EECF244321}">
                <p14:modId xmlns:p14="http://schemas.microsoft.com/office/powerpoint/2010/main" val="2408632595"/>
              </p:ext>
            </p:extLst>
          </p:nvPr>
        </p:nvGraphicFramePr>
        <p:xfrm>
          <a:off x="228174" y="809836"/>
          <a:ext cx="4864821" cy="57610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a:extLst>
              <a:ext uri="{FF2B5EF4-FFF2-40B4-BE49-F238E27FC236}">
                <a16:creationId xmlns:a16="http://schemas.microsoft.com/office/drawing/2014/main" id="{228612E9-602E-620F-AAFF-4628F4E94C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681" b="99790" l="390" r="98284">
                        <a14:foregroundMark x1="20786" y1="54097" x2="28315" y2="45588"/>
                        <a14:foregroundMark x1="20528" y1="54389" x2="20786" y2="54097"/>
                        <a14:foregroundMark x1="28315" y1="45588" x2="50702" y2="42437"/>
                        <a14:foregroundMark x1="77613" y1="54307" x2="40874" y2="56723"/>
                        <a14:foregroundMark x1="79407" y1="28887" x2="72855" y2="93487"/>
                        <a14:foregroundMark x1="90016" y1="22584" x2="89626" y2="66807"/>
                        <a14:foregroundMark x1="83853" y1="30672" x2="82683" y2="61765"/>
                        <a14:foregroundMark x1="91342" y1="83824" x2="91342" y2="83824"/>
                        <a14:foregroundMark x1="82917" y1="83824" x2="82917" y2="83824"/>
                        <a14:foregroundMark x1="82917" y1="83824" x2="82917" y2="83824"/>
                        <a14:foregroundMark x1="66459" y1="72479" x2="66459" y2="72479"/>
                        <a14:foregroundMark x1="91732" y1="88550" x2="66693" y2="44223"/>
                        <a14:foregroundMark x1="66693" y1="44223" x2="44930" y2="60084"/>
                        <a14:foregroundMark x1="44930" y1="60084" x2="59438" y2="71008"/>
                        <a14:foregroundMark x1="59438" y1="71008" x2="61544" y2="67332"/>
                        <a14:foregroundMark x1="84945" y1="39496" x2="48830" y2="73529"/>
                        <a14:foregroundMark x1="48830" y1="73529" x2="40796" y2="66807"/>
                        <a14:foregroundMark x1="40796" y1="66807" x2="55850" y2="43487"/>
                        <a14:foregroundMark x1="55850" y1="43487" x2="60530" y2="63130"/>
                        <a14:foregroundMark x1="60530" y1="63130" x2="41966" y2="56197"/>
                        <a14:foregroundMark x1="41966" y1="56197" x2="64743" y2="36029"/>
                        <a14:foregroundMark x1="64743" y1="36029" x2="28705" y2="50105"/>
                        <a14:foregroundMark x1="28705" y1="50105" x2="29875" y2="59979"/>
                        <a14:foregroundMark x1="29875" y1="59979" x2="30655" y2="60714"/>
                        <a14:foregroundMark x1="69033" y1="23845" x2="59438" y2="31723"/>
                        <a14:foregroundMark x1="59438" y1="31723" x2="71451" y2="18277"/>
                        <a14:foregroundMark x1="71451" y1="18277" x2="86427" y2="27731"/>
                        <a14:foregroundMark x1="86427" y1="27731" x2="75195" y2="24370"/>
                        <a14:foregroundMark x1="75195" y1="24370" x2="81357" y2="12185"/>
                        <a14:foregroundMark x1="81357" y1="12185" x2="90484" y2="33613"/>
                        <a14:foregroundMark x1="90484" y1="33613" x2="87207" y2="16597"/>
                        <a14:foregroundMark x1="87207" y1="16597" x2="79953" y2="33193"/>
                        <a14:foregroundMark x1="93136" y1="78676" x2="87676" y2="22584"/>
                        <a14:foregroundMark x1="98284" y1="69538" x2="97036" y2="13130"/>
                        <a14:foregroundMark x1="96490" y1="92542" x2="41732" y2="91176"/>
                        <a14:foregroundMark x1="76365" y1="93908" x2="31513" y2="95903"/>
                        <a14:foregroundMark x1="66225" y1="77521" x2="35130" y2="76702"/>
                        <a14:foregroundMark x1="59126" y1="78992" x2="35665" y2="77822"/>
                        <a14:foregroundMark x1="52574" y1="90441" x2="24415" y2="89496"/>
                        <a14:foregroundMark x1="24415" y1="89496" x2="24415" y2="89496"/>
                        <a14:foregroundMark x1="26443" y1="95903" x2="44930" y2="74265"/>
                        <a14:foregroundMark x1="43370" y1="74265" x2="30265" y2="90546"/>
                        <a14:foregroundMark x1="30265" y1="90546" x2="16381" y2="98319"/>
                        <a14:foregroundMark x1="16381" y1="98319" x2="15991" y2="98319"/>
                        <a14:foregroundMark x1="15220" y1="87154" x2="15055" y2="95483"/>
                        <a14:foregroundMark x1="75429" y1="93277" x2="64587" y2="63130"/>
                        <a14:foregroundMark x1="88222" y1="73529" x2="65523" y2="96218"/>
                        <a14:foregroundMark x1="91342" y1="84034" x2="87129" y2="94643"/>
                        <a14:foregroundMark x1="94072" y1="78992" x2="97894" y2="93277"/>
                        <a14:foregroundMark x1="96412" y1="98319" x2="75429" y2="96849"/>
                        <a14:foregroundMark x1="75429" y1="96849" x2="75429" y2="96849"/>
                        <a14:foregroundMark x1="94930" y1="75525" x2="92200" y2="28466"/>
                        <a14:foregroundMark x1="93370" y1="15966" x2="93370" y2="17437"/>
                        <a14:foregroundMark x1="96412" y1="29412" x2="88066" y2="11765"/>
                        <a14:foregroundMark x1="88066" y1="11765" x2="76911" y2="2416"/>
                        <a14:foregroundMark x1="94384" y1="4622" x2="57176" y2="10924"/>
                        <a14:foregroundMark x1="93292" y1="7458" x2="52028" y2="5777"/>
                        <a14:foregroundMark x1="96256" y1="9979" x2="88300" y2="4307"/>
                        <a14:foregroundMark x1="88300" y1="4307" x2="85257" y2="4307"/>
                        <a14:foregroundMark x1="97738" y1="11029" x2="97192" y2="5042"/>
                        <a14:foregroundMark x1="98128" y1="77521" x2="69033" y2="73004"/>
                        <a14:foregroundMark x1="72075" y1="68067" x2="46334" y2="90231"/>
                        <a14:foregroundMark x1="60452" y1="65651" x2="52730" y2="82668"/>
                        <a14:foregroundMark x1="65367" y1="74685" x2="63885" y2="87290"/>
                        <a14:foregroundMark x1="78549" y1="46429" x2="53822" y2="33193"/>
                        <a14:foregroundMark x1="53666" y1="3887" x2="35609" y2="2952"/>
                        <a14:foregroundMark x1="33385" y1="10294" x2="18010" y2="7163"/>
                        <a14:foregroundMark x1="22621" y1="14916" x2="17409" y2="13918"/>
                        <a14:foregroundMark x1="8355" y1="86728" x2="8892" y2="92437"/>
                        <a14:foregroundMark x1="13866" y1="87070" x2="14665" y2="89811"/>
                        <a14:foregroundMark x1="14665" y1="89811" x2="14665" y2="90021"/>
                        <a14:foregroundMark x1="5526" y1="97899" x2="5616" y2="98845"/>
                        <a14:foregroundMark x1="19423" y1="99580" x2="19423" y2="99580"/>
                        <a14:foregroundMark x1="16381" y1="99580" x2="19267" y2="99790"/>
                        <a14:foregroundMark x1="22231" y1="99055" x2="31981" y2="99055"/>
                        <a14:foregroundMark x1="31981" y1="99055" x2="43058" y2="98424"/>
                        <a14:foregroundMark x1="43058" y1="98424" x2="43448" y2="98424"/>
                        <a14:foregroundMark x1="54368" y1="98424" x2="39938" y2="99055"/>
                        <a14:foregroundMark x1="46568" y1="99160" x2="74649" y2="99790"/>
                        <a14:foregroundMark x1="17863" y1="97374" x2="5656" y2="96831"/>
                        <a14:foregroundMark x1="5656" y1="97192" x2="10374" y2="97794"/>
                        <a14:foregroundMark x1="10374" y1="97794" x2="5656" y2="94214"/>
                        <a14:foregroundMark x1="88534" y1="28256" x2="75273" y2="31303"/>
                        <a14:foregroundMark x1="75273" y1="31303" x2="72153" y2="34559"/>
                        <a14:foregroundMark x1="37520" y1="82143" x2="31591" y2="82143"/>
                        <a14:foregroundMark x1="32527" y1="82143" x2="29953" y2="82143"/>
                        <a14:foregroundMark x1="31045" y1="81197" x2="29797" y2="80882"/>
                        <a14:backgroundMark x1="6006" y1="8088" x2="12949" y2="16387"/>
                        <a14:backgroundMark x1="12949" y1="16387" x2="13807" y2="29622"/>
                        <a14:backgroundMark x1="13807" y1="29622" x2="8814" y2="47164"/>
                        <a14:backgroundMark x1="15523" y1="11765" x2="14587" y2="30462"/>
                        <a14:backgroundMark x1="15913" y1="29937" x2="15913" y2="42752"/>
                        <a14:backgroundMark x1="7176" y1="36555" x2="4914" y2="62500"/>
                        <a14:backgroundMark x1="1482" y1="37605" x2="1638" y2="62920"/>
                        <a14:backgroundMark x1="8190" y1="31408" x2="1248" y2="51050"/>
                        <a14:backgroundMark x1="1248" y1="51050" x2="1248" y2="51576"/>
                        <a14:backgroundMark x1="4368" y1="31723" x2="546" y2="39076"/>
                        <a14:backgroundMark x1="3276" y1="7248" x2="20593" y2="4622"/>
                        <a14:backgroundMark x1="20593" y1="4622" x2="21607" y2="4622"/>
                        <a14:backgroundMark x1="30187" y1="1891" x2="20437" y2="4412"/>
                        <a14:backgroundMark x1="33073" y1="1681" x2="29407" y2="1681"/>
                        <a14:backgroundMark x1="22075" y1="1681" x2="10452" y2="2941"/>
                        <a14:backgroundMark x1="33853" y1="2941" x2="33853" y2="2941"/>
                        <a14:backgroundMark x1="33853" y1="1155" x2="33463" y2="3676"/>
                        <a14:backgroundMark x1="12012" y1="4832" x2="936" y2="5042"/>
                        <a14:backgroundMark x1="15913" y1="9034" x2="12793" y2="13235"/>
                        <a14:backgroundMark x1="1638" y1="7773" x2="2730" y2="11029"/>
                        <a14:backgroundMark x1="4758" y1="51155" x2="4368" y2="71324"/>
                        <a14:backgroundMark x1="12637" y1="56513" x2="5850" y2="80357"/>
                        <a14:backgroundMark x1="5850" y1="80357" x2="5850" y2="80882"/>
                        <a14:backgroundMark x1="22465" y1="78676" x2="8190" y2="79202"/>
                        <a14:backgroundMark x1="16303" y1="56618" x2="17863" y2="76786"/>
                        <a14:backgroundMark x1="16849" y1="54622" x2="21373" y2="57983"/>
                        <a14:backgroundMark x1="20437" y1="55882" x2="20437" y2="54307"/>
                        <a14:backgroundMark x1="21763" y1="58298" x2="20515" y2="54622"/>
                        <a14:backgroundMark x1="20671" y1="54097" x2="20671" y2="54097"/>
                        <a14:backgroundMark x1="23791" y1="63130" x2="27379" y2="75210"/>
                        <a14:backgroundMark x1="27379" y1="75210" x2="27379" y2="75735"/>
                        <a14:backgroundMark x1="29407" y1="76681" x2="25195" y2="82143"/>
                        <a14:backgroundMark x1="32371" y1="78256" x2="28315" y2="78256"/>
                        <a14:backgroundMark x1="35257" y1="79202" x2="31279" y2="77521"/>
                        <a14:backgroundMark x1="36193" y1="79412" x2="34399" y2="77521"/>
                        <a14:backgroundMark x1="26131" y1="75315" x2="22075" y2="80252"/>
                        <a14:backgroundMark x1="23401" y1="70378" x2="23401" y2="70378"/>
                        <a14:backgroundMark x1="25975" y1="76786" x2="20281" y2="73109"/>
                        <a14:backgroundMark x1="24883" y1="69328" x2="20437" y2="74790"/>
                        <a14:backgroundMark x1="25429" y1="79937" x2="23167" y2="83824"/>
                        <a14:backgroundMark x1="17551" y1="85084" x2="5694" y2="84349"/>
                        <a14:backgroundMark x1="5694" y1="84349" x2="5304" y2="83929"/>
                        <a14:backgroundMark x1="15913" y1="83403" x2="7410" y2="82878"/>
                        <a14:backgroundMark x1="7410" y1="82878" x2="6708" y2="82458"/>
                        <a14:backgroundMark x1="16615" y1="81723" x2="11310" y2="83824"/>
                        <a14:backgroundMark x1="17863" y1="73529" x2="7488" y2="75945"/>
                        <a14:backgroundMark x1="16459" y1="77521" x2="14431" y2="77416"/>
                        <a14:backgroundMark x1="9126" y1="59979" x2="2886" y2="73529"/>
                        <a14:backgroundMark x1="7098" y1="64496" x2="156" y2="72794"/>
                        <a14:backgroundMark x1="4056" y1="70378" x2="3822" y2="86660"/>
                        <a14:backgroundMark x1="858" y1="74055" x2="858" y2="80882"/>
                        <a14:backgroundMark x1="2574" y1="84664" x2="2574" y2="96744"/>
                        <a14:backgroundMark x1="3666" y1="89076" x2="3666" y2="97899"/>
                        <a14:backgroundMark x1="4524" y1="86870" x2="4524" y2="89496"/>
                        <a14:backgroundMark x1="1638" y1="88025" x2="1092" y2="93487"/>
                        <a14:backgroundMark x1="1326" y1="93487" x2="1326" y2="99370"/>
                      </a14:backgroundRemoval>
                    </a14:imgEffect>
                  </a14:imgLayer>
                </a14:imgProps>
              </a:ext>
            </a:extLst>
          </a:blip>
          <a:stretch>
            <a:fillRect/>
          </a:stretch>
        </p:blipFill>
        <p:spPr>
          <a:xfrm>
            <a:off x="1498092" y="4634668"/>
            <a:ext cx="2604008" cy="1933709"/>
          </a:xfrm>
          <a:prstGeom prst="rect">
            <a:avLst/>
          </a:prstGeom>
        </p:spPr>
      </p:pic>
      <p:sp>
        <p:nvSpPr>
          <p:cNvPr id="2" name="Title 1">
            <a:extLst>
              <a:ext uri="{FF2B5EF4-FFF2-40B4-BE49-F238E27FC236}">
                <a16:creationId xmlns:a16="http://schemas.microsoft.com/office/drawing/2014/main" id="{F40838F4-E4A4-4DB1-A3F4-C202F1869ACB}"/>
              </a:ext>
            </a:extLst>
          </p:cNvPr>
          <p:cNvSpPr>
            <a:spLocks noGrp="1"/>
          </p:cNvSpPr>
          <p:nvPr>
            <p:ph type="title"/>
          </p:nvPr>
        </p:nvSpPr>
        <p:spPr>
          <a:xfrm>
            <a:off x="1047777" y="267001"/>
            <a:ext cx="7183622" cy="781849"/>
          </a:xfrm>
        </p:spPr>
        <p:txBody>
          <a:bodyPr>
            <a:normAutofit/>
          </a:bodyPr>
          <a:lstStyle/>
          <a:p>
            <a:r>
              <a:rPr lang="en-US" dirty="0"/>
              <a:t>Model Building</a:t>
            </a:r>
          </a:p>
        </p:txBody>
      </p:sp>
      <p:sp>
        <p:nvSpPr>
          <p:cNvPr id="4" name="Slide Number Placeholder 3">
            <a:extLst>
              <a:ext uri="{FF2B5EF4-FFF2-40B4-BE49-F238E27FC236}">
                <a16:creationId xmlns:a16="http://schemas.microsoft.com/office/drawing/2014/main" id="{C46E4CBC-43C6-4344-B86A-E15B37C051ED}"/>
              </a:ext>
            </a:extLst>
          </p:cNvPr>
          <p:cNvSpPr>
            <a:spLocks noGrp="1"/>
          </p:cNvSpPr>
          <p:nvPr>
            <p:ph type="sldNum" sz="quarter" idx="12"/>
          </p:nvPr>
        </p:nvSpPr>
        <p:spPr/>
        <p:txBody>
          <a:bodyPr/>
          <a:lstStyle/>
          <a:p>
            <a:fld id="{FDD568B0-3165-4FCD-A914-28D500F523BB}" type="slidenum">
              <a:rPr lang="en-US" smtClean="0"/>
              <a:t>10</a:t>
            </a:fld>
            <a:endParaRPr lang="en-US"/>
          </a:p>
        </p:txBody>
      </p:sp>
      <p:graphicFrame>
        <p:nvGraphicFramePr>
          <p:cNvPr id="15" name="Google Shape;217;p11">
            <a:extLst>
              <a:ext uri="{FF2B5EF4-FFF2-40B4-BE49-F238E27FC236}">
                <a16:creationId xmlns:a16="http://schemas.microsoft.com/office/drawing/2014/main" id="{B62B9EC4-B7AF-B53E-33D0-BB1055214EE3}"/>
              </a:ext>
            </a:extLst>
          </p:cNvPr>
          <p:cNvGraphicFramePr/>
          <p:nvPr>
            <p:extLst>
              <p:ext uri="{D42A27DB-BD31-4B8C-83A1-F6EECF244321}">
                <p14:modId xmlns:p14="http://schemas.microsoft.com/office/powerpoint/2010/main" val="854972767"/>
              </p:ext>
            </p:extLst>
          </p:nvPr>
        </p:nvGraphicFramePr>
        <p:xfrm>
          <a:off x="4999193" y="368989"/>
          <a:ext cx="4030157" cy="2682152"/>
        </p:xfrm>
        <a:graphic>
          <a:graphicData uri="http://schemas.openxmlformats.org/drawingml/2006/table">
            <a:tbl>
              <a:tblPr>
                <a:tableStyleId>{5940675A-B579-460E-94D1-54222C63F5DA}</a:tableStyleId>
              </a:tblPr>
              <a:tblGrid>
                <a:gridCol w="1458701">
                  <a:extLst>
                    <a:ext uri="{9D8B030D-6E8A-4147-A177-3AD203B41FA5}">
                      <a16:colId xmlns:a16="http://schemas.microsoft.com/office/drawing/2014/main" val="20000"/>
                    </a:ext>
                  </a:extLst>
                </a:gridCol>
                <a:gridCol w="1510686">
                  <a:extLst>
                    <a:ext uri="{9D8B030D-6E8A-4147-A177-3AD203B41FA5}">
                      <a16:colId xmlns:a16="http://schemas.microsoft.com/office/drawing/2014/main" val="20001"/>
                    </a:ext>
                  </a:extLst>
                </a:gridCol>
                <a:gridCol w="1060770">
                  <a:extLst>
                    <a:ext uri="{9D8B030D-6E8A-4147-A177-3AD203B41FA5}">
                      <a16:colId xmlns:a16="http://schemas.microsoft.com/office/drawing/2014/main" val="20002"/>
                    </a:ext>
                  </a:extLst>
                </a:gridCol>
              </a:tblGrid>
              <a:tr h="201643">
                <a:tc>
                  <a:txBody>
                    <a:bodyPr/>
                    <a:lstStyle/>
                    <a:p>
                      <a:pPr marL="0" lvl="0" indent="0" algn="ctr" rtl="0">
                        <a:spcBef>
                          <a:spcPts val="0"/>
                        </a:spcBef>
                        <a:spcAft>
                          <a:spcPts val="0"/>
                        </a:spcAft>
                        <a:buNone/>
                      </a:pPr>
                      <a:r>
                        <a:rPr lang="en-US" sz="1400" b="1" u="sng" dirty="0"/>
                        <a:t>Models</a:t>
                      </a:r>
                      <a:endParaRPr sz="1400" b="1" u="sng" dirty="0"/>
                    </a:p>
                  </a:txBody>
                  <a:tcPr marL="68569" marR="68569" marT="68569" marB="68569"/>
                </a:tc>
                <a:tc>
                  <a:txBody>
                    <a:bodyPr/>
                    <a:lstStyle/>
                    <a:p>
                      <a:pPr marL="0" lvl="0" indent="0" algn="ctr" rtl="0">
                        <a:spcBef>
                          <a:spcPts val="0"/>
                        </a:spcBef>
                        <a:spcAft>
                          <a:spcPts val="0"/>
                        </a:spcAft>
                        <a:buNone/>
                      </a:pPr>
                      <a:r>
                        <a:rPr lang="en-US" sz="1400" b="1" u="sng"/>
                        <a:t>Inputs</a:t>
                      </a:r>
                      <a:endParaRPr sz="1400" b="1" u="sng"/>
                    </a:p>
                  </a:txBody>
                  <a:tcPr marL="68569" marR="68569" marT="68569" marB="68569"/>
                </a:tc>
                <a:tc>
                  <a:txBody>
                    <a:bodyPr/>
                    <a:lstStyle/>
                    <a:p>
                      <a:pPr marL="0" lvl="0" indent="0" algn="ctr" rtl="0">
                        <a:spcBef>
                          <a:spcPts val="0"/>
                        </a:spcBef>
                        <a:spcAft>
                          <a:spcPts val="0"/>
                        </a:spcAft>
                        <a:buNone/>
                      </a:pPr>
                      <a:r>
                        <a:rPr lang="en-US" sz="1400" b="1" u="sng"/>
                        <a:t>Outputs</a:t>
                      </a:r>
                      <a:endParaRPr sz="1400" b="1" u="sng"/>
                    </a:p>
                  </a:txBody>
                  <a:tcPr marL="68569" marR="68569" marT="68569" marB="68569"/>
                </a:tc>
                <a:extLst>
                  <a:ext uri="{0D108BD9-81ED-4DB2-BD59-A6C34878D82A}">
                    <a16:rowId xmlns:a16="http://schemas.microsoft.com/office/drawing/2014/main" val="10000"/>
                  </a:ext>
                </a:extLst>
              </a:tr>
              <a:tr h="447136">
                <a:tc>
                  <a:txBody>
                    <a:bodyPr/>
                    <a:lstStyle/>
                    <a:p>
                      <a:pPr marL="0" lvl="0" indent="0" algn="ctr" rtl="0">
                        <a:spcBef>
                          <a:spcPts val="0"/>
                        </a:spcBef>
                        <a:spcAft>
                          <a:spcPts val="0"/>
                        </a:spcAft>
                        <a:buNone/>
                      </a:pPr>
                      <a:r>
                        <a:rPr lang="en-US" sz="1400" dirty="0"/>
                        <a:t>Process - Property</a:t>
                      </a:r>
                      <a:endParaRPr sz="1400" dirty="0"/>
                    </a:p>
                  </a:txBody>
                  <a:tcPr marL="68569" marR="68569" marT="68569" marB="68569"/>
                </a:tc>
                <a:tc>
                  <a:txBody>
                    <a:bodyPr/>
                    <a:lstStyle/>
                    <a:p>
                      <a:pPr marL="0" lvl="0" indent="0" algn="ctr" rtl="0">
                        <a:spcBef>
                          <a:spcPts val="0"/>
                        </a:spcBef>
                        <a:spcAft>
                          <a:spcPts val="0"/>
                        </a:spcAft>
                        <a:buNone/>
                      </a:pPr>
                      <a:r>
                        <a:rPr lang="en-US" sz="1400"/>
                        <a:t>Power</a:t>
                      </a:r>
                      <a:endParaRPr sz="1400"/>
                    </a:p>
                    <a:p>
                      <a:pPr marL="0" lvl="0" indent="0" algn="ctr" rtl="0">
                        <a:spcBef>
                          <a:spcPts val="0"/>
                        </a:spcBef>
                        <a:spcAft>
                          <a:spcPts val="0"/>
                        </a:spcAft>
                        <a:buNone/>
                      </a:pPr>
                      <a:r>
                        <a:rPr lang="en-US" sz="1400"/>
                        <a:t>Speed</a:t>
                      </a:r>
                      <a:endParaRPr sz="1400"/>
                    </a:p>
                    <a:p>
                      <a:pPr marL="0" lvl="0" indent="0" algn="ctr" rtl="0">
                        <a:spcBef>
                          <a:spcPts val="0"/>
                        </a:spcBef>
                        <a:spcAft>
                          <a:spcPts val="0"/>
                        </a:spcAft>
                        <a:buNone/>
                      </a:pPr>
                      <a:r>
                        <a:rPr lang="en-US" sz="1400"/>
                        <a:t>Powder Flow rate</a:t>
                      </a:r>
                      <a:endParaRPr sz="1400"/>
                    </a:p>
                  </a:txBody>
                  <a:tcPr marL="68569" marR="68569" marT="68569" marB="68569"/>
                </a:tc>
                <a:tc>
                  <a:txBody>
                    <a:bodyPr/>
                    <a:lstStyle/>
                    <a:p>
                      <a:pPr marL="0" lvl="0" indent="0" algn="ctr" rtl="0">
                        <a:spcBef>
                          <a:spcPts val="0"/>
                        </a:spcBef>
                        <a:spcAft>
                          <a:spcPts val="0"/>
                        </a:spcAft>
                        <a:buNone/>
                      </a:pPr>
                      <a:r>
                        <a:rPr lang="en-US" sz="1400" dirty="0"/>
                        <a:t>YS</a:t>
                      </a:r>
                      <a:endParaRPr sz="1400" dirty="0"/>
                    </a:p>
                    <a:p>
                      <a:pPr marL="0" lvl="0" indent="0" algn="ctr" rtl="0">
                        <a:spcBef>
                          <a:spcPts val="0"/>
                        </a:spcBef>
                        <a:spcAft>
                          <a:spcPts val="0"/>
                        </a:spcAft>
                        <a:buNone/>
                      </a:pPr>
                      <a:r>
                        <a:rPr lang="en-US" sz="1400" dirty="0"/>
                        <a:t>UTS</a:t>
                      </a:r>
                      <a:endParaRPr sz="1400" dirty="0"/>
                    </a:p>
                  </a:txBody>
                  <a:tcPr marL="68569" marR="68569" marT="68569" marB="68569"/>
                </a:tc>
                <a:extLst>
                  <a:ext uri="{0D108BD9-81ED-4DB2-BD59-A6C34878D82A}">
                    <a16:rowId xmlns:a16="http://schemas.microsoft.com/office/drawing/2014/main" val="10001"/>
                  </a:ext>
                </a:extLst>
              </a:tr>
              <a:tr h="324389">
                <a:tc>
                  <a:txBody>
                    <a:bodyPr/>
                    <a:lstStyle/>
                    <a:p>
                      <a:pPr marL="0" lvl="0" indent="0" algn="ctr" rtl="0">
                        <a:spcBef>
                          <a:spcPts val="0"/>
                        </a:spcBef>
                        <a:spcAft>
                          <a:spcPts val="0"/>
                        </a:spcAft>
                        <a:buClr>
                          <a:schemeClr val="dk1"/>
                        </a:buClr>
                        <a:buSzPts val="1100"/>
                        <a:buFont typeface="Arial"/>
                        <a:buNone/>
                      </a:pPr>
                      <a:r>
                        <a:rPr lang="en-US" sz="1400">
                          <a:solidFill>
                            <a:schemeClr val="dk1"/>
                          </a:solidFill>
                        </a:rPr>
                        <a:t>Structure - Property</a:t>
                      </a:r>
                      <a:endParaRPr sz="1400"/>
                    </a:p>
                  </a:txBody>
                  <a:tcPr marL="68569" marR="68569" marT="68569" marB="68569"/>
                </a:tc>
                <a:tc>
                  <a:txBody>
                    <a:bodyPr/>
                    <a:lstStyle/>
                    <a:p>
                      <a:pPr marL="0" lvl="0" indent="0" algn="ctr" rtl="0">
                        <a:spcBef>
                          <a:spcPts val="0"/>
                        </a:spcBef>
                        <a:spcAft>
                          <a:spcPts val="0"/>
                        </a:spcAft>
                        <a:buNone/>
                      </a:pPr>
                      <a:r>
                        <a:rPr lang="en-US" sz="1400" dirty="0"/>
                        <a:t>PC1, PC2, PC3</a:t>
                      </a:r>
                      <a:endParaRPr sz="1400" dirty="0"/>
                    </a:p>
                  </a:txBody>
                  <a:tcPr marL="68569" marR="68569" marT="68569" marB="68569"/>
                </a:tc>
                <a:tc>
                  <a:txBody>
                    <a:bodyPr/>
                    <a:lstStyle/>
                    <a:p>
                      <a:pPr marL="0" lvl="0" indent="0" algn="ctr" rtl="0">
                        <a:spcBef>
                          <a:spcPts val="0"/>
                        </a:spcBef>
                        <a:spcAft>
                          <a:spcPts val="0"/>
                        </a:spcAft>
                        <a:buClr>
                          <a:schemeClr val="dk1"/>
                        </a:buClr>
                        <a:buSzPts val="1100"/>
                        <a:buFont typeface="Arial"/>
                        <a:buNone/>
                      </a:pPr>
                      <a:r>
                        <a:rPr lang="en-US" sz="1400">
                          <a:solidFill>
                            <a:schemeClr val="dk1"/>
                          </a:solidFill>
                        </a:rPr>
                        <a:t>YS</a:t>
                      </a:r>
                      <a:endParaRPr sz="1400">
                        <a:solidFill>
                          <a:schemeClr val="dk1"/>
                        </a:solidFill>
                      </a:endParaRPr>
                    </a:p>
                    <a:p>
                      <a:pPr marL="0" lvl="0" indent="0" algn="ctr" rtl="0">
                        <a:spcBef>
                          <a:spcPts val="0"/>
                        </a:spcBef>
                        <a:spcAft>
                          <a:spcPts val="0"/>
                        </a:spcAft>
                        <a:buClr>
                          <a:schemeClr val="dk1"/>
                        </a:buClr>
                        <a:buSzPts val="1100"/>
                        <a:buFont typeface="Arial"/>
                        <a:buNone/>
                      </a:pPr>
                      <a:r>
                        <a:rPr lang="en-US" sz="1400">
                          <a:solidFill>
                            <a:schemeClr val="dk1"/>
                          </a:solidFill>
                        </a:rPr>
                        <a:t>UTS</a:t>
                      </a:r>
                      <a:endParaRPr sz="1400"/>
                    </a:p>
                  </a:txBody>
                  <a:tcPr marL="68569" marR="68569" marT="68569" marB="68569"/>
                </a:tc>
                <a:extLst>
                  <a:ext uri="{0D108BD9-81ED-4DB2-BD59-A6C34878D82A}">
                    <a16:rowId xmlns:a16="http://schemas.microsoft.com/office/drawing/2014/main" val="10002"/>
                  </a:ext>
                </a:extLst>
              </a:tr>
              <a:tr h="569883">
                <a:tc>
                  <a:txBody>
                    <a:bodyPr/>
                    <a:lstStyle/>
                    <a:p>
                      <a:pPr marL="0" lvl="0" indent="0" algn="ctr" rtl="0">
                        <a:spcBef>
                          <a:spcPts val="0"/>
                        </a:spcBef>
                        <a:spcAft>
                          <a:spcPts val="0"/>
                        </a:spcAft>
                        <a:buClr>
                          <a:schemeClr val="dk1"/>
                        </a:buClr>
                        <a:buSzPts val="1100"/>
                        <a:buFont typeface="Arial"/>
                        <a:buNone/>
                      </a:pPr>
                      <a:r>
                        <a:rPr lang="en-US" sz="1400" dirty="0">
                          <a:solidFill>
                            <a:schemeClr val="dk1"/>
                          </a:solidFill>
                        </a:rPr>
                        <a:t>Process + Structure - Property</a:t>
                      </a:r>
                      <a:endParaRPr sz="1400" dirty="0"/>
                    </a:p>
                  </a:txBody>
                  <a:tcPr marL="68569" marR="68569" marT="68569" marB="68569"/>
                </a:tc>
                <a:tc>
                  <a:txBody>
                    <a:bodyPr/>
                    <a:lstStyle/>
                    <a:p>
                      <a:pPr marL="0" lvl="0" indent="0" algn="ctr" rtl="0">
                        <a:spcBef>
                          <a:spcPts val="0"/>
                        </a:spcBef>
                        <a:spcAft>
                          <a:spcPts val="0"/>
                        </a:spcAft>
                        <a:buClr>
                          <a:schemeClr val="dk1"/>
                        </a:buClr>
                        <a:buSzPts val="1100"/>
                        <a:buFont typeface="Arial"/>
                        <a:buNone/>
                      </a:pPr>
                      <a:r>
                        <a:rPr lang="en-US" sz="1400" dirty="0">
                          <a:solidFill>
                            <a:schemeClr val="dk1"/>
                          </a:solidFill>
                        </a:rPr>
                        <a:t>PC1, PC2, PC3</a:t>
                      </a:r>
                      <a:endParaRPr sz="1400" dirty="0">
                        <a:solidFill>
                          <a:schemeClr val="dk1"/>
                        </a:solidFill>
                      </a:endParaRPr>
                    </a:p>
                    <a:p>
                      <a:pPr marL="0" lvl="0" indent="0" algn="ctr" rtl="0">
                        <a:spcBef>
                          <a:spcPts val="0"/>
                        </a:spcBef>
                        <a:spcAft>
                          <a:spcPts val="0"/>
                        </a:spcAft>
                        <a:buNone/>
                      </a:pPr>
                      <a:r>
                        <a:rPr lang="en-US" sz="1400" dirty="0">
                          <a:solidFill>
                            <a:schemeClr val="dk1"/>
                          </a:solidFill>
                        </a:rPr>
                        <a:t>Power</a:t>
                      </a:r>
                      <a:endParaRPr sz="1400" dirty="0">
                        <a:solidFill>
                          <a:schemeClr val="dk1"/>
                        </a:solidFill>
                      </a:endParaRPr>
                    </a:p>
                    <a:p>
                      <a:pPr marL="0" lvl="0" indent="0" algn="ctr" rtl="0">
                        <a:spcBef>
                          <a:spcPts val="0"/>
                        </a:spcBef>
                        <a:spcAft>
                          <a:spcPts val="0"/>
                        </a:spcAft>
                        <a:buNone/>
                      </a:pPr>
                      <a:r>
                        <a:rPr lang="en-US" sz="1400" dirty="0">
                          <a:solidFill>
                            <a:schemeClr val="dk1"/>
                          </a:solidFill>
                        </a:rPr>
                        <a:t>Speed</a:t>
                      </a:r>
                      <a:endParaRPr sz="1400" dirty="0">
                        <a:solidFill>
                          <a:schemeClr val="dk1"/>
                        </a:solidFill>
                      </a:endParaRPr>
                    </a:p>
                    <a:p>
                      <a:pPr marL="0" lvl="0" indent="0" algn="ctr" rtl="0">
                        <a:spcBef>
                          <a:spcPts val="0"/>
                        </a:spcBef>
                        <a:spcAft>
                          <a:spcPts val="0"/>
                        </a:spcAft>
                        <a:buClr>
                          <a:schemeClr val="dk1"/>
                        </a:buClr>
                        <a:buSzPts val="1100"/>
                        <a:buFont typeface="Arial"/>
                        <a:buNone/>
                      </a:pPr>
                      <a:r>
                        <a:rPr lang="en-US" sz="1400" dirty="0">
                          <a:solidFill>
                            <a:schemeClr val="dk1"/>
                          </a:solidFill>
                        </a:rPr>
                        <a:t>Powder Flow rate</a:t>
                      </a:r>
                      <a:endParaRPr sz="1400" dirty="0">
                        <a:solidFill>
                          <a:schemeClr val="dk1"/>
                        </a:solidFill>
                      </a:endParaRPr>
                    </a:p>
                  </a:txBody>
                  <a:tcPr marL="68569" marR="68569" marT="68569" marB="68569"/>
                </a:tc>
                <a:tc>
                  <a:txBody>
                    <a:bodyPr/>
                    <a:lstStyle/>
                    <a:p>
                      <a:pPr marL="0" lvl="0" indent="0" algn="ctr" rtl="0">
                        <a:spcBef>
                          <a:spcPts val="0"/>
                        </a:spcBef>
                        <a:spcAft>
                          <a:spcPts val="0"/>
                        </a:spcAft>
                        <a:buClr>
                          <a:schemeClr val="dk1"/>
                        </a:buClr>
                        <a:buSzPts val="1100"/>
                        <a:buFont typeface="Arial"/>
                        <a:buNone/>
                      </a:pPr>
                      <a:r>
                        <a:rPr lang="en-US" sz="1400" dirty="0">
                          <a:solidFill>
                            <a:schemeClr val="dk1"/>
                          </a:solidFill>
                        </a:rPr>
                        <a:t>YS</a:t>
                      </a:r>
                      <a:endParaRPr sz="1400" dirty="0">
                        <a:solidFill>
                          <a:schemeClr val="dk1"/>
                        </a:solidFill>
                      </a:endParaRPr>
                    </a:p>
                    <a:p>
                      <a:pPr marL="0" lvl="0" indent="0" algn="ctr" rtl="0">
                        <a:spcBef>
                          <a:spcPts val="0"/>
                        </a:spcBef>
                        <a:spcAft>
                          <a:spcPts val="0"/>
                        </a:spcAft>
                        <a:buClr>
                          <a:schemeClr val="dk1"/>
                        </a:buClr>
                        <a:buSzPts val="1100"/>
                        <a:buFont typeface="Arial"/>
                        <a:buNone/>
                      </a:pPr>
                      <a:r>
                        <a:rPr lang="en-US" sz="1400" dirty="0">
                          <a:solidFill>
                            <a:schemeClr val="dk1"/>
                          </a:solidFill>
                        </a:rPr>
                        <a:t>UTS</a:t>
                      </a:r>
                      <a:endParaRPr sz="1400" dirty="0"/>
                    </a:p>
                  </a:txBody>
                  <a:tcPr marL="68569" marR="68569" marT="68569" marB="68569"/>
                </a:tc>
                <a:extLst>
                  <a:ext uri="{0D108BD9-81ED-4DB2-BD59-A6C34878D82A}">
                    <a16:rowId xmlns:a16="http://schemas.microsoft.com/office/drawing/2014/main" val="10003"/>
                  </a:ext>
                </a:extLst>
              </a:tr>
            </a:tbl>
          </a:graphicData>
        </a:graphic>
      </p:graphicFrame>
      <p:sp>
        <p:nvSpPr>
          <p:cNvPr id="16" name="TextBox 15">
            <a:extLst>
              <a:ext uri="{FF2B5EF4-FFF2-40B4-BE49-F238E27FC236}">
                <a16:creationId xmlns:a16="http://schemas.microsoft.com/office/drawing/2014/main" id="{AFBCBF03-5465-455B-9C07-3A57325B14CE}"/>
              </a:ext>
            </a:extLst>
          </p:cNvPr>
          <p:cNvSpPr txBox="1"/>
          <p:nvPr/>
        </p:nvSpPr>
        <p:spPr>
          <a:xfrm>
            <a:off x="5092995" y="3024094"/>
            <a:ext cx="3120802" cy="461665"/>
          </a:xfrm>
          <a:prstGeom prst="rect">
            <a:avLst/>
          </a:prstGeom>
          <a:noFill/>
        </p:spPr>
        <p:txBody>
          <a:bodyPr wrap="square">
            <a:spAutoFit/>
          </a:bodyPr>
          <a:lstStyle/>
          <a:p>
            <a:r>
              <a:rPr lang="en-US" sz="1200" dirty="0">
                <a:solidFill>
                  <a:schemeClr val="dk1"/>
                </a:solidFill>
                <a:latin typeface="Calibri"/>
                <a:ea typeface="Calibri"/>
                <a:cs typeface="Calibri"/>
                <a:sym typeface="Calibri"/>
              </a:rPr>
              <a:t>YS: Yield Strength </a:t>
            </a:r>
          </a:p>
          <a:p>
            <a:pPr>
              <a:buClr>
                <a:schemeClr val="dk1"/>
              </a:buClr>
              <a:buSzPts val="1100"/>
            </a:pPr>
            <a:r>
              <a:rPr lang="en-US" sz="1200" dirty="0">
                <a:solidFill>
                  <a:schemeClr val="dk1"/>
                </a:solidFill>
                <a:latin typeface="Calibri"/>
                <a:ea typeface="Calibri"/>
                <a:cs typeface="Calibri"/>
                <a:sym typeface="Calibri"/>
              </a:rPr>
              <a:t>UTS: Ultimate Tensile Strength </a:t>
            </a:r>
          </a:p>
        </p:txBody>
      </p:sp>
      <p:sp>
        <p:nvSpPr>
          <p:cNvPr id="12" name="Arrow: Right 11">
            <a:extLst>
              <a:ext uri="{FF2B5EF4-FFF2-40B4-BE49-F238E27FC236}">
                <a16:creationId xmlns:a16="http://schemas.microsoft.com/office/drawing/2014/main" id="{55D2CF1A-E89E-4DB0-9813-41BDA0EA0E33}"/>
              </a:ext>
            </a:extLst>
          </p:cNvPr>
          <p:cNvSpPr/>
          <p:nvPr/>
        </p:nvSpPr>
        <p:spPr>
          <a:xfrm>
            <a:off x="3477520" y="3447564"/>
            <a:ext cx="1435249" cy="822765"/>
          </a:xfrm>
          <a:prstGeom prst="rightArrow">
            <a:avLst>
              <a:gd name="adj1" fmla="val 36772"/>
              <a:gd name="adj2" fmla="val 521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D0F073E-68AF-8EC7-2942-AAFB963EBD71}"/>
              </a:ext>
            </a:extLst>
          </p:cNvPr>
          <p:cNvSpPr txBox="1"/>
          <p:nvPr/>
        </p:nvSpPr>
        <p:spPr>
          <a:xfrm>
            <a:off x="1048788" y="5938464"/>
            <a:ext cx="1192955" cy="261610"/>
          </a:xfrm>
          <a:prstGeom prst="rect">
            <a:avLst/>
          </a:prstGeom>
          <a:noFill/>
        </p:spPr>
        <p:txBody>
          <a:bodyPr wrap="none" rtlCol="0">
            <a:spAutoFit/>
          </a:bodyPr>
          <a:lstStyle/>
          <a:p>
            <a:r>
              <a:rPr lang="en-US" sz="1100" i="1" dirty="0" err="1"/>
              <a:t>Adapa</a:t>
            </a:r>
            <a:r>
              <a:rPr lang="en-US" sz="1100" i="1" dirty="0"/>
              <a:t> et al, 2023</a:t>
            </a:r>
          </a:p>
        </p:txBody>
      </p:sp>
      <p:sp>
        <p:nvSpPr>
          <p:cNvPr id="14" name="TextBox 13">
            <a:extLst>
              <a:ext uri="{FF2B5EF4-FFF2-40B4-BE49-F238E27FC236}">
                <a16:creationId xmlns:a16="http://schemas.microsoft.com/office/drawing/2014/main" id="{33A418E8-843B-3AA4-E9D8-DBC1B4CFF1C2}"/>
              </a:ext>
            </a:extLst>
          </p:cNvPr>
          <p:cNvSpPr txBox="1"/>
          <p:nvPr/>
        </p:nvSpPr>
        <p:spPr>
          <a:xfrm>
            <a:off x="6370633" y="4598584"/>
            <a:ext cx="1401710" cy="646331"/>
          </a:xfrm>
          <a:prstGeom prst="rect">
            <a:avLst/>
          </a:prstGeom>
          <a:noFill/>
          <a:ln>
            <a:solidFill>
              <a:schemeClr val="tx1"/>
            </a:solidFill>
          </a:ln>
        </p:spPr>
        <p:txBody>
          <a:bodyPr wrap="square" rtlCol="0">
            <a:spAutoFit/>
          </a:bodyPr>
          <a:lstStyle/>
          <a:p>
            <a:r>
              <a:rPr lang="en-US" dirty="0"/>
              <a:t>Stress/Strain Prediction</a:t>
            </a:r>
          </a:p>
        </p:txBody>
      </p:sp>
      <p:sp>
        <p:nvSpPr>
          <p:cNvPr id="5" name="TextBox 4">
            <a:extLst>
              <a:ext uri="{FF2B5EF4-FFF2-40B4-BE49-F238E27FC236}">
                <a16:creationId xmlns:a16="http://schemas.microsoft.com/office/drawing/2014/main" id="{D72B5253-F0BF-FA08-08BD-D0C0E565775F}"/>
              </a:ext>
            </a:extLst>
          </p:cNvPr>
          <p:cNvSpPr txBox="1"/>
          <p:nvPr/>
        </p:nvSpPr>
        <p:spPr>
          <a:xfrm>
            <a:off x="6370633" y="6356351"/>
            <a:ext cx="1292341" cy="276999"/>
          </a:xfrm>
          <a:prstGeom prst="rect">
            <a:avLst/>
          </a:prstGeom>
          <a:solidFill>
            <a:schemeClr val="bg1"/>
          </a:solidFill>
        </p:spPr>
        <p:txBody>
          <a:bodyPr wrap="none" rtlCol="0">
            <a:spAutoFit/>
          </a:bodyPr>
          <a:lstStyle/>
          <a:p>
            <a:r>
              <a:rPr lang="en-US" sz="1200" dirty="0"/>
              <a:t>True Plastic Strain</a:t>
            </a:r>
          </a:p>
        </p:txBody>
      </p:sp>
      <p:sp>
        <p:nvSpPr>
          <p:cNvPr id="6" name="TextBox 5">
            <a:extLst>
              <a:ext uri="{FF2B5EF4-FFF2-40B4-BE49-F238E27FC236}">
                <a16:creationId xmlns:a16="http://schemas.microsoft.com/office/drawing/2014/main" id="{7C27C7C9-BEF1-0FEE-A024-788EDB2A4066}"/>
              </a:ext>
            </a:extLst>
          </p:cNvPr>
          <p:cNvSpPr txBox="1"/>
          <p:nvPr/>
        </p:nvSpPr>
        <p:spPr>
          <a:xfrm rot="16200000">
            <a:off x="4352345" y="4856837"/>
            <a:ext cx="1713290" cy="276999"/>
          </a:xfrm>
          <a:prstGeom prst="rect">
            <a:avLst/>
          </a:prstGeom>
          <a:solidFill>
            <a:schemeClr val="bg1"/>
          </a:solidFill>
        </p:spPr>
        <p:txBody>
          <a:bodyPr wrap="none" rtlCol="0">
            <a:spAutoFit/>
          </a:bodyPr>
          <a:lstStyle/>
          <a:p>
            <a:r>
              <a:rPr lang="en-US" sz="1200" dirty="0"/>
              <a:t>True Plastic Stress (MPa)</a:t>
            </a:r>
          </a:p>
        </p:txBody>
      </p:sp>
      <p:sp>
        <p:nvSpPr>
          <p:cNvPr id="8" name="TextBox 7">
            <a:extLst>
              <a:ext uri="{FF2B5EF4-FFF2-40B4-BE49-F238E27FC236}">
                <a16:creationId xmlns:a16="http://schemas.microsoft.com/office/drawing/2014/main" id="{CDAAF9DD-3776-19FE-457C-D60DA96C7AE4}"/>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3769359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acbd768828_1_6"/>
          <p:cNvSpPr txBox="1">
            <a:spLocks noGrp="1"/>
          </p:cNvSpPr>
          <p:nvPr>
            <p:ph type="title"/>
          </p:nvPr>
        </p:nvSpPr>
        <p:spPr>
          <a:xfrm>
            <a:off x="628650" y="1131094"/>
            <a:ext cx="7886700" cy="994275"/>
          </a:xfrm>
          <a:prstGeom prst="rect">
            <a:avLst/>
          </a:prstGeom>
        </p:spPr>
        <p:txBody>
          <a:bodyPr spcFirstLastPara="1" vert="horz" wrap="square" lIns="68569" tIns="34275" rIns="68569" bIns="34275" rtlCol="0" anchor="ctr" anchorCtr="0">
            <a:normAutofit fontScale="90000"/>
          </a:bodyPr>
          <a:lstStyle/>
          <a:p>
            <a:pPr>
              <a:spcBef>
                <a:spcPts val="0"/>
              </a:spcBef>
            </a:pPr>
            <a:r>
              <a:rPr lang="en-US"/>
              <a:t>Figure Showing Model LOOCV Plots </a:t>
            </a:r>
            <a:endParaRPr/>
          </a:p>
          <a:p>
            <a:pPr marL="685800">
              <a:spcBef>
                <a:spcPts val="0"/>
              </a:spcBef>
            </a:pPr>
            <a:r>
              <a:rPr lang="en-US"/>
              <a:t>1) Structure - Property </a:t>
            </a:r>
            <a:endParaRPr/>
          </a:p>
        </p:txBody>
      </p:sp>
      <p:pic>
        <p:nvPicPr>
          <p:cNvPr id="197" name="Google Shape;197;g2acbd768828_1_6"/>
          <p:cNvPicPr preferRelativeResize="0"/>
          <p:nvPr/>
        </p:nvPicPr>
        <p:blipFill>
          <a:blip r:embed="rId3">
            <a:alphaModFix/>
          </a:blip>
          <a:stretch>
            <a:fillRect/>
          </a:stretch>
        </p:blipFill>
        <p:spPr>
          <a:xfrm>
            <a:off x="-2393" y="2447646"/>
            <a:ext cx="9144001" cy="3433271"/>
          </a:xfrm>
          <a:prstGeom prst="rect">
            <a:avLst/>
          </a:prstGeom>
          <a:noFill/>
          <a:ln>
            <a:noFill/>
          </a:ln>
        </p:spPr>
      </p:pic>
      <p:sp>
        <p:nvSpPr>
          <p:cNvPr id="3" name="Title 1">
            <a:extLst>
              <a:ext uri="{FF2B5EF4-FFF2-40B4-BE49-F238E27FC236}">
                <a16:creationId xmlns:a16="http://schemas.microsoft.com/office/drawing/2014/main" id="{03801954-162F-A215-398A-D959DCED84C2}"/>
              </a:ext>
            </a:extLst>
          </p:cNvPr>
          <p:cNvSpPr txBox="1">
            <a:spLocks/>
          </p:cNvSpPr>
          <p:nvPr/>
        </p:nvSpPr>
        <p:spPr>
          <a:xfrm>
            <a:off x="628650" y="365126"/>
            <a:ext cx="7886700" cy="61195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Inconel 625 Study Model Results</a:t>
            </a:r>
          </a:p>
        </p:txBody>
      </p:sp>
      <p:sp>
        <p:nvSpPr>
          <p:cNvPr id="2" name="TextBox 1">
            <a:extLst>
              <a:ext uri="{FF2B5EF4-FFF2-40B4-BE49-F238E27FC236}">
                <a16:creationId xmlns:a16="http://schemas.microsoft.com/office/drawing/2014/main" id="{DA0D612B-B549-8895-D8A7-2F9508E78475}"/>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acbd768828_1_13"/>
          <p:cNvSpPr txBox="1">
            <a:spLocks noGrp="1"/>
          </p:cNvSpPr>
          <p:nvPr>
            <p:ph type="title"/>
          </p:nvPr>
        </p:nvSpPr>
        <p:spPr>
          <a:xfrm>
            <a:off x="628650" y="1131094"/>
            <a:ext cx="7886700" cy="994275"/>
          </a:xfrm>
          <a:prstGeom prst="rect">
            <a:avLst/>
          </a:prstGeom>
        </p:spPr>
        <p:txBody>
          <a:bodyPr spcFirstLastPara="1" vert="horz" wrap="square" lIns="68569" tIns="34275" rIns="68569" bIns="34275" rtlCol="0" anchor="ctr" anchorCtr="0">
            <a:normAutofit fontScale="90000"/>
          </a:bodyPr>
          <a:lstStyle/>
          <a:p>
            <a:pPr>
              <a:spcBef>
                <a:spcPts val="0"/>
              </a:spcBef>
            </a:pPr>
            <a:r>
              <a:rPr lang="en-US"/>
              <a:t>Figure Showing Model LOOCV Plots </a:t>
            </a:r>
            <a:endParaRPr/>
          </a:p>
          <a:p>
            <a:pPr marL="685800">
              <a:spcBef>
                <a:spcPts val="0"/>
              </a:spcBef>
            </a:pPr>
            <a:r>
              <a:rPr lang="en-US"/>
              <a:t> 2) Process - Property </a:t>
            </a:r>
            <a:endParaRPr/>
          </a:p>
        </p:txBody>
      </p:sp>
      <p:pic>
        <p:nvPicPr>
          <p:cNvPr id="204" name="Google Shape;204;g2acbd768828_1_13"/>
          <p:cNvPicPr preferRelativeResize="0"/>
          <p:nvPr/>
        </p:nvPicPr>
        <p:blipFill>
          <a:blip r:embed="rId3">
            <a:alphaModFix/>
          </a:blip>
          <a:stretch>
            <a:fillRect/>
          </a:stretch>
        </p:blipFill>
        <p:spPr>
          <a:xfrm>
            <a:off x="114300" y="2239669"/>
            <a:ext cx="8915402" cy="3347439"/>
          </a:xfrm>
          <a:prstGeom prst="rect">
            <a:avLst/>
          </a:prstGeom>
          <a:noFill/>
          <a:ln>
            <a:noFill/>
          </a:ln>
        </p:spPr>
      </p:pic>
      <p:sp>
        <p:nvSpPr>
          <p:cNvPr id="3" name="Title 1">
            <a:extLst>
              <a:ext uri="{FF2B5EF4-FFF2-40B4-BE49-F238E27FC236}">
                <a16:creationId xmlns:a16="http://schemas.microsoft.com/office/drawing/2014/main" id="{0771496D-7997-C26E-4707-1E253AEF4143}"/>
              </a:ext>
            </a:extLst>
          </p:cNvPr>
          <p:cNvSpPr txBox="1">
            <a:spLocks/>
          </p:cNvSpPr>
          <p:nvPr/>
        </p:nvSpPr>
        <p:spPr>
          <a:xfrm>
            <a:off x="628650" y="365126"/>
            <a:ext cx="7886700" cy="61195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 Results Continued</a:t>
            </a:r>
          </a:p>
        </p:txBody>
      </p:sp>
      <p:sp>
        <p:nvSpPr>
          <p:cNvPr id="2" name="TextBox 1">
            <a:extLst>
              <a:ext uri="{FF2B5EF4-FFF2-40B4-BE49-F238E27FC236}">
                <a16:creationId xmlns:a16="http://schemas.microsoft.com/office/drawing/2014/main" id="{ABA74AAE-27BA-102E-F17A-30624812D160}"/>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acbd768828_1_19"/>
          <p:cNvSpPr txBox="1">
            <a:spLocks noGrp="1"/>
          </p:cNvSpPr>
          <p:nvPr>
            <p:ph type="title"/>
          </p:nvPr>
        </p:nvSpPr>
        <p:spPr>
          <a:xfrm>
            <a:off x="628650" y="1131094"/>
            <a:ext cx="7886700" cy="994275"/>
          </a:xfrm>
          <a:prstGeom prst="rect">
            <a:avLst/>
          </a:prstGeom>
        </p:spPr>
        <p:txBody>
          <a:bodyPr spcFirstLastPara="1" vert="horz" wrap="square" lIns="68569" tIns="34275" rIns="68569" bIns="34275" rtlCol="0" anchor="ctr" anchorCtr="0">
            <a:normAutofit fontScale="90000"/>
          </a:bodyPr>
          <a:lstStyle/>
          <a:p>
            <a:pPr>
              <a:spcBef>
                <a:spcPts val="0"/>
              </a:spcBef>
            </a:pPr>
            <a:r>
              <a:rPr lang="en-US"/>
              <a:t>Figure Showing Model LOOCV Plots </a:t>
            </a:r>
            <a:endParaRPr/>
          </a:p>
          <a:p>
            <a:pPr marL="685800">
              <a:spcBef>
                <a:spcPts val="0"/>
              </a:spcBef>
            </a:pPr>
            <a:r>
              <a:rPr lang="en-US"/>
              <a:t>3) Process+Structure - Property </a:t>
            </a:r>
            <a:endParaRPr/>
          </a:p>
        </p:txBody>
      </p:sp>
      <p:pic>
        <p:nvPicPr>
          <p:cNvPr id="211" name="Google Shape;211;g2acbd768828_1_19"/>
          <p:cNvPicPr preferRelativeResize="0"/>
          <p:nvPr/>
        </p:nvPicPr>
        <p:blipFill>
          <a:blip r:embed="rId3">
            <a:alphaModFix/>
          </a:blip>
          <a:stretch>
            <a:fillRect/>
          </a:stretch>
        </p:blipFill>
        <p:spPr>
          <a:xfrm>
            <a:off x="114300" y="2239669"/>
            <a:ext cx="8915402" cy="3347439"/>
          </a:xfrm>
          <a:prstGeom prst="rect">
            <a:avLst/>
          </a:prstGeom>
          <a:noFill/>
          <a:ln>
            <a:noFill/>
          </a:ln>
        </p:spPr>
      </p:pic>
      <p:sp>
        <p:nvSpPr>
          <p:cNvPr id="3" name="Title 1">
            <a:extLst>
              <a:ext uri="{FF2B5EF4-FFF2-40B4-BE49-F238E27FC236}">
                <a16:creationId xmlns:a16="http://schemas.microsoft.com/office/drawing/2014/main" id="{FCE48B76-93D7-D489-6BC5-88B261EC11D4}"/>
              </a:ext>
            </a:extLst>
          </p:cNvPr>
          <p:cNvSpPr txBox="1">
            <a:spLocks/>
          </p:cNvSpPr>
          <p:nvPr/>
        </p:nvSpPr>
        <p:spPr>
          <a:xfrm>
            <a:off x="628650" y="365126"/>
            <a:ext cx="7886700" cy="61195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 Results Continued</a:t>
            </a:r>
          </a:p>
        </p:txBody>
      </p:sp>
      <p:sp>
        <p:nvSpPr>
          <p:cNvPr id="2" name="TextBox 1">
            <a:extLst>
              <a:ext uri="{FF2B5EF4-FFF2-40B4-BE49-F238E27FC236}">
                <a16:creationId xmlns:a16="http://schemas.microsoft.com/office/drawing/2014/main" id="{A289E766-696D-EB86-CC5F-F06FF91AECB4}"/>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1"/>
          <p:cNvSpPr txBox="1">
            <a:spLocks noGrp="1"/>
          </p:cNvSpPr>
          <p:nvPr>
            <p:ph type="title"/>
          </p:nvPr>
        </p:nvSpPr>
        <p:spPr>
          <a:xfrm>
            <a:off x="628650" y="1131094"/>
            <a:ext cx="7886700" cy="750869"/>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dirty="0"/>
              <a:t>Model Comparisons</a:t>
            </a:r>
            <a:endParaRPr dirty="0"/>
          </a:p>
        </p:txBody>
      </p:sp>
      <p:graphicFrame>
        <p:nvGraphicFramePr>
          <p:cNvPr id="217" name="Google Shape;217;p11"/>
          <p:cNvGraphicFramePr/>
          <p:nvPr>
            <p:extLst>
              <p:ext uri="{D42A27DB-BD31-4B8C-83A1-F6EECF244321}">
                <p14:modId xmlns:p14="http://schemas.microsoft.com/office/powerpoint/2010/main" val="2325450540"/>
              </p:ext>
            </p:extLst>
          </p:nvPr>
        </p:nvGraphicFramePr>
        <p:xfrm>
          <a:off x="628650" y="2178230"/>
          <a:ext cx="8005163" cy="3962312"/>
        </p:xfrm>
        <a:graphic>
          <a:graphicData uri="http://schemas.openxmlformats.org/drawingml/2006/table">
            <a:tbl>
              <a:tblPr>
                <a:tableStyleId>{5940675A-B579-460E-94D1-54222C63F5DA}</a:tableStyleId>
              </a:tblPr>
              <a:tblGrid>
                <a:gridCol w="1532250">
                  <a:extLst>
                    <a:ext uri="{9D8B030D-6E8A-4147-A177-3AD203B41FA5}">
                      <a16:colId xmlns:a16="http://schemas.microsoft.com/office/drawing/2014/main" val="20000"/>
                    </a:ext>
                  </a:extLst>
                </a:gridCol>
                <a:gridCol w="1135193">
                  <a:extLst>
                    <a:ext uri="{9D8B030D-6E8A-4147-A177-3AD203B41FA5}">
                      <a16:colId xmlns:a16="http://schemas.microsoft.com/office/drawing/2014/main" val="20001"/>
                    </a:ext>
                  </a:extLst>
                </a:gridCol>
                <a:gridCol w="804888">
                  <a:extLst>
                    <a:ext uri="{9D8B030D-6E8A-4147-A177-3AD203B41FA5}">
                      <a16:colId xmlns:a16="http://schemas.microsoft.com/office/drawing/2014/main" val="20002"/>
                    </a:ext>
                  </a:extLst>
                </a:gridCol>
                <a:gridCol w="1185169">
                  <a:extLst>
                    <a:ext uri="{9D8B030D-6E8A-4147-A177-3AD203B41FA5}">
                      <a16:colId xmlns:a16="http://schemas.microsoft.com/office/drawing/2014/main" val="20003"/>
                    </a:ext>
                  </a:extLst>
                </a:gridCol>
                <a:gridCol w="1080019">
                  <a:extLst>
                    <a:ext uri="{9D8B030D-6E8A-4147-A177-3AD203B41FA5}">
                      <a16:colId xmlns:a16="http://schemas.microsoft.com/office/drawing/2014/main" val="20004"/>
                    </a:ext>
                  </a:extLst>
                </a:gridCol>
                <a:gridCol w="1181231">
                  <a:extLst>
                    <a:ext uri="{9D8B030D-6E8A-4147-A177-3AD203B41FA5}">
                      <a16:colId xmlns:a16="http://schemas.microsoft.com/office/drawing/2014/main" val="20005"/>
                    </a:ext>
                  </a:extLst>
                </a:gridCol>
                <a:gridCol w="1086413">
                  <a:extLst>
                    <a:ext uri="{9D8B030D-6E8A-4147-A177-3AD203B41FA5}">
                      <a16:colId xmlns:a16="http://schemas.microsoft.com/office/drawing/2014/main" val="20006"/>
                    </a:ext>
                  </a:extLst>
                </a:gridCol>
              </a:tblGrid>
              <a:tr h="548618">
                <a:tc>
                  <a:txBody>
                    <a:bodyPr/>
                    <a:lstStyle/>
                    <a:p>
                      <a:pPr marL="0" lvl="0" indent="0" algn="ctr" rtl="0">
                        <a:spcBef>
                          <a:spcPts val="0"/>
                        </a:spcBef>
                        <a:spcAft>
                          <a:spcPts val="0"/>
                        </a:spcAft>
                        <a:buNone/>
                      </a:pPr>
                      <a:r>
                        <a:rPr lang="en-US" sz="1400" b="1" u="sng"/>
                        <a:t>Models</a:t>
                      </a:r>
                      <a:endParaRPr sz="1400" b="1" u="sng"/>
                    </a:p>
                  </a:txBody>
                  <a:tcPr marL="68569" marR="68569" marT="68569" marB="68569"/>
                </a:tc>
                <a:tc>
                  <a:txBody>
                    <a:bodyPr/>
                    <a:lstStyle/>
                    <a:p>
                      <a:pPr marL="0" lvl="0" indent="0" algn="ctr" rtl="0">
                        <a:spcBef>
                          <a:spcPts val="0"/>
                        </a:spcBef>
                        <a:spcAft>
                          <a:spcPts val="0"/>
                        </a:spcAft>
                        <a:buNone/>
                      </a:pPr>
                      <a:r>
                        <a:rPr lang="en-US" sz="1400" b="1" u="sng"/>
                        <a:t>Inputs</a:t>
                      </a:r>
                      <a:endParaRPr sz="1400" b="1" u="sng"/>
                    </a:p>
                  </a:txBody>
                  <a:tcPr marL="68569" marR="68569" marT="68569" marB="68569"/>
                </a:tc>
                <a:tc>
                  <a:txBody>
                    <a:bodyPr/>
                    <a:lstStyle/>
                    <a:p>
                      <a:pPr marL="0" lvl="0" indent="0" algn="ctr" rtl="0">
                        <a:spcBef>
                          <a:spcPts val="0"/>
                        </a:spcBef>
                        <a:spcAft>
                          <a:spcPts val="0"/>
                        </a:spcAft>
                        <a:buNone/>
                      </a:pPr>
                      <a:r>
                        <a:rPr lang="en-US" sz="1400" b="1" u="sng"/>
                        <a:t>Outputs</a:t>
                      </a:r>
                      <a:endParaRPr sz="1400" b="1" u="sng"/>
                    </a:p>
                  </a:txBody>
                  <a:tcPr marL="68569" marR="68569" marT="68569" marB="68569"/>
                </a:tc>
                <a:tc>
                  <a:txBody>
                    <a:bodyPr/>
                    <a:lstStyle/>
                    <a:p>
                      <a:pPr marL="0" lvl="0" indent="0" algn="ctr" rtl="0">
                        <a:spcBef>
                          <a:spcPts val="0"/>
                        </a:spcBef>
                        <a:spcAft>
                          <a:spcPts val="0"/>
                        </a:spcAft>
                        <a:buNone/>
                      </a:pPr>
                      <a:r>
                        <a:rPr lang="en-US" sz="1400" b="1" u="sng"/>
                        <a:t>LOOCV MAE (YS) MPa</a:t>
                      </a:r>
                      <a:endParaRPr sz="1400" b="1" u="sng"/>
                    </a:p>
                  </a:txBody>
                  <a:tcPr marL="68569" marR="68569" marT="68569" marB="68569"/>
                </a:tc>
                <a:tc>
                  <a:txBody>
                    <a:bodyPr/>
                    <a:lstStyle/>
                    <a:p>
                      <a:pPr marL="0" lvl="0" indent="0" algn="ctr" rtl="0">
                        <a:spcBef>
                          <a:spcPts val="0"/>
                        </a:spcBef>
                        <a:spcAft>
                          <a:spcPts val="0"/>
                        </a:spcAft>
                        <a:buClr>
                          <a:schemeClr val="dk1"/>
                        </a:buClr>
                        <a:buSzPts val="1100"/>
                        <a:buFont typeface="Arial"/>
                        <a:buNone/>
                      </a:pPr>
                      <a:r>
                        <a:rPr lang="en-US" sz="1400" b="1" u="sng">
                          <a:solidFill>
                            <a:schemeClr val="dk1"/>
                          </a:solidFill>
                        </a:rPr>
                        <a:t>LOOCV MAE (UTS) MPa</a:t>
                      </a:r>
                      <a:endParaRPr sz="1400" b="1" u="sng"/>
                    </a:p>
                  </a:txBody>
                  <a:tcPr marL="68569" marR="68569" marT="68569" marB="68569"/>
                </a:tc>
                <a:tc>
                  <a:txBody>
                    <a:bodyPr/>
                    <a:lstStyle/>
                    <a:p>
                      <a:pPr marL="0" lvl="0" indent="0" algn="ctr" rtl="0">
                        <a:spcBef>
                          <a:spcPts val="0"/>
                        </a:spcBef>
                        <a:spcAft>
                          <a:spcPts val="0"/>
                        </a:spcAft>
                        <a:buClr>
                          <a:schemeClr val="dk1"/>
                        </a:buClr>
                        <a:buSzPts val="1100"/>
                        <a:buFont typeface="Arial"/>
                        <a:buNone/>
                      </a:pPr>
                      <a:r>
                        <a:rPr lang="en-US" sz="1400" b="1" u="sng">
                          <a:solidFill>
                            <a:schemeClr val="dk1"/>
                          </a:solidFill>
                        </a:rPr>
                        <a:t>LOOCV MAPE (YS)</a:t>
                      </a:r>
                      <a:endParaRPr sz="1400" b="1" u="sng"/>
                    </a:p>
                  </a:txBody>
                  <a:tcPr marL="68569" marR="68569" marT="68569" marB="68569"/>
                </a:tc>
                <a:tc>
                  <a:txBody>
                    <a:bodyPr/>
                    <a:lstStyle/>
                    <a:p>
                      <a:pPr marL="0" lvl="0" indent="0" algn="ctr" rtl="0">
                        <a:spcBef>
                          <a:spcPts val="0"/>
                        </a:spcBef>
                        <a:spcAft>
                          <a:spcPts val="0"/>
                        </a:spcAft>
                        <a:buClr>
                          <a:schemeClr val="dk1"/>
                        </a:buClr>
                        <a:buSzPts val="1100"/>
                        <a:buFont typeface="Arial"/>
                        <a:buNone/>
                      </a:pPr>
                      <a:r>
                        <a:rPr lang="en-US" sz="1400" b="1" u="sng">
                          <a:solidFill>
                            <a:schemeClr val="dk1"/>
                          </a:solidFill>
                        </a:rPr>
                        <a:t>LOOCV MAPE (UTS)</a:t>
                      </a:r>
                      <a:endParaRPr sz="1400" b="1" u="sng"/>
                    </a:p>
                  </a:txBody>
                  <a:tcPr marL="68569" marR="68569" marT="68569" marB="68569"/>
                </a:tc>
                <a:extLst>
                  <a:ext uri="{0D108BD9-81ED-4DB2-BD59-A6C34878D82A}">
                    <a16:rowId xmlns:a16="http://schemas.microsoft.com/office/drawing/2014/main" val="10000"/>
                  </a:ext>
                </a:extLst>
              </a:tr>
              <a:tr h="960098">
                <a:tc>
                  <a:txBody>
                    <a:bodyPr/>
                    <a:lstStyle/>
                    <a:p>
                      <a:pPr marL="0" lvl="0" indent="0" algn="ctr" rtl="0">
                        <a:spcBef>
                          <a:spcPts val="0"/>
                        </a:spcBef>
                        <a:spcAft>
                          <a:spcPts val="0"/>
                        </a:spcAft>
                        <a:buNone/>
                      </a:pPr>
                      <a:r>
                        <a:rPr lang="en-US" sz="1000"/>
                        <a:t>Process - Property</a:t>
                      </a:r>
                      <a:endParaRPr sz="1000"/>
                    </a:p>
                  </a:txBody>
                  <a:tcPr marL="68569" marR="68569" marT="68569" marB="68569"/>
                </a:tc>
                <a:tc>
                  <a:txBody>
                    <a:bodyPr/>
                    <a:lstStyle/>
                    <a:p>
                      <a:pPr marL="0" lvl="0" indent="0" algn="ctr" rtl="0">
                        <a:spcBef>
                          <a:spcPts val="0"/>
                        </a:spcBef>
                        <a:spcAft>
                          <a:spcPts val="0"/>
                        </a:spcAft>
                        <a:buNone/>
                      </a:pPr>
                      <a:r>
                        <a:rPr lang="en-US" sz="1400"/>
                        <a:t>Power</a:t>
                      </a:r>
                      <a:endParaRPr sz="1400"/>
                    </a:p>
                    <a:p>
                      <a:pPr marL="0" lvl="0" indent="0" algn="ctr" rtl="0">
                        <a:spcBef>
                          <a:spcPts val="0"/>
                        </a:spcBef>
                        <a:spcAft>
                          <a:spcPts val="0"/>
                        </a:spcAft>
                        <a:buNone/>
                      </a:pPr>
                      <a:r>
                        <a:rPr lang="en-US" sz="1400"/>
                        <a:t>Speed</a:t>
                      </a:r>
                      <a:endParaRPr sz="1400"/>
                    </a:p>
                    <a:p>
                      <a:pPr marL="0" lvl="0" indent="0" algn="ctr" rtl="0">
                        <a:spcBef>
                          <a:spcPts val="0"/>
                        </a:spcBef>
                        <a:spcAft>
                          <a:spcPts val="0"/>
                        </a:spcAft>
                        <a:buNone/>
                      </a:pPr>
                      <a:r>
                        <a:rPr lang="en-US" sz="1400"/>
                        <a:t>Powder Flow rate</a:t>
                      </a:r>
                      <a:endParaRPr sz="1400"/>
                    </a:p>
                  </a:txBody>
                  <a:tcPr marL="68569" marR="68569" marT="68569" marB="68569"/>
                </a:tc>
                <a:tc>
                  <a:txBody>
                    <a:bodyPr/>
                    <a:lstStyle/>
                    <a:p>
                      <a:pPr marL="0" lvl="0" indent="0" algn="ctr" rtl="0">
                        <a:spcBef>
                          <a:spcPts val="0"/>
                        </a:spcBef>
                        <a:spcAft>
                          <a:spcPts val="0"/>
                        </a:spcAft>
                        <a:buNone/>
                      </a:pPr>
                      <a:r>
                        <a:rPr lang="en-US" sz="1400" dirty="0"/>
                        <a:t>YS</a:t>
                      </a:r>
                      <a:endParaRPr sz="1400" dirty="0"/>
                    </a:p>
                    <a:p>
                      <a:pPr marL="0" lvl="0" indent="0" algn="ctr" rtl="0">
                        <a:spcBef>
                          <a:spcPts val="0"/>
                        </a:spcBef>
                        <a:spcAft>
                          <a:spcPts val="0"/>
                        </a:spcAft>
                        <a:buNone/>
                      </a:pPr>
                      <a:r>
                        <a:rPr lang="en-US" sz="1400" dirty="0"/>
                        <a:t>UTS</a:t>
                      </a:r>
                      <a:endParaRPr sz="1400" dirty="0"/>
                    </a:p>
                  </a:txBody>
                  <a:tcPr marL="68569" marR="68569" marT="68569" marB="68569"/>
                </a:tc>
                <a:tc>
                  <a:txBody>
                    <a:bodyPr/>
                    <a:lstStyle/>
                    <a:p>
                      <a:pPr marL="0" lvl="0" indent="0" algn="ctr" rtl="0">
                        <a:spcBef>
                          <a:spcPts val="0"/>
                        </a:spcBef>
                        <a:spcAft>
                          <a:spcPts val="0"/>
                        </a:spcAft>
                        <a:buNone/>
                      </a:pPr>
                      <a:r>
                        <a:rPr lang="en-US" sz="1400"/>
                        <a:t>15.8</a:t>
                      </a:r>
                      <a:endParaRPr sz="1400"/>
                    </a:p>
                  </a:txBody>
                  <a:tcPr marL="68569" marR="68569" marT="68569" marB="68569"/>
                </a:tc>
                <a:tc>
                  <a:txBody>
                    <a:bodyPr/>
                    <a:lstStyle/>
                    <a:p>
                      <a:pPr marL="0" lvl="0" indent="0" algn="ctr" rtl="0">
                        <a:spcBef>
                          <a:spcPts val="0"/>
                        </a:spcBef>
                        <a:spcAft>
                          <a:spcPts val="0"/>
                        </a:spcAft>
                        <a:buNone/>
                      </a:pPr>
                      <a:r>
                        <a:rPr lang="en-US" sz="1400"/>
                        <a:t>1.91</a:t>
                      </a:r>
                      <a:endParaRPr sz="1400"/>
                    </a:p>
                  </a:txBody>
                  <a:tcPr marL="68569" marR="68569" marT="68569" marB="68569"/>
                </a:tc>
                <a:tc>
                  <a:txBody>
                    <a:bodyPr/>
                    <a:lstStyle/>
                    <a:p>
                      <a:pPr marL="0" lvl="0" indent="0" algn="ctr" rtl="0">
                        <a:spcBef>
                          <a:spcPts val="0"/>
                        </a:spcBef>
                        <a:spcAft>
                          <a:spcPts val="0"/>
                        </a:spcAft>
                        <a:buNone/>
                      </a:pPr>
                      <a:r>
                        <a:rPr lang="en-US" sz="1400"/>
                        <a:t>0.031</a:t>
                      </a:r>
                      <a:endParaRPr sz="1400"/>
                    </a:p>
                  </a:txBody>
                  <a:tcPr marL="68569" marR="68569" marT="68569" marB="68569"/>
                </a:tc>
                <a:tc>
                  <a:txBody>
                    <a:bodyPr/>
                    <a:lstStyle/>
                    <a:p>
                      <a:pPr marL="0" lvl="0" indent="0" algn="ctr" rtl="0">
                        <a:spcBef>
                          <a:spcPts val="0"/>
                        </a:spcBef>
                        <a:spcAft>
                          <a:spcPts val="0"/>
                        </a:spcAft>
                        <a:buNone/>
                      </a:pPr>
                      <a:r>
                        <a:rPr lang="en-US" sz="1400"/>
                        <a:t>0.002</a:t>
                      </a:r>
                      <a:endParaRPr sz="1400"/>
                    </a:p>
                  </a:txBody>
                  <a:tcPr marL="68569" marR="68569" marT="68569" marB="68569"/>
                </a:tc>
                <a:extLst>
                  <a:ext uri="{0D108BD9-81ED-4DB2-BD59-A6C34878D82A}">
                    <a16:rowId xmlns:a16="http://schemas.microsoft.com/office/drawing/2014/main" val="10001"/>
                  </a:ext>
                </a:extLst>
              </a:tr>
              <a:tr h="754358">
                <a:tc>
                  <a:txBody>
                    <a:bodyPr/>
                    <a:lstStyle/>
                    <a:p>
                      <a:pPr marL="0" lvl="0" indent="0" algn="ctr" rtl="0">
                        <a:spcBef>
                          <a:spcPts val="0"/>
                        </a:spcBef>
                        <a:spcAft>
                          <a:spcPts val="0"/>
                        </a:spcAft>
                        <a:buClr>
                          <a:schemeClr val="dk1"/>
                        </a:buClr>
                        <a:buSzPts val="1100"/>
                        <a:buFont typeface="Arial"/>
                        <a:buNone/>
                      </a:pPr>
                      <a:r>
                        <a:rPr lang="en-US" sz="1000">
                          <a:solidFill>
                            <a:schemeClr val="dk1"/>
                          </a:solidFill>
                        </a:rPr>
                        <a:t>Structure - Property</a:t>
                      </a:r>
                      <a:endParaRPr sz="1000"/>
                    </a:p>
                  </a:txBody>
                  <a:tcPr marL="68569" marR="68569" marT="68569" marB="68569"/>
                </a:tc>
                <a:tc>
                  <a:txBody>
                    <a:bodyPr/>
                    <a:lstStyle/>
                    <a:p>
                      <a:pPr marL="0" lvl="0" indent="0" algn="ctr" rtl="0">
                        <a:spcBef>
                          <a:spcPts val="0"/>
                        </a:spcBef>
                        <a:spcAft>
                          <a:spcPts val="0"/>
                        </a:spcAft>
                        <a:buNone/>
                      </a:pPr>
                      <a:r>
                        <a:rPr lang="en-US" sz="1400"/>
                        <a:t>PC1</a:t>
                      </a:r>
                      <a:endParaRPr sz="1400"/>
                    </a:p>
                    <a:p>
                      <a:pPr marL="0" lvl="0" indent="0" algn="ctr" rtl="0">
                        <a:spcBef>
                          <a:spcPts val="0"/>
                        </a:spcBef>
                        <a:spcAft>
                          <a:spcPts val="0"/>
                        </a:spcAft>
                        <a:buNone/>
                      </a:pPr>
                      <a:r>
                        <a:rPr lang="en-US" sz="1400"/>
                        <a:t>PC2</a:t>
                      </a:r>
                      <a:endParaRPr sz="1400"/>
                    </a:p>
                    <a:p>
                      <a:pPr marL="0" lvl="0" indent="0" algn="ctr" rtl="0">
                        <a:spcBef>
                          <a:spcPts val="0"/>
                        </a:spcBef>
                        <a:spcAft>
                          <a:spcPts val="0"/>
                        </a:spcAft>
                        <a:buNone/>
                      </a:pPr>
                      <a:r>
                        <a:rPr lang="en-US" sz="1400"/>
                        <a:t>PC3</a:t>
                      </a:r>
                      <a:endParaRPr sz="1400"/>
                    </a:p>
                  </a:txBody>
                  <a:tcPr marL="68569" marR="68569" marT="68569" marB="68569"/>
                </a:tc>
                <a:tc>
                  <a:txBody>
                    <a:bodyPr/>
                    <a:lstStyle/>
                    <a:p>
                      <a:pPr marL="0" lvl="0" indent="0" algn="ctr" rtl="0">
                        <a:spcBef>
                          <a:spcPts val="0"/>
                        </a:spcBef>
                        <a:spcAft>
                          <a:spcPts val="0"/>
                        </a:spcAft>
                        <a:buClr>
                          <a:schemeClr val="dk1"/>
                        </a:buClr>
                        <a:buSzPts val="1100"/>
                        <a:buFont typeface="Arial"/>
                        <a:buNone/>
                      </a:pPr>
                      <a:r>
                        <a:rPr lang="en-US" sz="1400">
                          <a:solidFill>
                            <a:schemeClr val="dk1"/>
                          </a:solidFill>
                        </a:rPr>
                        <a:t>YS</a:t>
                      </a:r>
                      <a:endParaRPr sz="1400">
                        <a:solidFill>
                          <a:schemeClr val="dk1"/>
                        </a:solidFill>
                      </a:endParaRPr>
                    </a:p>
                    <a:p>
                      <a:pPr marL="0" lvl="0" indent="0" algn="ctr" rtl="0">
                        <a:spcBef>
                          <a:spcPts val="0"/>
                        </a:spcBef>
                        <a:spcAft>
                          <a:spcPts val="0"/>
                        </a:spcAft>
                        <a:buClr>
                          <a:schemeClr val="dk1"/>
                        </a:buClr>
                        <a:buSzPts val="1100"/>
                        <a:buFont typeface="Arial"/>
                        <a:buNone/>
                      </a:pPr>
                      <a:r>
                        <a:rPr lang="en-US" sz="1400">
                          <a:solidFill>
                            <a:schemeClr val="dk1"/>
                          </a:solidFill>
                        </a:rPr>
                        <a:t>UTS</a:t>
                      </a:r>
                      <a:endParaRPr sz="1400"/>
                    </a:p>
                  </a:txBody>
                  <a:tcPr marL="68569" marR="68569" marT="68569" marB="68569"/>
                </a:tc>
                <a:tc>
                  <a:txBody>
                    <a:bodyPr/>
                    <a:lstStyle/>
                    <a:p>
                      <a:pPr marL="0" lvl="0" indent="0" algn="ctr" rtl="0">
                        <a:spcBef>
                          <a:spcPts val="0"/>
                        </a:spcBef>
                        <a:spcAft>
                          <a:spcPts val="0"/>
                        </a:spcAft>
                        <a:buNone/>
                      </a:pPr>
                      <a:r>
                        <a:rPr lang="en-US" sz="1400"/>
                        <a:t>39</a:t>
                      </a:r>
                      <a:endParaRPr sz="1400"/>
                    </a:p>
                  </a:txBody>
                  <a:tcPr marL="68569" marR="68569" marT="68569" marB="68569"/>
                </a:tc>
                <a:tc>
                  <a:txBody>
                    <a:bodyPr/>
                    <a:lstStyle/>
                    <a:p>
                      <a:pPr marL="0" marR="0" lvl="0" indent="0" algn="ctr" rtl="0">
                        <a:lnSpc>
                          <a:spcPct val="100000"/>
                        </a:lnSpc>
                        <a:spcBef>
                          <a:spcPts val="0"/>
                        </a:spcBef>
                        <a:spcAft>
                          <a:spcPts val="0"/>
                        </a:spcAft>
                        <a:buNone/>
                      </a:pPr>
                      <a:r>
                        <a:rPr lang="en-US" sz="1400"/>
                        <a:t>46.1</a:t>
                      </a:r>
                      <a:endParaRPr sz="1400"/>
                    </a:p>
                  </a:txBody>
                  <a:tcPr marL="68569" marR="68569" marT="68569" marB="68569"/>
                </a:tc>
                <a:tc>
                  <a:txBody>
                    <a:bodyPr/>
                    <a:lstStyle/>
                    <a:p>
                      <a:pPr marL="0" marR="0" lvl="0" indent="0" algn="ctr" rtl="0">
                        <a:lnSpc>
                          <a:spcPct val="100000"/>
                        </a:lnSpc>
                        <a:spcBef>
                          <a:spcPts val="0"/>
                        </a:spcBef>
                        <a:spcAft>
                          <a:spcPts val="0"/>
                        </a:spcAft>
                        <a:buNone/>
                      </a:pPr>
                      <a:r>
                        <a:rPr lang="en-US" sz="1400"/>
                        <a:t>0.073</a:t>
                      </a:r>
                      <a:endParaRPr sz="1400"/>
                    </a:p>
                    <a:p>
                      <a:pPr marL="0" marR="0" lvl="0" indent="0" algn="ctr" rtl="0">
                        <a:lnSpc>
                          <a:spcPct val="100000"/>
                        </a:lnSpc>
                        <a:spcBef>
                          <a:spcPts val="0"/>
                        </a:spcBef>
                        <a:spcAft>
                          <a:spcPts val="0"/>
                        </a:spcAft>
                        <a:buNone/>
                      </a:pPr>
                      <a:endParaRPr sz="1400"/>
                    </a:p>
                  </a:txBody>
                  <a:tcPr marL="68569" marR="68569" marT="68569" marB="68569"/>
                </a:tc>
                <a:tc>
                  <a:txBody>
                    <a:bodyPr/>
                    <a:lstStyle/>
                    <a:p>
                      <a:pPr marL="0" lvl="0" indent="0" algn="ctr" rtl="0">
                        <a:spcBef>
                          <a:spcPts val="0"/>
                        </a:spcBef>
                        <a:spcAft>
                          <a:spcPts val="0"/>
                        </a:spcAft>
                        <a:buNone/>
                      </a:pPr>
                      <a:r>
                        <a:rPr lang="en-US" sz="1400"/>
                        <a:t>0.054</a:t>
                      </a:r>
                      <a:endParaRPr sz="1400"/>
                    </a:p>
                  </a:txBody>
                  <a:tcPr marL="68569" marR="68569" marT="68569" marB="68569"/>
                </a:tc>
                <a:extLst>
                  <a:ext uri="{0D108BD9-81ED-4DB2-BD59-A6C34878D82A}">
                    <a16:rowId xmlns:a16="http://schemas.microsoft.com/office/drawing/2014/main" val="10002"/>
                  </a:ext>
                </a:extLst>
              </a:tr>
              <a:tr h="1577318">
                <a:tc>
                  <a:txBody>
                    <a:bodyPr/>
                    <a:lstStyle/>
                    <a:p>
                      <a:pPr marL="0" lvl="0" indent="0" algn="ctr" rtl="0">
                        <a:spcBef>
                          <a:spcPts val="0"/>
                        </a:spcBef>
                        <a:spcAft>
                          <a:spcPts val="0"/>
                        </a:spcAft>
                        <a:buClr>
                          <a:schemeClr val="dk1"/>
                        </a:buClr>
                        <a:buSzPts val="1100"/>
                        <a:buFont typeface="Arial"/>
                        <a:buNone/>
                      </a:pPr>
                      <a:r>
                        <a:rPr lang="en-US" sz="1000">
                          <a:solidFill>
                            <a:schemeClr val="dk1"/>
                          </a:solidFill>
                        </a:rPr>
                        <a:t>Process + Structure - Property</a:t>
                      </a:r>
                      <a:endParaRPr sz="1000"/>
                    </a:p>
                  </a:txBody>
                  <a:tcPr marL="68569" marR="68569" marT="68569" marB="68569"/>
                </a:tc>
                <a:tc>
                  <a:txBody>
                    <a:bodyPr/>
                    <a:lstStyle/>
                    <a:p>
                      <a:pPr marL="0" lvl="0" indent="0" algn="ctr" rtl="0">
                        <a:spcBef>
                          <a:spcPts val="0"/>
                        </a:spcBef>
                        <a:spcAft>
                          <a:spcPts val="0"/>
                        </a:spcAft>
                        <a:buClr>
                          <a:schemeClr val="dk1"/>
                        </a:buClr>
                        <a:buSzPts val="1100"/>
                        <a:buFont typeface="Arial"/>
                        <a:buNone/>
                      </a:pPr>
                      <a:r>
                        <a:rPr lang="en-US" sz="1400">
                          <a:solidFill>
                            <a:schemeClr val="dk1"/>
                          </a:solidFill>
                        </a:rPr>
                        <a:t>PC1</a:t>
                      </a:r>
                      <a:endParaRPr sz="1400">
                        <a:solidFill>
                          <a:schemeClr val="dk1"/>
                        </a:solidFill>
                      </a:endParaRPr>
                    </a:p>
                    <a:p>
                      <a:pPr marL="0" lvl="0" indent="0" algn="ctr" rtl="0">
                        <a:spcBef>
                          <a:spcPts val="0"/>
                        </a:spcBef>
                        <a:spcAft>
                          <a:spcPts val="0"/>
                        </a:spcAft>
                        <a:buClr>
                          <a:schemeClr val="dk1"/>
                        </a:buClr>
                        <a:buSzPts val="1100"/>
                        <a:buFont typeface="Arial"/>
                        <a:buNone/>
                      </a:pPr>
                      <a:r>
                        <a:rPr lang="en-US" sz="1400">
                          <a:solidFill>
                            <a:schemeClr val="dk1"/>
                          </a:solidFill>
                        </a:rPr>
                        <a:t>PC2</a:t>
                      </a:r>
                      <a:endParaRPr sz="1400">
                        <a:solidFill>
                          <a:schemeClr val="dk1"/>
                        </a:solidFill>
                      </a:endParaRPr>
                    </a:p>
                    <a:p>
                      <a:pPr marL="0" lvl="0" indent="0" algn="ctr" rtl="0">
                        <a:spcBef>
                          <a:spcPts val="0"/>
                        </a:spcBef>
                        <a:spcAft>
                          <a:spcPts val="0"/>
                        </a:spcAft>
                        <a:buNone/>
                      </a:pPr>
                      <a:r>
                        <a:rPr lang="en-US" sz="1400">
                          <a:solidFill>
                            <a:schemeClr val="dk1"/>
                          </a:solidFill>
                        </a:rPr>
                        <a:t>PC3</a:t>
                      </a:r>
                      <a:endParaRPr sz="1400">
                        <a:solidFill>
                          <a:schemeClr val="dk1"/>
                        </a:solidFill>
                      </a:endParaRPr>
                    </a:p>
                    <a:p>
                      <a:pPr marL="0" lvl="0" indent="0" algn="ctr" rtl="0">
                        <a:spcBef>
                          <a:spcPts val="0"/>
                        </a:spcBef>
                        <a:spcAft>
                          <a:spcPts val="0"/>
                        </a:spcAft>
                        <a:buNone/>
                      </a:pPr>
                      <a:r>
                        <a:rPr lang="en-US" sz="1400">
                          <a:solidFill>
                            <a:schemeClr val="dk1"/>
                          </a:solidFill>
                        </a:rPr>
                        <a:t>Power</a:t>
                      </a:r>
                      <a:endParaRPr sz="1400">
                        <a:solidFill>
                          <a:schemeClr val="dk1"/>
                        </a:solidFill>
                      </a:endParaRPr>
                    </a:p>
                    <a:p>
                      <a:pPr marL="0" lvl="0" indent="0" algn="ctr" rtl="0">
                        <a:spcBef>
                          <a:spcPts val="0"/>
                        </a:spcBef>
                        <a:spcAft>
                          <a:spcPts val="0"/>
                        </a:spcAft>
                        <a:buNone/>
                      </a:pPr>
                      <a:r>
                        <a:rPr lang="en-US" sz="1400">
                          <a:solidFill>
                            <a:schemeClr val="dk1"/>
                          </a:solidFill>
                        </a:rPr>
                        <a:t>Speed</a:t>
                      </a:r>
                      <a:endParaRPr sz="1400">
                        <a:solidFill>
                          <a:schemeClr val="dk1"/>
                        </a:solidFill>
                      </a:endParaRPr>
                    </a:p>
                    <a:p>
                      <a:pPr marL="0" lvl="0" indent="0" algn="ctr" rtl="0">
                        <a:spcBef>
                          <a:spcPts val="0"/>
                        </a:spcBef>
                        <a:spcAft>
                          <a:spcPts val="0"/>
                        </a:spcAft>
                        <a:buClr>
                          <a:schemeClr val="dk1"/>
                        </a:buClr>
                        <a:buSzPts val="1100"/>
                        <a:buFont typeface="Arial"/>
                        <a:buNone/>
                      </a:pPr>
                      <a:r>
                        <a:rPr lang="en-US" sz="1400">
                          <a:solidFill>
                            <a:schemeClr val="dk1"/>
                          </a:solidFill>
                        </a:rPr>
                        <a:t>Powder Flow rate</a:t>
                      </a:r>
                      <a:endParaRPr sz="1400">
                        <a:solidFill>
                          <a:schemeClr val="dk1"/>
                        </a:solidFill>
                      </a:endParaRPr>
                    </a:p>
                  </a:txBody>
                  <a:tcPr marL="68569" marR="68569" marT="68569" marB="68569"/>
                </a:tc>
                <a:tc>
                  <a:txBody>
                    <a:bodyPr/>
                    <a:lstStyle/>
                    <a:p>
                      <a:pPr marL="0" lvl="0" indent="0" algn="ctr" rtl="0">
                        <a:spcBef>
                          <a:spcPts val="0"/>
                        </a:spcBef>
                        <a:spcAft>
                          <a:spcPts val="0"/>
                        </a:spcAft>
                        <a:buClr>
                          <a:schemeClr val="dk1"/>
                        </a:buClr>
                        <a:buSzPts val="1100"/>
                        <a:buFont typeface="Arial"/>
                        <a:buNone/>
                      </a:pPr>
                      <a:r>
                        <a:rPr lang="en-US" sz="1400">
                          <a:solidFill>
                            <a:schemeClr val="dk1"/>
                          </a:solidFill>
                        </a:rPr>
                        <a:t>YS</a:t>
                      </a:r>
                      <a:endParaRPr sz="1400">
                        <a:solidFill>
                          <a:schemeClr val="dk1"/>
                        </a:solidFill>
                      </a:endParaRPr>
                    </a:p>
                    <a:p>
                      <a:pPr marL="0" lvl="0" indent="0" algn="ctr" rtl="0">
                        <a:spcBef>
                          <a:spcPts val="0"/>
                        </a:spcBef>
                        <a:spcAft>
                          <a:spcPts val="0"/>
                        </a:spcAft>
                        <a:buClr>
                          <a:schemeClr val="dk1"/>
                        </a:buClr>
                        <a:buSzPts val="1100"/>
                        <a:buFont typeface="Arial"/>
                        <a:buNone/>
                      </a:pPr>
                      <a:r>
                        <a:rPr lang="en-US" sz="1400">
                          <a:solidFill>
                            <a:schemeClr val="dk1"/>
                          </a:solidFill>
                        </a:rPr>
                        <a:t>UTS</a:t>
                      </a:r>
                      <a:endParaRPr sz="1400"/>
                    </a:p>
                  </a:txBody>
                  <a:tcPr marL="68569" marR="68569" marT="68569" marB="68569"/>
                </a:tc>
                <a:tc>
                  <a:txBody>
                    <a:bodyPr/>
                    <a:lstStyle/>
                    <a:p>
                      <a:pPr marL="0" lvl="0" indent="0" algn="ctr" rtl="0">
                        <a:spcBef>
                          <a:spcPts val="0"/>
                        </a:spcBef>
                        <a:spcAft>
                          <a:spcPts val="0"/>
                        </a:spcAft>
                        <a:buNone/>
                      </a:pPr>
                      <a:r>
                        <a:rPr lang="en-US" sz="1400" dirty="0"/>
                        <a:t>7.15</a:t>
                      </a:r>
                      <a:endParaRPr sz="1400" dirty="0"/>
                    </a:p>
                  </a:txBody>
                  <a:tcPr marL="68569" marR="68569" marT="68569" marB="68569"/>
                </a:tc>
                <a:tc>
                  <a:txBody>
                    <a:bodyPr/>
                    <a:lstStyle/>
                    <a:p>
                      <a:pPr marL="0" lvl="0" indent="0" algn="ctr" rtl="0">
                        <a:spcBef>
                          <a:spcPts val="0"/>
                        </a:spcBef>
                        <a:spcAft>
                          <a:spcPts val="0"/>
                        </a:spcAft>
                        <a:buNone/>
                      </a:pPr>
                      <a:r>
                        <a:rPr lang="en-US" sz="1400"/>
                        <a:t>5.5</a:t>
                      </a:r>
                      <a:endParaRPr sz="1400"/>
                    </a:p>
                  </a:txBody>
                  <a:tcPr marL="68569" marR="68569" marT="68569" marB="68569"/>
                </a:tc>
                <a:tc>
                  <a:txBody>
                    <a:bodyPr/>
                    <a:lstStyle/>
                    <a:p>
                      <a:pPr marL="0" lvl="0" indent="0" algn="ctr" rtl="0">
                        <a:spcBef>
                          <a:spcPts val="0"/>
                        </a:spcBef>
                        <a:spcAft>
                          <a:spcPts val="0"/>
                        </a:spcAft>
                        <a:buNone/>
                      </a:pPr>
                      <a:r>
                        <a:rPr lang="en-US" sz="1400"/>
                        <a:t>0.014</a:t>
                      </a:r>
                      <a:endParaRPr sz="1400"/>
                    </a:p>
                  </a:txBody>
                  <a:tcPr marL="68569" marR="68569" marT="68569" marB="68569"/>
                </a:tc>
                <a:tc>
                  <a:txBody>
                    <a:bodyPr/>
                    <a:lstStyle/>
                    <a:p>
                      <a:pPr marL="0" lvl="0" indent="0" algn="ctr" rtl="0">
                        <a:spcBef>
                          <a:spcPts val="0"/>
                        </a:spcBef>
                        <a:spcAft>
                          <a:spcPts val="0"/>
                        </a:spcAft>
                        <a:buNone/>
                      </a:pPr>
                      <a:r>
                        <a:rPr lang="en-US" sz="1400" dirty="0"/>
                        <a:t>0.006</a:t>
                      </a:r>
                      <a:endParaRPr sz="1400" dirty="0"/>
                    </a:p>
                  </a:txBody>
                  <a:tcPr marL="68569" marR="68569" marT="68569" marB="68569"/>
                </a:tc>
                <a:extLst>
                  <a:ext uri="{0D108BD9-81ED-4DB2-BD59-A6C34878D82A}">
                    <a16:rowId xmlns:a16="http://schemas.microsoft.com/office/drawing/2014/main" val="10003"/>
                  </a:ext>
                </a:extLst>
              </a:tr>
            </a:tbl>
          </a:graphicData>
        </a:graphic>
      </p:graphicFrame>
      <p:sp>
        <p:nvSpPr>
          <p:cNvPr id="218" name="Google Shape;218;p11"/>
          <p:cNvSpPr txBox="1"/>
          <p:nvPr/>
        </p:nvSpPr>
        <p:spPr>
          <a:xfrm>
            <a:off x="628650" y="6140542"/>
            <a:ext cx="5716575" cy="387023"/>
          </a:xfrm>
          <a:prstGeom prst="rect">
            <a:avLst/>
          </a:prstGeom>
          <a:noFill/>
          <a:ln>
            <a:noFill/>
          </a:ln>
        </p:spPr>
        <p:txBody>
          <a:bodyPr spcFirstLastPara="1" wrap="square" lIns="68569" tIns="68569" rIns="68569" bIns="68569" anchor="t" anchorCtr="0">
            <a:noAutofit/>
          </a:bodyPr>
          <a:lstStyle/>
          <a:p>
            <a:r>
              <a:rPr lang="en-US" sz="1200" dirty="0">
                <a:solidFill>
                  <a:schemeClr val="dk1"/>
                </a:solidFill>
                <a:latin typeface="Calibri"/>
                <a:ea typeface="Calibri"/>
                <a:cs typeface="Calibri"/>
                <a:sym typeface="Calibri"/>
              </a:rPr>
              <a:t>LOOCV MAE: Leave-one-out cross-validation Mean Absolute Error</a:t>
            </a:r>
            <a:endParaRPr sz="1200" dirty="0">
              <a:solidFill>
                <a:schemeClr val="dk1"/>
              </a:solidFill>
              <a:latin typeface="Calibri"/>
              <a:ea typeface="Calibri"/>
              <a:cs typeface="Calibri"/>
              <a:sym typeface="Calibri"/>
            </a:endParaRPr>
          </a:p>
          <a:p>
            <a:r>
              <a:rPr lang="en-US" sz="1200" dirty="0">
                <a:solidFill>
                  <a:schemeClr val="dk1"/>
                </a:solidFill>
                <a:latin typeface="Calibri"/>
                <a:ea typeface="Calibri"/>
                <a:cs typeface="Calibri"/>
                <a:sym typeface="Calibri"/>
              </a:rPr>
              <a:t>LOOCV MAPE: Leave-one-out cross-validation Mean Percentage Error</a:t>
            </a:r>
            <a:endParaRPr sz="1200" dirty="0">
              <a:solidFill>
                <a:schemeClr val="dk1"/>
              </a:solidFill>
              <a:latin typeface="Calibri"/>
              <a:ea typeface="Calibri"/>
              <a:cs typeface="Calibri"/>
              <a:sym typeface="Calibri"/>
            </a:endParaRPr>
          </a:p>
          <a:p>
            <a:endParaRPr sz="12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7C0851D-6A3E-8434-FF33-3A2A1EB1E71A}"/>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EA32-3B5E-2620-B8D4-3F83A46943A7}"/>
              </a:ext>
            </a:extLst>
          </p:cNvPr>
          <p:cNvSpPr>
            <a:spLocks noGrp="1"/>
          </p:cNvSpPr>
          <p:nvPr>
            <p:ph type="title"/>
          </p:nvPr>
        </p:nvSpPr>
        <p:spPr/>
        <p:txBody>
          <a:bodyPr/>
          <a:lstStyle/>
          <a:p>
            <a:r>
              <a:rPr lang="en-US" dirty="0"/>
              <a:t>Ongoing Work: C103 Study</a:t>
            </a:r>
          </a:p>
        </p:txBody>
      </p:sp>
      <p:pic>
        <p:nvPicPr>
          <p:cNvPr id="6" name="Content Placeholder 5" descr="A group of round objects with purple writing on them&#10;&#10;Description automatically generated">
            <a:extLst>
              <a:ext uri="{FF2B5EF4-FFF2-40B4-BE49-F238E27FC236}">
                <a16:creationId xmlns:a16="http://schemas.microsoft.com/office/drawing/2014/main" id="{E6971A84-53F1-1F72-2A60-48353DC214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33867" y="1316335"/>
            <a:ext cx="1324551" cy="1325563"/>
          </a:xfrm>
        </p:spPr>
      </p:pic>
      <p:sp>
        <p:nvSpPr>
          <p:cNvPr id="4" name="Slide Number Placeholder 3">
            <a:extLst>
              <a:ext uri="{FF2B5EF4-FFF2-40B4-BE49-F238E27FC236}">
                <a16:creationId xmlns:a16="http://schemas.microsoft.com/office/drawing/2014/main" id="{074EA46D-0D0B-B530-721A-E25FA8B0B36B}"/>
              </a:ext>
            </a:extLst>
          </p:cNvPr>
          <p:cNvSpPr>
            <a:spLocks noGrp="1"/>
          </p:cNvSpPr>
          <p:nvPr>
            <p:ph type="sldNum" sz="quarter" idx="12"/>
          </p:nvPr>
        </p:nvSpPr>
        <p:spPr/>
        <p:txBody>
          <a:bodyPr/>
          <a:lstStyle/>
          <a:p>
            <a:fld id="{FDD568B0-3165-4FCD-A914-28D500F523BB}" type="slidenum">
              <a:rPr lang="en-US" smtClean="0"/>
              <a:t>15</a:t>
            </a:fld>
            <a:endParaRPr lang="en-US"/>
          </a:p>
        </p:txBody>
      </p:sp>
      <p:pic>
        <p:nvPicPr>
          <p:cNvPr id="8" name="Picture 7" descr="A group of round objects with numbers on them&#10;&#10;Description automatically generated">
            <a:extLst>
              <a:ext uri="{FF2B5EF4-FFF2-40B4-BE49-F238E27FC236}">
                <a16:creationId xmlns:a16="http://schemas.microsoft.com/office/drawing/2014/main" id="{2AA9BC36-4E72-4A53-A101-14F9DEBA7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891" y="1316335"/>
            <a:ext cx="1302905" cy="1325564"/>
          </a:xfrm>
          <a:prstGeom prst="rect">
            <a:avLst/>
          </a:prstGeom>
        </p:spPr>
      </p:pic>
      <p:graphicFrame>
        <p:nvGraphicFramePr>
          <p:cNvPr id="9" name="Table 8">
            <a:extLst>
              <a:ext uri="{FF2B5EF4-FFF2-40B4-BE49-F238E27FC236}">
                <a16:creationId xmlns:a16="http://schemas.microsoft.com/office/drawing/2014/main" id="{9CCA0922-A6CB-7401-8F97-83F35DF2C425}"/>
              </a:ext>
            </a:extLst>
          </p:cNvPr>
          <p:cNvGraphicFramePr>
            <a:graphicFrameLocks noGrp="1"/>
          </p:cNvGraphicFramePr>
          <p:nvPr>
            <p:extLst>
              <p:ext uri="{D42A27DB-BD31-4B8C-83A1-F6EECF244321}">
                <p14:modId xmlns:p14="http://schemas.microsoft.com/office/powerpoint/2010/main" val="1783311721"/>
              </p:ext>
            </p:extLst>
          </p:nvPr>
        </p:nvGraphicFramePr>
        <p:xfrm>
          <a:off x="5231214" y="2670251"/>
          <a:ext cx="3795937" cy="3778250"/>
        </p:xfrm>
        <a:graphic>
          <a:graphicData uri="http://schemas.openxmlformats.org/drawingml/2006/table">
            <a:tbl>
              <a:tblPr>
                <a:tableStyleId>{616DA210-FB5B-4158-B5E0-FEB733F419BA}</a:tableStyleId>
              </a:tblPr>
              <a:tblGrid>
                <a:gridCol w="1134140">
                  <a:extLst>
                    <a:ext uri="{9D8B030D-6E8A-4147-A177-3AD203B41FA5}">
                      <a16:colId xmlns:a16="http://schemas.microsoft.com/office/drawing/2014/main" val="555613222"/>
                    </a:ext>
                  </a:extLst>
                </a:gridCol>
                <a:gridCol w="813921">
                  <a:extLst>
                    <a:ext uri="{9D8B030D-6E8A-4147-A177-3AD203B41FA5}">
                      <a16:colId xmlns:a16="http://schemas.microsoft.com/office/drawing/2014/main" val="673247420"/>
                    </a:ext>
                  </a:extLst>
                </a:gridCol>
                <a:gridCol w="923938">
                  <a:extLst>
                    <a:ext uri="{9D8B030D-6E8A-4147-A177-3AD203B41FA5}">
                      <a16:colId xmlns:a16="http://schemas.microsoft.com/office/drawing/2014/main" val="71138294"/>
                    </a:ext>
                  </a:extLst>
                </a:gridCol>
                <a:gridCol w="923938">
                  <a:extLst>
                    <a:ext uri="{9D8B030D-6E8A-4147-A177-3AD203B41FA5}">
                      <a16:colId xmlns:a16="http://schemas.microsoft.com/office/drawing/2014/main" val="1658127279"/>
                    </a:ext>
                  </a:extLst>
                </a:gridCol>
              </a:tblGrid>
              <a:tr h="184150">
                <a:tc>
                  <a:txBody>
                    <a:bodyPr/>
                    <a:lstStyle/>
                    <a:p>
                      <a:pPr algn="l" fontAlgn="b"/>
                      <a:r>
                        <a:rPr lang="en-US" sz="1200" u="none" strike="noStrike">
                          <a:effectLst/>
                        </a:rPr>
                        <a:t>AM Parameter Set #</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Heat Treatment #</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dirty="0">
                          <a:effectLst/>
                        </a:rPr>
                        <a:t>Testing Direction</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Build Orientation</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88382560"/>
                  </a:ext>
                </a:extLst>
              </a:tr>
              <a:tr h="184150">
                <a:tc>
                  <a:txBody>
                    <a:bodyPr/>
                    <a:lstStyle/>
                    <a:p>
                      <a:pPr algn="l" fontAlgn="b"/>
                      <a:r>
                        <a:rPr lang="en-US" sz="1200" u="none" strike="noStrike">
                          <a:effectLst/>
                        </a:rPr>
                        <a:t>Energy Density #1</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dirty="0">
                          <a:effectLst/>
                        </a:rPr>
                        <a:t>HT 1 SR</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Z</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XY</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28318871"/>
                  </a:ext>
                </a:extLst>
              </a:tr>
              <a:tr h="184150">
                <a:tc>
                  <a:txBody>
                    <a:bodyPr/>
                    <a:lstStyle/>
                    <a:p>
                      <a:pPr algn="l" fontAlgn="b"/>
                      <a:r>
                        <a:rPr lang="en-US" sz="1200" u="none" strike="noStrike">
                          <a:effectLst/>
                        </a:rPr>
                        <a:t>Energy Density #1</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2 HIP</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Z</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XY</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95015640"/>
                  </a:ext>
                </a:extLst>
              </a:tr>
              <a:tr h="184150">
                <a:tc>
                  <a:txBody>
                    <a:bodyPr/>
                    <a:lstStyle/>
                    <a:p>
                      <a:pPr algn="l" fontAlgn="b"/>
                      <a:r>
                        <a:rPr lang="en-US" sz="1200" u="none" strike="noStrike" dirty="0">
                          <a:effectLst/>
                        </a:rPr>
                        <a:t>Energy Density #1</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3 HIP/Q</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Z</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XY</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65298695"/>
                  </a:ext>
                </a:extLst>
              </a:tr>
              <a:tr h="184150">
                <a:tc>
                  <a:txBody>
                    <a:bodyPr/>
                    <a:lstStyle/>
                    <a:p>
                      <a:pPr algn="l" fontAlgn="b"/>
                      <a:r>
                        <a:rPr lang="en-US" sz="1200" u="none" strike="noStrike">
                          <a:effectLst/>
                        </a:rPr>
                        <a:t>Energy Density #2</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1 SR</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Z</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XY</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8013285"/>
                  </a:ext>
                </a:extLst>
              </a:tr>
              <a:tr h="184150">
                <a:tc>
                  <a:txBody>
                    <a:bodyPr/>
                    <a:lstStyle/>
                    <a:p>
                      <a:pPr algn="l" fontAlgn="b"/>
                      <a:r>
                        <a:rPr lang="en-US" sz="1200" u="none" strike="noStrike">
                          <a:effectLst/>
                        </a:rPr>
                        <a:t>Energy Density #2</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2 HIP</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Z</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XY</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33695611"/>
                  </a:ext>
                </a:extLst>
              </a:tr>
              <a:tr h="184150">
                <a:tc>
                  <a:txBody>
                    <a:bodyPr/>
                    <a:lstStyle/>
                    <a:p>
                      <a:pPr algn="l" fontAlgn="b"/>
                      <a:r>
                        <a:rPr lang="en-US" sz="1200" u="none" strike="noStrike">
                          <a:effectLst/>
                        </a:rPr>
                        <a:t>Energy Density #2</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3 HIP/Q</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Z</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XY</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28477903"/>
                  </a:ext>
                </a:extLst>
              </a:tr>
              <a:tr h="184150">
                <a:tc>
                  <a:txBody>
                    <a:bodyPr/>
                    <a:lstStyle/>
                    <a:p>
                      <a:pPr algn="l" fontAlgn="b"/>
                      <a:r>
                        <a:rPr lang="en-US" sz="1200" u="none" strike="noStrike">
                          <a:effectLst/>
                        </a:rPr>
                        <a:t>Energy Density #3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1 SR</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Z</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XY</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33734787"/>
                  </a:ext>
                </a:extLst>
              </a:tr>
              <a:tr h="184150">
                <a:tc>
                  <a:txBody>
                    <a:bodyPr/>
                    <a:lstStyle/>
                    <a:p>
                      <a:pPr algn="l" fontAlgn="b"/>
                      <a:r>
                        <a:rPr lang="en-US" sz="1200" u="none" strike="noStrike">
                          <a:effectLst/>
                        </a:rPr>
                        <a:t>Energy Density #3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2 HIP</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Z</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XY</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25594226"/>
                  </a:ext>
                </a:extLst>
              </a:tr>
              <a:tr h="184150">
                <a:tc>
                  <a:txBody>
                    <a:bodyPr/>
                    <a:lstStyle/>
                    <a:p>
                      <a:pPr algn="l" fontAlgn="b"/>
                      <a:r>
                        <a:rPr lang="en-US" sz="1200" u="none" strike="noStrike">
                          <a:effectLst/>
                        </a:rPr>
                        <a:t>Energy Density #3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3 HIP/Q</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Z</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XY</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10220802"/>
                  </a:ext>
                </a:extLst>
              </a:tr>
              <a:tr h="184150">
                <a:tc>
                  <a:txBody>
                    <a:bodyPr/>
                    <a:lstStyle/>
                    <a:p>
                      <a:pPr algn="l" fontAlgn="b"/>
                      <a:r>
                        <a:rPr lang="en-US" sz="1200" u="none" strike="noStrike" dirty="0">
                          <a:effectLst/>
                        </a:rPr>
                        <a:t>Energy Density #1</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1 SR</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XZ</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30515844"/>
                  </a:ext>
                </a:extLst>
              </a:tr>
              <a:tr h="184150">
                <a:tc>
                  <a:txBody>
                    <a:bodyPr/>
                    <a:lstStyle/>
                    <a:p>
                      <a:pPr algn="l" fontAlgn="b"/>
                      <a:r>
                        <a:rPr lang="en-US" sz="1200" u="none" strike="noStrike">
                          <a:effectLst/>
                        </a:rPr>
                        <a:t>Energy Density #1</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dirty="0">
                          <a:effectLst/>
                        </a:rPr>
                        <a:t>HT 2 HIP</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dirty="0">
                          <a:effectLst/>
                        </a:rPr>
                        <a:t>X</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XZ</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13295818"/>
                  </a:ext>
                </a:extLst>
              </a:tr>
              <a:tr h="184150">
                <a:tc>
                  <a:txBody>
                    <a:bodyPr/>
                    <a:lstStyle/>
                    <a:p>
                      <a:pPr algn="l" fontAlgn="b"/>
                      <a:r>
                        <a:rPr lang="en-US" sz="1200" u="none" strike="noStrike">
                          <a:effectLst/>
                        </a:rPr>
                        <a:t>Energy Density #1</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3 HIP/Q</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XZ</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47679499"/>
                  </a:ext>
                </a:extLst>
              </a:tr>
              <a:tr h="184150">
                <a:tc>
                  <a:txBody>
                    <a:bodyPr/>
                    <a:lstStyle/>
                    <a:p>
                      <a:pPr algn="l" fontAlgn="b"/>
                      <a:r>
                        <a:rPr lang="en-US" sz="1200" u="none" strike="noStrike">
                          <a:effectLst/>
                        </a:rPr>
                        <a:t>Energy Density #2</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1 SR</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XZ</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79585529"/>
                  </a:ext>
                </a:extLst>
              </a:tr>
              <a:tr h="184150">
                <a:tc>
                  <a:txBody>
                    <a:bodyPr/>
                    <a:lstStyle/>
                    <a:p>
                      <a:pPr algn="l" fontAlgn="b"/>
                      <a:r>
                        <a:rPr lang="en-US" sz="1200" u="none" strike="noStrike">
                          <a:effectLst/>
                        </a:rPr>
                        <a:t>Energy Density #2</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2 HIP</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XZ</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30091466"/>
                  </a:ext>
                </a:extLst>
              </a:tr>
              <a:tr h="184150">
                <a:tc>
                  <a:txBody>
                    <a:bodyPr/>
                    <a:lstStyle/>
                    <a:p>
                      <a:pPr algn="l" fontAlgn="b"/>
                      <a:r>
                        <a:rPr lang="en-US" sz="1200" u="none" strike="noStrike">
                          <a:effectLst/>
                        </a:rPr>
                        <a:t>Energy Density #2</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3 HIP/Q</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XZ</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97640513"/>
                  </a:ext>
                </a:extLst>
              </a:tr>
              <a:tr h="184150">
                <a:tc>
                  <a:txBody>
                    <a:bodyPr/>
                    <a:lstStyle/>
                    <a:p>
                      <a:pPr algn="l" fontAlgn="b"/>
                      <a:r>
                        <a:rPr lang="en-US" sz="1200" u="none" strike="noStrike">
                          <a:effectLst/>
                        </a:rPr>
                        <a:t>Energy Density #3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1 SR</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XZ</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02849467"/>
                  </a:ext>
                </a:extLst>
              </a:tr>
              <a:tr h="184150">
                <a:tc>
                  <a:txBody>
                    <a:bodyPr/>
                    <a:lstStyle/>
                    <a:p>
                      <a:pPr algn="l" fontAlgn="b"/>
                      <a:r>
                        <a:rPr lang="en-US" sz="1200" u="none" strike="noStrike">
                          <a:effectLst/>
                        </a:rPr>
                        <a:t>Energy Density #3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2 HIP</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XZ</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38875961"/>
                  </a:ext>
                </a:extLst>
              </a:tr>
              <a:tr h="184150">
                <a:tc>
                  <a:txBody>
                    <a:bodyPr/>
                    <a:lstStyle/>
                    <a:p>
                      <a:pPr algn="l" fontAlgn="b"/>
                      <a:r>
                        <a:rPr lang="en-US" sz="1200" u="none" strike="noStrike">
                          <a:effectLst/>
                        </a:rPr>
                        <a:t>Energy Density #3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HT 3 HIP/Q</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a:effectLst/>
                        </a:rPr>
                        <a:t>X</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200" u="none" strike="noStrike" dirty="0">
                          <a:effectLst/>
                        </a:rPr>
                        <a:t>XZ</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9292172"/>
                  </a:ext>
                </a:extLst>
              </a:tr>
            </a:tbl>
          </a:graphicData>
        </a:graphic>
      </p:graphicFrame>
      <p:sp>
        <p:nvSpPr>
          <p:cNvPr id="10" name="TextBox 9">
            <a:extLst>
              <a:ext uri="{FF2B5EF4-FFF2-40B4-BE49-F238E27FC236}">
                <a16:creationId xmlns:a16="http://schemas.microsoft.com/office/drawing/2014/main" id="{B86C2CFC-FD43-370F-0530-721119D5D834}"/>
              </a:ext>
            </a:extLst>
          </p:cNvPr>
          <p:cNvSpPr txBox="1"/>
          <p:nvPr/>
        </p:nvSpPr>
        <p:spPr>
          <a:xfrm>
            <a:off x="5305898" y="6421723"/>
            <a:ext cx="2860158" cy="430887"/>
          </a:xfrm>
          <a:prstGeom prst="rect">
            <a:avLst/>
          </a:prstGeom>
          <a:noFill/>
        </p:spPr>
        <p:txBody>
          <a:bodyPr wrap="square" rtlCol="0">
            <a:spAutoFit/>
          </a:bodyPr>
          <a:lstStyle/>
          <a:p>
            <a:r>
              <a:rPr lang="en-US" sz="1100" dirty="0"/>
              <a:t>SR: Stress Relieved	HIP: Hot Isostatic Press</a:t>
            </a:r>
          </a:p>
          <a:p>
            <a:r>
              <a:rPr lang="en-US" sz="1100" dirty="0"/>
              <a:t>HIP/Q: Hot Isostatic Press with Rapid Quench</a:t>
            </a:r>
          </a:p>
        </p:txBody>
      </p:sp>
      <p:sp>
        <p:nvSpPr>
          <p:cNvPr id="11" name="TextBox 10">
            <a:extLst>
              <a:ext uri="{FF2B5EF4-FFF2-40B4-BE49-F238E27FC236}">
                <a16:creationId xmlns:a16="http://schemas.microsoft.com/office/drawing/2014/main" id="{ACA6BE8C-1C69-086D-C50A-17D13DB4EB6D}"/>
              </a:ext>
            </a:extLst>
          </p:cNvPr>
          <p:cNvSpPr txBox="1"/>
          <p:nvPr/>
        </p:nvSpPr>
        <p:spPr>
          <a:xfrm>
            <a:off x="508284" y="1343986"/>
            <a:ext cx="366898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18 unique sample conditions (three build conditions, three heat treatments, and two build orientations)</a:t>
            </a:r>
          </a:p>
        </p:txBody>
      </p:sp>
      <p:pic>
        <p:nvPicPr>
          <p:cNvPr id="5" name="Picture 4">
            <a:extLst>
              <a:ext uri="{FF2B5EF4-FFF2-40B4-BE49-F238E27FC236}">
                <a16:creationId xmlns:a16="http://schemas.microsoft.com/office/drawing/2014/main" id="{43617BF8-9C6C-33FC-F757-8B70D99DE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5" y="2501399"/>
            <a:ext cx="1932194" cy="1907781"/>
          </a:xfrm>
          <a:prstGeom prst="rect">
            <a:avLst/>
          </a:prstGeom>
        </p:spPr>
      </p:pic>
      <p:sp>
        <p:nvSpPr>
          <p:cNvPr id="7" name="Rectangle 6">
            <a:extLst>
              <a:ext uri="{FF2B5EF4-FFF2-40B4-BE49-F238E27FC236}">
                <a16:creationId xmlns:a16="http://schemas.microsoft.com/office/drawing/2014/main" id="{15DA2F94-5A37-48C1-1CE7-DD5D2AB97872}"/>
              </a:ext>
            </a:extLst>
          </p:cNvPr>
          <p:cNvSpPr/>
          <p:nvPr/>
        </p:nvSpPr>
        <p:spPr>
          <a:xfrm>
            <a:off x="849652" y="3318145"/>
            <a:ext cx="86436" cy="921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2AB5F70-2583-0120-8851-46D93961A0FC}"/>
              </a:ext>
            </a:extLst>
          </p:cNvPr>
          <p:cNvPicPr>
            <a:picLocks noChangeAspect="1"/>
          </p:cNvPicPr>
          <p:nvPr/>
        </p:nvPicPr>
        <p:blipFill>
          <a:blip r:embed="rId6"/>
          <a:stretch>
            <a:fillRect/>
          </a:stretch>
        </p:blipFill>
        <p:spPr>
          <a:xfrm>
            <a:off x="2483006" y="2283082"/>
            <a:ext cx="1864318" cy="2111921"/>
          </a:xfrm>
          <a:prstGeom prst="rect">
            <a:avLst/>
          </a:prstGeom>
          <a:ln w="28575">
            <a:solidFill>
              <a:srgbClr val="FF0000"/>
            </a:solidFill>
          </a:ln>
        </p:spPr>
      </p:pic>
      <p:pic>
        <p:nvPicPr>
          <p:cNvPr id="19" name="Picture 18">
            <a:extLst>
              <a:ext uri="{FF2B5EF4-FFF2-40B4-BE49-F238E27FC236}">
                <a16:creationId xmlns:a16="http://schemas.microsoft.com/office/drawing/2014/main" id="{EA2F317B-5CD7-BD9F-178E-A80BAFF0B65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58463" y="4704894"/>
            <a:ext cx="1661347" cy="1868691"/>
          </a:xfrm>
          <a:prstGeom prst="rect">
            <a:avLst/>
          </a:prstGeom>
          <a:ln w="28575">
            <a:solidFill>
              <a:srgbClr val="FF0000"/>
            </a:solidFill>
          </a:ln>
        </p:spPr>
      </p:pic>
      <p:pic>
        <p:nvPicPr>
          <p:cNvPr id="21" name="Picture 20">
            <a:extLst>
              <a:ext uri="{FF2B5EF4-FFF2-40B4-BE49-F238E27FC236}">
                <a16:creationId xmlns:a16="http://schemas.microsoft.com/office/drawing/2014/main" id="{88B7EC5F-2494-3BE7-1791-CDAC3AB93EE3}"/>
              </a:ext>
            </a:extLst>
          </p:cNvPr>
          <p:cNvPicPr>
            <a:picLocks noChangeAspect="1"/>
          </p:cNvPicPr>
          <p:nvPr/>
        </p:nvPicPr>
        <p:blipFill>
          <a:blip r:embed="rId9"/>
          <a:stretch>
            <a:fillRect/>
          </a:stretch>
        </p:blipFill>
        <p:spPr>
          <a:xfrm>
            <a:off x="1790690" y="4698428"/>
            <a:ext cx="1661347" cy="1871612"/>
          </a:xfrm>
          <a:prstGeom prst="rect">
            <a:avLst/>
          </a:prstGeom>
          <a:ln w="28575">
            <a:solidFill>
              <a:srgbClr val="FF0000"/>
            </a:solidFill>
          </a:ln>
        </p:spPr>
      </p:pic>
      <p:pic>
        <p:nvPicPr>
          <p:cNvPr id="23" name="Picture 22">
            <a:extLst>
              <a:ext uri="{FF2B5EF4-FFF2-40B4-BE49-F238E27FC236}">
                <a16:creationId xmlns:a16="http://schemas.microsoft.com/office/drawing/2014/main" id="{638065B7-BB0F-79FE-926A-3EDF351C65F6}"/>
              </a:ext>
            </a:extLst>
          </p:cNvPr>
          <p:cNvPicPr>
            <a:picLocks noChangeAspect="1"/>
          </p:cNvPicPr>
          <p:nvPr/>
        </p:nvPicPr>
        <p:blipFill>
          <a:blip r:embed="rId10"/>
          <a:stretch>
            <a:fillRect/>
          </a:stretch>
        </p:blipFill>
        <p:spPr>
          <a:xfrm>
            <a:off x="3520830" y="4700707"/>
            <a:ext cx="1652484" cy="1871612"/>
          </a:xfrm>
          <a:prstGeom prst="rect">
            <a:avLst/>
          </a:prstGeom>
          <a:ln w="28575">
            <a:solidFill>
              <a:srgbClr val="FF0000"/>
            </a:solidFill>
          </a:ln>
        </p:spPr>
      </p:pic>
      <p:cxnSp>
        <p:nvCxnSpPr>
          <p:cNvPr id="27" name="Straight Arrow Connector 26">
            <a:extLst>
              <a:ext uri="{FF2B5EF4-FFF2-40B4-BE49-F238E27FC236}">
                <a16:creationId xmlns:a16="http://schemas.microsoft.com/office/drawing/2014/main" id="{91FBE0EE-3BF5-F0D7-97AC-B5235ADDDECA}"/>
              </a:ext>
            </a:extLst>
          </p:cNvPr>
          <p:cNvCxnSpPr>
            <a:cxnSpLocks/>
            <a:stCxn id="7" idx="3"/>
            <a:endCxn id="14" idx="1"/>
          </p:cNvCxnSpPr>
          <p:nvPr/>
        </p:nvCxnSpPr>
        <p:spPr>
          <a:xfrm flipV="1">
            <a:off x="936088" y="3339043"/>
            <a:ext cx="1546918" cy="251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448FA34-8D8E-2962-7DEE-2D637B0A72CE}"/>
              </a:ext>
            </a:extLst>
          </p:cNvPr>
          <p:cNvCxnSpPr>
            <a:cxnSpLocks/>
            <a:stCxn id="14" idx="2"/>
            <a:endCxn id="19" idx="0"/>
          </p:cNvCxnSpPr>
          <p:nvPr/>
        </p:nvCxnSpPr>
        <p:spPr>
          <a:xfrm flipH="1">
            <a:off x="889137" y="4395003"/>
            <a:ext cx="2526028" cy="3098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270D9D6-4A36-D3C6-655D-CF5A55F59799}"/>
              </a:ext>
            </a:extLst>
          </p:cNvPr>
          <p:cNvCxnSpPr>
            <a:cxnSpLocks/>
            <a:stCxn id="14" idx="2"/>
            <a:endCxn id="21" idx="0"/>
          </p:cNvCxnSpPr>
          <p:nvPr/>
        </p:nvCxnSpPr>
        <p:spPr>
          <a:xfrm flipH="1">
            <a:off x="2621364" y="4395003"/>
            <a:ext cx="793801" cy="3034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3D7A522-9941-879A-BF3D-B6B47EF7C093}"/>
              </a:ext>
            </a:extLst>
          </p:cNvPr>
          <p:cNvCxnSpPr>
            <a:cxnSpLocks/>
            <a:stCxn id="14" idx="2"/>
            <a:endCxn id="23" idx="0"/>
          </p:cNvCxnSpPr>
          <p:nvPr/>
        </p:nvCxnSpPr>
        <p:spPr>
          <a:xfrm>
            <a:off x="3415165" y="4395003"/>
            <a:ext cx="931907" cy="3057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2124584-9438-F064-9BD8-AF1F296875DD}"/>
              </a:ext>
            </a:extLst>
          </p:cNvPr>
          <p:cNvSpPr txBox="1"/>
          <p:nvPr/>
        </p:nvSpPr>
        <p:spPr>
          <a:xfrm>
            <a:off x="471716" y="2515760"/>
            <a:ext cx="1140312" cy="276999"/>
          </a:xfrm>
          <a:prstGeom prst="rect">
            <a:avLst/>
          </a:prstGeom>
          <a:solidFill>
            <a:schemeClr val="bg1"/>
          </a:solidFill>
          <a:ln>
            <a:solidFill>
              <a:schemeClr val="tx1"/>
            </a:solidFill>
          </a:ln>
        </p:spPr>
        <p:txBody>
          <a:bodyPr wrap="none" rtlCol="0">
            <a:spAutoFit/>
          </a:bodyPr>
          <a:lstStyle/>
          <a:p>
            <a:r>
              <a:rPr lang="en-US" sz="1200" dirty="0"/>
              <a:t>Montage: 200X</a:t>
            </a:r>
          </a:p>
        </p:txBody>
      </p:sp>
      <p:sp>
        <p:nvSpPr>
          <p:cNvPr id="39" name="TextBox 38">
            <a:extLst>
              <a:ext uri="{FF2B5EF4-FFF2-40B4-BE49-F238E27FC236}">
                <a16:creationId xmlns:a16="http://schemas.microsoft.com/office/drawing/2014/main" id="{03AD6FFA-ED2A-CBAA-44FB-7E6612B8C28C}"/>
              </a:ext>
            </a:extLst>
          </p:cNvPr>
          <p:cNvSpPr txBox="1"/>
          <p:nvPr/>
        </p:nvSpPr>
        <p:spPr>
          <a:xfrm>
            <a:off x="1041872" y="6250626"/>
            <a:ext cx="3059364" cy="276999"/>
          </a:xfrm>
          <a:prstGeom prst="rect">
            <a:avLst/>
          </a:prstGeom>
          <a:solidFill>
            <a:schemeClr val="bg1"/>
          </a:solidFill>
          <a:ln>
            <a:solidFill>
              <a:schemeClr val="tx1"/>
            </a:solidFill>
          </a:ln>
        </p:spPr>
        <p:txBody>
          <a:bodyPr wrap="none" rtlCol="0">
            <a:spAutoFit/>
          </a:bodyPr>
          <a:lstStyle/>
          <a:p>
            <a:r>
              <a:rPr lang="en-US" sz="1200" dirty="0"/>
              <a:t>Grain Boundary Initial Segmentation Attempts</a:t>
            </a:r>
          </a:p>
        </p:txBody>
      </p:sp>
      <p:sp>
        <p:nvSpPr>
          <p:cNvPr id="3" name="TextBox 2">
            <a:extLst>
              <a:ext uri="{FF2B5EF4-FFF2-40B4-BE49-F238E27FC236}">
                <a16:creationId xmlns:a16="http://schemas.microsoft.com/office/drawing/2014/main" id="{AB8BF783-C81D-444F-C752-2F9A69402685}"/>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2394851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8A3378-6FBA-43EB-A36D-3C1F5BDC771F}"/>
              </a:ext>
            </a:extLst>
          </p:cNvPr>
          <p:cNvPicPr>
            <a:picLocks noChangeAspect="1"/>
          </p:cNvPicPr>
          <p:nvPr/>
        </p:nvPicPr>
        <p:blipFill rotWithShape="1">
          <a:blip r:embed="rId2">
            <a:extLst>
              <a:ext uri="{28A0092B-C50C-407E-A947-70E740481C1C}">
                <a14:useLocalDpi xmlns:a14="http://schemas.microsoft.com/office/drawing/2010/main" val="0"/>
              </a:ext>
            </a:extLst>
          </a:blip>
          <a:srcRect b="553"/>
          <a:stretch/>
        </p:blipFill>
        <p:spPr>
          <a:xfrm>
            <a:off x="7221555" y="811266"/>
            <a:ext cx="1866900" cy="5427609"/>
          </a:xfrm>
          <a:prstGeom prst="rect">
            <a:avLst/>
          </a:prstGeom>
        </p:spPr>
      </p:pic>
      <p:sp>
        <p:nvSpPr>
          <p:cNvPr id="2" name="Title 1">
            <a:extLst>
              <a:ext uri="{FF2B5EF4-FFF2-40B4-BE49-F238E27FC236}">
                <a16:creationId xmlns:a16="http://schemas.microsoft.com/office/drawing/2014/main" id="{4AA8B528-C614-4B5A-A556-9A5B19869E37}"/>
              </a:ext>
            </a:extLst>
          </p:cNvPr>
          <p:cNvSpPr>
            <a:spLocks noGrp="1"/>
          </p:cNvSpPr>
          <p:nvPr>
            <p:ph type="title"/>
          </p:nvPr>
        </p:nvSpPr>
        <p:spPr>
          <a:xfrm>
            <a:off x="1331728" y="365126"/>
            <a:ext cx="7183622" cy="1325563"/>
          </a:xfrm>
        </p:spPr>
        <p:txBody>
          <a:bodyPr/>
          <a:lstStyle/>
          <a:p>
            <a:r>
              <a:rPr lang="en-US" dirty="0"/>
              <a:t>Cost and Time Advantages of HT Testing</a:t>
            </a:r>
          </a:p>
        </p:txBody>
      </p:sp>
      <p:sp>
        <p:nvSpPr>
          <p:cNvPr id="4" name="Slide Number Placeholder 3">
            <a:extLst>
              <a:ext uri="{FF2B5EF4-FFF2-40B4-BE49-F238E27FC236}">
                <a16:creationId xmlns:a16="http://schemas.microsoft.com/office/drawing/2014/main" id="{B23E9577-97B0-499D-A546-207658590D85}"/>
              </a:ext>
            </a:extLst>
          </p:cNvPr>
          <p:cNvSpPr>
            <a:spLocks noGrp="1"/>
          </p:cNvSpPr>
          <p:nvPr>
            <p:ph type="sldNum" sz="quarter" idx="12"/>
          </p:nvPr>
        </p:nvSpPr>
        <p:spPr/>
        <p:txBody>
          <a:bodyPr/>
          <a:lstStyle/>
          <a:p>
            <a:fld id="{53FAA814-4707-4ED1-8A5F-671456907A09}" type="slidenum">
              <a:rPr lang="en-US" smtClean="0"/>
              <a:t>16</a:t>
            </a:fld>
            <a:endParaRPr lang="en-US"/>
          </a:p>
        </p:txBody>
      </p:sp>
      <p:pic>
        <p:nvPicPr>
          <p:cNvPr id="12" name="Picture 11">
            <a:extLst>
              <a:ext uri="{FF2B5EF4-FFF2-40B4-BE49-F238E27FC236}">
                <a16:creationId xmlns:a16="http://schemas.microsoft.com/office/drawing/2014/main" id="{742F5B94-A34E-4F11-886F-39D006533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43" y="1690689"/>
            <a:ext cx="5370284" cy="1166842"/>
          </a:xfrm>
          <a:prstGeom prst="rect">
            <a:avLst/>
          </a:prstGeom>
        </p:spPr>
      </p:pic>
      <p:pic>
        <p:nvPicPr>
          <p:cNvPr id="10" name="Picture 9" descr="A picture containing sitting, black, table, small&#10;&#10;Description automatically generated">
            <a:extLst>
              <a:ext uri="{FF2B5EF4-FFF2-40B4-BE49-F238E27FC236}">
                <a16:creationId xmlns:a16="http://schemas.microsoft.com/office/drawing/2014/main" id="{7B6EF096-1CF1-A5F1-4559-9A7990493C1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905500" y="4780276"/>
            <a:ext cx="1330870" cy="1487968"/>
          </a:xfrm>
          <a:prstGeom prst="rect">
            <a:avLst/>
          </a:prstGeom>
        </p:spPr>
      </p:pic>
      <p:pic>
        <p:nvPicPr>
          <p:cNvPr id="13" name="Picture 12">
            <a:extLst>
              <a:ext uri="{FF2B5EF4-FFF2-40B4-BE49-F238E27FC236}">
                <a16:creationId xmlns:a16="http://schemas.microsoft.com/office/drawing/2014/main" id="{F45B4C4D-DAD1-F1DE-0519-CD49D86EC95D}"/>
              </a:ext>
            </a:extLst>
          </p:cNvPr>
          <p:cNvPicPr>
            <a:picLocks noChangeAspect="1"/>
          </p:cNvPicPr>
          <p:nvPr/>
        </p:nvPicPr>
        <p:blipFill>
          <a:blip r:embed="rId5"/>
          <a:stretch>
            <a:fillRect/>
          </a:stretch>
        </p:blipFill>
        <p:spPr>
          <a:xfrm>
            <a:off x="27467" y="3062003"/>
            <a:ext cx="5867400" cy="3593970"/>
          </a:xfrm>
          <a:prstGeom prst="rect">
            <a:avLst/>
          </a:prstGeom>
        </p:spPr>
      </p:pic>
      <p:sp>
        <p:nvSpPr>
          <p:cNvPr id="14" name="TextBox 13">
            <a:extLst>
              <a:ext uri="{FF2B5EF4-FFF2-40B4-BE49-F238E27FC236}">
                <a16:creationId xmlns:a16="http://schemas.microsoft.com/office/drawing/2014/main" id="{BA005B14-FC60-3892-82A9-236E2443F8B1}"/>
              </a:ext>
            </a:extLst>
          </p:cNvPr>
          <p:cNvSpPr txBox="1"/>
          <p:nvPr/>
        </p:nvSpPr>
        <p:spPr>
          <a:xfrm>
            <a:off x="4677415" y="6484183"/>
            <a:ext cx="995785" cy="246221"/>
          </a:xfrm>
          <a:prstGeom prst="rect">
            <a:avLst/>
          </a:prstGeom>
          <a:noFill/>
        </p:spPr>
        <p:txBody>
          <a:bodyPr wrap="none" rtlCol="0">
            <a:spAutoFit/>
          </a:bodyPr>
          <a:lstStyle/>
          <a:p>
            <a:r>
              <a:rPr lang="en-US" sz="1000" i="1" dirty="0" err="1"/>
              <a:t>Parvinian</a:t>
            </a:r>
            <a:r>
              <a:rPr lang="en-US" sz="1000" i="1" dirty="0"/>
              <a:t>, 2021</a:t>
            </a:r>
          </a:p>
        </p:txBody>
      </p:sp>
      <p:sp>
        <p:nvSpPr>
          <p:cNvPr id="15" name="TextBox 14">
            <a:extLst>
              <a:ext uri="{FF2B5EF4-FFF2-40B4-BE49-F238E27FC236}">
                <a16:creationId xmlns:a16="http://schemas.microsoft.com/office/drawing/2014/main" id="{8BA7F4E4-E6DA-D20C-E63B-EC8DF8EAA94C}"/>
              </a:ext>
            </a:extLst>
          </p:cNvPr>
          <p:cNvSpPr txBox="1"/>
          <p:nvPr/>
        </p:nvSpPr>
        <p:spPr>
          <a:xfrm>
            <a:off x="4308819" y="2857531"/>
            <a:ext cx="1040670" cy="246221"/>
          </a:xfrm>
          <a:prstGeom prst="rect">
            <a:avLst/>
          </a:prstGeom>
          <a:noFill/>
        </p:spPr>
        <p:txBody>
          <a:bodyPr wrap="none" rtlCol="0">
            <a:spAutoFit/>
          </a:bodyPr>
          <a:lstStyle/>
          <a:p>
            <a:r>
              <a:rPr lang="en-US" sz="1000" i="1" dirty="0"/>
              <a:t>Courtright, 2021</a:t>
            </a:r>
          </a:p>
        </p:txBody>
      </p:sp>
      <p:sp>
        <p:nvSpPr>
          <p:cNvPr id="3" name="TextBox 2">
            <a:extLst>
              <a:ext uri="{FF2B5EF4-FFF2-40B4-BE49-F238E27FC236}">
                <a16:creationId xmlns:a16="http://schemas.microsoft.com/office/drawing/2014/main" id="{B9F015FF-E880-D14A-8145-54FD734AC1F3}"/>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573827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3877-5C7E-790D-3015-F79C0CD8C7FE}"/>
              </a:ext>
            </a:extLst>
          </p:cNvPr>
          <p:cNvSpPr>
            <a:spLocks noGrp="1"/>
          </p:cNvSpPr>
          <p:nvPr>
            <p:ph type="title"/>
          </p:nvPr>
        </p:nvSpPr>
        <p:spPr/>
        <p:txBody>
          <a:bodyPr/>
          <a:lstStyle/>
          <a:p>
            <a:r>
              <a:rPr lang="en-US" dirty="0"/>
              <a:t>Applications to Advanced Manufacturing</a:t>
            </a:r>
          </a:p>
        </p:txBody>
      </p:sp>
      <p:sp>
        <p:nvSpPr>
          <p:cNvPr id="3" name="Content Placeholder 2">
            <a:extLst>
              <a:ext uri="{FF2B5EF4-FFF2-40B4-BE49-F238E27FC236}">
                <a16:creationId xmlns:a16="http://schemas.microsoft.com/office/drawing/2014/main" id="{0FD81A3B-2580-4971-2D85-776E28AEA021}"/>
              </a:ext>
            </a:extLst>
          </p:cNvPr>
          <p:cNvSpPr>
            <a:spLocks noGrp="1"/>
          </p:cNvSpPr>
          <p:nvPr>
            <p:ph idx="1"/>
          </p:nvPr>
        </p:nvSpPr>
        <p:spPr>
          <a:xfrm>
            <a:off x="628650" y="1825625"/>
            <a:ext cx="6112392" cy="3573937"/>
          </a:xfrm>
        </p:spPr>
        <p:txBody>
          <a:bodyPr>
            <a:normAutofit fontScale="77500" lnSpcReduction="20000"/>
          </a:bodyPr>
          <a:lstStyle/>
          <a:p>
            <a:r>
              <a:rPr lang="en-US" dirty="0"/>
              <a:t>Current manufacturing relies on hundreds of standardized samples and tests to optimize a process or material and thousands to qualify</a:t>
            </a:r>
          </a:p>
          <a:p>
            <a:r>
              <a:rPr lang="en-US" dirty="0"/>
              <a:t>Accelerated/Lower-cost Development</a:t>
            </a:r>
          </a:p>
          <a:p>
            <a:pPr lvl="1"/>
            <a:r>
              <a:rPr lang="en-US" dirty="0"/>
              <a:t>New alloys</a:t>
            </a:r>
          </a:p>
          <a:p>
            <a:pPr lvl="1"/>
            <a:r>
              <a:rPr lang="en-US" dirty="0"/>
              <a:t>Optimization of manufacturing processes</a:t>
            </a:r>
          </a:p>
          <a:p>
            <a:pPr lvl="1"/>
            <a:r>
              <a:rPr lang="en-US" dirty="0"/>
              <a:t>Efficient use of test data (i.e. decreased destructive and nondestructive test cost/time burden)</a:t>
            </a:r>
          </a:p>
          <a:p>
            <a:r>
              <a:rPr lang="en-US" dirty="0"/>
              <a:t>In-Space Manufacturing</a:t>
            </a:r>
          </a:p>
          <a:p>
            <a:pPr lvl="1"/>
            <a:r>
              <a:rPr lang="en-US" dirty="0"/>
              <a:t>Critical one-shot process risk reduction</a:t>
            </a:r>
          </a:p>
          <a:p>
            <a:pPr lvl="1"/>
            <a:r>
              <a:rPr lang="en-US" dirty="0"/>
              <a:t>Materials Informatics to link ground and space-based data</a:t>
            </a:r>
            <a:endParaRPr lang="en-US" dirty="0">
              <a:solidFill>
                <a:srgbClr val="FF0000"/>
              </a:solidFill>
            </a:endParaRPr>
          </a:p>
        </p:txBody>
      </p:sp>
      <p:sp>
        <p:nvSpPr>
          <p:cNvPr id="4" name="Slide Number Placeholder 3">
            <a:extLst>
              <a:ext uri="{FF2B5EF4-FFF2-40B4-BE49-F238E27FC236}">
                <a16:creationId xmlns:a16="http://schemas.microsoft.com/office/drawing/2014/main" id="{D8DFDA32-356F-B290-5556-154B9063E49C}"/>
              </a:ext>
            </a:extLst>
          </p:cNvPr>
          <p:cNvSpPr>
            <a:spLocks noGrp="1"/>
          </p:cNvSpPr>
          <p:nvPr>
            <p:ph type="sldNum" sz="quarter" idx="12"/>
          </p:nvPr>
        </p:nvSpPr>
        <p:spPr/>
        <p:txBody>
          <a:bodyPr/>
          <a:lstStyle/>
          <a:p>
            <a:fld id="{FDD568B0-3165-4FCD-A914-28D500F523BB}" type="slidenum">
              <a:rPr lang="en-US" smtClean="0"/>
              <a:t>17</a:t>
            </a:fld>
            <a:endParaRPr lang="en-US"/>
          </a:p>
        </p:txBody>
      </p:sp>
      <p:pic>
        <p:nvPicPr>
          <p:cNvPr id="5" name="Picture 4">
            <a:extLst>
              <a:ext uri="{FF2B5EF4-FFF2-40B4-BE49-F238E27FC236}">
                <a16:creationId xmlns:a16="http://schemas.microsoft.com/office/drawing/2014/main" id="{C66529EC-C55D-A712-B62E-F1D0EE9E2B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008" b="89960" l="9716" r="89836">
                        <a14:foregroundMark x1="50972" y1="5020" x2="50972" y2="5020"/>
                        <a14:foregroundMark x1="50523" y1="2008" x2="49925" y2="21888"/>
                        <a14:foregroundMark x1="38346" y1="86900" x2="40647" y2="88215"/>
                        <a14:foregroundMark x1="57184" y1="70271" x2="57100" y2="70482"/>
                        <a14:foregroundMark x1="58296" y1="67470" x2="57791" y2="68741"/>
                        <a14:foregroundMark x1="42003" y1="15663" x2="40359" y2="15863"/>
                        <a14:backgroundMark x1="28849" y1="84137" x2="28849" y2="84137"/>
                        <a14:backgroundMark x1="28999" y1="82129" x2="28251" y2="94177"/>
                        <a14:backgroundMark x1="28251" y1="94177" x2="28251" y2="94177"/>
                        <a14:backgroundMark x1="54858" y1="86948" x2="52616" y2="92771"/>
                        <a14:backgroundMark x1="44843" y1="91165" x2="35426" y2="90964"/>
                        <a14:backgroundMark x1="35874" y1="87349" x2="37369" y2="88353"/>
                        <a14:backgroundMark x1="28251" y1="77510" x2="28401" y2="78514"/>
                        <a14:backgroundMark x1="56203" y1="82129" x2="54858" y2="83735"/>
                        <a14:backgroundMark x1="34978" y1="86747" x2="35874" y2="87751"/>
                        <a14:backgroundMark x1="34081" y1="8835" x2="27803" y2="15462"/>
                        <a14:backgroundMark x1="43049" y1="4819" x2="37519" y2="7028"/>
                        <a14:backgroundMark x1="40658" y1="2008" x2="34380" y2="3414"/>
                        <a14:backgroundMark x1="65321" y1="60643" x2="63528" y2="68876"/>
                        <a14:backgroundMark x1="62631" y1="65462" x2="61584" y2="69880"/>
                        <a14:backgroundMark x1="60389" y1="70482" x2="59492" y2="74096"/>
                        <a14:backgroundMark x1="58595" y1="72490" x2="57997" y2="75301"/>
                        <a14:backgroundMark x1="58595" y1="68876" x2="58445" y2="70482"/>
                        <a14:backgroundMark x1="28102" y1="77711" x2="28999" y2="79518"/>
                        <a14:backgroundMark x1="55306" y1="83133" x2="53214" y2="84739"/>
                        <a14:backgroundMark x1="53662" y1="84337" x2="52616" y2="85141"/>
                        <a14:backgroundMark x1="29596" y1="79920" x2="30792" y2="80522"/>
                      </a14:backgroundRemoval>
                    </a14:imgEffect>
                  </a14:imgLayer>
                </a14:imgProps>
              </a:ext>
            </a:extLst>
          </a:blip>
          <a:stretch>
            <a:fillRect/>
          </a:stretch>
        </p:blipFill>
        <p:spPr>
          <a:xfrm>
            <a:off x="6648805" y="8088"/>
            <a:ext cx="2887514" cy="2149450"/>
          </a:xfrm>
          <a:prstGeom prst="rect">
            <a:avLst/>
          </a:prstGeom>
        </p:spPr>
      </p:pic>
      <p:sp>
        <p:nvSpPr>
          <p:cNvPr id="6" name="TextBox 5">
            <a:extLst>
              <a:ext uri="{FF2B5EF4-FFF2-40B4-BE49-F238E27FC236}">
                <a16:creationId xmlns:a16="http://schemas.microsoft.com/office/drawing/2014/main" id="{D8D6F649-FAFE-971D-5DB4-FD19EE8EE960}"/>
              </a:ext>
            </a:extLst>
          </p:cNvPr>
          <p:cNvSpPr txBox="1"/>
          <p:nvPr/>
        </p:nvSpPr>
        <p:spPr>
          <a:xfrm>
            <a:off x="7131588" y="1750244"/>
            <a:ext cx="1537229" cy="276999"/>
          </a:xfrm>
          <a:prstGeom prst="rect">
            <a:avLst/>
          </a:prstGeom>
          <a:solidFill>
            <a:schemeClr val="bg1"/>
          </a:solidFill>
          <a:ln>
            <a:solidFill>
              <a:schemeClr val="tx1"/>
            </a:solidFill>
          </a:ln>
        </p:spPr>
        <p:txBody>
          <a:bodyPr wrap="square" rtlCol="0">
            <a:spAutoFit/>
          </a:bodyPr>
          <a:lstStyle/>
          <a:p>
            <a:pPr algn="ctr"/>
            <a:r>
              <a:rPr lang="en-US" sz="1200"/>
              <a:t>DED Storage Tank</a:t>
            </a:r>
          </a:p>
        </p:txBody>
      </p:sp>
      <p:pic>
        <p:nvPicPr>
          <p:cNvPr id="7" name="Picture 6" descr="A close-up of a machine&#10;&#10;Description automatically generated with low confidence">
            <a:extLst>
              <a:ext uri="{FF2B5EF4-FFF2-40B4-BE49-F238E27FC236}">
                <a16:creationId xmlns:a16="http://schemas.microsoft.com/office/drawing/2014/main" id="{540D4B50-C034-BB1C-FD44-C091984188ED}"/>
              </a:ext>
            </a:extLst>
          </p:cNvPr>
          <p:cNvPicPr>
            <a:picLocks noChangeAspect="1"/>
          </p:cNvPicPr>
          <p:nvPr/>
        </p:nvPicPr>
        <p:blipFill rotWithShape="1">
          <a:blip r:embed="rId5">
            <a:extLst>
              <a:ext uri="{28A0092B-C50C-407E-A947-70E740481C1C}">
                <a14:useLocalDpi xmlns:a14="http://schemas.microsoft.com/office/drawing/2010/main" val="0"/>
              </a:ext>
            </a:extLst>
          </a:blip>
          <a:srcRect l="32953" t="16761" r="18952" b="31683"/>
          <a:stretch/>
        </p:blipFill>
        <p:spPr>
          <a:xfrm>
            <a:off x="6851731" y="2100407"/>
            <a:ext cx="1946211" cy="1564677"/>
          </a:xfrm>
          <a:prstGeom prst="rect">
            <a:avLst/>
          </a:prstGeom>
          <a:ln w="28575">
            <a:solidFill>
              <a:schemeClr val="tx1"/>
            </a:solidFill>
          </a:ln>
        </p:spPr>
      </p:pic>
      <p:pic>
        <p:nvPicPr>
          <p:cNvPr id="8" name="Picture 7" descr="A picture containing green, indoor, dark, light&#10;&#10;Description automatically generated">
            <a:extLst>
              <a:ext uri="{FF2B5EF4-FFF2-40B4-BE49-F238E27FC236}">
                <a16:creationId xmlns:a16="http://schemas.microsoft.com/office/drawing/2014/main" id="{477019BD-5969-ECB5-79DC-8E612D1C0E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805" y="3759052"/>
            <a:ext cx="2167590" cy="1221075"/>
          </a:xfrm>
          <a:prstGeom prst="rect">
            <a:avLst/>
          </a:prstGeom>
        </p:spPr>
      </p:pic>
      <p:pic>
        <p:nvPicPr>
          <p:cNvPr id="9" name="Picture 8">
            <a:extLst>
              <a:ext uri="{FF2B5EF4-FFF2-40B4-BE49-F238E27FC236}">
                <a16:creationId xmlns:a16="http://schemas.microsoft.com/office/drawing/2014/main" id="{15AE1F3E-0A51-7B2E-33D2-572B89E863C3}"/>
              </a:ext>
            </a:extLst>
          </p:cNvPr>
          <p:cNvPicPr>
            <a:picLocks noChangeAspect="1"/>
          </p:cNvPicPr>
          <p:nvPr/>
        </p:nvPicPr>
        <p:blipFill rotWithShape="1">
          <a:blip r:embed="rId7"/>
          <a:srcRect t="7249" b="12792"/>
          <a:stretch/>
        </p:blipFill>
        <p:spPr>
          <a:xfrm>
            <a:off x="4820" y="5165587"/>
            <a:ext cx="2450679" cy="1179147"/>
          </a:xfrm>
          <a:prstGeom prst="rect">
            <a:avLst/>
          </a:prstGeom>
        </p:spPr>
      </p:pic>
      <p:pic>
        <p:nvPicPr>
          <p:cNvPr id="10" name="Picture 9">
            <a:extLst>
              <a:ext uri="{FF2B5EF4-FFF2-40B4-BE49-F238E27FC236}">
                <a16:creationId xmlns:a16="http://schemas.microsoft.com/office/drawing/2014/main" id="{3F75EAB4-3E67-7F5E-AA91-84F1002CEB5A}"/>
              </a:ext>
            </a:extLst>
          </p:cNvPr>
          <p:cNvPicPr>
            <a:picLocks noChangeAspect="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artisticPencilSketch/>
                    </a14:imgEffect>
                    <a14:imgEffect>
                      <a14:colorTemperature colorTemp="6641"/>
                    </a14:imgEffect>
                    <a14:imgEffect>
                      <a14:saturation sat="400000"/>
                    </a14:imgEffect>
                  </a14:imgLayer>
                </a14:imgProps>
              </a:ext>
            </a:extLst>
          </a:blip>
          <a:srcRect t="7249" b="12792"/>
          <a:stretch/>
        </p:blipFill>
        <p:spPr>
          <a:xfrm>
            <a:off x="2676368" y="5165587"/>
            <a:ext cx="2450683" cy="1179147"/>
          </a:xfrm>
          <a:prstGeom prst="rect">
            <a:avLst/>
          </a:prstGeom>
          <a:pattFill prst="pct80">
            <a:fgClr>
              <a:schemeClr val="accent5"/>
            </a:fgClr>
            <a:bgClr>
              <a:schemeClr val="bg1"/>
            </a:bgClr>
          </a:pattFill>
        </p:spPr>
      </p:pic>
      <p:sp>
        <p:nvSpPr>
          <p:cNvPr id="11" name="Down Arrow 26">
            <a:extLst>
              <a:ext uri="{FF2B5EF4-FFF2-40B4-BE49-F238E27FC236}">
                <a16:creationId xmlns:a16="http://schemas.microsoft.com/office/drawing/2014/main" id="{19C6E0E8-A5A6-CC07-697A-57D95283AC3E}"/>
              </a:ext>
            </a:extLst>
          </p:cNvPr>
          <p:cNvSpPr/>
          <p:nvPr/>
        </p:nvSpPr>
        <p:spPr>
          <a:xfrm rot="16200000">
            <a:off x="2185093" y="5465175"/>
            <a:ext cx="328096" cy="654454"/>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053FD8A-2DFC-2CDC-413C-7137242EB862}"/>
              </a:ext>
            </a:extLst>
          </p:cNvPr>
          <p:cNvSpPr txBox="1"/>
          <p:nvPr/>
        </p:nvSpPr>
        <p:spPr>
          <a:xfrm>
            <a:off x="1525553" y="6284986"/>
            <a:ext cx="2080762" cy="276999"/>
          </a:xfrm>
          <a:prstGeom prst="rect">
            <a:avLst/>
          </a:prstGeom>
          <a:solidFill>
            <a:schemeClr val="bg1"/>
          </a:solidFill>
          <a:ln>
            <a:solidFill>
              <a:schemeClr val="tx1"/>
            </a:solidFill>
          </a:ln>
        </p:spPr>
        <p:txBody>
          <a:bodyPr wrap="none" rtlCol="0">
            <a:spAutoFit/>
          </a:bodyPr>
          <a:lstStyle/>
          <a:p>
            <a:r>
              <a:rPr lang="en-US" sz="1200" dirty="0"/>
              <a:t>Digital Twin of Space Welding</a:t>
            </a:r>
          </a:p>
        </p:txBody>
      </p:sp>
      <p:sp>
        <p:nvSpPr>
          <p:cNvPr id="13" name="TextBox 12">
            <a:extLst>
              <a:ext uri="{FF2B5EF4-FFF2-40B4-BE49-F238E27FC236}">
                <a16:creationId xmlns:a16="http://schemas.microsoft.com/office/drawing/2014/main" id="{1AFFA46E-5A4A-627D-5DE9-A81009096889}"/>
              </a:ext>
            </a:extLst>
          </p:cNvPr>
          <p:cNvSpPr txBox="1"/>
          <p:nvPr/>
        </p:nvSpPr>
        <p:spPr>
          <a:xfrm>
            <a:off x="7131588" y="3358011"/>
            <a:ext cx="1448602" cy="276999"/>
          </a:xfrm>
          <a:prstGeom prst="rect">
            <a:avLst/>
          </a:prstGeom>
          <a:solidFill>
            <a:schemeClr val="bg1"/>
          </a:solidFill>
          <a:ln>
            <a:solidFill>
              <a:schemeClr val="tx1"/>
            </a:solidFill>
          </a:ln>
        </p:spPr>
        <p:txBody>
          <a:bodyPr wrap="none" rtlCol="0">
            <a:spAutoFit/>
          </a:bodyPr>
          <a:lstStyle/>
          <a:p>
            <a:r>
              <a:rPr lang="en-US" sz="1200" dirty="0"/>
              <a:t>Friction Stir Welding</a:t>
            </a:r>
          </a:p>
        </p:txBody>
      </p:sp>
      <p:sp>
        <p:nvSpPr>
          <p:cNvPr id="14" name="TextBox 13">
            <a:extLst>
              <a:ext uri="{FF2B5EF4-FFF2-40B4-BE49-F238E27FC236}">
                <a16:creationId xmlns:a16="http://schemas.microsoft.com/office/drawing/2014/main" id="{12EAAB35-F661-0C42-1DF7-D4788C28860B}"/>
              </a:ext>
            </a:extLst>
          </p:cNvPr>
          <p:cNvSpPr txBox="1"/>
          <p:nvPr/>
        </p:nvSpPr>
        <p:spPr>
          <a:xfrm>
            <a:off x="7203064" y="4825889"/>
            <a:ext cx="1059072" cy="276999"/>
          </a:xfrm>
          <a:prstGeom prst="rect">
            <a:avLst/>
          </a:prstGeom>
          <a:solidFill>
            <a:schemeClr val="bg1"/>
          </a:solidFill>
          <a:ln>
            <a:solidFill>
              <a:schemeClr val="tx1"/>
            </a:solidFill>
          </a:ln>
        </p:spPr>
        <p:txBody>
          <a:bodyPr wrap="none" rtlCol="0">
            <a:spAutoFit/>
          </a:bodyPr>
          <a:lstStyle/>
          <a:p>
            <a:r>
              <a:rPr lang="en-US" sz="1200" dirty="0"/>
              <a:t>Laser Welding</a:t>
            </a:r>
          </a:p>
        </p:txBody>
      </p:sp>
      <p:pic>
        <p:nvPicPr>
          <p:cNvPr id="19" name="Picture 18">
            <a:extLst>
              <a:ext uri="{FF2B5EF4-FFF2-40B4-BE49-F238E27FC236}">
                <a16:creationId xmlns:a16="http://schemas.microsoft.com/office/drawing/2014/main" id="{01653E80-DF7D-061A-E45D-CD9DBAD96870}"/>
              </a:ext>
            </a:extLst>
          </p:cNvPr>
          <p:cNvPicPr>
            <a:picLocks noChangeAspect="1"/>
          </p:cNvPicPr>
          <p:nvPr/>
        </p:nvPicPr>
        <p:blipFill>
          <a:blip r:embed="rId10"/>
          <a:stretch>
            <a:fillRect/>
          </a:stretch>
        </p:blipFill>
        <p:spPr>
          <a:xfrm>
            <a:off x="5242746" y="5266599"/>
            <a:ext cx="3546192" cy="1593622"/>
          </a:xfrm>
          <a:prstGeom prst="rect">
            <a:avLst/>
          </a:prstGeom>
        </p:spPr>
      </p:pic>
      <p:sp>
        <p:nvSpPr>
          <p:cNvPr id="20" name="TextBox 19">
            <a:extLst>
              <a:ext uri="{FF2B5EF4-FFF2-40B4-BE49-F238E27FC236}">
                <a16:creationId xmlns:a16="http://schemas.microsoft.com/office/drawing/2014/main" id="{F5376B44-52F2-8765-F25E-DEE7C3AD6C69}"/>
              </a:ext>
            </a:extLst>
          </p:cNvPr>
          <p:cNvSpPr txBox="1"/>
          <p:nvPr/>
        </p:nvSpPr>
        <p:spPr>
          <a:xfrm>
            <a:off x="6414616" y="5283934"/>
            <a:ext cx="763542" cy="276999"/>
          </a:xfrm>
          <a:prstGeom prst="rect">
            <a:avLst/>
          </a:prstGeom>
          <a:solidFill>
            <a:schemeClr val="bg1"/>
          </a:solidFill>
          <a:ln>
            <a:solidFill>
              <a:schemeClr val="tx1"/>
            </a:solidFill>
          </a:ln>
        </p:spPr>
        <p:txBody>
          <a:bodyPr wrap="none" rtlCol="0">
            <a:spAutoFit/>
          </a:bodyPr>
          <a:lstStyle/>
          <a:p>
            <a:r>
              <a:rPr lang="en-US" sz="1200" dirty="0"/>
              <a:t>Recycling</a:t>
            </a:r>
          </a:p>
        </p:txBody>
      </p:sp>
      <p:sp>
        <p:nvSpPr>
          <p:cNvPr id="15" name="TextBox 14">
            <a:extLst>
              <a:ext uri="{FF2B5EF4-FFF2-40B4-BE49-F238E27FC236}">
                <a16:creationId xmlns:a16="http://schemas.microsoft.com/office/drawing/2014/main" id="{7A524DFB-F790-A331-3667-C127B0DAD5A0}"/>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3862173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59B92-2C58-48CB-BAD9-38BCDF4737A9}"/>
              </a:ext>
            </a:extLst>
          </p:cNvPr>
          <p:cNvSpPr>
            <a:spLocks noGrp="1"/>
          </p:cNvSpPr>
          <p:nvPr>
            <p:ph type="title"/>
          </p:nvPr>
        </p:nvSpPr>
        <p:spPr>
          <a:xfrm>
            <a:off x="1331728" y="365126"/>
            <a:ext cx="7183622" cy="1325563"/>
          </a:xfrm>
        </p:spPr>
        <p:txBody>
          <a:bodyPr/>
          <a:lstStyle/>
          <a:p>
            <a:r>
              <a:rPr lang="en-US" dirty="0"/>
              <a:t>Acknowledgement</a:t>
            </a:r>
          </a:p>
        </p:txBody>
      </p:sp>
      <p:sp>
        <p:nvSpPr>
          <p:cNvPr id="3" name="Content Placeholder 2">
            <a:extLst>
              <a:ext uri="{FF2B5EF4-FFF2-40B4-BE49-F238E27FC236}">
                <a16:creationId xmlns:a16="http://schemas.microsoft.com/office/drawing/2014/main" id="{45DCDCC8-51A1-4236-888A-D8200C5FDA60}"/>
              </a:ext>
            </a:extLst>
          </p:cNvPr>
          <p:cNvSpPr>
            <a:spLocks noGrp="1"/>
          </p:cNvSpPr>
          <p:nvPr>
            <p:ph idx="1"/>
          </p:nvPr>
        </p:nvSpPr>
        <p:spPr>
          <a:xfrm>
            <a:off x="628650" y="1690689"/>
            <a:ext cx="8515350" cy="4241220"/>
          </a:xfrm>
        </p:spPr>
        <p:txBody>
          <a:bodyPr>
            <a:noAutofit/>
          </a:bodyPr>
          <a:lstStyle/>
          <a:p>
            <a:r>
              <a:rPr lang="en-US" sz="1600" dirty="0">
                <a:cs typeface="Times New Roman" panose="02020603050405020304" pitchFamily="18" charset="0"/>
              </a:rPr>
              <a:t>Committee members </a:t>
            </a:r>
          </a:p>
          <a:p>
            <a:pPr lvl="1"/>
            <a:r>
              <a:rPr lang="en-US" sz="1200" dirty="0">
                <a:latin typeface="Times New Roman" panose="02020603050405020304" pitchFamily="18" charset="0"/>
                <a:ea typeface="Calibri" panose="020F0502020204030204" pitchFamily="34" charset="0"/>
                <a:cs typeface="Times New Roman" panose="02020603050405020304" pitchFamily="18" charset="0"/>
              </a:rPr>
              <a:t>Dr. Brad L. Boyce Email: </a:t>
            </a:r>
            <a:r>
              <a:rPr lang="en-US" sz="1200" dirty="0">
                <a:latin typeface="Times New Roman" panose="02020603050405020304" pitchFamily="18" charset="0"/>
                <a:ea typeface="Calibri" panose="020F0502020204030204" pitchFamily="34" charset="0"/>
                <a:cs typeface="Times New Roman" panose="02020603050405020304" pitchFamily="18" charset="0"/>
                <a:hlinkClick r:id="rId2"/>
              </a:rPr>
              <a:t>blboyce@sandia.gov</a:t>
            </a:r>
            <a:endParaRPr lang="en-US" sz="1200" dirty="0">
              <a:solidFill>
                <a:srgbClr val="FF0000"/>
              </a:solidFill>
              <a:cs typeface="Times New Roman" panose="02020603050405020304" pitchFamily="18" charset="0"/>
            </a:endParaRPr>
          </a:p>
          <a:p>
            <a:pPr lvl="1"/>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Dr. Joshua P. Kacher Email: </a:t>
            </a:r>
            <a:r>
              <a:rPr lang="en-US" sz="1200" dirty="0">
                <a:effectLst/>
                <a:latin typeface="Times New Roman" panose="02020603050405020304" pitchFamily="18" charset="0"/>
                <a:ea typeface="Calibri" panose="020F0502020204030204" pitchFamily="34" charset="0"/>
                <a:cs typeface="Times New Roman" panose="02020603050405020304" pitchFamily="18" charset="0"/>
                <a:hlinkClick r:id="rId3"/>
              </a:rPr>
              <a:t>josh.kacher@mse.gatech.edu</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1"/>
            <a:r>
              <a:rPr lang="en-US" sz="1200" dirty="0">
                <a:latin typeface="Times New Roman" panose="02020603050405020304" pitchFamily="18" charset="0"/>
                <a:ea typeface="Calibri" panose="020F0502020204030204" pitchFamily="34" charset="0"/>
                <a:cs typeface="Times New Roman" panose="02020603050405020304" pitchFamily="18" charset="0"/>
              </a:rPr>
              <a:t>Dr. David L. McDowell Email: </a:t>
            </a:r>
            <a:r>
              <a:rPr lang="en-US" sz="1200" dirty="0">
                <a:latin typeface="Times New Roman" panose="02020603050405020304" pitchFamily="18" charset="0"/>
                <a:ea typeface="Calibri" panose="020F0502020204030204" pitchFamily="34" charset="0"/>
                <a:cs typeface="Times New Roman" panose="02020603050405020304" pitchFamily="18" charset="0"/>
                <a:hlinkClick r:id="rId4"/>
              </a:rPr>
              <a:t>david.mcdowell@me.gatech.edu</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lvl="1"/>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Dr. Richard W. Neu Email: </a:t>
            </a:r>
            <a:r>
              <a:rPr lang="en-US" sz="1200" dirty="0">
                <a:effectLst/>
                <a:latin typeface="Times New Roman" panose="02020603050405020304" pitchFamily="18" charset="0"/>
                <a:ea typeface="Calibri" panose="020F0502020204030204" pitchFamily="34" charset="0"/>
                <a:cs typeface="Times New Roman" panose="02020603050405020304" pitchFamily="18" charset="0"/>
                <a:hlinkClick r:id="rId5"/>
              </a:rPr>
              <a:t>rick.neu@gatech.edu</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1"/>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Dr. Aaron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Stebner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Email: </a:t>
            </a:r>
            <a:r>
              <a:rPr lang="en-US" sz="1200" dirty="0">
                <a:effectLst/>
                <a:latin typeface="Times New Roman" panose="02020603050405020304" pitchFamily="18" charset="0"/>
                <a:ea typeface="Calibri" panose="020F0502020204030204" pitchFamily="34" charset="0"/>
                <a:cs typeface="Times New Roman" panose="02020603050405020304" pitchFamily="18" charset="0"/>
                <a:hlinkClick r:id="rId6"/>
              </a:rPr>
              <a:t>aaron.stebner@gatech.edu</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1"/>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Dr. Naresh N. Thadhani Email: </a:t>
            </a:r>
            <a:r>
              <a:rPr lang="en-US" sz="1200" dirty="0">
                <a:effectLst/>
                <a:latin typeface="Times New Roman" panose="02020603050405020304" pitchFamily="18" charset="0"/>
                <a:ea typeface="Calibri" panose="020F0502020204030204" pitchFamily="34" charset="0"/>
                <a:cs typeface="Times New Roman" panose="02020603050405020304" pitchFamily="18" charset="0"/>
                <a:hlinkClick r:id="rId7"/>
              </a:rPr>
              <a:t>naresh.thadhani@mse.gatech.edu</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cs typeface="Times New Roman" panose="02020603050405020304" pitchFamily="18" charset="0"/>
              </a:rPr>
              <a:t>Ms. Ellen </a:t>
            </a:r>
            <a:r>
              <a:rPr lang="en-US" sz="1600" dirty="0" err="1">
                <a:cs typeface="Times New Roman" panose="02020603050405020304" pitchFamily="18" charset="0"/>
              </a:rPr>
              <a:t>Rabenburg</a:t>
            </a:r>
            <a:r>
              <a:rPr lang="en-US" sz="1600" dirty="0">
                <a:cs typeface="Times New Roman" panose="02020603050405020304" pitchFamily="18" charset="0"/>
              </a:rPr>
              <a:t>, Mr. Matt Medders, Ms. Annette Gray, Dominic Renner and the NASA SPT CIF team</a:t>
            </a:r>
          </a:p>
          <a:p>
            <a:r>
              <a:rPr lang="en-US" sz="1600" dirty="0">
                <a:cs typeface="Times New Roman" panose="02020603050405020304" pitchFamily="18" charset="0"/>
              </a:rPr>
              <a:t>Dr. Sezen Yucel, Dr. Almambet </a:t>
            </a:r>
            <a:r>
              <a:rPr lang="en-US" sz="1600" dirty="0" err="1">
                <a:cs typeface="Times New Roman" panose="02020603050405020304" pitchFamily="18" charset="0"/>
              </a:rPr>
              <a:t>Iskakov</a:t>
            </a:r>
            <a:r>
              <a:rPr lang="en-US" sz="1600" dirty="0">
                <a:cs typeface="Times New Roman" panose="02020603050405020304" pitchFamily="18" charset="0"/>
              </a:rPr>
              <a:t>, Dr. Ali </a:t>
            </a:r>
            <a:r>
              <a:rPr lang="en-US" sz="1600" dirty="0" err="1">
                <a:cs typeface="Times New Roman" panose="02020603050405020304" pitchFamily="18" charset="0"/>
              </a:rPr>
              <a:t>Khosravani</a:t>
            </a:r>
            <a:r>
              <a:rPr lang="en-US" sz="1600" dirty="0">
                <a:cs typeface="Times New Roman" panose="02020603050405020304" pitchFamily="18" charset="0"/>
              </a:rPr>
              <a:t>, Dr. Soumya Mohan, Mr. Nicolas Leclerc, and Mr. Hyung Nun Kim</a:t>
            </a:r>
          </a:p>
          <a:p>
            <a:r>
              <a:rPr lang="en-US" sz="1600" dirty="0">
                <a:cs typeface="Times New Roman" panose="02020603050405020304" pitchFamily="18" charset="0"/>
              </a:rPr>
              <a:t>Financial support by</a:t>
            </a:r>
          </a:p>
          <a:p>
            <a:pPr lvl="1">
              <a:buFont typeface="Wingdings" panose="05000000000000000000" pitchFamily="2" charset="2"/>
              <a:buChar char="Ø"/>
            </a:pPr>
            <a:r>
              <a:rPr lang="en-US" sz="1600" dirty="0"/>
              <a:t> </a:t>
            </a:r>
            <a:r>
              <a:rPr lang="en-US" sz="1600" dirty="0">
                <a:cs typeface="Times New Roman" panose="02020603050405020304" pitchFamily="18" charset="0"/>
              </a:rPr>
              <a:t>National Aeronautics and Space Administration (Marshall Space Flight Center) – Full-time Degree Seeking Program</a:t>
            </a:r>
          </a:p>
          <a:p>
            <a:pPr lvl="1">
              <a:buFont typeface="Wingdings" panose="05000000000000000000" pitchFamily="2" charset="2"/>
              <a:buChar char="Ø"/>
            </a:pPr>
            <a:r>
              <a:rPr lang="en-US" sz="1600" dirty="0">
                <a:cs typeface="Times New Roman" panose="02020603050405020304" pitchFamily="18" charset="0"/>
              </a:rPr>
              <a:t> Office of Naval Research (ONR)</a:t>
            </a:r>
            <a:endParaRPr lang="en-US" sz="1600" dirty="0">
              <a:solidFill>
                <a:srgbClr val="FF0000"/>
              </a:solidFill>
              <a:cs typeface="Times New Roman" panose="02020603050405020304" pitchFamily="18" charset="0"/>
            </a:endParaRPr>
          </a:p>
          <a:p>
            <a:r>
              <a:rPr lang="en-US" sz="1600" dirty="0">
                <a:cs typeface="Times New Roman" panose="02020603050405020304" pitchFamily="18" charset="0"/>
              </a:rPr>
              <a:t>Materials Provided by:</a:t>
            </a:r>
          </a:p>
          <a:p>
            <a:pPr lvl="1">
              <a:buFont typeface="Wingdings" panose="05000000000000000000" pitchFamily="2" charset="2"/>
              <a:buChar char="Ø"/>
            </a:pPr>
            <a:r>
              <a:rPr lang="en-US" sz="1600" dirty="0">
                <a:cs typeface="Times New Roman" panose="02020603050405020304" pitchFamily="18" charset="0"/>
              </a:rPr>
              <a:t> NASA and Dr. Christopher J. </a:t>
            </a:r>
            <a:r>
              <a:rPr lang="en-US" sz="1600" dirty="0" err="1">
                <a:cs typeface="Times New Roman" panose="02020603050405020304" pitchFamily="18" charset="0"/>
              </a:rPr>
              <a:t>Saldaña</a:t>
            </a:r>
            <a:endParaRPr lang="en-US" sz="1600" dirty="0">
              <a:solidFill>
                <a:srgbClr val="FF0000"/>
              </a:solidFill>
              <a:cs typeface="Times New Roman" panose="02020603050405020304" pitchFamily="18" charset="0"/>
            </a:endParaRPr>
          </a:p>
          <a:p>
            <a:pPr marL="0" indent="0">
              <a:buNone/>
            </a:pPr>
            <a:endParaRPr lang="en-US" sz="1600" dirty="0"/>
          </a:p>
        </p:txBody>
      </p:sp>
      <p:sp>
        <p:nvSpPr>
          <p:cNvPr id="4" name="Slide Number Placeholder 3">
            <a:extLst>
              <a:ext uri="{FF2B5EF4-FFF2-40B4-BE49-F238E27FC236}">
                <a16:creationId xmlns:a16="http://schemas.microsoft.com/office/drawing/2014/main" id="{2D6FCC81-E4B5-4E11-9F29-8C07A658436D}"/>
              </a:ext>
            </a:extLst>
          </p:cNvPr>
          <p:cNvSpPr>
            <a:spLocks noGrp="1"/>
          </p:cNvSpPr>
          <p:nvPr>
            <p:ph type="sldNum" sz="quarter" idx="12"/>
          </p:nvPr>
        </p:nvSpPr>
        <p:spPr/>
        <p:txBody>
          <a:bodyPr/>
          <a:lstStyle/>
          <a:p>
            <a:fld id="{FDD568B0-3165-4FCD-A914-28D500F523BB}" type="slidenum">
              <a:rPr lang="en-US" smtClean="0"/>
              <a:t>18</a:t>
            </a:fld>
            <a:endParaRPr lang="en-US"/>
          </a:p>
        </p:txBody>
      </p:sp>
      <p:sp>
        <p:nvSpPr>
          <p:cNvPr id="5" name="TextBox 4">
            <a:extLst>
              <a:ext uri="{FF2B5EF4-FFF2-40B4-BE49-F238E27FC236}">
                <a16:creationId xmlns:a16="http://schemas.microsoft.com/office/drawing/2014/main" id="{AEDBE2EF-BEC0-51E3-4AD1-C36D4B793400}"/>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899394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6654D5-53FF-4F8C-A61B-629B958EE87E}"/>
              </a:ext>
            </a:extLst>
          </p:cNvPr>
          <p:cNvPicPr/>
          <p:nvPr/>
        </p:nvPicPr>
        <p:blipFill rotWithShape="1">
          <a:blip r:embed="rId3" cstate="email">
            <a:extLst>
              <a:ext uri="{28A0092B-C50C-407E-A947-70E740481C1C}">
                <a14:useLocalDpi xmlns:a14="http://schemas.microsoft.com/office/drawing/2010/main" val="0"/>
              </a:ext>
            </a:extLst>
          </a:blip>
          <a:srcRect l="4209"/>
          <a:stretch/>
        </p:blipFill>
        <p:spPr bwMode="auto">
          <a:xfrm>
            <a:off x="0" y="3842224"/>
            <a:ext cx="4790192" cy="2240024"/>
          </a:xfrm>
          <a:prstGeom prst="rect">
            <a:avLst/>
          </a:prstGeom>
          <a:noFill/>
          <a:ln>
            <a:noFill/>
          </a:ln>
        </p:spPr>
      </p:pic>
      <p:sp>
        <p:nvSpPr>
          <p:cNvPr id="2" name="Title 1">
            <a:extLst>
              <a:ext uri="{FF2B5EF4-FFF2-40B4-BE49-F238E27FC236}">
                <a16:creationId xmlns:a16="http://schemas.microsoft.com/office/drawing/2014/main" id="{C4056D6D-9BD6-4E06-800A-CF4C178F8588}"/>
              </a:ext>
            </a:extLst>
          </p:cNvPr>
          <p:cNvSpPr>
            <a:spLocks noGrp="1"/>
          </p:cNvSpPr>
          <p:nvPr>
            <p:ph type="title"/>
          </p:nvPr>
        </p:nvSpPr>
        <p:spPr>
          <a:xfrm>
            <a:off x="1331728" y="365126"/>
            <a:ext cx="7183622" cy="1325563"/>
          </a:xfrm>
        </p:spPr>
        <p:txBody>
          <a:bodyPr/>
          <a:lstStyle/>
          <a:p>
            <a:r>
              <a:rPr lang="en-US" dirty="0"/>
              <a:t>Research Motivation</a:t>
            </a:r>
          </a:p>
        </p:txBody>
      </p:sp>
      <p:sp>
        <p:nvSpPr>
          <p:cNvPr id="3" name="Content Placeholder 2">
            <a:extLst>
              <a:ext uri="{FF2B5EF4-FFF2-40B4-BE49-F238E27FC236}">
                <a16:creationId xmlns:a16="http://schemas.microsoft.com/office/drawing/2014/main" id="{6FD08362-BF1C-4D4C-906E-79523653352C}"/>
              </a:ext>
            </a:extLst>
          </p:cNvPr>
          <p:cNvSpPr>
            <a:spLocks noGrp="1"/>
          </p:cNvSpPr>
          <p:nvPr>
            <p:ph idx="1"/>
          </p:nvPr>
        </p:nvSpPr>
        <p:spPr>
          <a:xfrm>
            <a:off x="628650" y="1825626"/>
            <a:ext cx="5998725" cy="1957860"/>
          </a:xfrm>
        </p:spPr>
        <p:txBody>
          <a:bodyPr>
            <a:normAutofit fontScale="85000" lnSpcReduction="10000"/>
          </a:bodyPr>
          <a:lstStyle/>
          <a:p>
            <a:r>
              <a:rPr lang="en-US" sz="2400" dirty="0"/>
              <a:t>AM process development is inhibited by conventional testing techniques (e.g. witness samples) and </a:t>
            </a:r>
            <a:r>
              <a:rPr lang="en-US" sz="2400" dirty="0" err="1"/>
              <a:t>Edisonian</a:t>
            </a:r>
            <a:r>
              <a:rPr lang="en-US" sz="2400" dirty="0"/>
              <a:t> trial-and-error data analysis approaches</a:t>
            </a:r>
          </a:p>
          <a:p>
            <a:r>
              <a:rPr lang="en-US" sz="2400" dirty="0"/>
              <a:t>Accelerate AM Development</a:t>
            </a:r>
          </a:p>
          <a:p>
            <a:pPr lvl="1"/>
            <a:r>
              <a:rPr lang="en-US" sz="2000" dirty="0"/>
              <a:t>Increase experimental data: High-throughput (HT) testing</a:t>
            </a:r>
          </a:p>
          <a:p>
            <a:pPr lvl="1"/>
            <a:r>
              <a:rPr lang="en-US" sz="2000" dirty="0"/>
              <a:t>Effective use of limited data: Machine Learning (ML)</a:t>
            </a:r>
          </a:p>
        </p:txBody>
      </p:sp>
      <p:sp>
        <p:nvSpPr>
          <p:cNvPr id="4" name="Slide Number Placeholder 3">
            <a:extLst>
              <a:ext uri="{FF2B5EF4-FFF2-40B4-BE49-F238E27FC236}">
                <a16:creationId xmlns:a16="http://schemas.microsoft.com/office/drawing/2014/main" id="{AADC4C48-F89C-41D1-9DFA-7E114BAB797F}"/>
              </a:ext>
            </a:extLst>
          </p:cNvPr>
          <p:cNvSpPr>
            <a:spLocks noGrp="1"/>
          </p:cNvSpPr>
          <p:nvPr>
            <p:ph type="sldNum" sz="quarter" idx="12"/>
          </p:nvPr>
        </p:nvSpPr>
        <p:spPr/>
        <p:txBody>
          <a:bodyPr/>
          <a:lstStyle/>
          <a:p>
            <a:fld id="{FDD568B0-3165-4FCD-A914-28D500F523BB}" type="slidenum">
              <a:rPr lang="en-US" smtClean="0"/>
              <a:t>1</a:t>
            </a:fld>
            <a:endParaRPr lang="en-US"/>
          </a:p>
        </p:txBody>
      </p:sp>
      <p:pic>
        <p:nvPicPr>
          <p:cNvPr id="5" name="Picture 4">
            <a:extLst>
              <a:ext uri="{FF2B5EF4-FFF2-40B4-BE49-F238E27FC236}">
                <a16:creationId xmlns:a16="http://schemas.microsoft.com/office/drawing/2014/main" id="{907A44D3-8D7D-492F-94CA-F67C926DC9D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75505" y="3776641"/>
            <a:ext cx="3968495" cy="2520971"/>
          </a:xfrm>
          <a:prstGeom prst="rect">
            <a:avLst/>
          </a:prstGeom>
        </p:spPr>
      </p:pic>
      <p:sp>
        <p:nvSpPr>
          <p:cNvPr id="6" name="TextBox 5">
            <a:extLst>
              <a:ext uri="{FF2B5EF4-FFF2-40B4-BE49-F238E27FC236}">
                <a16:creationId xmlns:a16="http://schemas.microsoft.com/office/drawing/2014/main" id="{0D1C22E3-F327-40C9-AFAB-FF05566618FD}"/>
              </a:ext>
            </a:extLst>
          </p:cNvPr>
          <p:cNvSpPr txBox="1"/>
          <p:nvPr/>
        </p:nvSpPr>
        <p:spPr>
          <a:xfrm>
            <a:off x="6276506" y="6302525"/>
            <a:ext cx="203132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[Materials Genome Initiative, 2011]</a:t>
            </a:r>
          </a:p>
        </p:txBody>
      </p:sp>
      <p:sp>
        <p:nvSpPr>
          <p:cNvPr id="8" name="TextBox 7">
            <a:extLst>
              <a:ext uri="{FF2B5EF4-FFF2-40B4-BE49-F238E27FC236}">
                <a16:creationId xmlns:a16="http://schemas.microsoft.com/office/drawing/2014/main" id="{7FFB0373-7F3D-46B5-A5E5-1EFFA611B5FF}"/>
              </a:ext>
            </a:extLst>
          </p:cNvPr>
          <p:cNvSpPr txBox="1"/>
          <p:nvPr/>
        </p:nvSpPr>
        <p:spPr>
          <a:xfrm>
            <a:off x="2759451" y="6082248"/>
            <a:ext cx="175721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Siddhartha Pathak et al., 2015</a:t>
            </a:r>
          </a:p>
        </p:txBody>
      </p:sp>
      <p:pic>
        <p:nvPicPr>
          <p:cNvPr id="10" name="Picture 9">
            <a:extLst>
              <a:ext uri="{FF2B5EF4-FFF2-40B4-BE49-F238E27FC236}">
                <a16:creationId xmlns:a16="http://schemas.microsoft.com/office/drawing/2014/main" id="{3020578D-46AB-4E2C-EFEA-5745C8B51CF1}"/>
              </a:ext>
            </a:extLst>
          </p:cNvPr>
          <p:cNvPicPr>
            <a:picLocks noChangeAspect="1"/>
          </p:cNvPicPr>
          <p:nvPr/>
        </p:nvPicPr>
        <p:blipFill>
          <a:blip r:embed="rId5"/>
          <a:stretch>
            <a:fillRect/>
          </a:stretch>
        </p:blipFill>
        <p:spPr>
          <a:xfrm>
            <a:off x="6600825" y="584465"/>
            <a:ext cx="2543175" cy="2828925"/>
          </a:xfrm>
          <a:prstGeom prst="rect">
            <a:avLst/>
          </a:prstGeom>
        </p:spPr>
      </p:pic>
      <p:cxnSp>
        <p:nvCxnSpPr>
          <p:cNvPr id="14" name="Straight Arrow Connector 13">
            <a:extLst>
              <a:ext uri="{FF2B5EF4-FFF2-40B4-BE49-F238E27FC236}">
                <a16:creationId xmlns:a16="http://schemas.microsoft.com/office/drawing/2014/main" id="{9D580A6C-7736-703E-E326-F423BEA69CA7}"/>
              </a:ext>
            </a:extLst>
          </p:cNvPr>
          <p:cNvCxnSpPr>
            <a:cxnSpLocks/>
          </p:cNvCxnSpPr>
          <p:nvPr/>
        </p:nvCxnSpPr>
        <p:spPr>
          <a:xfrm>
            <a:off x="5175505" y="2109671"/>
            <a:ext cx="2887750"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01A04E56-0675-35B8-9AC6-D78A56A1AB9D}"/>
              </a:ext>
            </a:extLst>
          </p:cNvPr>
          <p:cNvSpPr txBox="1"/>
          <p:nvPr/>
        </p:nvSpPr>
        <p:spPr>
          <a:xfrm>
            <a:off x="8063255" y="3154259"/>
            <a:ext cx="1080745"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Gradl</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et al., 2019</a:t>
            </a:r>
          </a:p>
        </p:txBody>
      </p:sp>
      <p:sp>
        <p:nvSpPr>
          <p:cNvPr id="9" name="TextBox 8">
            <a:extLst>
              <a:ext uri="{FF2B5EF4-FFF2-40B4-BE49-F238E27FC236}">
                <a16:creationId xmlns:a16="http://schemas.microsoft.com/office/drawing/2014/main" id="{E948A690-48A5-B1E9-6FDE-1B3E7F0BACD3}"/>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3538831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Official NASA Meatball Logo Space National Aeronautics - Space - T ...">
            <a:extLst>
              <a:ext uri="{FF2B5EF4-FFF2-40B4-BE49-F238E27FC236}">
                <a16:creationId xmlns:a16="http://schemas.microsoft.com/office/drawing/2014/main" id="{DD0E9500-5FCD-31AE-3F11-1FB1FC0DB7F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267" t="4074" r="2875" b="3225"/>
          <a:stretch/>
        </p:blipFill>
        <p:spPr bwMode="auto">
          <a:xfrm>
            <a:off x="3423466" y="2357770"/>
            <a:ext cx="2297068" cy="214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917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045931-8666-B8AA-F68C-00B431B70D63}"/>
              </a:ext>
            </a:extLst>
          </p:cNvPr>
          <p:cNvSpPr>
            <a:spLocks noGrp="1"/>
          </p:cNvSpPr>
          <p:nvPr>
            <p:ph type="sldNum" sz="quarter" idx="12"/>
          </p:nvPr>
        </p:nvSpPr>
        <p:spPr/>
        <p:txBody>
          <a:bodyPr/>
          <a:lstStyle/>
          <a:p>
            <a:fld id="{FDD568B0-3165-4FCD-A914-28D500F523BB}" type="slidenum">
              <a:rPr lang="en-US" smtClean="0"/>
              <a:t>20</a:t>
            </a:fld>
            <a:endParaRPr lang="en-US"/>
          </a:p>
        </p:txBody>
      </p:sp>
      <p:sp>
        <p:nvSpPr>
          <p:cNvPr id="3" name="Content Placeholder 2">
            <a:extLst>
              <a:ext uri="{FF2B5EF4-FFF2-40B4-BE49-F238E27FC236}">
                <a16:creationId xmlns:a16="http://schemas.microsoft.com/office/drawing/2014/main" id="{99FFE5B3-5071-5835-CA83-4950FFA59B09}"/>
              </a:ext>
            </a:extLst>
          </p:cNvPr>
          <p:cNvSpPr txBox="1">
            <a:spLocks/>
          </p:cNvSpPr>
          <p:nvPr/>
        </p:nvSpPr>
        <p:spPr>
          <a:xfrm>
            <a:off x="628650" y="1825625"/>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600"/>
              <a:t>Backup</a:t>
            </a:r>
            <a:endParaRPr lang="en-US" sz="16600" dirty="0"/>
          </a:p>
        </p:txBody>
      </p:sp>
      <p:sp>
        <p:nvSpPr>
          <p:cNvPr id="14" name="TextBox 13">
            <a:extLst>
              <a:ext uri="{FF2B5EF4-FFF2-40B4-BE49-F238E27FC236}">
                <a16:creationId xmlns:a16="http://schemas.microsoft.com/office/drawing/2014/main" id="{061F63B2-1250-64BB-294E-00C91FE8DCF0}"/>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603808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16E7446-6625-4A83-8FFE-AEEAF645D7A2}"/>
              </a:ext>
            </a:extLst>
          </p:cNvPr>
          <p:cNvSpPr>
            <a:spLocks noGrp="1" noChangeArrowheads="1"/>
          </p:cNvSpPr>
          <p:nvPr>
            <p:ph type="title"/>
          </p:nvPr>
        </p:nvSpPr>
        <p:spPr>
          <a:xfrm>
            <a:off x="685800" y="609600"/>
            <a:ext cx="7772400" cy="1143000"/>
          </a:xfrm>
        </p:spPr>
        <p:txBody>
          <a:bodyPr wrap="square" anchor="ctr">
            <a:normAutofit/>
          </a:bodyPr>
          <a:lstStyle/>
          <a:p>
            <a:r>
              <a:rPr lang="en-US" altLang="en-US"/>
              <a:t>About the Presenter</a:t>
            </a:r>
          </a:p>
        </p:txBody>
      </p:sp>
      <p:sp>
        <p:nvSpPr>
          <p:cNvPr id="8195" name="Rectangle 3">
            <a:extLst>
              <a:ext uri="{FF2B5EF4-FFF2-40B4-BE49-F238E27FC236}">
                <a16:creationId xmlns:a16="http://schemas.microsoft.com/office/drawing/2014/main" id="{7A0CADA4-5C5D-4E04-8386-E03E7D9ED004}"/>
              </a:ext>
            </a:extLst>
          </p:cNvPr>
          <p:cNvSpPr>
            <a:spLocks noGrp="1" noChangeArrowheads="1"/>
          </p:cNvSpPr>
          <p:nvPr>
            <p:ph sz="half" idx="1"/>
          </p:nvPr>
        </p:nvSpPr>
        <p:spPr>
          <a:xfrm>
            <a:off x="685800" y="1981200"/>
            <a:ext cx="3810000" cy="3657600"/>
          </a:xfrm>
        </p:spPr>
        <p:txBody>
          <a:bodyPr wrap="square" anchor="t">
            <a:normAutofit lnSpcReduction="10000"/>
          </a:bodyPr>
          <a:lstStyle/>
          <a:p>
            <a:pPr>
              <a:lnSpc>
                <a:spcPct val="90000"/>
              </a:lnSpc>
            </a:pPr>
            <a:r>
              <a:rPr lang="en-US" altLang="en-US" sz="1300" dirty="0"/>
              <a:t>Zachary S. Courtright of the National Aeronautics and Space Administration and Georgia Institute of Technology</a:t>
            </a:r>
          </a:p>
          <a:p>
            <a:pPr lvl="1">
              <a:lnSpc>
                <a:spcPct val="90000"/>
              </a:lnSpc>
            </a:pPr>
            <a:r>
              <a:rPr lang="en-US" altLang="en-US" sz="1300" dirty="0"/>
              <a:t>NASA In-Space Manufacturing Portfolio Manager</a:t>
            </a:r>
          </a:p>
          <a:p>
            <a:pPr lvl="1">
              <a:lnSpc>
                <a:spcPct val="90000"/>
              </a:lnSpc>
            </a:pPr>
            <a:r>
              <a:rPr lang="en-US" altLang="en-US" sz="1300" dirty="0"/>
              <a:t>Materials Science and Engineering PhD Candidate at Georgia Institute of Technology</a:t>
            </a:r>
          </a:p>
          <a:p>
            <a:pPr lvl="1">
              <a:lnSpc>
                <a:spcPct val="90000"/>
              </a:lnSpc>
            </a:pPr>
            <a:r>
              <a:rPr lang="en-US" altLang="en-US" sz="1300" dirty="0"/>
              <a:t>BS/MS in Welding Engineering from The Ohio State University</a:t>
            </a:r>
          </a:p>
          <a:p>
            <a:pPr lvl="1">
              <a:lnSpc>
                <a:spcPct val="90000"/>
              </a:lnSpc>
            </a:pPr>
            <a:r>
              <a:rPr lang="en-US" altLang="en-US" sz="1300" dirty="0"/>
              <a:t>Two patents pending related to Additive Manufacturing and High-throughput Mechanical Testing</a:t>
            </a:r>
          </a:p>
          <a:p>
            <a:pPr lvl="1">
              <a:lnSpc>
                <a:spcPct val="90000"/>
              </a:lnSpc>
            </a:pPr>
            <a:r>
              <a:rPr lang="en-US" altLang="en-US" sz="1300" dirty="0"/>
              <a:t>VFR Pilot</a:t>
            </a:r>
          </a:p>
          <a:p>
            <a:pPr>
              <a:lnSpc>
                <a:spcPct val="90000"/>
              </a:lnSpc>
            </a:pPr>
            <a:r>
              <a:rPr lang="en-US" altLang="en-US" sz="1300" dirty="0"/>
              <a:t>Research interests:</a:t>
            </a:r>
          </a:p>
          <a:p>
            <a:pPr lvl="1">
              <a:lnSpc>
                <a:spcPct val="90000"/>
              </a:lnSpc>
            </a:pPr>
            <a:r>
              <a:rPr lang="en-US" altLang="en-US" sz="1300" dirty="0"/>
              <a:t>Additive Manufacturing, Welding, In-Space Manufacturing, High-throughput Testing, Materials Informatics</a:t>
            </a:r>
          </a:p>
        </p:txBody>
      </p:sp>
      <p:pic>
        <p:nvPicPr>
          <p:cNvPr id="1028" name="Picture 4" descr="profile image">
            <a:extLst>
              <a:ext uri="{FF2B5EF4-FFF2-40B4-BE49-F238E27FC236}">
                <a16:creationId xmlns:a16="http://schemas.microsoft.com/office/drawing/2014/main" id="{2F5FF004-7874-797A-008C-AB54CB12ED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5" b="3625"/>
          <a:stretch/>
        </p:blipFill>
        <p:spPr bwMode="auto">
          <a:xfrm>
            <a:off x="4648200" y="1981200"/>
            <a:ext cx="3810000" cy="3657600"/>
          </a:xfrm>
          <a:prstGeom prst="rect">
            <a:avLst/>
          </a:prstGeom>
          <a:solidFill>
            <a:srgbClr val="FFFFFF"/>
          </a:solidFill>
        </p:spPr>
      </p:pic>
      <p:pic>
        <p:nvPicPr>
          <p:cNvPr id="2" name="Picture 2" descr="Official NASA Meatball Logo Space National Aeronautics - Space - T ...">
            <a:extLst>
              <a:ext uri="{FF2B5EF4-FFF2-40B4-BE49-F238E27FC236}">
                <a16:creationId xmlns:a16="http://schemas.microsoft.com/office/drawing/2014/main" id="{412FCE9D-D7FE-0A5E-BC40-79727E6608C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16140" r="8968"/>
          <a:stretch/>
        </p:blipFill>
        <p:spPr bwMode="auto">
          <a:xfrm>
            <a:off x="7727267" y="65312"/>
            <a:ext cx="1416723" cy="1305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0ECD7D-6F14-39FA-773A-ACD038B1C417}"/>
              </a:ext>
            </a:extLst>
          </p:cNvPr>
          <p:cNvSpPr txBox="1"/>
          <p:nvPr/>
        </p:nvSpPr>
        <p:spPr>
          <a:xfrm>
            <a:off x="6267" y="6596390"/>
            <a:ext cx="3134191" cy="261610"/>
          </a:xfrm>
          <a:prstGeom prst="rect">
            <a:avLst/>
          </a:prstGeom>
          <a:noFill/>
        </p:spPr>
        <p:txBody>
          <a:bodyPr wrap="none" rtlCol="0">
            <a:spAutoFit/>
          </a:bodyPr>
          <a:lstStyle/>
          <a:p>
            <a:pPr>
              <a:buNone/>
            </a:pPr>
            <a:r>
              <a:rPr lang="en-US" sz="1100" baseline="0" dirty="0">
                <a:solidFill>
                  <a:schemeClr val="bg2"/>
                </a:solidFill>
              </a:rPr>
              <a:t>National Aeronautics and Space Administration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EA43-2FD0-4DD7-A58C-DA4A30D09A3A}"/>
              </a:ext>
            </a:extLst>
          </p:cNvPr>
          <p:cNvSpPr>
            <a:spLocks noGrp="1"/>
          </p:cNvSpPr>
          <p:nvPr>
            <p:ph type="title"/>
          </p:nvPr>
        </p:nvSpPr>
        <p:spPr>
          <a:xfrm>
            <a:off x="1331728" y="365126"/>
            <a:ext cx="4286874" cy="1325563"/>
          </a:xfrm>
        </p:spPr>
        <p:txBody>
          <a:bodyPr>
            <a:normAutofit fontScale="90000"/>
          </a:bodyPr>
          <a:lstStyle/>
          <a:p>
            <a:r>
              <a:rPr lang="en-US" dirty="0"/>
              <a:t>NASA SPT Machine Retrofit Study</a:t>
            </a:r>
          </a:p>
        </p:txBody>
      </p:sp>
      <p:sp>
        <p:nvSpPr>
          <p:cNvPr id="3" name="Content Placeholder 2">
            <a:extLst>
              <a:ext uri="{FF2B5EF4-FFF2-40B4-BE49-F238E27FC236}">
                <a16:creationId xmlns:a16="http://schemas.microsoft.com/office/drawing/2014/main" id="{7F91E047-79C3-4145-9906-C44D8DD57811}"/>
              </a:ext>
            </a:extLst>
          </p:cNvPr>
          <p:cNvSpPr>
            <a:spLocks noGrp="1"/>
          </p:cNvSpPr>
          <p:nvPr>
            <p:ph idx="1"/>
          </p:nvPr>
        </p:nvSpPr>
        <p:spPr>
          <a:xfrm>
            <a:off x="628650" y="1825625"/>
            <a:ext cx="4162806" cy="4667249"/>
          </a:xfrm>
        </p:spPr>
        <p:txBody>
          <a:bodyPr>
            <a:normAutofit fontScale="70000" lnSpcReduction="20000"/>
          </a:bodyPr>
          <a:lstStyle/>
          <a:p>
            <a:r>
              <a:rPr lang="en-US" dirty="0"/>
              <a:t>Objective:</a:t>
            </a:r>
          </a:p>
          <a:p>
            <a:pPr lvl="1"/>
            <a:r>
              <a:rPr lang="en-US" dirty="0"/>
              <a:t>Develop high-throughput SPT for advanced manufacturing development (enhance the existing capability towards the future goal of a fully automated testing system)</a:t>
            </a:r>
          </a:p>
          <a:p>
            <a:r>
              <a:rPr lang="en-US" dirty="0"/>
              <a:t>Tasks:</a:t>
            </a:r>
          </a:p>
          <a:p>
            <a:pPr lvl="1"/>
            <a:r>
              <a:rPr lang="en-US" dirty="0"/>
              <a:t>Design and fabricate a new high-throughput SPT capability</a:t>
            </a:r>
          </a:p>
          <a:p>
            <a:pPr lvl="1"/>
            <a:r>
              <a:rPr lang="en-US" dirty="0"/>
              <a:t>Test materials with known properties to calibrate the analysis for the new machine</a:t>
            </a:r>
          </a:p>
          <a:p>
            <a:pPr lvl="1"/>
            <a:r>
              <a:rPr lang="en-US" dirty="0"/>
              <a:t>Perform SPT and microscopy on materials provided by </a:t>
            </a:r>
            <a:r>
              <a:rPr lang="en-US" b="1" dirty="0"/>
              <a:t>Brian West/EM42</a:t>
            </a:r>
            <a:r>
              <a:rPr lang="en-US" dirty="0"/>
              <a:t> (GRCop-42), </a:t>
            </a:r>
            <a:r>
              <a:rPr lang="en-US" b="1" dirty="0" err="1"/>
              <a:t>Jhonathan</a:t>
            </a:r>
            <a:r>
              <a:rPr lang="en-US" b="1" dirty="0"/>
              <a:t> Rosales/EM32</a:t>
            </a:r>
            <a:r>
              <a:rPr lang="en-US" dirty="0"/>
              <a:t> (W-Mo), and </a:t>
            </a:r>
            <a:r>
              <a:rPr lang="en-US" b="1" dirty="0"/>
              <a:t>Paul </a:t>
            </a:r>
            <a:r>
              <a:rPr lang="en-US" b="1" dirty="0" err="1"/>
              <a:t>Gradl</a:t>
            </a:r>
            <a:r>
              <a:rPr lang="en-US" b="1" dirty="0"/>
              <a:t>/ER13</a:t>
            </a:r>
            <a:r>
              <a:rPr lang="en-US" dirty="0"/>
              <a:t> (a Ni-based alloy) </a:t>
            </a:r>
          </a:p>
          <a:p>
            <a:pPr lvl="1"/>
            <a:r>
              <a:rPr lang="en-US" dirty="0"/>
              <a:t>Analyze results and correlate SPT/Microscopy data</a:t>
            </a:r>
          </a:p>
        </p:txBody>
      </p:sp>
      <p:sp>
        <p:nvSpPr>
          <p:cNvPr id="4" name="Slide Number Placeholder 3">
            <a:extLst>
              <a:ext uri="{FF2B5EF4-FFF2-40B4-BE49-F238E27FC236}">
                <a16:creationId xmlns:a16="http://schemas.microsoft.com/office/drawing/2014/main" id="{E6BA8C85-2681-4A5E-BD7F-A4669499B1A3}"/>
              </a:ext>
            </a:extLst>
          </p:cNvPr>
          <p:cNvSpPr>
            <a:spLocks noGrp="1"/>
          </p:cNvSpPr>
          <p:nvPr>
            <p:ph type="sldNum" sz="quarter" idx="12"/>
          </p:nvPr>
        </p:nvSpPr>
        <p:spPr/>
        <p:txBody>
          <a:bodyPr/>
          <a:lstStyle/>
          <a:p>
            <a:fld id="{FDD568B0-3165-4FCD-A914-28D500F523BB}" type="slidenum">
              <a:rPr lang="en-US" smtClean="0"/>
              <a:t>22</a:t>
            </a:fld>
            <a:endParaRPr lang="en-US"/>
          </a:p>
        </p:txBody>
      </p:sp>
      <p:pic>
        <p:nvPicPr>
          <p:cNvPr id="8" name="Picture 7" descr="A machine on the counter&#10;&#10;Description automatically generated with low confidence">
            <a:extLst>
              <a:ext uri="{FF2B5EF4-FFF2-40B4-BE49-F238E27FC236}">
                <a16:creationId xmlns:a16="http://schemas.microsoft.com/office/drawing/2014/main" id="{A0278628-81CA-428D-8319-47C8A406ECF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4302059" y="1784771"/>
            <a:ext cx="5776646" cy="2962595"/>
          </a:xfrm>
          <a:prstGeom prst="rect">
            <a:avLst/>
          </a:prstGeom>
        </p:spPr>
      </p:pic>
      <p:pic>
        <p:nvPicPr>
          <p:cNvPr id="9" name="Picture 8" descr="A picture containing text, electronics, display, monitor&#10;&#10;Description automatically generated">
            <a:extLst>
              <a:ext uri="{FF2B5EF4-FFF2-40B4-BE49-F238E27FC236}">
                <a16:creationId xmlns:a16="http://schemas.microsoft.com/office/drawing/2014/main" id="{4EB7901F-8376-47CC-926D-0C57C9016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840" y="4434025"/>
            <a:ext cx="3347946" cy="2357962"/>
          </a:xfrm>
          <a:prstGeom prst="rect">
            <a:avLst/>
          </a:prstGeom>
        </p:spPr>
      </p:pic>
      <p:sp>
        <p:nvSpPr>
          <p:cNvPr id="5" name="TextBox 4">
            <a:extLst>
              <a:ext uri="{FF2B5EF4-FFF2-40B4-BE49-F238E27FC236}">
                <a16:creationId xmlns:a16="http://schemas.microsoft.com/office/drawing/2014/main" id="{E03E93E4-2F88-ED94-5E61-D40C6A027BC6}"/>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4039205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EA43-2FD0-4DD7-A58C-DA4A30D09A3A}"/>
              </a:ext>
            </a:extLst>
          </p:cNvPr>
          <p:cNvSpPr>
            <a:spLocks noGrp="1"/>
          </p:cNvSpPr>
          <p:nvPr>
            <p:ph type="title"/>
          </p:nvPr>
        </p:nvSpPr>
        <p:spPr>
          <a:xfrm>
            <a:off x="1331728" y="365126"/>
            <a:ext cx="7183622" cy="1325563"/>
          </a:xfrm>
        </p:spPr>
        <p:txBody>
          <a:bodyPr/>
          <a:lstStyle/>
          <a:p>
            <a:r>
              <a:rPr lang="en-US" dirty="0"/>
              <a:t>Fixture Iteration 3.0</a:t>
            </a:r>
          </a:p>
        </p:txBody>
      </p:sp>
      <p:sp>
        <p:nvSpPr>
          <p:cNvPr id="3" name="Content Placeholder 2">
            <a:extLst>
              <a:ext uri="{FF2B5EF4-FFF2-40B4-BE49-F238E27FC236}">
                <a16:creationId xmlns:a16="http://schemas.microsoft.com/office/drawing/2014/main" id="{7F91E047-79C3-4145-9906-C44D8DD57811}"/>
              </a:ext>
            </a:extLst>
          </p:cNvPr>
          <p:cNvSpPr>
            <a:spLocks noGrp="1"/>
          </p:cNvSpPr>
          <p:nvPr>
            <p:ph idx="1"/>
          </p:nvPr>
        </p:nvSpPr>
        <p:spPr>
          <a:xfrm>
            <a:off x="628650" y="1825626"/>
            <a:ext cx="4836834" cy="1959566"/>
          </a:xfrm>
        </p:spPr>
        <p:txBody>
          <a:bodyPr>
            <a:normAutofit/>
          </a:bodyPr>
          <a:lstStyle/>
          <a:p>
            <a:r>
              <a:rPr lang="en-US" dirty="0"/>
              <a:t>Load frame retrofit for SPT</a:t>
            </a:r>
          </a:p>
          <a:p>
            <a:r>
              <a:rPr lang="en-US" dirty="0"/>
              <a:t>New high-throughput SPT fixture</a:t>
            </a:r>
          </a:p>
        </p:txBody>
      </p:sp>
      <p:sp>
        <p:nvSpPr>
          <p:cNvPr id="4" name="Slide Number Placeholder 3">
            <a:extLst>
              <a:ext uri="{FF2B5EF4-FFF2-40B4-BE49-F238E27FC236}">
                <a16:creationId xmlns:a16="http://schemas.microsoft.com/office/drawing/2014/main" id="{E6BA8C85-2681-4A5E-BD7F-A4669499B1A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D568B0-3165-4FCD-A914-28D500F523B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machine on the counter&#10;&#10;Description automatically generated with low confidence">
            <a:extLst>
              <a:ext uri="{FF2B5EF4-FFF2-40B4-BE49-F238E27FC236}">
                <a16:creationId xmlns:a16="http://schemas.microsoft.com/office/drawing/2014/main" id="{A0278628-81CA-428D-8319-47C8A406ECF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4028340" y="2624782"/>
            <a:ext cx="5310683" cy="2723623"/>
          </a:xfrm>
          <a:prstGeom prst="rect">
            <a:avLst/>
          </a:prstGeom>
        </p:spPr>
      </p:pic>
      <p:pic>
        <p:nvPicPr>
          <p:cNvPr id="11" name="Picture 10" descr="A picture containing sewing machine, indoor, appliance, cluttered&#10;&#10;Description automatically generated">
            <a:extLst>
              <a:ext uri="{FF2B5EF4-FFF2-40B4-BE49-F238E27FC236}">
                <a16:creationId xmlns:a16="http://schemas.microsoft.com/office/drawing/2014/main" id="{303F2FA8-1F2F-4526-A2AC-0174BBC92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446" y="2846107"/>
            <a:ext cx="2105246" cy="3678865"/>
          </a:xfrm>
          <a:prstGeom prst="rect">
            <a:avLst/>
          </a:prstGeom>
        </p:spPr>
      </p:pic>
      <p:sp>
        <p:nvSpPr>
          <p:cNvPr id="5" name="TextBox 4">
            <a:extLst>
              <a:ext uri="{FF2B5EF4-FFF2-40B4-BE49-F238E27FC236}">
                <a16:creationId xmlns:a16="http://schemas.microsoft.com/office/drawing/2014/main" id="{52FD045F-0010-ABB9-CD51-C9885176EFD9}"/>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2580260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60BEC-9E63-7142-AB66-1EADC0C3AEF6}"/>
              </a:ext>
            </a:extLst>
          </p:cNvPr>
          <p:cNvSpPr>
            <a:spLocks noGrp="1"/>
          </p:cNvSpPr>
          <p:nvPr>
            <p:ph type="title"/>
          </p:nvPr>
        </p:nvSpPr>
        <p:spPr>
          <a:xfrm>
            <a:off x="628650" y="2766218"/>
            <a:ext cx="7886700" cy="1325563"/>
          </a:xfrm>
        </p:spPr>
        <p:txBody>
          <a:bodyPr/>
          <a:lstStyle/>
          <a:p>
            <a:pPr algn="ctr"/>
            <a:r>
              <a:rPr lang="en-US" dirty="0"/>
              <a:t>Research Approach and Results</a:t>
            </a:r>
          </a:p>
        </p:txBody>
      </p:sp>
      <p:sp>
        <p:nvSpPr>
          <p:cNvPr id="3" name="Slide Number Placeholder 2">
            <a:extLst>
              <a:ext uri="{FF2B5EF4-FFF2-40B4-BE49-F238E27FC236}">
                <a16:creationId xmlns:a16="http://schemas.microsoft.com/office/drawing/2014/main" id="{4DD547A7-849F-92BC-412D-F5694280532B}"/>
              </a:ext>
            </a:extLst>
          </p:cNvPr>
          <p:cNvSpPr>
            <a:spLocks noGrp="1"/>
          </p:cNvSpPr>
          <p:nvPr>
            <p:ph type="sldNum" sz="quarter" idx="12"/>
          </p:nvPr>
        </p:nvSpPr>
        <p:spPr/>
        <p:txBody>
          <a:bodyPr/>
          <a:lstStyle/>
          <a:p>
            <a:fld id="{FDD568B0-3165-4FCD-A914-28D500F523BB}" type="slidenum">
              <a:rPr lang="en-US" smtClean="0"/>
              <a:t>2</a:t>
            </a:fld>
            <a:endParaRPr lang="en-US"/>
          </a:p>
        </p:txBody>
      </p:sp>
      <p:sp>
        <p:nvSpPr>
          <p:cNvPr id="4" name="TextBox 3">
            <a:extLst>
              <a:ext uri="{FF2B5EF4-FFF2-40B4-BE49-F238E27FC236}">
                <a16:creationId xmlns:a16="http://schemas.microsoft.com/office/drawing/2014/main" id="{E15179C7-30C9-60C8-4125-281C29AC7393}"/>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132281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F3C60-D31B-4898-BA41-78A5491DBCBE}"/>
              </a:ext>
            </a:extLst>
          </p:cNvPr>
          <p:cNvSpPr>
            <a:spLocks noGrp="1"/>
          </p:cNvSpPr>
          <p:nvPr>
            <p:ph type="title"/>
          </p:nvPr>
        </p:nvSpPr>
        <p:spPr>
          <a:xfrm>
            <a:off x="1331728" y="365126"/>
            <a:ext cx="7183622" cy="1325563"/>
          </a:xfrm>
        </p:spPr>
        <p:txBody>
          <a:bodyPr>
            <a:normAutofit/>
          </a:bodyPr>
          <a:lstStyle/>
          <a:p>
            <a:r>
              <a:rPr lang="en-US" dirty="0"/>
              <a:t>Additive Manufactured (AM) Sample Fabrication</a:t>
            </a:r>
          </a:p>
        </p:txBody>
      </p:sp>
      <p:sp>
        <p:nvSpPr>
          <p:cNvPr id="3" name="Content Placeholder 2">
            <a:extLst>
              <a:ext uri="{FF2B5EF4-FFF2-40B4-BE49-F238E27FC236}">
                <a16:creationId xmlns:a16="http://schemas.microsoft.com/office/drawing/2014/main" id="{776A8102-F388-4C44-ADCC-B2E7F845F6F3}"/>
              </a:ext>
            </a:extLst>
          </p:cNvPr>
          <p:cNvSpPr>
            <a:spLocks noGrp="1"/>
          </p:cNvSpPr>
          <p:nvPr>
            <p:ph idx="1"/>
          </p:nvPr>
        </p:nvSpPr>
        <p:spPr>
          <a:xfrm>
            <a:off x="628650" y="1825625"/>
            <a:ext cx="3289009" cy="4351338"/>
          </a:xfrm>
        </p:spPr>
        <p:txBody>
          <a:bodyPr>
            <a:normAutofit/>
          </a:bodyPr>
          <a:lstStyle/>
          <a:p>
            <a:r>
              <a:rPr lang="en-US" sz="2400" dirty="0"/>
              <a:t>AM Variables of interest:</a:t>
            </a:r>
          </a:p>
          <a:p>
            <a:pPr lvl="1"/>
            <a:r>
              <a:rPr lang="en-US" sz="2000" dirty="0"/>
              <a:t>Build and heat treatment parameters</a:t>
            </a:r>
          </a:p>
          <a:p>
            <a:pPr lvl="1"/>
            <a:r>
              <a:rPr lang="en-US" sz="2000" dirty="0"/>
              <a:t>AM process type</a:t>
            </a:r>
          </a:p>
        </p:txBody>
      </p:sp>
      <p:sp>
        <p:nvSpPr>
          <p:cNvPr id="4" name="Slide Number Placeholder 3">
            <a:extLst>
              <a:ext uri="{FF2B5EF4-FFF2-40B4-BE49-F238E27FC236}">
                <a16:creationId xmlns:a16="http://schemas.microsoft.com/office/drawing/2014/main" id="{0D3997AF-DC3F-4528-9408-9B303BB80564}"/>
              </a:ext>
            </a:extLst>
          </p:cNvPr>
          <p:cNvSpPr>
            <a:spLocks noGrp="1"/>
          </p:cNvSpPr>
          <p:nvPr>
            <p:ph type="sldNum" sz="quarter" idx="12"/>
          </p:nvPr>
        </p:nvSpPr>
        <p:spPr/>
        <p:txBody>
          <a:bodyPr/>
          <a:lstStyle/>
          <a:p>
            <a:fld id="{FDD568B0-3165-4FCD-A914-28D500F523BB}" type="slidenum">
              <a:rPr lang="en-US" smtClean="0"/>
              <a:t>3</a:t>
            </a:fld>
            <a:endParaRPr lang="en-US"/>
          </a:p>
        </p:txBody>
      </p:sp>
      <p:pic>
        <p:nvPicPr>
          <p:cNvPr id="1026" name="Picture 2" descr="See the source image">
            <a:extLst>
              <a:ext uri="{FF2B5EF4-FFF2-40B4-BE49-F238E27FC236}">
                <a16:creationId xmlns:a16="http://schemas.microsoft.com/office/drawing/2014/main" id="{BF903EE7-E228-4BD1-9967-6EEE2816D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85" y="4109858"/>
            <a:ext cx="3760612" cy="2121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B65906-7FC1-4564-8836-52335C65DA30}"/>
              </a:ext>
            </a:extLst>
          </p:cNvPr>
          <p:cNvSpPr txBox="1"/>
          <p:nvPr/>
        </p:nvSpPr>
        <p:spPr>
          <a:xfrm>
            <a:off x="1440097" y="3740526"/>
            <a:ext cx="1921873" cy="369332"/>
          </a:xfrm>
          <a:prstGeom prst="rect">
            <a:avLst/>
          </a:prstGeom>
          <a:solidFill>
            <a:schemeClr val="bg1"/>
          </a:solidFill>
          <a:ln>
            <a:solidFill>
              <a:schemeClr val="tx1"/>
            </a:solidFill>
          </a:ln>
        </p:spPr>
        <p:txBody>
          <a:bodyPr wrap="none" rtlCol="0">
            <a:spAutoFit/>
          </a:bodyPr>
          <a:lstStyle/>
          <a:p>
            <a:r>
              <a:rPr lang="en-US" dirty="0"/>
              <a:t>Blown Powder AM</a:t>
            </a:r>
          </a:p>
        </p:txBody>
      </p:sp>
      <p:sp>
        <p:nvSpPr>
          <p:cNvPr id="8" name="TextBox 7">
            <a:extLst>
              <a:ext uri="{FF2B5EF4-FFF2-40B4-BE49-F238E27FC236}">
                <a16:creationId xmlns:a16="http://schemas.microsoft.com/office/drawing/2014/main" id="{35658C25-296D-4C64-BA83-298D16C1DF5D}"/>
              </a:ext>
            </a:extLst>
          </p:cNvPr>
          <p:cNvSpPr txBox="1"/>
          <p:nvPr/>
        </p:nvSpPr>
        <p:spPr>
          <a:xfrm>
            <a:off x="5651035" y="1964592"/>
            <a:ext cx="2911823" cy="369332"/>
          </a:xfrm>
          <a:prstGeom prst="rect">
            <a:avLst/>
          </a:prstGeom>
          <a:solidFill>
            <a:schemeClr val="bg1"/>
          </a:solidFill>
          <a:ln>
            <a:solidFill>
              <a:schemeClr val="tx1"/>
            </a:solidFill>
          </a:ln>
        </p:spPr>
        <p:txBody>
          <a:bodyPr wrap="none" rtlCol="0">
            <a:spAutoFit/>
          </a:bodyPr>
          <a:lstStyle/>
          <a:p>
            <a:r>
              <a:rPr lang="en-US" dirty="0"/>
              <a:t>Laser Powder Bed Fusion AM</a:t>
            </a:r>
          </a:p>
        </p:txBody>
      </p:sp>
      <p:pic>
        <p:nvPicPr>
          <p:cNvPr id="10" name="Picture 9">
            <a:extLst>
              <a:ext uri="{FF2B5EF4-FFF2-40B4-BE49-F238E27FC236}">
                <a16:creationId xmlns:a16="http://schemas.microsoft.com/office/drawing/2014/main" id="{8422084B-DAC1-31F3-21C9-E3D5D9E70EB4}"/>
              </a:ext>
            </a:extLst>
          </p:cNvPr>
          <p:cNvPicPr>
            <a:picLocks noChangeAspect="1"/>
          </p:cNvPicPr>
          <p:nvPr/>
        </p:nvPicPr>
        <p:blipFill rotWithShape="1">
          <a:blip r:embed="rId3"/>
          <a:srcRect l="53613"/>
          <a:stretch/>
        </p:blipFill>
        <p:spPr>
          <a:xfrm>
            <a:off x="7106947" y="2349937"/>
            <a:ext cx="1960854" cy="2967395"/>
          </a:xfrm>
          <a:prstGeom prst="rect">
            <a:avLst/>
          </a:prstGeom>
        </p:spPr>
      </p:pic>
      <p:pic>
        <p:nvPicPr>
          <p:cNvPr id="16" name="Picture 15">
            <a:extLst>
              <a:ext uri="{FF2B5EF4-FFF2-40B4-BE49-F238E27FC236}">
                <a16:creationId xmlns:a16="http://schemas.microsoft.com/office/drawing/2014/main" id="{DDAAD08E-587E-0E7C-446C-74FDB7412623}"/>
              </a:ext>
            </a:extLst>
          </p:cNvPr>
          <p:cNvPicPr>
            <a:picLocks noChangeAspect="1"/>
          </p:cNvPicPr>
          <p:nvPr/>
        </p:nvPicPr>
        <p:blipFill rotWithShape="1">
          <a:blip r:embed="rId3"/>
          <a:srcRect r="50381" b="55292"/>
          <a:stretch/>
        </p:blipFill>
        <p:spPr>
          <a:xfrm>
            <a:off x="4551944" y="2823153"/>
            <a:ext cx="2534946" cy="1603375"/>
          </a:xfrm>
          <a:prstGeom prst="rect">
            <a:avLst/>
          </a:prstGeom>
        </p:spPr>
      </p:pic>
      <p:sp>
        <p:nvSpPr>
          <p:cNvPr id="17" name="Rectangle 16">
            <a:extLst>
              <a:ext uri="{FF2B5EF4-FFF2-40B4-BE49-F238E27FC236}">
                <a16:creationId xmlns:a16="http://schemas.microsoft.com/office/drawing/2014/main" id="{741246EE-92CA-51D0-9098-39F9B788C8F1}"/>
              </a:ext>
            </a:extLst>
          </p:cNvPr>
          <p:cNvSpPr/>
          <p:nvPr/>
        </p:nvSpPr>
        <p:spPr>
          <a:xfrm>
            <a:off x="8229600" y="5292518"/>
            <a:ext cx="10474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Blakey-Milner, 2021</a:t>
            </a:r>
          </a:p>
        </p:txBody>
      </p:sp>
      <p:sp>
        <p:nvSpPr>
          <p:cNvPr id="20" name="TextBox 19">
            <a:extLst>
              <a:ext uri="{FF2B5EF4-FFF2-40B4-BE49-F238E27FC236}">
                <a16:creationId xmlns:a16="http://schemas.microsoft.com/office/drawing/2014/main" id="{C74D843B-24FF-9F3A-208B-332702CA32F1}"/>
              </a:ext>
            </a:extLst>
          </p:cNvPr>
          <p:cNvSpPr txBox="1"/>
          <p:nvPr/>
        </p:nvSpPr>
        <p:spPr>
          <a:xfrm>
            <a:off x="918966" y="6233240"/>
            <a:ext cx="2006220" cy="246221"/>
          </a:xfrm>
          <a:prstGeom prst="rect">
            <a:avLst/>
          </a:prstGeom>
          <a:noFill/>
        </p:spPr>
        <p:txBody>
          <a:bodyPr wrap="square">
            <a:spAutoFit/>
          </a:bodyPr>
          <a:lstStyle/>
          <a:p>
            <a:r>
              <a:rPr lang="en-US" sz="1000" i="1" dirty="0"/>
              <a:t>fabricatingandmetalworking.com</a:t>
            </a:r>
          </a:p>
        </p:txBody>
      </p:sp>
      <p:pic>
        <p:nvPicPr>
          <p:cNvPr id="12" name="Picture 11">
            <a:extLst>
              <a:ext uri="{FF2B5EF4-FFF2-40B4-BE49-F238E27FC236}">
                <a16:creationId xmlns:a16="http://schemas.microsoft.com/office/drawing/2014/main" id="{A3EF40E5-A902-4C74-8AFF-6F832FAB2971}"/>
              </a:ext>
            </a:extLst>
          </p:cNvPr>
          <p:cNvPicPr>
            <a:picLocks noChangeAspect="1"/>
          </p:cNvPicPr>
          <p:nvPr/>
        </p:nvPicPr>
        <p:blipFill>
          <a:blip r:embed="rId4"/>
          <a:stretch>
            <a:fillRect/>
          </a:stretch>
        </p:blipFill>
        <p:spPr>
          <a:xfrm>
            <a:off x="3150773" y="5465547"/>
            <a:ext cx="4952005" cy="1250591"/>
          </a:xfrm>
          <a:prstGeom prst="rect">
            <a:avLst/>
          </a:prstGeom>
          <a:solidFill>
            <a:schemeClr val="bg1"/>
          </a:solidFill>
        </p:spPr>
      </p:pic>
      <p:sp>
        <p:nvSpPr>
          <p:cNvPr id="6" name="TextBox 5">
            <a:extLst>
              <a:ext uri="{FF2B5EF4-FFF2-40B4-BE49-F238E27FC236}">
                <a16:creationId xmlns:a16="http://schemas.microsoft.com/office/drawing/2014/main" id="{93BB819C-A599-7C30-3A77-0961760BE992}"/>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2661487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0510-371C-E1D1-E227-B50E9279CF0C}"/>
              </a:ext>
            </a:extLst>
          </p:cNvPr>
          <p:cNvSpPr>
            <a:spLocks noGrp="1"/>
          </p:cNvSpPr>
          <p:nvPr>
            <p:ph type="title"/>
          </p:nvPr>
        </p:nvSpPr>
        <p:spPr/>
        <p:txBody>
          <a:bodyPr/>
          <a:lstStyle/>
          <a:p>
            <a:r>
              <a:rPr lang="en-US" dirty="0"/>
              <a:t>Small Punch Test (SPT) Overview</a:t>
            </a:r>
          </a:p>
        </p:txBody>
      </p:sp>
      <p:sp>
        <p:nvSpPr>
          <p:cNvPr id="4" name="Slide Number Placeholder 3">
            <a:extLst>
              <a:ext uri="{FF2B5EF4-FFF2-40B4-BE49-F238E27FC236}">
                <a16:creationId xmlns:a16="http://schemas.microsoft.com/office/drawing/2014/main" id="{3AAA84B4-633A-2414-AA0C-73E49BD624A3}"/>
              </a:ext>
            </a:extLst>
          </p:cNvPr>
          <p:cNvSpPr>
            <a:spLocks noGrp="1"/>
          </p:cNvSpPr>
          <p:nvPr>
            <p:ph type="sldNum" sz="quarter" idx="12"/>
          </p:nvPr>
        </p:nvSpPr>
        <p:spPr/>
        <p:txBody>
          <a:bodyPr/>
          <a:lstStyle/>
          <a:p>
            <a:fld id="{FDD568B0-3165-4FCD-A914-28D500F523BB}" type="slidenum">
              <a:rPr lang="en-US" smtClean="0"/>
              <a:t>4</a:t>
            </a:fld>
            <a:endParaRPr lang="en-US"/>
          </a:p>
        </p:txBody>
      </p:sp>
      <p:pic>
        <p:nvPicPr>
          <p:cNvPr id="8" name="Picture 7" descr="A machine on the counter&#10;&#10;Description automatically generated with low confidence">
            <a:extLst>
              <a:ext uri="{FF2B5EF4-FFF2-40B4-BE49-F238E27FC236}">
                <a16:creationId xmlns:a16="http://schemas.microsoft.com/office/drawing/2014/main" id="{1E9497AC-3A03-5335-62CF-A04E73BD732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1073" y="3943150"/>
            <a:ext cx="2882968" cy="2652491"/>
          </a:xfrm>
          <a:prstGeom prst="rect">
            <a:avLst/>
          </a:prstGeom>
        </p:spPr>
      </p:pic>
      <p:pic>
        <p:nvPicPr>
          <p:cNvPr id="9" name="Picture 8">
            <a:extLst>
              <a:ext uri="{FF2B5EF4-FFF2-40B4-BE49-F238E27FC236}">
                <a16:creationId xmlns:a16="http://schemas.microsoft.com/office/drawing/2014/main" id="{1174EFC4-A0F5-5A65-3DAF-C90F1F390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619" y="1408400"/>
            <a:ext cx="5356046" cy="4399191"/>
          </a:xfrm>
          <a:prstGeom prst="rect">
            <a:avLst/>
          </a:prstGeom>
          <a:ln w="28575">
            <a:solidFill>
              <a:srgbClr val="FF0000"/>
            </a:solidFill>
          </a:ln>
        </p:spPr>
      </p:pic>
      <p:pic>
        <p:nvPicPr>
          <p:cNvPr id="10" name="Picture 9">
            <a:extLst>
              <a:ext uri="{FF2B5EF4-FFF2-40B4-BE49-F238E27FC236}">
                <a16:creationId xmlns:a16="http://schemas.microsoft.com/office/drawing/2014/main" id="{3E6B33FB-8124-8159-08BE-EE3BCC39A619}"/>
              </a:ext>
            </a:extLst>
          </p:cNvPr>
          <p:cNvPicPr>
            <a:picLocks noChangeAspect="1"/>
          </p:cNvPicPr>
          <p:nvPr/>
        </p:nvPicPr>
        <p:blipFill>
          <a:blip r:embed="rId4"/>
          <a:stretch>
            <a:fillRect/>
          </a:stretch>
        </p:blipFill>
        <p:spPr>
          <a:xfrm>
            <a:off x="134072" y="1408400"/>
            <a:ext cx="3096973" cy="2320088"/>
          </a:xfrm>
          <a:prstGeom prst="rect">
            <a:avLst/>
          </a:prstGeom>
        </p:spPr>
      </p:pic>
      <p:sp>
        <p:nvSpPr>
          <p:cNvPr id="11" name="TextBox 10">
            <a:extLst>
              <a:ext uri="{FF2B5EF4-FFF2-40B4-BE49-F238E27FC236}">
                <a16:creationId xmlns:a16="http://schemas.microsoft.com/office/drawing/2014/main" id="{143CFF7C-40B4-8938-A9BB-00DC898B7D83}"/>
              </a:ext>
            </a:extLst>
          </p:cNvPr>
          <p:cNvSpPr txBox="1"/>
          <p:nvPr/>
        </p:nvSpPr>
        <p:spPr>
          <a:xfrm>
            <a:off x="663913" y="6134750"/>
            <a:ext cx="2037289" cy="369332"/>
          </a:xfrm>
          <a:prstGeom prst="rect">
            <a:avLst/>
          </a:prstGeom>
          <a:solidFill>
            <a:schemeClr val="bg1"/>
          </a:solidFill>
        </p:spPr>
        <p:txBody>
          <a:bodyPr wrap="none" rtlCol="0">
            <a:spAutoFit/>
          </a:bodyPr>
          <a:lstStyle/>
          <a:p>
            <a:r>
              <a:rPr lang="en-US" dirty="0"/>
              <a:t>Fixture Iteration 2.0</a:t>
            </a:r>
          </a:p>
        </p:txBody>
      </p:sp>
      <p:sp>
        <p:nvSpPr>
          <p:cNvPr id="12" name="TextBox 11">
            <a:extLst>
              <a:ext uri="{FF2B5EF4-FFF2-40B4-BE49-F238E27FC236}">
                <a16:creationId xmlns:a16="http://schemas.microsoft.com/office/drawing/2014/main" id="{6DBD1576-7349-4CDC-C3DB-2CECD1E0BF18}"/>
              </a:ext>
            </a:extLst>
          </p:cNvPr>
          <p:cNvSpPr txBox="1"/>
          <p:nvPr/>
        </p:nvSpPr>
        <p:spPr>
          <a:xfrm>
            <a:off x="663913" y="3244334"/>
            <a:ext cx="2037289" cy="369332"/>
          </a:xfrm>
          <a:prstGeom prst="rect">
            <a:avLst/>
          </a:prstGeom>
          <a:solidFill>
            <a:schemeClr val="bg1"/>
          </a:solidFill>
          <a:ln>
            <a:solidFill>
              <a:schemeClr val="tx1"/>
            </a:solidFill>
          </a:ln>
        </p:spPr>
        <p:txBody>
          <a:bodyPr wrap="none" rtlCol="0">
            <a:spAutoFit/>
          </a:bodyPr>
          <a:lstStyle/>
          <a:p>
            <a:r>
              <a:rPr lang="en-US" dirty="0"/>
              <a:t>Fixture Iteration 1.0</a:t>
            </a:r>
          </a:p>
        </p:txBody>
      </p:sp>
      <p:cxnSp>
        <p:nvCxnSpPr>
          <p:cNvPr id="17" name="Straight Connector 16">
            <a:extLst>
              <a:ext uri="{FF2B5EF4-FFF2-40B4-BE49-F238E27FC236}">
                <a16:creationId xmlns:a16="http://schemas.microsoft.com/office/drawing/2014/main" id="{1C55C7B4-A080-E973-C768-3F731B6D12F6}"/>
              </a:ext>
            </a:extLst>
          </p:cNvPr>
          <p:cNvCxnSpPr/>
          <p:nvPr/>
        </p:nvCxnSpPr>
        <p:spPr>
          <a:xfrm>
            <a:off x="2275840" y="5319925"/>
            <a:ext cx="0" cy="5621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D169BB-DAD4-FD82-3375-9521F88E1EE5}"/>
              </a:ext>
            </a:extLst>
          </p:cNvPr>
          <p:cNvCxnSpPr>
            <a:cxnSpLocks/>
          </p:cNvCxnSpPr>
          <p:nvPr/>
        </p:nvCxnSpPr>
        <p:spPr>
          <a:xfrm>
            <a:off x="2631440" y="5191231"/>
            <a:ext cx="0" cy="490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BE4BD34-218B-91C7-B013-10ED4A87527E}"/>
              </a:ext>
            </a:extLst>
          </p:cNvPr>
          <p:cNvCxnSpPr>
            <a:cxnSpLocks/>
          </p:cNvCxnSpPr>
          <p:nvPr/>
        </p:nvCxnSpPr>
        <p:spPr>
          <a:xfrm flipH="1">
            <a:off x="2270948" y="5184531"/>
            <a:ext cx="374455" cy="1402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672935-81EF-1DAA-AA4D-45B714906101}"/>
              </a:ext>
            </a:extLst>
          </p:cNvPr>
          <p:cNvCxnSpPr>
            <a:cxnSpLocks/>
          </p:cNvCxnSpPr>
          <p:nvPr/>
        </p:nvCxnSpPr>
        <p:spPr>
          <a:xfrm flipH="1">
            <a:off x="2275839" y="5679431"/>
            <a:ext cx="355601" cy="1823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7867B81-D607-86A0-B5E1-1FCD56CAF05A}"/>
              </a:ext>
            </a:extLst>
          </p:cNvPr>
          <p:cNvCxnSpPr>
            <a:cxnSpLocks/>
            <a:endCxn id="9" idx="1"/>
          </p:cNvCxnSpPr>
          <p:nvPr/>
        </p:nvCxnSpPr>
        <p:spPr>
          <a:xfrm flipV="1">
            <a:off x="2645403" y="3607996"/>
            <a:ext cx="973216" cy="1709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7FFEB66-9AFF-9D5E-9DAB-89C676C23E31}"/>
              </a:ext>
            </a:extLst>
          </p:cNvPr>
          <p:cNvSpPr txBox="1"/>
          <p:nvPr/>
        </p:nvSpPr>
        <p:spPr>
          <a:xfrm>
            <a:off x="3533951" y="5867534"/>
            <a:ext cx="5525381" cy="954107"/>
          </a:xfrm>
          <a:prstGeom prst="rect">
            <a:avLst/>
          </a:prstGeom>
          <a:noFill/>
        </p:spPr>
        <p:txBody>
          <a:bodyPr wrap="square" rtlCol="0">
            <a:spAutoFit/>
          </a:bodyPr>
          <a:lstStyle/>
          <a:p>
            <a:r>
              <a:rPr lang="en-US" sz="1400" dirty="0"/>
              <a:t>Autonomous SPT Machine Patent Filed:</a:t>
            </a:r>
          </a:p>
          <a:p>
            <a:r>
              <a:rPr lang="en-US" sz="1400" dirty="0"/>
              <a:t>Title: </a:t>
            </a:r>
            <a:r>
              <a:rPr lang="en-US" sz="1400" dirty="0" err="1"/>
              <a:t>UltraHigh</a:t>
            </a:r>
            <a:r>
              <a:rPr lang="en-US" sz="1400" dirty="0"/>
              <a:t>-Throughput Small Punch Testing</a:t>
            </a:r>
          </a:p>
          <a:p>
            <a:r>
              <a:rPr lang="en-US" sz="1400" dirty="0"/>
              <a:t>Serial No.: 18/466,643</a:t>
            </a:r>
          </a:p>
          <a:p>
            <a:r>
              <a:rPr lang="en-US" sz="1400" dirty="0"/>
              <a:t>Filing Date: September 13, 2023</a:t>
            </a:r>
          </a:p>
        </p:txBody>
      </p:sp>
      <p:sp>
        <p:nvSpPr>
          <p:cNvPr id="3" name="TextBox 2">
            <a:extLst>
              <a:ext uri="{FF2B5EF4-FFF2-40B4-BE49-F238E27FC236}">
                <a16:creationId xmlns:a16="http://schemas.microsoft.com/office/drawing/2014/main" id="{F52C52E8-0960-00C7-1D33-E538687101B9}"/>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490575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834542C-6514-4E11-BB11-4A069352999A}"/>
              </a:ext>
            </a:extLst>
          </p:cNvPr>
          <p:cNvPicPr>
            <a:picLocks noChangeAspect="1"/>
          </p:cNvPicPr>
          <p:nvPr/>
        </p:nvPicPr>
        <p:blipFill>
          <a:blip r:embed="rId2"/>
          <a:stretch>
            <a:fillRect/>
          </a:stretch>
        </p:blipFill>
        <p:spPr>
          <a:xfrm>
            <a:off x="2217440" y="2691253"/>
            <a:ext cx="5997442" cy="3718268"/>
          </a:xfrm>
          <a:prstGeom prst="rect">
            <a:avLst/>
          </a:prstGeom>
        </p:spPr>
      </p:pic>
      <p:sp>
        <p:nvSpPr>
          <p:cNvPr id="2" name="Title 1">
            <a:extLst>
              <a:ext uri="{FF2B5EF4-FFF2-40B4-BE49-F238E27FC236}">
                <a16:creationId xmlns:a16="http://schemas.microsoft.com/office/drawing/2014/main" id="{A88D8996-1A08-4891-9DE8-D82BAD1DD2E0}"/>
              </a:ext>
            </a:extLst>
          </p:cNvPr>
          <p:cNvSpPr>
            <a:spLocks noGrp="1"/>
          </p:cNvSpPr>
          <p:nvPr>
            <p:ph type="title"/>
          </p:nvPr>
        </p:nvSpPr>
        <p:spPr>
          <a:xfrm>
            <a:off x="1331728" y="365126"/>
            <a:ext cx="7183622" cy="1325563"/>
          </a:xfrm>
        </p:spPr>
        <p:txBody>
          <a:bodyPr/>
          <a:lstStyle/>
          <a:p>
            <a:r>
              <a:rPr lang="en-US" dirty="0"/>
              <a:t>HT Testing Study: L-PBF Inconel 718</a:t>
            </a:r>
          </a:p>
        </p:txBody>
      </p:sp>
      <p:sp>
        <p:nvSpPr>
          <p:cNvPr id="3" name="Content Placeholder 2">
            <a:extLst>
              <a:ext uri="{FF2B5EF4-FFF2-40B4-BE49-F238E27FC236}">
                <a16:creationId xmlns:a16="http://schemas.microsoft.com/office/drawing/2014/main" id="{4DA92216-8074-4797-B9FF-8A57A35363E2}"/>
              </a:ext>
            </a:extLst>
          </p:cNvPr>
          <p:cNvSpPr>
            <a:spLocks noGrp="1"/>
          </p:cNvSpPr>
          <p:nvPr>
            <p:ph idx="1"/>
          </p:nvPr>
        </p:nvSpPr>
        <p:spPr>
          <a:xfrm>
            <a:off x="628650" y="1825625"/>
            <a:ext cx="6315320" cy="1105231"/>
          </a:xfrm>
        </p:spPr>
        <p:txBody>
          <a:bodyPr>
            <a:normAutofit/>
          </a:bodyPr>
          <a:lstStyle/>
          <a:p>
            <a:r>
              <a:rPr lang="en-US" dirty="0"/>
              <a:t>AM tensile bars with varied heat treatment</a:t>
            </a:r>
          </a:p>
        </p:txBody>
      </p:sp>
      <p:sp>
        <p:nvSpPr>
          <p:cNvPr id="4" name="Slide Number Placeholder 3">
            <a:extLst>
              <a:ext uri="{FF2B5EF4-FFF2-40B4-BE49-F238E27FC236}">
                <a16:creationId xmlns:a16="http://schemas.microsoft.com/office/drawing/2014/main" id="{9C225B42-6C52-45BC-B44A-EFE7FA1DF2D7}"/>
              </a:ext>
            </a:extLst>
          </p:cNvPr>
          <p:cNvSpPr>
            <a:spLocks noGrp="1"/>
          </p:cNvSpPr>
          <p:nvPr>
            <p:ph type="sldNum" sz="quarter" idx="12"/>
          </p:nvPr>
        </p:nvSpPr>
        <p:spPr/>
        <p:txBody>
          <a:bodyPr/>
          <a:lstStyle/>
          <a:p>
            <a:fld id="{FDD568B0-3165-4FCD-A914-28D500F523BB}" type="slidenum">
              <a:rPr lang="en-US" smtClean="0"/>
              <a:t>5</a:t>
            </a:fld>
            <a:endParaRPr lang="en-US"/>
          </a:p>
        </p:txBody>
      </p:sp>
      <p:pic>
        <p:nvPicPr>
          <p:cNvPr id="13" name="Picture 12">
            <a:extLst>
              <a:ext uri="{FF2B5EF4-FFF2-40B4-BE49-F238E27FC236}">
                <a16:creationId xmlns:a16="http://schemas.microsoft.com/office/drawing/2014/main" id="{BFADD006-A8BB-9ECE-2797-CFECC7E3112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7551" r="14674"/>
          <a:stretch/>
        </p:blipFill>
        <p:spPr>
          <a:xfrm>
            <a:off x="0" y="3311395"/>
            <a:ext cx="2378787" cy="2347443"/>
          </a:xfrm>
          <a:prstGeom prst="rect">
            <a:avLst/>
          </a:prstGeom>
        </p:spPr>
      </p:pic>
      <p:pic>
        <p:nvPicPr>
          <p:cNvPr id="22" name="Picture 21">
            <a:extLst>
              <a:ext uri="{FF2B5EF4-FFF2-40B4-BE49-F238E27FC236}">
                <a16:creationId xmlns:a16="http://schemas.microsoft.com/office/drawing/2014/main" id="{6DA09881-38DA-2D12-B1BB-869888228B1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43970" y="3577625"/>
            <a:ext cx="2132129" cy="1228329"/>
          </a:xfrm>
          <a:prstGeom prst="rect">
            <a:avLst/>
          </a:prstGeom>
        </p:spPr>
      </p:pic>
      <p:sp>
        <p:nvSpPr>
          <p:cNvPr id="28" name="TextBox 27">
            <a:extLst>
              <a:ext uri="{FF2B5EF4-FFF2-40B4-BE49-F238E27FC236}">
                <a16:creationId xmlns:a16="http://schemas.microsoft.com/office/drawing/2014/main" id="{4B79294B-D2DF-4426-A1E3-82F2648EA711}"/>
              </a:ext>
            </a:extLst>
          </p:cNvPr>
          <p:cNvSpPr txBox="1"/>
          <p:nvPr/>
        </p:nvSpPr>
        <p:spPr>
          <a:xfrm>
            <a:off x="7003669" y="3241085"/>
            <a:ext cx="2012730" cy="369332"/>
          </a:xfrm>
          <a:prstGeom prst="rect">
            <a:avLst/>
          </a:prstGeom>
          <a:noFill/>
        </p:spPr>
        <p:txBody>
          <a:bodyPr wrap="none" rtlCol="0">
            <a:spAutoFit/>
          </a:bodyPr>
          <a:lstStyle/>
          <a:p>
            <a:r>
              <a:rPr lang="en-US" dirty="0"/>
              <a:t>Tested SPT Samples</a:t>
            </a:r>
          </a:p>
        </p:txBody>
      </p:sp>
      <p:sp>
        <p:nvSpPr>
          <p:cNvPr id="5" name="TextBox 4">
            <a:extLst>
              <a:ext uri="{FF2B5EF4-FFF2-40B4-BE49-F238E27FC236}">
                <a16:creationId xmlns:a16="http://schemas.microsoft.com/office/drawing/2014/main" id="{1EEDBBBD-9346-5BFC-2AF8-2CC4D584B1B2}"/>
              </a:ext>
            </a:extLst>
          </p:cNvPr>
          <p:cNvSpPr txBox="1"/>
          <p:nvPr/>
        </p:nvSpPr>
        <p:spPr>
          <a:xfrm>
            <a:off x="2217440" y="6356351"/>
            <a:ext cx="1124026" cy="261610"/>
          </a:xfrm>
          <a:prstGeom prst="rect">
            <a:avLst/>
          </a:prstGeom>
          <a:noFill/>
        </p:spPr>
        <p:txBody>
          <a:bodyPr wrap="none" rtlCol="0">
            <a:spAutoFit/>
          </a:bodyPr>
          <a:lstStyle/>
          <a:p>
            <a:r>
              <a:rPr lang="en-US" sz="1100" i="1" dirty="0"/>
              <a:t>Courtright, 2021</a:t>
            </a:r>
          </a:p>
        </p:txBody>
      </p:sp>
      <p:sp>
        <p:nvSpPr>
          <p:cNvPr id="6" name="TextBox 5">
            <a:extLst>
              <a:ext uri="{FF2B5EF4-FFF2-40B4-BE49-F238E27FC236}">
                <a16:creationId xmlns:a16="http://schemas.microsoft.com/office/drawing/2014/main" id="{8382F397-0DC1-552E-6338-38D685415B38}"/>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1439526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6C4475-4BB7-AAD1-0B41-161B8A532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17" y="1318340"/>
            <a:ext cx="7732565" cy="4252911"/>
          </a:xfrm>
          <a:prstGeom prst="rect">
            <a:avLst/>
          </a:prstGeom>
        </p:spPr>
      </p:pic>
      <p:sp>
        <p:nvSpPr>
          <p:cNvPr id="2" name="Title 1">
            <a:extLst>
              <a:ext uri="{FF2B5EF4-FFF2-40B4-BE49-F238E27FC236}">
                <a16:creationId xmlns:a16="http://schemas.microsoft.com/office/drawing/2014/main" id="{A88D8996-1A08-4891-9DE8-D82BAD1DD2E0}"/>
              </a:ext>
            </a:extLst>
          </p:cNvPr>
          <p:cNvSpPr>
            <a:spLocks noGrp="1"/>
          </p:cNvSpPr>
          <p:nvPr>
            <p:ph type="title"/>
          </p:nvPr>
        </p:nvSpPr>
        <p:spPr>
          <a:xfrm>
            <a:off x="1331728" y="365126"/>
            <a:ext cx="7183622" cy="1325563"/>
          </a:xfrm>
        </p:spPr>
        <p:txBody>
          <a:bodyPr/>
          <a:lstStyle/>
          <a:p>
            <a:r>
              <a:rPr lang="en-US" dirty="0"/>
              <a:t>Combined Micro and SPT Data</a:t>
            </a:r>
          </a:p>
        </p:txBody>
      </p:sp>
      <p:sp>
        <p:nvSpPr>
          <p:cNvPr id="4" name="Slide Number Placeholder 3">
            <a:extLst>
              <a:ext uri="{FF2B5EF4-FFF2-40B4-BE49-F238E27FC236}">
                <a16:creationId xmlns:a16="http://schemas.microsoft.com/office/drawing/2014/main" id="{9C225B42-6C52-45BC-B44A-EFE7FA1DF2D7}"/>
              </a:ext>
            </a:extLst>
          </p:cNvPr>
          <p:cNvSpPr>
            <a:spLocks noGrp="1"/>
          </p:cNvSpPr>
          <p:nvPr>
            <p:ph type="sldNum" sz="quarter" idx="12"/>
          </p:nvPr>
        </p:nvSpPr>
        <p:spPr/>
        <p:txBody>
          <a:bodyPr/>
          <a:lstStyle/>
          <a:p>
            <a:fld id="{FDD568B0-3165-4FCD-A914-28D500F523BB}" type="slidenum">
              <a:rPr lang="en-US" smtClean="0"/>
              <a:t>6</a:t>
            </a:fld>
            <a:endParaRPr lang="en-US"/>
          </a:p>
        </p:txBody>
      </p:sp>
      <p:sp>
        <p:nvSpPr>
          <p:cNvPr id="3" name="TextBox 2">
            <a:extLst>
              <a:ext uri="{FF2B5EF4-FFF2-40B4-BE49-F238E27FC236}">
                <a16:creationId xmlns:a16="http://schemas.microsoft.com/office/drawing/2014/main" id="{B43A08B7-64AB-82B9-4C8B-C76DA1613E78}"/>
              </a:ext>
            </a:extLst>
          </p:cNvPr>
          <p:cNvSpPr txBox="1"/>
          <p:nvPr/>
        </p:nvSpPr>
        <p:spPr>
          <a:xfrm>
            <a:off x="190501" y="5470583"/>
            <a:ext cx="7861299" cy="923330"/>
          </a:xfrm>
          <a:prstGeom prst="rect">
            <a:avLst/>
          </a:prstGeom>
          <a:noFill/>
        </p:spPr>
        <p:txBody>
          <a:bodyPr wrap="square" rtlCol="0">
            <a:spAutoFit/>
          </a:bodyPr>
          <a:lstStyle/>
          <a:p>
            <a:pPr marL="285750" indent="-285750">
              <a:buFont typeface="Arial" panose="020B0604020202020204" pitchFamily="34" charset="0"/>
              <a:buChar char="•"/>
            </a:pPr>
            <a:r>
              <a:rPr lang="en-US" dirty="0"/>
              <a:t>Previously established </a:t>
            </a:r>
            <a:r>
              <a:rPr lang="en-US" dirty="0" err="1"/>
              <a:t>microindentation</a:t>
            </a:r>
            <a:r>
              <a:rPr lang="en-US" dirty="0"/>
              <a:t> protocols for testing and analysis were applied to obtain these </a:t>
            </a:r>
            <a:r>
              <a:rPr lang="en-US" dirty="0" err="1"/>
              <a:t>microindentation</a:t>
            </a:r>
            <a:r>
              <a:rPr lang="en-US" dirty="0"/>
              <a:t> results</a:t>
            </a:r>
          </a:p>
          <a:p>
            <a:pPr marL="285750" indent="-285750">
              <a:buFont typeface="Arial" panose="020B0604020202020204" pitchFamily="34" charset="0"/>
              <a:buChar char="•"/>
            </a:pPr>
            <a:r>
              <a:rPr lang="en-US" dirty="0"/>
              <a:t>A simulation library approach was applied to obtain these SPT results</a:t>
            </a:r>
          </a:p>
        </p:txBody>
      </p:sp>
      <p:sp>
        <p:nvSpPr>
          <p:cNvPr id="5" name="TextBox 4">
            <a:extLst>
              <a:ext uri="{FF2B5EF4-FFF2-40B4-BE49-F238E27FC236}">
                <a16:creationId xmlns:a16="http://schemas.microsoft.com/office/drawing/2014/main" id="{D12A58A8-C271-92F6-4876-6D53A8E1F7CD}"/>
              </a:ext>
            </a:extLst>
          </p:cNvPr>
          <p:cNvSpPr txBox="1"/>
          <p:nvPr/>
        </p:nvSpPr>
        <p:spPr>
          <a:xfrm>
            <a:off x="7314256" y="5342617"/>
            <a:ext cx="1124026" cy="261610"/>
          </a:xfrm>
          <a:prstGeom prst="rect">
            <a:avLst/>
          </a:prstGeom>
          <a:noFill/>
        </p:spPr>
        <p:txBody>
          <a:bodyPr wrap="none" rtlCol="0">
            <a:spAutoFit/>
          </a:bodyPr>
          <a:lstStyle/>
          <a:p>
            <a:r>
              <a:rPr lang="en-US" sz="1100" i="1" dirty="0"/>
              <a:t>Courtright, 2021</a:t>
            </a:r>
          </a:p>
        </p:txBody>
      </p:sp>
      <p:sp>
        <p:nvSpPr>
          <p:cNvPr id="6" name="TextBox 5">
            <a:extLst>
              <a:ext uri="{FF2B5EF4-FFF2-40B4-BE49-F238E27FC236}">
                <a16:creationId xmlns:a16="http://schemas.microsoft.com/office/drawing/2014/main" id="{C18E68CD-984D-97A9-E8BF-9FAF356BF872}"/>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4077667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67FECD-A569-4EE0-9DE9-5242A78DEC6E}"/>
              </a:ext>
            </a:extLst>
          </p:cNvPr>
          <p:cNvSpPr>
            <a:spLocks noGrp="1"/>
          </p:cNvSpPr>
          <p:nvPr>
            <p:ph idx="1"/>
          </p:nvPr>
        </p:nvSpPr>
        <p:spPr>
          <a:xfrm>
            <a:off x="628650" y="1825624"/>
            <a:ext cx="3169903" cy="5032375"/>
          </a:xfrm>
        </p:spPr>
        <p:txBody>
          <a:bodyPr>
            <a:normAutofit/>
          </a:bodyPr>
          <a:lstStyle/>
          <a:p>
            <a:r>
              <a:rPr lang="en-US" sz="2000" dirty="0"/>
              <a:t>Varied build parameters (power, travel speed, powder feed rate)</a:t>
            </a:r>
          </a:p>
          <a:p>
            <a:pPr lvl="1"/>
            <a:r>
              <a:rPr lang="en-US" sz="2000" dirty="0"/>
              <a:t>Stress relieved (1650F/2 hours)</a:t>
            </a:r>
          </a:p>
          <a:p>
            <a:pPr lvl="1"/>
            <a:r>
              <a:rPr lang="en-US" sz="2000" dirty="0"/>
              <a:t>Sectioned, tested, and imaged</a:t>
            </a:r>
          </a:p>
          <a:p>
            <a:pPr lvl="1"/>
            <a:r>
              <a:rPr lang="en-US" sz="2000" dirty="0"/>
              <a:t>ML applied to SPT analysis and the development of Process-Structure-Property (PSP) models</a:t>
            </a:r>
          </a:p>
        </p:txBody>
      </p:sp>
      <p:sp>
        <p:nvSpPr>
          <p:cNvPr id="4" name="Slide Number Placeholder 3">
            <a:extLst>
              <a:ext uri="{FF2B5EF4-FFF2-40B4-BE49-F238E27FC236}">
                <a16:creationId xmlns:a16="http://schemas.microsoft.com/office/drawing/2014/main" id="{B89F5627-1B46-4BBB-953F-CA0CD550539A}"/>
              </a:ext>
            </a:extLst>
          </p:cNvPr>
          <p:cNvSpPr>
            <a:spLocks noGrp="1"/>
          </p:cNvSpPr>
          <p:nvPr>
            <p:ph type="sldNum" sz="quarter" idx="12"/>
          </p:nvPr>
        </p:nvSpPr>
        <p:spPr/>
        <p:txBody>
          <a:bodyPr/>
          <a:lstStyle/>
          <a:p>
            <a:fld id="{FDD568B0-3165-4FCD-A914-28D500F523BB}" type="slidenum">
              <a:rPr lang="en-US" smtClean="0"/>
              <a:t>7</a:t>
            </a:fld>
            <a:endParaRPr lang="en-US"/>
          </a:p>
        </p:txBody>
      </p:sp>
      <p:sp>
        <p:nvSpPr>
          <p:cNvPr id="2" name="Title 1">
            <a:extLst>
              <a:ext uri="{FF2B5EF4-FFF2-40B4-BE49-F238E27FC236}">
                <a16:creationId xmlns:a16="http://schemas.microsoft.com/office/drawing/2014/main" id="{1F5F3953-D698-4409-9199-A5CF09624758}"/>
              </a:ext>
            </a:extLst>
          </p:cNvPr>
          <p:cNvSpPr>
            <a:spLocks noGrp="1"/>
          </p:cNvSpPr>
          <p:nvPr>
            <p:ph type="title"/>
          </p:nvPr>
        </p:nvSpPr>
        <p:spPr>
          <a:xfrm>
            <a:off x="1331728" y="365126"/>
            <a:ext cx="7183622" cy="1325563"/>
          </a:xfrm>
        </p:spPr>
        <p:txBody>
          <a:bodyPr>
            <a:normAutofit fontScale="90000"/>
          </a:bodyPr>
          <a:lstStyle/>
          <a:p>
            <a:r>
              <a:rPr lang="en-US" dirty="0"/>
              <a:t>HT Testing with ML Study: Blown Powder DED Inconel 625</a:t>
            </a:r>
          </a:p>
        </p:txBody>
      </p:sp>
      <p:graphicFrame>
        <p:nvGraphicFramePr>
          <p:cNvPr id="5" name="Table 4">
            <a:extLst>
              <a:ext uri="{FF2B5EF4-FFF2-40B4-BE49-F238E27FC236}">
                <a16:creationId xmlns:a16="http://schemas.microsoft.com/office/drawing/2014/main" id="{988FB6D2-3F3A-97BE-E1EF-61CC48A1AF6E}"/>
              </a:ext>
            </a:extLst>
          </p:cNvPr>
          <p:cNvGraphicFramePr>
            <a:graphicFrameLocks noGrp="1"/>
          </p:cNvGraphicFramePr>
          <p:nvPr>
            <p:extLst>
              <p:ext uri="{D42A27DB-BD31-4B8C-83A1-F6EECF244321}">
                <p14:modId xmlns:p14="http://schemas.microsoft.com/office/powerpoint/2010/main" val="1853822896"/>
              </p:ext>
            </p:extLst>
          </p:nvPr>
        </p:nvGraphicFramePr>
        <p:xfrm>
          <a:off x="3616121" y="4138616"/>
          <a:ext cx="3093938" cy="2524125"/>
        </p:xfrm>
        <a:graphic>
          <a:graphicData uri="http://schemas.openxmlformats.org/drawingml/2006/table">
            <a:tbl>
              <a:tblPr/>
              <a:tblGrid>
                <a:gridCol w="742545">
                  <a:extLst>
                    <a:ext uri="{9D8B030D-6E8A-4147-A177-3AD203B41FA5}">
                      <a16:colId xmlns:a16="http://schemas.microsoft.com/office/drawing/2014/main" val="3285690909"/>
                    </a:ext>
                  </a:extLst>
                </a:gridCol>
                <a:gridCol w="615285">
                  <a:extLst>
                    <a:ext uri="{9D8B030D-6E8A-4147-A177-3AD203B41FA5}">
                      <a16:colId xmlns:a16="http://schemas.microsoft.com/office/drawing/2014/main" val="3783989089"/>
                    </a:ext>
                  </a:extLst>
                </a:gridCol>
                <a:gridCol w="869806">
                  <a:extLst>
                    <a:ext uri="{9D8B030D-6E8A-4147-A177-3AD203B41FA5}">
                      <a16:colId xmlns:a16="http://schemas.microsoft.com/office/drawing/2014/main" val="2060339769"/>
                    </a:ext>
                  </a:extLst>
                </a:gridCol>
                <a:gridCol w="866302">
                  <a:extLst>
                    <a:ext uri="{9D8B030D-6E8A-4147-A177-3AD203B41FA5}">
                      <a16:colId xmlns:a16="http://schemas.microsoft.com/office/drawing/2014/main" val="2908235587"/>
                    </a:ext>
                  </a:extLst>
                </a:gridCol>
              </a:tblGrid>
              <a:tr h="199487">
                <a:tc rowSpan="2">
                  <a:txBody>
                    <a:bodyPr/>
                    <a:lstStyle/>
                    <a:p>
                      <a:pPr algn="ctr" fontAlgn="ctr"/>
                      <a:r>
                        <a:rPr lang="en-US" sz="1600" b="0" i="0" u="none" strike="noStrike">
                          <a:solidFill>
                            <a:srgbClr val="000000"/>
                          </a:solidFill>
                          <a:effectLst/>
                          <a:latin typeface="Calibri" panose="020F0502020204030204" pitchFamily="34" charset="0"/>
                        </a:rPr>
                        <a:t>Sample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Power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Speed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Powder Feed Rate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7892339"/>
                  </a:ext>
                </a:extLst>
              </a:tr>
              <a:tr h="102275">
                <a:tc vMerge="1">
                  <a:txBody>
                    <a:bodyPr/>
                    <a:lstStyle/>
                    <a:p>
                      <a:endParaRPr lang="en-US"/>
                    </a:p>
                  </a:txBody>
                  <a:tcPr/>
                </a:tc>
                <a:tc>
                  <a:txBody>
                    <a:bodyPr/>
                    <a:lstStyle/>
                    <a:p>
                      <a:pPr algn="ctr" fontAlgn="ctr"/>
                      <a:r>
                        <a:rPr lang="en-US" sz="1600" b="0" i="0" u="none" strike="noStrike">
                          <a:solidFill>
                            <a:srgbClr val="000000"/>
                          </a:solidFill>
                          <a:effectLst/>
                          <a:latin typeface="Calibri" panose="020F0502020204030204" pitchFamily="34" charset="0"/>
                        </a:rPr>
                        <a:t>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mm/min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g/min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71544"/>
                  </a:ext>
                </a:extLst>
              </a:tr>
              <a:tr h="102275">
                <a:tc>
                  <a:txBody>
                    <a:bodyPr/>
                    <a:lstStyle/>
                    <a:p>
                      <a:pPr algn="r" fontAlgn="b"/>
                      <a:r>
                        <a:rPr lang="en-US" sz="16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894519"/>
                  </a:ext>
                </a:extLst>
              </a:tr>
              <a:tr h="102275">
                <a:tc>
                  <a:txBody>
                    <a:bodyPr/>
                    <a:lstStyle/>
                    <a:p>
                      <a:pPr algn="r" fontAlgn="b"/>
                      <a:r>
                        <a:rPr lang="en-US" sz="16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260421"/>
                  </a:ext>
                </a:extLst>
              </a:tr>
              <a:tr h="102275">
                <a:tc>
                  <a:txBody>
                    <a:bodyPr/>
                    <a:lstStyle/>
                    <a:p>
                      <a:pPr algn="r" fontAlgn="b"/>
                      <a:r>
                        <a:rPr lang="en-US" sz="16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1523799"/>
                  </a:ext>
                </a:extLst>
              </a:tr>
              <a:tr h="102275">
                <a:tc>
                  <a:txBody>
                    <a:bodyPr/>
                    <a:lstStyle/>
                    <a:p>
                      <a:pPr algn="r" fontAlgn="b"/>
                      <a:r>
                        <a:rPr lang="en-US" sz="16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129371"/>
                  </a:ext>
                </a:extLst>
              </a:tr>
              <a:tr h="158543">
                <a:tc>
                  <a:txBody>
                    <a:bodyPr/>
                    <a:lstStyle/>
                    <a:p>
                      <a:pPr algn="r" fontAlgn="b"/>
                      <a:r>
                        <a:rPr lang="en-US" sz="16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0288159"/>
                  </a:ext>
                </a:extLst>
              </a:tr>
              <a:tr h="102275">
                <a:tc>
                  <a:txBody>
                    <a:bodyPr/>
                    <a:lstStyle/>
                    <a:p>
                      <a:pPr algn="r" fontAlgn="b"/>
                      <a:r>
                        <a:rPr lang="en-US" sz="16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810876"/>
                  </a:ext>
                </a:extLst>
              </a:tr>
              <a:tr h="158543">
                <a:tc>
                  <a:txBody>
                    <a:bodyPr/>
                    <a:lstStyle/>
                    <a:p>
                      <a:pPr algn="r" fontAlgn="b"/>
                      <a:r>
                        <a:rPr lang="en-US" sz="16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543246"/>
                  </a:ext>
                </a:extLst>
              </a:tr>
            </a:tbl>
          </a:graphicData>
        </a:graphic>
      </p:graphicFrame>
      <p:pic>
        <p:nvPicPr>
          <p:cNvPr id="17" name="Picture 16">
            <a:extLst>
              <a:ext uri="{FF2B5EF4-FFF2-40B4-BE49-F238E27FC236}">
                <a16:creationId xmlns:a16="http://schemas.microsoft.com/office/drawing/2014/main" id="{254D2CB5-4936-A589-AA8B-05F12B01FCB2}"/>
              </a:ext>
            </a:extLst>
          </p:cNvPr>
          <p:cNvPicPr>
            <a:picLocks noChangeAspect="1"/>
          </p:cNvPicPr>
          <p:nvPr/>
        </p:nvPicPr>
        <p:blipFill>
          <a:blip r:embed="rId3"/>
          <a:stretch>
            <a:fillRect/>
          </a:stretch>
        </p:blipFill>
        <p:spPr>
          <a:xfrm>
            <a:off x="6962168" y="1037724"/>
            <a:ext cx="2118037" cy="5318627"/>
          </a:xfrm>
          <a:prstGeom prst="rect">
            <a:avLst/>
          </a:prstGeom>
        </p:spPr>
      </p:pic>
      <p:pic>
        <p:nvPicPr>
          <p:cNvPr id="39" name="Picture 38">
            <a:extLst>
              <a:ext uri="{FF2B5EF4-FFF2-40B4-BE49-F238E27FC236}">
                <a16:creationId xmlns:a16="http://schemas.microsoft.com/office/drawing/2014/main" id="{8CD33E33-ABDA-079C-B1EB-7EE2E53E3912}"/>
              </a:ext>
            </a:extLst>
          </p:cNvPr>
          <p:cNvPicPr>
            <a:picLocks noChangeAspect="1"/>
          </p:cNvPicPr>
          <p:nvPr/>
        </p:nvPicPr>
        <p:blipFill>
          <a:blip r:embed="rId4"/>
          <a:stretch>
            <a:fillRect/>
          </a:stretch>
        </p:blipFill>
        <p:spPr>
          <a:xfrm>
            <a:off x="4040400" y="1825624"/>
            <a:ext cx="2541016" cy="2082800"/>
          </a:xfrm>
          <a:prstGeom prst="rect">
            <a:avLst/>
          </a:prstGeom>
          <a:ln w="28575">
            <a:solidFill>
              <a:srgbClr val="FF0000"/>
            </a:solidFill>
          </a:ln>
        </p:spPr>
      </p:pic>
      <p:sp>
        <p:nvSpPr>
          <p:cNvPr id="40" name="Rectangle 39">
            <a:extLst>
              <a:ext uri="{FF2B5EF4-FFF2-40B4-BE49-F238E27FC236}">
                <a16:creationId xmlns:a16="http://schemas.microsoft.com/office/drawing/2014/main" id="{9A5850B9-08E3-2605-B8F0-CA9577CC5EF4}"/>
              </a:ext>
            </a:extLst>
          </p:cNvPr>
          <p:cNvSpPr/>
          <p:nvPr/>
        </p:nvSpPr>
        <p:spPr>
          <a:xfrm>
            <a:off x="7060019" y="2838893"/>
            <a:ext cx="478465" cy="8506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5EADB788-A63E-BA3C-50E0-59F791839FD9}"/>
              </a:ext>
            </a:extLst>
          </p:cNvPr>
          <p:cNvCxnSpPr>
            <a:cxnSpLocks/>
            <a:stCxn id="40" idx="1"/>
            <a:endCxn id="39" idx="3"/>
          </p:cNvCxnSpPr>
          <p:nvPr/>
        </p:nvCxnSpPr>
        <p:spPr>
          <a:xfrm flipH="1" flipV="1">
            <a:off x="6581416" y="2867024"/>
            <a:ext cx="478603" cy="397172"/>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57AEAA3-B310-60A8-620B-21D702FE8F47}"/>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3657824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DF406-800E-F775-EB5F-AB33A727684E}"/>
              </a:ext>
            </a:extLst>
          </p:cNvPr>
          <p:cNvSpPr>
            <a:spLocks noGrp="1"/>
          </p:cNvSpPr>
          <p:nvPr>
            <p:ph type="title"/>
          </p:nvPr>
        </p:nvSpPr>
        <p:spPr>
          <a:xfrm>
            <a:off x="1222728" y="365126"/>
            <a:ext cx="7292622" cy="1325563"/>
          </a:xfrm>
        </p:spPr>
        <p:txBody>
          <a:bodyPr>
            <a:noAutofit/>
          </a:bodyPr>
          <a:lstStyle/>
          <a:p>
            <a:r>
              <a:rPr lang="en-US" sz="2800" b="1" dirty="0">
                <a:latin typeface="Times New Roman" panose="02020603050405020304" pitchFamily="18" charset="0"/>
                <a:ea typeface="Cambria" panose="02040503050406030204" pitchFamily="18" charset="0"/>
                <a:cs typeface="Times New Roman" panose="02020603050405020304" pitchFamily="18" charset="0"/>
              </a:rPr>
              <a:t>Overview of</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a:latin typeface="Times New Roman" panose="02020603050405020304" pitchFamily="18" charset="0"/>
                <a:ea typeface="Cambria" panose="02040503050406030204" pitchFamily="18" charset="0"/>
                <a:cs typeface="Times New Roman" panose="02020603050405020304" pitchFamily="18" charset="0"/>
              </a:rPr>
              <a:t>Bayesian Framework to Estimate Intrinsic Properties from SPT Tests</a:t>
            </a:r>
            <a:endParaRPr lang="en-US" sz="2800" dirty="0">
              <a:solidFill>
                <a:srgbClr val="FF0000"/>
              </a:solidFill>
              <a:highlight>
                <a:srgbClr val="FFFF00"/>
              </a:highlight>
            </a:endParaRPr>
          </a:p>
        </p:txBody>
      </p:sp>
      <p:sp>
        <p:nvSpPr>
          <p:cNvPr id="3" name="Slide Number Placeholder 2">
            <a:extLst>
              <a:ext uri="{FF2B5EF4-FFF2-40B4-BE49-F238E27FC236}">
                <a16:creationId xmlns:a16="http://schemas.microsoft.com/office/drawing/2014/main" id="{D1617AD6-AF17-3BE9-BAD7-FD677CD466DA}"/>
              </a:ext>
            </a:extLst>
          </p:cNvPr>
          <p:cNvSpPr>
            <a:spLocks noGrp="1"/>
          </p:cNvSpPr>
          <p:nvPr>
            <p:ph type="sldNum" sz="quarter" idx="12"/>
          </p:nvPr>
        </p:nvSpPr>
        <p:spPr/>
        <p:txBody>
          <a:bodyPr/>
          <a:lstStyle/>
          <a:p>
            <a:fld id="{FDD568B0-3165-4FCD-A914-28D500F523BB}" type="slidenum">
              <a:rPr lang="en-US" smtClean="0"/>
              <a:t>8</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C56C6BD-DE71-729D-7963-A8D025A0A156}"/>
                  </a:ext>
                </a:extLst>
              </p:cNvPr>
              <p:cNvSpPr txBox="1"/>
              <p:nvPr/>
            </p:nvSpPr>
            <p:spPr>
              <a:xfrm>
                <a:off x="6357826" y="2758026"/>
                <a:ext cx="2849825" cy="4147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ea typeface="Cambria Math" panose="02040503050406030204" pitchFamily="18" charset="0"/>
                        </a:rPr>
                        <m:t>𝝈</m:t>
                      </m:r>
                      <m:r>
                        <a:rPr lang="en-US" sz="1400" b="1" i="1" smtClean="0">
                          <a:latin typeface="Cambria Math" panose="02040503050406030204" pitchFamily="18" charset="0"/>
                          <a:ea typeface="Cambria Math" panose="02040503050406030204" pitchFamily="18" charset="0"/>
                        </a:rPr>
                        <m:t>=</m:t>
                      </m:r>
                      <m:sSub>
                        <m:sSubPr>
                          <m:ctrlPr>
                            <a:rPr lang="en-US" sz="1400" b="1" i="1" smtClean="0">
                              <a:latin typeface="Cambria Math" panose="02040503050406030204" pitchFamily="18" charset="0"/>
                              <a:ea typeface="Cambria Math" panose="02040503050406030204" pitchFamily="18" charset="0"/>
                            </a:rPr>
                          </m:ctrlPr>
                        </m:sSubPr>
                        <m:e>
                          <m:r>
                            <a:rPr lang="en-US" sz="1400" b="1" i="1" smtClean="0">
                              <a:latin typeface="Cambria Math" panose="02040503050406030204" pitchFamily="18" charset="0"/>
                              <a:ea typeface="Cambria Math" panose="02040503050406030204" pitchFamily="18" charset="0"/>
                            </a:rPr>
                            <m:t>𝝈</m:t>
                          </m:r>
                        </m:e>
                        <m:sub>
                          <m:r>
                            <a:rPr lang="en-US" sz="1400" b="1" i="1" smtClean="0">
                              <a:latin typeface="Cambria Math" panose="02040503050406030204" pitchFamily="18" charset="0"/>
                              <a:ea typeface="Cambria Math" panose="02040503050406030204" pitchFamily="18" charset="0"/>
                            </a:rPr>
                            <m:t>𝟎</m:t>
                          </m:r>
                        </m:sub>
                      </m:sSub>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𝑸</m:t>
                      </m:r>
                      <m:r>
                        <a:rPr lang="en-US" sz="1400" b="1" i="1" smtClean="0">
                          <a:latin typeface="Cambria Math" panose="02040503050406030204" pitchFamily="18" charset="0"/>
                          <a:ea typeface="Cambria Math" panose="02040503050406030204" pitchFamily="18" charset="0"/>
                        </a:rPr>
                        <m:t>∗</m:t>
                      </m:r>
                      <m:d>
                        <m:dPr>
                          <m:ctrlPr>
                            <a:rPr lang="en-US" sz="1400" b="1" i="1" smtClean="0">
                              <a:latin typeface="Cambria Math" panose="02040503050406030204" pitchFamily="18" charset="0"/>
                              <a:ea typeface="Cambria Math" panose="02040503050406030204" pitchFamily="18" charset="0"/>
                            </a:rPr>
                          </m:ctrlPr>
                        </m:dPr>
                        <m:e>
                          <m:r>
                            <a:rPr lang="en-US" sz="1400" b="1" i="1">
                              <a:latin typeface="Cambria Math" panose="02040503050406030204" pitchFamily="18" charset="0"/>
                              <a:ea typeface="Cambria Math" panose="02040503050406030204" pitchFamily="18" charset="0"/>
                            </a:rPr>
                            <m:t>𝟏</m:t>
                          </m:r>
                          <m:r>
                            <a:rPr lang="en-US" sz="1400" b="1" i="1">
                              <a:latin typeface="Cambria Math" panose="02040503050406030204" pitchFamily="18" charset="0"/>
                              <a:ea typeface="Cambria Math" panose="02040503050406030204" pitchFamily="18" charset="0"/>
                            </a:rPr>
                            <m:t>−</m:t>
                          </m:r>
                          <m:r>
                            <a:rPr lang="en-US" sz="1400" b="1" i="1">
                              <a:latin typeface="Cambria Math" panose="02040503050406030204" pitchFamily="18" charset="0"/>
                              <a:ea typeface="Cambria Math" panose="02040503050406030204" pitchFamily="18" charset="0"/>
                            </a:rPr>
                            <m:t>𝒆𝒙𝒑</m:t>
                          </m:r>
                          <m:d>
                            <m:dPr>
                              <m:ctrlPr>
                                <a:rPr lang="en-US" sz="1400" b="1" i="1">
                                  <a:latin typeface="Cambria Math" panose="02040503050406030204" pitchFamily="18" charset="0"/>
                                  <a:ea typeface="Cambria Math" panose="02040503050406030204" pitchFamily="18" charset="0"/>
                                </a:rPr>
                              </m:ctrlPr>
                            </m:dPr>
                            <m:e>
                              <m:r>
                                <a:rPr lang="en-US" sz="1400" b="1" i="1">
                                  <a:latin typeface="Cambria Math" panose="02040503050406030204" pitchFamily="18" charset="0"/>
                                  <a:ea typeface="Cambria Math" panose="02040503050406030204" pitchFamily="18" charset="0"/>
                                </a:rPr>
                                <m:t>−</m:t>
                              </m:r>
                              <m:r>
                                <a:rPr lang="en-US" sz="1400" b="1" i="1">
                                  <a:latin typeface="Cambria Math" panose="02040503050406030204" pitchFamily="18" charset="0"/>
                                  <a:ea typeface="Cambria Math" panose="02040503050406030204" pitchFamily="18" charset="0"/>
                                </a:rPr>
                                <m:t>𝑩</m:t>
                              </m:r>
                              <m:r>
                                <a:rPr lang="en-US" sz="1400" b="1" i="1">
                                  <a:latin typeface="Cambria Math" panose="02040503050406030204" pitchFamily="18" charset="0"/>
                                  <a:ea typeface="Cambria Math" panose="02040503050406030204" pitchFamily="18" charset="0"/>
                                </a:rPr>
                                <m:t>∗</m:t>
                              </m:r>
                              <m:sSub>
                                <m:sSubPr>
                                  <m:ctrlPr>
                                    <a:rPr lang="en-US" sz="1400" b="1" i="1">
                                      <a:latin typeface="Cambria Math" panose="02040503050406030204" pitchFamily="18" charset="0"/>
                                      <a:ea typeface="Cambria Math" panose="02040503050406030204" pitchFamily="18" charset="0"/>
                                    </a:rPr>
                                  </m:ctrlPr>
                                </m:sSubPr>
                                <m:e>
                                  <m:r>
                                    <a:rPr lang="en-US" sz="1400" b="1" i="1">
                                      <a:latin typeface="Cambria Math" panose="02040503050406030204" pitchFamily="18" charset="0"/>
                                      <a:ea typeface="Cambria Math" panose="02040503050406030204" pitchFamily="18" charset="0"/>
                                    </a:rPr>
                                    <m:t>𝜺</m:t>
                                  </m:r>
                                </m:e>
                                <m:sub>
                                  <m:r>
                                    <a:rPr lang="en-US" sz="1400" b="1" i="1">
                                      <a:latin typeface="Cambria Math" panose="02040503050406030204" pitchFamily="18" charset="0"/>
                                      <a:ea typeface="Cambria Math" panose="02040503050406030204" pitchFamily="18" charset="0"/>
                                    </a:rPr>
                                    <m:t>𝒑</m:t>
                                  </m:r>
                                </m:sub>
                              </m:sSub>
                            </m:e>
                          </m:d>
                        </m:e>
                      </m:d>
                    </m:oMath>
                  </m:oMathPara>
                </a14:m>
                <a:endParaRPr lang="en-US" sz="1400" dirty="0"/>
              </a:p>
            </p:txBody>
          </p:sp>
        </mc:Choice>
        <mc:Fallback xmlns="">
          <p:sp>
            <p:nvSpPr>
              <p:cNvPr id="7" name="TextBox 6">
                <a:extLst>
                  <a:ext uri="{FF2B5EF4-FFF2-40B4-BE49-F238E27FC236}">
                    <a16:creationId xmlns:a16="http://schemas.microsoft.com/office/drawing/2014/main" id="{BC56C6BD-DE71-729D-7963-A8D025A0A156}"/>
                  </a:ext>
                </a:extLst>
              </p:cNvPr>
              <p:cNvSpPr txBox="1">
                <a:spLocks noRot="1" noChangeAspect="1" noMove="1" noResize="1" noEditPoints="1" noAdjustHandles="1" noChangeArrowheads="1" noChangeShapeType="1" noTextEdit="1"/>
              </p:cNvSpPr>
              <p:nvPr/>
            </p:nvSpPr>
            <p:spPr>
              <a:xfrm>
                <a:off x="6357826" y="2758026"/>
                <a:ext cx="2849825" cy="41472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6702D75-A1F8-06F9-FEB0-39C8483598AD}"/>
                  </a:ext>
                </a:extLst>
              </p:cNvPr>
              <p:cNvSpPr txBox="1"/>
              <p:nvPr/>
            </p:nvSpPr>
            <p:spPr>
              <a:xfrm>
                <a:off x="6985590" y="1758857"/>
                <a:ext cx="1355436" cy="274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ea typeface="Cambria Math" panose="02040503050406030204" pitchFamily="18" charset="0"/>
                        </a:rPr>
                        <m:t>𝝈</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𝑲</m:t>
                      </m:r>
                      <m:sSup>
                        <m:sSupPr>
                          <m:ctrlPr>
                            <a:rPr lang="en-US" sz="1400" b="1" i="1" smtClean="0">
                              <a:latin typeface="Cambria Math" panose="02040503050406030204" pitchFamily="18" charset="0"/>
                              <a:ea typeface="Cambria Math" panose="02040503050406030204" pitchFamily="18" charset="0"/>
                            </a:rPr>
                          </m:ctrlPr>
                        </m:sSupPr>
                        <m:e>
                          <m:d>
                            <m:dPr>
                              <m:ctrlPr>
                                <a:rPr lang="en-US" sz="1400" b="1" i="1" smtClean="0">
                                  <a:latin typeface="Cambria Math" panose="02040503050406030204" pitchFamily="18" charset="0"/>
                                  <a:ea typeface="Cambria Math" panose="02040503050406030204" pitchFamily="18" charset="0"/>
                                </a:rPr>
                              </m:ctrlPr>
                            </m:dPr>
                            <m:e>
                              <m:sSub>
                                <m:sSubPr>
                                  <m:ctrlPr>
                                    <a:rPr lang="en-US" sz="1400" b="1" i="1" smtClean="0">
                                      <a:latin typeface="Cambria Math" panose="02040503050406030204" pitchFamily="18" charset="0"/>
                                      <a:ea typeface="Cambria Math" panose="02040503050406030204" pitchFamily="18" charset="0"/>
                                    </a:rPr>
                                  </m:ctrlPr>
                                </m:sSubPr>
                                <m:e>
                                  <m:r>
                                    <a:rPr lang="en-US" sz="1400" b="1" i="1" smtClean="0">
                                      <a:latin typeface="Cambria Math" panose="02040503050406030204" pitchFamily="18" charset="0"/>
                                      <a:ea typeface="Cambria Math" panose="02040503050406030204" pitchFamily="18" charset="0"/>
                                    </a:rPr>
                                    <m:t>𝜺</m:t>
                                  </m:r>
                                </m:e>
                                <m:sub>
                                  <m:r>
                                    <a:rPr lang="en-US" sz="1400" b="1" i="1" smtClean="0">
                                      <a:latin typeface="Cambria Math" panose="02040503050406030204" pitchFamily="18" charset="0"/>
                                      <a:ea typeface="Cambria Math" panose="02040503050406030204" pitchFamily="18" charset="0"/>
                                    </a:rPr>
                                    <m:t>𝟎</m:t>
                                  </m:r>
                                </m:sub>
                              </m:sSub>
                              <m:r>
                                <a:rPr lang="en-US" sz="1400" b="1" i="1" smtClean="0">
                                  <a:latin typeface="Cambria Math" panose="02040503050406030204" pitchFamily="18" charset="0"/>
                                  <a:ea typeface="Cambria Math" panose="02040503050406030204" pitchFamily="18" charset="0"/>
                                </a:rPr>
                                <m:t>+</m:t>
                              </m:r>
                              <m:sSub>
                                <m:sSubPr>
                                  <m:ctrlPr>
                                    <a:rPr lang="en-US" sz="1400" b="1" i="1" smtClean="0">
                                      <a:latin typeface="Cambria Math" panose="02040503050406030204" pitchFamily="18" charset="0"/>
                                      <a:ea typeface="Cambria Math" panose="02040503050406030204" pitchFamily="18" charset="0"/>
                                    </a:rPr>
                                  </m:ctrlPr>
                                </m:sSubPr>
                                <m:e>
                                  <m:r>
                                    <a:rPr lang="en-US" sz="1400" b="1" i="1" smtClean="0">
                                      <a:latin typeface="Cambria Math" panose="02040503050406030204" pitchFamily="18" charset="0"/>
                                      <a:ea typeface="Cambria Math" panose="02040503050406030204" pitchFamily="18" charset="0"/>
                                    </a:rPr>
                                    <m:t>𝜺</m:t>
                                  </m:r>
                                </m:e>
                                <m:sub>
                                  <m:r>
                                    <a:rPr lang="en-US" sz="1400" b="1" i="1" smtClean="0">
                                      <a:latin typeface="Cambria Math" panose="02040503050406030204" pitchFamily="18" charset="0"/>
                                      <a:ea typeface="Cambria Math" panose="02040503050406030204" pitchFamily="18" charset="0"/>
                                    </a:rPr>
                                    <m:t>𝒑</m:t>
                                  </m:r>
                                </m:sub>
                              </m:sSub>
                            </m:e>
                          </m:d>
                        </m:e>
                        <m:sup>
                          <m:r>
                            <a:rPr lang="en-US" sz="1400" b="1" i="1" smtClean="0">
                              <a:latin typeface="Cambria Math" panose="02040503050406030204" pitchFamily="18" charset="0"/>
                              <a:ea typeface="Cambria Math" panose="02040503050406030204" pitchFamily="18" charset="0"/>
                            </a:rPr>
                            <m:t>𝒏</m:t>
                          </m:r>
                        </m:sup>
                      </m:sSup>
                    </m:oMath>
                  </m:oMathPara>
                </a14:m>
                <a:endParaRPr lang="en-US" sz="1400" b="1" dirty="0"/>
              </a:p>
            </p:txBody>
          </p:sp>
        </mc:Choice>
        <mc:Fallback xmlns="">
          <p:sp>
            <p:nvSpPr>
              <p:cNvPr id="10" name="TextBox 9">
                <a:extLst>
                  <a:ext uri="{FF2B5EF4-FFF2-40B4-BE49-F238E27FC236}">
                    <a16:creationId xmlns:a16="http://schemas.microsoft.com/office/drawing/2014/main" id="{C6702D75-A1F8-06F9-FEB0-39C8483598AD}"/>
                  </a:ext>
                </a:extLst>
              </p:cNvPr>
              <p:cNvSpPr txBox="1">
                <a:spLocks noRot="1" noChangeAspect="1" noMove="1" noResize="1" noEditPoints="1" noAdjustHandles="1" noChangeArrowheads="1" noChangeShapeType="1" noTextEdit="1"/>
              </p:cNvSpPr>
              <p:nvPr/>
            </p:nvSpPr>
            <p:spPr>
              <a:xfrm>
                <a:off x="6985590" y="1758857"/>
                <a:ext cx="1355436" cy="274306"/>
              </a:xfrm>
              <a:prstGeom prst="rect">
                <a:avLst/>
              </a:prstGeom>
              <a:blipFill>
                <a:blip r:embed="rId4"/>
                <a:stretch>
                  <a:fillRect l="-1802" b="-1333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C53A12C-0E87-CD58-F1DC-2C80FD1ADFE5}"/>
              </a:ext>
            </a:extLst>
          </p:cNvPr>
          <p:cNvSpPr txBox="1"/>
          <p:nvPr/>
        </p:nvSpPr>
        <p:spPr>
          <a:xfrm>
            <a:off x="6837005" y="1472717"/>
            <a:ext cx="1678345" cy="307777"/>
          </a:xfrm>
          <a:prstGeom prst="rect">
            <a:avLst/>
          </a:prstGeom>
          <a:noFill/>
        </p:spPr>
        <p:txBody>
          <a:bodyPr wrap="none" rtlCol="0">
            <a:spAutoFit/>
          </a:bodyPr>
          <a:lstStyle/>
          <a:p>
            <a:r>
              <a:rPr lang="en-US" sz="1400" dirty="0"/>
              <a:t>Swift Hardening Law</a:t>
            </a:r>
          </a:p>
        </p:txBody>
      </p:sp>
      <p:sp>
        <p:nvSpPr>
          <p:cNvPr id="12" name="TextBox 11">
            <a:extLst>
              <a:ext uri="{FF2B5EF4-FFF2-40B4-BE49-F238E27FC236}">
                <a16:creationId xmlns:a16="http://schemas.microsoft.com/office/drawing/2014/main" id="{D58CACCF-29C4-0D61-A347-188DDC1FB1DF}"/>
              </a:ext>
            </a:extLst>
          </p:cNvPr>
          <p:cNvSpPr txBox="1"/>
          <p:nvPr/>
        </p:nvSpPr>
        <p:spPr>
          <a:xfrm>
            <a:off x="6792729" y="2496826"/>
            <a:ext cx="1741157" cy="307777"/>
          </a:xfrm>
          <a:prstGeom prst="rect">
            <a:avLst/>
          </a:prstGeom>
          <a:noFill/>
        </p:spPr>
        <p:txBody>
          <a:bodyPr wrap="square" rtlCol="0">
            <a:spAutoFit/>
          </a:bodyPr>
          <a:lstStyle/>
          <a:p>
            <a:r>
              <a:rPr lang="en-US" sz="1400" dirty="0"/>
              <a:t>Voce Hardening Law</a:t>
            </a:r>
          </a:p>
        </p:txBody>
      </p:sp>
      <p:sp>
        <p:nvSpPr>
          <p:cNvPr id="13" name="Arrow: Right 12">
            <a:extLst>
              <a:ext uri="{FF2B5EF4-FFF2-40B4-BE49-F238E27FC236}">
                <a16:creationId xmlns:a16="http://schemas.microsoft.com/office/drawing/2014/main" id="{84A73571-7543-B469-9880-282EA0D82890}"/>
              </a:ext>
            </a:extLst>
          </p:cNvPr>
          <p:cNvSpPr/>
          <p:nvPr/>
        </p:nvSpPr>
        <p:spPr>
          <a:xfrm rot="5400000">
            <a:off x="7462773" y="2093568"/>
            <a:ext cx="401067" cy="451470"/>
          </a:xfrm>
          <a:prstGeom prst="rightArrow">
            <a:avLst>
              <a:gd name="adj1" fmla="val 35869"/>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9F4FB232-6AFA-8EB5-D9C6-1E629AD55D1C}"/>
              </a:ext>
            </a:extLst>
          </p:cNvPr>
          <p:cNvGraphicFramePr>
            <a:graphicFrameLocks noGrp="1"/>
          </p:cNvGraphicFramePr>
          <p:nvPr>
            <p:extLst>
              <p:ext uri="{D42A27DB-BD31-4B8C-83A1-F6EECF244321}">
                <p14:modId xmlns:p14="http://schemas.microsoft.com/office/powerpoint/2010/main" val="2535821213"/>
              </p:ext>
            </p:extLst>
          </p:nvPr>
        </p:nvGraphicFramePr>
        <p:xfrm>
          <a:off x="6523070" y="3325974"/>
          <a:ext cx="2519335" cy="2220658"/>
        </p:xfrm>
        <a:graphic>
          <a:graphicData uri="http://schemas.openxmlformats.org/drawingml/2006/table">
            <a:tbl>
              <a:tblPr>
                <a:tableStyleId>{616DA210-FB5B-4158-B5E0-FEB733F419BA}</a:tableStyleId>
              </a:tblPr>
              <a:tblGrid>
                <a:gridCol w="563935">
                  <a:extLst>
                    <a:ext uri="{9D8B030D-6E8A-4147-A177-3AD203B41FA5}">
                      <a16:colId xmlns:a16="http://schemas.microsoft.com/office/drawing/2014/main" val="1549540655"/>
                    </a:ext>
                  </a:extLst>
                </a:gridCol>
                <a:gridCol w="498675">
                  <a:extLst>
                    <a:ext uri="{9D8B030D-6E8A-4147-A177-3AD203B41FA5}">
                      <a16:colId xmlns:a16="http://schemas.microsoft.com/office/drawing/2014/main" val="3610810526"/>
                    </a:ext>
                  </a:extLst>
                </a:gridCol>
                <a:gridCol w="798205">
                  <a:extLst>
                    <a:ext uri="{9D8B030D-6E8A-4147-A177-3AD203B41FA5}">
                      <a16:colId xmlns:a16="http://schemas.microsoft.com/office/drawing/2014/main" val="4017998929"/>
                    </a:ext>
                  </a:extLst>
                </a:gridCol>
                <a:gridCol w="658520">
                  <a:extLst>
                    <a:ext uri="{9D8B030D-6E8A-4147-A177-3AD203B41FA5}">
                      <a16:colId xmlns:a16="http://schemas.microsoft.com/office/drawing/2014/main" val="3847511519"/>
                    </a:ext>
                  </a:extLst>
                </a:gridCol>
              </a:tblGrid>
              <a:tr h="208781">
                <a:tc gridSpan="4">
                  <a:txBody>
                    <a:bodyPr/>
                    <a:lstStyle/>
                    <a:p>
                      <a:pPr algn="ctr" fontAlgn="b"/>
                      <a:r>
                        <a:rPr lang="en-US" sz="1100" u="none" strike="noStrike">
                          <a:effectLst/>
                        </a:rPr>
                        <a:t>SPT Results (Averages from &gt;3 SPTs per Sample)</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3882690"/>
                  </a:ext>
                </a:extLst>
              </a:tr>
              <a:tr h="417561">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dirty="0">
                          <a:effectLst/>
                        </a:rPr>
                        <a:t>Yield (</a:t>
                      </a:r>
                      <a:r>
                        <a:rPr lang="en-US" sz="1100" u="none" strike="noStrike" dirty="0" err="1">
                          <a:effectLst/>
                        </a:rPr>
                        <a:t>Mpa</a:t>
                      </a:r>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dirty="0">
                          <a:effectLst/>
                        </a:rPr>
                        <a:t>Ultimate (</a:t>
                      </a:r>
                      <a:r>
                        <a:rPr lang="en-US" sz="1100" u="none" strike="noStrike" dirty="0" err="1">
                          <a:effectLst/>
                        </a:rPr>
                        <a:t>Mpa</a:t>
                      </a:r>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dirty="0">
                          <a:effectLst/>
                        </a:rPr>
                        <a:t>Uniform Elongation</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3489732243"/>
                  </a:ext>
                </a:extLst>
              </a:tr>
              <a:tr h="208781">
                <a:tc>
                  <a:txBody>
                    <a:bodyPr/>
                    <a:lstStyle/>
                    <a:p>
                      <a:pPr algn="l" fontAlgn="b"/>
                      <a:r>
                        <a:rPr lang="en-US" sz="1100" u="none" strike="noStrike">
                          <a:effectLst/>
                        </a:rPr>
                        <a:t>Sample 1</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557.04</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905.05</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21.75</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1638516255"/>
                  </a:ext>
                </a:extLst>
              </a:tr>
              <a:tr h="208781">
                <a:tc>
                  <a:txBody>
                    <a:bodyPr/>
                    <a:lstStyle/>
                    <a:p>
                      <a:pPr algn="l" fontAlgn="b"/>
                      <a:r>
                        <a:rPr lang="en-US" sz="1100" u="none" strike="noStrike">
                          <a:effectLst/>
                        </a:rPr>
                        <a:t>Sample 2</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472.53</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886.12</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18.99</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495553655"/>
                  </a:ext>
                </a:extLst>
              </a:tr>
              <a:tr h="208781">
                <a:tc>
                  <a:txBody>
                    <a:bodyPr/>
                    <a:lstStyle/>
                    <a:p>
                      <a:pPr algn="l" fontAlgn="b"/>
                      <a:r>
                        <a:rPr lang="en-US" sz="1100" u="none" strike="noStrike">
                          <a:effectLst/>
                        </a:rPr>
                        <a:t>Sample 3</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510.21</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910.94</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22.2</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2198523208"/>
                  </a:ext>
                </a:extLst>
              </a:tr>
              <a:tr h="208781">
                <a:tc>
                  <a:txBody>
                    <a:bodyPr/>
                    <a:lstStyle/>
                    <a:p>
                      <a:pPr algn="l" fontAlgn="b"/>
                      <a:r>
                        <a:rPr lang="en-US" sz="1100" u="none" strike="noStrike">
                          <a:effectLst/>
                        </a:rPr>
                        <a:t>Sample 4</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604.46</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dirty="0">
                          <a:effectLst/>
                        </a:rPr>
                        <a:t>922.12</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dirty="0">
                          <a:effectLst/>
                        </a:rPr>
                        <a:t>19.5</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307880408"/>
                  </a:ext>
                </a:extLst>
              </a:tr>
              <a:tr h="208781">
                <a:tc>
                  <a:txBody>
                    <a:bodyPr/>
                    <a:lstStyle/>
                    <a:p>
                      <a:pPr algn="l" fontAlgn="b"/>
                      <a:r>
                        <a:rPr lang="en-US" sz="1100" u="none" strike="noStrike">
                          <a:effectLst/>
                        </a:rPr>
                        <a:t>Sample 5</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469.13</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792.49</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18.36</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1512268465"/>
                  </a:ext>
                </a:extLst>
              </a:tr>
              <a:tr h="208781">
                <a:tc>
                  <a:txBody>
                    <a:bodyPr/>
                    <a:lstStyle/>
                    <a:p>
                      <a:pPr algn="l" fontAlgn="b"/>
                      <a:r>
                        <a:rPr lang="en-US" sz="1100" u="none" strike="noStrike">
                          <a:effectLst/>
                        </a:rPr>
                        <a:t>Sample 6</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511.11</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782.07</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17.56</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3427404958"/>
                  </a:ext>
                </a:extLst>
              </a:tr>
              <a:tr h="208781">
                <a:tc>
                  <a:txBody>
                    <a:bodyPr/>
                    <a:lstStyle/>
                    <a:p>
                      <a:pPr algn="l" fontAlgn="b"/>
                      <a:r>
                        <a:rPr lang="en-US" sz="1100" u="none" strike="noStrike">
                          <a:effectLst/>
                        </a:rPr>
                        <a:t>Sample 7</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561.09</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a:effectLst/>
                        </a:rPr>
                        <a:t>858.53</a:t>
                      </a:r>
                      <a:endParaRPr lang="en-US" sz="11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ctr" fontAlgn="b"/>
                      <a:r>
                        <a:rPr lang="en-US" sz="1100" u="none" strike="noStrike" dirty="0">
                          <a:effectLst/>
                        </a:rPr>
                        <a:t>18.44</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1476268113"/>
                  </a:ext>
                </a:extLst>
              </a:tr>
            </a:tbl>
          </a:graphicData>
        </a:graphic>
      </p:graphicFrame>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DC28608-3361-CA3D-0DA3-4E007EE7E3DD}"/>
                  </a:ext>
                </a:extLst>
              </p:cNvPr>
              <p:cNvSpPr txBox="1"/>
              <p:nvPr/>
            </p:nvSpPr>
            <p:spPr>
              <a:xfrm>
                <a:off x="5017731" y="5580779"/>
                <a:ext cx="4085468" cy="1140697"/>
              </a:xfrm>
              <a:prstGeom prst="rect">
                <a:avLst/>
              </a:prstGeom>
              <a:noFill/>
            </p:spPr>
            <p:txBody>
              <a:bodyPr wrap="square" rtlCol="0">
                <a:spAutoFit/>
              </a:bodyPr>
              <a:lstStyle/>
              <a:p>
                <a:pPr algn="ctr" defTabSz="244922"/>
                <a14:m>
                  <m:oMath xmlns:m="http://schemas.openxmlformats.org/officeDocument/2006/math">
                    <m:sSup>
                      <m:sSupPr>
                        <m:ctrlPr>
                          <a:rPr lang="en-US" sz="964" b="1" i="1">
                            <a:solidFill>
                              <a:prstClr val="black"/>
                            </a:solidFill>
                            <a:latin typeface="Cambria Math" panose="02040503050406030204" pitchFamily="18" charset="0"/>
                          </a:rPr>
                        </m:ctrlPr>
                      </m:sSupPr>
                      <m:e>
                        <m:r>
                          <a:rPr lang="en-US" sz="964" b="1">
                            <a:solidFill>
                              <a:prstClr val="black"/>
                            </a:solidFill>
                            <a:latin typeface="Cambria Math" panose="02040503050406030204" pitchFamily="18" charset="0"/>
                          </a:rPr>
                          <m:t>𝐘</m:t>
                        </m:r>
                      </m:e>
                      <m:sup>
                        <m:r>
                          <m:rPr>
                            <m:sty m:val="p"/>
                          </m:rPr>
                          <a:rPr lang="en-US" sz="964">
                            <a:solidFill>
                              <a:prstClr val="black"/>
                            </a:solidFill>
                            <a:latin typeface="Cambria Math" panose="02040503050406030204" pitchFamily="18" charset="0"/>
                          </a:rPr>
                          <m:t>exp</m:t>
                        </m:r>
                      </m:sup>
                    </m:sSup>
                  </m:oMath>
                </a14:m>
                <a:r>
                  <a:rPr lang="en-US" sz="964" dirty="0">
                    <a:solidFill>
                      <a:prstClr val="black"/>
                    </a:solidFill>
                    <a:latin typeface="Calibri" panose="020F0502020204030204"/>
                  </a:rPr>
                  <a:t> = Zero-point and Compliance Corrected Experimental Measurements </a:t>
                </a:r>
              </a:p>
              <a:p>
                <a:pPr algn="ctr" defTabSz="244922"/>
                <a14:m>
                  <m:oMath xmlns:m="http://schemas.openxmlformats.org/officeDocument/2006/math">
                    <m:sSup>
                      <m:sSupPr>
                        <m:ctrlPr>
                          <a:rPr lang="en-US" sz="964" i="1" dirty="0">
                            <a:solidFill>
                              <a:prstClr val="black"/>
                            </a:solidFill>
                            <a:latin typeface="Cambria Math" panose="02040503050406030204" pitchFamily="18" charset="0"/>
                            <a:cs typeface="Times New Roman" panose="02020603050405020304" pitchFamily="18" charset="0"/>
                          </a:rPr>
                        </m:ctrlPr>
                      </m:sSupPr>
                      <m:e>
                        <m:r>
                          <a:rPr lang="en-US" sz="964" i="1" dirty="0">
                            <a:solidFill>
                              <a:prstClr val="black"/>
                            </a:solidFill>
                            <a:latin typeface="Cambria Math" panose="02040503050406030204" pitchFamily="18" charset="0"/>
                            <a:cs typeface="Times New Roman" panose="02020603050405020304" pitchFamily="18" charset="0"/>
                          </a:rPr>
                          <m:t>𝑡</m:t>
                        </m:r>
                      </m:e>
                      <m:sup>
                        <m:r>
                          <a:rPr lang="en-US" sz="964" i="1" dirty="0">
                            <a:solidFill>
                              <a:prstClr val="black"/>
                            </a:solidFill>
                            <a:latin typeface="Cambria Math" panose="02040503050406030204" pitchFamily="18" charset="0"/>
                            <a:cs typeface="Times New Roman" panose="02020603050405020304" pitchFamily="18" charset="0"/>
                          </a:rPr>
                          <m:t>𝑒𝑥𝑝</m:t>
                        </m:r>
                      </m:sup>
                    </m:sSup>
                  </m:oMath>
                </a14:m>
                <a:r>
                  <a:rPr lang="en-US" sz="964" dirty="0">
                    <a:solidFill>
                      <a:prstClr val="black"/>
                    </a:solidFill>
                    <a:latin typeface="Calibri" panose="020F0502020204030204"/>
                  </a:rPr>
                  <a:t> = Experimentally Measured Sample Thickness</a:t>
                </a:r>
              </a:p>
              <a:p>
                <a:pPr algn="ctr" defTabSz="244922"/>
                <a14:m>
                  <m:oMath xmlns:m="http://schemas.openxmlformats.org/officeDocument/2006/math">
                    <m:sSup>
                      <m:sSupPr>
                        <m:ctrlPr>
                          <a:rPr lang="en-US" sz="964" b="1" i="1">
                            <a:solidFill>
                              <a:prstClr val="black"/>
                            </a:solidFill>
                            <a:latin typeface="Cambria Math" panose="02040503050406030204" pitchFamily="18" charset="0"/>
                          </a:rPr>
                        </m:ctrlPr>
                      </m:sSupPr>
                      <m:e>
                        <m:r>
                          <a:rPr lang="en-US" sz="964" b="1">
                            <a:solidFill>
                              <a:prstClr val="black"/>
                            </a:solidFill>
                            <a:latin typeface="Cambria Math" panose="02040503050406030204" pitchFamily="18" charset="0"/>
                          </a:rPr>
                          <m:t>𝐘</m:t>
                        </m:r>
                      </m:e>
                      <m:sup>
                        <m:r>
                          <m:rPr>
                            <m:sty m:val="p"/>
                          </m:rPr>
                          <a:rPr lang="en-US" sz="964">
                            <a:solidFill>
                              <a:prstClr val="black"/>
                            </a:solidFill>
                            <a:latin typeface="Cambria Math" panose="02040503050406030204" pitchFamily="18" charset="0"/>
                          </a:rPr>
                          <m:t>sim</m:t>
                        </m:r>
                      </m:sup>
                    </m:sSup>
                  </m:oMath>
                </a14:m>
                <a:r>
                  <a:rPr lang="en-US" sz="964" dirty="0">
                    <a:solidFill>
                      <a:prstClr val="black"/>
                    </a:solidFill>
                    <a:latin typeface="Calibri" panose="020F0502020204030204"/>
                  </a:rPr>
                  <a:t> = FE Predictions of SPT Experiments</a:t>
                </a:r>
              </a:p>
              <a:p>
                <a:pPr algn="ctr" defTabSz="244922"/>
                <a14:m>
                  <m:oMath xmlns:m="http://schemas.openxmlformats.org/officeDocument/2006/math">
                    <m:sSup>
                      <m:sSupPr>
                        <m:ctrlPr>
                          <a:rPr lang="en-US" sz="964" b="1" i="1">
                            <a:solidFill>
                              <a:prstClr val="black"/>
                            </a:solidFill>
                            <a:latin typeface="Cambria Math" panose="02040503050406030204" pitchFamily="18" charset="0"/>
                          </a:rPr>
                        </m:ctrlPr>
                      </m:sSupPr>
                      <m:e>
                        <m:r>
                          <a:rPr lang="en-US" sz="964" b="1">
                            <a:solidFill>
                              <a:prstClr val="black"/>
                            </a:solidFill>
                            <a:latin typeface="Cambria Math" panose="02040503050406030204" pitchFamily="18" charset="0"/>
                          </a:rPr>
                          <m:t>𝐬</m:t>
                        </m:r>
                      </m:e>
                      <m:sup>
                        <m:r>
                          <m:rPr>
                            <m:sty m:val="p"/>
                          </m:rPr>
                          <a:rPr lang="en-US" sz="964">
                            <a:solidFill>
                              <a:prstClr val="black"/>
                            </a:solidFill>
                            <a:latin typeface="Cambria Math" panose="02040503050406030204" pitchFamily="18" charset="0"/>
                          </a:rPr>
                          <m:t>sim</m:t>
                        </m:r>
                      </m:sup>
                    </m:sSup>
                  </m:oMath>
                </a14:m>
                <a:r>
                  <a:rPr lang="en-US" sz="964" dirty="0">
                    <a:solidFill>
                      <a:prstClr val="black"/>
                    </a:solidFill>
                    <a:latin typeface="Calibri" panose="020F0502020204030204"/>
                  </a:rPr>
                  <a:t> = Plastic Material Properties (based on hardening law)</a:t>
                </a:r>
              </a:p>
              <a:p>
                <a:pPr algn="ctr" defTabSz="244922"/>
                <a14:m>
                  <m:oMath xmlns:m="http://schemas.openxmlformats.org/officeDocument/2006/math">
                    <m:r>
                      <a:rPr lang="en-US" sz="964" i="1">
                        <a:solidFill>
                          <a:prstClr val="black"/>
                        </a:solidFill>
                        <a:latin typeface="Cambria Math" panose="02040503050406030204" pitchFamily="18" charset="0"/>
                      </a:rPr>
                      <m:t>𝐸</m:t>
                    </m:r>
                  </m:oMath>
                </a14:m>
                <a:r>
                  <a:rPr lang="en-US" sz="964" dirty="0">
                    <a:solidFill>
                      <a:prstClr val="black"/>
                    </a:solidFill>
                    <a:latin typeface="Cambria Math" panose="02040503050406030204" pitchFamily="18" charset="0"/>
                  </a:rPr>
                  <a:t> = Modulus</a:t>
                </a:r>
              </a:p>
              <a:p>
                <a:pPr algn="ctr" defTabSz="244922"/>
                <a14:m>
                  <m:oMath xmlns:m="http://schemas.openxmlformats.org/officeDocument/2006/math">
                    <m:r>
                      <a:rPr lang="en-US" sz="964" i="1">
                        <a:solidFill>
                          <a:prstClr val="black"/>
                        </a:solidFill>
                        <a:latin typeface="Cambria Math" panose="02040503050406030204" pitchFamily="18" charset="0"/>
                      </a:rPr>
                      <m:t>𝜈</m:t>
                    </m:r>
                  </m:oMath>
                </a14:m>
                <a:r>
                  <a:rPr lang="en-US" sz="964" dirty="0">
                    <a:solidFill>
                      <a:prstClr val="black"/>
                    </a:solidFill>
                    <a:latin typeface="Cambria Math" panose="02040503050406030204" pitchFamily="18" charset="0"/>
                  </a:rPr>
                  <a:t> = Poisson Ratio</a:t>
                </a:r>
              </a:p>
              <a:p>
                <a:pPr algn="ctr" defTabSz="244922"/>
                <a14:m>
                  <m:oMath xmlns:m="http://schemas.openxmlformats.org/officeDocument/2006/math">
                    <m:r>
                      <a:rPr lang="en-US" sz="964" i="1">
                        <a:solidFill>
                          <a:prstClr val="black"/>
                        </a:solidFill>
                        <a:latin typeface="Cambria Math" panose="02040503050406030204" pitchFamily="18" charset="0"/>
                      </a:rPr>
                      <m:t>𝑡</m:t>
                    </m:r>
                  </m:oMath>
                </a14:m>
                <a:r>
                  <a:rPr lang="en-US" sz="964" dirty="0">
                    <a:solidFill>
                      <a:prstClr val="black"/>
                    </a:solidFill>
                    <a:latin typeface="Calibri" panose="020F0502020204030204"/>
                  </a:rPr>
                  <a:t> = Sample Thickness used in Simulations</a:t>
                </a:r>
              </a:p>
            </p:txBody>
          </p:sp>
        </mc:Choice>
        <mc:Fallback xmlns="">
          <p:sp>
            <p:nvSpPr>
              <p:cNvPr id="22" name="TextBox 21">
                <a:extLst>
                  <a:ext uri="{FF2B5EF4-FFF2-40B4-BE49-F238E27FC236}">
                    <a16:creationId xmlns:a16="http://schemas.microsoft.com/office/drawing/2014/main" id="{7DC28608-3361-CA3D-0DA3-4E007EE7E3DD}"/>
                  </a:ext>
                </a:extLst>
              </p:cNvPr>
              <p:cNvSpPr txBox="1">
                <a:spLocks noRot="1" noChangeAspect="1" noMove="1" noResize="1" noEditPoints="1" noAdjustHandles="1" noChangeArrowheads="1" noChangeShapeType="1" noTextEdit="1"/>
              </p:cNvSpPr>
              <p:nvPr/>
            </p:nvSpPr>
            <p:spPr>
              <a:xfrm>
                <a:off x="5017731" y="5580779"/>
                <a:ext cx="4085468" cy="1140697"/>
              </a:xfrm>
              <a:prstGeom prst="rect">
                <a:avLst/>
              </a:prstGeom>
              <a:blipFill>
                <a:blip r:embed="rId5"/>
                <a:stretch>
                  <a:fillRect b="-1064"/>
                </a:stretch>
              </a:blipFill>
            </p:spPr>
            <p:txBody>
              <a:bodyPr/>
              <a:lstStyle/>
              <a:p>
                <a:r>
                  <a:rPr lang="en-US">
                    <a:noFill/>
                  </a:rPr>
                  <a:t> </a:t>
                </a:r>
              </a:p>
            </p:txBody>
          </p:sp>
        </mc:Fallback>
      </mc:AlternateContent>
      <p:pic>
        <p:nvPicPr>
          <p:cNvPr id="36" name="Picture 35">
            <a:extLst>
              <a:ext uri="{FF2B5EF4-FFF2-40B4-BE49-F238E27FC236}">
                <a16:creationId xmlns:a16="http://schemas.microsoft.com/office/drawing/2014/main" id="{5C9B1CF5-E810-4FBE-D1FA-05A4A2892172}"/>
              </a:ext>
            </a:extLst>
          </p:cNvPr>
          <p:cNvPicPr>
            <a:picLocks noChangeAspect="1"/>
          </p:cNvPicPr>
          <p:nvPr/>
        </p:nvPicPr>
        <p:blipFill>
          <a:blip r:embed="rId6"/>
          <a:stretch>
            <a:fillRect/>
          </a:stretch>
        </p:blipFill>
        <p:spPr>
          <a:xfrm>
            <a:off x="408822" y="4444336"/>
            <a:ext cx="4512426" cy="2263578"/>
          </a:xfrm>
          <a:prstGeom prst="rect">
            <a:avLst/>
          </a:prstGeom>
        </p:spPr>
      </p:pic>
      <p:pic>
        <p:nvPicPr>
          <p:cNvPr id="6" name="Picture 5">
            <a:extLst>
              <a:ext uri="{FF2B5EF4-FFF2-40B4-BE49-F238E27FC236}">
                <a16:creationId xmlns:a16="http://schemas.microsoft.com/office/drawing/2014/main" id="{5C555E88-34A6-B946-7F25-C96E503E2F77}"/>
              </a:ext>
            </a:extLst>
          </p:cNvPr>
          <p:cNvPicPr>
            <a:picLocks noChangeAspect="1"/>
          </p:cNvPicPr>
          <p:nvPr/>
        </p:nvPicPr>
        <p:blipFill>
          <a:blip r:embed="rId7"/>
          <a:stretch>
            <a:fillRect/>
          </a:stretch>
        </p:blipFill>
        <p:spPr>
          <a:xfrm>
            <a:off x="18287" y="1431749"/>
            <a:ext cx="6439663" cy="3060373"/>
          </a:xfrm>
          <a:prstGeom prst="rect">
            <a:avLst/>
          </a:prstGeom>
        </p:spPr>
      </p:pic>
      <p:sp>
        <p:nvSpPr>
          <p:cNvPr id="4" name="TextBox 3">
            <a:extLst>
              <a:ext uri="{FF2B5EF4-FFF2-40B4-BE49-F238E27FC236}">
                <a16:creationId xmlns:a16="http://schemas.microsoft.com/office/drawing/2014/main" id="{F963B40C-5C5C-63EF-B50D-A8AFC7904877}"/>
              </a:ext>
            </a:extLst>
          </p:cNvPr>
          <p:cNvSpPr txBox="1"/>
          <p:nvPr/>
        </p:nvSpPr>
        <p:spPr>
          <a:xfrm>
            <a:off x="6267" y="6596390"/>
            <a:ext cx="2879314" cy="261610"/>
          </a:xfrm>
          <a:prstGeom prst="rect">
            <a:avLst/>
          </a:prstGeom>
          <a:noFill/>
        </p:spPr>
        <p:txBody>
          <a:bodyPr wrap="none" rtlCol="0">
            <a:spAutoFit/>
          </a:bodyPr>
          <a:lstStyle/>
          <a:p>
            <a:pPr>
              <a:buNone/>
            </a:pPr>
            <a:r>
              <a:rPr lang="en-US" sz="1100" baseline="0" dirty="0"/>
              <a:t>National Aeronautics and Space Administration</a:t>
            </a:r>
          </a:p>
        </p:txBody>
      </p:sp>
    </p:spTree>
    <p:extLst>
      <p:ext uri="{BB962C8B-B14F-4D97-AF65-F5344CB8AC3E}">
        <p14:creationId xmlns:p14="http://schemas.microsoft.com/office/powerpoint/2010/main" val="34150302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sz="2800" b="1"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sz="2800" b="1" i="0" u="none" strike="noStrike" cap="none" normalizeH="0" baseline="-25000" smtClean="0">
            <a:ln>
              <a:noFill/>
            </a:ln>
            <a:solidFill>
              <a:schemeClr val="tx1"/>
            </a:solidFill>
            <a:effectLst/>
            <a:latin typeface="Arial" charset="0"/>
          </a:defRPr>
        </a:defPPr>
      </a:lstStyle>
    </a:lnDef>
    <a:txDef>
      <a:spPr>
        <a:noFill/>
      </a:spPr>
      <a:bodyPr wrap="square" rtlCol="0">
        <a:spAutoFit/>
      </a:bodyPr>
      <a:lstStyle>
        <a:defPPr>
          <a:buNone/>
          <a:defRPr sz="1600" baseline="0" dirty="0" err="1" smtClean="0">
            <a:solidFill>
              <a:schemeClr val="bg2"/>
            </a:solidFil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151585</TotalTime>
  <Words>2286</Words>
  <Application>Microsoft Office PowerPoint</Application>
  <PresentationFormat>On-screen Show (4:3)</PresentationFormat>
  <Paragraphs>442</Paragraphs>
  <Slides>24</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Cambria Math</vt:lpstr>
      <vt:lpstr>Times New Roman</vt:lpstr>
      <vt:lpstr>Wingdings</vt:lpstr>
      <vt:lpstr>Office Theme</vt:lpstr>
      <vt:lpstr>Default Design</vt:lpstr>
      <vt:lpstr>High-Throughput Strategies that Encompass Experiments and Machine Learning to Predict the Mechanical Properties of Additive Manufactured Aerospace Alloys</vt:lpstr>
      <vt:lpstr>Research Motivation</vt:lpstr>
      <vt:lpstr>Research Approach and Results</vt:lpstr>
      <vt:lpstr>Additive Manufactured (AM) Sample Fabrication</vt:lpstr>
      <vt:lpstr>Small Punch Test (SPT) Overview</vt:lpstr>
      <vt:lpstr>HT Testing Study: L-PBF Inconel 718</vt:lpstr>
      <vt:lpstr>Combined Micro and SPT Data</vt:lpstr>
      <vt:lpstr>HT Testing with ML Study: Blown Powder DED Inconel 625</vt:lpstr>
      <vt:lpstr>Overview of Bayesian Framework to Estimate Intrinsic Properties from SPT Tests</vt:lpstr>
      <vt:lpstr>Microstructure Quantification</vt:lpstr>
      <vt:lpstr>Model Building</vt:lpstr>
      <vt:lpstr>Figure Showing Model LOOCV Plots  1) Structure - Property </vt:lpstr>
      <vt:lpstr>Figure Showing Model LOOCV Plots   2) Process - Property </vt:lpstr>
      <vt:lpstr>Figure Showing Model LOOCV Plots  3) Process+Structure - Property </vt:lpstr>
      <vt:lpstr>Model Comparisons</vt:lpstr>
      <vt:lpstr>Ongoing Work: C103 Study</vt:lpstr>
      <vt:lpstr>Cost and Time Advantages of HT Testing</vt:lpstr>
      <vt:lpstr>Applications to Advanced Manufacturing</vt:lpstr>
      <vt:lpstr>Acknowledgement</vt:lpstr>
      <vt:lpstr>PowerPoint Presentation</vt:lpstr>
      <vt:lpstr>PowerPoint Presentation</vt:lpstr>
      <vt:lpstr>About the Presenter</vt:lpstr>
      <vt:lpstr>NASA SPT Machine Retrofit Study</vt:lpstr>
      <vt:lpstr>Fixture Iteration 3.0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Parvinian, Sepideh</dc:creator>
  <cp:lastModifiedBy>Courtright, Zachary S. (MSFC-ST23)</cp:lastModifiedBy>
  <cp:revision>1417</cp:revision>
  <dcterms:created xsi:type="dcterms:W3CDTF">2018-09-30T16:51:15Z</dcterms:created>
  <dcterms:modified xsi:type="dcterms:W3CDTF">2024-03-01T18:17:02Z</dcterms:modified>
</cp:coreProperties>
</file>