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83" r:id="rId5"/>
    <p:sldMasterId id="2147483785" r:id="rId6"/>
  </p:sldMasterIdLst>
  <p:notesMasterIdLst>
    <p:notesMasterId r:id="rId47"/>
  </p:notesMasterIdLst>
  <p:handoutMasterIdLst>
    <p:handoutMasterId r:id="rId48"/>
  </p:handoutMasterIdLst>
  <p:sldIdLst>
    <p:sldId id="257" r:id="rId7"/>
    <p:sldId id="337" r:id="rId8"/>
    <p:sldId id="352" r:id="rId9"/>
    <p:sldId id="7420" r:id="rId10"/>
    <p:sldId id="351" r:id="rId11"/>
    <p:sldId id="349" r:id="rId12"/>
    <p:sldId id="350" r:id="rId13"/>
    <p:sldId id="339" r:id="rId14"/>
    <p:sldId id="340" r:id="rId15"/>
    <p:sldId id="348" r:id="rId16"/>
    <p:sldId id="332" r:id="rId17"/>
    <p:sldId id="333" r:id="rId18"/>
    <p:sldId id="361" r:id="rId19"/>
    <p:sldId id="393" r:id="rId20"/>
    <p:sldId id="359" r:id="rId21"/>
    <p:sldId id="256" r:id="rId22"/>
    <p:sldId id="1399" r:id="rId23"/>
    <p:sldId id="1400" r:id="rId24"/>
    <p:sldId id="1401" r:id="rId25"/>
    <p:sldId id="1408" r:id="rId26"/>
    <p:sldId id="1410" r:id="rId27"/>
    <p:sldId id="347" r:id="rId28"/>
    <p:sldId id="343" r:id="rId29"/>
    <p:sldId id="7417" r:id="rId30"/>
    <p:sldId id="390" r:id="rId31"/>
    <p:sldId id="308" r:id="rId32"/>
    <p:sldId id="376" r:id="rId33"/>
    <p:sldId id="299" r:id="rId34"/>
    <p:sldId id="7418" r:id="rId35"/>
    <p:sldId id="391" r:id="rId36"/>
    <p:sldId id="382" r:id="rId37"/>
    <p:sldId id="386" r:id="rId38"/>
    <p:sldId id="7419" r:id="rId39"/>
    <p:sldId id="379" r:id="rId40"/>
    <p:sldId id="346" r:id="rId41"/>
    <p:sldId id="262" r:id="rId42"/>
    <p:sldId id="301" r:id="rId43"/>
    <p:sldId id="303" r:id="rId44"/>
    <p:sldId id="302" r:id="rId45"/>
    <p:sldId id="388" r:id="rId46"/>
  </p:sldIdLst>
  <p:sldSz cx="12192000" cy="6858000"/>
  <p:notesSz cx="9296400" cy="14782800"/>
  <p:defaultTextStyle>
    <a:defPPr>
      <a:defRPr lang="en-US"/>
    </a:defPPr>
    <a:lvl1pPr algn="ctr" rtl="0" fontAlgn="base">
      <a:spcBef>
        <a:spcPct val="0"/>
      </a:spcBef>
      <a:spcAft>
        <a:spcPct val="0"/>
      </a:spcAft>
      <a:defRPr sz="27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1pPr>
    <a:lvl2pPr marL="319088" indent="138113" algn="ctr" rtl="0" fontAlgn="base">
      <a:spcBef>
        <a:spcPct val="0"/>
      </a:spcBef>
      <a:spcAft>
        <a:spcPct val="0"/>
      </a:spcAft>
      <a:defRPr sz="27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2pPr>
    <a:lvl3pPr marL="641350" indent="273050" algn="ctr" rtl="0" fontAlgn="base">
      <a:spcBef>
        <a:spcPct val="0"/>
      </a:spcBef>
      <a:spcAft>
        <a:spcPct val="0"/>
      </a:spcAft>
      <a:defRPr sz="27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3pPr>
    <a:lvl4pPr marL="962025" indent="409575" algn="ctr" rtl="0" fontAlgn="base">
      <a:spcBef>
        <a:spcPct val="0"/>
      </a:spcBef>
      <a:spcAft>
        <a:spcPct val="0"/>
      </a:spcAft>
      <a:defRPr sz="27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4pPr>
    <a:lvl5pPr marL="1284288" indent="544513" algn="ctr" rtl="0" fontAlgn="base">
      <a:spcBef>
        <a:spcPct val="0"/>
      </a:spcBef>
      <a:spcAft>
        <a:spcPct val="0"/>
      </a:spcAft>
      <a:defRPr sz="27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5pPr>
    <a:lvl6pPr marL="2286000" algn="l" defTabSz="914400" rtl="0" eaLnBrk="1" latinLnBrk="0" hangingPunct="1">
      <a:defRPr sz="27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6pPr>
    <a:lvl7pPr marL="2743200" algn="l" defTabSz="914400" rtl="0" eaLnBrk="1" latinLnBrk="0" hangingPunct="1">
      <a:defRPr sz="27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7pPr>
    <a:lvl8pPr marL="3200400" algn="l" defTabSz="914400" rtl="0" eaLnBrk="1" latinLnBrk="0" hangingPunct="1">
      <a:defRPr sz="27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8pPr>
    <a:lvl9pPr marL="3657600" algn="l" defTabSz="914400" rtl="0" eaLnBrk="1" latinLnBrk="0" hangingPunct="1">
      <a:defRPr sz="2700" kern="1200">
        <a:solidFill>
          <a:srgbClr val="000000"/>
        </a:solidFill>
        <a:latin typeface="Gill Sans" panose="020B0502020104020203" pitchFamily="34" charset="-79"/>
        <a:ea typeface="ヒラギノ角ゴ ProN W3" panose="020B0300000000000000" pitchFamily="34" charset="-128"/>
        <a:cs typeface="+mn-cs"/>
        <a:sym typeface="Gill Sans" panose="020B0502020104020203" pitchFamily="34" charset="-79"/>
      </a:defRPr>
    </a:lvl9pPr>
  </p:defaultTextStyle>
  <p:extLst>
    <p:ext uri="{EFAFB233-063F-42B5-8137-9DF3F51BA10A}">
      <p15:sldGuideLst xmlns:p15="http://schemas.microsoft.com/office/powerpoint/2012/main">
        <p15:guide id="1" orient="horz" pos="1013"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F99FF"/>
    <a:srgbClr val="00B0F0"/>
    <a:srgbClr val="8497B0"/>
    <a:srgbClr val="FFFF00"/>
    <a:srgbClr val="19FF2F"/>
    <a:srgbClr val="66FF66"/>
    <a:srgbClr val="66FFFF"/>
    <a:srgbClr val="CBCBCB"/>
    <a:srgbClr val="3B38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12" autoAdjust="0"/>
    <p:restoredTop sz="93333" autoAdjust="0"/>
  </p:normalViewPr>
  <p:slideViewPr>
    <p:cSldViewPr>
      <p:cViewPr>
        <p:scale>
          <a:sx n="95" d="100"/>
          <a:sy n="95" d="100"/>
        </p:scale>
        <p:origin x="1992" y="704"/>
      </p:cViewPr>
      <p:guideLst>
        <p:guide orient="horz" pos="1013"/>
        <p:guide pos="3840"/>
      </p:guideLst>
    </p:cSldViewPr>
  </p:slideViewPr>
  <p:notesTextViewPr>
    <p:cViewPr>
      <p:scale>
        <a:sx n="100" d="100"/>
        <a:sy n="100" d="100"/>
      </p:scale>
      <p:origin x="0" y="0"/>
    </p:cViewPr>
  </p:notesTextViewPr>
  <p:sorterViewPr>
    <p:cViewPr>
      <p:scale>
        <a:sx n="89" d="100"/>
        <a:sy n="89" d="100"/>
      </p:scale>
      <p:origin x="0" y="16"/>
    </p:cViewPr>
  </p:sorterViewPr>
  <p:notesViewPr>
    <p:cSldViewPr>
      <p:cViewPr varScale="1">
        <p:scale>
          <a:sx n="52" d="100"/>
          <a:sy n="52" d="100"/>
        </p:scale>
        <p:origin x="4134"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2091DF1-BE04-0B4A-958B-2C1492F44FE8}"/>
              </a:ext>
            </a:extLst>
          </p:cNvPr>
          <p:cNvSpPr>
            <a:spLocks noGrp="1"/>
          </p:cNvSpPr>
          <p:nvPr>
            <p:ph type="hdr" sz="quarter"/>
          </p:nvPr>
        </p:nvSpPr>
        <p:spPr>
          <a:xfrm>
            <a:off x="0" y="2"/>
            <a:ext cx="4028440" cy="739140"/>
          </a:xfrm>
          <a:prstGeom prst="rect">
            <a:avLst/>
          </a:prstGeom>
        </p:spPr>
        <p:txBody>
          <a:bodyPr vert="horz" lIns="137570" tIns="68786" rIns="137570" bIns="68786" rtlCol="0"/>
          <a:lstStyle>
            <a:lvl1pPr algn="l">
              <a:defRPr sz="1800">
                <a:latin typeface="Gill Sans" charset="0"/>
                <a:ea typeface="ヒラギノ角ゴ ProN W3" charset="0"/>
                <a:cs typeface="ヒラギノ角ゴ ProN W3" charset="0"/>
                <a:sym typeface="Gill Sans" charset="0"/>
              </a:defRPr>
            </a:lvl1pPr>
          </a:lstStyle>
          <a:p>
            <a:pPr>
              <a:defRPr/>
            </a:pPr>
            <a:endParaRPr lang="en-US"/>
          </a:p>
        </p:txBody>
      </p:sp>
      <p:sp>
        <p:nvSpPr>
          <p:cNvPr id="4" name="Footer Placeholder 3">
            <a:extLst>
              <a:ext uri="{FF2B5EF4-FFF2-40B4-BE49-F238E27FC236}">
                <a16:creationId xmlns:a16="http://schemas.microsoft.com/office/drawing/2014/main" id="{8F4E99D3-4A95-1C45-855D-206B6C7B4B36}"/>
              </a:ext>
            </a:extLst>
          </p:cNvPr>
          <p:cNvSpPr>
            <a:spLocks noGrp="1"/>
          </p:cNvSpPr>
          <p:nvPr>
            <p:ph type="ftr" sz="quarter" idx="2"/>
          </p:nvPr>
        </p:nvSpPr>
        <p:spPr>
          <a:xfrm>
            <a:off x="0" y="14041095"/>
            <a:ext cx="4028440" cy="739140"/>
          </a:xfrm>
          <a:prstGeom prst="rect">
            <a:avLst/>
          </a:prstGeom>
        </p:spPr>
        <p:txBody>
          <a:bodyPr vert="horz" lIns="137570" tIns="68786" rIns="137570" bIns="68786" rtlCol="0" anchor="b"/>
          <a:lstStyle>
            <a:lvl1pPr algn="l">
              <a:defRPr sz="1800">
                <a:latin typeface="Gill Sans" charset="0"/>
                <a:ea typeface="ヒラギノ角ゴ ProN W3" charset="0"/>
                <a:cs typeface="ヒラギノ角ゴ ProN W3" charset="0"/>
                <a:sym typeface="Gill Sans" charset="0"/>
              </a:defRPr>
            </a:lvl1pPr>
          </a:lstStyle>
          <a:p>
            <a:pPr>
              <a:defRPr/>
            </a:pPr>
            <a:endParaRPr lang="en-US"/>
          </a:p>
        </p:txBody>
      </p:sp>
      <p:sp>
        <p:nvSpPr>
          <p:cNvPr id="5" name="Slide Number Placeholder 4">
            <a:extLst>
              <a:ext uri="{FF2B5EF4-FFF2-40B4-BE49-F238E27FC236}">
                <a16:creationId xmlns:a16="http://schemas.microsoft.com/office/drawing/2014/main" id="{1C46F266-AF1F-084C-BDEE-1D39CB571112}"/>
              </a:ext>
            </a:extLst>
          </p:cNvPr>
          <p:cNvSpPr>
            <a:spLocks noGrp="1"/>
          </p:cNvSpPr>
          <p:nvPr>
            <p:ph type="sldNum" sz="quarter" idx="3"/>
          </p:nvPr>
        </p:nvSpPr>
        <p:spPr>
          <a:xfrm>
            <a:off x="5265810" y="14041095"/>
            <a:ext cx="4028440" cy="739140"/>
          </a:xfrm>
          <a:prstGeom prst="rect">
            <a:avLst/>
          </a:prstGeom>
        </p:spPr>
        <p:txBody>
          <a:bodyPr vert="horz" wrap="square" lIns="137570" tIns="68786" rIns="137570" bIns="68786" numCol="1" anchor="b" anchorCtr="0" compatLnSpc="1">
            <a:prstTxWarp prst="textNoShape">
              <a:avLst/>
            </a:prstTxWarp>
          </a:bodyPr>
          <a:lstStyle>
            <a:lvl1pPr algn="r">
              <a:defRPr sz="1800"/>
            </a:lvl1pPr>
          </a:lstStyle>
          <a:p>
            <a:fld id="{27E3A490-8EE6-D143-82EB-146F6BFB1F28}" type="slidenum">
              <a:rPr lang="en-US" altLang="en-US"/>
              <a:pPr/>
              <a:t>‹#›</a:t>
            </a:fld>
            <a:endParaRPr lang="en-US" altLang="en-US"/>
          </a:p>
        </p:txBody>
      </p:sp>
      <p:sp>
        <p:nvSpPr>
          <p:cNvPr id="6" name="Date Placeholder 5">
            <a:extLst>
              <a:ext uri="{FF2B5EF4-FFF2-40B4-BE49-F238E27FC236}">
                <a16:creationId xmlns:a16="http://schemas.microsoft.com/office/drawing/2014/main" id="{5CCE0BEF-32F5-43AD-B459-80464B883124}"/>
              </a:ext>
            </a:extLst>
          </p:cNvPr>
          <p:cNvSpPr>
            <a:spLocks noGrp="1"/>
          </p:cNvSpPr>
          <p:nvPr>
            <p:ph type="dt" sz="quarter" idx="1"/>
          </p:nvPr>
        </p:nvSpPr>
        <p:spPr>
          <a:xfrm>
            <a:off x="5265738" y="0"/>
            <a:ext cx="4029075" cy="741363"/>
          </a:xfrm>
          <a:prstGeom prst="rect">
            <a:avLst/>
          </a:prstGeom>
        </p:spPr>
        <p:txBody>
          <a:bodyPr vert="horz" lIns="91440" tIns="45720" rIns="91440" bIns="45720" rtlCol="0"/>
          <a:lstStyle>
            <a:lvl1pPr algn="r">
              <a:defRPr sz="1200"/>
            </a:lvl1pPr>
          </a:lstStyle>
          <a:p>
            <a:fld id="{78235A2C-C8C6-4869-882F-F26B0881DA4A}" type="datetimeFigureOut">
              <a:rPr lang="en-US" smtClean="0"/>
              <a:t>2/23/24</a:t>
            </a:fld>
            <a:endParaRPr lang="en-US"/>
          </a:p>
        </p:txBody>
      </p:sp>
    </p:spTree>
    <p:extLst>
      <p:ext uri="{BB962C8B-B14F-4D97-AF65-F5344CB8AC3E}">
        <p14:creationId xmlns:p14="http://schemas.microsoft.com/office/powerpoint/2010/main" val="25745399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33A6DE-C30B-D64E-8C7B-794B40D19507}"/>
              </a:ext>
            </a:extLst>
          </p:cNvPr>
          <p:cNvSpPr>
            <a:spLocks noGrp="1"/>
          </p:cNvSpPr>
          <p:nvPr>
            <p:ph type="hdr" sz="quarter"/>
          </p:nvPr>
        </p:nvSpPr>
        <p:spPr>
          <a:xfrm>
            <a:off x="0" y="2"/>
            <a:ext cx="4028440" cy="739140"/>
          </a:xfrm>
          <a:prstGeom prst="rect">
            <a:avLst/>
          </a:prstGeom>
        </p:spPr>
        <p:txBody>
          <a:bodyPr vert="horz" lIns="137570" tIns="68786" rIns="137570" bIns="68786" rtlCol="0"/>
          <a:lstStyle>
            <a:lvl1pPr algn="l">
              <a:defRPr sz="1800">
                <a:latin typeface="Gill Sans" charset="0"/>
                <a:ea typeface="ヒラギノ角ゴ ProN W3" charset="-128"/>
                <a:cs typeface="+mn-cs"/>
                <a:sym typeface="Gill Sans" charset="0"/>
              </a:defRPr>
            </a:lvl1pPr>
          </a:lstStyle>
          <a:p>
            <a:pPr>
              <a:defRPr/>
            </a:pPr>
            <a:endParaRPr lang="en-US"/>
          </a:p>
        </p:txBody>
      </p:sp>
      <p:sp>
        <p:nvSpPr>
          <p:cNvPr id="3" name="Date Placeholder 2">
            <a:extLst>
              <a:ext uri="{FF2B5EF4-FFF2-40B4-BE49-F238E27FC236}">
                <a16:creationId xmlns:a16="http://schemas.microsoft.com/office/drawing/2014/main" id="{9F25D991-579B-014C-B06E-A97BE35F6EC2}"/>
              </a:ext>
            </a:extLst>
          </p:cNvPr>
          <p:cNvSpPr>
            <a:spLocks noGrp="1"/>
          </p:cNvSpPr>
          <p:nvPr>
            <p:ph type="dt" idx="1"/>
          </p:nvPr>
        </p:nvSpPr>
        <p:spPr>
          <a:xfrm>
            <a:off x="5265810" y="2"/>
            <a:ext cx="4028440" cy="739140"/>
          </a:xfrm>
          <a:prstGeom prst="rect">
            <a:avLst/>
          </a:prstGeom>
        </p:spPr>
        <p:txBody>
          <a:bodyPr vert="horz" wrap="square" lIns="137570" tIns="68786" rIns="137570" bIns="68786" numCol="1" anchor="t" anchorCtr="0" compatLnSpc="1">
            <a:prstTxWarp prst="textNoShape">
              <a:avLst/>
            </a:prstTxWarp>
          </a:bodyPr>
          <a:lstStyle>
            <a:lvl1pPr algn="r">
              <a:defRPr sz="1800"/>
            </a:lvl1pPr>
          </a:lstStyle>
          <a:p>
            <a:fld id="{C2127517-7C98-7748-B0AE-82611323EC26}" type="datetimeFigureOut">
              <a:rPr lang="en-US" altLang="en-US"/>
              <a:pPr/>
              <a:t>2/5/24</a:t>
            </a:fld>
            <a:endParaRPr lang="en-US" altLang="en-US"/>
          </a:p>
        </p:txBody>
      </p:sp>
      <p:sp>
        <p:nvSpPr>
          <p:cNvPr id="4" name="Slide Image Placeholder 3">
            <a:extLst>
              <a:ext uri="{FF2B5EF4-FFF2-40B4-BE49-F238E27FC236}">
                <a16:creationId xmlns:a16="http://schemas.microsoft.com/office/drawing/2014/main" id="{89D2908C-8734-604F-8700-944F6C97774E}"/>
              </a:ext>
            </a:extLst>
          </p:cNvPr>
          <p:cNvSpPr>
            <a:spLocks noGrp="1" noRot="1" noChangeAspect="1"/>
          </p:cNvSpPr>
          <p:nvPr>
            <p:ph type="sldImg" idx="2"/>
          </p:nvPr>
        </p:nvSpPr>
        <p:spPr>
          <a:xfrm>
            <a:off x="-279400" y="1108075"/>
            <a:ext cx="9855200" cy="5543550"/>
          </a:xfrm>
          <a:prstGeom prst="rect">
            <a:avLst/>
          </a:prstGeom>
          <a:noFill/>
          <a:ln w="12700">
            <a:solidFill>
              <a:prstClr val="black"/>
            </a:solidFill>
          </a:ln>
        </p:spPr>
        <p:txBody>
          <a:bodyPr vert="horz" lIns="137570" tIns="68786" rIns="137570" bIns="68786" rtlCol="0" anchor="ctr"/>
          <a:lstStyle/>
          <a:p>
            <a:pPr lvl="0"/>
            <a:endParaRPr lang="en-US" noProof="0"/>
          </a:p>
        </p:txBody>
      </p:sp>
      <p:sp>
        <p:nvSpPr>
          <p:cNvPr id="5" name="Notes Placeholder 4">
            <a:extLst>
              <a:ext uri="{FF2B5EF4-FFF2-40B4-BE49-F238E27FC236}">
                <a16:creationId xmlns:a16="http://schemas.microsoft.com/office/drawing/2014/main" id="{541F91FB-CD32-614D-B922-AA022BB15460}"/>
              </a:ext>
            </a:extLst>
          </p:cNvPr>
          <p:cNvSpPr>
            <a:spLocks noGrp="1"/>
          </p:cNvSpPr>
          <p:nvPr>
            <p:ph type="body" sz="quarter" idx="3"/>
          </p:nvPr>
        </p:nvSpPr>
        <p:spPr>
          <a:xfrm>
            <a:off x="929640" y="7021832"/>
            <a:ext cx="7437120" cy="6652260"/>
          </a:xfrm>
          <a:prstGeom prst="rect">
            <a:avLst/>
          </a:prstGeom>
        </p:spPr>
        <p:txBody>
          <a:bodyPr vert="horz" lIns="137570" tIns="68786" rIns="137570" bIns="68786"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E365CA7E-57E1-374A-8822-A41EEA1ED1EA}"/>
              </a:ext>
            </a:extLst>
          </p:cNvPr>
          <p:cNvSpPr>
            <a:spLocks noGrp="1"/>
          </p:cNvSpPr>
          <p:nvPr>
            <p:ph type="ftr" sz="quarter" idx="4"/>
          </p:nvPr>
        </p:nvSpPr>
        <p:spPr>
          <a:xfrm>
            <a:off x="0" y="14041095"/>
            <a:ext cx="4028440" cy="739140"/>
          </a:xfrm>
          <a:prstGeom prst="rect">
            <a:avLst/>
          </a:prstGeom>
        </p:spPr>
        <p:txBody>
          <a:bodyPr vert="horz" lIns="137570" tIns="68786" rIns="137570" bIns="68786" rtlCol="0" anchor="b"/>
          <a:lstStyle>
            <a:lvl1pPr algn="l">
              <a:defRPr sz="1800">
                <a:latin typeface="Gill Sans" charset="0"/>
                <a:ea typeface="ヒラギノ角ゴ ProN W3" charset="-128"/>
                <a:cs typeface="+mn-cs"/>
                <a:sym typeface="Gill Sans" charset="0"/>
              </a:defRPr>
            </a:lvl1pPr>
          </a:lstStyle>
          <a:p>
            <a:pPr>
              <a:defRPr/>
            </a:pPr>
            <a:endParaRPr lang="en-US"/>
          </a:p>
        </p:txBody>
      </p:sp>
      <p:sp>
        <p:nvSpPr>
          <p:cNvPr id="7" name="Slide Number Placeholder 6">
            <a:extLst>
              <a:ext uri="{FF2B5EF4-FFF2-40B4-BE49-F238E27FC236}">
                <a16:creationId xmlns:a16="http://schemas.microsoft.com/office/drawing/2014/main" id="{E69F0830-6AA1-C54B-A712-9B6F2798F16A}"/>
              </a:ext>
            </a:extLst>
          </p:cNvPr>
          <p:cNvSpPr>
            <a:spLocks noGrp="1"/>
          </p:cNvSpPr>
          <p:nvPr>
            <p:ph type="sldNum" sz="quarter" idx="5"/>
          </p:nvPr>
        </p:nvSpPr>
        <p:spPr>
          <a:xfrm>
            <a:off x="5265810" y="14041095"/>
            <a:ext cx="4028440" cy="739140"/>
          </a:xfrm>
          <a:prstGeom prst="rect">
            <a:avLst/>
          </a:prstGeom>
        </p:spPr>
        <p:txBody>
          <a:bodyPr vert="horz" wrap="square" lIns="137570" tIns="68786" rIns="137570" bIns="68786" numCol="1" anchor="b" anchorCtr="0" compatLnSpc="1">
            <a:prstTxWarp prst="textNoShape">
              <a:avLst/>
            </a:prstTxWarp>
          </a:bodyPr>
          <a:lstStyle>
            <a:lvl1pPr algn="r">
              <a:defRPr sz="1800"/>
            </a:lvl1pPr>
          </a:lstStyle>
          <a:p>
            <a:fld id="{B8FB6877-7F11-A14A-8598-ED6D679E7740}" type="slidenum">
              <a:rPr lang="en-US" altLang="en-US"/>
              <a:pPr/>
              <a:t>‹#›</a:t>
            </a:fld>
            <a:endParaRPr lang="en-US" altLang="en-US"/>
          </a:p>
        </p:txBody>
      </p:sp>
    </p:spTree>
    <p:extLst>
      <p:ext uri="{BB962C8B-B14F-4D97-AF65-F5344CB8AC3E}">
        <p14:creationId xmlns:p14="http://schemas.microsoft.com/office/powerpoint/2010/main" val="312689664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800" kern="1200">
        <a:solidFill>
          <a:schemeClr val="tx1"/>
        </a:solidFill>
        <a:latin typeface="+mn-lt"/>
        <a:ea typeface="MS PGothic" pitchFamily="34" charset="-128"/>
        <a:cs typeface="MS PGothic" charset="0"/>
      </a:defRPr>
    </a:lvl1pPr>
    <a:lvl2pPr marL="319088" algn="l" rtl="0" eaLnBrk="0" fontAlgn="base" hangingPunct="0">
      <a:spcBef>
        <a:spcPct val="30000"/>
      </a:spcBef>
      <a:spcAft>
        <a:spcPct val="0"/>
      </a:spcAft>
      <a:defRPr sz="800" kern="1200">
        <a:solidFill>
          <a:schemeClr val="tx1"/>
        </a:solidFill>
        <a:latin typeface="+mn-lt"/>
        <a:ea typeface="MS PGothic" pitchFamily="34" charset="-128"/>
        <a:cs typeface="MS PGothic" charset="0"/>
      </a:defRPr>
    </a:lvl2pPr>
    <a:lvl3pPr marL="641350" algn="l" rtl="0" eaLnBrk="0" fontAlgn="base" hangingPunct="0">
      <a:spcBef>
        <a:spcPct val="30000"/>
      </a:spcBef>
      <a:spcAft>
        <a:spcPct val="0"/>
      </a:spcAft>
      <a:defRPr sz="800" kern="1200">
        <a:solidFill>
          <a:schemeClr val="tx1"/>
        </a:solidFill>
        <a:latin typeface="+mn-lt"/>
        <a:ea typeface="MS PGothic" pitchFamily="34" charset="-128"/>
        <a:cs typeface="MS PGothic" charset="0"/>
      </a:defRPr>
    </a:lvl3pPr>
    <a:lvl4pPr marL="962025" algn="l" rtl="0" eaLnBrk="0" fontAlgn="base" hangingPunct="0">
      <a:spcBef>
        <a:spcPct val="30000"/>
      </a:spcBef>
      <a:spcAft>
        <a:spcPct val="0"/>
      </a:spcAft>
      <a:defRPr sz="800" kern="1200">
        <a:solidFill>
          <a:schemeClr val="tx1"/>
        </a:solidFill>
        <a:latin typeface="+mn-lt"/>
        <a:ea typeface="MS PGothic" pitchFamily="34" charset="-128"/>
        <a:cs typeface="MS PGothic" charset="0"/>
      </a:defRPr>
    </a:lvl4pPr>
    <a:lvl5pPr marL="1284288" algn="l" rtl="0" eaLnBrk="0" fontAlgn="base" hangingPunct="0">
      <a:spcBef>
        <a:spcPct val="30000"/>
      </a:spcBef>
      <a:spcAft>
        <a:spcPct val="0"/>
      </a:spcAft>
      <a:defRPr sz="800" kern="1200">
        <a:solidFill>
          <a:schemeClr val="tx1"/>
        </a:solidFill>
        <a:latin typeface="+mn-lt"/>
        <a:ea typeface="MS PGothic" pitchFamily="34" charset="-128"/>
        <a:cs typeface="MS PGothic" charset="0"/>
      </a:defRPr>
    </a:lvl5pPr>
    <a:lvl6pPr marL="1607041" algn="l" defTabSz="642816" rtl="0" eaLnBrk="1" latinLnBrk="0" hangingPunct="1">
      <a:defRPr sz="800" kern="1200">
        <a:solidFill>
          <a:schemeClr val="tx1"/>
        </a:solidFill>
        <a:latin typeface="+mn-lt"/>
        <a:ea typeface="+mn-ea"/>
        <a:cs typeface="+mn-cs"/>
      </a:defRPr>
    </a:lvl6pPr>
    <a:lvl7pPr marL="1928447" algn="l" defTabSz="642816" rtl="0" eaLnBrk="1" latinLnBrk="0" hangingPunct="1">
      <a:defRPr sz="800" kern="1200">
        <a:solidFill>
          <a:schemeClr val="tx1"/>
        </a:solidFill>
        <a:latin typeface="+mn-lt"/>
        <a:ea typeface="+mn-ea"/>
        <a:cs typeface="+mn-cs"/>
      </a:defRPr>
    </a:lvl7pPr>
    <a:lvl8pPr marL="2249856" algn="l" defTabSz="642816" rtl="0" eaLnBrk="1" latinLnBrk="0" hangingPunct="1">
      <a:defRPr sz="800" kern="1200">
        <a:solidFill>
          <a:schemeClr val="tx1"/>
        </a:solidFill>
        <a:latin typeface="+mn-lt"/>
        <a:ea typeface="+mn-ea"/>
        <a:cs typeface="+mn-cs"/>
      </a:defRPr>
    </a:lvl8pPr>
    <a:lvl9pPr marL="2571264" algn="l" defTabSz="642816"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8FB6877-7F11-A14A-8598-ED6D679E7740}" type="slidenum">
              <a:rPr lang="en-US" altLang="en-US" smtClean="0"/>
              <a:pPr/>
              <a:t>1</a:t>
            </a:fld>
            <a:endParaRPr lang="en-US" altLang="en-US"/>
          </a:p>
        </p:txBody>
      </p:sp>
    </p:spTree>
    <p:extLst>
      <p:ext uri="{BB962C8B-B14F-4D97-AF65-F5344CB8AC3E}">
        <p14:creationId xmlns:p14="http://schemas.microsoft.com/office/powerpoint/2010/main" val="2153147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Geometry assembled from sketches, drawings, and email exchanges, and codified in Engineering Sketch Pad file </a:t>
            </a:r>
            <a:r>
              <a:rPr lang="en-US" sz="800" kern="1200" dirty="0">
                <a:solidFill>
                  <a:schemeClr val="tx1"/>
                </a:solidFill>
                <a:effectLst/>
                <a:latin typeface="+mn-lt"/>
                <a:ea typeface="MS PGothic" pitchFamily="34" charset="-128"/>
                <a:cs typeface="MS PGothic" charset="0"/>
              </a:rPr>
              <a:t>mav-dac0p0.csm</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8FB6877-7F11-A14A-8598-ED6D679E7740}" type="slidenum">
              <a:rPr kumimoji="0" lang="en-US" altLang="en-US" sz="1800" b="0" i="0" u="none" strike="noStrike" kern="1200" cap="none" spc="0" normalizeH="0" baseline="0" noProof="0" smtClean="0">
                <a:ln>
                  <a:noFill/>
                </a:ln>
                <a:solidFill>
                  <a:srgbClr val="000000"/>
                </a:solidFill>
                <a:effectLst/>
                <a:uLnTx/>
                <a:uFillTx/>
                <a:latin typeface="Gill Sans" panose="020B0502020104020203" pitchFamily="34" charset="-79"/>
                <a:ea typeface="ヒラギノ角ゴ ProN W3" panose="020B0300000000000000" pitchFamily="34" charset="-128"/>
                <a:cs typeface="+mn-cs"/>
                <a:sym typeface="Gill Sans" panose="020B0502020104020203" pitchFamily="34" charset="-79"/>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800" b="0" i="0" u="none" strike="noStrike" kern="1200" cap="none" spc="0" normalizeH="0" baseline="0" noProof="0">
              <a:ln>
                <a:noFill/>
              </a:ln>
              <a:solidFill>
                <a:srgbClr val="000000"/>
              </a:solidFill>
              <a:effectLst/>
              <a:uLnTx/>
              <a:uFillTx/>
              <a:latin typeface="Gill Sans" panose="020B0502020104020203" pitchFamily="34" charset="-79"/>
              <a:ea typeface="ヒラギノ角ゴ ProN W3" panose="020B0300000000000000" pitchFamily="34" charset="-128"/>
              <a:cs typeface="+mn-cs"/>
              <a:sym typeface="Gill Sans" panose="020B0502020104020203" pitchFamily="34" charset="-79"/>
            </a:endParaRPr>
          </a:p>
        </p:txBody>
      </p:sp>
    </p:spTree>
    <p:extLst>
      <p:ext uri="{BB962C8B-B14F-4D97-AF65-F5344CB8AC3E}">
        <p14:creationId xmlns:p14="http://schemas.microsoft.com/office/powerpoint/2010/main" val="2562612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Geometry assembled from sketches, drawings, and email exchanges, and codified in Engineering Sketch Pad file </a:t>
            </a:r>
            <a:r>
              <a:rPr lang="en-US" sz="800" kern="1200" dirty="0">
                <a:solidFill>
                  <a:schemeClr val="tx1"/>
                </a:solidFill>
                <a:effectLst/>
                <a:latin typeface="+mn-lt"/>
                <a:ea typeface="MS PGothic" pitchFamily="34" charset="-128"/>
                <a:cs typeface="MS PGothic" charset="0"/>
              </a:rPr>
              <a:t>mav-dac0p0.csm</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8FB6877-7F11-A14A-8598-ED6D679E7740}" type="slidenum">
              <a:rPr kumimoji="0" lang="en-US" altLang="en-US" sz="1800" b="0" i="0" u="none" strike="noStrike" kern="1200" cap="none" spc="0" normalizeH="0" baseline="0" noProof="0" smtClean="0">
                <a:ln>
                  <a:noFill/>
                </a:ln>
                <a:solidFill>
                  <a:srgbClr val="000000"/>
                </a:solidFill>
                <a:effectLst/>
                <a:uLnTx/>
                <a:uFillTx/>
                <a:latin typeface="Gill Sans" panose="020B0502020104020203" pitchFamily="34" charset="-79"/>
                <a:ea typeface="ヒラギノ角ゴ ProN W3" panose="020B0300000000000000" pitchFamily="34" charset="-128"/>
                <a:cs typeface="+mn-cs"/>
                <a:sym typeface="Gill Sans" panose="020B0502020104020203" pitchFamily="34" charset="-79"/>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800" b="0" i="0" u="none" strike="noStrike" kern="1200" cap="none" spc="0" normalizeH="0" baseline="0" noProof="0">
              <a:ln>
                <a:noFill/>
              </a:ln>
              <a:solidFill>
                <a:srgbClr val="000000"/>
              </a:solidFill>
              <a:effectLst/>
              <a:uLnTx/>
              <a:uFillTx/>
              <a:latin typeface="Gill Sans" panose="020B0502020104020203" pitchFamily="34" charset="-79"/>
              <a:ea typeface="ヒラギノ角ゴ ProN W3" panose="020B0300000000000000" pitchFamily="34" charset="-128"/>
              <a:cs typeface="+mn-cs"/>
              <a:sym typeface="Gill Sans" panose="020B0502020104020203" pitchFamily="34" charset="-79"/>
            </a:endParaRPr>
          </a:p>
        </p:txBody>
      </p:sp>
    </p:spTree>
    <p:extLst>
      <p:ext uri="{BB962C8B-B14F-4D97-AF65-F5344CB8AC3E}">
        <p14:creationId xmlns:p14="http://schemas.microsoft.com/office/powerpoint/2010/main" val="4162570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Geometry assembled from sketches, drawings, and email exchanges, and codified in Engineering Sketch Pad file </a:t>
            </a:r>
            <a:r>
              <a:rPr lang="en-US" sz="800" kern="1200" dirty="0">
                <a:solidFill>
                  <a:schemeClr val="tx1"/>
                </a:solidFill>
                <a:effectLst/>
                <a:latin typeface="+mn-lt"/>
                <a:ea typeface="MS PGothic" pitchFamily="34" charset="-128"/>
                <a:cs typeface="MS PGothic" charset="0"/>
              </a:rPr>
              <a:t>mav-dac0p0.csm</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8FB6877-7F11-A14A-8598-ED6D679E7740}" type="slidenum">
              <a:rPr kumimoji="0" lang="en-US" altLang="en-US" sz="1800" b="0" i="0" u="none" strike="noStrike" kern="1200" cap="none" spc="0" normalizeH="0" baseline="0" noProof="0" smtClean="0">
                <a:ln>
                  <a:noFill/>
                </a:ln>
                <a:solidFill>
                  <a:srgbClr val="000000"/>
                </a:solidFill>
                <a:effectLst/>
                <a:uLnTx/>
                <a:uFillTx/>
                <a:latin typeface="Gill Sans" panose="020B0502020104020203" pitchFamily="34" charset="-79"/>
                <a:ea typeface="ヒラギノ角ゴ ProN W3" panose="020B0300000000000000" pitchFamily="34" charset="-128"/>
                <a:cs typeface="+mn-cs"/>
                <a:sym typeface="Gill Sans" panose="020B0502020104020203" pitchFamily="34" charset="-79"/>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800" b="0" i="0" u="none" strike="noStrike" kern="1200" cap="none" spc="0" normalizeH="0" baseline="0" noProof="0">
              <a:ln>
                <a:noFill/>
              </a:ln>
              <a:solidFill>
                <a:srgbClr val="000000"/>
              </a:solidFill>
              <a:effectLst/>
              <a:uLnTx/>
              <a:uFillTx/>
              <a:latin typeface="Gill Sans" panose="020B0502020104020203" pitchFamily="34" charset="-79"/>
              <a:ea typeface="ヒラギノ角ゴ ProN W3" panose="020B0300000000000000" pitchFamily="34" charset="-128"/>
              <a:cs typeface="+mn-cs"/>
              <a:sym typeface="Gill Sans" panose="020B0502020104020203" pitchFamily="34" charset="-79"/>
            </a:endParaRPr>
          </a:p>
        </p:txBody>
      </p:sp>
    </p:spTree>
    <p:extLst>
      <p:ext uri="{BB962C8B-B14F-4D97-AF65-F5344CB8AC3E}">
        <p14:creationId xmlns:p14="http://schemas.microsoft.com/office/powerpoint/2010/main" val="1279666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9D279D-329E-4A9A-B607-7E9DE4CE8228}" type="slidenum">
              <a:rPr lang="en-US" smtClean="0"/>
              <a:t>17</a:t>
            </a:fld>
            <a:endParaRPr lang="en-US"/>
          </a:p>
        </p:txBody>
      </p:sp>
    </p:spTree>
    <p:extLst>
      <p:ext uri="{BB962C8B-B14F-4D97-AF65-F5344CB8AC3E}">
        <p14:creationId xmlns:p14="http://schemas.microsoft.com/office/powerpoint/2010/main" val="1894336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experience</a:t>
            </a:r>
          </a:p>
        </p:txBody>
      </p:sp>
      <p:sp>
        <p:nvSpPr>
          <p:cNvPr id="4" name="Slide Number Placeholder 3"/>
          <p:cNvSpPr>
            <a:spLocks noGrp="1"/>
          </p:cNvSpPr>
          <p:nvPr>
            <p:ph type="sldNum" sz="quarter" idx="5"/>
          </p:nvPr>
        </p:nvSpPr>
        <p:spPr/>
        <p:txBody>
          <a:bodyPr/>
          <a:lstStyle/>
          <a:p>
            <a:fld id="{D89D279D-329E-4A9A-B607-7E9DE4CE8228}" type="slidenum">
              <a:rPr lang="en-US" smtClean="0"/>
              <a:t>18</a:t>
            </a:fld>
            <a:endParaRPr lang="en-US"/>
          </a:p>
        </p:txBody>
      </p:sp>
    </p:spTree>
    <p:extLst>
      <p:ext uri="{BB962C8B-B14F-4D97-AF65-F5344CB8AC3E}">
        <p14:creationId xmlns:p14="http://schemas.microsoft.com/office/powerpoint/2010/main" val="3267796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9D279D-329E-4A9A-B607-7E9DE4CE8228}" type="slidenum">
              <a:rPr lang="en-US" smtClean="0"/>
              <a:t>19</a:t>
            </a:fld>
            <a:endParaRPr lang="en-US"/>
          </a:p>
        </p:txBody>
      </p:sp>
    </p:spTree>
    <p:extLst>
      <p:ext uri="{BB962C8B-B14F-4D97-AF65-F5344CB8AC3E}">
        <p14:creationId xmlns:p14="http://schemas.microsoft.com/office/powerpoint/2010/main" val="2725050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9D279D-329E-4A9A-B607-7E9DE4CE8228}" type="slidenum">
              <a:rPr lang="en-US" smtClean="0"/>
              <a:t>20</a:t>
            </a:fld>
            <a:endParaRPr lang="en-US"/>
          </a:p>
        </p:txBody>
      </p:sp>
    </p:spTree>
    <p:extLst>
      <p:ext uri="{BB962C8B-B14F-4D97-AF65-F5344CB8AC3E}">
        <p14:creationId xmlns:p14="http://schemas.microsoft.com/office/powerpoint/2010/main" val="2502437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9D279D-329E-4A9A-B607-7E9DE4CE8228}" type="slidenum">
              <a:rPr lang="en-US" smtClean="0"/>
              <a:t>21</a:t>
            </a:fld>
            <a:endParaRPr lang="en-US"/>
          </a:p>
        </p:txBody>
      </p:sp>
    </p:spTree>
    <p:extLst>
      <p:ext uri="{BB962C8B-B14F-4D97-AF65-F5344CB8AC3E}">
        <p14:creationId xmlns:p14="http://schemas.microsoft.com/office/powerpoint/2010/main" val="492142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8FB6877-7F11-A14A-8598-ED6D679E7740}" type="slidenum">
              <a:rPr kumimoji="0" lang="en-US" altLang="en-US" sz="1800" b="0" i="0" u="none" strike="noStrike" kern="1200" cap="none" spc="0" normalizeH="0" baseline="0" noProof="0" smtClean="0">
                <a:ln>
                  <a:noFill/>
                </a:ln>
                <a:solidFill>
                  <a:srgbClr val="000000"/>
                </a:solidFill>
                <a:effectLst/>
                <a:uLnTx/>
                <a:uFillTx/>
                <a:ea typeface="ヒラギノ角ゴ ProN W3" panose="020B0300000000000000" pitchFamily="34" charset="-128"/>
                <a:cs typeface="+mn-cs"/>
                <a:sym typeface="Gill Sans" panose="020B0502020104020203" pitchFamily="34" charset="-79"/>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800" b="0" i="0" u="none" strike="noStrike" kern="1200" cap="none" spc="0" normalizeH="0" baseline="0" noProof="0">
              <a:ln>
                <a:noFill/>
              </a:ln>
              <a:solidFill>
                <a:srgbClr val="000000"/>
              </a:solidFill>
              <a:effectLst/>
              <a:uLnTx/>
              <a:uFillTx/>
              <a:ea typeface="ヒラギノ角ゴ ProN W3" panose="020B0300000000000000" pitchFamily="34" charset="-128"/>
              <a:cs typeface="+mn-cs"/>
              <a:sym typeface="Gill Sans" panose="020B0502020104020203" pitchFamily="34" charset="-79"/>
            </a:endParaRPr>
          </a:p>
        </p:txBody>
      </p:sp>
    </p:spTree>
    <p:extLst>
      <p:ext uri="{BB962C8B-B14F-4D97-AF65-F5344CB8AC3E}">
        <p14:creationId xmlns:p14="http://schemas.microsoft.com/office/powerpoint/2010/main" val="4084287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pter and Titl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733800" y="3810000"/>
            <a:ext cx="8305800" cy="526253"/>
          </a:xfrm>
          <a:prstGeom prst="rect">
            <a:avLst/>
          </a:prstGeom>
        </p:spPr>
        <p:txBody>
          <a:bodyPr lIns="64291" tIns="32146" rIns="0" bIns="32146"/>
          <a:lstStyle>
            <a:lvl1pPr>
              <a:defRPr sz="2800" b="1">
                <a:solidFill>
                  <a:schemeClr val="tx1"/>
                </a:solidFill>
                <a:latin typeface="Arial" pitchFamily="34" charset="0"/>
                <a:cs typeface="Arial" pitchFamily="34" charset="0"/>
              </a:defRPr>
            </a:lvl1pPr>
            <a:lvl2pPr>
              <a:defRPr sz="2800">
                <a:solidFill>
                  <a:schemeClr val="tx1"/>
                </a:solidFill>
                <a:latin typeface="Arial" pitchFamily="34" charset="0"/>
                <a:cs typeface="Arial" pitchFamily="34" charset="0"/>
              </a:defRPr>
            </a:lvl2pPr>
            <a:lvl3pPr>
              <a:defRPr sz="2800">
                <a:solidFill>
                  <a:schemeClr val="tx1"/>
                </a:solidFill>
                <a:latin typeface="Arial" pitchFamily="34" charset="0"/>
                <a:cs typeface="Arial" pitchFamily="34" charset="0"/>
              </a:defRPr>
            </a:lvl3pPr>
            <a:lvl4pPr>
              <a:defRPr sz="2000">
                <a:solidFill>
                  <a:schemeClr val="tx1"/>
                </a:solidFill>
                <a:latin typeface="Arial" pitchFamily="34" charset="0"/>
                <a:cs typeface="Arial" pitchFamily="34" charset="0"/>
              </a:defRPr>
            </a:lvl4pPr>
            <a:lvl5pPr>
              <a:defRPr sz="2000">
                <a:solidFill>
                  <a:schemeClr val="tx1"/>
                </a:solidFill>
                <a:latin typeface="Arial" pitchFamily="34" charset="0"/>
                <a:cs typeface="Arial" pitchFamily="34" charset="0"/>
              </a:defRPr>
            </a:lvl5pPr>
          </a:lstStyle>
          <a:p>
            <a:pPr lvl="0"/>
            <a:r>
              <a:rPr lang="en-US" dirty="0"/>
              <a:t>Click to edit “Title”</a:t>
            </a:r>
          </a:p>
        </p:txBody>
      </p:sp>
      <p:sp>
        <p:nvSpPr>
          <p:cNvPr id="4" name="Content Placeholder 2"/>
          <p:cNvSpPr>
            <a:spLocks noGrp="1"/>
          </p:cNvSpPr>
          <p:nvPr>
            <p:ph idx="10" hasCustomPrompt="1"/>
          </p:nvPr>
        </p:nvSpPr>
        <p:spPr>
          <a:xfrm>
            <a:off x="3733800" y="4572000"/>
            <a:ext cx="8305800" cy="1143000"/>
          </a:xfrm>
          <a:prstGeom prst="rect">
            <a:avLst/>
          </a:prstGeom>
        </p:spPr>
        <p:txBody>
          <a:bodyPr lIns="64291" tIns="32146" rIns="0" bIns="32146"/>
          <a:lstStyle>
            <a:lvl1pPr>
              <a:defRPr sz="2000">
                <a:solidFill>
                  <a:schemeClr val="tx1"/>
                </a:solidFill>
                <a:latin typeface="Arial" pitchFamily="34" charset="0"/>
                <a:cs typeface="Arial" pitchFamily="34" charset="0"/>
              </a:defRPr>
            </a:lvl1pPr>
            <a:lvl2pPr>
              <a:defRPr sz="2000">
                <a:solidFill>
                  <a:schemeClr val="tx1"/>
                </a:solidFill>
                <a:latin typeface="Arial" pitchFamily="34" charset="0"/>
                <a:cs typeface="Arial" pitchFamily="34" charset="0"/>
              </a:defRPr>
            </a:lvl2pPr>
            <a:lvl3pPr>
              <a:defRPr sz="2000">
                <a:solidFill>
                  <a:schemeClr val="tx1"/>
                </a:solidFill>
                <a:latin typeface="Arial" pitchFamily="34" charset="0"/>
                <a:cs typeface="Arial" pitchFamily="34" charset="0"/>
              </a:defRPr>
            </a:lvl3pPr>
            <a:lvl4pPr>
              <a:defRPr sz="2000">
                <a:solidFill>
                  <a:schemeClr val="tx1"/>
                </a:solidFill>
                <a:latin typeface="Arial" pitchFamily="34" charset="0"/>
                <a:cs typeface="Arial" pitchFamily="34" charset="0"/>
              </a:defRPr>
            </a:lvl4pPr>
            <a:lvl5pPr>
              <a:defRPr sz="2000">
                <a:solidFill>
                  <a:schemeClr val="tx1"/>
                </a:solidFill>
                <a:latin typeface="Arial" pitchFamily="34" charset="0"/>
                <a:cs typeface="Arial" pitchFamily="34" charset="0"/>
              </a:defRPr>
            </a:lvl5pPr>
          </a:lstStyle>
          <a:p>
            <a:pPr lvl="0"/>
            <a:r>
              <a:rPr lang="en-US" dirty="0"/>
              <a:t>Click to edit “Subtitle”</a:t>
            </a:r>
          </a:p>
        </p:txBody>
      </p:sp>
    </p:spTree>
    <p:extLst>
      <p:ext uri="{BB962C8B-B14F-4D97-AF65-F5344CB8AC3E}">
        <p14:creationId xmlns:p14="http://schemas.microsoft.com/office/powerpoint/2010/main" val="329997753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990600" y="228627"/>
            <a:ext cx="9906000" cy="609573"/>
          </a:xfrm>
          <a:prstGeom prst="rect">
            <a:avLst/>
          </a:prstGeom>
        </p:spPr>
        <p:txBody>
          <a:bodyPr lIns="0" tIns="0" rIns="0" bIns="0" anchor="ctr">
            <a:normAutofit/>
          </a:bodyPr>
          <a:lstStyle>
            <a:lvl1pPr>
              <a:defRPr sz="2800" b="1" i="0">
                <a:solidFill>
                  <a:schemeClr val="tx1"/>
                </a:solidFill>
                <a:latin typeface="Arial" pitchFamily="34" charset="0"/>
                <a:cs typeface="Arial" pitchFamily="34" charset="0"/>
              </a:defRPr>
            </a:lvl1pPr>
          </a:lstStyle>
          <a:p>
            <a:r>
              <a:rPr lang="en-US" dirty="0"/>
              <a:t>Click to edit slide “Title”</a:t>
            </a:r>
          </a:p>
        </p:txBody>
      </p:sp>
    </p:spTree>
    <p:extLst>
      <p:ext uri="{BB962C8B-B14F-4D97-AF65-F5344CB8AC3E}">
        <p14:creationId xmlns:p14="http://schemas.microsoft.com/office/powerpoint/2010/main" val="253211024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seball Chart">
    <p:spTree>
      <p:nvGrpSpPr>
        <p:cNvPr id="1" name=""/>
        <p:cNvGrpSpPr/>
        <p:nvPr/>
      </p:nvGrpSpPr>
      <p:grpSpPr>
        <a:xfrm>
          <a:off x="0" y="0"/>
          <a:ext cx="0" cy="0"/>
          <a:chOff x="0" y="0"/>
          <a:chExt cx="0" cy="0"/>
        </a:xfrm>
      </p:grpSpPr>
      <p:graphicFrame>
        <p:nvGraphicFramePr>
          <p:cNvPr id="2" name="Table 1"/>
          <p:cNvGraphicFramePr>
            <a:graphicFrameLocks noGrp="1"/>
          </p:cNvGraphicFramePr>
          <p:nvPr userDrawn="1">
            <p:extLst>
              <p:ext uri="{D42A27DB-BD31-4B8C-83A1-F6EECF244321}">
                <p14:modId xmlns:p14="http://schemas.microsoft.com/office/powerpoint/2010/main" val="317189668"/>
              </p:ext>
            </p:extLst>
          </p:nvPr>
        </p:nvGraphicFramePr>
        <p:xfrm>
          <a:off x="8229601" y="914400"/>
          <a:ext cx="3782385" cy="3764280"/>
        </p:xfrm>
        <a:graphic>
          <a:graphicData uri="http://schemas.openxmlformats.org/drawingml/2006/table">
            <a:tbl>
              <a:tblPr firstRow="1" bandRow="1">
                <a:tableStyleId>{073A0DAA-6AF3-43AB-8588-CEC1D06C72B9}</a:tableStyleId>
              </a:tblPr>
              <a:tblGrid>
                <a:gridCol w="1260795">
                  <a:extLst>
                    <a:ext uri="{9D8B030D-6E8A-4147-A177-3AD203B41FA5}">
                      <a16:colId xmlns:a16="http://schemas.microsoft.com/office/drawing/2014/main" val="1330518783"/>
                    </a:ext>
                  </a:extLst>
                </a:gridCol>
                <a:gridCol w="1260795">
                  <a:extLst>
                    <a:ext uri="{9D8B030D-6E8A-4147-A177-3AD203B41FA5}">
                      <a16:colId xmlns:a16="http://schemas.microsoft.com/office/drawing/2014/main" val="1554116089"/>
                    </a:ext>
                  </a:extLst>
                </a:gridCol>
                <a:gridCol w="1260795">
                  <a:extLst>
                    <a:ext uri="{9D8B030D-6E8A-4147-A177-3AD203B41FA5}">
                      <a16:colId xmlns:a16="http://schemas.microsoft.com/office/drawing/2014/main" val="2236894692"/>
                    </a:ext>
                  </a:extLst>
                </a:gridCol>
              </a:tblGrid>
              <a:tr h="0">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4169441746"/>
                  </a:ext>
                </a:extLst>
              </a:tr>
              <a:tr h="0">
                <a:tc>
                  <a:txBody>
                    <a:bodyPr/>
                    <a:lstStyle/>
                    <a:p>
                      <a:pPr algn="ctr"/>
                      <a:endParaRPr lang="en-US" dirty="0"/>
                    </a:p>
                  </a:txBody>
                  <a:tcPr anchor="ctr"/>
                </a:tc>
                <a:tc>
                  <a:txBody>
                    <a:bodyPr/>
                    <a:lstStyle/>
                    <a:p>
                      <a:pPr algn="ctr"/>
                      <a:endParaRPr lang="en-US" dirty="0"/>
                    </a:p>
                  </a:txBody>
                  <a:tcPr anchor="ctr"/>
                </a:tc>
                <a:tc>
                  <a:txBody>
                    <a:bodyPr/>
                    <a:lstStyle/>
                    <a:p>
                      <a:pPr algn="ctr"/>
                      <a:endParaRPr lang="en-US"/>
                    </a:p>
                  </a:txBody>
                  <a:tcPr anchor="ctr"/>
                </a:tc>
                <a:extLst>
                  <a:ext uri="{0D108BD9-81ED-4DB2-BD59-A6C34878D82A}">
                    <a16:rowId xmlns:a16="http://schemas.microsoft.com/office/drawing/2014/main" val="497098741"/>
                  </a:ext>
                </a:extLst>
              </a:tr>
              <a:tr h="0">
                <a:tc>
                  <a:txBody>
                    <a:bodyPr/>
                    <a:lstStyle/>
                    <a:p>
                      <a:pPr algn="ctr"/>
                      <a:endParaRPr lang="en-US" dirty="0"/>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1662684741"/>
                  </a:ext>
                </a:extLst>
              </a:tr>
              <a:tr h="0">
                <a:tc>
                  <a:txBody>
                    <a:bodyPr/>
                    <a:lstStyle/>
                    <a:p>
                      <a:pPr algn="ctr"/>
                      <a:endParaRPr lang="en-US"/>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3435255969"/>
                  </a:ext>
                </a:extLst>
              </a:tr>
              <a:tr h="0">
                <a:tc>
                  <a:txBody>
                    <a:bodyPr/>
                    <a:lstStyle/>
                    <a:p>
                      <a:pPr algn="ctr"/>
                      <a:endParaRPr lang="en-US"/>
                    </a:p>
                  </a:txBody>
                  <a:tcPr anchor="ctr"/>
                </a:tc>
                <a:tc>
                  <a:txBody>
                    <a:bodyPr/>
                    <a:lstStyle/>
                    <a:p>
                      <a:pPr algn="ctr"/>
                      <a:endParaRPr lang="en-US"/>
                    </a:p>
                  </a:txBody>
                  <a:tcPr anchor="ctr"/>
                </a:tc>
                <a:tc>
                  <a:txBody>
                    <a:bodyPr/>
                    <a:lstStyle/>
                    <a:p>
                      <a:pPr algn="ctr"/>
                      <a:endParaRPr lang="en-US" dirty="0"/>
                    </a:p>
                  </a:txBody>
                  <a:tcPr anchor="ctr"/>
                </a:tc>
                <a:extLst>
                  <a:ext uri="{0D108BD9-81ED-4DB2-BD59-A6C34878D82A}">
                    <a16:rowId xmlns:a16="http://schemas.microsoft.com/office/drawing/2014/main" val="1708957921"/>
                  </a:ext>
                </a:extLst>
              </a:tr>
              <a:tr h="0">
                <a:tc>
                  <a:txBody>
                    <a:bodyPr/>
                    <a:lstStyle/>
                    <a:p>
                      <a:pPr algn="ctr"/>
                      <a:endParaRPr lang="en-US"/>
                    </a:p>
                  </a:txBody>
                  <a:tcPr anchor="ctr"/>
                </a:tc>
                <a:tc>
                  <a:txBody>
                    <a:bodyPr/>
                    <a:lstStyle/>
                    <a:p>
                      <a:pPr algn="ctr"/>
                      <a:endParaRPr lang="en-US"/>
                    </a:p>
                  </a:txBody>
                  <a:tcPr anchor="ctr"/>
                </a:tc>
                <a:tc>
                  <a:txBody>
                    <a:bodyPr/>
                    <a:lstStyle/>
                    <a:p>
                      <a:pPr algn="ctr"/>
                      <a:endParaRPr lang="en-US" dirty="0"/>
                    </a:p>
                  </a:txBody>
                  <a:tcPr anchor="ctr"/>
                </a:tc>
                <a:extLst>
                  <a:ext uri="{0D108BD9-81ED-4DB2-BD59-A6C34878D82A}">
                    <a16:rowId xmlns:a16="http://schemas.microsoft.com/office/drawing/2014/main" val="736760844"/>
                  </a:ext>
                </a:extLst>
              </a:tr>
              <a:tr h="0">
                <a:tc>
                  <a:txBody>
                    <a:bodyPr/>
                    <a:lstStyle/>
                    <a:p>
                      <a:pPr algn="ctr"/>
                      <a:endParaRPr lang="en-US" dirty="0"/>
                    </a:p>
                  </a:txBody>
                  <a:tcPr anchor="ctr"/>
                </a:tc>
                <a:tc>
                  <a:txBody>
                    <a:bodyPr/>
                    <a:lstStyle/>
                    <a:p>
                      <a:pPr algn="ctr"/>
                      <a:endParaRPr lang="en-US"/>
                    </a:p>
                  </a:txBody>
                  <a:tcPr anchor="ctr"/>
                </a:tc>
                <a:tc>
                  <a:txBody>
                    <a:bodyPr/>
                    <a:lstStyle/>
                    <a:p>
                      <a:pPr algn="ctr"/>
                      <a:endParaRPr lang="en-US" dirty="0"/>
                    </a:p>
                  </a:txBody>
                  <a:tcPr anchor="ctr"/>
                </a:tc>
                <a:extLst>
                  <a:ext uri="{0D108BD9-81ED-4DB2-BD59-A6C34878D82A}">
                    <a16:rowId xmlns:a16="http://schemas.microsoft.com/office/drawing/2014/main" val="3407780636"/>
                  </a:ext>
                </a:extLst>
              </a:tr>
              <a:tr h="0">
                <a:tc>
                  <a:txBody>
                    <a:bodyPr/>
                    <a:lstStyle/>
                    <a:p>
                      <a:pPr algn="ctr"/>
                      <a:endParaRPr lang="en-US" dirty="0"/>
                    </a:p>
                  </a:txBody>
                  <a:tcPr anchor="ctr"/>
                </a:tc>
                <a:tc>
                  <a:txBody>
                    <a:bodyPr/>
                    <a:lstStyle/>
                    <a:p>
                      <a:pPr algn="ctr"/>
                      <a:endParaRPr lang="en-US"/>
                    </a:p>
                  </a:txBody>
                  <a:tcPr anchor="ctr"/>
                </a:tc>
                <a:tc>
                  <a:txBody>
                    <a:bodyPr/>
                    <a:lstStyle/>
                    <a:p>
                      <a:pPr algn="ctr"/>
                      <a:endParaRPr lang="en-US" dirty="0"/>
                    </a:p>
                  </a:txBody>
                  <a:tcPr anchor="ctr"/>
                </a:tc>
                <a:extLst>
                  <a:ext uri="{0D108BD9-81ED-4DB2-BD59-A6C34878D82A}">
                    <a16:rowId xmlns:a16="http://schemas.microsoft.com/office/drawing/2014/main" val="2587445219"/>
                  </a:ext>
                </a:extLst>
              </a:tr>
              <a:tr h="0">
                <a:tc>
                  <a:txBody>
                    <a:bodyPr/>
                    <a:lstStyle/>
                    <a:p>
                      <a:pPr algn="ctr"/>
                      <a:endParaRPr lang="en-US" dirty="0"/>
                    </a:p>
                  </a:txBody>
                  <a:tcPr anchor="ctr"/>
                </a:tc>
                <a:tc>
                  <a:txBody>
                    <a:bodyPr/>
                    <a:lstStyle/>
                    <a:p>
                      <a:pPr algn="ctr"/>
                      <a:endParaRPr lang="en-US"/>
                    </a:p>
                  </a:txBody>
                  <a:tcPr anchor="ctr"/>
                </a:tc>
                <a:tc>
                  <a:txBody>
                    <a:bodyPr/>
                    <a:lstStyle/>
                    <a:p>
                      <a:pPr algn="ctr"/>
                      <a:endParaRPr lang="en-US" dirty="0"/>
                    </a:p>
                  </a:txBody>
                  <a:tcPr anchor="ctr"/>
                </a:tc>
                <a:extLst>
                  <a:ext uri="{0D108BD9-81ED-4DB2-BD59-A6C34878D82A}">
                    <a16:rowId xmlns:a16="http://schemas.microsoft.com/office/drawing/2014/main" val="1177103064"/>
                  </a:ext>
                </a:extLst>
              </a:tr>
              <a:tr h="0">
                <a:tc>
                  <a:txBody>
                    <a:bodyPr/>
                    <a:lstStyle/>
                    <a:p>
                      <a:pPr algn="ctr"/>
                      <a:endParaRPr lang="en-US"/>
                    </a:p>
                  </a:txBody>
                  <a:tcPr anchor="ctr"/>
                </a:tc>
                <a:tc>
                  <a:txBody>
                    <a:bodyPr/>
                    <a:lstStyle/>
                    <a:p>
                      <a:pPr algn="ctr"/>
                      <a:endParaRPr lang="en-US"/>
                    </a:p>
                  </a:txBody>
                  <a:tcPr anchor="ctr"/>
                </a:tc>
                <a:tc>
                  <a:txBody>
                    <a:bodyPr/>
                    <a:lstStyle/>
                    <a:p>
                      <a:pPr algn="ctr"/>
                      <a:endParaRPr lang="en-US" dirty="0"/>
                    </a:p>
                  </a:txBody>
                  <a:tcPr anchor="ctr"/>
                </a:tc>
                <a:extLst>
                  <a:ext uri="{0D108BD9-81ED-4DB2-BD59-A6C34878D82A}">
                    <a16:rowId xmlns:a16="http://schemas.microsoft.com/office/drawing/2014/main" val="2428522188"/>
                  </a:ext>
                </a:extLst>
              </a:tr>
              <a:tr h="0">
                <a:tc>
                  <a:txBody>
                    <a:bodyPr/>
                    <a:lstStyle/>
                    <a:p>
                      <a:pPr algn="ctr"/>
                      <a:endParaRPr lang="en-US"/>
                    </a:p>
                  </a:txBody>
                  <a:tcPr anchor="ctr"/>
                </a:tc>
                <a:tc>
                  <a:txBody>
                    <a:bodyPr/>
                    <a:lstStyle/>
                    <a:p>
                      <a:pPr algn="ctr"/>
                      <a:endParaRPr lang="en-US"/>
                    </a:p>
                  </a:txBody>
                  <a:tcPr anchor="ctr"/>
                </a:tc>
                <a:tc>
                  <a:txBody>
                    <a:bodyPr/>
                    <a:lstStyle/>
                    <a:p>
                      <a:pPr algn="ctr"/>
                      <a:endParaRPr lang="en-US" dirty="0"/>
                    </a:p>
                  </a:txBody>
                  <a:tcPr anchor="ctr"/>
                </a:tc>
                <a:extLst>
                  <a:ext uri="{0D108BD9-81ED-4DB2-BD59-A6C34878D82A}">
                    <a16:rowId xmlns:a16="http://schemas.microsoft.com/office/drawing/2014/main" val="3754027584"/>
                  </a:ext>
                </a:extLst>
              </a:tr>
              <a:tr h="0">
                <a:tc>
                  <a:txBody>
                    <a:bodyPr/>
                    <a:lstStyle/>
                    <a:p>
                      <a:pPr algn="ctr"/>
                      <a:endParaRPr lang="en-US"/>
                    </a:p>
                  </a:txBody>
                  <a:tcPr anchor="ctr"/>
                </a:tc>
                <a:tc>
                  <a:txBody>
                    <a:bodyPr/>
                    <a:lstStyle/>
                    <a:p>
                      <a:pPr algn="ctr"/>
                      <a:endParaRPr lang="en-US"/>
                    </a:p>
                  </a:txBody>
                  <a:tcPr anchor="ctr"/>
                </a:tc>
                <a:tc>
                  <a:txBody>
                    <a:bodyPr/>
                    <a:lstStyle/>
                    <a:p>
                      <a:pPr algn="ctr"/>
                      <a:endParaRPr lang="en-US" dirty="0"/>
                    </a:p>
                  </a:txBody>
                  <a:tcPr anchor="ctr"/>
                </a:tc>
                <a:extLst>
                  <a:ext uri="{0D108BD9-81ED-4DB2-BD59-A6C34878D82A}">
                    <a16:rowId xmlns:a16="http://schemas.microsoft.com/office/drawing/2014/main" val="3159850572"/>
                  </a:ext>
                </a:extLst>
              </a:tr>
              <a:tr h="0">
                <a:tc>
                  <a:txBody>
                    <a:bodyPr/>
                    <a:lstStyle/>
                    <a:p>
                      <a:pPr algn="ctr"/>
                      <a:endParaRPr lang="en-US"/>
                    </a:p>
                  </a:txBody>
                  <a:tcPr anchor="ctr"/>
                </a:tc>
                <a:tc>
                  <a:txBody>
                    <a:bodyPr/>
                    <a:lstStyle/>
                    <a:p>
                      <a:pPr algn="ctr"/>
                      <a:endParaRPr lang="en-US" dirty="0"/>
                    </a:p>
                  </a:txBody>
                  <a:tcPr anchor="ctr"/>
                </a:tc>
                <a:tc>
                  <a:txBody>
                    <a:bodyPr/>
                    <a:lstStyle/>
                    <a:p>
                      <a:pPr algn="ctr"/>
                      <a:endParaRPr lang="en-US" dirty="0"/>
                    </a:p>
                  </a:txBody>
                  <a:tcPr anchor="ctr"/>
                </a:tc>
                <a:extLst>
                  <a:ext uri="{0D108BD9-81ED-4DB2-BD59-A6C34878D82A}">
                    <a16:rowId xmlns:a16="http://schemas.microsoft.com/office/drawing/2014/main" val="1582693274"/>
                  </a:ext>
                </a:extLst>
              </a:tr>
            </a:tbl>
          </a:graphicData>
        </a:graphic>
      </p:graphicFrame>
      <p:sp>
        <p:nvSpPr>
          <p:cNvPr id="4" name="Content Placeholder 2"/>
          <p:cNvSpPr>
            <a:spLocks noGrp="1"/>
          </p:cNvSpPr>
          <p:nvPr>
            <p:ph idx="1" hasCustomPrompt="1"/>
          </p:nvPr>
        </p:nvSpPr>
        <p:spPr>
          <a:xfrm>
            <a:off x="3962400" y="914399"/>
            <a:ext cx="4191000" cy="5714973"/>
          </a:xfrm>
          <a:prstGeom prst="rect">
            <a:avLst/>
          </a:prstGeom>
        </p:spPr>
        <p:txBody>
          <a:bodyPr lIns="64291" tIns="32146" rIns="64291" bIns="32146">
            <a:normAutofit/>
          </a:bodyPr>
          <a:lstStyle>
            <a:lvl1pPr>
              <a:buSzPct val="100000"/>
              <a:defRPr sz="2400" baseline="0">
                <a:solidFill>
                  <a:schemeClr val="tx1"/>
                </a:solidFill>
                <a:latin typeface="Arial" pitchFamily="34" charset="0"/>
                <a:cs typeface="Arial" pitchFamily="34" charset="0"/>
              </a:defRPr>
            </a:lvl1pPr>
            <a:lvl2pPr marL="803520" indent="-303552">
              <a:buSzPct val="100000"/>
              <a:buFont typeface="Arial" panose="020B0604020202020204" pitchFamily="34" charset="0"/>
              <a:buChar char="̶"/>
              <a:defRPr sz="2200">
                <a:solidFill>
                  <a:schemeClr val="tx1"/>
                </a:solidFill>
                <a:latin typeface="Arial" pitchFamily="34" charset="0"/>
                <a:cs typeface="Arial" pitchFamily="34" charset="0"/>
              </a:defRPr>
            </a:lvl2pPr>
            <a:lvl3pPr marL="1083637" indent="-271188">
              <a:buSzPct val="100000"/>
              <a:buFont typeface="Wingdings" panose="05000000000000000000" pitchFamily="2" charset="2"/>
              <a:buChar char="§"/>
              <a:defRPr sz="2000">
                <a:solidFill>
                  <a:schemeClr val="tx1"/>
                </a:solidFill>
                <a:latin typeface="Arial" pitchFamily="34" charset="0"/>
                <a:cs typeface="Arial" pitchFamily="34" charset="0"/>
              </a:defRPr>
            </a:lvl3pPr>
            <a:lvl4pPr marL="1374911" indent="-249983">
              <a:buSzPct val="100000"/>
              <a:buFont typeface="Courier New" panose="02070309020205020404" pitchFamily="49" charset="0"/>
              <a:buChar char="o"/>
              <a:defRPr sz="1800">
                <a:solidFill>
                  <a:schemeClr val="tx1"/>
                </a:solidFill>
                <a:latin typeface="Arial" pitchFamily="34" charset="0"/>
                <a:cs typeface="Arial" pitchFamily="34" charset="0"/>
              </a:defRPr>
            </a:lvl4pPr>
            <a:lvl5pPr marL="1676231" indent="-238825">
              <a:buSzPct val="100000"/>
              <a:buFont typeface="Arial" panose="020B0604020202020204" pitchFamily="34" charset="0"/>
              <a:buChar char="•"/>
              <a:defRPr sz="1600">
                <a:solidFill>
                  <a:schemeClr val="tx1"/>
                </a:solidFill>
                <a:latin typeface="Arial" pitchFamily="34" charset="0"/>
                <a:cs typeface="Arial" pitchFamily="34" charset="0"/>
              </a:defRPr>
            </a:lvl5pPr>
          </a:lstStyle>
          <a:p>
            <a:pPr lvl="0"/>
            <a:r>
              <a:rPr lang="en-US" dirty="0"/>
              <a:t>Click to edit slide bulleted list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0" hasCustomPrompt="1"/>
          </p:nvPr>
        </p:nvSpPr>
        <p:spPr>
          <a:xfrm>
            <a:off x="103814" y="4952998"/>
            <a:ext cx="3782386" cy="1676373"/>
          </a:xfrm>
          <a:prstGeom prst="rect">
            <a:avLst/>
          </a:prstGeom>
        </p:spPr>
        <p:txBody>
          <a:bodyPr lIns="64291" tIns="32146" rIns="64291" bIns="32146">
            <a:normAutofit/>
          </a:bodyPr>
          <a:lstStyle>
            <a:lvl1pPr marL="0" indent="0">
              <a:buSzPct val="100000"/>
              <a:buNone/>
              <a:defRPr sz="2000">
                <a:solidFill>
                  <a:schemeClr val="tx1"/>
                </a:solidFill>
                <a:latin typeface="Arial" pitchFamily="34" charset="0"/>
                <a:cs typeface="Arial" pitchFamily="34" charset="0"/>
              </a:defRPr>
            </a:lvl1pPr>
            <a:lvl2pPr marL="803520" indent="-303552">
              <a:buSzPct val="100000"/>
              <a:buFont typeface="Arial" panose="020B0604020202020204" pitchFamily="34" charset="0"/>
              <a:buChar char="̶"/>
              <a:defRPr sz="2200">
                <a:solidFill>
                  <a:schemeClr val="tx1"/>
                </a:solidFill>
                <a:latin typeface="Arial" pitchFamily="34" charset="0"/>
                <a:cs typeface="Arial" pitchFamily="34" charset="0"/>
              </a:defRPr>
            </a:lvl2pPr>
            <a:lvl3pPr marL="1083637" indent="-271188">
              <a:buSzPct val="100000"/>
              <a:buFont typeface="Wingdings" panose="05000000000000000000" pitchFamily="2" charset="2"/>
              <a:buChar char="§"/>
              <a:defRPr sz="2000">
                <a:solidFill>
                  <a:schemeClr val="tx1"/>
                </a:solidFill>
                <a:latin typeface="Arial" pitchFamily="34" charset="0"/>
                <a:cs typeface="Arial" pitchFamily="34" charset="0"/>
              </a:defRPr>
            </a:lvl3pPr>
            <a:lvl4pPr marL="1374911" indent="-249983">
              <a:buSzPct val="100000"/>
              <a:buFont typeface="Courier New" panose="02070309020205020404" pitchFamily="49" charset="0"/>
              <a:buChar char="o"/>
              <a:defRPr sz="1800">
                <a:solidFill>
                  <a:schemeClr val="tx1"/>
                </a:solidFill>
                <a:latin typeface="Arial" pitchFamily="34" charset="0"/>
                <a:cs typeface="Arial" pitchFamily="34" charset="0"/>
              </a:defRPr>
            </a:lvl4pPr>
            <a:lvl5pPr marL="1676231" indent="-238825">
              <a:buSzPct val="100000"/>
              <a:buFont typeface="Arial" panose="020B0604020202020204" pitchFamily="34" charset="0"/>
              <a:buChar char="•"/>
              <a:defRPr sz="1600">
                <a:solidFill>
                  <a:schemeClr val="tx1"/>
                </a:solidFill>
                <a:latin typeface="Arial" pitchFamily="34" charset="0"/>
                <a:cs typeface="Arial" pitchFamily="34" charset="0"/>
              </a:defRPr>
            </a:lvl5pPr>
          </a:lstStyle>
          <a:p>
            <a:pPr lvl="0"/>
            <a:r>
              <a:rPr lang="en-US" dirty="0"/>
              <a:t>Click to add caption text</a:t>
            </a:r>
          </a:p>
        </p:txBody>
      </p:sp>
      <p:sp>
        <p:nvSpPr>
          <p:cNvPr id="6" name="Content Placeholder 2"/>
          <p:cNvSpPr>
            <a:spLocks noGrp="1"/>
          </p:cNvSpPr>
          <p:nvPr>
            <p:ph idx="11" hasCustomPrompt="1"/>
          </p:nvPr>
        </p:nvSpPr>
        <p:spPr>
          <a:xfrm>
            <a:off x="8229600" y="4952245"/>
            <a:ext cx="3782386" cy="1677126"/>
          </a:xfrm>
          <a:prstGeom prst="rect">
            <a:avLst/>
          </a:prstGeom>
        </p:spPr>
        <p:txBody>
          <a:bodyPr lIns="64291" tIns="32146" rIns="64291" bIns="32146">
            <a:normAutofit/>
          </a:bodyPr>
          <a:lstStyle>
            <a:lvl1pPr marL="0" indent="0">
              <a:buSzPct val="100000"/>
              <a:buNone/>
              <a:defRPr sz="2000">
                <a:solidFill>
                  <a:schemeClr val="tx1"/>
                </a:solidFill>
                <a:latin typeface="Arial" pitchFamily="34" charset="0"/>
                <a:cs typeface="Arial" pitchFamily="34" charset="0"/>
              </a:defRPr>
            </a:lvl1pPr>
            <a:lvl2pPr marL="803520" indent="-303552">
              <a:buSzPct val="100000"/>
              <a:buFont typeface="Arial" panose="020B0604020202020204" pitchFamily="34" charset="0"/>
              <a:buChar char="̶"/>
              <a:defRPr sz="2200">
                <a:solidFill>
                  <a:schemeClr val="tx1"/>
                </a:solidFill>
                <a:latin typeface="Arial" pitchFamily="34" charset="0"/>
                <a:cs typeface="Arial" pitchFamily="34" charset="0"/>
              </a:defRPr>
            </a:lvl2pPr>
            <a:lvl3pPr marL="1083637" indent="-271188">
              <a:buSzPct val="100000"/>
              <a:buFont typeface="Wingdings" panose="05000000000000000000" pitchFamily="2" charset="2"/>
              <a:buChar char="§"/>
              <a:defRPr sz="2000">
                <a:solidFill>
                  <a:schemeClr val="tx1"/>
                </a:solidFill>
                <a:latin typeface="Arial" pitchFamily="34" charset="0"/>
                <a:cs typeface="Arial" pitchFamily="34" charset="0"/>
              </a:defRPr>
            </a:lvl3pPr>
            <a:lvl4pPr marL="1374911" indent="-249983">
              <a:buSzPct val="100000"/>
              <a:buFont typeface="Courier New" panose="02070309020205020404" pitchFamily="49" charset="0"/>
              <a:buChar char="o"/>
              <a:defRPr sz="1800">
                <a:solidFill>
                  <a:schemeClr val="tx1"/>
                </a:solidFill>
                <a:latin typeface="Arial" pitchFamily="34" charset="0"/>
                <a:cs typeface="Arial" pitchFamily="34" charset="0"/>
              </a:defRPr>
            </a:lvl4pPr>
            <a:lvl5pPr marL="1676231" indent="-238825">
              <a:buSzPct val="100000"/>
              <a:buFont typeface="Arial" panose="020B0604020202020204" pitchFamily="34" charset="0"/>
              <a:buChar char="•"/>
              <a:defRPr sz="1600">
                <a:solidFill>
                  <a:schemeClr val="tx1"/>
                </a:solidFill>
                <a:latin typeface="Arial" pitchFamily="34" charset="0"/>
                <a:cs typeface="Arial" pitchFamily="34" charset="0"/>
              </a:defRPr>
            </a:lvl5pPr>
          </a:lstStyle>
          <a:p>
            <a:pPr lvl="0"/>
            <a:r>
              <a:rPr lang="en-US" dirty="0"/>
              <a:t>Click to add caption text</a:t>
            </a:r>
          </a:p>
        </p:txBody>
      </p:sp>
      <p:sp>
        <p:nvSpPr>
          <p:cNvPr id="7" name="Content Placeholder 2"/>
          <p:cNvSpPr>
            <a:spLocks noGrp="1"/>
          </p:cNvSpPr>
          <p:nvPr>
            <p:ph idx="12" hasCustomPrompt="1"/>
          </p:nvPr>
        </p:nvSpPr>
        <p:spPr>
          <a:xfrm>
            <a:off x="103814" y="914400"/>
            <a:ext cx="3782386" cy="3962400"/>
          </a:xfrm>
          <a:prstGeom prst="rect">
            <a:avLst/>
          </a:prstGeom>
        </p:spPr>
        <p:txBody>
          <a:bodyPr lIns="64291" tIns="32146" rIns="64291" bIns="32146">
            <a:normAutofit/>
          </a:bodyPr>
          <a:lstStyle>
            <a:lvl1pPr marL="0" indent="0">
              <a:buSzPct val="100000"/>
              <a:buNone/>
              <a:defRPr sz="2000">
                <a:solidFill>
                  <a:schemeClr val="tx1"/>
                </a:solidFill>
                <a:latin typeface="Arial" pitchFamily="34" charset="0"/>
                <a:cs typeface="Arial" pitchFamily="34" charset="0"/>
              </a:defRPr>
            </a:lvl1pPr>
            <a:lvl2pPr marL="803520" indent="-303552">
              <a:buSzPct val="100000"/>
              <a:buFont typeface="Arial" panose="020B0604020202020204" pitchFamily="34" charset="0"/>
              <a:buChar char="̶"/>
              <a:defRPr sz="2200">
                <a:solidFill>
                  <a:schemeClr val="tx1"/>
                </a:solidFill>
                <a:latin typeface="Arial" pitchFamily="34" charset="0"/>
                <a:cs typeface="Arial" pitchFamily="34" charset="0"/>
              </a:defRPr>
            </a:lvl2pPr>
            <a:lvl3pPr marL="1083637" indent="-271188">
              <a:buSzPct val="100000"/>
              <a:buFont typeface="Wingdings" panose="05000000000000000000" pitchFamily="2" charset="2"/>
              <a:buChar char="§"/>
              <a:defRPr sz="2000">
                <a:solidFill>
                  <a:schemeClr val="tx1"/>
                </a:solidFill>
                <a:latin typeface="Arial" pitchFamily="34" charset="0"/>
                <a:cs typeface="Arial" pitchFamily="34" charset="0"/>
              </a:defRPr>
            </a:lvl3pPr>
            <a:lvl4pPr marL="1374911" indent="-249983">
              <a:buSzPct val="100000"/>
              <a:buFont typeface="Courier New" panose="02070309020205020404" pitchFamily="49" charset="0"/>
              <a:buChar char="o"/>
              <a:defRPr sz="1800">
                <a:solidFill>
                  <a:schemeClr val="tx1"/>
                </a:solidFill>
                <a:latin typeface="Arial" pitchFamily="34" charset="0"/>
                <a:cs typeface="Arial" pitchFamily="34" charset="0"/>
              </a:defRPr>
            </a:lvl4pPr>
            <a:lvl5pPr marL="1676231" indent="-238825">
              <a:buSzPct val="100000"/>
              <a:buFont typeface="Arial" panose="020B0604020202020204" pitchFamily="34" charset="0"/>
              <a:buChar char="•"/>
              <a:defRPr sz="1600">
                <a:solidFill>
                  <a:schemeClr val="tx1"/>
                </a:solidFill>
                <a:latin typeface="Arial" pitchFamily="34" charset="0"/>
                <a:cs typeface="Arial" pitchFamily="34" charset="0"/>
              </a:defRPr>
            </a:lvl5pPr>
          </a:lstStyle>
          <a:p>
            <a:pPr lvl="0"/>
            <a:r>
              <a:rPr lang="en-US" dirty="0"/>
              <a:t>Click to add photo/image</a:t>
            </a:r>
          </a:p>
        </p:txBody>
      </p:sp>
      <p:sp>
        <p:nvSpPr>
          <p:cNvPr id="9" name="Title 1">
            <a:extLst>
              <a:ext uri="{FF2B5EF4-FFF2-40B4-BE49-F238E27FC236}">
                <a16:creationId xmlns:a16="http://schemas.microsoft.com/office/drawing/2014/main" id="{3F71C61F-B01F-4169-9473-C1566523B197}"/>
              </a:ext>
            </a:extLst>
          </p:cNvPr>
          <p:cNvSpPr>
            <a:spLocks noGrp="1"/>
          </p:cNvSpPr>
          <p:nvPr>
            <p:ph type="title" hasCustomPrompt="1"/>
          </p:nvPr>
        </p:nvSpPr>
        <p:spPr>
          <a:xfrm>
            <a:off x="990600" y="228627"/>
            <a:ext cx="9906000" cy="609573"/>
          </a:xfrm>
          <a:prstGeom prst="rect">
            <a:avLst/>
          </a:prstGeom>
        </p:spPr>
        <p:txBody>
          <a:bodyPr lIns="0" tIns="0" rIns="0" bIns="0" anchor="ctr">
            <a:normAutofit/>
          </a:bodyPr>
          <a:lstStyle>
            <a:lvl1pPr>
              <a:defRPr sz="2800" b="1" i="0">
                <a:solidFill>
                  <a:schemeClr val="tx1"/>
                </a:solidFill>
                <a:latin typeface="Arial" pitchFamily="34" charset="0"/>
                <a:cs typeface="Arial" pitchFamily="34" charset="0"/>
              </a:defRPr>
            </a:lvl1pPr>
          </a:lstStyle>
          <a:p>
            <a:r>
              <a:rPr lang="en-US" dirty="0"/>
              <a:t>Click to edit slide “Title”</a:t>
            </a:r>
          </a:p>
        </p:txBody>
      </p:sp>
    </p:spTree>
    <p:extLst>
      <p:ext uri="{BB962C8B-B14F-4D97-AF65-F5344CB8AC3E}">
        <p14:creationId xmlns:p14="http://schemas.microsoft.com/office/powerpoint/2010/main" val="203367086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y-Side Content">
    <p:spTree>
      <p:nvGrpSpPr>
        <p:cNvPr id="1" name=""/>
        <p:cNvGrpSpPr/>
        <p:nvPr/>
      </p:nvGrpSpPr>
      <p:grpSpPr>
        <a:xfrm>
          <a:off x="0" y="0"/>
          <a:ext cx="0" cy="0"/>
          <a:chOff x="0" y="0"/>
          <a:chExt cx="0" cy="0"/>
        </a:xfrm>
      </p:grpSpPr>
      <p:sp>
        <p:nvSpPr>
          <p:cNvPr id="6" name="Content Placeholder 2"/>
          <p:cNvSpPr>
            <a:spLocks noGrp="1"/>
          </p:cNvSpPr>
          <p:nvPr>
            <p:ph idx="1" hasCustomPrompt="1"/>
          </p:nvPr>
        </p:nvSpPr>
        <p:spPr>
          <a:xfrm>
            <a:off x="134294" y="914399"/>
            <a:ext cx="5885506" cy="5714973"/>
          </a:xfrm>
          <a:prstGeom prst="rect">
            <a:avLst/>
          </a:prstGeom>
        </p:spPr>
        <p:txBody>
          <a:bodyPr lIns="64291" tIns="32146" rIns="64291" bIns="32146">
            <a:normAutofit/>
          </a:bodyPr>
          <a:lstStyle>
            <a:lvl1pPr marL="0" indent="0">
              <a:buSzPct val="100000"/>
              <a:buNone/>
              <a:defRPr sz="2400" baseline="0">
                <a:solidFill>
                  <a:schemeClr val="tx1"/>
                </a:solidFill>
                <a:latin typeface="Arial" pitchFamily="34" charset="0"/>
                <a:cs typeface="Arial" pitchFamily="34" charset="0"/>
              </a:defRPr>
            </a:lvl1pPr>
            <a:lvl2pPr marL="803520" indent="-303552">
              <a:buSzPct val="100000"/>
              <a:buFont typeface="Arial" panose="020B0604020202020204" pitchFamily="34" charset="0"/>
              <a:buChar char="̶"/>
              <a:defRPr sz="2200">
                <a:solidFill>
                  <a:schemeClr val="tx1"/>
                </a:solidFill>
                <a:latin typeface="Arial" pitchFamily="34" charset="0"/>
                <a:cs typeface="Arial" pitchFamily="34" charset="0"/>
              </a:defRPr>
            </a:lvl2pPr>
            <a:lvl3pPr marL="1083637" indent="-271188">
              <a:buSzPct val="100000"/>
              <a:buFont typeface="Wingdings" panose="05000000000000000000" pitchFamily="2" charset="2"/>
              <a:buChar char="§"/>
              <a:defRPr sz="2000">
                <a:solidFill>
                  <a:schemeClr val="tx1"/>
                </a:solidFill>
                <a:latin typeface="Arial" pitchFamily="34" charset="0"/>
                <a:cs typeface="Arial" pitchFamily="34" charset="0"/>
              </a:defRPr>
            </a:lvl3pPr>
            <a:lvl4pPr marL="1374911" indent="-249983">
              <a:buSzPct val="100000"/>
              <a:buFont typeface="Courier New" panose="02070309020205020404" pitchFamily="49" charset="0"/>
              <a:buChar char="o"/>
              <a:defRPr sz="1800">
                <a:solidFill>
                  <a:schemeClr val="tx1"/>
                </a:solidFill>
                <a:latin typeface="Arial" pitchFamily="34" charset="0"/>
                <a:cs typeface="Arial" pitchFamily="34" charset="0"/>
              </a:defRPr>
            </a:lvl4pPr>
            <a:lvl5pPr marL="1676231" indent="-238825">
              <a:buSzPct val="100000"/>
              <a:buFont typeface="Arial" panose="020B0604020202020204" pitchFamily="34" charset="0"/>
              <a:buChar char="•"/>
              <a:defRPr sz="1600">
                <a:solidFill>
                  <a:schemeClr val="tx1"/>
                </a:solidFill>
                <a:latin typeface="Arial" pitchFamily="34" charset="0"/>
                <a:cs typeface="Arial" pitchFamily="34" charset="0"/>
              </a:defRPr>
            </a:lvl5pPr>
          </a:lstStyle>
          <a:p>
            <a:pPr lvl="0"/>
            <a:r>
              <a:rPr lang="en-US" dirty="0"/>
              <a:t>Click to add content.</a:t>
            </a:r>
          </a:p>
        </p:txBody>
      </p:sp>
      <p:sp>
        <p:nvSpPr>
          <p:cNvPr id="5" name="Content Placeholder 2"/>
          <p:cNvSpPr>
            <a:spLocks noGrp="1"/>
          </p:cNvSpPr>
          <p:nvPr>
            <p:ph idx="10" hasCustomPrompt="1"/>
          </p:nvPr>
        </p:nvSpPr>
        <p:spPr>
          <a:xfrm>
            <a:off x="6172200" y="914399"/>
            <a:ext cx="5885506" cy="5714973"/>
          </a:xfrm>
          <a:prstGeom prst="rect">
            <a:avLst/>
          </a:prstGeom>
        </p:spPr>
        <p:txBody>
          <a:bodyPr lIns="64291" tIns="32146" rIns="64291" bIns="32146">
            <a:normAutofit/>
          </a:bodyPr>
          <a:lstStyle>
            <a:lvl1pPr marL="0" indent="0">
              <a:buSzPct val="100000"/>
              <a:buNone/>
              <a:defRPr sz="2400" baseline="0">
                <a:solidFill>
                  <a:schemeClr val="tx1"/>
                </a:solidFill>
                <a:latin typeface="Arial" pitchFamily="34" charset="0"/>
                <a:cs typeface="Arial" pitchFamily="34" charset="0"/>
              </a:defRPr>
            </a:lvl1pPr>
            <a:lvl2pPr marL="803520" indent="-303552">
              <a:buSzPct val="100000"/>
              <a:buFont typeface="Arial" panose="020B0604020202020204" pitchFamily="34" charset="0"/>
              <a:buChar char="̶"/>
              <a:defRPr sz="2200">
                <a:solidFill>
                  <a:schemeClr val="tx1"/>
                </a:solidFill>
                <a:latin typeface="Arial" pitchFamily="34" charset="0"/>
                <a:cs typeface="Arial" pitchFamily="34" charset="0"/>
              </a:defRPr>
            </a:lvl2pPr>
            <a:lvl3pPr marL="1083637" indent="-271188">
              <a:buSzPct val="100000"/>
              <a:buFont typeface="Wingdings" panose="05000000000000000000" pitchFamily="2" charset="2"/>
              <a:buChar char="§"/>
              <a:defRPr sz="2000">
                <a:solidFill>
                  <a:schemeClr val="tx1"/>
                </a:solidFill>
                <a:latin typeface="Arial" pitchFamily="34" charset="0"/>
                <a:cs typeface="Arial" pitchFamily="34" charset="0"/>
              </a:defRPr>
            </a:lvl3pPr>
            <a:lvl4pPr marL="1374911" indent="-249983">
              <a:buSzPct val="100000"/>
              <a:buFont typeface="Courier New" panose="02070309020205020404" pitchFamily="49" charset="0"/>
              <a:buChar char="o"/>
              <a:defRPr sz="1800">
                <a:solidFill>
                  <a:schemeClr val="tx1"/>
                </a:solidFill>
                <a:latin typeface="Arial" pitchFamily="34" charset="0"/>
                <a:cs typeface="Arial" pitchFamily="34" charset="0"/>
              </a:defRPr>
            </a:lvl4pPr>
            <a:lvl5pPr marL="1676231" indent="-238825">
              <a:buSzPct val="100000"/>
              <a:buFont typeface="Arial" panose="020B0604020202020204" pitchFamily="34" charset="0"/>
              <a:buChar char="•"/>
              <a:defRPr sz="1600">
                <a:solidFill>
                  <a:schemeClr val="tx1"/>
                </a:solidFill>
                <a:latin typeface="Arial" pitchFamily="34" charset="0"/>
                <a:cs typeface="Arial" pitchFamily="34" charset="0"/>
              </a:defRPr>
            </a:lvl5pPr>
          </a:lstStyle>
          <a:p>
            <a:pPr lvl="0"/>
            <a:r>
              <a:rPr lang="en-US" dirty="0"/>
              <a:t>Click to add content.</a:t>
            </a:r>
          </a:p>
        </p:txBody>
      </p:sp>
      <p:sp>
        <p:nvSpPr>
          <p:cNvPr id="7" name="Title 1">
            <a:extLst>
              <a:ext uri="{FF2B5EF4-FFF2-40B4-BE49-F238E27FC236}">
                <a16:creationId xmlns:a16="http://schemas.microsoft.com/office/drawing/2014/main" id="{3D061D08-3283-431C-8D45-1A5490E5288F}"/>
              </a:ext>
            </a:extLst>
          </p:cNvPr>
          <p:cNvSpPr>
            <a:spLocks noGrp="1"/>
          </p:cNvSpPr>
          <p:nvPr>
            <p:ph type="title" hasCustomPrompt="1"/>
          </p:nvPr>
        </p:nvSpPr>
        <p:spPr>
          <a:xfrm>
            <a:off x="990600" y="228627"/>
            <a:ext cx="9906000" cy="609573"/>
          </a:xfrm>
          <a:prstGeom prst="rect">
            <a:avLst/>
          </a:prstGeom>
        </p:spPr>
        <p:txBody>
          <a:bodyPr lIns="0" tIns="0" rIns="0" bIns="0" anchor="ctr">
            <a:normAutofit/>
          </a:bodyPr>
          <a:lstStyle>
            <a:lvl1pPr>
              <a:defRPr sz="2800" b="1" i="0">
                <a:solidFill>
                  <a:schemeClr val="tx1"/>
                </a:solidFill>
                <a:latin typeface="Arial" pitchFamily="34" charset="0"/>
                <a:cs typeface="Arial" pitchFamily="34" charset="0"/>
              </a:defRPr>
            </a:lvl1pPr>
          </a:lstStyle>
          <a:p>
            <a:r>
              <a:rPr lang="en-US" dirty="0"/>
              <a:t>Click to edit slide “Title”</a:t>
            </a:r>
          </a:p>
        </p:txBody>
      </p:sp>
    </p:spTree>
    <p:extLst>
      <p:ext uri="{BB962C8B-B14F-4D97-AF65-F5344CB8AC3E}">
        <p14:creationId xmlns:p14="http://schemas.microsoft.com/office/powerpoint/2010/main" val="217521807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6" name="Content Placeholder 2"/>
          <p:cNvSpPr>
            <a:spLocks noGrp="1"/>
          </p:cNvSpPr>
          <p:nvPr>
            <p:ph idx="1" hasCustomPrompt="1"/>
          </p:nvPr>
        </p:nvSpPr>
        <p:spPr>
          <a:xfrm>
            <a:off x="134294" y="914399"/>
            <a:ext cx="11905306" cy="5714973"/>
          </a:xfrm>
          <a:prstGeom prst="rect">
            <a:avLst/>
          </a:prstGeom>
        </p:spPr>
        <p:txBody>
          <a:bodyPr lIns="64291" tIns="32146" rIns="64291" bIns="32146">
            <a:normAutofit/>
          </a:bodyPr>
          <a:lstStyle>
            <a:lvl1pPr>
              <a:buSzPct val="100000"/>
              <a:defRPr sz="2400" baseline="0">
                <a:solidFill>
                  <a:schemeClr val="tx1"/>
                </a:solidFill>
                <a:latin typeface="Arial" pitchFamily="34" charset="0"/>
                <a:cs typeface="Arial" pitchFamily="34" charset="0"/>
              </a:defRPr>
            </a:lvl1pPr>
            <a:lvl2pPr marL="803520" indent="-303552">
              <a:buSzPct val="100000"/>
              <a:buFont typeface="Arial" panose="020B0604020202020204" pitchFamily="34" charset="0"/>
              <a:buChar char="̶"/>
              <a:defRPr sz="2200">
                <a:solidFill>
                  <a:schemeClr val="tx1"/>
                </a:solidFill>
                <a:latin typeface="Arial" pitchFamily="34" charset="0"/>
                <a:cs typeface="Arial" pitchFamily="34" charset="0"/>
              </a:defRPr>
            </a:lvl2pPr>
            <a:lvl3pPr marL="1083637" indent="-271188">
              <a:buSzPct val="100000"/>
              <a:buFont typeface="Wingdings" panose="05000000000000000000" pitchFamily="2" charset="2"/>
              <a:buChar char="§"/>
              <a:defRPr sz="2000">
                <a:solidFill>
                  <a:schemeClr val="tx1"/>
                </a:solidFill>
                <a:latin typeface="Arial" pitchFamily="34" charset="0"/>
                <a:cs typeface="Arial" pitchFamily="34" charset="0"/>
              </a:defRPr>
            </a:lvl3pPr>
            <a:lvl4pPr marL="1374911" indent="-249983">
              <a:buSzPct val="100000"/>
              <a:buFont typeface="Courier New" panose="02070309020205020404" pitchFamily="49" charset="0"/>
              <a:buChar char="o"/>
              <a:defRPr sz="1800">
                <a:solidFill>
                  <a:schemeClr val="tx1"/>
                </a:solidFill>
                <a:latin typeface="Arial" pitchFamily="34" charset="0"/>
                <a:cs typeface="Arial" pitchFamily="34" charset="0"/>
              </a:defRPr>
            </a:lvl4pPr>
            <a:lvl5pPr marL="1676231" indent="-238825">
              <a:buSzPct val="100000"/>
              <a:buFont typeface="Arial" panose="020B0604020202020204" pitchFamily="34" charset="0"/>
              <a:buChar char="•"/>
              <a:defRPr sz="1600">
                <a:solidFill>
                  <a:schemeClr val="tx1"/>
                </a:solidFill>
                <a:latin typeface="Arial" pitchFamily="34" charset="0"/>
                <a:cs typeface="Arial" pitchFamily="34" charset="0"/>
              </a:defRPr>
            </a:lvl5pPr>
          </a:lstStyle>
          <a:p>
            <a:pPr lvl="0"/>
            <a:r>
              <a:rPr lang="en-US" dirty="0"/>
              <a:t>Click to edit slide bulleted list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a:extLst>
              <a:ext uri="{FF2B5EF4-FFF2-40B4-BE49-F238E27FC236}">
                <a16:creationId xmlns:a16="http://schemas.microsoft.com/office/drawing/2014/main" id="{5A2658E9-D481-4380-9FAD-139997A50185}"/>
              </a:ext>
            </a:extLst>
          </p:cNvPr>
          <p:cNvSpPr>
            <a:spLocks noGrp="1"/>
          </p:cNvSpPr>
          <p:nvPr>
            <p:ph type="title" hasCustomPrompt="1"/>
          </p:nvPr>
        </p:nvSpPr>
        <p:spPr>
          <a:xfrm>
            <a:off x="990600" y="228627"/>
            <a:ext cx="9906000" cy="609573"/>
          </a:xfrm>
          <a:prstGeom prst="rect">
            <a:avLst/>
          </a:prstGeom>
        </p:spPr>
        <p:txBody>
          <a:bodyPr lIns="0" tIns="0" rIns="0" bIns="0" anchor="ctr">
            <a:normAutofit/>
          </a:bodyPr>
          <a:lstStyle>
            <a:lvl1pPr>
              <a:defRPr sz="2800" b="1" i="0">
                <a:solidFill>
                  <a:schemeClr val="tx1"/>
                </a:solidFill>
                <a:latin typeface="Arial" pitchFamily="34" charset="0"/>
                <a:cs typeface="Arial" pitchFamily="34" charset="0"/>
              </a:defRPr>
            </a:lvl1pPr>
          </a:lstStyle>
          <a:p>
            <a:r>
              <a:rPr lang="en-US" dirty="0"/>
              <a:t>Click to edit slide “Title”</a:t>
            </a:r>
          </a:p>
        </p:txBody>
      </p:sp>
    </p:spTree>
    <p:extLst>
      <p:ext uri="{BB962C8B-B14F-4D97-AF65-F5344CB8AC3E}">
        <p14:creationId xmlns:p14="http://schemas.microsoft.com/office/powerpoint/2010/main" val="93759789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831613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5" name="Footer Placeholder 4"/>
          <p:cNvSpPr txBox="1">
            <a:spLocks/>
          </p:cNvSpPr>
          <p:nvPr/>
        </p:nvSpPr>
        <p:spPr>
          <a:xfrm>
            <a:off x="4163484" y="6627813"/>
            <a:ext cx="3860800" cy="228600"/>
          </a:xfrm>
          <a:prstGeom prst="rect">
            <a:avLst/>
          </a:prstGeom>
        </p:spPr>
        <p:txBody>
          <a:bodyPr anchor="ctr"/>
          <a:lstStyle/>
          <a:p>
            <a:pPr algn="ctr"/>
            <a:endParaRPr lang="en-US" sz="1000" dirty="0">
              <a:solidFill>
                <a:srgbClr val="898989"/>
              </a:solidFill>
              <a:latin typeface="Calibri" charset="0"/>
            </a:endParaRPr>
          </a:p>
        </p:txBody>
      </p:sp>
      <p:sp>
        <p:nvSpPr>
          <p:cNvPr id="6" name="Slide Number Placeholder 5"/>
          <p:cNvSpPr txBox="1">
            <a:spLocks/>
          </p:cNvSpPr>
          <p:nvPr/>
        </p:nvSpPr>
        <p:spPr>
          <a:xfrm>
            <a:off x="9243484" y="6627813"/>
            <a:ext cx="2844800" cy="228600"/>
          </a:xfrm>
          <a:prstGeom prst="rect">
            <a:avLst/>
          </a:prstGeom>
        </p:spPr>
        <p:txBody>
          <a:bodyPr anchor="ctr"/>
          <a:lstStyle/>
          <a:p>
            <a:pPr algn="r"/>
            <a:fld id="{744C59DE-4FA3-4E4C-97B3-4BF4A11E27FD}" type="slidenum">
              <a:rPr lang="en-US" sz="1000">
                <a:solidFill>
                  <a:srgbClr val="000000"/>
                </a:solidFill>
                <a:latin typeface="Calibri" charset="0"/>
              </a:rPr>
              <a:pPr algn="r"/>
              <a:t>‹#›</a:t>
            </a:fld>
            <a:endParaRPr lang="en-US" sz="1000">
              <a:solidFill>
                <a:srgbClr val="000000"/>
              </a:solidFill>
              <a:latin typeface="Calibri" charset="0"/>
            </a:endParaRPr>
          </a:p>
        </p:txBody>
      </p:sp>
      <p:cxnSp>
        <p:nvCxnSpPr>
          <p:cNvPr id="7" name="Straight Connector 6"/>
          <p:cNvCxnSpPr>
            <a:cxnSpLocks noChangeShapeType="1"/>
          </p:cNvCxnSpPr>
          <p:nvPr/>
        </p:nvCxnSpPr>
        <p:spPr bwMode="auto">
          <a:xfrm>
            <a:off x="304800" y="955675"/>
            <a:ext cx="10212917" cy="0"/>
          </a:xfrm>
          <a:prstGeom prst="line">
            <a:avLst/>
          </a:prstGeom>
          <a:noFill/>
          <a:ln w="25400">
            <a:solidFill>
              <a:schemeClr val="accent1"/>
            </a:solidFill>
            <a:round/>
            <a:headEnd/>
            <a:tailEnd/>
          </a:ln>
          <a:effectLst>
            <a:outerShdw dist="20000" dir="5400000" rotWithShape="0">
              <a:srgbClr val="808080">
                <a:alpha val="37999"/>
              </a:srgbClr>
            </a:outerShdw>
          </a:effectLst>
        </p:spPr>
      </p:cxnSp>
      <p:sp>
        <p:nvSpPr>
          <p:cNvPr id="3" name="Content Placeholder 2"/>
          <p:cNvSpPr>
            <a:spLocks noGrp="1"/>
          </p:cNvSpPr>
          <p:nvPr>
            <p:ph idx="1"/>
          </p:nvPr>
        </p:nvSpPr>
        <p:spPr>
          <a:xfrm>
            <a:off x="101600" y="1221190"/>
            <a:ext cx="11988800" cy="5380856"/>
          </a:xfrm>
          <a:prstGeom prst="rect">
            <a:avLst/>
          </a:prstGeom>
        </p:spPr>
        <p:txBody>
          <a:bodyPr/>
          <a:lstStyle>
            <a:lvl1pPr>
              <a:buClr>
                <a:schemeClr val="accent2">
                  <a:lumMod val="75000"/>
                </a:schemeClr>
              </a:buClr>
              <a:defRPr sz="2400"/>
            </a:lvl1pPr>
            <a:lvl2pPr>
              <a:buClr>
                <a:schemeClr val="accent1"/>
              </a:buCl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Placeholder 8"/>
          <p:cNvSpPr>
            <a:spLocks noGrp="1"/>
          </p:cNvSpPr>
          <p:nvPr>
            <p:ph type="title"/>
          </p:nvPr>
        </p:nvSpPr>
        <p:spPr bwMode="auto">
          <a:xfrm>
            <a:off x="304801" y="167508"/>
            <a:ext cx="10212939" cy="615950"/>
          </a:xfrm>
          <a:prstGeom prst="rect">
            <a:avLst/>
          </a:prstGeom>
          <a:noFill/>
          <a:ln w="9525">
            <a:noFill/>
            <a:miter lim="800000"/>
            <a:headEnd/>
            <a:tailEnd/>
          </a:ln>
        </p:spPr>
        <p:txBody>
          <a:bodyPr/>
          <a:lstStyle>
            <a:lvl1pPr>
              <a:defRPr sz="3600">
                <a:solidFill>
                  <a:srgbClr val="000090"/>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3669185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7E383-9FF9-2945-AE5A-C58BED6790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776589-D943-CE43-B3C6-DD6CD92B7F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BA4FEC1-1E21-3A41-8FE8-1DF3DDBEF26E}"/>
              </a:ext>
            </a:extLst>
          </p:cNvPr>
          <p:cNvSpPr>
            <a:spLocks noGrp="1"/>
          </p:cNvSpPr>
          <p:nvPr>
            <p:ph type="dt" sz="half" idx="10"/>
          </p:nvPr>
        </p:nvSpPr>
        <p:spPr/>
        <p:txBody>
          <a:bodyPr/>
          <a:lstStyle/>
          <a:p>
            <a:fld id="{D5C49FB0-14AD-234C-B787-B84AF92C0444}" type="datetimeFigureOut">
              <a:rPr lang="en-US" smtClean="0"/>
              <a:t>2/5/24</a:t>
            </a:fld>
            <a:endParaRPr lang="en-US"/>
          </a:p>
        </p:txBody>
      </p:sp>
      <p:sp>
        <p:nvSpPr>
          <p:cNvPr id="5" name="Footer Placeholder 4">
            <a:extLst>
              <a:ext uri="{FF2B5EF4-FFF2-40B4-BE49-F238E27FC236}">
                <a16:creationId xmlns:a16="http://schemas.microsoft.com/office/drawing/2014/main" id="{D45A88A6-6638-7D4F-84B6-4C96DA2105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3B5F76-DEC7-9B43-843E-812BEE80D68B}"/>
              </a:ext>
            </a:extLst>
          </p:cNvPr>
          <p:cNvSpPr>
            <a:spLocks noGrp="1"/>
          </p:cNvSpPr>
          <p:nvPr>
            <p:ph type="sldNum" sz="quarter" idx="12"/>
          </p:nvPr>
        </p:nvSpPr>
        <p:spPr/>
        <p:txBody>
          <a:bodyPr/>
          <a:lstStyle/>
          <a:p>
            <a:fld id="{1E0EC127-B7C1-A04A-9166-C6BED33B1F59}" type="slidenum">
              <a:rPr lang="en-US" smtClean="0"/>
              <a:t>‹#›</a:t>
            </a:fld>
            <a:endParaRPr lang="en-US"/>
          </a:p>
        </p:txBody>
      </p:sp>
    </p:spTree>
    <p:extLst>
      <p:ext uri="{BB962C8B-B14F-4D97-AF65-F5344CB8AC3E}">
        <p14:creationId xmlns:p14="http://schemas.microsoft.com/office/powerpoint/2010/main" val="14863364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6.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8288EC2-F715-2542-AD9F-89F2A2644E90}"/>
              </a:ext>
            </a:extLst>
          </p:cNvPr>
          <p:cNvSpPr/>
          <p:nvPr userDrawn="1"/>
        </p:nvSpPr>
        <p:spPr bwMode="auto">
          <a:xfrm>
            <a:off x="139408" y="228600"/>
            <a:ext cx="11913184" cy="3429000"/>
          </a:xfrm>
          <a:prstGeom prst="rect">
            <a:avLst/>
          </a:prstGeom>
          <a:solidFill>
            <a:schemeClr val="tx1"/>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800" b="0" i="0" u="none" strike="noStrike" cap="none" normalizeH="0" baseline="0" dirty="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029" name="Rectangle 5">
            <a:extLst>
              <a:ext uri="{FF2B5EF4-FFF2-40B4-BE49-F238E27FC236}">
                <a16:creationId xmlns:a16="http://schemas.microsoft.com/office/drawing/2014/main" id="{2782CF7B-F6AC-2E4F-9DA7-56E6D92CFFC1}"/>
              </a:ext>
            </a:extLst>
          </p:cNvPr>
          <p:cNvSpPr>
            <a:spLocks/>
          </p:cNvSpPr>
          <p:nvPr/>
        </p:nvSpPr>
        <p:spPr bwMode="auto">
          <a:xfrm>
            <a:off x="161026" y="5234989"/>
            <a:ext cx="80150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none" lIns="0" tIns="0" rIns="0" bIns="0" anchor="ctr">
            <a:spAutoFit/>
          </a:bodyPr>
          <a:lstStyle>
            <a:lvl1pPr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eaLnBrk="1" hangingPunct="1"/>
            <a:r>
              <a:rPr lang="en-US" altLang="en-US" sz="900" b="1" dirty="0">
                <a:solidFill>
                  <a:schemeClr val="tx1"/>
                </a:solidFill>
                <a:latin typeface="+mj-lt"/>
                <a:ea typeface="MS PGothic" panose="020B0600070205080204" pitchFamily="34" charset="-128"/>
                <a:sym typeface="Helvetica Neue" panose="02000503000000020004" pitchFamily="2" charset="0"/>
              </a:rPr>
              <a:t>www.nasa.gov</a:t>
            </a:r>
          </a:p>
        </p:txBody>
      </p:sp>
      <p:pic>
        <p:nvPicPr>
          <p:cNvPr id="8" name="Picture 7" descr="Tribrand_ColorBlackText_RGB_small_040615.eps">
            <a:extLst>
              <a:ext uri="{FF2B5EF4-FFF2-40B4-BE49-F238E27FC236}">
                <a16:creationId xmlns:a16="http://schemas.microsoft.com/office/drawing/2014/main" id="{0C90A4E4-D986-944C-95D6-D376CB80F90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102"/>
          <a:stretch/>
        </p:blipFill>
        <p:spPr>
          <a:xfrm>
            <a:off x="76200" y="3686851"/>
            <a:ext cx="3481687" cy="762097"/>
          </a:xfrm>
          <a:prstGeom prst="rect">
            <a:avLst/>
          </a:prstGeom>
        </p:spPr>
      </p:pic>
      <p:pic>
        <p:nvPicPr>
          <p:cNvPr id="9" name="Picture 8">
            <a:extLst>
              <a:ext uri="{FF2B5EF4-FFF2-40B4-BE49-F238E27FC236}">
                <a16:creationId xmlns:a16="http://schemas.microsoft.com/office/drawing/2014/main" id="{27430736-03E5-C74C-B4C6-E5D7A2EF68DD}"/>
              </a:ext>
            </a:extLst>
          </p:cNvPr>
          <p:cNvPicPr>
            <a:picLocks noChangeAspect="1"/>
          </p:cNvPicPr>
          <p:nvPr userDrawn="1"/>
        </p:nvPicPr>
        <p:blipFill rotWithShape="1">
          <a:blip r:embed="rId4"/>
          <a:srcRect t="28833" b="49206"/>
          <a:stretch/>
        </p:blipFill>
        <p:spPr>
          <a:xfrm>
            <a:off x="915838" y="4556609"/>
            <a:ext cx="2152407" cy="569765"/>
          </a:xfrm>
          <a:prstGeom prst="rect">
            <a:avLst/>
          </a:prstGeom>
        </p:spPr>
      </p:pic>
      <p:pic>
        <p:nvPicPr>
          <p:cNvPr id="12" name="Picture 11">
            <a:extLst>
              <a:ext uri="{FF2B5EF4-FFF2-40B4-BE49-F238E27FC236}">
                <a16:creationId xmlns:a16="http://schemas.microsoft.com/office/drawing/2014/main" id="{2B1004D6-9F48-3546-80A8-EF7DB58B7229}"/>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4974608" y="345509"/>
            <a:ext cx="7082725" cy="3320717"/>
          </a:xfrm>
          <a:prstGeom prst="rect">
            <a:avLst/>
          </a:prstGeom>
        </p:spPr>
      </p:pic>
      <p:sp>
        <p:nvSpPr>
          <p:cNvPr id="18" name="TextBox 17">
            <a:extLst>
              <a:ext uri="{FF2B5EF4-FFF2-40B4-BE49-F238E27FC236}">
                <a16:creationId xmlns:a16="http://schemas.microsoft.com/office/drawing/2014/main" id="{8B59104B-2E0E-9A4B-8BF3-96005D73C29B}"/>
              </a:ext>
            </a:extLst>
          </p:cNvPr>
          <p:cNvSpPr txBox="1"/>
          <p:nvPr userDrawn="1"/>
        </p:nvSpPr>
        <p:spPr>
          <a:xfrm>
            <a:off x="587783" y="457200"/>
            <a:ext cx="3772121" cy="2862322"/>
          </a:xfrm>
          <a:prstGeom prst="rect">
            <a:avLst/>
          </a:prstGeom>
          <a:noFill/>
        </p:spPr>
        <p:txBody>
          <a:bodyPr wrap="square" rtlCol="0">
            <a:spAutoFit/>
          </a:bodyPr>
          <a:lstStyle/>
          <a:p>
            <a:pPr algn="l"/>
            <a:r>
              <a:rPr lang="en-US" sz="6000" spc="0" dirty="0">
                <a:solidFill>
                  <a:schemeClr val="bg1"/>
                </a:solidFill>
                <a:latin typeface="Futura Medium" panose="020B0602020204020303" pitchFamily="34" charset="-79"/>
                <a:cs typeface="Futura Medium" panose="020B0602020204020303" pitchFamily="34" charset="-79"/>
              </a:rPr>
              <a:t>Mars</a:t>
            </a:r>
          </a:p>
          <a:p>
            <a:pPr algn="l"/>
            <a:r>
              <a:rPr lang="en-US" sz="6000" spc="0" dirty="0">
                <a:solidFill>
                  <a:schemeClr val="bg1"/>
                </a:solidFill>
                <a:latin typeface="Futura Medium" panose="020B0602020204020303" pitchFamily="34" charset="-79"/>
                <a:cs typeface="Futura Medium" panose="020B0602020204020303" pitchFamily="34" charset="-79"/>
              </a:rPr>
              <a:t>Launch </a:t>
            </a:r>
          </a:p>
          <a:p>
            <a:pPr algn="l"/>
            <a:r>
              <a:rPr lang="en-US" sz="6000" spc="0" dirty="0">
                <a:solidFill>
                  <a:schemeClr val="bg1"/>
                </a:solidFill>
                <a:latin typeface="Futura Medium" panose="020B0602020204020303" pitchFamily="34" charset="-79"/>
                <a:cs typeface="Futura Medium" panose="020B0602020204020303" pitchFamily="34" charset="-79"/>
              </a:rPr>
              <a:t>System</a:t>
            </a:r>
          </a:p>
        </p:txBody>
      </p:sp>
      <p:pic>
        <p:nvPicPr>
          <p:cNvPr id="13" name="Picture 12" descr="Tribrand_ColorBlackText_RGB_small_040615.eps">
            <a:extLst>
              <a:ext uri="{FF2B5EF4-FFF2-40B4-BE49-F238E27FC236}">
                <a16:creationId xmlns:a16="http://schemas.microsoft.com/office/drawing/2014/main" id="{0C90A4E4-D986-944C-95D6-D376CB80F90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103" r="75574"/>
          <a:stretch/>
        </p:blipFill>
        <p:spPr>
          <a:xfrm>
            <a:off x="76200" y="4460359"/>
            <a:ext cx="793918" cy="762097"/>
          </a:xfrm>
          <a:prstGeom prst="rect">
            <a:avLst/>
          </a:prstGeom>
        </p:spPr>
      </p:pic>
      <p:pic>
        <p:nvPicPr>
          <p:cNvPr id="3" name="Picture 2"/>
          <p:cNvPicPr>
            <a:picLocks noChangeAspect="1"/>
          </p:cNvPicPr>
          <p:nvPr userDrawn="1"/>
        </p:nvPicPr>
        <p:blipFill>
          <a:blip r:embed="rId6">
            <a:clrChange>
              <a:clrFrom>
                <a:srgbClr val="050505"/>
              </a:clrFrom>
              <a:clrTo>
                <a:srgbClr val="050505">
                  <a:alpha val="0"/>
                </a:srgbClr>
              </a:clrTo>
            </a:clrChange>
          </a:blip>
          <a:stretch>
            <a:fillRect/>
          </a:stretch>
        </p:blipFill>
        <p:spPr>
          <a:xfrm>
            <a:off x="4741652" y="1723076"/>
            <a:ext cx="1272278" cy="1555006"/>
          </a:xfrm>
          <a:prstGeom prst="rect">
            <a:avLst/>
          </a:prstGeom>
        </p:spPr>
      </p:pic>
      <p:pic>
        <p:nvPicPr>
          <p:cNvPr id="23" name="Picture 22">
            <a:extLst>
              <a:ext uri="{FF2B5EF4-FFF2-40B4-BE49-F238E27FC236}">
                <a16:creationId xmlns:a16="http://schemas.microsoft.com/office/drawing/2014/main" id="{149E6E13-532B-6243-83D8-EC047FBF71B7}"/>
              </a:ext>
            </a:extLst>
          </p:cNvPr>
          <p:cNvPicPr>
            <a:picLocks noChangeAspect="1"/>
          </p:cNvPicPr>
          <p:nvPr userDrawn="1"/>
        </p:nvPicPr>
        <p:blipFill>
          <a:blip r:embed="rId7">
            <a:clrChange>
              <a:clrFrom>
                <a:srgbClr val="000000"/>
              </a:clrFrom>
              <a:clrTo>
                <a:srgbClr val="000000">
                  <a:alpha val="0"/>
                </a:srgbClr>
              </a:clrTo>
            </a:clrChange>
          </a:blip>
          <a:stretch>
            <a:fillRect/>
          </a:stretch>
        </p:blipFill>
        <p:spPr>
          <a:xfrm rot="4721586">
            <a:off x="5813787" y="1938995"/>
            <a:ext cx="80707" cy="133742"/>
          </a:xfrm>
          <a:prstGeom prst="rect">
            <a:avLst/>
          </a:prstGeom>
          <a:effectLst/>
        </p:spPr>
      </p:pic>
    </p:spTree>
  </p:cSld>
  <p:clrMap bg1="lt1" tx1="dk1" bg2="lt2" tx2="dk2" accent1="accent1" accent2="accent2" accent3="accent3" accent4="accent4" accent5="accent5" accent6="accent6" hlink="hlink" folHlink="folHlink"/>
  <p:sldLayoutIdLst>
    <p:sldLayoutId id="2147483786" r:id="rId1"/>
  </p:sldLayoutIdLst>
  <p:transition/>
  <p:hf sldNum="0" hdr="0" ftr="0" dt="0"/>
  <p:txStyles>
    <p:titleStyle>
      <a:lvl1pPr algn="ctr" rtl="0" eaLnBrk="0" fontAlgn="base" hangingPunct="0">
        <a:spcBef>
          <a:spcPct val="0"/>
        </a:spcBef>
        <a:spcAft>
          <a:spcPct val="0"/>
        </a:spcAft>
        <a:defRPr sz="4400">
          <a:solidFill>
            <a:srgbClr val="D40000"/>
          </a:solidFill>
          <a:latin typeface="+mj-lt"/>
          <a:ea typeface="+mj-ea"/>
          <a:cs typeface="+mj-cs"/>
          <a:sym typeface="Helvetica Neue" panose="02000503000000020004" pitchFamily="2" charset="0"/>
        </a:defRPr>
      </a:lvl1pPr>
      <a:lvl2pPr algn="ctr" rtl="0" eaLnBrk="0" fontAlgn="base" hangingPunct="0">
        <a:spcBef>
          <a:spcPct val="0"/>
        </a:spcBef>
        <a:spcAft>
          <a:spcPct val="0"/>
        </a:spcAft>
        <a:defRPr sz="4400">
          <a:solidFill>
            <a:srgbClr val="D40000"/>
          </a:solidFill>
          <a:latin typeface="Helvetica Neue" charset="0"/>
          <a:ea typeface="ヒラギノ角ゴ ProN W3" charset="0"/>
          <a:cs typeface="ヒラギノ角ゴ ProN W3" charset="0"/>
          <a:sym typeface="Helvetica Neue" panose="02000503000000020004" pitchFamily="2" charset="0"/>
        </a:defRPr>
      </a:lvl2pPr>
      <a:lvl3pPr algn="ctr" rtl="0" eaLnBrk="0" fontAlgn="base" hangingPunct="0">
        <a:spcBef>
          <a:spcPct val="0"/>
        </a:spcBef>
        <a:spcAft>
          <a:spcPct val="0"/>
        </a:spcAft>
        <a:defRPr sz="4400">
          <a:solidFill>
            <a:srgbClr val="D40000"/>
          </a:solidFill>
          <a:latin typeface="Helvetica Neue" charset="0"/>
          <a:ea typeface="ヒラギノ角ゴ ProN W3" charset="0"/>
          <a:cs typeface="ヒラギノ角ゴ ProN W3" charset="0"/>
          <a:sym typeface="Helvetica Neue" panose="02000503000000020004" pitchFamily="2" charset="0"/>
        </a:defRPr>
      </a:lvl3pPr>
      <a:lvl4pPr algn="ctr" rtl="0" eaLnBrk="0" fontAlgn="base" hangingPunct="0">
        <a:spcBef>
          <a:spcPct val="0"/>
        </a:spcBef>
        <a:spcAft>
          <a:spcPct val="0"/>
        </a:spcAft>
        <a:defRPr sz="4400">
          <a:solidFill>
            <a:srgbClr val="D40000"/>
          </a:solidFill>
          <a:latin typeface="Helvetica Neue" charset="0"/>
          <a:ea typeface="ヒラギノ角ゴ ProN W3" charset="0"/>
          <a:cs typeface="ヒラギノ角ゴ ProN W3" charset="0"/>
          <a:sym typeface="Helvetica Neue" panose="02000503000000020004" pitchFamily="2" charset="0"/>
        </a:defRPr>
      </a:lvl4pPr>
      <a:lvl5pPr algn="ctr" rtl="0" eaLnBrk="0" fontAlgn="base" hangingPunct="0">
        <a:spcBef>
          <a:spcPct val="0"/>
        </a:spcBef>
        <a:spcAft>
          <a:spcPct val="0"/>
        </a:spcAft>
        <a:defRPr sz="4400">
          <a:solidFill>
            <a:srgbClr val="D40000"/>
          </a:solidFill>
          <a:latin typeface="Helvetica Neue" charset="0"/>
          <a:ea typeface="ヒラギノ角ゴ ProN W3" charset="0"/>
          <a:cs typeface="ヒラギノ角ゴ ProN W3" charset="0"/>
          <a:sym typeface="Helvetica Neue" panose="02000503000000020004" pitchFamily="2" charset="0"/>
        </a:defRPr>
      </a:lvl5pPr>
      <a:lvl6pPr marL="321407" algn="ctr" rtl="0" fontAlgn="base">
        <a:spcBef>
          <a:spcPct val="0"/>
        </a:spcBef>
        <a:spcAft>
          <a:spcPct val="0"/>
        </a:spcAft>
        <a:defRPr sz="4400">
          <a:solidFill>
            <a:srgbClr val="D40000"/>
          </a:solidFill>
          <a:latin typeface="Helvetica Neue" charset="0"/>
          <a:ea typeface="ヒラギノ角ゴ ProN W3" charset="0"/>
          <a:cs typeface="ヒラギノ角ゴ ProN W3" charset="0"/>
          <a:sym typeface="Helvetica Neue" charset="0"/>
        </a:defRPr>
      </a:lvl6pPr>
      <a:lvl7pPr marL="642816" algn="ctr" rtl="0" fontAlgn="base">
        <a:spcBef>
          <a:spcPct val="0"/>
        </a:spcBef>
        <a:spcAft>
          <a:spcPct val="0"/>
        </a:spcAft>
        <a:defRPr sz="4400">
          <a:solidFill>
            <a:srgbClr val="D40000"/>
          </a:solidFill>
          <a:latin typeface="Helvetica Neue" charset="0"/>
          <a:ea typeface="ヒラギノ角ゴ ProN W3" charset="0"/>
          <a:cs typeface="ヒラギノ角ゴ ProN W3" charset="0"/>
          <a:sym typeface="Helvetica Neue" charset="0"/>
        </a:defRPr>
      </a:lvl7pPr>
      <a:lvl8pPr marL="964224" algn="ctr" rtl="0" fontAlgn="base">
        <a:spcBef>
          <a:spcPct val="0"/>
        </a:spcBef>
        <a:spcAft>
          <a:spcPct val="0"/>
        </a:spcAft>
        <a:defRPr sz="4400">
          <a:solidFill>
            <a:srgbClr val="D40000"/>
          </a:solidFill>
          <a:latin typeface="Helvetica Neue" charset="0"/>
          <a:ea typeface="ヒラギノ角ゴ ProN W3" charset="0"/>
          <a:cs typeface="ヒラギノ角ゴ ProN W3" charset="0"/>
          <a:sym typeface="Helvetica Neue" charset="0"/>
        </a:defRPr>
      </a:lvl8pPr>
      <a:lvl9pPr marL="1285631" algn="ctr" rtl="0" fontAlgn="base">
        <a:spcBef>
          <a:spcPct val="0"/>
        </a:spcBef>
        <a:spcAft>
          <a:spcPct val="0"/>
        </a:spcAft>
        <a:defRPr sz="4400">
          <a:solidFill>
            <a:srgbClr val="D40000"/>
          </a:solidFill>
          <a:latin typeface="Helvetica Neue" charset="0"/>
          <a:ea typeface="ヒラギノ角ゴ ProN W3" charset="0"/>
          <a:cs typeface="ヒラギノ角ゴ ProN W3" charset="0"/>
          <a:sym typeface="Helvetica Neue" charset="0"/>
        </a:defRPr>
      </a:lvl9pPr>
    </p:titleStyle>
    <p:bodyStyle>
      <a:lvl1pPr marL="239713" indent="-239713" algn="r" rtl="0" eaLnBrk="0" fontAlgn="base" hangingPunct="0">
        <a:spcBef>
          <a:spcPct val="0"/>
        </a:spcBef>
        <a:spcAft>
          <a:spcPct val="0"/>
        </a:spcAft>
        <a:defRPr sz="1500">
          <a:solidFill>
            <a:srgbClr val="D40000"/>
          </a:solidFill>
          <a:latin typeface="+mn-lt"/>
          <a:ea typeface="+mn-ea"/>
          <a:cs typeface="+mn-cs"/>
          <a:sym typeface="Helvetica Neue" panose="02000503000000020004" pitchFamily="2" charset="0"/>
        </a:defRPr>
      </a:lvl1pPr>
      <a:lvl2pPr marL="520700" indent="-198438" algn="r" rtl="0" eaLnBrk="0" fontAlgn="base" hangingPunct="0">
        <a:spcBef>
          <a:spcPct val="0"/>
        </a:spcBef>
        <a:spcAft>
          <a:spcPct val="0"/>
        </a:spcAft>
        <a:defRPr sz="1500">
          <a:solidFill>
            <a:srgbClr val="D40000"/>
          </a:solidFill>
          <a:latin typeface="+mn-lt"/>
          <a:ea typeface="+mn-ea"/>
          <a:cs typeface="+mn-cs"/>
          <a:sym typeface="Helvetica Neue" panose="02000503000000020004" pitchFamily="2" charset="0"/>
        </a:defRPr>
      </a:lvl2pPr>
      <a:lvl3pPr marL="801688" indent="-158750" algn="r" rtl="0" eaLnBrk="0" fontAlgn="base" hangingPunct="0">
        <a:spcBef>
          <a:spcPct val="0"/>
        </a:spcBef>
        <a:spcAft>
          <a:spcPct val="0"/>
        </a:spcAft>
        <a:defRPr sz="1500">
          <a:solidFill>
            <a:srgbClr val="D40000"/>
          </a:solidFill>
          <a:latin typeface="+mn-lt"/>
          <a:ea typeface="+mn-ea"/>
          <a:cs typeface="+mn-cs"/>
          <a:sym typeface="Helvetica Neue" panose="02000503000000020004" pitchFamily="2" charset="0"/>
        </a:defRPr>
      </a:lvl3pPr>
      <a:lvl4pPr marL="1123950" indent="-158750" algn="r" rtl="0" eaLnBrk="0" fontAlgn="base" hangingPunct="0">
        <a:spcBef>
          <a:spcPct val="0"/>
        </a:spcBef>
        <a:spcAft>
          <a:spcPct val="0"/>
        </a:spcAft>
        <a:defRPr sz="1500">
          <a:solidFill>
            <a:srgbClr val="D40000"/>
          </a:solidFill>
          <a:latin typeface="+mn-lt"/>
          <a:ea typeface="+mn-ea"/>
          <a:cs typeface="+mn-cs"/>
          <a:sym typeface="Helvetica Neue" panose="02000503000000020004" pitchFamily="2" charset="0"/>
        </a:defRPr>
      </a:lvl4pPr>
      <a:lvl5pPr marL="1444625" indent="-158750" algn="r" rtl="0" eaLnBrk="0" fontAlgn="base" hangingPunct="0">
        <a:spcBef>
          <a:spcPct val="0"/>
        </a:spcBef>
        <a:spcAft>
          <a:spcPct val="0"/>
        </a:spcAft>
        <a:defRPr sz="1500">
          <a:solidFill>
            <a:srgbClr val="D40000"/>
          </a:solidFill>
          <a:latin typeface="+mn-lt"/>
          <a:ea typeface="+mn-ea"/>
          <a:cs typeface="+mn-cs"/>
          <a:sym typeface="Helvetica Neue" panose="02000503000000020004" pitchFamily="2" charset="0"/>
        </a:defRPr>
      </a:lvl5pPr>
      <a:lvl6pPr marL="321407" algn="r" rtl="0" fontAlgn="base">
        <a:spcBef>
          <a:spcPct val="0"/>
        </a:spcBef>
        <a:spcAft>
          <a:spcPct val="0"/>
        </a:spcAft>
        <a:defRPr sz="1500">
          <a:solidFill>
            <a:srgbClr val="D40000"/>
          </a:solidFill>
          <a:latin typeface="+mn-lt"/>
          <a:ea typeface="+mn-ea"/>
          <a:cs typeface="+mn-cs"/>
          <a:sym typeface="Helvetica Neue" charset="0"/>
        </a:defRPr>
      </a:lvl6pPr>
      <a:lvl7pPr marL="642816" algn="r" rtl="0" fontAlgn="base">
        <a:spcBef>
          <a:spcPct val="0"/>
        </a:spcBef>
        <a:spcAft>
          <a:spcPct val="0"/>
        </a:spcAft>
        <a:defRPr sz="1500">
          <a:solidFill>
            <a:srgbClr val="D40000"/>
          </a:solidFill>
          <a:latin typeface="+mn-lt"/>
          <a:ea typeface="+mn-ea"/>
          <a:cs typeface="+mn-cs"/>
          <a:sym typeface="Helvetica Neue" charset="0"/>
        </a:defRPr>
      </a:lvl7pPr>
      <a:lvl8pPr marL="964224" algn="r" rtl="0" fontAlgn="base">
        <a:spcBef>
          <a:spcPct val="0"/>
        </a:spcBef>
        <a:spcAft>
          <a:spcPct val="0"/>
        </a:spcAft>
        <a:defRPr sz="1500">
          <a:solidFill>
            <a:srgbClr val="D40000"/>
          </a:solidFill>
          <a:latin typeface="+mn-lt"/>
          <a:ea typeface="+mn-ea"/>
          <a:cs typeface="+mn-cs"/>
          <a:sym typeface="Helvetica Neue" charset="0"/>
        </a:defRPr>
      </a:lvl8pPr>
      <a:lvl9pPr marL="1285631" algn="r" rtl="0" fontAlgn="base">
        <a:spcBef>
          <a:spcPct val="0"/>
        </a:spcBef>
        <a:spcAft>
          <a:spcPct val="0"/>
        </a:spcAft>
        <a:defRPr sz="1500">
          <a:solidFill>
            <a:srgbClr val="D40000"/>
          </a:solidFill>
          <a:latin typeface="+mn-lt"/>
          <a:ea typeface="+mn-ea"/>
          <a:cs typeface="+mn-cs"/>
          <a:sym typeface="Helvetica Neue" charset="0"/>
        </a:defRPr>
      </a:lvl9pPr>
    </p:bodyStyle>
    <p:otherStyle>
      <a:defPPr>
        <a:defRPr lang="en-US"/>
      </a:defPPr>
      <a:lvl1pPr marL="0" algn="l" defTabSz="321407" rtl="0" eaLnBrk="1" latinLnBrk="0" hangingPunct="1">
        <a:defRPr sz="1300" kern="1200">
          <a:solidFill>
            <a:schemeClr val="tx1"/>
          </a:solidFill>
          <a:latin typeface="+mn-lt"/>
          <a:ea typeface="+mn-ea"/>
          <a:cs typeface="+mn-cs"/>
        </a:defRPr>
      </a:lvl1pPr>
      <a:lvl2pPr marL="321407" algn="l" defTabSz="321407" rtl="0" eaLnBrk="1" latinLnBrk="0" hangingPunct="1">
        <a:defRPr sz="1300" kern="1200">
          <a:solidFill>
            <a:schemeClr val="tx1"/>
          </a:solidFill>
          <a:latin typeface="+mn-lt"/>
          <a:ea typeface="+mn-ea"/>
          <a:cs typeface="+mn-cs"/>
        </a:defRPr>
      </a:lvl2pPr>
      <a:lvl3pPr marL="642816" algn="l" defTabSz="321407" rtl="0" eaLnBrk="1" latinLnBrk="0" hangingPunct="1">
        <a:defRPr sz="1300" kern="1200">
          <a:solidFill>
            <a:schemeClr val="tx1"/>
          </a:solidFill>
          <a:latin typeface="+mn-lt"/>
          <a:ea typeface="+mn-ea"/>
          <a:cs typeface="+mn-cs"/>
        </a:defRPr>
      </a:lvl3pPr>
      <a:lvl4pPr marL="964224" algn="l" defTabSz="321407" rtl="0" eaLnBrk="1" latinLnBrk="0" hangingPunct="1">
        <a:defRPr sz="1300" kern="1200">
          <a:solidFill>
            <a:schemeClr val="tx1"/>
          </a:solidFill>
          <a:latin typeface="+mn-lt"/>
          <a:ea typeface="+mn-ea"/>
          <a:cs typeface="+mn-cs"/>
        </a:defRPr>
      </a:lvl4pPr>
      <a:lvl5pPr marL="1285631" algn="l" defTabSz="321407" rtl="0" eaLnBrk="1" latinLnBrk="0" hangingPunct="1">
        <a:defRPr sz="1300" kern="1200">
          <a:solidFill>
            <a:schemeClr val="tx1"/>
          </a:solidFill>
          <a:latin typeface="+mn-lt"/>
          <a:ea typeface="+mn-ea"/>
          <a:cs typeface="+mn-cs"/>
        </a:defRPr>
      </a:lvl5pPr>
      <a:lvl6pPr marL="1607041" algn="l" defTabSz="321407" rtl="0" eaLnBrk="1" latinLnBrk="0" hangingPunct="1">
        <a:defRPr sz="1300" kern="1200">
          <a:solidFill>
            <a:schemeClr val="tx1"/>
          </a:solidFill>
          <a:latin typeface="+mn-lt"/>
          <a:ea typeface="+mn-ea"/>
          <a:cs typeface="+mn-cs"/>
        </a:defRPr>
      </a:lvl6pPr>
      <a:lvl7pPr marL="1928447" algn="l" defTabSz="321407" rtl="0" eaLnBrk="1" latinLnBrk="0" hangingPunct="1">
        <a:defRPr sz="1300" kern="1200">
          <a:solidFill>
            <a:schemeClr val="tx1"/>
          </a:solidFill>
          <a:latin typeface="+mn-lt"/>
          <a:ea typeface="+mn-ea"/>
          <a:cs typeface="+mn-cs"/>
        </a:defRPr>
      </a:lvl7pPr>
      <a:lvl8pPr marL="2249856" algn="l" defTabSz="321407" rtl="0" eaLnBrk="1" latinLnBrk="0" hangingPunct="1">
        <a:defRPr sz="1300" kern="1200">
          <a:solidFill>
            <a:schemeClr val="tx1"/>
          </a:solidFill>
          <a:latin typeface="+mn-lt"/>
          <a:ea typeface="+mn-ea"/>
          <a:cs typeface="+mn-cs"/>
        </a:defRPr>
      </a:lvl8pPr>
      <a:lvl9pPr marL="2571264" algn="l" defTabSz="321407"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3" name="Rectangle 7">
            <a:extLst>
              <a:ext uri="{FF2B5EF4-FFF2-40B4-BE49-F238E27FC236}">
                <a16:creationId xmlns:a16="http://schemas.microsoft.com/office/drawing/2014/main" id="{A2201EB3-B4FF-D345-825C-446D39E101D9}"/>
              </a:ext>
            </a:extLst>
          </p:cNvPr>
          <p:cNvSpPr>
            <a:spLocks/>
          </p:cNvSpPr>
          <p:nvPr/>
        </p:nvSpPr>
        <p:spPr bwMode="auto">
          <a:xfrm>
            <a:off x="122767" y="6673758"/>
            <a:ext cx="846455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spAutoFit/>
          </a:bodyPr>
          <a:lstStyle>
            <a:lvl1pPr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l" eaLnBrk="1" hangingPunct="1"/>
            <a:r>
              <a:rPr lang="en-US" altLang="en-US" sz="800" dirty="0">
                <a:solidFill>
                  <a:srgbClr val="0A1D5F"/>
                </a:solidFill>
                <a:latin typeface="+mj-lt"/>
                <a:ea typeface="MS PGothic" panose="020B0600070205080204" pitchFamily="34" charset="-128"/>
                <a:sym typeface="Helvetica Neue" panose="02000503000000020004" pitchFamily="2" charset="0"/>
              </a:rPr>
              <a:t>National Aeronautics and Space Administration, </a:t>
            </a:r>
            <a:r>
              <a:rPr lang="en-US" altLang="en-US" sz="800" kern="1200" dirty="0">
                <a:solidFill>
                  <a:srgbClr val="0A1D5F"/>
                </a:solidFill>
                <a:latin typeface="+mj-lt"/>
                <a:ea typeface="MS PGothic" panose="020B0600070205080204" pitchFamily="34" charset="-128"/>
                <a:cs typeface="+mn-cs"/>
                <a:sym typeface="Helvetica Neue" panose="02000503000000020004" pitchFamily="2" charset="0"/>
              </a:rPr>
              <a:t>Jet Propulsion Laboratory / Marshall Space Flight Center, Mars Sample Return / Mars Ascent Vehicle</a:t>
            </a:r>
          </a:p>
        </p:txBody>
      </p:sp>
      <p:sp>
        <p:nvSpPr>
          <p:cNvPr id="2054" name="Rectangle 8">
            <a:extLst>
              <a:ext uri="{FF2B5EF4-FFF2-40B4-BE49-F238E27FC236}">
                <a16:creationId xmlns:a16="http://schemas.microsoft.com/office/drawing/2014/main" id="{1C8F920E-06A5-6B4E-8E9F-D5C51B677481}"/>
              </a:ext>
            </a:extLst>
          </p:cNvPr>
          <p:cNvSpPr>
            <a:spLocks/>
          </p:cNvSpPr>
          <p:nvPr/>
        </p:nvSpPr>
        <p:spPr bwMode="auto">
          <a:xfrm>
            <a:off x="11582400" y="6689147"/>
            <a:ext cx="48683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0" tIns="0" rIns="0" bIns="0" anchor="ctr">
            <a:spAutoFit/>
          </a:bodyPr>
          <a:lstStyle>
            <a:lvl1pPr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r" eaLnBrk="1" hangingPunct="1"/>
            <a:fld id="{5EAC0046-13E3-D042-B1E5-B187C183572A}" type="slidenum">
              <a:rPr lang="en-US" altLang="en-US" sz="800" smtClean="0">
                <a:solidFill>
                  <a:srgbClr val="0A1D5F"/>
                </a:solidFill>
                <a:latin typeface="Helvetica" pitchFamily="2" charset="0"/>
                <a:ea typeface="MS PGothic" panose="020B0600070205080204" pitchFamily="34" charset="-128"/>
                <a:sym typeface="Helvetica Neue" panose="02000503000000020004" pitchFamily="2" charset="0"/>
              </a:rPr>
              <a:pPr algn="r" eaLnBrk="1" hangingPunct="1"/>
              <a:t>‹#›</a:t>
            </a:fld>
            <a:endParaRPr lang="en-US" altLang="en-US" sz="800" dirty="0">
              <a:solidFill>
                <a:srgbClr val="0A1D5F"/>
              </a:solidFill>
              <a:latin typeface="Helvetica" pitchFamily="2" charset="0"/>
              <a:ea typeface="MS PGothic" panose="020B0600070205080204" pitchFamily="34" charset="-128"/>
              <a:sym typeface="Helvetica Neue" panose="02000503000000020004" pitchFamily="2" charset="0"/>
            </a:endParaRPr>
          </a:p>
        </p:txBody>
      </p:sp>
      <p:sp>
        <p:nvSpPr>
          <p:cNvPr id="2055" name="Rectangle 9">
            <a:extLst>
              <a:ext uri="{FF2B5EF4-FFF2-40B4-BE49-F238E27FC236}">
                <a16:creationId xmlns:a16="http://schemas.microsoft.com/office/drawing/2014/main" id="{DA284EA8-FE62-4243-95EC-09E470F83430}"/>
              </a:ext>
            </a:extLst>
          </p:cNvPr>
          <p:cNvSpPr>
            <a:spLocks/>
          </p:cNvSpPr>
          <p:nvPr/>
        </p:nvSpPr>
        <p:spPr bwMode="auto">
          <a:xfrm>
            <a:off x="406402" y="712791"/>
            <a:ext cx="8464551"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l" eaLnBrk="1" hangingPunct="1"/>
            <a:endParaRPr lang="en-US" altLang="en-US" sz="1100" b="1" i="1" dirty="0">
              <a:solidFill>
                <a:schemeClr val="tx1"/>
              </a:solidFill>
              <a:latin typeface="Helvetica" pitchFamily="2" charset="0"/>
              <a:ea typeface="MS PGothic" panose="020B0600070205080204" pitchFamily="34" charset="-128"/>
              <a:sym typeface="Helvetica Neue" panose="02000503000000020004" pitchFamily="2" charset="0"/>
            </a:endParaRPr>
          </a:p>
        </p:txBody>
      </p:sp>
      <p:cxnSp>
        <p:nvCxnSpPr>
          <p:cNvPr id="7" name="Straight Connector 6">
            <a:extLst>
              <a:ext uri="{FF2B5EF4-FFF2-40B4-BE49-F238E27FC236}">
                <a16:creationId xmlns:a16="http://schemas.microsoft.com/office/drawing/2014/main" id="{B65C66C9-C61C-4441-AE6A-11E78CB75F33}"/>
              </a:ext>
            </a:extLst>
          </p:cNvPr>
          <p:cNvCxnSpPr>
            <a:cxnSpLocks/>
          </p:cNvCxnSpPr>
          <p:nvPr userDrawn="1"/>
        </p:nvCxnSpPr>
        <p:spPr bwMode="auto">
          <a:xfrm>
            <a:off x="122767" y="855452"/>
            <a:ext cx="11840633" cy="0"/>
          </a:xfrm>
          <a:prstGeom prst="line">
            <a:avLst/>
          </a:prstGeom>
          <a:ln>
            <a:solidFill>
              <a:srgbClr val="0A1D5F"/>
            </a:solid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1">
            <a:schemeClr val="accent2"/>
          </a:lnRef>
          <a:fillRef idx="0">
            <a:schemeClr val="accent2"/>
          </a:fillRef>
          <a:effectRef idx="0">
            <a:schemeClr val="accent2"/>
          </a:effectRef>
          <a:fontRef idx="minor">
            <a:schemeClr val="tx1"/>
          </a:fontRef>
        </p:style>
      </p:cxnSp>
      <p:sp>
        <p:nvSpPr>
          <p:cNvPr id="10" name="Rectangle 7">
            <a:extLst>
              <a:ext uri="{FF2B5EF4-FFF2-40B4-BE49-F238E27FC236}">
                <a16:creationId xmlns:a16="http://schemas.microsoft.com/office/drawing/2014/main" id="{D323952E-586A-4609-9828-68600460992A}"/>
              </a:ext>
            </a:extLst>
          </p:cNvPr>
          <p:cNvSpPr>
            <a:spLocks/>
          </p:cNvSpPr>
          <p:nvPr userDrawn="1"/>
        </p:nvSpPr>
        <p:spPr bwMode="auto">
          <a:xfrm>
            <a:off x="7387624" y="109322"/>
            <a:ext cx="3740151" cy="65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lvl1pPr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1pPr>
            <a:lvl2pPr marL="742950" indent="-28575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2pPr>
            <a:lvl3pPr marL="11430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3pPr>
            <a:lvl4pPr marL="16002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4pPr>
            <a:lvl5pPr marL="2057400" indent="-228600" eaLnBrk="0" hangingPunct="0">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5pPr>
            <a:lvl6pPr marL="25146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6pPr>
            <a:lvl7pPr marL="29718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7pPr>
            <a:lvl8pPr marL="34290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8pPr>
            <a:lvl9pPr marL="3886200" indent="-228600" algn="ctr" eaLnBrk="0" fontAlgn="base" hangingPunct="0">
              <a:spcBef>
                <a:spcPct val="0"/>
              </a:spcBef>
              <a:spcAft>
                <a:spcPct val="0"/>
              </a:spcAft>
              <a:defRPr sz="2700">
                <a:solidFill>
                  <a:srgbClr val="000000"/>
                </a:solidFill>
                <a:latin typeface="Gill Sans" panose="020B0502020104020203" pitchFamily="34" charset="-79"/>
                <a:ea typeface="ヒラギノ角ゴ ProN W3" panose="020B0300000000000000" pitchFamily="34" charset="-128"/>
                <a:sym typeface="Gill Sans" panose="020B0502020104020203" pitchFamily="34" charset="-79"/>
              </a:defRPr>
            </a:lvl9pPr>
          </a:lstStyle>
          <a:p>
            <a:pPr algn="r" eaLnBrk="1" hangingPunct="1"/>
            <a:r>
              <a:rPr lang="en-US" altLang="en-US" sz="1100" dirty="0">
                <a:solidFill>
                  <a:srgbClr val="0A1D5F"/>
                </a:solidFill>
                <a:latin typeface="Helvetica" pitchFamily="2" charset="0"/>
                <a:ea typeface="MS PGothic" panose="020B0600070205080204" pitchFamily="34" charset="-128"/>
                <a:sym typeface="Helvetica Neue" panose="02000503000000020004" pitchFamily="2" charset="0"/>
              </a:rPr>
              <a:t>National Aeronautics and Space Administration</a:t>
            </a:r>
          </a:p>
          <a:p>
            <a:pPr algn="r" rtl="0" eaLnBrk="1" fontAlgn="base" hangingPunct="1">
              <a:spcBef>
                <a:spcPct val="0"/>
              </a:spcBef>
              <a:spcAft>
                <a:spcPct val="0"/>
              </a:spcAft>
            </a:pPr>
            <a:r>
              <a:rPr lang="en-US" altLang="en-US" sz="1100" kern="1200" dirty="0">
                <a:solidFill>
                  <a:srgbClr val="0A1D5F"/>
                </a:solidFill>
                <a:latin typeface="Helvetica" pitchFamily="2" charset="0"/>
                <a:ea typeface="MS PGothic" panose="020B0600070205080204" pitchFamily="34" charset="-128"/>
                <a:cs typeface="+mn-cs"/>
                <a:sym typeface="Helvetica Neue" panose="02000503000000020004" pitchFamily="2" charset="0"/>
              </a:rPr>
              <a:t>Jet Propulsion Laboratory / Marshall Space Flight Center</a:t>
            </a:r>
          </a:p>
          <a:p>
            <a:pPr algn="r" rtl="0" eaLnBrk="1" fontAlgn="base" hangingPunct="1">
              <a:spcBef>
                <a:spcPct val="0"/>
              </a:spcBef>
              <a:spcAft>
                <a:spcPct val="0"/>
              </a:spcAft>
            </a:pPr>
            <a:r>
              <a:rPr lang="en-US" altLang="en-US" sz="1100" kern="1200" dirty="0">
                <a:solidFill>
                  <a:srgbClr val="0A1D5F"/>
                </a:solidFill>
                <a:latin typeface="Helvetica" pitchFamily="2" charset="0"/>
                <a:ea typeface="MS PGothic" panose="020B0600070205080204" pitchFamily="34" charset="-128"/>
                <a:cs typeface="+mn-cs"/>
                <a:sym typeface="Helvetica Neue" panose="02000503000000020004" pitchFamily="2" charset="0"/>
              </a:rPr>
              <a:t>Mars Sample Return / Mars Launch System</a:t>
            </a:r>
          </a:p>
        </p:txBody>
      </p:sp>
      <p:pic>
        <p:nvPicPr>
          <p:cNvPr id="11" name="Picture 3">
            <a:extLst>
              <a:ext uri="{FF2B5EF4-FFF2-40B4-BE49-F238E27FC236}">
                <a16:creationId xmlns:a16="http://schemas.microsoft.com/office/drawing/2014/main" id="{366017F9-F7FB-45B2-8025-B70337AC9466}"/>
              </a:ext>
            </a:extLst>
          </p:cNvPr>
          <p:cNvPicPr>
            <a:picLocks noChangeAspect="1" noChangeArrowheads="1"/>
          </p:cNvPicPr>
          <p:nvPr userDrawn="1"/>
        </p:nvPicPr>
        <p:blipFill>
          <a:blip r:embed="rId9" cstate="hqprint">
            <a:extLst>
              <a:ext uri="{28A0092B-C50C-407E-A947-70E740481C1C}">
                <a14:useLocalDpi xmlns:a14="http://schemas.microsoft.com/office/drawing/2010/main" val="0"/>
              </a:ext>
            </a:extLst>
          </a:blip>
          <a:srcRect/>
          <a:stretch>
            <a:fillRect/>
          </a:stretch>
        </p:blipFill>
        <p:spPr bwMode="auto">
          <a:xfrm>
            <a:off x="11273824" y="109321"/>
            <a:ext cx="785812"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7" r:id="rId1"/>
    <p:sldLayoutId id="2147483792" r:id="rId2"/>
    <p:sldLayoutId id="2147483793" r:id="rId3"/>
    <p:sldLayoutId id="2147483788" r:id="rId4"/>
    <p:sldLayoutId id="2147483791" r:id="rId5"/>
    <p:sldLayoutId id="2147483794" r:id="rId6"/>
    <p:sldLayoutId id="2147483795" r:id="rId7"/>
  </p:sldLayoutIdLst>
  <p:transition/>
  <p:hf sldNum="0" hdr="0" ftr="0" dt="0"/>
  <p:txStyles>
    <p:titleStyle>
      <a:lvl1pPr algn="l" rtl="0" eaLnBrk="0" fontAlgn="base" hangingPunct="0">
        <a:spcBef>
          <a:spcPct val="0"/>
        </a:spcBef>
        <a:spcAft>
          <a:spcPct val="0"/>
        </a:spcAft>
        <a:defRPr sz="2400" i="1">
          <a:solidFill>
            <a:srgbClr val="D40000"/>
          </a:solidFill>
          <a:latin typeface="+mj-lt"/>
          <a:ea typeface="+mj-ea"/>
          <a:cs typeface="+mj-cs"/>
          <a:sym typeface="Helvetica Neue" panose="02000503000000020004" pitchFamily="2" charset="0"/>
        </a:defRPr>
      </a:lvl1pPr>
      <a:lvl2pPr algn="l" rtl="0" eaLnBrk="0" fontAlgn="base" hangingPunct="0">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panose="02000503000000020004" pitchFamily="2" charset="0"/>
        </a:defRPr>
      </a:lvl2pPr>
      <a:lvl3pPr algn="l" rtl="0" eaLnBrk="0" fontAlgn="base" hangingPunct="0">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panose="02000503000000020004" pitchFamily="2" charset="0"/>
        </a:defRPr>
      </a:lvl3pPr>
      <a:lvl4pPr algn="l" rtl="0" eaLnBrk="0" fontAlgn="base" hangingPunct="0">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panose="02000503000000020004" pitchFamily="2" charset="0"/>
        </a:defRPr>
      </a:lvl4pPr>
      <a:lvl5pPr algn="l" rtl="0" eaLnBrk="0" fontAlgn="base" hangingPunct="0">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panose="02000503000000020004" pitchFamily="2" charset="0"/>
        </a:defRPr>
      </a:lvl5pPr>
      <a:lvl6pPr marL="321407" algn="l" rtl="0" fontAlgn="base">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charset="0"/>
        </a:defRPr>
      </a:lvl6pPr>
      <a:lvl7pPr marL="642816" algn="l" rtl="0" fontAlgn="base">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charset="0"/>
        </a:defRPr>
      </a:lvl7pPr>
      <a:lvl8pPr marL="964224" algn="l" rtl="0" fontAlgn="base">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charset="0"/>
        </a:defRPr>
      </a:lvl8pPr>
      <a:lvl9pPr marL="1285631" algn="l" rtl="0" fontAlgn="base">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charset="0"/>
        </a:defRPr>
      </a:lvl9pPr>
    </p:titleStyle>
    <p:bodyStyle>
      <a:lvl1pPr marL="554038" indent="-366713" algn="l" rtl="0" eaLnBrk="0" fontAlgn="base" hangingPunct="0">
        <a:spcBef>
          <a:spcPts val="638"/>
        </a:spcBef>
        <a:spcAft>
          <a:spcPct val="0"/>
        </a:spcAft>
        <a:buSzPct val="171000"/>
        <a:buFont typeface="Gill Sans" panose="020B0502020104020203" pitchFamily="34" charset="-79"/>
        <a:buChar char="•"/>
        <a:defRPr sz="2400">
          <a:solidFill>
            <a:srgbClr val="0A1D5F"/>
          </a:solidFill>
          <a:latin typeface="+mn-lt"/>
          <a:ea typeface="+mn-ea"/>
          <a:cs typeface="+mn-cs"/>
          <a:sym typeface="Helvetica Neue" panose="02000503000000020004" pitchFamily="2" charset="0"/>
        </a:defRPr>
      </a:lvl1pPr>
      <a:lvl2pPr marL="801688" indent="-301625" algn="l" rtl="0" eaLnBrk="0" fontAlgn="base" hangingPunct="0">
        <a:spcBef>
          <a:spcPts val="638"/>
        </a:spcBef>
        <a:spcAft>
          <a:spcPct val="0"/>
        </a:spcAft>
        <a:buSzPct val="171000"/>
        <a:buFont typeface="Gill Sans" panose="020B0502020104020203" pitchFamily="34" charset="-79"/>
        <a:buChar char="•"/>
        <a:defRPr sz="1500">
          <a:solidFill>
            <a:srgbClr val="0A1D5F"/>
          </a:solidFill>
          <a:latin typeface="+mn-lt"/>
          <a:ea typeface="+mn-ea"/>
          <a:cs typeface="+mn-cs"/>
          <a:sym typeface="Helvetica Neue" panose="02000503000000020004" pitchFamily="2" charset="0"/>
        </a:defRPr>
      </a:lvl2pPr>
      <a:lvl3pPr marL="1082675" indent="-269875" algn="l" rtl="0" eaLnBrk="0" fontAlgn="base" hangingPunct="0">
        <a:spcBef>
          <a:spcPts val="638"/>
        </a:spcBef>
        <a:spcAft>
          <a:spcPct val="0"/>
        </a:spcAft>
        <a:buSzPct val="171000"/>
        <a:buFont typeface="Gill Sans" panose="020B0502020104020203" pitchFamily="34" charset="-79"/>
        <a:buChar char="•"/>
        <a:defRPr sz="1100">
          <a:solidFill>
            <a:srgbClr val="0A1D5F"/>
          </a:solidFill>
          <a:latin typeface="+mn-lt"/>
          <a:ea typeface="+mn-ea"/>
          <a:cs typeface="+mn-cs"/>
          <a:sym typeface="Helvetica Neue" panose="02000503000000020004" pitchFamily="2" charset="0"/>
        </a:defRPr>
      </a:lvl3pPr>
      <a:lvl4pPr marL="1373188" indent="-247650" algn="l" rtl="0" eaLnBrk="0" fontAlgn="base" hangingPunct="0">
        <a:spcBef>
          <a:spcPts val="638"/>
        </a:spcBef>
        <a:spcAft>
          <a:spcPct val="0"/>
        </a:spcAft>
        <a:buSzPct val="171000"/>
        <a:buFont typeface="Gill Sans" panose="020B0502020104020203" pitchFamily="34" charset="-79"/>
        <a:buChar char="•"/>
        <a:defRPr sz="800">
          <a:solidFill>
            <a:srgbClr val="0A1D5F"/>
          </a:solidFill>
          <a:latin typeface="+mn-lt"/>
          <a:ea typeface="+mn-ea"/>
          <a:cs typeface="+mn-cs"/>
          <a:sym typeface="Helvetica Neue" panose="02000503000000020004" pitchFamily="2" charset="0"/>
        </a:defRPr>
      </a:lvl4pPr>
      <a:lvl5pPr marL="1674813" indent="-236538" algn="l" rtl="0" eaLnBrk="0" fontAlgn="base" hangingPunct="0">
        <a:spcBef>
          <a:spcPts val="638"/>
        </a:spcBef>
        <a:spcAft>
          <a:spcPct val="0"/>
        </a:spcAft>
        <a:buSzPct val="171000"/>
        <a:buFont typeface="Gill Sans" panose="020B0502020104020203" pitchFamily="34" charset="-79"/>
        <a:buChar char="•"/>
        <a:defRPr sz="800">
          <a:solidFill>
            <a:srgbClr val="0A1D5F"/>
          </a:solidFill>
          <a:latin typeface="+mn-lt"/>
          <a:ea typeface="+mn-ea"/>
          <a:cs typeface="+mn-cs"/>
          <a:sym typeface="Helvetica Neue" panose="02000503000000020004" pitchFamily="2" charset="0"/>
        </a:defRPr>
      </a:lvl5pPr>
      <a:lvl6pPr marL="1997641" indent="-238825" algn="l" rtl="0" fontAlgn="base">
        <a:spcBef>
          <a:spcPts val="633"/>
        </a:spcBef>
        <a:spcAft>
          <a:spcPct val="0"/>
        </a:spcAft>
        <a:buSzPct val="171000"/>
        <a:buFont typeface="Gill Sans" charset="0"/>
        <a:buChar char="•"/>
        <a:defRPr sz="800">
          <a:solidFill>
            <a:srgbClr val="0A1D5F"/>
          </a:solidFill>
          <a:latin typeface="+mn-lt"/>
          <a:ea typeface="+mn-ea"/>
          <a:cs typeface="+mn-cs"/>
          <a:sym typeface="Helvetica Neue" charset="0"/>
        </a:defRPr>
      </a:lvl6pPr>
      <a:lvl7pPr marL="2319047" indent="-238825" algn="l" rtl="0" fontAlgn="base">
        <a:spcBef>
          <a:spcPts val="633"/>
        </a:spcBef>
        <a:spcAft>
          <a:spcPct val="0"/>
        </a:spcAft>
        <a:buSzPct val="171000"/>
        <a:buFont typeface="Gill Sans" charset="0"/>
        <a:buChar char="•"/>
        <a:defRPr sz="800">
          <a:solidFill>
            <a:srgbClr val="0A1D5F"/>
          </a:solidFill>
          <a:latin typeface="+mn-lt"/>
          <a:ea typeface="+mn-ea"/>
          <a:cs typeface="+mn-cs"/>
          <a:sym typeface="Helvetica Neue" charset="0"/>
        </a:defRPr>
      </a:lvl7pPr>
      <a:lvl8pPr marL="2640456" indent="-238825" algn="l" rtl="0" fontAlgn="base">
        <a:spcBef>
          <a:spcPts val="633"/>
        </a:spcBef>
        <a:spcAft>
          <a:spcPct val="0"/>
        </a:spcAft>
        <a:buSzPct val="171000"/>
        <a:buFont typeface="Gill Sans" charset="0"/>
        <a:buChar char="•"/>
        <a:defRPr sz="800">
          <a:solidFill>
            <a:srgbClr val="0A1D5F"/>
          </a:solidFill>
          <a:latin typeface="+mn-lt"/>
          <a:ea typeface="+mn-ea"/>
          <a:cs typeface="+mn-cs"/>
          <a:sym typeface="Helvetica Neue" charset="0"/>
        </a:defRPr>
      </a:lvl8pPr>
      <a:lvl9pPr marL="2961864" indent="-238825" algn="l" rtl="0" fontAlgn="base">
        <a:spcBef>
          <a:spcPts val="633"/>
        </a:spcBef>
        <a:spcAft>
          <a:spcPct val="0"/>
        </a:spcAft>
        <a:buSzPct val="171000"/>
        <a:buFont typeface="Gill Sans" charset="0"/>
        <a:buChar char="•"/>
        <a:defRPr sz="800">
          <a:solidFill>
            <a:srgbClr val="0A1D5F"/>
          </a:solidFill>
          <a:latin typeface="+mn-lt"/>
          <a:ea typeface="+mn-ea"/>
          <a:cs typeface="+mn-cs"/>
          <a:sym typeface="Helvetica Neue" charset="0"/>
        </a:defRPr>
      </a:lvl9pPr>
    </p:bodyStyle>
    <p:otherStyle>
      <a:defPPr>
        <a:defRPr lang="en-US"/>
      </a:defPPr>
      <a:lvl1pPr marL="0" algn="l" defTabSz="321407" rtl="0" eaLnBrk="1" latinLnBrk="0" hangingPunct="1">
        <a:defRPr sz="1300" kern="1200">
          <a:solidFill>
            <a:schemeClr val="tx1"/>
          </a:solidFill>
          <a:latin typeface="+mn-lt"/>
          <a:ea typeface="+mn-ea"/>
          <a:cs typeface="+mn-cs"/>
        </a:defRPr>
      </a:lvl1pPr>
      <a:lvl2pPr marL="321407" algn="l" defTabSz="321407" rtl="0" eaLnBrk="1" latinLnBrk="0" hangingPunct="1">
        <a:defRPr sz="1300" kern="1200">
          <a:solidFill>
            <a:schemeClr val="tx1"/>
          </a:solidFill>
          <a:latin typeface="+mn-lt"/>
          <a:ea typeface="+mn-ea"/>
          <a:cs typeface="+mn-cs"/>
        </a:defRPr>
      </a:lvl2pPr>
      <a:lvl3pPr marL="642816" algn="l" defTabSz="321407" rtl="0" eaLnBrk="1" latinLnBrk="0" hangingPunct="1">
        <a:defRPr sz="1300" kern="1200">
          <a:solidFill>
            <a:schemeClr val="tx1"/>
          </a:solidFill>
          <a:latin typeface="+mn-lt"/>
          <a:ea typeface="+mn-ea"/>
          <a:cs typeface="+mn-cs"/>
        </a:defRPr>
      </a:lvl3pPr>
      <a:lvl4pPr marL="964224" algn="l" defTabSz="321407" rtl="0" eaLnBrk="1" latinLnBrk="0" hangingPunct="1">
        <a:defRPr sz="1300" kern="1200">
          <a:solidFill>
            <a:schemeClr val="tx1"/>
          </a:solidFill>
          <a:latin typeface="+mn-lt"/>
          <a:ea typeface="+mn-ea"/>
          <a:cs typeface="+mn-cs"/>
        </a:defRPr>
      </a:lvl4pPr>
      <a:lvl5pPr marL="1285631" algn="l" defTabSz="321407" rtl="0" eaLnBrk="1" latinLnBrk="0" hangingPunct="1">
        <a:defRPr sz="1300" kern="1200">
          <a:solidFill>
            <a:schemeClr val="tx1"/>
          </a:solidFill>
          <a:latin typeface="+mn-lt"/>
          <a:ea typeface="+mn-ea"/>
          <a:cs typeface="+mn-cs"/>
        </a:defRPr>
      </a:lvl5pPr>
      <a:lvl6pPr marL="1607041" algn="l" defTabSz="321407" rtl="0" eaLnBrk="1" latinLnBrk="0" hangingPunct="1">
        <a:defRPr sz="1300" kern="1200">
          <a:solidFill>
            <a:schemeClr val="tx1"/>
          </a:solidFill>
          <a:latin typeface="+mn-lt"/>
          <a:ea typeface="+mn-ea"/>
          <a:cs typeface="+mn-cs"/>
        </a:defRPr>
      </a:lvl6pPr>
      <a:lvl7pPr marL="1928447" algn="l" defTabSz="321407" rtl="0" eaLnBrk="1" latinLnBrk="0" hangingPunct="1">
        <a:defRPr sz="1300" kern="1200">
          <a:solidFill>
            <a:schemeClr val="tx1"/>
          </a:solidFill>
          <a:latin typeface="+mn-lt"/>
          <a:ea typeface="+mn-ea"/>
          <a:cs typeface="+mn-cs"/>
        </a:defRPr>
      </a:lvl7pPr>
      <a:lvl8pPr marL="2249856" algn="l" defTabSz="321407" rtl="0" eaLnBrk="1" latinLnBrk="0" hangingPunct="1">
        <a:defRPr sz="1300" kern="1200">
          <a:solidFill>
            <a:schemeClr val="tx1"/>
          </a:solidFill>
          <a:latin typeface="+mn-lt"/>
          <a:ea typeface="+mn-ea"/>
          <a:cs typeface="+mn-cs"/>
        </a:defRPr>
      </a:lvl8pPr>
      <a:lvl9pPr marL="2571264" algn="l" defTabSz="321407"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hyperlink" Target="mailto:derek.s.liechty@nasa.gov" TargetMode="External"/><Relationship Id="rId3" Type="http://schemas.openxmlformats.org/officeDocument/2006/relationships/hyperlink" Target="mailto:ashley.m.korzun@nasa.gov" TargetMode="External"/><Relationship Id="rId7" Type="http://schemas.openxmlformats.org/officeDocument/2006/relationships/hyperlink" Target="mailto:gabriel.c.nastac@nasa.gov" TargetMode="External"/><Relationship Id="rId2" Type="http://schemas.openxmlformats.org/officeDocument/2006/relationships/hyperlink" Target="mailto:mark.schoenenberger@nasa.gov" TargetMode="External"/><Relationship Id="rId1" Type="http://schemas.openxmlformats.org/officeDocument/2006/relationships/slideLayout" Target="../slideLayouts/slideLayout5.xml"/><Relationship Id="rId6" Type="http://schemas.openxmlformats.org/officeDocument/2006/relationships/hyperlink" Target="mailto:craig.hunter@nasa.gov" TargetMode="External"/><Relationship Id="rId5" Type="http://schemas.openxmlformats.org/officeDocument/2006/relationships/hyperlink" Target="mailto:jan-renee.carlson@nasa.gov" TargetMode="External"/><Relationship Id="rId10" Type="http://schemas.openxmlformats.org/officeDocument/2006/relationships/hyperlink" Target="mailto:craig.l.streett@nasa.gov" TargetMode="External"/><Relationship Id="rId4" Type="http://schemas.openxmlformats.org/officeDocument/2006/relationships/hyperlink" Target="mailto:bil.kleb@nasa.gov" TargetMode="External"/><Relationship Id="rId9" Type="http://schemas.openxmlformats.org/officeDocument/2006/relationships/hyperlink" Target="mailto:david.j.piatak@nasa.gov"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tiff"/><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image" Target="../media/image29.tiff"/><Relationship Id="rId5" Type="http://schemas.openxmlformats.org/officeDocument/2006/relationships/image" Target="../media/image28.tiff"/><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38.png"/><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1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5.xml"/><Relationship Id="rId5" Type="http://schemas.openxmlformats.org/officeDocument/2006/relationships/image" Target="../media/image59.png"/><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xml"/><Relationship Id="rId5" Type="http://schemas.openxmlformats.org/officeDocument/2006/relationships/image" Target="../media/image65.png"/><Relationship Id="rId4" Type="http://schemas.openxmlformats.org/officeDocument/2006/relationships/image" Target="../media/image64.png"/></Relationships>
</file>

<file path=ppt/slides/_rels/slide2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8.png"/></Relationships>
</file>

<file path=ppt/slides/_rels/slide2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72.png"/><Relationship Id="rId1" Type="http://schemas.openxmlformats.org/officeDocument/2006/relationships/slideLayout" Target="../slideLayouts/slideLayout5.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5.xml"/><Relationship Id="rId4" Type="http://schemas.openxmlformats.org/officeDocument/2006/relationships/image" Target="../media/image81.png"/></Relationships>
</file>

<file path=ppt/slides/_rels/slide30.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image" Target="../media/image82.emf"/><Relationship Id="rId1" Type="http://schemas.openxmlformats.org/officeDocument/2006/relationships/slideLayout" Target="../slideLayouts/slideLayout5.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31.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87.emf"/><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93.png"/><Relationship Id="rId1" Type="http://schemas.openxmlformats.org/officeDocument/2006/relationships/slideLayout" Target="../slideLayouts/slideLayout5.xml"/><Relationship Id="rId4" Type="http://schemas.openxmlformats.org/officeDocument/2006/relationships/image" Target="../media/image95.emf"/></Relationships>
</file>

<file path=ppt/slides/_rels/slide3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98.tmp"/><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99.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jpeg"/><Relationship Id="rId5" Type="http://schemas.openxmlformats.org/officeDocument/2006/relationships/image" Target="../media/image101.png"/><Relationship Id="rId4" Type="http://schemas.openxmlformats.org/officeDocument/2006/relationships/image" Target="../media/image100.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03.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02.png"/><Relationship Id="rId5" Type="http://schemas.openxmlformats.org/officeDocument/2006/relationships/image" Target="../media/image1.jpeg"/><Relationship Id="rId4" Type="http://schemas.openxmlformats.org/officeDocument/2006/relationships/image" Target="../media/image10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3">
            <a:extLst>
              <a:ext uri="{FF2B5EF4-FFF2-40B4-BE49-F238E27FC236}">
                <a16:creationId xmlns:a16="http://schemas.microsoft.com/office/drawing/2014/main" id="{E670D788-7C56-F749-9136-D6A3CB889715}"/>
              </a:ext>
            </a:extLst>
          </p:cNvPr>
          <p:cNvSpPr>
            <a:spLocks noGrp="1"/>
          </p:cNvSpPr>
          <p:nvPr>
            <p:ph idx="1"/>
          </p:nvPr>
        </p:nvSpPr>
        <p:spPr>
          <a:xfrm>
            <a:off x="3886201" y="3893347"/>
            <a:ext cx="7924800" cy="526253"/>
          </a:xfrm>
        </p:spPr>
        <p:txBody>
          <a:bodyPr/>
          <a:lstStyle/>
          <a:p>
            <a:r>
              <a:rPr lang="en-US" dirty="0"/>
              <a:t>MLS Aerodynamics</a:t>
            </a:r>
          </a:p>
        </p:txBody>
      </p:sp>
      <p:sp>
        <p:nvSpPr>
          <p:cNvPr id="12" name="Content Placeholder 4">
            <a:extLst>
              <a:ext uri="{FF2B5EF4-FFF2-40B4-BE49-F238E27FC236}">
                <a16:creationId xmlns:a16="http://schemas.microsoft.com/office/drawing/2014/main" id="{96DFF17A-65B2-EE4C-9CC2-824A08C10CC5}"/>
              </a:ext>
            </a:extLst>
          </p:cNvPr>
          <p:cNvSpPr>
            <a:spLocks noGrp="1"/>
          </p:cNvSpPr>
          <p:nvPr>
            <p:ph idx="10"/>
          </p:nvPr>
        </p:nvSpPr>
        <p:spPr>
          <a:xfrm>
            <a:off x="3657600" y="4419600"/>
            <a:ext cx="8169537" cy="1676400"/>
          </a:xfrm>
        </p:spPr>
        <p:txBody>
          <a:bodyPr/>
          <a:lstStyle/>
          <a:p>
            <a:r>
              <a:rPr lang="en-US" dirty="0"/>
              <a:t>Mark </a:t>
            </a:r>
            <a:r>
              <a:rPr lang="en-US" dirty="0" err="1"/>
              <a:t>Schoenenberger</a:t>
            </a:r>
            <a:endParaRPr lang="en-US" dirty="0"/>
          </a:p>
          <a:p>
            <a:r>
              <a:rPr lang="en-US" dirty="0"/>
              <a:t>June 22, 2023</a:t>
            </a:r>
          </a:p>
        </p:txBody>
      </p:sp>
      <p:sp>
        <p:nvSpPr>
          <p:cNvPr id="3" name="TextBox 2">
            <a:extLst>
              <a:ext uri="{FF2B5EF4-FFF2-40B4-BE49-F238E27FC236}">
                <a16:creationId xmlns:a16="http://schemas.microsoft.com/office/drawing/2014/main" id="{7D1131D5-EEDE-DAA8-4D88-4C7862776671}"/>
              </a:ext>
            </a:extLst>
          </p:cNvPr>
          <p:cNvSpPr txBox="1"/>
          <p:nvPr/>
        </p:nvSpPr>
        <p:spPr>
          <a:xfrm>
            <a:off x="3046207" y="3664747"/>
            <a:ext cx="6099586" cy="276999"/>
          </a:xfrm>
          <a:prstGeom prst="rect">
            <a:avLst/>
          </a:prstGeom>
          <a:noFill/>
        </p:spPr>
        <p:txBody>
          <a:bodyPr wrap="square">
            <a:spAutoFit/>
          </a:bodyPr>
          <a:lstStyle/>
          <a:p>
            <a:r>
              <a:rPr lang="en-US" sz="1200" dirty="0"/>
              <a:t>Based on charts taken from 3.1-MS-SEIA-TIM-AerodynamicsDraft4.pptx (March 25, 2022)</a:t>
            </a:r>
          </a:p>
        </p:txBody>
      </p:sp>
    </p:spTree>
    <p:extLst>
      <p:ext uri="{BB962C8B-B14F-4D97-AF65-F5344CB8AC3E}">
        <p14:creationId xmlns:p14="http://schemas.microsoft.com/office/powerpoint/2010/main" val="141422580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235242"/>
            <a:ext cx="12192000" cy="5638800"/>
          </a:xfrm>
        </p:spPr>
        <p:txBody>
          <a:bodyPr>
            <a:normAutofit/>
          </a:bodyPr>
          <a:lstStyle/>
          <a:p>
            <a:pPr marL="187325" indent="0">
              <a:buNone/>
            </a:pPr>
            <a:endParaRPr lang="en-US" sz="2000" dirty="0"/>
          </a:p>
          <a:p>
            <a:pPr marL="187325" indent="0">
              <a:buNone/>
            </a:pPr>
            <a:r>
              <a:rPr lang="en-US" sz="2000" b="1" dirty="0"/>
              <a:t>Intro/Vehicle Configurations</a:t>
            </a:r>
          </a:p>
          <a:p>
            <a:pPr marL="187325" indent="0">
              <a:buNone/>
            </a:pPr>
            <a:r>
              <a:rPr lang="en-US" sz="2000" b="1" dirty="0"/>
              <a:t>Aerodynamic Tools </a:t>
            </a:r>
          </a:p>
          <a:p>
            <a:pPr marL="187325" indent="0">
              <a:buNone/>
            </a:pPr>
            <a:r>
              <a:rPr lang="en-US" sz="2000" b="1" dirty="0"/>
              <a:t>Basic Aerodynamic Database, Data and Interface with Simulation</a:t>
            </a:r>
          </a:p>
          <a:p>
            <a:pPr marL="187325" indent="0">
              <a:buNone/>
            </a:pPr>
            <a:r>
              <a:rPr lang="en-US" sz="2000" b="1" dirty="0"/>
              <a:t>Trajectory Considerations Assessment </a:t>
            </a:r>
          </a:p>
          <a:p>
            <a:pPr marL="187325" indent="0">
              <a:buNone/>
            </a:pPr>
            <a:r>
              <a:rPr lang="en-US" sz="2000" b="1" dirty="0"/>
              <a:t>Aero/RCS Interactions (Continuum and Rarefied)</a:t>
            </a:r>
          </a:p>
          <a:p>
            <a:pPr marL="187325" indent="0">
              <a:buNone/>
            </a:pPr>
            <a:r>
              <a:rPr lang="en-US" sz="2000" b="1" dirty="0"/>
              <a:t>Engine-On Aerodynamics</a:t>
            </a:r>
          </a:p>
          <a:p>
            <a:pPr marL="187325" indent="0">
              <a:buNone/>
            </a:pPr>
            <a:r>
              <a:rPr lang="en-US" sz="2000" b="1" dirty="0"/>
              <a:t>Uncertainty Modeling</a:t>
            </a:r>
          </a:p>
          <a:p>
            <a:pPr marL="187325" indent="0">
              <a:buNone/>
            </a:pPr>
            <a:r>
              <a:rPr lang="en-US" sz="2000" b="1" dirty="0"/>
              <a:t>Validation Wind Tunnel Test</a:t>
            </a:r>
          </a:p>
          <a:p>
            <a:pPr marL="187325" indent="0">
              <a:buNone/>
            </a:pPr>
            <a:r>
              <a:rPr lang="en-US" sz="2000" b="1" dirty="0"/>
              <a:t>Aero Environments for Systems Engineering</a:t>
            </a:r>
          </a:p>
          <a:p>
            <a:pPr marL="187325" indent="0">
              <a:buNone/>
            </a:pPr>
            <a:r>
              <a:rPr lang="en-US" sz="2000" b="1" dirty="0"/>
              <a:t>	Line Loads, </a:t>
            </a:r>
            <a:r>
              <a:rPr lang="en-US" sz="2000" b="1" dirty="0" err="1"/>
              <a:t>Aeroheating</a:t>
            </a:r>
            <a:r>
              <a:rPr lang="en-US" sz="2000" b="1" dirty="0"/>
              <a:t>, Aeroacoustics</a:t>
            </a:r>
          </a:p>
          <a:p>
            <a:pPr marL="187325" indent="0">
              <a:buNone/>
            </a:pPr>
            <a:endParaRPr lang="en-US" sz="2000" b="1" dirty="0"/>
          </a:p>
        </p:txBody>
      </p:sp>
      <p:sp>
        <p:nvSpPr>
          <p:cNvPr id="3" name="Title 2"/>
          <p:cNvSpPr>
            <a:spLocks noGrp="1"/>
          </p:cNvSpPr>
          <p:nvPr>
            <p:ph type="title"/>
          </p:nvPr>
        </p:nvSpPr>
        <p:spPr/>
        <p:txBody>
          <a:bodyPr/>
          <a:lstStyle/>
          <a:p>
            <a:r>
              <a:rPr lang="en-US" dirty="0"/>
              <a:t>Aerodynamics: OUTLINE</a:t>
            </a:r>
          </a:p>
        </p:txBody>
      </p:sp>
    </p:spTree>
    <p:extLst>
      <p:ext uri="{BB962C8B-B14F-4D97-AF65-F5344CB8AC3E}">
        <p14:creationId xmlns:p14="http://schemas.microsoft.com/office/powerpoint/2010/main" val="54117331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891092"/>
            <a:ext cx="12192000" cy="5855525"/>
          </a:xfrm>
        </p:spPr>
        <p:txBody>
          <a:bodyPr>
            <a:normAutofit fontScale="92500" lnSpcReduction="20000"/>
          </a:bodyPr>
          <a:lstStyle/>
          <a:p>
            <a:pPr marL="187325" indent="0">
              <a:buNone/>
            </a:pPr>
            <a:r>
              <a:rPr lang="en-US" sz="1800" b="1" dirty="0" err="1"/>
              <a:t>LaRC</a:t>
            </a:r>
            <a:r>
              <a:rPr lang="en-US" sz="1800" b="1" dirty="0"/>
              <a:t> Aerodynamics Lead: </a:t>
            </a:r>
          </a:p>
          <a:p>
            <a:pPr marL="187325" indent="0">
              <a:buNone/>
            </a:pPr>
            <a:r>
              <a:rPr lang="en-US" sz="1800" b="1" dirty="0"/>
              <a:t>	Mark </a:t>
            </a:r>
            <a:r>
              <a:rPr lang="en-US" sz="1800" b="1" dirty="0" err="1"/>
              <a:t>Schoenenberger</a:t>
            </a:r>
            <a:r>
              <a:rPr lang="en-US" sz="1800" b="1" dirty="0"/>
              <a:t> (LARC-D205) </a:t>
            </a:r>
            <a:r>
              <a:rPr lang="en-US" sz="1800" b="1" dirty="0">
                <a:hlinkClick r:id="rId2"/>
              </a:rPr>
              <a:t>mark.schoenenberger@nasa.gov</a:t>
            </a:r>
            <a:endParaRPr lang="en-US" sz="1800" b="1" dirty="0"/>
          </a:p>
          <a:p>
            <a:pPr marL="187325" indent="0">
              <a:buNone/>
            </a:pPr>
            <a:r>
              <a:rPr lang="en-US" sz="1800" b="1" dirty="0" err="1"/>
              <a:t>Aerodatabase</a:t>
            </a:r>
            <a:r>
              <a:rPr lang="en-US" sz="1800" b="1" dirty="0"/>
              <a:t>: </a:t>
            </a:r>
          </a:p>
          <a:p>
            <a:pPr marL="187325" indent="0">
              <a:buNone/>
            </a:pPr>
            <a:r>
              <a:rPr lang="en-US" sz="1800" b="1" dirty="0"/>
              <a:t>	Sam Shehata (LaRC-D205) </a:t>
            </a:r>
            <a:r>
              <a:rPr lang="en-US" sz="1800" b="1" dirty="0" err="1"/>
              <a:t>hisham.m.shehata@nasa.gov</a:t>
            </a:r>
            <a:endParaRPr lang="en-US" sz="1800" b="1" dirty="0"/>
          </a:p>
          <a:p>
            <a:pPr marL="187325" indent="0">
              <a:buNone/>
            </a:pPr>
            <a:r>
              <a:rPr lang="en-US" sz="1800" b="1" dirty="0"/>
              <a:t>	Ashley </a:t>
            </a:r>
            <a:r>
              <a:rPr lang="en-US" sz="1800" b="1" dirty="0" err="1"/>
              <a:t>Korzun</a:t>
            </a:r>
            <a:r>
              <a:rPr lang="en-US" sz="1800" b="1" dirty="0"/>
              <a:t> (LARC-D205) </a:t>
            </a:r>
            <a:r>
              <a:rPr lang="en-US" sz="1800" b="1" dirty="0">
                <a:hlinkClick r:id="rId3"/>
              </a:rPr>
              <a:t>ashley.m.korzun@nasa.gov</a:t>
            </a:r>
            <a:endParaRPr lang="en-US" sz="1800" b="1" dirty="0"/>
          </a:p>
          <a:p>
            <a:pPr marL="187325" indent="0">
              <a:buNone/>
            </a:pPr>
            <a:r>
              <a:rPr lang="en-US" sz="1800" b="1" dirty="0"/>
              <a:t>Static CFD (static vehicle and RCS)</a:t>
            </a:r>
          </a:p>
          <a:p>
            <a:pPr marL="187325" indent="0">
              <a:buNone/>
            </a:pPr>
            <a:r>
              <a:rPr lang="en-US" sz="1800" b="1" dirty="0"/>
              <a:t>	</a:t>
            </a:r>
            <a:r>
              <a:rPr lang="en-US" sz="1800" b="1" dirty="0" err="1"/>
              <a:t>Bil</a:t>
            </a:r>
            <a:r>
              <a:rPr lang="en-US" sz="1800" b="1" dirty="0"/>
              <a:t> </a:t>
            </a:r>
            <a:r>
              <a:rPr lang="en-US" sz="1800" b="1" dirty="0" err="1"/>
              <a:t>Kleb</a:t>
            </a:r>
            <a:r>
              <a:rPr lang="en-US" sz="1800" b="1" dirty="0"/>
              <a:t> (LARC-D305) </a:t>
            </a:r>
            <a:r>
              <a:rPr lang="en-US" sz="1800" b="1" dirty="0">
                <a:hlinkClick r:id="rId4"/>
              </a:rPr>
              <a:t>bil.kleb@nasa.gov</a:t>
            </a:r>
            <a:endParaRPr lang="en-US" sz="1800" b="1" dirty="0"/>
          </a:p>
          <a:p>
            <a:pPr marL="187325" indent="0">
              <a:buNone/>
            </a:pPr>
            <a:r>
              <a:rPr lang="en-US" sz="1800" b="1" dirty="0"/>
              <a:t>	Jan-Renee Carlson (LARC-D302) </a:t>
            </a:r>
            <a:r>
              <a:rPr lang="en-US" sz="1800" b="1" dirty="0">
                <a:hlinkClick r:id="rId5"/>
              </a:rPr>
              <a:t>jan-renee.carlson@nasa.gov</a:t>
            </a:r>
            <a:endParaRPr lang="en-US" sz="1800" b="1" dirty="0"/>
          </a:p>
          <a:p>
            <a:pPr marL="187325" indent="0">
              <a:buNone/>
            </a:pPr>
            <a:r>
              <a:rPr lang="en-US" sz="1800" b="1" dirty="0"/>
              <a:t>Powered CFD (engine-on): </a:t>
            </a:r>
          </a:p>
          <a:p>
            <a:pPr marL="187325" indent="0">
              <a:buNone/>
            </a:pPr>
            <a:r>
              <a:rPr lang="en-US" sz="1800" b="1" dirty="0"/>
              <a:t>	Craig Hunter (LARC-D301) </a:t>
            </a:r>
            <a:r>
              <a:rPr lang="en-US" sz="1800" b="1" dirty="0">
                <a:hlinkClick r:id="rId6"/>
              </a:rPr>
              <a:t>craig.hunter@nasa.gov</a:t>
            </a:r>
            <a:endParaRPr lang="en-US" sz="1800" b="1" dirty="0"/>
          </a:p>
          <a:p>
            <a:pPr marL="187325" indent="0">
              <a:buNone/>
            </a:pPr>
            <a:r>
              <a:rPr lang="en-US" sz="1800" b="1" dirty="0"/>
              <a:t>	Gabe </a:t>
            </a:r>
            <a:r>
              <a:rPr lang="en-US" sz="1800" b="1" dirty="0" err="1"/>
              <a:t>Nastac</a:t>
            </a:r>
            <a:r>
              <a:rPr lang="en-US" sz="1800" b="1" dirty="0"/>
              <a:t> (LARC-D302) </a:t>
            </a:r>
            <a:r>
              <a:rPr lang="en-US" sz="1800" b="1" dirty="0">
                <a:hlinkClick r:id="rId7"/>
              </a:rPr>
              <a:t>gabriel.c.nastac@nasa.gov</a:t>
            </a:r>
            <a:endParaRPr lang="en-US" sz="1800" b="1" dirty="0"/>
          </a:p>
          <a:p>
            <a:pPr marL="187325" indent="0">
              <a:buNone/>
            </a:pPr>
            <a:r>
              <a:rPr lang="en-US" sz="1800" b="1" dirty="0"/>
              <a:t>Rarefied Aerodynamics: </a:t>
            </a:r>
          </a:p>
          <a:p>
            <a:pPr marL="187325" indent="0">
              <a:buNone/>
            </a:pPr>
            <a:r>
              <a:rPr lang="en-US" sz="1800" b="1" dirty="0"/>
              <a:t>	Derek </a:t>
            </a:r>
            <a:r>
              <a:rPr lang="en-US" sz="1800" b="1" dirty="0" err="1"/>
              <a:t>Liechty</a:t>
            </a:r>
            <a:r>
              <a:rPr lang="en-US" sz="1800" b="1" dirty="0"/>
              <a:t>, (LARC-D305) </a:t>
            </a:r>
            <a:r>
              <a:rPr lang="en-US" sz="1800" b="1" dirty="0">
                <a:hlinkClick r:id="rId8"/>
              </a:rPr>
              <a:t>derek.s.liechty@nasa.gov</a:t>
            </a:r>
            <a:endParaRPr lang="en-US" sz="1800" b="1" dirty="0"/>
          </a:p>
          <a:p>
            <a:pPr marL="187325" indent="0">
              <a:buNone/>
            </a:pPr>
            <a:r>
              <a:rPr lang="en-US" sz="1800" b="1" dirty="0"/>
              <a:t>Aerothermal:</a:t>
            </a:r>
          </a:p>
          <a:p>
            <a:pPr marL="187325" indent="0">
              <a:buNone/>
            </a:pPr>
            <a:r>
              <a:rPr lang="en-US" sz="1800" b="1" dirty="0"/>
              <a:t>	 Bill Wood. (LARC-D305) </a:t>
            </a:r>
            <a:r>
              <a:rPr lang="en-US" sz="1800" b="1" dirty="0" err="1"/>
              <a:t>william.a.wood@nasa.gov</a:t>
            </a:r>
            <a:endParaRPr lang="en-US" sz="1800" b="1" dirty="0"/>
          </a:p>
          <a:p>
            <a:pPr marL="187325" indent="0">
              <a:buNone/>
            </a:pPr>
            <a:r>
              <a:rPr lang="en-US" sz="1800" b="1" dirty="0"/>
              <a:t>	 Drew Hinkle (LARC-D305) </a:t>
            </a:r>
            <a:r>
              <a:rPr lang="en-US" sz="1800" b="1" dirty="0" err="1"/>
              <a:t>andrew.d.hinkle@nasa.gov</a:t>
            </a:r>
            <a:endParaRPr lang="en-US" sz="1800" b="1" dirty="0"/>
          </a:p>
          <a:p>
            <a:pPr marL="187325" indent="0">
              <a:buNone/>
            </a:pPr>
            <a:r>
              <a:rPr lang="en-US" sz="1800" b="1" dirty="0"/>
              <a:t>Unsteady Aero:</a:t>
            </a:r>
          </a:p>
          <a:p>
            <a:pPr marL="187325" indent="0">
              <a:buNone/>
            </a:pPr>
            <a:r>
              <a:rPr lang="en-US" sz="1800" b="1" dirty="0"/>
              <a:t>	Dave </a:t>
            </a:r>
            <a:r>
              <a:rPr lang="en-US" sz="1800" b="1" dirty="0" err="1"/>
              <a:t>Piatak</a:t>
            </a:r>
            <a:r>
              <a:rPr lang="en-US" sz="1800" b="1" dirty="0"/>
              <a:t> (LARC-D308) </a:t>
            </a:r>
            <a:r>
              <a:rPr lang="en-US" sz="1800" b="1" dirty="0">
                <a:hlinkClick r:id="rId9"/>
              </a:rPr>
              <a:t>david.j.piatak@nasa.gov</a:t>
            </a:r>
            <a:endParaRPr lang="en-US" sz="1800" b="1" dirty="0"/>
          </a:p>
          <a:p>
            <a:pPr marL="187325" indent="0">
              <a:buNone/>
            </a:pPr>
            <a:r>
              <a:rPr lang="en-US" sz="1800" b="1" dirty="0"/>
              <a:t>	Craig </a:t>
            </a:r>
            <a:r>
              <a:rPr lang="en-US" sz="1800" b="1" dirty="0" err="1"/>
              <a:t>Streett</a:t>
            </a:r>
            <a:r>
              <a:rPr lang="en-US" sz="1800" b="1" dirty="0"/>
              <a:t> (LARC-D302) </a:t>
            </a:r>
            <a:r>
              <a:rPr lang="en-US" sz="1800" b="1" dirty="0">
                <a:hlinkClick r:id="rId10"/>
              </a:rPr>
              <a:t>craig.l.streett@nasa.gov</a:t>
            </a:r>
            <a:endParaRPr lang="en-US" sz="1800" b="1" dirty="0"/>
          </a:p>
          <a:p>
            <a:pPr marL="187325" indent="0">
              <a:buNone/>
            </a:pPr>
            <a:endParaRPr lang="en-US" sz="2000" b="1" dirty="0"/>
          </a:p>
          <a:p>
            <a:pPr marL="187325" indent="0">
              <a:buNone/>
            </a:pPr>
            <a:endParaRPr lang="en-US" sz="2000" b="1" dirty="0"/>
          </a:p>
        </p:txBody>
      </p:sp>
      <p:sp>
        <p:nvSpPr>
          <p:cNvPr id="3" name="Title 2"/>
          <p:cNvSpPr>
            <a:spLocks noGrp="1"/>
          </p:cNvSpPr>
          <p:nvPr>
            <p:ph type="title"/>
          </p:nvPr>
        </p:nvSpPr>
        <p:spPr>
          <a:xfrm>
            <a:off x="152400" y="108489"/>
            <a:ext cx="9906000" cy="609573"/>
          </a:xfrm>
        </p:spPr>
        <p:txBody>
          <a:bodyPr/>
          <a:lstStyle/>
          <a:p>
            <a:r>
              <a:rPr lang="en-US" dirty="0"/>
              <a:t>MLS Aerodynamics Team</a:t>
            </a:r>
          </a:p>
        </p:txBody>
      </p:sp>
    </p:spTree>
    <p:extLst>
      <p:ext uri="{BB962C8B-B14F-4D97-AF65-F5344CB8AC3E}">
        <p14:creationId xmlns:p14="http://schemas.microsoft.com/office/powerpoint/2010/main" val="391485316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891092"/>
            <a:ext cx="12192000" cy="5855525"/>
          </a:xfrm>
        </p:spPr>
        <p:txBody>
          <a:bodyPr>
            <a:normAutofit/>
          </a:bodyPr>
          <a:lstStyle/>
          <a:p>
            <a:pPr marL="187325" indent="0">
              <a:buNone/>
            </a:pPr>
            <a:endParaRPr lang="en-US" sz="1800" dirty="0"/>
          </a:p>
          <a:p>
            <a:pPr marL="187325" indent="0">
              <a:buNone/>
            </a:pPr>
            <a:r>
              <a:rPr lang="en-US" sz="1800" dirty="0"/>
              <a:t>The charts in this presentation were assembled from work products by the author and the following team members. Contact information on previous slide for those still with NASA at the time of presentation:</a:t>
            </a:r>
          </a:p>
          <a:p>
            <a:pPr marL="187325" indent="0">
              <a:buNone/>
            </a:pPr>
            <a:endParaRPr lang="en-US" sz="1800" dirty="0"/>
          </a:p>
          <a:p>
            <a:pPr marL="187325" indent="0">
              <a:buNone/>
            </a:pPr>
            <a:r>
              <a:rPr lang="en-US" sz="1800" dirty="0"/>
              <a:t>Chris Glass (retired)</a:t>
            </a:r>
          </a:p>
          <a:p>
            <a:pPr marL="187325" indent="0">
              <a:buNone/>
            </a:pPr>
            <a:r>
              <a:rPr lang="en-US" sz="1800" dirty="0"/>
              <a:t>Drew Hinkle</a:t>
            </a:r>
          </a:p>
          <a:p>
            <a:pPr marL="187325" indent="0">
              <a:buNone/>
            </a:pPr>
            <a:r>
              <a:rPr lang="en-US" sz="1800" dirty="0"/>
              <a:t>Craig Hunter</a:t>
            </a:r>
          </a:p>
          <a:p>
            <a:pPr marL="187325" indent="0">
              <a:buNone/>
            </a:pPr>
            <a:r>
              <a:rPr lang="en-US" sz="1800" dirty="0" err="1"/>
              <a:t>Bil</a:t>
            </a:r>
            <a:r>
              <a:rPr lang="en-US" sz="1800" dirty="0"/>
              <a:t> </a:t>
            </a:r>
            <a:r>
              <a:rPr lang="en-US" sz="1800" dirty="0" err="1"/>
              <a:t>Kleb</a:t>
            </a:r>
            <a:endParaRPr lang="en-US" sz="1800" dirty="0"/>
          </a:p>
          <a:p>
            <a:pPr marL="187325" indent="0">
              <a:buNone/>
            </a:pPr>
            <a:r>
              <a:rPr lang="en-US" sz="1800" dirty="0"/>
              <a:t>Ashley </a:t>
            </a:r>
            <a:r>
              <a:rPr lang="en-US" sz="1800" dirty="0" err="1"/>
              <a:t>Korzun</a:t>
            </a:r>
            <a:endParaRPr lang="en-US" sz="1800" dirty="0"/>
          </a:p>
          <a:p>
            <a:pPr marL="187325" indent="0">
              <a:buNone/>
            </a:pPr>
            <a:r>
              <a:rPr lang="en-US" sz="1800" dirty="0"/>
              <a:t>Gabe </a:t>
            </a:r>
            <a:r>
              <a:rPr lang="en-US" sz="1800" dirty="0" err="1"/>
              <a:t>Nastac</a:t>
            </a:r>
            <a:endParaRPr lang="en-US" sz="1800" dirty="0"/>
          </a:p>
          <a:p>
            <a:pPr marL="187325" indent="0">
              <a:buNone/>
            </a:pPr>
            <a:r>
              <a:rPr lang="en-US" sz="1800" dirty="0"/>
              <a:t>Sam Shehata</a:t>
            </a:r>
          </a:p>
          <a:p>
            <a:pPr marL="187325" indent="0">
              <a:buNone/>
            </a:pPr>
            <a:r>
              <a:rPr lang="en-US" sz="1800" dirty="0"/>
              <a:t>Craig </a:t>
            </a:r>
            <a:r>
              <a:rPr lang="en-US" sz="1800" dirty="0" err="1"/>
              <a:t>Streett</a:t>
            </a:r>
            <a:endParaRPr lang="en-US" sz="1800" dirty="0"/>
          </a:p>
          <a:p>
            <a:pPr marL="187325" indent="0">
              <a:buNone/>
            </a:pPr>
            <a:r>
              <a:rPr lang="en-US" sz="1800" dirty="0"/>
              <a:t>Rick Thompson (retired)</a:t>
            </a:r>
          </a:p>
          <a:p>
            <a:pPr marL="187325" indent="0">
              <a:buNone/>
            </a:pPr>
            <a:r>
              <a:rPr lang="en-US" sz="1800" dirty="0"/>
              <a:t>Bill Wood</a:t>
            </a:r>
          </a:p>
          <a:p>
            <a:pPr marL="187325" indent="0">
              <a:buNone/>
            </a:pPr>
            <a:endParaRPr lang="en-US" sz="2000" b="1" dirty="0"/>
          </a:p>
          <a:p>
            <a:pPr marL="187325" indent="0">
              <a:buNone/>
            </a:pPr>
            <a:endParaRPr lang="en-US" sz="2000" b="1" dirty="0"/>
          </a:p>
        </p:txBody>
      </p:sp>
      <p:sp>
        <p:nvSpPr>
          <p:cNvPr id="3" name="Title 2"/>
          <p:cNvSpPr>
            <a:spLocks noGrp="1"/>
          </p:cNvSpPr>
          <p:nvPr>
            <p:ph type="title"/>
          </p:nvPr>
        </p:nvSpPr>
        <p:spPr>
          <a:xfrm>
            <a:off x="152400" y="108489"/>
            <a:ext cx="9906000" cy="609573"/>
          </a:xfrm>
        </p:spPr>
        <p:txBody>
          <a:bodyPr/>
          <a:lstStyle/>
          <a:p>
            <a:r>
              <a:rPr lang="en-US" dirty="0"/>
              <a:t>Acknowledgements</a:t>
            </a:r>
          </a:p>
        </p:txBody>
      </p:sp>
    </p:spTree>
    <p:extLst>
      <p:ext uri="{BB962C8B-B14F-4D97-AF65-F5344CB8AC3E}">
        <p14:creationId xmlns:p14="http://schemas.microsoft.com/office/powerpoint/2010/main" val="71307186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Aerodynamics Support </a:t>
            </a:r>
          </a:p>
        </p:txBody>
      </p:sp>
      <p:pic>
        <p:nvPicPr>
          <p:cNvPr id="7" name="Picture 6">
            <a:extLst>
              <a:ext uri="{FF2B5EF4-FFF2-40B4-BE49-F238E27FC236}">
                <a16:creationId xmlns:a16="http://schemas.microsoft.com/office/drawing/2014/main" id="{461A5561-D5DA-B047-B5E8-D985FD3D0C12}"/>
              </a:ext>
            </a:extLst>
          </p:cNvPr>
          <p:cNvPicPr>
            <a:picLocks noChangeAspect="1"/>
          </p:cNvPicPr>
          <p:nvPr/>
        </p:nvPicPr>
        <p:blipFill>
          <a:blip r:embed="rId2"/>
          <a:stretch>
            <a:fillRect/>
          </a:stretch>
        </p:blipFill>
        <p:spPr>
          <a:xfrm>
            <a:off x="1289259" y="5023955"/>
            <a:ext cx="3122597" cy="1640019"/>
          </a:xfrm>
          <a:prstGeom prst="rect">
            <a:avLst/>
          </a:prstGeom>
        </p:spPr>
      </p:pic>
      <p:sp>
        <p:nvSpPr>
          <p:cNvPr id="9" name="TextBox 8">
            <a:extLst>
              <a:ext uri="{FF2B5EF4-FFF2-40B4-BE49-F238E27FC236}">
                <a16:creationId xmlns:a16="http://schemas.microsoft.com/office/drawing/2014/main" id="{47D94135-F86E-D349-BBD7-AE0332696768}"/>
              </a:ext>
            </a:extLst>
          </p:cNvPr>
          <p:cNvSpPr txBox="1"/>
          <p:nvPr/>
        </p:nvSpPr>
        <p:spPr>
          <a:xfrm>
            <a:off x="5863347" y="1251017"/>
            <a:ext cx="6324600" cy="6647974"/>
          </a:xfrm>
          <a:prstGeom prst="rect">
            <a:avLst/>
          </a:prstGeom>
          <a:noFill/>
        </p:spPr>
        <p:txBody>
          <a:bodyPr wrap="square" lIns="0" tIns="0" rIns="0" bIns="0" rtlCol="0" anchor="ctr">
            <a:spAutoFit/>
          </a:bodyPr>
          <a:lstStyle/>
          <a:p>
            <a:pPr algn="l"/>
            <a:r>
              <a:rPr lang="en-US" sz="1800" dirty="0">
                <a:latin typeface="+mn-lt"/>
              </a:rPr>
              <a:t>NASA </a:t>
            </a:r>
            <a:r>
              <a:rPr lang="en-US" sz="1800" dirty="0" err="1">
                <a:latin typeface="+mn-lt"/>
              </a:rPr>
              <a:t>LaRC</a:t>
            </a:r>
            <a:r>
              <a:rPr lang="en-US" sz="1800" dirty="0">
                <a:latin typeface="+mn-lt"/>
              </a:rPr>
              <a:t> Aero team has provided aerodynamic data supporting DAC, SRC and PDC configurations (and earlier) </a:t>
            </a:r>
          </a:p>
          <a:p>
            <a:pPr algn="l"/>
            <a:r>
              <a:rPr lang="en-US" sz="1800" dirty="0">
                <a:latin typeface="+mn-lt"/>
              </a:rPr>
              <a:t>Assessing aero and helping perform geometry trades during those design cycles</a:t>
            </a:r>
          </a:p>
          <a:p>
            <a:pPr algn="l"/>
            <a:endParaRPr lang="en-US" sz="1800" dirty="0">
              <a:latin typeface="+mn-lt"/>
            </a:endParaRPr>
          </a:p>
          <a:p>
            <a:pPr algn="l"/>
            <a:endParaRPr lang="en-US" sz="1800" dirty="0">
              <a:latin typeface="+mn-lt"/>
            </a:endParaRPr>
          </a:p>
          <a:p>
            <a:pPr algn="l"/>
            <a:r>
              <a:rPr lang="en-US" sz="1800" dirty="0">
                <a:latin typeface="+mn-lt"/>
              </a:rPr>
              <a:t>Data products include</a:t>
            </a:r>
          </a:p>
          <a:p>
            <a:pPr marL="285750" indent="-285750" algn="l">
              <a:buFont typeface="Arial" panose="020B0604020202020204" pitchFamily="34" charset="0"/>
              <a:buChar char="•"/>
            </a:pPr>
            <a:r>
              <a:rPr lang="en-US" sz="1800" dirty="0">
                <a:latin typeface="+mn-lt"/>
              </a:rPr>
              <a:t>Static Aerodynamic Database</a:t>
            </a:r>
          </a:p>
          <a:p>
            <a:pPr marL="285750" indent="-285750" algn="l">
              <a:buFont typeface="Arial" panose="020B0604020202020204" pitchFamily="34" charset="0"/>
              <a:buChar char="•"/>
            </a:pPr>
            <a:r>
              <a:rPr lang="en-US" sz="1800" dirty="0">
                <a:latin typeface="+mn-lt"/>
              </a:rPr>
              <a:t>Shape trade studies (e.g. effects of ramps and fins on stability)</a:t>
            </a:r>
          </a:p>
          <a:p>
            <a:pPr marL="285750" indent="-285750" algn="l">
              <a:buFont typeface="Arial" panose="020B0604020202020204" pitchFamily="34" charset="0"/>
              <a:buChar char="•"/>
            </a:pPr>
            <a:r>
              <a:rPr lang="en-US" sz="1800" dirty="0">
                <a:latin typeface="+mn-lt"/>
              </a:rPr>
              <a:t>Line Loads</a:t>
            </a:r>
          </a:p>
          <a:p>
            <a:pPr marL="285750" indent="-285750" algn="l">
              <a:buFont typeface="Arial" panose="020B0604020202020204" pitchFamily="34" charset="0"/>
              <a:buChar char="•"/>
            </a:pPr>
            <a:r>
              <a:rPr lang="en-US" sz="1800" dirty="0" err="1">
                <a:latin typeface="+mn-lt"/>
              </a:rPr>
              <a:t>Aeroheating</a:t>
            </a:r>
            <a:r>
              <a:rPr lang="en-US" sz="1800" dirty="0">
                <a:latin typeface="+mn-lt"/>
              </a:rPr>
              <a:t> data </a:t>
            </a:r>
          </a:p>
          <a:p>
            <a:pPr marL="285750" indent="-285750" algn="l">
              <a:buFont typeface="Arial" panose="020B0604020202020204" pitchFamily="34" charset="0"/>
              <a:buChar char="•"/>
            </a:pPr>
            <a:r>
              <a:rPr lang="en-US" sz="1800" dirty="0">
                <a:latin typeface="+mn-lt"/>
              </a:rPr>
              <a:t>Preliminary Aero/RCS interaction calculations</a:t>
            </a:r>
          </a:p>
          <a:p>
            <a:pPr marL="285750" indent="-285750" algn="l">
              <a:buFont typeface="Arial" panose="020B0604020202020204" pitchFamily="34" charset="0"/>
              <a:buChar char="•"/>
            </a:pPr>
            <a:r>
              <a:rPr lang="en-US" sz="1800" dirty="0">
                <a:latin typeface="+mn-lt"/>
              </a:rPr>
              <a:t>SRM1 Engine-On Calculations</a:t>
            </a:r>
          </a:p>
          <a:p>
            <a:pPr marL="285750" indent="-285750" algn="l">
              <a:buFont typeface="Arial" panose="020B0604020202020204" pitchFamily="34" charset="0"/>
              <a:buChar char="•"/>
            </a:pPr>
            <a:r>
              <a:rPr lang="en-US" sz="1800" dirty="0" err="1">
                <a:latin typeface="+mn-lt"/>
              </a:rPr>
              <a:t>Aeroheating</a:t>
            </a:r>
            <a:r>
              <a:rPr lang="en-US" sz="1800" dirty="0">
                <a:latin typeface="+mn-lt"/>
              </a:rPr>
              <a:t>, Aeroacoustics and other environments</a:t>
            </a:r>
          </a:p>
          <a:p>
            <a:pPr marL="285750" indent="-285750" algn="l">
              <a:buFont typeface="Arial" panose="020B0604020202020204" pitchFamily="34" charset="0"/>
              <a:buChar char="•"/>
            </a:pPr>
            <a:r>
              <a:rPr lang="en-US" sz="1800" dirty="0">
                <a:latin typeface="+mn-lt"/>
              </a:rPr>
              <a:t>Wind Tunnel Test/CFD comparisons for V&amp;V and uncertainty quantification</a:t>
            </a:r>
          </a:p>
          <a:p>
            <a:pPr marL="285750" indent="-285750" algn="l">
              <a:buFont typeface="Arial" panose="020B0604020202020204" pitchFamily="34" charset="0"/>
              <a:buChar char="•"/>
            </a:pPr>
            <a:endParaRPr lang="en-US" sz="1800" dirty="0">
              <a:latin typeface="+mn-lt"/>
            </a:endParaRPr>
          </a:p>
          <a:p>
            <a:pPr marL="285750" indent="-285750" algn="l">
              <a:buFont typeface="Arial" panose="020B0604020202020204" pitchFamily="34" charset="0"/>
              <a:buChar char="•"/>
            </a:pPr>
            <a:endParaRPr lang="en-US" sz="1800" dirty="0">
              <a:latin typeface="+mn-lt"/>
            </a:endParaRPr>
          </a:p>
          <a:p>
            <a:pPr algn="l"/>
            <a:endParaRPr lang="en-US" sz="1800" dirty="0">
              <a:latin typeface="+mn-lt"/>
            </a:endParaRPr>
          </a:p>
          <a:p>
            <a:pPr algn="l"/>
            <a:endParaRPr lang="en-US" sz="1800" dirty="0">
              <a:latin typeface="+mn-lt"/>
            </a:endParaRPr>
          </a:p>
          <a:p>
            <a:pPr algn="l"/>
            <a:endParaRPr lang="en-US" sz="1800" dirty="0">
              <a:latin typeface="+mn-lt"/>
            </a:endParaRPr>
          </a:p>
          <a:p>
            <a:pPr algn="l"/>
            <a:endParaRPr lang="en-US" sz="1800" dirty="0">
              <a:latin typeface="+mn-lt"/>
            </a:endParaRPr>
          </a:p>
          <a:p>
            <a:pPr algn="l"/>
            <a:endParaRPr lang="en-US" sz="1800" dirty="0">
              <a:latin typeface="+mn-lt"/>
            </a:endParaRPr>
          </a:p>
        </p:txBody>
      </p:sp>
      <p:pic>
        <p:nvPicPr>
          <p:cNvPr id="8" name="Picture 7" descr="MAV45a10_flowfield.png">
            <a:extLst>
              <a:ext uri="{FF2B5EF4-FFF2-40B4-BE49-F238E27FC236}">
                <a16:creationId xmlns:a16="http://schemas.microsoft.com/office/drawing/2014/main" id="{334A8EA7-7D47-B243-ADBE-88ABC0C2D393}"/>
              </a:ext>
            </a:extLst>
          </p:cNvPr>
          <p:cNvPicPr>
            <a:picLocks noChangeAspect="1"/>
          </p:cNvPicPr>
          <p:nvPr/>
        </p:nvPicPr>
        <p:blipFill rotWithShape="1">
          <a:blip r:embed="rId3">
            <a:extLst>
              <a:ext uri="{28A0092B-C50C-407E-A947-70E740481C1C}">
                <a14:useLocalDpi xmlns:a14="http://schemas.microsoft.com/office/drawing/2010/main" val="0"/>
              </a:ext>
            </a:extLst>
          </a:blip>
          <a:srcRect l="2634" t="5919" r="2435" b="36992"/>
          <a:stretch/>
        </p:blipFill>
        <p:spPr>
          <a:xfrm>
            <a:off x="1402758" y="914378"/>
            <a:ext cx="2581975" cy="1379953"/>
          </a:xfrm>
          <a:prstGeom prst="rect">
            <a:avLst/>
          </a:prstGeom>
          <a:ln>
            <a:solidFill>
              <a:srgbClr val="000000"/>
            </a:solidFill>
          </a:ln>
        </p:spPr>
      </p:pic>
      <p:pic>
        <p:nvPicPr>
          <p:cNvPr id="11" name="Picture 10">
            <a:extLst>
              <a:ext uri="{FF2B5EF4-FFF2-40B4-BE49-F238E27FC236}">
                <a16:creationId xmlns:a16="http://schemas.microsoft.com/office/drawing/2014/main" id="{FEB47FD5-002F-F444-BC58-492D9452BF3A}"/>
              </a:ext>
            </a:extLst>
          </p:cNvPr>
          <p:cNvPicPr>
            <a:picLocks noChangeAspect="1"/>
          </p:cNvPicPr>
          <p:nvPr/>
        </p:nvPicPr>
        <p:blipFill rotWithShape="1">
          <a:blip r:embed="rId4">
            <a:extLst>
              <a:ext uri="{28A0092B-C50C-407E-A947-70E740481C1C}">
                <a14:useLocalDpi xmlns:a14="http://schemas.microsoft.com/office/drawing/2010/main" val="0"/>
              </a:ext>
            </a:extLst>
          </a:blip>
          <a:srcRect l="22277" t="20794" r="1586" b="28201"/>
          <a:stretch/>
        </p:blipFill>
        <p:spPr>
          <a:xfrm>
            <a:off x="3344416" y="2563591"/>
            <a:ext cx="1899040" cy="1121733"/>
          </a:xfrm>
          <a:prstGeom prst="rect">
            <a:avLst/>
          </a:prstGeom>
        </p:spPr>
      </p:pic>
      <p:pic>
        <p:nvPicPr>
          <p:cNvPr id="2" name="Picture 1">
            <a:extLst>
              <a:ext uri="{FF2B5EF4-FFF2-40B4-BE49-F238E27FC236}">
                <a16:creationId xmlns:a16="http://schemas.microsoft.com/office/drawing/2014/main" id="{54726EE2-2172-EC4B-8198-ADAA488EF1C8}"/>
              </a:ext>
            </a:extLst>
          </p:cNvPr>
          <p:cNvPicPr>
            <a:picLocks noChangeAspect="1"/>
          </p:cNvPicPr>
          <p:nvPr/>
        </p:nvPicPr>
        <p:blipFill>
          <a:blip r:embed="rId5"/>
          <a:stretch>
            <a:fillRect/>
          </a:stretch>
        </p:blipFill>
        <p:spPr>
          <a:xfrm>
            <a:off x="1156707" y="3868155"/>
            <a:ext cx="3334362" cy="1155801"/>
          </a:xfrm>
          <a:prstGeom prst="rect">
            <a:avLst/>
          </a:prstGeom>
        </p:spPr>
      </p:pic>
      <p:sp>
        <p:nvSpPr>
          <p:cNvPr id="4" name="TextBox 3">
            <a:extLst>
              <a:ext uri="{FF2B5EF4-FFF2-40B4-BE49-F238E27FC236}">
                <a16:creationId xmlns:a16="http://schemas.microsoft.com/office/drawing/2014/main" id="{15787885-69BD-1C44-8E9D-5485612D7F9C}"/>
              </a:ext>
            </a:extLst>
          </p:cNvPr>
          <p:cNvSpPr txBox="1"/>
          <p:nvPr/>
        </p:nvSpPr>
        <p:spPr>
          <a:xfrm>
            <a:off x="4414035" y="1020185"/>
            <a:ext cx="339837" cy="184666"/>
          </a:xfrm>
          <a:prstGeom prst="rect">
            <a:avLst/>
          </a:prstGeom>
          <a:noFill/>
        </p:spPr>
        <p:txBody>
          <a:bodyPr wrap="none" lIns="0" tIns="0" rIns="0" bIns="0" rtlCol="0" anchor="ctr">
            <a:spAutoFit/>
          </a:bodyPr>
          <a:lstStyle/>
          <a:p>
            <a:r>
              <a:rPr lang="en-US" sz="1200" dirty="0">
                <a:latin typeface="+mn-lt"/>
              </a:rPr>
              <a:t>2015</a:t>
            </a:r>
          </a:p>
        </p:txBody>
      </p:sp>
      <p:sp>
        <p:nvSpPr>
          <p:cNvPr id="13" name="TextBox 12">
            <a:extLst>
              <a:ext uri="{FF2B5EF4-FFF2-40B4-BE49-F238E27FC236}">
                <a16:creationId xmlns:a16="http://schemas.microsoft.com/office/drawing/2014/main" id="{00D2370B-33EE-984C-BF83-85858CA5D905}"/>
              </a:ext>
            </a:extLst>
          </p:cNvPr>
          <p:cNvSpPr txBox="1"/>
          <p:nvPr/>
        </p:nvSpPr>
        <p:spPr>
          <a:xfrm>
            <a:off x="4482615" y="2620385"/>
            <a:ext cx="339837" cy="184666"/>
          </a:xfrm>
          <a:prstGeom prst="rect">
            <a:avLst/>
          </a:prstGeom>
          <a:noFill/>
        </p:spPr>
        <p:txBody>
          <a:bodyPr wrap="none" lIns="0" tIns="0" rIns="0" bIns="0" rtlCol="0" anchor="ctr">
            <a:spAutoFit/>
          </a:bodyPr>
          <a:lstStyle/>
          <a:p>
            <a:r>
              <a:rPr lang="en-US" sz="1200" dirty="0">
                <a:latin typeface="+mn-lt"/>
              </a:rPr>
              <a:t>2016</a:t>
            </a:r>
          </a:p>
        </p:txBody>
      </p:sp>
      <p:sp>
        <p:nvSpPr>
          <p:cNvPr id="14" name="TextBox 13">
            <a:extLst>
              <a:ext uri="{FF2B5EF4-FFF2-40B4-BE49-F238E27FC236}">
                <a16:creationId xmlns:a16="http://schemas.microsoft.com/office/drawing/2014/main" id="{E7497448-97C6-0F42-96F8-BA75FED3D099}"/>
              </a:ext>
            </a:extLst>
          </p:cNvPr>
          <p:cNvSpPr txBox="1"/>
          <p:nvPr/>
        </p:nvSpPr>
        <p:spPr>
          <a:xfrm>
            <a:off x="4536531" y="4261389"/>
            <a:ext cx="706925" cy="184666"/>
          </a:xfrm>
          <a:prstGeom prst="rect">
            <a:avLst/>
          </a:prstGeom>
          <a:noFill/>
        </p:spPr>
        <p:txBody>
          <a:bodyPr wrap="none" lIns="0" tIns="0" rIns="0" bIns="0" rtlCol="0" anchor="ctr">
            <a:spAutoFit/>
          </a:bodyPr>
          <a:lstStyle/>
          <a:p>
            <a:r>
              <a:rPr lang="en-US" sz="1200" dirty="0">
                <a:latin typeface="+mn-lt"/>
              </a:rPr>
              <a:t>SRC 2021</a:t>
            </a:r>
          </a:p>
        </p:txBody>
      </p:sp>
      <p:sp>
        <p:nvSpPr>
          <p:cNvPr id="15" name="TextBox 14">
            <a:extLst>
              <a:ext uri="{FF2B5EF4-FFF2-40B4-BE49-F238E27FC236}">
                <a16:creationId xmlns:a16="http://schemas.microsoft.com/office/drawing/2014/main" id="{80B8CAA6-4733-3A4C-B036-7B4242097D2C}"/>
              </a:ext>
            </a:extLst>
          </p:cNvPr>
          <p:cNvSpPr txBox="1"/>
          <p:nvPr/>
        </p:nvSpPr>
        <p:spPr>
          <a:xfrm>
            <a:off x="4417659" y="5761980"/>
            <a:ext cx="933407" cy="184666"/>
          </a:xfrm>
          <a:prstGeom prst="rect">
            <a:avLst/>
          </a:prstGeom>
          <a:noFill/>
        </p:spPr>
        <p:txBody>
          <a:bodyPr wrap="square" lIns="0" tIns="0" rIns="0" bIns="0" rtlCol="0" anchor="ctr">
            <a:spAutoFit/>
          </a:bodyPr>
          <a:lstStyle/>
          <a:p>
            <a:r>
              <a:rPr lang="en-US" sz="1200" dirty="0">
                <a:latin typeface="+mn-lt"/>
              </a:rPr>
              <a:t>PDC,2022</a:t>
            </a:r>
          </a:p>
        </p:txBody>
      </p:sp>
      <p:pic>
        <p:nvPicPr>
          <p:cNvPr id="5" name="Picture 4">
            <a:extLst>
              <a:ext uri="{FF2B5EF4-FFF2-40B4-BE49-F238E27FC236}">
                <a16:creationId xmlns:a16="http://schemas.microsoft.com/office/drawing/2014/main" id="{845C5A29-D232-9378-2405-C8CA5BCC043B}"/>
              </a:ext>
            </a:extLst>
          </p:cNvPr>
          <p:cNvPicPr>
            <a:picLocks noChangeAspect="1"/>
          </p:cNvPicPr>
          <p:nvPr/>
        </p:nvPicPr>
        <p:blipFill>
          <a:blip r:embed="rId6"/>
          <a:stretch>
            <a:fillRect/>
          </a:stretch>
        </p:blipFill>
        <p:spPr>
          <a:xfrm>
            <a:off x="76200" y="2341376"/>
            <a:ext cx="3122597" cy="1545927"/>
          </a:xfrm>
          <a:prstGeom prst="rect">
            <a:avLst/>
          </a:prstGeom>
        </p:spPr>
      </p:pic>
    </p:spTree>
    <p:extLst>
      <p:ext uri="{BB962C8B-B14F-4D97-AF65-F5344CB8AC3E}">
        <p14:creationId xmlns:p14="http://schemas.microsoft.com/office/powerpoint/2010/main" val="106529652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152400"/>
            <a:ext cx="9906000" cy="609573"/>
          </a:xfrm>
        </p:spPr>
        <p:txBody>
          <a:bodyPr/>
          <a:lstStyle/>
          <a:p>
            <a:r>
              <a:rPr lang="en-US" dirty="0"/>
              <a:t>Data Required for Analysis:</a:t>
            </a:r>
          </a:p>
        </p:txBody>
      </p:sp>
      <p:sp>
        <p:nvSpPr>
          <p:cNvPr id="2" name="TextBox 1">
            <a:extLst>
              <a:ext uri="{FF2B5EF4-FFF2-40B4-BE49-F238E27FC236}">
                <a16:creationId xmlns:a16="http://schemas.microsoft.com/office/drawing/2014/main" id="{0852AC8C-5B77-6540-88B9-F30F6FE005C8}"/>
              </a:ext>
            </a:extLst>
          </p:cNvPr>
          <p:cNvSpPr txBox="1"/>
          <p:nvPr/>
        </p:nvSpPr>
        <p:spPr>
          <a:xfrm>
            <a:off x="685800" y="1371600"/>
            <a:ext cx="10241944" cy="4985980"/>
          </a:xfrm>
          <a:prstGeom prst="rect">
            <a:avLst/>
          </a:prstGeom>
          <a:noFill/>
        </p:spPr>
        <p:txBody>
          <a:bodyPr wrap="square" lIns="0" tIns="0" rIns="0" bIns="0" rtlCol="0" anchor="ctr">
            <a:spAutoFit/>
          </a:bodyPr>
          <a:lstStyle/>
          <a:p>
            <a:pPr algn="l"/>
            <a:r>
              <a:rPr lang="en-US" sz="1800" dirty="0">
                <a:latin typeface="+mn-lt"/>
              </a:rPr>
              <a:t>The following data is required as input for aerodynamic database analysis: </a:t>
            </a:r>
          </a:p>
          <a:p>
            <a:pPr algn="l"/>
            <a:endParaRPr lang="en-US" sz="1800" dirty="0">
              <a:latin typeface="+mn-lt"/>
            </a:endParaRPr>
          </a:p>
          <a:p>
            <a:pPr marL="342900" indent="-342900" algn="l">
              <a:buFont typeface="Arial" panose="020B0604020202020204" pitchFamily="34" charset="0"/>
              <a:buChar char="•"/>
            </a:pPr>
            <a:r>
              <a:rPr lang="en-US" sz="1800" dirty="0">
                <a:latin typeface="+mn-lt"/>
              </a:rPr>
              <a:t>Watertight surface CAD model of OML</a:t>
            </a:r>
          </a:p>
          <a:p>
            <a:pPr marL="342900" indent="-342900" algn="l">
              <a:buFont typeface="Arial" panose="020B0604020202020204" pitchFamily="34" charset="0"/>
              <a:buChar char="•"/>
            </a:pPr>
            <a:endParaRPr lang="en-US" sz="1800" dirty="0">
              <a:latin typeface="+mn-lt"/>
            </a:endParaRPr>
          </a:p>
          <a:p>
            <a:pPr marL="342900" indent="-342900" algn="l">
              <a:buFont typeface="Arial" panose="020B0604020202020204" pitchFamily="34" charset="0"/>
              <a:buChar char="•"/>
            </a:pPr>
            <a:r>
              <a:rPr lang="en-US" sz="1800" dirty="0">
                <a:latin typeface="+mn-lt"/>
              </a:rPr>
              <a:t>Reference trajectory including atmospheric conditions (updated iteratively as new </a:t>
            </a:r>
            <a:r>
              <a:rPr lang="en-US" sz="1800" dirty="0" err="1">
                <a:latin typeface="+mn-lt"/>
              </a:rPr>
              <a:t>aerodatabases</a:t>
            </a:r>
            <a:r>
              <a:rPr lang="en-US" sz="1800" dirty="0">
                <a:latin typeface="+mn-lt"/>
              </a:rPr>
              <a:t> are released to run new trajectories)</a:t>
            </a:r>
          </a:p>
          <a:p>
            <a:pPr marL="342900" indent="-342900" algn="l">
              <a:buFont typeface="Arial" panose="020B0604020202020204" pitchFamily="34" charset="0"/>
              <a:buChar char="•"/>
            </a:pPr>
            <a:endParaRPr lang="en-US" sz="1800" dirty="0">
              <a:latin typeface="+mn-lt"/>
            </a:endParaRPr>
          </a:p>
          <a:p>
            <a:pPr marL="342900" indent="-342900" algn="l">
              <a:buFont typeface="Arial" panose="020B0604020202020204" pitchFamily="34" charset="0"/>
              <a:buChar char="•"/>
            </a:pPr>
            <a:r>
              <a:rPr lang="en-US" sz="1800" dirty="0">
                <a:latin typeface="+mn-lt"/>
              </a:rPr>
              <a:t>Mass Properties </a:t>
            </a:r>
          </a:p>
          <a:p>
            <a:pPr lvl="1" indent="0" algn="l"/>
            <a:r>
              <a:rPr lang="en-US" sz="1800" dirty="0">
                <a:latin typeface="+mn-lt"/>
              </a:rPr>
              <a:t>	center of gravity as function of time along trajectory</a:t>
            </a:r>
          </a:p>
          <a:p>
            <a:pPr lvl="1" indent="0" algn="l"/>
            <a:r>
              <a:rPr lang="en-US" sz="1800" dirty="0">
                <a:latin typeface="+mn-lt"/>
              </a:rPr>
              <a:t>	mass and moments of inertia history </a:t>
            </a:r>
          </a:p>
          <a:p>
            <a:pPr marL="342900" indent="-342900" algn="l">
              <a:buFont typeface="Arial" panose="020B0604020202020204" pitchFamily="34" charset="0"/>
              <a:buChar char="•"/>
            </a:pPr>
            <a:endParaRPr lang="en-US" sz="1800" dirty="0">
              <a:latin typeface="+mn-lt"/>
            </a:endParaRPr>
          </a:p>
          <a:p>
            <a:pPr marL="342900" indent="-342900" algn="l">
              <a:buFont typeface="Arial" panose="020B0604020202020204" pitchFamily="34" charset="0"/>
              <a:buChar char="•"/>
            </a:pPr>
            <a:r>
              <a:rPr lang="en-US" sz="1800" dirty="0">
                <a:latin typeface="+mn-lt"/>
              </a:rPr>
              <a:t>RCS design </a:t>
            </a:r>
          </a:p>
          <a:p>
            <a:pPr lvl="1" indent="0" algn="l"/>
            <a:r>
              <a:rPr lang="en-US" sz="1800" dirty="0">
                <a:latin typeface="+mn-lt"/>
              </a:rPr>
              <a:t>	CAD model of nozzle contour</a:t>
            </a:r>
          </a:p>
          <a:p>
            <a:pPr lvl="1" indent="0" algn="l"/>
            <a:r>
              <a:rPr lang="en-US" sz="1800" dirty="0">
                <a:latin typeface="+mn-lt"/>
              </a:rPr>
              <a:t>	Chamber conditions</a:t>
            </a:r>
          </a:p>
          <a:p>
            <a:pPr lvl="1" indent="0" algn="l"/>
            <a:r>
              <a:rPr lang="en-US" sz="1800" dirty="0">
                <a:latin typeface="+mn-lt"/>
              </a:rPr>
              <a:t>	Nominal thrust</a:t>
            </a:r>
          </a:p>
          <a:p>
            <a:pPr lvl="1" indent="0" algn="l"/>
            <a:r>
              <a:rPr lang="en-US" sz="1800" dirty="0">
                <a:latin typeface="+mn-lt"/>
              </a:rPr>
              <a:t>	Location and pointing vectors</a:t>
            </a:r>
          </a:p>
          <a:p>
            <a:pPr marL="342900" indent="-342900" algn="l">
              <a:buFont typeface="Arial" panose="020B0604020202020204" pitchFamily="34" charset="0"/>
              <a:buChar char="•"/>
            </a:pPr>
            <a:endParaRPr lang="en-US" sz="1800" dirty="0">
              <a:latin typeface="+mn-lt"/>
            </a:endParaRPr>
          </a:p>
          <a:p>
            <a:pPr marL="342900" indent="-342900" algn="l">
              <a:buAutoNum type="arabicParenR"/>
            </a:pPr>
            <a:endParaRPr lang="en-US" sz="1800" dirty="0">
              <a:latin typeface="+mn-lt"/>
            </a:endParaRPr>
          </a:p>
        </p:txBody>
      </p:sp>
    </p:spTree>
    <p:extLst>
      <p:ext uri="{BB962C8B-B14F-4D97-AF65-F5344CB8AC3E}">
        <p14:creationId xmlns:p14="http://schemas.microsoft.com/office/powerpoint/2010/main" val="64794842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Reference Trajectory</a:t>
            </a:r>
          </a:p>
        </p:txBody>
      </p:sp>
      <p:pic>
        <p:nvPicPr>
          <p:cNvPr id="4" name="Picture 3" descr="Chart, line chart&#10;&#10;Description automatically generated">
            <a:extLst>
              <a:ext uri="{FF2B5EF4-FFF2-40B4-BE49-F238E27FC236}">
                <a16:creationId xmlns:a16="http://schemas.microsoft.com/office/drawing/2014/main" id="{883CF0ED-D312-8A49-B9D9-8A50C5280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2597" y="1371600"/>
            <a:ext cx="4876800" cy="3379867"/>
          </a:xfrm>
          <a:prstGeom prst="rect">
            <a:avLst/>
          </a:prstGeom>
        </p:spPr>
      </p:pic>
      <p:pic>
        <p:nvPicPr>
          <p:cNvPr id="6" name="Picture 5" descr="Diagram&#10;&#10;Description automatically generated">
            <a:extLst>
              <a:ext uri="{FF2B5EF4-FFF2-40B4-BE49-F238E27FC236}">
                <a16:creationId xmlns:a16="http://schemas.microsoft.com/office/drawing/2014/main" id="{8B0632F2-7F73-D649-A061-14E54155B1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280" y="1110526"/>
            <a:ext cx="4942703" cy="3662307"/>
          </a:xfrm>
          <a:prstGeom prst="rect">
            <a:avLst/>
          </a:prstGeom>
        </p:spPr>
      </p:pic>
      <p:sp>
        <p:nvSpPr>
          <p:cNvPr id="7" name="TextBox 6">
            <a:extLst>
              <a:ext uri="{FF2B5EF4-FFF2-40B4-BE49-F238E27FC236}">
                <a16:creationId xmlns:a16="http://schemas.microsoft.com/office/drawing/2014/main" id="{A08CC0E9-41C4-7D4F-A0A6-31CCBE8AD5BC}"/>
              </a:ext>
            </a:extLst>
          </p:cNvPr>
          <p:cNvSpPr txBox="1"/>
          <p:nvPr/>
        </p:nvSpPr>
        <p:spPr>
          <a:xfrm>
            <a:off x="716280" y="5045159"/>
            <a:ext cx="5303520" cy="553998"/>
          </a:xfrm>
          <a:prstGeom prst="rect">
            <a:avLst/>
          </a:prstGeom>
          <a:noFill/>
        </p:spPr>
        <p:txBody>
          <a:bodyPr wrap="square" lIns="0" tIns="0" rIns="0" bIns="0" rtlCol="0" anchor="ctr">
            <a:spAutoFit/>
          </a:bodyPr>
          <a:lstStyle/>
          <a:p>
            <a:r>
              <a:rPr lang="en-US" sz="1200" dirty="0">
                <a:latin typeface="+mn-lt"/>
              </a:rPr>
              <a:t>For ascent performance, Thrust dominates aerodynamic forces</a:t>
            </a:r>
          </a:p>
          <a:p>
            <a:r>
              <a:rPr lang="en-US" sz="1200" dirty="0">
                <a:latin typeface="+mn-lt"/>
              </a:rPr>
              <a:t>Reasonable drag stability predictions and are sufficient for trajectory design</a:t>
            </a:r>
          </a:p>
          <a:p>
            <a:r>
              <a:rPr lang="en-US" sz="1200" dirty="0">
                <a:latin typeface="+mn-lt"/>
              </a:rPr>
              <a:t>(Still pay attention to RCS interactions, roll torques from protuberances, etc.) </a:t>
            </a:r>
          </a:p>
        </p:txBody>
      </p:sp>
      <p:sp>
        <p:nvSpPr>
          <p:cNvPr id="8" name="TextBox 7">
            <a:extLst>
              <a:ext uri="{FF2B5EF4-FFF2-40B4-BE49-F238E27FC236}">
                <a16:creationId xmlns:a16="http://schemas.microsoft.com/office/drawing/2014/main" id="{C62AFDCF-91B7-D84C-ADD0-023E5B9A3709}"/>
              </a:ext>
            </a:extLst>
          </p:cNvPr>
          <p:cNvSpPr txBox="1"/>
          <p:nvPr/>
        </p:nvSpPr>
        <p:spPr>
          <a:xfrm>
            <a:off x="6310257" y="4793444"/>
            <a:ext cx="5303520" cy="1292662"/>
          </a:xfrm>
          <a:prstGeom prst="rect">
            <a:avLst/>
          </a:prstGeom>
          <a:noFill/>
        </p:spPr>
        <p:txBody>
          <a:bodyPr wrap="square" lIns="0" tIns="0" rIns="0" bIns="0" rtlCol="0" anchor="ctr">
            <a:spAutoFit/>
          </a:bodyPr>
          <a:lstStyle/>
          <a:p>
            <a:pPr algn="l"/>
            <a:r>
              <a:rPr lang="en-US" sz="1200" dirty="0">
                <a:latin typeface="+mn-lt"/>
              </a:rPr>
              <a:t>At MECO, thrust and aero forces are changing rapidly. Trajectory may determine where RCS is active and if aft ramp is necessary</a:t>
            </a:r>
          </a:p>
          <a:p>
            <a:pPr marL="171450" indent="-171450" algn="l">
              <a:buFont typeface="Arial" panose="020B0604020202020204" pitchFamily="34" charset="0"/>
              <a:buChar char="•"/>
            </a:pPr>
            <a:r>
              <a:rPr lang="en-US" sz="1200" dirty="0">
                <a:latin typeface="+mn-lt"/>
              </a:rPr>
              <a:t>What is the variation in thrust fall-off of SRM1?</a:t>
            </a:r>
          </a:p>
          <a:p>
            <a:pPr marL="171450" indent="-171450" algn="l">
              <a:buFont typeface="Arial" panose="020B0604020202020204" pitchFamily="34" charset="0"/>
              <a:buChar char="•"/>
            </a:pPr>
            <a:r>
              <a:rPr lang="en-US" sz="1200" dirty="0">
                <a:latin typeface="+mn-lt"/>
              </a:rPr>
              <a:t>What is the variation dynamic pressure history (velocity, altitude and flight path angle) at MECO?</a:t>
            </a:r>
          </a:p>
          <a:p>
            <a:pPr marL="171450" indent="-171450" algn="l">
              <a:buFont typeface="Arial" panose="020B0604020202020204" pitchFamily="34" charset="0"/>
              <a:buChar char="•"/>
            </a:pPr>
            <a:r>
              <a:rPr lang="en-US" sz="1200" dirty="0">
                <a:latin typeface="+mn-lt"/>
              </a:rPr>
              <a:t>Current studies are investigating how flight performance is affected by aerodynamic considerations in this dynamic region</a:t>
            </a:r>
          </a:p>
        </p:txBody>
      </p:sp>
    </p:spTree>
    <p:extLst>
      <p:ext uri="{BB962C8B-B14F-4D97-AF65-F5344CB8AC3E}">
        <p14:creationId xmlns:p14="http://schemas.microsoft.com/office/powerpoint/2010/main" val="340764965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4294" y="115156"/>
            <a:ext cx="10762306" cy="646844"/>
          </a:xfrm>
        </p:spPr>
        <p:txBody>
          <a:bodyPr>
            <a:normAutofit/>
          </a:bodyPr>
          <a:lstStyle/>
          <a:p>
            <a:r>
              <a:rPr lang="en-US" dirty="0"/>
              <a:t>Aerodynamic Tools For </a:t>
            </a:r>
            <a:r>
              <a:rPr lang="en-US" dirty="0" err="1"/>
              <a:t>Aerodatabase</a:t>
            </a:r>
            <a:endParaRPr lang="en-US" dirty="0"/>
          </a:p>
        </p:txBody>
      </p:sp>
      <p:sp>
        <p:nvSpPr>
          <p:cNvPr id="5" name="Content Placeholder 1">
            <a:extLst>
              <a:ext uri="{FF2B5EF4-FFF2-40B4-BE49-F238E27FC236}">
                <a16:creationId xmlns:a16="http://schemas.microsoft.com/office/drawing/2014/main" id="{8B4A84BA-EC4E-4E4E-BBF7-B38B0702FC13}"/>
              </a:ext>
            </a:extLst>
          </p:cNvPr>
          <p:cNvSpPr>
            <a:spLocks noGrp="1"/>
          </p:cNvSpPr>
          <p:nvPr>
            <p:ph idx="1"/>
          </p:nvPr>
        </p:nvSpPr>
        <p:spPr>
          <a:xfrm>
            <a:off x="152621" y="826546"/>
            <a:ext cx="6876106" cy="5638800"/>
          </a:xfrm>
        </p:spPr>
        <p:txBody>
          <a:bodyPr/>
          <a:lstStyle/>
          <a:p>
            <a:pPr marL="187325" indent="0">
              <a:buNone/>
            </a:pPr>
            <a:r>
              <a:rPr lang="en-US" sz="1800" b="1" dirty="0"/>
              <a:t>Missile </a:t>
            </a:r>
            <a:r>
              <a:rPr lang="en-US" sz="1800" b="1" dirty="0" err="1"/>
              <a:t>Datcom</a:t>
            </a:r>
            <a:r>
              <a:rPr lang="en-US" sz="1800" b="1" dirty="0"/>
              <a:t> (phased out for most part)</a:t>
            </a:r>
          </a:p>
          <a:p>
            <a:r>
              <a:rPr lang="en-US" sz="1800" dirty="0"/>
              <a:t>Mach: Low subsonic through Hypersonic</a:t>
            </a:r>
          </a:p>
          <a:p>
            <a:r>
              <a:rPr lang="en-US" sz="1800" dirty="0"/>
              <a:t>Total angle of attack: 0°–  40°</a:t>
            </a:r>
          </a:p>
          <a:p>
            <a:r>
              <a:rPr lang="en-US" sz="1800" dirty="0"/>
              <a:t>Geometry based on key breakpoints of DAC 0.0 geometry</a:t>
            </a:r>
          </a:p>
          <a:p>
            <a:r>
              <a:rPr lang="en-US" sz="1800" dirty="0"/>
              <a:t>Aerodynamics based on engineering methods (Empirical charts or slender body theory for transonic or lower, modified Newtonian aerodynamics at high supersonic and hypersonic Mach)</a:t>
            </a:r>
          </a:p>
          <a:p>
            <a:r>
              <a:rPr lang="en-US" sz="1800" dirty="0"/>
              <a:t>Results sensitive to settings. Small vehicle features (like PLA sphere/cone transition) can have large ramifications on results</a:t>
            </a:r>
          </a:p>
          <a:p>
            <a:endParaRPr lang="en-US" dirty="0"/>
          </a:p>
        </p:txBody>
      </p:sp>
      <p:pic>
        <p:nvPicPr>
          <p:cNvPr id="6" name="Picture 5">
            <a:extLst>
              <a:ext uri="{FF2B5EF4-FFF2-40B4-BE49-F238E27FC236}">
                <a16:creationId xmlns:a16="http://schemas.microsoft.com/office/drawing/2014/main" id="{3B2D95B9-95CA-C942-A757-F32E2EA2BC5A}"/>
              </a:ext>
            </a:extLst>
          </p:cNvPr>
          <p:cNvPicPr>
            <a:picLocks noChangeAspect="1"/>
          </p:cNvPicPr>
          <p:nvPr/>
        </p:nvPicPr>
        <p:blipFill>
          <a:blip r:embed="rId2"/>
          <a:stretch>
            <a:fillRect/>
          </a:stretch>
        </p:blipFill>
        <p:spPr>
          <a:xfrm>
            <a:off x="3574521" y="4272579"/>
            <a:ext cx="3288303" cy="2209800"/>
          </a:xfrm>
          <a:prstGeom prst="rect">
            <a:avLst/>
          </a:prstGeom>
        </p:spPr>
      </p:pic>
      <p:pic>
        <p:nvPicPr>
          <p:cNvPr id="7" name="Picture 6">
            <a:extLst>
              <a:ext uri="{FF2B5EF4-FFF2-40B4-BE49-F238E27FC236}">
                <a16:creationId xmlns:a16="http://schemas.microsoft.com/office/drawing/2014/main" id="{399FD9F9-39AB-1343-9C5C-48E7C4B32A41}"/>
              </a:ext>
            </a:extLst>
          </p:cNvPr>
          <p:cNvPicPr>
            <a:picLocks noChangeAspect="1"/>
          </p:cNvPicPr>
          <p:nvPr/>
        </p:nvPicPr>
        <p:blipFill>
          <a:blip r:embed="rId3"/>
          <a:stretch>
            <a:fillRect/>
          </a:stretch>
        </p:blipFill>
        <p:spPr>
          <a:xfrm>
            <a:off x="134294" y="4292301"/>
            <a:ext cx="3082353" cy="2209800"/>
          </a:xfrm>
          <a:prstGeom prst="rect">
            <a:avLst/>
          </a:prstGeom>
        </p:spPr>
      </p:pic>
      <p:pic>
        <p:nvPicPr>
          <p:cNvPr id="8" name="Picture 7">
            <a:extLst>
              <a:ext uri="{FF2B5EF4-FFF2-40B4-BE49-F238E27FC236}">
                <a16:creationId xmlns:a16="http://schemas.microsoft.com/office/drawing/2014/main" id="{BCF672F9-74DA-704D-B93E-025EEB7C397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373294" y="3886200"/>
            <a:ext cx="4199467" cy="2362200"/>
          </a:xfrm>
          <a:prstGeom prst="rect">
            <a:avLst/>
          </a:prstGeom>
        </p:spPr>
      </p:pic>
      <p:sp>
        <p:nvSpPr>
          <p:cNvPr id="10" name="Rectangle 9">
            <a:extLst>
              <a:ext uri="{FF2B5EF4-FFF2-40B4-BE49-F238E27FC236}">
                <a16:creationId xmlns:a16="http://schemas.microsoft.com/office/drawing/2014/main" id="{69D7A72E-8770-584C-99EE-71920AC27FA8}"/>
              </a:ext>
            </a:extLst>
          </p:cNvPr>
          <p:cNvSpPr/>
          <p:nvPr/>
        </p:nvSpPr>
        <p:spPr>
          <a:xfrm>
            <a:off x="7373294" y="826546"/>
            <a:ext cx="4666085" cy="2585323"/>
          </a:xfrm>
          <a:prstGeom prst="rect">
            <a:avLst/>
          </a:prstGeom>
        </p:spPr>
        <p:txBody>
          <a:bodyPr wrap="square">
            <a:spAutoFit/>
          </a:bodyPr>
          <a:lstStyle/>
          <a:p>
            <a:pPr algn="l"/>
            <a:r>
              <a:rPr lang="en-US" sz="1800" b="1" kern="0" dirty="0"/>
              <a:t>FUN3D (Sketch to Solution) </a:t>
            </a:r>
          </a:p>
          <a:p>
            <a:pPr marL="171450" indent="-171450" algn="l">
              <a:buFont typeface="Arial" panose="020B0604020202020204" pitchFamily="34" charset="0"/>
              <a:buChar char="•"/>
            </a:pPr>
            <a:r>
              <a:rPr lang="en-US" sz="1800" kern="0" dirty="0"/>
              <a:t>Navier-Stokes 3D unstructured grid flow solver </a:t>
            </a:r>
          </a:p>
          <a:p>
            <a:pPr marL="171450" indent="-171450" algn="l">
              <a:buFont typeface="Arial" panose="020B0604020202020204" pitchFamily="34" charset="0"/>
              <a:buChar char="•"/>
            </a:pPr>
            <a:r>
              <a:rPr lang="en-US" sz="1800" kern="0" dirty="0"/>
              <a:t>Currently running </a:t>
            </a:r>
            <a:r>
              <a:rPr lang="en-US" sz="1800" dirty="0"/>
              <a:t>SA-RC-QCR2000 turbulence model</a:t>
            </a:r>
            <a:endParaRPr lang="en-US" sz="1800" kern="0" dirty="0"/>
          </a:p>
          <a:p>
            <a:pPr marL="171450" indent="-171450" algn="l">
              <a:buFont typeface="Arial" panose="020B0604020202020204" pitchFamily="34" charset="0"/>
              <a:buChar char="•"/>
            </a:pPr>
            <a:r>
              <a:rPr lang="en-US" sz="1800" kern="0" dirty="0"/>
              <a:t>Thermally- and calorically-perfect gas (fixed </a:t>
            </a:r>
            <a:r>
              <a:rPr lang="en-US" sz="1800" kern="0" dirty="0">
                <a:latin typeface="Symbol" pitchFamily="2" charset="2"/>
              </a:rPr>
              <a:t>g</a:t>
            </a:r>
            <a:r>
              <a:rPr lang="en-US" sz="1800" kern="0" dirty="0"/>
              <a:t> = 1.293)</a:t>
            </a:r>
          </a:p>
          <a:p>
            <a:pPr marL="171450" indent="-171450" algn="l">
              <a:buFont typeface="Arial" panose="020B0604020202020204" pitchFamily="34" charset="0"/>
              <a:buChar char="•"/>
            </a:pPr>
            <a:r>
              <a:rPr lang="en-US" sz="1800" kern="0" dirty="0"/>
              <a:t>Agency workhorse tool for SLS ascent aerodynamics, including booster separation</a:t>
            </a:r>
            <a:endParaRPr lang="en-US" sz="1800" dirty="0"/>
          </a:p>
        </p:txBody>
      </p:sp>
    </p:spTree>
    <p:extLst>
      <p:ext uri="{BB962C8B-B14F-4D97-AF65-F5344CB8AC3E}">
        <p14:creationId xmlns:p14="http://schemas.microsoft.com/office/powerpoint/2010/main" val="9192517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4294" y="115156"/>
            <a:ext cx="10762306" cy="646844"/>
          </a:xfrm>
        </p:spPr>
        <p:txBody>
          <a:bodyPr>
            <a:normAutofit/>
          </a:bodyPr>
          <a:lstStyle/>
          <a:p>
            <a:r>
              <a:rPr lang="en-US" sz="2400" dirty="0"/>
              <a:t>Aero Database/Simulation Interface: FORTRAN</a:t>
            </a:r>
          </a:p>
        </p:txBody>
      </p:sp>
      <p:sp>
        <p:nvSpPr>
          <p:cNvPr id="4" name="Content Placeholder 1">
            <a:extLst>
              <a:ext uri="{FF2B5EF4-FFF2-40B4-BE49-F238E27FC236}">
                <a16:creationId xmlns:a16="http://schemas.microsoft.com/office/drawing/2014/main" id="{3C7BBB7E-E33C-D94B-8336-A7855559E56E}"/>
              </a:ext>
            </a:extLst>
          </p:cNvPr>
          <p:cNvSpPr txBox="1">
            <a:spLocks/>
          </p:cNvSpPr>
          <p:nvPr/>
        </p:nvSpPr>
        <p:spPr>
          <a:xfrm>
            <a:off x="63772" y="841094"/>
            <a:ext cx="11061428" cy="5638800"/>
          </a:xfrm>
          <a:prstGeom prst="rect">
            <a:avLst/>
          </a:prstGeom>
        </p:spPr>
        <p:txBody>
          <a:bodyPr lIns="64291" tIns="32146" rIns="64291" bIns="32146">
            <a:normAutofit/>
          </a:bodyPr>
          <a:lstStyle>
            <a:lvl1pPr marL="554038" indent="-366713" algn="l" rtl="0" eaLnBrk="0" fontAlgn="base" hangingPunct="0">
              <a:spcBef>
                <a:spcPts val="638"/>
              </a:spcBef>
              <a:spcAft>
                <a:spcPct val="0"/>
              </a:spcAft>
              <a:buSzPct val="100000"/>
              <a:buFont typeface="Gill Sans" panose="020B0502020104020203" pitchFamily="34" charset="-79"/>
              <a:buChar char="•"/>
              <a:defRPr sz="2400" baseline="0">
                <a:solidFill>
                  <a:schemeClr val="tx1"/>
                </a:solidFill>
                <a:latin typeface="Arial" pitchFamily="34" charset="0"/>
                <a:ea typeface="+mn-ea"/>
                <a:cs typeface="Arial" pitchFamily="34" charset="0"/>
                <a:sym typeface="Helvetica Neue" panose="02000503000000020004" pitchFamily="2" charset="0"/>
              </a:defRPr>
            </a:lvl1pPr>
            <a:lvl2pPr marL="803520" indent="-303552" algn="l" rtl="0" eaLnBrk="0" fontAlgn="base" hangingPunct="0">
              <a:spcBef>
                <a:spcPts val="638"/>
              </a:spcBef>
              <a:spcAft>
                <a:spcPct val="0"/>
              </a:spcAft>
              <a:buSzPct val="100000"/>
              <a:buFont typeface="Arial" panose="020B0604020202020204" pitchFamily="34" charset="0"/>
              <a:buChar char="̶"/>
              <a:defRPr sz="2200">
                <a:solidFill>
                  <a:schemeClr val="tx1"/>
                </a:solidFill>
                <a:latin typeface="Arial" pitchFamily="34" charset="0"/>
                <a:ea typeface="+mn-ea"/>
                <a:cs typeface="Arial" pitchFamily="34" charset="0"/>
                <a:sym typeface="Helvetica Neue" panose="02000503000000020004" pitchFamily="2" charset="0"/>
              </a:defRPr>
            </a:lvl2pPr>
            <a:lvl3pPr marL="1083637" indent="-271188" algn="l" rtl="0" eaLnBrk="0" fontAlgn="base" hangingPunct="0">
              <a:spcBef>
                <a:spcPts val="638"/>
              </a:spcBef>
              <a:spcAft>
                <a:spcPct val="0"/>
              </a:spcAft>
              <a:buSzPct val="100000"/>
              <a:buFont typeface="Wingdings" panose="05000000000000000000" pitchFamily="2" charset="2"/>
              <a:buChar char="§"/>
              <a:defRPr sz="2000">
                <a:solidFill>
                  <a:schemeClr val="tx1"/>
                </a:solidFill>
                <a:latin typeface="Arial" pitchFamily="34" charset="0"/>
                <a:ea typeface="+mn-ea"/>
                <a:cs typeface="Arial" pitchFamily="34" charset="0"/>
                <a:sym typeface="Helvetica Neue" panose="02000503000000020004" pitchFamily="2" charset="0"/>
              </a:defRPr>
            </a:lvl3pPr>
            <a:lvl4pPr marL="1374911" indent="-249983" algn="l" rtl="0" eaLnBrk="0" fontAlgn="base" hangingPunct="0">
              <a:spcBef>
                <a:spcPts val="638"/>
              </a:spcBef>
              <a:spcAft>
                <a:spcPct val="0"/>
              </a:spcAft>
              <a:buSzPct val="100000"/>
              <a:buFont typeface="Courier New" panose="02070309020205020404" pitchFamily="49" charset="0"/>
              <a:buChar char="o"/>
              <a:defRPr sz="1800">
                <a:solidFill>
                  <a:schemeClr val="tx1"/>
                </a:solidFill>
                <a:latin typeface="Arial" pitchFamily="34" charset="0"/>
                <a:ea typeface="+mn-ea"/>
                <a:cs typeface="Arial" pitchFamily="34" charset="0"/>
                <a:sym typeface="Helvetica Neue" panose="02000503000000020004" pitchFamily="2" charset="0"/>
              </a:defRPr>
            </a:lvl4pPr>
            <a:lvl5pPr marL="1676231" indent="-238825" algn="l" rtl="0" eaLnBrk="0" fontAlgn="base" hangingPunct="0">
              <a:spcBef>
                <a:spcPts val="638"/>
              </a:spcBef>
              <a:spcAft>
                <a:spcPct val="0"/>
              </a:spcAft>
              <a:buSzPct val="100000"/>
              <a:buFont typeface="Arial" panose="020B0604020202020204" pitchFamily="34" charset="0"/>
              <a:buChar char="•"/>
              <a:defRPr sz="1600">
                <a:solidFill>
                  <a:schemeClr val="tx1"/>
                </a:solidFill>
                <a:latin typeface="Arial" pitchFamily="34" charset="0"/>
                <a:ea typeface="+mn-ea"/>
                <a:cs typeface="Arial" pitchFamily="34" charset="0"/>
                <a:sym typeface="Helvetica Neue" panose="02000503000000020004" pitchFamily="2" charset="0"/>
              </a:defRPr>
            </a:lvl5pPr>
            <a:lvl6pPr marL="1997641" indent="-238825" algn="l" rtl="0" fontAlgn="base">
              <a:spcBef>
                <a:spcPts val="633"/>
              </a:spcBef>
              <a:spcAft>
                <a:spcPct val="0"/>
              </a:spcAft>
              <a:buSzPct val="171000"/>
              <a:buFont typeface="Gill Sans" charset="0"/>
              <a:buChar char="•"/>
              <a:defRPr sz="800">
                <a:solidFill>
                  <a:srgbClr val="0A1D5F"/>
                </a:solidFill>
                <a:latin typeface="+mn-lt"/>
                <a:ea typeface="+mn-ea"/>
                <a:cs typeface="+mn-cs"/>
                <a:sym typeface="Helvetica Neue" charset="0"/>
              </a:defRPr>
            </a:lvl6pPr>
            <a:lvl7pPr marL="2319047" indent="-238825" algn="l" rtl="0" fontAlgn="base">
              <a:spcBef>
                <a:spcPts val="633"/>
              </a:spcBef>
              <a:spcAft>
                <a:spcPct val="0"/>
              </a:spcAft>
              <a:buSzPct val="171000"/>
              <a:buFont typeface="Gill Sans" charset="0"/>
              <a:buChar char="•"/>
              <a:defRPr sz="800">
                <a:solidFill>
                  <a:srgbClr val="0A1D5F"/>
                </a:solidFill>
                <a:latin typeface="+mn-lt"/>
                <a:ea typeface="+mn-ea"/>
                <a:cs typeface="+mn-cs"/>
                <a:sym typeface="Helvetica Neue" charset="0"/>
              </a:defRPr>
            </a:lvl7pPr>
            <a:lvl8pPr marL="2640456" indent="-238825" algn="l" rtl="0" fontAlgn="base">
              <a:spcBef>
                <a:spcPts val="633"/>
              </a:spcBef>
              <a:spcAft>
                <a:spcPct val="0"/>
              </a:spcAft>
              <a:buSzPct val="171000"/>
              <a:buFont typeface="Gill Sans" charset="0"/>
              <a:buChar char="•"/>
              <a:defRPr sz="800">
                <a:solidFill>
                  <a:srgbClr val="0A1D5F"/>
                </a:solidFill>
                <a:latin typeface="+mn-lt"/>
                <a:ea typeface="+mn-ea"/>
                <a:cs typeface="+mn-cs"/>
                <a:sym typeface="Helvetica Neue" charset="0"/>
              </a:defRPr>
            </a:lvl8pPr>
            <a:lvl9pPr marL="2961864" indent="-238825" algn="l" rtl="0" fontAlgn="base">
              <a:spcBef>
                <a:spcPts val="633"/>
              </a:spcBef>
              <a:spcAft>
                <a:spcPct val="0"/>
              </a:spcAft>
              <a:buSzPct val="171000"/>
              <a:buFont typeface="Gill Sans" charset="0"/>
              <a:buChar char="•"/>
              <a:defRPr sz="800">
                <a:solidFill>
                  <a:srgbClr val="0A1D5F"/>
                </a:solidFill>
                <a:latin typeface="+mn-lt"/>
                <a:ea typeface="+mn-ea"/>
                <a:cs typeface="+mn-cs"/>
                <a:sym typeface="Helvetica Neue" charset="0"/>
              </a:defRPr>
            </a:lvl9pPr>
          </a:lstStyle>
          <a:p>
            <a:pPr marL="187325" indent="0">
              <a:buFont typeface="Gill Sans" panose="020B0502020104020203" pitchFamily="34" charset="-79"/>
              <a:buNone/>
            </a:pPr>
            <a:r>
              <a:rPr lang="en-US" sz="1800" b="1" kern="0" dirty="0"/>
              <a:t>FUN3D Aerodynamic Database</a:t>
            </a:r>
          </a:p>
          <a:p>
            <a:pPr marL="187325" indent="0">
              <a:buFont typeface="Gill Sans" panose="020B0502020104020203" pitchFamily="34" charset="-79"/>
              <a:buNone/>
            </a:pPr>
            <a:r>
              <a:rPr lang="en-US" sz="1800" kern="0" dirty="0"/>
              <a:t>Higher fidelity data including Protuberances </a:t>
            </a:r>
          </a:p>
          <a:p>
            <a:r>
              <a:rPr lang="en-US" sz="1800" kern="0" dirty="0"/>
              <a:t>Trajectory conditions taken from prior SRC Trajectory (01-25-2021) pending update for PDC vehicle</a:t>
            </a:r>
          </a:p>
          <a:p>
            <a:r>
              <a:rPr lang="en-US" sz="1800" kern="0" dirty="0"/>
              <a:t>Mach = 0.75, 0.901, 1.050, 2.341, 4.002, 5.450 (Peak Q), 6.001, 7.760, 10.306</a:t>
            </a:r>
          </a:p>
          <a:p>
            <a:r>
              <a:rPr lang="en-US" sz="1800" kern="0" dirty="0"/>
              <a:t>Total angle of attack: 0, 2, 8, 15, 20, 30 </a:t>
            </a:r>
          </a:p>
          <a:p>
            <a:r>
              <a:rPr lang="en-US" sz="1800" kern="0" dirty="0"/>
              <a:t>CFD run on PDC with protuberances and SRM1 Nozzle, modeled as axisymmetric (future releases will be function of total angle of attack and roll angle, output as 6-DoF coefficients in body coordinates)</a:t>
            </a:r>
          </a:p>
          <a:p>
            <a:endParaRPr lang="en-US" sz="1800" kern="0" dirty="0"/>
          </a:p>
        </p:txBody>
      </p:sp>
      <p:sp>
        <p:nvSpPr>
          <p:cNvPr id="5" name="Rectangle 4">
            <a:extLst>
              <a:ext uri="{FF2B5EF4-FFF2-40B4-BE49-F238E27FC236}">
                <a16:creationId xmlns:a16="http://schemas.microsoft.com/office/drawing/2014/main" id="{49F069D1-D388-5A4C-BEF6-B73C50584919}"/>
              </a:ext>
            </a:extLst>
          </p:cNvPr>
          <p:cNvSpPr/>
          <p:nvPr/>
        </p:nvSpPr>
        <p:spPr>
          <a:xfrm>
            <a:off x="9525000" y="4205153"/>
            <a:ext cx="2530341" cy="2246769"/>
          </a:xfrm>
          <a:prstGeom prst="rect">
            <a:avLst/>
          </a:prstGeom>
        </p:spPr>
        <p:txBody>
          <a:bodyPr wrap="square">
            <a:spAutoFit/>
          </a:bodyPr>
          <a:lstStyle/>
          <a:p>
            <a:pPr algn="l"/>
            <a:r>
              <a:rPr lang="en-US" sz="1400" b="1" kern="0" dirty="0"/>
              <a:t>FUN3D</a:t>
            </a:r>
          </a:p>
          <a:p>
            <a:pPr marL="171450" indent="-171450" algn="l">
              <a:buFont typeface="Arial" panose="020B0604020202020204" pitchFamily="34" charset="0"/>
              <a:buChar char="•"/>
            </a:pPr>
            <a:r>
              <a:rPr lang="en-US" sz="1400" kern="0" dirty="0"/>
              <a:t>Navier-Stokes 3D unstructured grid flow solver </a:t>
            </a:r>
          </a:p>
          <a:p>
            <a:pPr marL="171450" indent="-171450" algn="l">
              <a:buFont typeface="Arial" panose="020B0604020202020204" pitchFamily="34" charset="0"/>
              <a:buChar char="•"/>
            </a:pPr>
            <a:r>
              <a:rPr lang="en-US" sz="1400" kern="0" dirty="0"/>
              <a:t>Currently running </a:t>
            </a:r>
            <a:r>
              <a:rPr lang="en-US" sz="1400" dirty="0"/>
              <a:t>SA-RC-QCR2000 turbulence model</a:t>
            </a:r>
            <a:endParaRPr lang="en-US" sz="1400" kern="0" dirty="0"/>
          </a:p>
          <a:p>
            <a:pPr marL="171450" indent="-171450" algn="l">
              <a:buFont typeface="Arial" panose="020B0604020202020204" pitchFamily="34" charset="0"/>
              <a:buChar char="•"/>
            </a:pPr>
            <a:r>
              <a:rPr lang="en-US" sz="1400" kern="0" dirty="0"/>
              <a:t>Thermally- and calorically-perfect gas (fixed </a:t>
            </a:r>
            <a:r>
              <a:rPr lang="en-US" sz="1400" kern="0" dirty="0">
                <a:latin typeface="Symbol" pitchFamily="2" charset="2"/>
              </a:rPr>
              <a:t>g</a:t>
            </a:r>
            <a:r>
              <a:rPr lang="en-US" sz="1400" kern="0" dirty="0"/>
              <a:t> = 1.293)</a:t>
            </a:r>
          </a:p>
          <a:p>
            <a:pPr marL="171450" indent="-171450" algn="l">
              <a:buFont typeface="Arial" panose="020B0604020202020204" pitchFamily="34" charset="0"/>
              <a:buChar char="•"/>
            </a:pPr>
            <a:r>
              <a:rPr lang="en-US" sz="1400" kern="0" dirty="0"/>
              <a:t>Agency workhorse tool for SLS ascent aerodynamics, including booster separation</a:t>
            </a:r>
            <a:endParaRPr lang="en-US" sz="1400" dirty="0"/>
          </a:p>
        </p:txBody>
      </p:sp>
      <p:pic>
        <p:nvPicPr>
          <p:cNvPr id="6" name="Picture 5">
            <a:extLst>
              <a:ext uri="{FF2B5EF4-FFF2-40B4-BE49-F238E27FC236}">
                <a16:creationId xmlns:a16="http://schemas.microsoft.com/office/drawing/2014/main" id="{E635B5E5-51DE-094E-AD11-EC51EE16913F}"/>
              </a:ext>
            </a:extLst>
          </p:cNvPr>
          <p:cNvPicPr>
            <a:picLocks noChangeAspect="1"/>
          </p:cNvPicPr>
          <p:nvPr/>
        </p:nvPicPr>
        <p:blipFill>
          <a:blip r:embed="rId2"/>
          <a:stretch>
            <a:fillRect/>
          </a:stretch>
        </p:blipFill>
        <p:spPr>
          <a:xfrm>
            <a:off x="3098945" y="3962937"/>
            <a:ext cx="2589635" cy="2516957"/>
          </a:xfrm>
          <a:prstGeom prst="rect">
            <a:avLst/>
          </a:prstGeom>
        </p:spPr>
      </p:pic>
      <p:pic>
        <p:nvPicPr>
          <p:cNvPr id="7" name="Picture 6">
            <a:extLst>
              <a:ext uri="{FF2B5EF4-FFF2-40B4-BE49-F238E27FC236}">
                <a16:creationId xmlns:a16="http://schemas.microsoft.com/office/drawing/2014/main" id="{452D6006-6CD5-8B4F-9E71-1A05E94F65E2}"/>
              </a:ext>
            </a:extLst>
          </p:cNvPr>
          <p:cNvPicPr>
            <a:picLocks noChangeAspect="1"/>
          </p:cNvPicPr>
          <p:nvPr/>
        </p:nvPicPr>
        <p:blipFill>
          <a:blip r:embed="rId3"/>
          <a:stretch>
            <a:fillRect/>
          </a:stretch>
        </p:blipFill>
        <p:spPr>
          <a:xfrm>
            <a:off x="5690004" y="3962937"/>
            <a:ext cx="3531859" cy="2516957"/>
          </a:xfrm>
          <a:prstGeom prst="rect">
            <a:avLst/>
          </a:prstGeom>
        </p:spPr>
      </p:pic>
      <p:pic>
        <p:nvPicPr>
          <p:cNvPr id="8" name="Picture 7">
            <a:extLst>
              <a:ext uri="{FF2B5EF4-FFF2-40B4-BE49-F238E27FC236}">
                <a16:creationId xmlns:a16="http://schemas.microsoft.com/office/drawing/2014/main" id="{C8CB8DF3-0319-274A-9F7A-5346072E0CE8}"/>
              </a:ext>
            </a:extLst>
          </p:cNvPr>
          <p:cNvPicPr>
            <a:picLocks noChangeAspect="1"/>
          </p:cNvPicPr>
          <p:nvPr/>
        </p:nvPicPr>
        <p:blipFill>
          <a:blip r:embed="rId4"/>
          <a:stretch>
            <a:fillRect/>
          </a:stretch>
        </p:blipFill>
        <p:spPr>
          <a:xfrm>
            <a:off x="293004" y="3861636"/>
            <a:ext cx="2805941" cy="2516957"/>
          </a:xfrm>
          <a:prstGeom prst="rect">
            <a:avLst/>
          </a:prstGeom>
        </p:spPr>
      </p:pic>
    </p:spTree>
    <p:extLst>
      <p:ext uri="{BB962C8B-B14F-4D97-AF65-F5344CB8AC3E}">
        <p14:creationId xmlns:p14="http://schemas.microsoft.com/office/powerpoint/2010/main" val="4601679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4294" y="115156"/>
            <a:ext cx="10762306" cy="646844"/>
          </a:xfrm>
        </p:spPr>
        <p:txBody>
          <a:bodyPr>
            <a:normAutofit/>
          </a:bodyPr>
          <a:lstStyle/>
          <a:p>
            <a:r>
              <a:rPr lang="en-US" dirty="0"/>
              <a:t>PDC Rev 2 FUN3D </a:t>
            </a:r>
            <a:r>
              <a:rPr lang="en-US" dirty="0" err="1"/>
              <a:t>Aerodatabase</a:t>
            </a:r>
            <a:r>
              <a:rPr lang="en-US" dirty="0"/>
              <a:t> Cases</a:t>
            </a:r>
          </a:p>
        </p:txBody>
      </p:sp>
      <p:pic>
        <p:nvPicPr>
          <p:cNvPr id="13" name="Picture 12">
            <a:extLst>
              <a:ext uri="{FF2B5EF4-FFF2-40B4-BE49-F238E27FC236}">
                <a16:creationId xmlns:a16="http://schemas.microsoft.com/office/drawing/2014/main" id="{9BC4BD9B-9C7B-D547-8295-86975AB94D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294" y="1108197"/>
            <a:ext cx="4557991" cy="2563870"/>
          </a:xfrm>
          <a:prstGeom prst="rect">
            <a:avLst/>
          </a:prstGeom>
        </p:spPr>
      </p:pic>
      <p:pic>
        <p:nvPicPr>
          <p:cNvPr id="15" name="Picture 14">
            <a:extLst>
              <a:ext uri="{FF2B5EF4-FFF2-40B4-BE49-F238E27FC236}">
                <a16:creationId xmlns:a16="http://schemas.microsoft.com/office/drawing/2014/main" id="{6035DBB9-EDDB-0E4E-9BD0-E9D7300331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736" y="4084505"/>
            <a:ext cx="4557991" cy="2563870"/>
          </a:xfrm>
          <a:prstGeom prst="rect">
            <a:avLst/>
          </a:prstGeom>
        </p:spPr>
      </p:pic>
      <p:pic>
        <p:nvPicPr>
          <p:cNvPr id="17" name="Picture 16" descr="Diagram&#10;&#10;Description automatically generated">
            <a:extLst>
              <a:ext uri="{FF2B5EF4-FFF2-40B4-BE49-F238E27FC236}">
                <a16:creationId xmlns:a16="http://schemas.microsoft.com/office/drawing/2014/main" id="{1D89870A-311B-6244-8A5E-F2B3331047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4312" y="1118955"/>
            <a:ext cx="4592287" cy="2583161"/>
          </a:xfrm>
          <a:prstGeom prst="rect">
            <a:avLst/>
          </a:prstGeom>
        </p:spPr>
      </p:pic>
      <p:pic>
        <p:nvPicPr>
          <p:cNvPr id="19" name="Picture 18" descr="Diagram&#10;&#10;Description automatically generated">
            <a:extLst>
              <a:ext uri="{FF2B5EF4-FFF2-40B4-BE49-F238E27FC236}">
                <a16:creationId xmlns:a16="http://schemas.microsoft.com/office/drawing/2014/main" id="{8DB15E37-8C9A-7D43-BED0-76EFABB6C8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4313" y="4059071"/>
            <a:ext cx="4592287" cy="2583161"/>
          </a:xfrm>
          <a:prstGeom prst="rect">
            <a:avLst/>
          </a:prstGeom>
        </p:spPr>
      </p:pic>
      <p:sp>
        <p:nvSpPr>
          <p:cNvPr id="5" name="TextBox 4">
            <a:extLst>
              <a:ext uri="{FF2B5EF4-FFF2-40B4-BE49-F238E27FC236}">
                <a16:creationId xmlns:a16="http://schemas.microsoft.com/office/drawing/2014/main" id="{1A035526-49E2-5F45-B18F-2EB3F1FCE0E8}"/>
              </a:ext>
            </a:extLst>
          </p:cNvPr>
          <p:cNvSpPr txBox="1"/>
          <p:nvPr/>
        </p:nvSpPr>
        <p:spPr>
          <a:xfrm>
            <a:off x="1143000" y="847967"/>
            <a:ext cx="2376805" cy="184666"/>
          </a:xfrm>
          <a:prstGeom prst="rect">
            <a:avLst/>
          </a:prstGeom>
          <a:noFill/>
        </p:spPr>
        <p:txBody>
          <a:bodyPr wrap="none" lIns="0" tIns="0" rIns="0" bIns="0" rtlCol="0" anchor="ctr">
            <a:spAutoFit/>
          </a:bodyPr>
          <a:lstStyle/>
          <a:p>
            <a:r>
              <a:rPr lang="en-US" sz="1200" dirty="0">
                <a:latin typeface="+mn-lt"/>
              </a:rPr>
              <a:t>Peak Dynamic Pressure, Alpha = 8</a:t>
            </a:r>
          </a:p>
        </p:txBody>
      </p:sp>
      <p:sp>
        <p:nvSpPr>
          <p:cNvPr id="10" name="TextBox 9">
            <a:extLst>
              <a:ext uri="{FF2B5EF4-FFF2-40B4-BE49-F238E27FC236}">
                <a16:creationId xmlns:a16="http://schemas.microsoft.com/office/drawing/2014/main" id="{E5FCDC1F-E132-294A-8626-F220424A53DF}"/>
              </a:ext>
            </a:extLst>
          </p:cNvPr>
          <p:cNvSpPr txBox="1"/>
          <p:nvPr/>
        </p:nvSpPr>
        <p:spPr>
          <a:xfrm>
            <a:off x="7246678" y="847967"/>
            <a:ext cx="2461764" cy="184666"/>
          </a:xfrm>
          <a:prstGeom prst="rect">
            <a:avLst/>
          </a:prstGeom>
          <a:noFill/>
        </p:spPr>
        <p:txBody>
          <a:bodyPr wrap="none" lIns="0" tIns="0" rIns="0" bIns="0" rtlCol="0" anchor="ctr">
            <a:spAutoFit/>
          </a:bodyPr>
          <a:lstStyle/>
          <a:p>
            <a:r>
              <a:rPr lang="en-US" sz="1200" dirty="0">
                <a:latin typeface="+mn-lt"/>
              </a:rPr>
              <a:t>Peak Dynamic Pressure, Alpha = 30</a:t>
            </a:r>
          </a:p>
        </p:txBody>
      </p:sp>
    </p:spTree>
    <p:extLst>
      <p:ext uri="{BB962C8B-B14F-4D97-AF65-F5344CB8AC3E}">
        <p14:creationId xmlns:p14="http://schemas.microsoft.com/office/powerpoint/2010/main" val="183067486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802483" y="882570"/>
            <a:ext cx="4176751" cy="5791200"/>
          </a:xfrm>
        </p:spPr>
        <p:txBody>
          <a:bodyPr>
            <a:normAutofit/>
          </a:bodyPr>
          <a:lstStyle/>
          <a:p>
            <a:r>
              <a:rPr lang="en-US" sz="1600" dirty="0"/>
              <a:t>First nozzle designed for FUN3D CFD, based on publicly available data (Aerojet website) for 4N engine</a:t>
            </a:r>
          </a:p>
          <a:p>
            <a:r>
              <a:rPr lang="en-US" sz="1600" dirty="0"/>
              <a:t>1-D Nozzle equations for chamber, throat and exit conditions in FUN3D solutions</a:t>
            </a:r>
          </a:p>
          <a:p>
            <a:r>
              <a:rPr lang="en-US" sz="1600" dirty="0"/>
              <a:t>Conditions modified to run with single gamma FUN3D solution</a:t>
            </a:r>
          </a:p>
          <a:p>
            <a:r>
              <a:rPr lang="en-US" sz="1600" dirty="0"/>
              <a:t> Standalone nozzle calculations agree with 1-D equations to within 1-2%</a:t>
            </a:r>
          </a:p>
          <a:p>
            <a:pPr marL="187325" indent="0">
              <a:buNone/>
            </a:pPr>
            <a:endParaRPr lang="en-US" sz="1600" dirty="0"/>
          </a:p>
          <a:p>
            <a:pPr marL="187325" indent="0">
              <a:buNone/>
            </a:pPr>
            <a:endParaRPr lang="en-US" sz="1800" dirty="0"/>
          </a:p>
        </p:txBody>
      </p:sp>
      <p:sp>
        <p:nvSpPr>
          <p:cNvPr id="3" name="Title 2"/>
          <p:cNvSpPr>
            <a:spLocks noGrp="1"/>
          </p:cNvSpPr>
          <p:nvPr>
            <p:ph type="title"/>
          </p:nvPr>
        </p:nvSpPr>
        <p:spPr>
          <a:xfrm>
            <a:off x="228600" y="146543"/>
            <a:ext cx="9906000" cy="609573"/>
          </a:xfrm>
        </p:spPr>
        <p:txBody>
          <a:bodyPr/>
          <a:lstStyle/>
          <a:p>
            <a:r>
              <a:rPr lang="en-US" dirty="0"/>
              <a:t>RCS Jet Interactions: Engine Simulation</a:t>
            </a:r>
          </a:p>
        </p:txBody>
      </p:sp>
      <p:pic>
        <p:nvPicPr>
          <p:cNvPr id="4" name="Picture 3">
            <a:extLst>
              <a:ext uri="{FF2B5EF4-FFF2-40B4-BE49-F238E27FC236}">
                <a16:creationId xmlns:a16="http://schemas.microsoft.com/office/drawing/2014/main" id="{48CB64B5-0707-4744-B5C2-6D5D30675E6A}"/>
              </a:ext>
            </a:extLst>
          </p:cNvPr>
          <p:cNvPicPr>
            <a:picLocks noChangeAspect="1"/>
          </p:cNvPicPr>
          <p:nvPr/>
        </p:nvPicPr>
        <p:blipFill>
          <a:blip r:embed="rId2"/>
          <a:stretch>
            <a:fillRect/>
          </a:stretch>
        </p:blipFill>
        <p:spPr>
          <a:xfrm>
            <a:off x="656365" y="1183043"/>
            <a:ext cx="4114610" cy="3048000"/>
          </a:xfrm>
          <a:prstGeom prst="rect">
            <a:avLst/>
          </a:prstGeom>
        </p:spPr>
      </p:pic>
      <p:pic>
        <p:nvPicPr>
          <p:cNvPr id="5" name="Picture 4">
            <a:extLst>
              <a:ext uri="{FF2B5EF4-FFF2-40B4-BE49-F238E27FC236}">
                <a16:creationId xmlns:a16="http://schemas.microsoft.com/office/drawing/2014/main" id="{6D4BD22B-B45C-3E4E-9900-C850E332704B}"/>
              </a:ext>
            </a:extLst>
          </p:cNvPr>
          <p:cNvPicPr>
            <a:picLocks noChangeAspect="1"/>
          </p:cNvPicPr>
          <p:nvPr/>
        </p:nvPicPr>
        <p:blipFill>
          <a:blip r:embed="rId3"/>
          <a:stretch>
            <a:fillRect/>
          </a:stretch>
        </p:blipFill>
        <p:spPr>
          <a:xfrm>
            <a:off x="5425527" y="857021"/>
            <a:ext cx="2430289" cy="2777027"/>
          </a:xfrm>
          <a:prstGeom prst="rect">
            <a:avLst/>
          </a:prstGeom>
        </p:spPr>
      </p:pic>
      <p:pic>
        <p:nvPicPr>
          <p:cNvPr id="6" name="Picture 5">
            <a:extLst>
              <a:ext uri="{FF2B5EF4-FFF2-40B4-BE49-F238E27FC236}">
                <a16:creationId xmlns:a16="http://schemas.microsoft.com/office/drawing/2014/main" id="{362D8EAB-C60E-8B44-B999-2B1B72B541BC}"/>
              </a:ext>
            </a:extLst>
          </p:cNvPr>
          <p:cNvPicPr>
            <a:picLocks noChangeAspect="1"/>
          </p:cNvPicPr>
          <p:nvPr/>
        </p:nvPicPr>
        <p:blipFill>
          <a:blip r:embed="rId4"/>
          <a:stretch>
            <a:fillRect/>
          </a:stretch>
        </p:blipFill>
        <p:spPr>
          <a:xfrm>
            <a:off x="539245" y="4494364"/>
            <a:ext cx="3889491" cy="2179406"/>
          </a:xfrm>
          <a:prstGeom prst="rect">
            <a:avLst/>
          </a:prstGeom>
        </p:spPr>
      </p:pic>
      <p:sp>
        <p:nvSpPr>
          <p:cNvPr id="24" name="TextBox 23">
            <a:extLst>
              <a:ext uri="{FF2B5EF4-FFF2-40B4-BE49-F238E27FC236}">
                <a16:creationId xmlns:a16="http://schemas.microsoft.com/office/drawing/2014/main" id="{5CC18EC6-8CA3-164D-A89A-7E05778541DB}"/>
              </a:ext>
            </a:extLst>
          </p:cNvPr>
          <p:cNvSpPr txBox="1"/>
          <p:nvPr/>
        </p:nvSpPr>
        <p:spPr>
          <a:xfrm>
            <a:off x="750671" y="882570"/>
            <a:ext cx="5109647" cy="276999"/>
          </a:xfrm>
          <a:prstGeom prst="rect">
            <a:avLst/>
          </a:prstGeom>
          <a:noFill/>
        </p:spPr>
        <p:txBody>
          <a:bodyPr wrap="square" lIns="0" tIns="0" rIns="0" bIns="0" rtlCol="0" anchor="ctr">
            <a:spAutoFit/>
          </a:bodyPr>
          <a:lstStyle/>
          <a:p>
            <a:pPr algn="l"/>
            <a:r>
              <a:rPr lang="en-US" sz="1800" dirty="0">
                <a:latin typeface="+mn-lt"/>
              </a:rPr>
              <a:t>Engine information on public website</a:t>
            </a:r>
          </a:p>
        </p:txBody>
      </p:sp>
      <p:sp>
        <p:nvSpPr>
          <p:cNvPr id="20" name="TextBox 19">
            <a:extLst>
              <a:ext uri="{FF2B5EF4-FFF2-40B4-BE49-F238E27FC236}">
                <a16:creationId xmlns:a16="http://schemas.microsoft.com/office/drawing/2014/main" id="{D9180160-B688-C54B-9A83-6A010AD45928}"/>
              </a:ext>
            </a:extLst>
          </p:cNvPr>
          <p:cNvSpPr txBox="1"/>
          <p:nvPr/>
        </p:nvSpPr>
        <p:spPr>
          <a:xfrm>
            <a:off x="974703" y="4753433"/>
            <a:ext cx="2438400" cy="276999"/>
          </a:xfrm>
          <a:prstGeom prst="rect">
            <a:avLst/>
          </a:prstGeom>
          <a:noFill/>
        </p:spPr>
        <p:txBody>
          <a:bodyPr wrap="square" lIns="0" tIns="0" rIns="0" bIns="0" rtlCol="0" anchor="ctr">
            <a:spAutoFit/>
          </a:bodyPr>
          <a:lstStyle/>
          <a:p>
            <a:pPr algn="l"/>
            <a:r>
              <a:rPr lang="en-US" sz="1800" dirty="0">
                <a:latin typeface="+mn-lt"/>
              </a:rPr>
              <a:t>FUN3D solution</a:t>
            </a:r>
          </a:p>
        </p:txBody>
      </p:sp>
      <p:pic>
        <p:nvPicPr>
          <p:cNvPr id="15" name="Picture 14">
            <a:extLst>
              <a:ext uri="{FF2B5EF4-FFF2-40B4-BE49-F238E27FC236}">
                <a16:creationId xmlns:a16="http://schemas.microsoft.com/office/drawing/2014/main" id="{8C72090F-8496-E949-8246-2ACA39B0DCF3}"/>
              </a:ext>
            </a:extLst>
          </p:cNvPr>
          <p:cNvPicPr>
            <a:picLocks noChangeAspect="1"/>
          </p:cNvPicPr>
          <p:nvPr/>
        </p:nvPicPr>
        <p:blipFill>
          <a:blip r:embed="rId5"/>
          <a:stretch>
            <a:fillRect/>
          </a:stretch>
        </p:blipFill>
        <p:spPr>
          <a:xfrm>
            <a:off x="6861259" y="4780239"/>
            <a:ext cx="2171196" cy="1845516"/>
          </a:xfrm>
          <a:prstGeom prst="rect">
            <a:avLst/>
          </a:prstGeom>
        </p:spPr>
      </p:pic>
      <p:pic>
        <p:nvPicPr>
          <p:cNvPr id="16" name="Picture 15">
            <a:extLst>
              <a:ext uri="{FF2B5EF4-FFF2-40B4-BE49-F238E27FC236}">
                <a16:creationId xmlns:a16="http://schemas.microsoft.com/office/drawing/2014/main" id="{BFEA4029-A164-254D-AD72-ED2920441BB8}"/>
              </a:ext>
            </a:extLst>
          </p:cNvPr>
          <p:cNvPicPr>
            <a:picLocks noChangeAspect="1"/>
          </p:cNvPicPr>
          <p:nvPr/>
        </p:nvPicPr>
        <p:blipFill>
          <a:blip r:embed="rId6"/>
          <a:stretch>
            <a:fillRect/>
          </a:stretch>
        </p:blipFill>
        <p:spPr>
          <a:xfrm>
            <a:off x="4852029" y="5508253"/>
            <a:ext cx="2229529" cy="1268525"/>
          </a:xfrm>
          <a:prstGeom prst="rect">
            <a:avLst/>
          </a:prstGeom>
        </p:spPr>
      </p:pic>
      <p:sp>
        <p:nvSpPr>
          <p:cNvPr id="17" name="TextBox 16">
            <a:extLst>
              <a:ext uri="{FF2B5EF4-FFF2-40B4-BE49-F238E27FC236}">
                <a16:creationId xmlns:a16="http://schemas.microsoft.com/office/drawing/2014/main" id="{910ADBB2-F739-9146-94D6-67118BB6299E}"/>
              </a:ext>
            </a:extLst>
          </p:cNvPr>
          <p:cNvSpPr txBox="1"/>
          <p:nvPr/>
        </p:nvSpPr>
        <p:spPr>
          <a:xfrm>
            <a:off x="8981328" y="3779494"/>
            <a:ext cx="3208936" cy="2769989"/>
          </a:xfrm>
          <a:prstGeom prst="rect">
            <a:avLst/>
          </a:prstGeom>
          <a:noFill/>
        </p:spPr>
        <p:txBody>
          <a:bodyPr wrap="square" lIns="0" tIns="0" rIns="0" bIns="0" rtlCol="0" anchor="ctr">
            <a:spAutoFit/>
          </a:bodyPr>
          <a:lstStyle/>
          <a:p>
            <a:pPr algn="l"/>
            <a:r>
              <a:rPr lang="en-US" sz="1400" dirty="0">
                <a:latin typeface="+mn-lt"/>
              </a:rPr>
              <a:t>SRC 2.0 RCS Jet Interaction Cases have been run (interactions being calculated )</a:t>
            </a:r>
          </a:p>
          <a:p>
            <a:pPr algn="l"/>
            <a:endParaRPr lang="en-US" sz="1400" dirty="0">
              <a:latin typeface="+mn-lt"/>
            </a:endParaRPr>
          </a:p>
          <a:p>
            <a:pPr algn="l"/>
            <a:r>
              <a:rPr lang="en-US" sz="1400" dirty="0">
                <a:latin typeface="+mn-lt"/>
              </a:rPr>
              <a:t>RCS engine have very large expansion</a:t>
            </a:r>
          </a:p>
          <a:p>
            <a:pPr algn="l"/>
            <a:r>
              <a:rPr lang="en-US" sz="1400" dirty="0">
                <a:latin typeface="+mn-lt"/>
              </a:rPr>
              <a:t>Aero team is investigating nozzle flow to assess confidence in exit flow and plumes </a:t>
            </a:r>
          </a:p>
          <a:p>
            <a:pPr algn="l"/>
            <a:endParaRPr lang="en-US" sz="1400" dirty="0">
              <a:latin typeface="+mn-lt"/>
            </a:endParaRPr>
          </a:p>
          <a:p>
            <a:pPr algn="l"/>
            <a:r>
              <a:rPr lang="en-US" sz="1400" dirty="0">
                <a:latin typeface="+mn-lt"/>
              </a:rPr>
              <a:t>RCS interaction and engine flow findings will inform analysis on PDC vehicle, when RCS configuration is provided</a:t>
            </a:r>
          </a:p>
          <a:p>
            <a:endParaRPr lang="en-US" sz="1200" dirty="0">
              <a:latin typeface="+mn-lt"/>
            </a:endParaRPr>
          </a:p>
        </p:txBody>
      </p:sp>
      <p:sp>
        <p:nvSpPr>
          <p:cNvPr id="18" name="Rectangle 17">
            <a:extLst>
              <a:ext uri="{FF2B5EF4-FFF2-40B4-BE49-F238E27FC236}">
                <a16:creationId xmlns:a16="http://schemas.microsoft.com/office/drawing/2014/main" id="{903E22EE-D406-EF44-9461-1046A7F59A08}"/>
              </a:ext>
            </a:extLst>
          </p:cNvPr>
          <p:cNvSpPr/>
          <p:nvPr/>
        </p:nvSpPr>
        <p:spPr bwMode="auto">
          <a:xfrm>
            <a:off x="4770975" y="3678588"/>
            <a:ext cx="7421025" cy="2971800"/>
          </a:xfrm>
          <a:prstGeom prst="rect">
            <a:avLst/>
          </a:prstGeom>
          <a:no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8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pic>
        <p:nvPicPr>
          <p:cNvPr id="7" name="Picture 6">
            <a:extLst>
              <a:ext uri="{FF2B5EF4-FFF2-40B4-BE49-F238E27FC236}">
                <a16:creationId xmlns:a16="http://schemas.microsoft.com/office/drawing/2014/main" id="{0D125E6E-1375-444E-A3CB-28503C227402}"/>
              </a:ext>
            </a:extLst>
          </p:cNvPr>
          <p:cNvPicPr>
            <a:picLocks noChangeAspect="1"/>
          </p:cNvPicPr>
          <p:nvPr/>
        </p:nvPicPr>
        <p:blipFill>
          <a:blip r:embed="rId7"/>
          <a:stretch>
            <a:fillRect/>
          </a:stretch>
        </p:blipFill>
        <p:spPr>
          <a:xfrm>
            <a:off x="4800600" y="3702997"/>
            <a:ext cx="3065203" cy="1678866"/>
          </a:xfrm>
          <a:prstGeom prst="rect">
            <a:avLst/>
          </a:prstGeom>
        </p:spPr>
      </p:pic>
    </p:spTree>
    <p:extLst>
      <p:ext uri="{BB962C8B-B14F-4D97-AF65-F5344CB8AC3E}">
        <p14:creationId xmlns:p14="http://schemas.microsoft.com/office/powerpoint/2010/main" val="135037407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51386" y="881079"/>
            <a:ext cx="6040613" cy="5791200"/>
          </a:xfrm>
        </p:spPr>
        <p:txBody>
          <a:bodyPr/>
          <a:lstStyle/>
          <a:p>
            <a:pPr marL="187325" indent="0">
              <a:buNone/>
            </a:pPr>
            <a:r>
              <a:rPr lang="en-US" sz="1800" dirty="0"/>
              <a:t>Preliminary DAC 0 RCS cases run at MECO conditions, </a:t>
            </a:r>
          </a:p>
          <a:p>
            <a:r>
              <a:rPr lang="en-US" sz="1800" dirty="0">
                <a:latin typeface="Symbol" pitchFamily="2" charset="2"/>
              </a:rPr>
              <a:t>a</a:t>
            </a:r>
            <a:r>
              <a:rPr lang="en-US" sz="1800" dirty="0"/>
              <a:t>=0, 6.9°, Mach = 12.86, Q=257Pa </a:t>
            </a:r>
          </a:p>
          <a:p>
            <a:r>
              <a:rPr lang="en-US" sz="1800" dirty="0"/>
              <a:t>+Pitch, -Pitch, +Yaw (Nose Right), +Roll</a:t>
            </a:r>
          </a:p>
          <a:p>
            <a:r>
              <a:rPr lang="en-US" sz="1800" dirty="0"/>
              <a:t>Jet interactions described in terms of ideal jet authority</a:t>
            </a:r>
          </a:p>
        </p:txBody>
      </p:sp>
      <p:sp>
        <p:nvSpPr>
          <p:cNvPr id="3" name="Title 2"/>
          <p:cNvSpPr>
            <a:spLocks noGrp="1"/>
          </p:cNvSpPr>
          <p:nvPr>
            <p:ph type="title"/>
          </p:nvPr>
        </p:nvSpPr>
        <p:spPr>
          <a:xfrm>
            <a:off x="115399" y="120259"/>
            <a:ext cx="9906000" cy="609573"/>
          </a:xfrm>
        </p:spPr>
        <p:txBody>
          <a:bodyPr/>
          <a:lstStyle/>
          <a:p>
            <a:r>
              <a:rPr lang="en-US" dirty="0"/>
              <a:t>Aero/RCS Interaction Prediction/Calculation</a:t>
            </a:r>
          </a:p>
        </p:txBody>
      </p:sp>
      <p:pic>
        <p:nvPicPr>
          <p:cNvPr id="7" name="Picture 6">
            <a:extLst>
              <a:ext uri="{FF2B5EF4-FFF2-40B4-BE49-F238E27FC236}">
                <a16:creationId xmlns:a16="http://schemas.microsoft.com/office/drawing/2014/main" id="{D3E4FDED-FF4D-574C-8B3A-ACA7BA436A33}"/>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22571" y="1100519"/>
            <a:ext cx="4470399" cy="2514600"/>
          </a:xfrm>
          <a:prstGeom prst="rect">
            <a:avLst/>
          </a:prstGeom>
        </p:spPr>
      </p:pic>
      <p:pic>
        <p:nvPicPr>
          <p:cNvPr id="13" name="Picture 12">
            <a:extLst>
              <a:ext uri="{FF2B5EF4-FFF2-40B4-BE49-F238E27FC236}">
                <a16:creationId xmlns:a16="http://schemas.microsoft.com/office/drawing/2014/main" id="{3D9810DC-8E4D-7F44-B9A9-A8BCB8D05C4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7040" y="3953638"/>
            <a:ext cx="4741333" cy="2667000"/>
          </a:xfrm>
          <a:prstGeom prst="rect">
            <a:avLst/>
          </a:prstGeom>
        </p:spPr>
      </p:pic>
      <p:sp>
        <p:nvSpPr>
          <p:cNvPr id="14" name="TextBox 13">
            <a:extLst>
              <a:ext uri="{FF2B5EF4-FFF2-40B4-BE49-F238E27FC236}">
                <a16:creationId xmlns:a16="http://schemas.microsoft.com/office/drawing/2014/main" id="{C107C3F5-2A4B-9D4B-8CD7-DC57DB7C37DA}"/>
              </a:ext>
            </a:extLst>
          </p:cNvPr>
          <p:cNvSpPr txBox="1"/>
          <p:nvPr/>
        </p:nvSpPr>
        <p:spPr>
          <a:xfrm>
            <a:off x="4770211" y="5531983"/>
            <a:ext cx="1782989" cy="738664"/>
          </a:xfrm>
          <a:prstGeom prst="rect">
            <a:avLst/>
          </a:prstGeom>
          <a:noFill/>
        </p:spPr>
        <p:txBody>
          <a:bodyPr wrap="square" lIns="0" tIns="0" rIns="0" bIns="0" rtlCol="0" anchor="ctr">
            <a:spAutoFit/>
          </a:bodyPr>
          <a:lstStyle/>
          <a:p>
            <a:r>
              <a:rPr lang="en-US" sz="1200" dirty="0">
                <a:latin typeface="+mn-lt"/>
              </a:rPr>
              <a:t>Pitch-up jets</a:t>
            </a:r>
          </a:p>
          <a:p>
            <a:r>
              <a:rPr lang="en-US" sz="1200" dirty="0">
                <a:latin typeface="+mn-lt"/>
              </a:rPr>
              <a:t>Net high-pressure region ahead of cg augmenting RCS authority</a:t>
            </a:r>
          </a:p>
        </p:txBody>
      </p:sp>
      <p:sp>
        <p:nvSpPr>
          <p:cNvPr id="15" name="TextBox 14">
            <a:extLst>
              <a:ext uri="{FF2B5EF4-FFF2-40B4-BE49-F238E27FC236}">
                <a16:creationId xmlns:a16="http://schemas.microsoft.com/office/drawing/2014/main" id="{53E6599C-8F1F-6646-8090-1BFE7CA15A86}"/>
              </a:ext>
            </a:extLst>
          </p:cNvPr>
          <p:cNvSpPr txBox="1"/>
          <p:nvPr/>
        </p:nvSpPr>
        <p:spPr>
          <a:xfrm>
            <a:off x="4958542" y="4492841"/>
            <a:ext cx="958596" cy="184666"/>
          </a:xfrm>
          <a:prstGeom prst="rect">
            <a:avLst/>
          </a:prstGeom>
          <a:noFill/>
        </p:spPr>
        <p:txBody>
          <a:bodyPr wrap="none" lIns="0" tIns="0" rIns="0" bIns="0" rtlCol="0" anchor="ctr">
            <a:spAutoFit/>
          </a:bodyPr>
          <a:lstStyle/>
          <a:p>
            <a:r>
              <a:rPr lang="en-US" sz="1200" dirty="0">
                <a:latin typeface="+mn-lt"/>
              </a:rPr>
              <a:t>MECO, a = 7°</a:t>
            </a:r>
          </a:p>
        </p:txBody>
      </p:sp>
      <p:sp>
        <p:nvSpPr>
          <p:cNvPr id="16" name="TextBox 15">
            <a:extLst>
              <a:ext uri="{FF2B5EF4-FFF2-40B4-BE49-F238E27FC236}">
                <a16:creationId xmlns:a16="http://schemas.microsoft.com/office/drawing/2014/main" id="{9110206A-EE6D-9D4E-AFE4-00CA62B79B0A}"/>
              </a:ext>
            </a:extLst>
          </p:cNvPr>
          <p:cNvSpPr txBox="1"/>
          <p:nvPr/>
        </p:nvSpPr>
        <p:spPr>
          <a:xfrm>
            <a:off x="4724293" y="2442935"/>
            <a:ext cx="1514676" cy="738664"/>
          </a:xfrm>
          <a:prstGeom prst="rect">
            <a:avLst/>
          </a:prstGeom>
          <a:noFill/>
        </p:spPr>
        <p:txBody>
          <a:bodyPr wrap="square" lIns="0" tIns="0" rIns="0" bIns="0" rtlCol="0" anchor="ctr">
            <a:spAutoFit/>
          </a:bodyPr>
          <a:lstStyle/>
          <a:p>
            <a:pPr algn="l"/>
            <a:r>
              <a:rPr lang="en-US" sz="1200" dirty="0">
                <a:latin typeface="+mn-lt"/>
              </a:rPr>
              <a:t>Plumes stagnate flow ahead of RCS and disrupt flow downstream </a:t>
            </a:r>
          </a:p>
        </p:txBody>
      </p:sp>
      <p:pic>
        <p:nvPicPr>
          <p:cNvPr id="17" name="Picture 16">
            <a:extLst>
              <a:ext uri="{FF2B5EF4-FFF2-40B4-BE49-F238E27FC236}">
                <a16:creationId xmlns:a16="http://schemas.microsoft.com/office/drawing/2014/main" id="{37586FA7-13A4-624C-87BE-5B306B25BAA6}"/>
              </a:ext>
            </a:extLst>
          </p:cNvPr>
          <p:cNvPicPr>
            <a:picLocks noChangeAspect="1"/>
          </p:cNvPicPr>
          <p:nvPr/>
        </p:nvPicPr>
        <p:blipFill>
          <a:blip r:embed="rId4"/>
          <a:stretch>
            <a:fillRect/>
          </a:stretch>
        </p:blipFill>
        <p:spPr>
          <a:xfrm>
            <a:off x="6858000" y="3022600"/>
            <a:ext cx="3632200" cy="711200"/>
          </a:xfrm>
          <a:prstGeom prst="rect">
            <a:avLst/>
          </a:prstGeom>
        </p:spPr>
      </p:pic>
      <p:pic>
        <p:nvPicPr>
          <p:cNvPr id="18" name="Picture 17">
            <a:extLst>
              <a:ext uri="{FF2B5EF4-FFF2-40B4-BE49-F238E27FC236}">
                <a16:creationId xmlns:a16="http://schemas.microsoft.com/office/drawing/2014/main" id="{06C302E7-FE16-B247-B14B-C04F1E1ACDB6}"/>
              </a:ext>
            </a:extLst>
          </p:cNvPr>
          <p:cNvPicPr>
            <a:picLocks noChangeAspect="1"/>
          </p:cNvPicPr>
          <p:nvPr/>
        </p:nvPicPr>
        <p:blipFill>
          <a:blip r:embed="rId5"/>
          <a:stretch>
            <a:fillRect/>
          </a:stretch>
        </p:blipFill>
        <p:spPr>
          <a:xfrm>
            <a:off x="8382000" y="3796498"/>
            <a:ext cx="2618120" cy="640951"/>
          </a:xfrm>
          <a:prstGeom prst="rect">
            <a:avLst/>
          </a:prstGeom>
        </p:spPr>
      </p:pic>
      <p:sp>
        <p:nvSpPr>
          <p:cNvPr id="19" name="TextBox 18">
            <a:extLst>
              <a:ext uri="{FF2B5EF4-FFF2-40B4-BE49-F238E27FC236}">
                <a16:creationId xmlns:a16="http://schemas.microsoft.com/office/drawing/2014/main" id="{6345A3EC-72D5-B942-915F-06EDC1A8FB74}"/>
              </a:ext>
            </a:extLst>
          </p:cNvPr>
          <p:cNvSpPr txBox="1"/>
          <p:nvPr/>
        </p:nvSpPr>
        <p:spPr>
          <a:xfrm>
            <a:off x="6266195" y="2728341"/>
            <a:ext cx="3178035" cy="215444"/>
          </a:xfrm>
          <a:prstGeom prst="rect">
            <a:avLst/>
          </a:prstGeom>
          <a:noFill/>
        </p:spPr>
        <p:txBody>
          <a:bodyPr wrap="square" lIns="0" tIns="0" rIns="0" bIns="0" rtlCol="0" anchor="ctr">
            <a:spAutoFit/>
          </a:bodyPr>
          <a:lstStyle/>
          <a:p>
            <a:r>
              <a:rPr lang="en-US" sz="1400" dirty="0">
                <a:latin typeface="+mn-lt"/>
              </a:rPr>
              <a:t>Example Jet Interaction Calculation</a:t>
            </a:r>
          </a:p>
        </p:txBody>
      </p:sp>
      <p:sp>
        <p:nvSpPr>
          <p:cNvPr id="20" name="TextBox 19">
            <a:extLst>
              <a:ext uri="{FF2B5EF4-FFF2-40B4-BE49-F238E27FC236}">
                <a16:creationId xmlns:a16="http://schemas.microsoft.com/office/drawing/2014/main" id="{D9180160-B688-C54B-9A83-6A010AD45928}"/>
              </a:ext>
            </a:extLst>
          </p:cNvPr>
          <p:cNvSpPr txBox="1"/>
          <p:nvPr/>
        </p:nvSpPr>
        <p:spPr>
          <a:xfrm>
            <a:off x="6900082" y="4700602"/>
            <a:ext cx="4987118" cy="1384995"/>
          </a:xfrm>
          <a:prstGeom prst="rect">
            <a:avLst/>
          </a:prstGeom>
          <a:noFill/>
        </p:spPr>
        <p:txBody>
          <a:bodyPr wrap="square" lIns="0" tIns="0" rIns="0" bIns="0" rtlCol="0" anchor="ctr">
            <a:spAutoFit/>
          </a:bodyPr>
          <a:lstStyle/>
          <a:p>
            <a:pPr algn="l"/>
            <a:r>
              <a:rPr lang="en-US" sz="1800" dirty="0">
                <a:latin typeface="+mn-lt"/>
              </a:rPr>
              <a:t>Jet interactions calculated to date all augment commanded authority </a:t>
            </a:r>
          </a:p>
          <a:p>
            <a:pPr marL="285750" indent="-285750" algn="l">
              <a:buFont typeface="Arial" panose="020B0604020202020204" pitchFamily="34" charset="0"/>
              <a:buChar char="•"/>
            </a:pPr>
            <a:r>
              <a:rPr lang="en-US" sz="1800" dirty="0">
                <a:latin typeface="+mn-lt"/>
              </a:rPr>
              <a:t>Augmentations range from +4% of commanded torque up to +40%, depending on jet and vehicle attitude</a:t>
            </a:r>
          </a:p>
        </p:txBody>
      </p:sp>
      <p:pic>
        <p:nvPicPr>
          <p:cNvPr id="21" name="Picture 20">
            <a:extLst>
              <a:ext uri="{FF2B5EF4-FFF2-40B4-BE49-F238E27FC236}">
                <a16:creationId xmlns:a16="http://schemas.microsoft.com/office/drawing/2014/main" id="{8888B712-347C-894E-B324-AC2CC6652AD2}"/>
              </a:ext>
            </a:extLst>
          </p:cNvPr>
          <p:cNvPicPr>
            <a:picLocks noChangeAspect="1"/>
          </p:cNvPicPr>
          <p:nvPr/>
        </p:nvPicPr>
        <p:blipFill>
          <a:blip r:embed="rId6"/>
          <a:stretch>
            <a:fillRect/>
          </a:stretch>
        </p:blipFill>
        <p:spPr>
          <a:xfrm>
            <a:off x="4592970" y="6242238"/>
            <a:ext cx="3346450" cy="433978"/>
          </a:xfrm>
          <a:prstGeom prst="rect">
            <a:avLst/>
          </a:prstGeom>
        </p:spPr>
      </p:pic>
      <p:sp>
        <p:nvSpPr>
          <p:cNvPr id="24" name="Rectangle 23">
            <a:extLst>
              <a:ext uri="{FF2B5EF4-FFF2-40B4-BE49-F238E27FC236}">
                <a16:creationId xmlns:a16="http://schemas.microsoft.com/office/drawing/2014/main" id="{BAA9ACEB-2BD4-C942-9A33-473C098F0688}"/>
              </a:ext>
            </a:extLst>
          </p:cNvPr>
          <p:cNvSpPr/>
          <p:nvPr/>
        </p:nvSpPr>
        <p:spPr bwMode="auto">
          <a:xfrm>
            <a:off x="6629400" y="4492841"/>
            <a:ext cx="5346212" cy="1749397"/>
          </a:xfrm>
          <a:prstGeom prst="rect">
            <a:avLst/>
          </a:prstGeom>
          <a:no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8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5" name="TextBox 24">
            <a:extLst>
              <a:ext uri="{FF2B5EF4-FFF2-40B4-BE49-F238E27FC236}">
                <a16:creationId xmlns:a16="http://schemas.microsoft.com/office/drawing/2014/main" id="{1D312EAF-A6BC-AE49-BFA9-1B5245B4490D}"/>
              </a:ext>
            </a:extLst>
          </p:cNvPr>
          <p:cNvSpPr txBox="1"/>
          <p:nvPr/>
        </p:nvSpPr>
        <p:spPr>
          <a:xfrm>
            <a:off x="4833675" y="1510760"/>
            <a:ext cx="958596" cy="369332"/>
          </a:xfrm>
          <a:prstGeom prst="rect">
            <a:avLst/>
          </a:prstGeom>
          <a:noFill/>
        </p:spPr>
        <p:txBody>
          <a:bodyPr wrap="none" lIns="0" tIns="0" rIns="0" bIns="0" rtlCol="0" anchor="ctr">
            <a:spAutoFit/>
          </a:bodyPr>
          <a:lstStyle/>
          <a:p>
            <a:r>
              <a:rPr lang="en-US" sz="1200" dirty="0">
                <a:latin typeface="+mn-lt"/>
              </a:rPr>
              <a:t>MECO, a = 7°</a:t>
            </a:r>
          </a:p>
          <a:p>
            <a:r>
              <a:rPr lang="en-US" sz="1200" dirty="0">
                <a:latin typeface="+mn-lt"/>
              </a:rPr>
              <a:t>Nose-right jet</a:t>
            </a:r>
          </a:p>
        </p:txBody>
      </p:sp>
    </p:spTree>
    <p:extLst>
      <p:ext uri="{BB962C8B-B14F-4D97-AF65-F5344CB8AC3E}">
        <p14:creationId xmlns:p14="http://schemas.microsoft.com/office/powerpoint/2010/main" val="23048391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6693" y="133390"/>
            <a:ext cx="9906000" cy="609573"/>
          </a:xfrm>
        </p:spPr>
        <p:txBody>
          <a:bodyPr/>
          <a:lstStyle/>
          <a:p>
            <a:r>
              <a:rPr lang="en-US" dirty="0"/>
              <a:t>RCS Jet Interaction Calculations</a:t>
            </a:r>
          </a:p>
        </p:txBody>
      </p:sp>
      <p:sp>
        <p:nvSpPr>
          <p:cNvPr id="7" name="Rectangle 6">
            <a:extLst>
              <a:ext uri="{FF2B5EF4-FFF2-40B4-BE49-F238E27FC236}">
                <a16:creationId xmlns:a16="http://schemas.microsoft.com/office/drawing/2014/main" id="{958D44F6-9A69-B743-A47F-C2EC0E2AD56B}"/>
              </a:ext>
            </a:extLst>
          </p:cNvPr>
          <p:cNvSpPr/>
          <p:nvPr/>
        </p:nvSpPr>
        <p:spPr>
          <a:xfrm>
            <a:off x="8077200" y="3429000"/>
            <a:ext cx="3070071" cy="5078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700" b="0" i="0" u="none" strike="noStrike" kern="1200" cap="none" spc="0" normalizeH="0" baseline="0" noProof="0" dirty="0">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rPr>
              <a:t>RCS Configuration</a:t>
            </a:r>
          </a:p>
        </p:txBody>
      </p:sp>
      <p:sp>
        <p:nvSpPr>
          <p:cNvPr id="13" name="Content Placeholder 1">
            <a:extLst>
              <a:ext uri="{FF2B5EF4-FFF2-40B4-BE49-F238E27FC236}">
                <a16:creationId xmlns:a16="http://schemas.microsoft.com/office/drawing/2014/main" id="{1AC77F98-CC28-5045-9C16-538B88C55293}"/>
              </a:ext>
            </a:extLst>
          </p:cNvPr>
          <p:cNvSpPr txBox="1">
            <a:spLocks/>
          </p:cNvSpPr>
          <p:nvPr/>
        </p:nvSpPr>
        <p:spPr>
          <a:xfrm>
            <a:off x="33231" y="987938"/>
            <a:ext cx="6412612" cy="925242"/>
          </a:xfrm>
          <a:prstGeom prst="rect">
            <a:avLst/>
          </a:prstGeom>
        </p:spPr>
        <p:txBody>
          <a:bodyPr lIns="64291" tIns="32146" rIns="64291" bIns="32146">
            <a:normAutofit fontScale="92500" lnSpcReduction="20000"/>
          </a:bodyPr>
          <a:lstStyle>
            <a:lvl1pPr marL="554038" indent="-366713" algn="l" rtl="0" eaLnBrk="0" fontAlgn="base" hangingPunct="0">
              <a:spcBef>
                <a:spcPts val="638"/>
              </a:spcBef>
              <a:spcAft>
                <a:spcPct val="0"/>
              </a:spcAft>
              <a:buSzPct val="100000"/>
              <a:buFont typeface="Gill Sans" panose="020B0502020104020203" pitchFamily="34" charset="-79"/>
              <a:buChar char="•"/>
              <a:defRPr sz="2400" baseline="0">
                <a:solidFill>
                  <a:schemeClr val="tx1"/>
                </a:solidFill>
                <a:latin typeface="Arial" pitchFamily="34" charset="0"/>
                <a:ea typeface="+mn-ea"/>
                <a:cs typeface="Arial" pitchFamily="34" charset="0"/>
                <a:sym typeface="Helvetica Neue" panose="02000503000000020004" pitchFamily="2" charset="0"/>
              </a:defRPr>
            </a:lvl1pPr>
            <a:lvl2pPr marL="803520" indent="-303552" algn="l" rtl="0" eaLnBrk="0" fontAlgn="base" hangingPunct="0">
              <a:spcBef>
                <a:spcPts val="638"/>
              </a:spcBef>
              <a:spcAft>
                <a:spcPct val="0"/>
              </a:spcAft>
              <a:buSzPct val="100000"/>
              <a:buFont typeface="Arial" panose="020B0604020202020204" pitchFamily="34" charset="0"/>
              <a:buChar char="̶"/>
              <a:defRPr sz="2200">
                <a:solidFill>
                  <a:schemeClr val="tx1"/>
                </a:solidFill>
                <a:latin typeface="Arial" pitchFamily="34" charset="0"/>
                <a:ea typeface="+mn-ea"/>
                <a:cs typeface="Arial" pitchFamily="34" charset="0"/>
                <a:sym typeface="Helvetica Neue" panose="02000503000000020004" pitchFamily="2" charset="0"/>
              </a:defRPr>
            </a:lvl2pPr>
            <a:lvl3pPr marL="1083637" indent="-271188" algn="l" rtl="0" eaLnBrk="0" fontAlgn="base" hangingPunct="0">
              <a:spcBef>
                <a:spcPts val="638"/>
              </a:spcBef>
              <a:spcAft>
                <a:spcPct val="0"/>
              </a:spcAft>
              <a:buSzPct val="100000"/>
              <a:buFont typeface="Wingdings" panose="05000000000000000000" pitchFamily="2" charset="2"/>
              <a:buChar char="§"/>
              <a:defRPr sz="2000">
                <a:solidFill>
                  <a:schemeClr val="tx1"/>
                </a:solidFill>
                <a:latin typeface="Arial" pitchFamily="34" charset="0"/>
                <a:ea typeface="+mn-ea"/>
                <a:cs typeface="Arial" pitchFamily="34" charset="0"/>
                <a:sym typeface="Helvetica Neue" panose="02000503000000020004" pitchFamily="2" charset="0"/>
              </a:defRPr>
            </a:lvl3pPr>
            <a:lvl4pPr marL="1374911" indent="-249983" algn="l" rtl="0" eaLnBrk="0" fontAlgn="base" hangingPunct="0">
              <a:spcBef>
                <a:spcPts val="638"/>
              </a:spcBef>
              <a:spcAft>
                <a:spcPct val="0"/>
              </a:spcAft>
              <a:buSzPct val="100000"/>
              <a:buFont typeface="Courier New" panose="02070309020205020404" pitchFamily="49" charset="0"/>
              <a:buChar char="o"/>
              <a:defRPr sz="1800">
                <a:solidFill>
                  <a:schemeClr val="tx1"/>
                </a:solidFill>
                <a:latin typeface="Arial" pitchFamily="34" charset="0"/>
                <a:ea typeface="+mn-ea"/>
                <a:cs typeface="Arial" pitchFamily="34" charset="0"/>
                <a:sym typeface="Helvetica Neue" panose="02000503000000020004" pitchFamily="2" charset="0"/>
              </a:defRPr>
            </a:lvl4pPr>
            <a:lvl5pPr marL="1676231" indent="-238825" algn="l" rtl="0" eaLnBrk="0" fontAlgn="base" hangingPunct="0">
              <a:spcBef>
                <a:spcPts val="638"/>
              </a:spcBef>
              <a:spcAft>
                <a:spcPct val="0"/>
              </a:spcAft>
              <a:buSzPct val="100000"/>
              <a:buFont typeface="Arial" panose="020B0604020202020204" pitchFamily="34" charset="0"/>
              <a:buChar char="•"/>
              <a:defRPr sz="1600">
                <a:solidFill>
                  <a:schemeClr val="tx1"/>
                </a:solidFill>
                <a:latin typeface="Arial" pitchFamily="34" charset="0"/>
                <a:ea typeface="+mn-ea"/>
                <a:cs typeface="Arial" pitchFamily="34" charset="0"/>
                <a:sym typeface="Helvetica Neue" panose="02000503000000020004" pitchFamily="2" charset="0"/>
              </a:defRPr>
            </a:lvl5pPr>
            <a:lvl6pPr marL="1997641" indent="-238825" algn="l" rtl="0" fontAlgn="base">
              <a:spcBef>
                <a:spcPts val="633"/>
              </a:spcBef>
              <a:spcAft>
                <a:spcPct val="0"/>
              </a:spcAft>
              <a:buSzPct val="171000"/>
              <a:buFont typeface="Gill Sans" charset="0"/>
              <a:buChar char="•"/>
              <a:defRPr sz="800">
                <a:solidFill>
                  <a:srgbClr val="0A1D5F"/>
                </a:solidFill>
                <a:latin typeface="+mn-lt"/>
                <a:ea typeface="+mn-ea"/>
                <a:cs typeface="+mn-cs"/>
                <a:sym typeface="Helvetica Neue" charset="0"/>
              </a:defRPr>
            </a:lvl6pPr>
            <a:lvl7pPr marL="2319047" indent="-238825" algn="l" rtl="0" fontAlgn="base">
              <a:spcBef>
                <a:spcPts val="633"/>
              </a:spcBef>
              <a:spcAft>
                <a:spcPct val="0"/>
              </a:spcAft>
              <a:buSzPct val="171000"/>
              <a:buFont typeface="Gill Sans" charset="0"/>
              <a:buChar char="•"/>
              <a:defRPr sz="800">
                <a:solidFill>
                  <a:srgbClr val="0A1D5F"/>
                </a:solidFill>
                <a:latin typeface="+mn-lt"/>
                <a:ea typeface="+mn-ea"/>
                <a:cs typeface="+mn-cs"/>
                <a:sym typeface="Helvetica Neue" charset="0"/>
              </a:defRPr>
            </a:lvl7pPr>
            <a:lvl8pPr marL="2640456" indent="-238825" algn="l" rtl="0" fontAlgn="base">
              <a:spcBef>
                <a:spcPts val="633"/>
              </a:spcBef>
              <a:spcAft>
                <a:spcPct val="0"/>
              </a:spcAft>
              <a:buSzPct val="171000"/>
              <a:buFont typeface="Gill Sans" charset="0"/>
              <a:buChar char="•"/>
              <a:defRPr sz="800">
                <a:solidFill>
                  <a:srgbClr val="0A1D5F"/>
                </a:solidFill>
                <a:latin typeface="+mn-lt"/>
                <a:ea typeface="+mn-ea"/>
                <a:cs typeface="+mn-cs"/>
                <a:sym typeface="Helvetica Neue" charset="0"/>
              </a:defRPr>
            </a:lvl8pPr>
            <a:lvl9pPr marL="2961864" indent="-238825" algn="l" rtl="0" fontAlgn="base">
              <a:spcBef>
                <a:spcPts val="633"/>
              </a:spcBef>
              <a:spcAft>
                <a:spcPct val="0"/>
              </a:spcAft>
              <a:buSzPct val="171000"/>
              <a:buFont typeface="Gill Sans" charset="0"/>
              <a:buChar char="•"/>
              <a:defRPr sz="800">
                <a:solidFill>
                  <a:srgbClr val="0A1D5F"/>
                </a:solidFill>
                <a:latin typeface="+mn-lt"/>
                <a:ea typeface="+mn-ea"/>
                <a:cs typeface="+mn-cs"/>
                <a:sym typeface="Helvetica Neue" charset="0"/>
              </a:defRPr>
            </a:lvl9pPr>
          </a:lstStyle>
          <a:p>
            <a:pPr marL="187325" marR="0" lvl="0" indent="0" algn="l" defTabSz="914400" rtl="0" eaLnBrk="0" fontAlgn="base" latinLnBrk="0" hangingPunct="0">
              <a:lnSpc>
                <a:spcPct val="100000"/>
              </a:lnSpc>
              <a:spcBef>
                <a:spcPts val="638"/>
              </a:spcBef>
              <a:spcAft>
                <a:spcPct val="0"/>
              </a:spcAft>
              <a:buClrTx/>
              <a:buSzPct val="100000"/>
              <a:buFont typeface="Gill Sans" panose="020B0502020104020203" pitchFamily="34" charset="-79"/>
              <a:buNone/>
              <a:tabLst/>
              <a:defRPr/>
            </a:pPr>
            <a:r>
              <a:rPr kumimoji="0" lang="en-US" sz="2400" b="0" i="0" u="none" strike="noStrike" kern="0" cap="none" spc="0" normalizeH="0" baseline="0" noProof="0" dirty="0">
                <a:ln>
                  <a:noFill/>
                </a:ln>
                <a:solidFill>
                  <a:prstClr val="black"/>
                </a:solidFill>
                <a:effectLst/>
                <a:uLnTx/>
                <a:uFillTx/>
                <a:latin typeface="Arial" pitchFamily="34" charset="0"/>
                <a:ea typeface="ヒラギノ角ゴ ProN W3"/>
                <a:cs typeface="Arial" pitchFamily="34" charset="0"/>
                <a:sym typeface="Helvetica Neue" panose="02000503000000020004" pitchFamily="2" charset="0"/>
              </a:rPr>
              <a:t>FUN3D CFD analysis conducted to investigate aero/RCS Jet Interactions, compared to RCS torques</a:t>
            </a:r>
          </a:p>
        </p:txBody>
      </p:sp>
      <p:pic>
        <p:nvPicPr>
          <p:cNvPr id="4" name="Picture 3">
            <a:extLst>
              <a:ext uri="{FF2B5EF4-FFF2-40B4-BE49-F238E27FC236}">
                <a16:creationId xmlns:a16="http://schemas.microsoft.com/office/drawing/2014/main" id="{D5CD5827-D724-4EC9-0363-31C3AD422A8A}"/>
              </a:ext>
            </a:extLst>
          </p:cNvPr>
          <p:cNvPicPr>
            <a:picLocks noChangeAspect="1"/>
          </p:cNvPicPr>
          <p:nvPr/>
        </p:nvPicPr>
        <p:blipFill>
          <a:blip r:embed="rId3"/>
          <a:stretch>
            <a:fillRect/>
          </a:stretch>
        </p:blipFill>
        <p:spPr>
          <a:xfrm>
            <a:off x="7196065" y="3830630"/>
            <a:ext cx="4709242" cy="3027370"/>
          </a:xfrm>
          <a:prstGeom prst="rect">
            <a:avLst/>
          </a:prstGeom>
        </p:spPr>
      </p:pic>
      <p:pic>
        <p:nvPicPr>
          <p:cNvPr id="15" name="Picture 14">
            <a:extLst>
              <a:ext uri="{FF2B5EF4-FFF2-40B4-BE49-F238E27FC236}">
                <a16:creationId xmlns:a16="http://schemas.microsoft.com/office/drawing/2014/main" id="{20AAB491-B581-CC68-1B65-6685E51CA535}"/>
              </a:ext>
            </a:extLst>
          </p:cNvPr>
          <p:cNvPicPr>
            <a:picLocks noChangeAspect="1"/>
          </p:cNvPicPr>
          <p:nvPr/>
        </p:nvPicPr>
        <p:blipFill>
          <a:blip r:embed="rId4"/>
          <a:stretch>
            <a:fillRect/>
          </a:stretch>
        </p:blipFill>
        <p:spPr>
          <a:xfrm>
            <a:off x="383075" y="1919770"/>
            <a:ext cx="5712925" cy="3172126"/>
          </a:xfrm>
          <a:prstGeom prst="rect">
            <a:avLst/>
          </a:prstGeom>
        </p:spPr>
      </p:pic>
      <p:pic>
        <p:nvPicPr>
          <p:cNvPr id="6" name="Picture 5" descr="A close-up of a missile&#10;&#10;Description automatically generated with medium confidence">
            <a:extLst>
              <a:ext uri="{FF2B5EF4-FFF2-40B4-BE49-F238E27FC236}">
                <a16:creationId xmlns:a16="http://schemas.microsoft.com/office/drawing/2014/main" id="{BAA659E1-9783-D340-527C-830EC6F411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6065" y="987938"/>
            <a:ext cx="4343400" cy="2443162"/>
          </a:xfrm>
          <a:prstGeom prst="rect">
            <a:avLst/>
          </a:prstGeom>
        </p:spPr>
      </p:pic>
      <p:sp>
        <p:nvSpPr>
          <p:cNvPr id="8" name="Rectangle 7">
            <a:extLst>
              <a:ext uri="{FF2B5EF4-FFF2-40B4-BE49-F238E27FC236}">
                <a16:creationId xmlns:a16="http://schemas.microsoft.com/office/drawing/2014/main" id="{C0FD0895-75BF-617C-93D9-DB08A6431AE8}"/>
              </a:ext>
            </a:extLst>
          </p:cNvPr>
          <p:cNvSpPr/>
          <p:nvPr/>
        </p:nvSpPr>
        <p:spPr>
          <a:xfrm>
            <a:off x="7391691" y="942728"/>
            <a:ext cx="1371017" cy="5078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dirty="0">
                <a:latin typeface="Arial" panose="020B0604020202020204" pitchFamily="34" charset="0"/>
                <a:cs typeface="Arial" panose="020B0604020202020204" pitchFamily="34" charset="0"/>
              </a:rPr>
              <a:t>Jets Off</a:t>
            </a:r>
            <a:endParaRPr kumimoji="0" lang="en-US" sz="2700" b="0" i="0" u="none" strike="noStrike" kern="1200" cap="none" spc="0" normalizeH="0" baseline="0" noProof="0" dirty="0">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endParaRPr>
          </a:p>
        </p:txBody>
      </p:sp>
      <p:sp>
        <p:nvSpPr>
          <p:cNvPr id="10" name="Content Placeholder 9">
            <a:extLst>
              <a:ext uri="{FF2B5EF4-FFF2-40B4-BE49-F238E27FC236}">
                <a16:creationId xmlns:a16="http://schemas.microsoft.com/office/drawing/2014/main" id="{73A13ABA-A1E4-519D-1EBE-25C4AD6E708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344746288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Center of Gravity Shift During SRM1 Burn</a:t>
            </a:r>
          </a:p>
        </p:txBody>
      </p:sp>
      <p:sp>
        <p:nvSpPr>
          <p:cNvPr id="7" name="Rectangle 6">
            <a:extLst>
              <a:ext uri="{FF2B5EF4-FFF2-40B4-BE49-F238E27FC236}">
                <a16:creationId xmlns:a16="http://schemas.microsoft.com/office/drawing/2014/main" id="{958D44F6-9A69-B743-A47F-C2EC0E2AD56B}"/>
              </a:ext>
            </a:extLst>
          </p:cNvPr>
          <p:cNvSpPr/>
          <p:nvPr/>
        </p:nvSpPr>
        <p:spPr>
          <a:xfrm>
            <a:off x="7481633" y="1360365"/>
            <a:ext cx="4330411" cy="466281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700" b="0" i="0" u="none" strike="noStrike" kern="1200" cap="none" spc="0" normalizeH="0" baseline="0" noProof="0" dirty="0">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rPr>
              <a:t>RCS configuration moves from aft of RCS jets to ahead of jets during burn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dirty="0">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700" b="0" i="0" u="none" strike="noStrike" kern="1200" cap="none" spc="0" normalizeH="0" baseline="0" noProof="0" dirty="0">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rPr>
              <a:t>Pitch and Yaw jets are not nominally active during majority of this cg shift.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2700" b="0" i="0" u="none" strike="noStrike" kern="1200" cap="none" spc="0" normalizeH="0" baseline="0" noProof="0" dirty="0">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700" b="0" i="0" u="none" strike="noStrike" kern="1200" cap="none" spc="0" normalizeH="0" baseline="0" noProof="0" dirty="0">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rPr>
              <a:t>Final cg location provides small moment arm for pitch/yaw jets (~15cm) </a:t>
            </a:r>
          </a:p>
        </p:txBody>
      </p:sp>
      <p:pic>
        <p:nvPicPr>
          <p:cNvPr id="2" name="Picture 1">
            <a:extLst>
              <a:ext uri="{FF2B5EF4-FFF2-40B4-BE49-F238E27FC236}">
                <a16:creationId xmlns:a16="http://schemas.microsoft.com/office/drawing/2014/main" id="{EB46C242-42A6-CA68-7AF0-77360C93E313}"/>
              </a:ext>
            </a:extLst>
          </p:cNvPr>
          <p:cNvPicPr>
            <a:picLocks noChangeAspect="1"/>
          </p:cNvPicPr>
          <p:nvPr/>
        </p:nvPicPr>
        <p:blipFill>
          <a:blip r:embed="rId3"/>
          <a:stretch>
            <a:fillRect/>
          </a:stretch>
        </p:blipFill>
        <p:spPr>
          <a:xfrm>
            <a:off x="0" y="1550197"/>
            <a:ext cx="7487853" cy="4283150"/>
          </a:xfrm>
          <a:prstGeom prst="rect">
            <a:avLst/>
          </a:prstGeom>
        </p:spPr>
      </p:pic>
    </p:spTree>
    <p:extLst>
      <p:ext uri="{BB962C8B-B14F-4D97-AF65-F5344CB8AC3E}">
        <p14:creationId xmlns:p14="http://schemas.microsoft.com/office/powerpoint/2010/main" val="421651784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6924" y="55498"/>
            <a:ext cx="7239000" cy="646844"/>
          </a:xfrm>
        </p:spPr>
        <p:txBody>
          <a:bodyPr>
            <a:normAutofit/>
          </a:bodyPr>
          <a:lstStyle/>
          <a:p>
            <a:r>
              <a:rPr lang="en-US" dirty="0"/>
              <a:t>Jet Interaction Calculations from CFD</a:t>
            </a:r>
          </a:p>
        </p:txBody>
      </p:sp>
      <p:sp>
        <p:nvSpPr>
          <p:cNvPr id="7" name="Rectangle 6">
            <a:extLst>
              <a:ext uri="{FF2B5EF4-FFF2-40B4-BE49-F238E27FC236}">
                <a16:creationId xmlns:a16="http://schemas.microsoft.com/office/drawing/2014/main" id="{958D44F6-9A69-B743-A47F-C2EC0E2AD56B}"/>
              </a:ext>
            </a:extLst>
          </p:cNvPr>
          <p:cNvSpPr/>
          <p:nvPr/>
        </p:nvSpPr>
        <p:spPr>
          <a:xfrm>
            <a:off x="1406156" y="3011408"/>
            <a:ext cx="8767273" cy="507831"/>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700" b="0" i="0" u="none" strike="noStrike" kern="1200" cap="none" spc="0" normalizeH="0" baseline="0" noProof="0" dirty="0">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rPr>
              <a:t>Example contour plot of </a:t>
            </a:r>
            <a:r>
              <a:rPr kumimoji="0" lang="en-US" sz="2700" b="0" i="0" u="none" strike="noStrike" kern="1200" cap="none" spc="0" normalizeH="0" baseline="0" noProof="0" dirty="0" err="1">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rPr>
              <a:t>dCp</a:t>
            </a:r>
            <a:r>
              <a:rPr kumimoji="0" lang="en-US" sz="2700" b="0" i="0" u="none" strike="noStrike" kern="1200" cap="none" spc="0" normalizeH="0" baseline="0" noProof="0" dirty="0">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rPr>
              <a:t> = Cp(jet-on) – Cp (jet off)</a:t>
            </a:r>
          </a:p>
        </p:txBody>
      </p:sp>
      <p:pic>
        <p:nvPicPr>
          <p:cNvPr id="11" name="Picture 10">
            <a:extLst>
              <a:ext uri="{FF2B5EF4-FFF2-40B4-BE49-F238E27FC236}">
                <a16:creationId xmlns:a16="http://schemas.microsoft.com/office/drawing/2014/main" id="{1EFBCEA4-5AC1-C837-761B-E435588C05C7}"/>
              </a:ext>
            </a:extLst>
          </p:cNvPr>
          <p:cNvPicPr>
            <a:picLocks noChangeAspect="1"/>
          </p:cNvPicPr>
          <p:nvPr/>
        </p:nvPicPr>
        <p:blipFill>
          <a:blip r:embed="rId3"/>
          <a:stretch>
            <a:fillRect/>
          </a:stretch>
        </p:blipFill>
        <p:spPr>
          <a:xfrm>
            <a:off x="2092530" y="939460"/>
            <a:ext cx="7650584" cy="2158802"/>
          </a:xfrm>
          <a:prstGeom prst="rect">
            <a:avLst/>
          </a:prstGeom>
        </p:spPr>
      </p:pic>
      <p:sp>
        <p:nvSpPr>
          <p:cNvPr id="16" name="Rectangle 15">
            <a:extLst>
              <a:ext uri="{FF2B5EF4-FFF2-40B4-BE49-F238E27FC236}">
                <a16:creationId xmlns:a16="http://schemas.microsoft.com/office/drawing/2014/main" id="{1D7CC604-D0F6-D20E-1286-558AA5DC6B78}"/>
              </a:ext>
            </a:extLst>
          </p:cNvPr>
          <p:cNvSpPr/>
          <p:nvPr/>
        </p:nvSpPr>
        <p:spPr>
          <a:xfrm>
            <a:off x="90209" y="756202"/>
            <a:ext cx="3361818" cy="40011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rPr>
              <a:t>MECO2 Jets 1,6 </a:t>
            </a:r>
            <a:r>
              <a:rPr kumimoji="0" lang="en-US" sz="2000" b="0" i="0" u="none" strike="noStrike" kern="1200" cap="none" spc="0" normalizeH="0" baseline="0" noProof="0" dirty="0" err="1">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rPr>
              <a:t>PitchDown</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ヒラギノ角ゴ ProN W3" panose="020B0300000000000000" pitchFamily="34" charset="-128"/>
              <a:cs typeface="Arial" panose="020B0604020202020204" pitchFamily="34" charset="0"/>
              <a:sym typeface="Gill Sans" panose="020B0502020104020203" pitchFamily="34" charset="-79"/>
            </a:endParaRPr>
          </a:p>
        </p:txBody>
      </p:sp>
      <p:pic>
        <p:nvPicPr>
          <p:cNvPr id="2" name="Picture 1">
            <a:extLst>
              <a:ext uri="{FF2B5EF4-FFF2-40B4-BE49-F238E27FC236}">
                <a16:creationId xmlns:a16="http://schemas.microsoft.com/office/drawing/2014/main" id="{FFF020F0-E495-AB1B-B5D2-9959978B5EFA}"/>
              </a:ext>
            </a:extLst>
          </p:cNvPr>
          <p:cNvPicPr>
            <a:picLocks noChangeAspect="1"/>
          </p:cNvPicPr>
          <p:nvPr/>
        </p:nvPicPr>
        <p:blipFill>
          <a:blip r:embed="rId4"/>
          <a:stretch>
            <a:fillRect/>
          </a:stretch>
        </p:blipFill>
        <p:spPr>
          <a:xfrm>
            <a:off x="196924" y="3719294"/>
            <a:ext cx="11700215" cy="2374101"/>
          </a:xfrm>
          <a:prstGeom prst="rect">
            <a:avLst/>
          </a:prstGeom>
        </p:spPr>
      </p:pic>
    </p:spTree>
    <p:extLst>
      <p:ext uri="{BB962C8B-B14F-4D97-AF65-F5344CB8AC3E}">
        <p14:creationId xmlns:p14="http://schemas.microsoft.com/office/powerpoint/2010/main" val="147845217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D315CA-31B4-2249-A10E-78702B717EAC}"/>
              </a:ext>
            </a:extLst>
          </p:cNvPr>
          <p:cNvSpPr>
            <a:spLocks noGrp="1"/>
          </p:cNvSpPr>
          <p:nvPr>
            <p:ph idx="1"/>
          </p:nvPr>
        </p:nvSpPr>
        <p:spPr>
          <a:xfrm>
            <a:off x="101600" y="1031638"/>
            <a:ext cx="11988800" cy="5380856"/>
          </a:xfrm>
        </p:spPr>
        <p:txBody>
          <a:bodyPr/>
          <a:lstStyle/>
          <a:p>
            <a:pPr marL="187325" indent="0">
              <a:buNone/>
            </a:pPr>
            <a:r>
              <a:rPr lang="en-US" sz="2000" dirty="0"/>
              <a:t>Low Density Aerodynamics are Modeled using DSMC Methods (needed before MECO for some trajectories)</a:t>
            </a:r>
          </a:p>
          <a:p>
            <a:r>
              <a:rPr lang="en-US" sz="1800" dirty="0"/>
              <a:t>MAP DSMC Solver</a:t>
            </a:r>
          </a:p>
          <a:p>
            <a:pPr lvl="1"/>
            <a:r>
              <a:rPr lang="en-US" sz="1800" dirty="0"/>
              <a:t>Morton Octree Cartesian grid for flow field; separate unstructured surface grid</a:t>
            </a:r>
          </a:p>
          <a:p>
            <a:pPr lvl="1"/>
            <a:r>
              <a:rPr lang="en-US" sz="1800" dirty="0"/>
              <a:t>Dynamic adaptation (flow field grid, local time step, surface temperature)</a:t>
            </a:r>
          </a:p>
          <a:p>
            <a:pPr lvl="1"/>
            <a:r>
              <a:rPr lang="en-US" sz="1800" dirty="0"/>
              <a:t>Nonequilibrium internal energy relaxation (rotation, vibration, electronic) and chemistry</a:t>
            </a:r>
          </a:p>
          <a:p>
            <a:r>
              <a:rPr lang="en-US" sz="1800" dirty="0"/>
              <a:t>Simulation Parameters</a:t>
            </a:r>
          </a:p>
          <a:p>
            <a:pPr lvl="1"/>
            <a:r>
              <a:rPr lang="en-US" sz="1800" dirty="0"/>
              <a:t>X</a:t>
            </a:r>
            <a:r>
              <a:rPr lang="en-US" sz="1800" baseline="-25000" dirty="0"/>
              <a:t>CO2 </a:t>
            </a:r>
            <a:r>
              <a:rPr lang="en-US" sz="1800" dirty="0"/>
              <a:t>= 0.9537; X</a:t>
            </a:r>
            <a:r>
              <a:rPr lang="en-US" sz="1800" baseline="-25000" dirty="0"/>
              <a:t>N2 </a:t>
            </a:r>
            <a:r>
              <a:rPr lang="en-US" sz="1800" dirty="0"/>
              <a:t>= 0.0463 (total of 9 species; VSS parameters tuned to match LAURA transport props.)</a:t>
            </a:r>
          </a:p>
        </p:txBody>
      </p:sp>
      <p:sp>
        <p:nvSpPr>
          <p:cNvPr id="3" name="Title 2">
            <a:extLst>
              <a:ext uri="{FF2B5EF4-FFF2-40B4-BE49-F238E27FC236}">
                <a16:creationId xmlns:a16="http://schemas.microsoft.com/office/drawing/2014/main" id="{F7077479-7237-5A45-B01E-8DFC17D3F968}"/>
              </a:ext>
            </a:extLst>
          </p:cNvPr>
          <p:cNvSpPr>
            <a:spLocks noGrp="1"/>
          </p:cNvSpPr>
          <p:nvPr>
            <p:ph type="title"/>
          </p:nvPr>
        </p:nvSpPr>
        <p:spPr/>
        <p:txBody>
          <a:bodyPr/>
          <a:lstStyle/>
          <a:p>
            <a:r>
              <a:rPr lang="en-US" i="0" dirty="0">
                <a:solidFill>
                  <a:schemeClr val="tx1"/>
                </a:solidFill>
              </a:rPr>
              <a:t>MSR MLS Rarefied Aerodynamics</a:t>
            </a:r>
          </a:p>
        </p:txBody>
      </p:sp>
      <p:pic>
        <p:nvPicPr>
          <p:cNvPr id="5" name="Picture 4" descr="Chart&#10;&#10;Description automatically generated">
            <a:extLst>
              <a:ext uri="{FF2B5EF4-FFF2-40B4-BE49-F238E27FC236}">
                <a16:creationId xmlns:a16="http://schemas.microsoft.com/office/drawing/2014/main" id="{EE9483DD-9C89-9540-BB63-89A452FB05EC}"/>
              </a:ext>
            </a:extLst>
          </p:cNvPr>
          <p:cNvPicPr>
            <a:picLocks noChangeAspect="1"/>
          </p:cNvPicPr>
          <p:nvPr/>
        </p:nvPicPr>
        <p:blipFill>
          <a:blip r:embed="rId2"/>
          <a:stretch>
            <a:fillRect/>
          </a:stretch>
        </p:blipFill>
        <p:spPr>
          <a:xfrm>
            <a:off x="7136296" y="3774838"/>
            <a:ext cx="4330700" cy="2915654"/>
          </a:xfrm>
          <a:prstGeom prst="rect">
            <a:avLst/>
          </a:prstGeom>
        </p:spPr>
      </p:pic>
      <p:graphicFrame>
        <p:nvGraphicFramePr>
          <p:cNvPr id="4" name="Table 5">
            <a:extLst>
              <a:ext uri="{FF2B5EF4-FFF2-40B4-BE49-F238E27FC236}">
                <a16:creationId xmlns:a16="http://schemas.microsoft.com/office/drawing/2014/main" id="{C0961A18-586D-FF46-ABB9-D403A8CAAD40}"/>
              </a:ext>
            </a:extLst>
          </p:cNvPr>
          <p:cNvGraphicFramePr>
            <a:graphicFrameLocks noGrp="1"/>
          </p:cNvGraphicFramePr>
          <p:nvPr>
            <p:extLst>
              <p:ext uri="{D42A27DB-BD31-4B8C-83A1-F6EECF244321}">
                <p14:modId xmlns:p14="http://schemas.microsoft.com/office/powerpoint/2010/main" val="3987799285"/>
              </p:ext>
            </p:extLst>
          </p:nvPr>
        </p:nvGraphicFramePr>
        <p:xfrm>
          <a:off x="304801" y="3858846"/>
          <a:ext cx="6553200" cy="2743200"/>
        </p:xfrm>
        <a:graphic>
          <a:graphicData uri="http://schemas.openxmlformats.org/drawingml/2006/table">
            <a:tbl>
              <a:tblPr firstRow="1" bandRow="1">
                <a:tableStyleId>{5C22544A-7EE6-4342-B048-85BDC9FD1C3A}</a:tableStyleId>
              </a:tblPr>
              <a:tblGrid>
                <a:gridCol w="1092200">
                  <a:extLst>
                    <a:ext uri="{9D8B030D-6E8A-4147-A177-3AD203B41FA5}">
                      <a16:colId xmlns:a16="http://schemas.microsoft.com/office/drawing/2014/main" val="4140661759"/>
                    </a:ext>
                  </a:extLst>
                </a:gridCol>
                <a:gridCol w="1092200">
                  <a:extLst>
                    <a:ext uri="{9D8B030D-6E8A-4147-A177-3AD203B41FA5}">
                      <a16:colId xmlns:a16="http://schemas.microsoft.com/office/drawing/2014/main" val="2875014485"/>
                    </a:ext>
                  </a:extLst>
                </a:gridCol>
                <a:gridCol w="1092200">
                  <a:extLst>
                    <a:ext uri="{9D8B030D-6E8A-4147-A177-3AD203B41FA5}">
                      <a16:colId xmlns:a16="http://schemas.microsoft.com/office/drawing/2014/main" val="931164581"/>
                    </a:ext>
                  </a:extLst>
                </a:gridCol>
                <a:gridCol w="1092200">
                  <a:extLst>
                    <a:ext uri="{9D8B030D-6E8A-4147-A177-3AD203B41FA5}">
                      <a16:colId xmlns:a16="http://schemas.microsoft.com/office/drawing/2014/main" val="3967209061"/>
                    </a:ext>
                  </a:extLst>
                </a:gridCol>
                <a:gridCol w="1092200">
                  <a:extLst>
                    <a:ext uri="{9D8B030D-6E8A-4147-A177-3AD203B41FA5}">
                      <a16:colId xmlns:a16="http://schemas.microsoft.com/office/drawing/2014/main" val="2796170573"/>
                    </a:ext>
                  </a:extLst>
                </a:gridCol>
                <a:gridCol w="1092200">
                  <a:extLst>
                    <a:ext uri="{9D8B030D-6E8A-4147-A177-3AD203B41FA5}">
                      <a16:colId xmlns:a16="http://schemas.microsoft.com/office/drawing/2014/main" val="2982543616"/>
                    </a:ext>
                  </a:extLst>
                </a:gridCol>
              </a:tblGrid>
              <a:tr h="293294">
                <a:tc>
                  <a:txBody>
                    <a:bodyPr/>
                    <a:lstStyle/>
                    <a:p>
                      <a:pPr algn="ctr"/>
                      <a:r>
                        <a:rPr lang="en-US" sz="1400" dirty="0"/>
                        <a:t>Time (s)</a:t>
                      </a:r>
                    </a:p>
                  </a:txBody>
                  <a:tcPr/>
                </a:tc>
                <a:tc>
                  <a:txBody>
                    <a:bodyPr/>
                    <a:lstStyle/>
                    <a:p>
                      <a:pPr algn="ctr"/>
                      <a:r>
                        <a:rPr lang="en-US" sz="1400" dirty="0">
                          <a:latin typeface="Symbol" pitchFamily="2" charset="2"/>
                        </a:rPr>
                        <a:t>a </a:t>
                      </a:r>
                      <a:r>
                        <a:rPr lang="en-US" sz="1400" dirty="0">
                          <a:latin typeface="+mn-lt"/>
                        </a:rPr>
                        <a:t>(deg)</a:t>
                      </a:r>
                      <a:endParaRPr lang="en-US" sz="1400" dirty="0">
                        <a:latin typeface="Symbol" pitchFamily="2" charset="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Symbol" pitchFamily="2" charset="2"/>
                        </a:rPr>
                        <a:t>r </a:t>
                      </a:r>
                      <a:r>
                        <a:rPr lang="en-US" sz="1400" dirty="0">
                          <a:latin typeface="+mn-lt"/>
                        </a:rPr>
                        <a:t>(kg/m</a:t>
                      </a:r>
                      <a:r>
                        <a:rPr lang="en-US" sz="1400" baseline="30000" dirty="0">
                          <a:latin typeface="+mn-lt"/>
                        </a:rPr>
                        <a:t>3</a:t>
                      </a:r>
                      <a:r>
                        <a:rPr lang="en-US" sz="1400" dirty="0">
                          <a:latin typeface="+mn-lt"/>
                        </a:rPr>
                        <a:t>)</a:t>
                      </a:r>
                      <a:endParaRPr lang="en-US" sz="1400" dirty="0">
                        <a:latin typeface="Symbol" pitchFamily="2" charset="2"/>
                      </a:endParaRPr>
                    </a:p>
                  </a:txBody>
                  <a:tcPr/>
                </a:tc>
                <a:tc>
                  <a:txBody>
                    <a:bodyPr/>
                    <a:lstStyle/>
                    <a:p>
                      <a:pPr algn="ctr"/>
                      <a:r>
                        <a:rPr lang="en-US" sz="1400" dirty="0"/>
                        <a:t>T (K)</a:t>
                      </a:r>
                    </a:p>
                  </a:txBody>
                  <a:tcPr/>
                </a:tc>
                <a:tc>
                  <a:txBody>
                    <a:bodyPr/>
                    <a:lstStyle/>
                    <a:p>
                      <a:pPr algn="ctr"/>
                      <a:r>
                        <a:rPr lang="en-US" sz="1400" dirty="0"/>
                        <a:t>V (m/s)</a:t>
                      </a:r>
                    </a:p>
                  </a:txBody>
                  <a:tcPr/>
                </a:tc>
                <a:tc>
                  <a:txBody>
                    <a:bodyPr/>
                    <a:lstStyle/>
                    <a:p>
                      <a:pPr algn="ctr"/>
                      <a:r>
                        <a:rPr lang="en-US" sz="1400" dirty="0" err="1"/>
                        <a:t>Kn</a:t>
                      </a:r>
                      <a:r>
                        <a:rPr lang="en-US" sz="1400" baseline="-25000" dirty="0" err="1"/>
                        <a:t>D</a:t>
                      </a:r>
                      <a:endParaRPr lang="en-US" sz="1400" dirty="0"/>
                    </a:p>
                  </a:txBody>
                  <a:tcPr/>
                </a:tc>
                <a:extLst>
                  <a:ext uri="{0D108BD9-81ED-4DB2-BD59-A6C34878D82A}">
                    <a16:rowId xmlns:a16="http://schemas.microsoft.com/office/drawing/2014/main" val="927452261"/>
                  </a:ext>
                </a:extLst>
              </a:tr>
              <a:tr h="293294">
                <a:tc>
                  <a:txBody>
                    <a:bodyPr/>
                    <a:lstStyle/>
                    <a:p>
                      <a:pPr algn="ctr"/>
                      <a:r>
                        <a:rPr lang="en-US" sz="1400" dirty="0"/>
                        <a:t>75.03</a:t>
                      </a:r>
                    </a:p>
                  </a:txBody>
                  <a:tcPr/>
                </a:tc>
                <a:tc>
                  <a:txBody>
                    <a:bodyPr/>
                    <a:lstStyle/>
                    <a:p>
                      <a:pPr algn="ctr"/>
                      <a:r>
                        <a:rPr lang="en-US" sz="1400" dirty="0"/>
                        <a:t>0,4,10</a:t>
                      </a:r>
                    </a:p>
                  </a:txBody>
                  <a:tcPr/>
                </a:tc>
                <a:tc>
                  <a:txBody>
                    <a:bodyPr/>
                    <a:lstStyle/>
                    <a:p>
                      <a:pPr algn="ctr"/>
                      <a:r>
                        <a:rPr lang="en-US" sz="1400" dirty="0"/>
                        <a:t>2.1915e-5</a:t>
                      </a:r>
                    </a:p>
                  </a:txBody>
                  <a:tcPr/>
                </a:tc>
                <a:tc>
                  <a:txBody>
                    <a:bodyPr/>
                    <a:lstStyle/>
                    <a:p>
                      <a:pPr algn="ctr"/>
                      <a:r>
                        <a:rPr lang="en-US" sz="1400" dirty="0"/>
                        <a:t>139.3</a:t>
                      </a:r>
                    </a:p>
                  </a:txBody>
                  <a:tcPr/>
                </a:tc>
                <a:tc>
                  <a:txBody>
                    <a:bodyPr/>
                    <a:lstStyle/>
                    <a:p>
                      <a:pPr algn="ctr"/>
                      <a:r>
                        <a:rPr lang="en-US" sz="1400" dirty="0"/>
                        <a:t>1927.2</a:t>
                      </a:r>
                    </a:p>
                  </a:txBody>
                  <a:tcPr/>
                </a:tc>
                <a:tc>
                  <a:txBody>
                    <a:bodyPr/>
                    <a:lstStyle/>
                    <a:p>
                      <a:pPr algn="ctr"/>
                      <a:r>
                        <a:rPr lang="en-US" sz="1400" dirty="0"/>
                        <a:t>0.0046</a:t>
                      </a:r>
                    </a:p>
                  </a:txBody>
                  <a:tcPr/>
                </a:tc>
                <a:extLst>
                  <a:ext uri="{0D108BD9-81ED-4DB2-BD59-A6C34878D82A}">
                    <a16:rowId xmlns:a16="http://schemas.microsoft.com/office/drawing/2014/main" val="1767552419"/>
                  </a:ext>
                </a:extLst>
              </a:tr>
              <a:tr h="293294">
                <a:tc>
                  <a:txBody>
                    <a:bodyPr/>
                    <a:lstStyle/>
                    <a:p>
                      <a:pPr algn="ctr"/>
                      <a:r>
                        <a:rPr lang="en-US" sz="1400" dirty="0"/>
                        <a:t>89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0,4,10</a:t>
                      </a:r>
                    </a:p>
                  </a:txBody>
                  <a:tcPr/>
                </a:tc>
                <a:tc>
                  <a:txBody>
                    <a:bodyPr/>
                    <a:lstStyle/>
                    <a:p>
                      <a:pPr algn="ctr"/>
                      <a:r>
                        <a:rPr lang="en-US" sz="1400" dirty="0"/>
                        <a:t>2.1588e-6</a:t>
                      </a:r>
                    </a:p>
                  </a:txBody>
                  <a:tcPr/>
                </a:tc>
                <a:tc>
                  <a:txBody>
                    <a:bodyPr/>
                    <a:lstStyle/>
                    <a:p>
                      <a:pPr algn="ctr"/>
                      <a:r>
                        <a:rPr lang="en-US" sz="1400" dirty="0"/>
                        <a:t>129.1</a:t>
                      </a:r>
                    </a:p>
                  </a:txBody>
                  <a:tcPr/>
                </a:tc>
                <a:tc>
                  <a:txBody>
                    <a:bodyPr/>
                    <a:lstStyle/>
                    <a:p>
                      <a:pPr algn="ctr"/>
                      <a:r>
                        <a:rPr lang="en-US" sz="1400" dirty="0"/>
                        <a:t>1842.7</a:t>
                      </a:r>
                    </a:p>
                  </a:txBody>
                  <a:tcPr/>
                </a:tc>
                <a:tc>
                  <a:txBody>
                    <a:bodyPr/>
                    <a:lstStyle/>
                    <a:p>
                      <a:pPr algn="ctr"/>
                      <a:r>
                        <a:rPr lang="en-US" sz="1400" dirty="0"/>
                        <a:t>0.0457</a:t>
                      </a:r>
                    </a:p>
                  </a:txBody>
                  <a:tcPr/>
                </a:tc>
                <a:extLst>
                  <a:ext uri="{0D108BD9-81ED-4DB2-BD59-A6C34878D82A}">
                    <a16:rowId xmlns:a16="http://schemas.microsoft.com/office/drawing/2014/main" val="4032244453"/>
                  </a:ext>
                </a:extLst>
              </a:tr>
              <a:tr h="293294">
                <a:tc>
                  <a:txBody>
                    <a:bodyPr/>
                    <a:lstStyle/>
                    <a:p>
                      <a:pPr algn="ctr"/>
                      <a:r>
                        <a:rPr lang="en-US" sz="1400" dirty="0"/>
                        <a:t>103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0,4,10</a:t>
                      </a:r>
                    </a:p>
                  </a:txBody>
                  <a:tcPr/>
                </a:tc>
                <a:tc>
                  <a:txBody>
                    <a:bodyPr/>
                    <a:lstStyle/>
                    <a:p>
                      <a:pPr algn="ctr"/>
                      <a:r>
                        <a:rPr lang="en-US" sz="1400" dirty="0"/>
                        <a:t>2.3030e-7</a:t>
                      </a:r>
                    </a:p>
                  </a:txBody>
                  <a:tcPr/>
                </a:tc>
                <a:tc>
                  <a:txBody>
                    <a:bodyPr/>
                    <a:lstStyle/>
                    <a:p>
                      <a:pPr algn="ctr"/>
                      <a:r>
                        <a:rPr lang="en-US" sz="1400" dirty="0"/>
                        <a:t>119.8</a:t>
                      </a:r>
                    </a:p>
                  </a:txBody>
                  <a:tcPr/>
                </a:tc>
                <a:tc>
                  <a:txBody>
                    <a:bodyPr/>
                    <a:lstStyle/>
                    <a:p>
                      <a:pPr algn="ctr"/>
                      <a:r>
                        <a:rPr lang="en-US" sz="1400" dirty="0"/>
                        <a:t>1814.3</a:t>
                      </a:r>
                    </a:p>
                  </a:txBody>
                  <a:tcPr/>
                </a:tc>
                <a:tc>
                  <a:txBody>
                    <a:bodyPr/>
                    <a:lstStyle/>
                    <a:p>
                      <a:pPr algn="ctr"/>
                      <a:r>
                        <a:rPr lang="en-US" sz="1400" dirty="0"/>
                        <a:t>0.4187</a:t>
                      </a:r>
                    </a:p>
                  </a:txBody>
                  <a:tcPr/>
                </a:tc>
                <a:extLst>
                  <a:ext uri="{0D108BD9-81ED-4DB2-BD59-A6C34878D82A}">
                    <a16:rowId xmlns:a16="http://schemas.microsoft.com/office/drawing/2014/main" val="2757184604"/>
                  </a:ext>
                </a:extLst>
              </a:tr>
              <a:tr h="293294">
                <a:tc>
                  <a:txBody>
                    <a:bodyPr/>
                    <a:lstStyle/>
                    <a:p>
                      <a:pPr algn="ctr"/>
                      <a:r>
                        <a:rPr lang="en-US" sz="1400" dirty="0"/>
                        <a:t>116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0,4,10</a:t>
                      </a:r>
                    </a:p>
                  </a:txBody>
                  <a:tcPr/>
                </a:tc>
                <a:tc>
                  <a:txBody>
                    <a:bodyPr/>
                    <a:lstStyle/>
                    <a:p>
                      <a:pPr algn="ctr"/>
                      <a:r>
                        <a:rPr lang="en-US" sz="1400" dirty="0"/>
                        <a:t>2.1647e-8</a:t>
                      </a:r>
                    </a:p>
                  </a:txBody>
                  <a:tcPr/>
                </a:tc>
                <a:tc>
                  <a:txBody>
                    <a:bodyPr/>
                    <a:lstStyle/>
                    <a:p>
                      <a:pPr algn="ctr"/>
                      <a:r>
                        <a:rPr lang="en-US" sz="1400" dirty="0"/>
                        <a:t>120.3</a:t>
                      </a:r>
                    </a:p>
                  </a:txBody>
                  <a:tcPr/>
                </a:tc>
                <a:tc>
                  <a:txBody>
                    <a:bodyPr/>
                    <a:lstStyle/>
                    <a:p>
                      <a:pPr algn="ctr"/>
                      <a:r>
                        <a:rPr lang="en-US" sz="1400" dirty="0"/>
                        <a:t>1791.7</a:t>
                      </a:r>
                    </a:p>
                  </a:txBody>
                  <a:tcPr/>
                </a:tc>
                <a:tc>
                  <a:txBody>
                    <a:bodyPr/>
                    <a:lstStyle/>
                    <a:p>
                      <a:pPr algn="ctr"/>
                      <a:r>
                        <a:rPr lang="en-US" sz="1400" dirty="0"/>
                        <a:t>4.460</a:t>
                      </a:r>
                    </a:p>
                  </a:txBody>
                  <a:tcPr/>
                </a:tc>
                <a:extLst>
                  <a:ext uri="{0D108BD9-81ED-4DB2-BD59-A6C34878D82A}">
                    <a16:rowId xmlns:a16="http://schemas.microsoft.com/office/drawing/2014/main" val="3810068884"/>
                  </a:ext>
                </a:extLst>
              </a:tr>
              <a:tr h="293294">
                <a:tc>
                  <a:txBody>
                    <a:bodyPr/>
                    <a:lstStyle/>
                    <a:p>
                      <a:pPr algn="ctr"/>
                      <a:r>
                        <a:rPr lang="en-US" sz="1400" dirty="0"/>
                        <a:t>129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0,4,10</a:t>
                      </a:r>
                    </a:p>
                  </a:txBody>
                  <a:tcPr/>
                </a:tc>
                <a:tc>
                  <a:txBody>
                    <a:bodyPr/>
                    <a:lstStyle/>
                    <a:p>
                      <a:pPr algn="ctr"/>
                      <a:r>
                        <a:rPr lang="en-US" sz="1400" dirty="0"/>
                        <a:t>2.0105e-9</a:t>
                      </a:r>
                    </a:p>
                  </a:txBody>
                  <a:tcPr/>
                </a:tc>
                <a:tc>
                  <a:txBody>
                    <a:bodyPr/>
                    <a:lstStyle/>
                    <a:p>
                      <a:pPr algn="ctr"/>
                      <a:r>
                        <a:rPr lang="en-US" sz="1400" dirty="0"/>
                        <a:t>148.4</a:t>
                      </a:r>
                    </a:p>
                  </a:txBody>
                  <a:tcPr/>
                </a:tc>
                <a:tc>
                  <a:txBody>
                    <a:bodyPr/>
                    <a:lstStyle/>
                    <a:p>
                      <a:pPr algn="ctr"/>
                      <a:r>
                        <a:rPr lang="en-US" sz="1400" dirty="0"/>
                        <a:t>1778.5</a:t>
                      </a:r>
                    </a:p>
                  </a:txBody>
                  <a:tcPr/>
                </a:tc>
                <a:tc>
                  <a:txBody>
                    <a:bodyPr/>
                    <a:lstStyle/>
                    <a:p>
                      <a:pPr algn="ctr"/>
                      <a:r>
                        <a:rPr lang="en-US" sz="1400" dirty="0"/>
                        <a:t>51.14</a:t>
                      </a:r>
                    </a:p>
                  </a:txBody>
                  <a:tcPr/>
                </a:tc>
                <a:extLst>
                  <a:ext uri="{0D108BD9-81ED-4DB2-BD59-A6C34878D82A}">
                    <a16:rowId xmlns:a16="http://schemas.microsoft.com/office/drawing/2014/main" val="4074392840"/>
                  </a:ext>
                </a:extLst>
              </a:tr>
              <a:tr h="293294">
                <a:tc>
                  <a:txBody>
                    <a:bodyPr/>
                    <a:lstStyle/>
                    <a:p>
                      <a:pPr algn="ctr"/>
                      <a:r>
                        <a:rPr lang="en-US" sz="1400" dirty="0"/>
                        <a:t>145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0,4,10</a:t>
                      </a:r>
                    </a:p>
                  </a:txBody>
                  <a:tcPr/>
                </a:tc>
                <a:tc>
                  <a:txBody>
                    <a:bodyPr/>
                    <a:lstStyle/>
                    <a:p>
                      <a:pPr algn="ctr"/>
                      <a:r>
                        <a:rPr lang="en-US" sz="1400" dirty="0"/>
                        <a:t>2.2482e-10</a:t>
                      </a:r>
                    </a:p>
                  </a:txBody>
                  <a:tcPr/>
                </a:tc>
                <a:tc>
                  <a:txBody>
                    <a:bodyPr/>
                    <a:lstStyle/>
                    <a:p>
                      <a:pPr algn="ctr"/>
                      <a:r>
                        <a:rPr lang="en-US" sz="1400" dirty="0"/>
                        <a:t>165.7</a:t>
                      </a:r>
                    </a:p>
                  </a:txBody>
                  <a:tcPr/>
                </a:tc>
                <a:tc>
                  <a:txBody>
                    <a:bodyPr/>
                    <a:lstStyle/>
                    <a:p>
                      <a:pPr algn="ctr"/>
                      <a:r>
                        <a:rPr lang="en-US" sz="1400" dirty="0"/>
                        <a:t>1762.0</a:t>
                      </a:r>
                    </a:p>
                  </a:txBody>
                  <a:tcPr/>
                </a:tc>
                <a:tc>
                  <a:txBody>
                    <a:bodyPr/>
                    <a:lstStyle/>
                    <a:p>
                      <a:pPr algn="ctr"/>
                      <a:r>
                        <a:rPr lang="en-US" sz="1400" dirty="0"/>
                        <a:t>472.6</a:t>
                      </a:r>
                    </a:p>
                  </a:txBody>
                  <a:tcPr/>
                </a:tc>
                <a:extLst>
                  <a:ext uri="{0D108BD9-81ED-4DB2-BD59-A6C34878D82A}">
                    <a16:rowId xmlns:a16="http://schemas.microsoft.com/office/drawing/2014/main" val="1251097108"/>
                  </a:ext>
                </a:extLst>
              </a:tr>
              <a:tr h="293294">
                <a:tc>
                  <a:txBody>
                    <a:bodyPr/>
                    <a:lstStyle/>
                    <a:p>
                      <a:pPr algn="ctr"/>
                      <a:r>
                        <a:rPr lang="en-US" sz="1400" dirty="0"/>
                        <a:t>166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0,4,10</a:t>
                      </a:r>
                    </a:p>
                  </a:txBody>
                  <a:tcPr/>
                </a:tc>
                <a:tc>
                  <a:txBody>
                    <a:bodyPr/>
                    <a:lstStyle/>
                    <a:p>
                      <a:pPr algn="ctr"/>
                      <a:r>
                        <a:rPr lang="en-US" sz="1400" dirty="0"/>
                        <a:t>2.2036e-11</a:t>
                      </a:r>
                    </a:p>
                  </a:txBody>
                  <a:tcPr/>
                </a:tc>
                <a:tc>
                  <a:txBody>
                    <a:bodyPr/>
                    <a:lstStyle/>
                    <a:p>
                      <a:pPr algn="ctr"/>
                      <a:r>
                        <a:rPr lang="en-US" sz="1400" dirty="0"/>
                        <a:t>170.4</a:t>
                      </a:r>
                    </a:p>
                  </a:txBody>
                  <a:tcPr/>
                </a:tc>
                <a:tc>
                  <a:txBody>
                    <a:bodyPr/>
                    <a:lstStyle/>
                    <a:p>
                      <a:pPr algn="ctr"/>
                      <a:r>
                        <a:rPr lang="en-US" sz="1400" dirty="0"/>
                        <a:t>1722.0</a:t>
                      </a:r>
                    </a:p>
                  </a:txBody>
                  <a:tcPr/>
                </a:tc>
                <a:tc>
                  <a:txBody>
                    <a:bodyPr/>
                    <a:lstStyle/>
                    <a:p>
                      <a:pPr algn="ctr"/>
                      <a:r>
                        <a:rPr lang="en-US" sz="1400" dirty="0"/>
                        <a:t>4863.0</a:t>
                      </a:r>
                    </a:p>
                  </a:txBody>
                  <a:tcPr/>
                </a:tc>
                <a:extLst>
                  <a:ext uri="{0D108BD9-81ED-4DB2-BD59-A6C34878D82A}">
                    <a16:rowId xmlns:a16="http://schemas.microsoft.com/office/drawing/2014/main" val="3196872181"/>
                  </a:ext>
                </a:extLst>
              </a:tr>
              <a:tr h="293294">
                <a:tc>
                  <a:txBody>
                    <a:bodyPr/>
                    <a:lstStyle/>
                    <a:p>
                      <a:pPr algn="ctr"/>
                      <a:r>
                        <a:rPr lang="en-US" sz="1400" dirty="0"/>
                        <a:t>194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0,4,10</a:t>
                      </a:r>
                    </a:p>
                  </a:txBody>
                  <a:tcPr/>
                </a:tc>
                <a:tc>
                  <a:txBody>
                    <a:bodyPr/>
                    <a:lstStyle/>
                    <a:p>
                      <a:pPr algn="ctr"/>
                      <a:r>
                        <a:rPr lang="en-US" sz="1400" dirty="0"/>
                        <a:t>2.2837e-12</a:t>
                      </a:r>
                    </a:p>
                  </a:txBody>
                  <a:tcPr/>
                </a:tc>
                <a:tc>
                  <a:txBody>
                    <a:bodyPr/>
                    <a:lstStyle/>
                    <a:p>
                      <a:pPr algn="ctr"/>
                      <a:r>
                        <a:rPr lang="en-US" sz="1400" dirty="0"/>
                        <a:t>171.5</a:t>
                      </a:r>
                    </a:p>
                  </a:txBody>
                  <a:tcPr/>
                </a:tc>
                <a:tc>
                  <a:txBody>
                    <a:bodyPr/>
                    <a:lstStyle/>
                    <a:p>
                      <a:pPr algn="ctr"/>
                      <a:r>
                        <a:rPr lang="en-US" sz="1400" dirty="0"/>
                        <a:t>1667.8</a:t>
                      </a:r>
                    </a:p>
                  </a:txBody>
                  <a:tcPr/>
                </a:tc>
                <a:tc>
                  <a:txBody>
                    <a:bodyPr/>
                    <a:lstStyle/>
                    <a:p>
                      <a:pPr algn="ctr"/>
                      <a:r>
                        <a:rPr lang="en-US" sz="1400" dirty="0"/>
                        <a:t>47007.7</a:t>
                      </a:r>
                    </a:p>
                  </a:txBody>
                  <a:tcPr/>
                </a:tc>
                <a:extLst>
                  <a:ext uri="{0D108BD9-81ED-4DB2-BD59-A6C34878D82A}">
                    <a16:rowId xmlns:a16="http://schemas.microsoft.com/office/drawing/2014/main" val="3210702912"/>
                  </a:ext>
                </a:extLst>
              </a:tr>
            </a:tbl>
          </a:graphicData>
        </a:graphic>
      </p:graphicFrame>
    </p:spTree>
    <p:extLst>
      <p:ext uri="{BB962C8B-B14F-4D97-AF65-F5344CB8AC3E}">
        <p14:creationId xmlns:p14="http://schemas.microsoft.com/office/powerpoint/2010/main" val="346116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97B67270-2811-CCC9-B2F6-F656A9F6597C}"/>
                  </a:ext>
                </a:extLst>
              </p:cNvPr>
              <p:cNvSpPr>
                <a:spLocks noGrp="1"/>
              </p:cNvSpPr>
              <p:nvPr>
                <p:ph type="title"/>
              </p:nvPr>
            </p:nvSpPr>
            <p:spPr>
              <a:xfrm>
                <a:off x="-228600" y="-31652"/>
                <a:ext cx="8340159" cy="887751"/>
              </a:xfrm>
            </p:spPr>
            <p:txBody>
              <a:bodyPr>
                <a:noAutofit/>
              </a:bodyPr>
              <a:lstStyle/>
              <a:p>
                <a:pPr algn="ctr"/>
                <a:r>
                  <a:rPr lang="en-US" sz="2400" dirty="0">
                    <a:solidFill>
                      <a:srgbClr val="000000"/>
                    </a:solidFill>
                    <a:latin typeface="+mn-lt"/>
                  </a:rPr>
                  <a:t>Analyze Plume Flow for Continuum Breakdown,</a:t>
                </a:r>
                <a:r>
                  <a:rPr lang="en-US" sz="2400" dirty="0">
                    <a:solidFill>
                      <a:srgbClr val="000000"/>
                    </a:solidFill>
                    <a:latin typeface="Cambria Math" panose="02040503050406030204" pitchFamily="18" charset="0"/>
                    <a:ea typeface="Cambria Math" panose="02040503050406030204" pitchFamily="18" charset="0"/>
                  </a:rPr>
                  <a:t> </a:t>
                </a:r>
                <a:r>
                  <a:rPr lang="en-US" sz="2400" i="1" dirty="0">
                    <a:solidFill>
                      <a:srgbClr val="000000"/>
                    </a:solidFill>
                    <a:latin typeface="Cambria Math" panose="02040503050406030204" pitchFamily="18" charset="0"/>
                    <a:ea typeface="Cambria Math" panose="02040503050406030204" pitchFamily="18" charset="0"/>
                  </a:rPr>
                  <a:t>P</a:t>
                </a:r>
                <a:br>
                  <a:rPr lang="en-US" sz="2400" dirty="0">
                    <a:solidFill>
                      <a:srgbClr val="000000"/>
                    </a:solidFill>
                    <a:latin typeface="+mn-lt"/>
                  </a:rPr>
                </a:br>
                <a14:m>
                  <m:oMath xmlns:m="http://schemas.openxmlformats.org/officeDocument/2006/math">
                    <m:r>
                      <a:rPr lang="en-US" sz="2400" b="0" i="1" smtClean="0">
                        <a:solidFill>
                          <a:srgbClr val="000000"/>
                        </a:solidFill>
                        <a:latin typeface="Cambria Math" panose="02040503050406030204" pitchFamily="18" charset="0"/>
                      </a:rPr>
                      <m:t>𝑃</m:t>
                    </m:r>
                    <m:r>
                      <a:rPr lang="en-US" sz="2400" b="0" i="1" smtClean="0">
                        <a:solidFill>
                          <a:srgbClr val="000000"/>
                        </a:solidFill>
                        <a:latin typeface="Cambria Math" panose="02040503050406030204" pitchFamily="18" charset="0"/>
                      </a:rPr>
                      <m:t>=</m:t>
                    </m:r>
                    <m:box>
                      <m:boxPr>
                        <m:ctrlPr>
                          <a:rPr lang="en-US" sz="2400" b="0" i="1" smtClean="0">
                            <a:solidFill>
                              <a:srgbClr val="000000"/>
                            </a:solidFill>
                            <a:latin typeface="Cambria Math" panose="02040503050406030204" pitchFamily="18" charset="0"/>
                          </a:rPr>
                        </m:ctrlPr>
                      </m:boxPr>
                      <m:e>
                        <m:argPr>
                          <m:argSz m:val="-1"/>
                        </m:argPr>
                        <m:f>
                          <m:fPr>
                            <m:ctrlPr>
                              <a:rPr lang="en-US" sz="2400" b="0" i="1" smtClean="0">
                                <a:solidFill>
                                  <a:srgbClr val="000000"/>
                                </a:solidFill>
                                <a:latin typeface="Cambria Math" panose="02040503050406030204" pitchFamily="18" charset="0"/>
                              </a:rPr>
                            </m:ctrlPr>
                          </m:fPr>
                          <m:num>
                            <m:acc>
                              <m:accPr>
                                <m:chr m:val="⃗"/>
                                <m:ctrlPr>
                                  <a:rPr lang="en-US" sz="2400" b="0" i="1" smtClean="0">
                                    <a:solidFill>
                                      <a:srgbClr val="000000"/>
                                    </a:solidFill>
                                    <a:latin typeface="Cambria Math" panose="02040503050406030204" pitchFamily="18" charset="0"/>
                                  </a:rPr>
                                </m:ctrlPr>
                              </m:accPr>
                              <m:e>
                                <m:r>
                                  <a:rPr lang="en-US" sz="2400" b="0" i="1" smtClean="0">
                                    <a:solidFill>
                                      <a:srgbClr val="000000"/>
                                    </a:solidFill>
                                    <a:latin typeface="Cambria Math" panose="02040503050406030204" pitchFamily="18" charset="0"/>
                                  </a:rPr>
                                  <m:t>𝑉</m:t>
                                </m:r>
                              </m:e>
                            </m:acc>
                            <m:r>
                              <a:rPr lang="en-US" sz="2400" b="0" i="1" smtClean="0">
                                <a:solidFill>
                                  <a:srgbClr val="000000"/>
                                </a:solidFill>
                                <a:latin typeface="Cambria Math" panose="02040503050406030204" pitchFamily="18" charset="0"/>
                                <a:ea typeface="Cambria Math" panose="02040503050406030204" pitchFamily="18" charset="0"/>
                              </a:rPr>
                              <m:t>∙</m:t>
                            </m:r>
                            <m:r>
                              <m:rPr>
                                <m:sty m:val="p"/>
                              </m:rPr>
                              <a:rPr lang="en-US" sz="2400" b="0" i="1" smtClean="0">
                                <a:solidFill>
                                  <a:srgbClr val="000000"/>
                                </a:solidFill>
                                <a:latin typeface="Cambria Math" panose="02040503050406030204" pitchFamily="18" charset="0"/>
                                <a:ea typeface="Cambria Math" panose="02040503050406030204" pitchFamily="18" charset="0"/>
                              </a:rPr>
                              <m:t>∇</m:t>
                            </m:r>
                            <m:r>
                              <a:rPr lang="en-US" sz="2400" b="0" i="1" smtClean="0">
                                <a:solidFill>
                                  <a:srgbClr val="000000"/>
                                </a:solidFill>
                                <a:latin typeface="Cambria Math" panose="02040503050406030204" pitchFamily="18" charset="0"/>
                                <a:ea typeface="Cambria Math" panose="02040503050406030204" pitchFamily="18" charset="0"/>
                              </a:rPr>
                              <m:t>𝜌</m:t>
                            </m:r>
                          </m:num>
                          <m:den>
                            <m:r>
                              <m:rPr>
                                <m:nor/>
                              </m:rPr>
                              <a:rPr lang="en-US" sz="2400" dirty="0">
                                <a:solidFill>
                                  <a:srgbClr val="000000"/>
                                </a:solidFill>
                                <a:latin typeface="Symbol" pitchFamily="2" charset="2"/>
                              </a:rPr>
                              <m:t>n</m:t>
                            </m:r>
                            <m:r>
                              <a:rPr lang="en-US" sz="2400" b="0" i="1" smtClean="0">
                                <a:solidFill>
                                  <a:srgbClr val="000000"/>
                                </a:solidFill>
                                <a:latin typeface="Cambria Math" panose="02040503050406030204" pitchFamily="18" charset="0"/>
                                <a:ea typeface="Cambria Math" panose="02040503050406030204" pitchFamily="18" charset="0"/>
                              </a:rPr>
                              <m:t>𝜌</m:t>
                            </m:r>
                          </m:den>
                        </m:f>
                      </m:e>
                    </m:box>
                    <m:r>
                      <a:rPr lang="en-US" sz="2400" b="0" i="0" smtClean="0">
                        <a:solidFill>
                          <a:srgbClr val="000000"/>
                        </a:solidFill>
                        <a:latin typeface="Cambria Math" panose="02040503050406030204" pitchFamily="18" charset="0"/>
                      </a:rPr>
                      <m:t> </m:t>
                    </m:r>
                    <m:r>
                      <a:rPr lang="en-US" sz="2400" b="0" i="1" smtClean="0">
                        <a:solidFill>
                          <a:srgbClr val="000000"/>
                        </a:solidFill>
                        <a:latin typeface="Cambria Math" panose="02040503050406030204" pitchFamily="18" charset="0"/>
                        <a:ea typeface="Cambria Math" panose="02040503050406030204" pitchFamily="18" charset="0"/>
                      </a:rPr>
                      <m:t>,</m:t>
                    </m:r>
                    <m:r>
                      <m:rPr>
                        <m:nor/>
                      </m:rPr>
                      <a:rPr lang="en-US" sz="2400" dirty="0">
                        <a:solidFill>
                          <a:srgbClr val="000000"/>
                        </a:solidFill>
                        <a:latin typeface="Symbol" pitchFamily="2" charset="2"/>
                      </a:rPr>
                      <m:t>n</m:t>
                    </m:r>
                  </m:oMath>
                </a14:m>
                <a:r>
                  <a:rPr lang="en-US" sz="2400" dirty="0">
                    <a:solidFill>
                      <a:srgbClr val="000000"/>
                    </a:solidFill>
                    <a:latin typeface="+mn-lt"/>
                  </a:rPr>
                  <a:t> is the Intermolecular Collision Frequency</a:t>
                </a:r>
                <a:endParaRPr lang="en-US" sz="2400" dirty="0">
                  <a:latin typeface="Symbol" pitchFamily="2" charset="2"/>
                </a:endParaRPr>
              </a:p>
            </p:txBody>
          </p:sp>
        </mc:Choice>
        <mc:Fallback xmlns="">
          <p:sp>
            <p:nvSpPr>
              <p:cNvPr id="2" name="Title 1">
                <a:extLst>
                  <a:ext uri="{FF2B5EF4-FFF2-40B4-BE49-F238E27FC236}">
                    <a16:creationId xmlns:a16="http://schemas.microsoft.com/office/drawing/2014/main" id="{97B67270-2811-CCC9-B2F6-F656A9F6597C}"/>
                  </a:ext>
                </a:extLst>
              </p:cNvPr>
              <p:cNvSpPr>
                <a:spLocks noGrp="1" noRot="1" noChangeAspect="1" noMove="1" noResize="1" noEditPoints="1" noAdjustHandles="1" noChangeArrowheads="1" noChangeShapeType="1" noTextEdit="1"/>
              </p:cNvSpPr>
              <p:nvPr>
                <p:ph type="title"/>
              </p:nvPr>
            </p:nvSpPr>
            <p:spPr>
              <a:xfrm>
                <a:off x="-228600" y="-31652"/>
                <a:ext cx="8340159" cy="887751"/>
              </a:xfrm>
              <a:blipFill>
                <a:blip r:embed="rId3"/>
                <a:stretch>
                  <a:fillRect t="-5634" b="-14085"/>
                </a:stretch>
              </a:blipFill>
            </p:spPr>
            <p:txBody>
              <a:bodyPr/>
              <a:lstStyle/>
              <a:p>
                <a:r>
                  <a:rPr lang="en-US">
                    <a:noFill/>
                  </a:rPr>
                  <a:t> </a:t>
                </a:r>
              </a:p>
            </p:txBody>
          </p:sp>
        </mc:Fallback>
      </mc:AlternateContent>
      <p:pic>
        <p:nvPicPr>
          <p:cNvPr id="7" name="Content Placeholder 6" descr="A picture containing text, diagram, screenshot, graphic design&#10;&#10;Description automatically generated">
            <a:extLst>
              <a:ext uri="{FF2B5EF4-FFF2-40B4-BE49-F238E27FC236}">
                <a16:creationId xmlns:a16="http://schemas.microsoft.com/office/drawing/2014/main" id="{CE733F4B-8261-CD21-936E-CC85E1A77A46}"/>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346514" y="1598862"/>
            <a:ext cx="5498971" cy="4885776"/>
          </a:xfrm>
        </p:spPr>
      </p:pic>
      <p:sp>
        <p:nvSpPr>
          <p:cNvPr id="5" name="Slide Number Placeholder 4">
            <a:extLst>
              <a:ext uri="{FF2B5EF4-FFF2-40B4-BE49-F238E27FC236}">
                <a16:creationId xmlns:a16="http://schemas.microsoft.com/office/drawing/2014/main" id="{88695816-8E8C-A036-A33B-7224934ED0F8}"/>
              </a:ext>
            </a:extLst>
          </p:cNvPr>
          <p:cNvSpPr>
            <a:spLocks noGrp="1"/>
          </p:cNvSpPr>
          <p:nvPr>
            <p:ph type="sldNum" sz="quarter" idx="12"/>
          </p:nvPr>
        </p:nvSpPr>
        <p:spPr>
          <a:xfrm>
            <a:off x="9488556" y="656415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88966B3-FD46-4187-8592-BDEE1C937E4C}" type="slidenum">
              <a:rPr lang="en-US" smtClean="0"/>
              <a:pPr/>
              <a:t>17</a:t>
            </a:fld>
            <a:endParaRPr lang="en-US" dirty="0"/>
          </a:p>
        </p:txBody>
      </p:sp>
      <p:sp>
        <p:nvSpPr>
          <p:cNvPr id="3" name="TextBox 2">
            <a:extLst>
              <a:ext uri="{FF2B5EF4-FFF2-40B4-BE49-F238E27FC236}">
                <a16:creationId xmlns:a16="http://schemas.microsoft.com/office/drawing/2014/main" id="{9195CAF9-3E81-150F-2151-F8306FEA7A76}"/>
              </a:ext>
            </a:extLst>
          </p:cNvPr>
          <p:cNvSpPr txBox="1"/>
          <p:nvPr/>
        </p:nvSpPr>
        <p:spPr>
          <a:xfrm>
            <a:off x="1906460" y="1140191"/>
            <a:ext cx="8557984" cy="461665"/>
          </a:xfrm>
          <a:prstGeom prst="rect">
            <a:avLst/>
          </a:prstGeom>
          <a:noFill/>
        </p:spPr>
        <p:txBody>
          <a:bodyPr wrap="none" rtlCol="0">
            <a:spAutoFit/>
          </a:bodyPr>
          <a:lstStyle/>
          <a:p>
            <a:r>
              <a:rPr lang="en-US" sz="2400" dirty="0"/>
              <a:t>Atypical Application, Usually Performed on a Freely Expanding Jet</a:t>
            </a:r>
            <a:r>
              <a:rPr lang="en-US" dirty="0"/>
              <a:t> </a:t>
            </a:r>
          </a:p>
        </p:txBody>
      </p:sp>
    </p:spTree>
    <p:extLst>
      <p:ext uri="{BB962C8B-B14F-4D97-AF65-F5344CB8AC3E}">
        <p14:creationId xmlns:p14="http://schemas.microsoft.com/office/powerpoint/2010/main" val="2621154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548E-CBEA-1987-F879-3933FFE0695A}"/>
              </a:ext>
            </a:extLst>
          </p:cNvPr>
          <p:cNvSpPr>
            <a:spLocks noGrp="1"/>
          </p:cNvSpPr>
          <p:nvPr>
            <p:ph type="title"/>
          </p:nvPr>
        </p:nvSpPr>
        <p:spPr>
          <a:xfrm>
            <a:off x="-978418" y="180392"/>
            <a:ext cx="10212939" cy="615950"/>
          </a:xfrm>
        </p:spPr>
        <p:txBody>
          <a:bodyPr>
            <a:normAutofit fontScale="90000"/>
          </a:bodyPr>
          <a:lstStyle/>
          <a:p>
            <a:pPr algn="ctr"/>
            <a:r>
              <a:rPr lang="en-US" dirty="0"/>
              <a:t>Separate Jet Plume from CFD solution</a:t>
            </a:r>
          </a:p>
        </p:txBody>
      </p:sp>
      <p:pic>
        <p:nvPicPr>
          <p:cNvPr id="7" name="Content Placeholder 6" descr="A picture containing text, screenshot, diagram, design&#10;&#10;Description automatically generated">
            <a:extLst>
              <a:ext uri="{FF2B5EF4-FFF2-40B4-BE49-F238E27FC236}">
                <a16:creationId xmlns:a16="http://schemas.microsoft.com/office/drawing/2014/main" id="{C4C73BE0-0EAC-2296-6220-43F0396B655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01529" y="2018296"/>
            <a:ext cx="7295268" cy="4351337"/>
          </a:xfrm>
        </p:spPr>
      </p:pic>
      <p:sp>
        <p:nvSpPr>
          <p:cNvPr id="5" name="Slide Number Placeholder 4">
            <a:extLst>
              <a:ext uri="{FF2B5EF4-FFF2-40B4-BE49-F238E27FC236}">
                <a16:creationId xmlns:a16="http://schemas.microsoft.com/office/drawing/2014/main" id="{C90AB1D9-C157-0B08-7F30-3A7339A8BAFB}"/>
              </a:ext>
            </a:extLst>
          </p:cNvPr>
          <p:cNvSpPr>
            <a:spLocks noGrp="1"/>
          </p:cNvSpPr>
          <p:nvPr>
            <p:ph type="sldNum" sz="quarter" idx="12"/>
          </p:nvPr>
        </p:nvSpPr>
        <p:spPr>
          <a:xfrm>
            <a:off x="9488556" y="656415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88966B3-FD46-4187-8592-BDEE1C937E4C}" type="slidenum">
              <a:rPr lang="en-US" smtClean="0"/>
              <a:pPr/>
              <a:t>18</a:t>
            </a:fld>
            <a:endParaRPr lang="en-US"/>
          </a:p>
        </p:txBody>
      </p:sp>
      <p:sp>
        <p:nvSpPr>
          <p:cNvPr id="3" name="TextBox 2">
            <a:extLst>
              <a:ext uri="{FF2B5EF4-FFF2-40B4-BE49-F238E27FC236}">
                <a16:creationId xmlns:a16="http://schemas.microsoft.com/office/drawing/2014/main" id="{CDB3E7E2-1AD9-DAA5-0C9E-3D5F0F290E7F}"/>
              </a:ext>
            </a:extLst>
          </p:cNvPr>
          <p:cNvSpPr txBox="1"/>
          <p:nvPr/>
        </p:nvSpPr>
        <p:spPr>
          <a:xfrm>
            <a:off x="2296601" y="1422519"/>
            <a:ext cx="3319349" cy="461665"/>
          </a:xfrm>
          <a:prstGeom prst="rect">
            <a:avLst/>
          </a:prstGeom>
          <a:noFill/>
        </p:spPr>
        <p:txBody>
          <a:bodyPr wrap="square" rtlCol="0">
            <a:spAutoFit/>
          </a:bodyPr>
          <a:lstStyle/>
          <a:p>
            <a:r>
              <a:rPr lang="en-US" sz="2400" dirty="0"/>
              <a:t>Nonuniform CFD solution</a:t>
            </a:r>
          </a:p>
        </p:txBody>
      </p:sp>
      <p:sp>
        <p:nvSpPr>
          <p:cNvPr id="6" name="TextBox 5">
            <a:extLst>
              <a:ext uri="{FF2B5EF4-FFF2-40B4-BE49-F238E27FC236}">
                <a16:creationId xmlns:a16="http://schemas.microsoft.com/office/drawing/2014/main" id="{185A4BE1-F711-17BB-4F3F-1B6CF628BE9D}"/>
              </a:ext>
            </a:extLst>
          </p:cNvPr>
          <p:cNvSpPr txBox="1"/>
          <p:nvPr/>
        </p:nvSpPr>
        <p:spPr>
          <a:xfrm>
            <a:off x="6185452" y="1422518"/>
            <a:ext cx="2730491" cy="461665"/>
          </a:xfrm>
          <a:prstGeom prst="rect">
            <a:avLst/>
          </a:prstGeom>
          <a:noFill/>
        </p:spPr>
        <p:txBody>
          <a:bodyPr wrap="none" rtlCol="0">
            <a:spAutoFit/>
          </a:bodyPr>
          <a:lstStyle/>
          <a:p>
            <a:r>
              <a:rPr lang="en-US" sz="2400" dirty="0"/>
              <a:t>Separated Jet Plume</a:t>
            </a:r>
          </a:p>
        </p:txBody>
      </p:sp>
    </p:spTree>
    <p:extLst>
      <p:ext uri="{BB962C8B-B14F-4D97-AF65-F5344CB8AC3E}">
        <p14:creationId xmlns:p14="http://schemas.microsoft.com/office/powerpoint/2010/main" val="3344954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8D4F-0C36-9317-089D-741CAF77AB30}"/>
              </a:ext>
            </a:extLst>
          </p:cNvPr>
          <p:cNvSpPr>
            <a:spLocks noGrp="1"/>
          </p:cNvSpPr>
          <p:nvPr>
            <p:ph type="title"/>
          </p:nvPr>
        </p:nvSpPr>
        <p:spPr>
          <a:xfrm>
            <a:off x="-1958055" y="97285"/>
            <a:ext cx="10212939" cy="615950"/>
          </a:xfrm>
        </p:spPr>
        <p:txBody>
          <a:bodyPr>
            <a:noAutofit/>
          </a:bodyPr>
          <a:lstStyle/>
          <a:p>
            <a:pPr algn="ctr"/>
            <a:r>
              <a:rPr lang="en-US" sz="2000" dirty="0"/>
              <a:t>Analyze Jet Plume Flow and Identify</a:t>
            </a:r>
            <a:br>
              <a:rPr lang="en-US" sz="2000" dirty="0"/>
            </a:br>
            <a:r>
              <a:rPr lang="en-US" sz="2000" dirty="0"/>
              <a:t>Continuum Breakdown Surfaces</a:t>
            </a:r>
          </a:p>
        </p:txBody>
      </p:sp>
      <p:pic>
        <p:nvPicPr>
          <p:cNvPr id="7" name="Content Placeholder 6" descr="A picture containing text, screenshot, diagram, design&#10;&#10;Description automatically generated">
            <a:extLst>
              <a:ext uri="{FF2B5EF4-FFF2-40B4-BE49-F238E27FC236}">
                <a16:creationId xmlns:a16="http://schemas.microsoft.com/office/drawing/2014/main" id="{60FAFADD-A7AD-6F74-6FF2-B21F3D1C080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161633"/>
            <a:ext cx="3837647" cy="3410111"/>
          </a:xfrm>
        </p:spPr>
      </p:pic>
      <p:pic>
        <p:nvPicPr>
          <p:cNvPr id="9" name="Picture 8" descr="A picture containing text, screenshot&#10;&#10;Description automatically generated">
            <a:extLst>
              <a:ext uri="{FF2B5EF4-FFF2-40B4-BE49-F238E27FC236}">
                <a16:creationId xmlns:a16="http://schemas.microsoft.com/office/drawing/2014/main" id="{4BEAD292-21CF-2604-462E-8F480E50F0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7645" y="2187864"/>
            <a:ext cx="3837647" cy="3410111"/>
          </a:xfrm>
          <a:prstGeom prst="rect">
            <a:avLst/>
          </a:prstGeom>
        </p:spPr>
      </p:pic>
      <p:pic>
        <p:nvPicPr>
          <p:cNvPr id="11" name="Picture 10" descr="A picture containing text, screenshot&#10;&#10;Description automatically generated">
            <a:extLst>
              <a:ext uri="{FF2B5EF4-FFF2-40B4-BE49-F238E27FC236}">
                <a16:creationId xmlns:a16="http://schemas.microsoft.com/office/drawing/2014/main" id="{316A1DAE-56FC-8886-FCBB-BFA38D31A2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84356" y="2187864"/>
            <a:ext cx="3808127" cy="3383880"/>
          </a:xfrm>
          <a:prstGeom prst="rect">
            <a:avLst/>
          </a:prstGeom>
        </p:spPr>
      </p:pic>
      <p:sp>
        <p:nvSpPr>
          <p:cNvPr id="3" name="TextBox 2">
            <a:extLst>
              <a:ext uri="{FF2B5EF4-FFF2-40B4-BE49-F238E27FC236}">
                <a16:creationId xmlns:a16="http://schemas.microsoft.com/office/drawing/2014/main" id="{C00AE0AA-9A6E-160B-C437-64B8382C88D4}"/>
              </a:ext>
            </a:extLst>
          </p:cNvPr>
          <p:cNvSpPr txBox="1"/>
          <p:nvPr/>
        </p:nvSpPr>
        <p:spPr>
          <a:xfrm>
            <a:off x="1241139" y="1505731"/>
            <a:ext cx="933269" cy="369332"/>
          </a:xfrm>
          <a:prstGeom prst="rect">
            <a:avLst/>
          </a:prstGeom>
          <a:noFill/>
        </p:spPr>
        <p:txBody>
          <a:bodyPr wrap="none" rtlCol="0">
            <a:spAutoFit/>
          </a:bodyPr>
          <a:lstStyle/>
          <a:p>
            <a:r>
              <a:rPr lang="en-US" dirty="0"/>
              <a:t>P = 0.01</a:t>
            </a:r>
          </a:p>
        </p:txBody>
      </p:sp>
      <p:sp>
        <p:nvSpPr>
          <p:cNvPr id="6" name="TextBox 5">
            <a:extLst>
              <a:ext uri="{FF2B5EF4-FFF2-40B4-BE49-F238E27FC236}">
                <a16:creationId xmlns:a16="http://schemas.microsoft.com/office/drawing/2014/main" id="{BE8EB81D-3391-CF3C-79FF-C1646A5F6985}"/>
              </a:ext>
            </a:extLst>
          </p:cNvPr>
          <p:cNvSpPr txBox="1"/>
          <p:nvPr/>
        </p:nvSpPr>
        <p:spPr>
          <a:xfrm>
            <a:off x="5377212" y="1505731"/>
            <a:ext cx="1050288" cy="369332"/>
          </a:xfrm>
          <a:prstGeom prst="rect">
            <a:avLst/>
          </a:prstGeom>
          <a:noFill/>
        </p:spPr>
        <p:txBody>
          <a:bodyPr wrap="none" rtlCol="0">
            <a:spAutoFit/>
          </a:bodyPr>
          <a:lstStyle/>
          <a:p>
            <a:r>
              <a:rPr lang="en-US" dirty="0"/>
              <a:t>P = 0.015</a:t>
            </a:r>
          </a:p>
        </p:txBody>
      </p:sp>
      <p:sp>
        <p:nvSpPr>
          <p:cNvPr id="8" name="TextBox 7">
            <a:extLst>
              <a:ext uri="{FF2B5EF4-FFF2-40B4-BE49-F238E27FC236}">
                <a16:creationId xmlns:a16="http://schemas.microsoft.com/office/drawing/2014/main" id="{1063FD75-DC6A-A401-349B-1120DCBDC116}"/>
              </a:ext>
            </a:extLst>
          </p:cNvPr>
          <p:cNvSpPr txBox="1"/>
          <p:nvPr/>
        </p:nvSpPr>
        <p:spPr>
          <a:xfrm>
            <a:off x="9488556" y="1505731"/>
            <a:ext cx="933269" cy="369332"/>
          </a:xfrm>
          <a:prstGeom prst="rect">
            <a:avLst/>
          </a:prstGeom>
          <a:noFill/>
        </p:spPr>
        <p:txBody>
          <a:bodyPr wrap="none" rtlCol="0">
            <a:spAutoFit/>
          </a:bodyPr>
          <a:lstStyle/>
          <a:p>
            <a:r>
              <a:rPr lang="en-US" dirty="0"/>
              <a:t>P = 0.02</a:t>
            </a:r>
          </a:p>
        </p:txBody>
      </p:sp>
      <p:sp>
        <p:nvSpPr>
          <p:cNvPr id="10" name="Rectangle 9">
            <a:extLst>
              <a:ext uri="{FF2B5EF4-FFF2-40B4-BE49-F238E27FC236}">
                <a16:creationId xmlns:a16="http://schemas.microsoft.com/office/drawing/2014/main" id="{27646DB8-0E67-1EF4-3FAD-A94EF170214B}"/>
              </a:ext>
            </a:extLst>
          </p:cNvPr>
          <p:cNvSpPr/>
          <p:nvPr/>
        </p:nvSpPr>
        <p:spPr>
          <a:xfrm>
            <a:off x="847344" y="2098644"/>
            <a:ext cx="10497312"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3279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7E86-998C-6207-EA36-618F52B5BDA3}"/>
              </a:ext>
            </a:extLst>
          </p:cNvPr>
          <p:cNvSpPr>
            <a:spLocks noGrp="1"/>
          </p:cNvSpPr>
          <p:nvPr>
            <p:ph type="title"/>
          </p:nvPr>
        </p:nvSpPr>
        <p:spPr/>
        <p:txBody>
          <a:bodyPr>
            <a:normAutofit fontScale="90000"/>
          </a:bodyPr>
          <a:lstStyle/>
          <a:p>
            <a:r>
              <a:rPr lang="en-US" sz="4400" dirty="0">
                <a:solidFill>
                  <a:srgbClr val="000000"/>
                </a:solidFill>
              </a:rPr>
              <a:t>Modified DSMC file</a:t>
            </a:r>
            <a:endParaRPr lang="en-US" dirty="0"/>
          </a:p>
        </p:txBody>
      </p:sp>
      <p:sp>
        <p:nvSpPr>
          <p:cNvPr id="5" name="Slide Number Placeholder 4">
            <a:extLst>
              <a:ext uri="{FF2B5EF4-FFF2-40B4-BE49-F238E27FC236}">
                <a16:creationId xmlns:a16="http://schemas.microsoft.com/office/drawing/2014/main" id="{2EEBC0C0-8878-A71D-BB2F-A1A0BAAA4AC2}"/>
              </a:ext>
            </a:extLst>
          </p:cNvPr>
          <p:cNvSpPr>
            <a:spLocks noGrp="1"/>
          </p:cNvSpPr>
          <p:nvPr>
            <p:ph type="sldNum" sz="quarter" idx="12"/>
          </p:nvPr>
        </p:nvSpPr>
        <p:spPr>
          <a:xfrm>
            <a:off x="9488556" y="656415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88966B3-FD46-4187-8592-BDEE1C937E4C}" type="slidenum">
              <a:rPr lang="en-US" smtClean="0"/>
              <a:pPr/>
              <a:t>20</a:t>
            </a:fld>
            <a:endParaRPr lang="en-US"/>
          </a:p>
        </p:txBody>
      </p:sp>
      <p:pic>
        <p:nvPicPr>
          <p:cNvPr id="9" name="Picture 8">
            <a:extLst>
              <a:ext uri="{FF2B5EF4-FFF2-40B4-BE49-F238E27FC236}">
                <a16:creationId xmlns:a16="http://schemas.microsoft.com/office/drawing/2014/main" id="{DEC8070F-B898-A7F2-C17E-73CA146310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4663440" y="5303520"/>
            <a:ext cx="137160" cy="137160"/>
          </a:xfrm>
          <a:prstGeom prst="rect">
            <a:avLst/>
          </a:prstGeom>
        </p:spPr>
      </p:pic>
      <p:pic>
        <p:nvPicPr>
          <p:cNvPr id="11" name="Picture 10" descr="A picture containing text, screenshot&#10;&#10;Description automatically generated">
            <a:extLst>
              <a:ext uri="{FF2B5EF4-FFF2-40B4-BE49-F238E27FC236}">
                <a16:creationId xmlns:a16="http://schemas.microsoft.com/office/drawing/2014/main" id="{8AEF6B04-23AD-485E-2C26-C94E20399A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3112" y="1116664"/>
            <a:ext cx="5943600" cy="5280824"/>
          </a:xfrm>
          <a:prstGeom prst="rect">
            <a:avLst/>
          </a:prstGeom>
        </p:spPr>
      </p:pic>
      <p:pic>
        <p:nvPicPr>
          <p:cNvPr id="13" name="Picture 12">
            <a:extLst>
              <a:ext uri="{FF2B5EF4-FFF2-40B4-BE49-F238E27FC236}">
                <a16:creationId xmlns:a16="http://schemas.microsoft.com/office/drawing/2014/main" id="{2E6DFDA3-E69C-47C8-CD73-700B79444D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1728" y="5276088"/>
            <a:ext cx="137160" cy="137160"/>
          </a:xfrm>
          <a:prstGeom prst="rect">
            <a:avLst/>
          </a:prstGeom>
        </p:spPr>
      </p:pic>
    </p:spTree>
    <p:extLst>
      <p:ext uri="{BB962C8B-B14F-4D97-AF65-F5344CB8AC3E}">
        <p14:creationId xmlns:p14="http://schemas.microsoft.com/office/powerpoint/2010/main" val="3345960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97901-E9C2-1B69-045E-8BF26E72EDE1}"/>
              </a:ext>
            </a:extLst>
          </p:cNvPr>
          <p:cNvSpPr>
            <a:spLocks noGrp="1"/>
          </p:cNvSpPr>
          <p:nvPr>
            <p:ph type="title"/>
          </p:nvPr>
        </p:nvSpPr>
        <p:spPr>
          <a:xfrm>
            <a:off x="-1508705" y="152400"/>
            <a:ext cx="10212939" cy="615950"/>
          </a:xfrm>
        </p:spPr>
        <p:txBody>
          <a:bodyPr>
            <a:noAutofit/>
          </a:bodyPr>
          <a:lstStyle/>
          <a:p>
            <a:pPr algn="ctr"/>
            <a:r>
              <a:rPr lang="en-US" sz="2800" dirty="0">
                <a:solidFill>
                  <a:srgbClr val="000000"/>
                </a:solidFill>
                <a:effectLst/>
                <a:latin typeface="+mn-lt"/>
              </a:rPr>
              <a:t>Perform DSMC on </a:t>
            </a:r>
            <a:r>
              <a:rPr lang="en-US" sz="2800" dirty="0">
                <a:solidFill>
                  <a:srgbClr val="000000"/>
                </a:solidFill>
                <a:latin typeface="+mn-lt"/>
              </a:rPr>
              <a:t>Capsule with Jet on</a:t>
            </a:r>
            <a:endParaRPr lang="en-US" sz="2800" dirty="0">
              <a:latin typeface="+mn-lt"/>
            </a:endParaRPr>
          </a:p>
        </p:txBody>
      </p:sp>
      <p:sp>
        <p:nvSpPr>
          <p:cNvPr id="5" name="Slide Number Placeholder 4">
            <a:extLst>
              <a:ext uri="{FF2B5EF4-FFF2-40B4-BE49-F238E27FC236}">
                <a16:creationId xmlns:a16="http://schemas.microsoft.com/office/drawing/2014/main" id="{08037ADF-BA2A-A11B-A57B-8B08A70899C7}"/>
              </a:ext>
            </a:extLst>
          </p:cNvPr>
          <p:cNvSpPr>
            <a:spLocks noGrp="1"/>
          </p:cNvSpPr>
          <p:nvPr>
            <p:ph type="sldNum" sz="quarter" idx="12"/>
          </p:nvPr>
        </p:nvSpPr>
        <p:spPr>
          <a:xfrm>
            <a:off x="9488556" y="656415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88966B3-FD46-4187-8592-BDEE1C937E4C}" type="slidenum">
              <a:rPr lang="en-US" smtClean="0"/>
              <a:pPr/>
              <a:t>21</a:t>
            </a:fld>
            <a:endParaRPr lang="en-US"/>
          </a:p>
        </p:txBody>
      </p:sp>
      <p:sp>
        <p:nvSpPr>
          <p:cNvPr id="12" name="TextBox 11">
            <a:extLst>
              <a:ext uri="{FF2B5EF4-FFF2-40B4-BE49-F238E27FC236}">
                <a16:creationId xmlns:a16="http://schemas.microsoft.com/office/drawing/2014/main" id="{05147ED9-4376-7563-33CC-CC12AA83BFC3}"/>
              </a:ext>
            </a:extLst>
          </p:cNvPr>
          <p:cNvSpPr txBox="1"/>
          <p:nvPr/>
        </p:nvSpPr>
        <p:spPr>
          <a:xfrm>
            <a:off x="1182982" y="2049153"/>
            <a:ext cx="867545" cy="400110"/>
          </a:xfrm>
          <a:prstGeom prst="rect">
            <a:avLst/>
          </a:prstGeom>
          <a:noFill/>
        </p:spPr>
        <p:txBody>
          <a:bodyPr wrap="none" rtlCol="0">
            <a:spAutoFit/>
          </a:bodyPr>
          <a:lstStyle/>
          <a:p>
            <a:r>
              <a:rPr lang="en-US" sz="2000" dirty="0">
                <a:latin typeface="Symbol" pitchFamily="2" charset="2"/>
              </a:rPr>
              <a:t>a</a:t>
            </a:r>
            <a:r>
              <a:rPr lang="en-US" sz="2000" dirty="0"/>
              <a:t> = 0</a:t>
            </a:r>
            <a:r>
              <a:rPr lang="en-US" sz="2000" baseline="30000" dirty="0"/>
              <a:t>o</a:t>
            </a:r>
            <a:r>
              <a:rPr lang="en-US" sz="2000" dirty="0"/>
              <a:t> </a:t>
            </a:r>
          </a:p>
        </p:txBody>
      </p:sp>
      <p:sp>
        <p:nvSpPr>
          <p:cNvPr id="13" name="TextBox 12">
            <a:extLst>
              <a:ext uri="{FF2B5EF4-FFF2-40B4-BE49-F238E27FC236}">
                <a16:creationId xmlns:a16="http://schemas.microsoft.com/office/drawing/2014/main" id="{FAE0C56E-6F79-B5CE-4941-E0760C552248}"/>
              </a:ext>
            </a:extLst>
          </p:cNvPr>
          <p:cNvSpPr txBox="1"/>
          <p:nvPr/>
        </p:nvSpPr>
        <p:spPr>
          <a:xfrm>
            <a:off x="4996741" y="2048601"/>
            <a:ext cx="997389" cy="400110"/>
          </a:xfrm>
          <a:prstGeom prst="rect">
            <a:avLst/>
          </a:prstGeom>
          <a:noFill/>
        </p:spPr>
        <p:txBody>
          <a:bodyPr wrap="none" rtlCol="0">
            <a:spAutoFit/>
          </a:bodyPr>
          <a:lstStyle/>
          <a:p>
            <a:r>
              <a:rPr lang="en-US" sz="2000" dirty="0">
                <a:latin typeface="Symbol" pitchFamily="2" charset="2"/>
              </a:rPr>
              <a:t>a</a:t>
            </a:r>
            <a:r>
              <a:rPr lang="en-US" sz="2000" dirty="0"/>
              <a:t> = 10</a:t>
            </a:r>
            <a:r>
              <a:rPr lang="en-US" sz="2000" baseline="30000" dirty="0"/>
              <a:t>o</a:t>
            </a:r>
            <a:r>
              <a:rPr lang="en-US" sz="2000" dirty="0"/>
              <a:t> </a:t>
            </a:r>
          </a:p>
        </p:txBody>
      </p:sp>
      <p:sp>
        <p:nvSpPr>
          <p:cNvPr id="14" name="TextBox 13">
            <a:extLst>
              <a:ext uri="{FF2B5EF4-FFF2-40B4-BE49-F238E27FC236}">
                <a16:creationId xmlns:a16="http://schemas.microsoft.com/office/drawing/2014/main" id="{781EB5E4-65C6-87C8-38BB-45E56D338BD9}"/>
              </a:ext>
            </a:extLst>
          </p:cNvPr>
          <p:cNvSpPr txBox="1"/>
          <p:nvPr/>
        </p:nvSpPr>
        <p:spPr>
          <a:xfrm>
            <a:off x="8830959" y="2062600"/>
            <a:ext cx="997389" cy="400110"/>
          </a:xfrm>
          <a:prstGeom prst="rect">
            <a:avLst/>
          </a:prstGeom>
          <a:noFill/>
        </p:spPr>
        <p:txBody>
          <a:bodyPr wrap="none" rtlCol="0">
            <a:spAutoFit/>
          </a:bodyPr>
          <a:lstStyle/>
          <a:p>
            <a:r>
              <a:rPr lang="en-US" sz="2000" dirty="0">
                <a:latin typeface="Symbol" pitchFamily="2" charset="2"/>
              </a:rPr>
              <a:t>a</a:t>
            </a:r>
            <a:r>
              <a:rPr lang="en-US" sz="2000" dirty="0"/>
              <a:t> = 20</a:t>
            </a:r>
            <a:r>
              <a:rPr lang="en-US" sz="2000" baseline="30000" dirty="0"/>
              <a:t>o</a:t>
            </a:r>
            <a:r>
              <a:rPr lang="en-US" sz="2000" dirty="0"/>
              <a:t> </a:t>
            </a:r>
          </a:p>
        </p:txBody>
      </p:sp>
      <p:pic>
        <p:nvPicPr>
          <p:cNvPr id="6" name="Picture 5" descr="A picture containing text, screenshot, colorfulness, graphics&#10;&#10;Description automatically generated">
            <a:extLst>
              <a:ext uri="{FF2B5EF4-FFF2-40B4-BE49-F238E27FC236}">
                <a16:creationId xmlns:a16="http://schemas.microsoft.com/office/drawing/2014/main" id="{CBD3BD0E-A3E8-BC33-5E1F-CAE39D28FF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37" y="2368928"/>
            <a:ext cx="3538728" cy="3144122"/>
          </a:xfrm>
          <a:prstGeom prst="rect">
            <a:avLst/>
          </a:prstGeom>
        </p:spPr>
      </p:pic>
      <p:pic>
        <p:nvPicPr>
          <p:cNvPr id="10" name="Picture 9" descr="A picture containing text, screenshot, colorfulness, graphics&#10;&#10;Description automatically generated">
            <a:extLst>
              <a:ext uri="{FF2B5EF4-FFF2-40B4-BE49-F238E27FC236}">
                <a16:creationId xmlns:a16="http://schemas.microsoft.com/office/drawing/2014/main" id="{01EF9B2D-1567-0B5C-1E81-C72E0A6919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8069" y="2368928"/>
            <a:ext cx="3538728" cy="3144122"/>
          </a:xfrm>
          <a:prstGeom prst="rect">
            <a:avLst/>
          </a:prstGeom>
        </p:spPr>
      </p:pic>
      <p:pic>
        <p:nvPicPr>
          <p:cNvPr id="16" name="Picture 15" descr="A picture containing screenshot, text, graphics, colorfulness&#10;&#10;Description automatically generated">
            <a:extLst>
              <a:ext uri="{FF2B5EF4-FFF2-40B4-BE49-F238E27FC236}">
                <a16:creationId xmlns:a16="http://schemas.microsoft.com/office/drawing/2014/main" id="{3F656557-8C70-0183-CF23-BEE8F814BF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7101" y="2368928"/>
            <a:ext cx="3538728" cy="3144122"/>
          </a:xfrm>
          <a:prstGeom prst="rect">
            <a:avLst/>
          </a:prstGeom>
        </p:spPr>
      </p:pic>
    </p:spTree>
    <p:extLst>
      <p:ext uri="{BB962C8B-B14F-4D97-AF65-F5344CB8AC3E}">
        <p14:creationId xmlns:p14="http://schemas.microsoft.com/office/powerpoint/2010/main" val="2407031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4294" y="115156"/>
            <a:ext cx="10762306" cy="646844"/>
          </a:xfrm>
        </p:spPr>
        <p:txBody>
          <a:bodyPr>
            <a:normAutofit/>
          </a:bodyPr>
          <a:lstStyle/>
          <a:p>
            <a:r>
              <a:rPr lang="en-US" dirty="0"/>
              <a:t>Engine-On Aerodynamics</a:t>
            </a:r>
          </a:p>
        </p:txBody>
      </p:sp>
      <p:sp>
        <p:nvSpPr>
          <p:cNvPr id="4" name="Content Placeholder 1">
            <a:extLst>
              <a:ext uri="{FF2B5EF4-FFF2-40B4-BE49-F238E27FC236}">
                <a16:creationId xmlns:a16="http://schemas.microsoft.com/office/drawing/2014/main" id="{38A32735-CB15-3947-BD4E-D958879A01E2}"/>
              </a:ext>
            </a:extLst>
          </p:cNvPr>
          <p:cNvSpPr>
            <a:spLocks noGrp="1"/>
          </p:cNvSpPr>
          <p:nvPr>
            <p:ph idx="1"/>
          </p:nvPr>
        </p:nvSpPr>
        <p:spPr>
          <a:xfrm>
            <a:off x="5609734" y="1219200"/>
            <a:ext cx="6582266" cy="5638800"/>
          </a:xfrm>
        </p:spPr>
        <p:txBody>
          <a:bodyPr>
            <a:normAutofit/>
          </a:bodyPr>
          <a:lstStyle/>
          <a:p>
            <a:pPr marL="187325" indent="0">
              <a:buNone/>
            </a:pPr>
            <a:r>
              <a:rPr lang="en-US" sz="2000" dirty="0"/>
              <a:t>Craig Hunter and Gabe </a:t>
            </a:r>
            <a:r>
              <a:rPr lang="en-US" sz="2000" dirty="0" err="1"/>
              <a:t>Nastac</a:t>
            </a:r>
            <a:r>
              <a:rPr lang="en-US" sz="2000" dirty="0"/>
              <a:t> ran studies of powered vs. unpowered flight</a:t>
            </a:r>
          </a:p>
          <a:p>
            <a:pPr marL="187325" indent="0">
              <a:buNone/>
            </a:pPr>
            <a:r>
              <a:rPr lang="en-US" sz="2000" dirty="0"/>
              <a:t>Searching for:</a:t>
            </a:r>
          </a:p>
          <a:p>
            <a:r>
              <a:rPr lang="en-US" sz="2000" dirty="0"/>
              <a:t>Deltas to aero coefficients due to engine on effects</a:t>
            </a:r>
          </a:p>
          <a:p>
            <a:r>
              <a:rPr lang="en-US" sz="2000" dirty="0"/>
              <a:t>Variation of deltas with Mach number along ascent </a:t>
            </a:r>
          </a:p>
          <a:p>
            <a:r>
              <a:rPr lang="en-US" sz="2000" dirty="0"/>
              <a:t>Sensitivity of plume flow to gas chemistry modeling </a:t>
            </a:r>
          </a:p>
          <a:p>
            <a:endParaRPr lang="en-US" sz="2000" dirty="0"/>
          </a:p>
          <a:p>
            <a:pPr marL="187325" indent="0">
              <a:buNone/>
            </a:pPr>
            <a:r>
              <a:rPr lang="en-US" sz="2000" dirty="0"/>
              <a:t>Conclusions: </a:t>
            </a:r>
          </a:p>
          <a:p>
            <a:r>
              <a:rPr lang="en-US" sz="2000" dirty="0"/>
              <a:t>Noticeable engine effects at transonic conditions.</a:t>
            </a:r>
          </a:p>
          <a:p>
            <a:r>
              <a:rPr lang="en-US" sz="2000" dirty="0"/>
              <a:t>Negligible effects at hypersonic conditions</a:t>
            </a:r>
          </a:p>
          <a:p>
            <a:r>
              <a:rPr lang="en-US" sz="2000" dirty="0"/>
              <a:t>Gas chemistry assumptions do not affect plume significantly</a:t>
            </a:r>
          </a:p>
          <a:p>
            <a:pPr marL="187325" indent="0">
              <a:buNone/>
            </a:pPr>
            <a:endParaRPr lang="en-US" dirty="0"/>
          </a:p>
        </p:txBody>
      </p:sp>
      <p:pic>
        <p:nvPicPr>
          <p:cNvPr id="5" name="Picture 4">
            <a:extLst>
              <a:ext uri="{FF2B5EF4-FFF2-40B4-BE49-F238E27FC236}">
                <a16:creationId xmlns:a16="http://schemas.microsoft.com/office/drawing/2014/main" id="{68A58334-EC93-0048-A7AD-B775A0514099}"/>
              </a:ext>
            </a:extLst>
          </p:cNvPr>
          <p:cNvPicPr>
            <a:picLocks noChangeAspect="1"/>
          </p:cNvPicPr>
          <p:nvPr/>
        </p:nvPicPr>
        <p:blipFill>
          <a:blip r:embed="rId2"/>
          <a:stretch>
            <a:fillRect/>
          </a:stretch>
        </p:blipFill>
        <p:spPr>
          <a:xfrm>
            <a:off x="134294" y="990600"/>
            <a:ext cx="2625047" cy="5616656"/>
          </a:xfrm>
          <a:prstGeom prst="rect">
            <a:avLst/>
          </a:prstGeom>
        </p:spPr>
      </p:pic>
      <p:pic>
        <p:nvPicPr>
          <p:cNvPr id="6" name="Picture 5">
            <a:extLst>
              <a:ext uri="{FF2B5EF4-FFF2-40B4-BE49-F238E27FC236}">
                <a16:creationId xmlns:a16="http://schemas.microsoft.com/office/drawing/2014/main" id="{42DD38F3-9867-5344-8488-2E594BC649D5}"/>
              </a:ext>
            </a:extLst>
          </p:cNvPr>
          <p:cNvPicPr>
            <a:picLocks noChangeAspect="1"/>
          </p:cNvPicPr>
          <p:nvPr/>
        </p:nvPicPr>
        <p:blipFill>
          <a:blip r:embed="rId3"/>
          <a:stretch>
            <a:fillRect/>
          </a:stretch>
        </p:blipFill>
        <p:spPr>
          <a:xfrm>
            <a:off x="2938299" y="990600"/>
            <a:ext cx="2636871" cy="5652128"/>
          </a:xfrm>
          <a:prstGeom prst="rect">
            <a:avLst/>
          </a:prstGeom>
        </p:spPr>
      </p:pic>
      <p:sp>
        <p:nvSpPr>
          <p:cNvPr id="7" name="TextBox 6">
            <a:extLst>
              <a:ext uri="{FF2B5EF4-FFF2-40B4-BE49-F238E27FC236}">
                <a16:creationId xmlns:a16="http://schemas.microsoft.com/office/drawing/2014/main" id="{4945220E-4A10-5346-8ADA-047A58C57E46}"/>
              </a:ext>
            </a:extLst>
          </p:cNvPr>
          <p:cNvSpPr txBox="1"/>
          <p:nvPr/>
        </p:nvSpPr>
        <p:spPr>
          <a:xfrm>
            <a:off x="804814" y="805934"/>
            <a:ext cx="1284006" cy="184666"/>
          </a:xfrm>
          <a:prstGeom prst="rect">
            <a:avLst/>
          </a:prstGeom>
          <a:noFill/>
        </p:spPr>
        <p:txBody>
          <a:bodyPr wrap="none" lIns="0" tIns="0" rIns="0" bIns="0" rtlCol="0" anchor="ctr">
            <a:spAutoFit/>
          </a:bodyPr>
          <a:lstStyle/>
          <a:p>
            <a:r>
              <a:rPr lang="en-US" sz="1200" dirty="0">
                <a:latin typeface="+mn-lt"/>
              </a:rPr>
              <a:t>REACTING FLOW</a:t>
            </a:r>
          </a:p>
        </p:txBody>
      </p:sp>
      <p:sp>
        <p:nvSpPr>
          <p:cNvPr id="8" name="TextBox 7">
            <a:extLst>
              <a:ext uri="{FF2B5EF4-FFF2-40B4-BE49-F238E27FC236}">
                <a16:creationId xmlns:a16="http://schemas.microsoft.com/office/drawing/2014/main" id="{DCF14F88-BAA5-7B4B-87EC-FAB44E4B5E31}"/>
              </a:ext>
            </a:extLst>
          </p:cNvPr>
          <p:cNvSpPr txBox="1"/>
          <p:nvPr/>
        </p:nvSpPr>
        <p:spPr>
          <a:xfrm>
            <a:off x="3748582" y="810590"/>
            <a:ext cx="1016304" cy="184666"/>
          </a:xfrm>
          <a:prstGeom prst="rect">
            <a:avLst/>
          </a:prstGeom>
          <a:noFill/>
        </p:spPr>
        <p:txBody>
          <a:bodyPr wrap="none" lIns="0" tIns="0" rIns="0" bIns="0" rtlCol="0" anchor="ctr">
            <a:spAutoFit/>
          </a:bodyPr>
          <a:lstStyle/>
          <a:p>
            <a:r>
              <a:rPr lang="en-US" sz="1200" dirty="0">
                <a:latin typeface="+mn-lt"/>
              </a:rPr>
              <a:t>UNPOWERED</a:t>
            </a:r>
          </a:p>
        </p:txBody>
      </p:sp>
    </p:spTree>
    <p:extLst>
      <p:ext uri="{BB962C8B-B14F-4D97-AF65-F5344CB8AC3E}">
        <p14:creationId xmlns:p14="http://schemas.microsoft.com/office/powerpoint/2010/main" val="365251361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4294" y="115156"/>
            <a:ext cx="10762306" cy="646844"/>
          </a:xfrm>
        </p:spPr>
        <p:txBody>
          <a:bodyPr>
            <a:normAutofit/>
          </a:bodyPr>
          <a:lstStyle/>
          <a:p>
            <a:r>
              <a:rPr lang="en-US" dirty="0"/>
              <a:t>Engine-On Aerodynamics</a:t>
            </a:r>
          </a:p>
        </p:txBody>
      </p:sp>
      <p:pic>
        <p:nvPicPr>
          <p:cNvPr id="11" name="Picture 10" descr="Diagram&#10;&#10;Description automatically generated with medium confidence">
            <a:extLst>
              <a:ext uri="{FF2B5EF4-FFF2-40B4-BE49-F238E27FC236}">
                <a16:creationId xmlns:a16="http://schemas.microsoft.com/office/drawing/2014/main" id="{66A87220-1BF4-A64A-AE00-5EC7D3BEDA55}"/>
              </a:ext>
            </a:extLst>
          </p:cNvPr>
          <p:cNvPicPr>
            <a:picLocks noChangeAspect="1"/>
          </p:cNvPicPr>
          <p:nvPr/>
        </p:nvPicPr>
        <p:blipFill>
          <a:blip r:embed="rId2"/>
          <a:stretch>
            <a:fillRect/>
          </a:stretch>
        </p:blipFill>
        <p:spPr>
          <a:xfrm>
            <a:off x="134294" y="800582"/>
            <a:ext cx="4852962" cy="2787507"/>
          </a:xfrm>
          <a:prstGeom prst="rect">
            <a:avLst/>
          </a:prstGeom>
        </p:spPr>
      </p:pic>
      <p:pic>
        <p:nvPicPr>
          <p:cNvPr id="12" name="Picture 11" descr="A pen on a sheet of paper&#10;&#10;Description automatically generated with low confidence">
            <a:extLst>
              <a:ext uri="{FF2B5EF4-FFF2-40B4-BE49-F238E27FC236}">
                <a16:creationId xmlns:a16="http://schemas.microsoft.com/office/drawing/2014/main" id="{940A5CCC-CA0B-734A-BD47-2AAFC776A80F}"/>
              </a:ext>
            </a:extLst>
          </p:cNvPr>
          <p:cNvPicPr>
            <a:picLocks noChangeAspect="1"/>
          </p:cNvPicPr>
          <p:nvPr/>
        </p:nvPicPr>
        <p:blipFill>
          <a:blip r:embed="rId3"/>
          <a:stretch>
            <a:fillRect/>
          </a:stretch>
        </p:blipFill>
        <p:spPr>
          <a:xfrm>
            <a:off x="5143018" y="800582"/>
            <a:ext cx="4852962" cy="2787507"/>
          </a:xfrm>
          <a:prstGeom prst="rect">
            <a:avLst/>
          </a:prstGeom>
        </p:spPr>
      </p:pic>
      <p:pic>
        <p:nvPicPr>
          <p:cNvPr id="13" name="Picture 12" descr="A picture containing diagram&#10;&#10;Description automatically generated">
            <a:extLst>
              <a:ext uri="{FF2B5EF4-FFF2-40B4-BE49-F238E27FC236}">
                <a16:creationId xmlns:a16="http://schemas.microsoft.com/office/drawing/2014/main" id="{C0088BBC-DE76-0841-911E-02823C835D46}"/>
              </a:ext>
            </a:extLst>
          </p:cNvPr>
          <p:cNvPicPr>
            <a:picLocks noChangeAspect="1"/>
          </p:cNvPicPr>
          <p:nvPr/>
        </p:nvPicPr>
        <p:blipFill>
          <a:blip r:embed="rId4"/>
          <a:stretch>
            <a:fillRect/>
          </a:stretch>
        </p:blipFill>
        <p:spPr>
          <a:xfrm>
            <a:off x="142011" y="3703835"/>
            <a:ext cx="4852962" cy="2787507"/>
          </a:xfrm>
          <a:prstGeom prst="rect">
            <a:avLst/>
          </a:prstGeom>
        </p:spPr>
      </p:pic>
      <p:pic>
        <p:nvPicPr>
          <p:cNvPr id="14" name="Picture 13" descr="A picture containing diagram&#10;&#10;Description automatically generated">
            <a:extLst>
              <a:ext uri="{FF2B5EF4-FFF2-40B4-BE49-F238E27FC236}">
                <a16:creationId xmlns:a16="http://schemas.microsoft.com/office/drawing/2014/main" id="{96B339F3-5F50-AE44-8AB9-6D3ACAF117C8}"/>
              </a:ext>
            </a:extLst>
          </p:cNvPr>
          <p:cNvPicPr>
            <a:picLocks noChangeAspect="1"/>
          </p:cNvPicPr>
          <p:nvPr/>
        </p:nvPicPr>
        <p:blipFill>
          <a:blip r:embed="rId5"/>
          <a:stretch>
            <a:fillRect/>
          </a:stretch>
        </p:blipFill>
        <p:spPr>
          <a:xfrm>
            <a:off x="5143018" y="3703835"/>
            <a:ext cx="4852962" cy="2787507"/>
          </a:xfrm>
          <a:prstGeom prst="rect">
            <a:avLst/>
          </a:prstGeom>
        </p:spPr>
      </p:pic>
      <p:sp>
        <p:nvSpPr>
          <p:cNvPr id="15" name="TextBox 14">
            <a:extLst>
              <a:ext uri="{FF2B5EF4-FFF2-40B4-BE49-F238E27FC236}">
                <a16:creationId xmlns:a16="http://schemas.microsoft.com/office/drawing/2014/main" id="{2F03C59B-52A0-B14C-B820-53C518029C90}"/>
              </a:ext>
            </a:extLst>
          </p:cNvPr>
          <p:cNvSpPr txBox="1"/>
          <p:nvPr/>
        </p:nvSpPr>
        <p:spPr>
          <a:xfrm>
            <a:off x="5334000" y="3826707"/>
            <a:ext cx="906017" cy="369332"/>
          </a:xfrm>
          <a:prstGeom prst="rect">
            <a:avLst/>
          </a:prstGeom>
          <a:noFill/>
        </p:spPr>
        <p:txBody>
          <a:bodyPr wrap="none" rtlCol="0">
            <a:spAutoFit/>
          </a:bodyPr>
          <a:lstStyle/>
          <a:p>
            <a:r>
              <a:rPr lang="en-US" dirty="0"/>
              <a:t>M=5.45</a:t>
            </a:r>
          </a:p>
        </p:txBody>
      </p:sp>
      <p:sp>
        <p:nvSpPr>
          <p:cNvPr id="16" name="TextBox 15">
            <a:extLst>
              <a:ext uri="{FF2B5EF4-FFF2-40B4-BE49-F238E27FC236}">
                <a16:creationId xmlns:a16="http://schemas.microsoft.com/office/drawing/2014/main" id="{234122B5-F917-3A46-8DDD-000ADD2CD477}"/>
              </a:ext>
            </a:extLst>
          </p:cNvPr>
          <p:cNvSpPr txBox="1"/>
          <p:nvPr/>
        </p:nvSpPr>
        <p:spPr>
          <a:xfrm>
            <a:off x="304800" y="3811337"/>
            <a:ext cx="906017" cy="369332"/>
          </a:xfrm>
          <a:prstGeom prst="rect">
            <a:avLst/>
          </a:prstGeom>
          <a:noFill/>
        </p:spPr>
        <p:txBody>
          <a:bodyPr wrap="none" rtlCol="0">
            <a:spAutoFit/>
          </a:bodyPr>
          <a:lstStyle/>
          <a:p>
            <a:r>
              <a:rPr lang="en-US" dirty="0"/>
              <a:t>M=2.34</a:t>
            </a:r>
          </a:p>
        </p:txBody>
      </p:sp>
      <p:sp>
        <p:nvSpPr>
          <p:cNvPr id="17" name="TextBox 16">
            <a:extLst>
              <a:ext uri="{FF2B5EF4-FFF2-40B4-BE49-F238E27FC236}">
                <a16:creationId xmlns:a16="http://schemas.microsoft.com/office/drawing/2014/main" id="{A4E6259F-4AB7-6D4E-964F-B8E0AD0BCD98}"/>
              </a:ext>
            </a:extLst>
          </p:cNvPr>
          <p:cNvSpPr txBox="1"/>
          <p:nvPr/>
        </p:nvSpPr>
        <p:spPr>
          <a:xfrm>
            <a:off x="5333999" y="906761"/>
            <a:ext cx="906017" cy="369332"/>
          </a:xfrm>
          <a:prstGeom prst="rect">
            <a:avLst/>
          </a:prstGeom>
          <a:noFill/>
        </p:spPr>
        <p:txBody>
          <a:bodyPr wrap="none" rtlCol="0">
            <a:spAutoFit/>
          </a:bodyPr>
          <a:lstStyle/>
          <a:p>
            <a:r>
              <a:rPr lang="en-US" dirty="0"/>
              <a:t>M=1.05</a:t>
            </a:r>
          </a:p>
        </p:txBody>
      </p:sp>
      <p:sp>
        <p:nvSpPr>
          <p:cNvPr id="18" name="TextBox 17">
            <a:extLst>
              <a:ext uri="{FF2B5EF4-FFF2-40B4-BE49-F238E27FC236}">
                <a16:creationId xmlns:a16="http://schemas.microsoft.com/office/drawing/2014/main" id="{5DEAE008-7F18-8148-A1FD-32781F5A895E}"/>
              </a:ext>
            </a:extLst>
          </p:cNvPr>
          <p:cNvSpPr txBox="1"/>
          <p:nvPr/>
        </p:nvSpPr>
        <p:spPr>
          <a:xfrm>
            <a:off x="304800" y="906761"/>
            <a:ext cx="906017" cy="369332"/>
          </a:xfrm>
          <a:prstGeom prst="rect">
            <a:avLst/>
          </a:prstGeom>
          <a:noFill/>
        </p:spPr>
        <p:txBody>
          <a:bodyPr wrap="none" rtlCol="0">
            <a:spAutoFit/>
          </a:bodyPr>
          <a:lstStyle/>
          <a:p>
            <a:r>
              <a:rPr lang="en-US" dirty="0"/>
              <a:t>M=0.90</a:t>
            </a:r>
          </a:p>
        </p:txBody>
      </p:sp>
    </p:spTree>
    <p:extLst>
      <p:ext uri="{BB962C8B-B14F-4D97-AF65-F5344CB8AC3E}">
        <p14:creationId xmlns:p14="http://schemas.microsoft.com/office/powerpoint/2010/main" val="365854211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D8F3ACF-056E-4E17-8D16-7B184A45E1A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3735" y="934278"/>
            <a:ext cx="8544720" cy="5638800"/>
          </a:xfrm>
        </p:spPr>
      </p:pic>
      <p:sp>
        <p:nvSpPr>
          <p:cNvPr id="3" name="Title 2">
            <a:extLst>
              <a:ext uri="{FF2B5EF4-FFF2-40B4-BE49-F238E27FC236}">
                <a16:creationId xmlns:a16="http://schemas.microsoft.com/office/drawing/2014/main" id="{E5A7D441-9830-44B7-AFE3-EECA23F6D659}"/>
              </a:ext>
            </a:extLst>
          </p:cNvPr>
          <p:cNvSpPr>
            <a:spLocks noGrp="1"/>
          </p:cNvSpPr>
          <p:nvPr>
            <p:ph type="title"/>
          </p:nvPr>
        </p:nvSpPr>
        <p:spPr/>
        <p:txBody>
          <a:bodyPr/>
          <a:lstStyle/>
          <a:p>
            <a:r>
              <a:rPr lang="en-US" dirty="0"/>
              <a:t>Coordinate Systems &amp; Decomposition</a:t>
            </a:r>
          </a:p>
        </p:txBody>
      </p:sp>
      <p:pic>
        <p:nvPicPr>
          <p:cNvPr id="4" name="Picture 3">
            <a:extLst>
              <a:ext uri="{FF2B5EF4-FFF2-40B4-BE49-F238E27FC236}">
                <a16:creationId xmlns:a16="http://schemas.microsoft.com/office/drawing/2014/main" id="{112B044D-C857-F578-6B0A-5E370F5BDCDC}"/>
              </a:ext>
            </a:extLst>
          </p:cNvPr>
          <p:cNvPicPr>
            <a:picLocks noChangeAspect="1"/>
          </p:cNvPicPr>
          <p:nvPr/>
        </p:nvPicPr>
        <p:blipFill>
          <a:blip r:embed="rId3"/>
          <a:stretch>
            <a:fillRect/>
          </a:stretch>
        </p:blipFill>
        <p:spPr>
          <a:xfrm>
            <a:off x="9252865" y="1388719"/>
            <a:ext cx="2565400" cy="3225800"/>
          </a:xfrm>
          <a:prstGeom prst="rect">
            <a:avLst/>
          </a:prstGeom>
        </p:spPr>
      </p:pic>
    </p:spTree>
    <p:extLst>
      <p:ext uri="{BB962C8B-B14F-4D97-AF65-F5344CB8AC3E}">
        <p14:creationId xmlns:p14="http://schemas.microsoft.com/office/powerpoint/2010/main" val="260313396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4294" y="115156"/>
            <a:ext cx="10762306" cy="646844"/>
          </a:xfrm>
        </p:spPr>
        <p:txBody>
          <a:bodyPr>
            <a:normAutofit/>
          </a:bodyPr>
          <a:lstStyle/>
          <a:p>
            <a:r>
              <a:rPr lang="en-US" dirty="0"/>
              <a:t>Uncertainty Modeling</a:t>
            </a:r>
          </a:p>
        </p:txBody>
      </p:sp>
      <p:pic>
        <p:nvPicPr>
          <p:cNvPr id="6" name="Picture 5">
            <a:extLst>
              <a:ext uri="{FF2B5EF4-FFF2-40B4-BE49-F238E27FC236}">
                <a16:creationId xmlns:a16="http://schemas.microsoft.com/office/drawing/2014/main" id="{0622FDBD-C9DE-EA4E-8260-F6C3B3C118F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23297" y="3728359"/>
            <a:ext cx="3436825" cy="2781300"/>
          </a:xfrm>
          <a:prstGeom prst="rect">
            <a:avLst/>
          </a:prstGeom>
        </p:spPr>
      </p:pic>
      <p:grpSp>
        <p:nvGrpSpPr>
          <p:cNvPr id="10" name="Group 9">
            <a:extLst>
              <a:ext uri="{FF2B5EF4-FFF2-40B4-BE49-F238E27FC236}">
                <a16:creationId xmlns:a16="http://schemas.microsoft.com/office/drawing/2014/main" id="{6FE10A71-EB05-124E-849A-73A8F3ED07ED}"/>
              </a:ext>
            </a:extLst>
          </p:cNvPr>
          <p:cNvGrpSpPr/>
          <p:nvPr/>
        </p:nvGrpSpPr>
        <p:grpSpPr>
          <a:xfrm>
            <a:off x="8702896" y="862777"/>
            <a:ext cx="3357226" cy="2865582"/>
            <a:chOff x="7699599" y="868218"/>
            <a:chExt cx="3357226" cy="2865582"/>
          </a:xfrm>
        </p:grpSpPr>
        <p:pic>
          <p:nvPicPr>
            <p:cNvPr id="7" name="Picture 6">
              <a:extLst>
                <a:ext uri="{FF2B5EF4-FFF2-40B4-BE49-F238E27FC236}">
                  <a16:creationId xmlns:a16="http://schemas.microsoft.com/office/drawing/2014/main" id="{4E1BBD98-43FB-A24C-BF72-CDD695C7FF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99599" y="868218"/>
              <a:ext cx="3277626" cy="2865582"/>
            </a:xfrm>
            <a:prstGeom prst="rect">
              <a:avLst/>
            </a:prstGeom>
          </p:spPr>
        </p:pic>
        <p:sp>
          <p:nvSpPr>
            <p:cNvPr id="8" name="Rectangle 7">
              <a:extLst>
                <a:ext uri="{FF2B5EF4-FFF2-40B4-BE49-F238E27FC236}">
                  <a16:creationId xmlns:a16="http://schemas.microsoft.com/office/drawing/2014/main" id="{44FCE3D4-2273-C446-AE9A-66A806CB139D}"/>
                </a:ext>
              </a:extLst>
            </p:cNvPr>
            <p:cNvSpPr/>
            <p:nvPr/>
          </p:nvSpPr>
          <p:spPr bwMode="auto">
            <a:xfrm>
              <a:off x="10591800" y="868218"/>
              <a:ext cx="465025" cy="731982"/>
            </a:xfrm>
            <a:prstGeom prst="rect">
              <a:avLst/>
            </a:prstGeom>
            <a:solidFill>
              <a:schemeClr val="bg1"/>
            </a:solidFill>
            <a:ln w="25400"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grpSp>
      <p:sp>
        <p:nvSpPr>
          <p:cNvPr id="9" name="Rectangle 8">
            <a:extLst>
              <a:ext uri="{FF2B5EF4-FFF2-40B4-BE49-F238E27FC236}">
                <a16:creationId xmlns:a16="http://schemas.microsoft.com/office/drawing/2014/main" id="{A1059D6B-EFBA-6340-9189-88FE4769A189}"/>
              </a:ext>
            </a:extLst>
          </p:cNvPr>
          <p:cNvSpPr/>
          <p:nvPr/>
        </p:nvSpPr>
        <p:spPr bwMode="auto">
          <a:xfrm>
            <a:off x="7489785" y="4873059"/>
            <a:ext cx="465025" cy="731982"/>
          </a:xfrm>
          <a:prstGeom prst="rect">
            <a:avLst/>
          </a:prstGeom>
          <a:solidFill>
            <a:schemeClr val="bg1"/>
          </a:solidFill>
          <a:ln w="25400"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grpSp>
        <p:nvGrpSpPr>
          <p:cNvPr id="11" name="Group 10">
            <a:extLst>
              <a:ext uri="{FF2B5EF4-FFF2-40B4-BE49-F238E27FC236}">
                <a16:creationId xmlns:a16="http://schemas.microsoft.com/office/drawing/2014/main" id="{51627723-F62C-5D4B-3795-3B184FAF97BC}"/>
              </a:ext>
            </a:extLst>
          </p:cNvPr>
          <p:cNvGrpSpPr/>
          <p:nvPr/>
        </p:nvGrpSpPr>
        <p:grpSpPr>
          <a:xfrm>
            <a:off x="131878" y="883396"/>
            <a:ext cx="7256765" cy="4837844"/>
            <a:chOff x="134294" y="1219200"/>
            <a:chExt cx="7256765" cy="4837844"/>
          </a:xfrm>
        </p:grpSpPr>
        <p:pic>
          <p:nvPicPr>
            <p:cNvPr id="4" name="Picture 3">
              <a:extLst>
                <a:ext uri="{FF2B5EF4-FFF2-40B4-BE49-F238E27FC236}">
                  <a16:creationId xmlns:a16="http://schemas.microsoft.com/office/drawing/2014/main" id="{766E190F-AA60-8E45-A13F-F5B98DF06F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4294" y="1219200"/>
              <a:ext cx="7256765" cy="4837844"/>
            </a:xfrm>
            <a:prstGeom prst="rect">
              <a:avLst/>
            </a:prstGeom>
          </p:spPr>
        </p:pic>
        <p:pic>
          <p:nvPicPr>
            <p:cNvPr id="5" name="Picture 4">
              <a:extLst>
                <a:ext uri="{FF2B5EF4-FFF2-40B4-BE49-F238E27FC236}">
                  <a16:creationId xmlns:a16="http://schemas.microsoft.com/office/drawing/2014/main" id="{51E7F535-F8F0-076B-5F7F-33A197C3A36F}"/>
                </a:ext>
              </a:extLst>
            </p:cNvPr>
            <p:cNvPicPr>
              <a:picLocks noChangeAspect="1"/>
            </p:cNvPicPr>
            <p:nvPr/>
          </p:nvPicPr>
          <p:blipFill>
            <a:blip r:embed="rId5"/>
            <a:stretch>
              <a:fillRect/>
            </a:stretch>
          </p:blipFill>
          <p:spPr>
            <a:xfrm>
              <a:off x="3262086" y="3505200"/>
              <a:ext cx="166914" cy="152400"/>
            </a:xfrm>
            <a:prstGeom prst="rect">
              <a:avLst/>
            </a:prstGeom>
          </p:spPr>
        </p:pic>
      </p:grpSp>
      <p:sp>
        <p:nvSpPr>
          <p:cNvPr id="2" name="TextBox 1">
            <a:extLst>
              <a:ext uri="{FF2B5EF4-FFF2-40B4-BE49-F238E27FC236}">
                <a16:creationId xmlns:a16="http://schemas.microsoft.com/office/drawing/2014/main" id="{3A9E56CC-B7E0-7C6F-8503-43ABB1399BD1}"/>
              </a:ext>
            </a:extLst>
          </p:cNvPr>
          <p:cNvSpPr txBox="1"/>
          <p:nvPr/>
        </p:nvSpPr>
        <p:spPr>
          <a:xfrm>
            <a:off x="131878" y="5832713"/>
            <a:ext cx="9246374" cy="830997"/>
          </a:xfrm>
          <a:prstGeom prst="rect">
            <a:avLst/>
          </a:prstGeom>
          <a:noFill/>
        </p:spPr>
        <p:txBody>
          <a:bodyPr wrap="square" lIns="0" tIns="0" rIns="0" bIns="0" rtlCol="0" anchor="ctr">
            <a:spAutoFit/>
          </a:bodyPr>
          <a:lstStyle/>
          <a:p>
            <a:pPr algn="l"/>
            <a:r>
              <a:rPr lang="en-US" sz="1800" dirty="0">
                <a:solidFill>
                  <a:srgbClr val="C00000"/>
                </a:solidFill>
                <a:latin typeface="+mn-lt"/>
              </a:rPr>
              <a:t>Note: Wind tunnel data analysis will yield Cl dispersion to be added to model</a:t>
            </a:r>
          </a:p>
          <a:p>
            <a:pPr algn="l"/>
            <a:r>
              <a:rPr lang="en-US" sz="1800" dirty="0">
                <a:solidFill>
                  <a:srgbClr val="C00000"/>
                </a:solidFill>
                <a:latin typeface="+mn-lt"/>
              </a:rPr>
              <a:t>Database maybe expanded as function of </a:t>
            </a:r>
            <a:r>
              <a:rPr lang="en-US" sz="1800" dirty="0" err="1">
                <a:solidFill>
                  <a:srgbClr val="C00000"/>
                </a:solidFill>
                <a:latin typeface="Symbol" pitchFamily="2" charset="2"/>
              </a:rPr>
              <a:t>a</a:t>
            </a:r>
            <a:r>
              <a:rPr lang="en-US" sz="1800" baseline="-25000" dirty="0" err="1">
                <a:solidFill>
                  <a:srgbClr val="C00000"/>
                </a:solidFill>
                <a:latin typeface="+mn-lt"/>
              </a:rPr>
              <a:t>Total</a:t>
            </a:r>
            <a:r>
              <a:rPr lang="en-US" sz="1800" dirty="0">
                <a:solidFill>
                  <a:srgbClr val="C00000"/>
                </a:solidFill>
                <a:latin typeface="+mn-lt"/>
              </a:rPr>
              <a:t> and roll angle (</a:t>
            </a:r>
            <a:r>
              <a:rPr lang="en-US" sz="1800" dirty="0">
                <a:solidFill>
                  <a:srgbClr val="C00000"/>
                </a:solidFill>
                <a:latin typeface="Symbol" pitchFamily="2" charset="2"/>
              </a:rPr>
              <a:t>f</a:t>
            </a:r>
            <a:r>
              <a:rPr lang="en-US" sz="1800" dirty="0">
                <a:solidFill>
                  <a:srgbClr val="C00000"/>
                </a:solidFill>
                <a:latin typeface="+mn-lt"/>
              </a:rPr>
              <a:t>) for future releases to capture protuberance effects </a:t>
            </a:r>
          </a:p>
        </p:txBody>
      </p:sp>
    </p:spTree>
    <p:extLst>
      <p:ext uri="{BB962C8B-B14F-4D97-AF65-F5344CB8AC3E}">
        <p14:creationId xmlns:p14="http://schemas.microsoft.com/office/powerpoint/2010/main" val="140121013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FUN3D Early Code Validation</a:t>
            </a:r>
          </a:p>
        </p:txBody>
      </p:sp>
      <p:sp>
        <p:nvSpPr>
          <p:cNvPr id="3" name="Slide Number Placeholder 2"/>
          <p:cNvSpPr>
            <a:spLocks noGrp="1"/>
          </p:cNvSpPr>
          <p:nvPr>
            <p:ph type="sldNum" sz="quarter" idx="12"/>
          </p:nvPr>
        </p:nvSpPr>
        <p:spPr>
          <a:xfrm>
            <a:off x="10739967" y="6507164"/>
            <a:ext cx="1227667" cy="287337"/>
          </a:xfrm>
          <a:prstGeom prst="rect">
            <a:avLst/>
          </a:prstGeom>
        </p:spPr>
        <p:txBody>
          <a:bodyPr vert="horz" wrap="square" lIns="91440" tIns="45720" rIns="91440" bIns="45720" rtlCol="0" anchor="ctr">
            <a:noAutofit/>
          </a:bodyPr>
          <a:lstStyle>
            <a:defPPr>
              <a:defRPr lang="en-US"/>
            </a:defPPr>
            <a:lvl1pPr marL="0" algn="r" defTabSz="914400" rtl="0" eaLnBrk="1" latinLnBrk="0" hangingPunct="1">
              <a:defRPr sz="800" kern="1200">
                <a:solidFill>
                  <a:schemeClr val="tx1">
                    <a:tint val="75000"/>
                  </a:schemeClr>
                </a:solidFill>
                <a:latin typeface="Arial" charset="0"/>
                <a:ea typeface="ＭＳ Ｐゴシック" charset="0"/>
                <a:cs typeface="ＭＳ Ｐゴシック"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0B0D5911-593C-4B7A-998F-6DBC76EF3BD7}" type="slidenum">
              <a:rPr lang="en-US" smtClean="0">
                <a:solidFill>
                  <a:prstClr val="black">
                    <a:tint val="75000"/>
                  </a:prstClr>
                </a:solidFill>
              </a:rPr>
              <a:pPr defTabSz="457200">
                <a:defRPr/>
              </a:pPr>
              <a:t>26</a:t>
            </a:fld>
            <a:endParaRPr lang="en-US" dirty="0">
              <a:solidFill>
                <a:prstClr val="black">
                  <a:tint val="75000"/>
                </a:prstClr>
              </a:solidFill>
            </a:endParaRPr>
          </a:p>
        </p:txBody>
      </p:sp>
      <p:sp>
        <p:nvSpPr>
          <p:cNvPr id="5" name="Rectangle 4"/>
          <p:cNvSpPr/>
          <p:nvPr/>
        </p:nvSpPr>
        <p:spPr>
          <a:xfrm>
            <a:off x="304801" y="4105819"/>
            <a:ext cx="6547469" cy="2308324"/>
          </a:xfrm>
          <a:prstGeom prst="rect">
            <a:avLst/>
          </a:prstGeom>
        </p:spPr>
        <p:txBody>
          <a:bodyPr wrap="square">
            <a:spAutoFit/>
          </a:bodyPr>
          <a:lstStyle/>
          <a:p>
            <a:pPr defTabSz="457200"/>
            <a:r>
              <a:rPr lang="en-US" sz="1800" dirty="0">
                <a:solidFill>
                  <a:prstClr val="black"/>
                </a:solidFill>
                <a:latin typeface="Calibri"/>
              </a:rPr>
              <a:t>FUN3D CFD code was run on NASA TN D-2853 geometries (N2F1 example shown here)</a:t>
            </a:r>
          </a:p>
          <a:p>
            <a:pPr defTabSz="457200"/>
            <a:endParaRPr lang="en-US" sz="1800" dirty="0">
              <a:solidFill>
                <a:prstClr val="black"/>
              </a:solidFill>
              <a:latin typeface="Calibri"/>
            </a:endParaRPr>
          </a:p>
          <a:p>
            <a:pPr defTabSz="457200"/>
            <a:r>
              <a:rPr lang="en-US" sz="1800" dirty="0">
                <a:solidFill>
                  <a:prstClr val="black"/>
                </a:solidFill>
                <a:latin typeface="Calibri"/>
              </a:rPr>
              <a:t>A number of sensitivities were explored (base contributions, turbulence, etc.) </a:t>
            </a:r>
          </a:p>
          <a:p>
            <a:pPr defTabSz="457200"/>
            <a:endParaRPr lang="en-US" sz="1800" dirty="0">
              <a:solidFill>
                <a:prstClr val="black"/>
              </a:solidFill>
              <a:latin typeface="Calibri"/>
            </a:endParaRPr>
          </a:p>
          <a:p>
            <a:pPr defTabSz="457200"/>
            <a:r>
              <a:rPr lang="en-US" sz="1800" dirty="0">
                <a:solidFill>
                  <a:prstClr val="black"/>
                </a:solidFill>
                <a:latin typeface="Calibri"/>
              </a:rPr>
              <a:t>Settings for MAV solutions were identified, good agreement with experiment</a:t>
            </a:r>
          </a:p>
        </p:txBody>
      </p:sp>
      <p:pic>
        <p:nvPicPr>
          <p:cNvPr id="6" name="Picture 5"/>
          <p:cNvPicPr>
            <a:picLocks noChangeAspect="1"/>
          </p:cNvPicPr>
          <p:nvPr/>
        </p:nvPicPr>
        <p:blipFill>
          <a:blip r:embed="rId2"/>
          <a:stretch>
            <a:fillRect/>
          </a:stretch>
        </p:blipFill>
        <p:spPr>
          <a:xfrm>
            <a:off x="3410529" y="969066"/>
            <a:ext cx="3716582" cy="2950620"/>
          </a:xfrm>
          <a:prstGeom prst="rect">
            <a:avLst/>
          </a:prstGeom>
        </p:spPr>
      </p:pic>
      <p:pic>
        <p:nvPicPr>
          <p:cNvPr id="11" name="Picture 10"/>
          <p:cNvPicPr>
            <a:picLocks noChangeAspect="1"/>
          </p:cNvPicPr>
          <p:nvPr/>
        </p:nvPicPr>
        <p:blipFill>
          <a:blip r:embed="rId3"/>
          <a:stretch>
            <a:fillRect/>
          </a:stretch>
        </p:blipFill>
        <p:spPr>
          <a:xfrm>
            <a:off x="7225643" y="1055063"/>
            <a:ext cx="3423698" cy="2749637"/>
          </a:xfrm>
          <a:prstGeom prst="rect">
            <a:avLst/>
          </a:prstGeom>
        </p:spPr>
      </p:pic>
      <p:pic>
        <p:nvPicPr>
          <p:cNvPr id="12" name="Picture 11"/>
          <p:cNvPicPr>
            <a:picLocks noChangeAspect="1"/>
          </p:cNvPicPr>
          <p:nvPr/>
        </p:nvPicPr>
        <p:blipFill>
          <a:blip r:embed="rId4"/>
          <a:stretch>
            <a:fillRect/>
          </a:stretch>
        </p:blipFill>
        <p:spPr>
          <a:xfrm>
            <a:off x="7149007" y="3759301"/>
            <a:ext cx="3500334" cy="2747863"/>
          </a:xfrm>
          <a:prstGeom prst="rect">
            <a:avLst/>
          </a:prstGeom>
        </p:spPr>
      </p:pic>
      <p:sp>
        <p:nvSpPr>
          <p:cNvPr id="13" name="TextBox 12"/>
          <p:cNvSpPr txBox="1"/>
          <p:nvPr/>
        </p:nvSpPr>
        <p:spPr>
          <a:xfrm>
            <a:off x="3253728" y="2200234"/>
            <a:ext cx="402674" cy="369332"/>
          </a:xfrm>
          <a:prstGeom prst="rect">
            <a:avLst/>
          </a:prstGeom>
          <a:solidFill>
            <a:schemeClr val="bg1"/>
          </a:solidFill>
        </p:spPr>
        <p:txBody>
          <a:bodyPr wrap="none" rtlCol="0">
            <a:spAutoFit/>
          </a:bodyPr>
          <a:lstStyle/>
          <a:p>
            <a:pPr defTabSz="457200"/>
            <a:r>
              <a:rPr lang="en-US" dirty="0">
                <a:solidFill>
                  <a:prstClr val="black"/>
                </a:solidFill>
                <a:latin typeface="Calibri"/>
              </a:rPr>
              <a:t>C</a:t>
            </a:r>
            <a:r>
              <a:rPr lang="en-US" baseline="-25000" dirty="0">
                <a:solidFill>
                  <a:prstClr val="black"/>
                </a:solidFill>
                <a:latin typeface="Calibri"/>
              </a:rPr>
              <a:t>A</a:t>
            </a:r>
          </a:p>
        </p:txBody>
      </p:sp>
      <p:sp>
        <p:nvSpPr>
          <p:cNvPr id="14" name="TextBox 13"/>
          <p:cNvSpPr txBox="1"/>
          <p:nvPr/>
        </p:nvSpPr>
        <p:spPr>
          <a:xfrm>
            <a:off x="7057151" y="2222132"/>
            <a:ext cx="407083" cy="369332"/>
          </a:xfrm>
          <a:prstGeom prst="rect">
            <a:avLst/>
          </a:prstGeom>
          <a:solidFill>
            <a:schemeClr val="bg1"/>
          </a:solidFill>
        </p:spPr>
        <p:txBody>
          <a:bodyPr wrap="none" rtlCol="0">
            <a:spAutoFit/>
          </a:bodyPr>
          <a:lstStyle/>
          <a:p>
            <a:pPr defTabSz="457200"/>
            <a:r>
              <a:rPr lang="en-US" dirty="0">
                <a:solidFill>
                  <a:prstClr val="black"/>
                </a:solidFill>
                <a:latin typeface="Calibri"/>
              </a:rPr>
              <a:t>C</a:t>
            </a:r>
            <a:r>
              <a:rPr lang="en-US" baseline="-25000" dirty="0">
                <a:solidFill>
                  <a:prstClr val="black"/>
                </a:solidFill>
                <a:latin typeface="Calibri"/>
              </a:rPr>
              <a:t>N</a:t>
            </a:r>
          </a:p>
        </p:txBody>
      </p:sp>
      <p:sp>
        <p:nvSpPr>
          <p:cNvPr id="15" name="TextBox 14"/>
          <p:cNvSpPr txBox="1"/>
          <p:nvPr/>
        </p:nvSpPr>
        <p:spPr>
          <a:xfrm>
            <a:off x="6967362" y="4959306"/>
            <a:ext cx="430677" cy="369332"/>
          </a:xfrm>
          <a:prstGeom prst="rect">
            <a:avLst/>
          </a:prstGeom>
          <a:solidFill>
            <a:schemeClr val="bg1"/>
          </a:solidFill>
        </p:spPr>
        <p:txBody>
          <a:bodyPr wrap="none" rtlCol="0">
            <a:spAutoFit/>
          </a:bodyPr>
          <a:lstStyle/>
          <a:p>
            <a:pPr defTabSz="457200"/>
            <a:r>
              <a:rPr lang="en-US" dirty="0">
                <a:solidFill>
                  <a:prstClr val="black"/>
                </a:solidFill>
                <a:latin typeface="Calibri"/>
              </a:rPr>
              <a:t>C</a:t>
            </a:r>
            <a:r>
              <a:rPr lang="en-US" baseline="-25000" dirty="0">
                <a:solidFill>
                  <a:prstClr val="black"/>
                </a:solidFill>
                <a:latin typeface="Calibri"/>
              </a:rPr>
              <a:t>m</a:t>
            </a:r>
          </a:p>
        </p:txBody>
      </p:sp>
      <p:pic>
        <p:nvPicPr>
          <p:cNvPr id="16" name="Picture 15"/>
          <p:cNvPicPr>
            <a:picLocks noChangeAspect="1"/>
          </p:cNvPicPr>
          <p:nvPr/>
        </p:nvPicPr>
        <p:blipFill>
          <a:blip r:embed="rId5"/>
          <a:stretch>
            <a:fillRect/>
          </a:stretch>
        </p:blipFill>
        <p:spPr>
          <a:xfrm>
            <a:off x="1214019" y="1898386"/>
            <a:ext cx="2849829" cy="1054387"/>
          </a:xfrm>
          <a:prstGeom prst="rect">
            <a:avLst/>
          </a:prstGeom>
          <a:solidFill>
            <a:schemeClr val="bg1"/>
          </a:solidFill>
          <a:scene3d>
            <a:camera prst="orthographicFront">
              <a:rot lat="0" lon="0" rev="16200000"/>
            </a:camera>
            <a:lightRig rig="threePt" dir="t"/>
          </a:scene3d>
        </p:spPr>
      </p:pic>
      <p:sp>
        <p:nvSpPr>
          <p:cNvPr id="17" name="TextBox 16"/>
          <p:cNvSpPr txBox="1"/>
          <p:nvPr/>
        </p:nvSpPr>
        <p:spPr>
          <a:xfrm>
            <a:off x="1943410" y="870396"/>
            <a:ext cx="673720" cy="369332"/>
          </a:xfrm>
          <a:prstGeom prst="rect">
            <a:avLst/>
          </a:prstGeom>
          <a:solidFill>
            <a:schemeClr val="bg1"/>
          </a:solidFill>
        </p:spPr>
        <p:txBody>
          <a:bodyPr wrap="none" rtlCol="0">
            <a:spAutoFit/>
          </a:bodyPr>
          <a:lstStyle/>
          <a:p>
            <a:pPr defTabSz="457200"/>
            <a:r>
              <a:rPr lang="en-US" dirty="0">
                <a:solidFill>
                  <a:prstClr val="black"/>
                </a:solidFill>
                <a:latin typeface="Calibri"/>
              </a:rPr>
              <a:t>N2F1</a:t>
            </a:r>
            <a:endParaRPr lang="en-US" baseline="-25000" dirty="0">
              <a:solidFill>
                <a:prstClr val="black"/>
              </a:solidFill>
              <a:latin typeface="Calibri"/>
            </a:endParaRPr>
          </a:p>
        </p:txBody>
      </p:sp>
      <p:sp>
        <p:nvSpPr>
          <p:cNvPr id="18" name="Rectangle 17"/>
          <p:cNvSpPr/>
          <p:nvPr/>
        </p:nvSpPr>
        <p:spPr bwMode="auto">
          <a:xfrm>
            <a:off x="2994026" y="3306512"/>
            <a:ext cx="259703" cy="45278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200" dirty="0">
              <a:solidFill>
                <a:prstClr val="black"/>
              </a:solidFill>
              <a:latin typeface="Arial Narrow" pitchFamily="34" charset="0"/>
            </a:endParaRPr>
          </a:p>
        </p:txBody>
      </p:sp>
    </p:spTree>
    <p:extLst>
      <p:ext uri="{BB962C8B-B14F-4D97-AF65-F5344CB8AC3E}">
        <p14:creationId xmlns:p14="http://schemas.microsoft.com/office/powerpoint/2010/main" val="25036576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FE45AC-FB8C-47DB-BB66-FE2F0FFBAAF9}"/>
              </a:ext>
            </a:extLst>
          </p:cNvPr>
          <p:cNvSpPr>
            <a:spLocks noGrp="1"/>
          </p:cNvSpPr>
          <p:nvPr>
            <p:ph type="title"/>
          </p:nvPr>
        </p:nvSpPr>
        <p:spPr/>
        <p:txBody>
          <a:bodyPr/>
          <a:lstStyle/>
          <a:p>
            <a:r>
              <a:rPr lang="en-US" dirty="0"/>
              <a:t>Wind Tunnel Scaling Considerations</a:t>
            </a:r>
          </a:p>
        </p:txBody>
      </p:sp>
      <p:sp>
        <p:nvSpPr>
          <p:cNvPr id="5" name="Rectangle 4">
            <a:extLst>
              <a:ext uri="{FF2B5EF4-FFF2-40B4-BE49-F238E27FC236}">
                <a16:creationId xmlns:a16="http://schemas.microsoft.com/office/drawing/2014/main" id="{10E360BF-3B00-FB44-826E-24D07EBC75AA}"/>
              </a:ext>
            </a:extLst>
          </p:cNvPr>
          <p:cNvSpPr/>
          <p:nvPr/>
        </p:nvSpPr>
        <p:spPr>
          <a:xfrm>
            <a:off x="7315200" y="1284456"/>
            <a:ext cx="4440044" cy="23880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a:p>
            <a:pPr algn="ctr"/>
            <a:endParaRPr lang="en-US" sz="1800" dirty="0">
              <a:solidFill>
                <a:schemeClr val="tx1"/>
              </a:solidFill>
            </a:endParaRPr>
          </a:p>
          <a:p>
            <a:pPr algn="l"/>
            <a:r>
              <a:rPr lang="en-US" sz="1800" dirty="0">
                <a:solidFill>
                  <a:schemeClr val="tx1"/>
                </a:solidFill>
              </a:rPr>
              <a:t>Unlike many wind tunnel tests, matching Mars ascent conditions (Re) called for smaller than typical models</a:t>
            </a:r>
          </a:p>
          <a:p>
            <a:pPr algn="l"/>
            <a:endParaRPr lang="en-US" sz="1800" dirty="0">
              <a:solidFill>
                <a:schemeClr val="tx1"/>
              </a:solidFill>
            </a:endParaRPr>
          </a:p>
          <a:p>
            <a:pPr algn="l"/>
            <a:r>
              <a:rPr lang="en-US" sz="1800" dirty="0">
                <a:solidFill>
                  <a:schemeClr val="tx1"/>
                </a:solidFill>
              </a:rPr>
              <a:t>CF studies showed that protuberances were far more significant than Re effects of testing a larger vehicle</a:t>
            </a:r>
          </a:p>
          <a:p>
            <a:pPr algn="l"/>
            <a:endParaRPr lang="en-US" sz="1800" dirty="0">
              <a:solidFill>
                <a:schemeClr val="tx1"/>
              </a:solidFill>
            </a:endParaRPr>
          </a:p>
          <a:p>
            <a:pPr algn="l"/>
            <a:r>
              <a:rPr lang="en-US" sz="1800" dirty="0">
                <a:solidFill>
                  <a:schemeClr val="tx1"/>
                </a:solidFill>
              </a:rPr>
              <a:t>0.5” Balance was best option for MAV test: set model diameter </a:t>
            </a:r>
          </a:p>
          <a:p>
            <a:pPr algn="ctr"/>
            <a:endParaRPr lang="en-US" sz="1800" dirty="0">
              <a:solidFill>
                <a:schemeClr val="tx1"/>
              </a:solidFill>
            </a:endParaRPr>
          </a:p>
          <a:p>
            <a:pPr algn="ctr"/>
            <a:r>
              <a:rPr lang="en-US" sz="1800" dirty="0">
                <a:solidFill>
                  <a:schemeClr val="tx1"/>
                </a:solidFill>
              </a:rPr>
              <a:t>Can Match Flight Re in Supersonic Test section at all conditions with 1.000” Model </a:t>
            </a:r>
          </a:p>
        </p:txBody>
      </p:sp>
      <p:sp>
        <p:nvSpPr>
          <p:cNvPr id="6" name="TextBox 5">
            <a:extLst>
              <a:ext uri="{FF2B5EF4-FFF2-40B4-BE49-F238E27FC236}">
                <a16:creationId xmlns:a16="http://schemas.microsoft.com/office/drawing/2014/main" id="{C7EABACD-0898-1440-8904-5939D4D9816C}"/>
              </a:ext>
            </a:extLst>
          </p:cNvPr>
          <p:cNvSpPr txBox="1"/>
          <p:nvPr/>
        </p:nvSpPr>
        <p:spPr>
          <a:xfrm>
            <a:off x="1810937" y="822832"/>
            <a:ext cx="4040145" cy="369332"/>
          </a:xfrm>
          <a:prstGeom prst="rect">
            <a:avLst/>
          </a:prstGeom>
          <a:noFill/>
        </p:spPr>
        <p:txBody>
          <a:bodyPr wrap="none" rtlCol="0">
            <a:spAutoFit/>
          </a:bodyPr>
          <a:lstStyle/>
          <a:p>
            <a:r>
              <a:rPr lang="en-US" dirty="0"/>
              <a:t>Conditions Using SRC 1.0 3DoF Trajectory</a:t>
            </a:r>
          </a:p>
        </p:txBody>
      </p:sp>
      <p:pic>
        <p:nvPicPr>
          <p:cNvPr id="9" name="Picture 8" descr="Chart, line chart&#10;&#10;Description automatically generated">
            <a:extLst>
              <a:ext uri="{FF2B5EF4-FFF2-40B4-BE49-F238E27FC236}">
                <a16:creationId xmlns:a16="http://schemas.microsoft.com/office/drawing/2014/main" id="{F443594F-8A5B-9144-A6EA-1A92C70B63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69" y="1284456"/>
            <a:ext cx="6748107" cy="5281543"/>
          </a:xfrm>
          <a:prstGeom prst="rect">
            <a:avLst/>
          </a:prstGeom>
        </p:spPr>
      </p:pic>
      <p:pic>
        <p:nvPicPr>
          <p:cNvPr id="10" name="Picture 9">
            <a:extLst>
              <a:ext uri="{FF2B5EF4-FFF2-40B4-BE49-F238E27FC236}">
                <a16:creationId xmlns:a16="http://schemas.microsoft.com/office/drawing/2014/main" id="{6DAD4C16-5F95-534B-AE63-4D4CFE467CF6}"/>
              </a:ext>
            </a:extLst>
          </p:cNvPr>
          <p:cNvPicPr>
            <a:picLocks noChangeAspect="1"/>
          </p:cNvPicPr>
          <p:nvPr/>
        </p:nvPicPr>
        <p:blipFill>
          <a:blip r:embed="rId3"/>
          <a:stretch>
            <a:fillRect/>
          </a:stretch>
        </p:blipFill>
        <p:spPr>
          <a:xfrm>
            <a:off x="7581200" y="5053658"/>
            <a:ext cx="4174044" cy="1039771"/>
          </a:xfrm>
          <a:prstGeom prst="rect">
            <a:avLst/>
          </a:prstGeom>
        </p:spPr>
      </p:pic>
    </p:spTree>
    <p:extLst>
      <p:ext uri="{BB962C8B-B14F-4D97-AF65-F5344CB8AC3E}">
        <p14:creationId xmlns:p14="http://schemas.microsoft.com/office/powerpoint/2010/main" val="95070505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FE45AC-FB8C-47DB-BB66-FE2F0FFBAAF9}"/>
              </a:ext>
            </a:extLst>
          </p:cNvPr>
          <p:cNvSpPr>
            <a:spLocks noGrp="1"/>
          </p:cNvSpPr>
          <p:nvPr>
            <p:ph type="title"/>
          </p:nvPr>
        </p:nvSpPr>
        <p:spPr/>
        <p:txBody>
          <a:bodyPr/>
          <a:lstStyle/>
          <a:p>
            <a:r>
              <a:rPr lang="en-US" dirty="0"/>
              <a:t>Skirt and Protuberance Model</a:t>
            </a:r>
          </a:p>
        </p:txBody>
      </p:sp>
      <p:pic>
        <p:nvPicPr>
          <p:cNvPr id="7" name="Picture 6">
            <a:extLst>
              <a:ext uri="{FF2B5EF4-FFF2-40B4-BE49-F238E27FC236}">
                <a16:creationId xmlns:a16="http://schemas.microsoft.com/office/drawing/2014/main" id="{6CEA00D7-05EB-4665-B647-D9D2DABF3B04}"/>
              </a:ext>
            </a:extLst>
          </p:cNvPr>
          <p:cNvPicPr>
            <a:picLocks noChangeAspect="1"/>
          </p:cNvPicPr>
          <p:nvPr/>
        </p:nvPicPr>
        <p:blipFill>
          <a:blip r:embed="rId2"/>
          <a:stretch>
            <a:fillRect/>
          </a:stretch>
        </p:blipFill>
        <p:spPr>
          <a:xfrm>
            <a:off x="34962" y="990600"/>
            <a:ext cx="5832438" cy="1220110"/>
          </a:xfrm>
          <a:prstGeom prst="rect">
            <a:avLst/>
          </a:prstGeom>
        </p:spPr>
      </p:pic>
      <p:pic>
        <p:nvPicPr>
          <p:cNvPr id="8" name="Picture 7">
            <a:extLst>
              <a:ext uri="{FF2B5EF4-FFF2-40B4-BE49-F238E27FC236}">
                <a16:creationId xmlns:a16="http://schemas.microsoft.com/office/drawing/2014/main" id="{4070148B-0409-49EB-BD9C-AC4A21E77322}"/>
              </a:ext>
            </a:extLst>
          </p:cNvPr>
          <p:cNvPicPr>
            <a:picLocks noChangeAspect="1"/>
          </p:cNvPicPr>
          <p:nvPr/>
        </p:nvPicPr>
        <p:blipFill>
          <a:blip r:embed="rId3"/>
          <a:stretch>
            <a:fillRect/>
          </a:stretch>
        </p:blipFill>
        <p:spPr>
          <a:xfrm>
            <a:off x="90544" y="2254224"/>
            <a:ext cx="5832438" cy="1205631"/>
          </a:xfrm>
          <a:prstGeom prst="rect">
            <a:avLst/>
          </a:prstGeom>
        </p:spPr>
      </p:pic>
      <p:pic>
        <p:nvPicPr>
          <p:cNvPr id="5" name="Picture 4">
            <a:extLst>
              <a:ext uri="{FF2B5EF4-FFF2-40B4-BE49-F238E27FC236}">
                <a16:creationId xmlns:a16="http://schemas.microsoft.com/office/drawing/2014/main" id="{B01DC818-CF89-544D-94DC-34D1F9211637}"/>
              </a:ext>
            </a:extLst>
          </p:cNvPr>
          <p:cNvPicPr>
            <a:picLocks noChangeAspect="1"/>
          </p:cNvPicPr>
          <p:nvPr/>
        </p:nvPicPr>
        <p:blipFill>
          <a:blip r:embed="rId4"/>
          <a:stretch>
            <a:fillRect/>
          </a:stretch>
        </p:blipFill>
        <p:spPr>
          <a:xfrm>
            <a:off x="6360461" y="2242581"/>
            <a:ext cx="5832438" cy="1217274"/>
          </a:xfrm>
          <a:prstGeom prst="rect">
            <a:avLst/>
          </a:prstGeom>
        </p:spPr>
      </p:pic>
      <p:pic>
        <p:nvPicPr>
          <p:cNvPr id="6" name="Picture 5">
            <a:extLst>
              <a:ext uri="{FF2B5EF4-FFF2-40B4-BE49-F238E27FC236}">
                <a16:creationId xmlns:a16="http://schemas.microsoft.com/office/drawing/2014/main" id="{67541E49-3650-8043-A29C-01A2454F2552}"/>
              </a:ext>
            </a:extLst>
          </p:cNvPr>
          <p:cNvPicPr>
            <a:picLocks noChangeAspect="1"/>
          </p:cNvPicPr>
          <p:nvPr/>
        </p:nvPicPr>
        <p:blipFill>
          <a:blip r:embed="rId5"/>
          <a:stretch>
            <a:fillRect/>
          </a:stretch>
        </p:blipFill>
        <p:spPr>
          <a:xfrm>
            <a:off x="6360461" y="3615091"/>
            <a:ext cx="5832438" cy="1203519"/>
          </a:xfrm>
          <a:prstGeom prst="rect">
            <a:avLst/>
          </a:prstGeom>
        </p:spPr>
      </p:pic>
      <p:pic>
        <p:nvPicPr>
          <p:cNvPr id="9" name="Picture 8">
            <a:extLst>
              <a:ext uri="{FF2B5EF4-FFF2-40B4-BE49-F238E27FC236}">
                <a16:creationId xmlns:a16="http://schemas.microsoft.com/office/drawing/2014/main" id="{1DC2C686-F210-0A46-B710-B89265FB6329}"/>
              </a:ext>
            </a:extLst>
          </p:cNvPr>
          <p:cNvPicPr>
            <a:picLocks noChangeAspect="1"/>
          </p:cNvPicPr>
          <p:nvPr/>
        </p:nvPicPr>
        <p:blipFill>
          <a:blip r:embed="rId6"/>
          <a:stretch>
            <a:fillRect/>
          </a:stretch>
        </p:blipFill>
        <p:spPr>
          <a:xfrm flipV="1">
            <a:off x="6324602" y="1066880"/>
            <a:ext cx="5802075" cy="1067550"/>
          </a:xfrm>
          <a:prstGeom prst="rect">
            <a:avLst/>
          </a:prstGeom>
        </p:spPr>
      </p:pic>
      <p:pic>
        <p:nvPicPr>
          <p:cNvPr id="10" name="Picture 9">
            <a:extLst>
              <a:ext uri="{FF2B5EF4-FFF2-40B4-BE49-F238E27FC236}">
                <a16:creationId xmlns:a16="http://schemas.microsoft.com/office/drawing/2014/main" id="{4F85FCE7-7AE8-9647-A5E7-6F4FF2D1857C}"/>
              </a:ext>
            </a:extLst>
          </p:cNvPr>
          <p:cNvPicPr>
            <a:picLocks noChangeAspect="1"/>
          </p:cNvPicPr>
          <p:nvPr/>
        </p:nvPicPr>
        <p:blipFill>
          <a:blip r:embed="rId7"/>
          <a:stretch>
            <a:fillRect/>
          </a:stretch>
        </p:blipFill>
        <p:spPr>
          <a:xfrm flipV="1">
            <a:off x="121611" y="5211199"/>
            <a:ext cx="5830955" cy="1218710"/>
          </a:xfrm>
          <a:prstGeom prst="rect">
            <a:avLst/>
          </a:prstGeom>
        </p:spPr>
      </p:pic>
      <p:pic>
        <p:nvPicPr>
          <p:cNvPr id="11" name="Picture 10">
            <a:extLst>
              <a:ext uri="{FF2B5EF4-FFF2-40B4-BE49-F238E27FC236}">
                <a16:creationId xmlns:a16="http://schemas.microsoft.com/office/drawing/2014/main" id="{93454755-98B6-1849-9286-9723B86DFD4E}"/>
              </a:ext>
            </a:extLst>
          </p:cNvPr>
          <p:cNvPicPr>
            <a:picLocks noChangeAspect="1"/>
          </p:cNvPicPr>
          <p:nvPr/>
        </p:nvPicPr>
        <p:blipFill>
          <a:blip r:embed="rId8"/>
          <a:stretch>
            <a:fillRect/>
          </a:stretch>
        </p:blipFill>
        <p:spPr>
          <a:xfrm flipV="1">
            <a:off x="75304" y="4013471"/>
            <a:ext cx="5830955" cy="1197728"/>
          </a:xfrm>
          <a:prstGeom prst="rect">
            <a:avLst/>
          </a:prstGeom>
        </p:spPr>
      </p:pic>
      <p:sp>
        <p:nvSpPr>
          <p:cNvPr id="4" name="TextBox 3">
            <a:extLst>
              <a:ext uri="{FF2B5EF4-FFF2-40B4-BE49-F238E27FC236}">
                <a16:creationId xmlns:a16="http://schemas.microsoft.com/office/drawing/2014/main" id="{E75F82E8-EB7C-DE40-9B0A-57FCFF3CEEDB}"/>
              </a:ext>
            </a:extLst>
          </p:cNvPr>
          <p:cNvSpPr txBox="1"/>
          <p:nvPr/>
        </p:nvSpPr>
        <p:spPr>
          <a:xfrm>
            <a:off x="1817067" y="3461257"/>
            <a:ext cx="1947649" cy="184666"/>
          </a:xfrm>
          <a:prstGeom prst="rect">
            <a:avLst/>
          </a:prstGeom>
          <a:noFill/>
        </p:spPr>
        <p:txBody>
          <a:bodyPr wrap="none" lIns="0" tIns="0" rIns="0" bIns="0" rtlCol="0" anchor="ctr">
            <a:spAutoFit/>
          </a:bodyPr>
          <a:lstStyle/>
          <a:p>
            <a:r>
              <a:rPr lang="en-US" sz="1200" dirty="0">
                <a:latin typeface="+mn-lt"/>
              </a:rPr>
              <a:t>SRC BASELINE F&amp;M Model</a:t>
            </a:r>
          </a:p>
        </p:txBody>
      </p:sp>
      <p:sp>
        <p:nvSpPr>
          <p:cNvPr id="12" name="TextBox 11">
            <a:extLst>
              <a:ext uri="{FF2B5EF4-FFF2-40B4-BE49-F238E27FC236}">
                <a16:creationId xmlns:a16="http://schemas.microsoft.com/office/drawing/2014/main" id="{E02327B5-A510-B344-BD2B-D0F51AD36CF1}"/>
              </a:ext>
            </a:extLst>
          </p:cNvPr>
          <p:cNvSpPr txBox="1"/>
          <p:nvPr/>
        </p:nvSpPr>
        <p:spPr>
          <a:xfrm>
            <a:off x="1683557" y="3751713"/>
            <a:ext cx="2236190" cy="184666"/>
          </a:xfrm>
          <a:prstGeom prst="rect">
            <a:avLst/>
          </a:prstGeom>
          <a:noFill/>
        </p:spPr>
        <p:txBody>
          <a:bodyPr wrap="none" lIns="0" tIns="0" rIns="0" bIns="0" rtlCol="0" anchor="ctr">
            <a:spAutoFit/>
          </a:bodyPr>
          <a:lstStyle/>
          <a:p>
            <a:r>
              <a:rPr lang="en-US" sz="1200" dirty="0">
                <a:latin typeface="+mn-lt"/>
              </a:rPr>
              <a:t>SRC BASELINE Pressure Model</a:t>
            </a:r>
          </a:p>
        </p:txBody>
      </p:sp>
      <p:sp>
        <p:nvSpPr>
          <p:cNvPr id="13" name="TextBox 12">
            <a:extLst>
              <a:ext uri="{FF2B5EF4-FFF2-40B4-BE49-F238E27FC236}">
                <a16:creationId xmlns:a16="http://schemas.microsoft.com/office/drawing/2014/main" id="{90A25B80-8BEA-5E43-A865-072A301EBF37}"/>
              </a:ext>
            </a:extLst>
          </p:cNvPr>
          <p:cNvSpPr txBox="1"/>
          <p:nvPr/>
        </p:nvSpPr>
        <p:spPr>
          <a:xfrm>
            <a:off x="8153400" y="4973846"/>
            <a:ext cx="1742465" cy="369332"/>
          </a:xfrm>
          <a:prstGeom prst="rect">
            <a:avLst/>
          </a:prstGeom>
          <a:noFill/>
        </p:spPr>
        <p:txBody>
          <a:bodyPr wrap="none" lIns="0" tIns="0" rIns="0" bIns="0" rtlCol="0" anchor="ctr">
            <a:spAutoFit/>
          </a:bodyPr>
          <a:lstStyle/>
          <a:p>
            <a:r>
              <a:rPr lang="en-US" sz="1200" dirty="0">
                <a:latin typeface="+mn-lt"/>
              </a:rPr>
              <a:t>SRC Smooth F&amp;M Model</a:t>
            </a:r>
          </a:p>
          <a:p>
            <a:r>
              <a:rPr lang="en-US" sz="1200" dirty="0">
                <a:latin typeface="+mn-lt"/>
              </a:rPr>
              <a:t>With and without aft ramp</a:t>
            </a:r>
          </a:p>
        </p:txBody>
      </p:sp>
      <p:sp>
        <p:nvSpPr>
          <p:cNvPr id="14" name="TextBox 13">
            <a:extLst>
              <a:ext uri="{FF2B5EF4-FFF2-40B4-BE49-F238E27FC236}">
                <a16:creationId xmlns:a16="http://schemas.microsoft.com/office/drawing/2014/main" id="{B83ADF1A-3AC4-1E4A-94C5-CBE8CDBCD4AA}"/>
              </a:ext>
            </a:extLst>
          </p:cNvPr>
          <p:cNvSpPr txBox="1"/>
          <p:nvPr/>
        </p:nvSpPr>
        <p:spPr>
          <a:xfrm>
            <a:off x="5852160" y="6067373"/>
            <a:ext cx="2990626" cy="553998"/>
          </a:xfrm>
          <a:prstGeom prst="rect">
            <a:avLst/>
          </a:prstGeom>
          <a:noFill/>
        </p:spPr>
        <p:txBody>
          <a:bodyPr wrap="square" lIns="0" tIns="0" rIns="0" bIns="0" rtlCol="0" anchor="ctr">
            <a:spAutoFit/>
          </a:bodyPr>
          <a:lstStyle/>
          <a:p>
            <a:r>
              <a:rPr lang="en-US" sz="1200" dirty="0">
                <a:latin typeface="+mn-lt"/>
              </a:rPr>
              <a:t>Pressure Model  </a:t>
            </a:r>
            <a:r>
              <a:rPr lang="en-US" sz="1200" dirty="0" err="1">
                <a:latin typeface="+mn-lt"/>
              </a:rPr>
              <a:t>wil</a:t>
            </a:r>
            <a:r>
              <a:rPr lang="en-US" sz="1200" dirty="0">
                <a:latin typeface="+mn-lt"/>
              </a:rPr>
              <a:t> inform unsteady aerodynamics. Scheduled for follow-up test in late June 2022</a:t>
            </a:r>
          </a:p>
        </p:txBody>
      </p:sp>
    </p:spTree>
    <p:extLst>
      <p:ext uri="{BB962C8B-B14F-4D97-AF65-F5344CB8AC3E}">
        <p14:creationId xmlns:p14="http://schemas.microsoft.com/office/powerpoint/2010/main" val="427275716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5B2DD06-F807-9037-0862-275B88C7DC09}"/>
              </a:ext>
            </a:extLst>
          </p:cNvPr>
          <p:cNvPicPr>
            <a:picLocks noChangeAspect="1"/>
          </p:cNvPicPr>
          <p:nvPr/>
        </p:nvPicPr>
        <p:blipFill>
          <a:blip r:embed="rId2"/>
          <a:stretch>
            <a:fillRect/>
          </a:stretch>
        </p:blipFill>
        <p:spPr>
          <a:xfrm>
            <a:off x="6304157" y="1850246"/>
            <a:ext cx="4760872" cy="1453567"/>
          </a:xfrm>
          <a:prstGeom prst="rect">
            <a:avLst/>
          </a:prstGeom>
        </p:spPr>
      </p:pic>
      <p:sp>
        <p:nvSpPr>
          <p:cNvPr id="12" name="TextBox 11">
            <a:extLst>
              <a:ext uri="{FF2B5EF4-FFF2-40B4-BE49-F238E27FC236}">
                <a16:creationId xmlns:a16="http://schemas.microsoft.com/office/drawing/2014/main" id="{5314F9BE-F16D-D207-91D3-12E32BC69248}"/>
              </a:ext>
            </a:extLst>
          </p:cNvPr>
          <p:cNvSpPr txBox="1"/>
          <p:nvPr/>
        </p:nvSpPr>
        <p:spPr>
          <a:xfrm>
            <a:off x="8147740" y="1542782"/>
            <a:ext cx="3550332" cy="461665"/>
          </a:xfrm>
          <a:prstGeom prst="rect">
            <a:avLst/>
          </a:prstGeom>
          <a:noFill/>
        </p:spPr>
        <p:txBody>
          <a:bodyPr wrap="none" rtlCol="0">
            <a:spAutoFit/>
          </a:bodyPr>
          <a:lstStyle/>
          <a:p>
            <a:r>
              <a:rPr lang="en-US" sz="2400" dirty="0">
                <a:latin typeface="Helvetica" pitchFamily="2" charset="0"/>
              </a:rPr>
              <a:t>Mach 1.96, </a:t>
            </a:r>
            <a:r>
              <a:rPr lang="en-US" sz="2400" dirty="0" err="1">
                <a:latin typeface="Symbol" pitchFamily="2" charset="2"/>
              </a:rPr>
              <a:t>a</a:t>
            </a:r>
            <a:r>
              <a:rPr lang="en-US" sz="2400" baseline="-25000" dirty="0" err="1"/>
              <a:t>Tot</a:t>
            </a:r>
            <a:r>
              <a:rPr lang="en-US" sz="2400" dirty="0"/>
              <a:t> = 2</a:t>
            </a:r>
            <a:r>
              <a:rPr lang="en-US" sz="2400" dirty="0">
                <a:latin typeface="Symbol" pitchFamily="2" charset="2"/>
              </a:rPr>
              <a:t>°</a:t>
            </a:r>
            <a:r>
              <a:rPr lang="en-US" sz="2400" dirty="0"/>
              <a:t>, </a:t>
            </a:r>
            <a:r>
              <a:rPr lang="en-US" sz="2400" dirty="0">
                <a:latin typeface="Symbol" pitchFamily="2" charset="2"/>
              </a:rPr>
              <a:t>f</a:t>
            </a:r>
            <a:r>
              <a:rPr lang="en-US" sz="2400" dirty="0"/>
              <a:t>=0</a:t>
            </a:r>
            <a:r>
              <a:rPr lang="en-US" sz="2400" dirty="0">
                <a:latin typeface="Symbol" pitchFamily="2" charset="2"/>
              </a:rPr>
              <a:t>°</a:t>
            </a:r>
            <a:endParaRPr lang="en-US" sz="2400" dirty="0"/>
          </a:p>
        </p:txBody>
      </p:sp>
      <p:sp>
        <p:nvSpPr>
          <p:cNvPr id="3" name="Title 2"/>
          <p:cNvSpPr>
            <a:spLocks noGrp="1"/>
          </p:cNvSpPr>
          <p:nvPr>
            <p:ph type="title"/>
          </p:nvPr>
        </p:nvSpPr>
        <p:spPr>
          <a:xfrm>
            <a:off x="134294" y="115156"/>
            <a:ext cx="10762306" cy="646844"/>
          </a:xfrm>
        </p:spPr>
        <p:txBody>
          <a:bodyPr>
            <a:normAutofit/>
          </a:bodyPr>
          <a:lstStyle/>
          <a:p>
            <a:r>
              <a:rPr lang="en-US" dirty="0"/>
              <a:t>Validation Wind Tunnel Test</a:t>
            </a:r>
          </a:p>
        </p:txBody>
      </p:sp>
      <p:pic>
        <p:nvPicPr>
          <p:cNvPr id="7" name="Picture 6">
            <a:extLst>
              <a:ext uri="{FF2B5EF4-FFF2-40B4-BE49-F238E27FC236}">
                <a16:creationId xmlns:a16="http://schemas.microsoft.com/office/drawing/2014/main" id="{00154D39-CA3D-C94A-BD57-8659E7C62881}"/>
              </a:ext>
            </a:extLst>
          </p:cNvPr>
          <p:cNvPicPr>
            <a:picLocks noChangeAspect="1"/>
          </p:cNvPicPr>
          <p:nvPr/>
        </p:nvPicPr>
        <p:blipFill>
          <a:blip r:embed="rId3"/>
          <a:stretch>
            <a:fillRect/>
          </a:stretch>
        </p:blipFill>
        <p:spPr>
          <a:xfrm>
            <a:off x="457200" y="3075386"/>
            <a:ext cx="5846061" cy="3477814"/>
          </a:xfrm>
          <a:prstGeom prst="rect">
            <a:avLst/>
          </a:prstGeom>
        </p:spPr>
      </p:pic>
      <p:pic>
        <p:nvPicPr>
          <p:cNvPr id="9" name="Picture 8">
            <a:extLst>
              <a:ext uri="{FF2B5EF4-FFF2-40B4-BE49-F238E27FC236}">
                <a16:creationId xmlns:a16="http://schemas.microsoft.com/office/drawing/2014/main" id="{BCE08B3A-85D7-E04D-9669-C20E45CCBE81}"/>
              </a:ext>
            </a:extLst>
          </p:cNvPr>
          <p:cNvPicPr>
            <a:picLocks noChangeAspect="1"/>
          </p:cNvPicPr>
          <p:nvPr/>
        </p:nvPicPr>
        <p:blipFill>
          <a:blip r:embed="rId4"/>
          <a:stretch>
            <a:fillRect/>
          </a:stretch>
        </p:blipFill>
        <p:spPr>
          <a:xfrm>
            <a:off x="6418933" y="3075386"/>
            <a:ext cx="5685837" cy="3477814"/>
          </a:xfrm>
          <a:prstGeom prst="rect">
            <a:avLst/>
          </a:prstGeom>
        </p:spPr>
      </p:pic>
      <p:sp>
        <p:nvSpPr>
          <p:cNvPr id="10" name="TextBox 9">
            <a:extLst>
              <a:ext uri="{FF2B5EF4-FFF2-40B4-BE49-F238E27FC236}">
                <a16:creationId xmlns:a16="http://schemas.microsoft.com/office/drawing/2014/main" id="{FD39E86A-8623-914C-A6B9-63E6954C983A}"/>
              </a:ext>
            </a:extLst>
          </p:cNvPr>
          <p:cNvSpPr txBox="1"/>
          <p:nvPr/>
        </p:nvSpPr>
        <p:spPr>
          <a:xfrm>
            <a:off x="6629400" y="3274658"/>
            <a:ext cx="926536" cy="430887"/>
          </a:xfrm>
          <a:prstGeom prst="rect">
            <a:avLst/>
          </a:prstGeom>
          <a:noFill/>
        </p:spPr>
        <p:txBody>
          <a:bodyPr wrap="none" lIns="0" tIns="0" rIns="0" bIns="0" rtlCol="0" anchor="ctr">
            <a:spAutoFit/>
          </a:bodyPr>
          <a:lstStyle/>
          <a:p>
            <a:pPr algn="l"/>
            <a:r>
              <a:rPr lang="en-US" sz="1400" dirty="0">
                <a:solidFill>
                  <a:schemeClr val="bg1"/>
                </a:solidFill>
                <a:latin typeface="+mn-lt"/>
              </a:rPr>
              <a:t>MACH 4.96</a:t>
            </a:r>
          </a:p>
          <a:p>
            <a:pPr algn="l"/>
            <a:r>
              <a:rPr lang="en-US" sz="1400" dirty="0">
                <a:solidFill>
                  <a:schemeClr val="bg1"/>
                </a:solidFill>
                <a:latin typeface="+mn-lt"/>
              </a:rPr>
              <a:t>Run 417</a:t>
            </a:r>
          </a:p>
        </p:txBody>
      </p:sp>
      <p:sp>
        <p:nvSpPr>
          <p:cNvPr id="2" name="TextBox 1">
            <a:extLst>
              <a:ext uri="{FF2B5EF4-FFF2-40B4-BE49-F238E27FC236}">
                <a16:creationId xmlns:a16="http://schemas.microsoft.com/office/drawing/2014/main" id="{E529C733-597C-1849-940F-659EAA27F39D}"/>
              </a:ext>
            </a:extLst>
          </p:cNvPr>
          <p:cNvSpPr txBox="1"/>
          <p:nvPr/>
        </p:nvSpPr>
        <p:spPr>
          <a:xfrm>
            <a:off x="2422404" y="875236"/>
            <a:ext cx="7326749" cy="861774"/>
          </a:xfrm>
          <a:prstGeom prst="rect">
            <a:avLst/>
          </a:prstGeom>
          <a:noFill/>
        </p:spPr>
        <p:txBody>
          <a:bodyPr wrap="none" lIns="0" tIns="0" rIns="0" bIns="0" rtlCol="0" anchor="ctr">
            <a:spAutoFit/>
          </a:bodyPr>
          <a:lstStyle/>
          <a:p>
            <a:r>
              <a:rPr lang="en-US" sz="2800" dirty="0">
                <a:latin typeface="+mn-lt"/>
              </a:rPr>
              <a:t>MAV SRC model in MSFC 14” </a:t>
            </a:r>
            <a:r>
              <a:rPr lang="en-US" sz="2800" dirty="0" err="1">
                <a:latin typeface="+mn-lt"/>
              </a:rPr>
              <a:t>Trisonic</a:t>
            </a:r>
            <a:r>
              <a:rPr lang="en-US" sz="2800" dirty="0">
                <a:latin typeface="+mn-lt"/>
              </a:rPr>
              <a:t> Tunnel</a:t>
            </a:r>
          </a:p>
          <a:p>
            <a:r>
              <a:rPr lang="en-US" sz="2800" dirty="0">
                <a:latin typeface="+mn-lt"/>
              </a:rPr>
              <a:t>October 2021</a:t>
            </a:r>
          </a:p>
        </p:txBody>
      </p:sp>
      <p:sp>
        <p:nvSpPr>
          <p:cNvPr id="4" name="Rectangle 3">
            <a:extLst>
              <a:ext uri="{FF2B5EF4-FFF2-40B4-BE49-F238E27FC236}">
                <a16:creationId xmlns:a16="http://schemas.microsoft.com/office/drawing/2014/main" id="{15DF9EDF-33BD-7310-8F5C-C6CB68325421}"/>
              </a:ext>
            </a:extLst>
          </p:cNvPr>
          <p:cNvSpPr/>
          <p:nvPr/>
        </p:nvSpPr>
        <p:spPr>
          <a:xfrm>
            <a:off x="-228600" y="1703232"/>
            <a:ext cx="6096000" cy="369332"/>
          </a:xfrm>
          <a:prstGeom prst="rect">
            <a:avLst/>
          </a:prstGeom>
        </p:spPr>
        <p:txBody>
          <a:bodyPr>
            <a:spAutoFit/>
          </a:bodyPr>
          <a:lstStyle/>
          <a:p>
            <a:r>
              <a:rPr lang="en-US" sz="1800" dirty="0"/>
              <a:t>SRC 2.0 Geometry was selected for testing</a:t>
            </a:r>
          </a:p>
        </p:txBody>
      </p:sp>
      <p:sp>
        <p:nvSpPr>
          <p:cNvPr id="5" name="Rectangle 4">
            <a:extLst>
              <a:ext uri="{FF2B5EF4-FFF2-40B4-BE49-F238E27FC236}">
                <a16:creationId xmlns:a16="http://schemas.microsoft.com/office/drawing/2014/main" id="{B6467823-D61B-7DD9-3312-755C7996B7E5}"/>
              </a:ext>
            </a:extLst>
          </p:cNvPr>
          <p:cNvSpPr/>
          <p:nvPr/>
        </p:nvSpPr>
        <p:spPr>
          <a:xfrm>
            <a:off x="762000" y="2103341"/>
            <a:ext cx="7848600" cy="923330"/>
          </a:xfrm>
          <a:prstGeom prst="rect">
            <a:avLst/>
          </a:prstGeom>
        </p:spPr>
        <p:txBody>
          <a:bodyPr wrap="square">
            <a:spAutoFit/>
          </a:bodyPr>
          <a:lstStyle/>
          <a:p>
            <a:pPr marL="285750" indent="-285750" algn="l">
              <a:buFont typeface="Arial" panose="020B0604020202020204" pitchFamily="34" charset="0"/>
              <a:buChar char="•"/>
            </a:pPr>
            <a:r>
              <a:rPr lang="en-US" sz="1800" dirty="0"/>
              <a:t>Mach Range: 0.3 to 4.96</a:t>
            </a:r>
          </a:p>
          <a:p>
            <a:pPr marL="285750" indent="-285750" algn="l">
              <a:buFont typeface="Arial" panose="020B0604020202020204" pitchFamily="34" charset="0"/>
              <a:buChar char="•"/>
            </a:pPr>
            <a:r>
              <a:rPr lang="en-US" sz="1800" dirty="0"/>
              <a:t>Angle of Attack Range: -1 to +17 deg</a:t>
            </a:r>
          </a:p>
          <a:p>
            <a:pPr marL="285750" indent="-285750" algn="l">
              <a:buFont typeface="Arial" panose="020B0604020202020204" pitchFamily="34" charset="0"/>
              <a:buChar char="•"/>
            </a:pPr>
            <a:r>
              <a:rPr lang="en-US" sz="1800" dirty="0"/>
              <a:t>Roll Angles (0, 45, 90, 135, 180) </a:t>
            </a:r>
          </a:p>
        </p:txBody>
      </p:sp>
    </p:spTree>
    <p:extLst>
      <p:ext uri="{BB962C8B-B14F-4D97-AF65-F5344CB8AC3E}">
        <p14:creationId xmlns:p14="http://schemas.microsoft.com/office/powerpoint/2010/main" val="16890564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Aerodynamics: Pitch Stability</a:t>
            </a:r>
          </a:p>
        </p:txBody>
      </p:sp>
      <p:pic>
        <p:nvPicPr>
          <p:cNvPr id="13" name="Picture 12">
            <a:extLst>
              <a:ext uri="{FF2B5EF4-FFF2-40B4-BE49-F238E27FC236}">
                <a16:creationId xmlns:a16="http://schemas.microsoft.com/office/drawing/2014/main" id="{38E3A335-D8D0-1647-9262-CF0711388785}"/>
              </a:ext>
            </a:extLst>
          </p:cNvPr>
          <p:cNvPicPr>
            <a:picLocks noChangeAspect="1"/>
          </p:cNvPicPr>
          <p:nvPr/>
        </p:nvPicPr>
        <p:blipFill rotWithShape="1">
          <a:blip r:embed="rId2"/>
          <a:srcRect l="6313" t="24121" r="10515" b="22995"/>
          <a:stretch/>
        </p:blipFill>
        <p:spPr>
          <a:xfrm>
            <a:off x="5922070" y="1047962"/>
            <a:ext cx="5556337" cy="4572000"/>
          </a:xfrm>
          <a:prstGeom prst="rect">
            <a:avLst/>
          </a:prstGeom>
        </p:spPr>
      </p:pic>
      <p:pic>
        <p:nvPicPr>
          <p:cNvPr id="15" name="Picture 14">
            <a:extLst>
              <a:ext uri="{FF2B5EF4-FFF2-40B4-BE49-F238E27FC236}">
                <a16:creationId xmlns:a16="http://schemas.microsoft.com/office/drawing/2014/main" id="{98C05479-E95D-4D4C-8FCB-3E1E2ABAAB64}"/>
              </a:ext>
            </a:extLst>
          </p:cNvPr>
          <p:cNvPicPr>
            <a:picLocks noChangeAspect="1"/>
          </p:cNvPicPr>
          <p:nvPr/>
        </p:nvPicPr>
        <p:blipFill rotWithShape="1">
          <a:blip r:embed="rId3"/>
          <a:srcRect l="6313" t="24121" r="10515" b="22995"/>
          <a:stretch/>
        </p:blipFill>
        <p:spPr>
          <a:xfrm>
            <a:off x="134294" y="1047962"/>
            <a:ext cx="5556337" cy="4572000"/>
          </a:xfrm>
          <a:prstGeom prst="rect">
            <a:avLst/>
          </a:prstGeom>
        </p:spPr>
      </p:pic>
      <p:sp>
        <p:nvSpPr>
          <p:cNvPr id="16" name="TextBox 15">
            <a:extLst>
              <a:ext uri="{FF2B5EF4-FFF2-40B4-BE49-F238E27FC236}">
                <a16:creationId xmlns:a16="http://schemas.microsoft.com/office/drawing/2014/main" id="{CCE11A48-933B-B14A-9B2E-289CA288B7BB}"/>
              </a:ext>
            </a:extLst>
          </p:cNvPr>
          <p:cNvSpPr txBox="1"/>
          <p:nvPr/>
        </p:nvSpPr>
        <p:spPr>
          <a:xfrm>
            <a:off x="2912462" y="1375358"/>
            <a:ext cx="952500" cy="276999"/>
          </a:xfrm>
          <a:prstGeom prst="rect">
            <a:avLst/>
          </a:prstGeom>
          <a:noFill/>
        </p:spPr>
        <p:txBody>
          <a:bodyPr wrap="square" lIns="0" tIns="0" rIns="0" bIns="0" rtlCol="0" anchor="ctr">
            <a:spAutoFit/>
          </a:bodyPr>
          <a:lstStyle/>
          <a:p>
            <a:pPr algn="ctr"/>
            <a:r>
              <a:rPr lang="en-US" dirty="0">
                <a:latin typeface="+mn-lt"/>
              </a:rPr>
              <a:t>+3</a:t>
            </a:r>
            <a:r>
              <a:rPr lang="en-US" dirty="0">
                <a:latin typeface="Symbol" pitchFamily="2" charset="2"/>
              </a:rPr>
              <a:t>s</a:t>
            </a:r>
          </a:p>
        </p:txBody>
      </p:sp>
      <p:sp>
        <p:nvSpPr>
          <p:cNvPr id="17" name="TextBox 16">
            <a:extLst>
              <a:ext uri="{FF2B5EF4-FFF2-40B4-BE49-F238E27FC236}">
                <a16:creationId xmlns:a16="http://schemas.microsoft.com/office/drawing/2014/main" id="{98EE7627-EBAE-0949-8597-4FC8E1054F23}"/>
              </a:ext>
            </a:extLst>
          </p:cNvPr>
          <p:cNvSpPr txBox="1"/>
          <p:nvPr/>
        </p:nvSpPr>
        <p:spPr>
          <a:xfrm>
            <a:off x="2984381" y="2645373"/>
            <a:ext cx="952500" cy="276999"/>
          </a:xfrm>
          <a:prstGeom prst="rect">
            <a:avLst/>
          </a:prstGeom>
          <a:noFill/>
        </p:spPr>
        <p:txBody>
          <a:bodyPr wrap="square" lIns="0" tIns="0" rIns="0" bIns="0" rtlCol="0" anchor="ctr">
            <a:spAutoFit/>
          </a:bodyPr>
          <a:lstStyle/>
          <a:p>
            <a:pPr algn="ctr"/>
            <a:r>
              <a:rPr lang="en-US" dirty="0"/>
              <a:t>-</a:t>
            </a:r>
            <a:r>
              <a:rPr lang="en-US" dirty="0">
                <a:latin typeface="+mn-lt"/>
              </a:rPr>
              <a:t>3</a:t>
            </a:r>
            <a:r>
              <a:rPr lang="en-US" dirty="0">
                <a:latin typeface="Symbol" pitchFamily="2" charset="2"/>
              </a:rPr>
              <a:t>s</a:t>
            </a:r>
          </a:p>
        </p:txBody>
      </p:sp>
      <p:sp>
        <p:nvSpPr>
          <p:cNvPr id="18" name="TextBox 17">
            <a:extLst>
              <a:ext uri="{FF2B5EF4-FFF2-40B4-BE49-F238E27FC236}">
                <a16:creationId xmlns:a16="http://schemas.microsoft.com/office/drawing/2014/main" id="{0F9CA295-6577-7D4D-9EE6-D8CFCC1F3232}"/>
              </a:ext>
            </a:extLst>
          </p:cNvPr>
          <p:cNvSpPr txBox="1"/>
          <p:nvPr/>
        </p:nvSpPr>
        <p:spPr>
          <a:xfrm>
            <a:off x="8327038" y="2801818"/>
            <a:ext cx="952500" cy="276999"/>
          </a:xfrm>
          <a:prstGeom prst="rect">
            <a:avLst/>
          </a:prstGeom>
          <a:noFill/>
        </p:spPr>
        <p:txBody>
          <a:bodyPr wrap="square" lIns="0" tIns="0" rIns="0" bIns="0" rtlCol="0" anchor="ctr">
            <a:spAutoFit/>
          </a:bodyPr>
          <a:lstStyle/>
          <a:p>
            <a:pPr algn="ctr"/>
            <a:r>
              <a:rPr lang="en-US" dirty="0">
                <a:latin typeface="+mn-lt"/>
              </a:rPr>
              <a:t>+3</a:t>
            </a:r>
            <a:r>
              <a:rPr lang="en-US" dirty="0">
                <a:latin typeface="Symbol" pitchFamily="2" charset="2"/>
              </a:rPr>
              <a:t>s</a:t>
            </a:r>
          </a:p>
        </p:txBody>
      </p:sp>
      <p:sp>
        <p:nvSpPr>
          <p:cNvPr id="19" name="TextBox 18">
            <a:extLst>
              <a:ext uri="{FF2B5EF4-FFF2-40B4-BE49-F238E27FC236}">
                <a16:creationId xmlns:a16="http://schemas.microsoft.com/office/drawing/2014/main" id="{ED3BC3E5-1547-534C-AFAC-3157647B6A1C}"/>
              </a:ext>
            </a:extLst>
          </p:cNvPr>
          <p:cNvSpPr txBox="1"/>
          <p:nvPr/>
        </p:nvSpPr>
        <p:spPr>
          <a:xfrm>
            <a:off x="8417698" y="3933891"/>
            <a:ext cx="952500" cy="276999"/>
          </a:xfrm>
          <a:prstGeom prst="rect">
            <a:avLst/>
          </a:prstGeom>
          <a:noFill/>
        </p:spPr>
        <p:txBody>
          <a:bodyPr wrap="square" lIns="0" tIns="0" rIns="0" bIns="0" rtlCol="0" anchor="ctr">
            <a:spAutoFit/>
          </a:bodyPr>
          <a:lstStyle/>
          <a:p>
            <a:pPr algn="ctr"/>
            <a:r>
              <a:rPr lang="en-US" dirty="0"/>
              <a:t>-</a:t>
            </a:r>
            <a:r>
              <a:rPr lang="en-US" dirty="0">
                <a:latin typeface="+mn-lt"/>
              </a:rPr>
              <a:t>3</a:t>
            </a:r>
            <a:r>
              <a:rPr lang="en-US" dirty="0">
                <a:latin typeface="Symbol" pitchFamily="2" charset="2"/>
              </a:rPr>
              <a:t>s</a:t>
            </a:r>
          </a:p>
        </p:txBody>
      </p:sp>
      <p:sp>
        <p:nvSpPr>
          <p:cNvPr id="20" name="TextBox 19">
            <a:extLst>
              <a:ext uri="{FF2B5EF4-FFF2-40B4-BE49-F238E27FC236}">
                <a16:creationId xmlns:a16="http://schemas.microsoft.com/office/drawing/2014/main" id="{A63D887E-0718-284C-9CDC-6D50469E6E71}"/>
              </a:ext>
            </a:extLst>
          </p:cNvPr>
          <p:cNvSpPr txBox="1"/>
          <p:nvPr/>
        </p:nvSpPr>
        <p:spPr>
          <a:xfrm>
            <a:off x="4333055" y="840799"/>
            <a:ext cx="3525890" cy="276999"/>
          </a:xfrm>
          <a:prstGeom prst="rect">
            <a:avLst/>
          </a:prstGeom>
          <a:noFill/>
        </p:spPr>
        <p:txBody>
          <a:bodyPr wrap="square" lIns="0" tIns="0" rIns="0" bIns="0" rtlCol="0" anchor="ctr">
            <a:spAutoFit/>
          </a:bodyPr>
          <a:lstStyle/>
          <a:p>
            <a:pPr algn="ctr"/>
            <a:r>
              <a:rPr lang="en-US" sz="1800" dirty="0" err="1"/>
              <a:t>x</a:t>
            </a:r>
            <a:r>
              <a:rPr lang="en-US" sz="1800" baseline="-25000" dirty="0" err="1"/>
              <a:t>CG</a:t>
            </a:r>
            <a:r>
              <a:rPr lang="en-US" sz="1800" dirty="0"/>
              <a:t>/D = 2.680747 (</a:t>
            </a:r>
            <a:r>
              <a:rPr lang="en-US" sz="1800" dirty="0" err="1"/>
              <a:t>D</a:t>
            </a:r>
            <a:r>
              <a:rPr lang="en-US" sz="1800" baseline="-25000" dirty="0" err="1"/>
              <a:t>ref</a:t>
            </a:r>
            <a:r>
              <a:rPr lang="en-US" sz="1800" dirty="0"/>
              <a:t> = 1.00 in)</a:t>
            </a:r>
            <a:endParaRPr lang="en-US" sz="1800" dirty="0">
              <a:latin typeface="+mn-lt"/>
            </a:endParaRPr>
          </a:p>
        </p:txBody>
      </p:sp>
      <p:pic>
        <p:nvPicPr>
          <p:cNvPr id="22" name="Picture 21">
            <a:extLst>
              <a:ext uri="{FF2B5EF4-FFF2-40B4-BE49-F238E27FC236}">
                <a16:creationId xmlns:a16="http://schemas.microsoft.com/office/drawing/2014/main" id="{A1FCBFF8-6DB7-CD45-9251-4E3B11DE4620}"/>
              </a:ext>
            </a:extLst>
          </p:cNvPr>
          <p:cNvPicPr>
            <a:picLocks noChangeAspect="1"/>
          </p:cNvPicPr>
          <p:nvPr/>
        </p:nvPicPr>
        <p:blipFill>
          <a:blip r:embed="rId4"/>
          <a:stretch>
            <a:fillRect/>
          </a:stretch>
        </p:blipFill>
        <p:spPr>
          <a:xfrm>
            <a:off x="1065435" y="5817163"/>
            <a:ext cx="8052668" cy="731520"/>
          </a:xfrm>
          <a:prstGeom prst="rect">
            <a:avLst/>
          </a:prstGeom>
        </p:spPr>
      </p:pic>
      <p:pic>
        <p:nvPicPr>
          <p:cNvPr id="24" name="Picture 23">
            <a:extLst>
              <a:ext uri="{FF2B5EF4-FFF2-40B4-BE49-F238E27FC236}">
                <a16:creationId xmlns:a16="http://schemas.microsoft.com/office/drawing/2014/main" id="{8EEAB868-A5ED-8E43-B69C-806DF53A5482}"/>
              </a:ext>
            </a:extLst>
          </p:cNvPr>
          <p:cNvPicPr>
            <a:picLocks noChangeAspect="1"/>
          </p:cNvPicPr>
          <p:nvPr/>
        </p:nvPicPr>
        <p:blipFill>
          <a:blip r:embed="rId5"/>
          <a:stretch>
            <a:fillRect/>
          </a:stretch>
        </p:blipFill>
        <p:spPr>
          <a:xfrm>
            <a:off x="9945591" y="6182923"/>
            <a:ext cx="1807698" cy="457200"/>
          </a:xfrm>
          <a:prstGeom prst="rect">
            <a:avLst/>
          </a:prstGeom>
        </p:spPr>
      </p:pic>
      <p:pic>
        <p:nvPicPr>
          <p:cNvPr id="26" name="Picture 25">
            <a:extLst>
              <a:ext uri="{FF2B5EF4-FFF2-40B4-BE49-F238E27FC236}">
                <a16:creationId xmlns:a16="http://schemas.microsoft.com/office/drawing/2014/main" id="{EBE72F8F-701C-D344-B3E4-D59F259F70CC}"/>
              </a:ext>
            </a:extLst>
          </p:cNvPr>
          <p:cNvPicPr>
            <a:picLocks noChangeAspect="1"/>
          </p:cNvPicPr>
          <p:nvPr/>
        </p:nvPicPr>
        <p:blipFill>
          <a:blip r:embed="rId6"/>
          <a:stretch>
            <a:fillRect/>
          </a:stretch>
        </p:blipFill>
        <p:spPr>
          <a:xfrm>
            <a:off x="9778286" y="5688625"/>
            <a:ext cx="2142309" cy="548640"/>
          </a:xfrm>
          <a:prstGeom prst="rect">
            <a:avLst/>
          </a:prstGeom>
        </p:spPr>
      </p:pic>
    </p:spTree>
    <p:extLst>
      <p:ext uri="{BB962C8B-B14F-4D97-AF65-F5344CB8AC3E}">
        <p14:creationId xmlns:p14="http://schemas.microsoft.com/office/powerpoint/2010/main" val="122286014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152400"/>
            <a:ext cx="9906000" cy="609573"/>
          </a:xfrm>
        </p:spPr>
        <p:txBody>
          <a:bodyPr/>
          <a:lstStyle/>
          <a:p>
            <a:r>
              <a:rPr lang="en-US" dirty="0"/>
              <a:t>Aerodynamics: Rolling Moment</a:t>
            </a:r>
          </a:p>
        </p:txBody>
      </p:sp>
      <p:sp>
        <p:nvSpPr>
          <p:cNvPr id="8" name="Content Placeholder 7">
            <a:extLst>
              <a:ext uri="{FF2B5EF4-FFF2-40B4-BE49-F238E27FC236}">
                <a16:creationId xmlns:a16="http://schemas.microsoft.com/office/drawing/2014/main" id="{E5056F1F-B228-CF46-A78E-58AE7838CBD7}"/>
              </a:ext>
            </a:extLst>
          </p:cNvPr>
          <p:cNvSpPr txBox="1">
            <a:spLocks/>
          </p:cNvSpPr>
          <p:nvPr/>
        </p:nvSpPr>
        <p:spPr bwMode="auto">
          <a:xfrm>
            <a:off x="336497" y="5486400"/>
            <a:ext cx="10915703" cy="1054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7800" indent="-177800" algn="l" defTabSz="457200" rtl="0" eaLnBrk="0" fontAlgn="base" hangingPunct="0">
              <a:spcBef>
                <a:spcPct val="20000"/>
              </a:spcBef>
              <a:spcAft>
                <a:spcPct val="0"/>
              </a:spcAft>
              <a:buFont typeface="Arial" panose="020B0604020202020204" pitchFamily="34" charset="0"/>
              <a:buChar char="•"/>
              <a:defRPr sz="2400" b="1" kern="1200">
                <a:solidFill>
                  <a:schemeClr val="tx1"/>
                </a:solidFill>
                <a:latin typeface="Arial"/>
                <a:ea typeface="ヒラギノ角ゴ Pro W3" charset="-128"/>
                <a:cs typeface="Arial"/>
              </a:defRPr>
            </a:lvl1pPr>
            <a:lvl2pPr marL="461963"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ヒラギノ角ゴ Pro W3" charset="-128"/>
                <a:cs typeface="Arial"/>
              </a:defRPr>
            </a:lvl2pPr>
            <a:lvl3pPr marL="798513" indent="-228600" algn="l" defTabSz="457200" rtl="0" eaLnBrk="0" fontAlgn="base" hangingPunct="0">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260475" indent="-228600" algn="l" defTabSz="457200" rtl="0" eaLnBrk="0" fontAlgn="base" hangingPunct="0">
              <a:spcBef>
                <a:spcPct val="20000"/>
              </a:spcBef>
              <a:spcAft>
                <a:spcPct val="0"/>
              </a:spcAft>
              <a:buFont typeface="Arial" panose="020B0604020202020204" pitchFamily="34" charset="0"/>
              <a:buChar char="–"/>
              <a:defRPr sz="1600" kern="1200">
                <a:solidFill>
                  <a:schemeClr val="tx1"/>
                </a:solidFill>
                <a:latin typeface="Arial"/>
                <a:ea typeface="ヒラギノ角ゴ Pro W3" charset="-128"/>
                <a:cs typeface="Arial"/>
              </a:defRPr>
            </a:lvl4pPr>
            <a:lvl5pPr marL="1655763" indent="-228600" algn="l" defTabSz="457200" rtl="0" eaLnBrk="0" fontAlgn="base" hangingPunct="0">
              <a:spcBef>
                <a:spcPct val="20000"/>
              </a:spcBef>
              <a:spcAft>
                <a:spcPct val="0"/>
              </a:spcAft>
              <a:buFont typeface="Arial" panose="020B0604020202020204" pitchFamily="34" charset="0"/>
              <a:buChar char="»"/>
              <a:defRPr sz="1600"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t>Rolling moment increases between Mach 0.8 and Mach 1.96</a:t>
            </a:r>
          </a:p>
          <a:p>
            <a:r>
              <a:rPr lang="en-US" sz="2000" dirty="0"/>
              <a:t>Rolling moment increases rapidly for </a:t>
            </a:r>
            <a:r>
              <a:rPr lang="en-US" sz="2000" dirty="0" err="1">
                <a:latin typeface="Symbol" pitchFamily="2" charset="2"/>
              </a:rPr>
              <a:t>a</a:t>
            </a:r>
            <a:r>
              <a:rPr lang="en-US" sz="2000" baseline="-25000" dirty="0" err="1"/>
              <a:t>T</a:t>
            </a:r>
            <a:r>
              <a:rPr lang="en-US" sz="2000" dirty="0"/>
              <a:t> &gt; 8 deg, for specific orientations (</a:t>
            </a:r>
            <a:r>
              <a:rPr lang="en-US" sz="2000" dirty="0">
                <a:latin typeface="Symbol" pitchFamily="2" charset="2"/>
              </a:rPr>
              <a:t>f</a:t>
            </a:r>
            <a:r>
              <a:rPr lang="en-US" sz="2000" dirty="0"/>
              <a:t>)</a:t>
            </a:r>
          </a:p>
          <a:p>
            <a:r>
              <a:rPr lang="en-US" sz="2000" dirty="0"/>
              <a:t>Identification of favorable roll orientation and establishment of uncertainty in-work</a:t>
            </a:r>
          </a:p>
        </p:txBody>
      </p:sp>
      <p:pic>
        <p:nvPicPr>
          <p:cNvPr id="12" name="Picture 11">
            <a:extLst>
              <a:ext uri="{FF2B5EF4-FFF2-40B4-BE49-F238E27FC236}">
                <a16:creationId xmlns:a16="http://schemas.microsoft.com/office/drawing/2014/main" id="{5691FAD1-7901-C240-92BD-AE2F368D64A7}"/>
              </a:ext>
            </a:extLst>
          </p:cNvPr>
          <p:cNvPicPr>
            <a:picLocks noChangeAspect="1"/>
          </p:cNvPicPr>
          <p:nvPr/>
        </p:nvPicPr>
        <p:blipFill rotWithShape="1">
          <a:blip r:embed="rId2"/>
          <a:srcRect l="7582" t="24074" r="10217" b="22777"/>
          <a:stretch/>
        </p:blipFill>
        <p:spPr>
          <a:xfrm>
            <a:off x="5937197" y="914400"/>
            <a:ext cx="5464098" cy="4572000"/>
          </a:xfrm>
          <a:prstGeom prst="rect">
            <a:avLst/>
          </a:prstGeom>
        </p:spPr>
      </p:pic>
      <p:pic>
        <p:nvPicPr>
          <p:cNvPr id="14" name="Picture 13">
            <a:extLst>
              <a:ext uri="{FF2B5EF4-FFF2-40B4-BE49-F238E27FC236}">
                <a16:creationId xmlns:a16="http://schemas.microsoft.com/office/drawing/2014/main" id="{E49E3146-BDF8-8543-A215-AD25C07695F1}"/>
              </a:ext>
            </a:extLst>
          </p:cNvPr>
          <p:cNvPicPr>
            <a:picLocks noChangeAspect="1"/>
          </p:cNvPicPr>
          <p:nvPr/>
        </p:nvPicPr>
        <p:blipFill rotWithShape="1">
          <a:blip r:embed="rId3"/>
          <a:srcRect l="7582" t="24074" r="10217" b="22777"/>
          <a:stretch/>
        </p:blipFill>
        <p:spPr>
          <a:xfrm>
            <a:off x="368301" y="914400"/>
            <a:ext cx="5464098" cy="4572000"/>
          </a:xfrm>
          <a:prstGeom prst="rect">
            <a:avLst/>
          </a:prstGeom>
        </p:spPr>
      </p:pic>
      <p:sp>
        <p:nvSpPr>
          <p:cNvPr id="7" name="TextBox 6">
            <a:extLst>
              <a:ext uri="{FF2B5EF4-FFF2-40B4-BE49-F238E27FC236}">
                <a16:creationId xmlns:a16="http://schemas.microsoft.com/office/drawing/2014/main" id="{576C4D27-628C-734A-A7D2-2BF79C73CD99}"/>
              </a:ext>
            </a:extLst>
          </p:cNvPr>
          <p:cNvSpPr txBox="1"/>
          <p:nvPr/>
        </p:nvSpPr>
        <p:spPr>
          <a:xfrm>
            <a:off x="9982200" y="920187"/>
            <a:ext cx="2070100" cy="246221"/>
          </a:xfrm>
          <a:prstGeom prst="rect">
            <a:avLst/>
          </a:prstGeom>
          <a:noFill/>
        </p:spPr>
        <p:txBody>
          <a:bodyPr wrap="square" lIns="0" tIns="0" rIns="0" bIns="0" rtlCol="0" anchor="ctr">
            <a:spAutoFit/>
          </a:bodyPr>
          <a:lstStyle/>
          <a:p>
            <a:pPr algn="ctr"/>
            <a:r>
              <a:rPr lang="en-US" sz="1600" dirty="0">
                <a:latin typeface="+mn-lt"/>
              </a:rPr>
              <a:t>2021 </a:t>
            </a:r>
            <a:r>
              <a:rPr lang="en-US" sz="1600" dirty="0" err="1">
                <a:latin typeface="+mn-lt"/>
              </a:rPr>
              <a:t>Trisonic</a:t>
            </a:r>
            <a:r>
              <a:rPr lang="en-US" sz="1600" dirty="0">
                <a:latin typeface="+mn-lt"/>
              </a:rPr>
              <a:t> WT</a:t>
            </a:r>
          </a:p>
        </p:txBody>
      </p:sp>
    </p:spTree>
    <p:extLst>
      <p:ext uri="{BB962C8B-B14F-4D97-AF65-F5344CB8AC3E}">
        <p14:creationId xmlns:p14="http://schemas.microsoft.com/office/powerpoint/2010/main" val="127519427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 y="139767"/>
            <a:ext cx="9906000" cy="609573"/>
          </a:xfrm>
        </p:spPr>
        <p:txBody>
          <a:bodyPr/>
          <a:lstStyle/>
          <a:p>
            <a:r>
              <a:rPr lang="en-US" dirty="0"/>
              <a:t>Aerodynamics: Configuration Effects</a:t>
            </a:r>
          </a:p>
        </p:txBody>
      </p:sp>
      <p:sp>
        <p:nvSpPr>
          <p:cNvPr id="8" name="TextBox 7">
            <a:extLst>
              <a:ext uri="{FF2B5EF4-FFF2-40B4-BE49-F238E27FC236}">
                <a16:creationId xmlns:a16="http://schemas.microsoft.com/office/drawing/2014/main" id="{D49BE52E-8B8A-9A48-B6A0-F5E67B2D5718}"/>
              </a:ext>
            </a:extLst>
          </p:cNvPr>
          <p:cNvSpPr txBox="1"/>
          <p:nvPr/>
        </p:nvSpPr>
        <p:spPr>
          <a:xfrm>
            <a:off x="4572000" y="1063776"/>
            <a:ext cx="375006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ヒラギノ角ゴ ProN W3"/>
                <a:cs typeface="Arial"/>
              </a:rPr>
              <a:t>2021 </a:t>
            </a:r>
            <a:r>
              <a:rPr kumimoji="0" lang="en-US" sz="1600" b="0" i="0" u="none" strike="noStrike" kern="1200" cap="none" spc="0" normalizeH="0" baseline="0" noProof="0" dirty="0" err="1">
                <a:ln>
                  <a:noFill/>
                </a:ln>
                <a:solidFill>
                  <a:prstClr val="black"/>
                </a:solidFill>
                <a:effectLst/>
                <a:uLnTx/>
                <a:uFillTx/>
                <a:latin typeface="Arial"/>
                <a:ea typeface="ヒラギノ角ゴ ProN W3"/>
                <a:cs typeface="Arial"/>
              </a:rPr>
              <a:t>Trisonic</a:t>
            </a:r>
            <a:r>
              <a:rPr kumimoji="0" lang="en-US" sz="1600" b="0" i="0" u="none" strike="noStrike" kern="1200" cap="none" spc="0" normalizeH="0" baseline="0" noProof="0" dirty="0">
                <a:ln>
                  <a:noFill/>
                </a:ln>
                <a:solidFill>
                  <a:prstClr val="black"/>
                </a:solidFill>
                <a:effectLst/>
                <a:uLnTx/>
                <a:uFillTx/>
                <a:latin typeface="Arial"/>
                <a:ea typeface="ヒラギノ角ゴ ProN W3"/>
                <a:cs typeface="Arial"/>
              </a:rPr>
              <a:t> WT Data – Mach 4.96</a:t>
            </a:r>
          </a:p>
        </p:txBody>
      </p:sp>
      <p:pic>
        <p:nvPicPr>
          <p:cNvPr id="4" name="Picture 3">
            <a:extLst>
              <a:ext uri="{FF2B5EF4-FFF2-40B4-BE49-F238E27FC236}">
                <a16:creationId xmlns:a16="http://schemas.microsoft.com/office/drawing/2014/main" id="{7550ECE5-B8C3-9545-80E3-53B53329EF59}"/>
              </a:ext>
            </a:extLst>
          </p:cNvPr>
          <p:cNvPicPr>
            <a:picLocks noChangeAspect="1"/>
          </p:cNvPicPr>
          <p:nvPr/>
        </p:nvPicPr>
        <p:blipFill rotWithShape="1">
          <a:blip r:embed="rId2"/>
          <a:srcRect l="4181" t="23970" r="10514" b="22846"/>
          <a:stretch/>
        </p:blipFill>
        <p:spPr>
          <a:xfrm>
            <a:off x="2417055" y="1603278"/>
            <a:ext cx="5666702" cy="4572000"/>
          </a:xfrm>
          <a:prstGeom prst="rect">
            <a:avLst/>
          </a:prstGeom>
        </p:spPr>
      </p:pic>
      <p:sp>
        <p:nvSpPr>
          <p:cNvPr id="5" name="TextBox 4">
            <a:extLst>
              <a:ext uri="{FF2B5EF4-FFF2-40B4-BE49-F238E27FC236}">
                <a16:creationId xmlns:a16="http://schemas.microsoft.com/office/drawing/2014/main" id="{F0B153CE-2514-2740-97C7-3FD27FBF4A89}"/>
              </a:ext>
            </a:extLst>
          </p:cNvPr>
          <p:cNvSpPr txBox="1"/>
          <p:nvPr/>
        </p:nvSpPr>
        <p:spPr>
          <a:xfrm>
            <a:off x="8565096" y="1947132"/>
            <a:ext cx="1931542" cy="246221"/>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0000"/>
                </a:solidFill>
                <a:effectLst/>
                <a:uLnTx/>
                <a:uFillTx/>
                <a:latin typeface="Arial"/>
                <a:ea typeface="ヒラギノ角ゴ ProN W3"/>
              </a:rPr>
              <a:t>Clean w/o Ramp</a:t>
            </a:r>
          </a:p>
        </p:txBody>
      </p:sp>
      <p:sp>
        <p:nvSpPr>
          <p:cNvPr id="10" name="TextBox 9">
            <a:extLst>
              <a:ext uri="{FF2B5EF4-FFF2-40B4-BE49-F238E27FC236}">
                <a16:creationId xmlns:a16="http://schemas.microsoft.com/office/drawing/2014/main" id="{5C4DF032-F648-C54F-87A6-3A2085189652}"/>
              </a:ext>
            </a:extLst>
          </p:cNvPr>
          <p:cNvSpPr txBox="1"/>
          <p:nvPr/>
        </p:nvSpPr>
        <p:spPr>
          <a:xfrm>
            <a:off x="8565096" y="2305015"/>
            <a:ext cx="1931542" cy="246221"/>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ヒラギノ角ゴ ProN W3"/>
              </a:rPr>
              <a:t>Clean w/ Ramp</a:t>
            </a:r>
          </a:p>
        </p:txBody>
      </p:sp>
      <p:sp>
        <p:nvSpPr>
          <p:cNvPr id="12" name="TextBox 11">
            <a:extLst>
              <a:ext uri="{FF2B5EF4-FFF2-40B4-BE49-F238E27FC236}">
                <a16:creationId xmlns:a16="http://schemas.microsoft.com/office/drawing/2014/main" id="{110F8B6F-4D6A-7342-BB78-44E3000ECDDB}"/>
              </a:ext>
            </a:extLst>
          </p:cNvPr>
          <p:cNvSpPr txBox="1"/>
          <p:nvPr/>
        </p:nvSpPr>
        <p:spPr>
          <a:xfrm>
            <a:off x="8565096" y="2667171"/>
            <a:ext cx="1931542" cy="246221"/>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432FF"/>
                </a:solidFill>
                <a:effectLst/>
                <a:uLnTx/>
                <a:uFillTx/>
                <a:latin typeface="Arial"/>
                <a:ea typeface="ヒラギノ角ゴ ProN W3"/>
              </a:rPr>
              <a:t>Protub</a:t>
            </a:r>
            <a:r>
              <a:rPr kumimoji="0" lang="en-US" sz="1600" b="0" i="0" u="none" strike="noStrike" kern="1200" cap="none" spc="0" normalizeH="0" baseline="0" noProof="0" dirty="0">
                <a:ln>
                  <a:noFill/>
                </a:ln>
                <a:solidFill>
                  <a:srgbClr val="0432FF"/>
                </a:solidFill>
                <a:effectLst/>
                <a:uLnTx/>
                <a:uFillTx/>
                <a:latin typeface="Arial"/>
                <a:ea typeface="ヒラギノ角ゴ ProN W3"/>
              </a:rPr>
              <a:t> w/o Ramp</a:t>
            </a:r>
          </a:p>
        </p:txBody>
      </p:sp>
      <p:sp>
        <p:nvSpPr>
          <p:cNvPr id="13" name="TextBox 12">
            <a:extLst>
              <a:ext uri="{FF2B5EF4-FFF2-40B4-BE49-F238E27FC236}">
                <a16:creationId xmlns:a16="http://schemas.microsoft.com/office/drawing/2014/main" id="{ED9D83A2-DB0D-6643-9365-21EFE8B69185}"/>
              </a:ext>
            </a:extLst>
          </p:cNvPr>
          <p:cNvSpPr txBox="1"/>
          <p:nvPr/>
        </p:nvSpPr>
        <p:spPr>
          <a:xfrm>
            <a:off x="8565096" y="3029327"/>
            <a:ext cx="1931542" cy="246221"/>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FA00"/>
                </a:solidFill>
                <a:effectLst/>
                <a:uLnTx/>
                <a:uFillTx/>
                <a:latin typeface="Arial"/>
                <a:ea typeface="ヒラギノ角ゴ ProN W3"/>
              </a:rPr>
              <a:t>Protub</a:t>
            </a:r>
            <a:r>
              <a:rPr kumimoji="0" lang="en-US" sz="1600" b="0" i="0" u="none" strike="noStrike" kern="1200" cap="none" spc="0" normalizeH="0" baseline="0" noProof="0" dirty="0">
                <a:ln>
                  <a:noFill/>
                </a:ln>
                <a:solidFill>
                  <a:srgbClr val="00FA00"/>
                </a:solidFill>
                <a:effectLst/>
                <a:uLnTx/>
                <a:uFillTx/>
                <a:latin typeface="Arial"/>
                <a:ea typeface="ヒラギノ角ゴ ProN W3"/>
              </a:rPr>
              <a:t> w/ Ramp</a:t>
            </a:r>
          </a:p>
        </p:txBody>
      </p:sp>
      <p:sp>
        <p:nvSpPr>
          <p:cNvPr id="9" name="Rectangle 8">
            <a:extLst>
              <a:ext uri="{FF2B5EF4-FFF2-40B4-BE49-F238E27FC236}">
                <a16:creationId xmlns:a16="http://schemas.microsoft.com/office/drawing/2014/main" id="{4C59045B-19E1-F943-969E-305D78DDC9DA}"/>
              </a:ext>
            </a:extLst>
          </p:cNvPr>
          <p:cNvSpPr>
            <a:spLocks noChangeAspect="1"/>
          </p:cNvSpPr>
          <p:nvPr/>
        </p:nvSpPr>
        <p:spPr bwMode="auto">
          <a:xfrm>
            <a:off x="8652733" y="3603383"/>
            <a:ext cx="182880" cy="182880"/>
          </a:xfrm>
          <a:prstGeom prst="rect">
            <a:avLst/>
          </a:prstGeom>
          <a:no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14" name="Oval 13">
            <a:extLst>
              <a:ext uri="{FF2B5EF4-FFF2-40B4-BE49-F238E27FC236}">
                <a16:creationId xmlns:a16="http://schemas.microsoft.com/office/drawing/2014/main" id="{4F040CC5-7E0B-034B-8790-3FC5A035BBF7}"/>
              </a:ext>
            </a:extLst>
          </p:cNvPr>
          <p:cNvSpPr/>
          <p:nvPr/>
        </p:nvSpPr>
        <p:spPr bwMode="auto">
          <a:xfrm>
            <a:off x="8629873" y="3983527"/>
            <a:ext cx="228600" cy="228600"/>
          </a:xfrm>
          <a:prstGeom prst="ellipse">
            <a:avLst/>
          </a:prstGeom>
          <a:no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15" name="Triangle 14">
            <a:extLst>
              <a:ext uri="{FF2B5EF4-FFF2-40B4-BE49-F238E27FC236}">
                <a16:creationId xmlns:a16="http://schemas.microsoft.com/office/drawing/2014/main" id="{0DE47694-FE44-584A-A4C3-5E73E6C11416}"/>
              </a:ext>
            </a:extLst>
          </p:cNvPr>
          <p:cNvSpPr/>
          <p:nvPr/>
        </p:nvSpPr>
        <p:spPr bwMode="auto">
          <a:xfrm>
            <a:off x="8647082" y="4399117"/>
            <a:ext cx="228600" cy="205483"/>
          </a:xfrm>
          <a:prstGeom prst="triangle">
            <a:avLst/>
          </a:prstGeom>
          <a:no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16" name="TextBox 15">
            <a:extLst>
              <a:ext uri="{FF2B5EF4-FFF2-40B4-BE49-F238E27FC236}">
                <a16:creationId xmlns:a16="http://schemas.microsoft.com/office/drawing/2014/main" id="{1179AD02-FA18-EA43-9310-D831EC72D03F}"/>
              </a:ext>
            </a:extLst>
          </p:cNvPr>
          <p:cNvSpPr txBox="1"/>
          <p:nvPr/>
        </p:nvSpPr>
        <p:spPr>
          <a:xfrm>
            <a:off x="8996791" y="3572838"/>
            <a:ext cx="909389" cy="246221"/>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ヒラギノ角ゴ ProN W3"/>
              </a:rPr>
              <a:t>Phi = 0º</a:t>
            </a:r>
          </a:p>
        </p:txBody>
      </p:sp>
      <p:sp>
        <p:nvSpPr>
          <p:cNvPr id="17" name="TextBox 16">
            <a:extLst>
              <a:ext uri="{FF2B5EF4-FFF2-40B4-BE49-F238E27FC236}">
                <a16:creationId xmlns:a16="http://schemas.microsoft.com/office/drawing/2014/main" id="{F260221A-0CFB-7D4A-B740-41CF2265A10F}"/>
              </a:ext>
            </a:extLst>
          </p:cNvPr>
          <p:cNvSpPr txBox="1"/>
          <p:nvPr/>
        </p:nvSpPr>
        <p:spPr>
          <a:xfrm>
            <a:off x="8996790" y="3986454"/>
            <a:ext cx="909389" cy="246221"/>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ヒラギノ角ゴ ProN W3"/>
              </a:rPr>
              <a:t>Phi = 90º</a:t>
            </a:r>
          </a:p>
        </p:txBody>
      </p:sp>
      <p:sp>
        <p:nvSpPr>
          <p:cNvPr id="18" name="TextBox 17">
            <a:extLst>
              <a:ext uri="{FF2B5EF4-FFF2-40B4-BE49-F238E27FC236}">
                <a16:creationId xmlns:a16="http://schemas.microsoft.com/office/drawing/2014/main" id="{553D41A6-F46B-D049-8B46-7BB29F9CA0E6}"/>
              </a:ext>
            </a:extLst>
          </p:cNvPr>
          <p:cNvSpPr txBox="1"/>
          <p:nvPr/>
        </p:nvSpPr>
        <p:spPr>
          <a:xfrm>
            <a:off x="8996789" y="4394778"/>
            <a:ext cx="1001858" cy="246221"/>
          </a:xfrm>
          <a:prstGeom prst="rect">
            <a:avLst/>
          </a:prstGeom>
          <a:noFill/>
        </p:spPr>
        <p:txBody>
          <a:bodyPr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ヒラギノ角ゴ ProN W3"/>
              </a:rPr>
              <a:t>Phi = 180º</a:t>
            </a:r>
          </a:p>
        </p:txBody>
      </p:sp>
    </p:spTree>
    <p:extLst>
      <p:ext uri="{BB962C8B-B14F-4D97-AF65-F5344CB8AC3E}">
        <p14:creationId xmlns:p14="http://schemas.microsoft.com/office/powerpoint/2010/main" val="88982137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Environments</a:t>
            </a:r>
          </a:p>
        </p:txBody>
      </p:sp>
      <p:sp>
        <p:nvSpPr>
          <p:cNvPr id="2" name="TextBox 1">
            <a:extLst>
              <a:ext uri="{FF2B5EF4-FFF2-40B4-BE49-F238E27FC236}">
                <a16:creationId xmlns:a16="http://schemas.microsoft.com/office/drawing/2014/main" id="{0852AC8C-5B77-6540-88B9-F30F6FE005C8}"/>
              </a:ext>
            </a:extLst>
          </p:cNvPr>
          <p:cNvSpPr txBox="1"/>
          <p:nvPr/>
        </p:nvSpPr>
        <p:spPr>
          <a:xfrm>
            <a:off x="228600" y="3429000"/>
            <a:ext cx="11887200" cy="3323987"/>
          </a:xfrm>
          <a:prstGeom prst="rect">
            <a:avLst/>
          </a:prstGeom>
          <a:noFill/>
        </p:spPr>
        <p:txBody>
          <a:bodyPr wrap="square" lIns="0" tIns="0" rIns="0" bIns="0" rtlCol="0" anchor="ctr">
            <a:spAutoFit/>
          </a:bodyPr>
          <a:lstStyle/>
          <a:p>
            <a:pPr algn="l"/>
            <a:endParaRPr lang="en-US" sz="1800" b="1" dirty="0">
              <a:latin typeface="+mn-lt"/>
            </a:endParaRPr>
          </a:p>
          <a:p>
            <a:pPr marL="342900" indent="-342900" algn="l">
              <a:buFont typeface="Arial" panose="020B0604020202020204" pitchFamily="34" charset="0"/>
              <a:buChar char="•"/>
            </a:pPr>
            <a:r>
              <a:rPr lang="en-US" sz="1800" b="1" dirty="0">
                <a:latin typeface="+mn-lt"/>
              </a:rPr>
              <a:t>Line Loads</a:t>
            </a:r>
          </a:p>
          <a:p>
            <a:pPr lvl="1" indent="0" algn="l"/>
            <a:r>
              <a:rPr lang="en-US" sz="1800" dirty="0">
                <a:latin typeface="+mn-lt"/>
              </a:rPr>
              <a:t>The aerodynamic forces and moments provided as </a:t>
            </a:r>
            <a:r>
              <a:rPr lang="en-US" sz="1800" dirty="0" err="1">
                <a:latin typeface="+mn-lt"/>
              </a:rPr>
              <a:t>distrubutions</a:t>
            </a:r>
            <a:r>
              <a:rPr lang="en-US" sz="1800" dirty="0">
                <a:latin typeface="+mn-lt"/>
              </a:rPr>
              <a:t> along the length of the vehicle for mechanical engineers to design the vehicle structure</a:t>
            </a:r>
          </a:p>
          <a:p>
            <a:pPr marL="342900" indent="-342900" algn="l">
              <a:buFont typeface="Arial" panose="020B0604020202020204" pitchFamily="34" charset="0"/>
              <a:buChar char="•"/>
            </a:pPr>
            <a:r>
              <a:rPr lang="en-US" sz="1800" b="1" dirty="0" err="1">
                <a:latin typeface="+mn-lt"/>
              </a:rPr>
              <a:t>Aeroheating</a:t>
            </a:r>
            <a:endParaRPr lang="en-US" sz="1800" b="1" dirty="0">
              <a:latin typeface="+mn-lt"/>
            </a:endParaRPr>
          </a:p>
          <a:p>
            <a:pPr lvl="1" indent="0" algn="l"/>
            <a:r>
              <a:rPr lang="en-US" sz="1800" dirty="0">
                <a:latin typeface="+mn-lt"/>
              </a:rPr>
              <a:t>The heating environments during ascent are needed for thermal analysis, TPS sizing and design to ensure the vehicle structure, internal electronics, payload structure, etc. do not get too hot</a:t>
            </a:r>
          </a:p>
          <a:p>
            <a:pPr marL="342900" indent="-342900" algn="l">
              <a:buFont typeface="Arial" panose="020B0604020202020204" pitchFamily="34" charset="0"/>
              <a:buChar char="•"/>
            </a:pPr>
            <a:r>
              <a:rPr lang="en-US" sz="1800" b="1" dirty="0">
                <a:latin typeface="+mn-lt"/>
              </a:rPr>
              <a:t>Unsteady Aerodynamics</a:t>
            </a:r>
          </a:p>
          <a:p>
            <a:pPr lvl="1" indent="0" algn="l"/>
            <a:r>
              <a:rPr lang="en-US" sz="1800" dirty="0">
                <a:latin typeface="+mn-lt"/>
              </a:rPr>
              <a:t>The MLS vehicle is fairly “dirty.” It is important to characterize the noise (aeroacoustics) produced as transonic and supersonic flow move past the protuberances. The dynamic loads due to aeroacoustics must be considered as much or more than the static loads for this configuration. </a:t>
            </a:r>
          </a:p>
          <a:p>
            <a:pPr marL="342900" indent="-342900" algn="l">
              <a:buAutoNum type="arabicParenR"/>
            </a:pPr>
            <a:endParaRPr lang="en-US" sz="1800" dirty="0">
              <a:latin typeface="+mn-lt"/>
            </a:endParaRPr>
          </a:p>
        </p:txBody>
      </p:sp>
      <p:sp>
        <p:nvSpPr>
          <p:cNvPr id="4" name="TextBox 3">
            <a:extLst>
              <a:ext uri="{FF2B5EF4-FFF2-40B4-BE49-F238E27FC236}">
                <a16:creationId xmlns:a16="http://schemas.microsoft.com/office/drawing/2014/main" id="{8ECD6489-A6A0-B3C5-3598-9887C5753BFD}"/>
              </a:ext>
            </a:extLst>
          </p:cNvPr>
          <p:cNvSpPr txBox="1"/>
          <p:nvPr/>
        </p:nvSpPr>
        <p:spPr>
          <a:xfrm>
            <a:off x="228600" y="1004501"/>
            <a:ext cx="11125200" cy="2215991"/>
          </a:xfrm>
          <a:prstGeom prst="rect">
            <a:avLst/>
          </a:prstGeom>
          <a:noFill/>
        </p:spPr>
        <p:txBody>
          <a:bodyPr wrap="square" lIns="0" tIns="0" rIns="0" bIns="0" rtlCol="0" anchor="ctr">
            <a:spAutoFit/>
          </a:bodyPr>
          <a:lstStyle/>
          <a:p>
            <a:pPr algn="l"/>
            <a:r>
              <a:rPr lang="en-US" sz="1800" dirty="0">
                <a:latin typeface="+mn-lt"/>
              </a:rPr>
              <a:t>The AFESB Aerodynamics Team typically provides an aerodynamic database with dispersions to a flight project as the main data product. </a:t>
            </a:r>
          </a:p>
          <a:p>
            <a:pPr algn="l"/>
            <a:endParaRPr lang="en-US" sz="1800" dirty="0">
              <a:latin typeface="+mn-lt"/>
            </a:endParaRPr>
          </a:p>
          <a:p>
            <a:pPr algn="l"/>
            <a:r>
              <a:rPr lang="en-US" sz="1800" dirty="0">
                <a:latin typeface="+mn-lt"/>
              </a:rPr>
              <a:t>While the </a:t>
            </a:r>
            <a:r>
              <a:rPr lang="en-US" sz="1800" dirty="0" err="1">
                <a:latin typeface="+mn-lt"/>
              </a:rPr>
              <a:t>aerodatabase</a:t>
            </a:r>
            <a:r>
              <a:rPr lang="en-US" sz="1800" dirty="0">
                <a:latin typeface="+mn-lt"/>
              </a:rPr>
              <a:t> is important for vehicle and trajectory design, for MLS the environments are also very important to characterize. Why?</a:t>
            </a:r>
          </a:p>
          <a:p>
            <a:pPr algn="l"/>
            <a:endParaRPr lang="en-US" sz="1800" dirty="0">
              <a:latin typeface="+mn-lt"/>
            </a:endParaRPr>
          </a:p>
          <a:p>
            <a:pPr algn="l"/>
            <a:endParaRPr lang="en-US" sz="1800" dirty="0">
              <a:latin typeface="+mn-lt"/>
            </a:endParaRPr>
          </a:p>
          <a:p>
            <a:pPr algn="l"/>
            <a:r>
              <a:rPr lang="en-US" sz="1800" dirty="0">
                <a:latin typeface="+mn-lt"/>
              </a:rPr>
              <a:t> </a:t>
            </a:r>
          </a:p>
        </p:txBody>
      </p:sp>
      <p:pic>
        <p:nvPicPr>
          <p:cNvPr id="5" name="Picture 4">
            <a:extLst>
              <a:ext uri="{FF2B5EF4-FFF2-40B4-BE49-F238E27FC236}">
                <a16:creationId xmlns:a16="http://schemas.microsoft.com/office/drawing/2014/main" id="{95E29B81-5841-1249-54D9-0456D6028DBC}"/>
              </a:ext>
            </a:extLst>
          </p:cNvPr>
          <p:cNvPicPr>
            <a:picLocks noChangeAspect="1"/>
          </p:cNvPicPr>
          <p:nvPr/>
        </p:nvPicPr>
        <p:blipFill>
          <a:blip r:embed="rId2"/>
          <a:stretch>
            <a:fillRect/>
          </a:stretch>
        </p:blipFill>
        <p:spPr>
          <a:xfrm>
            <a:off x="5791200" y="2362200"/>
            <a:ext cx="3561347" cy="1335505"/>
          </a:xfrm>
          <a:prstGeom prst="rect">
            <a:avLst/>
          </a:prstGeom>
        </p:spPr>
      </p:pic>
      <p:pic>
        <p:nvPicPr>
          <p:cNvPr id="7" name="Picture 6">
            <a:extLst>
              <a:ext uri="{FF2B5EF4-FFF2-40B4-BE49-F238E27FC236}">
                <a16:creationId xmlns:a16="http://schemas.microsoft.com/office/drawing/2014/main" id="{8FB76808-C8EA-123A-F739-76C530B45368}"/>
              </a:ext>
            </a:extLst>
          </p:cNvPr>
          <p:cNvPicPr>
            <a:picLocks noChangeAspect="1"/>
          </p:cNvPicPr>
          <p:nvPr/>
        </p:nvPicPr>
        <p:blipFill>
          <a:blip r:embed="rId3"/>
          <a:stretch>
            <a:fillRect/>
          </a:stretch>
        </p:blipFill>
        <p:spPr>
          <a:xfrm>
            <a:off x="2033337" y="2479785"/>
            <a:ext cx="3352800" cy="1141721"/>
          </a:xfrm>
          <a:prstGeom prst="rect">
            <a:avLst/>
          </a:prstGeom>
        </p:spPr>
      </p:pic>
      <p:sp>
        <p:nvSpPr>
          <p:cNvPr id="8" name="TextBox 7">
            <a:extLst>
              <a:ext uri="{FF2B5EF4-FFF2-40B4-BE49-F238E27FC236}">
                <a16:creationId xmlns:a16="http://schemas.microsoft.com/office/drawing/2014/main" id="{7BFE251B-8E66-EF28-62CB-E3A5EE1A076D}"/>
              </a:ext>
            </a:extLst>
          </p:cNvPr>
          <p:cNvSpPr txBox="1"/>
          <p:nvPr/>
        </p:nvSpPr>
        <p:spPr>
          <a:xfrm>
            <a:off x="9550681" y="2401416"/>
            <a:ext cx="2208182" cy="1107996"/>
          </a:xfrm>
          <a:prstGeom prst="rect">
            <a:avLst/>
          </a:prstGeom>
          <a:noFill/>
        </p:spPr>
        <p:txBody>
          <a:bodyPr wrap="square" lIns="0" tIns="0" rIns="0" bIns="0" rtlCol="0" anchor="ctr">
            <a:spAutoFit/>
          </a:bodyPr>
          <a:lstStyle/>
          <a:p>
            <a:r>
              <a:rPr lang="en-US" sz="1800" b="1" dirty="0">
                <a:latin typeface="+mn-lt"/>
              </a:rPr>
              <a:t>The configuration has become more “dirty” aerodynamically</a:t>
            </a:r>
          </a:p>
        </p:txBody>
      </p:sp>
    </p:spTree>
    <p:extLst>
      <p:ext uri="{BB962C8B-B14F-4D97-AF65-F5344CB8AC3E}">
        <p14:creationId xmlns:p14="http://schemas.microsoft.com/office/powerpoint/2010/main" val="4269969363"/>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chart&#10;&#10;Description automatically generated">
            <a:extLst>
              <a:ext uri="{FF2B5EF4-FFF2-40B4-BE49-F238E27FC236}">
                <a16:creationId xmlns:a16="http://schemas.microsoft.com/office/drawing/2014/main" id="{0645BA88-277A-C04B-8F94-15641D720E3B}"/>
              </a:ext>
            </a:extLst>
          </p:cNvPr>
          <p:cNvPicPr>
            <a:picLocks noChangeAspect="1"/>
          </p:cNvPicPr>
          <p:nvPr/>
        </p:nvPicPr>
        <p:blipFill>
          <a:blip r:embed="rId2"/>
          <a:stretch>
            <a:fillRect/>
          </a:stretch>
        </p:blipFill>
        <p:spPr>
          <a:xfrm>
            <a:off x="990600" y="1219200"/>
            <a:ext cx="9753600" cy="5486400"/>
          </a:xfrm>
          <a:prstGeom prst="rect">
            <a:avLst/>
          </a:prstGeom>
        </p:spPr>
      </p:pic>
      <p:sp>
        <p:nvSpPr>
          <p:cNvPr id="3" name="Title 1">
            <a:extLst>
              <a:ext uri="{FF2B5EF4-FFF2-40B4-BE49-F238E27FC236}">
                <a16:creationId xmlns:a16="http://schemas.microsoft.com/office/drawing/2014/main" id="{4003D111-C3F8-714C-94FC-5051106E2D7F}"/>
              </a:ext>
            </a:extLst>
          </p:cNvPr>
          <p:cNvSpPr txBox="1">
            <a:spLocks/>
          </p:cNvSpPr>
          <p:nvPr/>
        </p:nvSpPr>
        <p:spPr>
          <a:xfrm>
            <a:off x="304801" y="167508"/>
            <a:ext cx="7162799" cy="615950"/>
          </a:xfrm>
        </p:spPr>
        <p:txBody>
          <a:bodyPr anchor="b"/>
          <a:lstStyle>
            <a:lvl1pPr algn="ctr" rtl="0" eaLnBrk="0" fontAlgn="base" hangingPunct="0">
              <a:spcBef>
                <a:spcPct val="0"/>
              </a:spcBef>
              <a:spcAft>
                <a:spcPct val="0"/>
              </a:spcAft>
              <a:defRPr sz="6000" i="1">
                <a:solidFill>
                  <a:srgbClr val="D40000"/>
                </a:solidFill>
                <a:latin typeface="+mj-lt"/>
                <a:ea typeface="+mj-ea"/>
                <a:cs typeface="+mj-cs"/>
                <a:sym typeface="Helvetica Neue" panose="02000503000000020004" pitchFamily="2" charset="0"/>
              </a:defRPr>
            </a:lvl1pPr>
            <a:lvl2pPr algn="l" rtl="0" eaLnBrk="0" fontAlgn="base" hangingPunct="0">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panose="02000503000000020004" pitchFamily="2" charset="0"/>
              </a:defRPr>
            </a:lvl2pPr>
            <a:lvl3pPr algn="l" rtl="0" eaLnBrk="0" fontAlgn="base" hangingPunct="0">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panose="02000503000000020004" pitchFamily="2" charset="0"/>
              </a:defRPr>
            </a:lvl3pPr>
            <a:lvl4pPr algn="l" rtl="0" eaLnBrk="0" fontAlgn="base" hangingPunct="0">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panose="02000503000000020004" pitchFamily="2" charset="0"/>
              </a:defRPr>
            </a:lvl4pPr>
            <a:lvl5pPr algn="l" rtl="0" eaLnBrk="0" fontAlgn="base" hangingPunct="0">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panose="02000503000000020004" pitchFamily="2" charset="0"/>
              </a:defRPr>
            </a:lvl5pPr>
            <a:lvl6pPr marL="321407" algn="l" rtl="0" fontAlgn="base">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charset="0"/>
              </a:defRPr>
            </a:lvl6pPr>
            <a:lvl7pPr marL="642816" algn="l" rtl="0" fontAlgn="base">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charset="0"/>
              </a:defRPr>
            </a:lvl7pPr>
            <a:lvl8pPr marL="964224" algn="l" rtl="0" fontAlgn="base">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charset="0"/>
              </a:defRPr>
            </a:lvl8pPr>
            <a:lvl9pPr marL="1285631" algn="l" rtl="0" fontAlgn="base">
              <a:spcBef>
                <a:spcPct val="0"/>
              </a:spcBef>
              <a:spcAft>
                <a:spcPct val="0"/>
              </a:spcAft>
              <a:defRPr sz="2400" i="1">
                <a:solidFill>
                  <a:srgbClr val="D40000"/>
                </a:solidFill>
                <a:latin typeface="Helvetica Neue" charset="0"/>
                <a:ea typeface="ヒラギノ角ゴ ProN W3" charset="0"/>
                <a:cs typeface="ヒラギノ角ゴ ProN W3" charset="0"/>
                <a:sym typeface="Helvetica Neue" charset="0"/>
              </a:defRPr>
            </a:lvl9pPr>
          </a:lstStyle>
          <a:p>
            <a:pPr algn="l"/>
            <a:r>
              <a:rPr lang="en-US" sz="4000" i="0" kern="0" dirty="0">
                <a:solidFill>
                  <a:schemeClr val="tx1"/>
                </a:solidFill>
              </a:rPr>
              <a:t>PDC Rev. 2 Line loads</a:t>
            </a:r>
          </a:p>
        </p:txBody>
      </p:sp>
    </p:spTree>
    <p:extLst>
      <p:ext uri="{BB962C8B-B14F-4D97-AF65-F5344CB8AC3E}">
        <p14:creationId xmlns:p14="http://schemas.microsoft.com/office/powerpoint/2010/main" val="24373421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4294" y="115156"/>
            <a:ext cx="10762306" cy="646844"/>
          </a:xfrm>
        </p:spPr>
        <p:txBody>
          <a:bodyPr>
            <a:normAutofit/>
          </a:bodyPr>
          <a:lstStyle/>
          <a:p>
            <a:r>
              <a:rPr lang="en-US" dirty="0"/>
              <a:t>7) </a:t>
            </a:r>
            <a:r>
              <a:rPr lang="en-US" dirty="0" err="1"/>
              <a:t>Aeroheating</a:t>
            </a:r>
            <a:r>
              <a:rPr lang="en-US" dirty="0"/>
              <a:t> Analysis</a:t>
            </a:r>
          </a:p>
        </p:txBody>
      </p:sp>
      <p:pic>
        <p:nvPicPr>
          <p:cNvPr id="4" name="Picture 12">
            <a:extLst>
              <a:ext uri="{FF2B5EF4-FFF2-40B4-BE49-F238E27FC236}">
                <a16:creationId xmlns:a16="http://schemas.microsoft.com/office/drawing/2014/main" id="{FDDDC2D3-26B9-1F4E-91EA-33E8CF297F71}"/>
              </a:ext>
            </a:extLst>
          </p:cNvPr>
          <p:cNvPicPr>
            <a:picLocks noChangeAspect="1"/>
          </p:cNvPicPr>
          <p:nvPr/>
        </p:nvPicPr>
        <p:blipFill>
          <a:blip r:embed="rId2"/>
          <a:stretch>
            <a:fillRect/>
          </a:stretch>
        </p:blipFill>
        <p:spPr>
          <a:xfrm>
            <a:off x="6477000" y="891862"/>
            <a:ext cx="4772378" cy="2223090"/>
          </a:xfrm>
          <a:prstGeom prst="rect">
            <a:avLst/>
          </a:prstGeom>
        </p:spPr>
      </p:pic>
      <p:sp>
        <p:nvSpPr>
          <p:cNvPr id="5" name="Content Placeholder 2">
            <a:extLst>
              <a:ext uri="{FF2B5EF4-FFF2-40B4-BE49-F238E27FC236}">
                <a16:creationId xmlns:a16="http://schemas.microsoft.com/office/drawing/2014/main" id="{E65B4BD1-8FDC-A349-9EA8-BABB69F15F9B}"/>
              </a:ext>
            </a:extLst>
          </p:cNvPr>
          <p:cNvSpPr txBox="1">
            <a:spLocks/>
          </p:cNvSpPr>
          <p:nvPr/>
        </p:nvSpPr>
        <p:spPr bwMode="auto">
          <a:xfrm>
            <a:off x="136359" y="988032"/>
            <a:ext cx="5045241" cy="49859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lvl1pPr marL="257175" indent="-257175" algn="l" rtl="0" eaLnBrk="1" fontAlgn="base" hangingPunct="1">
              <a:spcBef>
                <a:spcPct val="20000"/>
              </a:spcBef>
              <a:spcAft>
                <a:spcPct val="0"/>
              </a:spcAft>
              <a:buChar char="•"/>
              <a:defRPr sz="1500">
                <a:solidFill>
                  <a:schemeClr val="tx1"/>
                </a:solidFill>
                <a:latin typeface="Arial" panose="020B0604020202020204" pitchFamily="34" charset="0"/>
                <a:ea typeface="ＭＳ Ｐゴシック" charset="0"/>
                <a:cs typeface="Arial" panose="020B0604020202020204" pitchFamily="34" charset="0"/>
              </a:defRPr>
            </a:lvl1pPr>
            <a:lvl2pPr marL="557213" indent="-214313" algn="l" rtl="0" eaLnBrk="1" fontAlgn="base" hangingPunct="1">
              <a:spcBef>
                <a:spcPct val="20000"/>
              </a:spcBef>
              <a:spcAft>
                <a:spcPct val="0"/>
              </a:spcAft>
              <a:buChar char="–"/>
              <a:defRPr sz="1500">
                <a:solidFill>
                  <a:schemeClr val="tx1"/>
                </a:solidFill>
                <a:latin typeface="Arial" panose="020B0604020202020204" pitchFamily="34" charset="0"/>
                <a:ea typeface="ＭＳ Ｐゴシック" charset="-128"/>
                <a:cs typeface="Arial" panose="020B0604020202020204" pitchFamily="34" charset="0"/>
              </a:defRPr>
            </a:lvl2pPr>
            <a:lvl3pPr marL="857250" indent="-171450" algn="l" rtl="0" eaLnBrk="1" fontAlgn="base" hangingPunct="1">
              <a:spcBef>
                <a:spcPct val="20000"/>
              </a:spcBef>
              <a:spcAft>
                <a:spcPct val="0"/>
              </a:spcAft>
              <a:buChar char="•"/>
              <a:defRPr sz="1500">
                <a:solidFill>
                  <a:schemeClr val="tx1"/>
                </a:solidFill>
                <a:latin typeface="Arial" panose="020B0604020202020204" pitchFamily="34" charset="0"/>
                <a:ea typeface="ＭＳ Ｐゴシック" charset="-128"/>
                <a:cs typeface="Arial" panose="020B0604020202020204" pitchFamily="34" charset="0"/>
              </a:defRPr>
            </a:lvl3pPr>
            <a:lvl4pPr marL="1200150" indent="-171450" algn="l" rtl="0" eaLnBrk="1" fontAlgn="base" hangingPunct="1">
              <a:spcBef>
                <a:spcPct val="20000"/>
              </a:spcBef>
              <a:spcAft>
                <a:spcPct val="0"/>
              </a:spcAft>
              <a:buChar char="–"/>
              <a:defRPr sz="1500">
                <a:solidFill>
                  <a:schemeClr val="tx1"/>
                </a:solidFill>
                <a:latin typeface="Arial" panose="020B0604020202020204" pitchFamily="34" charset="0"/>
                <a:ea typeface="ＭＳ Ｐゴシック" charset="-128"/>
                <a:cs typeface="Arial" panose="020B0604020202020204" pitchFamily="34" charset="0"/>
              </a:defRPr>
            </a:lvl4pPr>
            <a:lvl5pPr marL="1543050" indent="-171450" algn="l" rtl="0" eaLnBrk="1" fontAlgn="base" hangingPunct="1">
              <a:spcBef>
                <a:spcPct val="20000"/>
              </a:spcBef>
              <a:spcAft>
                <a:spcPct val="0"/>
              </a:spcAft>
              <a:buChar char="»"/>
              <a:defRPr sz="1500">
                <a:solidFill>
                  <a:schemeClr val="tx1"/>
                </a:solidFill>
                <a:latin typeface="Arial" panose="020B0604020202020204" pitchFamily="34" charset="0"/>
                <a:ea typeface="ＭＳ Ｐゴシック" charset="-128"/>
                <a:cs typeface="Arial" panose="020B0604020202020204" pitchFamily="34" charset="0"/>
              </a:defRPr>
            </a:lvl5pPr>
            <a:lvl6pPr marL="1885950" indent="-171450" algn="l" rtl="0" eaLnBrk="1" fontAlgn="base" hangingPunct="1">
              <a:spcBef>
                <a:spcPct val="20000"/>
              </a:spcBef>
              <a:spcAft>
                <a:spcPct val="0"/>
              </a:spcAft>
              <a:buChar char="»"/>
              <a:defRPr sz="1050">
                <a:solidFill>
                  <a:srgbClr val="004080"/>
                </a:solidFill>
                <a:latin typeface="+mn-lt"/>
              </a:defRPr>
            </a:lvl6pPr>
            <a:lvl7pPr marL="2228850" indent="-171450" algn="l" rtl="0" eaLnBrk="1" fontAlgn="base" hangingPunct="1">
              <a:spcBef>
                <a:spcPct val="20000"/>
              </a:spcBef>
              <a:spcAft>
                <a:spcPct val="0"/>
              </a:spcAft>
              <a:buChar char="»"/>
              <a:defRPr sz="1050">
                <a:solidFill>
                  <a:srgbClr val="004080"/>
                </a:solidFill>
                <a:latin typeface="+mn-lt"/>
              </a:defRPr>
            </a:lvl7pPr>
            <a:lvl8pPr marL="2571750" indent="-171450" algn="l" rtl="0" eaLnBrk="1" fontAlgn="base" hangingPunct="1">
              <a:spcBef>
                <a:spcPct val="20000"/>
              </a:spcBef>
              <a:spcAft>
                <a:spcPct val="0"/>
              </a:spcAft>
              <a:buChar char="»"/>
              <a:defRPr sz="1050">
                <a:solidFill>
                  <a:srgbClr val="004080"/>
                </a:solidFill>
                <a:latin typeface="+mn-lt"/>
              </a:defRPr>
            </a:lvl8pPr>
            <a:lvl9pPr marL="2914650" indent="-171450" algn="l" rtl="0" eaLnBrk="1" fontAlgn="base" hangingPunct="1">
              <a:spcBef>
                <a:spcPct val="20000"/>
              </a:spcBef>
              <a:spcAft>
                <a:spcPct val="0"/>
              </a:spcAft>
              <a:buChar char="»"/>
              <a:defRPr sz="1050">
                <a:solidFill>
                  <a:srgbClr val="004080"/>
                </a:solidFill>
                <a:latin typeface="+mn-lt"/>
              </a:defRPr>
            </a:lvl9pPr>
          </a:lstStyle>
          <a:p>
            <a:r>
              <a:rPr lang="en-US" sz="1400" kern="0" dirty="0">
                <a:latin typeface="Arial"/>
                <a:ea typeface="ＭＳ Ｐゴシック"/>
                <a:cs typeface="Arial"/>
              </a:rPr>
              <a:t>Heating indicators constructed using CFD in trajectory simulation (replaces approximate method of Sutton-Graves)</a:t>
            </a:r>
          </a:p>
          <a:p>
            <a:endParaRPr lang="en-US" sz="1600" kern="0" dirty="0"/>
          </a:p>
          <a:p>
            <a:endParaRPr lang="en-US" sz="1600" kern="0" dirty="0"/>
          </a:p>
          <a:p>
            <a:endParaRPr lang="en-US" sz="1600" kern="0" dirty="0">
              <a:latin typeface="Arial"/>
              <a:ea typeface="ＭＳ Ｐゴシック"/>
              <a:cs typeface="Arial"/>
            </a:endParaRPr>
          </a:p>
          <a:p>
            <a:r>
              <a:rPr lang="en-US" sz="1400" kern="0" dirty="0">
                <a:latin typeface="Arial"/>
                <a:ea typeface="ＭＳ Ｐゴシック"/>
                <a:cs typeface="Arial"/>
              </a:rPr>
              <a:t>Indicators provided for convective heat rate (and heat load) at 8 body points (Mar 2020)</a:t>
            </a:r>
          </a:p>
          <a:p>
            <a:r>
              <a:rPr lang="en-US" sz="1400" kern="0" dirty="0">
                <a:latin typeface="Arial"/>
                <a:ea typeface="ＭＳ Ｐゴシック"/>
                <a:cs typeface="Arial"/>
              </a:rPr>
              <a:t>Updated fits for recent (March 2020) 0068 trajectory</a:t>
            </a:r>
          </a:p>
          <a:p>
            <a:pPr marL="556895" lvl="1" indent="-213995"/>
            <a:r>
              <a:rPr lang="en-US" sz="1400" kern="0" dirty="0">
                <a:latin typeface="Arial"/>
                <a:ea typeface="ＭＳ Ｐゴシック"/>
                <a:cs typeface="Arial"/>
              </a:rPr>
              <a:t>Accounts for differences in </a:t>
            </a:r>
            <a:r>
              <a:rPr lang="en-US" sz="1400" kern="0" dirty="0">
                <a:latin typeface="Symbol"/>
                <a:ea typeface="ＭＳ Ｐゴシック"/>
                <a:cs typeface="Arial"/>
                <a:sym typeface="Symbol"/>
              </a:rPr>
              <a:t>r</a:t>
            </a:r>
            <a:r>
              <a:rPr lang="en-US" sz="1400" kern="0" dirty="0">
                <a:latin typeface="Arial"/>
                <a:ea typeface="ＭＳ Ｐゴシック"/>
                <a:cs typeface="Arial"/>
              </a:rPr>
              <a:t>-V (trajectory)</a:t>
            </a:r>
          </a:p>
          <a:p>
            <a:pPr marL="556895" lvl="1" indent="-213995"/>
            <a:r>
              <a:rPr lang="en-US" sz="1400" kern="0" dirty="0">
                <a:latin typeface="Arial"/>
                <a:ea typeface="ＭＳ Ｐゴシック"/>
                <a:cs typeface="Arial"/>
              </a:rPr>
              <a:t>Prior LAURA-5 CFD solutions generated in May 2019</a:t>
            </a:r>
          </a:p>
          <a:p>
            <a:r>
              <a:rPr lang="en-US" sz="1400" kern="0" dirty="0">
                <a:latin typeface="Arial"/>
                <a:ea typeface="ＭＳ Ｐゴシック"/>
                <a:cs typeface="Arial"/>
              </a:rPr>
              <a:t>Previously scaled convective heat rate for varying nose radii and applied indicators to new ascent profiles (Dec 2019 and Mar 2020)</a:t>
            </a:r>
          </a:p>
          <a:p>
            <a:r>
              <a:rPr lang="en-US" sz="1400" kern="0" dirty="0">
                <a:latin typeface="Arial"/>
                <a:ea typeface="ＭＳ Ｐゴシック"/>
                <a:cs typeface="Arial"/>
              </a:rPr>
              <a:t>Negligible differences between laminar and turbulent solutions in prior analyses (2016, 2019)</a:t>
            </a:r>
          </a:p>
          <a:p>
            <a:r>
              <a:rPr lang="en-US" sz="1400" kern="0" dirty="0">
                <a:latin typeface="Arial"/>
                <a:ea typeface="ＭＳ Ｐゴシック"/>
                <a:cs typeface="Arial"/>
              </a:rPr>
              <a:t>High-fidelity aerothermal analysis is repeated for significant changes in configuration and ascent profiles</a:t>
            </a:r>
          </a:p>
          <a:p>
            <a:r>
              <a:rPr lang="en-US" sz="1400" kern="0" dirty="0">
                <a:latin typeface="Arial"/>
                <a:ea typeface="ＭＳ Ｐゴシック"/>
                <a:cs typeface="Arial"/>
              </a:rPr>
              <a:t>LAURA CFD distributions are used for MAV thermal analysis and TPS sizing</a:t>
            </a:r>
          </a:p>
        </p:txBody>
      </p:sp>
      <p:pic>
        <p:nvPicPr>
          <p:cNvPr id="6" name="Picture 5">
            <a:extLst>
              <a:ext uri="{FF2B5EF4-FFF2-40B4-BE49-F238E27FC236}">
                <a16:creationId xmlns:a16="http://schemas.microsoft.com/office/drawing/2014/main" id="{62A6E0D8-90DF-BC49-A351-5D1243C8A404}"/>
              </a:ext>
            </a:extLst>
          </p:cNvPr>
          <p:cNvPicPr>
            <a:picLocks noChangeAspect="1"/>
          </p:cNvPicPr>
          <p:nvPr/>
        </p:nvPicPr>
        <p:blipFill rotWithShape="1">
          <a:blip r:embed="rId3">
            <a:extLst>
              <a:ext uri="{28A0092B-C50C-407E-A947-70E740481C1C}">
                <a14:useLocalDpi xmlns:a14="http://schemas.microsoft.com/office/drawing/2010/main" val="0"/>
              </a:ext>
            </a:extLst>
          </a:blip>
          <a:srcRect l="8628" t="24007" r="9412" b="22659"/>
          <a:stretch/>
        </p:blipFill>
        <p:spPr>
          <a:xfrm>
            <a:off x="7848600" y="3321484"/>
            <a:ext cx="4038600" cy="3409328"/>
          </a:xfrm>
          <a:prstGeom prst="rect">
            <a:avLst/>
          </a:prstGeom>
        </p:spPr>
      </p:pic>
      <p:sp>
        <p:nvSpPr>
          <p:cNvPr id="7" name="TextBox 6">
            <a:extLst>
              <a:ext uri="{FF2B5EF4-FFF2-40B4-BE49-F238E27FC236}">
                <a16:creationId xmlns:a16="http://schemas.microsoft.com/office/drawing/2014/main" id="{2AEF96F0-44EF-A549-A560-DE1EED38DFC9}"/>
              </a:ext>
            </a:extLst>
          </p:cNvPr>
          <p:cNvSpPr txBox="1"/>
          <p:nvPr/>
        </p:nvSpPr>
        <p:spPr>
          <a:xfrm>
            <a:off x="7668918" y="900148"/>
            <a:ext cx="2743200" cy="184666"/>
          </a:xfrm>
          <a:prstGeom prst="rect">
            <a:avLst/>
          </a:prstGeom>
          <a:noFill/>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l"/>
            <a:r>
              <a:rPr lang="en-US" sz="1200" b="1" dirty="0">
                <a:latin typeface="+mn-lt"/>
                <a:ea typeface="ヒラギノ角ゴ ProN W3"/>
              </a:rPr>
              <a:t>Nose Region </a:t>
            </a:r>
            <a:r>
              <a:rPr lang="en-US" sz="1200" b="1" dirty="0" err="1">
                <a:latin typeface="+mn-lt"/>
                <a:ea typeface="ヒラギノ角ゴ ProN W3"/>
              </a:rPr>
              <a:t>Flowfield</a:t>
            </a:r>
            <a:endParaRPr lang="en-US" sz="1200" b="1" dirty="0" err="1">
              <a:latin typeface="+mn-lt"/>
            </a:endParaRPr>
          </a:p>
        </p:txBody>
      </p:sp>
      <p:sp>
        <p:nvSpPr>
          <p:cNvPr id="8" name="TextBox 7">
            <a:extLst>
              <a:ext uri="{FF2B5EF4-FFF2-40B4-BE49-F238E27FC236}">
                <a16:creationId xmlns:a16="http://schemas.microsoft.com/office/drawing/2014/main" id="{A2413A9F-66A2-9A4E-937A-004371EFBB35}"/>
              </a:ext>
            </a:extLst>
          </p:cNvPr>
          <p:cNvSpPr txBox="1"/>
          <p:nvPr/>
        </p:nvSpPr>
        <p:spPr>
          <a:xfrm>
            <a:off x="8112830" y="1168803"/>
            <a:ext cx="2743200" cy="553998"/>
          </a:xfrm>
          <a:prstGeom prst="rect">
            <a:avLst/>
          </a:prstGeom>
          <a:noFill/>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l"/>
            <a:r>
              <a:rPr lang="en-US" sz="1200" dirty="0">
                <a:latin typeface="+mn-lt"/>
                <a:ea typeface="ヒラギノ角ゴ ProN W3"/>
              </a:rPr>
              <a:t>0068 Trajectory</a:t>
            </a:r>
            <a:br>
              <a:rPr lang="en-US" sz="1200" dirty="0">
                <a:latin typeface="+mn-lt"/>
                <a:ea typeface="ヒラギノ角ゴ ProN W3"/>
              </a:rPr>
            </a:br>
            <a:r>
              <a:rPr lang="en-US" sz="1200" dirty="0">
                <a:latin typeface="+mn-lt"/>
                <a:ea typeface="ヒラギノ角ゴ ProN W3"/>
              </a:rPr>
              <a:t>t = 55 s  (peak heating)</a:t>
            </a:r>
          </a:p>
          <a:p>
            <a:pPr algn="l"/>
            <a:r>
              <a:rPr lang="en-US" sz="1200" dirty="0">
                <a:latin typeface="Symbol"/>
                <a:ea typeface="ヒラギノ角ゴ ProN W3"/>
                <a:sym typeface="Symbol"/>
              </a:rPr>
              <a:t>a </a:t>
            </a:r>
            <a:r>
              <a:rPr lang="en-US" sz="1200" dirty="0">
                <a:latin typeface="Arial"/>
                <a:ea typeface="ヒラギノ角ゴ ProN W3"/>
              </a:rPr>
              <a:t>= 0°</a:t>
            </a:r>
            <a:r>
              <a:rPr lang="en-US" sz="1200" dirty="0">
                <a:latin typeface="Symbol"/>
                <a:ea typeface="ヒラギノ角ゴ ProN W3"/>
                <a:sym typeface="Symbol"/>
              </a:rPr>
              <a:t> </a:t>
            </a:r>
            <a:endParaRPr lang="en-US" sz="1200" dirty="0">
              <a:latin typeface="Symbol"/>
              <a:sym typeface="Symbol"/>
            </a:endParaRPr>
          </a:p>
        </p:txBody>
      </p:sp>
      <p:pic>
        <p:nvPicPr>
          <p:cNvPr id="9" name="Picture 8">
            <a:extLst>
              <a:ext uri="{FF2B5EF4-FFF2-40B4-BE49-F238E27FC236}">
                <a16:creationId xmlns:a16="http://schemas.microsoft.com/office/drawing/2014/main" id="{FF62C480-2B3D-E844-91D2-C9263ED1B536}"/>
              </a:ext>
            </a:extLst>
          </p:cNvPr>
          <p:cNvPicPr>
            <a:picLocks noChangeAspect="1"/>
          </p:cNvPicPr>
          <p:nvPr/>
        </p:nvPicPr>
        <p:blipFill rotWithShape="1">
          <a:blip r:embed="rId4"/>
          <a:srcRect l="42811" t="8889" r="44248" b="84988"/>
          <a:stretch/>
        </p:blipFill>
        <p:spPr>
          <a:xfrm>
            <a:off x="1970442" y="1560546"/>
            <a:ext cx="1343917" cy="822960"/>
          </a:xfrm>
          <a:prstGeom prst="rect">
            <a:avLst/>
          </a:prstGeom>
        </p:spPr>
      </p:pic>
      <p:sp>
        <p:nvSpPr>
          <p:cNvPr id="10" name="TextBox 9">
            <a:extLst>
              <a:ext uri="{FF2B5EF4-FFF2-40B4-BE49-F238E27FC236}">
                <a16:creationId xmlns:a16="http://schemas.microsoft.com/office/drawing/2014/main" id="{17F100E2-9193-6CE9-641F-CAA19B514708}"/>
              </a:ext>
            </a:extLst>
          </p:cNvPr>
          <p:cNvSpPr txBox="1"/>
          <p:nvPr/>
        </p:nvSpPr>
        <p:spPr>
          <a:xfrm>
            <a:off x="5117434" y="3779653"/>
            <a:ext cx="2655760" cy="2492990"/>
          </a:xfrm>
          <a:prstGeom prst="rect">
            <a:avLst/>
          </a:prstGeom>
          <a:noFill/>
        </p:spPr>
        <p:txBody>
          <a:bodyPr wrap="square">
            <a:spAutoFit/>
          </a:bodyPr>
          <a:lstStyle/>
          <a:p>
            <a:pPr algn="l" defTabSz="457200" fontAlgn="auto">
              <a:spcBef>
                <a:spcPts val="0"/>
              </a:spcBef>
              <a:spcAft>
                <a:spcPts val="0"/>
              </a:spcAft>
            </a:pPr>
            <a:r>
              <a:rPr lang="en-US" sz="1200" dirty="0">
                <a:solidFill>
                  <a:prstClr val="black"/>
                </a:solidFill>
                <a:latin typeface="Arial" panose="020B0604020202020204" pitchFamily="34" charset="0"/>
                <a:ea typeface="+mn-ea"/>
                <a:cs typeface="Arial" panose="020B0604020202020204" pitchFamily="34" charset="0"/>
              </a:rPr>
              <a:t>	High fidelity CFD on forebody 	(no protuberances)</a:t>
            </a:r>
          </a:p>
          <a:p>
            <a:pPr marL="742950" lvl="1" indent="-285750" algn="l" defTabSz="457200" fontAlgn="auto">
              <a:spcBef>
                <a:spcPts val="0"/>
              </a:spcBef>
              <a:spcAft>
                <a:spcPts val="0"/>
              </a:spcAft>
              <a:buFont typeface="Calibri" panose="020F0502020204030204" pitchFamily="34" charset="0"/>
              <a:buChar char="–"/>
            </a:pPr>
            <a:r>
              <a:rPr lang="en-US" sz="1200" dirty="0">
                <a:solidFill>
                  <a:prstClr val="black"/>
                </a:solidFill>
                <a:latin typeface="Arial" panose="020B0604020202020204" pitchFamily="34" charset="0"/>
                <a:ea typeface="+mn-ea"/>
                <a:cs typeface="Arial" panose="020B0604020202020204" pitchFamily="34" charset="0"/>
              </a:rPr>
              <a:t>LAURA code with 8-species Mars atmosphere</a:t>
            </a:r>
          </a:p>
          <a:p>
            <a:pPr marL="742950" lvl="1" indent="-285750" algn="l" defTabSz="457200" fontAlgn="auto">
              <a:spcBef>
                <a:spcPts val="0"/>
              </a:spcBef>
              <a:spcAft>
                <a:spcPts val="0"/>
              </a:spcAft>
              <a:buFont typeface="Calibri" panose="020F0502020204030204" pitchFamily="34" charset="0"/>
              <a:buChar char="–"/>
            </a:pPr>
            <a:r>
              <a:rPr lang="en-US" sz="1200" dirty="0">
                <a:solidFill>
                  <a:prstClr val="black"/>
                </a:solidFill>
                <a:latin typeface="Arial" panose="020B0604020202020204" pitchFamily="34" charset="0"/>
                <a:ea typeface="+mn-ea"/>
                <a:cs typeface="Arial" panose="020B0604020202020204" pitchFamily="34" charset="0"/>
              </a:rPr>
              <a:t>Fully laminar; 3D with angle of attack</a:t>
            </a:r>
          </a:p>
          <a:p>
            <a:pPr marL="742950" lvl="1" indent="-285750" algn="l" defTabSz="457200" fontAlgn="auto">
              <a:spcBef>
                <a:spcPts val="0"/>
              </a:spcBef>
              <a:spcAft>
                <a:spcPts val="0"/>
              </a:spcAft>
              <a:buFont typeface="Calibri" panose="020F0502020204030204" pitchFamily="34" charset="0"/>
              <a:buChar char="–"/>
            </a:pPr>
            <a:r>
              <a:rPr lang="en-US" sz="1200" dirty="0">
                <a:solidFill>
                  <a:prstClr val="black"/>
                </a:solidFill>
                <a:latin typeface="Arial" panose="020B0604020202020204" pitchFamily="34" charset="0"/>
                <a:ea typeface="+mn-ea"/>
                <a:cs typeface="Arial" panose="020B0604020202020204" pitchFamily="34" charset="0"/>
              </a:rPr>
              <a:t>Chemical non-equilibrium shock layer</a:t>
            </a:r>
          </a:p>
          <a:p>
            <a:pPr marL="742950" lvl="1" indent="-285750" algn="l" defTabSz="457200" fontAlgn="auto">
              <a:spcBef>
                <a:spcPts val="0"/>
              </a:spcBef>
              <a:spcAft>
                <a:spcPts val="0"/>
              </a:spcAft>
              <a:buFont typeface="Calibri" panose="020F0502020204030204" pitchFamily="34" charset="0"/>
              <a:buChar char="–"/>
            </a:pPr>
            <a:r>
              <a:rPr lang="en-US" sz="1200" dirty="0">
                <a:solidFill>
                  <a:prstClr val="black"/>
                </a:solidFill>
                <a:latin typeface="Arial" panose="020B0604020202020204" pitchFamily="34" charset="0"/>
                <a:ea typeface="+mn-ea"/>
                <a:cs typeface="Arial" panose="020B0604020202020204" pitchFamily="34" charset="0"/>
              </a:rPr>
              <a:t>Radiative equilibrium wall temperature</a:t>
            </a:r>
          </a:p>
          <a:p>
            <a:pPr marL="742950" lvl="1" indent="-285750" algn="l" defTabSz="457200" fontAlgn="auto">
              <a:spcBef>
                <a:spcPts val="0"/>
              </a:spcBef>
              <a:spcAft>
                <a:spcPts val="0"/>
              </a:spcAft>
              <a:buFont typeface="Calibri" panose="020F0502020204030204" pitchFamily="34" charset="0"/>
              <a:buChar char="–"/>
            </a:pPr>
            <a:r>
              <a:rPr lang="en-US" sz="1200" dirty="0">
                <a:solidFill>
                  <a:prstClr val="black"/>
                </a:solidFill>
                <a:latin typeface="Arial" panose="020B0604020202020204" pitchFamily="34" charset="0"/>
                <a:ea typeface="+mn-ea"/>
                <a:cs typeface="Arial" panose="020B0604020202020204" pitchFamily="34" charset="0"/>
              </a:rPr>
              <a:t>Trajectory range through peak heating pulse</a:t>
            </a:r>
          </a:p>
        </p:txBody>
      </p:sp>
    </p:spTree>
    <p:extLst>
      <p:ext uri="{BB962C8B-B14F-4D97-AF65-F5344CB8AC3E}">
        <p14:creationId xmlns:p14="http://schemas.microsoft.com/office/powerpoint/2010/main" val="2664263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A83FB3E0-ABD5-48B5-838E-7326B0D99DE9}"/>
              </a:ext>
            </a:extLst>
          </p:cNvPr>
          <p:cNvPicPr>
            <a:picLocks noChangeAspect="1"/>
          </p:cNvPicPr>
          <p:nvPr/>
        </p:nvPicPr>
        <p:blipFill>
          <a:blip r:embed="rId2"/>
          <a:stretch>
            <a:fillRect/>
          </a:stretch>
        </p:blipFill>
        <p:spPr>
          <a:xfrm>
            <a:off x="1850267" y="2401880"/>
            <a:ext cx="4755569" cy="4462098"/>
          </a:xfrm>
          <a:prstGeom prst="rect">
            <a:avLst/>
          </a:prstGeom>
        </p:spPr>
      </p:pic>
      <p:sp>
        <p:nvSpPr>
          <p:cNvPr id="3" name="TextBox 2">
            <a:extLst>
              <a:ext uri="{FF2B5EF4-FFF2-40B4-BE49-F238E27FC236}">
                <a16:creationId xmlns:a16="http://schemas.microsoft.com/office/drawing/2014/main" id="{117D224B-EC6D-414B-9D03-09237F6A503F}"/>
              </a:ext>
            </a:extLst>
          </p:cNvPr>
          <p:cNvSpPr txBox="1"/>
          <p:nvPr/>
        </p:nvSpPr>
        <p:spPr>
          <a:xfrm>
            <a:off x="216344" y="986108"/>
            <a:ext cx="7240555" cy="1415772"/>
          </a:xfrm>
          <a:prstGeom prst="rect">
            <a:avLst/>
          </a:prstGeom>
          <a:noFill/>
        </p:spPr>
        <p:txBody>
          <a:bodyPr wrap="square">
            <a:spAutoFit/>
          </a:bodyPr>
          <a:lstStyle/>
          <a:p>
            <a:pPr marL="285750" indent="-285750">
              <a:buFont typeface="Arial" panose="020B0604020202020204" pitchFamily="34" charset="0"/>
              <a:buChar char="•"/>
            </a:pPr>
            <a:r>
              <a:rPr lang="en-US" dirty="0"/>
              <a:t>Full-body solution obtained at peak heating (t=60 sec) and AOA=0 deg</a:t>
            </a:r>
          </a:p>
          <a:p>
            <a:pPr marL="800100" lvl="1" indent="-342900">
              <a:buFont typeface="Calibri" panose="020F0502020204030204" pitchFamily="34" charset="0"/>
              <a:buChar char="–"/>
            </a:pPr>
            <a:r>
              <a:rPr lang="en-US" sz="1600" dirty="0"/>
              <a:t>Unsteady flow</a:t>
            </a:r>
          </a:p>
          <a:p>
            <a:pPr marL="800100" lvl="1" indent="-342900">
              <a:buFont typeface="Calibri" panose="020F0502020204030204" pitchFamily="34" charset="0"/>
              <a:buChar char="–"/>
            </a:pPr>
            <a:r>
              <a:rPr lang="en-US" sz="1600" dirty="0"/>
              <a:t>Running for additional time-averaging</a:t>
            </a:r>
          </a:p>
        </p:txBody>
      </p:sp>
      <p:sp>
        <p:nvSpPr>
          <p:cNvPr id="9" name="TextBox 8">
            <a:extLst>
              <a:ext uri="{FF2B5EF4-FFF2-40B4-BE49-F238E27FC236}">
                <a16:creationId xmlns:a16="http://schemas.microsoft.com/office/drawing/2014/main" id="{183946C2-13E1-4F4B-BD06-FC362EB42844}"/>
              </a:ext>
            </a:extLst>
          </p:cNvPr>
          <p:cNvSpPr txBox="1"/>
          <p:nvPr/>
        </p:nvSpPr>
        <p:spPr>
          <a:xfrm>
            <a:off x="533400" y="241716"/>
            <a:ext cx="6503437" cy="461665"/>
          </a:xfrm>
          <a:prstGeom prst="rect">
            <a:avLst/>
          </a:prstGeom>
          <a:noFill/>
        </p:spPr>
        <p:txBody>
          <a:bodyPr wrap="square">
            <a:spAutoFit/>
          </a:bodyPr>
          <a:lstStyle/>
          <a:p>
            <a:pPr algn="l" defTabSz="457200" fontAlgn="auto">
              <a:spcBef>
                <a:spcPts val="0"/>
              </a:spcBef>
              <a:spcAft>
                <a:spcPts val="0"/>
              </a:spcAft>
              <a:defRPr/>
            </a:pPr>
            <a:r>
              <a:rPr lang="en-US" sz="2400" b="1" dirty="0">
                <a:solidFill>
                  <a:prstClr val="black"/>
                </a:solidFill>
                <a:latin typeface="Calibri" panose="020F0502020204030204"/>
                <a:ea typeface="+mn-ea"/>
              </a:rPr>
              <a:t>Examples of OS </a:t>
            </a:r>
            <a:r>
              <a:rPr lang="en-US" sz="2400" b="1" dirty="0" err="1">
                <a:solidFill>
                  <a:prstClr val="black"/>
                </a:solidFill>
                <a:latin typeface="Calibri" panose="020F0502020204030204"/>
                <a:ea typeface="+mn-ea"/>
              </a:rPr>
              <a:t>Aeroheating</a:t>
            </a:r>
            <a:r>
              <a:rPr lang="en-US" sz="2400" b="1" dirty="0">
                <a:solidFill>
                  <a:prstClr val="black"/>
                </a:solidFill>
                <a:latin typeface="Calibri" panose="020F0502020204030204"/>
                <a:ea typeface="+mn-ea"/>
              </a:rPr>
              <a:t> Analysis</a:t>
            </a:r>
            <a:endParaRPr lang="en-US" sz="2400" dirty="0">
              <a:solidFill>
                <a:prstClr val="black"/>
              </a:solidFill>
              <a:latin typeface="Calibri" panose="020F0502020204030204"/>
              <a:ea typeface="+mn-ea"/>
            </a:endParaRPr>
          </a:p>
        </p:txBody>
      </p:sp>
      <p:sp>
        <p:nvSpPr>
          <p:cNvPr id="19" name="TextBox 18">
            <a:extLst>
              <a:ext uri="{FF2B5EF4-FFF2-40B4-BE49-F238E27FC236}">
                <a16:creationId xmlns:a16="http://schemas.microsoft.com/office/drawing/2014/main" id="{E64DCB34-8B42-475D-A7F1-E12D3576C75F}"/>
              </a:ext>
            </a:extLst>
          </p:cNvPr>
          <p:cNvSpPr txBox="1"/>
          <p:nvPr/>
        </p:nvSpPr>
        <p:spPr>
          <a:xfrm>
            <a:off x="816971" y="5379450"/>
            <a:ext cx="1033296" cy="584775"/>
          </a:xfrm>
          <a:prstGeom prst="rect">
            <a:avLst/>
          </a:prstGeom>
          <a:noFill/>
        </p:spPr>
        <p:txBody>
          <a:bodyPr wrap="none" rtlCol="0">
            <a:spAutoFit/>
          </a:bodyPr>
          <a:lstStyle/>
          <a:p>
            <a:r>
              <a:rPr lang="en-US" sz="1600" dirty="0"/>
              <a:t>Symmetry</a:t>
            </a:r>
            <a:br>
              <a:rPr lang="en-US" sz="1600" dirty="0"/>
            </a:br>
            <a:r>
              <a:rPr lang="en-US" sz="1600" dirty="0"/>
              <a:t>plane</a:t>
            </a:r>
          </a:p>
        </p:txBody>
      </p:sp>
      <p:sp>
        <p:nvSpPr>
          <p:cNvPr id="2" name="TextBox 1">
            <a:extLst>
              <a:ext uri="{FF2B5EF4-FFF2-40B4-BE49-F238E27FC236}">
                <a16:creationId xmlns:a16="http://schemas.microsoft.com/office/drawing/2014/main" id="{58F99545-21EB-4E26-A759-A3B435BFCA54}"/>
              </a:ext>
            </a:extLst>
          </p:cNvPr>
          <p:cNvSpPr txBox="1"/>
          <p:nvPr/>
        </p:nvSpPr>
        <p:spPr>
          <a:xfrm>
            <a:off x="457200" y="3429000"/>
            <a:ext cx="1271503" cy="923330"/>
          </a:xfrm>
          <a:prstGeom prst="rect">
            <a:avLst/>
          </a:prstGeom>
          <a:noFill/>
        </p:spPr>
        <p:txBody>
          <a:bodyPr wrap="none" rtlCol="0">
            <a:spAutoFit/>
          </a:bodyPr>
          <a:lstStyle/>
          <a:p>
            <a:r>
              <a:rPr lang="en-US" dirty="0"/>
              <a:t>M = 8.6</a:t>
            </a:r>
          </a:p>
          <a:p>
            <a:endParaRPr lang="en-US" dirty="0"/>
          </a:p>
        </p:txBody>
      </p:sp>
      <p:pic>
        <p:nvPicPr>
          <p:cNvPr id="4" name="Picture 3">
            <a:extLst>
              <a:ext uri="{FF2B5EF4-FFF2-40B4-BE49-F238E27FC236}">
                <a16:creationId xmlns:a16="http://schemas.microsoft.com/office/drawing/2014/main" id="{D1DF537F-E37B-9B65-B669-E0FD71128B91}"/>
              </a:ext>
            </a:extLst>
          </p:cNvPr>
          <p:cNvPicPr>
            <a:picLocks noChangeAspect="1"/>
          </p:cNvPicPr>
          <p:nvPr/>
        </p:nvPicPr>
        <p:blipFill>
          <a:blip r:embed="rId3"/>
          <a:stretch>
            <a:fillRect/>
          </a:stretch>
        </p:blipFill>
        <p:spPr>
          <a:xfrm>
            <a:off x="7095730" y="2401880"/>
            <a:ext cx="4639070" cy="3756261"/>
          </a:xfrm>
          <a:prstGeom prst="rect">
            <a:avLst/>
          </a:prstGeom>
        </p:spPr>
      </p:pic>
      <p:sp>
        <p:nvSpPr>
          <p:cNvPr id="7" name="TextBox 6">
            <a:extLst>
              <a:ext uri="{FF2B5EF4-FFF2-40B4-BE49-F238E27FC236}">
                <a16:creationId xmlns:a16="http://schemas.microsoft.com/office/drawing/2014/main" id="{019D8F43-825D-E628-A1FB-0EFB904EBB93}"/>
              </a:ext>
            </a:extLst>
          </p:cNvPr>
          <p:cNvSpPr txBox="1"/>
          <p:nvPr/>
        </p:nvSpPr>
        <p:spPr>
          <a:xfrm>
            <a:off x="5794987" y="1854463"/>
            <a:ext cx="7240555" cy="507831"/>
          </a:xfrm>
          <a:prstGeom prst="rect">
            <a:avLst/>
          </a:prstGeom>
          <a:noFill/>
        </p:spPr>
        <p:txBody>
          <a:bodyPr wrap="square">
            <a:spAutoFit/>
          </a:bodyPr>
          <a:lstStyle/>
          <a:p>
            <a:pPr marL="285750" indent="-285750">
              <a:buFont typeface="Arial" panose="020B0604020202020204" pitchFamily="34" charset="0"/>
              <a:buChar char="•"/>
            </a:pPr>
            <a:r>
              <a:rPr lang="en-US" dirty="0"/>
              <a:t>Internal Flow Analysis</a:t>
            </a:r>
            <a:endParaRPr lang="en-US" sz="1600" dirty="0"/>
          </a:p>
        </p:txBody>
      </p:sp>
    </p:spTree>
    <p:extLst>
      <p:ext uri="{BB962C8B-B14F-4D97-AF65-F5344CB8AC3E}">
        <p14:creationId xmlns:p14="http://schemas.microsoft.com/office/powerpoint/2010/main" val="213443873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085EB3-03E8-4BD4-9586-65B2AB65BC00}"/>
              </a:ext>
            </a:extLst>
          </p:cNvPr>
          <p:cNvSpPr>
            <a:spLocks noGrp="1"/>
          </p:cNvSpPr>
          <p:nvPr>
            <p:ph idx="1"/>
          </p:nvPr>
        </p:nvSpPr>
        <p:spPr>
          <a:xfrm>
            <a:off x="134293" y="914399"/>
            <a:ext cx="8104931" cy="5714973"/>
          </a:xfrm>
        </p:spPr>
        <p:txBody>
          <a:bodyPr/>
          <a:lstStyle/>
          <a:p>
            <a:pPr marL="342900" indent="-342900"/>
            <a:r>
              <a:rPr lang="en-US" dirty="0"/>
              <a:t>Use high-resolution time-accurate CFD to generate:</a:t>
            </a:r>
          </a:p>
          <a:p>
            <a:pPr lvl="1">
              <a:spcBef>
                <a:spcPts val="600"/>
              </a:spcBef>
            </a:pPr>
            <a:r>
              <a:rPr lang="en-US" sz="2000" dirty="0"/>
              <a:t>Estimates of average surface fluctuating pressure </a:t>
            </a:r>
            <a:r>
              <a:rPr lang="en-US" sz="2000" b="1" dirty="0"/>
              <a:t>(SFP)</a:t>
            </a:r>
            <a:r>
              <a:rPr lang="en-US" sz="2000" dirty="0"/>
              <a:t> levels &amp; spectra</a:t>
            </a:r>
          </a:p>
          <a:p>
            <a:pPr lvl="1">
              <a:spcBef>
                <a:spcPts val="600"/>
              </a:spcBef>
            </a:pPr>
            <a:r>
              <a:rPr lang="en-US" sz="2000" dirty="0"/>
              <a:t>Estimates of space-time coherence of surface fluctuating pressure</a:t>
            </a:r>
          </a:p>
          <a:p>
            <a:pPr lvl="1">
              <a:spcBef>
                <a:spcPts val="600"/>
              </a:spcBef>
            </a:pPr>
            <a:r>
              <a:rPr lang="en-US" sz="2000" dirty="0"/>
              <a:t>Axial distributions of fluctuating sectional forces</a:t>
            </a:r>
          </a:p>
          <a:p>
            <a:pPr marL="57150" indent="0">
              <a:spcBef>
                <a:spcPts val="1800"/>
              </a:spcBef>
              <a:buNone/>
            </a:pPr>
            <a:r>
              <a:rPr lang="en-US" sz="2000" dirty="0"/>
              <a:t>… for use in predictions of buffet &amp; vibroacoustic structural response</a:t>
            </a:r>
            <a:r>
              <a:rPr lang="en-US" dirty="0"/>
              <a:t>.</a:t>
            </a:r>
          </a:p>
          <a:p>
            <a:pPr marL="400050" indent="-342900">
              <a:spcBef>
                <a:spcPts val="2400"/>
              </a:spcBef>
            </a:pPr>
            <a:r>
              <a:rPr lang="en-US" dirty="0"/>
              <a:t>These simulations are performed in an accelerating frame, with varying freestream velocities to simulate trajectory including </a:t>
            </a:r>
            <a:r>
              <a:rPr lang="en-US" dirty="0" err="1"/>
              <a:t>AoA</a:t>
            </a:r>
            <a:r>
              <a:rPr lang="en-US" dirty="0"/>
              <a:t> variation.</a:t>
            </a:r>
          </a:p>
          <a:p>
            <a:pPr marL="649532" lvl="1" indent="-342900">
              <a:spcBef>
                <a:spcPts val="1200"/>
              </a:spcBef>
            </a:pPr>
            <a:r>
              <a:rPr lang="en-US" sz="2000" dirty="0"/>
              <a:t>FUN3D; DDES mode; 166M </a:t>
            </a:r>
            <a:r>
              <a:rPr lang="en-US" sz="2000" dirty="0" err="1"/>
              <a:t>pt</a:t>
            </a:r>
            <a:r>
              <a:rPr lang="en-US" sz="2000" dirty="0"/>
              <a:t> mesh; CO</a:t>
            </a:r>
            <a:r>
              <a:rPr lang="en-US" sz="2000" baseline="-25000" dirty="0"/>
              <a:t>2</a:t>
            </a:r>
            <a:r>
              <a:rPr lang="en-US" sz="2000" dirty="0"/>
              <a:t> freestream</a:t>
            </a:r>
          </a:p>
          <a:p>
            <a:pPr marL="649532" lvl="1" indent="-342900">
              <a:spcBef>
                <a:spcPts val="600"/>
              </a:spcBef>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0.70 &lt; M</a:t>
            </a:r>
            <a:r>
              <a:rPr kumimoji="0" lang="en-US" sz="2000" b="0" i="0" u="none" strike="noStrike" kern="1200" cap="none" spc="0" normalizeH="0" baseline="-25000" noProof="0" dirty="0">
                <a:ln>
                  <a:noFill/>
                </a:ln>
                <a:solidFill>
                  <a:prstClr val="black"/>
                </a:solidFill>
                <a:effectLst/>
                <a:uLnTx/>
                <a:uFillTx/>
                <a:latin typeface="Calibri" panose="020F0502020204030204"/>
                <a:ea typeface="+mn-ea"/>
                <a:cs typeface="+mn-cs"/>
              </a:rPr>
              <a:t>∞</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&lt; 1.90;  5.8 sec;  45kHz time step</a:t>
            </a:r>
          </a:p>
          <a:p>
            <a:endParaRPr lang="en-US" dirty="0"/>
          </a:p>
        </p:txBody>
      </p:sp>
      <p:sp>
        <p:nvSpPr>
          <p:cNvPr id="3" name="Title 2">
            <a:extLst>
              <a:ext uri="{FF2B5EF4-FFF2-40B4-BE49-F238E27FC236}">
                <a16:creationId xmlns:a16="http://schemas.microsoft.com/office/drawing/2014/main" id="{460AFB81-8970-44CF-87AF-2398F7CA9160}"/>
              </a:ext>
            </a:extLst>
          </p:cNvPr>
          <p:cNvSpPr>
            <a:spLocks noGrp="1"/>
          </p:cNvSpPr>
          <p:nvPr>
            <p:ph type="title"/>
          </p:nvPr>
        </p:nvSpPr>
        <p:spPr/>
        <p:txBody>
          <a:bodyPr/>
          <a:lstStyle/>
          <a:p>
            <a:r>
              <a:rPr lang="en-US" b="1" dirty="0"/>
              <a:t>Time-Accurate </a:t>
            </a:r>
            <a:r>
              <a:rPr lang="en-US" b="1" dirty="0" err="1"/>
              <a:t>Flowfield</a:t>
            </a:r>
            <a:r>
              <a:rPr lang="en-US" b="1" dirty="0"/>
              <a:t> Simulations</a:t>
            </a:r>
            <a:endParaRPr lang="en-US" dirty="0"/>
          </a:p>
        </p:txBody>
      </p:sp>
      <p:pic>
        <p:nvPicPr>
          <p:cNvPr id="8" name="Picture 7" descr="Diagram, engineering drawing&#10;&#10;Description automatically generated">
            <a:extLst>
              <a:ext uri="{FF2B5EF4-FFF2-40B4-BE49-F238E27FC236}">
                <a16:creationId xmlns:a16="http://schemas.microsoft.com/office/drawing/2014/main" id="{50A229B1-3491-4A75-AAAC-6C23D6FEE2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5288" y="1219200"/>
            <a:ext cx="3962400" cy="2366873"/>
          </a:xfrm>
          <a:prstGeom prst="rect">
            <a:avLst/>
          </a:prstGeom>
        </p:spPr>
      </p:pic>
      <p:pic>
        <p:nvPicPr>
          <p:cNvPr id="5" name="Picture 4" descr="A picture containing screenshot&#10;&#10;Description automatically generated">
            <a:extLst>
              <a:ext uri="{FF2B5EF4-FFF2-40B4-BE49-F238E27FC236}">
                <a16:creationId xmlns:a16="http://schemas.microsoft.com/office/drawing/2014/main" id="{D2C5FFED-4DE8-DC24-840C-684E2AF701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8461" y="3586073"/>
            <a:ext cx="3676054" cy="3267277"/>
          </a:xfrm>
          <a:prstGeom prst="rect">
            <a:avLst/>
          </a:prstGeom>
        </p:spPr>
      </p:pic>
    </p:spTree>
    <p:extLst>
      <p:ext uri="{BB962C8B-B14F-4D97-AF65-F5344CB8AC3E}">
        <p14:creationId xmlns:p14="http://schemas.microsoft.com/office/powerpoint/2010/main" val="355160288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715E-4C97-46BB-BEB6-ADE23328A408}"/>
              </a:ext>
            </a:extLst>
          </p:cNvPr>
          <p:cNvSpPr>
            <a:spLocks noGrp="1"/>
          </p:cNvSpPr>
          <p:nvPr>
            <p:ph type="title"/>
          </p:nvPr>
        </p:nvSpPr>
        <p:spPr>
          <a:xfrm>
            <a:off x="990600" y="142002"/>
            <a:ext cx="9906000" cy="609573"/>
          </a:xfrm>
        </p:spPr>
        <p:txBody>
          <a:bodyPr>
            <a:normAutofit fontScale="90000"/>
          </a:bodyPr>
          <a:lstStyle/>
          <a:p>
            <a:r>
              <a:rPr lang="en-US" sz="2800" b="1" u="sng" dirty="0"/>
              <a:t>Mach Contours on y=0 Plane</a:t>
            </a:r>
            <a:br>
              <a:rPr lang="en-US" sz="2800" b="1" u="sng" dirty="0"/>
            </a:br>
            <a:r>
              <a:rPr lang="en-US" sz="2200" b="1" u="sng" dirty="0"/>
              <a:t>Trajectory 0.70 &lt; M</a:t>
            </a:r>
            <a:r>
              <a:rPr lang="en-US" sz="2200" b="1" baseline="-25000" dirty="0"/>
              <a:t>∞</a:t>
            </a:r>
            <a:r>
              <a:rPr lang="en-US" sz="2200" b="1" u="sng" dirty="0"/>
              <a:t> &lt; 1.90</a:t>
            </a:r>
            <a:endParaRPr lang="en-US" dirty="0"/>
          </a:p>
        </p:txBody>
      </p:sp>
      <p:pic>
        <p:nvPicPr>
          <p:cNvPr id="3" name="Mach_y=0">
            <a:hlinkClick r:id="" action="ppaction://media"/>
            <a:extLst>
              <a:ext uri="{FF2B5EF4-FFF2-40B4-BE49-F238E27FC236}">
                <a16:creationId xmlns:a16="http://schemas.microsoft.com/office/drawing/2014/main" id="{339DF448-5CDC-4E7E-B3D7-E8AA64AF691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l="4086" t="11087" r="9765" b="3333"/>
          <a:stretch>
            <a:fillRect/>
          </a:stretch>
        </p:blipFill>
        <p:spPr>
          <a:xfrm>
            <a:off x="132413" y="913576"/>
            <a:ext cx="6309360" cy="5572289"/>
          </a:xfrm>
          <a:prstGeom prst="rect">
            <a:avLst/>
          </a:prstGeom>
        </p:spPr>
      </p:pic>
      <p:grpSp>
        <p:nvGrpSpPr>
          <p:cNvPr id="4" name="Group 3">
            <a:extLst>
              <a:ext uri="{FF2B5EF4-FFF2-40B4-BE49-F238E27FC236}">
                <a16:creationId xmlns:a16="http://schemas.microsoft.com/office/drawing/2014/main" id="{E9979669-D1C5-46D3-B49A-8E0607B04641}"/>
              </a:ext>
            </a:extLst>
          </p:cNvPr>
          <p:cNvGrpSpPr/>
          <p:nvPr/>
        </p:nvGrpSpPr>
        <p:grpSpPr>
          <a:xfrm>
            <a:off x="6496952" y="1470947"/>
            <a:ext cx="5529508" cy="3916106"/>
            <a:chOff x="6806482" y="990101"/>
            <a:chExt cx="5303510" cy="3796241"/>
          </a:xfrm>
        </p:grpSpPr>
        <p:grpSp>
          <p:nvGrpSpPr>
            <p:cNvPr id="5" name="Group 4">
              <a:extLst>
                <a:ext uri="{FF2B5EF4-FFF2-40B4-BE49-F238E27FC236}">
                  <a16:creationId xmlns:a16="http://schemas.microsoft.com/office/drawing/2014/main" id="{BEE38084-30B9-4401-AE02-2E9290351C8E}"/>
                </a:ext>
              </a:extLst>
            </p:cNvPr>
            <p:cNvGrpSpPr/>
            <p:nvPr/>
          </p:nvGrpSpPr>
          <p:grpSpPr>
            <a:xfrm>
              <a:off x="6806482" y="990101"/>
              <a:ext cx="5303510" cy="3796241"/>
              <a:chOff x="6806482" y="1324163"/>
              <a:chExt cx="4090118" cy="3036510"/>
            </a:xfrm>
          </p:grpSpPr>
          <p:grpSp>
            <p:nvGrpSpPr>
              <p:cNvPr id="7" name="Group 6">
                <a:extLst>
                  <a:ext uri="{FF2B5EF4-FFF2-40B4-BE49-F238E27FC236}">
                    <a16:creationId xmlns:a16="http://schemas.microsoft.com/office/drawing/2014/main" id="{3795275A-2950-4D2F-868E-525C2435D5B1}"/>
                  </a:ext>
                </a:extLst>
              </p:cNvPr>
              <p:cNvGrpSpPr/>
              <p:nvPr/>
            </p:nvGrpSpPr>
            <p:grpSpPr>
              <a:xfrm>
                <a:off x="6806482" y="1324163"/>
                <a:ext cx="4090118" cy="3036510"/>
                <a:chOff x="6806482" y="1324163"/>
                <a:chExt cx="4090118" cy="3036510"/>
              </a:xfrm>
            </p:grpSpPr>
            <p:pic>
              <p:nvPicPr>
                <p:cNvPr id="9" name="Picture 8" descr="Chart, line chart&#10;&#10;Description automatically generated">
                  <a:extLst>
                    <a:ext uri="{FF2B5EF4-FFF2-40B4-BE49-F238E27FC236}">
                      <a16:creationId xmlns:a16="http://schemas.microsoft.com/office/drawing/2014/main" id="{D8DED090-AD21-407D-8CE0-FFFA5F34D9C1}"/>
                    </a:ext>
                  </a:extLst>
                </p:cNvPr>
                <p:cNvPicPr>
                  <a:picLocks noChangeAspect="1"/>
                </p:cNvPicPr>
                <p:nvPr/>
              </p:nvPicPr>
              <p:blipFill rotWithShape="1">
                <a:blip r:embed="rId5">
                  <a:extLst>
                    <a:ext uri="{28A0092B-C50C-407E-A947-70E740481C1C}">
                      <a14:useLocalDpi xmlns:a14="http://schemas.microsoft.com/office/drawing/2010/main" val="0"/>
                    </a:ext>
                  </a:extLst>
                </a:blip>
                <a:srcRect l="8276" t="5641" r="27451" b="1620"/>
                <a:stretch/>
              </p:blipFill>
              <p:spPr>
                <a:xfrm>
                  <a:off x="6806482" y="1324163"/>
                  <a:ext cx="4090118" cy="3036510"/>
                </a:xfrm>
                <a:prstGeom prst="rect">
                  <a:avLst/>
                </a:prstGeom>
              </p:spPr>
            </p:pic>
            <p:sp>
              <p:nvSpPr>
                <p:cNvPr id="10" name="Rectangle 9">
                  <a:extLst>
                    <a:ext uri="{FF2B5EF4-FFF2-40B4-BE49-F238E27FC236}">
                      <a16:creationId xmlns:a16="http://schemas.microsoft.com/office/drawing/2014/main" id="{0F704263-3BEA-467B-889C-B94135CF5355}"/>
                    </a:ext>
                  </a:extLst>
                </p:cNvPr>
                <p:cNvSpPr/>
                <p:nvPr/>
              </p:nvSpPr>
              <p:spPr bwMode="auto">
                <a:xfrm>
                  <a:off x="10813196" y="1363287"/>
                  <a:ext cx="83404" cy="2713274"/>
                </a:xfrm>
                <a:prstGeom prst="rect">
                  <a:avLst/>
                </a:prstGeom>
                <a:ln>
                  <a:no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solidFill>
                      <a:schemeClr val="bg1"/>
                    </a:solidFill>
                    <a:effectLst/>
                    <a:latin typeface="+mj-lt"/>
                    <a:ea typeface="ヒラギノ角ゴ ProN W3" charset="0"/>
                    <a:cs typeface="ヒラギノ角ゴ ProN W3" charset="0"/>
                    <a:sym typeface="Gill Sans" charset="0"/>
                  </a:endParaRPr>
                </a:p>
              </p:txBody>
            </p:sp>
          </p:grpSp>
          <p:cxnSp>
            <p:nvCxnSpPr>
              <p:cNvPr id="8" name="Straight Connector 7">
                <a:extLst>
                  <a:ext uri="{FF2B5EF4-FFF2-40B4-BE49-F238E27FC236}">
                    <a16:creationId xmlns:a16="http://schemas.microsoft.com/office/drawing/2014/main" id="{4369AB58-3B7F-4929-80CA-57E097FDC1EE}"/>
                  </a:ext>
                </a:extLst>
              </p:cNvPr>
              <p:cNvCxnSpPr>
                <a:cxnSpLocks/>
              </p:cNvCxnSpPr>
              <p:nvPr/>
            </p:nvCxnSpPr>
            <p:spPr bwMode="auto">
              <a:xfrm>
                <a:off x="10809722" y="1391985"/>
                <a:ext cx="0" cy="2658749"/>
              </a:xfrm>
              <a:prstGeom prst="line">
                <a:avLst/>
              </a:prstGeom>
              <a:blipFill dpi="0" rotWithShape="0">
                <a:blip r:embed="rId6"/>
                <a:srcRect/>
                <a:tile tx="0" ty="0" sx="100000" sy="100000" flip="none" algn="tl"/>
              </a:blipFill>
              <a:ln w="635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sp>
          <p:nvSpPr>
            <p:cNvPr id="6" name="TextBox 5">
              <a:extLst>
                <a:ext uri="{FF2B5EF4-FFF2-40B4-BE49-F238E27FC236}">
                  <a16:creationId xmlns:a16="http://schemas.microsoft.com/office/drawing/2014/main" id="{79518455-7DEF-4A8B-AE6C-DBF769A2D1A9}"/>
                </a:ext>
              </a:extLst>
            </p:cNvPr>
            <p:cNvSpPr txBox="1"/>
            <p:nvPr/>
          </p:nvSpPr>
          <p:spPr>
            <a:xfrm>
              <a:off x="9314554" y="4589547"/>
              <a:ext cx="1499513" cy="184666"/>
            </a:xfrm>
            <a:prstGeom prst="rect">
              <a:avLst/>
            </a:prstGeom>
            <a:solidFill>
              <a:schemeClr val="bg1"/>
            </a:solidFill>
          </p:spPr>
          <p:txBody>
            <a:bodyPr wrap="none" lIns="0" tIns="0" rIns="0" bIns="0" rtlCol="0" anchor="ctr">
              <a:spAutoFit/>
            </a:bodyPr>
            <a:lstStyle/>
            <a:p>
              <a:r>
                <a:rPr lang="en-US" sz="1200" dirty="0">
                  <a:latin typeface="+mn-lt"/>
                </a:rPr>
                <a:t>Time (sec)                  </a:t>
              </a:r>
            </a:p>
          </p:txBody>
        </p:sp>
      </p:grpSp>
    </p:spTree>
    <p:extLst>
      <p:ext uri="{BB962C8B-B14F-4D97-AF65-F5344CB8AC3E}">
        <p14:creationId xmlns:p14="http://schemas.microsoft.com/office/powerpoint/2010/main" val="4925600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25EA3B-D13C-4275-80C9-7C9093C321C6}"/>
              </a:ext>
            </a:extLst>
          </p:cNvPr>
          <p:cNvSpPr>
            <a:spLocks noGrp="1"/>
          </p:cNvSpPr>
          <p:nvPr>
            <p:ph type="title"/>
          </p:nvPr>
        </p:nvSpPr>
        <p:spPr>
          <a:xfrm>
            <a:off x="244366" y="228627"/>
            <a:ext cx="10652234" cy="609573"/>
          </a:xfrm>
        </p:spPr>
        <p:txBody>
          <a:bodyPr>
            <a:normAutofit fontScale="90000"/>
          </a:bodyPr>
          <a:lstStyle/>
          <a:p>
            <a:r>
              <a:rPr lang="en-US" sz="2400" dirty="0"/>
              <a:t>Evolution of Windowed </a:t>
            </a:r>
            <a:r>
              <a:rPr lang="en-US" sz="2400" dirty="0" err="1"/>
              <a:t>p’_RMS</a:t>
            </a:r>
            <a:r>
              <a:rPr lang="en-US" sz="2400" dirty="0"/>
              <a:t> with Freestream Mach</a:t>
            </a:r>
            <a:br>
              <a:rPr lang="en-US" sz="2400" dirty="0"/>
            </a:br>
            <a:r>
              <a:rPr lang="en-US" sz="2000" dirty="0"/>
              <a:t>on unwrapped surface</a:t>
            </a:r>
            <a:endParaRPr lang="en-US" sz="2400" dirty="0"/>
          </a:p>
        </p:txBody>
      </p:sp>
      <p:grpSp>
        <p:nvGrpSpPr>
          <p:cNvPr id="24" name="Group 23">
            <a:extLst>
              <a:ext uri="{FF2B5EF4-FFF2-40B4-BE49-F238E27FC236}">
                <a16:creationId xmlns:a16="http://schemas.microsoft.com/office/drawing/2014/main" id="{3CBEAEFB-72EE-4BA0-8A05-BBF086138579}"/>
              </a:ext>
            </a:extLst>
          </p:cNvPr>
          <p:cNvGrpSpPr/>
          <p:nvPr/>
        </p:nvGrpSpPr>
        <p:grpSpPr>
          <a:xfrm>
            <a:off x="6806482" y="942803"/>
            <a:ext cx="5303510" cy="3796241"/>
            <a:chOff x="6806482" y="990101"/>
            <a:chExt cx="5303510" cy="3796241"/>
          </a:xfrm>
        </p:grpSpPr>
        <p:grpSp>
          <p:nvGrpSpPr>
            <p:cNvPr id="21" name="Group 20">
              <a:extLst>
                <a:ext uri="{FF2B5EF4-FFF2-40B4-BE49-F238E27FC236}">
                  <a16:creationId xmlns:a16="http://schemas.microsoft.com/office/drawing/2014/main" id="{08FD735E-58E4-44CA-A4B5-AFAF4C4A4FE6}"/>
                </a:ext>
              </a:extLst>
            </p:cNvPr>
            <p:cNvGrpSpPr/>
            <p:nvPr/>
          </p:nvGrpSpPr>
          <p:grpSpPr>
            <a:xfrm>
              <a:off x="6806482" y="990101"/>
              <a:ext cx="5303510" cy="3796241"/>
              <a:chOff x="6806482" y="1324163"/>
              <a:chExt cx="4090118" cy="3036510"/>
            </a:xfrm>
          </p:grpSpPr>
          <p:grpSp>
            <p:nvGrpSpPr>
              <p:cNvPr id="16" name="Group 15">
                <a:extLst>
                  <a:ext uri="{FF2B5EF4-FFF2-40B4-BE49-F238E27FC236}">
                    <a16:creationId xmlns:a16="http://schemas.microsoft.com/office/drawing/2014/main" id="{39B7F341-E11D-4D6A-9DEB-8A757D050E5C}"/>
                  </a:ext>
                </a:extLst>
              </p:cNvPr>
              <p:cNvGrpSpPr/>
              <p:nvPr/>
            </p:nvGrpSpPr>
            <p:grpSpPr>
              <a:xfrm>
                <a:off x="6806482" y="1324163"/>
                <a:ext cx="4090118" cy="3036510"/>
                <a:chOff x="6806482" y="1324163"/>
                <a:chExt cx="4090118" cy="3036510"/>
              </a:xfrm>
            </p:grpSpPr>
            <p:pic>
              <p:nvPicPr>
                <p:cNvPr id="10" name="Picture 9" descr="Chart, line chart&#10;&#10;Description automatically generated">
                  <a:extLst>
                    <a:ext uri="{FF2B5EF4-FFF2-40B4-BE49-F238E27FC236}">
                      <a16:creationId xmlns:a16="http://schemas.microsoft.com/office/drawing/2014/main" id="{CC2E84B7-89A0-43BE-AEC2-542E5D1D68C6}"/>
                    </a:ext>
                  </a:extLst>
                </p:cNvPr>
                <p:cNvPicPr>
                  <a:picLocks noChangeAspect="1"/>
                </p:cNvPicPr>
                <p:nvPr/>
              </p:nvPicPr>
              <p:blipFill rotWithShape="1">
                <a:blip r:embed="rId4">
                  <a:extLst>
                    <a:ext uri="{28A0092B-C50C-407E-A947-70E740481C1C}">
                      <a14:useLocalDpi xmlns:a14="http://schemas.microsoft.com/office/drawing/2010/main" val="0"/>
                    </a:ext>
                  </a:extLst>
                </a:blip>
                <a:srcRect l="8276" t="5641" r="27451" b="1620"/>
                <a:stretch/>
              </p:blipFill>
              <p:spPr>
                <a:xfrm>
                  <a:off x="6806482" y="1324163"/>
                  <a:ext cx="4090118" cy="3036510"/>
                </a:xfrm>
                <a:prstGeom prst="rect">
                  <a:avLst/>
                </a:prstGeom>
              </p:spPr>
            </p:pic>
            <p:sp>
              <p:nvSpPr>
                <p:cNvPr id="14" name="Rectangle 13">
                  <a:extLst>
                    <a:ext uri="{FF2B5EF4-FFF2-40B4-BE49-F238E27FC236}">
                      <a16:creationId xmlns:a16="http://schemas.microsoft.com/office/drawing/2014/main" id="{A9F66445-C70A-4B58-B6B2-B766CAD63C13}"/>
                    </a:ext>
                  </a:extLst>
                </p:cNvPr>
                <p:cNvSpPr/>
                <p:nvPr/>
              </p:nvSpPr>
              <p:spPr bwMode="auto">
                <a:xfrm>
                  <a:off x="10813196" y="1363287"/>
                  <a:ext cx="83404" cy="2713274"/>
                </a:xfrm>
                <a:prstGeom prst="rect">
                  <a:avLst/>
                </a:prstGeom>
                <a:ln>
                  <a:no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solidFill>
                      <a:schemeClr val="bg1"/>
                    </a:solidFill>
                    <a:effectLst/>
                    <a:latin typeface="+mj-lt"/>
                    <a:ea typeface="ヒラギノ角ゴ ProN W3" charset="0"/>
                    <a:cs typeface="ヒラギノ角ゴ ProN W3" charset="0"/>
                    <a:sym typeface="Gill Sans" charset="0"/>
                  </a:endParaRPr>
                </a:p>
              </p:txBody>
            </p:sp>
          </p:grpSp>
          <p:cxnSp>
            <p:nvCxnSpPr>
              <p:cNvPr id="18" name="Straight Connector 17">
                <a:extLst>
                  <a:ext uri="{FF2B5EF4-FFF2-40B4-BE49-F238E27FC236}">
                    <a16:creationId xmlns:a16="http://schemas.microsoft.com/office/drawing/2014/main" id="{0370E790-23D7-4AFB-9A79-35A3C7907BDB}"/>
                  </a:ext>
                </a:extLst>
              </p:cNvPr>
              <p:cNvCxnSpPr>
                <a:cxnSpLocks/>
              </p:cNvCxnSpPr>
              <p:nvPr/>
            </p:nvCxnSpPr>
            <p:spPr bwMode="auto">
              <a:xfrm>
                <a:off x="10809722" y="1391985"/>
                <a:ext cx="0" cy="2658749"/>
              </a:xfrm>
              <a:prstGeom prst="line">
                <a:avLst/>
              </a:prstGeom>
              <a:blipFill dpi="0" rotWithShape="0">
                <a:blip r:embed="rId5"/>
                <a:srcRect/>
                <a:tile tx="0" ty="0" sx="100000" sy="100000" flip="none" algn="tl"/>
              </a:blipFill>
              <a:ln w="635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sp>
          <p:nvSpPr>
            <p:cNvPr id="23" name="TextBox 22">
              <a:extLst>
                <a:ext uri="{FF2B5EF4-FFF2-40B4-BE49-F238E27FC236}">
                  <a16:creationId xmlns:a16="http://schemas.microsoft.com/office/drawing/2014/main" id="{1DB5F130-309E-401F-BCA6-A4413668DBF8}"/>
                </a:ext>
              </a:extLst>
            </p:cNvPr>
            <p:cNvSpPr txBox="1"/>
            <p:nvPr/>
          </p:nvSpPr>
          <p:spPr>
            <a:xfrm>
              <a:off x="9314554" y="4589547"/>
              <a:ext cx="1499513" cy="184666"/>
            </a:xfrm>
            <a:prstGeom prst="rect">
              <a:avLst/>
            </a:prstGeom>
            <a:solidFill>
              <a:schemeClr val="bg1"/>
            </a:solidFill>
          </p:spPr>
          <p:txBody>
            <a:bodyPr wrap="none" lIns="0" tIns="0" rIns="0" bIns="0" rtlCol="0" anchor="ctr">
              <a:spAutoFit/>
            </a:bodyPr>
            <a:lstStyle/>
            <a:p>
              <a:r>
                <a:rPr lang="en-US" sz="1200" dirty="0">
                  <a:latin typeface="+mn-lt"/>
                </a:rPr>
                <a:t>Time (sec)                  </a:t>
              </a:r>
            </a:p>
          </p:txBody>
        </p:sp>
      </p:grpSp>
      <p:pic>
        <p:nvPicPr>
          <p:cNvPr id="2" name="p_RMS_movie">
            <a:hlinkClick r:id="" action="ppaction://media"/>
            <a:extLst>
              <a:ext uri="{FF2B5EF4-FFF2-40B4-BE49-F238E27FC236}">
                <a16:creationId xmlns:a16="http://schemas.microsoft.com/office/drawing/2014/main" id="{42982AE1-E0B4-4C69-9CA6-B6B60E0BA05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t="9088" r="5568"/>
          <a:stretch>
            <a:fillRect/>
          </a:stretch>
        </p:blipFill>
        <p:spPr>
          <a:xfrm>
            <a:off x="105585" y="1027594"/>
            <a:ext cx="6525882" cy="4966447"/>
          </a:xfrm>
          <a:prstGeom prst="rect">
            <a:avLst/>
          </a:prstGeom>
        </p:spPr>
      </p:pic>
      <p:pic>
        <p:nvPicPr>
          <p:cNvPr id="4" name="Picture 3">
            <a:extLst>
              <a:ext uri="{FF2B5EF4-FFF2-40B4-BE49-F238E27FC236}">
                <a16:creationId xmlns:a16="http://schemas.microsoft.com/office/drawing/2014/main" id="{68B1D2D9-6143-4D08-A994-A21500EB17EC}"/>
              </a:ext>
            </a:extLst>
          </p:cNvPr>
          <p:cNvPicPr>
            <a:picLocks noChangeAspect="1"/>
          </p:cNvPicPr>
          <p:nvPr/>
        </p:nvPicPr>
        <p:blipFill>
          <a:blip r:embed="rId7"/>
          <a:stretch>
            <a:fillRect/>
          </a:stretch>
        </p:blipFill>
        <p:spPr>
          <a:xfrm>
            <a:off x="6690987" y="4823835"/>
            <a:ext cx="5395428" cy="1853345"/>
          </a:xfrm>
          <a:prstGeom prst="rect">
            <a:avLst/>
          </a:prstGeom>
        </p:spPr>
      </p:pic>
    </p:spTree>
    <p:extLst>
      <p:ext uri="{BB962C8B-B14F-4D97-AF65-F5344CB8AC3E}">
        <p14:creationId xmlns:p14="http://schemas.microsoft.com/office/powerpoint/2010/main" val="30465779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2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SUMMARY</a:t>
            </a:r>
          </a:p>
        </p:txBody>
      </p:sp>
      <p:sp>
        <p:nvSpPr>
          <p:cNvPr id="2" name="TextBox 1">
            <a:extLst>
              <a:ext uri="{FF2B5EF4-FFF2-40B4-BE49-F238E27FC236}">
                <a16:creationId xmlns:a16="http://schemas.microsoft.com/office/drawing/2014/main" id="{0852AC8C-5B77-6540-88B9-F30F6FE005C8}"/>
              </a:ext>
            </a:extLst>
          </p:cNvPr>
          <p:cNvSpPr txBox="1"/>
          <p:nvPr/>
        </p:nvSpPr>
        <p:spPr>
          <a:xfrm>
            <a:off x="304800" y="1233101"/>
            <a:ext cx="10241944" cy="4154984"/>
          </a:xfrm>
          <a:prstGeom prst="rect">
            <a:avLst/>
          </a:prstGeom>
          <a:noFill/>
        </p:spPr>
        <p:txBody>
          <a:bodyPr wrap="square" lIns="0" tIns="0" rIns="0" bIns="0" rtlCol="0" anchor="ctr">
            <a:spAutoFit/>
          </a:bodyPr>
          <a:lstStyle/>
          <a:p>
            <a:pPr algn="l"/>
            <a:r>
              <a:rPr lang="en-US" sz="1800" b="1" dirty="0">
                <a:latin typeface="+mn-lt"/>
              </a:rPr>
              <a:t>Big Picture: How does aerodynamics analysis contribute to MLS success?</a:t>
            </a:r>
          </a:p>
          <a:p>
            <a:pPr algn="l"/>
            <a:endParaRPr lang="en-US" sz="1800" b="1" dirty="0">
              <a:latin typeface="+mn-lt"/>
            </a:endParaRPr>
          </a:p>
          <a:p>
            <a:pPr marL="342900" indent="-342900" algn="l">
              <a:buFont typeface="Arial" panose="020B0604020202020204" pitchFamily="34" charset="0"/>
              <a:buChar char="•"/>
            </a:pPr>
            <a:r>
              <a:rPr lang="en-US" sz="1800" dirty="0">
                <a:latin typeface="+mn-lt"/>
              </a:rPr>
              <a:t>Provide loads and heating environments</a:t>
            </a:r>
          </a:p>
          <a:p>
            <a:pPr marL="342900" indent="-342900" algn="l">
              <a:buFont typeface="Arial" panose="020B0604020202020204" pitchFamily="34" charset="0"/>
              <a:buChar char="•"/>
            </a:pPr>
            <a:r>
              <a:rPr lang="en-US" sz="1800" dirty="0">
                <a:latin typeface="+mn-lt"/>
              </a:rPr>
              <a:t>Determine where, along trajectory, aerodynamics impact ascent performance/flight mechanics</a:t>
            </a:r>
          </a:p>
          <a:p>
            <a:pPr marL="342900" indent="-342900" algn="l">
              <a:buFont typeface="Arial" panose="020B0604020202020204" pitchFamily="34" charset="0"/>
              <a:buChar char="•"/>
            </a:pPr>
            <a:r>
              <a:rPr lang="en-US" sz="1800" dirty="0">
                <a:latin typeface="+mn-lt"/>
              </a:rPr>
              <a:t>Provide </a:t>
            </a:r>
            <a:r>
              <a:rPr lang="en-US" sz="1800" dirty="0" err="1">
                <a:latin typeface="+mn-lt"/>
              </a:rPr>
              <a:t>Aerodatabase</a:t>
            </a:r>
            <a:r>
              <a:rPr lang="en-US" sz="1800" dirty="0">
                <a:latin typeface="+mn-lt"/>
              </a:rPr>
              <a:t> with sufficient fidelity and bounding uncertainties </a:t>
            </a:r>
          </a:p>
          <a:p>
            <a:pPr marL="342900" indent="-342900" algn="l">
              <a:buFont typeface="Arial" panose="020B0604020202020204" pitchFamily="34" charset="0"/>
              <a:buChar char="•"/>
            </a:pPr>
            <a:r>
              <a:rPr lang="en-US" sz="1800" dirty="0">
                <a:latin typeface="+mn-lt"/>
              </a:rPr>
              <a:t>Support RCS system design</a:t>
            </a:r>
          </a:p>
          <a:p>
            <a:pPr marL="661988" lvl="1" indent="-342900" algn="l">
              <a:buFont typeface="Courier New" panose="02070309020205020404" pitchFamily="49" charset="0"/>
              <a:buChar char="o"/>
            </a:pPr>
            <a:r>
              <a:rPr lang="en-US" sz="1800" dirty="0">
                <a:latin typeface="+mn-lt"/>
              </a:rPr>
              <a:t>Identify significant jet interactions</a:t>
            </a:r>
          </a:p>
          <a:p>
            <a:pPr marL="661988" lvl="1" indent="-342900" algn="l">
              <a:buFont typeface="Courier New" panose="02070309020205020404" pitchFamily="49" charset="0"/>
              <a:buChar char="o"/>
            </a:pPr>
            <a:r>
              <a:rPr lang="en-US" sz="1800" dirty="0">
                <a:latin typeface="+mn-lt"/>
              </a:rPr>
              <a:t>Determine JI impact on system design (move jets? High fidelity JI aero model with extensive WT test plan?, determine no-RCS phases of flight?)</a:t>
            </a:r>
          </a:p>
          <a:p>
            <a:pPr marL="342900" indent="-342900" algn="l">
              <a:buFont typeface="Arial" panose="020B0604020202020204" pitchFamily="34" charset="0"/>
              <a:buChar char="•"/>
            </a:pPr>
            <a:r>
              <a:rPr lang="en-US" sz="1800" dirty="0">
                <a:latin typeface="+mn-lt"/>
              </a:rPr>
              <a:t>Provide aero loads and acoustic environments for structural design analysis</a:t>
            </a:r>
          </a:p>
          <a:p>
            <a:pPr marL="342900" indent="-342900" algn="l">
              <a:buFont typeface="Arial" panose="020B0604020202020204" pitchFamily="34" charset="0"/>
              <a:buChar char="•"/>
            </a:pPr>
            <a:r>
              <a:rPr lang="en-US" sz="1800" dirty="0">
                <a:latin typeface="+mn-lt"/>
              </a:rPr>
              <a:t>Additional aero support to achieve best MLS design</a:t>
            </a:r>
          </a:p>
          <a:p>
            <a:pPr marL="661988" lvl="1" indent="-342900" algn="l">
              <a:buFont typeface="Courier New" panose="02070309020205020404" pitchFamily="49" charset="0"/>
              <a:buChar char="o"/>
            </a:pPr>
            <a:r>
              <a:rPr lang="en-US" sz="1800" dirty="0">
                <a:latin typeface="+mn-lt"/>
              </a:rPr>
              <a:t>Ramp/No Ramp</a:t>
            </a:r>
          </a:p>
          <a:p>
            <a:pPr marL="661988" lvl="1" indent="-342900" algn="l">
              <a:buFont typeface="Courier New" panose="02070309020205020404" pitchFamily="49" charset="0"/>
              <a:buChar char="o"/>
            </a:pPr>
            <a:r>
              <a:rPr lang="en-US" sz="1800" dirty="0">
                <a:latin typeface="+mn-lt"/>
              </a:rPr>
              <a:t>Trajectory design</a:t>
            </a:r>
          </a:p>
          <a:p>
            <a:pPr marL="342900" indent="-342900" algn="l">
              <a:buFont typeface="Arial" panose="020B0604020202020204" pitchFamily="34" charset="0"/>
              <a:buChar char="•"/>
            </a:pPr>
            <a:endParaRPr lang="en-US" sz="1800" dirty="0">
              <a:latin typeface="+mn-lt"/>
            </a:endParaRPr>
          </a:p>
          <a:p>
            <a:pPr marL="342900" indent="-342900" algn="l">
              <a:buAutoNum type="arabicParenR"/>
            </a:pPr>
            <a:endParaRPr lang="en-US" sz="1800" dirty="0">
              <a:latin typeface="+mn-lt"/>
            </a:endParaRPr>
          </a:p>
        </p:txBody>
      </p:sp>
    </p:spTree>
    <p:extLst>
      <p:ext uri="{BB962C8B-B14F-4D97-AF65-F5344CB8AC3E}">
        <p14:creationId xmlns:p14="http://schemas.microsoft.com/office/powerpoint/2010/main" val="2333911700"/>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hapter">
  <a:themeElements>
    <a:clrScheme name="Front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1">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txDef>
      <a:spPr>
        <a:noFill/>
      </a:spPr>
      <a:bodyPr wrap="none" lIns="0" tIns="0" rIns="0" bIns="0" rtlCol="0" anchor="ctr">
        <a:spAutoFit/>
      </a:bodyPr>
      <a:lstStyle>
        <a:defPPr algn="l">
          <a:defRPr sz="1400" dirty="0" err="1" smtClean="0">
            <a:latin typeface="+mj-lt"/>
          </a:defRPr>
        </a:defPPr>
      </a:lstStyle>
    </a:txDef>
  </a:objectDefaults>
  <a:extraClrSchemeLst>
    <a:extraClrScheme>
      <a:clrScheme name="Front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asi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ヒラギノ角ゴ ProN W3"/>
        <a:cs typeface="ヒラギノ角ゴ ProN W3"/>
      </a:majorFont>
      <a:minorFont>
        <a:latin typeface="Arial"/>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sz="1400" b="0" i="0" u="none" strike="noStrike" cap="none" normalizeH="0" baseline="0" dirty="0">
            <a:ln>
              <a:noFill/>
            </a:ln>
            <a:solidFill>
              <a:srgbClr val="000000"/>
            </a:solidFill>
            <a:effectLst/>
            <a:latin typeface="+mj-lt"/>
            <a:ea typeface="ヒラギノ角ゴ ProN W3" charset="0"/>
            <a:cs typeface="ヒラギノ角ゴ ProN W3" charset="0"/>
            <a:sym typeface="Gill Sans" charset="0"/>
          </a:defRPr>
        </a:defPPr>
      </a:lstStyle>
      <a:style>
        <a:lnRef idx="2">
          <a:schemeClr val="dk1"/>
        </a:lnRef>
        <a:fillRef idx="1">
          <a:schemeClr val="lt1"/>
        </a:fillRef>
        <a:effectRef idx="0">
          <a:schemeClr val="dk1"/>
        </a:effectRef>
        <a:fontRef idx="minor">
          <a:schemeClr val="dk1"/>
        </a:fontRef>
      </a: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8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txDef>
      <a:spPr>
        <a:noFill/>
      </a:spPr>
      <a:bodyPr wrap="square" lIns="0" tIns="0" rIns="0" bIns="0" rtlCol="0" anchor="ctr">
        <a:spAutoFit/>
      </a:bodyPr>
      <a:lstStyle>
        <a:defPPr>
          <a:defRPr sz="1200" dirty="0">
            <a:latin typeface="+mn-lt"/>
          </a:defRPr>
        </a:defPPr>
      </a:lstStyle>
    </a:tx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EA1468A77AD8409A8A73766216319C" ma:contentTypeVersion="1" ma:contentTypeDescription="Create a new document." ma:contentTypeScope="" ma:versionID="80822edccb587f4261355a318b97a853">
  <xsd:schema xmlns:xsd="http://www.w3.org/2001/XMLSchema" xmlns:xs="http://www.w3.org/2001/XMLSchema" xmlns:p="http://schemas.microsoft.com/office/2006/metadata/properties" xmlns:ns2="2624fdef-78b7-4365-abac-748d875c6033" targetNamespace="http://schemas.microsoft.com/office/2006/metadata/properties" ma:root="true" ma:fieldsID="58e74c247cce3e9ae1746d7abc72636b" ns2:_="">
    <xsd:import namespace="2624fdef-78b7-4365-abac-748d875c6033"/>
    <xsd:element name="properties">
      <xsd:complexType>
        <xsd:sequence>
          <xsd:element name="documentManagement">
            <xsd:complexType>
              <xsd:all>
                <xsd:element ref="ns2:SharedWithUsers"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24fdef-78b7-4365-abac-748d875c603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dlc_DocId" ma:index="9" nillable="true" ma:displayName="Document ID Value" ma:description="The value of the document ID assigned to this item."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2624fdef-78b7-4365-abac-748d875c6033">633T3MUCPESE-2044826454-3523</_dlc_DocId>
    <_dlc_DocIdUrl xmlns="2624fdef-78b7-4365-abac-748d875c6033">
      <Url>https://sharepoint.msfc.nasa.gov/sites/ol/MAV/_layouts/15/DocIdRedir.aspx?ID=633T3MUCPESE-2044826454-3523</Url>
      <Description>633T3MUCPESE-2044826454-3523</Description>
    </_dlc_DocIdUrl>
    <SharedWithUsers xmlns="2624fdef-78b7-4365-abac-748d875c6033">
      <UserInfo>
        <DisplayName>Molina Fraticelli, Jose C. (MSFC-ES53)</DisplayName>
        <AccountId>651</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B585A79-3273-44A1-94EB-D422BB2F0A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24fdef-78b7-4365-abac-748d875c60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C066F2-8722-4B82-807D-628F7DFDBCA3}">
  <ds:schemaRefs>
    <ds:schemaRef ds:uri="http://purl.org/dc/elements/1.1/"/>
    <ds:schemaRef ds:uri="http://schemas.microsoft.com/office/2006/documentManagement/types"/>
    <ds:schemaRef ds:uri="http://purl.org/dc/terms/"/>
    <ds:schemaRef ds:uri="3f1e7afc-562e-4f22-ab96-6e0a4fb11dcb"/>
    <ds:schemaRef ds:uri="http://purl.org/dc/dcmitype/"/>
    <ds:schemaRef ds:uri="http://schemas.openxmlformats.org/package/2006/metadata/core-properties"/>
    <ds:schemaRef ds:uri="ce204e60-067e-4038-94f2-854b39719b5c"/>
    <ds:schemaRef ds:uri="http://www.w3.org/XML/1998/namespace"/>
    <ds:schemaRef ds:uri="http://schemas.microsoft.com/sharepoint/v3"/>
    <ds:schemaRef ds:uri="http://schemas.microsoft.com/office/2006/metadata/properties"/>
    <ds:schemaRef ds:uri="http://schemas.microsoft.com/office/infopath/2007/PartnerControls"/>
    <ds:schemaRef ds:uri="2624fdef-78b7-4365-abac-748d875c6033"/>
  </ds:schemaRefs>
</ds:datastoreItem>
</file>

<file path=customXml/itemProps3.xml><?xml version="1.0" encoding="utf-8"?>
<ds:datastoreItem xmlns:ds="http://schemas.openxmlformats.org/officeDocument/2006/customXml" ds:itemID="{EC74DD64-5CDC-4CE6-9754-FFDD27C7AC27}">
  <ds:schemaRefs>
    <ds:schemaRef ds:uri="http://schemas.microsoft.com/sharepoint/v3/contenttype/forms"/>
  </ds:schemaRefs>
</ds:datastoreItem>
</file>

<file path=customXml/itemProps4.xml><?xml version="1.0" encoding="utf-8"?>
<ds:datastoreItem xmlns:ds="http://schemas.openxmlformats.org/officeDocument/2006/customXml" ds:itemID="{A14CE371-81A3-4C5A-BC60-9DD324A1EBE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56798</TotalTime>
  <Pages>0</Pages>
  <Words>2630</Words>
  <Characters>0</Characters>
  <Application>Microsoft Macintosh PowerPoint</Application>
  <PresentationFormat>Widescreen</PresentationFormat>
  <Lines>0</Lines>
  <Paragraphs>409</Paragraphs>
  <Slides>40</Slides>
  <Notes>10</Notes>
  <HiddenSlides>0</HiddenSlides>
  <MMClips>2</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40</vt:i4>
      </vt:variant>
    </vt:vector>
  </HeadingPairs>
  <TitlesOfParts>
    <vt:vector size="53" baseType="lpstr">
      <vt:lpstr>Arial</vt:lpstr>
      <vt:lpstr>Arial Narrow</vt:lpstr>
      <vt:lpstr>Calibri</vt:lpstr>
      <vt:lpstr>Cambria Math</vt:lpstr>
      <vt:lpstr>Courier New</vt:lpstr>
      <vt:lpstr>Futura Medium</vt:lpstr>
      <vt:lpstr>Gill Sans</vt:lpstr>
      <vt:lpstr>Helvetica</vt:lpstr>
      <vt:lpstr>Helvetica Neue</vt:lpstr>
      <vt:lpstr>Symbol</vt:lpstr>
      <vt:lpstr>Wingdings</vt:lpstr>
      <vt:lpstr>Chapter</vt:lpstr>
      <vt:lpstr>Basic</vt:lpstr>
      <vt:lpstr>PowerPoint Presentation</vt:lpstr>
      <vt:lpstr>Aerodynamics: OUTLINE</vt:lpstr>
      <vt:lpstr>MLS Aerodynamics Team</vt:lpstr>
      <vt:lpstr>Acknowledgements</vt:lpstr>
      <vt:lpstr>Aerodynamics Support </vt:lpstr>
      <vt:lpstr>Data Required for Analysis:</vt:lpstr>
      <vt:lpstr>Reference Trajectory</vt:lpstr>
      <vt:lpstr>Aerodynamic Tools For Aerodatabase</vt:lpstr>
      <vt:lpstr>Aero Database/Simulation Interface: FORTRAN</vt:lpstr>
      <vt:lpstr>PDC Rev 2 FUN3D Aerodatabase Cases</vt:lpstr>
      <vt:lpstr>RCS Jet Interactions: Engine Simulation</vt:lpstr>
      <vt:lpstr>Aero/RCS Interaction Prediction/Calculation</vt:lpstr>
      <vt:lpstr>RCS Jet Interaction Calculations</vt:lpstr>
      <vt:lpstr>Center of Gravity Shift During SRM1 Burn</vt:lpstr>
      <vt:lpstr>Jet Interaction Calculations from CFD</vt:lpstr>
      <vt:lpstr>MSR MLS Rarefied Aerodynamics</vt:lpstr>
      <vt:lpstr>Analyze Plume Flow for Continuum Breakdown, P P=□(64&amp;(V ⃗∙∇ρ)/("n" ρ))  ,"n" is the Intermolecular Collision Frequency</vt:lpstr>
      <vt:lpstr>Separate Jet Plume from CFD solution</vt:lpstr>
      <vt:lpstr>Analyze Jet Plume Flow and Identify Continuum Breakdown Surfaces</vt:lpstr>
      <vt:lpstr>Modified DSMC file</vt:lpstr>
      <vt:lpstr>Perform DSMC on Capsule with Jet on</vt:lpstr>
      <vt:lpstr>Engine-On Aerodynamics</vt:lpstr>
      <vt:lpstr>Engine-On Aerodynamics</vt:lpstr>
      <vt:lpstr>Coordinate Systems &amp; Decomposition</vt:lpstr>
      <vt:lpstr>Uncertainty Modeling</vt:lpstr>
      <vt:lpstr>FUN3D Early Code Validation</vt:lpstr>
      <vt:lpstr>Wind Tunnel Scaling Considerations</vt:lpstr>
      <vt:lpstr>Skirt and Protuberance Model</vt:lpstr>
      <vt:lpstr>Validation Wind Tunnel Test</vt:lpstr>
      <vt:lpstr>Aerodynamics: Pitch Stability</vt:lpstr>
      <vt:lpstr>Aerodynamics: Rolling Moment</vt:lpstr>
      <vt:lpstr>Aerodynamics: Configuration Effects</vt:lpstr>
      <vt:lpstr>Environments</vt:lpstr>
      <vt:lpstr>PowerPoint Presentation</vt:lpstr>
      <vt:lpstr>7) Aeroheating Analysis</vt:lpstr>
      <vt:lpstr>PowerPoint Presentation</vt:lpstr>
      <vt:lpstr>Time-Accurate Flowfield Simulations</vt:lpstr>
      <vt:lpstr>Mach Contours on y=0 Plane Trajectory 0.70 &lt; M∞ &lt; 1.90</vt:lpstr>
      <vt:lpstr>Evolution of Windowed p’_RMS with Freestream Mach on unwrapped surface</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Ely, Todd A (343K)</dc:creator>
  <cp:lastModifiedBy>Schoenenberger, Mark (LARC-D205)</cp:lastModifiedBy>
  <cp:revision>733</cp:revision>
  <cp:lastPrinted>2019-10-23T21:29:04Z</cp:lastPrinted>
  <dcterms:modified xsi:type="dcterms:W3CDTF">2024-03-05T14:09:41Z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0x0101002BEA1468A77AD8409A8A73766216319C</vt:lpwstr>
  </property>
  <property fmtid="{D5CDD505-2E9C-101B-9397-08002B2CF9AE}" pid="3" name="_dlc_DocIdItemGuid">
    <vt:lpwstr>fe416a2d-1367-4e76-8ef4-5ab26a6b6143</vt:lpwstr>
  </property>
</Properties>
</file>