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62" r:id="rId2"/>
    <p:sldId id="270" r:id="rId3"/>
    <p:sldId id="268" r:id="rId4"/>
    <p:sldId id="267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B46BA1-CC37-3907-D619-C0B86D753DE2}" name="Przekop, Adam (LARC-D312)" initials="PA(D" userId="S::aprzekop@ndc.nasa.gov::b123015c-c7bf-4e93-a820-74edf97ad2e0" providerId="AD"/>
  <p188:author id="{289264FA-FFC7-29BC-7596-193AB359197E}" name="Lang, Christapher G. (LARC-D312)" initials="CL" userId="S::cglang@ndc.nasa.gov::4c487b62-45d9-4902-bb2c-6460fb7ed03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" initials="B" lastIdx="1" clrIdx="0">
    <p:extLst>
      <p:ext uri="{19B8F6BF-5375-455C-9EA6-DF929625EA0E}">
        <p15:presenceInfo xmlns:p15="http://schemas.microsoft.com/office/powerpoint/2012/main" userId="S::bkubitsc@ndc.nasa.gov::06d5dde5-7da4-46f0-a71f-b6be7de63f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34FBD-86ED-490D-A55A-771B719CF4A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B84C2-4E5D-4D54-85A3-B557F3999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9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2418-1D0C-4242-9CC6-CDC6918227E2}" type="datetime1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0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D2B2-834A-4BBF-99F9-7269382E315C}" type="datetime1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7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360F-79D5-4591-BEF9-C450A48E5A9D}" type="datetime1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3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B4F9-2890-4A7B-8F06-D2BD761502D6}" type="datetime1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2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4B82-3336-435A-9851-DD464999D6FE}" type="datetime1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2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143D-493D-4A63-AD08-9990390DD714}" type="datetime1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3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6882-4A7D-4410-8F09-E9F4C6F58039}" type="datetime1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4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EBC3-7011-44E8-8AE7-9500C943F091}" type="datetime1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D389-EB40-4B54-B0FC-F2A2CD82252F}" type="datetime1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5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9AB6-9FD6-4FB1-8CE7-B8FAC38515F7}" type="datetime1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7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0D1B-EFFF-4F98-BF4A-E3E29C6F3D5B}" type="datetime1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4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D895-FAD5-4DDD-A97C-7FEF3794378F}" type="datetime1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D7EA0-B1DA-421A-8035-FA1872F9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4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914260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3" y="139176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79A790-4E14-4B30-8043-AFCA0CA91F40}"/>
              </a:ext>
            </a:extLst>
          </p:cNvPr>
          <p:cNvSpPr txBox="1"/>
          <p:nvPr/>
        </p:nvSpPr>
        <p:spPr>
          <a:xfrm>
            <a:off x="0" y="2290771"/>
            <a:ext cx="914260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Establishing More Robust Material Databases</a:t>
            </a:r>
          </a:p>
          <a:p>
            <a:pPr algn="ctr"/>
            <a:endParaRPr lang="en-US" sz="1600" dirty="0"/>
          </a:p>
          <a:p>
            <a:pPr algn="ctr"/>
            <a:r>
              <a:rPr lang="en-US" dirty="0"/>
              <a:t>Materials &amp; Structures Workshop</a:t>
            </a:r>
          </a:p>
          <a:p>
            <a:pPr algn="ctr"/>
            <a:r>
              <a:rPr lang="en-US" dirty="0"/>
              <a:t>The 3</a:t>
            </a:r>
            <a:r>
              <a:rPr lang="en-US" baseline="30000" dirty="0"/>
              <a:t>rd</a:t>
            </a:r>
            <a:r>
              <a:rPr lang="en-US" dirty="0"/>
              <a:t> International Conference on High-Speed Vehicle Science and Technology</a:t>
            </a:r>
          </a:p>
          <a:p>
            <a:pPr algn="ctr"/>
            <a:r>
              <a:rPr lang="en-US" dirty="0"/>
              <a:t>April 14-19, Busan, Korea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Bryan Kubitschek</a:t>
            </a:r>
          </a:p>
          <a:p>
            <a:pPr algn="ctr"/>
            <a:r>
              <a:rPr lang="en-US" sz="1600" dirty="0"/>
              <a:t>NASA Langley Research Center, Hampton, VA 23681</a:t>
            </a:r>
          </a:p>
        </p:txBody>
      </p:sp>
    </p:spTree>
    <p:extLst>
      <p:ext uri="{BB962C8B-B14F-4D97-AF65-F5344CB8AC3E}">
        <p14:creationId xmlns:p14="http://schemas.microsoft.com/office/powerpoint/2010/main" val="343642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914260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3" y="139176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79A790-4E14-4B30-8043-AFCA0CA91F40}"/>
              </a:ext>
            </a:extLst>
          </p:cNvPr>
          <p:cNvSpPr txBox="1"/>
          <p:nvPr/>
        </p:nvSpPr>
        <p:spPr>
          <a:xfrm>
            <a:off x="886522" y="105302"/>
            <a:ext cx="76288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Establishing More Robust Material Databases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ADDD49-E54C-AF4F-36E4-602CC981D821}"/>
              </a:ext>
            </a:extLst>
          </p:cNvPr>
          <p:cNvSpPr txBox="1"/>
          <p:nvPr/>
        </p:nvSpPr>
        <p:spPr>
          <a:xfrm>
            <a:off x="214526" y="902287"/>
            <a:ext cx="87149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Goal</a:t>
            </a:r>
          </a:p>
          <a:p>
            <a:r>
              <a:rPr lang="en-US" sz="1600" dirty="0"/>
              <a:t>To reduce the quantity of material and the time it takes to create or update a material database for a more rapid material-to-structure building block approach (BBA)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694CA9-E384-B35C-2B8F-30A6E8BAECD8}"/>
              </a:ext>
            </a:extLst>
          </p:cNvPr>
          <p:cNvSpPr txBox="1"/>
          <p:nvPr/>
        </p:nvSpPr>
        <p:spPr>
          <a:xfrm>
            <a:off x="214524" y="1857020"/>
            <a:ext cx="4969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Objective</a:t>
            </a:r>
          </a:p>
          <a:p>
            <a:r>
              <a:rPr lang="en-US" sz="1600" dirty="0"/>
              <a:t>Predict material properties using deep learning techniques on X-ray images of two-dimensional (2-D) composites</a:t>
            </a:r>
          </a:p>
          <a:p>
            <a:endParaRPr lang="en-US" b="1" dirty="0"/>
          </a:p>
          <a:p>
            <a:r>
              <a:rPr lang="en-US" b="1" dirty="0"/>
              <a:t>Approach</a:t>
            </a:r>
          </a:p>
          <a:p>
            <a:r>
              <a:rPr lang="en-US" sz="1600" dirty="0"/>
              <a:t>Process x-ray computed tomography (CT) images of the material through a deep neural network (DNN) framework to compare material properties with experimental tests</a:t>
            </a:r>
          </a:p>
          <a:p>
            <a:endParaRPr lang="en-US" dirty="0"/>
          </a:p>
          <a:p>
            <a:r>
              <a:rPr lang="en-US" b="1" dirty="0"/>
              <a:t>Range of Relevance</a:t>
            </a:r>
          </a:p>
          <a:p>
            <a:r>
              <a:rPr lang="en-US" sz="1600" dirty="0"/>
              <a:t>Up to 5 years when applied to current material databases</a:t>
            </a:r>
          </a:p>
          <a:p>
            <a:r>
              <a:rPr lang="en-US" sz="1600" dirty="0"/>
              <a:t>5-15 years when applied to new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4EBBF3-0777-04B5-55E4-EB335672D799}"/>
              </a:ext>
            </a:extLst>
          </p:cNvPr>
          <p:cNvGrpSpPr/>
          <p:nvPr/>
        </p:nvGrpSpPr>
        <p:grpSpPr>
          <a:xfrm>
            <a:off x="4985315" y="2284482"/>
            <a:ext cx="3951878" cy="3028449"/>
            <a:chOff x="3780662" y="2167847"/>
            <a:chExt cx="5361944" cy="410902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815DC3-21DA-C2A4-07B3-B2851E4CE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0662" y="2167847"/>
              <a:ext cx="5361944" cy="4109027"/>
            </a:xfrm>
            <a:prstGeom prst="rect">
              <a:avLst/>
            </a:prstGeom>
          </p:spPr>
        </p:pic>
        <p:sp>
          <p:nvSpPr>
            <p:cNvPr id="24" name="Arrow: Curved Left 23">
              <a:extLst>
                <a:ext uri="{FF2B5EF4-FFF2-40B4-BE49-F238E27FC236}">
                  <a16:creationId xmlns:a16="http://schemas.microsoft.com/office/drawing/2014/main" id="{1744C146-05E0-6693-8DC6-7D31FD316502}"/>
                </a:ext>
              </a:extLst>
            </p:cNvPr>
            <p:cNvSpPr/>
            <p:nvPr/>
          </p:nvSpPr>
          <p:spPr>
            <a:xfrm>
              <a:off x="8515351" y="5275374"/>
              <a:ext cx="414123" cy="553453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Arrow: Curved Left 24">
              <a:extLst>
                <a:ext uri="{FF2B5EF4-FFF2-40B4-BE49-F238E27FC236}">
                  <a16:creationId xmlns:a16="http://schemas.microsoft.com/office/drawing/2014/main" id="{36659C3C-A961-3928-0CFC-1B9EE6846A82}"/>
                </a:ext>
              </a:extLst>
            </p:cNvPr>
            <p:cNvSpPr/>
            <p:nvPr/>
          </p:nvSpPr>
          <p:spPr>
            <a:xfrm rot="10638849">
              <a:off x="4634827" y="5265976"/>
              <a:ext cx="414123" cy="553453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4E1C011-C9D0-A028-312E-39AFDADEA0C8}"/>
              </a:ext>
            </a:extLst>
          </p:cNvPr>
          <p:cNvSpPr txBox="1"/>
          <p:nvPr/>
        </p:nvSpPr>
        <p:spPr>
          <a:xfrm>
            <a:off x="214524" y="5732506"/>
            <a:ext cx="8881607" cy="646331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This technique would not replace experimental data but could reduce the amount needed for B-basis material properties.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9643AA-DD5D-7AF2-24BC-D659A676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5206" y="6492875"/>
            <a:ext cx="20574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9259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914260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3" y="139176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79A790-4E14-4B30-8043-AFCA0CA91F40}"/>
              </a:ext>
            </a:extLst>
          </p:cNvPr>
          <p:cNvSpPr txBox="1"/>
          <p:nvPr/>
        </p:nvSpPr>
        <p:spPr>
          <a:xfrm>
            <a:off x="886522" y="105302"/>
            <a:ext cx="76288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Using Deep Neural Network (DNN)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098A9A8-1DE1-2D69-8C75-6FC212219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4"/>
          <a:stretch/>
        </p:blipFill>
        <p:spPr>
          <a:xfrm>
            <a:off x="626724" y="1404840"/>
            <a:ext cx="7737552" cy="485878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FDF8BE6-80C3-A677-EFAA-5C161D24A924}"/>
              </a:ext>
            </a:extLst>
          </p:cNvPr>
          <p:cNvSpPr txBox="1"/>
          <p:nvPr/>
        </p:nvSpPr>
        <p:spPr>
          <a:xfrm>
            <a:off x="86113" y="763192"/>
            <a:ext cx="873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x-ray computed tomography (CT) images through a DNN framework to compare material properties with experimental tests [1]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52E012-873B-A374-AC83-C69591995D93}"/>
              </a:ext>
            </a:extLst>
          </p:cNvPr>
          <p:cNvSpPr txBox="1"/>
          <p:nvPr/>
        </p:nvSpPr>
        <p:spPr>
          <a:xfrm>
            <a:off x="177531" y="6352588"/>
            <a:ext cx="8008107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1. </a:t>
            </a:r>
            <a:r>
              <a:rPr lang="en-US" sz="1000" dirty="0" err="1"/>
              <a:t>Gholami</a:t>
            </a:r>
            <a:r>
              <a:rPr lang="en-US" sz="1000" dirty="0"/>
              <a:t> K., Edge F., </a:t>
            </a:r>
            <a:r>
              <a:rPr lang="en-US" sz="1000" dirty="0" err="1"/>
              <a:t>Barzegar</a:t>
            </a:r>
            <a:r>
              <a:rPr lang="en-US" sz="1000" dirty="0"/>
              <a:t> R., “Prediction of Composite Mechanical Properties: Integration of Deep Neural Network Methods and Finite Element Analysis”, Journal of Composite Science Vol 7 (2), 2023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E08E6B-6EE8-0FF0-F5EA-40C8AFF4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54698"/>
            <a:ext cx="20574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7701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914260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3" y="139176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79A790-4E14-4B30-8043-AFCA0CA91F40}"/>
              </a:ext>
            </a:extLst>
          </p:cNvPr>
          <p:cNvSpPr txBox="1"/>
          <p:nvPr/>
        </p:nvSpPr>
        <p:spPr>
          <a:xfrm>
            <a:off x="886522" y="105302"/>
            <a:ext cx="76288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Example DNN Application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256B7-CD2E-7AB3-2486-1D2C5DEDC0A9}"/>
              </a:ext>
            </a:extLst>
          </p:cNvPr>
          <p:cNvSpPr txBox="1"/>
          <p:nvPr/>
        </p:nvSpPr>
        <p:spPr>
          <a:xfrm>
            <a:off x="210400" y="2466184"/>
            <a:ext cx="32006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</a:t>
            </a:r>
          </a:p>
          <a:p>
            <a:r>
              <a:rPr lang="en-US" dirty="0"/>
              <a:t>A material design requires replacing a 0° ply with a 45° ply</a:t>
            </a:r>
          </a:p>
          <a:p>
            <a:r>
              <a:rPr lang="en-US" dirty="0"/>
              <a:t> 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The DNN’s predictive qualities can be used to reduce the number of experimental tests required to update a database from the original material property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27BF1-E7BC-50AD-EDB9-C9537DCA73F4}"/>
              </a:ext>
            </a:extLst>
          </p:cNvPr>
          <p:cNvSpPr txBox="1"/>
          <p:nvPr/>
        </p:nvSpPr>
        <p:spPr>
          <a:xfrm>
            <a:off x="210400" y="875970"/>
            <a:ext cx="8849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 databases for 2-D composites are never complete, and they are always changing.</a:t>
            </a:r>
            <a:br>
              <a:rPr lang="en-US" dirty="0"/>
            </a:br>
            <a:r>
              <a:rPr lang="en-US" dirty="0"/>
              <a:t>It may be necessary to repeat the material testing if the stacking sequence, fiber orientation, processing temperature, or any other material/processing feature changes, resulting in a substantial investment in time and money.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0A62B0-A965-999A-A59D-8AC1DF1A6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5206" y="6492875"/>
            <a:ext cx="20574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149032-94F8-69FE-81AF-2CFED6BB10FC}"/>
              </a:ext>
            </a:extLst>
          </p:cNvPr>
          <p:cNvGrpSpPr/>
          <p:nvPr/>
        </p:nvGrpSpPr>
        <p:grpSpPr>
          <a:xfrm>
            <a:off x="3315639" y="1957473"/>
            <a:ext cx="5512071" cy="4717964"/>
            <a:chOff x="3315639" y="1957473"/>
            <a:chExt cx="5512071" cy="47179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FBB9E0-5700-E48E-14B3-E90AFABA6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7477" y="1957473"/>
              <a:ext cx="5250233" cy="448345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2C33E5F-1218-2A07-A894-3851A8190F15}"/>
                </a:ext>
              </a:extLst>
            </p:cNvPr>
            <p:cNvSpPr txBox="1"/>
            <p:nvPr/>
          </p:nvSpPr>
          <p:spPr>
            <a:xfrm flipH="1">
              <a:off x="4488093" y="6398438"/>
              <a:ext cx="655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Density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22A7FC-3BF3-EE28-ADFF-26A511241A14}"/>
                </a:ext>
              </a:extLst>
            </p:cNvPr>
            <p:cNvSpPr txBox="1"/>
            <p:nvPr/>
          </p:nvSpPr>
          <p:spPr>
            <a:xfrm flipH="1">
              <a:off x="7304562" y="6393898"/>
              <a:ext cx="655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Density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9481E0-C90A-0056-DBA7-3804205361EE}"/>
                </a:ext>
              </a:extLst>
            </p:cNvPr>
            <p:cNvSpPr txBox="1"/>
            <p:nvPr/>
          </p:nvSpPr>
          <p:spPr>
            <a:xfrm rot="16200000" flipH="1">
              <a:off x="5657344" y="5159782"/>
              <a:ext cx="13674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Young Modulus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E4BF1A-CA2E-4998-5206-AEB77AE5EB08}"/>
                </a:ext>
              </a:extLst>
            </p:cNvPr>
            <p:cNvSpPr txBox="1"/>
            <p:nvPr/>
          </p:nvSpPr>
          <p:spPr>
            <a:xfrm rot="16200000" flipH="1">
              <a:off x="2770390" y="5173142"/>
              <a:ext cx="13674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Young Modulus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771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65DB2-26C9-4CD2-B80B-365440EB6287}"/>
              </a:ext>
            </a:extLst>
          </p:cNvPr>
          <p:cNvCxnSpPr>
            <a:cxnSpLocks/>
          </p:cNvCxnSpPr>
          <p:nvPr/>
        </p:nvCxnSpPr>
        <p:spPr>
          <a:xfrm>
            <a:off x="0" y="711246"/>
            <a:ext cx="914260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866E03-7046-4FE3-B1B1-2CC3B8C49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3" y="139176"/>
            <a:ext cx="691685" cy="572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79A790-4E14-4B30-8043-AFCA0CA91F40}"/>
              </a:ext>
            </a:extLst>
          </p:cNvPr>
          <p:cNvSpPr txBox="1"/>
          <p:nvPr/>
        </p:nvSpPr>
        <p:spPr>
          <a:xfrm>
            <a:off x="886522" y="105302"/>
            <a:ext cx="76288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Workshop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B5804-794F-8DED-FEC5-37539EF4EA15}"/>
              </a:ext>
            </a:extLst>
          </p:cNvPr>
          <p:cNvSpPr txBox="1"/>
          <p:nvPr/>
        </p:nvSpPr>
        <p:spPr>
          <a:xfrm>
            <a:off x="143315" y="796368"/>
            <a:ext cx="82766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Material Databases require hundreds of tests for each material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the community confidently rely on X-ray and DNN for material property prediction?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so, how many material tests can be reduced?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much money and time can be saved?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DNN only be used for material properties in the linear elastic range?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nonlinear material properties be predicted?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the extent of the material properties that can be predicted?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DNN be used to predict material properties that are difficult to measure precisely like thermal conductivity?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A picture containing outdoor, sky, plane, airplane&#10;&#10;Description automatically generated">
            <a:extLst>
              <a:ext uri="{FF2B5EF4-FFF2-40B4-BE49-F238E27FC236}">
                <a16:creationId xmlns:a16="http://schemas.microsoft.com/office/drawing/2014/main" id="{03F531EC-29D1-33DE-989A-3B74511FE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98" y="3427186"/>
            <a:ext cx="3985849" cy="2719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642D1C-A2D0-30F8-DE41-FC50B47A1C5E}"/>
              </a:ext>
            </a:extLst>
          </p:cNvPr>
          <p:cNvSpPr txBox="1"/>
          <p:nvPr/>
        </p:nvSpPr>
        <p:spPr>
          <a:xfrm>
            <a:off x="143315" y="3838430"/>
            <a:ext cx="44649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DNN help enable a damage tolerance design approach for 2-D composites?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would private, academia, and national labs fit into a structure requiring DNN and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-ray CT images for material property prediction?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1296AB-BDB1-6415-7B4A-A6BE62D17267}"/>
              </a:ext>
            </a:extLst>
          </p:cNvPr>
          <p:cNvSpPr txBox="1"/>
          <p:nvPr/>
        </p:nvSpPr>
        <p:spPr>
          <a:xfrm>
            <a:off x="5348513" y="6091580"/>
            <a:ext cx="337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X-33 Single stage to orbit (SSTO)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29A260-C37F-B8C7-79CA-817F2074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5202" y="6492875"/>
            <a:ext cx="20574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72577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36638</TotalTime>
  <Words>474</Words>
  <Application>Microsoft Office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Kubitschek, Bryan A. (LARC-D312)</dc:creator>
  <cp:lastModifiedBy>Kubitschek, Bryan A. (LARC-D312)</cp:lastModifiedBy>
  <cp:revision>120</cp:revision>
  <dcterms:created xsi:type="dcterms:W3CDTF">2022-08-16T15:08:21Z</dcterms:created>
  <dcterms:modified xsi:type="dcterms:W3CDTF">2024-03-07T17:31:33Z</dcterms:modified>
</cp:coreProperties>
</file>