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90" r:id="rId2"/>
    <p:sldId id="286" r:id="rId3"/>
    <p:sldId id="295" r:id="rId4"/>
    <p:sldId id="261" r:id="rId5"/>
    <p:sldId id="264" r:id="rId6"/>
    <p:sldId id="265" r:id="rId7"/>
    <p:sldId id="268" r:id="rId8"/>
    <p:sldId id="298" r:id="rId9"/>
    <p:sldId id="302" r:id="rId10"/>
    <p:sldId id="297" r:id="rId11"/>
    <p:sldId id="299" r:id="rId12"/>
    <p:sldId id="300" r:id="rId13"/>
    <p:sldId id="301" r:id="rId14"/>
    <p:sldId id="303" r:id="rId15"/>
    <p:sldId id="279" r:id="rId16"/>
    <p:sldId id="263" r:id="rId17"/>
    <p:sldId id="29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558"/>
  </p:normalViewPr>
  <p:slideViewPr>
    <p:cSldViewPr snapToGrid="0" snapToObjects="1">
      <p:cViewPr varScale="1">
        <p:scale>
          <a:sx n="121" d="100"/>
          <a:sy n="121" d="100"/>
        </p:scale>
        <p:origin x="8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A55E4-7F3D-8549-8BC7-EA186BE35096}" type="datetimeFigureOut">
              <a:rPr lang="en-US" smtClean="0"/>
              <a:t>3/7/24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0CD33-461E-9B48-BAB7-D9793E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4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21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28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29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86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24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12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22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01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30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25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499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37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ngle meatb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5053" y="365126"/>
            <a:ext cx="622935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" y="413038"/>
            <a:ext cx="9076944" cy="496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75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D132-CF62-014D-8701-983891FBFD4A}" type="datetimeFigureOut">
              <a:rPr lang="en-US" smtClean="0"/>
              <a:pPr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EE93-C3EB-0946-82A3-97BD36907F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82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0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5251" y="1928947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/>
              <a:t>Assuring and Securing </a:t>
            </a:r>
            <a:r>
              <a:rPr lang="en-US"/>
              <a:t>Machine Learning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Alwyn</a:t>
            </a:r>
            <a:r>
              <a:rPr lang="en-US" dirty="0"/>
              <a:t> E. </a:t>
            </a:r>
            <a:r>
              <a:rPr lang="en-US" dirty="0" err="1"/>
              <a:t>Goodloe</a:t>
            </a:r>
            <a:endParaRPr lang="en-US" dirty="0"/>
          </a:p>
          <a:p>
            <a:r>
              <a:rPr lang="en-US" dirty="0"/>
              <a:t>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652083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5B091-C753-3342-905B-A30136893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958F9-E579-9A40-BED9-14187A3E8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work in the Safety-Critical Avionics Systems branch at the NASA Langley Research Center</a:t>
            </a:r>
          </a:p>
          <a:p>
            <a:r>
              <a:rPr lang="en-US" dirty="0"/>
              <a:t>Ph.D. in CIS from the University of Pennsylvania focusing on programming language and formal methods approaches to network security </a:t>
            </a:r>
          </a:p>
          <a:p>
            <a:pPr lvl="1"/>
            <a:r>
              <a:rPr lang="en-US" dirty="0"/>
              <a:t>NASA aeronautics has a strong operational focus on security to secure work done at NASA, but does not conduct research in the area</a:t>
            </a:r>
          </a:p>
          <a:p>
            <a:pPr lvl="1"/>
            <a:r>
              <a:rPr lang="en-US" dirty="0"/>
              <a:t>I haven’t been active in the area since 2009. </a:t>
            </a:r>
          </a:p>
          <a:p>
            <a:r>
              <a:rPr lang="en-US" dirty="0"/>
              <a:t>Among the research areas I focus on at NASA are distributed systems,  runtime verification, and  assurance of ML enabled systems.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C122D-0E1E-3542-BC6B-734348509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90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5B091-C753-3342-905B-A30136893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958F9-E579-9A40-BED9-14187A3E8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Runtime Verification</a:t>
            </a:r>
          </a:p>
          <a:p>
            <a:pPr lvl="1"/>
            <a:r>
              <a:rPr lang="en-US" dirty="0"/>
              <a:t>Overview</a:t>
            </a:r>
          </a:p>
          <a:p>
            <a:pPr lvl="1"/>
            <a:r>
              <a:rPr lang="en-US" dirty="0"/>
              <a:t>Copilot</a:t>
            </a:r>
          </a:p>
          <a:p>
            <a:pPr lvl="1"/>
            <a:r>
              <a:rPr lang="en-US" dirty="0"/>
              <a:t>Security</a:t>
            </a:r>
          </a:p>
          <a:p>
            <a:r>
              <a:rPr lang="en-US" dirty="0"/>
              <a:t>ML Assurance</a:t>
            </a:r>
          </a:p>
          <a:p>
            <a:pPr lvl="1"/>
            <a:r>
              <a:rPr lang="en-US" dirty="0"/>
              <a:t>Overview</a:t>
            </a:r>
          </a:p>
          <a:p>
            <a:pPr lvl="1"/>
            <a:r>
              <a:rPr lang="en-US" dirty="0"/>
              <a:t>Challenges</a:t>
            </a:r>
          </a:p>
          <a:p>
            <a:pPr lvl="1"/>
            <a:r>
              <a:rPr lang="en-US" dirty="0"/>
              <a:t>Approaches</a:t>
            </a:r>
          </a:p>
          <a:p>
            <a:pPr lvl="1"/>
            <a:r>
              <a:rPr lang="en-US" dirty="0"/>
              <a:t>Security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C122D-0E1E-3542-BC6B-734348509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9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RV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Formal verification proves a correctness property correct for every execution of a program correct</a:t>
            </a:r>
          </a:p>
          <a:p>
            <a:pPr lvl="1"/>
            <a:r>
              <a:rPr lang="en-US" dirty="0"/>
              <a:t>Most software is too large and requires very specialized workforce</a:t>
            </a:r>
          </a:p>
          <a:p>
            <a:r>
              <a:rPr lang="en-US" dirty="0"/>
              <a:t>Testing demonstrates correctness on specific test cases</a:t>
            </a:r>
          </a:p>
          <a:p>
            <a:r>
              <a:rPr lang="en-US" dirty="0"/>
              <a:t>Runtime verification (RV) detects if a correctness property is violated during execution and invokes procedures to steer the system into a safe state</a:t>
            </a:r>
          </a:p>
          <a:p>
            <a:pPr lvl="1"/>
            <a:r>
              <a:rPr lang="en-US" dirty="0"/>
              <a:t>A form of dynamic system verification</a:t>
            </a:r>
          </a:p>
          <a:p>
            <a:pPr lvl="1"/>
            <a:r>
              <a:rPr lang="en-US" dirty="0"/>
              <a:t>Can be done offline or online</a:t>
            </a:r>
          </a:p>
          <a:p>
            <a:r>
              <a:rPr lang="en-US" dirty="0"/>
              <a:t>Roots in the monitoring of system logs (1970s) and  Simplex architecture (1990s)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11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Verification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Given a specification </a:t>
            </a:r>
            <a:r>
              <a:rPr lang="en-US" dirty="0" err="1"/>
              <a:t>φ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Specification logics: linear temporal logics (LTL), regular expressions, …</a:t>
            </a:r>
          </a:p>
          <a:p>
            <a:r>
              <a:rPr lang="en-US" dirty="0"/>
              <a:t>A trace </a:t>
            </a:r>
            <a:r>
              <a:rPr lang="en-US" dirty="0" err="1"/>
              <a:t>τ</a:t>
            </a:r>
            <a:r>
              <a:rPr lang="en-US" dirty="0"/>
              <a:t> obtained from a system under observation (SUO) </a:t>
            </a:r>
          </a:p>
          <a:p>
            <a:r>
              <a:rPr lang="en-US" dirty="0"/>
              <a:t>System must be instrumented to capture the trace</a:t>
            </a:r>
          </a:p>
          <a:p>
            <a:pPr lvl="1"/>
            <a:r>
              <a:rPr lang="en-US" dirty="0"/>
              <a:t>This affects what properties you can specify</a:t>
            </a:r>
          </a:p>
          <a:p>
            <a:r>
              <a:rPr lang="en-US" dirty="0"/>
              <a:t>An RV monitor checks for language inclusion </a:t>
            </a:r>
            <a:r>
              <a:rPr lang="en-US" dirty="0" err="1"/>
              <a:t>τ</a:t>
            </a:r>
            <a:r>
              <a:rPr lang="en-US" dirty="0"/>
              <a:t> ∊ 𝔏(</a:t>
            </a:r>
            <a:r>
              <a:rPr lang="en-US" dirty="0" err="1"/>
              <a:t>φ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Accept all traces admitting </a:t>
            </a:r>
            <a:r>
              <a:rPr lang="en-US" dirty="0" err="1"/>
              <a:t>φ</a:t>
            </a:r>
            <a:endParaRPr lang="en-US" dirty="0"/>
          </a:p>
          <a:p>
            <a:r>
              <a:rPr lang="en-US" dirty="0"/>
              <a:t>RV frameworks such as Copilot generate monitors from a specification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969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Copilot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Copilot is a runtime verification framework aimed at hard real-time safety-critical systems</a:t>
            </a:r>
          </a:p>
          <a:p>
            <a:r>
              <a:rPr lang="en-US" dirty="0"/>
              <a:t>Employs sampling rather than extensive code instrumentation</a:t>
            </a:r>
          </a:p>
          <a:p>
            <a:pPr lvl="1"/>
            <a:r>
              <a:rPr lang="en-US" dirty="0"/>
              <a:t> Appropriate for monitoring safety of CPS systems</a:t>
            </a:r>
          </a:p>
          <a:p>
            <a:r>
              <a:rPr lang="en-US" dirty="0"/>
              <a:t>Stream based specification language similar to </a:t>
            </a:r>
            <a:r>
              <a:rPr lang="en-US" dirty="0" err="1"/>
              <a:t>Lustre</a:t>
            </a:r>
            <a:endParaRPr lang="en-US" dirty="0"/>
          </a:p>
          <a:p>
            <a:r>
              <a:rPr lang="en-US" dirty="0"/>
              <a:t>Implemented as a Haskell Embedded Domain Specific Language (EDSL) </a:t>
            </a:r>
          </a:p>
          <a:p>
            <a:r>
              <a:rPr lang="en-US" dirty="0"/>
              <a:t>Copilot specifications are translated into MISRA C99 monitors or to Verilog for implementation in FPGAs</a:t>
            </a:r>
          </a:p>
          <a:p>
            <a:r>
              <a:rPr lang="en-US" dirty="0"/>
              <a:t>Certified as a NASA  (Class D) software engineering tool</a:t>
            </a:r>
          </a:p>
          <a:p>
            <a:r>
              <a:rPr lang="en-US" dirty="0"/>
              <a:t>Monitors can be certified as flight critical software (NASA Class C/B)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60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High-Assurance RV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RV safeguard a system that cannot be otherwise assured?</a:t>
            </a:r>
          </a:p>
          <a:p>
            <a:r>
              <a:rPr lang="en-US" dirty="0"/>
              <a:t>What is needed for a safety case?</a:t>
            </a:r>
          </a:p>
          <a:p>
            <a:pPr lvl="1"/>
            <a:r>
              <a:rPr lang="en-US" dirty="0"/>
              <a:t>Validate the specification is correct</a:t>
            </a:r>
          </a:p>
          <a:p>
            <a:pPr lvl="1"/>
            <a:r>
              <a:rPr lang="en-US" dirty="0"/>
              <a:t>Traceability from monitor to specification </a:t>
            </a:r>
          </a:p>
          <a:p>
            <a:pPr lvl="1"/>
            <a:r>
              <a:rPr lang="en-US" dirty="0"/>
              <a:t>Verify that the monitors meet the specification </a:t>
            </a:r>
          </a:p>
          <a:p>
            <a:pPr lvl="1"/>
            <a:r>
              <a:rPr lang="en-US" dirty="0"/>
              <a:t>Constant space/constant time</a:t>
            </a:r>
          </a:p>
          <a:p>
            <a:pPr lvl="1"/>
            <a:r>
              <a:rPr lang="en-US" dirty="0"/>
              <a:t>Verify monitors are free of floating point overflows, etc. </a:t>
            </a:r>
          </a:p>
          <a:p>
            <a:r>
              <a:rPr lang="en-US" dirty="0"/>
              <a:t>Much of our effort on Copilot currently involves building assurance cases for the NASA software safety folks that Copilot monitors are trustworthy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48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RV for Machine Learning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RV can only be used to verify properties for which you have a formal specification that can be checked in real time</a:t>
            </a:r>
          </a:p>
          <a:p>
            <a:pPr lvl="1"/>
            <a:r>
              <a:rPr lang="en-US" dirty="0"/>
              <a:t>Rules out checking many machine learning (ML) applications for which we don’t know how to formulate formal properties</a:t>
            </a:r>
          </a:p>
          <a:p>
            <a:r>
              <a:rPr lang="en-US" dirty="0"/>
              <a:t>Simplex architecture applies RV to  ML enabled controllers</a:t>
            </a:r>
          </a:p>
          <a:p>
            <a:pPr lvl="1"/>
            <a:r>
              <a:rPr lang="en-US" dirty="0"/>
              <a:t>Detecting violations of a property and switching to a conventional controller</a:t>
            </a:r>
          </a:p>
          <a:p>
            <a:r>
              <a:rPr lang="en-US" dirty="0"/>
              <a:t>Monitoring neuron activation patterns</a:t>
            </a:r>
          </a:p>
          <a:p>
            <a:r>
              <a:rPr lang="en-US" dirty="0"/>
              <a:t>Monitor robustness properties </a:t>
            </a:r>
          </a:p>
          <a:p>
            <a:r>
              <a:rPr lang="en-US" dirty="0"/>
              <a:t>Monitor to detect when the ML enabled system is off the learned distribution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19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of ML Assurance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“sweet spot” for ML are applications we do not know how to formally specify  such as perception </a:t>
            </a:r>
          </a:p>
          <a:p>
            <a:r>
              <a:rPr lang="en-US" dirty="0"/>
              <a:t>Build a classifier to recognize Persian cats</a:t>
            </a:r>
          </a:p>
          <a:p>
            <a:pPr lvl="1"/>
            <a:r>
              <a:rPr lang="en-US" dirty="0"/>
              <a:t>How do specify “Persian cats” </a:t>
            </a:r>
          </a:p>
          <a:p>
            <a:r>
              <a:rPr lang="en-US" dirty="0"/>
              <a:t>Geometric Data Analytics has a research award from NASA to </a:t>
            </a:r>
            <a:r>
              <a:rPr lang="en" sz="2000" dirty="0"/>
              <a:t>potential for topological data analysis to yield actionable specifications from high-dimensional data for use in safety-critical applications such as autonomous aircraft. (</a:t>
            </a:r>
            <a:r>
              <a:rPr lang="en" sz="2000" dirty="0" err="1"/>
              <a:t>NeurIPS</a:t>
            </a:r>
            <a:r>
              <a:rPr lang="en" sz="2000" dirty="0"/>
              <a:t> 2023) </a:t>
            </a:r>
          </a:p>
          <a:p>
            <a:pPr lvl="1"/>
            <a:r>
              <a:rPr lang="en" sz="1700" dirty="0"/>
              <a:t>Algebraic topology, geometric topology, differential topology </a:t>
            </a:r>
          </a:p>
          <a:p>
            <a:r>
              <a:rPr lang="en" sz="2300" dirty="0"/>
              <a:t>Can the shape of the data serve as a basis for verifying that the model built from t</a:t>
            </a:r>
            <a:r>
              <a:rPr lang="en-US" sz="2300" dirty="0"/>
              <a:t>he</a:t>
            </a:r>
            <a:r>
              <a:rPr lang="en" sz="2300" dirty="0"/>
              <a:t> data is correct</a:t>
            </a:r>
          </a:p>
          <a:p>
            <a:pPr marL="342900" lvl="1" indent="0">
              <a:buNone/>
            </a:pPr>
            <a:br>
              <a:rPr lang="en" sz="1700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517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Specs from Data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en" sz="2400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Google Shape;90;p17">
            <a:extLst>
              <a:ext uri="{FF2B5EF4-FFF2-40B4-BE49-F238E27FC236}">
                <a16:creationId xmlns:a16="http://schemas.microsoft.com/office/drawing/2014/main" id="{E0D54541-944A-0EC5-EE04-1C4D5C592A9A}"/>
              </a:ext>
            </a:extLst>
          </p:cNvPr>
          <p:cNvSpPr txBox="1"/>
          <p:nvPr/>
        </p:nvSpPr>
        <p:spPr>
          <a:xfrm>
            <a:off x="318000" y="1703328"/>
            <a:ext cx="88260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</a:rPr>
              <a:t>data X ⊂ model K ⊂ ambient V</a:t>
            </a:r>
            <a:r>
              <a:rPr lang="en" sz="1800" dirty="0">
                <a:solidFill>
                  <a:schemeClr val="dk1"/>
                </a:solidFill>
              </a:rPr>
              <a:t>.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K </a:t>
            </a:r>
            <a:r>
              <a:rPr lang="en" dirty="0"/>
              <a:t>is the support of a function (classifier) </a:t>
            </a:r>
            <a:r>
              <a:rPr lang="en" b="1" dirty="0" err="1"/>
              <a:t>k:V</a:t>
            </a:r>
            <a:r>
              <a:rPr lang="en" b="1" dirty="0"/>
              <a:t> →{0,1}.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Statements of Principle: 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1D1C1D"/>
                </a:solidFill>
                <a:highlight>
                  <a:srgbClr val="F8F8F8"/>
                </a:highlight>
              </a:rPr>
              <a:t>K</a:t>
            </a:r>
            <a:r>
              <a:rPr lang="en" dirty="0">
                <a:solidFill>
                  <a:srgbClr val="1D1C1D"/>
                </a:solidFill>
                <a:highlight>
                  <a:srgbClr val="F8F8F8"/>
                </a:highlight>
              </a:rPr>
              <a:t> is a “good” model of the dataset </a:t>
            </a:r>
            <a:r>
              <a:rPr lang="en" b="1" dirty="0">
                <a:solidFill>
                  <a:srgbClr val="1D1C1D"/>
                </a:solidFill>
                <a:highlight>
                  <a:srgbClr val="F8F8F8"/>
                </a:highlight>
              </a:rPr>
              <a:t>X</a:t>
            </a:r>
            <a:r>
              <a:rPr lang="en" dirty="0">
                <a:solidFill>
                  <a:srgbClr val="1D1C1D"/>
                </a:solidFill>
                <a:highlight>
                  <a:srgbClr val="F8F8F8"/>
                </a:highlight>
              </a:rPr>
              <a:t> when highly persistent features in </a:t>
            </a:r>
            <a:r>
              <a:rPr lang="en" b="1" dirty="0">
                <a:solidFill>
                  <a:srgbClr val="1D1C1D"/>
                </a:solidFill>
                <a:highlight>
                  <a:srgbClr val="F8F8F8"/>
                </a:highlight>
              </a:rPr>
              <a:t>X</a:t>
            </a:r>
            <a:r>
              <a:rPr lang="en" dirty="0">
                <a:solidFill>
                  <a:srgbClr val="1D1C1D"/>
                </a:solidFill>
                <a:highlight>
                  <a:srgbClr val="F8F8F8"/>
                </a:highlight>
              </a:rPr>
              <a:t> </a:t>
            </a:r>
            <a:endParaRPr dirty="0">
              <a:solidFill>
                <a:srgbClr val="1D1C1D"/>
              </a:solidFill>
              <a:highlight>
                <a:srgbClr val="F8F8F8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1D1C1D"/>
                </a:solidFill>
                <a:highlight>
                  <a:srgbClr val="F8F8F8"/>
                </a:highlight>
              </a:rPr>
              <a:t>(from the perspective of </a:t>
            </a:r>
            <a:r>
              <a:rPr lang="en" b="1" dirty="0">
                <a:solidFill>
                  <a:srgbClr val="1D1C1D"/>
                </a:solidFill>
                <a:highlight>
                  <a:srgbClr val="F8F8F8"/>
                </a:highlight>
              </a:rPr>
              <a:t>V</a:t>
            </a:r>
            <a:r>
              <a:rPr lang="en" dirty="0">
                <a:solidFill>
                  <a:srgbClr val="1D1C1D"/>
                </a:solidFill>
                <a:highlight>
                  <a:srgbClr val="F8F8F8"/>
                </a:highlight>
              </a:rPr>
              <a:t>) are also present in </a:t>
            </a:r>
            <a:r>
              <a:rPr lang="en" b="1" dirty="0">
                <a:solidFill>
                  <a:srgbClr val="1D1C1D"/>
                </a:solidFill>
                <a:highlight>
                  <a:srgbClr val="F8F8F8"/>
                </a:highlight>
              </a:rPr>
              <a:t>K</a:t>
            </a:r>
            <a:r>
              <a:rPr lang="en" dirty="0">
                <a:solidFill>
                  <a:srgbClr val="1D1C1D"/>
                </a:solidFill>
                <a:highlight>
                  <a:srgbClr val="F8F8F8"/>
                </a:highlight>
              </a:rPr>
              <a:t> itself, and low-persistence features in </a:t>
            </a:r>
            <a:r>
              <a:rPr lang="en" b="1" dirty="0">
                <a:solidFill>
                  <a:srgbClr val="1D1C1D"/>
                </a:solidFill>
                <a:highlight>
                  <a:srgbClr val="F8F8F8"/>
                </a:highlight>
              </a:rPr>
              <a:t>X</a:t>
            </a:r>
            <a:r>
              <a:rPr lang="en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are smoothed over by </a:t>
            </a:r>
            <a:r>
              <a:rPr lang="en" b="1" dirty="0"/>
              <a:t>K. 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1D1C1D"/>
              </a:solidFill>
              <a:highlight>
                <a:srgbClr val="F8F8F8"/>
              </a:highlight>
            </a:endParaRPr>
          </a:p>
        </p:txBody>
      </p:sp>
      <p:pic>
        <p:nvPicPr>
          <p:cNvPr id="6" name="Google Shape;92;p17">
            <a:extLst>
              <a:ext uri="{FF2B5EF4-FFF2-40B4-BE49-F238E27FC236}">
                <a16:creationId xmlns:a16="http://schemas.microsoft.com/office/drawing/2014/main" id="{B3A765EA-6F3B-6042-04F1-A16C303BED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6933"/>
          <a:stretch/>
        </p:blipFill>
        <p:spPr>
          <a:xfrm>
            <a:off x="7110766" y="1690689"/>
            <a:ext cx="1910450" cy="189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3;p17">
            <a:extLst>
              <a:ext uri="{FF2B5EF4-FFF2-40B4-BE49-F238E27FC236}">
                <a16:creationId xmlns:a16="http://schemas.microsoft.com/office/drawing/2014/main" id="{0D1EFB3F-D48B-1047-A873-9B2AED15C87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2118" r="63201"/>
          <a:stretch/>
        </p:blipFill>
        <p:spPr>
          <a:xfrm>
            <a:off x="6513460" y="4001294"/>
            <a:ext cx="2587766" cy="22473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Google Shape;91;p17">
            <a:extLst>
              <a:ext uri="{FF2B5EF4-FFF2-40B4-BE49-F238E27FC236}">
                <a16:creationId xmlns:a16="http://schemas.microsoft.com/office/drawing/2014/main" id="{2D4F02A6-3845-BEF4-199A-12BAF6642C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8952776"/>
              </p:ext>
            </p:extLst>
          </p:nvPr>
        </p:nvGraphicFramePr>
        <p:xfrm>
          <a:off x="524038" y="4018954"/>
          <a:ext cx="6014025" cy="20192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04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4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Rips of </a:t>
                      </a:r>
                      <a:r>
                        <a:rPr lang="en" b="1"/>
                        <a:t>X</a:t>
                      </a:r>
                      <a:r>
                        <a:rPr lang="en"/>
                        <a:t> step-size </a:t>
                      </a:r>
                      <a:r>
                        <a:rPr lang="en" b="1"/>
                        <a:t>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/>
                        <a:t>X </a:t>
                      </a:r>
                      <a:r>
                        <a:rPr lang="en" dirty="0"/>
                        <a:t>finds </a:t>
                      </a:r>
                      <a:r>
                        <a:rPr lang="en" b="1" dirty="0"/>
                        <a:t>d</a:t>
                      </a:r>
                      <a:r>
                        <a:rPr lang="en" dirty="0"/>
                        <a:t>-cycle</a:t>
                      </a:r>
                      <a:r>
                        <a:rPr lang="en" b="1" dirty="0"/>
                        <a:t> </a:t>
                      </a:r>
                      <a:endParaRPr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dk1"/>
                          </a:solidFill>
                        </a:rPr>
                        <a:t>X 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lacks </a:t>
                      </a:r>
                      <a:r>
                        <a:rPr lang="en" b="1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-cycle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K</a:t>
                      </a:r>
                      <a:r>
                        <a:rPr lang="en"/>
                        <a:t> finds </a:t>
                      </a:r>
                      <a:r>
                        <a:rPr lang="en" b="1"/>
                        <a:t>d</a:t>
                      </a:r>
                      <a:r>
                        <a:rPr lang="en"/>
                        <a:t>-cycle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i="1">
                          <a:highlight>
                            <a:srgbClr val="00FFFF"/>
                          </a:highlight>
                        </a:rPr>
                        <a:t>Agree, there’s a void</a:t>
                      </a:r>
                      <a:endParaRPr i="1">
                        <a:highlight>
                          <a:srgbClr val="00FFFF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highlight>
                            <a:srgbClr val="FF9900"/>
                          </a:highlight>
                        </a:rPr>
                        <a:t>K</a:t>
                      </a:r>
                      <a:r>
                        <a:rPr lang="en">
                          <a:highlight>
                            <a:srgbClr val="FF9900"/>
                          </a:highlight>
                        </a:rPr>
                        <a:t> is overly sensitive to noise of size </a:t>
                      </a:r>
                      <a:r>
                        <a:rPr lang="en" b="1">
                          <a:highlight>
                            <a:srgbClr val="FF9900"/>
                          </a:highlight>
                        </a:rPr>
                        <a:t>t</a:t>
                      </a:r>
                      <a:endParaRPr b="1">
                        <a:highlight>
                          <a:srgbClr val="FF9900"/>
                        </a:highlight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dk1"/>
                          </a:solidFill>
                        </a:rPr>
                        <a:t>K</a:t>
                      </a:r>
                      <a:r>
                        <a:rPr lang="en" dirty="0">
                          <a:solidFill>
                            <a:schemeClr val="dk1"/>
                          </a:solidFill>
                        </a:rPr>
                        <a:t> lacks </a:t>
                      </a:r>
                      <a:r>
                        <a:rPr lang="en" b="1" dirty="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lang="en" dirty="0">
                          <a:solidFill>
                            <a:schemeClr val="dk1"/>
                          </a:solidFill>
                        </a:rPr>
                        <a:t>-cycle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highlight>
                            <a:srgbClr val="FF9900"/>
                          </a:highlight>
                        </a:rPr>
                        <a:t>K</a:t>
                      </a:r>
                      <a:r>
                        <a:rPr lang="en" dirty="0">
                          <a:highlight>
                            <a:srgbClr val="FF9900"/>
                          </a:highlight>
                        </a:rPr>
                        <a:t> is dangerously permissive, overruns lack of evidence 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i="1" dirty="0">
                          <a:highlight>
                            <a:srgbClr val="00FFFF"/>
                          </a:highlight>
                        </a:rPr>
                        <a:t>Agree, no obstruction to local movement.</a:t>
                      </a:r>
                      <a:endParaRPr i="1" dirty="0">
                        <a:highlight>
                          <a:srgbClr val="00FFFF"/>
                        </a:highlight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877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Example: Utah “Jar”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Google Shape;145;p22">
            <a:extLst>
              <a:ext uri="{FF2B5EF4-FFF2-40B4-BE49-F238E27FC236}">
                <a16:creationId xmlns:a16="http://schemas.microsoft.com/office/drawing/2014/main" id="{BC14BBBA-58C6-F86F-8C9E-0E701408AEE6}"/>
              </a:ext>
            </a:extLst>
          </p:cNvPr>
          <p:cNvSpPr txBox="1">
            <a:spLocks/>
          </p:cNvSpPr>
          <p:nvPr/>
        </p:nvSpPr>
        <p:spPr>
          <a:xfrm>
            <a:off x="0" y="2165522"/>
            <a:ext cx="9067200" cy="36633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42900">
              <a:spcBef>
                <a:spcPts val="0"/>
              </a:spcBef>
              <a:buSzPts val="1800"/>
              <a:buFont typeface="Arial"/>
              <a:buChar char="●"/>
            </a:pPr>
            <a:r>
              <a:rPr lang="en-US" dirty="0"/>
              <a:t>Dataset consists of 4,000 images of rotated Utah teapot and 10,000 images of a rotated Utah teapot with spout and handle removed (Utah “Jar”).</a:t>
            </a:r>
          </a:p>
          <a:p>
            <a:pPr marL="457200" indent="-342900">
              <a:spcBef>
                <a:spcPts val="0"/>
              </a:spcBef>
              <a:buSzPts val="1800"/>
              <a:buFont typeface="Arial"/>
              <a:buChar char="●"/>
            </a:pPr>
            <a:r>
              <a:rPr lang="en-US" dirty="0"/>
              <a:t>True images:</a:t>
            </a:r>
          </a:p>
          <a:p>
            <a:pPr marL="457200" indent="0">
              <a:spcBef>
                <a:spcPts val="1600"/>
              </a:spcBef>
              <a:buFont typeface="Arial"/>
              <a:buNone/>
            </a:pPr>
            <a:endParaRPr lang="en-US" dirty="0"/>
          </a:p>
          <a:p>
            <a:pPr marL="457200" indent="0">
              <a:spcBef>
                <a:spcPts val="1600"/>
              </a:spcBef>
              <a:buFont typeface="Arial"/>
              <a:buNone/>
            </a:pPr>
            <a:endParaRPr lang="en-US" dirty="0"/>
          </a:p>
          <a:p>
            <a:pPr marL="0" indent="0">
              <a:spcBef>
                <a:spcPts val="1600"/>
              </a:spcBef>
              <a:buFont typeface="Arial"/>
              <a:buNone/>
            </a:pPr>
            <a:endParaRPr lang="en-US" dirty="0"/>
          </a:p>
          <a:p>
            <a:pPr marL="457200" indent="-342900">
              <a:spcBef>
                <a:spcPts val="1600"/>
              </a:spcBef>
              <a:buSzPts val="1800"/>
              <a:buFont typeface="Arial"/>
              <a:buChar char="●"/>
            </a:pPr>
            <a:r>
              <a:rPr lang="en-US" dirty="0"/>
              <a:t>We constructed a simple classifier that accepts any image within a Euclidean distance of 1.0 of the jar image dataset.</a:t>
            </a:r>
          </a:p>
          <a:p>
            <a:pPr marL="457200" indent="-342900">
              <a:spcBef>
                <a:spcPts val="0"/>
              </a:spcBef>
              <a:buSzPts val="1800"/>
              <a:buFont typeface="Arial"/>
              <a:buChar char="●"/>
            </a:pPr>
            <a:r>
              <a:rPr lang="en-US" dirty="0"/>
              <a:t>Parallax applied to the model shows it is </a:t>
            </a:r>
            <a:r>
              <a:rPr lang="en-US" b="1" dirty="0"/>
              <a:t>overly sensitive to noise, prohibiting reasonable interpolations.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Font typeface="Arial"/>
              <a:buNone/>
            </a:pPr>
            <a:endParaRPr lang="en-US" dirty="0"/>
          </a:p>
        </p:txBody>
      </p:sp>
      <p:pic>
        <p:nvPicPr>
          <p:cNvPr id="6" name="Google Shape;146;p22">
            <a:extLst>
              <a:ext uri="{FF2B5EF4-FFF2-40B4-BE49-F238E27FC236}">
                <a16:creationId xmlns:a16="http://schemas.microsoft.com/office/drawing/2014/main" id="{B560B26C-1851-9938-D411-70675BEDAF7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628" y="3262294"/>
            <a:ext cx="1478000" cy="14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9;p22">
            <a:extLst>
              <a:ext uri="{FF2B5EF4-FFF2-40B4-BE49-F238E27FC236}">
                <a16:creationId xmlns:a16="http://schemas.microsoft.com/office/drawing/2014/main" id="{214027DF-8780-18F1-FFD0-C5B658EA5E7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2856" y="3262294"/>
            <a:ext cx="1478000" cy="14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47;p22">
            <a:extLst>
              <a:ext uri="{FF2B5EF4-FFF2-40B4-BE49-F238E27FC236}">
                <a16:creationId xmlns:a16="http://schemas.microsoft.com/office/drawing/2014/main" id="{F1F1525E-46D0-D653-4C25-D100ED6008D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1103" y="3262294"/>
            <a:ext cx="1478000" cy="14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50;p22">
            <a:extLst>
              <a:ext uri="{FF2B5EF4-FFF2-40B4-BE49-F238E27FC236}">
                <a16:creationId xmlns:a16="http://schemas.microsoft.com/office/drawing/2014/main" id="{03C75167-87B3-8245-E41F-B29332A4792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12877" y="3262294"/>
            <a:ext cx="1488267" cy="14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51;p22">
            <a:extLst>
              <a:ext uri="{FF2B5EF4-FFF2-40B4-BE49-F238E27FC236}">
                <a16:creationId xmlns:a16="http://schemas.microsoft.com/office/drawing/2014/main" id="{F94E45B5-7CCE-9504-BCB5-9BD95EA87E38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86650" y="3262294"/>
            <a:ext cx="1488275" cy="14697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5349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Example: Utah “Jar”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08647"/>
            <a:ext cx="7886700" cy="4351338"/>
          </a:xfrm>
        </p:spPr>
        <p:txBody>
          <a:bodyPr/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Parallax computes the model to have a very small scale of locality.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The model rejects the following interpolated images, which clearly resemble jars: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Google Shape;159;p23">
            <a:extLst>
              <a:ext uri="{FF2B5EF4-FFF2-40B4-BE49-F238E27FC236}">
                <a16:creationId xmlns:a16="http://schemas.microsoft.com/office/drawing/2014/main" id="{265D048A-5433-DCD3-A9AE-3A3B425EC6A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537" y="2934210"/>
            <a:ext cx="7535874" cy="3558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6323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TDA Applied to Security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Geometric data analytics is pursuing applying topological approaches to the security of machine learning systems </a:t>
            </a:r>
          </a:p>
          <a:p>
            <a:pPr lvl="1"/>
            <a:r>
              <a:rPr lang="en-US" dirty="0"/>
              <a:t>Funded by other agencies</a:t>
            </a:r>
          </a:p>
          <a:p>
            <a:r>
              <a:rPr lang="en-US" dirty="0"/>
              <a:t>Assuring that the model generated from the data is correct </a:t>
            </a:r>
            <a:r>
              <a:rPr lang="en-US" dirty="0" err="1"/>
              <a:t>wrt</a:t>
            </a:r>
            <a:r>
              <a:rPr lang="en-US" dirty="0"/>
              <a:t> the data should aide in assuring that security are not introduced in the models</a:t>
            </a:r>
          </a:p>
          <a:p>
            <a:r>
              <a:rPr lang="en-US" dirty="0"/>
              <a:t>Ongoing investigations funded by other agencies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4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RV is a dynamic verification approach that can be used when you have a formal specification you want to verify </a:t>
            </a:r>
          </a:p>
          <a:p>
            <a:r>
              <a:rPr lang="en-US" dirty="0"/>
              <a:t>RV has been applied to check for the violation of a number security properties</a:t>
            </a:r>
          </a:p>
          <a:p>
            <a:r>
              <a:rPr lang="en-US" dirty="0"/>
              <a:t>Assurance of machine  learning enabled systems remains an open challenge</a:t>
            </a:r>
          </a:p>
          <a:p>
            <a:r>
              <a:rPr lang="en-US" dirty="0"/>
              <a:t>Techniques from topology and geometry are promising </a:t>
            </a:r>
          </a:p>
          <a:p>
            <a:r>
              <a:rPr lang="en-US" dirty="0"/>
              <a:t>GDA has applied these techniques to problems of securing ML enabled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487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12276" y="2638098"/>
            <a:ext cx="608409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Contact Information:</a:t>
            </a:r>
          </a:p>
          <a:p>
            <a:r>
              <a:rPr lang="en-US" sz="1350" dirty="0"/>
              <a:t>Alwyn E. Goodloe </a:t>
            </a:r>
          </a:p>
          <a:p>
            <a:r>
              <a:rPr lang="en-US" sz="1350" dirty="0"/>
              <a:t>+1-757-864-5064 </a:t>
            </a:r>
          </a:p>
          <a:p>
            <a:r>
              <a:rPr lang="en-US" sz="1350" dirty="0" err="1"/>
              <a:t>a.goodloe@nasa.gov</a:t>
            </a:r>
            <a:endParaRPr lang="en-US" sz="1350" dirty="0"/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882230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Copilot Specification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28650" y="2249671"/>
            <a:ext cx="82581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/>
              <a:t>Generating Fibonacci Sequence: 0,1,1,2,3,5,8,13,21,34,</a:t>
            </a:r>
            <a:r>
              <a:rPr lang="is-IS" sz="2400" dirty="0"/>
              <a:t>…..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  </a:t>
            </a:r>
          </a:p>
          <a:p>
            <a:pPr>
              <a:buNone/>
            </a:pPr>
            <a:r>
              <a:rPr lang="en-US" sz="2400" dirty="0"/>
              <a:t>      fib :: Stream Word32</a:t>
            </a:r>
          </a:p>
          <a:p>
            <a:pPr>
              <a:buNone/>
            </a:pPr>
            <a:r>
              <a:rPr lang="en-US" sz="2400" dirty="0"/>
              <a:t>      fib = [0,1] ++ (fib + drop 1 fib)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160395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Copilot Language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Stream language – constants and arithmetic operations are lifted to stream level</a:t>
            </a:r>
          </a:p>
          <a:p>
            <a:pPr lvl="1"/>
            <a:r>
              <a:rPr lang="en-US" dirty="0"/>
              <a:t>Semantics of Haskell lazy lists </a:t>
            </a:r>
          </a:p>
          <a:p>
            <a:r>
              <a:rPr lang="en-US" dirty="0"/>
              <a:t>(++) :: [a] -&gt; Stream a -&gt; Stream a</a:t>
            </a:r>
          </a:p>
          <a:p>
            <a:r>
              <a:rPr lang="en-US" dirty="0" err="1"/>
              <a:t>xs</a:t>
            </a:r>
            <a:r>
              <a:rPr lang="en-US" dirty="0"/>
              <a:t> ++ s    - prepends list </a:t>
            </a:r>
            <a:r>
              <a:rPr lang="en-US" dirty="0" err="1"/>
              <a:t>xs</a:t>
            </a:r>
            <a:r>
              <a:rPr lang="en-US" dirty="0"/>
              <a:t> to stream s</a:t>
            </a:r>
          </a:p>
          <a:p>
            <a:r>
              <a:rPr lang="en-US" dirty="0"/>
              <a:t>drop :: </a:t>
            </a:r>
            <a:r>
              <a:rPr lang="en-US" dirty="0" err="1"/>
              <a:t>Int</a:t>
            </a:r>
            <a:r>
              <a:rPr lang="en-US" dirty="0"/>
              <a:t> -&gt; Stream a -&gt; Stream a</a:t>
            </a:r>
          </a:p>
          <a:p>
            <a:r>
              <a:rPr lang="en-US" dirty="0"/>
              <a:t>drop  n s  - skips the first n values in the stream</a:t>
            </a:r>
          </a:p>
          <a:p>
            <a:r>
              <a:rPr lang="en-US" dirty="0"/>
              <a:t>Special constructs for input (sampling) and output (triggers)</a:t>
            </a:r>
          </a:p>
          <a:p>
            <a:r>
              <a:rPr lang="en-US" dirty="0"/>
              <a:t>Copilot specs must be causal – stream values cannot depend on future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28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6" id="{69DB8902-70C1-A14D-BBE1-4FFF0729999F}" vid="{EEB52554-A46A-4F46-99EE-2DAD7E63A1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AEGBasicTemplate</Template>
  <TotalTime>11323</TotalTime>
  <Words>1146</Words>
  <Application>Microsoft Macintosh PowerPoint</Application>
  <PresentationFormat>On-screen Show (4:3)</PresentationFormat>
  <Paragraphs>180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Assuring and Securing Machine Learning </vt:lpstr>
      <vt:lpstr>My Background</vt:lpstr>
      <vt:lpstr>Outline</vt:lpstr>
      <vt:lpstr>RV Motivation</vt:lpstr>
      <vt:lpstr>Runtime Verification</vt:lpstr>
      <vt:lpstr>Copilot </vt:lpstr>
      <vt:lpstr>High-Assurance RV</vt:lpstr>
      <vt:lpstr>RV for Machine Learning </vt:lpstr>
      <vt:lpstr>Challenge of ML Assurance</vt:lpstr>
      <vt:lpstr>Specs from Data </vt:lpstr>
      <vt:lpstr>Example: Utah “Jar”</vt:lpstr>
      <vt:lpstr>Example: Utah “Jar” </vt:lpstr>
      <vt:lpstr>TDA Applied to Security </vt:lpstr>
      <vt:lpstr>Summary</vt:lpstr>
      <vt:lpstr>Questions?</vt:lpstr>
      <vt:lpstr>Sample Copilot Specification</vt:lpstr>
      <vt:lpstr>Copilot Language Operators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High-Assurance Runtime Verification</dc:title>
  <dc:creator>Microsoft Office User</dc:creator>
  <cp:lastModifiedBy>Goodloe, Alwyn E. (LARC-D320)</cp:lastModifiedBy>
  <cp:revision>242</cp:revision>
  <dcterms:created xsi:type="dcterms:W3CDTF">2017-01-25T21:58:27Z</dcterms:created>
  <dcterms:modified xsi:type="dcterms:W3CDTF">2024-03-07T15:47:54Z</dcterms:modified>
</cp:coreProperties>
</file>