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1"/>
  </p:sldMasterIdLst>
  <p:notesMasterIdLst>
    <p:notesMasterId r:id="rId35"/>
  </p:notesMasterIdLst>
  <p:sldIdLst>
    <p:sldId id="256" r:id="rId2"/>
    <p:sldId id="271" r:id="rId3"/>
    <p:sldId id="269" r:id="rId4"/>
    <p:sldId id="272" r:id="rId5"/>
    <p:sldId id="273" r:id="rId6"/>
    <p:sldId id="275" r:id="rId7"/>
    <p:sldId id="267" r:id="rId8"/>
    <p:sldId id="274" r:id="rId9"/>
    <p:sldId id="289" r:id="rId10"/>
    <p:sldId id="284" r:id="rId11"/>
    <p:sldId id="288" r:id="rId12"/>
    <p:sldId id="278" r:id="rId13"/>
    <p:sldId id="282" r:id="rId14"/>
    <p:sldId id="283" r:id="rId15"/>
    <p:sldId id="300" r:id="rId16"/>
    <p:sldId id="280" r:id="rId17"/>
    <p:sldId id="291" r:id="rId18"/>
    <p:sldId id="286" r:id="rId19"/>
    <p:sldId id="301" r:id="rId20"/>
    <p:sldId id="295" r:id="rId21"/>
    <p:sldId id="297" r:id="rId22"/>
    <p:sldId id="277" r:id="rId23"/>
    <p:sldId id="292" r:id="rId24"/>
    <p:sldId id="293" r:id="rId25"/>
    <p:sldId id="294" r:id="rId26"/>
    <p:sldId id="298" r:id="rId27"/>
    <p:sldId id="296" r:id="rId28"/>
    <p:sldId id="285" r:id="rId29"/>
    <p:sldId id="287" r:id="rId30"/>
    <p:sldId id="276" r:id="rId31"/>
    <p:sldId id="281" r:id="rId32"/>
    <p:sldId id="290" r:id="rId33"/>
    <p:sldId id="263" r:id="rId3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EF404A"/>
    <a:srgbClr val="55A4DA"/>
    <a:srgbClr val="0089CF"/>
    <a:srgbClr val="009690"/>
    <a:srgbClr val="00A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2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5A7B5-9773-4CFB-962B-26C5B9DD7E05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D2BC8-D364-412E-B7A9-8B4126371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0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350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124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232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08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Build all possible geometry, BC, and load cases, then align and combine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86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40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Live Load is local concern for member design, not impactful globally, high level of LLR.</a:t>
            </a:r>
          </a:p>
          <a:p>
            <a:r>
              <a:rPr lang="en-US"/>
              <a:t>Challenges: Controlling DL changes, aligning model weights to C.G. with SDL.</a:t>
            </a:r>
          </a:p>
          <a:p>
            <a:r>
              <a:rPr lang="en-US"/>
              <a:t>24 Lateral Cases aligning with ASCE 7 corner and eccentricity 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102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580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42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5 DSNE wind speeds determined to achieve NASA’s desired probability of occurrence for the duration of the operation. Treated as service level winds. </a:t>
            </a:r>
          </a:p>
          <a:p>
            <a:r>
              <a:rPr lang="en-US"/>
              <a:t>Design level hurricane per ASCE 7, ultimate level wind speeds assuming no vehicle.</a:t>
            </a:r>
          </a:p>
          <a:p>
            <a:r>
              <a:rPr lang="en-US"/>
              <a:t>Each of 6 speeds has 24 lateral cases, applied to each dead load configuration.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77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5 GNC Data Sets, each with 2001 sims. Using Heavy Slow Measured Winds. Low Vehicle thrust to weight ratio statistically representative wind profiles. Simulates a magnitude and direction varying distribution of launch day winds which most closely represents the pad environment.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86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9 Cases to capture different drift directions</a:t>
            </a:r>
          </a:p>
          <a:p>
            <a:r>
              <a:rPr lang="en-US"/>
              <a:t>Haunches 120-150psi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21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26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816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86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Revolve around vehicle interface, VS/VDS/VSP</a:t>
            </a:r>
          </a:p>
          <a:p>
            <a:r>
              <a:rPr lang="en-US"/>
              <a:t>T/vehicle displacement after stack and BC transitions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336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Block 2 uses ring mount around VSP’s to control load to vehicle through VSP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D2BC8-D364-412E-B7A9-8B412637120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22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5391150"/>
            <a:ext cx="2133600" cy="273844"/>
          </a:xfrm>
          <a:prstGeom prst="rect">
            <a:avLst/>
          </a:prstGeom>
        </p:spPr>
        <p:txBody>
          <a:bodyPr/>
          <a:lstStyle/>
          <a:p>
            <a:fld id="{F1DBA8B0-A512-44BA-9C96-D9CBAF0092AA}" type="datetime1">
              <a:rPr lang="en-US" smtClean="0"/>
              <a:t>3/14/2024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13AB9C-EA3F-0AEC-B004-CE8AC1F69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2877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0183F-0C69-3D13-65C4-4A16D53C0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418CA-47F2-2BBF-B633-A4BA2EA23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2DBCF-6E09-FA7C-CAB4-DCBE988DE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A1C9F-81E8-B50C-B43D-5D3954FB2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D4A3F27-A220-5D92-FF96-74688F8F71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fld id="{94E51D6D-1489-41E6-80CF-4A61B55A7B5D}" type="datetime1">
              <a:rPr lang="en-US" smtClean="0"/>
              <a:pPr/>
              <a:t>3/14/2024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FB4FB-33DC-2F4F-9CC6-4983F5FEC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29E6C-989F-F3B1-8D00-F75D8FCB71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993777"/>
            <a:ext cx="3886198" cy="36385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F57E63-544A-ADA5-27B2-756FDE838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993777"/>
            <a:ext cx="3886199" cy="36385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9FD79C-1DFB-8DB5-4B1B-ACA3F55C1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51C58-75DD-E565-86E8-645CAB33C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8592371-C289-B904-F94C-4167487B8C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fld id="{94E51D6D-1489-41E6-80CF-4A61B55A7B5D}" type="datetime1">
              <a:rPr lang="en-US" smtClean="0"/>
              <a:pPr/>
              <a:t>3/14/2024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7A846C5-FC52-1EA2-096E-2C06753866A4}"/>
              </a:ext>
            </a:extLst>
          </p:cNvPr>
          <p:cNvCxnSpPr>
            <a:cxnSpLocks/>
          </p:cNvCxnSpPr>
          <p:nvPr userDrawn="1"/>
        </p:nvCxnSpPr>
        <p:spPr>
          <a:xfrm>
            <a:off x="4419600" y="971550"/>
            <a:ext cx="0" cy="3650828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887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F44B0-E38D-504D-FA38-16CE8818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971550"/>
            <a:ext cx="3886200" cy="361950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69EFD5-4CE4-4A58-48A1-770A65A5D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800" y="1333500"/>
            <a:ext cx="3886200" cy="32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A05780-4438-0015-71DF-9093EDE2BD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30738" y="971550"/>
            <a:ext cx="3886200" cy="361950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4D50F4-453B-66BC-CF83-0E0C5B73DE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0738" y="1333500"/>
            <a:ext cx="3886200" cy="32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29147F-860A-F035-25E9-E5AEDC784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9F3690-0F9B-D4A2-4AD8-70579F37A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99F2907-2F02-F16E-231E-D7234E936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9"/>
            <a:ext cx="7886700" cy="584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E4EB682-9203-52AD-0002-49DB2B0CD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fld id="{94E51D6D-1489-41E6-80CF-4A61B55A7B5D}" type="datetime1">
              <a:rPr lang="en-US" smtClean="0"/>
              <a:pPr/>
              <a:t>3/14/2024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BE43F3-3275-1C4F-8980-79208C508F16}"/>
              </a:ext>
            </a:extLst>
          </p:cNvPr>
          <p:cNvCxnSpPr>
            <a:cxnSpLocks/>
          </p:cNvCxnSpPr>
          <p:nvPr userDrawn="1"/>
        </p:nvCxnSpPr>
        <p:spPr>
          <a:xfrm>
            <a:off x="4419600" y="971550"/>
            <a:ext cx="0" cy="3650828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75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9355-657B-4033-99A6-472DFFB9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0188E7-F585-350D-E47F-BCBAB1E18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6DC576-0A64-8B93-869A-32142E15A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F561CF5-14F6-2E87-1E12-937A6CBDD2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fld id="{94E51D6D-1489-41E6-80CF-4A61B55A7B5D}" type="datetime1">
              <a:rPr lang="en-US" smtClean="0"/>
              <a:pPr/>
              <a:t>3/14/2024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5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399E51-0534-DC7E-6EA0-A1B234BCE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91FD4-A953-B95E-0B35-4277350F5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8D80B0F-C3A7-8157-6A4B-A122C98C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fld id="{94E51D6D-1489-41E6-80CF-4A61B55A7B5D}" type="datetime1">
              <a:rPr lang="en-US" smtClean="0"/>
              <a:pPr/>
              <a:t>3/14/2024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34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43A61-88D6-0D2D-5A10-8877811FF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342901"/>
            <a:ext cx="4783138" cy="442436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D0BE53-99A9-9C56-49C8-DC16991F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D279A5-0B7B-BD47-ADFA-4AC41DEA5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C5B934D-1DF3-66AE-D410-C3160ACC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fld id="{94E51D6D-1489-41E6-80CF-4A61B55A7B5D}" type="datetime1">
              <a:rPr lang="en-US" smtClean="0"/>
              <a:pPr/>
              <a:t>3/14/2024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A402DA-61BA-9DCD-441D-1BF76C037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42900"/>
            <a:ext cx="2949575" cy="93345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7C61EA0-84B3-847E-EC1F-19BB36CBD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4800" y="13525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3BE9D3E-0F48-3649-67B2-5F3DC978D02B}"/>
              </a:ext>
            </a:extLst>
          </p:cNvPr>
          <p:cNvCxnSpPr>
            <a:cxnSpLocks/>
          </p:cNvCxnSpPr>
          <p:nvPr userDrawn="1"/>
        </p:nvCxnSpPr>
        <p:spPr>
          <a:xfrm>
            <a:off x="3505200" y="342900"/>
            <a:ext cx="0" cy="4424363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50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81D7E-9701-44E9-370A-0EE4935F5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42900"/>
            <a:ext cx="2949575" cy="93345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13D1E2-D4AC-A1A3-A1F0-78AA204A52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581400" y="0"/>
            <a:ext cx="5029200" cy="51434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B5805-8025-B2FB-6B2B-D716BC6EC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4800" y="13525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17FBC-287C-6361-58B1-02D300598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F91EB1F-C529-EB07-2595-C995B0D052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4767263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5"/>
                </a:solidFill>
              </a:defRPr>
            </a:lvl1pPr>
          </a:lstStyle>
          <a:p>
            <a:fld id="{94E51D6D-1489-41E6-80CF-4A61B55A7B5D}" type="datetime1">
              <a:rPr lang="en-US" smtClean="0"/>
              <a:pPr/>
              <a:t>3/14/2024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15CB7C-8876-FD47-1EDC-7AAC65A9D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0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938953-5BD2-D445-8CF0-3B0E7837F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3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D0F4F59A-0467-EE44-F161-B12626FA2B40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C311D1-3459-934E-E6C8-2B102E286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9"/>
            <a:ext cx="7886700" cy="584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43DEC-0169-2BE7-DB5A-77CB4154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047750"/>
            <a:ext cx="7886700" cy="3584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FD6E9-D9AD-8F65-42CB-BDE905FF52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1940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41AD3-9B13-CAC1-AFD8-36D953EB97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81171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accent5"/>
                </a:solidFill>
              </a:defRPr>
            </a:lvl1pPr>
          </a:lstStyle>
          <a:p>
            <a:fld id="{9DEBF272-945C-4F78-A809-820233DB4D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59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0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Grp="1" noChangeArrowheads="1"/>
          </p:cNvSpPr>
          <p:nvPr>
            <p:ph type="ctrTitle" idx="4294967295"/>
          </p:nvPr>
        </p:nvSpPr>
        <p:spPr bwMode="auto">
          <a:xfrm>
            <a:off x="2667000" y="1643449"/>
            <a:ext cx="6248400" cy="153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440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Mobile Laucher 2 - NASA</a:t>
            </a:r>
            <a:br>
              <a:rPr lang="en-US" sz="480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+mn-lt"/>
                <a:cs typeface="Calibri" panose="020F0502020204030204" pitchFamily="34" charset="0"/>
              </a:rPr>
              <a:t>Pete Carrato</a:t>
            </a:r>
            <a:br>
              <a:rPr lang="en-US" sz="2000">
                <a:latin typeface="+mn-lt"/>
                <a:cs typeface="Calibri" panose="020F0502020204030204" pitchFamily="34" charset="0"/>
              </a:rPr>
            </a:br>
            <a:r>
              <a:rPr lang="en-US" sz="2000">
                <a:latin typeface="+mn-lt"/>
                <a:cs typeface="Calibri" panose="020F0502020204030204" pitchFamily="34" charset="0"/>
              </a:rPr>
              <a:t>Joe Cartledge</a:t>
            </a:r>
            <a:br>
              <a:rPr lang="en-US" sz="2000">
                <a:latin typeface="+mn-lt"/>
                <a:cs typeface="Calibri" panose="020F0502020204030204" pitchFamily="34" charset="0"/>
              </a:rPr>
            </a:br>
            <a:r>
              <a:rPr lang="en-US" sz="2000">
                <a:latin typeface="+mn-lt"/>
                <a:cs typeface="Calibri" panose="020F0502020204030204" pitchFamily="34" charset="0"/>
              </a:rPr>
              <a:t>Kevin MacLeod</a:t>
            </a:r>
            <a:endParaRPr lang="en-US" sz="200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557833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>
            <a:extLst>
              <a:ext uri="{FF2B5EF4-FFF2-40B4-BE49-F238E27FC236}">
                <a16:creationId xmlns:a16="http://schemas.microsoft.com/office/drawing/2014/main" id="{11E176A1-BB12-4478-98F5-A72A9DA1A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863864"/>
            <a:ext cx="5334000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0" latinLnBrk="0" hangingPunct="0">
              <a:spcBef>
                <a:spcPct val="0"/>
              </a:spcBef>
              <a:buNone/>
              <a:defRPr sz="4800" kern="1200" baseline="0">
                <a:solidFill>
                  <a:schemeClr val="tx1"/>
                </a:solidFill>
                <a:latin typeface="Arial" charset="0"/>
                <a:ea typeface="+mj-ea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3200">
                <a:solidFill>
                  <a:schemeClr val="accent2"/>
                </a:solidFill>
                <a:latin typeface="+mn-lt"/>
                <a:cs typeface="Calibri" panose="020F0502020204030204" pitchFamily="34" charset="0"/>
              </a:rPr>
              <a:t>PDH Code </a:t>
            </a:r>
          </a:p>
          <a:p>
            <a:pPr algn="l" eaLnBrk="1" hangingPunct="1"/>
            <a:r>
              <a:rPr lang="en-US" sz="5400">
                <a:latin typeface="+mn-lt"/>
                <a:cs typeface="Calibri" panose="020F0502020204030204" pitchFamily="34" charset="0"/>
              </a:rPr>
              <a:t>###### </a:t>
            </a:r>
          </a:p>
        </p:txBody>
      </p:sp>
    </p:spTree>
    <p:extLst>
      <p:ext uri="{BB962C8B-B14F-4D97-AF65-F5344CB8AC3E}">
        <p14:creationId xmlns:p14="http://schemas.microsoft.com/office/powerpoint/2010/main" val="3874708315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2639A1-F197-6436-C39F-0644F4B95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Misson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74954-812D-8767-47A4-1BB266060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6D32A1-816A-7A32-B42F-FC420B040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797579"/>
            <a:ext cx="7391400" cy="40753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77F54A-67D7-A2D7-23AE-2F3518093BF1}"/>
              </a:ext>
            </a:extLst>
          </p:cNvPr>
          <p:cNvSpPr txBox="1"/>
          <p:nvPr/>
        </p:nvSpPr>
        <p:spPr>
          <a:xfrm>
            <a:off x="7848600" y="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Pete Carrato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05460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2639A1-F197-6436-C39F-0644F4B95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Misson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29DE6B98-60CD-6953-095D-DD502B0C76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61244" y="933385"/>
            <a:ext cx="5773812" cy="3584575"/>
          </a:xfr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74954-812D-8767-47A4-1BB266060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4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59CA8A-18CC-F32C-5073-479EABA3498C}"/>
              </a:ext>
            </a:extLst>
          </p:cNvPr>
          <p:cNvSpPr txBox="1"/>
          <p:nvPr/>
        </p:nvSpPr>
        <p:spPr>
          <a:xfrm>
            <a:off x="2057922" y="4814060"/>
            <a:ext cx="4495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solidFill>
                  <a:srgbClr val="0089CF"/>
                </a:solidFill>
                <a:latin typeface="Calibri" panose="020F0502020204030204" pitchFamily="34" charset="0"/>
              </a:rPr>
              <a:t>https://moon.nasa.gov/news/46/nasas-exploration-campaign-back-to-the-moon-and-on-to-mars/</a:t>
            </a:r>
            <a:endParaRPr lang="en-US" sz="800">
              <a:solidFill>
                <a:srgbClr val="0089C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EA6162-C2C0-AE9C-83C2-7CE3D34F4710}"/>
              </a:ext>
            </a:extLst>
          </p:cNvPr>
          <p:cNvSpPr txBox="1"/>
          <p:nvPr/>
        </p:nvSpPr>
        <p:spPr>
          <a:xfrm>
            <a:off x="7848600" y="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Pete Carrato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33666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2639A1-F197-6436-C39F-0644F4B95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Misson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74954-812D-8767-47A4-1BB266060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8AE78A-EAD6-22DA-9A88-6E031926A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797463"/>
            <a:ext cx="7391400" cy="40142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0A46F4-F182-0B4C-6B77-2BBF083C5116}"/>
              </a:ext>
            </a:extLst>
          </p:cNvPr>
          <p:cNvSpPr txBox="1"/>
          <p:nvPr/>
        </p:nvSpPr>
        <p:spPr>
          <a:xfrm>
            <a:off x="3314700" y="4899978"/>
            <a:ext cx="2514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solidFill>
                  <a:srgbClr val="0563C1"/>
                </a:solidFill>
                <a:latin typeface="Calibri" panose="020F0502020204030204" pitchFamily="34" charset="0"/>
              </a:rPr>
              <a:t>NASA Fact Sheet: NASA Space Launch System (usra.edu)</a:t>
            </a:r>
            <a:endParaRPr lang="en-US" sz="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8E95BA-F6FB-DF9A-CBF8-07148C729843}"/>
              </a:ext>
            </a:extLst>
          </p:cNvPr>
          <p:cNvSpPr txBox="1"/>
          <p:nvPr/>
        </p:nvSpPr>
        <p:spPr>
          <a:xfrm>
            <a:off x="7848600" y="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Pete Carrato</a:t>
            </a:r>
            <a:endParaRPr lang="en-US" sz="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A2BB6D-189D-2F64-2DAD-F101E2745BB3}"/>
              </a:ext>
            </a:extLst>
          </p:cNvPr>
          <p:cNvSpPr txBox="1"/>
          <p:nvPr/>
        </p:nvSpPr>
        <p:spPr>
          <a:xfrm>
            <a:off x="5294488" y="524719"/>
            <a:ext cx="244824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i="1" u="sng">
                <a:latin typeface="Calibri"/>
                <a:cs typeface="Calibri"/>
              </a:rPr>
              <a:t>Artemis I-III (Block 1)</a:t>
            </a:r>
            <a:endParaRPr lang="en-US" sz="1200" i="1" u="sng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FA6FAF-808F-BA1E-D095-D329F6815A16}"/>
              </a:ext>
            </a:extLst>
          </p:cNvPr>
          <p:cNvSpPr txBox="1"/>
          <p:nvPr/>
        </p:nvSpPr>
        <p:spPr>
          <a:xfrm>
            <a:off x="738145" y="2568026"/>
            <a:ext cx="2448244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i="1" u="sng">
                <a:latin typeface="Calibri"/>
                <a:cs typeface="Calibri"/>
              </a:rPr>
              <a:t>Artemis IV +  (Block 2)</a:t>
            </a:r>
            <a:endParaRPr lang="en-US" sz="1200" i="1" u="sng"/>
          </a:p>
        </p:txBody>
      </p:sp>
    </p:spTree>
    <p:extLst>
      <p:ext uri="{BB962C8B-B14F-4D97-AF65-F5344CB8AC3E}">
        <p14:creationId xmlns:p14="http://schemas.microsoft.com/office/powerpoint/2010/main" val="372896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2639A1-F197-6436-C39F-0644F4B95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Misson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74954-812D-8767-47A4-1BB266060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6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8E95BA-F6FB-DF9A-CBF8-07148C729843}"/>
              </a:ext>
            </a:extLst>
          </p:cNvPr>
          <p:cNvSpPr txBox="1"/>
          <p:nvPr/>
        </p:nvSpPr>
        <p:spPr>
          <a:xfrm>
            <a:off x="7848600" y="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Pete Carrato</a:t>
            </a:r>
            <a:endParaRPr lang="en-US" sz="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6256A7-51B2-E336-3024-8957AC41C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53" y="669798"/>
            <a:ext cx="7886700" cy="441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5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Team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7E5FD1-FA92-1DC0-7759-49AB097D7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77000" y="4752520"/>
            <a:ext cx="2057400" cy="274637"/>
          </a:xfrm>
        </p:spPr>
        <p:txBody>
          <a:bodyPr/>
          <a:lstStyle/>
          <a:p>
            <a:fld id="{9DEBF272-945C-4F78-A809-820233DB4DCA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420F9B-7D4C-D385-4AF6-DCEB4C7B3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3252"/>
            <a:ext cx="1745853" cy="13607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48A7AA-32F4-0B51-1750-4A3EA90D5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317" y="2952750"/>
            <a:ext cx="2494190" cy="6631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C7AB3E-6773-8339-9FA3-40B022188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256" y="2876550"/>
            <a:ext cx="2078714" cy="7515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C5DB18F-2A96-C2B6-7ECB-6517CF0AF7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399" y="895350"/>
            <a:ext cx="2256995" cy="15716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021EAF-48D1-FED6-7DBC-7B6AF56143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399" y="2800350"/>
            <a:ext cx="2467625" cy="8677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1D37574-CE0C-0B77-7CCF-85FC9C4DE76B}"/>
              </a:ext>
            </a:extLst>
          </p:cNvPr>
          <p:cNvSpPr txBox="1"/>
          <p:nvPr/>
        </p:nvSpPr>
        <p:spPr>
          <a:xfrm>
            <a:off x="7848600" y="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Pete Carrato</a:t>
            </a:r>
            <a:endParaRPr lang="en-US" sz="8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D477F8A-E84E-22D3-5E41-4662557CB4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3220" y="819150"/>
            <a:ext cx="2062385" cy="17240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3A27B00-E8EE-E549-B78D-246BF6AE89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942" y="4229823"/>
            <a:ext cx="3514947" cy="397342"/>
          </a:xfrm>
          <a:prstGeom prst="rect">
            <a:avLst/>
          </a:prstGeom>
        </p:spPr>
      </p:pic>
      <p:pic>
        <p:nvPicPr>
          <p:cNvPr id="3" name="Picture 2" descr="A blue and grey logo&#10;&#10;Description automatically generated">
            <a:extLst>
              <a:ext uri="{FF2B5EF4-FFF2-40B4-BE49-F238E27FC236}">
                <a16:creationId xmlns:a16="http://schemas.microsoft.com/office/drawing/2014/main" id="{B7244C43-275A-2F50-AE9F-EEB14A4F43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2760" y="4091141"/>
            <a:ext cx="2714625" cy="6667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147C03-DA57-33DC-ABCB-E988F9FB5E54}"/>
              </a:ext>
            </a:extLst>
          </p:cNvPr>
          <p:cNvSpPr txBox="1"/>
          <p:nvPr/>
        </p:nvSpPr>
        <p:spPr>
          <a:xfrm>
            <a:off x="3706338" y="4807649"/>
            <a:ext cx="134904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i="1">
                <a:latin typeface="Calibri"/>
                <a:ea typeface="Calibri"/>
                <a:cs typeface="Calibri"/>
              </a:rPr>
              <a:t>...and many more.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315199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848600" y="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Joe Cartledge</a:t>
            </a:r>
            <a:endParaRPr lang="en-US" sz="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CF0652-FE38-E49E-7BC4-BC2AC1A25A24}"/>
              </a:ext>
            </a:extLst>
          </p:cNvPr>
          <p:cNvSpPr txBox="1"/>
          <p:nvPr/>
        </p:nvSpPr>
        <p:spPr>
          <a:xfrm>
            <a:off x="385851" y="814383"/>
            <a:ext cx="43584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1" u="none" strike="noStrike" baseline="0">
                <a:latin typeface="Calibri" panose="020F0502020204030204" pitchFamily="34" charset="0"/>
              </a:rPr>
              <a:t>Bechtel’s Vision – Extraordinary Teams Building Inspiring Projects. </a:t>
            </a:r>
            <a:endParaRPr lang="en-US" sz="1200" i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ML2 Structure - Nomenclature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D5E7672D-334B-6111-E4D4-6B393366A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102" y="1256847"/>
            <a:ext cx="3589438" cy="33567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5730" indent="-171450">
              <a:lnSpc>
                <a:spcPct val="100000"/>
              </a:lnSpc>
              <a:buFont typeface="Arial" panose="05000000000000000000" pitchFamily="2" charset="2"/>
              <a:buChar char="•"/>
            </a:pPr>
            <a:r>
              <a:rPr lang="en-US" sz="1200" dirty="0">
                <a:latin typeface="Calibri"/>
                <a:ea typeface="Calibri"/>
                <a:cs typeface="Calibri"/>
              </a:rPr>
              <a:t>Base</a:t>
            </a:r>
            <a:endParaRPr lang="en-US" dirty="0"/>
          </a:p>
          <a:p>
            <a:pPr marL="125730" indent="-171450">
              <a:lnSpc>
                <a:spcPct val="100000"/>
              </a:lnSpc>
              <a:buFont typeface="Arial" panose="05000000000000000000" pitchFamily="2" charset="2"/>
              <a:buChar char="•"/>
            </a:pPr>
            <a:r>
              <a:rPr lang="en-US" sz="1200" dirty="0">
                <a:latin typeface="Calibri"/>
                <a:ea typeface="Calibri"/>
                <a:cs typeface="Calibri"/>
              </a:rPr>
              <a:t>Tower</a:t>
            </a:r>
            <a:endParaRPr lang="en-US" dirty="0">
              <a:ea typeface="Calibri"/>
            </a:endParaRPr>
          </a:p>
          <a:p>
            <a:pPr marL="582930"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200" dirty="0">
                <a:latin typeface="Calibri"/>
                <a:ea typeface="Calibri"/>
                <a:cs typeface="Calibri"/>
              </a:rPr>
              <a:t>Chair</a:t>
            </a:r>
          </a:p>
          <a:p>
            <a:pPr marL="582930"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200" dirty="0">
                <a:latin typeface="Calibri"/>
                <a:ea typeface="Calibri"/>
                <a:cs typeface="Calibri"/>
              </a:rPr>
              <a:t>MOD04-MOD10</a:t>
            </a:r>
          </a:p>
          <a:p>
            <a:pPr marL="582930"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200" dirty="0">
                <a:latin typeface="Calibri"/>
                <a:ea typeface="Calibri"/>
                <a:cs typeface="Calibri"/>
              </a:rPr>
              <a:t>Umbilical</a:t>
            </a:r>
          </a:p>
          <a:p>
            <a:pPr marL="1040130" lvl="2">
              <a:lnSpc>
                <a:spcPct val="100000"/>
              </a:lnSpc>
              <a:buFont typeface="Courier New" panose="05000000000000000000" pitchFamily="2" charset="2"/>
              <a:buChar char="o"/>
            </a:pPr>
            <a:r>
              <a:rPr lang="en-US" sz="1200" dirty="0">
                <a:latin typeface="Calibri"/>
                <a:ea typeface="Calibri"/>
                <a:cs typeface="Calibri"/>
              </a:rPr>
              <a:t>Mandatory Inspection Points (MIPS)</a:t>
            </a:r>
          </a:p>
          <a:p>
            <a:r>
              <a:rPr lang="en-US" sz="1200" dirty="0">
                <a:latin typeface="Calibri"/>
                <a:ea typeface="Calibri"/>
                <a:cs typeface="Calibri"/>
              </a:rPr>
              <a:t>ML1 compared to ML2</a:t>
            </a:r>
          </a:p>
          <a:p>
            <a:pPr marL="582930" lvl="1" indent="-171450">
              <a:lnSpc>
                <a:spcPct val="100000"/>
              </a:lnSpc>
              <a:buFont typeface="Wingdings" panose="020B0604020202020204" pitchFamily="34" charset="0"/>
              <a:buChar char="§"/>
            </a:pPr>
            <a:r>
              <a:rPr lang="en-US" sz="1200" dirty="0">
                <a:latin typeface="Calibri"/>
                <a:ea typeface="Calibri"/>
                <a:cs typeface="Calibri"/>
              </a:rPr>
              <a:t>X-Bracing vs Chevron Bracing</a:t>
            </a:r>
          </a:p>
          <a:p>
            <a:pPr marL="582930" lvl="1" indent="-171450">
              <a:buFont typeface="Wingdings" panose="020B0604020202020204" pitchFamily="34" charset="0"/>
              <a:buChar char="§"/>
            </a:pPr>
            <a:r>
              <a:rPr lang="en-US" sz="1200" dirty="0">
                <a:latin typeface="Calibri"/>
                <a:ea typeface="Calibri"/>
                <a:cs typeface="Calibri"/>
              </a:rPr>
              <a:t>Plate Girders vs Trusses</a:t>
            </a:r>
          </a:p>
          <a:p>
            <a:pPr marL="582930" lvl="1" indent="-171450">
              <a:buFont typeface="Wingdings" panose="020B0604020202020204" pitchFamily="34" charset="0"/>
              <a:buChar char="§"/>
            </a:pPr>
            <a:r>
              <a:rPr lang="en-US" sz="1200" dirty="0">
                <a:latin typeface="Calibri"/>
                <a:ea typeface="Calibri"/>
                <a:cs typeface="Calibri"/>
              </a:rPr>
              <a:t>Tower Chair Integration</a:t>
            </a:r>
          </a:p>
          <a:p>
            <a:pPr marL="582930" lvl="1" indent="-171450">
              <a:lnSpc>
                <a:spcPct val="100000"/>
              </a:lnSpc>
              <a:buFont typeface="Wingdings" panose="020B0604020202020204" pitchFamily="34" charset="0"/>
              <a:buChar char="§"/>
            </a:pPr>
            <a:r>
              <a:rPr lang="en-US" sz="1200" dirty="0">
                <a:latin typeface="Calibri"/>
                <a:cs typeface="Calibri"/>
              </a:rPr>
              <a:t>Extended Trusses</a:t>
            </a:r>
          </a:p>
          <a:p>
            <a:pPr marL="582930" lvl="1" indent="-171450">
              <a:lnSpc>
                <a:spcPct val="100000"/>
              </a:lnSpc>
              <a:buFont typeface="Wingdings" panose="020B0604020202020204" pitchFamily="34" charset="0"/>
              <a:buChar char="§"/>
            </a:pPr>
            <a:r>
              <a:rPr lang="en-US" sz="1200" dirty="0">
                <a:latin typeface="Calibri"/>
                <a:cs typeface="Calibri"/>
              </a:rPr>
              <a:t>Increased height, vehicle weight, and plume loads</a:t>
            </a:r>
            <a:endParaRPr lang="en-US" sz="1600" dirty="0"/>
          </a:p>
          <a:p>
            <a:pPr marL="457200" lvl="1" indent="0">
              <a:buNone/>
            </a:pPr>
            <a:endParaRPr lang="en-US" sz="1600" dirty="0"/>
          </a:p>
          <a:p>
            <a:pPr lvl="1">
              <a:buFont typeface="Wingdings" panose="020B0604020202020204" pitchFamily="34" charset="0"/>
              <a:buChar char="§"/>
            </a:pP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" name="Picture 19" descr="A rocket on a launch pad&#10;&#10;Description automatically generated">
            <a:extLst>
              <a:ext uri="{FF2B5EF4-FFF2-40B4-BE49-F238E27FC236}">
                <a16:creationId xmlns:a16="http://schemas.microsoft.com/office/drawing/2014/main" id="{5A5B95FD-3A35-51CF-2D4A-FEFEEBF2B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580" y="1435180"/>
            <a:ext cx="4616362" cy="34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2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848600" y="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Joe Cartledge</a:t>
            </a:r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ML2 Structure - Nomenclature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BFF1652-3D95-C708-A86A-DC871473F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278" y="1055831"/>
            <a:ext cx="1945144" cy="2952199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1C51DB8-416E-E36B-78BD-F9C8D1EE137C}"/>
              </a:ext>
            </a:extLst>
          </p:cNvPr>
          <p:cNvCxnSpPr>
            <a:cxnSpLocks/>
          </p:cNvCxnSpPr>
          <p:nvPr/>
        </p:nvCxnSpPr>
        <p:spPr>
          <a:xfrm flipV="1">
            <a:off x="3353765" y="2960016"/>
            <a:ext cx="2164424" cy="430303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4644A66-2C4D-D314-0E49-90923F867F43}"/>
              </a:ext>
            </a:extLst>
          </p:cNvPr>
          <p:cNvSpPr txBox="1"/>
          <p:nvPr/>
        </p:nvSpPr>
        <p:spPr>
          <a:xfrm>
            <a:off x="5773904" y="4007737"/>
            <a:ext cx="1375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>
                <a:latin typeface="Calibri" panose="020F0502020204030204" pitchFamily="34" charset="0"/>
              </a:rPr>
              <a:t>Mount Mechanism</a:t>
            </a:r>
            <a:endParaRPr lang="en-US" sz="1200" i="1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897A5B-B9B5-2E2A-CE73-8D5713801AFC}"/>
              </a:ext>
            </a:extLst>
          </p:cNvPr>
          <p:cNvGrpSpPr/>
          <p:nvPr/>
        </p:nvGrpSpPr>
        <p:grpSpPr>
          <a:xfrm>
            <a:off x="865542" y="1118248"/>
            <a:ext cx="2580219" cy="2348110"/>
            <a:chOff x="8554280" y="1182746"/>
            <a:chExt cx="2997183" cy="298088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E4D2211-0CB8-38C8-D657-8F5E110D1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54280" y="1182746"/>
              <a:ext cx="2997183" cy="2980882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6A4FE72-B070-9F75-85D3-22DDE8A2E959}"/>
                </a:ext>
              </a:extLst>
            </p:cNvPr>
            <p:cNvSpPr/>
            <p:nvPr/>
          </p:nvSpPr>
          <p:spPr>
            <a:xfrm>
              <a:off x="9215022" y="2870939"/>
              <a:ext cx="133165" cy="15235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B803922-79B6-8412-E893-2B1A387B2022}"/>
                </a:ext>
              </a:extLst>
            </p:cNvPr>
            <p:cNvSpPr/>
            <p:nvPr/>
          </p:nvSpPr>
          <p:spPr>
            <a:xfrm>
              <a:off x="10716828" y="2870939"/>
              <a:ext cx="133165" cy="15235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113AC8F-DC80-E75D-FD93-0EF5711B79F5}"/>
                </a:ext>
              </a:extLst>
            </p:cNvPr>
            <p:cNvSpPr/>
            <p:nvPr/>
          </p:nvSpPr>
          <p:spPr>
            <a:xfrm>
              <a:off x="9215021" y="3682354"/>
              <a:ext cx="133165" cy="15235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72E98D2-27C8-FA78-8E00-0887DE086D36}"/>
                </a:ext>
              </a:extLst>
            </p:cNvPr>
            <p:cNvSpPr/>
            <p:nvPr/>
          </p:nvSpPr>
          <p:spPr>
            <a:xfrm>
              <a:off x="10716827" y="3682354"/>
              <a:ext cx="133165" cy="15235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08CADBE-F014-2F36-98F2-2D9FC572C75D}"/>
                </a:ext>
              </a:extLst>
            </p:cNvPr>
            <p:cNvSpPr/>
            <p:nvPr/>
          </p:nvSpPr>
          <p:spPr>
            <a:xfrm>
              <a:off x="10716827" y="1789164"/>
              <a:ext cx="133165" cy="152354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CA8E27E-F9CD-F095-FE6B-5DDB4D92C0CA}"/>
                </a:ext>
              </a:extLst>
            </p:cNvPr>
            <p:cNvSpPr/>
            <p:nvPr/>
          </p:nvSpPr>
          <p:spPr>
            <a:xfrm>
              <a:off x="9215021" y="1798312"/>
              <a:ext cx="133165" cy="152354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DAD7F01-50A8-6BA0-7A4D-E88FC493DD06}"/>
                </a:ext>
              </a:extLst>
            </p:cNvPr>
            <p:cNvSpPr/>
            <p:nvPr/>
          </p:nvSpPr>
          <p:spPr>
            <a:xfrm>
              <a:off x="9221985" y="3277257"/>
              <a:ext cx="133165" cy="152354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E2ACC8E-DD48-72A4-A15F-BD3D5316BE6D}"/>
                </a:ext>
              </a:extLst>
            </p:cNvPr>
            <p:cNvSpPr/>
            <p:nvPr/>
          </p:nvSpPr>
          <p:spPr>
            <a:xfrm>
              <a:off x="10716826" y="3276646"/>
              <a:ext cx="133165" cy="152354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B10D8C2-A79A-4682-9938-8DE83DC0BA39}"/>
                </a:ext>
              </a:extLst>
            </p:cNvPr>
            <p:cNvSpPr/>
            <p:nvPr/>
          </p:nvSpPr>
          <p:spPr>
            <a:xfrm>
              <a:off x="8838871" y="1434082"/>
              <a:ext cx="133165" cy="152354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EC03845-D134-4CDF-C313-9FEA36B30571}"/>
                </a:ext>
              </a:extLst>
            </p:cNvPr>
            <p:cNvSpPr/>
            <p:nvPr/>
          </p:nvSpPr>
          <p:spPr>
            <a:xfrm>
              <a:off x="11005023" y="1432951"/>
              <a:ext cx="133165" cy="152354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278C6F7-376C-AD8C-E584-67F4E5E7BE44}"/>
                </a:ext>
              </a:extLst>
            </p:cNvPr>
            <p:cNvSpPr/>
            <p:nvPr/>
          </p:nvSpPr>
          <p:spPr>
            <a:xfrm>
              <a:off x="8838871" y="2385103"/>
              <a:ext cx="133165" cy="152354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B6D731C-5BE8-03F6-366B-813F360A5025}"/>
                </a:ext>
              </a:extLst>
            </p:cNvPr>
            <p:cNvSpPr/>
            <p:nvPr/>
          </p:nvSpPr>
          <p:spPr>
            <a:xfrm>
              <a:off x="11015485" y="2392849"/>
              <a:ext cx="133165" cy="152354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E00E89B-4F86-05C5-2344-67EB21993B52}"/>
                </a:ext>
              </a:extLst>
            </p:cNvPr>
            <p:cNvSpPr/>
            <p:nvPr/>
          </p:nvSpPr>
          <p:spPr>
            <a:xfrm>
              <a:off x="8838871" y="3990921"/>
              <a:ext cx="133165" cy="152354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92AA59F-EBC7-9870-9ECF-C3D43C8637D5}"/>
                </a:ext>
              </a:extLst>
            </p:cNvPr>
            <p:cNvSpPr/>
            <p:nvPr/>
          </p:nvSpPr>
          <p:spPr>
            <a:xfrm>
              <a:off x="11025947" y="3990921"/>
              <a:ext cx="133165" cy="152354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C911508F-CBD5-0424-1B13-E364CA127D22}"/>
              </a:ext>
            </a:extLst>
          </p:cNvPr>
          <p:cNvSpPr txBox="1"/>
          <p:nvPr/>
        </p:nvSpPr>
        <p:spPr>
          <a:xfrm>
            <a:off x="483755" y="3819847"/>
            <a:ext cx="4673276" cy="11972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60325" lvl="1" indent="-60325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200"/>
              <a:t>Six (6) </a:t>
            </a:r>
            <a:r>
              <a:rPr lang="en-US" sz="1200">
                <a:highlight>
                  <a:srgbClr val="FFFF00"/>
                </a:highlight>
              </a:rPr>
              <a:t>Mounting Mechanisms (MM):  </a:t>
            </a:r>
            <a:r>
              <a:rPr lang="en-US" sz="1200"/>
              <a:t>At Park Site, VAB and Launch Pad</a:t>
            </a:r>
            <a:endParaRPr lang="en-US" sz="1200">
              <a:ea typeface="Calibri"/>
              <a:cs typeface="Calibri"/>
            </a:endParaRPr>
          </a:p>
          <a:p>
            <a:pPr marL="60325" lvl="1" indent="-60325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200"/>
              <a:t>Four (4) </a:t>
            </a:r>
            <a:r>
              <a:rPr lang="en-US" sz="1200">
                <a:highlight>
                  <a:srgbClr val="FF2800"/>
                </a:highlight>
              </a:rPr>
              <a:t>Extensible Columns </a:t>
            </a:r>
            <a:r>
              <a:rPr lang="en-US" sz="1200"/>
              <a:t>(XCS): At Launch Pad</a:t>
            </a:r>
            <a:endParaRPr lang="en-US" sz="1200">
              <a:ea typeface="Calibri"/>
              <a:cs typeface="Calibri"/>
            </a:endParaRPr>
          </a:p>
          <a:p>
            <a:pPr marL="60325" lvl="1" indent="-60325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200"/>
              <a:t>Four (4) </a:t>
            </a:r>
            <a:r>
              <a:rPr lang="en-US" sz="1200">
                <a:highlight>
                  <a:srgbClr val="00FFFF"/>
                </a:highlight>
              </a:rPr>
              <a:t>Crawler Transporter </a:t>
            </a:r>
            <a:r>
              <a:rPr lang="en-US" sz="1200"/>
              <a:t>(CT) pick up point</a:t>
            </a:r>
            <a:endParaRPr lang="en-US" sz="1200">
              <a:ea typeface="Calibri"/>
              <a:cs typeface="Calibri"/>
            </a:endParaRPr>
          </a:p>
          <a:p>
            <a:pPr marL="229235" lvl="1">
              <a:lnSpc>
                <a:spcPct val="160000"/>
              </a:lnSpc>
            </a:pPr>
            <a:endParaRPr lang="en-US" sz="100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080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10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848600" y="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Joe Cartledge</a:t>
            </a:r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ML2 Structure - Nomenclature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BD0A3FF-6211-1F52-9CAD-0B829B401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48985" y="1080232"/>
            <a:ext cx="4445895" cy="25778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 sz="1200" dirty="0">
                <a:latin typeface="Calibri"/>
                <a:ea typeface="Calibri"/>
                <a:cs typeface="Arial"/>
              </a:rPr>
              <a:t>Crawler: Lifts Mobile Launcher from the MMs and transports from the Vehicle Assembly Building (VAB) to the Launch Pad.</a:t>
            </a:r>
          </a:p>
          <a:p>
            <a:pPr lvl="1"/>
            <a:r>
              <a:rPr lang="en-US" sz="1200" dirty="0">
                <a:latin typeface="Calibri"/>
                <a:ea typeface="Calibri"/>
                <a:cs typeface="Arial"/>
              </a:rPr>
              <a:t>One of the largest self-powered land vehicles in the world. Upgraded in 2014-2016 to increase lifting capacity to 18 million pounds. </a:t>
            </a:r>
          </a:p>
          <a:p>
            <a:pPr lvl="2" indent="-171450">
              <a:buFont typeface="Wingdings" panose="020B0604020202020204" pitchFamily="34" charset="0"/>
              <a:buChar char="§"/>
            </a:pPr>
            <a:r>
              <a:rPr lang="en-US" sz="1200" dirty="0">
                <a:latin typeface="Calibri"/>
                <a:ea typeface="Calibri"/>
                <a:cs typeface="Arial"/>
              </a:rPr>
              <a:t>Critical design requirements is weight, based on capacity of crawler. </a:t>
            </a:r>
          </a:p>
          <a:p>
            <a:endParaRPr lang="en-US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621EE144-138F-CA57-2E8A-16DAADE0C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66" y="851235"/>
            <a:ext cx="3910923" cy="293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7C82265-FDB3-1BF7-A373-9EB74EB65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85" y="3241592"/>
            <a:ext cx="4940838" cy="1598796"/>
          </a:xfrm>
          <a:prstGeom prst="rect">
            <a:avLst/>
          </a:prstGeom>
          <a:noFill/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53383A2-9293-BB13-A27C-90761906CF7D}"/>
              </a:ext>
            </a:extLst>
          </p:cNvPr>
          <p:cNvCxnSpPr>
            <a:cxnSpLocks/>
          </p:cNvCxnSpPr>
          <p:nvPr/>
        </p:nvCxnSpPr>
        <p:spPr>
          <a:xfrm flipH="1">
            <a:off x="5105400" y="2665794"/>
            <a:ext cx="2598034" cy="14664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36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72CA-82E9-5751-CC12-A6B2D24C1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Rollout Video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B7FD4-2D8F-493D-1A06-81D8C9CD8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 descr="A rocket on a launch pad&#10;&#10;Description automatically generated">
            <a:extLst>
              <a:ext uri="{FF2B5EF4-FFF2-40B4-BE49-F238E27FC236}">
                <a16:creationId xmlns:a16="http://schemas.microsoft.com/office/drawing/2014/main" id="{89DDB799-B432-254D-2BE8-3633F2C39A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0" t="3876" b="-194"/>
          <a:stretch/>
        </p:blipFill>
        <p:spPr>
          <a:xfrm>
            <a:off x="211377" y="864094"/>
            <a:ext cx="8118435" cy="3892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9F92EF-F900-789B-3889-24F3CB08CA96}"/>
              </a:ext>
            </a:extLst>
          </p:cNvPr>
          <p:cNvSpPr txBox="1"/>
          <p:nvPr/>
        </p:nvSpPr>
        <p:spPr>
          <a:xfrm>
            <a:off x="3266837" y="4814882"/>
            <a:ext cx="2142922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i="1">
                <a:cs typeface="Calibri"/>
              </a:rPr>
              <a:t>Artemis 1 on Launch Pad - 39B</a:t>
            </a:r>
          </a:p>
        </p:txBody>
      </p:sp>
    </p:spTree>
    <p:extLst>
      <p:ext uri="{BB962C8B-B14F-4D97-AF65-F5344CB8AC3E}">
        <p14:creationId xmlns:p14="http://schemas.microsoft.com/office/powerpoint/2010/main" val="163416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structure&#10;&#10;Description automatically generated">
            <a:extLst>
              <a:ext uri="{FF2B5EF4-FFF2-40B4-BE49-F238E27FC236}">
                <a16:creationId xmlns:a16="http://schemas.microsoft.com/office/drawing/2014/main" id="{5C03195F-F002-B67F-899C-B1D7F152C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48" y="2206423"/>
            <a:ext cx="3117930" cy="269111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848600" y="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Joe Cartledge</a:t>
            </a:r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ML2 Structure – Structural System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FD934E2-ACDD-67EB-E69A-CECA49482F8E}"/>
              </a:ext>
            </a:extLst>
          </p:cNvPr>
          <p:cNvGrpSpPr/>
          <p:nvPr/>
        </p:nvGrpSpPr>
        <p:grpSpPr>
          <a:xfrm>
            <a:off x="4496551" y="1042969"/>
            <a:ext cx="4050241" cy="3338650"/>
            <a:chOff x="4262045" y="1123950"/>
            <a:chExt cx="3591317" cy="302034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027A8A1-49C9-F1D4-9BF9-5850D8AB1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62045" y="1123950"/>
              <a:ext cx="3591317" cy="302034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8159E30-072B-ED66-2BE5-94EAD0D46DDB}"/>
                </a:ext>
              </a:extLst>
            </p:cNvPr>
            <p:cNvSpPr txBox="1"/>
            <p:nvPr/>
          </p:nvSpPr>
          <p:spPr>
            <a:xfrm rot="1533908">
              <a:off x="5201613" y="3793122"/>
              <a:ext cx="405116" cy="184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600"/>
                <a:t>Side 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466CB71-F779-A259-48E9-F842115ABF75}"/>
                </a:ext>
              </a:extLst>
            </p:cNvPr>
            <p:cNvSpPr txBox="1"/>
            <p:nvPr/>
          </p:nvSpPr>
          <p:spPr>
            <a:xfrm rot="1533908">
              <a:off x="6649414" y="1507121"/>
              <a:ext cx="405116" cy="184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600"/>
                <a:t>Side 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DA38E3C-9930-FF34-889C-96404ECD5F67}"/>
                </a:ext>
              </a:extLst>
            </p:cNvPr>
            <p:cNvSpPr txBox="1"/>
            <p:nvPr/>
          </p:nvSpPr>
          <p:spPr>
            <a:xfrm rot="1533908">
              <a:off x="4668214" y="1964321"/>
              <a:ext cx="405116" cy="184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600"/>
                <a:t>Side 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28C8631-5C02-DE4E-F509-8E7C9B23180F}"/>
                </a:ext>
              </a:extLst>
            </p:cNvPr>
            <p:cNvSpPr txBox="1"/>
            <p:nvPr/>
          </p:nvSpPr>
          <p:spPr>
            <a:xfrm rot="1533908">
              <a:off x="7156771" y="3259722"/>
              <a:ext cx="405116" cy="184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600"/>
                <a:t>Side 4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58CDA78-1B30-F2C3-B826-6F1E67D2AC85}"/>
              </a:ext>
            </a:extLst>
          </p:cNvPr>
          <p:cNvSpPr txBox="1"/>
          <p:nvPr/>
        </p:nvSpPr>
        <p:spPr>
          <a:xfrm>
            <a:off x="105338" y="830530"/>
            <a:ext cx="4464984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25730" indent="-171450">
              <a:buFont typeface="Arial" panose="02070309020205020404" pitchFamily="49" charset="0"/>
              <a:buChar char="•"/>
            </a:pPr>
            <a:r>
              <a:rPr lang="en-US" sz="1200">
                <a:latin typeface="Calibri"/>
                <a:ea typeface="Calibri"/>
                <a:cs typeface="Calibri"/>
              </a:rPr>
              <a:t>Primary Base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Deep Trusses </a:t>
            </a: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Plate Girders</a:t>
            </a: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Decks (0, A, B)</a:t>
            </a:r>
          </a:p>
          <a:p>
            <a:pPr marL="582930" lvl="1" indent="-171450">
              <a:buFont typeface="Wingdings" panose="05000000000000000000" pitchFamily="2" charset="2"/>
              <a:buChar char="§"/>
            </a:pPr>
            <a:endParaRPr lang="en-US" sz="1200">
              <a:latin typeface="Calibri" panose="020F0502020204030204" pitchFamily="34" charset="0"/>
            </a:endParaRPr>
          </a:p>
          <a:p>
            <a:pPr marL="125730" indent="-171450">
              <a:buFont typeface="Arial" panose="02070309020205020404" pitchFamily="49" charset="0"/>
              <a:buChar char="•"/>
            </a:pPr>
            <a:r>
              <a:rPr lang="en-US" sz="1200">
                <a:latin typeface="Calibri"/>
                <a:ea typeface="Calibri"/>
                <a:cs typeface="Calibri"/>
              </a:rPr>
              <a:t>Secondary</a:t>
            </a: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Commodity Supports  </a:t>
            </a: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Equipment Supports</a:t>
            </a:r>
          </a:p>
          <a:p>
            <a:pPr marL="1040130" lvl="2" indent="-171450">
              <a:buFont typeface="Arial" panose="020B0604020202020204" pitchFamily="34" charset="0"/>
              <a:buChar char="•"/>
            </a:pPr>
            <a:r>
              <a:rPr lang="en-US" sz="1200">
                <a:latin typeface="Calibri"/>
                <a:ea typeface="Calibri"/>
                <a:cs typeface="Calibri"/>
              </a:rPr>
              <a:t>Stand-Offs</a:t>
            </a:r>
          </a:p>
          <a:p>
            <a:pPr marL="1040130" lvl="2" indent="-171450">
              <a:buFont typeface="Arial" panose="020B0604020202020204" pitchFamily="34" charset="0"/>
              <a:buChar char="•"/>
            </a:pPr>
            <a:r>
              <a:rPr lang="en-US" sz="1200">
                <a:latin typeface="Calibri"/>
                <a:ea typeface="Calibri"/>
                <a:cs typeface="Calibri"/>
              </a:rPr>
              <a:t>Isolators</a:t>
            </a:r>
            <a:endParaRPr lang="en-US"/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Stairs</a:t>
            </a: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Interior/Exterior Wall Panels</a:t>
            </a:r>
          </a:p>
          <a:p>
            <a:pPr marL="582930" lvl="1" indent="-171450">
              <a:buFont typeface="Courier New" panose="02070309020205020404" pitchFamily="49" charset="0"/>
              <a:buChar char="o"/>
            </a:pPr>
            <a:endParaRPr lang="en-US" sz="1200">
              <a:latin typeface="Calibri" panose="020F0502020204030204" pitchFamily="34" charset="0"/>
            </a:endParaRPr>
          </a:p>
          <a:p>
            <a:pPr marL="1040130" lvl="2" indent="-171450">
              <a:buFont typeface="Courier New" panose="02070309020205020404" pitchFamily="49" charset="0"/>
              <a:buChar char="o"/>
            </a:pPr>
            <a:endParaRPr lang="en-US" sz="1200">
              <a:latin typeface="Calibri" panose="020F0502020204030204" pitchFamily="34" charset="0"/>
            </a:endParaRPr>
          </a:p>
          <a:p>
            <a:pPr marL="1040130" lvl="2" indent="-171450" algn="just">
              <a:buFont typeface="Courier New" panose="02070309020205020404" pitchFamily="49" charset="0"/>
              <a:buChar char="o"/>
            </a:pPr>
            <a:endParaRPr lang="en-US" sz="1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986F8C-C09E-AA11-6AC3-893F20611FFD}"/>
              </a:ext>
            </a:extLst>
          </p:cNvPr>
          <p:cNvSpPr txBox="1"/>
          <p:nvPr/>
        </p:nvSpPr>
        <p:spPr>
          <a:xfrm>
            <a:off x="5102535" y="4474877"/>
            <a:ext cx="3338444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>
                <a:latin typeface="Calibri"/>
                <a:ea typeface="Calibri"/>
                <a:cs typeface="Calibri"/>
              </a:rPr>
              <a:t>ML2 Base: Plate Girders Trusses</a:t>
            </a:r>
            <a:endParaRPr lang="en-US" sz="1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F034F-A25B-8982-35C7-ECE3D7808624}"/>
              </a:ext>
            </a:extLst>
          </p:cNvPr>
          <p:cNvSpPr txBox="1"/>
          <p:nvPr/>
        </p:nvSpPr>
        <p:spPr>
          <a:xfrm>
            <a:off x="1036927" y="4894458"/>
            <a:ext cx="3512064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>
                <a:latin typeface="Calibri"/>
                <a:ea typeface="Calibri"/>
                <a:cs typeface="Calibri"/>
              </a:rPr>
              <a:t>Deck B, Typical Floor Panel with Equipment Support Beams</a:t>
            </a:r>
            <a:endParaRPr lang="en-US" sz="10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4E55AD-AF76-115B-9A63-C2128A83017E}"/>
              </a:ext>
            </a:extLst>
          </p:cNvPr>
          <p:cNvSpPr/>
          <p:nvPr/>
        </p:nvSpPr>
        <p:spPr>
          <a:xfrm rot="7500000">
            <a:off x="6437114" y="1791084"/>
            <a:ext cx="853632" cy="260431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AB5A3AE-1263-EA74-32A4-606226CCB996}"/>
              </a:ext>
            </a:extLst>
          </p:cNvPr>
          <p:cNvCxnSpPr>
            <a:cxnSpLocks/>
          </p:cNvCxnSpPr>
          <p:nvPr/>
        </p:nvCxnSpPr>
        <p:spPr>
          <a:xfrm flipH="1">
            <a:off x="4136019" y="2188337"/>
            <a:ext cx="2352075" cy="71408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86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7381906-C4EF-0244-64C5-002259066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099" y="274005"/>
            <a:ext cx="1445096" cy="436062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848600" y="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Joe Cartledge</a:t>
            </a:r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ML2 Structure – Structural System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344FE773-3163-0833-B2EB-18D7B44A9315}"/>
              </a:ext>
            </a:extLst>
          </p:cNvPr>
          <p:cNvSpPr txBox="1"/>
          <p:nvPr/>
        </p:nvSpPr>
        <p:spPr>
          <a:xfrm>
            <a:off x="246926" y="884786"/>
            <a:ext cx="2815590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730" indent="-171450">
              <a:buFont typeface="Arial" panose="02070309020205020404" pitchFamily="49" charset="0"/>
              <a:buChar char="•"/>
            </a:pPr>
            <a:r>
              <a:rPr lang="en-US" sz="1200">
                <a:latin typeface="Calibri"/>
                <a:ea typeface="Calibri"/>
                <a:cs typeface="Calibri"/>
              </a:rPr>
              <a:t>Primary Tower</a:t>
            </a:r>
            <a:endParaRPr lang="en-US"/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cs typeface="Calibri"/>
              </a:rPr>
              <a:t>Chair</a:t>
            </a: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cs typeface="Calibri"/>
              </a:rPr>
              <a:t>Modules</a:t>
            </a:r>
            <a:endParaRPr lang="en-US"/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API – Columns/Bracing</a:t>
            </a:r>
            <a:endParaRPr lang="en-US" sz="1200">
              <a:latin typeface="Calibri" panose="020F0502020204030204" pitchFamily="34" charset="0"/>
              <a:ea typeface="Calibri"/>
              <a:cs typeface="Calibri"/>
            </a:endParaRP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Cast Connex</a:t>
            </a:r>
          </a:p>
          <a:p>
            <a:pPr marL="1040130" lvl="2" indent="-171450">
              <a:buFont typeface="Courier New" panose="05000000000000000000" pitchFamily="2" charset="2"/>
              <a:buChar char="o"/>
            </a:pPr>
            <a:r>
              <a:rPr lang="en-US" sz="1200">
                <a:latin typeface="Calibri"/>
                <a:ea typeface="Calibri"/>
                <a:cs typeface="Calibri"/>
              </a:rPr>
              <a:t> 104 Cast Connex Nodes</a:t>
            </a:r>
            <a:endParaRPr lang="en-US">
              <a:latin typeface="Calibri"/>
              <a:ea typeface="Calibri"/>
              <a:cs typeface="Calibri"/>
            </a:endParaRP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Floor Framing</a:t>
            </a:r>
            <a:endParaRPr lang="en-US">
              <a:ea typeface="Calibri"/>
              <a:cs typeface="Calibri"/>
            </a:endParaRP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Electrical Rooms</a:t>
            </a:r>
          </a:p>
          <a:p>
            <a:pPr marL="582930" lvl="1" indent="-171450">
              <a:buFont typeface="Wingdings" panose="05000000000000000000" pitchFamily="2" charset="2"/>
              <a:buChar char="§"/>
            </a:pPr>
            <a:endParaRPr lang="en-US" sz="1200">
              <a:latin typeface="Calibri" panose="020F0502020204030204" pitchFamily="34" charset="0"/>
            </a:endParaRPr>
          </a:p>
          <a:p>
            <a:pPr marL="125730" indent="-171450">
              <a:buFont typeface="Arial" panose="02070309020205020404" pitchFamily="49" charset="0"/>
              <a:buChar char="•"/>
            </a:pPr>
            <a:r>
              <a:rPr lang="en-US" sz="1200">
                <a:latin typeface="Calibri"/>
                <a:cs typeface="Calibri"/>
              </a:rPr>
              <a:t>Secondary</a:t>
            </a:r>
            <a:endParaRPr lang="en-US" sz="1200">
              <a:latin typeface="Calibri"/>
              <a:ea typeface="Calibri" panose="020F0502020204030204" pitchFamily="34" charset="0"/>
              <a:cs typeface="Calibri"/>
            </a:endParaRP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Elevator Shaft</a:t>
            </a: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Umbilical Rails</a:t>
            </a:r>
          </a:p>
          <a:p>
            <a:pPr marL="1040130" lvl="2" indent="-171450">
              <a:buFont typeface="Courier New" panose="05000000000000000000" pitchFamily="2" charset="2"/>
              <a:buChar char="o"/>
            </a:pPr>
            <a:r>
              <a:rPr lang="en-US" sz="1200">
                <a:latin typeface="Calibri"/>
                <a:ea typeface="Calibri"/>
                <a:cs typeface="Calibri"/>
              </a:rPr>
              <a:t>Adjustable Connections</a:t>
            </a: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Commodity Chase</a:t>
            </a: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Commodity Supports</a:t>
            </a: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Equipment Supports</a:t>
            </a:r>
          </a:p>
          <a:p>
            <a:pPr marL="582930" lvl="1" indent="-171450">
              <a:buFont typeface="Wingdings" panose="05000000000000000000" pitchFamily="2" charset="2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Stairs</a:t>
            </a:r>
          </a:p>
          <a:p>
            <a:pPr marL="411480" lvl="1"/>
            <a:endParaRPr lang="en-US" sz="1200">
              <a:latin typeface="Calibri"/>
              <a:ea typeface="Calibri"/>
              <a:cs typeface="Calibri"/>
            </a:endParaRPr>
          </a:p>
          <a:p>
            <a:pPr marL="582930" lvl="1" indent="-171450">
              <a:buFont typeface="Wingdings" panose="02070309020205020404" pitchFamily="49" charset="0"/>
              <a:buChar char="§"/>
            </a:pPr>
            <a:endParaRPr lang="en-US" sz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40130" lvl="2" indent="-171450">
              <a:buFont typeface="Courier New" panose="02070309020205020404" pitchFamily="49" charset="0"/>
              <a:buChar char="o"/>
            </a:pPr>
            <a:endParaRPr lang="en-US" sz="1200">
              <a:latin typeface="Calibri" panose="020F0502020204030204" pitchFamily="34" charset="0"/>
            </a:endParaRPr>
          </a:p>
          <a:p>
            <a:pPr marL="1040130" lvl="2" indent="-171450" algn="just">
              <a:buFont typeface="Courier New" panose="02070309020205020404" pitchFamily="49" charset="0"/>
              <a:buChar char="o"/>
            </a:pPr>
            <a:endParaRPr lang="en-US" sz="12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7D0EC2-0696-F33D-F9F9-E5CBB5D08B53}"/>
              </a:ext>
            </a:extLst>
          </p:cNvPr>
          <p:cNvSpPr txBox="1"/>
          <p:nvPr/>
        </p:nvSpPr>
        <p:spPr>
          <a:xfrm>
            <a:off x="6339579" y="4634029"/>
            <a:ext cx="199288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>
                <a:latin typeface="Calibri"/>
                <a:ea typeface="Calibri"/>
                <a:cs typeface="Calibri"/>
              </a:rPr>
              <a:t>ML2 Tower: Columns, Bracing, Floor Framing, Elevator Shaft</a:t>
            </a:r>
            <a:endParaRPr lang="en-US" sz="1000">
              <a:cs typeface="Calibri"/>
            </a:endParaRPr>
          </a:p>
        </p:txBody>
      </p:sp>
      <p:pic>
        <p:nvPicPr>
          <p:cNvPr id="11" name="Picture 10" descr="A drawing of a building&#10;&#10;Description automatically generated">
            <a:extLst>
              <a:ext uri="{FF2B5EF4-FFF2-40B4-BE49-F238E27FC236}">
                <a16:creationId xmlns:a16="http://schemas.microsoft.com/office/drawing/2014/main" id="{3D8865D3-0AA0-ECE4-725E-89E477F41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422" y="911806"/>
            <a:ext cx="1562343" cy="15619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3FE5729-8B5B-C96F-38C3-5E27C143482E}"/>
              </a:ext>
            </a:extLst>
          </p:cNvPr>
          <p:cNvSpPr txBox="1"/>
          <p:nvPr/>
        </p:nvSpPr>
        <p:spPr>
          <a:xfrm>
            <a:off x="3742509" y="4757009"/>
            <a:ext cx="137074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>
                <a:ea typeface="Calibri"/>
                <a:cs typeface="Calibri"/>
              </a:rPr>
              <a:t>Electrical Rooms</a:t>
            </a:r>
          </a:p>
        </p:txBody>
      </p:sp>
      <p:pic>
        <p:nvPicPr>
          <p:cNvPr id="17" name="Picture 16" descr="A drawing of a building&#10;&#10;Description automatically generated">
            <a:extLst>
              <a:ext uri="{FF2B5EF4-FFF2-40B4-BE49-F238E27FC236}">
                <a16:creationId xmlns:a16="http://schemas.microsoft.com/office/drawing/2014/main" id="{8B019E34-78FB-B7C0-550B-E148FCBCF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2310" y="2806861"/>
            <a:ext cx="2818094" cy="1953229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60B7FD1-E59B-E2EA-FAA3-2EAF380ED1B3}"/>
              </a:ext>
            </a:extLst>
          </p:cNvPr>
          <p:cNvCxnSpPr>
            <a:cxnSpLocks/>
          </p:cNvCxnSpPr>
          <p:nvPr/>
        </p:nvCxnSpPr>
        <p:spPr>
          <a:xfrm flipH="1">
            <a:off x="4230065" y="1443216"/>
            <a:ext cx="1216307" cy="149537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E645947-7AB6-276C-8DB6-43614F12A5C7}"/>
              </a:ext>
            </a:extLst>
          </p:cNvPr>
          <p:cNvSpPr/>
          <p:nvPr/>
        </p:nvSpPr>
        <p:spPr>
          <a:xfrm>
            <a:off x="5211976" y="863641"/>
            <a:ext cx="810228" cy="614905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Constraints – Weight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848600" y="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Joe Cartledge</a:t>
            </a:r>
            <a:endParaRPr lang="en-US" sz="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4AEAE8-09CE-5A3F-FB62-1A49A927E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84" y="957144"/>
            <a:ext cx="8215719" cy="3456797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B81E069-72E1-9353-33ED-551FED8D15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252936"/>
              </p:ext>
            </p:extLst>
          </p:nvPr>
        </p:nvGraphicFramePr>
        <p:xfrm>
          <a:off x="5469236" y="3769303"/>
          <a:ext cx="2528691" cy="10965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5294">
                  <a:extLst>
                    <a:ext uri="{9D8B030D-6E8A-4147-A177-3AD203B41FA5}">
                      <a16:colId xmlns:a16="http://schemas.microsoft.com/office/drawing/2014/main" val="3466440625"/>
                    </a:ext>
                  </a:extLst>
                </a:gridCol>
                <a:gridCol w="1033397">
                  <a:extLst>
                    <a:ext uri="{9D8B030D-6E8A-4147-A177-3AD203B41FA5}">
                      <a16:colId xmlns:a16="http://schemas.microsoft.com/office/drawing/2014/main" val="1132240137"/>
                    </a:ext>
                  </a:extLst>
                </a:gridCol>
              </a:tblGrid>
              <a:tr h="2583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highlight>
                            <a:srgbClr val="D0CECE"/>
                          </a:highlight>
                          <a:latin typeface="Calibri"/>
                          <a:ea typeface="Calibri"/>
                        </a:rPr>
                        <a:t>Weight Status</a:t>
                      </a:r>
                      <a:endParaRPr lang="en-US" sz="1100">
                        <a:effectLst/>
                        <a:highlight>
                          <a:srgbClr val="D0CECE"/>
                        </a:highlight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highlight>
                            <a:srgbClr val="D0CECE"/>
                          </a:highlight>
                          <a:latin typeface="Calibri"/>
                          <a:ea typeface="Calibri"/>
                        </a:rPr>
                        <a:t>Weight (lbs.)</a:t>
                      </a:r>
                      <a:endParaRPr lang="en-US" sz="1100">
                        <a:effectLst/>
                        <a:highlight>
                          <a:srgbClr val="D0CECE"/>
                        </a:highlight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42939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Total Weight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12,499,057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26262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Required Weight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12,867,700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9196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Weight Limit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12,967,700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25505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NASA Weight Reserve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100,000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10619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D8CEBE0-EFAE-C2CC-46F5-3604576C5184}"/>
              </a:ext>
            </a:extLst>
          </p:cNvPr>
          <p:cNvSpPr txBox="1"/>
          <p:nvPr/>
        </p:nvSpPr>
        <p:spPr>
          <a:xfrm>
            <a:off x="2571564" y="1237631"/>
            <a:ext cx="1860194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>
                <a:latin typeface="Calibri"/>
                <a:cs typeface="Calibri"/>
              </a:rPr>
              <a:t>Weight Savings Study Executed  </a:t>
            </a:r>
            <a:endParaRPr lang="en-US" sz="100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8BEEE8B-3014-6DF1-9BE5-2624D48727FE}"/>
              </a:ext>
            </a:extLst>
          </p:cNvPr>
          <p:cNvCxnSpPr>
            <a:cxnSpLocks/>
          </p:cNvCxnSpPr>
          <p:nvPr/>
        </p:nvCxnSpPr>
        <p:spPr>
          <a:xfrm flipH="1">
            <a:off x="2443619" y="1452830"/>
            <a:ext cx="711006" cy="19292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59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diagram of a bridge&#10;&#10;Description automatically generated">
            <a:extLst>
              <a:ext uri="{FF2B5EF4-FFF2-40B4-BE49-F238E27FC236}">
                <a16:creationId xmlns:a16="http://schemas.microsoft.com/office/drawing/2014/main" id="{D2CFDD0C-95B1-8E82-F284-1A195E39A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124" y="1064448"/>
            <a:ext cx="2571436" cy="30224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Constraints – Center of Gravity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848600" y="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Joe Cartledge</a:t>
            </a:r>
            <a:endParaRPr lang="en-US" sz="8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66DAEB-5CBC-F88F-98CA-5A5A565378A7}"/>
              </a:ext>
            </a:extLst>
          </p:cNvPr>
          <p:cNvSpPr txBox="1"/>
          <p:nvPr/>
        </p:nvSpPr>
        <p:spPr>
          <a:xfrm>
            <a:off x="6491497" y="4706369"/>
            <a:ext cx="1566071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>
                <a:latin typeface="Calibri"/>
                <a:ea typeface="Calibri"/>
                <a:cs typeface="Calibri"/>
              </a:rPr>
              <a:t>Center of Gravity</a:t>
            </a:r>
            <a:endParaRPr lang="en-US" sz="1000"/>
          </a:p>
        </p:txBody>
      </p:sp>
      <p:pic>
        <p:nvPicPr>
          <p:cNvPr id="8" name="Picture 7" descr="A blue and purple wooden structure&#10;&#10;Description automatically generated">
            <a:extLst>
              <a:ext uri="{FF2B5EF4-FFF2-40B4-BE49-F238E27FC236}">
                <a16:creationId xmlns:a16="http://schemas.microsoft.com/office/drawing/2014/main" id="{7DC97BAB-3620-7E22-03A0-868C754B8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198" y="1064448"/>
            <a:ext cx="2214383" cy="29929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A77DAF-550F-C6D1-B923-252B3490E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29" y="1226761"/>
            <a:ext cx="2298087" cy="2008104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32ED40E9-D419-F54B-7358-083C9936B84B}"/>
              </a:ext>
            </a:extLst>
          </p:cNvPr>
          <p:cNvSpPr/>
          <p:nvPr/>
        </p:nvSpPr>
        <p:spPr>
          <a:xfrm>
            <a:off x="1836425" y="1629094"/>
            <a:ext cx="102104" cy="10263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D33840-2280-4D61-E8CD-5A2C826EF7B3}"/>
              </a:ext>
            </a:extLst>
          </p:cNvPr>
          <p:cNvSpPr/>
          <p:nvPr/>
        </p:nvSpPr>
        <p:spPr>
          <a:xfrm>
            <a:off x="684918" y="1635257"/>
            <a:ext cx="102104" cy="10263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A769C2F-EF73-98DE-B6CB-D2EB47C2CC9D}"/>
              </a:ext>
            </a:extLst>
          </p:cNvPr>
          <p:cNvSpPr/>
          <p:nvPr/>
        </p:nvSpPr>
        <p:spPr>
          <a:xfrm>
            <a:off x="690257" y="2631564"/>
            <a:ext cx="102104" cy="10263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7D55C8A-F581-36D7-9520-54E0D9B63C67}"/>
              </a:ext>
            </a:extLst>
          </p:cNvPr>
          <p:cNvSpPr/>
          <p:nvPr/>
        </p:nvSpPr>
        <p:spPr>
          <a:xfrm>
            <a:off x="1836425" y="2631153"/>
            <a:ext cx="102104" cy="10263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801AF2F-B230-C367-D1D9-B69BDA7A6870}"/>
              </a:ext>
            </a:extLst>
          </p:cNvPr>
          <p:cNvCxnSpPr>
            <a:cxnSpLocks/>
          </p:cNvCxnSpPr>
          <p:nvPr/>
        </p:nvCxnSpPr>
        <p:spPr>
          <a:xfrm flipH="1" flipV="1">
            <a:off x="4947355" y="1458560"/>
            <a:ext cx="362675" cy="210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848F719-3573-72A6-61BD-5DD1434D5518}"/>
              </a:ext>
            </a:extLst>
          </p:cNvPr>
          <p:cNvCxnSpPr>
            <a:cxnSpLocks/>
          </p:cNvCxnSpPr>
          <p:nvPr/>
        </p:nvCxnSpPr>
        <p:spPr>
          <a:xfrm flipH="1">
            <a:off x="4954588" y="1822373"/>
            <a:ext cx="362674" cy="513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F318550-97FC-B1BE-D82D-DA885910815F}"/>
              </a:ext>
            </a:extLst>
          </p:cNvPr>
          <p:cNvCxnSpPr/>
          <p:nvPr/>
        </p:nvCxnSpPr>
        <p:spPr>
          <a:xfrm flipH="1">
            <a:off x="5320832" y="1459218"/>
            <a:ext cx="3183" cy="364602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230FC49-FCC1-04D1-FDEF-6F73047CB2FE}"/>
              </a:ext>
            </a:extLst>
          </p:cNvPr>
          <p:cNvCxnSpPr>
            <a:cxnSpLocks/>
          </p:cNvCxnSpPr>
          <p:nvPr/>
        </p:nvCxnSpPr>
        <p:spPr>
          <a:xfrm>
            <a:off x="5317262" y="1822373"/>
            <a:ext cx="779218" cy="125366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3D159A6-87B4-0906-5B81-1AD06EE5B1FA}"/>
              </a:ext>
            </a:extLst>
          </p:cNvPr>
          <p:cNvSpPr txBox="1"/>
          <p:nvPr/>
        </p:nvSpPr>
        <p:spPr>
          <a:xfrm>
            <a:off x="6793527" y="4014570"/>
            <a:ext cx="40296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000" b="1">
                <a:ea typeface="Calibri"/>
                <a:cs typeface="Calibri"/>
              </a:rPr>
              <a:t>CT2</a:t>
            </a:r>
            <a:endParaRPr lang="en-US" sz="1000" b="1"/>
          </a:p>
        </p:txBody>
      </p:sp>
      <p:sp>
        <p:nvSpPr>
          <p:cNvPr id="35" name="TextBox 4">
            <a:extLst>
              <a:ext uri="{FF2B5EF4-FFF2-40B4-BE49-F238E27FC236}">
                <a16:creationId xmlns:a16="http://schemas.microsoft.com/office/drawing/2014/main" id="{5074EB5C-88FA-FF90-2194-26EC8A99DD2D}"/>
              </a:ext>
            </a:extLst>
          </p:cNvPr>
          <p:cNvSpPr txBox="1"/>
          <p:nvPr/>
        </p:nvSpPr>
        <p:spPr>
          <a:xfrm>
            <a:off x="40207" y="3401784"/>
            <a:ext cx="2917266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/>
              <a:buChar char="•"/>
            </a:pPr>
            <a:r>
              <a:rPr lang="en-US" sz="1200" dirty="0">
                <a:latin typeface="Calibri"/>
                <a:cs typeface="Calibri"/>
              </a:rPr>
              <a:t>Crawler pick-up point spacing is fixed 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latin typeface="Calibri"/>
                <a:cs typeface="Calibri"/>
              </a:rPr>
              <a:t>Stiffen section and truss within a truss provides flexibility to adjust pickup locations</a:t>
            </a:r>
            <a:endParaRPr lang="en-US" sz="1200" dirty="0">
              <a:latin typeface="Calibri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latin typeface="Calibri"/>
                <a:cs typeface="Calibri"/>
              </a:rPr>
              <a:t>Analysis allows for adjustment of pickup points (Z direction) from assumed COG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US" sz="1200">
              <a:latin typeface="Calibri"/>
              <a:cs typeface="Calibri"/>
            </a:endParaRPr>
          </a:p>
          <a:p>
            <a:pPr marL="582930" lvl="1" indent="-171450">
              <a:buFont typeface="Wingdings" panose="05000000000000000000" pitchFamily="2" charset="2"/>
              <a:buChar char="§"/>
            </a:pPr>
            <a:endParaRPr lang="en-US" sz="120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125730" indent="-171450">
              <a:buFont typeface="Arial" panose="02070309020205020404" pitchFamily="49" charset="0"/>
              <a:buChar char="•"/>
            </a:pPr>
            <a:endParaRPr lang="en-US" sz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82930" lvl="1" indent="-171450">
              <a:buFont typeface="Wingdings" panose="02070309020205020404" pitchFamily="49" charset="0"/>
              <a:buChar char="§"/>
            </a:pPr>
            <a:endParaRPr lang="en-US" sz="12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40130" lvl="2" indent="-171450">
              <a:buFont typeface="Courier New" panose="02070309020205020404" pitchFamily="49" charset="0"/>
              <a:buChar char="o"/>
            </a:pPr>
            <a:endParaRPr lang="en-US" sz="12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40130" lvl="2" indent="-171450" algn="just">
              <a:buFont typeface="Courier New" panose="02070309020205020404" pitchFamily="49" charset="0"/>
              <a:buChar char="o"/>
            </a:pPr>
            <a:endParaRPr lang="en-US" sz="1200">
              <a:cs typeface="Calibri" panose="020F050202020403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ED88356-A8A7-2AEC-6D58-EB4835A4AAC9}"/>
              </a:ext>
            </a:extLst>
          </p:cNvPr>
          <p:cNvSpPr txBox="1"/>
          <p:nvPr/>
        </p:nvSpPr>
        <p:spPr>
          <a:xfrm rot="-10800000" flipV="1">
            <a:off x="4116880" y="2564378"/>
            <a:ext cx="33786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b="1">
                <a:ea typeface="Calibri"/>
                <a:cs typeface="Calibri"/>
              </a:rPr>
              <a:t>CG</a:t>
            </a:r>
            <a:endParaRPr lang="en-US" sz="1000" b="1"/>
          </a:p>
        </p:txBody>
      </p:sp>
    </p:spTree>
    <p:extLst>
      <p:ext uri="{BB962C8B-B14F-4D97-AF65-F5344CB8AC3E}">
        <p14:creationId xmlns:p14="http://schemas.microsoft.com/office/powerpoint/2010/main" val="290389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16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2A915F-3368-5DB7-E2B3-169056BDC5FC}"/>
              </a:ext>
            </a:extLst>
          </p:cNvPr>
          <p:cNvSpPr txBox="1"/>
          <p:nvPr/>
        </p:nvSpPr>
        <p:spPr>
          <a:xfrm>
            <a:off x="179944" y="884739"/>
            <a:ext cx="5803270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200">
                <a:latin typeface="Calibri"/>
                <a:ea typeface="Calibri"/>
                <a:cs typeface="Calibri"/>
              </a:rPr>
              <a:t>Structural Design</a:t>
            </a:r>
            <a:endParaRPr lang="en-US" sz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82930" lvl="1" indent="-171450" algn="just">
              <a:buFont typeface="Wingdings" panose="020B0604020202020204" pitchFamily="34" charset="0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75 Calculations</a:t>
            </a:r>
          </a:p>
          <a:p>
            <a:pPr marL="582930" lvl="1" indent="-171450" algn="just">
              <a:buFont typeface="Wingdings" panose="020B0604020202020204" pitchFamily="34" charset="0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1000 IFC Drawings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endParaRPr lang="en-US" sz="1200">
              <a:latin typeface="Calibri"/>
              <a:ea typeface="Calibri"/>
              <a:cs typeface="Calibri"/>
            </a:endParaRP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200">
                <a:latin typeface="Calibri"/>
                <a:ea typeface="Calibri"/>
                <a:cs typeface="Calibri"/>
              </a:rPr>
              <a:t>Connection Design</a:t>
            </a:r>
            <a:endParaRPr lang="en-US" sz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48640" lvl="1" indent="-137160" algn="just">
              <a:buFont typeface="Wingdings" panose="020B0604020202020204" pitchFamily="34" charset="0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DOR</a:t>
            </a:r>
            <a:endParaRPr lang="en-US" sz="1200">
              <a:latin typeface="Calibri" panose="020F0502020204030204" pitchFamily="34" charset="0"/>
              <a:ea typeface="Calibri"/>
              <a:cs typeface="Calibri"/>
            </a:endParaRPr>
          </a:p>
          <a:p>
            <a:pPr marL="1040130" lvl="2" indent="-171450" algn="just">
              <a:buFont typeface="Arial" panose="02070309020205020404" pitchFamily="49" charset="0"/>
              <a:buChar char="•"/>
            </a:pPr>
            <a:r>
              <a:rPr lang="en-US" sz="1200">
                <a:latin typeface="Calibri"/>
                <a:ea typeface="Calibri"/>
                <a:cs typeface="Calibri"/>
              </a:rPr>
              <a:t>Self-Performed Connections (Bechtel)</a:t>
            </a:r>
          </a:p>
          <a:p>
            <a:pPr marL="1040130" lvl="2" indent="-171450" algn="just">
              <a:buFont typeface="Arial" panose="02070309020205020404" pitchFamily="49" charset="0"/>
              <a:buChar char="•"/>
            </a:pPr>
            <a:r>
              <a:rPr lang="en-US" sz="1200">
                <a:latin typeface="Calibri"/>
                <a:ea typeface="Calibri"/>
                <a:cs typeface="Calibri"/>
              </a:rPr>
              <a:t>Fabricator Performed Connections (CSD)</a:t>
            </a:r>
          </a:p>
          <a:p>
            <a:pPr marL="1005840" lvl="2" indent="-137160" algn="just">
              <a:buFont typeface="Arial" panose="020B0604020202020204" pitchFamily="34" charset="0"/>
              <a:buChar char="•"/>
            </a:pPr>
            <a:r>
              <a:rPr lang="en-US" sz="1200">
                <a:latin typeface="Calibri"/>
                <a:ea typeface="Calibri"/>
                <a:cs typeface="Calibri"/>
              </a:rPr>
              <a:t> Fabricator Performed Castings (Cast Connex)</a:t>
            </a:r>
          </a:p>
          <a:p>
            <a:pPr marL="628650" lvl="1" indent="-171450" algn="just">
              <a:buFont typeface="Wingdings" panose="020B0604020202020204" pitchFamily="34" charset="0"/>
              <a:buChar char="§"/>
            </a:pPr>
            <a:r>
              <a:rPr lang="en-US" sz="1200">
                <a:latin typeface="Calibri"/>
                <a:ea typeface="Calibri"/>
                <a:cs typeface="Calibri"/>
              </a:rPr>
              <a:t>Bolting</a:t>
            </a:r>
          </a:p>
          <a:p>
            <a:pPr marL="1085850" lvl="2" indent="-171450" algn="just">
              <a:buFont typeface="Arial" panose="020B0604020202020204" pitchFamily="34" charset="0"/>
              <a:buChar char="•"/>
            </a:pPr>
            <a:r>
              <a:rPr lang="en-US" sz="1200">
                <a:latin typeface="Calibri"/>
                <a:ea typeface="Calibri"/>
                <a:cs typeface="Calibri"/>
              </a:rPr>
              <a:t>F3148 Grade 144, TNA </a:t>
            </a:r>
          </a:p>
          <a:p>
            <a:pPr marL="628650" lvl="1" indent="-171450" algn="just">
              <a:buFont typeface="Wingdings" panose="020B0604020202020204" pitchFamily="34" charset="0"/>
              <a:buChar char="§"/>
            </a:pPr>
            <a:r>
              <a:rPr lang="en-US" sz="1200">
                <a:ea typeface="Calibri"/>
                <a:cs typeface="Calibri"/>
              </a:rPr>
              <a:t>Welding</a:t>
            </a:r>
          </a:p>
          <a:p>
            <a:pPr marL="1085850" lvl="2" indent="-171450" algn="just">
              <a:buFont typeface="Arial" panose="020B0604020202020204" pitchFamily="34" charset="0"/>
              <a:buChar char="•"/>
            </a:pPr>
            <a:r>
              <a:rPr lang="en-US" sz="1200">
                <a:ea typeface="Calibri"/>
                <a:cs typeface="Calibri"/>
              </a:rPr>
              <a:t>D 17.1 Requirements: Class A, B, C</a:t>
            </a:r>
          </a:p>
          <a:p>
            <a:pPr marL="1543050" lvl="3" indent="-171450" algn="just">
              <a:buFont typeface="Courier New" panose="020B0604020202020204" pitchFamily="34" charset="0"/>
              <a:buChar char="o"/>
            </a:pPr>
            <a:r>
              <a:rPr lang="en-US" sz="1200">
                <a:ea typeface="Calibri"/>
                <a:cs typeface="Calibri"/>
              </a:rPr>
              <a:t>Class A (Critical) – 100% VI, 100% RT or UT, and 100% MT or PT </a:t>
            </a:r>
          </a:p>
          <a:p>
            <a:pPr marL="1543050" lvl="3" indent="-171450" algn="just">
              <a:buFont typeface="Courier New" panose="020B0604020202020204" pitchFamily="34" charset="0"/>
              <a:buChar char="o"/>
            </a:pPr>
            <a:r>
              <a:rPr lang="en-US" sz="1200">
                <a:ea typeface="Calibri"/>
                <a:cs typeface="Calibri"/>
              </a:rPr>
              <a:t>Class B – 100% VI and 100% MT or PT</a:t>
            </a:r>
          </a:p>
          <a:p>
            <a:pPr marL="1543050" lvl="3" indent="-171450" algn="just">
              <a:buFont typeface="Courier New" panose="020B0604020202020204" pitchFamily="34" charset="0"/>
              <a:buChar char="o"/>
            </a:pPr>
            <a:r>
              <a:rPr lang="en-US" sz="1200">
                <a:ea typeface="Calibri"/>
                <a:cs typeface="Calibri"/>
              </a:rPr>
              <a:t>Class C – 100 % VI</a:t>
            </a:r>
          </a:p>
          <a:p>
            <a:pPr marL="1543050" lvl="3" indent="-171450" algn="just">
              <a:buFont typeface="Courier New" panose="020B0604020202020204" pitchFamily="34" charset="0"/>
              <a:buChar char="o"/>
            </a:pPr>
            <a:r>
              <a:rPr lang="en-US" sz="1200">
                <a:ea typeface="Calibri"/>
                <a:cs typeface="Calibri"/>
              </a:rPr>
              <a:t>Weld Map/Data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>
                <a:ea typeface="Calibri"/>
                <a:cs typeface="Calibri"/>
              </a:rPr>
              <a:t>Detailing</a:t>
            </a:r>
          </a:p>
          <a:p>
            <a:pPr marL="628650" lvl="1" indent="-171450" algn="just">
              <a:buFont typeface="Wingdings" panose="020B0604020202020204" pitchFamily="34" charset="0"/>
              <a:buChar char="§"/>
            </a:pPr>
            <a:r>
              <a:rPr lang="en-US" sz="1200">
                <a:ea typeface="Calibri"/>
                <a:cs typeface="Calibri"/>
              </a:rPr>
              <a:t>Dowco</a:t>
            </a:r>
          </a:p>
          <a:p>
            <a:pPr marL="628650" lvl="1" indent="-171450" algn="just">
              <a:buFont typeface="Wingdings" panose="020B0604020202020204" pitchFamily="34" charset="0"/>
              <a:buChar char="§"/>
            </a:pPr>
            <a:r>
              <a:rPr lang="en-US" sz="1200">
                <a:ea typeface="Calibri"/>
                <a:cs typeface="Calibri"/>
              </a:rPr>
              <a:t>Clashes</a:t>
            </a:r>
          </a:p>
          <a:p>
            <a:pPr marL="628650" lvl="1" indent="-171450" algn="just">
              <a:buFont typeface="Wingdings" panose="020B0604020202020204" pitchFamily="34" charset="0"/>
              <a:buChar char="§"/>
            </a:pPr>
            <a:endParaRPr lang="en-US" sz="1200">
              <a:ea typeface="Calibri"/>
              <a:cs typeface="Calibri"/>
            </a:endParaRPr>
          </a:p>
          <a:p>
            <a:pPr algn="just"/>
            <a:endParaRPr lang="en-US" sz="1200">
              <a:ea typeface="Calibri"/>
              <a:cs typeface="Calibri"/>
            </a:endParaRPr>
          </a:p>
          <a:p>
            <a:pPr marL="1040130" lvl="2" indent="-171450" algn="just">
              <a:buFont typeface="Arial" panose="02070309020205020404" pitchFamily="49" charset="0"/>
              <a:buChar char="•"/>
            </a:pPr>
            <a:endParaRPr lang="en-US" sz="1200">
              <a:ea typeface="Calibri"/>
              <a:cs typeface="Calibri"/>
            </a:endParaRPr>
          </a:p>
          <a:p>
            <a:pPr marL="1040130" lvl="2" indent="-171450" algn="just">
              <a:buFont typeface="Arial" panose="020B0604020202020204" pitchFamily="34" charset="0"/>
              <a:buChar char="•"/>
            </a:pPr>
            <a:endParaRPr lang="en-US" sz="1200"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A3F6B-B7AF-271A-D1DF-9346FA379267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latin typeface="Calibri"/>
                <a:ea typeface="Calibri"/>
                <a:cs typeface="Calibri"/>
              </a:rPr>
              <a:t>Joe Cartledge</a:t>
            </a:r>
            <a:endParaRPr lang="en-US" sz="800"/>
          </a:p>
        </p:txBody>
      </p:sp>
      <p:pic>
        <p:nvPicPr>
          <p:cNvPr id="7" name="Picture 6" descr="A drawing of a colorful object&#10;&#10;Description automatically generated">
            <a:extLst>
              <a:ext uri="{FF2B5EF4-FFF2-40B4-BE49-F238E27FC236}">
                <a16:creationId xmlns:a16="http://schemas.microsoft.com/office/drawing/2014/main" id="{74DE6F48-10E1-0EF7-0902-5A1E6C54F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625" y="3007728"/>
            <a:ext cx="1735842" cy="1674473"/>
          </a:xfrm>
          <a:prstGeom prst="rect">
            <a:avLst/>
          </a:prstGeom>
        </p:spPr>
      </p:pic>
      <p:pic>
        <p:nvPicPr>
          <p:cNvPr id="8" name="Picture 7" descr="A drawing of a metal pipe&#10;&#10;Description automatically generated">
            <a:extLst>
              <a:ext uri="{FF2B5EF4-FFF2-40B4-BE49-F238E27FC236}">
                <a16:creationId xmlns:a16="http://schemas.microsoft.com/office/drawing/2014/main" id="{4017A8B6-DB7C-03C8-BAE1-E82882DB2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4270" y="810229"/>
            <a:ext cx="1353450" cy="1844717"/>
          </a:xfrm>
          <a:prstGeom prst="rect">
            <a:avLst/>
          </a:prstGeom>
        </p:spPr>
      </p:pic>
      <p:pic>
        <p:nvPicPr>
          <p:cNvPr id="9" name="Picture 8" descr="A cross shaped metal object with red stripes&#10;&#10;Description automatically generated">
            <a:extLst>
              <a:ext uri="{FF2B5EF4-FFF2-40B4-BE49-F238E27FC236}">
                <a16:creationId xmlns:a16="http://schemas.microsoft.com/office/drawing/2014/main" id="{83BCD8C8-B679-8E7A-7110-40B83ACBB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858" y="1009345"/>
            <a:ext cx="1688459" cy="13813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Structural Design, Connection Design, &amp; Detailing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92D7DA-FF9E-2833-6A0D-3E404D9AD48F}"/>
              </a:ext>
            </a:extLst>
          </p:cNvPr>
          <p:cNvSpPr txBox="1"/>
          <p:nvPr/>
        </p:nvSpPr>
        <p:spPr>
          <a:xfrm>
            <a:off x="6954483" y="2651864"/>
            <a:ext cx="1385217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>
                <a:ea typeface="Calibri"/>
                <a:cs typeface="Calibri"/>
              </a:rPr>
              <a:t>Cast Connex, K- Node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6619E0-E87E-ECA2-50C0-E76962D3931A}"/>
              </a:ext>
            </a:extLst>
          </p:cNvPr>
          <p:cNvSpPr txBox="1"/>
          <p:nvPr/>
        </p:nvSpPr>
        <p:spPr>
          <a:xfrm>
            <a:off x="4885508" y="2651864"/>
            <a:ext cx="1327343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>
                <a:ea typeface="Calibri"/>
                <a:cs typeface="Calibri"/>
              </a:rPr>
              <a:t>Cast Connex, X-Node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EE5D6F-4E13-D716-91F0-EBCE1274E9B1}"/>
              </a:ext>
            </a:extLst>
          </p:cNvPr>
          <p:cNvSpPr txBox="1"/>
          <p:nvPr/>
        </p:nvSpPr>
        <p:spPr>
          <a:xfrm>
            <a:off x="6477027" y="4691902"/>
            <a:ext cx="2159274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>
                <a:ea typeface="Calibri"/>
                <a:cs typeface="Calibri"/>
              </a:rPr>
              <a:t>Complex Connection MM5, Bechtel</a:t>
            </a:r>
          </a:p>
        </p:txBody>
      </p:sp>
    </p:spTree>
    <p:extLst>
      <p:ext uri="{BB962C8B-B14F-4D97-AF65-F5344CB8AC3E}">
        <p14:creationId xmlns:p14="http://schemas.microsoft.com/office/powerpoint/2010/main" val="373992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Analysis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17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2A915F-3368-5DB7-E2B3-169056BDC5FC}"/>
              </a:ext>
            </a:extLst>
          </p:cNvPr>
          <p:cNvSpPr txBox="1"/>
          <p:nvPr/>
        </p:nvSpPr>
        <p:spPr>
          <a:xfrm>
            <a:off x="331861" y="971550"/>
            <a:ext cx="2377721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91440" indent="-137160">
              <a:buFont typeface="Arial" panose="020B0604020202020204" pitchFamily="34" charset="0"/>
              <a:buChar char="•"/>
            </a:pPr>
            <a:r>
              <a:rPr lang="en-US" sz="1200" dirty="0">
                <a:latin typeface="Calibri"/>
                <a:cs typeface="Calibri"/>
              </a:rPr>
              <a:t>Global Model</a:t>
            </a:r>
          </a:p>
          <a:p>
            <a:pPr marL="582930" lvl="1" indent="-171450">
              <a:buFont typeface="Wingdings,Sans-Serif" panose="02070309020205020404" pitchFamily="49" charset="0"/>
              <a:buChar char="§"/>
            </a:pPr>
            <a:r>
              <a:rPr lang="en-US" sz="1200" dirty="0">
                <a:latin typeface="Calibri"/>
                <a:cs typeface="Calibri"/>
              </a:rPr>
              <a:t>Establish Geometries</a:t>
            </a:r>
          </a:p>
          <a:p>
            <a:pPr marL="582930" lvl="1" indent="-171450">
              <a:buFont typeface="Wingdings,Sans-Serif" panose="02070309020205020404" pitchFamily="49" charset="0"/>
              <a:buChar char="§"/>
            </a:pPr>
            <a:r>
              <a:rPr lang="en-US" sz="1200" dirty="0">
                <a:latin typeface="Calibri"/>
                <a:cs typeface="Calibri"/>
              </a:rPr>
              <a:t>Baseline Load Combinations</a:t>
            </a:r>
          </a:p>
          <a:p>
            <a:pPr marL="582930" lvl="1" indent="-171450">
              <a:buFont typeface="Wingdings" panose="02070309020205020404" pitchFamily="49" charset="0"/>
              <a:buChar char="§"/>
            </a:pPr>
            <a:r>
              <a:rPr lang="en-US" sz="1200" dirty="0">
                <a:latin typeface="Calibri"/>
                <a:cs typeface="Calibri"/>
              </a:rPr>
              <a:t>Macro Loading</a:t>
            </a:r>
          </a:p>
          <a:p>
            <a:pPr marL="582930" lvl="1" indent="-171450">
              <a:buFont typeface="Wingdings" panose="02070309020205020404" pitchFamily="49" charset="0"/>
              <a:buChar char="§"/>
            </a:pPr>
            <a:r>
              <a:rPr lang="en-US" sz="1200" dirty="0">
                <a:latin typeface="Calibri"/>
                <a:ea typeface="Calibri"/>
                <a:cs typeface="Calibri"/>
              </a:rPr>
              <a:t>Construction Sequence</a:t>
            </a:r>
            <a:endParaRPr lang="en-US" sz="1200" dirty="0">
              <a:latin typeface="Calibri"/>
              <a:cs typeface="Calibri"/>
            </a:endParaRPr>
          </a:p>
          <a:p>
            <a:pPr marL="582930" lvl="1" indent="-171450">
              <a:buFont typeface="Wingdings" panose="02070309020205020404" pitchFamily="49" charset="0"/>
              <a:buChar char="§"/>
            </a:pPr>
            <a:r>
              <a:rPr lang="en-US" sz="1200" dirty="0">
                <a:latin typeface="Calibri"/>
                <a:cs typeface="Calibri"/>
              </a:rPr>
              <a:t>Design of Trusses, Pre-Buy of API Pipe</a:t>
            </a:r>
            <a:endParaRPr lang="en-US" sz="120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582930" lvl="1" indent="-171450">
              <a:buFont typeface="Wingdings" panose="02070309020205020404" pitchFamily="49" charset="0"/>
              <a:buChar char="§"/>
            </a:pPr>
            <a:r>
              <a:rPr lang="en-US" sz="1200" dirty="0">
                <a:latin typeface="Calibri"/>
                <a:cs typeface="Calibri"/>
              </a:rPr>
              <a:t>Force and displacement input to local models 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>
              <a:latin typeface="Calibri" panose="020F0502020204030204" pitchFamily="34" charset="0"/>
            </a:endParaRPr>
          </a:p>
          <a:p>
            <a:pPr marL="91440" indent="-137160">
              <a:buFont typeface="Arial" panose="020B0604020202020204" pitchFamily="34" charset="0"/>
              <a:buChar char="•"/>
            </a:pPr>
            <a:r>
              <a:rPr lang="en-US" sz="1200" dirty="0">
                <a:latin typeface="Calibri"/>
                <a:cs typeface="Calibri"/>
              </a:rPr>
              <a:t>Local Models</a:t>
            </a:r>
          </a:p>
          <a:p>
            <a:pPr marL="582930" lvl="1" indent="-171450">
              <a:buFont typeface="Wingdings" panose="02070309020205020404" pitchFamily="49" charset="0"/>
              <a:buChar char="§"/>
            </a:pPr>
            <a:r>
              <a:rPr lang="en-US" sz="1200" dirty="0">
                <a:latin typeface="Calibri"/>
                <a:cs typeface="Calibri"/>
              </a:rPr>
              <a:t>Start from Basic Global Model Load Cases</a:t>
            </a:r>
          </a:p>
          <a:p>
            <a:pPr marL="582930" lvl="1" indent="-171450">
              <a:buFont typeface="Wingdings" panose="02070309020205020404" pitchFamily="49" charset="0"/>
              <a:buChar char="§"/>
            </a:pPr>
            <a:r>
              <a:rPr lang="en-US" sz="1200" dirty="0">
                <a:latin typeface="Calibri"/>
                <a:cs typeface="Calibri"/>
              </a:rPr>
              <a:t>Refined Geometry</a:t>
            </a:r>
          </a:p>
          <a:p>
            <a:pPr marL="582930" lvl="1" indent="-171450">
              <a:buFont typeface="Wingdings" panose="02070309020205020404" pitchFamily="49" charset="0"/>
              <a:buChar char="§"/>
            </a:pPr>
            <a:r>
              <a:rPr lang="en-US" sz="1200" dirty="0">
                <a:latin typeface="Calibri"/>
                <a:cs typeface="Calibri"/>
              </a:rPr>
              <a:t>Add concentrated/peak component loading</a:t>
            </a:r>
          </a:p>
          <a:p>
            <a:pPr marL="582930" lvl="1" indent="-171450">
              <a:buFont typeface="Wingdings" panose="02070309020205020404" pitchFamily="49" charset="0"/>
              <a:buChar char="§"/>
            </a:pPr>
            <a:endParaRPr lang="en-US" sz="12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Calibri"/>
                <a:cs typeface="Calibri"/>
              </a:rPr>
              <a:t>Stiffness Checks</a:t>
            </a:r>
          </a:p>
          <a:p>
            <a:pPr marL="582930" lvl="1" indent="-171450">
              <a:buFont typeface="Wingdings" panose="02070309020205020404" pitchFamily="49" charset="0"/>
              <a:buChar char="§"/>
            </a:pPr>
            <a:r>
              <a:rPr lang="en-US" sz="1200" dirty="0">
                <a:latin typeface="Calibri"/>
                <a:cs typeface="Calibri"/>
              </a:rPr>
              <a:t>Global Model Geometry</a:t>
            </a:r>
          </a:p>
          <a:p>
            <a:pPr marL="1040130" lvl="2" indent="-171450">
              <a:buFont typeface="Arial" panose="020B0604020202020204" pitchFamily="34" charset="0"/>
              <a:buChar char="•"/>
            </a:pPr>
            <a:endParaRPr lang="en-US" sz="1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A3F6B-B7AF-271A-D1DF-9346FA379267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  <p:pic>
        <p:nvPicPr>
          <p:cNvPr id="5" name="Picture 4" descr="A blue and purple framework of a house&#10;&#10;Description automatically generated">
            <a:extLst>
              <a:ext uri="{FF2B5EF4-FFF2-40B4-BE49-F238E27FC236}">
                <a16:creationId xmlns:a16="http://schemas.microsoft.com/office/drawing/2014/main" id="{A2D6D231-BC8C-3838-08C9-DC32772CA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065" y="274639"/>
            <a:ext cx="5495170" cy="265682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9B9B291-7828-8D0C-4B1F-3A0A7C70D372}"/>
              </a:ext>
            </a:extLst>
          </p:cNvPr>
          <p:cNvSpPr/>
          <p:nvPr/>
        </p:nvSpPr>
        <p:spPr>
          <a:xfrm>
            <a:off x="7534832" y="455905"/>
            <a:ext cx="643220" cy="6938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1E71C8A-2BB0-16E2-14C4-4A61F06EEC34}"/>
              </a:ext>
            </a:extLst>
          </p:cNvPr>
          <p:cNvCxnSpPr>
            <a:cxnSpLocks/>
            <a:stCxn id="6" idx="3"/>
          </p:cNvCxnSpPr>
          <p:nvPr/>
        </p:nvCxnSpPr>
        <p:spPr>
          <a:xfrm flipH="1">
            <a:off x="6253866" y="1048117"/>
            <a:ext cx="1375163" cy="170722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structure made out of wood&#10;&#10;Description automatically generated">
            <a:extLst>
              <a:ext uri="{FF2B5EF4-FFF2-40B4-BE49-F238E27FC236}">
                <a16:creationId xmlns:a16="http://schemas.microsoft.com/office/drawing/2014/main" id="{4449329C-3C3D-DE22-90A8-6AA38BA6A8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381" y="2612707"/>
            <a:ext cx="1835485" cy="253079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021A377-2EAC-9390-B7A3-CC0981AD67B7}"/>
              </a:ext>
            </a:extLst>
          </p:cNvPr>
          <p:cNvSpPr/>
          <p:nvPr/>
        </p:nvSpPr>
        <p:spPr>
          <a:xfrm>
            <a:off x="4418381" y="2612707"/>
            <a:ext cx="1835485" cy="253079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8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BC2F096-E477-81B8-8040-C688AE43F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432" y="852984"/>
            <a:ext cx="2158186" cy="3369292"/>
          </a:xfrm>
          <a:prstGeom prst="rect">
            <a:avLst/>
          </a:prstGeom>
        </p:spPr>
      </p:pic>
      <p:pic>
        <p:nvPicPr>
          <p:cNvPr id="8" name="Picture 7" descr="A wireframe of a structure&#10;&#10;Description automatically generated">
            <a:extLst>
              <a:ext uri="{FF2B5EF4-FFF2-40B4-BE49-F238E27FC236}">
                <a16:creationId xmlns:a16="http://schemas.microsoft.com/office/drawing/2014/main" id="{7F5DC3BC-4BE2-9AE0-9688-44B6215DB9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010" b="271"/>
          <a:stretch/>
        </p:blipFill>
        <p:spPr>
          <a:xfrm>
            <a:off x="-29713" y="2571375"/>
            <a:ext cx="3411660" cy="2565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Loads and Load Combinations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1DB817-0AF7-4C2C-8FA0-C20045F70106}"/>
              </a:ext>
            </a:extLst>
          </p:cNvPr>
          <p:cNvSpPr txBox="1"/>
          <p:nvPr/>
        </p:nvSpPr>
        <p:spPr>
          <a:xfrm>
            <a:off x="331861" y="971550"/>
            <a:ext cx="3435422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91440" indent="-13716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Calibri"/>
              </a:rPr>
              <a:t>Independent Load Cases (ILC)</a:t>
            </a:r>
            <a:endParaRPr lang="en-US" sz="1600" dirty="0">
              <a:cs typeface="Calibri"/>
            </a:endParaRPr>
          </a:p>
          <a:p>
            <a:pPr marL="548640" lvl="1" indent="-137160">
              <a:buFont typeface="Wingdings" panose="020B0604020202020204" pitchFamily="34" charset="0"/>
              <a:buChar char="§"/>
            </a:pPr>
            <a:r>
              <a:rPr lang="en-US" sz="1600" dirty="0">
                <a:latin typeface="Calibri"/>
                <a:cs typeface="Calibri"/>
              </a:rPr>
              <a:t>1500</a:t>
            </a:r>
          </a:p>
          <a:p>
            <a:pPr marL="91440" indent="-13716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Calibri"/>
              </a:rPr>
              <a:t>Dependent Load Cases (DLC)</a:t>
            </a:r>
            <a:endParaRPr lang="en-US" sz="1600" dirty="0">
              <a:cs typeface="Calibri"/>
            </a:endParaRPr>
          </a:p>
          <a:p>
            <a:pPr marL="582930" lvl="1" indent="-171450">
              <a:buFont typeface="Wingdings" panose="02070309020205020404" pitchFamily="49" charset="0"/>
              <a:buChar char="§"/>
            </a:pPr>
            <a:r>
              <a:rPr lang="en-US" sz="1600" dirty="0">
                <a:latin typeface="Calibri"/>
                <a:cs typeface="Calibri"/>
              </a:rPr>
              <a:t>String of ILC: 1500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Calibri"/>
              </a:rPr>
              <a:t>Load Combinations</a:t>
            </a:r>
            <a:endParaRPr lang="en-US" sz="1600" dirty="0">
              <a:cs typeface="Calibri" panose="020F0502020204030204"/>
            </a:endParaRPr>
          </a:p>
          <a:p>
            <a:pPr marL="582930" lvl="1" indent="-171450">
              <a:buFont typeface="Wingdings" panose="02070309020205020404" pitchFamily="49" charset="0"/>
              <a:buChar char="§"/>
            </a:pPr>
            <a:r>
              <a:rPr lang="en-US" sz="1600" dirty="0">
                <a:latin typeface="Calibri"/>
                <a:cs typeface="Calibri"/>
              </a:rPr>
              <a:t>String of DLC: 6300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46B316-D58B-4DAD-7D80-ECC3A17276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8416" y="213672"/>
            <a:ext cx="2386795" cy="34110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C52076-C176-F424-564E-37A360AB4479}"/>
              </a:ext>
            </a:extLst>
          </p:cNvPr>
          <p:cNvSpPr txBox="1"/>
          <p:nvPr/>
        </p:nvSpPr>
        <p:spPr>
          <a:xfrm>
            <a:off x="3115101" y="3750577"/>
            <a:ext cx="5728646" cy="7471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DLC: </a:t>
            </a:r>
            <a:r>
              <a:rPr lang="en-US" sz="1400" dirty="0">
                <a:highlight>
                  <a:srgbClr val="00FF00"/>
                </a:highlight>
                <a:ea typeface="+mn-lt"/>
                <a:cs typeface="+mn-lt"/>
              </a:rPr>
              <a:t>'PLUME_1'</a:t>
            </a:r>
            <a:r>
              <a:rPr lang="en-US" sz="1400" dirty="0">
                <a:ea typeface="+mn-lt"/>
                <a:cs typeface="+mn-lt"/>
              </a:rPr>
              <a:t> FROM ILC 'PI_S_B' 1.0 'PI_TF_B' 1.0 'PI_IT_V' 1.0 'PI_FS_V' 1.0 'PI_VS_V' 1.0 'PI_EE_V' 1.0 'PI_VD_V' 1.0 'PI_CA_V' 1.0 'PI_CA_L' 1.0 'TSMPI_X' 1.0 'TSMPI_Y' 1.0 'PI_PGT1' 1.0</a:t>
            </a:r>
            <a:endParaRPr lang="en-US" sz="1400" dirty="0"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E0F7A0-5500-5559-52D4-C83AE707EB0E}"/>
              </a:ext>
            </a:extLst>
          </p:cNvPr>
          <p:cNvSpPr txBox="1"/>
          <p:nvPr/>
        </p:nvSpPr>
        <p:spPr>
          <a:xfrm>
            <a:off x="3115101" y="4492671"/>
            <a:ext cx="515714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ea typeface="+mn-lt"/>
                <a:cs typeface="+mn-lt"/>
              </a:rPr>
              <a:t>LOAD COMBINATION: 'PLUME_1' COMBINE 'DL_CON' 1.0 'DLA_PF6' 1.0 'IOP_WO' 1.0 'DLA_PI' 1.0 'PDB_1' 1.0 </a:t>
            </a:r>
            <a:r>
              <a:rPr lang="en-US" sz="1400" dirty="0">
                <a:highlight>
                  <a:srgbClr val="00FF00"/>
                </a:highlight>
                <a:ea typeface="+mn-lt"/>
                <a:cs typeface="+mn-lt"/>
              </a:rPr>
              <a:t>'PLUME_1'</a:t>
            </a:r>
            <a:r>
              <a:rPr lang="en-US" sz="1400" dirty="0">
                <a:ea typeface="+mn-lt"/>
                <a:cs typeface="+mn-lt"/>
              </a:rPr>
              <a:t> 1.0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8B7BD6-A45D-6C8E-A1A2-3C08C89DB84D}"/>
              </a:ext>
            </a:extLst>
          </p:cNvPr>
          <p:cNvSpPr txBox="1"/>
          <p:nvPr/>
        </p:nvSpPr>
        <p:spPr>
          <a:xfrm>
            <a:off x="5264624" y="1072201"/>
            <a:ext cx="858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ea typeface="Calibri"/>
                <a:cs typeface="Calibri"/>
              </a:rPr>
              <a:t>DLC: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A29EB-0E74-166A-0682-F19F824810C2}"/>
              </a:ext>
            </a:extLst>
          </p:cNvPr>
          <p:cNvSpPr txBox="1"/>
          <p:nvPr/>
        </p:nvSpPr>
        <p:spPr>
          <a:xfrm>
            <a:off x="129653" y="2778171"/>
            <a:ext cx="858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ea typeface="Calibri"/>
                <a:cs typeface="Calibri"/>
              </a:rPr>
              <a:t>ILC(1):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7A131A-1B2E-BB46-A487-5FD735404476}"/>
              </a:ext>
            </a:extLst>
          </p:cNvPr>
          <p:cNvSpPr txBox="1"/>
          <p:nvPr/>
        </p:nvSpPr>
        <p:spPr>
          <a:xfrm>
            <a:off x="2910384" y="2445506"/>
            <a:ext cx="8581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ea typeface="Calibri"/>
                <a:cs typeface="Calibri"/>
              </a:rPr>
              <a:t>ILC(2):</a:t>
            </a:r>
          </a:p>
        </p:txBody>
      </p:sp>
    </p:spTree>
    <p:extLst>
      <p:ext uri="{BB962C8B-B14F-4D97-AF65-F5344CB8AC3E}">
        <p14:creationId xmlns:p14="http://schemas.microsoft.com/office/powerpoint/2010/main" val="356734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Loads and Load Combinations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19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DC388A9-F38E-BB3D-7644-010D64852619}"/>
              </a:ext>
            </a:extLst>
          </p:cNvPr>
          <p:cNvGraphicFramePr>
            <a:graphicFrameLocks noGrp="1"/>
          </p:cNvGraphicFramePr>
          <p:nvPr/>
        </p:nvGraphicFramePr>
        <p:xfrm>
          <a:off x="1069976" y="1071060"/>
          <a:ext cx="6048374" cy="27321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3334">
                  <a:extLst>
                    <a:ext uri="{9D8B030D-6E8A-4147-A177-3AD203B41FA5}">
                      <a16:colId xmlns:a16="http://schemas.microsoft.com/office/drawing/2014/main" val="2541145878"/>
                    </a:ext>
                  </a:extLst>
                </a:gridCol>
                <a:gridCol w="685440">
                  <a:extLst>
                    <a:ext uri="{9D8B030D-6E8A-4147-A177-3AD203B41FA5}">
                      <a16:colId xmlns:a16="http://schemas.microsoft.com/office/drawing/2014/main" val="2022328386"/>
                    </a:ext>
                  </a:extLst>
                </a:gridCol>
                <a:gridCol w="913920">
                  <a:extLst>
                    <a:ext uri="{9D8B030D-6E8A-4147-A177-3AD203B41FA5}">
                      <a16:colId xmlns:a16="http://schemas.microsoft.com/office/drawing/2014/main" val="4266046999"/>
                    </a:ext>
                  </a:extLst>
                </a:gridCol>
                <a:gridCol w="1085280">
                  <a:extLst>
                    <a:ext uri="{9D8B030D-6E8A-4147-A177-3AD203B41FA5}">
                      <a16:colId xmlns:a16="http://schemas.microsoft.com/office/drawing/2014/main" val="2585540895"/>
                    </a:ext>
                  </a:extLst>
                </a:gridCol>
                <a:gridCol w="685440">
                  <a:extLst>
                    <a:ext uri="{9D8B030D-6E8A-4147-A177-3AD203B41FA5}">
                      <a16:colId xmlns:a16="http://schemas.microsoft.com/office/drawing/2014/main" val="2317447920"/>
                    </a:ext>
                  </a:extLst>
                </a:gridCol>
                <a:gridCol w="799680">
                  <a:extLst>
                    <a:ext uri="{9D8B030D-6E8A-4147-A177-3AD203B41FA5}">
                      <a16:colId xmlns:a16="http://schemas.microsoft.com/office/drawing/2014/main" val="3088980454"/>
                    </a:ext>
                  </a:extLst>
                </a:gridCol>
                <a:gridCol w="1085280">
                  <a:extLst>
                    <a:ext uri="{9D8B030D-6E8A-4147-A177-3AD203B41FA5}">
                      <a16:colId xmlns:a16="http://schemas.microsoft.com/office/drawing/2014/main" val="3330497342"/>
                    </a:ext>
                  </a:extLst>
                </a:gridCol>
              </a:tblGrid>
              <a:tr h="2126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Operational Phases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Support Condition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Dead Load Adjustments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Vehicle Loads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Dynamic Loads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Wind Speed Spec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Additional Cases Considered </a:t>
                      </a:r>
                      <a:r>
                        <a:rPr lang="en-US" sz="1000" baseline="30000">
                          <a:effectLst/>
                        </a:rPr>
                        <a:t>1</a:t>
                      </a:r>
                      <a:endParaRPr lang="en-US" sz="1100" baseline="30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202180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Rollout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Arms Extended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Vehicle/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Unfueled Vehicle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Transport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DSNE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Multiple C.G. Support Locations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582586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On Pad Stay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Arms Extended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Vehicle/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Unfueled Vehicle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DSNE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Min DL/Uplift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00406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On Pad Operations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MM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(+XCS)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Arms Extended, Deluge Filled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Unfueled Vehicle/ Fueled Vehicle (+XCS)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DSNE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80873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Liftoff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MM+XCS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Arms Retracting T-0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Fueled Vehicle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Engine Shutdown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DSNE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313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Plume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MM+XCS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Arms Retracted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Vehicle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Thermal/ Vibration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DSNE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Max Base Driven and Tower Driven Loading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61989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Hurricane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Arms Retracted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 Vehicle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ASCE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Min DL/Uplift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383748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EE6FA6E-C807-482B-CA8A-BEA3CC8CF724}"/>
              </a:ext>
            </a:extLst>
          </p:cNvPr>
          <p:cNvSpPr txBox="1"/>
          <p:nvPr/>
        </p:nvSpPr>
        <p:spPr>
          <a:xfrm>
            <a:off x="1103406" y="4002864"/>
            <a:ext cx="4358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latin typeface="Calibri" panose="020F0502020204030204" pitchFamily="34" charset="0"/>
              </a:rPr>
              <a:t>1. MM Spherical Bearings Fixed and Pinned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00385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5B572-6DF1-11E0-471B-BFDB73E1A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Dead Load and Vehicle Load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39A86-6D6B-8380-A624-BB3BAD7FC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20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493211-3811-EF90-117D-EB1B3E24C25B}"/>
              </a:ext>
            </a:extLst>
          </p:cNvPr>
          <p:cNvSpPr txBox="1"/>
          <p:nvPr/>
        </p:nvSpPr>
        <p:spPr>
          <a:xfrm>
            <a:off x="304800" y="945337"/>
            <a:ext cx="2741274" cy="1102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Deluge: 600 kip of Water</a:t>
            </a:r>
          </a:p>
          <a:p>
            <a:pPr algn="just"/>
            <a:endParaRPr lang="en-US" sz="1000">
              <a:latin typeface="Calibri" panose="020F050202020403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Max Vehicle Weight: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Block 2 Empty: 4,100 kip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Block 2 Fueled: 6,600 kip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71B1144-DE2B-53D0-EB10-8B1639E47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217" y="945337"/>
            <a:ext cx="5528915" cy="36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64209CF-9EFD-687F-E6F8-85B67A89A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68" y="2133837"/>
            <a:ext cx="1865985" cy="286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11352A-AC4B-7AA8-6500-7FB4529B6761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23439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5B572-6DF1-11E0-471B-BFDB73E1A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Dead Load and Vehicle Load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39A86-6D6B-8380-A624-BB3BAD7FC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21</a:t>
            </a:fld>
            <a:endParaRPr lang="en-US"/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F24B79A9-DF0C-0A87-1353-F581AA53A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848" y="257037"/>
            <a:ext cx="3608056" cy="439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>
            <a:extLst>
              <a:ext uri="{FF2B5EF4-FFF2-40B4-BE49-F238E27FC236}">
                <a16:creationId xmlns:a16="http://schemas.microsoft.com/office/drawing/2014/main" id="{3C6056BE-B1BE-C354-48F2-E4E3AA210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9" y="1745038"/>
            <a:ext cx="4614735" cy="233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32A1E8E4-B34F-0F6C-D38D-4CD9CD515848}"/>
              </a:ext>
            </a:extLst>
          </p:cNvPr>
          <p:cNvSpPr txBox="1"/>
          <p:nvPr/>
        </p:nvSpPr>
        <p:spPr>
          <a:xfrm>
            <a:off x="4572000" y="4654355"/>
            <a:ext cx="406369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https://www.nasa.gov/image-article/birds-eye-view-of-sls-rocket-mobile-launcher/</a:t>
            </a:r>
            <a:r>
              <a:rPr lang="en-US" sz="9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900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E7D195FF-05B7-3944-F2AE-0210FC2D1139}"/>
              </a:ext>
            </a:extLst>
          </p:cNvPr>
          <p:cNvSpPr txBox="1"/>
          <p:nvPr/>
        </p:nvSpPr>
        <p:spPr>
          <a:xfrm>
            <a:off x="39119" y="4081196"/>
            <a:ext cx="31504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https://www.nasaspaceflight.com/2021/11/sls-ml-2-update/</a:t>
            </a:r>
            <a:endParaRPr lang="en-US" sz="9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A1DB6C-5CA1-754D-49FF-E9FF9A653917}"/>
              </a:ext>
            </a:extLst>
          </p:cNvPr>
          <p:cNvSpPr txBox="1"/>
          <p:nvPr/>
        </p:nvSpPr>
        <p:spPr>
          <a:xfrm>
            <a:off x="304800" y="942280"/>
            <a:ext cx="3083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Arms and Umbilicals: ~30kip each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Extending 40’ off MLT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7D8243-9BA4-790A-8BDF-6D1A5AF9471E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23037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Wind/Hurricane Loads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22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2A915F-3368-5DB7-E2B3-169056BDC5FC}"/>
              </a:ext>
            </a:extLst>
          </p:cNvPr>
          <p:cNvSpPr txBox="1"/>
          <p:nvPr/>
        </p:nvSpPr>
        <p:spPr>
          <a:xfrm>
            <a:off x="240966" y="835450"/>
            <a:ext cx="3950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Operational Wind Consideration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Hurricane: ASCE 7, Risk Category I, Exposure D</a:t>
            </a: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94A04FAC-4229-5796-5E19-D83ABAACF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367" y="891871"/>
            <a:ext cx="4400399" cy="391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F31182-5B91-070B-026E-A42AFABA6F6C}"/>
              </a:ext>
            </a:extLst>
          </p:cNvPr>
          <p:cNvSpPr txBox="1"/>
          <p:nvPr/>
        </p:nvSpPr>
        <p:spPr>
          <a:xfrm>
            <a:off x="218258" y="3916933"/>
            <a:ext cx="3435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>
                <a:latin typeface="Calibri" panose="020F0502020204030204" pitchFamily="34" charset="0"/>
              </a:rPr>
              <a:t>Hurricane Nicole November 2022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2F8638-B338-3FD5-412D-F3EC78374002}"/>
              </a:ext>
            </a:extLst>
          </p:cNvPr>
          <p:cNvSpPr txBox="1"/>
          <p:nvPr/>
        </p:nvSpPr>
        <p:spPr>
          <a:xfrm>
            <a:off x="4506227" y="598538"/>
            <a:ext cx="3435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>
                <a:latin typeface="Calibri" panose="020F0502020204030204" pitchFamily="34" charset="0"/>
              </a:rPr>
              <a:t>Hurricane Ian September 2022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DA28A5C6-E32C-C74C-1165-04236D7658BA}"/>
              </a:ext>
            </a:extLst>
          </p:cNvPr>
          <p:cNvSpPr txBox="1"/>
          <p:nvPr/>
        </p:nvSpPr>
        <p:spPr>
          <a:xfrm>
            <a:off x="4248150" y="4826448"/>
            <a:ext cx="406179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latin typeface="Calibri" panose="020F0502020204030204" pitchFamily="34" charset="0"/>
              </a:rPr>
              <a:t>https://www.geekwire.com/2022/nasa-artemis-sls-moon-rocket-weather/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A2021E9C-2EE2-354C-A4B9-6C169B81C10A}"/>
              </a:ext>
            </a:extLst>
          </p:cNvPr>
          <p:cNvSpPr txBox="1"/>
          <p:nvPr/>
        </p:nvSpPr>
        <p:spPr>
          <a:xfrm>
            <a:off x="218258" y="4139615"/>
            <a:ext cx="3594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latin typeface="Calibri" panose="020F0502020204030204" pitchFamily="34" charset="0"/>
              </a:rPr>
              <a:t>https://indianexpress.com/article/technology/science/nasa-artemis-sls-rocket-hurricane-8267262/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CFE99D7-B85E-9DBE-1878-91E2B4126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6" y="1485225"/>
            <a:ext cx="4464424" cy="248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78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Launch Environment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99523"/>
            <a:ext cx="2057400" cy="274637"/>
          </a:xfrm>
        </p:spPr>
        <p:txBody>
          <a:bodyPr/>
          <a:lstStyle/>
          <a:p>
            <a:fld id="{9DEBF272-945C-4F78-A809-820233DB4DCA}" type="slidenum">
              <a:rPr lang="en-US" smtClean="0"/>
              <a:t>23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2A915F-3368-5DB7-E2B3-169056BDC5FC}"/>
              </a:ext>
            </a:extLst>
          </p:cNvPr>
          <p:cNvSpPr txBox="1"/>
          <p:nvPr/>
        </p:nvSpPr>
        <p:spPr>
          <a:xfrm>
            <a:off x="304800" y="1028853"/>
            <a:ext cx="342717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>
                <a:latin typeface="Calibri" panose="020F0502020204030204" pitchFamily="34" charset="0"/>
              </a:rPr>
              <a:t>Plume Impingement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Plume Load Development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Direct Pressures vs. Probabilistic Pressures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Base Driven vs. Tower Driven</a:t>
            </a:r>
          </a:p>
          <a:p>
            <a:pPr marL="548640" lvl="1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Time consistent Loading</a:t>
            </a:r>
          </a:p>
          <a:p>
            <a:pPr algn="just"/>
            <a:endParaRPr lang="en-US" sz="1000">
              <a:latin typeface="Calibri" panose="020F0502020204030204" pitchFamily="34" charset="0"/>
            </a:endParaRPr>
          </a:p>
          <a:p>
            <a:pPr algn="just"/>
            <a:r>
              <a:rPr lang="en-US" sz="1400">
                <a:latin typeface="Calibri" panose="020F0502020204030204" pitchFamily="34" charset="0"/>
              </a:rPr>
              <a:t>Other Launch Environment Considerations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Vibration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Acoustic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Thermal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4107ED-3FFD-AF2C-956B-FE057BDCC6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303" y="107722"/>
            <a:ext cx="2972991" cy="49165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6" descr="A rocket launching at night&#10;&#10;Description automatically generated">
            <a:extLst>
              <a:ext uri="{FF2B5EF4-FFF2-40B4-BE49-F238E27FC236}">
                <a16:creationId xmlns:a16="http://schemas.microsoft.com/office/drawing/2014/main" id="{497350FE-0934-9652-9E83-DC1147B247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1" t="15694" r="16876" b="1952"/>
          <a:stretch/>
        </p:blipFill>
        <p:spPr>
          <a:xfrm>
            <a:off x="6737718" y="918034"/>
            <a:ext cx="1830882" cy="352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0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9EBF382-7D8B-B445-034C-80E06F092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208" y="1494664"/>
            <a:ext cx="4901510" cy="32622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Plume Vertical Loads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24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2A915F-3368-5DB7-E2B3-169056BDC5FC}"/>
              </a:ext>
            </a:extLst>
          </p:cNvPr>
          <p:cNvSpPr txBox="1"/>
          <p:nvPr/>
        </p:nvSpPr>
        <p:spPr>
          <a:xfrm>
            <a:off x="304799" y="855095"/>
            <a:ext cx="5920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>
                <a:latin typeface="Calibri" panose="020F0502020204030204" pitchFamily="34" charset="0"/>
              </a:rPr>
              <a:t>Direct Pressures Applied to Top of Tower and 0-Deck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>
                <a:latin typeface="Calibri" panose="020F0502020204030204" pitchFamily="34" charset="0"/>
              </a:rPr>
              <a:t>Haunch Loads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>
                <a:latin typeface="Calibri" panose="020F0502020204030204" pitchFamily="34" charset="0"/>
              </a:rPr>
              <a:t>Time Consistent Probabilistic Pressures </a:t>
            </a:r>
          </a:p>
        </p:txBody>
      </p:sp>
      <p:pic>
        <p:nvPicPr>
          <p:cNvPr id="11" name="Picture 10" descr="A close-up of a blue and orange object&#10;&#10;Description automatically generated">
            <a:extLst>
              <a:ext uri="{FF2B5EF4-FFF2-40B4-BE49-F238E27FC236}">
                <a16:creationId xmlns:a16="http://schemas.microsoft.com/office/drawing/2014/main" id="{09A4F691-3521-A692-656A-2047BE9ABF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65" y="1808545"/>
            <a:ext cx="2394549" cy="27735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03D95B-3622-57B8-3CE7-EC30C279B420}"/>
              </a:ext>
            </a:extLst>
          </p:cNvPr>
          <p:cNvSpPr txBox="1"/>
          <p:nvPr/>
        </p:nvSpPr>
        <p:spPr>
          <a:xfrm>
            <a:off x="6290463" y="4490669"/>
            <a:ext cx="1814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>
                <a:latin typeface="Calibri" panose="020F0502020204030204" pitchFamily="34" charset="0"/>
              </a:rPr>
              <a:t>Model 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00FA92-E3EE-AC4B-FE4B-6CF57D59C59C}"/>
              </a:ext>
            </a:extLst>
          </p:cNvPr>
          <p:cNvSpPr txBox="1"/>
          <p:nvPr/>
        </p:nvSpPr>
        <p:spPr>
          <a:xfrm>
            <a:off x="1145945" y="4610477"/>
            <a:ext cx="1814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>
                <a:latin typeface="Calibri" panose="020F0502020204030204" pitchFamily="34" charset="0"/>
              </a:rPr>
              <a:t>Pressure Contour</a:t>
            </a:r>
          </a:p>
        </p:txBody>
      </p:sp>
    </p:spTree>
    <p:extLst>
      <p:ext uri="{BB962C8B-B14F-4D97-AF65-F5344CB8AC3E}">
        <p14:creationId xmlns:p14="http://schemas.microsoft.com/office/powerpoint/2010/main" val="324701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Plume Lateral Loads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25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2A915F-3368-5DB7-E2B3-169056BDC5FC}"/>
              </a:ext>
            </a:extLst>
          </p:cNvPr>
          <p:cNvSpPr txBox="1"/>
          <p:nvPr/>
        </p:nvSpPr>
        <p:spPr>
          <a:xfrm>
            <a:off x="91187" y="3644244"/>
            <a:ext cx="195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600">
                <a:latin typeface="Calibri" panose="020F0502020204030204" pitchFamily="34" charset="0"/>
              </a:rPr>
              <a:t>Free Flowing Plume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600">
                <a:latin typeface="Calibri" panose="020F0502020204030204" pitchFamily="34" charset="0"/>
              </a:rPr>
              <a:t>Turned Flow</a:t>
            </a:r>
          </a:p>
        </p:txBody>
      </p:sp>
      <p:pic>
        <p:nvPicPr>
          <p:cNvPr id="11" name="Picture 10" descr="A colorful background with squares and lines&#10;&#10;Description automatically generated">
            <a:extLst>
              <a:ext uri="{FF2B5EF4-FFF2-40B4-BE49-F238E27FC236}">
                <a16:creationId xmlns:a16="http://schemas.microsoft.com/office/drawing/2014/main" id="{4021C7BD-B88E-D456-9A63-3C96CBEDC3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54" y="1347233"/>
            <a:ext cx="8301026" cy="198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9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Combinations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26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2A915F-3368-5DB7-E2B3-169056BDC5FC}"/>
              </a:ext>
            </a:extLst>
          </p:cNvPr>
          <p:cNvSpPr txBox="1"/>
          <p:nvPr/>
        </p:nvSpPr>
        <p:spPr>
          <a:xfrm>
            <a:off x="304800" y="943614"/>
            <a:ext cx="3916070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400">
                <a:latin typeface="Calibri"/>
                <a:cs typeface="Calibri"/>
              </a:rPr>
              <a:t>Global Model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6300 Load Combinations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4800 Tons of Steel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4D1D38-90AB-E6C9-175D-170BBCBC1D76}"/>
              </a:ext>
            </a:extLst>
          </p:cNvPr>
          <p:cNvSpPr txBox="1"/>
          <p:nvPr/>
        </p:nvSpPr>
        <p:spPr>
          <a:xfrm>
            <a:off x="304800" y="1741778"/>
            <a:ext cx="3820973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400">
                <a:latin typeface="Calibri"/>
                <a:cs typeface="Calibri"/>
              </a:rPr>
              <a:t>Local Models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Elevator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Stairs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Electrical Rooms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Umbilical Rails/Attachments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Platforms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Equipment/Piping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Commodity Grids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Commodity Chase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Cameras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124DC4-7750-1AB3-5F76-57F003FA6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003" y="202296"/>
            <a:ext cx="4551400" cy="378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2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Local Loads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27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2A915F-3368-5DB7-E2B3-169056BDC5FC}"/>
              </a:ext>
            </a:extLst>
          </p:cNvPr>
          <p:cNvSpPr txBox="1"/>
          <p:nvPr/>
        </p:nvSpPr>
        <p:spPr>
          <a:xfrm>
            <a:off x="304800" y="1115544"/>
            <a:ext cx="3069550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400">
                <a:latin typeface="Calibri"/>
                <a:cs typeface="Calibri"/>
              </a:rPr>
              <a:t>Equipment and Piping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23 Subsystems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Commodity Support Framing</a:t>
            </a:r>
          </a:p>
          <a:p>
            <a:pPr marL="697230" lvl="1" indent="-285750" algn="just">
              <a:buFont typeface="Wingdings" panose="05000000000000000000" pitchFamily="2" charset="2"/>
              <a:buChar char="§"/>
            </a:pPr>
            <a:r>
              <a:rPr lang="en-US" sz="1400">
                <a:latin typeface="Calibri" panose="020F0502020204030204" pitchFamily="34" charset="0"/>
              </a:rPr>
              <a:t>14,000 Pipe Supports</a:t>
            </a:r>
          </a:p>
          <a:p>
            <a:pPr marL="697230" lvl="1" indent="-285750" algn="just">
              <a:buFont typeface="Wingdings" panose="05000000000000000000" pitchFamily="2" charset="2"/>
              <a:buChar char="§"/>
            </a:pPr>
            <a:r>
              <a:rPr lang="en-US" sz="1400">
                <a:latin typeface="Calibri" panose="020F0502020204030204" pitchFamily="34" charset="0"/>
              </a:rPr>
              <a:t>50,000 LF of Piping</a:t>
            </a:r>
          </a:p>
          <a:p>
            <a:pPr marL="697230" lvl="1" indent="-285750" algn="just">
              <a:buFont typeface="Wingdings" panose="05000000000000000000" pitchFamily="2" charset="2"/>
              <a:buChar char="§"/>
            </a:pPr>
            <a:r>
              <a:rPr lang="en-US" sz="1400">
                <a:latin typeface="Calibri" panose="020F0502020204030204" pitchFamily="34" charset="0"/>
              </a:rPr>
              <a:t>25,000 LF Tubing</a:t>
            </a:r>
          </a:p>
          <a:p>
            <a:pPr marL="697230" lvl="1" indent="-285750" algn="just">
              <a:buFont typeface="Wingdings" panose="05000000000000000000" pitchFamily="2" charset="2"/>
              <a:buChar char="§"/>
            </a:pPr>
            <a:r>
              <a:rPr lang="en-US" sz="1400">
                <a:latin typeface="Calibri"/>
                <a:cs typeface="Calibri"/>
              </a:rPr>
              <a:t>650,000 LF </a:t>
            </a:r>
            <a:r>
              <a:rPr lang="en-US" sz="1400">
                <a:latin typeface="Calibri" panose="020F0502020204030204" pitchFamily="34" charset="0"/>
              </a:rPr>
              <a:t>Cables</a:t>
            </a:r>
          </a:p>
          <a:p>
            <a:pPr marL="91440" indent="-13716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 panose="020F0502020204030204" pitchFamily="34" charset="0"/>
              </a:rPr>
              <a:t>Equipment Frames and Support</a:t>
            </a:r>
          </a:p>
          <a:p>
            <a:pPr marL="697230" lvl="1" indent="-285750" algn="just">
              <a:buFont typeface="Wingdings" panose="05000000000000000000" pitchFamily="2" charset="2"/>
              <a:buChar char="§"/>
            </a:pPr>
            <a:r>
              <a:rPr lang="en-US" sz="1400">
                <a:latin typeface="Calibri" panose="020F0502020204030204" pitchFamily="34" charset="0"/>
              </a:rPr>
              <a:t>1000 Pieces Framed/Skids</a:t>
            </a:r>
          </a:p>
          <a:p>
            <a:pPr marL="697230" lvl="1" indent="-285750" algn="just">
              <a:buFont typeface="Wingdings" panose="05000000000000000000" pitchFamily="2" charset="2"/>
              <a:buChar char="§"/>
            </a:pPr>
            <a:r>
              <a:rPr lang="en-US" sz="1400">
                <a:latin typeface="Calibri" panose="020F0502020204030204" pitchFamily="34" charset="0"/>
              </a:rPr>
              <a:t>1500 Minor Pieces/Censors</a:t>
            </a:r>
          </a:p>
        </p:txBody>
      </p:sp>
      <p:pic>
        <p:nvPicPr>
          <p:cNvPr id="17" name="Picture 16" descr="A large machine in a room&#10;&#10;Description automatically generated">
            <a:extLst>
              <a:ext uri="{FF2B5EF4-FFF2-40B4-BE49-F238E27FC236}">
                <a16:creationId xmlns:a16="http://schemas.microsoft.com/office/drawing/2014/main" id="{AECA8ABA-3008-7162-84BE-F8BAF92E58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87"/>
          <a:stretch/>
        </p:blipFill>
        <p:spPr>
          <a:xfrm>
            <a:off x="3255264" y="181262"/>
            <a:ext cx="5121250" cy="1114384"/>
          </a:xfrm>
          <a:prstGeom prst="rect">
            <a:avLst/>
          </a:prstGeom>
        </p:spPr>
      </p:pic>
      <p:pic>
        <p:nvPicPr>
          <p:cNvPr id="21" name="Picture 20" descr="A close-up of a large white pipe&#10;&#10;Description automatically generated">
            <a:extLst>
              <a:ext uri="{FF2B5EF4-FFF2-40B4-BE49-F238E27FC236}">
                <a16:creationId xmlns:a16="http://schemas.microsoft.com/office/drawing/2014/main" id="{337420C8-A535-64A4-C99C-69CA85E712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1" t="7888" r="10853" b="9973"/>
          <a:stretch/>
        </p:blipFill>
        <p:spPr>
          <a:xfrm>
            <a:off x="3504377" y="1295646"/>
            <a:ext cx="3382203" cy="3062460"/>
          </a:xfrm>
          <a:prstGeom prst="rect">
            <a:avLst/>
          </a:prstGeom>
        </p:spPr>
      </p:pic>
      <p:pic>
        <p:nvPicPr>
          <p:cNvPr id="19" name="Picture 18" descr="A room with many electrical equipment&#10;&#10;Description automatically generated with medium confidence">
            <a:extLst>
              <a:ext uri="{FF2B5EF4-FFF2-40B4-BE49-F238E27FC236}">
                <a16:creationId xmlns:a16="http://schemas.microsoft.com/office/drawing/2014/main" id="{A601D0A0-E7B4-74AD-A50E-6ED522211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404" y="2774428"/>
            <a:ext cx="2792578" cy="2094433"/>
          </a:xfrm>
          <a:prstGeom prst="rect">
            <a:avLst/>
          </a:prstGeom>
        </p:spPr>
      </p:pic>
      <p:pic>
        <p:nvPicPr>
          <p:cNvPr id="23" name="Picture 22" descr="A large metal box in a factory&#10;&#10;Description automatically generated">
            <a:extLst>
              <a:ext uri="{FF2B5EF4-FFF2-40B4-BE49-F238E27FC236}">
                <a16:creationId xmlns:a16="http://schemas.microsoft.com/office/drawing/2014/main" id="{F78AEFED-7A71-D9CB-4583-628E55703D7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7" t="2275" b="5339"/>
          <a:stretch/>
        </p:blipFill>
        <p:spPr>
          <a:xfrm>
            <a:off x="6568225" y="1074969"/>
            <a:ext cx="2057401" cy="196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2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agram of a tower diagram&#10;&#10;Description automatically generated">
            <a:extLst>
              <a:ext uri="{FF2B5EF4-FFF2-40B4-BE49-F238E27FC236}">
                <a16:creationId xmlns:a16="http://schemas.microsoft.com/office/drawing/2014/main" id="{3D1D2795-C5E8-CF71-BC80-9C744E0FE7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856" y="2429563"/>
            <a:ext cx="3586277" cy="21195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Stiffness Requirements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28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99C23ED4-ADED-0A10-18BA-24D84E84D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90" y="784447"/>
            <a:ext cx="4599332" cy="1892916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Developed from NASA Coupled Analysis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1600">
                <a:latin typeface="+mn-lt"/>
                <a:ea typeface="MS Mincho" panose="02020609040205080304" pitchFamily="49" charset="-128"/>
              </a:rPr>
              <a:t>ML to Vehicle Interface Limits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1400">
              <a:effectLst/>
              <a:latin typeface="+mn-lt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Tower requirements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160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Horizontal displacements Vehicle Stabilizer (VS) and Vehicle Damping System (VDS)</a:t>
            </a:r>
          </a:p>
          <a:p>
            <a:pPr marL="572553" lvl="1" indent="-342900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Unit Loads</a:t>
            </a:r>
          </a:p>
          <a:p>
            <a:pPr marL="572553" lvl="1" indent="-342900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Emergency Egress System (EES) Loads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3CF420-07EF-8380-1C8C-8777D79E5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840" y="378629"/>
            <a:ext cx="2924160" cy="438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1B79007-5C45-92C1-7F62-EA6D6F48F845}"/>
              </a:ext>
            </a:extLst>
          </p:cNvPr>
          <p:cNvSpPr txBox="1">
            <a:spLocks/>
          </p:cNvSpPr>
          <p:nvPr/>
        </p:nvSpPr>
        <p:spPr>
          <a:xfrm>
            <a:off x="44603" y="2626157"/>
            <a:ext cx="2852216" cy="233355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>
                <a:latin typeface="+mn-lt"/>
                <a:ea typeface="MS Mincho" panose="02020609040205080304" pitchFamily="49" charset="-128"/>
              </a:rPr>
              <a:t>Base requirements</a:t>
            </a:r>
          </a:p>
          <a:p>
            <a:pPr marL="58203" indent="-285750">
              <a:lnSpc>
                <a:spcPct val="100000"/>
              </a:lnSpc>
              <a:spcBef>
                <a:spcPts val="0"/>
              </a:spcBef>
            </a:pPr>
            <a:r>
              <a:rPr lang="en-US" sz="1600">
                <a:latin typeface="+mn-lt"/>
                <a:ea typeface="MS Mincho" panose="02020609040205080304" pitchFamily="49" charset="-128"/>
              </a:rPr>
              <a:t>Vehicle Support Post (VSP) Displacement</a:t>
            </a:r>
          </a:p>
          <a:p>
            <a:pPr marL="515403" lvl="1" indent="-2857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>
                <a:latin typeface="+mn-lt"/>
                <a:ea typeface="MS Mincho" panose="02020609040205080304" pitchFamily="49" charset="-128"/>
              </a:rPr>
              <a:t>Vertical Displacement under Vehicle Loads</a:t>
            </a:r>
          </a:p>
          <a:p>
            <a:pPr marL="515403" lvl="1" indent="-2857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>
                <a:latin typeface="+mn-lt"/>
                <a:ea typeface="MS Mincho" panose="02020609040205080304" pitchFamily="49" charset="-128"/>
              </a:rPr>
              <a:t>Planarity and Relative Stiffness</a:t>
            </a:r>
          </a:p>
          <a:p>
            <a:pPr marL="58203" indent="-285750">
              <a:lnSpc>
                <a:spcPct val="100000"/>
              </a:lnSpc>
              <a:spcBef>
                <a:spcPts val="0"/>
              </a:spcBef>
            </a:pPr>
            <a:r>
              <a:rPr lang="en-US" sz="1600">
                <a:latin typeface="+mn-lt"/>
                <a:ea typeface="MS Mincho" panose="02020609040205080304" pitchFamily="49" charset="-128"/>
              </a:rPr>
              <a:t>Top of Vehicle Displacement</a:t>
            </a:r>
          </a:p>
          <a:p>
            <a:pPr marL="515403" lvl="1" indent="-2857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>
                <a:latin typeface="+mn-lt"/>
                <a:ea typeface="MS Mincho" panose="02020609040205080304" pitchFamily="49" charset="-128"/>
              </a:rPr>
              <a:t>Stacking operations</a:t>
            </a:r>
          </a:p>
          <a:p>
            <a:pPr marL="515403" lvl="1" indent="-2857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>
                <a:latin typeface="+mn-lt"/>
                <a:ea typeface="MS Mincho" panose="02020609040205080304" pitchFamily="49" charset="-128"/>
              </a:rPr>
              <a:t>Transition between support conditions</a:t>
            </a:r>
          </a:p>
          <a:p>
            <a:pPr marL="515403" lvl="1" indent="-2857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>
                <a:latin typeface="+mn-lt"/>
                <a:ea typeface="MS Mincho" panose="02020609040205080304" pitchFamily="49" charset="-128"/>
              </a:rPr>
              <a:t>Relative to tower</a:t>
            </a:r>
          </a:p>
        </p:txBody>
      </p:sp>
    </p:spTree>
    <p:extLst>
      <p:ext uri="{BB962C8B-B14F-4D97-AF65-F5344CB8AC3E}">
        <p14:creationId xmlns:p14="http://schemas.microsoft.com/office/powerpoint/2010/main" val="183569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Stiffness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29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2A915F-3368-5DB7-E2B3-169056BDC5FC}"/>
              </a:ext>
            </a:extLst>
          </p:cNvPr>
          <p:cNvSpPr txBox="1"/>
          <p:nvPr/>
        </p:nvSpPr>
        <p:spPr>
          <a:xfrm>
            <a:off x="117198" y="861755"/>
            <a:ext cx="344530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Calibri" panose="020F0502020204030204" pitchFamily="34" charset="0"/>
              </a:rPr>
              <a:t>MLT Stiffness</a:t>
            </a:r>
            <a:endParaRPr lang="en-US" sz="1600" b="0" u="none" strike="noStrike" baseline="0">
              <a:latin typeface="Calibri" panose="020F0502020204030204" pitchFamily="34" charset="0"/>
            </a:endParaRPr>
          </a:p>
          <a:p>
            <a:pPr marL="91440" indent="-137160">
              <a:buFont typeface="Arial" panose="020B0604020202020204" pitchFamily="34" charset="0"/>
              <a:buChar char="•"/>
            </a:pPr>
            <a:r>
              <a:rPr lang="en-US" sz="1400" b="0" u="none" strike="noStrike" baseline="0">
                <a:latin typeface="Calibri" panose="020F0502020204030204" pitchFamily="34" charset="0"/>
              </a:rPr>
              <a:t>Buttress Columns</a:t>
            </a:r>
          </a:p>
          <a:p>
            <a:pPr marL="91440" indent="-137160">
              <a:buFont typeface="Arial" panose="020B0604020202020204" pitchFamily="34" charset="0"/>
              <a:buChar char="•"/>
            </a:pPr>
            <a:r>
              <a:rPr lang="en-US" sz="1400" b="0" u="none" strike="noStrike" baseline="0">
                <a:latin typeface="Calibri" panose="020F0502020204030204" pitchFamily="34" charset="0"/>
              </a:rPr>
              <a:t>Virtual Work to Optimize Critical Members</a:t>
            </a:r>
            <a:endParaRPr lang="en-US" sz="1400"/>
          </a:p>
          <a:p>
            <a:endParaRPr lang="en-US" sz="1200" b="0" u="none" strike="noStrike" baseline="0">
              <a:latin typeface="Calibri" panose="020F0502020204030204" pitchFamily="34" charset="0"/>
            </a:endParaRPr>
          </a:p>
          <a:p>
            <a:r>
              <a:rPr lang="en-US" sz="1600" b="0" u="none" strike="noStrike" baseline="0">
                <a:latin typeface="Calibri" panose="020F0502020204030204" pitchFamily="34" charset="0"/>
              </a:rPr>
              <a:t>MLB Stiffness</a:t>
            </a:r>
          </a:p>
          <a:p>
            <a:pPr marL="91440" indent="-137160">
              <a:buFont typeface="Arial" panose="020B0604020202020204" pitchFamily="34" charset="0"/>
              <a:buChar char="•"/>
            </a:pPr>
            <a:r>
              <a:rPr lang="en-US" sz="1400" b="0" u="none" strike="noStrike" baseline="0">
                <a:latin typeface="Calibri" panose="020F0502020204030204" pitchFamily="34" charset="0"/>
              </a:rPr>
              <a:t>Integrate chair and base trusses</a:t>
            </a:r>
          </a:p>
          <a:p>
            <a:pPr marL="91440" indent="-137160">
              <a:buFont typeface="Arial" panose="020B0604020202020204" pitchFamily="34" charset="0"/>
              <a:buChar char="•"/>
            </a:pPr>
            <a:endParaRPr lang="en-US" sz="1400">
              <a:latin typeface="Calibri" panose="020F0502020204030204" pitchFamily="34" charset="0"/>
            </a:endParaRPr>
          </a:p>
          <a:p>
            <a:r>
              <a:rPr lang="en-US" sz="1600" b="0" u="none" strike="noStrike" baseline="0">
                <a:latin typeface="Calibri" panose="020F0502020204030204" pitchFamily="34" charset="0"/>
              </a:rPr>
              <a:t>Virtual Work to Optimize Critical Members for Stiffness</a:t>
            </a:r>
          </a:p>
          <a:p>
            <a:endParaRPr lang="en-US" sz="1400" b="0" u="none" strike="noStrike" baseline="0"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9C290B-50A3-F452-9897-36649D88771A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6C6499-A0B9-FAF7-2403-679F112A6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460" y="209798"/>
            <a:ext cx="4905352" cy="2625478"/>
          </a:xfrm>
          <a:prstGeom prst="rect">
            <a:avLst/>
          </a:prstGeom>
        </p:spPr>
      </p:pic>
      <p:pic>
        <p:nvPicPr>
          <p:cNvPr id="9" name="Picture 8" descr="A blue metal structure with a black background&#10;&#10;Description automatically generated">
            <a:extLst>
              <a:ext uri="{FF2B5EF4-FFF2-40B4-BE49-F238E27FC236}">
                <a16:creationId xmlns:a16="http://schemas.microsoft.com/office/drawing/2014/main" id="{F3DA5136-F417-1C1C-695D-A9A5CA126A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5" b="2724"/>
          <a:stretch/>
        </p:blipFill>
        <p:spPr>
          <a:xfrm>
            <a:off x="2391630" y="2812354"/>
            <a:ext cx="5867110" cy="223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0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Constraints – Installation Tolerances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30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BC5F4-4F88-BC79-20A5-652EFC946A47}"/>
              </a:ext>
            </a:extLst>
          </p:cNvPr>
          <p:cNvSpPr txBox="1"/>
          <p:nvPr/>
        </p:nvSpPr>
        <p:spPr>
          <a:xfrm>
            <a:off x="7667746" y="0"/>
            <a:ext cx="94285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>
                <a:latin typeface="Calibri"/>
                <a:cs typeface="Calibri"/>
              </a:rPr>
              <a:t>Kevin MacLeod</a:t>
            </a:r>
            <a:endParaRPr lang="en-US" sz="80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3F0CE8F7-915D-DE9C-DAA8-603D69D93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34" y="1140955"/>
            <a:ext cx="3724837" cy="375394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0"/>
              </a:spcBef>
            </a:pPr>
            <a:r>
              <a:rPr lang="en-US" sz="1400">
                <a:latin typeface="Calibri"/>
                <a:cs typeface="Calibri"/>
              </a:rPr>
              <a:t>Mandatory Inspection Points (MIPs)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400">
                <a:latin typeface="Calibri"/>
                <a:cs typeface="Calibri"/>
              </a:rPr>
              <a:t>Critical umbilical to vehicle interface</a:t>
            </a:r>
          </a:p>
          <a:p>
            <a:pPr>
              <a:spcBef>
                <a:spcPts val="0"/>
              </a:spcBef>
            </a:pPr>
            <a:r>
              <a:rPr lang="en-US" sz="1400">
                <a:latin typeface="Calibri"/>
                <a:cs typeface="Calibri"/>
              </a:rPr>
              <a:t>Umbilical Self-Weight and Extension Front Load MLT Causing Tower to Lean</a:t>
            </a:r>
          </a:p>
          <a:p>
            <a:pPr>
              <a:spcBef>
                <a:spcPts val="0"/>
              </a:spcBef>
            </a:pPr>
            <a:r>
              <a:rPr lang="en-US" sz="1400">
                <a:latin typeface="Calibri"/>
                <a:cs typeface="Calibri"/>
              </a:rPr>
              <a:t>Design Shim Plates Installed Between MLT Modules to Counter Tower Lean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400">
                <a:latin typeface="Calibri"/>
                <a:cs typeface="Calibri"/>
              </a:rPr>
              <a:t>Simulate shims in analysis with concentrated axial distortion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400">
                <a:latin typeface="Calibri"/>
                <a:cs typeface="Calibri"/>
              </a:rPr>
              <a:t>Utilize real time construction metrology data to refine model</a:t>
            </a:r>
          </a:p>
        </p:txBody>
      </p:sp>
      <p:pic>
        <p:nvPicPr>
          <p:cNvPr id="8" name="Picture 7" descr="A diagram of a tall chair&#10;&#10;Description automatically generated with medium confidence">
            <a:extLst>
              <a:ext uri="{FF2B5EF4-FFF2-40B4-BE49-F238E27FC236}">
                <a16:creationId xmlns:a16="http://schemas.microsoft.com/office/drawing/2014/main" id="{7FBB3E66-6F9E-55E3-032D-53C266C24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160" y="822817"/>
            <a:ext cx="4417358" cy="37937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75E534-F687-DDE4-0147-A1403202D5AB}"/>
              </a:ext>
            </a:extLst>
          </p:cNvPr>
          <p:cNvSpPr txBox="1"/>
          <p:nvPr/>
        </p:nvSpPr>
        <p:spPr>
          <a:xfrm>
            <a:off x="4468607" y="4660101"/>
            <a:ext cx="3400464" cy="504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Tower Deflection due to Self -Weight (left)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Tower Deflection due to Shimming (right)</a:t>
            </a:r>
          </a:p>
        </p:txBody>
      </p:sp>
    </p:spTree>
    <p:extLst>
      <p:ext uri="{BB962C8B-B14F-4D97-AF65-F5344CB8AC3E}">
        <p14:creationId xmlns:p14="http://schemas.microsoft.com/office/powerpoint/2010/main" val="205353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F9A0-FC87-CB41-F06A-C3C4ACBE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BF272-945C-4F78-A809-820233DB4DCA}" type="slidenum">
              <a:rPr lang="en-US" smtClean="0"/>
              <a:t>31</a:t>
            </a:fld>
            <a:endParaRPr lang="en-US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6ECEB6A-CA1C-9ACB-03D1-35E408CA2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08" y="826292"/>
            <a:ext cx="5217496" cy="404256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Font typeface="Arial" panose="05000000000000000000" pitchFamily="2" charset="2"/>
              <a:buChar char="•"/>
            </a:pPr>
            <a:r>
              <a:rPr lang="en-US" sz="1400">
                <a:effectLst/>
                <a:latin typeface="+mn-lt"/>
                <a:ea typeface="MS Mincho"/>
                <a:cs typeface="Arial"/>
              </a:rPr>
              <a:t>Designing a Mobile Launch platform is a unique engineering challenge.</a:t>
            </a:r>
            <a:endParaRPr lang="en-US" sz="1400">
              <a:latin typeface="+mn-lt"/>
              <a:ea typeface="MS Mincho"/>
              <a:cs typeface="Arial"/>
            </a:endParaRPr>
          </a:p>
          <a:p>
            <a:pPr marL="572135" lvl="1" indent="-342900">
              <a:buFont typeface="Wingdings" panose="020B0604020202020204" pitchFamily="34" charset="0"/>
              <a:buChar char="§"/>
            </a:pPr>
            <a:r>
              <a:rPr lang="en-US" sz="1400">
                <a:latin typeface="+mn-lt"/>
                <a:ea typeface="MS Mincho"/>
                <a:cs typeface="Arial"/>
              </a:rPr>
              <a:t>Meet stringent stiffness and weight limit requirements.</a:t>
            </a:r>
          </a:p>
          <a:p>
            <a:pPr marL="572135" lvl="1" indent="-342900">
              <a:buFont typeface="Wingdings" panose="020B0604020202020204" pitchFamily="34" charset="0"/>
              <a:buChar char="§"/>
            </a:pPr>
            <a:r>
              <a:rPr lang="en-US" sz="1400">
                <a:latin typeface="+mn-lt"/>
                <a:cs typeface="Arial"/>
              </a:rPr>
              <a:t>Deal with a moving structure that has different operation needs and changing support conditions.</a:t>
            </a:r>
          </a:p>
          <a:p>
            <a:pPr marL="572135" lvl="1" indent="-342900">
              <a:buFont typeface="Wingdings" panose="020B0604020202020204" pitchFamily="34" charset="0"/>
              <a:buChar char="§"/>
            </a:pPr>
            <a:r>
              <a:rPr lang="en-US" sz="1400">
                <a:latin typeface="+mn-lt"/>
                <a:cs typeface="Arial"/>
              </a:rPr>
              <a:t>Unique loads and code requirements that are outside of industry standards and handle thousands of load combinations to assess every possible scenario. </a:t>
            </a:r>
          </a:p>
          <a:p>
            <a:pPr marL="572135" lvl="1" indent="-342900">
              <a:buFont typeface="Wingdings" panose="020B0604020202020204" pitchFamily="34" charset="0"/>
              <a:buChar char="§"/>
            </a:pPr>
            <a:r>
              <a:rPr lang="en-US" sz="1400">
                <a:latin typeface="+mn-lt"/>
                <a:cs typeface="Arial"/>
              </a:rPr>
              <a:t>Incorporate construction sequence and modular design needs to support construction schedule.</a:t>
            </a:r>
          </a:p>
          <a:p>
            <a:pPr marL="572135" lvl="1" indent="-342900">
              <a:buFont typeface="Wingdings" panose="020B0604020202020204" pitchFamily="34" charset="0"/>
              <a:buChar char="§"/>
            </a:pPr>
            <a:r>
              <a:rPr lang="en-US" sz="1400">
                <a:latin typeface="+mn-lt"/>
                <a:cs typeface="Arial"/>
              </a:rPr>
              <a:t>Analyze critical temporary conditions through construction to monitor displacements and design countering measures to minimize risk of stringent installation tolerances.</a:t>
            </a:r>
            <a:endParaRPr lang="en-US" sz="1400">
              <a:latin typeface="+mn-lt"/>
            </a:endParaRPr>
          </a:p>
          <a:p>
            <a:pPr marL="572135" lvl="1" indent="-342900">
              <a:buFont typeface="Wingdings" panose="020B0604020202020204" pitchFamily="34" charset="0"/>
              <a:buChar char="§"/>
            </a:pPr>
            <a:r>
              <a:rPr lang="en-US" sz="1400">
                <a:latin typeface="+mn-lt"/>
                <a:ea typeface="MS Mincho"/>
                <a:cs typeface="Arial"/>
              </a:rPr>
              <a:t>Management of numerous interfaces among the design team,  and supplier. </a:t>
            </a:r>
          </a:p>
          <a:p>
            <a:pPr marL="342900" indent="-342900">
              <a:buFont typeface="Arial" panose="05000000000000000000" pitchFamily="2" charset="2"/>
              <a:buChar char="•"/>
            </a:pPr>
            <a:r>
              <a:rPr lang="en-US" sz="1400">
                <a:effectLst/>
                <a:latin typeface="+mn-lt"/>
                <a:ea typeface="MS Mincho"/>
                <a:cs typeface="Arial"/>
              </a:rPr>
              <a:t>Close coordination among the analysis team, engineering disciplines, construction planners, steel fabricators, and NASA is required to ensure mission success.</a:t>
            </a:r>
            <a:r>
              <a:rPr lang="en-US" sz="1400">
                <a:latin typeface="+mn-lt"/>
                <a:ea typeface="MS Mincho"/>
                <a:cs typeface="Arial"/>
              </a:rPr>
              <a:t>  </a:t>
            </a:r>
            <a:endParaRPr lang="en-US" sz="1400">
              <a:effectLst/>
              <a:latin typeface="+mn-lt"/>
              <a:ea typeface="MS Mincho" panose="02020609040205080304" pitchFamily="49" charset="-128"/>
            </a:endParaRPr>
          </a:p>
          <a:p>
            <a:pPr lvl="1" indent="0">
              <a:buNone/>
            </a:pPr>
            <a:endParaRPr lang="en-US" sz="1200"/>
          </a:p>
          <a:p>
            <a:endParaRPr lang="en-US" sz="12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9B522D-7332-9BAB-5C45-42A51BF7A915}"/>
              </a:ext>
            </a:extLst>
          </p:cNvPr>
          <p:cNvSpPr txBox="1"/>
          <p:nvPr/>
        </p:nvSpPr>
        <p:spPr>
          <a:xfrm>
            <a:off x="7772400" y="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u="none" strike="noStrike" baseline="0">
                <a:latin typeface="Calibri" panose="020F0502020204030204" pitchFamily="34" charset="0"/>
              </a:rPr>
              <a:t>Kevin MacLeod</a:t>
            </a:r>
            <a:endParaRPr lang="en-US" sz="800"/>
          </a:p>
        </p:txBody>
      </p:sp>
      <p:pic>
        <p:nvPicPr>
          <p:cNvPr id="5" name="Picture 4" descr="A rocket on a launch pad&#10;&#10;Description automatically generated">
            <a:extLst>
              <a:ext uri="{FF2B5EF4-FFF2-40B4-BE49-F238E27FC236}">
                <a16:creationId xmlns:a16="http://schemas.microsoft.com/office/drawing/2014/main" id="{785644D4-27B8-7B33-6A42-A6B50F7444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405" y="-1"/>
            <a:ext cx="3246196" cy="486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88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rocket launching with a fire in the sky&#10;&#10;Description automatically generated">
            <a:extLst>
              <a:ext uri="{FF2B5EF4-FFF2-40B4-BE49-F238E27FC236}">
                <a16:creationId xmlns:a16="http://schemas.microsoft.com/office/drawing/2014/main" id="{27FE9952-6EE4-AC26-6BB0-1F6AFD63C7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866" r="9092" b="1"/>
          <a:stretch/>
        </p:blipFill>
        <p:spPr>
          <a:xfrm>
            <a:off x="2642616" y="10"/>
            <a:ext cx="6501384" cy="51434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51435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A4D20A7-6481-49F8-C4A2-C5A9A8797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395532"/>
            <a:ext cx="1929322" cy="6103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chemeClr val="bg1"/>
                </a:solidFill>
                <a:latin typeface="+mj-lt"/>
              </a:rPr>
              <a:t>Launch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9B522D-7332-9BAB-5C45-42A51BF7A915}"/>
              </a:ext>
            </a:extLst>
          </p:cNvPr>
          <p:cNvSpPr txBox="1"/>
          <p:nvPr/>
        </p:nvSpPr>
        <p:spPr>
          <a:xfrm>
            <a:off x="8195081" y="45629"/>
            <a:ext cx="982041" cy="1936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000" b="0" i="0" u="none" strike="noStrike" baseline="0">
                <a:solidFill>
                  <a:schemeClr val="bg1"/>
                </a:solidFill>
              </a:rPr>
              <a:t>Kevin MacLeod</a:t>
            </a:r>
            <a:endParaRPr lang="en-US" sz="1000">
              <a:solidFill>
                <a:schemeClr val="bg1"/>
              </a:solidFill>
              <a:cs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3410190"/>
            <a:ext cx="2983230" cy="13716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17762-BE82-C637-D78D-1C2C6356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28114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9DEBF272-945C-4F78-A809-820233DB4DCA}" type="slidenum">
              <a:rPr lang="en-US" sz="900">
                <a:solidFill>
                  <a:schemeClr val="bg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32</a:t>
            </a:fld>
            <a:endParaRPr lang="en-US" sz="900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221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6E11E5-EE76-01F5-F7E3-DAC89D4CB736}"/>
              </a:ext>
            </a:extLst>
          </p:cNvPr>
          <p:cNvSpPr txBox="1"/>
          <p:nvPr/>
        </p:nvSpPr>
        <p:spPr>
          <a:xfrm>
            <a:off x="1559543" y="1657350"/>
            <a:ext cx="1183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/>
              <a:t>CONTACT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B739C8-80DA-F11C-B8C1-91E45E234451}"/>
              </a:ext>
            </a:extLst>
          </p:cNvPr>
          <p:cNvSpPr txBox="1"/>
          <p:nvPr/>
        </p:nvSpPr>
        <p:spPr>
          <a:xfrm>
            <a:off x="1447800" y="83442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PDH CODE   </a:t>
            </a:r>
            <a:r>
              <a:rPr lang="en-US" sz="2800" b="1">
                <a:solidFill>
                  <a:schemeClr val="bg1"/>
                </a:solidFill>
              </a:rPr>
              <a:t>######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4BFE48-0B4D-0F53-4F74-E1570E8D492A}"/>
              </a:ext>
            </a:extLst>
          </p:cNvPr>
          <p:cNvSpPr txBox="1"/>
          <p:nvPr/>
        </p:nvSpPr>
        <p:spPr>
          <a:xfrm>
            <a:off x="2705100" y="1581150"/>
            <a:ext cx="59055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Speaker</a:t>
            </a:r>
          </a:p>
          <a:p>
            <a:r>
              <a:rPr lang="en-US" sz="2800">
                <a:solidFill>
                  <a:schemeClr val="bg1"/>
                </a:solidFill>
              </a:rPr>
              <a:t>Email address</a:t>
            </a:r>
          </a:p>
          <a:p>
            <a:r>
              <a:rPr lang="en-US" sz="2800">
                <a:solidFill>
                  <a:schemeClr val="bg1"/>
                </a:solidFill>
              </a:rPr>
              <a:t>Phone #</a:t>
            </a:r>
          </a:p>
        </p:txBody>
      </p:sp>
    </p:spTree>
    <p:extLst>
      <p:ext uri="{BB962C8B-B14F-4D97-AF65-F5344CB8AC3E}">
        <p14:creationId xmlns:p14="http://schemas.microsoft.com/office/powerpoint/2010/main" val="158459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The Steel Conference 2024">
      <a:dk1>
        <a:sysClr val="windowText" lastClr="000000"/>
      </a:dk1>
      <a:lt1>
        <a:sysClr val="window" lastClr="FFFFFF"/>
      </a:lt1>
      <a:dk2>
        <a:srgbClr val="41A68E"/>
      </a:dk2>
      <a:lt2>
        <a:srgbClr val="F2F2F2"/>
      </a:lt2>
      <a:accent1>
        <a:srgbClr val="00558A"/>
      </a:accent1>
      <a:accent2>
        <a:srgbClr val="2D88A2"/>
      </a:accent2>
      <a:accent3>
        <a:srgbClr val="41A68E"/>
      </a:accent3>
      <a:accent4>
        <a:srgbClr val="94C83F"/>
      </a:accent4>
      <a:accent5>
        <a:srgbClr val="41A68E"/>
      </a:accent5>
      <a:accent6>
        <a:srgbClr val="94C83F"/>
      </a:accent6>
      <a:hlink>
        <a:srgbClr val="2D88A2"/>
      </a:hlink>
      <a:folHlink>
        <a:srgbClr val="00558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1744</Words>
  <Application>Microsoft Office PowerPoint</Application>
  <PresentationFormat>On-screen Show (16:9)</PresentationFormat>
  <Paragraphs>413</Paragraphs>
  <Slides>33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MS Mincho</vt:lpstr>
      <vt:lpstr>Arial</vt:lpstr>
      <vt:lpstr>Calibri</vt:lpstr>
      <vt:lpstr>Courier New</vt:lpstr>
      <vt:lpstr>Wingdings</vt:lpstr>
      <vt:lpstr>Wingdings,Sans-Serif</vt:lpstr>
      <vt:lpstr>Custom Design</vt:lpstr>
      <vt:lpstr>Mobile Laucher 2 - NASA Pete Carrato Joe Cartledge Kevin MacLeod</vt:lpstr>
      <vt:lpstr>PowerPoint Presentation</vt:lpstr>
      <vt:lpstr>Misson</vt:lpstr>
      <vt:lpstr>Misson</vt:lpstr>
      <vt:lpstr>Misson</vt:lpstr>
      <vt:lpstr>Misson</vt:lpstr>
      <vt:lpstr>The Team</vt:lpstr>
      <vt:lpstr>The ML2 Structure - Nomenclature</vt:lpstr>
      <vt:lpstr>The ML2 Structure - Nomenclature</vt:lpstr>
      <vt:lpstr>The ML2 Structure - Nomenclature</vt:lpstr>
      <vt:lpstr>Rollout Video</vt:lpstr>
      <vt:lpstr>The ML2 Structure – Structural System</vt:lpstr>
      <vt:lpstr>The ML2 Structure – Structural System</vt:lpstr>
      <vt:lpstr>Design Constraints – Weight </vt:lpstr>
      <vt:lpstr>Design Constraints – Center of Gravity</vt:lpstr>
      <vt:lpstr>Structural Design, Connection Design, &amp; Detailing</vt:lpstr>
      <vt:lpstr>Analysis Models</vt:lpstr>
      <vt:lpstr>Loads and Load Combinations</vt:lpstr>
      <vt:lpstr>Loads and Load Combinations</vt:lpstr>
      <vt:lpstr>Dead Load and Vehicle Load</vt:lpstr>
      <vt:lpstr>Dead Load and Vehicle Load</vt:lpstr>
      <vt:lpstr>Wind/Hurricane Loads</vt:lpstr>
      <vt:lpstr>Launch Environment</vt:lpstr>
      <vt:lpstr>Plume Vertical Loads</vt:lpstr>
      <vt:lpstr>Plume Lateral Loads</vt:lpstr>
      <vt:lpstr>Combinations</vt:lpstr>
      <vt:lpstr>Local Loads</vt:lpstr>
      <vt:lpstr>Stiffness Requirements</vt:lpstr>
      <vt:lpstr>Stiffness Analysis</vt:lpstr>
      <vt:lpstr>Design Constraints – Installation Tolerances</vt:lpstr>
      <vt:lpstr>Conclusions</vt:lpstr>
      <vt:lpstr>Launch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Kristin Egan</dc:creator>
  <cp:lastModifiedBy>Cartledge, Joseph</cp:lastModifiedBy>
  <cp:revision>165</cp:revision>
  <dcterms:created xsi:type="dcterms:W3CDTF">2013-03-13T14:58:11Z</dcterms:created>
  <dcterms:modified xsi:type="dcterms:W3CDTF">2024-03-15T02:49:26Z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c78be9d-d5ca-4b2e-a396-3d7060e15d1a_Enabled">
    <vt:lpwstr>true</vt:lpwstr>
  </property>
  <property fmtid="{D5CDD505-2E9C-101B-9397-08002B2CF9AE}" pid="3" name="MSIP_Label_5c78be9d-d5ca-4b2e-a396-3d7060e15d1a_SetDate">
    <vt:lpwstr>2024-02-01T15:18:04Z</vt:lpwstr>
  </property>
  <property fmtid="{D5CDD505-2E9C-101B-9397-08002B2CF9AE}" pid="4" name="MSIP_Label_5c78be9d-d5ca-4b2e-a396-3d7060e15d1a_Method">
    <vt:lpwstr>Standard</vt:lpwstr>
  </property>
  <property fmtid="{D5CDD505-2E9C-101B-9397-08002B2CF9AE}" pid="5" name="MSIP_Label_5c78be9d-d5ca-4b2e-a396-3d7060e15d1a_Name">
    <vt:lpwstr>Business</vt:lpwstr>
  </property>
  <property fmtid="{D5CDD505-2E9C-101B-9397-08002B2CF9AE}" pid="6" name="MSIP_Label_5c78be9d-d5ca-4b2e-a396-3d7060e15d1a_SiteId">
    <vt:lpwstr>22d635a3-3930-4779-a82d-155e2d13b75e</vt:lpwstr>
  </property>
  <property fmtid="{D5CDD505-2E9C-101B-9397-08002B2CF9AE}" pid="7" name="MSIP_Label_5c78be9d-d5ca-4b2e-a396-3d7060e15d1a_ActionId">
    <vt:lpwstr>b6f16b07-a2d2-4462-b5a5-2e6adcecc3a1</vt:lpwstr>
  </property>
  <property fmtid="{D5CDD505-2E9C-101B-9397-08002B2CF9AE}" pid="8" name="MSIP_Label_5c78be9d-d5ca-4b2e-a396-3d7060e15d1a_ContentBits">
    <vt:lpwstr>0</vt:lpwstr>
  </property>
</Properties>
</file>