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737" r:id="rId1"/>
    <p:sldMasterId id="2147483749" r:id="rId2"/>
    <p:sldMasterId id="2147483773" r:id="rId3"/>
    <p:sldMasterId id="2147483810" r:id="rId4"/>
    <p:sldMasterId id="2147483816" r:id="rId5"/>
  </p:sldMasterIdLst>
  <p:notesMasterIdLst>
    <p:notesMasterId r:id="rId33"/>
  </p:notesMasterIdLst>
  <p:handoutMasterIdLst>
    <p:handoutMasterId r:id="rId34"/>
  </p:handoutMasterIdLst>
  <p:sldIdLst>
    <p:sldId id="2534" r:id="rId6"/>
    <p:sldId id="439" r:id="rId7"/>
    <p:sldId id="2147376562" r:id="rId8"/>
    <p:sldId id="2453" r:id="rId9"/>
    <p:sldId id="2147376556" r:id="rId10"/>
    <p:sldId id="2147376555" r:id="rId11"/>
    <p:sldId id="2146848174" r:id="rId12"/>
    <p:sldId id="2146848175" r:id="rId13"/>
    <p:sldId id="2146848451" r:id="rId14"/>
    <p:sldId id="2146848456" r:id="rId15"/>
    <p:sldId id="2098149009" r:id="rId16"/>
    <p:sldId id="2098149010" r:id="rId17"/>
    <p:sldId id="2146848181" r:id="rId18"/>
    <p:sldId id="2098148885" r:id="rId19"/>
    <p:sldId id="2098148857" r:id="rId20"/>
    <p:sldId id="2098149016" r:id="rId21"/>
    <p:sldId id="2146848182" r:id="rId22"/>
    <p:sldId id="2098148981" r:id="rId23"/>
    <p:sldId id="2147376554" r:id="rId24"/>
    <p:sldId id="2147376558" r:id="rId25"/>
    <p:sldId id="2147376559" r:id="rId26"/>
    <p:sldId id="2147376557" r:id="rId27"/>
    <p:sldId id="2147376560" r:id="rId28"/>
    <p:sldId id="2147376561" r:id="rId29"/>
    <p:sldId id="2146848234" r:id="rId30"/>
    <p:sldId id="450" r:id="rId31"/>
    <p:sldId id="2245" r:id="rId32"/>
  </p:sldIdLst>
  <p:sldSz cx="12192000" cy="6858000"/>
  <p:notesSz cx="6858000" cy="9144000"/>
  <p:defaultTextStyle>
    <a:defPPr>
      <a:defRPr lang="en-US"/>
    </a:defPPr>
    <a:lvl1pPr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1pPr>
    <a:lvl2pPr marL="457200"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2pPr>
    <a:lvl3pPr marL="914400"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3pPr>
    <a:lvl4pPr marL="1371600"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4pPr>
    <a:lvl5pPr marL="1828800"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5pPr>
    <a:lvl6pPr marL="2286000" algn="l" defTabSz="457200" rtl="0" eaLnBrk="1" latinLnBrk="0" hangingPunct="1">
      <a:defRPr sz="1000" kern="1200">
        <a:solidFill>
          <a:schemeClr val="tx1"/>
        </a:solidFill>
        <a:latin typeface="Arial Black" pitchFamily="38" charset="0"/>
        <a:ea typeface="ＭＳ Ｐゴシック" pitchFamily="29" charset="-128"/>
        <a:cs typeface="ＭＳ Ｐゴシック" pitchFamily="29" charset="-128"/>
      </a:defRPr>
    </a:lvl6pPr>
    <a:lvl7pPr marL="2743200" algn="l" defTabSz="457200" rtl="0" eaLnBrk="1" latinLnBrk="0" hangingPunct="1">
      <a:defRPr sz="1000" kern="1200">
        <a:solidFill>
          <a:schemeClr val="tx1"/>
        </a:solidFill>
        <a:latin typeface="Arial Black" pitchFamily="38" charset="0"/>
        <a:ea typeface="ＭＳ Ｐゴシック" pitchFamily="29" charset="-128"/>
        <a:cs typeface="ＭＳ Ｐゴシック" pitchFamily="29" charset="-128"/>
      </a:defRPr>
    </a:lvl7pPr>
    <a:lvl8pPr marL="3200400" algn="l" defTabSz="457200" rtl="0" eaLnBrk="1" latinLnBrk="0" hangingPunct="1">
      <a:defRPr sz="1000" kern="1200">
        <a:solidFill>
          <a:schemeClr val="tx1"/>
        </a:solidFill>
        <a:latin typeface="Arial Black" pitchFamily="38" charset="0"/>
        <a:ea typeface="ＭＳ Ｐゴシック" pitchFamily="29" charset="-128"/>
        <a:cs typeface="ＭＳ Ｐゴシック" pitchFamily="29" charset="-128"/>
      </a:defRPr>
    </a:lvl8pPr>
    <a:lvl9pPr marL="3657600" algn="l" defTabSz="457200" rtl="0" eaLnBrk="1" latinLnBrk="0" hangingPunct="1">
      <a:defRPr sz="1000" kern="1200">
        <a:solidFill>
          <a:schemeClr val="tx1"/>
        </a:solidFill>
        <a:latin typeface="Arial Black" pitchFamily="38" charset="0"/>
        <a:ea typeface="ＭＳ Ｐゴシック" pitchFamily="29" charset="-128"/>
        <a:cs typeface="ＭＳ Ｐゴシック" pitchFamily="29" charset="-128"/>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7B7AE15-543C-9C26-30BD-9F771365ED41}" name="McMurtry, Kate (AFRC-EN000)" initials="MK(" userId="McMurtry, Kate (AFRC-EN000)" providerId="None"/>
</p188:authorLst>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clrMru>
    <a:srgbClr val="BBE0E4"/>
    <a:srgbClr val="FDC952"/>
    <a:srgbClr val="BDD8EE"/>
    <a:srgbClr val="8D9DCE"/>
    <a:srgbClr val="65B2F8"/>
    <a:srgbClr val="DFECF8"/>
    <a:srgbClr val="00BAD9"/>
    <a:srgbClr val="E4AD05"/>
    <a:srgbClr val="F3933C"/>
    <a:srgbClr val="FF9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830"/>
  </p:normalViewPr>
  <p:slideViewPr>
    <p:cSldViewPr snapToGrid="0">
      <p:cViewPr varScale="1">
        <p:scale>
          <a:sx n="72" d="100"/>
          <a:sy n="72" d="100"/>
        </p:scale>
        <p:origin x="364" y="60"/>
      </p:cViewPr>
      <p:guideLst>
        <p:guide orient="horz" pos="2160"/>
        <p:guide pos="3840"/>
      </p:guideLst>
    </p:cSldViewPr>
  </p:slideViewPr>
  <p:notesTextViewPr>
    <p:cViewPr>
      <p:scale>
        <a:sx n="1" d="1"/>
        <a:sy n="1" d="1"/>
      </p:scale>
      <p:origin x="0" y="0"/>
    </p:cViewPr>
  </p:notesTextViewPr>
  <p:sorterViewPr>
    <p:cViewPr>
      <p:scale>
        <a:sx n="80" d="100"/>
        <a:sy n="80" d="100"/>
      </p:scale>
      <p:origin x="0" y="-200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8/10/relationships/authors" Target="author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presProps" Target="presProps.xml"/><Relationship Id="rId8" Type="http://schemas.openxmlformats.org/officeDocument/2006/relationships/slide" Target="slides/slide3.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0" hangingPunct="0">
              <a:defRPr sz="1200">
                <a:latin typeface="Arial Black" pitchFamily="29" charset="0"/>
                <a:ea typeface="ＭＳ Ｐゴシック" pitchFamily="-65" charset="-128"/>
                <a:cs typeface="ＭＳ Ｐゴシック" pitchFamily="-65"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0" hangingPunct="0">
              <a:defRPr sz="1200">
                <a:latin typeface="Arial Black" pitchFamily="29" charset="0"/>
                <a:ea typeface="ＭＳ Ｐゴシック" pitchFamily="-65" charset="-128"/>
                <a:cs typeface="ＭＳ Ｐゴシック" pitchFamily="-65" charset="-128"/>
              </a:defRPr>
            </a:lvl1pPr>
          </a:lstStyle>
          <a:p>
            <a:pPr>
              <a:defRPr/>
            </a:pPr>
            <a:fld id="{084EFA94-E930-2D49-B28D-6BD0185CD487}" type="datetime1">
              <a:rPr lang="en-US"/>
              <a:pPr>
                <a:defRPr/>
              </a:pPr>
              <a:t>3/7/2024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0" hangingPunct="0">
              <a:defRPr sz="1200">
                <a:latin typeface="Arial Black" pitchFamily="29" charset="0"/>
                <a:ea typeface="ＭＳ Ｐゴシック" pitchFamily="-65" charset="-128"/>
                <a:cs typeface="ＭＳ Ｐゴシック" pitchFamily="-65"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0" hangingPunct="0">
              <a:defRPr sz="1200">
                <a:latin typeface="Arial Black" pitchFamily="29" charset="0"/>
                <a:ea typeface="ＭＳ Ｐゴシック" pitchFamily="-65" charset="-128"/>
                <a:cs typeface="ＭＳ Ｐゴシック" pitchFamily="-65" charset="-128"/>
              </a:defRPr>
            </a:lvl1pPr>
          </a:lstStyle>
          <a:p>
            <a:pPr>
              <a:defRPr/>
            </a:pPr>
            <a:fld id="{8CA6C15F-2D1B-5848-A7BD-D527F1501A93}" type="slidenum">
              <a:rPr lang="en-US"/>
              <a:pPr>
                <a:defRPr/>
              </a:pPr>
              <a:t>‹#›</a:t>
            </a:fld>
            <a:endParaRPr lang="en-US"/>
          </a:p>
        </p:txBody>
      </p:sp>
    </p:spTree>
    <p:extLst>
      <p:ext uri="{BB962C8B-B14F-4D97-AF65-F5344CB8AC3E}">
        <p14:creationId xmlns:p14="http://schemas.microsoft.com/office/powerpoint/2010/main" val="30213886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eaLnBrk="0" hangingPunct="0">
              <a:defRPr sz="1200">
                <a:latin typeface="Arial" pitchFamily="29" charset="0"/>
                <a:ea typeface="ＭＳ Ｐゴシック" pitchFamily="-65" charset="-128"/>
                <a:cs typeface="ＭＳ Ｐゴシック" pitchFamily="-65"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eaLnBrk="0" hangingPunct="0">
              <a:defRPr sz="1200">
                <a:latin typeface="Arial" pitchFamily="29" charset="0"/>
                <a:ea typeface="ＭＳ Ｐゴシック" pitchFamily="-65" charset="-128"/>
                <a:cs typeface="ＭＳ Ｐゴシック" pitchFamily="-65" charset="-128"/>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eaLnBrk="0" hangingPunct="0">
              <a:defRPr sz="1200">
                <a:latin typeface="Arial" pitchFamily="29" charset="0"/>
                <a:ea typeface="ＭＳ Ｐゴシック" pitchFamily="-65" charset="-128"/>
                <a:cs typeface="ＭＳ Ｐゴシック" pitchFamily="-65"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latin typeface="Arial" pitchFamily="29" charset="0"/>
                <a:ea typeface="ＭＳ Ｐゴシック" pitchFamily="-65" charset="-128"/>
                <a:cs typeface="ＭＳ Ｐゴシック" pitchFamily="-65" charset="-128"/>
              </a:defRPr>
            </a:lvl1pPr>
          </a:lstStyle>
          <a:p>
            <a:pPr>
              <a:defRPr/>
            </a:pPr>
            <a:fld id="{D5B65DEE-9CF1-6443-94FC-97EFD77F822A}" type="slidenum">
              <a:rPr lang="en-US"/>
              <a:pPr>
                <a:defRPr/>
              </a:pPr>
              <a:t>‹#›</a:t>
            </a:fld>
            <a:endParaRPr lang="en-US"/>
          </a:p>
        </p:txBody>
      </p:sp>
    </p:spTree>
    <p:extLst>
      <p:ext uri="{BB962C8B-B14F-4D97-AF65-F5344CB8AC3E}">
        <p14:creationId xmlns:p14="http://schemas.microsoft.com/office/powerpoint/2010/main" val="84440635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sz="1200" kern="1200">
        <a:solidFill>
          <a:schemeClr val="tx1"/>
        </a:solidFill>
        <a:latin typeface="Arial" pitchFamily="-108" charset="0"/>
        <a:ea typeface="ＭＳ Ｐゴシック" pitchFamily="-108" charset="-128"/>
        <a:cs typeface="+mn-cs"/>
      </a:defRPr>
    </a:lvl2pPr>
    <a:lvl3pPr marL="914400" algn="l" rtl="0" eaLnBrk="0" fontAlgn="base" hangingPunct="0">
      <a:spcBef>
        <a:spcPct val="30000"/>
      </a:spcBef>
      <a:spcAft>
        <a:spcPct val="0"/>
      </a:spcAft>
      <a:defRPr sz="1200" kern="1200">
        <a:solidFill>
          <a:schemeClr val="tx1"/>
        </a:solidFill>
        <a:latin typeface="Arial" pitchFamily="-108" charset="0"/>
        <a:ea typeface="ヒラギノ角ゴ Pro W3" pitchFamily="29" charset="-128"/>
        <a:cs typeface="ヒラギノ角ゴ Pro W3" pitchFamily="29" charset="-128"/>
      </a:defRPr>
    </a:lvl3pPr>
    <a:lvl4pPr marL="1371600" algn="l" rtl="0" eaLnBrk="0" fontAlgn="base" hangingPunct="0">
      <a:spcBef>
        <a:spcPct val="30000"/>
      </a:spcBef>
      <a:spcAft>
        <a:spcPct val="0"/>
      </a:spcAft>
      <a:defRPr sz="1200" kern="1200">
        <a:solidFill>
          <a:schemeClr val="tx1"/>
        </a:solidFill>
        <a:latin typeface="Arial" pitchFamily="-108" charset="0"/>
        <a:ea typeface="ヒラギノ角ゴ Pro W3" pitchFamily="29" charset="-128"/>
        <a:cs typeface="ヒラギノ角ゴ Pro W3" pitchFamily="29" charset="-128"/>
      </a:defRPr>
    </a:lvl4pPr>
    <a:lvl5pPr marL="1828800" algn="l" rtl="0" eaLnBrk="0" fontAlgn="base" hangingPunct="0">
      <a:spcBef>
        <a:spcPct val="30000"/>
      </a:spcBef>
      <a:spcAft>
        <a:spcPct val="0"/>
      </a:spcAft>
      <a:defRPr sz="1200" kern="1200">
        <a:solidFill>
          <a:schemeClr val="tx1"/>
        </a:solidFill>
        <a:latin typeface="Arial" pitchFamily="-108" charset="0"/>
        <a:ea typeface="ヒラギノ角ゴ Pro W3" pitchFamily="29" charset="-128"/>
        <a:cs typeface="ヒラギノ角ゴ Pro W3" pitchFamily="29" charset="-128"/>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5B65DEE-9CF1-6443-94FC-97EFD77F822A}" type="slidenum">
              <a:rPr lang="en-US" smtClean="0"/>
              <a:pPr>
                <a:defRPr/>
              </a:pPr>
              <a:t>1</a:t>
            </a:fld>
            <a:endParaRPr lang="en-US"/>
          </a:p>
        </p:txBody>
      </p:sp>
    </p:spTree>
    <p:extLst>
      <p:ext uri="{BB962C8B-B14F-4D97-AF65-F5344CB8AC3E}">
        <p14:creationId xmlns:p14="http://schemas.microsoft.com/office/powerpoint/2010/main" val="2524965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7200">
              <a:defRPr/>
            </a:pPr>
            <a:r>
              <a:rPr lang="en-US" i="1"/>
              <a:t>Updated 5/30/23</a:t>
            </a:r>
          </a:p>
          <a:p>
            <a:pPr defTabSz="457200">
              <a:defRPr/>
            </a:pPr>
            <a:endParaRPr lang="en-US"/>
          </a:p>
          <a:p>
            <a:pPr defTabSz="457200">
              <a:defRPr/>
            </a:pPr>
            <a:r>
              <a:rPr lang="en-US"/>
              <a:t>NASA is leading</a:t>
            </a:r>
            <a:r>
              <a:rPr lang="en-US" baseline="0"/>
              <a:t> transformation of aviation in </a:t>
            </a:r>
            <a:r>
              <a:rPr lang="en-US"/>
              <a:t>four technical areas. </a:t>
            </a:r>
            <a:endParaRPr lang="en-US">
              <a:cs typeface="Calibri"/>
            </a:endParaRPr>
          </a:p>
          <a:p>
            <a:pPr defTabSz="457200">
              <a:defRPr/>
            </a:pPr>
            <a:r>
              <a:rPr lang="en-US"/>
              <a:t>Each of these transformation areas is enhanced and advanced by a fifth transformational area, our </a:t>
            </a:r>
            <a:r>
              <a:rPr lang="en-US" u="sng"/>
              <a:t>Innovation Ecosystem, </a:t>
            </a:r>
            <a:r>
              <a:rPr lang="en-US"/>
              <a:t>which produces new knowledge/ideas to lead to new transformation areas.</a:t>
            </a:r>
            <a:endParaRPr lang="en-US">
              <a:cs typeface="Calibri"/>
            </a:endParaRPr>
          </a:p>
          <a:p>
            <a:pPr defTabSz="457200">
              <a:defRPr/>
            </a:pPr>
            <a:r>
              <a:rPr lang="en-US" u="sng">
                <a:cs typeface="Calibri"/>
              </a:rPr>
              <a:t> </a:t>
            </a:r>
          </a:p>
          <a:p>
            <a:pPr defTabSz="457200">
              <a:defRPr/>
            </a:pPr>
            <a:r>
              <a:rPr lang="en-US" u="sng"/>
              <a:t>Ultra-Efficient Airliners</a:t>
            </a:r>
            <a:r>
              <a:rPr lang="en-US"/>
              <a:t>: We are accelerating the ability of the next generation of large commercial aircraft to use less energy and use cleaner energy. Our work is a major contribution to the U.S. goal for net-zero greenhouse gas emissions by 2050. </a:t>
            </a:r>
            <a:endParaRPr lang="en-US">
              <a:cs typeface="Calibri"/>
            </a:endParaRPr>
          </a:p>
          <a:p>
            <a:pPr defTabSz="457200">
              <a:defRPr/>
            </a:pPr>
            <a:endParaRPr lang="en-US" u="sng">
              <a:cs typeface="Calibri"/>
            </a:endParaRPr>
          </a:p>
          <a:p>
            <a:pPr defTabSz="457200">
              <a:defRPr/>
            </a:pPr>
            <a:r>
              <a:rPr lang="en-US" u="sng"/>
              <a:t>Future Airspace and Safety:</a:t>
            </a:r>
            <a:r>
              <a:rPr lang="en-US"/>
              <a:t> We are working with partner FAA to continue evolution of our national airspace system to safely integrate all types of air vehicles in an increasingly complex environment, and to do so more sustainably – using digital technologies on the ground and on board vehicles to enable more efficient trajectories that use less energy.</a:t>
            </a:r>
            <a:endParaRPr lang="en-US">
              <a:cs typeface="Calibri"/>
            </a:endParaRPr>
          </a:p>
          <a:p>
            <a:pPr defTabSz="457200">
              <a:defRPr/>
            </a:pPr>
            <a:endParaRPr lang="en-US" u="sng">
              <a:cs typeface="Calibri"/>
            </a:endParaRPr>
          </a:p>
          <a:p>
            <a:pPr defTabSz="457200">
              <a:defRPr/>
            </a:pPr>
            <a:r>
              <a:rPr lang="en-US" u="sng" baseline="0"/>
              <a:t>Advanced Air </a:t>
            </a:r>
            <a:r>
              <a:rPr lang="en-US" u="sng"/>
              <a:t>Mobility:</a:t>
            </a:r>
            <a:r>
              <a:rPr lang="en-US"/>
              <a:t> With nearly 100 industry partners, we are working to enable an economically viable and safe system in which aircraft from drones to air taxis can fly new missions over the most rural countryside to the dense urban landscape – missions such as passenger transport, medical deliveries, utility inspections, disaster response. Our Advanced Air Mobility mission is working with the aviation community to solve challenges in vehicle development and operations, airspace design and operations, and community integration.</a:t>
            </a:r>
            <a:endParaRPr lang="en-US" baseline="0">
              <a:cs typeface="Calibri"/>
            </a:endParaRPr>
          </a:p>
          <a:p>
            <a:pPr defTabSz="457200">
              <a:defRPr/>
            </a:pPr>
            <a:endParaRPr lang="en-US" baseline="0"/>
          </a:p>
          <a:p>
            <a:pPr defTabSz="457200">
              <a:defRPr/>
            </a:pPr>
            <a:r>
              <a:rPr lang="en-US" u="sng"/>
              <a:t>High-Speed Commercial Flight: </a:t>
            </a:r>
            <a:r>
              <a:rPr lang="en-US"/>
              <a:t> We are potentially removing a key barrier to </a:t>
            </a:r>
            <a:r>
              <a:rPr lang="en-US" kern="1200">
                <a:effectLst/>
              </a:rPr>
              <a:t>commercial supersonic flight over land by proving that we can get rid of the </a:t>
            </a:r>
            <a:r>
              <a:rPr lang="en-US"/>
              <a:t>sonic boom, while also exploring solutions to local noise and emissions associated with supersonic flight. With our federal partners we are also investigating</a:t>
            </a:r>
            <a:r>
              <a:rPr lang="en-US" baseline="0"/>
              <a:t> the potential of even higher speed flight</a:t>
            </a:r>
            <a:r>
              <a:rPr lang="en-US"/>
              <a:t> such as high-supersonic and hypersonic speeds. </a:t>
            </a:r>
            <a:endParaRPr lang="en-US">
              <a:cs typeface="Calibri"/>
            </a:endParaRPr>
          </a:p>
          <a:p>
            <a:pPr defTabSz="931650">
              <a:defRPr/>
            </a:pPr>
            <a:endParaRPr lang="en-US">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79951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Bill’s chart from the ARMD FY24 budget briefs on the Hill.</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2EBC336-E195-EC4D-842A-A6ECA01F58C8}" type="slidenum">
              <a:rPr kumimoji="0" lang="en-US" sz="1200" b="0" i="0" u="none" strike="noStrike" kern="1200" cap="none" spc="0" normalizeH="0" baseline="0" noProof="0" smtClean="0">
                <a:ln>
                  <a:noFill/>
                </a:ln>
                <a:solidFill>
                  <a:srgbClr val="000000"/>
                </a:solidFill>
                <a:effectLst/>
                <a:uLnTx/>
                <a:uFillTx/>
                <a:latin typeface="Arial" pitchFamily="29" charset="0"/>
                <a:ea typeface="ＭＳ Ｐゴシック" pitchFamily="-65" charset="-128"/>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srgbClr val="000000"/>
              </a:solidFill>
              <a:effectLst/>
              <a:uLnTx/>
              <a:uFillTx/>
              <a:latin typeface="Arial" pitchFamily="29" charset="0"/>
              <a:ea typeface="ＭＳ Ｐゴシック" pitchFamily="-65" charset="-128"/>
            </a:endParaRPr>
          </a:p>
        </p:txBody>
      </p:sp>
    </p:spTree>
    <p:extLst>
      <p:ext uri="{BB962C8B-B14F-4D97-AF65-F5344CB8AC3E}">
        <p14:creationId xmlns:p14="http://schemas.microsoft.com/office/powerpoint/2010/main" val="2203019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569913"/>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Arial" pitchFamily="-108" charset="0"/>
                <a:ea typeface="ＭＳ Ｐゴシック" pitchFamily="-108" charset="-128"/>
                <a:cs typeface="ＭＳ Ｐゴシック" pitchFamily="-108" charset="-128"/>
              </a:rPr>
              <a:t>C4</a:t>
            </a:r>
          </a:p>
          <a:p>
            <a:r>
              <a:rPr lang="en-US" sz="1200" kern="1200">
                <a:solidFill>
                  <a:schemeClr val="tx1"/>
                </a:solidFill>
                <a:effectLst/>
                <a:latin typeface="Arial" pitchFamily="-108" charset="0"/>
                <a:ea typeface="ＭＳ Ｐゴシック" pitchFamily="-108" charset="-128"/>
                <a:cs typeface="ＭＳ Ｐゴシック" pitchFamily="-108" charset="-128"/>
              </a:rPr>
              <a:t>Starting with Supersonics - in particular - the efforts associated with gathering the necessary data to help inform the CAEP deliberations for low boom, overland flight - to move us collectively away from the current prohibition to overland supersonic flight.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038A271-4932-2F41-8308-499AE0EE9F68}"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604330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cs typeface="Calibri"/>
              </a:rPr>
              <a:t>Updated 3/23/23</a:t>
            </a:r>
          </a:p>
          <a:p>
            <a:endParaRPr lang="en-US">
              <a:cs typeface="Calibri"/>
            </a:endParaRPr>
          </a:p>
          <a:p>
            <a:r>
              <a:rPr lang="en-US" b="1">
                <a:cs typeface="Calibri"/>
              </a:rPr>
              <a:t>Transformation Area: High-Speed Commercial Flight</a:t>
            </a:r>
          </a:p>
          <a:p>
            <a:endParaRPr lang="en-US">
              <a:cs typeface="Calibri"/>
            </a:endParaRPr>
          </a:p>
          <a:p>
            <a:r>
              <a:rPr lang="en-US">
                <a:cs typeface="Calibri"/>
              </a:rPr>
              <a:t>The </a:t>
            </a:r>
            <a:r>
              <a:rPr lang="en-US" err="1">
                <a:cs typeface="Calibri"/>
              </a:rPr>
              <a:t>Quesst</a:t>
            </a:r>
            <a:r>
              <a:rPr lang="en-US">
                <a:cs typeface="Calibri"/>
              </a:rPr>
              <a:t> mission is comprised of three phases … build the aircraft, flight test the aircraft, fly the aircraft over communities to collect response data from residents to the flyovers. And then submit that data to the International Civil Aviation Organization.</a:t>
            </a:r>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43738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l">
              <a:spcBef>
                <a:spcPts val="0"/>
              </a:spcBef>
              <a:spcAft>
                <a:spcPts val="0"/>
              </a:spcAft>
            </a:pPr>
            <a:r>
              <a:rPr lang="en-US" sz="1800" b="1" i="0" u="none" strike="noStrike">
                <a:solidFill>
                  <a:srgbClr val="000000"/>
                </a:solidFill>
                <a:effectLst/>
                <a:latin typeface="Calibri" panose="020F0502020204030204" pitchFamily="34" charset="0"/>
              </a:rPr>
              <a:t>Transformation Area: High-Speed Commercial Flight</a:t>
            </a:r>
            <a:endParaRPr lang="en-US" sz="1800" b="0" i="0" u="none" strike="noStrike">
              <a:solidFill>
                <a:srgbClr val="000000"/>
              </a:solidFill>
              <a:effectLst/>
              <a:latin typeface="Calibri" panose="020F0502020204030204" pitchFamily="34" charset="0"/>
            </a:endParaRPr>
          </a:p>
          <a:p>
            <a:pPr marL="0" marR="0" algn="l">
              <a:spcBef>
                <a:spcPts val="0"/>
              </a:spcBef>
              <a:spcAft>
                <a:spcPts val="0"/>
              </a:spcAft>
            </a:pPr>
            <a:r>
              <a:rPr lang="en-US" sz="1800" b="0" i="0" u="none" strike="noStrike">
                <a:solidFill>
                  <a:srgbClr val="000000"/>
                </a:solidFill>
                <a:effectLst/>
                <a:latin typeface="Calibri" panose="020F0502020204030204" pitchFamily="34" charset="0"/>
              </a:rPr>
              <a:t> </a:t>
            </a:r>
          </a:p>
          <a:p>
            <a:pPr marL="0" marR="0" algn="l">
              <a:spcBef>
                <a:spcPts val="0"/>
              </a:spcBef>
              <a:spcAft>
                <a:spcPts val="0"/>
              </a:spcAft>
            </a:pPr>
            <a:r>
              <a:rPr lang="en-US" sz="1800" b="1" i="0" u="none" strike="noStrike">
                <a:solidFill>
                  <a:srgbClr val="000000"/>
                </a:solidFill>
                <a:effectLst/>
                <a:latin typeface="Calibri" panose="020F0502020204030204" pitchFamily="34" charset="0"/>
              </a:rPr>
              <a:t>Photos; most recent starting left top clockwise</a:t>
            </a:r>
            <a:r>
              <a:rPr lang="en-US" sz="1800" b="0" i="0" u="none" strike="noStrike">
                <a:solidFill>
                  <a:srgbClr val="000000"/>
                </a:solidFill>
                <a:effectLst/>
                <a:latin typeface="Calibri" panose="020F0502020204030204" pitchFamily="34" charset="0"/>
              </a:rPr>
              <a:t>: </a:t>
            </a:r>
          </a:p>
          <a:p>
            <a:pPr marL="0" marR="0" algn="l">
              <a:spcBef>
                <a:spcPts val="0"/>
              </a:spcBef>
              <a:spcAft>
                <a:spcPts val="0"/>
              </a:spcAft>
              <a:buFont typeface="+mj-lt"/>
              <a:buAutoNum type="arabicPeriod"/>
            </a:pPr>
            <a:r>
              <a:rPr lang="en-US" sz="1800" b="0" i="0" u="none" strike="noStrike">
                <a:solidFill>
                  <a:srgbClr val="000000"/>
                </a:solidFill>
                <a:effectLst/>
                <a:latin typeface="Calibri" panose="020F0502020204030204" pitchFamily="34" charset="0"/>
              </a:rPr>
              <a:t>Cover over ventilation inlet </a:t>
            </a:r>
          </a:p>
          <a:p>
            <a:pPr marL="0" marR="0" algn="l">
              <a:spcBef>
                <a:spcPts val="0"/>
              </a:spcBef>
              <a:spcAft>
                <a:spcPts val="0"/>
              </a:spcAft>
              <a:buFont typeface="+mj-lt"/>
              <a:buAutoNum type="arabicPeriod"/>
            </a:pPr>
            <a:r>
              <a:rPr lang="en-US" sz="1800" b="0" i="0" u="none" strike="noStrike">
                <a:solidFill>
                  <a:srgbClr val="000000"/>
                </a:solidFill>
                <a:effectLst/>
                <a:latin typeface="Calibri" panose="020F0502020204030204" pitchFamily="34" charset="0"/>
              </a:rPr>
              <a:t>Cockpit installation; showing external vision system</a:t>
            </a:r>
          </a:p>
          <a:p>
            <a:pPr marL="0" marR="0" algn="l">
              <a:spcBef>
                <a:spcPts val="0"/>
              </a:spcBef>
              <a:spcAft>
                <a:spcPts val="0"/>
              </a:spcAft>
              <a:buFont typeface="+mj-lt"/>
              <a:buAutoNum type="arabicPeriod"/>
            </a:pPr>
            <a:r>
              <a:rPr lang="en-US" sz="1800" b="0" i="0" u="none" strike="noStrike">
                <a:solidFill>
                  <a:srgbClr val="000000"/>
                </a:solidFill>
                <a:effectLst/>
                <a:latin typeface="Calibri" panose="020F0502020204030204" pitchFamily="34" charset="0"/>
              </a:rPr>
              <a:t>Landing gear installation</a:t>
            </a:r>
          </a:p>
          <a:p>
            <a:pPr marL="0" marR="0" algn="l">
              <a:spcBef>
                <a:spcPts val="0"/>
              </a:spcBef>
              <a:spcAft>
                <a:spcPts val="0"/>
              </a:spcAft>
              <a:buFont typeface="+mj-lt"/>
              <a:buAutoNum type="arabicPeriod"/>
            </a:pPr>
            <a:r>
              <a:rPr lang="en-US" sz="1800" b="0" i="0" u="none" strike="noStrike">
                <a:solidFill>
                  <a:srgbClr val="000000"/>
                </a:solidFill>
                <a:effectLst/>
                <a:latin typeface="Calibri" panose="020F0502020204030204" pitchFamily="34" charset="0"/>
              </a:rPr>
              <a:t>Engine installation</a:t>
            </a:r>
          </a:p>
          <a:p>
            <a:pPr marL="0" marR="0" algn="l">
              <a:spcBef>
                <a:spcPts val="0"/>
              </a:spcBef>
              <a:spcAft>
                <a:spcPts val="0"/>
              </a:spcAft>
              <a:buFont typeface="+mj-lt"/>
              <a:buAutoNum type="arabicPeriod"/>
            </a:pPr>
            <a:r>
              <a:rPr lang="en-US" sz="1800" b="0" i="0" u="none" strike="noStrike">
                <a:solidFill>
                  <a:srgbClr val="000000"/>
                </a:solidFill>
                <a:effectLst/>
                <a:latin typeface="Calibri" panose="020F0502020204030204" pitchFamily="34" charset="0"/>
              </a:rPr>
              <a:t>Head-on image of the X-59 before move to the flight line (June 2023)</a:t>
            </a:r>
          </a:p>
          <a:p>
            <a:pPr marL="0" marR="0" algn="l">
              <a:spcBef>
                <a:spcPts val="0"/>
              </a:spcBef>
              <a:spcAft>
                <a:spcPts val="0"/>
              </a:spcAft>
              <a:buFont typeface="+mj-lt"/>
              <a:buAutoNum type="arabicPeriod"/>
            </a:pPr>
            <a:r>
              <a:rPr lang="en-US" sz="1800" b="0" i="0" u="none" strike="noStrike">
                <a:solidFill>
                  <a:srgbClr val="000000"/>
                </a:solidFill>
                <a:effectLst/>
                <a:latin typeface="Calibri" panose="020F0502020204030204" pitchFamily="34" charset="0"/>
              </a:rPr>
              <a:t>X-59 moves to new hangar (white </a:t>
            </a:r>
            <a:r>
              <a:rPr lang="en-US" sz="1800" b="0" i="0" u="none" strike="noStrike" err="1">
                <a:solidFill>
                  <a:srgbClr val="000000"/>
                </a:solidFill>
                <a:effectLst/>
                <a:latin typeface="Calibri" panose="020F0502020204030204" pitchFamily="34" charset="0"/>
              </a:rPr>
              <a:t>bldf</a:t>
            </a:r>
            <a:r>
              <a:rPr lang="en-US" sz="1800" b="0" i="0" u="none" strike="noStrike">
                <a:solidFill>
                  <a:srgbClr val="000000"/>
                </a:solidFill>
                <a:effectLst/>
                <a:latin typeface="Calibri" panose="020F0502020204030204" pitchFamily="34" charset="0"/>
              </a:rPr>
              <a:t> at left) on flight line at Lockheed Martin Skunk Works (June 2023)</a:t>
            </a:r>
          </a:p>
        </p:txBody>
      </p:sp>
      <p:sp>
        <p:nvSpPr>
          <p:cNvPr id="4" name="Slide Number Placeholder 3"/>
          <p:cNvSpPr>
            <a:spLocks noGrp="1"/>
          </p:cNvSpPr>
          <p:nvPr>
            <p:ph type="sldNum" sz="quarter" idx="5"/>
          </p:nvPr>
        </p:nvSpPr>
        <p:spPr/>
        <p:txBody>
          <a:bodyPr/>
          <a:lstStyle/>
          <a:p>
            <a:fld id="{82EBC336-E195-EC4D-842A-A6ECA01F58C8}" type="slidenum">
              <a:rPr lang="en-US" smtClean="0"/>
              <a:t>6</a:t>
            </a:fld>
            <a:endParaRPr lang="en-US"/>
          </a:p>
        </p:txBody>
      </p:sp>
    </p:spTree>
    <p:extLst>
      <p:ext uri="{BB962C8B-B14F-4D97-AF65-F5344CB8AC3E}">
        <p14:creationId xmlns:p14="http://schemas.microsoft.com/office/powerpoint/2010/main" val="4098107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 working group 1 co-</a:t>
            </a:r>
            <a:r>
              <a:rPr lang="en-US" err="1"/>
              <a:t>rapators</a:t>
            </a:r>
            <a:r>
              <a:rPr lang="en-US"/>
              <a:t> will be presenting the working paper at the steering group meeting</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D5B65DEE-9CF1-6443-94FC-97EFD77F822A}" type="slidenum">
              <a:rPr kumimoji="0" lang="en-US" sz="1200" b="0" i="0" u="none" strike="noStrike" kern="1200" cap="none" spc="0" normalizeH="0" baseline="0" noProof="0" smtClean="0">
                <a:ln>
                  <a:noFill/>
                </a:ln>
                <a:solidFill>
                  <a:srgbClr val="000000"/>
                </a:solidFill>
                <a:effectLst/>
                <a:uLnTx/>
                <a:uFillTx/>
                <a:latin typeface="Arial" pitchFamily="29" charset="0"/>
                <a:ea typeface="ＭＳ Ｐゴシック" pitchFamily="-65" charset="-128"/>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Arial" pitchFamily="29" charset="0"/>
              <a:ea typeface="ＭＳ Ｐゴシック" pitchFamily="-65" charset="-128"/>
            </a:endParaRPr>
          </a:p>
        </p:txBody>
      </p:sp>
    </p:spTree>
    <p:extLst>
      <p:ext uri="{BB962C8B-B14F-4D97-AF65-F5344CB8AC3E}">
        <p14:creationId xmlns:p14="http://schemas.microsoft.com/office/powerpoint/2010/main" val="15606503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E0551D-48AB-7D48-A366-E0216371BF8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itchFamily="-65"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itchFamily="-65" charset="-128"/>
              <a:cs typeface="+mn-cs"/>
            </a:endParaRPr>
          </a:p>
        </p:txBody>
      </p:sp>
    </p:spTree>
    <p:extLst>
      <p:ext uri="{BB962C8B-B14F-4D97-AF65-F5344CB8AC3E}">
        <p14:creationId xmlns:p14="http://schemas.microsoft.com/office/powerpoint/2010/main" val="16701584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8D97293-0AD7-4650-8D1D-FB4297CF3C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33431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4476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205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569913"/>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Arial" pitchFamily="-108" charset="0"/>
                <a:ea typeface="ＭＳ Ｐゴシック" pitchFamily="-108" charset="-128"/>
                <a:cs typeface="ＭＳ Ｐゴシック" pitchFamily="-108" charset="-128"/>
              </a:rPr>
              <a:t>C4</a:t>
            </a:r>
          </a:p>
          <a:p>
            <a:r>
              <a:rPr lang="en-US" sz="1200" kern="1200">
                <a:solidFill>
                  <a:schemeClr val="tx1"/>
                </a:solidFill>
                <a:effectLst/>
                <a:latin typeface="Arial" pitchFamily="-108" charset="0"/>
                <a:ea typeface="ＭＳ Ｐゴシック" pitchFamily="-108" charset="-128"/>
                <a:cs typeface="ＭＳ Ｐゴシック" pitchFamily="-108" charset="-128"/>
              </a:rPr>
              <a:t>Starting with Supersonics - in particular - the efforts associated with gathering the necessary data to help inform the CAEP deliberations for low boom, overland flight - to move us collectively away from the current prohibition to overland supersonic flight.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038A271-4932-2F41-8308-499AE0EE9F68}"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125791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sz="1200" b="1"/>
          </a:p>
          <a:p>
            <a:pPr marL="0" indent="0">
              <a:buNone/>
            </a:pPr>
            <a:endParaRPr lang="en-US" sz="1200" b="1"/>
          </a:p>
          <a:p>
            <a:pPr marL="0" indent="0">
              <a:buNone/>
            </a:pPr>
            <a:endParaRPr lang="en-US" sz="1200" b="1"/>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34E410-7213-3140-9F6B-41BEA2C916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07205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p:cNvSpPr>
          <p:nvPr>
            <p:ph type="sldImg"/>
          </p:nvPr>
        </p:nvSpPr>
        <p:spPr>
          <a:xfrm>
            <a:off x="409575" y="684213"/>
            <a:ext cx="6067425" cy="3413125"/>
          </a:xfrm>
          <a:ln/>
        </p:spPr>
      </p:sp>
      <p:sp>
        <p:nvSpPr>
          <p:cNvPr id="6147" name="Notes Placeholder 2"/>
          <p:cNvSpPr>
            <a:spLocks noGrp="1"/>
          </p:cNvSpPr>
          <p:nvPr>
            <p:ph type="body" idx="1"/>
          </p:nvPr>
        </p:nvSpPr>
        <p:spPr>
          <a:noFill/>
          <a:ln/>
        </p:spPr>
        <p:txBody>
          <a:bodyPr/>
          <a:lstStyle/>
          <a:p>
            <a:pPr eaLnBrk="1" hangingPunct="1">
              <a:spcBef>
                <a:spcPct val="0"/>
              </a:spcBef>
            </a:pPr>
            <a:endParaRPr lang="en-US" sz="900">
              <a:latin typeface="Arial Black" pitchFamily="-110" charset="0"/>
              <a:ea typeface="ＭＳ Ｐゴシック" pitchFamily="-110" charset="-128"/>
              <a:cs typeface="ＭＳ Ｐゴシック" pitchFamily="-110" charset="-128"/>
            </a:endParaRPr>
          </a:p>
        </p:txBody>
      </p:sp>
      <p:sp>
        <p:nvSpPr>
          <p:cNvPr id="6148" name="Slide Number Placeholder 3"/>
          <p:cNvSpPr txBox="1">
            <a:spLocks noGrp="1"/>
          </p:cNvSpPr>
          <p:nvPr/>
        </p:nvSpPr>
        <p:spPr bwMode="auto">
          <a:xfrm>
            <a:off x="3901281" y="8653225"/>
            <a:ext cx="2983331" cy="455433"/>
          </a:xfrm>
          <a:prstGeom prst="rect">
            <a:avLst/>
          </a:prstGeom>
          <a:noFill/>
          <a:ln w="9525">
            <a:noFill/>
            <a:miter lim="800000"/>
            <a:headEnd/>
            <a:tailEnd/>
          </a:ln>
        </p:spPr>
        <p:txBody>
          <a:bodyPr lIns="91432" tIns="45716" rIns="91432" bIns="45716" anchor="b">
            <a:prstTxWarp prst="textNoShape">
              <a:avLst/>
            </a:prstTxWarp>
          </a:bodyPr>
          <a:lstStyle/>
          <a:p>
            <a:pPr marL="0" marR="0" lvl="0" indent="0" algn="r" defTabSz="457158" rtl="0" eaLnBrk="0" fontAlgn="auto" latinLnBrk="0" hangingPunct="0">
              <a:lnSpc>
                <a:spcPct val="100000"/>
              </a:lnSpc>
              <a:spcBef>
                <a:spcPts val="0"/>
              </a:spcBef>
              <a:spcAft>
                <a:spcPts val="0"/>
              </a:spcAft>
              <a:buClrTx/>
              <a:buSzTx/>
              <a:buFontTx/>
              <a:buNone/>
              <a:tabLst/>
              <a:defRPr/>
            </a:pPr>
            <a:fld id="{1287AEEE-F071-FB4A-A593-AB5B4444DF6D}" type="slidenum">
              <a:rPr kumimoji="0" lang="en-US" sz="1200" b="0" i="0" u="none" strike="noStrike" kern="1200" cap="none" spc="0" normalizeH="0" baseline="0" noProof="0">
                <a:ln>
                  <a:noFill/>
                </a:ln>
                <a:solidFill>
                  <a:prstClr val="black"/>
                </a:solidFill>
                <a:effectLst/>
                <a:uLnTx/>
                <a:uFillTx/>
                <a:latin typeface="Arial" pitchFamily="-110" charset="0"/>
                <a:ea typeface="ヒラギノ角ゴ Pro W3" charset="-128"/>
                <a:cs typeface="+mn-cs"/>
              </a:rPr>
              <a:pPr marL="0" marR="0" lvl="0" indent="0" algn="r" defTabSz="457158" rtl="0" eaLnBrk="0" fontAlgn="auto" latinLnBrk="0" hangingPunct="0">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rial" pitchFamily="-110" charset="0"/>
              <a:ea typeface="ヒラギノ角ゴ Pro W3" charset="-128"/>
              <a:cs typeface="+mn-cs"/>
            </a:endParaRPr>
          </a:p>
        </p:txBody>
      </p:sp>
    </p:spTree>
    <p:extLst>
      <p:ext uri="{BB962C8B-B14F-4D97-AF65-F5344CB8AC3E}">
        <p14:creationId xmlns:p14="http://schemas.microsoft.com/office/powerpoint/2010/main" val="2402512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p:cNvSpPr>
          <p:nvPr>
            <p:ph type="sldImg"/>
          </p:nvPr>
        </p:nvSpPr>
        <p:spPr>
          <a:xfrm>
            <a:off x="409575" y="684213"/>
            <a:ext cx="6067425" cy="3413125"/>
          </a:xfrm>
          <a:ln/>
        </p:spPr>
      </p:sp>
      <p:sp>
        <p:nvSpPr>
          <p:cNvPr id="6147" name="Notes Placeholder 2"/>
          <p:cNvSpPr>
            <a:spLocks noGrp="1"/>
          </p:cNvSpPr>
          <p:nvPr>
            <p:ph type="body" idx="1"/>
          </p:nvPr>
        </p:nvSpPr>
        <p:spPr>
          <a:noFill/>
          <a:ln/>
        </p:spPr>
        <p:txBody>
          <a:bodyPr/>
          <a:lstStyle/>
          <a:p>
            <a:pPr eaLnBrk="1" hangingPunct="1">
              <a:spcBef>
                <a:spcPct val="0"/>
              </a:spcBef>
            </a:pPr>
            <a:endParaRPr lang="en-US" sz="900">
              <a:latin typeface="Arial Black" pitchFamily="-110" charset="0"/>
              <a:ea typeface="ＭＳ Ｐゴシック" pitchFamily="-110" charset="-128"/>
              <a:cs typeface="ＭＳ Ｐゴシック" pitchFamily="-110" charset="-128"/>
            </a:endParaRPr>
          </a:p>
        </p:txBody>
      </p:sp>
      <p:sp>
        <p:nvSpPr>
          <p:cNvPr id="6148" name="Slide Number Placeholder 3"/>
          <p:cNvSpPr txBox="1">
            <a:spLocks noGrp="1"/>
          </p:cNvSpPr>
          <p:nvPr/>
        </p:nvSpPr>
        <p:spPr bwMode="auto">
          <a:xfrm>
            <a:off x="3901281" y="8653225"/>
            <a:ext cx="2983331" cy="455433"/>
          </a:xfrm>
          <a:prstGeom prst="rect">
            <a:avLst/>
          </a:prstGeom>
          <a:noFill/>
          <a:ln w="9525">
            <a:noFill/>
            <a:miter lim="800000"/>
            <a:headEnd/>
            <a:tailEnd/>
          </a:ln>
        </p:spPr>
        <p:txBody>
          <a:bodyPr lIns="91432" tIns="45716" rIns="91432" bIns="45716" anchor="b">
            <a:prstTxWarp prst="textNoShape">
              <a:avLst/>
            </a:prstTxWarp>
          </a:bodyPr>
          <a:lstStyle/>
          <a:p>
            <a:pPr marL="0" marR="0" lvl="0" indent="0" algn="r" defTabSz="457158" rtl="0" eaLnBrk="0" fontAlgn="auto" latinLnBrk="0" hangingPunct="0">
              <a:lnSpc>
                <a:spcPct val="100000"/>
              </a:lnSpc>
              <a:spcBef>
                <a:spcPts val="0"/>
              </a:spcBef>
              <a:spcAft>
                <a:spcPts val="0"/>
              </a:spcAft>
              <a:buClrTx/>
              <a:buSzTx/>
              <a:buFontTx/>
              <a:buNone/>
              <a:tabLst/>
              <a:defRPr/>
            </a:pPr>
            <a:fld id="{1287AEEE-F071-FB4A-A593-AB5B4444DF6D}" type="slidenum">
              <a:rPr kumimoji="0" lang="en-US" sz="1200" b="0" i="0" u="none" strike="noStrike" kern="1200" cap="none" spc="0" normalizeH="0" baseline="0" noProof="0">
                <a:ln>
                  <a:noFill/>
                </a:ln>
                <a:solidFill>
                  <a:prstClr val="black"/>
                </a:solidFill>
                <a:effectLst/>
                <a:uLnTx/>
                <a:uFillTx/>
                <a:latin typeface="Arial" pitchFamily="-110" charset="0"/>
                <a:ea typeface="ヒラギノ角ゴ Pro W3" charset="-128"/>
                <a:cs typeface="+mn-cs"/>
              </a:rPr>
              <a:pPr marL="0" marR="0" lvl="0" indent="0" algn="r" defTabSz="457158" rtl="0" eaLnBrk="0" fontAlgn="auto" latinLnBrk="0" hangingPunct="0">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rial" pitchFamily="-110" charset="0"/>
              <a:ea typeface="ヒラギノ角ゴ Pro W3" charset="-128"/>
              <a:cs typeface="+mn-cs"/>
            </a:endParaRPr>
          </a:p>
        </p:txBody>
      </p:sp>
    </p:spTree>
    <p:extLst>
      <p:ext uri="{BB962C8B-B14F-4D97-AF65-F5344CB8AC3E}">
        <p14:creationId xmlns:p14="http://schemas.microsoft.com/office/powerpoint/2010/main" val="35541550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569913"/>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Arial" pitchFamily="-108" charset="0"/>
                <a:ea typeface="ＭＳ Ｐゴシック" pitchFamily="-108" charset="-128"/>
                <a:cs typeface="ＭＳ Ｐゴシック" pitchFamily="-108" charset="-128"/>
              </a:rPr>
              <a:t>C4</a:t>
            </a:r>
          </a:p>
          <a:p>
            <a:r>
              <a:rPr lang="en-US" sz="1200" kern="1200">
                <a:solidFill>
                  <a:schemeClr val="tx1"/>
                </a:solidFill>
                <a:effectLst/>
                <a:latin typeface="Arial" pitchFamily="-108" charset="0"/>
                <a:ea typeface="ＭＳ Ｐゴシック" pitchFamily="-108" charset="-128"/>
                <a:cs typeface="ＭＳ Ｐゴシック" pitchFamily="-108" charset="-128"/>
              </a:rPr>
              <a:t>Starting with Supersonics - in particular - the efforts associated with gathering the necessary data to help inform the CAEP deliberations for low boom, overland flight - to move us collectively away from the current prohibition to overland supersonic flight.</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038A271-4932-2F41-8308-499AE0EE9F68}"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2192398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Transformation Area: Ultra-Efficient Airliners </a:t>
            </a:r>
          </a:p>
          <a:p>
            <a:endParaRPr lang="en-US"/>
          </a:p>
          <a:p>
            <a:r>
              <a:rPr lang="en-US"/>
              <a:t>NASA has</a:t>
            </a:r>
            <a:r>
              <a:rPr lang="en-US" baseline="0"/>
              <a:t> identified f</a:t>
            </a:r>
            <a:r>
              <a:rPr lang="en-US"/>
              <a:t>our priority subsonic</a:t>
            </a:r>
            <a:r>
              <a:rPr lang="en-US" baseline="0"/>
              <a:t> transport technologies that can have the greatest impact on the future sustainability of commercial aircraft fleet.</a:t>
            </a:r>
            <a:r>
              <a:rPr lang="en-US"/>
              <a:t>  </a:t>
            </a:r>
            <a:endParaRPr lang="en-US">
              <a:cs typeface="Calibri"/>
            </a:endParaRPr>
          </a:p>
          <a:p>
            <a:endParaRPr lang="en-US" baseline="0"/>
          </a:p>
          <a:p>
            <a:r>
              <a:rPr lang="en-US"/>
              <a:t>These priority</a:t>
            </a:r>
            <a:r>
              <a:rPr lang="en-US" baseline="0"/>
              <a:t> technology areas were identified through research over the last twelve years, starting with </a:t>
            </a:r>
            <a:r>
              <a:rPr lang="en-US"/>
              <a:t>Advanced Concept Studies in 2008 targeting aircraft with a 2030-35 entry into service. </a:t>
            </a:r>
            <a:endParaRPr lang="en-US" baseline="0">
              <a:cs typeface="Calibri"/>
            </a:endParaRPr>
          </a:p>
          <a:p>
            <a:endParaRPr lang="en-US" baseline="0"/>
          </a:p>
          <a:p>
            <a:r>
              <a:rPr lang="en-US" baseline="0"/>
              <a:t>NASA established aggressive goals </a:t>
            </a:r>
            <a:r>
              <a:rPr lang="en-US"/>
              <a:t>targeting noise, emissions, and fuel burn,</a:t>
            </a:r>
            <a:r>
              <a:rPr lang="en-US" baseline="0"/>
              <a:t> and worked with industry and academia t</a:t>
            </a:r>
            <a:r>
              <a:rPr lang="en-US"/>
              <a:t>o identify and drive innovation</a:t>
            </a:r>
            <a:r>
              <a:rPr lang="en-US" baseline="0"/>
              <a:t> that can meet those goals.</a:t>
            </a:r>
            <a:r>
              <a:rPr lang="en-US"/>
              <a:t> </a:t>
            </a:r>
            <a:r>
              <a:rPr lang="en-US" baseline="0"/>
              <a:t> Over the years we’ve winnowed </a:t>
            </a:r>
            <a:r>
              <a:rPr lang="en-US"/>
              <a:t>down to the</a:t>
            </a:r>
            <a:r>
              <a:rPr lang="en-US" baseline="0"/>
              <a:t> most promising areas for NASA research to these four areas:</a:t>
            </a:r>
            <a:r>
              <a:rPr lang="en-US"/>
              <a:t>  </a:t>
            </a:r>
            <a:endParaRPr lang="en-US" baseline="0">
              <a:cs typeface="Calibri"/>
            </a:endParaRPr>
          </a:p>
          <a:p>
            <a:pPr marL="0" indent="0">
              <a:buFont typeface="Arial" panose="020B0604020202020204" pitchFamily="34" charset="0"/>
              <a:buNone/>
            </a:pPr>
            <a:endParaRPr lang="en-US" baseline="0"/>
          </a:p>
          <a:p>
            <a:pPr marL="171450" indent="-171450">
              <a:buFont typeface="Arial" panose="020B0604020202020204" pitchFamily="34" charset="0"/>
              <a:buChar char="•"/>
            </a:pPr>
            <a:r>
              <a:rPr lang="en-US" b="1" baseline="0"/>
              <a:t>New vehicle level technologies </a:t>
            </a:r>
            <a:r>
              <a:rPr lang="en-US" baseline="0"/>
              <a:t>such as the Transonic Truss Braced Wing can bring a 5-10% fuel burn benefit.</a:t>
            </a:r>
            <a:r>
              <a:rPr lang="en-US"/>
              <a:t> </a:t>
            </a:r>
            <a:endParaRPr lang="en-US" baseline="0">
              <a:cs typeface="Calibri"/>
            </a:endParaRPr>
          </a:p>
          <a:p>
            <a:pPr marL="171450" indent="-171450">
              <a:buFont typeface="Arial" panose="020B0604020202020204" pitchFamily="34" charset="0"/>
              <a:buChar char="•"/>
            </a:pPr>
            <a:r>
              <a:rPr lang="en-US" b="1" baseline="0"/>
              <a:t>Small core gas turbine engines </a:t>
            </a:r>
            <a:r>
              <a:rPr lang="en-US" baseline="0"/>
              <a:t>can also yield </a:t>
            </a:r>
            <a:r>
              <a:rPr lang="en-US"/>
              <a:t>add </a:t>
            </a:r>
            <a:r>
              <a:rPr lang="en-US" baseline="0"/>
              <a:t>5-10% fuel burn benefit, and also serve as a critical enabling technology for future hybrid electric systems.</a:t>
            </a:r>
            <a:r>
              <a:rPr lang="en-US"/>
              <a:t> </a:t>
            </a:r>
            <a:endParaRPr lang="en-US" baseline="0">
              <a:cs typeface="Calibri"/>
            </a:endParaRPr>
          </a:p>
          <a:p>
            <a:pPr marL="171450" indent="-171450">
              <a:buFont typeface="Arial" panose="020B0604020202020204" pitchFamily="34" charset="0"/>
              <a:buChar char="•"/>
            </a:pPr>
            <a:r>
              <a:rPr lang="en-US" b="1" baseline="0"/>
              <a:t>Electrified Aircraft Propulsion </a:t>
            </a:r>
            <a:r>
              <a:rPr lang="en-US" baseline="0"/>
              <a:t>can yield another 5% fuel burn benefit and provide other efficiencies such as maintenance</a:t>
            </a:r>
            <a:r>
              <a:rPr lang="en-US"/>
              <a:t> </a:t>
            </a:r>
            <a:endParaRPr lang="en-US" baseline="0">
              <a:cs typeface="Calibri"/>
            </a:endParaRPr>
          </a:p>
          <a:p>
            <a:pPr marL="171450" indent="-171450">
              <a:buFont typeface="Arial" panose="020B0604020202020204" pitchFamily="34" charset="0"/>
              <a:buChar char="•"/>
            </a:pPr>
            <a:r>
              <a:rPr lang="en-US" b="1" baseline="0"/>
              <a:t>High rate composite manufacturing </a:t>
            </a:r>
            <a:r>
              <a:rPr lang="en-US" baseline="0"/>
              <a:t>– 4 to 6 times faster than current production rates – can reduce the weight of new aircraft, reducing fuel consumption, and opens up the design space to new types of structures and vehicles.</a:t>
            </a:r>
            <a:endParaRPr lang="en-US" baseline="0">
              <a:cs typeface="Calibri"/>
            </a:endParaRPr>
          </a:p>
          <a:p>
            <a:pPr marL="171450" indent="-171450">
              <a:buFont typeface="Arial" panose="020B0604020202020204" pitchFamily="34" charset="0"/>
              <a:buChar char="•"/>
            </a:pPr>
            <a:endParaRPr lang="en-US" baseline="0"/>
          </a:p>
          <a:p>
            <a:r>
              <a:rPr lang="en-US" baseline="0"/>
              <a:t>NASA has continued to mature these technologies from fundamental concepts and technologies through ground and flight tests, complemented by the Federal Aviation Administration's CLEEN research programs and continued industry innovation.</a:t>
            </a:r>
            <a:r>
              <a:rPr lang="en-US"/>
              <a:t>  </a:t>
            </a:r>
            <a:endParaRPr lang="en-US" baseline="0">
              <a:cs typeface="Calibri"/>
            </a:endParaRPr>
          </a:p>
          <a:p>
            <a:pPr marL="171450" indent="-171450">
              <a:buFont typeface="Arial" panose="020B0604020202020204" pitchFamily="34" charset="0"/>
              <a:buChar char="•"/>
            </a:pPr>
            <a:endParaRPr lang="en-US" baseline="0"/>
          </a:p>
          <a:p>
            <a:r>
              <a:rPr lang="en-US" baseline="0"/>
              <a:t>We are now at the beginning of the next new “S” curve for the next 50 years of commercial </a:t>
            </a:r>
            <a:r>
              <a:rPr lang="en-US"/>
              <a:t>airliners. </a:t>
            </a:r>
            <a:r>
              <a:rPr lang="en-US" baseline="0"/>
              <a:t>The promise of these priority technologies needs to be validated by the mid- to late-2020s so that they can form the foundation of the next generation of vehicles to enter service in the early 2030s.</a:t>
            </a:r>
            <a:endParaRPr lang="en-US" baseline="0">
              <a:cs typeface="Calibri"/>
            </a:endParaRPr>
          </a:p>
        </p:txBody>
      </p:sp>
      <p:sp>
        <p:nvSpPr>
          <p:cNvPr id="4" name="Slide Number Placeholder 3"/>
          <p:cNvSpPr>
            <a:spLocks noGrp="1"/>
          </p:cNvSpPr>
          <p:nvPr>
            <p:ph type="sldNum" sz="quarter" idx="10"/>
          </p:nvPr>
        </p:nvSpPr>
        <p:spPr/>
        <p:txBody>
          <a:bodyPr/>
          <a:lstStyle/>
          <a:p>
            <a:fld id="{82EBC336-E195-EC4D-842A-A6ECA01F58C8}" type="slidenum">
              <a:rPr lang="en-US" smtClean="0"/>
              <a:t>18</a:t>
            </a:fld>
            <a:endParaRPr lang="en-US"/>
          </a:p>
        </p:txBody>
      </p:sp>
    </p:spTree>
    <p:extLst>
      <p:ext uri="{BB962C8B-B14F-4D97-AF65-F5344CB8AC3E}">
        <p14:creationId xmlns:p14="http://schemas.microsoft.com/office/powerpoint/2010/main" val="34832676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err="1">
                <a:cs typeface="Calibri"/>
              </a:rPr>
              <a:t>HiCAM</a:t>
            </a:r>
            <a:endParaRPr lang="en-US">
              <a:cs typeface="Calibri"/>
            </a:endParaRPr>
          </a:p>
          <a:p>
            <a:pPr marL="171450" indent="-171450">
              <a:buFont typeface="Arial"/>
              <a:buChar char="•"/>
            </a:pPr>
            <a:r>
              <a:rPr lang="en-US">
                <a:cs typeface="Calibri"/>
              </a:rPr>
              <a:t>PBR24. TRL/MRL6 for likely wing, but TRL/MRL5 for likely fuselage</a:t>
            </a:r>
          </a:p>
          <a:p>
            <a:pPr marL="171450" indent="-171450">
              <a:buFont typeface="Arial"/>
              <a:buChar char="•"/>
            </a:pPr>
            <a:r>
              <a:rPr lang="en-US">
                <a:cs typeface="Calibri"/>
              </a:rPr>
              <a:t>PBR25  updates with release in March 2024</a:t>
            </a:r>
          </a:p>
          <a:p>
            <a:pPr marL="171450" indent="-171450">
              <a:buFont typeface="Arial"/>
              <a:buChar char="•"/>
            </a:pPr>
            <a:endParaRPr lang="en-US">
              <a:cs typeface="Calibri"/>
            </a:endParaRPr>
          </a:p>
          <a:p>
            <a:pPr marL="171450" indent="-171450">
              <a:buFont typeface="Arial"/>
              <a:buChar char="•"/>
            </a:pPr>
            <a:r>
              <a:rPr lang="en-US">
                <a:cs typeface="Calibri"/>
              </a:rPr>
              <a:t>EPFD</a:t>
            </a:r>
          </a:p>
          <a:p>
            <a:pPr marL="171450" indent="-171450">
              <a:buFont typeface="Arial"/>
              <a:buChar char="•"/>
            </a:pPr>
            <a:r>
              <a:rPr lang="en-US">
                <a:cs typeface="Calibri"/>
              </a:rPr>
              <a:t>From Lee N email. 1/17/24 based on PPBE25 cycle and 1</a:t>
            </a:r>
            <a:r>
              <a:rPr lang="en-US" baseline="30000">
                <a:cs typeface="Calibri"/>
              </a:rPr>
              <a:t>st</a:t>
            </a:r>
            <a:r>
              <a:rPr lang="en-US">
                <a:cs typeface="Calibri"/>
              </a:rPr>
              <a:t> flight dates</a:t>
            </a:r>
          </a:p>
          <a:p>
            <a:pPr marL="171450" indent="-171450">
              <a:buFont typeface="Arial"/>
              <a:buChar char="•"/>
            </a:pPr>
            <a:r>
              <a:rPr lang="en-US">
                <a:cs typeface="Calibri"/>
              </a:rPr>
              <a:t>             GE 1</a:t>
            </a:r>
            <a:r>
              <a:rPr lang="en-US" baseline="30000">
                <a:cs typeface="Calibri"/>
              </a:rPr>
              <a:t>st</a:t>
            </a:r>
            <a:r>
              <a:rPr lang="en-US">
                <a:cs typeface="Calibri"/>
              </a:rPr>
              <a:t> flight spiral 2 – late Q2 Y26</a:t>
            </a:r>
          </a:p>
          <a:p>
            <a:pPr marL="171450" indent="-171450">
              <a:buFont typeface="Arial"/>
              <a:buChar char="•"/>
            </a:pPr>
            <a:r>
              <a:rPr lang="en-US">
                <a:cs typeface="Calibri"/>
              </a:rPr>
              <a:t>             </a:t>
            </a:r>
            <a:r>
              <a:rPr lang="en-US" err="1">
                <a:cs typeface="Calibri"/>
              </a:rPr>
              <a:t>magniX</a:t>
            </a:r>
            <a:r>
              <a:rPr lang="en-US">
                <a:cs typeface="Calibri"/>
              </a:rPr>
              <a:t> 1</a:t>
            </a:r>
            <a:r>
              <a:rPr lang="en-US" baseline="30000">
                <a:cs typeface="Calibri"/>
              </a:rPr>
              <a:t>st</a:t>
            </a:r>
            <a:r>
              <a:rPr lang="en-US">
                <a:cs typeface="Calibri"/>
              </a:rPr>
              <a:t> flight – late q1 FY26. </a:t>
            </a:r>
            <a:r>
              <a:rPr lang="en-US" err="1">
                <a:cs typeface="Calibri"/>
              </a:rPr>
              <a:t>pdr</a:t>
            </a:r>
            <a:r>
              <a:rPr lang="en-US">
                <a:cs typeface="Calibri"/>
              </a:rPr>
              <a:t> 2024jan30</a:t>
            </a:r>
          </a:p>
          <a:p>
            <a:pPr marL="171450" indent="-171450">
              <a:buFont typeface="Arial"/>
              <a:buChar char="•"/>
            </a:pPr>
            <a:endParaRPr lang="en-US">
              <a:cs typeface="Calibri"/>
            </a:endParaRPr>
          </a:p>
          <a:p>
            <a:pPr marL="171450" indent="-171450">
              <a:buFont typeface="Arial"/>
              <a:buChar char="•"/>
            </a:pPr>
            <a:r>
              <a:rPr lang="en-US" err="1">
                <a:cs typeface="Calibri"/>
              </a:rPr>
              <a:t>HyTEC</a:t>
            </a:r>
            <a:r>
              <a:rPr lang="en-US">
                <a:cs typeface="Calibri"/>
              </a:rPr>
              <a:t>. Phase 2 Core Demo awarded to GE on 12/14/23</a:t>
            </a:r>
          </a:p>
          <a:p>
            <a:pPr marL="171450" indent="-171450">
              <a:buFont typeface="Arial"/>
              <a:buChar char="•"/>
            </a:pPr>
            <a:r>
              <a:rPr lang="en-US">
                <a:cs typeface="Calibri"/>
              </a:rPr>
              <a:t>              PDR =  Q1CY25 = 2Q FY25</a:t>
            </a:r>
          </a:p>
          <a:p>
            <a:pPr marL="171450" indent="-171450">
              <a:buFont typeface="Arial"/>
              <a:buChar char="•"/>
            </a:pPr>
            <a:r>
              <a:rPr lang="en-US">
                <a:cs typeface="Calibri"/>
              </a:rPr>
              <a:t>              CDR =  Q4CY25 = Q1FY26</a:t>
            </a:r>
            <a:br>
              <a:rPr lang="en-US">
                <a:cs typeface="Calibri"/>
              </a:rPr>
            </a:br>
            <a:r>
              <a:rPr lang="en-US">
                <a:cs typeface="Calibri"/>
              </a:rPr>
              <a:t>              Engine test start (“1</a:t>
            </a:r>
            <a:r>
              <a:rPr lang="en-US" baseline="30000">
                <a:cs typeface="Calibri"/>
              </a:rPr>
              <a:t>st</a:t>
            </a:r>
            <a:r>
              <a:rPr lang="en-US">
                <a:cs typeface="Calibri"/>
              </a:rPr>
              <a:t> burn”) = beginning CY28 so Jan 2028    Duration = 6 months roughly</a:t>
            </a:r>
          </a:p>
          <a:p>
            <a:pPr marL="171450" indent="-171450">
              <a:buFont typeface="Arial"/>
              <a:buChar char="•"/>
            </a:pPr>
            <a:endParaRPr lang="en-US">
              <a:cs typeface="Calibri"/>
            </a:endParaRPr>
          </a:p>
          <a:p>
            <a:pPr marL="171450" indent="-171450">
              <a:buFont typeface="Arial"/>
              <a:buChar char="•"/>
            </a:pPr>
            <a:r>
              <a:rPr lang="en-US">
                <a:cs typeface="Calibri"/>
              </a:rPr>
              <a:t>SFD</a:t>
            </a:r>
          </a:p>
          <a:p>
            <a:pPr marL="171450" indent="-171450">
              <a:buFont typeface="Arial"/>
              <a:buChar char="•"/>
            </a:pPr>
            <a:r>
              <a:rPr lang="en-US">
                <a:cs typeface="Calibri"/>
              </a:rPr>
              <a:t>            milestones unchanged – budget shifts a little MS $ back to left.</a:t>
            </a:r>
          </a:p>
          <a:p>
            <a:pPr marL="171450" indent="-171450">
              <a:buFont typeface="Arial"/>
              <a:buChar char="•"/>
            </a:pPr>
            <a:endParaRPr lang="en-US">
              <a:cs typeface="Calibri"/>
            </a:endParaRPr>
          </a:p>
          <a:p>
            <a:pPr marL="171450" indent="-171450">
              <a:buFont typeface="Arial"/>
              <a:buChar char="•"/>
            </a:pPr>
            <a:r>
              <a:rPr lang="en-US">
                <a:cs typeface="Calibri"/>
              </a:rPr>
              <a:t>AATT</a:t>
            </a:r>
          </a:p>
          <a:p>
            <a:pPr marL="171450" indent="-171450">
              <a:buFont typeface="Arial"/>
              <a:buChar char="•"/>
            </a:pPr>
            <a:r>
              <a:rPr lang="en-US">
                <a:cs typeface="Calibri"/>
              </a:rPr>
              <a:t>            TTBW TC … no change.  Some discussion around moving ? 3 months to right (because resources used for SUSAN study)</a:t>
            </a:r>
          </a:p>
          <a:p>
            <a:pPr marL="171450" indent="-171450">
              <a:buFont typeface="Arial"/>
              <a:buChar char="•"/>
            </a:pPr>
            <a:r>
              <a:rPr lang="en-US">
                <a:cs typeface="Calibri"/>
              </a:rPr>
              <a:t>            EAP TC on track to finish end of FY24</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3587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err="1">
                <a:cs typeface="Calibri"/>
              </a:rPr>
              <a:t>HiCAM</a:t>
            </a:r>
            <a:endParaRPr lang="en-US">
              <a:cs typeface="Calibri"/>
            </a:endParaRPr>
          </a:p>
          <a:p>
            <a:pPr marL="171450" indent="-171450">
              <a:buFont typeface="Arial"/>
              <a:buChar char="•"/>
            </a:pPr>
            <a:r>
              <a:rPr lang="en-US">
                <a:cs typeface="Calibri"/>
              </a:rPr>
              <a:t>PBR24. TRL/MRL6 for likely wing, but TRL/MRL5 for likely fuselage</a:t>
            </a:r>
          </a:p>
          <a:p>
            <a:pPr marL="171450" indent="-171450">
              <a:buFont typeface="Arial"/>
              <a:buChar char="•"/>
            </a:pPr>
            <a:r>
              <a:rPr lang="en-US">
                <a:cs typeface="Calibri"/>
              </a:rPr>
              <a:t>PBR25  updates with release in March 2024</a:t>
            </a:r>
          </a:p>
          <a:p>
            <a:pPr marL="171450" indent="-171450">
              <a:buFont typeface="Arial"/>
              <a:buChar char="•"/>
            </a:pPr>
            <a:endParaRPr lang="en-US">
              <a:cs typeface="Calibri"/>
            </a:endParaRPr>
          </a:p>
          <a:p>
            <a:pPr marL="171450" indent="-171450">
              <a:buFont typeface="Arial"/>
              <a:buChar char="•"/>
            </a:pPr>
            <a:r>
              <a:rPr lang="en-US">
                <a:cs typeface="Calibri"/>
              </a:rPr>
              <a:t>EPFD</a:t>
            </a:r>
          </a:p>
          <a:p>
            <a:pPr marL="171450" indent="-171450">
              <a:buFont typeface="Arial"/>
              <a:buChar char="•"/>
            </a:pPr>
            <a:r>
              <a:rPr lang="en-US">
                <a:cs typeface="Calibri"/>
              </a:rPr>
              <a:t>From Lee N email. 1/17/24 based on PPBE25 cycle and 1</a:t>
            </a:r>
            <a:r>
              <a:rPr lang="en-US" baseline="30000">
                <a:cs typeface="Calibri"/>
              </a:rPr>
              <a:t>st</a:t>
            </a:r>
            <a:r>
              <a:rPr lang="en-US">
                <a:cs typeface="Calibri"/>
              </a:rPr>
              <a:t> flight dates</a:t>
            </a:r>
          </a:p>
          <a:p>
            <a:pPr marL="171450" indent="-171450">
              <a:buFont typeface="Arial"/>
              <a:buChar char="•"/>
            </a:pPr>
            <a:r>
              <a:rPr lang="en-US">
                <a:cs typeface="Calibri"/>
              </a:rPr>
              <a:t>             GE 1</a:t>
            </a:r>
            <a:r>
              <a:rPr lang="en-US" baseline="30000">
                <a:cs typeface="Calibri"/>
              </a:rPr>
              <a:t>st</a:t>
            </a:r>
            <a:r>
              <a:rPr lang="en-US">
                <a:cs typeface="Calibri"/>
              </a:rPr>
              <a:t> flight spiral 2 – late Q2 Y26</a:t>
            </a:r>
          </a:p>
          <a:p>
            <a:pPr marL="171450" indent="-171450">
              <a:buFont typeface="Arial"/>
              <a:buChar char="•"/>
            </a:pPr>
            <a:r>
              <a:rPr lang="en-US">
                <a:cs typeface="Calibri"/>
              </a:rPr>
              <a:t>             </a:t>
            </a:r>
            <a:r>
              <a:rPr lang="en-US" err="1">
                <a:cs typeface="Calibri"/>
              </a:rPr>
              <a:t>magniX</a:t>
            </a:r>
            <a:r>
              <a:rPr lang="en-US">
                <a:cs typeface="Calibri"/>
              </a:rPr>
              <a:t> 1</a:t>
            </a:r>
            <a:r>
              <a:rPr lang="en-US" baseline="30000">
                <a:cs typeface="Calibri"/>
              </a:rPr>
              <a:t>st</a:t>
            </a:r>
            <a:r>
              <a:rPr lang="en-US">
                <a:cs typeface="Calibri"/>
              </a:rPr>
              <a:t> flight – late q1 FY26. </a:t>
            </a:r>
            <a:r>
              <a:rPr lang="en-US" err="1">
                <a:cs typeface="Calibri"/>
              </a:rPr>
              <a:t>pdr</a:t>
            </a:r>
            <a:r>
              <a:rPr lang="en-US">
                <a:cs typeface="Calibri"/>
              </a:rPr>
              <a:t> 2024jan30</a:t>
            </a:r>
          </a:p>
          <a:p>
            <a:pPr marL="171450" indent="-171450">
              <a:buFont typeface="Arial"/>
              <a:buChar char="•"/>
            </a:pPr>
            <a:endParaRPr lang="en-US">
              <a:cs typeface="Calibri"/>
            </a:endParaRPr>
          </a:p>
          <a:p>
            <a:pPr marL="171450" indent="-171450">
              <a:buFont typeface="Arial"/>
              <a:buChar char="•"/>
            </a:pPr>
            <a:r>
              <a:rPr lang="en-US" err="1">
                <a:cs typeface="Calibri"/>
              </a:rPr>
              <a:t>HyTEC</a:t>
            </a:r>
            <a:r>
              <a:rPr lang="en-US">
                <a:cs typeface="Calibri"/>
              </a:rPr>
              <a:t>. Phase 2 Core Demo awarded to GE on 12/14/23</a:t>
            </a:r>
          </a:p>
          <a:p>
            <a:pPr marL="171450" indent="-171450">
              <a:buFont typeface="Arial"/>
              <a:buChar char="•"/>
            </a:pPr>
            <a:r>
              <a:rPr lang="en-US">
                <a:cs typeface="Calibri"/>
              </a:rPr>
              <a:t>              PDR =  Q1CY25 = 2Q FY25</a:t>
            </a:r>
          </a:p>
          <a:p>
            <a:pPr marL="171450" indent="-171450">
              <a:buFont typeface="Arial"/>
              <a:buChar char="•"/>
            </a:pPr>
            <a:r>
              <a:rPr lang="en-US">
                <a:cs typeface="Calibri"/>
              </a:rPr>
              <a:t>              CDR =  Q4CY25 = Q1FY26</a:t>
            </a:r>
            <a:br>
              <a:rPr lang="en-US">
                <a:cs typeface="Calibri"/>
              </a:rPr>
            </a:br>
            <a:r>
              <a:rPr lang="en-US">
                <a:cs typeface="Calibri"/>
              </a:rPr>
              <a:t>              Engine test start (“1</a:t>
            </a:r>
            <a:r>
              <a:rPr lang="en-US" baseline="30000">
                <a:cs typeface="Calibri"/>
              </a:rPr>
              <a:t>st</a:t>
            </a:r>
            <a:r>
              <a:rPr lang="en-US">
                <a:cs typeface="Calibri"/>
              </a:rPr>
              <a:t> burn”) = beginning CY28 so Jan 2028    Duration = 6 months roughly</a:t>
            </a:r>
          </a:p>
          <a:p>
            <a:pPr marL="171450" indent="-171450">
              <a:buFont typeface="Arial"/>
              <a:buChar char="•"/>
            </a:pPr>
            <a:endParaRPr lang="en-US">
              <a:cs typeface="Calibri"/>
            </a:endParaRPr>
          </a:p>
          <a:p>
            <a:pPr marL="171450" indent="-171450">
              <a:buFont typeface="Arial"/>
              <a:buChar char="•"/>
            </a:pPr>
            <a:r>
              <a:rPr lang="en-US">
                <a:cs typeface="Calibri"/>
              </a:rPr>
              <a:t>SFD</a:t>
            </a:r>
          </a:p>
          <a:p>
            <a:pPr marL="171450" indent="-171450">
              <a:buFont typeface="Arial"/>
              <a:buChar char="•"/>
            </a:pPr>
            <a:r>
              <a:rPr lang="en-US">
                <a:cs typeface="Calibri"/>
              </a:rPr>
              <a:t>            milestones unchanged – budget shifts a little MS $ back to left.</a:t>
            </a:r>
          </a:p>
          <a:p>
            <a:pPr marL="171450" indent="-171450">
              <a:buFont typeface="Arial"/>
              <a:buChar char="•"/>
            </a:pPr>
            <a:endParaRPr lang="en-US">
              <a:cs typeface="Calibri"/>
            </a:endParaRPr>
          </a:p>
          <a:p>
            <a:pPr marL="171450" indent="-171450">
              <a:buFont typeface="Arial"/>
              <a:buChar char="•"/>
            </a:pPr>
            <a:r>
              <a:rPr lang="en-US">
                <a:cs typeface="Calibri"/>
              </a:rPr>
              <a:t>AATT</a:t>
            </a:r>
          </a:p>
          <a:p>
            <a:pPr marL="171450" indent="-171450">
              <a:buFont typeface="Arial"/>
              <a:buChar char="•"/>
            </a:pPr>
            <a:r>
              <a:rPr lang="en-US">
                <a:cs typeface="Calibri"/>
              </a:rPr>
              <a:t>            TTBW TC … no change.  Some discussion around moving ? 3 months to right (because resources used for SUSAN study)</a:t>
            </a:r>
          </a:p>
          <a:p>
            <a:pPr marL="171450" indent="-171450">
              <a:buFont typeface="Arial"/>
              <a:buChar char="•"/>
            </a:pPr>
            <a:r>
              <a:rPr lang="en-US">
                <a:cs typeface="Calibri"/>
              </a:rPr>
              <a:t>            EAP TC on track to finish end of FY24</a:t>
            </a:r>
          </a:p>
          <a:p>
            <a:pPr marL="171450" indent="-171450">
              <a:buFont typeface="Arial"/>
              <a:buChar char="•"/>
            </a:pPr>
            <a:endParaRPr lang="en-US">
              <a:cs typeface="Calibri"/>
            </a:endParaRPr>
          </a:p>
          <a:p>
            <a:r>
              <a:rPr lang="en-US"/>
              <a:t>This graphic</a:t>
            </a:r>
            <a:r>
              <a:rPr lang="en-US" baseline="0"/>
              <a:t> shows how NASA intends to mature these technologies over the next several years, culminating in core demonstrations in time for industry to make decisions about future products.</a:t>
            </a:r>
            <a:r>
              <a:rPr lang="en-US"/>
              <a:t>  </a:t>
            </a:r>
          </a:p>
          <a:p>
            <a:endParaRPr lang="en-US" baseline="0"/>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AATT/EAP: </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Previous (fall 2022) The </a:t>
            </a:r>
            <a:r>
              <a:rPr lang="en-US" sz="1200" u="sng" kern="1200">
                <a:solidFill>
                  <a:schemeClr val="tx1"/>
                </a:solidFill>
                <a:effectLst/>
                <a:latin typeface="Arial" pitchFamily="-108" charset="0"/>
                <a:ea typeface="ＭＳ Ｐゴシック" pitchFamily="-108" charset="-128"/>
                <a:cs typeface="ＭＳ Ｐゴシック" pitchFamily="-108" charset="-128"/>
              </a:rPr>
              <a:t>first</a:t>
            </a:r>
            <a:r>
              <a:rPr lang="en-US" sz="1200" kern="1200">
                <a:solidFill>
                  <a:schemeClr val="tx1"/>
                </a:solidFill>
                <a:effectLst/>
                <a:latin typeface="Arial" pitchFamily="-108" charset="0"/>
                <a:ea typeface="ＭＳ Ｐゴシック" pitchFamily="-108" charset="-128"/>
                <a:cs typeface="ＭＳ Ｐゴシック" pitchFamily="-108" charset="-128"/>
              </a:rPr>
              <a:t> effort is focused on advancing the MW-class components through component-level and powertrain ground testing.  This is part of our Advanced Air Transport Technology - or AATT Project.  In our AATT efforts, we have recently successfully completed a TRL4 demonstration of a MW-class circuit breaker in partnership with the Navy.  This circuit breaker demonstrated:</a:t>
            </a:r>
          </a:p>
          <a:p>
            <a:pPr marL="1085850" lvl="2" indent="-171450">
              <a:buFont typeface="Arial" panose="020B0604020202020204" pitchFamily="34" charset="0"/>
              <a:buChar char="•"/>
            </a:pPr>
            <a:r>
              <a:rPr lang="en-US" sz="1200" kern="1200">
                <a:solidFill>
                  <a:schemeClr val="tx1"/>
                </a:solidFill>
                <a:effectLst/>
                <a:latin typeface="Arial" pitchFamily="-108" charset="0"/>
                <a:ea typeface="ヒラギノ角ゴ Pro W3" pitchFamily="29" charset="-128"/>
                <a:cs typeface="ヒラギノ角ゴ Pro W3" pitchFamily="29" charset="-128"/>
              </a:rPr>
              <a:t>100kW per kg specific power density, </a:t>
            </a:r>
          </a:p>
          <a:p>
            <a:pPr marL="1085850" lvl="2" indent="-171450">
              <a:buFont typeface="Arial" panose="020B0604020202020204" pitchFamily="34" charset="0"/>
              <a:buChar char="•"/>
            </a:pPr>
            <a:r>
              <a:rPr lang="en-US" sz="1200" kern="1200">
                <a:solidFill>
                  <a:schemeClr val="tx1"/>
                </a:solidFill>
                <a:effectLst/>
                <a:latin typeface="Arial" pitchFamily="-108" charset="0"/>
                <a:ea typeface="ヒラギノ角ゴ Pro W3" pitchFamily="29" charset="-128"/>
                <a:cs typeface="ヒラギノ角ゴ Pro W3" pitchFamily="29" charset="-128"/>
              </a:rPr>
              <a:t>an efficiency between 99.3 and 99.8%, and</a:t>
            </a:r>
          </a:p>
          <a:p>
            <a:pPr marL="1085850" lvl="2" indent="-171450">
              <a:buFont typeface="Arial" panose="020B0604020202020204" pitchFamily="34" charset="0"/>
              <a:buChar char="•"/>
            </a:pPr>
            <a:r>
              <a:rPr lang="en-US" sz="1200" kern="1200">
                <a:solidFill>
                  <a:schemeClr val="tx1"/>
                </a:solidFill>
                <a:effectLst/>
                <a:latin typeface="Arial" pitchFamily="-108" charset="0"/>
                <a:ea typeface="ヒラギノ角ゴ Pro W3" pitchFamily="29" charset="-128"/>
                <a:cs typeface="ヒラギノ角ゴ Pro W3" pitchFamily="29" charset="-128"/>
              </a:rPr>
              <a:t>a response time between 10-500 microseconds,</a:t>
            </a:r>
          </a:p>
          <a:p>
            <a:pPr marL="1085850" lvl="2" indent="-171450">
              <a:buFont typeface="Arial" panose="020B0604020202020204" pitchFamily="34" charset="0"/>
              <a:buChar char="•"/>
            </a:pPr>
            <a:r>
              <a:rPr lang="en-US" sz="1200" kern="1200">
                <a:solidFill>
                  <a:schemeClr val="tx1"/>
                </a:solidFill>
                <a:effectLst/>
                <a:latin typeface="Arial" pitchFamily="-108" charset="0"/>
                <a:ea typeface="ヒラギノ角ゴ Pro W3" pitchFamily="29" charset="-128"/>
                <a:cs typeface="ヒラギノ角ゴ Pro W3" pitchFamily="29" charset="-128"/>
              </a:rPr>
              <a:t>Further, it has an anticipated altitude capability of 35,000 ft or higher.</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itchFamily="29" charset="-128"/>
                <a:cs typeface="Arial" panose="020B0604020202020204" pitchFamily="34" charset="0"/>
              </a:rPr>
              <a:t>AATT/Electrified Aircraft Propulsion: Completed Altitude Integrated Test (AIT) (April 2022) with General Electric, demonstrating high-power, high-voltage EAP powertrain at altitude conditions.  Completed MW-class circuit breaker technology with 3 partners (Navy, GE &amp; Raytheon) as part of EAP Fault Management contracts - one of the key challenges for MW-class EAP powertrains.</a:t>
            </a:r>
            <a:endPar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pitchFamily="29" charset="-128"/>
              <a:cs typeface="Arial" panose="020B0604020202020204" pitchFamily="34" charset="0"/>
            </a:endParaRPr>
          </a:p>
          <a:p>
            <a:pPr marL="628650" lvl="1" indent="-171450">
              <a:buFont typeface="Arial" panose="020B0604020202020204" pitchFamily="34" charset="0"/>
              <a:buChar char="•"/>
            </a:pPr>
            <a:endParaRPr lang="en-US" sz="1200" kern="1200">
              <a:solidFill>
                <a:schemeClr val="tx1"/>
              </a:solidFill>
              <a:effectLst/>
              <a:latin typeface="Arial" pitchFamily="-108" charset="0"/>
              <a:ea typeface="ヒラギノ角ゴ Pro W3" pitchFamily="29" charset="-128"/>
              <a:cs typeface="ヒラギノ角ゴ Pro W3" pitchFamily="29" charset="-128"/>
            </a:endParaRPr>
          </a:p>
          <a:p>
            <a:pPr marL="171450" lvl="0" indent="-171450">
              <a:buFont typeface="Arial" panose="020B0604020202020204" pitchFamily="34" charset="0"/>
              <a:buChar char="•"/>
            </a:pPr>
            <a:endParaRPr lang="en-US" sz="1200" kern="1200">
              <a:solidFill>
                <a:schemeClr val="tx1"/>
              </a:solidFill>
              <a:effectLst/>
              <a:latin typeface="Arial" pitchFamily="-108" charset="0"/>
              <a:ea typeface="ＭＳ Ｐゴシック" pitchFamily="-108" charset="-128"/>
              <a:cs typeface="ＭＳ Ｐゴシック" pitchFamily="-108" charset="-128"/>
            </a:endParaRP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EPFD: effort will take key components and integrate them for the purposes of </a:t>
            </a:r>
            <a:r>
              <a:rPr lang="en-US" sz="1200" u="sng" kern="1200">
                <a:solidFill>
                  <a:schemeClr val="tx1"/>
                </a:solidFill>
                <a:effectLst/>
                <a:latin typeface="Arial" pitchFamily="-108" charset="0"/>
                <a:ea typeface="ＭＳ Ｐゴシック" pitchFamily="-108" charset="-128"/>
                <a:cs typeface="ＭＳ Ｐゴシック" pitchFamily="-108" charset="-128"/>
              </a:rPr>
              <a:t>in-flight demonstration</a:t>
            </a:r>
            <a:r>
              <a:rPr lang="en-US" sz="1200" kern="1200">
                <a:solidFill>
                  <a:schemeClr val="tx1"/>
                </a:solidFill>
                <a:effectLst/>
                <a:latin typeface="Arial" pitchFamily="-108" charset="0"/>
                <a:ea typeface="ＭＳ Ｐゴシック" pitchFamily="-108" charset="-128"/>
                <a:cs typeface="ＭＳ Ｐゴシック" pitchFamily="-108" charset="-128"/>
              </a:rPr>
              <a:t>.  </a:t>
            </a:r>
          </a:p>
          <a:p>
            <a:pPr marL="1085850" lvl="2" indent="-171450">
              <a:buFont typeface="Arial" panose="020B0604020202020204" pitchFamily="34" charset="0"/>
              <a:buChar char="•"/>
            </a:pPr>
            <a:r>
              <a:rPr lang="en-US" sz="1200" kern="1200">
                <a:solidFill>
                  <a:schemeClr val="tx1"/>
                </a:solidFill>
                <a:effectLst/>
                <a:latin typeface="Arial" pitchFamily="-108" charset="0"/>
                <a:ea typeface="ヒラギノ角ゴ Pro W3" pitchFamily="29" charset="-128"/>
                <a:cs typeface="ヒラギノ角ゴ Pro W3" pitchFamily="29" charset="-128"/>
              </a:rPr>
              <a:t>This Electrified Powertrain Flight Demonstration - or EPFD Project is building off of previous successes in ground-tested components.  </a:t>
            </a:r>
          </a:p>
          <a:p>
            <a:pPr marL="1085850" lvl="2" indent="-171450">
              <a:buFont typeface="Arial" panose="020B0604020202020204" pitchFamily="34" charset="0"/>
              <a:buChar char="•"/>
            </a:pPr>
            <a:r>
              <a:rPr lang="en-US" sz="1200" kern="1200">
                <a:solidFill>
                  <a:schemeClr val="tx1"/>
                </a:solidFill>
                <a:effectLst/>
                <a:latin typeface="Arial" pitchFamily="-108" charset="0"/>
                <a:ea typeface="ヒラギノ角ゴ Pro W3" pitchFamily="29" charset="-128"/>
                <a:cs typeface="ヒラギノ角ゴ Pro W3" pitchFamily="29" charset="-128"/>
              </a:rPr>
              <a:t>EPFD announced two contractual partnerships September 2021.</a:t>
            </a:r>
          </a:p>
          <a:p>
            <a:pPr marL="1085850" lvl="2" indent="-171450">
              <a:buFont typeface="Arial" panose="020B0604020202020204" pitchFamily="34" charset="0"/>
              <a:buChar char="•"/>
            </a:pPr>
            <a:r>
              <a:rPr lang="en-US" b="1">
                <a:cs typeface="Calibri"/>
              </a:rPr>
              <a:t>Key Public Dates:</a:t>
            </a:r>
          </a:p>
          <a:p>
            <a:pPr marL="1085850" lvl="2" indent="-171450">
              <a:buFont typeface="Arial" panose="020B0604020202020204" pitchFamily="34" charset="0"/>
              <a:buChar char="•"/>
            </a:pPr>
            <a:r>
              <a:rPr lang="en-US" sz="1200" b="0" i="0" u="none" strike="noStrike">
                <a:solidFill>
                  <a:srgbClr val="1F497D"/>
                </a:solidFill>
                <a:effectLst/>
                <a:latin typeface="Calibri" panose="020F0502020204030204" pitchFamily="34" charset="0"/>
              </a:rPr>
              <a:t>EPFD Partner Selection: September 30, 2021  https://</a:t>
            </a:r>
            <a:r>
              <a:rPr lang="en-US" sz="1200" b="0" i="0" u="none" strike="noStrike" err="1">
                <a:solidFill>
                  <a:srgbClr val="1F497D"/>
                </a:solidFill>
                <a:effectLst/>
                <a:latin typeface="Calibri" panose="020F0502020204030204" pitchFamily="34" charset="0"/>
              </a:rPr>
              <a:t>www.nasa.gov</a:t>
            </a:r>
            <a:r>
              <a:rPr lang="en-US" sz="1200" b="0" i="0" u="none" strike="noStrike">
                <a:solidFill>
                  <a:srgbClr val="1F497D"/>
                </a:solidFill>
                <a:effectLst/>
                <a:latin typeface="Calibri" panose="020F0502020204030204" pitchFamily="34" charset="0"/>
              </a:rPr>
              <a:t>/press-release/nasa-issues-contracts-to-mature-electrified-aircraft-propulsion-technologies</a:t>
            </a:r>
          </a:p>
          <a:p>
            <a:pPr marL="1543050" lvl="3" indent="-171450">
              <a:buFont typeface="Arial" panose="020B0604020202020204" pitchFamily="34" charset="0"/>
              <a:buChar char="•"/>
            </a:pPr>
            <a:r>
              <a:rPr lang="en-US" sz="1200" b="0" i="0" u="none" strike="noStrike">
                <a:solidFill>
                  <a:srgbClr val="1F497D"/>
                </a:solidFill>
                <a:effectLst/>
                <a:latin typeface="Calibri" panose="020F0502020204030204" pitchFamily="34" charset="0"/>
              </a:rPr>
              <a:t>GE  PDR was fall 2022.,,, CDR on track for summer 2023</a:t>
            </a:r>
          </a:p>
          <a:p>
            <a:pPr marL="1543050" lvl="3" indent="-171450">
              <a:buFont typeface="Arial" panose="020B0604020202020204" pitchFamily="34" charset="0"/>
              <a:buChar char="•"/>
            </a:pPr>
            <a:r>
              <a:rPr lang="en-US" sz="1200" b="0" i="0" u="none" strike="noStrike">
                <a:solidFill>
                  <a:srgbClr val="1F497D"/>
                </a:solidFill>
                <a:effectLst/>
                <a:latin typeface="Calibri" panose="020F0502020204030204" pitchFamily="34" charset="0"/>
              </a:rPr>
              <a:t>GE:</a:t>
            </a:r>
            <a:r>
              <a:rPr lang="en-US" sz="1200" b="0" i="0" u="none" strike="noStrike">
                <a:solidFill>
                  <a:srgbClr val="000000"/>
                </a:solidFill>
                <a:effectLst/>
                <a:latin typeface="Calibri" panose="020F0502020204030204" pitchFamily="34" charset="0"/>
              </a:rPr>
              <a:t>   </a:t>
            </a:r>
            <a:r>
              <a:rPr lang="en-US" sz="1200" b="0" i="0" u="none" strike="noStrike">
                <a:solidFill>
                  <a:srgbClr val="1F497D"/>
                </a:solidFill>
                <a:effectLst/>
                <a:latin typeface="Calibri" panose="020F0502020204030204" pitchFamily="34" charset="0"/>
              </a:rPr>
              <a:t>First Flight Start: 2QFY26</a:t>
            </a:r>
            <a:r>
              <a:rPr lang="en-US" sz="1200" b="0" i="0" u="none" strike="noStrike">
                <a:solidFill>
                  <a:srgbClr val="000000"/>
                </a:solidFill>
                <a:effectLst/>
                <a:latin typeface="Calibri" panose="020F0502020204030204" pitchFamily="34" charset="0"/>
              </a:rPr>
              <a:t>.  </a:t>
            </a:r>
            <a:r>
              <a:rPr lang="en-US" sz="1200" b="0" i="0" u="none" strike="noStrike">
                <a:solidFill>
                  <a:srgbClr val="000000"/>
                </a:solidFill>
                <a:effectLst/>
                <a:latin typeface="Calibri" panose="020F0502020204030204" pitchFamily="34" charset="0"/>
                <a:sym typeface="Wingdings" pitchFamily="2" charset="2"/>
              </a:rPr>
              <a:t> </a:t>
            </a:r>
            <a:r>
              <a:rPr lang="en-US" sz="1200" b="0" i="0" u="none" strike="noStrike">
                <a:solidFill>
                  <a:srgbClr val="1F497D"/>
                </a:solidFill>
                <a:effectLst/>
                <a:latin typeface="Calibri" panose="020F0502020204030204" pitchFamily="34" charset="0"/>
              </a:rPr>
              <a:t>Complete: 3QFY26</a:t>
            </a:r>
          </a:p>
          <a:p>
            <a:pPr marL="1543050" lvl="3" indent="-171450">
              <a:buFont typeface="Arial" panose="020B0604020202020204" pitchFamily="34" charset="0"/>
              <a:buChar char="•"/>
            </a:pPr>
            <a:r>
              <a:rPr lang="en-US" sz="1200" b="0" i="0" u="none" strike="noStrike" err="1">
                <a:solidFill>
                  <a:srgbClr val="000000"/>
                </a:solidFill>
                <a:effectLst/>
                <a:latin typeface="Calibri" panose="020F0502020204030204" pitchFamily="34" charset="0"/>
              </a:rPr>
              <a:t>magniX</a:t>
            </a:r>
            <a:r>
              <a:rPr lang="en-US" sz="1200" b="0" i="0" u="none" strike="noStrike">
                <a:solidFill>
                  <a:srgbClr val="000000"/>
                </a:solidFill>
                <a:effectLst/>
                <a:latin typeface="Calibri" panose="020F0502020204030204" pitchFamily="34" charset="0"/>
              </a:rPr>
              <a:t>:  </a:t>
            </a:r>
            <a:r>
              <a:rPr lang="en-US" sz="1200" b="0" i="0" u="none" strike="noStrike" err="1">
                <a:solidFill>
                  <a:srgbClr val="000000"/>
                </a:solidFill>
                <a:effectLst/>
                <a:latin typeface="Calibri" panose="020F0502020204030204" pitchFamily="34" charset="0"/>
              </a:rPr>
              <a:t>pdr</a:t>
            </a:r>
            <a:r>
              <a:rPr lang="en-US" sz="1200" b="0" i="0" u="none" strike="noStrike">
                <a:solidFill>
                  <a:srgbClr val="000000"/>
                </a:solidFill>
                <a:effectLst/>
                <a:latin typeface="Calibri" panose="020F0502020204030204" pitchFamily="34" charset="0"/>
              </a:rPr>
              <a:t> will be conducted after configuration trade studies which are expected by end of FY22 (I think this has occurred )</a:t>
            </a:r>
          </a:p>
          <a:p>
            <a:pPr marL="1543050" lvl="3" indent="-171450">
              <a:buFont typeface="Arial" panose="020B0604020202020204" pitchFamily="34" charset="0"/>
              <a:buChar char="•"/>
            </a:pPr>
            <a:r>
              <a:rPr lang="en-US" sz="1200" b="0" i="0" u="none" strike="noStrike" err="1">
                <a:solidFill>
                  <a:srgbClr val="1F497D"/>
                </a:solidFill>
                <a:effectLst/>
                <a:latin typeface="Calibri" panose="020F0502020204030204" pitchFamily="34" charset="0"/>
              </a:rPr>
              <a:t>magniX</a:t>
            </a:r>
            <a:r>
              <a:rPr lang="en-US" sz="1200" b="0" i="0" u="none" strike="noStrike">
                <a:solidFill>
                  <a:srgbClr val="1F497D"/>
                </a:solidFill>
                <a:effectLst/>
                <a:latin typeface="Calibri" panose="020F0502020204030204" pitchFamily="34" charset="0"/>
              </a:rPr>
              <a:t>:</a:t>
            </a:r>
            <a:r>
              <a:rPr lang="en-US" sz="1200" b="0" i="0" u="none" strike="noStrike">
                <a:solidFill>
                  <a:srgbClr val="000000"/>
                </a:solidFill>
                <a:effectLst/>
                <a:latin typeface="Calibri" panose="020F0502020204030204" pitchFamily="34" charset="0"/>
              </a:rPr>
              <a:t>   </a:t>
            </a:r>
            <a:r>
              <a:rPr lang="en-US" sz="1200" b="0" i="0" u="none" strike="noStrike">
                <a:solidFill>
                  <a:srgbClr val="1F497D"/>
                </a:solidFill>
                <a:effectLst/>
                <a:latin typeface="Calibri" panose="020F0502020204030204" pitchFamily="34" charset="0"/>
              </a:rPr>
              <a:t>First Flight Start: 3QFY25</a:t>
            </a:r>
            <a:r>
              <a:rPr lang="en-US" sz="1200" b="0" i="0" u="none" strike="noStrike">
                <a:solidFill>
                  <a:srgbClr val="000000"/>
                </a:solidFill>
                <a:effectLst/>
                <a:latin typeface="Calibri" panose="020F0502020204030204" pitchFamily="34" charset="0"/>
              </a:rPr>
              <a:t> -</a:t>
            </a:r>
            <a:r>
              <a:rPr lang="en-US" sz="1200" b="0" i="0" u="none" strike="noStrike">
                <a:solidFill>
                  <a:srgbClr val="000000"/>
                </a:solidFill>
                <a:effectLst/>
                <a:latin typeface="Calibri" panose="020F0502020204030204" pitchFamily="34" charset="0"/>
                <a:sym typeface="Wingdings" pitchFamily="2" charset="2"/>
              </a:rPr>
              <a:t> </a:t>
            </a:r>
            <a:r>
              <a:rPr lang="en-US" sz="1200" b="0" i="0" u="none" strike="noStrike">
                <a:solidFill>
                  <a:srgbClr val="1F497D"/>
                </a:solidFill>
                <a:effectLst/>
                <a:latin typeface="Calibri" panose="020F0502020204030204" pitchFamily="34" charset="0"/>
              </a:rPr>
              <a:t>Complete: 4QFY26</a:t>
            </a:r>
          </a:p>
          <a:p>
            <a:pPr marL="1085850" lvl="2" indent="-171450">
              <a:buFont typeface="Arial" panose="020B0604020202020204" pitchFamily="34" charset="0"/>
              <a:buChar char="•"/>
            </a:pPr>
            <a:r>
              <a:rPr lang="en-US" sz="1200" kern="1200">
                <a:solidFill>
                  <a:schemeClr val="tx1"/>
                </a:solidFill>
                <a:effectLst/>
                <a:latin typeface="Arial" pitchFamily="-108" charset="0"/>
                <a:ea typeface="ヒラギノ角ゴ Pro W3" pitchFamily="29" charset="-128"/>
                <a:cs typeface="ヒラギノ角ゴ Pro W3" pitchFamily="29" charset="-128"/>
              </a:rPr>
              <a:t>  </a:t>
            </a:r>
          </a:p>
          <a:p>
            <a:pPr marL="1085850" lvl="2" indent="-171450">
              <a:buFont typeface="Arial" panose="020B0604020202020204" pitchFamily="34" charset="0"/>
              <a:buChar char="•"/>
            </a:pPr>
            <a:r>
              <a:rPr lang="en-US" sz="1200" kern="1200">
                <a:solidFill>
                  <a:schemeClr val="tx1"/>
                </a:solidFill>
                <a:effectLst/>
                <a:latin typeface="Arial" pitchFamily="-108" charset="0"/>
                <a:ea typeface="ヒラギノ角ゴ Pro W3" pitchFamily="29" charset="-128"/>
                <a:cs typeface="ヒラギノ角ゴ Pro W3" pitchFamily="29" charset="-128"/>
              </a:rPr>
              <a:t>These contracts are to develop and test two electrified powertrain systems - in both cases NASA will be getting direct insight and data from the development efforts while the flight vehicles will remain the property of the respective contractor partners.</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56019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err="1">
                <a:cs typeface="Calibri"/>
              </a:rPr>
              <a:t>HiCAM</a:t>
            </a:r>
            <a:endParaRPr lang="en-US">
              <a:cs typeface="Calibri"/>
            </a:endParaRPr>
          </a:p>
          <a:p>
            <a:pPr marL="171450" indent="-171450">
              <a:buFont typeface="Arial"/>
              <a:buChar char="•"/>
            </a:pPr>
            <a:r>
              <a:rPr lang="en-US">
                <a:cs typeface="Calibri"/>
              </a:rPr>
              <a:t>PBR24. TRL/MRL6 for likely wing, but TRL/MRL5 for likely fuselage</a:t>
            </a:r>
          </a:p>
          <a:p>
            <a:pPr marL="171450" indent="-171450">
              <a:buFont typeface="Arial"/>
              <a:buChar char="•"/>
            </a:pPr>
            <a:r>
              <a:rPr lang="en-US">
                <a:cs typeface="Calibri"/>
              </a:rPr>
              <a:t>PBR25  updates with release in March 2024</a:t>
            </a:r>
          </a:p>
          <a:p>
            <a:pPr marL="171450" indent="-171450">
              <a:buFont typeface="Arial"/>
              <a:buChar char="•"/>
            </a:pPr>
            <a:endParaRPr lang="en-US">
              <a:cs typeface="Calibri"/>
            </a:endParaRPr>
          </a:p>
          <a:p>
            <a:pPr marL="171450" indent="-171450">
              <a:buFont typeface="Arial"/>
              <a:buChar char="•"/>
            </a:pPr>
            <a:r>
              <a:rPr lang="en-US">
                <a:cs typeface="Calibri"/>
              </a:rPr>
              <a:t>EPFD</a:t>
            </a:r>
          </a:p>
          <a:p>
            <a:pPr marL="171450" indent="-171450">
              <a:buFont typeface="Arial"/>
              <a:buChar char="•"/>
            </a:pPr>
            <a:r>
              <a:rPr lang="en-US">
                <a:cs typeface="Calibri"/>
              </a:rPr>
              <a:t>From Lee N email. 1/17/24 based on PPBE25 cycle and 1</a:t>
            </a:r>
            <a:r>
              <a:rPr lang="en-US" baseline="30000">
                <a:cs typeface="Calibri"/>
              </a:rPr>
              <a:t>st</a:t>
            </a:r>
            <a:r>
              <a:rPr lang="en-US">
                <a:cs typeface="Calibri"/>
              </a:rPr>
              <a:t> flight dates</a:t>
            </a:r>
          </a:p>
          <a:p>
            <a:pPr marL="171450" indent="-171450">
              <a:buFont typeface="Arial"/>
              <a:buChar char="•"/>
            </a:pPr>
            <a:r>
              <a:rPr lang="en-US">
                <a:cs typeface="Calibri"/>
              </a:rPr>
              <a:t>             GE 1</a:t>
            </a:r>
            <a:r>
              <a:rPr lang="en-US" baseline="30000">
                <a:cs typeface="Calibri"/>
              </a:rPr>
              <a:t>st</a:t>
            </a:r>
            <a:r>
              <a:rPr lang="en-US">
                <a:cs typeface="Calibri"/>
              </a:rPr>
              <a:t> flight spiral 2 – late Q2 Y26</a:t>
            </a:r>
          </a:p>
          <a:p>
            <a:pPr marL="171450" indent="-171450">
              <a:buFont typeface="Arial"/>
              <a:buChar char="•"/>
            </a:pPr>
            <a:r>
              <a:rPr lang="en-US">
                <a:cs typeface="Calibri"/>
              </a:rPr>
              <a:t>             </a:t>
            </a:r>
            <a:r>
              <a:rPr lang="en-US" err="1">
                <a:cs typeface="Calibri"/>
              </a:rPr>
              <a:t>magniX</a:t>
            </a:r>
            <a:r>
              <a:rPr lang="en-US">
                <a:cs typeface="Calibri"/>
              </a:rPr>
              <a:t> 1</a:t>
            </a:r>
            <a:r>
              <a:rPr lang="en-US" baseline="30000">
                <a:cs typeface="Calibri"/>
              </a:rPr>
              <a:t>st</a:t>
            </a:r>
            <a:r>
              <a:rPr lang="en-US">
                <a:cs typeface="Calibri"/>
              </a:rPr>
              <a:t> flight – late q1 FY26. </a:t>
            </a:r>
            <a:r>
              <a:rPr lang="en-US" err="1">
                <a:cs typeface="Calibri"/>
              </a:rPr>
              <a:t>pdr</a:t>
            </a:r>
            <a:r>
              <a:rPr lang="en-US">
                <a:cs typeface="Calibri"/>
              </a:rPr>
              <a:t> 2024jan30</a:t>
            </a:r>
          </a:p>
          <a:p>
            <a:pPr marL="171450" indent="-171450">
              <a:buFont typeface="Arial"/>
              <a:buChar char="•"/>
            </a:pPr>
            <a:endParaRPr lang="en-US">
              <a:cs typeface="Calibri"/>
            </a:endParaRPr>
          </a:p>
          <a:p>
            <a:pPr marL="171450" indent="-171450">
              <a:buFont typeface="Arial"/>
              <a:buChar char="•"/>
            </a:pPr>
            <a:r>
              <a:rPr lang="en-US" err="1">
                <a:cs typeface="Calibri"/>
              </a:rPr>
              <a:t>HyTEC</a:t>
            </a:r>
            <a:r>
              <a:rPr lang="en-US">
                <a:cs typeface="Calibri"/>
              </a:rPr>
              <a:t>. Phase 2 Core Demo awarded to GE on 12/14/23</a:t>
            </a:r>
          </a:p>
          <a:p>
            <a:pPr marL="171450" indent="-171450">
              <a:buFont typeface="Arial"/>
              <a:buChar char="•"/>
            </a:pPr>
            <a:r>
              <a:rPr lang="en-US">
                <a:cs typeface="Calibri"/>
              </a:rPr>
              <a:t>              PDR =  Q1CY25 = 2Q FY25</a:t>
            </a:r>
          </a:p>
          <a:p>
            <a:pPr marL="171450" indent="-171450">
              <a:buFont typeface="Arial"/>
              <a:buChar char="•"/>
            </a:pPr>
            <a:r>
              <a:rPr lang="en-US">
                <a:cs typeface="Calibri"/>
              </a:rPr>
              <a:t>              CDR =  Q4CY25 = Q1FY26</a:t>
            </a:r>
            <a:br>
              <a:rPr lang="en-US">
                <a:cs typeface="Calibri"/>
              </a:rPr>
            </a:br>
            <a:r>
              <a:rPr lang="en-US">
                <a:cs typeface="Calibri"/>
              </a:rPr>
              <a:t>              Engine test start (“1</a:t>
            </a:r>
            <a:r>
              <a:rPr lang="en-US" baseline="30000">
                <a:cs typeface="Calibri"/>
              </a:rPr>
              <a:t>st</a:t>
            </a:r>
            <a:r>
              <a:rPr lang="en-US">
                <a:cs typeface="Calibri"/>
              </a:rPr>
              <a:t> burn”) = beginning CY28 so Jan 2028    Duration = 6 months roughly</a:t>
            </a:r>
          </a:p>
          <a:p>
            <a:pPr marL="171450" indent="-171450">
              <a:buFont typeface="Arial"/>
              <a:buChar char="•"/>
            </a:pPr>
            <a:endParaRPr lang="en-US">
              <a:cs typeface="Calibri"/>
            </a:endParaRPr>
          </a:p>
          <a:p>
            <a:pPr marL="171450" indent="-171450">
              <a:buFont typeface="Arial"/>
              <a:buChar char="•"/>
            </a:pPr>
            <a:r>
              <a:rPr lang="en-US">
                <a:cs typeface="Calibri"/>
              </a:rPr>
              <a:t>SFD</a:t>
            </a:r>
          </a:p>
          <a:p>
            <a:pPr marL="171450" indent="-171450">
              <a:buFont typeface="Arial"/>
              <a:buChar char="•"/>
            </a:pPr>
            <a:r>
              <a:rPr lang="en-US">
                <a:cs typeface="Calibri"/>
              </a:rPr>
              <a:t>            milestones unchanged – budget shifts a little MS $ back to left.</a:t>
            </a:r>
          </a:p>
          <a:p>
            <a:pPr marL="171450" indent="-171450">
              <a:buFont typeface="Arial"/>
              <a:buChar char="•"/>
            </a:pPr>
            <a:endParaRPr lang="en-US">
              <a:cs typeface="Calibri"/>
            </a:endParaRPr>
          </a:p>
          <a:p>
            <a:pPr marL="171450" indent="-171450">
              <a:buFont typeface="Arial"/>
              <a:buChar char="•"/>
            </a:pPr>
            <a:r>
              <a:rPr lang="en-US">
                <a:cs typeface="Calibri"/>
              </a:rPr>
              <a:t>AATT</a:t>
            </a:r>
          </a:p>
          <a:p>
            <a:pPr marL="171450" indent="-171450">
              <a:buFont typeface="Arial"/>
              <a:buChar char="•"/>
            </a:pPr>
            <a:r>
              <a:rPr lang="en-US">
                <a:cs typeface="Calibri"/>
              </a:rPr>
              <a:t>            TTBW TC … no change.  Some discussion around moving ? 3 months to right (because resources used for SUSAN study)</a:t>
            </a:r>
          </a:p>
          <a:p>
            <a:pPr marL="171450" indent="-171450">
              <a:buFont typeface="Arial"/>
              <a:buChar char="•"/>
            </a:pPr>
            <a:r>
              <a:rPr lang="en-US">
                <a:cs typeface="Calibri"/>
              </a:rPr>
              <a:t>            EAP TC on track to finish end of FY24</a:t>
            </a:r>
          </a:p>
          <a:p>
            <a:pPr marL="171450" indent="-171450">
              <a:buFont typeface="Arial"/>
              <a:buChar char="•"/>
            </a:pPr>
            <a:endParaRPr lang="en-US">
              <a:cs typeface="Calibri"/>
            </a:endParaRPr>
          </a:p>
          <a:p>
            <a:pPr marL="180975" marR="0" lvl="1" indent="-169863"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itchFamily="29" charset="-128"/>
                <a:cs typeface="Arial" panose="020B0604020202020204" pitchFamily="34" charset="0"/>
              </a:rPr>
              <a:t>Most Phase 1 small core technology development contracts (HPC/HPT/combustor liner) are progressing as planned to TRL 4/5 in 2023.  Though some won’t reach TRL4/5 in 2023, they will in time to impact the core demo.</a:t>
            </a:r>
          </a:p>
          <a:p>
            <a:pPr marL="180975" marR="0" lvl="1" indent="-169863"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itchFamily="29" charset="-128"/>
                <a:cs typeface="Arial" panose="020B0604020202020204" pitchFamily="34" charset="0"/>
              </a:rPr>
              <a:t>Additional award in Sept 2022 for Small Core Combustor Design and Sustainable Aviation Fuel (SAF) Compatibility technology development.</a:t>
            </a:r>
          </a:p>
          <a:p>
            <a:pPr marL="180975" marR="0" lvl="1" indent="-169863"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itchFamily="29" charset="-128"/>
                <a:cs typeface="Arial" panose="020B0604020202020204" pitchFamily="34" charset="0"/>
              </a:rPr>
              <a:t>Phase 2 Engine Core Demonstration draft solicitation released in Jan 2023 with final release expected in March 2023.</a:t>
            </a:r>
          </a:p>
          <a:p>
            <a:pPr marL="171450" lvl="0" indent="-171450">
              <a:buFont typeface="Arial" panose="020B0604020202020204" pitchFamily="34" charset="0"/>
              <a:buChar char="•"/>
            </a:pPr>
            <a:endParaRPr lang="en-US" sz="1200" kern="1200">
              <a:solidFill>
                <a:schemeClr val="tx1"/>
              </a:solidFill>
              <a:effectLst/>
              <a:latin typeface="Arial" pitchFamily="-108" charset="0"/>
              <a:ea typeface="ＭＳ Ｐゴシック" pitchFamily="-108" charset="-128"/>
              <a:cs typeface="ＭＳ Ｐゴシック" pitchFamily="-108" charset="-128"/>
            </a:endParaRPr>
          </a:p>
          <a:p>
            <a:pPr marL="171450" lvl="0" indent="-171450">
              <a:buFont typeface="Arial" panose="020B0604020202020204" pitchFamily="34" charset="0"/>
              <a:buChar char="•"/>
            </a:pPr>
            <a:endParaRPr lang="en-US" sz="1200" kern="1200">
              <a:solidFill>
                <a:schemeClr val="tx1"/>
              </a:solidFill>
              <a:effectLst/>
              <a:latin typeface="Arial" pitchFamily="-108" charset="0"/>
              <a:ea typeface="ＭＳ Ｐゴシック" pitchFamily="-108" charset="-128"/>
              <a:cs typeface="ＭＳ Ｐゴシック" pitchFamily="-108" charset="-128"/>
            </a:endParaRP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In the Hybrid Thermally-Efficient Core - or </a:t>
            </a:r>
            <a:r>
              <a:rPr lang="en-US" sz="1200" kern="1200" err="1">
                <a:solidFill>
                  <a:schemeClr val="tx1"/>
                </a:solidFill>
                <a:effectLst/>
                <a:latin typeface="Arial" pitchFamily="-108" charset="0"/>
                <a:ea typeface="ＭＳ Ｐゴシック" pitchFamily="-108" charset="-128"/>
                <a:cs typeface="ＭＳ Ｐゴシック" pitchFamily="-108" charset="-128"/>
              </a:rPr>
              <a:t>HyTEC</a:t>
            </a:r>
            <a:r>
              <a:rPr lang="en-US" sz="1200" kern="1200">
                <a:solidFill>
                  <a:schemeClr val="tx1"/>
                </a:solidFill>
                <a:effectLst/>
                <a:latin typeface="Arial" pitchFamily="-108" charset="0"/>
                <a:ea typeface="ＭＳ Ｐゴシック" pitchFamily="-108" charset="-128"/>
                <a:cs typeface="ＭＳ Ｐゴシック" pitchFamily="-108" charset="-128"/>
              </a:rPr>
              <a:t> Project, the objective is to advance technologies for increasing the thermal efficiency of the gas turbine.  </a:t>
            </a:r>
          </a:p>
          <a:p>
            <a:pPr marL="628650" lvl="1"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mn-cs"/>
              </a:rPr>
              <a:t>We have recently made awards of proposals solicited under a NASA Research Announcement (NRA) solicitation.  These awards are for Phase 1 core technologies intended to advance the technologies to TRL 4/5 by 2023.  </a:t>
            </a:r>
            <a:r>
              <a:rPr lang="en-US" sz="1200" i="1" kern="1200">
                <a:solidFill>
                  <a:schemeClr val="tx1"/>
                </a:solidFill>
                <a:effectLst/>
                <a:latin typeface="Arial" pitchFamily="-108" charset="0"/>
                <a:ea typeface="ＭＳ Ｐゴシック" pitchFamily="-108" charset="-128"/>
                <a:cs typeface="+mn-cs"/>
              </a:rPr>
              <a:t>List follows (if needed):</a:t>
            </a:r>
            <a:endParaRPr lang="en-US" sz="1200" kern="1200">
              <a:solidFill>
                <a:schemeClr val="tx1"/>
              </a:solidFill>
              <a:effectLst/>
              <a:latin typeface="Arial" pitchFamily="-108" charset="0"/>
              <a:ea typeface="ＭＳ Ｐゴシック" pitchFamily="-108" charset="-128"/>
              <a:cs typeface="+mn-cs"/>
            </a:endParaRPr>
          </a:p>
          <a:p>
            <a:pPr marL="1085850" lvl="2" indent="-171450">
              <a:buFont typeface="Arial" panose="020B0604020202020204" pitchFamily="34" charset="0"/>
              <a:buChar char="•"/>
            </a:pPr>
            <a:r>
              <a:rPr lang="en-US" sz="1200" i="1" kern="1200">
                <a:solidFill>
                  <a:schemeClr val="tx1"/>
                </a:solidFill>
                <a:effectLst/>
                <a:latin typeface="Arial" pitchFamily="-108" charset="0"/>
                <a:ea typeface="ヒラギノ角ゴ Pro W3" pitchFamily="29" charset="-128"/>
                <a:cs typeface="ヒラギノ角ゴ Pro W3" pitchFamily="29" charset="-128"/>
              </a:rPr>
              <a:t>High Pressure Compressor/ </a:t>
            </a:r>
            <a:r>
              <a:rPr lang="en-US" sz="1200" b="1" i="1" kern="1200">
                <a:solidFill>
                  <a:schemeClr val="tx1"/>
                </a:solidFill>
                <a:effectLst/>
                <a:latin typeface="Arial" pitchFamily="-108" charset="0"/>
                <a:ea typeface="ヒラギノ角ゴ Pro W3" pitchFamily="29" charset="-128"/>
                <a:cs typeface="ヒラギノ角ゴ Pro W3" pitchFamily="29" charset="-128"/>
              </a:rPr>
              <a:t>GE Aviation</a:t>
            </a:r>
            <a:endParaRPr lang="en-US" sz="1200" kern="1200">
              <a:solidFill>
                <a:schemeClr val="tx1"/>
              </a:solidFill>
              <a:effectLst/>
              <a:latin typeface="Arial" pitchFamily="-108" charset="0"/>
              <a:ea typeface="ヒラギノ角ゴ Pro W3" pitchFamily="29" charset="-128"/>
              <a:cs typeface="ヒラギノ角ゴ Pro W3" pitchFamily="29" charset="-128"/>
            </a:endParaRPr>
          </a:p>
          <a:p>
            <a:pPr marL="1085850" lvl="2" indent="-171450">
              <a:buFont typeface="Arial" panose="020B0604020202020204" pitchFamily="34" charset="0"/>
              <a:buChar char="•"/>
            </a:pPr>
            <a:r>
              <a:rPr lang="en-US" sz="1200" i="1" kern="1200">
                <a:solidFill>
                  <a:schemeClr val="tx1"/>
                </a:solidFill>
                <a:effectLst/>
                <a:latin typeface="Arial" pitchFamily="-108" charset="0"/>
                <a:ea typeface="ヒラギノ角ゴ Pro W3" pitchFamily="29" charset="-128"/>
                <a:cs typeface="ヒラギノ角ゴ Pro W3" pitchFamily="29" charset="-128"/>
              </a:rPr>
              <a:t>Ceramic Matrix Composite Combustor Liner/ </a:t>
            </a:r>
            <a:r>
              <a:rPr lang="en-US" sz="1200" b="1" i="1" kern="1200">
                <a:solidFill>
                  <a:schemeClr val="tx1"/>
                </a:solidFill>
                <a:effectLst/>
                <a:latin typeface="Arial" pitchFamily="-108" charset="0"/>
                <a:ea typeface="ヒラギノ角ゴ Pro W3" pitchFamily="29" charset="-128"/>
                <a:cs typeface="ヒラギノ角ゴ Pro W3" pitchFamily="29" charset="-128"/>
              </a:rPr>
              <a:t>GE Aviation</a:t>
            </a:r>
            <a:endParaRPr lang="en-US" sz="1200" kern="1200">
              <a:solidFill>
                <a:schemeClr val="tx1"/>
              </a:solidFill>
              <a:effectLst/>
              <a:latin typeface="Arial" pitchFamily="-108" charset="0"/>
              <a:ea typeface="ヒラギノ角ゴ Pro W3" pitchFamily="29" charset="-128"/>
              <a:cs typeface="ヒラギノ角ゴ Pro W3" pitchFamily="29" charset="-128"/>
            </a:endParaRPr>
          </a:p>
          <a:p>
            <a:pPr marL="1085850" lvl="2" indent="-171450">
              <a:buFont typeface="Arial" panose="020B0604020202020204" pitchFamily="34" charset="0"/>
              <a:buChar char="•"/>
            </a:pPr>
            <a:r>
              <a:rPr lang="en-US" sz="1200" i="1" kern="1200">
                <a:solidFill>
                  <a:schemeClr val="tx1"/>
                </a:solidFill>
                <a:effectLst/>
                <a:latin typeface="Arial" pitchFamily="-108" charset="0"/>
                <a:ea typeface="ヒラギノ角ゴ Pro W3" pitchFamily="29" charset="-128"/>
                <a:cs typeface="ヒラギノ角ゴ Pro W3" pitchFamily="29" charset="-128"/>
              </a:rPr>
              <a:t>High Temperature Environmental Barrier Coatings (EBCs)/ </a:t>
            </a:r>
            <a:r>
              <a:rPr lang="en-US" sz="1200" b="1" i="1" kern="1200">
                <a:solidFill>
                  <a:schemeClr val="tx1"/>
                </a:solidFill>
                <a:effectLst/>
                <a:latin typeface="Arial" pitchFamily="-108" charset="0"/>
                <a:ea typeface="ヒラギノ角ゴ Pro W3" pitchFamily="29" charset="-128"/>
                <a:cs typeface="ヒラギノ角ゴ Pro W3" pitchFamily="29" charset="-128"/>
              </a:rPr>
              <a:t>GE Aviation</a:t>
            </a:r>
            <a:endParaRPr lang="en-US" sz="1200" kern="1200">
              <a:solidFill>
                <a:schemeClr val="tx1"/>
              </a:solidFill>
              <a:effectLst/>
              <a:latin typeface="Arial" pitchFamily="-108" charset="0"/>
              <a:ea typeface="ヒラギノ角ゴ Pro W3" pitchFamily="29" charset="-128"/>
              <a:cs typeface="ヒラギノ角ゴ Pro W3" pitchFamily="29" charset="-128"/>
            </a:endParaRPr>
          </a:p>
          <a:p>
            <a:pPr marL="1085850" lvl="2" indent="-171450">
              <a:buFont typeface="Arial" panose="020B0604020202020204" pitchFamily="34" charset="0"/>
              <a:buChar char="•"/>
            </a:pPr>
            <a:r>
              <a:rPr lang="en-US" sz="1200" i="1" kern="1200">
                <a:solidFill>
                  <a:schemeClr val="tx1"/>
                </a:solidFill>
                <a:effectLst/>
                <a:latin typeface="Arial" pitchFamily="-108" charset="0"/>
                <a:ea typeface="ヒラギノ角ゴ Pro W3" pitchFamily="29" charset="-128"/>
                <a:cs typeface="ヒラギノ角ゴ Pro W3" pitchFamily="29" charset="-128"/>
              </a:rPr>
              <a:t>Ceramic Matrix Composite and EBCs/ </a:t>
            </a:r>
            <a:r>
              <a:rPr lang="en-US" sz="1200" b="1" i="1" kern="1200">
                <a:solidFill>
                  <a:schemeClr val="tx1"/>
                </a:solidFill>
                <a:effectLst/>
                <a:latin typeface="Arial" pitchFamily="-108" charset="0"/>
                <a:ea typeface="ヒラギノ角ゴ Pro W3" pitchFamily="29" charset="-128"/>
                <a:cs typeface="ヒラギノ角ゴ Pro W3" pitchFamily="29" charset="-128"/>
              </a:rPr>
              <a:t>Pratt &amp; Whitney</a:t>
            </a:r>
            <a:endParaRPr lang="en-US" sz="1200" kern="1200">
              <a:solidFill>
                <a:schemeClr val="tx1"/>
              </a:solidFill>
              <a:effectLst/>
              <a:latin typeface="Arial" pitchFamily="-108" charset="0"/>
              <a:ea typeface="ヒラギノ角ゴ Pro W3" pitchFamily="29" charset="-128"/>
              <a:cs typeface="ヒラギノ角ゴ Pro W3" pitchFamily="29" charset="-128"/>
            </a:endParaRPr>
          </a:p>
          <a:p>
            <a:pPr marL="1085850" lvl="2" indent="-171450">
              <a:buFont typeface="Arial" panose="020B0604020202020204" pitchFamily="34" charset="0"/>
              <a:buChar char="•"/>
            </a:pPr>
            <a:r>
              <a:rPr lang="en-US" sz="1200" i="1" kern="1200">
                <a:solidFill>
                  <a:schemeClr val="tx1"/>
                </a:solidFill>
                <a:effectLst/>
                <a:latin typeface="Arial" pitchFamily="-108" charset="0"/>
                <a:ea typeface="ヒラギノ角ゴ Pro W3" pitchFamily="29" charset="-128"/>
                <a:cs typeface="ヒラギノ角ゴ Pro W3" pitchFamily="29" charset="-128"/>
              </a:rPr>
              <a:t>High Pressure Turbine Advanced Aerodynamics/ </a:t>
            </a:r>
            <a:r>
              <a:rPr lang="en-US" sz="1200" b="1" i="1" kern="1200">
                <a:solidFill>
                  <a:schemeClr val="tx1"/>
                </a:solidFill>
                <a:effectLst/>
                <a:latin typeface="Arial" pitchFamily="-108" charset="0"/>
                <a:ea typeface="ヒラギノ角ゴ Pro W3" pitchFamily="29" charset="-128"/>
                <a:cs typeface="ヒラギノ角ゴ Pro W3" pitchFamily="29" charset="-128"/>
              </a:rPr>
              <a:t>GE Aviation and PW</a:t>
            </a:r>
            <a:endParaRPr lang="en-US" sz="1200" kern="1200">
              <a:solidFill>
                <a:schemeClr val="tx1"/>
              </a:solidFill>
              <a:effectLst/>
              <a:latin typeface="Arial" pitchFamily="-108" charset="0"/>
              <a:ea typeface="ヒラギノ角ゴ Pro W3" pitchFamily="29" charset="-128"/>
              <a:cs typeface="ヒラギノ角ゴ Pro W3" pitchFamily="29" charset="-128"/>
            </a:endParaRP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Ultimately, the objective of the Project through its Phase 2 is to demonstrate core technologies in a ground-based core demonstration.  </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This is also an area where we value the coordination with the FAA - leadership of both CLEEN3 and </a:t>
            </a:r>
            <a:r>
              <a:rPr lang="en-US" sz="1200" kern="1200" err="1">
                <a:solidFill>
                  <a:schemeClr val="tx1"/>
                </a:solidFill>
                <a:effectLst/>
                <a:latin typeface="Arial" pitchFamily="-108" charset="0"/>
                <a:ea typeface="ＭＳ Ｐゴシック" pitchFamily="-108" charset="-128"/>
                <a:cs typeface="ＭＳ Ｐゴシック" pitchFamily="-108" charset="-128"/>
              </a:rPr>
              <a:t>HyTEC</a:t>
            </a:r>
            <a:r>
              <a:rPr lang="en-US" sz="1200" kern="1200">
                <a:solidFill>
                  <a:schemeClr val="tx1"/>
                </a:solidFill>
                <a:effectLst/>
                <a:latin typeface="Arial" pitchFamily="-108" charset="0"/>
                <a:ea typeface="ＭＳ Ｐゴシック" pitchFamily="-108" charset="-128"/>
                <a:cs typeface="ＭＳ Ｐゴシック" pitchFamily="-108" charset="-128"/>
              </a:rPr>
              <a:t> make a point of attending each others’ meetings and maintaining open communication.</a:t>
            </a:r>
          </a:p>
          <a:p>
            <a:pPr marL="285750" lvl="1"/>
            <a:endParaRPr lang="en-US" b="1">
              <a:cs typeface="Calibri"/>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5647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err="1">
                <a:cs typeface="Calibri"/>
              </a:rPr>
              <a:t>HiCAM</a:t>
            </a:r>
            <a:endParaRPr lang="en-US">
              <a:cs typeface="Calibri"/>
            </a:endParaRPr>
          </a:p>
          <a:p>
            <a:pPr marL="171450" indent="-171450">
              <a:buFont typeface="Arial"/>
              <a:buChar char="•"/>
            </a:pPr>
            <a:r>
              <a:rPr lang="en-US">
                <a:cs typeface="Calibri"/>
              </a:rPr>
              <a:t>PBR24. TRL/MRL6 for likely wing, but TRL/MRL5 for likely fuselage</a:t>
            </a:r>
          </a:p>
          <a:p>
            <a:pPr marL="171450" indent="-171450">
              <a:buFont typeface="Arial"/>
              <a:buChar char="•"/>
            </a:pPr>
            <a:r>
              <a:rPr lang="en-US">
                <a:cs typeface="Calibri"/>
              </a:rPr>
              <a:t>PBR25  updates with release in March 2024</a:t>
            </a:r>
          </a:p>
          <a:p>
            <a:pPr marL="171450" indent="-171450">
              <a:buFont typeface="Arial"/>
              <a:buChar char="•"/>
            </a:pPr>
            <a:endParaRPr lang="en-US">
              <a:cs typeface="Calibri"/>
            </a:endParaRPr>
          </a:p>
          <a:p>
            <a:pPr marL="171450" indent="-171450">
              <a:buFont typeface="Arial"/>
              <a:buChar char="•"/>
            </a:pPr>
            <a:r>
              <a:rPr lang="en-US">
                <a:cs typeface="Calibri"/>
              </a:rPr>
              <a:t>EPFD</a:t>
            </a:r>
          </a:p>
          <a:p>
            <a:pPr marL="171450" indent="-171450">
              <a:buFont typeface="Arial"/>
              <a:buChar char="•"/>
            </a:pPr>
            <a:r>
              <a:rPr lang="en-US">
                <a:cs typeface="Calibri"/>
              </a:rPr>
              <a:t>From Lee N email. 1/17/24 based on PPBE25 cycle and 1</a:t>
            </a:r>
            <a:r>
              <a:rPr lang="en-US" baseline="30000">
                <a:cs typeface="Calibri"/>
              </a:rPr>
              <a:t>st</a:t>
            </a:r>
            <a:r>
              <a:rPr lang="en-US">
                <a:cs typeface="Calibri"/>
              </a:rPr>
              <a:t> flight dates</a:t>
            </a:r>
          </a:p>
          <a:p>
            <a:pPr marL="171450" indent="-171450">
              <a:buFont typeface="Arial"/>
              <a:buChar char="•"/>
            </a:pPr>
            <a:r>
              <a:rPr lang="en-US">
                <a:cs typeface="Calibri"/>
              </a:rPr>
              <a:t>             GE 1</a:t>
            </a:r>
            <a:r>
              <a:rPr lang="en-US" baseline="30000">
                <a:cs typeface="Calibri"/>
              </a:rPr>
              <a:t>st</a:t>
            </a:r>
            <a:r>
              <a:rPr lang="en-US">
                <a:cs typeface="Calibri"/>
              </a:rPr>
              <a:t> flight spiral 2 – late Q2 Y26</a:t>
            </a:r>
          </a:p>
          <a:p>
            <a:pPr marL="171450" indent="-171450">
              <a:buFont typeface="Arial"/>
              <a:buChar char="•"/>
            </a:pPr>
            <a:r>
              <a:rPr lang="en-US">
                <a:cs typeface="Calibri"/>
              </a:rPr>
              <a:t>             </a:t>
            </a:r>
            <a:r>
              <a:rPr lang="en-US" err="1">
                <a:cs typeface="Calibri"/>
              </a:rPr>
              <a:t>magniX</a:t>
            </a:r>
            <a:r>
              <a:rPr lang="en-US">
                <a:cs typeface="Calibri"/>
              </a:rPr>
              <a:t> 1</a:t>
            </a:r>
            <a:r>
              <a:rPr lang="en-US" baseline="30000">
                <a:cs typeface="Calibri"/>
              </a:rPr>
              <a:t>st</a:t>
            </a:r>
            <a:r>
              <a:rPr lang="en-US">
                <a:cs typeface="Calibri"/>
              </a:rPr>
              <a:t> flight – late q1 FY26. </a:t>
            </a:r>
            <a:r>
              <a:rPr lang="en-US" err="1">
                <a:cs typeface="Calibri"/>
              </a:rPr>
              <a:t>pdr</a:t>
            </a:r>
            <a:r>
              <a:rPr lang="en-US">
                <a:cs typeface="Calibri"/>
              </a:rPr>
              <a:t> 2024jan30</a:t>
            </a:r>
          </a:p>
          <a:p>
            <a:pPr marL="171450" indent="-171450">
              <a:buFont typeface="Arial"/>
              <a:buChar char="•"/>
            </a:pPr>
            <a:endParaRPr lang="en-US">
              <a:cs typeface="Calibri"/>
            </a:endParaRPr>
          </a:p>
          <a:p>
            <a:pPr marL="171450" indent="-171450">
              <a:buFont typeface="Arial"/>
              <a:buChar char="•"/>
            </a:pPr>
            <a:r>
              <a:rPr lang="en-US" err="1">
                <a:cs typeface="Calibri"/>
              </a:rPr>
              <a:t>HyTEC</a:t>
            </a:r>
            <a:r>
              <a:rPr lang="en-US">
                <a:cs typeface="Calibri"/>
              </a:rPr>
              <a:t>. Phase 2 Core Demo awarded to GE on 12/14/23</a:t>
            </a:r>
          </a:p>
          <a:p>
            <a:pPr marL="171450" indent="-171450">
              <a:buFont typeface="Arial"/>
              <a:buChar char="•"/>
            </a:pPr>
            <a:r>
              <a:rPr lang="en-US">
                <a:cs typeface="Calibri"/>
              </a:rPr>
              <a:t>              PDR =  Q1CY25 = 2Q FY25</a:t>
            </a:r>
          </a:p>
          <a:p>
            <a:pPr marL="171450" indent="-171450">
              <a:buFont typeface="Arial"/>
              <a:buChar char="•"/>
            </a:pPr>
            <a:r>
              <a:rPr lang="en-US">
                <a:cs typeface="Calibri"/>
              </a:rPr>
              <a:t>              CDR =  Q4CY25 = Q1FY26</a:t>
            </a:r>
            <a:br>
              <a:rPr lang="en-US">
                <a:cs typeface="Calibri"/>
              </a:rPr>
            </a:br>
            <a:r>
              <a:rPr lang="en-US">
                <a:cs typeface="Calibri"/>
              </a:rPr>
              <a:t>              Engine test start (“1</a:t>
            </a:r>
            <a:r>
              <a:rPr lang="en-US" baseline="30000">
                <a:cs typeface="Calibri"/>
              </a:rPr>
              <a:t>st</a:t>
            </a:r>
            <a:r>
              <a:rPr lang="en-US">
                <a:cs typeface="Calibri"/>
              </a:rPr>
              <a:t> burn”) = beginning CY28 so Jan 2028    Duration = 6 months roughly</a:t>
            </a:r>
          </a:p>
          <a:p>
            <a:pPr marL="171450" indent="-171450">
              <a:buFont typeface="Arial"/>
              <a:buChar char="•"/>
            </a:pPr>
            <a:endParaRPr lang="en-US">
              <a:cs typeface="Calibri"/>
            </a:endParaRPr>
          </a:p>
          <a:p>
            <a:pPr marL="171450" indent="-171450">
              <a:buFont typeface="Arial"/>
              <a:buChar char="•"/>
            </a:pPr>
            <a:r>
              <a:rPr lang="en-US">
                <a:cs typeface="Calibri"/>
              </a:rPr>
              <a:t>SFD</a:t>
            </a:r>
          </a:p>
          <a:p>
            <a:pPr marL="171450" indent="-171450">
              <a:buFont typeface="Arial"/>
              <a:buChar char="•"/>
            </a:pPr>
            <a:r>
              <a:rPr lang="en-US">
                <a:cs typeface="Calibri"/>
              </a:rPr>
              <a:t>            milestones unchanged – budget shifts a little MS $ back to left.</a:t>
            </a:r>
          </a:p>
          <a:p>
            <a:pPr marL="171450" indent="-171450">
              <a:buFont typeface="Arial"/>
              <a:buChar char="•"/>
            </a:pPr>
            <a:endParaRPr lang="en-US">
              <a:cs typeface="Calibri"/>
            </a:endParaRPr>
          </a:p>
          <a:p>
            <a:pPr marL="171450" indent="-171450">
              <a:buFont typeface="Arial"/>
              <a:buChar char="•"/>
            </a:pPr>
            <a:r>
              <a:rPr lang="en-US">
                <a:cs typeface="Calibri"/>
              </a:rPr>
              <a:t>AATT</a:t>
            </a:r>
          </a:p>
          <a:p>
            <a:pPr marL="171450" indent="-171450">
              <a:buFont typeface="Arial"/>
              <a:buChar char="•"/>
            </a:pPr>
            <a:r>
              <a:rPr lang="en-US">
                <a:cs typeface="Calibri"/>
              </a:rPr>
              <a:t>            TTBW TC … no change.  Some discussion around moving ? 3 months to right (because resources used for SUSAN study)</a:t>
            </a:r>
          </a:p>
          <a:p>
            <a:pPr marL="171450" indent="-171450">
              <a:buFont typeface="Arial"/>
              <a:buChar char="•"/>
            </a:pPr>
            <a:r>
              <a:rPr lang="en-US">
                <a:cs typeface="Calibri"/>
              </a:rPr>
              <a:t>            EAP TC on track to finish end of FY24</a:t>
            </a:r>
          </a:p>
          <a:p>
            <a:pPr marL="171450" indent="-171450">
              <a:buFont typeface="Arial"/>
              <a:buChar char="•"/>
            </a:pPr>
            <a:endParaRPr lang="en-US">
              <a:cs typeface="Calibri"/>
            </a:endParaRP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With respect to our High-Rate Composite Aircraft Manufacturing - or </a:t>
            </a:r>
            <a:r>
              <a:rPr lang="en-US" sz="1200" kern="1200" err="1">
                <a:solidFill>
                  <a:schemeClr val="tx1"/>
                </a:solidFill>
                <a:effectLst/>
                <a:latin typeface="Arial" pitchFamily="-108" charset="0"/>
                <a:ea typeface="ＭＳ Ｐゴシック" pitchFamily="-108" charset="-128"/>
                <a:cs typeface="ＭＳ Ｐゴシック" pitchFamily="-108" charset="-128"/>
              </a:rPr>
              <a:t>HiCAM</a:t>
            </a:r>
            <a:r>
              <a:rPr lang="en-US" sz="1200" kern="1200">
                <a:solidFill>
                  <a:schemeClr val="tx1"/>
                </a:solidFill>
                <a:effectLst/>
                <a:latin typeface="Arial" pitchFamily="-108" charset="0"/>
                <a:ea typeface="ＭＳ Ｐゴシック" pitchFamily="-108" charset="-128"/>
                <a:cs typeface="ＭＳ Ｐゴシック" pitchFamily="-108" charset="-128"/>
              </a:rPr>
              <a:t> Project:</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Received formal Agency approval to proceed full speed into implementation.  </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This project is leveraging a public-private partnership consortium that was formed under the previous Advanced Composites Project. </a:t>
            </a:r>
          </a:p>
          <a:p>
            <a:pPr marL="628650" lvl="1"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mn-cs"/>
              </a:rPr>
              <a:t> The current members of the consortium are engaged in activities such as assessing various technologies with respect to their effect on manufacturing rates. </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In addition, </a:t>
            </a:r>
            <a:r>
              <a:rPr lang="en-US" sz="1200" kern="1200" err="1">
                <a:solidFill>
                  <a:schemeClr val="tx1"/>
                </a:solidFill>
                <a:effectLst/>
                <a:latin typeface="Arial" pitchFamily="-108" charset="0"/>
                <a:ea typeface="ＭＳ Ｐゴシック" pitchFamily="-108" charset="-128"/>
                <a:cs typeface="ＭＳ Ｐゴシック" pitchFamily="-108" charset="-128"/>
              </a:rPr>
              <a:t>HiCAM</a:t>
            </a:r>
            <a:r>
              <a:rPr lang="en-US" sz="1200" kern="1200">
                <a:solidFill>
                  <a:schemeClr val="tx1"/>
                </a:solidFill>
                <a:effectLst/>
                <a:latin typeface="Arial" pitchFamily="-108" charset="0"/>
                <a:ea typeface="ＭＳ Ｐゴシック" pitchFamily="-108" charset="-128"/>
                <a:cs typeface="ＭＳ Ｐゴシック" pitchFamily="-108" charset="-128"/>
              </a:rPr>
              <a:t> is also working closely with the FAA AIR-600 organization (Policy and Innovation Division) as well as with the Tech Center.  </a:t>
            </a:r>
          </a:p>
          <a:p>
            <a:pPr marL="628650" lvl="1"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mn-cs"/>
              </a:rPr>
              <a:t>In fact, we are happy to have a Tech Center expert sitting on our consortium executive steering body.</a:t>
            </a:r>
          </a:p>
          <a:p>
            <a:pPr marL="0" marR="0" algn="l" fontAlgn="base">
              <a:spcBef>
                <a:spcPts val="0"/>
              </a:spcBef>
              <a:spcAft>
                <a:spcPts val="0"/>
              </a:spcAft>
            </a:pPr>
            <a:endParaRPr lang="en-US" sz="1800" b="0" i="0" u="none" strike="noStrike">
              <a:solidFill>
                <a:srgbClr val="000000"/>
              </a:solidFill>
              <a:effectLst/>
              <a:latin typeface="Arial" panose="020B0604020202020204" pitchFamily="34" charset="0"/>
            </a:endParaRPr>
          </a:p>
          <a:p>
            <a:pPr marL="0" marR="0" algn="l">
              <a:spcBef>
                <a:spcPts val="0"/>
              </a:spcBef>
              <a:spcAft>
                <a:spcPts val="0"/>
              </a:spcAft>
            </a:pPr>
            <a:r>
              <a:rPr lang="en-US" sz="1800" b="0" i="0" u="none" strike="noStrike">
                <a:solidFill>
                  <a:srgbClr val="000000"/>
                </a:solidFill>
                <a:effectLst/>
                <a:latin typeface="Arial" panose="020B0604020202020204" pitchFamily="34" charset="0"/>
              </a:rPr>
              <a:t>March XX, 2023           NOTE: relative to the awards below - </a:t>
            </a:r>
            <a:r>
              <a:rPr lang="en-US" sz="1800" b="0" i="0" u="none" strike="noStrike">
                <a:solidFill>
                  <a:srgbClr val="000000"/>
                </a:solidFill>
                <a:effectLst/>
                <a:latin typeface="Calibri" panose="020F0502020204030204" pitchFamily="34" charset="0"/>
              </a:rPr>
              <a:t>start dates span 1QFY23 to 2QFY23.  Recall, each of the 14 companies received numerous ‘awards’ to participate in multi-company research teams.  Some teams started sooner than others.    Duration runs nominally from 1QFY23 thru 3QFY24. So the close out just beyond the down select</a:t>
            </a:r>
          </a:p>
          <a:p>
            <a:pPr marL="0" marR="0" algn="l" fontAlgn="base">
              <a:spcBef>
                <a:spcPts val="0"/>
              </a:spcBef>
              <a:spcAft>
                <a:spcPts val="0"/>
              </a:spcAft>
            </a:pP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1" i="0" u="none" strike="noStrike">
                <a:solidFill>
                  <a:srgbClr val="000000"/>
                </a:solidFill>
                <a:effectLst/>
                <a:latin typeface="Arial" panose="020B0604020202020204" pitchFamily="34" charset="0"/>
              </a:rPr>
              <a:t>RELEASE 23-XXX</a:t>
            </a: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1" i="0" u="none" strike="noStrike">
                <a:solidFill>
                  <a:srgbClr val="000000"/>
                </a:solidFill>
                <a:effectLst/>
                <a:latin typeface="Arial" panose="020B0604020202020204" pitchFamily="34" charset="0"/>
              </a:rPr>
              <a:t>NASA Makes New Awards for Sustainable Aviation Composite Tech Development</a:t>
            </a: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NASA has issued $50 million in awards to 14 organizations that will work to develop advanced composite aircraft structures – green technologies with the potential to help reduce aviation carbon emissions.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The awards are from NASA’s Hi-Rate Composite Aircraft Manufacturing (</a:t>
            </a:r>
            <a:r>
              <a:rPr lang="en-US" sz="1800" b="0" i="0" u="none" strike="noStrike" err="1">
                <a:solidFill>
                  <a:srgbClr val="000000"/>
                </a:solidFill>
                <a:effectLst/>
                <a:latin typeface="Arial" panose="020B0604020202020204" pitchFamily="34" charset="0"/>
              </a:rPr>
              <a:t>HiCAM</a:t>
            </a:r>
            <a:r>
              <a:rPr lang="en-US" sz="1800" b="0" i="0" u="none" strike="noStrike">
                <a:solidFill>
                  <a:srgbClr val="000000"/>
                </a:solidFill>
                <a:effectLst/>
                <a:latin typeface="Arial" panose="020B0604020202020204" pitchFamily="34" charset="0"/>
              </a:rPr>
              <a:t>) project, which seeks to reduce the cost and increase the production rate of composite structures made in the U.S. With more lightweight, composite airframes in service, airlines will save fuel and reduce emissions, making commercial aviation more sustainable. Sustainability, cost, and production rate drive U.S. competitiveness in the commercial aircraft industry.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err="1">
                <a:solidFill>
                  <a:srgbClr val="000000"/>
                </a:solidFill>
                <a:effectLst/>
                <a:latin typeface="Arial" panose="020B0604020202020204" pitchFamily="34" charset="0"/>
              </a:rPr>
              <a:t>HiCAM</a:t>
            </a:r>
            <a:r>
              <a:rPr lang="en-US" sz="1800" b="0" i="0" u="none" strike="noStrike">
                <a:solidFill>
                  <a:srgbClr val="000000"/>
                </a:solidFill>
                <a:effectLst/>
                <a:latin typeface="Arial" panose="020B0604020202020204" pitchFamily="34" charset="0"/>
              </a:rPr>
              <a:t> works with a public-private partnership, the Advanced Composites Consortium, allowing partners to take advantage of each other’s expertise and increase the likelihood of the U.S. aviation industry adopting results. Organizations within the consortium that received funding through these latest awards will match NASA’s funding.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“By working together as a team, rather than as competitors, NASA and its partners will accelerate the development of technologies and the transition of those technologies onto the next generation of transport aircraft,” said </a:t>
            </a:r>
            <a:r>
              <a:rPr lang="en-US" sz="1800" b="0" i="0" u="none" strike="noStrike" err="1">
                <a:solidFill>
                  <a:srgbClr val="000000"/>
                </a:solidFill>
                <a:effectLst/>
                <a:latin typeface="Arial" panose="020B0604020202020204" pitchFamily="34" charset="0"/>
              </a:rPr>
              <a:t>HiCAM</a:t>
            </a:r>
            <a:r>
              <a:rPr lang="en-US" sz="1800" b="0" i="0" u="none" strike="noStrike">
                <a:solidFill>
                  <a:srgbClr val="000000"/>
                </a:solidFill>
                <a:effectLst/>
                <a:latin typeface="Arial" panose="020B0604020202020204" pitchFamily="34" charset="0"/>
              </a:rPr>
              <a:t> Project Manager Dr. Richard Young.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When NASA launched </a:t>
            </a:r>
            <a:r>
              <a:rPr lang="en-US" sz="1800" b="0" i="0" u="none" strike="noStrike" err="1">
                <a:solidFill>
                  <a:srgbClr val="000000"/>
                </a:solidFill>
                <a:effectLst/>
                <a:latin typeface="Arial" panose="020B0604020202020204" pitchFamily="34" charset="0"/>
              </a:rPr>
              <a:t>HiCAM</a:t>
            </a:r>
            <a:r>
              <a:rPr lang="en-US" sz="1800" b="0" i="0" u="none" strike="noStrike">
                <a:solidFill>
                  <a:srgbClr val="000000"/>
                </a:solidFill>
                <a:effectLst/>
                <a:latin typeface="Arial" panose="020B0604020202020204" pitchFamily="34" charset="0"/>
              </a:rPr>
              <a:t>, the project considered multiple materials and manufacturing techniques. The project established three manufacturing concepts with the potential to achieve </a:t>
            </a:r>
            <a:r>
              <a:rPr lang="en-US" sz="1800" b="0" i="0" u="none" strike="noStrike" err="1">
                <a:solidFill>
                  <a:srgbClr val="000000"/>
                </a:solidFill>
                <a:effectLst/>
                <a:latin typeface="Arial" panose="020B0604020202020204" pitchFamily="34" charset="0"/>
              </a:rPr>
              <a:t>HiCAM’s</a:t>
            </a:r>
            <a:r>
              <a:rPr lang="en-US" sz="1800" b="0" i="0" u="none" strike="noStrike">
                <a:solidFill>
                  <a:srgbClr val="000000"/>
                </a:solidFill>
                <a:effectLst/>
                <a:latin typeface="Arial" panose="020B0604020202020204" pitchFamily="34" charset="0"/>
              </a:rPr>
              <a:t> goal: next-generation thermosets, resin-infused composites, and thermoplastic composites. The new awards will support the evaluation and development of these concepts at small scale, including experiments in material processing, assembly techniques, inspection, and structural performance.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The Advanced Composites Consortium member organizations that received NASA funding through these latest awards are: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Advanced Thermoplastic Composites, of Post Falls, ID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Boeing, of St. Louis, MO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err="1">
                <a:solidFill>
                  <a:srgbClr val="000000"/>
                </a:solidFill>
                <a:effectLst/>
                <a:latin typeface="Arial" panose="020B0604020202020204" pitchFamily="34" charset="0"/>
              </a:rPr>
              <a:t>CGTech</a:t>
            </a:r>
            <a:r>
              <a:rPr lang="en-US" sz="1800" b="0" i="0" u="none" strike="noStrike">
                <a:solidFill>
                  <a:srgbClr val="000000"/>
                </a:solidFill>
                <a:effectLst/>
                <a:latin typeface="Arial" panose="020B0604020202020204" pitchFamily="34" charset="0"/>
              </a:rPr>
              <a:t>, of Irvine, CA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Collier Aerospace, of Newport News, VA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Collins Aerospace, of Chula Vista, CA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err="1">
                <a:solidFill>
                  <a:srgbClr val="000000"/>
                </a:solidFill>
                <a:effectLst/>
                <a:latin typeface="Arial" panose="020B0604020202020204" pitchFamily="34" charset="0"/>
              </a:rPr>
              <a:t>ElectroImpact</a:t>
            </a:r>
            <a:r>
              <a:rPr lang="en-US" sz="1800" b="0" i="0" u="none" strike="noStrike">
                <a:solidFill>
                  <a:srgbClr val="000000"/>
                </a:solidFill>
                <a:effectLst/>
                <a:latin typeface="Arial" panose="020B0604020202020204" pitchFamily="34" charset="0"/>
              </a:rPr>
              <a:t>, of Mukilteo, WA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Hexcel, of Stamford, CT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Lockheed Martin, of Palmdale, CA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Northrop Grumman, of Clearfield, UT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Solvay, of Alpharetta, GA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Spirit AeroSystems, of Wichita, KS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Toray Advanced Composites, of Morgan Hill, CA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University of South Carolina, of Columbia, SC </a:t>
            </a:r>
            <a:endParaRPr lang="en-US" sz="1800" b="0" i="0" u="none" strike="noStrike">
              <a:solidFill>
                <a:srgbClr val="000000"/>
              </a:solidFill>
              <a:effectLst/>
              <a:latin typeface="Calibri" panose="020F0502020204030204" pitchFamily="34" charset="0"/>
            </a:endParaRPr>
          </a:p>
          <a:p>
            <a:pPr marL="685800" marR="0" indent="0" algn="l" fontAlgn="base">
              <a:spcAft>
                <a:spcPts val="0"/>
              </a:spcAft>
            </a:pPr>
            <a:r>
              <a:rPr lang="en-US" sz="1800" b="0" i="0" u="none" strike="noStrike">
                <a:solidFill>
                  <a:srgbClr val="000000"/>
                </a:solidFill>
                <a:effectLst/>
                <a:latin typeface="Symbol" pitchFamily="2" charset="2"/>
              </a:rPr>
              <a:t>·</a:t>
            </a:r>
            <a:r>
              <a:rPr lang="en-US" sz="1800" b="0" i="0" u="none" strike="noStrike">
                <a:solidFill>
                  <a:srgbClr val="000000"/>
                </a:solidFill>
                <a:effectLst/>
                <a:latin typeface="Times New Roman" panose="02020603050405020304" pitchFamily="18" charset="0"/>
              </a:rPr>
              <a:t>         </a:t>
            </a:r>
            <a:r>
              <a:rPr lang="en-US" sz="1800" b="0" i="0" u="none" strike="noStrike">
                <a:solidFill>
                  <a:srgbClr val="000000"/>
                </a:solidFill>
                <a:effectLst/>
                <a:latin typeface="Arial" panose="020B0604020202020204" pitchFamily="34" charset="0"/>
              </a:rPr>
              <a:t>Wichita State University, National Institute for Aviation Research, of Wichita, KS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The additional members of the consortium, who will have the opportunity to apply for future funds, are Aurora Flight Sciences of Manassas, VA; Convergent Manufacturing Technologies – US of Seattle, WA; The Federal Aviation Administration, William J. Hughes Technical Center at the Atlantic City International Airport, NJ; GE Aviation of Evandale, OH; Mississippi State University of Mississippi State, MS; and NASA’s Langley Research Center of Hampton, VA.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At the conclusion of this development phase, </a:t>
            </a:r>
            <a:r>
              <a:rPr lang="en-US" sz="1800" b="0" i="0" u="none" strike="noStrike" err="1">
                <a:solidFill>
                  <a:srgbClr val="000000"/>
                </a:solidFill>
                <a:effectLst/>
                <a:latin typeface="Arial" panose="020B0604020202020204" pitchFamily="34" charset="0"/>
              </a:rPr>
              <a:t>HiCAM</a:t>
            </a:r>
            <a:r>
              <a:rPr lang="en-US" sz="1800" b="0" i="0" u="none" strike="noStrike">
                <a:solidFill>
                  <a:srgbClr val="000000"/>
                </a:solidFill>
                <a:effectLst/>
                <a:latin typeface="Arial" panose="020B0604020202020204" pitchFamily="34" charset="0"/>
              </a:rPr>
              <a:t> will select the most promising concepts for further development, after which will follow a full-scale demonstration of fuselage or wing components by Fiscal Year 2027.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Arial" panose="020B0604020202020204" pitchFamily="34" charset="0"/>
              </a:rPr>
              <a:t>In total, NASA plans to invest $140 million in </a:t>
            </a:r>
            <a:r>
              <a:rPr lang="en-US" sz="1800" b="0" i="0" u="none" strike="noStrike" err="1">
                <a:solidFill>
                  <a:srgbClr val="000000"/>
                </a:solidFill>
                <a:effectLst/>
                <a:latin typeface="Arial" panose="020B0604020202020204" pitchFamily="34" charset="0"/>
              </a:rPr>
              <a:t>HiCAM</a:t>
            </a:r>
            <a:r>
              <a:rPr lang="en-US" sz="1800" b="0" i="0" u="none" strike="noStrike">
                <a:solidFill>
                  <a:srgbClr val="000000"/>
                </a:solidFill>
                <a:effectLst/>
                <a:latin typeface="Arial" panose="020B0604020202020204" pitchFamily="34" charset="0"/>
              </a:rPr>
              <a:t> while partner organizations are expected to contribute $95 million, resulting in a total operating budget of $235 million.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a:solidFill>
                  <a:srgbClr val="000000"/>
                </a:solidFill>
                <a:effectLst/>
                <a:latin typeface="Segoe UI" panose="020B0502040204020203" pitchFamily="34" charset="0"/>
              </a:rPr>
              <a:t> </a:t>
            </a:r>
            <a:endParaRPr lang="en-US" sz="1800" b="0" i="0" u="none" strike="noStrike">
              <a:solidFill>
                <a:srgbClr val="000000"/>
              </a:solidFill>
              <a:effectLst/>
              <a:latin typeface="Calibri" panose="020F0502020204030204" pitchFamily="34" charset="0"/>
            </a:endParaRPr>
          </a:p>
          <a:p>
            <a:pPr marL="0" marR="0" algn="l" fontAlgn="base">
              <a:spcBef>
                <a:spcPts val="0"/>
              </a:spcBef>
              <a:spcAft>
                <a:spcPts val="0"/>
              </a:spcAft>
            </a:pPr>
            <a:r>
              <a:rPr lang="en-US" sz="1800" b="0" i="0" u="none" strike="noStrike" err="1">
                <a:solidFill>
                  <a:srgbClr val="000000"/>
                </a:solidFill>
                <a:effectLst/>
                <a:latin typeface="Arial" panose="020B0604020202020204" pitchFamily="34" charset="0"/>
              </a:rPr>
              <a:t>HiCAM</a:t>
            </a:r>
            <a:r>
              <a:rPr lang="en-US" sz="1800" b="0" i="0" u="none" strike="noStrike">
                <a:solidFill>
                  <a:srgbClr val="000000"/>
                </a:solidFill>
                <a:effectLst/>
                <a:latin typeface="Arial" panose="020B0604020202020204" pitchFamily="34" charset="0"/>
              </a:rPr>
              <a:t> is part of NASA’s Sustainable Flight National Partnership (SFNP). Its support for public-private partnership in high-rate composite aircraft manufacturing is a key contributor to SFNP’s accelerating U.S. progress toward an environmentally and economically sustainable aviation future. </a:t>
            </a:r>
            <a:endParaRPr lang="en-US" sz="1800" b="0" i="0" u="none" strike="noStrike">
              <a:solidFill>
                <a:srgbClr val="000000"/>
              </a:solidFill>
              <a:effectLst/>
              <a:latin typeface="Calibri" panose="020F0502020204030204" pitchFamily="34" charset="0"/>
            </a:endParaRPr>
          </a:p>
          <a:p>
            <a:pPr marL="0" marR="0" algn="l">
              <a:spcBef>
                <a:spcPts val="0"/>
              </a:spcBef>
              <a:spcAft>
                <a:spcPts val="0"/>
              </a:spcAft>
            </a:pPr>
            <a:r>
              <a:rPr lang="en-US" sz="1800" b="0" i="0" u="none" strike="noStrike">
                <a:solidFill>
                  <a:srgbClr val="000000"/>
                </a:solidFill>
                <a:effectLst/>
                <a:latin typeface="Calibri" panose="020F0502020204030204" pitchFamily="34" charset="0"/>
              </a:rPr>
              <a:t> </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1949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err="1">
                <a:cs typeface="Calibri"/>
              </a:rPr>
              <a:t>HiCAM</a:t>
            </a:r>
            <a:endParaRPr lang="en-US">
              <a:cs typeface="Calibri"/>
            </a:endParaRPr>
          </a:p>
          <a:p>
            <a:pPr marL="171450" indent="-171450">
              <a:buFont typeface="Arial"/>
              <a:buChar char="•"/>
            </a:pPr>
            <a:r>
              <a:rPr lang="en-US">
                <a:cs typeface="Calibri"/>
              </a:rPr>
              <a:t>PBR24. TRL/MRL6 for likely wing, but TRL/MRL5 for likely fuselage</a:t>
            </a:r>
          </a:p>
          <a:p>
            <a:pPr marL="171450" indent="-171450">
              <a:buFont typeface="Arial"/>
              <a:buChar char="•"/>
            </a:pPr>
            <a:r>
              <a:rPr lang="en-US">
                <a:cs typeface="Calibri"/>
              </a:rPr>
              <a:t>PBR25  updates with release in March 2024</a:t>
            </a:r>
          </a:p>
          <a:p>
            <a:pPr marL="171450" indent="-171450">
              <a:buFont typeface="Arial"/>
              <a:buChar char="•"/>
            </a:pPr>
            <a:endParaRPr lang="en-US">
              <a:cs typeface="Calibri"/>
            </a:endParaRPr>
          </a:p>
          <a:p>
            <a:pPr marL="171450" indent="-171450">
              <a:buFont typeface="Arial"/>
              <a:buChar char="•"/>
            </a:pPr>
            <a:r>
              <a:rPr lang="en-US">
                <a:cs typeface="Calibri"/>
              </a:rPr>
              <a:t>EPFD</a:t>
            </a:r>
          </a:p>
          <a:p>
            <a:pPr marL="171450" indent="-171450">
              <a:buFont typeface="Arial"/>
              <a:buChar char="•"/>
            </a:pPr>
            <a:r>
              <a:rPr lang="en-US">
                <a:cs typeface="Calibri"/>
              </a:rPr>
              <a:t>From Lee N email. 1/17/24 based on PPBE25 cycle and 1</a:t>
            </a:r>
            <a:r>
              <a:rPr lang="en-US" baseline="30000">
                <a:cs typeface="Calibri"/>
              </a:rPr>
              <a:t>st</a:t>
            </a:r>
            <a:r>
              <a:rPr lang="en-US">
                <a:cs typeface="Calibri"/>
              </a:rPr>
              <a:t> flight dates</a:t>
            </a:r>
          </a:p>
          <a:p>
            <a:pPr marL="171450" indent="-171450">
              <a:buFont typeface="Arial"/>
              <a:buChar char="•"/>
            </a:pPr>
            <a:r>
              <a:rPr lang="en-US">
                <a:cs typeface="Calibri"/>
              </a:rPr>
              <a:t>             GE 1</a:t>
            </a:r>
            <a:r>
              <a:rPr lang="en-US" baseline="30000">
                <a:cs typeface="Calibri"/>
              </a:rPr>
              <a:t>st</a:t>
            </a:r>
            <a:r>
              <a:rPr lang="en-US">
                <a:cs typeface="Calibri"/>
              </a:rPr>
              <a:t> flight spiral 2 – late Q2 Y26</a:t>
            </a:r>
          </a:p>
          <a:p>
            <a:pPr marL="171450" indent="-171450">
              <a:buFont typeface="Arial"/>
              <a:buChar char="•"/>
            </a:pPr>
            <a:r>
              <a:rPr lang="en-US">
                <a:cs typeface="Calibri"/>
              </a:rPr>
              <a:t>             </a:t>
            </a:r>
            <a:r>
              <a:rPr lang="en-US" err="1">
                <a:cs typeface="Calibri"/>
              </a:rPr>
              <a:t>magniX</a:t>
            </a:r>
            <a:r>
              <a:rPr lang="en-US">
                <a:cs typeface="Calibri"/>
              </a:rPr>
              <a:t> 1</a:t>
            </a:r>
            <a:r>
              <a:rPr lang="en-US" baseline="30000">
                <a:cs typeface="Calibri"/>
              </a:rPr>
              <a:t>st</a:t>
            </a:r>
            <a:r>
              <a:rPr lang="en-US">
                <a:cs typeface="Calibri"/>
              </a:rPr>
              <a:t> flight – late q1 FY26. </a:t>
            </a:r>
            <a:r>
              <a:rPr lang="en-US" err="1">
                <a:cs typeface="Calibri"/>
              </a:rPr>
              <a:t>pdr</a:t>
            </a:r>
            <a:r>
              <a:rPr lang="en-US">
                <a:cs typeface="Calibri"/>
              </a:rPr>
              <a:t> 2024jan30</a:t>
            </a:r>
          </a:p>
          <a:p>
            <a:pPr marL="171450" indent="-171450">
              <a:buFont typeface="Arial"/>
              <a:buChar char="•"/>
            </a:pPr>
            <a:endParaRPr lang="en-US">
              <a:cs typeface="Calibri"/>
            </a:endParaRPr>
          </a:p>
          <a:p>
            <a:pPr marL="171450" indent="-171450">
              <a:buFont typeface="Arial"/>
              <a:buChar char="•"/>
            </a:pPr>
            <a:r>
              <a:rPr lang="en-US" err="1">
                <a:cs typeface="Calibri"/>
              </a:rPr>
              <a:t>HyTEC</a:t>
            </a:r>
            <a:r>
              <a:rPr lang="en-US">
                <a:cs typeface="Calibri"/>
              </a:rPr>
              <a:t>. Phase 2 Core Demo awarded to GE on 12/14/23</a:t>
            </a:r>
          </a:p>
          <a:p>
            <a:pPr marL="171450" indent="-171450">
              <a:buFont typeface="Arial"/>
              <a:buChar char="•"/>
            </a:pPr>
            <a:r>
              <a:rPr lang="en-US">
                <a:cs typeface="Calibri"/>
              </a:rPr>
              <a:t>              PDR =  Q1CY25 = 2Q FY25</a:t>
            </a:r>
          </a:p>
          <a:p>
            <a:pPr marL="171450" indent="-171450">
              <a:buFont typeface="Arial"/>
              <a:buChar char="•"/>
            </a:pPr>
            <a:r>
              <a:rPr lang="en-US">
                <a:cs typeface="Calibri"/>
              </a:rPr>
              <a:t>              CDR =  Q4CY25 = Q1FY26</a:t>
            </a:r>
            <a:br>
              <a:rPr lang="en-US">
                <a:cs typeface="Calibri"/>
              </a:rPr>
            </a:br>
            <a:r>
              <a:rPr lang="en-US">
                <a:cs typeface="Calibri"/>
              </a:rPr>
              <a:t>              Engine test start (“1</a:t>
            </a:r>
            <a:r>
              <a:rPr lang="en-US" baseline="30000">
                <a:cs typeface="Calibri"/>
              </a:rPr>
              <a:t>st</a:t>
            </a:r>
            <a:r>
              <a:rPr lang="en-US">
                <a:cs typeface="Calibri"/>
              </a:rPr>
              <a:t> burn”) = beginning CY28 so Jan 2028    Duration = 6 months roughly</a:t>
            </a:r>
          </a:p>
          <a:p>
            <a:pPr marL="171450" indent="-171450">
              <a:buFont typeface="Arial"/>
              <a:buChar char="•"/>
            </a:pPr>
            <a:endParaRPr lang="en-US">
              <a:cs typeface="Calibri"/>
            </a:endParaRPr>
          </a:p>
          <a:p>
            <a:pPr marL="171450" indent="-171450">
              <a:buFont typeface="Arial"/>
              <a:buChar char="•"/>
            </a:pPr>
            <a:r>
              <a:rPr lang="en-US">
                <a:cs typeface="Calibri"/>
              </a:rPr>
              <a:t>SFD</a:t>
            </a:r>
          </a:p>
          <a:p>
            <a:pPr marL="171450" indent="-171450">
              <a:buFont typeface="Arial"/>
              <a:buChar char="•"/>
            </a:pPr>
            <a:r>
              <a:rPr lang="en-US">
                <a:cs typeface="Calibri"/>
              </a:rPr>
              <a:t>            milestones unchanged – budget shifts a little MS $ back to left.</a:t>
            </a:r>
          </a:p>
          <a:p>
            <a:pPr marL="171450" indent="-171450">
              <a:buFont typeface="Arial"/>
              <a:buChar char="•"/>
            </a:pPr>
            <a:endParaRPr lang="en-US">
              <a:cs typeface="Calibri"/>
            </a:endParaRPr>
          </a:p>
          <a:p>
            <a:pPr marL="171450" indent="-171450">
              <a:buFont typeface="Arial"/>
              <a:buChar char="•"/>
            </a:pPr>
            <a:r>
              <a:rPr lang="en-US">
                <a:cs typeface="Calibri"/>
              </a:rPr>
              <a:t>AATT</a:t>
            </a:r>
          </a:p>
          <a:p>
            <a:pPr marL="171450" indent="-171450">
              <a:buFont typeface="Arial"/>
              <a:buChar char="•"/>
            </a:pPr>
            <a:r>
              <a:rPr lang="en-US">
                <a:cs typeface="Calibri"/>
              </a:rPr>
              <a:t>            TTBW TC … no change.  Some discussion around moving ? 3 months to right (because resources used for SUSAN study)</a:t>
            </a:r>
          </a:p>
          <a:p>
            <a:pPr marL="171450" indent="-171450">
              <a:buFont typeface="Arial"/>
              <a:buChar char="•"/>
            </a:pPr>
            <a:r>
              <a:rPr lang="en-US">
                <a:cs typeface="Calibri"/>
              </a:rPr>
              <a:t>            EAP TC on track to finish end of FY24</a:t>
            </a:r>
          </a:p>
          <a:p>
            <a:pPr marL="171450" indent="-171450">
              <a:buFont typeface="Arial"/>
              <a:buChar char="•"/>
            </a:pPr>
            <a:endParaRPr lang="en-US">
              <a:cs typeface="Calibri"/>
            </a:endParaRPr>
          </a:p>
          <a:p>
            <a:pPr marL="0" marR="0" algn="l">
              <a:spcBef>
                <a:spcPts val="0"/>
              </a:spcBef>
              <a:spcAft>
                <a:spcPts val="0"/>
              </a:spcAft>
            </a:pPr>
            <a:endParaRPr lang="en-US" sz="1200" b="0" i="0" u="none" strike="noStrike">
              <a:solidFill>
                <a:srgbClr val="1F497D"/>
              </a:solidFill>
              <a:effectLst/>
              <a:latin typeface="Calibri" panose="020F0502020204030204" pitchFamily="34" charset="0"/>
            </a:endParaRPr>
          </a:p>
          <a:p>
            <a:pPr marL="0" marR="0" algn="l">
              <a:spcBef>
                <a:spcPts val="0"/>
              </a:spcBef>
              <a:spcAft>
                <a:spcPts val="0"/>
              </a:spcAft>
            </a:pPr>
            <a:r>
              <a:rPr lang="en-US" sz="1200" b="0" i="0" u="none" strike="noStrike">
                <a:solidFill>
                  <a:srgbClr val="1F497D"/>
                </a:solidFill>
                <a:effectLst/>
                <a:latin typeface="Calibri" panose="020F0502020204030204" pitchFamily="34" charset="0"/>
              </a:rPr>
              <a:t>SFD Boeing</a:t>
            </a:r>
          </a:p>
          <a:p>
            <a:pPr marL="0" marR="0" algn="l">
              <a:spcBef>
                <a:spcPts val="0"/>
              </a:spcBef>
              <a:spcAft>
                <a:spcPts val="0"/>
              </a:spcAft>
            </a:pPr>
            <a:r>
              <a:rPr lang="en-US" sz="1200" b="0" i="0" u="none" strike="noStrike">
                <a:solidFill>
                  <a:srgbClr val="000000"/>
                </a:solidFill>
                <a:effectLst/>
                <a:latin typeface="Calibri" panose="020F0502020204030204" pitchFamily="34" charset="0"/>
              </a:rPr>
              <a:t>Award January 18 2023 1QFY23</a:t>
            </a:r>
          </a:p>
          <a:p>
            <a:pPr marL="0" marR="0" algn="l">
              <a:spcBef>
                <a:spcPts val="0"/>
              </a:spcBef>
              <a:spcAft>
                <a:spcPts val="0"/>
              </a:spcAft>
            </a:pPr>
            <a:r>
              <a:rPr lang="en-US" sz="1200" b="0" i="0" u="none" strike="noStrike">
                <a:solidFill>
                  <a:srgbClr val="000000"/>
                </a:solidFill>
                <a:effectLst/>
                <a:latin typeface="Calibri" panose="020F0502020204030204" pitchFamily="34" charset="0"/>
              </a:rPr>
              <a:t>CDR. Feb 24 2026 (2QFY26). PDR Nov 19 2024 (1QFY25)</a:t>
            </a:r>
          </a:p>
          <a:p>
            <a:pPr marL="0" marR="0" algn="l">
              <a:spcBef>
                <a:spcPts val="0"/>
              </a:spcBef>
              <a:spcAft>
                <a:spcPts val="0"/>
              </a:spcAft>
            </a:pPr>
            <a:r>
              <a:rPr lang="en-US" sz="1200" b="0" i="0" u="none" strike="noStrike">
                <a:solidFill>
                  <a:srgbClr val="000000"/>
                </a:solidFill>
                <a:effectLst/>
                <a:latin typeface="Calibri" panose="020F0502020204030204" pitchFamily="34" charset="0"/>
              </a:rPr>
              <a:t>First Flight Start:  September 2028 (4QFY28). -</a:t>
            </a:r>
            <a:r>
              <a:rPr lang="en-US" sz="1200" b="0" i="0" u="none" strike="noStrike">
                <a:solidFill>
                  <a:srgbClr val="000000"/>
                </a:solidFill>
                <a:effectLst/>
                <a:latin typeface="Calibri" panose="020F0502020204030204" pitchFamily="34" charset="0"/>
                <a:sym typeface="Wingdings" pitchFamily="2" charset="2"/>
              </a:rPr>
              <a:t> Complete: June 2029 (3QFY29)</a:t>
            </a:r>
            <a:endParaRPr lang="en-US" sz="1200" b="0" i="0" u="none" strike="noStrike">
              <a:solidFill>
                <a:srgbClr val="000000"/>
              </a:solidFill>
              <a:effectLst/>
              <a:latin typeface="Calibri" panose="020F0502020204030204" pitchFamily="34" charset="0"/>
            </a:endParaRP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350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err="1">
                <a:cs typeface="Calibri"/>
              </a:rPr>
              <a:t>HiCAM</a:t>
            </a:r>
            <a:endParaRPr lang="en-US">
              <a:cs typeface="Calibri"/>
            </a:endParaRPr>
          </a:p>
          <a:p>
            <a:pPr marL="171450" indent="-171450">
              <a:buFont typeface="Arial"/>
              <a:buChar char="•"/>
            </a:pPr>
            <a:r>
              <a:rPr lang="en-US">
                <a:cs typeface="Calibri"/>
              </a:rPr>
              <a:t>PBR24. TRL/MRL6 for likely wing, but TRL/MRL5 for likely fuselage</a:t>
            </a:r>
          </a:p>
          <a:p>
            <a:pPr marL="171450" indent="-171450">
              <a:buFont typeface="Arial"/>
              <a:buChar char="•"/>
            </a:pPr>
            <a:r>
              <a:rPr lang="en-US">
                <a:cs typeface="Calibri"/>
              </a:rPr>
              <a:t>PBR25  updates with release in March 2024</a:t>
            </a:r>
          </a:p>
          <a:p>
            <a:pPr marL="171450" indent="-171450">
              <a:buFont typeface="Arial"/>
              <a:buChar char="•"/>
            </a:pPr>
            <a:endParaRPr lang="en-US">
              <a:cs typeface="Calibri"/>
            </a:endParaRPr>
          </a:p>
          <a:p>
            <a:pPr marL="171450" indent="-171450">
              <a:buFont typeface="Arial"/>
              <a:buChar char="•"/>
            </a:pPr>
            <a:r>
              <a:rPr lang="en-US">
                <a:cs typeface="Calibri"/>
              </a:rPr>
              <a:t>EPFD</a:t>
            </a:r>
          </a:p>
          <a:p>
            <a:pPr marL="171450" indent="-171450">
              <a:buFont typeface="Arial"/>
              <a:buChar char="•"/>
            </a:pPr>
            <a:r>
              <a:rPr lang="en-US">
                <a:cs typeface="Calibri"/>
              </a:rPr>
              <a:t>From Lee N email. 1/17/24 based on PPBE25 cycle and 1</a:t>
            </a:r>
            <a:r>
              <a:rPr lang="en-US" baseline="30000">
                <a:cs typeface="Calibri"/>
              </a:rPr>
              <a:t>st</a:t>
            </a:r>
            <a:r>
              <a:rPr lang="en-US">
                <a:cs typeface="Calibri"/>
              </a:rPr>
              <a:t> flight dates</a:t>
            </a:r>
          </a:p>
          <a:p>
            <a:pPr marL="171450" indent="-171450">
              <a:buFont typeface="Arial"/>
              <a:buChar char="•"/>
            </a:pPr>
            <a:r>
              <a:rPr lang="en-US">
                <a:cs typeface="Calibri"/>
              </a:rPr>
              <a:t>             GE 1</a:t>
            </a:r>
            <a:r>
              <a:rPr lang="en-US" baseline="30000">
                <a:cs typeface="Calibri"/>
              </a:rPr>
              <a:t>st</a:t>
            </a:r>
            <a:r>
              <a:rPr lang="en-US">
                <a:cs typeface="Calibri"/>
              </a:rPr>
              <a:t> flight spiral 2 – late Q2 Y26</a:t>
            </a:r>
          </a:p>
          <a:p>
            <a:pPr marL="171450" indent="-171450">
              <a:buFont typeface="Arial"/>
              <a:buChar char="•"/>
            </a:pPr>
            <a:r>
              <a:rPr lang="en-US">
                <a:cs typeface="Calibri"/>
              </a:rPr>
              <a:t>             </a:t>
            </a:r>
            <a:r>
              <a:rPr lang="en-US" err="1">
                <a:cs typeface="Calibri"/>
              </a:rPr>
              <a:t>magniX</a:t>
            </a:r>
            <a:r>
              <a:rPr lang="en-US">
                <a:cs typeface="Calibri"/>
              </a:rPr>
              <a:t> 1</a:t>
            </a:r>
            <a:r>
              <a:rPr lang="en-US" baseline="30000">
                <a:cs typeface="Calibri"/>
              </a:rPr>
              <a:t>st</a:t>
            </a:r>
            <a:r>
              <a:rPr lang="en-US">
                <a:cs typeface="Calibri"/>
              </a:rPr>
              <a:t> flight – late q1 FY26. </a:t>
            </a:r>
            <a:r>
              <a:rPr lang="en-US" err="1">
                <a:cs typeface="Calibri"/>
              </a:rPr>
              <a:t>pdr</a:t>
            </a:r>
            <a:r>
              <a:rPr lang="en-US">
                <a:cs typeface="Calibri"/>
              </a:rPr>
              <a:t> 2024jan30</a:t>
            </a:r>
          </a:p>
          <a:p>
            <a:pPr marL="171450" indent="-171450">
              <a:buFont typeface="Arial"/>
              <a:buChar char="•"/>
            </a:pPr>
            <a:endParaRPr lang="en-US">
              <a:cs typeface="Calibri"/>
            </a:endParaRPr>
          </a:p>
          <a:p>
            <a:pPr marL="171450" indent="-171450">
              <a:buFont typeface="Arial"/>
              <a:buChar char="•"/>
            </a:pPr>
            <a:r>
              <a:rPr lang="en-US" err="1">
                <a:cs typeface="Calibri"/>
              </a:rPr>
              <a:t>HyTEC</a:t>
            </a:r>
            <a:r>
              <a:rPr lang="en-US">
                <a:cs typeface="Calibri"/>
              </a:rPr>
              <a:t>. Phase 2 Core Demo awarded to GE on 12/14/23</a:t>
            </a:r>
          </a:p>
          <a:p>
            <a:pPr marL="171450" indent="-171450">
              <a:buFont typeface="Arial"/>
              <a:buChar char="•"/>
            </a:pPr>
            <a:r>
              <a:rPr lang="en-US">
                <a:cs typeface="Calibri"/>
              </a:rPr>
              <a:t>              PDR =  Q1CY25 = 2Q FY25</a:t>
            </a:r>
          </a:p>
          <a:p>
            <a:pPr marL="171450" indent="-171450">
              <a:buFont typeface="Arial"/>
              <a:buChar char="•"/>
            </a:pPr>
            <a:r>
              <a:rPr lang="en-US">
                <a:cs typeface="Calibri"/>
              </a:rPr>
              <a:t>              CDR =  Q4CY25 = Q1FY26</a:t>
            </a:r>
            <a:br>
              <a:rPr lang="en-US">
                <a:cs typeface="Calibri"/>
              </a:rPr>
            </a:br>
            <a:r>
              <a:rPr lang="en-US">
                <a:cs typeface="Calibri"/>
              </a:rPr>
              <a:t>              Engine test start (“1</a:t>
            </a:r>
            <a:r>
              <a:rPr lang="en-US" baseline="30000">
                <a:cs typeface="Calibri"/>
              </a:rPr>
              <a:t>st</a:t>
            </a:r>
            <a:r>
              <a:rPr lang="en-US">
                <a:cs typeface="Calibri"/>
              </a:rPr>
              <a:t> burn”) = beginning CY28 so Jan 2028    Duration = 6 months roughly</a:t>
            </a:r>
          </a:p>
          <a:p>
            <a:pPr marL="171450" indent="-171450">
              <a:buFont typeface="Arial"/>
              <a:buChar char="•"/>
            </a:pPr>
            <a:endParaRPr lang="en-US">
              <a:cs typeface="Calibri"/>
            </a:endParaRPr>
          </a:p>
          <a:p>
            <a:pPr marL="171450" indent="-171450">
              <a:buFont typeface="Arial"/>
              <a:buChar char="•"/>
            </a:pPr>
            <a:r>
              <a:rPr lang="en-US">
                <a:cs typeface="Calibri"/>
              </a:rPr>
              <a:t>SFD</a:t>
            </a:r>
          </a:p>
          <a:p>
            <a:pPr marL="171450" indent="-171450">
              <a:buFont typeface="Arial"/>
              <a:buChar char="•"/>
            </a:pPr>
            <a:r>
              <a:rPr lang="en-US">
                <a:cs typeface="Calibri"/>
              </a:rPr>
              <a:t>            milestones unchanged – budget shifts a little MS $ back to left.</a:t>
            </a:r>
          </a:p>
          <a:p>
            <a:pPr marL="171450" indent="-171450">
              <a:buFont typeface="Arial"/>
              <a:buChar char="•"/>
            </a:pPr>
            <a:endParaRPr lang="en-US">
              <a:cs typeface="Calibri"/>
            </a:endParaRPr>
          </a:p>
          <a:p>
            <a:pPr marL="171450" indent="-171450">
              <a:buFont typeface="Arial"/>
              <a:buChar char="•"/>
            </a:pPr>
            <a:r>
              <a:rPr lang="en-US">
                <a:cs typeface="Calibri"/>
              </a:rPr>
              <a:t>AATT</a:t>
            </a:r>
          </a:p>
          <a:p>
            <a:pPr marL="171450" indent="-171450">
              <a:buFont typeface="Arial"/>
              <a:buChar char="•"/>
            </a:pPr>
            <a:r>
              <a:rPr lang="en-US">
                <a:cs typeface="Calibri"/>
              </a:rPr>
              <a:t>            TTBW TC … no change.  Some discussion around moving ? 3 months to right (because resources used for SUSAN study)</a:t>
            </a:r>
          </a:p>
          <a:p>
            <a:pPr marL="171450" indent="-171450">
              <a:buFont typeface="Arial"/>
              <a:buChar char="•"/>
            </a:pPr>
            <a:r>
              <a:rPr lang="en-US">
                <a:cs typeface="Calibri"/>
              </a:rPr>
              <a:t>            EAP TC on track to finish end of FY24</a:t>
            </a:r>
          </a:p>
          <a:p>
            <a:pPr marL="171450" indent="-171450">
              <a:buFont typeface="Arial"/>
              <a:buChar char="•"/>
            </a:pPr>
            <a:endParaRPr lang="en-US">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b="0" i="0" u="none" strike="noStrike">
                <a:solidFill>
                  <a:srgbClr val="000000"/>
                </a:solidFill>
                <a:effectLst/>
                <a:latin typeface="Calibri" panose="020F0502020204030204" pitchFamily="34" charset="0"/>
              </a:rPr>
              <a:t>The Aviary team has released an initial version of the code internal to NASA in February '23, and started the process for a public release of the code.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b="0" i="0" u="none" strike="noStrike">
                <a:solidFill>
                  <a:srgbClr val="000000"/>
                </a:solidFill>
                <a:effectLst/>
                <a:latin typeface="Calibri" panose="020F0502020204030204" pitchFamily="34" charset="0"/>
              </a:rPr>
              <a:t>This effort has integrated previous disparate tools for vehicle sizing and mission analysis into a singular code base while retaining the capability to execute legacy tool input files.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sz="1200" b="0" i="0" u="none" strike="noStrike">
                <a:solidFill>
                  <a:srgbClr val="000000"/>
                </a:solidFill>
                <a:effectLst/>
                <a:latin typeface="Calibri" panose="020F0502020204030204" pitchFamily="34" charset="0"/>
              </a:rPr>
              <a:t>Verification for the Aviary code was completed with traceability back to legacy codes. Integration of higher fidelity modeling capabilities are underway (targeted completion August '23) which will feed into the larger MBSAE framework."</a:t>
            </a:r>
          </a:p>
          <a:p>
            <a:pPr marL="171450" indent="-1714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1902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a:solidFill>
                  <a:schemeClr val="tx1"/>
                </a:solidFill>
                <a:effectLst/>
                <a:latin typeface="Arial" pitchFamily="-108" charset="0"/>
                <a:ea typeface="ＭＳ Ｐゴシック" pitchFamily="-108" charset="-128"/>
                <a:cs typeface="ＭＳ Ｐゴシック" pitchFamily="-108" charset="-128"/>
              </a:rPr>
              <a:t>C22</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Overall stakeholder support remains high - efforts are well aligned to those of the FAA (with both AEE and increasingly with AIR-600).  </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And it’s exciting to be supporting the environmental priorities.  </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Additionally, we want to acknowledge AEE - Jim and his colleagues - for their efforts on the Aviation Climate Action Plan.  Developing such a comprehensive, documented approach was no small challenge.</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Progress continues to be made with respect to both our large ground and flight demonstrations - affording us the opportunity to take key technologies to TRL6.</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And while these large-scale demonstrations are exciting to bring into reality, we recognize that we cannot neglect the “seed corn” that lays the foundation for future advancements and demonstrations.  NASA Aero remains committed to maintaining a balance along the spectrum between foundational research and technology demonstrations.</a:t>
            </a:r>
          </a:p>
          <a:p>
            <a:pPr marL="171450" lvl="0"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ＭＳ Ｐゴシック" pitchFamily="-108" charset="-128"/>
              </a:rPr>
              <a:t>And - much credit has to go to our 4 research centers in Ohio, Virginia, and California.  All Centers are in the process of moving back to near-normal operations.  This means:</a:t>
            </a:r>
          </a:p>
          <a:p>
            <a:pPr marL="628650" lvl="1"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mn-cs"/>
              </a:rPr>
              <a:t>moving toward 75% on site staffing,</a:t>
            </a:r>
          </a:p>
          <a:p>
            <a:pPr marL="628650" lvl="1"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mn-cs"/>
              </a:rPr>
              <a:t>encouraged, </a:t>
            </a:r>
            <a:r>
              <a:rPr lang="en-US" sz="1200" u="sng" kern="1200">
                <a:solidFill>
                  <a:schemeClr val="tx1"/>
                </a:solidFill>
                <a:effectLst/>
                <a:latin typeface="Arial" pitchFamily="-108" charset="0"/>
                <a:ea typeface="ＭＳ Ｐゴシック" pitchFamily="-108" charset="-128"/>
                <a:cs typeface="+mn-cs"/>
              </a:rPr>
              <a:t>but not required</a:t>
            </a:r>
            <a:r>
              <a:rPr lang="en-US" sz="1200" kern="1200">
                <a:solidFill>
                  <a:schemeClr val="tx1"/>
                </a:solidFill>
                <a:effectLst/>
                <a:latin typeface="Arial" pitchFamily="-108" charset="0"/>
                <a:ea typeface="ＭＳ Ｐゴシック" pitchFamily="-108" charset="-128"/>
                <a:cs typeface="+mn-cs"/>
              </a:rPr>
              <a:t>, teleworking</a:t>
            </a:r>
          </a:p>
          <a:p>
            <a:pPr marL="628650" lvl="1" indent="-171450">
              <a:buFont typeface="Arial" panose="020B0604020202020204" pitchFamily="34" charset="0"/>
              <a:buChar char="•"/>
            </a:pPr>
            <a:r>
              <a:rPr lang="en-US" sz="1200" kern="1200">
                <a:solidFill>
                  <a:schemeClr val="tx1"/>
                </a:solidFill>
                <a:effectLst/>
                <a:latin typeface="Arial" pitchFamily="-108" charset="0"/>
                <a:ea typeface="ＭＳ Ｐゴシック" pitchFamily="-108" charset="-128"/>
                <a:cs typeface="+mn-cs"/>
              </a:rPr>
              <a:t>opportunities for face-to-face meeting on site</a:t>
            </a:r>
          </a:p>
          <a:p>
            <a:endParaRPr lang="en-US"/>
          </a:p>
        </p:txBody>
      </p:sp>
      <p:sp>
        <p:nvSpPr>
          <p:cNvPr id="4" name="Slide Number Placeholder 3"/>
          <p:cNvSpPr>
            <a:spLocks noGrp="1"/>
          </p:cNvSpPr>
          <p:nvPr>
            <p:ph type="sldNum" sz="quarter" idx="10"/>
          </p:nvPr>
        </p:nvSpPr>
        <p:spPr/>
        <p:txBody>
          <a:bodyPr/>
          <a:lstStyle/>
          <a:p>
            <a:fld id="{6CB1D92B-94BC-4326-9D32-CF4932ACA6C2}" type="slidenum">
              <a:rPr lang="en-US" smtClean="0"/>
              <a:t>26</a:t>
            </a:fld>
            <a:endParaRPr lang="en-US"/>
          </a:p>
        </p:txBody>
      </p:sp>
    </p:spTree>
    <p:extLst>
      <p:ext uri="{BB962C8B-B14F-4D97-AF65-F5344CB8AC3E}">
        <p14:creationId xmlns:p14="http://schemas.microsoft.com/office/powerpoint/2010/main" val="23091668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791D18-B7CF-F843-94B8-E1C0B2541684}" type="slidenum">
              <a:rPr lang="en-US">
                <a:solidFill>
                  <a:prstClr val="black"/>
                </a:solidFill>
                <a:latin typeface="Calibri"/>
              </a:rPr>
              <a:pPr/>
              <a:t>27</a:t>
            </a:fld>
            <a:endParaRPr lang="en-US">
              <a:solidFill>
                <a:prstClr val="black"/>
              </a:solidFill>
              <a:latin typeface="Calibri"/>
            </a:endParaRPr>
          </a:p>
        </p:txBody>
      </p:sp>
      <p:sp>
        <p:nvSpPr>
          <p:cNvPr id="128002" name="Rectangle 2"/>
          <p:cNvSpPr>
            <a:spLocks noGrp="1" noRot="1" noChangeAspect="1" noChangeArrowheads="1" noTextEdit="1"/>
          </p:cNvSpPr>
          <p:nvPr>
            <p:ph type="sldImg"/>
          </p:nvPr>
        </p:nvSpPr>
        <p:spPr>
          <a:xfrm>
            <a:off x="381000" y="685800"/>
            <a:ext cx="6096000" cy="3429000"/>
          </a:xfrm>
          <a:ln/>
        </p:spPr>
      </p:sp>
      <p:sp>
        <p:nvSpPr>
          <p:cNvPr id="128003"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510874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emf"/><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341067411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47075033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790C3BF-7B0C-44A1-AD06-D49132662AE3}" type="slidenum">
              <a:rPr lang="en-US"/>
              <a:pPr>
                <a:defRPr/>
              </a:pPr>
              <a:t>‹#›</a:t>
            </a:fld>
            <a:endParaRPr lang="en-US"/>
          </a:p>
        </p:txBody>
      </p:sp>
    </p:spTree>
    <p:extLst>
      <p:ext uri="{BB962C8B-B14F-4D97-AF65-F5344CB8AC3E}">
        <p14:creationId xmlns:p14="http://schemas.microsoft.com/office/powerpoint/2010/main" val="3677628992"/>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371600"/>
            <a:ext cx="538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371600"/>
            <a:ext cx="538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386306850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210369977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2851007075"/>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388894539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404683052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413174003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155492484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0"/>
            <a:ext cx="2743200" cy="6477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0"/>
            <a:ext cx="8026400" cy="6477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2"/>
          <p:cNvSpPr>
            <a:spLocks noGrp="1"/>
          </p:cNvSpPr>
          <p:nvPr>
            <p:ph type="sldNum" sz="quarter" idx="10"/>
          </p:nvPr>
        </p:nvSpPr>
        <p:spPr>
          <a:xfrm>
            <a:off x="9347200" y="6571622"/>
            <a:ext cx="2844800" cy="286378"/>
          </a:xfrm>
        </p:spPr>
        <p:txBody>
          <a:bodyPr/>
          <a:lstStyle/>
          <a:p>
            <a:pPr>
              <a:defRPr/>
            </a:pPr>
            <a:fld id="{A4CB1DA4-E029-4AE1-BCD4-49E620ACB33F}" type="slidenum">
              <a:rPr lang="en-US" smtClean="0">
                <a:latin typeface="Arial" panose="020B0604020202020204" pitchFamily="34" charset="0"/>
              </a:rPr>
              <a:pPr>
                <a:defRPr/>
              </a:pPr>
              <a:t>‹#›</a:t>
            </a:fld>
            <a:endParaRPr lang="en-US">
              <a:latin typeface="Arial" panose="020B0604020202020204" pitchFamily="34" charset="0"/>
            </a:endParaRPr>
          </a:p>
        </p:txBody>
      </p:sp>
    </p:spTree>
    <p:extLst>
      <p:ext uri="{BB962C8B-B14F-4D97-AF65-F5344CB8AC3E}">
        <p14:creationId xmlns:p14="http://schemas.microsoft.com/office/powerpoint/2010/main" val="423979303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D43621D-B845-4D18-925B-C04E2CFF5A3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234997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82F264F-BB75-4DA1-A8A0-7AF166E8189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834716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BBFFCA1-7948-46D9-A9B5-C4C132107A9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1589948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E0E43585-4B70-4213-8408-83A238D7661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888708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CFA07248-2B8A-4069-BB6A-3D58D42A1D33}"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1429265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ED36951-597D-4975-AD3C-B111F8C1275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706365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AB841B89-7880-4BEE-9F7A-C7B7564CD59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840030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04F7F3F-65AB-43E7-AD8C-5B2B7AB0BEED}"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39791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9CED22A2-6963-44CC-A7CD-D7629D9F31A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659108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A839F487-56DF-4FA8-95F5-DF8BA2151EC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4804312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09BEDA1-8D06-487F-90DC-13429F1D8FD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637419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1" y="1219200"/>
            <a:ext cx="11571817" cy="50434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6">
            <a:extLst>
              <a:ext uri="{FF2B5EF4-FFF2-40B4-BE49-F238E27FC236}">
                <a16:creationId xmlns:a16="http://schemas.microsoft.com/office/drawing/2014/main" id="{3B12896A-ADAB-884B-92CD-427A65EC3036}"/>
              </a:ext>
            </a:extLst>
          </p:cNvPr>
          <p:cNvSpPr txBox="1">
            <a:spLocks/>
          </p:cNvSpPr>
          <p:nvPr userDrawn="1"/>
        </p:nvSpPr>
        <p:spPr>
          <a:xfrm>
            <a:off x="9347200" y="6492876"/>
            <a:ext cx="2844800" cy="365125"/>
          </a:xfrm>
          <a:prstGeom prst="rect">
            <a:avLst/>
          </a:prstGeom>
        </p:spPr>
        <p:txBody>
          <a:bodyPr anchor="ctr"/>
          <a:ls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r"/>
            <a:fld id="{58B8097E-77AC-41E2-9152-C3AE62D51BBF}" type="slidenum">
              <a:rPr lang="en-US" sz="800" smtClean="0">
                <a:solidFill>
                  <a:srgbClr val="800000"/>
                </a:solidFill>
                <a:latin typeface="75 Helvetica Bold" charset="0"/>
                <a:ea typeface="ＭＳ Ｐゴシック" pitchFamily="1" charset="-128"/>
                <a:cs typeface="ＭＳ Ｐゴシック" pitchFamily="1" charset="-128"/>
              </a:rPr>
              <a:pPr algn="r"/>
              <a:t>‹#›</a:t>
            </a:fld>
            <a:endParaRPr lang="en-US" sz="800">
              <a:solidFill>
                <a:prstClr val="black"/>
              </a:solidFill>
            </a:endParaRPr>
          </a:p>
        </p:txBody>
      </p:sp>
      <p:sp>
        <p:nvSpPr>
          <p:cNvPr id="6" name="Date Placeholder 5">
            <a:extLst>
              <a:ext uri="{FF2B5EF4-FFF2-40B4-BE49-F238E27FC236}">
                <a16:creationId xmlns:a16="http://schemas.microsoft.com/office/drawing/2014/main" id="{0D8B337A-71E1-4C43-8D56-12BCFA4C8176}"/>
              </a:ext>
            </a:extLst>
          </p:cNvPr>
          <p:cNvSpPr txBox="1">
            <a:spLocks/>
          </p:cNvSpPr>
          <p:nvPr userDrawn="1"/>
        </p:nvSpPr>
        <p:spPr>
          <a:xfrm>
            <a:off x="203200" y="6491971"/>
            <a:ext cx="2743200" cy="365125"/>
          </a:xfrm>
          <a:prstGeom prst="rect">
            <a:avLst/>
          </a:prstGeom>
        </p:spPr>
        <p:txBody>
          <a:bodyPr vert="horz" lIns="91440" tIns="45720" rIns="91440" bIns="45720" rtlCol="0" anchor="ctr"/>
          <a:lstStyle>
            <a:defPPr>
              <a:defRPr lang="en-US"/>
            </a:defPPr>
            <a:lvl1pPr algn="l" rtl="0" fontAlgn="base">
              <a:spcBef>
                <a:spcPct val="0"/>
              </a:spcBef>
              <a:spcAft>
                <a:spcPct val="0"/>
              </a:spcAft>
              <a:defRPr sz="800" kern="1200">
                <a:solidFill>
                  <a:schemeClr val="tx1">
                    <a:tint val="75000"/>
                  </a:schemeClr>
                </a:solidFill>
                <a:latin typeface="Arial"/>
                <a:ea typeface="ＭＳ Ｐゴシック" pitchFamily="29" charset="-128"/>
                <a:cs typeface="Arial"/>
              </a:defRPr>
            </a:lvl1pPr>
            <a:lvl2pPr marL="457200"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2pPr>
            <a:lvl3pPr marL="914400"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3pPr>
            <a:lvl4pPr marL="1371600"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4pPr>
            <a:lvl5pPr marL="1828800" algn="l" rtl="0" fontAlgn="base">
              <a:spcBef>
                <a:spcPct val="0"/>
              </a:spcBef>
              <a:spcAft>
                <a:spcPct val="0"/>
              </a:spcAft>
              <a:defRPr sz="1000" kern="1200">
                <a:solidFill>
                  <a:schemeClr val="tx1"/>
                </a:solidFill>
                <a:latin typeface="Arial Black" pitchFamily="38" charset="0"/>
                <a:ea typeface="ＭＳ Ｐゴシック" pitchFamily="29" charset="-128"/>
                <a:cs typeface="ＭＳ Ｐゴシック" pitchFamily="29" charset="-128"/>
              </a:defRPr>
            </a:lvl5pPr>
            <a:lvl6pPr marL="2286000" algn="l" defTabSz="457200" rtl="0" eaLnBrk="1" latinLnBrk="0" hangingPunct="1">
              <a:defRPr sz="1000" kern="1200">
                <a:solidFill>
                  <a:schemeClr val="tx1"/>
                </a:solidFill>
                <a:latin typeface="Arial Black" pitchFamily="38" charset="0"/>
                <a:ea typeface="ＭＳ Ｐゴシック" pitchFamily="29" charset="-128"/>
                <a:cs typeface="ＭＳ Ｐゴシック" pitchFamily="29" charset="-128"/>
              </a:defRPr>
            </a:lvl6pPr>
            <a:lvl7pPr marL="2743200" algn="l" defTabSz="457200" rtl="0" eaLnBrk="1" latinLnBrk="0" hangingPunct="1">
              <a:defRPr sz="1000" kern="1200">
                <a:solidFill>
                  <a:schemeClr val="tx1"/>
                </a:solidFill>
                <a:latin typeface="Arial Black" pitchFamily="38" charset="0"/>
                <a:ea typeface="ＭＳ Ｐゴシック" pitchFamily="29" charset="-128"/>
                <a:cs typeface="ＭＳ Ｐゴシック" pitchFamily="29" charset="-128"/>
              </a:defRPr>
            </a:lvl7pPr>
            <a:lvl8pPr marL="3200400" algn="l" defTabSz="457200" rtl="0" eaLnBrk="1" latinLnBrk="0" hangingPunct="1">
              <a:defRPr sz="1000" kern="1200">
                <a:solidFill>
                  <a:schemeClr val="tx1"/>
                </a:solidFill>
                <a:latin typeface="Arial Black" pitchFamily="38" charset="0"/>
                <a:ea typeface="ＭＳ Ｐゴシック" pitchFamily="29" charset="-128"/>
                <a:cs typeface="ＭＳ Ｐゴシック" pitchFamily="29" charset="-128"/>
              </a:defRPr>
            </a:lvl8pPr>
            <a:lvl9pPr marL="3657600" algn="l" defTabSz="457200" rtl="0" eaLnBrk="1" latinLnBrk="0" hangingPunct="1">
              <a:defRPr sz="1000" kern="1200">
                <a:solidFill>
                  <a:schemeClr val="tx1"/>
                </a:solidFill>
                <a:latin typeface="Arial Black" pitchFamily="38" charset="0"/>
                <a:ea typeface="ＭＳ Ｐゴシック" pitchFamily="29" charset="-128"/>
                <a:cs typeface="ＭＳ Ｐゴシック" pitchFamily="29" charset="-128"/>
              </a:defRPr>
            </a:lvl9pPr>
          </a:lstStyle>
          <a:p>
            <a:r>
              <a:rPr lang="en-US" sz="800" err="1"/>
              <a:t>www.nasa.gov</a:t>
            </a:r>
            <a:endParaRPr lang="en-US" sz="80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2834AECD-2A1F-3848-BC24-81A64F183981}"/>
              </a:ext>
            </a:extLst>
          </p:cNvPr>
          <p:cNvSpPr>
            <a:spLocks noGrp="1"/>
          </p:cNvSpPr>
          <p:nvPr>
            <p:ph type="sldNum" sz="quarter" idx="4"/>
          </p:nvPr>
        </p:nvSpPr>
        <p:spPr>
          <a:xfrm>
            <a:off x="9033520" y="6430291"/>
            <a:ext cx="2844800" cy="291185"/>
          </a:xfrm>
          <a:prstGeom prst="rect">
            <a:avLst/>
          </a:prstGeom>
        </p:spPr>
        <p:txBody>
          <a:bodyPr lIns="91119" tIns="45559" rIns="91119" bIns="45559"/>
          <a:lstStyle>
            <a:lvl1pPr algn="r">
              <a:defRPr sz="1200"/>
            </a:lvl1pPr>
          </a:lstStyle>
          <a:p>
            <a:pPr defTabSz="455272" fontAlgn="auto">
              <a:spcBef>
                <a:spcPts val="0"/>
              </a:spcBef>
              <a:spcAft>
                <a:spcPts val="0"/>
              </a:spcAft>
            </a:pPr>
            <a:fld id="{B3C77EBE-8F66-E747-BDA0-53633E59A453}" type="slidenum">
              <a:rPr lang="en-US" smtClean="0">
                <a:solidFill>
                  <a:srgbClr val="000000"/>
                </a:solidFill>
                <a:latin typeface="Helvetica"/>
                <a:ea typeface="ＭＳ Ｐゴシック"/>
              </a:rPr>
              <a:pPr defTabSz="455272" fontAlgn="auto">
                <a:spcBef>
                  <a:spcPts val="0"/>
                </a:spcBef>
                <a:spcAft>
                  <a:spcPts val="0"/>
                </a:spcAft>
              </a:pPr>
              <a:t>‹#›</a:t>
            </a:fld>
            <a:endParaRPr lang="en-US">
              <a:solidFill>
                <a:srgbClr val="000000"/>
              </a:solidFill>
              <a:latin typeface="Helvetica"/>
              <a:ea typeface="ＭＳ Ｐゴシック"/>
            </a:endParaRPr>
          </a:p>
        </p:txBody>
      </p:sp>
      <p:sp>
        <p:nvSpPr>
          <p:cNvPr id="3" name="Date Placeholder 5">
            <a:extLst>
              <a:ext uri="{FF2B5EF4-FFF2-40B4-BE49-F238E27FC236}">
                <a16:creationId xmlns:a16="http://schemas.microsoft.com/office/drawing/2014/main" id="{E65CBAD5-1FEB-E44B-B672-E607BE3A2672}"/>
              </a:ext>
            </a:extLst>
          </p:cNvPr>
          <p:cNvSpPr>
            <a:spLocks noGrp="1"/>
          </p:cNvSpPr>
          <p:nvPr>
            <p:ph type="dt" sz="half" idx="2"/>
          </p:nvPr>
        </p:nvSpPr>
        <p:spPr>
          <a:xfrm>
            <a:off x="184769" y="6492876"/>
            <a:ext cx="2743200" cy="365125"/>
          </a:xfrm>
          <a:prstGeom prst="rect">
            <a:avLst/>
          </a:prstGeom>
        </p:spPr>
        <p:txBody>
          <a:bodyPr vert="horz" lIns="91440" tIns="45720" rIns="91440" bIns="45720" rtlCol="0" anchor="ctr"/>
          <a:lstStyle>
            <a:lvl1pPr algn="l">
              <a:defRPr sz="800">
                <a:solidFill>
                  <a:schemeClr val="tx1">
                    <a:tint val="75000"/>
                  </a:schemeClr>
                </a:solidFill>
                <a:latin typeface="Arial"/>
                <a:cs typeface="Arial"/>
              </a:defRPr>
            </a:lvl1pPr>
          </a:lstStyle>
          <a:p>
            <a:r>
              <a:rPr lang="en-US"/>
              <a:t>www.nasa.gov</a:t>
            </a:r>
          </a:p>
        </p:txBody>
      </p:sp>
    </p:spTree>
    <p:extLst>
      <p:ext uri="{BB962C8B-B14F-4D97-AF65-F5344CB8AC3E}">
        <p14:creationId xmlns:p14="http://schemas.microsoft.com/office/powerpoint/2010/main" val="6087862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2" y="164000"/>
            <a:ext cx="10638185" cy="499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9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9132589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a:prstGeom prst="rect">
            <a:avLst/>
          </a:prstGeom>
        </p:spPr>
        <p:txBody>
          <a:bodyPr lIns="91128" tIns="45564" rIns="91128" bIns="45564"/>
          <a:lstStyle/>
          <a:p>
            <a:r>
              <a:rPr lang="en-US"/>
              <a:t>Click to edit Master title style</a:t>
            </a:r>
          </a:p>
        </p:txBody>
      </p:sp>
    </p:spTree>
    <p:extLst>
      <p:ext uri="{BB962C8B-B14F-4D97-AF65-F5344CB8AC3E}">
        <p14:creationId xmlns:p14="http://schemas.microsoft.com/office/powerpoint/2010/main" val="290968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48076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6917" y="266700"/>
            <a:ext cx="11580283" cy="6223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2" y="1219200"/>
            <a:ext cx="11571817" cy="50434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959511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B2C1D-0BDB-D648-84AF-CA821EB1A2EC}"/>
              </a:ext>
            </a:extLst>
          </p:cNvPr>
          <p:cNvSpPr>
            <a:spLocks noGrp="1"/>
          </p:cNvSpPr>
          <p:nvPr>
            <p:ph type="title"/>
          </p:nvPr>
        </p:nvSpPr>
        <p:spPr>
          <a:xfrm>
            <a:off x="786347" y="347607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61739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76201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8190006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5635739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2084459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4384136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5725453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9688722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24271741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495375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689-25AD-4645-9508-C3D7B25454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E3EA4-3E7A-524B-B7EC-4441CEA042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A2BA75-E655-B241-A2EE-A0C05FD81F7F}"/>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B4CB8FB6-57C0-5748-AA1E-9F5876A2FC70}"/>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7483026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3CD65-1CE2-8C48-A685-E656B4FEF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62F109-B826-3043-81C9-4EDF213E7A1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20D353A-AFA9-D44B-97B2-B212C779684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632778EB-32B4-9647-B68C-76263A35637F}"/>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3167028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523988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8265" y="306133"/>
            <a:ext cx="10515600" cy="443086"/>
          </a:xfrm>
        </p:spPr>
        <p:txBody>
          <a:bodyPr>
            <a:normAutofit/>
          </a:bodyPr>
          <a:lstStyle>
            <a:lvl1pPr>
              <a:defRPr sz="2400">
                <a:solidFill>
                  <a:srgbClr val="0070C0"/>
                </a:solidFill>
                <a:latin typeface="Arial" charset="0"/>
                <a:ea typeface="Arial" charset="0"/>
                <a:cs typeface="Arial" charset="0"/>
              </a:defRPr>
            </a:lvl1pPr>
          </a:lstStyle>
          <a:p>
            <a:r>
              <a:rPr lang="en-US"/>
              <a:t>Click to edit Master title style</a:t>
            </a:r>
          </a:p>
        </p:txBody>
      </p:sp>
      <p:sp>
        <p:nvSpPr>
          <p:cNvPr id="3" name="Date Placeholder 2"/>
          <p:cNvSpPr>
            <a:spLocks noGrp="1"/>
          </p:cNvSpPr>
          <p:nvPr>
            <p:ph type="dt" sz="half" idx="10"/>
          </p:nvPr>
        </p:nvSpPr>
        <p:spPr>
          <a:xfrm>
            <a:off x="938305" y="6542386"/>
            <a:ext cx="2053159" cy="233025"/>
          </a:xfrm>
        </p:spPr>
        <p:txBody>
          <a:bodyPr/>
          <a:lstStyle>
            <a:lvl1pPr>
              <a:defRPr sz="900">
                <a:latin typeface="Arial" charset="0"/>
                <a:ea typeface="Arial" charset="0"/>
                <a:cs typeface="Arial" charset="0"/>
              </a:defRPr>
            </a:lvl1pPr>
          </a:lstStyle>
          <a:p>
            <a:r>
              <a:rPr lang="en-US"/>
              <a:t>www.nasa.gov</a:t>
            </a:r>
          </a:p>
        </p:txBody>
      </p:sp>
      <p:sp>
        <p:nvSpPr>
          <p:cNvPr id="5" name="Slide Number Placeholder 4"/>
          <p:cNvSpPr>
            <a:spLocks noGrp="1"/>
          </p:cNvSpPr>
          <p:nvPr>
            <p:ph type="sldNum" sz="quarter" idx="12"/>
          </p:nvPr>
        </p:nvSpPr>
        <p:spPr>
          <a:xfrm>
            <a:off x="5851729" y="6542386"/>
            <a:ext cx="488542" cy="233025"/>
          </a:xfrm>
        </p:spPr>
        <p:txBody>
          <a:bodyPr/>
          <a:lstStyle>
            <a:lvl1pPr algn="ctr">
              <a:defRPr sz="900">
                <a:latin typeface="Arial" charset="0"/>
                <a:ea typeface="Arial" charset="0"/>
                <a:cs typeface="Arial" charset="0"/>
              </a:defRPr>
            </a:lvl1pPr>
          </a:lstStyle>
          <a:p>
            <a:fld id="{8C64EDE7-3420-DB4D-B6BF-1DCBB336F8D3}" type="slidenum">
              <a:rPr lang="en-US" smtClean="0"/>
              <a:pPr/>
              <a:t>‹#›</a:t>
            </a:fld>
            <a:endParaRPr lang="en-US"/>
          </a:p>
        </p:txBody>
      </p:sp>
      <p:pic>
        <p:nvPicPr>
          <p:cNvPr id="6" name="Picture 14" descr="NASA insigniaCMYK"/>
          <p:cNvPicPr preferRelativeResize="0">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174107" y="154033"/>
            <a:ext cx="746032" cy="6148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Content Placeholder 7">
            <a:extLst>
              <a:ext uri="{FF2B5EF4-FFF2-40B4-BE49-F238E27FC236}">
                <a16:creationId xmlns:a16="http://schemas.microsoft.com/office/drawing/2014/main" id="{CC3B0712-41B7-7241-8485-C33E24ACE60E}"/>
              </a:ext>
            </a:extLst>
          </p:cNvPr>
          <p:cNvSpPr>
            <a:spLocks noGrp="1"/>
          </p:cNvSpPr>
          <p:nvPr>
            <p:ph sz="quarter" idx="13"/>
          </p:nvPr>
        </p:nvSpPr>
        <p:spPr>
          <a:xfrm>
            <a:off x="247650" y="1006475"/>
            <a:ext cx="11672888" cy="50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 clipart&#10;&#10;Description automatically generated">
            <a:extLst>
              <a:ext uri="{FF2B5EF4-FFF2-40B4-BE49-F238E27FC236}">
                <a16:creationId xmlns:a16="http://schemas.microsoft.com/office/drawing/2014/main" id="{C6B21300-6E2B-451B-9298-88A02AB740F2}"/>
              </a:ext>
            </a:extLst>
          </p:cNvPr>
          <p:cNvPicPr>
            <a:picLocks noChangeAspect="1"/>
          </p:cNvPicPr>
          <p:nvPr userDrawn="1"/>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0458824" y="6231889"/>
            <a:ext cx="1461714" cy="547650"/>
          </a:xfrm>
          <a:prstGeom prst="rect">
            <a:avLst/>
          </a:prstGeom>
        </p:spPr>
      </p:pic>
    </p:spTree>
    <p:extLst>
      <p:ext uri="{BB962C8B-B14F-4D97-AF65-F5344CB8AC3E}">
        <p14:creationId xmlns:p14="http://schemas.microsoft.com/office/powerpoint/2010/main" val="42090730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Side by S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353025" y="914400"/>
            <a:ext cx="5676300" cy="5457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7" name="Content Placeholder 2">
            <a:extLst>
              <a:ext uri="{FF2B5EF4-FFF2-40B4-BE49-F238E27FC236}">
                <a16:creationId xmlns:a16="http://schemas.microsoft.com/office/drawing/2014/main" id="{A3485E66-873A-48CB-9555-A3D553D8E3E0}"/>
              </a:ext>
            </a:extLst>
          </p:cNvPr>
          <p:cNvSpPr>
            <a:spLocks noGrp="1"/>
          </p:cNvSpPr>
          <p:nvPr>
            <p:ph idx="13"/>
          </p:nvPr>
        </p:nvSpPr>
        <p:spPr>
          <a:xfrm>
            <a:off x="6162677" y="914399"/>
            <a:ext cx="5809649" cy="5457524"/>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C5E0CD94-8348-4691-852F-CC1D2DDCBD07}"/>
              </a:ext>
            </a:extLst>
          </p:cNvPr>
          <p:cNvSpPr>
            <a:spLocks noGrp="1"/>
          </p:cNvSpPr>
          <p:nvPr>
            <p:ph type="title"/>
          </p:nvPr>
        </p:nvSpPr>
        <p:spPr>
          <a:xfrm>
            <a:off x="1354667" y="145841"/>
            <a:ext cx="8703732" cy="636046"/>
          </a:xfrm>
          <a:prstGeom prst="rect">
            <a:avLst/>
          </a:prstGeom>
        </p:spPr>
        <p:txBody>
          <a:bodyPr vert="horz" lIns="91440" tIns="45720" rIns="91440" bIns="0" rtlCol="0" anchor="b" anchorCtr="0">
            <a:normAutofit/>
          </a:bodyPr>
          <a:lstStyle/>
          <a:p>
            <a:r>
              <a:rPr lang="en-US"/>
              <a:t>Click to edit Master title style</a:t>
            </a:r>
          </a:p>
        </p:txBody>
      </p:sp>
    </p:spTree>
    <p:extLst>
      <p:ext uri="{BB962C8B-B14F-4D97-AF65-F5344CB8AC3E}">
        <p14:creationId xmlns:p14="http://schemas.microsoft.com/office/powerpoint/2010/main" val="39554045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slideLayout" Target="../slideLayouts/slideLayout24.xml"/><Relationship Id="rId1" Type="http://schemas.openxmlformats.org/officeDocument/2006/relationships/slideLayout" Target="../slideLayouts/slideLayout23.xml"/><Relationship Id="rId5" Type="http://schemas.openxmlformats.org/officeDocument/2006/relationships/image" Target="../media/image3.emf"/><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3.emf"/><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4.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image" Target="../media/image4.png"/><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930400" y="0"/>
            <a:ext cx="8900584"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371600"/>
            <a:ext cx="10972800" cy="5105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5060" name="Rectangle 4"/>
          <p:cNvSpPr>
            <a:spLocks noGrp="1" noChangeArrowheads="1"/>
          </p:cNvSpPr>
          <p:nvPr>
            <p:ph type="sldNum" sz="quarter" idx="4"/>
          </p:nvPr>
        </p:nvSpPr>
        <p:spPr bwMode="auto">
          <a:xfrm>
            <a:off x="9347200" y="6381750"/>
            <a:ext cx="28448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a:solidFill>
                  <a:srgbClr val="000000"/>
                </a:solidFill>
                <a:latin typeface="Verdana" pitchFamily="34" charset="0"/>
              </a:defRPr>
            </a:lvl1pPr>
          </a:lstStyle>
          <a:p>
            <a:pPr>
              <a:defRPr/>
            </a:pPr>
            <a:fld id="{95770E71-1775-4B4D-8437-C3269BA85205}" type="slidenum">
              <a:rPr lang="en-US">
                <a:ea typeface="+mn-ea"/>
                <a:cs typeface="Arial" pitchFamily="34" charset="0"/>
              </a:rPr>
              <a:pPr>
                <a:defRPr/>
              </a:pPr>
              <a:t>‹#›</a:t>
            </a:fld>
            <a:endParaRPr lang="en-US">
              <a:ea typeface="+mn-ea"/>
              <a:cs typeface="Arial" pitchFamily="34" charset="0"/>
            </a:endParaRPr>
          </a:p>
        </p:txBody>
      </p:sp>
      <p:pic>
        <p:nvPicPr>
          <p:cNvPr id="1029" name="Picture 3" descr="vaate ppt header.png"/>
          <p:cNvPicPr>
            <a:picLocks noChangeAspect="1"/>
          </p:cNvPicPr>
          <p:nvPr userDrawn="1"/>
        </p:nvPicPr>
        <p:blipFill>
          <a:blip r:embed="rId13" cstate="email">
            <a:extLst>
              <a:ext uri="{28A0092B-C50C-407E-A947-70E740481C1C}">
                <a14:useLocalDpi xmlns:a14="http://schemas.microsoft.com/office/drawing/2010/main"/>
              </a:ext>
            </a:extLst>
          </a:blip>
          <a:srcRect/>
          <a:stretch>
            <a:fillRect/>
          </a:stretch>
        </p:blipFill>
        <p:spPr bwMode="auto">
          <a:xfrm>
            <a:off x="0" y="46039"/>
            <a:ext cx="2032000" cy="1000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0" name="Picture 4" descr="vaate.png"/>
          <p:cNvPicPr>
            <a:picLocks noChangeAspect="1"/>
          </p:cNvPicPr>
          <p:nvPr userDrawn="1"/>
        </p:nvPicPr>
        <p:blipFill>
          <a:blip r:embed="rId14" cstate="email">
            <a:extLst>
              <a:ext uri="{28A0092B-C50C-407E-A947-70E740481C1C}">
                <a14:useLocalDpi xmlns:a14="http://schemas.microsoft.com/office/drawing/2010/main"/>
              </a:ext>
            </a:extLst>
          </a:blip>
          <a:srcRect/>
          <a:stretch>
            <a:fillRect/>
          </a:stretch>
        </p:blipFill>
        <p:spPr bwMode="auto">
          <a:xfrm>
            <a:off x="10769601" y="76200"/>
            <a:ext cx="1325033" cy="952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31" name="Rectangle 15"/>
          <p:cNvSpPr>
            <a:spLocks noChangeArrowheads="1"/>
          </p:cNvSpPr>
          <p:nvPr userDrawn="1"/>
        </p:nvSpPr>
        <p:spPr bwMode="auto">
          <a:xfrm>
            <a:off x="2319867" y="0"/>
            <a:ext cx="7234767" cy="26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defRPr/>
            </a:pPr>
            <a:r>
              <a:rPr lang="en-US" altLang="en-US" sz="1100" b="1">
                <a:solidFill>
                  <a:srgbClr val="FF0000"/>
                </a:solidFill>
                <a:ea typeface="+mn-ea"/>
                <a:cs typeface="Arial" pitchFamily="34" charset="0"/>
              </a:rPr>
              <a:t>Distribution B-- Limited to US Government Agencies</a:t>
            </a:r>
          </a:p>
        </p:txBody>
      </p:sp>
      <p:sp>
        <p:nvSpPr>
          <p:cNvPr id="1032" name="Rectangle 15"/>
          <p:cNvSpPr>
            <a:spLocks noChangeArrowheads="1"/>
          </p:cNvSpPr>
          <p:nvPr userDrawn="1"/>
        </p:nvSpPr>
        <p:spPr bwMode="auto">
          <a:xfrm>
            <a:off x="2332567" y="6584950"/>
            <a:ext cx="7234767" cy="261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a:defRPr/>
            </a:pPr>
            <a:r>
              <a:rPr lang="en-US" altLang="en-US" sz="1100" b="1">
                <a:solidFill>
                  <a:srgbClr val="FF0000"/>
                </a:solidFill>
                <a:ea typeface="+mn-ea"/>
                <a:cs typeface="Arial" pitchFamily="34" charset="0"/>
              </a:rPr>
              <a:t>Distribution B-- Limited to US Government Agencies</a:t>
            </a:r>
          </a:p>
        </p:txBody>
      </p:sp>
    </p:spTree>
    <p:extLst>
      <p:ext uri="{BB962C8B-B14F-4D97-AF65-F5344CB8AC3E}">
        <p14:creationId xmlns:p14="http://schemas.microsoft.com/office/powerpoint/2010/main" val="3947192230"/>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Lst>
  <p:transition/>
  <p:hf hdr="0" ftr="0" dt="0"/>
  <p:txStyles>
    <p:titleStyle>
      <a:lvl1pPr algn="ctr" rtl="0" eaLnBrk="1" fontAlgn="base" hangingPunct="1">
        <a:spcBef>
          <a:spcPct val="0"/>
        </a:spcBef>
        <a:spcAft>
          <a:spcPct val="0"/>
        </a:spcAft>
        <a:defRPr sz="3200" b="1">
          <a:solidFill>
            <a:schemeClr val="tx1"/>
          </a:solidFill>
          <a:latin typeface="+mj-lt"/>
          <a:ea typeface="+mj-ea"/>
          <a:cs typeface="+mj-cs"/>
        </a:defRPr>
      </a:lvl1pPr>
      <a:lvl2pPr algn="ctr" rtl="0" eaLnBrk="1" fontAlgn="base" hangingPunct="1">
        <a:spcBef>
          <a:spcPct val="0"/>
        </a:spcBef>
        <a:spcAft>
          <a:spcPct val="0"/>
        </a:spcAft>
        <a:defRPr sz="3200" b="1">
          <a:solidFill>
            <a:schemeClr val="tx1"/>
          </a:solidFill>
          <a:latin typeface="Arial" charset="0"/>
        </a:defRPr>
      </a:lvl2pPr>
      <a:lvl3pPr algn="ctr" rtl="0" eaLnBrk="1" fontAlgn="base" hangingPunct="1">
        <a:spcBef>
          <a:spcPct val="0"/>
        </a:spcBef>
        <a:spcAft>
          <a:spcPct val="0"/>
        </a:spcAft>
        <a:defRPr sz="3200" b="1">
          <a:solidFill>
            <a:schemeClr val="tx1"/>
          </a:solidFill>
          <a:latin typeface="Arial" charset="0"/>
        </a:defRPr>
      </a:lvl3pPr>
      <a:lvl4pPr algn="ctr" rtl="0" eaLnBrk="1" fontAlgn="base" hangingPunct="1">
        <a:spcBef>
          <a:spcPct val="0"/>
        </a:spcBef>
        <a:spcAft>
          <a:spcPct val="0"/>
        </a:spcAft>
        <a:defRPr sz="3200" b="1">
          <a:solidFill>
            <a:schemeClr val="tx1"/>
          </a:solidFill>
          <a:latin typeface="Arial" charset="0"/>
        </a:defRPr>
      </a:lvl4pPr>
      <a:lvl5pPr algn="ctr" rtl="0" eaLnBrk="1" fontAlgn="base" hangingPunct="1">
        <a:spcBef>
          <a:spcPct val="0"/>
        </a:spcBef>
        <a:spcAft>
          <a:spcPct val="0"/>
        </a:spcAft>
        <a:defRPr sz="3200" b="1">
          <a:solidFill>
            <a:schemeClr val="tx1"/>
          </a:solidFill>
          <a:latin typeface="Arial" charset="0"/>
        </a:defRPr>
      </a:lvl5pPr>
      <a:lvl6pPr marL="457200" algn="ctr" rtl="0" eaLnBrk="1" fontAlgn="base" hangingPunct="1">
        <a:spcBef>
          <a:spcPct val="0"/>
        </a:spcBef>
        <a:spcAft>
          <a:spcPct val="0"/>
        </a:spcAft>
        <a:defRPr sz="3200" b="1">
          <a:solidFill>
            <a:schemeClr val="tx1"/>
          </a:solidFill>
          <a:latin typeface="Arial" charset="0"/>
        </a:defRPr>
      </a:lvl6pPr>
      <a:lvl7pPr marL="914400" algn="ctr" rtl="0" eaLnBrk="1" fontAlgn="base" hangingPunct="1">
        <a:spcBef>
          <a:spcPct val="0"/>
        </a:spcBef>
        <a:spcAft>
          <a:spcPct val="0"/>
        </a:spcAft>
        <a:defRPr sz="3200" b="1">
          <a:solidFill>
            <a:schemeClr val="tx1"/>
          </a:solidFill>
          <a:latin typeface="Arial" charset="0"/>
        </a:defRPr>
      </a:lvl7pPr>
      <a:lvl8pPr marL="1371600" algn="ctr" rtl="0" eaLnBrk="1" fontAlgn="base" hangingPunct="1">
        <a:spcBef>
          <a:spcPct val="0"/>
        </a:spcBef>
        <a:spcAft>
          <a:spcPct val="0"/>
        </a:spcAft>
        <a:defRPr sz="3200" b="1">
          <a:solidFill>
            <a:schemeClr val="tx1"/>
          </a:solidFill>
          <a:latin typeface="Arial" charset="0"/>
        </a:defRPr>
      </a:lvl8pPr>
      <a:lvl9pPr marL="1828800" algn="ctr" rtl="0" eaLnBrk="1" fontAlgn="base" hangingPunct="1">
        <a:spcBef>
          <a:spcPct val="0"/>
        </a:spcBef>
        <a:spcAft>
          <a:spcPct val="0"/>
        </a:spcAft>
        <a:defRPr sz="3200" b="1">
          <a:solidFill>
            <a:schemeClr val="tx1"/>
          </a:solidFill>
          <a:latin typeface="Arial" charset="0"/>
        </a:defRPr>
      </a:lvl9pPr>
    </p:titleStyle>
    <p:bodyStyle>
      <a:lvl1pPr marL="342900" indent="-342900" algn="l" rtl="0" eaLnBrk="1" fontAlgn="base" hangingPunct="1">
        <a:spcBef>
          <a:spcPct val="40000"/>
        </a:spcBef>
        <a:spcAft>
          <a:spcPct val="0"/>
        </a:spcAft>
        <a:buChar char="•"/>
        <a:defRPr sz="2400" b="1">
          <a:solidFill>
            <a:schemeClr val="tx1"/>
          </a:solidFill>
          <a:latin typeface="+mn-lt"/>
          <a:ea typeface="+mn-ea"/>
          <a:cs typeface="+mn-cs"/>
        </a:defRPr>
      </a:lvl1pPr>
      <a:lvl2pPr marL="742950" indent="-285750" algn="l" rtl="0" eaLnBrk="1" fontAlgn="base" hangingPunct="1">
        <a:spcBef>
          <a:spcPct val="20000"/>
        </a:spcBef>
        <a:spcAft>
          <a:spcPct val="0"/>
        </a:spcAft>
        <a:buChar char="–"/>
        <a:defRPr sz="20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051" name="Text Placeholder 2"/>
          <p:cNvSpPr>
            <a:spLocks noGrp="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en-US">
              <a:solidFill>
                <a:prstClr val="black">
                  <a:tint val="75000"/>
                </a:prstClr>
              </a:solidFill>
              <a:latin typeface="Arial" charset="0"/>
              <a:ea typeface="+mn-ea"/>
              <a:cs typeface="Arial" charset="0"/>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latin typeface="Arial" charset="0"/>
              <a:ea typeface="+mn-ea"/>
              <a:cs typeface="Arial" charset="0"/>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63351C30-B4DA-47F4-97BD-845AC34FE311}" type="slidenum">
              <a:rPr lang="en-US">
                <a:solidFill>
                  <a:prstClr val="black">
                    <a:tint val="75000"/>
                  </a:prstClr>
                </a:solidFill>
                <a:latin typeface="Arial" charset="0"/>
                <a:ea typeface="+mn-ea"/>
                <a:cs typeface="Arial" charset="0"/>
              </a:rPr>
              <a:pPr>
                <a:defRPr/>
              </a:pPr>
              <a:t>‹#›</a:t>
            </a:fld>
            <a:endParaRPr lang="en-US">
              <a:solidFill>
                <a:prstClr val="black">
                  <a:tint val="75000"/>
                </a:prstClr>
              </a:solidFill>
              <a:latin typeface="Arial" charset="0"/>
              <a:ea typeface="+mn-ea"/>
              <a:cs typeface="Arial" charset="0"/>
            </a:endParaRPr>
          </a:p>
        </p:txBody>
      </p:sp>
    </p:spTree>
    <p:extLst>
      <p:ext uri="{BB962C8B-B14F-4D97-AF65-F5344CB8AC3E}">
        <p14:creationId xmlns:p14="http://schemas.microsoft.com/office/powerpoint/2010/main" val="2801161243"/>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p:cNvCxnSpPr/>
          <p:nvPr userDrawn="1"/>
        </p:nvCxnSpPr>
        <p:spPr bwMode="auto">
          <a:xfrm>
            <a:off x="304800" y="889000"/>
            <a:ext cx="10363200" cy="1588"/>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1031" name="Picture 13" descr="NASA insigniaCMYK"/>
          <p:cNvPicPr preferRelativeResize="0">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11094720" y="266700"/>
            <a:ext cx="781898" cy="622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Slide Number Placeholder 5"/>
          <p:cNvSpPr>
            <a:spLocks noGrp="1"/>
          </p:cNvSpPr>
          <p:nvPr>
            <p:ph type="sldNum" sz="quarter" idx="4"/>
          </p:nvPr>
        </p:nvSpPr>
        <p:spPr>
          <a:xfrm>
            <a:off x="9033520" y="6430291"/>
            <a:ext cx="2844800" cy="291185"/>
          </a:xfrm>
          <a:prstGeom prst="rect">
            <a:avLst/>
          </a:prstGeom>
        </p:spPr>
        <p:txBody>
          <a:bodyPr lIns="91119" tIns="45559" rIns="91119" bIns="45559"/>
          <a:lstStyle>
            <a:lvl1pPr algn="r">
              <a:defRPr sz="1200"/>
            </a:lvl1pPr>
          </a:lstStyle>
          <a:p>
            <a:pPr defTabSz="455272" fontAlgn="auto">
              <a:spcBef>
                <a:spcPts val="0"/>
              </a:spcBef>
              <a:spcAft>
                <a:spcPts val="0"/>
              </a:spcAft>
            </a:pPr>
            <a:fld id="{B3C77EBE-8F66-E747-BDA0-53633E59A453}" type="slidenum">
              <a:rPr lang="en-US" smtClean="0">
                <a:solidFill>
                  <a:srgbClr val="000000"/>
                </a:solidFill>
                <a:latin typeface="Helvetica"/>
                <a:ea typeface="ＭＳ Ｐゴシック"/>
              </a:rPr>
              <a:pPr defTabSz="455272" fontAlgn="auto">
                <a:spcBef>
                  <a:spcPts val="0"/>
                </a:spcBef>
                <a:spcAft>
                  <a:spcPts val="0"/>
                </a:spcAft>
              </a:pPr>
              <a:t>‹#›</a:t>
            </a:fld>
            <a:endParaRPr lang="en-US">
              <a:solidFill>
                <a:srgbClr val="000000"/>
              </a:solidFill>
              <a:latin typeface="Helvetica"/>
              <a:ea typeface="ＭＳ Ｐゴシック"/>
            </a:endParaRPr>
          </a:p>
        </p:txBody>
      </p:sp>
      <p:sp>
        <p:nvSpPr>
          <p:cNvPr id="5" name="Date Placeholder 5">
            <a:extLst>
              <a:ext uri="{FF2B5EF4-FFF2-40B4-BE49-F238E27FC236}">
                <a16:creationId xmlns:a16="http://schemas.microsoft.com/office/drawing/2014/main" id="{CD5A4BA1-A21D-2B49-827B-50D700140A5B}"/>
              </a:ext>
            </a:extLst>
          </p:cNvPr>
          <p:cNvSpPr>
            <a:spLocks noGrp="1"/>
          </p:cNvSpPr>
          <p:nvPr>
            <p:ph type="dt" sz="half" idx="2"/>
          </p:nvPr>
        </p:nvSpPr>
        <p:spPr>
          <a:xfrm>
            <a:off x="184769" y="6492876"/>
            <a:ext cx="2743200" cy="365125"/>
          </a:xfrm>
          <a:prstGeom prst="rect">
            <a:avLst/>
          </a:prstGeom>
        </p:spPr>
        <p:txBody>
          <a:bodyPr vert="horz" lIns="91440" tIns="45720" rIns="91440" bIns="45720" rtlCol="0" anchor="ctr"/>
          <a:lstStyle>
            <a:lvl1pPr algn="l">
              <a:defRPr sz="800">
                <a:solidFill>
                  <a:schemeClr val="tx1">
                    <a:tint val="75000"/>
                  </a:schemeClr>
                </a:solidFill>
                <a:latin typeface="Arial"/>
                <a:cs typeface="Arial"/>
              </a:defRPr>
            </a:lvl1pPr>
          </a:lstStyle>
          <a:p>
            <a:r>
              <a:rPr lang="en-US"/>
              <a:t>www.nasa.gov</a:t>
            </a:r>
          </a:p>
        </p:txBody>
      </p:sp>
    </p:spTree>
    <p:extLst>
      <p:ext uri="{BB962C8B-B14F-4D97-AF65-F5344CB8AC3E}">
        <p14:creationId xmlns:p14="http://schemas.microsoft.com/office/powerpoint/2010/main" val="1910530470"/>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95" r:id="rId3"/>
  </p:sldLayoutIdLst>
  <p:hf hdr="0" ftr="0" dt="0"/>
  <p:txStyles>
    <p:titleStyle>
      <a:lvl1pPr algn="l" rtl="0" eaLnBrk="0" fontAlgn="base" hangingPunct="0">
        <a:spcBef>
          <a:spcPct val="0"/>
        </a:spcBef>
        <a:spcAft>
          <a:spcPct val="0"/>
        </a:spcAft>
        <a:defRPr sz="2800" b="1">
          <a:solidFill>
            <a:schemeClr val="tx1"/>
          </a:solidFill>
          <a:latin typeface="+mj-lt"/>
          <a:ea typeface="+mj-ea"/>
          <a:cs typeface="+mj-cs"/>
        </a:defRPr>
      </a:lvl1pPr>
      <a:lvl2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2800" b="1">
          <a:solidFill>
            <a:schemeClr val="tx1"/>
          </a:solidFill>
          <a:latin typeface="Helvetica" pitchFamily="-108" charset="0"/>
          <a:ea typeface="ＭＳ Ｐゴシック" pitchFamily="-108" charset="-128"/>
          <a:cs typeface="ＭＳ Ｐゴシック" pitchFamily="-108" charset="-128"/>
        </a:defRPr>
      </a:lvl5pPr>
      <a:lvl6pPr marL="455648"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6pPr>
      <a:lvl7pPr marL="911296"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7pPr>
      <a:lvl8pPr marL="1366944"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8pPr>
      <a:lvl9pPr marL="1822591" algn="l" rtl="0" fontAlgn="base">
        <a:spcBef>
          <a:spcPct val="0"/>
        </a:spcBef>
        <a:spcAft>
          <a:spcPct val="0"/>
        </a:spcAft>
        <a:defRPr sz="2800">
          <a:solidFill>
            <a:schemeClr val="tx1"/>
          </a:solidFill>
          <a:latin typeface="Helvetica" pitchFamily="-108" charset="0"/>
          <a:ea typeface="ＭＳ Ｐゴシック" pitchFamily="-108" charset="-128"/>
          <a:cs typeface="ＭＳ Ｐゴシック" pitchFamily="-108" charset="-128"/>
        </a:defRPr>
      </a:lvl9pPr>
    </p:titleStyle>
    <p:bodyStyle>
      <a:lvl1pPr marL="341735" indent="-341735" algn="l" rtl="0" eaLnBrk="0" fontAlgn="base" hangingPunct="0">
        <a:spcBef>
          <a:spcPct val="20000"/>
        </a:spcBef>
        <a:spcAft>
          <a:spcPct val="0"/>
        </a:spcAft>
        <a:buChar char="•"/>
        <a:defRPr>
          <a:solidFill>
            <a:schemeClr val="tx1"/>
          </a:solidFill>
          <a:latin typeface="+mn-lt"/>
          <a:ea typeface="+mn-ea"/>
          <a:cs typeface="+mn-cs"/>
        </a:defRPr>
      </a:lvl1pPr>
      <a:lvl2pPr marL="740426" indent="-284774" algn="l" rtl="0" eaLnBrk="0" fontAlgn="base" hangingPunct="0">
        <a:spcBef>
          <a:spcPct val="20000"/>
        </a:spcBef>
        <a:spcAft>
          <a:spcPct val="0"/>
        </a:spcAft>
        <a:buChar char="–"/>
        <a:defRPr sz="1600">
          <a:solidFill>
            <a:schemeClr val="tx1"/>
          </a:solidFill>
          <a:latin typeface="+mn-lt"/>
          <a:ea typeface="+mn-ea"/>
        </a:defRPr>
      </a:lvl2pPr>
      <a:lvl3pPr marL="1139118"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3pPr>
      <a:lvl4pPr marL="1594760"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4pPr>
      <a:lvl5pPr marL="2050413"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5pPr>
      <a:lvl6pPr marL="2506064" indent="-227824" algn="l" rtl="0" fontAlgn="base">
        <a:spcBef>
          <a:spcPct val="20000"/>
        </a:spcBef>
        <a:spcAft>
          <a:spcPct val="0"/>
        </a:spcAft>
        <a:buChar char="»"/>
        <a:defRPr sz="1600">
          <a:solidFill>
            <a:schemeClr val="tx1"/>
          </a:solidFill>
          <a:latin typeface="+mn-lt"/>
          <a:ea typeface="+mn-ea"/>
        </a:defRPr>
      </a:lvl6pPr>
      <a:lvl7pPr marL="2961709" indent="-227824" algn="l" rtl="0" fontAlgn="base">
        <a:spcBef>
          <a:spcPct val="20000"/>
        </a:spcBef>
        <a:spcAft>
          <a:spcPct val="0"/>
        </a:spcAft>
        <a:buChar char="»"/>
        <a:defRPr sz="1600">
          <a:solidFill>
            <a:schemeClr val="tx1"/>
          </a:solidFill>
          <a:latin typeface="+mn-lt"/>
          <a:ea typeface="+mn-ea"/>
        </a:defRPr>
      </a:lvl7pPr>
      <a:lvl8pPr marL="3417357" indent="-227824" algn="l" rtl="0" fontAlgn="base">
        <a:spcBef>
          <a:spcPct val="20000"/>
        </a:spcBef>
        <a:spcAft>
          <a:spcPct val="0"/>
        </a:spcAft>
        <a:buChar char="»"/>
        <a:defRPr sz="1600">
          <a:solidFill>
            <a:schemeClr val="tx1"/>
          </a:solidFill>
          <a:latin typeface="+mn-lt"/>
          <a:ea typeface="+mn-ea"/>
        </a:defRPr>
      </a:lvl8pPr>
      <a:lvl9pPr marL="3873000" indent="-227824" algn="l" rtl="0" fontAlgn="base">
        <a:spcBef>
          <a:spcPct val="20000"/>
        </a:spcBef>
        <a:spcAft>
          <a:spcPct val="0"/>
        </a:spcAft>
        <a:buChar char="»"/>
        <a:defRPr sz="1600">
          <a:solidFill>
            <a:schemeClr val="tx1"/>
          </a:solidFill>
          <a:latin typeface="+mn-lt"/>
          <a:ea typeface="+mn-ea"/>
        </a:defRPr>
      </a:lvl9pPr>
    </p:bodyStyle>
    <p:otherStyle>
      <a:defPPr>
        <a:defRPr lang="en-US"/>
      </a:defPPr>
      <a:lvl1pPr marL="0" algn="l" defTabSz="455648" rtl="0" eaLnBrk="1" latinLnBrk="0" hangingPunct="1">
        <a:defRPr sz="1800" kern="1200">
          <a:solidFill>
            <a:schemeClr val="tx1"/>
          </a:solidFill>
          <a:latin typeface="+mn-lt"/>
          <a:ea typeface="+mn-ea"/>
          <a:cs typeface="+mn-cs"/>
        </a:defRPr>
      </a:lvl1pPr>
      <a:lvl2pPr marL="455648" algn="l" defTabSz="455648" rtl="0" eaLnBrk="1" latinLnBrk="0" hangingPunct="1">
        <a:defRPr sz="1800" kern="1200">
          <a:solidFill>
            <a:schemeClr val="tx1"/>
          </a:solidFill>
          <a:latin typeface="+mn-lt"/>
          <a:ea typeface="+mn-ea"/>
          <a:cs typeface="+mn-cs"/>
        </a:defRPr>
      </a:lvl2pPr>
      <a:lvl3pPr marL="911296" algn="l" defTabSz="455648" rtl="0" eaLnBrk="1" latinLnBrk="0" hangingPunct="1">
        <a:defRPr sz="1800" kern="1200">
          <a:solidFill>
            <a:schemeClr val="tx1"/>
          </a:solidFill>
          <a:latin typeface="+mn-lt"/>
          <a:ea typeface="+mn-ea"/>
          <a:cs typeface="+mn-cs"/>
        </a:defRPr>
      </a:lvl3pPr>
      <a:lvl4pPr marL="1366944" algn="l" defTabSz="455648" rtl="0" eaLnBrk="1" latinLnBrk="0" hangingPunct="1">
        <a:defRPr sz="1800" kern="1200">
          <a:solidFill>
            <a:schemeClr val="tx1"/>
          </a:solidFill>
          <a:latin typeface="+mn-lt"/>
          <a:ea typeface="+mn-ea"/>
          <a:cs typeface="+mn-cs"/>
        </a:defRPr>
      </a:lvl4pPr>
      <a:lvl5pPr marL="1822591" algn="l" defTabSz="455648" rtl="0" eaLnBrk="1" latinLnBrk="0" hangingPunct="1">
        <a:defRPr sz="1800" kern="1200">
          <a:solidFill>
            <a:schemeClr val="tx1"/>
          </a:solidFill>
          <a:latin typeface="+mn-lt"/>
          <a:ea typeface="+mn-ea"/>
          <a:cs typeface="+mn-cs"/>
        </a:defRPr>
      </a:lvl5pPr>
      <a:lvl6pPr marL="2278235" algn="l" defTabSz="455648" rtl="0" eaLnBrk="1" latinLnBrk="0" hangingPunct="1">
        <a:defRPr sz="1800" kern="1200">
          <a:solidFill>
            <a:schemeClr val="tx1"/>
          </a:solidFill>
          <a:latin typeface="+mn-lt"/>
          <a:ea typeface="+mn-ea"/>
          <a:cs typeface="+mn-cs"/>
        </a:defRPr>
      </a:lvl6pPr>
      <a:lvl7pPr marL="2733886" algn="l" defTabSz="455648" rtl="0" eaLnBrk="1" latinLnBrk="0" hangingPunct="1">
        <a:defRPr sz="1800" kern="1200">
          <a:solidFill>
            <a:schemeClr val="tx1"/>
          </a:solidFill>
          <a:latin typeface="+mn-lt"/>
          <a:ea typeface="+mn-ea"/>
          <a:cs typeface="+mn-cs"/>
        </a:defRPr>
      </a:lvl7pPr>
      <a:lvl8pPr marL="3189537" algn="l" defTabSz="455648" rtl="0" eaLnBrk="1" latinLnBrk="0" hangingPunct="1">
        <a:defRPr sz="1800" kern="1200">
          <a:solidFill>
            <a:schemeClr val="tx1"/>
          </a:solidFill>
          <a:latin typeface="+mn-lt"/>
          <a:ea typeface="+mn-ea"/>
          <a:cs typeface="+mn-cs"/>
        </a:defRPr>
      </a:lvl8pPr>
      <a:lvl9pPr marL="3645183" algn="l" defTabSz="455648"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p:cNvCxnSpPr>
            <a:cxnSpLocks/>
          </p:cNvCxnSpPr>
          <p:nvPr userDrawn="1"/>
        </p:nvCxnSpPr>
        <p:spPr bwMode="auto">
          <a:xfrm>
            <a:off x="157655" y="890588"/>
            <a:ext cx="10681796" cy="0"/>
          </a:xfrm>
          <a:prstGeom prst="line">
            <a:avLst/>
          </a:prstGeom>
          <a:solidFill>
            <a:schemeClr val="accent1"/>
          </a:solidFill>
          <a:ln w="38100" cap="flat" cmpd="sng" algn="ctr">
            <a:gradFill flip="none" rotWithShape="1">
              <a:gsLst>
                <a:gs pos="0">
                  <a:srgbClr val="800000"/>
                </a:gs>
                <a:gs pos="100000">
                  <a:prstClr val="white"/>
                </a:gs>
              </a:gsLst>
              <a:lin ang="0" scaled="1"/>
              <a:tileRect/>
            </a:gradFill>
            <a:prstDash val="solid"/>
            <a:round/>
            <a:headEnd type="none" w="med" len="med"/>
            <a:tailEnd type="none" w="med" len="med"/>
          </a:ln>
          <a:effectLst/>
        </p:spPr>
      </p:cxnSp>
      <p:pic>
        <p:nvPicPr>
          <p:cNvPr id="8" name="Picture 13" descr="NASA insigniaCMYK">
            <a:extLst>
              <a:ext uri="{FF2B5EF4-FFF2-40B4-BE49-F238E27FC236}">
                <a16:creationId xmlns:a16="http://schemas.microsoft.com/office/drawing/2014/main" id="{6998EFE4-61CC-954A-8629-71472262CB3F}"/>
              </a:ext>
            </a:extLst>
          </p:cNvPr>
          <p:cNvPicPr preferRelativeResize="0">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10925300" y="182560"/>
            <a:ext cx="1043256" cy="7051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Date Placeholder 3">
            <a:extLst>
              <a:ext uri="{FF2B5EF4-FFF2-40B4-BE49-F238E27FC236}">
                <a16:creationId xmlns:a16="http://schemas.microsoft.com/office/drawing/2014/main" id="{0C5476BD-F00A-0D4C-B060-D13F31F90434}"/>
              </a:ext>
            </a:extLst>
          </p:cNvPr>
          <p:cNvSpPr txBox="1">
            <a:spLocks/>
          </p:cNvSpPr>
          <p:nvPr userDrawn="1"/>
        </p:nvSpPr>
        <p:spPr>
          <a:xfrm>
            <a:off x="173038" y="6492877"/>
            <a:ext cx="1020036" cy="365125"/>
          </a:xfrm>
          <a:prstGeom prst="rect">
            <a:avLst/>
          </a:prstGeom>
        </p:spPr>
        <p:txBody>
          <a:bodyPr vert="horz" lIns="68580" tIns="34290" rIns="68580" bIns="34290" rtlCol="0" anchor="ctr"/>
          <a:lstStyle>
            <a:defPPr>
              <a:defRPr lang="en-US"/>
            </a:defPPr>
            <a:lvl1pPr marL="0" algn="l" defTabSz="914400" rtl="0" eaLnBrk="1" latinLnBrk="0" hangingPunct="1">
              <a:defRPr sz="800" kern="1200">
                <a:solidFill>
                  <a:schemeClr val="tx1">
                    <a:tint val="75000"/>
                  </a:schemeClr>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
              <a:t>www.nasa.gov    | </a:t>
            </a:r>
          </a:p>
        </p:txBody>
      </p:sp>
      <p:sp>
        <p:nvSpPr>
          <p:cNvPr id="6" name="Slide Number Placeholder 5">
            <a:extLst>
              <a:ext uri="{FF2B5EF4-FFF2-40B4-BE49-F238E27FC236}">
                <a16:creationId xmlns:a16="http://schemas.microsoft.com/office/drawing/2014/main" id="{5E1E47AA-8567-144E-9C30-6FC0EB6BC39C}"/>
              </a:ext>
            </a:extLst>
          </p:cNvPr>
          <p:cNvSpPr txBox="1">
            <a:spLocks/>
          </p:cNvSpPr>
          <p:nvPr userDrawn="1"/>
        </p:nvSpPr>
        <p:spPr>
          <a:xfrm>
            <a:off x="1027613" y="6492877"/>
            <a:ext cx="310943" cy="365125"/>
          </a:xfrm>
          <a:prstGeom prst="rect">
            <a:avLst/>
          </a:prstGeom>
        </p:spPr>
        <p:txBody>
          <a:bodyPr vert="horz" lIns="68580" tIns="34290" rIns="68580" bIns="34290" rtlCol="0" anchor="ctr"/>
          <a:lstStyle>
            <a:defPPr>
              <a:defRPr lang="en-US"/>
            </a:defPPr>
            <a:lvl1pPr marL="0" algn="r" defTabSz="914400" rtl="0" eaLnBrk="1" latinLnBrk="0" hangingPunct="1">
              <a:defRPr sz="800" kern="1200">
                <a:solidFill>
                  <a:schemeClr val="tx1">
                    <a:tint val="75000"/>
                  </a:schemeClr>
                </a:solidFill>
                <a:latin typeface="Arial"/>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9812ADB-0C09-964E-BA31-EB411B871CD0}" type="slidenum">
              <a:rPr lang="en-US" sz="600" smtClean="0">
                <a:solidFill>
                  <a:prstClr val="black">
                    <a:tint val="75000"/>
                  </a:prstClr>
                </a:solidFill>
              </a:rPr>
              <a:pPr/>
              <a:t>‹#›</a:t>
            </a:fld>
            <a:endParaRPr lang="en-US" sz="600">
              <a:solidFill>
                <a:prstClr val="black">
                  <a:tint val="75000"/>
                </a:prstClr>
              </a:solidFill>
            </a:endParaRPr>
          </a:p>
        </p:txBody>
      </p:sp>
    </p:spTree>
    <p:extLst>
      <p:ext uri="{BB962C8B-B14F-4D97-AF65-F5344CB8AC3E}">
        <p14:creationId xmlns:p14="http://schemas.microsoft.com/office/powerpoint/2010/main" val="3156746459"/>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rtl="0" eaLnBrk="0" fontAlgn="base" hangingPunct="0">
        <a:spcBef>
          <a:spcPct val="0"/>
        </a:spcBef>
        <a:spcAft>
          <a:spcPct val="0"/>
        </a:spcAft>
        <a:defRPr sz="2100" b="1">
          <a:solidFill>
            <a:schemeClr val="tx1"/>
          </a:solidFill>
          <a:latin typeface="+mj-lt"/>
          <a:ea typeface="+mj-ea"/>
          <a:cs typeface="+mj-cs"/>
        </a:defRPr>
      </a:lvl1pPr>
      <a:lvl2pPr algn="l" rtl="0" eaLnBrk="0" fontAlgn="base" hangingPunct="0">
        <a:spcBef>
          <a:spcPct val="0"/>
        </a:spcBef>
        <a:spcAft>
          <a:spcPct val="0"/>
        </a:spcAft>
        <a:defRPr sz="2100" b="1">
          <a:solidFill>
            <a:schemeClr val="tx1"/>
          </a:solidFill>
          <a:latin typeface="Helvetica" pitchFamily="-108" charset="0"/>
          <a:ea typeface="ＭＳ Ｐゴシック" pitchFamily="-108" charset="-128"/>
          <a:cs typeface="ＭＳ Ｐゴシック" pitchFamily="-108" charset="-128"/>
        </a:defRPr>
      </a:lvl2pPr>
      <a:lvl3pPr algn="l" rtl="0" eaLnBrk="0" fontAlgn="base" hangingPunct="0">
        <a:spcBef>
          <a:spcPct val="0"/>
        </a:spcBef>
        <a:spcAft>
          <a:spcPct val="0"/>
        </a:spcAft>
        <a:defRPr sz="2100" b="1">
          <a:solidFill>
            <a:schemeClr val="tx1"/>
          </a:solidFill>
          <a:latin typeface="Helvetica" pitchFamily="-108" charset="0"/>
          <a:ea typeface="ＭＳ Ｐゴシック" pitchFamily="-108" charset="-128"/>
          <a:cs typeface="ＭＳ Ｐゴシック" pitchFamily="-108" charset="-128"/>
        </a:defRPr>
      </a:lvl3pPr>
      <a:lvl4pPr algn="l" rtl="0" eaLnBrk="0" fontAlgn="base" hangingPunct="0">
        <a:spcBef>
          <a:spcPct val="0"/>
        </a:spcBef>
        <a:spcAft>
          <a:spcPct val="0"/>
        </a:spcAft>
        <a:defRPr sz="2100" b="1">
          <a:solidFill>
            <a:schemeClr val="tx1"/>
          </a:solidFill>
          <a:latin typeface="Helvetica" pitchFamily="-108" charset="0"/>
          <a:ea typeface="ＭＳ Ｐゴシック" pitchFamily="-108" charset="-128"/>
          <a:cs typeface="ＭＳ Ｐゴシック" pitchFamily="-108" charset="-128"/>
        </a:defRPr>
      </a:lvl4pPr>
      <a:lvl5pPr algn="l" rtl="0" eaLnBrk="0" fontAlgn="base" hangingPunct="0">
        <a:spcBef>
          <a:spcPct val="0"/>
        </a:spcBef>
        <a:spcAft>
          <a:spcPct val="0"/>
        </a:spcAft>
        <a:defRPr sz="2100" b="1">
          <a:solidFill>
            <a:schemeClr val="tx1"/>
          </a:solidFill>
          <a:latin typeface="Helvetica" pitchFamily="-108" charset="0"/>
          <a:ea typeface="ＭＳ Ｐゴシック" pitchFamily="-108" charset="-128"/>
          <a:cs typeface="ＭＳ Ｐゴシック" pitchFamily="-108" charset="-128"/>
        </a:defRPr>
      </a:lvl5pPr>
      <a:lvl6pPr marL="341736" algn="l" rtl="0" fontAlgn="base">
        <a:spcBef>
          <a:spcPct val="0"/>
        </a:spcBef>
        <a:spcAft>
          <a:spcPct val="0"/>
        </a:spcAft>
        <a:defRPr sz="2100">
          <a:solidFill>
            <a:schemeClr val="tx1"/>
          </a:solidFill>
          <a:latin typeface="Helvetica" pitchFamily="-108" charset="0"/>
          <a:ea typeface="ＭＳ Ｐゴシック" pitchFamily="-108" charset="-128"/>
          <a:cs typeface="ＭＳ Ｐゴシック" pitchFamily="-108" charset="-128"/>
        </a:defRPr>
      </a:lvl6pPr>
      <a:lvl7pPr marL="683472" algn="l" rtl="0" fontAlgn="base">
        <a:spcBef>
          <a:spcPct val="0"/>
        </a:spcBef>
        <a:spcAft>
          <a:spcPct val="0"/>
        </a:spcAft>
        <a:defRPr sz="2100">
          <a:solidFill>
            <a:schemeClr val="tx1"/>
          </a:solidFill>
          <a:latin typeface="Helvetica" pitchFamily="-108" charset="0"/>
          <a:ea typeface="ＭＳ Ｐゴシック" pitchFamily="-108" charset="-128"/>
          <a:cs typeface="ＭＳ Ｐゴシック" pitchFamily="-108" charset="-128"/>
        </a:defRPr>
      </a:lvl7pPr>
      <a:lvl8pPr marL="1025208" algn="l" rtl="0" fontAlgn="base">
        <a:spcBef>
          <a:spcPct val="0"/>
        </a:spcBef>
        <a:spcAft>
          <a:spcPct val="0"/>
        </a:spcAft>
        <a:defRPr sz="2100">
          <a:solidFill>
            <a:schemeClr val="tx1"/>
          </a:solidFill>
          <a:latin typeface="Helvetica" pitchFamily="-108" charset="0"/>
          <a:ea typeface="ＭＳ Ｐゴシック" pitchFamily="-108" charset="-128"/>
          <a:cs typeface="ＭＳ Ｐゴシック" pitchFamily="-108" charset="-128"/>
        </a:defRPr>
      </a:lvl8pPr>
      <a:lvl9pPr marL="1366943" algn="l" rtl="0" fontAlgn="base">
        <a:spcBef>
          <a:spcPct val="0"/>
        </a:spcBef>
        <a:spcAft>
          <a:spcPct val="0"/>
        </a:spcAft>
        <a:defRPr sz="2100">
          <a:solidFill>
            <a:schemeClr val="tx1"/>
          </a:solidFill>
          <a:latin typeface="Helvetica" pitchFamily="-108" charset="0"/>
          <a:ea typeface="ＭＳ Ｐゴシック" pitchFamily="-108" charset="-128"/>
          <a:cs typeface="ＭＳ Ｐゴシック" pitchFamily="-108" charset="-128"/>
        </a:defRPr>
      </a:lvl9pPr>
    </p:titleStyle>
    <p:bodyStyle>
      <a:lvl1pPr marL="256301" indent="-256301" algn="l" rtl="0" eaLnBrk="0" fontAlgn="base" hangingPunct="0">
        <a:spcBef>
          <a:spcPct val="20000"/>
        </a:spcBef>
        <a:spcAft>
          <a:spcPct val="0"/>
        </a:spcAft>
        <a:buChar char="•"/>
        <a:defRPr>
          <a:solidFill>
            <a:schemeClr val="tx1"/>
          </a:solidFill>
          <a:latin typeface="+mn-lt"/>
          <a:ea typeface="+mn-ea"/>
          <a:cs typeface="+mn-cs"/>
        </a:defRPr>
      </a:lvl1pPr>
      <a:lvl2pPr marL="555320" indent="-213581" algn="l" rtl="0" eaLnBrk="0" fontAlgn="base" hangingPunct="0">
        <a:spcBef>
          <a:spcPct val="20000"/>
        </a:spcBef>
        <a:spcAft>
          <a:spcPct val="0"/>
        </a:spcAft>
        <a:buChar char="–"/>
        <a:defRPr sz="1200">
          <a:solidFill>
            <a:schemeClr val="tx1"/>
          </a:solidFill>
          <a:latin typeface="+mn-lt"/>
          <a:ea typeface="+mn-ea"/>
        </a:defRPr>
      </a:lvl2pPr>
      <a:lvl3pPr marL="854339" indent="-170868" algn="l" rtl="0" eaLnBrk="0" fontAlgn="base" hangingPunct="0">
        <a:spcBef>
          <a:spcPct val="20000"/>
        </a:spcBef>
        <a:spcAft>
          <a:spcPct val="0"/>
        </a:spcAft>
        <a:buChar char="•"/>
        <a:defRPr sz="1200">
          <a:solidFill>
            <a:schemeClr val="tx1"/>
          </a:solidFill>
          <a:latin typeface="+mn-lt"/>
          <a:ea typeface="ヒラギノ角ゴ Pro W3" charset="-128"/>
          <a:cs typeface="ヒラギノ角ゴ Pro W3" pitchFamily="-105" charset="-128"/>
        </a:defRPr>
      </a:lvl3pPr>
      <a:lvl4pPr marL="1196070" indent="-170868" algn="l" rtl="0" eaLnBrk="0" fontAlgn="base" hangingPunct="0">
        <a:spcBef>
          <a:spcPct val="20000"/>
        </a:spcBef>
        <a:spcAft>
          <a:spcPct val="0"/>
        </a:spcAft>
        <a:buChar char="–"/>
        <a:defRPr sz="1200">
          <a:solidFill>
            <a:schemeClr val="tx1"/>
          </a:solidFill>
          <a:latin typeface="+mn-lt"/>
          <a:ea typeface="ヒラギノ角ゴ Pro W3" charset="-128"/>
          <a:cs typeface="ヒラギノ角ゴ Pro W3" pitchFamily="-105" charset="-128"/>
        </a:defRPr>
      </a:lvl4pPr>
      <a:lvl5pPr marL="1537810" indent="-170868" algn="l" rtl="0" eaLnBrk="0" fontAlgn="base" hangingPunct="0">
        <a:spcBef>
          <a:spcPct val="20000"/>
        </a:spcBef>
        <a:spcAft>
          <a:spcPct val="0"/>
        </a:spcAft>
        <a:buChar char="»"/>
        <a:defRPr sz="1200">
          <a:solidFill>
            <a:schemeClr val="tx1"/>
          </a:solidFill>
          <a:latin typeface="+mn-lt"/>
          <a:ea typeface="ヒラギノ角ゴ Pro W3" charset="-128"/>
          <a:cs typeface="ヒラギノ角ゴ Pro W3" pitchFamily="-105" charset="-128"/>
        </a:defRPr>
      </a:lvl5pPr>
      <a:lvl6pPr marL="1879548" indent="-170868" algn="l" rtl="0" fontAlgn="base">
        <a:spcBef>
          <a:spcPct val="20000"/>
        </a:spcBef>
        <a:spcAft>
          <a:spcPct val="0"/>
        </a:spcAft>
        <a:buChar char="»"/>
        <a:defRPr sz="1200">
          <a:solidFill>
            <a:schemeClr val="tx1"/>
          </a:solidFill>
          <a:latin typeface="+mn-lt"/>
          <a:ea typeface="+mn-ea"/>
        </a:defRPr>
      </a:lvl6pPr>
      <a:lvl7pPr marL="2221282" indent="-170868" algn="l" rtl="0" fontAlgn="base">
        <a:spcBef>
          <a:spcPct val="20000"/>
        </a:spcBef>
        <a:spcAft>
          <a:spcPct val="0"/>
        </a:spcAft>
        <a:buChar char="»"/>
        <a:defRPr sz="1200">
          <a:solidFill>
            <a:schemeClr val="tx1"/>
          </a:solidFill>
          <a:latin typeface="+mn-lt"/>
          <a:ea typeface="+mn-ea"/>
        </a:defRPr>
      </a:lvl7pPr>
      <a:lvl8pPr marL="2563018" indent="-170868" algn="l" rtl="0" fontAlgn="base">
        <a:spcBef>
          <a:spcPct val="20000"/>
        </a:spcBef>
        <a:spcAft>
          <a:spcPct val="0"/>
        </a:spcAft>
        <a:buChar char="»"/>
        <a:defRPr sz="1200">
          <a:solidFill>
            <a:schemeClr val="tx1"/>
          </a:solidFill>
          <a:latin typeface="+mn-lt"/>
          <a:ea typeface="+mn-ea"/>
        </a:defRPr>
      </a:lvl8pPr>
      <a:lvl9pPr marL="2904750" indent="-170868" algn="l" rtl="0" fontAlgn="base">
        <a:spcBef>
          <a:spcPct val="20000"/>
        </a:spcBef>
        <a:spcAft>
          <a:spcPct val="0"/>
        </a:spcAft>
        <a:buChar char="»"/>
        <a:defRPr sz="1200">
          <a:solidFill>
            <a:schemeClr val="tx1"/>
          </a:solidFill>
          <a:latin typeface="+mn-lt"/>
          <a:ea typeface="+mn-ea"/>
        </a:defRPr>
      </a:lvl9pPr>
    </p:bodyStyle>
    <p:otherStyle>
      <a:defPPr>
        <a:defRPr lang="en-US"/>
      </a:defPPr>
      <a:lvl1pPr marL="0" algn="l" defTabSz="341736" rtl="0" eaLnBrk="1" latinLnBrk="0" hangingPunct="1">
        <a:defRPr sz="1350" kern="1200">
          <a:solidFill>
            <a:schemeClr val="tx1"/>
          </a:solidFill>
          <a:latin typeface="+mn-lt"/>
          <a:ea typeface="+mn-ea"/>
          <a:cs typeface="+mn-cs"/>
        </a:defRPr>
      </a:lvl1pPr>
      <a:lvl2pPr marL="341736" algn="l" defTabSz="341736" rtl="0" eaLnBrk="1" latinLnBrk="0" hangingPunct="1">
        <a:defRPr sz="1350" kern="1200">
          <a:solidFill>
            <a:schemeClr val="tx1"/>
          </a:solidFill>
          <a:latin typeface="+mn-lt"/>
          <a:ea typeface="+mn-ea"/>
          <a:cs typeface="+mn-cs"/>
        </a:defRPr>
      </a:lvl2pPr>
      <a:lvl3pPr marL="683472" algn="l" defTabSz="341736" rtl="0" eaLnBrk="1" latinLnBrk="0" hangingPunct="1">
        <a:defRPr sz="1350" kern="1200">
          <a:solidFill>
            <a:schemeClr val="tx1"/>
          </a:solidFill>
          <a:latin typeface="+mn-lt"/>
          <a:ea typeface="+mn-ea"/>
          <a:cs typeface="+mn-cs"/>
        </a:defRPr>
      </a:lvl3pPr>
      <a:lvl4pPr marL="1025208" algn="l" defTabSz="341736" rtl="0" eaLnBrk="1" latinLnBrk="0" hangingPunct="1">
        <a:defRPr sz="1350" kern="1200">
          <a:solidFill>
            <a:schemeClr val="tx1"/>
          </a:solidFill>
          <a:latin typeface="+mn-lt"/>
          <a:ea typeface="+mn-ea"/>
          <a:cs typeface="+mn-cs"/>
        </a:defRPr>
      </a:lvl4pPr>
      <a:lvl5pPr marL="1366943" algn="l" defTabSz="341736" rtl="0" eaLnBrk="1" latinLnBrk="0" hangingPunct="1">
        <a:defRPr sz="1350" kern="1200">
          <a:solidFill>
            <a:schemeClr val="tx1"/>
          </a:solidFill>
          <a:latin typeface="+mn-lt"/>
          <a:ea typeface="+mn-ea"/>
          <a:cs typeface="+mn-cs"/>
        </a:defRPr>
      </a:lvl5pPr>
      <a:lvl6pPr marL="1708676" algn="l" defTabSz="341736" rtl="0" eaLnBrk="1" latinLnBrk="0" hangingPunct="1">
        <a:defRPr sz="1350" kern="1200">
          <a:solidFill>
            <a:schemeClr val="tx1"/>
          </a:solidFill>
          <a:latin typeface="+mn-lt"/>
          <a:ea typeface="+mn-ea"/>
          <a:cs typeface="+mn-cs"/>
        </a:defRPr>
      </a:lvl6pPr>
      <a:lvl7pPr marL="2050415" algn="l" defTabSz="341736" rtl="0" eaLnBrk="1" latinLnBrk="0" hangingPunct="1">
        <a:defRPr sz="1350" kern="1200">
          <a:solidFill>
            <a:schemeClr val="tx1"/>
          </a:solidFill>
          <a:latin typeface="+mn-lt"/>
          <a:ea typeface="+mn-ea"/>
          <a:cs typeface="+mn-cs"/>
        </a:defRPr>
      </a:lvl7pPr>
      <a:lvl8pPr marL="2392153" algn="l" defTabSz="341736" rtl="0" eaLnBrk="1" latinLnBrk="0" hangingPunct="1">
        <a:defRPr sz="1350" kern="1200">
          <a:solidFill>
            <a:schemeClr val="tx1"/>
          </a:solidFill>
          <a:latin typeface="+mn-lt"/>
          <a:ea typeface="+mn-ea"/>
          <a:cs typeface="+mn-cs"/>
        </a:defRPr>
      </a:lvl8pPr>
      <a:lvl9pPr marL="2733887" algn="l" defTabSz="341736"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pic>
        <p:nvPicPr>
          <p:cNvPr id="10" name="Picture 9" descr="NASA logo">
            <a:extLst>
              <a:ext uri="{FF2B5EF4-FFF2-40B4-BE49-F238E27FC236}">
                <a16:creationId xmlns:a16="http://schemas.microsoft.com/office/drawing/2014/main" id="{23A6013E-B384-B54B-8702-404DDBF73229}"/>
              </a:ext>
            </a:extLst>
          </p:cNvPr>
          <p:cNvPicPr>
            <a:picLocks noChangeAspect="1"/>
          </p:cNvPicPr>
          <p:nvPr userDrawn="1"/>
        </p:nvPicPr>
        <p:blipFill>
          <a:blip r:embed="rId15" cstate="email">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4022032707"/>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 id="2147483829" r:id="rId13"/>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14.tiff"/><Relationship Id="rId5" Type="http://schemas.openxmlformats.org/officeDocument/2006/relationships/image" Target="../media/image13.emf"/><Relationship Id="rId4" Type="http://schemas.openxmlformats.org/officeDocument/2006/relationships/image" Target="../media/image12.emf"/></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7" Type="http://schemas.openxmlformats.org/officeDocument/2006/relationships/image" Target="../media/image19.jpe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23.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26.jpeg"/><Relationship Id="rId5" Type="http://schemas.openxmlformats.org/officeDocument/2006/relationships/image" Target="../media/image25.png"/><Relationship Id="rId10" Type="http://schemas.openxmlformats.org/officeDocument/2006/relationships/image" Target="../media/image30.emf"/><Relationship Id="rId4" Type="http://schemas.openxmlformats.org/officeDocument/2006/relationships/image" Target="../media/image24.png"/><Relationship Id="rId9" Type="http://schemas.openxmlformats.org/officeDocument/2006/relationships/image" Target="../media/image29.emf"/></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2.xml"/><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8" Type="http://schemas.openxmlformats.org/officeDocument/2006/relationships/image" Target="../media/image38.tiff"/><Relationship Id="rId3" Type="http://schemas.openxmlformats.org/officeDocument/2006/relationships/slideLayout" Target="../slideLayouts/slideLayout43.xml"/><Relationship Id="rId7" Type="http://schemas.openxmlformats.org/officeDocument/2006/relationships/image" Target="../media/image37.png"/><Relationship Id="rId12" Type="http://schemas.openxmlformats.org/officeDocument/2006/relationships/image" Target="../media/image42.svg"/><Relationship Id="rId2" Type="http://schemas.openxmlformats.org/officeDocument/2006/relationships/video" Target="file:///D:\data\rbaumgar\Desktop\Tether\Final\LMPI_InletDoorSchedule_LMPI.mpg" TargetMode="External"/><Relationship Id="rId1" Type="http://schemas.microsoft.com/office/2007/relationships/media" Target="file:///D:\data\rbaumgar\Desktop\Tether\Final\LMPI_InletDoorSchedule_LMPI.mpg" TargetMode="External"/><Relationship Id="rId6" Type="http://schemas.openxmlformats.org/officeDocument/2006/relationships/image" Target="../media/image36.jpe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tiff"/><Relationship Id="rId4" Type="http://schemas.openxmlformats.org/officeDocument/2006/relationships/notesSlide" Target="../notesSlides/notesSlide10.xml"/><Relationship Id="rId9" Type="http://schemas.openxmlformats.org/officeDocument/2006/relationships/image" Target="../media/image39.tiff"/></Relationships>
</file>

<file path=ppt/slides/_rels/slide12.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svg"/><Relationship Id="rId3" Type="http://schemas.openxmlformats.org/officeDocument/2006/relationships/image" Target="../media/image43.png"/><Relationship Id="rId7" Type="http://schemas.openxmlformats.org/officeDocument/2006/relationships/image" Target="../media/image42.svg"/><Relationship Id="rId12" Type="http://schemas.openxmlformats.org/officeDocument/2006/relationships/image" Target="../media/image50.png"/><Relationship Id="rId2" Type="http://schemas.openxmlformats.org/officeDocument/2006/relationships/notesSlide" Target="../notesSlides/notesSlide11.xml"/><Relationship Id="rId1" Type="http://schemas.openxmlformats.org/officeDocument/2006/relationships/slideLayout" Target="../slideLayouts/slideLayout43.xml"/><Relationship Id="rId6" Type="http://schemas.openxmlformats.org/officeDocument/2006/relationships/image" Target="../media/image41.png"/><Relationship Id="rId11" Type="http://schemas.openxmlformats.org/officeDocument/2006/relationships/image" Target="../media/image49.svg"/><Relationship Id="rId5" Type="http://schemas.openxmlformats.org/officeDocument/2006/relationships/image" Target="../media/image45.jpeg"/><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47.svg"/></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5.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26.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64.jpeg"/><Relationship Id="rId7" Type="http://schemas.openxmlformats.org/officeDocument/2006/relationships/image" Target="../media/image68.jpeg"/><Relationship Id="rId2" Type="http://schemas.openxmlformats.org/officeDocument/2006/relationships/notesSlide" Target="../notesSlides/notesSlide17.xml"/><Relationship Id="rId1" Type="http://schemas.openxmlformats.org/officeDocument/2006/relationships/slideLayout" Target="../slideLayouts/slideLayout3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9.xml.rels><?xml version="1.0" encoding="UTF-8" standalone="yes"?>
<Relationships xmlns="http://schemas.openxmlformats.org/package/2006/relationships"><Relationship Id="rId3" Type="http://schemas.openxmlformats.org/officeDocument/2006/relationships/image" Target="../media/image69.emf"/><Relationship Id="rId7" Type="http://schemas.openxmlformats.org/officeDocument/2006/relationships/image" Target="../media/image73.jpeg"/><Relationship Id="rId2" Type="http://schemas.openxmlformats.org/officeDocument/2006/relationships/notesSlide" Target="../notesSlides/notesSlide18.xml"/><Relationship Id="rId1" Type="http://schemas.openxmlformats.org/officeDocument/2006/relationships/slideLayout" Target="../slideLayouts/slideLayout3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0.xml.rels><?xml version="1.0" encoding="UTF-8" standalone="yes"?>
<Relationships xmlns="http://schemas.openxmlformats.org/package/2006/relationships"><Relationship Id="rId3" Type="http://schemas.openxmlformats.org/officeDocument/2006/relationships/image" Target="../media/image69.emf"/><Relationship Id="rId7" Type="http://schemas.openxmlformats.org/officeDocument/2006/relationships/image" Target="../media/image73.jpeg"/><Relationship Id="rId2" Type="http://schemas.openxmlformats.org/officeDocument/2006/relationships/notesSlide" Target="../notesSlides/notesSlide19.xml"/><Relationship Id="rId1" Type="http://schemas.openxmlformats.org/officeDocument/2006/relationships/slideLayout" Target="../slideLayouts/slideLayout3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1.xml.rels><?xml version="1.0" encoding="UTF-8" standalone="yes"?>
<Relationships xmlns="http://schemas.openxmlformats.org/package/2006/relationships"><Relationship Id="rId3" Type="http://schemas.openxmlformats.org/officeDocument/2006/relationships/image" Target="../media/image69.emf"/><Relationship Id="rId7" Type="http://schemas.openxmlformats.org/officeDocument/2006/relationships/image" Target="../media/image73.jpeg"/><Relationship Id="rId2" Type="http://schemas.openxmlformats.org/officeDocument/2006/relationships/notesSlide" Target="../notesSlides/notesSlide20.xml"/><Relationship Id="rId1" Type="http://schemas.openxmlformats.org/officeDocument/2006/relationships/slideLayout" Target="../slideLayouts/slideLayout3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2.xml.rels><?xml version="1.0" encoding="UTF-8" standalone="yes"?>
<Relationships xmlns="http://schemas.openxmlformats.org/package/2006/relationships"><Relationship Id="rId3" Type="http://schemas.openxmlformats.org/officeDocument/2006/relationships/image" Target="../media/image69.emf"/><Relationship Id="rId7" Type="http://schemas.openxmlformats.org/officeDocument/2006/relationships/image" Target="../media/image73.jpeg"/><Relationship Id="rId2" Type="http://schemas.openxmlformats.org/officeDocument/2006/relationships/notesSlide" Target="../notesSlides/notesSlide21.xml"/><Relationship Id="rId1" Type="http://schemas.openxmlformats.org/officeDocument/2006/relationships/slideLayout" Target="../slideLayouts/slideLayout3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3.xml.rels><?xml version="1.0" encoding="UTF-8" standalone="yes"?>
<Relationships xmlns="http://schemas.openxmlformats.org/package/2006/relationships"><Relationship Id="rId3" Type="http://schemas.openxmlformats.org/officeDocument/2006/relationships/image" Target="../media/image69.emf"/><Relationship Id="rId7" Type="http://schemas.openxmlformats.org/officeDocument/2006/relationships/image" Target="../media/image73.jpeg"/><Relationship Id="rId2" Type="http://schemas.openxmlformats.org/officeDocument/2006/relationships/notesSlide" Target="../notesSlides/notesSlide22.xml"/><Relationship Id="rId1" Type="http://schemas.openxmlformats.org/officeDocument/2006/relationships/slideLayout" Target="../slideLayouts/slideLayout3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4.xml.rels><?xml version="1.0" encoding="UTF-8" standalone="yes"?>
<Relationships xmlns="http://schemas.openxmlformats.org/package/2006/relationships"><Relationship Id="rId8" Type="http://schemas.openxmlformats.org/officeDocument/2006/relationships/hyperlink" Target="https://github.com/OpenMDAO/Aviary" TargetMode="External"/><Relationship Id="rId3" Type="http://schemas.openxmlformats.org/officeDocument/2006/relationships/image" Target="../media/image69.emf"/><Relationship Id="rId7" Type="http://schemas.openxmlformats.org/officeDocument/2006/relationships/image" Target="../media/image73.jpeg"/><Relationship Id="rId2" Type="http://schemas.openxmlformats.org/officeDocument/2006/relationships/notesSlide" Target="../notesSlides/notesSlide23.xml"/><Relationship Id="rId1" Type="http://schemas.openxmlformats.org/officeDocument/2006/relationships/slideLayout" Target="../slideLayouts/slideLayout3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8">
            <a:extLst>
              <a:ext uri="{FF2B5EF4-FFF2-40B4-BE49-F238E27FC236}">
                <a16:creationId xmlns:a16="http://schemas.microsoft.com/office/drawing/2014/main" id="{DAEFE711-C465-4441-B062-CB279E3528A0}"/>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12192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94AE1D1F-8D5D-D94E-966B-B5C8F3398FC5}"/>
              </a:ext>
            </a:extLst>
          </p:cNvPr>
          <p:cNvSpPr txBox="1"/>
          <p:nvPr/>
        </p:nvSpPr>
        <p:spPr>
          <a:xfrm>
            <a:off x="181139" y="5236837"/>
            <a:ext cx="8592457" cy="954107"/>
          </a:xfrm>
          <a:prstGeom prst="rect">
            <a:avLst/>
          </a:prstGeom>
          <a:noFill/>
        </p:spPr>
        <p:txBody>
          <a:bodyPr wrap="square" rtlCol="0">
            <a:spAutoFit/>
          </a:bodyPr>
          <a:lstStyle/>
          <a:p>
            <a:r>
              <a:rPr lang="en-US" sz="2800" b="1" dirty="0">
                <a:solidFill>
                  <a:schemeClr val="bg1"/>
                </a:solidFill>
                <a:latin typeface="Arial" panose="020B0604020202020204" pitchFamily="34" charset="0"/>
                <a:cs typeface="Arial" panose="020B0604020202020204" pitchFamily="34" charset="0"/>
              </a:rPr>
              <a:t>NASA Update</a:t>
            </a:r>
            <a:br>
              <a:rPr lang="en-US" sz="2800" b="1" dirty="0">
                <a:solidFill>
                  <a:schemeClr val="bg1"/>
                </a:solidFill>
                <a:latin typeface="Arial" panose="020B0604020202020204" pitchFamily="34" charset="0"/>
                <a:cs typeface="Arial" panose="020B0604020202020204" pitchFamily="34" charset="0"/>
              </a:rPr>
            </a:br>
            <a:r>
              <a:rPr lang="en-US" sz="1400" b="1" dirty="0">
                <a:solidFill>
                  <a:schemeClr val="bg1"/>
                </a:solidFill>
                <a:latin typeface="Arial" panose="020B0604020202020204" pitchFamily="34" charset="0"/>
                <a:cs typeface="Arial" panose="020B0604020202020204" pitchFamily="34" charset="0"/>
              </a:rPr>
              <a:t>Fixed Wing Vehicle Executive Committee Meeting</a:t>
            </a:r>
          </a:p>
          <a:p>
            <a:r>
              <a:rPr lang="en-US" sz="1400" b="1" dirty="0">
                <a:solidFill>
                  <a:schemeClr val="bg1"/>
                </a:solidFill>
                <a:latin typeface="Arial" panose="020B0604020202020204" pitchFamily="34" charset="0"/>
                <a:cs typeface="Arial" panose="020B0604020202020204" pitchFamily="34" charset="0"/>
              </a:rPr>
              <a:t>March 13, 2024</a:t>
            </a:r>
          </a:p>
        </p:txBody>
      </p:sp>
      <p:sp>
        <p:nvSpPr>
          <p:cNvPr id="9" name="TextBox 8">
            <a:extLst>
              <a:ext uri="{FF2B5EF4-FFF2-40B4-BE49-F238E27FC236}">
                <a16:creationId xmlns:a16="http://schemas.microsoft.com/office/drawing/2014/main" id="{05065E8C-E4B8-6E48-8311-7034A6222D6C}"/>
              </a:ext>
            </a:extLst>
          </p:cNvPr>
          <p:cNvSpPr txBox="1"/>
          <p:nvPr/>
        </p:nvSpPr>
        <p:spPr>
          <a:xfrm>
            <a:off x="181139" y="6207886"/>
            <a:ext cx="8592457" cy="523220"/>
          </a:xfrm>
          <a:prstGeom prst="rect">
            <a:avLst/>
          </a:prstGeom>
          <a:noFill/>
        </p:spPr>
        <p:txBody>
          <a:bodyPr wrap="square" rtlCol="0">
            <a:spAutoFit/>
          </a:bodyPr>
          <a:lstStyle/>
          <a:p>
            <a:r>
              <a:rPr lang="en-US" sz="1400" b="1" dirty="0">
                <a:solidFill>
                  <a:schemeClr val="bg1"/>
                </a:solidFill>
                <a:latin typeface="Arial" panose="020B0604020202020204" pitchFamily="34" charset="0"/>
                <a:cs typeface="Arial" panose="020B0604020202020204" pitchFamily="34" charset="0"/>
              </a:rPr>
              <a:t>Dr. Jim Heidmann, Deputy Director, Advanced Air Vehicles Program</a:t>
            </a:r>
          </a:p>
          <a:p>
            <a:r>
              <a:rPr lang="en-US" sz="1400" b="1" dirty="0">
                <a:solidFill>
                  <a:schemeClr val="bg1"/>
                </a:solidFill>
                <a:latin typeface="Arial" panose="020B0604020202020204" pitchFamily="34" charset="0"/>
                <a:cs typeface="Arial" panose="020B0604020202020204" pitchFamily="34" charset="0"/>
              </a:rPr>
              <a:t>NASA Aeronautics Research Mission Directorate</a:t>
            </a:r>
          </a:p>
        </p:txBody>
      </p:sp>
      <p:pic>
        <p:nvPicPr>
          <p:cNvPr id="14" name="Picture 13">
            <a:extLst>
              <a:ext uri="{FF2B5EF4-FFF2-40B4-BE49-F238E27FC236}">
                <a16:creationId xmlns:a16="http://schemas.microsoft.com/office/drawing/2014/main" id="{B1A780DC-5E82-AC48-B133-DF0959ECA4E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41326" y="196703"/>
            <a:ext cx="578663" cy="478510"/>
          </a:xfrm>
          <a:prstGeom prst="rect">
            <a:avLst/>
          </a:prstGeom>
        </p:spPr>
      </p:pic>
    </p:spTree>
    <p:extLst>
      <p:ext uri="{BB962C8B-B14F-4D97-AF65-F5344CB8AC3E}">
        <p14:creationId xmlns:p14="http://schemas.microsoft.com/office/powerpoint/2010/main" val="2127236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AFD5-0A5F-4033-A631-DDF82CDF42E2}"/>
              </a:ext>
            </a:extLst>
          </p:cNvPr>
          <p:cNvSpPr>
            <a:spLocks noGrp="1"/>
          </p:cNvSpPr>
          <p:nvPr>
            <p:ph type="title"/>
          </p:nvPr>
        </p:nvSpPr>
        <p:spPr/>
        <p:txBody>
          <a:bodyPr>
            <a:normAutofit fontScale="90000"/>
          </a:bodyPr>
          <a:lstStyle/>
          <a:p>
            <a:r>
              <a:rPr lang="en-US" sz="2200">
                <a:solidFill>
                  <a:schemeClr val="bg1"/>
                </a:solidFill>
              </a:rPr>
              <a:t>Four Transformations for Sustainability, Greater Mobility, and Economic Growth</a:t>
            </a:r>
          </a:p>
        </p:txBody>
      </p:sp>
      <p:pic>
        <p:nvPicPr>
          <p:cNvPr id="5" name="Picture 4" descr="Top left image is of an artist illustration of a transonic truss-braced wing aircraft (lower vehicle) and the blended wing body aircraft (upper vehicle) in flight against blue skies with white clouds with the text: Ultra Efficient Airliners.&#10;&#10;Top right image is of an artist illustration of a potential Sky for All depicting many different types of aircraft in the same airspace. Ranging from weather balloons, small aircraft, supersonic aircraft, rockets and unmanned vehicles with the text: Future Airspace and Safety.&#10;&#10;Bottom left image is an artist illustration of a supersonic aircraft in flight over land with the text: High-Speed Commercial Flight.&#10;&#10;Bottom right is an artist illustration of various unmanned aircraft in flight above a city and rural areas with the text: Advanced Air Mobility.">
            <a:extLst>
              <a:ext uri="{FF2B5EF4-FFF2-40B4-BE49-F238E27FC236}">
                <a16:creationId xmlns:a16="http://schemas.microsoft.com/office/drawing/2014/main" id="{827C5121-4913-6539-C94A-8494DAE537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0"/>
            <a:ext cx="12192001" cy="6420187"/>
          </a:xfrm>
          <a:prstGeom prst="rect">
            <a:avLst/>
          </a:prstGeom>
        </p:spPr>
      </p:pic>
      <p:sp>
        <p:nvSpPr>
          <p:cNvPr id="7" name="Rectangle 6" descr="&quot;&quot;">
            <a:extLst>
              <a:ext uri="{FF2B5EF4-FFF2-40B4-BE49-F238E27FC236}">
                <a16:creationId xmlns:a16="http://schemas.microsoft.com/office/drawing/2014/main" id="{87B5F246-B513-EF4D-A237-C45AEF8D6653}"/>
              </a:ext>
            </a:extLst>
          </p:cNvPr>
          <p:cNvSpPr/>
          <p:nvPr/>
        </p:nvSpPr>
        <p:spPr>
          <a:xfrm>
            <a:off x="0" y="6416844"/>
            <a:ext cx="12192000" cy="44115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94BF474-3FBB-5241-B384-F502CE68008C}"/>
              </a:ext>
            </a:extLst>
          </p:cNvPr>
          <p:cNvSpPr txBox="1"/>
          <p:nvPr/>
        </p:nvSpPr>
        <p:spPr>
          <a:xfrm>
            <a:off x="0" y="6466606"/>
            <a:ext cx="12191999" cy="341632"/>
          </a:xfrm>
          <a:prstGeom prst="rect">
            <a:avLst/>
          </a:prstGeom>
          <a:noFill/>
        </p:spPr>
        <p:txBody>
          <a:bodyPr wrap="square" rtlCol="0">
            <a:spAutoFit/>
          </a:bodyPr>
          <a:lstStyle/>
          <a:p>
            <a:pPr algn="ctr">
              <a:lnSpc>
                <a:spcPct val="90000"/>
              </a:lnSpc>
            </a:pPr>
            <a:r>
              <a:rPr lang="en-US" sz="1800">
                <a:solidFill>
                  <a:schemeClr val="bg1"/>
                </a:solidFill>
                <a:latin typeface="Arial" panose="020B0604020202020204" pitchFamily="34" charset="0"/>
                <a:cs typeface="Arial" panose="020B0604020202020204" pitchFamily="34" charset="0"/>
              </a:rPr>
              <a:t>Four Transformations for Sustainability, Greater Mobility, and Economic Growth</a:t>
            </a:r>
            <a:endParaRPr lang="en-US" sz="1800" spc="300">
              <a:solidFill>
                <a:schemeClr val="bg1"/>
              </a:solidFill>
              <a:latin typeface="Arial" panose="020B0604020202020204" pitchFamily="34" charset="0"/>
              <a:ea typeface="Montserrat" charset="0"/>
              <a:cs typeface="Arial" panose="020B0604020202020204" pitchFamily="34" charset="0"/>
            </a:endParaRPr>
          </a:p>
        </p:txBody>
      </p:sp>
      <p:sp>
        <p:nvSpPr>
          <p:cNvPr id="9" name="Date Placeholder 2">
            <a:extLst>
              <a:ext uri="{FF2B5EF4-FFF2-40B4-BE49-F238E27FC236}">
                <a16:creationId xmlns:a16="http://schemas.microsoft.com/office/drawing/2014/main" id="{B30BA934-E914-C348-891D-8740B6F6AB12}"/>
              </a:ext>
            </a:extLst>
          </p:cNvPr>
          <p:cNvSpPr>
            <a:spLocks noGrp="1"/>
          </p:cNvSpPr>
          <p:nvPr>
            <p:ph type="dt" sz="half" idx="10"/>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www.nasa.gov   |</a:t>
            </a:r>
            <a:endParaRPr lang="en-US">
              <a:solidFill>
                <a:schemeClr val="bg1"/>
              </a:solidFill>
            </a:endParaRPr>
          </a:p>
        </p:txBody>
      </p:sp>
      <p:sp>
        <p:nvSpPr>
          <p:cNvPr id="10" name="Slide Number Placeholder 3">
            <a:extLst>
              <a:ext uri="{FF2B5EF4-FFF2-40B4-BE49-F238E27FC236}">
                <a16:creationId xmlns:a16="http://schemas.microsoft.com/office/drawing/2014/main" id="{0B7FFF45-B9AF-084B-9BC3-CA2F72BBF947}"/>
              </a:ext>
            </a:extLst>
          </p:cNvPr>
          <p:cNvSpPr>
            <a:spLocks noGrp="1"/>
          </p:cNvSpPr>
          <p:nvPr>
            <p:ph type="sldNum" sz="quarter" idx="12"/>
          </p:nvPr>
        </p:nvSpPr>
        <p:spPr/>
        <p:txBody>
          <a:bodyPr/>
          <a:lstStyle/>
          <a:p>
            <a:fld id="{B8AA1CF0-2751-9942-BBAA-4C77DDDF2B1B}" type="slidenum">
              <a:rPr lang="en-US" smtClean="0">
                <a:solidFill>
                  <a:schemeClr val="bg1"/>
                </a:solidFill>
              </a:rPr>
              <a:pPr/>
              <a:t>2</a:t>
            </a:fld>
            <a:endParaRPr lang="en-US">
              <a:solidFill>
                <a:schemeClr val="bg1"/>
              </a:solidFill>
            </a:endParaRPr>
          </a:p>
        </p:txBody>
      </p:sp>
    </p:spTree>
    <p:extLst>
      <p:ext uri="{BB962C8B-B14F-4D97-AF65-F5344CB8AC3E}">
        <p14:creationId xmlns:p14="http://schemas.microsoft.com/office/powerpoint/2010/main" val="7601931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E76765-0242-7A40-9FAB-DBF2E6A01353}"/>
              </a:ext>
            </a:extLst>
          </p:cNvPr>
          <p:cNvSpPr>
            <a:spLocks noGrp="1"/>
          </p:cNvSpPr>
          <p:nvPr>
            <p:ph type="title"/>
          </p:nvPr>
        </p:nvSpPr>
        <p:spPr/>
        <p:txBody>
          <a:bodyPr/>
          <a:lstStyle/>
          <a:p>
            <a:r>
              <a:rPr lang="en-US"/>
              <a:t>Aeronautics FY 2024 Budget Request</a:t>
            </a:r>
          </a:p>
        </p:txBody>
      </p:sp>
      <p:graphicFrame>
        <p:nvGraphicFramePr>
          <p:cNvPr id="6" name="Table 5">
            <a:extLst>
              <a:ext uri="{FF2B5EF4-FFF2-40B4-BE49-F238E27FC236}">
                <a16:creationId xmlns:a16="http://schemas.microsoft.com/office/drawing/2014/main" id="{661FC653-5F66-F04F-945B-F161EF99F4F8}"/>
              </a:ext>
            </a:extLst>
          </p:cNvPr>
          <p:cNvGraphicFramePr>
            <a:graphicFrameLocks noGrp="1"/>
          </p:cNvGraphicFramePr>
          <p:nvPr/>
        </p:nvGraphicFramePr>
        <p:xfrm>
          <a:off x="862490" y="1137630"/>
          <a:ext cx="9955770" cy="2103120"/>
        </p:xfrm>
        <a:graphic>
          <a:graphicData uri="http://schemas.openxmlformats.org/drawingml/2006/table">
            <a:tbl>
              <a:tblPr firstRow="1"/>
              <a:tblGrid>
                <a:gridCol w="3372090">
                  <a:extLst>
                    <a:ext uri="{9D8B030D-6E8A-4147-A177-3AD203B41FA5}">
                      <a16:colId xmlns:a16="http://schemas.microsoft.com/office/drawing/2014/main" val="20000"/>
                    </a:ext>
                  </a:extLst>
                </a:gridCol>
                <a:gridCol w="1097280">
                  <a:extLst>
                    <a:ext uri="{9D8B030D-6E8A-4147-A177-3AD203B41FA5}">
                      <a16:colId xmlns:a16="http://schemas.microsoft.com/office/drawing/2014/main" val="20002"/>
                    </a:ext>
                  </a:extLst>
                </a:gridCol>
                <a:gridCol w="1097280">
                  <a:extLst>
                    <a:ext uri="{9D8B030D-6E8A-4147-A177-3AD203B41FA5}">
                      <a16:colId xmlns:a16="http://schemas.microsoft.com/office/drawing/2014/main" val="20003"/>
                    </a:ext>
                  </a:extLst>
                </a:gridCol>
                <a:gridCol w="1097280">
                  <a:extLst>
                    <a:ext uri="{9D8B030D-6E8A-4147-A177-3AD203B41FA5}">
                      <a16:colId xmlns:a16="http://schemas.microsoft.com/office/drawing/2014/main" val="20004"/>
                    </a:ext>
                  </a:extLst>
                </a:gridCol>
                <a:gridCol w="1097280">
                  <a:extLst>
                    <a:ext uri="{9D8B030D-6E8A-4147-A177-3AD203B41FA5}">
                      <a16:colId xmlns:a16="http://schemas.microsoft.com/office/drawing/2014/main" val="20005"/>
                    </a:ext>
                  </a:extLst>
                </a:gridCol>
                <a:gridCol w="1097280">
                  <a:extLst>
                    <a:ext uri="{9D8B030D-6E8A-4147-A177-3AD203B41FA5}">
                      <a16:colId xmlns:a16="http://schemas.microsoft.com/office/drawing/2014/main" val="20006"/>
                    </a:ext>
                  </a:extLst>
                </a:gridCol>
                <a:gridCol w="1097280">
                  <a:extLst>
                    <a:ext uri="{9D8B030D-6E8A-4147-A177-3AD203B41FA5}">
                      <a16:colId xmlns:a16="http://schemas.microsoft.com/office/drawing/2014/main" val="20007"/>
                    </a:ext>
                  </a:extLst>
                </a:gridCol>
              </a:tblGrid>
              <a:tr h="274320">
                <a:tc>
                  <a:txBody>
                    <a:bodyPr/>
                    <a:lstStyle/>
                    <a:p>
                      <a:pPr marL="7938" indent="0" algn="l" fontAlgn="b">
                        <a:tabLst/>
                      </a:pPr>
                      <a:r>
                        <a:rPr lang="en-US" sz="1200" b="1" i="0" u="none" strike="noStrike">
                          <a:solidFill>
                            <a:schemeClr val="bg1"/>
                          </a:solidFill>
                          <a:effectLst/>
                          <a:latin typeface="+mn-lt"/>
                          <a:ea typeface="Arial" charset="0"/>
                          <a:cs typeface="Arial" panose="020B0604020202020204" pitchFamily="34" charset="0"/>
                        </a:rPr>
                        <a:t>$ Millions</a:t>
                      </a:r>
                    </a:p>
                  </a:txBody>
                  <a:tcPr marR="45720" anchor="b">
                    <a:lnL w="3175" cap="flat" cmpd="sng" algn="ctr">
                      <a:solidFill>
                        <a:srgbClr val="376092"/>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rgbClr val="376092"/>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solidFill>
                      <a:schemeClr val="accent1">
                        <a:lumMod val="75000"/>
                      </a:schemeClr>
                    </a:solidFill>
                  </a:tcPr>
                </a:tc>
                <a:tc>
                  <a:txBody>
                    <a:bodyPr/>
                    <a:lstStyle/>
                    <a:p>
                      <a:pPr algn="r" fontAlgn="b"/>
                      <a:r>
                        <a:rPr lang="en-US" sz="1200" b="1" i="0" u="none" strike="noStrike">
                          <a:solidFill>
                            <a:schemeClr val="bg1"/>
                          </a:solidFill>
                          <a:effectLst/>
                          <a:latin typeface="+mn-lt"/>
                          <a:ea typeface="Arial" charset="0"/>
                          <a:cs typeface="Arial" panose="020B0604020202020204" pitchFamily="34" charset="0"/>
                        </a:rPr>
                        <a:t>FY 2023</a:t>
                      </a:r>
                    </a:p>
                    <a:p>
                      <a:pPr algn="r" fontAlgn="b"/>
                      <a:r>
                        <a:rPr lang="en-US" sz="1200" b="1" i="0" u="none" strike="noStrike">
                          <a:solidFill>
                            <a:schemeClr val="bg1"/>
                          </a:solidFill>
                          <a:effectLst/>
                          <a:latin typeface="+mn-lt"/>
                          <a:ea typeface="Arial" charset="0"/>
                          <a:cs typeface="Arial" panose="020B0604020202020204" pitchFamily="34" charset="0"/>
                        </a:rPr>
                        <a:t>Enacted</a:t>
                      </a:r>
                    </a:p>
                  </a:txBody>
                  <a:tcPr marL="45720" anchor="b">
                    <a:lnL>
                      <a:noFill/>
                    </a:lnL>
                    <a:lnR>
                      <a:noFill/>
                    </a:lnR>
                    <a:lnT w="3175" cap="flat" cmpd="sng" algn="ctr">
                      <a:solidFill>
                        <a:srgbClr val="376092"/>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r" fontAlgn="b"/>
                      <a:r>
                        <a:rPr lang="en-US" sz="1200" b="1" i="0" u="none" strike="noStrike">
                          <a:solidFill>
                            <a:schemeClr val="bg1"/>
                          </a:solidFill>
                          <a:effectLst/>
                          <a:latin typeface="+mn-lt"/>
                          <a:ea typeface="Arial" charset="0"/>
                          <a:cs typeface="Arial" panose="020B0604020202020204" pitchFamily="34" charset="0"/>
                        </a:rPr>
                        <a:t>FY 2024</a:t>
                      </a:r>
                    </a:p>
                  </a:txBody>
                  <a:tcPr marL="45720" anchor="b">
                    <a:lnL>
                      <a:noFill/>
                    </a:lnL>
                    <a:lnR>
                      <a:noFill/>
                    </a:lnR>
                    <a:lnT w="3175" cap="flat" cmpd="sng" algn="ctr">
                      <a:solidFill>
                        <a:srgbClr val="376092"/>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r" fontAlgn="b"/>
                      <a:r>
                        <a:rPr lang="en-US" sz="1200" b="1" i="0" u="none" strike="noStrike">
                          <a:solidFill>
                            <a:schemeClr val="bg1"/>
                          </a:solidFill>
                          <a:effectLst/>
                          <a:latin typeface="+mn-lt"/>
                          <a:ea typeface="Arial" charset="0"/>
                          <a:cs typeface="Arial" panose="020B0604020202020204" pitchFamily="34" charset="0"/>
                        </a:rPr>
                        <a:t>FY 2025</a:t>
                      </a:r>
                    </a:p>
                  </a:txBody>
                  <a:tcPr marL="45720" anchor="b">
                    <a:lnL>
                      <a:noFill/>
                    </a:lnL>
                    <a:lnR>
                      <a:noFill/>
                    </a:lnR>
                    <a:lnT w="3175" cap="flat" cmpd="sng" algn="ctr">
                      <a:solidFill>
                        <a:srgbClr val="376092"/>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r" fontAlgn="b"/>
                      <a:r>
                        <a:rPr lang="en-US" sz="1200" b="1" i="0" u="none" strike="noStrike">
                          <a:solidFill>
                            <a:schemeClr val="bg1"/>
                          </a:solidFill>
                          <a:effectLst/>
                          <a:latin typeface="+mn-lt"/>
                          <a:ea typeface="Arial" charset="0"/>
                          <a:cs typeface="Arial" panose="020B0604020202020204" pitchFamily="34" charset="0"/>
                        </a:rPr>
                        <a:t>FY 2026</a:t>
                      </a:r>
                    </a:p>
                  </a:txBody>
                  <a:tcPr marL="45720" anchor="b">
                    <a:lnL>
                      <a:noFill/>
                    </a:lnL>
                    <a:lnR>
                      <a:noFill/>
                    </a:lnR>
                    <a:lnT w="3175" cap="flat" cmpd="sng" algn="ctr">
                      <a:solidFill>
                        <a:srgbClr val="376092"/>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r" fontAlgn="b"/>
                      <a:r>
                        <a:rPr lang="en-US" sz="1200" b="1" i="0" u="none" strike="noStrike">
                          <a:solidFill>
                            <a:schemeClr val="bg1"/>
                          </a:solidFill>
                          <a:effectLst/>
                          <a:latin typeface="+mn-lt"/>
                          <a:ea typeface="Arial" charset="0"/>
                          <a:cs typeface="Arial" panose="020B0604020202020204" pitchFamily="34" charset="0"/>
                        </a:rPr>
                        <a:t>FY 2027</a:t>
                      </a:r>
                    </a:p>
                  </a:txBody>
                  <a:tcPr marL="45720" anchor="b">
                    <a:lnL>
                      <a:noFill/>
                    </a:lnL>
                    <a:lnR w="12700" cap="flat" cmpd="sng" algn="ctr">
                      <a:noFill/>
                      <a:prstDash val="solid"/>
                      <a:round/>
                      <a:headEnd type="none" w="med" len="med"/>
                      <a:tailEnd type="none" w="med" len="med"/>
                    </a:lnR>
                    <a:lnT w="3175" cap="flat" cmpd="sng" algn="ctr">
                      <a:solidFill>
                        <a:srgbClr val="376092"/>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tc>
                  <a:txBody>
                    <a:bodyPr/>
                    <a:lstStyle/>
                    <a:p>
                      <a:pPr algn="r" fontAlgn="b"/>
                      <a:r>
                        <a:rPr lang="en-US" sz="1200" b="1" i="0" u="none" strike="noStrike">
                          <a:solidFill>
                            <a:schemeClr val="bg1"/>
                          </a:solidFill>
                          <a:effectLst/>
                          <a:latin typeface="+mn-lt"/>
                          <a:ea typeface="Arial" charset="0"/>
                          <a:cs typeface="Arial" panose="020B0604020202020204" pitchFamily="34" charset="0"/>
                        </a:rPr>
                        <a:t>FY 2028</a:t>
                      </a:r>
                    </a:p>
                  </a:txBody>
                  <a:tcPr marL="45720" anchor="b">
                    <a:lnL w="1270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solidFill>
                        <a:srgbClr val="376092"/>
                      </a:solidFill>
                      <a:prstDash val="solid"/>
                      <a:round/>
                      <a:headEnd type="none" w="med" len="med"/>
                      <a:tailEnd type="none" w="med" len="med"/>
                    </a:lnT>
                    <a:lnB w="12700" cap="flat" cmpd="sng" algn="ctr">
                      <a:solidFill>
                        <a:schemeClr val="accent1">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75000"/>
                      </a:schemeClr>
                    </a:solidFill>
                  </a:tcPr>
                </a:tc>
                <a:extLst>
                  <a:ext uri="{0D108BD9-81ED-4DB2-BD59-A6C34878D82A}">
                    <a16:rowId xmlns:a16="http://schemas.microsoft.com/office/drawing/2014/main" val="10000"/>
                  </a:ext>
                </a:extLst>
              </a:tr>
              <a:tr h="274320">
                <a:tc>
                  <a:txBody>
                    <a:bodyPr/>
                    <a:lstStyle/>
                    <a:p>
                      <a:pPr algn="l" fontAlgn="b"/>
                      <a:r>
                        <a:rPr lang="en-US" sz="1200" b="1" i="0" u="none" strike="noStrike">
                          <a:solidFill>
                            <a:srgbClr val="000000"/>
                          </a:solidFill>
                          <a:effectLst/>
                          <a:latin typeface="+mn-lt"/>
                          <a:ea typeface="Arial" charset="0"/>
                          <a:cs typeface="Arial" panose="020B0604020202020204" pitchFamily="34" charset="0"/>
                        </a:rPr>
                        <a:t>Aeronautics</a:t>
                      </a:r>
                    </a:p>
                  </a:txBody>
                  <a:tcPr marR="45720" marT="0" marB="0" anchor="b">
                    <a:lnL w="3175" cap="flat" cmpd="sng" algn="ctr">
                      <a:solidFill>
                        <a:srgbClr val="37609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tc>
                  <a:txBody>
                    <a:bodyPr/>
                    <a:lstStyle/>
                    <a:p>
                      <a:pPr algn="r" fontAlgn="b"/>
                      <a:r>
                        <a:rPr lang="en-US" sz="1200" b="1" i="0" u="none" strike="noStrike">
                          <a:effectLst/>
                          <a:latin typeface="+mn-lt"/>
                        </a:rPr>
                        <a:t>$935.0 </a:t>
                      </a:r>
                    </a:p>
                  </a:txBody>
                  <a:tcPr marL="9525" marT="9525" marB="0" anchor="b">
                    <a:lnL>
                      <a:noFill/>
                    </a:lnL>
                    <a:lnR>
                      <a:noFill/>
                    </a:lnR>
                    <a:lnT w="12700" cap="flat" cmpd="sng" algn="ctr">
                      <a:solidFill>
                        <a:schemeClr val="accent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1" i="0" u="none" strike="noStrike">
                          <a:effectLst/>
                          <a:latin typeface="+mn-lt"/>
                        </a:rPr>
                        <a:t>$995.8 </a:t>
                      </a:r>
                    </a:p>
                  </a:txBody>
                  <a:tcPr marL="9525" marT="9525" marB="0" anchor="b">
                    <a:lnL>
                      <a:noFill/>
                    </a:lnL>
                    <a:lnR>
                      <a:noFill/>
                    </a:lnR>
                    <a:lnT w="12700" cap="flat" cmpd="sng" algn="ctr">
                      <a:solidFill>
                        <a:schemeClr val="accent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200" b="1" i="0" u="none" strike="noStrike">
                          <a:effectLst/>
                          <a:latin typeface="+mn-lt"/>
                        </a:rPr>
                        <a:t>$1,015.7 </a:t>
                      </a:r>
                    </a:p>
                  </a:txBody>
                  <a:tcPr marL="9525" marT="9525" marB="0" anchor="b">
                    <a:lnL>
                      <a:noFill/>
                    </a:lnL>
                    <a:lnR>
                      <a:noFill/>
                    </a:lnR>
                    <a:lnT w="12700" cap="flat" cmpd="sng" algn="ctr">
                      <a:solidFill>
                        <a:schemeClr val="accent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1" i="0" u="none" strike="noStrike">
                          <a:effectLst/>
                          <a:latin typeface="+mn-lt"/>
                        </a:rPr>
                        <a:t>$1,036.0 </a:t>
                      </a:r>
                    </a:p>
                  </a:txBody>
                  <a:tcPr marL="9525" marT="9525" marB="0" anchor="b">
                    <a:lnL>
                      <a:noFill/>
                    </a:lnL>
                    <a:lnR>
                      <a:noFill/>
                    </a:lnR>
                    <a:lnT w="12700" cap="flat" cmpd="sng" algn="ctr">
                      <a:solidFill>
                        <a:schemeClr val="accent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200" b="1" i="0" u="none" strike="noStrike">
                          <a:effectLst/>
                          <a:latin typeface="+mn-lt"/>
                        </a:rPr>
                        <a:t>$1,056.7 </a:t>
                      </a:r>
                    </a:p>
                  </a:txBody>
                  <a:tcPr marL="9525" marT="9525" marB="0" anchor="b">
                    <a:lnL>
                      <a:noFill/>
                    </a:lnL>
                    <a:lnR w="12700" cap="flat" cmpd="sng" algn="ctr">
                      <a:no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1" i="0" u="none" strike="noStrike">
                          <a:effectLst/>
                          <a:latin typeface="+mn-lt"/>
                        </a:rPr>
                        <a:t>$1,077.8 </a:t>
                      </a:r>
                    </a:p>
                  </a:txBody>
                  <a:tcPr marL="9525" marT="9525" marB="0" anchor="b">
                    <a:lnL w="1270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lumMod val="75000"/>
                        </a:schemeClr>
                      </a:solidFill>
                      <a:prstDash val="solid"/>
                      <a:round/>
                      <a:headEnd type="none" w="med" len="med"/>
                      <a:tailEnd type="none" w="med" len="med"/>
                    </a:lnT>
                    <a:lnB w="12700" cap="flat" cmpd="sng" algn="ctr">
                      <a:solidFill>
                        <a:schemeClr val="accent1"/>
                      </a:solidFill>
                      <a:prstDash val="solid"/>
                      <a:round/>
                      <a:headEnd type="none" w="med" len="med"/>
                      <a:tailEnd type="none" w="med" len="med"/>
                    </a:lnB>
                  </a:tcPr>
                </a:tc>
                <a:extLst>
                  <a:ext uri="{0D108BD9-81ED-4DB2-BD59-A6C34878D82A}">
                    <a16:rowId xmlns:a16="http://schemas.microsoft.com/office/drawing/2014/main" val="10001"/>
                  </a:ext>
                </a:extLst>
              </a:tr>
              <a:tr h="274320">
                <a:tc>
                  <a:txBody>
                    <a:bodyPr/>
                    <a:lstStyle/>
                    <a:p>
                      <a:pPr algn="l" fontAlgn="b"/>
                      <a:r>
                        <a:rPr lang="en-US" sz="1200" b="0" i="0" u="none" strike="noStrike">
                          <a:solidFill>
                            <a:srgbClr val="000000"/>
                          </a:solidFill>
                          <a:effectLst/>
                          <a:latin typeface="+mn-lt"/>
                          <a:ea typeface="Arial" charset="0"/>
                          <a:cs typeface="Arial" panose="020B0604020202020204" pitchFamily="34" charset="0"/>
                        </a:rPr>
                        <a:t>Airspace Operations and Safety</a:t>
                      </a:r>
                    </a:p>
                  </a:txBody>
                  <a:tcPr marR="45720" marT="0" marB="0" anchor="b">
                    <a:lnL w="3175" cap="flat" cmpd="sng" algn="ctr">
                      <a:solidFill>
                        <a:srgbClr val="37609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tcPr>
                </a:tc>
                <a:tc>
                  <a:txBody>
                    <a:bodyPr/>
                    <a:lstStyle/>
                    <a:p>
                      <a:pPr algn="r" fontAlgn="b"/>
                      <a:endParaRPr lang="en-US" sz="1200" b="0" i="0" u="none" strike="noStrike">
                        <a:effectLst/>
                        <a:latin typeface="+mn-lt"/>
                      </a:endParaRPr>
                    </a:p>
                  </a:txBody>
                  <a:tcPr marL="9525" marT="9525" marB="0" anchor="b">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158.7 </a:t>
                      </a:r>
                    </a:p>
                  </a:txBody>
                  <a:tcPr marL="9525" marT="9525" marB="0" anchor="b">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164.4 </a:t>
                      </a:r>
                    </a:p>
                  </a:txBody>
                  <a:tcPr marL="9525" marT="9525" marB="0" anchor="b">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179.4 </a:t>
                      </a:r>
                    </a:p>
                  </a:txBody>
                  <a:tcPr marL="9525" marT="9525" marB="0" anchor="b">
                    <a:lnL>
                      <a:noFill/>
                    </a:lnL>
                    <a:lnR>
                      <a:noFill/>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198.2 </a:t>
                      </a:r>
                    </a:p>
                  </a:txBody>
                  <a:tcPr marL="9525" marT="9525" marB="0" anchor="b">
                    <a:lnL>
                      <a:noFill/>
                    </a:lnL>
                    <a:lnR w="12700"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202.8 </a:t>
                      </a:r>
                    </a:p>
                  </a:txBody>
                  <a:tcPr marL="9525" marT="9525" marB="0" anchor="b">
                    <a:lnL w="12700" cap="flat" cmpd="sng" algn="ctr">
                      <a:noFill/>
                      <a:prstDash val="solid"/>
                      <a:round/>
                      <a:headEnd type="none" w="med" len="med"/>
                      <a:tailEnd type="none" w="med" len="med"/>
                    </a:lnL>
                    <a:lnR w="3175" cap="flat" cmpd="sng" algn="ctr">
                      <a:noFill/>
                      <a:prstDash val="solid"/>
                      <a:round/>
                      <a:headEnd type="none" w="med" len="med"/>
                      <a:tailEnd type="none" w="med" len="med"/>
                    </a:lnR>
                    <a:lnT w="12700" cap="flat" cmpd="sng" algn="ctr">
                      <a:solidFill>
                        <a:schemeClr val="accent1"/>
                      </a:solidFill>
                      <a:prstDash val="solid"/>
                      <a:round/>
                      <a:headEnd type="none" w="med" len="med"/>
                      <a:tailEnd type="none" w="med" len="med"/>
                    </a:lnT>
                    <a:lnB>
                      <a:noFill/>
                    </a:lnB>
                  </a:tcPr>
                </a:tc>
                <a:extLst>
                  <a:ext uri="{0D108BD9-81ED-4DB2-BD59-A6C34878D82A}">
                    <a16:rowId xmlns:a16="http://schemas.microsoft.com/office/drawing/2014/main" val="10002"/>
                  </a:ext>
                </a:extLst>
              </a:tr>
              <a:tr h="274320">
                <a:tc>
                  <a:txBody>
                    <a:bodyPr/>
                    <a:lstStyle/>
                    <a:p>
                      <a:pPr algn="l" fontAlgn="b"/>
                      <a:r>
                        <a:rPr lang="en-US" sz="1200" b="0" i="0" u="none" strike="noStrike">
                          <a:solidFill>
                            <a:srgbClr val="000000"/>
                          </a:solidFill>
                          <a:effectLst/>
                          <a:latin typeface="+mn-lt"/>
                          <a:ea typeface="Arial" charset="0"/>
                          <a:cs typeface="Arial" panose="020B0604020202020204" pitchFamily="34" charset="0"/>
                        </a:rPr>
                        <a:t>Advanced Air Vehicles</a:t>
                      </a:r>
                    </a:p>
                  </a:txBody>
                  <a:tcPr marR="45720" marT="0" marB="0" anchor="b">
                    <a:lnL w="3175" cap="flat" cmpd="sng" algn="ctr">
                      <a:solidFill>
                        <a:srgbClr val="376092"/>
                      </a:solidFill>
                      <a:prstDash val="solid"/>
                      <a:round/>
                      <a:headEnd type="none" w="med" len="med"/>
                      <a:tailEnd type="none" w="med" len="med"/>
                    </a:lnL>
                    <a:lnR w="12700" cap="flat" cmpd="sng" algn="ctr">
                      <a:noFill/>
                      <a:prstDash val="solid"/>
                      <a:round/>
                      <a:headEnd type="none" w="med" len="med"/>
                      <a:tailEnd type="none" w="med" len="med"/>
                    </a:lnR>
                    <a:lnT>
                      <a:noFill/>
                    </a:lnT>
                    <a:lnB>
                      <a:noFill/>
                    </a:lnB>
                  </a:tcPr>
                </a:tc>
                <a:tc>
                  <a:txBody>
                    <a:bodyPr/>
                    <a:lstStyle/>
                    <a:p>
                      <a:pPr algn="r" fontAlgn="b"/>
                      <a:endParaRPr lang="en-US" sz="1200" b="0" i="0" u="none" strike="noStrike">
                        <a:effectLst/>
                        <a:latin typeface="+mn-lt"/>
                      </a:endParaRPr>
                    </a:p>
                  </a:txBody>
                  <a:tcPr marL="9525" marT="9525" marB="0" anchor="b">
                    <a:lnL>
                      <a:noFill/>
                    </a:lnL>
                    <a:lnR>
                      <a:noFill/>
                    </a:lnR>
                    <a:lnT>
                      <a:noFill/>
                    </a:lnT>
                    <a:lnB>
                      <a:noFill/>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295.2 </a:t>
                      </a:r>
                    </a:p>
                  </a:txBody>
                  <a:tcPr marL="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311.6 </a:t>
                      </a:r>
                    </a:p>
                  </a:txBody>
                  <a:tcPr marL="9525" marT="9525" marB="0" anchor="b">
                    <a:lnL>
                      <a:noFill/>
                    </a:lnL>
                    <a:lnR>
                      <a:noFill/>
                    </a:lnR>
                    <a:lnT>
                      <a:noFill/>
                    </a:lnT>
                    <a:lnB>
                      <a:noFill/>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305.0 </a:t>
                      </a:r>
                    </a:p>
                  </a:txBody>
                  <a:tcPr marL="9525" marT="9525" marB="0" anchor="b">
                    <a:lnL>
                      <a:noFill/>
                    </a:lnL>
                    <a:lnR>
                      <a:noFill/>
                    </a:lnR>
                    <a:lnT>
                      <a:noFill/>
                    </a:lnT>
                    <a:lnB>
                      <a:noFill/>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273.6 </a:t>
                      </a:r>
                    </a:p>
                  </a:txBody>
                  <a:tcPr marL="9525" marT="9525" marB="0" anchor="b">
                    <a:lnL>
                      <a:noFill/>
                    </a:lnL>
                    <a:lnR w="1270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257.5 </a:t>
                      </a:r>
                    </a:p>
                  </a:txBody>
                  <a:tcPr marL="9525" marT="9525" marB="0" anchor="b">
                    <a:lnL w="12700"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74320">
                <a:tc>
                  <a:txBody>
                    <a:bodyPr/>
                    <a:lstStyle/>
                    <a:p>
                      <a:pPr algn="l" fontAlgn="b"/>
                      <a:r>
                        <a:rPr lang="en-US" sz="1200" b="0" i="0" u="none" strike="noStrike">
                          <a:solidFill>
                            <a:srgbClr val="000000"/>
                          </a:solidFill>
                          <a:effectLst/>
                          <a:latin typeface="+mn-lt"/>
                          <a:ea typeface="Arial" charset="0"/>
                          <a:cs typeface="Arial" panose="020B0604020202020204" pitchFamily="34" charset="0"/>
                        </a:rPr>
                        <a:t>Integrated Aviation Systems</a:t>
                      </a:r>
                    </a:p>
                  </a:txBody>
                  <a:tcPr marR="45720" marT="0" marB="0" anchor="b">
                    <a:lnL w="3175" cap="flat" cmpd="sng" algn="ctr">
                      <a:solidFill>
                        <a:srgbClr val="376092"/>
                      </a:solid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endParaRPr lang="en-US" sz="1200" b="0" i="0" u="none" strike="noStrike">
                        <a:effectLst/>
                        <a:latin typeface="+mn-lt"/>
                      </a:endParaRPr>
                    </a:p>
                  </a:txBody>
                  <a:tcPr marL="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264.9 </a:t>
                      </a:r>
                    </a:p>
                  </a:txBody>
                  <a:tcPr marL="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260.5 </a:t>
                      </a:r>
                    </a:p>
                  </a:txBody>
                  <a:tcPr marL="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263.5 </a:t>
                      </a:r>
                    </a:p>
                  </a:txBody>
                  <a:tcPr marL="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279.7 </a:t>
                      </a:r>
                    </a:p>
                  </a:txBody>
                  <a:tcPr marL="9525" marT="9525"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305.5 </a:t>
                      </a:r>
                    </a:p>
                  </a:txBody>
                  <a:tcPr marL="9525" marT="9525" marB="0" anchor="b">
                    <a:lnL w="12700"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val="10004"/>
                  </a:ext>
                </a:extLst>
              </a:tr>
              <a:tr h="274320">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n-lt"/>
                          <a:ea typeface="Arial" charset="0"/>
                          <a:cs typeface="Arial" panose="020B0604020202020204" pitchFamily="34" charset="0"/>
                        </a:rPr>
                        <a:t>Transformative Aeronautics Concepts</a:t>
                      </a:r>
                    </a:p>
                  </a:txBody>
                  <a:tcPr marR="45720" marT="0" marB="0" anchor="b">
                    <a:lnL w="3175" cap="flat" cmpd="sng" algn="ctr">
                      <a:solidFill>
                        <a:srgbClr val="376092"/>
                      </a:solidFill>
                      <a:prstDash val="solid"/>
                      <a:round/>
                      <a:headEnd type="none" w="med" len="med"/>
                      <a:tailEnd type="none" w="med" len="med"/>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tc>
                  <a:txBody>
                    <a:bodyPr/>
                    <a:lstStyle/>
                    <a:p>
                      <a:pPr algn="r" fontAlgn="b"/>
                      <a:endParaRPr lang="en-US" sz="1200" b="0" i="0" u="none" strike="noStrike">
                        <a:effectLst/>
                        <a:latin typeface="+mn-lt"/>
                      </a:endParaRPr>
                    </a:p>
                  </a:txBody>
                  <a:tcPr marL="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160.0 </a:t>
                      </a:r>
                    </a:p>
                  </a:txBody>
                  <a:tcPr marL="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161.8 </a:t>
                      </a:r>
                    </a:p>
                  </a:txBody>
                  <a:tcPr marL="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170.3 </a:t>
                      </a:r>
                    </a:p>
                  </a:txBody>
                  <a:tcPr marL="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184.5 </a:t>
                      </a:r>
                    </a:p>
                  </a:txBody>
                  <a:tcPr marL="9525" marT="9525" marB="0" anchor="b">
                    <a:lnL>
                      <a:noFill/>
                    </a:lnL>
                    <a:lnR w="12700" cap="flat" cmpd="sng" algn="ctr">
                      <a:noFill/>
                      <a:prstDash val="solid"/>
                      <a:round/>
                      <a:headEnd type="none" w="med" len="med"/>
                      <a:tailEnd type="none" w="med" len="med"/>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188.5 </a:t>
                      </a:r>
                    </a:p>
                  </a:txBody>
                  <a:tcPr marL="9525" marT="9525" marB="0" anchor="b">
                    <a:lnL w="12700"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w="12700" cap="flat" cmpd="sng" algn="ctr">
                      <a:noFill/>
                      <a:prstDash val="solid"/>
                      <a:round/>
                      <a:headEnd type="none" w="med" len="med"/>
                      <a:tailEnd type="none" w="med" len="med"/>
                    </a:lnB>
                  </a:tcPr>
                </a:tc>
                <a:extLst>
                  <a:ext uri="{0D108BD9-81ED-4DB2-BD59-A6C34878D82A}">
                    <a16:rowId xmlns:a16="http://schemas.microsoft.com/office/drawing/2014/main" val="2472400826"/>
                  </a:ext>
                </a:extLst>
              </a:tr>
              <a:tr h="274320">
                <a:tc>
                  <a:txBody>
                    <a:bodyPr/>
                    <a:lstStyle/>
                    <a:p>
                      <a:pPr marL="0" marR="0" indent="0" algn="l" defTabSz="457200" rtl="0" eaLnBrk="1" fontAlgn="b" latinLnBrk="0" hangingPunct="1">
                        <a:lnSpc>
                          <a:spcPct val="100000"/>
                        </a:lnSpc>
                        <a:spcBef>
                          <a:spcPts val="0"/>
                        </a:spcBef>
                        <a:spcAft>
                          <a:spcPts val="0"/>
                        </a:spcAft>
                        <a:buClrTx/>
                        <a:buSzTx/>
                        <a:buFontTx/>
                        <a:buNone/>
                        <a:tabLst/>
                        <a:defRPr/>
                      </a:pPr>
                      <a:r>
                        <a:rPr lang="en-US" sz="1200" b="0" i="0" u="none" strike="noStrike" kern="1200">
                          <a:solidFill>
                            <a:srgbClr val="000000"/>
                          </a:solidFill>
                          <a:effectLst/>
                          <a:latin typeface="+mn-lt"/>
                          <a:ea typeface="Arial" charset="0"/>
                          <a:cs typeface="Arial" panose="020B0604020202020204" pitchFamily="34" charset="0"/>
                        </a:rPr>
                        <a:t>Aerosciences</a:t>
                      </a:r>
                      <a:r>
                        <a:rPr lang="en-US" sz="1200" b="0" i="0" u="none" strike="noStrike" kern="1200" baseline="0">
                          <a:solidFill>
                            <a:srgbClr val="000000"/>
                          </a:solidFill>
                          <a:effectLst/>
                          <a:latin typeface="+mn-lt"/>
                          <a:ea typeface="Arial" charset="0"/>
                          <a:cs typeface="Arial" panose="020B0604020202020204" pitchFamily="34" charset="0"/>
                        </a:rPr>
                        <a:t> Evaluation and Test Capabilities</a:t>
                      </a:r>
                      <a:endParaRPr lang="en-US" sz="1200" b="0" i="0" u="none" strike="noStrike" kern="1200">
                        <a:solidFill>
                          <a:srgbClr val="000000"/>
                        </a:solidFill>
                        <a:effectLst/>
                        <a:latin typeface="+mn-lt"/>
                        <a:ea typeface="Arial" charset="0"/>
                        <a:cs typeface="Arial" panose="020B0604020202020204" pitchFamily="34" charset="0"/>
                      </a:endParaRPr>
                    </a:p>
                  </a:txBody>
                  <a:tcPr marR="45720" marT="0" marB="0" anchor="b">
                    <a:lnL w="3175" cap="flat" cmpd="sng" algn="ctr">
                      <a:solidFill>
                        <a:srgbClr val="376092"/>
                      </a:solidFill>
                      <a:prstDash val="solid"/>
                      <a:round/>
                      <a:headEnd type="none" w="med" len="med"/>
                      <a:tailEnd type="none" w="med" len="med"/>
                    </a:lnL>
                    <a:lnR w="12700" cap="flat" cmpd="sng" algn="ctr">
                      <a:noFill/>
                      <a:prstDash val="solid"/>
                      <a:round/>
                      <a:headEnd type="none" w="med" len="med"/>
                      <a:tailEnd type="none" w="med" len="med"/>
                    </a:lnR>
                    <a:lnT>
                      <a:noFill/>
                    </a:lnT>
                    <a:lnB w="3175" cap="flat" cmpd="sng" algn="ctr">
                      <a:solidFill>
                        <a:srgbClr val="376092"/>
                      </a:solidFill>
                      <a:prstDash val="solid"/>
                      <a:round/>
                      <a:headEnd type="none" w="med" len="med"/>
                      <a:tailEnd type="none" w="med" len="med"/>
                    </a:lnB>
                  </a:tcPr>
                </a:tc>
                <a:tc>
                  <a:txBody>
                    <a:bodyPr/>
                    <a:lstStyle/>
                    <a:p>
                      <a:pPr algn="r" fontAlgn="b"/>
                      <a:endParaRPr lang="en-US" sz="1200" b="0" i="0" u="none" strike="noStrike">
                        <a:effectLst/>
                        <a:latin typeface="+mn-lt"/>
                      </a:endParaRPr>
                    </a:p>
                  </a:txBody>
                  <a:tcPr marL="9525" marT="9525" marB="0" anchor="b">
                    <a:lnL>
                      <a:noFill/>
                    </a:lnL>
                    <a:lnR>
                      <a:noFill/>
                    </a:lnR>
                    <a:lnT>
                      <a:noFill/>
                    </a:lnT>
                    <a:lnB w="3175" cap="flat" cmpd="sng" algn="ctr">
                      <a:solidFill>
                        <a:srgbClr val="376092"/>
                      </a:solid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117.0 </a:t>
                      </a:r>
                    </a:p>
                  </a:txBody>
                  <a:tcPr marL="9525" marT="9525" marB="0" anchor="b">
                    <a:lnL>
                      <a:noFill/>
                    </a:lnL>
                    <a:lnR>
                      <a:noFill/>
                    </a:lnR>
                    <a:lnT>
                      <a:noFill/>
                    </a:lnT>
                    <a:lnB w="3175" cap="flat" cmpd="sng" algn="ctr">
                      <a:solidFill>
                        <a:srgbClr val="37609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117.4 </a:t>
                      </a:r>
                    </a:p>
                  </a:txBody>
                  <a:tcPr marL="9525" marT="9525" marB="0" anchor="b">
                    <a:lnL>
                      <a:noFill/>
                    </a:lnL>
                    <a:lnR>
                      <a:noFill/>
                    </a:lnR>
                    <a:lnT>
                      <a:noFill/>
                    </a:lnT>
                    <a:lnB w="3175" cap="flat" cmpd="sng" algn="ctr">
                      <a:solidFill>
                        <a:srgbClr val="376092"/>
                      </a:solid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117.7 </a:t>
                      </a:r>
                    </a:p>
                  </a:txBody>
                  <a:tcPr marL="9525" marT="9525" marB="0" anchor="b">
                    <a:lnL>
                      <a:noFill/>
                    </a:lnL>
                    <a:lnR>
                      <a:noFill/>
                    </a:lnR>
                    <a:lnT>
                      <a:noFill/>
                    </a:lnT>
                    <a:lnB w="3175" cap="flat" cmpd="sng" algn="ctr">
                      <a:solidFill>
                        <a:srgbClr val="376092"/>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fontAlgn="b"/>
                      <a:r>
                        <a:rPr lang="en-US" sz="1200" b="0" i="0" u="none" strike="noStrike">
                          <a:effectLst/>
                          <a:latin typeface="+mn-lt"/>
                        </a:rPr>
                        <a:t>120.7 </a:t>
                      </a:r>
                    </a:p>
                  </a:txBody>
                  <a:tcPr marL="9525" marT="9525" marB="0" anchor="b">
                    <a:lnL>
                      <a:noFill/>
                    </a:lnL>
                    <a:lnR w="12700" cap="flat" cmpd="sng" algn="ctr">
                      <a:noFill/>
                      <a:prstDash val="solid"/>
                      <a:round/>
                      <a:headEnd type="none" w="med" len="med"/>
                      <a:tailEnd type="none" w="med" len="med"/>
                    </a:lnR>
                    <a:lnT>
                      <a:noFill/>
                    </a:lnT>
                    <a:lnB w="3175" cap="flat" cmpd="sng" algn="ctr">
                      <a:solidFill>
                        <a:srgbClr val="376092"/>
                      </a:solidFill>
                      <a:prstDash val="solid"/>
                      <a:round/>
                      <a:headEnd type="none" w="med" len="med"/>
                      <a:tailEnd type="none" w="med" len="med"/>
                    </a:lnB>
                    <a:lnTlToBr w="12700" cmpd="sng">
                      <a:noFill/>
                      <a:prstDash val="solid"/>
                    </a:lnTlToBr>
                    <a:lnBlToTr w="12700" cmpd="sng">
                      <a:noFill/>
                      <a:prstDash val="solid"/>
                    </a:lnBlToTr>
                    <a:solidFill>
                      <a:schemeClr val="accent3">
                        <a:lumMod val="85000"/>
                      </a:schemeClr>
                    </a:solidFill>
                  </a:tcPr>
                </a:tc>
                <a:tc>
                  <a:txBody>
                    <a:bodyPr/>
                    <a:lstStyle/>
                    <a:p>
                      <a:pPr algn="r" fontAlgn="b"/>
                      <a:r>
                        <a:rPr lang="en-US" sz="1200" b="0" i="0" u="none" strike="noStrike">
                          <a:effectLst/>
                          <a:latin typeface="+mn-lt"/>
                        </a:rPr>
                        <a:t>123.5 </a:t>
                      </a:r>
                    </a:p>
                  </a:txBody>
                  <a:tcPr marL="9525" marT="9525" marB="0" anchor="b">
                    <a:lnL w="12700" cap="flat" cmpd="sng" algn="ctr">
                      <a:noFill/>
                      <a:prstDash val="solid"/>
                      <a:round/>
                      <a:headEnd type="none" w="med" len="med"/>
                      <a:tailEnd type="none" w="med" len="med"/>
                    </a:lnL>
                    <a:lnR w="3175" cap="flat" cmpd="sng" algn="ctr">
                      <a:noFill/>
                      <a:prstDash val="solid"/>
                      <a:round/>
                      <a:headEnd type="none" w="med" len="med"/>
                      <a:tailEnd type="none" w="med" len="med"/>
                    </a:lnR>
                    <a:lnT>
                      <a:noFill/>
                    </a:lnT>
                    <a:lnB w="3175" cap="flat" cmpd="sng" algn="ctr">
                      <a:solidFill>
                        <a:srgbClr val="376092"/>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9" name="Content Placeholder 8">
            <a:extLst>
              <a:ext uri="{FF2B5EF4-FFF2-40B4-BE49-F238E27FC236}">
                <a16:creationId xmlns:a16="http://schemas.microsoft.com/office/drawing/2014/main" id="{C6162827-6BC8-8145-B972-0F319DE8367A}"/>
              </a:ext>
            </a:extLst>
          </p:cNvPr>
          <p:cNvSpPr>
            <a:spLocks noGrp="1"/>
          </p:cNvSpPr>
          <p:nvPr>
            <p:ph idx="1"/>
          </p:nvPr>
        </p:nvSpPr>
        <p:spPr>
          <a:xfrm>
            <a:off x="862491" y="3407748"/>
            <a:ext cx="10089760" cy="1883439"/>
          </a:xfrm>
        </p:spPr>
        <p:txBody>
          <a:bodyPr vert="horz" lIns="91440" tIns="45720" rIns="91440" bIns="45720" rtlCol="0" anchor="t">
            <a:noAutofit/>
          </a:bodyPr>
          <a:lstStyle/>
          <a:p>
            <a:pPr marL="285750" indent="-285750">
              <a:spcBef>
                <a:spcPts val="400"/>
              </a:spcBef>
              <a:defRPr/>
            </a:pPr>
            <a:r>
              <a:rPr lang="en-US" sz="1600">
                <a:cs typeface="Arial"/>
              </a:rPr>
              <a:t>FY 2024 Budget discussions continuing on the Hill.  The House proposed $945M and the Senate proposed $935M.</a:t>
            </a:r>
            <a:endParaRPr lang="en-US" sz="1600" i="1">
              <a:solidFill>
                <a:srgbClr val="FF0000"/>
              </a:solidFill>
              <a:cs typeface="Arial"/>
            </a:endParaRPr>
          </a:p>
          <a:p>
            <a:pPr marL="285750" indent="-285750">
              <a:spcBef>
                <a:spcPts val="400"/>
              </a:spcBef>
              <a:defRPr/>
            </a:pPr>
            <a:r>
              <a:rPr lang="en-US" sz="1600">
                <a:cs typeface="Arial"/>
              </a:rPr>
              <a:t>FY 2024 operating under a Continuing Resolution (CR) proportional to FY2023 level.  Current CR due to end on March 8, 2024.</a:t>
            </a:r>
          </a:p>
          <a:p>
            <a:pPr marL="285750" indent="-285750">
              <a:lnSpc>
                <a:spcPct val="100000"/>
              </a:lnSpc>
              <a:spcBef>
                <a:spcPts val="400"/>
              </a:spcBef>
              <a:defRPr/>
            </a:pPr>
            <a:r>
              <a:rPr lang="en-US" sz="1600">
                <a:cs typeface="Arial"/>
              </a:rPr>
              <a:t>FY 2025 Budget Request not yet released publicly.  Anticipate March 11.</a:t>
            </a:r>
          </a:p>
          <a:p>
            <a:pPr marL="285750" indent="-285750">
              <a:lnSpc>
                <a:spcPct val="100000"/>
              </a:lnSpc>
              <a:spcBef>
                <a:spcPts val="400"/>
              </a:spcBef>
              <a:defRPr/>
            </a:pPr>
            <a:endParaRPr lang="en-US" sz="1600">
              <a:cs typeface="Arial"/>
            </a:endParaRPr>
          </a:p>
        </p:txBody>
      </p:sp>
    </p:spTree>
    <p:extLst>
      <p:ext uri="{BB962C8B-B14F-4D97-AF65-F5344CB8AC3E}">
        <p14:creationId xmlns:p14="http://schemas.microsoft.com/office/powerpoint/2010/main" val="26303478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85100" y="4643511"/>
            <a:ext cx="6455179" cy="1938992"/>
          </a:xfrm>
          <a:prstGeom prst="rect">
            <a:avLst/>
          </a:prstGeom>
          <a:noFill/>
        </p:spPr>
        <p:txBody>
          <a:bodyPr wrap="square" rtlCol="0">
            <a:spAutoFit/>
          </a:bodyPr>
          <a:lstStyle/>
          <a:p>
            <a:pPr>
              <a:defRPr/>
            </a:pPr>
            <a:r>
              <a:rPr lang="en-US" sz="2400" dirty="0">
                <a:solidFill>
                  <a:prstClr val="black"/>
                </a:solidFill>
                <a:latin typeface="+mj-lt"/>
                <a:ea typeface="ＭＳ Ｐゴシック" charset="0"/>
              </a:rPr>
              <a:t>High-Speed Commercial Flight</a:t>
            </a:r>
          </a:p>
          <a:p>
            <a:pPr>
              <a:defRPr/>
            </a:pPr>
            <a:endParaRPr lang="en-US" sz="2400" dirty="0">
              <a:solidFill>
                <a:prstClr val="black"/>
              </a:solidFill>
              <a:latin typeface="+mj-lt"/>
              <a:ea typeface="ＭＳ Ｐゴシック" charset="0"/>
            </a:endParaRPr>
          </a:p>
          <a:p>
            <a:pPr>
              <a:defRPr/>
            </a:pPr>
            <a:r>
              <a:rPr lang="en-US" sz="2400" dirty="0">
                <a:solidFill>
                  <a:schemeClr val="bg1">
                    <a:lumMod val="65000"/>
                  </a:schemeClr>
                </a:solidFill>
                <a:latin typeface="+mj-lt"/>
                <a:ea typeface="ＭＳ Ｐゴシック" charset="0"/>
              </a:rPr>
              <a:t>Advanced Air Mobility – Vertical Flight</a:t>
            </a:r>
          </a:p>
          <a:p>
            <a:pPr>
              <a:defRPr/>
            </a:pPr>
            <a:endParaRPr lang="en-US" sz="2400" dirty="0">
              <a:solidFill>
                <a:schemeClr val="bg1">
                  <a:lumMod val="65000"/>
                </a:schemeClr>
              </a:solidFill>
              <a:latin typeface="+mj-lt"/>
              <a:ea typeface="ＭＳ Ｐゴシック" charset="0"/>
            </a:endParaRPr>
          </a:p>
          <a:p>
            <a:pPr lvl="0">
              <a:defRPr/>
            </a:pPr>
            <a:r>
              <a:rPr lang="en-US" sz="2400" dirty="0">
                <a:solidFill>
                  <a:schemeClr val="bg1">
                    <a:lumMod val="65000"/>
                  </a:schemeClr>
                </a:solidFill>
                <a:latin typeface="+mj-lt"/>
                <a:ea typeface="ＭＳ Ｐゴシック" charset="0"/>
              </a:rPr>
              <a:t>Ultra-Efficient Airliners	</a:t>
            </a:r>
          </a:p>
        </p:txBody>
      </p:sp>
      <p:pic>
        <p:nvPicPr>
          <p:cNvPr id="2" name="Picture 1" descr="Top left image is of an artist illustration of a transonic truss-braced wing aircraft (lower vehicle) and the blended wing body aircraft (upper vehicle) in flight against blue skies with white clouds with the text: Ultra Efficient Airliners.&#10;&#10;Top right image is of an artist illustration of a potential Sky for All depicting many different types of aircraft in the same airspace. Ranging from weather balloons, small aircraft, supersonic aircraft, rockets and unmanned vehicles with the text: Future Airspace and Safety.&#10;&#10;Bottom left image is an artist illustration of a supersonic aircraft in flight over land with the text: High-Speed Commercial Flight.&#10;&#10;Bottom right is an artist illustration of various unmanned aircraft in flight above a city and rural areas with the text: Advanced Air Mobility.">
            <a:extLst>
              <a:ext uri="{FF2B5EF4-FFF2-40B4-BE49-F238E27FC236}">
                <a16:creationId xmlns:a16="http://schemas.microsoft.com/office/drawing/2014/main" id="{AFDED47B-0F12-733A-FF00-082C08F8168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08224" y="1027416"/>
            <a:ext cx="6096001" cy="3183827"/>
          </a:xfrm>
          <a:prstGeom prst="rect">
            <a:avLst/>
          </a:prstGeom>
        </p:spPr>
      </p:pic>
    </p:spTree>
    <p:extLst>
      <p:ext uri="{BB962C8B-B14F-4D97-AF65-F5344CB8AC3E}">
        <p14:creationId xmlns:p14="http://schemas.microsoft.com/office/powerpoint/2010/main" val="279491212"/>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71F9882-5D16-724A-9454-0BE0847E863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Quesst Mission Overview</a:t>
            </a:r>
            <a:endParaRPr lang="en-US"/>
          </a:p>
        </p:txBody>
      </p:sp>
      <p:pic>
        <p:nvPicPr>
          <p:cNvPr id="6" name="Picture 5" descr="This overhead view of the X-59 shows the aircraft's current state of assembly at Lockheed Martin Skunk Works in Palmdale, California. Throughout the manufacturing process, the team often removes components to effectively and safely assemble other sections of the aircraft. The X-59's horizontal tails and lower empennage were recently removed from the aircraft as the team prepares for the installation of the engine.">
            <a:extLst>
              <a:ext uri="{FF2B5EF4-FFF2-40B4-BE49-F238E27FC236}">
                <a16:creationId xmlns:a16="http://schemas.microsoft.com/office/drawing/2014/main" id="{FFE684F2-45C8-193C-AA1E-D66FCA69085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7809" y="999259"/>
            <a:ext cx="2623930" cy="1638464"/>
          </a:xfrm>
          <a:prstGeom prst="rect">
            <a:avLst/>
          </a:prstGeom>
        </p:spPr>
      </p:pic>
      <p:pic>
        <p:nvPicPr>
          <p:cNvPr id="18" name="Picture 17" descr="Quesst typography in green.">
            <a:extLst>
              <a:ext uri="{FF2B5EF4-FFF2-40B4-BE49-F238E27FC236}">
                <a16:creationId xmlns:a16="http://schemas.microsoft.com/office/drawing/2014/main" id="{FB1E8185-87E1-5EB3-668E-F76E8B1FEAD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12655" y="1012242"/>
            <a:ext cx="1745425" cy="227269"/>
          </a:xfrm>
          <a:prstGeom prst="rect">
            <a:avLst/>
          </a:prstGeom>
        </p:spPr>
      </p:pic>
      <p:sp>
        <p:nvSpPr>
          <p:cNvPr id="10" name="TextBox 9">
            <a:extLst>
              <a:ext uri="{FF2B5EF4-FFF2-40B4-BE49-F238E27FC236}">
                <a16:creationId xmlns:a16="http://schemas.microsoft.com/office/drawing/2014/main" id="{FD5E8B0D-4410-D44A-BED1-CFAB97A3625E}"/>
              </a:ext>
            </a:extLst>
          </p:cNvPr>
          <p:cNvSpPr txBox="1"/>
          <p:nvPr/>
        </p:nvSpPr>
        <p:spPr>
          <a:xfrm>
            <a:off x="3139574" y="1354401"/>
            <a:ext cx="5254225" cy="1331134"/>
          </a:xfrm>
          <a:prstGeom prst="rect">
            <a:avLst/>
          </a:prstGeom>
          <a:noFill/>
        </p:spPr>
        <p:txBody>
          <a:bodyPr wrap="square" lIns="91440" tIns="45720" rIns="91440" bIns="45720" rtlCol="0" anchor="t">
            <a:spAutoFit/>
          </a:bodyPr>
          <a:lstStyle/>
          <a:p>
            <a:pPr marL="0" marR="0" lvl="0" indent="0" algn="l" defTabSz="685783" rtl="0" eaLnBrk="1" fontAlgn="auto" latinLnBrk="0" hangingPunct="0">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Arial"/>
                <a:ea typeface="ＭＳ Ｐゴシック"/>
                <a:cs typeface="Arial"/>
                <a:sym typeface="Helvetica"/>
              </a:rPr>
              <a:t>Phase 1 – Aircraft Development</a:t>
            </a:r>
          </a:p>
          <a:p>
            <a:pPr defTabSz="685783" hangingPunct="0">
              <a:defRPr/>
            </a:pPr>
            <a:r>
              <a:rPr kumimoji="0" lang="en-US" sz="1600" b="0" i="1" u="none" strike="noStrike" kern="0" cap="none" spc="0" normalizeH="0" baseline="0" noProof="0">
                <a:ln>
                  <a:noFill/>
                </a:ln>
                <a:solidFill>
                  <a:srgbClr val="000000"/>
                </a:solidFill>
                <a:effectLst/>
                <a:uLnTx/>
                <a:uFillTx/>
                <a:latin typeface="Arial"/>
                <a:ea typeface="ＭＳ Ｐゴシック"/>
                <a:cs typeface="Arial"/>
                <a:sym typeface="Helvetica"/>
              </a:rPr>
              <a:t>In progress (</a:t>
            </a:r>
            <a:r>
              <a:rPr lang="en-US" sz="1600" i="1" kern="0">
                <a:solidFill>
                  <a:srgbClr val="000000"/>
                </a:solidFill>
                <a:latin typeface="Arial"/>
                <a:ea typeface="ＭＳ Ｐゴシック"/>
                <a:cs typeface="Arial"/>
                <a:sym typeface="Helvetica"/>
              </a:rPr>
              <a:t>FY18-2</a:t>
            </a:r>
            <a:r>
              <a:rPr lang="en-US" sz="1600" i="1" kern="0">
                <a:latin typeface="Arial"/>
                <a:ea typeface="ＭＳ Ｐゴシック"/>
                <a:cs typeface="Arial"/>
                <a:sym typeface="Helvetica"/>
              </a:rPr>
              <a:t>5</a:t>
            </a:r>
            <a:r>
              <a:rPr kumimoji="0" lang="en-US" sz="1600" b="0" i="1" u="none" strike="noStrike" kern="0" cap="none" spc="0" normalizeH="0" baseline="0" noProof="0">
                <a:ln>
                  <a:noFill/>
                </a:ln>
                <a:effectLst/>
                <a:uLnTx/>
                <a:uFillTx/>
                <a:latin typeface="Arial"/>
                <a:ea typeface="ＭＳ Ｐゴシック"/>
                <a:cs typeface="Arial"/>
                <a:sym typeface="Helvetica"/>
              </a:rPr>
              <a:t>)</a:t>
            </a:r>
            <a:r>
              <a:rPr lang="en-US" sz="1600" i="1" kern="0">
                <a:latin typeface="Arial"/>
                <a:ea typeface="ＭＳ Ｐゴシック"/>
                <a:cs typeface="Arial"/>
                <a:sym typeface="Helvetica"/>
              </a:rPr>
              <a:t> </a:t>
            </a:r>
            <a:endParaRPr lang="en-US" sz="1600" b="0" i="1" u="none" strike="noStrike" kern="0" cap="none" spc="0" normalizeH="0" baseline="0" noProof="0">
              <a:ln>
                <a:noFill/>
              </a:ln>
              <a:effectLst/>
              <a:uLnTx/>
              <a:uFillTx/>
              <a:latin typeface="Arial" panose="020B0604020202020204" pitchFamily="34" charset="0"/>
              <a:ea typeface="ＭＳ Ｐゴシック"/>
              <a:cs typeface="Arial" panose="020B0604020202020204" pitchFamily="34" charset="0"/>
            </a:endParaRPr>
          </a:p>
          <a:p>
            <a:pPr marL="233045" marR="0" lvl="1" indent="-233045"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rial"/>
                <a:ea typeface="ＭＳ Ｐゴシック"/>
                <a:cs typeface="Arial"/>
                <a:sym typeface="Helvetica"/>
              </a:rPr>
              <a:t>Design, fabricate a quiet supersonic research aircraft</a:t>
            </a:r>
            <a:endParaRPr lang="en-US" sz="1400" b="0" i="0" u="none" strike="noStrike" kern="0" cap="none" spc="0" normalizeH="0" baseline="0" noProof="0">
              <a:ln>
                <a:noFill/>
              </a:ln>
              <a:solidFill>
                <a:srgbClr val="000000"/>
              </a:solidFill>
              <a:effectLst/>
              <a:uLnTx/>
              <a:uFillTx/>
              <a:latin typeface="Arial"/>
              <a:ea typeface="ＭＳ Ｐゴシック"/>
              <a:cs typeface="Arial"/>
            </a:endParaRPr>
          </a:p>
          <a:p>
            <a:pPr marL="233045" marR="0" lvl="1" indent="-233045"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rial"/>
                <a:ea typeface="ＭＳ Ｐゴシック"/>
                <a:cs typeface="Arial"/>
                <a:sym typeface="Helvetica"/>
              </a:rPr>
              <a:t>Prove performance in test range flights</a:t>
            </a:r>
            <a:endParaRPr lang="en-US" sz="1400" b="0" i="0" u="none" strike="noStrike" kern="0" cap="none" spc="0" normalizeH="0" baseline="0" noProof="0">
              <a:ln>
                <a:noFill/>
              </a:ln>
              <a:solidFill>
                <a:srgbClr val="000000"/>
              </a:solidFill>
              <a:effectLst/>
              <a:uLnTx/>
              <a:uFillTx/>
              <a:latin typeface="Arial"/>
              <a:ea typeface="ＭＳ Ｐゴシック"/>
              <a:cs typeface="Arial"/>
            </a:endParaRPr>
          </a:p>
          <a:p>
            <a:pPr marL="233045" marR="0" lvl="1" indent="-233045"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rial"/>
                <a:ea typeface="ＭＳ Ｐゴシック"/>
                <a:cs typeface="Arial"/>
                <a:sym typeface="Helvetica"/>
              </a:rPr>
              <a:t>Prove safety for flights in normal airspace</a:t>
            </a:r>
            <a:endParaRPr lang="en-US" sz="1400" b="0" i="0" u="none" strike="noStrike" kern="0" cap="none" spc="0" normalizeH="0" baseline="0" noProof="0">
              <a:ln>
                <a:noFill/>
              </a:ln>
              <a:solidFill>
                <a:srgbClr val="000000"/>
              </a:solidFill>
              <a:effectLst/>
              <a:uLnTx/>
              <a:uFillTx/>
              <a:latin typeface="Arial"/>
              <a:ea typeface="ＭＳ Ｐゴシック"/>
              <a:cs typeface="Arial"/>
            </a:endParaRPr>
          </a:p>
        </p:txBody>
      </p:sp>
      <p:pic>
        <p:nvPicPr>
          <p:cNvPr id="7" name="Picture 6" descr="Artist illustration showing the X-59 in flight over an airport. It shows a GPS, TG-14 microphone, microphone arrays (ground) Community Surveys (icons of homes), a hangar and Air Traffic Control and Communications tower. The scene also shows the NASA Operations and Ground Facilities, Mission Control and Telemetry, Schlieren Imaging (ground), Meteorological Data (ground), the NASA Dryden Aeronautical Test Range, a Meteorological Data (balloon) and the F-15 Probe aircraft.">
            <a:extLst>
              <a:ext uri="{FF2B5EF4-FFF2-40B4-BE49-F238E27FC236}">
                <a16:creationId xmlns:a16="http://schemas.microsoft.com/office/drawing/2014/main" id="{8BBC5293-AA46-1646-A2E5-D038DE32896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4016" t="8928" r="5001" b="4563"/>
          <a:stretch/>
        </p:blipFill>
        <p:spPr>
          <a:xfrm>
            <a:off x="348693" y="2712915"/>
            <a:ext cx="2636288" cy="1880002"/>
          </a:xfrm>
          <a:prstGeom prst="rect">
            <a:avLst/>
          </a:prstGeom>
        </p:spPr>
      </p:pic>
      <p:sp>
        <p:nvSpPr>
          <p:cNvPr id="11" name="TextBox 10">
            <a:extLst>
              <a:ext uri="{FF2B5EF4-FFF2-40B4-BE49-F238E27FC236}">
                <a16:creationId xmlns:a16="http://schemas.microsoft.com/office/drawing/2014/main" id="{F0D07BF8-F30F-2E4D-940A-04E0FDFB1E09}"/>
              </a:ext>
            </a:extLst>
          </p:cNvPr>
          <p:cNvSpPr txBox="1"/>
          <p:nvPr/>
        </p:nvSpPr>
        <p:spPr>
          <a:xfrm>
            <a:off x="3139574" y="3069873"/>
            <a:ext cx="5254225" cy="1072088"/>
          </a:xfrm>
          <a:prstGeom prst="rect">
            <a:avLst/>
          </a:prstGeom>
          <a:noFill/>
        </p:spPr>
        <p:txBody>
          <a:bodyPr wrap="square" lIns="91440" tIns="45720" rIns="91440" bIns="45720" rtlCol="0" anchor="t">
            <a:spAutoFit/>
          </a:bodyPr>
          <a:lstStyle/>
          <a:p>
            <a:pPr marL="233045" marR="0" lvl="0" indent="-219075" algn="l" defTabSz="685783" rtl="0" eaLnBrk="1" fontAlgn="base" latinLnBrk="0" hangingPunct="0">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srgbClr val="000000"/>
                </a:solidFill>
                <a:effectLst/>
                <a:uLnTx/>
                <a:uFillTx/>
                <a:latin typeface="Arial"/>
                <a:ea typeface="ＭＳ Ｐゴシック"/>
                <a:cs typeface="Arial"/>
                <a:sym typeface="Helvetica"/>
              </a:rPr>
              <a:t>Phase 2 – Acoustic Validation</a:t>
            </a:r>
            <a:endParaRPr lang="en-US">
              <a:latin typeface="Arial"/>
              <a:ea typeface="ＭＳ Ｐゴシック"/>
              <a:cs typeface="Arial"/>
            </a:endParaRPr>
          </a:p>
          <a:p>
            <a:pPr marL="233045" marR="0" lvl="0" indent="-219075" algn="l" defTabSz="685783" rtl="0" eaLnBrk="1" fontAlgn="base" latinLnBrk="0" hangingPunct="0">
              <a:lnSpc>
                <a:spcPct val="100000"/>
              </a:lnSpc>
              <a:spcBef>
                <a:spcPct val="0"/>
              </a:spcBef>
              <a:spcAft>
                <a:spcPct val="0"/>
              </a:spcAft>
              <a:buClrTx/>
              <a:buSzTx/>
              <a:buFontTx/>
              <a:buNone/>
              <a:tabLst/>
              <a:defRPr/>
            </a:pPr>
            <a:r>
              <a:rPr kumimoji="0" lang="en-US" sz="1600" b="0" i="1" u="none" strike="noStrike" kern="0" cap="none" spc="0" normalizeH="0" baseline="0" noProof="0">
                <a:ln>
                  <a:noFill/>
                </a:ln>
                <a:solidFill>
                  <a:srgbClr val="000000"/>
                </a:solidFill>
                <a:effectLst/>
                <a:uLnTx/>
                <a:uFillTx/>
                <a:latin typeface="Arial"/>
                <a:ea typeface="ＭＳ Ｐゴシック"/>
                <a:cs typeface="Arial"/>
                <a:sym typeface="Helvetica"/>
              </a:rPr>
              <a:t>Preparation in progress (</a:t>
            </a:r>
            <a:r>
              <a:rPr lang="en-US" sz="1600" i="1" kern="0">
                <a:solidFill>
                  <a:srgbClr val="000000"/>
                </a:solidFill>
                <a:latin typeface="Arial"/>
                <a:ea typeface="ＭＳ Ｐゴシック"/>
                <a:cs typeface="Arial"/>
                <a:sym typeface="Helvetica"/>
              </a:rPr>
              <a:t>FY18-2</a:t>
            </a:r>
            <a:r>
              <a:rPr lang="en-US" sz="1600" i="1" kern="0">
                <a:latin typeface="Arial"/>
                <a:ea typeface="ＭＳ Ｐゴシック"/>
                <a:cs typeface="Arial"/>
                <a:sym typeface="Helvetica"/>
              </a:rPr>
              <a:t>6</a:t>
            </a:r>
            <a:r>
              <a:rPr kumimoji="0" lang="en-US" sz="1600" b="0" i="1" u="none" strike="noStrike" kern="0" cap="none" spc="0" normalizeH="0" baseline="0" noProof="0">
                <a:ln>
                  <a:noFill/>
                </a:ln>
                <a:effectLst/>
                <a:uLnTx/>
                <a:uFillTx/>
                <a:latin typeface="Arial"/>
                <a:ea typeface="ＭＳ Ｐゴシック"/>
                <a:cs typeface="Arial"/>
                <a:sym typeface="Helvetica"/>
              </a:rPr>
              <a:t>), Execution </a:t>
            </a:r>
            <a:r>
              <a:rPr lang="en-US" sz="1600" i="1" kern="0">
                <a:latin typeface="Arial"/>
                <a:ea typeface="ＭＳ Ｐゴシック"/>
                <a:cs typeface="Arial"/>
                <a:sym typeface="Helvetica"/>
              </a:rPr>
              <a:t>FY26</a:t>
            </a:r>
            <a:endParaRPr lang="en-US" sz="1600" b="0" i="1" u="none" strike="noStrike" kern="0" cap="none" spc="0" normalizeH="0" baseline="0" noProof="0">
              <a:ln>
                <a:noFill/>
              </a:ln>
              <a:effectLst/>
              <a:uLnTx/>
              <a:uFillTx/>
              <a:latin typeface="Arial"/>
              <a:ea typeface="ＭＳ Ｐゴシック"/>
              <a:cs typeface="Arial"/>
            </a:endParaRPr>
          </a:p>
          <a:p>
            <a:pPr marL="233045" marR="0" lvl="1" indent="-219075"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rial"/>
                <a:ea typeface="ＭＳ Ｐゴシック"/>
                <a:cs typeface="Arial"/>
                <a:sym typeface="Helvetica"/>
              </a:rPr>
              <a:t>Prove the acoustic characteristics match design targets</a:t>
            </a:r>
            <a:endParaRPr lang="en-US" sz="1400" b="0" i="0" u="none" strike="noStrike" kern="0" cap="none" spc="0" normalizeH="0" baseline="0" noProof="0">
              <a:ln>
                <a:noFill/>
              </a:ln>
              <a:solidFill>
                <a:srgbClr val="000000"/>
              </a:solidFill>
              <a:effectLst/>
              <a:uLnTx/>
              <a:uFillTx/>
              <a:latin typeface="Arial"/>
              <a:ea typeface="ＭＳ Ｐゴシック"/>
              <a:cs typeface="Arial"/>
            </a:endParaRPr>
          </a:p>
          <a:p>
            <a:pPr marL="233045" marR="0" lvl="1" indent="-219075" algn="l" defTabSz="685783" rtl="0" eaLnBrk="1" fontAlgn="auto" latinLnBrk="0" hangingPunct="0">
              <a:lnSpc>
                <a:spcPct val="100000"/>
              </a:lnSpc>
              <a:spcBef>
                <a:spcPts val="100"/>
              </a:spcBef>
              <a:spcAft>
                <a:spcPts val="0"/>
              </a:spcAft>
              <a:buClrTx/>
              <a:buSzTx/>
              <a:buFont typeface="Arial" panose="020B0604020202020204" pitchFamily="34" charset="0"/>
              <a:buChar char="•"/>
              <a:tabLst/>
              <a:defRPr/>
            </a:pPr>
            <a:r>
              <a:rPr kumimoji="0" lang="en-US" sz="1400" b="0" i="0" u="none" strike="noStrike" kern="0" cap="none" spc="0" normalizeH="0" baseline="0" noProof="0">
                <a:ln>
                  <a:noFill/>
                </a:ln>
                <a:solidFill>
                  <a:srgbClr val="000000"/>
                </a:solidFill>
                <a:effectLst/>
                <a:uLnTx/>
                <a:uFillTx/>
                <a:latin typeface="Arial"/>
                <a:ea typeface="ＭＳ Ｐゴシック"/>
                <a:cs typeface="Arial"/>
                <a:sym typeface="Helvetica"/>
              </a:rPr>
              <a:t>Detailed in</a:t>
            </a:r>
            <a:r>
              <a:rPr kumimoji="0" lang="en-US" sz="1400" b="0" i="0" u="none" strike="noStrike" kern="0" cap="none" spc="0" normalizeH="0" baseline="0" noProof="0">
                <a:ln>
                  <a:noFill/>
                </a:ln>
                <a:effectLst/>
                <a:uLnTx/>
                <a:uFillTx/>
                <a:latin typeface="Arial"/>
                <a:ea typeface="ＭＳ Ｐゴシック"/>
                <a:cs typeface="Arial"/>
                <a:sym typeface="Helvetica"/>
              </a:rPr>
              <a:t>-f</a:t>
            </a:r>
            <a:r>
              <a:rPr kumimoji="0" lang="en-US" sz="1400" b="0" i="0" u="none" strike="noStrike" kern="0" cap="none" spc="0" normalizeH="0" baseline="0" noProof="0">
                <a:ln>
                  <a:noFill/>
                </a:ln>
                <a:solidFill>
                  <a:srgbClr val="000000"/>
                </a:solidFill>
                <a:effectLst/>
                <a:uLnTx/>
                <a:uFillTx/>
                <a:latin typeface="Arial"/>
                <a:ea typeface="ＭＳ Ｐゴシック"/>
                <a:cs typeface="Arial"/>
                <a:sym typeface="Helvetica"/>
              </a:rPr>
              <a:t>light and ground measurements in test range</a:t>
            </a:r>
            <a:endParaRPr lang="en-US" sz="1400" b="0" i="0" u="none" strike="noStrike" kern="0" cap="none" spc="0" normalizeH="0" baseline="0" noProof="0">
              <a:ln>
                <a:noFill/>
              </a:ln>
              <a:solidFill>
                <a:srgbClr val="000000"/>
              </a:solidFill>
              <a:effectLst/>
              <a:uLnTx/>
              <a:uFillTx/>
              <a:latin typeface="Arial"/>
              <a:ea typeface="ＭＳ Ｐゴシック"/>
              <a:cs typeface="Arial"/>
            </a:endParaRPr>
          </a:p>
        </p:txBody>
      </p:sp>
      <p:pic>
        <p:nvPicPr>
          <p:cNvPr id="29" name="Picture 28" descr="Artist illustration of the X-59 and the shockwaves it produces flying below a GPS Satellite and above a typical community. The illustration shows the GPD, the U.S. National Air Space, Community Response Surveys, Typical Community, Limited Ground Microphones, Meteorological Data (ground), Mobile Operations Facility, Meteorological Data (balloon), Communications &amp; ADS-B.">
            <a:extLst>
              <a:ext uri="{FF2B5EF4-FFF2-40B4-BE49-F238E27FC236}">
                <a16:creationId xmlns:a16="http://schemas.microsoft.com/office/drawing/2014/main" id="{40D64BE8-B079-A54C-A3DF-98EA453A2D1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48692" y="4657876"/>
            <a:ext cx="2643396" cy="1846389"/>
          </a:xfrm>
          <a:prstGeom prst="rect">
            <a:avLst/>
          </a:prstGeom>
        </p:spPr>
      </p:pic>
      <p:sp>
        <p:nvSpPr>
          <p:cNvPr id="30" name="TextBox 29">
            <a:extLst>
              <a:ext uri="{FF2B5EF4-FFF2-40B4-BE49-F238E27FC236}">
                <a16:creationId xmlns:a16="http://schemas.microsoft.com/office/drawing/2014/main" id="{A8B7E7F5-770F-7146-8003-4359CB691908}"/>
              </a:ext>
            </a:extLst>
          </p:cNvPr>
          <p:cNvSpPr txBox="1"/>
          <p:nvPr/>
        </p:nvSpPr>
        <p:spPr>
          <a:xfrm>
            <a:off x="2130009" y="4655549"/>
            <a:ext cx="363634" cy="153888"/>
          </a:xfrm>
          <a:prstGeom prst="rect">
            <a:avLst/>
          </a:prstGeom>
          <a:noFill/>
        </p:spPr>
        <p:txBody>
          <a:bodyPr wrap="square" rtlCol="0">
            <a:spAutoFit/>
          </a:bodyPr>
          <a:lstStyle/>
          <a:p>
            <a:r>
              <a:rPr lang="en-US" sz="400" b="1">
                <a:latin typeface="Arial" panose="020B0604020202020204" pitchFamily="34" charset="0"/>
                <a:ea typeface="Arial" charset="0"/>
                <a:cs typeface="Arial" panose="020B0604020202020204" pitchFamily="34" charset="0"/>
              </a:rPr>
              <a:t>GPS</a:t>
            </a:r>
          </a:p>
        </p:txBody>
      </p:sp>
      <p:sp>
        <p:nvSpPr>
          <p:cNvPr id="31" name="TextBox 30">
            <a:extLst>
              <a:ext uri="{FF2B5EF4-FFF2-40B4-BE49-F238E27FC236}">
                <a16:creationId xmlns:a16="http://schemas.microsoft.com/office/drawing/2014/main" id="{46F7A613-7B3D-C547-9BF2-2AEC4084680E}"/>
              </a:ext>
            </a:extLst>
          </p:cNvPr>
          <p:cNvSpPr txBox="1"/>
          <p:nvPr/>
        </p:nvSpPr>
        <p:spPr>
          <a:xfrm>
            <a:off x="1332366" y="4964803"/>
            <a:ext cx="527797" cy="153556"/>
          </a:xfrm>
          <a:prstGeom prst="rect">
            <a:avLst/>
          </a:prstGeom>
          <a:noFill/>
        </p:spPr>
        <p:txBody>
          <a:bodyPr wrap="square" rtlCol="0">
            <a:spAutoFit/>
          </a:bodyPr>
          <a:lstStyle/>
          <a:p>
            <a:r>
              <a:rPr lang="en-US" sz="400" b="1">
                <a:latin typeface="Arial" panose="020B0604020202020204" pitchFamily="34" charset="0"/>
                <a:ea typeface="Arial" charset="0"/>
                <a:cs typeface="Arial" panose="020B0604020202020204" pitchFamily="34" charset="0"/>
              </a:rPr>
              <a:t>LBFD Aircraft</a:t>
            </a:r>
          </a:p>
        </p:txBody>
      </p:sp>
      <p:sp>
        <p:nvSpPr>
          <p:cNvPr id="32" name="TextBox 31">
            <a:extLst>
              <a:ext uri="{FF2B5EF4-FFF2-40B4-BE49-F238E27FC236}">
                <a16:creationId xmlns:a16="http://schemas.microsoft.com/office/drawing/2014/main" id="{639CD1B4-1096-F44A-A242-F1416956C94B}"/>
              </a:ext>
            </a:extLst>
          </p:cNvPr>
          <p:cNvSpPr txBox="1"/>
          <p:nvPr/>
        </p:nvSpPr>
        <p:spPr>
          <a:xfrm>
            <a:off x="257349" y="5171947"/>
            <a:ext cx="654899" cy="215444"/>
          </a:xfrm>
          <a:prstGeom prst="rect">
            <a:avLst/>
          </a:prstGeom>
          <a:noFill/>
        </p:spPr>
        <p:txBody>
          <a:bodyPr wrap="square" rtlCol="0">
            <a:spAutoFit/>
          </a:bodyPr>
          <a:lstStyle/>
          <a:p>
            <a:pPr algn="ctr"/>
            <a:r>
              <a:rPr lang="en-US" sz="400" b="1">
                <a:latin typeface="Arial" panose="020B0604020202020204" pitchFamily="34" charset="0"/>
                <a:ea typeface="Arial" charset="0"/>
                <a:cs typeface="Arial" panose="020B0604020202020204" pitchFamily="34" charset="0"/>
              </a:rPr>
              <a:t>Meteorological Data (balloon)</a:t>
            </a:r>
          </a:p>
        </p:txBody>
      </p:sp>
      <p:sp>
        <p:nvSpPr>
          <p:cNvPr id="33" name="TextBox 32">
            <a:extLst>
              <a:ext uri="{FF2B5EF4-FFF2-40B4-BE49-F238E27FC236}">
                <a16:creationId xmlns:a16="http://schemas.microsoft.com/office/drawing/2014/main" id="{8DDA625C-5E0C-CF49-9471-59118F9AA97C}"/>
              </a:ext>
            </a:extLst>
          </p:cNvPr>
          <p:cNvSpPr txBox="1"/>
          <p:nvPr/>
        </p:nvSpPr>
        <p:spPr>
          <a:xfrm>
            <a:off x="2401273" y="5393863"/>
            <a:ext cx="590815" cy="215444"/>
          </a:xfrm>
          <a:prstGeom prst="rect">
            <a:avLst/>
          </a:prstGeom>
          <a:noFill/>
          <a:ln>
            <a:noFill/>
          </a:ln>
        </p:spPr>
        <p:txBody>
          <a:bodyPr wrap="square" rtlCol="0">
            <a:spAutoFit/>
          </a:bodyPr>
          <a:lstStyle/>
          <a:p>
            <a:pPr algn="ctr"/>
            <a:r>
              <a:rPr lang="en-US" sz="400" b="1">
                <a:latin typeface="Arial" panose="020B0604020202020204" pitchFamily="34" charset="0"/>
                <a:ea typeface="Arial" charset="0"/>
                <a:cs typeface="Arial" panose="020B0604020202020204" pitchFamily="34" charset="0"/>
              </a:rPr>
              <a:t>U.S. National Air Space</a:t>
            </a:r>
          </a:p>
        </p:txBody>
      </p:sp>
      <p:sp>
        <p:nvSpPr>
          <p:cNvPr id="34" name="TextBox 33">
            <a:extLst>
              <a:ext uri="{FF2B5EF4-FFF2-40B4-BE49-F238E27FC236}">
                <a16:creationId xmlns:a16="http://schemas.microsoft.com/office/drawing/2014/main" id="{08BD2066-CDF4-FB48-82DF-0A5116560146}"/>
              </a:ext>
            </a:extLst>
          </p:cNvPr>
          <p:cNvSpPr txBox="1"/>
          <p:nvPr/>
        </p:nvSpPr>
        <p:spPr>
          <a:xfrm rot="19329472">
            <a:off x="757677" y="5395422"/>
            <a:ext cx="1050254" cy="153888"/>
          </a:xfrm>
          <a:prstGeom prst="rect">
            <a:avLst/>
          </a:prstGeom>
          <a:noFill/>
        </p:spPr>
        <p:txBody>
          <a:bodyPr wrap="square" rtlCol="0">
            <a:spAutoFit/>
          </a:bodyPr>
          <a:lstStyle/>
          <a:p>
            <a:pPr algn="ctr"/>
            <a:r>
              <a:rPr lang="en-US" sz="400" b="1">
                <a:latin typeface="Arial" panose="020B0604020202020204" pitchFamily="34" charset="0"/>
                <a:ea typeface="Arial" charset="0"/>
                <a:cs typeface="Arial" panose="020B0604020202020204" pitchFamily="34" charset="0"/>
              </a:rPr>
              <a:t>Communications &amp; ADS-B </a:t>
            </a:r>
          </a:p>
        </p:txBody>
      </p:sp>
      <p:sp>
        <p:nvSpPr>
          <p:cNvPr id="35" name="TextBox 34">
            <a:extLst>
              <a:ext uri="{FF2B5EF4-FFF2-40B4-BE49-F238E27FC236}">
                <a16:creationId xmlns:a16="http://schemas.microsoft.com/office/drawing/2014/main" id="{5D96677B-F062-644C-AC73-C4E4D732CDD1}"/>
              </a:ext>
            </a:extLst>
          </p:cNvPr>
          <p:cNvSpPr txBox="1"/>
          <p:nvPr/>
        </p:nvSpPr>
        <p:spPr>
          <a:xfrm>
            <a:off x="306884" y="5843503"/>
            <a:ext cx="654900" cy="215444"/>
          </a:xfrm>
          <a:prstGeom prst="rect">
            <a:avLst/>
          </a:prstGeom>
          <a:noFill/>
        </p:spPr>
        <p:txBody>
          <a:bodyPr wrap="square" rtlCol="0">
            <a:spAutoFit/>
          </a:bodyPr>
          <a:lstStyle/>
          <a:p>
            <a:pPr algn="ctr"/>
            <a:r>
              <a:rPr lang="en-US" sz="400" b="1">
                <a:latin typeface="Arial" panose="020B0604020202020204" pitchFamily="34" charset="0"/>
                <a:ea typeface="Arial" charset="0"/>
                <a:cs typeface="Arial" panose="020B0604020202020204" pitchFamily="34" charset="0"/>
              </a:rPr>
              <a:t>Mobile Operations Facility</a:t>
            </a:r>
          </a:p>
        </p:txBody>
      </p:sp>
      <p:sp>
        <p:nvSpPr>
          <p:cNvPr id="36" name="TextBox 35">
            <a:extLst>
              <a:ext uri="{FF2B5EF4-FFF2-40B4-BE49-F238E27FC236}">
                <a16:creationId xmlns:a16="http://schemas.microsoft.com/office/drawing/2014/main" id="{E9587002-BB25-ED43-8168-EEFC8570161E}"/>
              </a:ext>
            </a:extLst>
          </p:cNvPr>
          <p:cNvSpPr txBox="1"/>
          <p:nvPr/>
        </p:nvSpPr>
        <p:spPr>
          <a:xfrm>
            <a:off x="700841" y="5975623"/>
            <a:ext cx="618657" cy="215444"/>
          </a:xfrm>
          <a:prstGeom prst="rect">
            <a:avLst/>
          </a:prstGeom>
          <a:noFill/>
        </p:spPr>
        <p:txBody>
          <a:bodyPr wrap="square" rtlCol="0">
            <a:spAutoFit/>
          </a:bodyPr>
          <a:lstStyle/>
          <a:p>
            <a:pPr algn="ctr"/>
            <a:r>
              <a:rPr lang="en-US" sz="400" b="1">
                <a:latin typeface="Arial" panose="020B0604020202020204" pitchFamily="34" charset="0"/>
                <a:ea typeface="Arial" charset="0"/>
                <a:cs typeface="Arial" panose="020B0604020202020204" pitchFamily="34" charset="0"/>
              </a:rPr>
              <a:t>Meteorological Data (ground)</a:t>
            </a:r>
          </a:p>
        </p:txBody>
      </p:sp>
      <p:sp>
        <p:nvSpPr>
          <p:cNvPr id="37" name="TextBox 36">
            <a:extLst>
              <a:ext uri="{FF2B5EF4-FFF2-40B4-BE49-F238E27FC236}">
                <a16:creationId xmlns:a16="http://schemas.microsoft.com/office/drawing/2014/main" id="{01DA5426-B6AE-BD4D-9A44-8283795AA11A}"/>
              </a:ext>
            </a:extLst>
          </p:cNvPr>
          <p:cNvSpPr txBox="1"/>
          <p:nvPr/>
        </p:nvSpPr>
        <p:spPr>
          <a:xfrm>
            <a:off x="1205263" y="5975623"/>
            <a:ext cx="654900" cy="215444"/>
          </a:xfrm>
          <a:prstGeom prst="rect">
            <a:avLst/>
          </a:prstGeom>
          <a:noFill/>
        </p:spPr>
        <p:txBody>
          <a:bodyPr wrap="square" rtlCol="0">
            <a:spAutoFit/>
          </a:bodyPr>
          <a:lstStyle/>
          <a:p>
            <a:pPr algn="ctr"/>
            <a:r>
              <a:rPr lang="en-US" sz="400" b="1">
                <a:latin typeface="Arial" panose="020B0604020202020204" pitchFamily="34" charset="0"/>
                <a:ea typeface="Arial" charset="0"/>
                <a:cs typeface="Arial" panose="020B0604020202020204" pitchFamily="34" charset="0"/>
              </a:rPr>
              <a:t>Limited Ground</a:t>
            </a:r>
          </a:p>
          <a:p>
            <a:pPr algn="ctr"/>
            <a:r>
              <a:rPr lang="en-US" sz="400" b="1">
                <a:latin typeface="Arial" panose="020B0604020202020204" pitchFamily="34" charset="0"/>
                <a:ea typeface="Arial" charset="0"/>
                <a:cs typeface="Arial" panose="020B0604020202020204" pitchFamily="34" charset="0"/>
              </a:rPr>
              <a:t>Microphones</a:t>
            </a:r>
          </a:p>
        </p:txBody>
      </p:sp>
      <p:sp>
        <p:nvSpPr>
          <p:cNvPr id="38" name="TextBox 37">
            <a:extLst>
              <a:ext uri="{FF2B5EF4-FFF2-40B4-BE49-F238E27FC236}">
                <a16:creationId xmlns:a16="http://schemas.microsoft.com/office/drawing/2014/main" id="{BB9C83F8-4DD0-5E4E-BF15-CA4D005E5376}"/>
              </a:ext>
            </a:extLst>
          </p:cNvPr>
          <p:cNvSpPr txBox="1"/>
          <p:nvPr/>
        </p:nvSpPr>
        <p:spPr>
          <a:xfrm>
            <a:off x="1771161" y="5840674"/>
            <a:ext cx="664962" cy="153888"/>
          </a:xfrm>
          <a:prstGeom prst="rect">
            <a:avLst/>
          </a:prstGeom>
          <a:noFill/>
        </p:spPr>
        <p:txBody>
          <a:bodyPr wrap="square" rtlCol="0">
            <a:spAutoFit/>
          </a:bodyPr>
          <a:lstStyle/>
          <a:p>
            <a:pPr algn="ctr"/>
            <a:r>
              <a:rPr lang="en-US" sz="400" b="1">
                <a:latin typeface="Arial" panose="020B0604020202020204" pitchFamily="34" charset="0"/>
                <a:ea typeface="Arial" charset="0"/>
                <a:cs typeface="Arial" panose="020B0604020202020204" pitchFamily="34" charset="0"/>
              </a:rPr>
              <a:t>Typical Community</a:t>
            </a:r>
          </a:p>
        </p:txBody>
      </p:sp>
      <p:sp>
        <p:nvSpPr>
          <p:cNvPr id="40" name="TextBox 39">
            <a:extLst>
              <a:ext uri="{FF2B5EF4-FFF2-40B4-BE49-F238E27FC236}">
                <a16:creationId xmlns:a16="http://schemas.microsoft.com/office/drawing/2014/main" id="{F97AD9D9-F59C-DE4F-B45F-3718C96CC46F}"/>
              </a:ext>
            </a:extLst>
          </p:cNvPr>
          <p:cNvSpPr txBox="1"/>
          <p:nvPr/>
        </p:nvSpPr>
        <p:spPr>
          <a:xfrm>
            <a:off x="2311826" y="5985387"/>
            <a:ext cx="768881" cy="215444"/>
          </a:xfrm>
          <a:prstGeom prst="rect">
            <a:avLst/>
          </a:prstGeom>
          <a:noFill/>
        </p:spPr>
        <p:txBody>
          <a:bodyPr wrap="square" rtlCol="0">
            <a:spAutoFit/>
          </a:bodyPr>
          <a:lstStyle/>
          <a:p>
            <a:pPr algn="ctr"/>
            <a:r>
              <a:rPr lang="en-US" sz="400" b="1">
                <a:latin typeface="Arial" panose="020B0604020202020204" pitchFamily="34" charset="0"/>
                <a:ea typeface="Arial" charset="0"/>
                <a:cs typeface="Arial" panose="020B0604020202020204" pitchFamily="34" charset="0"/>
              </a:rPr>
              <a:t>Community Response Surveys</a:t>
            </a:r>
          </a:p>
        </p:txBody>
      </p:sp>
      <p:sp>
        <p:nvSpPr>
          <p:cNvPr id="12" name="TextBox 11">
            <a:extLst>
              <a:ext uri="{FF2B5EF4-FFF2-40B4-BE49-F238E27FC236}">
                <a16:creationId xmlns:a16="http://schemas.microsoft.com/office/drawing/2014/main" id="{EE52BD04-3C1D-E943-A040-89C346993DD3}"/>
              </a:ext>
            </a:extLst>
          </p:cNvPr>
          <p:cNvSpPr txBox="1"/>
          <p:nvPr/>
        </p:nvSpPr>
        <p:spPr>
          <a:xfrm>
            <a:off x="3168498" y="4593816"/>
            <a:ext cx="5225301" cy="1985159"/>
          </a:xfrm>
          <a:prstGeom prst="rect">
            <a:avLst/>
          </a:prstGeom>
          <a:noFill/>
        </p:spPr>
        <p:txBody>
          <a:bodyPr wrap="square" lIns="91440" tIns="45720" rIns="91440" bIns="45720" rtlCol="0" anchor="t">
            <a:spAutoFit/>
          </a:bodyPr>
          <a:lstStyle/>
          <a:p>
            <a:pPr defTabSz="685783" fontAlgn="auto" hangingPunct="0">
              <a:spcBef>
                <a:spcPts val="0"/>
              </a:spcBef>
              <a:spcAft>
                <a:spcPts val="0"/>
              </a:spcAft>
              <a:defRPr/>
            </a:pPr>
            <a:r>
              <a:rPr kumimoji="0" lang="en-US" sz="1800" b="1" i="0" u="none" strike="noStrike" kern="0" cap="none" spc="0" normalizeH="0" baseline="0" noProof="0">
                <a:ln>
                  <a:noFill/>
                </a:ln>
                <a:solidFill>
                  <a:srgbClr val="000000"/>
                </a:solidFill>
                <a:effectLst/>
                <a:uLnTx/>
                <a:uFillTx/>
                <a:latin typeface="Arial"/>
                <a:ea typeface="+mn-ea"/>
                <a:cs typeface="Arial"/>
                <a:sym typeface="Helvetica"/>
              </a:rPr>
              <a:t>Phase 3 – Community Response Testing</a:t>
            </a:r>
            <a:r>
              <a:rPr lang="en-US" sz="1800" b="1" kern="0">
                <a:solidFill>
                  <a:srgbClr val="000000"/>
                </a:solidFill>
                <a:latin typeface="Arial"/>
                <a:ea typeface="+mn-ea"/>
                <a:cs typeface="Arial"/>
                <a:sym typeface="Helvetica"/>
              </a:rPr>
              <a:t>  </a:t>
            </a:r>
            <a:endParaRPr kumimoji="0" lang="en-US" sz="1800" b="1"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Helvetica"/>
            </a:endParaRPr>
          </a:p>
          <a:p>
            <a:pPr marL="0" marR="0" lvl="0" indent="0" algn="l" defTabSz="685783" rtl="0" eaLnBrk="1" fontAlgn="auto" latinLnBrk="0" hangingPunct="0">
              <a:lnSpc>
                <a:spcPct val="100000"/>
              </a:lnSpc>
              <a:spcBef>
                <a:spcPts val="0"/>
              </a:spcBef>
              <a:spcAft>
                <a:spcPts val="0"/>
              </a:spcAft>
              <a:buClrTx/>
              <a:buSzTx/>
              <a:buFontTx/>
              <a:buNone/>
              <a:tabLst/>
              <a:defRPr/>
            </a:pPr>
            <a:r>
              <a:rPr kumimoji="0" lang="en-US" sz="1600" b="0" i="1" u="none" strike="noStrike" kern="0" cap="none" spc="0" normalizeH="0" baseline="0" noProof="0">
                <a:ln>
                  <a:noFill/>
                </a:ln>
                <a:solidFill>
                  <a:srgbClr val="000000"/>
                </a:solidFill>
                <a:effectLst/>
                <a:uLnTx/>
                <a:uFillTx/>
                <a:latin typeface="Arial"/>
                <a:ea typeface="+mn-ea"/>
                <a:cs typeface="Arial"/>
                <a:sym typeface="Helvetica"/>
              </a:rPr>
              <a:t>Preparation in progress (</a:t>
            </a:r>
            <a:r>
              <a:rPr lang="en-US" sz="1600" i="1" kern="0">
                <a:solidFill>
                  <a:srgbClr val="000000"/>
                </a:solidFill>
                <a:latin typeface="Arial"/>
                <a:ea typeface="+mn-ea"/>
                <a:cs typeface="Arial"/>
                <a:sym typeface="Helvetica"/>
              </a:rPr>
              <a:t>FY19</a:t>
            </a:r>
            <a:r>
              <a:rPr lang="en-US" sz="1600" i="1" kern="0">
                <a:latin typeface="Arial"/>
                <a:ea typeface="+mn-ea"/>
                <a:cs typeface="Arial"/>
                <a:sym typeface="Helvetica"/>
              </a:rPr>
              <a:t>-27</a:t>
            </a:r>
            <a:r>
              <a:rPr kumimoji="0" lang="en-US" sz="1600" b="0" i="1" u="none" strike="noStrike" kern="0" cap="none" spc="0" normalizeH="0" baseline="0" noProof="0">
                <a:ln>
                  <a:noFill/>
                </a:ln>
                <a:effectLst/>
                <a:uLnTx/>
                <a:uFillTx/>
                <a:latin typeface="Arial"/>
                <a:ea typeface="+mn-ea"/>
                <a:cs typeface="Arial"/>
                <a:sym typeface="Helvetica"/>
              </a:rPr>
              <a:t>), Execution </a:t>
            </a:r>
            <a:r>
              <a:rPr lang="en-US" sz="1600" i="1" kern="0">
                <a:latin typeface="Arial"/>
                <a:ea typeface="+mn-ea"/>
                <a:cs typeface="Arial"/>
                <a:sym typeface="Helvetica"/>
              </a:rPr>
              <a:t>FY27-29</a:t>
            </a:r>
            <a:endParaRPr kumimoji="0" lang="en-US" sz="1600" b="1" i="0" u="none" strike="noStrike" kern="0" cap="none" spc="0" normalizeH="0" baseline="0" noProof="0">
              <a:ln>
                <a:noFill/>
              </a:ln>
              <a:effectLst/>
              <a:uLnTx/>
              <a:uFillTx/>
              <a:latin typeface="Arial"/>
              <a:ea typeface="+mn-ea"/>
              <a:cs typeface="Arial"/>
              <a:sym typeface="Helvetica"/>
            </a:endParaRPr>
          </a:p>
          <a:p>
            <a:pPr defTabSz="685783" fontAlgn="auto" hangingPunct="0">
              <a:spcBef>
                <a:spcPts val="100"/>
              </a:spcBef>
              <a:spcAft>
                <a:spcPts val="0"/>
              </a:spcAft>
              <a:defRPr/>
            </a:pPr>
            <a:r>
              <a:rPr kumimoji="0" lang="en-US" sz="1400" b="0" i="0" u="none" strike="noStrike" kern="0" cap="none" spc="0" normalizeH="0" baseline="0" noProof="0">
                <a:ln>
                  <a:noFill/>
                </a:ln>
                <a:solidFill>
                  <a:srgbClr val="000000"/>
                </a:solidFill>
                <a:effectLst/>
                <a:uLnTx/>
                <a:uFillTx/>
                <a:latin typeface="Arial"/>
                <a:ea typeface="+mn-ea"/>
                <a:cs typeface="Arial"/>
                <a:sym typeface="Helvetica"/>
              </a:rPr>
              <a:t>Conduct community tests</a:t>
            </a:r>
            <a:r>
              <a:rPr lang="en-US" sz="1400" kern="0">
                <a:solidFill>
                  <a:srgbClr val="000000"/>
                </a:solidFill>
                <a:latin typeface="Arial"/>
                <a:ea typeface="+mn-ea"/>
                <a:cs typeface="Arial"/>
                <a:sym typeface="Helvetica"/>
              </a:rPr>
              <a:t> </a:t>
            </a:r>
            <a:endParaRPr lang="en-US" sz="1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525145" lvl="1" indent="-234950" defTabSz="685783" fontAlgn="auto" hangingPunct="0">
              <a:spcBef>
                <a:spcPts val="100"/>
              </a:spcBef>
              <a:spcAft>
                <a:spcPts val="0"/>
              </a:spcAft>
              <a:buFont typeface="Arial" panose="020B0604020202020204" pitchFamily="34" charset="0"/>
              <a:buChar char="•"/>
              <a:tabLst>
                <a:tab pos="669925" algn="l"/>
              </a:tabLst>
              <a:defRPr/>
            </a:pPr>
            <a:r>
              <a:rPr kumimoji="0" lang="en-US" sz="1400" b="0" i="0" u="none" strike="noStrike" kern="0" cap="none" spc="0" normalizeH="0" baseline="0" noProof="0">
                <a:ln>
                  <a:noFill/>
                </a:ln>
                <a:solidFill>
                  <a:srgbClr val="000000"/>
                </a:solidFill>
                <a:effectLst/>
                <a:uLnTx/>
                <a:uFillTx/>
                <a:latin typeface="Arial"/>
                <a:ea typeface="+mn-ea"/>
                <a:cs typeface="Arial"/>
                <a:sym typeface="Helvetica"/>
              </a:rPr>
              <a:t>Select communities</a:t>
            </a:r>
            <a:r>
              <a:rPr lang="en-US" sz="1400" kern="0">
                <a:solidFill>
                  <a:srgbClr val="000000"/>
                </a:solidFill>
                <a:latin typeface="Arial"/>
                <a:ea typeface="+mn-ea"/>
                <a:cs typeface="Arial"/>
                <a:sym typeface="Helvetica"/>
              </a:rPr>
              <a:t> </a:t>
            </a:r>
            <a:endParaRPr lang="en-US" sz="1400" b="0" i="0" u="none" strike="noStrike" kern="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525145"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a:ln>
                  <a:noFill/>
                </a:ln>
                <a:solidFill>
                  <a:srgbClr val="000000"/>
                </a:solidFill>
                <a:effectLst/>
                <a:uLnTx/>
                <a:uFillTx/>
                <a:latin typeface="Arial"/>
                <a:ea typeface="+mn-ea"/>
                <a:cs typeface="Arial"/>
                <a:sym typeface="Helvetica"/>
              </a:rPr>
              <a:t>Outreach and engagement (including STEM)</a:t>
            </a:r>
            <a:endParaRPr lang="en-US" sz="1400" b="0" i="0" u="none" strike="noStrike" kern="0" cap="none" spc="0" normalizeH="0" baseline="0" noProof="0">
              <a:ln>
                <a:noFill/>
              </a:ln>
              <a:solidFill>
                <a:srgbClr val="000000"/>
              </a:solidFill>
              <a:effectLst/>
              <a:uLnTx/>
              <a:uFillTx/>
              <a:latin typeface="Arial"/>
              <a:ea typeface="+mn-ea"/>
              <a:cs typeface="Arial"/>
            </a:endParaRPr>
          </a:p>
          <a:p>
            <a:pPr marL="525145"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a:ln>
                  <a:noFill/>
                </a:ln>
                <a:solidFill>
                  <a:srgbClr val="000000"/>
                </a:solidFill>
                <a:effectLst/>
                <a:uLnTx/>
                <a:uFillTx/>
                <a:latin typeface="Arial"/>
                <a:ea typeface="+mn-ea"/>
                <a:cs typeface="Arial"/>
                <a:sym typeface="Helvetica"/>
              </a:rPr>
              <a:t>Obtain necessary approval</a:t>
            </a:r>
            <a:endParaRPr lang="en-US" sz="1400" b="0" i="0" u="none" strike="noStrike" kern="0" cap="none" spc="0" normalizeH="0" baseline="0" noProof="0">
              <a:ln>
                <a:noFill/>
              </a:ln>
              <a:solidFill>
                <a:srgbClr val="000000"/>
              </a:solidFill>
              <a:effectLst/>
              <a:uLnTx/>
              <a:uFillTx/>
              <a:latin typeface="Arial"/>
              <a:ea typeface="+mn-ea"/>
              <a:cs typeface="Arial"/>
            </a:endParaRPr>
          </a:p>
          <a:p>
            <a:pPr marL="525145"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a:ln>
                  <a:noFill/>
                </a:ln>
                <a:solidFill>
                  <a:srgbClr val="000000"/>
                </a:solidFill>
                <a:effectLst/>
                <a:uLnTx/>
                <a:uFillTx/>
                <a:latin typeface="Arial"/>
                <a:ea typeface="+mn-ea"/>
                <a:cs typeface="Arial"/>
                <a:sym typeface="Helvetica"/>
              </a:rPr>
              <a:t>Plan surveys and recruit participants</a:t>
            </a:r>
            <a:endParaRPr lang="en-US" sz="1400" b="0" i="0" u="none" strike="noStrike" kern="0" cap="none" spc="0" normalizeH="0" baseline="0" noProof="0">
              <a:ln>
                <a:noFill/>
              </a:ln>
              <a:solidFill>
                <a:srgbClr val="000000"/>
              </a:solidFill>
              <a:effectLst/>
              <a:uLnTx/>
              <a:uFillTx/>
              <a:latin typeface="Arial"/>
              <a:ea typeface="+mn-ea"/>
              <a:cs typeface="Arial"/>
            </a:endParaRPr>
          </a:p>
          <a:p>
            <a:pPr marL="525145" marR="0" lvl="1" indent="-234950" algn="l" defTabSz="685783" rtl="0" eaLnBrk="1" fontAlgn="auto" latinLnBrk="0" hangingPunct="0">
              <a:lnSpc>
                <a:spcPct val="100000"/>
              </a:lnSpc>
              <a:spcBef>
                <a:spcPts val="100"/>
              </a:spcBef>
              <a:spcAft>
                <a:spcPts val="0"/>
              </a:spcAft>
              <a:buClrTx/>
              <a:buSzTx/>
              <a:buFont typeface="Arial" panose="020B0604020202020204" pitchFamily="34" charset="0"/>
              <a:buChar char="•"/>
              <a:tabLst>
                <a:tab pos="669925" algn="l"/>
              </a:tabLst>
              <a:defRPr/>
            </a:pPr>
            <a:r>
              <a:rPr kumimoji="0" lang="en-US" sz="1400" b="0" i="0" u="none" strike="noStrike" kern="0" cap="none" spc="0" normalizeH="0" baseline="0" noProof="0">
                <a:ln>
                  <a:noFill/>
                </a:ln>
                <a:solidFill>
                  <a:srgbClr val="000000"/>
                </a:solidFill>
                <a:effectLst/>
                <a:uLnTx/>
                <a:uFillTx/>
                <a:latin typeface="Arial"/>
                <a:ea typeface="+mn-ea"/>
                <a:cs typeface="Arial"/>
                <a:sym typeface="Helvetica"/>
              </a:rPr>
              <a:t>Collect ground measurements</a:t>
            </a:r>
            <a:endParaRPr lang="en-US" sz="1400" b="0" i="0" u="none" strike="noStrike" kern="0" cap="none" spc="0" normalizeH="0" baseline="0" noProof="0">
              <a:ln>
                <a:noFill/>
              </a:ln>
              <a:solidFill>
                <a:srgbClr val="000000"/>
              </a:solidFill>
              <a:effectLst/>
              <a:uLnTx/>
              <a:uFillTx/>
              <a:latin typeface="Arial"/>
              <a:ea typeface="+mn-ea"/>
              <a:cs typeface="Arial"/>
            </a:endParaRPr>
          </a:p>
        </p:txBody>
      </p:sp>
      <p:sp>
        <p:nvSpPr>
          <p:cNvPr id="13" name="Oval 12" descr="&quot;&quot;">
            <a:extLst>
              <a:ext uri="{FF2B5EF4-FFF2-40B4-BE49-F238E27FC236}">
                <a16:creationId xmlns:a16="http://schemas.microsoft.com/office/drawing/2014/main" id="{6EAF7FE5-5177-5449-84A1-E28DC6D9CAFC}"/>
              </a:ext>
            </a:extLst>
          </p:cNvPr>
          <p:cNvSpPr/>
          <p:nvPr/>
        </p:nvSpPr>
        <p:spPr>
          <a:xfrm>
            <a:off x="8893633" y="1949060"/>
            <a:ext cx="2896462" cy="2896462"/>
          </a:xfrm>
          <a:prstGeom prst="ellipse">
            <a:avLst/>
          </a:prstGeom>
          <a:solidFill>
            <a:srgbClr val="1698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11D3D472-0CB0-474F-AD9D-E7277CF63BA5}"/>
              </a:ext>
            </a:extLst>
          </p:cNvPr>
          <p:cNvSpPr txBox="1"/>
          <p:nvPr/>
        </p:nvSpPr>
        <p:spPr>
          <a:xfrm>
            <a:off x="8983631" y="2691866"/>
            <a:ext cx="2785793" cy="1446550"/>
          </a:xfrm>
          <a:prstGeom prst="rect">
            <a:avLst/>
          </a:prstGeom>
          <a:noFill/>
          <a:effectLst/>
        </p:spPr>
        <p:style>
          <a:lnRef idx="0">
            <a:schemeClr val="accent6"/>
          </a:lnRef>
          <a:fillRef idx="3">
            <a:schemeClr val="accent6"/>
          </a:fillRef>
          <a:effectRef idx="3">
            <a:schemeClr val="accent6"/>
          </a:effectRef>
          <a:fontRef idx="minor">
            <a:schemeClr val="lt1"/>
          </a:fontRef>
        </p:style>
        <p:txBody>
          <a:bodyPr wrap="square" rtlCol="0">
            <a:spAutoFit/>
          </a:bodyPr>
          <a:lstStyle/>
          <a:p>
            <a:pPr marL="0" marR="0" lvl="0" indent="0" algn="ctr" defTabSz="685783" rtl="0" eaLnBrk="1" fontAlgn="auto" latinLnBrk="0" hangingPunct="0">
              <a:lnSpc>
                <a:spcPct val="100000"/>
              </a:lnSpc>
              <a:spcBef>
                <a:spcPts val="0"/>
              </a:spcBef>
              <a:spcAft>
                <a:spcPts val="0"/>
              </a:spcAft>
              <a:buClrTx/>
              <a:buSzTx/>
              <a:buFontTx/>
              <a:buNone/>
              <a:tabLst/>
              <a:defRPr/>
            </a:pPr>
            <a:r>
              <a:rPr kumimoji="0" lang="en-US" sz="2200" b="1" i="0" u="none" strike="noStrike" kern="0" cap="none" spc="0" normalizeH="0" baseline="0" noProof="0">
                <a:ln>
                  <a:noFill/>
                </a:ln>
                <a:solidFill>
                  <a:srgbClr val="FFFFFF"/>
                </a:solidFill>
                <a:effectLst/>
                <a:uLnTx/>
                <a:uFillTx/>
                <a:latin typeface="Arial"/>
                <a:ea typeface="+mn-ea"/>
                <a:cs typeface="+mn-cs"/>
                <a:sym typeface="Helvetica"/>
              </a:rPr>
              <a:t>Systematic Approach Leading to Community Testing</a:t>
            </a:r>
          </a:p>
        </p:txBody>
      </p:sp>
    </p:spTree>
    <p:extLst>
      <p:ext uri="{BB962C8B-B14F-4D97-AF65-F5344CB8AC3E}">
        <p14:creationId xmlns:p14="http://schemas.microsoft.com/office/powerpoint/2010/main" val="6032284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02416-B0F0-F44C-A4AA-CE5C610A0416}"/>
              </a:ext>
            </a:extLst>
          </p:cNvPr>
          <p:cNvSpPr>
            <a:spLocks noGrp="1"/>
          </p:cNvSpPr>
          <p:nvPr>
            <p:ph type="title"/>
          </p:nvPr>
        </p:nvSpPr>
        <p:spPr/>
        <p:txBody>
          <a:bodyPr/>
          <a:lstStyle/>
          <a:p>
            <a:r>
              <a:rPr lang="en-US"/>
              <a:t>Phase 1 X-59 Aircraft Development</a:t>
            </a:r>
          </a:p>
        </p:txBody>
      </p:sp>
      <p:sp>
        <p:nvSpPr>
          <p:cNvPr id="13" name="Rectangle 12" descr="&quot;&quot;">
            <a:extLst>
              <a:ext uri="{FF2B5EF4-FFF2-40B4-BE49-F238E27FC236}">
                <a16:creationId xmlns:a16="http://schemas.microsoft.com/office/drawing/2014/main" id="{EA0FC8A5-A80E-DE46-B2B8-6A1C5770D93E}"/>
              </a:ext>
            </a:extLst>
          </p:cNvPr>
          <p:cNvSpPr/>
          <p:nvPr/>
        </p:nvSpPr>
        <p:spPr>
          <a:xfrm>
            <a:off x="-5347" y="5562258"/>
            <a:ext cx="12192000" cy="1308707"/>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14" name="TextBox 13">
            <a:extLst>
              <a:ext uri="{FF2B5EF4-FFF2-40B4-BE49-F238E27FC236}">
                <a16:creationId xmlns:a16="http://schemas.microsoft.com/office/drawing/2014/main" id="{63004C11-1AAE-BB46-B35E-A7FEA657ED15}"/>
              </a:ext>
            </a:extLst>
          </p:cNvPr>
          <p:cNvSpPr txBox="1"/>
          <p:nvPr/>
        </p:nvSpPr>
        <p:spPr>
          <a:xfrm>
            <a:off x="929483" y="5741921"/>
            <a:ext cx="5778707" cy="738664"/>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1400" b="0" i="0" u="none" strike="noStrike">
                <a:solidFill>
                  <a:schemeClr val="bg1"/>
                </a:solidFill>
                <a:effectLst/>
                <a:latin typeface="Arial"/>
                <a:ea typeface="ＭＳ Ｐゴシック"/>
                <a:cs typeface="Arial"/>
              </a:rPr>
              <a:t>Progress continues, as do challenges</a:t>
            </a:r>
          </a:p>
          <a:p>
            <a:pPr marL="171450" indent="-171450">
              <a:buFont typeface="Arial" panose="020B0604020202020204" pitchFamily="34" charset="0"/>
              <a:buChar char="•"/>
            </a:pPr>
            <a:r>
              <a:rPr lang="en-US" sz="1400">
                <a:solidFill>
                  <a:schemeClr val="bg1"/>
                </a:solidFill>
                <a:latin typeface="Arial"/>
                <a:ea typeface="Montserrat" charset="0"/>
                <a:cs typeface="Arial"/>
              </a:rPr>
              <a:t>Resolved issues related to Vehicle Management Computer failures</a:t>
            </a:r>
            <a:endParaRPr lang="en-US" sz="1400">
              <a:solidFill>
                <a:schemeClr val="bg1"/>
              </a:solidFill>
              <a:latin typeface="Arial" panose="020B0604020202020204" pitchFamily="34" charset="0"/>
              <a:ea typeface="Montserrat" charset="0"/>
              <a:cs typeface="Arial" panose="020B0604020202020204" pitchFamily="34" charset="0"/>
            </a:endParaRPr>
          </a:p>
          <a:p>
            <a:pPr marL="171450" indent="-171450">
              <a:buFont typeface="Arial" panose="020B0604020202020204" pitchFamily="34" charset="0"/>
              <a:buChar char="•"/>
            </a:pPr>
            <a:r>
              <a:rPr lang="en-US" sz="1400">
                <a:solidFill>
                  <a:schemeClr val="bg1"/>
                </a:solidFill>
                <a:latin typeface="Arial"/>
                <a:ea typeface="Montserrat" charset="0"/>
                <a:cs typeface="Arial"/>
              </a:rPr>
              <a:t>“As built” X-59 laser scan for boom evaluation model complete</a:t>
            </a:r>
          </a:p>
        </p:txBody>
      </p:sp>
      <p:sp>
        <p:nvSpPr>
          <p:cNvPr id="4" name="Date Placeholder 3">
            <a:extLst>
              <a:ext uri="{FF2B5EF4-FFF2-40B4-BE49-F238E27FC236}">
                <a16:creationId xmlns:a16="http://schemas.microsoft.com/office/drawing/2014/main" id="{3F6AA2A3-7A4E-CE4D-98D5-326395C8C59B}"/>
              </a:ext>
            </a:extLst>
          </p:cNvPr>
          <p:cNvSpPr>
            <a:spLocks noGrp="1"/>
          </p:cNvSpPr>
          <p:nvPr>
            <p:ph type="dt" sz="half" idx="10"/>
          </p:nvPr>
        </p:nvSpPr>
        <p:spPr>
          <a:xfrm>
            <a:off x="65988" y="6639715"/>
            <a:ext cx="1040673" cy="309373"/>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err="1">
                <a:solidFill>
                  <a:schemeClr val="bg1"/>
                </a:solidFill>
              </a:rPr>
              <a:t>www.nasa.gov</a:t>
            </a:r>
            <a:r>
              <a:rPr lang="en-US">
                <a:solidFill>
                  <a:schemeClr val="bg1"/>
                </a:solidFill>
              </a:rPr>
              <a:t>   |</a:t>
            </a:r>
          </a:p>
        </p:txBody>
      </p:sp>
      <p:sp>
        <p:nvSpPr>
          <p:cNvPr id="5" name="Slide Number Placeholder 4">
            <a:extLst>
              <a:ext uri="{FF2B5EF4-FFF2-40B4-BE49-F238E27FC236}">
                <a16:creationId xmlns:a16="http://schemas.microsoft.com/office/drawing/2014/main" id="{854FE211-1A9E-E04D-894F-DE1CD954F4C0}"/>
              </a:ext>
            </a:extLst>
          </p:cNvPr>
          <p:cNvSpPr>
            <a:spLocks noGrp="1"/>
          </p:cNvSpPr>
          <p:nvPr>
            <p:ph type="sldNum" sz="quarter" idx="12"/>
          </p:nvPr>
        </p:nvSpPr>
        <p:spPr>
          <a:xfrm>
            <a:off x="11866177" y="6639715"/>
            <a:ext cx="321645" cy="309373"/>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mtClean="0">
                <a:solidFill>
                  <a:schemeClr val="bg1"/>
                </a:solidFill>
              </a:rPr>
              <a:pPr/>
              <a:t>6</a:t>
            </a:fld>
            <a:endParaRPr lang="en-US">
              <a:solidFill>
                <a:schemeClr val="bg1"/>
              </a:solidFill>
            </a:endParaRPr>
          </a:p>
        </p:txBody>
      </p:sp>
      <p:sp>
        <p:nvSpPr>
          <p:cNvPr id="8" name="TextBox 7">
            <a:extLst>
              <a:ext uri="{FF2B5EF4-FFF2-40B4-BE49-F238E27FC236}">
                <a16:creationId xmlns:a16="http://schemas.microsoft.com/office/drawing/2014/main" id="{AA8036AA-B66E-99CA-7EC0-015E9158AFFD}"/>
              </a:ext>
            </a:extLst>
          </p:cNvPr>
          <p:cNvSpPr txBox="1"/>
          <p:nvPr/>
        </p:nvSpPr>
        <p:spPr>
          <a:xfrm>
            <a:off x="6969760" y="5689706"/>
            <a:ext cx="4903889" cy="954107"/>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1400">
                <a:solidFill>
                  <a:schemeClr val="bg1"/>
                </a:solidFill>
                <a:latin typeface="Arial" panose="020B0604020202020204" pitchFamily="34" charset="0"/>
                <a:ea typeface="Montserrat" charset="0"/>
                <a:cs typeface="Arial" panose="020B0604020202020204" pitchFamily="34" charset="0"/>
              </a:rPr>
              <a:t>Roll-out ceremony milestone Jan 2024</a:t>
            </a:r>
          </a:p>
          <a:p>
            <a:pPr marL="171450" indent="-171450">
              <a:buFont typeface="Arial" panose="020B0604020202020204" pitchFamily="34" charset="0"/>
              <a:buChar char="•"/>
            </a:pPr>
            <a:r>
              <a:rPr lang="en-US" sz="1400">
                <a:solidFill>
                  <a:schemeClr val="bg1"/>
                </a:solidFill>
                <a:latin typeface="Arial" panose="020B0604020202020204" pitchFamily="34" charset="0"/>
                <a:ea typeface="Montserrat" charset="0"/>
                <a:cs typeface="Arial" panose="020B0604020202020204" pitchFamily="34" charset="0"/>
              </a:rPr>
              <a:t>Power-on System Checkouts in-work</a:t>
            </a:r>
          </a:p>
          <a:p>
            <a:pPr marL="171450" indent="-171450">
              <a:buFont typeface="Arial" panose="020B0604020202020204" pitchFamily="34" charset="0"/>
              <a:buChar char="•"/>
            </a:pPr>
            <a:r>
              <a:rPr lang="en-US" sz="1400">
                <a:solidFill>
                  <a:schemeClr val="bg1"/>
                </a:solidFill>
                <a:latin typeface="Arial" panose="020B0604020202020204" pitchFamily="34" charset="0"/>
                <a:ea typeface="Montserrat" charset="0"/>
                <a:cs typeface="Arial" panose="020B0604020202020204" pitchFamily="34" charset="0"/>
              </a:rPr>
              <a:t>Flight Readiness Review targeted for March</a:t>
            </a:r>
          </a:p>
          <a:p>
            <a:pPr marL="171450" indent="-171450">
              <a:buFont typeface="Arial" panose="020B0604020202020204" pitchFamily="34" charset="0"/>
              <a:buChar char="•"/>
            </a:pPr>
            <a:r>
              <a:rPr lang="en-US" sz="1400">
                <a:solidFill>
                  <a:schemeClr val="bg1"/>
                </a:solidFill>
                <a:latin typeface="Arial" panose="020B0604020202020204" pitchFamily="34" charset="0"/>
                <a:ea typeface="Montserrat" charset="0"/>
                <a:cs typeface="Arial" panose="020B0604020202020204" pitchFamily="34" charset="0"/>
              </a:rPr>
              <a:t>First flight planned 2024</a:t>
            </a:r>
          </a:p>
        </p:txBody>
      </p:sp>
      <p:pic>
        <p:nvPicPr>
          <p:cNvPr id="1026" name="Picture 2" descr="NASA’s X-59 quiet supersonic research aircraft sits on the ramp at Lockheed Martin Skunk Works in Palmdale, California during sunrise, shortly after completion of painting. With its unique design, including a 38-foot-long nose, the X-59 was built to demonstrate the ability to fly supersonic, or faster than the speed of sound, while reducing the typically loud sonic boom produced by aircraft at such speeds to a quieter sonic “thump”. The X-59 is the centerpiece of NASA’s Quesst mission, which seeks to solve one of the major barriers to supersonic flight over land, currently banned in the United States, by making sonic booms quieter. ">
            <a:extLst>
              <a:ext uri="{FF2B5EF4-FFF2-40B4-BE49-F238E27FC236}">
                <a16:creationId xmlns:a16="http://schemas.microsoft.com/office/drawing/2014/main" id="{09A1E0E1-1944-4E7D-C413-11EE21D3E7E9}"/>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92367" y="993317"/>
            <a:ext cx="6299634" cy="453529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1411E8D-6166-B526-96D2-C4F8B9DEE4F9}"/>
              </a:ext>
            </a:extLst>
          </p:cNvPr>
          <p:cNvSpPr txBox="1"/>
          <p:nvPr/>
        </p:nvSpPr>
        <p:spPr>
          <a:xfrm>
            <a:off x="5892367" y="5057815"/>
            <a:ext cx="1388962" cy="461665"/>
          </a:xfrm>
          <a:prstGeom prst="rect">
            <a:avLst/>
          </a:prstGeom>
          <a:solidFill>
            <a:srgbClr val="333333"/>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chemeClr val="bg1"/>
                </a:solidFill>
                <a:latin typeface="Arial" panose="020B0604020202020204" pitchFamily="34" charset="0"/>
                <a:cs typeface="Arial" panose="020B0604020202020204" pitchFamily="34" charset="0"/>
              </a:rPr>
              <a:t>Photos: NASA</a:t>
            </a:r>
          </a:p>
          <a:p>
            <a:r>
              <a:rPr lang="en-US" sz="1200">
                <a:solidFill>
                  <a:schemeClr val="bg1"/>
                </a:solidFill>
                <a:latin typeface="Arial" panose="020B0604020202020204" pitchFamily="34" charset="0"/>
                <a:cs typeface="Arial" panose="020B0604020202020204" pitchFamily="34" charset="0"/>
              </a:rPr>
              <a:t>Steve Freeman</a:t>
            </a:r>
          </a:p>
        </p:txBody>
      </p:sp>
      <p:pic>
        <p:nvPicPr>
          <p:cNvPr id="1030" name="Picture 6" descr="NASA test pilot Nils Larson gets an initial look at the painted X-59 as it sits on the ramp at Lockheed Martin Skunk Works in Palmdale, California. Larson, one of three test pilots training to fly the X-59 inspects the side of the 38-foot-long nose; a primary design feature to the X-59’s purpose of demonstrating the ability to fly supersonic, or faster than sound, without creating a loud sonic boom. The X-59 is the centerpiece of NASA’s Quesst mission, which seeks to solve one of the major barriers to supersonic flight over land, currently banned in the United States, by making sonic booms quieter.">
            <a:extLst>
              <a:ext uri="{FF2B5EF4-FFF2-40B4-BE49-F238E27FC236}">
                <a16:creationId xmlns:a16="http://schemas.microsoft.com/office/drawing/2014/main" id="{432F27AA-131D-7058-A980-6E3210675595}"/>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510026" y="1008827"/>
            <a:ext cx="3308612" cy="22047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View inside a dimly-lit hangar. The 100-foot-long X-59 aircraft sits in the distance behind a screen that reads “First Flight Coming Soon”. Audience members look at the screen.">
            <a:extLst>
              <a:ext uri="{FF2B5EF4-FFF2-40B4-BE49-F238E27FC236}">
                <a16:creationId xmlns:a16="http://schemas.microsoft.com/office/drawing/2014/main" id="{669CDADB-581A-1397-DF25-E8E3B4E948A7}"/>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10026" y="3263960"/>
            <a:ext cx="3308611" cy="226465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NASA and Lockheed Martin test pilots inspect the painted X-59 as it sits on the ramp at Lockheed Martin Skunk Works in Palmdale, California. The X-59 is the centerpiece of NASA’s Quesst mission, which seeks to solve one of the major barriers to supersonic flight over land, currently banned in the United States, by making sonic booms quieter.">
            <a:extLst>
              <a:ext uri="{FF2B5EF4-FFF2-40B4-BE49-F238E27FC236}">
                <a16:creationId xmlns:a16="http://schemas.microsoft.com/office/drawing/2014/main" id="{F37558C8-B76B-38FA-9806-D59F4DF2C370}"/>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r="-2"/>
          <a:stretch/>
        </p:blipFill>
        <p:spPr bwMode="auto">
          <a:xfrm>
            <a:off x="-5346" y="2700026"/>
            <a:ext cx="2452294" cy="282859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View of a lit stage inside a hangar. A woman speaks at a podium. In the immediate background, a curtain reads “X-59”.">
            <a:extLst>
              <a:ext uri="{FF2B5EF4-FFF2-40B4-BE49-F238E27FC236}">
                <a16:creationId xmlns:a16="http://schemas.microsoft.com/office/drawing/2014/main" id="{2B5EB49E-CF48-A72F-D853-CDC25248158E}"/>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5347" y="1008827"/>
            <a:ext cx="2448028" cy="1631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534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E566326-36F0-3140-8CE5-C3A7396B7D48}"/>
              </a:ext>
            </a:extLst>
          </p:cNvPr>
          <p:cNvSpPr>
            <a:spLocks noGrp="1"/>
          </p:cNvSpPr>
          <p:nvPr>
            <p:ph type="title"/>
          </p:nvPr>
        </p:nvSpPr>
        <p:spPr>
          <a:xfrm>
            <a:off x="240764" y="210899"/>
            <a:ext cx="8028432" cy="502920"/>
          </a:xfrm>
        </p:spPr>
        <p:txBody>
          <a:bodyPr/>
          <a:lstStyle/>
          <a:p>
            <a:r>
              <a:rPr lang="en-US"/>
              <a:t>Quesst Mission - Phase 2 and 3 Status</a:t>
            </a:r>
          </a:p>
        </p:txBody>
      </p:sp>
      <p:sp>
        <p:nvSpPr>
          <p:cNvPr id="4" name="Content Placeholder 3">
            <a:extLst>
              <a:ext uri="{FF2B5EF4-FFF2-40B4-BE49-F238E27FC236}">
                <a16:creationId xmlns:a16="http://schemas.microsoft.com/office/drawing/2014/main" id="{1FA08E9B-3977-8E49-83C9-BC0615A3C117}"/>
              </a:ext>
            </a:extLst>
          </p:cNvPr>
          <p:cNvSpPr>
            <a:spLocks noGrp="1"/>
          </p:cNvSpPr>
          <p:nvPr>
            <p:ph idx="1"/>
          </p:nvPr>
        </p:nvSpPr>
        <p:spPr>
          <a:xfrm>
            <a:off x="365760" y="1011358"/>
            <a:ext cx="8028432" cy="3540048"/>
          </a:xfrm>
        </p:spPr>
        <p:txBody>
          <a:bodyPr lIns="91440" tIns="45720" rIns="91440" bIns="45720" anchor="t">
            <a:normAutofit/>
          </a:bodyPr>
          <a:lstStyle/>
          <a:p>
            <a:pPr marL="0" indent="0">
              <a:spcBef>
                <a:spcPts val="0"/>
              </a:spcBef>
              <a:spcAft>
                <a:spcPts val="600"/>
              </a:spcAft>
              <a:buNone/>
            </a:pPr>
            <a:r>
              <a:rPr lang="en-US" b="1"/>
              <a:t>Acoustic Measurement </a:t>
            </a:r>
          </a:p>
          <a:p>
            <a:pPr marL="228600" indent="-228600">
              <a:spcBef>
                <a:spcPts val="0"/>
              </a:spcBef>
              <a:spcAft>
                <a:spcPts val="300"/>
              </a:spcAft>
            </a:pPr>
            <a:r>
              <a:rPr lang="en-US" sz="1600"/>
              <a:t>Ground Recording System (GRS) being developed by Crystal Instruments, Inc</a:t>
            </a:r>
          </a:p>
          <a:p>
            <a:pPr marL="666750" lvl="1" indent="-290195">
              <a:spcBef>
                <a:spcPts val="0"/>
              </a:spcBef>
              <a:spcAft>
                <a:spcPts val="300"/>
              </a:spcAft>
            </a:pPr>
            <a:r>
              <a:rPr lang="en-US"/>
              <a:t>Ruggedization issues resolved, initial deliveries (70 units) complete</a:t>
            </a:r>
            <a:endParaRPr lang="en-US">
              <a:cs typeface="Helvetica"/>
            </a:endParaRPr>
          </a:p>
          <a:p>
            <a:pPr marL="228600" indent="-228600">
              <a:spcBef>
                <a:spcPts val="0"/>
              </a:spcBef>
              <a:spcAft>
                <a:spcPts val="300"/>
              </a:spcAft>
            </a:pPr>
            <a:r>
              <a:rPr lang="en-US" sz="1600"/>
              <a:t>Risk reduction test for Phase 2 logistics &amp; GRS deployment completed in January</a:t>
            </a:r>
          </a:p>
          <a:p>
            <a:pPr marL="228600" indent="-228600">
              <a:spcBef>
                <a:spcPts val="0"/>
              </a:spcBef>
              <a:spcAft>
                <a:spcPts val="300"/>
              </a:spcAft>
            </a:pPr>
            <a:r>
              <a:rPr lang="en-US" sz="1600"/>
              <a:t>Progress continues on airborne acoustic measurement systems </a:t>
            </a:r>
          </a:p>
          <a:p>
            <a:pPr marL="0" indent="0">
              <a:spcBef>
                <a:spcPts val="0"/>
              </a:spcBef>
              <a:spcAft>
                <a:spcPts val="300"/>
              </a:spcAft>
              <a:buNone/>
            </a:pPr>
            <a:endParaRPr lang="en-US" b="1"/>
          </a:p>
          <a:p>
            <a:pPr marL="0" indent="0">
              <a:spcBef>
                <a:spcPts val="0"/>
              </a:spcBef>
              <a:spcAft>
                <a:spcPts val="300"/>
              </a:spcAft>
              <a:buNone/>
            </a:pPr>
            <a:r>
              <a:rPr lang="en-US" b="1"/>
              <a:t>Community Test Planning &amp; Execution</a:t>
            </a:r>
          </a:p>
          <a:p>
            <a:pPr marL="228600" indent="-228600">
              <a:spcBef>
                <a:spcPts val="0"/>
              </a:spcBef>
              <a:spcAft>
                <a:spcPts val="300"/>
              </a:spcAft>
            </a:pPr>
            <a:r>
              <a:rPr lang="en-US" sz="1600"/>
              <a:t>Continued progress on test, exposure and survey plans</a:t>
            </a:r>
          </a:p>
          <a:p>
            <a:pPr marL="228600" indent="-228600">
              <a:spcBef>
                <a:spcPts val="0"/>
              </a:spcBef>
              <a:spcAft>
                <a:spcPts val="300"/>
              </a:spcAft>
            </a:pPr>
            <a:r>
              <a:rPr lang="en-US" sz="1600"/>
              <a:t>Airfield and community selection process ongoing</a:t>
            </a:r>
          </a:p>
          <a:p>
            <a:pPr marL="228600" indent="-228600">
              <a:spcBef>
                <a:spcPts val="0"/>
              </a:spcBef>
              <a:spcAft>
                <a:spcPts val="300"/>
              </a:spcAft>
            </a:pPr>
            <a:r>
              <a:rPr lang="en-US" sz="1600"/>
              <a:t>Test of survey methods completed in November </a:t>
            </a:r>
          </a:p>
          <a:p>
            <a:pPr marL="626745" lvl="1" indent="-228600">
              <a:spcBef>
                <a:spcPts val="0"/>
              </a:spcBef>
              <a:spcAft>
                <a:spcPts val="300"/>
              </a:spcAft>
            </a:pPr>
            <a:r>
              <a:rPr lang="en-US" sz="1400"/>
              <a:t>Included recruitment approach &amp; survey questionnaires</a:t>
            </a:r>
            <a:endParaRPr lang="en-US" sz="1400">
              <a:cs typeface="Helvetica"/>
            </a:endParaRPr>
          </a:p>
          <a:p>
            <a:pPr marL="228600" indent="-228600">
              <a:spcBef>
                <a:spcPts val="0"/>
              </a:spcBef>
              <a:spcAft>
                <a:spcPts val="300"/>
              </a:spcAft>
            </a:pPr>
            <a:r>
              <a:rPr lang="en-US" sz="1600"/>
              <a:t>Addressing bias concerns in all levels of communication</a:t>
            </a:r>
          </a:p>
        </p:txBody>
      </p:sp>
      <p:pic>
        <p:nvPicPr>
          <p:cNvPr id="5" name="Picture 4">
            <a:extLst>
              <a:ext uri="{FF2B5EF4-FFF2-40B4-BE49-F238E27FC236}">
                <a16:creationId xmlns:a16="http://schemas.microsoft.com/office/drawing/2014/main" id="{6619FE26-3BDC-40FD-B98A-63DD5FD5C8FD}"/>
              </a:ext>
            </a:extLst>
          </p:cNvPr>
          <p:cNvPicPr>
            <a:picLocks noChangeAspect="1"/>
          </p:cNvPicPr>
          <p:nvPr/>
        </p:nvPicPr>
        <p:blipFill>
          <a:blip r:embed="rId3"/>
          <a:stretch>
            <a:fillRect/>
          </a:stretch>
        </p:blipFill>
        <p:spPr>
          <a:xfrm>
            <a:off x="8805333" y="2744957"/>
            <a:ext cx="3249008" cy="22895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a:extLst>
              <a:ext uri="{FF2B5EF4-FFF2-40B4-BE49-F238E27FC236}">
                <a16:creationId xmlns:a16="http://schemas.microsoft.com/office/drawing/2014/main" id="{47823FEE-7D46-4108-B9A6-67CE68EBC6B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394192" y="1046960"/>
            <a:ext cx="2603724" cy="1848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TextBox 12">
            <a:extLst>
              <a:ext uri="{FF2B5EF4-FFF2-40B4-BE49-F238E27FC236}">
                <a16:creationId xmlns:a16="http://schemas.microsoft.com/office/drawing/2014/main" id="{F8DADB88-04DD-45F8-A5D6-228A9BC5750B}"/>
              </a:ext>
            </a:extLst>
          </p:cNvPr>
          <p:cNvSpPr txBox="1"/>
          <p:nvPr/>
        </p:nvSpPr>
        <p:spPr>
          <a:xfrm>
            <a:off x="9722271" y="1053074"/>
            <a:ext cx="1275645" cy="307777"/>
          </a:xfrm>
          <a:prstGeom prst="rect">
            <a:avLst/>
          </a:prstGeom>
          <a:solidFill>
            <a:schemeClr val="bg1"/>
          </a:solid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Helvetica"/>
                <a:ea typeface="ＭＳ Ｐゴシック" pitchFamily="29" charset="-128"/>
              </a:rPr>
              <a:t>GRS System</a:t>
            </a:r>
          </a:p>
        </p:txBody>
      </p:sp>
      <p:pic>
        <p:nvPicPr>
          <p:cNvPr id="6" name="Picture 5">
            <a:extLst>
              <a:ext uri="{FF2B5EF4-FFF2-40B4-BE49-F238E27FC236}">
                <a16:creationId xmlns:a16="http://schemas.microsoft.com/office/drawing/2014/main" id="{DFAAC336-3B49-18F2-4418-7AD8459F784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76376" y="4469462"/>
            <a:ext cx="3003010" cy="2289571"/>
          </a:xfrm>
          <a:prstGeom prst="rect">
            <a:avLst/>
          </a:prstGeom>
          <a:ln w="38100">
            <a:solidFill>
              <a:schemeClr val="tx1"/>
            </a:solidFill>
          </a:ln>
        </p:spPr>
      </p:pic>
      <p:sp>
        <p:nvSpPr>
          <p:cNvPr id="8" name="Content Placeholder 3">
            <a:extLst>
              <a:ext uri="{FF2B5EF4-FFF2-40B4-BE49-F238E27FC236}">
                <a16:creationId xmlns:a16="http://schemas.microsoft.com/office/drawing/2014/main" id="{6E338BF3-2356-EAFE-8994-FE8B79CBDB4D}"/>
              </a:ext>
            </a:extLst>
          </p:cNvPr>
          <p:cNvSpPr txBox="1">
            <a:spLocks/>
          </p:cNvSpPr>
          <p:nvPr/>
        </p:nvSpPr>
        <p:spPr>
          <a:xfrm>
            <a:off x="240133" y="4654542"/>
            <a:ext cx="6648595" cy="1738022"/>
          </a:xfrm>
          <a:prstGeom prst="rect">
            <a:avLst/>
          </a:prstGeom>
        </p:spPr>
        <p:txBody>
          <a:bodyPr lIns="91440" tIns="45720" rIns="91440" bIns="45720" anchor="t">
            <a:normAutofit/>
          </a:bodyPr>
          <a:lstStyle>
            <a:lvl1pPr marL="341735" indent="-341735" algn="l" rtl="0" eaLnBrk="0" fontAlgn="base" hangingPunct="0">
              <a:spcBef>
                <a:spcPct val="20000"/>
              </a:spcBef>
              <a:spcAft>
                <a:spcPct val="0"/>
              </a:spcAft>
              <a:buChar char="•"/>
              <a:defRPr>
                <a:solidFill>
                  <a:schemeClr val="tx1"/>
                </a:solidFill>
                <a:latin typeface="+mn-lt"/>
                <a:ea typeface="+mn-ea"/>
                <a:cs typeface="+mn-cs"/>
              </a:defRPr>
            </a:lvl1pPr>
            <a:lvl2pPr marL="740426" indent="-284774" algn="l" rtl="0" eaLnBrk="0" fontAlgn="base" hangingPunct="0">
              <a:spcBef>
                <a:spcPct val="20000"/>
              </a:spcBef>
              <a:spcAft>
                <a:spcPct val="0"/>
              </a:spcAft>
              <a:buChar char="–"/>
              <a:defRPr sz="1600">
                <a:solidFill>
                  <a:schemeClr val="tx1"/>
                </a:solidFill>
                <a:latin typeface="+mn-lt"/>
                <a:ea typeface="+mn-ea"/>
              </a:defRPr>
            </a:lvl2pPr>
            <a:lvl3pPr marL="1139118"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3pPr>
            <a:lvl4pPr marL="1594760"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4pPr>
            <a:lvl5pPr marL="2050413" indent="-227824" algn="l" rtl="0" eaLnBrk="0" fontAlgn="base" hangingPunct="0">
              <a:spcBef>
                <a:spcPct val="20000"/>
              </a:spcBef>
              <a:spcAft>
                <a:spcPct val="0"/>
              </a:spcAft>
              <a:buChar char="»"/>
              <a:defRPr sz="1600">
                <a:solidFill>
                  <a:schemeClr val="tx1"/>
                </a:solidFill>
                <a:latin typeface="+mn-lt"/>
                <a:ea typeface="ヒラギノ角ゴ Pro W3" charset="-128"/>
                <a:cs typeface="ヒラギノ角ゴ Pro W3" pitchFamily="-105" charset="-128"/>
              </a:defRPr>
            </a:lvl5pPr>
            <a:lvl6pPr marL="2506064" indent="-227824" algn="l" rtl="0" fontAlgn="base">
              <a:spcBef>
                <a:spcPct val="20000"/>
              </a:spcBef>
              <a:spcAft>
                <a:spcPct val="0"/>
              </a:spcAft>
              <a:buChar char="»"/>
              <a:defRPr sz="1600">
                <a:solidFill>
                  <a:schemeClr val="tx1"/>
                </a:solidFill>
                <a:latin typeface="+mn-lt"/>
                <a:ea typeface="+mn-ea"/>
              </a:defRPr>
            </a:lvl6pPr>
            <a:lvl7pPr marL="2961709" indent="-227824" algn="l" rtl="0" fontAlgn="base">
              <a:spcBef>
                <a:spcPct val="20000"/>
              </a:spcBef>
              <a:spcAft>
                <a:spcPct val="0"/>
              </a:spcAft>
              <a:buChar char="»"/>
              <a:defRPr sz="1600">
                <a:solidFill>
                  <a:schemeClr val="tx1"/>
                </a:solidFill>
                <a:latin typeface="+mn-lt"/>
                <a:ea typeface="+mn-ea"/>
              </a:defRPr>
            </a:lvl7pPr>
            <a:lvl8pPr marL="3417357" indent="-227824" algn="l" rtl="0" fontAlgn="base">
              <a:spcBef>
                <a:spcPct val="20000"/>
              </a:spcBef>
              <a:spcAft>
                <a:spcPct val="0"/>
              </a:spcAft>
              <a:buChar char="»"/>
              <a:defRPr sz="1600">
                <a:solidFill>
                  <a:schemeClr val="tx1"/>
                </a:solidFill>
                <a:latin typeface="+mn-lt"/>
                <a:ea typeface="+mn-ea"/>
              </a:defRPr>
            </a:lvl8pPr>
            <a:lvl9pPr marL="3873000" indent="-227824" algn="l" rtl="0" fontAlgn="base">
              <a:spcBef>
                <a:spcPct val="20000"/>
              </a:spcBef>
              <a:spcAft>
                <a:spcPct val="0"/>
              </a:spcAft>
              <a:buChar char="»"/>
              <a:defRPr sz="1600">
                <a:solidFill>
                  <a:schemeClr val="tx1"/>
                </a:solidFill>
                <a:latin typeface="+mn-lt"/>
                <a:ea typeface="+mn-ea"/>
              </a:defRPr>
            </a:lvl9pPr>
          </a:lstStyle>
          <a:p>
            <a:pPr marL="0" indent="0">
              <a:spcBef>
                <a:spcPts val="0"/>
              </a:spcBef>
              <a:spcAft>
                <a:spcPts val="300"/>
              </a:spcAft>
              <a:buFontTx/>
              <a:buNone/>
            </a:pPr>
            <a:r>
              <a:rPr lang="en-US" sz="1800" b="1" kern="0"/>
              <a:t>International Standards Development</a:t>
            </a:r>
            <a:endParaRPr lang="en-US"/>
          </a:p>
          <a:p>
            <a:pPr marL="228600" indent="-228600">
              <a:spcBef>
                <a:spcPts val="0"/>
              </a:spcBef>
              <a:spcAft>
                <a:spcPts val="300"/>
              </a:spcAft>
            </a:pPr>
            <a:r>
              <a:rPr lang="en-US" sz="1600" kern="0"/>
              <a:t>Continued engagement with FAA/AEE, ICAO/CAEP &amp; </a:t>
            </a:r>
            <a:br>
              <a:rPr lang="en-US" sz="1600" kern="0"/>
            </a:br>
            <a:r>
              <a:rPr lang="en-US" sz="1600" kern="0"/>
              <a:t>international research community</a:t>
            </a:r>
          </a:p>
          <a:p>
            <a:pPr marL="228600" indent="-228600">
              <a:spcBef>
                <a:spcPts val="0"/>
              </a:spcBef>
              <a:spcAft>
                <a:spcPts val="300"/>
              </a:spcAft>
            </a:pPr>
            <a:r>
              <a:rPr lang="en-US" sz="1600" kern="0"/>
              <a:t>CAEP Steering Group has accepted the recommendation to shift proposal of the enroute standard to the CAEP 15 meeting (2031)</a:t>
            </a:r>
          </a:p>
          <a:p>
            <a:pPr marL="228600" indent="-228600">
              <a:spcBef>
                <a:spcPts val="0"/>
              </a:spcBef>
              <a:spcAft>
                <a:spcPts val="300"/>
              </a:spcAft>
            </a:pPr>
            <a:r>
              <a:rPr lang="en-US" sz="1600" kern="0"/>
              <a:t>Some progress on interest in community test outside of U.S.</a:t>
            </a:r>
          </a:p>
        </p:txBody>
      </p:sp>
    </p:spTree>
    <p:extLst>
      <p:ext uri="{BB962C8B-B14F-4D97-AF65-F5344CB8AC3E}">
        <p14:creationId xmlns:p14="http://schemas.microsoft.com/office/powerpoint/2010/main" val="4247424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DF765B5-39CF-E543-A82A-DBF0218FD8DA}"/>
              </a:ext>
            </a:extLst>
          </p:cNvPr>
          <p:cNvSpPr>
            <a:spLocks noGrp="1"/>
          </p:cNvSpPr>
          <p:nvPr>
            <p:ph idx="1"/>
          </p:nvPr>
        </p:nvSpPr>
        <p:spPr>
          <a:xfrm>
            <a:off x="432598" y="1003203"/>
            <a:ext cx="11580283" cy="3947706"/>
          </a:xfrm>
        </p:spPr>
        <p:txBody>
          <a:bodyPr lIns="91440" tIns="45720" rIns="91440" bIns="45720" anchor="t"/>
          <a:lstStyle/>
          <a:p>
            <a:pPr marL="0" indent="0">
              <a:buNone/>
            </a:pPr>
            <a:r>
              <a:rPr lang="en-US" b="1"/>
              <a:t>Improvements to noise prediction models used in studies of a supersonic market.</a:t>
            </a:r>
          </a:p>
          <a:p>
            <a:pPr marL="740410" lvl="1" indent="-284480"/>
            <a:r>
              <a:rPr lang="en-US"/>
              <a:t>Models based on current OEM-based aircraft designs for representative near-term aircraft.</a:t>
            </a:r>
            <a:endParaRPr lang="en-US">
              <a:cs typeface="Helvetica"/>
            </a:endParaRPr>
          </a:p>
          <a:p>
            <a:pPr marL="740410" lvl="1" indent="-284480"/>
            <a:r>
              <a:rPr lang="en-US"/>
              <a:t>Data obtained by physics-based simulations, validated by model-scale tests which are validated by flight tests</a:t>
            </a:r>
            <a:endParaRPr lang="en-US" b="1">
              <a:cs typeface="Helvetica"/>
            </a:endParaRPr>
          </a:p>
          <a:p>
            <a:pPr marL="0" indent="0">
              <a:buNone/>
            </a:pPr>
            <a:r>
              <a:rPr lang="en-US" b="1"/>
              <a:t>Recent activities</a:t>
            </a:r>
          </a:p>
          <a:p>
            <a:pPr marL="740410" lvl="1" indent="-284480"/>
            <a:r>
              <a:rPr lang="en-US"/>
              <a:t>Working with FAA ASCENT #59 team to track anomalous noise sources in internal mixer nozzles.</a:t>
            </a:r>
            <a:endParaRPr lang="en-US">
              <a:cs typeface="Helvetica"/>
            </a:endParaRPr>
          </a:p>
          <a:p>
            <a:pPr marL="740410" lvl="1" indent="-284480"/>
            <a:r>
              <a:rPr lang="en-US"/>
              <a:t>Empirical models being refined using supersonic-specific noise database.</a:t>
            </a:r>
            <a:endParaRPr lang="en-US">
              <a:cs typeface="Helvetica"/>
            </a:endParaRPr>
          </a:p>
          <a:p>
            <a:pPr marL="740410" lvl="1" indent="-284480"/>
            <a:r>
              <a:rPr lang="en-US"/>
              <a:t>Model-scale test hardware being prepared for follow-on validation testing.</a:t>
            </a:r>
            <a:endParaRPr lang="en-US">
              <a:cs typeface="Helvetica"/>
            </a:endParaRPr>
          </a:p>
          <a:p>
            <a:pPr marL="0" indent="0">
              <a:spcBef>
                <a:spcPts val="1200"/>
              </a:spcBef>
              <a:buNone/>
            </a:pPr>
            <a:r>
              <a:rPr lang="en-US" b="1"/>
              <a:t>Demonstration of &gt;5EPNdB reduction in prediction uncertainty on track to complete this year</a:t>
            </a:r>
            <a:endParaRPr lang="en-US">
              <a:cs typeface="Helvetica"/>
            </a:endParaRPr>
          </a:p>
          <a:p>
            <a:pPr marL="740410" lvl="1" indent="-284480"/>
            <a:r>
              <a:rPr lang="en-US"/>
              <a:t>Prediction uncertainty for supersonic-relevant designs will be reduced to a level comparable to those of current  subsonic system level models </a:t>
            </a:r>
          </a:p>
          <a:p>
            <a:pPr marL="0" indent="0">
              <a:buNone/>
            </a:pPr>
            <a:endParaRPr lang="en-US"/>
          </a:p>
        </p:txBody>
      </p:sp>
      <p:sp>
        <p:nvSpPr>
          <p:cNvPr id="4" name="Title 3">
            <a:extLst>
              <a:ext uri="{FF2B5EF4-FFF2-40B4-BE49-F238E27FC236}">
                <a16:creationId xmlns:a16="http://schemas.microsoft.com/office/drawing/2014/main" id="{170700EC-8F5B-F643-A565-1C2CFCA3326B}"/>
              </a:ext>
            </a:extLst>
          </p:cNvPr>
          <p:cNvSpPr>
            <a:spLocks noGrp="1"/>
          </p:cNvSpPr>
          <p:nvPr>
            <p:ph type="title"/>
          </p:nvPr>
        </p:nvSpPr>
        <p:spPr>
          <a:xfrm>
            <a:off x="197969" y="215007"/>
            <a:ext cx="11580283" cy="702297"/>
          </a:xfrm>
        </p:spPr>
        <p:txBody>
          <a:bodyPr/>
          <a:lstStyle/>
          <a:p>
            <a:r>
              <a:rPr lang="en-US"/>
              <a:t>Commercial Supersonics LTO Noise &amp; Prediction Uncertainty</a:t>
            </a:r>
          </a:p>
        </p:txBody>
      </p:sp>
      <p:grpSp>
        <p:nvGrpSpPr>
          <p:cNvPr id="35" name="Group 34">
            <a:extLst>
              <a:ext uri="{FF2B5EF4-FFF2-40B4-BE49-F238E27FC236}">
                <a16:creationId xmlns:a16="http://schemas.microsoft.com/office/drawing/2014/main" id="{1652C7A1-8D0A-B32B-F53E-D8107CE9A592}"/>
              </a:ext>
            </a:extLst>
          </p:cNvPr>
          <p:cNvGrpSpPr>
            <a:grpSpLocks noChangeAspect="1"/>
          </p:cNvGrpSpPr>
          <p:nvPr/>
        </p:nvGrpSpPr>
        <p:grpSpPr>
          <a:xfrm>
            <a:off x="4173037" y="4386090"/>
            <a:ext cx="3286912" cy="2256903"/>
            <a:chOff x="4286457" y="4007853"/>
            <a:chExt cx="3914357" cy="2687727"/>
          </a:xfrm>
        </p:grpSpPr>
        <p:pic>
          <p:nvPicPr>
            <p:cNvPr id="18" name="Picture 17">
              <a:extLst>
                <a:ext uri="{FF2B5EF4-FFF2-40B4-BE49-F238E27FC236}">
                  <a16:creationId xmlns:a16="http://schemas.microsoft.com/office/drawing/2014/main" id="{26B8A9A1-B2CF-DF03-E791-B88D87E865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86457" y="4007853"/>
              <a:ext cx="1851327" cy="24684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5" name="Picture 24">
              <a:extLst>
                <a:ext uri="{FF2B5EF4-FFF2-40B4-BE49-F238E27FC236}">
                  <a16:creationId xmlns:a16="http://schemas.microsoft.com/office/drawing/2014/main" id="{CAB52E78-BE33-3919-E018-682046B28B1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746713" y="5182778"/>
              <a:ext cx="2454101" cy="151280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37" name="Group 36">
            <a:extLst>
              <a:ext uri="{FF2B5EF4-FFF2-40B4-BE49-F238E27FC236}">
                <a16:creationId xmlns:a16="http://schemas.microsoft.com/office/drawing/2014/main" id="{ABB238B6-1E48-7273-287D-8097EB8E71B4}"/>
              </a:ext>
            </a:extLst>
          </p:cNvPr>
          <p:cNvGrpSpPr>
            <a:grpSpLocks noChangeAspect="1"/>
          </p:cNvGrpSpPr>
          <p:nvPr/>
        </p:nvGrpSpPr>
        <p:grpSpPr>
          <a:xfrm>
            <a:off x="7606930" y="4340173"/>
            <a:ext cx="3665982" cy="2302818"/>
            <a:chOff x="7660773" y="3916942"/>
            <a:chExt cx="4369290" cy="2744608"/>
          </a:xfrm>
        </p:grpSpPr>
        <p:pic>
          <p:nvPicPr>
            <p:cNvPr id="26" name="Picture 25">
              <a:extLst>
                <a:ext uri="{FF2B5EF4-FFF2-40B4-BE49-F238E27FC236}">
                  <a16:creationId xmlns:a16="http://schemas.microsoft.com/office/drawing/2014/main" id="{8C89ECDE-B526-667B-0016-4257E5765E6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60773" y="3916942"/>
              <a:ext cx="4369290" cy="12858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8" name="Picture 27">
              <a:extLst>
                <a:ext uri="{FF2B5EF4-FFF2-40B4-BE49-F238E27FC236}">
                  <a16:creationId xmlns:a16="http://schemas.microsoft.com/office/drawing/2014/main" id="{DC964C16-10DF-B9E7-BD0B-8F762F1ACB8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477840" y="5089922"/>
              <a:ext cx="2298877" cy="15716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grpSp>
        <p:nvGrpSpPr>
          <p:cNvPr id="39" name="Group 38">
            <a:extLst>
              <a:ext uri="{FF2B5EF4-FFF2-40B4-BE49-F238E27FC236}">
                <a16:creationId xmlns:a16="http://schemas.microsoft.com/office/drawing/2014/main" id="{BFD57DBE-DF37-6A64-C424-2573D312E7A2}"/>
              </a:ext>
            </a:extLst>
          </p:cNvPr>
          <p:cNvGrpSpPr>
            <a:grpSpLocks noChangeAspect="1"/>
          </p:cNvGrpSpPr>
          <p:nvPr/>
        </p:nvGrpSpPr>
        <p:grpSpPr>
          <a:xfrm>
            <a:off x="788640" y="4485952"/>
            <a:ext cx="3103677" cy="2206561"/>
            <a:chOff x="432599" y="4112800"/>
            <a:chExt cx="3632854" cy="2582780"/>
          </a:xfrm>
        </p:grpSpPr>
        <p:pic>
          <p:nvPicPr>
            <p:cNvPr id="31" name="Picture 30">
              <a:extLst>
                <a:ext uri="{FF2B5EF4-FFF2-40B4-BE49-F238E27FC236}">
                  <a16:creationId xmlns:a16="http://schemas.microsoft.com/office/drawing/2014/main" id="{FF31C822-1E3E-CE80-3EAC-C70D527A4A2E}"/>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505050" y="4419480"/>
              <a:ext cx="1560403" cy="98258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9" name="Picture 18">
              <a:extLst>
                <a:ext uri="{FF2B5EF4-FFF2-40B4-BE49-F238E27FC236}">
                  <a16:creationId xmlns:a16="http://schemas.microsoft.com/office/drawing/2014/main" id="{5B7E8D4A-65AE-60C6-A06C-B7BBDF470F1E}"/>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32599" y="4112800"/>
              <a:ext cx="2298877" cy="174199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33" name="Group 32">
              <a:extLst>
                <a:ext uri="{FF2B5EF4-FFF2-40B4-BE49-F238E27FC236}">
                  <a16:creationId xmlns:a16="http://schemas.microsoft.com/office/drawing/2014/main" id="{108D1A54-CA40-627A-2C05-B45BA661B67E}"/>
                </a:ext>
              </a:extLst>
            </p:cNvPr>
            <p:cNvGrpSpPr/>
            <p:nvPr/>
          </p:nvGrpSpPr>
          <p:grpSpPr>
            <a:xfrm>
              <a:off x="872291" y="5497816"/>
              <a:ext cx="2913646" cy="1197764"/>
              <a:chOff x="872291" y="5497816"/>
              <a:chExt cx="2913646" cy="1197764"/>
            </a:xfrm>
          </p:grpSpPr>
          <p:grpSp>
            <p:nvGrpSpPr>
              <p:cNvPr id="24" name="Group 23">
                <a:extLst>
                  <a:ext uri="{FF2B5EF4-FFF2-40B4-BE49-F238E27FC236}">
                    <a16:creationId xmlns:a16="http://schemas.microsoft.com/office/drawing/2014/main" id="{45AE3BDC-1B05-B30C-D2CF-85E267827C12}"/>
                  </a:ext>
                </a:extLst>
              </p:cNvPr>
              <p:cNvGrpSpPr>
                <a:grpSpLocks noChangeAspect="1"/>
              </p:cNvGrpSpPr>
              <p:nvPr/>
            </p:nvGrpSpPr>
            <p:grpSpPr>
              <a:xfrm>
                <a:off x="927986" y="5529899"/>
                <a:ext cx="2857951" cy="1066887"/>
                <a:chOff x="819150" y="1857944"/>
                <a:chExt cx="4763249" cy="1778145"/>
              </a:xfrm>
            </p:grpSpPr>
            <p:pic>
              <p:nvPicPr>
                <p:cNvPr id="20" name="Picture 19">
                  <a:extLst>
                    <a:ext uri="{FF2B5EF4-FFF2-40B4-BE49-F238E27FC236}">
                      <a16:creationId xmlns:a16="http://schemas.microsoft.com/office/drawing/2014/main" id="{67FAD75B-14E7-AB99-1892-26D65915E786}"/>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l="1269" t="20670" r="1269" b="13133"/>
                <a:stretch/>
              </p:blipFill>
              <p:spPr>
                <a:xfrm>
                  <a:off x="819150" y="1857944"/>
                  <a:ext cx="3657601" cy="177814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Picture 20">
                  <a:extLst>
                    <a:ext uri="{FF2B5EF4-FFF2-40B4-BE49-F238E27FC236}">
                      <a16:creationId xmlns:a16="http://schemas.microsoft.com/office/drawing/2014/main" id="{25D95FEB-C13E-F92C-305F-1AD08B939FD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l="4972" t="17902" b="9378"/>
                <a:stretch/>
              </p:blipFill>
              <p:spPr>
                <a:xfrm rot="5400000">
                  <a:off x="4277942" y="2172953"/>
                  <a:ext cx="1403077" cy="12058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sp>
            <p:nvSpPr>
              <p:cNvPr id="32" name="TextBox 31">
                <a:extLst>
                  <a:ext uri="{FF2B5EF4-FFF2-40B4-BE49-F238E27FC236}">
                    <a16:creationId xmlns:a16="http://schemas.microsoft.com/office/drawing/2014/main" id="{2AE4C0B8-C120-3C85-0EB8-95C9CF30A047}"/>
                  </a:ext>
                </a:extLst>
              </p:cNvPr>
              <p:cNvSpPr txBox="1"/>
              <p:nvPr/>
            </p:nvSpPr>
            <p:spPr>
              <a:xfrm rot="16200000">
                <a:off x="436916" y="5933191"/>
                <a:ext cx="1197764" cy="327013"/>
              </a:xfrm>
              <a:prstGeom prst="rect">
                <a:avLst/>
              </a:prstGeom>
              <a:solidFill>
                <a:schemeClr val="bg1"/>
              </a:solidFill>
            </p:spPr>
            <p:txBody>
              <a:bodyPr wrap="none" tIns="0" bIns="0"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Symbol" pitchFamily="2" charset="2"/>
                    <a:ea typeface="ＭＳ Ｐゴシック" pitchFamily="29" charset="-128"/>
                    <a:cs typeface="Calibri" panose="020F0502020204030204" pitchFamily="34" charset="0"/>
                  </a:rPr>
                  <a:t>D</a:t>
                </a:r>
                <a:r>
                  <a:rPr kumimoji="0" lang="en-US" sz="1200" b="0" i="0" u="none" strike="noStrike" kern="1200" cap="none" spc="0" normalizeH="0" baseline="0" noProof="0">
                    <a:ln>
                      <a:noFill/>
                    </a:ln>
                    <a:solidFill>
                      <a:srgbClr val="000000"/>
                    </a:solidFill>
                    <a:effectLst/>
                    <a:uLnTx/>
                    <a:uFillTx/>
                    <a:latin typeface="Times" pitchFamily="2" charset="0"/>
                    <a:ea typeface="ＭＳ Ｐゴシック" pitchFamily="29" charset="-128"/>
                    <a:cs typeface="Calibri" panose="020F0502020204030204" pitchFamily="34" charset="0"/>
                  </a:rPr>
                  <a:t>EPNL (dB)</a:t>
                </a:r>
              </a:p>
              <a:p>
                <a:pPr marL="0" marR="0" lvl="0" indent="0" algn="ctr" defTabSz="914400" rtl="0" eaLnBrk="1" fontAlgn="base" latinLnBrk="0" hangingPunct="1">
                  <a:lnSpc>
                    <a:spcPts val="1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Times" pitchFamily="2" charset="0"/>
                    <a:ea typeface="ＭＳ Ｐゴシック" pitchFamily="29" charset="-128"/>
                    <a:cs typeface="Calibri" panose="020F0502020204030204" pitchFamily="34" charset="0"/>
                  </a:rPr>
                  <a:t>-2         0          2</a:t>
                </a:r>
              </a:p>
            </p:txBody>
          </p:sp>
        </p:grpSp>
        <p:sp>
          <p:nvSpPr>
            <p:cNvPr id="34" name="TextBox 33">
              <a:extLst>
                <a:ext uri="{FF2B5EF4-FFF2-40B4-BE49-F238E27FC236}">
                  <a16:creationId xmlns:a16="http://schemas.microsoft.com/office/drawing/2014/main" id="{9731CB14-2842-E3E9-A044-EA918370088E}"/>
                </a:ext>
              </a:extLst>
            </p:cNvPr>
            <p:cNvSpPr txBox="1"/>
            <p:nvPr/>
          </p:nvSpPr>
          <p:spPr>
            <a:xfrm>
              <a:off x="2686209" y="5717106"/>
              <a:ext cx="436338" cy="759182"/>
            </a:xfrm>
            <a:prstGeom prst="rect">
              <a:avLst/>
            </a:prstGeom>
            <a:noFill/>
          </p:spPr>
          <p:txBody>
            <a:bodyPr wrap="none" rtlCol="0">
              <a:spAutoFit/>
            </a:bodyPr>
            <a:lstStyle/>
            <a:p>
              <a:pPr marL="0" marR="0" lvl="0" indent="0" algn="l" defTabSz="914400" rtl="0" eaLnBrk="1" fontAlgn="base" latinLnBrk="0" hangingPunct="1">
                <a:lnSpc>
                  <a:spcPts val="128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ymbol" pitchFamily="2" charset="2"/>
                  <a:ea typeface="ＭＳ Ｐゴシック" pitchFamily="29" charset="-128"/>
                </a:rPr>
                <a:t>+s </a:t>
              </a:r>
            </a:p>
            <a:p>
              <a:pPr marL="0" marR="0" lvl="0" indent="0" algn="l" defTabSz="914400" rtl="0" eaLnBrk="1" fontAlgn="base" latinLnBrk="0" hangingPunct="1">
                <a:lnSpc>
                  <a:spcPts val="128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ymbol" pitchFamily="2" charset="2"/>
                <a:ea typeface="ＭＳ Ｐゴシック" pitchFamily="29" charset="-128"/>
              </a:endParaRPr>
            </a:p>
            <a:p>
              <a:pPr marL="0" marR="0" lvl="0" indent="0" algn="l" defTabSz="914400" rtl="0" eaLnBrk="1" fontAlgn="base" latinLnBrk="0" hangingPunct="1">
                <a:lnSpc>
                  <a:spcPts val="128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ymbol" pitchFamily="2" charset="2"/>
                <a:ea typeface="ＭＳ Ｐゴシック" pitchFamily="29" charset="-128"/>
              </a:endParaRPr>
            </a:p>
            <a:p>
              <a:pPr marL="0" marR="0" lvl="0" indent="0" algn="l" defTabSz="914400" rtl="0" eaLnBrk="1" fontAlgn="base" latinLnBrk="0" hangingPunct="1">
                <a:lnSpc>
                  <a:spcPts val="128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ymbol" pitchFamily="2" charset="2"/>
                  <a:ea typeface="ＭＳ Ｐゴシック" pitchFamily="29" charset="-128"/>
                </a:rPr>
                <a:t>-s</a:t>
              </a:r>
            </a:p>
          </p:txBody>
        </p:sp>
      </p:grpSp>
    </p:spTree>
    <p:extLst>
      <p:ext uri="{BB962C8B-B14F-4D97-AF65-F5344CB8AC3E}">
        <p14:creationId xmlns:p14="http://schemas.microsoft.com/office/powerpoint/2010/main" val="113701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E1ED-70A9-7730-1068-9B82D0FDCCBC}"/>
              </a:ext>
            </a:extLst>
          </p:cNvPr>
          <p:cNvSpPr>
            <a:spLocks noGrp="1"/>
          </p:cNvSpPr>
          <p:nvPr>
            <p:ph type="title"/>
          </p:nvPr>
        </p:nvSpPr>
        <p:spPr/>
        <p:txBody>
          <a:bodyPr>
            <a:normAutofit fontScale="90000"/>
          </a:bodyPr>
          <a:lstStyle/>
          <a:p>
            <a:r>
              <a:rPr lang="en-US" sz="3100" dirty="0"/>
              <a:t>NASA Hypersonic Technology Project (HTP) Vision</a:t>
            </a:r>
            <a:br>
              <a:rPr lang="en-US" dirty="0"/>
            </a:br>
            <a:r>
              <a:rPr lang="en-US" sz="1800" dirty="0"/>
              <a:t>Enable Routine, Reusable, Airbreathing Hypersonic Flight</a:t>
            </a:r>
          </a:p>
        </p:txBody>
      </p:sp>
      <p:sp>
        <p:nvSpPr>
          <p:cNvPr id="5" name="TextBox 4">
            <a:extLst>
              <a:ext uri="{FF2B5EF4-FFF2-40B4-BE49-F238E27FC236}">
                <a16:creationId xmlns:a16="http://schemas.microsoft.com/office/drawing/2014/main" id="{2FEE898C-395A-1C39-8E45-E65DDFF65458}"/>
              </a:ext>
            </a:extLst>
          </p:cNvPr>
          <p:cNvSpPr txBox="1"/>
          <p:nvPr/>
        </p:nvSpPr>
        <p:spPr>
          <a:xfrm>
            <a:off x="8343394" y="5815616"/>
            <a:ext cx="2002600" cy="276999"/>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*Mach 2-5 cruise vs subsonic</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4B5F8BBC-F62B-8A88-B10B-DEFB7FA2985E}"/>
              </a:ext>
            </a:extLst>
          </p:cNvPr>
          <p:cNvSpPr txBox="1"/>
          <p:nvPr/>
        </p:nvSpPr>
        <p:spPr>
          <a:xfrm>
            <a:off x="0" y="6051550"/>
            <a:ext cx="12192000" cy="830997"/>
          </a:xfrm>
          <a:prstGeom prst="rect">
            <a:avLst/>
          </a:prstGeom>
          <a:solidFill>
            <a:schemeClr val="accent1">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a:ea typeface="+mn-ea"/>
                <a:cs typeface="+mn-cs"/>
              </a:rPr>
              <a:t>Overarching Strategic Goal: Develop technologies aligned to reusable hypersonic vehicle requirements</a:t>
            </a:r>
            <a:endParaRPr kumimoji="0" lang="en-US" sz="1400" b="1" i="0" u="none" strike="noStrike" kern="1200" cap="none" spc="0" normalizeH="0" baseline="0" noProof="0">
              <a:ln>
                <a:noFill/>
              </a:ln>
              <a:solidFill>
                <a:srgbClr val="FFFFFF"/>
              </a:solidFill>
              <a:effectLst/>
              <a:uLnTx/>
              <a:uFillTx/>
              <a:latin typeface="Arial"/>
              <a:ea typeface="+mn-ea"/>
              <a:cs typeface="+mn-cs"/>
            </a:endParaRPr>
          </a:p>
        </p:txBody>
      </p:sp>
      <p:sp>
        <p:nvSpPr>
          <p:cNvPr id="11" name="Slide Number Placeholder 4">
            <a:extLst>
              <a:ext uri="{FF2B5EF4-FFF2-40B4-BE49-F238E27FC236}">
                <a16:creationId xmlns:a16="http://schemas.microsoft.com/office/drawing/2014/main" id="{B027590A-E906-A668-DED8-806CA98666D3}"/>
              </a:ext>
            </a:extLst>
          </p:cNvPr>
          <p:cNvSpPr>
            <a:spLocks noGrp="1"/>
          </p:cNvSpPr>
          <p:nvPr>
            <p:ph type="sldNum" sz="quarter" idx="12"/>
          </p:nvPr>
        </p:nvSpPr>
        <p:spPr>
          <a:xfrm>
            <a:off x="10345995" y="6487248"/>
            <a:ext cx="152088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798ED9-3D55-4757-98C1-7DAA64905B1A}" type="slidenum">
              <a:rPr kumimoji="0" lang="en-US" sz="1100" b="0" i="0" u="none" strike="noStrike" kern="1200" cap="none" spc="0" normalizeH="0" baseline="0" noProof="0" smtClean="0">
                <a:ln>
                  <a:noFill/>
                </a:ln>
                <a:solidFill>
                  <a:srgbClr val="FFFFFF"/>
                </a:solidFill>
                <a:effectLst/>
                <a:uLnTx/>
                <a:uFillTx/>
                <a:latin typeface="Aria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100" b="0" i="0" u="none" strike="noStrike" kern="1200" cap="none" spc="0" normalizeH="0" baseline="0" noProof="0">
              <a:ln>
                <a:noFill/>
              </a:ln>
              <a:solidFill>
                <a:srgbClr val="FFFFFF"/>
              </a:solidFill>
              <a:effectLst/>
              <a:uLnTx/>
              <a:uFillTx/>
              <a:latin typeface="Arial"/>
              <a:ea typeface="+mn-ea"/>
              <a:cs typeface="+mn-cs"/>
            </a:endParaRPr>
          </a:p>
        </p:txBody>
      </p:sp>
      <p:pic>
        <p:nvPicPr>
          <p:cNvPr id="42" name="Picture 41">
            <a:extLst>
              <a:ext uri="{FF2B5EF4-FFF2-40B4-BE49-F238E27FC236}">
                <a16:creationId xmlns:a16="http://schemas.microsoft.com/office/drawing/2014/main" id="{1467AF51-D960-B96A-DFB1-E6E7329044A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44433" y="864626"/>
            <a:ext cx="9103133" cy="5079548"/>
          </a:xfrm>
          <a:prstGeom prst="rect">
            <a:avLst/>
          </a:prstGeom>
        </p:spPr>
      </p:pic>
    </p:spTree>
    <p:extLst>
      <p:ext uri="{BB962C8B-B14F-4D97-AF65-F5344CB8AC3E}">
        <p14:creationId xmlns:p14="http://schemas.microsoft.com/office/powerpoint/2010/main" val="24266209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ounded Rectangle 19">
            <a:extLst>
              <a:ext uri="{FF2B5EF4-FFF2-40B4-BE49-F238E27FC236}">
                <a16:creationId xmlns:a16="http://schemas.microsoft.com/office/drawing/2014/main" id="{B667EC40-9876-0DE5-D9D5-A0F3B4B7A384}"/>
              </a:ext>
            </a:extLst>
          </p:cNvPr>
          <p:cNvSpPr/>
          <p:nvPr/>
        </p:nvSpPr>
        <p:spPr>
          <a:xfrm>
            <a:off x="333537" y="875700"/>
            <a:ext cx="11706063" cy="5629500"/>
          </a:xfrm>
          <a:prstGeom prst="round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t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4472C4"/>
              </a:solidFill>
              <a:effectLst/>
              <a:uLnTx/>
              <a:uFillTx/>
              <a:latin typeface="Arial"/>
              <a:ea typeface="+mn-ea"/>
              <a:cs typeface="+mn-cs"/>
            </a:endParaRPr>
          </a:p>
        </p:txBody>
      </p:sp>
      <p:sp>
        <p:nvSpPr>
          <p:cNvPr id="2" name="Title 1">
            <a:extLst>
              <a:ext uri="{FF2B5EF4-FFF2-40B4-BE49-F238E27FC236}">
                <a16:creationId xmlns:a16="http://schemas.microsoft.com/office/drawing/2014/main" id="{2472E8C5-3F24-A05D-667E-3EA327ED7CBD}"/>
              </a:ext>
            </a:extLst>
          </p:cNvPr>
          <p:cNvSpPr>
            <a:spLocks noGrp="1"/>
          </p:cNvSpPr>
          <p:nvPr>
            <p:ph type="title"/>
          </p:nvPr>
        </p:nvSpPr>
        <p:spPr/>
        <p:txBody>
          <a:bodyPr/>
          <a:lstStyle/>
          <a:p>
            <a:r>
              <a:rPr lang="en-US" dirty="0"/>
              <a:t>HTP Investment Areas: Challenges to Reusable Hypersonic Flight</a:t>
            </a:r>
          </a:p>
        </p:txBody>
      </p:sp>
      <p:sp>
        <p:nvSpPr>
          <p:cNvPr id="4" name="Date Placeholder 3">
            <a:extLst>
              <a:ext uri="{FF2B5EF4-FFF2-40B4-BE49-F238E27FC236}">
                <a16:creationId xmlns:a16="http://schemas.microsoft.com/office/drawing/2014/main" id="{C29E0E3B-982C-6544-52E0-161C0F20C6E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solidFill>
                <a:effectLst/>
                <a:uLnTx/>
                <a:uFillTx/>
                <a:latin typeface="Arial"/>
                <a:ea typeface="+mn-ea"/>
                <a:cs typeface="+mn-cs"/>
              </a:rPr>
              <a:t>www.nasa.gov   |</a:t>
            </a:r>
          </a:p>
        </p:txBody>
      </p:sp>
      <p:sp>
        <p:nvSpPr>
          <p:cNvPr id="5" name="Slide Number Placeholder 4">
            <a:extLst>
              <a:ext uri="{FF2B5EF4-FFF2-40B4-BE49-F238E27FC236}">
                <a16:creationId xmlns:a16="http://schemas.microsoft.com/office/drawing/2014/main" id="{827EB556-4B80-0A0A-CE88-382EE23DBCD4}"/>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srgbClr val="000000"/>
              </a:solidFill>
              <a:effectLst/>
              <a:uLnTx/>
              <a:uFillTx/>
              <a:latin typeface="Arial"/>
              <a:ea typeface="+mn-ea"/>
              <a:cs typeface="+mn-cs"/>
            </a:endParaRPr>
          </a:p>
        </p:txBody>
      </p:sp>
      <p:pic>
        <p:nvPicPr>
          <p:cNvPr id="7" name="Content Placeholder 14" descr="A picture containing transport, airplane&#10;&#10;Description automatically generated">
            <a:extLst>
              <a:ext uri="{FF2B5EF4-FFF2-40B4-BE49-F238E27FC236}">
                <a16:creationId xmlns:a16="http://schemas.microsoft.com/office/drawing/2014/main" id="{0EBBA910-8B1F-1093-06AA-F677C5E96A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124365" y="1253257"/>
            <a:ext cx="3781511" cy="1828800"/>
          </a:xfrm>
          <a:prstGeom prst="roundRect">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D65E0992-2451-4CF3-AEFB-7461D449EA2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19185" y="4548964"/>
            <a:ext cx="3482143"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6" name="Picture 5" descr="A picture containing transport, airplane, aircraft&#10;&#10;Description automatically generated">
            <a:extLst>
              <a:ext uri="{FF2B5EF4-FFF2-40B4-BE49-F238E27FC236}">
                <a16:creationId xmlns:a16="http://schemas.microsoft.com/office/drawing/2014/main" id="{36F6E565-B491-464A-AD17-2517F5B44CC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25145" y="2861543"/>
            <a:ext cx="3048000" cy="18288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A6F7392A-089A-3500-B465-CD4BAF63C1D2}"/>
              </a:ext>
            </a:extLst>
          </p:cNvPr>
          <p:cNvSpPr txBox="1"/>
          <p:nvPr/>
        </p:nvSpPr>
        <p:spPr>
          <a:xfrm>
            <a:off x="2099906" y="1326900"/>
            <a:ext cx="4480559"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Methods development / validation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System-level uncertainty quantification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Vehicle conceptual design studies</a:t>
            </a:r>
          </a:p>
        </p:txBody>
      </p:sp>
      <p:sp>
        <p:nvSpPr>
          <p:cNvPr id="10" name="TextBox 9">
            <a:extLst>
              <a:ext uri="{FF2B5EF4-FFF2-40B4-BE49-F238E27FC236}">
                <a16:creationId xmlns:a16="http://schemas.microsoft.com/office/drawing/2014/main" id="{EC22235A-4CD9-C0BA-66AD-90E2EE3B2BC6}"/>
              </a:ext>
            </a:extLst>
          </p:cNvPr>
          <p:cNvSpPr txBox="1"/>
          <p:nvPr/>
        </p:nvSpPr>
        <p:spPr>
          <a:xfrm>
            <a:off x="7598577" y="3564071"/>
            <a:ext cx="4593423" cy="107721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Vehicle flow physics (boundary layer transition)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Aero-heating effects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Non-intrusive (e.g., optics-based) instrumentation</a:t>
            </a:r>
          </a:p>
        </p:txBody>
      </p:sp>
      <p:sp>
        <p:nvSpPr>
          <p:cNvPr id="11" name="TextBox 10">
            <a:extLst>
              <a:ext uri="{FF2B5EF4-FFF2-40B4-BE49-F238E27FC236}">
                <a16:creationId xmlns:a16="http://schemas.microsoft.com/office/drawing/2014/main" id="{16AC7EB2-2AA6-7646-4B41-D0FD9131162D}"/>
              </a:ext>
            </a:extLst>
          </p:cNvPr>
          <p:cNvSpPr txBox="1"/>
          <p:nvPr/>
        </p:nvSpPr>
        <p:spPr>
          <a:xfrm>
            <a:off x="2099906" y="980995"/>
            <a:ext cx="5074230" cy="369332"/>
          </a:xfrm>
          <a:prstGeom prst="rect">
            <a:avLst/>
          </a:prstGeom>
          <a:solidFill>
            <a:schemeClr val="accent2"/>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RT-1: System-Level Design, Analysis, and Validation</a:t>
            </a:r>
          </a:p>
        </p:txBody>
      </p:sp>
      <p:sp>
        <p:nvSpPr>
          <p:cNvPr id="12" name="TextBox 11">
            <a:extLst>
              <a:ext uri="{FF2B5EF4-FFF2-40B4-BE49-F238E27FC236}">
                <a16:creationId xmlns:a16="http://schemas.microsoft.com/office/drawing/2014/main" id="{12A7533E-53BB-6A29-AB21-D67E0F3ACCC8}"/>
              </a:ext>
            </a:extLst>
          </p:cNvPr>
          <p:cNvSpPr txBox="1"/>
          <p:nvPr/>
        </p:nvSpPr>
        <p:spPr>
          <a:xfrm>
            <a:off x="7586615" y="3219017"/>
            <a:ext cx="3159312" cy="369332"/>
          </a:xfrm>
          <a:prstGeom prst="rect">
            <a:avLst/>
          </a:prstGeom>
          <a:solidFill>
            <a:srgbClr val="00B05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RT-3: Vehicle Technologies</a:t>
            </a:r>
          </a:p>
        </p:txBody>
      </p:sp>
      <p:sp>
        <p:nvSpPr>
          <p:cNvPr id="13" name="TextBox 12">
            <a:extLst>
              <a:ext uri="{FF2B5EF4-FFF2-40B4-BE49-F238E27FC236}">
                <a16:creationId xmlns:a16="http://schemas.microsoft.com/office/drawing/2014/main" id="{232D1DEE-7A07-36AB-1DC3-E16F3BE77A06}"/>
              </a:ext>
            </a:extLst>
          </p:cNvPr>
          <p:cNvSpPr txBox="1"/>
          <p:nvPr/>
        </p:nvSpPr>
        <p:spPr>
          <a:xfrm>
            <a:off x="5876237" y="5177882"/>
            <a:ext cx="5029639" cy="132343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CMC heat exchanger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Static and dynamic high-temperature seals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Advanced metallic materials and manufacturing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Advanced CMC hot structures</a:t>
            </a:r>
            <a:endParaRPr kumimoji="0" lang="en-US" sz="1600" b="0" i="0" u="none" strike="noStrike" kern="1200" cap="none" spc="0" normalizeH="0" baseline="0" noProof="0" dirty="0">
              <a:ln>
                <a:noFill/>
              </a:ln>
              <a:solidFill>
                <a:prstClr val="black">
                  <a:lumMod val="50000"/>
                  <a:lumOff val="50000"/>
                </a:prstClr>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Advanced structural instrumentation</a:t>
            </a:r>
          </a:p>
        </p:txBody>
      </p:sp>
      <p:sp>
        <p:nvSpPr>
          <p:cNvPr id="14" name="TextBox 13">
            <a:extLst>
              <a:ext uri="{FF2B5EF4-FFF2-40B4-BE49-F238E27FC236}">
                <a16:creationId xmlns:a16="http://schemas.microsoft.com/office/drawing/2014/main" id="{38A30965-1BC0-CBD4-748D-6A5E2A67C4CD}"/>
              </a:ext>
            </a:extLst>
          </p:cNvPr>
          <p:cNvSpPr txBox="1"/>
          <p:nvPr/>
        </p:nvSpPr>
        <p:spPr>
          <a:xfrm>
            <a:off x="5913589" y="4833847"/>
            <a:ext cx="4796742" cy="369332"/>
          </a:xfrm>
          <a:prstGeom prst="rect">
            <a:avLst/>
          </a:prstGeom>
          <a:solidFill>
            <a:schemeClr val="accent4">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RT-4 High Temperature, Durable Materials</a:t>
            </a:r>
          </a:p>
        </p:txBody>
      </p:sp>
      <p:sp>
        <p:nvSpPr>
          <p:cNvPr id="15" name="TextBox 14">
            <a:extLst>
              <a:ext uri="{FF2B5EF4-FFF2-40B4-BE49-F238E27FC236}">
                <a16:creationId xmlns:a16="http://schemas.microsoft.com/office/drawing/2014/main" id="{F36FEE68-A500-CD5C-7B63-C19FAFEFEF5A}"/>
              </a:ext>
            </a:extLst>
          </p:cNvPr>
          <p:cNvSpPr txBox="1"/>
          <p:nvPr/>
        </p:nvSpPr>
        <p:spPr>
          <a:xfrm>
            <a:off x="345500" y="2552145"/>
            <a:ext cx="4655828" cy="206210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Combined cycle mode transition</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Scaling laws for dual mode ramjets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Propulsion control methods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Dual mode ramjets and scramjets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Turboramjet technologies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Advanced sensors technologies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Innovative, high-speed inlets and nozzles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Application of alternative fuels (SAF, H2,…)</a:t>
            </a:r>
          </a:p>
        </p:txBody>
      </p:sp>
      <p:sp>
        <p:nvSpPr>
          <p:cNvPr id="16" name="TextBox 15">
            <a:extLst>
              <a:ext uri="{FF2B5EF4-FFF2-40B4-BE49-F238E27FC236}">
                <a16:creationId xmlns:a16="http://schemas.microsoft.com/office/drawing/2014/main" id="{67032E1C-E6B9-B082-9729-09781F739484}"/>
              </a:ext>
            </a:extLst>
          </p:cNvPr>
          <p:cNvSpPr txBox="1"/>
          <p:nvPr/>
        </p:nvSpPr>
        <p:spPr>
          <a:xfrm>
            <a:off x="433134" y="2224412"/>
            <a:ext cx="4480560" cy="369332"/>
          </a:xfrm>
          <a:prstGeom prst="rect">
            <a:avLst/>
          </a:prstGeom>
          <a:solidFill>
            <a:srgbClr val="5B9BD5"/>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RT-2 / TC-2 / TC-3: Propulsion Technologies</a:t>
            </a:r>
          </a:p>
        </p:txBody>
      </p:sp>
      <p:sp>
        <p:nvSpPr>
          <p:cNvPr id="17" name="TextBox 16">
            <a:extLst>
              <a:ext uri="{FF2B5EF4-FFF2-40B4-BE49-F238E27FC236}">
                <a16:creationId xmlns:a16="http://schemas.microsoft.com/office/drawing/2014/main" id="{78AE5D05-7FDE-8994-C033-AF71CB2CF7D4}"/>
              </a:ext>
            </a:extLst>
          </p:cNvPr>
          <p:cNvSpPr txBox="1"/>
          <p:nvPr/>
        </p:nvSpPr>
        <p:spPr>
          <a:xfrm>
            <a:off x="1650380" y="4690343"/>
            <a:ext cx="229715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n-ea"/>
                <a:cs typeface="+mn-cs"/>
              </a:rPr>
              <a:t>Mach 5 Commercial Transport</a:t>
            </a:r>
          </a:p>
        </p:txBody>
      </p:sp>
      <p:sp>
        <p:nvSpPr>
          <p:cNvPr id="18" name="TextBox 17">
            <a:extLst>
              <a:ext uri="{FF2B5EF4-FFF2-40B4-BE49-F238E27FC236}">
                <a16:creationId xmlns:a16="http://schemas.microsoft.com/office/drawing/2014/main" id="{4959C51E-D0C2-3105-3E35-BE2F32F4AEE5}"/>
              </a:ext>
            </a:extLst>
          </p:cNvPr>
          <p:cNvSpPr txBox="1"/>
          <p:nvPr/>
        </p:nvSpPr>
        <p:spPr>
          <a:xfrm>
            <a:off x="4522809" y="2977143"/>
            <a:ext cx="229715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n-ea"/>
                <a:cs typeface="+mn-cs"/>
              </a:rPr>
              <a:t>First-stage of Two-Stage-to-Orbit for Space Access</a:t>
            </a:r>
          </a:p>
        </p:txBody>
      </p:sp>
      <p:sp>
        <p:nvSpPr>
          <p:cNvPr id="19" name="TextBox 18">
            <a:extLst>
              <a:ext uri="{FF2B5EF4-FFF2-40B4-BE49-F238E27FC236}">
                <a16:creationId xmlns:a16="http://schemas.microsoft.com/office/drawing/2014/main" id="{DC76F7E7-9C92-AC2E-EBE1-FB3EBDE9A465}"/>
              </a:ext>
            </a:extLst>
          </p:cNvPr>
          <p:cNvSpPr txBox="1"/>
          <p:nvPr/>
        </p:nvSpPr>
        <p:spPr>
          <a:xfrm>
            <a:off x="8913128" y="1430046"/>
            <a:ext cx="2297152"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Arial"/>
                <a:ea typeface="+mn-ea"/>
                <a:cs typeface="+mn-cs"/>
              </a:rPr>
              <a:t>Fully-</a:t>
            </a:r>
            <a:r>
              <a:rPr kumimoji="0" lang="en-US" sz="1100" b="0" i="0" u="none" strike="noStrike" kern="1200" cap="none" spc="0" normalizeH="0" baseline="0" noProof="0" dirty="0" err="1">
                <a:ln>
                  <a:noFill/>
                </a:ln>
                <a:solidFill>
                  <a:srgbClr val="FFFFFF"/>
                </a:solidFill>
                <a:effectLst/>
                <a:uLnTx/>
                <a:uFillTx/>
                <a:latin typeface="Arial"/>
                <a:ea typeface="+mn-ea"/>
                <a:cs typeface="+mn-cs"/>
              </a:rPr>
              <a:t>ReusableTwo</a:t>
            </a:r>
            <a:r>
              <a:rPr kumimoji="0" lang="en-US" sz="1100" b="0" i="0" u="none" strike="noStrike" kern="1200" cap="none" spc="0" normalizeH="0" baseline="0" noProof="0" dirty="0">
                <a:ln>
                  <a:noFill/>
                </a:ln>
                <a:solidFill>
                  <a:srgbClr val="FFFFFF"/>
                </a:solidFill>
                <a:effectLst/>
                <a:uLnTx/>
                <a:uFillTx/>
                <a:latin typeface="Arial"/>
                <a:ea typeface="+mn-ea"/>
                <a:cs typeface="+mn-cs"/>
              </a:rPr>
              <a:t>-Stage-to-Orbit for Space Access</a:t>
            </a:r>
          </a:p>
        </p:txBody>
      </p:sp>
      <p:sp>
        <p:nvSpPr>
          <p:cNvPr id="23" name="TextBox 22">
            <a:extLst>
              <a:ext uri="{FF2B5EF4-FFF2-40B4-BE49-F238E27FC236}">
                <a16:creationId xmlns:a16="http://schemas.microsoft.com/office/drawing/2014/main" id="{189F2D00-4F1E-934F-8B5C-73653FAE081E}"/>
              </a:ext>
            </a:extLst>
          </p:cNvPr>
          <p:cNvSpPr txBox="1"/>
          <p:nvPr/>
        </p:nvSpPr>
        <p:spPr>
          <a:xfrm>
            <a:off x="345500" y="4789242"/>
            <a:ext cx="1325127"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v"/>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=Technical Challenge (TC)</a:t>
            </a:r>
          </a:p>
        </p:txBody>
      </p:sp>
    </p:spTree>
    <p:extLst>
      <p:ext uri="{BB962C8B-B14F-4D97-AF65-F5344CB8AC3E}">
        <p14:creationId xmlns:p14="http://schemas.microsoft.com/office/powerpoint/2010/main" val="640118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9"/>
                                        </p:tgtEl>
                                        <p:attrNameLst>
                                          <p:attrName>style.visibility</p:attrName>
                                        </p:attrNameLst>
                                      </p:cBhvr>
                                      <p:to>
                                        <p:strVal val="visible"/>
                                      </p:to>
                                    </p:set>
                                    <p:animEffect transition="in" filter="blinds(horizontal)">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linds(horizontal)">
                                      <p:cBhvr>
                                        <p:cTn id="15" dur="500"/>
                                        <p:tgtEl>
                                          <p:spTgt spid="16"/>
                                        </p:tgtEl>
                                      </p:cBhvr>
                                    </p:animEffect>
                                  </p:childTnLst>
                                </p:cTn>
                              </p:par>
                              <p:par>
                                <p:cTn id="16" presetID="3" presetClass="entr" presetSubtype="10" fill="hold" grpId="0" nodeType="withEffect" nodePh="1">
                                  <p:stCondLst>
                                    <p:cond delay="0"/>
                                  </p:stCondLst>
                                  <p:endCondLst>
                                    <p:cond evt="begin" delay="0">
                                      <p:tn val="16"/>
                                    </p:cond>
                                  </p:endCondLst>
                                  <p:childTnLst>
                                    <p:set>
                                      <p:cBhvr>
                                        <p:cTn id="17" dur="1" fill="hold">
                                          <p:stCondLst>
                                            <p:cond delay="0"/>
                                          </p:stCondLst>
                                        </p:cTn>
                                        <p:tgtEl>
                                          <p:spTgt spid="15"/>
                                        </p:tgtEl>
                                        <p:attrNameLst>
                                          <p:attrName>style.visibility</p:attrName>
                                        </p:attrNameLst>
                                      </p:cBhvr>
                                      <p:to>
                                        <p:strVal val="visible"/>
                                      </p:to>
                                    </p:set>
                                    <p:animEffect transition="in" filter="blinds(horizontal)">
                                      <p:cBhvr>
                                        <p:cTn id="18" dur="500"/>
                                        <p:tgtEl>
                                          <p:spTgt spid="1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blinds(horizontal)">
                                      <p:cBhvr>
                                        <p:cTn id="26" dur="500"/>
                                        <p:tgtEl>
                                          <p:spTgt spid="12"/>
                                        </p:tgtEl>
                                      </p:cBhvr>
                                    </p:animEffect>
                                  </p:childTnLst>
                                </p:cTn>
                              </p:par>
                              <p:par>
                                <p:cTn id="27" presetID="3" presetClass="entr" presetSubtype="10" fill="hold" grpId="0" nodeType="withEffect" nodePh="1">
                                  <p:stCondLst>
                                    <p:cond delay="0"/>
                                  </p:stCondLst>
                                  <p:endCondLst>
                                    <p:cond evt="begin" delay="0">
                                      <p:tn val="27"/>
                                    </p:cond>
                                  </p:endCondLst>
                                  <p:childTnLst>
                                    <p:set>
                                      <p:cBhvr>
                                        <p:cTn id="28" dur="1" fill="hold">
                                          <p:stCondLst>
                                            <p:cond delay="0"/>
                                          </p:stCondLst>
                                        </p:cTn>
                                        <p:tgtEl>
                                          <p:spTgt spid="10"/>
                                        </p:tgtEl>
                                        <p:attrNameLst>
                                          <p:attrName>style.visibility</p:attrName>
                                        </p:attrNameLst>
                                      </p:cBhvr>
                                      <p:to>
                                        <p:strVal val="visible"/>
                                      </p:to>
                                    </p:set>
                                    <p:animEffect transition="in" filter="blinds(horizontal)">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blinds(horizontal)">
                                      <p:cBhvr>
                                        <p:cTn id="34" dur="500"/>
                                        <p:tgtEl>
                                          <p:spTgt spid="14"/>
                                        </p:tgtEl>
                                      </p:cBhvr>
                                    </p:animEffect>
                                  </p:childTnLst>
                                </p:cTn>
                              </p:par>
                              <p:par>
                                <p:cTn id="35" presetID="3" presetClass="entr" presetSubtype="10" fill="hold" grpId="0" nodeType="withEffect" nodePh="1">
                                  <p:stCondLst>
                                    <p:cond delay="0"/>
                                  </p:stCondLst>
                                  <p:endCondLst>
                                    <p:cond evt="begin" delay="0">
                                      <p:tn val="35"/>
                                    </p:cond>
                                  </p:end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animBg="1"/>
      <p:bldP spid="12" grpId="0" animBg="1"/>
      <p:bldP spid="13" grpId="0"/>
      <p:bldP spid="14" grpId="0" animBg="1"/>
      <p:bldP spid="15" grpId="0"/>
      <p:bldP spid="16" grpId="0" animBg="1"/>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05ACF13C-9AC3-1BE3-CA4F-3856F75F3702}"/>
              </a:ext>
            </a:extLst>
          </p:cNvPr>
          <p:cNvSpPr>
            <a:spLocks noGrp="1"/>
          </p:cNvSpPr>
          <p:nvPr>
            <p:ph type="title"/>
          </p:nvPr>
        </p:nvSpPr>
        <p:spPr>
          <a:xfrm>
            <a:off x="242868" y="237744"/>
            <a:ext cx="10671048" cy="566928"/>
          </a:xfrm>
        </p:spPr>
        <p:txBody>
          <a:bodyPr>
            <a:noAutofit/>
          </a:bodyPr>
          <a:lstStyle/>
          <a:p>
            <a:r>
              <a:rPr lang="en-US">
                <a:latin typeface="Arial" panose="020B0604020202020204" pitchFamily="34" charset="0"/>
                <a:cs typeface="Arial" panose="020B0604020202020204" pitchFamily="34" charset="0"/>
              </a:rPr>
              <a:t>Turbine-Based Combined Cycle Propulsion Mode Transition</a:t>
            </a:r>
            <a:br>
              <a:rPr lang="en-US">
                <a:latin typeface="Arial" panose="020B0604020202020204" pitchFamily="34" charset="0"/>
                <a:cs typeface="Arial" panose="020B0604020202020204" pitchFamily="34" charset="0"/>
              </a:rPr>
            </a:br>
            <a:r>
              <a:rPr lang="en-US" sz="1750" b="0">
                <a:latin typeface="Arial" panose="020B0604020202020204" pitchFamily="34" charset="0"/>
                <a:cs typeface="Arial" panose="020B0604020202020204" pitchFamily="34" charset="0"/>
              </a:rPr>
              <a:t>AAVP 21 – TBCC Propulsion Mode Transition</a:t>
            </a:r>
          </a:p>
        </p:txBody>
      </p:sp>
      <p:sp>
        <p:nvSpPr>
          <p:cNvPr id="25" name="TextBox 24">
            <a:extLst>
              <a:ext uri="{FF2B5EF4-FFF2-40B4-BE49-F238E27FC236}">
                <a16:creationId xmlns:a16="http://schemas.microsoft.com/office/drawing/2014/main" id="{40324FDB-2C5B-FC50-4C04-59F806631FD0}"/>
              </a:ext>
            </a:extLst>
          </p:cNvPr>
          <p:cNvSpPr txBox="1"/>
          <p:nvPr/>
        </p:nvSpPr>
        <p:spPr>
          <a:xfrm>
            <a:off x="0" y="6400800"/>
            <a:ext cx="12192000" cy="457200"/>
          </a:xfrm>
          <a:prstGeom prst="rect">
            <a:avLst/>
          </a:prstGeom>
          <a:solidFill>
            <a:srgbClr val="4B9DA3"/>
          </a:solidFill>
          <a:ln>
            <a:noFill/>
          </a:ln>
        </p:spPr>
        <p:style>
          <a:lnRef idx="3">
            <a:schemeClr val="lt1"/>
          </a:lnRef>
          <a:fillRef idx="1">
            <a:schemeClr val="accent2"/>
          </a:fillRef>
          <a:effectRef idx="1">
            <a:schemeClr val="accent2"/>
          </a:effectRef>
          <a:fontRef idx="minor">
            <a:schemeClr val="lt1"/>
          </a:fontRef>
        </p:style>
        <p:txBody>
          <a:bodyPr wrap="square" rtlCol="0" anchor="ctr" anchorCtr="0">
            <a:spAutoFit/>
          </a:bodyPr>
          <a:lstStyle>
            <a:defPPr>
              <a:defRPr lang="en-US"/>
            </a:defPPr>
            <a:lvl1pPr algn="ctr">
              <a:defRPr b="1" i="1"/>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FFFFFF"/>
                </a:solidFill>
                <a:effectLst/>
                <a:uLnTx/>
                <a:uFillTx/>
                <a:latin typeface="Arial" panose="020B0604020202020204" pitchFamily="34" charset="0"/>
                <a:ea typeface="ＭＳ Ｐゴシック"/>
                <a:cs typeface="Arial" panose="020B0604020202020204" pitchFamily="34" charset="0"/>
              </a:rPr>
              <a:t>Combined-cycle inlet rig now ready to be integrated and tested with high-Mach turbine engine</a:t>
            </a:r>
          </a:p>
        </p:txBody>
      </p:sp>
      <p:grpSp>
        <p:nvGrpSpPr>
          <p:cNvPr id="3" name="Group 2">
            <a:extLst>
              <a:ext uri="{FF2B5EF4-FFF2-40B4-BE49-F238E27FC236}">
                <a16:creationId xmlns:a16="http://schemas.microsoft.com/office/drawing/2014/main" id="{02CADCE4-1DB8-B753-2C6E-0FA011A227C9}"/>
              </a:ext>
            </a:extLst>
          </p:cNvPr>
          <p:cNvGrpSpPr/>
          <p:nvPr/>
        </p:nvGrpSpPr>
        <p:grpSpPr>
          <a:xfrm>
            <a:off x="1873878" y="1089817"/>
            <a:ext cx="6057746" cy="2200159"/>
            <a:chOff x="491813" y="1697978"/>
            <a:chExt cx="6057746" cy="2200159"/>
          </a:xfrm>
        </p:grpSpPr>
        <p:pic>
          <p:nvPicPr>
            <p:cNvPr id="28" name="Picture 27">
              <a:extLst>
                <a:ext uri="{FF2B5EF4-FFF2-40B4-BE49-F238E27FC236}">
                  <a16:creationId xmlns:a16="http://schemas.microsoft.com/office/drawing/2014/main" id="{40B66D49-CC93-462F-9899-96DDEA0081C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175597" y="1697978"/>
              <a:ext cx="3706817" cy="655789"/>
            </a:xfrm>
            <a:prstGeom prst="rect">
              <a:avLst/>
            </a:prstGeom>
          </p:spPr>
        </p:pic>
        <p:sp>
          <p:nvSpPr>
            <p:cNvPr id="29" name="Text Box 63">
              <a:extLst>
                <a:ext uri="{FF2B5EF4-FFF2-40B4-BE49-F238E27FC236}">
                  <a16:creationId xmlns:a16="http://schemas.microsoft.com/office/drawing/2014/main" id="{92257EF2-426E-40B2-A593-02CA5E91D25F}"/>
                </a:ext>
              </a:extLst>
            </p:cNvPr>
            <p:cNvSpPr txBox="1">
              <a:spLocks noChangeArrowheads="1"/>
            </p:cNvSpPr>
            <p:nvPr/>
          </p:nvSpPr>
          <p:spPr bwMode="auto">
            <a:xfrm>
              <a:off x="2023453" y="3245034"/>
              <a:ext cx="2483860"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Dual Mode </a:t>
              </a:r>
              <a:r>
                <a:rPr kumimoji="0" lang="en-US" altLang="en-US" sz="1400" b="1" i="0" u="none" strike="noStrike" kern="1200" cap="none" spc="0" normalizeH="0" baseline="0" noProof="0" err="1">
                  <a:ln>
                    <a:noFill/>
                  </a:ln>
                  <a:solidFill>
                    <a:srgbClr val="000000"/>
                  </a:solidFill>
                  <a:effectLst/>
                  <a:uLnTx/>
                  <a:uFillTx/>
                  <a:latin typeface="Arial" panose="020B0604020202020204" pitchFamily="34" charset="0"/>
                  <a:ea typeface="ＭＳ Ｐゴシック"/>
                  <a:cs typeface="Arial" panose="020B0604020202020204" pitchFamily="34" charset="0"/>
                </a:rPr>
                <a:t>RamJet</a:t>
              </a:r>
              <a:r>
                <a:rPr kumimoji="0" lang="en-US"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 (DMRJ)</a:t>
              </a:r>
            </a:p>
          </p:txBody>
        </p:sp>
        <p:sp>
          <p:nvSpPr>
            <p:cNvPr id="30" name="Line 64">
              <a:extLst>
                <a:ext uri="{FF2B5EF4-FFF2-40B4-BE49-F238E27FC236}">
                  <a16:creationId xmlns:a16="http://schemas.microsoft.com/office/drawing/2014/main" id="{79825F5D-90A5-47E4-AC0D-5DA09F7D1B1D}"/>
                </a:ext>
              </a:extLst>
            </p:cNvPr>
            <p:cNvSpPr>
              <a:spLocks noChangeShapeType="1"/>
            </p:cNvSpPr>
            <p:nvPr/>
          </p:nvSpPr>
          <p:spPr bwMode="auto">
            <a:xfrm flipV="1">
              <a:off x="2892302" y="3020719"/>
              <a:ext cx="113467" cy="234518"/>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31" name="Text Box 65">
              <a:extLst>
                <a:ext uri="{FF2B5EF4-FFF2-40B4-BE49-F238E27FC236}">
                  <a16:creationId xmlns:a16="http://schemas.microsoft.com/office/drawing/2014/main" id="{6F1D7E99-1764-4B51-89FE-26980548B032}"/>
                </a:ext>
              </a:extLst>
            </p:cNvPr>
            <p:cNvSpPr txBox="1">
              <a:spLocks noChangeArrowheads="1"/>
            </p:cNvSpPr>
            <p:nvPr/>
          </p:nvSpPr>
          <p:spPr bwMode="auto">
            <a:xfrm>
              <a:off x="4553685" y="3170627"/>
              <a:ext cx="1665841"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Integrated Nozzle</a:t>
              </a:r>
            </a:p>
          </p:txBody>
        </p:sp>
        <p:grpSp>
          <p:nvGrpSpPr>
            <p:cNvPr id="33" name="Group 32">
              <a:extLst>
                <a:ext uri="{FF2B5EF4-FFF2-40B4-BE49-F238E27FC236}">
                  <a16:creationId xmlns:a16="http://schemas.microsoft.com/office/drawing/2014/main" id="{0687F37B-BA43-460A-9259-AE0711F60CA6}"/>
                </a:ext>
              </a:extLst>
            </p:cNvPr>
            <p:cNvGrpSpPr/>
            <p:nvPr/>
          </p:nvGrpSpPr>
          <p:grpSpPr>
            <a:xfrm>
              <a:off x="1571953" y="2522833"/>
              <a:ext cx="2935360" cy="710905"/>
              <a:chOff x="1961815" y="2341000"/>
              <a:chExt cx="4446612" cy="1017684"/>
            </a:xfrm>
          </p:grpSpPr>
          <p:sp>
            <p:nvSpPr>
              <p:cNvPr id="39" name="Rectangle 62">
                <a:extLst>
                  <a:ext uri="{FF2B5EF4-FFF2-40B4-BE49-F238E27FC236}">
                    <a16:creationId xmlns:a16="http://schemas.microsoft.com/office/drawing/2014/main" id="{9CE71471-7B01-441E-9CBE-AEE12B974402}"/>
                  </a:ext>
                </a:extLst>
              </p:cNvPr>
              <p:cNvSpPr>
                <a:spLocks noChangeArrowheads="1"/>
              </p:cNvSpPr>
              <p:nvPr/>
            </p:nvSpPr>
            <p:spPr bwMode="auto">
              <a:xfrm rot="16200000">
                <a:off x="2556248" y="2569281"/>
                <a:ext cx="174737" cy="49852"/>
              </a:xfrm>
              <a:prstGeom prst="rect">
                <a:avLst/>
              </a:prstGeom>
              <a:solidFill>
                <a:schemeClr val="bg2"/>
              </a:solidFill>
              <a:ln w="12700">
                <a:solidFill>
                  <a:schemeClr val="tx1"/>
                </a:solidFill>
                <a:miter lim="800000"/>
                <a:headEnd/>
                <a:tailEnd/>
              </a:ln>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pic>
            <p:nvPicPr>
              <p:cNvPr id="40" name="Picture 67" descr="CCE_0000">
                <a:extLst>
                  <a:ext uri="{FF2B5EF4-FFF2-40B4-BE49-F238E27FC236}">
                    <a16:creationId xmlns:a16="http://schemas.microsoft.com/office/drawing/2014/main" id="{91AB6F44-AB81-41CB-AFA2-F4F7E31A7125}"/>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334214" y="2463155"/>
                <a:ext cx="3074213" cy="5695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1" name="Freeform 68">
                <a:extLst>
                  <a:ext uri="{FF2B5EF4-FFF2-40B4-BE49-F238E27FC236}">
                    <a16:creationId xmlns:a16="http://schemas.microsoft.com/office/drawing/2014/main" id="{AA0DE7B5-8ADC-40AA-BA87-0BD9A733924C}"/>
                  </a:ext>
                </a:extLst>
              </p:cNvPr>
              <p:cNvSpPr>
                <a:spLocks/>
              </p:cNvSpPr>
              <p:nvPr/>
            </p:nvSpPr>
            <p:spPr bwMode="auto">
              <a:xfrm>
                <a:off x="5063398" y="2620903"/>
                <a:ext cx="1345029" cy="190917"/>
              </a:xfrm>
              <a:custGeom>
                <a:avLst/>
                <a:gdLst>
                  <a:gd name="T0" fmla="*/ 0 w 1902"/>
                  <a:gd name="T1" fmla="*/ 2 h 340"/>
                  <a:gd name="T2" fmla="*/ 546 w 1902"/>
                  <a:gd name="T3" fmla="*/ 2 h 340"/>
                  <a:gd name="T4" fmla="*/ 1032 w 1902"/>
                  <a:gd name="T5" fmla="*/ 2 h 340"/>
                  <a:gd name="T6" fmla="*/ 1902 w 1902"/>
                  <a:gd name="T7" fmla="*/ 0 h 340"/>
                  <a:gd name="T8" fmla="*/ 1900 w 1902"/>
                  <a:gd name="T9" fmla="*/ 340 h 340"/>
                  <a:gd name="T10" fmla="*/ 692 w 1902"/>
                  <a:gd name="T11" fmla="*/ 190 h 340"/>
                  <a:gd name="T12" fmla="*/ 208 w 1902"/>
                  <a:gd name="T13" fmla="*/ 262 h 340"/>
                  <a:gd name="T14" fmla="*/ 4 w 1902"/>
                  <a:gd name="T15" fmla="*/ 262 h 340"/>
                  <a:gd name="T16" fmla="*/ 0 w 1902"/>
                  <a:gd name="T17" fmla="*/ 2 h 3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2"/>
                  <a:gd name="T28" fmla="*/ 0 h 340"/>
                  <a:gd name="T29" fmla="*/ 1902 w 1902"/>
                  <a:gd name="T30" fmla="*/ 340 h 3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2" h="340">
                    <a:moveTo>
                      <a:pt x="0" y="2"/>
                    </a:moveTo>
                    <a:lnTo>
                      <a:pt x="546" y="2"/>
                    </a:lnTo>
                    <a:lnTo>
                      <a:pt x="1032" y="2"/>
                    </a:lnTo>
                    <a:lnTo>
                      <a:pt x="1902" y="0"/>
                    </a:lnTo>
                    <a:lnTo>
                      <a:pt x="1900" y="340"/>
                    </a:lnTo>
                    <a:lnTo>
                      <a:pt x="692" y="190"/>
                    </a:lnTo>
                    <a:lnTo>
                      <a:pt x="208" y="262"/>
                    </a:lnTo>
                    <a:lnTo>
                      <a:pt x="4" y="262"/>
                    </a:lnTo>
                    <a:lnTo>
                      <a:pt x="0" y="2"/>
                    </a:lnTo>
                    <a:close/>
                  </a:path>
                </a:pathLst>
              </a:custGeom>
              <a:gradFill rotWithShape="0">
                <a:gsLst>
                  <a:gs pos="0">
                    <a:srgbClr val="FF0000">
                      <a:alpha val="50000"/>
                    </a:srgbClr>
                  </a:gs>
                  <a:gs pos="100000">
                    <a:srgbClr val="FFCC00"/>
                  </a:gs>
                </a:gsLst>
                <a:lin ang="0" scaled="1"/>
              </a:gradFill>
              <a:ln>
                <a:noFill/>
              </a:ln>
              <a:extLst>
                <a:ext uri="{91240B29-F687-4f45-9708-019B960494DF}">
                  <a14:hiddenLine xmlns="" xmlns:a14="http://schemas.microsoft.com/office/drawing/2010/main" w="9525" cmpd="sng">
                    <a:solidFill>
                      <a:srgbClr val="000000"/>
                    </a:solidFill>
                    <a:prstDash val="solid"/>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2" name="Line 69">
                <a:extLst>
                  <a:ext uri="{FF2B5EF4-FFF2-40B4-BE49-F238E27FC236}">
                    <a16:creationId xmlns:a16="http://schemas.microsoft.com/office/drawing/2014/main" id="{FAD227F5-0DDA-4E71-BC95-F69C885D521E}"/>
                  </a:ext>
                </a:extLst>
              </p:cNvPr>
              <p:cNvSpPr>
                <a:spLocks noChangeShapeType="1"/>
              </p:cNvSpPr>
              <p:nvPr/>
            </p:nvSpPr>
            <p:spPr bwMode="auto">
              <a:xfrm>
                <a:off x="4379154" y="2438076"/>
                <a:ext cx="0" cy="89796"/>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3" name="Line 70">
                <a:extLst>
                  <a:ext uri="{FF2B5EF4-FFF2-40B4-BE49-F238E27FC236}">
                    <a16:creationId xmlns:a16="http://schemas.microsoft.com/office/drawing/2014/main" id="{506E1391-60A3-4386-AC23-FFD950153D8A}"/>
                  </a:ext>
                </a:extLst>
              </p:cNvPr>
              <p:cNvSpPr>
                <a:spLocks noChangeShapeType="1"/>
              </p:cNvSpPr>
              <p:nvPr/>
            </p:nvSpPr>
            <p:spPr bwMode="auto">
              <a:xfrm>
                <a:off x="4379154" y="2566703"/>
                <a:ext cx="0" cy="55010"/>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4" name="Line 71">
                <a:extLst>
                  <a:ext uri="{FF2B5EF4-FFF2-40B4-BE49-F238E27FC236}">
                    <a16:creationId xmlns:a16="http://schemas.microsoft.com/office/drawing/2014/main" id="{0EC195EE-89C0-4849-8B1B-D813C47A8034}"/>
                  </a:ext>
                </a:extLst>
              </p:cNvPr>
              <p:cNvSpPr>
                <a:spLocks noChangeShapeType="1"/>
              </p:cNvSpPr>
              <p:nvPr/>
            </p:nvSpPr>
            <p:spPr bwMode="auto">
              <a:xfrm>
                <a:off x="4374266" y="2621713"/>
                <a:ext cx="50830" cy="0"/>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5" name="Line 72">
                <a:extLst>
                  <a:ext uri="{FF2B5EF4-FFF2-40B4-BE49-F238E27FC236}">
                    <a16:creationId xmlns:a16="http://schemas.microsoft.com/office/drawing/2014/main" id="{3279BD7D-F32C-42CF-BB11-3A7898E54B92}"/>
                  </a:ext>
                </a:extLst>
              </p:cNvPr>
              <p:cNvSpPr>
                <a:spLocks noChangeShapeType="1"/>
              </p:cNvSpPr>
              <p:nvPr/>
            </p:nvSpPr>
            <p:spPr bwMode="auto">
              <a:xfrm flipV="1">
                <a:off x="4549237" y="2438076"/>
                <a:ext cx="0" cy="89796"/>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6" name="Line 73">
                <a:extLst>
                  <a:ext uri="{FF2B5EF4-FFF2-40B4-BE49-F238E27FC236}">
                    <a16:creationId xmlns:a16="http://schemas.microsoft.com/office/drawing/2014/main" id="{20D5A4FB-8AB4-4AD3-A16D-D3ECD3F2AFA9}"/>
                  </a:ext>
                </a:extLst>
              </p:cNvPr>
              <p:cNvSpPr>
                <a:spLocks noChangeShapeType="1"/>
              </p:cNvSpPr>
              <p:nvPr/>
            </p:nvSpPr>
            <p:spPr bwMode="auto">
              <a:xfrm>
                <a:off x="4689018" y="2826382"/>
                <a:ext cx="374380" cy="0"/>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7" name="Line 74">
                <a:extLst>
                  <a:ext uri="{FF2B5EF4-FFF2-40B4-BE49-F238E27FC236}">
                    <a16:creationId xmlns:a16="http://schemas.microsoft.com/office/drawing/2014/main" id="{CD7D9796-E022-4C14-8883-A62D1C6835D9}"/>
                  </a:ext>
                </a:extLst>
              </p:cNvPr>
              <p:cNvSpPr>
                <a:spLocks noChangeShapeType="1"/>
              </p:cNvSpPr>
              <p:nvPr/>
            </p:nvSpPr>
            <p:spPr bwMode="auto">
              <a:xfrm flipV="1">
                <a:off x="5055578" y="2778653"/>
                <a:ext cx="0" cy="47729"/>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8" name="Line 75">
                <a:extLst>
                  <a:ext uri="{FF2B5EF4-FFF2-40B4-BE49-F238E27FC236}">
                    <a16:creationId xmlns:a16="http://schemas.microsoft.com/office/drawing/2014/main" id="{5410E812-9AA0-4DE1-9021-4841E0D3BA0B}"/>
                  </a:ext>
                </a:extLst>
              </p:cNvPr>
              <p:cNvSpPr>
                <a:spLocks noChangeShapeType="1"/>
              </p:cNvSpPr>
              <p:nvPr/>
            </p:nvSpPr>
            <p:spPr bwMode="auto">
              <a:xfrm>
                <a:off x="4260877" y="2904852"/>
                <a:ext cx="0" cy="31550"/>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49" name="Line 76">
                <a:extLst>
                  <a:ext uri="{FF2B5EF4-FFF2-40B4-BE49-F238E27FC236}">
                    <a16:creationId xmlns:a16="http://schemas.microsoft.com/office/drawing/2014/main" id="{99D3AF96-D18D-4B75-8664-30FCD8F7FCFE}"/>
                  </a:ext>
                </a:extLst>
              </p:cNvPr>
              <p:cNvSpPr>
                <a:spLocks noChangeShapeType="1"/>
              </p:cNvSpPr>
              <p:nvPr/>
            </p:nvSpPr>
            <p:spPr bwMode="auto">
              <a:xfrm>
                <a:off x="4382086" y="2867639"/>
                <a:ext cx="202341" cy="0"/>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0" name="Line 77">
                <a:extLst>
                  <a:ext uri="{FF2B5EF4-FFF2-40B4-BE49-F238E27FC236}">
                    <a16:creationId xmlns:a16="http://schemas.microsoft.com/office/drawing/2014/main" id="{385F061F-97BE-4372-9857-029C0D8E6AF5}"/>
                  </a:ext>
                </a:extLst>
              </p:cNvPr>
              <p:cNvSpPr>
                <a:spLocks noChangeShapeType="1"/>
              </p:cNvSpPr>
              <p:nvPr/>
            </p:nvSpPr>
            <p:spPr bwMode="auto">
              <a:xfrm>
                <a:off x="4577584" y="2867639"/>
                <a:ext cx="0" cy="60672"/>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1" name="Line 78">
                <a:extLst>
                  <a:ext uri="{FF2B5EF4-FFF2-40B4-BE49-F238E27FC236}">
                    <a16:creationId xmlns:a16="http://schemas.microsoft.com/office/drawing/2014/main" id="{FD58774F-C899-4287-800F-CEAC13A99142}"/>
                  </a:ext>
                </a:extLst>
              </p:cNvPr>
              <p:cNvSpPr>
                <a:spLocks noChangeShapeType="1"/>
              </p:cNvSpPr>
              <p:nvPr/>
            </p:nvSpPr>
            <p:spPr bwMode="auto">
              <a:xfrm flipH="1">
                <a:off x="4466150" y="2867639"/>
                <a:ext cx="978" cy="60672"/>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2" name="Line 79">
                <a:extLst>
                  <a:ext uri="{FF2B5EF4-FFF2-40B4-BE49-F238E27FC236}">
                    <a16:creationId xmlns:a16="http://schemas.microsoft.com/office/drawing/2014/main" id="{54AD59F3-D3A8-4822-B58B-B59E5222E2EF}"/>
                  </a:ext>
                </a:extLst>
              </p:cNvPr>
              <p:cNvSpPr>
                <a:spLocks noChangeShapeType="1"/>
              </p:cNvSpPr>
              <p:nvPr/>
            </p:nvSpPr>
            <p:spPr bwMode="auto">
              <a:xfrm>
                <a:off x="4425095" y="2867639"/>
                <a:ext cx="0" cy="68762"/>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3" name="Line 80">
                <a:extLst>
                  <a:ext uri="{FF2B5EF4-FFF2-40B4-BE49-F238E27FC236}">
                    <a16:creationId xmlns:a16="http://schemas.microsoft.com/office/drawing/2014/main" id="{AA0654E3-2697-48F3-B1EF-CE351792D600}"/>
                  </a:ext>
                </a:extLst>
              </p:cNvPr>
              <p:cNvSpPr>
                <a:spLocks noChangeShapeType="1"/>
              </p:cNvSpPr>
              <p:nvPr/>
            </p:nvSpPr>
            <p:spPr bwMode="auto">
              <a:xfrm>
                <a:off x="4577584" y="2867639"/>
                <a:ext cx="34213" cy="0"/>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4" name="Line 81">
                <a:extLst>
                  <a:ext uri="{FF2B5EF4-FFF2-40B4-BE49-F238E27FC236}">
                    <a16:creationId xmlns:a16="http://schemas.microsoft.com/office/drawing/2014/main" id="{8860D99D-A894-4DA9-A5AA-0A6DF12D722E}"/>
                  </a:ext>
                </a:extLst>
              </p:cNvPr>
              <p:cNvSpPr>
                <a:spLocks noChangeShapeType="1"/>
              </p:cNvSpPr>
              <p:nvPr/>
            </p:nvSpPr>
            <p:spPr bwMode="auto">
              <a:xfrm flipV="1">
                <a:off x="4701726" y="2840943"/>
                <a:ext cx="46920" cy="26696"/>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5" name="Line 82">
                <a:extLst>
                  <a:ext uri="{FF2B5EF4-FFF2-40B4-BE49-F238E27FC236}">
                    <a16:creationId xmlns:a16="http://schemas.microsoft.com/office/drawing/2014/main" id="{CF88C687-D1E9-40CC-84E1-B3D3C9B165EF}"/>
                  </a:ext>
                </a:extLst>
              </p:cNvPr>
              <p:cNvSpPr>
                <a:spLocks noChangeShapeType="1"/>
              </p:cNvSpPr>
              <p:nvPr/>
            </p:nvSpPr>
            <p:spPr bwMode="auto">
              <a:xfrm>
                <a:off x="4743758" y="2840943"/>
                <a:ext cx="173994" cy="42876"/>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6" name="Line 83">
                <a:extLst>
                  <a:ext uri="{FF2B5EF4-FFF2-40B4-BE49-F238E27FC236}">
                    <a16:creationId xmlns:a16="http://schemas.microsoft.com/office/drawing/2014/main" id="{5D92B911-C41A-43D1-97F5-2836C9635C6E}"/>
                  </a:ext>
                </a:extLst>
              </p:cNvPr>
              <p:cNvSpPr>
                <a:spLocks noChangeShapeType="1"/>
              </p:cNvSpPr>
              <p:nvPr/>
            </p:nvSpPr>
            <p:spPr bwMode="auto">
              <a:xfrm>
                <a:off x="4913841" y="2880583"/>
                <a:ext cx="0" cy="32359"/>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7" name="Line 84">
                <a:extLst>
                  <a:ext uri="{FF2B5EF4-FFF2-40B4-BE49-F238E27FC236}">
                    <a16:creationId xmlns:a16="http://schemas.microsoft.com/office/drawing/2014/main" id="{32099D30-F516-4207-A65F-D5D2DCE1FB9C}"/>
                  </a:ext>
                </a:extLst>
              </p:cNvPr>
              <p:cNvSpPr>
                <a:spLocks noChangeShapeType="1"/>
              </p:cNvSpPr>
              <p:nvPr/>
            </p:nvSpPr>
            <p:spPr bwMode="auto">
              <a:xfrm flipH="1" flipV="1">
                <a:off x="4102523" y="2797259"/>
                <a:ext cx="0" cy="29123"/>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8" name="Line 85">
                <a:extLst>
                  <a:ext uri="{FF2B5EF4-FFF2-40B4-BE49-F238E27FC236}">
                    <a16:creationId xmlns:a16="http://schemas.microsoft.com/office/drawing/2014/main" id="{C360B565-E647-4509-A4E6-A8C908D2FBB1}"/>
                  </a:ext>
                </a:extLst>
              </p:cNvPr>
              <p:cNvSpPr>
                <a:spLocks noChangeShapeType="1"/>
              </p:cNvSpPr>
              <p:nvPr/>
            </p:nvSpPr>
            <p:spPr bwMode="auto">
              <a:xfrm>
                <a:off x="3402639" y="2802113"/>
                <a:ext cx="277608" cy="40448"/>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59" name="Line 86">
                <a:extLst>
                  <a:ext uri="{FF2B5EF4-FFF2-40B4-BE49-F238E27FC236}">
                    <a16:creationId xmlns:a16="http://schemas.microsoft.com/office/drawing/2014/main" id="{C141F2F7-059A-48C3-BF1F-8BF4CC6A283B}"/>
                  </a:ext>
                </a:extLst>
              </p:cNvPr>
              <p:cNvSpPr>
                <a:spLocks noChangeShapeType="1"/>
              </p:cNvSpPr>
              <p:nvPr/>
            </p:nvSpPr>
            <p:spPr bwMode="auto">
              <a:xfrm flipV="1">
                <a:off x="3674381" y="2826382"/>
                <a:ext cx="130984" cy="14561"/>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60" name="Line 87">
                <a:extLst>
                  <a:ext uri="{FF2B5EF4-FFF2-40B4-BE49-F238E27FC236}">
                    <a16:creationId xmlns:a16="http://schemas.microsoft.com/office/drawing/2014/main" id="{6940AD21-48AA-44EE-9458-D6120B1FEFEB}"/>
                  </a:ext>
                </a:extLst>
              </p:cNvPr>
              <p:cNvSpPr>
                <a:spLocks noChangeShapeType="1"/>
              </p:cNvSpPr>
              <p:nvPr/>
            </p:nvSpPr>
            <p:spPr bwMode="auto">
              <a:xfrm flipV="1">
                <a:off x="3904092" y="2794832"/>
                <a:ext cx="205273" cy="21842"/>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61" name="Line 88">
                <a:extLst>
                  <a:ext uri="{FF2B5EF4-FFF2-40B4-BE49-F238E27FC236}">
                    <a16:creationId xmlns:a16="http://schemas.microsoft.com/office/drawing/2014/main" id="{2E22DDF5-7320-4BF4-94FA-46F1C6ED5643}"/>
                  </a:ext>
                </a:extLst>
              </p:cNvPr>
              <p:cNvSpPr>
                <a:spLocks noChangeShapeType="1"/>
              </p:cNvSpPr>
              <p:nvPr/>
            </p:nvSpPr>
            <p:spPr bwMode="auto">
              <a:xfrm>
                <a:off x="3407526" y="2801304"/>
                <a:ext cx="0" cy="22651"/>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62" name="Line 89">
                <a:extLst>
                  <a:ext uri="{FF2B5EF4-FFF2-40B4-BE49-F238E27FC236}">
                    <a16:creationId xmlns:a16="http://schemas.microsoft.com/office/drawing/2014/main" id="{559E651B-5D23-445E-A26D-CA4FDDB2FDA3}"/>
                  </a:ext>
                </a:extLst>
              </p:cNvPr>
              <p:cNvSpPr>
                <a:spLocks noChangeShapeType="1"/>
              </p:cNvSpPr>
              <p:nvPr/>
            </p:nvSpPr>
            <p:spPr bwMode="auto">
              <a:xfrm>
                <a:off x="4549237" y="2566703"/>
                <a:ext cx="0" cy="17797"/>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63" name="Line 90">
                <a:extLst>
                  <a:ext uri="{FF2B5EF4-FFF2-40B4-BE49-F238E27FC236}">
                    <a16:creationId xmlns:a16="http://schemas.microsoft.com/office/drawing/2014/main" id="{2D72B1B7-B35F-44A9-85FF-2AA8F65A7CCA}"/>
                  </a:ext>
                </a:extLst>
              </p:cNvPr>
              <p:cNvSpPr>
                <a:spLocks noChangeShapeType="1"/>
              </p:cNvSpPr>
              <p:nvPr/>
            </p:nvSpPr>
            <p:spPr bwMode="auto">
              <a:xfrm>
                <a:off x="4536529" y="2828000"/>
                <a:ext cx="100682" cy="0"/>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64" name="Line 91">
                <a:extLst>
                  <a:ext uri="{FF2B5EF4-FFF2-40B4-BE49-F238E27FC236}">
                    <a16:creationId xmlns:a16="http://schemas.microsoft.com/office/drawing/2014/main" id="{97F6D093-B526-4F90-802D-94A473C3A8B0}"/>
                  </a:ext>
                </a:extLst>
              </p:cNvPr>
              <p:cNvSpPr>
                <a:spLocks noChangeShapeType="1"/>
              </p:cNvSpPr>
              <p:nvPr/>
            </p:nvSpPr>
            <p:spPr bwMode="auto">
              <a:xfrm>
                <a:off x="4133803" y="2842561"/>
                <a:ext cx="74289" cy="0"/>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65" name="Line 92">
                <a:extLst>
                  <a:ext uri="{FF2B5EF4-FFF2-40B4-BE49-F238E27FC236}">
                    <a16:creationId xmlns:a16="http://schemas.microsoft.com/office/drawing/2014/main" id="{35BA730C-829A-4D50-8974-9C51B7914978}"/>
                  </a:ext>
                </a:extLst>
              </p:cNvPr>
              <p:cNvSpPr>
                <a:spLocks noChangeShapeType="1"/>
              </p:cNvSpPr>
              <p:nvPr/>
            </p:nvSpPr>
            <p:spPr bwMode="auto">
              <a:xfrm flipV="1">
                <a:off x="4210047" y="2547287"/>
                <a:ext cx="0" cy="300937"/>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66" name="Line 93">
                <a:extLst>
                  <a:ext uri="{FF2B5EF4-FFF2-40B4-BE49-F238E27FC236}">
                    <a16:creationId xmlns:a16="http://schemas.microsoft.com/office/drawing/2014/main" id="{221BB5D9-EE90-4B9E-8AD4-D60C819972E9}"/>
                  </a:ext>
                </a:extLst>
              </p:cNvPr>
              <p:cNvSpPr>
                <a:spLocks noChangeShapeType="1"/>
              </p:cNvSpPr>
              <p:nvPr/>
            </p:nvSpPr>
            <p:spPr bwMode="auto">
              <a:xfrm>
                <a:off x="4208092" y="2550523"/>
                <a:ext cx="145647" cy="0"/>
              </a:xfrm>
              <a:prstGeom prst="line">
                <a:avLst/>
              </a:prstGeom>
              <a:noFill/>
              <a:ln w="28575">
                <a:solidFill>
                  <a:schemeClr val="accent2"/>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67" name="Line 94">
                <a:extLst>
                  <a:ext uri="{FF2B5EF4-FFF2-40B4-BE49-F238E27FC236}">
                    <a16:creationId xmlns:a16="http://schemas.microsoft.com/office/drawing/2014/main" id="{FEB5197E-672E-4C60-8B5D-99504BFF9FD4}"/>
                  </a:ext>
                </a:extLst>
              </p:cNvPr>
              <p:cNvSpPr>
                <a:spLocks noChangeShapeType="1"/>
              </p:cNvSpPr>
              <p:nvPr/>
            </p:nvSpPr>
            <p:spPr bwMode="auto">
              <a:xfrm>
                <a:off x="4539462" y="2805348"/>
                <a:ext cx="0" cy="26696"/>
              </a:xfrm>
              <a:prstGeom prst="line">
                <a:avLst/>
              </a:prstGeom>
              <a:noFill/>
              <a:ln w="28575">
                <a:solidFill>
                  <a:srgbClr val="FF0000"/>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pic>
            <p:nvPicPr>
              <p:cNvPr id="68" name="LMPI_InletDoorSchedule_LMPI.mpg">
                <a:hlinkClick r:id="" action="ppaction://media"/>
                <a:extLst>
                  <a:ext uri="{FF2B5EF4-FFF2-40B4-BE49-F238E27FC236}">
                    <a16:creationId xmlns:a16="http://schemas.microsoft.com/office/drawing/2014/main" id="{A54BABB7-C1E9-4F7D-8A5E-0AB592CC8A18}"/>
                  </a:ext>
                </a:extLst>
              </p:cNvPr>
              <p:cNvPicPr>
                <a:picLocks noRot="1" noChangeAspect="1" noChangeArrowheads="1"/>
              </p:cNvPicPr>
              <p:nvPr>
                <a:videoFile r:link="rId2"/>
                <p:extLst>
                  <p:ext uri="{DAA4B4D4-6D71-4841-9C94-3DE7FCFB9230}">
                    <p14:media xmlns:p14="http://schemas.microsoft.com/office/powerpoint/2010/main" r:link="rId1"/>
                  </p:ext>
                </p:extLst>
              </p:nvPr>
            </p:nvPicPr>
            <p:blipFill>
              <a:blip r:embed="rId7">
                <a:clrChange>
                  <a:clrFrom>
                    <a:srgbClr val="FCFCFC"/>
                  </a:clrFrom>
                  <a:clrTo>
                    <a:srgbClr val="FCFCFC">
                      <a:alpha val="0"/>
                    </a:srgbClr>
                  </a:clrTo>
                </a:clrChange>
                <a:extLst>
                  <a:ext uri="{28A0092B-C50C-407E-A947-70E740481C1C}">
                    <a14:useLocalDpi xmlns:a14="http://schemas.microsoft.com/office/drawing/2010/main" val="0"/>
                  </a:ext>
                </a:extLst>
              </a:blip>
              <a:srcRect/>
              <a:stretch>
                <a:fillRect/>
              </a:stretch>
            </p:blipFill>
            <p:spPr bwMode="auto">
              <a:xfrm>
                <a:off x="1961815" y="2341000"/>
                <a:ext cx="1602110" cy="10176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9" name="Freeform 98">
                <a:extLst>
                  <a:ext uri="{FF2B5EF4-FFF2-40B4-BE49-F238E27FC236}">
                    <a16:creationId xmlns:a16="http://schemas.microsoft.com/office/drawing/2014/main" id="{27399518-A470-40CB-A49A-1B13DA3ABAC8}"/>
                  </a:ext>
                </a:extLst>
              </p:cNvPr>
              <p:cNvSpPr>
                <a:spLocks/>
              </p:cNvSpPr>
              <p:nvPr/>
            </p:nvSpPr>
            <p:spPr bwMode="auto">
              <a:xfrm>
                <a:off x="3356697" y="2819101"/>
                <a:ext cx="702816" cy="179591"/>
              </a:xfrm>
              <a:custGeom>
                <a:avLst/>
                <a:gdLst>
                  <a:gd name="T0" fmla="*/ 184 w 796"/>
                  <a:gd name="T1" fmla="*/ 246 h 246"/>
                  <a:gd name="T2" fmla="*/ 740 w 796"/>
                  <a:gd name="T3" fmla="*/ 246 h 246"/>
                  <a:gd name="T4" fmla="*/ 740 w 796"/>
                  <a:gd name="T5" fmla="*/ 218 h 246"/>
                  <a:gd name="T6" fmla="*/ 762 w 796"/>
                  <a:gd name="T7" fmla="*/ 188 h 246"/>
                  <a:gd name="T8" fmla="*/ 796 w 796"/>
                  <a:gd name="T9" fmla="*/ 148 h 246"/>
                  <a:gd name="T10" fmla="*/ 0 w 796"/>
                  <a:gd name="T11" fmla="*/ 0 h 246"/>
                  <a:gd name="T12" fmla="*/ 0 w 796"/>
                  <a:gd name="T13" fmla="*/ 38 h 246"/>
                  <a:gd name="T14" fmla="*/ 180 w 796"/>
                  <a:gd name="T15" fmla="*/ 68 h 246"/>
                  <a:gd name="T16" fmla="*/ 184 w 796"/>
                  <a:gd name="T17" fmla="*/ 246 h 2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96"/>
                  <a:gd name="T28" fmla="*/ 0 h 246"/>
                  <a:gd name="T29" fmla="*/ 796 w 796"/>
                  <a:gd name="T30" fmla="*/ 246 h 2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96" h="246">
                    <a:moveTo>
                      <a:pt x="184" y="246"/>
                    </a:moveTo>
                    <a:lnTo>
                      <a:pt x="740" y="246"/>
                    </a:lnTo>
                    <a:lnTo>
                      <a:pt x="740" y="218"/>
                    </a:lnTo>
                    <a:lnTo>
                      <a:pt x="762" y="188"/>
                    </a:lnTo>
                    <a:lnTo>
                      <a:pt x="796" y="148"/>
                    </a:lnTo>
                    <a:lnTo>
                      <a:pt x="0" y="0"/>
                    </a:lnTo>
                    <a:lnTo>
                      <a:pt x="0" y="38"/>
                    </a:lnTo>
                    <a:lnTo>
                      <a:pt x="180" y="68"/>
                    </a:lnTo>
                    <a:lnTo>
                      <a:pt x="184" y="246"/>
                    </a:lnTo>
                    <a:close/>
                  </a:path>
                </a:pathLst>
              </a:custGeom>
              <a:solidFill>
                <a:srgbClr val="99AB81"/>
              </a:solidFill>
              <a:ln>
                <a:noFill/>
              </a:ln>
              <a:extLst>
                <a:ext uri="{91240B29-F687-4f45-9708-019B960494DF}">
                  <a14:hiddenLine xmlns="" xmlns:a14="http://schemas.microsoft.com/office/drawing/2010/main" w="9525" cmpd="sng">
                    <a:solidFill>
                      <a:srgbClr val="000000"/>
                    </a:solidFill>
                    <a:prstDash val="solid"/>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70" name="Freeform 99">
                <a:extLst>
                  <a:ext uri="{FF2B5EF4-FFF2-40B4-BE49-F238E27FC236}">
                    <a16:creationId xmlns:a16="http://schemas.microsoft.com/office/drawing/2014/main" id="{588D927F-9C49-4AAF-B65F-1172F828D331}"/>
                  </a:ext>
                </a:extLst>
              </p:cNvPr>
              <p:cNvSpPr>
                <a:spLocks/>
              </p:cNvSpPr>
              <p:nvPr/>
            </p:nvSpPr>
            <p:spPr bwMode="auto">
              <a:xfrm>
                <a:off x="3353764" y="2804540"/>
                <a:ext cx="739962" cy="119727"/>
              </a:xfrm>
              <a:custGeom>
                <a:avLst/>
                <a:gdLst>
                  <a:gd name="T0" fmla="*/ 14 w 838"/>
                  <a:gd name="T1" fmla="*/ 60 h 164"/>
                  <a:gd name="T2" fmla="*/ 242 w 838"/>
                  <a:gd name="T3" fmla="*/ 60 h 164"/>
                  <a:gd name="T4" fmla="*/ 336 w 838"/>
                  <a:gd name="T5" fmla="*/ 78 h 164"/>
                  <a:gd name="T6" fmla="*/ 798 w 838"/>
                  <a:gd name="T7" fmla="*/ 164 h 164"/>
                  <a:gd name="T8" fmla="*/ 838 w 838"/>
                  <a:gd name="T9" fmla="*/ 112 h 164"/>
                  <a:gd name="T10" fmla="*/ 232 w 838"/>
                  <a:gd name="T11" fmla="*/ 6 h 164"/>
                  <a:gd name="T12" fmla="*/ 186 w 838"/>
                  <a:gd name="T13" fmla="*/ 0 h 164"/>
                  <a:gd name="T14" fmla="*/ 0 w 838"/>
                  <a:gd name="T15" fmla="*/ 4 h 164"/>
                  <a:gd name="T16" fmla="*/ 14 w 838"/>
                  <a:gd name="T17" fmla="*/ 60 h 1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38"/>
                  <a:gd name="T28" fmla="*/ 0 h 164"/>
                  <a:gd name="T29" fmla="*/ 838 w 838"/>
                  <a:gd name="T30" fmla="*/ 164 h 1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38" h="164">
                    <a:moveTo>
                      <a:pt x="14" y="60"/>
                    </a:moveTo>
                    <a:lnTo>
                      <a:pt x="242" y="60"/>
                    </a:lnTo>
                    <a:lnTo>
                      <a:pt x="336" y="78"/>
                    </a:lnTo>
                    <a:lnTo>
                      <a:pt x="798" y="164"/>
                    </a:lnTo>
                    <a:lnTo>
                      <a:pt x="838" y="112"/>
                    </a:lnTo>
                    <a:lnTo>
                      <a:pt x="232" y="6"/>
                    </a:lnTo>
                    <a:lnTo>
                      <a:pt x="186" y="0"/>
                    </a:lnTo>
                    <a:lnTo>
                      <a:pt x="0" y="4"/>
                    </a:lnTo>
                    <a:lnTo>
                      <a:pt x="14" y="60"/>
                    </a:lnTo>
                    <a:close/>
                  </a:path>
                </a:pathLst>
              </a:custGeom>
              <a:solidFill>
                <a:schemeClr val="bg2"/>
              </a:solidFill>
              <a:ln w="9525" cmpd="sng">
                <a:solidFill>
                  <a:schemeClr val="tx1"/>
                </a:solidFill>
                <a:prstDash val="solid"/>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71" name="Line 100">
                <a:extLst>
                  <a:ext uri="{FF2B5EF4-FFF2-40B4-BE49-F238E27FC236}">
                    <a16:creationId xmlns:a16="http://schemas.microsoft.com/office/drawing/2014/main" id="{5124593A-6212-4874-8CEB-319382D9E61B}"/>
                  </a:ext>
                </a:extLst>
              </p:cNvPr>
              <p:cNvSpPr>
                <a:spLocks noChangeShapeType="1"/>
              </p:cNvSpPr>
              <p:nvPr/>
            </p:nvSpPr>
            <p:spPr bwMode="auto">
              <a:xfrm flipV="1">
                <a:off x="3226690" y="3001928"/>
                <a:ext cx="795679" cy="1618"/>
              </a:xfrm>
              <a:prstGeom prst="line">
                <a:avLst/>
              </a:prstGeom>
              <a:noFill/>
              <a:ln w="28575">
                <a:solidFill>
                  <a:srgbClr val="5F5F5F"/>
                </a:solidFill>
                <a:round/>
                <a:headEnd/>
                <a:tailEn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72" name="Rectangle 102">
                <a:extLst>
                  <a:ext uri="{FF2B5EF4-FFF2-40B4-BE49-F238E27FC236}">
                    <a16:creationId xmlns:a16="http://schemas.microsoft.com/office/drawing/2014/main" id="{3A95CDCF-C82C-4D10-B162-DA6CF659DAB4}"/>
                  </a:ext>
                </a:extLst>
              </p:cNvPr>
              <p:cNvSpPr>
                <a:spLocks noChangeArrowheads="1"/>
              </p:cNvSpPr>
              <p:nvPr/>
            </p:nvSpPr>
            <p:spPr bwMode="auto">
              <a:xfrm>
                <a:off x="2489661" y="2487424"/>
                <a:ext cx="964785" cy="41257"/>
              </a:xfrm>
              <a:prstGeom prst="rect">
                <a:avLst/>
              </a:prstGeom>
              <a:solidFill>
                <a:schemeClr val="bg2"/>
              </a:solidFill>
              <a:ln w="12700">
                <a:solidFill>
                  <a:schemeClr val="tx1"/>
                </a:solidFill>
                <a:miter lim="800000"/>
                <a:headEnd/>
                <a:tailEnd/>
              </a:ln>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73" name="Freeform 103">
                <a:extLst>
                  <a:ext uri="{FF2B5EF4-FFF2-40B4-BE49-F238E27FC236}">
                    <a16:creationId xmlns:a16="http://schemas.microsoft.com/office/drawing/2014/main" id="{1599EF2C-9EBD-459C-A273-BFC708230EEC}"/>
                  </a:ext>
                </a:extLst>
              </p:cNvPr>
              <p:cNvSpPr>
                <a:spLocks/>
              </p:cNvSpPr>
              <p:nvPr/>
            </p:nvSpPr>
            <p:spPr bwMode="auto">
              <a:xfrm>
                <a:off x="2786819" y="2642746"/>
                <a:ext cx="540553" cy="198197"/>
              </a:xfrm>
              <a:custGeom>
                <a:avLst/>
                <a:gdLst>
                  <a:gd name="T0" fmla="*/ 0 w 612"/>
                  <a:gd name="T1" fmla="*/ 160 h 272"/>
                  <a:gd name="T2" fmla="*/ 144 w 612"/>
                  <a:gd name="T3" fmla="*/ 140 h 272"/>
                  <a:gd name="T4" fmla="*/ 276 w 612"/>
                  <a:gd name="T5" fmla="*/ 116 h 272"/>
                  <a:gd name="T6" fmla="*/ 404 w 612"/>
                  <a:gd name="T7" fmla="*/ 60 h 272"/>
                  <a:gd name="T8" fmla="*/ 572 w 612"/>
                  <a:gd name="T9" fmla="*/ 0 h 272"/>
                  <a:gd name="T10" fmla="*/ 612 w 612"/>
                  <a:gd name="T11" fmla="*/ 212 h 272"/>
                  <a:gd name="T12" fmla="*/ 544 w 612"/>
                  <a:gd name="T13" fmla="*/ 256 h 272"/>
                  <a:gd name="T14" fmla="*/ 436 w 612"/>
                  <a:gd name="T15" fmla="*/ 272 h 272"/>
                  <a:gd name="T16" fmla="*/ 0 w 612"/>
                  <a:gd name="T17" fmla="*/ 160 h 2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2"/>
                  <a:gd name="T28" fmla="*/ 0 h 272"/>
                  <a:gd name="T29" fmla="*/ 612 w 612"/>
                  <a:gd name="T30" fmla="*/ 272 h 2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2" h="272">
                    <a:moveTo>
                      <a:pt x="0" y="160"/>
                    </a:moveTo>
                    <a:lnTo>
                      <a:pt x="144" y="140"/>
                    </a:lnTo>
                    <a:lnTo>
                      <a:pt x="276" y="116"/>
                    </a:lnTo>
                    <a:lnTo>
                      <a:pt x="404" y="60"/>
                    </a:lnTo>
                    <a:lnTo>
                      <a:pt x="572" y="0"/>
                    </a:lnTo>
                    <a:lnTo>
                      <a:pt x="612" y="212"/>
                    </a:lnTo>
                    <a:lnTo>
                      <a:pt x="544" y="256"/>
                    </a:lnTo>
                    <a:lnTo>
                      <a:pt x="436" y="272"/>
                    </a:lnTo>
                    <a:lnTo>
                      <a:pt x="0" y="160"/>
                    </a:lnTo>
                    <a:close/>
                  </a:path>
                </a:pathLst>
              </a:custGeom>
              <a:solidFill>
                <a:srgbClr val="9BAB81"/>
              </a:solidFill>
              <a:ln>
                <a:noFill/>
              </a:ln>
              <a:extLst>
                <a:ext uri="{91240B29-F687-4f45-9708-019B960494DF}">
                  <a14:hiddenLine xmlns="" xmlns:a14="http://schemas.microsoft.com/office/drawing/2010/main" w="9525" cmpd="sng">
                    <a:solidFill>
                      <a:srgbClr val="000000"/>
                    </a:solidFill>
                    <a:prstDash val="solid"/>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74" name="AutoShape 104">
                <a:extLst>
                  <a:ext uri="{FF2B5EF4-FFF2-40B4-BE49-F238E27FC236}">
                    <a16:creationId xmlns:a16="http://schemas.microsoft.com/office/drawing/2014/main" id="{3C5B9762-252E-4A07-BCE8-A845C24B6729}"/>
                  </a:ext>
                </a:extLst>
              </p:cNvPr>
              <p:cNvSpPr>
                <a:spLocks noChangeArrowheads="1"/>
              </p:cNvSpPr>
              <p:nvPr/>
            </p:nvSpPr>
            <p:spPr bwMode="auto">
              <a:xfrm rot="9932204">
                <a:off x="2763359" y="2873302"/>
                <a:ext cx="585518" cy="31550"/>
              </a:xfrm>
              <a:prstGeom prst="rtTriangle">
                <a:avLst/>
              </a:prstGeom>
              <a:solidFill>
                <a:schemeClr val="bg2"/>
              </a:solidFill>
              <a:ln w="9525">
                <a:solidFill>
                  <a:schemeClr val="tx1"/>
                </a:solidFill>
                <a:miter lim="800000"/>
                <a:headEnd/>
                <a:tailEnd/>
              </a:ln>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75" name="Oval 105">
                <a:extLst>
                  <a:ext uri="{FF2B5EF4-FFF2-40B4-BE49-F238E27FC236}">
                    <a16:creationId xmlns:a16="http://schemas.microsoft.com/office/drawing/2014/main" id="{BB2E2B4F-C92D-4D86-A770-521734AC874C}"/>
                  </a:ext>
                </a:extLst>
              </p:cNvPr>
              <p:cNvSpPr>
                <a:spLocks noChangeArrowheads="1"/>
              </p:cNvSpPr>
              <p:nvPr/>
            </p:nvSpPr>
            <p:spPr bwMode="auto">
              <a:xfrm>
                <a:off x="3320529" y="2800495"/>
                <a:ext cx="59627" cy="52583"/>
              </a:xfrm>
              <a:prstGeom prst="ellipse">
                <a:avLst/>
              </a:prstGeom>
              <a:solidFill>
                <a:schemeClr val="bg2"/>
              </a:solidFill>
              <a:ln w="19050">
                <a:solidFill>
                  <a:schemeClr val="accent2"/>
                </a:solidFill>
                <a:round/>
                <a:headEnd/>
                <a:tailEnd/>
              </a:ln>
            </p:spPr>
            <p:txBody>
              <a:bodyPr wrap="none" anchor="ct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grpSp>
        <p:sp>
          <p:nvSpPr>
            <p:cNvPr id="34" name="Line 106">
              <a:extLst>
                <a:ext uri="{FF2B5EF4-FFF2-40B4-BE49-F238E27FC236}">
                  <a16:creationId xmlns:a16="http://schemas.microsoft.com/office/drawing/2014/main" id="{39B67CBA-9725-491B-9AA6-CE6CAC5E7B20}"/>
                </a:ext>
              </a:extLst>
            </p:cNvPr>
            <p:cNvSpPr>
              <a:spLocks noChangeShapeType="1"/>
            </p:cNvSpPr>
            <p:nvPr/>
          </p:nvSpPr>
          <p:spPr bwMode="auto">
            <a:xfrm flipH="1" flipV="1">
              <a:off x="3894963" y="2952372"/>
              <a:ext cx="683350" cy="240167"/>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35" name="Line 27">
              <a:extLst>
                <a:ext uri="{FF2B5EF4-FFF2-40B4-BE49-F238E27FC236}">
                  <a16:creationId xmlns:a16="http://schemas.microsoft.com/office/drawing/2014/main" id="{036C6794-4BAF-4D43-991E-CD3A6F2EA0EA}"/>
                </a:ext>
              </a:extLst>
            </p:cNvPr>
            <p:cNvSpPr>
              <a:spLocks noChangeShapeType="1"/>
            </p:cNvSpPr>
            <p:nvPr/>
          </p:nvSpPr>
          <p:spPr bwMode="auto">
            <a:xfrm flipH="1">
              <a:off x="1555684" y="2096455"/>
              <a:ext cx="433628" cy="684378"/>
            </a:xfrm>
            <a:prstGeom prst="line">
              <a:avLst/>
            </a:prstGeom>
            <a:noFill/>
            <a:ln w="19050">
              <a:solidFill>
                <a:schemeClr val="tx1"/>
              </a:solidFill>
              <a:prstDash val="dash"/>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AFD00"/>
                </a:solidFill>
                <a:effectLst/>
                <a:uLnTx/>
                <a:uFillTx/>
                <a:latin typeface="Arial" panose="020B0604020202020204" pitchFamily="34" charset="0"/>
                <a:ea typeface="ＭＳ Ｐゴシック" pitchFamily="-112" charset="-128"/>
                <a:cs typeface="Arial" panose="020B0604020202020204" pitchFamily="34" charset="0"/>
              </a:endParaRPr>
            </a:p>
          </p:txBody>
        </p:sp>
        <p:sp>
          <p:nvSpPr>
            <p:cNvPr id="36" name="TextBox 35">
              <a:extLst>
                <a:ext uri="{FF2B5EF4-FFF2-40B4-BE49-F238E27FC236}">
                  <a16:creationId xmlns:a16="http://schemas.microsoft.com/office/drawing/2014/main" id="{DD91A84A-6C71-4330-9F24-E216795C9885}"/>
                </a:ext>
              </a:extLst>
            </p:cNvPr>
            <p:cNvSpPr txBox="1"/>
            <p:nvPr/>
          </p:nvSpPr>
          <p:spPr>
            <a:xfrm>
              <a:off x="491813" y="3498027"/>
              <a:ext cx="605774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Turbine-Based Combined Cycle (TBCC) Concept</a:t>
              </a:r>
            </a:p>
          </p:txBody>
        </p:sp>
        <p:sp>
          <p:nvSpPr>
            <p:cNvPr id="37" name="Text Box 96">
              <a:extLst>
                <a:ext uri="{FF2B5EF4-FFF2-40B4-BE49-F238E27FC236}">
                  <a16:creationId xmlns:a16="http://schemas.microsoft.com/office/drawing/2014/main" id="{C5F1D7DD-12BB-4CA7-8A16-46A5A3F40040}"/>
                </a:ext>
              </a:extLst>
            </p:cNvPr>
            <p:cNvSpPr txBox="1">
              <a:spLocks noChangeArrowheads="1"/>
            </p:cNvSpPr>
            <p:nvPr/>
          </p:nvSpPr>
          <p:spPr bwMode="auto">
            <a:xfrm>
              <a:off x="4318321" y="2198451"/>
              <a:ext cx="1908984"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Turbojet (TJ) Engine</a:t>
              </a:r>
            </a:p>
          </p:txBody>
        </p:sp>
        <p:sp>
          <p:nvSpPr>
            <p:cNvPr id="38" name="Line 95">
              <a:extLst>
                <a:ext uri="{FF2B5EF4-FFF2-40B4-BE49-F238E27FC236}">
                  <a16:creationId xmlns:a16="http://schemas.microsoft.com/office/drawing/2014/main" id="{E964D094-0F29-4B5C-A6F6-9874F86BDAF0}"/>
                </a:ext>
              </a:extLst>
            </p:cNvPr>
            <p:cNvSpPr>
              <a:spLocks noChangeShapeType="1"/>
            </p:cNvSpPr>
            <p:nvPr/>
          </p:nvSpPr>
          <p:spPr bwMode="auto">
            <a:xfrm flipH="1">
              <a:off x="3372286" y="2363938"/>
              <a:ext cx="786383" cy="229500"/>
            </a:xfrm>
            <a:prstGeom prst="line">
              <a:avLst/>
            </a:prstGeom>
            <a:noFill/>
            <a:ln w="38100">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endParaRPr>
            </a:p>
          </p:txBody>
        </p:sp>
        <p:sp>
          <p:nvSpPr>
            <p:cNvPr id="32" name="Text Box 66">
              <a:extLst>
                <a:ext uri="{FF2B5EF4-FFF2-40B4-BE49-F238E27FC236}">
                  <a16:creationId xmlns:a16="http://schemas.microsoft.com/office/drawing/2014/main" id="{D0E28573-4271-461C-B2EA-2B3F5CB21B04}"/>
                </a:ext>
              </a:extLst>
            </p:cNvPr>
            <p:cNvSpPr txBox="1">
              <a:spLocks noChangeArrowheads="1"/>
            </p:cNvSpPr>
            <p:nvPr/>
          </p:nvSpPr>
          <p:spPr bwMode="auto">
            <a:xfrm>
              <a:off x="661352" y="2947282"/>
              <a:ext cx="1465466"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pitchFamily="18" charset="0"/>
                </a:defRPr>
              </a:lvl1pPr>
              <a:lvl2pPr marL="742950" indent="-285750">
                <a:defRPr sz="2400">
                  <a:solidFill>
                    <a:schemeClr val="tx1"/>
                  </a:solidFill>
                  <a:latin typeface="Times" pitchFamily="18" charset="0"/>
                </a:defRPr>
              </a:lvl2pPr>
              <a:lvl3pPr marL="1143000" indent="-228600">
                <a:defRPr sz="2400">
                  <a:solidFill>
                    <a:schemeClr val="tx1"/>
                  </a:solidFill>
                  <a:latin typeface="Times" pitchFamily="18" charset="0"/>
                </a:defRPr>
              </a:lvl3pPr>
              <a:lvl4pPr marL="1600200" indent="-228600">
                <a:defRPr sz="2400">
                  <a:solidFill>
                    <a:schemeClr val="tx1"/>
                  </a:solidFill>
                  <a:latin typeface="Times" pitchFamily="18" charset="0"/>
                </a:defRPr>
              </a:lvl4pPr>
              <a:lvl5pPr marL="2057400" indent="-228600">
                <a:defRPr sz="2400">
                  <a:solidFill>
                    <a:schemeClr val="tx1"/>
                  </a:solidFill>
                  <a:latin typeface="Times" pitchFamily="18" charset="0"/>
                </a:defRPr>
              </a:lvl5pPr>
              <a:lvl6pPr marL="2514600" indent="-228600" eaLnBrk="0" fontAlgn="base" hangingPunct="0">
                <a:spcBef>
                  <a:spcPct val="0"/>
                </a:spcBef>
                <a:spcAft>
                  <a:spcPct val="0"/>
                </a:spcAft>
                <a:defRPr sz="2400">
                  <a:solidFill>
                    <a:schemeClr val="tx1"/>
                  </a:solidFill>
                  <a:latin typeface="Times" pitchFamily="18" charset="0"/>
                </a:defRPr>
              </a:lvl6pPr>
              <a:lvl7pPr marL="2971800" indent="-228600" eaLnBrk="0" fontAlgn="base" hangingPunct="0">
                <a:spcBef>
                  <a:spcPct val="0"/>
                </a:spcBef>
                <a:spcAft>
                  <a:spcPct val="0"/>
                </a:spcAft>
                <a:defRPr sz="2400">
                  <a:solidFill>
                    <a:schemeClr val="tx1"/>
                  </a:solidFill>
                  <a:latin typeface="Times" pitchFamily="18" charset="0"/>
                </a:defRPr>
              </a:lvl7pPr>
              <a:lvl8pPr marL="3429000" indent="-228600" eaLnBrk="0" fontAlgn="base" hangingPunct="0">
                <a:spcBef>
                  <a:spcPct val="0"/>
                </a:spcBef>
                <a:spcAft>
                  <a:spcPct val="0"/>
                </a:spcAft>
                <a:defRPr sz="2400">
                  <a:solidFill>
                    <a:schemeClr val="tx1"/>
                  </a:solidFill>
                  <a:latin typeface="Times" pitchFamily="18" charset="0"/>
                </a:defRPr>
              </a:lvl8pPr>
              <a:lvl9pPr marL="3886200" indent="-228600" eaLnBrk="0" fontAlgn="base" hangingPunct="0">
                <a:spcBef>
                  <a:spcPct val="0"/>
                </a:spcBef>
                <a:spcAft>
                  <a:spcPct val="0"/>
                </a:spcAft>
                <a:defRPr sz="2400">
                  <a:solidFill>
                    <a:schemeClr val="tx1"/>
                  </a:solidFill>
                  <a:latin typeface="Times" pitchFamily="18"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400" b="1"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Integrated Inlet</a:t>
              </a:r>
            </a:p>
          </p:txBody>
        </p:sp>
      </p:grpSp>
      <p:pic>
        <p:nvPicPr>
          <p:cNvPr id="76" name="Picture 75">
            <a:extLst>
              <a:ext uri="{FF2B5EF4-FFF2-40B4-BE49-F238E27FC236}">
                <a16:creationId xmlns:a16="http://schemas.microsoft.com/office/drawing/2014/main" id="{625D5728-F11A-458B-8D36-8C76F48BEC33}"/>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9113627" y="1097982"/>
            <a:ext cx="2984026" cy="1668481"/>
          </a:xfrm>
          <a:prstGeom prst="rect">
            <a:avLst/>
          </a:prstGeom>
        </p:spPr>
      </p:pic>
      <p:pic>
        <p:nvPicPr>
          <p:cNvPr id="77" name="Picture 76">
            <a:extLst>
              <a:ext uri="{FF2B5EF4-FFF2-40B4-BE49-F238E27FC236}">
                <a16:creationId xmlns:a16="http://schemas.microsoft.com/office/drawing/2014/main" id="{ED7E987E-F6BE-41E4-B61D-8611151C437D}"/>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9113627" y="2916065"/>
            <a:ext cx="2984027" cy="1606805"/>
          </a:xfrm>
          <a:prstGeom prst="rect">
            <a:avLst/>
          </a:prstGeom>
        </p:spPr>
      </p:pic>
      <p:pic>
        <p:nvPicPr>
          <p:cNvPr id="78" name="Picture 77">
            <a:extLst>
              <a:ext uri="{FF2B5EF4-FFF2-40B4-BE49-F238E27FC236}">
                <a16:creationId xmlns:a16="http://schemas.microsoft.com/office/drawing/2014/main" id="{00DE83A0-F0E0-4167-B43E-7DFDDA2DD521}"/>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9113627" y="4672472"/>
            <a:ext cx="2984026" cy="1640541"/>
          </a:xfrm>
          <a:prstGeom prst="rect">
            <a:avLst/>
          </a:prstGeom>
        </p:spPr>
      </p:pic>
      <p:sp>
        <p:nvSpPr>
          <p:cNvPr id="5" name="Slide Number Placeholder 4">
            <a:extLst>
              <a:ext uri="{FF2B5EF4-FFF2-40B4-BE49-F238E27FC236}">
                <a16:creationId xmlns:a16="http://schemas.microsoft.com/office/drawing/2014/main" id="{1C5FF85D-CF7D-960F-ED4A-79415E7397A1}"/>
              </a:ext>
            </a:extLst>
          </p:cNvPr>
          <p:cNvSpPr txBox="1">
            <a:spLocks noGrp="1" noRot="1" noMove="1" noResize="1" noEditPoints="1" noAdjustHandles="1" noChangeArrowheads="1" noChangeShapeType="1"/>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1200" b="0" i="0" u="none" strike="noStrike" kern="1200" cap="none" spc="0" normalizeH="0" baseline="0" noProof="0" smtClean="0">
                <a:ln>
                  <a:noFill/>
                </a:ln>
                <a:solidFill>
                  <a:srgbClr val="FFFFFF"/>
                </a:solidFill>
                <a:effectLst/>
                <a:uLnTx/>
                <a:uFillTx/>
                <a:latin typeface="Arial" panose="020B0604020202020204" pitchFamily="34" charset="0"/>
                <a:ea typeface="ＭＳ Ｐゴシック"/>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ＭＳ Ｐゴシック"/>
              <a:cs typeface="Arial" panose="020B0604020202020204" pitchFamily="34" charset="0"/>
            </a:endParaRPr>
          </a:p>
        </p:txBody>
      </p:sp>
      <p:pic>
        <p:nvPicPr>
          <p:cNvPr id="6" name="Graphic 5" descr="Steering Wheel with solid fill">
            <a:extLst>
              <a:ext uri="{FF2B5EF4-FFF2-40B4-BE49-F238E27FC236}">
                <a16:creationId xmlns:a16="http://schemas.microsoft.com/office/drawing/2014/main" id="{60255556-A80C-DBD5-71BA-A57238D76768}"/>
              </a:ext>
            </a:extLst>
          </p:cNvPr>
          <p:cNvPicPr>
            <a:picLocks noChangeAspect="1"/>
          </p:cNvPicPr>
          <p:nvPr/>
        </p:nvPicPr>
        <p:blipFill>
          <a:blip r:embed="rId11" cstate="email">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10863072" y="9144"/>
            <a:ext cx="228600" cy="228600"/>
          </a:xfrm>
          <a:prstGeom prst="rect">
            <a:avLst/>
          </a:prstGeom>
        </p:spPr>
      </p:pic>
      <p:sp>
        <p:nvSpPr>
          <p:cNvPr id="111" name="Rectangle 110">
            <a:extLst>
              <a:ext uri="{FF2B5EF4-FFF2-40B4-BE49-F238E27FC236}">
                <a16:creationId xmlns:a16="http://schemas.microsoft.com/office/drawing/2014/main" id="{C95AAF9A-10FC-C453-8DDB-A6AB7221520F}"/>
              </a:ext>
            </a:extLst>
          </p:cNvPr>
          <p:cNvSpPr/>
          <p:nvPr/>
        </p:nvSpPr>
        <p:spPr>
          <a:xfrm>
            <a:off x="1" y="3433382"/>
            <a:ext cx="4314260" cy="2862322"/>
          </a:xfrm>
          <a:prstGeom prst="rect">
            <a:avLst/>
          </a:prstGeom>
          <a:solidFill>
            <a:schemeClr val="accent6">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457200" tIns="182880" rIns="274320" bIns="182880" numCol="1" spcCol="1270" anchor="t"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2000" b="1"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Impact</a:t>
            </a:r>
          </a:p>
          <a:p>
            <a:pPr marL="342900" marR="0" lvl="0" indent="-34290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Expanded Mach Operation</a:t>
            </a:r>
          </a:p>
          <a:p>
            <a:pPr marL="342900" marR="0" lvl="0" indent="-34290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Control Algorithm Development and Automated Control Demonstration</a:t>
            </a:r>
          </a:p>
          <a:p>
            <a:pPr marL="342900" marR="0" lvl="0" indent="-342900" algn="l" defTabSz="622300" rtl="0" eaLnBrk="1" fontAlgn="auto" latinLnBrk="0" hangingPunct="1">
              <a:lnSpc>
                <a:spcPct val="90000"/>
              </a:lnSpc>
              <a:spcBef>
                <a:spcPct val="0"/>
              </a:spcBef>
              <a:spcAft>
                <a:spcPct val="3500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Performance / Operability Assessment Methodology and Database Development</a:t>
            </a:r>
          </a:p>
        </p:txBody>
      </p:sp>
      <p:sp>
        <p:nvSpPr>
          <p:cNvPr id="2" name="TextBox 1">
            <a:extLst>
              <a:ext uri="{FF2B5EF4-FFF2-40B4-BE49-F238E27FC236}">
                <a16:creationId xmlns:a16="http://schemas.microsoft.com/office/drawing/2014/main" id="{56AB1A7C-7A3E-1E05-F925-45FDD16BA0EA}"/>
              </a:ext>
            </a:extLst>
          </p:cNvPr>
          <p:cNvSpPr txBox="1"/>
          <p:nvPr/>
        </p:nvSpPr>
        <p:spPr>
          <a:xfrm>
            <a:off x="4274367" y="3433381"/>
            <a:ext cx="4839260" cy="2848031"/>
          </a:xfrm>
          <a:prstGeom prst="rect">
            <a:avLst/>
          </a:prstGeom>
          <a:solidFill>
            <a:schemeClr val="bg1">
              <a:lumMod val="85000"/>
            </a:schemeClr>
          </a:solidFill>
        </p:spPr>
        <p:txBody>
          <a:bodyPr wrap="square" lIns="457200" tIns="182880" rIns="274320" bIns="182880" rtlCol="0">
            <a:noAutofit/>
          </a:bodyPr>
          <a:lstStyle/>
          <a:p>
            <a:pPr marL="0" marR="0" lvl="0" indent="0" algn="ctr" defTabSz="914400" rtl="0" eaLnBrk="1" fontAlgn="auto" latinLnBrk="0" hangingPunct="1">
              <a:lnSpc>
                <a:spcPct val="100000"/>
              </a:lnSpc>
              <a:spcBef>
                <a:spcPts val="0"/>
              </a:spcBef>
              <a:spcAft>
                <a:spcPts val="756"/>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FY23 Progress</a:t>
            </a:r>
          </a:p>
          <a:p>
            <a:pPr marL="285750" marR="0" lvl="0" indent="-285750" algn="l" defTabSz="914400" rtl="0" eaLnBrk="1" fontAlgn="auto" latinLnBrk="0" hangingPunct="1">
              <a:lnSpc>
                <a:spcPct val="100000"/>
              </a:lnSpc>
              <a:spcBef>
                <a:spcPts val="0"/>
              </a:spcBef>
              <a:spcAft>
                <a:spcPts val="756"/>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Combined Cycle Engine Phase 4 Simulation Test Completed Aug 2023</a:t>
            </a:r>
          </a:p>
          <a:p>
            <a:pPr marL="285750" marR="0" lvl="0" indent="-285750" algn="l" defTabSz="914400" rtl="0" eaLnBrk="1" fontAlgn="auto" latinLnBrk="0" hangingPunct="1">
              <a:lnSpc>
                <a:spcPct val="100000"/>
              </a:lnSpc>
              <a:spcBef>
                <a:spcPts val="0"/>
              </a:spcBef>
              <a:spcAft>
                <a:spcPts val="756"/>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a:cs typeface="Arial" panose="020B0604020202020204" pitchFamily="34" charset="0"/>
              </a:rPr>
              <a:t>Delays in testing due to many factors, including equipment damage, facility repairs, calibration, and center priorities, delaying TC until FY25.</a:t>
            </a:r>
          </a:p>
        </p:txBody>
      </p:sp>
    </p:spTree>
    <p:extLst>
      <p:ext uri="{BB962C8B-B14F-4D97-AF65-F5344CB8AC3E}">
        <p14:creationId xmlns:p14="http://schemas.microsoft.com/office/powerpoint/2010/main" val="3590732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Content Placeholder 10">
            <a:extLst>
              <a:ext uri="{FF2B5EF4-FFF2-40B4-BE49-F238E27FC236}">
                <a16:creationId xmlns:a16="http://schemas.microsoft.com/office/drawing/2014/main" id="{FA79E6A6-1ABC-2AAB-557B-DEB928A2E93A}"/>
              </a:ext>
            </a:extLst>
          </p:cNvPr>
          <p:cNvSpPr>
            <a:spLocks noGrp="1"/>
          </p:cNvSpPr>
          <p:nvPr>
            <p:ph sz="half" idx="1"/>
          </p:nvPr>
        </p:nvSpPr>
        <p:spPr>
          <a:xfrm>
            <a:off x="0" y="3013596"/>
            <a:ext cx="12192000" cy="3040685"/>
          </a:xfrm>
          <a:solidFill>
            <a:schemeClr val="bg1">
              <a:lumMod val="85000"/>
            </a:schemeClr>
          </a:solidFill>
        </p:spPr>
        <p:txBody>
          <a:bodyPr lIns="548640" tIns="91440" rIns="4937760" bIns="91440" anchor="ctr" anchorCtr="0"/>
          <a:lstStyle/>
          <a:p>
            <a:pPr marL="0" indent="0" algn="ctr">
              <a:spcAft>
                <a:spcPts val="600"/>
              </a:spcAft>
              <a:buNone/>
            </a:pPr>
            <a:r>
              <a:rPr lang="en-US" sz="2000" b="1">
                <a:latin typeface="Arial" panose="020B0604020202020204" pitchFamily="34" charset="0"/>
                <a:cs typeface="Arial" panose="020B0604020202020204" pitchFamily="34" charset="0"/>
              </a:rPr>
              <a:t>FY23 Progress</a:t>
            </a:r>
          </a:p>
          <a:p>
            <a:pPr algn="just">
              <a:tabLst>
                <a:tab pos="2397125" algn="l"/>
              </a:tabLst>
            </a:pPr>
            <a:r>
              <a:rPr lang="en-US">
                <a:latin typeface="Arial" panose="020B0604020202020204" pitchFamily="34" charset="0"/>
                <a:cs typeface="Arial" panose="020B0604020202020204" pitchFamily="34" charset="0"/>
              </a:rPr>
              <a:t>CFD evaluated against existing data</a:t>
            </a:r>
          </a:p>
          <a:p>
            <a:pPr algn="just">
              <a:tabLst>
                <a:tab pos="2397125" algn="l"/>
              </a:tabLst>
            </a:pPr>
            <a:r>
              <a:rPr lang="en-US">
                <a:latin typeface="Arial" panose="020B0604020202020204" pitchFamily="34" charset="0"/>
                <a:cs typeface="Arial" panose="020B0604020202020204" pitchFamily="34" charset="0"/>
              </a:rPr>
              <a:t>Executed proof-of-concept UQ methodology for cavity </a:t>
            </a:r>
            <a:r>
              <a:rPr lang="en-US" err="1">
                <a:latin typeface="Arial" panose="020B0604020202020204" pitchFamily="34" charset="0"/>
                <a:cs typeface="Arial" panose="020B0604020202020204" pitchFamily="34" charset="0"/>
              </a:rPr>
              <a:t>flameholder</a:t>
            </a:r>
            <a:r>
              <a:rPr lang="en-US">
                <a:latin typeface="Arial" panose="020B0604020202020204" pitchFamily="34" charset="0"/>
                <a:cs typeface="Arial" panose="020B0604020202020204" pitchFamily="34" charset="0"/>
              </a:rPr>
              <a:t> using VULCAN-CFD package</a:t>
            </a:r>
          </a:p>
          <a:p>
            <a:pPr algn="just"/>
            <a:r>
              <a:rPr lang="en-US">
                <a:latin typeface="Arial" panose="020B0604020202020204" pitchFamily="34" charset="0"/>
                <a:cs typeface="Arial" panose="020B0604020202020204" pitchFamily="34" charset="0"/>
              </a:rPr>
              <a:t>Developed methodology for cavity residence time post-processor</a:t>
            </a:r>
          </a:p>
          <a:p>
            <a:pPr marL="0" indent="0" algn="just">
              <a:buNone/>
            </a:pPr>
            <a:endParaRPr lang="en-US">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5138E8F3-7EE9-7841-C62B-3033DFCAE652}"/>
              </a:ext>
            </a:extLst>
          </p:cNvPr>
          <p:cNvSpPr txBox="1"/>
          <p:nvPr/>
        </p:nvSpPr>
        <p:spPr>
          <a:xfrm>
            <a:off x="0" y="6451436"/>
            <a:ext cx="12192000" cy="341632"/>
          </a:xfrm>
          <a:prstGeom prst="rect">
            <a:avLst/>
          </a:prstGeom>
          <a:solidFill>
            <a:srgbClr val="4B9DA3"/>
          </a:solidFill>
          <a:ln>
            <a:noFill/>
          </a:ln>
        </p:spPr>
        <p:style>
          <a:lnRef idx="3">
            <a:schemeClr val="lt1"/>
          </a:lnRef>
          <a:fillRef idx="1">
            <a:schemeClr val="accent2"/>
          </a:fillRef>
          <a:effectRef idx="1">
            <a:schemeClr val="accent2"/>
          </a:effectRef>
          <a:fontRef idx="minor">
            <a:schemeClr val="lt1"/>
          </a:fontRef>
        </p:style>
        <p:txBody>
          <a:bodyPr wrap="square" rtlCol="0" anchor="ctr" anchorCtr="0">
            <a:spAutoFit/>
          </a:bodyPr>
          <a:lstStyle>
            <a:defPPr>
              <a:defRPr lang="en-US"/>
            </a:defPPr>
            <a:lvl1pPr algn="ctr">
              <a:defRPr b="1" i="1"/>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a:cs typeface="Arial" panose="020B0604020202020204" pitchFamily="34" charset="0"/>
              </a:rPr>
              <a:t>Optimize </a:t>
            </a:r>
            <a:r>
              <a:rPr kumimoji="0" lang="en-US" sz="1800" b="0" i="0" u="none" strike="noStrike" kern="1200" cap="none" spc="0" normalizeH="0" baseline="0" noProof="0" dirty="0" err="1">
                <a:ln>
                  <a:noFill/>
                </a:ln>
                <a:solidFill>
                  <a:srgbClr val="FFFFFF"/>
                </a:solidFill>
                <a:effectLst/>
                <a:uLnTx/>
                <a:uFillTx/>
                <a:latin typeface="Arial" panose="020B0604020202020204" pitchFamily="34" charset="0"/>
                <a:ea typeface="ＭＳ Ｐゴシック"/>
                <a:cs typeface="Arial" panose="020B0604020202020204" pitchFamily="34" charset="0"/>
              </a:rPr>
              <a:t>flameholding</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ＭＳ Ｐゴシック"/>
                <a:cs typeface="Arial" panose="020B0604020202020204" pitchFamily="34" charset="0"/>
              </a:rPr>
              <a:t> cavities in high-speed engines to enable fully reusable hypersonic vehicles</a:t>
            </a:r>
          </a:p>
        </p:txBody>
      </p:sp>
      <p:grpSp>
        <p:nvGrpSpPr>
          <p:cNvPr id="22" name="Group 21">
            <a:extLst>
              <a:ext uri="{FF2B5EF4-FFF2-40B4-BE49-F238E27FC236}">
                <a16:creationId xmlns:a16="http://schemas.microsoft.com/office/drawing/2014/main" id="{2FBFCAF3-0D58-5D45-E07D-B0F05F3338EB}"/>
              </a:ext>
            </a:extLst>
          </p:cNvPr>
          <p:cNvGrpSpPr/>
          <p:nvPr/>
        </p:nvGrpSpPr>
        <p:grpSpPr>
          <a:xfrm>
            <a:off x="7648737" y="3104537"/>
            <a:ext cx="4638502" cy="1425114"/>
            <a:chOff x="7712522" y="2559390"/>
            <a:chExt cx="4638502" cy="1425114"/>
          </a:xfrm>
        </p:grpSpPr>
        <p:pic>
          <p:nvPicPr>
            <p:cNvPr id="18" name="Picture 17">
              <a:extLst>
                <a:ext uri="{FF2B5EF4-FFF2-40B4-BE49-F238E27FC236}">
                  <a16:creationId xmlns:a16="http://schemas.microsoft.com/office/drawing/2014/main" id="{F99B2132-FB4F-11F3-A5A2-56D790B551A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712522" y="2559390"/>
              <a:ext cx="4328896" cy="1325724"/>
            </a:xfrm>
            <a:prstGeom prst="rect">
              <a:avLst/>
            </a:prstGeom>
            <a:ln w="12700">
              <a:solidFill>
                <a:srgbClr val="FF0000"/>
              </a:solidFill>
            </a:ln>
          </p:spPr>
        </p:pic>
        <p:sp>
          <p:nvSpPr>
            <p:cNvPr id="15" name="Freeform: Shape 14">
              <a:extLst>
                <a:ext uri="{FF2B5EF4-FFF2-40B4-BE49-F238E27FC236}">
                  <a16:creationId xmlns:a16="http://schemas.microsoft.com/office/drawing/2014/main" id="{4487B922-152B-1AA9-8AD0-379E75554036}"/>
                </a:ext>
              </a:extLst>
            </p:cNvPr>
            <p:cNvSpPr/>
            <p:nvPr/>
          </p:nvSpPr>
          <p:spPr>
            <a:xfrm>
              <a:off x="9739898" y="3558782"/>
              <a:ext cx="2611126" cy="425722"/>
            </a:xfrm>
            <a:custGeom>
              <a:avLst/>
              <a:gdLst>
                <a:gd name="connsiteX0" fmla="*/ 0 w 2498349"/>
                <a:gd name="connsiteY0" fmla="*/ 246411 h 1478439"/>
                <a:gd name="connsiteX1" fmla="*/ 246411 w 2498349"/>
                <a:gd name="connsiteY1" fmla="*/ 0 h 1478439"/>
                <a:gd name="connsiteX2" fmla="*/ 2251938 w 2498349"/>
                <a:gd name="connsiteY2" fmla="*/ 0 h 1478439"/>
                <a:gd name="connsiteX3" fmla="*/ 2498349 w 2498349"/>
                <a:gd name="connsiteY3" fmla="*/ 246411 h 1478439"/>
                <a:gd name="connsiteX4" fmla="*/ 2498349 w 2498349"/>
                <a:gd name="connsiteY4" fmla="*/ 1232028 h 1478439"/>
                <a:gd name="connsiteX5" fmla="*/ 2251938 w 2498349"/>
                <a:gd name="connsiteY5" fmla="*/ 1478439 h 1478439"/>
                <a:gd name="connsiteX6" fmla="*/ 246411 w 2498349"/>
                <a:gd name="connsiteY6" fmla="*/ 1478439 h 1478439"/>
                <a:gd name="connsiteX7" fmla="*/ 0 w 2498349"/>
                <a:gd name="connsiteY7" fmla="*/ 1232028 h 1478439"/>
                <a:gd name="connsiteX8" fmla="*/ 0 w 2498349"/>
                <a:gd name="connsiteY8" fmla="*/ 246411 h 14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8349" h="1478439">
                  <a:moveTo>
                    <a:pt x="0" y="246411"/>
                  </a:moveTo>
                  <a:cubicBezTo>
                    <a:pt x="0" y="110322"/>
                    <a:pt x="110322" y="0"/>
                    <a:pt x="246411" y="0"/>
                  </a:cubicBezTo>
                  <a:lnTo>
                    <a:pt x="2251938" y="0"/>
                  </a:lnTo>
                  <a:cubicBezTo>
                    <a:pt x="2388027" y="0"/>
                    <a:pt x="2498349" y="110322"/>
                    <a:pt x="2498349" y="246411"/>
                  </a:cubicBezTo>
                  <a:lnTo>
                    <a:pt x="2498349" y="1232028"/>
                  </a:lnTo>
                  <a:cubicBezTo>
                    <a:pt x="2498349" y="1368117"/>
                    <a:pt x="2388027" y="1478439"/>
                    <a:pt x="2251938" y="1478439"/>
                  </a:cubicBezTo>
                  <a:lnTo>
                    <a:pt x="246411" y="1478439"/>
                  </a:lnTo>
                  <a:cubicBezTo>
                    <a:pt x="110322" y="1478439"/>
                    <a:pt x="0" y="1368117"/>
                    <a:pt x="0" y="1232028"/>
                  </a:cubicBezTo>
                  <a:lnTo>
                    <a:pt x="0" y="246411"/>
                  </a:lnTo>
                  <a:close/>
                </a:path>
              </a:pathLst>
            </a:custGeom>
            <a:noFill/>
            <a:effectLst/>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125511" tIns="98841" rIns="125511" bIns="98841"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lumMod val="50000"/>
                    </a:srgbClr>
                  </a:solidFill>
                  <a:effectLst/>
                  <a:uLnTx/>
                  <a:uFillTx/>
                  <a:latin typeface="Helvetica"/>
                  <a:ea typeface="ＭＳ Ｐゴシック"/>
                </a:rPr>
                <a:t>Computational Analysis</a:t>
              </a:r>
            </a:p>
          </p:txBody>
        </p:sp>
      </p:grpSp>
      <p:grpSp>
        <p:nvGrpSpPr>
          <p:cNvPr id="21" name="Group 20">
            <a:extLst>
              <a:ext uri="{FF2B5EF4-FFF2-40B4-BE49-F238E27FC236}">
                <a16:creationId xmlns:a16="http://schemas.microsoft.com/office/drawing/2014/main" id="{E3D6CD99-8C34-7D71-346D-FA576A7C1B06}"/>
              </a:ext>
            </a:extLst>
          </p:cNvPr>
          <p:cNvGrpSpPr/>
          <p:nvPr/>
        </p:nvGrpSpPr>
        <p:grpSpPr>
          <a:xfrm>
            <a:off x="7196942" y="4428117"/>
            <a:ext cx="4767467" cy="1537367"/>
            <a:chOff x="7260727" y="4446183"/>
            <a:chExt cx="4767467" cy="1537367"/>
          </a:xfrm>
        </p:grpSpPr>
        <p:pic>
          <p:nvPicPr>
            <p:cNvPr id="20" name="Picture Placeholder 3" descr="Diagram, engineering drawing&#10;&#10;Description automatically generated">
              <a:extLst>
                <a:ext uri="{FF2B5EF4-FFF2-40B4-BE49-F238E27FC236}">
                  <a16:creationId xmlns:a16="http://schemas.microsoft.com/office/drawing/2014/main" id="{68F1543B-9666-68DC-0900-E0462B19E498}"/>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7712522" y="4528512"/>
              <a:ext cx="4315672" cy="1455038"/>
            </a:xfrm>
            <a:prstGeom prst="rect">
              <a:avLst/>
            </a:prstGeom>
            <a:ln w="19050">
              <a:solidFill>
                <a:srgbClr val="FF0000"/>
              </a:solidFill>
            </a:ln>
          </p:spPr>
        </p:pic>
        <p:sp>
          <p:nvSpPr>
            <p:cNvPr id="17" name="Freeform: Shape 16">
              <a:extLst>
                <a:ext uri="{FF2B5EF4-FFF2-40B4-BE49-F238E27FC236}">
                  <a16:creationId xmlns:a16="http://schemas.microsoft.com/office/drawing/2014/main" id="{5A7F63F7-9C34-6CD7-5300-29BBF2210835}"/>
                </a:ext>
              </a:extLst>
            </p:cNvPr>
            <p:cNvSpPr/>
            <p:nvPr/>
          </p:nvSpPr>
          <p:spPr>
            <a:xfrm>
              <a:off x="7260727" y="4446183"/>
              <a:ext cx="2247465" cy="425722"/>
            </a:xfrm>
            <a:custGeom>
              <a:avLst/>
              <a:gdLst>
                <a:gd name="connsiteX0" fmla="*/ 0 w 2498349"/>
                <a:gd name="connsiteY0" fmla="*/ 246411 h 1478439"/>
                <a:gd name="connsiteX1" fmla="*/ 246411 w 2498349"/>
                <a:gd name="connsiteY1" fmla="*/ 0 h 1478439"/>
                <a:gd name="connsiteX2" fmla="*/ 2251938 w 2498349"/>
                <a:gd name="connsiteY2" fmla="*/ 0 h 1478439"/>
                <a:gd name="connsiteX3" fmla="*/ 2498349 w 2498349"/>
                <a:gd name="connsiteY3" fmla="*/ 246411 h 1478439"/>
                <a:gd name="connsiteX4" fmla="*/ 2498349 w 2498349"/>
                <a:gd name="connsiteY4" fmla="*/ 1232028 h 1478439"/>
                <a:gd name="connsiteX5" fmla="*/ 2251938 w 2498349"/>
                <a:gd name="connsiteY5" fmla="*/ 1478439 h 1478439"/>
                <a:gd name="connsiteX6" fmla="*/ 246411 w 2498349"/>
                <a:gd name="connsiteY6" fmla="*/ 1478439 h 1478439"/>
                <a:gd name="connsiteX7" fmla="*/ 0 w 2498349"/>
                <a:gd name="connsiteY7" fmla="*/ 1232028 h 1478439"/>
                <a:gd name="connsiteX8" fmla="*/ 0 w 2498349"/>
                <a:gd name="connsiteY8" fmla="*/ 246411 h 14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98349" h="1478439">
                  <a:moveTo>
                    <a:pt x="0" y="246411"/>
                  </a:moveTo>
                  <a:cubicBezTo>
                    <a:pt x="0" y="110322"/>
                    <a:pt x="110322" y="0"/>
                    <a:pt x="246411" y="0"/>
                  </a:cubicBezTo>
                  <a:lnTo>
                    <a:pt x="2251938" y="0"/>
                  </a:lnTo>
                  <a:cubicBezTo>
                    <a:pt x="2388027" y="0"/>
                    <a:pt x="2498349" y="110322"/>
                    <a:pt x="2498349" y="246411"/>
                  </a:cubicBezTo>
                  <a:lnTo>
                    <a:pt x="2498349" y="1232028"/>
                  </a:lnTo>
                  <a:cubicBezTo>
                    <a:pt x="2498349" y="1368117"/>
                    <a:pt x="2388027" y="1478439"/>
                    <a:pt x="2251938" y="1478439"/>
                  </a:cubicBezTo>
                  <a:lnTo>
                    <a:pt x="246411" y="1478439"/>
                  </a:lnTo>
                  <a:cubicBezTo>
                    <a:pt x="110322" y="1478439"/>
                    <a:pt x="0" y="1368117"/>
                    <a:pt x="0" y="1232028"/>
                  </a:cubicBezTo>
                  <a:lnTo>
                    <a:pt x="0" y="246411"/>
                  </a:lnTo>
                  <a:close/>
                </a:path>
              </a:pathLst>
            </a:custGeom>
            <a:noFill/>
            <a:effectLst/>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125511" tIns="98841" rIns="125511" bIns="98841"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0" i="0" u="none" strike="noStrike" kern="1200" cap="none" spc="0" normalizeH="0" baseline="0" noProof="0">
                  <a:ln>
                    <a:noFill/>
                  </a:ln>
                  <a:solidFill>
                    <a:srgbClr val="FFFFFF">
                      <a:lumMod val="50000"/>
                    </a:srgbClr>
                  </a:solidFill>
                  <a:effectLst/>
                  <a:uLnTx/>
                  <a:uFillTx/>
                  <a:latin typeface="Helvetica"/>
                  <a:ea typeface="ＭＳ Ｐゴシック"/>
                </a:rPr>
                <a:t>Ground Testing</a:t>
              </a:r>
            </a:p>
          </p:txBody>
        </p:sp>
      </p:grpSp>
      <p:sp>
        <p:nvSpPr>
          <p:cNvPr id="7" name="Title 1">
            <a:extLst>
              <a:ext uri="{FF2B5EF4-FFF2-40B4-BE49-F238E27FC236}">
                <a16:creationId xmlns:a16="http://schemas.microsoft.com/office/drawing/2014/main" id="{05ACF13C-9AC3-1BE3-CA4F-3856F75F3702}"/>
              </a:ext>
            </a:extLst>
          </p:cNvPr>
          <p:cNvSpPr>
            <a:spLocks noGrp="1"/>
          </p:cNvSpPr>
          <p:nvPr>
            <p:ph type="title"/>
          </p:nvPr>
        </p:nvSpPr>
        <p:spPr>
          <a:xfrm>
            <a:off x="246887" y="237744"/>
            <a:ext cx="11087419" cy="566928"/>
          </a:xfrm>
        </p:spPr>
        <p:txBody>
          <a:bodyPr>
            <a:noAutofit/>
          </a:bodyPr>
          <a:lstStyle/>
          <a:p>
            <a:r>
              <a:rPr lang="en-US" sz="2300"/>
              <a:t>Development of Improved Combustor Scaling Laws for Dual-Mode Ramjets</a:t>
            </a:r>
            <a:br>
              <a:rPr lang="en-US" sz="2300"/>
            </a:br>
            <a:r>
              <a:rPr lang="en-US" sz="1750" b="0"/>
              <a:t>AAVP  33 Development of improved Combustor Scaling Laws for DMRJ</a:t>
            </a:r>
          </a:p>
        </p:txBody>
      </p:sp>
      <p:sp>
        <p:nvSpPr>
          <p:cNvPr id="10" name="TextBox 9">
            <a:extLst>
              <a:ext uri="{FF2B5EF4-FFF2-40B4-BE49-F238E27FC236}">
                <a16:creationId xmlns:a16="http://schemas.microsoft.com/office/drawing/2014/main" id="{8A784B88-0A66-08AB-FE29-225F6C902ADA}"/>
              </a:ext>
            </a:extLst>
          </p:cNvPr>
          <p:cNvSpPr txBox="1"/>
          <p:nvPr/>
        </p:nvSpPr>
        <p:spPr>
          <a:xfrm>
            <a:off x="0" y="1118864"/>
            <a:ext cx="7428445" cy="1677382"/>
          </a:xfrm>
          <a:prstGeom prst="rect">
            <a:avLst/>
          </a:prstGeom>
          <a:solidFill>
            <a:schemeClr val="accent6">
              <a:lumMod val="20000"/>
              <a:lumOff val="80000"/>
            </a:schemeClr>
          </a:solidFill>
          <a:ln>
            <a:noFill/>
          </a:ln>
          <a:effectLst/>
        </p:spPr>
        <p:style>
          <a:lnRef idx="3">
            <a:schemeClr val="lt1"/>
          </a:lnRef>
          <a:fillRef idx="1">
            <a:schemeClr val="accent2"/>
          </a:fillRef>
          <a:effectRef idx="1">
            <a:schemeClr val="accent2"/>
          </a:effectRef>
          <a:fontRef idx="minor">
            <a:schemeClr val="lt1"/>
          </a:fontRef>
        </p:style>
        <p:txBody>
          <a:bodyPr wrap="square" lIns="1737360" tIns="91440" rIns="182880" bIns="91440" rtlCol="0">
            <a:spAutoFit/>
          </a:bodyPr>
          <a:lstStyle>
            <a:defPPr>
              <a:defRPr lang="en-US"/>
            </a:defPPr>
            <a:lvl1pPr algn="ctr">
              <a:defRPr b="1" i="1"/>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1" i="0" u="none" strike="noStrike" kern="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Impact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000000"/>
                </a:solidFill>
                <a:effectLst/>
                <a:uLnTx/>
                <a:uFillTx/>
                <a:latin typeface="Arial" panose="020B0604020202020204" pitchFamily="34" charset="0"/>
                <a:ea typeface="ＭＳ Ｐゴシック"/>
                <a:cs typeface="Arial" panose="020B0604020202020204" pitchFamily="34" charset="0"/>
              </a:rPr>
              <a:t>Delivery of mathematical models, and associated validation test data with quantified uncertainty, to enable design of large-scale high-speed combustors inclusive of green fuels</a:t>
            </a:r>
          </a:p>
        </p:txBody>
      </p:sp>
      <p:sp>
        <p:nvSpPr>
          <p:cNvPr id="4" name="6-Point Star 56">
            <a:extLst>
              <a:ext uri="{FF2B5EF4-FFF2-40B4-BE49-F238E27FC236}">
                <a16:creationId xmlns:a16="http://schemas.microsoft.com/office/drawing/2014/main" id="{43FC4A6F-4734-604B-BFDE-F293DC20AEA8}"/>
              </a:ext>
            </a:extLst>
          </p:cNvPr>
          <p:cNvSpPr/>
          <p:nvPr/>
        </p:nvSpPr>
        <p:spPr>
          <a:xfrm>
            <a:off x="189310" y="1412629"/>
            <a:ext cx="1112647" cy="1085850"/>
          </a:xfrm>
          <a:prstGeom prst="star6">
            <a:avLst>
              <a:gd name="adj" fmla="val 31382"/>
              <a:gd name="hf" fmla="val 115470"/>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0000"/>
                </a:solidFill>
                <a:effectLst/>
                <a:uLnTx/>
                <a:uFillTx/>
                <a:latin typeface="Helvetica"/>
                <a:ea typeface="ＭＳ Ｐゴシック"/>
              </a:rPr>
              <a:t>NEW in FY23</a:t>
            </a:r>
          </a:p>
        </p:txBody>
      </p:sp>
      <p:pic>
        <p:nvPicPr>
          <p:cNvPr id="19" name="Picture 18">
            <a:extLst>
              <a:ext uri="{FF2B5EF4-FFF2-40B4-BE49-F238E27FC236}">
                <a16:creationId xmlns:a16="http://schemas.microsoft.com/office/drawing/2014/main" id="{10FC0B72-7C78-FFEA-F9C6-5995DC030279}"/>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339299" y="1118864"/>
            <a:ext cx="4858626" cy="1677382"/>
          </a:xfrm>
          <a:prstGeom prst="rect">
            <a:avLst/>
          </a:prstGeom>
        </p:spPr>
      </p:pic>
      <p:sp>
        <p:nvSpPr>
          <p:cNvPr id="2" name="Slide Number Placeholder 4">
            <a:extLst>
              <a:ext uri="{FF2B5EF4-FFF2-40B4-BE49-F238E27FC236}">
                <a16:creationId xmlns:a16="http://schemas.microsoft.com/office/drawing/2014/main" id="{ECEA0737-0C2C-040E-87A7-EBA792A27F61}"/>
              </a:ext>
            </a:extLst>
          </p:cNvPr>
          <p:cNvSpPr txBox="1">
            <a:spLocks noGrp="1" noRot="1" noMove="1" noResize="1" noEditPoints="1" noAdjustHandles="1" noChangeArrowheads="1" noChangeShapeType="1"/>
          </p:cNvSpPr>
          <p:nvPr/>
        </p:nvSpPr>
        <p:spPr>
          <a:xfrm>
            <a:off x="11730892" y="6463323"/>
            <a:ext cx="461109" cy="394677"/>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1200" b="0" i="0" u="none" strike="noStrike" kern="1200" cap="none" spc="0" normalizeH="0" baseline="0" noProof="0" smtClean="0">
                <a:ln>
                  <a:noFill/>
                </a:ln>
                <a:solidFill>
                  <a:srgbClr val="FFFFFF"/>
                </a:solidFill>
                <a:effectLst/>
                <a:uLnTx/>
                <a:uFillTx/>
                <a:latin typeface="Arial" panose="020B0604020202020204" pitchFamily="34" charset="0"/>
                <a:ea typeface="ＭＳ Ｐゴシック"/>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FFFFFF"/>
              </a:solidFill>
              <a:effectLst/>
              <a:uLnTx/>
              <a:uFillTx/>
              <a:latin typeface="Arial" panose="020B0604020202020204" pitchFamily="34" charset="0"/>
              <a:ea typeface="ＭＳ Ｐゴシック"/>
              <a:cs typeface="Arial" panose="020B0604020202020204" pitchFamily="34" charset="0"/>
            </a:endParaRPr>
          </a:p>
        </p:txBody>
      </p:sp>
      <p:pic>
        <p:nvPicPr>
          <p:cNvPr id="5" name="Graphic 4" descr="Steering Wheel with solid fill">
            <a:extLst>
              <a:ext uri="{FF2B5EF4-FFF2-40B4-BE49-F238E27FC236}">
                <a16:creationId xmlns:a16="http://schemas.microsoft.com/office/drawing/2014/main" id="{B2D022D2-04C2-1323-AA8A-C1BACD6E783A}"/>
              </a:ext>
            </a:extLst>
          </p:cNvPr>
          <p:cNvPicPr>
            <a:picLocks noChangeAspect="1"/>
          </p:cNvPicPr>
          <p:nvPr/>
        </p:nvPicPr>
        <p:blipFill>
          <a:blip r:embed="rId6" cstate="email">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0410431" y="9144"/>
            <a:ext cx="228600" cy="228600"/>
          </a:xfrm>
          <a:prstGeom prst="rect">
            <a:avLst/>
          </a:prstGeom>
        </p:spPr>
      </p:pic>
      <p:grpSp>
        <p:nvGrpSpPr>
          <p:cNvPr id="6" name="Group 5">
            <a:extLst>
              <a:ext uri="{FF2B5EF4-FFF2-40B4-BE49-F238E27FC236}">
                <a16:creationId xmlns:a16="http://schemas.microsoft.com/office/drawing/2014/main" id="{4603BD88-3494-A2B9-6338-FDE0C972C9BB}"/>
              </a:ext>
            </a:extLst>
          </p:cNvPr>
          <p:cNvGrpSpPr/>
          <p:nvPr/>
        </p:nvGrpSpPr>
        <p:grpSpPr>
          <a:xfrm>
            <a:off x="10864547" y="0"/>
            <a:ext cx="228600" cy="246889"/>
            <a:chOff x="5618324" y="3289495"/>
            <a:chExt cx="943509" cy="1001266"/>
          </a:xfrm>
        </p:grpSpPr>
        <p:pic>
          <p:nvPicPr>
            <p:cNvPr id="8" name="Graphic 7" descr="Map with pin outline">
              <a:extLst>
                <a:ext uri="{FF2B5EF4-FFF2-40B4-BE49-F238E27FC236}">
                  <a16:creationId xmlns:a16="http://schemas.microsoft.com/office/drawing/2014/main" id="{1E567C86-CAEE-10C9-F71B-FAD70A376232}"/>
                </a:ext>
              </a:extLst>
            </p:cNvPr>
            <p:cNvPicPr>
              <a:picLocks noChangeAspect="1"/>
            </p:cNvPicPr>
            <p:nvPr/>
          </p:nvPicPr>
          <p:blipFill>
            <a:blip r:embed="rId8" cstate="email">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618324" y="3347252"/>
              <a:ext cx="943509" cy="943509"/>
            </a:xfrm>
            <a:prstGeom prst="rect">
              <a:avLst/>
            </a:prstGeom>
          </p:spPr>
        </p:pic>
        <p:pic>
          <p:nvPicPr>
            <p:cNvPr id="9" name="Graphic 8" descr="Drawing compass with solid fill">
              <a:extLst>
                <a:ext uri="{FF2B5EF4-FFF2-40B4-BE49-F238E27FC236}">
                  <a16:creationId xmlns:a16="http://schemas.microsoft.com/office/drawing/2014/main" id="{69190256-426C-448C-64CF-9E1044F409ED}"/>
                </a:ext>
              </a:extLst>
            </p:cNvPr>
            <p:cNvPicPr>
              <a:picLocks noChangeAspect="1"/>
            </p:cNvPicPr>
            <p:nvPr/>
          </p:nvPicPr>
          <p:blipFill>
            <a:blip r:embed="rId10" cstate="email">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5618324" y="3289495"/>
              <a:ext cx="590171" cy="590171"/>
            </a:xfrm>
            <a:prstGeom prst="rect">
              <a:avLst/>
            </a:prstGeom>
          </p:spPr>
        </p:pic>
      </p:grpSp>
      <p:grpSp>
        <p:nvGrpSpPr>
          <p:cNvPr id="13" name="Group 12">
            <a:extLst>
              <a:ext uri="{FF2B5EF4-FFF2-40B4-BE49-F238E27FC236}">
                <a16:creationId xmlns:a16="http://schemas.microsoft.com/office/drawing/2014/main" id="{D2C9F9F0-18D1-08B1-0BD1-29753D345A43}"/>
              </a:ext>
            </a:extLst>
          </p:cNvPr>
          <p:cNvGrpSpPr/>
          <p:nvPr/>
        </p:nvGrpSpPr>
        <p:grpSpPr>
          <a:xfrm>
            <a:off x="10635948" y="22860"/>
            <a:ext cx="228599" cy="201168"/>
            <a:chOff x="4843466" y="3720626"/>
            <a:chExt cx="1608811" cy="1055003"/>
          </a:xfrm>
        </p:grpSpPr>
        <p:pic>
          <p:nvPicPr>
            <p:cNvPr id="14" name="Graphic 13" descr="Captain male with solid fill">
              <a:extLst>
                <a:ext uri="{FF2B5EF4-FFF2-40B4-BE49-F238E27FC236}">
                  <a16:creationId xmlns:a16="http://schemas.microsoft.com/office/drawing/2014/main" id="{29675D38-77BE-0FD5-8FAF-970C593CC5DE}"/>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537877" y="3720626"/>
              <a:ext cx="914400" cy="914400"/>
            </a:xfrm>
            <a:prstGeom prst="rect">
              <a:avLst/>
            </a:prstGeom>
          </p:spPr>
        </p:pic>
        <p:pic>
          <p:nvPicPr>
            <p:cNvPr id="16" name="Graphic 15" descr="Captain male with solid fill">
              <a:extLst>
                <a:ext uri="{FF2B5EF4-FFF2-40B4-BE49-F238E27FC236}">
                  <a16:creationId xmlns:a16="http://schemas.microsoft.com/office/drawing/2014/main" id="{580B01CC-8C03-FF33-58B5-A1F3C866D67D}"/>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4843466" y="3720626"/>
              <a:ext cx="914400" cy="914400"/>
            </a:xfrm>
            <a:prstGeom prst="rect">
              <a:avLst/>
            </a:prstGeom>
          </p:spPr>
        </p:pic>
        <p:pic>
          <p:nvPicPr>
            <p:cNvPr id="25" name="Graphic 24" descr="Captain male with solid fill">
              <a:extLst>
                <a:ext uri="{FF2B5EF4-FFF2-40B4-BE49-F238E27FC236}">
                  <a16:creationId xmlns:a16="http://schemas.microsoft.com/office/drawing/2014/main" id="{E7496CF2-80E0-8379-DF70-898C2949E03F}"/>
                </a:ext>
              </a:extLst>
            </p:cNvPr>
            <p:cNvPicPr>
              <a:picLocks noChangeAspect="1"/>
            </p:cNvPicPr>
            <p:nvPr/>
          </p:nvPicPr>
          <p:blipFill>
            <a:blip r:embed="rId12"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5190672" y="3861229"/>
              <a:ext cx="914400" cy="914400"/>
            </a:xfrm>
            <a:prstGeom prst="rect">
              <a:avLst/>
            </a:prstGeom>
          </p:spPr>
        </p:pic>
      </p:grpSp>
    </p:spTree>
    <p:extLst>
      <p:ext uri="{BB962C8B-B14F-4D97-AF65-F5344CB8AC3E}">
        <p14:creationId xmlns:p14="http://schemas.microsoft.com/office/powerpoint/2010/main" val="2958144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85100" y="4643511"/>
            <a:ext cx="6455179" cy="1938992"/>
          </a:xfrm>
          <a:prstGeom prst="rect">
            <a:avLst/>
          </a:prstGeom>
          <a:noFill/>
        </p:spPr>
        <p:txBody>
          <a:bodyPr wrap="square" rtlCol="0">
            <a:spAutoFit/>
          </a:bodyPr>
          <a:lstStyle/>
          <a:p>
            <a:pPr>
              <a:defRPr/>
            </a:pPr>
            <a:r>
              <a:rPr lang="en-US" sz="2400" dirty="0">
                <a:solidFill>
                  <a:schemeClr val="bg1">
                    <a:lumMod val="65000"/>
                  </a:schemeClr>
                </a:solidFill>
                <a:latin typeface="+mj-lt"/>
                <a:ea typeface="ＭＳ Ｐゴシック" charset="0"/>
              </a:rPr>
              <a:t>High-Speed Commercial Flight</a:t>
            </a:r>
          </a:p>
          <a:p>
            <a:pPr>
              <a:defRPr/>
            </a:pPr>
            <a:endParaRPr lang="en-US" sz="2400" dirty="0">
              <a:solidFill>
                <a:schemeClr val="bg1">
                  <a:lumMod val="65000"/>
                </a:schemeClr>
              </a:solidFill>
              <a:latin typeface="+mj-lt"/>
              <a:ea typeface="ＭＳ Ｐゴシック" charset="0"/>
            </a:endParaRPr>
          </a:p>
          <a:p>
            <a:pPr>
              <a:defRPr/>
            </a:pPr>
            <a:r>
              <a:rPr lang="en-US" sz="2400" dirty="0">
                <a:latin typeface="+mj-lt"/>
                <a:ea typeface="ＭＳ Ｐゴシック" charset="0"/>
              </a:rPr>
              <a:t>Advanced Air Mobility – Vertical Flight</a:t>
            </a:r>
          </a:p>
          <a:p>
            <a:pPr>
              <a:defRPr/>
            </a:pPr>
            <a:endParaRPr lang="en-US" sz="2400" dirty="0">
              <a:solidFill>
                <a:schemeClr val="bg1">
                  <a:lumMod val="65000"/>
                </a:schemeClr>
              </a:solidFill>
              <a:latin typeface="+mj-lt"/>
              <a:ea typeface="ＭＳ Ｐゴシック" charset="0"/>
            </a:endParaRPr>
          </a:p>
          <a:p>
            <a:pPr lvl="0">
              <a:defRPr/>
            </a:pPr>
            <a:r>
              <a:rPr lang="en-US" sz="2400" dirty="0">
                <a:solidFill>
                  <a:schemeClr val="bg1">
                    <a:lumMod val="65000"/>
                  </a:schemeClr>
                </a:solidFill>
                <a:latin typeface="+mj-lt"/>
                <a:ea typeface="ＭＳ Ｐゴシック" charset="0"/>
              </a:rPr>
              <a:t>Ultra-Efficient Airliners	</a:t>
            </a:r>
          </a:p>
        </p:txBody>
      </p:sp>
      <p:pic>
        <p:nvPicPr>
          <p:cNvPr id="4" name="Picture 3" descr="Top left image is of an artist illustration of a transonic truss-braced wing aircraft (lower vehicle) and the blended wing body aircraft (upper vehicle) in flight against blue skies with white clouds with the text: Ultra Efficient Airliners.&#10;&#10;Top right image is of an artist illustration of a potential Sky for All depicting many different types of aircraft in the same airspace. Ranging from weather balloons, small aircraft, supersonic aircraft, rockets and unmanned vehicles with the text: Future Airspace and Safety.&#10;&#10;Bottom left image is an artist illustration of a supersonic aircraft in flight over land with the text: High-Speed Commercial Flight.&#10;&#10;Bottom right is an artist illustration of various unmanned aircraft in flight above a city and rural areas with the text: Advanced Air Mobility.">
            <a:extLst>
              <a:ext uri="{FF2B5EF4-FFF2-40B4-BE49-F238E27FC236}">
                <a16:creationId xmlns:a16="http://schemas.microsoft.com/office/drawing/2014/main" id="{471FBF81-E6E8-485D-0F82-D5AD318C77E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80827" y="1078786"/>
            <a:ext cx="6096000" cy="3173553"/>
          </a:xfrm>
          <a:prstGeom prst="rect">
            <a:avLst/>
          </a:prstGeom>
        </p:spPr>
      </p:pic>
    </p:spTree>
    <p:extLst>
      <p:ext uri="{BB962C8B-B14F-4D97-AF65-F5344CB8AC3E}">
        <p14:creationId xmlns:p14="http://schemas.microsoft.com/office/powerpoint/2010/main" val="1861658138"/>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own Arrow 2">
            <a:extLst>
              <a:ext uri="{FF2B5EF4-FFF2-40B4-BE49-F238E27FC236}">
                <a16:creationId xmlns:a16="http://schemas.microsoft.com/office/drawing/2014/main" id="{77D33FF2-D333-2C05-75B7-DAC8F9A5DAC9}"/>
              </a:ext>
            </a:extLst>
          </p:cNvPr>
          <p:cNvSpPr/>
          <p:nvPr/>
        </p:nvSpPr>
        <p:spPr>
          <a:xfrm>
            <a:off x="1162606" y="3728373"/>
            <a:ext cx="3009415" cy="737873"/>
          </a:xfrm>
          <a:prstGeom prst="downArrow">
            <a:avLst/>
          </a:prstGeom>
          <a:solidFill>
            <a:srgbClr val="BDD8EE"/>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E3917E22-0D36-44E3-9E3B-B7DB87891FE4}"/>
              </a:ext>
            </a:extLst>
          </p:cNvPr>
          <p:cNvCxnSpPr>
            <a:cxnSpLocks/>
          </p:cNvCxnSpPr>
          <p:nvPr/>
        </p:nvCxnSpPr>
        <p:spPr bwMode="auto">
          <a:xfrm>
            <a:off x="343388" y="2550722"/>
            <a:ext cx="4632960" cy="0"/>
          </a:xfrm>
          <a:prstGeom prst="line">
            <a:avLst/>
          </a:prstGeom>
          <a:solidFill>
            <a:schemeClr val="accent1"/>
          </a:solidFill>
          <a:ln w="28575" cap="flat" cmpd="sng" algn="ctr">
            <a:solidFill>
              <a:schemeClr val="tx1"/>
            </a:solidFill>
            <a:prstDash val="dash"/>
            <a:round/>
            <a:headEnd type="none" w="med" len="med"/>
            <a:tailEnd type="none" w="med" len="med"/>
          </a:ln>
          <a:effectLst/>
        </p:spPr>
      </p:cxnSp>
      <p:sp>
        <p:nvSpPr>
          <p:cNvPr id="2" name="Title 1">
            <a:extLst>
              <a:ext uri="{FF2B5EF4-FFF2-40B4-BE49-F238E27FC236}">
                <a16:creationId xmlns:a16="http://schemas.microsoft.com/office/drawing/2014/main" id="{8F8E1D59-3148-3F4B-B134-4DD56DE604B3}"/>
              </a:ext>
            </a:extLst>
          </p:cNvPr>
          <p:cNvSpPr>
            <a:spLocks noGrp="1"/>
          </p:cNvSpPr>
          <p:nvPr>
            <p:ph type="title"/>
          </p:nvPr>
        </p:nvSpPr>
        <p:spPr>
          <a:xfrm>
            <a:off x="306918" y="125818"/>
            <a:ext cx="10906727" cy="622300"/>
          </a:xfrm>
        </p:spPr>
        <p:txBody>
          <a:bodyPr>
            <a:normAutofit/>
          </a:bodyPr>
          <a:lstStyle/>
          <a:p>
            <a:r>
              <a:rPr lang="en-US"/>
              <a:t>Advanced Air Mobility Mission – Vision &amp; Framework</a:t>
            </a:r>
          </a:p>
        </p:txBody>
      </p:sp>
      <p:sp>
        <p:nvSpPr>
          <p:cNvPr id="5" name="Oval 4">
            <a:extLst>
              <a:ext uri="{FF2B5EF4-FFF2-40B4-BE49-F238E27FC236}">
                <a16:creationId xmlns:a16="http://schemas.microsoft.com/office/drawing/2014/main" id="{9A3F023B-4B7F-8E46-9137-723EA5AE59AE}"/>
              </a:ext>
            </a:extLst>
          </p:cNvPr>
          <p:cNvSpPr/>
          <p:nvPr/>
        </p:nvSpPr>
        <p:spPr>
          <a:xfrm>
            <a:off x="631011" y="1246284"/>
            <a:ext cx="1959029" cy="1188720"/>
          </a:xfrm>
          <a:prstGeom prst="ellipse">
            <a:avLst/>
          </a:prstGeom>
          <a:solidFill>
            <a:srgbClr val="FDC95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Automation</a:t>
            </a:r>
          </a:p>
        </p:txBody>
      </p:sp>
      <p:sp>
        <p:nvSpPr>
          <p:cNvPr id="10" name="Oval 9">
            <a:extLst>
              <a:ext uri="{FF2B5EF4-FFF2-40B4-BE49-F238E27FC236}">
                <a16:creationId xmlns:a16="http://schemas.microsoft.com/office/drawing/2014/main" id="{920A8696-305E-8E4A-8BF4-BC2793720B29}"/>
              </a:ext>
            </a:extLst>
          </p:cNvPr>
          <p:cNvSpPr/>
          <p:nvPr/>
        </p:nvSpPr>
        <p:spPr>
          <a:xfrm>
            <a:off x="2792519" y="1246284"/>
            <a:ext cx="1828800" cy="1188720"/>
          </a:xfrm>
          <a:prstGeom prst="ellipse">
            <a:avLst/>
          </a:prstGeom>
          <a:solidFill>
            <a:srgbClr val="FDC952"/>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Airspace</a:t>
            </a:r>
          </a:p>
        </p:txBody>
      </p:sp>
      <p:sp>
        <p:nvSpPr>
          <p:cNvPr id="12" name="Oval 11">
            <a:extLst>
              <a:ext uri="{FF2B5EF4-FFF2-40B4-BE49-F238E27FC236}">
                <a16:creationId xmlns:a16="http://schemas.microsoft.com/office/drawing/2014/main" id="{3AE12EAA-6740-DC44-A005-D3AF6AC4FAD2}"/>
              </a:ext>
            </a:extLst>
          </p:cNvPr>
          <p:cNvSpPr/>
          <p:nvPr/>
        </p:nvSpPr>
        <p:spPr>
          <a:xfrm>
            <a:off x="631011" y="2659634"/>
            <a:ext cx="1959029" cy="1220546"/>
          </a:xfrm>
          <a:prstGeom prst="ellipse">
            <a:avLst/>
          </a:prstGeom>
          <a:solidFill>
            <a:srgbClr val="BDD8EE"/>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Aircraft Design</a:t>
            </a:r>
          </a:p>
        </p:txBody>
      </p:sp>
      <p:sp>
        <p:nvSpPr>
          <p:cNvPr id="13" name="Oval 12">
            <a:extLst>
              <a:ext uri="{FF2B5EF4-FFF2-40B4-BE49-F238E27FC236}">
                <a16:creationId xmlns:a16="http://schemas.microsoft.com/office/drawing/2014/main" id="{7843FCEA-987E-4F48-BE79-5667708485B5}"/>
              </a:ext>
            </a:extLst>
          </p:cNvPr>
          <p:cNvSpPr/>
          <p:nvPr/>
        </p:nvSpPr>
        <p:spPr>
          <a:xfrm>
            <a:off x="2792519" y="2675547"/>
            <a:ext cx="1828800" cy="1188720"/>
          </a:xfrm>
          <a:prstGeom prst="ellipse">
            <a:avLst/>
          </a:prstGeom>
          <a:solidFill>
            <a:srgbClr val="BDD8EE"/>
          </a:soli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Noise</a:t>
            </a:r>
          </a:p>
        </p:txBody>
      </p:sp>
      <p:sp>
        <p:nvSpPr>
          <p:cNvPr id="11" name="Oval 10">
            <a:extLst>
              <a:ext uri="{FF2B5EF4-FFF2-40B4-BE49-F238E27FC236}">
                <a16:creationId xmlns:a16="http://schemas.microsoft.com/office/drawing/2014/main" id="{8506E635-2932-494B-846B-7A1214E7EFF7}"/>
              </a:ext>
            </a:extLst>
          </p:cNvPr>
          <p:cNvSpPr/>
          <p:nvPr/>
        </p:nvSpPr>
        <p:spPr>
          <a:xfrm>
            <a:off x="1752914" y="1936245"/>
            <a:ext cx="1828800" cy="1188720"/>
          </a:xfrm>
          <a:prstGeom prst="ellipse">
            <a:avLst/>
          </a:prstGeom>
          <a:gradFill>
            <a:gsLst>
              <a:gs pos="0">
                <a:srgbClr val="FFC000"/>
              </a:gs>
              <a:gs pos="100000">
                <a:srgbClr val="BDD8EE"/>
              </a:gs>
            </a:gsLst>
            <a:lin ang="5400000" scaled="0"/>
          </a:gradFill>
          <a:ln w="28575">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Safety</a:t>
            </a:r>
          </a:p>
        </p:txBody>
      </p:sp>
      <p:sp>
        <p:nvSpPr>
          <p:cNvPr id="14" name="TextBox 13">
            <a:extLst>
              <a:ext uri="{FF2B5EF4-FFF2-40B4-BE49-F238E27FC236}">
                <a16:creationId xmlns:a16="http://schemas.microsoft.com/office/drawing/2014/main" id="{7F06E34A-027E-4425-B4BA-7C62A98CBB4F}"/>
              </a:ext>
            </a:extLst>
          </p:cNvPr>
          <p:cNvSpPr txBox="1"/>
          <p:nvPr/>
        </p:nvSpPr>
        <p:spPr>
          <a:xfrm>
            <a:off x="318493" y="4500870"/>
            <a:ext cx="4936414" cy="2031325"/>
          </a:xfrm>
          <a:prstGeom prst="rect">
            <a:avLst/>
          </a:prstGeom>
          <a:solidFill>
            <a:srgbClr val="BDD8EE"/>
          </a:solidFill>
          <a:ln>
            <a:solidFill>
              <a:schemeClr val="tx2"/>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NASA AAM Vehicle Objectives: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Integrated Design and Operations for Noise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Integrated Aircraft Propulsion System Performance and Reliability</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Weather Tolerant Aircraft Technologies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Survivability in Off-Nominal Conditions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a:ln>
                  <a:noFill/>
                </a:ln>
                <a:solidFill>
                  <a:prstClr val="black"/>
                </a:solidFill>
                <a:effectLst/>
                <a:uLnTx/>
                <a:uFillTx/>
                <a:latin typeface="Calibri" panose="020F0502020204030204" pitchFamily="34" charset="0"/>
                <a:ea typeface="ＭＳ Ｐゴシック"/>
                <a:cs typeface="Calibri" panose="020F0502020204030204" pitchFamily="34" charset="0"/>
              </a:rPr>
              <a:t>Cabin Acceptability </a:t>
            </a:r>
          </a:p>
        </p:txBody>
      </p:sp>
      <p:pic>
        <p:nvPicPr>
          <p:cNvPr id="18" name="Picture 17">
            <a:extLst>
              <a:ext uri="{FF2B5EF4-FFF2-40B4-BE49-F238E27FC236}">
                <a16:creationId xmlns:a16="http://schemas.microsoft.com/office/drawing/2014/main" id="{A992A872-FB1E-4592-AB66-CD377A34956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551851" y="1537122"/>
            <a:ext cx="3074682" cy="1729508"/>
          </a:xfrm>
          <a:prstGeom prst="rect">
            <a:avLst/>
          </a:prstGeom>
        </p:spPr>
      </p:pic>
      <p:pic>
        <p:nvPicPr>
          <p:cNvPr id="19" name="Picture 18">
            <a:extLst>
              <a:ext uri="{FF2B5EF4-FFF2-40B4-BE49-F238E27FC236}">
                <a16:creationId xmlns:a16="http://schemas.microsoft.com/office/drawing/2014/main" id="{84070EB4-2C89-4784-8C9A-0E9BFFEB541C}"/>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824873" y="1537122"/>
            <a:ext cx="3080336" cy="1732689"/>
          </a:xfrm>
          <a:prstGeom prst="rect">
            <a:avLst/>
          </a:prstGeom>
        </p:spPr>
      </p:pic>
      <p:pic>
        <p:nvPicPr>
          <p:cNvPr id="20" name="Picture 19">
            <a:extLst>
              <a:ext uri="{FF2B5EF4-FFF2-40B4-BE49-F238E27FC236}">
                <a16:creationId xmlns:a16="http://schemas.microsoft.com/office/drawing/2014/main" id="{1E20B50F-CBA4-4C70-A981-1FA99CD45B43}"/>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824873" y="3379889"/>
            <a:ext cx="3080336" cy="1732688"/>
          </a:xfrm>
          <a:prstGeom prst="rect">
            <a:avLst/>
          </a:prstGeom>
        </p:spPr>
      </p:pic>
      <p:pic>
        <p:nvPicPr>
          <p:cNvPr id="21" name="Picture 20">
            <a:extLst>
              <a:ext uri="{FF2B5EF4-FFF2-40B4-BE49-F238E27FC236}">
                <a16:creationId xmlns:a16="http://schemas.microsoft.com/office/drawing/2014/main" id="{ED36DB84-CAE0-48C0-BB04-E47479728003}"/>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5551850" y="3379889"/>
            <a:ext cx="3080335" cy="1732688"/>
          </a:xfrm>
          <a:prstGeom prst="rect">
            <a:avLst/>
          </a:prstGeom>
        </p:spPr>
      </p:pic>
      <p:sp>
        <p:nvSpPr>
          <p:cNvPr id="22" name="TextBox 21">
            <a:extLst>
              <a:ext uri="{FF2B5EF4-FFF2-40B4-BE49-F238E27FC236}">
                <a16:creationId xmlns:a16="http://schemas.microsoft.com/office/drawing/2014/main" id="{F56B2655-F610-46FA-A9D2-9349616658D8}"/>
              </a:ext>
            </a:extLst>
          </p:cNvPr>
          <p:cNvSpPr txBox="1"/>
          <p:nvPr/>
        </p:nvSpPr>
        <p:spPr>
          <a:xfrm>
            <a:off x="10596670" y="2897298"/>
            <a:ext cx="13402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rPr>
              <a:t>Public Good</a:t>
            </a:r>
          </a:p>
        </p:txBody>
      </p:sp>
      <p:sp>
        <p:nvSpPr>
          <p:cNvPr id="23" name="TextBox 22">
            <a:extLst>
              <a:ext uri="{FF2B5EF4-FFF2-40B4-BE49-F238E27FC236}">
                <a16:creationId xmlns:a16="http://schemas.microsoft.com/office/drawing/2014/main" id="{F892DA14-D66E-49F6-8F21-23B9CEEE3337}"/>
              </a:ext>
            </a:extLst>
          </p:cNvPr>
          <p:cNvSpPr txBox="1"/>
          <p:nvPr/>
        </p:nvSpPr>
        <p:spPr>
          <a:xfrm>
            <a:off x="9271322" y="4743245"/>
            <a:ext cx="266562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rPr>
              <a:t>Local Passenger Transport</a:t>
            </a:r>
          </a:p>
        </p:txBody>
      </p:sp>
      <p:sp>
        <p:nvSpPr>
          <p:cNvPr id="24" name="TextBox 23">
            <a:extLst>
              <a:ext uri="{FF2B5EF4-FFF2-40B4-BE49-F238E27FC236}">
                <a16:creationId xmlns:a16="http://schemas.microsoft.com/office/drawing/2014/main" id="{B4018AEC-FE43-41BC-9B4B-C5D866B16547}"/>
              </a:ext>
            </a:extLst>
          </p:cNvPr>
          <p:cNvSpPr txBox="1"/>
          <p:nvPr/>
        </p:nvSpPr>
        <p:spPr>
          <a:xfrm>
            <a:off x="5551850" y="2897298"/>
            <a:ext cx="195557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rPr>
              <a:t>Regional Transport</a:t>
            </a:r>
          </a:p>
        </p:txBody>
      </p:sp>
      <p:sp>
        <p:nvSpPr>
          <p:cNvPr id="25" name="TextBox 24">
            <a:extLst>
              <a:ext uri="{FF2B5EF4-FFF2-40B4-BE49-F238E27FC236}">
                <a16:creationId xmlns:a16="http://schemas.microsoft.com/office/drawing/2014/main" id="{51DFD49B-821C-4658-A81B-3AB595FFE852}"/>
              </a:ext>
            </a:extLst>
          </p:cNvPr>
          <p:cNvSpPr txBox="1"/>
          <p:nvPr/>
        </p:nvSpPr>
        <p:spPr>
          <a:xfrm>
            <a:off x="5551850" y="4466246"/>
            <a:ext cx="266562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pitchFamily="34" charset="0"/>
                <a:ea typeface="ＭＳ Ｐゴシック"/>
                <a:cs typeface="Calibri" panose="020F0502020204030204" pitchFamily="34" charset="0"/>
              </a:rPr>
              <a:t>Consumer Enterprise Goods and Services </a:t>
            </a:r>
          </a:p>
        </p:txBody>
      </p:sp>
    </p:spTree>
    <p:extLst>
      <p:ext uri="{BB962C8B-B14F-4D97-AF65-F5344CB8AC3E}">
        <p14:creationId xmlns:p14="http://schemas.microsoft.com/office/powerpoint/2010/main" val="1128811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2C326D37-728A-5148-8C82-DF54F9E85476}"/>
              </a:ext>
            </a:extLst>
          </p:cNvPr>
          <p:cNvSpPr>
            <a:spLocks noGrp="1"/>
          </p:cNvSpPr>
          <p:nvPr>
            <p:ph type="title"/>
          </p:nvPr>
        </p:nvSpPr>
        <p:spPr>
          <a:xfrm>
            <a:off x="138927" y="51959"/>
            <a:ext cx="11580283" cy="843787"/>
          </a:xfrm>
        </p:spPr>
        <p:txBody>
          <a:bodyPr/>
          <a:lstStyle/>
          <a:p>
            <a:r>
              <a:rPr lang="en-US" sz="2600" kern="1200">
                <a:solidFill>
                  <a:prstClr val="black"/>
                </a:solidFill>
                <a:latin typeface="Calibri" panose="020F0502020204030204" pitchFamily="34" charset="0"/>
                <a:ea typeface="Helvetica" charset="0"/>
                <a:cs typeface="Calibri" panose="020F0502020204030204" pitchFamily="34" charset="0"/>
              </a:rPr>
              <a:t>Revolutionary Vertical Lift Technology Project</a:t>
            </a:r>
            <a:br>
              <a:rPr lang="en-US" sz="2600" kern="1200">
                <a:solidFill>
                  <a:prstClr val="black"/>
                </a:solidFill>
                <a:latin typeface="Calibri" panose="020F0502020204030204" pitchFamily="34" charset="0"/>
                <a:ea typeface="Helvetica" charset="0"/>
                <a:cs typeface="Calibri" panose="020F0502020204030204" pitchFamily="34" charset="0"/>
              </a:rPr>
            </a:br>
            <a:r>
              <a:rPr lang="en-US" sz="2600" kern="1200">
                <a:solidFill>
                  <a:prstClr val="black"/>
                </a:solidFill>
                <a:latin typeface="Calibri" panose="020F0502020204030204" pitchFamily="34" charset="0"/>
                <a:ea typeface="Helvetica" charset="0"/>
                <a:cs typeface="Calibri" panose="020F0502020204030204" pitchFamily="34" charset="0"/>
              </a:rPr>
              <a:t>Research </a:t>
            </a:r>
            <a:r>
              <a:rPr lang="en-US" sz="2600">
                <a:solidFill>
                  <a:prstClr val="black"/>
                </a:solidFill>
                <a:latin typeface="Calibri" panose="020F0502020204030204" pitchFamily="34" charset="0"/>
                <a:ea typeface="Helvetica" charset="0"/>
                <a:cs typeface="Calibri" panose="020F0502020204030204" pitchFamily="34" charset="0"/>
              </a:rPr>
              <a:t>Focus – Vehicle Noise and Safety</a:t>
            </a:r>
            <a:endParaRPr lang="en-US" sz="2600">
              <a:solidFill>
                <a:schemeClr val="accent5"/>
              </a:solidFill>
              <a:latin typeface="Calibri" panose="020F0502020204030204" pitchFamily="34" charset="0"/>
              <a:cs typeface="Calibri" panose="020F0502020204030204" pitchFamily="34" charset="0"/>
            </a:endParaRPr>
          </a:p>
        </p:txBody>
      </p:sp>
      <p:sp>
        <p:nvSpPr>
          <p:cNvPr id="173" name="TextBox 172"/>
          <p:cNvSpPr txBox="1"/>
          <p:nvPr/>
        </p:nvSpPr>
        <p:spPr>
          <a:xfrm>
            <a:off x="7775475" y="2070759"/>
            <a:ext cx="3829695" cy="315241"/>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UAM Operational Fleet Noise Assessment</a:t>
            </a:r>
            <a:endParaRPr kumimoji="0" 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163" name="TextBox 162">
            <a:extLst>
              <a:ext uri="{FF2B5EF4-FFF2-40B4-BE49-F238E27FC236}">
                <a16:creationId xmlns:a16="http://schemas.microsoft.com/office/drawing/2014/main" id="{81E013D1-0B6D-0A44-A4CF-A3435448A05A}"/>
              </a:ext>
            </a:extLst>
          </p:cNvPr>
          <p:cNvSpPr txBox="1"/>
          <p:nvPr/>
        </p:nvSpPr>
        <p:spPr>
          <a:xfrm>
            <a:off x="5155183" y="2537337"/>
            <a:ext cx="1300626" cy="64633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UAM Fleet Noise</a:t>
            </a:r>
          </a:p>
        </p:txBody>
      </p:sp>
      <p:sp>
        <p:nvSpPr>
          <p:cNvPr id="203" name="TextBox 202">
            <a:extLst>
              <a:ext uri="{FF2B5EF4-FFF2-40B4-BE49-F238E27FC236}">
                <a16:creationId xmlns:a16="http://schemas.microsoft.com/office/drawing/2014/main" id="{F1EFCB7F-5622-F647-BD83-E4AFB9741C2F}"/>
              </a:ext>
            </a:extLst>
          </p:cNvPr>
          <p:cNvSpPr txBox="1"/>
          <p:nvPr/>
        </p:nvSpPr>
        <p:spPr>
          <a:xfrm>
            <a:off x="7719127" y="2387584"/>
            <a:ext cx="4084369" cy="1169551"/>
          </a:xfrm>
          <a:prstGeom prst="rect">
            <a:avLst/>
          </a:prstGeom>
          <a:noFill/>
        </p:spPr>
        <p:txBody>
          <a:bodyPr wrap="square" numCol="1" rtlCol="0">
            <a:spAutoFit/>
          </a:bodyPr>
          <a:lstStyle/>
          <a:p>
            <a:pPr marL="120650" indent="-120650">
              <a:buFont typeface="Arial" panose="020B0604020202020204" pitchFamily="34" charset="0"/>
              <a:buChar char="•"/>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Noise Power Distance (NPD) database for several UAM ref. configurations &amp; trajectories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AEDT evaluation for UAM fleet noise assessments; provide feedback on findings &amp; usage</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Psychoacoustic tests to assess human response</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124" name="TextBox 123">
            <a:extLst>
              <a:ext uri="{FF2B5EF4-FFF2-40B4-BE49-F238E27FC236}">
                <a16:creationId xmlns:a16="http://schemas.microsoft.com/office/drawing/2014/main" id="{C558E342-E64D-FC42-9E06-8589B8CC7721}"/>
              </a:ext>
            </a:extLst>
          </p:cNvPr>
          <p:cNvSpPr txBox="1"/>
          <p:nvPr/>
        </p:nvSpPr>
        <p:spPr>
          <a:xfrm>
            <a:off x="3123997" y="1105032"/>
            <a:ext cx="6349871" cy="315241"/>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Tools to Explore the Noise &amp; Performance of Multi-Rotor UAM Vehicles</a:t>
            </a:r>
            <a:endParaRPr kumimoji="0" 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164" name="TextBox 163">
            <a:extLst>
              <a:ext uri="{FF2B5EF4-FFF2-40B4-BE49-F238E27FC236}">
                <a16:creationId xmlns:a16="http://schemas.microsoft.com/office/drawing/2014/main" id="{AA46C0FC-AF2B-BA4A-90D0-87D3655BF7CB}"/>
              </a:ext>
            </a:extLst>
          </p:cNvPr>
          <p:cNvSpPr txBox="1"/>
          <p:nvPr/>
        </p:nvSpPr>
        <p:spPr>
          <a:xfrm>
            <a:off x="99738" y="1442197"/>
            <a:ext cx="1497415" cy="64633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Noise &amp; Performance</a:t>
            </a:r>
          </a:p>
        </p:txBody>
      </p:sp>
      <p:sp>
        <p:nvSpPr>
          <p:cNvPr id="205" name="TextBox 204">
            <a:extLst>
              <a:ext uri="{FF2B5EF4-FFF2-40B4-BE49-F238E27FC236}">
                <a16:creationId xmlns:a16="http://schemas.microsoft.com/office/drawing/2014/main" id="{C4CE328B-0E88-3645-925A-B9A4C6C7289C}"/>
              </a:ext>
            </a:extLst>
          </p:cNvPr>
          <p:cNvSpPr txBox="1"/>
          <p:nvPr/>
        </p:nvSpPr>
        <p:spPr>
          <a:xfrm>
            <a:off x="3493204" y="1447773"/>
            <a:ext cx="5059786" cy="738664"/>
          </a:xfrm>
          <a:prstGeom prst="rect">
            <a:avLst/>
          </a:prstGeom>
          <a:noFill/>
        </p:spPr>
        <p:txBody>
          <a:bodyPr wrap="square" numCol="1" rtlCol="0">
            <a:spAutoFit/>
          </a:bodyPr>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V</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alidation</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experiments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E</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fficiency</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&amp; accuracy of conceptual design tools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Design &amp; analysis tools to OGA &amp; US community</a:t>
            </a:r>
          </a:p>
        </p:txBody>
      </p:sp>
      <p:grpSp>
        <p:nvGrpSpPr>
          <p:cNvPr id="40" name="Group 39">
            <a:extLst>
              <a:ext uri="{FF2B5EF4-FFF2-40B4-BE49-F238E27FC236}">
                <a16:creationId xmlns:a16="http://schemas.microsoft.com/office/drawing/2014/main" id="{EEFC899A-9ECC-774B-9D94-B3DBEE5142C9}"/>
              </a:ext>
            </a:extLst>
          </p:cNvPr>
          <p:cNvGrpSpPr>
            <a:grpSpLocks noChangeAspect="1"/>
          </p:cNvGrpSpPr>
          <p:nvPr/>
        </p:nvGrpSpPr>
        <p:grpSpPr>
          <a:xfrm>
            <a:off x="980040" y="874784"/>
            <a:ext cx="2576030" cy="1554480"/>
            <a:chOff x="1990216" y="1048980"/>
            <a:chExt cx="5434229" cy="3279232"/>
          </a:xfrm>
        </p:grpSpPr>
        <p:sp>
          <p:nvSpPr>
            <p:cNvPr id="41" name="Arc 40">
              <a:extLst>
                <a:ext uri="{FF2B5EF4-FFF2-40B4-BE49-F238E27FC236}">
                  <a16:creationId xmlns:a16="http://schemas.microsoft.com/office/drawing/2014/main" id="{A006348B-E80C-5F4E-9F46-C0DC39579E5D}"/>
                </a:ext>
              </a:extLst>
            </p:cNvPr>
            <p:cNvSpPr/>
            <p:nvPr/>
          </p:nvSpPr>
          <p:spPr bwMode="auto">
            <a:xfrm rot="2872790">
              <a:off x="2559894" y="1696794"/>
              <a:ext cx="1763795" cy="2903152"/>
            </a:xfrm>
            <a:prstGeom prst="arc">
              <a:avLst>
                <a:gd name="adj1" fmla="val 17415808"/>
                <a:gd name="adj2" fmla="val 2522524"/>
              </a:avLst>
            </a:prstGeom>
            <a:noFill/>
            <a:ln w="412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a:cs typeface="+mn-cs"/>
              </a:endParaRPr>
            </a:p>
          </p:txBody>
        </p:sp>
        <p:grpSp>
          <p:nvGrpSpPr>
            <p:cNvPr id="42" name="Group 41">
              <a:extLst>
                <a:ext uri="{FF2B5EF4-FFF2-40B4-BE49-F238E27FC236}">
                  <a16:creationId xmlns:a16="http://schemas.microsoft.com/office/drawing/2014/main" id="{E3299F27-6E13-5449-895C-7E39FBC2C28F}"/>
                </a:ext>
              </a:extLst>
            </p:cNvPr>
            <p:cNvGrpSpPr/>
            <p:nvPr/>
          </p:nvGrpSpPr>
          <p:grpSpPr>
            <a:xfrm>
              <a:off x="2377343" y="1048980"/>
              <a:ext cx="5047102" cy="3279232"/>
              <a:chOff x="2377343" y="1048980"/>
              <a:chExt cx="5047102" cy="3279232"/>
            </a:xfrm>
          </p:grpSpPr>
          <p:pic>
            <p:nvPicPr>
              <p:cNvPr id="43" name="Picture 1">
                <a:extLst>
                  <a:ext uri="{FF2B5EF4-FFF2-40B4-BE49-F238E27FC236}">
                    <a16:creationId xmlns:a16="http://schemas.microsoft.com/office/drawing/2014/main" id="{D2B9F1BF-412C-CE49-A633-57A0ED288AD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64017" y="3002332"/>
                <a:ext cx="2360428"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 name="Straight Connector 43">
                <a:extLst>
                  <a:ext uri="{FF2B5EF4-FFF2-40B4-BE49-F238E27FC236}">
                    <a16:creationId xmlns:a16="http://schemas.microsoft.com/office/drawing/2014/main" id="{CEA33C7D-E291-A048-A8FC-549A151E32CC}"/>
                  </a:ext>
                </a:extLst>
              </p:cNvPr>
              <p:cNvCxnSpPr/>
              <p:nvPr/>
            </p:nvCxnSpPr>
            <p:spPr bwMode="auto">
              <a:xfrm flipH="1">
                <a:off x="3287513" y="1676452"/>
                <a:ext cx="11112" cy="2651760"/>
              </a:xfrm>
              <a:prstGeom prst="line">
                <a:avLst/>
              </a:prstGeom>
              <a:solidFill>
                <a:srgbClr val="4472C4"/>
              </a:solidFill>
              <a:ln w="28575" cap="flat" cmpd="sng" algn="ctr">
                <a:solidFill>
                  <a:sysClr val="windowText" lastClr="000000"/>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7116B68-416D-3549-8FAD-88DE80794E37}"/>
                  </a:ext>
                </a:extLst>
              </p:cNvPr>
              <p:cNvCxnSpPr>
                <a:cxnSpLocks/>
              </p:cNvCxnSpPr>
              <p:nvPr/>
            </p:nvCxnSpPr>
            <p:spPr bwMode="auto">
              <a:xfrm flipH="1">
                <a:off x="3287513" y="4309668"/>
                <a:ext cx="3206378" cy="0"/>
              </a:xfrm>
              <a:prstGeom prst="line">
                <a:avLst/>
              </a:prstGeom>
              <a:solidFill>
                <a:srgbClr val="4472C4"/>
              </a:solidFill>
              <a:ln w="28575" cap="flat" cmpd="sng" algn="ctr">
                <a:solidFill>
                  <a:sysClr val="windowText" lastClr="000000"/>
                </a:solidFill>
                <a:prstDash val="solid"/>
                <a:round/>
                <a:headEnd type="none" w="med" len="med"/>
                <a:tailEnd type="none" w="med" len="med"/>
              </a:ln>
              <a:effectLst/>
            </p:spPr>
          </p:cxnSp>
          <p:sp>
            <p:nvSpPr>
              <p:cNvPr id="46" name="Arc 45">
                <a:extLst>
                  <a:ext uri="{FF2B5EF4-FFF2-40B4-BE49-F238E27FC236}">
                    <a16:creationId xmlns:a16="http://schemas.microsoft.com/office/drawing/2014/main" id="{E5441706-258C-D64A-8739-A6E738B79341}"/>
                  </a:ext>
                </a:extLst>
              </p:cNvPr>
              <p:cNvSpPr/>
              <p:nvPr/>
            </p:nvSpPr>
            <p:spPr bwMode="auto">
              <a:xfrm rot="3439385">
                <a:off x="2709167" y="1658804"/>
                <a:ext cx="2125462" cy="2789109"/>
              </a:xfrm>
              <a:prstGeom prst="arc">
                <a:avLst>
                  <a:gd name="adj1" fmla="val 17415808"/>
                  <a:gd name="adj2" fmla="val 2522524"/>
                </a:avLst>
              </a:prstGeom>
              <a:noFill/>
              <a:ln w="41275" cap="flat" cmpd="sng" algn="ctr">
                <a:solidFill>
                  <a:srgbClr val="4472C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a:cs typeface="+mn-cs"/>
                </a:endParaRPr>
              </a:p>
            </p:txBody>
          </p:sp>
          <p:pic>
            <p:nvPicPr>
              <p:cNvPr id="47" name="Picture 19">
                <a:extLst>
                  <a:ext uri="{FF2B5EF4-FFF2-40B4-BE49-F238E27FC236}">
                    <a16:creationId xmlns:a16="http://schemas.microsoft.com/office/drawing/2014/main" id="{B077A3C7-BEAD-4249-B237-165B8D554CD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83218" y="1048980"/>
                <a:ext cx="267831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4" name="TextBox 53">
            <a:extLst>
              <a:ext uri="{FF2B5EF4-FFF2-40B4-BE49-F238E27FC236}">
                <a16:creationId xmlns:a16="http://schemas.microsoft.com/office/drawing/2014/main" id="{7B5452D3-40C9-8748-827A-E06BB8E06CDA}"/>
              </a:ext>
            </a:extLst>
          </p:cNvPr>
          <p:cNvSpPr txBox="1"/>
          <p:nvPr/>
        </p:nvSpPr>
        <p:spPr>
          <a:xfrm>
            <a:off x="296576" y="4958372"/>
            <a:ext cx="274313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Handling &amp; Ride Qualities</a:t>
            </a:r>
          </a:p>
        </p:txBody>
      </p:sp>
      <p:sp>
        <p:nvSpPr>
          <p:cNvPr id="55" name="TextBox 54">
            <a:extLst>
              <a:ext uri="{FF2B5EF4-FFF2-40B4-BE49-F238E27FC236}">
                <a16:creationId xmlns:a16="http://schemas.microsoft.com/office/drawing/2014/main" id="{D963E50B-368A-A149-B55E-23AF9024B641}"/>
              </a:ext>
            </a:extLst>
          </p:cNvPr>
          <p:cNvSpPr txBox="1"/>
          <p:nvPr/>
        </p:nvSpPr>
        <p:spPr>
          <a:xfrm>
            <a:off x="2187906" y="5392219"/>
            <a:ext cx="4465314" cy="315241"/>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Acceptable Handling and Ride Qualities for UAM</a:t>
            </a:r>
            <a:endParaRPr kumimoji="0" 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56" name="TextBox 55">
            <a:extLst>
              <a:ext uri="{FF2B5EF4-FFF2-40B4-BE49-F238E27FC236}">
                <a16:creationId xmlns:a16="http://schemas.microsoft.com/office/drawing/2014/main" id="{B5EBAA9C-618A-C14A-A932-537F7642EEE1}"/>
              </a:ext>
            </a:extLst>
          </p:cNvPr>
          <p:cNvSpPr txBox="1"/>
          <p:nvPr/>
        </p:nvSpPr>
        <p:spPr>
          <a:xfrm>
            <a:off x="2139844" y="5738913"/>
            <a:ext cx="5561594" cy="738664"/>
          </a:xfrm>
          <a:prstGeom prst="rect">
            <a:avLst/>
          </a:prstGeom>
          <a:noFill/>
        </p:spPr>
        <p:txBody>
          <a:bodyPr wrap="square" numCol="1" rtlCol="0">
            <a:spAutoFit/>
          </a:bodyPr>
          <a:lstStyle/>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H</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uman</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subject testing to assess handling &amp; ride qualities</a:t>
            </a:r>
          </a:p>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H</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andling</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&amp; ride qualities guidelines for UAM vehicles</a:t>
            </a:r>
          </a:p>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F</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light dynamics &amp; control modeling tools for conceptual design</a:t>
            </a:r>
          </a:p>
        </p:txBody>
      </p:sp>
      <p:sp>
        <p:nvSpPr>
          <p:cNvPr id="141" name="TextBox 140"/>
          <p:cNvSpPr txBox="1"/>
          <p:nvPr/>
        </p:nvSpPr>
        <p:spPr>
          <a:xfrm>
            <a:off x="2437138" y="3537193"/>
            <a:ext cx="4766398" cy="315241"/>
          </a:xfrm>
          <a:prstGeom prst="rect">
            <a:avLst/>
          </a:prstGeom>
          <a:solidFill>
            <a:srgbClr val="91C7FF"/>
          </a:solidFill>
          <a:ln>
            <a:solidFill>
              <a:schemeClr val="tx1"/>
            </a:solidFill>
          </a:ln>
        </p:spPr>
        <p:txBody>
          <a:bodyPr wrap="square" lIns="68354" tIns="34176" rIns="68354" bIns="34176" rtlCol="0" anchor="ctr">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Reliable &amp; Efficient Propulsion Components for UAM</a:t>
            </a:r>
          </a:p>
        </p:txBody>
      </p:sp>
      <p:sp>
        <p:nvSpPr>
          <p:cNvPr id="32" name="TextBox 31">
            <a:extLst>
              <a:ext uri="{FF2B5EF4-FFF2-40B4-BE49-F238E27FC236}">
                <a16:creationId xmlns:a16="http://schemas.microsoft.com/office/drawing/2014/main" id="{22E1B9D0-AE99-2D44-B4FB-BC91400AD6F0}"/>
              </a:ext>
            </a:extLst>
          </p:cNvPr>
          <p:cNvSpPr txBox="1"/>
          <p:nvPr/>
        </p:nvSpPr>
        <p:spPr>
          <a:xfrm>
            <a:off x="266904" y="3193295"/>
            <a:ext cx="2010880"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Electric Powertrain Reliability</a:t>
            </a:r>
          </a:p>
        </p:txBody>
      </p:sp>
      <p:sp>
        <p:nvSpPr>
          <p:cNvPr id="5" name="TextBox 4">
            <a:extLst>
              <a:ext uri="{FF2B5EF4-FFF2-40B4-BE49-F238E27FC236}">
                <a16:creationId xmlns:a16="http://schemas.microsoft.com/office/drawing/2014/main" id="{8F551BCF-6180-584C-84BB-9C2541D337C4}"/>
              </a:ext>
            </a:extLst>
          </p:cNvPr>
          <p:cNvSpPr txBox="1"/>
          <p:nvPr/>
        </p:nvSpPr>
        <p:spPr>
          <a:xfrm>
            <a:off x="2400229" y="3839626"/>
            <a:ext cx="4989400" cy="954107"/>
          </a:xfrm>
          <a:prstGeom prst="rect">
            <a:avLst/>
          </a:prstGeom>
          <a:noFill/>
        </p:spPr>
        <p:txBody>
          <a:bodyPr wrap="square" rtlCol="0">
            <a:spAutoFit/>
          </a:bodyPr>
          <a:lstStyle/>
          <a:p>
            <a:pPr marL="180975"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tab pos="376078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Electric power &amp; powertrain experimental capabilities</a:t>
            </a:r>
          </a:p>
          <a:p>
            <a:pPr marL="180975"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tab pos="3760788" algn="l"/>
              </a:tabLst>
              <a:defRPr/>
            </a:pPr>
            <a:r>
              <a:rPr lang="en-US" sz="1400">
                <a:solidFill>
                  <a:srgbClr val="000000"/>
                </a:solidFill>
                <a:latin typeface="Calibri" panose="020F0502020204030204" pitchFamily="34" charset="0"/>
                <a:ea typeface="ＭＳ Ｐゴシック"/>
                <a:cs typeface="Calibri" panose="020F0502020204030204" pitchFamily="34" charset="0"/>
              </a:rPr>
              <a:t>T</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ools</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to assess electric motor reliability &amp; new design concepts</a:t>
            </a:r>
          </a:p>
          <a:p>
            <a:pPr marL="180975"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tab pos="3760788" algn="l"/>
              </a:tabLst>
              <a:defRPr/>
            </a:pPr>
            <a:r>
              <a:rPr lang="en-US" sz="1400">
                <a:solidFill>
                  <a:srgbClr val="000000"/>
                </a:solidFill>
                <a:latin typeface="Calibri" panose="020F0502020204030204" pitchFamily="34" charset="0"/>
                <a:ea typeface="ＭＳ Ｐゴシック"/>
                <a:cs typeface="Calibri" panose="020F0502020204030204" pitchFamily="34" charset="0"/>
              </a:rPr>
              <a:t>Validated models</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&amp; test guidelines for </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eVTOL</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propulsion &amp; thermal components </a:t>
            </a:r>
          </a:p>
        </p:txBody>
      </p:sp>
      <p:sp>
        <p:nvSpPr>
          <p:cNvPr id="38" name="TextBox 37">
            <a:extLst>
              <a:ext uri="{FF2B5EF4-FFF2-40B4-BE49-F238E27FC236}">
                <a16:creationId xmlns:a16="http://schemas.microsoft.com/office/drawing/2014/main" id="{A19BDA4F-964B-4DC4-AFBD-DE16D62467A4}"/>
              </a:ext>
            </a:extLst>
          </p:cNvPr>
          <p:cNvSpPr txBox="1"/>
          <p:nvPr/>
        </p:nvSpPr>
        <p:spPr>
          <a:xfrm>
            <a:off x="7442865" y="5231932"/>
            <a:ext cx="4008981" cy="315241"/>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UAM Crashworthiness &amp; Occupant Protection</a:t>
            </a:r>
            <a:endParaRPr kumimoji="0" 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39" name="TextBox 38">
            <a:extLst>
              <a:ext uri="{FF2B5EF4-FFF2-40B4-BE49-F238E27FC236}">
                <a16:creationId xmlns:a16="http://schemas.microsoft.com/office/drawing/2014/main" id="{09FA0642-1F13-421A-8159-0C9B392C586C}"/>
              </a:ext>
            </a:extLst>
          </p:cNvPr>
          <p:cNvSpPr txBox="1"/>
          <p:nvPr/>
        </p:nvSpPr>
        <p:spPr>
          <a:xfrm>
            <a:off x="7389628" y="5547173"/>
            <a:ext cx="4741224" cy="954107"/>
          </a:xfrm>
          <a:prstGeom prst="rect">
            <a:avLst/>
          </a:prstGeom>
          <a:noFill/>
        </p:spPr>
        <p:txBody>
          <a:bodyPr wrap="square" numCol="1" rtlCol="0">
            <a:spAutoFit/>
          </a:bodyPr>
          <a:lstStyle/>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F</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ull</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-scale &amp; component level tests </a:t>
            </a:r>
          </a:p>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T</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est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guidelines, modeling best practices, &amp; vehicle technologies for crash mitigation</a:t>
            </a:r>
          </a:p>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C</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rash &amp; impact data to consensus standards organizations</a:t>
            </a:r>
          </a:p>
        </p:txBody>
      </p:sp>
      <p:pic>
        <p:nvPicPr>
          <p:cNvPr id="49" name="Picture 48" descr="Background pattern&#10;&#10;Description automatically generated">
            <a:extLst>
              <a:ext uri="{FF2B5EF4-FFF2-40B4-BE49-F238E27FC236}">
                <a16:creationId xmlns:a16="http://schemas.microsoft.com/office/drawing/2014/main" id="{4E6C7697-2556-4424-862C-48AC6BAA21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390327" y="2339363"/>
            <a:ext cx="1300626" cy="1029201"/>
          </a:xfrm>
          <a:prstGeom prst="rect">
            <a:avLst/>
          </a:prstGeom>
        </p:spPr>
      </p:pic>
      <p:pic>
        <p:nvPicPr>
          <p:cNvPr id="50" name="Picture 49">
            <a:extLst>
              <a:ext uri="{FF2B5EF4-FFF2-40B4-BE49-F238E27FC236}">
                <a16:creationId xmlns:a16="http://schemas.microsoft.com/office/drawing/2014/main" id="{110E6A3C-83A4-4AEA-93F3-AF1A03B7859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22551" y="5349991"/>
            <a:ext cx="1891541" cy="11755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F1F53D95-4720-40B5-A369-7C6E6A61074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402865" y="4122002"/>
            <a:ext cx="2010880" cy="1042294"/>
          </a:xfrm>
          <a:prstGeom prst="rect">
            <a:avLst/>
          </a:prstGeom>
        </p:spPr>
      </p:pic>
      <p:pic>
        <p:nvPicPr>
          <p:cNvPr id="156" name="Picture 155">
            <a:extLst>
              <a:ext uri="{FF2B5EF4-FFF2-40B4-BE49-F238E27FC236}">
                <a16:creationId xmlns:a16="http://schemas.microsoft.com/office/drawing/2014/main" id="{C4BEDCB2-ECDC-E34E-B081-7E809757988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24430" y="3804783"/>
            <a:ext cx="2188721" cy="833799"/>
          </a:xfrm>
          <a:prstGeom prst="rect">
            <a:avLst/>
          </a:prstGeom>
        </p:spPr>
      </p:pic>
      <p:sp>
        <p:nvSpPr>
          <p:cNvPr id="30" name="Rectangle 15">
            <a:extLst>
              <a:ext uri="{FF2B5EF4-FFF2-40B4-BE49-F238E27FC236}">
                <a16:creationId xmlns:a16="http://schemas.microsoft.com/office/drawing/2014/main" id="{11E37A29-C882-417F-897B-9185F5B31E7D}"/>
              </a:ext>
            </a:extLst>
          </p:cNvPr>
          <p:cNvSpPr txBox="1">
            <a:spLocks noChangeArrowheads="1"/>
          </p:cNvSpPr>
          <p:nvPr/>
        </p:nvSpPr>
        <p:spPr bwMode="auto">
          <a:xfrm>
            <a:off x="10058400" y="6520051"/>
            <a:ext cx="2133600" cy="291185"/>
          </a:xfrm>
          <a:prstGeom prst="rect">
            <a:avLst/>
          </a:prstGeom>
          <a:noFill/>
          <a:ln w="9525">
            <a:noFill/>
            <a:miter lim="800000"/>
            <a:headEnd/>
            <a:tailEnd/>
          </a:ln>
          <a:effectLst/>
        </p:spPr>
        <p:txBody>
          <a:bodyPr vert="horz" wrap="square" lIns="101832" tIns="50914" rIns="101832" bIns="50914" numCol="1" anchor="b" anchorCtr="0" compatLnSpc="1">
            <a:prstTxWarp prst="textNoShape">
              <a:avLst/>
            </a:prstTxWarp>
          </a:bodyPr>
          <a:lstStyle>
            <a:defPPr>
              <a:defRPr lang="en-US"/>
            </a:defPPr>
            <a:lvl1pPr marL="0" algn="r" defTabSz="456777" rtl="0" eaLnBrk="1" latinLnBrk="0" hangingPunct="1">
              <a:defRPr sz="1000" kern="1200">
                <a:solidFill>
                  <a:srgbClr val="677085"/>
                </a:solidFill>
                <a:latin typeface="Arial" charset="0"/>
                <a:ea typeface="+mn-ea"/>
                <a:cs typeface="+mn-cs"/>
              </a:defRPr>
            </a:lvl1pPr>
            <a:lvl2pPr marL="456777" algn="l" defTabSz="456777" rtl="0" eaLnBrk="1" latinLnBrk="0" hangingPunct="1">
              <a:defRPr sz="1800" kern="1200">
                <a:solidFill>
                  <a:schemeClr val="tx1"/>
                </a:solidFill>
                <a:latin typeface="+mn-lt"/>
                <a:ea typeface="+mn-ea"/>
                <a:cs typeface="+mn-cs"/>
              </a:defRPr>
            </a:lvl2pPr>
            <a:lvl3pPr marL="913553" algn="l" defTabSz="456777" rtl="0" eaLnBrk="1" latinLnBrk="0" hangingPunct="1">
              <a:defRPr sz="1800" kern="1200">
                <a:solidFill>
                  <a:schemeClr val="tx1"/>
                </a:solidFill>
                <a:latin typeface="+mn-lt"/>
                <a:ea typeface="+mn-ea"/>
                <a:cs typeface="+mn-cs"/>
              </a:defRPr>
            </a:lvl3pPr>
            <a:lvl4pPr marL="1370328" algn="l" defTabSz="456777" rtl="0" eaLnBrk="1" latinLnBrk="0" hangingPunct="1">
              <a:defRPr sz="1800" kern="1200">
                <a:solidFill>
                  <a:schemeClr val="tx1"/>
                </a:solidFill>
                <a:latin typeface="+mn-lt"/>
                <a:ea typeface="+mn-ea"/>
                <a:cs typeface="+mn-cs"/>
              </a:defRPr>
            </a:lvl4pPr>
            <a:lvl5pPr marL="1827104" algn="l" defTabSz="456777" rtl="0" eaLnBrk="1" latinLnBrk="0" hangingPunct="1">
              <a:defRPr sz="1800" kern="1200">
                <a:solidFill>
                  <a:schemeClr val="tx1"/>
                </a:solidFill>
                <a:latin typeface="+mn-lt"/>
                <a:ea typeface="+mn-ea"/>
                <a:cs typeface="+mn-cs"/>
              </a:defRPr>
            </a:lvl5pPr>
            <a:lvl6pPr marL="2283878" algn="l" defTabSz="456777" rtl="0" eaLnBrk="1" latinLnBrk="0" hangingPunct="1">
              <a:defRPr sz="1800" kern="1200">
                <a:solidFill>
                  <a:schemeClr val="tx1"/>
                </a:solidFill>
                <a:latin typeface="+mn-lt"/>
                <a:ea typeface="+mn-ea"/>
                <a:cs typeface="+mn-cs"/>
              </a:defRPr>
            </a:lvl6pPr>
            <a:lvl7pPr marL="2740656" algn="l" defTabSz="456777" rtl="0" eaLnBrk="1" latinLnBrk="0" hangingPunct="1">
              <a:defRPr sz="1800" kern="1200">
                <a:solidFill>
                  <a:schemeClr val="tx1"/>
                </a:solidFill>
                <a:latin typeface="+mn-lt"/>
                <a:ea typeface="+mn-ea"/>
                <a:cs typeface="+mn-cs"/>
              </a:defRPr>
            </a:lvl7pPr>
            <a:lvl8pPr marL="3197435" algn="l" defTabSz="456777" rtl="0" eaLnBrk="1" latinLnBrk="0" hangingPunct="1">
              <a:defRPr sz="1800" kern="1200">
                <a:solidFill>
                  <a:schemeClr val="tx1"/>
                </a:solidFill>
                <a:latin typeface="+mn-lt"/>
                <a:ea typeface="+mn-ea"/>
                <a:cs typeface="+mn-cs"/>
              </a:defRPr>
            </a:lvl8pPr>
            <a:lvl9pPr marL="3654208" algn="l" defTabSz="456777" rtl="0" eaLnBrk="1" latinLnBrk="0" hangingPunct="1">
              <a:defRPr sz="1800" kern="1200">
                <a:solidFill>
                  <a:schemeClr val="tx1"/>
                </a:solidFill>
                <a:latin typeface="+mn-lt"/>
                <a:ea typeface="+mn-ea"/>
                <a:cs typeface="+mn-cs"/>
              </a:defRPr>
            </a:lvl9pPr>
          </a:lstStyle>
          <a:p>
            <a:pPr marL="0" marR="0" lvl="0" indent="0" algn="r" defTabSz="456777" rtl="0" eaLnBrk="1" fontAlgn="auto" latinLnBrk="0" hangingPunct="1">
              <a:lnSpc>
                <a:spcPct val="100000"/>
              </a:lnSpc>
              <a:spcBef>
                <a:spcPts val="0"/>
              </a:spcBef>
              <a:spcAft>
                <a:spcPts val="0"/>
              </a:spcAft>
              <a:buClrTx/>
              <a:buSzTx/>
              <a:buFontTx/>
              <a:buNone/>
              <a:tabLst/>
              <a:defRPr/>
            </a:pPr>
            <a:fld id="{B7FA9A03-DF6D-7347-B98F-083EDA44E9CD}" type="slidenum">
              <a:rPr kumimoji="0" lang="en-US" sz="1000" b="0" i="0" u="none" strike="noStrike" kern="1200" cap="none" spc="0" normalizeH="0" baseline="0" noProof="0">
                <a:ln>
                  <a:noFill/>
                </a:ln>
                <a:solidFill>
                  <a:srgbClr val="677085"/>
                </a:solidFill>
                <a:effectLst/>
                <a:uLnTx/>
                <a:uFillTx/>
                <a:latin typeface="Arial" charset="0"/>
                <a:ea typeface="ＭＳ Ｐゴシック"/>
                <a:cs typeface="ＭＳ Ｐゴシック"/>
              </a:rPr>
              <a:pPr marL="0" marR="0" lvl="0" indent="0" algn="r" defTabSz="456777" rtl="0" eaLnBrk="1" fontAlgn="auto" latinLnBrk="0" hangingPunct="1">
                <a:lnSpc>
                  <a:spcPct val="100000"/>
                </a:lnSpc>
                <a:spcBef>
                  <a:spcPts val="0"/>
                </a:spcBef>
                <a:spcAft>
                  <a:spcPts val="0"/>
                </a:spcAft>
                <a:buClrTx/>
                <a:buSzTx/>
                <a:buFontTx/>
                <a:buNone/>
                <a:tabLst/>
                <a:defRPr/>
              </a:pPr>
              <a:t>15</a:t>
            </a:fld>
            <a:endParaRPr kumimoji="0" lang="en-US" sz="1000" b="0" i="0" u="none" strike="noStrike" kern="1200" cap="none" spc="0" normalizeH="0" baseline="0" noProof="0">
              <a:ln>
                <a:noFill/>
              </a:ln>
              <a:solidFill>
                <a:srgbClr val="677085"/>
              </a:solidFill>
              <a:effectLst/>
              <a:uLnTx/>
              <a:uFillTx/>
              <a:latin typeface="Arial" charset="0"/>
              <a:ea typeface="ＭＳ Ｐゴシック"/>
              <a:cs typeface="ＭＳ Ｐゴシック"/>
            </a:endParaRPr>
          </a:p>
        </p:txBody>
      </p:sp>
      <p:sp>
        <p:nvSpPr>
          <p:cNvPr id="36" name="TextBox 35">
            <a:extLst>
              <a:ext uri="{FF2B5EF4-FFF2-40B4-BE49-F238E27FC236}">
                <a16:creationId xmlns:a16="http://schemas.microsoft.com/office/drawing/2014/main" id="{01411D30-2E00-4876-A8BC-AD5569385D10}"/>
              </a:ext>
            </a:extLst>
          </p:cNvPr>
          <p:cNvSpPr txBox="1"/>
          <p:nvPr/>
        </p:nvSpPr>
        <p:spPr>
          <a:xfrm>
            <a:off x="7713849" y="4773826"/>
            <a:ext cx="188236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Occupant Safety</a:t>
            </a:r>
          </a:p>
        </p:txBody>
      </p:sp>
    </p:spTree>
    <p:extLst>
      <p:ext uri="{BB962C8B-B14F-4D97-AF65-F5344CB8AC3E}">
        <p14:creationId xmlns:p14="http://schemas.microsoft.com/office/powerpoint/2010/main" val="31404094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AD9BFEA8-B100-DE1F-BA0F-F171EE7A6555}"/>
              </a:ext>
            </a:extLst>
          </p:cNvPr>
          <p:cNvSpPr txBox="1"/>
          <p:nvPr/>
        </p:nvSpPr>
        <p:spPr>
          <a:xfrm>
            <a:off x="2400229" y="3839626"/>
            <a:ext cx="4989400" cy="954107"/>
          </a:xfrm>
          <a:prstGeom prst="rect">
            <a:avLst/>
          </a:prstGeom>
          <a:noFill/>
        </p:spPr>
        <p:txBody>
          <a:bodyPr wrap="square" rtlCol="0">
            <a:spAutoFit/>
          </a:bodyPr>
          <a:lstStyle/>
          <a:p>
            <a:pPr marL="180975"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tab pos="3760788" algn="l"/>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Electric power &amp; powertrain experimental capabilities</a:t>
            </a:r>
          </a:p>
          <a:p>
            <a:pPr marL="180975"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tab pos="3760788" algn="l"/>
              </a:tabLst>
              <a:defRPr/>
            </a:pPr>
            <a:r>
              <a:rPr lang="en-US" sz="1400">
                <a:solidFill>
                  <a:srgbClr val="000000"/>
                </a:solidFill>
                <a:latin typeface="Calibri" panose="020F0502020204030204" pitchFamily="34" charset="0"/>
                <a:ea typeface="ＭＳ Ｐゴシック"/>
                <a:cs typeface="Calibri" panose="020F0502020204030204" pitchFamily="34" charset="0"/>
              </a:rPr>
              <a:t>T</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ools</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to assess electric motor reliability &amp; new design concepts</a:t>
            </a:r>
          </a:p>
          <a:p>
            <a:pPr marL="180975" marR="0" lvl="0" indent="-169863" algn="l" defTabSz="457200" rtl="0" eaLnBrk="1" fontAlgn="auto" latinLnBrk="0" hangingPunct="1">
              <a:lnSpc>
                <a:spcPct val="100000"/>
              </a:lnSpc>
              <a:spcBef>
                <a:spcPts val="0"/>
              </a:spcBef>
              <a:spcAft>
                <a:spcPts val="0"/>
              </a:spcAft>
              <a:buClrTx/>
              <a:buSzTx/>
              <a:buFont typeface="Arial" panose="020B0604020202020204" pitchFamily="34" charset="0"/>
              <a:buChar char="•"/>
              <a:tabLst>
                <a:tab pos="3760788" algn="l"/>
              </a:tabLst>
              <a:defRPr/>
            </a:pPr>
            <a:r>
              <a:rPr lang="en-US" sz="1400">
                <a:solidFill>
                  <a:srgbClr val="000000"/>
                </a:solidFill>
                <a:latin typeface="Calibri" panose="020F0502020204030204" pitchFamily="34" charset="0"/>
                <a:ea typeface="ＭＳ Ｐゴシック"/>
                <a:cs typeface="Calibri" panose="020F0502020204030204" pitchFamily="34" charset="0"/>
              </a:rPr>
              <a:t>Validated models</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&amp; test guidelines for </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eVTOL</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propulsion &amp; thermal components </a:t>
            </a:r>
          </a:p>
        </p:txBody>
      </p:sp>
      <p:sp>
        <p:nvSpPr>
          <p:cNvPr id="15" name="TextBox 14">
            <a:extLst>
              <a:ext uri="{FF2B5EF4-FFF2-40B4-BE49-F238E27FC236}">
                <a16:creationId xmlns:a16="http://schemas.microsoft.com/office/drawing/2014/main" id="{FE40A46E-ECC1-38F7-7BFB-377CC9D19A56}"/>
              </a:ext>
            </a:extLst>
          </p:cNvPr>
          <p:cNvSpPr txBox="1"/>
          <p:nvPr/>
        </p:nvSpPr>
        <p:spPr>
          <a:xfrm>
            <a:off x="7719127" y="2387584"/>
            <a:ext cx="4084369" cy="1169551"/>
          </a:xfrm>
          <a:prstGeom prst="rect">
            <a:avLst/>
          </a:prstGeom>
          <a:noFill/>
        </p:spPr>
        <p:txBody>
          <a:bodyPr wrap="square" numCol="1" rtlCol="0">
            <a:spAutoFit/>
          </a:bodyPr>
          <a:lstStyle/>
          <a:p>
            <a:pPr marL="120650" indent="-120650">
              <a:buFont typeface="Arial" panose="020B0604020202020204" pitchFamily="34" charset="0"/>
              <a:buChar char="•"/>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Noise Power Distance (NPD) database for several UAM ref. configurations &amp; trajectories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AEDT evaluation for UAM fleet noise assessments; provide feedback on findings &amp; usage</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solidFill>
                  <a:srgbClr val="000000"/>
                </a:solidFill>
                <a:latin typeface="Calibri" panose="020F0502020204030204" pitchFamily="34" charset="0"/>
                <a:ea typeface="ＭＳ Ｐゴシック"/>
                <a:cs typeface="Calibri" panose="020F0502020204030204" pitchFamily="34" charset="0"/>
              </a:rPr>
              <a:t>Psychoacoustic tests to assess human response</a:t>
            </a:r>
            <a:endPar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endParaRPr>
          </a:p>
        </p:txBody>
      </p:sp>
      <p:sp>
        <p:nvSpPr>
          <p:cNvPr id="22" name="Title 21">
            <a:extLst>
              <a:ext uri="{FF2B5EF4-FFF2-40B4-BE49-F238E27FC236}">
                <a16:creationId xmlns:a16="http://schemas.microsoft.com/office/drawing/2014/main" id="{2C326D37-728A-5148-8C82-DF54F9E85476}"/>
              </a:ext>
            </a:extLst>
          </p:cNvPr>
          <p:cNvSpPr>
            <a:spLocks noGrp="1"/>
          </p:cNvSpPr>
          <p:nvPr>
            <p:ph type="title"/>
          </p:nvPr>
        </p:nvSpPr>
        <p:spPr>
          <a:xfrm>
            <a:off x="138927" y="51959"/>
            <a:ext cx="11580283" cy="843787"/>
          </a:xfrm>
        </p:spPr>
        <p:txBody>
          <a:bodyPr/>
          <a:lstStyle/>
          <a:p>
            <a:r>
              <a:rPr lang="en-US" sz="2600" kern="1200">
                <a:solidFill>
                  <a:prstClr val="black"/>
                </a:solidFill>
                <a:latin typeface="Calibri" panose="020F0502020204030204" pitchFamily="34" charset="0"/>
                <a:ea typeface="Helvetica" charset="0"/>
                <a:cs typeface="Calibri" panose="020F0502020204030204" pitchFamily="34" charset="0"/>
              </a:rPr>
              <a:t>Revolutionary Vertical Lift Technology Project</a:t>
            </a:r>
            <a:br>
              <a:rPr lang="en-US" sz="2600" kern="1200">
                <a:solidFill>
                  <a:prstClr val="black"/>
                </a:solidFill>
                <a:latin typeface="Calibri" panose="020F0502020204030204" pitchFamily="34" charset="0"/>
                <a:ea typeface="Helvetica" charset="0"/>
                <a:cs typeface="Calibri" panose="020F0502020204030204" pitchFamily="34" charset="0"/>
              </a:rPr>
            </a:br>
            <a:r>
              <a:rPr lang="en-US" sz="2600" kern="1200">
                <a:solidFill>
                  <a:prstClr val="black"/>
                </a:solidFill>
                <a:latin typeface="Calibri" panose="020F0502020204030204" pitchFamily="34" charset="0"/>
                <a:ea typeface="Helvetica" charset="0"/>
                <a:cs typeface="Calibri" panose="020F0502020204030204" pitchFamily="34" charset="0"/>
              </a:rPr>
              <a:t>Research </a:t>
            </a:r>
            <a:r>
              <a:rPr lang="en-US" sz="2600">
                <a:solidFill>
                  <a:prstClr val="black"/>
                </a:solidFill>
                <a:latin typeface="Calibri" panose="020F0502020204030204" pitchFamily="34" charset="0"/>
                <a:ea typeface="Helvetica" charset="0"/>
                <a:cs typeface="Calibri" panose="020F0502020204030204" pitchFamily="34" charset="0"/>
              </a:rPr>
              <a:t>Focus – Vehicle Noise and Safety; </a:t>
            </a:r>
            <a:r>
              <a:rPr lang="en-US" sz="2600">
                <a:solidFill>
                  <a:schemeClr val="accent1">
                    <a:lumMod val="75000"/>
                  </a:schemeClr>
                </a:solidFill>
                <a:latin typeface="Calibri" panose="020F0502020204030204" pitchFamily="34" charset="0"/>
                <a:ea typeface="Helvetica" charset="0"/>
                <a:cs typeface="Calibri" panose="020F0502020204030204" pitchFamily="34" charset="0"/>
              </a:rPr>
              <a:t>Recent Progress</a:t>
            </a:r>
            <a:endParaRPr lang="en-US" sz="2600">
              <a:solidFill>
                <a:schemeClr val="accent1">
                  <a:lumMod val="75000"/>
                </a:schemeClr>
              </a:solidFill>
              <a:latin typeface="Calibri" panose="020F0502020204030204" pitchFamily="34" charset="0"/>
              <a:cs typeface="Calibri" panose="020F0502020204030204" pitchFamily="34" charset="0"/>
            </a:endParaRPr>
          </a:p>
        </p:txBody>
      </p:sp>
      <p:sp>
        <p:nvSpPr>
          <p:cNvPr id="173" name="TextBox 172"/>
          <p:cNvSpPr txBox="1"/>
          <p:nvPr/>
        </p:nvSpPr>
        <p:spPr>
          <a:xfrm>
            <a:off x="7798335" y="2070759"/>
            <a:ext cx="3829695" cy="315241"/>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UAM Operational Fleet Noise Assessment</a:t>
            </a:r>
            <a:endParaRPr kumimoji="0" 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163" name="TextBox 162">
            <a:extLst>
              <a:ext uri="{FF2B5EF4-FFF2-40B4-BE49-F238E27FC236}">
                <a16:creationId xmlns:a16="http://schemas.microsoft.com/office/drawing/2014/main" id="{81E013D1-0B6D-0A44-A4CF-A3435448A05A}"/>
              </a:ext>
            </a:extLst>
          </p:cNvPr>
          <p:cNvSpPr txBox="1"/>
          <p:nvPr/>
        </p:nvSpPr>
        <p:spPr>
          <a:xfrm>
            <a:off x="5151917" y="2537337"/>
            <a:ext cx="1300626" cy="64633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UAM Fleet Noise</a:t>
            </a:r>
          </a:p>
        </p:txBody>
      </p:sp>
      <p:sp>
        <p:nvSpPr>
          <p:cNvPr id="124" name="TextBox 123">
            <a:extLst>
              <a:ext uri="{FF2B5EF4-FFF2-40B4-BE49-F238E27FC236}">
                <a16:creationId xmlns:a16="http://schemas.microsoft.com/office/drawing/2014/main" id="{C558E342-E64D-FC42-9E06-8589B8CC7721}"/>
              </a:ext>
            </a:extLst>
          </p:cNvPr>
          <p:cNvSpPr txBox="1"/>
          <p:nvPr/>
        </p:nvSpPr>
        <p:spPr>
          <a:xfrm>
            <a:off x="3123997" y="1105032"/>
            <a:ext cx="6349871" cy="315241"/>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Tools to Explore the Noise &amp; Performance of Multi-Rotor UAM Vehicles</a:t>
            </a:r>
            <a:endParaRPr kumimoji="0" 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164" name="TextBox 163">
            <a:extLst>
              <a:ext uri="{FF2B5EF4-FFF2-40B4-BE49-F238E27FC236}">
                <a16:creationId xmlns:a16="http://schemas.microsoft.com/office/drawing/2014/main" id="{AA46C0FC-AF2B-BA4A-90D0-87D3655BF7CB}"/>
              </a:ext>
            </a:extLst>
          </p:cNvPr>
          <p:cNvSpPr txBox="1"/>
          <p:nvPr/>
        </p:nvSpPr>
        <p:spPr>
          <a:xfrm>
            <a:off x="86675" y="1442197"/>
            <a:ext cx="1497415" cy="646331"/>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Noise &amp; Performance</a:t>
            </a:r>
          </a:p>
        </p:txBody>
      </p:sp>
      <p:sp>
        <p:nvSpPr>
          <p:cNvPr id="205" name="TextBox 204">
            <a:extLst>
              <a:ext uri="{FF2B5EF4-FFF2-40B4-BE49-F238E27FC236}">
                <a16:creationId xmlns:a16="http://schemas.microsoft.com/office/drawing/2014/main" id="{C4CE328B-0E88-3645-925A-B9A4C6C7289C}"/>
              </a:ext>
            </a:extLst>
          </p:cNvPr>
          <p:cNvSpPr txBox="1"/>
          <p:nvPr/>
        </p:nvSpPr>
        <p:spPr>
          <a:xfrm>
            <a:off x="3493204" y="1447773"/>
            <a:ext cx="5059786" cy="738664"/>
          </a:xfrm>
          <a:prstGeom prst="rect">
            <a:avLst/>
          </a:prstGeom>
          <a:noFill/>
        </p:spPr>
        <p:txBody>
          <a:bodyPr wrap="square" numCol="1" rtlCol="0">
            <a:spAutoFit/>
          </a:bodyPr>
          <a:lstStyle/>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V</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alidation</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experiments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E</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fficiency</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&amp; accuracy of conceptual design tools</a:t>
            </a:r>
          </a:p>
          <a:p>
            <a:pPr marL="120650" marR="0" lvl="0" indent="-1206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Design &amp; analysis tools to OGA &amp; US community</a:t>
            </a:r>
          </a:p>
        </p:txBody>
      </p:sp>
      <p:grpSp>
        <p:nvGrpSpPr>
          <p:cNvPr id="40" name="Group 39">
            <a:extLst>
              <a:ext uri="{FF2B5EF4-FFF2-40B4-BE49-F238E27FC236}">
                <a16:creationId xmlns:a16="http://schemas.microsoft.com/office/drawing/2014/main" id="{EEFC899A-9ECC-774B-9D94-B3DBEE5142C9}"/>
              </a:ext>
            </a:extLst>
          </p:cNvPr>
          <p:cNvGrpSpPr>
            <a:grpSpLocks noChangeAspect="1"/>
          </p:cNvGrpSpPr>
          <p:nvPr/>
        </p:nvGrpSpPr>
        <p:grpSpPr>
          <a:xfrm>
            <a:off x="980040" y="874784"/>
            <a:ext cx="2576030" cy="1554480"/>
            <a:chOff x="1990216" y="1048980"/>
            <a:chExt cx="5434229" cy="3279232"/>
          </a:xfrm>
        </p:grpSpPr>
        <p:sp>
          <p:nvSpPr>
            <p:cNvPr id="41" name="Arc 40">
              <a:extLst>
                <a:ext uri="{FF2B5EF4-FFF2-40B4-BE49-F238E27FC236}">
                  <a16:creationId xmlns:a16="http://schemas.microsoft.com/office/drawing/2014/main" id="{A006348B-E80C-5F4E-9F46-C0DC39579E5D}"/>
                </a:ext>
              </a:extLst>
            </p:cNvPr>
            <p:cNvSpPr/>
            <p:nvPr/>
          </p:nvSpPr>
          <p:spPr bwMode="auto">
            <a:xfrm rot="2872790">
              <a:off x="2559894" y="1696794"/>
              <a:ext cx="1763795" cy="2903152"/>
            </a:xfrm>
            <a:prstGeom prst="arc">
              <a:avLst>
                <a:gd name="adj1" fmla="val 17415808"/>
                <a:gd name="adj2" fmla="val 2522524"/>
              </a:avLst>
            </a:prstGeom>
            <a:noFill/>
            <a:ln w="412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a:cs typeface="+mn-cs"/>
              </a:endParaRPr>
            </a:p>
          </p:txBody>
        </p:sp>
        <p:grpSp>
          <p:nvGrpSpPr>
            <p:cNvPr id="42" name="Group 41">
              <a:extLst>
                <a:ext uri="{FF2B5EF4-FFF2-40B4-BE49-F238E27FC236}">
                  <a16:creationId xmlns:a16="http://schemas.microsoft.com/office/drawing/2014/main" id="{E3299F27-6E13-5449-895C-7E39FBC2C28F}"/>
                </a:ext>
              </a:extLst>
            </p:cNvPr>
            <p:cNvGrpSpPr/>
            <p:nvPr/>
          </p:nvGrpSpPr>
          <p:grpSpPr>
            <a:xfrm>
              <a:off x="2377343" y="1048980"/>
              <a:ext cx="5047102" cy="3279232"/>
              <a:chOff x="2377343" y="1048980"/>
              <a:chExt cx="5047102" cy="3279232"/>
            </a:xfrm>
          </p:grpSpPr>
          <p:pic>
            <p:nvPicPr>
              <p:cNvPr id="43" name="Picture 1">
                <a:extLst>
                  <a:ext uri="{FF2B5EF4-FFF2-40B4-BE49-F238E27FC236}">
                    <a16:creationId xmlns:a16="http://schemas.microsoft.com/office/drawing/2014/main" id="{D2B9F1BF-412C-CE49-A633-57A0ED288AD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5064017" y="3002332"/>
                <a:ext cx="2360428" cy="10972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4" name="Straight Connector 43">
                <a:extLst>
                  <a:ext uri="{FF2B5EF4-FFF2-40B4-BE49-F238E27FC236}">
                    <a16:creationId xmlns:a16="http://schemas.microsoft.com/office/drawing/2014/main" id="{CEA33C7D-E291-A048-A8FC-549A151E32CC}"/>
                  </a:ext>
                </a:extLst>
              </p:cNvPr>
              <p:cNvCxnSpPr/>
              <p:nvPr/>
            </p:nvCxnSpPr>
            <p:spPr bwMode="auto">
              <a:xfrm flipH="1">
                <a:off x="3287513" y="1676452"/>
                <a:ext cx="11112" cy="2651760"/>
              </a:xfrm>
              <a:prstGeom prst="line">
                <a:avLst/>
              </a:prstGeom>
              <a:solidFill>
                <a:srgbClr val="4472C4"/>
              </a:solidFill>
              <a:ln w="28575" cap="flat" cmpd="sng" algn="ctr">
                <a:solidFill>
                  <a:sysClr val="windowText" lastClr="000000"/>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7116B68-416D-3549-8FAD-88DE80794E37}"/>
                  </a:ext>
                </a:extLst>
              </p:cNvPr>
              <p:cNvCxnSpPr>
                <a:cxnSpLocks/>
              </p:cNvCxnSpPr>
              <p:nvPr/>
            </p:nvCxnSpPr>
            <p:spPr bwMode="auto">
              <a:xfrm flipH="1">
                <a:off x="3287513" y="4309668"/>
                <a:ext cx="3206378" cy="0"/>
              </a:xfrm>
              <a:prstGeom prst="line">
                <a:avLst/>
              </a:prstGeom>
              <a:solidFill>
                <a:srgbClr val="4472C4"/>
              </a:solidFill>
              <a:ln w="28575" cap="flat" cmpd="sng" algn="ctr">
                <a:solidFill>
                  <a:sysClr val="windowText" lastClr="000000"/>
                </a:solidFill>
                <a:prstDash val="solid"/>
                <a:round/>
                <a:headEnd type="none" w="med" len="med"/>
                <a:tailEnd type="none" w="med" len="med"/>
              </a:ln>
              <a:effectLst/>
            </p:spPr>
          </p:cxnSp>
          <p:sp>
            <p:nvSpPr>
              <p:cNvPr id="46" name="Arc 45">
                <a:extLst>
                  <a:ext uri="{FF2B5EF4-FFF2-40B4-BE49-F238E27FC236}">
                    <a16:creationId xmlns:a16="http://schemas.microsoft.com/office/drawing/2014/main" id="{E5441706-258C-D64A-8739-A6E738B79341}"/>
                  </a:ext>
                </a:extLst>
              </p:cNvPr>
              <p:cNvSpPr/>
              <p:nvPr/>
            </p:nvSpPr>
            <p:spPr bwMode="auto">
              <a:xfrm rot="3439385">
                <a:off x="2709167" y="1658804"/>
                <a:ext cx="2125462" cy="2789109"/>
              </a:xfrm>
              <a:prstGeom prst="arc">
                <a:avLst>
                  <a:gd name="adj1" fmla="val 17415808"/>
                  <a:gd name="adj2" fmla="val 2522524"/>
                </a:avLst>
              </a:prstGeom>
              <a:noFill/>
              <a:ln w="41275" cap="flat" cmpd="sng" algn="ctr">
                <a:solidFill>
                  <a:srgbClr val="4472C4"/>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a:cs typeface="+mn-cs"/>
                </a:endParaRPr>
              </a:p>
            </p:txBody>
          </p:sp>
          <p:pic>
            <p:nvPicPr>
              <p:cNvPr id="47" name="Picture 19">
                <a:extLst>
                  <a:ext uri="{FF2B5EF4-FFF2-40B4-BE49-F238E27FC236}">
                    <a16:creationId xmlns:a16="http://schemas.microsoft.com/office/drawing/2014/main" id="{B077A3C7-BEAD-4249-B237-165B8D554CDD}"/>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83218" y="1048980"/>
                <a:ext cx="2678313"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54" name="TextBox 53">
            <a:extLst>
              <a:ext uri="{FF2B5EF4-FFF2-40B4-BE49-F238E27FC236}">
                <a16:creationId xmlns:a16="http://schemas.microsoft.com/office/drawing/2014/main" id="{7B5452D3-40C9-8748-827A-E06BB8E06CDA}"/>
              </a:ext>
            </a:extLst>
          </p:cNvPr>
          <p:cNvSpPr txBox="1"/>
          <p:nvPr/>
        </p:nvSpPr>
        <p:spPr>
          <a:xfrm>
            <a:off x="296576" y="4958372"/>
            <a:ext cx="2743132"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Handling &amp; Ride Qualities</a:t>
            </a:r>
          </a:p>
        </p:txBody>
      </p:sp>
      <p:sp>
        <p:nvSpPr>
          <p:cNvPr id="55" name="TextBox 54">
            <a:extLst>
              <a:ext uri="{FF2B5EF4-FFF2-40B4-BE49-F238E27FC236}">
                <a16:creationId xmlns:a16="http://schemas.microsoft.com/office/drawing/2014/main" id="{D963E50B-368A-A149-B55E-23AF9024B641}"/>
              </a:ext>
            </a:extLst>
          </p:cNvPr>
          <p:cNvSpPr txBox="1"/>
          <p:nvPr/>
        </p:nvSpPr>
        <p:spPr>
          <a:xfrm>
            <a:off x="2187906" y="5392219"/>
            <a:ext cx="4465314" cy="315241"/>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Acceptable Handling and Ride Qualities for UAM</a:t>
            </a:r>
            <a:endParaRPr kumimoji="0" 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56" name="TextBox 55">
            <a:extLst>
              <a:ext uri="{FF2B5EF4-FFF2-40B4-BE49-F238E27FC236}">
                <a16:creationId xmlns:a16="http://schemas.microsoft.com/office/drawing/2014/main" id="{B5EBAA9C-618A-C14A-A932-537F7642EEE1}"/>
              </a:ext>
            </a:extLst>
          </p:cNvPr>
          <p:cNvSpPr txBox="1"/>
          <p:nvPr/>
        </p:nvSpPr>
        <p:spPr>
          <a:xfrm>
            <a:off x="2139844" y="5738913"/>
            <a:ext cx="5561594" cy="738664"/>
          </a:xfrm>
          <a:prstGeom prst="rect">
            <a:avLst/>
          </a:prstGeom>
          <a:noFill/>
        </p:spPr>
        <p:txBody>
          <a:bodyPr wrap="square" numCol="1" rtlCol="0">
            <a:spAutoFit/>
          </a:bodyPr>
          <a:lstStyle/>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H</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uman</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subject testing to assess handling &amp; ride qualities</a:t>
            </a:r>
          </a:p>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H</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andling</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&amp; ride qualities guidelines for UAM vehicles</a:t>
            </a:r>
          </a:p>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Flight dynamics &amp; control modeling tools for conceptual design</a:t>
            </a:r>
          </a:p>
        </p:txBody>
      </p:sp>
      <p:sp>
        <p:nvSpPr>
          <p:cNvPr id="141" name="TextBox 140"/>
          <p:cNvSpPr txBox="1"/>
          <p:nvPr/>
        </p:nvSpPr>
        <p:spPr>
          <a:xfrm>
            <a:off x="2437138" y="3484028"/>
            <a:ext cx="4766398" cy="315241"/>
          </a:xfrm>
          <a:prstGeom prst="rect">
            <a:avLst/>
          </a:prstGeom>
          <a:solidFill>
            <a:srgbClr val="91C7FF"/>
          </a:solidFill>
          <a:ln>
            <a:solidFill>
              <a:schemeClr val="tx1"/>
            </a:solidFill>
          </a:ln>
        </p:spPr>
        <p:txBody>
          <a:bodyPr wrap="square" lIns="68354" tIns="34176" rIns="68354" bIns="34176" rtlCol="0" anchor="ctr">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Reliable &amp; Efficient Propulsion Components for UAM</a:t>
            </a:r>
          </a:p>
        </p:txBody>
      </p:sp>
      <p:sp>
        <p:nvSpPr>
          <p:cNvPr id="32" name="TextBox 31">
            <a:extLst>
              <a:ext uri="{FF2B5EF4-FFF2-40B4-BE49-F238E27FC236}">
                <a16:creationId xmlns:a16="http://schemas.microsoft.com/office/drawing/2014/main" id="{22E1B9D0-AE99-2D44-B4FB-BC91400AD6F0}"/>
              </a:ext>
            </a:extLst>
          </p:cNvPr>
          <p:cNvSpPr txBox="1"/>
          <p:nvPr/>
        </p:nvSpPr>
        <p:spPr>
          <a:xfrm>
            <a:off x="266904" y="3140130"/>
            <a:ext cx="2010880" cy="646331"/>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Electric Powertrain Reliability</a:t>
            </a:r>
          </a:p>
        </p:txBody>
      </p:sp>
      <p:sp>
        <p:nvSpPr>
          <p:cNvPr id="38" name="TextBox 37">
            <a:extLst>
              <a:ext uri="{FF2B5EF4-FFF2-40B4-BE49-F238E27FC236}">
                <a16:creationId xmlns:a16="http://schemas.microsoft.com/office/drawing/2014/main" id="{A19BDA4F-964B-4DC4-AFBD-DE16D62467A4}"/>
              </a:ext>
            </a:extLst>
          </p:cNvPr>
          <p:cNvSpPr txBox="1"/>
          <p:nvPr/>
        </p:nvSpPr>
        <p:spPr>
          <a:xfrm>
            <a:off x="7442865" y="5231932"/>
            <a:ext cx="4008981" cy="315241"/>
          </a:xfrm>
          <a:prstGeom prst="rect">
            <a:avLst/>
          </a:prstGeom>
          <a:solidFill>
            <a:srgbClr val="91C7FF"/>
          </a:solidFill>
          <a:ln>
            <a:solidFill>
              <a:schemeClr val="tx1"/>
            </a:solidFill>
          </a:ln>
        </p:spPr>
        <p:txBody>
          <a:bodyPr wrap="square" lIns="68354" tIns="34176" rIns="68354" bIns="34176" rtlCol="0">
            <a:spAutoFit/>
          </a:bodyPr>
          <a:lstStyle/>
          <a:p>
            <a:pPr marL="0" marR="0" lvl="0" indent="0" algn="ctr" defTabSz="34180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a:ea typeface="ＭＳ Ｐゴシック"/>
                <a:cs typeface="+mn-cs"/>
              </a:rPr>
              <a:t>UAM Crashworthiness &amp; Occupant Protection</a:t>
            </a:r>
            <a:endParaRPr kumimoji="0" lang="en-US" sz="1600" b="0" i="0" u="none" strike="noStrike" kern="1200" cap="none" spc="0" normalizeH="0" baseline="0" noProof="0">
              <a:ln>
                <a:noFill/>
              </a:ln>
              <a:solidFill>
                <a:prstClr val="black"/>
              </a:solidFill>
              <a:effectLst/>
              <a:uLnTx/>
              <a:uFillTx/>
              <a:latin typeface="Calibri"/>
              <a:ea typeface="ＭＳ Ｐゴシック"/>
              <a:cs typeface="+mn-cs"/>
            </a:endParaRPr>
          </a:p>
        </p:txBody>
      </p:sp>
      <p:sp>
        <p:nvSpPr>
          <p:cNvPr id="39" name="TextBox 38">
            <a:extLst>
              <a:ext uri="{FF2B5EF4-FFF2-40B4-BE49-F238E27FC236}">
                <a16:creationId xmlns:a16="http://schemas.microsoft.com/office/drawing/2014/main" id="{09FA0642-1F13-421A-8159-0C9B392C586C}"/>
              </a:ext>
            </a:extLst>
          </p:cNvPr>
          <p:cNvSpPr txBox="1"/>
          <p:nvPr/>
        </p:nvSpPr>
        <p:spPr>
          <a:xfrm>
            <a:off x="7389628" y="5547173"/>
            <a:ext cx="4741224" cy="954107"/>
          </a:xfrm>
          <a:prstGeom prst="rect">
            <a:avLst/>
          </a:prstGeom>
          <a:noFill/>
        </p:spPr>
        <p:txBody>
          <a:bodyPr wrap="square" numCol="1" rtlCol="0">
            <a:spAutoFit/>
          </a:bodyPr>
          <a:lstStyle/>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F</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ull</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-scale &amp; component level tests </a:t>
            </a:r>
          </a:p>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T</a:t>
            </a:r>
            <a:r>
              <a:rPr kumimoji="0" lang="en-US" sz="1400" b="0" i="0" u="none" strike="noStrike" kern="1200" cap="none" spc="0" normalizeH="0" baseline="0" noProof="0" err="1">
                <a:ln>
                  <a:noFill/>
                </a:ln>
                <a:solidFill>
                  <a:srgbClr val="000000"/>
                </a:solidFill>
                <a:effectLst/>
                <a:uLnTx/>
                <a:uFillTx/>
                <a:latin typeface="Calibri" panose="020F0502020204030204" pitchFamily="34" charset="0"/>
                <a:ea typeface="ＭＳ Ｐゴシック"/>
                <a:cs typeface="Calibri" panose="020F0502020204030204" pitchFamily="34" charset="0"/>
              </a:rPr>
              <a:t>est</a:t>
            </a: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 guidelines, modeling best practices, &amp; vehicle technologies for crash mitigation</a:t>
            </a:r>
          </a:p>
          <a:p>
            <a:pPr marL="180975" marR="0" lvl="2" indent="-180975"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ＭＳ Ｐゴシック"/>
                <a:cs typeface="Calibri" panose="020F0502020204030204" pitchFamily="34" charset="0"/>
              </a:rPr>
              <a:t>Crash &amp; impact data to consensus standards organizations</a:t>
            </a:r>
          </a:p>
        </p:txBody>
      </p:sp>
      <p:pic>
        <p:nvPicPr>
          <p:cNvPr id="49" name="Picture 48" descr="Background pattern&#10;&#10;Description automatically generated">
            <a:extLst>
              <a:ext uri="{FF2B5EF4-FFF2-40B4-BE49-F238E27FC236}">
                <a16:creationId xmlns:a16="http://schemas.microsoft.com/office/drawing/2014/main" id="{4E6C7697-2556-4424-862C-48AC6BAA21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413187" y="2339363"/>
            <a:ext cx="1300626" cy="1029201"/>
          </a:xfrm>
          <a:prstGeom prst="rect">
            <a:avLst/>
          </a:prstGeom>
        </p:spPr>
      </p:pic>
      <p:pic>
        <p:nvPicPr>
          <p:cNvPr id="50" name="Picture 49">
            <a:extLst>
              <a:ext uri="{FF2B5EF4-FFF2-40B4-BE49-F238E27FC236}">
                <a16:creationId xmlns:a16="http://schemas.microsoft.com/office/drawing/2014/main" id="{110E6A3C-83A4-4AEA-93F3-AF1A03B7859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22551" y="5349991"/>
            <a:ext cx="1891541" cy="1175561"/>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F1F53D95-4720-40B5-A369-7C6E6A610742}"/>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402865" y="4122002"/>
            <a:ext cx="2010880" cy="1042294"/>
          </a:xfrm>
          <a:prstGeom prst="rect">
            <a:avLst/>
          </a:prstGeom>
        </p:spPr>
      </p:pic>
      <p:pic>
        <p:nvPicPr>
          <p:cNvPr id="156" name="Picture 155">
            <a:extLst>
              <a:ext uri="{FF2B5EF4-FFF2-40B4-BE49-F238E27FC236}">
                <a16:creationId xmlns:a16="http://schemas.microsoft.com/office/drawing/2014/main" id="{C4BEDCB2-ECDC-E34E-B081-7E809757988D}"/>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124430" y="3751618"/>
            <a:ext cx="2188721" cy="833799"/>
          </a:xfrm>
          <a:prstGeom prst="rect">
            <a:avLst/>
          </a:prstGeom>
        </p:spPr>
      </p:pic>
      <p:sp>
        <p:nvSpPr>
          <p:cNvPr id="36" name="TextBox 35">
            <a:extLst>
              <a:ext uri="{FF2B5EF4-FFF2-40B4-BE49-F238E27FC236}">
                <a16:creationId xmlns:a16="http://schemas.microsoft.com/office/drawing/2014/main" id="{01411D30-2E00-4876-A8BC-AD5569385D10}"/>
              </a:ext>
            </a:extLst>
          </p:cNvPr>
          <p:cNvSpPr txBox="1"/>
          <p:nvPr/>
        </p:nvSpPr>
        <p:spPr>
          <a:xfrm>
            <a:off x="7713849" y="4773826"/>
            <a:ext cx="1882365" cy="36933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a:ea typeface="ＭＳ Ｐゴシック"/>
                <a:cs typeface="+mn-cs"/>
              </a:rPr>
              <a:t>Occupant Safety</a:t>
            </a:r>
          </a:p>
        </p:txBody>
      </p:sp>
      <p:sp>
        <p:nvSpPr>
          <p:cNvPr id="2" name="TextBox 1">
            <a:extLst>
              <a:ext uri="{FF2B5EF4-FFF2-40B4-BE49-F238E27FC236}">
                <a16:creationId xmlns:a16="http://schemas.microsoft.com/office/drawing/2014/main" id="{430DEEE6-74DE-56A1-DA1C-14B2EE016A44}"/>
              </a:ext>
            </a:extLst>
          </p:cNvPr>
          <p:cNvSpPr txBox="1"/>
          <p:nvPr/>
        </p:nvSpPr>
        <p:spPr>
          <a:xfrm>
            <a:off x="3354735" y="1474825"/>
            <a:ext cx="4560060" cy="709909"/>
          </a:xfrm>
          <a:prstGeom prst="rect">
            <a:avLst/>
          </a:prstGeom>
          <a:solidFill>
            <a:schemeClr val="accent1"/>
          </a:solidFill>
          <a:ln>
            <a:solidFill>
              <a:schemeClr val="tx2"/>
            </a:solidFill>
          </a:ln>
        </p:spPr>
        <p:txBody>
          <a:bodyPr wrap="square" lIns="91440" tIns="45720" rIns="91440" bIns="45720" rtlCol="0" anchor="ctr" anchorCtr="0">
            <a:noAutofit/>
          </a:bodyPr>
          <a:lstStyle/>
          <a:p>
            <a:pPr>
              <a:defRPr/>
            </a:pPr>
            <a:r>
              <a:rPr lang="en-US" sz="1400">
                <a:solidFill>
                  <a:srgbClr val="000000"/>
                </a:solidFill>
                <a:latin typeface="Calibri"/>
                <a:ea typeface="ＭＳ Ｐゴシック"/>
                <a:cs typeface="Calibri"/>
              </a:rPr>
              <a:t>Completed tiltrotor aeroelastic stability test. Comprehensive hover validation dataset released to the community to support tool validations and improved predictions</a:t>
            </a:r>
            <a:endParaRPr lang="en-US" sz="1400" b="0" i="0" u="none" strike="noStrike" kern="1200" cap="none" spc="0" normalizeH="0" baseline="0" noProof="0">
              <a:ln>
                <a:noFill/>
              </a:ln>
              <a:solidFill>
                <a:srgbClr val="000000"/>
              </a:solidFill>
              <a:effectLst/>
              <a:uLnTx/>
              <a:uFillTx/>
              <a:latin typeface="Calibri"/>
              <a:ea typeface="ＭＳ Ｐゴシック" pitchFamily="29" charset="-128"/>
              <a:cs typeface="Calibri"/>
            </a:endParaRPr>
          </a:p>
        </p:txBody>
      </p:sp>
      <p:sp>
        <p:nvSpPr>
          <p:cNvPr id="3" name="TextBox 2">
            <a:extLst>
              <a:ext uri="{FF2B5EF4-FFF2-40B4-BE49-F238E27FC236}">
                <a16:creationId xmlns:a16="http://schemas.microsoft.com/office/drawing/2014/main" id="{C3CA2562-0CF3-DE07-F8D5-8E6E7265DA48}"/>
              </a:ext>
            </a:extLst>
          </p:cNvPr>
          <p:cNvSpPr txBox="1"/>
          <p:nvPr/>
        </p:nvSpPr>
        <p:spPr>
          <a:xfrm>
            <a:off x="8257642" y="2432122"/>
            <a:ext cx="3881869" cy="1467263"/>
          </a:xfrm>
          <a:prstGeom prst="rect">
            <a:avLst/>
          </a:prstGeom>
          <a:solidFill>
            <a:schemeClr val="accent1"/>
          </a:solidFill>
          <a:ln>
            <a:solidFill>
              <a:schemeClr val="tx2"/>
            </a:solidFill>
          </a:ln>
        </p:spPr>
        <p:txBody>
          <a:bodyPr wrap="square" lIns="91440" tIns="45720" rIns="91440" bIns="45720" rtlCol="0" anchor="ctr" anchorCtr="0">
            <a:noAutofit/>
          </a:bodyPr>
          <a:lstStyle/>
          <a:p>
            <a:pPr>
              <a:defRPr/>
            </a:pPr>
            <a:r>
              <a:rPr lang="en-US" sz="1400">
                <a:solidFill>
                  <a:srgbClr val="000000"/>
                </a:solidFill>
                <a:latin typeface="Calibri"/>
                <a:ea typeface="ＭＳ Ｐゴシック"/>
                <a:cs typeface="Calibri"/>
              </a:rPr>
              <a:t>Recommendations </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for AEDT modifications to </a:t>
            </a:r>
            <a:r>
              <a:rPr lang="en-US" sz="1400">
                <a:solidFill>
                  <a:srgbClr val="000000"/>
                </a:solidFill>
                <a:latin typeface="Calibri"/>
                <a:ea typeface="ＭＳ Ｐゴシック"/>
                <a:cs typeface="Calibri"/>
              </a:rPr>
              <a:t>better </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support UAM </a:t>
            </a:r>
            <a:r>
              <a:rPr lang="en-US" sz="1400">
                <a:solidFill>
                  <a:srgbClr val="000000"/>
                </a:solidFill>
                <a:latin typeface="Calibri"/>
                <a:ea typeface="ＭＳ Ｐゴシック"/>
                <a:cs typeface="Calibri"/>
              </a:rPr>
              <a:t>fleet noise assessments shared </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with FAA. Completed psychoacoustic test assessing </a:t>
            </a:r>
            <a:r>
              <a:rPr lang="en-US" sz="1400">
                <a:solidFill>
                  <a:srgbClr val="000000"/>
                </a:solidFill>
                <a:latin typeface="Calibri"/>
                <a:ea typeface="ＭＳ Ｐゴシック"/>
                <a:cs typeface="Calibri"/>
              </a:rPr>
              <a:t>masking effects on </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annoyance. </a:t>
            </a:r>
            <a:r>
              <a:rPr lang="en-US" sz="1400">
                <a:solidFill>
                  <a:srgbClr val="000000"/>
                </a:solidFill>
                <a:latin typeface="Calibri"/>
                <a:ea typeface="ＭＳ Ｐゴシック"/>
                <a:cs typeface="Calibri"/>
              </a:rPr>
              <a:t>Shared updates on NASA psychoacoustic studies with ICAO CAEP WG1</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a:t>
            </a:r>
            <a:endParaRPr lang="en-US">
              <a:solidFill>
                <a:srgbClr val="000000"/>
              </a:solidFill>
            </a:endParaRPr>
          </a:p>
        </p:txBody>
      </p:sp>
      <p:sp>
        <p:nvSpPr>
          <p:cNvPr id="14" name="TextBox 13">
            <a:extLst>
              <a:ext uri="{FF2B5EF4-FFF2-40B4-BE49-F238E27FC236}">
                <a16:creationId xmlns:a16="http://schemas.microsoft.com/office/drawing/2014/main" id="{1E0C2A6E-D417-EB57-92F5-DFE975C1949F}"/>
              </a:ext>
            </a:extLst>
          </p:cNvPr>
          <p:cNvSpPr txBox="1"/>
          <p:nvPr/>
        </p:nvSpPr>
        <p:spPr>
          <a:xfrm>
            <a:off x="3247527" y="3945939"/>
            <a:ext cx="4794058" cy="693134"/>
          </a:xfrm>
          <a:prstGeom prst="rect">
            <a:avLst/>
          </a:prstGeom>
          <a:solidFill>
            <a:srgbClr val="BBE0E4"/>
          </a:solidFill>
          <a:ln>
            <a:solidFill>
              <a:schemeClr val="tx1"/>
            </a:solidFill>
          </a:ln>
        </p:spPr>
        <p:txBody>
          <a:bodyPr wrap="square" lIns="91440" tIns="45720" rIns="91440" bIns="45720" rtlCol="0" anchor="ctr" anchorCtr="0">
            <a:noAutofit/>
          </a:bodyPr>
          <a:lstStyle/>
          <a:p>
            <a:pPr>
              <a:spcBef>
                <a:spcPts val="0"/>
              </a:spcBef>
              <a:spcAft>
                <a:spcPts val="0"/>
              </a:spcAft>
              <a:defRPr/>
            </a:pPr>
            <a:r>
              <a:rPr lang="en-US" sz="1400">
                <a:solidFill>
                  <a:srgbClr val="000000"/>
                </a:solidFill>
                <a:latin typeface="Calibri"/>
                <a:ea typeface="ＭＳ Ｐゴシック"/>
                <a:cs typeface="Calibri"/>
              </a:rPr>
              <a:t>Provided test guidelines to the electrified aircraft community </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for high voltage </a:t>
            </a:r>
            <a:r>
              <a:rPr lang="en-US" sz="1400">
                <a:solidFill>
                  <a:srgbClr val="000000"/>
                </a:solidFill>
                <a:latin typeface="Calibri"/>
                <a:ea typeface="ＭＳ Ｐゴシック"/>
                <a:cs typeface="Calibri"/>
              </a:rPr>
              <a:t>sources and loads (SAE AS7499). Released draft of permanent magnet motor standard (SAE AS8411).</a:t>
            </a:r>
            <a:endParaRPr lang="en-US">
              <a:solidFill>
                <a:srgbClr val="000000"/>
              </a:solidFill>
            </a:endParaRPr>
          </a:p>
        </p:txBody>
      </p:sp>
      <p:sp>
        <p:nvSpPr>
          <p:cNvPr id="16" name="TextBox 15">
            <a:extLst>
              <a:ext uri="{FF2B5EF4-FFF2-40B4-BE49-F238E27FC236}">
                <a16:creationId xmlns:a16="http://schemas.microsoft.com/office/drawing/2014/main" id="{EDB5FB22-8A56-7590-201D-B2F31EEBF5DD}"/>
              </a:ext>
            </a:extLst>
          </p:cNvPr>
          <p:cNvSpPr txBox="1"/>
          <p:nvPr/>
        </p:nvSpPr>
        <p:spPr>
          <a:xfrm>
            <a:off x="8031557" y="5714563"/>
            <a:ext cx="3872835" cy="850807"/>
          </a:xfrm>
          <a:prstGeom prst="rect">
            <a:avLst/>
          </a:prstGeom>
          <a:solidFill>
            <a:srgbClr val="BBE0E4"/>
          </a:solidFill>
          <a:ln>
            <a:solidFill>
              <a:schemeClr val="tx1"/>
            </a:solidFill>
          </a:ln>
        </p:spPr>
        <p:txBody>
          <a:bodyPr wrap="square" lIns="91440" tIns="45720" rIns="91440" bIns="45720" rtlCol="0" anchor="ctr" anchorCtr="0">
            <a:noAutofit/>
          </a:bodyPr>
          <a:lstStyle/>
          <a:p>
            <a:pPr>
              <a:defRPr/>
            </a:pPr>
            <a:r>
              <a:rPr lang="en-US" sz="1400">
                <a:solidFill>
                  <a:srgbClr val="000000"/>
                </a:solidFill>
                <a:latin typeface="Calibri"/>
                <a:ea typeface="ＭＳ Ｐゴシック"/>
                <a:cs typeface="Calibri"/>
              </a:rPr>
              <a:t>Conducted Phase I impact testing </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of </a:t>
            </a:r>
            <a:r>
              <a:rPr lang="en-US" sz="1400">
                <a:solidFill>
                  <a:srgbClr val="000000"/>
                </a:solidFill>
                <a:latin typeface="Calibri"/>
                <a:ea typeface="ＭＳ Ｐゴシック"/>
                <a:cs typeface="Calibri"/>
              </a:rPr>
              <a:t>de-energized battery modules</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 </a:t>
            </a:r>
            <a:r>
              <a:rPr lang="en-US" sz="1400">
                <a:solidFill>
                  <a:srgbClr val="000000"/>
                </a:solidFill>
                <a:latin typeface="Calibri"/>
                <a:ea typeface="ＭＳ Ｐゴシック"/>
                <a:cs typeface="Calibri"/>
              </a:rPr>
              <a:t>Draft test standard </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for </a:t>
            </a:r>
            <a:r>
              <a:rPr lang="en-US" sz="1400">
                <a:solidFill>
                  <a:srgbClr val="000000"/>
                </a:solidFill>
                <a:latin typeface="Calibri"/>
                <a:ea typeface="ＭＳ Ｐゴシック"/>
                <a:cs typeface="Calibri"/>
              </a:rPr>
              <a:t>bird strike impact </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testing</a:t>
            </a:r>
            <a:r>
              <a:rPr lang="en-US" sz="1400">
                <a:solidFill>
                  <a:srgbClr val="000000"/>
                </a:solidFill>
                <a:latin typeface="Calibri"/>
                <a:ea typeface="ＭＳ Ｐゴシック"/>
                <a:cs typeface="Calibri"/>
              </a:rPr>
              <a:t> developed</a:t>
            </a:r>
            <a:r>
              <a:rPr kumimoji="0" lang="en-US" sz="1400" b="0" i="0" u="none" strike="noStrike" kern="1200" cap="none" spc="0" normalizeH="0" baseline="0" noProof="0">
                <a:ln>
                  <a:noFill/>
                </a:ln>
                <a:solidFill>
                  <a:srgbClr val="000000"/>
                </a:solidFill>
                <a:effectLst/>
                <a:uLnTx/>
                <a:uFillTx/>
                <a:latin typeface="Calibri"/>
                <a:ea typeface="ＭＳ Ｐゴシック"/>
                <a:cs typeface="Calibri"/>
              </a:rPr>
              <a:t>.</a:t>
            </a:r>
            <a:endParaRPr lang="en-US">
              <a:solidFill>
                <a:srgbClr val="000000"/>
              </a:solidFill>
            </a:endParaRPr>
          </a:p>
        </p:txBody>
      </p:sp>
      <p:sp>
        <p:nvSpPr>
          <p:cNvPr id="17" name="TextBox 16">
            <a:extLst>
              <a:ext uri="{FF2B5EF4-FFF2-40B4-BE49-F238E27FC236}">
                <a16:creationId xmlns:a16="http://schemas.microsoft.com/office/drawing/2014/main" id="{189B7FB9-9B3E-BE89-2442-B6A14B09A56B}"/>
              </a:ext>
            </a:extLst>
          </p:cNvPr>
          <p:cNvSpPr txBox="1"/>
          <p:nvPr/>
        </p:nvSpPr>
        <p:spPr>
          <a:xfrm>
            <a:off x="2983912" y="5904581"/>
            <a:ext cx="4216875" cy="542071"/>
          </a:xfrm>
          <a:prstGeom prst="rect">
            <a:avLst/>
          </a:prstGeom>
          <a:solidFill>
            <a:srgbClr val="BBE0E4"/>
          </a:solidFill>
          <a:ln>
            <a:solidFill>
              <a:schemeClr val="tx1"/>
            </a:solidFill>
          </a:ln>
        </p:spPr>
        <p:txBody>
          <a:bodyPr wrap="square" lIns="91440" tIns="45720" rIns="91440" bIns="45720" rtlCol="0" anchor="ctr" anchorCtr="0">
            <a:noAutofit/>
          </a:bodyPr>
          <a:lstStyle/>
          <a:p>
            <a:pPr fontAlgn="auto">
              <a:spcBef>
                <a:spcPts val="0"/>
              </a:spcBef>
              <a:spcAft>
                <a:spcPts val="0"/>
              </a:spcAft>
            </a:pPr>
            <a:r>
              <a:rPr lang="en-US" sz="1400">
                <a:solidFill>
                  <a:srgbClr val="000000"/>
                </a:solidFill>
                <a:latin typeface="Calibri"/>
                <a:ea typeface="ＭＳ Ｐゴシック"/>
                <a:cs typeface="Calibri"/>
              </a:rPr>
              <a:t>Completed buildup of ride quality simulator &amp; preparing for next HQRQ Vertical Motion Simulator test</a:t>
            </a:r>
            <a:endParaRPr lang="en-US" sz="1400" b="0" i="0" u="none" strike="noStrike" kern="1200" cap="none" spc="0" normalizeH="0" baseline="0" noProof="0">
              <a:ln>
                <a:noFill/>
              </a:ln>
              <a:solidFill>
                <a:srgbClr val="000000"/>
              </a:solidFill>
              <a:effectLst/>
              <a:uLnTx/>
              <a:uFillTx/>
              <a:latin typeface="Calibri"/>
              <a:ea typeface="ＭＳ Ｐゴシック"/>
              <a:cs typeface="Calibri"/>
            </a:endParaRPr>
          </a:p>
        </p:txBody>
      </p:sp>
    </p:spTree>
    <p:extLst>
      <p:ext uri="{BB962C8B-B14F-4D97-AF65-F5344CB8AC3E}">
        <p14:creationId xmlns:p14="http://schemas.microsoft.com/office/powerpoint/2010/main" val="27384872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85100" y="4643511"/>
            <a:ext cx="6455179" cy="1938992"/>
          </a:xfrm>
          <a:prstGeom prst="rect">
            <a:avLst/>
          </a:prstGeom>
          <a:noFill/>
        </p:spPr>
        <p:txBody>
          <a:bodyPr wrap="square" lIns="91440" tIns="45720" rIns="91440" bIns="45720" rtlCol="0" anchor="t">
            <a:spAutoFit/>
          </a:bodyPr>
          <a:lstStyle/>
          <a:p>
            <a:pPr>
              <a:defRPr/>
            </a:pPr>
            <a:r>
              <a:rPr lang="en-US" sz="2400" dirty="0">
                <a:solidFill>
                  <a:schemeClr val="bg1">
                    <a:lumMod val="65000"/>
                  </a:schemeClr>
                </a:solidFill>
                <a:latin typeface="+mj-lt"/>
                <a:ea typeface="ＭＳ Ｐゴシック"/>
              </a:rPr>
              <a:t>High-Speed Commercial Flight</a:t>
            </a:r>
          </a:p>
          <a:p>
            <a:pPr>
              <a:defRPr/>
            </a:pPr>
            <a:endParaRPr lang="en-US" sz="2400" dirty="0">
              <a:solidFill>
                <a:schemeClr val="bg1">
                  <a:lumMod val="65000"/>
                </a:schemeClr>
              </a:solidFill>
              <a:latin typeface="+mj-lt"/>
              <a:ea typeface="ＭＳ Ｐゴシック" charset="0"/>
            </a:endParaRPr>
          </a:p>
          <a:p>
            <a:pPr>
              <a:defRPr/>
            </a:pPr>
            <a:r>
              <a:rPr lang="en-US" sz="2400" dirty="0">
                <a:solidFill>
                  <a:schemeClr val="bg1">
                    <a:lumMod val="65000"/>
                  </a:schemeClr>
                </a:solidFill>
                <a:latin typeface="+mj-lt"/>
                <a:ea typeface="ＭＳ Ｐゴシック" charset="0"/>
              </a:rPr>
              <a:t>Advanced Air Mobility – Vertical Flight</a:t>
            </a:r>
          </a:p>
          <a:p>
            <a:pPr>
              <a:defRPr/>
            </a:pPr>
            <a:endParaRPr lang="en-US" sz="2400" dirty="0">
              <a:solidFill>
                <a:schemeClr val="bg1">
                  <a:lumMod val="65000"/>
                </a:schemeClr>
              </a:solidFill>
              <a:latin typeface="+mj-lt"/>
              <a:ea typeface="ＭＳ Ｐゴシック" charset="0"/>
            </a:endParaRPr>
          </a:p>
          <a:p>
            <a:pPr lvl="0">
              <a:defRPr/>
            </a:pPr>
            <a:r>
              <a:rPr lang="en-US" sz="2400" dirty="0">
                <a:latin typeface="+mj-lt"/>
                <a:ea typeface="ＭＳ Ｐゴシック" charset="0"/>
              </a:rPr>
              <a:t>Ultra-Efficient Airliners</a:t>
            </a:r>
            <a:r>
              <a:rPr lang="en-US" sz="2400" dirty="0">
                <a:solidFill>
                  <a:schemeClr val="bg1">
                    <a:lumMod val="65000"/>
                  </a:schemeClr>
                </a:solidFill>
                <a:latin typeface="+mj-lt"/>
                <a:ea typeface="ＭＳ Ｐゴシック" charset="0"/>
              </a:rPr>
              <a:t>	</a:t>
            </a:r>
          </a:p>
        </p:txBody>
      </p:sp>
      <p:pic>
        <p:nvPicPr>
          <p:cNvPr id="2" name="Picture 1" descr="Top left image is of an artist illustration of a transonic truss-braced wing aircraft (lower vehicle) and the blended wing body aircraft (upper vehicle) in flight against blue skies with white clouds with the text: Ultra Efficient Airliners.&#10;&#10;Top right image is of an artist illustration of a potential Sky for All depicting many different types of aircraft in the same airspace. Ranging from weather balloons, small aircraft, supersonic aircraft, rockets and unmanned vehicles with the text: Future Airspace and Safety.&#10;&#10;Bottom left image is an artist illustration of a supersonic aircraft in flight over land with the text: High-Speed Commercial Flight.&#10;&#10;Bottom right is an artist illustration of various unmanned aircraft in flight above a city and rural areas with the text: Advanced Air Mobility.">
            <a:extLst>
              <a:ext uri="{FF2B5EF4-FFF2-40B4-BE49-F238E27FC236}">
                <a16:creationId xmlns:a16="http://schemas.microsoft.com/office/drawing/2014/main" id="{14883E70-34EF-1E13-4647-FE29EE4DC47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2336" y="1099335"/>
            <a:ext cx="6096001" cy="3246634"/>
          </a:xfrm>
          <a:prstGeom prst="rect">
            <a:avLst/>
          </a:prstGeom>
        </p:spPr>
      </p:pic>
    </p:spTree>
    <p:extLst>
      <p:ext uri="{BB962C8B-B14F-4D97-AF65-F5344CB8AC3E}">
        <p14:creationId xmlns:p14="http://schemas.microsoft.com/office/powerpoint/2010/main" val="1026925919"/>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Picture 66" descr="Blue skies">
            <a:extLst>
              <a:ext uri="{FF2B5EF4-FFF2-40B4-BE49-F238E27FC236}">
                <a16:creationId xmlns:a16="http://schemas.microsoft.com/office/drawing/2014/main" id="{ABDE208F-4D6A-8318-AA99-85A53CD7506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231598" cy="6858000"/>
          </a:xfrm>
          <a:prstGeom prst="rect">
            <a:avLst/>
          </a:prstGeom>
        </p:spPr>
      </p:pic>
      <p:sp>
        <p:nvSpPr>
          <p:cNvPr id="28" name="Title 27">
            <a:extLst>
              <a:ext uri="{FF2B5EF4-FFF2-40B4-BE49-F238E27FC236}">
                <a16:creationId xmlns:a16="http://schemas.microsoft.com/office/drawing/2014/main" id="{D5459D06-89A4-8D1B-133E-A1146F6414CE}"/>
              </a:ext>
            </a:extLst>
          </p:cNvPr>
          <p:cNvSpPr>
            <a:spLocks noGrp="1"/>
          </p:cNvSpPr>
          <p:nvPr>
            <p:ph type="title"/>
          </p:nvPr>
        </p:nvSpPr>
        <p:spPr/>
        <p:txBody>
          <a:bodyPr/>
          <a:lstStyle/>
          <a:p>
            <a:r>
              <a:rPr lang="en-US">
                <a:solidFill>
                  <a:schemeClr val="bg1"/>
                </a:solidFill>
              </a:rPr>
              <a:t>Subsonic Airliner Technologies</a:t>
            </a:r>
            <a:endParaRPr lang="en-US"/>
          </a:p>
        </p:txBody>
      </p:sp>
      <p:sp>
        <p:nvSpPr>
          <p:cNvPr id="29" name="TextBox 28">
            <a:extLst>
              <a:ext uri="{FF2B5EF4-FFF2-40B4-BE49-F238E27FC236}">
                <a16:creationId xmlns:a16="http://schemas.microsoft.com/office/drawing/2014/main" id="{E6117F4E-CF44-503B-904A-9DC497AC33C8}"/>
              </a:ext>
            </a:extLst>
          </p:cNvPr>
          <p:cNvSpPr txBox="1"/>
          <p:nvPr/>
        </p:nvSpPr>
        <p:spPr>
          <a:xfrm>
            <a:off x="218755" y="716954"/>
            <a:ext cx="10585828" cy="361637"/>
          </a:xfrm>
          <a:prstGeom prst="rect">
            <a:avLst/>
          </a:prstGeom>
          <a:noFill/>
        </p:spPr>
        <p:txBody>
          <a:bodyPr wrap="square" rtlCol="0">
            <a:spAutoFit/>
          </a:bodyPr>
          <a:lstStyle/>
          <a:p>
            <a:r>
              <a:rPr lang="en-US" sz="1750">
                <a:solidFill>
                  <a:schemeClr val="bg1"/>
                </a:solidFill>
                <a:latin typeface="+mn-lt"/>
              </a:rPr>
              <a:t>Ensure U.S. industry is the first to establish the new “S Curve” for the next 50 years of airliners</a:t>
            </a:r>
          </a:p>
        </p:txBody>
      </p:sp>
      <p:pic>
        <p:nvPicPr>
          <p:cNvPr id="6" name="Picture 5" descr="Artist illustration of a transonic truss-braced wing aircraft.">
            <a:extLst>
              <a:ext uri="{FF2B5EF4-FFF2-40B4-BE49-F238E27FC236}">
                <a16:creationId xmlns:a16="http://schemas.microsoft.com/office/drawing/2014/main" id="{F12CE4D5-149C-204D-F69E-BA06FDCCAE8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37277" y="1593206"/>
            <a:ext cx="8436910" cy="2675489"/>
          </a:xfrm>
          <a:prstGeom prst="rect">
            <a:avLst/>
          </a:prstGeom>
        </p:spPr>
      </p:pic>
      <p:sp>
        <p:nvSpPr>
          <p:cNvPr id="94" name="TextBox 93">
            <a:extLst>
              <a:ext uri="{FF2B5EF4-FFF2-40B4-BE49-F238E27FC236}">
                <a16:creationId xmlns:a16="http://schemas.microsoft.com/office/drawing/2014/main" id="{066B9586-A306-172E-8375-D5AA10D233F4}"/>
              </a:ext>
            </a:extLst>
          </p:cNvPr>
          <p:cNvSpPr txBox="1"/>
          <p:nvPr/>
        </p:nvSpPr>
        <p:spPr>
          <a:xfrm>
            <a:off x="4244927" y="1223891"/>
            <a:ext cx="2380956" cy="1015663"/>
          </a:xfrm>
          <a:prstGeom prst="rect">
            <a:avLst/>
          </a:prstGeom>
          <a:noFill/>
        </p:spPr>
        <p:txBody>
          <a:bodyPr wrap="square">
            <a:spAutoFit/>
          </a:bodyPr>
          <a:lstStyle/>
          <a:p>
            <a:r>
              <a:rPr lang="en-US" sz="1500" b="1">
                <a:solidFill>
                  <a:srgbClr val="FFFFFF"/>
                </a:solidFill>
                <a:latin typeface="Arial"/>
              </a:rPr>
              <a:t>Integrated Aircraft System Efficiency</a:t>
            </a:r>
          </a:p>
          <a:p>
            <a:r>
              <a:rPr lang="en-US" sz="1500">
                <a:solidFill>
                  <a:srgbClr val="FFFFFF"/>
                </a:solidFill>
                <a:latin typeface="Arial"/>
              </a:rPr>
              <a:t>Propulsion Airframe Integration Opportunity</a:t>
            </a:r>
          </a:p>
        </p:txBody>
      </p:sp>
      <p:sp>
        <p:nvSpPr>
          <p:cNvPr id="32" name="Freeform 31" descr="Arrows showing the section from the engine as well as the span from the truss-braced wing to the upper wing.">
            <a:extLst>
              <a:ext uri="{FF2B5EF4-FFF2-40B4-BE49-F238E27FC236}">
                <a16:creationId xmlns:a16="http://schemas.microsoft.com/office/drawing/2014/main" id="{CED59DE4-2DEF-3D8D-68FD-66D52007A400}"/>
              </a:ext>
            </a:extLst>
          </p:cNvPr>
          <p:cNvSpPr/>
          <p:nvPr/>
        </p:nvSpPr>
        <p:spPr>
          <a:xfrm>
            <a:off x="5330824" y="2305050"/>
            <a:ext cx="841375" cy="158750"/>
          </a:xfrm>
          <a:custGeom>
            <a:avLst/>
            <a:gdLst>
              <a:gd name="connsiteX0" fmla="*/ 0 w 819150"/>
              <a:gd name="connsiteY0" fmla="*/ 155575 h 158750"/>
              <a:gd name="connsiteX1" fmla="*/ 0 w 819150"/>
              <a:gd name="connsiteY1" fmla="*/ 0 h 158750"/>
              <a:gd name="connsiteX2" fmla="*/ 819150 w 819150"/>
              <a:gd name="connsiteY2" fmla="*/ 0 h 158750"/>
              <a:gd name="connsiteX3" fmla="*/ 819150 w 819150"/>
              <a:gd name="connsiteY3" fmla="*/ 158750 h 158750"/>
              <a:gd name="connsiteX4" fmla="*/ 819150 w 819150"/>
              <a:gd name="connsiteY4" fmla="*/ 158750 h 158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9150" h="158750">
                <a:moveTo>
                  <a:pt x="0" y="155575"/>
                </a:moveTo>
                <a:lnTo>
                  <a:pt x="0" y="0"/>
                </a:lnTo>
                <a:lnTo>
                  <a:pt x="819150" y="0"/>
                </a:lnTo>
                <a:lnTo>
                  <a:pt x="819150" y="158750"/>
                </a:lnTo>
                <a:lnTo>
                  <a:pt x="819150" y="158750"/>
                </a:lnTo>
              </a:path>
            </a:pathLst>
          </a:custGeom>
          <a:noFill/>
          <a:ln>
            <a:solidFill>
              <a:schemeClr val="bg1"/>
            </a:solidFill>
            <a:prstDash val="sysDot"/>
            <a:headEnd type="triangle" w="sm" len="sm"/>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 name="Straight Connector 99" descr="Double-sided arrow showing the span from the top wing to the truss-braced wing.">
            <a:extLst>
              <a:ext uri="{FF2B5EF4-FFF2-40B4-BE49-F238E27FC236}">
                <a16:creationId xmlns:a16="http://schemas.microsoft.com/office/drawing/2014/main" id="{37FF81C9-80AD-36AF-5BB4-C6A5309D4519}"/>
              </a:ext>
            </a:extLst>
          </p:cNvPr>
          <p:cNvCxnSpPr>
            <a:cxnSpLocks/>
          </p:cNvCxnSpPr>
          <p:nvPr/>
        </p:nvCxnSpPr>
        <p:spPr>
          <a:xfrm>
            <a:off x="6173684" y="2559810"/>
            <a:ext cx="0" cy="748540"/>
          </a:xfrm>
          <a:prstGeom prst="line">
            <a:avLst/>
          </a:prstGeom>
          <a:ln w="12700">
            <a:gradFill>
              <a:gsLst>
                <a:gs pos="36000">
                  <a:schemeClr val="accent1">
                    <a:lumMod val="0"/>
                    <a:lumOff val="100000"/>
                  </a:schemeClr>
                </a:gs>
                <a:gs pos="100000">
                  <a:srgbClr val="FF0000"/>
                </a:gs>
              </a:gsLst>
              <a:lin ang="5400000" scaled="1"/>
            </a:gradFill>
            <a:prstDash val="sysDot"/>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0DEE4CD-1D08-1767-6399-6CF9C408E66E}"/>
              </a:ext>
            </a:extLst>
          </p:cNvPr>
          <p:cNvSpPr txBox="1"/>
          <p:nvPr/>
        </p:nvSpPr>
        <p:spPr>
          <a:xfrm>
            <a:off x="7522236" y="1603717"/>
            <a:ext cx="3362037" cy="784830"/>
          </a:xfrm>
          <a:prstGeom prst="rect">
            <a:avLst/>
          </a:prstGeom>
          <a:noFill/>
        </p:spPr>
        <p:txBody>
          <a:bodyPr wrap="square">
            <a:spAutoFit/>
          </a:bodyPr>
          <a:lstStyle/>
          <a:p>
            <a:r>
              <a:rPr lang="en-US" sz="1500" b="1">
                <a:solidFill>
                  <a:srgbClr val="FFFFFF"/>
                </a:solidFill>
                <a:latin typeface="Arial"/>
              </a:rPr>
              <a:t>Aerodynamic Efficiency</a:t>
            </a:r>
          </a:p>
          <a:p>
            <a:r>
              <a:rPr lang="en-US" sz="1500">
                <a:solidFill>
                  <a:srgbClr val="FFFFFF"/>
                </a:solidFill>
                <a:latin typeface="Arial"/>
              </a:rPr>
              <a:t>Transonic Truss-Braced Wing</a:t>
            </a:r>
          </a:p>
          <a:p>
            <a:r>
              <a:rPr lang="en-US" sz="1500">
                <a:solidFill>
                  <a:srgbClr val="FFFFFF"/>
                </a:solidFill>
                <a:latin typeface="Arial"/>
              </a:rPr>
              <a:t>(5-10% fuel burn benefit)</a:t>
            </a:r>
          </a:p>
        </p:txBody>
      </p:sp>
      <p:sp>
        <p:nvSpPr>
          <p:cNvPr id="13" name="Freeform 12" descr="Arrow pointing from Transonic Truss-Braced Wing text to the location of it on the artist illustration of the vehicle.">
            <a:extLst>
              <a:ext uri="{FF2B5EF4-FFF2-40B4-BE49-F238E27FC236}">
                <a16:creationId xmlns:a16="http://schemas.microsoft.com/office/drawing/2014/main" id="{31E35599-CE43-BA9A-4761-2CC378765FEA}"/>
              </a:ext>
            </a:extLst>
          </p:cNvPr>
          <p:cNvSpPr/>
          <p:nvPr/>
        </p:nvSpPr>
        <p:spPr>
          <a:xfrm>
            <a:off x="7397750" y="2000250"/>
            <a:ext cx="161925" cy="444500"/>
          </a:xfrm>
          <a:custGeom>
            <a:avLst/>
            <a:gdLst>
              <a:gd name="connsiteX0" fmla="*/ 161925 w 161925"/>
              <a:gd name="connsiteY0" fmla="*/ 0 h 403225"/>
              <a:gd name="connsiteX1" fmla="*/ 0 w 161925"/>
              <a:gd name="connsiteY1" fmla="*/ 0 h 403225"/>
              <a:gd name="connsiteX2" fmla="*/ 0 w 161925"/>
              <a:gd name="connsiteY2" fmla="*/ 403225 h 403225"/>
            </a:gdLst>
            <a:ahLst/>
            <a:cxnLst>
              <a:cxn ang="0">
                <a:pos x="connsiteX0" y="connsiteY0"/>
              </a:cxn>
              <a:cxn ang="0">
                <a:pos x="connsiteX1" y="connsiteY1"/>
              </a:cxn>
              <a:cxn ang="0">
                <a:pos x="connsiteX2" y="connsiteY2"/>
              </a:cxn>
            </a:cxnLst>
            <a:rect l="l" t="t" r="r" b="b"/>
            <a:pathLst>
              <a:path w="161925" h="403225">
                <a:moveTo>
                  <a:pt x="161925" y="0"/>
                </a:moveTo>
                <a:lnTo>
                  <a:pt x="0" y="0"/>
                </a:lnTo>
                <a:lnTo>
                  <a:pt x="0" y="403225"/>
                </a:lnTo>
              </a:path>
            </a:pathLst>
          </a:custGeom>
          <a:noFill/>
          <a:ln>
            <a:solidFill>
              <a:schemeClr val="bg1"/>
            </a:solidFill>
            <a:tailEnd type="triangle" w="sm"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C584E793-30EE-7129-36BB-9968C10759A5}"/>
              </a:ext>
            </a:extLst>
          </p:cNvPr>
          <p:cNvSpPr txBox="1"/>
          <p:nvPr/>
        </p:nvSpPr>
        <p:spPr>
          <a:xfrm>
            <a:off x="7641012" y="5483341"/>
            <a:ext cx="2416404" cy="784830"/>
          </a:xfrm>
          <a:prstGeom prst="rect">
            <a:avLst/>
          </a:prstGeom>
          <a:noFill/>
        </p:spPr>
        <p:txBody>
          <a:bodyPr wrap="square">
            <a:spAutoFit/>
          </a:bodyPr>
          <a:lstStyle/>
          <a:p>
            <a:r>
              <a:rPr lang="en-US" sz="1500" b="1">
                <a:solidFill>
                  <a:srgbClr val="FFFFFF"/>
                </a:solidFill>
                <a:latin typeface="Arial"/>
              </a:rPr>
              <a:t>Engine Efficiency</a:t>
            </a:r>
          </a:p>
          <a:p>
            <a:r>
              <a:rPr lang="en-US" sz="1500">
                <a:solidFill>
                  <a:srgbClr val="FFFFFF"/>
                </a:solidFill>
                <a:latin typeface="Arial"/>
              </a:rPr>
              <a:t>Small Core Gas Turbine</a:t>
            </a:r>
          </a:p>
          <a:p>
            <a:r>
              <a:rPr lang="en-US" sz="1500">
                <a:solidFill>
                  <a:srgbClr val="FFFFFF"/>
                </a:solidFill>
                <a:latin typeface="Arial"/>
              </a:rPr>
              <a:t>(5-10% fuel burn benefit)</a:t>
            </a:r>
          </a:p>
        </p:txBody>
      </p:sp>
      <p:pic>
        <p:nvPicPr>
          <p:cNvPr id="26" name="Picture 25" descr="3D cross-cut of a small core gas turbine engine.">
            <a:extLst>
              <a:ext uri="{FF2B5EF4-FFF2-40B4-BE49-F238E27FC236}">
                <a16:creationId xmlns:a16="http://schemas.microsoft.com/office/drawing/2014/main" id="{255A7C8F-CD80-28AE-8F99-C897BB27F6A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38342" y="5232848"/>
            <a:ext cx="1659084" cy="938589"/>
          </a:xfrm>
          <a:prstGeom prst="rect">
            <a:avLst/>
          </a:prstGeom>
          <a:ln>
            <a:solidFill>
              <a:schemeClr val="bg1"/>
            </a:solidFill>
          </a:ln>
        </p:spPr>
      </p:pic>
      <p:cxnSp>
        <p:nvCxnSpPr>
          <p:cNvPr id="11" name="Straight Arrow Connector 10" descr="Double-sided arrow pointing to the engine and Electrified Aircraft Propulsion as well as the Engine Efficiency Small Core Gas Turbine.">
            <a:extLst>
              <a:ext uri="{FF2B5EF4-FFF2-40B4-BE49-F238E27FC236}">
                <a16:creationId xmlns:a16="http://schemas.microsoft.com/office/drawing/2014/main" id="{B231D4BF-9064-3349-544E-CF606FD203FA}"/>
              </a:ext>
            </a:extLst>
          </p:cNvPr>
          <p:cNvCxnSpPr>
            <a:cxnSpLocks/>
          </p:cNvCxnSpPr>
          <p:nvPr/>
        </p:nvCxnSpPr>
        <p:spPr>
          <a:xfrm>
            <a:off x="3234018" y="5661482"/>
            <a:ext cx="4441790" cy="0"/>
          </a:xfrm>
          <a:prstGeom prst="straightConnector1">
            <a:avLst/>
          </a:prstGeom>
          <a:ln w="12700">
            <a:solidFill>
              <a:schemeClr val="bg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61" name="Straight Arrow Connector 60" descr="Arrow pointing to the engine.">
            <a:extLst>
              <a:ext uri="{FF2B5EF4-FFF2-40B4-BE49-F238E27FC236}">
                <a16:creationId xmlns:a16="http://schemas.microsoft.com/office/drawing/2014/main" id="{E4F6A320-771C-E8EB-C327-8A4125281D35}"/>
              </a:ext>
            </a:extLst>
          </p:cNvPr>
          <p:cNvCxnSpPr>
            <a:cxnSpLocks/>
          </p:cNvCxnSpPr>
          <p:nvPr/>
        </p:nvCxnSpPr>
        <p:spPr>
          <a:xfrm flipV="1">
            <a:off x="5708335" y="2700997"/>
            <a:ext cx="0" cy="2966986"/>
          </a:xfrm>
          <a:prstGeom prst="straightConnector1">
            <a:avLst/>
          </a:prstGeom>
          <a:ln w="12700">
            <a:solidFill>
              <a:schemeClr val="bg1"/>
            </a:solidFill>
            <a:headEnd w="sm" len="sm"/>
            <a:tailEnd type="triangle" w="sm" len="sm"/>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470B8E9B-CD67-87C9-95B2-8F4FD0D019D3}"/>
              </a:ext>
            </a:extLst>
          </p:cNvPr>
          <p:cNvSpPr txBox="1"/>
          <p:nvPr/>
        </p:nvSpPr>
        <p:spPr>
          <a:xfrm>
            <a:off x="376136" y="5481504"/>
            <a:ext cx="2885874" cy="784830"/>
          </a:xfrm>
          <a:prstGeom prst="rect">
            <a:avLst/>
          </a:prstGeom>
          <a:noFill/>
        </p:spPr>
        <p:txBody>
          <a:bodyPr wrap="square">
            <a:spAutoFit/>
          </a:bodyPr>
          <a:lstStyle/>
          <a:p>
            <a:pPr algn="r"/>
            <a:r>
              <a:rPr lang="en-US" sz="1500" b="1">
                <a:solidFill>
                  <a:srgbClr val="FFFFFF"/>
                </a:solidFill>
                <a:latin typeface="Arial"/>
              </a:rPr>
              <a:t>Electrified Aircraft Propulsion</a:t>
            </a:r>
          </a:p>
          <a:p>
            <a:pPr algn="r"/>
            <a:r>
              <a:rPr lang="en-US" sz="1500">
                <a:solidFill>
                  <a:srgbClr val="FFFFFF"/>
                </a:solidFill>
                <a:latin typeface="Arial"/>
              </a:rPr>
              <a:t>~5% fuel burn and </a:t>
            </a:r>
            <a:br>
              <a:rPr lang="en-US" sz="1500">
                <a:solidFill>
                  <a:srgbClr val="FFFFFF"/>
                </a:solidFill>
                <a:latin typeface="Arial"/>
              </a:rPr>
            </a:br>
            <a:r>
              <a:rPr lang="en-US" sz="1500">
                <a:solidFill>
                  <a:srgbClr val="FFFFFF"/>
                </a:solidFill>
                <a:latin typeface="Arial"/>
              </a:rPr>
              <a:t>maintenance benefit</a:t>
            </a:r>
          </a:p>
        </p:txBody>
      </p:sp>
      <p:pic>
        <p:nvPicPr>
          <p:cNvPr id="93" name="Picture 92" descr="Artist illustration of an aircraft showing the internal workings of the electric engine and the battery storage.">
            <a:extLst>
              <a:ext uri="{FF2B5EF4-FFF2-40B4-BE49-F238E27FC236}">
                <a16:creationId xmlns:a16="http://schemas.microsoft.com/office/drawing/2014/main" id="{9CEB4378-9144-329A-438A-48F7E4E1993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458641" y="4568146"/>
            <a:ext cx="1667180" cy="871735"/>
          </a:xfrm>
          <a:prstGeom prst="rect">
            <a:avLst/>
          </a:prstGeom>
          <a:noFill/>
          <a:ln>
            <a:solidFill>
              <a:schemeClr val="bg1"/>
            </a:solidFill>
          </a:ln>
        </p:spPr>
      </p:pic>
      <p:sp>
        <p:nvSpPr>
          <p:cNvPr id="84" name="TextBox 83">
            <a:extLst>
              <a:ext uri="{FF2B5EF4-FFF2-40B4-BE49-F238E27FC236}">
                <a16:creationId xmlns:a16="http://schemas.microsoft.com/office/drawing/2014/main" id="{6CA91362-A7EE-93F2-833A-94E188CEDB86}"/>
              </a:ext>
            </a:extLst>
          </p:cNvPr>
          <p:cNvSpPr txBox="1"/>
          <p:nvPr/>
        </p:nvSpPr>
        <p:spPr>
          <a:xfrm>
            <a:off x="7138871" y="3901123"/>
            <a:ext cx="2781263" cy="784830"/>
          </a:xfrm>
          <a:prstGeom prst="rect">
            <a:avLst/>
          </a:prstGeom>
          <a:noFill/>
        </p:spPr>
        <p:txBody>
          <a:bodyPr wrap="square">
            <a:spAutoFit/>
          </a:bodyPr>
          <a:lstStyle/>
          <a:p>
            <a:pPr algn="r"/>
            <a:r>
              <a:rPr lang="en-US" sz="1500" b="1">
                <a:solidFill>
                  <a:srgbClr val="FFFFFF"/>
                </a:solidFill>
                <a:latin typeface="Arial"/>
              </a:rPr>
              <a:t>Weight</a:t>
            </a:r>
          </a:p>
          <a:p>
            <a:pPr algn="r"/>
            <a:r>
              <a:rPr lang="en-US" sz="1500">
                <a:solidFill>
                  <a:srgbClr val="FFFFFF"/>
                </a:solidFill>
                <a:latin typeface="Arial"/>
              </a:rPr>
              <a:t>High-Rate Composites</a:t>
            </a:r>
          </a:p>
          <a:p>
            <a:pPr algn="r"/>
            <a:r>
              <a:rPr lang="en-US" sz="1500">
                <a:solidFill>
                  <a:srgbClr val="FFFFFF"/>
                </a:solidFill>
                <a:latin typeface="Arial"/>
              </a:rPr>
              <a:t>(4-6x manufacturing increase)</a:t>
            </a:r>
          </a:p>
        </p:txBody>
      </p:sp>
      <p:pic>
        <p:nvPicPr>
          <p:cNvPr id="8" name="Picture 7" descr="Manufacturing plant showing a fuselage getting built.">
            <a:extLst>
              <a:ext uri="{FF2B5EF4-FFF2-40B4-BE49-F238E27FC236}">
                <a16:creationId xmlns:a16="http://schemas.microsoft.com/office/drawing/2014/main" id="{CD67506A-775E-CE26-5446-43EA4801BF9F}"/>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9940646" y="3658020"/>
            <a:ext cx="1656637" cy="954505"/>
          </a:xfrm>
          <a:prstGeom prst="rect">
            <a:avLst/>
          </a:prstGeom>
          <a:ln>
            <a:solidFill>
              <a:schemeClr val="bg1"/>
            </a:solidFill>
          </a:ln>
        </p:spPr>
      </p:pic>
      <p:sp>
        <p:nvSpPr>
          <p:cNvPr id="3" name="Date Placeholder 2">
            <a:extLst>
              <a:ext uri="{FF2B5EF4-FFF2-40B4-BE49-F238E27FC236}">
                <a16:creationId xmlns:a16="http://schemas.microsoft.com/office/drawing/2014/main" id="{552F744E-7B0F-EC4D-982A-DC2D9FD6CD33}"/>
              </a:ext>
            </a:extLst>
          </p:cNvPr>
          <p:cNvSpPr>
            <a:spLocks noGrp="1"/>
          </p:cNvSpPr>
          <p:nvPr>
            <p:ph type="dt" sz="half" idx="10"/>
          </p:nvPr>
        </p:nvSpPr>
        <p:spPr/>
        <p:txBody>
          <a:bodyPr/>
          <a:lstStyle/>
          <a:p>
            <a:r>
              <a:rPr lang="en-US" err="1">
                <a:solidFill>
                  <a:schemeClr val="bg1"/>
                </a:solidFill>
                <a:latin typeface="+mn-lt"/>
              </a:rPr>
              <a:t>www.nasa.gov</a:t>
            </a:r>
            <a:r>
              <a:rPr lang="en-US">
                <a:solidFill>
                  <a:schemeClr val="bg1"/>
                </a:solidFill>
                <a:latin typeface="+mn-lt"/>
              </a:rPr>
              <a:t>   |</a:t>
            </a:r>
          </a:p>
        </p:txBody>
      </p:sp>
      <p:sp>
        <p:nvSpPr>
          <p:cNvPr id="4" name="Slide Number Placeholder 3">
            <a:extLst>
              <a:ext uri="{FF2B5EF4-FFF2-40B4-BE49-F238E27FC236}">
                <a16:creationId xmlns:a16="http://schemas.microsoft.com/office/drawing/2014/main" id="{A3129677-15A6-3B41-BF35-16A1582618D9}"/>
              </a:ext>
            </a:extLst>
          </p:cNvPr>
          <p:cNvSpPr>
            <a:spLocks noGrp="1"/>
          </p:cNvSpPr>
          <p:nvPr>
            <p:ph type="sldNum" sz="quarter" idx="12"/>
          </p:nvPr>
        </p:nvSpPr>
        <p:spPr>
          <a:xfrm>
            <a:off x="11664154" y="6492875"/>
            <a:ext cx="321645" cy="365125"/>
          </a:xfrm>
        </p:spPr>
        <p:txBody>
          <a:bodyPr/>
          <a:lstStyle/>
          <a:p>
            <a:fld id="{B8AA1CF0-2751-9942-BBAA-4C77DDDF2B1B}" type="slidenum">
              <a:rPr lang="en-US" smtClean="0">
                <a:solidFill>
                  <a:schemeClr val="bg1"/>
                </a:solidFill>
              </a:rPr>
              <a:pPr/>
              <a:t>18</a:t>
            </a:fld>
            <a:endParaRPr lang="en-US">
              <a:solidFill>
                <a:schemeClr val="bg1"/>
              </a:solidFill>
            </a:endParaRPr>
          </a:p>
        </p:txBody>
      </p:sp>
      <p:cxnSp>
        <p:nvCxnSpPr>
          <p:cNvPr id="7" name="Straight Arrow Connector 6" descr="Arrow pointing to the engine.">
            <a:extLst>
              <a:ext uri="{FF2B5EF4-FFF2-40B4-BE49-F238E27FC236}">
                <a16:creationId xmlns:a16="http://schemas.microsoft.com/office/drawing/2014/main" id="{5F8C6E92-FB28-CC89-EB30-589E26C8FBAE}"/>
              </a:ext>
            </a:extLst>
          </p:cNvPr>
          <p:cNvCxnSpPr>
            <a:cxnSpLocks/>
          </p:cNvCxnSpPr>
          <p:nvPr/>
        </p:nvCxnSpPr>
        <p:spPr>
          <a:xfrm flipH="1" flipV="1">
            <a:off x="6516710" y="3515932"/>
            <a:ext cx="2876061" cy="383715"/>
          </a:xfrm>
          <a:prstGeom prst="straightConnector1">
            <a:avLst/>
          </a:prstGeom>
          <a:ln w="12700">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headEnd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12" name="Straight Arrow Connector 11" descr="Arrow pointing to the engine.">
            <a:extLst>
              <a:ext uri="{FF2B5EF4-FFF2-40B4-BE49-F238E27FC236}">
                <a16:creationId xmlns:a16="http://schemas.microsoft.com/office/drawing/2014/main" id="{4A684F16-EF88-15AD-9625-4A926205A1F4}"/>
              </a:ext>
            </a:extLst>
          </p:cNvPr>
          <p:cNvCxnSpPr>
            <a:cxnSpLocks/>
          </p:cNvCxnSpPr>
          <p:nvPr/>
        </p:nvCxnSpPr>
        <p:spPr>
          <a:xfrm flipV="1">
            <a:off x="9392992" y="2446986"/>
            <a:ext cx="0" cy="1459385"/>
          </a:xfrm>
          <a:prstGeom prst="straightConnector1">
            <a:avLst/>
          </a:prstGeom>
          <a:ln w="12700">
            <a:solidFill>
              <a:schemeClr val="bg1"/>
            </a:solidFill>
            <a:headEnd w="sm" len="sm"/>
            <a:tailEnd type="triangl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72568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B35BEB-D045-F94B-917D-E18EEED5DDF6}"/>
              </a:ext>
            </a:extLst>
          </p:cNvPr>
          <p:cNvSpPr>
            <a:spLocks noGrp="1"/>
          </p:cNvSpPr>
          <p:nvPr>
            <p:ph type="title"/>
          </p:nvPr>
        </p:nvSpPr>
        <p:spPr/>
        <p:txBody>
          <a:bodyPr>
            <a:normAutofit fontScale="90000"/>
          </a:bodyPr>
          <a:lstStyle/>
          <a:p>
            <a:r>
              <a:rPr lang="en-US"/>
              <a:t>Subsonic Airliners: Integrated Technology Development</a:t>
            </a:r>
            <a:br>
              <a:rPr lang="en-US"/>
            </a:br>
            <a:r>
              <a:rPr lang="en-US">
                <a:cs typeface="Arial"/>
              </a:rPr>
              <a:t>Sustainable Flight National Partnership (SFNP)</a:t>
            </a:r>
          </a:p>
        </p:txBody>
      </p:sp>
      <p:pic>
        <p:nvPicPr>
          <p:cNvPr id="4" name="Picture 3" descr="Timeline from FY20-FY29 with dotted lines marking each quarter.">
            <a:extLst>
              <a:ext uri="{FF2B5EF4-FFF2-40B4-BE49-F238E27FC236}">
                <a16:creationId xmlns:a16="http://schemas.microsoft.com/office/drawing/2014/main" id="{0EB5A558-909E-7AA8-D948-FDBE44078F73}"/>
              </a:ext>
            </a:extLst>
          </p:cNvPr>
          <p:cNvPicPr>
            <a:picLocks noChangeAspect="1"/>
          </p:cNvPicPr>
          <p:nvPr/>
        </p:nvPicPr>
        <p:blipFill>
          <a:blip r:embed="rId3"/>
          <a:stretch>
            <a:fillRect/>
          </a:stretch>
        </p:blipFill>
        <p:spPr>
          <a:xfrm>
            <a:off x="1959676" y="945260"/>
            <a:ext cx="9363529" cy="5592475"/>
          </a:xfrm>
          <a:prstGeom prst="rect">
            <a:avLst/>
          </a:prstGeom>
        </p:spPr>
      </p:pic>
      <p:sp>
        <p:nvSpPr>
          <p:cNvPr id="6" name="Rectangle 5" descr="Light color with a slight transparency covering the years from FY25 to FY28 for Model Based Systems Analysis &amp; Engineering, Sustainable Flight Demonstrator, Transonic Truss Braced Wing, Hi-Rate Composite Aircraft Manufacturing, Hybrid Thermally Efficient Core, Electrified Powertrain Flight Demonstration and Electrified Aircraft Propulsion Technologies.">
            <a:extLst>
              <a:ext uri="{FF2B5EF4-FFF2-40B4-BE49-F238E27FC236}">
                <a16:creationId xmlns:a16="http://schemas.microsoft.com/office/drawing/2014/main" id="{2D4A41C8-70E8-13DB-F3F2-3D908936F62B}"/>
              </a:ext>
            </a:extLst>
          </p:cNvPr>
          <p:cNvSpPr/>
          <p:nvPr/>
        </p:nvSpPr>
        <p:spPr bwMode="auto">
          <a:xfrm>
            <a:off x="6638436" y="1181413"/>
            <a:ext cx="3746597" cy="5048981"/>
          </a:xfrm>
          <a:prstGeom prst="rect">
            <a:avLst/>
          </a:prstGeom>
          <a:solidFill>
            <a:schemeClr val="bg1">
              <a:lumMod val="85000"/>
              <a:alpha val="36078"/>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750" b="0" i="0" u="none" strike="noStrike" kern="1200" cap="none" spc="0" normalizeH="0" baseline="0" noProof="0">
              <a:ln>
                <a:noFill/>
              </a:ln>
              <a:solidFill>
                <a:prstClr val="black"/>
              </a:solidFill>
              <a:effectLst/>
              <a:uLnTx/>
              <a:uFillTx/>
              <a:latin typeface="Arial Black" pitchFamily="-108" charset="0"/>
              <a:ea typeface="ＭＳ Ｐゴシック"/>
              <a:cs typeface="+mn-cs"/>
            </a:endParaRPr>
          </a:p>
        </p:txBody>
      </p:sp>
      <p:sp>
        <p:nvSpPr>
          <p:cNvPr id="69" name="Shape 68" descr="Large blue arrow with a transparency going from the TC completion of the Electrified Aircraft Propulsion Technologies up to the Model Based Systems Analysis &amp; Engineering &quot;Digital Flight Test in the end of FY27 to the beginning of FY28.">
            <a:extLst>
              <a:ext uri="{FF2B5EF4-FFF2-40B4-BE49-F238E27FC236}">
                <a16:creationId xmlns:a16="http://schemas.microsoft.com/office/drawing/2014/main" id="{B6B694FE-F027-7D8C-7446-3D5E641F4637}"/>
              </a:ext>
            </a:extLst>
          </p:cNvPr>
          <p:cNvSpPr/>
          <p:nvPr/>
        </p:nvSpPr>
        <p:spPr>
          <a:xfrm rot="16200000" flipV="1">
            <a:off x="7115726" y="1484350"/>
            <a:ext cx="4082961" cy="4973848"/>
          </a:xfrm>
          <a:prstGeom prst="swooshArrow">
            <a:avLst>
              <a:gd name="adj1" fmla="val 19471"/>
              <a:gd name="adj2" fmla="val 43276"/>
            </a:avLst>
          </a:prstGeom>
          <a:solidFill>
            <a:srgbClr val="0070C0">
              <a:alpha val="15000"/>
            </a:srgbClr>
          </a:solidFill>
          <a:ln>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11" name="Straight Arrow Connector 10" descr="Double-ended red arrow from the beginning of FY25 to the end of FY28 for the Technology Readiness Target.">
            <a:extLst>
              <a:ext uri="{FF2B5EF4-FFF2-40B4-BE49-F238E27FC236}">
                <a16:creationId xmlns:a16="http://schemas.microsoft.com/office/drawing/2014/main" id="{7ACD2831-481E-3B2B-8B5A-498996D3F912}"/>
              </a:ext>
            </a:extLst>
          </p:cNvPr>
          <p:cNvCxnSpPr>
            <a:cxnSpLocks/>
          </p:cNvCxnSpPr>
          <p:nvPr/>
        </p:nvCxnSpPr>
        <p:spPr bwMode="auto">
          <a:xfrm flipV="1">
            <a:off x="6646730" y="1475975"/>
            <a:ext cx="3761104" cy="1"/>
          </a:xfrm>
          <a:prstGeom prst="straightConnector1">
            <a:avLst/>
          </a:prstGeom>
          <a:solidFill>
            <a:srgbClr val="4F81BD"/>
          </a:solidFill>
          <a:ln w="76200" cap="flat" cmpd="sng" algn="ctr">
            <a:solidFill>
              <a:srgbClr val="C0504D">
                <a:lumMod val="60000"/>
                <a:lumOff val="40000"/>
              </a:srgbClr>
            </a:solidFill>
            <a:prstDash val="solid"/>
            <a:round/>
            <a:headEnd type="triangle" w="sm" len="med"/>
            <a:tailEnd type="triangle" w="sm" len="med"/>
          </a:ln>
          <a:effectLst/>
        </p:spPr>
      </p:cxnSp>
      <p:sp>
        <p:nvSpPr>
          <p:cNvPr id="23" name="TextBox 22">
            <a:extLst>
              <a:ext uri="{FF2B5EF4-FFF2-40B4-BE49-F238E27FC236}">
                <a16:creationId xmlns:a16="http://schemas.microsoft.com/office/drawing/2014/main" id="{73B9FCCA-A56D-AFC3-0256-ED91E754C2EA}"/>
              </a:ext>
            </a:extLst>
          </p:cNvPr>
          <p:cNvSpPr txBox="1"/>
          <p:nvPr/>
        </p:nvSpPr>
        <p:spPr>
          <a:xfrm>
            <a:off x="7286464" y="1197907"/>
            <a:ext cx="2520177" cy="297517"/>
          </a:xfrm>
          <a:prstGeom prst="rect">
            <a:avLst/>
          </a:prstGeom>
          <a:no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a:ln>
                  <a:noFill/>
                </a:ln>
                <a:solidFill>
                  <a:srgbClr val="C0504D">
                    <a:lumMod val="75000"/>
                  </a:srgbClr>
                </a:solidFill>
                <a:effectLst/>
                <a:uLnTx/>
                <a:uFillTx/>
                <a:latin typeface="Arial" panose="020B0604020202020204" pitchFamily="34" charset="0"/>
                <a:ea typeface="ＭＳ Ｐゴシック"/>
                <a:cs typeface="Arial" panose="020B0604020202020204" pitchFamily="34" charset="0"/>
              </a:rPr>
              <a:t>Technology Readiness Target</a:t>
            </a:r>
          </a:p>
        </p:txBody>
      </p:sp>
      <p:sp>
        <p:nvSpPr>
          <p:cNvPr id="9" name="TextBox 8">
            <a:extLst>
              <a:ext uri="{FF2B5EF4-FFF2-40B4-BE49-F238E27FC236}">
                <a16:creationId xmlns:a16="http://schemas.microsoft.com/office/drawing/2014/main" id="{979A8E9E-8134-3D70-011F-50EC2D479A13}"/>
              </a:ext>
            </a:extLst>
          </p:cNvPr>
          <p:cNvSpPr txBox="1"/>
          <p:nvPr/>
        </p:nvSpPr>
        <p:spPr>
          <a:xfrm>
            <a:off x="1868486" y="1589474"/>
            <a:ext cx="21763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lumMod val="50000"/>
                    <a:lumOff val="50000"/>
                  </a:srgbClr>
                </a:solidFill>
                <a:effectLst/>
                <a:uLnTx/>
                <a:uFillTx/>
                <a:latin typeface="Arial"/>
                <a:ea typeface="ＭＳ Ｐゴシック"/>
                <a:cs typeface="+mn-cs"/>
              </a:rPr>
              <a:t>Model Based Systems Analysis &amp; Engineering</a:t>
            </a:r>
          </a:p>
        </p:txBody>
      </p:sp>
      <p:cxnSp>
        <p:nvCxnSpPr>
          <p:cNvPr id="12" name="Straight Connector 11" descr="Solid gray timeline line (solid lines are planned) for Model Based Systems Analysis &amp; Engineering starting at the last quarter of FY21 going through the end of FY28.">
            <a:extLst>
              <a:ext uri="{FF2B5EF4-FFF2-40B4-BE49-F238E27FC236}">
                <a16:creationId xmlns:a16="http://schemas.microsoft.com/office/drawing/2014/main" id="{C8E623AC-14E6-3518-E4BE-1F927C78E16F}"/>
              </a:ext>
            </a:extLst>
          </p:cNvPr>
          <p:cNvCxnSpPr>
            <a:cxnSpLocks/>
          </p:cNvCxnSpPr>
          <p:nvPr/>
        </p:nvCxnSpPr>
        <p:spPr>
          <a:xfrm>
            <a:off x="3611738" y="1851084"/>
            <a:ext cx="7728043" cy="10938"/>
          </a:xfrm>
          <a:prstGeom prst="line">
            <a:avLst/>
          </a:prstGeom>
          <a:noFill/>
          <a:ln w="41275" cap="flat" cmpd="sng" algn="ctr">
            <a:solidFill>
              <a:schemeClr val="tx1">
                <a:lumMod val="50000"/>
                <a:lumOff val="50000"/>
              </a:schemeClr>
            </a:solidFill>
            <a:prstDash val="solid"/>
          </a:ln>
          <a:effectLst/>
        </p:spPr>
      </p:cxnSp>
      <p:sp>
        <p:nvSpPr>
          <p:cNvPr id="2" name="Oval 1" descr="A small dot on the Model Based Systems Analysis &amp; Engineering gray line to mark the framework development between the 2nd and 3rd quarter of FY24.">
            <a:extLst>
              <a:ext uri="{FF2B5EF4-FFF2-40B4-BE49-F238E27FC236}">
                <a16:creationId xmlns:a16="http://schemas.microsoft.com/office/drawing/2014/main" id="{A49DFDF7-6AF9-BDD1-E216-1CA201904511}"/>
              </a:ext>
            </a:extLst>
          </p:cNvPr>
          <p:cNvSpPr>
            <a:spLocks noChangeAspect="1"/>
          </p:cNvSpPr>
          <p:nvPr/>
        </p:nvSpPr>
        <p:spPr bwMode="auto">
          <a:xfrm>
            <a:off x="6116251" y="1792635"/>
            <a:ext cx="140460" cy="137160"/>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 name="TextBox 2">
            <a:extLst>
              <a:ext uri="{FF2B5EF4-FFF2-40B4-BE49-F238E27FC236}">
                <a16:creationId xmlns:a16="http://schemas.microsoft.com/office/drawing/2014/main" id="{EF657B57-0164-0AB2-5F5A-0AFF5580B569}"/>
              </a:ext>
            </a:extLst>
          </p:cNvPr>
          <p:cNvSpPr txBox="1"/>
          <p:nvPr/>
        </p:nvSpPr>
        <p:spPr>
          <a:xfrm>
            <a:off x="5119146" y="1544792"/>
            <a:ext cx="208635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Framework developed</a:t>
            </a:r>
          </a:p>
        </p:txBody>
      </p:sp>
      <p:sp>
        <p:nvSpPr>
          <p:cNvPr id="60" name="Oval 59" descr="A dot on the Model Based Systems Analysis &amp; Engineering gray line for the middle of FY28 marking the Digital Flight Test.">
            <a:extLst>
              <a:ext uri="{FF2B5EF4-FFF2-40B4-BE49-F238E27FC236}">
                <a16:creationId xmlns:a16="http://schemas.microsoft.com/office/drawing/2014/main" id="{086C8D7B-BCAF-ED1C-6B3E-94C9E288EBA3}"/>
              </a:ext>
            </a:extLst>
          </p:cNvPr>
          <p:cNvSpPr/>
          <p:nvPr/>
        </p:nvSpPr>
        <p:spPr bwMode="auto">
          <a:xfrm>
            <a:off x="10967142" y="1729447"/>
            <a:ext cx="239985" cy="234347"/>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1" name="TextBox 60">
            <a:extLst>
              <a:ext uri="{FF2B5EF4-FFF2-40B4-BE49-F238E27FC236}">
                <a16:creationId xmlns:a16="http://schemas.microsoft.com/office/drawing/2014/main" id="{42AAA672-8B57-622A-7A7E-A2CE422F7CFC}"/>
              </a:ext>
            </a:extLst>
          </p:cNvPr>
          <p:cNvSpPr txBox="1"/>
          <p:nvPr/>
        </p:nvSpPr>
        <p:spPr>
          <a:xfrm>
            <a:off x="10104529" y="1467096"/>
            <a:ext cx="19490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“Digital Flight Test”</a:t>
            </a:r>
          </a:p>
        </p:txBody>
      </p:sp>
      <p:sp>
        <p:nvSpPr>
          <p:cNvPr id="8" name="TextBox 7">
            <a:extLst>
              <a:ext uri="{FF2B5EF4-FFF2-40B4-BE49-F238E27FC236}">
                <a16:creationId xmlns:a16="http://schemas.microsoft.com/office/drawing/2014/main" id="{575A845E-DB8E-FCDC-6927-211141C2F540}"/>
              </a:ext>
            </a:extLst>
          </p:cNvPr>
          <p:cNvSpPr txBox="1"/>
          <p:nvPr/>
        </p:nvSpPr>
        <p:spPr>
          <a:xfrm>
            <a:off x="1868486" y="2266342"/>
            <a:ext cx="3537245"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Sustainable Flight Demonstrator (SFD) </a:t>
            </a:r>
          </a:p>
        </p:txBody>
      </p:sp>
      <p:cxnSp>
        <p:nvCxnSpPr>
          <p:cNvPr id="63" name="Straight Connector 62" descr="Solid green timeline line for the Sustainable Flight Demonstrator (SFD) starting at the beginning of FY22 going through the end of FY28.">
            <a:extLst>
              <a:ext uri="{FF2B5EF4-FFF2-40B4-BE49-F238E27FC236}">
                <a16:creationId xmlns:a16="http://schemas.microsoft.com/office/drawing/2014/main" id="{66145FDE-06D0-DCAD-7366-A1762B4FF660}"/>
              </a:ext>
            </a:extLst>
          </p:cNvPr>
          <p:cNvCxnSpPr>
            <a:cxnSpLocks/>
          </p:cNvCxnSpPr>
          <p:nvPr/>
        </p:nvCxnSpPr>
        <p:spPr>
          <a:xfrm flipV="1">
            <a:off x="3837097" y="2574119"/>
            <a:ext cx="7486108" cy="24837"/>
          </a:xfrm>
          <a:prstGeom prst="line">
            <a:avLst/>
          </a:prstGeom>
          <a:noFill/>
          <a:ln w="41275" cap="flat" cmpd="sng" algn="ctr">
            <a:solidFill>
              <a:srgbClr val="00B050"/>
            </a:solidFill>
            <a:prstDash val="solid"/>
          </a:ln>
          <a:effectLst/>
        </p:spPr>
      </p:cxnSp>
      <p:sp>
        <p:nvSpPr>
          <p:cNvPr id="49" name="Oval 48" descr="A small dot between the first and second quarter of the FY23 year on the green line for Sustainable Flight Demonstrator (SFD) to mark partner selection.">
            <a:extLst>
              <a:ext uri="{FF2B5EF4-FFF2-40B4-BE49-F238E27FC236}">
                <a16:creationId xmlns:a16="http://schemas.microsoft.com/office/drawing/2014/main" id="{777C57DE-AD25-8CC8-DF16-2529A07B48C2}"/>
              </a:ext>
            </a:extLst>
          </p:cNvPr>
          <p:cNvSpPr>
            <a:spLocks noChangeAspect="1"/>
          </p:cNvSpPr>
          <p:nvPr/>
        </p:nvSpPr>
        <p:spPr bwMode="auto">
          <a:xfrm>
            <a:off x="4971072" y="2527975"/>
            <a:ext cx="140459" cy="137160"/>
          </a:xfrm>
          <a:prstGeom prst="ellipse">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52" name="Straight Connector 51" descr="Line pointing to small dot between the first and second quarter of the FY23 year on the green line for Sustainable Flight Demonstrator (SFD) to mark partner selection.">
            <a:extLst>
              <a:ext uri="{FF2B5EF4-FFF2-40B4-BE49-F238E27FC236}">
                <a16:creationId xmlns:a16="http://schemas.microsoft.com/office/drawing/2014/main" id="{D8090AE0-5988-B367-EDD8-FC8641D0961E}"/>
              </a:ext>
            </a:extLst>
          </p:cNvPr>
          <p:cNvCxnSpPr>
            <a:cxnSpLocks/>
          </p:cNvCxnSpPr>
          <p:nvPr/>
        </p:nvCxnSpPr>
        <p:spPr>
          <a:xfrm flipH="1">
            <a:off x="5186543" y="2441177"/>
            <a:ext cx="149795" cy="93804"/>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772DB10-20DE-55E2-9B65-B270946EDB10}"/>
              </a:ext>
            </a:extLst>
          </p:cNvPr>
          <p:cNvSpPr txBox="1"/>
          <p:nvPr/>
        </p:nvSpPr>
        <p:spPr>
          <a:xfrm>
            <a:off x="4942062" y="2089565"/>
            <a:ext cx="1621048"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Partner</a:t>
            </a:r>
            <a:b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b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Selection</a:t>
            </a:r>
          </a:p>
        </p:txBody>
      </p:sp>
      <p:sp>
        <p:nvSpPr>
          <p:cNvPr id="50" name="Oval 49" descr="A small dot between the 4th quarter of FY25 and 1st quarter of FY26 year on the green line for Sustainable Flight Demonstrator (SFD) to mark the CDR.">
            <a:extLst>
              <a:ext uri="{FF2B5EF4-FFF2-40B4-BE49-F238E27FC236}">
                <a16:creationId xmlns:a16="http://schemas.microsoft.com/office/drawing/2014/main" id="{017A2C2D-BFFC-D9C7-C3A6-4B45C7CA7285}"/>
              </a:ext>
            </a:extLst>
          </p:cNvPr>
          <p:cNvSpPr>
            <a:spLocks noChangeAspect="1"/>
          </p:cNvSpPr>
          <p:nvPr/>
        </p:nvSpPr>
        <p:spPr bwMode="auto">
          <a:xfrm>
            <a:off x="7879520" y="2525860"/>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3" name="TextBox 52">
            <a:extLst>
              <a:ext uri="{FF2B5EF4-FFF2-40B4-BE49-F238E27FC236}">
                <a16:creationId xmlns:a16="http://schemas.microsoft.com/office/drawing/2014/main" id="{4D252008-01A4-2833-FA42-46FAE45BC8E0}"/>
              </a:ext>
            </a:extLst>
          </p:cNvPr>
          <p:cNvSpPr txBox="1"/>
          <p:nvPr/>
        </p:nvSpPr>
        <p:spPr>
          <a:xfrm>
            <a:off x="7333821" y="2305008"/>
            <a:ext cx="5973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CDR</a:t>
            </a:r>
          </a:p>
        </p:txBody>
      </p:sp>
      <p:cxnSp>
        <p:nvCxnSpPr>
          <p:cNvPr id="15" name="Straight Connector 14" descr="Solid green timeline line for the Transonic Truss Braced Wing (AATT) starting at the beginning of FY22 going through the end of FY26.">
            <a:extLst>
              <a:ext uri="{FF2B5EF4-FFF2-40B4-BE49-F238E27FC236}">
                <a16:creationId xmlns:a16="http://schemas.microsoft.com/office/drawing/2014/main" id="{5018E21A-B95D-B6D8-D888-1A3CDE125D4F}"/>
              </a:ext>
            </a:extLst>
          </p:cNvPr>
          <p:cNvCxnSpPr>
            <a:cxnSpLocks/>
          </p:cNvCxnSpPr>
          <p:nvPr/>
        </p:nvCxnSpPr>
        <p:spPr>
          <a:xfrm>
            <a:off x="1959676" y="2893205"/>
            <a:ext cx="6440046" cy="0"/>
          </a:xfrm>
          <a:prstGeom prst="line">
            <a:avLst/>
          </a:prstGeom>
          <a:noFill/>
          <a:ln w="41275" cap="flat" cmpd="sng" algn="ctr">
            <a:solidFill>
              <a:srgbClr val="00B050"/>
            </a:solidFill>
            <a:prstDash val="solid"/>
          </a:ln>
          <a:effectLst/>
        </p:spPr>
      </p:cxnSp>
      <p:cxnSp>
        <p:nvCxnSpPr>
          <p:cNvPr id="39" name="Straight Connector 38" descr="Dotted green timeline line (dotted lines are notional) for the Transonic Truss Braced Wing (AATT) starting at the beginning of FY27 going through the end of FY28.">
            <a:extLst>
              <a:ext uri="{FF2B5EF4-FFF2-40B4-BE49-F238E27FC236}">
                <a16:creationId xmlns:a16="http://schemas.microsoft.com/office/drawing/2014/main" id="{EB0010B9-AAC9-FDCF-E91B-72279A5F28EA}"/>
              </a:ext>
            </a:extLst>
          </p:cNvPr>
          <p:cNvCxnSpPr>
            <a:cxnSpLocks/>
          </p:cNvCxnSpPr>
          <p:nvPr/>
        </p:nvCxnSpPr>
        <p:spPr>
          <a:xfrm>
            <a:off x="8680568" y="2907820"/>
            <a:ext cx="1719589" cy="0"/>
          </a:xfrm>
          <a:prstGeom prst="line">
            <a:avLst/>
          </a:prstGeom>
          <a:noFill/>
          <a:ln w="41275" cap="flat" cmpd="sng" algn="ctr">
            <a:solidFill>
              <a:srgbClr val="00B050"/>
            </a:solidFill>
            <a:prstDash val="sysDot"/>
          </a:ln>
          <a:effectLst/>
        </p:spPr>
      </p:cxnSp>
      <p:sp>
        <p:nvSpPr>
          <p:cNvPr id="16" name="TextBox 15">
            <a:extLst>
              <a:ext uri="{FF2B5EF4-FFF2-40B4-BE49-F238E27FC236}">
                <a16:creationId xmlns:a16="http://schemas.microsoft.com/office/drawing/2014/main" id="{D70AA14F-2B0A-2F78-AFE6-36B506D248FF}"/>
              </a:ext>
            </a:extLst>
          </p:cNvPr>
          <p:cNvSpPr txBox="1"/>
          <p:nvPr/>
        </p:nvSpPr>
        <p:spPr>
          <a:xfrm>
            <a:off x="1868486" y="2922833"/>
            <a:ext cx="33816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Transonic Truss Braced Wing (AATT) </a:t>
            </a:r>
          </a:p>
        </p:txBody>
      </p:sp>
      <p:sp>
        <p:nvSpPr>
          <p:cNvPr id="47" name="Oval 46" descr="A small dot on the Sustainable Flight Demonstrator (SFD) green line to mark the Mid-Term Eval in between the 3rd and 4th quarter of the FY24.">
            <a:extLst>
              <a:ext uri="{FF2B5EF4-FFF2-40B4-BE49-F238E27FC236}">
                <a16:creationId xmlns:a16="http://schemas.microsoft.com/office/drawing/2014/main" id="{B4335689-3998-84DF-68A5-AEA86AE05FDA}"/>
              </a:ext>
            </a:extLst>
          </p:cNvPr>
          <p:cNvSpPr>
            <a:spLocks noChangeAspect="1"/>
          </p:cNvSpPr>
          <p:nvPr/>
        </p:nvSpPr>
        <p:spPr bwMode="auto">
          <a:xfrm>
            <a:off x="6342703" y="2834055"/>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8" name="TextBox 47">
            <a:extLst>
              <a:ext uri="{FF2B5EF4-FFF2-40B4-BE49-F238E27FC236}">
                <a16:creationId xmlns:a16="http://schemas.microsoft.com/office/drawing/2014/main" id="{EA959571-46F7-9118-37B0-E86D6E8BD053}"/>
              </a:ext>
            </a:extLst>
          </p:cNvPr>
          <p:cNvSpPr txBox="1"/>
          <p:nvPr/>
        </p:nvSpPr>
        <p:spPr>
          <a:xfrm>
            <a:off x="5566648" y="2940591"/>
            <a:ext cx="132019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Mid-Term Eval</a:t>
            </a:r>
          </a:p>
        </p:txBody>
      </p:sp>
      <p:sp>
        <p:nvSpPr>
          <p:cNvPr id="42" name="Oval 41" descr="A dot on the Transonic Truss Braced Wing (AATT) solid and dotted green line to mark the TC Completion at the end of FY26 and the beginning of FY27.">
            <a:extLst>
              <a:ext uri="{FF2B5EF4-FFF2-40B4-BE49-F238E27FC236}">
                <a16:creationId xmlns:a16="http://schemas.microsoft.com/office/drawing/2014/main" id="{F7B9584A-FBE9-DAB5-D386-473C0BA23682}"/>
              </a:ext>
            </a:extLst>
          </p:cNvPr>
          <p:cNvSpPr/>
          <p:nvPr/>
        </p:nvSpPr>
        <p:spPr bwMode="auto">
          <a:xfrm>
            <a:off x="8399722" y="2798767"/>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7" name="TextBox 56">
            <a:extLst>
              <a:ext uri="{FF2B5EF4-FFF2-40B4-BE49-F238E27FC236}">
                <a16:creationId xmlns:a16="http://schemas.microsoft.com/office/drawing/2014/main" id="{60B0DE1F-B739-67BE-642A-87C1C45406A4}"/>
              </a:ext>
            </a:extLst>
          </p:cNvPr>
          <p:cNvSpPr txBox="1"/>
          <p:nvPr/>
        </p:nvSpPr>
        <p:spPr>
          <a:xfrm>
            <a:off x="6966418" y="2915051"/>
            <a:ext cx="146912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TC Completion</a:t>
            </a:r>
          </a:p>
        </p:txBody>
      </p:sp>
      <p:sp>
        <p:nvSpPr>
          <p:cNvPr id="17" name="TextBox 16">
            <a:extLst>
              <a:ext uri="{FF2B5EF4-FFF2-40B4-BE49-F238E27FC236}">
                <a16:creationId xmlns:a16="http://schemas.microsoft.com/office/drawing/2014/main" id="{1632CD67-5863-C26B-CEC1-BC334BD809FC}"/>
              </a:ext>
            </a:extLst>
          </p:cNvPr>
          <p:cNvSpPr txBox="1"/>
          <p:nvPr/>
        </p:nvSpPr>
        <p:spPr>
          <a:xfrm>
            <a:off x="1868486" y="3380323"/>
            <a:ext cx="349215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Hi-Rate Composite Aircraft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(HiCAM) </a:t>
            </a:r>
          </a:p>
        </p:txBody>
      </p:sp>
      <p:cxnSp>
        <p:nvCxnSpPr>
          <p:cNvPr id="35" name="Straight Connector 34" descr="Solid golden timeline line for the Hi-Rate Composite Aircraft Manufacturing (HiCAM) from the second quarter of FY21 to the mid/third quarter of FY27.">
            <a:extLst>
              <a:ext uri="{FF2B5EF4-FFF2-40B4-BE49-F238E27FC236}">
                <a16:creationId xmlns:a16="http://schemas.microsoft.com/office/drawing/2014/main" id="{5B659736-2873-430B-A9B4-0E952E4A1E31}"/>
              </a:ext>
            </a:extLst>
          </p:cNvPr>
          <p:cNvCxnSpPr>
            <a:cxnSpLocks/>
          </p:cNvCxnSpPr>
          <p:nvPr/>
        </p:nvCxnSpPr>
        <p:spPr>
          <a:xfrm>
            <a:off x="3233048" y="3767519"/>
            <a:ext cx="7138209" cy="0"/>
          </a:xfrm>
          <a:prstGeom prst="line">
            <a:avLst/>
          </a:prstGeom>
          <a:noFill/>
          <a:ln w="41275" cap="flat" cmpd="sng" algn="ctr">
            <a:solidFill>
              <a:srgbClr val="E4AD06"/>
            </a:solidFill>
            <a:prstDash val="solid"/>
          </a:ln>
          <a:effectLst/>
        </p:spPr>
      </p:cxnSp>
      <p:sp>
        <p:nvSpPr>
          <p:cNvPr id="45" name="Oval 44" descr="A small dot on the Hi-Rate Composite Aircraft Manufacturing (HiCAM) gold line to mark the Demo(s) Down-select in between the 1st and 2nd quarter of the FY24.">
            <a:extLst>
              <a:ext uri="{FF2B5EF4-FFF2-40B4-BE49-F238E27FC236}">
                <a16:creationId xmlns:a16="http://schemas.microsoft.com/office/drawing/2014/main" id="{38E8A4CB-8399-C69E-7AE1-2B182E8ADE3D}"/>
              </a:ext>
            </a:extLst>
          </p:cNvPr>
          <p:cNvSpPr>
            <a:spLocks noChangeAspect="1"/>
          </p:cNvSpPr>
          <p:nvPr/>
        </p:nvSpPr>
        <p:spPr bwMode="auto">
          <a:xfrm>
            <a:off x="6670684" y="3710677"/>
            <a:ext cx="137160" cy="133938"/>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6" name="TextBox 45">
            <a:extLst>
              <a:ext uri="{FF2B5EF4-FFF2-40B4-BE49-F238E27FC236}">
                <a16:creationId xmlns:a16="http://schemas.microsoft.com/office/drawing/2014/main" id="{3D6F23B9-A7CE-A48F-CC68-A8C322168EE2}"/>
              </a:ext>
            </a:extLst>
          </p:cNvPr>
          <p:cNvSpPr txBox="1"/>
          <p:nvPr/>
        </p:nvSpPr>
        <p:spPr>
          <a:xfrm>
            <a:off x="5073780" y="3414803"/>
            <a:ext cx="1895431"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Demo(s) Down-select</a:t>
            </a:r>
          </a:p>
        </p:txBody>
      </p:sp>
      <p:sp>
        <p:nvSpPr>
          <p:cNvPr id="37" name="Oval 36" descr="A dot on the Hi-Rate Composite Aircraft Manufacturing (HiCAM) golden line marking the Manufacturing and Structural Demonstration at the second quarter of FY27.">
            <a:extLst>
              <a:ext uri="{FF2B5EF4-FFF2-40B4-BE49-F238E27FC236}">
                <a16:creationId xmlns:a16="http://schemas.microsoft.com/office/drawing/2014/main" id="{F67B8355-6DC7-D82F-9633-5327F8DEB0A7}"/>
              </a:ext>
            </a:extLst>
          </p:cNvPr>
          <p:cNvSpPr/>
          <p:nvPr/>
        </p:nvSpPr>
        <p:spPr bwMode="auto">
          <a:xfrm>
            <a:off x="9425990" y="3652086"/>
            <a:ext cx="239985" cy="234347"/>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1" name="TextBox 30">
            <a:extLst>
              <a:ext uri="{FF2B5EF4-FFF2-40B4-BE49-F238E27FC236}">
                <a16:creationId xmlns:a16="http://schemas.microsoft.com/office/drawing/2014/main" id="{DA92688F-ADAA-37DB-818E-2E7525981F64}"/>
              </a:ext>
            </a:extLst>
          </p:cNvPr>
          <p:cNvSpPr txBox="1"/>
          <p:nvPr/>
        </p:nvSpPr>
        <p:spPr>
          <a:xfrm>
            <a:off x="7522492" y="3394572"/>
            <a:ext cx="296237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noFill/>
                </a:ln>
                <a:solidFill>
                  <a:srgbClr val="D0A824"/>
                </a:solidFill>
                <a:effectLst/>
                <a:uLnTx/>
                <a:uFillTx/>
                <a:latin typeface="Arial" panose="020B0604020202020204" pitchFamily="34" charset="0"/>
                <a:ea typeface="ＭＳ Ｐゴシック"/>
                <a:cs typeface="Arial" panose="020B0604020202020204" pitchFamily="34" charset="0"/>
              </a:rPr>
              <a:t>Mfg</a:t>
            </a:r>
            <a:r>
              <a:rPr kumimoji="0" lang="en-US" sz="1400" b="1"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 &amp; Structural Demonstration</a:t>
            </a:r>
          </a:p>
        </p:txBody>
      </p:sp>
      <p:sp>
        <p:nvSpPr>
          <p:cNvPr id="18" name="TextBox 17">
            <a:extLst>
              <a:ext uri="{FF2B5EF4-FFF2-40B4-BE49-F238E27FC236}">
                <a16:creationId xmlns:a16="http://schemas.microsoft.com/office/drawing/2014/main" id="{6C986EAD-F4B7-E686-FD5F-217EF3239770}"/>
              </a:ext>
            </a:extLst>
          </p:cNvPr>
          <p:cNvSpPr txBox="1"/>
          <p:nvPr/>
        </p:nvSpPr>
        <p:spPr>
          <a:xfrm>
            <a:off x="1868486" y="4456782"/>
            <a:ext cx="2622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Hybrid Thermally Efficient Core (</a:t>
            </a:r>
            <a:r>
              <a:rPr kumimoji="0" lang="en-US" sz="1400" b="1" i="0" u="none" strike="noStrike" kern="1200" cap="none" spc="0" normalizeH="0" baseline="0" noProof="0" err="1">
                <a:ln>
                  <a:noFill/>
                </a:ln>
                <a:solidFill>
                  <a:srgbClr val="EE7D31"/>
                </a:solidFill>
                <a:effectLst/>
                <a:uLnTx/>
                <a:uFillTx/>
                <a:latin typeface="Arial"/>
                <a:ea typeface="ＭＳ Ｐゴシック"/>
                <a:cs typeface="+mn-cs"/>
              </a:rPr>
              <a:t>HyTEC</a:t>
            </a: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a:t>
            </a:r>
          </a:p>
        </p:txBody>
      </p:sp>
      <p:cxnSp>
        <p:nvCxnSpPr>
          <p:cNvPr id="36" name="Straight Connector 35" descr="Solid orange timeline line for the Hybrid Thermally Efficient Core (HyTEC) starting at the second quarter of FY21 going through the end of FY28.">
            <a:extLst>
              <a:ext uri="{FF2B5EF4-FFF2-40B4-BE49-F238E27FC236}">
                <a16:creationId xmlns:a16="http://schemas.microsoft.com/office/drawing/2014/main" id="{8CB10E10-034B-2248-EF5E-25D472FAEC25}"/>
              </a:ext>
            </a:extLst>
          </p:cNvPr>
          <p:cNvCxnSpPr>
            <a:cxnSpLocks/>
          </p:cNvCxnSpPr>
          <p:nvPr/>
        </p:nvCxnSpPr>
        <p:spPr>
          <a:xfrm>
            <a:off x="3233048" y="4804509"/>
            <a:ext cx="8090157" cy="0"/>
          </a:xfrm>
          <a:prstGeom prst="line">
            <a:avLst/>
          </a:prstGeom>
          <a:noFill/>
          <a:ln w="41275" cap="flat" cmpd="sng" algn="ctr">
            <a:solidFill>
              <a:srgbClr val="EE7D31"/>
            </a:solidFill>
            <a:prstDash val="solid"/>
          </a:ln>
          <a:effectLst/>
        </p:spPr>
      </p:cxnSp>
      <p:sp>
        <p:nvSpPr>
          <p:cNvPr id="40" name="Oval 39" descr="A small dot on the Hybrid Thermally Efficient Core (HyTEC) orange line to mark Core Award(s) in the 2nd quarter of the FY24.">
            <a:extLst>
              <a:ext uri="{FF2B5EF4-FFF2-40B4-BE49-F238E27FC236}">
                <a16:creationId xmlns:a16="http://schemas.microsoft.com/office/drawing/2014/main" id="{FA36EEC6-1D8A-1D46-D045-5147A2F23DC8}"/>
              </a:ext>
            </a:extLst>
          </p:cNvPr>
          <p:cNvSpPr>
            <a:spLocks noChangeAspect="1"/>
          </p:cNvSpPr>
          <p:nvPr/>
        </p:nvSpPr>
        <p:spPr bwMode="auto">
          <a:xfrm>
            <a:off x="5819605" y="4729289"/>
            <a:ext cx="137160" cy="137160"/>
          </a:xfrm>
          <a:prstGeom prst="ellipse">
            <a:avLst/>
          </a:prstGeom>
          <a:solidFill>
            <a:schemeClr val="accent2"/>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1" name="TextBox 40">
            <a:extLst>
              <a:ext uri="{FF2B5EF4-FFF2-40B4-BE49-F238E27FC236}">
                <a16:creationId xmlns:a16="http://schemas.microsoft.com/office/drawing/2014/main" id="{5A8B4DAF-EE4D-27CC-17BD-6B7F183F7681}"/>
              </a:ext>
            </a:extLst>
          </p:cNvPr>
          <p:cNvSpPr txBox="1"/>
          <p:nvPr/>
        </p:nvSpPr>
        <p:spPr>
          <a:xfrm>
            <a:off x="5053238" y="4408982"/>
            <a:ext cx="15945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Partner Selection</a:t>
            </a:r>
          </a:p>
        </p:txBody>
      </p:sp>
      <p:sp>
        <p:nvSpPr>
          <p:cNvPr id="33" name="TextBox 32">
            <a:extLst>
              <a:ext uri="{FF2B5EF4-FFF2-40B4-BE49-F238E27FC236}">
                <a16:creationId xmlns:a16="http://schemas.microsoft.com/office/drawing/2014/main" id="{853C174F-579C-C28A-CE19-00E79B4D16F9}"/>
              </a:ext>
            </a:extLst>
          </p:cNvPr>
          <p:cNvSpPr txBox="1"/>
          <p:nvPr/>
        </p:nvSpPr>
        <p:spPr>
          <a:xfrm>
            <a:off x="6360225" y="4827343"/>
            <a:ext cx="191294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Power Extraction Test</a:t>
            </a:r>
          </a:p>
        </p:txBody>
      </p:sp>
      <p:sp>
        <p:nvSpPr>
          <p:cNvPr id="32" name="TextBox 31">
            <a:extLst>
              <a:ext uri="{FF2B5EF4-FFF2-40B4-BE49-F238E27FC236}">
                <a16:creationId xmlns:a16="http://schemas.microsoft.com/office/drawing/2014/main" id="{CD1FB342-5BD6-6404-9AF8-4F42EE06FC1F}"/>
              </a:ext>
            </a:extLst>
          </p:cNvPr>
          <p:cNvSpPr txBox="1"/>
          <p:nvPr/>
        </p:nvSpPr>
        <p:spPr>
          <a:xfrm>
            <a:off x="8168791" y="4386292"/>
            <a:ext cx="193573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Core Demonstration</a:t>
            </a:r>
          </a:p>
        </p:txBody>
      </p:sp>
      <p:sp>
        <p:nvSpPr>
          <p:cNvPr id="26" name="TextBox 25">
            <a:extLst>
              <a:ext uri="{FF2B5EF4-FFF2-40B4-BE49-F238E27FC236}">
                <a16:creationId xmlns:a16="http://schemas.microsoft.com/office/drawing/2014/main" id="{74B0F4A4-C3F2-9929-58FB-E6AB5CF82328}"/>
              </a:ext>
            </a:extLst>
          </p:cNvPr>
          <p:cNvSpPr txBox="1"/>
          <p:nvPr/>
        </p:nvSpPr>
        <p:spPr>
          <a:xfrm>
            <a:off x="1868486" y="5330917"/>
            <a:ext cx="45092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Powertrain Flight Demonstration (EPFD)</a:t>
            </a:r>
          </a:p>
        </p:txBody>
      </p:sp>
      <p:cxnSp>
        <p:nvCxnSpPr>
          <p:cNvPr id="25" name="Straight Connector 24" descr="Solid blue timeline line for the Electrified Powertrain Flight Demonstration (EPFD) starting at the third quarter of FY20 going through the first quarter of FY27.">
            <a:extLst>
              <a:ext uri="{FF2B5EF4-FFF2-40B4-BE49-F238E27FC236}">
                <a16:creationId xmlns:a16="http://schemas.microsoft.com/office/drawing/2014/main" id="{38A4AE5A-D943-2C54-C8CF-19B9DE446D1C}"/>
              </a:ext>
            </a:extLst>
          </p:cNvPr>
          <p:cNvCxnSpPr>
            <a:cxnSpLocks/>
          </p:cNvCxnSpPr>
          <p:nvPr/>
        </p:nvCxnSpPr>
        <p:spPr>
          <a:xfrm>
            <a:off x="2502590" y="5702672"/>
            <a:ext cx="6948657" cy="0"/>
          </a:xfrm>
          <a:prstGeom prst="line">
            <a:avLst/>
          </a:prstGeom>
          <a:noFill/>
          <a:ln w="41275" cap="flat" cmpd="sng" algn="ctr">
            <a:solidFill>
              <a:srgbClr val="00BAD9"/>
            </a:solidFill>
            <a:prstDash val="solid"/>
          </a:ln>
          <a:effectLst/>
        </p:spPr>
      </p:cxnSp>
      <p:sp>
        <p:nvSpPr>
          <p:cNvPr id="5" name="Oval 4" descr="A solid blue dot on the Electrified Powertrain Flight Demonstration (EPFD) blue line to mark the completion of the Partner selection in between the end of the 4th quarter in FY21 and the beginning of the 1st quarter in FY22.">
            <a:extLst>
              <a:ext uri="{FF2B5EF4-FFF2-40B4-BE49-F238E27FC236}">
                <a16:creationId xmlns:a16="http://schemas.microsoft.com/office/drawing/2014/main" id="{81D4F268-D308-96CF-562D-E5ADD5D524C8}"/>
              </a:ext>
            </a:extLst>
          </p:cNvPr>
          <p:cNvSpPr>
            <a:spLocks noChangeAspect="1"/>
          </p:cNvSpPr>
          <p:nvPr/>
        </p:nvSpPr>
        <p:spPr bwMode="auto">
          <a:xfrm>
            <a:off x="3748167" y="5639780"/>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14" name="TextBox 13">
            <a:extLst>
              <a:ext uri="{FF2B5EF4-FFF2-40B4-BE49-F238E27FC236}">
                <a16:creationId xmlns:a16="http://schemas.microsoft.com/office/drawing/2014/main" id="{EDC459E0-CC90-2B11-1823-7E1A85AEA975}"/>
              </a:ext>
            </a:extLst>
          </p:cNvPr>
          <p:cNvSpPr txBox="1"/>
          <p:nvPr/>
        </p:nvSpPr>
        <p:spPr>
          <a:xfrm>
            <a:off x="3038935" y="5704373"/>
            <a:ext cx="1652511"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a:ea typeface="ＭＳ Ｐゴシック"/>
                <a:cs typeface="Arial"/>
              </a:rPr>
              <a:t>Partner Selection</a:t>
            </a:r>
            <a:endPar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sp>
        <p:nvSpPr>
          <p:cNvPr id="34" name="TextBox 33">
            <a:extLst>
              <a:ext uri="{FF2B5EF4-FFF2-40B4-BE49-F238E27FC236}">
                <a16:creationId xmlns:a16="http://schemas.microsoft.com/office/drawing/2014/main" id="{CDAF45F0-6370-8554-C242-FDDB80340487}"/>
              </a:ext>
            </a:extLst>
          </p:cNvPr>
          <p:cNvSpPr txBox="1"/>
          <p:nvPr/>
        </p:nvSpPr>
        <p:spPr>
          <a:xfrm>
            <a:off x="6495609" y="5330917"/>
            <a:ext cx="1339427"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Flight Tests</a:t>
            </a:r>
            <a:endPar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cxnSp>
        <p:nvCxnSpPr>
          <p:cNvPr id="19" name="Straight Connector 18" descr="Solid blue timeline line for the Electrified Aircraft Propulsion Technologies (AATT) starting at the beginning of FY20 through the second quarter of FY24.">
            <a:extLst>
              <a:ext uri="{FF2B5EF4-FFF2-40B4-BE49-F238E27FC236}">
                <a16:creationId xmlns:a16="http://schemas.microsoft.com/office/drawing/2014/main" id="{63013BDD-119F-C2AD-9FF3-1BA0515759DA}"/>
              </a:ext>
            </a:extLst>
          </p:cNvPr>
          <p:cNvCxnSpPr>
            <a:cxnSpLocks/>
            <a:endCxn id="44" idx="2"/>
          </p:cNvCxnSpPr>
          <p:nvPr/>
        </p:nvCxnSpPr>
        <p:spPr>
          <a:xfrm>
            <a:off x="1943100" y="6023105"/>
            <a:ext cx="4568778" cy="0"/>
          </a:xfrm>
          <a:prstGeom prst="line">
            <a:avLst/>
          </a:prstGeom>
          <a:noFill/>
          <a:ln w="41275" cap="flat" cmpd="sng" algn="ctr">
            <a:solidFill>
              <a:srgbClr val="00BAD9"/>
            </a:solidFill>
            <a:prstDash val="solid"/>
          </a:ln>
          <a:effectLst/>
        </p:spPr>
      </p:cxnSp>
      <p:sp>
        <p:nvSpPr>
          <p:cNvPr id="24" name="Oval 23" descr="A solid blue dot on the Electrified Aircraft Propulsion Technologies (AATT) blue line to mark the MW Altitude Capability (NEAT) completion in between the end of the 4th quarter in FY20.">
            <a:extLst>
              <a:ext uri="{FF2B5EF4-FFF2-40B4-BE49-F238E27FC236}">
                <a16:creationId xmlns:a16="http://schemas.microsoft.com/office/drawing/2014/main" id="{339B4028-B131-FE64-8916-57C9394B98CE}"/>
              </a:ext>
            </a:extLst>
          </p:cNvPr>
          <p:cNvSpPr>
            <a:spLocks noChangeAspect="1"/>
          </p:cNvSpPr>
          <p:nvPr/>
        </p:nvSpPr>
        <p:spPr bwMode="auto">
          <a:xfrm>
            <a:off x="2750003" y="5955956"/>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20" name="TextBox 19">
            <a:extLst>
              <a:ext uri="{FF2B5EF4-FFF2-40B4-BE49-F238E27FC236}">
                <a16:creationId xmlns:a16="http://schemas.microsoft.com/office/drawing/2014/main" id="{3F5CB09B-C854-7CE0-DBFC-5A7C78EEE527}"/>
              </a:ext>
            </a:extLst>
          </p:cNvPr>
          <p:cNvSpPr txBox="1"/>
          <p:nvPr/>
        </p:nvSpPr>
        <p:spPr>
          <a:xfrm>
            <a:off x="1868486" y="6026719"/>
            <a:ext cx="2715552" cy="52322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Aircraft Propulsion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Technologies (AATT)</a:t>
            </a:r>
          </a:p>
        </p:txBody>
      </p:sp>
      <p:cxnSp>
        <p:nvCxnSpPr>
          <p:cNvPr id="10" name="Straight Connector 9" descr="Line pointing to small dot in the 4th quarter of the FY20 year on the blue line for Electrified Aircraft Propulsion Technologies (AATT) to mark MW Altitude Capability (NEAT).">
            <a:extLst>
              <a:ext uri="{FF2B5EF4-FFF2-40B4-BE49-F238E27FC236}">
                <a16:creationId xmlns:a16="http://schemas.microsoft.com/office/drawing/2014/main" id="{97A5F145-A234-A8D1-BD39-1BFDBB3FCEB4}"/>
              </a:ext>
            </a:extLst>
          </p:cNvPr>
          <p:cNvCxnSpPr>
            <a:cxnSpLocks/>
          </p:cNvCxnSpPr>
          <p:nvPr/>
        </p:nvCxnSpPr>
        <p:spPr>
          <a:xfrm flipH="1" flipV="1">
            <a:off x="3789145" y="6359147"/>
            <a:ext cx="248063" cy="131529"/>
          </a:xfrm>
          <a:prstGeom prst="line">
            <a:avLst/>
          </a:prstGeom>
          <a:ln w="25400">
            <a:solidFill>
              <a:srgbClr val="00BADA"/>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9F2461-A54C-F22D-3D31-86F943E4970B}"/>
              </a:ext>
            </a:extLst>
          </p:cNvPr>
          <p:cNvSpPr txBox="1"/>
          <p:nvPr/>
        </p:nvSpPr>
        <p:spPr>
          <a:xfrm>
            <a:off x="4016494" y="6361019"/>
            <a:ext cx="1959852"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MW Altitude Capability (NEAT)</a:t>
            </a:r>
          </a:p>
        </p:txBody>
      </p:sp>
      <p:cxnSp>
        <p:nvCxnSpPr>
          <p:cNvPr id="43" name="Straight Connector 42" descr="Dotted blue timeline line (dotted lines are notional) for the Electric Aircraft Propulsion Technologies (AATT) from the end of the second quarter of FY24 through the end of FY28.">
            <a:extLst>
              <a:ext uri="{FF2B5EF4-FFF2-40B4-BE49-F238E27FC236}">
                <a16:creationId xmlns:a16="http://schemas.microsoft.com/office/drawing/2014/main" id="{9BDC5679-E653-D14C-FF01-EF5207308736}"/>
              </a:ext>
            </a:extLst>
          </p:cNvPr>
          <p:cNvCxnSpPr>
            <a:cxnSpLocks/>
            <a:stCxn id="44" idx="6"/>
          </p:cNvCxnSpPr>
          <p:nvPr/>
        </p:nvCxnSpPr>
        <p:spPr>
          <a:xfrm>
            <a:off x="6751863" y="6023105"/>
            <a:ext cx="3619395" cy="3614"/>
          </a:xfrm>
          <a:prstGeom prst="line">
            <a:avLst/>
          </a:prstGeom>
          <a:noFill/>
          <a:ln w="41275" cap="flat" cmpd="sng" algn="ctr">
            <a:solidFill>
              <a:srgbClr val="00BAD9"/>
            </a:solidFill>
            <a:prstDash val="sysDot"/>
          </a:ln>
          <a:effectLst/>
        </p:spPr>
      </p:cxnSp>
      <p:sp>
        <p:nvSpPr>
          <p:cNvPr id="44" name="Oval 43" descr="A dot on the Electrified Aircraft Propulsion Technogies (AATT) blue timeline line marking at the 4th quarter of FY24 and beginning of FY25 for TC Completion.">
            <a:extLst>
              <a:ext uri="{FF2B5EF4-FFF2-40B4-BE49-F238E27FC236}">
                <a16:creationId xmlns:a16="http://schemas.microsoft.com/office/drawing/2014/main" id="{5AAFD72F-3E12-7E9B-BA04-2082CAEBD3BB}"/>
              </a:ext>
            </a:extLst>
          </p:cNvPr>
          <p:cNvSpPr/>
          <p:nvPr/>
        </p:nvSpPr>
        <p:spPr bwMode="auto">
          <a:xfrm>
            <a:off x="6511878" y="590593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8" name="TextBox 67">
            <a:extLst>
              <a:ext uri="{FF2B5EF4-FFF2-40B4-BE49-F238E27FC236}">
                <a16:creationId xmlns:a16="http://schemas.microsoft.com/office/drawing/2014/main" id="{B11C83A7-C3AE-70A3-CCA6-5C6CB6FC9B16}"/>
              </a:ext>
            </a:extLst>
          </p:cNvPr>
          <p:cNvSpPr txBox="1"/>
          <p:nvPr/>
        </p:nvSpPr>
        <p:spPr>
          <a:xfrm>
            <a:off x="5158224" y="6060044"/>
            <a:ext cx="145058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TC Completion</a:t>
            </a:r>
          </a:p>
        </p:txBody>
      </p:sp>
      <p:sp>
        <p:nvSpPr>
          <p:cNvPr id="28" name="Up Arrow Callout 27" descr="Box with a blue arrow, from the FY25 time through the FY28 time that says, &quot;Achieve TRL 6 in time for industry product decision-making&quot;">
            <a:extLst>
              <a:ext uri="{FF2B5EF4-FFF2-40B4-BE49-F238E27FC236}">
                <a16:creationId xmlns:a16="http://schemas.microsoft.com/office/drawing/2014/main" id="{8BBC4AD2-BDD8-3CFC-7B50-EC528C0714B5}"/>
              </a:ext>
            </a:extLst>
          </p:cNvPr>
          <p:cNvSpPr/>
          <p:nvPr/>
        </p:nvSpPr>
        <p:spPr>
          <a:xfrm>
            <a:off x="6661061" y="6060043"/>
            <a:ext cx="3710196" cy="779246"/>
          </a:xfrm>
          <a:prstGeom prst="upArrowCallout">
            <a:avLst>
              <a:gd name="adj1" fmla="val 41124"/>
              <a:gd name="adj2" fmla="val 34406"/>
              <a:gd name="adj3" fmla="val 25000"/>
              <a:gd name="adj4" fmla="val 64977"/>
            </a:avLst>
          </a:prstGeom>
          <a:solidFill>
            <a:srgbClr val="0070C0"/>
          </a:solidFill>
          <a:ln w="9525" cap="flat" cmpd="sng" algn="ctr">
            <a:no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a:ea typeface="ＭＳ Ｐゴシック"/>
                <a:cs typeface="Arial"/>
              </a:rPr>
              <a:t>Achieve TRL 6 in time for industry product decision-making</a:t>
            </a:r>
          </a:p>
        </p:txBody>
      </p:sp>
      <p:sp>
        <p:nvSpPr>
          <p:cNvPr id="55" name="TextBox 54">
            <a:extLst>
              <a:ext uri="{FF2B5EF4-FFF2-40B4-BE49-F238E27FC236}">
                <a16:creationId xmlns:a16="http://schemas.microsoft.com/office/drawing/2014/main" id="{951C394B-FD7E-6118-E43D-5D60CF4B5947}"/>
              </a:ext>
            </a:extLst>
          </p:cNvPr>
          <p:cNvSpPr txBox="1"/>
          <p:nvPr/>
        </p:nvSpPr>
        <p:spPr>
          <a:xfrm>
            <a:off x="11391012" y="6216336"/>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Planned</a:t>
            </a:r>
          </a:p>
        </p:txBody>
      </p:sp>
      <p:cxnSp>
        <p:nvCxnSpPr>
          <p:cNvPr id="56" name="Straight Connector 55" descr="Dotted lines equals Notional.">
            <a:extLst>
              <a:ext uri="{FF2B5EF4-FFF2-40B4-BE49-F238E27FC236}">
                <a16:creationId xmlns:a16="http://schemas.microsoft.com/office/drawing/2014/main" id="{49E73C7A-60C8-B1CB-01CF-D147DCD22052}"/>
              </a:ext>
            </a:extLst>
          </p:cNvPr>
          <p:cNvCxnSpPr>
            <a:cxnSpLocks/>
          </p:cNvCxnSpPr>
          <p:nvPr/>
        </p:nvCxnSpPr>
        <p:spPr>
          <a:xfrm>
            <a:off x="11430343" y="6705983"/>
            <a:ext cx="691104" cy="0"/>
          </a:xfrm>
          <a:prstGeom prst="line">
            <a:avLst/>
          </a:prstGeom>
          <a:noFill/>
          <a:ln w="41275" cap="flat" cmpd="sng" algn="ctr">
            <a:solidFill>
              <a:sysClr val="windowText" lastClr="000000"/>
            </a:solidFill>
            <a:prstDash val="sysDot"/>
            <a:tailEnd type="none"/>
          </a:ln>
          <a:effectLst/>
        </p:spPr>
      </p:cxnSp>
      <p:cxnSp>
        <p:nvCxnSpPr>
          <p:cNvPr id="58" name="Straight Connector 57" descr="Solid lines equals planned.">
            <a:extLst>
              <a:ext uri="{FF2B5EF4-FFF2-40B4-BE49-F238E27FC236}">
                <a16:creationId xmlns:a16="http://schemas.microsoft.com/office/drawing/2014/main" id="{CD2E11FA-60D7-DF87-6C63-ABAA1DDD4512}"/>
              </a:ext>
            </a:extLst>
          </p:cNvPr>
          <p:cNvCxnSpPr>
            <a:cxnSpLocks/>
          </p:cNvCxnSpPr>
          <p:nvPr/>
        </p:nvCxnSpPr>
        <p:spPr>
          <a:xfrm>
            <a:off x="11405191" y="6461874"/>
            <a:ext cx="716257" cy="0"/>
          </a:xfrm>
          <a:prstGeom prst="line">
            <a:avLst/>
          </a:prstGeom>
          <a:noFill/>
          <a:ln w="41275" cap="flat" cmpd="sng" algn="ctr">
            <a:solidFill>
              <a:sysClr val="windowText" lastClr="000000"/>
            </a:solidFill>
            <a:prstDash val="solid"/>
            <a:tailEnd type="none"/>
          </a:ln>
          <a:effectLst/>
        </p:spPr>
      </p:cxnSp>
      <p:sp>
        <p:nvSpPr>
          <p:cNvPr id="59" name="TextBox 58">
            <a:extLst>
              <a:ext uri="{FF2B5EF4-FFF2-40B4-BE49-F238E27FC236}">
                <a16:creationId xmlns:a16="http://schemas.microsoft.com/office/drawing/2014/main" id="{6E960425-DA52-03F4-F580-5DEDC60F351A}"/>
              </a:ext>
            </a:extLst>
          </p:cNvPr>
          <p:cNvSpPr txBox="1"/>
          <p:nvPr/>
        </p:nvSpPr>
        <p:spPr>
          <a:xfrm>
            <a:off x="11391012" y="6477000"/>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Notional</a:t>
            </a:r>
          </a:p>
        </p:txBody>
      </p:sp>
      <p:sp>
        <p:nvSpPr>
          <p:cNvPr id="64" name="Date Placeholder 3">
            <a:extLst>
              <a:ext uri="{FF2B5EF4-FFF2-40B4-BE49-F238E27FC236}">
                <a16:creationId xmlns:a16="http://schemas.microsoft.com/office/drawing/2014/main" id="{9C8E9415-42FF-0A4A-827F-04CEA8FCC0A1}"/>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lumMod val="75000"/>
                    <a:lumOff val="25000"/>
                  </a:srgbClr>
                </a:solidFill>
                <a:effectLst/>
                <a:uLnTx/>
                <a:uFillTx/>
                <a:latin typeface="Arial"/>
                <a:ea typeface="+mn-ea"/>
                <a:cs typeface="+mn-cs"/>
              </a:rPr>
              <a:t>www.nasa.gov</a:t>
            </a: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   |</a:t>
            </a:r>
          </a:p>
        </p:txBody>
      </p:sp>
      <p:sp>
        <p:nvSpPr>
          <p:cNvPr id="66" name="Slide Number Placeholder 4">
            <a:extLst>
              <a:ext uri="{FF2B5EF4-FFF2-40B4-BE49-F238E27FC236}">
                <a16:creationId xmlns:a16="http://schemas.microsoft.com/office/drawing/2014/main" id="{9019EF2D-58F8-FC4D-89FC-9109B95C06B9}"/>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71" name="Rectangle 70">
            <a:extLst>
              <a:ext uri="{FF2B5EF4-FFF2-40B4-BE49-F238E27FC236}">
                <a16:creationId xmlns:a16="http://schemas.microsoft.com/office/drawing/2014/main" id="{1E4C625E-059E-FE87-4A75-79AAD2CCA180}"/>
              </a:ext>
            </a:extLst>
          </p:cNvPr>
          <p:cNvSpPr/>
          <p:nvPr/>
        </p:nvSpPr>
        <p:spPr>
          <a:xfrm>
            <a:off x="10326194" y="2448217"/>
            <a:ext cx="769633" cy="8613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CA611EA4-4456-FF27-A26E-977896D86353}"/>
              </a:ext>
            </a:extLst>
          </p:cNvPr>
          <p:cNvSpPr/>
          <p:nvPr/>
        </p:nvSpPr>
        <p:spPr>
          <a:xfrm>
            <a:off x="7968356" y="5539563"/>
            <a:ext cx="548640" cy="95693"/>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E76C8A65-3CC5-E7E4-8E05-A7E72A29E7C3}"/>
              </a:ext>
            </a:extLst>
          </p:cNvPr>
          <p:cNvSpPr/>
          <p:nvPr/>
        </p:nvSpPr>
        <p:spPr>
          <a:xfrm>
            <a:off x="7771103" y="5788244"/>
            <a:ext cx="1225296" cy="85061"/>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2" name="TextBox 61">
            <a:extLst>
              <a:ext uri="{FF2B5EF4-FFF2-40B4-BE49-F238E27FC236}">
                <a16:creationId xmlns:a16="http://schemas.microsoft.com/office/drawing/2014/main" id="{9ED4AAB1-485B-0139-670A-DA28AB5D7D3A}"/>
              </a:ext>
            </a:extLst>
          </p:cNvPr>
          <p:cNvSpPr txBox="1"/>
          <p:nvPr/>
        </p:nvSpPr>
        <p:spPr>
          <a:xfrm>
            <a:off x="9033274" y="2304220"/>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Flight Test</a:t>
            </a:r>
          </a:p>
        </p:txBody>
      </p:sp>
      <p:sp>
        <p:nvSpPr>
          <p:cNvPr id="29" name="Oval 28" descr="A dot on the Electrified Powertrain Flight Demonstration (EPFD) blue timeline line marking in the 4th quarter of FY25 a First Flight.">
            <a:extLst>
              <a:ext uri="{FF2B5EF4-FFF2-40B4-BE49-F238E27FC236}">
                <a16:creationId xmlns:a16="http://schemas.microsoft.com/office/drawing/2014/main" id="{1C8A0B3A-8B04-DFAB-1FB1-582F5FC1F337}"/>
              </a:ext>
            </a:extLst>
          </p:cNvPr>
          <p:cNvSpPr/>
          <p:nvPr/>
        </p:nvSpPr>
        <p:spPr bwMode="auto">
          <a:xfrm>
            <a:off x="7865003" y="546757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0" name="Oval 29" descr="A dot on the Electrified Powertrain Flight Demonstration (EPFD) blue timeline line marking in the 3rd quarter of FY25 a First Flight.">
            <a:extLst>
              <a:ext uri="{FF2B5EF4-FFF2-40B4-BE49-F238E27FC236}">
                <a16:creationId xmlns:a16="http://schemas.microsoft.com/office/drawing/2014/main" id="{75E67DD3-637B-C113-ACF8-AF2821C0C4F5}"/>
              </a:ext>
            </a:extLst>
          </p:cNvPr>
          <p:cNvSpPr/>
          <p:nvPr/>
        </p:nvSpPr>
        <p:spPr bwMode="auto">
          <a:xfrm>
            <a:off x="7648390" y="570132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BADA"/>
              </a:solidFill>
              <a:effectLst/>
              <a:uLnTx/>
              <a:uFillTx/>
              <a:latin typeface="Arial Black" pitchFamily="-108" charset="0"/>
              <a:ea typeface="ＭＳ Ｐゴシック" pitchFamily="-108" charset="-128"/>
              <a:cs typeface="ＭＳ Ｐゴシック" pitchFamily="-108" charset="-128"/>
            </a:endParaRPr>
          </a:p>
        </p:txBody>
      </p:sp>
      <p:sp>
        <p:nvSpPr>
          <p:cNvPr id="22" name="Oval 21" descr="A dot on the Sustainable Flight Demonstrator (SFD) green line to mark a flight test at the end of the FY27 last quarter and the beginning of the FY28 first quarter. the Digital Flight Test.">
            <a:extLst>
              <a:ext uri="{FF2B5EF4-FFF2-40B4-BE49-F238E27FC236}">
                <a16:creationId xmlns:a16="http://schemas.microsoft.com/office/drawing/2014/main" id="{CA33058C-6956-CA08-124A-4455D781BE70}"/>
              </a:ext>
            </a:extLst>
          </p:cNvPr>
          <p:cNvSpPr/>
          <p:nvPr/>
        </p:nvSpPr>
        <p:spPr bwMode="auto">
          <a:xfrm>
            <a:off x="10156148" y="2378466"/>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rPr>
              <a:t>              </a:t>
            </a:r>
          </a:p>
        </p:txBody>
      </p:sp>
      <p:sp>
        <p:nvSpPr>
          <p:cNvPr id="70" name="Rectangle 69" descr="&quot;&quot;">
            <a:extLst>
              <a:ext uri="{FF2B5EF4-FFF2-40B4-BE49-F238E27FC236}">
                <a16:creationId xmlns:a16="http://schemas.microsoft.com/office/drawing/2014/main" id="{620079CA-FA45-E6E3-8F6C-CE4F9CA26323}"/>
              </a:ext>
            </a:extLst>
          </p:cNvPr>
          <p:cNvSpPr/>
          <p:nvPr/>
        </p:nvSpPr>
        <p:spPr>
          <a:xfrm>
            <a:off x="212989" y="4378519"/>
            <a:ext cx="1544435" cy="89170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3" name="Picture 72" descr="3D cross-cut of a small core gas turbine engine.">
            <a:extLst>
              <a:ext uri="{FF2B5EF4-FFF2-40B4-BE49-F238E27FC236}">
                <a16:creationId xmlns:a16="http://schemas.microsoft.com/office/drawing/2014/main" id="{48087FB6-173C-6156-1C37-43C46E7100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599" y="4394115"/>
            <a:ext cx="1540586" cy="866981"/>
          </a:xfrm>
          <a:prstGeom prst="rect">
            <a:avLst/>
          </a:prstGeom>
        </p:spPr>
      </p:pic>
      <p:pic>
        <p:nvPicPr>
          <p:cNvPr id="76" name="Picture 75" descr="Artist illustration of an aircraft showing the internal workings of the electric engine and the battery storage.">
            <a:extLst>
              <a:ext uri="{FF2B5EF4-FFF2-40B4-BE49-F238E27FC236}">
                <a16:creationId xmlns:a16="http://schemas.microsoft.com/office/drawing/2014/main" id="{AE30990E-0476-AEF5-F805-BD22C0D3934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19009" y="5402125"/>
            <a:ext cx="1536569" cy="914400"/>
          </a:xfrm>
          <a:prstGeom prst="rect">
            <a:avLst/>
          </a:prstGeom>
        </p:spPr>
      </p:pic>
      <p:sp>
        <p:nvSpPr>
          <p:cNvPr id="77" name="Rectangle 76" descr="&quot;&quot;">
            <a:extLst>
              <a:ext uri="{FF2B5EF4-FFF2-40B4-BE49-F238E27FC236}">
                <a16:creationId xmlns:a16="http://schemas.microsoft.com/office/drawing/2014/main" id="{81B40765-269A-9832-9417-C82AC8138335}"/>
              </a:ext>
            </a:extLst>
          </p:cNvPr>
          <p:cNvSpPr/>
          <p:nvPr/>
        </p:nvSpPr>
        <p:spPr>
          <a:xfrm>
            <a:off x="216533" y="5398258"/>
            <a:ext cx="1544435" cy="920459"/>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1" name="Picture 20" descr="Artist illustration of a transonic truss-braced wing in flight.">
            <a:extLst>
              <a:ext uri="{FF2B5EF4-FFF2-40B4-BE49-F238E27FC236}">
                <a16:creationId xmlns:a16="http://schemas.microsoft.com/office/drawing/2014/main" id="{436F441C-EFBF-BF30-48C1-E75E28CBB6B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3784" y="2182001"/>
            <a:ext cx="1566027" cy="978641"/>
          </a:xfrm>
          <a:prstGeom prst="rect">
            <a:avLst/>
          </a:prstGeom>
        </p:spPr>
      </p:pic>
      <p:pic>
        <p:nvPicPr>
          <p:cNvPr id="54" name="Picture 53" descr="Manufacturing plant showing a fuselage getting built.">
            <a:extLst>
              <a:ext uri="{FF2B5EF4-FFF2-40B4-BE49-F238E27FC236}">
                <a16:creationId xmlns:a16="http://schemas.microsoft.com/office/drawing/2014/main" id="{E95C14F6-CF31-C222-553A-6137155153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03734" y="3367529"/>
            <a:ext cx="1554480" cy="895645"/>
          </a:xfrm>
          <a:prstGeom prst="rect">
            <a:avLst/>
          </a:prstGeom>
          <a:ln>
            <a:solidFill>
              <a:schemeClr val="bg1"/>
            </a:solidFill>
          </a:ln>
        </p:spPr>
      </p:pic>
      <p:sp>
        <p:nvSpPr>
          <p:cNvPr id="100" name="Rectangle 99">
            <a:extLst>
              <a:ext uri="{FF2B5EF4-FFF2-40B4-BE49-F238E27FC236}">
                <a16:creationId xmlns:a16="http://schemas.microsoft.com/office/drawing/2014/main" id="{637279DB-EC93-56AD-A5C8-C8F24AA55D0D}"/>
              </a:ext>
            </a:extLst>
          </p:cNvPr>
          <p:cNvSpPr/>
          <p:nvPr/>
        </p:nvSpPr>
        <p:spPr>
          <a:xfrm>
            <a:off x="9722690" y="4678787"/>
            <a:ext cx="45720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Oval 37" descr="A dot on the Hybrid Thermally Efficient Core (HyTEC) orange timeline line marking the Core Demonstration at the end of FY27.">
            <a:extLst>
              <a:ext uri="{FF2B5EF4-FFF2-40B4-BE49-F238E27FC236}">
                <a16:creationId xmlns:a16="http://schemas.microsoft.com/office/drawing/2014/main" id="{DCD95EEB-07F2-3DFA-1CD6-461E16F864E4}"/>
              </a:ext>
            </a:extLst>
          </p:cNvPr>
          <p:cNvSpPr/>
          <p:nvPr/>
        </p:nvSpPr>
        <p:spPr bwMode="auto">
          <a:xfrm>
            <a:off x="9569045" y="4607521"/>
            <a:ext cx="239985" cy="234347"/>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5" name="Rectangle 74">
            <a:extLst>
              <a:ext uri="{FF2B5EF4-FFF2-40B4-BE49-F238E27FC236}">
                <a16:creationId xmlns:a16="http://schemas.microsoft.com/office/drawing/2014/main" id="{4C02C019-07F7-6962-9294-B8F6105A5B3D}"/>
              </a:ext>
            </a:extLst>
          </p:cNvPr>
          <p:cNvSpPr/>
          <p:nvPr/>
        </p:nvSpPr>
        <p:spPr>
          <a:xfrm>
            <a:off x="6964889" y="4681330"/>
            <a:ext cx="36576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Oval 26" descr="A small dot on the Hybrid Thermally Efficient Core (HyTEC) orange line to mark the Power Extraction Test in the 1st quarter of the FY25.">
            <a:extLst>
              <a:ext uri="{FF2B5EF4-FFF2-40B4-BE49-F238E27FC236}">
                <a16:creationId xmlns:a16="http://schemas.microsoft.com/office/drawing/2014/main" id="{D82039DE-1AF8-4468-4634-C3B7F78BBB0C}"/>
              </a:ext>
            </a:extLst>
          </p:cNvPr>
          <p:cNvSpPr>
            <a:spLocks noChangeAspect="1"/>
          </p:cNvSpPr>
          <p:nvPr/>
        </p:nvSpPr>
        <p:spPr bwMode="auto">
          <a:xfrm>
            <a:off x="6834260" y="4650769"/>
            <a:ext cx="137160" cy="137160"/>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Tree>
    <p:extLst>
      <p:ext uri="{BB962C8B-B14F-4D97-AF65-F5344CB8AC3E}">
        <p14:creationId xmlns:p14="http://schemas.microsoft.com/office/powerpoint/2010/main" val="279459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B35BEB-D045-F94B-917D-E18EEED5DDF6}"/>
              </a:ext>
            </a:extLst>
          </p:cNvPr>
          <p:cNvSpPr>
            <a:spLocks noGrp="1"/>
          </p:cNvSpPr>
          <p:nvPr>
            <p:ph type="title"/>
          </p:nvPr>
        </p:nvSpPr>
        <p:spPr/>
        <p:txBody>
          <a:bodyPr>
            <a:normAutofit fontScale="90000"/>
          </a:bodyPr>
          <a:lstStyle/>
          <a:p>
            <a:r>
              <a:rPr lang="en-US"/>
              <a:t>Subsonic Airliners: Integrated Technology Development</a:t>
            </a:r>
            <a:br>
              <a:rPr lang="en-US"/>
            </a:br>
            <a:r>
              <a:rPr lang="en-US" sz="2600">
                <a:cs typeface="Arial"/>
              </a:rPr>
              <a:t>Sustainable Flight National Partnership (SFNP)</a:t>
            </a:r>
            <a:endParaRPr lang="en-US" sz="2600">
              <a:solidFill>
                <a:srgbClr val="000000"/>
              </a:solidFill>
              <a:cs typeface="Arial"/>
            </a:endParaRPr>
          </a:p>
        </p:txBody>
      </p:sp>
      <p:pic>
        <p:nvPicPr>
          <p:cNvPr id="4" name="Picture 3" descr="Timeline from FY20-FY29 with dotted lines marking each quarter.">
            <a:extLst>
              <a:ext uri="{FF2B5EF4-FFF2-40B4-BE49-F238E27FC236}">
                <a16:creationId xmlns:a16="http://schemas.microsoft.com/office/drawing/2014/main" id="{0EB5A558-909E-7AA8-D948-FDBE44078F73}"/>
              </a:ext>
            </a:extLst>
          </p:cNvPr>
          <p:cNvPicPr>
            <a:picLocks noChangeAspect="1"/>
          </p:cNvPicPr>
          <p:nvPr/>
        </p:nvPicPr>
        <p:blipFill>
          <a:blip r:embed="rId3"/>
          <a:stretch>
            <a:fillRect/>
          </a:stretch>
        </p:blipFill>
        <p:spPr>
          <a:xfrm>
            <a:off x="1959676" y="945260"/>
            <a:ext cx="9363529" cy="5592475"/>
          </a:xfrm>
          <a:prstGeom prst="rect">
            <a:avLst/>
          </a:prstGeom>
        </p:spPr>
      </p:pic>
      <p:sp>
        <p:nvSpPr>
          <p:cNvPr id="6" name="Rectangle 5" descr="Light color with a slight transparency covering the years from FY25 to FY28 for Model Based Systems Analysis &amp; Engineering, Sustainable Flight Demonstrator, Transonic Truss Braced Wing, Hi-Rate Composite Aircraft Manufacturing, Hybrid Thermally Efficient Core, Electrified Powertrain Flight Demonstration and Electrified Aircraft Propulsion Technologies.">
            <a:extLst>
              <a:ext uri="{FF2B5EF4-FFF2-40B4-BE49-F238E27FC236}">
                <a16:creationId xmlns:a16="http://schemas.microsoft.com/office/drawing/2014/main" id="{2D4A41C8-70E8-13DB-F3F2-3D908936F62B}"/>
              </a:ext>
            </a:extLst>
          </p:cNvPr>
          <p:cNvSpPr/>
          <p:nvPr/>
        </p:nvSpPr>
        <p:spPr bwMode="auto">
          <a:xfrm>
            <a:off x="6638436" y="1181413"/>
            <a:ext cx="3746597" cy="5048981"/>
          </a:xfrm>
          <a:prstGeom prst="rect">
            <a:avLst/>
          </a:prstGeom>
          <a:solidFill>
            <a:schemeClr val="bg1">
              <a:lumMod val="85000"/>
              <a:alpha val="36078"/>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750" b="0" i="0" u="none" strike="noStrike" kern="1200" cap="none" spc="0" normalizeH="0" baseline="0" noProof="0">
              <a:ln>
                <a:noFill/>
              </a:ln>
              <a:solidFill>
                <a:prstClr val="black"/>
              </a:solidFill>
              <a:effectLst/>
              <a:uLnTx/>
              <a:uFillTx/>
              <a:latin typeface="Arial Black" pitchFamily="-108" charset="0"/>
              <a:ea typeface="ＭＳ Ｐゴシック"/>
              <a:cs typeface="+mn-cs"/>
            </a:endParaRPr>
          </a:p>
        </p:txBody>
      </p:sp>
      <p:sp>
        <p:nvSpPr>
          <p:cNvPr id="69" name="Shape 68" descr="Large blue arrow with a transparency going from the TC completion of the Electrified Aircraft Propulsion Technologies up to the Model Based Systems Analysis &amp; Engineering &quot;Digital Flight Test in the end of FY27 to the beginning of FY28.">
            <a:extLst>
              <a:ext uri="{FF2B5EF4-FFF2-40B4-BE49-F238E27FC236}">
                <a16:creationId xmlns:a16="http://schemas.microsoft.com/office/drawing/2014/main" id="{B6B694FE-F027-7D8C-7446-3D5E641F4637}"/>
              </a:ext>
            </a:extLst>
          </p:cNvPr>
          <p:cNvSpPr/>
          <p:nvPr/>
        </p:nvSpPr>
        <p:spPr>
          <a:xfrm rot="16200000" flipV="1">
            <a:off x="7115726" y="1484350"/>
            <a:ext cx="4082961" cy="4973848"/>
          </a:xfrm>
          <a:prstGeom prst="swooshArrow">
            <a:avLst>
              <a:gd name="adj1" fmla="val 19471"/>
              <a:gd name="adj2" fmla="val 43276"/>
            </a:avLst>
          </a:prstGeom>
          <a:solidFill>
            <a:srgbClr val="0070C0">
              <a:alpha val="15000"/>
            </a:srgbClr>
          </a:solidFill>
          <a:ln>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11" name="Straight Arrow Connector 10" descr="Double-ended red arrow from the beginning of FY25 to the end of FY28 for the Technology Readiness Target.">
            <a:extLst>
              <a:ext uri="{FF2B5EF4-FFF2-40B4-BE49-F238E27FC236}">
                <a16:creationId xmlns:a16="http://schemas.microsoft.com/office/drawing/2014/main" id="{7ACD2831-481E-3B2B-8B5A-498996D3F912}"/>
              </a:ext>
            </a:extLst>
          </p:cNvPr>
          <p:cNvCxnSpPr>
            <a:cxnSpLocks/>
          </p:cNvCxnSpPr>
          <p:nvPr/>
        </p:nvCxnSpPr>
        <p:spPr bwMode="auto">
          <a:xfrm flipV="1">
            <a:off x="6646730" y="1475975"/>
            <a:ext cx="3761104" cy="1"/>
          </a:xfrm>
          <a:prstGeom prst="straightConnector1">
            <a:avLst/>
          </a:prstGeom>
          <a:solidFill>
            <a:srgbClr val="4F81BD"/>
          </a:solidFill>
          <a:ln w="76200" cap="flat" cmpd="sng" algn="ctr">
            <a:solidFill>
              <a:srgbClr val="C0504D">
                <a:lumMod val="60000"/>
                <a:lumOff val="40000"/>
              </a:srgbClr>
            </a:solidFill>
            <a:prstDash val="solid"/>
            <a:round/>
            <a:headEnd type="triangle" w="sm" len="med"/>
            <a:tailEnd type="triangle" w="sm" len="med"/>
          </a:ln>
          <a:effectLst/>
        </p:spPr>
      </p:cxnSp>
      <p:sp>
        <p:nvSpPr>
          <p:cNvPr id="23" name="TextBox 22">
            <a:extLst>
              <a:ext uri="{FF2B5EF4-FFF2-40B4-BE49-F238E27FC236}">
                <a16:creationId xmlns:a16="http://schemas.microsoft.com/office/drawing/2014/main" id="{73B9FCCA-A56D-AFC3-0256-ED91E754C2EA}"/>
              </a:ext>
            </a:extLst>
          </p:cNvPr>
          <p:cNvSpPr txBox="1"/>
          <p:nvPr/>
        </p:nvSpPr>
        <p:spPr>
          <a:xfrm>
            <a:off x="7286464" y="1197907"/>
            <a:ext cx="2520177" cy="297517"/>
          </a:xfrm>
          <a:prstGeom prst="rect">
            <a:avLst/>
          </a:prstGeom>
          <a:no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a:ln>
                  <a:noFill/>
                </a:ln>
                <a:solidFill>
                  <a:srgbClr val="C0504D">
                    <a:lumMod val="75000"/>
                  </a:srgbClr>
                </a:solidFill>
                <a:effectLst/>
                <a:uLnTx/>
                <a:uFillTx/>
                <a:latin typeface="Arial" panose="020B0604020202020204" pitchFamily="34" charset="0"/>
                <a:ea typeface="ＭＳ Ｐゴシック"/>
                <a:cs typeface="Arial" panose="020B0604020202020204" pitchFamily="34" charset="0"/>
              </a:rPr>
              <a:t>Technology Readiness Target</a:t>
            </a:r>
          </a:p>
        </p:txBody>
      </p:sp>
      <p:sp>
        <p:nvSpPr>
          <p:cNvPr id="9" name="TextBox 8">
            <a:extLst>
              <a:ext uri="{FF2B5EF4-FFF2-40B4-BE49-F238E27FC236}">
                <a16:creationId xmlns:a16="http://schemas.microsoft.com/office/drawing/2014/main" id="{979A8E9E-8134-3D70-011F-50EC2D479A13}"/>
              </a:ext>
            </a:extLst>
          </p:cNvPr>
          <p:cNvSpPr txBox="1"/>
          <p:nvPr/>
        </p:nvSpPr>
        <p:spPr>
          <a:xfrm>
            <a:off x="1868486" y="1589474"/>
            <a:ext cx="21763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lumMod val="50000"/>
                    <a:lumOff val="50000"/>
                  </a:srgbClr>
                </a:solidFill>
                <a:effectLst/>
                <a:uLnTx/>
                <a:uFillTx/>
                <a:latin typeface="Arial"/>
                <a:ea typeface="ＭＳ Ｐゴシック"/>
                <a:cs typeface="+mn-cs"/>
              </a:rPr>
              <a:t>Model Based Systems Analysis &amp; Engineering</a:t>
            </a:r>
          </a:p>
        </p:txBody>
      </p:sp>
      <p:cxnSp>
        <p:nvCxnSpPr>
          <p:cNvPr id="12" name="Straight Connector 11" descr="Solid gray timeline line (solid lines are planned) for Model Based Systems Analysis &amp; Engineering starting at the last quarter of FY21 going through the end of FY28.">
            <a:extLst>
              <a:ext uri="{FF2B5EF4-FFF2-40B4-BE49-F238E27FC236}">
                <a16:creationId xmlns:a16="http://schemas.microsoft.com/office/drawing/2014/main" id="{C8E623AC-14E6-3518-E4BE-1F927C78E16F}"/>
              </a:ext>
            </a:extLst>
          </p:cNvPr>
          <p:cNvCxnSpPr>
            <a:cxnSpLocks/>
          </p:cNvCxnSpPr>
          <p:nvPr/>
        </p:nvCxnSpPr>
        <p:spPr>
          <a:xfrm>
            <a:off x="3611738" y="1851084"/>
            <a:ext cx="7728043" cy="10938"/>
          </a:xfrm>
          <a:prstGeom prst="line">
            <a:avLst/>
          </a:prstGeom>
          <a:noFill/>
          <a:ln w="41275" cap="flat" cmpd="sng" algn="ctr">
            <a:solidFill>
              <a:schemeClr val="tx1">
                <a:lumMod val="50000"/>
                <a:lumOff val="50000"/>
              </a:schemeClr>
            </a:solidFill>
            <a:prstDash val="solid"/>
          </a:ln>
          <a:effectLst/>
        </p:spPr>
      </p:cxnSp>
      <p:sp>
        <p:nvSpPr>
          <p:cNvPr id="2" name="Oval 1" descr="A small dot on the Model Based Systems Analysis &amp; Engineering gray line to mark the framework development between the 2nd and 3rd quarter of FY24.">
            <a:extLst>
              <a:ext uri="{FF2B5EF4-FFF2-40B4-BE49-F238E27FC236}">
                <a16:creationId xmlns:a16="http://schemas.microsoft.com/office/drawing/2014/main" id="{A49DFDF7-6AF9-BDD1-E216-1CA201904511}"/>
              </a:ext>
            </a:extLst>
          </p:cNvPr>
          <p:cNvSpPr>
            <a:spLocks noChangeAspect="1"/>
          </p:cNvSpPr>
          <p:nvPr/>
        </p:nvSpPr>
        <p:spPr bwMode="auto">
          <a:xfrm>
            <a:off x="6116251" y="1792635"/>
            <a:ext cx="140460" cy="137160"/>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 name="TextBox 2">
            <a:extLst>
              <a:ext uri="{FF2B5EF4-FFF2-40B4-BE49-F238E27FC236}">
                <a16:creationId xmlns:a16="http://schemas.microsoft.com/office/drawing/2014/main" id="{EF657B57-0164-0AB2-5F5A-0AFF5580B569}"/>
              </a:ext>
            </a:extLst>
          </p:cNvPr>
          <p:cNvSpPr txBox="1"/>
          <p:nvPr/>
        </p:nvSpPr>
        <p:spPr>
          <a:xfrm>
            <a:off x="5119146" y="1544792"/>
            <a:ext cx="208635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Framework developed</a:t>
            </a:r>
          </a:p>
        </p:txBody>
      </p:sp>
      <p:sp>
        <p:nvSpPr>
          <p:cNvPr id="60" name="Oval 59" descr="A dot on the Model Based Systems Analysis &amp; Engineering gray line for the middle of FY28 marking the Digital Flight Test.">
            <a:extLst>
              <a:ext uri="{FF2B5EF4-FFF2-40B4-BE49-F238E27FC236}">
                <a16:creationId xmlns:a16="http://schemas.microsoft.com/office/drawing/2014/main" id="{086C8D7B-BCAF-ED1C-6B3E-94C9E288EBA3}"/>
              </a:ext>
            </a:extLst>
          </p:cNvPr>
          <p:cNvSpPr/>
          <p:nvPr/>
        </p:nvSpPr>
        <p:spPr bwMode="auto">
          <a:xfrm>
            <a:off x="10967142" y="1729447"/>
            <a:ext cx="239985" cy="234347"/>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1" name="TextBox 60">
            <a:extLst>
              <a:ext uri="{FF2B5EF4-FFF2-40B4-BE49-F238E27FC236}">
                <a16:creationId xmlns:a16="http://schemas.microsoft.com/office/drawing/2014/main" id="{42AAA672-8B57-622A-7A7E-A2CE422F7CFC}"/>
              </a:ext>
            </a:extLst>
          </p:cNvPr>
          <p:cNvSpPr txBox="1"/>
          <p:nvPr/>
        </p:nvSpPr>
        <p:spPr>
          <a:xfrm>
            <a:off x="10104529" y="1467096"/>
            <a:ext cx="19490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“Digital Flight Test”</a:t>
            </a:r>
          </a:p>
        </p:txBody>
      </p:sp>
      <p:sp>
        <p:nvSpPr>
          <p:cNvPr id="8" name="TextBox 7">
            <a:extLst>
              <a:ext uri="{FF2B5EF4-FFF2-40B4-BE49-F238E27FC236}">
                <a16:creationId xmlns:a16="http://schemas.microsoft.com/office/drawing/2014/main" id="{575A845E-DB8E-FCDC-6927-211141C2F540}"/>
              </a:ext>
            </a:extLst>
          </p:cNvPr>
          <p:cNvSpPr txBox="1"/>
          <p:nvPr/>
        </p:nvSpPr>
        <p:spPr>
          <a:xfrm>
            <a:off x="1868486" y="2266342"/>
            <a:ext cx="3537245"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Sustainable Flight Demonstrator (SFD) </a:t>
            </a:r>
          </a:p>
        </p:txBody>
      </p:sp>
      <p:cxnSp>
        <p:nvCxnSpPr>
          <p:cNvPr id="63" name="Straight Connector 62" descr="Solid green timeline line for the Sustainable Flight Demonstrator (SFD) starting at the beginning of FY22 going through the end of FY28.">
            <a:extLst>
              <a:ext uri="{FF2B5EF4-FFF2-40B4-BE49-F238E27FC236}">
                <a16:creationId xmlns:a16="http://schemas.microsoft.com/office/drawing/2014/main" id="{66145FDE-06D0-DCAD-7366-A1762B4FF660}"/>
              </a:ext>
            </a:extLst>
          </p:cNvPr>
          <p:cNvCxnSpPr>
            <a:cxnSpLocks/>
          </p:cNvCxnSpPr>
          <p:nvPr/>
        </p:nvCxnSpPr>
        <p:spPr>
          <a:xfrm flipV="1">
            <a:off x="3837097" y="2574119"/>
            <a:ext cx="7486108" cy="24837"/>
          </a:xfrm>
          <a:prstGeom prst="line">
            <a:avLst/>
          </a:prstGeom>
          <a:noFill/>
          <a:ln w="41275" cap="flat" cmpd="sng" algn="ctr">
            <a:solidFill>
              <a:srgbClr val="00B050"/>
            </a:solidFill>
            <a:prstDash val="solid"/>
          </a:ln>
          <a:effectLst/>
        </p:spPr>
      </p:cxnSp>
      <p:sp>
        <p:nvSpPr>
          <p:cNvPr id="49" name="Oval 48" descr="A small dot between the first and second quarter of the FY23 year on the green line for Sustainable Flight Demonstrator (SFD) to mark partner selection.">
            <a:extLst>
              <a:ext uri="{FF2B5EF4-FFF2-40B4-BE49-F238E27FC236}">
                <a16:creationId xmlns:a16="http://schemas.microsoft.com/office/drawing/2014/main" id="{777C57DE-AD25-8CC8-DF16-2529A07B48C2}"/>
              </a:ext>
            </a:extLst>
          </p:cNvPr>
          <p:cNvSpPr>
            <a:spLocks noChangeAspect="1"/>
          </p:cNvSpPr>
          <p:nvPr/>
        </p:nvSpPr>
        <p:spPr bwMode="auto">
          <a:xfrm>
            <a:off x="4971072" y="2527975"/>
            <a:ext cx="140459" cy="137160"/>
          </a:xfrm>
          <a:prstGeom prst="ellipse">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52" name="Straight Connector 51" descr="Line pointing to small dot between the first and second quarter of the FY23 year on the green line for Sustainable Flight Demonstrator (SFD) to mark partner selection.">
            <a:extLst>
              <a:ext uri="{FF2B5EF4-FFF2-40B4-BE49-F238E27FC236}">
                <a16:creationId xmlns:a16="http://schemas.microsoft.com/office/drawing/2014/main" id="{D8090AE0-5988-B367-EDD8-FC8641D0961E}"/>
              </a:ext>
            </a:extLst>
          </p:cNvPr>
          <p:cNvCxnSpPr>
            <a:cxnSpLocks/>
          </p:cNvCxnSpPr>
          <p:nvPr/>
        </p:nvCxnSpPr>
        <p:spPr>
          <a:xfrm flipH="1">
            <a:off x="5186543" y="2441177"/>
            <a:ext cx="149795" cy="93804"/>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772DB10-20DE-55E2-9B65-B270946EDB10}"/>
              </a:ext>
            </a:extLst>
          </p:cNvPr>
          <p:cNvSpPr txBox="1"/>
          <p:nvPr/>
        </p:nvSpPr>
        <p:spPr>
          <a:xfrm>
            <a:off x="4942062" y="2089565"/>
            <a:ext cx="1621048"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Partner</a:t>
            </a:r>
            <a:b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b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Selection</a:t>
            </a:r>
          </a:p>
        </p:txBody>
      </p:sp>
      <p:sp>
        <p:nvSpPr>
          <p:cNvPr id="50" name="Oval 49" descr="A small dot between the 4th quarter of FY25 and 1st quarter of FY26 year on the green line for Sustainable Flight Demonstrator (SFD) to mark the CDR.">
            <a:extLst>
              <a:ext uri="{FF2B5EF4-FFF2-40B4-BE49-F238E27FC236}">
                <a16:creationId xmlns:a16="http://schemas.microsoft.com/office/drawing/2014/main" id="{017A2C2D-BFFC-D9C7-C3A6-4B45C7CA7285}"/>
              </a:ext>
            </a:extLst>
          </p:cNvPr>
          <p:cNvSpPr>
            <a:spLocks noChangeAspect="1"/>
          </p:cNvSpPr>
          <p:nvPr/>
        </p:nvSpPr>
        <p:spPr bwMode="auto">
          <a:xfrm>
            <a:off x="7879520" y="2525860"/>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3" name="TextBox 52">
            <a:extLst>
              <a:ext uri="{FF2B5EF4-FFF2-40B4-BE49-F238E27FC236}">
                <a16:creationId xmlns:a16="http://schemas.microsoft.com/office/drawing/2014/main" id="{4D252008-01A4-2833-FA42-46FAE45BC8E0}"/>
              </a:ext>
            </a:extLst>
          </p:cNvPr>
          <p:cNvSpPr txBox="1"/>
          <p:nvPr/>
        </p:nvSpPr>
        <p:spPr>
          <a:xfrm>
            <a:off x="7333821" y="2305008"/>
            <a:ext cx="5973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CDR</a:t>
            </a:r>
          </a:p>
        </p:txBody>
      </p:sp>
      <p:cxnSp>
        <p:nvCxnSpPr>
          <p:cNvPr id="15" name="Straight Connector 14" descr="Solid green timeline line for the Transonic Truss Braced Wing (AATT) starting at the beginning of FY22 going through the end of FY26.">
            <a:extLst>
              <a:ext uri="{FF2B5EF4-FFF2-40B4-BE49-F238E27FC236}">
                <a16:creationId xmlns:a16="http://schemas.microsoft.com/office/drawing/2014/main" id="{5018E21A-B95D-B6D8-D888-1A3CDE125D4F}"/>
              </a:ext>
            </a:extLst>
          </p:cNvPr>
          <p:cNvCxnSpPr>
            <a:cxnSpLocks/>
          </p:cNvCxnSpPr>
          <p:nvPr/>
        </p:nvCxnSpPr>
        <p:spPr>
          <a:xfrm>
            <a:off x="1959676" y="2893205"/>
            <a:ext cx="6440046" cy="0"/>
          </a:xfrm>
          <a:prstGeom prst="line">
            <a:avLst/>
          </a:prstGeom>
          <a:noFill/>
          <a:ln w="41275" cap="flat" cmpd="sng" algn="ctr">
            <a:solidFill>
              <a:srgbClr val="00B050"/>
            </a:solidFill>
            <a:prstDash val="solid"/>
          </a:ln>
          <a:effectLst/>
        </p:spPr>
      </p:cxnSp>
      <p:cxnSp>
        <p:nvCxnSpPr>
          <p:cNvPr id="39" name="Straight Connector 38" descr="Dotted green timeline line (dotted lines are notional) for the Transonic Truss Braced Wing (AATT) starting at the beginning of FY27 going through the end of FY28.">
            <a:extLst>
              <a:ext uri="{FF2B5EF4-FFF2-40B4-BE49-F238E27FC236}">
                <a16:creationId xmlns:a16="http://schemas.microsoft.com/office/drawing/2014/main" id="{EB0010B9-AAC9-FDCF-E91B-72279A5F28EA}"/>
              </a:ext>
            </a:extLst>
          </p:cNvPr>
          <p:cNvCxnSpPr>
            <a:cxnSpLocks/>
          </p:cNvCxnSpPr>
          <p:nvPr/>
        </p:nvCxnSpPr>
        <p:spPr>
          <a:xfrm>
            <a:off x="8680568" y="2907820"/>
            <a:ext cx="1719589" cy="0"/>
          </a:xfrm>
          <a:prstGeom prst="line">
            <a:avLst/>
          </a:prstGeom>
          <a:noFill/>
          <a:ln w="41275" cap="flat" cmpd="sng" algn="ctr">
            <a:solidFill>
              <a:srgbClr val="00B050"/>
            </a:solidFill>
            <a:prstDash val="sysDot"/>
          </a:ln>
          <a:effectLst/>
        </p:spPr>
      </p:cxnSp>
      <p:sp>
        <p:nvSpPr>
          <p:cNvPr id="16" name="TextBox 15">
            <a:extLst>
              <a:ext uri="{FF2B5EF4-FFF2-40B4-BE49-F238E27FC236}">
                <a16:creationId xmlns:a16="http://schemas.microsoft.com/office/drawing/2014/main" id="{D70AA14F-2B0A-2F78-AFE6-36B506D248FF}"/>
              </a:ext>
            </a:extLst>
          </p:cNvPr>
          <p:cNvSpPr txBox="1"/>
          <p:nvPr/>
        </p:nvSpPr>
        <p:spPr>
          <a:xfrm>
            <a:off x="1868486" y="2922833"/>
            <a:ext cx="33816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Transonic Truss Braced Wing (AATT) </a:t>
            </a:r>
          </a:p>
        </p:txBody>
      </p:sp>
      <p:sp>
        <p:nvSpPr>
          <p:cNvPr id="47" name="Oval 46" descr="A small dot on the Sustainable Flight Demonstrator (SFD) green line to mark the Mid-Term Eval in between the 3rd and 4th quarter of the FY24.">
            <a:extLst>
              <a:ext uri="{FF2B5EF4-FFF2-40B4-BE49-F238E27FC236}">
                <a16:creationId xmlns:a16="http://schemas.microsoft.com/office/drawing/2014/main" id="{B4335689-3998-84DF-68A5-AEA86AE05FDA}"/>
              </a:ext>
            </a:extLst>
          </p:cNvPr>
          <p:cNvSpPr>
            <a:spLocks noChangeAspect="1"/>
          </p:cNvSpPr>
          <p:nvPr/>
        </p:nvSpPr>
        <p:spPr bwMode="auto">
          <a:xfrm>
            <a:off x="6342703" y="2834055"/>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8" name="TextBox 47">
            <a:extLst>
              <a:ext uri="{FF2B5EF4-FFF2-40B4-BE49-F238E27FC236}">
                <a16:creationId xmlns:a16="http://schemas.microsoft.com/office/drawing/2014/main" id="{EA959571-46F7-9118-37B0-E86D6E8BD053}"/>
              </a:ext>
            </a:extLst>
          </p:cNvPr>
          <p:cNvSpPr txBox="1"/>
          <p:nvPr/>
        </p:nvSpPr>
        <p:spPr>
          <a:xfrm>
            <a:off x="5566648" y="2940591"/>
            <a:ext cx="132019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Mid-Term Eval</a:t>
            </a:r>
          </a:p>
        </p:txBody>
      </p:sp>
      <p:sp>
        <p:nvSpPr>
          <p:cNvPr id="42" name="Oval 41" descr="A dot on the Transonic Truss Braced Wing (AATT) solid and dotted green line to mark the TC Completion at the end of FY26 and the beginning of FY27.">
            <a:extLst>
              <a:ext uri="{FF2B5EF4-FFF2-40B4-BE49-F238E27FC236}">
                <a16:creationId xmlns:a16="http://schemas.microsoft.com/office/drawing/2014/main" id="{F7B9584A-FBE9-DAB5-D386-473C0BA23682}"/>
              </a:ext>
            </a:extLst>
          </p:cNvPr>
          <p:cNvSpPr/>
          <p:nvPr/>
        </p:nvSpPr>
        <p:spPr bwMode="auto">
          <a:xfrm>
            <a:off x="8399722" y="2798767"/>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7" name="TextBox 56">
            <a:extLst>
              <a:ext uri="{FF2B5EF4-FFF2-40B4-BE49-F238E27FC236}">
                <a16:creationId xmlns:a16="http://schemas.microsoft.com/office/drawing/2014/main" id="{60B0DE1F-B739-67BE-642A-87C1C45406A4}"/>
              </a:ext>
            </a:extLst>
          </p:cNvPr>
          <p:cNvSpPr txBox="1"/>
          <p:nvPr/>
        </p:nvSpPr>
        <p:spPr>
          <a:xfrm>
            <a:off x="6966418" y="2915051"/>
            <a:ext cx="146912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TC Completion</a:t>
            </a:r>
          </a:p>
        </p:txBody>
      </p:sp>
      <p:sp>
        <p:nvSpPr>
          <p:cNvPr id="17" name="TextBox 16">
            <a:extLst>
              <a:ext uri="{FF2B5EF4-FFF2-40B4-BE49-F238E27FC236}">
                <a16:creationId xmlns:a16="http://schemas.microsoft.com/office/drawing/2014/main" id="{1632CD67-5863-C26B-CEC1-BC334BD809FC}"/>
              </a:ext>
            </a:extLst>
          </p:cNvPr>
          <p:cNvSpPr txBox="1"/>
          <p:nvPr/>
        </p:nvSpPr>
        <p:spPr>
          <a:xfrm>
            <a:off x="1868486" y="3380323"/>
            <a:ext cx="349215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Hi-Rate Composite Aircraft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(HiCAM) </a:t>
            </a:r>
          </a:p>
        </p:txBody>
      </p:sp>
      <p:cxnSp>
        <p:nvCxnSpPr>
          <p:cNvPr id="35" name="Straight Connector 34" descr="Solid golden timeline line for the Hi-Rate Composite Aircraft Manufacturing (HiCAM) from the second quarter of FY21 to the mid/third quarter of FY27.">
            <a:extLst>
              <a:ext uri="{FF2B5EF4-FFF2-40B4-BE49-F238E27FC236}">
                <a16:creationId xmlns:a16="http://schemas.microsoft.com/office/drawing/2014/main" id="{5B659736-2873-430B-A9B4-0E952E4A1E31}"/>
              </a:ext>
            </a:extLst>
          </p:cNvPr>
          <p:cNvCxnSpPr>
            <a:cxnSpLocks/>
          </p:cNvCxnSpPr>
          <p:nvPr/>
        </p:nvCxnSpPr>
        <p:spPr>
          <a:xfrm>
            <a:off x="3233048" y="3767519"/>
            <a:ext cx="7138209" cy="0"/>
          </a:xfrm>
          <a:prstGeom prst="line">
            <a:avLst/>
          </a:prstGeom>
          <a:noFill/>
          <a:ln w="41275" cap="flat" cmpd="sng" algn="ctr">
            <a:solidFill>
              <a:srgbClr val="E4AD06"/>
            </a:solidFill>
            <a:prstDash val="solid"/>
          </a:ln>
          <a:effectLst/>
        </p:spPr>
      </p:cxnSp>
      <p:sp>
        <p:nvSpPr>
          <p:cNvPr id="45" name="Oval 44" descr="A small dot on the Hi-Rate Composite Aircraft Manufacturing (HiCAM) gold line to mark the Demo(s) Down-select in between the 1st and 2nd quarter of the FY24.">
            <a:extLst>
              <a:ext uri="{FF2B5EF4-FFF2-40B4-BE49-F238E27FC236}">
                <a16:creationId xmlns:a16="http://schemas.microsoft.com/office/drawing/2014/main" id="{38E8A4CB-8399-C69E-7AE1-2B182E8ADE3D}"/>
              </a:ext>
            </a:extLst>
          </p:cNvPr>
          <p:cNvSpPr>
            <a:spLocks noChangeAspect="1"/>
          </p:cNvSpPr>
          <p:nvPr/>
        </p:nvSpPr>
        <p:spPr bwMode="auto">
          <a:xfrm>
            <a:off x="6670684" y="3710677"/>
            <a:ext cx="137160" cy="133938"/>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6" name="TextBox 45">
            <a:extLst>
              <a:ext uri="{FF2B5EF4-FFF2-40B4-BE49-F238E27FC236}">
                <a16:creationId xmlns:a16="http://schemas.microsoft.com/office/drawing/2014/main" id="{3D6F23B9-A7CE-A48F-CC68-A8C322168EE2}"/>
              </a:ext>
            </a:extLst>
          </p:cNvPr>
          <p:cNvSpPr txBox="1"/>
          <p:nvPr/>
        </p:nvSpPr>
        <p:spPr>
          <a:xfrm>
            <a:off x="5073780" y="3414803"/>
            <a:ext cx="1895431"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Demo(s) Down-select</a:t>
            </a:r>
          </a:p>
        </p:txBody>
      </p:sp>
      <p:sp>
        <p:nvSpPr>
          <p:cNvPr id="37" name="Oval 36" descr="A dot on the Hi-Rate Composite Aircraft Manufacturing (HiCAM) golden line marking the Manufacturing and Structural Demonstration at the second quarter of FY27.">
            <a:extLst>
              <a:ext uri="{FF2B5EF4-FFF2-40B4-BE49-F238E27FC236}">
                <a16:creationId xmlns:a16="http://schemas.microsoft.com/office/drawing/2014/main" id="{F67B8355-6DC7-D82F-9633-5327F8DEB0A7}"/>
              </a:ext>
            </a:extLst>
          </p:cNvPr>
          <p:cNvSpPr/>
          <p:nvPr/>
        </p:nvSpPr>
        <p:spPr bwMode="auto">
          <a:xfrm>
            <a:off x="9425990" y="3652086"/>
            <a:ext cx="239985" cy="234347"/>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1" name="TextBox 30">
            <a:extLst>
              <a:ext uri="{FF2B5EF4-FFF2-40B4-BE49-F238E27FC236}">
                <a16:creationId xmlns:a16="http://schemas.microsoft.com/office/drawing/2014/main" id="{DA92688F-ADAA-37DB-818E-2E7525981F64}"/>
              </a:ext>
            </a:extLst>
          </p:cNvPr>
          <p:cNvSpPr txBox="1"/>
          <p:nvPr/>
        </p:nvSpPr>
        <p:spPr>
          <a:xfrm>
            <a:off x="7522492" y="3394572"/>
            <a:ext cx="296237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noFill/>
                </a:ln>
                <a:solidFill>
                  <a:srgbClr val="D0A824"/>
                </a:solidFill>
                <a:effectLst/>
                <a:uLnTx/>
                <a:uFillTx/>
                <a:latin typeface="Arial" panose="020B0604020202020204" pitchFamily="34" charset="0"/>
                <a:ea typeface="ＭＳ Ｐゴシック"/>
                <a:cs typeface="Arial" panose="020B0604020202020204" pitchFamily="34" charset="0"/>
              </a:rPr>
              <a:t>Mfg</a:t>
            </a:r>
            <a:r>
              <a:rPr kumimoji="0" lang="en-US" sz="1400" b="1"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 &amp; Structural Demonstration</a:t>
            </a:r>
          </a:p>
        </p:txBody>
      </p:sp>
      <p:sp>
        <p:nvSpPr>
          <p:cNvPr id="18" name="TextBox 17">
            <a:extLst>
              <a:ext uri="{FF2B5EF4-FFF2-40B4-BE49-F238E27FC236}">
                <a16:creationId xmlns:a16="http://schemas.microsoft.com/office/drawing/2014/main" id="{6C986EAD-F4B7-E686-FD5F-217EF3239770}"/>
              </a:ext>
            </a:extLst>
          </p:cNvPr>
          <p:cNvSpPr txBox="1"/>
          <p:nvPr/>
        </p:nvSpPr>
        <p:spPr>
          <a:xfrm>
            <a:off x="1868486" y="4456782"/>
            <a:ext cx="2622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Hybrid Thermally Efficient Core (</a:t>
            </a:r>
            <a:r>
              <a:rPr kumimoji="0" lang="en-US" sz="1400" b="1" i="0" u="none" strike="noStrike" kern="1200" cap="none" spc="0" normalizeH="0" baseline="0" noProof="0" err="1">
                <a:ln>
                  <a:noFill/>
                </a:ln>
                <a:solidFill>
                  <a:srgbClr val="EE7D31"/>
                </a:solidFill>
                <a:effectLst/>
                <a:uLnTx/>
                <a:uFillTx/>
                <a:latin typeface="Arial"/>
                <a:ea typeface="ＭＳ Ｐゴシック"/>
                <a:cs typeface="+mn-cs"/>
              </a:rPr>
              <a:t>HyTEC</a:t>
            </a: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a:t>
            </a:r>
          </a:p>
        </p:txBody>
      </p:sp>
      <p:cxnSp>
        <p:nvCxnSpPr>
          <p:cNvPr id="36" name="Straight Connector 35" descr="Solid orange timeline line for the Hybrid Thermally Efficient Core (HyTEC) starting at the second quarter of FY21 going through the end of FY28.">
            <a:extLst>
              <a:ext uri="{FF2B5EF4-FFF2-40B4-BE49-F238E27FC236}">
                <a16:creationId xmlns:a16="http://schemas.microsoft.com/office/drawing/2014/main" id="{8CB10E10-034B-2248-EF5E-25D472FAEC25}"/>
              </a:ext>
            </a:extLst>
          </p:cNvPr>
          <p:cNvCxnSpPr>
            <a:cxnSpLocks/>
          </p:cNvCxnSpPr>
          <p:nvPr/>
        </p:nvCxnSpPr>
        <p:spPr>
          <a:xfrm>
            <a:off x="3233048" y="4804509"/>
            <a:ext cx="8090157" cy="0"/>
          </a:xfrm>
          <a:prstGeom prst="line">
            <a:avLst/>
          </a:prstGeom>
          <a:noFill/>
          <a:ln w="41275" cap="flat" cmpd="sng" algn="ctr">
            <a:solidFill>
              <a:srgbClr val="EE7D31"/>
            </a:solidFill>
            <a:prstDash val="solid"/>
          </a:ln>
          <a:effectLst/>
        </p:spPr>
      </p:cxnSp>
      <p:sp>
        <p:nvSpPr>
          <p:cNvPr id="40" name="Oval 39" descr="A small dot on the Hybrid Thermally Efficient Core (HyTEC) orange line to mark Core Award(s) in the 2nd quarter of the FY24.">
            <a:extLst>
              <a:ext uri="{FF2B5EF4-FFF2-40B4-BE49-F238E27FC236}">
                <a16:creationId xmlns:a16="http://schemas.microsoft.com/office/drawing/2014/main" id="{FA36EEC6-1D8A-1D46-D045-5147A2F23DC8}"/>
              </a:ext>
            </a:extLst>
          </p:cNvPr>
          <p:cNvSpPr>
            <a:spLocks noChangeAspect="1"/>
          </p:cNvSpPr>
          <p:nvPr/>
        </p:nvSpPr>
        <p:spPr bwMode="auto">
          <a:xfrm>
            <a:off x="5819605" y="4729289"/>
            <a:ext cx="137160" cy="137160"/>
          </a:xfrm>
          <a:prstGeom prst="ellipse">
            <a:avLst/>
          </a:prstGeom>
          <a:solidFill>
            <a:schemeClr val="accent2"/>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1" name="TextBox 40">
            <a:extLst>
              <a:ext uri="{FF2B5EF4-FFF2-40B4-BE49-F238E27FC236}">
                <a16:creationId xmlns:a16="http://schemas.microsoft.com/office/drawing/2014/main" id="{5A8B4DAF-EE4D-27CC-17BD-6B7F183F7681}"/>
              </a:ext>
            </a:extLst>
          </p:cNvPr>
          <p:cNvSpPr txBox="1"/>
          <p:nvPr/>
        </p:nvSpPr>
        <p:spPr>
          <a:xfrm>
            <a:off x="5053238" y="4408982"/>
            <a:ext cx="15945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Partner Selection</a:t>
            </a:r>
          </a:p>
        </p:txBody>
      </p:sp>
      <p:sp>
        <p:nvSpPr>
          <p:cNvPr id="33" name="TextBox 32">
            <a:extLst>
              <a:ext uri="{FF2B5EF4-FFF2-40B4-BE49-F238E27FC236}">
                <a16:creationId xmlns:a16="http://schemas.microsoft.com/office/drawing/2014/main" id="{853C174F-579C-C28A-CE19-00E79B4D16F9}"/>
              </a:ext>
            </a:extLst>
          </p:cNvPr>
          <p:cNvSpPr txBox="1"/>
          <p:nvPr/>
        </p:nvSpPr>
        <p:spPr>
          <a:xfrm>
            <a:off x="6360225" y="4827343"/>
            <a:ext cx="191294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Power Extraction Test</a:t>
            </a:r>
          </a:p>
        </p:txBody>
      </p:sp>
      <p:sp>
        <p:nvSpPr>
          <p:cNvPr id="32" name="TextBox 31">
            <a:extLst>
              <a:ext uri="{FF2B5EF4-FFF2-40B4-BE49-F238E27FC236}">
                <a16:creationId xmlns:a16="http://schemas.microsoft.com/office/drawing/2014/main" id="{CD1FB342-5BD6-6404-9AF8-4F42EE06FC1F}"/>
              </a:ext>
            </a:extLst>
          </p:cNvPr>
          <p:cNvSpPr txBox="1"/>
          <p:nvPr/>
        </p:nvSpPr>
        <p:spPr>
          <a:xfrm>
            <a:off x="8168791" y="4386292"/>
            <a:ext cx="193573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Core Demonstration</a:t>
            </a:r>
          </a:p>
        </p:txBody>
      </p:sp>
      <p:sp>
        <p:nvSpPr>
          <p:cNvPr id="26" name="TextBox 25">
            <a:extLst>
              <a:ext uri="{FF2B5EF4-FFF2-40B4-BE49-F238E27FC236}">
                <a16:creationId xmlns:a16="http://schemas.microsoft.com/office/drawing/2014/main" id="{74B0F4A4-C3F2-9929-58FB-E6AB5CF82328}"/>
              </a:ext>
            </a:extLst>
          </p:cNvPr>
          <p:cNvSpPr txBox="1"/>
          <p:nvPr/>
        </p:nvSpPr>
        <p:spPr>
          <a:xfrm>
            <a:off x="1868486" y="5330917"/>
            <a:ext cx="45092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Powertrain Flight Demonstration (EPFD)</a:t>
            </a:r>
          </a:p>
        </p:txBody>
      </p:sp>
      <p:cxnSp>
        <p:nvCxnSpPr>
          <p:cNvPr id="25" name="Straight Connector 24" descr="Solid blue timeline line for the Electrified Powertrain Flight Demonstration (EPFD) starting at the third quarter of FY20 going through the first quarter of FY27.">
            <a:extLst>
              <a:ext uri="{FF2B5EF4-FFF2-40B4-BE49-F238E27FC236}">
                <a16:creationId xmlns:a16="http://schemas.microsoft.com/office/drawing/2014/main" id="{38A4AE5A-D943-2C54-C8CF-19B9DE446D1C}"/>
              </a:ext>
            </a:extLst>
          </p:cNvPr>
          <p:cNvCxnSpPr>
            <a:cxnSpLocks/>
          </p:cNvCxnSpPr>
          <p:nvPr/>
        </p:nvCxnSpPr>
        <p:spPr>
          <a:xfrm>
            <a:off x="2502590" y="5702672"/>
            <a:ext cx="6948657" cy="0"/>
          </a:xfrm>
          <a:prstGeom prst="line">
            <a:avLst/>
          </a:prstGeom>
          <a:noFill/>
          <a:ln w="41275" cap="flat" cmpd="sng" algn="ctr">
            <a:solidFill>
              <a:srgbClr val="00BAD9"/>
            </a:solidFill>
            <a:prstDash val="solid"/>
          </a:ln>
          <a:effectLst/>
        </p:spPr>
      </p:cxnSp>
      <p:sp>
        <p:nvSpPr>
          <p:cNvPr id="5" name="Oval 4" descr="A solid blue dot on the Electrified Powertrain Flight Demonstration (EPFD) blue line to mark the completion of the Partner selection in between the end of the 4th quarter in FY21 and the beginning of the 1st quarter in FY22.">
            <a:extLst>
              <a:ext uri="{FF2B5EF4-FFF2-40B4-BE49-F238E27FC236}">
                <a16:creationId xmlns:a16="http://schemas.microsoft.com/office/drawing/2014/main" id="{81D4F268-D308-96CF-562D-E5ADD5D524C8}"/>
              </a:ext>
            </a:extLst>
          </p:cNvPr>
          <p:cNvSpPr>
            <a:spLocks noChangeAspect="1"/>
          </p:cNvSpPr>
          <p:nvPr/>
        </p:nvSpPr>
        <p:spPr bwMode="auto">
          <a:xfrm>
            <a:off x="3748167" y="5639780"/>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14" name="TextBox 13">
            <a:extLst>
              <a:ext uri="{FF2B5EF4-FFF2-40B4-BE49-F238E27FC236}">
                <a16:creationId xmlns:a16="http://schemas.microsoft.com/office/drawing/2014/main" id="{EDC459E0-CC90-2B11-1823-7E1A85AEA975}"/>
              </a:ext>
            </a:extLst>
          </p:cNvPr>
          <p:cNvSpPr txBox="1"/>
          <p:nvPr/>
        </p:nvSpPr>
        <p:spPr>
          <a:xfrm>
            <a:off x="3038935" y="5704373"/>
            <a:ext cx="1652511"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a:ea typeface="ＭＳ Ｐゴシック"/>
                <a:cs typeface="Arial"/>
              </a:rPr>
              <a:t>Partner Selection</a:t>
            </a:r>
            <a:endPar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sp>
        <p:nvSpPr>
          <p:cNvPr id="34" name="TextBox 33">
            <a:extLst>
              <a:ext uri="{FF2B5EF4-FFF2-40B4-BE49-F238E27FC236}">
                <a16:creationId xmlns:a16="http://schemas.microsoft.com/office/drawing/2014/main" id="{CDAF45F0-6370-8554-C242-FDDB80340487}"/>
              </a:ext>
            </a:extLst>
          </p:cNvPr>
          <p:cNvSpPr txBox="1"/>
          <p:nvPr/>
        </p:nvSpPr>
        <p:spPr>
          <a:xfrm>
            <a:off x="6495609" y="5330917"/>
            <a:ext cx="1339427"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Flight Tests</a:t>
            </a:r>
            <a:endPar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cxnSp>
        <p:nvCxnSpPr>
          <p:cNvPr id="19" name="Straight Connector 18" descr="Solid blue timeline line for the Electrified Aircraft Propulsion Technologies (AATT) starting at the beginning of FY20 through the second quarter of FY24.">
            <a:extLst>
              <a:ext uri="{FF2B5EF4-FFF2-40B4-BE49-F238E27FC236}">
                <a16:creationId xmlns:a16="http://schemas.microsoft.com/office/drawing/2014/main" id="{63013BDD-119F-C2AD-9FF3-1BA0515759DA}"/>
              </a:ext>
            </a:extLst>
          </p:cNvPr>
          <p:cNvCxnSpPr>
            <a:cxnSpLocks/>
            <a:endCxn id="44" idx="2"/>
          </p:cNvCxnSpPr>
          <p:nvPr/>
        </p:nvCxnSpPr>
        <p:spPr>
          <a:xfrm>
            <a:off x="1943100" y="6023105"/>
            <a:ext cx="4568778" cy="0"/>
          </a:xfrm>
          <a:prstGeom prst="line">
            <a:avLst/>
          </a:prstGeom>
          <a:noFill/>
          <a:ln w="41275" cap="flat" cmpd="sng" algn="ctr">
            <a:solidFill>
              <a:srgbClr val="00BAD9"/>
            </a:solidFill>
            <a:prstDash val="solid"/>
          </a:ln>
          <a:effectLst/>
        </p:spPr>
      </p:cxnSp>
      <p:sp>
        <p:nvSpPr>
          <p:cNvPr id="24" name="Oval 23" descr="A solid blue dot on the Electrified Aircraft Propulsion Technologies (AATT) blue line to mark the MW Altitude Capability (NEAT) completion in between the end of the 4th quarter in FY20.">
            <a:extLst>
              <a:ext uri="{FF2B5EF4-FFF2-40B4-BE49-F238E27FC236}">
                <a16:creationId xmlns:a16="http://schemas.microsoft.com/office/drawing/2014/main" id="{339B4028-B131-FE64-8916-57C9394B98CE}"/>
              </a:ext>
            </a:extLst>
          </p:cNvPr>
          <p:cNvSpPr>
            <a:spLocks noChangeAspect="1"/>
          </p:cNvSpPr>
          <p:nvPr/>
        </p:nvSpPr>
        <p:spPr bwMode="auto">
          <a:xfrm>
            <a:off x="2750003" y="5955956"/>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20" name="TextBox 19">
            <a:extLst>
              <a:ext uri="{FF2B5EF4-FFF2-40B4-BE49-F238E27FC236}">
                <a16:creationId xmlns:a16="http://schemas.microsoft.com/office/drawing/2014/main" id="{3F5CB09B-C854-7CE0-DBFC-5A7C78EEE527}"/>
              </a:ext>
            </a:extLst>
          </p:cNvPr>
          <p:cNvSpPr txBox="1"/>
          <p:nvPr/>
        </p:nvSpPr>
        <p:spPr>
          <a:xfrm>
            <a:off x="1868486" y="6026719"/>
            <a:ext cx="2715552" cy="52322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Aircraft Propulsion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Technologies (AATT)</a:t>
            </a:r>
          </a:p>
        </p:txBody>
      </p:sp>
      <p:cxnSp>
        <p:nvCxnSpPr>
          <p:cNvPr id="10" name="Straight Connector 9" descr="Line pointing to small dot in the 4th quarter of the FY20 year on the blue line for Electrified Aircraft Propulsion Technologies (AATT) to mark MW Altitude Capability (NEAT).">
            <a:extLst>
              <a:ext uri="{FF2B5EF4-FFF2-40B4-BE49-F238E27FC236}">
                <a16:creationId xmlns:a16="http://schemas.microsoft.com/office/drawing/2014/main" id="{97A5F145-A234-A8D1-BD39-1BFDBB3FCEB4}"/>
              </a:ext>
            </a:extLst>
          </p:cNvPr>
          <p:cNvCxnSpPr>
            <a:cxnSpLocks/>
          </p:cNvCxnSpPr>
          <p:nvPr/>
        </p:nvCxnSpPr>
        <p:spPr>
          <a:xfrm flipH="1" flipV="1">
            <a:off x="3789145" y="6359147"/>
            <a:ext cx="248063" cy="131529"/>
          </a:xfrm>
          <a:prstGeom prst="line">
            <a:avLst/>
          </a:prstGeom>
          <a:ln w="25400">
            <a:solidFill>
              <a:srgbClr val="00BADA"/>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9F2461-A54C-F22D-3D31-86F943E4970B}"/>
              </a:ext>
            </a:extLst>
          </p:cNvPr>
          <p:cNvSpPr txBox="1"/>
          <p:nvPr/>
        </p:nvSpPr>
        <p:spPr>
          <a:xfrm>
            <a:off x="4016494" y="6361019"/>
            <a:ext cx="1959852"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MW Altitude Capability (NEAT)</a:t>
            </a:r>
          </a:p>
        </p:txBody>
      </p:sp>
      <p:cxnSp>
        <p:nvCxnSpPr>
          <p:cNvPr id="43" name="Straight Connector 42" descr="Dotted blue timeline line (dotted lines are notional) for the Electric Aircraft Propulsion Technologies (AATT) from the end of the second quarter of FY24 through the end of FY28.">
            <a:extLst>
              <a:ext uri="{FF2B5EF4-FFF2-40B4-BE49-F238E27FC236}">
                <a16:creationId xmlns:a16="http://schemas.microsoft.com/office/drawing/2014/main" id="{9BDC5679-E653-D14C-FF01-EF5207308736}"/>
              </a:ext>
            </a:extLst>
          </p:cNvPr>
          <p:cNvCxnSpPr>
            <a:cxnSpLocks/>
            <a:stCxn id="44" idx="6"/>
          </p:cNvCxnSpPr>
          <p:nvPr/>
        </p:nvCxnSpPr>
        <p:spPr>
          <a:xfrm>
            <a:off x="6751863" y="6023105"/>
            <a:ext cx="3619395" cy="3614"/>
          </a:xfrm>
          <a:prstGeom prst="line">
            <a:avLst/>
          </a:prstGeom>
          <a:noFill/>
          <a:ln w="41275" cap="flat" cmpd="sng" algn="ctr">
            <a:solidFill>
              <a:srgbClr val="00BAD9"/>
            </a:solidFill>
            <a:prstDash val="sysDot"/>
          </a:ln>
          <a:effectLst/>
        </p:spPr>
      </p:cxnSp>
      <p:sp>
        <p:nvSpPr>
          <p:cNvPr id="44" name="Oval 43" descr="A dot on the Electrified Aircraft Propulsion Technogies (AATT) blue timeline line marking at the 4th quarter of FY24 and beginning of FY25 for TC Completion.">
            <a:extLst>
              <a:ext uri="{FF2B5EF4-FFF2-40B4-BE49-F238E27FC236}">
                <a16:creationId xmlns:a16="http://schemas.microsoft.com/office/drawing/2014/main" id="{5AAFD72F-3E12-7E9B-BA04-2082CAEBD3BB}"/>
              </a:ext>
            </a:extLst>
          </p:cNvPr>
          <p:cNvSpPr/>
          <p:nvPr/>
        </p:nvSpPr>
        <p:spPr bwMode="auto">
          <a:xfrm>
            <a:off x="6511878" y="590593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8" name="TextBox 67">
            <a:extLst>
              <a:ext uri="{FF2B5EF4-FFF2-40B4-BE49-F238E27FC236}">
                <a16:creationId xmlns:a16="http://schemas.microsoft.com/office/drawing/2014/main" id="{B11C83A7-C3AE-70A3-CCA6-5C6CB6FC9B16}"/>
              </a:ext>
            </a:extLst>
          </p:cNvPr>
          <p:cNvSpPr txBox="1"/>
          <p:nvPr/>
        </p:nvSpPr>
        <p:spPr>
          <a:xfrm>
            <a:off x="5158224" y="6060044"/>
            <a:ext cx="145058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TC Completion</a:t>
            </a:r>
          </a:p>
        </p:txBody>
      </p:sp>
      <p:sp>
        <p:nvSpPr>
          <p:cNvPr id="28" name="Up Arrow Callout 27" descr="Box with a blue arrow, from the FY25 time through the FY28 time that says, &quot;Achieve TRL 6 in time for industry product decision-making&quot;">
            <a:extLst>
              <a:ext uri="{FF2B5EF4-FFF2-40B4-BE49-F238E27FC236}">
                <a16:creationId xmlns:a16="http://schemas.microsoft.com/office/drawing/2014/main" id="{8BBC4AD2-BDD8-3CFC-7B50-EC528C0714B5}"/>
              </a:ext>
            </a:extLst>
          </p:cNvPr>
          <p:cNvSpPr/>
          <p:nvPr/>
        </p:nvSpPr>
        <p:spPr>
          <a:xfrm>
            <a:off x="6661061" y="6060043"/>
            <a:ext cx="3710196" cy="779246"/>
          </a:xfrm>
          <a:prstGeom prst="upArrowCallout">
            <a:avLst>
              <a:gd name="adj1" fmla="val 41124"/>
              <a:gd name="adj2" fmla="val 34406"/>
              <a:gd name="adj3" fmla="val 25000"/>
              <a:gd name="adj4" fmla="val 64977"/>
            </a:avLst>
          </a:prstGeom>
          <a:solidFill>
            <a:srgbClr val="0070C0"/>
          </a:solidFill>
          <a:ln w="9525" cap="flat" cmpd="sng" algn="ctr">
            <a:no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a:ea typeface="ＭＳ Ｐゴシック"/>
                <a:cs typeface="Arial"/>
              </a:rPr>
              <a:t>Achieve TRL 6 in time for industry product decision-making</a:t>
            </a:r>
          </a:p>
        </p:txBody>
      </p:sp>
      <p:sp>
        <p:nvSpPr>
          <p:cNvPr id="55" name="TextBox 54">
            <a:extLst>
              <a:ext uri="{FF2B5EF4-FFF2-40B4-BE49-F238E27FC236}">
                <a16:creationId xmlns:a16="http://schemas.microsoft.com/office/drawing/2014/main" id="{951C394B-FD7E-6118-E43D-5D60CF4B5947}"/>
              </a:ext>
            </a:extLst>
          </p:cNvPr>
          <p:cNvSpPr txBox="1"/>
          <p:nvPr/>
        </p:nvSpPr>
        <p:spPr>
          <a:xfrm>
            <a:off x="11391012" y="6216336"/>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Planned</a:t>
            </a:r>
          </a:p>
        </p:txBody>
      </p:sp>
      <p:cxnSp>
        <p:nvCxnSpPr>
          <p:cNvPr id="56" name="Straight Connector 55" descr="Dotted lines equals Notional.">
            <a:extLst>
              <a:ext uri="{FF2B5EF4-FFF2-40B4-BE49-F238E27FC236}">
                <a16:creationId xmlns:a16="http://schemas.microsoft.com/office/drawing/2014/main" id="{49E73C7A-60C8-B1CB-01CF-D147DCD22052}"/>
              </a:ext>
            </a:extLst>
          </p:cNvPr>
          <p:cNvCxnSpPr>
            <a:cxnSpLocks/>
          </p:cNvCxnSpPr>
          <p:nvPr/>
        </p:nvCxnSpPr>
        <p:spPr>
          <a:xfrm>
            <a:off x="11430343" y="6705983"/>
            <a:ext cx="691104" cy="0"/>
          </a:xfrm>
          <a:prstGeom prst="line">
            <a:avLst/>
          </a:prstGeom>
          <a:noFill/>
          <a:ln w="41275" cap="flat" cmpd="sng" algn="ctr">
            <a:solidFill>
              <a:sysClr val="windowText" lastClr="000000"/>
            </a:solidFill>
            <a:prstDash val="sysDot"/>
            <a:tailEnd type="none"/>
          </a:ln>
          <a:effectLst/>
        </p:spPr>
      </p:cxnSp>
      <p:cxnSp>
        <p:nvCxnSpPr>
          <p:cNvPr id="58" name="Straight Connector 57" descr="Solid lines equals planned.">
            <a:extLst>
              <a:ext uri="{FF2B5EF4-FFF2-40B4-BE49-F238E27FC236}">
                <a16:creationId xmlns:a16="http://schemas.microsoft.com/office/drawing/2014/main" id="{CD2E11FA-60D7-DF87-6C63-ABAA1DDD4512}"/>
              </a:ext>
            </a:extLst>
          </p:cNvPr>
          <p:cNvCxnSpPr>
            <a:cxnSpLocks/>
          </p:cNvCxnSpPr>
          <p:nvPr/>
        </p:nvCxnSpPr>
        <p:spPr>
          <a:xfrm>
            <a:off x="11405191" y="6461874"/>
            <a:ext cx="716257" cy="0"/>
          </a:xfrm>
          <a:prstGeom prst="line">
            <a:avLst/>
          </a:prstGeom>
          <a:noFill/>
          <a:ln w="41275" cap="flat" cmpd="sng" algn="ctr">
            <a:solidFill>
              <a:sysClr val="windowText" lastClr="000000"/>
            </a:solidFill>
            <a:prstDash val="solid"/>
            <a:tailEnd type="none"/>
          </a:ln>
          <a:effectLst/>
        </p:spPr>
      </p:cxnSp>
      <p:sp>
        <p:nvSpPr>
          <p:cNvPr id="59" name="TextBox 58">
            <a:extLst>
              <a:ext uri="{FF2B5EF4-FFF2-40B4-BE49-F238E27FC236}">
                <a16:creationId xmlns:a16="http://schemas.microsoft.com/office/drawing/2014/main" id="{6E960425-DA52-03F4-F580-5DEDC60F351A}"/>
              </a:ext>
            </a:extLst>
          </p:cNvPr>
          <p:cNvSpPr txBox="1"/>
          <p:nvPr/>
        </p:nvSpPr>
        <p:spPr>
          <a:xfrm>
            <a:off x="11391012" y="6477000"/>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Notional</a:t>
            </a:r>
          </a:p>
        </p:txBody>
      </p:sp>
      <p:sp>
        <p:nvSpPr>
          <p:cNvPr id="64" name="Date Placeholder 3">
            <a:extLst>
              <a:ext uri="{FF2B5EF4-FFF2-40B4-BE49-F238E27FC236}">
                <a16:creationId xmlns:a16="http://schemas.microsoft.com/office/drawing/2014/main" id="{9C8E9415-42FF-0A4A-827F-04CEA8FCC0A1}"/>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lumMod val="75000"/>
                    <a:lumOff val="25000"/>
                  </a:srgbClr>
                </a:solidFill>
                <a:effectLst/>
                <a:uLnTx/>
                <a:uFillTx/>
                <a:latin typeface="Arial"/>
                <a:ea typeface="+mn-ea"/>
                <a:cs typeface="+mn-cs"/>
              </a:rPr>
              <a:t>www.nasa.gov</a:t>
            </a: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   |</a:t>
            </a:r>
          </a:p>
        </p:txBody>
      </p:sp>
      <p:sp>
        <p:nvSpPr>
          <p:cNvPr id="66" name="Slide Number Placeholder 4">
            <a:extLst>
              <a:ext uri="{FF2B5EF4-FFF2-40B4-BE49-F238E27FC236}">
                <a16:creationId xmlns:a16="http://schemas.microsoft.com/office/drawing/2014/main" id="{9019EF2D-58F8-FC4D-89FC-9109B95C06B9}"/>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71" name="Rectangle 70">
            <a:extLst>
              <a:ext uri="{FF2B5EF4-FFF2-40B4-BE49-F238E27FC236}">
                <a16:creationId xmlns:a16="http://schemas.microsoft.com/office/drawing/2014/main" id="{1E4C625E-059E-FE87-4A75-79AAD2CCA180}"/>
              </a:ext>
            </a:extLst>
          </p:cNvPr>
          <p:cNvSpPr/>
          <p:nvPr/>
        </p:nvSpPr>
        <p:spPr>
          <a:xfrm>
            <a:off x="10326194" y="2448217"/>
            <a:ext cx="769633" cy="8613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CA611EA4-4456-FF27-A26E-977896D86353}"/>
              </a:ext>
            </a:extLst>
          </p:cNvPr>
          <p:cNvSpPr/>
          <p:nvPr/>
        </p:nvSpPr>
        <p:spPr>
          <a:xfrm>
            <a:off x="7968356" y="5539563"/>
            <a:ext cx="548640" cy="95693"/>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E76C8A65-3CC5-E7E4-8E05-A7E72A29E7C3}"/>
              </a:ext>
            </a:extLst>
          </p:cNvPr>
          <p:cNvSpPr/>
          <p:nvPr/>
        </p:nvSpPr>
        <p:spPr>
          <a:xfrm>
            <a:off x="7771103" y="5788244"/>
            <a:ext cx="1225296" cy="85061"/>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2" name="TextBox 61">
            <a:extLst>
              <a:ext uri="{FF2B5EF4-FFF2-40B4-BE49-F238E27FC236}">
                <a16:creationId xmlns:a16="http://schemas.microsoft.com/office/drawing/2014/main" id="{9ED4AAB1-485B-0139-670A-DA28AB5D7D3A}"/>
              </a:ext>
            </a:extLst>
          </p:cNvPr>
          <p:cNvSpPr txBox="1"/>
          <p:nvPr/>
        </p:nvSpPr>
        <p:spPr>
          <a:xfrm>
            <a:off x="9033274" y="2304220"/>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Flight Test</a:t>
            </a:r>
          </a:p>
        </p:txBody>
      </p:sp>
      <p:sp>
        <p:nvSpPr>
          <p:cNvPr id="29" name="Oval 28" descr="A dot on the Electrified Powertrain Flight Demonstration (EPFD) blue timeline line marking in the 4th quarter of FY25 a First Flight.">
            <a:extLst>
              <a:ext uri="{FF2B5EF4-FFF2-40B4-BE49-F238E27FC236}">
                <a16:creationId xmlns:a16="http://schemas.microsoft.com/office/drawing/2014/main" id="{1C8A0B3A-8B04-DFAB-1FB1-582F5FC1F337}"/>
              </a:ext>
            </a:extLst>
          </p:cNvPr>
          <p:cNvSpPr/>
          <p:nvPr/>
        </p:nvSpPr>
        <p:spPr bwMode="auto">
          <a:xfrm>
            <a:off x="7865003" y="546757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0" name="Oval 29" descr="A dot on the Electrified Powertrain Flight Demonstration (EPFD) blue timeline line marking in the 3rd quarter of FY25 a First Flight.">
            <a:extLst>
              <a:ext uri="{FF2B5EF4-FFF2-40B4-BE49-F238E27FC236}">
                <a16:creationId xmlns:a16="http://schemas.microsoft.com/office/drawing/2014/main" id="{75E67DD3-637B-C113-ACF8-AF2821C0C4F5}"/>
              </a:ext>
            </a:extLst>
          </p:cNvPr>
          <p:cNvSpPr/>
          <p:nvPr/>
        </p:nvSpPr>
        <p:spPr bwMode="auto">
          <a:xfrm>
            <a:off x="7648390" y="570132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BADA"/>
              </a:solidFill>
              <a:effectLst/>
              <a:uLnTx/>
              <a:uFillTx/>
              <a:latin typeface="Arial Black" pitchFamily="-108" charset="0"/>
              <a:ea typeface="ＭＳ Ｐゴシック" pitchFamily="-108" charset="-128"/>
              <a:cs typeface="ＭＳ Ｐゴシック" pitchFamily="-108" charset="-128"/>
            </a:endParaRPr>
          </a:p>
        </p:txBody>
      </p:sp>
      <p:sp>
        <p:nvSpPr>
          <p:cNvPr id="22" name="Oval 21" descr="A dot on the Sustainable Flight Demonstrator (SFD) green line to mark a flight test at the end of the FY27 last quarter and the beginning of the FY28 first quarter. the Digital Flight Test.">
            <a:extLst>
              <a:ext uri="{FF2B5EF4-FFF2-40B4-BE49-F238E27FC236}">
                <a16:creationId xmlns:a16="http://schemas.microsoft.com/office/drawing/2014/main" id="{CA33058C-6956-CA08-124A-4455D781BE70}"/>
              </a:ext>
            </a:extLst>
          </p:cNvPr>
          <p:cNvSpPr/>
          <p:nvPr/>
        </p:nvSpPr>
        <p:spPr bwMode="auto">
          <a:xfrm>
            <a:off x="10156148" y="2378466"/>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rPr>
              <a:t>              </a:t>
            </a:r>
          </a:p>
        </p:txBody>
      </p:sp>
      <p:sp>
        <p:nvSpPr>
          <p:cNvPr id="70" name="Rectangle 69" descr="&quot;&quot;">
            <a:extLst>
              <a:ext uri="{FF2B5EF4-FFF2-40B4-BE49-F238E27FC236}">
                <a16:creationId xmlns:a16="http://schemas.microsoft.com/office/drawing/2014/main" id="{620079CA-FA45-E6E3-8F6C-CE4F9CA26323}"/>
              </a:ext>
            </a:extLst>
          </p:cNvPr>
          <p:cNvSpPr/>
          <p:nvPr/>
        </p:nvSpPr>
        <p:spPr>
          <a:xfrm>
            <a:off x="212989" y="4378519"/>
            <a:ext cx="1544435" cy="89170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3" name="Picture 72" descr="3D cross-cut of a small core gas turbine engine.">
            <a:extLst>
              <a:ext uri="{FF2B5EF4-FFF2-40B4-BE49-F238E27FC236}">
                <a16:creationId xmlns:a16="http://schemas.microsoft.com/office/drawing/2014/main" id="{48087FB6-173C-6156-1C37-43C46E7100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599" y="4394115"/>
            <a:ext cx="1540586" cy="866981"/>
          </a:xfrm>
          <a:prstGeom prst="rect">
            <a:avLst/>
          </a:prstGeom>
        </p:spPr>
      </p:pic>
      <p:pic>
        <p:nvPicPr>
          <p:cNvPr id="76" name="Picture 75" descr="Artist illustration of an aircraft showing the internal workings of the electric engine and the battery storage.">
            <a:extLst>
              <a:ext uri="{FF2B5EF4-FFF2-40B4-BE49-F238E27FC236}">
                <a16:creationId xmlns:a16="http://schemas.microsoft.com/office/drawing/2014/main" id="{AE30990E-0476-AEF5-F805-BD22C0D3934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19009" y="5402125"/>
            <a:ext cx="1536569" cy="914400"/>
          </a:xfrm>
          <a:prstGeom prst="rect">
            <a:avLst/>
          </a:prstGeom>
        </p:spPr>
      </p:pic>
      <p:sp>
        <p:nvSpPr>
          <p:cNvPr id="77" name="Rectangle 76" descr="&quot;&quot;">
            <a:extLst>
              <a:ext uri="{FF2B5EF4-FFF2-40B4-BE49-F238E27FC236}">
                <a16:creationId xmlns:a16="http://schemas.microsoft.com/office/drawing/2014/main" id="{81B40765-269A-9832-9417-C82AC8138335}"/>
              </a:ext>
            </a:extLst>
          </p:cNvPr>
          <p:cNvSpPr/>
          <p:nvPr/>
        </p:nvSpPr>
        <p:spPr>
          <a:xfrm>
            <a:off x="216533" y="5398258"/>
            <a:ext cx="1544435" cy="920459"/>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1" name="Picture 20" descr="Artist illustration of a transonic truss-braced wing in flight.">
            <a:extLst>
              <a:ext uri="{FF2B5EF4-FFF2-40B4-BE49-F238E27FC236}">
                <a16:creationId xmlns:a16="http://schemas.microsoft.com/office/drawing/2014/main" id="{436F441C-EFBF-BF30-48C1-E75E28CBB6B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3784" y="2182001"/>
            <a:ext cx="1566027" cy="978641"/>
          </a:xfrm>
          <a:prstGeom prst="rect">
            <a:avLst/>
          </a:prstGeom>
        </p:spPr>
      </p:pic>
      <p:pic>
        <p:nvPicPr>
          <p:cNvPr id="54" name="Picture 53" descr="Manufacturing plant showing a fuselage getting built.">
            <a:extLst>
              <a:ext uri="{FF2B5EF4-FFF2-40B4-BE49-F238E27FC236}">
                <a16:creationId xmlns:a16="http://schemas.microsoft.com/office/drawing/2014/main" id="{E95C14F6-CF31-C222-553A-6137155153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03734" y="3367529"/>
            <a:ext cx="1554480" cy="895645"/>
          </a:xfrm>
          <a:prstGeom prst="rect">
            <a:avLst/>
          </a:prstGeom>
          <a:ln>
            <a:solidFill>
              <a:schemeClr val="bg1"/>
            </a:solidFill>
          </a:ln>
        </p:spPr>
      </p:pic>
      <p:sp>
        <p:nvSpPr>
          <p:cNvPr id="100" name="Rectangle 99">
            <a:extLst>
              <a:ext uri="{FF2B5EF4-FFF2-40B4-BE49-F238E27FC236}">
                <a16:creationId xmlns:a16="http://schemas.microsoft.com/office/drawing/2014/main" id="{637279DB-EC93-56AD-A5C8-C8F24AA55D0D}"/>
              </a:ext>
            </a:extLst>
          </p:cNvPr>
          <p:cNvSpPr/>
          <p:nvPr/>
        </p:nvSpPr>
        <p:spPr>
          <a:xfrm>
            <a:off x="9722690" y="4678787"/>
            <a:ext cx="45720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Oval 37" descr="A dot on the Hybrid Thermally Efficient Core (HyTEC) orange timeline line marking the Core Demonstration at the end of FY27.">
            <a:extLst>
              <a:ext uri="{FF2B5EF4-FFF2-40B4-BE49-F238E27FC236}">
                <a16:creationId xmlns:a16="http://schemas.microsoft.com/office/drawing/2014/main" id="{DCD95EEB-07F2-3DFA-1CD6-461E16F864E4}"/>
              </a:ext>
            </a:extLst>
          </p:cNvPr>
          <p:cNvSpPr/>
          <p:nvPr/>
        </p:nvSpPr>
        <p:spPr bwMode="auto">
          <a:xfrm>
            <a:off x="9569045" y="4607521"/>
            <a:ext cx="239985" cy="234347"/>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5" name="Rectangle 74">
            <a:extLst>
              <a:ext uri="{FF2B5EF4-FFF2-40B4-BE49-F238E27FC236}">
                <a16:creationId xmlns:a16="http://schemas.microsoft.com/office/drawing/2014/main" id="{4C02C019-07F7-6962-9294-B8F6105A5B3D}"/>
              </a:ext>
            </a:extLst>
          </p:cNvPr>
          <p:cNvSpPr/>
          <p:nvPr/>
        </p:nvSpPr>
        <p:spPr>
          <a:xfrm>
            <a:off x="6964889" y="4681330"/>
            <a:ext cx="36576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Oval 26" descr="A small dot on the Hybrid Thermally Efficient Core (HyTEC) orange line to mark the Power Extraction Test in the 1st quarter of the FY25.">
            <a:extLst>
              <a:ext uri="{FF2B5EF4-FFF2-40B4-BE49-F238E27FC236}">
                <a16:creationId xmlns:a16="http://schemas.microsoft.com/office/drawing/2014/main" id="{D82039DE-1AF8-4468-4634-C3B7F78BBB0C}"/>
              </a:ext>
            </a:extLst>
          </p:cNvPr>
          <p:cNvSpPr>
            <a:spLocks noChangeAspect="1"/>
          </p:cNvSpPr>
          <p:nvPr/>
        </p:nvSpPr>
        <p:spPr bwMode="auto">
          <a:xfrm>
            <a:off x="6834260" y="4650769"/>
            <a:ext cx="137160" cy="137160"/>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4" name="Rectangle 73">
            <a:extLst>
              <a:ext uri="{FF2B5EF4-FFF2-40B4-BE49-F238E27FC236}">
                <a16:creationId xmlns:a16="http://schemas.microsoft.com/office/drawing/2014/main" id="{0ADCEBA2-700B-680E-EFE0-5517BFE2DAF5}"/>
              </a:ext>
            </a:extLst>
          </p:cNvPr>
          <p:cNvSpPr/>
          <p:nvPr/>
        </p:nvSpPr>
        <p:spPr bwMode="auto">
          <a:xfrm>
            <a:off x="20251" y="1559196"/>
            <a:ext cx="12192000" cy="3778679"/>
          </a:xfrm>
          <a:prstGeom prst="rect">
            <a:avLst/>
          </a:prstGeom>
          <a:solidFill>
            <a:srgbClr val="E6E6E6">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7" name="TextBox 66">
            <a:extLst>
              <a:ext uri="{FF2B5EF4-FFF2-40B4-BE49-F238E27FC236}">
                <a16:creationId xmlns:a16="http://schemas.microsoft.com/office/drawing/2014/main" id="{A38AD517-D5B9-A65E-A2D5-C7A0E762840E}"/>
              </a:ext>
            </a:extLst>
          </p:cNvPr>
          <p:cNvSpPr txBox="1"/>
          <p:nvPr/>
        </p:nvSpPr>
        <p:spPr>
          <a:xfrm>
            <a:off x="516553" y="1769421"/>
            <a:ext cx="9323313" cy="1396368"/>
          </a:xfrm>
          <a:prstGeom prst="rect">
            <a:avLst/>
          </a:prstGeom>
          <a:solidFill>
            <a:srgbClr val="00BAD9"/>
          </a:solidFill>
        </p:spPr>
        <p:txBody>
          <a:bodyPr wrap="square" lIns="91440" tIns="45720" rIns="91440" bIns="45720" rtlCol="0"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effectLst/>
                <a:uLnTx/>
                <a:uFillTx/>
                <a:latin typeface="Arial"/>
                <a:ea typeface="ＭＳ Ｐゴシック"/>
                <a:cs typeface="Arial"/>
              </a:rPr>
              <a:t>EPFD:</a:t>
            </a:r>
          </a:p>
          <a:p>
            <a:pPr marL="172720" indent="-172720">
              <a:buFont typeface="Arial" panose="020B0604020202020204" pitchFamily="34" charset="0"/>
              <a:buChar char="•"/>
              <a:defRPr/>
            </a:pPr>
            <a:r>
              <a:rPr kumimoji="0" lang="en-US" sz="1400" b="0" i="0" u="none" strike="noStrike" kern="1200" cap="none" spc="0" normalizeH="0" baseline="0" noProof="0">
                <a:ln>
                  <a:noFill/>
                </a:ln>
                <a:effectLst/>
                <a:uLnTx/>
                <a:uFillTx/>
                <a:latin typeface="Arial"/>
                <a:ea typeface="ＭＳ Ｐゴシック"/>
                <a:cs typeface="Arial"/>
              </a:rPr>
              <a:t>GE Aviation and </a:t>
            </a:r>
            <a:r>
              <a:rPr kumimoji="0" lang="en-US" sz="1400" b="0" i="0" u="none" strike="noStrike" kern="1200" cap="none" spc="0" normalizeH="0" baseline="0" noProof="0" err="1">
                <a:ln>
                  <a:noFill/>
                </a:ln>
                <a:effectLst/>
                <a:uLnTx/>
                <a:uFillTx/>
                <a:latin typeface="Arial"/>
                <a:ea typeface="ＭＳ Ｐゴシック"/>
                <a:cs typeface="Arial"/>
              </a:rPr>
              <a:t>magniX</a:t>
            </a:r>
            <a:r>
              <a:rPr kumimoji="0" lang="en-US" sz="1400" b="0" i="0" u="none" strike="noStrike" kern="1200" cap="none" spc="0" normalizeH="0" baseline="0" noProof="0">
                <a:ln>
                  <a:noFill/>
                </a:ln>
                <a:effectLst/>
                <a:uLnTx/>
                <a:uFillTx/>
                <a:latin typeface="Arial"/>
                <a:ea typeface="ＭＳ Ｐゴシック"/>
                <a:cs typeface="Arial"/>
              </a:rPr>
              <a:t> USA Inc. contracts </a:t>
            </a:r>
            <a:r>
              <a:rPr lang="en-US" sz="1400">
                <a:latin typeface="Arial"/>
                <a:ea typeface="ＭＳ Ｐゴシック"/>
                <a:cs typeface="Arial"/>
              </a:rPr>
              <a:t>well underway </a:t>
            </a:r>
            <a:r>
              <a:rPr kumimoji="0" lang="en-US" sz="1400" b="0" i="0" u="none" strike="noStrike" kern="1200" cap="none" spc="0" normalizeH="0" baseline="0" noProof="0">
                <a:ln>
                  <a:noFill/>
                </a:ln>
                <a:effectLst/>
                <a:uLnTx/>
                <a:uFillTx/>
                <a:latin typeface="Arial"/>
                <a:ea typeface="ＭＳ Ｐゴシック"/>
                <a:cs typeface="Arial"/>
              </a:rPr>
              <a:t>to mature MW-class hybrid electric propulsion systems &amp; demonstrate flight readiness for single-aisle </a:t>
            </a:r>
            <a:r>
              <a:rPr lang="en-US" sz="1400">
                <a:latin typeface="Arial"/>
                <a:ea typeface="ＭＳ Ｐゴシック"/>
                <a:cs typeface="Arial"/>
              </a:rPr>
              <a:t>&amp; </a:t>
            </a:r>
            <a:r>
              <a:rPr kumimoji="0" lang="en-US" sz="1400" b="0" i="0" u="none" strike="noStrike" kern="1200" cap="none" spc="0" normalizeH="0" baseline="0" noProof="0">
                <a:ln>
                  <a:noFill/>
                </a:ln>
                <a:effectLst/>
                <a:uLnTx/>
                <a:uFillTx/>
                <a:latin typeface="Arial"/>
                <a:ea typeface="ＭＳ Ｐゴシック"/>
                <a:cs typeface="Arial"/>
              </a:rPr>
              <a:t>regional aircraft, respectively.</a:t>
            </a:r>
            <a:r>
              <a:rPr lang="en-US" sz="1400">
                <a:latin typeface="Arial"/>
                <a:ea typeface="ＭＳ Ｐゴシック"/>
                <a:cs typeface="Arial"/>
              </a:rPr>
              <a:t>  </a:t>
            </a:r>
            <a:endParaRPr lang="en-US" sz="1400" b="0" i="0" u="none" strike="noStrike" kern="1200" cap="none" spc="0" normalizeH="0" baseline="0" noProof="0">
              <a:ln>
                <a:noFill/>
              </a:ln>
              <a:effectLst/>
              <a:uLnTx/>
              <a:uFillTx/>
              <a:latin typeface="Arial" panose="020B0604020202020204" pitchFamily="34" charset="0"/>
              <a:cs typeface="Arial" panose="020B0604020202020204" pitchFamily="34" charset="0"/>
            </a:endParaRPr>
          </a:p>
          <a:p>
            <a:pPr marL="172720" indent="-172720">
              <a:buFont typeface="Arial" panose="020B0604020202020204" pitchFamily="34" charset="0"/>
              <a:buChar char="•"/>
              <a:defRPr/>
            </a:pPr>
            <a:r>
              <a:rPr kumimoji="0" lang="en-US" sz="1400" b="0" i="0" u="none" strike="noStrike" kern="1200" cap="none" spc="0" normalizeH="0" baseline="0" noProof="0" err="1">
                <a:ln>
                  <a:noFill/>
                </a:ln>
                <a:effectLst/>
                <a:uLnTx/>
                <a:uFillTx/>
                <a:latin typeface="Arial"/>
                <a:ea typeface="ＭＳ Ｐゴシック"/>
                <a:cs typeface="Arial"/>
              </a:rPr>
              <a:t>magniX’s</a:t>
            </a:r>
            <a:r>
              <a:rPr kumimoji="0" lang="en-US" sz="1400" b="0" i="0" u="none" strike="noStrike" kern="1200" cap="none" spc="0" normalizeH="0" baseline="0" noProof="0">
                <a:ln>
                  <a:noFill/>
                </a:ln>
                <a:effectLst/>
                <a:uLnTx/>
                <a:uFillTx/>
                <a:latin typeface="Arial"/>
                <a:ea typeface="ＭＳ Ｐゴシック"/>
                <a:cs typeface="Arial"/>
              </a:rPr>
              <a:t> overhauled D-7 aircraft ferried from Canada to Moses Lake, CA in Oct 2023; baseline </a:t>
            </a:r>
            <a:r>
              <a:rPr lang="en-US" sz="1400">
                <a:latin typeface="Arial"/>
                <a:ea typeface="ＭＳ Ｐゴシック"/>
                <a:cs typeface="Arial"/>
              </a:rPr>
              <a:t>characterization flights planned for late Feb 2024; magni650 EPU high power altitude testing at NASA NEAT initiated Jan 2024</a:t>
            </a:r>
            <a:endParaRPr lang="en-US" sz="1400" b="0" i="0" u="none" strike="noStrike" kern="1200" cap="none" spc="0" normalizeH="0" baseline="0" noProof="0">
              <a:ln>
                <a:noFill/>
              </a:ln>
              <a:effectLst/>
              <a:uLnTx/>
              <a:uFillTx/>
              <a:latin typeface="Arial"/>
              <a:ea typeface="ＭＳ Ｐゴシック"/>
              <a:cs typeface="Arial"/>
            </a:endParaRPr>
          </a:p>
          <a:p>
            <a:pPr marL="172720" marR="0" lvl="0" indent="-17272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a:ln>
                  <a:noFill/>
                </a:ln>
                <a:effectLst/>
                <a:uLnTx/>
                <a:uFillTx/>
                <a:latin typeface="Arial"/>
                <a:ea typeface="ＭＳ Ｐゴシック"/>
                <a:cs typeface="Arial"/>
              </a:rPr>
              <a:t>GE CDR is on track for </a:t>
            </a:r>
            <a:r>
              <a:rPr kumimoji="0" lang="en-US" sz="1400" b="0" i="0" u="none" kern="1200" cap="none" spc="0" normalizeH="0" baseline="0" noProof="0">
                <a:ln>
                  <a:noFill/>
                </a:ln>
                <a:effectLst/>
                <a:uLnTx/>
                <a:uFillTx/>
                <a:latin typeface="Arial"/>
                <a:ea typeface="ＭＳ Ｐゴシック"/>
                <a:cs typeface="Arial"/>
              </a:rPr>
              <a:t>2Q FY2024. </a:t>
            </a:r>
            <a:r>
              <a:rPr kumimoji="0" lang="en-US" sz="1400" b="0" i="0" u="none" strike="noStrike" kern="1200" cap="none" spc="0" normalizeH="0" baseline="0" noProof="0">
                <a:ln>
                  <a:noFill/>
                </a:ln>
                <a:effectLst/>
                <a:uLnTx/>
                <a:uFillTx/>
                <a:latin typeface="Arial"/>
                <a:ea typeface="ＭＳ Ｐゴシック"/>
                <a:cs typeface="Arial"/>
              </a:rPr>
              <a:t>The </a:t>
            </a:r>
            <a:r>
              <a:rPr kumimoji="0" lang="en-US" sz="1400" b="0" i="0" u="none" strike="noStrike" kern="1200" cap="none" spc="0" normalizeH="0" baseline="0" noProof="0" err="1">
                <a:ln>
                  <a:noFill/>
                </a:ln>
                <a:effectLst/>
                <a:uLnTx/>
                <a:uFillTx/>
                <a:latin typeface="Arial"/>
                <a:ea typeface="ＭＳ Ｐゴシック"/>
                <a:cs typeface="Arial"/>
              </a:rPr>
              <a:t>magniX</a:t>
            </a:r>
            <a:r>
              <a:rPr kumimoji="0" lang="en-US" sz="1400" b="0" i="0" u="none" strike="noStrike" kern="1200" cap="none" spc="0" normalizeH="0" baseline="0" noProof="0">
                <a:ln>
                  <a:noFill/>
                </a:ln>
                <a:effectLst/>
                <a:uLnTx/>
                <a:uFillTx/>
                <a:latin typeface="Arial"/>
                <a:ea typeface="ＭＳ Ｐゴシック"/>
                <a:cs typeface="Arial"/>
              </a:rPr>
              <a:t> PDR completed Feb 1, 2024.</a:t>
            </a:r>
            <a:endParaRPr lang="en-US" sz="1400" b="0" i="0" u="none" strike="noStrike" kern="1200" cap="none" spc="0" normalizeH="0" baseline="0" noProof="0">
              <a:ln>
                <a:noFill/>
              </a:ln>
              <a:effectLst/>
              <a:uLnTx/>
              <a:uFillTx/>
              <a:latin typeface="Arial"/>
              <a:ea typeface="ＭＳ Ｐゴシック"/>
              <a:cs typeface="Arial"/>
            </a:endParaRPr>
          </a:p>
        </p:txBody>
      </p:sp>
      <p:sp>
        <p:nvSpPr>
          <p:cNvPr id="72" name="TextBox 71">
            <a:extLst>
              <a:ext uri="{FF2B5EF4-FFF2-40B4-BE49-F238E27FC236}">
                <a16:creationId xmlns:a16="http://schemas.microsoft.com/office/drawing/2014/main" id="{0F005FE2-FD29-FD9F-4C40-1F54F2B1621C}"/>
              </a:ext>
            </a:extLst>
          </p:cNvPr>
          <p:cNvSpPr txBox="1"/>
          <p:nvPr/>
        </p:nvSpPr>
        <p:spPr>
          <a:xfrm>
            <a:off x="1327097" y="3472135"/>
            <a:ext cx="10798947" cy="1600438"/>
          </a:xfrm>
          <a:prstGeom prst="rect">
            <a:avLst/>
          </a:prstGeom>
          <a:solidFill>
            <a:srgbClr val="00BAD9"/>
          </a:solidFill>
        </p:spPr>
        <p:txBody>
          <a:bodyPr wrap="square" lIns="91440" tIns="45720" rIns="91440" bIns="45720" rtlCol="0"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AATT/Electrified Aircraft Propulsion:</a:t>
            </a:r>
          </a:p>
          <a:p>
            <a:pPr marL="173038" indent="-173038">
              <a:buFont typeface="Arial" panose="020B0604020202020204" pitchFamily="34" charset="0"/>
              <a:buChar char="•"/>
              <a:defRPr/>
            </a:pPr>
            <a:r>
              <a:rPr lang="en-US" sz="1400" b="0" i="0" u="none" strike="noStrike">
                <a:solidFill>
                  <a:srgbClr val="000000"/>
                </a:solidFill>
                <a:effectLst/>
                <a:latin typeface="Arial"/>
                <a:ea typeface="ＭＳ Ｐゴシック"/>
              </a:rPr>
              <a:t>Testing </a:t>
            </a:r>
            <a:r>
              <a:rPr lang="en-US" sz="1400">
                <a:solidFill>
                  <a:srgbClr val="000000"/>
                </a:solidFill>
                <a:latin typeface="Arial"/>
                <a:ea typeface="ＭＳ Ｐゴシック"/>
              </a:rPr>
              <a:t>complete </a:t>
            </a:r>
            <a:r>
              <a:rPr lang="en-US" sz="1400" b="0" i="0" u="none" strike="noStrike">
                <a:solidFill>
                  <a:srgbClr val="000000"/>
                </a:solidFill>
                <a:effectLst/>
                <a:latin typeface="Arial"/>
                <a:ea typeface="ＭＳ Ｐゴシック"/>
              </a:rPr>
              <a:t>for Raytheon, GE, </a:t>
            </a:r>
            <a:r>
              <a:rPr lang="en-US" sz="1400">
                <a:solidFill>
                  <a:srgbClr val="000000"/>
                </a:solidFill>
                <a:latin typeface="Arial"/>
                <a:ea typeface="ＭＳ Ｐゴシック"/>
              </a:rPr>
              <a:t>&amp; Navy hardware under NASA</a:t>
            </a:r>
            <a:r>
              <a:rPr lang="en-US" sz="1400" b="0" i="0" u="none" strike="noStrike">
                <a:solidFill>
                  <a:srgbClr val="000000"/>
                </a:solidFill>
                <a:effectLst/>
                <a:latin typeface="Arial"/>
                <a:ea typeface="ＭＳ Ｐゴシック"/>
              </a:rPr>
              <a:t> </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EAP Fault Management contracts.</a:t>
            </a:r>
            <a:r>
              <a:rPr lang="en-US" sz="1400">
                <a:solidFill>
                  <a:srgbClr val="000000"/>
                </a:solidFill>
                <a:latin typeface="Arial"/>
                <a:ea typeface="ＭＳ Ｐゴシック"/>
                <a:cs typeface="Arial"/>
              </a:rPr>
              <a:t> </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TRL-6 achieved addressing critical industry need for MW-class EAP systems – results are informing industry development programs (GE, Raytheon)</a:t>
            </a:r>
            <a:endParaRPr lang="en-US" sz="1400" b="0" i="0" u="none" strike="noStrike" kern="1200" cap="none" spc="0" normalizeH="0" baseline="0" noProof="0">
              <a:ln>
                <a:noFill/>
              </a:ln>
              <a:solidFill>
                <a:srgbClr val="000000"/>
              </a:solidFill>
              <a:effectLst/>
              <a:uLnTx/>
              <a:uFillTx/>
              <a:latin typeface="Arial"/>
              <a:ea typeface="ＭＳ Ｐゴシック"/>
              <a:cs typeface="Arial"/>
            </a:endParaRPr>
          </a:p>
          <a:p>
            <a:pPr marL="173038" indent="-173038">
              <a:buFont typeface="Arial" panose="020B0604020202020204" pitchFamily="34" charset="0"/>
              <a:buChar char="•"/>
              <a:defRPr/>
            </a:pP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Integrated </a:t>
            </a:r>
            <a:r>
              <a:rPr lang="en-US" sz="1400">
                <a:solidFill>
                  <a:srgbClr val="000000"/>
                </a:solidFill>
                <a:latin typeface="Arial"/>
                <a:ea typeface="ＭＳ Ｐゴシック"/>
                <a:cs typeface="Arial"/>
              </a:rPr>
              <a:t>systems test (spring 2024) - Navy fault</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a:t>
            </a:r>
            <a:r>
              <a:rPr lang="en-US" sz="1400">
                <a:solidFill>
                  <a:srgbClr val="000000"/>
                </a:solidFill>
                <a:latin typeface="Arial"/>
                <a:ea typeface="ＭＳ Ｐゴシック"/>
                <a:cs typeface="Arial"/>
              </a:rPr>
              <a:t>management</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a:t>
            </a:r>
            <a:r>
              <a:rPr lang="en-US" sz="1400">
                <a:solidFill>
                  <a:srgbClr val="000000"/>
                </a:solidFill>
                <a:latin typeface="Arial"/>
                <a:ea typeface="ＭＳ Ｐゴシック"/>
                <a:cs typeface="Arial"/>
              </a:rPr>
              <a:t>system</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a:t>
            </a:r>
            <a:r>
              <a:rPr lang="en-US" sz="1400">
                <a:solidFill>
                  <a:srgbClr val="000000"/>
                </a:solidFill>
                <a:latin typeface="Arial"/>
                <a:ea typeface="ＭＳ Ｐゴシック"/>
                <a:cs typeface="Arial"/>
              </a:rPr>
              <a:t>&amp; thermal</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a:t>
            </a:r>
            <a:r>
              <a:rPr lang="en-US" sz="1400">
                <a:solidFill>
                  <a:srgbClr val="000000"/>
                </a:solidFill>
                <a:latin typeface="Arial"/>
                <a:ea typeface="ＭＳ Ｐゴシック"/>
                <a:cs typeface="Arial"/>
              </a:rPr>
              <a:t>management</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a:t>
            </a:r>
            <a:r>
              <a:rPr lang="en-US" sz="1400">
                <a:solidFill>
                  <a:srgbClr val="000000"/>
                </a:solidFill>
                <a:latin typeface="Arial"/>
                <a:ea typeface="ＭＳ Ｐゴシック"/>
                <a:cs typeface="Arial"/>
              </a:rPr>
              <a:t>system</a:t>
            </a:r>
          </a:p>
          <a:p>
            <a:pPr marL="173038" indent="-173038">
              <a:buFont typeface="Arial" panose="020B0604020202020204" pitchFamily="34" charset="0"/>
              <a:buChar char="•"/>
              <a:defRPr/>
            </a:pPr>
            <a:r>
              <a:rPr lang="en-US" sz="1400">
                <a:solidFill>
                  <a:srgbClr val="000000"/>
                </a:solidFill>
                <a:latin typeface="Arial"/>
                <a:ea typeface="ＭＳ Ｐゴシック"/>
                <a:cs typeface="Arial"/>
              </a:rPr>
              <a:t>NEAT testing</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complete of </a:t>
            </a:r>
            <a:r>
              <a:rPr lang="en-US" sz="1400">
                <a:solidFill>
                  <a:srgbClr val="000000"/>
                </a:solidFill>
                <a:latin typeface="Arial"/>
                <a:ea typeface="ＭＳ Ｐゴシック"/>
                <a:cs typeface="Arial"/>
              </a:rPr>
              <a:t>U Wisconsin/Ohio State MW</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motor/inverter – demonstrated unique modular architecture for redundancy, fault tolerance, </a:t>
            </a:r>
            <a:r>
              <a:rPr lang="en-US" sz="1400">
                <a:solidFill>
                  <a:srgbClr val="000000"/>
                </a:solidFill>
                <a:latin typeface="Arial"/>
                <a:ea typeface="ＭＳ Ｐゴシック"/>
                <a:cs typeface="Arial"/>
              </a:rPr>
              <a:t>&amp; </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lower voltage stress; smart resistor-based control improved stability in distributing power</a:t>
            </a:r>
            <a:endParaRPr lang="en-US" sz="1400" b="0" i="0" u="none" strike="noStrike" kern="1200" cap="none" spc="0" normalizeH="0" baseline="0" noProof="0">
              <a:ln>
                <a:noFill/>
              </a:ln>
              <a:solidFill>
                <a:srgbClr val="000000"/>
              </a:solidFill>
              <a:effectLst/>
              <a:uLnTx/>
              <a:uFillTx/>
              <a:latin typeface="Arial"/>
              <a:ea typeface="ＭＳ Ｐゴシック"/>
              <a:cs typeface="Arial"/>
            </a:endParaRPr>
          </a:p>
          <a:p>
            <a:pPr marL="173038" indent="-173038">
              <a:buFont typeface="Arial" panose="020B0604020202020204" pitchFamily="34" charset="0"/>
              <a:buChar char="•"/>
              <a:defRPr/>
            </a:pPr>
            <a:r>
              <a:rPr lang="en-US" sz="1400">
                <a:solidFill>
                  <a:srgbClr val="000000"/>
                </a:solidFill>
                <a:latin typeface="Arial"/>
                <a:ea typeface="ＭＳ Ｐゴシック"/>
                <a:cs typeface="Arial"/>
              </a:rPr>
              <a:t>Preparing for 2 additional tests at NEAT (</a:t>
            </a:r>
            <a:r>
              <a:rPr lang="en-US" sz="1400" err="1">
                <a:solidFill>
                  <a:srgbClr val="000000"/>
                </a:solidFill>
                <a:latin typeface="Arial"/>
                <a:ea typeface="ＭＳ Ｐゴシック"/>
                <a:cs typeface="Arial"/>
              </a:rPr>
              <a:t>magniX</a:t>
            </a:r>
            <a:r>
              <a:rPr lang="en-US" sz="1400">
                <a:solidFill>
                  <a:srgbClr val="000000"/>
                </a:solidFill>
                <a:latin typeface="Arial"/>
                <a:ea typeface="ＭＳ Ｐゴシック"/>
                <a:cs typeface="Arial"/>
              </a:rPr>
              <a:t> &amp; 2 MW industry partner) followed by test support for ARPA-E ASCEND motors</a:t>
            </a:r>
          </a:p>
        </p:txBody>
      </p:sp>
    </p:spTree>
    <p:extLst>
      <p:ext uri="{BB962C8B-B14F-4D97-AF65-F5344CB8AC3E}">
        <p14:creationId xmlns:p14="http://schemas.microsoft.com/office/powerpoint/2010/main" val="27481479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B35BEB-D045-F94B-917D-E18EEED5DDF6}"/>
              </a:ext>
            </a:extLst>
          </p:cNvPr>
          <p:cNvSpPr>
            <a:spLocks noGrp="1"/>
          </p:cNvSpPr>
          <p:nvPr>
            <p:ph type="title"/>
          </p:nvPr>
        </p:nvSpPr>
        <p:spPr/>
        <p:txBody>
          <a:bodyPr>
            <a:normAutofit fontScale="90000"/>
          </a:bodyPr>
          <a:lstStyle/>
          <a:p>
            <a:r>
              <a:rPr lang="en-US"/>
              <a:t>Subsonic Airliners: Integrated Technology Development</a:t>
            </a:r>
            <a:br>
              <a:rPr lang="en-US">
                <a:cs typeface="Arial"/>
              </a:rPr>
            </a:br>
            <a:r>
              <a:rPr lang="en-US" sz="2600">
                <a:cs typeface="Arial"/>
              </a:rPr>
              <a:t>Sustainable Flight National Partnership (SFNP)</a:t>
            </a:r>
            <a:endParaRPr lang="en-US" sz="2600">
              <a:solidFill>
                <a:srgbClr val="000000"/>
              </a:solidFill>
              <a:cs typeface="Arial"/>
            </a:endParaRPr>
          </a:p>
        </p:txBody>
      </p:sp>
      <p:pic>
        <p:nvPicPr>
          <p:cNvPr id="4" name="Picture 3" descr="Timeline from FY20-FY29 with dotted lines marking each quarter.">
            <a:extLst>
              <a:ext uri="{FF2B5EF4-FFF2-40B4-BE49-F238E27FC236}">
                <a16:creationId xmlns:a16="http://schemas.microsoft.com/office/drawing/2014/main" id="{0EB5A558-909E-7AA8-D948-FDBE44078F73}"/>
              </a:ext>
            </a:extLst>
          </p:cNvPr>
          <p:cNvPicPr>
            <a:picLocks noChangeAspect="1"/>
          </p:cNvPicPr>
          <p:nvPr/>
        </p:nvPicPr>
        <p:blipFill>
          <a:blip r:embed="rId3"/>
          <a:stretch>
            <a:fillRect/>
          </a:stretch>
        </p:blipFill>
        <p:spPr>
          <a:xfrm>
            <a:off x="1959676" y="945260"/>
            <a:ext cx="9363529" cy="5592475"/>
          </a:xfrm>
          <a:prstGeom prst="rect">
            <a:avLst/>
          </a:prstGeom>
        </p:spPr>
      </p:pic>
      <p:sp>
        <p:nvSpPr>
          <p:cNvPr id="6" name="Rectangle 5" descr="Light color with a slight transparency covering the years from FY25 to FY28 for Model Based Systems Analysis &amp; Engineering, Sustainable Flight Demonstrator, Transonic Truss Braced Wing, Hi-Rate Composite Aircraft Manufacturing, Hybrid Thermally Efficient Core, Electrified Powertrain Flight Demonstration and Electrified Aircraft Propulsion Technologies.">
            <a:extLst>
              <a:ext uri="{FF2B5EF4-FFF2-40B4-BE49-F238E27FC236}">
                <a16:creationId xmlns:a16="http://schemas.microsoft.com/office/drawing/2014/main" id="{2D4A41C8-70E8-13DB-F3F2-3D908936F62B}"/>
              </a:ext>
            </a:extLst>
          </p:cNvPr>
          <p:cNvSpPr/>
          <p:nvPr/>
        </p:nvSpPr>
        <p:spPr bwMode="auto">
          <a:xfrm>
            <a:off x="6638436" y="1181413"/>
            <a:ext cx="3746597" cy="5048981"/>
          </a:xfrm>
          <a:prstGeom prst="rect">
            <a:avLst/>
          </a:prstGeom>
          <a:solidFill>
            <a:schemeClr val="bg1">
              <a:lumMod val="85000"/>
              <a:alpha val="36078"/>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750" b="0" i="0" u="none" strike="noStrike" kern="1200" cap="none" spc="0" normalizeH="0" baseline="0" noProof="0">
              <a:ln>
                <a:noFill/>
              </a:ln>
              <a:solidFill>
                <a:prstClr val="black"/>
              </a:solidFill>
              <a:effectLst/>
              <a:uLnTx/>
              <a:uFillTx/>
              <a:latin typeface="Arial Black" pitchFamily="-108" charset="0"/>
              <a:ea typeface="ＭＳ Ｐゴシック"/>
              <a:cs typeface="+mn-cs"/>
            </a:endParaRPr>
          </a:p>
        </p:txBody>
      </p:sp>
      <p:sp>
        <p:nvSpPr>
          <p:cNvPr id="69" name="Shape 68" descr="Large blue arrow with a transparency going from the TC completion of the Electrified Aircraft Propulsion Technologies up to the Model Based Systems Analysis &amp; Engineering &quot;Digital Flight Test in the end of FY27 to the beginning of FY28.">
            <a:extLst>
              <a:ext uri="{FF2B5EF4-FFF2-40B4-BE49-F238E27FC236}">
                <a16:creationId xmlns:a16="http://schemas.microsoft.com/office/drawing/2014/main" id="{B6B694FE-F027-7D8C-7446-3D5E641F4637}"/>
              </a:ext>
            </a:extLst>
          </p:cNvPr>
          <p:cNvSpPr/>
          <p:nvPr/>
        </p:nvSpPr>
        <p:spPr>
          <a:xfrm rot="16200000" flipV="1">
            <a:off x="7115726" y="1484350"/>
            <a:ext cx="4082961" cy="4973848"/>
          </a:xfrm>
          <a:prstGeom prst="swooshArrow">
            <a:avLst>
              <a:gd name="adj1" fmla="val 19471"/>
              <a:gd name="adj2" fmla="val 43276"/>
            </a:avLst>
          </a:prstGeom>
          <a:solidFill>
            <a:srgbClr val="0070C0">
              <a:alpha val="15000"/>
            </a:srgbClr>
          </a:solidFill>
          <a:ln>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11" name="Straight Arrow Connector 10" descr="Double-ended red arrow from the beginning of FY25 to the end of FY28 for the Technology Readiness Target.">
            <a:extLst>
              <a:ext uri="{FF2B5EF4-FFF2-40B4-BE49-F238E27FC236}">
                <a16:creationId xmlns:a16="http://schemas.microsoft.com/office/drawing/2014/main" id="{7ACD2831-481E-3B2B-8B5A-498996D3F912}"/>
              </a:ext>
            </a:extLst>
          </p:cNvPr>
          <p:cNvCxnSpPr>
            <a:cxnSpLocks/>
          </p:cNvCxnSpPr>
          <p:nvPr/>
        </p:nvCxnSpPr>
        <p:spPr bwMode="auto">
          <a:xfrm flipV="1">
            <a:off x="6646730" y="1475975"/>
            <a:ext cx="3761104" cy="1"/>
          </a:xfrm>
          <a:prstGeom prst="straightConnector1">
            <a:avLst/>
          </a:prstGeom>
          <a:solidFill>
            <a:srgbClr val="4F81BD"/>
          </a:solidFill>
          <a:ln w="76200" cap="flat" cmpd="sng" algn="ctr">
            <a:solidFill>
              <a:srgbClr val="C0504D">
                <a:lumMod val="60000"/>
                <a:lumOff val="40000"/>
              </a:srgbClr>
            </a:solidFill>
            <a:prstDash val="solid"/>
            <a:round/>
            <a:headEnd type="triangle" w="sm" len="med"/>
            <a:tailEnd type="triangle" w="sm" len="med"/>
          </a:ln>
          <a:effectLst/>
        </p:spPr>
      </p:cxnSp>
      <p:sp>
        <p:nvSpPr>
          <p:cNvPr id="23" name="TextBox 22">
            <a:extLst>
              <a:ext uri="{FF2B5EF4-FFF2-40B4-BE49-F238E27FC236}">
                <a16:creationId xmlns:a16="http://schemas.microsoft.com/office/drawing/2014/main" id="{73B9FCCA-A56D-AFC3-0256-ED91E754C2EA}"/>
              </a:ext>
            </a:extLst>
          </p:cNvPr>
          <p:cNvSpPr txBox="1"/>
          <p:nvPr/>
        </p:nvSpPr>
        <p:spPr>
          <a:xfrm>
            <a:off x="7286464" y="1197907"/>
            <a:ext cx="2520177" cy="297517"/>
          </a:xfrm>
          <a:prstGeom prst="rect">
            <a:avLst/>
          </a:prstGeom>
          <a:no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a:ln>
                  <a:noFill/>
                </a:ln>
                <a:solidFill>
                  <a:srgbClr val="C0504D">
                    <a:lumMod val="75000"/>
                  </a:srgbClr>
                </a:solidFill>
                <a:effectLst/>
                <a:uLnTx/>
                <a:uFillTx/>
                <a:latin typeface="Arial" panose="020B0604020202020204" pitchFamily="34" charset="0"/>
                <a:ea typeface="ＭＳ Ｐゴシック"/>
                <a:cs typeface="Arial" panose="020B0604020202020204" pitchFamily="34" charset="0"/>
              </a:rPr>
              <a:t>Technology Readiness Target</a:t>
            </a:r>
          </a:p>
        </p:txBody>
      </p:sp>
      <p:sp>
        <p:nvSpPr>
          <p:cNvPr id="9" name="TextBox 8">
            <a:extLst>
              <a:ext uri="{FF2B5EF4-FFF2-40B4-BE49-F238E27FC236}">
                <a16:creationId xmlns:a16="http://schemas.microsoft.com/office/drawing/2014/main" id="{979A8E9E-8134-3D70-011F-50EC2D479A13}"/>
              </a:ext>
            </a:extLst>
          </p:cNvPr>
          <p:cNvSpPr txBox="1"/>
          <p:nvPr/>
        </p:nvSpPr>
        <p:spPr>
          <a:xfrm>
            <a:off x="1868486" y="1589474"/>
            <a:ext cx="21763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lumMod val="50000"/>
                    <a:lumOff val="50000"/>
                  </a:srgbClr>
                </a:solidFill>
                <a:effectLst/>
                <a:uLnTx/>
                <a:uFillTx/>
                <a:latin typeface="Arial"/>
                <a:ea typeface="ＭＳ Ｐゴシック"/>
                <a:cs typeface="+mn-cs"/>
              </a:rPr>
              <a:t>Model Based Systems Analysis &amp; Engineering</a:t>
            </a:r>
          </a:p>
        </p:txBody>
      </p:sp>
      <p:cxnSp>
        <p:nvCxnSpPr>
          <p:cNvPr id="12" name="Straight Connector 11" descr="Solid gray timeline line (solid lines are planned) for Model Based Systems Analysis &amp; Engineering starting at the last quarter of FY21 going through the end of FY28.">
            <a:extLst>
              <a:ext uri="{FF2B5EF4-FFF2-40B4-BE49-F238E27FC236}">
                <a16:creationId xmlns:a16="http://schemas.microsoft.com/office/drawing/2014/main" id="{C8E623AC-14E6-3518-E4BE-1F927C78E16F}"/>
              </a:ext>
            </a:extLst>
          </p:cNvPr>
          <p:cNvCxnSpPr>
            <a:cxnSpLocks/>
          </p:cNvCxnSpPr>
          <p:nvPr/>
        </p:nvCxnSpPr>
        <p:spPr>
          <a:xfrm>
            <a:off x="3611738" y="1851084"/>
            <a:ext cx="7728043" cy="10938"/>
          </a:xfrm>
          <a:prstGeom prst="line">
            <a:avLst/>
          </a:prstGeom>
          <a:noFill/>
          <a:ln w="41275" cap="flat" cmpd="sng" algn="ctr">
            <a:solidFill>
              <a:schemeClr val="tx1">
                <a:lumMod val="50000"/>
                <a:lumOff val="50000"/>
              </a:schemeClr>
            </a:solidFill>
            <a:prstDash val="solid"/>
          </a:ln>
          <a:effectLst/>
        </p:spPr>
      </p:cxnSp>
      <p:sp>
        <p:nvSpPr>
          <p:cNvPr id="2" name="Oval 1" descr="A small dot on the Model Based Systems Analysis &amp; Engineering gray line to mark the framework development between the 2nd and 3rd quarter of FY24.">
            <a:extLst>
              <a:ext uri="{FF2B5EF4-FFF2-40B4-BE49-F238E27FC236}">
                <a16:creationId xmlns:a16="http://schemas.microsoft.com/office/drawing/2014/main" id="{A49DFDF7-6AF9-BDD1-E216-1CA201904511}"/>
              </a:ext>
            </a:extLst>
          </p:cNvPr>
          <p:cNvSpPr>
            <a:spLocks noChangeAspect="1"/>
          </p:cNvSpPr>
          <p:nvPr/>
        </p:nvSpPr>
        <p:spPr bwMode="auto">
          <a:xfrm>
            <a:off x="6116251" y="1792635"/>
            <a:ext cx="140460" cy="137160"/>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 name="TextBox 2">
            <a:extLst>
              <a:ext uri="{FF2B5EF4-FFF2-40B4-BE49-F238E27FC236}">
                <a16:creationId xmlns:a16="http://schemas.microsoft.com/office/drawing/2014/main" id="{EF657B57-0164-0AB2-5F5A-0AFF5580B569}"/>
              </a:ext>
            </a:extLst>
          </p:cNvPr>
          <p:cNvSpPr txBox="1"/>
          <p:nvPr/>
        </p:nvSpPr>
        <p:spPr>
          <a:xfrm>
            <a:off x="5119146" y="1544792"/>
            <a:ext cx="208635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Framework developed</a:t>
            </a:r>
          </a:p>
        </p:txBody>
      </p:sp>
      <p:sp>
        <p:nvSpPr>
          <p:cNvPr id="60" name="Oval 59" descr="A dot on the Model Based Systems Analysis &amp; Engineering gray line for the middle of FY28 marking the Digital Flight Test.">
            <a:extLst>
              <a:ext uri="{FF2B5EF4-FFF2-40B4-BE49-F238E27FC236}">
                <a16:creationId xmlns:a16="http://schemas.microsoft.com/office/drawing/2014/main" id="{086C8D7B-BCAF-ED1C-6B3E-94C9E288EBA3}"/>
              </a:ext>
            </a:extLst>
          </p:cNvPr>
          <p:cNvSpPr/>
          <p:nvPr/>
        </p:nvSpPr>
        <p:spPr bwMode="auto">
          <a:xfrm>
            <a:off x="10967142" y="1729447"/>
            <a:ext cx="239985" cy="234347"/>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1" name="TextBox 60">
            <a:extLst>
              <a:ext uri="{FF2B5EF4-FFF2-40B4-BE49-F238E27FC236}">
                <a16:creationId xmlns:a16="http://schemas.microsoft.com/office/drawing/2014/main" id="{42AAA672-8B57-622A-7A7E-A2CE422F7CFC}"/>
              </a:ext>
            </a:extLst>
          </p:cNvPr>
          <p:cNvSpPr txBox="1"/>
          <p:nvPr/>
        </p:nvSpPr>
        <p:spPr>
          <a:xfrm>
            <a:off x="10104529" y="1467096"/>
            <a:ext cx="19490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“Digital Flight Test”</a:t>
            </a:r>
          </a:p>
        </p:txBody>
      </p:sp>
      <p:sp>
        <p:nvSpPr>
          <p:cNvPr id="8" name="TextBox 7">
            <a:extLst>
              <a:ext uri="{FF2B5EF4-FFF2-40B4-BE49-F238E27FC236}">
                <a16:creationId xmlns:a16="http://schemas.microsoft.com/office/drawing/2014/main" id="{575A845E-DB8E-FCDC-6927-211141C2F540}"/>
              </a:ext>
            </a:extLst>
          </p:cNvPr>
          <p:cNvSpPr txBox="1"/>
          <p:nvPr/>
        </p:nvSpPr>
        <p:spPr>
          <a:xfrm>
            <a:off x="1868486" y="2266342"/>
            <a:ext cx="3537245"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Sustainable Flight Demonstrator (SFD) </a:t>
            </a:r>
          </a:p>
        </p:txBody>
      </p:sp>
      <p:cxnSp>
        <p:nvCxnSpPr>
          <p:cNvPr id="63" name="Straight Connector 62" descr="Solid green timeline line for the Sustainable Flight Demonstrator (SFD) starting at the beginning of FY22 going through the end of FY28.">
            <a:extLst>
              <a:ext uri="{FF2B5EF4-FFF2-40B4-BE49-F238E27FC236}">
                <a16:creationId xmlns:a16="http://schemas.microsoft.com/office/drawing/2014/main" id="{66145FDE-06D0-DCAD-7366-A1762B4FF660}"/>
              </a:ext>
            </a:extLst>
          </p:cNvPr>
          <p:cNvCxnSpPr>
            <a:cxnSpLocks/>
          </p:cNvCxnSpPr>
          <p:nvPr/>
        </p:nvCxnSpPr>
        <p:spPr>
          <a:xfrm flipV="1">
            <a:off x="3837097" y="2574119"/>
            <a:ext cx="7486108" cy="24837"/>
          </a:xfrm>
          <a:prstGeom prst="line">
            <a:avLst/>
          </a:prstGeom>
          <a:noFill/>
          <a:ln w="41275" cap="flat" cmpd="sng" algn="ctr">
            <a:solidFill>
              <a:srgbClr val="00B050"/>
            </a:solidFill>
            <a:prstDash val="solid"/>
          </a:ln>
          <a:effectLst/>
        </p:spPr>
      </p:cxnSp>
      <p:sp>
        <p:nvSpPr>
          <p:cNvPr id="49" name="Oval 48" descr="A small dot between the first and second quarter of the FY23 year on the green line for Sustainable Flight Demonstrator (SFD) to mark partner selection.">
            <a:extLst>
              <a:ext uri="{FF2B5EF4-FFF2-40B4-BE49-F238E27FC236}">
                <a16:creationId xmlns:a16="http://schemas.microsoft.com/office/drawing/2014/main" id="{777C57DE-AD25-8CC8-DF16-2529A07B48C2}"/>
              </a:ext>
            </a:extLst>
          </p:cNvPr>
          <p:cNvSpPr>
            <a:spLocks noChangeAspect="1"/>
          </p:cNvSpPr>
          <p:nvPr/>
        </p:nvSpPr>
        <p:spPr bwMode="auto">
          <a:xfrm>
            <a:off x="4971072" y="2527975"/>
            <a:ext cx="140459" cy="137160"/>
          </a:xfrm>
          <a:prstGeom prst="ellipse">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52" name="Straight Connector 51" descr="Line pointing to small dot between the first and second quarter of the FY23 year on the green line for Sustainable Flight Demonstrator (SFD) to mark partner selection.">
            <a:extLst>
              <a:ext uri="{FF2B5EF4-FFF2-40B4-BE49-F238E27FC236}">
                <a16:creationId xmlns:a16="http://schemas.microsoft.com/office/drawing/2014/main" id="{D8090AE0-5988-B367-EDD8-FC8641D0961E}"/>
              </a:ext>
            </a:extLst>
          </p:cNvPr>
          <p:cNvCxnSpPr>
            <a:cxnSpLocks/>
          </p:cNvCxnSpPr>
          <p:nvPr/>
        </p:nvCxnSpPr>
        <p:spPr>
          <a:xfrm flipH="1">
            <a:off x="5186543" y="2441177"/>
            <a:ext cx="149795" cy="93804"/>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772DB10-20DE-55E2-9B65-B270946EDB10}"/>
              </a:ext>
            </a:extLst>
          </p:cNvPr>
          <p:cNvSpPr txBox="1"/>
          <p:nvPr/>
        </p:nvSpPr>
        <p:spPr>
          <a:xfrm>
            <a:off x="4942062" y="2089565"/>
            <a:ext cx="1621048"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Partner</a:t>
            </a:r>
            <a:b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b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Selection</a:t>
            </a:r>
          </a:p>
        </p:txBody>
      </p:sp>
      <p:sp>
        <p:nvSpPr>
          <p:cNvPr id="50" name="Oval 49" descr="A small dot between the 4th quarter of FY25 and 1st quarter of FY26 year on the green line for Sustainable Flight Demonstrator (SFD) to mark the CDR.">
            <a:extLst>
              <a:ext uri="{FF2B5EF4-FFF2-40B4-BE49-F238E27FC236}">
                <a16:creationId xmlns:a16="http://schemas.microsoft.com/office/drawing/2014/main" id="{017A2C2D-BFFC-D9C7-C3A6-4B45C7CA7285}"/>
              </a:ext>
            </a:extLst>
          </p:cNvPr>
          <p:cNvSpPr>
            <a:spLocks noChangeAspect="1"/>
          </p:cNvSpPr>
          <p:nvPr/>
        </p:nvSpPr>
        <p:spPr bwMode="auto">
          <a:xfrm>
            <a:off x="7879520" y="2525860"/>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3" name="TextBox 52">
            <a:extLst>
              <a:ext uri="{FF2B5EF4-FFF2-40B4-BE49-F238E27FC236}">
                <a16:creationId xmlns:a16="http://schemas.microsoft.com/office/drawing/2014/main" id="{4D252008-01A4-2833-FA42-46FAE45BC8E0}"/>
              </a:ext>
            </a:extLst>
          </p:cNvPr>
          <p:cNvSpPr txBox="1"/>
          <p:nvPr/>
        </p:nvSpPr>
        <p:spPr>
          <a:xfrm>
            <a:off x="7333821" y="2305008"/>
            <a:ext cx="5973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CDR</a:t>
            </a:r>
          </a:p>
        </p:txBody>
      </p:sp>
      <p:cxnSp>
        <p:nvCxnSpPr>
          <p:cNvPr id="15" name="Straight Connector 14" descr="Solid green timeline line for the Transonic Truss Braced Wing (AATT) starting at the beginning of FY22 going through the end of FY26.">
            <a:extLst>
              <a:ext uri="{FF2B5EF4-FFF2-40B4-BE49-F238E27FC236}">
                <a16:creationId xmlns:a16="http://schemas.microsoft.com/office/drawing/2014/main" id="{5018E21A-B95D-B6D8-D888-1A3CDE125D4F}"/>
              </a:ext>
            </a:extLst>
          </p:cNvPr>
          <p:cNvCxnSpPr>
            <a:cxnSpLocks/>
          </p:cNvCxnSpPr>
          <p:nvPr/>
        </p:nvCxnSpPr>
        <p:spPr>
          <a:xfrm>
            <a:off x="1959676" y="2893205"/>
            <a:ext cx="6440046" cy="0"/>
          </a:xfrm>
          <a:prstGeom prst="line">
            <a:avLst/>
          </a:prstGeom>
          <a:noFill/>
          <a:ln w="41275" cap="flat" cmpd="sng" algn="ctr">
            <a:solidFill>
              <a:srgbClr val="00B050"/>
            </a:solidFill>
            <a:prstDash val="solid"/>
          </a:ln>
          <a:effectLst/>
        </p:spPr>
      </p:cxnSp>
      <p:cxnSp>
        <p:nvCxnSpPr>
          <p:cNvPr id="39" name="Straight Connector 38" descr="Dotted green timeline line (dotted lines are notional) for the Transonic Truss Braced Wing (AATT) starting at the beginning of FY27 going through the end of FY28.">
            <a:extLst>
              <a:ext uri="{FF2B5EF4-FFF2-40B4-BE49-F238E27FC236}">
                <a16:creationId xmlns:a16="http://schemas.microsoft.com/office/drawing/2014/main" id="{EB0010B9-AAC9-FDCF-E91B-72279A5F28EA}"/>
              </a:ext>
            </a:extLst>
          </p:cNvPr>
          <p:cNvCxnSpPr>
            <a:cxnSpLocks/>
          </p:cNvCxnSpPr>
          <p:nvPr/>
        </p:nvCxnSpPr>
        <p:spPr>
          <a:xfrm>
            <a:off x="8680568" y="2907820"/>
            <a:ext cx="1719589" cy="0"/>
          </a:xfrm>
          <a:prstGeom prst="line">
            <a:avLst/>
          </a:prstGeom>
          <a:noFill/>
          <a:ln w="41275" cap="flat" cmpd="sng" algn="ctr">
            <a:solidFill>
              <a:srgbClr val="00B050"/>
            </a:solidFill>
            <a:prstDash val="sysDot"/>
          </a:ln>
          <a:effectLst/>
        </p:spPr>
      </p:cxnSp>
      <p:sp>
        <p:nvSpPr>
          <p:cNvPr id="16" name="TextBox 15">
            <a:extLst>
              <a:ext uri="{FF2B5EF4-FFF2-40B4-BE49-F238E27FC236}">
                <a16:creationId xmlns:a16="http://schemas.microsoft.com/office/drawing/2014/main" id="{D70AA14F-2B0A-2F78-AFE6-36B506D248FF}"/>
              </a:ext>
            </a:extLst>
          </p:cNvPr>
          <p:cNvSpPr txBox="1"/>
          <p:nvPr/>
        </p:nvSpPr>
        <p:spPr>
          <a:xfrm>
            <a:off x="1868486" y="2922833"/>
            <a:ext cx="33816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Transonic Truss Braced Wing (AATT) </a:t>
            </a:r>
          </a:p>
        </p:txBody>
      </p:sp>
      <p:sp>
        <p:nvSpPr>
          <p:cNvPr id="47" name="Oval 46" descr="A small dot on the Sustainable Flight Demonstrator (SFD) green line to mark the Mid-Term Eval in between the 3rd and 4th quarter of the FY24.">
            <a:extLst>
              <a:ext uri="{FF2B5EF4-FFF2-40B4-BE49-F238E27FC236}">
                <a16:creationId xmlns:a16="http://schemas.microsoft.com/office/drawing/2014/main" id="{B4335689-3998-84DF-68A5-AEA86AE05FDA}"/>
              </a:ext>
            </a:extLst>
          </p:cNvPr>
          <p:cNvSpPr>
            <a:spLocks noChangeAspect="1"/>
          </p:cNvSpPr>
          <p:nvPr/>
        </p:nvSpPr>
        <p:spPr bwMode="auto">
          <a:xfrm>
            <a:off x="6342703" y="2834055"/>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8" name="TextBox 47">
            <a:extLst>
              <a:ext uri="{FF2B5EF4-FFF2-40B4-BE49-F238E27FC236}">
                <a16:creationId xmlns:a16="http://schemas.microsoft.com/office/drawing/2014/main" id="{EA959571-46F7-9118-37B0-E86D6E8BD053}"/>
              </a:ext>
            </a:extLst>
          </p:cNvPr>
          <p:cNvSpPr txBox="1"/>
          <p:nvPr/>
        </p:nvSpPr>
        <p:spPr>
          <a:xfrm>
            <a:off x="5566648" y="2940591"/>
            <a:ext cx="132019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Mid-Term Eval</a:t>
            </a:r>
          </a:p>
        </p:txBody>
      </p:sp>
      <p:sp>
        <p:nvSpPr>
          <p:cNvPr id="42" name="Oval 41" descr="A dot on the Transonic Truss Braced Wing (AATT) solid and dotted green line to mark the TC Completion at the end of FY26 and the beginning of FY27.">
            <a:extLst>
              <a:ext uri="{FF2B5EF4-FFF2-40B4-BE49-F238E27FC236}">
                <a16:creationId xmlns:a16="http://schemas.microsoft.com/office/drawing/2014/main" id="{F7B9584A-FBE9-DAB5-D386-473C0BA23682}"/>
              </a:ext>
            </a:extLst>
          </p:cNvPr>
          <p:cNvSpPr/>
          <p:nvPr/>
        </p:nvSpPr>
        <p:spPr bwMode="auto">
          <a:xfrm>
            <a:off x="8399722" y="2798767"/>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7" name="TextBox 56">
            <a:extLst>
              <a:ext uri="{FF2B5EF4-FFF2-40B4-BE49-F238E27FC236}">
                <a16:creationId xmlns:a16="http://schemas.microsoft.com/office/drawing/2014/main" id="{60B0DE1F-B739-67BE-642A-87C1C45406A4}"/>
              </a:ext>
            </a:extLst>
          </p:cNvPr>
          <p:cNvSpPr txBox="1"/>
          <p:nvPr/>
        </p:nvSpPr>
        <p:spPr>
          <a:xfrm>
            <a:off x="6966418" y="2915051"/>
            <a:ext cx="146912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TC Completion</a:t>
            </a:r>
          </a:p>
        </p:txBody>
      </p:sp>
      <p:sp>
        <p:nvSpPr>
          <p:cNvPr id="17" name="TextBox 16">
            <a:extLst>
              <a:ext uri="{FF2B5EF4-FFF2-40B4-BE49-F238E27FC236}">
                <a16:creationId xmlns:a16="http://schemas.microsoft.com/office/drawing/2014/main" id="{1632CD67-5863-C26B-CEC1-BC334BD809FC}"/>
              </a:ext>
            </a:extLst>
          </p:cNvPr>
          <p:cNvSpPr txBox="1"/>
          <p:nvPr/>
        </p:nvSpPr>
        <p:spPr>
          <a:xfrm>
            <a:off x="1868486" y="3380323"/>
            <a:ext cx="349215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Hi-Rate Composite Aircraft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(HiCAM) </a:t>
            </a:r>
          </a:p>
        </p:txBody>
      </p:sp>
      <p:cxnSp>
        <p:nvCxnSpPr>
          <p:cNvPr id="35" name="Straight Connector 34" descr="Solid golden timeline line for the Hi-Rate Composite Aircraft Manufacturing (HiCAM) from the second quarter of FY21 to the mid/third quarter of FY27.">
            <a:extLst>
              <a:ext uri="{FF2B5EF4-FFF2-40B4-BE49-F238E27FC236}">
                <a16:creationId xmlns:a16="http://schemas.microsoft.com/office/drawing/2014/main" id="{5B659736-2873-430B-A9B4-0E952E4A1E31}"/>
              </a:ext>
            </a:extLst>
          </p:cNvPr>
          <p:cNvCxnSpPr>
            <a:cxnSpLocks/>
          </p:cNvCxnSpPr>
          <p:nvPr/>
        </p:nvCxnSpPr>
        <p:spPr>
          <a:xfrm>
            <a:off x="3233048" y="3767519"/>
            <a:ext cx="7138209" cy="0"/>
          </a:xfrm>
          <a:prstGeom prst="line">
            <a:avLst/>
          </a:prstGeom>
          <a:noFill/>
          <a:ln w="41275" cap="flat" cmpd="sng" algn="ctr">
            <a:solidFill>
              <a:srgbClr val="E4AD06"/>
            </a:solidFill>
            <a:prstDash val="solid"/>
          </a:ln>
          <a:effectLst/>
        </p:spPr>
      </p:cxnSp>
      <p:sp>
        <p:nvSpPr>
          <p:cNvPr id="45" name="Oval 44" descr="A small dot on the Hi-Rate Composite Aircraft Manufacturing (HiCAM) gold line to mark the Demo(s) Down-select in between the 1st and 2nd quarter of the FY24.">
            <a:extLst>
              <a:ext uri="{FF2B5EF4-FFF2-40B4-BE49-F238E27FC236}">
                <a16:creationId xmlns:a16="http://schemas.microsoft.com/office/drawing/2014/main" id="{38E8A4CB-8399-C69E-7AE1-2B182E8ADE3D}"/>
              </a:ext>
            </a:extLst>
          </p:cNvPr>
          <p:cNvSpPr>
            <a:spLocks noChangeAspect="1"/>
          </p:cNvSpPr>
          <p:nvPr/>
        </p:nvSpPr>
        <p:spPr bwMode="auto">
          <a:xfrm>
            <a:off x="6670684" y="3710677"/>
            <a:ext cx="137160" cy="133938"/>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6" name="TextBox 45">
            <a:extLst>
              <a:ext uri="{FF2B5EF4-FFF2-40B4-BE49-F238E27FC236}">
                <a16:creationId xmlns:a16="http://schemas.microsoft.com/office/drawing/2014/main" id="{3D6F23B9-A7CE-A48F-CC68-A8C322168EE2}"/>
              </a:ext>
            </a:extLst>
          </p:cNvPr>
          <p:cNvSpPr txBox="1"/>
          <p:nvPr/>
        </p:nvSpPr>
        <p:spPr>
          <a:xfrm>
            <a:off x="5073780" y="3414803"/>
            <a:ext cx="1895431"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Demo(s) Down-select</a:t>
            </a:r>
          </a:p>
        </p:txBody>
      </p:sp>
      <p:sp>
        <p:nvSpPr>
          <p:cNvPr id="37" name="Oval 36" descr="A dot on the Hi-Rate Composite Aircraft Manufacturing (HiCAM) golden line marking the Manufacturing and Structural Demonstration at the second quarter of FY27.">
            <a:extLst>
              <a:ext uri="{FF2B5EF4-FFF2-40B4-BE49-F238E27FC236}">
                <a16:creationId xmlns:a16="http://schemas.microsoft.com/office/drawing/2014/main" id="{F67B8355-6DC7-D82F-9633-5327F8DEB0A7}"/>
              </a:ext>
            </a:extLst>
          </p:cNvPr>
          <p:cNvSpPr/>
          <p:nvPr/>
        </p:nvSpPr>
        <p:spPr bwMode="auto">
          <a:xfrm>
            <a:off x="9425990" y="3652086"/>
            <a:ext cx="239985" cy="234347"/>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1" name="TextBox 30">
            <a:extLst>
              <a:ext uri="{FF2B5EF4-FFF2-40B4-BE49-F238E27FC236}">
                <a16:creationId xmlns:a16="http://schemas.microsoft.com/office/drawing/2014/main" id="{DA92688F-ADAA-37DB-818E-2E7525981F64}"/>
              </a:ext>
            </a:extLst>
          </p:cNvPr>
          <p:cNvSpPr txBox="1"/>
          <p:nvPr/>
        </p:nvSpPr>
        <p:spPr>
          <a:xfrm>
            <a:off x="7522492" y="3394572"/>
            <a:ext cx="296237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noFill/>
                </a:ln>
                <a:solidFill>
                  <a:srgbClr val="D0A824"/>
                </a:solidFill>
                <a:effectLst/>
                <a:uLnTx/>
                <a:uFillTx/>
                <a:latin typeface="Arial" panose="020B0604020202020204" pitchFamily="34" charset="0"/>
                <a:ea typeface="ＭＳ Ｐゴシック"/>
                <a:cs typeface="Arial" panose="020B0604020202020204" pitchFamily="34" charset="0"/>
              </a:rPr>
              <a:t>Mfg</a:t>
            </a:r>
            <a:r>
              <a:rPr kumimoji="0" lang="en-US" sz="1400" b="1"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 &amp; Structural Demonstration</a:t>
            </a:r>
          </a:p>
        </p:txBody>
      </p:sp>
      <p:sp>
        <p:nvSpPr>
          <p:cNvPr id="18" name="TextBox 17">
            <a:extLst>
              <a:ext uri="{FF2B5EF4-FFF2-40B4-BE49-F238E27FC236}">
                <a16:creationId xmlns:a16="http://schemas.microsoft.com/office/drawing/2014/main" id="{6C986EAD-F4B7-E686-FD5F-217EF3239770}"/>
              </a:ext>
            </a:extLst>
          </p:cNvPr>
          <p:cNvSpPr txBox="1"/>
          <p:nvPr/>
        </p:nvSpPr>
        <p:spPr>
          <a:xfrm>
            <a:off x="1868486" y="4456782"/>
            <a:ext cx="2622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Hybrid Thermally Efficient Core (</a:t>
            </a:r>
            <a:r>
              <a:rPr kumimoji="0" lang="en-US" sz="1400" b="1" i="0" u="none" strike="noStrike" kern="1200" cap="none" spc="0" normalizeH="0" baseline="0" noProof="0" err="1">
                <a:ln>
                  <a:noFill/>
                </a:ln>
                <a:solidFill>
                  <a:srgbClr val="EE7D31"/>
                </a:solidFill>
                <a:effectLst/>
                <a:uLnTx/>
                <a:uFillTx/>
                <a:latin typeface="Arial"/>
                <a:ea typeface="ＭＳ Ｐゴシック"/>
                <a:cs typeface="+mn-cs"/>
              </a:rPr>
              <a:t>HyTEC</a:t>
            </a: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a:t>
            </a:r>
          </a:p>
        </p:txBody>
      </p:sp>
      <p:cxnSp>
        <p:nvCxnSpPr>
          <p:cNvPr id="36" name="Straight Connector 35" descr="Solid orange timeline line for the Hybrid Thermally Efficient Core (HyTEC) starting at the second quarter of FY21 going through the end of FY28.">
            <a:extLst>
              <a:ext uri="{FF2B5EF4-FFF2-40B4-BE49-F238E27FC236}">
                <a16:creationId xmlns:a16="http://schemas.microsoft.com/office/drawing/2014/main" id="{8CB10E10-034B-2248-EF5E-25D472FAEC25}"/>
              </a:ext>
            </a:extLst>
          </p:cNvPr>
          <p:cNvCxnSpPr>
            <a:cxnSpLocks/>
          </p:cNvCxnSpPr>
          <p:nvPr/>
        </p:nvCxnSpPr>
        <p:spPr>
          <a:xfrm>
            <a:off x="3233048" y="4804509"/>
            <a:ext cx="8090157" cy="0"/>
          </a:xfrm>
          <a:prstGeom prst="line">
            <a:avLst/>
          </a:prstGeom>
          <a:noFill/>
          <a:ln w="41275" cap="flat" cmpd="sng" algn="ctr">
            <a:solidFill>
              <a:srgbClr val="EE7D31"/>
            </a:solidFill>
            <a:prstDash val="solid"/>
          </a:ln>
          <a:effectLst/>
        </p:spPr>
      </p:cxnSp>
      <p:sp>
        <p:nvSpPr>
          <p:cNvPr id="40" name="Oval 39" descr="A small dot on the Hybrid Thermally Efficient Core (HyTEC) orange line to mark Core Award(s) in the 2nd quarter of the FY24.">
            <a:extLst>
              <a:ext uri="{FF2B5EF4-FFF2-40B4-BE49-F238E27FC236}">
                <a16:creationId xmlns:a16="http://schemas.microsoft.com/office/drawing/2014/main" id="{FA36EEC6-1D8A-1D46-D045-5147A2F23DC8}"/>
              </a:ext>
            </a:extLst>
          </p:cNvPr>
          <p:cNvSpPr>
            <a:spLocks noChangeAspect="1"/>
          </p:cNvSpPr>
          <p:nvPr/>
        </p:nvSpPr>
        <p:spPr bwMode="auto">
          <a:xfrm>
            <a:off x="5819605" y="4729289"/>
            <a:ext cx="137160" cy="137160"/>
          </a:xfrm>
          <a:prstGeom prst="ellipse">
            <a:avLst/>
          </a:prstGeom>
          <a:solidFill>
            <a:schemeClr val="accent2"/>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1" name="TextBox 40">
            <a:extLst>
              <a:ext uri="{FF2B5EF4-FFF2-40B4-BE49-F238E27FC236}">
                <a16:creationId xmlns:a16="http://schemas.microsoft.com/office/drawing/2014/main" id="{5A8B4DAF-EE4D-27CC-17BD-6B7F183F7681}"/>
              </a:ext>
            </a:extLst>
          </p:cNvPr>
          <p:cNvSpPr txBox="1"/>
          <p:nvPr/>
        </p:nvSpPr>
        <p:spPr>
          <a:xfrm>
            <a:off x="5053238" y="4408982"/>
            <a:ext cx="15945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Partner Selection</a:t>
            </a:r>
          </a:p>
        </p:txBody>
      </p:sp>
      <p:sp>
        <p:nvSpPr>
          <p:cNvPr id="33" name="TextBox 32">
            <a:extLst>
              <a:ext uri="{FF2B5EF4-FFF2-40B4-BE49-F238E27FC236}">
                <a16:creationId xmlns:a16="http://schemas.microsoft.com/office/drawing/2014/main" id="{853C174F-579C-C28A-CE19-00E79B4D16F9}"/>
              </a:ext>
            </a:extLst>
          </p:cNvPr>
          <p:cNvSpPr txBox="1"/>
          <p:nvPr/>
        </p:nvSpPr>
        <p:spPr>
          <a:xfrm>
            <a:off x="6360225" y="4827343"/>
            <a:ext cx="191294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Power Extraction Test</a:t>
            </a:r>
          </a:p>
        </p:txBody>
      </p:sp>
      <p:sp>
        <p:nvSpPr>
          <p:cNvPr id="32" name="TextBox 31">
            <a:extLst>
              <a:ext uri="{FF2B5EF4-FFF2-40B4-BE49-F238E27FC236}">
                <a16:creationId xmlns:a16="http://schemas.microsoft.com/office/drawing/2014/main" id="{CD1FB342-5BD6-6404-9AF8-4F42EE06FC1F}"/>
              </a:ext>
            </a:extLst>
          </p:cNvPr>
          <p:cNvSpPr txBox="1"/>
          <p:nvPr/>
        </p:nvSpPr>
        <p:spPr>
          <a:xfrm>
            <a:off x="8168791" y="4386292"/>
            <a:ext cx="193573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Core Demonstration</a:t>
            </a:r>
          </a:p>
        </p:txBody>
      </p:sp>
      <p:sp>
        <p:nvSpPr>
          <p:cNvPr id="26" name="TextBox 25">
            <a:extLst>
              <a:ext uri="{FF2B5EF4-FFF2-40B4-BE49-F238E27FC236}">
                <a16:creationId xmlns:a16="http://schemas.microsoft.com/office/drawing/2014/main" id="{74B0F4A4-C3F2-9929-58FB-E6AB5CF82328}"/>
              </a:ext>
            </a:extLst>
          </p:cNvPr>
          <p:cNvSpPr txBox="1"/>
          <p:nvPr/>
        </p:nvSpPr>
        <p:spPr>
          <a:xfrm>
            <a:off x="1868486" y="5330917"/>
            <a:ext cx="45092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Powertrain Flight Demonstration (EPFD)</a:t>
            </a:r>
          </a:p>
        </p:txBody>
      </p:sp>
      <p:cxnSp>
        <p:nvCxnSpPr>
          <p:cNvPr id="25" name="Straight Connector 24" descr="Solid blue timeline line for the Electrified Powertrain Flight Demonstration (EPFD) starting at the third quarter of FY20 going through the first quarter of FY27.">
            <a:extLst>
              <a:ext uri="{FF2B5EF4-FFF2-40B4-BE49-F238E27FC236}">
                <a16:creationId xmlns:a16="http://schemas.microsoft.com/office/drawing/2014/main" id="{38A4AE5A-D943-2C54-C8CF-19B9DE446D1C}"/>
              </a:ext>
            </a:extLst>
          </p:cNvPr>
          <p:cNvCxnSpPr>
            <a:cxnSpLocks/>
          </p:cNvCxnSpPr>
          <p:nvPr/>
        </p:nvCxnSpPr>
        <p:spPr>
          <a:xfrm>
            <a:off x="2502590" y="5702672"/>
            <a:ext cx="6948657" cy="0"/>
          </a:xfrm>
          <a:prstGeom prst="line">
            <a:avLst/>
          </a:prstGeom>
          <a:noFill/>
          <a:ln w="41275" cap="flat" cmpd="sng" algn="ctr">
            <a:solidFill>
              <a:srgbClr val="00BAD9"/>
            </a:solidFill>
            <a:prstDash val="solid"/>
          </a:ln>
          <a:effectLst/>
        </p:spPr>
      </p:cxnSp>
      <p:sp>
        <p:nvSpPr>
          <p:cNvPr id="5" name="Oval 4" descr="A solid blue dot on the Electrified Powertrain Flight Demonstration (EPFD) blue line to mark the completion of the Partner selection in between the end of the 4th quarter in FY21 and the beginning of the 1st quarter in FY22.">
            <a:extLst>
              <a:ext uri="{FF2B5EF4-FFF2-40B4-BE49-F238E27FC236}">
                <a16:creationId xmlns:a16="http://schemas.microsoft.com/office/drawing/2014/main" id="{81D4F268-D308-96CF-562D-E5ADD5D524C8}"/>
              </a:ext>
            </a:extLst>
          </p:cNvPr>
          <p:cNvSpPr>
            <a:spLocks noChangeAspect="1"/>
          </p:cNvSpPr>
          <p:nvPr/>
        </p:nvSpPr>
        <p:spPr bwMode="auto">
          <a:xfrm>
            <a:off x="3748167" y="5639780"/>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14" name="TextBox 13">
            <a:extLst>
              <a:ext uri="{FF2B5EF4-FFF2-40B4-BE49-F238E27FC236}">
                <a16:creationId xmlns:a16="http://schemas.microsoft.com/office/drawing/2014/main" id="{EDC459E0-CC90-2B11-1823-7E1A85AEA975}"/>
              </a:ext>
            </a:extLst>
          </p:cNvPr>
          <p:cNvSpPr txBox="1"/>
          <p:nvPr/>
        </p:nvSpPr>
        <p:spPr>
          <a:xfrm>
            <a:off x="3038935" y="5704373"/>
            <a:ext cx="1652511"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a:ea typeface="ＭＳ Ｐゴシック"/>
                <a:cs typeface="Arial"/>
              </a:rPr>
              <a:t>Partner Selection</a:t>
            </a:r>
            <a:endPar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sp>
        <p:nvSpPr>
          <p:cNvPr id="34" name="TextBox 33">
            <a:extLst>
              <a:ext uri="{FF2B5EF4-FFF2-40B4-BE49-F238E27FC236}">
                <a16:creationId xmlns:a16="http://schemas.microsoft.com/office/drawing/2014/main" id="{CDAF45F0-6370-8554-C242-FDDB80340487}"/>
              </a:ext>
            </a:extLst>
          </p:cNvPr>
          <p:cNvSpPr txBox="1"/>
          <p:nvPr/>
        </p:nvSpPr>
        <p:spPr>
          <a:xfrm>
            <a:off x="6495609" y="5330917"/>
            <a:ext cx="1339427"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Flight Tests</a:t>
            </a:r>
            <a:endPar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cxnSp>
        <p:nvCxnSpPr>
          <p:cNvPr id="19" name="Straight Connector 18" descr="Solid blue timeline line for the Electrified Aircraft Propulsion Technologies (AATT) starting at the beginning of FY20 through the second quarter of FY24.">
            <a:extLst>
              <a:ext uri="{FF2B5EF4-FFF2-40B4-BE49-F238E27FC236}">
                <a16:creationId xmlns:a16="http://schemas.microsoft.com/office/drawing/2014/main" id="{63013BDD-119F-C2AD-9FF3-1BA0515759DA}"/>
              </a:ext>
            </a:extLst>
          </p:cNvPr>
          <p:cNvCxnSpPr>
            <a:cxnSpLocks/>
            <a:endCxn id="44" idx="2"/>
          </p:cNvCxnSpPr>
          <p:nvPr/>
        </p:nvCxnSpPr>
        <p:spPr>
          <a:xfrm>
            <a:off x="1943100" y="6023105"/>
            <a:ext cx="4568778" cy="0"/>
          </a:xfrm>
          <a:prstGeom prst="line">
            <a:avLst/>
          </a:prstGeom>
          <a:noFill/>
          <a:ln w="41275" cap="flat" cmpd="sng" algn="ctr">
            <a:solidFill>
              <a:srgbClr val="00BAD9"/>
            </a:solidFill>
            <a:prstDash val="solid"/>
          </a:ln>
          <a:effectLst/>
        </p:spPr>
      </p:cxnSp>
      <p:sp>
        <p:nvSpPr>
          <p:cNvPr id="24" name="Oval 23" descr="A solid blue dot on the Electrified Aircraft Propulsion Technologies (AATT) blue line to mark the MW Altitude Capability (NEAT) completion in between the end of the 4th quarter in FY20.">
            <a:extLst>
              <a:ext uri="{FF2B5EF4-FFF2-40B4-BE49-F238E27FC236}">
                <a16:creationId xmlns:a16="http://schemas.microsoft.com/office/drawing/2014/main" id="{339B4028-B131-FE64-8916-57C9394B98CE}"/>
              </a:ext>
            </a:extLst>
          </p:cNvPr>
          <p:cNvSpPr>
            <a:spLocks noChangeAspect="1"/>
          </p:cNvSpPr>
          <p:nvPr/>
        </p:nvSpPr>
        <p:spPr bwMode="auto">
          <a:xfrm>
            <a:off x="2750003" y="5955956"/>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20" name="TextBox 19">
            <a:extLst>
              <a:ext uri="{FF2B5EF4-FFF2-40B4-BE49-F238E27FC236}">
                <a16:creationId xmlns:a16="http://schemas.microsoft.com/office/drawing/2014/main" id="{3F5CB09B-C854-7CE0-DBFC-5A7C78EEE527}"/>
              </a:ext>
            </a:extLst>
          </p:cNvPr>
          <p:cNvSpPr txBox="1"/>
          <p:nvPr/>
        </p:nvSpPr>
        <p:spPr>
          <a:xfrm>
            <a:off x="1868486" y="6026719"/>
            <a:ext cx="2715552" cy="52322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Aircraft Propulsion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Technologies (AATT)</a:t>
            </a:r>
          </a:p>
        </p:txBody>
      </p:sp>
      <p:cxnSp>
        <p:nvCxnSpPr>
          <p:cNvPr id="10" name="Straight Connector 9" descr="Line pointing to small dot in the 4th quarter of the FY20 year on the blue line for Electrified Aircraft Propulsion Technologies (AATT) to mark MW Altitude Capability (NEAT).">
            <a:extLst>
              <a:ext uri="{FF2B5EF4-FFF2-40B4-BE49-F238E27FC236}">
                <a16:creationId xmlns:a16="http://schemas.microsoft.com/office/drawing/2014/main" id="{97A5F145-A234-A8D1-BD39-1BFDBB3FCEB4}"/>
              </a:ext>
            </a:extLst>
          </p:cNvPr>
          <p:cNvCxnSpPr>
            <a:cxnSpLocks/>
          </p:cNvCxnSpPr>
          <p:nvPr/>
        </p:nvCxnSpPr>
        <p:spPr>
          <a:xfrm flipH="1" flipV="1">
            <a:off x="3789145" y="6359147"/>
            <a:ext cx="248063" cy="131529"/>
          </a:xfrm>
          <a:prstGeom prst="line">
            <a:avLst/>
          </a:prstGeom>
          <a:ln w="25400">
            <a:solidFill>
              <a:srgbClr val="00BADA"/>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9F2461-A54C-F22D-3D31-86F943E4970B}"/>
              </a:ext>
            </a:extLst>
          </p:cNvPr>
          <p:cNvSpPr txBox="1"/>
          <p:nvPr/>
        </p:nvSpPr>
        <p:spPr>
          <a:xfrm>
            <a:off x="4016494" y="6361019"/>
            <a:ext cx="1959852"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MW Altitude Capability (NEAT)</a:t>
            </a:r>
          </a:p>
        </p:txBody>
      </p:sp>
      <p:cxnSp>
        <p:nvCxnSpPr>
          <p:cNvPr id="43" name="Straight Connector 42" descr="Dotted blue timeline line (dotted lines are notional) for the Electric Aircraft Propulsion Technologies (AATT) from the end of the second quarter of FY24 through the end of FY28.">
            <a:extLst>
              <a:ext uri="{FF2B5EF4-FFF2-40B4-BE49-F238E27FC236}">
                <a16:creationId xmlns:a16="http://schemas.microsoft.com/office/drawing/2014/main" id="{9BDC5679-E653-D14C-FF01-EF5207308736}"/>
              </a:ext>
            </a:extLst>
          </p:cNvPr>
          <p:cNvCxnSpPr>
            <a:cxnSpLocks/>
            <a:stCxn id="44" idx="6"/>
          </p:cNvCxnSpPr>
          <p:nvPr/>
        </p:nvCxnSpPr>
        <p:spPr>
          <a:xfrm>
            <a:off x="6751863" y="6023105"/>
            <a:ext cx="3619395" cy="3614"/>
          </a:xfrm>
          <a:prstGeom prst="line">
            <a:avLst/>
          </a:prstGeom>
          <a:noFill/>
          <a:ln w="41275" cap="flat" cmpd="sng" algn="ctr">
            <a:solidFill>
              <a:srgbClr val="00BAD9"/>
            </a:solidFill>
            <a:prstDash val="sysDot"/>
          </a:ln>
          <a:effectLst/>
        </p:spPr>
      </p:cxnSp>
      <p:sp>
        <p:nvSpPr>
          <p:cNvPr id="44" name="Oval 43" descr="A dot on the Electrified Aircraft Propulsion Technogies (AATT) blue timeline line marking at the 4th quarter of FY24 and beginning of FY25 for TC Completion.">
            <a:extLst>
              <a:ext uri="{FF2B5EF4-FFF2-40B4-BE49-F238E27FC236}">
                <a16:creationId xmlns:a16="http://schemas.microsoft.com/office/drawing/2014/main" id="{5AAFD72F-3E12-7E9B-BA04-2082CAEBD3BB}"/>
              </a:ext>
            </a:extLst>
          </p:cNvPr>
          <p:cNvSpPr/>
          <p:nvPr/>
        </p:nvSpPr>
        <p:spPr bwMode="auto">
          <a:xfrm>
            <a:off x="6511878" y="590593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8" name="TextBox 67">
            <a:extLst>
              <a:ext uri="{FF2B5EF4-FFF2-40B4-BE49-F238E27FC236}">
                <a16:creationId xmlns:a16="http://schemas.microsoft.com/office/drawing/2014/main" id="{B11C83A7-C3AE-70A3-CCA6-5C6CB6FC9B16}"/>
              </a:ext>
            </a:extLst>
          </p:cNvPr>
          <p:cNvSpPr txBox="1"/>
          <p:nvPr/>
        </p:nvSpPr>
        <p:spPr>
          <a:xfrm>
            <a:off x="5158224" y="6060044"/>
            <a:ext cx="145058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TC Completion</a:t>
            </a:r>
          </a:p>
        </p:txBody>
      </p:sp>
      <p:sp>
        <p:nvSpPr>
          <p:cNvPr id="28" name="Up Arrow Callout 27" descr="Box with a blue arrow, from the FY25 time through the FY28 time that says, &quot;Achieve TRL 6 in time for industry product decision-making&quot;">
            <a:extLst>
              <a:ext uri="{FF2B5EF4-FFF2-40B4-BE49-F238E27FC236}">
                <a16:creationId xmlns:a16="http://schemas.microsoft.com/office/drawing/2014/main" id="{8BBC4AD2-BDD8-3CFC-7B50-EC528C0714B5}"/>
              </a:ext>
            </a:extLst>
          </p:cNvPr>
          <p:cNvSpPr/>
          <p:nvPr/>
        </p:nvSpPr>
        <p:spPr>
          <a:xfrm>
            <a:off x="6661061" y="6060043"/>
            <a:ext cx="3710196" cy="779246"/>
          </a:xfrm>
          <a:prstGeom prst="upArrowCallout">
            <a:avLst>
              <a:gd name="adj1" fmla="val 41124"/>
              <a:gd name="adj2" fmla="val 34406"/>
              <a:gd name="adj3" fmla="val 25000"/>
              <a:gd name="adj4" fmla="val 64977"/>
            </a:avLst>
          </a:prstGeom>
          <a:solidFill>
            <a:srgbClr val="0070C0"/>
          </a:solidFill>
          <a:ln w="9525" cap="flat" cmpd="sng" algn="ctr">
            <a:no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a:ea typeface="ＭＳ Ｐゴシック"/>
                <a:cs typeface="Arial"/>
              </a:rPr>
              <a:t>Achieve TRL 6 in time for industry product decision-making</a:t>
            </a:r>
          </a:p>
        </p:txBody>
      </p:sp>
      <p:sp>
        <p:nvSpPr>
          <p:cNvPr id="55" name="TextBox 54">
            <a:extLst>
              <a:ext uri="{FF2B5EF4-FFF2-40B4-BE49-F238E27FC236}">
                <a16:creationId xmlns:a16="http://schemas.microsoft.com/office/drawing/2014/main" id="{951C394B-FD7E-6118-E43D-5D60CF4B5947}"/>
              </a:ext>
            </a:extLst>
          </p:cNvPr>
          <p:cNvSpPr txBox="1"/>
          <p:nvPr/>
        </p:nvSpPr>
        <p:spPr>
          <a:xfrm>
            <a:off x="11391012" y="6216336"/>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Planned</a:t>
            </a:r>
          </a:p>
        </p:txBody>
      </p:sp>
      <p:cxnSp>
        <p:nvCxnSpPr>
          <p:cNvPr id="56" name="Straight Connector 55" descr="Dotted lines equals Notional.">
            <a:extLst>
              <a:ext uri="{FF2B5EF4-FFF2-40B4-BE49-F238E27FC236}">
                <a16:creationId xmlns:a16="http://schemas.microsoft.com/office/drawing/2014/main" id="{49E73C7A-60C8-B1CB-01CF-D147DCD22052}"/>
              </a:ext>
            </a:extLst>
          </p:cNvPr>
          <p:cNvCxnSpPr>
            <a:cxnSpLocks/>
          </p:cNvCxnSpPr>
          <p:nvPr/>
        </p:nvCxnSpPr>
        <p:spPr>
          <a:xfrm>
            <a:off x="11430343" y="6705983"/>
            <a:ext cx="691104" cy="0"/>
          </a:xfrm>
          <a:prstGeom prst="line">
            <a:avLst/>
          </a:prstGeom>
          <a:noFill/>
          <a:ln w="41275" cap="flat" cmpd="sng" algn="ctr">
            <a:solidFill>
              <a:sysClr val="windowText" lastClr="000000"/>
            </a:solidFill>
            <a:prstDash val="sysDot"/>
            <a:tailEnd type="none"/>
          </a:ln>
          <a:effectLst/>
        </p:spPr>
      </p:cxnSp>
      <p:cxnSp>
        <p:nvCxnSpPr>
          <p:cNvPr id="58" name="Straight Connector 57" descr="Solid lines equals planned.">
            <a:extLst>
              <a:ext uri="{FF2B5EF4-FFF2-40B4-BE49-F238E27FC236}">
                <a16:creationId xmlns:a16="http://schemas.microsoft.com/office/drawing/2014/main" id="{CD2E11FA-60D7-DF87-6C63-ABAA1DDD4512}"/>
              </a:ext>
            </a:extLst>
          </p:cNvPr>
          <p:cNvCxnSpPr>
            <a:cxnSpLocks/>
          </p:cNvCxnSpPr>
          <p:nvPr/>
        </p:nvCxnSpPr>
        <p:spPr>
          <a:xfrm>
            <a:off x="11405191" y="6461874"/>
            <a:ext cx="716257" cy="0"/>
          </a:xfrm>
          <a:prstGeom prst="line">
            <a:avLst/>
          </a:prstGeom>
          <a:noFill/>
          <a:ln w="41275" cap="flat" cmpd="sng" algn="ctr">
            <a:solidFill>
              <a:sysClr val="windowText" lastClr="000000"/>
            </a:solidFill>
            <a:prstDash val="solid"/>
            <a:tailEnd type="none"/>
          </a:ln>
          <a:effectLst/>
        </p:spPr>
      </p:cxnSp>
      <p:sp>
        <p:nvSpPr>
          <p:cNvPr id="59" name="TextBox 58">
            <a:extLst>
              <a:ext uri="{FF2B5EF4-FFF2-40B4-BE49-F238E27FC236}">
                <a16:creationId xmlns:a16="http://schemas.microsoft.com/office/drawing/2014/main" id="{6E960425-DA52-03F4-F580-5DEDC60F351A}"/>
              </a:ext>
            </a:extLst>
          </p:cNvPr>
          <p:cNvSpPr txBox="1"/>
          <p:nvPr/>
        </p:nvSpPr>
        <p:spPr>
          <a:xfrm>
            <a:off x="11391012" y="6477000"/>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Notional</a:t>
            </a:r>
          </a:p>
        </p:txBody>
      </p:sp>
      <p:sp>
        <p:nvSpPr>
          <p:cNvPr id="64" name="Date Placeholder 3">
            <a:extLst>
              <a:ext uri="{FF2B5EF4-FFF2-40B4-BE49-F238E27FC236}">
                <a16:creationId xmlns:a16="http://schemas.microsoft.com/office/drawing/2014/main" id="{9C8E9415-42FF-0A4A-827F-04CEA8FCC0A1}"/>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lumMod val="75000"/>
                    <a:lumOff val="25000"/>
                  </a:srgbClr>
                </a:solidFill>
                <a:effectLst/>
                <a:uLnTx/>
                <a:uFillTx/>
                <a:latin typeface="Arial"/>
                <a:ea typeface="+mn-ea"/>
                <a:cs typeface="+mn-cs"/>
              </a:rPr>
              <a:t>www.nasa.gov</a:t>
            </a: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   |</a:t>
            </a:r>
          </a:p>
        </p:txBody>
      </p:sp>
      <p:sp>
        <p:nvSpPr>
          <p:cNvPr id="66" name="Slide Number Placeholder 4">
            <a:extLst>
              <a:ext uri="{FF2B5EF4-FFF2-40B4-BE49-F238E27FC236}">
                <a16:creationId xmlns:a16="http://schemas.microsoft.com/office/drawing/2014/main" id="{9019EF2D-58F8-FC4D-89FC-9109B95C06B9}"/>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71" name="Rectangle 70">
            <a:extLst>
              <a:ext uri="{FF2B5EF4-FFF2-40B4-BE49-F238E27FC236}">
                <a16:creationId xmlns:a16="http://schemas.microsoft.com/office/drawing/2014/main" id="{1E4C625E-059E-FE87-4A75-79AAD2CCA180}"/>
              </a:ext>
            </a:extLst>
          </p:cNvPr>
          <p:cNvSpPr/>
          <p:nvPr/>
        </p:nvSpPr>
        <p:spPr>
          <a:xfrm>
            <a:off x="10326194" y="2448217"/>
            <a:ext cx="769633" cy="8613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CA611EA4-4456-FF27-A26E-977896D86353}"/>
              </a:ext>
            </a:extLst>
          </p:cNvPr>
          <p:cNvSpPr/>
          <p:nvPr/>
        </p:nvSpPr>
        <p:spPr>
          <a:xfrm>
            <a:off x="7968356" y="5539563"/>
            <a:ext cx="548640" cy="95693"/>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E76C8A65-3CC5-E7E4-8E05-A7E72A29E7C3}"/>
              </a:ext>
            </a:extLst>
          </p:cNvPr>
          <p:cNvSpPr/>
          <p:nvPr/>
        </p:nvSpPr>
        <p:spPr>
          <a:xfrm>
            <a:off x="7771103" y="5788244"/>
            <a:ext cx="1225296" cy="85061"/>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2" name="TextBox 61">
            <a:extLst>
              <a:ext uri="{FF2B5EF4-FFF2-40B4-BE49-F238E27FC236}">
                <a16:creationId xmlns:a16="http://schemas.microsoft.com/office/drawing/2014/main" id="{9ED4AAB1-485B-0139-670A-DA28AB5D7D3A}"/>
              </a:ext>
            </a:extLst>
          </p:cNvPr>
          <p:cNvSpPr txBox="1"/>
          <p:nvPr/>
        </p:nvSpPr>
        <p:spPr>
          <a:xfrm>
            <a:off x="9033274" y="2304220"/>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Flight Test</a:t>
            </a:r>
          </a:p>
        </p:txBody>
      </p:sp>
      <p:sp>
        <p:nvSpPr>
          <p:cNvPr id="29" name="Oval 28" descr="A dot on the Electrified Powertrain Flight Demonstration (EPFD) blue timeline line marking in the 4th quarter of FY25 a First Flight.">
            <a:extLst>
              <a:ext uri="{FF2B5EF4-FFF2-40B4-BE49-F238E27FC236}">
                <a16:creationId xmlns:a16="http://schemas.microsoft.com/office/drawing/2014/main" id="{1C8A0B3A-8B04-DFAB-1FB1-582F5FC1F337}"/>
              </a:ext>
            </a:extLst>
          </p:cNvPr>
          <p:cNvSpPr/>
          <p:nvPr/>
        </p:nvSpPr>
        <p:spPr bwMode="auto">
          <a:xfrm>
            <a:off x="7865003" y="546757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0" name="Oval 29" descr="A dot on the Electrified Powertrain Flight Demonstration (EPFD) blue timeline line marking in the 3rd quarter of FY25 a First Flight.">
            <a:extLst>
              <a:ext uri="{FF2B5EF4-FFF2-40B4-BE49-F238E27FC236}">
                <a16:creationId xmlns:a16="http://schemas.microsoft.com/office/drawing/2014/main" id="{75E67DD3-637B-C113-ACF8-AF2821C0C4F5}"/>
              </a:ext>
            </a:extLst>
          </p:cNvPr>
          <p:cNvSpPr/>
          <p:nvPr/>
        </p:nvSpPr>
        <p:spPr bwMode="auto">
          <a:xfrm>
            <a:off x="7648390" y="570132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BADA"/>
              </a:solidFill>
              <a:effectLst/>
              <a:uLnTx/>
              <a:uFillTx/>
              <a:latin typeface="Arial Black" pitchFamily="-108" charset="0"/>
              <a:ea typeface="ＭＳ Ｐゴシック" pitchFamily="-108" charset="-128"/>
              <a:cs typeface="ＭＳ Ｐゴシック" pitchFamily="-108" charset="-128"/>
            </a:endParaRPr>
          </a:p>
        </p:txBody>
      </p:sp>
      <p:sp>
        <p:nvSpPr>
          <p:cNvPr id="22" name="Oval 21" descr="A dot on the Sustainable Flight Demonstrator (SFD) green line to mark a flight test at the end of the FY27 last quarter and the beginning of the FY28 first quarter. the Digital Flight Test.">
            <a:extLst>
              <a:ext uri="{FF2B5EF4-FFF2-40B4-BE49-F238E27FC236}">
                <a16:creationId xmlns:a16="http://schemas.microsoft.com/office/drawing/2014/main" id="{CA33058C-6956-CA08-124A-4455D781BE70}"/>
              </a:ext>
            </a:extLst>
          </p:cNvPr>
          <p:cNvSpPr/>
          <p:nvPr/>
        </p:nvSpPr>
        <p:spPr bwMode="auto">
          <a:xfrm>
            <a:off x="10156148" y="2378466"/>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rPr>
              <a:t>              </a:t>
            </a:r>
          </a:p>
        </p:txBody>
      </p:sp>
      <p:sp>
        <p:nvSpPr>
          <p:cNvPr id="70" name="Rectangle 69" descr="&quot;&quot;">
            <a:extLst>
              <a:ext uri="{FF2B5EF4-FFF2-40B4-BE49-F238E27FC236}">
                <a16:creationId xmlns:a16="http://schemas.microsoft.com/office/drawing/2014/main" id="{620079CA-FA45-E6E3-8F6C-CE4F9CA26323}"/>
              </a:ext>
            </a:extLst>
          </p:cNvPr>
          <p:cNvSpPr/>
          <p:nvPr/>
        </p:nvSpPr>
        <p:spPr>
          <a:xfrm>
            <a:off x="212989" y="4378519"/>
            <a:ext cx="1544435" cy="89170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3" name="Picture 72" descr="3D cross-cut of a small core gas turbine engine.">
            <a:extLst>
              <a:ext uri="{FF2B5EF4-FFF2-40B4-BE49-F238E27FC236}">
                <a16:creationId xmlns:a16="http://schemas.microsoft.com/office/drawing/2014/main" id="{48087FB6-173C-6156-1C37-43C46E7100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599" y="4394115"/>
            <a:ext cx="1540586" cy="866981"/>
          </a:xfrm>
          <a:prstGeom prst="rect">
            <a:avLst/>
          </a:prstGeom>
        </p:spPr>
      </p:pic>
      <p:pic>
        <p:nvPicPr>
          <p:cNvPr id="76" name="Picture 75" descr="Artist illustration of an aircraft showing the internal workings of the electric engine and the battery storage.">
            <a:extLst>
              <a:ext uri="{FF2B5EF4-FFF2-40B4-BE49-F238E27FC236}">
                <a16:creationId xmlns:a16="http://schemas.microsoft.com/office/drawing/2014/main" id="{AE30990E-0476-AEF5-F805-BD22C0D3934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19009" y="5402125"/>
            <a:ext cx="1536569" cy="914400"/>
          </a:xfrm>
          <a:prstGeom prst="rect">
            <a:avLst/>
          </a:prstGeom>
        </p:spPr>
      </p:pic>
      <p:sp>
        <p:nvSpPr>
          <p:cNvPr id="77" name="Rectangle 76" descr="&quot;&quot;">
            <a:extLst>
              <a:ext uri="{FF2B5EF4-FFF2-40B4-BE49-F238E27FC236}">
                <a16:creationId xmlns:a16="http://schemas.microsoft.com/office/drawing/2014/main" id="{81B40765-269A-9832-9417-C82AC8138335}"/>
              </a:ext>
            </a:extLst>
          </p:cNvPr>
          <p:cNvSpPr/>
          <p:nvPr/>
        </p:nvSpPr>
        <p:spPr>
          <a:xfrm>
            <a:off x="216533" y="5398258"/>
            <a:ext cx="1544435" cy="920459"/>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1" name="Picture 20" descr="Artist illustration of a transonic truss-braced wing in flight.">
            <a:extLst>
              <a:ext uri="{FF2B5EF4-FFF2-40B4-BE49-F238E27FC236}">
                <a16:creationId xmlns:a16="http://schemas.microsoft.com/office/drawing/2014/main" id="{436F441C-EFBF-BF30-48C1-E75E28CBB6B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3784" y="2182001"/>
            <a:ext cx="1566027" cy="978641"/>
          </a:xfrm>
          <a:prstGeom prst="rect">
            <a:avLst/>
          </a:prstGeom>
        </p:spPr>
      </p:pic>
      <p:pic>
        <p:nvPicPr>
          <p:cNvPr id="54" name="Picture 53" descr="Manufacturing plant showing a fuselage getting built.">
            <a:extLst>
              <a:ext uri="{FF2B5EF4-FFF2-40B4-BE49-F238E27FC236}">
                <a16:creationId xmlns:a16="http://schemas.microsoft.com/office/drawing/2014/main" id="{E95C14F6-CF31-C222-553A-6137155153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03734" y="3367529"/>
            <a:ext cx="1554480" cy="895645"/>
          </a:xfrm>
          <a:prstGeom prst="rect">
            <a:avLst/>
          </a:prstGeom>
          <a:ln>
            <a:solidFill>
              <a:schemeClr val="bg1"/>
            </a:solidFill>
          </a:ln>
        </p:spPr>
      </p:pic>
      <p:sp>
        <p:nvSpPr>
          <p:cNvPr id="100" name="Rectangle 99">
            <a:extLst>
              <a:ext uri="{FF2B5EF4-FFF2-40B4-BE49-F238E27FC236}">
                <a16:creationId xmlns:a16="http://schemas.microsoft.com/office/drawing/2014/main" id="{637279DB-EC93-56AD-A5C8-C8F24AA55D0D}"/>
              </a:ext>
            </a:extLst>
          </p:cNvPr>
          <p:cNvSpPr/>
          <p:nvPr/>
        </p:nvSpPr>
        <p:spPr>
          <a:xfrm>
            <a:off x="9722690" y="4678787"/>
            <a:ext cx="45720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Oval 37" descr="A dot on the Hybrid Thermally Efficient Core (HyTEC) orange timeline line marking the Core Demonstration at the end of FY27.">
            <a:extLst>
              <a:ext uri="{FF2B5EF4-FFF2-40B4-BE49-F238E27FC236}">
                <a16:creationId xmlns:a16="http://schemas.microsoft.com/office/drawing/2014/main" id="{DCD95EEB-07F2-3DFA-1CD6-461E16F864E4}"/>
              </a:ext>
            </a:extLst>
          </p:cNvPr>
          <p:cNvSpPr/>
          <p:nvPr/>
        </p:nvSpPr>
        <p:spPr bwMode="auto">
          <a:xfrm>
            <a:off x="9569045" y="4607521"/>
            <a:ext cx="239985" cy="234347"/>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5" name="Rectangle 74">
            <a:extLst>
              <a:ext uri="{FF2B5EF4-FFF2-40B4-BE49-F238E27FC236}">
                <a16:creationId xmlns:a16="http://schemas.microsoft.com/office/drawing/2014/main" id="{4C02C019-07F7-6962-9294-B8F6105A5B3D}"/>
              </a:ext>
            </a:extLst>
          </p:cNvPr>
          <p:cNvSpPr/>
          <p:nvPr/>
        </p:nvSpPr>
        <p:spPr>
          <a:xfrm>
            <a:off x="6964889" y="4681330"/>
            <a:ext cx="36576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Oval 26" descr="A small dot on the Hybrid Thermally Efficient Core (HyTEC) orange line to mark the Power Extraction Test in the 1st quarter of the FY25.">
            <a:extLst>
              <a:ext uri="{FF2B5EF4-FFF2-40B4-BE49-F238E27FC236}">
                <a16:creationId xmlns:a16="http://schemas.microsoft.com/office/drawing/2014/main" id="{D82039DE-1AF8-4468-4634-C3B7F78BBB0C}"/>
              </a:ext>
            </a:extLst>
          </p:cNvPr>
          <p:cNvSpPr>
            <a:spLocks noChangeAspect="1"/>
          </p:cNvSpPr>
          <p:nvPr/>
        </p:nvSpPr>
        <p:spPr bwMode="auto">
          <a:xfrm>
            <a:off x="6834260" y="4650769"/>
            <a:ext cx="137160" cy="137160"/>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7" name="Rectangle 66">
            <a:extLst>
              <a:ext uri="{FF2B5EF4-FFF2-40B4-BE49-F238E27FC236}">
                <a16:creationId xmlns:a16="http://schemas.microsoft.com/office/drawing/2014/main" id="{9E3C2BE5-892A-A947-7D60-7C00426A5DE9}"/>
              </a:ext>
            </a:extLst>
          </p:cNvPr>
          <p:cNvSpPr/>
          <p:nvPr/>
        </p:nvSpPr>
        <p:spPr bwMode="auto">
          <a:xfrm>
            <a:off x="0" y="1571665"/>
            <a:ext cx="12192000" cy="2774107"/>
          </a:xfrm>
          <a:prstGeom prst="rect">
            <a:avLst/>
          </a:prstGeom>
          <a:solidFill>
            <a:srgbClr val="E6E6E6">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2" name="TextBox 71">
            <a:extLst>
              <a:ext uri="{FF2B5EF4-FFF2-40B4-BE49-F238E27FC236}">
                <a16:creationId xmlns:a16="http://schemas.microsoft.com/office/drawing/2014/main" id="{EF4B473F-769A-7EA5-1BA4-D17F03745052}"/>
              </a:ext>
            </a:extLst>
          </p:cNvPr>
          <p:cNvSpPr txBox="1"/>
          <p:nvPr/>
        </p:nvSpPr>
        <p:spPr>
          <a:xfrm>
            <a:off x="1865774" y="2794624"/>
            <a:ext cx="7592055" cy="1384995"/>
          </a:xfrm>
          <a:prstGeom prst="rect">
            <a:avLst/>
          </a:prstGeom>
          <a:solidFill>
            <a:srgbClr val="F3933C"/>
          </a:solidFill>
        </p:spPr>
        <p:txBody>
          <a:bodyPr wrap="square" lIns="91440" tIns="45720" rIns="91440" bIns="45720" rtlCol="0" anchor="t">
            <a:spAutoFit/>
          </a:bodyPr>
          <a:lstStyle/>
          <a:p>
            <a:pPr marL="182245" marR="0" indent="-182245" algn="l">
              <a:spcBef>
                <a:spcPts val="0"/>
              </a:spcBef>
              <a:spcAft>
                <a:spcPts val="0"/>
              </a:spcAft>
              <a:buFont typeface="Arial" panose="020B0604020202020204" pitchFamily="34" charset="0"/>
              <a:buChar char="•"/>
            </a:pPr>
            <a:r>
              <a:rPr lang="en-US" sz="1400" b="0" i="0" u="none" strike="noStrike">
                <a:solidFill>
                  <a:srgbClr val="000000"/>
                </a:solidFill>
                <a:effectLst/>
                <a:latin typeface="Arial"/>
                <a:ea typeface="ＭＳ Ｐゴシック"/>
                <a:cs typeface="Arial"/>
              </a:rPr>
              <a:t>Phase 1 </a:t>
            </a:r>
            <a:r>
              <a:rPr lang="en-US" sz="1400">
                <a:solidFill>
                  <a:srgbClr val="000000"/>
                </a:solidFill>
                <a:latin typeface="Arial"/>
                <a:ea typeface="ＭＳ Ｐゴシック"/>
                <a:cs typeface="Arial"/>
              </a:rPr>
              <a:t>Small</a:t>
            </a:r>
            <a:r>
              <a:rPr lang="en-US" sz="1400" b="0" i="0" u="none" strike="noStrike">
                <a:solidFill>
                  <a:srgbClr val="000000"/>
                </a:solidFill>
                <a:effectLst/>
                <a:latin typeface="Arial"/>
                <a:ea typeface="ＭＳ Ｐゴシック"/>
                <a:cs typeface="Arial"/>
              </a:rPr>
              <a:t> </a:t>
            </a:r>
            <a:r>
              <a:rPr lang="en-US" sz="1400">
                <a:solidFill>
                  <a:srgbClr val="000000"/>
                </a:solidFill>
                <a:latin typeface="Arial"/>
                <a:ea typeface="ＭＳ Ｐゴシック"/>
                <a:cs typeface="Arial"/>
              </a:rPr>
              <a:t>Core</a:t>
            </a:r>
            <a:r>
              <a:rPr lang="en-US" sz="1400" b="0" i="0" u="none" strike="noStrike">
                <a:solidFill>
                  <a:srgbClr val="000000"/>
                </a:solidFill>
                <a:effectLst/>
                <a:latin typeface="Arial"/>
                <a:ea typeface="ＭＳ Ｐゴシック"/>
                <a:cs typeface="Arial"/>
              </a:rPr>
              <a:t> </a:t>
            </a:r>
            <a:r>
              <a:rPr lang="en-US" sz="1400">
                <a:solidFill>
                  <a:srgbClr val="000000"/>
                </a:solidFill>
                <a:latin typeface="Arial"/>
                <a:ea typeface="ＭＳ Ｐゴシック"/>
                <a:cs typeface="Arial"/>
              </a:rPr>
              <a:t>Technology</a:t>
            </a:r>
            <a:r>
              <a:rPr lang="en-US" sz="1400" b="0" i="0" u="none" strike="noStrike">
                <a:solidFill>
                  <a:srgbClr val="000000"/>
                </a:solidFill>
                <a:effectLst/>
                <a:latin typeface="Arial"/>
                <a:ea typeface="ＭＳ Ｐゴシック"/>
                <a:cs typeface="Arial"/>
              </a:rPr>
              <a:t> </a:t>
            </a:r>
            <a:r>
              <a:rPr lang="en-US" sz="1400">
                <a:solidFill>
                  <a:srgbClr val="000000"/>
                </a:solidFill>
                <a:latin typeface="Arial"/>
                <a:ea typeface="ＭＳ Ｐゴシック"/>
                <a:cs typeface="Arial"/>
              </a:rPr>
              <a:t>Development</a:t>
            </a:r>
            <a:r>
              <a:rPr lang="en-US" sz="1400" b="0" i="0" u="none" strike="noStrike">
                <a:solidFill>
                  <a:srgbClr val="000000"/>
                </a:solidFill>
                <a:effectLst/>
                <a:latin typeface="Arial"/>
                <a:ea typeface="ＭＳ Ｐゴシック"/>
                <a:cs typeface="Arial"/>
              </a:rPr>
              <a:t> contracts are progressing toward TRL 4/5 with most planned to complete in </a:t>
            </a:r>
            <a:r>
              <a:rPr lang="en-US" sz="1400">
                <a:solidFill>
                  <a:srgbClr val="000000"/>
                </a:solidFill>
                <a:latin typeface="Arial"/>
                <a:ea typeface="ＭＳ Ｐゴシック"/>
                <a:cs typeface="Arial"/>
              </a:rPr>
              <a:t>CY2024</a:t>
            </a:r>
            <a:r>
              <a:rPr lang="en-US" sz="1400" b="0" i="0" u="none" strike="noStrike">
                <a:solidFill>
                  <a:srgbClr val="000000"/>
                </a:solidFill>
                <a:effectLst/>
                <a:latin typeface="Arial"/>
                <a:ea typeface="ＭＳ Ｐゴシック"/>
                <a:cs typeface="Arial"/>
              </a:rPr>
              <a:t>.  </a:t>
            </a:r>
            <a:endParaRPr lang="en-US">
              <a:latin typeface="Arial"/>
              <a:ea typeface="ＭＳ Ｐゴシック"/>
              <a:cs typeface="Arial"/>
            </a:endParaRPr>
          </a:p>
          <a:p>
            <a:pPr marL="182245" indent="-182245">
              <a:spcBef>
                <a:spcPts val="0"/>
              </a:spcBef>
              <a:spcAft>
                <a:spcPts val="0"/>
              </a:spcAft>
              <a:buFont typeface="Arial" panose="020B0604020202020204" pitchFamily="34" charset="0"/>
              <a:buChar char="•"/>
            </a:pPr>
            <a:r>
              <a:rPr lang="en-US" sz="1400" b="0" i="0" u="none" strike="noStrike">
                <a:solidFill>
                  <a:srgbClr val="000000"/>
                </a:solidFill>
                <a:effectLst/>
                <a:latin typeface="Arial"/>
                <a:ea typeface="ＭＳ Ｐゴシック"/>
                <a:cs typeface="Arial"/>
              </a:rPr>
              <a:t>Phase 2 Engine Core Demonstration solicitation complete; contract awarded to GE Aerospace in </a:t>
            </a:r>
            <a:r>
              <a:rPr lang="en-US" sz="1400">
                <a:solidFill>
                  <a:srgbClr val="000000"/>
                </a:solidFill>
                <a:latin typeface="Arial"/>
                <a:ea typeface="ＭＳ Ｐゴシック"/>
                <a:cs typeface="Arial"/>
              </a:rPr>
              <a:t>Dec. </a:t>
            </a:r>
            <a:r>
              <a:rPr lang="en-US" sz="1400" b="0" i="0" u="none" strike="noStrike">
                <a:solidFill>
                  <a:srgbClr val="000000"/>
                </a:solidFill>
                <a:effectLst/>
                <a:latin typeface="Arial"/>
                <a:ea typeface="ＭＳ Ｐゴシック"/>
                <a:cs typeface="Arial"/>
              </a:rPr>
              <a:t>2023 for a core demonstration achieving TRL 6 in 2028. </a:t>
            </a:r>
          </a:p>
          <a:p>
            <a:pPr marL="182245" indent="-182245">
              <a:spcBef>
                <a:spcPts val="0"/>
              </a:spcBef>
              <a:spcAft>
                <a:spcPts val="0"/>
              </a:spcAft>
              <a:buFont typeface="Arial" panose="020B0604020202020204" pitchFamily="34" charset="0"/>
              <a:buChar char="•"/>
            </a:pPr>
            <a:r>
              <a:rPr lang="en-US" sz="1400" b="0" u="none" strike="noStrike">
                <a:effectLst/>
                <a:latin typeface="Arial"/>
                <a:ea typeface="ＭＳ Ｐゴシック"/>
                <a:cs typeface="Arial"/>
              </a:rPr>
              <a:t>Completed initial systems analysis modeling to predict the potential benefits of the Phase 1 technologies against technical </a:t>
            </a:r>
            <a:r>
              <a:rPr lang="en-US" sz="1400">
                <a:latin typeface="Arial"/>
                <a:ea typeface="ＭＳ Ｐゴシック"/>
                <a:cs typeface="Arial"/>
              </a:rPr>
              <a:t>performance targets - showing</a:t>
            </a:r>
            <a:r>
              <a:rPr lang="en-US" sz="1400" b="0" u="none" strike="noStrike">
                <a:effectLst/>
                <a:latin typeface="Arial"/>
                <a:ea typeface="ＭＳ Ｐゴシック"/>
                <a:cs typeface="Arial"/>
              </a:rPr>
              <a:t> promising projections.</a:t>
            </a:r>
          </a:p>
        </p:txBody>
      </p:sp>
      <p:sp>
        <p:nvSpPr>
          <p:cNvPr id="74" name="Rectangle 73">
            <a:extLst>
              <a:ext uri="{FF2B5EF4-FFF2-40B4-BE49-F238E27FC236}">
                <a16:creationId xmlns:a16="http://schemas.microsoft.com/office/drawing/2014/main" id="{DF7B848C-87F4-7D3A-31DC-B7F7B62D85E7}"/>
              </a:ext>
            </a:extLst>
          </p:cNvPr>
          <p:cNvSpPr/>
          <p:nvPr/>
        </p:nvSpPr>
        <p:spPr bwMode="auto">
          <a:xfrm>
            <a:off x="0" y="5330917"/>
            <a:ext cx="12192000" cy="1581245"/>
          </a:xfrm>
          <a:prstGeom prst="rect">
            <a:avLst/>
          </a:prstGeom>
          <a:solidFill>
            <a:srgbClr val="E6E6E6">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Tree>
    <p:extLst>
      <p:ext uri="{BB962C8B-B14F-4D97-AF65-F5344CB8AC3E}">
        <p14:creationId xmlns:p14="http://schemas.microsoft.com/office/powerpoint/2010/main" val="1084361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B35BEB-D045-F94B-917D-E18EEED5DDF6}"/>
              </a:ext>
            </a:extLst>
          </p:cNvPr>
          <p:cNvSpPr>
            <a:spLocks noGrp="1"/>
          </p:cNvSpPr>
          <p:nvPr>
            <p:ph type="title"/>
          </p:nvPr>
        </p:nvSpPr>
        <p:spPr/>
        <p:txBody>
          <a:bodyPr>
            <a:normAutofit fontScale="90000"/>
          </a:bodyPr>
          <a:lstStyle/>
          <a:p>
            <a:r>
              <a:rPr lang="en-US"/>
              <a:t>Subsonic Airliners: Integrated Technology Development</a:t>
            </a:r>
            <a:br>
              <a:rPr lang="en-US"/>
            </a:br>
            <a:r>
              <a:rPr lang="en-US" sz="2600">
                <a:cs typeface="Arial"/>
              </a:rPr>
              <a:t>Sustainable Flight National Partnership (SFNP)</a:t>
            </a:r>
            <a:endParaRPr lang="en-US" sz="2600">
              <a:solidFill>
                <a:srgbClr val="000000"/>
              </a:solidFill>
              <a:cs typeface="Arial"/>
            </a:endParaRPr>
          </a:p>
        </p:txBody>
      </p:sp>
      <p:pic>
        <p:nvPicPr>
          <p:cNvPr id="4" name="Picture 3" descr="Timeline from FY20-FY29 with dotted lines marking each quarter.">
            <a:extLst>
              <a:ext uri="{FF2B5EF4-FFF2-40B4-BE49-F238E27FC236}">
                <a16:creationId xmlns:a16="http://schemas.microsoft.com/office/drawing/2014/main" id="{0EB5A558-909E-7AA8-D948-FDBE44078F73}"/>
              </a:ext>
            </a:extLst>
          </p:cNvPr>
          <p:cNvPicPr>
            <a:picLocks noChangeAspect="1"/>
          </p:cNvPicPr>
          <p:nvPr/>
        </p:nvPicPr>
        <p:blipFill>
          <a:blip r:embed="rId3"/>
          <a:stretch>
            <a:fillRect/>
          </a:stretch>
        </p:blipFill>
        <p:spPr>
          <a:xfrm>
            <a:off x="1959676" y="945260"/>
            <a:ext cx="9363529" cy="5592475"/>
          </a:xfrm>
          <a:prstGeom prst="rect">
            <a:avLst/>
          </a:prstGeom>
        </p:spPr>
      </p:pic>
      <p:sp>
        <p:nvSpPr>
          <p:cNvPr id="6" name="Rectangle 5" descr="Light color with a slight transparency covering the years from FY25 to FY28 for Model Based Systems Analysis &amp; Engineering, Sustainable Flight Demonstrator, Transonic Truss Braced Wing, Hi-Rate Composite Aircraft Manufacturing, Hybrid Thermally Efficient Core, Electrified Powertrain Flight Demonstration and Electrified Aircraft Propulsion Technologies.">
            <a:extLst>
              <a:ext uri="{FF2B5EF4-FFF2-40B4-BE49-F238E27FC236}">
                <a16:creationId xmlns:a16="http://schemas.microsoft.com/office/drawing/2014/main" id="{2D4A41C8-70E8-13DB-F3F2-3D908936F62B}"/>
              </a:ext>
            </a:extLst>
          </p:cNvPr>
          <p:cNvSpPr/>
          <p:nvPr/>
        </p:nvSpPr>
        <p:spPr bwMode="auto">
          <a:xfrm>
            <a:off x="6638436" y="1181413"/>
            <a:ext cx="3746597" cy="5048981"/>
          </a:xfrm>
          <a:prstGeom prst="rect">
            <a:avLst/>
          </a:prstGeom>
          <a:solidFill>
            <a:schemeClr val="bg1">
              <a:lumMod val="85000"/>
              <a:alpha val="36078"/>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750" b="0" i="0" u="none" strike="noStrike" kern="1200" cap="none" spc="0" normalizeH="0" baseline="0" noProof="0">
              <a:ln>
                <a:noFill/>
              </a:ln>
              <a:solidFill>
                <a:prstClr val="black"/>
              </a:solidFill>
              <a:effectLst/>
              <a:uLnTx/>
              <a:uFillTx/>
              <a:latin typeface="Arial Black" pitchFamily="-108" charset="0"/>
              <a:ea typeface="ＭＳ Ｐゴシック"/>
              <a:cs typeface="+mn-cs"/>
            </a:endParaRPr>
          </a:p>
        </p:txBody>
      </p:sp>
      <p:sp>
        <p:nvSpPr>
          <p:cNvPr id="69" name="Shape 68" descr="Large blue arrow with a transparency going from the TC completion of the Electrified Aircraft Propulsion Technologies up to the Model Based Systems Analysis &amp; Engineering &quot;Digital Flight Test in the end of FY27 to the beginning of FY28.">
            <a:extLst>
              <a:ext uri="{FF2B5EF4-FFF2-40B4-BE49-F238E27FC236}">
                <a16:creationId xmlns:a16="http://schemas.microsoft.com/office/drawing/2014/main" id="{B6B694FE-F027-7D8C-7446-3D5E641F4637}"/>
              </a:ext>
            </a:extLst>
          </p:cNvPr>
          <p:cNvSpPr/>
          <p:nvPr/>
        </p:nvSpPr>
        <p:spPr>
          <a:xfrm rot="16200000" flipV="1">
            <a:off x="7115726" y="1484350"/>
            <a:ext cx="4082961" cy="4973848"/>
          </a:xfrm>
          <a:prstGeom prst="swooshArrow">
            <a:avLst>
              <a:gd name="adj1" fmla="val 19471"/>
              <a:gd name="adj2" fmla="val 43276"/>
            </a:avLst>
          </a:prstGeom>
          <a:solidFill>
            <a:srgbClr val="0070C0">
              <a:alpha val="15000"/>
            </a:srgbClr>
          </a:solidFill>
          <a:ln>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11" name="Straight Arrow Connector 10" descr="Double-ended red arrow from the beginning of FY25 to the end of FY28 for the Technology Readiness Target.">
            <a:extLst>
              <a:ext uri="{FF2B5EF4-FFF2-40B4-BE49-F238E27FC236}">
                <a16:creationId xmlns:a16="http://schemas.microsoft.com/office/drawing/2014/main" id="{7ACD2831-481E-3B2B-8B5A-498996D3F912}"/>
              </a:ext>
            </a:extLst>
          </p:cNvPr>
          <p:cNvCxnSpPr>
            <a:cxnSpLocks/>
          </p:cNvCxnSpPr>
          <p:nvPr/>
        </p:nvCxnSpPr>
        <p:spPr bwMode="auto">
          <a:xfrm flipV="1">
            <a:off x="6646730" y="1475975"/>
            <a:ext cx="3761104" cy="1"/>
          </a:xfrm>
          <a:prstGeom prst="straightConnector1">
            <a:avLst/>
          </a:prstGeom>
          <a:solidFill>
            <a:srgbClr val="4F81BD"/>
          </a:solidFill>
          <a:ln w="76200" cap="flat" cmpd="sng" algn="ctr">
            <a:solidFill>
              <a:srgbClr val="C0504D">
                <a:lumMod val="60000"/>
                <a:lumOff val="40000"/>
              </a:srgbClr>
            </a:solidFill>
            <a:prstDash val="solid"/>
            <a:round/>
            <a:headEnd type="triangle" w="sm" len="med"/>
            <a:tailEnd type="triangle" w="sm" len="med"/>
          </a:ln>
          <a:effectLst/>
        </p:spPr>
      </p:cxnSp>
      <p:sp>
        <p:nvSpPr>
          <p:cNvPr id="23" name="TextBox 22">
            <a:extLst>
              <a:ext uri="{FF2B5EF4-FFF2-40B4-BE49-F238E27FC236}">
                <a16:creationId xmlns:a16="http://schemas.microsoft.com/office/drawing/2014/main" id="{73B9FCCA-A56D-AFC3-0256-ED91E754C2EA}"/>
              </a:ext>
            </a:extLst>
          </p:cNvPr>
          <p:cNvSpPr txBox="1"/>
          <p:nvPr/>
        </p:nvSpPr>
        <p:spPr>
          <a:xfrm>
            <a:off x="7286464" y="1197907"/>
            <a:ext cx="2520177" cy="297517"/>
          </a:xfrm>
          <a:prstGeom prst="rect">
            <a:avLst/>
          </a:prstGeom>
          <a:no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a:ln>
                  <a:noFill/>
                </a:ln>
                <a:solidFill>
                  <a:srgbClr val="C0504D">
                    <a:lumMod val="75000"/>
                  </a:srgbClr>
                </a:solidFill>
                <a:effectLst/>
                <a:uLnTx/>
                <a:uFillTx/>
                <a:latin typeface="Arial" panose="020B0604020202020204" pitchFamily="34" charset="0"/>
                <a:ea typeface="ＭＳ Ｐゴシック"/>
                <a:cs typeface="Arial" panose="020B0604020202020204" pitchFamily="34" charset="0"/>
              </a:rPr>
              <a:t>Technology Readiness Target</a:t>
            </a:r>
          </a:p>
        </p:txBody>
      </p:sp>
      <p:sp>
        <p:nvSpPr>
          <p:cNvPr id="9" name="TextBox 8">
            <a:extLst>
              <a:ext uri="{FF2B5EF4-FFF2-40B4-BE49-F238E27FC236}">
                <a16:creationId xmlns:a16="http://schemas.microsoft.com/office/drawing/2014/main" id="{979A8E9E-8134-3D70-011F-50EC2D479A13}"/>
              </a:ext>
            </a:extLst>
          </p:cNvPr>
          <p:cNvSpPr txBox="1"/>
          <p:nvPr/>
        </p:nvSpPr>
        <p:spPr>
          <a:xfrm>
            <a:off x="1868486" y="1589474"/>
            <a:ext cx="21763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lumMod val="50000"/>
                    <a:lumOff val="50000"/>
                  </a:srgbClr>
                </a:solidFill>
                <a:effectLst/>
                <a:uLnTx/>
                <a:uFillTx/>
                <a:latin typeface="Arial"/>
                <a:ea typeface="ＭＳ Ｐゴシック"/>
                <a:cs typeface="+mn-cs"/>
              </a:rPr>
              <a:t>Model Based Systems Analysis &amp; Engineering</a:t>
            </a:r>
          </a:p>
        </p:txBody>
      </p:sp>
      <p:cxnSp>
        <p:nvCxnSpPr>
          <p:cNvPr id="12" name="Straight Connector 11" descr="Solid gray timeline line (solid lines are planned) for Model Based Systems Analysis &amp; Engineering starting at the last quarter of FY21 going through the end of FY28.">
            <a:extLst>
              <a:ext uri="{FF2B5EF4-FFF2-40B4-BE49-F238E27FC236}">
                <a16:creationId xmlns:a16="http://schemas.microsoft.com/office/drawing/2014/main" id="{C8E623AC-14E6-3518-E4BE-1F927C78E16F}"/>
              </a:ext>
            </a:extLst>
          </p:cNvPr>
          <p:cNvCxnSpPr>
            <a:cxnSpLocks/>
          </p:cNvCxnSpPr>
          <p:nvPr/>
        </p:nvCxnSpPr>
        <p:spPr>
          <a:xfrm>
            <a:off x="3611738" y="1851084"/>
            <a:ext cx="7728043" cy="10938"/>
          </a:xfrm>
          <a:prstGeom prst="line">
            <a:avLst/>
          </a:prstGeom>
          <a:noFill/>
          <a:ln w="41275" cap="flat" cmpd="sng" algn="ctr">
            <a:solidFill>
              <a:schemeClr val="tx1">
                <a:lumMod val="50000"/>
                <a:lumOff val="50000"/>
              </a:schemeClr>
            </a:solidFill>
            <a:prstDash val="solid"/>
          </a:ln>
          <a:effectLst/>
        </p:spPr>
      </p:cxnSp>
      <p:sp>
        <p:nvSpPr>
          <p:cNvPr id="2" name="Oval 1" descr="A small dot on the Model Based Systems Analysis &amp; Engineering gray line to mark the framework development between the 2nd and 3rd quarter of FY24.">
            <a:extLst>
              <a:ext uri="{FF2B5EF4-FFF2-40B4-BE49-F238E27FC236}">
                <a16:creationId xmlns:a16="http://schemas.microsoft.com/office/drawing/2014/main" id="{A49DFDF7-6AF9-BDD1-E216-1CA201904511}"/>
              </a:ext>
            </a:extLst>
          </p:cNvPr>
          <p:cNvSpPr>
            <a:spLocks noChangeAspect="1"/>
          </p:cNvSpPr>
          <p:nvPr/>
        </p:nvSpPr>
        <p:spPr bwMode="auto">
          <a:xfrm>
            <a:off x="6116251" y="1792635"/>
            <a:ext cx="140460" cy="137160"/>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 name="TextBox 2">
            <a:extLst>
              <a:ext uri="{FF2B5EF4-FFF2-40B4-BE49-F238E27FC236}">
                <a16:creationId xmlns:a16="http://schemas.microsoft.com/office/drawing/2014/main" id="{EF657B57-0164-0AB2-5F5A-0AFF5580B569}"/>
              </a:ext>
            </a:extLst>
          </p:cNvPr>
          <p:cNvSpPr txBox="1"/>
          <p:nvPr/>
        </p:nvSpPr>
        <p:spPr>
          <a:xfrm>
            <a:off x="5119146" y="1544792"/>
            <a:ext cx="208635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Framework developed</a:t>
            </a:r>
          </a:p>
        </p:txBody>
      </p:sp>
      <p:sp>
        <p:nvSpPr>
          <p:cNvPr id="60" name="Oval 59" descr="A dot on the Model Based Systems Analysis &amp; Engineering gray line for the middle of FY28 marking the Digital Flight Test.">
            <a:extLst>
              <a:ext uri="{FF2B5EF4-FFF2-40B4-BE49-F238E27FC236}">
                <a16:creationId xmlns:a16="http://schemas.microsoft.com/office/drawing/2014/main" id="{086C8D7B-BCAF-ED1C-6B3E-94C9E288EBA3}"/>
              </a:ext>
            </a:extLst>
          </p:cNvPr>
          <p:cNvSpPr/>
          <p:nvPr/>
        </p:nvSpPr>
        <p:spPr bwMode="auto">
          <a:xfrm>
            <a:off x="10967142" y="1729447"/>
            <a:ext cx="239985" cy="234347"/>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1" name="TextBox 60">
            <a:extLst>
              <a:ext uri="{FF2B5EF4-FFF2-40B4-BE49-F238E27FC236}">
                <a16:creationId xmlns:a16="http://schemas.microsoft.com/office/drawing/2014/main" id="{42AAA672-8B57-622A-7A7E-A2CE422F7CFC}"/>
              </a:ext>
            </a:extLst>
          </p:cNvPr>
          <p:cNvSpPr txBox="1"/>
          <p:nvPr/>
        </p:nvSpPr>
        <p:spPr>
          <a:xfrm>
            <a:off x="10104529" y="1467096"/>
            <a:ext cx="19490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“Digital Flight Test”</a:t>
            </a:r>
          </a:p>
        </p:txBody>
      </p:sp>
      <p:sp>
        <p:nvSpPr>
          <p:cNvPr id="8" name="TextBox 7">
            <a:extLst>
              <a:ext uri="{FF2B5EF4-FFF2-40B4-BE49-F238E27FC236}">
                <a16:creationId xmlns:a16="http://schemas.microsoft.com/office/drawing/2014/main" id="{575A845E-DB8E-FCDC-6927-211141C2F540}"/>
              </a:ext>
            </a:extLst>
          </p:cNvPr>
          <p:cNvSpPr txBox="1"/>
          <p:nvPr/>
        </p:nvSpPr>
        <p:spPr>
          <a:xfrm>
            <a:off x="1868486" y="2266342"/>
            <a:ext cx="3537245"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Sustainable Flight Demonstrator (SFD) </a:t>
            </a:r>
          </a:p>
        </p:txBody>
      </p:sp>
      <p:cxnSp>
        <p:nvCxnSpPr>
          <p:cNvPr id="63" name="Straight Connector 62" descr="Solid green timeline line for the Sustainable Flight Demonstrator (SFD) starting at the beginning of FY22 going through the end of FY28.">
            <a:extLst>
              <a:ext uri="{FF2B5EF4-FFF2-40B4-BE49-F238E27FC236}">
                <a16:creationId xmlns:a16="http://schemas.microsoft.com/office/drawing/2014/main" id="{66145FDE-06D0-DCAD-7366-A1762B4FF660}"/>
              </a:ext>
            </a:extLst>
          </p:cNvPr>
          <p:cNvCxnSpPr>
            <a:cxnSpLocks/>
          </p:cNvCxnSpPr>
          <p:nvPr/>
        </p:nvCxnSpPr>
        <p:spPr>
          <a:xfrm flipV="1">
            <a:off x="3837097" y="2574119"/>
            <a:ext cx="7486108" cy="24837"/>
          </a:xfrm>
          <a:prstGeom prst="line">
            <a:avLst/>
          </a:prstGeom>
          <a:noFill/>
          <a:ln w="41275" cap="flat" cmpd="sng" algn="ctr">
            <a:solidFill>
              <a:srgbClr val="00B050"/>
            </a:solidFill>
            <a:prstDash val="solid"/>
          </a:ln>
          <a:effectLst/>
        </p:spPr>
      </p:cxnSp>
      <p:sp>
        <p:nvSpPr>
          <p:cNvPr id="49" name="Oval 48" descr="A small dot between the first and second quarter of the FY23 year on the green line for Sustainable Flight Demonstrator (SFD) to mark partner selection.">
            <a:extLst>
              <a:ext uri="{FF2B5EF4-FFF2-40B4-BE49-F238E27FC236}">
                <a16:creationId xmlns:a16="http://schemas.microsoft.com/office/drawing/2014/main" id="{777C57DE-AD25-8CC8-DF16-2529A07B48C2}"/>
              </a:ext>
            </a:extLst>
          </p:cNvPr>
          <p:cNvSpPr>
            <a:spLocks noChangeAspect="1"/>
          </p:cNvSpPr>
          <p:nvPr/>
        </p:nvSpPr>
        <p:spPr bwMode="auto">
          <a:xfrm>
            <a:off x="4971072" y="2527975"/>
            <a:ext cx="140459" cy="137160"/>
          </a:xfrm>
          <a:prstGeom prst="ellipse">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52" name="Straight Connector 51" descr="Line pointing to small dot between the first and second quarter of the FY23 year on the green line for Sustainable Flight Demonstrator (SFD) to mark partner selection.">
            <a:extLst>
              <a:ext uri="{FF2B5EF4-FFF2-40B4-BE49-F238E27FC236}">
                <a16:creationId xmlns:a16="http://schemas.microsoft.com/office/drawing/2014/main" id="{D8090AE0-5988-B367-EDD8-FC8641D0961E}"/>
              </a:ext>
            </a:extLst>
          </p:cNvPr>
          <p:cNvCxnSpPr>
            <a:cxnSpLocks/>
          </p:cNvCxnSpPr>
          <p:nvPr/>
        </p:nvCxnSpPr>
        <p:spPr>
          <a:xfrm flipH="1">
            <a:off x="5186543" y="2441177"/>
            <a:ext cx="149795" cy="93804"/>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772DB10-20DE-55E2-9B65-B270946EDB10}"/>
              </a:ext>
            </a:extLst>
          </p:cNvPr>
          <p:cNvSpPr txBox="1"/>
          <p:nvPr/>
        </p:nvSpPr>
        <p:spPr>
          <a:xfrm>
            <a:off x="4942062" y="2089565"/>
            <a:ext cx="1621048"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Partner</a:t>
            </a:r>
            <a:b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b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Selection</a:t>
            </a:r>
          </a:p>
        </p:txBody>
      </p:sp>
      <p:sp>
        <p:nvSpPr>
          <p:cNvPr id="50" name="Oval 49" descr="A small dot between the 4th quarter of FY25 and 1st quarter of FY26 year on the green line for Sustainable Flight Demonstrator (SFD) to mark the CDR.">
            <a:extLst>
              <a:ext uri="{FF2B5EF4-FFF2-40B4-BE49-F238E27FC236}">
                <a16:creationId xmlns:a16="http://schemas.microsoft.com/office/drawing/2014/main" id="{017A2C2D-BFFC-D9C7-C3A6-4B45C7CA7285}"/>
              </a:ext>
            </a:extLst>
          </p:cNvPr>
          <p:cNvSpPr>
            <a:spLocks noChangeAspect="1"/>
          </p:cNvSpPr>
          <p:nvPr/>
        </p:nvSpPr>
        <p:spPr bwMode="auto">
          <a:xfrm>
            <a:off x="7879520" y="2525860"/>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3" name="TextBox 52">
            <a:extLst>
              <a:ext uri="{FF2B5EF4-FFF2-40B4-BE49-F238E27FC236}">
                <a16:creationId xmlns:a16="http://schemas.microsoft.com/office/drawing/2014/main" id="{4D252008-01A4-2833-FA42-46FAE45BC8E0}"/>
              </a:ext>
            </a:extLst>
          </p:cNvPr>
          <p:cNvSpPr txBox="1"/>
          <p:nvPr/>
        </p:nvSpPr>
        <p:spPr>
          <a:xfrm>
            <a:off x="7333821" y="2305008"/>
            <a:ext cx="5973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CDR</a:t>
            </a:r>
          </a:p>
        </p:txBody>
      </p:sp>
      <p:cxnSp>
        <p:nvCxnSpPr>
          <p:cNvPr id="15" name="Straight Connector 14" descr="Solid green timeline line for the Transonic Truss Braced Wing (AATT) starting at the beginning of FY22 going through the end of FY26.">
            <a:extLst>
              <a:ext uri="{FF2B5EF4-FFF2-40B4-BE49-F238E27FC236}">
                <a16:creationId xmlns:a16="http://schemas.microsoft.com/office/drawing/2014/main" id="{5018E21A-B95D-B6D8-D888-1A3CDE125D4F}"/>
              </a:ext>
            </a:extLst>
          </p:cNvPr>
          <p:cNvCxnSpPr>
            <a:cxnSpLocks/>
          </p:cNvCxnSpPr>
          <p:nvPr/>
        </p:nvCxnSpPr>
        <p:spPr>
          <a:xfrm>
            <a:off x="1959676" y="2893205"/>
            <a:ext cx="6440046" cy="0"/>
          </a:xfrm>
          <a:prstGeom prst="line">
            <a:avLst/>
          </a:prstGeom>
          <a:noFill/>
          <a:ln w="41275" cap="flat" cmpd="sng" algn="ctr">
            <a:solidFill>
              <a:srgbClr val="00B050"/>
            </a:solidFill>
            <a:prstDash val="solid"/>
          </a:ln>
          <a:effectLst/>
        </p:spPr>
      </p:cxnSp>
      <p:cxnSp>
        <p:nvCxnSpPr>
          <p:cNvPr id="39" name="Straight Connector 38" descr="Dotted green timeline line (dotted lines are notional) for the Transonic Truss Braced Wing (AATT) starting at the beginning of FY27 going through the end of FY28.">
            <a:extLst>
              <a:ext uri="{FF2B5EF4-FFF2-40B4-BE49-F238E27FC236}">
                <a16:creationId xmlns:a16="http://schemas.microsoft.com/office/drawing/2014/main" id="{EB0010B9-AAC9-FDCF-E91B-72279A5F28EA}"/>
              </a:ext>
            </a:extLst>
          </p:cNvPr>
          <p:cNvCxnSpPr>
            <a:cxnSpLocks/>
          </p:cNvCxnSpPr>
          <p:nvPr/>
        </p:nvCxnSpPr>
        <p:spPr>
          <a:xfrm>
            <a:off x="8680568" y="2907820"/>
            <a:ext cx="1719589" cy="0"/>
          </a:xfrm>
          <a:prstGeom prst="line">
            <a:avLst/>
          </a:prstGeom>
          <a:noFill/>
          <a:ln w="41275" cap="flat" cmpd="sng" algn="ctr">
            <a:solidFill>
              <a:srgbClr val="00B050"/>
            </a:solidFill>
            <a:prstDash val="sysDot"/>
          </a:ln>
          <a:effectLst/>
        </p:spPr>
      </p:cxnSp>
      <p:sp>
        <p:nvSpPr>
          <p:cNvPr id="16" name="TextBox 15">
            <a:extLst>
              <a:ext uri="{FF2B5EF4-FFF2-40B4-BE49-F238E27FC236}">
                <a16:creationId xmlns:a16="http://schemas.microsoft.com/office/drawing/2014/main" id="{D70AA14F-2B0A-2F78-AFE6-36B506D248FF}"/>
              </a:ext>
            </a:extLst>
          </p:cNvPr>
          <p:cNvSpPr txBox="1"/>
          <p:nvPr/>
        </p:nvSpPr>
        <p:spPr>
          <a:xfrm>
            <a:off x="1868486" y="2922833"/>
            <a:ext cx="33816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Transonic Truss Braced Wing (AATT) </a:t>
            </a:r>
          </a:p>
        </p:txBody>
      </p:sp>
      <p:sp>
        <p:nvSpPr>
          <p:cNvPr id="47" name="Oval 46" descr="A small dot on the Sustainable Flight Demonstrator (SFD) green line to mark the Mid-Term Eval in between the 3rd and 4th quarter of the FY24.">
            <a:extLst>
              <a:ext uri="{FF2B5EF4-FFF2-40B4-BE49-F238E27FC236}">
                <a16:creationId xmlns:a16="http://schemas.microsoft.com/office/drawing/2014/main" id="{B4335689-3998-84DF-68A5-AEA86AE05FDA}"/>
              </a:ext>
            </a:extLst>
          </p:cNvPr>
          <p:cNvSpPr>
            <a:spLocks noChangeAspect="1"/>
          </p:cNvSpPr>
          <p:nvPr/>
        </p:nvSpPr>
        <p:spPr bwMode="auto">
          <a:xfrm>
            <a:off x="6342703" y="2834055"/>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8" name="TextBox 47">
            <a:extLst>
              <a:ext uri="{FF2B5EF4-FFF2-40B4-BE49-F238E27FC236}">
                <a16:creationId xmlns:a16="http://schemas.microsoft.com/office/drawing/2014/main" id="{EA959571-46F7-9118-37B0-E86D6E8BD053}"/>
              </a:ext>
            </a:extLst>
          </p:cNvPr>
          <p:cNvSpPr txBox="1"/>
          <p:nvPr/>
        </p:nvSpPr>
        <p:spPr>
          <a:xfrm>
            <a:off x="5566648" y="2940591"/>
            <a:ext cx="132019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Mid-Term Eval</a:t>
            </a:r>
          </a:p>
        </p:txBody>
      </p:sp>
      <p:sp>
        <p:nvSpPr>
          <p:cNvPr id="42" name="Oval 41" descr="A dot on the Transonic Truss Braced Wing (AATT) solid and dotted green line to mark the TC Completion at the end of FY26 and the beginning of FY27.">
            <a:extLst>
              <a:ext uri="{FF2B5EF4-FFF2-40B4-BE49-F238E27FC236}">
                <a16:creationId xmlns:a16="http://schemas.microsoft.com/office/drawing/2014/main" id="{F7B9584A-FBE9-DAB5-D386-473C0BA23682}"/>
              </a:ext>
            </a:extLst>
          </p:cNvPr>
          <p:cNvSpPr/>
          <p:nvPr/>
        </p:nvSpPr>
        <p:spPr bwMode="auto">
          <a:xfrm>
            <a:off x="8399722" y="2798767"/>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7" name="TextBox 56">
            <a:extLst>
              <a:ext uri="{FF2B5EF4-FFF2-40B4-BE49-F238E27FC236}">
                <a16:creationId xmlns:a16="http://schemas.microsoft.com/office/drawing/2014/main" id="{60B0DE1F-B739-67BE-642A-87C1C45406A4}"/>
              </a:ext>
            </a:extLst>
          </p:cNvPr>
          <p:cNvSpPr txBox="1"/>
          <p:nvPr/>
        </p:nvSpPr>
        <p:spPr>
          <a:xfrm>
            <a:off x="6966418" y="2915051"/>
            <a:ext cx="146912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TC Completion</a:t>
            </a:r>
          </a:p>
        </p:txBody>
      </p:sp>
      <p:sp>
        <p:nvSpPr>
          <p:cNvPr id="17" name="TextBox 16">
            <a:extLst>
              <a:ext uri="{FF2B5EF4-FFF2-40B4-BE49-F238E27FC236}">
                <a16:creationId xmlns:a16="http://schemas.microsoft.com/office/drawing/2014/main" id="{1632CD67-5863-C26B-CEC1-BC334BD809FC}"/>
              </a:ext>
            </a:extLst>
          </p:cNvPr>
          <p:cNvSpPr txBox="1"/>
          <p:nvPr/>
        </p:nvSpPr>
        <p:spPr>
          <a:xfrm>
            <a:off x="1868486" y="3380323"/>
            <a:ext cx="349215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Hi-Rate Composite Aircraft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(HiCAM) </a:t>
            </a:r>
          </a:p>
        </p:txBody>
      </p:sp>
      <p:cxnSp>
        <p:nvCxnSpPr>
          <p:cNvPr id="35" name="Straight Connector 34" descr="Solid golden timeline line for the Hi-Rate Composite Aircraft Manufacturing (HiCAM) from the second quarter of FY21 to the mid/third quarter of FY27.">
            <a:extLst>
              <a:ext uri="{FF2B5EF4-FFF2-40B4-BE49-F238E27FC236}">
                <a16:creationId xmlns:a16="http://schemas.microsoft.com/office/drawing/2014/main" id="{5B659736-2873-430B-A9B4-0E952E4A1E31}"/>
              </a:ext>
            </a:extLst>
          </p:cNvPr>
          <p:cNvCxnSpPr>
            <a:cxnSpLocks/>
          </p:cNvCxnSpPr>
          <p:nvPr/>
        </p:nvCxnSpPr>
        <p:spPr>
          <a:xfrm>
            <a:off x="3233048" y="3767519"/>
            <a:ext cx="7138209" cy="0"/>
          </a:xfrm>
          <a:prstGeom prst="line">
            <a:avLst/>
          </a:prstGeom>
          <a:noFill/>
          <a:ln w="41275" cap="flat" cmpd="sng" algn="ctr">
            <a:solidFill>
              <a:srgbClr val="E4AD06"/>
            </a:solidFill>
            <a:prstDash val="solid"/>
          </a:ln>
          <a:effectLst/>
        </p:spPr>
      </p:cxnSp>
      <p:sp>
        <p:nvSpPr>
          <p:cNvPr id="45" name="Oval 44" descr="A small dot on the Hi-Rate Composite Aircraft Manufacturing (HiCAM) gold line to mark the Demo(s) Down-select in between the 1st and 2nd quarter of the FY24.">
            <a:extLst>
              <a:ext uri="{FF2B5EF4-FFF2-40B4-BE49-F238E27FC236}">
                <a16:creationId xmlns:a16="http://schemas.microsoft.com/office/drawing/2014/main" id="{38E8A4CB-8399-C69E-7AE1-2B182E8ADE3D}"/>
              </a:ext>
            </a:extLst>
          </p:cNvPr>
          <p:cNvSpPr>
            <a:spLocks noChangeAspect="1"/>
          </p:cNvSpPr>
          <p:nvPr/>
        </p:nvSpPr>
        <p:spPr bwMode="auto">
          <a:xfrm>
            <a:off x="6670684" y="3710677"/>
            <a:ext cx="137160" cy="133938"/>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6" name="TextBox 45">
            <a:extLst>
              <a:ext uri="{FF2B5EF4-FFF2-40B4-BE49-F238E27FC236}">
                <a16:creationId xmlns:a16="http://schemas.microsoft.com/office/drawing/2014/main" id="{3D6F23B9-A7CE-A48F-CC68-A8C322168EE2}"/>
              </a:ext>
            </a:extLst>
          </p:cNvPr>
          <p:cNvSpPr txBox="1"/>
          <p:nvPr/>
        </p:nvSpPr>
        <p:spPr>
          <a:xfrm>
            <a:off x="5073780" y="3414803"/>
            <a:ext cx="1895431"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Demo(s) Down-select</a:t>
            </a:r>
          </a:p>
        </p:txBody>
      </p:sp>
      <p:sp>
        <p:nvSpPr>
          <p:cNvPr id="37" name="Oval 36" descr="A dot on the Hi-Rate Composite Aircraft Manufacturing (HiCAM) golden line marking the Manufacturing and Structural Demonstration at the second quarter of FY27.">
            <a:extLst>
              <a:ext uri="{FF2B5EF4-FFF2-40B4-BE49-F238E27FC236}">
                <a16:creationId xmlns:a16="http://schemas.microsoft.com/office/drawing/2014/main" id="{F67B8355-6DC7-D82F-9633-5327F8DEB0A7}"/>
              </a:ext>
            </a:extLst>
          </p:cNvPr>
          <p:cNvSpPr/>
          <p:nvPr/>
        </p:nvSpPr>
        <p:spPr bwMode="auto">
          <a:xfrm>
            <a:off x="9425990" y="3652086"/>
            <a:ext cx="239985" cy="234347"/>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1" name="TextBox 30">
            <a:extLst>
              <a:ext uri="{FF2B5EF4-FFF2-40B4-BE49-F238E27FC236}">
                <a16:creationId xmlns:a16="http://schemas.microsoft.com/office/drawing/2014/main" id="{DA92688F-ADAA-37DB-818E-2E7525981F64}"/>
              </a:ext>
            </a:extLst>
          </p:cNvPr>
          <p:cNvSpPr txBox="1"/>
          <p:nvPr/>
        </p:nvSpPr>
        <p:spPr>
          <a:xfrm>
            <a:off x="7522492" y="3394572"/>
            <a:ext cx="296237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noFill/>
                </a:ln>
                <a:solidFill>
                  <a:srgbClr val="D0A824"/>
                </a:solidFill>
                <a:effectLst/>
                <a:uLnTx/>
                <a:uFillTx/>
                <a:latin typeface="Arial" panose="020B0604020202020204" pitchFamily="34" charset="0"/>
                <a:ea typeface="ＭＳ Ｐゴシック"/>
                <a:cs typeface="Arial" panose="020B0604020202020204" pitchFamily="34" charset="0"/>
              </a:rPr>
              <a:t>Mfg</a:t>
            </a:r>
            <a:r>
              <a:rPr kumimoji="0" lang="en-US" sz="1400" b="1"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 &amp; Structural Demonstration</a:t>
            </a:r>
          </a:p>
        </p:txBody>
      </p:sp>
      <p:sp>
        <p:nvSpPr>
          <p:cNvPr id="18" name="TextBox 17">
            <a:extLst>
              <a:ext uri="{FF2B5EF4-FFF2-40B4-BE49-F238E27FC236}">
                <a16:creationId xmlns:a16="http://schemas.microsoft.com/office/drawing/2014/main" id="{6C986EAD-F4B7-E686-FD5F-217EF3239770}"/>
              </a:ext>
            </a:extLst>
          </p:cNvPr>
          <p:cNvSpPr txBox="1"/>
          <p:nvPr/>
        </p:nvSpPr>
        <p:spPr>
          <a:xfrm>
            <a:off x="1868486" y="4456782"/>
            <a:ext cx="2622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Hybrid Thermally Efficient Core (</a:t>
            </a:r>
            <a:r>
              <a:rPr kumimoji="0" lang="en-US" sz="1400" b="1" i="0" u="none" strike="noStrike" kern="1200" cap="none" spc="0" normalizeH="0" baseline="0" noProof="0" err="1">
                <a:ln>
                  <a:noFill/>
                </a:ln>
                <a:solidFill>
                  <a:srgbClr val="EE7D31"/>
                </a:solidFill>
                <a:effectLst/>
                <a:uLnTx/>
                <a:uFillTx/>
                <a:latin typeface="Arial"/>
                <a:ea typeface="ＭＳ Ｐゴシック"/>
                <a:cs typeface="+mn-cs"/>
              </a:rPr>
              <a:t>HyTEC</a:t>
            </a: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a:t>
            </a:r>
          </a:p>
        </p:txBody>
      </p:sp>
      <p:cxnSp>
        <p:nvCxnSpPr>
          <p:cNvPr id="36" name="Straight Connector 35" descr="Solid orange timeline line for the Hybrid Thermally Efficient Core (HyTEC) starting at the second quarter of FY21 going through the end of FY28.">
            <a:extLst>
              <a:ext uri="{FF2B5EF4-FFF2-40B4-BE49-F238E27FC236}">
                <a16:creationId xmlns:a16="http://schemas.microsoft.com/office/drawing/2014/main" id="{8CB10E10-034B-2248-EF5E-25D472FAEC25}"/>
              </a:ext>
            </a:extLst>
          </p:cNvPr>
          <p:cNvCxnSpPr>
            <a:cxnSpLocks/>
          </p:cNvCxnSpPr>
          <p:nvPr/>
        </p:nvCxnSpPr>
        <p:spPr>
          <a:xfrm>
            <a:off x="3233048" y="4804509"/>
            <a:ext cx="8090157" cy="0"/>
          </a:xfrm>
          <a:prstGeom prst="line">
            <a:avLst/>
          </a:prstGeom>
          <a:noFill/>
          <a:ln w="41275" cap="flat" cmpd="sng" algn="ctr">
            <a:solidFill>
              <a:srgbClr val="EE7D31"/>
            </a:solidFill>
            <a:prstDash val="solid"/>
          </a:ln>
          <a:effectLst/>
        </p:spPr>
      </p:cxnSp>
      <p:sp>
        <p:nvSpPr>
          <p:cNvPr id="40" name="Oval 39" descr="A small dot on the Hybrid Thermally Efficient Core (HyTEC) orange line to mark Core Award(s) in the 2nd quarter of the FY24.">
            <a:extLst>
              <a:ext uri="{FF2B5EF4-FFF2-40B4-BE49-F238E27FC236}">
                <a16:creationId xmlns:a16="http://schemas.microsoft.com/office/drawing/2014/main" id="{FA36EEC6-1D8A-1D46-D045-5147A2F23DC8}"/>
              </a:ext>
            </a:extLst>
          </p:cNvPr>
          <p:cNvSpPr>
            <a:spLocks noChangeAspect="1"/>
          </p:cNvSpPr>
          <p:nvPr/>
        </p:nvSpPr>
        <p:spPr bwMode="auto">
          <a:xfrm>
            <a:off x="5819605" y="4729289"/>
            <a:ext cx="137160" cy="137160"/>
          </a:xfrm>
          <a:prstGeom prst="ellipse">
            <a:avLst/>
          </a:prstGeom>
          <a:solidFill>
            <a:schemeClr val="accent2"/>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1" name="TextBox 40">
            <a:extLst>
              <a:ext uri="{FF2B5EF4-FFF2-40B4-BE49-F238E27FC236}">
                <a16:creationId xmlns:a16="http://schemas.microsoft.com/office/drawing/2014/main" id="{5A8B4DAF-EE4D-27CC-17BD-6B7F183F7681}"/>
              </a:ext>
            </a:extLst>
          </p:cNvPr>
          <p:cNvSpPr txBox="1"/>
          <p:nvPr/>
        </p:nvSpPr>
        <p:spPr>
          <a:xfrm>
            <a:off x="5053238" y="4408982"/>
            <a:ext cx="15945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Partner Selection</a:t>
            </a:r>
          </a:p>
        </p:txBody>
      </p:sp>
      <p:sp>
        <p:nvSpPr>
          <p:cNvPr id="33" name="TextBox 32">
            <a:extLst>
              <a:ext uri="{FF2B5EF4-FFF2-40B4-BE49-F238E27FC236}">
                <a16:creationId xmlns:a16="http://schemas.microsoft.com/office/drawing/2014/main" id="{853C174F-579C-C28A-CE19-00E79B4D16F9}"/>
              </a:ext>
            </a:extLst>
          </p:cNvPr>
          <p:cNvSpPr txBox="1"/>
          <p:nvPr/>
        </p:nvSpPr>
        <p:spPr>
          <a:xfrm>
            <a:off x="6360225" y="4827343"/>
            <a:ext cx="191294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Power Extraction Test</a:t>
            </a:r>
          </a:p>
        </p:txBody>
      </p:sp>
      <p:sp>
        <p:nvSpPr>
          <p:cNvPr id="32" name="TextBox 31">
            <a:extLst>
              <a:ext uri="{FF2B5EF4-FFF2-40B4-BE49-F238E27FC236}">
                <a16:creationId xmlns:a16="http://schemas.microsoft.com/office/drawing/2014/main" id="{CD1FB342-5BD6-6404-9AF8-4F42EE06FC1F}"/>
              </a:ext>
            </a:extLst>
          </p:cNvPr>
          <p:cNvSpPr txBox="1"/>
          <p:nvPr/>
        </p:nvSpPr>
        <p:spPr>
          <a:xfrm>
            <a:off x="8168791" y="4386292"/>
            <a:ext cx="193573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Core Demonstration</a:t>
            </a:r>
          </a:p>
        </p:txBody>
      </p:sp>
      <p:sp>
        <p:nvSpPr>
          <p:cNvPr id="26" name="TextBox 25">
            <a:extLst>
              <a:ext uri="{FF2B5EF4-FFF2-40B4-BE49-F238E27FC236}">
                <a16:creationId xmlns:a16="http://schemas.microsoft.com/office/drawing/2014/main" id="{74B0F4A4-C3F2-9929-58FB-E6AB5CF82328}"/>
              </a:ext>
            </a:extLst>
          </p:cNvPr>
          <p:cNvSpPr txBox="1"/>
          <p:nvPr/>
        </p:nvSpPr>
        <p:spPr>
          <a:xfrm>
            <a:off x="1868486" y="5330917"/>
            <a:ext cx="45092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Powertrain Flight Demonstration (EPFD)</a:t>
            </a:r>
          </a:p>
        </p:txBody>
      </p:sp>
      <p:cxnSp>
        <p:nvCxnSpPr>
          <p:cNvPr id="25" name="Straight Connector 24" descr="Solid blue timeline line for the Electrified Powertrain Flight Demonstration (EPFD) starting at the third quarter of FY20 going through the first quarter of FY27.">
            <a:extLst>
              <a:ext uri="{FF2B5EF4-FFF2-40B4-BE49-F238E27FC236}">
                <a16:creationId xmlns:a16="http://schemas.microsoft.com/office/drawing/2014/main" id="{38A4AE5A-D943-2C54-C8CF-19B9DE446D1C}"/>
              </a:ext>
            </a:extLst>
          </p:cNvPr>
          <p:cNvCxnSpPr>
            <a:cxnSpLocks/>
          </p:cNvCxnSpPr>
          <p:nvPr/>
        </p:nvCxnSpPr>
        <p:spPr>
          <a:xfrm>
            <a:off x="2502590" y="5702672"/>
            <a:ext cx="6948657" cy="0"/>
          </a:xfrm>
          <a:prstGeom prst="line">
            <a:avLst/>
          </a:prstGeom>
          <a:noFill/>
          <a:ln w="41275" cap="flat" cmpd="sng" algn="ctr">
            <a:solidFill>
              <a:srgbClr val="00BAD9"/>
            </a:solidFill>
            <a:prstDash val="solid"/>
          </a:ln>
          <a:effectLst/>
        </p:spPr>
      </p:cxnSp>
      <p:sp>
        <p:nvSpPr>
          <p:cNvPr id="5" name="Oval 4" descr="A solid blue dot on the Electrified Powertrain Flight Demonstration (EPFD) blue line to mark the completion of the Partner selection in between the end of the 4th quarter in FY21 and the beginning of the 1st quarter in FY22.">
            <a:extLst>
              <a:ext uri="{FF2B5EF4-FFF2-40B4-BE49-F238E27FC236}">
                <a16:creationId xmlns:a16="http://schemas.microsoft.com/office/drawing/2014/main" id="{81D4F268-D308-96CF-562D-E5ADD5D524C8}"/>
              </a:ext>
            </a:extLst>
          </p:cNvPr>
          <p:cNvSpPr>
            <a:spLocks noChangeAspect="1"/>
          </p:cNvSpPr>
          <p:nvPr/>
        </p:nvSpPr>
        <p:spPr bwMode="auto">
          <a:xfrm>
            <a:off x="3748167" y="5639780"/>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14" name="TextBox 13">
            <a:extLst>
              <a:ext uri="{FF2B5EF4-FFF2-40B4-BE49-F238E27FC236}">
                <a16:creationId xmlns:a16="http://schemas.microsoft.com/office/drawing/2014/main" id="{EDC459E0-CC90-2B11-1823-7E1A85AEA975}"/>
              </a:ext>
            </a:extLst>
          </p:cNvPr>
          <p:cNvSpPr txBox="1"/>
          <p:nvPr/>
        </p:nvSpPr>
        <p:spPr>
          <a:xfrm>
            <a:off x="3038935" y="5704373"/>
            <a:ext cx="1652511"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a:ea typeface="ＭＳ Ｐゴシック"/>
                <a:cs typeface="Arial"/>
              </a:rPr>
              <a:t>Partner Selection</a:t>
            </a:r>
            <a:endPar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sp>
        <p:nvSpPr>
          <p:cNvPr id="34" name="TextBox 33">
            <a:extLst>
              <a:ext uri="{FF2B5EF4-FFF2-40B4-BE49-F238E27FC236}">
                <a16:creationId xmlns:a16="http://schemas.microsoft.com/office/drawing/2014/main" id="{CDAF45F0-6370-8554-C242-FDDB80340487}"/>
              </a:ext>
            </a:extLst>
          </p:cNvPr>
          <p:cNvSpPr txBox="1"/>
          <p:nvPr/>
        </p:nvSpPr>
        <p:spPr>
          <a:xfrm>
            <a:off x="6495609" y="5330917"/>
            <a:ext cx="1339427"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Flight Tests</a:t>
            </a:r>
            <a:endPar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cxnSp>
        <p:nvCxnSpPr>
          <p:cNvPr id="19" name="Straight Connector 18" descr="Solid blue timeline line for the Electrified Aircraft Propulsion Technologies (AATT) starting at the beginning of FY20 through the second quarter of FY24.">
            <a:extLst>
              <a:ext uri="{FF2B5EF4-FFF2-40B4-BE49-F238E27FC236}">
                <a16:creationId xmlns:a16="http://schemas.microsoft.com/office/drawing/2014/main" id="{63013BDD-119F-C2AD-9FF3-1BA0515759DA}"/>
              </a:ext>
            </a:extLst>
          </p:cNvPr>
          <p:cNvCxnSpPr>
            <a:cxnSpLocks/>
            <a:endCxn id="44" idx="2"/>
          </p:cNvCxnSpPr>
          <p:nvPr/>
        </p:nvCxnSpPr>
        <p:spPr>
          <a:xfrm>
            <a:off x="1943100" y="6023105"/>
            <a:ext cx="4568778" cy="0"/>
          </a:xfrm>
          <a:prstGeom prst="line">
            <a:avLst/>
          </a:prstGeom>
          <a:noFill/>
          <a:ln w="41275" cap="flat" cmpd="sng" algn="ctr">
            <a:solidFill>
              <a:srgbClr val="00BAD9"/>
            </a:solidFill>
            <a:prstDash val="solid"/>
          </a:ln>
          <a:effectLst/>
        </p:spPr>
      </p:cxnSp>
      <p:sp>
        <p:nvSpPr>
          <p:cNvPr id="24" name="Oval 23" descr="A solid blue dot on the Electrified Aircraft Propulsion Technologies (AATT) blue line to mark the MW Altitude Capability (NEAT) completion in between the end of the 4th quarter in FY20.">
            <a:extLst>
              <a:ext uri="{FF2B5EF4-FFF2-40B4-BE49-F238E27FC236}">
                <a16:creationId xmlns:a16="http://schemas.microsoft.com/office/drawing/2014/main" id="{339B4028-B131-FE64-8916-57C9394B98CE}"/>
              </a:ext>
            </a:extLst>
          </p:cNvPr>
          <p:cNvSpPr>
            <a:spLocks noChangeAspect="1"/>
          </p:cNvSpPr>
          <p:nvPr/>
        </p:nvSpPr>
        <p:spPr bwMode="auto">
          <a:xfrm>
            <a:off x="2750003" y="5955956"/>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20" name="TextBox 19">
            <a:extLst>
              <a:ext uri="{FF2B5EF4-FFF2-40B4-BE49-F238E27FC236}">
                <a16:creationId xmlns:a16="http://schemas.microsoft.com/office/drawing/2014/main" id="{3F5CB09B-C854-7CE0-DBFC-5A7C78EEE527}"/>
              </a:ext>
            </a:extLst>
          </p:cNvPr>
          <p:cNvSpPr txBox="1"/>
          <p:nvPr/>
        </p:nvSpPr>
        <p:spPr>
          <a:xfrm>
            <a:off x="1868486" y="6026719"/>
            <a:ext cx="2715552" cy="52322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Aircraft Propulsion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Technologies (AATT)</a:t>
            </a:r>
          </a:p>
        </p:txBody>
      </p:sp>
      <p:cxnSp>
        <p:nvCxnSpPr>
          <p:cNvPr id="10" name="Straight Connector 9" descr="Line pointing to small dot in the 4th quarter of the FY20 year on the blue line for Electrified Aircraft Propulsion Technologies (AATT) to mark MW Altitude Capability (NEAT).">
            <a:extLst>
              <a:ext uri="{FF2B5EF4-FFF2-40B4-BE49-F238E27FC236}">
                <a16:creationId xmlns:a16="http://schemas.microsoft.com/office/drawing/2014/main" id="{97A5F145-A234-A8D1-BD39-1BFDBB3FCEB4}"/>
              </a:ext>
            </a:extLst>
          </p:cNvPr>
          <p:cNvCxnSpPr>
            <a:cxnSpLocks/>
          </p:cNvCxnSpPr>
          <p:nvPr/>
        </p:nvCxnSpPr>
        <p:spPr>
          <a:xfrm flipH="1" flipV="1">
            <a:off x="3789145" y="6359147"/>
            <a:ext cx="248063" cy="131529"/>
          </a:xfrm>
          <a:prstGeom prst="line">
            <a:avLst/>
          </a:prstGeom>
          <a:ln w="25400">
            <a:solidFill>
              <a:srgbClr val="00BADA"/>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9F2461-A54C-F22D-3D31-86F943E4970B}"/>
              </a:ext>
            </a:extLst>
          </p:cNvPr>
          <p:cNvSpPr txBox="1"/>
          <p:nvPr/>
        </p:nvSpPr>
        <p:spPr>
          <a:xfrm>
            <a:off x="4016494" y="6361019"/>
            <a:ext cx="1959852"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MW Altitude Capability (NEAT)</a:t>
            </a:r>
          </a:p>
        </p:txBody>
      </p:sp>
      <p:cxnSp>
        <p:nvCxnSpPr>
          <p:cNvPr id="43" name="Straight Connector 42" descr="Dotted blue timeline line (dotted lines are notional) for the Electric Aircraft Propulsion Technologies (AATT) from the end of the second quarter of FY24 through the end of FY28.">
            <a:extLst>
              <a:ext uri="{FF2B5EF4-FFF2-40B4-BE49-F238E27FC236}">
                <a16:creationId xmlns:a16="http://schemas.microsoft.com/office/drawing/2014/main" id="{9BDC5679-E653-D14C-FF01-EF5207308736}"/>
              </a:ext>
            </a:extLst>
          </p:cNvPr>
          <p:cNvCxnSpPr>
            <a:cxnSpLocks/>
            <a:stCxn id="44" idx="6"/>
          </p:cNvCxnSpPr>
          <p:nvPr/>
        </p:nvCxnSpPr>
        <p:spPr>
          <a:xfrm>
            <a:off x="6751863" y="6023105"/>
            <a:ext cx="3619395" cy="3614"/>
          </a:xfrm>
          <a:prstGeom prst="line">
            <a:avLst/>
          </a:prstGeom>
          <a:noFill/>
          <a:ln w="41275" cap="flat" cmpd="sng" algn="ctr">
            <a:solidFill>
              <a:srgbClr val="00BAD9"/>
            </a:solidFill>
            <a:prstDash val="sysDot"/>
          </a:ln>
          <a:effectLst/>
        </p:spPr>
      </p:cxnSp>
      <p:sp>
        <p:nvSpPr>
          <p:cNvPr id="44" name="Oval 43" descr="A dot on the Electrified Aircraft Propulsion Technogies (AATT) blue timeline line marking at the 4th quarter of FY24 and beginning of FY25 for TC Completion.">
            <a:extLst>
              <a:ext uri="{FF2B5EF4-FFF2-40B4-BE49-F238E27FC236}">
                <a16:creationId xmlns:a16="http://schemas.microsoft.com/office/drawing/2014/main" id="{5AAFD72F-3E12-7E9B-BA04-2082CAEBD3BB}"/>
              </a:ext>
            </a:extLst>
          </p:cNvPr>
          <p:cNvSpPr/>
          <p:nvPr/>
        </p:nvSpPr>
        <p:spPr bwMode="auto">
          <a:xfrm>
            <a:off x="6511878" y="590593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8" name="TextBox 67">
            <a:extLst>
              <a:ext uri="{FF2B5EF4-FFF2-40B4-BE49-F238E27FC236}">
                <a16:creationId xmlns:a16="http://schemas.microsoft.com/office/drawing/2014/main" id="{B11C83A7-C3AE-70A3-CCA6-5C6CB6FC9B16}"/>
              </a:ext>
            </a:extLst>
          </p:cNvPr>
          <p:cNvSpPr txBox="1"/>
          <p:nvPr/>
        </p:nvSpPr>
        <p:spPr>
          <a:xfrm>
            <a:off x="5158224" y="6060044"/>
            <a:ext cx="145058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TC Completion</a:t>
            </a:r>
          </a:p>
        </p:txBody>
      </p:sp>
      <p:sp>
        <p:nvSpPr>
          <p:cNvPr id="28" name="Up Arrow Callout 27" descr="Box with a blue arrow, from the FY25 time through the FY28 time that says, &quot;Achieve TRL 6 in time for industry product decision-making&quot;">
            <a:extLst>
              <a:ext uri="{FF2B5EF4-FFF2-40B4-BE49-F238E27FC236}">
                <a16:creationId xmlns:a16="http://schemas.microsoft.com/office/drawing/2014/main" id="{8BBC4AD2-BDD8-3CFC-7B50-EC528C0714B5}"/>
              </a:ext>
            </a:extLst>
          </p:cNvPr>
          <p:cNvSpPr/>
          <p:nvPr/>
        </p:nvSpPr>
        <p:spPr>
          <a:xfrm>
            <a:off x="6661061" y="6060043"/>
            <a:ext cx="3710196" cy="779246"/>
          </a:xfrm>
          <a:prstGeom prst="upArrowCallout">
            <a:avLst>
              <a:gd name="adj1" fmla="val 41124"/>
              <a:gd name="adj2" fmla="val 34406"/>
              <a:gd name="adj3" fmla="val 25000"/>
              <a:gd name="adj4" fmla="val 64977"/>
            </a:avLst>
          </a:prstGeom>
          <a:solidFill>
            <a:srgbClr val="0070C0"/>
          </a:solidFill>
          <a:ln w="9525" cap="flat" cmpd="sng" algn="ctr">
            <a:no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a:ea typeface="ＭＳ Ｐゴシック"/>
                <a:cs typeface="Arial"/>
              </a:rPr>
              <a:t>Achieve TRL 6 in time for industry product decision-making</a:t>
            </a:r>
          </a:p>
        </p:txBody>
      </p:sp>
      <p:sp>
        <p:nvSpPr>
          <p:cNvPr id="55" name="TextBox 54">
            <a:extLst>
              <a:ext uri="{FF2B5EF4-FFF2-40B4-BE49-F238E27FC236}">
                <a16:creationId xmlns:a16="http://schemas.microsoft.com/office/drawing/2014/main" id="{951C394B-FD7E-6118-E43D-5D60CF4B5947}"/>
              </a:ext>
            </a:extLst>
          </p:cNvPr>
          <p:cNvSpPr txBox="1"/>
          <p:nvPr/>
        </p:nvSpPr>
        <p:spPr>
          <a:xfrm>
            <a:off x="11391012" y="6216336"/>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Planned</a:t>
            </a:r>
          </a:p>
        </p:txBody>
      </p:sp>
      <p:cxnSp>
        <p:nvCxnSpPr>
          <p:cNvPr id="56" name="Straight Connector 55" descr="Dotted lines equals Notional.">
            <a:extLst>
              <a:ext uri="{FF2B5EF4-FFF2-40B4-BE49-F238E27FC236}">
                <a16:creationId xmlns:a16="http://schemas.microsoft.com/office/drawing/2014/main" id="{49E73C7A-60C8-B1CB-01CF-D147DCD22052}"/>
              </a:ext>
            </a:extLst>
          </p:cNvPr>
          <p:cNvCxnSpPr>
            <a:cxnSpLocks/>
          </p:cNvCxnSpPr>
          <p:nvPr/>
        </p:nvCxnSpPr>
        <p:spPr>
          <a:xfrm>
            <a:off x="11430343" y="6705983"/>
            <a:ext cx="691104" cy="0"/>
          </a:xfrm>
          <a:prstGeom prst="line">
            <a:avLst/>
          </a:prstGeom>
          <a:noFill/>
          <a:ln w="41275" cap="flat" cmpd="sng" algn="ctr">
            <a:solidFill>
              <a:sysClr val="windowText" lastClr="000000"/>
            </a:solidFill>
            <a:prstDash val="sysDot"/>
            <a:tailEnd type="none"/>
          </a:ln>
          <a:effectLst/>
        </p:spPr>
      </p:cxnSp>
      <p:cxnSp>
        <p:nvCxnSpPr>
          <p:cNvPr id="58" name="Straight Connector 57" descr="Solid lines equals planned.">
            <a:extLst>
              <a:ext uri="{FF2B5EF4-FFF2-40B4-BE49-F238E27FC236}">
                <a16:creationId xmlns:a16="http://schemas.microsoft.com/office/drawing/2014/main" id="{CD2E11FA-60D7-DF87-6C63-ABAA1DDD4512}"/>
              </a:ext>
            </a:extLst>
          </p:cNvPr>
          <p:cNvCxnSpPr>
            <a:cxnSpLocks/>
          </p:cNvCxnSpPr>
          <p:nvPr/>
        </p:nvCxnSpPr>
        <p:spPr>
          <a:xfrm>
            <a:off x="11405191" y="6461874"/>
            <a:ext cx="716257" cy="0"/>
          </a:xfrm>
          <a:prstGeom prst="line">
            <a:avLst/>
          </a:prstGeom>
          <a:noFill/>
          <a:ln w="41275" cap="flat" cmpd="sng" algn="ctr">
            <a:solidFill>
              <a:sysClr val="windowText" lastClr="000000"/>
            </a:solidFill>
            <a:prstDash val="solid"/>
            <a:tailEnd type="none"/>
          </a:ln>
          <a:effectLst/>
        </p:spPr>
      </p:cxnSp>
      <p:sp>
        <p:nvSpPr>
          <p:cNvPr id="59" name="TextBox 58">
            <a:extLst>
              <a:ext uri="{FF2B5EF4-FFF2-40B4-BE49-F238E27FC236}">
                <a16:creationId xmlns:a16="http://schemas.microsoft.com/office/drawing/2014/main" id="{6E960425-DA52-03F4-F580-5DEDC60F351A}"/>
              </a:ext>
            </a:extLst>
          </p:cNvPr>
          <p:cNvSpPr txBox="1"/>
          <p:nvPr/>
        </p:nvSpPr>
        <p:spPr>
          <a:xfrm>
            <a:off x="11391012" y="6477000"/>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Notional</a:t>
            </a:r>
          </a:p>
        </p:txBody>
      </p:sp>
      <p:sp>
        <p:nvSpPr>
          <p:cNvPr id="64" name="Date Placeholder 3">
            <a:extLst>
              <a:ext uri="{FF2B5EF4-FFF2-40B4-BE49-F238E27FC236}">
                <a16:creationId xmlns:a16="http://schemas.microsoft.com/office/drawing/2014/main" id="{9C8E9415-42FF-0A4A-827F-04CEA8FCC0A1}"/>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lumMod val="75000"/>
                    <a:lumOff val="25000"/>
                  </a:srgbClr>
                </a:solidFill>
                <a:effectLst/>
                <a:uLnTx/>
                <a:uFillTx/>
                <a:latin typeface="Arial"/>
                <a:ea typeface="+mn-ea"/>
                <a:cs typeface="+mn-cs"/>
              </a:rPr>
              <a:t>www.nasa.gov</a:t>
            </a: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   |</a:t>
            </a:r>
          </a:p>
        </p:txBody>
      </p:sp>
      <p:sp>
        <p:nvSpPr>
          <p:cNvPr id="66" name="Slide Number Placeholder 4">
            <a:extLst>
              <a:ext uri="{FF2B5EF4-FFF2-40B4-BE49-F238E27FC236}">
                <a16:creationId xmlns:a16="http://schemas.microsoft.com/office/drawing/2014/main" id="{9019EF2D-58F8-FC4D-89FC-9109B95C06B9}"/>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71" name="Rectangle 70">
            <a:extLst>
              <a:ext uri="{FF2B5EF4-FFF2-40B4-BE49-F238E27FC236}">
                <a16:creationId xmlns:a16="http://schemas.microsoft.com/office/drawing/2014/main" id="{1E4C625E-059E-FE87-4A75-79AAD2CCA180}"/>
              </a:ext>
            </a:extLst>
          </p:cNvPr>
          <p:cNvSpPr/>
          <p:nvPr/>
        </p:nvSpPr>
        <p:spPr>
          <a:xfrm>
            <a:off x="10326194" y="2448217"/>
            <a:ext cx="769633" cy="8613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CA611EA4-4456-FF27-A26E-977896D86353}"/>
              </a:ext>
            </a:extLst>
          </p:cNvPr>
          <p:cNvSpPr/>
          <p:nvPr/>
        </p:nvSpPr>
        <p:spPr>
          <a:xfrm>
            <a:off x="7968356" y="5539563"/>
            <a:ext cx="548640" cy="95693"/>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E76C8A65-3CC5-E7E4-8E05-A7E72A29E7C3}"/>
              </a:ext>
            </a:extLst>
          </p:cNvPr>
          <p:cNvSpPr/>
          <p:nvPr/>
        </p:nvSpPr>
        <p:spPr>
          <a:xfrm>
            <a:off x="7771103" y="5788244"/>
            <a:ext cx="1225296" cy="85061"/>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2" name="TextBox 61">
            <a:extLst>
              <a:ext uri="{FF2B5EF4-FFF2-40B4-BE49-F238E27FC236}">
                <a16:creationId xmlns:a16="http://schemas.microsoft.com/office/drawing/2014/main" id="{9ED4AAB1-485B-0139-670A-DA28AB5D7D3A}"/>
              </a:ext>
            </a:extLst>
          </p:cNvPr>
          <p:cNvSpPr txBox="1"/>
          <p:nvPr/>
        </p:nvSpPr>
        <p:spPr>
          <a:xfrm>
            <a:off x="9033274" y="2304220"/>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Flight Test</a:t>
            </a:r>
          </a:p>
        </p:txBody>
      </p:sp>
      <p:sp>
        <p:nvSpPr>
          <p:cNvPr id="29" name="Oval 28" descr="A dot on the Electrified Powertrain Flight Demonstration (EPFD) blue timeline line marking in the 4th quarter of FY25 a First Flight.">
            <a:extLst>
              <a:ext uri="{FF2B5EF4-FFF2-40B4-BE49-F238E27FC236}">
                <a16:creationId xmlns:a16="http://schemas.microsoft.com/office/drawing/2014/main" id="{1C8A0B3A-8B04-DFAB-1FB1-582F5FC1F337}"/>
              </a:ext>
            </a:extLst>
          </p:cNvPr>
          <p:cNvSpPr/>
          <p:nvPr/>
        </p:nvSpPr>
        <p:spPr bwMode="auto">
          <a:xfrm>
            <a:off x="7865003" y="546757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0" name="Oval 29" descr="A dot on the Electrified Powertrain Flight Demonstration (EPFD) blue timeline line marking in the 3rd quarter of FY25 a First Flight.">
            <a:extLst>
              <a:ext uri="{FF2B5EF4-FFF2-40B4-BE49-F238E27FC236}">
                <a16:creationId xmlns:a16="http://schemas.microsoft.com/office/drawing/2014/main" id="{75E67DD3-637B-C113-ACF8-AF2821C0C4F5}"/>
              </a:ext>
            </a:extLst>
          </p:cNvPr>
          <p:cNvSpPr/>
          <p:nvPr/>
        </p:nvSpPr>
        <p:spPr bwMode="auto">
          <a:xfrm>
            <a:off x="7648390" y="570132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BADA"/>
              </a:solidFill>
              <a:effectLst/>
              <a:uLnTx/>
              <a:uFillTx/>
              <a:latin typeface="Arial Black" pitchFamily="-108" charset="0"/>
              <a:ea typeface="ＭＳ Ｐゴシック" pitchFamily="-108" charset="-128"/>
              <a:cs typeface="ＭＳ Ｐゴシック" pitchFamily="-108" charset="-128"/>
            </a:endParaRPr>
          </a:p>
        </p:txBody>
      </p:sp>
      <p:sp>
        <p:nvSpPr>
          <p:cNvPr id="22" name="Oval 21" descr="A dot on the Sustainable Flight Demonstrator (SFD) green line to mark a flight test at the end of the FY27 last quarter and the beginning of the FY28 first quarter. the Digital Flight Test.">
            <a:extLst>
              <a:ext uri="{FF2B5EF4-FFF2-40B4-BE49-F238E27FC236}">
                <a16:creationId xmlns:a16="http://schemas.microsoft.com/office/drawing/2014/main" id="{CA33058C-6956-CA08-124A-4455D781BE70}"/>
              </a:ext>
            </a:extLst>
          </p:cNvPr>
          <p:cNvSpPr/>
          <p:nvPr/>
        </p:nvSpPr>
        <p:spPr bwMode="auto">
          <a:xfrm>
            <a:off x="10156148" y="2378466"/>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rPr>
              <a:t>              </a:t>
            </a:r>
          </a:p>
        </p:txBody>
      </p:sp>
      <p:sp>
        <p:nvSpPr>
          <p:cNvPr id="70" name="Rectangle 69" descr="&quot;&quot;">
            <a:extLst>
              <a:ext uri="{FF2B5EF4-FFF2-40B4-BE49-F238E27FC236}">
                <a16:creationId xmlns:a16="http://schemas.microsoft.com/office/drawing/2014/main" id="{620079CA-FA45-E6E3-8F6C-CE4F9CA26323}"/>
              </a:ext>
            </a:extLst>
          </p:cNvPr>
          <p:cNvSpPr/>
          <p:nvPr/>
        </p:nvSpPr>
        <p:spPr>
          <a:xfrm>
            <a:off x="212989" y="4378519"/>
            <a:ext cx="1544435" cy="89170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3" name="Picture 72" descr="3D cross-cut of a small core gas turbine engine.">
            <a:extLst>
              <a:ext uri="{FF2B5EF4-FFF2-40B4-BE49-F238E27FC236}">
                <a16:creationId xmlns:a16="http://schemas.microsoft.com/office/drawing/2014/main" id="{48087FB6-173C-6156-1C37-43C46E7100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599" y="4394115"/>
            <a:ext cx="1540586" cy="866981"/>
          </a:xfrm>
          <a:prstGeom prst="rect">
            <a:avLst/>
          </a:prstGeom>
        </p:spPr>
      </p:pic>
      <p:pic>
        <p:nvPicPr>
          <p:cNvPr id="76" name="Picture 75" descr="Artist illustration of an aircraft showing the internal workings of the electric engine and the battery storage.">
            <a:extLst>
              <a:ext uri="{FF2B5EF4-FFF2-40B4-BE49-F238E27FC236}">
                <a16:creationId xmlns:a16="http://schemas.microsoft.com/office/drawing/2014/main" id="{AE30990E-0476-AEF5-F805-BD22C0D3934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19009" y="5402125"/>
            <a:ext cx="1536569" cy="914400"/>
          </a:xfrm>
          <a:prstGeom prst="rect">
            <a:avLst/>
          </a:prstGeom>
        </p:spPr>
      </p:pic>
      <p:sp>
        <p:nvSpPr>
          <p:cNvPr id="77" name="Rectangle 76" descr="&quot;&quot;">
            <a:extLst>
              <a:ext uri="{FF2B5EF4-FFF2-40B4-BE49-F238E27FC236}">
                <a16:creationId xmlns:a16="http://schemas.microsoft.com/office/drawing/2014/main" id="{81B40765-269A-9832-9417-C82AC8138335}"/>
              </a:ext>
            </a:extLst>
          </p:cNvPr>
          <p:cNvSpPr/>
          <p:nvPr/>
        </p:nvSpPr>
        <p:spPr>
          <a:xfrm>
            <a:off x="216533" y="5398258"/>
            <a:ext cx="1544435" cy="920459"/>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1" name="Picture 20" descr="Artist illustration of a transonic truss-braced wing in flight.">
            <a:extLst>
              <a:ext uri="{FF2B5EF4-FFF2-40B4-BE49-F238E27FC236}">
                <a16:creationId xmlns:a16="http://schemas.microsoft.com/office/drawing/2014/main" id="{436F441C-EFBF-BF30-48C1-E75E28CBB6B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3784" y="2182001"/>
            <a:ext cx="1566027" cy="978641"/>
          </a:xfrm>
          <a:prstGeom prst="rect">
            <a:avLst/>
          </a:prstGeom>
        </p:spPr>
      </p:pic>
      <p:pic>
        <p:nvPicPr>
          <p:cNvPr id="54" name="Picture 53" descr="Manufacturing plant showing a fuselage getting built.">
            <a:extLst>
              <a:ext uri="{FF2B5EF4-FFF2-40B4-BE49-F238E27FC236}">
                <a16:creationId xmlns:a16="http://schemas.microsoft.com/office/drawing/2014/main" id="{E95C14F6-CF31-C222-553A-6137155153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03734" y="3367529"/>
            <a:ext cx="1554480" cy="895645"/>
          </a:xfrm>
          <a:prstGeom prst="rect">
            <a:avLst/>
          </a:prstGeom>
          <a:ln>
            <a:solidFill>
              <a:schemeClr val="bg1"/>
            </a:solidFill>
          </a:ln>
        </p:spPr>
      </p:pic>
      <p:sp>
        <p:nvSpPr>
          <p:cNvPr id="100" name="Rectangle 99">
            <a:extLst>
              <a:ext uri="{FF2B5EF4-FFF2-40B4-BE49-F238E27FC236}">
                <a16:creationId xmlns:a16="http://schemas.microsoft.com/office/drawing/2014/main" id="{637279DB-EC93-56AD-A5C8-C8F24AA55D0D}"/>
              </a:ext>
            </a:extLst>
          </p:cNvPr>
          <p:cNvSpPr/>
          <p:nvPr/>
        </p:nvSpPr>
        <p:spPr>
          <a:xfrm>
            <a:off x="9722690" y="4678787"/>
            <a:ext cx="45720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Oval 37" descr="A dot on the Hybrid Thermally Efficient Core (HyTEC) orange timeline line marking the Core Demonstration at the end of FY27.">
            <a:extLst>
              <a:ext uri="{FF2B5EF4-FFF2-40B4-BE49-F238E27FC236}">
                <a16:creationId xmlns:a16="http://schemas.microsoft.com/office/drawing/2014/main" id="{DCD95EEB-07F2-3DFA-1CD6-461E16F864E4}"/>
              </a:ext>
            </a:extLst>
          </p:cNvPr>
          <p:cNvSpPr/>
          <p:nvPr/>
        </p:nvSpPr>
        <p:spPr bwMode="auto">
          <a:xfrm>
            <a:off x="9569045" y="4607521"/>
            <a:ext cx="239985" cy="234347"/>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5" name="Rectangle 74">
            <a:extLst>
              <a:ext uri="{FF2B5EF4-FFF2-40B4-BE49-F238E27FC236}">
                <a16:creationId xmlns:a16="http://schemas.microsoft.com/office/drawing/2014/main" id="{4C02C019-07F7-6962-9294-B8F6105A5B3D}"/>
              </a:ext>
            </a:extLst>
          </p:cNvPr>
          <p:cNvSpPr/>
          <p:nvPr/>
        </p:nvSpPr>
        <p:spPr>
          <a:xfrm>
            <a:off x="6964889" y="4681330"/>
            <a:ext cx="36576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Oval 26" descr="A small dot on the Hybrid Thermally Efficient Core (HyTEC) orange line to mark the Power Extraction Test in the 1st quarter of the FY25.">
            <a:extLst>
              <a:ext uri="{FF2B5EF4-FFF2-40B4-BE49-F238E27FC236}">
                <a16:creationId xmlns:a16="http://schemas.microsoft.com/office/drawing/2014/main" id="{D82039DE-1AF8-4468-4634-C3B7F78BBB0C}"/>
              </a:ext>
            </a:extLst>
          </p:cNvPr>
          <p:cNvSpPr>
            <a:spLocks noChangeAspect="1"/>
          </p:cNvSpPr>
          <p:nvPr/>
        </p:nvSpPr>
        <p:spPr bwMode="auto">
          <a:xfrm>
            <a:off x="6834260" y="4650769"/>
            <a:ext cx="137160" cy="137160"/>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7" name="Rectangle 66">
            <a:extLst>
              <a:ext uri="{FF2B5EF4-FFF2-40B4-BE49-F238E27FC236}">
                <a16:creationId xmlns:a16="http://schemas.microsoft.com/office/drawing/2014/main" id="{8E48855B-72A3-50E2-CF35-B9ABD22FA35F}"/>
              </a:ext>
            </a:extLst>
          </p:cNvPr>
          <p:cNvSpPr/>
          <p:nvPr/>
        </p:nvSpPr>
        <p:spPr bwMode="auto">
          <a:xfrm>
            <a:off x="0" y="4341895"/>
            <a:ext cx="12192000" cy="2516105"/>
          </a:xfrm>
          <a:prstGeom prst="rect">
            <a:avLst/>
          </a:prstGeom>
          <a:solidFill>
            <a:srgbClr val="E6E6E6">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2" name="Rectangle 71">
            <a:extLst>
              <a:ext uri="{FF2B5EF4-FFF2-40B4-BE49-F238E27FC236}">
                <a16:creationId xmlns:a16="http://schemas.microsoft.com/office/drawing/2014/main" id="{20239894-3CA0-9926-F738-30AE41113FAD}"/>
              </a:ext>
            </a:extLst>
          </p:cNvPr>
          <p:cNvSpPr/>
          <p:nvPr/>
        </p:nvSpPr>
        <p:spPr bwMode="auto">
          <a:xfrm>
            <a:off x="0" y="1550763"/>
            <a:ext cx="12192000" cy="1621780"/>
          </a:xfrm>
          <a:prstGeom prst="rect">
            <a:avLst/>
          </a:prstGeom>
          <a:solidFill>
            <a:srgbClr val="E6E6E6">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4" name="TextBox 73">
            <a:extLst>
              <a:ext uri="{FF2B5EF4-FFF2-40B4-BE49-F238E27FC236}">
                <a16:creationId xmlns:a16="http://schemas.microsoft.com/office/drawing/2014/main" id="{0D328B21-6213-29EB-7494-FF20A967DF2F}"/>
              </a:ext>
            </a:extLst>
          </p:cNvPr>
          <p:cNvSpPr txBox="1"/>
          <p:nvPr/>
        </p:nvSpPr>
        <p:spPr>
          <a:xfrm>
            <a:off x="1940079" y="4601289"/>
            <a:ext cx="8041852" cy="1600438"/>
          </a:xfrm>
          <a:prstGeom prst="rect">
            <a:avLst/>
          </a:prstGeom>
          <a:solidFill>
            <a:srgbClr val="E4AD05"/>
          </a:solidFill>
        </p:spPr>
        <p:txBody>
          <a:bodyPr wrap="square" lIns="91440" tIns="45720" rIns="91440" bIns="45720" rtlCol="0"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Implementing Technology Development Phase to inform CY24 down-select</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$54M (plus cost-match) in awards to 15 organizations in Advanced Composites Consortium to develop manufacturing processes and advanced composite materials for aircraft structures.</a:t>
            </a:r>
            <a:endParaRPr lang="en-US" sz="1400" b="0" i="0" u="none" strike="noStrike" kern="1200" cap="none" spc="0" normalizeH="0" baseline="0" noProof="0">
              <a:ln>
                <a:noFill/>
              </a:ln>
              <a:solidFill>
                <a:srgbClr val="000000"/>
              </a:solidFill>
              <a:effectLst/>
              <a:uLnTx/>
              <a:uFillTx/>
              <a:latin typeface="Arial"/>
              <a:ea typeface="ＭＳ Ｐゴシック"/>
              <a:cs typeface="Arial"/>
            </a:endParaRPr>
          </a:p>
          <a:p>
            <a:pPr marL="285750" indent="-285750">
              <a:buFont typeface="Arial" panose="020B0604020202020204" pitchFamily="34" charset="0"/>
              <a:buChar char="•"/>
              <a:defRPr/>
            </a:pPr>
            <a:r>
              <a:rPr lang="en-US" sz="1400" b="0" i="0">
                <a:solidFill>
                  <a:srgbClr val="000000"/>
                </a:solidFill>
                <a:effectLst/>
                <a:latin typeface="Arial"/>
                <a:ea typeface="ＭＳ Ｐゴシック"/>
              </a:rPr>
              <a:t>Conducting evaluation </a:t>
            </a:r>
            <a:r>
              <a:rPr lang="en-US" sz="1400">
                <a:solidFill>
                  <a:srgbClr val="000000"/>
                </a:solidFill>
                <a:latin typeface="Arial"/>
                <a:ea typeface="ＭＳ Ｐゴシック"/>
              </a:rPr>
              <a:t>&amp; </a:t>
            </a:r>
            <a:r>
              <a:rPr lang="en-US" sz="1400" b="0" i="0">
                <a:solidFill>
                  <a:srgbClr val="000000"/>
                </a:solidFill>
                <a:effectLst/>
                <a:latin typeface="Arial"/>
                <a:ea typeface="ＭＳ Ｐゴシック"/>
              </a:rPr>
              <a:t>development of next-generation thermosets, resin-infused composites, and thermoplastic composites at small scale, including experiments in material processing, assembly techniques, inspection, and structural performance.</a:t>
            </a: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Completing conceptual design of potential large-scale demonstrations</a:t>
            </a:r>
            <a:endParaRPr lang="en-US" sz="1400" b="0" i="0" u="none" strike="noStrike" kern="1200" cap="none" spc="0" normalizeH="0" baseline="0" noProof="0">
              <a:ln>
                <a:noFill/>
              </a:ln>
              <a:solidFill>
                <a:srgbClr val="000000"/>
              </a:solidFill>
              <a:effectLst/>
              <a:uLnTx/>
              <a:uFillTx/>
              <a:latin typeface="Arial"/>
              <a:ea typeface="ＭＳ Ｐゴシック"/>
              <a:cs typeface="Arial"/>
            </a:endParaRPr>
          </a:p>
        </p:txBody>
      </p:sp>
    </p:spTree>
    <p:extLst>
      <p:ext uri="{BB962C8B-B14F-4D97-AF65-F5344CB8AC3E}">
        <p14:creationId xmlns:p14="http://schemas.microsoft.com/office/powerpoint/2010/main" val="37968364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B35BEB-D045-F94B-917D-E18EEED5DDF6}"/>
              </a:ext>
            </a:extLst>
          </p:cNvPr>
          <p:cNvSpPr>
            <a:spLocks noGrp="1"/>
          </p:cNvSpPr>
          <p:nvPr>
            <p:ph type="title"/>
          </p:nvPr>
        </p:nvSpPr>
        <p:spPr/>
        <p:txBody>
          <a:bodyPr>
            <a:normAutofit fontScale="90000"/>
          </a:bodyPr>
          <a:lstStyle/>
          <a:p>
            <a:r>
              <a:rPr lang="en-US"/>
              <a:t>Subsonic Airliners: Integrated Technology Development</a:t>
            </a:r>
            <a:br>
              <a:rPr lang="en-US">
                <a:cs typeface="Arial"/>
              </a:rPr>
            </a:br>
            <a:r>
              <a:rPr lang="en-US" sz="2600">
                <a:cs typeface="Arial"/>
              </a:rPr>
              <a:t>Sustainable Flight National Partnership (SFNP)</a:t>
            </a:r>
            <a:endParaRPr lang="en-US" sz="2600">
              <a:solidFill>
                <a:srgbClr val="000000"/>
              </a:solidFill>
              <a:cs typeface="Arial"/>
            </a:endParaRPr>
          </a:p>
        </p:txBody>
      </p:sp>
      <p:pic>
        <p:nvPicPr>
          <p:cNvPr id="4" name="Picture 3" descr="Timeline from FY20-FY29 with dotted lines marking each quarter.">
            <a:extLst>
              <a:ext uri="{FF2B5EF4-FFF2-40B4-BE49-F238E27FC236}">
                <a16:creationId xmlns:a16="http://schemas.microsoft.com/office/drawing/2014/main" id="{0EB5A558-909E-7AA8-D948-FDBE44078F73}"/>
              </a:ext>
            </a:extLst>
          </p:cNvPr>
          <p:cNvPicPr>
            <a:picLocks noChangeAspect="1"/>
          </p:cNvPicPr>
          <p:nvPr/>
        </p:nvPicPr>
        <p:blipFill>
          <a:blip r:embed="rId3"/>
          <a:stretch>
            <a:fillRect/>
          </a:stretch>
        </p:blipFill>
        <p:spPr>
          <a:xfrm>
            <a:off x="1959676" y="945260"/>
            <a:ext cx="9363529" cy="5592475"/>
          </a:xfrm>
          <a:prstGeom prst="rect">
            <a:avLst/>
          </a:prstGeom>
        </p:spPr>
      </p:pic>
      <p:sp>
        <p:nvSpPr>
          <p:cNvPr id="6" name="Rectangle 5" descr="Light color with a slight transparency covering the years from FY25 to FY28 for Model Based Systems Analysis &amp; Engineering, Sustainable Flight Demonstrator, Transonic Truss Braced Wing, Hi-Rate Composite Aircraft Manufacturing, Hybrid Thermally Efficient Core, Electrified Powertrain Flight Demonstration and Electrified Aircraft Propulsion Technologies.">
            <a:extLst>
              <a:ext uri="{FF2B5EF4-FFF2-40B4-BE49-F238E27FC236}">
                <a16:creationId xmlns:a16="http://schemas.microsoft.com/office/drawing/2014/main" id="{2D4A41C8-70E8-13DB-F3F2-3D908936F62B}"/>
              </a:ext>
            </a:extLst>
          </p:cNvPr>
          <p:cNvSpPr/>
          <p:nvPr/>
        </p:nvSpPr>
        <p:spPr bwMode="auto">
          <a:xfrm>
            <a:off x="6638436" y="1181413"/>
            <a:ext cx="3746597" cy="5048981"/>
          </a:xfrm>
          <a:prstGeom prst="rect">
            <a:avLst/>
          </a:prstGeom>
          <a:solidFill>
            <a:schemeClr val="bg1">
              <a:lumMod val="85000"/>
              <a:alpha val="36078"/>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750" b="0" i="0" u="none" strike="noStrike" kern="1200" cap="none" spc="0" normalizeH="0" baseline="0" noProof="0">
              <a:ln>
                <a:noFill/>
              </a:ln>
              <a:solidFill>
                <a:prstClr val="black"/>
              </a:solidFill>
              <a:effectLst/>
              <a:uLnTx/>
              <a:uFillTx/>
              <a:latin typeface="Arial Black" pitchFamily="-108" charset="0"/>
              <a:ea typeface="ＭＳ Ｐゴシック"/>
              <a:cs typeface="+mn-cs"/>
            </a:endParaRPr>
          </a:p>
        </p:txBody>
      </p:sp>
      <p:sp>
        <p:nvSpPr>
          <p:cNvPr id="69" name="Shape 68" descr="Large blue arrow with a transparency going from the TC completion of the Electrified Aircraft Propulsion Technologies up to the Model Based Systems Analysis &amp; Engineering &quot;Digital Flight Test in the end of FY27 to the beginning of FY28.">
            <a:extLst>
              <a:ext uri="{FF2B5EF4-FFF2-40B4-BE49-F238E27FC236}">
                <a16:creationId xmlns:a16="http://schemas.microsoft.com/office/drawing/2014/main" id="{B6B694FE-F027-7D8C-7446-3D5E641F4637}"/>
              </a:ext>
            </a:extLst>
          </p:cNvPr>
          <p:cNvSpPr/>
          <p:nvPr/>
        </p:nvSpPr>
        <p:spPr>
          <a:xfrm rot="16200000" flipV="1">
            <a:off x="7115726" y="1484350"/>
            <a:ext cx="4082961" cy="4973848"/>
          </a:xfrm>
          <a:prstGeom prst="swooshArrow">
            <a:avLst>
              <a:gd name="adj1" fmla="val 19471"/>
              <a:gd name="adj2" fmla="val 43276"/>
            </a:avLst>
          </a:prstGeom>
          <a:solidFill>
            <a:srgbClr val="0070C0">
              <a:alpha val="15000"/>
            </a:srgbClr>
          </a:solidFill>
          <a:ln>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11" name="Straight Arrow Connector 10" descr="Double-ended red arrow from the beginning of FY25 to the end of FY28 for the Technology Readiness Target.">
            <a:extLst>
              <a:ext uri="{FF2B5EF4-FFF2-40B4-BE49-F238E27FC236}">
                <a16:creationId xmlns:a16="http://schemas.microsoft.com/office/drawing/2014/main" id="{7ACD2831-481E-3B2B-8B5A-498996D3F912}"/>
              </a:ext>
            </a:extLst>
          </p:cNvPr>
          <p:cNvCxnSpPr>
            <a:cxnSpLocks/>
          </p:cNvCxnSpPr>
          <p:nvPr/>
        </p:nvCxnSpPr>
        <p:spPr bwMode="auto">
          <a:xfrm flipV="1">
            <a:off x="6646730" y="1475975"/>
            <a:ext cx="3761104" cy="1"/>
          </a:xfrm>
          <a:prstGeom prst="straightConnector1">
            <a:avLst/>
          </a:prstGeom>
          <a:solidFill>
            <a:srgbClr val="4F81BD"/>
          </a:solidFill>
          <a:ln w="76200" cap="flat" cmpd="sng" algn="ctr">
            <a:solidFill>
              <a:srgbClr val="C0504D">
                <a:lumMod val="60000"/>
                <a:lumOff val="40000"/>
              </a:srgbClr>
            </a:solidFill>
            <a:prstDash val="solid"/>
            <a:round/>
            <a:headEnd type="triangle" w="sm" len="med"/>
            <a:tailEnd type="triangle" w="sm" len="med"/>
          </a:ln>
          <a:effectLst/>
        </p:spPr>
      </p:cxnSp>
      <p:sp>
        <p:nvSpPr>
          <p:cNvPr id="23" name="TextBox 22">
            <a:extLst>
              <a:ext uri="{FF2B5EF4-FFF2-40B4-BE49-F238E27FC236}">
                <a16:creationId xmlns:a16="http://schemas.microsoft.com/office/drawing/2014/main" id="{73B9FCCA-A56D-AFC3-0256-ED91E754C2EA}"/>
              </a:ext>
            </a:extLst>
          </p:cNvPr>
          <p:cNvSpPr txBox="1"/>
          <p:nvPr/>
        </p:nvSpPr>
        <p:spPr>
          <a:xfrm>
            <a:off x="7286464" y="1197907"/>
            <a:ext cx="2520177" cy="297517"/>
          </a:xfrm>
          <a:prstGeom prst="rect">
            <a:avLst/>
          </a:prstGeom>
          <a:no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a:ln>
                  <a:noFill/>
                </a:ln>
                <a:solidFill>
                  <a:srgbClr val="C0504D">
                    <a:lumMod val="75000"/>
                  </a:srgbClr>
                </a:solidFill>
                <a:effectLst/>
                <a:uLnTx/>
                <a:uFillTx/>
                <a:latin typeface="Arial" panose="020B0604020202020204" pitchFamily="34" charset="0"/>
                <a:ea typeface="ＭＳ Ｐゴシック"/>
                <a:cs typeface="Arial" panose="020B0604020202020204" pitchFamily="34" charset="0"/>
              </a:rPr>
              <a:t>Technology Readiness Target</a:t>
            </a:r>
          </a:p>
        </p:txBody>
      </p:sp>
      <p:sp>
        <p:nvSpPr>
          <p:cNvPr id="9" name="TextBox 8">
            <a:extLst>
              <a:ext uri="{FF2B5EF4-FFF2-40B4-BE49-F238E27FC236}">
                <a16:creationId xmlns:a16="http://schemas.microsoft.com/office/drawing/2014/main" id="{979A8E9E-8134-3D70-011F-50EC2D479A13}"/>
              </a:ext>
            </a:extLst>
          </p:cNvPr>
          <p:cNvSpPr txBox="1"/>
          <p:nvPr/>
        </p:nvSpPr>
        <p:spPr>
          <a:xfrm>
            <a:off x="1868486" y="1589474"/>
            <a:ext cx="21763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0000">
                    <a:lumMod val="50000"/>
                    <a:lumOff val="50000"/>
                  </a:srgbClr>
                </a:solidFill>
                <a:effectLst/>
                <a:uLnTx/>
                <a:uFillTx/>
                <a:latin typeface="Arial"/>
                <a:ea typeface="ＭＳ Ｐゴシック"/>
                <a:cs typeface="+mn-cs"/>
              </a:rPr>
              <a:t>Model Based Systems Analysis &amp; Engineering</a:t>
            </a:r>
          </a:p>
        </p:txBody>
      </p:sp>
      <p:cxnSp>
        <p:nvCxnSpPr>
          <p:cNvPr id="12" name="Straight Connector 11" descr="Solid gray timeline line (solid lines are planned) for Model Based Systems Analysis &amp; Engineering starting at the last quarter of FY21 going through the end of FY28.">
            <a:extLst>
              <a:ext uri="{FF2B5EF4-FFF2-40B4-BE49-F238E27FC236}">
                <a16:creationId xmlns:a16="http://schemas.microsoft.com/office/drawing/2014/main" id="{C8E623AC-14E6-3518-E4BE-1F927C78E16F}"/>
              </a:ext>
            </a:extLst>
          </p:cNvPr>
          <p:cNvCxnSpPr>
            <a:cxnSpLocks/>
          </p:cNvCxnSpPr>
          <p:nvPr/>
        </p:nvCxnSpPr>
        <p:spPr>
          <a:xfrm>
            <a:off x="3611738" y="1851084"/>
            <a:ext cx="7728043" cy="10938"/>
          </a:xfrm>
          <a:prstGeom prst="line">
            <a:avLst/>
          </a:prstGeom>
          <a:noFill/>
          <a:ln w="41275" cap="flat" cmpd="sng" algn="ctr">
            <a:solidFill>
              <a:schemeClr val="tx1">
                <a:lumMod val="50000"/>
                <a:lumOff val="50000"/>
              </a:schemeClr>
            </a:solidFill>
            <a:prstDash val="solid"/>
          </a:ln>
          <a:effectLst/>
        </p:spPr>
      </p:cxnSp>
      <p:sp>
        <p:nvSpPr>
          <p:cNvPr id="2" name="Oval 1" descr="A small dot on the Model Based Systems Analysis &amp; Engineering gray line to mark the framework development between the 2nd and 3rd quarter of FY24.">
            <a:extLst>
              <a:ext uri="{FF2B5EF4-FFF2-40B4-BE49-F238E27FC236}">
                <a16:creationId xmlns:a16="http://schemas.microsoft.com/office/drawing/2014/main" id="{A49DFDF7-6AF9-BDD1-E216-1CA201904511}"/>
              </a:ext>
            </a:extLst>
          </p:cNvPr>
          <p:cNvSpPr>
            <a:spLocks noChangeAspect="1"/>
          </p:cNvSpPr>
          <p:nvPr/>
        </p:nvSpPr>
        <p:spPr bwMode="auto">
          <a:xfrm>
            <a:off x="6116251" y="1792635"/>
            <a:ext cx="140460" cy="137160"/>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 name="TextBox 2">
            <a:extLst>
              <a:ext uri="{FF2B5EF4-FFF2-40B4-BE49-F238E27FC236}">
                <a16:creationId xmlns:a16="http://schemas.microsoft.com/office/drawing/2014/main" id="{EF657B57-0164-0AB2-5F5A-0AFF5580B569}"/>
              </a:ext>
            </a:extLst>
          </p:cNvPr>
          <p:cNvSpPr txBox="1"/>
          <p:nvPr/>
        </p:nvSpPr>
        <p:spPr>
          <a:xfrm>
            <a:off x="5119146" y="1544792"/>
            <a:ext cx="208635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Framework developed</a:t>
            </a:r>
          </a:p>
        </p:txBody>
      </p:sp>
      <p:sp>
        <p:nvSpPr>
          <p:cNvPr id="60" name="Oval 59" descr="A dot on the Model Based Systems Analysis &amp; Engineering gray line for the middle of FY28 marking the Digital Flight Test.">
            <a:extLst>
              <a:ext uri="{FF2B5EF4-FFF2-40B4-BE49-F238E27FC236}">
                <a16:creationId xmlns:a16="http://schemas.microsoft.com/office/drawing/2014/main" id="{086C8D7B-BCAF-ED1C-6B3E-94C9E288EBA3}"/>
              </a:ext>
            </a:extLst>
          </p:cNvPr>
          <p:cNvSpPr/>
          <p:nvPr/>
        </p:nvSpPr>
        <p:spPr bwMode="auto">
          <a:xfrm>
            <a:off x="10967142" y="1729447"/>
            <a:ext cx="239985" cy="234347"/>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1" name="TextBox 60">
            <a:extLst>
              <a:ext uri="{FF2B5EF4-FFF2-40B4-BE49-F238E27FC236}">
                <a16:creationId xmlns:a16="http://schemas.microsoft.com/office/drawing/2014/main" id="{42AAA672-8B57-622A-7A7E-A2CE422F7CFC}"/>
              </a:ext>
            </a:extLst>
          </p:cNvPr>
          <p:cNvSpPr txBox="1"/>
          <p:nvPr/>
        </p:nvSpPr>
        <p:spPr>
          <a:xfrm>
            <a:off x="10104529" y="1467096"/>
            <a:ext cx="19490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“Digital Flight Test”</a:t>
            </a:r>
          </a:p>
        </p:txBody>
      </p:sp>
      <p:sp>
        <p:nvSpPr>
          <p:cNvPr id="8" name="TextBox 7">
            <a:extLst>
              <a:ext uri="{FF2B5EF4-FFF2-40B4-BE49-F238E27FC236}">
                <a16:creationId xmlns:a16="http://schemas.microsoft.com/office/drawing/2014/main" id="{575A845E-DB8E-FCDC-6927-211141C2F540}"/>
              </a:ext>
            </a:extLst>
          </p:cNvPr>
          <p:cNvSpPr txBox="1"/>
          <p:nvPr/>
        </p:nvSpPr>
        <p:spPr>
          <a:xfrm>
            <a:off x="1868486" y="2266342"/>
            <a:ext cx="3537245"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Sustainable Flight Demonstrator (SFD) </a:t>
            </a:r>
          </a:p>
        </p:txBody>
      </p:sp>
      <p:cxnSp>
        <p:nvCxnSpPr>
          <p:cNvPr id="63" name="Straight Connector 62" descr="Solid green timeline line for the Sustainable Flight Demonstrator (SFD) starting at the beginning of FY22 going through the end of FY28.">
            <a:extLst>
              <a:ext uri="{FF2B5EF4-FFF2-40B4-BE49-F238E27FC236}">
                <a16:creationId xmlns:a16="http://schemas.microsoft.com/office/drawing/2014/main" id="{66145FDE-06D0-DCAD-7366-A1762B4FF660}"/>
              </a:ext>
            </a:extLst>
          </p:cNvPr>
          <p:cNvCxnSpPr>
            <a:cxnSpLocks/>
          </p:cNvCxnSpPr>
          <p:nvPr/>
        </p:nvCxnSpPr>
        <p:spPr>
          <a:xfrm flipV="1">
            <a:off x="3837097" y="2574119"/>
            <a:ext cx="7486108" cy="24837"/>
          </a:xfrm>
          <a:prstGeom prst="line">
            <a:avLst/>
          </a:prstGeom>
          <a:noFill/>
          <a:ln w="41275" cap="flat" cmpd="sng" algn="ctr">
            <a:solidFill>
              <a:srgbClr val="00B050"/>
            </a:solidFill>
            <a:prstDash val="solid"/>
          </a:ln>
          <a:effectLst/>
        </p:spPr>
      </p:cxnSp>
      <p:sp>
        <p:nvSpPr>
          <p:cNvPr id="49" name="Oval 48" descr="A small dot between the first and second quarter of the FY23 year on the green line for Sustainable Flight Demonstrator (SFD) to mark partner selection.">
            <a:extLst>
              <a:ext uri="{FF2B5EF4-FFF2-40B4-BE49-F238E27FC236}">
                <a16:creationId xmlns:a16="http://schemas.microsoft.com/office/drawing/2014/main" id="{777C57DE-AD25-8CC8-DF16-2529A07B48C2}"/>
              </a:ext>
            </a:extLst>
          </p:cNvPr>
          <p:cNvSpPr>
            <a:spLocks noChangeAspect="1"/>
          </p:cNvSpPr>
          <p:nvPr/>
        </p:nvSpPr>
        <p:spPr bwMode="auto">
          <a:xfrm>
            <a:off x="4971072" y="2527975"/>
            <a:ext cx="140459" cy="137160"/>
          </a:xfrm>
          <a:prstGeom prst="ellipse">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52" name="Straight Connector 51" descr="Line pointing to small dot between the first and second quarter of the FY23 year on the green line for Sustainable Flight Demonstrator (SFD) to mark partner selection.">
            <a:extLst>
              <a:ext uri="{FF2B5EF4-FFF2-40B4-BE49-F238E27FC236}">
                <a16:creationId xmlns:a16="http://schemas.microsoft.com/office/drawing/2014/main" id="{D8090AE0-5988-B367-EDD8-FC8641D0961E}"/>
              </a:ext>
            </a:extLst>
          </p:cNvPr>
          <p:cNvCxnSpPr>
            <a:cxnSpLocks/>
          </p:cNvCxnSpPr>
          <p:nvPr/>
        </p:nvCxnSpPr>
        <p:spPr>
          <a:xfrm flipH="1">
            <a:off x="5186543" y="2441177"/>
            <a:ext cx="149795" cy="93804"/>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772DB10-20DE-55E2-9B65-B270946EDB10}"/>
              </a:ext>
            </a:extLst>
          </p:cNvPr>
          <p:cNvSpPr txBox="1"/>
          <p:nvPr/>
        </p:nvSpPr>
        <p:spPr>
          <a:xfrm>
            <a:off x="4942062" y="2089565"/>
            <a:ext cx="1621048"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Partner</a:t>
            </a:r>
            <a:b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b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Selection</a:t>
            </a:r>
          </a:p>
        </p:txBody>
      </p:sp>
      <p:sp>
        <p:nvSpPr>
          <p:cNvPr id="50" name="Oval 49" descr="A small dot between the 4th quarter of FY25 and 1st quarter of FY26 year on the green line for Sustainable Flight Demonstrator (SFD) to mark the CDR.">
            <a:extLst>
              <a:ext uri="{FF2B5EF4-FFF2-40B4-BE49-F238E27FC236}">
                <a16:creationId xmlns:a16="http://schemas.microsoft.com/office/drawing/2014/main" id="{017A2C2D-BFFC-D9C7-C3A6-4B45C7CA7285}"/>
              </a:ext>
            </a:extLst>
          </p:cNvPr>
          <p:cNvSpPr>
            <a:spLocks noChangeAspect="1"/>
          </p:cNvSpPr>
          <p:nvPr/>
        </p:nvSpPr>
        <p:spPr bwMode="auto">
          <a:xfrm>
            <a:off x="7879520" y="2525860"/>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3" name="TextBox 52">
            <a:extLst>
              <a:ext uri="{FF2B5EF4-FFF2-40B4-BE49-F238E27FC236}">
                <a16:creationId xmlns:a16="http://schemas.microsoft.com/office/drawing/2014/main" id="{4D252008-01A4-2833-FA42-46FAE45BC8E0}"/>
              </a:ext>
            </a:extLst>
          </p:cNvPr>
          <p:cNvSpPr txBox="1"/>
          <p:nvPr/>
        </p:nvSpPr>
        <p:spPr>
          <a:xfrm>
            <a:off x="7333821" y="2305008"/>
            <a:ext cx="5973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CDR</a:t>
            </a:r>
          </a:p>
        </p:txBody>
      </p:sp>
      <p:cxnSp>
        <p:nvCxnSpPr>
          <p:cNvPr id="15" name="Straight Connector 14" descr="Solid green timeline line for the Transonic Truss Braced Wing (AATT) starting at the beginning of FY22 going through the end of FY26.">
            <a:extLst>
              <a:ext uri="{FF2B5EF4-FFF2-40B4-BE49-F238E27FC236}">
                <a16:creationId xmlns:a16="http://schemas.microsoft.com/office/drawing/2014/main" id="{5018E21A-B95D-B6D8-D888-1A3CDE125D4F}"/>
              </a:ext>
            </a:extLst>
          </p:cNvPr>
          <p:cNvCxnSpPr>
            <a:cxnSpLocks/>
          </p:cNvCxnSpPr>
          <p:nvPr/>
        </p:nvCxnSpPr>
        <p:spPr>
          <a:xfrm>
            <a:off x="1959676" y="2893205"/>
            <a:ext cx="6440046" cy="0"/>
          </a:xfrm>
          <a:prstGeom prst="line">
            <a:avLst/>
          </a:prstGeom>
          <a:noFill/>
          <a:ln w="41275" cap="flat" cmpd="sng" algn="ctr">
            <a:solidFill>
              <a:srgbClr val="00B050"/>
            </a:solidFill>
            <a:prstDash val="solid"/>
          </a:ln>
          <a:effectLst/>
        </p:spPr>
      </p:cxnSp>
      <p:cxnSp>
        <p:nvCxnSpPr>
          <p:cNvPr id="39" name="Straight Connector 38" descr="Dotted green timeline line (dotted lines are notional) for the Transonic Truss Braced Wing (AATT) starting at the beginning of FY27 going through the end of FY28.">
            <a:extLst>
              <a:ext uri="{FF2B5EF4-FFF2-40B4-BE49-F238E27FC236}">
                <a16:creationId xmlns:a16="http://schemas.microsoft.com/office/drawing/2014/main" id="{EB0010B9-AAC9-FDCF-E91B-72279A5F28EA}"/>
              </a:ext>
            </a:extLst>
          </p:cNvPr>
          <p:cNvCxnSpPr>
            <a:cxnSpLocks/>
          </p:cNvCxnSpPr>
          <p:nvPr/>
        </p:nvCxnSpPr>
        <p:spPr>
          <a:xfrm>
            <a:off x="8680568" y="2907820"/>
            <a:ext cx="1719589" cy="0"/>
          </a:xfrm>
          <a:prstGeom prst="line">
            <a:avLst/>
          </a:prstGeom>
          <a:noFill/>
          <a:ln w="41275" cap="flat" cmpd="sng" algn="ctr">
            <a:solidFill>
              <a:srgbClr val="00B050"/>
            </a:solidFill>
            <a:prstDash val="sysDot"/>
          </a:ln>
          <a:effectLst/>
        </p:spPr>
      </p:cxnSp>
      <p:sp>
        <p:nvSpPr>
          <p:cNvPr id="16" name="TextBox 15">
            <a:extLst>
              <a:ext uri="{FF2B5EF4-FFF2-40B4-BE49-F238E27FC236}">
                <a16:creationId xmlns:a16="http://schemas.microsoft.com/office/drawing/2014/main" id="{D70AA14F-2B0A-2F78-AFE6-36B506D248FF}"/>
              </a:ext>
            </a:extLst>
          </p:cNvPr>
          <p:cNvSpPr txBox="1"/>
          <p:nvPr/>
        </p:nvSpPr>
        <p:spPr>
          <a:xfrm>
            <a:off x="1868486" y="2922833"/>
            <a:ext cx="33816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Transonic Truss Braced Wing (AATT) </a:t>
            </a:r>
          </a:p>
        </p:txBody>
      </p:sp>
      <p:sp>
        <p:nvSpPr>
          <p:cNvPr id="47" name="Oval 46" descr="A small dot on the Sustainable Flight Demonstrator (SFD) green line to mark the Mid-Term Eval in between the 3rd and 4th quarter of the FY24.">
            <a:extLst>
              <a:ext uri="{FF2B5EF4-FFF2-40B4-BE49-F238E27FC236}">
                <a16:creationId xmlns:a16="http://schemas.microsoft.com/office/drawing/2014/main" id="{B4335689-3998-84DF-68A5-AEA86AE05FDA}"/>
              </a:ext>
            </a:extLst>
          </p:cNvPr>
          <p:cNvSpPr>
            <a:spLocks noChangeAspect="1"/>
          </p:cNvSpPr>
          <p:nvPr/>
        </p:nvSpPr>
        <p:spPr bwMode="auto">
          <a:xfrm>
            <a:off x="6342703" y="2834055"/>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8" name="TextBox 47">
            <a:extLst>
              <a:ext uri="{FF2B5EF4-FFF2-40B4-BE49-F238E27FC236}">
                <a16:creationId xmlns:a16="http://schemas.microsoft.com/office/drawing/2014/main" id="{EA959571-46F7-9118-37B0-E86D6E8BD053}"/>
              </a:ext>
            </a:extLst>
          </p:cNvPr>
          <p:cNvSpPr txBox="1"/>
          <p:nvPr/>
        </p:nvSpPr>
        <p:spPr>
          <a:xfrm>
            <a:off x="5566648" y="2940591"/>
            <a:ext cx="132019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Mid-Term Eval</a:t>
            </a:r>
          </a:p>
        </p:txBody>
      </p:sp>
      <p:sp>
        <p:nvSpPr>
          <p:cNvPr id="42" name="Oval 41" descr="A dot on the Transonic Truss Braced Wing (AATT) solid and dotted green line to mark the TC Completion at the end of FY26 and the beginning of FY27.">
            <a:extLst>
              <a:ext uri="{FF2B5EF4-FFF2-40B4-BE49-F238E27FC236}">
                <a16:creationId xmlns:a16="http://schemas.microsoft.com/office/drawing/2014/main" id="{F7B9584A-FBE9-DAB5-D386-473C0BA23682}"/>
              </a:ext>
            </a:extLst>
          </p:cNvPr>
          <p:cNvSpPr/>
          <p:nvPr/>
        </p:nvSpPr>
        <p:spPr bwMode="auto">
          <a:xfrm>
            <a:off x="8399722" y="2798767"/>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7" name="TextBox 56">
            <a:extLst>
              <a:ext uri="{FF2B5EF4-FFF2-40B4-BE49-F238E27FC236}">
                <a16:creationId xmlns:a16="http://schemas.microsoft.com/office/drawing/2014/main" id="{60B0DE1F-B739-67BE-642A-87C1C45406A4}"/>
              </a:ext>
            </a:extLst>
          </p:cNvPr>
          <p:cNvSpPr txBox="1"/>
          <p:nvPr/>
        </p:nvSpPr>
        <p:spPr>
          <a:xfrm>
            <a:off x="6966418" y="2915051"/>
            <a:ext cx="146912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TC Completion</a:t>
            </a:r>
          </a:p>
        </p:txBody>
      </p:sp>
      <p:sp>
        <p:nvSpPr>
          <p:cNvPr id="17" name="TextBox 16">
            <a:extLst>
              <a:ext uri="{FF2B5EF4-FFF2-40B4-BE49-F238E27FC236}">
                <a16:creationId xmlns:a16="http://schemas.microsoft.com/office/drawing/2014/main" id="{1632CD67-5863-C26B-CEC1-BC334BD809FC}"/>
              </a:ext>
            </a:extLst>
          </p:cNvPr>
          <p:cNvSpPr txBox="1"/>
          <p:nvPr/>
        </p:nvSpPr>
        <p:spPr>
          <a:xfrm>
            <a:off x="1868486" y="3380323"/>
            <a:ext cx="349215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Hi-Rate Composite Aircraft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(HiCAM) </a:t>
            </a:r>
          </a:p>
        </p:txBody>
      </p:sp>
      <p:cxnSp>
        <p:nvCxnSpPr>
          <p:cNvPr id="35" name="Straight Connector 34" descr="Solid golden timeline line for the Hi-Rate Composite Aircraft Manufacturing (HiCAM) from the second quarter of FY21 to the mid/third quarter of FY27.">
            <a:extLst>
              <a:ext uri="{FF2B5EF4-FFF2-40B4-BE49-F238E27FC236}">
                <a16:creationId xmlns:a16="http://schemas.microsoft.com/office/drawing/2014/main" id="{5B659736-2873-430B-A9B4-0E952E4A1E31}"/>
              </a:ext>
            </a:extLst>
          </p:cNvPr>
          <p:cNvCxnSpPr>
            <a:cxnSpLocks/>
          </p:cNvCxnSpPr>
          <p:nvPr/>
        </p:nvCxnSpPr>
        <p:spPr>
          <a:xfrm>
            <a:off x="3233048" y="3767519"/>
            <a:ext cx="7138209" cy="0"/>
          </a:xfrm>
          <a:prstGeom prst="line">
            <a:avLst/>
          </a:prstGeom>
          <a:noFill/>
          <a:ln w="41275" cap="flat" cmpd="sng" algn="ctr">
            <a:solidFill>
              <a:srgbClr val="E4AD06"/>
            </a:solidFill>
            <a:prstDash val="solid"/>
          </a:ln>
          <a:effectLst/>
        </p:spPr>
      </p:cxnSp>
      <p:sp>
        <p:nvSpPr>
          <p:cNvPr id="45" name="Oval 44" descr="A small dot on the Hi-Rate Composite Aircraft Manufacturing (HiCAM) gold line to mark the Demo(s) Down-select in between the 1st and 2nd quarter of the FY24.">
            <a:extLst>
              <a:ext uri="{FF2B5EF4-FFF2-40B4-BE49-F238E27FC236}">
                <a16:creationId xmlns:a16="http://schemas.microsoft.com/office/drawing/2014/main" id="{38E8A4CB-8399-C69E-7AE1-2B182E8ADE3D}"/>
              </a:ext>
            </a:extLst>
          </p:cNvPr>
          <p:cNvSpPr>
            <a:spLocks noChangeAspect="1"/>
          </p:cNvSpPr>
          <p:nvPr/>
        </p:nvSpPr>
        <p:spPr bwMode="auto">
          <a:xfrm>
            <a:off x="6670684" y="3710677"/>
            <a:ext cx="137160" cy="133938"/>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6" name="TextBox 45">
            <a:extLst>
              <a:ext uri="{FF2B5EF4-FFF2-40B4-BE49-F238E27FC236}">
                <a16:creationId xmlns:a16="http://schemas.microsoft.com/office/drawing/2014/main" id="{3D6F23B9-A7CE-A48F-CC68-A8C322168EE2}"/>
              </a:ext>
            </a:extLst>
          </p:cNvPr>
          <p:cNvSpPr txBox="1"/>
          <p:nvPr/>
        </p:nvSpPr>
        <p:spPr>
          <a:xfrm>
            <a:off x="5073780" y="3414803"/>
            <a:ext cx="1895431"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Demo(s) Down-select</a:t>
            </a:r>
          </a:p>
        </p:txBody>
      </p:sp>
      <p:sp>
        <p:nvSpPr>
          <p:cNvPr id="37" name="Oval 36" descr="A dot on the Hi-Rate Composite Aircraft Manufacturing (HiCAM) golden line marking the Manufacturing and Structural Demonstration at the second quarter of FY27.">
            <a:extLst>
              <a:ext uri="{FF2B5EF4-FFF2-40B4-BE49-F238E27FC236}">
                <a16:creationId xmlns:a16="http://schemas.microsoft.com/office/drawing/2014/main" id="{F67B8355-6DC7-D82F-9633-5327F8DEB0A7}"/>
              </a:ext>
            </a:extLst>
          </p:cNvPr>
          <p:cNvSpPr/>
          <p:nvPr/>
        </p:nvSpPr>
        <p:spPr bwMode="auto">
          <a:xfrm>
            <a:off x="9425990" y="3652086"/>
            <a:ext cx="239985" cy="234347"/>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1" name="TextBox 30">
            <a:extLst>
              <a:ext uri="{FF2B5EF4-FFF2-40B4-BE49-F238E27FC236}">
                <a16:creationId xmlns:a16="http://schemas.microsoft.com/office/drawing/2014/main" id="{DA92688F-ADAA-37DB-818E-2E7525981F64}"/>
              </a:ext>
            </a:extLst>
          </p:cNvPr>
          <p:cNvSpPr txBox="1"/>
          <p:nvPr/>
        </p:nvSpPr>
        <p:spPr>
          <a:xfrm>
            <a:off x="7522492" y="3394572"/>
            <a:ext cx="296237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noFill/>
                </a:ln>
                <a:solidFill>
                  <a:srgbClr val="D0A824"/>
                </a:solidFill>
                <a:effectLst/>
                <a:uLnTx/>
                <a:uFillTx/>
                <a:latin typeface="Arial" panose="020B0604020202020204" pitchFamily="34" charset="0"/>
                <a:ea typeface="ＭＳ Ｐゴシック"/>
                <a:cs typeface="Arial" panose="020B0604020202020204" pitchFamily="34" charset="0"/>
              </a:rPr>
              <a:t>Mfg</a:t>
            </a:r>
            <a:r>
              <a:rPr kumimoji="0" lang="en-US" sz="1400" b="1"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 &amp; Structural Demonstration</a:t>
            </a:r>
          </a:p>
        </p:txBody>
      </p:sp>
      <p:sp>
        <p:nvSpPr>
          <p:cNvPr id="18" name="TextBox 17">
            <a:extLst>
              <a:ext uri="{FF2B5EF4-FFF2-40B4-BE49-F238E27FC236}">
                <a16:creationId xmlns:a16="http://schemas.microsoft.com/office/drawing/2014/main" id="{6C986EAD-F4B7-E686-FD5F-217EF3239770}"/>
              </a:ext>
            </a:extLst>
          </p:cNvPr>
          <p:cNvSpPr txBox="1"/>
          <p:nvPr/>
        </p:nvSpPr>
        <p:spPr>
          <a:xfrm>
            <a:off x="1868486" y="4456782"/>
            <a:ext cx="2622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Hybrid Thermally Efficient Core (</a:t>
            </a:r>
            <a:r>
              <a:rPr kumimoji="0" lang="en-US" sz="1400" b="1" i="0" u="none" strike="noStrike" kern="1200" cap="none" spc="0" normalizeH="0" baseline="0" noProof="0" err="1">
                <a:ln>
                  <a:noFill/>
                </a:ln>
                <a:solidFill>
                  <a:srgbClr val="EE7D31"/>
                </a:solidFill>
                <a:effectLst/>
                <a:uLnTx/>
                <a:uFillTx/>
                <a:latin typeface="Arial"/>
                <a:ea typeface="ＭＳ Ｐゴシック"/>
                <a:cs typeface="+mn-cs"/>
              </a:rPr>
              <a:t>HyTEC</a:t>
            </a: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a:t>
            </a:r>
          </a:p>
        </p:txBody>
      </p:sp>
      <p:cxnSp>
        <p:nvCxnSpPr>
          <p:cNvPr id="36" name="Straight Connector 35" descr="Solid orange timeline line for the Hybrid Thermally Efficient Core (HyTEC) starting at the second quarter of FY21 going through the end of FY28.">
            <a:extLst>
              <a:ext uri="{FF2B5EF4-FFF2-40B4-BE49-F238E27FC236}">
                <a16:creationId xmlns:a16="http://schemas.microsoft.com/office/drawing/2014/main" id="{8CB10E10-034B-2248-EF5E-25D472FAEC25}"/>
              </a:ext>
            </a:extLst>
          </p:cNvPr>
          <p:cNvCxnSpPr>
            <a:cxnSpLocks/>
          </p:cNvCxnSpPr>
          <p:nvPr/>
        </p:nvCxnSpPr>
        <p:spPr>
          <a:xfrm>
            <a:off x="3233048" y="4804509"/>
            <a:ext cx="8090157" cy="0"/>
          </a:xfrm>
          <a:prstGeom prst="line">
            <a:avLst/>
          </a:prstGeom>
          <a:noFill/>
          <a:ln w="41275" cap="flat" cmpd="sng" algn="ctr">
            <a:solidFill>
              <a:srgbClr val="EE7D31"/>
            </a:solidFill>
            <a:prstDash val="solid"/>
          </a:ln>
          <a:effectLst/>
        </p:spPr>
      </p:cxnSp>
      <p:sp>
        <p:nvSpPr>
          <p:cNvPr id="40" name="Oval 39" descr="A small dot on the Hybrid Thermally Efficient Core (HyTEC) orange line to mark Core Award(s) in the 2nd quarter of the FY24.">
            <a:extLst>
              <a:ext uri="{FF2B5EF4-FFF2-40B4-BE49-F238E27FC236}">
                <a16:creationId xmlns:a16="http://schemas.microsoft.com/office/drawing/2014/main" id="{FA36EEC6-1D8A-1D46-D045-5147A2F23DC8}"/>
              </a:ext>
            </a:extLst>
          </p:cNvPr>
          <p:cNvSpPr>
            <a:spLocks noChangeAspect="1"/>
          </p:cNvSpPr>
          <p:nvPr/>
        </p:nvSpPr>
        <p:spPr bwMode="auto">
          <a:xfrm>
            <a:off x="5819605" y="4729289"/>
            <a:ext cx="137160" cy="137160"/>
          </a:xfrm>
          <a:prstGeom prst="ellipse">
            <a:avLst/>
          </a:prstGeom>
          <a:solidFill>
            <a:schemeClr val="accent2"/>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1" name="TextBox 40">
            <a:extLst>
              <a:ext uri="{FF2B5EF4-FFF2-40B4-BE49-F238E27FC236}">
                <a16:creationId xmlns:a16="http://schemas.microsoft.com/office/drawing/2014/main" id="{5A8B4DAF-EE4D-27CC-17BD-6B7F183F7681}"/>
              </a:ext>
            </a:extLst>
          </p:cNvPr>
          <p:cNvSpPr txBox="1"/>
          <p:nvPr/>
        </p:nvSpPr>
        <p:spPr>
          <a:xfrm>
            <a:off x="5053238" y="4408982"/>
            <a:ext cx="15945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Partner Selection</a:t>
            </a:r>
          </a:p>
        </p:txBody>
      </p:sp>
      <p:sp>
        <p:nvSpPr>
          <p:cNvPr id="33" name="TextBox 32">
            <a:extLst>
              <a:ext uri="{FF2B5EF4-FFF2-40B4-BE49-F238E27FC236}">
                <a16:creationId xmlns:a16="http://schemas.microsoft.com/office/drawing/2014/main" id="{853C174F-579C-C28A-CE19-00E79B4D16F9}"/>
              </a:ext>
            </a:extLst>
          </p:cNvPr>
          <p:cNvSpPr txBox="1"/>
          <p:nvPr/>
        </p:nvSpPr>
        <p:spPr>
          <a:xfrm>
            <a:off x="6360225" y="4827343"/>
            <a:ext cx="191294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Power Extraction Test</a:t>
            </a:r>
          </a:p>
        </p:txBody>
      </p:sp>
      <p:sp>
        <p:nvSpPr>
          <p:cNvPr id="32" name="TextBox 31">
            <a:extLst>
              <a:ext uri="{FF2B5EF4-FFF2-40B4-BE49-F238E27FC236}">
                <a16:creationId xmlns:a16="http://schemas.microsoft.com/office/drawing/2014/main" id="{CD1FB342-5BD6-6404-9AF8-4F42EE06FC1F}"/>
              </a:ext>
            </a:extLst>
          </p:cNvPr>
          <p:cNvSpPr txBox="1"/>
          <p:nvPr/>
        </p:nvSpPr>
        <p:spPr>
          <a:xfrm>
            <a:off x="8168791" y="4386292"/>
            <a:ext cx="193573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Core Demonstration</a:t>
            </a:r>
          </a:p>
        </p:txBody>
      </p:sp>
      <p:sp>
        <p:nvSpPr>
          <p:cNvPr id="26" name="TextBox 25">
            <a:extLst>
              <a:ext uri="{FF2B5EF4-FFF2-40B4-BE49-F238E27FC236}">
                <a16:creationId xmlns:a16="http://schemas.microsoft.com/office/drawing/2014/main" id="{74B0F4A4-C3F2-9929-58FB-E6AB5CF82328}"/>
              </a:ext>
            </a:extLst>
          </p:cNvPr>
          <p:cNvSpPr txBox="1"/>
          <p:nvPr/>
        </p:nvSpPr>
        <p:spPr>
          <a:xfrm>
            <a:off x="1868486" y="5330917"/>
            <a:ext cx="45092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Powertrain Flight Demonstration (EPFD)</a:t>
            </a:r>
          </a:p>
        </p:txBody>
      </p:sp>
      <p:cxnSp>
        <p:nvCxnSpPr>
          <p:cNvPr id="25" name="Straight Connector 24" descr="Solid blue timeline line for the Electrified Powertrain Flight Demonstration (EPFD) starting at the third quarter of FY20 going through the first quarter of FY27.">
            <a:extLst>
              <a:ext uri="{FF2B5EF4-FFF2-40B4-BE49-F238E27FC236}">
                <a16:creationId xmlns:a16="http://schemas.microsoft.com/office/drawing/2014/main" id="{38A4AE5A-D943-2C54-C8CF-19B9DE446D1C}"/>
              </a:ext>
            </a:extLst>
          </p:cNvPr>
          <p:cNvCxnSpPr>
            <a:cxnSpLocks/>
          </p:cNvCxnSpPr>
          <p:nvPr/>
        </p:nvCxnSpPr>
        <p:spPr>
          <a:xfrm>
            <a:off x="2502590" y="5702672"/>
            <a:ext cx="6948657" cy="0"/>
          </a:xfrm>
          <a:prstGeom prst="line">
            <a:avLst/>
          </a:prstGeom>
          <a:noFill/>
          <a:ln w="41275" cap="flat" cmpd="sng" algn="ctr">
            <a:solidFill>
              <a:srgbClr val="00BAD9"/>
            </a:solidFill>
            <a:prstDash val="solid"/>
          </a:ln>
          <a:effectLst/>
        </p:spPr>
      </p:cxnSp>
      <p:sp>
        <p:nvSpPr>
          <p:cNvPr id="5" name="Oval 4" descr="A solid blue dot on the Electrified Powertrain Flight Demonstration (EPFD) blue line to mark the completion of the Partner selection in between the end of the 4th quarter in FY21 and the beginning of the 1st quarter in FY22.">
            <a:extLst>
              <a:ext uri="{FF2B5EF4-FFF2-40B4-BE49-F238E27FC236}">
                <a16:creationId xmlns:a16="http://schemas.microsoft.com/office/drawing/2014/main" id="{81D4F268-D308-96CF-562D-E5ADD5D524C8}"/>
              </a:ext>
            </a:extLst>
          </p:cNvPr>
          <p:cNvSpPr>
            <a:spLocks noChangeAspect="1"/>
          </p:cNvSpPr>
          <p:nvPr/>
        </p:nvSpPr>
        <p:spPr bwMode="auto">
          <a:xfrm>
            <a:off x="3748167" y="5639780"/>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14" name="TextBox 13">
            <a:extLst>
              <a:ext uri="{FF2B5EF4-FFF2-40B4-BE49-F238E27FC236}">
                <a16:creationId xmlns:a16="http://schemas.microsoft.com/office/drawing/2014/main" id="{EDC459E0-CC90-2B11-1823-7E1A85AEA975}"/>
              </a:ext>
            </a:extLst>
          </p:cNvPr>
          <p:cNvSpPr txBox="1"/>
          <p:nvPr/>
        </p:nvSpPr>
        <p:spPr>
          <a:xfrm>
            <a:off x="3038935" y="5704373"/>
            <a:ext cx="1652511"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a:ea typeface="ＭＳ Ｐゴシック"/>
                <a:cs typeface="Arial"/>
              </a:rPr>
              <a:t>Partner Selection</a:t>
            </a:r>
            <a:endPar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sp>
        <p:nvSpPr>
          <p:cNvPr id="34" name="TextBox 33">
            <a:extLst>
              <a:ext uri="{FF2B5EF4-FFF2-40B4-BE49-F238E27FC236}">
                <a16:creationId xmlns:a16="http://schemas.microsoft.com/office/drawing/2014/main" id="{CDAF45F0-6370-8554-C242-FDDB80340487}"/>
              </a:ext>
            </a:extLst>
          </p:cNvPr>
          <p:cNvSpPr txBox="1"/>
          <p:nvPr/>
        </p:nvSpPr>
        <p:spPr>
          <a:xfrm>
            <a:off x="6495609" y="5330917"/>
            <a:ext cx="1339427"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Flight Tests</a:t>
            </a:r>
            <a:endPar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cxnSp>
        <p:nvCxnSpPr>
          <p:cNvPr id="19" name="Straight Connector 18" descr="Solid blue timeline line for the Electrified Aircraft Propulsion Technologies (AATT) starting at the beginning of FY20 through the second quarter of FY24.">
            <a:extLst>
              <a:ext uri="{FF2B5EF4-FFF2-40B4-BE49-F238E27FC236}">
                <a16:creationId xmlns:a16="http://schemas.microsoft.com/office/drawing/2014/main" id="{63013BDD-119F-C2AD-9FF3-1BA0515759DA}"/>
              </a:ext>
            </a:extLst>
          </p:cNvPr>
          <p:cNvCxnSpPr>
            <a:cxnSpLocks/>
            <a:endCxn id="44" idx="2"/>
          </p:cNvCxnSpPr>
          <p:nvPr/>
        </p:nvCxnSpPr>
        <p:spPr>
          <a:xfrm>
            <a:off x="1943100" y="6023105"/>
            <a:ext cx="4568778" cy="0"/>
          </a:xfrm>
          <a:prstGeom prst="line">
            <a:avLst/>
          </a:prstGeom>
          <a:noFill/>
          <a:ln w="41275" cap="flat" cmpd="sng" algn="ctr">
            <a:solidFill>
              <a:srgbClr val="00BAD9"/>
            </a:solidFill>
            <a:prstDash val="solid"/>
          </a:ln>
          <a:effectLst/>
        </p:spPr>
      </p:cxnSp>
      <p:sp>
        <p:nvSpPr>
          <p:cNvPr id="24" name="Oval 23" descr="A solid blue dot on the Electrified Aircraft Propulsion Technologies (AATT) blue line to mark the MW Altitude Capability (NEAT) completion in between the end of the 4th quarter in FY20.">
            <a:extLst>
              <a:ext uri="{FF2B5EF4-FFF2-40B4-BE49-F238E27FC236}">
                <a16:creationId xmlns:a16="http://schemas.microsoft.com/office/drawing/2014/main" id="{339B4028-B131-FE64-8916-57C9394B98CE}"/>
              </a:ext>
            </a:extLst>
          </p:cNvPr>
          <p:cNvSpPr>
            <a:spLocks noChangeAspect="1"/>
          </p:cNvSpPr>
          <p:nvPr/>
        </p:nvSpPr>
        <p:spPr bwMode="auto">
          <a:xfrm>
            <a:off x="2750003" y="5955956"/>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20" name="TextBox 19">
            <a:extLst>
              <a:ext uri="{FF2B5EF4-FFF2-40B4-BE49-F238E27FC236}">
                <a16:creationId xmlns:a16="http://schemas.microsoft.com/office/drawing/2014/main" id="{3F5CB09B-C854-7CE0-DBFC-5A7C78EEE527}"/>
              </a:ext>
            </a:extLst>
          </p:cNvPr>
          <p:cNvSpPr txBox="1"/>
          <p:nvPr/>
        </p:nvSpPr>
        <p:spPr>
          <a:xfrm>
            <a:off x="1868486" y="6026719"/>
            <a:ext cx="2715552" cy="52322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Aircraft Propulsion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Technologies (AATT)</a:t>
            </a:r>
          </a:p>
        </p:txBody>
      </p:sp>
      <p:cxnSp>
        <p:nvCxnSpPr>
          <p:cNvPr id="10" name="Straight Connector 9" descr="Line pointing to small dot in the 4th quarter of the FY20 year on the blue line for Electrified Aircraft Propulsion Technologies (AATT) to mark MW Altitude Capability (NEAT).">
            <a:extLst>
              <a:ext uri="{FF2B5EF4-FFF2-40B4-BE49-F238E27FC236}">
                <a16:creationId xmlns:a16="http://schemas.microsoft.com/office/drawing/2014/main" id="{97A5F145-A234-A8D1-BD39-1BFDBB3FCEB4}"/>
              </a:ext>
            </a:extLst>
          </p:cNvPr>
          <p:cNvCxnSpPr>
            <a:cxnSpLocks/>
          </p:cNvCxnSpPr>
          <p:nvPr/>
        </p:nvCxnSpPr>
        <p:spPr>
          <a:xfrm flipH="1" flipV="1">
            <a:off x="3789145" y="6359147"/>
            <a:ext cx="248063" cy="131529"/>
          </a:xfrm>
          <a:prstGeom prst="line">
            <a:avLst/>
          </a:prstGeom>
          <a:ln w="25400">
            <a:solidFill>
              <a:srgbClr val="00BADA"/>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9F2461-A54C-F22D-3D31-86F943E4970B}"/>
              </a:ext>
            </a:extLst>
          </p:cNvPr>
          <p:cNvSpPr txBox="1"/>
          <p:nvPr/>
        </p:nvSpPr>
        <p:spPr>
          <a:xfrm>
            <a:off x="4016494" y="6361019"/>
            <a:ext cx="1959852"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MW Altitude Capability (NEAT)</a:t>
            </a:r>
          </a:p>
        </p:txBody>
      </p:sp>
      <p:cxnSp>
        <p:nvCxnSpPr>
          <p:cNvPr id="43" name="Straight Connector 42" descr="Dotted blue timeline line (dotted lines are notional) for the Electric Aircraft Propulsion Technologies (AATT) from the end of the second quarter of FY24 through the end of FY28.">
            <a:extLst>
              <a:ext uri="{FF2B5EF4-FFF2-40B4-BE49-F238E27FC236}">
                <a16:creationId xmlns:a16="http://schemas.microsoft.com/office/drawing/2014/main" id="{9BDC5679-E653-D14C-FF01-EF5207308736}"/>
              </a:ext>
            </a:extLst>
          </p:cNvPr>
          <p:cNvCxnSpPr>
            <a:cxnSpLocks/>
            <a:stCxn id="44" idx="6"/>
          </p:cNvCxnSpPr>
          <p:nvPr/>
        </p:nvCxnSpPr>
        <p:spPr>
          <a:xfrm>
            <a:off x="6751863" y="6023105"/>
            <a:ext cx="3619395" cy="3614"/>
          </a:xfrm>
          <a:prstGeom prst="line">
            <a:avLst/>
          </a:prstGeom>
          <a:noFill/>
          <a:ln w="41275" cap="flat" cmpd="sng" algn="ctr">
            <a:solidFill>
              <a:srgbClr val="00BAD9"/>
            </a:solidFill>
            <a:prstDash val="sysDot"/>
          </a:ln>
          <a:effectLst/>
        </p:spPr>
      </p:cxnSp>
      <p:sp>
        <p:nvSpPr>
          <p:cNvPr id="44" name="Oval 43" descr="A dot on the Electrified Aircraft Propulsion Technogies (AATT) blue timeline line marking at the 4th quarter of FY24 and beginning of FY25 for TC Completion.">
            <a:extLst>
              <a:ext uri="{FF2B5EF4-FFF2-40B4-BE49-F238E27FC236}">
                <a16:creationId xmlns:a16="http://schemas.microsoft.com/office/drawing/2014/main" id="{5AAFD72F-3E12-7E9B-BA04-2082CAEBD3BB}"/>
              </a:ext>
            </a:extLst>
          </p:cNvPr>
          <p:cNvSpPr/>
          <p:nvPr/>
        </p:nvSpPr>
        <p:spPr bwMode="auto">
          <a:xfrm>
            <a:off x="6511878" y="590593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8" name="TextBox 67">
            <a:extLst>
              <a:ext uri="{FF2B5EF4-FFF2-40B4-BE49-F238E27FC236}">
                <a16:creationId xmlns:a16="http://schemas.microsoft.com/office/drawing/2014/main" id="{B11C83A7-C3AE-70A3-CCA6-5C6CB6FC9B16}"/>
              </a:ext>
            </a:extLst>
          </p:cNvPr>
          <p:cNvSpPr txBox="1"/>
          <p:nvPr/>
        </p:nvSpPr>
        <p:spPr>
          <a:xfrm>
            <a:off x="5158224" y="6060044"/>
            <a:ext cx="145058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TC Completion</a:t>
            </a:r>
          </a:p>
        </p:txBody>
      </p:sp>
      <p:sp>
        <p:nvSpPr>
          <p:cNvPr id="28" name="Up Arrow Callout 27" descr="Box with a blue arrow, from the FY25 time through the FY28 time that says, &quot;Achieve TRL 6 in time for industry product decision-making&quot;">
            <a:extLst>
              <a:ext uri="{FF2B5EF4-FFF2-40B4-BE49-F238E27FC236}">
                <a16:creationId xmlns:a16="http://schemas.microsoft.com/office/drawing/2014/main" id="{8BBC4AD2-BDD8-3CFC-7B50-EC528C0714B5}"/>
              </a:ext>
            </a:extLst>
          </p:cNvPr>
          <p:cNvSpPr/>
          <p:nvPr/>
        </p:nvSpPr>
        <p:spPr>
          <a:xfrm>
            <a:off x="6661061" y="6060043"/>
            <a:ext cx="3710196" cy="779246"/>
          </a:xfrm>
          <a:prstGeom prst="upArrowCallout">
            <a:avLst>
              <a:gd name="adj1" fmla="val 41124"/>
              <a:gd name="adj2" fmla="val 34406"/>
              <a:gd name="adj3" fmla="val 25000"/>
              <a:gd name="adj4" fmla="val 64977"/>
            </a:avLst>
          </a:prstGeom>
          <a:solidFill>
            <a:srgbClr val="0070C0"/>
          </a:solidFill>
          <a:ln w="9525" cap="flat" cmpd="sng" algn="ctr">
            <a:no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a:ea typeface="ＭＳ Ｐゴシック"/>
                <a:cs typeface="Arial"/>
              </a:rPr>
              <a:t>Achieve TRL 6 in time for industry product decision-making</a:t>
            </a:r>
          </a:p>
        </p:txBody>
      </p:sp>
      <p:sp>
        <p:nvSpPr>
          <p:cNvPr id="55" name="TextBox 54">
            <a:extLst>
              <a:ext uri="{FF2B5EF4-FFF2-40B4-BE49-F238E27FC236}">
                <a16:creationId xmlns:a16="http://schemas.microsoft.com/office/drawing/2014/main" id="{951C394B-FD7E-6118-E43D-5D60CF4B5947}"/>
              </a:ext>
            </a:extLst>
          </p:cNvPr>
          <p:cNvSpPr txBox="1"/>
          <p:nvPr/>
        </p:nvSpPr>
        <p:spPr>
          <a:xfrm>
            <a:off x="11391012" y="6216336"/>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Planned</a:t>
            </a:r>
          </a:p>
        </p:txBody>
      </p:sp>
      <p:cxnSp>
        <p:nvCxnSpPr>
          <p:cNvPr id="56" name="Straight Connector 55" descr="Dotted lines equals Notional.">
            <a:extLst>
              <a:ext uri="{FF2B5EF4-FFF2-40B4-BE49-F238E27FC236}">
                <a16:creationId xmlns:a16="http://schemas.microsoft.com/office/drawing/2014/main" id="{49E73C7A-60C8-B1CB-01CF-D147DCD22052}"/>
              </a:ext>
            </a:extLst>
          </p:cNvPr>
          <p:cNvCxnSpPr>
            <a:cxnSpLocks/>
          </p:cNvCxnSpPr>
          <p:nvPr/>
        </p:nvCxnSpPr>
        <p:spPr>
          <a:xfrm>
            <a:off x="11430343" y="6705983"/>
            <a:ext cx="691104" cy="0"/>
          </a:xfrm>
          <a:prstGeom prst="line">
            <a:avLst/>
          </a:prstGeom>
          <a:noFill/>
          <a:ln w="41275" cap="flat" cmpd="sng" algn="ctr">
            <a:solidFill>
              <a:sysClr val="windowText" lastClr="000000"/>
            </a:solidFill>
            <a:prstDash val="sysDot"/>
            <a:tailEnd type="none"/>
          </a:ln>
          <a:effectLst/>
        </p:spPr>
      </p:cxnSp>
      <p:cxnSp>
        <p:nvCxnSpPr>
          <p:cNvPr id="58" name="Straight Connector 57" descr="Solid lines equals planned.">
            <a:extLst>
              <a:ext uri="{FF2B5EF4-FFF2-40B4-BE49-F238E27FC236}">
                <a16:creationId xmlns:a16="http://schemas.microsoft.com/office/drawing/2014/main" id="{CD2E11FA-60D7-DF87-6C63-ABAA1DDD4512}"/>
              </a:ext>
            </a:extLst>
          </p:cNvPr>
          <p:cNvCxnSpPr>
            <a:cxnSpLocks/>
          </p:cNvCxnSpPr>
          <p:nvPr/>
        </p:nvCxnSpPr>
        <p:spPr>
          <a:xfrm>
            <a:off x="11405191" y="6461874"/>
            <a:ext cx="716257" cy="0"/>
          </a:xfrm>
          <a:prstGeom prst="line">
            <a:avLst/>
          </a:prstGeom>
          <a:noFill/>
          <a:ln w="41275" cap="flat" cmpd="sng" algn="ctr">
            <a:solidFill>
              <a:sysClr val="windowText" lastClr="000000"/>
            </a:solidFill>
            <a:prstDash val="solid"/>
            <a:tailEnd type="none"/>
          </a:ln>
          <a:effectLst/>
        </p:spPr>
      </p:cxnSp>
      <p:sp>
        <p:nvSpPr>
          <p:cNvPr id="59" name="TextBox 58">
            <a:extLst>
              <a:ext uri="{FF2B5EF4-FFF2-40B4-BE49-F238E27FC236}">
                <a16:creationId xmlns:a16="http://schemas.microsoft.com/office/drawing/2014/main" id="{6E960425-DA52-03F4-F580-5DEDC60F351A}"/>
              </a:ext>
            </a:extLst>
          </p:cNvPr>
          <p:cNvSpPr txBox="1"/>
          <p:nvPr/>
        </p:nvSpPr>
        <p:spPr>
          <a:xfrm>
            <a:off x="11391012" y="6477000"/>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Notional</a:t>
            </a:r>
          </a:p>
        </p:txBody>
      </p:sp>
      <p:sp>
        <p:nvSpPr>
          <p:cNvPr id="64" name="Date Placeholder 3">
            <a:extLst>
              <a:ext uri="{FF2B5EF4-FFF2-40B4-BE49-F238E27FC236}">
                <a16:creationId xmlns:a16="http://schemas.microsoft.com/office/drawing/2014/main" id="{9C8E9415-42FF-0A4A-827F-04CEA8FCC0A1}"/>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lumMod val="75000"/>
                    <a:lumOff val="25000"/>
                  </a:srgbClr>
                </a:solidFill>
                <a:effectLst/>
                <a:uLnTx/>
                <a:uFillTx/>
                <a:latin typeface="Arial"/>
                <a:ea typeface="+mn-ea"/>
                <a:cs typeface="+mn-cs"/>
              </a:rPr>
              <a:t>www.nasa.gov</a:t>
            </a: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   |</a:t>
            </a:r>
          </a:p>
        </p:txBody>
      </p:sp>
      <p:sp>
        <p:nvSpPr>
          <p:cNvPr id="66" name="Slide Number Placeholder 4">
            <a:extLst>
              <a:ext uri="{FF2B5EF4-FFF2-40B4-BE49-F238E27FC236}">
                <a16:creationId xmlns:a16="http://schemas.microsoft.com/office/drawing/2014/main" id="{9019EF2D-58F8-FC4D-89FC-9109B95C06B9}"/>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71" name="Rectangle 70">
            <a:extLst>
              <a:ext uri="{FF2B5EF4-FFF2-40B4-BE49-F238E27FC236}">
                <a16:creationId xmlns:a16="http://schemas.microsoft.com/office/drawing/2014/main" id="{1E4C625E-059E-FE87-4A75-79AAD2CCA180}"/>
              </a:ext>
            </a:extLst>
          </p:cNvPr>
          <p:cNvSpPr/>
          <p:nvPr/>
        </p:nvSpPr>
        <p:spPr>
          <a:xfrm>
            <a:off x="10326194" y="2448217"/>
            <a:ext cx="769633" cy="8613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CA611EA4-4456-FF27-A26E-977896D86353}"/>
              </a:ext>
            </a:extLst>
          </p:cNvPr>
          <p:cNvSpPr/>
          <p:nvPr/>
        </p:nvSpPr>
        <p:spPr>
          <a:xfrm>
            <a:off x="7968356" y="5539563"/>
            <a:ext cx="548640" cy="95693"/>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E76C8A65-3CC5-E7E4-8E05-A7E72A29E7C3}"/>
              </a:ext>
            </a:extLst>
          </p:cNvPr>
          <p:cNvSpPr/>
          <p:nvPr/>
        </p:nvSpPr>
        <p:spPr>
          <a:xfrm>
            <a:off x="7771103" y="5788244"/>
            <a:ext cx="1225296" cy="85061"/>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2" name="TextBox 61">
            <a:extLst>
              <a:ext uri="{FF2B5EF4-FFF2-40B4-BE49-F238E27FC236}">
                <a16:creationId xmlns:a16="http://schemas.microsoft.com/office/drawing/2014/main" id="{9ED4AAB1-485B-0139-670A-DA28AB5D7D3A}"/>
              </a:ext>
            </a:extLst>
          </p:cNvPr>
          <p:cNvSpPr txBox="1"/>
          <p:nvPr/>
        </p:nvSpPr>
        <p:spPr>
          <a:xfrm>
            <a:off x="9033274" y="2304220"/>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Flight Test</a:t>
            </a:r>
          </a:p>
        </p:txBody>
      </p:sp>
      <p:sp>
        <p:nvSpPr>
          <p:cNvPr id="29" name="Oval 28" descr="A dot on the Electrified Powertrain Flight Demonstration (EPFD) blue timeline line marking in the 4th quarter of FY25 a First Flight.">
            <a:extLst>
              <a:ext uri="{FF2B5EF4-FFF2-40B4-BE49-F238E27FC236}">
                <a16:creationId xmlns:a16="http://schemas.microsoft.com/office/drawing/2014/main" id="{1C8A0B3A-8B04-DFAB-1FB1-582F5FC1F337}"/>
              </a:ext>
            </a:extLst>
          </p:cNvPr>
          <p:cNvSpPr/>
          <p:nvPr/>
        </p:nvSpPr>
        <p:spPr bwMode="auto">
          <a:xfrm>
            <a:off x="7865003" y="546757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0" name="Oval 29" descr="A dot on the Electrified Powertrain Flight Demonstration (EPFD) blue timeline line marking in the 3rd quarter of FY25 a First Flight.">
            <a:extLst>
              <a:ext uri="{FF2B5EF4-FFF2-40B4-BE49-F238E27FC236}">
                <a16:creationId xmlns:a16="http://schemas.microsoft.com/office/drawing/2014/main" id="{75E67DD3-637B-C113-ACF8-AF2821C0C4F5}"/>
              </a:ext>
            </a:extLst>
          </p:cNvPr>
          <p:cNvSpPr/>
          <p:nvPr/>
        </p:nvSpPr>
        <p:spPr bwMode="auto">
          <a:xfrm>
            <a:off x="7648390" y="570132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BADA"/>
              </a:solidFill>
              <a:effectLst/>
              <a:uLnTx/>
              <a:uFillTx/>
              <a:latin typeface="Arial Black" pitchFamily="-108" charset="0"/>
              <a:ea typeface="ＭＳ Ｐゴシック" pitchFamily="-108" charset="-128"/>
              <a:cs typeface="ＭＳ Ｐゴシック" pitchFamily="-108" charset="-128"/>
            </a:endParaRPr>
          </a:p>
        </p:txBody>
      </p:sp>
      <p:sp>
        <p:nvSpPr>
          <p:cNvPr id="22" name="Oval 21" descr="A dot on the Sustainable Flight Demonstrator (SFD) green line to mark a flight test at the end of the FY27 last quarter and the beginning of the FY28 first quarter. the Digital Flight Test.">
            <a:extLst>
              <a:ext uri="{FF2B5EF4-FFF2-40B4-BE49-F238E27FC236}">
                <a16:creationId xmlns:a16="http://schemas.microsoft.com/office/drawing/2014/main" id="{CA33058C-6956-CA08-124A-4455D781BE70}"/>
              </a:ext>
            </a:extLst>
          </p:cNvPr>
          <p:cNvSpPr/>
          <p:nvPr/>
        </p:nvSpPr>
        <p:spPr bwMode="auto">
          <a:xfrm>
            <a:off x="10156148" y="2378466"/>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rPr>
              <a:t>              </a:t>
            </a:r>
          </a:p>
        </p:txBody>
      </p:sp>
      <p:sp>
        <p:nvSpPr>
          <p:cNvPr id="70" name="Rectangle 69" descr="&quot;&quot;">
            <a:extLst>
              <a:ext uri="{FF2B5EF4-FFF2-40B4-BE49-F238E27FC236}">
                <a16:creationId xmlns:a16="http://schemas.microsoft.com/office/drawing/2014/main" id="{620079CA-FA45-E6E3-8F6C-CE4F9CA26323}"/>
              </a:ext>
            </a:extLst>
          </p:cNvPr>
          <p:cNvSpPr/>
          <p:nvPr/>
        </p:nvSpPr>
        <p:spPr>
          <a:xfrm>
            <a:off x="212989" y="4378519"/>
            <a:ext cx="1544435" cy="89170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3" name="Picture 72" descr="3D cross-cut of a small core gas turbine engine.">
            <a:extLst>
              <a:ext uri="{FF2B5EF4-FFF2-40B4-BE49-F238E27FC236}">
                <a16:creationId xmlns:a16="http://schemas.microsoft.com/office/drawing/2014/main" id="{48087FB6-173C-6156-1C37-43C46E7100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599" y="4394115"/>
            <a:ext cx="1540586" cy="866981"/>
          </a:xfrm>
          <a:prstGeom prst="rect">
            <a:avLst/>
          </a:prstGeom>
        </p:spPr>
      </p:pic>
      <p:pic>
        <p:nvPicPr>
          <p:cNvPr id="76" name="Picture 75" descr="Artist illustration of an aircraft showing the internal workings of the electric engine and the battery storage.">
            <a:extLst>
              <a:ext uri="{FF2B5EF4-FFF2-40B4-BE49-F238E27FC236}">
                <a16:creationId xmlns:a16="http://schemas.microsoft.com/office/drawing/2014/main" id="{AE30990E-0476-AEF5-F805-BD22C0D3934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19009" y="5402125"/>
            <a:ext cx="1536569" cy="914400"/>
          </a:xfrm>
          <a:prstGeom prst="rect">
            <a:avLst/>
          </a:prstGeom>
        </p:spPr>
      </p:pic>
      <p:sp>
        <p:nvSpPr>
          <p:cNvPr id="77" name="Rectangle 76" descr="&quot;&quot;">
            <a:extLst>
              <a:ext uri="{FF2B5EF4-FFF2-40B4-BE49-F238E27FC236}">
                <a16:creationId xmlns:a16="http://schemas.microsoft.com/office/drawing/2014/main" id="{81B40765-269A-9832-9417-C82AC8138335}"/>
              </a:ext>
            </a:extLst>
          </p:cNvPr>
          <p:cNvSpPr/>
          <p:nvPr/>
        </p:nvSpPr>
        <p:spPr>
          <a:xfrm>
            <a:off x="216533" y="5398258"/>
            <a:ext cx="1544435" cy="920459"/>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1" name="Picture 20" descr="Artist illustration of a transonic truss-braced wing in flight.">
            <a:extLst>
              <a:ext uri="{FF2B5EF4-FFF2-40B4-BE49-F238E27FC236}">
                <a16:creationId xmlns:a16="http://schemas.microsoft.com/office/drawing/2014/main" id="{436F441C-EFBF-BF30-48C1-E75E28CBB6B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3784" y="2182001"/>
            <a:ext cx="1566027" cy="978641"/>
          </a:xfrm>
          <a:prstGeom prst="rect">
            <a:avLst/>
          </a:prstGeom>
        </p:spPr>
      </p:pic>
      <p:pic>
        <p:nvPicPr>
          <p:cNvPr id="54" name="Picture 53" descr="Manufacturing plant showing a fuselage getting built.">
            <a:extLst>
              <a:ext uri="{FF2B5EF4-FFF2-40B4-BE49-F238E27FC236}">
                <a16:creationId xmlns:a16="http://schemas.microsoft.com/office/drawing/2014/main" id="{E95C14F6-CF31-C222-553A-6137155153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03734" y="3367529"/>
            <a:ext cx="1554480" cy="895645"/>
          </a:xfrm>
          <a:prstGeom prst="rect">
            <a:avLst/>
          </a:prstGeom>
          <a:ln>
            <a:solidFill>
              <a:schemeClr val="bg1"/>
            </a:solidFill>
          </a:ln>
        </p:spPr>
      </p:pic>
      <p:sp>
        <p:nvSpPr>
          <p:cNvPr id="100" name="Rectangle 99">
            <a:extLst>
              <a:ext uri="{FF2B5EF4-FFF2-40B4-BE49-F238E27FC236}">
                <a16:creationId xmlns:a16="http://schemas.microsoft.com/office/drawing/2014/main" id="{637279DB-EC93-56AD-A5C8-C8F24AA55D0D}"/>
              </a:ext>
            </a:extLst>
          </p:cNvPr>
          <p:cNvSpPr/>
          <p:nvPr/>
        </p:nvSpPr>
        <p:spPr>
          <a:xfrm>
            <a:off x="9722690" y="4678787"/>
            <a:ext cx="45720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Oval 37" descr="A dot on the Hybrid Thermally Efficient Core (HyTEC) orange timeline line marking the Core Demonstration at the end of FY27.">
            <a:extLst>
              <a:ext uri="{FF2B5EF4-FFF2-40B4-BE49-F238E27FC236}">
                <a16:creationId xmlns:a16="http://schemas.microsoft.com/office/drawing/2014/main" id="{DCD95EEB-07F2-3DFA-1CD6-461E16F864E4}"/>
              </a:ext>
            </a:extLst>
          </p:cNvPr>
          <p:cNvSpPr/>
          <p:nvPr/>
        </p:nvSpPr>
        <p:spPr bwMode="auto">
          <a:xfrm>
            <a:off x="9569045" y="4607521"/>
            <a:ext cx="239985" cy="234347"/>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5" name="Rectangle 74">
            <a:extLst>
              <a:ext uri="{FF2B5EF4-FFF2-40B4-BE49-F238E27FC236}">
                <a16:creationId xmlns:a16="http://schemas.microsoft.com/office/drawing/2014/main" id="{4C02C019-07F7-6962-9294-B8F6105A5B3D}"/>
              </a:ext>
            </a:extLst>
          </p:cNvPr>
          <p:cNvSpPr/>
          <p:nvPr/>
        </p:nvSpPr>
        <p:spPr>
          <a:xfrm>
            <a:off x="6964889" y="4681330"/>
            <a:ext cx="36576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Oval 26" descr="A small dot on the Hybrid Thermally Efficient Core (HyTEC) orange line to mark the Power Extraction Test in the 1st quarter of the FY25.">
            <a:extLst>
              <a:ext uri="{FF2B5EF4-FFF2-40B4-BE49-F238E27FC236}">
                <a16:creationId xmlns:a16="http://schemas.microsoft.com/office/drawing/2014/main" id="{D82039DE-1AF8-4468-4634-C3B7F78BBB0C}"/>
              </a:ext>
            </a:extLst>
          </p:cNvPr>
          <p:cNvSpPr>
            <a:spLocks noChangeAspect="1"/>
          </p:cNvSpPr>
          <p:nvPr/>
        </p:nvSpPr>
        <p:spPr bwMode="auto">
          <a:xfrm>
            <a:off x="6834260" y="4650769"/>
            <a:ext cx="137160" cy="137160"/>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7" name="Rectangle 66">
            <a:extLst>
              <a:ext uri="{FF2B5EF4-FFF2-40B4-BE49-F238E27FC236}">
                <a16:creationId xmlns:a16="http://schemas.microsoft.com/office/drawing/2014/main" id="{6755CF36-79C0-1D17-A16E-86758DA01BE9}"/>
              </a:ext>
            </a:extLst>
          </p:cNvPr>
          <p:cNvSpPr/>
          <p:nvPr/>
        </p:nvSpPr>
        <p:spPr bwMode="auto">
          <a:xfrm>
            <a:off x="0" y="1551404"/>
            <a:ext cx="12192000" cy="498035"/>
          </a:xfrm>
          <a:prstGeom prst="rect">
            <a:avLst/>
          </a:prstGeom>
          <a:solidFill>
            <a:srgbClr val="E6E6E6">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2" name="Rectangle 71">
            <a:extLst>
              <a:ext uri="{FF2B5EF4-FFF2-40B4-BE49-F238E27FC236}">
                <a16:creationId xmlns:a16="http://schemas.microsoft.com/office/drawing/2014/main" id="{D2C4B259-1839-822C-5272-C1FE2B465EDA}"/>
              </a:ext>
            </a:extLst>
          </p:cNvPr>
          <p:cNvSpPr/>
          <p:nvPr/>
        </p:nvSpPr>
        <p:spPr bwMode="auto">
          <a:xfrm>
            <a:off x="-6871" y="3211723"/>
            <a:ext cx="12192000" cy="3633300"/>
          </a:xfrm>
          <a:prstGeom prst="rect">
            <a:avLst/>
          </a:prstGeom>
          <a:solidFill>
            <a:srgbClr val="E6E6E6">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4" name="Rectangle 73">
            <a:extLst>
              <a:ext uri="{FF2B5EF4-FFF2-40B4-BE49-F238E27FC236}">
                <a16:creationId xmlns:a16="http://schemas.microsoft.com/office/drawing/2014/main" id="{7A318D68-F24C-3AAD-A61B-920512AD2B0A}"/>
              </a:ext>
            </a:extLst>
          </p:cNvPr>
          <p:cNvSpPr/>
          <p:nvPr/>
        </p:nvSpPr>
        <p:spPr>
          <a:xfrm>
            <a:off x="930218" y="3460984"/>
            <a:ext cx="9031319" cy="954107"/>
          </a:xfrm>
          <a:prstGeom prst="rect">
            <a:avLst/>
          </a:prstGeom>
          <a:solidFill>
            <a:srgbClr val="00B050"/>
          </a:solidFill>
        </p:spPr>
        <p:txBody>
          <a:bodyPr wrap="none" lIns="91440" tIns="45720" rIns="91440" bIns="45720" anchor="t">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a:ln>
                  <a:noFill/>
                </a:ln>
                <a:effectLst/>
                <a:uLnTx/>
                <a:uFillTx/>
                <a:latin typeface="Arial"/>
                <a:ea typeface="ＭＳ Ｐゴシック"/>
                <a:cs typeface="Arial"/>
              </a:rPr>
              <a:t>Sustainable Flight Demonstrator:</a:t>
            </a:r>
          </a:p>
          <a:p>
            <a:pPr marL="285750" indent="-285750">
              <a:buFont typeface="Arial"/>
              <a:buChar char="•"/>
              <a:defRPr/>
            </a:pPr>
            <a:r>
              <a:rPr lang="en-US" sz="1400">
                <a:latin typeface="Arial"/>
                <a:ea typeface="ＭＳ Ｐゴシック"/>
                <a:cs typeface="Arial"/>
              </a:rPr>
              <a:t>Completed Conceptual Design Review (Sept 2023) &amp; Systems Requirements Review (Dec 2023/Jan 2024) </a:t>
            </a:r>
            <a:endParaRPr lang="en-US" sz="1400">
              <a:latin typeface="Arial" panose="020B0604020202020204" pitchFamily="34" charset="0"/>
              <a:cs typeface="Arial" panose="020B0604020202020204" pitchFamily="34" charset="0"/>
            </a:endParaRPr>
          </a:p>
          <a:p>
            <a:pPr marL="285750" indent="-285750">
              <a:buFont typeface="Arial"/>
              <a:buChar char="•"/>
              <a:defRPr/>
            </a:pPr>
            <a:r>
              <a:rPr lang="en-US" sz="1400">
                <a:latin typeface="Arial"/>
                <a:ea typeface="ＭＳ Ｐゴシック"/>
                <a:cs typeface="Arial"/>
              </a:rPr>
              <a:t>Second Airline Sustainability Coalition meeting held Nov 2023; included RTX/P&amp;W (selected engine partner)</a:t>
            </a:r>
            <a:endParaRPr lang="en-US" sz="1400">
              <a:latin typeface="Arial"/>
              <a:cs typeface="Arial"/>
            </a:endParaRPr>
          </a:p>
          <a:p>
            <a:pPr marL="285750" indent="-285750">
              <a:buFont typeface="Arial"/>
              <a:buChar char="•"/>
              <a:defRPr/>
            </a:pPr>
            <a:r>
              <a:rPr lang="en-US" sz="1400">
                <a:latin typeface="Arial"/>
                <a:ea typeface="ＭＳ Ｐゴシック"/>
                <a:cs typeface="Arial"/>
              </a:rPr>
              <a:t>First flight of TTBW-based demonstrator aircraft with associated technologies on track for late Sept 2028 </a:t>
            </a:r>
            <a:endParaRPr lang="en-US"/>
          </a:p>
        </p:txBody>
      </p:sp>
      <p:sp>
        <p:nvSpPr>
          <p:cNvPr id="78" name="Rectangle 77">
            <a:extLst>
              <a:ext uri="{FF2B5EF4-FFF2-40B4-BE49-F238E27FC236}">
                <a16:creationId xmlns:a16="http://schemas.microsoft.com/office/drawing/2014/main" id="{3F78AAE0-EAEC-17AC-EF33-496A0688EB90}"/>
              </a:ext>
            </a:extLst>
          </p:cNvPr>
          <p:cNvSpPr/>
          <p:nvPr/>
        </p:nvSpPr>
        <p:spPr>
          <a:xfrm>
            <a:off x="1481398" y="4653642"/>
            <a:ext cx="9908942" cy="1159254"/>
          </a:xfrm>
          <a:prstGeom prst="rect">
            <a:avLst/>
          </a:prstGeom>
          <a:solidFill>
            <a:srgbClr val="00B050"/>
          </a:solidFill>
        </p:spPr>
        <p:txBody>
          <a:bodyPr wrap="square" lIns="91440" tIns="45720" rIns="91440" bIns="45720" anchor="t">
            <a:spAutoFit/>
          </a:bodyPr>
          <a:lstStyle/>
          <a:p>
            <a:pPr>
              <a:defRPr/>
            </a:pPr>
            <a:r>
              <a:rPr kumimoji="0" lang="en-US" sz="1400" b="0" i="0" u="none" strike="noStrike" kern="1200" cap="none" spc="0" normalizeH="0" baseline="0" noProof="0">
                <a:ln>
                  <a:noFill/>
                </a:ln>
                <a:effectLst/>
                <a:uLnTx/>
                <a:uFillTx/>
                <a:latin typeface="Arial"/>
                <a:ea typeface="ＭＳ Ｐゴシック"/>
                <a:cs typeface="Arial"/>
              </a:rPr>
              <a:t>AATT/TTBW</a:t>
            </a:r>
            <a:r>
              <a:rPr lang="en-US" sz="1400">
                <a:latin typeface="Arial"/>
                <a:ea typeface="ＭＳ Ｐゴシック"/>
                <a:cs typeface="Arial"/>
              </a:rPr>
              <a:t> (risk reduction for vision system):</a:t>
            </a:r>
            <a:endParaRPr kumimoji="0" lang="en-US" sz="1400" b="0" i="0" u="none" strike="noStrike" kern="1200" cap="none" spc="0" normalizeH="0" baseline="0" noProof="0">
              <a:ln>
                <a:noFill/>
              </a:ln>
              <a:effectLst/>
              <a:uLnTx/>
              <a:uFillTx/>
              <a:latin typeface="Arial"/>
              <a:ea typeface="ＭＳ Ｐゴシック"/>
              <a:cs typeface="Arial"/>
            </a:endParaRPr>
          </a:p>
          <a:p>
            <a:pPr marL="285750" indent="-285750">
              <a:buFont typeface="Arial" panose="020B0604020202020204" pitchFamily="34" charset="0"/>
              <a:buChar char="•"/>
              <a:defRPr/>
            </a:pP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SUGAR TTBW Phase VI-A deliverables from Boeing arriving for </a:t>
            </a:r>
            <a:r>
              <a:rPr lang="en-US" sz="1400">
                <a:solidFill>
                  <a:srgbClr val="000000"/>
                </a:solidFill>
                <a:latin typeface="Arial"/>
                <a:ea typeface="ＭＳ Ｐゴシック"/>
                <a:cs typeface="Arial"/>
              </a:rPr>
              <a:t>detailed geometry</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a:t>
            </a:r>
            <a:r>
              <a:rPr lang="en-US" sz="1400">
                <a:solidFill>
                  <a:srgbClr val="000000"/>
                </a:solidFill>
                <a:latin typeface="Arial"/>
                <a:ea typeface="ＭＳ Ｐゴシック"/>
                <a:cs typeface="Arial"/>
              </a:rPr>
              <a:t>&amp; technology </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roadmap. </a:t>
            </a:r>
            <a:r>
              <a:rPr lang="en-US" sz="1400">
                <a:solidFill>
                  <a:srgbClr val="000000"/>
                </a:solidFill>
                <a:latin typeface="Arial"/>
                <a:ea typeface="ＭＳ Ｐゴシック"/>
                <a:cs typeface="Arial"/>
              </a:rPr>
              <a:t>  </a:t>
            </a:r>
            <a:endParaRPr lang="en-US" sz="1400" b="0" i="0" u="none" strike="noStrike" kern="1200" cap="none" spc="0" normalizeH="0" baseline="0" noProof="0">
              <a:ln>
                <a:noFill/>
              </a:ln>
              <a:solidFill>
                <a:srgbClr val="000000"/>
              </a:solidFill>
              <a:effectLst/>
              <a:uLnTx/>
              <a:uFillTx/>
              <a:latin typeface="Arial"/>
              <a:ea typeface="ＭＳ Ｐゴシック"/>
              <a:cs typeface="Arial"/>
            </a:endParaRPr>
          </a:p>
          <a:p>
            <a:pPr marL="285750" indent="-285750">
              <a:buFont typeface="Arial" panose="020B0604020202020204" pitchFamily="34" charset="0"/>
              <a:buChar char="•"/>
              <a:defRPr/>
            </a:pPr>
            <a:r>
              <a:rPr lang="en-US" sz="1400">
                <a:solidFill>
                  <a:srgbClr val="000000"/>
                </a:solidFill>
                <a:latin typeface="Arial"/>
                <a:ea typeface="ＭＳ Ｐゴシック"/>
                <a:cs typeface="Arial"/>
              </a:rPr>
              <a:t>SUGAR TTBW Phase</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VI-B </a:t>
            </a:r>
            <a:r>
              <a:rPr lang="en-US" sz="1400">
                <a:solidFill>
                  <a:srgbClr val="000000"/>
                </a:solidFill>
                <a:latin typeface="Arial"/>
                <a:ea typeface="ＭＳ Ｐゴシック"/>
                <a:cs typeface="Arial"/>
              </a:rPr>
              <a:t>initiated Sept</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2023. First activity is high-Rn, high-lift test in late CY</a:t>
            </a:r>
            <a:r>
              <a:rPr lang="en-US" sz="1400">
                <a:solidFill>
                  <a:srgbClr val="000000"/>
                </a:solidFill>
                <a:latin typeface="Arial"/>
                <a:ea typeface="ＭＳ Ｐゴシック"/>
                <a:cs typeface="Arial"/>
              </a:rPr>
              <a:t> </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2024.</a:t>
            </a:r>
            <a:endParaRPr kumimoji="0" lang="en-US" sz="1000" b="0" i="0" u="none" strike="noStrike" kern="1200" cap="none" spc="0" normalizeH="0" baseline="0" noProof="0">
              <a:ln>
                <a:noFill/>
              </a:ln>
              <a:solidFill>
                <a:srgbClr val="000000"/>
              </a:solidFill>
              <a:effectLst/>
              <a:uLnTx/>
              <a:uFillTx/>
              <a:latin typeface="Arial Black" pitchFamily="38" charset="0"/>
              <a:ea typeface="ＭＳ Ｐゴシック" pitchFamily="29" charset="-128"/>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Deep Stall </a:t>
            </a:r>
            <a:r>
              <a:rPr lang="en-US" sz="1400">
                <a:solidFill>
                  <a:srgbClr val="000000"/>
                </a:solidFill>
                <a:latin typeface="Arial"/>
                <a:ea typeface="ＭＳ Ｐゴシック"/>
                <a:cs typeface="Arial"/>
              </a:rPr>
              <a:t>risk</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a:t>
            </a:r>
            <a:r>
              <a:rPr lang="en-US" sz="1400">
                <a:solidFill>
                  <a:srgbClr val="000000"/>
                </a:solidFill>
                <a:latin typeface="Arial"/>
                <a:ea typeface="ＭＳ Ｐゴシック"/>
                <a:cs typeface="Arial"/>
              </a:rPr>
              <a:t>reduction</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a:t>
            </a:r>
            <a:r>
              <a:rPr lang="en-US" sz="1400">
                <a:solidFill>
                  <a:srgbClr val="000000"/>
                </a:solidFill>
                <a:latin typeface="Arial"/>
                <a:ea typeface="ＭＳ Ｐゴシック"/>
                <a:cs typeface="Arial"/>
              </a:rPr>
              <a:t>test</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with existing NASA model in NASA Langley 12-Ft Tunnel Spring 2024.</a:t>
            </a:r>
            <a:endParaRPr lang="en-US" sz="1400" b="0" i="0" u="none" strike="noStrike" kern="1200" cap="none" spc="0" normalizeH="0" baseline="0" noProof="0">
              <a:ln>
                <a:noFill/>
              </a:ln>
              <a:solidFill>
                <a:srgbClr val="000000"/>
              </a:solidFill>
              <a:effectLst/>
              <a:uLnTx/>
              <a:uFillTx/>
              <a:latin typeface="Arial"/>
              <a:ea typeface="ＭＳ Ｐゴシック"/>
              <a:cs typeface="Arial"/>
            </a:endParaRPr>
          </a:p>
          <a:p>
            <a:pPr marL="285750" marR="0" lvl="0" indent="-28575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TTBW Wing-Truss-Junction (WJT) model in </a:t>
            </a:r>
            <a:r>
              <a:rPr lang="en-US" sz="1400">
                <a:solidFill>
                  <a:srgbClr val="000000"/>
                </a:solidFill>
                <a:latin typeface="Arial"/>
                <a:ea typeface="ＭＳ Ｐゴシック"/>
                <a:cs typeface="Arial"/>
              </a:rPr>
              <a:t>fab</a:t>
            </a:r>
            <a:r>
              <a:rPr kumimoji="0" lang="en-US" sz="1400" b="0" i="0" u="none" strike="noStrike" kern="1200" cap="none" spc="0" normalizeH="0" baseline="0" noProof="0">
                <a:ln>
                  <a:noFill/>
                </a:ln>
                <a:solidFill>
                  <a:srgbClr val="000000"/>
                </a:solidFill>
                <a:effectLst/>
                <a:uLnTx/>
                <a:uFillTx/>
                <a:latin typeface="Arial"/>
                <a:ea typeface="ＭＳ Ｐゴシック"/>
                <a:cs typeface="Arial"/>
              </a:rPr>
              <a:t> for testing in NASA Glenn Icing Research Tunnel in early summer 2024</a:t>
            </a:r>
            <a:r>
              <a:rPr kumimoji="0" lang="en-US" sz="1400" b="0" i="0" u="none" strike="noStrike" kern="1200" cap="none" spc="0" normalizeH="0" baseline="0" noProof="0">
                <a:ln>
                  <a:noFill/>
                </a:ln>
                <a:effectLst/>
                <a:uLnTx/>
                <a:uFillTx/>
                <a:latin typeface="Arial"/>
                <a:ea typeface="ＭＳ Ｐゴシック"/>
                <a:cs typeface="Arial"/>
              </a:rPr>
              <a:t>.</a:t>
            </a:r>
            <a:endParaRPr lang="en-US" sz="1400" b="0" i="0" u="none" strike="noStrike" kern="1200" cap="none" spc="0" normalizeH="0" baseline="0" noProof="0">
              <a:ln>
                <a:noFill/>
              </a:ln>
              <a:effectLst/>
              <a:uLnTx/>
              <a:uFillTx/>
              <a:latin typeface="Arial"/>
              <a:ea typeface="ＭＳ Ｐゴシック"/>
              <a:cs typeface="Arial"/>
            </a:endParaRPr>
          </a:p>
        </p:txBody>
      </p:sp>
    </p:spTree>
    <p:extLst>
      <p:ext uri="{BB962C8B-B14F-4D97-AF65-F5344CB8AC3E}">
        <p14:creationId xmlns:p14="http://schemas.microsoft.com/office/powerpoint/2010/main" val="3286119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B35BEB-D045-F94B-917D-E18EEED5DDF6}"/>
              </a:ext>
            </a:extLst>
          </p:cNvPr>
          <p:cNvSpPr>
            <a:spLocks noGrp="1"/>
          </p:cNvSpPr>
          <p:nvPr>
            <p:ph type="title"/>
          </p:nvPr>
        </p:nvSpPr>
        <p:spPr/>
        <p:txBody>
          <a:bodyPr>
            <a:normAutofit fontScale="90000"/>
          </a:bodyPr>
          <a:lstStyle/>
          <a:p>
            <a:r>
              <a:rPr lang="en-US"/>
              <a:t>Subsonic Airliners: Integrated Technology Development</a:t>
            </a:r>
            <a:br>
              <a:rPr lang="en-US"/>
            </a:br>
            <a:r>
              <a:rPr lang="en-US" sz="2600">
                <a:cs typeface="Arial"/>
              </a:rPr>
              <a:t>Sustainable Flight National Partnership (SFNP)</a:t>
            </a:r>
            <a:endParaRPr lang="en-US" sz="2600">
              <a:solidFill>
                <a:srgbClr val="000000"/>
              </a:solidFill>
              <a:cs typeface="Arial"/>
            </a:endParaRPr>
          </a:p>
        </p:txBody>
      </p:sp>
      <p:pic>
        <p:nvPicPr>
          <p:cNvPr id="4" name="Picture 3" descr="Timeline from FY20-FY29 with dotted lines marking each quarter.">
            <a:extLst>
              <a:ext uri="{FF2B5EF4-FFF2-40B4-BE49-F238E27FC236}">
                <a16:creationId xmlns:a16="http://schemas.microsoft.com/office/drawing/2014/main" id="{0EB5A558-909E-7AA8-D948-FDBE44078F73}"/>
              </a:ext>
            </a:extLst>
          </p:cNvPr>
          <p:cNvPicPr>
            <a:picLocks noChangeAspect="1"/>
          </p:cNvPicPr>
          <p:nvPr/>
        </p:nvPicPr>
        <p:blipFill>
          <a:blip r:embed="rId3"/>
          <a:stretch>
            <a:fillRect/>
          </a:stretch>
        </p:blipFill>
        <p:spPr>
          <a:xfrm>
            <a:off x="1959676" y="945260"/>
            <a:ext cx="9363529" cy="5592475"/>
          </a:xfrm>
          <a:prstGeom prst="rect">
            <a:avLst/>
          </a:prstGeom>
        </p:spPr>
      </p:pic>
      <p:sp>
        <p:nvSpPr>
          <p:cNvPr id="6" name="Rectangle 5" descr="Light color with a slight transparency covering the years from FY25 to FY28 for Model Based Systems Analysis &amp; Engineering, Sustainable Flight Demonstrator, Transonic Truss Braced Wing, Hi-Rate Composite Aircraft Manufacturing, Hybrid Thermally Efficient Core, Electrified Powertrain Flight Demonstration and Electrified Aircraft Propulsion Technologies.">
            <a:extLst>
              <a:ext uri="{FF2B5EF4-FFF2-40B4-BE49-F238E27FC236}">
                <a16:creationId xmlns:a16="http://schemas.microsoft.com/office/drawing/2014/main" id="{2D4A41C8-70E8-13DB-F3F2-3D908936F62B}"/>
              </a:ext>
            </a:extLst>
          </p:cNvPr>
          <p:cNvSpPr/>
          <p:nvPr/>
        </p:nvSpPr>
        <p:spPr bwMode="auto">
          <a:xfrm>
            <a:off x="6638436" y="1181413"/>
            <a:ext cx="3746597" cy="5048981"/>
          </a:xfrm>
          <a:prstGeom prst="rect">
            <a:avLst/>
          </a:prstGeom>
          <a:solidFill>
            <a:schemeClr val="bg1">
              <a:lumMod val="85000"/>
              <a:alpha val="36078"/>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750" b="0" i="0" u="none" strike="noStrike" kern="1200" cap="none" spc="0" normalizeH="0" baseline="0" noProof="0">
              <a:ln>
                <a:noFill/>
              </a:ln>
              <a:solidFill>
                <a:prstClr val="black"/>
              </a:solidFill>
              <a:effectLst/>
              <a:uLnTx/>
              <a:uFillTx/>
              <a:latin typeface="Arial Black" pitchFamily="-108" charset="0"/>
              <a:ea typeface="ＭＳ Ｐゴシック"/>
              <a:cs typeface="+mn-cs"/>
            </a:endParaRPr>
          </a:p>
        </p:txBody>
      </p:sp>
      <p:sp>
        <p:nvSpPr>
          <p:cNvPr id="69" name="Shape 68" descr="Large blue arrow with a transparency going from the TC completion of the Electrified Aircraft Propulsion Technologies up to the Model Based Systems Analysis &amp; Engineering &quot;Digital Flight Test in the end of FY27 to the beginning of FY28.">
            <a:extLst>
              <a:ext uri="{FF2B5EF4-FFF2-40B4-BE49-F238E27FC236}">
                <a16:creationId xmlns:a16="http://schemas.microsoft.com/office/drawing/2014/main" id="{B6B694FE-F027-7D8C-7446-3D5E641F4637}"/>
              </a:ext>
            </a:extLst>
          </p:cNvPr>
          <p:cNvSpPr/>
          <p:nvPr/>
        </p:nvSpPr>
        <p:spPr>
          <a:xfrm rot="16200000" flipV="1">
            <a:off x="7115726" y="1484350"/>
            <a:ext cx="4082961" cy="4973848"/>
          </a:xfrm>
          <a:prstGeom prst="swooshArrow">
            <a:avLst>
              <a:gd name="adj1" fmla="val 19471"/>
              <a:gd name="adj2" fmla="val 43276"/>
            </a:avLst>
          </a:prstGeom>
          <a:solidFill>
            <a:srgbClr val="0070C0">
              <a:alpha val="15000"/>
            </a:srgbClr>
          </a:solidFill>
          <a:ln>
            <a:noFill/>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cxnSp>
        <p:nvCxnSpPr>
          <p:cNvPr id="11" name="Straight Arrow Connector 10" descr="Double-ended red arrow from the beginning of FY25 to the end of FY28 for the Technology Readiness Target.">
            <a:extLst>
              <a:ext uri="{FF2B5EF4-FFF2-40B4-BE49-F238E27FC236}">
                <a16:creationId xmlns:a16="http://schemas.microsoft.com/office/drawing/2014/main" id="{7ACD2831-481E-3B2B-8B5A-498996D3F912}"/>
              </a:ext>
            </a:extLst>
          </p:cNvPr>
          <p:cNvCxnSpPr>
            <a:cxnSpLocks/>
          </p:cNvCxnSpPr>
          <p:nvPr/>
        </p:nvCxnSpPr>
        <p:spPr bwMode="auto">
          <a:xfrm flipV="1">
            <a:off x="6646730" y="1475975"/>
            <a:ext cx="3761104" cy="1"/>
          </a:xfrm>
          <a:prstGeom prst="straightConnector1">
            <a:avLst/>
          </a:prstGeom>
          <a:solidFill>
            <a:srgbClr val="4F81BD"/>
          </a:solidFill>
          <a:ln w="76200" cap="flat" cmpd="sng" algn="ctr">
            <a:solidFill>
              <a:srgbClr val="C0504D">
                <a:lumMod val="60000"/>
                <a:lumOff val="40000"/>
              </a:srgbClr>
            </a:solidFill>
            <a:prstDash val="solid"/>
            <a:round/>
            <a:headEnd type="triangle" w="sm" len="med"/>
            <a:tailEnd type="triangle" w="sm" len="med"/>
          </a:ln>
          <a:effectLst/>
        </p:spPr>
      </p:cxnSp>
      <p:sp>
        <p:nvSpPr>
          <p:cNvPr id="23" name="TextBox 22">
            <a:extLst>
              <a:ext uri="{FF2B5EF4-FFF2-40B4-BE49-F238E27FC236}">
                <a16:creationId xmlns:a16="http://schemas.microsoft.com/office/drawing/2014/main" id="{73B9FCCA-A56D-AFC3-0256-ED91E754C2EA}"/>
              </a:ext>
            </a:extLst>
          </p:cNvPr>
          <p:cNvSpPr txBox="1"/>
          <p:nvPr/>
        </p:nvSpPr>
        <p:spPr>
          <a:xfrm>
            <a:off x="7286464" y="1197907"/>
            <a:ext cx="2520177" cy="297517"/>
          </a:xfrm>
          <a:prstGeom prst="rect">
            <a:avLst/>
          </a:prstGeom>
          <a:no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a:ln>
                  <a:noFill/>
                </a:ln>
                <a:solidFill>
                  <a:srgbClr val="C0504D">
                    <a:lumMod val="75000"/>
                  </a:srgbClr>
                </a:solidFill>
                <a:effectLst/>
                <a:uLnTx/>
                <a:uFillTx/>
                <a:latin typeface="Arial" panose="020B0604020202020204" pitchFamily="34" charset="0"/>
                <a:ea typeface="ＭＳ Ｐゴシック"/>
                <a:cs typeface="Arial" panose="020B0604020202020204" pitchFamily="34" charset="0"/>
              </a:rPr>
              <a:t>Technology Readiness Target</a:t>
            </a:r>
          </a:p>
        </p:txBody>
      </p:sp>
      <p:sp>
        <p:nvSpPr>
          <p:cNvPr id="9" name="TextBox 8">
            <a:extLst>
              <a:ext uri="{FF2B5EF4-FFF2-40B4-BE49-F238E27FC236}">
                <a16:creationId xmlns:a16="http://schemas.microsoft.com/office/drawing/2014/main" id="{979A8E9E-8134-3D70-011F-50EC2D479A13}"/>
              </a:ext>
            </a:extLst>
          </p:cNvPr>
          <p:cNvSpPr txBox="1"/>
          <p:nvPr/>
        </p:nvSpPr>
        <p:spPr>
          <a:xfrm>
            <a:off x="1394812" y="1548285"/>
            <a:ext cx="2979496" cy="543814"/>
          </a:xfrm>
          <a:prstGeom prst="rect">
            <a:avLst/>
          </a:prstGeom>
          <a:noFill/>
        </p:spPr>
        <p:txBody>
          <a:bodyPr wrap="square" lIns="91440" tIns="45720" rIns="91440" bIns="45720" rtlCol="0" anchor="t">
            <a:spAutoFit/>
          </a:bodyPr>
          <a:lstStyle/>
          <a:p>
            <a:pPr fontAlgn="auto">
              <a:spcBef>
                <a:spcPts val="0"/>
              </a:spcBef>
              <a:spcAft>
                <a:spcPts val="0"/>
              </a:spcAft>
              <a:defRPr/>
            </a:pPr>
            <a:r>
              <a:rPr kumimoji="0" lang="en-US" sz="1400" b="1" i="0" u="none" strike="noStrike" kern="1200" cap="none" spc="0" normalizeH="0" baseline="0" noProof="0">
                <a:ln>
                  <a:noFill/>
                </a:ln>
                <a:solidFill>
                  <a:srgbClr val="000000"/>
                </a:solidFill>
                <a:effectLst/>
                <a:uLnTx/>
                <a:uFillTx/>
                <a:latin typeface="Arial"/>
                <a:ea typeface="ＭＳ Ｐゴシック"/>
                <a:cs typeface="+mn-cs"/>
              </a:rPr>
              <a:t>Model Based </a:t>
            </a:r>
            <a:r>
              <a:rPr lang="en-US" sz="1400" b="1">
                <a:solidFill>
                  <a:srgbClr val="000000"/>
                </a:solidFill>
                <a:latin typeface="Arial"/>
                <a:ea typeface="ＭＳ Ｐゴシック"/>
                <a:cs typeface="+mn-cs"/>
              </a:rPr>
              <a:t>Systems Analysis</a:t>
            </a:r>
            <a:r>
              <a:rPr kumimoji="0" lang="en-US" sz="1400" b="1" i="0" u="none" strike="noStrike" kern="1200" cap="none" spc="0" normalizeH="0" baseline="0" noProof="0">
                <a:ln>
                  <a:noFill/>
                </a:ln>
                <a:solidFill>
                  <a:srgbClr val="000000"/>
                </a:solidFill>
                <a:effectLst/>
                <a:uLnTx/>
                <a:uFillTx/>
                <a:latin typeface="Arial"/>
                <a:ea typeface="ＭＳ Ｐゴシック"/>
                <a:cs typeface="+mn-cs"/>
              </a:rPr>
              <a:t> &amp; Engineering</a:t>
            </a:r>
            <a:r>
              <a:rPr lang="en-US" sz="1400" b="1">
                <a:solidFill>
                  <a:srgbClr val="000000"/>
                </a:solidFill>
                <a:latin typeface="Arial"/>
                <a:ea typeface="ＭＳ Ｐゴシック"/>
                <a:cs typeface="+mn-cs"/>
              </a:rPr>
              <a:t> (MBSAE)</a:t>
            </a:r>
            <a:endParaRPr kumimoji="0" lang="en-US" sz="1400" b="1" i="0" u="none" strike="noStrike" kern="1200" cap="none" spc="0" normalizeH="0" baseline="0" noProof="0">
              <a:ln>
                <a:noFill/>
              </a:ln>
              <a:solidFill>
                <a:srgbClr val="000000">
                  <a:lumMod val="50000"/>
                  <a:lumOff val="50000"/>
                </a:srgbClr>
              </a:solidFill>
              <a:effectLst/>
              <a:uLnTx/>
              <a:uFillTx/>
              <a:latin typeface="Arial"/>
              <a:ea typeface="ＭＳ Ｐゴシック"/>
              <a:cs typeface="+mn-cs"/>
            </a:endParaRPr>
          </a:p>
        </p:txBody>
      </p:sp>
      <p:cxnSp>
        <p:nvCxnSpPr>
          <p:cNvPr id="12" name="Straight Connector 11" descr="Solid gray timeline line (solid lines are planned) for Model Based Systems Analysis &amp; Engineering starting at the last quarter of FY21 going through the end of FY28.">
            <a:extLst>
              <a:ext uri="{FF2B5EF4-FFF2-40B4-BE49-F238E27FC236}">
                <a16:creationId xmlns:a16="http://schemas.microsoft.com/office/drawing/2014/main" id="{C8E623AC-14E6-3518-E4BE-1F927C78E16F}"/>
              </a:ext>
            </a:extLst>
          </p:cNvPr>
          <p:cNvCxnSpPr>
            <a:cxnSpLocks/>
          </p:cNvCxnSpPr>
          <p:nvPr/>
        </p:nvCxnSpPr>
        <p:spPr>
          <a:xfrm>
            <a:off x="3611738" y="1851084"/>
            <a:ext cx="7728043" cy="10938"/>
          </a:xfrm>
          <a:prstGeom prst="line">
            <a:avLst/>
          </a:prstGeom>
          <a:noFill/>
          <a:ln w="41275" cap="flat" cmpd="sng" algn="ctr">
            <a:solidFill>
              <a:schemeClr val="tx1">
                <a:lumMod val="50000"/>
                <a:lumOff val="50000"/>
              </a:schemeClr>
            </a:solidFill>
            <a:prstDash val="solid"/>
          </a:ln>
          <a:effectLst/>
        </p:spPr>
      </p:cxnSp>
      <p:sp>
        <p:nvSpPr>
          <p:cNvPr id="2" name="Oval 1" descr="A small dot on the Model Based Systems Analysis &amp; Engineering gray line to mark the framework development between the 2nd and 3rd quarter of FY24.">
            <a:extLst>
              <a:ext uri="{FF2B5EF4-FFF2-40B4-BE49-F238E27FC236}">
                <a16:creationId xmlns:a16="http://schemas.microsoft.com/office/drawing/2014/main" id="{A49DFDF7-6AF9-BDD1-E216-1CA201904511}"/>
              </a:ext>
            </a:extLst>
          </p:cNvPr>
          <p:cNvSpPr>
            <a:spLocks noChangeAspect="1"/>
          </p:cNvSpPr>
          <p:nvPr/>
        </p:nvSpPr>
        <p:spPr bwMode="auto">
          <a:xfrm>
            <a:off x="6116251" y="1792635"/>
            <a:ext cx="140460" cy="137160"/>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 name="TextBox 2">
            <a:extLst>
              <a:ext uri="{FF2B5EF4-FFF2-40B4-BE49-F238E27FC236}">
                <a16:creationId xmlns:a16="http://schemas.microsoft.com/office/drawing/2014/main" id="{EF657B57-0164-0AB2-5F5A-0AFF5580B569}"/>
              </a:ext>
            </a:extLst>
          </p:cNvPr>
          <p:cNvSpPr txBox="1"/>
          <p:nvPr/>
        </p:nvSpPr>
        <p:spPr>
          <a:xfrm>
            <a:off x="5119146" y="1544792"/>
            <a:ext cx="208635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Framework developed</a:t>
            </a:r>
          </a:p>
        </p:txBody>
      </p:sp>
      <p:sp>
        <p:nvSpPr>
          <p:cNvPr id="60" name="Oval 59" descr="A dot on the Model Based Systems Analysis &amp; Engineering gray line for the middle of FY28 marking the Digital Flight Test.">
            <a:extLst>
              <a:ext uri="{FF2B5EF4-FFF2-40B4-BE49-F238E27FC236}">
                <a16:creationId xmlns:a16="http://schemas.microsoft.com/office/drawing/2014/main" id="{086C8D7B-BCAF-ED1C-6B3E-94C9E288EBA3}"/>
              </a:ext>
            </a:extLst>
          </p:cNvPr>
          <p:cNvSpPr/>
          <p:nvPr/>
        </p:nvSpPr>
        <p:spPr bwMode="auto">
          <a:xfrm>
            <a:off x="10967142" y="1729447"/>
            <a:ext cx="239985" cy="234347"/>
          </a:xfrm>
          <a:prstGeom prst="ellipse">
            <a:avLst/>
          </a:prstGeom>
          <a:solidFill>
            <a:schemeClr val="bg1"/>
          </a:solidFill>
          <a:ln w="12700" cap="flat" cmpd="sng" algn="ctr">
            <a:solidFill>
              <a:srgbClr val="7F7F7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1" name="TextBox 60">
            <a:extLst>
              <a:ext uri="{FF2B5EF4-FFF2-40B4-BE49-F238E27FC236}">
                <a16:creationId xmlns:a16="http://schemas.microsoft.com/office/drawing/2014/main" id="{42AAA672-8B57-622A-7A7E-A2CE422F7CFC}"/>
              </a:ext>
            </a:extLst>
          </p:cNvPr>
          <p:cNvSpPr txBox="1"/>
          <p:nvPr/>
        </p:nvSpPr>
        <p:spPr>
          <a:xfrm>
            <a:off x="10104529" y="1467096"/>
            <a:ext cx="19490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7F7F7F"/>
                </a:solidFill>
                <a:effectLst/>
                <a:uLnTx/>
                <a:uFillTx/>
                <a:latin typeface="Arial" panose="020B0604020202020204" pitchFamily="34" charset="0"/>
                <a:ea typeface="ＭＳ Ｐゴシック"/>
                <a:cs typeface="Arial" panose="020B0604020202020204" pitchFamily="34" charset="0"/>
              </a:rPr>
              <a:t>“Digital Flight Test”</a:t>
            </a:r>
          </a:p>
        </p:txBody>
      </p:sp>
      <p:sp>
        <p:nvSpPr>
          <p:cNvPr id="8" name="TextBox 7">
            <a:extLst>
              <a:ext uri="{FF2B5EF4-FFF2-40B4-BE49-F238E27FC236}">
                <a16:creationId xmlns:a16="http://schemas.microsoft.com/office/drawing/2014/main" id="{575A845E-DB8E-FCDC-6927-211141C2F540}"/>
              </a:ext>
            </a:extLst>
          </p:cNvPr>
          <p:cNvSpPr txBox="1"/>
          <p:nvPr/>
        </p:nvSpPr>
        <p:spPr>
          <a:xfrm>
            <a:off x="1868486" y="2266342"/>
            <a:ext cx="3537245"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Sustainable Flight Demonstrator (SFD) </a:t>
            </a:r>
          </a:p>
        </p:txBody>
      </p:sp>
      <p:cxnSp>
        <p:nvCxnSpPr>
          <p:cNvPr id="63" name="Straight Connector 62" descr="Solid green timeline line for the Sustainable Flight Demonstrator (SFD) starting at the beginning of FY22 going through the end of FY28.">
            <a:extLst>
              <a:ext uri="{FF2B5EF4-FFF2-40B4-BE49-F238E27FC236}">
                <a16:creationId xmlns:a16="http://schemas.microsoft.com/office/drawing/2014/main" id="{66145FDE-06D0-DCAD-7366-A1762B4FF660}"/>
              </a:ext>
            </a:extLst>
          </p:cNvPr>
          <p:cNvCxnSpPr>
            <a:cxnSpLocks/>
          </p:cNvCxnSpPr>
          <p:nvPr/>
        </p:nvCxnSpPr>
        <p:spPr>
          <a:xfrm flipV="1">
            <a:off x="3837097" y="2574119"/>
            <a:ext cx="7486108" cy="24837"/>
          </a:xfrm>
          <a:prstGeom prst="line">
            <a:avLst/>
          </a:prstGeom>
          <a:noFill/>
          <a:ln w="41275" cap="flat" cmpd="sng" algn="ctr">
            <a:solidFill>
              <a:srgbClr val="00B050"/>
            </a:solidFill>
            <a:prstDash val="solid"/>
          </a:ln>
          <a:effectLst/>
        </p:spPr>
      </p:cxnSp>
      <p:sp>
        <p:nvSpPr>
          <p:cNvPr id="49" name="Oval 48" descr="A small dot between the first and second quarter of the FY23 year on the green line for Sustainable Flight Demonstrator (SFD) to mark partner selection.">
            <a:extLst>
              <a:ext uri="{FF2B5EF4-FFF2-40B4-BE49-F238E27FC236}">
                <a16:creationId xmlns:a16="http://schemas.microsoft.com/office/drawing/2014/main" id="{777C57DE-AD25-8CC8-DF16-2529A07B48C2}"/>
              </a:ext>
            </a:extLst>
          </p:cNvPr>
          <p:cNvSpPr>
            <a:spLocks noChangeAspect="1"/>
          </p:cNvSpPr>
          <p:nvPr/>
        </p:nvSpPr>
        <p:spPr bwMode="auto">
          <a:xfrm>
            <a:off x="4971072" y="2527975"/>
            <a:ext cx="140459" cy="137160"/>
          </a:xfrm>
          <a:prstGeom prst="ellipse">
            <a:avLst/>
          </a:prstGeom>
          <a:solidFill>
            <a:srgbClr val="00B050"/>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52" name="Straight Connector 51" descr="Line pointing to small dot between the first and second quarter of the FY23 year on the green line for Sustainable Flight Demonstrator (SFD) to mark partner selection.">
            <a:extLst>
              <a:ext uri="{FF2B5EF4-FFF2-40B4-BE49-F238E27FC236}">
                <a16:creationId xmlns:a16="http://schemas.microsoft.com/office/drawing/2014/main" id="{D8090AE0-5988-B367-EDD8-FC8641D0961E}"/>
              </a:ext>
            </a:extLst>
          </p:cNvPr>
          <p:cNvCxnSpPr>
            <a:cxnSpLocks/>
          </p:cNvCxnSpPr>
          <p:nvPr/>
        </p:nvCxnSpPr>
        <p:spPr>
          <a:xfrm flipH="1">
            <a:off x="5186543" y="2441177"/>
            <a:ext cx="149795" cy="93804"/>
          </a:xfrm>
          <a:prstGeom prst="line">
            <a:avLst/>
          </a:prstGeom>
          <a:ln w="25400">
            <a:solidFill>
              <a:srgbClr val="00B050"/>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8772DB10-20DE-55E2-9B65-B270946EDB10}"/>
              </a:ext>
            </a:extLst>
          </p:cNvPr>
          <p:cNvSpPr txBox="1"/>
          <p:nvPr/>
        </p:nvSpPr>
        <p:spPr>
          <a:xfrm>
            <a:off x="4942062" y="2089565"/>
            <a:ext cx="1621048"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Partner</a:t>
            </a:r>
            <a:b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b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Selection</a:t>
            </a:r>
          </a:p>
        </p:txBody>
      </p:sp>
      <p:sp>
        <p:nvSpPr>
          <p:cNvPr id="50" name="Oval 49" descr="A small dot between the 4th quarter of FY25 and 1st quarter of FY26 year on the green line for Sustainable Flight Demonstrator (SFD) to mark the CDR.">
            <a:extLst>
              <a:ext uri="{FF2B5EF4-FFF2-40B4-BE49-F238E27FC236}">
                <a16:creationId xmlns:a16="http://schemas.microsoft.com/office/drawing/2014/main" id="{017A2C2D-BFFC-D9C7-C3A6-4B45C7CA7285}"/>
              </a:ext>
            </a:extLst>
          </p:cNvPr>
          <p:cNvSpPr>
            <a:spLocks noChangeAspect="1"/>
          </p:cNvSpPr>
          <p:nvPr/>
        </p:nvSpPr>
        <p:spPr bwMode="auto">
          <a:xfrm>
            <a:off x="7879520" y="2525860"/>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3" name="TextBox 52">
            <a:extLst>
              <a:ext uri="{FF2B5EF4-FFF2-40B4-BE49-F238E27FC236}">
                <a16:creationId xmlns:a16="http://schemas.microsoft.com/office/drawing/2014/main" id="{4D252008-01A4-2833-FA42-46FAE45BC8E0}"/>
              </a:ext>
            </a:extLst>
          </p:cNvPr>
          <p:cNvSpPr txBox="1"/>
          <p:nvPr/>
        </p:nvSpPr>
        <p:spPr>
          <a:xfrm>
            <a:off x="7333821" y="2305008"/>
            <a:ext cx="597373"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CDR</a:t>
            </a:r>
          </a:p>
        </p:txBody>
      </p:sp>
      <p:cxnSp>
        <p:nvCxnSpPr>
          <p:cNvPr id="15" name="Straight Connector 14" descr="Solid green timeline line for the Transonic Truss Braced Wing (AATT) starting at the beginning of FY22 going through the end of FY26.">
            <a:extLst>
              <a:ext uri="{FF2B5EF4-FFF2-40B4-BE49-F238E27FC236}">
                <a16:creationId xmlns:a16="http://schemas.microsoft.com/office/drawing/2014/main" id="{5018E21A-B95D-B6D8-D888-1A3CDE125D4F}"/>
              </a:ext>
            </a:extLst>
          </p:cNvPr>
          <p:cNvCxnSpPr>
            <a:cxnSpLocks/>
          </p:cNvCxnSpPr>
          <p:nvPr/>
        </p:nvCxnSpPr>
        <p:spPr>
          <a:xfrm>
            <a:off x="1959676" y="2893205"/>
            <a:ext cx="6440046" cy="0"/>
          </a:xfrm>
          <a:prstGeom prst="line">
            <a:avLst/>
          </a:prstGeom>
          <a:noFill/>
          <a:ln w="41275" cap="flat" cmpd="sng" algn="ctr">
            <a:solidFill>
              <a:srgbClr val="00B050"/>
            </a:solidFill>
            <a:prstDash val="solid"/>
          </a:ln>
          <a:effectLst/>
        </p:spPr>
      </p:cxnSp>
      <p:cxnSp>
        <p:nvCxnSpPr>
          <p:cNvPr id="39" name="Straight Connector 38" descr="Dotted green timeline line (dotted lines are notional) for the Transonic Truss Braced Wing (AATT) starting at the beginning of FY27 going through the end of FY28.">
            <a:extLst>
              <a:ext uri="{FF2B5EF4-FFF2-40B4-BE49-F238E27FC236}">
                <a16:creationId xmlns:a16="http://schemas.microsoft.com/office/drawing/2014/main" id="{EB0010B9-AAC9-FDCF-E91B-72279A5F28EA}"/>
              </a:ext>
            </a:extLst>
          </p:cNvPr>
          <p:cNvCxnSpPr>
            <a:cxnSpLocks/>
          </p:cNvCxnSpPr>
          <p:nvPr/>
        </p:nvCxnSpPr>
        <p:spPr>
          <a:xfrm>
            <a:off x="8680568" y="2907820"/>
            <a:ext cx="1719589" cy="0"/>
          </a:xfrm>
          <a:prstGeom prst="line">
            <a:avLst/>
          </a:prstGeom>
          <a:noFill/>
          <a:ln w="41275" cap="flat" cmpd="sng" algn="ctr">
            <a:solidFill>
              <a:srgbClr val="00B050"/>
            </a:solidFill>
            <a:prstDash val="sysDot"/>
          </a:ln>
          <a:effectLst/>
        </p:spPr>
      </p:cxnSp>
      <p:sp>
        <p:nvSpPr>
          <p:cNvPr id="16" name="TextBox 15">
            <a:extLst>
              <a:ext uri="{FF2B5EF4-FFF2-40B4-BE49-F238E27FC236}">
                <a16:creationId xmlns:a16="http://schemas.microsoft.com/office/drawing/2014/main" id="{D70AA14F-2B0A-2F78-AFE6-36B506D248FF}"/>
              </a:ext>
            </a:extLst>
          </p:cNvPr>
          <p:cNvSpPr txBox="1"/>
          <p:nvPr/>
        </p:nvSpPr>
        <p:spPr>
          <a:xfrm>
            <a:off x="1868486" y="2922833"/>
            <a:ext cx="338163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a:ea typeface="ＭＳ Ｐゴシック"/>
                <a:cs typeface="+mn-cs"/>
              </a:rPr>
              <a:t>Transonic Truss Braced Wing (AATT) </a:t>
            </a:r>
          </a:p>
        </p:txBody>
      </p:sp>
      <p:sp>
        <p:nvSpPr>
          <p:cNvPr id="47" name="Oval 46" descr="A small dot on the Sustainable Flight Demonstrator (SFD) green line to mark the Mid-Term Eval in between the 3rd and 4th quarter of the FY24.">
            <a:extLst>
              <a:ext uri="{FF2B5EF4-FFF2-40B4-BE49-F238E27FC236}">
                <a16:creationId xmlns:a16="http://schemas.microsoft.com/office/drawing/2014/main" id="{B4335689-3998-84DF-68A5-AEA86AE05FDA}"/>
              </a:ext>
            </a:extLst>
          </p:cNvPr>
          <p:cNvSpPr>
            <a:spLocks noChangeAspect="1"/>
          </p:cNvSpPr>
          <p:nvPr/>
        </p:nvSpPr>
        <p:spPr bwMode="auto">
          <a:xfrm>
            <a:off x="6342703" y="2834055"/>
            <a:ext cx="140459" cy="137160"/>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8" name="TextBox 47">
            <a:extLst>
              <a:ext uri="{FF2B5EF4-FFF2-40B4-BE49-F238E27FC236}">
                <a16:creationId xmlns:a16="http://schemas.microsoft.com/office/drawing/2014/main" id="{EA959571-46F7-9118-37B0-E86D6E8BD053}"/>
              </a:ext>
            </a:extLst>
          </p:cNvPr>
          <p:cNvSpPr txBox="1"/>
          <p:nvPr/>
        </p:nvSpPr>
        <p:spPr>
          <a:xfrm>
            <a:off x="5566648" y="2940591"/>
            <a:ext cx="132019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Mid-Term Eval</a:t>
            </a:r>
          </a:p>
        </p:txBody>
      </p:sp>
      <p:sp>
        <p:nvSpPr>
          <p:cNvPr id="42" name="Oval 41" descr="A dot on the Transonic Truss Braced Wing (AATT) solid and dotted green line to mark the TC Completion at the end of FY26 and the beginning of FY27.">
            <a:extLst>
              <a:ext uri="{FF2B5EF4-FFF2-40B4-BE49-F238E27FC236}">
                <a16:creationId xmlns:a16="http://schemas.microsoft.com/office/drawing/2014/main" id="{F7B9584A-FBE9-DAB5-D386-473C0BA23682}"/>
              </a:ext>
            </a:extLst>
          </p:cNvPr>
          <p:cNvSpPr/>
          <p:nvPr/>
        </p:nvSpPr>
        <p:spPr bwMode="auto">
          <a:xfrm>
            <a:off x="8399722" y="2798767"/>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7" name="TextBox 56">
            <a:extLst>
              <a:ext uri="{FF2B5EF4-FFF2-40B4-BE49-F238E27FC236}">
                <a16:creationId xmlns:a16="http://schemas.microsoft.com/office/drawing/2014/main" id="{60B0DE1F-B739-67BE-642A-87C1C45406A4}"/>
              </a:ext>
            </a:extLst>
          </p:cNvPr>
          <p:cNvSpPr txBox="1"/>
          <p:nvPr/>
        </p:nvSpPr>
        <p:spPr>
          <a:xfrm>
            <a:off x="6966418" y="2915051"/>
            <a:ext cx="146912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TC Completion</a:t>
            </a:r>
          </a:p>
        </p:txBody>
      </p:sp>
      <p:sp>
        <p:nvSpPr>
          <p:cNvPr id="17" name="TextBox 16">
            <a:extLst>
              <a:ext uri="{FF2B5EF4-FFF2-40B4-BE49-F238E27FC236}">
                <a16:creationId xmlns:a16="http://schemas.microsoft.com/office/drawing/2014/main" id="{1632CD67-5863-C26B-CEC1-BC334BD809FC}"/>
              </a:ext>
            </a:extLst>
          </p:cNvPr>
          <p:cNvSpPr txBox="1"/>
          <p:nvPr/>
        </p:nvSpPr>
        <p:spPr>
          <a:xfrm>
            <a:off x="1868486" y="3380323"/>
            <a:ext cx="349215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Hi-Rate Composite Aircraft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D0A824"/>
                </a:solidFill>
                <a:effectLst/>
                <a:uLnTx/>
                <a:uFillTx/>
                <a:latin typeface="Arial"/>
                <a:ea typeface="ＭＳ Ｐゴシック"/>
                <a:cs typeface="+mn-cs"/>
              </a:rPr>
              <a:t>(HiCAM) </a:t>
            </a:r>
          </a:p>
        </p:txBody>
      </p:sp>
      <p:cxnSp>
        <p:nvCxnSpPr>
          <p:cNvPr id="35" name="Straight Connector 34" descr="Solid golden timeline line for the Hi-Rate Composite Aircraft Manufacturing (HiCAM) from the second quarter of FY21 to the mid/third quarter of FY27.">
            <a:extLst>
              <a:ext uri="{FF2B5EF4-FFF2-40B4-BE49-F238E27FC236}">
                <a16:creationId xmlns:a16="http://schemas.microsoft.com/office/drawing/2014/main" id="{5B659736-2873-430B-A9B4-0E952E4A1E31}"/>
              </a:ext>
            </a:extLst>
          </p:cNvPr>
          <p:cNvCxnSpPr>
            <a:cxnSpLocks/>
          </p:cNvCxnSpPr>
          <p:nvPr/>
        </p:nvCxnSpPr>
        <p:spPr>
          <a:xfrm>
            <a:off x="3233048" y="3767519"/>
            <a:ext cx="7138209" cy="0"/>
          </a:xfrm>
          <a:prstGeom prst="line">
            <a:avLst/>
          </a:prstGeom>
          <a:noFill/>
          <a:ln w="41275" cap="flat" cmpd="sng" algn="ctr">
            <a:solidFill>
              <a:srgbClr val="E4AD06"/>
            </a:solidFill>
            <a:prstDash val="solid"/>
          </a:ln>
          <a:effectLst/>
        </p:spPr>
      </p:cxnSp>
      <p:sp>
        <p:nvSpPr>
          <p:cNvPr id="45" name="Oval 44" descr="A small dot on the Hi-Rate Composite Aircraft Manufacturing (HiCAM) gold line to mark the Demo(s) Down-select in between the 1st and 2nd quarter of the FY24.">
            <a:extLst>
              <a:ext uri="{FF2B5EF4-FFF2-40B4-BE49-F238E27FC236}">
                <a16:creationId xmlns:a16="http://schemas.microsoft.com/office/drawing/2014/main" id="{38E8A4CB-8399-C69E-7AE1-2B182E8ADE3D}"/>
              </a:ext>
            </a:extLst>
          </p:cNvPr>
          <p:cNvSpPr>
            <a:spLocks noChangeAspect="1"/>
          </p:cNvSpPr>
          <p:nvPr/>
        </p:nvSpPr>
        <p:spPr bwMode="auto">
          <a:xfrm>
            <a:off x="6670684" y="3710677"/>
            <a:ext cx="137160" cy="133938"/>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6" name="TextBox 45">
            <a:extLst>
              <a:ext uri="{FF2B5EF4-FFF2-40B4-BE49-F238E27FC236}">
                <a16:creationId xmlns:a16="http://schemas.microsoft.com/office/drawing/2014/main" id="{3D6F23B9-A7CE-A48F-CC68-A8C322168EE2}"/>
              </a:ext>
            </a:extLst>
          </p:cNvPr>
          <p:cNvSpPr txBox="1"/>
          <p:nvPr/>
        </p:nvSpPr>
        <p:spPr>
          <a:xfrm>
            <a:off x="5073780" y="3414803"/>
            <a:ext cx="1895431"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Demo(s) Down-select</a:t>
            </a:r>
          </a:p>
        </p:txBody>
      </p:sp>
      <p:sp>
        <p:nvSpPr>
          <p:cNvPr id="37" name="Oval 36" descr="A dot on the Hi-Rate Composite Aircraft Manufacturing (HiCAM) golden line marking the Manufacturing and Structural Demonstration at the second quarter of FY27.">
            <a:extLst>
              <a:ext uri="{FF2B5EF4-FFF2-40B4-BE49-F238E27FC236}">
                <a16:creationId xmlns:a16="http://schemas.microsoft.com/office/drawing/2014/main" id="{F67B8355-6DC7-D82F-9633-5327F8DEB0A7}"/>
              </a:ext>
            </a:extLst>
          </p:cNvPr>
          <p:cNvSpPr/>
          <p:nvPr/>
        </p:nvSpPr>
        <p:spPr bwMode="auto">
          <a:xfrm>
            <a:off x="9425990" y="3652086"/>
            <a:ext cx="239985" cy="234347"/>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1" name="TextBox 30">
            <a:extLst>
              <a:ext uri="{FF2B5EF4-FFF2-40B4-BE49-F238E27FC236}">
                <a16:creationId xmlns:a16="http://schemas.microsoft.com/office/drawing/2014/main" id="{DA92688F-ADAA-37DB-818E-2E7525981F64}"/>
              </a:ext>
            </a:extLst>
          </p:cNvPr>
          <p:cNvSpPr txBox="1"/>
          <p:nvPr/>
        </p:nvSpPr>
        <p:spPr>
          <a:xfrm>
            <a:off x="7522492" y="3394572"/>
            <a:ext cx="296237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err="1">
                <a:ln>
                  <a:noFill/>
                </a:ln>
                <a:solidFill>
                  <a:srgbClr val="D0A824"/>
                </a:solidFill>
                <a:effectLst/>
                <a:uLnTx/>
                <a:uFillTx/>
                <a:latin typeface="Arial" panose="020B0604020202020204" pitchFamily="34" charset="0"/>
                <a:ea typeface="ＭＳ Ｐゴシック"/>
                <a:cs typeface="Arial" panose="020B0604020202020204" pitchFamily="34" charset="0"/>
              </a:rPr>
              <a:t>Mfg</a:t>
            </a:r>
            <a:r>
              <a:rPr kumimoji="0" lang="en-US" sz="1400" b="1" i="0" u="none" strike="noStrike" kern="1200" cap="none" spc="0" normalizeH="0" baseline="0" noProof="0">
                <a:ln>
                  <a:noFill/>
                </a:ln>
                <a:solidFill>
                  <a:srgbClr val="D0A824"/>
                </a:solidFill>
                <a:effectLst/>
                <a:uLnTx/>
                <a:uFillTx/>
                <a:latin typeface="Arial" panose="020B0604020202020204" pitchFamily="34" charset="0"/>
                <a:ea typeface="ＭＳ Ｐゴシック"/>
                <a:cs typeface="Arial" panose="020B0604020202020204" pitchFamily="34" charset="0"/>
              </a:rPr>
              <a:t> &amp; Structural Demonstration</a:t>
            </a:r>
          </a:p>
        </p:txBody>
      </p:sp>
      <p:sp>
        <p:nvSpPr>
          <p:cNvPr id="18" name="TextBox 17">
            <a:extLst>
              <a:ext uri="{FF2B5EF4-FFF2-40B4-BE49-F238E27FC236}">
                <a16:creationId xmlns:a16="http://schemas.microsoft.com/office/drawing/2014/main" id="{6C986EAD-F4B7-E686-FD5F-217EF3239770}"/>
              </a:ext>
            </a:extLst>
          </p:cNvPr>
          <p:cNvSpPr txBox="1"/>
          <p:nvPr/>
        </p:nvSpPr>
        <p:spPr>
          <a:xfrm>
            <a:off x="1868486" y="4456782"/>
            <a:ext cx="2622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Hybrid Thermally Efficient Core (</a:t>
            </a:r>
            <a:r>
              <a:rPr kumimoji="0" lang="en-US" sz="1400" b="1" i="0" u="none" strike="noStrike" kern="1200" cap="none" spc="0" normalizeH="0" baseline="0" noProof="0" err="1">
                <a:ln>
                  <a:noFill/>
                </a:ln>
                <a:solidFill>
                  <a:srgbClr val="EE7D31"/>
                </a:solidFill>
                <a:effectLst/>
                <a:uLnTx/>
                <a:uFillTx/>
                <a:latin typeface="Arial"/>
                <a:ea typeface="ＭＳ Ｐゴシック"/>
                <a:cs typeface="+mn-cs"/>
              </a:rPr>
              <a:t>HyTEC</a:t>
            </a:r>
            <a:r>
              <a:rPr kumimoji="0" lang="en-US" sz="1400" b="1" i="0" u="none" strike="noStrike" kern="1200" cap="none" spc="0" normalizeH="0" baseline="0" noProof="0">
                <a:ln>
                  <a:noFill/>
                </a:ln>
                <a:solidFill>
                  <a:srgbClr val="EE7D31"/>
                </a:solidFill>
                <a:effectLst/>
                <a:uLnTx/>
                <a:uFillTx/>
                <a:latin typeface="Arial"/>
                <a:ea typeface="ＭＳ Ｐゴシック"/>
                <a:cs typeface="+mn-cs"/>
              </a:rPr>
              <a:t>)</a:t>
            </a:r>
          </a:p>
        </p:txBody>
      </p:sp>
      <p:cxnSp>
        <p:nvCxnSpPr>
          <p:cNvPr id="36" name="Straight Connector 35" descr="Solid orange timeline line for the Hybrid Thermally Efficient Core (HyTEC) starting at the second quarter of FY21 going through the end of FY28.">
            <a:extLst>
              <a:ext uri="{FF2B5EF4-FFF2-40B4-BE49-F238E27FC236}">
                <a16:creationId xmlns:a16="http://schemas.microsoft.com/office/drawing/2014/main" id="{8CB10E10-034B-2248-EF5E-25D472FAEC25}"/>
              </a:ext>
            </a:extLst>
          </p:cNvPr>
          <p:cNvCxnSpPr>
            <a:cxnSpLocks/>
          </p:cNvCxnSpPr>
          <p:nvPr/>
        </p:nvCxnSpPr>
        <p:spPr>
          <a:xfrm>
            <a:off x="3233048" y="4804509"/>
            <a:ext cx="8090157" cy="0"/>
          </a:xfrm>
          <a:prstGeom prst="line">
            <a:avLst/>
          </a:prstGeom>
          <a:noFill/>
          <a:ln w="41275" cap="flat" cmpd="sng" algn="ctr">
            <a:solidFill>
              <a:srgbClr val="EE7D31"/>
            </a:solidFill>
            <a:prstDash val="solid"/>
          </a:ln>
          <a:effectLst/>
        </p:spPr>
      </p:cxnSp>
      <p:sp>
        <p:nvSpPr>
          <p:cNvPr id="40" name="Oval 39" descr="A small dot on the Hybrid Thermally Efficient Core (HyTEC) orange line to mark Core Award(s) in the 2nd quarter of the FY24.">
            <a:extLst>
              <a:ext uri="{FF2B5EF4-FFF2-40B4-BE49-F238E27FC236}">
                <a16:creationId xmlns:a16="http://schemas.microsoft.com/office/drawing/2014/main" id="{FA36EEC6-1D8A-1D46-D045-5147A2F23DC8}"/>
              </a:ext>
            </a:extLst>
          </p:cNvPr>
          <p:cNvSpPr>
            <a:spLocks noChangeAspect="1"/>
          </p:cNvSpPr>
          <p:nvPr/>
        </p:nvSpPr>
        <p:spPr bwMode="auto">
          <a:xfrm>
            <a:off x="5819605" y="4729289"/>
            <a:ext cx="137160" cy="137160"/>
          </a:xfrm>
          <a:prstGeom prst="ellipse">
            <a:avLst/>
          </a:prstGeom>
          <a:solidFill>
            <a:schemeClr val="accent2"/>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1" name="TextBox 40">
            <a:extLst>
              <a:ext uri="{FF2B5EF4-FFF2-40B4-BE49-F238E27FC236}">
                <a16:creationId xmlns:a16="http://schemas.microsoft.com/office/drawing/2014/main" id="{5A8B4DAF-EE4D-27CC-17BD-6B7F183F7681}"/>
              </a:ext>
            </a:extLst>
          </p:cNvPr>
          <p:cNvSpPr txBox="1"/>
          <p:nvPr/>
        </p:nvSpPr>
        <p:spPr>
          <a:xfrm>
            <a:off x="5053238" y="4408982"/>
            <a:ext cx="15945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Partner Selection</a:t>
            </a:r>
          </a:p>
        </p:txBody>
      </p:sp>
      <p:sp>
        <p:nvSpPr>
          <p:cNvPr id="33" name="TextBox 32">
            <a:extLst>
              <a:ext uri="{FF2B5EF4-FFF2-40B4-BE49-F238E27FC236}">
                <a16:creationId xmlns:a16="http://schemas.microsoft.com/office/drawing/2014/main" id="{853C174F-579C-C28A-CE19-00E79B4D16F9}"/>
              </a:ext>
            </a:extLst>
          </p:cNvPr>
          <p:cNvSpPr txBox="1"/>
          <p:nvPr/>
        </p:nvSpPr>
        <p:spPr>
          <a:xfrm>
            <a:off x="6360225" y="4827343"/>
            <a:ext cx="1912942"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Power Extraction Test</a:t>
            </a:r>
          </a:p>
        </p:txBody>
      </p:sp>
      <p:sp>
        <p:nvSpPr>
          <p:cNvPr id="32" name="TextBox 31">
            <a:extLst>
              <a:ext uri="{FF2B5EF4-FFF2-40B4-BE49-F238E27FC236}">
                <a16:creationId xmlns:a16="http://schemas.microsoft.com/office/drawing/2014/main" id="{CD1FB342-5BD6-6404-9AF8-4F42EE06FC1F}"/>
              </a:ext>
            </a:extLst>
          </p:cNvPr>
          <p:cNvSpPr txBox="1"/>
          <p:nvPr/>
        </p:nvSpPr>
        <p:spPr>
          <a:xfrm>
            <a:off x="8168791" y="4386292"/>
            <a:ext cx="193573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E7D31"/>
                </a:solidFill>
                <a:effectLst/>
                <a:uLnTx/>
                <a:uFillTx/>
                <a:latin typeface="Arial" panose="020B0604020202020204" pitchFamily="34" charset="0"/>
                <a:ea typeface="ＭＳ Ｐゴシック"/>
                <a:cs typeface="Arial" panose="020B0604020202020204" pitchFamily="34" charset="0"/>
              </a:rPr>
              <a:t>Core Demonstration</a:t>
            </a:r>
          </a:p>
        </p:txBody>
      </p:sp>
      <p:sp>
        <p:nvSpPr>
          <p:cNvPr id="26" name="TextBox 25">
            <a:extLst>
              <a:ext uri="{FF2B5EF4-FFF2-40B4-BE49-F238E27FC236}">
                <a16:creationId xmlns:a16="http://schemas.microsoft.com/office/drawing/2014/main" id="{74B0F4A4-C3F2-9929-58FB-E6AB5CF82328}"/>
              </a:ext>
            </a:extLst>
          </p:cNvPr>
          <p:cNvSpPr txBox="1"/>
          <p:nvPr/>
        </p:nvSpPr>
        <p:spPr>
          <a:xfrm>
            <a:off x="1868486" y="5330917"/>
            <a:ext cx="45092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Powertrain Flight Demonstration (EPFD)</a:t>
            </a:r>
          </a:p>
        </p:txBody>
      </p:sp>
      <p:cxnSp>
        <p:nvCxnSpPr>
          <p:cNvPr id="25" name="Straight Connector 24" descr="Solid blue timeline line for the Electrified Powertrain Flight Demonstration (EPFD) starting at the third quarter of FY20 going through the first quarter of FY27.">
            <a:extLst>
              <a:ext uri="{FF2B5EF4-FFF2-40B4-BE49-F238E27FC236}">
                <a16:creationId xmlns:a16="http://schemas.microsoft.com/office/drawing/2014/main" id="{38A4AE5A-D943-2C54-C8CF-19B9DE446D1C}"/>
              </a:ext>
            </a:extLst>
          </p:cNvPr>
          <p:cNvCxnSpPr>
            <a:cxnSpLocks/>
          </p:cNvCxnSpPr>
          <p:nvPr/>
        </p:nvCxnSpPr>
        <p:spPr>
          <a:xfrm>
            <a:off x="2502590" y="5702672"/>
            <a:ext cx="6948657" cy="0"/>
          </a:xfrm>
          <a:prstGeom prst="line">
            <a:avLst/>
          </a:prstGeom>
          <a:noFill/>
          <a:ln w="41275" cap="flat" cmpd="sng" algn="ctr">
            <a:solidFill>
              <a:srgbClr val="00BAD9"/>
            </a:solidFill>
            <a:prstDash val="solid"/>
          </a:ln>
          <a:effectLst/>
        </p:spPr>
      </p:cxnSp>
      <p:sp>
        <p:nvSpPr>
          <p:cNvPr id="5" name="Oval 4" descr="A solid blue dot on the Electrified Powertrain Flight Demonstration (EPFD) blue line to mark the completion of the Partner selection in between the end of the 4th quarter in FY21 and the beginning of the 1st quarter in FY22.">
            <a:extLst>
              <a:ext uri="{FF2B5EF4-FFF2-40B4-BE49-F238E27FC236}">
                <a16:creationId xmlns:a16="http://schemas.microsoft.com/office/drawing/2014/main" id="{81D4F268-D308-96CF-562D-E5ADD5D524C8}"/>
              </a:ext>
            </a:extLst>
          </p:cNvPr>
          <p:cNvSpPr>
            <a:spLocks noChangeAspect="1"/>
          </p:cNvSpPr>
          <p:nvPr/>
        </p:nvSpPr>
        <p:spPr bwMode="auto">
          <a:xfrm>
            <a:off x="3748167" y="5639780"/>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14" name="TextBox 13">
            <a:extLst>
              <a:ext uri="{FF2B5EF4-FFF2-40B4-BE49-F238E27FC236}">
                <a16:creationId xmlns:a16="http://schemas.microsoft.com/office/drawing/2014/main" id="{EDC459E0-CC90-2B11-1823-7E1A85AEA975}"/>
              </a:ext>
            </a:extLst>
          </p:cNvPr>
          <p:cNvSpPr txBox="1"/>
          <p:nvPr/>
        </p:nvSpPr>
        <p:spPr>
          <a:xfrm>
            <a:off x="3038935" y="5704373"/>
            <a:ext cx="1652511"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a:ea typeface="ＭＳ Ｐゴシック"/>
                <a:cs typeface="Arial"/>
              </a:rPr>
              <a:t>Partner Selection</a:t>
            </a:r>
            <a:endPar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sp>
        <p:nvSpPr>
          <p:cNvPr id="34" name="TextBox 33">
            <a:extLst>
              <a:ext uri="{FF2B5EF4-FFF2-40B4-BE49-F238E27FC236}">
                <a16:creationId xmlns:a16="http://schemas.microsoft.com/office/drawing/2014/main" id="{CDAF45F0-6370-8554-C242-FDDB80340487}"/>
              </a:ext>
            </a:extLst>
          </p:cNvPr>
          <p:cNvSpPr txBox="1"/>
          <p:nvPr/>
        </p:nvSpPr>
        <p:spPr>
          <a:xfrm>
            <a:off x="6495609" y="5330917"/>
            <a:ext cx="1339427" cy="307777"/>
          </a:xfrm>
          <a:prstGeom prst="rect">
            <a:avLst/>
          </a:prstGeom>
          <a:noFill/>
          <a:ln>
            <a:no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Flight Tests</a:t>
            </a:r>
            <a:endPar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endParaRPr>
          </a:p>
        </p:txBody>
      </p:sp>
      <p:cxnSp>
        <p:nvCxnSpPr>
          <p:cNvPr id="19" name="Straight Connector 18" descr="Solid blue timeline line for the Electrified Aircraft Propulsion Technologies (AATT) starting at the beginning of FY20 through the second quarter of FY24.">
            <a:extLst>
              <a:ext uri="{FF2B5EF4-FFF2-40B4-BE49-F238E27FC236}">
                <a16:creationId xmlns:a16="http://schemas.microsoft.com/office/drawing/2014/main" id="{63013BDD-119F-C2AD-9FF3-1BA0515759DA}"/>
              </a:ext>
            </a:extLst>
          </p:cNvPr>
          <p:cNvCxnSpPr>
            <a:cxnSpLocks/>
            <a:endCxn id="44" idx="2"/>
          </p:cNvCxnSpPr>
          <p:nvPr/>
        </p:nvCxnSpPr>
        <p:spPr>
          <a:xfrm>
            <a:off x="1943100" y="6023105"/>
            <a:ext cx="4568778" cy="0"/>
          </a:xfrm>
          <a:prstGeom prst="line">
            <a:avLst/>
          </a:prstGeom>
          <a:noFill/>
          <a:ln w="41275" cap="flat" cmpd="sng" algn="ctr">
            <a:solidFill>
              <a:srgbClr val="00BAD9"/>
            </a:solidFill>
            <a:prstDash val="solid"/>
          </a:ln>
          <a:effectLst/>
        </p:spPr>
      </p:cxnSp>
      <p:sp>
        <p:nvSpPr>
          <p:cNvPr id="24" name="Oval 23" descr="A solid blue dot on the Electrified Aircraft Propulsion Technologies (AATT) blue line to mark the MW Altitude Capability (NEAT) completion in between the end of the 4th quarter in FY20.">
            <a:extLst>
              <a:ext uri="{FF2B5EF4-FFF2-40B4-BE49-F238E27FC236}">
                <a16:creationId xmlns:a16="http://schemas.microsoft.com/office/drawing/2014/main" id="{339B4028-B131-FE64-8916-57C9394B98CE}"/>
              </a:ext>
            </a:extLst>
          </p:cNvPr>
          <p:cNvSpPr>
            <a:spLocks noChangeAspect="1"/>
          </p:cNvSpPr>
          <p:nvPr/>
        </p:nvSpPr>
        <p:spPr bwMode="auto">
          <a:xfrm>
            <a:off x="2750003" y="5955956"/>
            <a:ext cx="137160" cy="133938"/>
          </a:xfrm>
          <a:prstGeom prst="ellipse">
            <a:avLst/>
          </a:prstGeom>
          <a:solidFill>
            <a:srgbClr val="00BADA"/>
          </a:solidFill>
          <a:ln w="12700" cap="flat" cmpd="sng" algn="ctr">
            <a:solidFill>
              <a:srgbClr val="00BAD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20" name="TextBox 19">
            <a:extLst>
              <a:ext uri="{FF2B5EF4-FFF2-40B4-BE49-F238E27FC236}">
                <a16:creationId xmlns:a16="http://schemas.microsoft.com/office/drawing/2014/main" id="{3F5CB09B-C854-7CE0-DBFC-5A7C78EEE527}"/>
              </a:ext>
            </a:extLst>
          </p:cNvPr>
          <p:cNvSpPr txBox="1"/>
          <p:nvPr/>
        </p:nvSpPr>
        <p:spPr>
          <a:xfrm>
            <a:off x="1868486" y="6026719"/>
            <a:ext cx="2715552" cy="523220"/>
          </a:xfrm>
          <a:prstGeom prst="rect">
            <a:avLst/>
          </a:prstGeom>
          <a:noFill/>
        </p:spPr>
        <p:txBody>
          <a:bodyPr wrap="non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mn-cs"/>
              </a:rPr>
              <a:t>Electrified Aircraft Propulsion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a:ea typeface="ＭＳ Ｐゴシック"/>
                <a:cs typeface="Arial"/>
              </a:rPr>
              <a:t>Technologies (AATT)</a:t>
            </a:r>
          </a:p>
        </p:txBody>
      </p:sp>
      <p:cxnSp>
        <p:nvCxnSpPr>
          <p:cNvPr id="10" name="Straight Connector 9" descr="Line pointing to small dot in the 4th quarter of the FY20 year on the blue line for Electrified Aircraft Propulsion Technologies (AATT) to mark MW Altitude Capability (NEAT).">
            <a:extLst>
              <a:ext uri="{FF2B5EF4-FFF2-40B4-BE49-F238E27FC236}">
                <a16:creationId xmlns:a16="http://schemas.microsoft.com/office/drawing/2014/main" id="{97A5F145-A234-A8D1-BD39-1BFDBB3FCEB4}"/>
              </a:ext>
            </a:extLst>
          </p:cNvPr>
          <p:cNvCxnSpPr>
            <a:cxnSpLocks/>
          </p:cNvCxnSpPr>
          <p:nvPr/>
        </p:nvCxnSpPr>
        <p:spPr>
          <a:xfrm flipH="1" flipV="1">
            <a:off x="3789145" y="6359147"/>
            <a:ext cx="248063" cy="131529"/>
          </a:xfrm>
          <a:prstGeom prst="line">
            <a:avLst/>
          </a:prstGeom>
          <a:ln w="25400">
            <a:solidFill>
              <a:srgbClr val="00BADA"/>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9E9F2461-A54C-F22D-3D31-86F943E4970B}"/>
              </a:ext>
            </a:extLst>
          </p:cNvPr>
          <p:cNvSpPr txBox="1"/>
          <p:nvPr/>
        </p:nvSpPr>
        <p:spPr>
          <a:xfrm>
            <a:off x="4016494" y="6361019"/>
            <a:ext cx="1959852" cy="523220"/>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MW Altitude Capability (NEAT)</a:t>
            </a:r>
          </a:p>
        </p:txBody>
      </p:sp>
      <p:cxnSp>
        <p:nvCxnSpPr>
          <p:cNvPr id="43" name="Straight Connector 42" descr="Dotted blue timeline line (dotted lines are notional) for the Electric Aircraft Propulsion Technologies (AATT) from the end of the second quarter of FY24 through the end of FY28.">
            <a:extLst>
              <a:ext uri="{FF2B5EF4-FFF2-40B4-BE49-F238E27FC236}">
                <a16:creationId xmlns:a16="http://schemas.microsoft.com/office/drawing/2014/main" id="{9BDC5679-E653-D14C-FF01-EF5207308736}"/>
              </a:ext>
            </a:extLst>
          </p:cNvPr>
          <p:cNvCxnSpPr>
            <a:cxnSpLocks/>
            <a:stCxn id="44" idx="6"/>
          </p:cNvCxnSpPr>
          <p:nvPr/>
        </p:nvCxnSpPr>
        <p:spPr>
          <a:xfrm>
            <a:off x="6751863" y="6023105"/>
            <a:ext cx="3619395" cy="3614"/>
          </a:xfrm>
          <a:prstGeom prst="line">
            <a:avLst/>
          </a:prstGeom>
          <a:noFill/>
          <a:ln w="41275" cap="flat" cmpd="sng" algn="ctr">
            <a:solidFill>
              <a:srgbClr val="00BAD9"/>
            </a:solidFill>
            <a:prstDash val="sysDot"/>
          </a:ln>
          <a:effectLst/>
        </p:spPr>
      </p:cxnSp>
      <p:sp>
        <p:nvSpPr>
          <p:cNvPr id="44" name="Oval 43" descr="A dot on the Electrified Aircraft Propulsion Technogies (AATT) blue timeline line marking at the 4th quarter of FY24 and beginning of FY25 for TC Completion.">
            <a:extLst>
              <a:ext uri="{FF2B5EF4-FFF2-40B4-BE49-F238E27FC236}">
                <a16:creationId xmlns:a16="http://schemas.microsoft.com/office/drawing/2014/main" id="{5AAFD72F-3E12-7E9B-BA04-2082CAEBD3BB}"/>
              </a:ext>
            </a:extLst>
          </p:cNvPr>
          <p:cNvSpPr/>
          <p:nvPr/>
        </p:nvSpPr>
        <p:spPr bwMode="auto">
          <a:xfrm>
            <a:off x="6511878" y="590593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8" name="TextBox 67">
            <a:extLst>
              <a:ext uri="{FF2B5EF4-FFF2-40B4-BE49-F238E27FC236}">
                <a16:creationId xmlns:a16="http://schemas.microsoft.com/office/drawing/2014/main" id="{B11C83A7-C3AE-70A3-CCA6-5C6CB6FC9B16}"/>
              </a:ext>
            </a:extLst>
          </p:cNvPr>
          <p:cNvSpPr txBox="1"/>
          <p:nvPr/>
        </p:nvSpPr>
        <p:spPr>
          <a:xfrm>
            <a:off x="5158224" y="6060044"/>
            <a:ext cx="145058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AD9"/>
                </a:solidFill>
                <a:effectLst/>
                <a:uLnTx/>
                <a:uFillTx/>
                <a:latin typeface="Arial" panose="020B0604020202020204" pitchFamily="34" charset="0"/>
                <a:ea typeface="ＭＳ Ｐゴシック"/>
                <a:cs typeface="Arial" panose="020B0604020202020204" pitchFamily="34" charset="0"/>
              </a:rPr>
              <a:t>TC Completion</a:t>
            </a:r>
          </a:p>
        </p:txBody>
      </p:sp>
      <p:sp>
        <p:nvSpPr>
          <p:cNvPr id="28" name="Up Arrow Callout 27" descr="Box with a blue arrow, from the FY25 time through the FY28 time that says, &quot;Achieve TRL 6 in time for industry product decision-making&quot;">
            <a:extLst>
              <a:ext uri="{FF2B5EF4-FFF2-40B4-BE49-F238E27FC236}">
                <a16:creationId xmlns:a16="http://schemas.microsoft.com/office/drawing/2014/main" id="{8BBC4AD2-BDD8-3CFC-7B50-EC528C0714B5}"/>
              </a:ext>
            </a:extLst>
          </p:cNvPr>
          <p:cNvSpPr/>
          <p:nvPr/>
        </p:nvSpPr>
        <p:spPr>
          <a:xfrm>
            <a:off x="6661061" y="6060043"/>
            <a:ext cx="3710196" cy="779246"/>
          </a:xfrm>
          <a:prstGeom prst="upArrowCallout">
            <a:avLst>
              <a:gd name="adj1" fmla="val 41124"/>
              <a:gd name="adj2" fmla="val 34406"/>
              <a:gd name="adj3" fmla="val 25000"/>
              <a:gd name="adj4" fmla="val 64977"/>
            </a:avLst>
          </a:prstGeom>
          <a:solidFill>
            <a:srgbClr val="0070C0"/>
          </a:solidFill>
          <a:ln w="9525" cap="flat" cmpd="sng" algn="ctr">
            <a:noFill/>
            <a:prstDash val="solid"/>
          </a:ln>
          <a:effectLst/>
        </p:spPr>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a:ea typeface="ＭＳ Ｐゴシック"/>
                <a:cs typeface="Arial"/>
              </a:rPr>
              <a:t>Achieve TRL 6 in time for industry product decision-making</a:t>
            </a:r>
          </a:p>
        </p:txBody>
      </p:sp>
      <p:sp>
        <p:nvSpPr>
          <p:cNvPr id="55" name="TextBox 54">
            <a:extLst>
              <a:ext uri="{FF2B5EF4-FFF2-40B4-BE49-F238E27FC236}">
                <a16:creationId xmlns:a16="http://schemas.microsoft.com/office/drawing/2014/main" id="{951C394B-FD7E-6118-E43D-5D60CF4B5947}"/>
              </a:ext>
            </a:extLst>
          </p:cNvPr>
          <p:cNvSpPr txBox="1"/>
          <p:nvPr/>
        </p:nvSpPr>
        <p:spPr>
          <a:xfrm>
            <a:off x="11391012" y="6216336"/>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Planned</a:t>
            </a:r>
          </a:p>
        </p:txBody>
      </p:sp>
      <p:cxnSp>
        <p:nvCxnSpPr>
          <p:cNvPr id="56" name="Straight Connector 55" descr="Dotted lines equals Notional.">
            <a:extLst>
              <a:ext uri="{FF2B5EF4-FFF2-40B4-BE49-F238E27FC236}">
                <a16:creationId xmlns:a16="http://schemas.microsoft.com/office/drawing/2014/main" id="{49E73C7A-60C8-B1CB-01CF-D147DCD22052}"/>
              </a:ext>
            </a:extLst>
          </p:cNvPr>
          <p:cNvCxnSpPr>
            <a:cxnSpLocks/>
          </p:cNvCxnSpPr>
          <p:nvPr/>
        </p:nvCxnSpPr>
        <p:spPr>
          <a:xfrm>
            <a:off x="11430343" y="6705983"/>
            <a:ext cx="691104" cy="0"/>
          </a:xfrm>
          <a:prstGeom prst="line">
            <a:avLst/>
          </a:prstGeom>
          <a:noFill/>
          <a:ln w="41275" cap="flat" cmpd="sng" algn="ctr">
            <a:solidFill>
              <a:sysClr val="windowText" lastClr="000000"/>
            </a:solidFill>
            <a:prstDash val="sysDot"/>
            <a:tailEnd type="none"/>
          </a:ln>
          <a:effectLst/>
        </p:spPr>
      </p:cxnSp>
      <p:cxnSp>
        <p:nvCxnSpPr>
          <p:cNvPr id="58" name="Straight Connector 57" descr="Solid lines equals planned.">
            <a:extLst>
              <a:ext uri="{FF2B5EF4-FFF2-40B4-BE49-F238E27FC236}">
                <a16:creationId xmlns:a16="http://schemas.microsoft.com/office/drawing/2014/main" id="{CD2E11FA-60D7-DF87-6C63-ABAA1DDD4512}"/>
              </a:ext>
            </a:extLst>
          </p:cNvPr>
          <p:cNvCxnSpPr>
            <a:cxnSpLocks/>
          </p:cNvCxnSpPr>
          <p:nvPr/>
        </p:nvCxnSpPr>
        <p:spPr>
          <a:xfrm>
            <a:off x="11405191" y="6461874"/>
            <a:ext cx="716257" cy="0"/>
          </a:xfrm>
          <a:prstGeom prst="line">
            <a:avLst/>
          </a:prstGeom>
          <a:noFill/>
          <a:ln w="41275" cap="flat" cmpd="sng" algn="ctr">
            <a:solidFill>
              <a:sysClr val="windowText" lastClr="000000"/>
            </a:solidFill>
            <a:prstDash val="solid"/>
            <a:tailEnd type="none"/>
          </a:ln>
          <a:effectLst/>
        </p:spPr>
      </p:cxnSp>
      <p:sp>
        <p:nvSpPr>
          <p:cNvPr id="59" name="TextBox 58">
            <a:extLst>
              <a:ext uri="{FF2B5EF4-FFF2-40B4-BE49-F238E27FC236}">
                <a16:creationId xmlns:a16="http://schemas.microsoft.com/office/drawing/2014/main" id="{6E960425-DA52-03F4-F580-5DEDC60F351A}"/>
              </a:ext>
            </a:extLst>
          </p:cNvPr>
          <p:cNvSpPr txBox="1"/>
          <p:nvPr/>
        </p:nvSpPr>
        <p:spPr>
          <a:xfrm>
            <a:off x="11391012" y="6477000"/>
            <a:ext cx="779723" cy="246221"/>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prstClr val="black"/>
                </a:solidFill>
                <a:effectLst/>
                <a:uLnTx/>
                <a:uFillTx/>
                <a:latin typeface="Arial"/>
                <a:ea typeface="ＭＳ Ｐゴシック"/>
                <a:cs typeface="+mn-cs"/>
              </a:rPr>
              <a:t>Notional</a:t>
            </a:r>
          </a:p>
        </p:txBody>
      </p:sp>
      <p:sp>
        <p:nvSpPr>
          <p:cNvPr id="64" name="Date Placeholder 3">
            <a:extLst>
              <a:ext uri="{FF2B5EF4-FFF2-40B4-BE49-F238E27FC236}">
                <a16:creationId xmlns:a16="http://schemas.microsoft.com/office/drawing/2014/main" id="{9C8E9415-42FF-0A4A-827F-04CEA8FCC0A1}"/>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err="1">
                <a:ln>
                  <a:noFill/>
                </a:ln>
                <a:solidFill>
                  <a:srgbClr val="000000">
                    <a:lumMod val="75000"/>
                    <a:lumOff val="25000"/>
                  </a:srgbClr>
                </a:solidFill>
                <a:effectLst/>
                <a:uLnTx/>
                <a:uFillTx/>
                <a:latin typeface="Arial"/>
                <a:ea typeface="+mn-ea"/>
                <a:cs typeface="+mn-cs"/>
              </a:rPr>
              <a:t>www.nasa.gov</a:t>
            </a: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   |</a:t>
            </a:r>
          </a:p>
        </p:txBody>
      </p:sp>
      <p:sp>
        <p:nvSpPr>
          <p:cNvPr id="66" name="Slide Number Placeholder 4">
            <a:extLst>
              <a:ext uri="{FF2B5EF4-FFF2-40B4-BE49-F238E27FC236}">
                <a16:creationId xmlns:a16="http://schemas.microsoft.com/office/drawing/2014/main" id="{9019EF2D-58F8-FC4D-89FC-9109B95C06B9}"/>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
        <p:nvSpPr>
          <p:cNvPr id="71" name="Rectangle 70">
            <a:extLst>
              <a:ext uri="{FF2B5EF4-FFF2-40B4-BE49-F238E27FC236}">
                <a16:creationId xmlns:a16="http://schemas.microsoft.com/office/drawing/2014/main" id="{1E4C625E-059E-FE87-4A75-79AAD2CCA180}"/>
              </a:ext>
            </a:extLst>
          </p:cNvPr>
          <p:cNvSpPr/>
          <p:nvPr/>
        </p:nvSpPr>
        <p:spPr>
          <a:xfrm>
            <a:off x="10326194" y="2448217"/>
            <a:ext cx="769633" cy="86139"/>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0" name="Rectangle 79">
            <a:extLst>
              <a:ext uri="{FF2B5EF4-FFF2-40B4-BE49-F238E27FC236}">
                <a16:creationId xmlns:a16="http://schemas.microsoft.com/office/drawing/2014/main" id="{CA611EA4-4456-FF27-A26E-977896D86353}"/>
              </a:ext>
            </a:extLst>
          </p:cNvPr>
          <p:cNvSpPr/>
          <p:nvPr/>
        </p:nvSpPr>
        <p:spPr>
          <a:xfrm>
            <a:off x="7968356" y="5539563"/>
            <a:ext cx="548640" cy="95693"/>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1" name="Rectangle 80">
            <a:extLst>
              <a:ext uri="{FF2B5EF4-FFF2-40B4-BE49-F238E27FC236}">
                <a16:creationId xmlns:a16="http://schemas.microsoft.com/office/drawing/2014/main" id="{E76C8A65-3CC5-E7E4-8E05-A7E72A29E7C3}"/>
              </a:ext>
            </a:extLst>
          </p:cNvPr>
          <p:cNvSpPr/>
          <p:nvPr/>
        </p:nvSpPr>
        <p:spPr>
          <a:xfrm>
            <a:off x="7771103" y="5788244"/>
            <a:ext cx="1225296" cy="85061"/>
          </a:xfrm>
          <a:prstGeom prst="rect">
            <a:avLst/>
          </a:prstGeom>
          <a:noFill/>
          <a:ln>
            <a:solidFill>
              <a:srgbClr val="00BA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62" name="TextBox 61">
            <a:extLst>
              <a:ext uri="{FF2B5EF4-FFF2-40B4-BE49-F238E27FC236}">
                <a16:creationId xmlns:a16="http://schemas.microsoft.com/office/drawing/2014/main" id="{9ED4AAB1-485B-0139-670A-DA28AB5D7D3A}"/>
              </a:ext>
            </a:extLst>
          </p:cNvPr>
          <p:cNvSpPr txBox="1"/>
          <p:nvPr/>
        </p:nvSpPr>
        <p:spPr>
          <a:xfrm>
            <a:off x="9033274" y="2304220"/>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0B050"/>
                </a:solidFill>
                <a:effectLst/>
                <a:uLnTx/>
                <a:uFillTx/>
                <a:latin typeface="Arial" panose="020B0604020202020204" pitchFamily="34" charset="0"/>
                <a:ea typeface="ＭＳ Ｐゴシック"/>
                <a:cs typeface="Arial" panose="020B0604020202020204" pitchFamily="34" charset="0"/>
              </a:rPr>
              <a:t>Flight Test</a:t>
            </a:r>
          </a:p>
        </p:txBody>
      </p:sp>
      <p:sp>
        <p:nvSpPr>
          <p:cNvPr id="29" name="Oval 28" descr="A dot on the Electrified Powertrain Flight Demonstration (EPFD) blue timeline line marking in the 4th quarter of FY25 a First Flight.">
            <a:extLst>
              <a:ext uri="{FF2B5EF4-FFF2-40B4-BE49-F238E27FC236}">
                <a16:creationId xmlns:a16="http://schemas.microsoft.com/office/drawing/2014/main" id="{1C8A0B3A-8B04-DFAB-1FB1-582F5FC1F337}"/>
              </a:ext>
            </a:extLst>
          </p:cNvPr>
          <p:cNvSpPr/>
          <p:nvPr/>
        </p:nvSpPr>
        <p:spPr bwMode="auto">
          <a:xfrm>
            <a:off x="7865003" y="546757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30" name="Oval 29" descr="A dot on the Electrified Powertrain Flight Demonstration (EPFD) blue timeline line marking in the 3rd quarter of FY25 a First Flight.">
            <a:extLst>
              <a:ext uri="{FF2B5EF4-FFF2-40B4-BE49-F238E27FC236}">
                <a16:creationId xmlns:a16="http://schemas.microsoft.com/office/drawing/2014/main" id="{75E67DD3-637B-C113-ACF8-AF2821C0C4F5}"/>
              </a:ext>
            </a:extLst>
          </p:cNvPr>
          <p:cNvSpPr/>
          <p:nvPr/>
        </p:nvSpPr>
        <p:spPr bwMode="auto">
          <a:xfrm>
            <a:off x="7648390" y="5701321"/>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BADA"/>
              </a:solidFill>
              <a:effectLst/>
              <a:uLnTx/>
              <a:uFillTx/>
              <a:latin typeface="Arial Black" pitchFamily="-108" charset="0"/>
              <a:ea typeface="ＭＳ Ｐゴシック" pitchFamily="-108" charset="-128"/>
              <a:cs typeface="ＭＳ Ｐゴシック" pitchFamily="-108" charset="-128"/>
            </a:endParaRPr>
          </a:p>
        </p:txBody>
      </p:sp>
      <p:sp>
        <p:nvSpPr>
          <p:cNvPr id="22" name="Oval 21" descr="A dot on the Sustainable Flight Demonstrator (SFD) green line to mark a flight test at the end of the FY27 last quarter and the beginning of the FY28 first quarter. the Digital Flight Test.">
            <a:extLst>
              <a:ext uri="{FF2B5EF4-FFF2-40B4-BE49-F238E27FC236}">
                <a16:creationId xmlns:a16="http://schemas.microsoft.com/office/drawing/2014/main" id="{CA33058C-6956-CA08-124A-4455D781BE70}"/>
              </a:ext>
            </a:extLst>
          </p:cNvPr>
          <p:cNvSpPr/>
          <p:nvPr/>
        </p:nvSpPr>
        <p:spPr bwMode="auto">
          <a:xfrm>
            <a:off x="10156148" y="2378466"/>
            <a:ext cx="239985" cy="234347"/>
          </a:xfrm>
          <a:prstGeom prst="ellipse">
            <a:avLst/>
          </a:prstGeom>
          <a:solidFill>
            <a:schemeClr val="bg1"/>
          </a:solidFill>
          <a:ln w="127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rPr>
              <a:t>              </a:t>
            </a:r>
          </a:p>
        </p:txBody>
      </p:sp>
      <p:sp>
        <p:nvSpPr>
          <p:cNvPr id="70" name="Rectangle 69" descr="&quot;&quot;">
            <a:extLst>
              <a:ext uri="{FF2B5EF4-FFF2-40B4-BE49-F238E27FC236}">
                <a16:creationId xmlns:a16="http://schemas.microsoft.com/office/drawing/2014/main" id="{620079CA-FA45-E6E3-8F6C-CE4F9CA26323}"/>
              </a:ext>
            </a:extLst>
          </p:cNvPr>
          <p:cNvSpPr/>
          <p:nvPr/>
        </p:nvSpPr>
        <p:spPr>
          <a:xfrm>
            <a:off x="212989" y="4378519"/>
            <a:ext cx="1544435" cy="891707"/>
          </a:xfrm>
          <a:prstGeom prst="rect">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73" name="Picture 72" descr="3D cross-cut of a small core gas turbine engine.">
            <a:extLst>
              <a:ext uri="{FF2B5EF4-FFF2-40B4-BE49-F238E27FC236}">
                <a16:creationId xmlns:a16="http://schemas.microsoft.com/office/drawing/2014/main" id="{48087FB6-173C-6156-1C37-43C46E71002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9599" y="4394115"/>
            <a:ext cx="1540586" cy="866981"/>
          </a:xfrm>
          <a:prstGeom prst="rect">
            <a:avLst/>
          </a:prstGeom>
        </p:spPr>
      </p:pic>
      <p:pic>
        <p:nvPicPr>
          <p:cNvPr id="76" name="Picture 75" descr="Artist illustration of an aircraft showing the internal workings of the electric engine and the battery storage.">
            <a:extLst>
              <a:ext uri="{FF2B5EF4-FFF2-40B4-BE49-F238E27FC236}">
                <a16:creationId xmlns:a16="http://schemas.microsoft.com/office/drawing/2014/main" id="{AE30990E-0476-AEF5-F805-BD22C0D3934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19009" y="5402125"/>
            <a:ext cx="1536569" cy="914400"/>
          </a:xfrm>
          <a:prstGeom prst="rect">
            <a:avLst/>
          </a:prstGeom>
        </p:spPr>
      </p:pic>
      <p:sp>
        <p:nvSpPr>
          <p:cNvPr id="77" name="Rectangle 76" descr="&quot;&quot;">
            <a:extLst>
              <a:ext uri="{FF2B5EF4-FFF2-40B4-BE49-F238E27FC236}">
                <a16:creationId xmlns:a16="http://schemas.microsoft.com/office/drawing/2014/main" id="{81B40765-269A-9832-9417-C82AC8138335}"/>
              </a:ext>
            </a:extLst>
          </p:cNvPr>
          <p:cNvSpPr/>
          <p:nvPr/>
        </p:nvSpPr>
        <p:spPr>
          <a:xfrm>
            <a:off x="216533" y="5398258"/>
            <a:ext cx="1544435" cy="920459"/>
          </a:xfrm>
          <a:prstGeom prst="rect">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1" name="Picture 20" descr="Artist illustration of a transonic truss-braced wing in flight.">
            <a:extLst>
              <a:ext uri="{FF2B5EF4-FFF2-40B4-BE49-F238E27FC236}">
                <a16:creationId xmlns:a16="http://schemas.microsoft.com/office/drawing/2014/main" id="{436F441C-EFBF-BF30-48C1-E75E28CBB6B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93784" y="2182001"/>
            <a:ext cx="1566027" cy="978641"/>
          </a:xfrm>
          <a:prstGeom prst="rect">
            <a:avLst/>
          </a:prstGeom>
        </p:spPr>
      </p:pic>
      <p:pic>
        <p:nvPicPr>
          <p:cNvPr id="54" name="Picture 53" descr="Manufacturing plant showing a fuselage getting built.">
            <a:extLst>
              <a:ext uri="{FF2B5EF4-FFF2-40B4-BE49-F238E27FC236}">
                <a16:creationId xmlns:a16="http://schemas.microsoft.com/office/drawing/2014/main" id="{E95C14F6-CF31-C222-553A-613715515344}"/>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203734" y="3367529"/>
            <a:ext cx="1554480" cy="895645"/>
          </a:xfrm>
          <a:prstGeom prst="rect">
            <a:avLst/>
          </a:prstGeom>
          <a:ln>
            <a:solidFill>
              <a:schemeClr val="bg1"/>
            </a:solidFill>
          </a:ln>
        </p:spPr>
      </p:pic>
      <p:sp>
        <p:nvSpPr>
          <p:cNvPr id="100" name="Rectangle 99">
            <a:extLst>
              <a:ext uri="{FF2B5EF4-FFF2-40B4-BE49-F238E27FC236}">
                <a16:creationId xmlns:a16="http://schemas.microsoft.com/office/drawing/2014/main" id="{637279DB-EC93-56AD-A5C8-C8F24AA55D0D}"/>
              </a:ext>
            </a:extLst>
          </p:cNvPr>
          <p:cNvSpPr/>
          <p:nvPr/>
        </p:nvSpPr>
        <p:spPr>
          <a:xfrm>
            <a:off x="9722690" y="4678787"/>
            <a:ext cx="45720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38" name="Oval 37" descr="A dot on the Hybrid Thermally Efficient Core (HyTEC) orange timeline line marking the Core Demonstration at the end of FY27.">
            <a:extLst>
              <a:ext uri="{FF2B5EF4-FFF2-40B4-BE49-F238E27FC236}">
                <a16:creationId xmlns:a16="http://schemas.microsoft.com/office/drawing/2014/main" id="{DCD95EEB-07F2-3DFA-1CD6-461E16F864E4}"/>
              </a:ext>
            </a:extLst>
          </p:cNvPr>
          <p:cNvSpPr/>
          <p:nvPr/>
        </p:nvSpPr>
        <p:spPr bwMode="auto">
          <a:xfrm>
            <a:off x="9569045" y="4607521"/>
            <a:ext cx="239985" cy="234347"/>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75" name="Rectangle 74">
            <a:extLst>
              <a:ext uri="{FF2B5EF4-FFF2-40B4-BE49-F238E27FC236}">
                <a16:creationId xmlns:a16="http://schemas.microsoft.com/office/drawing/2014/main" id="{4C02C019-07F7-6962-9294-B8F6105A5B3D}"/>
              </a:ext>
            </a:extLst>
          </p:cNvPr>
          <p:cNvSpPr/>
          <p:nvPr/>
        </p:nvSpPr>
        <p:spPr>
          <a:xfrm>
            <a:off x="6964889" y="4681330"/>
            <a:ext cx="365760" cy="86139"/>
          </a:xfrm>
          <a:prstGeom prst="rect">
            <a:avLst/>
          </a:prstGeom>
          <a:noFill/>
          <a:ln>
            <a:solidFill>
              <a:srgbClr val="EE7D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7" name="Oval 26" descr="A small dot on the Hybrid Thermally Efficient Core (HyTEC) orange line to mark the Power Extraction Test in the 1st quarter of the FY25.">
            <a:extLst>
              <a:ext uri="{FF2B5EF4-FFF2-40B4-BE49-F238E27FC236}">
                <a16:creationId xmlns:a16="http://schemas.microsoft.com/office/drawing/2014/main" id="{D82039DE-1AF8-4468-4634-C3B7F78BBB0C}"/>
              </a:ext>
            </a:extLst>
          </p:cNvPr>
          <p:cNvSpPr>
            <a:spLocks noChangeAspect="1"/>
          </p:cNvSpPr>
          <p:nvPr/>
        </p:nvSpPr>
        <p:spPr bwMode="auto">
          <a:xfrm>
            <a:off x="6834260" y="4650769"/>
            <a:ext cx="137160" cy="137160"/>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7" name="Rectangle 66">
            <a:extLst>
              <a:ext uri="{FF2B5EF4-FFF2-40B4-BE49-F238E27FC236}">
                <a16:creationId xmlns:a16="http://schemas.microsoft.com/office/drawing/2014/main" id="{E8917536-ACC6-52CF-CE8F-09AABBCE1035}"/>
              </a:ext>
            </a:extLst>
          </p:cNvPr>
          <p:cNvSpPr/>
          <p:nvPr/>
        </p:nvSpPr>
        <p:spPr bwMode="auto">
          <a:xfrm>
            <a:off x="-8135" y="2111071"/>
            <a:ext cx="12192000" cy="4748827"/>
          </a:xfrm>
          <a:prstGeom prst="rect">
            <a:avLst/>
          </a:prstGeom>
          <a:solidFill>
            <a:srgbClr val="E6E6E6">
              <a:alpha val="89804"/>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R="0" algn="l">
              <a:spcBef>
                <a:spcPts val="0"/>
              </a:spcBef>
              <a:spcAft>
                <a:spcPts val="0"/>
              </a:spcAft>
            </a:pPr>
            <a:endParaRPr lang="en-US" sz="1800" b="0" i="0" u="none" strike="noStrike">
              <a:solidFill>
                <a:srgbClr val="000000"/>
              </a:solidFill>
              <a:effectLst/>
              <a:latin typeface="Calibri" panose="020F0502020204030204" pitchFamily="34" charset="0"/>
            </a:endParaRPr>
          </a:p>
        </p:txBody>
      </p:sp>
      <p:sp>
        <p:nvSpPr>
          <p:cNvPr id="72" name="Rectangle 71">
            <a:extLst>
              <a:ext uri="{FF2B5EF4-FFF2-40B4-BE49-F238E27FC236}">
                <a16:creationId xmlns:a16="http://schemas.microsoft.com/office/drawing/2014/main" id="{96FFA328-58F2-79BA-A3F5-D1F7454C22CF}"/>
              </a:ext>
            </a:extLst>
          </p:cNvPr>
          <p:cNvSpPr/>
          <p:nvPr/>
        </p:nvSpPr>
        <p:spPr>
          <a:xfrm>
            <a:off x="485096" y="3065267"/>
            <a:ext cx="9469784" cy="1395292"/>
          </a:xfrm>
          <a:prstGeom prst="rect">
            <a:avLst/>
          </a:prstGeom>
          <a:solidFill>
            <a:schemeClr val="bg2">
              <a:lumMod val="60000"/>
              <a:lumOff val="40000"/>
            </a:schemeClr>
          </a:solidFill>
        </p:spPr>
        <p:txBody>
          <a:bodyPr wrap="square" lIns="91440" tIns="45720" rIns="91440" bIns="45720" anchor="t">
            <a:spAutoFit/>
          </a:bodyPr>
          <a:lstStyle/>
          <a:p>
            <a:pPr>
              <a:defRPr/>
            </a:pPr>
            <a:r>
              <a:rPr lang="en-US" sz="1400">
                <a:latin typeface="Arial"/>
                <a:ea typeface="ＭＳ Ｐゴシック"/>
                <a:cs typeface="Arial"/>
              </a:rPr>
              <a:t>Systems Analysis &amp; Integration</a:t>
            </a:r>
            <a:r>
              <a:rPr kumimoji="0" lang="en-US" sz="1400" b="0" i="0" u="none" strike="noStrike" kern="1200" cap="none" spc="0" normalizeH="0" baseline="0" noProof="0">
                <a:ln>
                  <a:noFill/>
                </a:ln>
                <a:effectLst/>
                <a:uLnTx/>
                <a:uFillTx/>
                <a:latin typeface="Arial"/>
                <a:ea typeface="ＭＳ Ｐゴシック"/>
                <a:cs typeface="Arial"/>
              </a:rPr>
              <a:t>:</a:t>
            </a:r>
            <a:r>
              <a:rPr lang="en-US" sz="1400">
                <a:latin typeface="Arial"/>
                <a:ea typeface="ＭＳ Ｐゴシック"/>
                <a:cs typeface="Arial"/>
              </a:rPr>
              <a:t>  </a:t>
            </a:r>
            <a:endParaRPr kumimoji="0" lang="en-US" sz="1400" b="0" i="0" u="none" strike="noStrike" kern="1200" cap="none" spc="0" normalizeH="0" baseline="0" noProof="0">
              <a:ln>
                <a:noFill/>
              </a:ln>
              <a:effectLst/>
              <a:uLnTx/>
              <a:uFillTx/>
              <a:latin typeface="Arial" panose="020B0604020202020204" pitchFamily="34" charset="0"/>
              <a:cs typeface="Arial" panose="020B0604020202020204" pitchFamily="34" charset="0"/>
            </a:endParaRPr>
          </a:p>
          <a:p>
            <a:pPr marL="233045" marR="0" indent="-233045" algn="l">
              <a:spcBef>
                <a:spcPts val="0"/>
              </a:spcBef>
              <a:spcAft>
                <a:spcPts val="0"/>
              </a:spcAft>
              <a:buFont typeface="Arial" panose="020B0604020202020204" pitchFamily="34" charset="0"/>
              <a:buChar char="•"/>
            </a:pPr>
            <a:r>
              <a:rPr lang="en-US" sz="1400">
                <a:latin typeface="Arial"/>
                <a:ea typeface="ＭＳ Ｐゴシック"/>
                <a:cs typeface="Arial"/>
              </a:rPr>
              <a:t>NASA-internal</a:t>
            </a:r>
            <a:r>
              <a:rPr lang="en-US" sz="1400" b="0" i="0" u="none" strike="noStrike">
                <a:effectLst/>
                <a:latin typeface="Arial"/>
                <a:ea typeface="ＭＳ Ｐゴシック"/>
                <a:cs typeface="Arial"/>
              </a:rPr>
              <a:t> MBSAE Working Group regularly meeting to integrate research progress across SFNP</a:t>
            </a:r>
          </a:p>
          <a:p>
            <a:pPr marL="233045" indent="-233045">
              <a:spcBef>
                <a:spcPts val="0"/>
              </a:spcBef>
              <a:spcAft>
                <a:spcPts val="0"/>
              </a:spcAft>
              <a:buFont typeface="Arial" panose="020B0604020202020204" pitchFamily="34" charset="0"/>
              <a:buChar char="•"/>
            </a:pPr>
            <a:r>
              <a:rPr lang="en-US" sz="1400">
                <a:latin typeface="Arial"/>
                <a:ea typeface="ＭＳ Ｐゴシック"/>
                <a:cs typeface="Arial"/>
              </a:rPr>
              <a:t>MBSAE</a:t>
            </a:r>
            <a:r>
              <a:rPr lang="en-US" sz="1400" b="0" i="0" u="none" strike="noStrike">
                <a:effectLst/>
                <a:latin typeface="Arial"/>
                <a:ea typeface="ＭＳ Ｐゴシック"/>
                <a:cs typeface="Arial"/>
              </a:rPr>
              <a:t> framework development progressing with integrations of propulsion, geometry, aerodynamics, structures, </a:t>
            </a:r>
            <a:r>
              <a:rPr lang="en-US" sz="1400">
                <a:latin typeface="Arial"/>
                <a:ea typeface="ＭＳ Ｐゴシック"/>
                <a:cs typeface="Arial"/>
              </a:rPr>
              <a:t>&amp; </a:t>
            </a:r>
            <a:r>
              <a:rPr lang="en-US" sz="1400" b="0" i="0" u="none" strike="noStrike">
                <a:effectLst/>
                <a:latin typeface="Arial"/>
                <a:ea typeface="ＭＳ Ｐゴシック"/>
                <a:cs typeface="Arial"/>
              </a:rPr>
              <a:t>cost disciplinary analysis tools completed and applied to a TTBW concept aircraft including mild-hybrid EAP</a:t>
            </a:r>
          </a:p>
          <a:p>
            <a:pPr marL="233045" indent="-233045">
              <a:spcBef>
                <a:spcPts val="0"/>
              </a:spcBef>
              <a:spcAft>
                <a:spcPts val="0"/>
              </a:spcAft>
              <a:buFont typeface="Arial" panose="020B0604020202020204" pitchFamily="34" charset="0"/>
              <a:buChar char="•"/>
            </a:pPr>
            <a:r>
              <a:rPr lang="en-US" sz="1400" b="0" i="0" u="none" strike="noStrike">
                <a:effectLst/>
                <a:latin typeface="Arial"/>
                <a:ea typeface="ＭＳ Ｐゴシック"/>
                <a:cs typeface="Arial"/>
              </a:rPr>
              <a:t>NASA Research Announcement (NRA) awards were made</a:t>
            </a:r>
            <a:r>
              <a:rPr lang="en-US" sz="1400">
                <a:latin typeface="Arial"/>
                <a:ea typeface="ＭＳ Ｐゴシック"/>
                <a:cs typeface="Arial"/>
              </a:rPr>
              <a:t> Fall 2023</a:t>
            </a:r>
            <a:r>
              <a:rPr lang="en-US" sz="1400" b="0" i="0" u="none" strike="noStrike">
                <a:effectLst/>
                <a:latin typeface="Arial"/>
                <a:ea typeface="ＭＳ Ｐゴシック"/>
                <a:cs typeface="Arial"/>
              </a:rPr>
              <a:t> to Boeing, M4 Engineering, Georgia Tech </a:t>
            </a:r>
            <a:r>
              <a:rPr lang="en-US" sz="1400">
                <a:latin typeface="Arial"/>
                <a:ea typeface="ＭＳ Ｐゴシック"/>
                <a:cs typeface="Arial"/>
              </a:rPr>
              <a:t>&amp; </a:t>
            </a:r>
            <a:r>
              <a:rPr lang="en-US" sz="1400" b="0" i="0" u="none" strike="noStrike">
                <a:effectLst/>
                <a:latin typeface="Arial"/>
                <a:ea typeface="ＭＳ Ｐゴシック"/>
                <a:cs typeface="Arial"/>
              </a:rPr>
              <a:t>Northrop Grumm</a:t>
            </a:r>
            <a:r>
              <a:rPr lang="en-US" sz="1400">
                <a:latin typeface="Arial"/>
                <a:ea typeface="ＭＳ Ｐゴシック"/>
                <a:cs typeface="Arial"/>
              </a:rPr>
              <a:t>an to support </a:t>
            </a:r>
            <a:r>
              <a:rPr lang="en-US" sz="1400" b="0" i="0" u="none" strike="noStrike">
                <a:effectLst/>
                <a:latin typeface="Arial"/>
                <a:ea typeface="ＭＳ Ｐゴシック"/>
                <a:cs typeface="Arial"/>
              </a:rPr>
              <a:t>development of the MBSA&amp;E framework, methods, tools </a:t>
            </a:r>
            <a:r>
              <a:rPr lang="en-US" sz="1400">
                <a:latin typeface="Arial"/>
                <a:ea typeface="ＭＳ Ｐゴシック"/>
                <a:cs typeface="Arial"/>
              </a:rPr>
              <a:t>&amp;</a:t>
            </a:r>
            <a:r>
              <a:rPr lang="en-US" sz="1400" b="0" i="0" u="none" strike="noStrike">
                <a:effectLst/>
                <a:latin typeface="Arial"/>
                <a:ea typeface="ＭＳ Ｐゴシック"/>
                <a:cs typeface="Arial"/>
              </a:rPr>
              <a:t> models.</a:t>
            </a:r>
          </a:p>
        </p:txBody>
      </p:sp>
      <p:sp>
        <p:nvSpPr>
          <p:cNvPr id="74" name="Rectangle 73">
            <a:extLst>
              <a:ext uri="{FF2B5EF4-FFF2-40B4-BE49-F238E27FC236}">
                <a16:creationId xmlns:a16="http://schemas.microsoft.com/office/drawing/2014/main" id="{582B57A4-B5AD-91B9-EBA0-4C12C0666239}"/>
              </a:ext>
            </a:extLst>
          </p:cNvPr>
          <p:cNvSpPr/>
          <p:nvPr/>
        </p:nvSpPr>
        <p:spPr>
          <a:xfrm>
            <a:off x="1678306" y="4788880"/>
            <a:ext cx="7428173" cy="1159254"/>
          </a:xfrm>
          <a:prstGeom prst="rect">
            <a:avLst/>
          </a:prstGeom>
          <a:solidFill>
            <a:schemeClr val="bg2">
              <a:lumMod val="60000"/>
              <a:lumOff val="40000"/>
            </a:schemeClr>
          </a:solidFill>
        </p:spPr>
        <p:txBody>
          <a:bodyPr wrap="square" lIns="91440" tIns="45720" rIns="91440" bIns="45720" anchor="t">
            <a:spAutoFit/>
          </a:bodyPr>
          <a:lstStyle/>
          <a:p>
            <a:pPr>
              <a:defRPr/>
            </a:pPr>
            <a:r>
              <a:rPr lang="en-US" sz="1400">
                <a:latin typeface="Arial"/>
                <a:ea typeface="ＭＳ Ｐゴシック"/>
                <a:cs typeface="Arial"/>
              </a:rPr>
              <a:t>Foundational supporting tools (Transformative</a:t>
            </a:r>
            <a:r>
              <a:rPr kumimoji="0" lang="en-US" sz="1400" b="0" i="0" u="none" strike="noStrike" kern="1200" cap="none" spc="0" normalizeH="0" baseline="0" noProof="0">
                <a:ln>
                  <a:noFill/>
                </a:ln>
                <a:effectLst/>
                <a:uLnTx/>
                <a:uFillTx/>
                <a:latin typeface="Arial"/>
                <a:ea typeface="ＭＳ Ｐゴシック"/>
                <a:cs typeface="Arial"/>
              </a:rPr>
              <a:t> Tools &amp; Technologies Project</a:t>
            </a:r>
            <a:r>
              <a:rPr lang="en-US" sz="1400">
                <a:latin typeface="Arial"/>
                <a:ea typeface="ＭＳ Ｐゴシック"/>
                <a:cs typeface="Arial"/>
              </a:rPr>
              <a:t>):</a:t>
            </a:r>
            <a:endParaRPr kumimoji="0" lang="en-US" sz="1400" b="0" i="0" u="none" strike="noStrike" kern="1200" cap="none" spc="0" normalizeH="0" baseline="0" noProof="0">
              <a:ln>
                <a:noFill/>
              </a:ln>
              <a:effectLst/>
              <a:uLnTx/>
              <a:uFillTx/>
              <a:latin typeface="Arial"/>
              <a:ea typeface="ＭＳ Ｐゴシック"/>
              <a:cs typeface="Arial"/>
            </a:endParaRPr>
          </a:p>
          <a:p>
            <a:pPr marL="229870" marR="0" lvl="0" indent="-22987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a:ln>
                  <a:noFill/>
                </a:ln>
                <a:effectLst/>
                <a:uLnTx/>
                <a:uFillTx/>
                <a:latin typeface="Arial"/>
                <a:ea typeface="ＭＳ Ｐゴシック"/>
                <a:cs typeface="Arial"/>
              </a:rPr>
              <a:t>Aviary v0.9.0 was publicly released in Dec. 2023 (</a:t>
            </a:r>
            <a:r>
              <a:rPr kumimoji="0" lang="en-US" sz="1400" b="0" i="0" u="none" strike="noStrike" kern="1200" cap="none" spc="0" normalizeH="0" baseline="0" noProof="0">
                <a:ln>
                  <a:noFill/>
                </a:ln>
                <a:effectLst/>
                <a:uLnTx/>
                <a:uFillTx/>
                <a:latin typeface="Arial"/>
                <a:ea typeface="ＭＳ Ｐゴシック"/>
                <a:cs typeface="Arial"/>
                <a:hlinkClick r:id="rId8"/>
              </a:rPr>
              <a:t>https://github.com/OpenMDAO/Aviary</a:t>
            </a:r>
            <a:r>
              <a:rPr kumimoji="0" lang="en-US" sz="1400" b="0" i="0" u="none" strike="noStrike" kern="1200" cap="none" spc="0" normalizeH="0" baseline="0" noProof="0">
                <a:ln>
                  <a:noFill/>
                </a:ln>
                <a:effectLst/>
                <a:uLnTx/>
                <a:uFillTx/>
                <a:latin typeface="Arial"/>
                <a:ea typeface="ＭＳ Ｐゴシック"/>
                <a:cs typeface="Arial"/>
              </a:rPr>
              <a:t>) with development continuing to implement additional features</a:t>
            </a:r>
            <a:endParaRPr lang="en-US" sz="1400" b="0" i="0" u="none" strike="noStrike" kern="1200" cap="none" spc="0" normalizeH="0" baseline="0" noProof="0">
              <a:ln>
                <a:noFill/>
              </a:ln>
              <a:effectLst/>
              <a:uLnTx/>
              <a:uFillTx/>
              <a:latin typeface="Arial"/>
              <a:ea typeface="ＭＳ Ｐゴシック"/>
              <a:cs typeface="Arial"/>
            </a:endParaRPr>
          </a:p>
          <a:p>
            <a:pPr marL="229870" marR="0" lvl="0" indent="-229870" algn="l" defTabSz="914400" rtl="0" eaLnBrk="1" fontAlgn="base" latinLnBrk="0" hangingPunct="1">
              <a:lnSpc>
                <a:spcPct val="100000"/>
              </a:lnSpc>
              <a:spcBef>
                <a:spcPct val="0"/>
              </a:spcBef>
              <a:spcAft>
                <a:spcPct val="0"/>
              </a:spcAft>
              <a:buClrTx/>
              <a:buSzTx/>
              <a:buFont typeface="Arial" panose="020B0604020202020204" pitchFamily="34" charset="0"/>
              <a:buChar char="•"/>
              <a:defRPr/>
            </a:pPr>
            <a:r>
              <a:rPr kumimoji="0" lang="en-US" sz="1400" b="0" i="0" u="none" strike="noStrike" kern="1200" cap="none" spc="0" normalizeH="0" baseline="0" noProof="0">
                <a:ln>
                  <a:noFill/>
                </a:ln>
                <a:effectLst/>
                <a:uLnTx/>
                <a:uFillTx/>
                <a:latin typeface="Arial"/>
                <a:ea typeface="ＭＳ Ｐゴシック"/>
                <a:cs typeface="Arial"/>
              </a:rPr>
              <a:t>Aviary integrates previous disparate tools for vehicle sizing and mission analysis into a singular code base while retaining the capability to execute legacy tool input files.</a:t>
            </a:r>
            <a:endParaRPr lang="en-US" sz="1400" b="0" i="0" u="none" strike="noStrike" kern="1200" cap="none" spc="0" normalizeH="0" baseline="0" noProof="0">
              <a:ln>
                <a:noFill/>
              </a:ln>
              <a:effectLst/>
              <a:uLnTx/>
              <a:uFillTx/>
              <a:latin typeface="Arial"/>
              <a:ea typeface="ＭＳ Ｐゴシック"/>
              <a:cs typeface="Arial"/>
            </a:endParaRPr>
          </a:p>
        </p:txBody>
      </p:sp>
    </p:spTree>
    <p:extLst>
      <p:ext uri="{BB962C8B-B14F-4D97-AF65-F5344CB8AC3E}">
        <p14:creationId xmlns:p14="http://schemas.microsoft.com/office/powerpoint/2010/main" val="35128677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EF10B4-B710-473E-80A1-C325A86C3E6E}"/>
              </a:ext>
            </a:extLst>
          </p:cNvPr>
          <p:cNvSpPr>
            <a:spLocks noGrp="1"/>
          </p:cNvSpPr>
          <p:nvPr>
            <p:ph type="title"/>
          </p:nvPr>
        </p:nvSpPr>
        <p:spPr/>
        <p:txBody>
          <a:bodyPr>
            <a:noAutofit/>
          </a:bodyPr>
          <a:lstStyle/>
          <a:p>
            <a:r>
              <a:rPr lang="en-US" sz="2800" b="1" dirty="0"/>
              <a:t>ARMD Future Look – Ongoing Strategy Studies</a:t>
            </a:r>
          </a:p>
        </p:txBody>
      </p:sp>
      <p:sp>
        <p:nvSpPr>
          <p:cNvPr id="2" name="Slide Number Placeholder 1">
            <a:extLst>
              <a:ext uri="{FF2B5EF4-FFF2-40B4-BE49-F238E27FC236}">
                <a16:creationId xmlns:a16="http://schemas.microsoft.com/office/drawing/2014/main" id="{872AF684-1619-46EE-A6A2-36A9FDF1D01A}"/>
              </a:ext>
            </a:extLst>
          </p:cNvPr>
          <p:cNvSpPr>
            <a:spLocks noGrp="1"/>
          </p:cNvSpPr>
          <p:nvPr>
            <p:ph type="sldNum" sz="quarter" idx="12"/>
          </p:nvPr>
        </p:nvSpPr>
        <p:spPr/>
        <p:txBody>
          <a:bodyPr/>
          <a:lstStyle/>
          <a:p>
            <a:fld id="{8C64EDE7-3420-DB4D-B6BF-1DCBB336F8D3}" type="slidenum">
              <a:rPr lang="en-US" smtClean="0"/>
              <a:pPr/>
              <a:t>25</a:t>
            </a:fld>
            <a:endParaRPr lang="en-US"/>
          </a:p>
        </p:txBody>
      </p:sp>
      <p:sp>
        <p:nvSpPr>
          <p:cNvPr id="4" name="Content Placeholder 3">
            <a:extLst>
              <a:ext uri="{FF2B5EF4-FFF2-40B4-BE49-F238E27FC236}">
                <a16:creationId xmlns:a16="http://schemas.microsoft.com/office/drawing/2014/main" id="{716FC821-944D-4B5F-84C1-84EE3F9A2013}"/>
              </a:ext>
            </a:extLst>
          </p:cNvPr>
          <p:cNvSpPr>
            <a:spLocks noGrp="1"/>
          </p:cNvSpPr>
          <p:nvPr>
            <p:ph sz="quarter" idx="13"/>
          </p:nvPr>
        </p:nvSpPr>
        <p:spPr>
          <a:xfrm>
            <a:off x="353976" y="889962"/>
            <a:ext cx="5848350" cy="5768936"/>
          </a:xfrm>
        </p:spPr>
        <p:txBody>
          <a:bodyPr vert="horz" lIns="91440" tIns="45720" rIns="91440" bIns="45720" rtlCol="0" anchor="t">
            <a:normAutofit fontScale="77500" lnSpcReduction="20000"/>
          </a:bodyPr>
          <a:lstStyle/>
          <a:p>
            <a:pPr marL="0" indent="0">
              <a:buNone/>
            </a:pPr>
            <a:r>
              <a:rPr lang="en-US" sz="1800" b="1" dirty="0">
                <a:latin typeface="Arial"/>
                <a:cs typeface="Arial"/>
              </a:rPr>
              <a:t>EAP Strategy Refinement</a:t>
            </a:r>
          </a:p>
          <a:p>
            <a:pPr lvl="1"/>
            <a:r>
              <a:rPr lang="en-US" sz="1800" i="1" dirty="0">
                <a:latin typeface="Arial"/>
                <a:cs typeface="Arial"/>
              </a:rPr>
              <a:t>Leads</a:t>
            </a:r>
            <a:r>
              <a:rPr lang="en-US" sz="1800" dirty="0">
                <a:latin typeface="Arial"/>
                <a:cs typeface="Arial"/>
              </a:rPr>
              <a:t>: Kate McMurtry, Jim </a:t>
            </a:r>
            <a:r>
              <a:rPr lang="en-US" sz="1800" dirty="0" err="1">
                <a:latin typeface="Arial"/>
                <a:cs typeface="Arial"/>
              </a:rPr>
              <a:t>Heidmann</a:t>
            </a:r>
            <a:endParaRPr lang="en-US" sz="1800" dirty="0">
              <a:latin typeface="Arial"/>
              <a:cs typeface="Arial"/>
            </a:endParaRPr>
          </a:p>
          <a:p>
            <a:pPr lvl="1"/>
            <a:r>
              <a:rPr lang="en-US" sz="1800" i="1" dirty="0">
                <a:latin typeface="Arial"/>
                <a:cs typeface="Arial"/>
              </a:rPr>
              <a:t>Objective</a:t>
            </a:r>
            <a:r>
              <a:rPr lang="en-US" sz="1800" dirty="0">
                <a:latin typeface="Arial"/>
                <a:cs typeface="Arial"/>
              </a:rPr>
              <a:t>: Develop update to the 2019 ARMD EAP strategy; coordinate with propulsion strategy team</a:t>
            </a:r>
          </a:p>
          <a:p>
            <a:pPr marL="0" indent="0">
              <a:buNone/>
            </a:pPr>
            <a:r>
              <a:rPr lang="en-US" sz="1800" b="1" dirty="0">
                <a:latin typeface="Arial"/>
                <a:cs typeface="Arial"/>
              </a:rPr>
              <a:t>Long Term Propulsion</a:t>
            </a:r>
          </a:p>
          <a:p>
            <a:pPr lvl="1"/>
            <a:r>
              <a:rPr lang="en-US" sz="1800" i="1" dirty="0">
                <a:latin typeface="Arial"/>
                <a:cs typeface="Arial"/>
              </a:rPr>
              <a:t>Leads</a:t>
            </a:r>
            <a:r>
              <a:rPr lang="en-US" sz="1800" dirty="0">
                <a:latin typeface="Arial"/>
                <a:cs typeface="Arial"/>
              </a:rPr>
              <a:t>: Tone </a:t>
            </a:r>
            <a:r>
              <a:rPr lang="en-US" sz="1800" dirty="0" err="1">
                <a:latin typeface="Arial"/>
                <a:cs typeface="Arial"/>
              </a:rPr>
              <a:t>Nerone</a:t>
            </a:r>
            <a:r>
              <a:rPr lang="en-US" sz="1800" dirty="0">
                <a:latin typeface="Arial"/>
                <a:cs typeface="Arial"/>
              </a:rPr>
              <a:t>, Dale Van Zante</a:t>
            </a:r>
          </a:p>
          <a:p>
            <a:pPr lvl="1"/>
            <a:r>
              <a:rPr lang="en-US" sz="1800" i="1" dirty="0">
                <a:latin typeface="Arial"/>
                <a:cs typeface="Arial"/>
              </a:rPr>
              <a:t>Objective</a:t>
            </a:r>
            <a:r>
              <a:rPr lang="en-US" sz="1800" dirty="0">
                <a:latin typeface="Arial"/>
                <a:cs typeface="Arial"/>
              </a:rPr>
              <a:t>: Develop a long term (2040+) propulsion strategic plan identifying technical barriers, future architectures, and technology maturation timelines leading to major propulsion technology demonstrations.</a:t>
            </a:r>
          </a:p>
          <a:p>
            <a:pPr marL="0" indent="0">
              <a:buNone/>
            </a:pPr>
            <a:r>
              <a:rPr lang="en-US" sz="1800" b="1" dirty="0">
                <a:latin typeface="Arial"/>
                <a:cs typeface="Arial"/>
              </a:rPr>
              <a:t>Long Term Materials, Structures, and Manufacturing</a:t>
            </a:r>
          </a:p>
          <a:p>
            <a:pPr lvl="1"/>
            <a:r>
              <a:rPr lang="en-US" sz="1800" i="1" dirty="0">
                <a:latin typeface="Arial"/>
                <a:cs typeface="Arial"/>
              </a:rPr>
              <a:t>Leads</a:t>
            </a:r>
            <a:r>
              <a:rPr lang="en-US" sz="1800" dirty="0">
                <a:latin typeface="Arial"/>
                <a:cs typeface="Arial"/>
              </a:rPr>
              <a:t>: Joyce </a:t>
            </a:r>
            <a:r>
              <a:rPr lang="en-US" sz="1800" dirty="0" err="1">
                <a:latin typeface="Arial"/>
                <a:cs typeface="Arial"/>
              </a:rPr>
              <a:t>Dever</a:t>
            </a:r>
            <a:r>
              <a:rPr lang="en-US" sz="1800" dirty="0">
                <a:latin typeface="Arial"/>
                <a:cs typeface="Arial"/>
              </a:rPr>
              <a:t>, Ed </a:t>
            </a:r>
            <a:r>
              <a:rPr lang="en-US" sz="1800" dirty="0" err="1">
                <a:latin typeface="Arial"/>
                <a:cs typeface="Arial"/>
              </a:rPr>
              <a:t>Glaessgen</a:t>
            </a:r>
            <a:endParaRPr lang="en-US" sz="1800" dirty="0"/>
          </a:p>
          <a:p>
            <a:pPr lvl="1"/>
            <a:r>
              <a:rPr lang="en-US" sz="1800" i="1" dirty="0">
                <a:latin typeface="Arial"/>
                <a:cs typeface="Arial"/>
              </a:rPr>
              <a:t>Objective</a:t>
            </a:r>
            <a:r>
              <a:rPr lang="en-US" sz="1800" dirty="0">
                <a:latin typeface="Arial"/>
                <a:cs typeface="Arial"/>
              </a:rPr>
              <a:t>: Develop a long term (2040+) MSM strategic plan identifying system level technologies ready for maturation and selection criteria including industry impact and the NASA role.</a:t>
            </a:r>
          </a:p>
          <a:p>
            <a:pPr marL="0" indent="0">
              <a:buNone/>
            </a:pPr>
            <a:r>
              <a:rPr lang="en-US" sz="1800" b="1" dirty="0">
                <a:latin typeface="Arial"/>
                <a:cs typeface="Arial"/>
              </a:rPr>
              <a:t>High-Speed Strategy</a:t>
            </a:r>
          </a:p>
          <a:p>
            <a:pPr lvl="1"/>
            <a:r>
              <a:rPr lang="en-US" sz="1800" i="1" dirty="0">
                <a:latin typeface="Arial"/>
                <a:cs typeface="Arial"/>
              </a:rPr>
              <a:t>Leads</a:t>
            </a:r>
            <a:r>
              <a:rPr lang="en-US" sz="1800" dirty="0">
                <a:latin typeface="Arial"/>
                <a:cs typeface="Arial"/>
              </a:rPr>
              <a:t>: Mary Jo Long-Davis, Lori </a:t>
            </a:r>
            <a:r>
              <a:rPr lang="en-US" sz="1800" dirty="0" err="1">
                <a:latin typeface="Arial"/>
                <a:cs typeface="Arial"/>
              </a:rPr>
              <a:t>Ozoroski</a:t>
            </a:r>
            <a:endParaRPr lang="en-US" sz="1800" dirty="0">
              <a:latin typeface="Arial"/>
              <a:cs typeface="Arial"/>
            </a:endParaRPr>
          </a:p>
          <a:p>
            <a:pPr lvl="1"/>
            <a:r>
              <a:rPr lang="en-US" sz="1800" i="1" dirty="0">
                <a:latin typeface="Arial"/>
                <a:cs typeface="Arial"/>
              </a:rPr>
              <a:t>Objective</a:t>
            </a:r>
            <a:r>
              <a:rPr lang="en-US" sz="1800" dirty="0">
                <a:latin typeface="Arial"/>
                <a:cs typeface="Arial"/>
              </a:rPr>
              <a:t>: Develop a high-speed strategic plan identifying technology, standards, regulation, sustainability, and partnership issues that need to be addressed for commercial high-speed aircraft (M2-5) and recommendations to adjust CST and/or HTP portfolios.</a:t>
            </a:r>
          </a:p>
          <a:p>
            <a:pPr marL="0" indent="0">
              <a:buNone/>
            </a:pPr>
            <a:r>
              <a:rPr lang="en-US" sz="1800" b="1" dirty="0">
                <a:latin typeface="Arial"/>
                <a:cs typeface="Arial"/>
              </a:rPr>
              <a:t>Future Flight Demonstrations and Experimentation</a:t>
            </a:r>
          </a:p>
          <a:p>
            <a:pPr lvl="1"/>
            <a:r>
              <a:rPr lang="en-US" sz="1800" i="1" dirty="0">
                <a:latin typeface="Arial"/>
                <a:cs typeface="Arial"/>
              </a:rPr>
              <a:t>Lead</a:t>
            </a:r>
            <a:r>
              <a:rPr lang="en-US" sz="1800" dirty="0">
                <a:latin typeface="Arial"/>
                <a:cs typeface="Arial"/>
              </a:rPr>
              <a:t>: Fay Collier</a:t>
            </a:r>
          </a:p>
          <a:p>
            <a:pPr lvl="1"/>
            <a:r>
              <a:rPr lang="en-US" sz="1800" i="1" dirty="0">
                <a:latin typeface="Arial"/>
                <a:cs typeface="Arial"/>
              </a:rPr>
              <a:t>Objective</a:t>
            </a:r>
            <a:r>
              <a:rPr lang="en-US" sz="1800" dirty="0">
                <a:latin typeface="Arial"/>
                <a:cs typeface="Arial"/>
              </a:rPr>
              <a:t>: Develop a pre-formulation plan for a Future Flight Demonstration (FFD) that begins as early as FY28, including assessments of candidate demonstrations, proposed selection process, potential industry demonstrator studies, and risk reduction activities.</a:t>
            </a:r>
          </a:p>
        </p:txBody>
      </p:sp>
      <p:sp>
        <p:nvSpPr>
          <p:cNvPr id="7" name="Content Placeholder 3">
            <a:extLst>
              <a:ext uri="{FF2B5EF4-FFF2-40B4-BE49-F238E27FC236}">
                <a16:creationId xmlns:a16="http://schemas.microsoft.com/office/drawing/2014/main" id="{A95E3501-E205-AE89-8B20-6C96FFE36620}"/>
              </a:ext>
            </a:extLst>
          </p:cNvPr>
          <p:cNvSpPr txBox="1">
            <a:spLocks/>
          </p:cNvSpPr>
          <p:nvPr/>
        </p:nvSpPr>
        <p:spPr>
          <a:xfrm>
            <a:off x="6687878" y="1190194"/>
            <a:ext cx="5150146" cy="4700243"/>
          </a:xfrm>
          <a:prstGeom prst="rect">
            <a:avLst/>
          </a:prstGeom>
          <a:ln w="38100">
            <a:solidFill>
              <a:schemeClr val="bg1">
                <a:lumMod val="50000"/>
              </a:schemeClr>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Plan to infuse study findings into NASA ARMD budget planning this year and next.</a:t>
            </a:r>
          </a:p>
          <a:p>
            <a:endParaRPr lang="en-US" sz="2400" dirty="0"/>
          </a:p>
          <a:p>
            <a:r>
              <a:rPr lang="en-US" sz="2400" dirty="0"/>
              <a:t>Opportunity for new technology development and demonstrations in FY28+ timeframe as current suite of demo projects concludes</a:t>
            </a:r>
          </a:p>
          <a:p>
            <a:endParaRPr lang="en-US" sz="2400" dirty="0"/>
          </a:p>
          <a:p>
            <a:r>
              <a:rPr lang="en-US" sz="2400" dirty="0"/>
              <a:t>Interested in working with OGA, including DOD partners on common technology needs</a:t>
            </a:r>
          </a:p>
        </p:txBody>
      </p:sp>
    </p:spTree>
    <p:extLst>
      <p:ext uri="{BB962C8B-B14F-4D97-AF65-F5344CB8AC3E}">
        <p14:creationId xmlns:p14="http://schemas.microsoft.com/office/powerpoint/2010/main" val="353729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3996" y="466974"/>
            <a:ext cx="5426041" cy="504829"/>
          </a:xfrm>
        </p:spPr>
        <p:txBody>
          <a:bodyPr>
            <a:normAutofit fontScale="90000"/>
          </a:bodyPr>
          <a:lstStyle/>
          <a:p>
            <a:r>
              <a:rPr lang="en-US"/>
              <a:t>Other Important Items</a:t>
            </a:r>
          </a:p>
        </p:txBody>
      </p:sp>
      <p:sp>
        <p:nvSpPr>
          <p:cNvPr id="9" name="Content Placeholder 8"/>
          <p:cNvSpPr>
            <a:spLocks noGrp="1"/>
          </p:cNvSpPr>
          <p:nvPr>
            <p:ph idx="1"/>
          </p:nvPr>
        </p:nvSpPr>
        <p:spPr>
          <a:xfrm>
            <a:off x="345989" y="1030358"/>
            <a:ext cx="10975154" cy="5329355"/>
          </a:xfrm>
        </p:spPr>
        <p:txBody>
          <a:bodyPr lIns="91440" tIns="45720" rIns="91440" bIns="45720" anchor="t">
            <a:noAutofit/>
          </a:bodyPr>
          <a:lstStyle/>
          <a:p>
            <a:pPr marL="461645" indent="-233045">
              <a:lnSpc>
                <a:spcPct val="120000"/>
              </a:lnSpc>
              <a:spcBef>
                <a:spcPts val="0"/>
              </a:spcBef>
              <a:spcAft>
                <a:spcPts val="300"/>
              </a:spcAft>
            </a:pPr>
            <a:r>
              <a:rPr lang="en-US" sz="1700" b="0" i="0" u="none" strike="noStrike" dirty="0">
                <a:effectLst/>
              </a:rPr>
              <a:t>Challenge of achieving the aggressive 2050 climate goals requires approaches that complement and go beyond current activities.  </a:t>
            </a:r>
          </a:p>
          <a:p>
            <a:pPr marL="860425" lvl="1" indent="-233045">
              <a:lnSpc>
                <a:spcPct val="120000"/>
              </a:lnSpc>
              <a:spcBef>
                <a:spcPts val="0"/>
              </a:spcBef>
              <a:spcAft>
                <a:spcPts val="300"/>
              </a:spcAft>
            </a:pPr>
            <a:r>
              <a:rPr lang="en-US" sz="1700" dirty="0"/>
              <a:t>C</a:t>
            </a:r>
            <a:r>
              <a:rPr lang="en-US" sz="1700" b="0" i="0" u="none" strike="noStrike" dirty="0">
                <a:effectLst/>
              </a:rPr>
              <a:t>ollaboration with FAA/DLR/GE/others for ground and in-flight emissions &amp; contrail measurements behind Boeing </a:t>
            </a:r>
            <a:r>
              <a:rPr lang="en-US" sz="1700" b="0" i="0" u="none" strike="noStrike" dirty="0" err="1">
                <a:effectLst/>
              </a:rPr>
              <a:t>ecoDemonstrator</a:t>
            </a:r>
            <a:r>
              <a:rPr lang="en-US" sz="1700" dirty="0"/>
              <a:t> using 100% SAF &amp; NASA DC-8 aircraft as chase plane; Oct. 2023.  </a:t>
            </a:r>
            <a:endParaRPr lang="en-US" sz="1700" dirty="0">
              <a:cs typeface="Helvetica"/>
            </a:endParaRPr>
          </a:p>
          <a:p>
            <a:pPr marL="860425" lvl="1" indent="-233045">
              <a:lnSpc>
                <a:spcPct val="120000"/>
              </a:lnSpc>
              <a:spcBef>
                <a:spcPts val="0"/>
              </a:spcBef>
              <a:spcAft>
                <a:spcPts val="300"/>
              </a:spcAft>
            </a:pPr>
            <a:r>
              <a:rPr lang="en-US" sz="1700" dirty="0">
                <a:cs typeface="Helvetica"/>
              </a:rPr>
              <a:t>Initiating a National Academies Study to develop a national research agenda to better understand contrails/aviation-induced cloudiness.</a:t>
            </a:r>
            <a:endParaRPr lang="en-US" sz="1700" dirty="0"/>
          </a:p>
          <a:p>
            <a:pPr marL="860425" lvl="1" indent="-233045">
              <a:lnSpc>
                <a:spcPct val="120000"/>
              </a:lnSpc>
              <a:spcBef>
                <a:spcPts val="0"/>
              </a:spcBef>
              <a:spcAft>
                <a:spcPts val="300"/>
              </a:spcAft>
            </a:pPr>
            <a:r>
              <a:rPr lang="en-US" sz="1700" b="0" i="0" u="none" strike="noStrike" dirty="0">
                <a:effectLst/>
              </a:rPr>
              <a:t>Advanced Aircraft Concepts for Environmental Sustainability (AACES) 2050 study – Industry Day </a:t>
            </a:r>
            <a:r>
              <a:rPr lang="en-US" sz="1700" dirty="0"/>
              <a:t>held </a:t>
            </a:r>
            <a:r>
              <a:rPr lang="en-US" sz="1700" b="0" i="0" u="none" strike="noStrike" dirty="0">
                <a:effectLst/>
              </a:rPr>
              <a:t>Sep. </a:t>
            </a:r>
            <a:r>
              <a:rPr lang="en-US" sz="1700" dirty="0"/>
              <a:t>2023 &amp; solicitation closed Feb. 7, 2024.  Evaluation process underway with awards in May/June timeframe.</a:t>
            </a:r>
          </a:p>
          <a:p>
            <a:pPr marL="860425" lvl="1" indent="-233045">
              <a:lnSpc>
                <a:spcPct val="120000"/>
              </a:lnSpc>
              <a:spcBef>
                <a:spcPts val="0"/>
              </a:spcBef>
              <a:spcAft>
                <a:spcPts val="300"/>
              </a:spcAft>
            </a:pPr>
            <a:r>
              <a:rPr lang="en-US" sz="1700" dirty="0">
                <a:cs typeface="Helvetica"/>
              </a:rPr>
              <a:t>Need to address noise and emissions from supersonic systems.  Working foundational knowledge base while leveraging partner research in preparation for expanded internal effort.  </a:t>
            </a:r>
            <a:endParaRPr lang="en-US" sz="1700" b="0" i="0" u="none" strike="noStrike" dirty="0">
              <a:effectLst/>
              <a:cs typeface="Helvetica"/>
            </a:endParaRPr>
          </a:p>
          <a:p>
            <a:pPr marL="461645" indent="-233045">
              <a:lnSpc>
                <a:spcPct val="120000"/>
              </a:lnSpc>
              <a:spcBef>
                <a:spcPts val="0"/>
              </a:spcBef>
              <a:spcAft>
                <a:spcPts val="300"/>
              </a:spcAft>
            </a:pPr>
            <a:r>
              <a:rPr lang="en-US" sz="1700" dirty="0"/>
              <a:t>ARMD research efforts well-synchronized with OGA and consistent with Administration’s priorities. </a:t>
            </a:r>
          </a:p>
          <a:p>
            <a:pPr marL="461645" indent="-233045">
              <a:lnSpc>
                <a:spcPct val="120000"/>
              </a:lnSpc>
              <a:spcBef>
                <a:spcPts val="0"/>
              </a:spcBef>
              <a:spcAft>
                <a:spcPts val="300"/>
              </a:spcAft>
            </a:pPr>
            <a:r>
              <a:rPr lang="en-US" sz="1700" dirty="0"/>
              <a:t>Overall support from key stakeholders continues to be strong.  ARMD research efforts focused on environmental impact and US economic growth while supporting dual-use technology development.</a:t>
            </a:r>
          </a:p>
        </p:txBody>
      </p:sp>
    </p:spTree>
    <p:extLst>
      <p:ext uri="{BB962C8B-B14F-4D97-AF65-F5344CB8AC3E}">
        <p14:creationId xmlns:p14="http://schemas.microsoft.com/office/powerpoint/2010/main" val="4151068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p:cNvSpPr>
            <a:spLocks noGrp="1"/>
          </p:cNvSpPr>
          <p:nvPr>
            <p:ph type="sldNum" sz="quarter" idx="4294967295"/>
          </p:nvPr>
        </p:nvSpPr>
        <p:spPr>
          <a:xfrm>
            <a:off x="9810750" y="6362700"/>
            <a:ext cx="857250" cy="342900"/>
          </a:xfrm>
          <a:prstGeom prst="rect">
            <a:avLst/>
          </a:prstGeom>
        </p:spPr>
        <p:txBody>
          <a:bodyPr lIns="82058" tIns="41029" rIns="82058" bIns="41029"/>
          <a:lstStyle/>
          <a:p>
            <a:pPr defTabSz="457200" fontAlgn="auto">
              <a:spcBef>
                <a:spcPts val="0"/>
              </a:spcBef>
              <a:spcAft>
                <a:spcPts val="0"/>
              </a:spcAft>
            </a:pPr>
            <a:fld id="{6A30DEDF-04EC-E74E-8109-E59EA44A1586}" type="slidenum">
              <a:rPr lang="en-US">
                <a:solidFill>
                  <a:prstClr val="black"/>
                </a:solidFill>
                <a:latin typeface="Calibri"/>
                <a:ea typeface="+mn-ea"/>
                <a:cs typeface="+mn-cs"/>
              </a:rPr>
              <a:pPr defTabSz="457200" fontAlgn="auto">
                <a:spcBef>
                  <a:spcPts val="0"/>
                </a:spcBef>
                <a:spcAft>
                  <a:spcPts val="0"/>
                </a:spcAft>
              </a:pPr>
              <a:t>27</a:t>
            </a:fld>
            <a:endParaRPr lang="en-US">
              <a:solidFill>
                <a:prstClr val="black"/>
              </a:solidFill>
              <a:latin typeface="Calibri"/>
              <a:ea typeface="+mn-ea"/>
              <a:cs typeface="+mn-cs"/>
            </a:endParaRPr>
          </a:p>
        </p:txBody>
      </p:sp>
      <p:sp>
        <p:nvSpPr>
          <p:cNvPr id="5" name="Footer Placeholder 3"/>
          <p:cNvSpPr>
            <a:spLocks noGrp="1"/>
          </p:cNvSpPr>
          <p:nvPr>
            <p:ph type="ftr" sz="quarter" idx="4294967295"/>
          </p:nvPr>
        </p:nvSpPr>
        <p:spPr>
          <a:xfrm>
            <a:off x="6781800" y="6350000"/>
            <a:ext cx="3886200" cy="355600"/>
          </a:xfrm>
          <a:prstGeom prst="rect">
            <a:avLst/>
          </a:prstGeom>
        </p:spPr>
        <p:txBody>
          <a:bodyPr lIns="82058" tIns="41029" rIns="82058" bIns="41029"/>
          <a:lstStyle/>
          <a:p>
            <a:r>
              <a:rPr lang="en-US">
                <a:solidFill>
                  <a:prstClr val="black">
                    <a:tint val="75000"/>
                  </a:prstClr>
                </a:solidFill>
                <a:latin typeface="Calibri"/>
              </a:rPr>
              <a:t>Your Title Here</a:t>
            </a:r>
          </a:p>
        </p:txBody>
      </p:sp>
      <p:sp>
        <p:nvSpPr>
          <p:cNvPr id="126981" name="Rectangle 5"/>
          <p:cNvSpPr>
            <a:spLocks noChangeArrowheads="1"/>
          </p:cNvSpPr>
          <p:nvPr/>
        </p:nvSpPr>
        <p:spPr bwMode="auto">
          <a:xfrm>
            <a:off x="1524001" y="6266890"/>
            <a:ext cx="9144001" cy="591110"/>
          </a:xfrm>
          <a:prstGeom prst="rect">
            <a:avLst/>
          </a:prstGeom>
          <a:solidFill>
            <a:schemeClr val="bg1"/>
          </a:solidFill>
          <a:ln w="9525">
            <a:noFill/>
            <a:miter lim="800000"/>
            <a:headEnd/>
            <a:tailEnd/>
          </a:ln>
          <a:effectLst/>
        </p:spPr>
        <p:txBody>
          <a:bodyPr wrap="none" lIns="82058" tIns="41029" rIns="82058" bIns="41029" anchor="ctr">
            <a:prstTxWarp prst="textNoShape">
              <a:avLst/>
            </a:prstTxWarp>
          </a:bodyPr>
          <a:lstStyle/>
          <a:p>
            <a:pPr defTabSz="457200" fontAlgn="auto">
              <a:spcBef>
                <a:spcPts val="0"/>
              </a:spcBef>
              <a:spcAft>
                <a:spcPts val="0"/>
              </a:spcAft>
            </a:pPr>
            <a:endParaRPr lang="en-US">
              <a:solidFill>
                <a:prstClr val="black"/>
              </a:solidFill>
              <a:latin typeface="Calibri"/>
              <a:ea typeface="+mn-ea"/>
              <a:cs typeface="+mn-cs"/>
            </a:endParaRPr>
          </a:p>
        </p:txBody>
      </p:sp>
      <p:sp>
        <p:nvSpPr>
          <p:cNvPr id="2" name="TextBox 1">
            <a:extLst>
              <a:ext uri="{FF2B5EF4-FFF2-40B4-BE49-F238E27FC236}">
                <a16:creationId xmlns:a16="http://schemas.microsoft.com/office/drawing/2014/main" id="{FDEE47C4-470E-8D4A-8013-42EAAE809165}"/>
              </a:ext>
            </a:extLst>
          </p:cNvPr>
          <p:cNvSpPr txBox="1"/>
          <p:nvPr/>
        </p:nvSpPr>
        <p:spPr>
          <a:xfrm>
            <a:off x="5394251" y="3211033"/>
            <a:ext cx="1382110" cy="400110"/>
          </a:xfrm>
          <a:prstGeom prst="rect">
            <a:avLst/>
          </a:prstGeom>
          <a:noFill/>
        </p:spPr>
        <p:txBody>
          <a:bodyPr wrap="none" rtlCol="0">
            <a:spAutoFit/>
          </a:bodyPr>
          <a:lstStyle/>
          <a:p>
            <a:r>
              <a:rPr lang="en-US" sz="2000">
                <a:latin typeface="+mn-lt"/>
              </a:rPr>
              <a:t>Thank you</a:t>
            </a:r>
          </a:p>
        </p:txBody>
      </p:sp>
    </p:spTree>
    <p:extLst>
      <p:ext uri="{BB962C8B-B14F-4D97-AF65-F5344CB8AC3E}">
        <p14:creationId xmlns:p14="http://schemas.microsoft.com/office/powerpoint/2010/main" val="2982570361"/>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3_Default Design">
  <a:themeElements>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0000"/>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000000"/>
        </a:solidFill>
        <a:ln w="9525"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30908_2023SepNASAupdate_REDAC_final compressed  -  Read-Only" id="{6484384F-F1B1-C142-84EB-709299A93F0D}" vid="{C4E53B59-ACEB-9F43-8D4B-B0B5CEA4502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230908_2023SepNASAupdate_REDAC_final compressed  -  Read-Only" id="{6484384F-F1B1-C142-84EB-709299A93F0D}" vid="{78F73FF4-5F9D-A14C-8922-E9F37AE1D96B}"/>
    </a:ext>
  </a:extLst>
</a:theme>
</file>

<file path=ppt/theme/theme3.xml><?xml version="1.0" encoding="utf-8"?>
<a:theme xmlns:a="http://schemas.openxmlformats.org/drawingml/2006/main" name="4_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30908_2023SepNASAupdate_REDAC_final compressed  -  Read-Only" id="{6484384F-F1B1-C142-84EB-709299A93F0D}" vid="{564B5CF2-A7BD-5C41-8080-DE4AB20AF769}"/>
    </a:ext>
  </a:extLst>
</a:theme>
</file>

<file path=ppt/theme/theme4.xml><?xml version="1.0" encoding="utf-8"?>
<a:theme xmlns:a="http://schemas.openxmlformats.org/drawingml/2006/main" name="2_Blank Presentation_NASA_Logo">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Helvetica"/>
        <a:ea typeface="ＭＳ Ｐゴシック"/>
        <a:cs typeface="ＭＳ Ｐゴシック"/>
      </a:majorFont>
      <a:minorFont>
        <a:latin typeface="Helvetic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30908_2023SepNASAupdate_REDAC_final compressed  -  Read-Only" id="{6484384F-F1B1-C142-84EB-709299A93F0D}" vid="{C6D44229-E55D-1A4A-9B82-23D715BA0B3C}"/>
    </a:ext>
  </a:extLst>
</a:theme>
</file>

<file path=ppt/theme/theme5.xml><?xml version="1.0" encoding="utf-8"?>
<a:theme xmlns:a="http://schemas.openxmlformats.org/drawingml/2006/main" name="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30908_2023SepNASAupdate_REDAC_final compressed  -  Read-Only" id="{6484384F-F1B1-C142-84EB-709299A93F0D}" vid="{EB9EA04D-1D5E-154C-A281-98B65C5DFAE9}"/>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3_Default Design</Template>
  <TotalTime>4141</TotalTime>
  <Words>7238</Words>
  <Application>Microsoft Office PowerPoint</Application>
  <PresentationFormat>Widescreen</PresentationFormat>
  <Paragraphs>862</Paragraphs>
  <Slides>27</Slides>
  <Notes>25</Notes>
  <HiddenSlides>0</HiddenSlides>
  <MMClips>1</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27</vt:i4>
      </vt:variant>
    </vt:vector>
  </HeadingPairs>
  <TitlesOfParts>
    <vt:vector size="43" baseType="lpstr">
      <vt:lpstr>75 Helvetica Bold</vt:lpstr>
      <vt:lpstr>Arial</vt:lpstr>
      <vt:lpstr>Arial Black</vt:lpstr>
      <vt:lpstr>Calibri</vt:lpstr>
      <vt:lpstr>Helvetica</vt:lpstr>
      <vt:lpstr>Segoe UI</vt:lpstr>
      <vt:lpstr>Symbol</vt:lpstr>
      <vt:lpstr>Times</vt:lpstr>
      <vt:lpstr>Times New Roman</vt:lpstr>
      <vt:lpstr>Verdana</vt:lpstr>
      <vt:lpstr>Wingdings</vt:lpstr>
      <vt:lpstr>3_Default Design</vt:lpstr>
      <vt:lpstr>Custom Design</vt:lpstr>
      <vt:lpstr>4_Blank Presentation</vt:lpstr>
      <vt:lpstr>2_Blank Presentation_NASA_Logo</vt:lpstr>
      <vt:lpstr>Office Theme</vt:lpstr>
      <vt:lpstr>PowerPoint Presentation</vt:lpstr>
      <vt:lpstr>Four Transformations for Sustainability, Greater Mobility, and Economic Growth</vt:lpstr>
      <vt:lpstr>Aeronautics FY 2024 Budget Request</vt:lpstr>
      <vt:lpstr>PowerPoint Presentation</vt:lpstr>
      <vt:lpstr>Quesst Mission Overview</vt:lpstr>
      <vt:lpstr>Phase 1 X-59 Aircraft Development</vt:lpstr>
      <vt:lpstr>Quesst Mission - Phase 2 and 3 Status</vt:lpstr>
      <vt:lpstr>Commercial Supersonics LTO Noise &amp; Prediction Uncertainty</vt:lpstr>
      <vt:lpstr>NASA Hypersonic Technology Project (HTP) Vision Enable Routine, Reusable, Airbreathing Hypersonic Flight</vt:lpstr>
      <vt:lpstr>HTP Investment Areas: Challenges to Reusable Hypersonic Flight</vt:lpstr>
      <vt:lpstr>Turbine-Based Combined Cycle Propulsion Mode Transition AAVP 21 – TBCC Propulsion Mode Transition</vt:lpstr>
      <vt:lpstr>Development of Improved Combustor Scaling Laws for Dual-Mode Ramjets AAVP  33 Development of improved Combustor Scaling Laws for DMRJ</vt:lpstr>
      <vt:lpstr>PowerPoint Presentation</vt:lpstr>
      <vt:lpstr>Advanced Air Mobility Mission – Vision &amp; Framework</vt:lpstr>
      <vt:lpstr>Revolutionary Vertical Lift Technology Project Research Focus – Vehicle Noise and Safety</vt:lpstr>
      <vt:lpstr>Revolutionary Vertical Lift Technology Project Research Focus – Vehicle Noise and Safety; Recent Progress</vt:lpstr>
      <vt:lpstr>PowerPoint Presentation</vt:lpstr>
      <vt:lpstr>Subsonic Airliner Technologies</vt:lpstr>
      <vt:lpstr>Subsonic Airliners: Integrated Technology Development Sustainable Flight National Partnership (SFNP)</vt:lpstr>
      <vt:lpstr>Subsonic Airliners: Integrated Technology Development Sustainable Flight National Partnership (SFNP)</vt:lpstr>
      <vt:lpstr>Subsonic Airliners: Integrated Technology Development Sustainable Flight National Partnership (SFNP)</vt:lpstr>
      <vt:lpstr>Subsonic Airliners: Integrated Technology Development Sustainable Flight National Partnership (SFNP)</vt:lpstr>
      <vt:lpstr>Subsonic Airliners: Integrated Technology Development Sustainable Flight National Partnership (SFNP)</vt:lpstr>
      <vt:lpstr>Subsonic Airliners: Integrated Technology Development Sustainable Flight National Partnership (SFNP)</vt:lpstr>
      <vt:lpstr>ARMD Future Look – Ongoing Strategy Studies</vt:lpstr>
      <vt:lpstr>Other Important Items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Esker, Barbara M. (GRC-EA000)</dc:creator>
  <cp:lastModifiedBy>Heidmann, James D. (GRC-EM000)</cp:lastModifiedBy>
  <cp:revision>11</cp:revision>
  <cp:lastPrinted>2024-02-16T12:14:41Z</cp:lastPrinted>
  <dcterms:created xsi:type="dcterms:W3CDTF">2024-01-26T16:36:47Z</dcterms:created>
  <dcterms:modified xsi:type="dcterms:W3CDTF">2024-03-08T16:37:11Z</dcterms:modified>
</cp:coreProperties>
</file>