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76" r:id="rId6"/>
  </p:sldMasterIdLst>
  <p:notesMasterIdLst>
    <p:notesMasterId r:id="rId17"/>
  </p:notesMasterIdLst>
  <p:sldIdLst>
    <p:sldId id="1892" r:id="rId7"/>
    <p:sldId id="1896" r:id="rId8"/>
    <p:sldId id="287" r:id="rId9"/>
    <p:sldId id="2098149487" r:id="rId10"/>
    <p:sldId id="2098149509" r:id="rId11"/>
    <p:sldId id="2098149504" r:id="rId12"/>
    <p:sldId id="38305" r:id="rId13"/>
    <p:sldId id="2098149501" r:id="rId14"/>
    <p:sldId id="2098149476" r:id="rId15"/>
    <p:sldId id="20981495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1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96327"/>
  </p:normalViewPr>
  <p:slideViewPr>
    <p:cSldViewPr snapToGrid="0" snapToObjects="1">
      <p:cViewPr varScale="1">
        <p:scale>
          <a:sx n="102" d="100"/>
          <a:sy n="102" d="100"/>
        </p:scale>
        <p:origin x="120" y="192"/>
      </p:cViewPr>
      <p:guideLst>
        <p:guide orient="horz" pos="2160"/>
        <p:guide pos="3840"/>
        <p:guide pos="264"/>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EBD56-728E-9A45-8711-53321B762F23}" type="datetimeFigureOut">
              <a:rPr lang="en-US" smtClean="0"/>
              <a:t>3/11/2024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49D48-0F3E-ED4D-9442-0895F9CB8928}" type="slidenum">
              <a:rPr lang="en-US" smtClean="0"/>
              <a:t>‹#›</a:t>
            </a:fld>
            <a:endParaRPr lang="en-US" dirty="0"/>
          </a:p>
        </p:txBody>
      </p:sp>
    </p:spTree>
    <p:extLst>
      <p:ext uri="{BB962C8B-B14F-4D97-AF65-F5344CB8AC3E}">
        <p14:creationId xmlns:p14="http://schemas.microsoft.com/office/powerpoint/2010/main" val="3586392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E7146-C808-4EC0-8BE0-F85749602FF2}" type="slidenum">
              <a:rPr lang="en-US" smtClean="0"/>
              <a:t>3</a:t>
            </a:fld>
            <a:endParaRPr lang="en-US"/>
          </a:p>
        </p:txBody>
      </p:sp>
    </p:spTree>
    <p:extLst>
      <p:ext uri="{BB962C8B-B14F-4D97-AF65-F5344CB8AC3E}">
        <p14:creationId xmlns:p14="http://schemas.microsoft.com/office/powerpoint/2010/main" val="4147412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268F7-312F-2449-A356-498AE7A92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9337400" y="555511"/>
            <a:ext cx="153416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National Aeronautics and</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Space Administration</a:t>
            </a:r>
            <a:endParaRPr lang="en-US" sz="8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2346960"/>
            <a:ext cx="7676340" cy="1274762"/>
          </a:xfrm>
        </p:spPr>
        <p:txBody>
          <a:bodyPr anchor="t">
            <a:noAutofit/>
          </a:bodyPr>
          <a:lstStyle>
            <a:lvl1pPr algn="l">
              <a:defRPr sz="4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3769360"/>
            <a:ext cx="7676340" cy="1488440"/>
          </a:xfrm>
        </p:spPr>
        <p:txBody>
          <a:bodyPr>
            <a:norm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9D3539AA-42F9-1441-85F8-283DA3D37ED7}"/>
              </a:ext>
            </a:extLst>
          </p:cNvPr>
          <p:cNvPicPr>
            <a:picLocks noChangeAspect="1"/>
          </p:cNvPicPr>
          <p:nvPr userDrawn="1"/>
        </p:nvPicPr>
        <p:blipFill>
          <a:blip r:embed="rId3"/>
          <a:stretch>
            <a:fillRect/>
          </a:stretch>
        </p:blipFill>
        <p:spPr>
          <a:xfrm>
            <a:off x="10997705" y="338876"/>
            <a:ext cx="931059" cy="772390"/>
          </a:xfrm>
          <a:prstGeom prst="rect">
            <a:avLst/>
          </a:prstGeom>
        </p:spPr>
      </p:pic>
      <p:cxnSp>
        <p:nvCxnSpPr>
          <p:cNvPr id="10" name="Straight Connector 9">
            <a:extLst>
              <a:ext uri="{FF2B5EF4-FFF2-40B4-BE49-F238E27FC236}">
                <a16:creationId xmlns:a16="http://schemas.microsoft.com/office/drawing/2014/main" id="{95BD057C-84C7-8D48-BA37-A5E3FFABAAA6}"/>
              </a:ext>
            </a:extLst>
          </p:cNvPr>
          <p:cNvCxnSpPr>
            <a:cxnSpLocks/>
          </p:cNvCxnSpPr>
          <p:nvPr userDrawn="1"/>
        </p:nvCxnSpPr>
        <p:spPr>
          <a:xfrm>
            <a:off x="10900061" y="307703"/>
            <a:ext cx="0" cy="845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6"/>
            <a:ext cx="153416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www.nasa.gov</a:t>
            </a:r>
            <a:endParaRPr lang="en-US" sz="800" dirty="0">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p:txBody>
          <a:bodyPr/>
          <a:lstStyle/>
          <a:p>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11311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EFCF-B6AE-F64E-A065-FB7141251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EE119-92F1-7944-A8F4-96BD446DA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4C7911A-F4C7-3340-9C3D-52C9FC331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D038A-F2FE-7040-9ED4-22A123E21C6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CF92E64-E19F-4946-8E1B-59A7CA3A9F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DA8B8-75CA-2D4B-AD53-06ACD7B6461E}"/>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66355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A3E72-5579-D44D-8067-7D7C4A30C4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B03802-5AF4-6240-8B23-34C9BDA233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50DFB-DC9E-2945-AB47-F1FF41ED9D5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3D7B12C-9BE6-994A-9164-3413500F46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C97B8B-DBE4-6B48-9ED6-202B0CF357AB}"/>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351543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ED994-87F5-BC46-81D8-BED53FB656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077A8-331E-EA40-8D4E-3A7B24152F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1EEBB-69EB-884A-B31E-983E90BC19D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B264505-28DF-3746-B197-9290A0DC8E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A5A26B-2553-9A42-B48E-5FA34B8E1F50}"/>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123013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b="1">
                <a:latin typeface="Arial" panose="020B0604020202020204" pitchFamily="34" charset="0"/>
                <a:cs typeface="Arial" panose="020B0604020202020204" pitchFamily="34" charset="0"/>
              </a:defRPr>
            </a:lvl1pPr>
          </a:lstStyle>
          <a:p>
            <a:r>
              <a:rPr lang="en-US" dirty="0"/>
              <a:t>Click to Edit 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A587C384-89D6-8141-B091-9776852F31EF}" type="slidenum">
              <a:rPr lang="en-US" altLang="x-none"/>
              <a:pPr>
                <a:defRPr/>
              </a:pPr>
              <a:t>‹#›</a:t>
            </a:fld>
            <a:endParaRPr lang="en-US" altLang="x-none"/>
          </a:p>
        </p:txBody>
      </p:sp>
    </p:spTree>
    <p:extLst>
      <p:ext uri="{BB962C8B-B14F-4D97-AF65-F5344CB8AC3E}">
        <p14:creationId xmlns:p14="http://schemas.microsoft.com/office/powerpoint/2010/main" val="362119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D04F7C70-D67C-EC44-B347-AD63B26EA15E}" type="slidenum">
              <a:rPr lang="en-US" altLang="x-none"/>
              <a:pPr>
                <a:defRPr/>
              </a:pPr>
              <a:t>‹#›</a:t>
            </a:fld>
            <a:endParaRPr lang="en-US" altLang="x-none"/>
          </a:p>
        </p:txBody>
      </p:sp>
    </p:spTree>
    <p:extLst>
      <p:ext uri="{BB962C8B-B14F-4D97-AF65-F5344CB8AC3E}">
        <p14:creationId xmlns:p14="http://schemas.microsoft.com/office/powerpoint/2010/main" val="841832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E559103-A4D9-2148-B8FF-FB5AD7389610}" type="slidenum">
              <a:rPr lang="en-US" altLang="x-none"/>
              <a:pPr>
                <a:defRPr/>
              </a:pPr>
              <a:t>‹#›</a:t>
            </a:fld>
            <a:endParaRPr lang="en-US" altLang="x-none"/>
          </a:p>
        </p:txBody>
      </p:sp>
    </p:spTree>
    <p:extLst>
      <p:ext uri="{BB962C8B-B14F-4D97-AF65-F5344CB8AC3E}">
        <p14:creationId xmlns:p14="http://schemas.microsoft.com/office/powerpoint/2010/main" val="1917795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EF50AF6B-D50A-2B47-B1C7-FB734DCC6A7F}" type="slidenum">
              <a:rPr lang="en-US" altLang="x-none"/>
              <a:pPr>
                <a:defRPr/>
              </a:pPr>
              <a:t>‹#›</a:t>
            </a:fld>
            <a:endParaRPr lang="en-US" altLang="x-none"/>
          </a:p>
        </p:txBody>
      </p:sp>
    </p:spTree>
    <p:extLst>
      <p:ext uri="{BB962C8B-B14F-4D97-AF65-F5344CB8AC3E}">
        <p14:creationId xmlns:p14="http://schemas.microsoft.com/office/powerpoint/2010/main" val="3557364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097" y="69011"/>
            <a:ext cx="10769600" cy="682236"/>
          </a:xfrm>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33C988F-EB4A-BE44-AF14-2A0304D0A605}" type="slidenum">
              <a:rPr lang="en-US" altLang="x-none"/>
              <a:pPr>
                <a:defRPr/>
              </a:pPr>
              <a:t>‹#›</a:t>
            </a:fld>
            <a:endParaRPr lang="en-US" altLang="x-none"/>
          </a:p>
        </p:txBody>
      </p:sp>
    </p:spTree>
    <p:extLst>
      <p:ext uri="{BB962C8B-B14F-4D97-AF65-F5344CB8AC3E}">
        <p14:creationId xmlns:p14="http://schemas.microsoft.com/office/powerpoint/2010/main" val="3617044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D63B023-8F15-D34F-A93F-070D1A5772D3}" type="slidenum">
              <a:rPr lang="en-US" altLang="x-none"/>
              <a:pPr>
                <a:defRPr/>
              </a:pPr>
              <a:t>‹#›</a:t>
            </a:fld>
            <a:endParaRPr lang="en-US" altLang="x-none"/>
          </a:p>
        </p:txBody>
      </p:sp>
    </p:spTree>
    <p:extLst>
      <p:ext uri="{BB962C8B-B14F-4D97-AF65-F5344CB8AC3E}">
        <p14:creationId xmlns:p14="http://schemas.microsoft.com/office/powerpoint/2010/main" val="3363857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064ACAF0-C636-C74E-ACBB-0B9B1C3E4D36}" type="slidenum">
              <a:rPr lang="en-US" altLang="x-none"/>
              <a:pPr>
                <a:defRPr/>
              </a:pPr>
              <a:t>‹#›</a:t>
            </a:fld>
            <a:endParaRPr lang="en-US" altLang="x-none"/>
          </a:p>
        </p:txBody>
      </p:sp>
    </p:spTree>
    <p:extLst>
      <p:ext uri="{BB962C8B-B14F-4D97-AF65-F5344CB8AC3E}">
        <p14:creationId xmlns:p14="http://schemas.microsoft.com/office/powerpoint/2010/main" val="41923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riang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4D18E7-FB22-AE45-BE29-23FC8A75809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D015F3A-B103-9D43-874F-AF0B11A38D30}"/>
              </a:ext>
            </a:extLst>
          </p:cNvPr>
          <p:cNvPicPr>
            <a:picLocks noChangeAspect="1"/>
          </p:cNvPicPr>
          <p:nvPr userDrawn="1"/>
        </p:nvPicPr>
        <p:blipFill>
          <a:blip r:embed="rId3"/>
          <a:stretch>
            <a:fillRect/>
          </a:stretch>
        </p:blipFill>
        <p:spPr>
          <a:xfrm>
            <a:off x="10997705" y="338876"/>
            <a:ext cx="931059" cy="77239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525851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27CFDD6-1409-1443-96A1-CAB5CDA09A92}" type="slidenum">
              <a:rPr lang="en-US" altLang="x-none"/>
              <a:pPr>
                <a:defRPr/>
              </a:pPr>
              <a:t>‹#›</a:t>
            </a:fld>
            <a:endParaRPr lang="en-US" altLang="x-none"/>
          </a:p>
        </p:txBody>
      </p:sp>
    </p:spTree>
    <p:extLst>
      <p:ext uri="{BB962C8B-B14F-4D97-AF65-F5344CB8AC3E}">
        <p14:creationId xmlns:p14="http://schemas.microsoft.com/office/powerpoint/2010/main" val="302567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B72302-375E-234C-A570-959FCDA83C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493432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903047"/>
      </p:ext>
    </p:extLst>
  </p:cSld>
  <p:clrMapOvr>
    <a:masterClrMapping/>
  </p:clrMapOvr>
  <p:transition spd="med"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5147188"/>
            <a:ext cx="12192000" cy="171081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ext Box 74"/>
          <p:cNvSpPr txBox="1">
            <a:spLocks noChangeArrowheads="1"/>
          </p:cNvSpPr>
          <p:nvPr userDrawn="1"/>
        </p:nvSpPr>
        <p:spPr bwMode="auto">
          <a:xfrm>
            <a:off x="317502" y="544513"/>
            <a:ext cx="2832100" cy="184150"/>
          </a:xfrm>
          <a:prstGeom prst="rect">
            <a:avLst/>
          </a:prstGeom>
          <a:noFill/>
          <a:ln>
            <a:noFill/>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200" eaLnBrk="0" fontAlgn="base" hangingPunct="0">
              <a:spcBef>
                <a:spcPct val="50000"/>
              </a:spcBef>
              <a:spcAft>
                <a:spcPct val="0"/>
              </a:spcAft>
              <a:defRPr/>
            </a:pPr>
            <a:r>
              <a:rPr lang="en-US" sz="600">
                <a:solidFill>
                  <a:srgbClr val="FFFFFF"/>
                </a:solidFill>
                <a:latin typeface="Arial" charset="0"/>
                <a:ea typeface="ヒラギノ角ゴ Pro W3" charset="0"/>
              </a:rPr>
              <a:t>National Aeronautics and Space Administration</a:t>
            </a:r>
          </a:p>
        </p:txBody>
      </p:sp>
      <p:sp>
        <p:nvSpPr>
          <p:cNvPr id="7" name="Rectangle 162"/>
          <p:cNvSpPr>
            <a:spLocks noGrp="1" noChangeArrowheads="1"/>
          </p:cNvSpPr>
          <p:nvPr>
            <p:ph type="ctrTitle"/>
          </p:nvPr>
        </p:nvSpPr>
        <p:spPr>
          <a:xfrm>
            <a:off x="374651" y="5338916"/>
            <a:ext cx="10198100" cy="882289"/>
          </a:xfrm>
          <a:ln>
            <a:noFill/>
          </a:ln>
        </p:spPr>
        <p:txBody>
          <a:bodyPr anchor="t"/>
          <a:lstStyle>
            <a:lvl1pPr>
              <a:defRPr sz="2400">
                <a:solidFill>
                  <a:schemeClr val="bg1"/>
                </a:solidFill>
              </a:defRPr>
            </a:lvl1pPr>
          </a:lstStyle>
          <a:p>
            <a:r>
              <a:rPr lang="en-US"/>
              <a:t>Click to edit Master title style</a:t>
            </a:r>
          </a:p>
        </p:txBody>
      </p:sp>
      <p:sp>
        <p:nvSpPr>
          <p:cNvPr id="9" name="Rectangle 163"/>
          <p:cNvSpPr>
            <a:spLocks noGrp="1" noChangeArrowheads="1"/>
          </p:cNvSpPr>
          <p:nvPr>
            <p:ph type="subTitle" idx="1"/>
          </p:nvPr>
        </p:nvSpPr>
        <p:spPr>
          <a:xfrm>
            <a:off x="374651" y="6315980"/>
            <a:ext cx="10198100" cy="430903"/>
          </a:xfrm>
          <a:ln>
            <a:noFill/>
          </a:ln>
        </p:spPr>
        <p:txBody>
          <a:bodyPr/>
          <a:lstStyle>
            <a:lvl1pPr>
              <a:buNone/>
              <a:defRPr sz="1600" b="0" baseline="0">
                <a:solidFill>
                  <a:schemeClr val="bg1"/>
                </a:solidFill>
              </a:defRPr>
            </a:lvl1pPr>
          </a:lstStyle>
          <a:p>
            <a:r>
              <a:rPr lang="en-US"/>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1"/>
            <a:ext cx="12189646" cy="5089177"/>
          </a:xfrm>
          <a:prstGeom prst="rect">
            <a:avLst/>
          </a:prstGeom>
        </p:spPr>
      </p:pic>
    </p:spTree>
    <p:extLst>
      <p:ext uri="{BB962C8B-B14F-4D97-AF65-F5344CB8AC3E}">
        <p14:creationId xmlns:p14="http://schemas.microsoft.com/office/powerpoint/2010/main" val="1108439486"/>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FB12537-B55F-1D4C-AACF-3B10E7522722}" type="slidenum">
              <a:rPr lang="en-US"/>
              <a:pPr>
                <a:defRPr/>
              </a:pPr>
              <a:t>‹#›</a:t>
            </a:fld>
            <a:endParaRPr lang="en-US"/>
          </a:p>
        </p:txBody>
      </p:sp>
      <p:sp>
        <p:nvSpPr>
          <p:cNvPr id="5" name="Footer Placeholder 1"/>
          <p:cNvSpPr>
            <a:spLocks noGrp="1"/>
          </p:cNvSpPr>
          <p:nvPr>
            <p:ph type="ftr" sz="quarter" idx="11"/>
          </p:nvPr>
        </p:nvSpPr>
        <p:spPr/>
        <p:txBody>
          <a:bodyPr/>
          <a:lstStyle>
            <a:lvl1pPr marL="0" marR="0" indent="0" algn="l" defTabSz="457200" rtl="0" eaLnBrk="1" fontAlgn="base" latinLnBrk="0" hangingPunct="1">
              <a:lnSpc>
                <a:spcPct val="100000"/>
              </a:lnSpc>
              <a:spcBef>
                <a:spcPct val="0"/>
              </a:spcBef>
              <a:spcAft>
                <a:spcPct val="0"/>
              </a:spcAft>
              <a:buClrTx/>
              <a:buSzTx/>
              <a:buFontTx/>
              <a:buNone/>
              <a:tabLst/>
              <a:defRPr sz="900">
                <a:latin typeface="Arial" charset="0"/>
                <a:ea typeface="Arial" charset="0"/>
                <a:cs typeface="Arial" charset="0"/>
              </a:defRPr>
            </a:lvl1pPr>
          </a:lstStyle>
          <a:p>
            <a:pPr>
              <a:defRPr/>
            </a:pPr>
            <a:endParaRPr lang="en-US">
              <a:solidFill>
                <a:prstClr val="black"/>
              </a:solidFill>
            </a:endParaRPr>
          </a:p>
        </p:txBody>
      </p:sp>
    </p:spTree>
    <p:extLst>
      <p:ext uri="{BB962C8B-B14F-4D97-AF65-F5344CB8AC3E}">
        <p14:creationId xmlns:p14="http://schemas.microsoft.com/office/powerpoint/2010/main" val="2173321347"/>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2367222B-4B3E-3943-AD3F-B1643399706C}" type="slidenum">
              <a:rPr lang="en-US"/>
              <a:pPr>
                <a:defRPr/>
              </a:pPr>
              <a:t>‹#›</a:t>
            </a:fld>
            <a:endParaRPr lang="en-US"/>
          </a:p>
        </p:txBody>
      </p:sp>
    </p:spTree>
    <p:extLst>
      <p:ext uri="{BB962C8B-B14F-4D97-AF65-F5344CB8AC3E}">
        <p14:creationId xmlns:p14="http://schemas.microsoft.com/office/powerpoint/2010/main" val="1959721683"/>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a:p>
        </p:txBody>
      </p:sp>
    </p:spTree>
    <p:extLst>
      <p:ext uri="{BB962C8B-B14F-4D97-AF65-F5344CB8AC3E}">
        <p14:creationId xmlns:p14="http://schemas.microsoft.com/office/powerpoint/2010/main" val="1166606131"/>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28E4EEBA-EC9D-884B-A76C-51E8805C6603}" type="slidenum">
              <a:rPr lang="en-US"/>
              <a:pPr>
                <a:defRPr/>
              </a:pPr>
              <a:t>‹#›</a:t>
            </a:fld>
            <a:endParaRPr lang="en-US"/>
          </a:p>
        </p:txBody>
      </p:sp>
    </p:spTree>
    <p:extLst>
      <p:ext uri="{BB962C8B-B14F-4D97-AF65-F5344CB8AC3E}">
        <p14:creationId xmlns:p14="http://schemas.microsoft.com/office/powerpoint/2010/main" val="3327703403"/>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E5059B5-FA2A-D14A-9FA4-0D0A48FB7DF0}" type="slidenum">
              <a:rPr lang="en-US"/>
              <a:pPr>
                <a:defRPr/>
              </a:pPr>
              <a:t>‹#›</a:t>
            </a:fld>
            <a:endParaRPr lang="en-US"/>
          </a:p>
        </p:txBody>
      </p:sp>
    </p:spTree>
    <p:extLst>
      <p:ext uri="{BB962C8B-B14F-4D97-AF65-F5344CB8AC3E}">
        <p14:creationId xmlns:p14="http://schemas.microsoft.com/office/powerpoint/2010/main" val="2294214232"/>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F79BA73B-62DA-7C45-A31D-D6B41ED9CB93}" type="slidenum">
              <a:rPr lang="en-US"/>
              <a:pPr>
                <a:defRPr/>
              </a:pPr>
              <a:t>‹#›</a:t>
            </a:fld>
            <a:endParaRPr lang="en-US"/>
          </a:p>
        </p:txBody>
      </p:sp>
    </p:spTree>
    <p:extLst>
      <p:ext uri="{BB962C8B-B14F-4D97-AF65-F5344CB8AC3E}">
        <p14:creationId xmlns:p14="http://schemas.microsoft.com/office/powerpoint/2010/main" val="259154672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CE7D43-9C45-F74B-ADC2-8A75B590AE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dirty="0"/>
          </a:p>
        </p:txBody>
      </p:sp>
      <p:pic>
        <p:nvPicPr>
          <p:cNvPr id="11" name="Picture 10">
            <a:extLst>
              <a:ext uri="{FF2B5EF4-FFF2-40B4-BE49-F238E27FC236}">
                <a16:creationId xmlns:a16="http://schemas.microsoft.com/office/drawing/2014/main" id="{7F90E324-EC4A-A541-B8D1-BDBE5CDEDE56}"/>
              </a:ext>
            </a:extLst>
          </p:cNvPr>
          <p:cNvPicPr>
            <a:picLocks noChangeAspect="1"/>
          </p:cNvPicPr>
          <p:nvPr userDrawn="1"/>
        </p:nvPicPr>
        <p:blipFill>
          <a:blip r:embed="rId3"/>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583357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2F706772-625F-0E46-B934-F9082C83F52B}" type="slidenum">
              <a:rPr lang="en-US"/>
              <a:pPr>
                <a:defRPr/>
              </a:pPr>
              <a:t>‹#›</a:t>
            </a:fld>
            <a:endParaRPr lang="en-US"/>
          </a:p>
        </p:txBody>
      </p:sp>
    </p:spTree>
    <p:extLst>
      <p:ext uri="{BB962C8B-B14F-4D97-AF65-F5344CB8AC3E}">
        <p14:creationId xmlns:p14="http://schemas.microsoft.com/office/powerpoint/2010/main" val="1758119670"/>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00250982-42F3-5447-871F-AFA39A36BE82}" type="slidenum">
              <a:rPr lang="en-US"/>
              <a:pPr>
                <a:defRPr/>
              </a:pPr>
              <a:t>‹#›</a:t>
            </a:fld>
            <a:endParaRPr lang="en-US"/>
          </a:p>
        </p:txBody>
      </p:sp>
    </p:spTree>
    <p:extLst>
      <p:ext uri="{BB962C8B-B14F-4D97-AF65-F5344CB8AC3E}">
        <p14:creationId xmlns:p14="http://schemas.microsoft.com/office/powerpoint/2010/main" val="3656942734"/>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BB7A66C-9E60-1449-A623-238DBBA6AF58}" type="slidenum">
              <a:rPr lang="en-US"/>
              <a:pPr>
                <a:defRPr/>
              </a:pPr>
              <a:t>‹#›</a:t>
            </a:fld>
            <a:endParaRPr lang="en-US"/>
          </a:p>
        </p:txBody>
      </p:sp>
    </p:spTree>
    <p:extLst>
      <p:ext uri="{BB962C8B-B14F-4D97-AF65-F5344CB8AC3E}">
        <p14:creationId xmlns:p14="http://schemas.microsoft.com/office/powerpoint/2010/main" val="2019627718"/>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7"/>
          <p:cNvSpPr>
            <a:spLocks noGrp="1" noChangeArrowheads="1"/>
          </p:cNvSpPr>
          <p:nvPr>
            <p:ph type="sldNum" sz="quarter" idx="10"/>
          </p:nvPr>
        </p:nvSpPr>
        <p:spPr/>
        <p:txBody>
          <a:bodyPr/>
          <a:lstStyle>
            <a:lvl1pPr>
              <a:defRPr>
                <a:solidFill>
                  <a:srgbClr val="000000"/>
                </a:solidFill>
              </a:defRPr>
            </a:lvl1pPr>
          </a:lstStyle>
          <a:p>
            <a:fld id="{386AC575-653E-4439-AA59-2B406492A337}" type="slidenum">
              <a:rPr lang="en-US"/>
              <a:pPr/>
              <a:t>‹#›</a:t>
            </a:fld>
            <a:endParaRPr lang="en-US"/>
          </a:p>
        </p:txBody>
      </p:sp>
    </p:spTree>
    <p:extLst>
      <p:ext uri="{BB962C8B-B14F-4D97-AF65-F5344CB8AC3E}">
        <p14:creationId xmlns:p14="http://schemas.microsoft.com/office/powerpoint/2010/main" val="1147804386"/>
      </p:ext>
    </p:extLst>
  </p:cSld>
  <p:clrMapOvr>
    <a:masterClrMapping/>
  </p:clrMapOvr>
  <p:transition spd="med"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7"/>
          <p:cNvSpPr>
            <a:spLocks noGrp="1" noChangeArrowheads="1"/>
          </p:cNvSpPr>
          <p:nvPr>
            <p:ph type="sldNum" sz="quarter" idx="10"/>
          </p:nvPr>
        </p:nvSpPr>
        <p:spPr/>
        <p:txBody>
          <a:bodyPr/>
          <a:lstStyle>
            <a:lvl1pPr>
              <a:defRPr/>
            </a:lvl1pPr>
          </a:lstStyle>
          <a:p>
            <a:fld id="{1A168E58-362E-438E-ACB3-5E5CAE501250}" type="slidenum">
              <a:rPr lang="en-US"/>
              <a:pPr/>
              <a:t>‹#›</a:t>
            </a:fld>
            <a:endParaRPr lang="en-US"/>
          </a:p>
        </p:txBody>
      </p:sp>
    </p:spTree>
    <p:extLst>
      <p:ext uri="{BB962C8B-B14F-4D97-AF65-F5344CB8AC3E}">
        <p14:creationId xmlns:p14="http://schemas.microsoft.com/office/powerpoint/2010/main" val="1954443513"/>
      </p:ext>
    </p:extLst>
  </p:cSld>
  <p:clrMapOvr>
    <a:masterClrMapping/>
  </p:clrMapOvr>
  <p:transition spd="med"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blue and black American">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983597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Slide Number Placeholder 7"/>
          <p:cNvSpPr>
            <a:spLocks noGrp="1" noChangeArrowheads="1"/>
          </p:cNvSpPr>
          <p:nvPr>
            <p:ph type="sldNum" sz="quarter" idx="10"/>
          </p:nvPr>
        </p:nvSpPr>
        <p:spPr/>
        <p:txBody>
          <a:bodyPr/>
          <a:lstStyle>
            <a:lvl1pPr>
              <a:defRPr/>
            </a:lvl1pPr>
          </a:lstStyle>
          <a:p>
            <a:fld id="{4D99FF8D-6D2F-4A50-8CDF-4097B74CB827}" type="slidenum">
              <a:rPr lang="en-US"/>
              <a:pPr/>
              <a:t>‹#›</a:t>
            </a:fld>
            <a:endParaRPr lang="en-US"/>
          </a:p>
        </p:txBody>
      </p:sp>
    </p:spTree>
    <p:extLst>
      <p:ext uri="{BB962C8B-B14F-4D97-AF65-F5344CB8AC3E}">
        <p14:creationId xmlns:p14="http://schemas.microsoft.com/office/powerpoint/2010/main" val="2387188050"/>
      </p:ext>
    </p:extLst>
  </p:cSld>
  <p:clrMapOvr>
    <a:masterClrMapping/>
  </p:clrMapOvr>
  <p:transition spd="med"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B72302-375E-234C-A570-959FCDA83C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79718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1E86-7A73-5B47-893D-57C07E3F2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21C57-5C13-7442-8B9B-C435902332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8F913-E8D8-7A43-B5CA-55E34B8BDE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1C65B3-D09A-7C49-90AF-3732B38B543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3428249-EB91-B84C-A7A8-BF47D24C9C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84B752-72EA-CB43-88DF-11D337EE6FDE}"/>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95096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7714-F9DE-5549-A994-E31DDFC27A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7BC61-2A6B-F14D-AEE7-F6FE4689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885B73-736E-5541-A0FF-612927D0FF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F2F5D-4F65-5446-9DED-1A5834D1B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7DB25A-2C98-7842-A2B3-468F36DE21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2AA16-D324-D448-93CC-86341AC76B4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8A97442-3BAC-C744-955E-3FA5576400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DC992F-CCB6-434D-861D-32D643E26559}"/>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1597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0EB3-F186-354B-9BFE-C379EC6AF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CCBB0-51C3-2F48-8D70-04ECAB38F36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A078886-FFB1-4843-BF32-3DD3EB91F5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2DA97E-A7FF-3A40-B2BF-19DE68288394}"/>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07912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153859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405D-2AE0-1E4D-BC0B-B165E5B5E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E354D-4308-AE4E-8570-53157DB40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72F12A-9D13-8E44-A8F9-0DD1BB306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118851-558D-364D-A8D2-4D77969C758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B33A453-A4A7-5E4F-80DF-96B4A7B18E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D0BC36-6E09-1F4C-A026-C51A6472C56B}"/>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31369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6FB86-D894-4D42-84BE-9C0D479F8A41}"/>
              </a:ext>
            </a:extLst>
          </p:cNvPr>
          <p:cNvSpPr>
            <a:spLocks noGrp="1"/>
          </p:cNvSpPr>
          <p:nvPr>
            <p:ph type="title"/>
          </p:nvPr>
        </p:nvSpPr>
        <p:spPr>
          <a:xfrm>
            <a:off x="838200" y="365125"/>
            <a:ext cx="10515600" cy="8921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092499-E2CE-484C-BF8D-A72DFDE955EF}"/>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42465A-E776-584B-B3C2-769DA137E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32C6F335-F990-5947-A715-B10B3A7A6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39A5AB9-9525-2548-BA4B-F84F5DB41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AA21668-7E2D-D34B-8F28-D8590BEFEB53}" type="slidenum">
              <a:rPr lang="en-US" smtClean="0"/>
              <a:pPr/>
              <a:t>‹#›</a:t>
            </a:fld>
            <a:endParaRPr lang="en-US" dirty="0"/>
          </a:p>
        </p:txBody>
      </p:sp>
      <p:pic>
        <p:nvPicPr>
          <p:cNvPr id="7" name="Picture 6">
            <a:extLst>
              <a:ext uri="{FF2B5EF4-FFF2-40B4-BE49-F238E27FC236}">
                <a16:creationId xmlns:a16="http://schemas.microsoft.com/office/drawing/2014/main" id="{29880F24-8512-FD40-A516-D2FB6635851D}"/>
              </a:ext>
            </a:extLst>
          </p:cNvPr>
          <p:cNvPicPr>
            <a:picLocks noChangeAspect="1"/>
          </p:cNvPicPr>
          <p:nvPr userDrawn="1"/>
        </p:nvPicPr>
        <p:blipFill>
          <a:blip r:embed="rId14"/>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211645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2" userDrawn="1">
          <p15:clr>
            <a:srgbClr val="F26B43"/>
          </p15:clr>
        </p15:guide>
        <p15:guide id="2" pos="3840" userDrawn="1">
          <p15:clr>
            <a:srgbClr val="F26B43"/>
          </p15:clr>
        </p15:guide>
        <p15:guide id="3" orient="horz" pos="4152" userDrawn="1">
          <p15:clr>
            <a:srgbClr val="F26B43"/>
          </p15:clr>
        </p15:guide>
        <p15:guide id="4" pos="74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fontAlgn="base">
              <a:spcBef>
                <a:spcPct val="20000"/>
              </a:spcBef>
              <a:spcAft>
                <a:spcPct val="0"/>
              </a:spcAft>
              <a:defRPr/>
            </a:pPr>
            <a:endParaRPr lang="en-US" altLang="en-US" sz="1800">
              <a:solidFill>
                <a:srgbClr val="000000"/>
              </a:solidFill>
              <a:latin typeface="Arial" charset="0"/>
            </a:endParaRPr>
          </a:p>
        </p:txBody>
      </p:sp>
      <p:sp>
        <p:nvSpPr>
          <p:cNvPr id="1028" name="Title Placeholder 1"/>
          <p:cNvSpPr>
            <a:spLocks noGrp="1"/>
          </p:cNvSpPr>
          <p:nvPr>
            <p:ph type="title"/>
          </p:nvPr>
        </p:nvSpPr>
        <p:spPr bwMode="auto">
          <a:xfrm>
            <a:off x="315384" y="103188"/>
            <a:ext cx="1076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Title</a:t>
            </a:r>
          </a:p>
        </p:txBody>
      </p:sp>
      <p:sp>
        <p:nvSpPr>
          <p:cNvPr id="1029" name="Text Placeholder 2"/>
          <p:cNvSpPr>
            <a:spLocks noGrp="1"/>
          </p:cNvSpPr>
          <p:nvPr>
            <p:ph type="body" idx="1"/>
          </p:nvPr>
        </p:nvSpPr>
        <p:spPr bwMode="auto">
          <a:xfrm>
            <a:off x="609600" y="1003301"/>
            <a:ext cx="1097280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Arial" charset="0"/>
              </a:defRPr>
            </a:lvl1pPr>
          </a:lstStyle>
          <a:p>
            <a:pPr defTabSz="457200" fontAlgn="base">
              <a:spcBef>
                <a:spcPct val="0"/>
              </a:spcBef>
              <a:spcAft>
                <a:spcPct val="0"/>
              </a:spcAft>
              <a:defRPr/>
            </a:pPr>
            <a:fld id="{F81212BE-DDED-794D-9DBD-821C8354EFEA}" type="slidenum">
              <a:rPr lang="en-US" altLang="x-none" smtClean="0">
                <a:ea typeface="ＭＳ Ｐゴシック" charset="-128"/>
              </a:rPr>
              <a:pPr defTabSz="457200" fontAlgn="base">
                <a:spcBef>
                  <a:spcPct val="0"/>
                </a:spcBef>
                <a:spcAft>
                  <a:spcPct val="0"/>
                </a:spcAft>
                <a:defRPr/>
              </a:pPr>
              <a:t>‹#›</a:t>
            </a:fld>
            <a:endParaRPr lang="en-US" altLang="x-none">
              <a:ea typeface="ＭＳ Ｐゴシック" charset="-128"/>
            </a:endParaRPr>
          </a:p>
        </p:txBody>
      </p:sp>
      <p:pic>
        <p:nvPicPr>
          <p:cNvPr id="8" name="Picture 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250886" y="118347"/>
            <a:ext cx="715837" cy="592854"/>
          </a:xfrm>
          <a:prstGeom prst="rect">
            <a:avLst/>
          </a:prstGeom>
        </p:spPr>
      </p:pic>
    </p:spTree>
    <p:extLst>
      <p:ext uri="{BB962C8B-B14F-4D97-AF65-F5344CB8AC3E}">
        <p14:creationId xmlns:p14="http://schemas.microsoft.com/office/powerpoint/2010/main" val="27987504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1" r:id="rId6"/>
    <p:sldLayoutId id="2147483672" r:id="rId7"/>
    <p:sldLayoutId id="2147483673" r:id="rId8"/>
    <p:sldLayoutId id="2147483674" r:id="rId9"/>
    <p:sldLayoutId id="2147483675" r:id="rId10"/>
  </p:sldLayoutIdLst>
  <p:hf hdr="0" ftr="0" dt="0"/>
  <p:txStyles>
    <p:titleStyle>
      <a:lvl1pPr algn="l" defTabSz="457200" rtl="0" eaLnBrk="0" fontAlgn="base" hangingPunct="0">
        <a:spcBef>
          <a:spcPct val="0"/>
        </a:spcBef>
        <a:spcAft>
          <a:spcPct val="0"/>
        </a:spcAft>
        <a:defRPr sz="24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20000"/>
              </a:spcBef>
              <a:spcAft>
                <a:spcPct val="0"/>
              </a:spcAft>
              <a:defRPr/>
            </a:pPr>
            <a:endParaRPr lang="en-US" altLang="en-US" sz="1800">
              <a:solidFill>
                <a:srgbClr val="000000"/>
              </a:solidFill>
              <a:latin typeface="Arial" pitchFamily="34" charset="0"/>
              <a:cs typeface="ＭＳ Ｐゴシック" charset="0"/>
            </a:endParaRPr>
          </a:p>
        </p:txBody>
      </p:sp>
      <p:pic>
        <p:nvPicPr>
          <p:cNvPr id="1027" name="Picture 7" descr="NASA insignia RGB.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11272838" y="158752"/>
            <a:ext cx="78793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315384" y="103188"/>
            <a:ext cx="10769600" cy="7429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609600" y="1003303"/>
            <a:ext cx="10972800" cy="51228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Arial" charset="0"/>
                <a:cs typeface="Arial" charset="0"/>
              </a:defRPr>
            </a:lvl1pPr>
          </a:lstStyle>
          <a:p>
            <a:pPr defTabSz="457200" fontAlgn="base">
              <a:spcBef>
                <a:spcPct val="0"/>
              </a:spcBef>
              <a:spcAft>
                <a:spcPct val="0"/>
              </a:spcAft>
              <a:defRPr/>
            </a:pPr>
            <a:fld id="{F9B15C5C-0988-094E-B1BA-EF1B8BCD2926}" type="slidenum">
              <a:rPr lang="en-US">
                <a:ea typeface="ＭＳ Ｐゴシック" charset="0"/>
              </a:rPr>
              <a:pPr defTabSz="457200" fontAlgn="base">
                <a:spcBef>
                  <a:spcPct val="0"/>
                </a:spcBef>
                <a:spcAft>
                  <a:spcPct val="0"/>
                </a:spcAft>
                <a:defRPr/>
              </a:pPr>
              <a:t>‹#›</a:t>
            </a:fld>
            <a:endParaRPr lang="en-US">
              <a:ea typeface="ＭＳ Ｐゴシック" charset="0"/>
            </a:endParaRPr>
          </a:p>
        </p:txBody>
      </p:sp>
      <p:sp>
        <p:nvSpPr>
          <p:cNvPr id="2" name="Footer Placeholder 1"/>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900">
                <a:solidFill>
                  <a:schemeClr val="tx1"/>
                </a:solidFill>
                <a:latin typeface="Arial" charset="0"/>
                <a:ea typeface="MS PGothic" charset="0"/>
                <a:cs typeface="Arial" charset="0"/>
              </a:defRPr>
            </a:lvl1pPr>
          </a:lstStyle>
          <a:p>
            <a:pPr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18427566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ransition advClick="0"/>
  <p:hf hdr="0" ft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24E182-FBD7-5A44-9DF0-EB1052499AAB}"/>
              </a:ext>
            </a:extLst>
          </p:cNvPr>
          <p:cNvPicPr>
            <a:picLocks noChangeAspect="1"/>
          </p:cNvPicPr>
          <p:nvPr/>
        </p:nvPicPr>
        <p:blipFill>
          <a:blip r:embed="rId2"/>
          <a:stretch>
            <a:fillRect/>
          </a:stretch>
        </p:blipFill>
        <p:spPr>
          <a:xfrm>
            <a:off x="397347" y="5846058"/>
            <a:ext cx="840144" cy="772390"/>
          </a:xfrm>
          <a:prstGeom prst="rect">
            <a:avLst/>
          </a:prstGeom>
        </p:spPr>
      </p:pic>
      <p:sp>
        <p:nvSpPr>
          <p:cNvPr id="27" name="Title 26">
            <a:extLst>
              <a:ext uri="{FF2B5EF4-FFF2-40B4-BE49-F238E27FC236}">
                <a16:creationId xmlns:a16="http://schemas.microsoft.com/office/drawing/2014/main" id="{996FD06C-5136-3349-BB4B-3C60185F0B02}"/>
              </a:ext>
            </a:extLst>
          </p:cNvPr>
          <p:cNvSpPr>
            <a:spLocks noGrp="1"/>
          </p:cNvSpPr>
          <p:nvPr>
            <p:ph type="ctrTitle"/>
          </p:nvPr>
        </p:nvSpPr>
        <p:spPr>
          <a:xfrm>
            <a:off x="599442" y="743769"/>
            <a:ext cx="7676340" cy="2697106"/>
          </a:xfrm>
        </p:spPr>
        <p:txBody>
          <a:bodyPr/>
          <a:lstStyle/>
          <a:p>
            <a:pPr algn="ctr"/>
            <a:r>
              <a:rPr lang="en-US" sz="4000" dirty="0"/>
              <a:t>Lunar Command &amp; Control Interoperability (</a:t>
            </a:r>
            <a:r>
              <a:rPr lang="en-US" sz="4000" dirty="0" err="1"/>
              <a:t>LuCCI</a:t>
            </a:r>
            <a:r>
              <a:rPr lang="en-US" sz="4000" dirty="0"/>
              <a:t>) Project Overview</a:t>
            </a:r>
          </a:p>
        </p:txBody>
      </p:sp>
      <p:sp>
        <p:nvSpPr>
          <p:cNvPr id="28" name="Subtitle 27">
            <a:extLst>
              <a:ext uri="{FF2B5EF4-FFF2-40B4-BE49-F238E27FC236}">
                <a16:creationId xmlns:a16="http://schemas.microsoft.com/office/drawing/2014/main" id="{616F5AD6-7CD9-904F-8F47-ECC82D76D506}"/>
              </a:ext>
            </a:extLst>
          </p:cNvPr>
          <p:cNvSpPr>
            <a:spLocks noGrp="1"/>
          </p:cNvSpPr>
          <p:nvPr>
            <p:ph type="subTitle" idx="1"/>
          </p:nvPr>
        </p:nvSpPr>
        <p:spPr>
          <a:xfrm>
            <a:off x="807260" y="4216169"/>
            <a:ext cx="7676340" cy="854595"/>
          </a:xfrm>
        </p:spPr>
        <p:txBody>
          <a:bodyPr/>
          <a:lstStyle/>
          <a:p>
            <a:r>
              <a:rPr lang="en-US" dirty="0"/>
              <a:t>Brian O’Hagan/Project Manager</a:t>
            </a:r>
          </a:p>
          <a:p>
            <a:r>
              <a:rPr lang="en-US" dirty="0"/>
              <a:t>Feb 29, 2024</a:t>
            </a:r>
          </a:p>
        </p:txBody>
      </p:sp>
    </p:spTree>
    <p:extLst>
      <p:ext uri="{BB962C8B-B14F-4D97-AF65-F5344CB8AC3E}">
        <p14:creationId xmlns:p14="http://schemas.microsoft.com/office/powerpoint/2010/main" val="1097331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3553-54FD-45CD-8E9E-5E66E0BA6850}"/>
              </a:ext>
            </a:extLst>
          </p:cNvPr>
          <p:cNvSpPr>
            <a:spLocks noGrp="1"/>
          </p:cNvSpPr>
          <p:nvPr>
            <p:ph type="title"/>
          </p:nvPr>
        </p:nvSpPr>
        <p:spPr>
          <a:xfrm>
            <a:off x="597327" y="81544"/>
            <a:ext cx="10648036" cy="655220"/>
          </a:xfrm>
        </p:spPr>
        <p:txBody>
          <a:bodyPr>
            <a:normAutofit/>
          </a:bodyPr>
          <a:lstStyle/>
          <a:p>
            <a:r>
              <a:rPr lang="en-US" sz="2800" dirty="0"/>
              <a:t>Example Products</a:t>
            </a:r>
          </a:p>
        </p:txBody>
      </p:sp>
      <p:graphicFrame>
        <p:nvGraphicFramePr>
          <p:cNvPr id="5" name="Table 4">
            <a:extLst>
              <a:ext uri="{FF2B5EF4-FFF2-40B4-BE49-F238E27FC236}">
                <a16:creationId xmlns:a16="http://schemas.microsoft.com/office/drawing/2014/main" id="{21CFFCFA-71F2-1E12-61F9-52630A4F0B31}"/>
              </a:ext>
            </a:extLst>
          </p:cNvPr>
          <p:cNvGraphicFramePr>
            <a:graphicFrameLocks noGrp="1"/>
          </p:cNvGraphicFramePr>
          <p:nvPr>
            <p:extLst>
              <p:ext uri="{D42A27DB-BD31-4B8C-83A1-F6EECF244321}">
                <p14:modId xmlns:p14="http://schemas.microsoft.com/office/powerpoint/2010/main" val="709380766"/>
              </p:ext>
            </p:extLst>
          </p:nvPr>
        </p:nvGraphicFramePr>
        <p:xfrm>
          <a:off x="597327" y="2095500"/>
          <a:ext cx="10997345" cy="2667000"/>
        </p:xfrm>
        <a:graphic>
          <a:graphicData uri="http://schemas.openxmlformats.org/drawingml/2006/table">
            <a:tbl>
              <a:tblPr firstRow="1" bandRow="1">
                <a:tableStyleId>{5C22544A-7EE6-4342-B048-85BDC9FD1C3A}</a:tableStyleId>
              </a:tblPr>
              <a:tblGrid>
                <a:gridCol w="2090040">
                  <a:extLst>
                    <a:ext uri="{9D8B030D-6E8A-4147-A177-3AD203B41FA5}">
                      <a16:colId xmlns:a16="http://schemas.microsoft.com/office/drawing/2014/main" val="2241100329"/>
                    </a:ext>
                  </a:extLst>
                </a:gridCol>
                <a:gridCol w="390912">
                  <a:extLst>
                    <a:ext uri="{9D8B030D-6E8A-4147-A177-3AD203B41FA5}">
                      <a16:colId xmlns:a16="http://schemas.microsoft.com/office/drawing/2014/main" val="2217488292"/>
                    </a:ext>
                  </a:extLst>
                </a:gridCol>
                <a:gridCol w="605282">
                  <a:extLst>
                    <a:ext uri="{9D8B030D-6E8A-4147-A177-3AD203B41FA5}">
                      <a16:colId xmlns:a16="http://schemas.microsoft.com/office/drawing/2014/main" val="2046494635"/>
                    </a:ext>
                  </a:extLst>
                </a:gridCol>
                <a:gridCol w="605282">
                  <a:extLst>
                    <a:ext uri="{9D8B030D-6E8A-4147-A177-3AD203B41FA5}">
                      <a16:colId xmlns:a16="http://schemas.microsoft.com/office/drawing/2014/main" val="1183006658"/>
                    </a:ext>
                  </a:extLst>
                </a:gridCol>
                <a:gridCol w="403522">
                  <a:extLst>
                    <a:ext uri="{9D8B030D-6E8A-4147-A177-3AD203B41FA5}">
                      <a16:colId xmlns:a16="http://schemas.microsoft.com/office/drawing/2014/main" val="667933490"/>
                    </a:ext>
                  </a:extLst>
                </a:gridCol>
                <a:gridCol w="605282">
                  <a:extLst>
                    <a:ext uri="{9D8B030D-6E8A-4147-A177-3AD203B41FA5}">
                      <a16:colId xmlns:a16="http://schemas.microsoft.com/office/drawing/2014/main" val="3241953168"/>
                    </a:ext>
                  </a:extLst>
                </a:gridCol>
                <a:gridCol w="368844">
                  <a:extLst>
                    <a:ext uri="{9D8B030D-6E8A-4147-A177-3AD203B41FA5}">
                      <a16:colId xmlns:a16="http://schemas.microsoft.com/office/drawing/2014/main" val="4003661396"/>
                    </a:ext>
                  </a:extLst>
                </a:gridCol>
                <a:gridCol w="726970">
                  <a:extLst>
                    <a:ext uri="{9D8B030D-6E8A-4147-A177-3AD203B41FA5}">
                      <a16:colId xmlns:a16="http://schemas.microsoft.com/office/drawing/2014/main" val="1630933895"/>
                    </a:ext>
                  </a:extLst>
                </a:gridCol>
                <a:gridCol w="482334">
                  <a:extLst>
                    <a:ext uri="{9D8B030D-6E8A-4147-A177-3AD203B41FA5}">
                      <a16:colId xmlns:a16="http://schemas.microsoft.com/office/drawing/2014/main" val="2546121927"/>
                    </a:ext>
                  </a:extLst>
                </a:gridCol>
                <a:gridCol w="554842">
                  <a:extLst>
                    <a:ext uri="{9D8B030D-6E8A-4147-A177-3AD203B41FA5}">
                      <a16:colId xmlns:a16="http://schemas.microsoft.com/office/drawing/2014/main" val="929618285"/>
                    </a:ext>
                  </a:extLst>
                </a:gridCol>
                <a:gridCol w="563680">
                  <a:extLst>
                    <a:ext uri="{9D8B030D-6E8A-4147-A177-3AD203B41FA5}">
                      <a16:colId xmlns:a16="http://schemas.microsoft.com/office/drawing/2014/main" val="1785743146"/>
                    </a:ext>
                  </a:extLst>
                </a:gridCol>
                <a:gridCol w="344243">
                  <a:extLst>
                    <a:ext uri="{9D8B030D-6E8A-4147-A177-3AD203B41FA5}">
                      <a16:colId xmlns:a16="http://schemas.microsoft.com/office/drawing/2014/main" val="1984292371"/>
                    </a:ext>
                  </a:extLst>
                </a:gridCol>
                <a:gridCol w="491791">
                  <a:extLst>
                    <a:ext uri="{9D8B030D-6E8A-4147-A177-3AD203B41FA5}">
                      <a16:colId xmlns:a16="http://schemas.microsoft.com/office/drawing/2014/main" val="118383325"/>
                    </a:ext>
                  </a:extLst>
                </a:gridCol>
                <a:gridCol w="541693">
                  <a:extLst>
                    <a:ext uri="{9D8B030D-6E8A-4147-A177-3AD203B41FA5}">
                      <a16:colId xmlns:a16="http://schemas.microsoft.com/office/drawing/2014/main" val="1449719775"/>
                    </a:ext>
                  </a:extLst>
                </a:gridCol>
                <a:gridCol w="684634">
                  <a:extLst>
                    <a:ext uri="{9D8B030D-6E8A-4147-A177-3AD203B41FA5}">
                      <a16:colId xmlns:a16="http://schemas.microsoft.com/office/drawing/2014/main" val="4244211562"/>
                    </a:ext>
                  </a:extLst>
                </a:gridCol>
                <a:gridCol w="1134903">
                  <a:extLst>
                    <a:ext uri="{9D8B030D-6E8A-4147-A177-3AD203B41FA5}">
                      <a16:colId xmlns:a16="http://schemas.microsoft.com/office/drawing/2014/main" val="3108250921"/>
                    </a:ext>
                  </a:extLst>
                </a:gridCol>
                <a:gridCol w="403091">
                  <a:extLst>
                    <a:ext uri="{9D8B030D-6E8A-4147-A177-3AD203B41FA5}">
                      <a16:colId xmlns:a16="http://schemas.microsoft.com/office/drawing/2014/main" val="2642139342"/>
                    </a:ext>
                  </a:extLst>
                </a:gridCol>
              </a:tblGrid>
              <a:tr h="190500">
                <a:tc>
                  <a:txBody>
                    <a:bodyPr/>
                    <a:lstStyle/>
                    <a:p>
                      <a:pPr algn="l" fontAlgn="b"/>
                      <a:r>
                        <a:rPr lang="en-US" sz="1000" u="none" strike="noStrike">
                          <a:effectLst/>
                          <a:latin typeface="+mn-lt"/>
                        </a:rPr>
                        <a:t>From:               \                 To:</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err="1">
                          <a:effectLst/>
                          <a:latin typeface="+mn-lt"/>
                        </a:rPr>
                        <a:t>xEVAS</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Gateway</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err="1">
                          <a:effectLst/>
                          <a:latin typeface="+mn-lt"/>
                        </a:rPr>
                        <a:t>Hab</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HDL</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HLS</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LTV</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MCC, HSOC</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MPH</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PR</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Robotics</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SCAN</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Science</a:t>
                      </a:r>
                      <a:endParaRPr lang="en-US" sz="10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a:effectLst/>
                          <a:latin typeface="+mn-lt"/>
                        </a:rPr>
                        <a:t>Util </a:t>
                      </a:r>
                      <a:r>
                        <a:rPr lang="en-US" sz="1000" u="none" strike="noStrike" err="1">
                          <a:effectLst/>
                          <a:latin typeface="+mn-lt"/>
                        </a:rPr>
                        <a:t>Rov</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fontAlgn="ctr"/>
                      <a:r>
                        <a:rPr lang="en-US" sz="1000" u="none" strike="noStrike">
                          <a:solidFill>
                            <a:schemeClr val="bg1"/>
                          </a:solidFill>
                          <a:effectLst/>
                          <a:latin typeface="+mn-lt"/>
                        </a:rPr>
                        <a:t>Data Flow Legend</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ctr"/>
                      <a:r>
                        <a:rPr lang="en-US" sz="1000" u="none" strike="noStrike">
                          <a:effectLst/>
                          <a:latin typeface="+mn-lt"/>
                        </a:rPr>
                        <a:t>Symbol</a:t>
                      </a:r>
                      <a:endParaRPr lang="en-US" sz="10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4174200819"/>
                  </a:ext>
                </a:extLst>
              </a:tr>
              <a:tr h="190500">
                <a:tc>
                  <a:txBody>
                    <a:bodyPr/>
                    <a:lstStyle/>
                    <a:p>
                      <a:pPr algn="l" fontAlgn="b"/>
                      <a:r>
                        <a:rPr lang="en-US" sz="1000" u="none" strike="noStrike" err="1">
                          <a:effectLst/>
                          <a:latin typeface="+mn-lt"/>
                        </a:rPr>
                        <a:t>xEVAS</a:t>
                      </a:r>
                      <a:r>
                        <a:rPr lang="en-US" sz="1000" u="none" strike="noStrike">
                          <a:effectLst/>
                          <a:latin typeface="+mn-lt"/>
                        </a:rPr>
                        <a:t> (EVA Suits)</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A,T,V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Audio</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69221161"/>
                  </a:ext>
                </a:extLst>
              </a:tr>
              <a:tr h="190500">
                <a:tc>
                  <a:txBody>
                    <a:bodyPr/>
                    <a:lstStyle/>
                    <a:p>
                      <a:pPr algn="l" fontAlgn="b"/>
                      <a:r>
                        <a:rPr lang="en-US" sz="1000" u="none" strike="noStrike">
                          <a:effectLst/>
                          <a:latin typeface="+mn-lt"/>
                        </a:rPr>
                        <a:t>Gateway</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fr-FR" sz="1000" u="none" strike="noStrike">
                          <a:effectLst/>
                          <a:latin typeface="+mn-lt"/>
                        </a:rPr>
                        <a:t>A,C,F,T,V</a:t>
                      </a:r>
                      <a:endParaRPr lang="fr-FR"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Command</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8269155"/>
                  </a:ext>
                </a:extLst>
              </a:tr>
              <a:tr h="190500">
                <a:tc>
                  <a:txBody>
                    <a:bodyPr/>
                    <a:lstStyle/>
                    <a:p>
                      <a:pPr algn="l" fontAlgn="b"/>
                      <a:r>
                        <a:rPr lang="en-US" sz="1000" u="none" strike="noStrike" err="1">
                          <a:effectLst/>
                          <a:latin typeface="+mn-lt"/>
                        </a:rPr>
                        <a:t>Hab</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A,C,F</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A,F</a:t>
                      </a:r>
                      <a:endParaRPr lang="en-US" sz="1000" b="0" i="0" u="none" strike="noStrike">
                        <a:solidFill>
                          <a:srgbClr val="000000"/>
                        </a:solidFill>
                        <a:effectLst/>
                        <a:latin typeface="+mn-lt"/>
                      </a:endParaRPr>
                    </a:p>
                  </a:txBody>
                  <a:tcPr marL="9525" marR="9525" marT="9525" marB="0" anchor="ctr"/>
                </a:tc>
                <a:tc>
                  <a:txBody>
                    <a:bodyPr/>
                    <a:lstStyle/>
                    <a:p>
                      <a:pPr algn="ctr" fontAlgn="b"/>
                      <a:r>
                        <a:rPr lang="fr-FR" sz="1000" u="none" strike="noStrike">
                          <a:effectLst/>
                          <a:latin typeface="+mn-lt"/>
                        </a:rPr>
                        <a:t>A,C,F,T,V</a:t>
                      </a:r>
                      <a:endParaRPr lang="fr-FR"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Files</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F</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0111860"/>
                  </a:ext>
                </a:extLst>
              </a:tr>
              <a:tr h="190500">
                <a:tc>
                  <a:txBody>
                    <a:bodyPr/>
                    <a:lstStyle/>
                    <a:p>
                      <a:pPr algn="l" fontAlgn="b"/>
                      <a:r>
                        <a:rPr lang="en-US" sz="1000" u="none" strike="noStrike">
                          <a:effectLst/>
                          <a:latin typeface="+mn-lt"/>
                        </a:rPr>
                        <a:t>HDL (Cargo Lander)</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Navigation</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N</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8440496"/>
                  </a:ext>
                </a:extLst>
              </a:tr>
              <a:tr h="190500">
                <a:tc>
                  <a:txBody>
                    <a:bodyPr/>
                    <a:lstStyle/>
                    <a:p>
                      <a:pPr algn="l" fontAlgn="b"/>
                      <a:r>
                        <a:rPr lang="en-US" sz="1000" u="none" strike="noStrike">
                          <a:effectLst/>
                          <a:latin typeface="+mn-lt"/>
                        </a:rPr>
                        <a:t>HLS (Human Lander)</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fr-FR" sz="1000" u="none" strike="noStrike">
                          <a:effectLst/>
                          <a:latin typeface="+mn-lt"/>
                        </a:rPr>
                        <a:t>A,C,F,T,V</a:t>
                      </a:r>
                      <a:endParaRPr lang="fr-FR"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Pointing</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P</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1559778"/>
                  </a:ext>
                </a:extLst>
              </a:tr>
              <a:tr h="190500">
                <a:tc>
                  <a:txBody>
                    <a:bodyPr/>
                    <a:lstStyle/>
                    <a:p>
                      <a:pPr algn="l" fontAlgn="b"/>
                      <a:r>
                        <a:rPr lang="en-US" sz="1000" u="none" strike="noStrike">
                          <a:effectLst/>
                          <a:latin typeface="+mn-lt"/>
                        </a:rPr>
                        <a:t>LTV</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dirty="0">
                          <a:effectLst/>
                          <a:latin typeface="+mn-lt"/>
                        </a:rPr>
                        <a:t>A </a:t>
                      </a:r>
                      <a:endParaRPr lang="en-US" sz="1000" b="0" i="0" u="none" strike="noStrike" dirty="0">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Telemetry</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T</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3599998"/>
                  </a:ext>
                </a:extLst>
              </a:tr>
              <a:tr h="190500">
                <a:tc>
                  <a:txBody>
                    <a:bodyPr/>
                    <a:lstStyle/>
                    <a:p>
                      <a:pPr algn="l" fontAlgn="b"/>
                      <a:r>
                        <a:rPr lang="en-US" sz="1000" u="none" strike="noStrike">
                          <a:effectLst/>
                          <a:latin typeface="+mn-lt"/>
                        </a:rPr>
                        <a:t>MCC, HSOC, etc. (Earth Control Centers)</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A,C,F</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A,C,F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A,C,F,V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A,C,F,V?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A,C,F,V?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C,F</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Time</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Z</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5788731"/>
                  </a:ext>
                </a:extLst>
              </a:tr>
              <a:tr h="190500">
                <a:tc>
                  <a:txBody>
                    <a:bodyPr/>
                    <a:lstStyle/>
                    <a:p>
                      <a:pPr algn="l" fontAlgn="b"/>
                      <a:r>
                        <a:rPr lang="en-US" sz="1000" u="none" strike="noStrike">
                          <a:effectLst/>
                          <a:latin typeface="+mn-lt"/>
                        </a:rPr>
                        <a:t>MPH (Mini Pressurized Rover)</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Video</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V</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3501991"/>
                  </a:ext>
                </a:extLst>
              </a:tr>
              <a:tr h="190500">
                <a:tc>
                  <a:txBody>
                    <a:bodyPr/>
                    <a:lstStyle/>
                    <a:p>
                      <a:pPr algn="l" fontAlgn="b"/>
                      <a:r>
                        <a:rPr lang="en-US" sz="1000" u="none" strike="noStrike">
                          <a:effectLst/>
                          <a:latin typeface="+mn-lt"/>
                        </a:rPr>
                        <a:t>PR (Pressurized Rover)</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fr-FR" sz="1000" u="none" strike="noStrike">
                          <a:effectLst/>
                          <a:latin typeface="+mn-lt"/>
                        </a:rPr>
                        <a:t>A,C,F,T,V</a:t>
                      </a:r>
                      <a:endParaRPr lang="fr-FR"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dirty="0">
                          <a:effectLst/>
                          <a:latin typeface="+mn-lt"/>
                        </a:rPr>
                        <a:t>A</a:t>
                      </a:r>
                      <a:endParaRPr lang="en-US" sz="1000" b="0" i="0" u="none" strike="noStrike" dirty="0">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A,C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C</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602099"/>
                  </a:ext>
                </a:extLst>
              </a:tr>
              <a:tr h="190500">
                <a:tc>
                  <a:txBody>
                    <a:bodyPr/>
                    <a:lstStyle/>
                    <a:p>
                      <a:pPr algn="l" fontAlgn="b"/>
                      <a:r>
                        <a:rPr lang="en-US" sz="1000" u="none" strike="noStrike">
                          <a:effectLst/>
                          <a:latin typeface="+mn-lt"/>
                        </a:rPr>
                        <a:t>Robotic Systems (cranes, loaders, etc.)</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T</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T</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algn="ctr" fontAlgn="ctr"/>
                      <a:r>
                        <a:rPr lang="en-US" sz="1000" u="none" strike="noStrike">
                          <a:solidFill>
                            <a:schemeClr val="bg1"/>
                          </a:solidFill>
                          <a:effectLst/>
                          <a:latin typeface="+mn-lt"/>
                        </a:rPr>
                        <a:t>Connectivity Legend</a:t>
                      </a:r>
                      <a:endParaRPr lang="en-US" sz="1000" b="0" i="0" u="none" strike="noStrike">
                        <a:solidFill>
                          <a:schemeClr val="bg1"/>
                        </a:solidFill>
                        <a:effectLst/>
                        <a:latin typeface="+mn-lt"/>
                      </a:endParaRPr>
                    </a:p>
                  </a:txBody>
                  <a:tcPr marL="9525" marR="9525" marT="952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hMerge="1">
                  <a:txBody>
                    <a:bodyPr/>
                    <a:lstStyle/>
                    <a:p>
                      <a:pPr algn="ctr" fontAlgn="ct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79435770"/>
                  </a:ext>
                </a:extLst>
              </a:tr>
              <a:tr h="190500">
                <a:tc>
                  <a:txBody>
                    <a:bodyPr/>
                    <a:lstStyle/>
                    <a:p>
                      <a:pPr algn="l" fontAlgn="b"/>
                      <a:r>
                        <a:rPr lang="en-US" sz="1000" u="none" strike="noStrike">
                          <a:effectLst/>
                          <a:latin typeface="+mn-lt"/>
                        </a:rPr>
                        <a:t>SCAN Comm, Nav, </a:t>
                      </a:r>
                      <a:r>
                        <a:rPr lang="en-US" sz="1000" u="none" strike="noStrike" err="1">
                          <a:effectLst/>
                          <a:latin typeface="+mn-lt"/>
                        </a:rPr>
                        <a:t>Pnt</a:t>
                      </a:r>
                      <a:r>
                        <a:rPr lang="en-US" sz="1000" u="none" strike="noStrike">
                          <a:effectLst/>
                          <a:latin typeface="+mn-lt"/>
                        </a:rPr>
                        <a:t>, Timing</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dirty="0">
                          <a:effectLst/>
                          <a:latin typeface="+mn-lt"/>
                        </a:rPr>
                        <a:t>T,Z</a:t>
                      </a:r>
                      <a:endParaRPr lang="en-US" sz="1000" b="0" i="0" u="none" strike="noStrike" dirty="0">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N,P,Z</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RF</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R</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72667792"/>
                  </a:ext>
                </a:extLst>
              </a:tr>
              <a:tr h="190500">
                <a:tc>
                  <a:txBody>
                    <a:bodyPr/>
                    <a:lstStyle/>
                    <a:p>
                      <a:pPr algn="l" fontAlgn="b"/>
                      <a:r>
                        <a:rPr lang="en-US" sz="1000" u="none" strike="noStrike">
                          <a:effectLst/>
                          <a:latin typeface="+mn-lt"/>
                        </a:rPr>
                        <a:t>Science/Payload Equipment</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latin typeface="+mn-lt"/>
                        </a:rPr>
                        <a:t>T?</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latin typeface="+mn-lt"/>
                        </a:rPr>
                        <a:t>Hard-line</a:t>
                      </a:r>
                      <a:endParaRPr lang="en-US" sz="1000" b="0" i="0" u="none" strike="noStrike">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000" u="none" strike="noStrike">
                          <a:effectLst/>
                          <a:latin typeface="+mn-lt"/>
                        </a:rPr>
                        <a:t>H</a:t>
                      </a:r>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2745479"/>
                  </a:ext>
                </a:extLst>
              </a:tr>
              <a:tr h="190500">
                <a:tc>
                  <a:txBody>
                    <a:bodyPr/>
                    <a:lstStyle/>
                    <a:p>
                      <a:pPr algn="l" fontAlgn="b"/>
                      <a:r>
                        <a:rPr lang="en-US" sz="1000" u="none" strike="noStrike">
                          <a:effectLst/>
                          <a:latin typeface="+mn-lt"/>
                        </a:rPr>
                        <a:t>Utility Rover</a:t>
                      </a:r>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F,T,V</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a:effectLst/>
                          <a:latin typeface="+mn-lt"/>
                        </a:rPr>
                        <a:t> </a:t>
                      </a:r>
                      <a:endParaRPr lang="en-US" sz="10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US" sz="1000" b="0" i="0" u="none" strike="noStrike" dirty="0">
                          <a:solidFill>
                            <a:srgbClr val="000000"/>
                          </a:solidFill>
                          <a:effectLst/>
                          <a:latin typeface="+mn-lt"/>
                        </a:rPr>
                        <a:t>Note: Notional, not baseline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000" b="0" i="0" u="none" strike="noStrike">
                        <a:solidFill>
                          <a:srgbClr val="000000"/>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8267091"/>
                  </a:ext>
                </a:extLst>
              </a:tr>
            </a:tbl>
          </a:graphicData>
        </a:graphic>
      </p:graphicFrame>
      <p:sp>
        <p:nvSpPr>
          <p:cNvPr id="6" name="TextBox 5">
            <a:extLst>
              <a:ext uri="{FF2B5EF4-FFF2-40B4-BE49-F238E27FC236}">
                <a16:creationId xmlns:a16="http://schemas.microsoft.com/office/drawing/2014/main" id="{4C5481FE-8B24-C8FA-73DF-09EEC3B07E8B}"/>
              </a:ext>
            </a:extLst>
          </p:cNvPr>
          <p:cNvSpPr txBox="1"/>
          <p:nvPr/>
        </p:nvSpPr>
        <p:spPr>
          <a:xfrm>
            <a:off x="435641" y="916547"/>
            <a:ext cx="9849002" cy="657872"/>
          </a:xfrm>
          <a:prstGeom prst="rect">
            <a:avLst/>
          </a:prstGeom>
          <a:noFill/>
        </p:spPr>
        <p:txBody>
          <a:bodyPr wrap="square" rtlCol="0">
            <a:spAutoFit/>
          </a:bodyPr>
          <a:lstStyle/>
          <a:p>
            <a:pPr marL="285750" indent="-285750">
              <a:buFont typeface="Arial" panose="020B0604020202020204" pitchFamily="34" charset="0"/>
              <a:buChar char="•"/>
            </a:pPr>
            <a:r>
              <a:rPr lang="en-US" dirty="0"/>
              <a:t>Example/notional N2 Exchange data exchange matrix</a:t>
            </a:r>
          </a:p>
          <a:p>
            <a:pPr marL="628650" lvl="1" indent="-342900">
              <a:lnSpc>
                <a:spcPct val="120000"/>
              </a:lnSpc>
              <a:spcBef>
                <a:spcPts val="100"/>
              </a:spcBef>
              <a:spcAft>
                <a:spcPts val="100"/>
              </a:spcAft>
              <a:buFont typeface="Arial" panose="020B0604020202020204" pitchFamily="34" charset="0"/>
              <a:buChar char="•"/>
              <a:tabLst>
                <a:tab pos="117475" algn="l"/>
              </a:tabLst>
            </a:pPr>
            <a:r>
              <a:rPr lang="en-US" sz="1600" dirty="0"/>
              <a:t>This shows the complexity of the architecture via the data exchanges needed for interoperability to work:</a:t>
            </a:r>
          </a:p>
        </p:txBody>
      </p:sp>
      <p:sp>
        <p:nvSpPr>
          <p:cNvPr id="3" name="Slide Number Placeholder 2">
            <a:extLst>
              <a:ext uri="{FF2B5EF4-FFF2-40B4-BE49-F238E27FC236}">
                <a16:creationId xmlns:a16="http://schemas.microsoft.com/office/drawing/2014/main" id="{BFF7CB06-BB1B-9D92-00AC-DBAA98144584}"/>
              </a:ext>
            </a:extLst>
          </p:cNvPr>
          <p:cNvSpPr>
            <a:spLocks noGrp="1"/>
          </p:cNvSpPr>
          <p:nvPr>
            <p:ph type="sldNum" sz="quarter" idx="10"/>
          </p:nvPr>
        </p:nvSpPr>
        <p:spPr/>
        <p:txBody>
          <a:bodyPr/>
          <a:lstStyle/>
          <a:p>
            <a:pPr>
              <a:defRPr/>
            </a:pPr>
            <a:fld id="{A587C384-89D6-8141-B091-9776852F31EF}" type="slidenum">
              <a:rPr lang="en-US" altLang="x-none" smtClean="0"/>
              <a:pPr>
                <a:defRPr/>
              </a:pPr>
              <a:t>10</a:t>
            </a:fld>
            <a:endParaRPr lang="en-US" altLang="x-none"/>
          </a:p>
        </p:txBody>
      </p:sp>
    </p:spTree>
    <p:extLst>
      <p:ext uri="{BB962C8B-B14F-4D97-AF65-F5344CB8AC3E}">
        <p14:creationId xmlns:p14="http://schemas.microsoft.com/office/powerpoint/2010/main" val="1244035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6F21-944F-A039-3508-4E732DA34ED9}"/>
              </a:ext>
            </a:extLst>
          </p:cNvPr>
          <p:cNvSpPr>
            <a:spLocks noGrp="1"/>
          </p:cNvSpPr>
          <p:nvPr>
            <p:ph type="title"/>
          </p:nvPr>
        </p:nvSpPr>
        <p:spPr>
          <a:xfrm>
            <a:off x="612741" y="21707"/>
            <a:ext cx="10254959" cy="742950"/>
          </a:xfrm>
        </p:spPr>
        <p:txBody>
          <a:bodyPr/>
          <a:lstStyle/>
          <a:p>
            <a:r>
              <a:rPr lang="en-US" sz="2800" dirty="0"/>
              <a:t>What Is the </a:t>
            </a:r>
            <a:r>
              <a:rPr lang="en-US" sz="2800" dirty="0" err="1"/>
              <a:t>LuCCI</a:t>
            </a:r>
            <a:r>
              <a:rPr lang="en-US" sz="2800" dirty="0"/>
              <a:t> Project?</a:t>
            </a:r>
          </a:p>
        </p:txBody>
      </p:sp>
      <p:sp>
        <p:nvSpPr>
          <p:cNvPr id="3" name="Slide Number Placeholder 2">
            <a:extLst>
              <a:ext uri="{FF2B5EF4-FFF2-40B4-BE49-F238E27FC236}">
                <a16:creationId xmlns:a16="http://schemas.microsoft.com/office/drawing/2014/main" id="{5146E0FB-0983-C715-4BAE-9A14F78F36B8}"/>
              </a:ext>
            </a:extLst>
          </p:cNvPr>
          <p:cNvSpPr>
            <a:spLocks noGrp="1"/>
          </p:cNvSpPr>
          <p:nvPr>
            <p:ph type="sldNum" sz="quarter" idx="10"/>
          </p:nvPr>
        </p:nvSpPr>
        <p:spPr/>
        <p:txBody>
          <a:bodyPr/>
          <a:lstStyle/>
          <a:p>
            <a:pPr>
              <a:defRPr/>
            </a:pPr>
            <a:fld id="{833C988F-EB4A-BE44-AF14-2A0304D0A605}" type="slidenum">
              <a:rPr lang="en-US" altLang="x-none" smtClean="0"/>
              <a:pPr>
                <a:defRPr/>
              </a:pPr>
              <a:t>2</a:t>
            </a:fld>
            <a:endParaRPr lang="en-US" altLang="x-none"/>
          </a:p>
        </p:txBody>
      </p:sp>
      <p:sp>
        <p:nvSpPr>
          <p:cNvPr id="4" name="Content Placeholder 2">
            <a:extLst>
              <a:ext uri="{FF2B5EF4-FFF2-40B4-BE49-F238E27FC236}">
                <a16:creationId xmlns:a16="http://schemas.microsoft.com/office/drawing/2014/main" id="{4B256873-D711-D3A1-CEDE-31977F403CCA}"/>
              </a:ext>
            </a:extLst>
          </p:cNvPr>
          <p:cNvSpPr txBox="1">
            <a:spLocks/>
          </p:cNvSpPr>
          <p:nvPr/>
        </p:nvSpPr>
        <p:spPr>
          <a:xfrm>
            <a:off x="479833" y="921822"/>
            <a:ext cx="11181029" cy="5434530"/>
          </a:xfrm>
          <a:prstGeom prst="rect">
            <a:avLst/>
          </a:prstGeom>
        </p:spPr>
        <p:txBody>
          <a:bodyPr>
            <a:normAutofit fontScale="77500" lnSpcReduction="20000"/>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00"/>
              </a:spcBef>
            </a:pPr>
            <a:r>
              <a:rPr lang="en-US" sz="2000" dirty="0">
                <a:effectLst/>
                <a:latin typeface="+mn-lt"/>
              </a:rPr>
              <a:t>The Lunar Command &amp; Control Interoperability (</a:t>
            </a:r>
            <a:r>
              <a:rPr lang="en-US" sz="2000" dirty="0" err="1">
                <a:effectLst/>
                <a:latin typeface="+mn-lt"/>
              </a:rPr>
              <a:t>LuCCI</a:t>
            </a:r>
            <a:r>
              <a:rPr lang="en-US" sz="2000" dirty="0">
                <a:effectLst/>
                <a:latin typeface="+mn-lt"/>
              </a:rPr>
              <a:t>) project was formed to address a gap in how Lunar Surface Systems (LSS) would interoperate across multiple programs, commercial partners, and international partners.</a:t>
            </a:r>
          </a:p>
          <a:p>
            <a:pPr lvl="1">
              <a:lnSpc>
                <a:spcPct val="120000"/>
              </a:lnSpc>
              <a:spcBef>
                <a:spcPts val="100"/>
              </a:spcBef>
            </a:pPr>
            <a:r>
              <a:rPr lang="en-US" dirty="0">
                <a:effectLst/>
                <a:latin typeface="+mn-lt"/>
              </a:rPr>
              <a:t>The </a:t>
            </a:r>
            <a:r>
              <a:rPr lang="en-US" dirty="0" err="1">
                <a:effectLst/>
                <a:latin typeface="+mn-lt"/>
              </a:rPr>
              <a:t>LuCCI</a:t>
            </a:r>
            <a:r>
              <a:rPr lang="en-US" dirty="0">
                <a:effectLst/>
                <a:latin typeface="+mn-lt"/>
              </a:rPr>
              <a:t> team is composed of NASA experts from across the agency.</a:t>
            </a:r>
          </a:p>
          <a:p>
            <a:pPr>
              <a:lnSpc>
                <a:spcPct val="120000"/>
              </a:lnSpc>
              <a:spcBef>
                <a:spcPts val="100"/>
              </a:spcBef>
            </a:pPr>
            <a:r>
              <a:rPr lang="en-US" sz="2000" dirty="0">
                <a:effectLst/>
                <a:latin typeface="+mn-lt"/>
              </a:rPr>
              <a:t>The project objective is to: Define, prototype, integrate, and evaluate an interoperable lunar command, control, data, and software reference architecture to enable autonomy and informatics capability through common standards across LSS.</a:t>
            </a:r>
          </a:p>
          <a:p>
            <a:pPr lvl="1">
              <a:lnSpc>
                <a:spcPct val="120000"/>
              </a:lnSpc>
              <a:spcBef>
                <a:spcPts val="100"/>
              </a:spcBef>
            </a:pPr>
            <a:r>
              <a:rPr lang="en-US" dirty="0">
                <a:latin typeface="+mn-lt"/>
              </a:rPr>
              <a:t>Define an operations concept to ensure all LSS needs are understood and addressed.</a:t>
            </a:r>
          </a:p>
          <a:p>
            <a:pPr lvl="1">
              <a:lnSpc>
                <a:spcPct val="120000"/>
              </a:lnSpc>
              <a:spcBef>
                <a:spcPts val="100"/>
              </a:spcBef>
            </a:pPr>
            <a:r>
              <a:rPr lang="en-US" dirty="0">
                <a:latin typeface="+mn-lt"/>
              </a:rPr>
              <a:t>Use current commercial, NASA, and international standards where feasible.</a:t>
            </a:r>
          </a:p>
          <a:p>
            <a:pPr lvl="1">
              <a:lnSpc>
                <a:spcPct val="120000"/>
              </a:lnSpc>
              <a:spcBef>
                <a:spcPts val="100"/>
              </a:spcBef>
            </a:pPr>
            <a:r>
              <a:rPr lang="en-US" dirty="0">
                <a:latin typeface="+mn-lt"/>
              </a:rPr>
              <a:t>Determine gaps, conflicting standards, and propose solutions.</a:t>
            </a:r>
          </a:p>
          <a:p>
            <a:pPr lvl="1">
              <a:lnSpc>
                <a:spcPct val="120000"/>
              </a:lnSpc>
              <a:spcBef>
                <a:spcPts val="100"/>
              </a:spcBef>
            </a:pPr>
            <a:r>
              <a:rPr lang="en-US" dirty="0">
                <a:latin typeface="+mn-lt"/>
              </a:rPr>
              <a:t>Prototype systems and software to assess interoperability and refine into a cohesive architecture.</a:t>
            </a:r>
          </a:p>
          <a:p>
            <a:pPr lvl="1">
              <a:lnSpc>
                <a:spcPct val="120000"/>
              </a:lnSpc>
              <a:spcBef>
                <a:spcPts val="100"/>
              </a:spcBef>
            </a:pPr>
            <a:r>
              <a:rPr lang="en-US" dirty="0">
                <a:latin typeface="+mn-lt"/>
              </a:rPr>
              <a:t>Publish an interoperability specification and flow to </a:t>
            </a:r>
            <a:r>
              <a:rPr lang="en-US" sz="1800" dirty="0">
                <a:effectLst/>
                <a:latin typeface="+mn-lt"/>
                <a:cs typeface="Calibri" panose="020F0502020204030204" pitchFamily="34" charset="0"/>
              </a:rPr>
              <a:t>international standards, Interface Control Documents (ICD), program requirements, etc.</a:t>
            </a:r>
            <a:endParaRPr lang="en-US" dirty="0">
              <a:latin typeface="+mn-lt"/>
            </a:endParaRPr>
          </a:p>
          <a:p>
            <a:pPr>
              <a:lnSpc>
                <a:spcPct val="120000"/>
              </a:lnSpc>
              <a:spcBef>
                <a:spcPts val="100"/>
              </a:spcBef>
            </a:pPr>
            <a:r>
              <a:rPr lang="en-US" sz="2000" dirty="0">
                <a:effectLst/>
                <a:latin typeface="+mn-lt"/>
                <a:cs typeface="Calibri" panose="020F0502020204030204" pitchFamily="34" charset="0"/>
              </a:rPr>
              <a:t>The intention is not to build the network or systems, but to instead determine what is needed and how interoperability should work without being too prescriptive.</a:t>
            </a:r>
          </a:p>
          <a:p>
            <a:pPr lvl="1">
              <a:lnSpc>
                <a:spcPct val="120000"/>
              </a:lnSpc>
              <a:spcBef>
                <a:spcPts val="100"/>
              </a:spcBef>
            </a:pPr>
            <a:r>
              <a:rPr lang="en-US" dirty="0">
                <a:effectLst/>
                <a:latin typeface="+mn-lt"/>
                <a:cs typeface="Calibri" panose="020F0502020204030204" pitchFamily="34" charset="0"/>
              </a:rPr>
              <a:t>This leverages </a:t>
            </a:r>
            <a:r>
              <a:rPr lang="en-US" dirty="0">
                <a:effectLst/>
                <a:latin typeface="+mn-lt"/>
              </a:rPr>
              <a:t>civil servant knowledge, skills, and experience</a:t>
            </a:r>
            <a:r>
              <a:rPr lang="en-US" dirty="0">
                <a:effectLst/>
                <a:latin typeface="+mn-lt"/>
                <a:cs typeface="Calibri" panose="020F0502020204030204" pitchFamily="34" charset="0"/>
              </a:rPr>
              <a:t> while allowing for industry innovation and competition.</a:t>
            </a:r>
          </a:p>
          <a:p>
            <a:pPr lvl="2">
              <a:lnSpc>
                <a:spcPct val="120000"/>
              </a:lnSpc>
              <a:spcBef>
                <a:spcPts val="100"/>
              </a:spcBef>
            </a:pPr>
            <a:r>
              <a:rPr lang="en-US" sz="1500" dirty="0">
                <a:latin typeface="+mn-lt"/>
                <a:cs typeface="Calibri" panose="020F0502020204030204" pitchFamily="34" charset="0"/>
              </a:rPr>
              <a:t>A good historical example is the DARPA work on ARPA Net that led to the Internet as we know it today.</a:t>
            </a:r>
          </a:p>
          <a:p>
            <a:pPr lvl="1">
              <a:lnSpc>
                <a:spcPct val="120000"/>
              </a:lnSpc>
              <a:spcBef>
                <a:spcPts val="100"/>
              </a:spcBef>
            </a:pPr>
            <a:r>
              <a:rPr lang="en-US" sz="1800" b="0" dirty="0">
                <a:latin typeface="+mn-lt"/>
                <a:cs typeface="Calibri" panose="020F0502020204030204" pitchFamily="34" charset="0"/>
              </a:rPr>
              <a:t>Its out of scope to implement the software needed to utilize the architecture, but without understanding what this entails and how it would work, we can’t ensure the architecture can accommodate it.</a:t>
            </a:r>
          </a:p>
          <a:p>
            <a:pPr lvl="1">
              <a:lnSpc>
                <a:spcPct val="120000"/>
              </a:lnSpc>
              <a:spcBef>
                <a:spcPts val="100"/>
              </a:spcBef>
            </a:pPr>
            <a:r>
              <a:rPr lang="en-US" sz="1800" b="0" dirty="0">
                <a:latin typeface="+mn-lt"/>
                <a:cs typeface="Calibri" panose="020F0502020204030204" pitchFamily="34" charset="0"/>
              </a:rPr>
              <a:t>Future projects can utilize these products to implement the needed software, crew interfaces, automation &amp; autonomy, network management, cybersecurity protections, etc.</a:t>
            </a:r>
            <a:endParaRPr lang="en-US" dirty="0">
              <a:effectLst/>
              <a:latin typeface="+mn-lt"/>
              <a:cs typeface="Calibri" panose="020F0502020204030204" pitchFamily="34" charset="0"/>
            </a:endParaRPr>
          </a:p>
          <a:p>
            <a:pPr>
              <a:lnSpc>
                <a:spcPct val="120000"/>
              </a:lnSpc>
              <a:spcBef>
                <a:spcPts val="100"/>
              </a:spcBef>
            </a:pPr>
            <a:r>
              <a:rPr lang="en-US" sz="2000" dirty="0">
                <a:effectLst/>
                <a:latin typeface="+mn-lt"/>
                <a:cs typeface="Calibri" panose="020F0502020204030204" pitchFamily="34" charset="0"/>
              </a:rPr>
              <a:t>We intend to leverage other existing or proposed plans and systems to create an integrated architecture needed for LSS.</a:t>
            </a:r>
          </a:p>
          <a:p>
            <a:pPr lvl="1">
              <a:lnSpc>
                <a:spcPct val="120000"/>
              </a:lnSpc>
              <a:spcBef>
                <a:spcPts val="100"/>
              </a:spcBef>
            </a:pPr>
            <a:r>
              <a:rPr lang="en-US" dirty="0" err="1">
                <a:effectLst/>
                <a:latin typeface="+mn-lt"/>
                <a:cs typeface="Calibri" panose="020F0502020204030204" pitchFamily="34" charset="0"/>
              </a:rPr>
              <a:t>SCaN</a:t>
            </a:r>
            <a:r>
              <a:rPr lang="en-US" dirty="0">
                <a:effectLst/>
                <a:latin typeface="+mn-lt"/>
                <a:cs typeface="Calibri" panose="020F0502020204030204" pitchFamily="34" charset="0"/>
              </a:rPr>
              <a:t> provided </a:t>
            </a:r>
            <a:r>
              <a:rPr lang="en-US" dirty="0" err="1">
                <a:effectLst/>
                <a:latin typeface="+mn-lt"/>
                <a:cs typeface="Calibri" panose="020F0502020204030204" pitchFamily="34" charset="0"/>
              </a:rPr>
              <a:t>LunaNet</a:t>
            </a:r>
            <a:r>
              <a:rPr lang="en-US" dirty="0">
                <a:effectLst/>
                <a:latin typeface="+mn-lt"/>
                <a:cs typeface="Calibri" panose="020F0502020204030204" pitchFamily="34" charset="0"/>
              </a:rPr>
              <a:t> communications network, Nokia proposal for a Long-Term Evolution (LTE) or 5G network, etc.</a:t>
            </a:r>
          </a:p>
          <a:p>
            <a:pPr lvl="1">
              <a:lnSpc>
                <a:spcPct val="120000"/>
              </a:lnSpc>
              <a:spcBef>
                <a:spcPts val="100"/>
              </a:spcBef>
            </a:pPr>
            <a:r>
              <a:rPr lang="en-US" dirty="0">
                <a:effectLst/>
                <a:latin typeface="+mn-lt"/>
                <a:cs typeface="Calibri" panose="020F0502020204030204" pitchFamily="34" charset="0"/>
              </a:rPr>
              <a:t>Program provided vehicles and systems: Human Lander System (HLS), </a:t>
            </a:r>
            <a:r>
              <a:rPr lang="en-US" dirty="0" err="1">
                <a:effectLst/>
                <a:latin typeface="+mn-lt"/>
                <a:cs typeface="Calibri" panose="020F0502020204030204" pitchFamily="34" charset="0"/>
              </a:rPr>
              <a:t>xEVAS</a:t>
            </a:r>
            <a:r>
              <a:rPr lang="en-US" dirty="0">
                <a:effectLst/>
                <a:latin typeface="+mn-lt"/>
                <a:cs typeface="Calibri" panose="020F0502020204030204" pitchFamily="34" charset="0"/>
              </a:rPr>
              <a:t>, Lunar Terrain Vehicle (LTV), Pressurized Rover (PR), etc.</a:t>
            </a:r>
          </a:p>
          <a:p>
            <a:pPr lvl="1">
              <a:lnSpc>
                <a:spcPct val="120000"/>
              </a:lnSpc>
              <a:spcBef>
                <a:spcPts val="100"/>
              </a:spcBef>
            </a:pPr>
            <a:r>
              <a:rPr lang="en-US" dirty="0">
                <a:effectLst/>
                <a:latin typeface="+mn-lt"/>
                <a:cs typeface="Calibri" panose="020F0502020204030204" pitchFamily="34" charset="0"/>
              </a:rPr>
              <a:t>Future commercial and internation</a:t>
            </a:r>
            <a:r>
              <a:rPr lang="en-US" dirty="0">
                <a:latin typeface="+mn-lt"/>
                <a:cs typeface="Calibri" panose="020F0502020204030204" pitchFamily="34" charset="0"/>
              </a:rPr>
              <a:t>al systems</a:t>
            </a:r>
            <a:endParaRPr lang="en-US" dirty="0">
              <a:effectLst/>
              <a:latin typeface="+mn-lt"/>
              <a:cs typeface="Calibri" panose="020F0502020204030204" pitchFamily="34" charset="0"/>
            </a:endParaRPr>
          </a:p>
        </p:txBody>
      </p:sp>
    </p:spTree>
    <p:extLst>
      <p:ext uri="{BB962C8B-B14F-4D97-AF65-F5344CB8AC3E}">
        <p14:creationId xmlns:p14="http://schemas.microsoft.com/office/powerpoint/2010/main" val="49772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9A60-4F45-42E9-AF65-FD95BAD1A6C8}"/>
              </a:ext>
            </a:extLst>
          </p:cNvPr>
          <p:cNvSpPr>
            <a:spLocks noGrp="1"/>
          </p:cNvSpPr>
          <p:nvPr>
            <p:ph type="title"/>
          </p:nvPr>
        </p:nvSpPr>
        <p:spPr>
          <a:xfrm>
            <a:off x="631597" y="103188"/>
            <a:ext cx="10453388" cy="710141"/>
          </a:xfrm>
        </p:spPr>
        <p:txBody>
          <a:bodyPr>
            <a:normAutofit/>
          </a:bodyPr>
          <a:lstStyle/>
          <a:p>
            <a:r>
              <a:rPr lang="en-US" sz="2800" dirty="0"/>
              <a:t>Problem Description</a:t>
            </a:r>
          </a:p>
        </p:txBody>
      </p:sp>
      <p:pic>
        <p:nvPicPr>
          <p:cNvPr id="1026" name="Picture 2" descr="Illustration of NASA astronauts on the lunar South Pole. ">
            <a:extLst>
              <a:ext uri="{FF2B5EF4-FFF2-40B4-BE49-F238E27FC236}">
                <a16:creationId xmlns:a16="http://schemas.microsoft.com/office/drawing/2014/main" id="{27BD5B19-CE41-4254-AD16-CF38F403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6138"/>
            <a:ext cx="12192000" cy="6007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620012-DCAF-49C8-9AD9-ECFC30A33AA4}"/>
              </a:ext>
            </a:extLst>
          </p:cNvPr>
          <p:cNvSpPr txBox="1"/>
          <p:nvPr/>
        </p:nvSpPr>
        <p:spPr>
          <a:xfrm>
            <a:off x="8313796" y="3359668"/>
            <a:ext cx="2115795" cy="276999"/>
          </a:xfrm>
          <a:prstGeom prst="rect">
            <a:avLst/>
          </a:prstGeom>
          <a:noFill/>
        </p:spPr>
        <p:txBody>
          <a:bodyPr wrap="square" rtlCol="0">
            <a:spAutoFit/>
          </a:bodyPr>
          <a:lstStyle/>
          <a:p>
            <a:pPr algn="ctr"/>
            <a:r>
              <a:rPr lang="en-US" sz="1200">
                <a:solidFill>
                  <a:schemeClr val="bg1"/>
                </a:solidFill>
                <a:latin typeface="Calibri" panose="020F0502020204030204" pitchFamily="34" charset="0"/>
                <a:cs typeface="Calibri" panose="020F0502020204030204" pitchFamily="34" charset="0"/>
              </a:rPr>
              <a:t>Foundation Surface Habitat</a:t>
            </a:r>
          </a:p>
        </p:txBody>
      </p:sp>
      <p:sp>
        <p:nvSpPr>
          <p:cNvPr id="7" name="TextBox 6">
            <a:extLst>
              <a:ext uri="{FF2B5EF4-FFF2-40B4-BE49-F238E27FC236}">
                <a16:creationId xmlns:a16="http://schemas.microsoft.com/office/drawing/2014/main" id="{433BD9B4-171D-44D7-A04A-3AECBA22BA65}"/>
              </a:ext>
            </a:extLst>
          </p:cNvPr>
          <p:cNvSpPr txBox="1"/>
          <p:nvPr/>
        </p:nvSpPr>
        <p:spPr>
          <a:xfrm>
            <a:off x="9456113" y="5186959"/>
            <a:ext cx="2115795" cy="276999"/>
          </a:xfrm>
          <a:prstGeom prst="rect">
            <a:avLst/>
          </a:prstGeom>
          <a:noFill/>
        </p:spPr>
        <p:txBody>
          <a:bodyPr wrap="square" rtlCol="0">
            <a:spAutoFit/>
          </a:bodyPr>
          <a:lstStyle/>
          <a:p>
            <a:pPr algn="ctr"/>
            <a:r>
              <a:rPr lang="en-US" sz="1200">
                <a:solidFill>
                  <a:schemeClr val="bg1"/>
                </a:solidFill>
                <a:latin typeface="Calibri" panose="020F0502020204030204" pitchFamily="34" charset="0"/>
                <a:cs typeface="Calibri" panose="020F0502020204030204" pitchFamily="34" charset="0"/>
              </a:rPr>
              <a:t>Lunar Terrain Vehicle</a:t>
            </a:r>
          </a:p>
        </p:txBody>
      </p:sp>
      <p:sp>
        <p:nvSpPr>
          <p:cNvPr id="8" name="TextBox 7">
            <a:extLst>
              <a:ext uri="{FF2B5EF4-FFF2-40B4-BE49-F238E27FC236}">
                <a16:creationId xmlns:a16="http://schemas.microsoft.com/office/drawing/2014/main" id="{225E2A4F-1C11-4B21-BBD5-D99890842330}"/>
              </a:ext>
            </a:extLst>
          </p:cNvPr>
          <p:cNvSpPr txBox="1"/>
          <p:nvPr/>
        </p:nvSpPr>
        <p:spPr>
          <a:xfrm>
            <a:off x="4220120" y="3833879"/>
            <a:ext cx="2115795" cy="276999"/>
          </a:xfrm>
          <a:prstGeom prst="rect">
            <a:avLst/>
          </a:prstGeom>
          <a:noFill/>
        </p:spPr>
        <p:txBody>
          <a:bodyPr wrap="square" rtlCol="0">
            <a:spAutoFit/>
          </a:bodyPr>
          <a:lstStyle/>
          <a:p>
            <a:pPr algn="ctr"/>
            <a:r>
              <a:rPr lang="en-US" sz="1200">
                <a:solidFill>
                  <a:schemeClr val="bg1"/>
                </a:solidFill>
                <a:latin typeface="Calibri" panose="020F0502020204030204" pitchFamily="34" charset="0"/>
                <a:cs typeface="Calibri" panose="020F0502020204030204" pitchFamily="34" charset="0"/>
              </a:rPr>
              <a:t>Habitable Mobility Platform</a:t>
            </a:r>
          </a:p>
        </p:txBody>
      </p:sp>
      <p:sp>
        <p:nvSpPr>
          <p:cNvPr id="9" name="TextBox 8">
            <a:extLst>
              <a:ext uri="{FF2B5EF4-FFF2-40B4-BE49-F238E27FC236}">
                <a16:creationId xmlns:a16="http://schemas.microsoft.com/office/drawing/2014/main" id="{D976FAE4-B494-42AD-971C-2F878A32133A}"/>
              </a:ext>
            </a:extLst>
          </p:cNvPr>
          <p:cNvSpPr txBox="1"/>
          <p:nvPr/>
        </p:nvSpPr>
        <p:spPr>
          <a:xfrm>
            <a:off x="4756267" y="5364580"/>
            <a:ext cx="2115795" cy="276999"/>
          </a:xfrm>
          <a:prstGeom prst="rect">
            <a:avLst/>
          </a:prstGeom>
          <a:noFill/>
        </p:spPr>
        <p:txBody>
          <a:bodyPr wrap="square" rtlCol="0">
            <a:spAutoFit/>
          </a:bodyPr>
          <a:lstStyle/>
          <a:p>
            <a:pPr algn="ctr"/>
            <a:r>
              <a:rPr lang="en-US" sz="1200">
                <a:solidFill>
                  <a:schemeClr val="bg1"/>
                </a:solidFill>
                <a:latin typeface="Calibri" panose="020F0502020204030204" pitchFamily="34" charset="0"/>
                <a:cs typeface="Calibri" panose="020F0502020204030204" pitchFamily="34" charset="0"/>
              </a:rPr>
              <a:t>Spacesuits &amp; Tools</a:t>
            </a:r>
          </a:p>
        </p:txBody>
      </p:sp>
      <p:sp>
        <p:nvSpPr>
          <p:cNvPr id="10" name="TextBox 9">
            <a:extLst>
              <a:ext uri="{FF2B5EF4-FFF2-40B4-BE49-F238E27FC236}">
                <a16:creationId xmlns:a16="http://schemas.microsoft.com/office/drawing/2014/main" id="{FDA65296-1966-411E-8348-24AA4467BFF5}"/>
              </a:ext>
            </a:extLst>
          </p:cNvPr>
          <p:cNvSpPr txBox="1"/>
          <p:nvPr/>
        </p:nvSpPr>
        <p:spPr>
          <a:xfrm>
            <a:off x="383598" y="2980508"/>
            <a:ext cx="1364327" cy="830997"/>
          </a:xfrm>
          <a:prstGeom prst="rect">
            <a:avLst/>
          </a:prstGeom>
          <a:noFill/>
        </p:spPr>
        <p:txBody>
          <a:bodyPr wrap="square" rtlCol="0">
            <a:spAutoFit/>
          </a:bodyPr>
          <a:lstStyle/>
          <a:p>
            <a:pPr algn="ctr"/>
            <a:r>
              <a:rPr lang="en-US" sz="1200">
                <a:solidFill>
                  <a:schemeClr val="bg1"/>
                </a:solidFill>
                <a:latin typeface="Calibri" panose="020F0502020204030204" pitchFamily="34" charset="0"/>
                <a:cs typeface="Calibri" panose="020F0502020204030204" pitchFamily="34" charset="0"/>
              </a:rPr>
              <a:t>ISRU, science experiments, payloads, lunar infrastructure, etc.</a:t>
            </a:r>
          </a:p>
        </p:txBody>
      </p:sp>
      <p:sp>
        <p:nvSpPr>
          <p:cNvPr id="11" name="TextBox 10">
            <a:extLst>
              <a:ext uri="{FF2B5EF4-FFF2-40B4-BE49-F238E27FC236}">
                <a16:creationId xmlns:a16="http://schemas.microsoft.com/office/drawing/2014/main" id="{4FBAC215-4FC0-4B04-ADFE-71F20288F536}"/>
              </a:ext>
            </a:extLst>
          </p:cNvPr>
          <p:cNvSpPr txBox="1"/>
          <p:nvPr/>
        </p:nvSpPr>
        <p:spPr>
          <a:xfrm>
            <a:off x="3016010" y="2136692"/>
            <a:ext cx="2115795" cy="461665"/>
          </a:xfrm>
          <a:prstGeom prst="rect">
            <a:avLst/>
          </a:prstGeom>
          <a:noFill/>
        </p:spPr>
        <p:txBody>
          <a:bodyPr wrap="square" rtlCol="0">
            <a:spAutoFit/>
          </a:bodyPr>
          <a:lstStyle/>
          <a:p>
            <a:pPr algn="ctr"/>
            <a:r>
              <a:rPr lang="en-US" sz="1200">
                <a:solidFill>
                  <a:schemeClr val="bg1"/>
                </a:solidFill>
                <a:latin typeface="Calibri" panose="020F0502020204030204" pitchFamily="34" charset="0"/>
                <a:cs typeface="Calibri" panose="020F0502020204030204" pitchFamily="34" charset="0"/>
              </a:rPr>
              <a:t>Communication, Navigation &amp; Timing</a:t>
            </a:r>
          </a:p>
        </p:txBody>
      </p:sp>
      <p:sp>
        <p:nvSpPr>
          <p:cNvPr id="12" name="Content Placeholder 2">
            <a:extLst>
              <a:ext uri="{FF2B5EF4-FFF2-40B4-BE49-F238E27FC236}">
                <a16:creationId xmlns:a16="http://schemas.microsoft.com/office/drawing/2014/main" id="{18906701-494A-4770-BE9B-CF7A443250E7}"/>
              </a:ext>
            </a:extLst>
          </p:cNvPr>
          <p:cNvSpPr txBox="1">
            <a:spLocks/>
          </p:cNvSpPr>
          <p:nvPr/>
        </p:nvSpPr>
        <p:spPr>
          <a:xfrm>
            <a:off x="402412" y="747305"/>
            <a:ext cx="11286825" cy="6007507"/>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ts val="300"/>
              </a:spcBef>
              <a:spcAft>
                <a:spcPts val="300"/>
              </a:spcAft>
              <a:buClr>
                <a:schemeClr val="tx2"/>
              </a:buClr>
              <a:buSzPct val="70000"/>
              <a:buFont typeface="Wingdings 2" charset="2"/>
              <a:buChar char=""/>
              <a:defRPr sz="2000" kern="1200">
                <a:ln>
                  <a:solidFill>
                    <a:schemeClr val="bg1">
                      <a:lumMod val="75000"/>
                      <a:lumOff val="25000"/>
                      <a:alpha val="10000"/>
                    </a:schemeClr>
                  </a:solidFill>
                </a:ln>
                <a:solidFill>
                  <a:schemeClr val="accent2">
                    <a:lumMod val="40000"/>
                    <a:lumOff val="60000"/>
                  </a:schemeClr>
                </a:solidFill>
                <a:effectLst>
                  <a:outerShdw blurRad="9525" dist="25400" dir="14640000" algn="tl" rotWithShape="0">
                    <a:schemeClr val="bg1">
                      <a:alpha val="30000"/>
                    </a:schemeClr>
                  </a:outerShdw>
                </a:effectLst>
                <a:latin typeface="Calibri" panose="020F0502020204030204" pitchFamily="34" charset="0"/>
                <a:ea typeface="+mn-ea"/>
                <a:cs typeface="Calibri" panose="020F0502020204030204" pitchFamily="34" charset="0"/>
              </a:defRPr>
            </a:lvl1pPr>
            <a:lvl2pPr marL="720000" indent="-270000" algn="l" defTabSz="457200" rtl="0" eaLnBrk="1" latinLnBrk="0" hangingPunct="1">
              <a:spcBef>
                <a:spcPts val="300"/>
              </a:spcBef>
              <a:spcAft>
                <a:spcPts val="300"/>
              </a:spcAft>
              <a:buClr>
                <a:schemeClr val="tx2"/>
              </a:buClr>
              <a:buSzPct val="70000"/>
              <a:buFont typeface="Wingdings 2" charset="2"/>
              <a:buChar char=""/>
              <a:defRPr sz="1800" kern="1200">
                <a:ln>
                  <a:solidFill>
                    <a:schemeClr val="bg1">
                      <a:lumMod val="75000"/>
                      <a:lumOff val="25000"/>
                      <a:alpha val="10000"/>
                    </a:schemeClr>
                  </a:solidFill>
                </a:ln>
                <a:solidFill>
                  <a:schemeClr val="accent2">
                    <a:lumMod val="40000"/>
                    <a:lumOff val="60000"/>
                  </a:schemeClr>
                </a:solidFill>
                <a:effectLst>
                  <a:outerShdw blurRad="9525" dist="25400" dir="14640000" algn="tl" rotWithShape="0">
                    <a:schemeClr val="bg1">
                      <a:alpha val="30000"/>
                    </a:schemeClr>
                  </a:outerShdw>
                </a:effectLst>
                <a:latin typeface="Calibri" panose="020F0502020204030204" pitchFamily="34" charset="0"/>
                <a:ea typeface="+mn-ea"/>
                <a:cs typeface="Calibri" panose="020F0502020204030204" pitchFamily="34" charset="0"/>
              </a:defRPr>
            </a:lvl2pPr>
            <a:lvl3pPr marL="1026000" indent="-216000" algn="l" defTabSz="457200" rtl="0" eaLnBrk="1" latinLnBrk="0" hangingPunct="1">
              <a:spcBef>
                <a:spcPts val="300"/>
              </a:spcBef>
              <a:spcAft>
                <a:spcPts val="300"/>
              </a:spcAft>
              <a:buClr>
                <a:schemeClr val="tx2"/>
              </a:buClr>
              <a:buSzPct val="70000"/>
              <a:buFont typeface="Wingdings 2" charset="2"/>
              <a:buChar char=""/>
              <a:defRPr sz="1600" kern="1200">
                <a:ln>
                  <a:solidFill>
                    <a:schemeClr val="bg1">
                      <a:lumMod val="75000"/>
                      <a:lumOff val="25000"/>
                      <a:alpha val="10000"/>
                    </a:schemeClr>
                  </a:solidFill>
                </a:ln>
                <a:solidFill>
                  <a:schemeClr val="accent2">
                    <a:lumMod val="40000"/>
                    <a:lumOff val="60000"/>
                  </a:schemeClr>
                </a:solidFill>
                <a:effectLst>
                  <a:outerShdw blurRad="9525" dist="25400" dir="14640000" algn="tl" rotWithShape="0">
                    <a:schemeClr val="bg1">
                      <a:alpha val="30000"/>
                    </a:schemeClr>
                  </a:outerShdw>
                </a:effectLst>
                <a:latin typeface="Calibri" panose="020F0502020204030204" pitchFamily="34" charset="0"/>
                <a:ea typeface="+mn-ea"/>
                <a:cs typeface="Calibri" panose="020F0502020204030204" pitchFamily="34" charset="0"/>
              </a:defRPr>
            </a:lvl3pPr>
            <a:lvl4pPr marL="1386000" indent="-216000" algn="l" defTabSz="457200" rtl="0" eaLnBrk="1" latinLnBrk="0" hangingPunct="1">
              <a:spcBef>
                <a:spcPts val="300"/>
              </a:spcBef>
              <a:spcAft>
                <a:spcPts val="300"/>
              </a:spcAft>
              <a:buClr>
                <a:schemeClr val="tx2"/>
              </a:buClr>
              <a:buSzPct val="70000"/>
              <a:buFont typeface="Wingdings 2" charset="2"/>
              <a:buChar char=""/>
              <a:defRPr sz="1400" kern="1200">
                <a:ln>
                  <a:solidFill>
                    <a:schemeClr val="bg1">
                      <a:lumMod val="75000"/>
                      <a:lumOff val="25000"/>
                      <a:alpha val="10000"/>
                    </a:schemeClr>
                  </a:solidFill>
                </a:ln>
                <a:solidFill>
                  <a:schemeClr val="accent2">
                    <a:lumMod val="40000"/>
                    <a:lumOff val="60000"/>
                  </a:schemeClr>
                </a:solidFill>
                <a:effectLst>
                  <a:outerShdw blurRad="9525" dist="25400" dir="14640000" algn="tl" rotWithShape="0">
                    <a:schemeClr val="bg1">
                      <a:alpha val="30000"/>
                    </a:schemeClr>
                  </a:outerShdw>
                </a:effectLst>
                <a:latin typeface="Calibri" panose="020F0502020204030204" pitchFamily="34" charset="0"/>
                <a:ea typeface="+mn-ea"/>
                <a:cs typeface="Calibri" panose="020F0502020204030204" pitchFamily="34" charset="0"/>
              </a:defRPr>
            </a:lvl4pPr>
            <a:lvl5pPr marL="1674000" indent="-216000" algn="l" defTabSz="457200" rtl="0" eaLnBrk="1" latinLnBrk="0" hangingPunct="1">
              <a:spcBef>
                <a:spcPts val="300"/>
              </a:spcBef>
              <a:spcAft>
                <a:spcPts val="300"/>
              </a:spcAft>
              <a:buClr>
                <a:schemeClr val="tx2"/>
              </a:buClr>
              <a:buSzPct val="70000"/>
              <a:buFont typeface="Wingdings 2" charset="2"/>
              <a:buChar char=""/>
              <a:defRPr sz="1400" kern="1200">
                <a:ln>
                  <a:solidFill>
                    <a:schemeClr val="bg1">
                      <a:lumMod val="75000"/>
                      <a:lumOff val="25000"/>
                      <a:alpha val="10000"/>
                    </a:schemeClr>
                  </a:solidFill>
                </a:ln>
                <a:solidFill>
                  <a:schemeClr val="accent2">
                    <a:lumMod val="40000"/>
                    <a:lumOff val="60000"/>
                  </a:schemeClr>
                </a:solidFill>
                <a:effectLst>
                  <a:outerShdw blurRad="9525" dist="25400" dir="14640000" algn="tl" rotWithShape="0">
                    <a:schemeClr val="bg1">
                      <a:alpha val="30000"/>
                    </a:schemeClr>
                  </a:outerShdw>
                </a:effectLst>
                <a:latin typeface="Calibri" panose="020F0502020204030204" pitchFamily="34" charset="0"/>
                <a:ea typeface="+mn-ea"/>
                <a:cs typeface="Calibri" panose="020F0502020204030204" pitchFamily="34" charset="0"/>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7465" indent="0">
              <a:spcBef>
                <a:spcPts val="100"/>
              </a:spcBef>
              <a:spcAft>
                <a:spcPts val="0"/>
              </a:spcAft>
              <a:buNone/>
            </a:pPr>
            <a:r>
              <a:rPr lang="en-US" sz="1800" dirty="0">
                <a:solidFill>
                  <a:schemeClr val="bg1">
                    <a:lumMod val="95000"/>
                  </a:schemeClr>
                </a:solidFill>
                <a:effectLst>
                  <a:outerShdw blurRad="38100" dist="38100" dir="2700000" algn="tl">
                    <a:srgbClr val="000000">
                      <a:alpha val="43137"/>
                    </a:srgbClr>
                  </a:outerShdw>
                </a:effectLst>
                <a:latin typeface="Arial Narrow"/>
                <a:cs typeface="Arial"/>
              </a:rPr>
              <a:t>Artemis crews and autonomous systems will work in tandem to operate multiple Lunar surface elements on a single mission with each element designed by a different company or country with unique architectures, hardware, and interfaces.</a:t>
            </a:r>
            <a:endParaRPr lang="en-US" dirty="0">
              <a:ln>
                <a:solidFill>
                  <a:prstClr val="white">
                    <a:lumMod val="75000"/>
                    <a:lumOff val="25000"/>
                    <a:alpha val="10000"/>
                  </a:prstClr>
                </a:solidFill>
              </a:ln>
              <a:solidFill>
                <a:schemeClr val="bg1">
                  <a:lumMod val="95000"/>
                </a:schemeClr>
              </a:solidFill>
              <a:effectLst>
                <a:outerShdw blurRad="9525" dist="25400" dir="14640000" algn="tl" rotWithShape="0">
                  <a:prstClr val="white">
                    <a:alpha val="30000"/>
                  </a:prstClr>
                </a:outerShdw>
              </a:effectLst>
              <a:latin typeface="Arial Narrow"/>
              <a:cs typeface="Arial"/>
            </a:endParaRPr>
          </a:p>
          <a:p>
            <a:pPr marL="37465" indent="0">
              <a:spcBef>
                <a:spcPts val="100"/>
              </a:spcBef>
              <a:spcAft>
                <a:spcPts val="0"/>
              </a:spcAft>
              <a:buNone/>
            </a:pPr>
            <a:endParaRPr lang="en-US" sz="1800" dirty="0">
              <a:ln>
                <a:solidFill>
                  <a:prstClr val="white">
                    <a:lumMod val="75000"/>
                    <a:lumOff val="25000"/>
                    <a:alpha val="10000"/>
                  </a:prstClr>
                </a:solidFill>
              </a:ln>
              <a:solidFill>
                <a:schemeClr val="bg2">
                  <a:lumMod val="75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A594995-957B-4E76-9572-9BB8458A1AE5}"/>
              </a:ext>
            </a:extLst>
          </p:cNvPr>
          <p:cNvSpPr txBox="1"/>
          <p:nvPr/>
        </p:nvSpPr>
        <p:spPr>
          <a:xfrm>
            <a:off x="7647914" y="1495660"/>
            <a:ext cx="1434671" cy="276999"/>
          </a:xfrm>
          <a:prstGeom prst="rect">
            <a:avLst/>
          </a:prstGeom>
          <a:noFill/>
        </p:spPr>
        <p:txBody>
          <a:bodyPr wrap="square" rtlCol="0">
            <a:spAutoFit/>
          </a:bodyPr>
          <a:lstStyle/>
          <a:p>
            <a:pPr algn="ctr"/>
            <a:r>
              <a:rPr lang="en-US" sz="1200">
                <a:latin typeface="Calibri" panose="020F0502020204030204" pitchFamily="34" charset="0"/>
                <a:cs typeface="Calibri" panose="020F0502020204030204" pitchFamily="34" charset="0"/>
              </a:rPr>
              <a:t>Orion</a:t>
            </a:r>
          </a:p>
        </p:txBody>
      </p:sp>
      <p:pic>
        <p:nvPicPr>
          <p:cNvPr id="18" name="Picture 17">
            <a:extLst>
              <a:ext uri="{FF2B5EF4-FFF2-40B4-BE49-F238E27FC236}">
                <a16:creationId xmlns:a16="http://schemas.microsoft.com/office/drawing/2014/main" id="{48974E95-E702-4D6A-8419-EF7D81F8A0FC}"/>
              </a:ext>
            </a:extLst>
          </p:cNvPr>
          <p:cNvPicPr>
            <a:picLocks noChangeAspect="1"/>
          </p:cNvPicPr>
          <p:nvPr/>
        </p:nvPicPr>
        <p:blipFill rotWithShape="1">
          <a:blip r:embed="rId4"/>
          <a:srcRect l="20905" t="11211" r="20603"/>
          <a:stretch/>
        </p:blipFill>
        <p:spPr>
          <a:xfrm>
            <a:off x="7373816" y="1421448"/>
            <a:ext cx="991433" cy="846525"/>
          </a:xfrm>
          <a:prstGeom prst="rect">
            <a:avLst/>
          </a:prstGeom>
        </p:spPr>
      </p:pic>
      <p:sp>
        <p:nvSpPr>
          <p:cNvPr id="20" name="TextBox 19">
            <a:extLst>
              <a:ext uri="{FF2B5EF4-FFF2-40B4-BE49-F238E27FC236}">
                <a16:creationId xmlns:a16="http://schemas.microsoft.com/office/drawing/2014/main" id="{1FF402B9-A4EE-4C57-955F-EB18CAC33452}"/>
              </a:ext>
            </a:extLst>
          </p:cNvPr>
          <p:cNvSpPr txBox="1"/>
          <p:nvPr/>
        </p:nvSpPr>
        <p:spPr>
          <a:xfrm>
            <a:off x="6962643" y="2039891"/>
            <a:ext cx="1434671" cy="276999"/>
          </a:xfrm>
          <a:prstGeom prst="rect">
            <a:avLst/>
          </a:prstGeom>
          <a:noFill/>
        </p:spPr>
        <p:txBody>
          <a:bodyPr wrap="square" rtlCol="0">
            <a:spAutoFit/>
          </a:bodyPr>
          <a:lstStyle/>
          <a:p>
            <a:pPr algn="ctr"/>
            <a:r>
              <a:rPr lang="en-US" sz="1200">
                <a:latin typeface="Calibri" panose="020F0502020204030204" pitchFamily="34" charset="0"/>
                <a:cs typeface="Calibri" panose="020F0502020204030204" pitchFamily="34" charset="0"/>
              </a:rPr>
              <a:t>Gateway</a:t>
            </a:r>
          </a:p>
        </p:txBody>
      </p:sp>
      <p:pic>
        <p:nvPicPr>
          <p:cNvPr id="19" name="Picture 18">
            <a:extLst>
              <a:ext uri="{FF2B5EF4-FFF2-40B4-BE49-F238E27FC236}">
                <a16:creationId xmlns:a16="http://schemas.microsoft.com/office/drawing/2014/main" id="{1AFDA793-1037-4617-B34F-D293D4EF363C}"/>
              </a:ext>
            </a:extLst>
          </p:cNvPr>
          <p:cNvPicPr>
            <a:picLocks noChangeAspect="1"/>
          </p:cNvPicPr>
          <p:nvPr/>
        </p:nvPicPr>
        <p:blipFill rotWithShape="1">
          <a:blip r:embed="rId5"/>
          <a:srcRect l="64095" r="26340" b="4667"/>
          <a:stretch/>
        </p:blipFill>
        <p:spPr>
          <a:xfrm flipH="1">
            <a:off x="10765795" y="1559770"/>
            <a:ext cx="283969" cy="1592115"/>
          </a:xfrm>
          <a:prstGeom prst="rect">
            <a:avLst/>
          </a:prstGeom>
        </p:spPr>
      </p:pic>
      <p:sp>
        <p:nvSpPr>
          <p:cNvPr id="22" name="TextBox 21">
            <a:extLst>
              <a:ext uri="{FF2B5EF4-FFF2-40B4-BE49-F238E27FC236}">
                <a16:creationId xmlns:a16="http://schemas.microsoft.com/office/drawing/2014/main" id="{E05FF428-6E8A-49FD-8619-83372EF14D16}"/>
              </a:ext>
            </a:extLst>
          </p:cNvPr>
          <p:cNvSpPr txBox="1"/>
          <p:nvPr/>
        </p:nvSpPr>
        <p:spPr>
          <a:xfrm>
            <a:off x="10443021" y="3161196"/>
            <a:ext cx="1777949" cy="276999"/>
          </a:xfrm>
          <a:prstGeom prst="rect">
            <a:avLst/>
          </a:prstGeom>
          <a:noFill/>
        </p:spPr>
        <p:txBody>
          <a:bodyPr wrap="square" rtlCol="0">
            <a:spAutoFit/>
          </a:bodyPr>
          <a:lstStyle/>
          <a:p>
            <a:pPr algn="ctr"/>
            <a:r>
              <a:rPr lang="en-US" sz="1200">
                <a:solidFill>
                  <a:schemeClr val="bg1"/>
                </a:solidFill>
                <a:latin typeface="Calibri" panose="020F0502020204030204" pitchFamily="34" charset="0"/>
                <a:cs typeface="Calibri" panose="020F0502020204030204" pitchFamily="34" charset="0"/>
              </a:rPr>
              <a:t>Human Landing System</a:t>
            </a:r>
          </a:p>
        </p:txBody>
      </p:sp>
      <p:cxnSp>
        <p:nvCxnSpPr>
          <p:cNvPr id="6" name="Straight Arrow Connector 5">
            <a:extLst>
              <a:ext uri="{FF2B5EF4-FFF2-40B4-BE49-F238E27FC236}">
                <a16:creationId xmlns:a16="http://schemas.microsoft.com/office/drawing/2014/main" id="{F05674C3-6B1C-42EA-BFB0-6D912ABFF64D}"/>
              </a:ext>
            </a:extLst>
          </p:cNvPr>
          <p:cNvCxnSpPr/>
          <p:nvPr/>
        </p:nvCxnSpPr>
        <p:spPr>
          <a:xfrm flipH="1">
            <a:off x="3732028" y="3567499"/>
            <a:ext cx="999460" cy="930073"/>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E35ADC2F-DD43-63E9-3D3D-F16DD45D9F60}"/>
              </a:ext>
            </a:extLst>
          </p:cNvPr>
          <p:cNvCxnSpPr>
            <a:cxnSpLocks/>
          </p:cNvCxnSpPr>
          <p:nvPr/>
        </p:nvCxnSpPr>
        <p:spPr>
          <a:xfrm>
            <a:off x="4338084" y="2424223"/>
            <a:ext cx="392975" cy="392617"/>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BC84A743-D6A9-F8DC-7E0C-4E36318B435E}"/>
              </a:ext>
            </a:extLst>
          </p:cNvPr>
          <p:cNvCxnSpPr>
            <a:cxnSpLocks/>
          </p:cNvCxnSpPr>
          <p:nvPr/>
        </p:nvCxnSpPr>
        <p:spPr>
          <a:xfrm flipH="1">
            <a:off x="6335915" y="2424223"/>
            <a:ext cx="2308355" cy="329610"/>
          </a:xfrm>
          <a:prstGeom prst="straightConnector1">
            <a:avLst/>
          </a:prstGeom>
          <a:ln>
            <a:solidFill>
              <a:schemeClr val="bg1"/>
            </a:solidFill>
            <a:prstDash val="dash"/>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D7EC1442-A534-51E4-8888-6986E5554A02}"/>
              </a:ext>
            </a:extLst>
          </p:cNvPr>
          <p:cNvCxnSpPr>
            <a:cxnSpLocks/>
          </p:cNvCxnSpPr>
          <p:nvPr/>
        </p:nvCxnSpPr>
        <p:spPr>
          <a:xfrm flipH="1">
            <a:off x="5278017" y="3024121"/>
            <a:ext cx="3366253" cy="1898753"/>
          </a:xfrm>
          <a:prstGeom prst="straightConnector1">
            <a:avLst/>
          </a:prstGeom>
          <a:ln>
            <a:solidFill>
              <a:schemeClr val="bg1"/>
            </a:solidFill>
            <a:prstDash val="dash"/>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0EA9EA62-1FEE-0405-C8E6-46C73CFC2680}"/>
              </a:ext>
            </a:extLst>
          </p:cNvPr>
          <p:cNvCxnSpPr>
            <a:cxnSpLocks/>
          </p:cNvCxnSpPr>
          <p:nvPr/>
        </p:nvCxnSpPr>
        <p:spPr>
          <a:xfrm>
            <a:off x="9140016" y="3289378"/>
            <a:ext cx="717675" cy="821500"/>
          </a:xfrm>
          <a:prstGeom prst="straightConnector1">
            <a:avLst/>
          </a:prstGeom>
          <a:ln>
            <a:solidFill>
              <a:schemeClr val="bg1"/>
            </a:solidFill>
            <a:prstDash val="dash"/>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74B1FEB3-DD3E-406F-3EAA-40AB22C5C291}"/>
              </a:ext>
            </a:extLst>
          </p:cNvPr>
          <p:cNvCxnSpPr>
            <a:cxnSpLocks/>
          </p:cNvCxnSpPr>
          <p:nvPr/>
        </p:nvCxnSpPr>
        <p:spPr>
          <a:xfrm flipH="1">
            <a:off x="1543462" y="2355827"/>
            <a:ext cx="1472548" cy="398006"/>
          </a:xfrm>
          <a:prstGeom prst="straightConnector1">
            <a:avLst/>
          </a:prstGeom>
          <a:ln>
            <a:solidFill>
              <a:srgbClr val="00B050"/>
            </a:solidFill>
            <a:prstDash val="solid"/>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4" name="Straight Arrow Connector 33">
            <a:extLst>
              <a:ext uri="{FF2B5EF4-FFF2-40B4-BE49-F238E27FC236}">
                <a16:creationId xmlns:a16="http://schemas.microsoft.com/office/drawing/2014/main" id="{1A5E5899-2476-57E2-C626-EEE2D2338285}"/>
              </a:ext>
            </a:extLst>
          </p:cNvPr>
          <p:cNvCxnSpPr>
            <a:cxnSpLocks/>
          </p:cNvCxnSpPr>
          <p:nvPr/>
        </p:nvCxnSpPr>
        <p:spPr>
          <a:xfrm flipH="1">
            <a:off x="5369442" y="4391247"/>
            <a:ext cx="4175105" cy="795712"/>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0FF6EECD-F016-D59D-F991-585C3467CA04}"/>
              </a:ext>
            </a:extLst>
          </p:cNvPr>
          <p:cNvCxnSpPr>
            <a:cxnSpLocks/>
          </p:cNvCxnSpPr>
          <p:nvPr/>
        </p:nvCxnSpPr>
        <p:spPr>
          <a:xfrm>
            <a:off x="1567165" y="3151794"/>
            <a:ext cx="1448845" cy="1284038"/>
          </a:xfrm>
          <a:prstGeom prst="straightConnector1">
            <a:avLst/>
          </a:prstGeom>
          <a:ln>
            <a:solidFill>
              <a:srgbClr val="00B050"/>
            </a:solidFill>
            <a:prstDash val="solid"/>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CF0CF00A-8379-6D9A-18D6-3250A1853F58}"/>
              </a:ext>
            </a:extLst>
          </p:cNvPr>
          <p:cNvCxnSpPr>
            <a:cxnSpLocks/>
          </p:cNvCxnSpPr>
          <p:nvPr/>
        </p:nvCxnSpPr>
        <p:spPr>
          <a:xfrm flipH="1">
            <a:off x="5145235" y="2211059"/>
            <a:ext cx="3499035" cy="2205"/>
          </a:xfrm>
          <a:prstGeom prst="straightConnector1">
            <a:avLst/>
          </a:prstGeom>
          <a:ln>
            <a:solidFill>
              <a:schemeClr val="bg1"/>
            </a:solidFill>
            <a:prstDash val="dash"/>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44" name="Straight Arrow Connector 43">
            <a:extLst>
              <a:ext uri="{FF2B5EF4-FFF2-40B4-BE49-F238E27FC236}">
                <a16:creationId xmlns:a16="http://schemas.microsoft.com/office/drawing/2014/main" id="{23010742-8560-4B74-3449-93B0EEB2D588}"/>
              </a:ext>
            </a:extLst>
          </p:cNvPr>
          <p:cNvCxnSpPr>
            <a:cxnSpLocks/>
          </p:cNvCxnSpPr>
          <p:nvPr/>
        </p:nvCxnSpPr>
        <p:spPr>
          <a:xfrm flipH="1">
            <a:off x="11084984" y="3636667"/>
            <a:ext cx="247010" cy="444948"/>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98032246-039C-454A-4802-BCFF714033ED}"/>
              </a:ext>
            </a:extLst>
          </p:cNvPr>
          <p:cNvCxnSpPr>
            <a:cxnSpLocks/>
          </p:cNvCxnSpPr>
          <p:nvPr/>
        </p:nvCxnSpPr>
        <p:spPr>
          <a:xfrm flipH="1">
            <a:off x="5337543" y="3429000"/>
            <a:ext cx="5368297" cy="1601709"/>
          </a:xfrm>
          <a:prstGeom prst="straightConnector1">
            <a:avLst/>
          </a:prstGeom>
          <a:ln>
            <a:solidFill>
              <a:srgbClr val="00B0F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51" name="Straight Arrow Connector 50">
            <a:extLst>
              <a:ext uri="{FF2B5EF4-FFF2-40B4-BE49-F238E27FC236}">
                <a16:creationId xmlns:a16="http://schemas.microsoft.com/office/drawing/2014/main" id="{CA829D92-C8BF-F9B2-21A9-59D6FE368A7F}"/>
              </a:ext>
            </a:extLst>
          </p:cNvPr>
          <p:cNvCxnSpPr>
            <a:cxnSpLocks/>
          </p:cNvCxnSpPr>
          <p:nvPr/>
        </p:nvCxnSpPr>
        <p:spPr>
          <a:xfrm flipH="1" flipV="1">
            <a:off x="6337679" y="2927273"/>
            <a:ext cx="4368161" cy="13758"/>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54" name="Straight Arrow Connector 53">
            <a:extLst>
              <a:ext uri="{FF2B5EF4-FFF2-40B4-BE49-F238E27FC236}">
                <a16:creationId xmlns:a16="http://schemas.microsoft.com/office/drawing/2014/main" id="{6D054BFB-5FC3-C9D8-DC03-52F0643BC5B3}"/>
              </a:ext>
            </a:extLst>
          </p:cNvPr>
          <p:cNvCxnSpPr>
            <a:cxnSpLocks/>
          </p:cNvCxnSpPr>
          <p:nvPr/>
        </p:nvCxnSpPr>
        <p:spPr>
          <a:xfrm flipH="1">
            <a:off x="9941442" y="2424223"/>
            <a:ext cx="764398" cy="0"/>
          </a:xfrm>
          <a:prstGeom prst="straightConnector1">
            <a:avLst/>
          </a:prstGeom>
          <a:ln>
            <a:solidFill>
              <a:schemeClr val="bg1"/>
            </a:solidFill>
            <a:prstDash val="dash"/>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B09B5ED4-A3D8-7004-6BAA-D4486989630B}"/>
              </a:ext>
            </a:extLst>
          </p:cNvPr>
          <p:cNvCxnSpPr>
            <a:cxnSpLocks/>
          </p:cNvCxnSpPr>
          <p:nvPr/>
        </p:nvCxnSpPr>
        <p:spPr>
          <a:xfrm flipH="1" flipV="1">
            <a:off x="4220120" y="1951482"/>
            <a:ext cx="6485720" cy="55600"/>
          </a:xfrm>
          <a:prstGeom prst="straightConnector1">
            <a:avLst/>
          </a:prstGeom>
          <a:ln>
            <a:solidFill>
              <a:srgbClr val="00B0F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60" name="Straight Arrow Connector 59">
            <a:extLst>
              <a:ext uri="{FF2B5EF4-FFF2-40B4-BE49-F238E27FC236}">
                <a16:creationId xmlns:a16="http://schemas.microsoft.com/office/drawing/2014/main" id="{F93D186F-9959-6833-C9FA-1C0FDB29A40D}"/>
              </a:ext>
            </a:extLst>
          </p:cNvPr>
          <p:cNvCxnSpPr>
            <a:cxnSpLocks/>
          </p:cNvCxnSpPr>
          <p:nvPr/>
        </p:nvCxnSpPr>
        <p:spPr>
          <a:xfrm>
            <a:off x="4534571" y="2388856"/>
            <a:ext cx="5112778" cy="1823159"/>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024" name="Straight Arrow Connector 1023">
            <a:extLst>
              <a:ext uri="{FF2B5EF4-FFF2-40B4-BE49-F238E27FC236}">
                <a16:creationId xmlns:a16="http://schemas.microsoft.com/office/drawing/2014/main" id="{C447C83E-B1F7-D83E-8192-6190DA454C77}"/>
              </a:ext>
            </a:extLst>
          </p:cNvPr>
          <p:cNvCxnSpPr>
            <a:cxnSpLocks/>
          </p:cNvCxnSpPr>
          <p:nvPr/>
        </p:nvCxnSpPr>
        <p:spPr>
          <a:xfrm flipH="1">
            <a:off x="3732028" y="4769963"/>
            <a:ext cx="698570" cy="0"/>
          </a:xfrm>
          <a:prstGeom prst="straightConnector1">
            <a:avLst/>
          </a:prstGeom>
          <a:ln>
            <a:solidFill>
              <a:srgbClr val="00B0F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pic>
        <p:nvPicPr>
          <p:cNvPr id="14" name="Picture 13">
            <a:extLst>
              <a:ext uri="{FF2B5EF4-FFF2-40B4-BE49-F238E27FC236}">
                <a16:creationId xmlns:a16="http://schemas.microsoft.com/office/drawing/2014/main" id="{03F68184-C8A8-4521-12EF-723F3BD8BEF6}"/>
              </a:ext>
            </a:extLst>
          </p:cNvPr>
          <p:cNvPicPr>
            <a:picLocks noChangeAspect="1"/>
          </p:cNvPicPr>
          <p:nvPr/>
        </p:nvPicPr>
        <p:blipFill>
          <a:blip r:embed="rId6"/>
          <a:stretch>
            <a:fillRect/>
          </a:stretch>
        </p:blipFill>
        <p:spPr>
          <a:xfrm>
            <a:off x="11197058" y="1839241"/>
            <a:ext cx="962025" cy="1314450"/>
          </a:xfrm>
          <a:prstGeom prst="rect">
            <a:avLst/>
          </a:prstGeom>
        </p:spPr>
      </p:pic>
      <p:cxnSp>
        <p:nvCxnSpPr>
          <p:cNvPr id="3" name="Straight Arrow Connector 2">
            <a:extLst>
              <a:ext uri="{FF2B5EF4-FFF2-40B4-BE49-F238E27FC236}">
                <a16:creationId xmlns:a16="http://schemas.microsoft.com/office/drawing/2014/main" id="{F25BC67E-9735-CB7E-6978-E952136440A7}"/>
              </a:ext>
            </a:extLst>
          </p:cNvPr>
          <p:cNvCxnSpPr>
            <a:cxnSpLocks/>
          </p:cNvCxnSpPr>
          <p:nvPr/>
        </p:nvCxnSpPr>
        <p:spPr>
          <a:xfrm>
            <a:off x="175646" y="5847244"/>
            <a:ext cx="569400" cy="0"/>
          </a:xfrm>
          <a:prstGeom prst="straightConnector1">
            <a:avLst/>
          </a:prstGeom>
          <a:ln>
            <a:solidFill>
              <a:srgbClr val="00B0F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87C74BC6-5A3E-A96D-7549-CD12E380742C}"/>
              </a:ext>
            </a:extLst>
          </p:cNvPr>
          <p:cNvCxnSpPr>
            <a:cxnSpLocks/>
          </p:cNvCxnSpPr>
          <p:nvPr/>
        </p:nvCxnSpPr>
        <p:spPr>
          <a:xfrm flipH="1">
            <a:off x="175646" y="6446030"/>
            <a:ext cx="554289" cy="0"/>
          </a:xfrm>
          <a:prstGeom prst="straightConnector1">
            <a:avLst/>
          </a:prstGeom>
          <a:ln>
            <a:solidFill>
              <a:schemeClr val="bg1"/>
            </a:solidFill>
            <a:prstDash val="dash"/>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B2C64EC3-F19A-589D-F607-008E25000305}"/>
              </a:ext>
            </a:extLst>
          </p:cNvPr>
          <p:cNvSpPr txBox="1"/>
          <p:nvPr/>
        </p:nvSpPr>
        <p:spPr>
          <a:xfrm>
            <a:off x="703447" y="5645163"/>
            <a:ext cx="2871561" cy="1015663"/>
          </a:xfrm>
          <a:prstGeom prst="rect">
            <a:avLst/>
          </a:prstGeom>
          <a:noFill/>
        </p:spPr>
        <p:txBody>
          <a:bodyPr wrap="square" rtlCol="0">
            <a:spAutoFit/>
          </a:bodyPr>
          <a:lstStyle/>
          <a:p>
            <a:r>
              <a:rPr lang="en-US" sz="1200" dirty="0">
                <a:solidFill>
                  <a:schemeClr val="bg2"/>
                </a:solidFill>
                <a:latin typeface="Arial"/>
                <a:cs typeface="Arial"/>
              </a:rPr>
              <a:t>Near-term (Early Ops, Art II – IV)</a:t>
            </a:r>
          </a:p>
          <a:p>
            <a:endParaRPr lang="en-US" sz="1200" dirty="0">
              <a:solidFill>
                <a:schemeClr val="bg2"/>
              </a:solidFill>
              <a:latin typeface="Arial"/>
              <a:cs typeface="Arial"/>
            </a:endParaRPr>
          </a:p>
          <a:p>
            <a:r>
              <a:rPr lang="en-US" sz="1200" dirty="0">
                <a:solidFill>
                  <a:schemeClr val="bg2"/>
                </a:solidFill>
                <a:latin typeface="Arial"/>
                <a:cs typeface="Arial"/>
              </a:rPr>
              <a:t>Mid-term (Rovers, Art V – VII)</a:t>
            </a:r>
          </a:p>
          <a:p>
            <a:endParaRPr lang="en-US" sz="1200" dirty="0">
              <a:solidFill>
                <a:schemeClr val="bg2"/>
              </a:solidFill>
              <a:latin typeface="Arial"/>
              <a:cs typeface="Arial"/>
            </a:endParaRPr>
          </a:p>
          <a:p>
            <a:r>
              <a:rPr lang="en-US" sz="1200" dirty="0">
                <a:solidFill>
                  <a:schemeClr val="bg2"/>
                </a:solidFill>
                <a:latin typeface="Arial"/>
                <a:cs typeface="Arial"/>
              </a:rPr>
              <a:t>Long-term (Base Camp, </a:t>
            </a:r>
            <a:r>
              <a:rPr lang="en-US" sz="1200" dirty="0" err="1">
                <a:solidFill>
                  <a:schemeClr val="bg2"/>
                </a:solidFill>
                <a:latin typeface="Arial"/>
                <a:cs typeface="Arial"/>
              </a:rPr>
              <a:t>Hab</a:t>
            </a:r>
            <a:r>
              <a:rPr lang="en-US" sz="1200" dirty="0">
                <a:solidFill>
                  <a:schemeClr val="bg2"/>
                </a:solidFill>
                <a:latin typeface="Arial"/>
                <a:cs typeface="Arial"/>
              </a:rPr>
              <a:t>, Art VIII+)</a:t>
            </a:r>
          </a:p>
        </p:txBody>
      </p:sp>
      <p:cxnSp>
        <p:nvCxnSpPr>
          <p:cNvPr id="4" name="Straight Arrow Connector 3">
            <a:extLst>
              <a:ext uri="{FF2B5EF4-FFF2-40B4-BE49-F238E27FC236}">
                <a16:creationId xmlns:a16="http://schemas.microsoft.com/office/drawing/2014/main" id="{B9BA209B-42C0-9941-11B1-8913C182EF1F}"/>
              </a:ext>
            </a:extLst>
          </p:cNvPr>
          <p:cNvCxnSpPr>
            <a:cxnSpLocks/>
          </p:cNvCxnSpPr>
          <p:nvPr/>
        </p:nvCxnSpPr>
        <p:spPr>
          <a:xfrm>
            <a:off x="175646" y="6152994"/>
            <a:ext cx="569400" cy="0"/>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FAE9551C-9629-7E39-D50E-0F21212BE3B8}"/>
              </a:ext>
            </a:extLst>
          </p:cNvPr>
          <p:cNvCxnSpPr>
            <a:cxnSpLocks/>
          </p:cNvCxnSpPr>
          <p:nvPr/>
        </p:nvCxnSpPr>
        <p:spPr>
          <a:xfrm flipH="1">
            <a:off x="1633491" y="2316890"/>
            <a:ext cx="7024746" cy="595200"/>
          </a:xfrm>
          <a:prstGeom prst="straightConnector1">
            <a:avLst/>
          </a:prstGeom>
          <a:ln>
            <a:solidFill>
              <a:schemeClr val="bg1"/>
            </a:solidFill>
            <a:prstDash val="dash"/>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F81D6794-FA9E-4F10-2C9C-4CD47DA378E5}"/>
              </a:ext>
            </a:extLst>
          </p:cNvPr>
          <p:cNvCxnSpPr>
            <a:cxnSpLocks/>
          </p:cNvCxnSpPr>
          <p:nvPr/>
        </p:nvCxnSpPr>
        <p:spPr>
          <a:xfrm flipH="1" flipV="1">
            <a:off x="1662187" y="3051086"/>
            <a:ext cx="2903532" cy="110110"/>
          </a:xfrm>
          <a:prstGeom prst="straightConnector1">
            <a:avLst/>
          </a:prstGeom>
          <a:ln>
            <a:solidFill>
              <a:srgbClr val="00B050"/>
            </a:solidFill>
            <a:prstDash val="solid"/>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E005CC5F-AFE7-E1B2-4A3B-9FAA412218E3}"/>
              </a:ext>
            </a:extLst>
          </p:cNvPr>
          <p:cNvCxnSpPr>
            <a:cxnSpLocks/>
          </p:cNvCxnSpPr>
          <p:nvPr/>
        </p:nvCxnSpPr>
        <p:spPr>
          <a:xfrm>
            <a:off x="6335915" y="3636667"/>
            <a:ext cx="3208632" cy="635082"/>
          </a:xfrm>
          <a:prstGeom prst="straightConnector1">
            <a:avLst/>
          </a:prstGeom>
          <a:ln>
            <a:solidFill>
              <a:srgbClr val="00B050"/>
            </a:solidFill>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0" name="Slide Number Placeholder 29">
            <a:extLst>
              <a:ext uri="{FF2B5EF4-FFF2-40B4-BE49-F238E27FC236}">
                <a16:creationId xmlns:a16="http://schemas.microsoft.com/office/drawing/2014/main" id="{62116D2F-916C-A01E-5525-81AE42FC6F31}"/>
              </a:ext>
            </a:extLst>
          </p:cNvPr>
          <p:cNvSpPr>
            <a:spLocks noGrp="1"/>
          </p:cNvSpPr>
          <p:nvPr>
            <p:ph type="sldNum" sz="quarter" idx="12"/>
          </p:nvPr>
        </p:nvSpPr>
        <p:spPr/>
        <p:txBody>
          <a:bodyPr/>
          <a:lstStyle/>
          <a:p>
            <a:fld id="{AAA21668-7E2D-D34B-8F28-D8590BEFEB53}" type="slidenum">
              <a:rPr lang="en-US" smtClean="0"/>
              <a:t>3</a:t>
            </a:fld>
            <a:endParaRPr lang="en-US" dirty="0"/>
          </a:p>
        </p:txBody>
      </p:sp>
    </p:spTree>
    <p:extLst>
      <p:ext uri="{BB962C8B-B14F-4D97-AF65-F5344CB8AC3E}">
        <p14:creationId xmlns:p14="http://schemas.microsoft.com/office/powerpoint/2010/main" val="4219608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F904-2D85-182A-2679-D9FC6EE7DFB8}"/>
              </a:ext>
            </a:extLst>
          </p:cNvPr>
          <p:cNvSpPr>
            <a:spLocks noGrp="1"/>
          </p:cNvSpPr>
          <p:nvPr>
            <p:ph type="title"/>
          </p:nvPr>
        </p:nvSpPr>
        <p:spPr>
          <a:xfrm>
            <a:off x="603314" y="100311"/>
            <a:ext cx="10273439" cy="628133"/>
          </a:xfrm>
        </p:spPr>
        <p:txBody>
          <a:bodyPr/>
          <a:lstStyle/>
          <a:p>
            <a:r>
              <a:rPr lang="en-US" sz="2800" dirty="0"/>
              <a:t>Project Scope</a:t>
            </a:r>
          </a:p>
        </p:txBody>
      </p:sp>
      <p:sp>
        <p:nvSpPr>
          <p:cNvPr id="3" name="Slide Number Placeholder 2">
            <a:extLst>
              <a:ext uri="{FF2B5EF4-FFF2-40B4-BE49-F238E27FC236}">
                <a16:creationId xmlns:a16="http://schemas.microsoft.com/office/drawing/2014/main" id="{04D53155-45D8-94F1-BC1B-6866FF124CD2}"/>
              </a:ext>
            </a:extLst>
          </p:cNvPr>
          <p:cNvSpPr>
            <a:spLocks noGrp="1"/>
          </p:cNvSpPr>
          <p:nvPr>
            <p:ph type="sldNum" sz="quarter" idx="10"/>
          </p:nvPr>
        </p:nvSpPr>
        <p:spPr/>
        <p:txBody>
          <a:bodyPr/>
          <a:lstStyle/>
          <a:p>
            <a:pPr>
              <a:defRPr/>
            </a:pPr>
            <a:fld id="{833C988F-EB4A-BE44-AF14-2A0304D0A605}" type="slidenum">
              <a:rPr lang="en-US" altLang="x-none" smtClean="0"/>
              <a:pPr>
                <a:defRPr/>
              </a:pPr>
              <a:t>4</a:t>
            </a:fld>
            <a:endParaRPr lang="en-US" altLang="x-none"/>
          </a:p>
        </p:txBody>
      </p:sp>
      <p:sp>
        <p:nvSpPr>
          <p:cNvPr id="4" name="Content Placeholder 2">
            <a:extLst>
              <a:ext uri="{FF2B5EF4-FFF2-40B4-BE49-F238E27FC236}">
                <a16:creationId xmlns:a16="http://schemas.microsoft.com/office/drawing/2014/main" id="{DEBBD7B7-F3C8-CB96-3062-4EC9AFD490C8}"/>
              </a:ext>
            </a:extLst>
          </p:cNvPr>
          <p:cNvSpPr txBox="1">
            <a:spLocks/>
          </p:cNvSpPr>
          <p:nvPr/>
        </p:nvSpPr>
        <p:spPr>
          <a:xfrm>
            <a:off x="315384" y="965592"/>
            <a:ext cx="11439842" cy="5548329"/>
          </a:xfrm>
          <a:prstGeom prst="rect">
            <a:avLst/>
          </a:prstGeom>
        </p:spPr>
        <p:txBody>
          <a:bodyPr>
            <a:normAutofit/>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000" dirty="0">
                <a:latin typeface="+mj-lt"/>
                <a:cs typeface="Calibri" panose="020F0502020204030204" pitchFamily="34" charset="0"/>
              </a:rPr>
              <a:t>The project scope includes the traditional command &amp; control interoperability needs …</a:t>
            </a:r>
          </a:p>
          <a:p>
            <a:pPr lvl="1">
              <a:spcBef>
                <a:spcPts val="0"/>
              </a:spcBef>
            </a:pPr>
            <a:r>
              <a:rPr lang="en-US" b="0" dirty="0">
                <a:latin typeface="+mj-lt"/>
                <a:cs typeface="Calibri" panose="020F0502020204030204" pitchFamily="34" charset="0"/>
              </a:rPr>
              <a:t>Usual needs for robotic and human spaceflight:</a:t>
            </a:r>
          </a:p>
          <a:p>
            <a:pPr lvl="2">
              <a:spcBef>
                <a:spcPts val="0"/>
              </a:spcBef>
            </a:pPr>
            <a:r>
              <a:rPr lang="en-US" sz="1600" dirty="0">
                <a:latin typeface="+mj-lt"/>
                <a:cs typeface="Calibri" panose="020F0502020204030204" pitchFamily="34" charset="0"/>
              </a:rPr>
              <a:t>Command, telemetry, file transfers, voice, video, etc.</a:t>
            </a:r>
          </a:p>
          <a:p>
            <a:pPr lvl="2">
              <a:spcBef>
                <a:spcPts val="0"/>
              </a:spcBef>
            </a:pPr>
            <a:r>
              <a:rPr lang="en-US" sz="1600" dirty="0">
                <a:latin typeface="+mj-lt"/>
                <a:cs typeface="Calibri" panose="020F0502020204030204" pitchFamily="34" charset="0"/>
              </a:rPr>
              <a:t>Fault management, crew interfaces, automation &amp; autonomy, etc.</a:t>
            </a:r>
          </a:p>
          <a:p>
            <a:pPr lvl="2">
              <a:spcBef>
                <a:spcPts val="0"/>
              </a:spcBef>
            </a:pPr>
            <a:r>
              <a:rPr lang="en-US" sz="1600" dirty="0">
                <a:latin typeface="+mj-lt"/>
                <a:cs typeface="Calibri" panose="020F0502020204030204" pitchFamily="34" charset="0"/>
              </a:rPr>
              <a:t>Remote access &amp; control, security protections, etc.</a:t>
            </a:r>
          </a:p>
          <a:p>
            <a:pPr lvl="1">
              <a:spcBef>
                <a:spcPts val="0"/>
              </a:spcBef>
            </a:pPr>
            <a:r>
              <a:rPr lang="en-US" b="0" dirty="0">
                <a:latin typeface="+mj-lt"/>
                <a:cs typeface="Calibri" panose="020F0502020204030204" pitchFamily="34" charset="0"/>
              </a:rPr>
              <a:t>Recent key needs:</a:t>
            </a:r>
          </a:p>
          <a:p>
            <a:pPr lvl="2">
              <a:spcBef>
                <a:spcPts val="0"/>
              </a:spcBef>
            </a:pPr>
            <a:r>
              <a:rPr lang="en-US" sz="1600" dirty="0">
                <a:latin typeface="+mj-lt"/>
                <a:cs typeface="Calibri" panose="020F0502020204030204" pitchFamily="34" charset="0"/>
              </a:rPr>
              <a:t>Security must be built-in, but not prevent access to needed operability.</a:t>
            </a:r>
          </a:p>
          <a:p>
            <a:pPr lvl="2">
              <a:spcBef>
                <a:spcPts val="0"/>
              </a:spcBef>
            </a:pPr>
            <a:r>
              <a:rPr lang="en-US" sz="1600" b="0" dirty="0">
                <a:latin typeface="+mj-lt"/>
                <a:cs typeface="Calibri" panose="020F0502020204030204" pitchFamily="34" charset="0"/>
              </a:rPr>
              <a:t>Network architecture that can accommodate the Moon to Mars (M2M) program plans.</a:t>
            </a:r>
          </a:p>
          <a:p>
            <a:pPr lvl="3">
              <a:spcBef>
                <a:spcPts val="0"/>
              </a:spcBef>
            </a:pPr>
            <a:r>
              <a:rPr lang="en-US" sz="1600" dirty="0">
                <a:latin typeface="+mj-lt"/>
                <a:cs typeface="Calibri" panose="020F0502020204030204" pitchFamily="34" charset="0"/>
              </a:rPr>
              <a:t>Con Ops in lunar sortie mission to find where to place permanent equipment, bases, etc.</a:t>
            </a:r>
          </a:p>
          <a:p>
            <a:pPr lvl="2">
              <a:spcBef>
                <a:spcPts val="0"/>
              </a:spcBef>
            </a:pPr>
            <a:r>
              <a:rPr lang="en-US" sz="1600" b="0" dirty="0">
                <a:latin typeface="+mj-lt"/>
                <a:cs typeface="Calibri" panose="020F0502020204030204" pitchFamily="34" charset="0"/>
              </a:rPr>
              <a:t>Advanced crew interfaces to help the crew be more self-sufficient.</a:t>
            </a:r>
          </a:p>
          <a:p>
            <a:pPr lvl="1">
              <a:spcBef>
                <a:spcPts val="0"/>
              </a:spcBef>
            </a:pPr>
            <a:r>
              <a:rPr lang="en-US" dirty="0">
                <a:latin typeface="+mj-lt"/>
                <a:cs typeface="Calibri" panose="020F0502020204030204" pitchFamily="34" charset="0"/>
              </a:rPr>
              <a:t>Future needs:</a:t>
            </a:r>
          </a:p>
          <a:p>
            <a:pPr lvl="2">
              <a:spcBef>
                <a:spcPts val="0"/>
              </a:spcBef>
            </a:pPr>
            <a:r>
              <a:rPr lang="en-US" sz="1600" dirty="0">
                <a:latin typeface="+mj-lt"/>
                <a:cs typeface="Calibri" panose="020F0502020204030204" pitchFamily="34" charset="0"/>
              </a:rPr>
              <a:t>The architecture needs to be expandable and extensible to future vehicles, systems, users, etc.</a:t>
            </a:r>
          </a:p>
          <a:p>
            <a:pPr lvl="2">
              <a:spcBef>
                <a:spcPts val="0"/>
              </a:spcBef>
            </a:pPr>
            <a:r>
              <a:rPr lang="en-US" sz="1600" b="0" dirty="0">
                <a:latin typeface="+mj-lt"/>
                <a:cs typeface="Calibri" panose="020F0502020204030204" pitchFamily="34" charset="0"/>
              </a:rPr>
              <a:t>We want an ar</a:t>
            </a:r>
            <a:r>
              <a:rPr lang="en-US" sz="1600" dirty="0">
                <a:latin typeface="+mj-lt"/>
                <a:cs typeface="Calibri" panose="020F0502020204030204" pitchFamily="34" charset="0"/>
              </a:rPr>
              <a:t>chitecture</a:t>
            </a:r>
            <a:r>
              <a:rPr lang="en-US" sz="1600" b="0" dirty="0">
                <a:latin typeface="+mj-lt"/>
                <a:cs typeface="Calibri" panose="020F0502020204030204" pitchFamily="34" charset="0"/>
              </a:rPr>
              <a:t> that will meet both NASA and future industry needs.</a:t>
            </a:r>
          </a:p>
          <a:p>
            <a:pPr>
              <a:spcBef>
                <a:spcPts val="0"/>
              </a:spcBef>
            </a:pPr>
            <a:r>
              <a:rPr lang="en-US" sz="2000" dirty="0">
                <a:latin typeface="+mj-lt"/>
                <a:cs typeface="Calibri" panose="020F0502020204030204" pitchFamily="34" charset="0"/>
              </a:rPr>
              <a:t>… and also, cross-cutting areas that support these needs.</a:t>
            </a:r>
          </a:p>
          <a:p>
            <a:pPr lvl="1">
              <a:spcBef>
                <a:spcPts val="0"/>
              </a:spcBef>
            </a:pPr>
            <a:r>
              <a:rPr lang="en-US" dirty="0">
                <a:latin typeface="+mj-lt"/>
                <a:cs typeface="Calibri" panose="020F0502020204030204" pitchFamily="34" charset="0"/>
              </a:rPr>
              <a:t>We use Model-Based systems Engineering (MBSE) to capture the </a:t>
            </a:r>
            <a:r>
              <a:rPr lang="en-US" b="0" dirty="0">
                <a:latin typeface="+mj-lt"/>
                <a:cs typeface="Calibri" panose="020F0502020204030204" pitchFamily="34" charset="0"/>
              </a:rPr>
              <a:t>architecture and its evolution.</a:t>
            </a:r>
            <a:endParaRPr lang="en-US" dirty="0">
              <a:latin typeface="+mj-lt"/>
              <a:cs typeface="Calibri" panose="020F0502020204030204" pitchFamily="34" charset="0"/>
            </a:endParaRPr>
          </a:p>
          <a:p>
            <a:pPr lvl="1">
              <a:spcBef>
                <a:spcPts val="0"/>
              </a:spcBef>
            </a:pPr>
            <a:r>
              <a:rPr lang="en-US" b="0" dirty="0">
                <a:latin typeface="+mj-lt"/>
                <a:cs typeface="Calibri" panose="020F0502020204030204" pitchFamily="34" charset="0"/>
              </a:rPr>
              <a:t>We plan to use cloud computing to host the tools, demos, etc. for development but also for ease of deployment and maintenance on the lunar surface.</a:t>
            </a:r>
          </a:p>
          <a:p>
            <a:pPr lvl="1">
              <a:spcBef>
                <a:spcPts val="0"/>
              </a:spcBef>
            </a:pPr>
            <a:r>
              <a:rPr lang="en-US" dirty="0">
                <a:latin typeface="+mj-lt"/>
                <a:cs typeface="Calibri" panose="020F0502020204030204" pitchFamily="34" charset="0"/>
              </a:rPr>
              <a:t>Assess use of advanced technology such as Artificial Intelligence, Machine Learning, etc. to determine where and when it can be useful for managing the architecture, handling faults, and crew notifications (i.e. advanced caution &amp; warning), etc.</a:t>
            </a:r>
            <a:endParaRPr lang="en-US" b="0" dirty="0">
              <a:latin typeface="+mj-lt"/>
              <a:cs typeface="Calibri" panose="020F0502020204030204" pitchFamily="34" charset="0"/>
            </a:endParaRPr>
          </a:p>
        </p:txBody>
      </p:sp>
    </p:spTree>
    <p:extLst>
      <p:ext uri="{BB962C8B-B14F-4D97-AF65-F5344CB8AC3E}">
        <p14:creationId xmlns:p14="http://schemas.microsoft.com/office/powerpoint/2010/main" val="3366852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93AA-5186-FE06-7EDD-92D74748A0AB}"/>
              </a:ext>
            </a:extLst>
          </p:cNvPr>
          <p:cNvSpPr>
            <a:spLocks noGrp="1"/>
          </p:cNvSpPr>
          <p:nvPr>
            <p:ph type="title"/>
          </p:nvPr>
        </p:nvSpPr>
        <p:spPr>
          <a:xfrm>
            <a:off x="641023" y="203834"/>
            <a:ext cx="10629249" cy="469946"/>
          </a:xfrm>
        </p:spPr>
        <p:txBody>
          <a:bodyPr>
            <a:normAutofit fontScale="90000"/>
          </a:bodyPr>
          <a:lstStyle/>
          <a:p>
            <a:r>
              <a:rPr lang="en-US" sz="3200" dirty="0" err="1"/>
              <a:t>LuCCI</a:t>
            </a:r>
            <a:r>
              <a:rPr lang="en-US" sz="3200" dirty="0"/>
              <a:t> Scope Areas</a:t>
            </a:r>
          </a:p>
        </p:txBody>
      </p:sp>
      <p:graphicFrame>
        <p:nvGraphicFramePr>
          <p:cNvPr id="5" name="Table 5">
            <a:extLst>
              <a:ext uri="{FF2B5EF4-FFF2-40B4-BE49-F238E27FC236}">
                <a16:creationId xmlns:a16="http://schemas.microsoft.com/office/drawing/2014/main" id="{EDEAAA75-6F1E-8054-E952-791FE52D93F9}"/>
              </a:ext>
            </a:extLst>
          </p:cNvPr>
          <p:cNvGraphicFramePr>
            <a:graphicFrameLocks noGrp="1"/>
          </p:cNvGraphicFramePr>
          <p:nvPr>
            <p:extLst>
              <p:ext uri="{D42A27DB-BD31-4B8C-83A1-F6EECF244321}">
                <p14:modId xmlns:p14="http://schemas.microsoft.com/office/powerpoint/2010/main" val="729771768"/>
              </p:ext>
            </p:extLst>
          </p:nvPr>
        </p:nvGraphicFramePr>
        <p:xfrm>
          <a:off x="245940" y="1156463"/>
          <a:ext cx="11496918" cy="3627120"/>
        </p:xfrm>
        <a:graphic>
          <a:graphicData uri="http://schemas.openxmlformats.org/drawingml/2006/table">
            <a:tbl>
              <a:tblPr firstRow="1" bandRow="1">
                <a:tableStyleId>{5C22544A-7EE6-4342-B048-85BDC9FD1C3A}</a:tableStyleId>
              </a:tblPr>
              <a:tblGrid>
                <a:gridCol w="1111805">
                  <a:extLst>
                    <a:ext uri="{9D8B030D-6E8A-4147-A177-3AD203B41FA5}">
                      <a16:colId xmlns:a16="http://schemas.microsoft.com/office/drawing/2014/main" val="2524971897"/>
                    </a:ext>
                  </a:extLst>
                </a:gridCol>
                <a:gridCol w="8081819">
                  <a:extLst>
                    <a:ext uri="{9D8B030D-6E8A-4147-A177-3AD203B41FA5}">
                      <a16:colId xmlns:a16="http://schemas.microsoft.com/office/drawing/2014/main" val="220510943"/>
                    </a:ext>
                  </a:extLst>
                </a:gridCol>
                <a:gridCol w="1302327">
                  <a:extLst>
                    <a:ext uri="{9D8B030D-6E8A-4147-A177-3AD203B41FA5}">
                      <a16:colId xmlns:a16="http://schemas.microsoft.com/office/drawing/2014/main" val="3232924162"/>
                    </a:ext>
                  </a:extLst>
                </a:gridCol>
                <a:gridCol w="1000967">
                  <a:extLst>
                    <a:ext uri="{9D8B030D-6E8A-4147-A177-3AD203B41FA5}">
                      <a16:colId xmlns:a16="http://schemas.microsoft.com/office/drawing/2014/main" val="2484138100"/>
                    </a:ext>
                  </a:extLst>
                </a:gridCol>
              </a:tblGrid>
              <a:tr h="145064">
                <a:tc>
                  <a:txBody>
                    <a:bodyPr/>
                    <a:lstStyle/>
                    <a:p>
                      <a:pPr algn="ctr"/>
                      <a:r>
                        <a:rPr lang="en-US" sz="1000"/>
                        <a:t>Topic/Area</a:t>
                      </a:r>
                    </a:p>
                  </a:txBody>
                  <a:tcPr/>
                </a:tc>
                <a:tc>
                  <a:txBody>
                    <a:bodyPr/>
                    <a:lstStyle/>
                    <a:p>
                      <a:pPr algn="ctr"/>
                      <a:r>
                        <a:rPr lang="en-US" sz="1000"/>
                        <a:t>Description</a:t>
                      </a:r>
                    </a:p>
                  </a:txBody>
                  <a:tcPr/>
                </a:tc>
                <a:tc>
                  <a:txBody>
                    <a:bodyPr/>
                    <a:lstStyle/>
                    <a:p>
                      <a:pPr algn="ctr"/>
                      <a:r>
                        <a:rPr lang="en-US" sz="1000"/>
                        <a:t>Gaps (</a:t>
                      </a:r>
                      <a:r>
                        <a:rPr lang="en-US" sz="1000" err="1"/>
                        <a:t>Starport</a:t>
                      </a:r>
                      <a:r>
                        <a:rPr lang="en-US" sz="1000"/>
                        <a:t> id)</a:t>
                      </a:r>
                    </a:p>
                  </a:txBody>
                  <a:tcPr/>
                </a:tc>
                <a:tc>
                  <a:txBody>
                    <a:bodyPr/>
                    <a:lstStyle/>
                    <a:p>
                      <a:pPr algn="ctr"/>
                      <a:r>
                        <a:rPr lang="en-US" sz="1000"/>
                        <a:t>M2M Obj</a:t>
                      </a:r>
                    </a:p>
                  </a:txBody>
                  <a:tcPr/>
                </a:tc>
                <a:extLst>
                  <a:ext uri="{0D108BD9-81ED-4DB2-BD59-A6C34878D82A}">
                    <a16:rowId xmlns:a16="http://schemas.microsoft.com/office/drawing/2014/main" val="3333827967"/>
                  </a:ext>
                </a:extLst>
              </a:tr>
              <a:tr h="191237">
                <a:tc>
                  <a:txBody>
                    <a:bodyPr/>
                    <a:lstStyle/>
                    <a:p>
                      <a:r>
                        <a:rPr lang="en-US" sz="1000" b="0"/>
                        <a:t>Communications, Navigation, and Timing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Assess how best to utilize planned lunar communications networks and assets (</a:t>
                      </a:r>
                      <a:r>
                        <a:rPr lang="en-US" sz="1000" b="0" dirty="0" err="1"/>
                        <a:t>LunaNet</a:t>
                      </a:r>
                      <a:r>
                        <a:rPr lang="en-US" sz="1000" b="0" dirty="0"/>
                        <a:t>, 3GPP/LTE/5G, etc.). Determine how will we interface with navigation &amp; timing. We won’t duplicate the work performed by others (</a:t>
                      </a:r>
                      <a:r>
                        <a:rPr lang="en-US" sz="1000" b="0" dirty="0" err="1"/>
                        <a:t>SCaN</a:t>
                      </a:r>
                      <a:r>
                        <a:rPr lang="en-US" sz="1000" b="0" dirty="0"/>
                        <a:t>, ICAN, etc.) to define the comm links and systems, but instead assess how best to utilize them and switch between them to achieve the goal of interoperability.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1093, 1105, 1113, 1281, 1314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LI-2, LI-3</a:t>
                      </a:r>
                    </a:p>
                  </a:txBody>
                  <a:tcPr/>
                </a:tc>
                <a:extLst>
                  <a:ext uri="{0D108BD9-81ED-4DB2-BD59-A6C34878D82A}">
                    <a16:rowId xmlns:a16="http://schemas.microsoft.com/office/drawing/2014/main" val="4201081004"/>
                  </a:ext>
                </a:extLst>
              </a:tr>
              <a:tr h="0">
                <a:tc>
                  <a:txBody>
                    <a:bodyPr/>
                    <a:lstStyle/>
                    <a:p>
                      <a:r>
                        <a:rPr lang="en-US" sz="1000" b="0"/>
                        <a:t>Avionics &amp; Network Systems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Define, assess, and prototype current and new avionics and network technologies such as </a:t>
                      </a:r>
                      <a:r>
                        <a:rPr lang="en-US" sz="1000" b="0" i="0" kern="1200" dirty="0">
                          <a:solidFill>
                            <a:schemeClr val="dk1"/>
                          </a:solidFill>
                          <a:effectLst/>
                          <a:latin typeface="+mn-lt"/>
                          <a:ea typeface="+mn-ea"/>
                          <a:cs typeface="+mn-cs"/>
                        </a:rPr>
                        <a:t>High-Performance Spaceflight Computing (</a:t>
                      </a:r>
                      <a:r>
                        <a:rPr lang="en-US" sz="1000" b="0" dirty="0"/>
                        <a:t>HPSC), Ethernet variants, etc. for use in LSS. Determine physical connectivity of LSS systems, which existing systems meet our needs, what are the integration options, and which should we recommend to LSS vendors? How will network management be performed?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889, 992, 1113, 1157, 1312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RT-7</a:t>
                      </a:r>
                    </a:p>
                  </a:txBody>
                  <a:tcPr/>
                </a:tc>
                <a:extLst>
                  <a:ext uri="{0D108BD9-81ED-4DB2-BD59-A6C34878D82A}">
                    <a16:rowId xmlns:a16="http://schemas.microsoft.com/office/drawing/2014/main" val="685184003"/>
                  </a:ext>
                </a:extLst>
              </a:tr>
              <a:tr h="0">
                <a:tc>
                  <a:txBody>
                    <a:bodyPr/>
                    <a:lstStyle/>
                    <a:p>
                      <a:r>
                        <a:rPr lang="en-US" sz="1000" b="0"/>
                        <a:t>Data Exchange and Formats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Define, assess, prototype, and integrate an interoperable system to exchange data between LSS systems using a common set of standards and data formats. This includes commands, telemetry, Caution &amp; Warning, voice, video, etc. and is a key need for an interoperable architecture.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1113, 1190, 1227, 1312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OP-4, RT-7</a:t>
                      </a:r>
                    </a:p>
                  </a:txBody>
                  <a:tcPr/>
                </a:tc>
                <a:extLst>
                  <a:ext uri="{0D108BD9-81ED-4DB2-BD59-A6C34878D82A}">
                    <a16:rowId xmlns:a16="http://schemas.microsoft.com/office/drawing/2014/main" val="4130900325"/>
                  </a:ext>
                </a:extLst>
              </a:tr>
              <a:tr h="0">
                <a:tc>
                  <a:txBody>
                    <a:bodyPr/>
                    <a:lstStyle/>
                    <a:p>
                      <a:r>
                        <a:rPr lang="en-US" sz="1000" b="0"/>
                        <a:t>Cybersecurity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Define, assess, prototype, and integrate a common set of security standards for exchanging data between LSS systems. This needs to be scalable based on system capabilities &amp; needs, while being extensible for a changing security environment. This is key new need beyond what previous programs used.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888, 894, 965, 1181, 1190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OP-4, RT-7</a:t>
                      </a:r>
                    </a:p>
                  </a:txBody>
                  <a:tcPr/>
                </a:tc>
                <a:extLst>
                  <a:ext uri="{0D108BD9-81ED-4DB2-BD59-A6C34878D82A}">
                    <a16:rowId xmlns:a16="http://schemas.microsoft.com/office/drawing/2014/main" val="4059929957"/>
                  </a:ext>
                </a:extLst>
              </a:tr>
              <a:tr h="0">
                <a:tc>
                  <a:txBody>
                    <a:bodyPr/>
                    <a:lstStyle/>
                    <a:p>
                      <a:r>
                        <a:rPr lang="en-US" sz="1000" b="0"/>
                        <a:t>Software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Prototype and provide a base software system for LSS GFE projects and vendors to use. Define and prototype a bridge between the Core Flight System and Core Flight Executive (</a:t>
                      </a:r>
                      <a:r>
                        <a:rPr lang="en-US" sz="1000" b="0" err="1"/>
                        <a:t>cFS</a:t>
                      </a:r>
                      <a:r>
                        <a:rPr lang="en-US" sz="1000" b="0"/>
                        <a:t>/</a:t>
                      </a:r>
                      <a:r>
                        <a:rPr lang="en-US" sz="1000" b="0" err="1"/>
                        <a:t>cFE</a:t>
                      </a:r>
                      <a:r>
                        <a:rPr lang="en-US" sz="1000" b="0"/>
                        <a:t>) and Space Robot Operating System (ROS) ecosystems. This is a key need for controlling the planned LSS systems.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681, 660, 841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OP-4, OP-5, OP-9, RT-7, TH-9, TH-10</a:t>
                      </a:r>
                    </a:p>
                  </a:txBody>
                  <a:tcPr/>
                </a:tc>
                <a:extLst>
                  <a:ext uri="{0D108BD9-81ED-4DB2-BD59-A6C34878D82A}">
                    <a16:rowId xmlns:a16="http://schemas.microsoft.com/office/drawing/2014/main" val="1646889556"/>
                  </a:ext>
                </a:extLst>
              </a:tr>
              <a:tr h="0">
                <a:tc>
                  <a:txBody>
                    <a:bodyPr/>
                    <a:lstStyle/>
                    <a:p>
                      <a:r>
                        <a:rPr lang="en-US" sz="1000" b="0"/>
                        <a:t>Computer Human Interfaces (CHI)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Define, assess, and prototype a base CHI system to perform command, control, and monitor of LSS elements. Investigate human-automation interactions, need for crew situational awareness, portable displays, use of advanced technologies (AR/VR), etc. We’re not standardizing display technologies, but instead ensuring the crew can get the right data when they need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873, 1069, 1093, 1070, 1108, 1311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LI-9, OP-2, OP-4, OP-5, OP-10 RT-7, TH-9</a:t>
                      </a:r>
                    </a:p>
                  </a:txBody>
                  <a:tcPr/>
                </a:tc>
                <a:extLst>
                  <a:ext uri="{0D108BD9-81ED-4DB2-BD59-A6C34878D82A}">
                    <a16:rowId xmlns:a16="http://schemas.microsoft.com/office/drawing/2014/main" val="1434210961"/>
                  </a:ext>
                </a:extLst>
              </a:tr>
              <a:tr h="510121">
                <a:tc>
                  <a:txBody>
                    <a:bodyPr/>
                    <a:lstStyle/>
                    <a:p>
                      <a:r>
                        <a:rPr lang="en-US" sz="1000" b="0"/>
                        <a:t>Automation &amp; Autonomy</a:t>
                      </a:r>
                    </a:p>
                  </a:txBody>
                  <a:tcPr/>
                </a:tc>
                <a:tc>
                  <a:txBody>
                    <a:bodyPr/>
                    <a:lstStyle/>
                    <a:p>
                      <a:pPr lvl="0"/>
                      <a:r>
                        <a:rPr lang="en-US" sz="1000" b="0" dirty="0"/>
                        <a:t>Define, assess, and prototype a system to autonomously control the LSS architecture. Assess what should be manually controlled vs automated vs autonomous, centralized vs distributed control, and the best use of advanced anomaly detection and recovery. Autonomy will be essential for controlling the LSS systems</a:t>
                      </a:r>
                      <a:r>
                        <a:rPr lang="en-US" sz="1000" b="0"/>
                        <a:t>, managing </a:t>
                      </a:r>
                      <a:r>
                        <a:rPr lang="en-US" sz="1000" b="0" dirty="0"/>
                        <a:t>the network, responding to cybersecurity incidents, etc.</a:t>
                      </a:r>
                    </a:p>
                  </a:txBody>
                  <a:tcPr/>
                </a:tc>
                <a:tc>
                  <a:txBody>
                    <a:bodyPr/>
                    <a:lstStyle/>
                    <a:p>
                      <a:pPr lvl="0"/>
                      <a:r>
                        <a:rPr lang="en-US" sz="1000"/>
                        <a:t>681, 718, 795, 841, 916, 969, 980, 1054, 1094, 1106, 1070</a:t>
                      </a:r>
                    </a:p>
                  </a:txBody>
                  <a:tcPr/>
                </a:tc>
                <a:tc>
                  <a:txBody>
                    <a:bodyPr/>
                    <a:lstStyle/>
                    <a:p>
                      <a:pPr lvl="0"/>
                      <a:r>
                        <a:rPr lang="en-US" sz="1000" dirty="0"/>
                        <a:t>LI-9, OP-2, RT-4, TH-4</a:t>
                      </a:r>
                    </a:p>
                  </a:txBody>
                  <a:tcPr/>
                </a:tc>
                <a:extLst>
                  <a:ext uri="{0D108BD9-81ED-4DB2-BD59-A6C34878D82A}">
                    <a16:rowId xmlns:a16="http://schemas.microsoft.com/office/drawing/2014/main" val="3338025068"/>
                  </a:ext>
                </a:extLst>
              </a:tr>
            </a:tbl>
          </a:graphicData>
        </a:graphic>
      </p:graphicFrame>
      <p:sp>
        <p:nvSpPr>
          <p:cNvPr id="4" name="TextBox 3">
            <a:extLst>
              <a:ext uri="{FF2B5EF4-FFF2-40B4-BE49-F238E27FC236}">
                <a16:creationId xmlns:a16="http://schemas.microsoft.com/office/drawing/2014/main" id="{1153A7EB-FCB9-3059-A5CB-5FC74AA10E52}"/>
              </a:ext>
            </a:extLst>
          </p:cNvPr>
          <p:cNvSpPr txBox="1"/>
          <p:nvPr/>
        </p:nvSpPr>
        <p:spPr>
          <a:xfrm>
            <a:off x="245940" y="842376"/>
            <a:ext cx="7495954" cy="338554"/>
          </a:xfrm>
          <a:prstGeom prst="rect">
            <a:avLst/>
          </a:prstGeom>
          <a:noFill/>
        </p:spPr>
        <p:txBody>
          <a:bodyPr wrap="square" rtlCol="0">
            <a:spAutoFit/>
          </a:bodyPr>
          <a:lstStyle/>
          <a:p>
            <a:r>
              <a:rPr lang="en-US" sz="1600">
                <a:latin typeface="Arial Narrow" panose="020B0606020202030204" pitchFamily="34" charset="0"/>
              </a:rPr>
              <a:t>The </a:t>
            </a:r>
            <a:r>
              <a:rPr lang="en-US" sz="1600" err="1">
                <a:latin typeface="Arial Narrow" panose="020B0606020202030204" pitchFamily="34" charset="0"/>
              </a:rPr>
              <a:t>LuCCI</a:t>
            </a:r>
            <a:r>
              <a:rPr lang="en-US" sz="1600">
                <a:latin typeface="Arial Narrow" panose="020B0606020202030204" pitchFamily="34" charset="0"/>
              </a:rPr>
              <a:t> project scope consists of the following tech areas or topics:</a:t>
            </a:r>
          </a:p>
        </p:txBody>
      </p:sp>
      <p:graphicFrame>
        <p:nvGraphicFramePr>
          <p:cNvPr id="3" name="Table 2">
            <a:extLst>
              <a:ext uri="{FF2B5EF4-FFF2-40B4-BE49-F238E27FC236}">
                <a16:creationId xmlns:a16="http://schemas.microsoft.com/office/drawing/2014/main" id="{00766886-A367-B84C-ECF4-F78FAAC2FBCC}"/>
              </a:ext>
            </a:extLst>
          </p:cNvPr>
          <p:cNvGraphicFramePr>
            <a:graphicFrameLocks noGrp="1"/>
          </p:cNvGraphicFramePr>
          <p:nvPr/>
        </p:nvGraphicFramePr>
        <p:xfrm>
          <a:off x="245940" y="5064177"/>
          <a:ext cx="11496918" cy="1524000"/>
        </p:xfrm>
        <a:graphic>
          <a:graphicData uri="http://schemas.openxmlformats.org/drawingml/2006/table">
            <a:tbl>
              <a:tblPr firstRow="1" bandRow="1">
                <a:tableStyleId>{5C22544A-7EE6-4342-B048-85BDC9FD1C3A}</a:tableStyleId>
              </a:tblPr>
              <a:tblGrid>
                <a:gridCol w="2321769">
                  <a:extLst>
                    <a:ext uri="{9D8B030D-6E8A-4147-A177-3AD203B41FA5}">
                      <a16:colId xmlns:a16="http://schemas.microsoft.com/office/drawing/2014/main" val="2524971897"/>
                    </a:ext>
                  </a:extLst>
                </a:gridCol>
                <a:gridCol w="9175149">
                  <a:extLst>
                    <a:ext uri="{9D8B030D-6E8A-4147-A177-3AD203B41FA5}">
                      <a16:colId xmlns:a16="http://schemas.microsoft.com/office/drawing/2014/main" val="220510943"/>
                    </a:ext>
                  </a:extLst>
                </a:gridCol>
              </a:tblGrid>
              <a:tr h="0">
                <a:tc>
                  <a:txBody>
                    <a:bodyPr/>
                    <a:lstStyle/>
                    <a:p>
                      <a:pPr algn="ctr"/>
                      <a:r>
                        <a:rPr lang="en-US" sz="1000">
                          <a:latin typeface="+mn-lt"/>
                        </a:rPr>
                        <a:t>Topic/Area</a:t>
                      </a:r>
                    </a:p>
                  </a:txBody>
                  <a:tcPr/>
                </a:tc>
                <a:tc>
                  <a:txBody>
                    <a:bodyPr/>
                    <a:lstStyle/>
                    <a:p>
                      <a:pPr algn="ctr"/>
                      <a:r>
                        <a:rPr lang="en-US" sz="1000">
                          <a:latin typeface="+mn-lt"/>
                        </a:rPr>
                        <a:t>Description</a:t>
                      </a:r>
                    </a:p>
                  </a:txBody>
                  <a:tcPr/>
                </a:tc>
                <a:extLst>
                  <a:ext uri="{0D108BD9-81ED-4DB2-BD59-A6C34878D82A}">
                    <a16:rowId xmlns:a16="http://schemas.microsoft.com/office/drawing/2014/main" val="3333827967"/>
                  </a:ext>
                </a:extLst>
              </a:tr>
              <a:tr h="155739">
                <a:tc>
                  <a:txBody>
                    <a:bodyPr/>
                    <a:lstStyle/>
                    <a:p>
                      <a:pPr marL="0" marR="0" lvl="0" indent="0" algn="l">
                        <a:lnSpc>
                          <a:spcPct val="100000"/>
                        </a:lnSpc>
                        <a:spcBef>
                          <a:spcPct val="20000"/>
                        </a:spcBef>
                        <a:spcAft>
                          <a:spcPct val="0"/>
                        </a:spcAft>
                        <a:buClr>
                          <a:srgbClr val="000000"/>
                        </a:buClr>
                        <a:buNone/>
                      </a:pPr>
                      <a:r>
                        <a:rPr lang="en-US" sz="1000" b="0" i="0" u="none" strike="noStrike" noProof="0">
                          <a:solidFill>
                            <a:srgbClr val="000000"/>
                          </a:solidFill>
                          <a:latin typeface="+mn-lt"/>
                        </a:rPr>
                        <a:t>Artificial Intelligence (AI) &amp; Machine Learning (ML)</a:t>
                      </a:r>
                    </a:p>
                  </a:txBody>
                  <a:tcPr/>
                </a:tc>
                <a:tc>
                  <a:txBody>
                    <a:bodyPr/>
                    <a:lstStyle/>
                    <a:p>
                      <a:pPr marL="0" marR="0" lvl="0" indent="0" algn="l">
                        <a:lnSpc>
                          <a:spcPct val="100000"/>
                        </a:lnSpc>
                        <a:spcBef>
                          <a:spcPct val="20000"/>
                        </a:spcBef>
                        <a:spcAft>
                          <a:spcPct val="0"/>
                        </a:spcAft>
                        <a:buNone/>
                      </a:pPr>
                      <a:r>
                        <a:rPr lang="en-US" sz="1000" b="0" i="0" u="none" strike="noStrike" noProof="0">
                          <a:solidFill>
                            <a:srgbClr val="000000"/>
                          </a:solidFill>
                          <a:latin typeface="+mn-lt"/>
                        </a:rPr>
                        <a:t>How best can we utilize AI and ML to achieve autonomy and security needs? Assess feasibility of using AI and ML in lunar systems rather than just in Earth-based systems. What infrastructure is needed to meet theses needs?</a:t>
                      </a:r>
                    </a:p>
                  </a:txBody>
                  <a:tcPr/>
                </a:tc>
                <a:extLst>
                  <a:ext uri="{0D108BD9-81ED-4DB2-BD59-A6C34878D82A}">
                    <a16:rowId xmlns:a16="http://schemas.microsoft.com/office/drawing/2014/main" val="3095141172"/>
                  </a:ext>
                </a:extLst>
              </a:tr>
              <a:tr h="0">
                <a:tc>
                  <a:txBody>
                    <a:bodyPr/>
                    <a:lstStyle/>
                    <a:p>
                      <a:pPr lvl="0" algn="l">
                        <a:lnSpc>
                          <a:spcPct val="100000"/>
                        </a:lnSpc>
                        <a:spcBef>
                          <a:spcPts val="0"/>
                        </a:spcBef>
                        <a:spcAft>
                          <a:spcPts val="0"/>
                        </a:spcAft>
                        <a:buNone/>
                      </a:pPr>
                      <a:r>
                        <a:rPr lang="en-US" sz="1000" b="0" i="0" u="none" strike="noStrike" noProof="0">
                          <a:solidFill>
                            <a:srgbClr val="000000"/>
                          </a:solidFill>
                          <a:latin typeface="+mn-lt"/>
                        </a:rPr>
                        <a:t>Cloud Computing</a:t>
                      </a:r>
                    </a:p>
                  </a:txBody>
                  <a:tcPr/>
                </a:tc>
                <a:tc>
                  <a:txBody>
                    <a:bodyPr/>
                    <a:lstStyle/>
                    <a:p>
                      <a:pPr lvl="0" algn="l">
                        <a:lnSpc>
                          <a:spcPct val="100000"/>
                        </a:lnSpc>
                        <a:spcBef>
                          <a:spcPts val="0"/>
                        </a:spcBef>
                        <a:spcAft>
                          <a:spcPts val="0"/>
                        </a:spcAft>
                        <a:buNone/>
                      </a:pPr>
                      <a:r>
                        <a:rPr lang="en-US" sz="1000" b="0" i="0" u="none" strike="noStrike" noProof="0">
                          <a:solidFill>
                            <a:srgbClr val="000000"/>
                          </a:solidFill>
                          <a:latin typeface="+mn-lt"/>
                        </a:rPr>
                        <a:t>How best can cloud computing be used for architecture development, prototyping, demos, etc. Can containers be a way to CM and later update lunar infrastructure?</a:t>
                      </a:r>
                    </a:p>
                  </a:txBody>
                  <a:tcPr/>
                </a:tc>
                <a:extLst>
                  <a:ext uri="{0D108BD9-81ED-4DB2-BD59-A6C34878D82A}">
                    <a16:rowId xmlns:a16="http://schemas.microsoft.com/office/drawing/2014/main" val="273737298"/>
                  </a:ext>
                </a:extLst>
              </a:tr>
              <a:tr h="0">
                <a:tc>
                  <a:txBody>
                    <a:bodyPr/>
                    <a:lstStyle/>
                    <a:p>
                      <a:pPr lvl="0" algn="l">
                        <a:lnSpc>
                          <a:spcPct val="100000"/>
                        </a:lnSpc>
                        <a:spcBef>
                          <a:spcPts val="0"/>
                        </a:spcBef>
                        <a:spcAft>
                          <a:spcPts val="0"/>
                        </a:spcAft>
                        <a:buNone/>
                      </a:pPr>
                      <a:r>
                        <a:rPr lang="en-US" sz="1000" b="0" i="0" u="none" strike="noStrike" noProof="0">
                          <a:solidFill>
                            <a:srgbClr val="000000"/>
                          </a:solidFill>
                          <a:latin typeface="+mn-lt"/>
                        </a:rPr>
                        <a:t>Model Based System Engineering (MBSE)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a:latin typeface="+mn-lt"/>
                        </a:rPr>
                        <a:t>Utilize MBSE to model architecture, develop use cases, and assess completeness of ops con and interoperability requirements.</a:t>
                      </a:r>
                    </a:p>
                  </a:txBody>
                  <a:tcPr/>
                </a:tc>
                <a:extLst>
                  <a:ext uri="{0D108BD9-81ED-4DB2-BD59-A6C34878D82A}">
                    <a16:rowId xmlns:a16="http://schemas.microsoft.com/office/drawing/2014/main" val="4201081004"/>
                  </a:ext>
                </a:extLst>
              </a:tr>
              <a:tr h="0">
                <a:tc>
                  <a:txBody>
                    <a:bodyPr/>
                    <a:lstStyle/>
                    <a:p>
                      <a:pPr lvl="0" algn="l">
                        <a:lnSpc>
                          <a:spcPct val="100000"/>
                        </a:lnSpc>
                        <a:spcBef>
                          <a:spcPts val="0"/>
                        </a:spcBef>
                        <a:spcAft>
                          <a:spcPts val="0"/>
                        </a:spcAft>
                        <a:buNone/>
                      </a:pPr>
                      <a:r>
                        <a:rPr lang="en-US" sz="1000" b="0" i="0" u="none" strike="noStrike" noProof="0">
                          <a:solidFill>
                            <a:srgbClr val="000000"/>
                          </a:solidFill>
                          <a:latin typeface="+mn-lt"/>
                        </a:rPr>
                        <a:t>Internet of Things (IoT)</a:t>
                      </a:r>
                    </a:p>
                  </a:txBody>
                  <a:tcPr/>
                </a:tc>
                <a:tc>
                  <a:txBody>
                    <a:bodyPr/>
                    <a:lstStyle/>
                    <a:p>
                      <a:pPr marL="0" lvl="0" indent="0" algn="l">
                        <a:lnSpc>
                          <a:spcPct val="100000"/>
                        </a:lnSpc>
                        <a:spcBef>
                          <a:spcPts val="0"/>
                        </a:spcBef>
                        <a:spcAft>
                          <a:spcPts val="0"/>
                        </a:spcAft>
                        <a:buNone/>
                      </a:pPr>
                      <a:r>
                        <a:rPr lang="en-US" sz="1000" b="0">
                          <a:latin typeface="+mn-lt"/>
                        </a:rPr>
                        <a:t>Applicability of IoT to lunar systems, how best to integrate, and how best to ensure architecture can support scaling up from IoT from equipment, science experiments, etc. to major systems like landers and habitats.</a:t>
                      </a:r>
                    </a:p>
                  </a:txBody>
                  <a:tcPr/>
                </a:tc>
                <a:extLst>
                  <a:ext uri="{0D108BD9-81ED-4DB2-BD59-A6C34878D82A}">
                    <a16:rowId xmlns:a16="http://schemas.microsoft.com/office/drawing/2014/main" val="2442031590"/>
                  </a:ext>
                </a:extLst>
              </a:tr>
            </a:tbl>
          </a:graphicData>
        </a:graphic>
      </p:graphicFrame>
      <p:sp>
        <p:nvSpPr>
          <p:cNvPr id="7" name="TextBox 6">
            <a:extLst>
              <a:ext uri="{FF2B5EF4-FFF2-40B4-BE49-F238E27FC236}">
                <a16:creationId xmlns:a16="http://schemas.microsoft.com/office/drawing/2014/main" id="{609F66E8-6737-0FF9-0577-332A9B0CE7DE}"/>
              </a:ext>
            </a:extLst>
          </p:cNvPr>
          <p:cNvSpPr txBox="1"/>
          <p:nvPr/>
        </p:nvSpPr>
        <p:spPr>
          <a:xfrm>
            <a:off x="245940" y="4730893"/>
            <a:ext cx="7495954" cy="338554"/>
          </a:xfrm>
          <a:prstGeom prst="rect">
            <a:avLst/>
          </a:prstGeom>
          <a:noFill/>
        </p:spPr>
        <p:txBody>
          <a:bodyPr wrap="square" rtlCol="0">
            <a:spAutoFit/>
          </a:bodyPr>
          <a:lstStyle/>
          <a:p>
            <a:r>
              <a:rPr lang="en-US" sz="1600">
                <a:latin typeface="Arial Narrow" panose="020B0606020202030204" pitchFamily="34" charset="0"/>
              </a:rPr>
              <a:t>And the following cross-cutting areas:</a:t>
            </a:r>
          </a:p>
        </p:txBody>
      </p:sp>
      <p:sp>
        <p:nvSpPr>
          <p:cNvPr id="6" name="Slide Number Placeholder 5">
            <a:extLst>
              <a:ext uri="{FF2B5EF4-FFF2-40B4-BE49-F238E27FC236}">
                <a16:creationId xmlns:a16="http://schemas.microsoft.com/office/drawing/2014/main" id="{48156AE8-2C79-5377-5805-5B88B29E5C86}"/>
              </a:ext>
            </a:extLst>
          </p:cNvPr>
          <p:cNvSpPr>
            <a:spLocks noGrp="1"/>
          </p:cNvSpPr>
          <p:nvPr>
            <p:ph type="sldNum" sz="quarter" idx="10"/>
          </p:nvPr>
        </p:nvSpPr>
        <p:spPr/>
        <p:txBody>
          <a:bodyPr/>
          <a:lstStyle/>
          <a:p>
            <a:pPr>
              <a:defRPr/>
            </a:pPr>
            <a:fld id="{A587C384-89D6-8141-B091-9776852F31EF}" type="slidenum">
              <a:rPr lang="en-US" altLang="x-none" smtClean="0"/>
              <a:pPr>
                <a:defRPr/>
              </a:pPr>
              <a:t>5</a:t>
            </a:fld>
            <a:endParaRPr lang="en-US" altLang="x-none"/>
          </a:p>
        </p:txBody>
      </p:sp>
    </p:spTree>
    <p:extLst>
      <p:ext uri="{BB962C8B-B14F-4D97-AF65-F5344CB8AC3E}">
        <p14:creationId xmlns:p14="http://schemas.microsoft.com/office/powerpoint/2010/main" val="2817736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0953-30C1-B3E1-C3C2-C8B4F39D42C0}"/>
              </a:ext>
            </a:extLst>
          </p:cNvPr>
          <p:cNvSpPr>
            <a:spLocks noGrp="1"/>
          </p:cNvSpPr>
          <p:nvPr>
            <p:ph type="title"/>
          </p:nvPr>
        </p:nvSpPr>
        <p:spPr>
          <a:xfrm>
            <a:off x="622169" y="69011"/>
            <a:ext cx="10238528" cy="682236"/>
          </a:xfrm>
        </p:spPr>
        <p:txBody>
          <a:bodyPr/>
          <a:lstStyle/>
          <a:p>
            <a:r>
              <a:rPr lang="en-US" sz="2800" dirty="0"/>
              <a:t>Team Members &amp; Stakeholders</a:t>
            </a:r>
          </a:p>
        </p:txBody>
      </p:sp>
      <p:sp>
        <p:nvSpPr>
          <p:cNvPr id="3" name="Slide Number Placeholder 2">
            <a:extLst>
              <a:ext uri="{FF2B5EF4-FFF2-40B4-BE49-F238E27FC236}">
                <a16:creationId xmlns:a16="http://schemas.microsoft.com/office/drawing/2014/main" id="{1D40137D-01CD-49E5-3955-3405F6EE2E06}"/>
              </a:ext>
            </a:extLst>
          </p:cNvPr>
          <p:cNvSpPr>
            <a:spLocks noGrp="1"/>
          </p:cNvSpPr>
          <p:nvPr>
            <p:ph type="sldNum" sz="quarter" idx="10"/>
          </p:nvPr>
        </p:nvSpPr>
        <p:spPr/>
        <p:txBody>
          <a:bodyPr/>
          <a:lstStyle/>
          <a:p>
            <a:pPr>
              <a:defRPr/>
            </a:pPr>
            <a:fld id="{833C988F-EB4A-BE44-AF14-2A0304D0A605}" type="slidenum">
              <a:rPr lang="en-US" altLang="x-none" smtClean="0"/>
              <a:pPr>
                <a:defRPr/>
              </a:pPr>
              <a:t>6</a:t>
            </a:fld>
            <a:endParaRPr lang="en-US" altLang="x-none" dirty="0"/>
          </a:p>
        </p:txBody>
      </p:sp>
      <p:sp>
        <p:nvSpPr>
          <p:cNvPr id="4" name="Content Placeholder 2">
            <a:extLst>
              <a:ext uri="{FF2B5EF4-FFF2-40B4-BE49-F238E27FC236}">
                <a16:creationId xmlns:a16="http://schemas.microsoft.com/office/drawing/2014/main" id="{410BE79F-E674-D073-6C9E-F32500F6EF3F}"/>
              </a:ext>
            </a:extLst>
          </p:cNvPr>
          <p:cNvSpPr txBox="1">
            <a:spLocks/>
          </p:cNvSpPr>
          <p:nvPr/>
        </p:nvSpPr>
        <p:spPr>
          <a:xfrm>
            <a:off x="315383" y="902801"/>
            <a:ext cx="5557515" cy="5453550"/>
          </a:xfrm>
          <a:prstGeom prst="rect">
            <a:avLst/>
          </a:prstGeom>
        </p:spPr>
        <p:txBody>
          <a:bodyPr>
            <a:normAutofit fontScale="92500"/>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err="1">
                <a:latin typeface="+mn-lt"/>
              </a:rPr>
              <a:t>LuCCI</a:t>
            </a:r>
            <a:r>
              <a:rPr lang="en-US" sz="2000" dirty="0">
                <a:latin typeface="+mn-lt"/>
              </a:rPr>
              <a:t> team members are from most NASA centers:</a:t>
            </a:r>
          </a:p>
          <a:p>
            <a:pPr lvl="1"/>
            <a:r>
              <a:rPr lang="en-US" dirty="0">
                <a:latin typeface="+mn-lt"/>
              </a:rPr>
              <a:t>ARC</a:t>
            </a:r>
          </a:p>
          <a:p>
            <a:pPr lvl="1"/>
            <a:r>
              <a:rPr lang="en-US" dirty="0">
                <a:latin typeface="+mn-lt"/>
              </a:rPr>
              <a:t>GRC</a:t>
            </a:r>
          </a:p>
          <a:p>
            <a:pPr lvl="1"/>
            <a:r>
              <a:rPr lang="en-US" dirty="0">
                <a:latin typeface="+mn-lt"/>
              </a:rPr>
              <a:t>GSFC</a:t>
            </a:r>
          </a:p>
          <a:p>
            <a:pPr lvl="1"/>
            <a:r>
              <a:rPr lang="en-US" dirty="0">
                <a:latin typeface="+mn-lt"/>
              </a:rPr>
              <a:t>JSC</a:t>
            </a:r>
          </a:p>
          <a:p>
            <a:pPr lvl="1"/>
            <a:r>
              <a:rPr lang="en-US" dirty="0">
                <a:latin typeface="+mn-lt"/>
              </a:rPr>
              <a:t>KSC</a:t>
            </a:r>
          </a:p>
          <a:p>
            <a:pPr lvl="1"/>
            <a:r>
              <a:rPr lang="en-US" dirty="0" err="1">
                <a:latin typeface="+mn-lt"/>
              </a:rPr>
              <a:t>LaRC</a:t>
            </a:r>
            <a:endParaRPr lang="en-US" dirty="0">
              <a:latin typeface="+mn-lt"/>
            </a:endParaRPr>
          </a:p>
          <a:p>
            <a:pPr lvl="1"/>
            <a:r>
              <a:rPr lang="en-US" dirty="0">
                <a:latin typeface="+mn-lt"/>
              </a:rPr>
              <a:t>MSFC</a:t>
            </a:r>
          </a:p>
          <a:p>
            <a:pPr lvl="1"/>
            <a:r>
              <a:rPr lang="en-US" dirty="0">
                <a:latin typeface="+mn-lt"/>
              </a:rPr>
              <a:t>SSC</a:t>
            </a:r>
          </a:p>
          <a:p>
            <a:r>
              <a:rPr lang="en-US" sz="2000" dirty="0">
                <a:latin typeface="+mn-lt"/>
              </a:rPr>
              <a:t>Other NASA and M2M Orgs:</a:t>
            </a:r>
          </a:p>
          <a:p>
            <a:pPr lvl="1"/>
            <a:r>
              <a:rPr lang="en-US" dirty="0" err="1">
                <a:latin typeface="+mn-lt"/>
              </a:rPr>
              <a:t>SCaN</a:t>
            </a:r>
            <a:r>
              <a:rPr lang="en-US" dirty="0">
                <a:latin typeface="+mn-lt"/>
              </a:rPr>
              <a:t>/</a:t>
            </a:r>
            <a:r>
              <a:rPr lang="en-US" dirty="0" err="1">
                <a:latin typeface="+mn-lt"/>
              </a:rPr>
              <a:t>LunaNet</a:t>
            </a:r>
            <a:endParaRPr lang="en-US" dirty="0">
              <a:latin typeface="+mn-lt"/>
            </a:endParaRPr>
          </a:p>
          <a:p>
            <a:pPr lvl="1"/>
            <a:r>
              <a:rPr lang="en-US" dirty="0">
                <a:latin typeface="+mn-lt"/>
              </a:rPr>
              <a:t>OCIO ATLAS</a:t>
            </a:r>
          </a:p>
          <a:p>
            <a:pPr lvl="1"/>
            <a:r>
              <a:rPr lang="en-US" dirty="0">
                <a:latin typeface="+mn-lt"/>
              </a:rPr>
              <a:t>Moon-to-Mars (M2M) SE&amp;I</a:t>
            </a:r>
          </a:p>
          <a:p>
            <a:r>
              <a:rPr lang="en-US" sz="2000" dirty="0">
                <a:latin typeface="+mn-lt"/>
              </a:rPr>
              <a:t>And M2M programs:</a:t>
            </a:r>
          </a:p>
          <a:p>
            <a:pPr lvl="1"/>
            <a:r>
              <a:rPr lang="en-US" dirty="0">
                <a:latin typeface="+mn-lt"/>
              </a:rPr>
              <a:t>EHP</a:t>
            </a:r>
          </a:p>
          <a:p>
            <a:pPr lvl="1"/>
            <a:r>
              <a:rPr lang="en-US" dirty="0">
                <a:latin typeface="+mn-lt"/>
              </a:rPr>
              <a:t>HLS</a:t>
            </a:r>
          </a:p>
          <a:p>
            <a:pPr lvl="1"/>
            <a:r>
              <a:rPr lang="en-US" dirty="0">
                <a:latin typeface="+mn-lt"/>
              </a:rPr>
              <a:t>Others as needed</a:t>
            </a:r>
            <a:endParaRPr lang="en-US" sz="1600" dirty="0">
              <a:latin typeface="+mn-lt"/>
            </a:endParaRPr>
          </a:p>
        </p:txBody>
      </p:sp>
      <p:sp>
        <p:nvSpPr>
          <p:cNvPr id="5" name="Content Placeholder 2">
            <a:extLst>
              <a:ext uri="{FF2B5EF4-FFF2-40B4-BE49-F238E27FC236}">
                <a16:creationId xmlns:a16="http://schemas.microsoft.com/office/drawing/2014/main" id="{96A08C99-E90D-44F1-0BC5-0850DC440DF9}"/>
              </a:ext>
            </a:extLst>
          </p:cNvPr>
          <p:cNvSpPr txBox="1">
            <a:spLocks/>
          </p:cNvSpPr>
          <p:nvPr/>
        </p:nvSpPr>
        <p:spPr>
          <a:xfrm>
            <a:off x="6136855" y="902800"/>
            <a:ext cx="5458121" cy="5667681"/>
          </a:xfrm>
          <a:prstGeom prst="rect">
            <a:avLst/>
          </a:prstGeom>
        </p:spPr>
        <p:txBody>
          <a:bodyPr>
            <a:normAutofit/>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mn-lt"/>
              </a:rPr>
              <a:t>Project stakeholders:</a:t>
            </a:r>
          </a:p>
          <a:p>
            <a:pPr lvl="1"/>
            <a:r>
              <a:rPr lang="en-US" dirty="0">
                <a:latin typeface="+mn-lt"/>
              </a:rPr>
              <a:t>M2M SE&amp;I, other M2M teams</a:t>
            </a:r>
          </a:p>
          <a:p>
            <a:pPr lvl="1"/>
            <a:r>
              <a:rPr lang="en-US" dirty="0">
                <a:latin typeface="+mn-lt"/>
              </a:rPr>
              <a:t>Programs: HLS, EHP, future programs</a:t>
            </a:r>
          </a:p>
          <a:p>
            <a:pPr lvl="1"/>
            <a:r>
              <a:rPr lang="en-US" dirty="0">
                <a:latin typeface="+mn-lt"/>
              </a:rPr>
              <a:t>Others as needed</a:t>
            </a:r>
          </a:p>
          <a:p>
            <a:r>
              <a:rPr lang="en-US" sz="2000" dirty="0">
                <a:latin typeface="+mn-lt"/>
              </a:rPr>
              <a:t>External organizations we are working with:</a:t>
            </a:r>
          </a:p>
          <a:p>
            <a:pPr lvl="1"/>
            <a:r>
              <a:rPr lang="en-US" dirty="0">
                <a:latin typeface="+mn-lt"/>
              </a:rPr>
              <a:t>Standards organizations</a:t>
            </a:r>
          </a:p>
          <a:p>
            <a:pPr lvl="1"/>
            <a:r>
              <a:rPr lang="en-US" dirty="0">
                <a:latin typeface="+mn-lt"/>
              </a:rPr>
              <a:t>Industry groups</a:t>
            </a:r>
          </a:p>
          <a:p>
            <a:pPr lvl="2"/>
            <a:r>
              <a:rPr lang="en-US" sz="1600" dirty="0">
                <a:latin typeface="+mn-lt"/>
              </a:rPr>
              <a:t>ROS and </a:t>
            </a:r>
            <a:r>
              <a:rPr lang="en-US" sz="1600" dirty="0" err="1">
                <a:latin typeface="+mn-lt"/>
              </a:rPr>
              <a:t>SpaceROS</a:t>
            </a:r>
            <a:endParaRPr lang="en-US" sz="1600" dirty="0">
              <a:latin typeface="+mn-lt"/>
            </a:endParaRPr>
          </a:p>
          <a:p>
            <a:pPr lvl="1"/>
            <a:r>
              <a:rPr lang="en-US" dirty="0">
                <a:latin typeface="+mn-lt"/>
              </a:rPr>
              <a:t>Other government agencies</a:t>
            </a:r>
          </a:p>
          <a:p>
            <a:pPr lvl="2"/>
            <a:r>
              <a:rPr lang="en-US" sz="1600" dirty="0">
                <a:latin typeface="+mn-lt"/>
              </a:rPr>
              <a:t>DARPA LunA-10 – Lunar Infrastructure</a:t>
            </a:r>
          </a:p>
          <a:p>
            <a:pPr lvl="1"/>
            <a:r>
              <a:rPr lang="en-US" sz="1600" dirty="0">
                <a:latin typeface="+mn-lt"/>
              </a:rPr>
              <a:t>And others as needed…</a:t>
            </a:r>
          </a:p>
        </p:txBody>
      </p:sp>
    </p:spTree>
    <p:extLst>
      <p:ext uri="{BB962C8B-B14F-4D97-AF65-F5344CB8AC3E}">
        <p14:creationId xmlns:p14="http://schemas.microsoft.com/office/powerpoint/2010/main" val="43268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B36F-FFEA-FBE6-3E20-1460DDF4726B}"/>
              </a:ext>
            </a:extLst>
          </p:cNvPr>
          <p:cNvSpPr txBox="1">
            <a:spLocks/>
          </p:cNvSpPr>
          <p:nvPr/>
        </p:nvSpPr>
        <p:spPr>
          <a:xfrm>
            <a:off x="631596" y="141402"/>
            <a:ext cx="10613767" cy="595362"/>
          </a:xfrm>
          <a:prstGeom prst="rect">
            <a:avLst/>
          </a:prstGeom>
        </p:spPr>
        <p:txBody>
          <a:bodyPr>
            <a:normAutofit/>
          </a:bodyPr>
          <a:lst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US" sz="2800" dirty="0"/>
              <a:t>FY24 Products and Schedule</a:t>
            </a:r>
          </a:p>
        </p:txBody>
      </p:sp>
      <p:graphicFrame>
        <p:nvGraphicFramePr>
          <p:cNvPr id="4" name="Table 3">
            <a:extLst>
              <a:ext uri="{FF2B5EF4-FFF2-40B4-BE49-F238E27FC236}">
                <a16:creationId xmlns:a16="http://schemas.microsoft.com/office/drawing/2014/main" id="{55326237-F0B0-5F36-220F-4F83F020E110}"/>
              </a:ext>
            </a:extLst>
          </p:cNvPr>
          <p:cNvGraphicFramePr>
            <a:graphicFrameLocks noGrp="1"/>
          </p:cNvGraphicFramePr>
          <p:nvPr>
            <p:extLst>
              <p:ext uri="{D42A27DB-BD31-4B8C-83A1-F6EECF244321}">
                <p14:modId xmlns:p14="http://schemas.microsoft.com/office/powerpoint/2010/main" val="3087538624"/>
              </p:ext>
            </p:extLst>
          </p:nvPr>
        </p:nvGraphicFramePr>
        <p:xfrm>
          <a:off x="5084064" y="2199677"/>
          <a:ext cx="7041950" cy="2776237"/>
        </p:xfrm>
        <a:graphic>
          <a:graphicData uri="http://schemas.openxmlformats.org/drawingml/2006/table">
            <a:tbl>
              <a:tblPr/>
              <a:tblGrid>
                <a:gridCol w="569287">
                  <a:extLst>
                    <a:ext uri="{9D8B030D-6E8A-4147-A177-3AD203B41FA5}">
                      <a16:colId xmlns:a16="http://schemas.microsoft.com/office/drawing/2014/main" val="2545600097"/>
                    </a:ext>
                  </a:extLst>
                </a:gridCol>
                <a:gridCol w="971626">
                  <a:extLst>
                    <a:ext uri="{9D8B030D-6E8A-4147-A177-3AD203B41FA5}">
                      <a16:colId xmlns:a16="http://schemas.microsoft.com/office/drawing/2014/main" val="3837619735"/>
                    </a:ext>
                  </a:extLst>
                </a:gridCol>
                <a:gridCol w="363590">
                  <a:extLst>
                    <a:ext uri="{9D8B030D-6E8A-4147-A177-3AD203B41FA5}">
                      <a16:colId xmlns:a16="http://schemas.microsoft.com/office/drawing/2014/main" val="839380566"/>
                    </a:ext>
                  </a:extLst>
                </a:gridCol>
                <a:gridCol w="398213">
                  <a:extLst>
                    <a:ext uri="{9D8B030D-6E8A-4147-A177-3AD203B41FA5}">
                      <a16:colId xmlns:a16="http://schemas.microsoft.com/office/drawing/2014/main" val="2994143965"/>
                    </a:ext>
                  </a:extLst>
                </a:gridCol>
                <a:gridCol w="416219">
                  <a:extLst>
                    <a:ext uri="{9D8B030D-6E8A-4147-A177-3AD203B41FA5}">
                      <a16:colId xmlns:a16="http://schemas.microsoft.com/office/drawing/2014/main" val="3635950345"/>
                    </a:ext>
                  </a:extLst>
                </a:gridCol>
                <a:gridCol w="480335">
                  <a:extLst>
                    <a:ext uri="{9D8B030D-6E8A-4147-A177-3AD203B41FA5}">
                      <a16:colId xmlns:a16="http://schemas.microsoft.com/office/drawing/2014/main" val="3161090252"/>
                    </a:ext>
                  </a:extLst>
                </a:gridCol>
                <a:gridCol w="480335">
                  <a:extLst>
                    <a:ext uri="{9D8B030D-6E8A-4147-A177-3AD203B41FA5}">
                      <a16:colId xmlns:a16="http://schemas.microsoft.com/office/drawing/2014/main" val="2646963125"/>
                    </a:ext>
                  </a:extLst>
                </a:gridCol>
                <a:gridCol w="480335">
                  <a:extLst>
                    <a:ext uri="{9D8B030D-6E8A-4147-A177-3AD203B41FA5}">
                      <a16:colId xmlns:a16="http://schemas.microsoft.com/office/drawing/2014/main" val="3502974229"/>
                    </a:ext>
                  </a:extLst>
                </a:gridCol>
                <a:gridCol w="480335">
                  <a:extLst>
                    <a:ext uri="{9D8B030D-6E8A-4147-A177-3AD203B41FA5}">
                      <a16:colId xmlns:a16="http://schemas.microsoft.com/office/drawing/2014/main" val="3764453143"/>
                    </a:ext>
                  </a:extLst>
                </a:gridCol>
                <a:gridCol w="480335">
                  <a:extLst>
                    <a:ext uri="{9D8B030D-6E8A-4147-A177-3AD203B41FA5}">
                      <a16:colId xmlns:a16="http://schemas.microsoft.com/office/drawing/2014/main" val="1726026972"/>
                    </a:ext>
                  </a:extLst>
                </a:gridCol>
                <a:gridCol w="480335">
                  <a:extLst>
                    <a:ext uri="{9D8B030D-6E8A-4147-A177-3AD203B41FA5}">
                      <a16:colId xmlns:a16="http://schemas.microsoft.com/office/drawing/2014/main" val="629507187"/>
                    </a:ext>
                  </a:extLst>
                </a:gridCol>
                <a:gridCol w="480335">
                  <a:extLst>
                    <a:ext uri="{9D8B030D-6E8A-4147-A177-3AD203B41FA5}">
                      <a16:colId xmlns:a16="http://schemas.microsoft.com/office/drawing/2014/main" val="1965439129"/>
                    </a:ext>
                  </a:extLst>
                </a:gridCol>
                <a:gridCol w="480335">
                  <a:extLst>
                    <a:ext uri="{9D8B030D-6E8A-4147-A177-3AD203B41FA5}">
                      <a16:colId xmlns:a16="http://schemas.microsoft.com/office/drawing/2014/main" val="4058977071"/>
                    </a:ext>
                  </a:extLst>
                </a:gridCol>
                <a:gridCol w="480335">
                  <a:extLst>
                    <a:ext uri="{9D8B030D-6E8A-4147-A177-3AD203B41FA5}">
                      <a16:colId xmlns:a16="http://schemas.microsoft.com/office/drawing/2014/main" val="137430696"/>
                    </a:ext>
                  </a:extLst>
                </a:gridCol>
              </a:tblGrid>
              <a:tr h="63208">
                <a:tc rowSpan="2">
                  <a:txBody>
                    <a:bodyPr/>
                    <a:lstStyle/>
                    <a:p>
                      <a:pPr algn="ctr" fontAlgn="b"/>
                      <a:r>
                        <a:rPr lang="en-US" sz="1000" b="0" i="0" u="none" strike="noStrike">
                          <a:solidFill>
                            <a:srgbClr val="000000"/>
                          </a:solidFill>
                          <a:effectLst/>
                          <a:latin typeface="+mn-lt"/>
                        </a:rPr>
                        <a:t>Group</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en-US" sz="1000" b="0" i="0" u="none" strike="noStrike">
                          <a:solidFill>
                            <a:srgbClr val="000000"/>
                          </a:solidFill>
                          <a:effectLst/>
                          <a:latin typeface="+mn-lt"/>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en-US" sz="1000" b="0" i="0" u="none" strike="noStrike">
                          <a:solidFill>
                            <a:srgbClr val="000000"/>
                          </a:solidFill>
                          <a:effectLst/>
                          <a:latin typeface="+mn-lt"/>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9">
                  <a:txBody>
                    <a:bodyPr/>
                    <a:lstStyle/>
                    <a:p>
                      <a:pPr algn="ctr" fontAlgn="ctr"/>
                      <a:r>
                        <a:rPr lang="en-US" sz="1000" b="0" i="0" u="none" strike="noStrike" dirty="0">
                          <a:solidFill>
                            <a:srgbClr val="000000"/>
                          </a:solidFill>
                          <a:effectLst/>
                          <a:latin typeface="+mn-lt"/>
                        </a:rPr>
                        <a:t>2024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5625576"/>
                  </a:ext>
                </a:extLst>
              </a:tr>
              <a:tr h="76774">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mn-lt"/>
                        </a:rPr>
                        <a:t>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Dec</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Jan</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Feb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March</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April</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June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July</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August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Sept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0216718"/>
                  </a:ext>
                </a:extLst>
              </a:tr>
              <a:tr h="161961">
                <a:tc rowSpan="4">
                  <a:txBody>
                    <a:bodyPr/>
                    <a:lstStyle/>
                    <a:p>
                      <a:pPr algn="ctr" fontAlgn="ctr"/>
                      <a:r>
                        <a:rPr lang="en-US" sz="1000" b="0" i="0" u="none" strike="noStrike">
                          <a:solidFill>
                            <a:srgbClr val="000000"/>
                          </a:solidFill>
                          <a:effectLst/>
                          <a:latin typeface="+mn-lt"/>
                        </a:rPr>
                        <a:t>Meetings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mn-lt"/>
                        </a:rPr>
                        <a:t>Meetings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effectLst/>
                          <a:latin typeface="+mn-lt"/>
                        </a:rPr>
                        <a:t>Start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6DCE4"/>
                    </a:solidFill>
                  </a:tcPr>
                </a:tc>
                <a:tc>
                  <a:txBody>
                    <a:bodyPr/>
                    <a:lstStyle/>
                    <a:p>
                      <a:pPr algn="ctr" fontAlgn="ctr"/>
                      <a:r>
                        <a:rPr lang="en-US" sz="1000" b="0" i="0" u="none" strike="noStrike">
                          <a:solidFill>
                            <a:schemeClr val="bg1">
                              <a:lumMod val="95000"/>
                            </a:schemeClr>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6DCE4"/>
                    </a:solidFill>
                  </a:tcPr>
                </a:tc>
                <a:tc>
                  <a:txBody>
                    <a:bodyPr/>
                    <a:lstStyle/>
                    <a:p>
                      <a:pPr algn="ctr" fontAlgn="ctr"/>
                      <a:r>
                        <a:rPr lang="en-US" sz="1000" b="0" i="0" u="none" strike="noStrike" dirty="0">
                          <a:solidFill>
                            <a:srgbClr val="000000"/>
                          </a:solidFill>
                          <a:effectLst/>
                          <a:latin typeface="+mn-lt"/>
                        </a:rPr>
                        <a:t>Funded</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Plan</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bg2">
                        <a:lumMod val="75000"/>
                      </a:schemeClr>
                    </a:solidFill>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75000"/>
                      </a:schemeClr>
                    </a:solidFill>
                  </a:tcPr>
                </a:tc>
                <a:extLst>
                  <a:ext uri="{0D108BD9-81ED-4DB2-BD59-A6C34878D82A}">
                    <a16:rowId xmlns:a16="http://schemas.microsoft.com/office/drawing/2014/main" val="80944759"/>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F2F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mn-lt"/>
                        </a:rPr>
                        <a:t>F2F#1</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000" b="0" i="0" u="none" strike="noStrike">
                          <a:solidFill>
                            <a:srgbClr val="000000"/>
                          </a:solidFill>
                          <a:effectLst/>
                          <a:latin typeface="+mn-lt"/>
                        </a:rPr>
                        <a:t>F2F#2</a:t>
                      </a: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604245371"/>
                  </a:ext>
                </a:extLst>
              </a:tr>
              <a:tr h="161961">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algn="l" fontAlgn="b"/>
                      <a:r>
                        <a:rPr lang="en-US" sz="1000" b="0" i="0" u="none" strike="noStrike">
                          <a:solidFill>
                            <a:srgbClr val="000000"/>
                          </a:solidFill>
                          <a:effectLst/>
                          <a:latin typeface="+mn-lt"/>
                        </a:rPr>
                        <a:t>Final </a:t>
                      </a:r>
                      <a:r>
                        <a:rPr lang="en-US" sz="1000" b="0" i="0" u="none" strike="noStrike" err="1">
                          <a:solidFill>
                            <a:srgbClr val="000000"/>
                          </a:solidFill>
                          <a:effectLst/>
                          <a:latin typeface="+mn-lt"/>
                        </a:rPr>
                        <a:t>Outbrief</a:t>
                      </a:r>
                      <a:endParaRPr lang="en-US" sz="10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9/24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666077845"/>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Sync Points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#1</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#3</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#4</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5522527"/>
                  </a:ext>
                </a:extLst>
              </a:tr>
              <a:tr h="161961">
                <a:tc rowSpan="3">
                  <a:txBody>
                    <a:bodyPr/>
                    <a:lstStyle/>
                    <a:p>
                      <a:r>
                        <a:rPr lang="en-US" sz="1000" dirty="0">
                          <a:latin typeface="+mn-lt"/>
                          <a:cs typeface="Calibri" panose="020F0502020204030204" pitchFamily="34" charset="0"/>
                        </a:rPr>
                        <a:t>Con Ops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mn-lt"/>
                        </a:rPr>
                        <a:t>Work</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mn-lt"/>
                        </a:rPr>
                        <a:t>Start</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sym typeface="Symbol" panose="05050102010706020507" pitchFamily="18" charset="2"/>
                        </a:rPr>
                        <a:t></a:t>
                      </a:r>
                      <a:endParaRPr lang="en-US" sz="1000" b="0" i="0" u="none" strike="noStrike">
                        <a:solidFill>
                          <a:srgbClr val="000000"/>
                        </a:solidFill>
                        <a:effectLst/>
                        <a:latin typeface="+mn-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sym typeface="Symbol" panose="05050102010706020507" pitchFamily="18" charset="2"/>
                        </a:rPr>
                        <a:t></a:t>
                      </a:r>
                      <a:endParaRPr lang="en-US" sz="1000" b="0" i="0" u="none" strike="noStrike">
                        <a:solidFill>
                          <a:srgbClr val="000000"/>
                        </a:solidFill>
                        <a:effectLst/>
                        <a:latin typeface="+mn-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Finish</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305779958"/>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Con Ops draft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gridSpan="2">
                  <a:txBody>
                    <a:bodyPr/>
                    <a:lstStyle/>
                    <a:p>
                      <a:pPr algn="ctr" fontAlgn="ctr"/>
                      <a:r>
                        <a:rPr lang="en-US" sz="1000" b="0" i="0" u="none" strike="noStrike">
                          <a:solidFill>
                            <a:srgbClr val="000000"/>
                          </a:solidFill>
                          <a:effectLst/>
                          <a:latin typeface="+mn-lt"/>
                        </a:rPr>
                        <a:t>Development</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8EA9DB"/>
                    </a:solidFill>
                  </a:tcPr>
                </a:tc>
                <a:tc hMerge="1">
                  <a:txBody>
                    <a:bodyPr/>
                    <a:lstStyle/>
                    <a:p>
                      <a:endParaRPr lang="en-US"/>
                    </a:p>
                  </a:txBody>
                  <a:tcPr/>
                </a:tc>
                <a:tc>
                  <a:txBody>
                    <a:bodyPr/>
                    <a:lstStyle/>
                    <a:p>
                      <a:pPr algn="ctr" fontAlgn="ctr"/>
                      <a:r>
                        <a:rPr lang="en-US" sz="1000" b="0" i="0" u="none" strike="noStrike">
                          <a:solidFill>
                            <a:srgbClr val="000000"/>
                          </a:solidFill>
                          <a:effectLst/>
                          <a:latin typeface="+mn-lt"/>
                        </a:rPr>
                        <a:t>Review</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000" b="0" i="0" u="none" strike="noStrike">
                          <a:solidFill>
                            <a:srgbClr val="000000"/>
                          </a:solidFill>
                          <a:effectLst/>
                          <a:latin typeface="+mn-lt"/>
                        </a:rPr>
                        <a:t>Delivery</a:t>
                      </a: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16215853"/>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Con Ops final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gridSpan="2">
                  <a:txBody>
                    <a:bodyPr/>
                    <a:lstStyle/>
                    <a:p>
                      <a:pPr algn="ctr" fontAlgn="ctr"/>
                      <a:r>
                        <a:rPr lang="en-US" sz="1000" b="0" i="0" u="none" strike="noStrike">
                          <a:solidFill>
                            <a:srgbClr val="000000"/>
                          </a:solidFill>
                          <a:effectLst/>
                          <a:latin typeface="+mn-lt"/>
                        </a:rPr>
                        <a:t>Development</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en-US"/>
                    </a:p>
                  </a:txBody>
                  <a:tcPr/>
                </a:tc>
                <a:tc>
                  <a:txBody>
                    <a:bodyPr/>
                    <a:lstStyle/>
                    <a:p>
                      <a:pPr algn="ctr" fontAlgn="ctr"/>
                      <a:r>
                        <a:rPr lang="en-US" sz="1000" b="0" i="0" u="none" strike="noStrike">
                          <a:solidFill>
                            <a:srgbClr val="000000"/>
                          </a:solidFill>
                          <a:effectLst/>
                          <a:latin typeface="+mn-lt"/>
                        </a:rPr>
                        <a:t>Review</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Delivery</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754549"/>
                  </a:ext>
                </a:extLst>
              </a:tr>
              <a:tr h="161961">
                <a:tc rowSpan="4">
                  <a:txBody>
                    <a:bodyPr/>
                    <a:lstStyle/>
                    <a:p>
                      <a:r>
                        <a:rPr lang="en-US" sz="1000" dirty="0">
                          <a:latin typeface="+mn-lt"/>
                          <a:cs typeface="Calibri" panose="020F0502020204030204" pitchFamily="34" charset="0"/>
                        </a:rPr>
                        <a:t>Tech Teams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mn-lt"/>
                        </a:rPr>
                        <a:t>Work</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mn-lt"/>
                        </a:rPr>
                        <a:t>Start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Finish</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E2EFDA"/>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53866739"/>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Trade Studies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mn-lt"/>
                        </a:rPr>
                        <a:t>Start</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C6E0B4"/>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a:noFill/>
                    </a:lnT>
                    <a:lnB>
                      <a:noFill/>
                    </a:lnB>
                    <a:solidFill>
                      <a:srgbClr val="C6E0B4"/>
                    </a:solidFill>
                  </a:tcPr>
                </a:tc>
                <a:tc>
                  <a:txBody>
                    <a:bodyPr/>
                    <a:lstStyle/>
                    <a:p>
                      <a:pPr algn="ctr" fontAlgn="ctr"/>
                      <a:r>
                        <a:rPr lang="en-US" sz="1000" b="0" i="0" u="none" strike="noStrike">
                          <a:solidFill>
                            <a:srgbClr val="000000"/>
                          </a:solidFill>
                          <a:effectLst/>
                          <a:latin typeface="+mn-lt"/>
                          <a:sym typeface="Symbol" panose="05050102010706020507" pitchFamily="18" charset="2"/>
                        </a:rPr>
                        <a:t></a:t>
                      </a: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solidFill>
                      <a:srgbClr val="C6E0B4"/>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rgbClr val="C6E0B4"/>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a:noFill/>
                    </a:lnT>
                    <a:lnB>
                      <a:noFill/>
                    </a:lnB>
                    <a:solidFill>
                      <a:srgbClr val="C6E0B4"/>
                    </a:solidFill>
                  </a:tcPr>
                </a:tc>
                <a:tc>
                  <a:txBody>
                    <a:bodyPr/>
                    <a:lstStyle/>
                    <a:p>
                      <a:pPr algn="ctr" fontAlgn="ctr"/>
                      <a:r>
                        <a:rPr lang="en-US" sz="1000" b="0" i="0" u="none" strike="noStrike">
                          <a:solidFill>
                            <a:srgbClr val="000000"/>
                          </a:solidFill>
                          <a:effectLst/>
                          <a:latin typeface="+mn-lt"/>
                          <a:sym typeface="Symbol" panose="05050102010706020507" pitchFamily="18" charset="2"/>
                        </a:rPr>
                        <a:t></a:t>
                      </a: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C6E0B4"/>
                    </a:solidFill>
                  </a:tcPr>
                </a:tc>
                <a:tc>
                  <a:txBody>
                    <a:bodyPr/>
                    <a:lstStyle/>
                    <a:p>
                      <a:pPr algn="ctr" fontAlgn="ctr"/>
                      <a:r>
                        <a:rPr lang="en-US" sz="1000" b="0" i="0" u="none" strike="noStrike">
                          <a:solidFill>
                            <a:srgbClr val="000000"/>
                          </a:solidFill>
                          <a:effectLst/>
                          <a:latin typeface="+mn-lt"/>
                        </a:rPr>
                        <a:t>Finish</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C6E0B4"/>
                    </a:solidFill>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113162713"/>
                  </a:ext>
                </a:extLst>
              </a:tr>
              <a:tr h="184933">
                <a:tc vMerge="1">
                  <a:txBody>
                    <a:bodyPr/>
                    <a:lstStyle/>
                    <a:p>
                      <a:endParaRPr lang="en-US"/>
                    </a:p>
                  </a:txBody>
                  <a:tcPr/>
                </a:tc>
                <a:tc>
                  <a:txBody>
                    <a:bodyPr/>
                    <a:lstStyle/>
                    <a:p>
                      <a:pPr algn="l" fontAlgn="b"/>
                      <a:r>
                        <a:rPr lang="en-US" sz="1000" b="0" i="0" u="none" strike="noStrike" err="1">
                          <a:solidFill>
                            <a:srgbClr val="000000"/>
                          </a:solidFill>
                          <a:effectLst/>
                          <a:latin typeface="+mn-lt"/>
                        </a:rPr>
                        <a:t>InterOp</a:t>
                      </a:r>
                      <a:r>
                        <a:rPr lang="en-US" sz="1000" b="0" i="0" u="none" strike="noStrike">
                          <a:solidFill>
                            <a:srgbClr val="000000"/>
                          </a:solidFill>
                          <a:effectLst/>
                          <a:latin typeface="+mn-lt"/>
                        </a:rPr>
                        <a:t> Spec draft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noFill/>
                      <a:prstDash val="solid"/>
                      <a:round/>
                      <a:headEnd type="none" w="med" len="med"/>
                      <a:tailEnd type="none" w="med" len="med"/>
                    </a:lnR>
                    <a:lnT>
                      <a:noFill/>
                    </a:lnT>
                    <a:lnB>
                      <a:noFill/>
                    </a:lnB>
                  </a:tcPr>
                </a:tc>
                <a:tc gridSpan="2">
                  <a:txBody>
                    <a:bodyPr/>
                    <a:lstStyle/>
                    <a:p>
                      <a:pPr algn="ctr" fontAlgn="ctr"/>
                      <a:r>
                        <a:rPr lang="en-US" sz="1000" b="0" i="0" u="none" strike="noStrike">
                          <a:solidFill>
                            <a:srgbClr val="000000"/>
                          </a:solidFill>
                          <a:effectLst/>
                          <a:latin typeface="+mn-lt"/>
                        </a:rPr>
                        <a:t>Development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08E"/>
                    </a:solidFill>
                  </a:tcPr>
                </a:tc>
                <a:tc hMerge="1">
                  <a:txBody>
                    <a:bodyPr/>
                    <a:lstStyle/>
                    <a:p>
                      <a:endParaRPr lang="en-US"/>
                    </a:p>
                  </a:txBody>
                  <a:tcPr/>
                </a:tc>
                <a:tc>
                  <a:txBody>
                    <a:bodyPr/>
                    <a:lstStyle/>
                    <a:p>
                      <a:pPr algn="ctr" fontAlgn="ctr"/>
                      <a:r>
                        <a:rPr lang="en-US" sz="1000" b="0" i="0" u="none" strike="noStrike">
                          <a:solidFill>
                            <a:srgbClr val="000000"/>
                          </a:solidFill>
                          <a:effectLst/>
                          <a:latin typeface="+mn-lt"/>
                        </a:rPr>
                        <a:t>Review</a:t>
                      </a:r>
                    </a:p>
                  </a:txBody>
                  <a:tcPr marL="9525" marR="9525" marT="9525" marB="0" anchor="ctr">
                    <a:lnL w="12700" cap="flat" cmpd="sng" algn="ctr">
                      <a:noFill/>
                      <a:prstDash val="solid"/>
                      <a:round/>
                      <a:headEnd type="none" w="med" len="med"/>
                      <a:tailEnd type="none" w="med" len="med"/>
                    </a:lnL>
                    <a:lnR>
                      <a:noFill/>
                    </a:lnR>
                    <a:lnT>
                      <a:noFill/>
                    </a:lnT>
                    <a:lnB>
                      <a:noFill/>
                    </a:lnB>
                  </a:tcPr>
                </a:tc>
                <a:tc>
                  <a:txBody>
                    <a:bodyPr/>
                    <a:lstStyle/>
                    <a:p>
                      <a:pPr algn="ctr" fontAlgn="ctr"/>
                      <a:r>
                        <a:rPr lang="en-US" sz="1000" b="0" i="0" u="none" strike="noStrike">
                          <a:solidFill>
                            <a:srgbClr val="000000"/>
                          </a:solidFill>
                          <a:effectLst/>
                          <a:latin typeface="+mn-lt"/>
                        </a:rPr>
                        <a:t>Delivery</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423243991"/>
                  </a:ext>
                </a:extLst>
              </a:tr>
              <a:tr h="161961">
                <a:tc vMerge="1">
                  <a:txBody>
                    <a:bodyPr/>
                    <a:lstStyle/>
                    <a:p>
                      <a:endParaRPr lang="en-US"/>
                    </a:p>
                  </a:txBody>
                  <a:tcPr/>
                </a:tc>
                <a:tc>
                  <a:txBody>
                    <a:bodyPr/>
                    <a:lstStyle/>
                    <a:p>
                      <a:pPr algn="l" fontAlgn="b"/>
                      <a:r>
                        <a:rPr lang="en-US" sz="1000" b="0" i="0" u="none" strike="noStrike" err="1">
                          <a:solidFill>
                            <a:srgbClr val="000000"/>
                          </a:solidFill>
                          <a:effectLst/>
                          <a:latin typeface="+mn-lt"/>
                        </a:rPr>
                        <a:t>InterOp</a:t>
                      </a:r>
                      <a:r>
                        <a:rPr lang="en-US" sz="1000" b="0" i="0" u="none" strike="noStrike">
                          <a:solidFill>
                            <a:srgbClr val="000000"/>
                          </a:solidFill>
                          <a:effectLst/>
                          <a:latin typeface="+mn-lt"/>
                        </a:rPr>
                        <a:t> Spec final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gridSpan="2">
                  <a:txBody>
                    <a:bodyPr/>
                    <a:lstStyle/>
                    <a:p>
                      <a:pPr algn="ctr" fontAlgn="ctr"/>
                      <a:r>
                        <a:rPr lang="en-US" sz="1000" b="0" i="0" u="none" strike="noStrike">
                          <a:solidFill>
                            <a:srgbClr val="000000"/>
                          </a:solidFill>
                          <a:effectLst/>
                          <a:latin typeface="+mn-lt"/>
                        </a:rPr>
                        <a:t>Development</a:t>
                      </a:r>
                    </a:p>
                  </a:txBody>
                  <a:tcPr marL="9525" marR="9525" marT="9525"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a:txBody>
                    <a:bodyPr/>
                    <a:lstStyle/>
                    <a:p>
                      <a:pPr algn="ctr" fontAlgn="ctr"/>
                      <a:r>
                        <a:rPr lang="en-US" sz="1000" b="0" i="0" u="none" strike="noStrike">
                          <a:solidFill>
                            <a:srgbClr val="000000"/>
                          </a:solidFill>
                          <a:effectLst/>
                          <a:latin typeface="+mn-lt"/>
                        </a:rPr>
                        <a:t>Review</a:t>
                      </a:r>
                    </a:p>
                  </a:txBody>
                  <a:tcPr marL="9525" marR="9525" marT="9525"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Delivery</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087591"/>
                  </a:ext>
                </a:extLst>
              </a:tr>
              <a:tr h="161961">
                <a:tc rowSpan="4">
                  <a:txBody>
                    <a:bodyPr/>
                    <a:lstStyle/>
                    <a:p>
                      <a:r>
                        <a:rPr lang="en-US" sz="1000">
                          <a:latin typeface="+mn-lt"/>
                          <a:cs typeface="Calibri" panose="020F0502020204030204" pitchFamily="34" charset="0"/>
                        </a:rPr>
                        <a:t>Demos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mn-lt"/>
                        </a:rPr>
                        <a:t>Planning</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mn-lt"/>
                        </a:rPr>
                        <a:t>Start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fontAlgn="ctr"/>
                      <a:r>
                        <a:rPr lang="en-US" sz="1000" b="0" i="0" u="none" strike="noStrike">
                          <a:solidFill>
                            <a:srgbClr val="000000"/>
                          </a:solidFill>
                          <a:effectLst/>
                          <a:latin typeface="+mn-lt"/>
                        </a:rPr>
                        <a:t>Finish</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54582269"/>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Initial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mn-lt"/>
                        </a:rPr>
                        <a:t>Initial</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960795170"/>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Dry-runs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endParaRPr lang="en-US" sz="10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900" b="0" i="0" u="none" strike="noStrike" dirty="0">
                          <a:solidFill>
                            <a:srgbClr val="000000"/>
                          </a:solidFill>
                          <a:effectLst/>
                          <a:latin typeface="+mn-lt"/>
                        </a:rPr>
                        <a:t>Dry-Runs</a:t>
                      </a:r>
                    </a:p>
                  </a:txBody>
                  <a:tcPr marL="9525" marR="9525" marT="9525" marB="0" anchor="ctr">
                    <a:lnL>
                      <a:noFill/>
                    </a:lnL>
                    <a:lnR>
                      <a:noFill/>
                    </a:lnR>
                    <a:lnT>
                      <a:noFill/>
                    </a:lnT>
                    <a:lnB>
                      <a:noFill/>
                    </a:lnB>
                    <a:solidFill>
                      <a:schemeClr val="accent6">
                        <a:lumMod val="60000"/>
                        <a:lumOff val="40000"/>
                      </a:schemeClr>
                    </a:solidFill>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295917338"/>
                  </a:ext>
                </a:extLst>
              </a:tr>
              <a:tr h="161961">
                <a:tc vMerge="1">
                  <a:txBody>
                    <a:bodyPr/>
                    <a:lstStyle/>
                    <a:p>
                      <a:endParaRPr lang="en-US"/>
                    </a:p>
                  </a:txBody>
                  <a:tcPr/>
                </a:tc>
                <a:tc>
                  <a:txBody>
                    <a:bodyPr/>
                    <a:lstStyle/>
                    <a:p>
                      <a:pPr algn="l" fontAlgn="b"/>
                      <a:r>
                        <a:rPr lang="en-US" sz="1000" b="0" i="0" u="none" strike="noStrike">
                          <a:solidFill>
                            <a:srgbClr val="000000"/>
                          </a:solidFill>
                          <a:effectLst/>
                          <a:latin typeface="+mn-lt"/>
                        </a:rPr>
                        <a:t>Final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mn-lt"/>
                        </a:rPr>
                        <a:t>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mn-lt"/>
                        </a:rPr>
                        <a:t>Final</a:t>
                      </a: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5307390"/>
                  </a:ext>
                </a:extLst>
              </a:tr>
            </a:tbl>
          </a:graphicData>
        </a:graphic>
      </p:graphicFrame>
      <p:sp>
        <p:nvSpPr>
          <p:cNvPr id="5" name="Content Placeholder 2">
            <a:extLst>
              <a:ext uri="{FF2B5EF4-FFF2-40B4-BE49-F238E27FC236}">
                <a16:creationId xmlns:a16="http://schemas.microsoft.com/office/drawing/2014/main" id="{55CD46A4-722E-742A-3C99-BAF1D43C3138}"/>
              </a:ext>
            </a:extLst>
          </p:cNvPr>
          <p:cNvSpPr txBox="1">
            <a:spLocks/>
          </p:cNvSpPr>
          <p:nvPr/>
        </p:nvSpPr>
        <p:spPr>
          <a:xfrm>
            <a:off x="386499" y="2033375"/>
            <a:ext cx="4787491" cy="3509588"/>
          </a:xfrm>
          <a:prstGeom prst="rect">
            <a:avLst/>
          </a:prstGeom>
        </p:spPr>
        <p:txBody>
          <a:bodyPr>
            <a:normAutofit fontScale="77500" lnSpcReduction="20000"/>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00"/>
              </a:spcBef>
              <a:spcAft>
                <a:spcPts val="0"/>
              </a:spcAft>
            </a:pPr>
            <a:r>
              <a:rPr lang="en-US" sz="2200" dirty="0"/>
              <a:t>Concept of Operations</a:t>
            </a:r>
          </a:p>
          <a:p>
            <a:pPr lvl="1">
              <a:lnSpc>
                <a:spcPct val="120000"/>
              </a:lnSpc>
              <a:spcBef>
                <a:spcPts val="100"/>
              </a:spcBef>
              <a:spcAft>
                <a:spcPts val="0"/>
              </a:spcAft>
            </a:pPr>
            <a:r>
              <a:rPr lang="en-US" sz="1700" dirty="0"/>
              <a:t>For each area/topic, what is needed, what can be reused, how will the architecture work, what else is needed, etc.</a:t>
            </a:r>
          </a:p>
          <a:p>
            <a:pPr lvl="1">
              <a:lnSpc>
                <a:spcPct val="120000"/>
              </a:lnSpc>
              <a:spcBef>
                <a:spcPts val="100"/>
              </a:spcBef>
              <a:spcAft>
                <a:spcPts val="0"/>
              </a:spcAft>
            </a:pPr>
            <a:r>
              <a:rPr lang="en-US" sz="1700" dirty="0"/>
              <a:t>Multiple cycles to iterate as trade studies, prototypes, models, etc. results and lessons learned are incorporated</a:t>
            </a:r>
          </a:p>
          <a:p>
            <a:pPr>
              <a:lnSpc>
                <a:spcPct val="120000"/>
              </a:lnSpc>
              <a:spcBef>
                <a:spcPts val="100"/>
              </a:spcBef>
              <a:spcAft>
                <a:spcPts val="0"/>
              </a:spcAft>
            </a:pPr>
            <a:r>
              <a:rPr lang="en-US" sz="2200" dirty="0"/>
              <a:t>Command, Control, Data, and Software Interoperability Specification</a:t>
            </a:r>
          </a:p>
          <a:p>
            <a:pPr lvl="1">
              <a:lnSpc>
                <a:spcPct val="120000"/>
              </a:lnSpc>
              <a:spcBef>
                <a:spcPts val="100"/>
              </a:spcBef>
              <a:spcAft>
                <a:spcPts val="0"/>
              </a:spcAft>
            </a:pPr>
            <a:r>
              <a:rPr lang="en-US" sz="1700" dirty="0"/>
              <a:t>Incorporate trade study results, write requirements, conduct reviews, assess programmatic impacts, plan releases</a:t>
            </a:r>
          </a:p>
          <a:p>
            <a:pPr>
              <a:lnSpc>
                <a:spcPct val="120000"/>
              </a:lnSpc>
              <a:spcBef>
                <a:spcPts val="100"/>
              </a:spcBef>
              <a:spcAft>
                <a:spcPts val="0"/>
              </a:spcAft>
            </a:pPr>
            <a:r>
              <a:rPr lang="en-US" sz="2200" dirty="0"/>
              <a:t>Requirements and Interface Specifications</a:t>
            </a:r>
          </a:p>
          <a:p>
            <a:pPr lvl="1">
              <a:lnSpc>
                <a:spcPct val="120000"/>
              </a:lnSpc>
              <a:spcBef>
                <a:spcPts val="100"/>
              </a:spcBef>
              <a:spcAft>
                <a:spcPts val="0"/>
              </a:spcAft>
            </a:pPr>
            <a:r>
              <a:rPr lang="en-US" sz="1700" dirty="0"/>
              <a:t>Assess current requirements, identify gaps, provide new or changed requirements to programs for CRs</a:t>
            </a:r>
          </a:p>
        </p:txBody>
      </p:sp>
      <p:sp>
        <p:nvSpPr>
          <p:cNvPr id="7" name="Content Placeholder 2">
            <a:extLst>
              <a:ext uri="{FF2B5EF4-FFF2-40B4-BE49-F238E27FC236}">
                <a16:creationId xmlns:a16="http://schemas.microsoft.com/office/drawing/2014/main" id="{E7730DB9-A182-2C4E-C1F3-DD4C090E6931}"/>
              </a:ext>
            </a:extLst>
          </p:cNvPr>
          <p:cNvSpPr txBox="1">
            <a:spLocks/>
          </p:cNvSpPr>
          <p:nvPr/>
        </p:nvSpPr>
        <p:spPr>
          <a:xfrm>
            <a:off x="386498" y="955879"/>
            <a:ext cx="10096107" cy="1187235"/>
          </a:xfrm>
          <a:prstGeom prst="rect">
            <a:avLst/>
          </a:prstGeom>
        </p:spPr>
        <p:txBody>
          <a:bodyPr>
            <a:normAutofit/>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100"/>
              </a:spcBef>
              <a:spcAft>
                <a:spcPts val="0"/>
              </a:spcAft>
            </a:pPr>
            <a:r>
              <a:rPr lang="en-US" dirty="0"/>
              <a:t>Trade Studies</a:t>
            </a:r>
          </a:p>
          <a:p>
            <a:pPr lvl="1">
              <a:lnSpc>
                <a:spcPct val="110000"/>
              </a:lnSpc>
              <a:spcBef>
                <a:spcPts val="100"/>
              </a:spcBef>
              <a:spcAft>
                <a:spcPts val="0"/>
              </a:spcAft>
            </a:pPr>
            <a:r>
              <a:rPr lang="en-US" sz="1400" dirty="0"/>
              <a:t>Identify needed trades, available standards, gaps, and other info needed to identify options.</a:t>
            </a:r>
          </a:p>
          <a:p>
            <a:pPr lvl="1">
              <a:lnSpc>
                <a:spcPct val="110000"/>
              </a:lnSpc>
              <a:spcBef>
                <a:spcPts val="100"/>
              </a:spcBef>
              <a:spcAft>
                <a:spcPts val="0"/>
              </a:spcAft>
            </a:pPr>
            <a:r>
              <a:rPr lang="en-US" sz="1400" dirty="0"/>
              <a:t>Perform analysis of options, down select, identify prototype &amp; model needs, identify test facilities, and plan work.</a:t>
            </a:r>
          </a:p>
          <a:p>
            <a:pPr lvl="1">
              <a:lnSpc>
                <a:spcPct val="110000"/>
              </a:lnSpc>
              <a:spcBef>
                <a:spcPts val="100"/>
              </a:spcBef>
              <a:spcAft>
                <a:spcPts val="0"/>
              </a:spcAft>
            </a:pPr>
            <a:r>
              <a:rPr lang="en-US" sz="1400" dirty="0"/>
              <a:t>Perform prototyping, model analysis, reassess options, and down select to baseline.</a:t>
            </a:r>
          </a:p>
        </p:txBody>
      </p:sp>
      <p:sp>
        <p:nvSpPr>
          <p:cNvPr id="8" name="Content Placeholder 2">
            <a:extLst>
              <a:ext uri="{FF2B5EF4-FFF2-40B4-BE49-F238E27FC236}">
                <a16:creationId xmlns:a16="http://schemas.microsoft.com/office/drawing/2014/main" id="{4B95D7A7-0667-B053-F5EA-1AD5CFE54F7C}"/>
              </a:ext>
            </a:extLst>
          </p:cNvPr>
          <p:cNvSpPr txBox="1">
            <a:spLocks/>
          </p:cNvSpPr>
          <p:nvPr/>
        </p:nvSpPr>
        <p:spPr>
          <a:xfrm>
            <a:off x="386499" y="5388366"/>
            <a:ext cx="10096106" cy="1026977"/>
          </a:xfrm>
          <a:prstGeom prst="rect">
            <a:avLst/>
          </a:prstGeom>
        </p:spPr>
        <p:txBody>
          <a:bodyPr>
            <a:normAutofit lnSpcReduction="10000"/>
          </a:bodyPr>
          <a:lstStyle>
            <a:lvl1pPr marL="177800" indent="-177800" algn="l" defTabSz="457200" rtl="0" eaLnBrk="0" fontAlgn="base" hangingPunct="0">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100"/>
              </a:spcBef>
              <a:spcAft>
                <a:spcPts val="0"/>
              </a:spcAft>
            </a:pPr>
            <a:r>
              <a:rPr lang="en-US" sz="1400" dirty="0"/>
              <a:t>Define interface specifications for future LSS (by type of system)</a:t>
            </a:r>
          </a:p>
          <a:p>
            <a:pPr>
              <a:spcBef>
                <a:spcPts val="100"/>
              </a:spcBef>
              <a:spcAft>
                <a:spcPts val="0"/>
              </a:spcAft>
            </a:pPr>
            <a:r>
              <a:rPr lang="en-US" dirty="0"/>
              <a:t>Demonstration</a:t>
            </a:r>
          </a:p>
          <a:p>
            <a:pPr lvl="1">
              <a:spcBef>
                <a:spcPts val="100"/>
              </a:spcBef>
              <a:spcAft>
                <a:spcPts val="0"/>
              </a:spcAft>
            </a:pPr>
            <a:r>
              <a:rPr lang="en-US" sz="1400" dirty="0"/>
              <a:t>Evolve prototypes, models, and sims to show end-to-end flow of data in a representative architecture in test facilities</a:t>
            </a:r>
          </a:p>
          <a:p>
            <a:pPr lvl="1">
              <a:spcBef>
                <a:spcPts val="100"/>
              </a:spcBef>
              <a:spcAft>
                <a:spcPts val="0"/>
              </a:spcAft>
            </a:pPr>
            <a:r>
              <a:rPr lang="en-US" sz="1400" dirty="0"/>
              <a:t>Ideally have semi-annual demos with available architecture components</a:t>
            </a:r>
          </a:p>
        </p:txBody>
      </p:sp>
      <p:sp>
        <p:nvSpPr>
          <p:cNvPr id="3" name="Slide Number Placeholder 2">
            <a:extLst>
              <a:ext uri="{FF2B5EF4-FFF2-40B4-BE49-F238E27FC236}">
                <a16:creationId xmlns:a16="http://schemas.microsoft.com/office/drawing/2014/main" id="{792FD48B-F982-1DDA-9D32-B896F5CF428F}"/>
              </a:ext>
            </a:extLst>
          </p:cNvPr>
          <p:cNvSpPr txBox="1">
            <a:spLocks/>
          </p:cNvSpPr>
          <p:nvPr/>
        </p:nvSpPr>
        <p:spPr>
          <a:xfrm>
            <a:off x="8737600" y="6356351"/>
            <a:ext cx="284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r">
              <a:defRPr/>
            </a:pPr>
            <a:fld id="{A587C384-89D6-8141-B091-9776852F31EF}" type="slidenum">
              <a:rPr lang="en-US" altLang="x-none" sz="1000" smtClean="0">
                <a:latin typeface="Arial" panose="020B0604020202020204" pitchFamily="34" charset="0"/>
                <a:cs typeface="Arial" panose="020B0604020202020204" pitchFamily="34" charset="0"/>
              </a:rPr>
              <a:pPr lvl="1" algn="r">
                <a:defRPr/>
              </a:pPr>
              <a:t>7</a:t>
            </a:fld>
            <a:endParaRPr lang="en-US" altLang="x-non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833693"/>
      </p:ext>
    </p:extLst>
  </p:cSld>
  <p:clrMapOvr>
    <a:masterClrMapping/>
  </p:clrMapOvr>
  <p:transition spd="med"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8CD568-6BA0-4F49-ACB3-AE38BC57ED87}"/>
              </a:ext>
            </a:extLst>
          </p:cNvPr>
          <p:cNvGrpSpPr/>
          <p:nvPr/>
        </p:nvGrpSpPr>
        <p:grpSpPr>
          <a:xfrm>
            <a:off x="3630681" y="2414253"/>
            <a:ext cx="4740501" cy="2020583"/>
            <a:chOff x="3630681" y="2780017"/>
            <a:chExt cx="4740501" cy="2020583"/>
          </a:xfrm>
        </p:grpSpPr>
        <p:pic>
          <p:nvPicPr>
            <p:cNvPr id="6" name="Picture 5">
              <a:extLst>
                <a:ext uri="{FF2B5EF4-FFF2-40B4-BE49-F238E27FC236}">
                  <a16:creationId xmlns:a16="http://schemas.microsoft.com/office/drawing/2014/main" id="{312995F3-E973-EB44-8820-402C8950C2CD}"/>
                </a:ext>
              </a:extLst>
            </p:cNvPr>
            <p:cNvPicPr>
              <a:picLocks noChangeAspect="1"/>
            </p:cNvPicPr>
            <p:nvPr/>
          </p:nvPicPr>
          <p:blipFill>
            <a:blip r:embed="rId2"/>
            <a:stretch>
              <a:fillRect/>
            </a:stretch>
          </p:blipFill>
          <p:spPr>
            <a:xfrm>
              <a:off x="3630681" y="2804262"/>
              <a:ext cx="2406437" cy="1996338"/>
            </a:xfrm>
            <a:prstGeom prst="rect">
              <a:avLst/>
            </a:prstGeom>
          </p:spPr>
        </p:pic>
        <p:pic>
          <p:nvPicPr>
            <p:cNvPr id="7" name="Picture 6">
              <a:extLst>
                <a:ext uri="{FF2B5EF4-FFF2-40B4-BE49-F238E27FC236}">
                  <a16:creationId xmlns:a16="http://schemas.microsoft.com/office/drawing/2014/main" id="{2CBA12E3-661E-524D-A2A5-C5572AA4EC4F}"/>
                </a:ext>
              </a:extLst>
            </p:cNvPr>
            <p:cNvPicPr>
              <a:picLocks noChangeAspect="1"/>
            </p:cNvPicPr>
            <p:nvPr/>
          </p:nvPicPr>
          <p:blipFill>
            <a:blip r:embed="rId3"/>
            <a:stretch>
              <a:fillRect/>
            </a:stretch>
          </p:blipFill>
          <p:spPr>
            <a:xfrm>
              <a:off x="6173355" y="2780017"/>
              <a:ext cx="2197827" cy="2020583"/>
            </a:xfrm>
            <a:prstGeom prst="rect">
              <a:avLst/>
            </a:prstGeom>
          </p:spPr>
        </p:pic>
      </p:grpSp>
      <p:sp>
        <p:nvSpPr>
          <p:cNvPr id="2" name="Slide Number Placeholder 1">
            <a:extLst>
              <a:ext uri="{FF2B5EF4-FFF2-40B4-BE49-F238E27FC236}">
                <a16:creationId xmlns:a16="http://schemas.microsoft.com/office/drawing/2014/main" id="{56386ED4-1D22-44F5-3237-C1EFDD71D75F}"/>
              </a:ext>
            </a:extLst>
          </p:cNvPr>
          <p:cNvSpPr>
            <a:spLocks noGrp="1"/>
          </p:cNvSpPr>
          <p:nvPr>
            <p:ph type="sldNum" sz="quarter" idx="12"/>
          </p:nvPr>
        </p:nvSpPr>
        <p:spPr/>
        <p:txBody>
          <a:bodyPr/>
          <a:lstStyle/>
          <a:p>
            <a:fld id="{AAA21668-7E2D-D34B-8F28-D8590BEFEB53}" type="slidenum">
              <a:rPr lang="en-US" smtClean="0"/>
              <a:t>8</a:t>
            </a:fld>
            <a:endParaRPr lang="en-US" dirty="0"/>
          </a:p>
        </p:txBody>
      </p:sp>
    </p:spTree>
    <p:extLst>
      <p:ext uri="{BB962C8B-B14F-4D97-AF65-F5344CB8AC3E}">
        <p14:creationId xmlns:p14="http://schemas.microsoft.com/office/powerpoint/2010/main" val="273088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D415-09E8-0F85-A702-E8437876699E}"/>
              </a:ext>
            </a:extLst>
          </p:cNvPr>
          <p:cNvSpPr>
            <a:spLocks noGrp="1"/>
          </p:cNvSpPr>
          <p:nvPr>
            <p:ph type="title"/>
          </p:nvPr>
        </p:nvSpPr>
        <p:spPr/>
        <p:txBody>
          <a:bodyPr/>
          <a:lstStyle/>
          <a:p>
            <a:r>
              <a:rPr lang="en-US"/>
              <a:t>Existing Interoperability Standards</a:t>
            </a:r>
          </a:p>
        </p:txBody>
      </p:sp>
      <p:sp>
        <p:nvSpPr>
          <p:cNvPr id="4" name="Slide Number Placeholder 3">
            <a:extLst>
              <a:ext uri="{FF2B5EF4-FFF2-40B4-BE49-F238E27FC236}">
                <a16:creationId xmlns:a16="http://schemas.microsoft.com/office/drawing/2014/main" id="{633B1FEC-F2E5-014A-5EBC-94BFB46027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12537-B55F-1D4C-AACF-3B10E7522722}" type="slidenum">
              <a:rPr kumimoji="0" lang="en-US" sz="10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0000"/>
              </a:solidFill>
              <a:effectLst/>
              <a:uLnTx/>
              <a:uFillTx/>
              <a:latin typeface="Arial" charset="0"/>
              <a:ea typeface="+mn-ea"/>
              <a:cs typeface="Arial" charset="0"/>
            </a:endParaRPr>
          </a:p>
        </p:txBody>
      </p:sp>
      <p:graphicFrame>
        <p:nvGraphicFramePr>
          <p:cNvPr id="5" name="Table 4">
            <a:extLst>
              <a:ext uri="{FF2B5EF4-FFF2-40B4-BE49-F238E27FC236}">
                <a16:creationId xmlns:a16="http://schemas.microsoft.com/office/drawing/2014/main" id="{3FD31B6D-4E11-1FD3-9095-8C441A4FBC18}"/>
              </a:ext>
            </a:extLst>
          </p:cNvPr>
          <p:cNvGraphicFramePr>
            <a:graphicFrameLocks noGrp="1"/>
          </p:cNvGraphicFramePr>
          <p:nvPr/>
        </p:nvGraphicFramePr>
        <p:xfrm>
          <a:off x="440870" y="1029474"/>
          <a:ext cx="11266715" cy="5262788"/>
        </p:xfrm>
        <a:graphic>
          <a:graphicData uri="http://schemas.openxmlformats.org/drawingml/2006/table">
            <a:tbl>
              <a:tblPr firstRow="1" firstCol="1" bandRow="1">
                <a:tableStyleId>{5C22544A-7EE6-4342-B048-85BDC9FD1C3A}</a:tableStyleId>
              </a:tblPr>
              <a:tblGrid>
                <a:gridCol w="802670">
                  <a:extLst>
                    <a:ext uri="{9D8B030D-6E8A-4147-A177-3AD203B41FA5}">
                      <a16:colId xmlns:a16="http://schemas.microsoft.com/office/drawing/2014/main" val="1969291583"/>
                    </a:ext>
                  </a:extLst>
                </a:gridCol>
                <a:gridCol w="1688196">
                  <a:extLst>
                    <a:ext uri="{9D8B030D-6E8A-4147-A177-3AD203B41FA5}">
                      <a16:colId xmlns:a16="http://schemas.microsoft.com/office/drawing/2014/main" val="247387031"/>
                    </a:ext>
                  </a:extLst>
                </a:gridCol>
                <a:gridCol w="989815">
                  <a:extLst>
                    <a:ext uri="{9D8B030D-6E8A-4147-A177-3AD203B41FA5}">
                      <a16:colId xmlns:a16="http://schemas.microsoft.com/office/drawing/2014/main" val="2064548264"/>
                    </a:ext>
                  </a:extLst>
                </a:gridCol>
                <a:gridCol w="1027521">
                  <a:extLst>
                    <a:ext uri="{9D8B030D-6E8A-4147-A177-3AD203B41FA5}">
                      <a16:colId xmlns:a16="http://schemas.microsoft.com/office/drawing/2014/main" val="3218286703"/>
                    </a:ext>
                  </a:extLst>
                </a:gridCol>
                <a:gridCol w="1630332">
                  <a:extLst>
                    <a:ext uri="{9D8B030D-6E8A-4147-A177-3AD203B41FA5}">
                      <a16:colId xmlns:a16="http://schemas.microsoft.com/office/drawing/2014/main" val="108894072"/>
                    </a:ext>
                  </a:extLst>
                </a:gridCol>
                <a:gridCol w="1108912">
                  <a:extLst>
                    <a:ext uri="{9D8B030D-6E8A-4147-A177-3AD203B41FA5}">
                      <a16:colId xmlns:a16="http://schemas.microsoft.com/office/drawing/2014/main" val="1424357099"/>
                    </a:ext>
                  </a:extLst>
                </a:gridCol>
                <a:gridCol w="822052">
                  <a:extLst>
                    <a:ext uri="{9D8B030D-6E8A-4147-A177-3AD203B41FA5}">
                      <a16:colId xmlns:a16="http://schemas.microsoft.com/office/drawing/2014/main" val="3661752762"/>
                    </a:ext>
                  </a:extLst>
                </a:gridCol>
                <a:gridCol w="1126946">
                  <a:extLst>
                    <a:ext uri="{9D8B030D-6E8A-4147-A177-3AD203B41FA5}">
                      <a16:colId xmlns:a16="http://schemas.microsoft.com/office/drawing/2014/main" val="732844643"/>
                    </a:ext>
                  </a:extLst>
                </a:gridCol>
                <a:gridCol w="920707">
                  <a:extLst>
                    <a:ext uri="{9D8B030D-6E8A-4147-A177-3AD203B41FA5}">
                      <a16:colId xmlns:a16="http://schemas.microsoft.com/office/drawing/2014/main" val="1867214014"/>
                    </a:ext>
                  </a:extLst>
                </a:gridCol>
                <a:gridCol w="1149564">
                  <a:extLst>
                    <a:ext uri="{9D8B030D-6E8A-4147-A177-3AD203B41FA5}">
                      <a16:colId xmlns:a16="http://schemas.microsoft.com/office/drawing/2014/main" val="2796987113"/>
                    </a:ext>
                  </a:extLst>
                </a:gridCol>
              </a:tblGrid>
              <a:tr h="375120">
                <a:tc>
                  <a:txBody>
                    <a:bodyPr/>
                    <a:lstStyle/>
                    <a:p>
                      <a:pPr marL="0" marR="0" algn="ctr">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gn="ctr">
                        <a:lnSpc>
                          <a:spcPct val="107000"/>
                        </a:lnSpc>
                        <a:spcBef>
                          <a:spcPts val="0"/>
                        </a:spcBef>
                        <a:spcAft>
                          <a:spcPts val="0"/>
                        </a:spcAft>
                      </a:pPr>
                      <a:r>
                        <a:rPr lang="en-US" sz="1000">
                          <a:effectLst/>
                        </a:rPr>
                        <a:t>Comm, Nav, Timing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gn="ctr">
                        <a:lnSpc>
                          <a:spcPct val="107000"/>
                        </a:lnSpc>
                        <a:spcBef>
                          <a:spcPts val="0"/>
                        </a:spcBef>
                        <a:spcAft>
                          <a:spcPts val="0"/>
                        </a:spcAft>
                      </a:pPr>
                      <a:r>
                        <a:rPr lang="en-US" sz="1000">
                          <a:effectLst/>
                        </a:rPr>
                        <a:t>Avionics &amp; Networks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gn="ctr">
                        <a:lnSpc>
                          <a:spcPct val="107000"/>
                        </a:lnSpc>
                        <a:spcBef>
                          <a:spcPts val="0"/>
                        </a:spcBef>
                        <a:spcAft>
                          <a:spcPts val="0"/>
                        </a:spcAft>
                      </a:pPr>
                      <a:r>
                        <a:rPr lang="en-US" sz="1000">
                          <a:effectLst/>
                        </a:rPr>
                        <a:t>Data Formats &amp; Exchange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gn="ctr">
                        <a:lnSpc>
                          <a:spcPct val="107000"/>
                        </a:lnSpc>
                        <a:spcBef>
                          <a:spcPts val="0"/>
                        </a:spcBef>
                        <a:spcAft>
                          <a:spcPts val="0"/>
                        </a:spcAft>
                      </a:pPr>
                      <a:r>
                        <a:rPr lang="en-US" sz="1000">
                          <a:effectLst/>
                        </a:rPr>
                        <a:t>Cybersecurity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gn="ctr">
                        <a:lnSpc>
                          <a:spcPct val="107000"/>
                        </a:lnSpc>
                        <a:spcBef>
                          <a:spcPts val="0"/>
                        </a:spcBef>
                        <a:spcAft>
                          <a:spcPts val="0"/>
                        </a:spcAft>
                      </a:pPr>
                      <a:r>
                        <a:rPr lang="en-US" sz="1000">
                          <a:effectLst/>
                        </a:rPr>
                        <a:t>Software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gn="ctr">
                        <a:lnSpc>
                          <a:spcPct val="107000"/>
                        </a:lnSpc>
                        <a:spcBef>
                          <a:spcPts val="0"/>
                        </a:spcBef>
                        <a:spcAft>
                          <a:spcPts val="0"/>
                        </a:spcAft>
                      </a:pPr>
                      <a:r>
                        <a:rPr lang="en-US" sz="1000">
                          <a:effectLst/>
                        </a:rPr>
                        <a:t>Computer Human Interfaces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gn="ctr">
                        <a:lnSpc>
                          <a:spcPct val="107000"/>
                        </a:lnSpc>
                        <a:spcBef>
                          <a:spcPts val="0"/>
                        </a:spcBef>
                        <a:spcAft>
                          <a:spcPts val="0"/>
                        </a:spcAft>
                      </a:pPr>
                      <a:r>
                        <a:rPr lang="en-US" sz="1000">
                          <a:effectLst/>
                        </a:rPr>
                        <a:t>Automation &amp; Autonomy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gn="ctr">
                        <a:lnSpc>
                          <a:spcPct val="107000"/>
                        </a:lnSpc>
                        <a:spcBef>
                          <a:spcPts val="0"/>
                        </a:spcBef>
                        <a:spcAft>
                          <a:spcPts val="0"/>
                        </a:spcAft>
                      </a:pPr>
                      <a:r>
                        <a:rPr lang="en-US" sz="1000">
                          <a:effectLst/>
                        </a:rPr>
                        <a:t>Notes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extLst>
                  <a:ext uri="{0D108BD9-81ED-4DB2-BD59-A6C34878D82A}">
                    <a16:rowId xmlns:a16="http://schemas.microsoft.com/office/drawing/2014/main" val="3050913202"/>
                  </a:ext>
                </a:extLst>
              </a:tr>
              <a:tr h="498185">
                <a:tc>
                  <a:txBody>
                    <a:bodyPr/>
                    <a:lstStyle/>
                    <a:p>
                      <a:pPr marL="0" marR="0" algn="ctr">
                        <a:lnSpc>
                          <a:spcPct val="107000"/>
                        </a:lnSpc>
                        <a:spcBef>
                          <a:spcPts val="0"/>
                        </a:spcBef>
                        <a:spcAft>
                          <a:spcPts val="0"/>
                        </a:spcAft>
                      </a:pPr>
                      <a:r>
                        <a:rPr lang="en-US" sz="1000">
                          <a:effectLst/>
                        </a:rPr>
                        <a:t>HEOMD-003-01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a:effectLst/>
                        </a:rPr>
                        <a:t>International Avionics System Interoperability Standards (IASIS)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err="1">
                          <a:effectLst/>
                        </a:rPr>
                        <a:t>TTGbE</a:t>
                      </a:r>
                      <a:r>
                        <a:rPr lang="en-US" sz="1000">
                          <a:effectLst/>
                        </a:rPr>
                        <a:t>, Ethernet (802.3-2008  1000BaseT)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No routing, SNMP, security, etc.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1322970191"/>
                  </a:ext>
                </a:extLst>
              </a:tr>
              <a:tr h="329364">
                <a:tc>
                  <a:txBody>
                    <a:bodyPr/>
                    <a:lstStyle/>
                    <a:p>
                      <a:pPr marL="0" marR="0" algn="ctr">
                        <a:lnSpc>
                          <a:spcPct val="107000"/>
                        </a:lnSpc>
                        <a:spcBef>
                          <a:spcPts val="0"/>
                        </a:spcBef>
                        <a:spcAft>
                          <a:spcPts val="0"/>
                        </a:spcAft>
                      </a:pPr>
                      <a:r>
                        <a:rPr lang="en-US" sz="1000">
                          <a:effectLst/>
                        </a:rPr>
                        <a:t>HEOMD-003-02 Rev 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a:effectLst/>
                        </a:rPr>
                        <a:t>International Communication System Interoperability Standards (ICSIS)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rPr>
                        <a:t>CCSDS AOS, </a:t>
                      </a:r>
                      <a:r>
                        <a:rPr lang="en-US" sz="1000" dirty="0" err="1">
                          <a:effectLst/>
                        </a:rPr>
                        <a:t>Encap</a:t>
                      </a:r>
                      <a:r>
                        <a:rPr lang="en-US" sz="1000" dirty="0">
                          <a:effectLst/>
                        </a:rPr>
                        <a:t>, Wi-Fi (802.11n &amp; 802.11ac), RFID, LTE (TBD)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IPv4, IPv6, LTP, TCP, UDP, DTN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rPr>
                        <a:t>CFDP, AMS, RTP, </a:t>
                      </a:r>
                    </a:p>
                    <a:p>
                      <a:pPr marL="0" marR="0">
                        <a:lnSpc>
                          <a:spcPct val="107000"/>
                        </a:lnSpc>
                        <a:spcBef>
                          <a:spcPts val="0"/>
                        </a:spcBef>
                        <a:spcAft>
                          <a:spcPts val="0"/>
                        </a:spcAft>
                      </a:pPr>
                      <a:r>
                        <a:rPr lang="en-US" sz="1000" dirty="0">
                          <a:effectLst/>
                        </a:rPr>
                        <a:t>CCSDS 766.2-B-1, Voice and Audio Communications; CCSDS 766.1-B-2, Digital Motion Imagery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err="1">
                          <a:effectLst/>
                        </a:rPr>
                        <a:t>IPSec</a:t>
                      </a:r>
                      <a:r>
                        <a:rPr lang="en-US" sz="1000" dirty="0">
                          <a:effectLst/>
                        </a:rPr>
                        <a:t>, AES (NIST SP 800-38D), Link-Layer (CCSDS 355.0-B-1)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rPr>
                        <a:t>LSS in work, Link Layer Sec won’t work for LSS, No NTP or PTP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1641907934"/>
                  </a:ext>
                </a:extLst>
              </a:tr>
              <a:tr h="607762">
                <a:tc>
                  <a:txBody>
                    <a:bodyPr/>
                    <a:lstStyle/>
                    <a:p>
                      <a:pPr marL="0" marR="0" algn="ctr">
                        <a:lnSpc>
                          <a:spcPct val="107000"/>
                        </a:lnSpc>
                        <a:spcBef>
                          <a:spcPts val="0"/>
                        </a:spcBef>
                        <a:spcAft>
                          <a:spcPts val="0"/>
                        </a:spcAft>
                      </a:pPr>
                      <a:r>
                        <a:rPr lang="en-US" sz="1000">
                          <a:effectLst/>
                        </a:rPr>
                        <a:t>HEOMD-003-07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a:effectLst/>
                        </a:rPr>
                        <a:t>International External Robotic Interface Interoperability Standards (IERIIS)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HW only, no SW interop, no ROS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2734238989"/>
                  </a:ext>
                </a:extLst>
              </a:tr>
              <a:tr h="530196">
                <a:tc>
                  <a:txBody>
                    <a:bodyPr/>
                    <a:lstStyle/>
                    <a:p>
                      <a:pPr marL="0" marR="0" algn="ctr">
                        <a:lnSpc>
                          <a:spcPct val="107000"/>
                        </a:lnSpc>
                        <a:spcBef>
                          <a:spcPts val="0"/>
                        </a:spcBef>
                        <a:spcAft>
                          <a:spcPts val="0"/>
                        </a:spcAft>
                      </a:pPr>
                      <a:r>
                        <a:rPr lang="en-US" sz="1000">
                          <a:effectLst/>
                        </a:rPr>
                        <a:t>HEOMD-003-08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a:effectLst/>
                        </a:rPr>
                        <a:t>International Software System Interoperability Standards (ISwSIS)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Encap</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rPr>
                        <a:t>Space Packet, Big Endian, CCSDS 876.0-B-1 EDS, CCSDS 660.0-B-2 XTCE (v1.2)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err="1">
                          <a:effectLst/>
                        </a:rPr>
                        <a:t>cFE</a:t>
                      </a:r>
                      <a:r>
                        <a:rPr lang="en-US" sz="1000">
                          <a:effectLst/>
                        </a:rPr>
                        <a:t>/</a:t>
                      </a:r>
                      <a:r>
                        <a:rPr lang="en-US" sz="1000" err="1">
                          <a:effectLst/>
                        </a:rPr>
                        <a:t>cFS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rPr>
                        <a:t>No EWCA, COTS, </a:t>
                      </a:r>
                      <a:r>
                        <a:rPr lang="en-US" sz="1000" dirty="0" err="1">
                          <a:effectLst/>
                        </a:rPr>
                        <a:t>Cmd</a:t>
                      </a:r>
                      <a:r>
                        <a:rPr lang="en-US" sz="1000" dirty="0">
                          <a:effectLst/>
                        </a:rPr>
                        <a:t> &amp; </a:t>
                      </a:r>
                      <a:r>
                        <a:rPr lang="en-US" sz="1000" dirty="0" err="1">
                          <a:effectLst/>
                        </a:rPr>
                        <a:t>Tlm</a:t>
                      </a:r>
                      <a:r>
                        <a:rPr lang="en-US" sz="1000" dirty="0">
                          <a:effectLst/>
                        </a:rPr>
                        <a:t> data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3687527837"/>
                  </a:ext>
                </a:extLst>
              </a:tr>
              <a:tr h="470737">
                <a:tc>
                  <a:txBody>
                    <a:bodyPr/>
                    <a:lstStyle/>
                    <a:p>
                      <a:pPr marL="0" marR="0" algn="ctr">
                        <a:lnSpc>
                          <a:spcPct val="107000"/>
                        </a:lnSpc>
                        <a:spcBef>
                          <a:spcPts val="0"/>
                        </a:spcBef>
                        <a:spcAft>
                          <a:spcPts val="0"/>
                        </a:spcAft>
                      </a:pPr>
                      <a:r>
                        <a:rPr lang="en-US" sz="1000" strike="sngStrike">
                          <a:effectLst/>
                        </a:rPr>
                        <a:t>ACD-50028 Rev DRAFT</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strike="sngStrike">
                          <a:effectLst/>
                        </a:rPr>
                        <a:t>Artemis Extension for Space Packet Protocol Specification Document</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dirty="0">
                          <a:effectLst/>
                        </a:rPr>
                        <a:t> </a:t>
                      </a:r>
                      <a:endParaRPr lang="en-US" sz="1000" strike="sng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a:effectLst/>
                        </a:rPr>
                        <a:t> </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a:effectLst/>
                        </a:rPr>
                        <a:t> </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a:effectLst/>
                        </a:rPr>
                        <a:t> </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a:effectLst/>
                        </a:rPr>
                        <a:t> </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a:effectLst/>
                        </a:rPr>
                        <a:t> </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a:effectLst/>
                        </a:rPr>
                        <a:t> </a:t>
                      </a:r>
                      <a:endParaRPr lang="en-US" sz="1000" strike="sngStrike">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strike="sngStrike" dirty="0">
                          <a:effectLst/>
                        </a:rPr>
                        <a:t>Empty</a:t>
                      </a:r>
                      <a:endParaRPr lang="en-US" sz="1000" strike="sngStrike"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3174657231"/>
                  </a:ext>
                </a:extLst>
              </a:tr>
              <a:tr h="183985">
                <a:tc>
                  <a:txBody>
                    <a:bodyPr/>
                    <a:lstStyle/>
                    <a:p>
                      <a:pPr marL="0" marR="0" algn="ctr">
                        <a:lnSpc>
                          <a:spcPct val="107000"/>
                        </a:lnSpc>
                        <a:spcBef>
                          <a:spcPts val="0"/>
                        </a:spcBef>
                        <a:spcAft>
                          <a:spcPts val="0"/>
                        </a:spcAft>
                      </a:pPr>
                      <a:r>
                        <a:rPr lang="en-US" sz="1000">
                          <a:effectLst/>
                        </a:rPr>
                        <a:t>ACD-40040 Rev Baseline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a:effectLst/>
                        </a:rPr>
                        <a:t>Artemis Campaign Development (ACD) Icon and Symbol Library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GUI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1861409956"/>
                  </a:ext>
                </a:extLst>
              </a:tr>
              <a:tr h="522803">
                <a:tc>
                  <a:txBody>
                    <a:bodyPr/>
                    <a:lstStyle/>
                    <a:p>
                      <a:pPr marL="0" marR="0" algn="ctr">
                        <a:lnSpc>
                          <a:spcPct val="107000"/>
                        </a:lnSpc>
                        <a:spcBef>
                          <a:spcPts val="0"/>
                        </a:spcBef>
                        <a:spcAft>
                          <a:spcPts val="0"/>
                        </a:spcAft>
                      </a:pPr>
                      <a:r>
                        <a:rPr lang="en-US" sz="1000">
                          <a:effectLst/>
                        </a:rPr>
                        <a:t>ACD-50040 Rev Baseline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r>
                        <a:rPr lang="en-US" sz="1000">
                          <a:effectLst/>
                        </a:rPr>
                        <a:t>Artemis Campaign Development (ACD) Graphical User Interface (GUI) Standard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GUI, Cmds &amp; Tlm, Messages, EWCA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3534994259"/>
                  </a:ext>
                </a:extLst>
              </a:tr>
              <a:tr h="107401">
                <a:tc>
                  <a:txBody>
                    <a:bodyPr/>
                    <a:lstStyle/>
                    <a:p>
                      <a:pPr marL="0" marR="0" algn="ctr">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nchor="ctr"/>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392247958"/>
                  </a:ext>
                </a:extLst>
              </a:tr>
              <a:tr h="0">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Gateway</a:t>
                      </a:r>
                    </a:p>
                  </a:txBody>
                  <a:tcPr marL="65407" marR="65407" marT="0" marB="0" anchor="ctr"/>
                </a:tc>
                <a:tc>
                  <a:txBody>
                    <a:bodyPr/>
                    <a:lstStyle/>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GP 10002</a:t>
                      </a: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GP 10003</a:t>
                      </a: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GP 10098, GP 10100</a:t>
                      </a:r>
                    </a:p>
                  </a:txBody>
                  <a:tcPr marL="65407" marR="65407" marT="0" marB="0"/>
                </a:tc>
                <a:tc>
                  <a:txBody>
                    <a:bodyPr/>
                    <a:lstStyle/>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GP 10006</a:t>
                      </a: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GP 10007</a:t>
                      </a: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GP 10012</a:t>
                      </a:r>
                    </a:p>
                  </a:txBody>
                  <a:tcPr marL="65407" marR="65407" marT="0" marB="0"/>
                </a:tc>
                <a:tc>
                  <a:txBody>
                    <a:bodyPr/>
                    <a:lstStyle/>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1308498141"/>
                  </a:ext>
                </a:extLst>
              </a:tr>
              <a:tr h="43777">
                <a:tc>
                  <a:txBody>
                    <a:bodyPr/>
                    <a:lstStyle/>
                    <a:p>
                      <a:pPr marL="0" marR="0" algn="ctr">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C3I Orion/ SLS/EGS</a:t>
                      </a:r>
                    </a:p>
                  </a:txBody>
                  <a:tcPr marL="65407" marR="65407" marT="0" marB="0" anchor="ctr"/>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Command, Control, Communications, and Information (C3I) Interoperability Specification</a:t>
                      </a: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CCSDS AOS,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Encap</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IPv4, UDP, ICMP, routing,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DiffServ</a:t>
                      </a:r>
                      <a:r>
                        <a:rPr lang="en-US" sz="1000" dirty="0">
                          <a:effectLst/>
                          <a:latin typeface="Calibri" panose="020F0502020204030204" pitchFamily="34" charset="0"/>
                          <a:ea typeface="Calibri" panose="020F0502020204030204" pitchFamily="34" charset="0"/>
                          <a:cs typeface="Times New Roman" panose="02020603050405020304" pitchFamily="18" charset="0"/>
                        </a:rPr>
                        <a:t>, TCP (limited)</a:t>
                      </a:r>
                    </a:p>
                  </a:txBody>
                  <a:tcPr marL="65407" marR="65407"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RTP, G.729, H.264, CFDP, XTCE v1.1, DEM, NTP</a:t>
                      </a:r>
                    </a:p>
                  </a:txBody>
                  <a:tcPr marL="65407" marR="65407" marT="0" marB="0"/>
                </a:tc>
                <a:tc>
                  <a:txBody>
                    <a:bodyPr/>
                    <a:lstStyle/>
                    <a:p>
                      <a:pPr marL="0" marR="0">
                        <a:lnSpc>
                          <a:spcPct val="107000"/>
                        </a:lnSpc>
                        <a:spcBef>
                          <a:spcPts val="0"/>
                        </a:spcBef>
                        <a:spcAft>
                          <a:spcPts val="0"/>
                        </a:spcAft>
                      </a:pPr>
                      <a:r>
                        <a:rPr lang="en-US" sz="1000" dirty="0">
                          <a:effectLst/>
                        </a:rPr>
                        <a:t>AES (NIST SP 800-38D)</a:t>
                      </a:r>
                      <a:r>
                        <a:rPr lang="en-US" sz="1000" dirty="0">
                          <a:effectLst/>
                          <a:latin typeface="Calibri" panose="020F0502020204030204" pitchFamily="34" charset="0"/>
                          <a:ea typeface="Calibri" panose="020F0502020204030204" pitchFamily="34" charset="0"/>
                          <a:cs typeface="Times New Roman" panose="02020603050405020304" pitchFamily="18" charset="0"/>
                        </a:rPr>
                        <a:t>, Link Layer (CCSDS 355.0-R-4)</a:t>
                      </a:r>
                    </a:p>
                  </a:txBody>
                  <a:tcPr marL="65407" marR="65407" marT="0" marB="0"/>
                </a:tc>
                <a:tc>
                  <a:txBody>
                    <a:bodyPr/>
                    <a:lstStyle/>
                    <a:p>
                      <a:pPr marL="0" marR="0">
                        <a:lnSpc>
                          <a:spcPct val="107000"/>
                        </a:lnSpc>
                        <a:spcBef>
                          <a:spcPts val="0"/>
                        </a:spcBef>
                        <a:spcAft>
                          <a:spcPts val="0"/>
                        </a:spcAft>
                      </a:pPr>
                      <a:r>
                        <a:rPr lang="en-US" sz="1000" dirty="0" err="1">
                          <a:effectLst/>
                          <a:latin typeface="Calibri" panose="020F0502020204030204" pitchFamily="34" charset="0"/>
                          <a:ea typeface="Calibri" panose="020F0502020204030204" pitchFamily="34" charset="0"/>
                          <a:cs typeface="Times New Roman" panose="02020603050405020304" pitchFamily="18" charset="0"/>
                        </a:rPr>
                        <a:t>Cmd</a:t>
                      </a:r>
                      <a:r>
                        <a:rPr lang="en-US" sz="1000" dirty="0">
                          <a:effectLst/>
                          <a:latin typeface="Calibri" panose="020F0502020204030204" pitchFamily="34" charset="0"/>
                          <a:ea typeface="Calibri" panose="020F0502020204030204" pitchFamily="34" charset="0"/>
                          <a:cs typeface="Times New Roman" panose="02020603050405020304" pitchFamily="18" charset="0"/>
                        </a:rPr>
                        <a:t>/</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Tlm</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fns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EWCA in Orion docs</a:t>
                      </a:r>
                    </a:p>
                  </a:txBody>
                  <a:tcPr marL="65407" marR="65407" marT="0" marB="0"/>
                </a:tc>
                <a:tc>
                  <a:txBody>
                    <a:bodyPr/>
                    <a:lstStyle/>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DEM instead of Space Packet, No SNMP, IPv6,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IPSec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07" marR="65407" marT="0" marB="0"/>
                </a:tc>
                <a:extLst>
                  <a:ext uri="{0D108BD9-81ED-4DB2-BD59-A6C34878D82A}">
                    <a16:rowId xmlns:a16="http://schemas.microsoft.com/office/drawing/2014/main" val="1746240015"/>
                  </a:ext>
                </a:extLst>
              </a:tr>
            </a:tbl>
          </a:graphicData>
        </a:graphic>
      </p:graphicFrame>
      <p:sp>
        <p:nvSpPr>
          <p:cNvPr id="6" name="TextBox 5">
            <a:extLst>
              <a:ext uri="{FF2B5EF4-FFF2-40B4-BE49-F238E27FC236}">
                <a16:creationId xmlns:a16="http://schemas.microsoft.com/office/drawing/2014/main" id="{7CB2DB80-667D-9707-F3F9-59ACB0AC3F11}"/>
              </a:ext>
            </a:extLst>
          </p:cNvPr>
          <p:cNvSpPr txBox="1"/>
          <p:nvPr/>
        </p:nvSpPr>
        <p:spPr>
          <a:xfrm>
            <a:off x="1208989" y="6385480"/>
            <a:ext cx="60944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https://www.internationaldeepspacestandards.com/</a:t>
            </a:r>
          </a:p>
        </p:txBody>
      </p:sp>
    </p:spTree>
    <p:extLst>
      <p:ext uri="{BB962C8B-B14F-4D97-AF65-F5344CB8AC3E}">
        <p14:creationId xmlns:p14="http://schemas.microsoft.com/office/powerpoint/2010/main" val="2861042476"/>
      </p:ext>
    </p:extLst>
  </p:cSld>
  <p:clrMapOvr>
    <a:masterClrMapping/>
  </p:clrMapOvr>
  <p:transition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3.xml><?xml version="1.0" encoding="utf-8"?>
<a:theme xmlns:a="http://schemas.openxmlformats.org/drawingml/2006/main" name="4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2MDocs" ma:contentTypeID="0x010100BA236C85A32CF746ADC990CBD4623DDC00686129DB2BFFCA4CBF1DAD8523E1B89C" ma:contentTypeVersion="17" ma:contentTypeDescription="" ma:contentTypeScope="" ma:versionID="d4b20db76c6a21013ec0c547f22b1122">
  <xsd:schema xmlns:xsd="http://www.w3.org/2001/XMLSchema" xmlns:xs="http://www.w3.org/2001/XMLSchema" xmlns:p="http://schemas.microsoft.com/office/2006/metadata/properties" xmlns:ns2="6df94b74-993f-48d8-bcad-83c49ecc3def" targetNamespace="http://schemas.microsoft.com/office/2006/metadata/properties" ma:root="true" ma:fieldsID="5e8766108a10830263d35bba41ba558c" ns2:_="">
    <xsd:import namespace="6df94b74-993f-48d8-bcad-83c49ecc3def"/>
    <xsd:element name="properties">
      <xsd:complexType>
        <xsd:sequence>
          <xsd:element name="documentManagement">
            <xsd:complexType>
              <xsd:all>
                <xsd:element ref="ns2:DocCategory" minOccurs="0"/>
                <xsd:element ref="ns2:DocType" minOccurs="0"/>
                <xsd:element ref="ns2:SBU" minOccurs="0"/>
                <xsd:element ref="ns2:EAR" minOccurs="0"/>
                <xsd:element ref="ns2:ITAR"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94b74-993f-48d8-bcad-83c49ecc3def" elementFormDefault="qualified">
    <xsd:import namespace="http://schemas.microsoft.com/office/2006/documentManagement/types"/>
    <xsd:import namespace="http://schemas.microsoft.com/office/infopath/2007/PartnerControls"/>
    <xsd:element name="DocCategory" ma:index="8" nillable="true" ma:displayName="Doc Category" ma:default="Administration" ma:format="Dropdown" ma:internalName="DocCategory" ma:readOnly="false">
      <xsd:simpleType>
        <xsd:restriction base="dms:Choice">
          <xsd:enumeration value="Administration"/>
          <xsd:enumeration value="Agreements"/>
          <xsd:enumeration value="Assessments"/>
          <xsd:enumeration value="Charters"/>
          <xsd:enumeration value="Communications"/>
          <xsd:enumeration value="Con Ops"/>
          <xsd:enumeration value="Constraints"/>
          <xsd:enumeration value="Correspondence"/>
          <xsd:enumeration value="Design"/>
          <xsd:enumeration value="Hardware"/>
          <xsd:enumeration value="Hazard"/>
          <xsd:enumeration value="Logistics"/>
          <xsd:enumeration value="Memorandums"/>
          <xsd:enumeration value="Mission Assurance"/>
          <xsd:enumeration value="Model &amp; SIM"/>
          <xsd:enumeration value="Operations"/>
          <xsd:enumeration value="Quality Assurance"/>
          <xsd:enumeration value="Rating"/>
          <xsd:enumeration value="Regulatory"/>
          <xsd:enumeration value="Safety"/>
          <xsd:enumeration value="Risk"/>
          <xsd:enumeration value="Schedule"/>
          <xsd:enumeration value="Software"/>
          <xsd:enumeration value="Strategy"/>
          <xsd:enumeration value="Systems Engineering and Integration"/>
          <xsd:enumeration value="Systems and Subsystems"/>
          <xsd:enumeration value="Testing"/>
          <xsd:enumeration value="Template"/>
          <xsd:enumeration value="Visualization"/>
        </xsd:restriction>
      </xsd:simpleType>
    </xsd:element>
    <xsd:element name="DocType" ma:index="9" nillable="true" ma:displayName="Doc Type" ma:format="Dropdown" ma:internalName="DocType" ma:readOnly="false">
      <xsd:simpleType>
        <xsd:restriction base="dms:Choice">
          <xsd:enumeration value="Analysis (ANA)"/>
          <xsd:enumeration value="Application (APP)"/>
          <xsd:enumeration value="Briefing (BRIEF) / Presentation (PRES)"/>
          <xsd:enumeration value="Certification (CERT)"/>
          <xsd:enumeration value="Change Request (CR)"/>
          <xsd:enumeration value="Charters (CHTR)"/>
          <xsd:enumeration value="Memorandums (M)"/>
          <xsd:enumeration value="Drawing (DRAW)"/>
          <xsd:enumeration value="Interfaces (ICD/IRD)"/>
          <xsd:enumeration value="Management Directives (MD)"/>
          <xsd:enumeration value="Minutes (MIN)"/>
          <xsd:enumeration value="Multimedia (MM)"/>
          <xsd:enumeration value="Messaging (MSG)"/>
          <xsd:enumeration value="Paper (PAP)"/>
          <xsd:enumeration value="Plans (PLAN)"/>
          <xsd:enumeration value="Policy (POL)"/>
          <xsd:enumeration value="Procedure (PROC)"/>
          <xsd:enumeration value="Process (PRO)"/>
          <xsd:enumeration value="Report (RPT)"/>
          <xsd:enumeration value="Requirements (RQMT)"/>
          <xsd:enumeration value="Standards and Formats (STD)"/>
          <xsd:enumeration value="Tech Article (ART)"/>
          <xsd:enumeration value="Template (TEMP)"/>
          <xsd:enumeration value="User Guide (UG)"/>
          <xsd:enumeration value="Verification Validation (VV)"/>
        </xsd:restriction>
      </xsd:simpleType>
    </xsd:element>
    <xsd:element name="SBU" ma:index="10" nillable="true" ma:displayName="SBU" ma:default="0" ma:internalName="SBU">
      <xsd:simpleType>
        <xsd:restriction base="dms:Boolean"/>
      </xsd:simpleType>
    </xsd:element>
    <xsd:element name="EAR" ma:index="11" nillable="true" ma:displayName="EAR" ma:default="0" ma:internalName="EAR">
      <xsd:simpleType>
        <xsd:restriction base="dms:Boolean"/>
      </xsd:simpleType>
    </xsd:element>
    <xsd:element name="ITAR" ma:index="12" nillable="true" ma:displayName="ITAR" ma:default="0" ma:internalName="ITAR">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Category xmlns="6df94b74-993f-48d8-bcad-83c49ecc3def">Template</DocCategory>
    <SBU xmlns="6df94b74-993f-48d8-bcad-83c49ecc3def">false</SBU>
    <EAR xmlns="6df94b74-993f-48d8-bcad-83c49ecc3def">false</EAR>
    <ITAR xmlns="6df94b74-993f-48d8-bcad-83c49ecc3def">false</ITAR>
    <DocType xmlns="6df94b74-993f-48d8-bcad-83c49ecc3def">Template (TEMP)</Doc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1ACE8E-6330-45DF-B517-47374B6CA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94b74-993f-48d8-bcad-83c49ecc3d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7971CB-293A-40EB-9D20-702452FFFB11}">
  <ds:schemaRefs>
    <ds:schemaRef ds:uri="http://schemas.microsoft.com/office/2006/metadata/properties"/>
    <ds:schemaRef ds:uri="http://schemas.microsoft.com/office/infopath/2007/PartnerControls"/>
    <ds:schemaRef ds:uri="6df94b74-993f-48d8-bcad-83c49ecc3def"/>
  </ds:schemaRefs>
</ds:datastoreItem>
</file>

<file path=customXml/itemProps3.xml><?xml version="1.0" encoding="utf-8"?>
<ds:datastoreItem xmlns:ds="http://schemas.openxmlformats.org/officeDocument/2006/customXml" ds:itemID="{EC80FB07-169E-486D-91DD-32E4CED728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8094</TotalTime>
  <Words>2967</Words>
  <Application>Microsoft Office PowerPoint</Application>
  <PresentationFormat>Widescreen</PresentationFormat>
  <Paragraphs>622</Paragraphs>
  <Slides>10</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Arial</vt:lpstr>
      <vt:lpstr>Arial Narrow</vt:lpstr>
      <vt:lpstr>Calibri</vt:lpstr>
      <vt:lpstr>Wingdings 2</vt:lpstr>
      <vt:lpstr>Office Theme</vt:lpstr>
      <vt:lpstr>3_ExplorationScenario-Updated</vt:lpstr>
      <vt:lpstr>4_ExplorationScenario-Updated</vt:lpstr>
      <vt:lpstr>Lunar Command &amp; Control Interoperability (LuCCI) Project Overview</vt:lpstr>
      <vt:lpstr>What Is the LuCCI Project?</vt:lpstr>
      <vt:lpstr>Problem Description</vt:lpstr>
      <vt:lpstr>Project Scope</vt:lpstr>
      <vt:lpstr>LuCCI Scope Areas</vt:lpstr>
      <vt:lpstr>Team Members &amp; Stakeholders</vt:lpstr>
      <vt:lpstr>PowerPoint Presentation</vt:lpstr>
      <vt:lpstr>PowerPoint Presentation</vt:lpstr>
      <vt:lpstr>Existing Interoperability Standards</vt:lpstr>
      <vt:lpstr>Example Products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Payne, Stefanie (JSC-CM000)[BOOZ ALLEN HAMILTON]</dc:creator>
  <cp:lastModifiedBy>O'Hagan, Brian (JSC-ER111)</cp:lastModifiedBy>
  <cp:revision>268</cp:revision>
  <dcterms:created xsi:type="dcterms:W3CDTF">2019-09-19T15:32:31Z</dcterms:created>
  <dcterms:modified xsi:type="dcterms:W3CDTF">2024-03-11T15:24:14Z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0x010100BA236C85A32CF746ADC990CBD4623DDC00686129DB2BFFCA4CBF1DAD8523E1B89C</vt:lpwstr>
  </property>
</Properties>
</file>