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361" r:id="rId2"/>
    <p:sldId id="669" r:id="rId3"/>
    <p:sldId id="592" r:id="rId4"/>
    <p:sldId id="679" r:id="rId5"/>
    <p:sldId id="680" r:id="rId6"/>
    <p:sldId id="683" r:id="rId7"/>
    <p:sldId id="693" r:id="rId8"/>
    <p:sldId id="704" r:id="rId9"/>
    <p:sldId id="694" r:id="rId10"/>
    <p:sldId id="703" r:id="rId11"/>
    <p:sldId id="702" r:id="rId12"/>
    <p:sldId id="701" r:id="rId13"/>
    <p:sldId id="688" r:id="rId14"/>
    <p:sldId id="700" r:id="rId15"/>
    <p:sldId id="668" r:id="rId16"/>
    <p:sldId id="686" r:id="rId17"/>
    <p:sldId id="689" r:id="rId1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4D2435-0C68-4839-8563-01002EAC329C}" v="35" dt="2024-05-03T15:20:42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6" autoAdjust="0"/>
    <p:restoredTop sz="81507" autoAdjust="0"/>
  </p:normalViewPr>
  <p:slideViewPr>
    <p:cSldViewPr>
      <p:cViewPr>
        <p:scale>
          <a:sx n="60" d="100"/>
          <a:sy n="60" d="100"/>
        </p:scale>
        <p:origin x="34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69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A4133C0-B352-4325-9170-22FD4FA71E0A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1C4C5B4-33A5-44B7-BDE2-939978074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4C5B4-33A5-44B7-BDE2-939978074E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0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C5B4-33A5-44B7-BDE2-939978074E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9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C5B4-33A5-44B7-BDE2-939978074E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Urban Air Mobility (UAM) operations offer an alternative to road and rail traffic for local and regional movement of people and goods.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main goal of UAM is to provide…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Noise concerns will need to be overcome for large-scale UAM adoption.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For UAM operations to mature and be practical in a wide range of locations…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bullet: A recent NASA white paper on UAM noise identified gaps and recommendations, such as…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right: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New rotorcraft configurations -&gt; new source of noise -&gt; differences in sound quality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UAM noise will add to an existing soundscape.  How will this background noise affect human response?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May induce a different human response than traditional vertical takeoff and landing vehicles.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C5B4-33A5-44B7-BDE2-939978074E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 approach is based upon a proposed empirical model</a:t>
            </a:r>
          </a:p>
          <a:p>
            <a:endParaRPr lang="en-US" dirty="0"/>
          </a:p>
          <a:p>
            <a:r>
              <a:rPr lang="en-US" dirty="0"/>
              <a:t>Point out that this model is for the annoyance response to the signal only.  It is possible that when the signal level is low, annoyance responses may contain a component due to perception of the masker.  We are considering this as a potential complicating factor and our test design and analysis is able to see if this is important or not. 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C5B4-33A5-44B7-BDE2-939978074E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levels of Sounds A and B: low and high</a:t>
            </a:r>
          </a:p>
          <a:p>
            <a:r>
              <a:rPr lang="en-US" dirty="0"/>
              <a:t>Three levels of Masker: low, medium and high</a:t>
            </a:r>
          </a:p>
          <a:p>
            <a:endParaRPr lang="en-US" dirty="0"/>
          </a:p>
          <a:p>
            <a:r>
              <a:rPr lang="en-US" dirty="0"/>
              <a:t>Get Equal Annoyance Points for various amounts of masking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C5B4-33A5-44B7-BDE2-939978074E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1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C5B4-33A5-44B7-BDE2-939978074E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4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C5B4-33A5-44B7-BDE2-939978074E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C5B4-33A5-44B7-BDE2-939978074E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56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All 3 intervals have masker, only 1 interval has a target sound</a:t>
            </a:r>
          </a:p>
          <a:p>
            <a:r>
              <a:rPr lang="en-US" dirty="0">
                <a:cs typeface="Calibri"/>
              </a:rPr>
              <a:t>3 down, 1 up from high end</a:t>
            </a:r>
          </a:p>
          <a:p>
            <a:r>
              <a:rPr lang="en-US" dirty="0">
                <a:cs typeface="Calibri"/>
              </a:rPr>
              <a:t>2 down 1 up from low end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Detection Threshold of Masker at convergence level. Extrapolate d' to get at other gains </a:t>
            </a:r>
          </a:p>
          <a:p>
            <a:r>
              <a:rPr lang="en-US" dirty="0">
                <a:cs typeface="Calibri"/>
              </a:rPr>
              <a:t>Annoyance comparisons: we need to know how well subject hears the sound so that we can measure effect of masking on annoyance. </a:t>
            </a:r>
          </a:p>
          <a:p>
            <a:r>
              <a:rPr lang="en-US" dirty="0">
                <a:cs typeface="Calibri"/>
              </a:rPr>
              <a:t>Need to know d' at different levels of target sound relative to masker via relationship 2^(</a:t>
            </a:r>
            <a:r>
              <a:rPr lang="en-US" dirty="0" err="1">
                <a:cs typeface="Calibri"/>
              </a:rPr>
              <a:t>deltaG</a:t>
            </a:r>
            <a:r>
              <a:rPr lang="en-US" dirty="0">
                <a:cs typeface="Calibri"/>
              </a:rPr>
              <a:t>/3), </a:t>
            </a:r>
            <a:r>
              <a:rPr lang="en-US" dirty="0"/>
              <a:t>where </a:t>
            </a:r>
            <a:r>
              <a:rPr lang="en-US" dirty="0" err="1"/>
              <a:t>deltaG</a:t>
            </a:r>
            <a:r>
              <a:rPr lang="en-US" dirty="0"/>
              <a:t> is the difference in gains of the target sound A and the masker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Y axis relabeled to A re: Masker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C5B4-33A5-44B7-BDE2-939978074E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2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56353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BDA93C-157F-4692-8C3D-264612CA3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47699" y="838200"/>
            <a:ext cx="10409407" cy="771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981EBE8-629F-4F99-BC06-9D61043EF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75383"/>
            <a:ext cx="1981200" cy="990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5B230-3F37-41BC-9E59-82DC748A2E1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591800" cy="563562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10591800" cy="45259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394184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BDA93C-157F-4692-8C3D-264612CA3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62000" y="838200"/>
            <a:ext cx="10066506" cy="745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0894896-814D-4C38-9B14-11A63F6A2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75383"/>
            <a:ext cx="19812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50752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144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A93C-157F-4692-8C3D-264612CA32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F25377AA-7F7C-4009-871A-E015B289A1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75383"/>
            <a:ext cx="1981200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ew.a.boucher@nasa.gov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ubs.aip.org/asa/jel" TargetMode="External"/><Relationship Id="rId5" Type="http://schemas.openxmlformats.org/officeDocument/2006/relationships/hyperlink" Target="pubs.aip.org/asa/jasa" TargetMode="Externa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524000" y="1066800"/>
            <a:ext cx="9220200" cy="510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A Psychoacoustic Test on the Effect of Masking on Annoyance to Urban Air Mobility Vehicle Noise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300" dirty="0"/>
          </a:p>
          <a:p>
            <a:pPr algn="ctr">
              <a:defRPr/>
            </a:pPr>
            <a:r>
              <a:rPr lang="en-US" sz="2800" b="1" u="sng" dirty="0">
                <a:solidFill>
                  <a:srgbClr val="002060"/>
                </a:solidFill>
              </a:rPr>
              <a:t>Matthew Boucher</a:t>
            </a:r>
            <a:r>
              <a:rPr lang="en-US" sz="2800" b="1" dirty="0">
                <a:solidFill>
                  <a:srgbClr val="002060"/>
                </a:solidFill>
              </a:rPr>
              <a:t>, Andrew Christian,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Tyler Tracy, Siddhartha Krishnamurthy,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Durand Begault, Stephen Rizzi, Kevin Shepherd</a:t>
            </a:r>
          </a:p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NASA Langley Research Center, NASA Ames Research Center</a:t>
            </a:r>
          </a:p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186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Meeting of the Acoustical Society of America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Acoustics Week in Canada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May 14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E8C66-B4D8-F2B1-5822-F14E2260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3" y="5372040"/>
            <a:ext cx="2743200" cy="1159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EB41A7-AE47-F0AB-F2B2-58175EB73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257" y="5225648"/>
            <a:ext cx="2743200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4D7DAB-91A0-293C-4D03-C1C968F9D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76400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F8ABB-0C43-FC08-2D7A-C7F563FC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Equal Annoyance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D99D-F220-4D95-6EEF-131CBB06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38B44-1D5D-B70B-EA19-10C78730ABC2}"/>
              </a:ext>
            </a:extLst>
          </p:cNvPr>
          <p:cNvSpPr txBox="1"/>
          <p:nvPr/>
        </p:nvSpPr>
        <p:spPr>
          <a:xfrm>
            <a:off x="1222414" y="5638800"/>
            <a:ext cx="5483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Unmasked</a:t>
            </a:r>
            <a:r>
              <a:rPr lang="en-US" sz="2400" dirty="0"/>
              <a:t> Equal Annoyance Point </a:t>
            </a:r>
          </a:p>
          <a:p>
            <a:r>
              <a:rPr lang="en-US" sz="2400" dirty="0"/>
              <a:t>            ≈ 10-15 dB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3CBD2-CBA1-A5BB-8615-37BE528FA365}"/>
              </a:ext>
            </a:extLst>
          </p:cNvPr>
          <p:cNvSpPr txBox="1"/>
          <p:nvPr/>
        </p:nvSpPr>
        <p:spPr>
          <a:xfrm>
            <a:off x="6324600" y="57222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Logistic regression is more accurate: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Unmasked</a:t>
            </a:r>
            <a:r>
              <a:rPr lang="en-US" sz="2400" dirty="0"/>
              <a:t> Equal Annoyance Point = 12.7 dB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5E23D-65BB-F20A-3F5E-4E8AC932CE3B}"/>
              </a:ext>
            </a:extLst>
          </p:cNvPr>
          <p:cNvSpPr txBox="1"/>
          <p:nvPr/>
        </p:nvSpPr>
        <p:spPr>
          <a:xfrm>
            <a:off x="2590800" y="1295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Unmasked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B6C89-4CD0-AA37-6A6D-2957EBD89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5334000" cy="4000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EE3EA3-5E82-A0BB-4671-98C653CAA917}"/>
              </a:ext>
            </a:extLst>
          </p:cNvPr>
          <p:cNvSpPr txBox="1"/>
          <p:nvPr/>
        </p:nvSpPr>
        <p:spPr>
          <a:xfrm>
            <a:off x="7391400" y="1053405"/>
            <a:ext cx="5029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17375E"/>
                </a:solidFill>
                <a:latin typeface="Calibri"/>
                <a:cs typeface="Calibri"/>
              </a:rPr>
              <a:t>Pr(A): </a:t>
            </a:r>
            <a:r>
              <a:rPr lang="en-US" sz="2800" dirty="0">
                <a:solidFill>
                  <a:srgbClr val="17375E"/>
                </a:solidFill>
                <a:latin typeface="Calibri"/>
                <a:cs typeface="Calibri"/>
              </a:rPr>
              <a:t>probability sound A is more annoying than sound B</a:t>
            </a:r>
            <a:endParaRPr lang="en-US" sz="2800" dirty="0">
              <a:solidFill>
                <a:srgbClr val="17375E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94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2453CE-9D54-D268-F2AD-ED7A4970D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68379"/>
            <a:ext cx="5334000" cy="4000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E5912-AD86-382A-4911-8B531CB8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 EAP with Masker at 48.1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C6A1B-32EF-9B47-A415-5578D02A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A2D49-D15B-B85B-67B3-F074351B1174}"/>
              </a:ext>
            </a:extLst>
          </p:cNvPr>
          <p:cNvSpPr txBox="1"/>
          <p:nvPr/>
        </p:nvSpPr>
        <p:spPr>
          <a:xfrm>
            <a:off x="758452" y="1366421"/>
            <a:ext cx="5794748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7375E"/>
                </a:solidFill>
                <a:latin typeface="Calibri"/>
                <a:cs typeface="Calibri"/>
              </a:rPr>
              <a:t>Shift in EAP = </a:t>
            </a:r>
          </a:p>
          <a:p>
            <a:r>
              <a:rPr lang="en-US" sz="2800" dirty="0">
                <a:solidFill>
                  <a:srgbClr val="17375E"/>
                </a:solidFill>
                <a:latin typeface="Calibri"/>
                <a:cs typeface="Calibri"/>
              </a:rPr>
              <a:t>Masked EAP – Unmasked EAP = 5.2 dB</a:t>
            </a:r>
          </a:p>
          <a:p>
            <a:endParaRPr lang="en-US" sz="2800" baseline="0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17375E"/>
                </a:solidFill>
                <a:cs typeface="Calibri"/>
              </a:rPr>
              <a:t>Meaning: level of Sound A should be increased by 5.2dB (rel. to unmasked case) to remain equally annoying to Sound B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  <a:p>
            <a:endParaRPr lang="en-US" sz="2800" dirty="0">
              <a:solidFill>
                <a:srgbClr val="17375E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17375E"/>
                </a:solidFill>
                <a:cs typeface="Calibri"/>
              </a:rPr>
              <a:t>Indication: Some masking reduces annoyance to Sound A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5201C-2718-AC81-6006-DA828F8CDCFF}"/>
              </a:ext>
            </a:extLst>
          </p:cNvPr>
          <p:cNvSpPr txBox="1"/>
          <p:nvPr/>
        </p:nvSpPr>
        <p:spPr>
          <a:xfrm>
            <a:off x="6324600" y="57222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Unmasked Equal Annoyance Point = 12.7 dB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Masked</a:t>
            </a:r>
            <a:r>
              <a:rPr lang="en-US" sz="2400" dirty="0"/>
              <a:t> Equal Annoyance Point = 17.9 dB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70C94A-D007-144F-A5F4-8AE1E3F5DA2D}"/>
              </a:ext>
            </a:extLst>
          </p:cNvPr>
          <p:cNvSpPr txBox="1"/>
          <p:nvPr/>
        </p:nvSpPr>
        <p:spPr>
          <a:xfrm>
            <a:off x="7391400" y="1053405"/>
            <a:ext cx="5029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17375E"/>
                </a:solidFill>
                <a:latin typeface="Calibri"/>
                <a:cs typeface="Calibri"/>
              </a:rPr>
              <a:t>Pr(A): </a:t>
            </a:r>
            <a:r>
              <a:rPr lang="en-US" sz="2800" dirty="0">
                <a:solidFill>
                  <a:srgbClr val="17375E"/>
                </a:solidFill>
                <a:latin typeface="Calibri"/>
                <a:cs typeface="Calibri"/>
              </a:rPr>
              <a:t>probability sound A is more annoying than sound B</a:t>
            </a:r>
            <a:endParaRPr lang="en-US" sz="2800" dirty="0">
              <a:solidFill>
                <a:srgbClr val="17375E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58AD8A-680B-D2E8-568F-4A992EB4A5AA}"/>
              </a:ext>
            </a:extLst>
          </p:cNvPr>
          <p:cNvSpPr txBox="1"/>
          <p:nvPr/>
        </p:nvSpPr>
        <p:spPr>
          <a:xfrm>
            <a:off x="381000" y="4719935"/>
            <a:ext cx="6324600" cy="461665"/>
          </a:xfrm>
          <a:custGeom>
            <a:avLst/>
            <a:gdLst>
              <a:gd name="connsiteX0" fmla="*/ 0 w 6324600"/>
              <a:gd name="connsiteY0" fmla="*/ 0 h 461665"/>
              <a:gd name="connsiteX1" fmla="*/ 638210 w 6324600"/>
              <a:gd name="connsiteY1" fmla="*/ 0 h 461665"/>
              <a:gd name="connsiteX2" fmla="*/ 1339665 w 6324600"/>
              <a:gd name="connsiteY2" fmla="*/ 0 h 461665"/>
              <a:gd name="connsiteX3" fmla="*/ 2041121 w 6324600"/>
              <a:gd name="connsiteY3" fmla="*/ 0 h 461665"/>
              <a:gd name="connsiteX4" fmla="*/ 2489593 w 6324600"/>
              <a:gd name="connsiteY4" fmla="*/ 0 h 461665"/>
              <a:gd name="connsiteX5" fmla="*/ 3127802 w 6324600"/>
              <a:gd name="connsiteY5" fmla="*/ 0 h 461665"/>
              <a:gd name="connsiteX6" fmla="*/ 3513028 w 6324600"/>
              <a:gd name="connsiteY6" fmla="*/ 0 h 461665"/>
              <a:gd name="connsiteX7" fmla="*/ 4214483 w 6324600"/>
              <a:gd name="connsiteY7" fmla="*/ 0 h 461665"/>
              <a:gd name="connsiteX8" fmla="*/ 4852693 w 6324600"/>
              <a:gd name="connsiteY8" fmla="*/ 0 h 461665"/>
              <a:gd name="connsiteX9" fmla="*/ 5301165 w 6324600"/>
              <a:gd name="connsiteY9" fmla="*/ 0 h 461665"/>
              <a:gd name="connsiteX10" fmla="*/ 5686390 w 6324600"/>
              <a:gd name="connsiteY10" fmla="*/ 0 h 461665"/>
              <a:gd name="connsiteX11" fmla="*/ 6324600 w 6324600"/>
              <a:gd name="connsiteY11" fmla="*/ 0 h 461665"/>
              <a:gd name="connsiteX12" fmla="*/ 6324600 w 6324600"/>
              <a:gd name="connsiteY12" fmla="*/ 461665 h 461665"/>
              <a:gd name="connsiteX13" fmla="*/ 5623144 w 6324600"/>
              <a:gd name="connsiteY13" fmla="*/ 461665 h 461665"/>
              <a:gd name="connsiteX14" fmla="*/ 5174673 w 6324600"/>
              <a:gd name="connsiteY14" fmla="*/ 461665 h 461665"/>
              <a:gd name="connsiteX15" fmla="*/ 4536463 w 6324600"/>
              <a:gd name="connsiteY15" fmla="*/ 461665 h 461665"/>
              <a:gd name="connsiteX16" fmla="*/ 3961499 w 6324600"/>
              <a:gd name="connsiteY16" fmla="*/ 461665 h 461665"/>
              <a:gd name="connsiteX17" fmla="*/ 3449782 w 6324600"/>
              <a:gd name="connsiteY17" fmla="*/ 461665 h 461665"/>
              <a:gd name="connsiteX18" fmla="*/ 3064556 w 6324600"/>
              <a:gd name="connsiteY18" fmla="*/ 461665 h 461665"/>
              <a:gd name="connsiteX19" fmla="*/ 2426347 w 6324600"/>
              <a:gd name="connsiteY19" fmla="*/ 461665 h 461665"/>
              <a:gd name="connsiteX20" fmla="*/ 1977875 w 6324600"/>
              <a:gd name="connsiteY20" fmla="*/ 461665 h 461665"/>
              <a:gd name="connsiteX21" fmla="*/ 1402911 w 6324600"/>
              <a:gd name="connsiteY21" fmla="*/ 461665 h 461665"/>
              <a:gd name="connsiteX22" fmla="*/ 954440 w 6324600"/>
              <a:gd name="connsiteY22" fmla="*/ 461665 h 461665"/>
              <a:gd name="connsiteX23" fmla="*/ 0 w 6324600"/>
              <a:gd name="connsiteY23" fmla="*/ 461665 h 461665"/>
              <a:gd name="connsiteX24" fmla="*/ 0 w 6324600"/>
              <a:gd name="connsiteY2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24600" h="461665" extrusionOk="0">
                <a:moveTo>
                  <a:pt x="0" y="0"/>
                </a:moveTo>
                <a:cubicBezTo>
                  <a:pt x="291384" y="-38452"/>
                  <a:pt x="458476" y="38074"/>
                  <a:pt x="638210" y="0"/>
                </a:cubicBezTo>
                <a:cubicBezTo>
                  <a:pt x="817944" y="-38074"/>
                  <a:pt x="1154937" y="61438"/>
                  <a:pt x="1339665" y="0"/>
                </a:cubicBezTo>
                <a:cubicBezTo>
                  <a:pt x="1524393" y="-61438"/>
                  <a:pt x="1751087" y="280"/>
                  <a:pt x="2041121" y="0"/>
                </a:cubicBezTo>
                <a:cubicBezTo>
                  <a:pt x="2331155" y="-280"/>
                  <a:pt x="2302030" y="41189"/>
                  <a:pt x="2489593" y="0"/>
                </a:cubicBezTo>
                <a:cubicBezTo>
                  <a:pt x="2677156" y="-41189"/>
                  <a:pt x="2871571" y="44633"/>
                  <a:pt x="3127802" y="0"/>
                </a:cubicBezTo>
                <a:cubicBezTo>
                  <a:pt x="3384033" y="-44633"/>
                  <a:pt x="3355174" y="32927"/>
                  <a:pt x="3513028" y="0"/>
                </a:cubicBezTo>
                <a:cubicBezTo>
                  <a:pt x="3670882" y="-32927"/>
                  <a:pt x="3932684" y="24253"/>
                  <a:pt x="4214483" y="0"/>
                </a:cubicBezTo>
                <a:cubicBezTo>
                  <a:pt x="4496283" y="-24253"/>
                  <a:pt x="4657426" y="38788"/>
                  <a:pt x="4852693" y="0"/>
                </a:cubicBezTo>
                <a:cubicBezTo>
                  <a:pt x="5047960" y="-38788"/>
                  <a:pt x="5165778" y="29904"/>
                  <a:pt x="5301165" y="0"/>
                </a:cubicBezTo>
                <a:cubicBezTo>
                  <a:pt x="5436552" y="-29904"/>
                  <a:pt x="5602342" y="14913"/>
                  <a:pt x="5686390" y="0"/>
                </a:cubicBezTo>
                <a:cubicBezTo>
                  <a:pt x="5770439" y="-14913"/>
                  <a:pt x="6074323" y="67604"/>
                  <a:pt x="6324600" y="0"/>
                </a:cubicBezTo>
                <a:cubicBezTo>
                  <a:pt x="6377776" y="228486"/>
                  <a:pt x="6295654" y="303683"/>
                  <a:pt x="6324600" y="461665"/>
                </a:cubicBezTo>
                <a:cubicBezTo>
                  <a:pt x="6144050" y="489630"/>
                  <a:pt x="5957341" y="454066"/>
                  <a:pt x="5623144" y="461665"/>
                </a:cubicBezTo>
                <a:cubicBezTo>
                  <a:pt x="5288947" y="469264"/>
                  <a:pt x="5315370" y="455620"/>
                  <a:pt x="5174673" y="461665"/>
                </a:cubicBezTo>
                <a:cubicBezTo>
                  <a:pt x="5033976" y="467710"/>
                  <a:pt x="4677284" y="401662"/>
                  <a:pt x="4536463" y="461665"/>
                </a:cubicBezTo>
                <a:cubicBezTo>
                  <a:pt x="4395642" y="521668"/>
                  <a:pt x="4215620" y="458202"/>
                  <a:pt x="3961499" y="461665"/>
                </a:cubicBezTo>
                <a:cubicBezTo>
                  <a:pt x="3707378" y="465128"/>
                  <a:pt x="3680025" y="434524"/>
                  <a:pt x="3449782" y="461665"/>
                </a:cubicBezTo>
                <a:cubicBezTo>
                  <a:pt x="3219539" y="488806"/>
                  <a:pt x="3167549" y="435433"/>
                  <a:pt x="3064556" y="461665"/>
                </a:cubicBezTo>
                <a:cubicBezTo>
                  <a:pt x="2961563" y="487897"/>
                  <a:pt x="2730452" y="404626"/>
                  <a:pt x="2426347" y="461665"/>
                </a:cubicBezTo>
                <a:cubicBezTo>
                  <a:pt x="2122242" y="518704"/>
                  <a:pt x="2152500" y="425454"/>
                  <a:pt x="1977875" y="461665"/>
                </a:cubicBezTo>
                <a:cubicBezTo>
                  <a:pt x="1803250" y="497876"/>
                  <a:pt x="1675135" y="438267"/>
                  <a:pt x="1402911" y="461665"/>
                </a:cubicBezTo>
                <a:cubicBezTo>
                  <a:pt x="1130687" y="485063"/>
                  <a:pt x="1108195" y="423767"/>
                  <a:pt x="954440" y="461665"/>
                </a:cubicBezTo>
                <a:cubicBezTo>
                  <a:pt x="800685" y="499563"/>
                  <a:pt x="454316" y="444590"/>
                  <a:pt x="0" y="461665"/>
                </a:cubicBezTo>
                <a:cubicBezTo>
                  <a:pt x="-25986" y="344514"/>
                  <a:pt x="30142" y="16581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2228399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Shift in EAP &gt; 0           Masking reduces annoyance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5ADC028-A9CA-5461-BAAF-5A0CEF7F0236}"/>
              </a:ext>
            </a:extLst>
          </p:cNvPr>
          <p:cNvSpPr/>
          <p:nvPr/>
        </p:nvSpPr>
        <p:spPr>
          <a:xfrm>
            <a:off x="2441948" y="4800600"/>
            <a:ext cx="606052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F5E2494-3AD7-7B35-A157-3A44BAEF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76400"/>
            <a:ext cx="5334000" cy="4000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E5912-AD86-382A-4911-8B531CB8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 EAP </a:t>
            </a:r>
            <a:r>
              <a:rPr lang="en-US"/>
              <a:t>with Masker </a:t>
            </a:r>
            <a:r>
              <a:rPr lang="en-US" dirty="0"/>
              <a:t>at </a:t>
            </a:r>
            <a:r>
              <a:rPr lang="en-US"/>
              <a:t>58.1 dB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C6A1B-32EF-9B47-A415-5578D02A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A2D49-D15B-B85B-67B3-F074351B1174}"/>
              </a:ext>
            </a:extLst>
          </p:cNvPr>
          <p:cNvSpPr txBox="1"/>
          <p:nvPr/>
        </p:nvSpPr>
        <p:spPr>
          <a:xfrm>
            <a:off x="758451" y="1366421"/>
            <a:ext cx="6023349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7375E"/>
                </a:solidFill>
                <a:latin typeface="Calibri"/>
                <a:cs typeface="Calibri"/>
              </a:rPr>
              <a:t>Shift in EAP = </a:t>
            </a:r>
          </a:p>
          <a:p>
            <a:r>
              <a:rPr lang="en-US" sz="2800" dirty="0">
                <a:solidFill>
                  <a:srgbClr val="17375E"/>
                </a:solidFill>
                <a:latin typeface="Calibri"/>
                <a:cs typeface="Calibri"/>
              </a:rPr>
              <a:t>Masked EAP – Unmasked EAP = 10.8 dB</a:t>
            </a:r>
          </a:p>
          <a:p>
            <a:endParaRPr lang="en-US" sz="2800" baseline="0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17375E"/>
                </a:solidFill>
                <a:cs typeface="Calibri"/>
              </a:rPr>
              <a:t>Meaning: level of Sound A should be increased by 10.8 dB (rel. to unmasked case) to remain equally annoying to Sound B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17375E"/>
                </a:solidFill>
                <a:cs typeface="Calibri"/>
              </a:rPr>
              <a:t>Indication: More masking further reduces annoyance to Sound A </a:t>
            </a:r>
          </a:p>
          <a:p>
            <a:endParaRPr lang="en-US" sz="2800" dirty="0">
              <a:solidFill>
                <a:srgbClr val="17375E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F60E3-C451-4D3E-1623-D0F83618B1AB}"/>
              </a:ext>
            </a:extLst>
          </p:cNvPr>
          <p:cNvSpPr txBox="1"/>
          <p:nvPr/>
        </p:nvSpPr>
        <p:spPr>
          <a:xfrm>
            <a:off x="6324600" y="57222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Unmasked Equal Annoyance Point = 12.7 dB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Masked</a:t>
            </a:r>
            <a:r>
              <a:rPr lang="en-US" sz="2400" dirty="0"/>
              <a:t> Equal Annoyance Point = 23.5 dB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5BB08-033C-7BA7-3532-7FE1D645B419}"/>
              </a:ext>
            </a:extLst>
          </p:cNvPr>
          <p:cNvSpPr txBox="1"/>
          <p:nvPr/>
        </p:nvSpPr>
        <p:spPr>
          <a:xfrm>
            <a:off x="381000" y="4719935"/>
            <a:ext cx="6324600" cy="461665"/>
          </a:xfrm>
          <a:custGeom>
            <a:avLst/>
            <a:gdLst>
              <a:gd name="connsiteX0" fmla="*/ 0 w 6324600"/>
              <a:gd name="connsiteY0" fmla="*/ 0 h 461665"/>
              <a:gd name="connsiteX1" fmla="*/ 638210 w 6324600"/>
              <a:gd name="connsiteY1" fmla="*/ 0 h 461665"/>
              <a:gd name="connsiteX2" fmla="*/ 1339665 w 6324600"/>
              <a:gd name="connsiteY2" fmla="*/ 0 h 461665"/>
              <a:gd name="connsiteX3" fmla="*/ 2041121 w 6324600"/>
              <a:gd name="connsiteY3" fmla="*/ 0 h 461665"/>
              <a:gd name="connsiteX4" fmla="*/ 2489593 w 6324600"/>
              <a:gd name="connsiteY4" fmla="*/ 0 h 461665"/>
              <a:gd name="connsiteX5" fmla="*/ 3127802 w 6324600"/>
              <a:gd name="connsiteY5" fmla="*/ 0 h 461665"/>
              <a:gd name="connsiteX6" fmla="*/ 3513028 w 6324600"/>
              <a:gd name="connsiteY6" fmla="*/ 0 h 461665"/>
              <a:gd name="connsiteX7" fmla="*/ 4214483 w 6324600"/>
              <a:gd name="connsiteY7" fmla="*/ 0 h 461665"/>
              <a:gd name="connsiteX8" fmla="*/ 4852693 w 6324600"/>
              <a:gd name="connsiteY8" fmla="*/ 0 h 461665"/>
              <a:gd name="connsiteX9" fmla="*/ 5301165 w 6324600"/>
              <a:gd name="connsiteY9" fmla="*/ 0 h 461665"/>
              <a:gd name="connsiteX10" fmla="*/ 5686390 w 6324600"/>
              <a:gd name="connsiteY10" fmla="*/ 0 h 461665"/>
              <a:gd name="connsiteX11" fmla="*/ 6324600 w 6324600"/>
              <a:gd name="connsiteY11" fmla="*/ 0 h 461665"/>
              <a:gd name="connsiteX12" fmla="*/ 6324600 w 6324600"/>
              <a:gd name="connsiteY12" fmla="*/ 461665 h 461665"/>
              <a:gd name="connsiteX13" fmla="*/ 5623144 w 6324600"/>
              <a:gd name="connsiteY13" fmla="*/ 461665 h 461665"/>
              <a:gd name="connsiteX14" fmla="*/ 5174673 w 6324600"/>
              <a:gd name="connsiteY14" fmla="*/ 461665 h 461665"/>
              <a:gd name="connsiteX15" fmla="*/ 4536463 w 6324600"/>
              <a:gd name="connsiteY15" fmla="*/ 461665 h 461665"/>
              <a:gd name="connsiteX16" fmla="*/ 3961499 w 6324600"/>
              <a:gd name="connsiteY16" fmla="*/ 461665 h 461665"/>
              <a:gd name="connsiteX17" fmla="*/ 3449782 w 6324600"/>
              <a:gd name="connsiteY17" fmla="*/ 461665 h 461665"/>
              <a:gd name="connsiteX18" fmla="*/ 3064556 w 6324600"/>
              <a:gd name="connsiteY18" fmla="*/ 461665 h 461665"/>
              <a:gd name="connsiteX19" fmla="*/ 2426347 w 6324600"/>
              <a:gd name="connsiteY19" fmla="*/ 461665 h 461665"/>
              <a:gd name="connsiteX20" fmla="*/ 1977875 w 6324600"/>
              <a:gd name="connsiteY20" fmla="*/ 461665 h 461665"/>
              <a:gd name="connsiteX21" fmla="*/ 1402911 w 6324600"/>
              <a:gd name="connsiteY21" fmla="*/ 461665 h 461665"/>
              <a:gd name="connsiteX22" fmla="*/ 954440 w 6324600"/>
              <a:gd name="connsiteY22" fmla="*/ 461665 h 461665"/>
              <a:gd name="connsiteX23" fmla="*/ 0 w 6324600"/>
              <a:gd name="connsiteY23" fmla="*/ 461665 h 461665"/>
              <a:gd name="connsiteX24" fmla="*/ 0 w 6324600"/>
              <a:gd name="connsiteY2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24600" h="461665" extrusionOk="0">
                <a:moveTo>
                  <a:pt x="0" y="0"/>
                </a:moveTo>
                <a:cubicBezTo>
                  <a:pt x="291384" y="-38452"/>
                  <a:pt x="458476" y="38074"/>
                  <a:pt x="638210" y="0"/>
                </a:cubicBezTo>
                <a:cubicBezTo>
                  <a:pt x="817944" y="-38074"/>
                  <a:pt x="1154937" y="61438"/>
                  <a:pt x="1339665" y="0"/>
                </a:cubicBezTo>
                <a:cubicBezTo>
                  <a:pt x="1524393" y="-61438"/>
                  <a:pt x="1751087" y="280"/>
                  <a:pt x="2041121" y="0"/>
                </a:cubicBezTo>
                <a:cubicBezTo>
                  <a:pt x="2331155" y="-280"/>
                  <a:pt x="2302030" y="41189"/>
                  <a:pt x="2489593" y="0"/>
                </a:cubicBezTo>
                <a:cubicBezTo>
                  <a:pt x="2677156" y="-41189"/>
                  <a:pt x="2871571" y="44633"/>
                  <a:pt x="3127802" y="0"/>
                </a:cubicBezTo>
                <a:cubicBezTo>
                  <a:pt x="3384033" y="-44633"/>
                  <a:pt x="3355174" y="32927"/>
                  <a:pt x="3513028" y="0"/>
                </a:cubicBezTo>
                <a:cubicBezTo>
                  <a:pt x="3670882" y="-32927"/>
                  <a:pt x="3932684" y="24253"/>
                  <a:pt x="4214483" y="0"/>
                </a:cubicBezTo>
                <a:cubicBezTo>
                  <a:pt x="4496283" y="-24253"/>
                  <a:pt x="4657426" y="38788"/>
                  <a:pt x="4852693" y="0"/>
                </a:cubicBezTo>
                <a:cubicBezTo>
                  <a:pt x="5047960" y="-38788"/>
                  <a:pt x="5165778" y="29904"/>
                  <a:pt x="5301165" y="0"/>
                </a:cubicBezTo>
                <a:cubicBezTo>
                  <a:pt x="5436552" y="-29904"/>
                  <a:pt x="5602342" y="14913"/>
                  <a:pt x="5686390" y="0"/>
                </a:cubicBezTo>
                <a:cubicBezTo>
                  <a:pt x="5770439" y="-14913"/>
                  <a:pt x="6074323" y="67604"/>
                  <a:pt x="6324600" y="0"/>
                </a:cubicBezTo>
                <a:cubicBezTo>
                  <a:pt x="6377776" y="228486"/>
                  <a:pt x="6295654" y="303683"/>
                  <a:pt x="6324600" y="461665"/>
                </a:cubicBezTo>
                <a:cubicBezTo>
                  <a:pt x="6144050" y="489630"/>
                  <a:pt x="5957341" y="454066"/>
                  <a:pt x="5623144" y="461665"/>
                </a:cubicBezTo>
                <a:cubicBezTo>
                  <a:pt x="5288947" y="469264"/>
                  <a:pt x="5315370" y="455620"/>
                  <a:pt x="5174673" y="461665"/>
                </a:cubicBezTo>
                <a:cubicBezTo>
                  <a:pt x="5033976" y="467710"/>
                  <a:pt x="4677284" y="401662"/>
                  <a:pt x="4536463" y="461665"/>
                </a:cubicBezTo>
                <a:cubicBezTo>
                  <a:pt x="4395642" y="521668"/>
                  <a:pt x="4215620" y="458202"/>
                  <a:pt x="3961499" y="461665"/>
                </a:cubicBezTo>
                <a:cubicBezTo>
                  <a:pt x="3707378" y="465128"/>
                  <a:pt x="3680025" y="434524"/>
                  <a:pt x="3449782" y="461665"/>
                </a:cubicBezTo>
                <a:cubicBezTo>
                  <a:pt x="3219539" y="488806"/>
                  <a:pt x="3167549" y="435433"/>
                  <a:pt x="3064556" y="461665"/>
                </a:cubicBezTo>
                <a:cubicBezTo>
                  <a:pt x="2961563" y="487897"/>
                  <a:pt x="2730452" y="404626"/>
                  <a:pt x="2426347" y="461665"/>
                </a:cubicBezTo>
                <a:cubicBezTo>
                  <a:pt x="2122242" y="518704"/>
                  <a:pt x="2152500" y="425454"/>
                  <a:pt x="1977875" y="461665"/>
                </a:cubicBezTo>
                <a:cubicBezTo>
                  <a:pt x="1803250" y="497876"/>
                  <a:pt x="1675135" y="438267"/>
                  <a:pt x="1402911" y="461665"/>
                </a:cubicBezTo>
                <a:cubicBezTo>
                  <a:pt x="1130687" y="485063"/>
                  <a:pt x="1108195" y="423767"/>
                  <a:pt x="954440" y="461665"/>
                </a:cubicBezTo>
                <a:cubicBezTo>
                  <a:pt x="800685" y="499563"/>
                  <a:pt x="454316" y="444590"/>
                  <a:pt x="0" y="461665"/>
                </a:cubicBezTo>
                <a:cubicBezTo>
                  <a:pt x="-25986" y="344514"/>
                  <a:pt x="30142" y="16581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2228399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Shift in EAP &gt; 0           Masking reduces annoyance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213F614-C015-F497-8073-07D73AD2EF3E}"/>
              </a:ext>
            </a:extLst>
          </p:cNvPr>
          <p:cNvSpPr/>
          <p:nvPr/>
        </p:nvSpPr>
        <p:spPr>
          <a:xfrm>
            <a:off x="2441948" y="4800600"/>
            <a:ext cx="606052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D23CA-D11E-C588-7E49-03B427207DCF}"/>
              </a:ext>
            </a:extLst>
          </p:cNvPr>
          <p:cNvSpPr txBox="1"/>
          <p:nvPr/>
        </p:nvSpPr>
        <p:spPr>
          <a:xfrm>
            <a:off x="7391400" y="1053405"/>
            <a:ext cx="5029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17375E"/>
                </a:solidFill>
                <a:latin typeface="Calibri"/>
                <a:cs typeface="Calibri"/>
              </a:rPr>
              <a:t>Pr(A): </a:t>
            </a:r>
            <a:r>
              <a:rPr lang="en-US" sz="2800" dirty="0">
                <a:solidFill>
                  <a:srgbClr val="17375E"/>
                </a:solidFill>
                <a:latin typeface="Calibri"/>
                <a:cs typeface="Calibri"/>
              </a:rPr>
              <a:t>probability sound A is more annoying than sound B</a:t>
            </a:r>
            <a:endParaRPr lang="en-US" sz="2800" dirty="0">
              <a:solidFill>
                <a:srgbClr val="17375E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17375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89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16E6CAB-FA30-3D74-31BE-5E49271E6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971551"/>
            <a:ext cx="6324599" cy="4743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84524-FDAE-C94E-4034-70427F22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for 5 test subjects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57ECB-44A7-9C62-DD7B-A789A649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9CD858-2CA3-F4CD-8B3F-60E4D005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3695700"/>
            <a:ext cx="4800600" cy="2887662"/>
          </a:xfrm>
        </p:spPr>
        <p:txBody>
          <a:bodyPr/>
          <a:lstStyle/>
          <a:p>
            <a:r>
              <a:rPr lang="en-US" dirty="0"/>
              <a:t>Masking reduces annoyance for 3 of 5 subjects</a:t>
            </a:r>
          </a:p>
          <a:p>
            <a:r>
              <a:rPr lang="en-US" dirty="0"/>
              <a:t>Larger effect when A and B are at low levels </a:t>
            </a:r>
          </a:p>
          <a:p>
            <a:pPr lvl="1"/>
            <a:r>
              <a:rPr lang="en-US" dirty="0"/>
              <a:t>More masking in Masked 1 and 2 conditions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3540CC84-AE54-D193-DFA4-CF83640C74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921797"/>
              </p:ext>
            </p:extLst>
          </p:nvPr>
        </p:nvGraphicFramePr>
        <p:xfrm>
          <a:off x="6580672" y="1676400"/>
          <a:ext cx="545892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328">
                  <a:extLst>
                    <a:ext uri="{9D8B030D-6E8A-4147-A177-3AD203B41FA5}">
                      <a16:colId xmlns:a16="http://schemas.microsoft.com/office/drawing/2014/main" val="39095738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35217717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2800601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497776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7864999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555374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4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Average EAP shift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60386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E1AF7D7-1AFC-B7F6-C184-339707DE9167}"/>
              </a:ext>
            </a:extLst>
          </p:cNvPr>
          <p:cNvSpPr txBox="1"/>
          <p:nvPr/>
        </p:nvSpPr>
        <p:spPr>
          <a:xfrm>
            <a:off x="381000" y="5867400"/>
            <a:ext cx="6324600" cy="461665"/>
          </a:xfrm>
          <a:custGeom>
            <a:avLst/>
            <a:gdLst>
              <a:gd name="connsiteX0" fmla="*/ 0 w 6324600"/>
              <a:gd name="connsiteY0" fmla="*/ 0 h 461665"/>
              <a:gd name="connsiteX1" fmla="*/ 638210 w 6324600"/>
              <a:gd name="connsiteY1" fmla="*/ 0 h 461665"/>
              <a:gd name="connsiteX2" fmla="*/ 1339665 w 6324600"/>
              <a:gd name="connsiteY2" fmla="*/ 0 h 461665"/>
              <a:gd name="connsiteX3" fmla="*/ 2041121 w 6324600"/>
              <a:gd name="connsiteY3" fmla="*/ 0 h 461665"/>
              <a:gd name="connsiteX4" fmla="*/ 2489593 w 6324600"/>
              <a:gd name="connsiteY4" fmla="*/ 0 h 461665"/>
              <a:gd name="connsiteX5" fmla="*/ 3127802 w 6324600"/>
              <a:gd name="connsiteY5" fmla="*/ 0 h 461665"/>
              <a:gd name="connsiteX6" fmla="*/ 3513028 w 6324600"/>
              <a:gd name="connsiteY6" fmla="*/ 0 h 461665"/>
              <a:gd name="connsiteX7" fmla="*/ 4214483 w 6324600"/>
              <a:gd name="connsiteY7" fmla="*/ 0 h 461665"/>
              <a:gd name="connsiteX8" fmla="*/ 4852693 w 6324600"/>
              <a:gd name="connsiteY8" fmla="*/ 0 h 461665"/>
              <a:gd name="connsiteX9" fmla="*/ 5301165 w 6324600"/>
              <a:gd name="connsiteY9" fmla="*/ 0 h 461665"/>
              <a:gd name="connsiteX10" fmla="*/ 5686390 w 6324600"/>
              <a:gd name="connsiteY10" fmla="*/ 0 h 461665"/>
              <a:gd name="connsiteX11" fmla="*/ 6324600 w 6324600"/>
              <a:gd name="connsiteY11" fmla="*/ 0 h 461665"/>
              <a:gd name="connsiteX12" fmla="*/ 6324600 w 6324600"/>
              <a:gd name="connsiteY12" fmla="*/ 461665 h 461665"/>
              <a:gd name="connsiteX13" fmla="*/ 5623144 w 6324600"/>
              <a:gd name="connsiteY13" fmla="*/ 461665 h 461665"/>
              <a:gd name="connsiteX14" fmla="*/ 5174673 w 6324600"/>
              <a:gd name="connsiteY14" fmla="*/ 461665 h 461665"/>
              <a:gd name="connsiteX15" fmla="*/ 4536463 w 6324600"/>
              <a:gd name="connsiteY15" fmla="*/ 461665 h 461665"/>
              <a:gd name="connsiteX16" fmla="*/ 3961499 w 6324600"/>
              <a:gd name="connsiteY16" fmla="*/ 461665 h 461665"/>
              <a:gd name="connsiteX17" fmla="*/ 3449782 w 6324600"/>
              <a:gd name="connsiteY17" fmla="*/ 461665 h 461665"/>
              <a:gd name="connsiteX18" fmla="*/ 3064556 w 6324600"/>
              <a:gd name="connsiteY18" fmla="*/ 461665 h 461665"/>
              <a:gd name="connsiteX19" fmla="*/ 2426347 w 6324600"/>
              <a:gd name="connsiteY19" fmla="*/ 461665 h 461665"/>
              <a:gd name="connsiteX20" fmla="*/ 1977875 w 6324600"/>
              <a:gd name="connsiteY20" fmla="*/ 461665 h 461665"/>
              <a:gd name="connsiteX21" fmla="*/ 1402911 w 6324600"/>
              <a:gd name="connsiteY21" fmla="*/ 461665 h 461665"/>
              <a:gd name="connsiteX22" fmla="*/ 954440 w 6324600"/>
              <a:gd name="connsiteY22" fmla="*/ 461665 h 461665"/>
              <a:gd name="connsiteX23" fmla="*/ 0 w 6324600"/>
              <a:gd name="connsiteY23" fmla="*/ 461665 h 461665"/>
              <a:gd name="connsiteX24" fmla="*/ 0 w 6324600"/>
              <a:gd name="connsiteY2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24600" h="461665" extrusionOk="0">
                <a:moveTo>
                  <a:pt x="0" y="0"/>
                </a:moveTo>
                <a:cubicBezTo>
                  <a:pt x="291384" y="-38452"/>
                  <a:pt x="458476" y="38074"/>
                  <a:pt x="638210" y="0"/>
                </a:cubicBezTo>
                <a:cubicBezTo>
                  <a:pt x="817944" y="-38074"/>
                  <a:pt x="1154937" y="61438"/>
                  <a:pt x="1339665" y="0"/>
                </a:cubicBezTo>
                <a:cubicBezTo>
                  <a:pt x="1524393" y="-61438"/>
                  <a:pt x="1751087" y="280"/>
                  <a:pt x="2041121" y="0"/>
                </a:cubicBezTo>
                <a:cubicBezTo>
                  <a:pt x="2331155" y="-280"/>
                  <a:pt x="2302030" y="41189"/>
                  <a:pt x="2489593" y="0"/>
                </a:cubicBezTo>
                <a:cubicBezTo>
                  <a:pt x="2677156" y="-41189"/>
                  <a:pt x="2871571" y="44633"/>
                  <a:pt x="3127802" y="0"/>
                </a:cubicBezTo>
                <a:cubicBezTo>
                  <a:pt x="3384033" y="-44633"/>
                  <a:pt x="3355174" y="32927"/>
                  <a:pt x="3513028" y="0"/>
                </a:cubicBezTo>
                <a:cubicBezTo>
                  <a:pt x="3670882" y="-32927"/>
                  <a:pt x="3932684" y="24253"/>
                  <a:pt x="4214483" y="0"/>
                </a:cubicBezTo>
                <a:cubicBezTo>
                  <a:pt x="4496283" y="-24253"/>
                  <a:pt x="4657426" y="38788"/>
                  <a:pt x="4852693" y="0"/>
                </a:cubicBezTo>
                <a:cubicBezTo>
                  <a:pt x="5047960" y="-38788"/>
                  <a:pt x="5165778" y="29904"/>
                  <a:pt x="5301165" y="0"/>
                </a:cubicBezTo>
                <a:cubicBezTo>
                  <a:pt x="5436552" y="-29904"/>
                  <a:pt x="5602342" y="14913"/>
                  <a:pt x="5686390" y="0"/>
                </a:cubicBezTo>
                <a:cubicBezTo>
                  <a:pt x="5770439" y="-14913"/>
                  <a:pt x="6074323" y="67604"/>
                  <a:pt x="6324600" y="0"/>
                </a:cubicBezTo>
                <a:cubicBezTo>
                  <a:pt x="6377776" y="228486"/>
                  <a:pt x="6295654" y="303683"/>
                  <a:pt x="6324600" y="461665"/>
                </a:cubicBezTo>
                <a:cubicBezTo>
                  <a:pt x="6144050" y="489630"/>
                  <a:pt x="5957341" y="454066"/>
                  <a:pt x="5623144" y="461665"/>
                </a:cubicBezTo>
                <a:cubicBezTo>
                  <a:pt x="5288947" y="469264"/>
                  <a:pt x="5315370" y="455620"/>
                  <a:pt x="5174673" y="461665"/>
                </a:cubicBezTo>
                <a:cubicBezTo>
                  <a:pt x="5033976" y="467710"/>
                  <a:pt x="4677284" y="401662"/>
                  <a:pt x="4536463" y="461665"/>
                </a:cubicBezTo>
                <a:cubicBezTo>
                  <a:pt x="4395642" y="521668"/>
                  <a:pt x="4215620" y="458202"/>
                  <a:pt x="3961499" y="461665"/>
                </a:cubicBezTo>
                <a:cubicBezTo>
                  <a:pt x="3707378" y="465128"/>
                  <a:pt x="3680025" y="434524"/>
                  <a:pt x="3449782" y="461665"/>
                </a:cubicBezTo>
                <a:cubicBezTo>
                  <a:pt x="3219539" y="488806"/>
                  <a:pt x="3167549" y="435433"/>
                  <a:pt x="3064556" y="461665"/>
                </a:cubicBezTo>
                <a:cubicBezTo>
                  <a:pt x="2961563" y="487897"/>
                  <a:pt x="2730452" y="404626"/>
                  <a:pt x="2426347" y="461665"/>
                </a:cubicBezTo>
                <a:cubicBezTo>
                  <a:pt x="2122242" y="518704"/>
                  <a:pt x="2152500" y="425454"/>
                  <a:pt x="1977875" y="461665"/>
                </a:cubicBezTo>
                <a:cubicBezTo>
                  <a:pt x="1803250" y="497876"/>
                  <a:pt x="1675135" y="438267"/>
                  <a:pt x="1402911" y="461665"/>
                </a:cubicBezTo>
                <a:cubicBezTo>
                  <a:pt x="1130687" y="485063"/>
                  <a:pt x="1108195" y="423767"/>
                  <a:pt x="954440" y="461665"/>
                </a:cubicBezTo>
                <a:cubicBezTo>
                  <a:pt x="800685" y="499563"/>
                  <a:pt x="454316" y="444590"/>
                  <a:pt x="0" y="461665"/>
                </a:cubicBezTo>
                <a:cubicBezTo>
                  <a:pt x="-25986" y="344514"/>
                  <a:pt x="30142" y="16581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2228399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Shift in EAP &gt; 0           Masking reduces annoyance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3A3C541-F9A5-FA8E-7DAF-D376F7517905}"/>
              </a:ext>
            </a:extLst>
          </p:cNvPr>
          <p:cNvSpPr/>
          <p:nvPr/>
        </p:nvSpPr>
        <p:spPr>
          <a:xfrm>
            <a:off x="2441948" y="5948065"/>
            <a:ext cx="606052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6599B3-E8EE-A4D8-7DF5-E5081C174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33600"/>
            <a:ext cx="6096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966625-49B3-AD53-581C-9F9C2E78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Path to model the shift in EAP </a:t>
            </a:r>
            <a:r>
              <a:rPr lang="en-US" baseline="30000" dirty="0">
                <a:ea typeface="+mj-lt"/>
                <a:cs typeface="+mj-lt"/>
              </a:rPr>
              <a:t>[6]</a:t>
            </a:r>
            <a:endParaRPr lang="en-US" baseline="300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76403-5FFB-FE82-1876-E0BF1D02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8" y="1219200"/>
            <a:ext cx="5649672" cy="452596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Measured audibility thresholds for each subject (d’)</a:t>
            </a:r>
          </a:p>
          <a:p>
            <a:pPr lvl="1"/>
            <a:r>
              <a:rPr lang="en-US" dirty="0">
                <a:cs typeface="Calibri"/>
              </a:rPr>
              <a:t>3 Alternative Forced Choice adaptive staircase</a:t>
            </a:r>
          </a:p>
          <a:p>
            <a:r>
              <a:rPr lang="en-US" dirty="0">
                <a:cs typeface="Calibri"/>
              </a:rPr>
              <a:t>Extrapolate audibility thresholds to determine d' at other relative levels</a:t>
            </a:r>
          </a:p>
          <a:p>
            <a:r>
              <a:rPr lang="en-US" dirty="0"/>
              <a:t>Measured other Equal Annoyance Points (A vs. M and B vs. M)</a:t>
            </a:r>
          </a:p>
          <a:p>
            <a:r>
              <a:rPr lang="en-US" dirty="0"/>
              <a:t>Modeling the shift is focus of upcoming </a:t>
            </a:r>
            <a:r>
              <a:rPr lang="en-US" dirty="0" err="1"/>
              <a:t>NoiseCon</a:t>
            </a:r>
            <a:r>
              <a:rPr lang="en-US" dirty="0"/>
              <a:t> talk/paper by Tyler Tracy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6BA84-E670-7B24-F63E-86A28FB1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1FAD16-AA93-663F-3930-6C7FE5DD8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192652"/>
            <a:ext cx="4849182" cy="1169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31B71-ED5B-AE86-0395-70769D802631}"/>
              </a:ext>
            </a:extLst>
          </p:cNvPr>
          <p:cNvSpPr txBox="1"/>
          <p:nvPr/>
        </p:nvSpPr>
        <p:spPr>
          <a:xfrm>
            <a:off x="457200" y="6163270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[6]</a:t>
            </a:r>
            <a:r>
              <a:rPr lang="en-US" sz="1800" dirty="0"/>
              <a:t> Tracy, T. et al., "An annoyance model for urba</a:t>
            </a:r>
            <a:r>
              <a:rPr lang="en-US" dirty="0"/>
              <a:t>n air mobility vehicle noise in the presence of a masker</a:t>
            </a:r>
            <a:r>
              <a:rPr lang="en-US" sz="1800" dirty="0"/>
              <a:t>," Noise-Con 2024, </a:t>
            </a:r>
            <a:r>
              <a:rPr lang="en-US" dirty="0"/>
              <a:t>New Orleans</a:t>
            </a:r>
            <a:r>
              <a:rPr lang="en-US" sz="1800" dirty="0"/>
              <a:t>, 2024.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3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9F76-F633-56AE-6FDD-AB9C1354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EFC9-121F-6BDD-20D2-B1AD71941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Shifts in Equal Annoyance Points (with and without masker) indicate that masking does have an effect on annoyance</a:t>
            </a:r>
          </a:p>
          <a:p>
            <a:r>
              <a:rPr lang="en-US" dirty="0"/>
              <a:t>Increase in masking reduces annoyance</a:t>
            </a:r>
          </a:p>
          <a:p>
            <a:r>
              <a:rPr lang="en-US" dirty="0"/>
              <a:t>Further psychoacoustic testing is necessary to extrapolate results to wider population</a:t>
            </a:r>
          </a:p>
          <a:p>
            <a:r>
              <a:rPr lang="en-US" dirty="0"/>
              <a:t>Other conferences later this year:</a:t>
            </a:r>
          </a:p>
          <a:p>
            <a:pPr lvl="1"/>
            <a:r>
              <a:rPr lang="en-US" dirty="0"/>
              <a:t>Functional form of reduction in annoyance due to masking at </a:t>
            </a:r>
            <a:r>
              <a:rPr lang="en-US" dirty="0" err="1"/>
              <a:t>NoiseCon</a:t>
            </a:r>
            <a:r>
              <a:rPr lang="en-US" dirty="0"/>
              <a:t> 2024 (Tyler Tracy)</a:t>
            </a:r>
          </a:p>
          <a:p>
            <a:pPr lvl="1"/>
            <a:r>
              <a:rPr lang="en-US" dirty="0"/>
              <a:t>Applications to UAM operations at Aeroacoustics 2024 (Steve Rizzi)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D57A5-BFCF-1C7E-BFE9-1B1492AB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5153C-8414-E576-8BCC-CF98C23C56CD}"/>
              </a:ext>
            </a:extLst>
          </p:cNvPr>
          <p:cNvSpPr txBox="1"/>
          <p:nvPr/>
        </p:nvSpPr>
        <p:spPr>
          <a:xfrm>
            <a:off x="457200" y="6163270"/>
            <a:ext cx="111252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[7]</a:t>
            </a:r>
            <a:r>
              <a:rPr lang="en-US" sz="1800" dirty="0"/>
              <a:t> Rizzi, S.A., Christian, A.W., Letica, S.J., and Lympany, S.V., "Annoyance model assessments of urban air mobility operations," 30th AIAA/CEAS Aeroacoustics Conference, AIAA-2024-3018, Rome, Italy, 2024..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7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758A-50FD-5CF4-493B-FDC9F776E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Work supported by NASA’s </a:t>
            </a:r>
            <a:br>
              <a:rPr lang="en-US" dirty="0"/>
            </a:br>
            <a:r>
              <a:rPr lang="en-US" dirty="0"/>
              <a:t>Revolutionary Vertical Lift Technology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BFB26-C695-15FD-A868-D29DBC393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48200"/>
            <a:ext cx="85344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matthew.a.boucher@nasa.gov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0411C-9AFE-A68A-2B74-3F6E66A0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0D4E-17FB-CACB-F1F0-C5E45690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for papers for a Special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82573-C239-6E3E-480D-ACE0C8406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0"/>
            <a:ext cx="5562600" cy="5364162"/>
          </a:xfrm>
        </p:spPr>
        <p:txBody>
          <a:bodyPr/>
          <a:lstStyle/>
          <a:p>
            <a:r>
              <a:rPr lang="en-US" i="1" dirty="0"/>
              <a:t>Advanced Air Mobility Noise: Predictions, Measurements, and Perception</a:t>
            </a:r>
            <a:endParaRPr lang="en-US" dirty="0"/>
          </a:p>
          <a:p>
            <a:r>
              <a:rPr lang="en-US" dirty="0"/>
              <a:t>Potential topics</a:t>
            </a:r>
          </a:p>
          <a:p>
            <a:pPr lvl="1"/>
            <a:r>
              <a:rPr lang="en-US" dirty="0"/>
              <a:t>Theoretical, numerical, or empirical predictions of noise characteristics</a:t>
            </a:r>
          </a:p>
          <a:p>
            <a:pPr lvl="1"/>
            <a:r>
              <a:rPr lang="en-US" dirty="0"/>
              <a:t>Measurement of noise sources (components up to full vehicle)</a:t>
            </a:r>
          </a:p>
          <a:p>
            <a:pPr lvl="1"/>
            <a:r>
              <a:rPr lang="en-US" dirty="0"/>
              <a:t>Human perception or psychoacoustic testing, Auralization techniques</a:t>
            </a:r>
          </a:p>
          <a:p>
            <a:pPr lvl="1"/>
            <a:r>
              <a:rPr lang="en-US" dirty="0"/>
              <a:t>Aspects of noise certification, Passenger comfort </a:t>
            </a:r>
            <a:r>
              <a:rPr lang="en-US" b="1" dirty="0"/>
              <a:t>and others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2A7AD-E306-C606-C2C3-F3450786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322A20-476A-60F3-F59A-081F36E5E5EC}"/>
              </a:ext>
            </a:extLst>
          </p:cNvPr>
          <p:cNvSpPr txBox="1">
            <a:spLocks/>
          </p:cNvSpPr>
          <p:nvPr/>
        </p:nvSpPr>
        <p:spPr>
          <a:xfrm>
            <a:off x="6324600" y="1219200"/>
            <a:ext cx="5562600" cy="5364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Joint with JASA and JASA Express Letters</a:t>
            </a:r>
          </a:p>
          <a:p>
            <a:r>
              <a:rPr lang="en-US" dirty="0"/>
              <a:t>Guest Editors: Matthew Boucher, Alexandra Loubeau, Beckett Zhou, Eric Greenwood, and Damiano Casalino</a:t>
            </a:r>
          </a:p>
          <a:p>
            <a:r>
              <a:rPr lang="en-US" dirty="0"/>
              <a:t>Submission Deadline: February 28, 2025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29D0A-6EB0-6697-9A88-55D30632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559" y="4870361"/>
            <a:ext cx="1390918" cy="1378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67BEFD-AD76-3CC4-8067-F80B72B38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453" y="5198707"/>
            <a:ext cx="1390918" cy="13780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814D0B-F6FC-501D-F59B-6338503B2D40}"/>
              </a:ext>
            </a:extLst>
          </p:cNvPr>
          <p:cNvSpPr txBox="1"/>
          <p:nvPr/>
        </p:nvSpPr>
        <p:spPr>
          <a:xfrm>
            <a:off x="6505976" y="6096000"/>
            <a:ext cx="294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5"/>
              </a:rPr>
              <a:t>pubs.aip.org/</a:t>
            </a:r>
            <a:r>
              <a:rPr lang="en-US" sz="2400" dirty="0" err="1">
                <a:hlinkClick r:id="rId5"/>
              </a:rPr>
              <a:t>asa</a:t>
            </a:r>
            <a:r>
              <a:rPr lang="en-US" sz="2400" dirty="0">
                <a:hlinkClick r:id="rId5"/>
              </a:rPr>
              <a:t>/</a:t>
            </a:r>
            <a:r>
              <a:rPr lang="en-US" sz="2400" dirty="0" err="1">
                <a:hlinkClick r:id="rId5"/>
              </a:rPr>
              <a:t>jasa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A0DD23-7A5C-815D-3B01-FFB3622FCBE1}"/>
              </a:ext>
            </a:extLst>
          </p:cNvPr>
          <p:cNvSpPr txBox="1"/>
          <p:nvPr/>
        </p:nvSpPr>
        <p:spPr>
          <a:xfrm>
            <a:off x="9020576" y="4872335"/>
            <a:ext cx="294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6"/>
              </a:rPr>
              <a:t>pubs.aip.org/</a:t>
            </a:r>
            <a:r>
              <a:rPr lang="en-US" sz="2400" dirty="0" err="1">
                <a:hlinkClick r:id="rId6"/>
              </a:rPr>
              <a:t>asa</a:t>
            </a:r>
            <a:r>
              <a:rPr lang="en-US" sz="2400" dirty="0">
                <a:hlinkClick r:id="rId6"/>
              </a:rPr>
              <a:t>/</a:t>
            </a:r>
            <a:r>
              <a:rPr lang="en-US" sz="2400" dirty="0" err="1">
                <a:hlinkClick r:id="rId6"/>
              </a:rPr>
              <a:t>jel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848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4B96-5C2B-A56F-ECF9-DA7BB0A9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38C3E-7509-3658-2BA4-A0162BB7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Audibility and Annoyance</a:t>
            </a:r>
          </a:p>
          <a:p>
            <a:r>
              <a:rPr lang="en-US" dirty="0"/>
              <a:t>Psychoacoustic Testing Approach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D1660-6194-1D98-0359-22908488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6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9D5E-EA34-479C-BA5A-8E892F83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Air Mobility and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C83B-20D6-4769-9233-9FBAF8CF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5140823" cy="4419600"/>
          </a:xfrm>
        </p:spPr>
        <p:txBody>
          <a:bodyPr/>
          <a:lstStyle/>
          <a:p>
            <a:r>
              <a:rPr lang="en-US" dirty="0"/>
              <a:t>Safe, efficient and accessible transportation for passengers and cargo </a:t>
            </a:r>
            <a:r>
              <a:rPr lang="en-US" baseline="30000" dirty="0"/>
              <a:t>[1]</a:t>
            </a:r>
          </a:p>
          <a:p>
            <a:r>
              <a:rPr lang="en-US" dirty="0"/>
              <a:t>Noise concerns must be mitigated in communities where UAM operations take place </a:t>
            </a:r>
            <a:r>
              <a:rPr lang="en-US" baseline="30000" dirty="0"/>
              <a:t>[2]</a:t>
            </a:r>
          </a:p>
          <a:p>
            <a:r>
              <a:rPr lang="en-US" dirty="0"/>
              <a:t>Models of annoyance to UAM noise are needed </a:t>
            </a:r>
            <a:r>
              <a:rPr lang="en-US" baseline="30000" dirty="0"/>
              <a:t>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F985E-1E95-426B-8C31-7D7E0969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4099C-9EDD-BC73-ACFA-0A9610E4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777" y="1219200"/>
            <a:ext cx="6055223" cy="4732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CEC975-C60A-535F-C132-EAAD90C5868E}"/>
              </a:ext>
            </a:extLst>
          </p:cNvPr>
          <p:cNvSpPr txBox="1"/>
          <p:nvPr/>
        </p:nvSpPr>
        <p:spPr>
          <a:xfrm>
            <a:off x="533400" y="6019800"/>
            <a:ext cx="11008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</a:t>
            </a:r>
            <a:r>
              <a:rPr lang="en-US" sz="1400" dirty="0" err="1"/>
              <a:t>Thipphavong</a:t>
            </a:r>
            <a:r>
              <a:rPr lang="en-US" sz="1400" dirty="0"/>
              <a:t> et al., “Urban Air Mobility Integration Concepts and Considerations,” 2018 Aviation Tech., Int., and Operations Conf., (2018)</a:t>
            </a:r>
          </a:p>
          <a:p>
            <a:r>
              <a:rPr lang="en-US" sz="1400" dirty="0"/>
              <a:t>[2] Hill et al., “UAM Vision Concept of Operations (</a:t>
            </a:r>
            <a:r>
              <a:rPr lang="en-US" sz="1400" dirty="0" err="1"/>
              <a:t>ConOps</a:t>
            </a:r>
            <a:r>
              <a:rPr lang="en-US" sz="1400" dirty="0"/>
              <a:t>) UAM Maturity Level (UML) 4’’, NASA (2020)</a:t>
            </a:r>
          </a:p>
          <a:p>
            <a:r>
              <a:rPr lang="en-US" sz="1400" dirty="0"/>
              <a:t>[3] Rizzi et al., “Urban Air Mobility Noise: Current Practice, Gaps, and Recommendations,” NASA/TP-2020-5007433 (2020).</a:t>
            </a:r>
          </a:p>
        </p:txBody>
      </p:sp>
    </p:spTree>
    <p:extLst>
      <p:ext uri="{BB962C8B-B14F-4D97-AF65-F5344CB8AC3E}">
        <p14:creationId xmlns:p14="http://schemas.microsoft.com/office/powerpoint/2010/main" val="47596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6C03-7294-3FF5-95E8-73E39830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93837"/>
            <a:ext cx="6705601" cy="4525963"/>
          </a:xfrm>
        </p:spPr>
        <p:txBody>
          <a:bodyPr/>
          <a:lstStyle/>
          <a:p>
            <a:r>
              <a:rPr lang="en-US" dirty="0"/>
              <a:t>Gap: Human response to UAM vehicle noise in the presence of background noise</a:t>
            </a:r>
          </a:p>
          <a:p>
            <a:pPr lvl="1"/>
            <a:r>
              <a:rPr lang="en-US" dirty="0"/>
              <a:t>Noisy city environment</a:t>
            </a:r>
          </a:p>
          <a:p>
            <a:pPr lvl="1"/>
            <a:r>
              <a:rPr lang="en-US" dirty="0"/>
              <a:t>Near existing transportation routes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r>
              <a:rPr lang="en-US" dirty="0"/>
              <a:t>How does </a:t>
            </a:r>
            <a:r>
              <a:rPr lang="en-US" b="1" dirty="0">
                <a:solidFill>
                  <a:srgbClr val="00B050"/>
                </a:solidFill>
              </a:rPr>
              <a:t>audibility</a:t>
            </a:r>
            <a:r>
              <a:rPr lang="en-US" dirty="0"/>
              <a:t> affect annoyance? </a:t>
            </a:r>
          </a:p>
          <a:p>
            <a:pPr lvl="1"/>
            <a:r>
              <a:rPr lang="en-US" dirty="0"/>
              <a:t>Masking a UAM-like sound with background noise should reduce its annoyance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1A2D-6E41-5D12-0607-22D159C7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147EBE-0701-E728-B4FA-914CAF88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10591800" cy="563562"/>
          </a:xfrm>
        </p:spPr>
        <p:txBody>
          <a:bodyPr/>
          <a:lstStyle/>
          <a:p>
            <a:r>
              <a:rPr lang="en-US" dirty="0"/>
              <a:t>Urban Air Mobility and Noise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CF416-C875-DCC5-52C1-EC9B8FDE5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t="38400" r="17848"/>
          <a:stretch/>
        </p:blipFill>
        <p:spPr>
          <a:xfrm>
            <a:off x="7543800" y="2364751"/>
            <a:ext cx="4297282" cy="27292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93122E-A4D4-8E60-2CED-A6D01BF11B5E}"/>
              </a:ext>
            </a:extLst>
          </p:cNvPr>
          <p:cNvCxnSpPr>
            <a:cxnSpLocks/>
          </p:cNvCxnSpPr>
          <p:nvPr/>
        </p:nvCxnSpPr>
        <p:spPr>
          <a:xfrm>
            <a:off x="9144000" y="2519066"/>
            <a:ext cx="0" cy="2057399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0DD7C-EB4A-8CF1-108F-6FB508525735}"/>
              </a:ext>
            </a:extLst>
          </p:cNvPr>
          <p:cNvCxnSpPr>
            <a:cxnSpLocks/>
          </p:cNvCxnSpPr>
          <p:nvPr/>
        </p:nvCxnSpPr>
        <p:spPr>
          <a:xfrm>
            <a:off x="10058400" y="2519066"/>
            <a:ext cx="0" cy="2057399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AEF5FB-EA51-8DC0-9323-48B6906B95BF}"/>
              </a:ext>
            </a:extLst>
          </p:cNvPr>
          <p:cNvSpPr txBox="1"/>
          <p:nvPr/>
        </p:nvSpPr>
        <p:spPr>
          <a:xfrm>
            <a:off x="7801162" y="4819469"/>
            <a:ext cx="189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Background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Noise       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E3E96ED-3B09-24EF-2A32-A40C349D5E28}"/>
              </a:ext>
            </a:extLst>
          </p:cNvPr>
          <p:cNvSpPr/>
          <p:nvPr/>
        </p:nvSpPr>
        <p:spPr>
          <a:xfrm rot="5400000">
            <a:off x="9370367" y="1831033"/>
            <a:ext cx="461666" cy="914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4E403-8A01-C08A-DFB3-AA6280D753D5}"/>
              </a:ext>
            </a:extLst>
          </p:cNvPr>
          <p:cNvSpPr txBox="1"/>
          <p:nvPr/>
        </p:nvSpPr>
        <p:spPr>
          <a:xfrm>
            <a:off x="8315485" y="1600200"/>
            <a:ext cx="266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sz="2400" dirty="0">
                <a:solidFill>
                  <a:srgbClr val="00B050"/>
                </a:solidFill>
              </a:rPr>
              <a:t>Audibility</a:t>
            </a:r>
            <a:r>
              <a:rPr lang="en-US" sz="2400" dirty="0"/>
              <a:t> of UAM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CA2FA3-FD6B-2F9D-B84C-108C80FF3CD5}"/>
              </a:ext>
            </a:extLst>
          </p:cNvPr>
          <p:cNvSpPr txBox="1"/>
          <p:nvPr/>
        </p:nvSpPr>
        <p:spPr>
          <a:xfrm>
            <a:off x="9679395" y="4698713"/>
            <a:ext cx="2009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UAM +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Background Noise</a:t>
            </a:r>
          </a:p>
        </p:txBody>
      </p:sp>
    </p:spTree>
    <p:extLst>
      <p:ext uri="{BB962C8B-B14F-4D97-AF65-F5344CB8AC3E}">
        <p14:creationId xmlns:p14="http://schemas.microsoft.com/office/powerpoint/2010/main" val="424693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9909-247F-0F97-6942-1B5D2B3B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Hypothesis: Masking Reduces Annoyance </a:t>
            </a:r>
            <a:r>
              <a:rPr lang="en-US" baseline="30000" dirty="0"/>
              <a:t>[4]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1A365-75B6-EECB-22A1-41B43C03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92875"/>
            <a:ext cx="457200" cy="365125"/>
          </a:xfrm>
        </p:spPr>
        <p:txBody>
          <a:bodyPr/>
          <a:lstStyle/>
          <a:p>
            <a:fld id="{B7BDA93C-157F-4692-8C3D-264612CA321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DE378-CC42-9DF2-8481-E9932BA4E349}"/>
              </a:ext>
            </a:extLst>
          </p:cNvPr>
          <p:cNvSpPr txBox="1"/>
          <p:nvPr/>
        </p:nvSpPr>
        <p:spPr>
          <a:xfrm>
            <a:off x="8039100" y="57867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of UAM noise (dB)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BCD497AD-13FF-6CF3-98EE-FF05E3216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74" y="2023796"/>
            <a:ext cx="4825826" cy="38739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1C8E4C-979C-EC0C-EB8C-E953A938C76C}"/>
              </a:ext>
            </a:extLst>
          </p:cNvPr>
          <p:cNvSpPr/>
          <p:nvPr/>
        </p:nvSpPr>
        <p:spPr>
          <a:xfrm>
            <a:off x="9130135" y="2342081"/>
            <a:ext cx="838200" cy="32004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33E27-C217-534E-9DC1-52296CF3D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2549164"/>
            <a:ext cx="457200" cy="5139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8C6384-727E-3794-7F87-4161B8B55EF4}"/>
              </a:ext>
            </a:extLst>
          </p:cNvPr>
          <p:cNvSpPr txBox="1"/>
          <p:nvPr/>
        </p:nvSpPr>
        <p:spPr>
          <a:xfrm>
            <a:off x="7680499" y="1298669"/>
            <a:ext cx="389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UAM noise partially masked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2B89266-BD3D-C12C-F2FE-55C714786099}"/>
              </a:ext>
            </a:extLst>
          </p:cNvPr>
          <p:cNvSpPr/>
          <p:nvPr/>
        </p:nvSpPr>
        <p:spPr>
          <a:xfrm rot="5400000">
            <a:off x="9307820" y="1587387"/>
            <a:ext cx="461666" cy="86550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3E00C-3D69-0B8A-8B1A-CA1F6086F2DF}"/>
              </a:ext>
            </a:extLst>
          </p:cNvPr>
          <p:cNvSpPr/>
          <p:nvPr/>
        </p:nvSpPr>
        <p:spPr>
          <a:xfrm>
            <a:off x="9964262" y="2342081"/>
            <a:ext cx="1656238" cy="320040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EE46E3-05C0-D141-2015-6664E1115E04}"/>
              </a:ext>
            </a:extLst>
          </p:cNvPr>
          <p:cNvSpPr/>
          <p:nvPr/>
        </p:nvSpPr>
        <p:spPr>
          <a:xfrm>
            <a:off x="7458473" y="2326530"/>
            <a:ext cx="1656238" cy="3200400"/>
          </a:xfrm>
          <a:prstGeom prst="rect">
            <a:avLst/>
          </a:prstGeom>
          <a:solidFill>
            <a:schemeClr val="accent6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BFE442-68F0-F059-B1AA-4732EB2E2A8C}"/>
              </a:ext>
            </a:extLst>
          </p:cNvPr>
          <p:cNvSpPr txBox="1"/>
          <p:nvPr/>
        </p:nvSpPr>
        <p:spPr>
          <a:xfrm>
            <a:off x="7488218" y="2416812"/>
            <a:ext cx="29544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Annoyance w/o masker</a:t>
            </a:r>
          </a:p>
          <a:p>
            <a:r>
              <a:rPr lang="en-US" dirty="0"/>
              <a:t>         Annoyance w/ masker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BF9FB40-6072-02AE-5626-3F9F65A19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2548237"/>
            <a:ext cx="457200" cy="5139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915CF1-8BF4-9168-C031-D96DF897474F}"/>
              </a:ext>
            </a:extLst>
          </p:cNvPr>
          <p:cNvSpPr txBox="1"/>
          <p:nvPr/>
        </p:nvSpPr>
        <p:spPr>
          <a:xfrm>
            <a:off x="457200" y="6516469"/>
            <a:ext cx="111252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[4]</a:t>
            </a:r>
            <a:r>
              <a:rPr lang="en-US" sz="1800" dirty="0"/>
              <a:t> Christian, “The effect of background noise on human response,” NATO/STO-TR-AVT-314.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47A4A-3C91-72D6-C575-6206B03D483C}"/>
              </a:ext>
            </a:extLst>
          </p:cNvPr>
          <p:cNvSpPr txBox="1"/>
          <p:nvPr/>
        </p:nvSpPr>
        <p:spPr>
          <a:xfrm rot="-5400000">
            <a:off x="5355298" y="3598233"/>
            <a:ext cx="36105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Annoyance to UAM noise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6A640B9-2E35-6AEC-3917-D8648FA9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0"/>
            <a:ext cx="6334970" cy="4525963"/>
          </a:xfrm>
        </p:spPr>
        <p:txBody>
          <a:bodyPr/>
          <a:lstStyle/>
          <a:p>
            <a:r>
              <a:rPr lang="en-US" dirty="0"/>
              <a:t>High UAM noise level (rel. background):</a:t>
            </a:r>
          </a:p>
          <a:p>
            <a:pPr lvl="1"/>
            <a:r>
              <a:rPr lang="en-US" dirty="0"/>
              <a:t>Annoyance to UAM noise is predicted by UAM noise level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Low UAM noise level (rel. background):</a:t>
            </a:r>
          </a:p>
          <a:p>
            <a:pPr lvl="1"/>
            <a:r>
              <a:rPr lang="en-US" dirty="0"/>
              <a:t>No annoyance to UAM noise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UAM noise and background levels are similar:</a:t>
            </a:r>
          </a:p>
          <a:p>
            <a:pPr lvl="1"/>
            <a:r>
              <a:rPr lang="en-US" dirty="0"/>
              <a:t>Annoyance to UAM noise is lower than predicted by UAM noise level alone</a:t>
            </a:r>
          </a:p>
          <a:p>
            <a:pPr lvl="1"/>
            <a:r>
              <a:rPr lang="en-US" dirty="0"/>
              <a:t>Masking reduces annoyance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1DD75A-7D4F-1B1E-D53B-FC26FF04FB32}"/>
              </a:ext>
            </a:extLst>
          </p:cNvPr>
          <p:cNvSpPr/>
          <p:nvPr/>
        </p:nvSpPr>
        <p:spPr>
          <a:xfrm>
            <a:off x="571500" y="4343399"/>
            <a:ext cx="571500" cy="2149475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530F47-984F-39A0-D3D9-C730F509514C}"/>
              </a:ext>
            </a:extLst>
          </p:cNvPr>
          <p:cNvSpPr/>
          <p:nvPr/>
        </p:nvSpPr>
        <p:spPr>
          <a:xfrm>
            <a:off x="571500" y="1205026"/>
            <a:ext cx="571500" cy="169057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DE994F-90E7-E002-B39B-C90F0DFCC23D}"/>
              </a:ext>
            </a:extLst>
          </p:cNvPr>
          <p:cNvSpPr/>
          <p:nvPr/>
        </p:nvSpPr>
        <p:spPr>
          <a:xfrm>
            <a:off x="571500" y="2895600"/>
            <a:ext cx="571500" cy="1447799"/>
          </a:xfrm>
          <a:prstGeom prst="rect">
            <a:avLst/>
          </a:prstGeom>
          <a:solidFill>
            <a:schemeClr val="accent6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4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E84B-D48E-2B28-C4FA-71C3915A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UAM-like sounds used in psychoacoustic test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1ADC82-E35B-3358-1DCD-1C7ADA90A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28700"/>
            <a:ext cx="5334000" cy="40005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70C08-6267-1E67-6C1F-B608CD7B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1BD1C-F02C-9E68-51AA-833879AC09E7}"/>
              </a:ext>
            </a:extLst>
          </p:cNvPr>
          <p:cNvSpPr txBox="1">
            <a:spLocks/>
          </p:cNvSpPr>
          <p:nvPr/>
        </p:nvSpPr>
        <p:spPr>
          <a:xfrm>
            <a:off x="762000" y="1219200"/>
            <a:ext cx="5943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Sound A</a:t>
            </a:r>
          </a:p>
          <a:p>
            <a:pPr lvl="1"/>
            <a:r>
              <a:rPr lang="en-US" dirty="0"/>
              <a:t>Harmonic tone complex (80-320 Hz)</a:t>
            </a:r>
          </a:p>
          <a:p>
            <a:pPr lvl="1"/>
            <a:r>
              <a:rPr lang="en-US" dirty="0"/>
              <a:t>Similar to rotor loading and thickness noise</a:t>
            </a:r>
          </a:p>
          <a:p>
            <a:r>
              <a:rPr lang="en-US" dirty="0"/>
              <a:t>Sound B</a:t>
            </a:r>
          </a:p>
          <a:p>
            <a:pPr lvl="1"/>
            <a:r>
              <a:rPr lang="en-US" dirty="0"/>
              <a:t>Shaped broadband noise (300-2000 Hz)</a:t>
            </a:r>
          </a:p>
          <a:p>
            <a:pPr lvl="1"/>
            <a:r>
              <a:rPr lang="en-US" dirty="0"/>
              <a:t>Similar to rotor self noise</a:t>
            </a:r>
          </a:p>
          <a:p>
            <a:r>
              <a:rPr lang="en-US" dirty="0"/>
              <a:t>Masker</a:t>
            </a:r>
          </a:p>
          <a:p>
            <a:pPr lvl="1"/>
            <a:r>
              <a:rPr lang="en-US" dirty="0"/>
              <a:t>Designed to mask Sound A</a:t>
            </a:r>
          </a:p>
          <a:p>
            <a:pPr lvl="1"/>
            <a:r>
              <a:rPr lang="en-US" dirty="0"/>
              <a:t>Equal amount of masking in 1/3 octave bands </a:t>
            </a:r>
            <a:r>
              <a:rPr lang="en-US" baseline="30000" dirty="0"/>
              <a:t>[5]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FF01A-CAEC-3FA6-BB72-183A337C28E0}"/>
              </a:ext>
            </a:extLst>
          </p:cNvPr>
          <p:cNvSpPr txBox="1"/>
          <p:nvPr/>
        </p:nvSpPr>
        <p:spPr>
          <a:xfrm>
            <a:off x="457200" y="624840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[5]</a:t>
            </a:r>
            <a:r>
              <a:rPr lang="en-US" sz="1800" dirty="0"/>
              <a:t> </a:t>
            </a:r>
            <a:r>
              <a:rPr lang="en-US" dirty="0"/>
              <a:t>Sneddon et al., “Laboratory study of the noticeability and annoyance of low signal-to-noise ratios sounds” NCEJ, 51 (5), 2003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7CDF0-7598-89CC-8B38-1F5F1FA710B7}"/>
              </a:ext>
            </a:extLst>
          </p:cNvPr>
          <p:cNvSpPr txBox="1"/>
          <p:nvPr/>
        </p:nvSpPr>
        <p:spPr>
          <a:xfrm>
            <a:off x="7315200" y="5334000"/>
            <a:ext cx="42672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annoyance to Sound A reduced by masking?</a:t>
            </a:r>
          </a:p>
        </p:txBody>
      </p:sp>
    </p:spTree>
    <p:extLst>
      <p:ext uri="{BB962C8B-B14F-4D97-AF65-F5344CB8AC3E}">
        <p14:creationId xmlns:p14="http://schemas.microsoft.com/office/powerpoint/2010/main" val="324140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D6DBAA9-D5C6-3607-B7A9-C3691F0B8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3044952"/>
            <a:ext cx="3048000" cy="2286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A42D7E-F479-7141-7498-A1299D526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98484"/>
            <a:ext cx="3048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7B74E-5280-4EBC-C7C2-71FE8471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what levels are Sound A and B equally annoying?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663AD-4D03-5E2F-9945-450779C0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5B517B-5BEE-FDC9-F851-48213482365C}"/>
              </a:ext>
            </a:extLst>
          </p:cNvPr>
          <p:cNvCxnSpPr/>
          <p:nvPr/>
        </p:nvCxnSpPr>
        <p:spPr>
          <a:xfrm>
            <a:off x="824796" y="3647463"/>
            <a:ext cx="0" cy="1397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7013E2-F00F-1EEF-D046-3842033895CE}"/>
              </a:ext>
            </a:extLst>
          </p:cNvPr>
          <p:cNvCxnSpPr>
            <a:cxnSpLocks/>
          </p:cNvCxnSpPr>
          <p:nvPr/>
        </p:nvCxnSpPr>
        <p:spPr>
          <a:xfrm flipH="1">
            <a:off x="824796" y="5048318"/>
            <a:ext cx="21142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FDAB635-5F65-EF2D-8224-321DED547056}"/>
              </a:ext>
            </a:extLst>
          </p:cNvPr>
          <p:cNvSpPr txBox="1"/>
          <p:nvPr/>
        </p:nvSpPr>
        <p:spPr>
          <a:xfrm>
            <a:off x="1066800" y="5009495"/>
            <a:ext cx="149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Frequency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C9F66D-9E6C-EF6E-716E-EA2F783B4EF7}"/>
              </a:ext>
            </a:extLst>
          </p:cNvPr>
          <p:cNvSpPr txBox="1"/>
          <p:nvPr/>
        </p:nvSpPr>
        <p:spPr>
          <a:xfrm rot="16200000">
            <a:off x="-252264" y="4115402"/>
            <a:ext cx="168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Sound Level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ACB44B-3A2C-FAED-B4B4-F3AB97BD2505}"/>
              </a:ext>
            </a:extLst>
          </p:cNvPr>
          <p:cNvSpPr txBox="1"/>
          <p:nvPr/>
        </p:nvSpPr>
        <p:spPr>
          <a:xfrm>
            <a:off x="675260" y="3077308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Sound A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1A93CB-7469-64FE-2DA7-DA8B0D9451D0}"/>
              </a:ext>
            </a:extLst>
          </p:cNvPr>
          <p:cNvCxnSpPr/>
          <p:nvPr/>
        </p:nvCxnSpPr>
        <p:spPr>
          <a:xfrm>
            <a:off x="4423785" y="3659183"/>
            <a:ext cx="0" cy="1397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A0B2AAE-E2CD-E78A-E5A0-4840BFA96CAE}"/>
              </a:ext>
            </a:extLst>
          </p:cNvPr>
          <p:cNvCxnSpPr>
            <a:cxnSpLocks/>
          </p:cNvCxnSpPr>
          <p:nvPr/>
        </p:nvCxnSpPr>
        <p:spPr>
          <a:xfrm flipH="1">
            <a:off x="4423785" y="5060038"/>
            <a:ext cx="22818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09C714-F098-D09C-E267-8F00A8F2E446}"/>
              </a:ext>
            </a:extLst>
          </p:cNvPr>
          <p:cNvSpPr txBox="1"/>
          <p:nvPr/>
        </p:nvSpPr>
        <p:spPr>
          <a:xfrm>
            <a:off x="4680317" y="5009495"/>
            <a:ext cx="149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Frequency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CDB6FD-4405-3215-F1F3-55B2B55778D0}"/>
              </a:ext>
            </a:extLst>
          </p:cNvPr>
          <p:cNvSpPr txBox="1"/>
          <p:nvPr/>
        </p:nvSpPr>
        <p:spPr>
          <a:xfrm rot="16200000">
            <a:off x="3346725" y="4127122"/>
            <a:ext cx="168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Sound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3318871-E14D-B531-FDF1-AFA78A95F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102" y="1752600"/>
            <a:ext cx="3822523" cy="103641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5B7E474-4CE6-D0DC-1B74-46C90C49EFE0}"/>
              </a:ext>
            </a:extLst>
          </p:cNvPr>
          <p:cNvSpPr txBox="1"/>
          <p:nvPr/>
        </p:nvSpPr>
        <p:spPr>
          <a:xfrm>
            <a:off x="4343400" y="308902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Sound B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78728C9-A76A-7021-4EB3-F283FA946A03}"/>
              </a:ext>
            </a:extLst>
          </p:cNvPr>
          <p:cNvSpPr txBox="1">
            <a:spLocks/>
          </p:cNvSpPr>
          <p:nvPr/>
        </p:nvSpPr>
        <p:spPr>
          <a:xfrm>
            <a:off x="7206883" y="1223541"/>
            <a:ext cx="4751507" cy="5359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At what relative level is Sound A equally annoying to Sound B </a:t>
            </a:r>
            <a:r>
              <a:rPr lang="en-US">
                <a:solidFill>
                  <a:srgbClr val="FF0000"/>
                </a:solidFill>
              </a:rPr>
              <a:t>without</a:t>
            </a:r>
            <a:r>
              <a:rPr lang="en-US"/>
              <a:t> the masker?</a:t>
            </a:r>
          </a:p>
          <a:p>
            <a:r>
              <a:rPr lang="en-US"/>
              <a:t>This gives an </a:t>
            </a:r>
            <a:r>
              <a:rPr lang="en-US">
                <a:solidFill>
                  <a:srgbClr val="FF0000"/>
                </a:solidFill>
              </a:rPr>
              <a:t>unmasked </a:t>
            </a:r>
            <a:r>
              <a:rPr lang="en-US"/>
              <a:t>Equal Annoyance Point</a:t>
            </a:r>
          </a:p>
          <a:p>
            <a:pPr marL="914400" lvl="1" indent="-514350"/>
            <a:r>
              <a:rPr lang="en-US"/>
              <a:t>Relative difference in level where Sounds A and B are equally annoying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0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24E1E-0B1D-7D4B-0C9E-A8C6499C4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999232"/>
            <a:ext cx="3048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5341C-1C92-6942-E24D-1384E8E38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28" y="3048000"/>
            <a:ext cx="3048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7B74E-5280-4EBC-C7C2-71FE8471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what levels are Sound A and B equally annoying?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663AD-4D03-5E2F-9945-450779C0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5B517B-5BEE-FDC9-F851-48213482365C}"/>
              </a:ext>
            </a:extLst>
          </p:cNvPr>
          <p:cNvCxnSpPr/>
          <p:nvPr/>
        </p:nvCxnSpPr>
        <p:spPr>
          <a:xfrm>
            <a:off x="824796" y="3647463"/>
            <a:ext cx="0" cy="1397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7013E2-F00F-1EEF-D046-3842033895CE}"/>
              </a:ext>
            </a:extLst>
          </p:cNvPr>
          <p:cNvCxnSpPr>
            <a:cxnSpLocks/>
          </p:cNvCxnSpPr>
          <p:nvPr/>
        </p:nvCxnSpPr>
        <p:spPr>
          <a:xfrm flipH="1">
            <a:off x="824796" y="5048318"/>
            <a:ext cx="21142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FDAB635-5F65-EF2D-8224-321DED547056}"/>
              </a:ext>
            </a:extLst>
          </p:cNvPr>
          <p:cNvSpPr txBox="1"/>
          <p:nvPr/>
        </p:nvSpPr>
        <p:spPr>
          <a:xfrm>
            <a:off x="1066800" y="5009495"/>
            <a:ext cx="149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Frequency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C9F66D-9E6C-EF6E-716E-EA2F783B4EF7}"/>
              </a:ext>
            </a:extLst>
          </p:cNvPr>
          <p:cNvSpPr txBox="1"/>
          <p:nvPr/>
        </p:nvSpPr>
        <p:spPr>
          <a:xfrm rot="16200000">
            <a:off x="-252264" y="4115402"/>
            <a:ext cx="168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Sound Level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ACB44B-3A2C-FAED-B4B4-F3AB97BD2505}"/>
              </a:ext>
            </a:extLst>
          </p:cNvPr>
          <p:cNvSpPr txBox="1"/>
          <p:nvPr/>
        </p:nvSpPr>
        <p:spPr>
          <a:xfrm>
            <a:off x="675260" y="3077308"/>
            <a:ext cx="2885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Sound A with masker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1A93CB-7469-64FE-2DA7-DA8B0D9451D0}"/>
              </a:ext>
            </a:extLst>
          </p:cNvPr>
          <p:cNvCxnSpPr/>
          <p:nvPr/>
        </p:nvCxnSpPr>
        <p:spPr>
          <a:xfrm>
            <a:off x="4423785" y="3659183"/>
            <a:ext cx="0" cy="1397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A0B2AAE-E2CD-E78A-E5A0-4840BFA96CAE}"/>
              </a:ext>
            </a:extLst>
          </p:cNvPr>
          <p:cNvCxnSpPr>
            <a:cxnSpLocks/>
          </p:cNvCxnSpPr>
          <p:nvPr/>
        </p:nvCxnSpPr>
        <p:spPr>
          <a:xfrm flipH="1">
            <a:off x="4423785" y="5060038"/>
            <a:ext cx="22818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09C714-F098-D09C-E267-8F00A8F2E446}"/>
              </a:ext>
            </a:extLst>
          </p:cNvPr>
          <p:cNvSpPr txBox="1"/>
          <p:nvPr/>
        </p:nvSpPr>
        <p:spPr>
          <a:xfrm>
            <a:off x="4680317" y="5009495"/>
            <a:ext cx="149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Frequency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CDB6FD-4405-3215-F1F3-55B2B55778D0}"/>
              </a:ext>
            </a:extLst>
          </p:cNvPr>
          <p:cNvSpPr txBox="1"/>
          <p:nvPr/>
        </p:nvSpPr>
        <p:spPr>
          <a:xfrm rot="16200000">
            <a:off x="3346725" y="4127122"/>
            <a:ext cx="168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Sound Level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E9A859-95CF-9B5A-BC04-15461D51BA72}"/>
              </a:ext>
            </a:extLst>
          </p:cNvPr>
          <p:cNvSpPr txBox="1"/>
          <p:nvPr/>
        </p:nvSpPr>
        <p:spPr>
          <a:xfrm>
            <a:off x="4343400" y="3089028"/>
            <a:ext cx="2805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Sound B with masker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3318871-E14D-B531-FDF1-AFA78A95F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102" y="1752600"/>
            <a:ext cx="3822523" cy="10364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8A6535-2A59-CF38-F871-E7BBD734AEC6}"/>
              </a:ext>
            </a:extLst>
          </p:cNvPr>
          <p:cNvSpPr txBox="1">
            <a:spLocks/>
          </p:cNvSpPr>
          <p:nvPr/>
        </p:nvSpPr>
        <p:spPr>
          <a:xfrm>
            <a:off x="7206883" y="1223541"/>
            <a:ext cx="4751507" cy="5359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At what relative level is Sound A equally annoying to Sound B </a:t>
            </a:r>
            <a:r>
              <a:rPr lang="en-US">
                <a:solidFill>
                  <a:srgbClr val="FF0000"/>
                </a:solidFill>
              </a:rPr>
              <a:t>with</a:t>
            </a:r>
            <a:r>
              <a:rPr lang="en-US"/>
              <a:t> the masker?</a:t>
            </a:r>
          </a:p>
          <a:p>
            <a:r>
              <a:rPr lang="en-US"/>
              <a:t>This gives a </a:t>
            </a:r>
            <a:r>
              <a:rPr lang="en-US">
                <a:solidFill>
                  <a:srgbClr val="FF0000"/>
                </a:solidFill>
              </a:rPr>
              <a:t>masked</a:t>
            </a:r>
            <a:r>
              <a:rPr lang="en-US"/>
              <a:t> Equal Annoyance Point</a:t>
            </a:r>
          </a:p>
          <a:p>
            <a:r>
              <a:rPr lang="en-US"/>
              <a:t>Two possible results: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Unmasked EAP = Masked EAP (masking does not affect annoyance)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Unmasked EAP ≠ Masked EAP (masking affects annoyance)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2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DA5B-4D95-A36E-818E-561B11C6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Tested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0D7A4-4E60-A508-BBF4-A9C66F8A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A93C-157F-4692-8C3D-264612CA321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A17A9C-7E2D-0487-2FA6-608B0CE8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9" y="1447800"/>
            <a:ext cx="4492587" cy="472138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Unmasked </a:t>
            </a:r>
            <a:r>
              <a:rPr lang="en-US" dirty="0"/>
              <a:t>: Compare Sound A to Sound B</a:t>
            </a:r>
          </a:p>
          <a:p>
            <a:r>
              <a:rPr lang="en-US" dirty="0">
                <a:solidFill>
                  <a:srgbClr val="FF0000"/>
                </a:solidFill>
              </a:rPr>
              <a:t>Masked 1-5</a:t>
            </a:r>
            <a:r>
              <a:rPr lang="en-US" dirty="0"/>
              <a:t>: Compare Sound A to Sound B</a:t>
            </a:r>
          </a:p>
          <a:p>
            <a:endParaRPr lang="en-US" dirty="0"/>
          </a:p>
          <a:p>
            <a:r>
              <a:rPr lang="en-US" dirty="0"/>
              <a:t>Two ranges of Sound A and B: low and high</a:t>
            </a:r>
          </a:p>
          <a:p>
            <a:r>
              <a:rPr lang="en-US" dirty="0"/>
              <a:t>Three levels of Masker: low, medium and high</a:t>
            </a:r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8B8EF8A-8E92-6A84-9911-812C56657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3" y="1329895"/>
            <a:ext cx="6786606" cy="50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3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1634</Words>
  <Application>Microsoft Office PowerPoint</Application>
  <PresentationFormat>Widescreen</PresentationFormat>
  <Paragraphs>230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Outline</vt:lpstr>
      <vt:lpstr>Urban Air Mobility and Noise</vt:lpstr>
      <vt:lpstr>Urban Air Mobility and Noise</vt:lpstr>
      <vt:lpstr>Hypothesis: Masking Reduces Annoyance [4]</vt:lpstr>
      <vt:lpstr>UAM-like sounds used in psychoacoustic test</vt:lpstr>
      <vt:lpstr>At what levels are Sound A and B equally annoying?</vt:lpstr>
      <vt:lpstr>At what levels are Sound A and B equally annoying?</vt:lpstr>
      <vt:lpstr>Conditions Tested</vt:lpstr>
      <vt:lpstr>Finding Equal Annoyance Point</vt:lpstr>
      <vt:lpstr>Shift in EAP with Masker at 48.1 dB</vt:lpstr>
      <vt:lpstr>Shift in EAP with Masker at 58.1 dB</vt:lpstr>
      <vt:lpstr>Summary for 5 test subjects</vt:lpstr>
      <vt:lpstr>Path to model the shift in EAP [6]</vt:lpstr>
      <vt:lpstr>Conclusions</vt:lpstr>
      <vt:lpstr>Thank You  Work supported by NASA’s  Revolutionary Vertical Lift Technology Project</vt:lpstr>
      <vt:lpstr>Call for papers for a Special Issue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923</cp:revision>
  <dcterms:created xsi:type="dcterms:W3CDTF">2016-04-13T18:54:49Z</dcterms:created>
  <dcterms:modified xsi:type="dcterms:W3CDTF">2024-05-03T16:36:17Z</dcterms:modified>
</cp:coreProperties>
</file>