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713" r:id="rId1"/>
  </p:sldMasterIdLst>
  <p:notesMasterIdLst>
    <p:notesMasterId r:id="rId15"/>
  </p:notesMasterIdLst>
  <p:handoutMasterIdLst>
    <p:handoutMasterId r:id="rId16"/>
  </p:handoutMasterIdLst>
  <p:sldIdLst>
    <p:sldId id="15770" r:id="rId2"/>
    <p:sldId id="489" r:id="rId3"/>
    <p:sldId id="495" r:id="rId4"/>
    <p:sldId id="496" r:id="rId5"/>
    <p:sldId id="513" r:id="rId6"/>
    <p:sldId id="1648" r:id="rId7"/>
    <p:sldId id="426" r:id="rId8"/>
    <p:sldId id="463" r:id="rId9"/>
    <p:sldId id="501" r:id="rId10"/>
    <p:sldId id="38308" r:id="rId11"/>
    <p:sldId id="38312" r:id="rId12"/>
    <p:sldId id="38315" r:id="rId13"/>
    <p:sldId id="38301" r:id="rId1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D3FF"/>
    <a:srgbClr val="B4C7E7"/>
    <a:srgbClr val="FFCC99"/>
    <a:srgbClr val="FFCCCC"/>
    <a:srgbClr val="008EC0"/>
    <a:srgbClr val="FFFFCC"/>
    <a:srgbClr val="F9FA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30FDD77-45DE-46D9-87DE-FA70D4C73F0E}" v="1" dt="2024-03-14T14:34:17.0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25" autoAdjust="0"/>
    <p:restoredTop sz="93909" autoAdjust="0"/>
  </p:normalViewPr>
  <p:slideViewPr>
    <p:cSldViewPr snapToGrid="0">
      <p:cViewPr varScale="1">
        <p:scale>
          <a:sx n="103" d="100"/>
          <a:sy n="103" d="100"/>
        </p:scale>
        <p:origin x="660" y="11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Sheet1!$N$2</c:f>
              <c:strCache>
                <c:ptCount val="1"/>
                <c:pt idx="0">
                  <c:v>Aerobic Plate Count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Sheet1!$M$3:$M$10</c:f>
              <c:strCache>
                <c:ptCount val="8"/>
                <c:pt idx="0">
                  <c:v>Flight A</c:v>
                </c:pt>
                <c:pt idx="1">
                  <c:v>Flight C</c:v>
                </c:pt>
                <c:pt idx="2">
                  <c:v>Flight D</c:v>
                </c:pt>
                <c:pt idx="3">
                  <c:v>Ground A</c:v>
                </c:pt>
                <c:pt idx="4">
                  <c:v>Ground B</c:v>
                </c:pt>
                <c:pt idx="5">
                  <c:v>Ground C</c:v>
                </c:pt>
                <c:pt idx="6">
                  <c:v>Ground E</c:v>
                </c:pt>
                <c:pt idx="7">
                  <c:v>Ground F</c:v>
                </c:pt>
              </c:strCache>
            </c:strRef>
          </c:cat>
          <c:val>
            <c:numRef>
              <c:f>Sheet1!$N$3:$N$10</c:f>
              <c:numCache>
                <c:formatCode>General</c:formatCode>
                <c:ptCount val="8"/>
                <c:pt idx="0">
                  <c:v>3120</c:v>
                </c:pt>
                <c:pt idx="1">
                  <c:v>2670</c:v>
                </c:pt>
                <c:pt idx="2">
                  <c:v>4900</c:v>
                </c:pt>
                <c:pt idx="3">
                  <c:v>97500</c:v>
                </c:pt>
                <c:pt idx="4">
                  <c:v>19</c:v>
                </c:pt>
                <c:pt idx="5">
                  <c:v>804</c:v>
                </c:pt>
                <c:pt idx="6">
                  <c:v>50</c:v>
                </c:pt>
                <c:pt idx="7">
                  <c:v>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9BD-4F5C-9018-56ED6E693F49}"/>
            </c:ext>
          </c:extLst>
        </c:ser>
        <c:ser>
          <c:idx val="1"/>
          <c:order val="1"/>
          <c:tx>
            <c:strRef>
              <c:f>Sheet1!$O$2</c:f>
              <c:strCache>
                <c:ptCount val="1"/>
                <c:pt idx="0">
                  <c:v>Yeast and Mold Count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Sheet1!$M$3:$M$10</c:f>
              <c:strCache>
                <c:ptCount val="8"/>
                <c:pt idx="0">
                  <c:v>Flight A</c:v>
                </c:pt>
                <c:pt idx="1">
                  <c:v>Flight C</c:v>
                </c:pt>
                <c:pt idx="2">
                  <c:v>Flight D</c:v>
                </c:pt>
                <c:pt idx="3">
                  <c:v>Ground A</c:v>
                </c:pt>
                <c:pt idx="4">
                  <c:v>Ground B</c:v>
                </c:pt>
                <c:pt idx="5">
                  <c:v>Ground C</c:v>
                </c:pt>
                <c:pt idx="6">
                  <c:v>Ground E</c:v>
                </c:pt>
                <c:pt idx="7">
                  <c:v>Ground F</c:v>
                </c:pt>
              </c:strCache>
            </c:strRef>
          </c:cat>
          <c:val>
            <c:numRef>
              <c:f>Sheet1!$O$3:$O$10</c:f>
              <c:numCache>
                <c:formatCode>General</c:formatCode>
                <c:ptCount val="8"/>
                <c:pt idx="0">
                  <c:v>497</c:v>
                </c:pt>
                <c:pt idx="1">
                  <c:v>1120</c:v>
                </c:pt>
                <c:pt idx="2">
                  <c:v>569</c:v>
                </c:pt>
                <c:pt idx="3">
                  <c:v>891</c:v>
                </c:pt>
                <c:pt idx="4">
                  <c:v>9.5</c:v>
                </c:pt>
                <c:pt idx="5">
                  <c:v>370</c:v>
                </c:pt>
                <c:pt idx="6">
                  <c:v>12.5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9BD-4F5C-9018-56ED6E693F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23322272"/>
        <c:axId val="123322664"/>
      </c:barChart>
      <c:catAx>
        <c:axId val="123322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22664"/>
        <c:crosses val="autoZero"/>
        <c:auto val="1"/>
        <c:lblAlgn val="ctr"/>
        <c:lblOffset val="100"/>
        <c:noMultiLvlLbl val="0"/>
      </c:catAx>
      <c:valAx>
        <c:axId val="123322664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000"/>
                  <a:t>CFU/g fresh mass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3322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33834132802399"/>
          <c:y val="0.92029604429072098"/>
          <c:w val="0.68932320131071101"/>
          <c:h val="5.9862682768198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'P-R Graph'!$A$3</c:f>
              <c:strCache>
                <c:ptCount val="1"/>
                <c:pt idx="0">
                  <c:v>Ralstonia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Graph'!$B$3:$J$3</c:f>
              <c:numCache>
                <c:formatCode>General</c:formatCode>
                <c:ptCount val="9"/>
                <c:pt idx="0">
                  <c:v>31</c:v>
                </c:pt>
                <c:pt idx="1">
                  <c:v>18.399999999999999</c:v>
                </c:pt>
                <c:pt idx="2">
                  <c:v>351</c:v>
                </c:pt>
                <c:pt idx="3">
                  <c:v>13.25</c:v>
                </c:pt>
                <c:pt idx="5">
                  <c:v>127377</c:v>
                </c:pt>
                <c:pt idx="6">
                  <c:v>289</c:v>
                </c:pt>
                <c:pt idx="7">
                  <c:v>32427.5</c:v>
                </c:pt>
                <c:pt idx="8">
                  <c:v>5032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7E1-4281-912E-42A1F7BAC8AD}"/>
            </c:ext>
          </c:extLst>
        </c:ser>
        <c:ser>
          <c:idx val="1"/>
          <c:order val="1"/>
          <c:tx>
            <c:strRef>
              <c:f>'P-R Graph'!$A$4</c:f>
              <c:strCache>
                <c:ptCount val="1"/>
                <c:pt idx="0">
                  <c:v>Burkholderia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Graph'!$B$4:$J$4</c:f>
              <c:numCache>
                <c:formatCode>General</c:formatCode>
                <c:ptCount val="9"/>
                <c:pt idx="0">
                  <c:v>31</c:v>
                </c:pt>
                <c:pt idx="1">
                  <c:v>36.200000000000003</c:v>
                </c:pt>
                <c:pt idx="2">
                  <c:v>6769.4</c:v>
                </c:pt>
                <c:pt idx="3">
                  <c:v>94.75</c:v>
                </c:pt>
                <c:pt idx="5">
                  <c:v>78664.5</c:v>
                </c:pt>
                <c:pt idx="6">
                  <c:v>218</c:v>
                </c:pt>
                <c:pt idx="7">
                  <c:v>43581</c:v>
                </c:pt>
                <c:pt idx="8">
                  <c:v>21913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7E1-4281-912E-42A1F7BAC8AD}"/>
            </c:ext>
          </c:extLst>
        </c:ser>
        <c:ser>
          <c:idx val="2"/>
          <c:order val="2"/>
          <c:tx>
            <c:strRef>
              <c:f>'P-R Graph'!$A$5</c:f>
              <c:strCache>
                <c:ptCount val="1"/>
                <c:pt idx="0">
                  <c:v>Bradyrhizobium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Graph'!$B$5:$J$5</c:f>
              <c:numCache>
                <c:formatCode>General</c:formatCode>
                <c:ptCount val="9"/>
                <c:pt idx="0">
                  <c:v>2</c:v>
                </c:pt>
                <c:pt idx="1">
                  <c:v>6.4</c:v>
                </c:pt>
                <c:pt idx="2">
                  <c:v>148</c:v>
                </c:pt>
                <c:pt idx="3">
                  <c:v>9</c:v>
                </c:pt>
                <c:pt idx="5">
                  <c:v>50045.5</c:v>
                </c:pt>
                <c:pt idx="6">
                  <c:v>76</c:v>
                </c:pt>
                <c:pt idx="7">
                  <c:v>15599.5</c:v>
                </c:pt>
                <c:pt idx="8">
                  <c:v>8356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7E1-4281-912E-42A1F7BAC8AD}"/>
            </c:ext>
          </c:extLst>
        </c:ser>
        <c:ser>
          <c:idx val="3"/>
          <c:order val="3"/>
          <c:tx>
            <c:strRef>
              <c:f>'P-R Graph'!$A$6</c:f>
              <c:strCache>
                <c:ptCount val="1"/>
                <c:pt idx="0">
                  <c:v>Chitinophaga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Graph'!$B$6:$J$6</c:f>
              <c:numCache>
                <c:formatCode>General</c:formatCode>
                <c:ptCount val="9"/>
                <c:pt idx="0">
                  <c:v>3.5</c:v>
                </c:pt>
                <c:pt idx="1">
                  <c:v>5</c:v>
                </c:pt>
                <c:pt idx="2">
                  <c:v>95</c:v>
                </c:pt>
                <c:pt idx="3">
                  <c:v>14</c:v>
                </c:pt>
                <c:pt idx="5">
                  <c:v>36667.5</c:v>
                </c:pt>
                <c:pt idx="6">
                  <c:v>88</c:v>
                </c:pt>
                <c:pt idx="7">
                  <c:v>18086</c:v>
                </c:pt>
                <c:pt idx="8">
                  <c:v>12647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D7E1-4281-912E-42A1F7BAC8AD}"/>
            </c:ext>
          </c:extLst>
        </c:ser>
        <c:ser>
          <c:idx val="4"/>
          <c:order val="4"/>
          <c:tx>
            <c:strRef>
              <c:f>'P-R Graph'!$A$7</c:f>
              <c:strCache>
                <c:ptCount val="1"/>
                <c:pt idx="0">
                  <c:v>Janthinobacterium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Graph'!$B$7:$J$7</c:f>
              <c:numCache>
                <c:formatCode>General</c:formatCode>
                <c:ptCount val="9"/>
                <c:pt idx="0">
                  <c:v>1</c:v>
                </c:pt>
                <c:pt idx="1">
                  <c:v>0.2</c:v>
                </c:pt>
                <c:pt idx="2">
                  <c:v>17.2</c:v>
                </c:pt>
                <c:pt idx="3">
                  <c:v>0.25</c:v>
                </c:pt>
                <c:pt idx="5">
                  <c:v>36056.5</c:v>
                </c:pt>
                <c:pt idx="6">
                  <c:v>30</c:v>
                </c:pt>
                <c:pt idx="7">
                  <c:v>2432</c:v>
                </c:pt>
                <c:pt idx="8">
                  <c:v>2993.5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7E1-4281-912E-42A1F7BAC8AD}"/>
            </c:ext>
          </c:extLst>
        </c:ser>
        <c:ser>
          <c:idx val="5"/>
          <c:order val="5"/>
          <c:tx>
            <c:strRef>
              <c:f>'P-R Graph'!$A$8</c:f>
              <c:strCache>
                <c:ptCount val="1"/>
                <c:pt idx="0">
                  <c:v>Acinetobacter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Graph'!$B$8:$J$8</c:f>
              <c:numCache>
                <c:formatCode>General</c:formatCode>
                <c:ptCount val="9"/>
                <c:pt idx="0">
                  <c:v>106</c:v>
                </c:pt>
                <c:pt idx="1">
                  <c:v>64.400000000000006</c:v>
                </c:pt>
                <c:pt idx="2">
                  <c:v>3904.2</c:v>
                </c:pt>
                <c:pt idx="3">
                  <c:v>25</c:v>
                </c:pt>
                <c:pt idx="5">
                  <c:v>32821</c:v>
                </c:pt>
                <c:pt idx="6">
                  <c:v>2</c:v>
                </c:pt>
                <c:pt idx="7">
                  <c:v>16250.5</c:v>
                </c:pt>
                <c:pt idx="8">
                  <c:v>64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D7E1-4281-912E-42A1F7BAC8AD}"/>
            </c:ext>
          </c:extLst>
        </c:ser>
        <c:ser>
          <c:idx val="6"/>
          <c:order val="6"/>
          <c:tx>
            <c:strRef>
              <c:f>'P-R Graph'!$A$9</c:f>
              <c:strCache>
                <c:ptCount val="1"/>
                <c:pt idx="0">
                  <c:v>Mesorhizobium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Graph'!$B$9:$J$9</c:f>
              <c:numCache>
                <c:formatCode>General</c:formatCode>
                <c:ptCount val="9"/>
                <c:pt idx="0">
                  <c:v>1</c:v>
                </c:pt>
                <c:pt idx="1">
                  <c:v>2.2000000000000002</c:v>
                </c:pt>
                <c:pt idx="2">
                  <c:v>49.8</c:v>
                </c:pt>
                <c:pt idx="3">
                  <c:v>1.25</c:v>
                </c:pt>
                <c:pt idx="5">
                  <c:v>17303.5</c:v>
                </c:pt>
                <c:pt idx="6">
                  <c:v>1</c:v>
                </c:pt>
                <c:pt idx="7">
                  <c:v>8558.5</c:v>
                </c:pt>
                <c:pt idx="8">
                  <c:v>582.5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7E1-4281-912E-42A1F7BAC8AD}"/>
            </c:ext>
          </c:extLst>
        </c:ser>
        <c:ser>
          <c:idx val="7"/>
          <c:order val="7"/>
          <c:tx>
            <c:strRef>
              <c:f>'P-R Graph'!$A$10</c:f>
              <c:strCache>
                <c:ptCount val="1"/>
                <c:pt idx="0">
                  <c:v>Methylobacterium</c:v>
                </c:pt>
              </c:strCache>
            </c:strRef>
          </c:tx>
          <c:spPr>
            <a:solidFill>
              <a:schemeClr val="accent2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Graph'!$B$10:$J$10</c:f>
              <c:numCache>
                <c:formatCode>General</c:formatCode>
                <c:ptCount val="9"/>
                <c:pt idx="0">
                  <c:v>3.5</c:v>
                </c:pt>
                <c:pt idx="1">
                  <c:v>0.6</c:v>
                </c:pt>
                <c:pt idx="2">
                  <c:v>26.2</c:v>
                </c:pt>
                <c:pt idx="3">
                  <c:v>7.5</c:v>
                </c:pt>
                <c:pt idx="5">
                  <c:v>12526</c:v>
                </c:pt>
                <c:pt idx="6">
                  <c:v>9</c:v>
                </c:pt>
                <c:pt idx="7">
                  <c:v>5440</c:v>
                </c:pt>
                <c:pt idx="8">
                  <c:v>1375.5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D7E1-4281-912E-42A1F7BAC8AD}"/>
            </c:ext>
          </c:extLst>
        </c:ser>
        <c:ser>
          <c:idx val="8"/>
          <c:order val="8"/>
          <c:tx>
            <c:strRef>
              <c:f>'P-R Graph'!$A$11</c:f>
              <c:strCache>
                <c:ptCount val="1"/>
                <c:pt idx="0">
                  <c:v>Pelomonas</c:v>
                </c:pt>
              </c:strCache>
            </c:strRef>
          </c:tx>
          <c:spPr>
            <a:solidFill>
              <a:schemeClr val="accent3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Graph'!$B$11:$J$11</c:f>
              <c:numCache>
                <c:formatCode>General</c:formatCode>
                <c:ptCount val="9"/>
                <c:pt idx="0">
                  <c:v>0</c:v>
                </c:pt>
                <c:pt idx="1">
                  <c:v>0.6</c:v>
                </c:pt>
                <c:pt idx="2">
                  <c:v>43.4</c:v>
                </c:pt>
                <c:pt idx="3">
                  <c:v>1.25</c:v>
                </c:pt>
                <c:pt idx="5">
                  <c:v>10906.5</c:v>
                </c:pt>
                <c:pt idx="6">
                  <c:v>18</c:v>
                </c:pt>
                <c:pt idx="7">
                  <c:v>924</c:v>
                </c:pt>
                <c:pt idx="8">
                  <c:v>273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7E1-4281-912E-42A1F7BAC8AD}"/>
            </c:ext>
          </c:extLst>
        </c:ser>
        <c:ser>
          <c:idx val="9"/>
          <c:order val="9"/>
          <c:tx>
            <c:strRef>
              <c:f>'P-R Graph'!$A$12</c:f>
              <c:strCache>
                <c:ptCount val="1"/>
                <c:pt idx="0">
                  <c:v>Hyphomicrobium</c:v>
                </c:pt>
              </c:strCache>
            </c:strRef>
          </c:tx>
          <c:spPr>
            <a:solidFill>
              <a:schemeClr val="accent4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Graph'!$B$12:$J$12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1.6</c:v>
                </c:pt>
                <c:pt idx="3">
                  <c:v>0.5</c:v>
                </c:pt>
                <c:pt idx="5">
                  <c:v>4887.5</c:v>
                </c:pt>
                <c:pt idx="6">
                  <c:v>1</c:v>
                </c:pt>
                <c:pt idx="7">
                  <c:v>400</c:v>
                </c:pt>
                <c:pt idx="8">
                  <c:v>939.5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D7E1-4281-912E-42A1F7BAC8AD}"/>
            </c:ext>
          </c:extLst>
        </c:ser>
        <c:ser>
          <c:idx val="10"/>
          <c:order val="10"/>
          <c:tx>
            <c:strRef>
              <c:f>'P-R Graph'!$A$13</c:f>
              <c:strCache>
                <c:ptCount val="1"/>
                <c:pt idx="0">
                  <c:v>Arthrobacter</c:v>
                </c:pt>
              </c:strCache>
            </c:strRef>
          </c:tx>
          <c:spPr>
            <a:solidFill>
              <a:schemeClr val="accent5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Graph'!$B$13:$J$13</c:f>
              <c:numCache>
                <c:formatCode>General</c:formatCode>
                <c:ptCount val="9"/>
                <c:pt idx="0">
                  <c:v>3</c:v>
                </c:pt>
                <c:pt idx="1">
                  <c:v>1.8</c:v>
                </c:pt>
                <c:pt idx="2">
                  <c:v>1.2</c:v>
                </c:pt>
                <c:pt idx="3">
                  <c:v>0.5</c:v>
                </c:pt>
                <c:pt idx="5">
                  <c:v>4777.5</c:v>
                </c:pt>
                <c:pt idx="6">
                  <c:v>0</c:v>
                </c:pt>
                <c:pt idx="7">
                  <c:v>267.5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D7E1-4281-912E-42A1F7BAC8AD}"/>
            </c:ext>
          </c:extLst>
        </c:ser>
        <c:ser>
          <c:idx val="11"/>
          <c:order val="11"/>
          <c:tx>
            <c:strRef>
              <c:f>'P-R Graph'!$A$14</c:f>
              <c:strCache>
                <c:ptCount val="1"/>
                <c:pt idx="0">
                  <c:v>Nitrobacter</c:v>
                </c:pt>
              </c:strCache>
            </c:strRef>
          </c:tx>
          <c:spPr>
            <a:solidFill>
              <a:schemeClr val="accent6">
                <a:lumMod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Graph'!$B$14:$J$14</c:f>
              <c:numCache>
                <c:formatCode>General</c:formatCode>
                <c:ptCount val="9"/>
                <c:pt idx="0">
                  <c:v>0</c:v>
                </c:pt>
                <c:pt idx="1">
                  <c:v>0.6</c:v>
                </c:pt>
                <c:pt idx="2">
                  <c:v>10.4</c:v>
                </c:pt>
                <c:pt idx="3">
                  <c:v>1.5</c:v>
                </c:pt>
                <c:pt idx="5">
                  <c:v>2793.5</c:v>
                </c:pt>
                <c:pt idx="6">
                  <c:v>5</c:v>
                </c:pt>
                <c:pt idx="7">
                  <c:v>747.5</c:v>
                </c:pt>
                <c:pt idx="8">
                  <c:v>743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D7E1-4281-912E-42A1F7BAC8AD}"/>
            </c:ext>
          </c:extLst>
        </c:ser>
        <c:ser>
          <c:idx val="12"/>
          <c:order val="12"/>
          <c:tx>
            <c:strRef>
              <c:f>'P-R Graph'!$A$15</c:f>
              <c:strCache>
                <c:ptCount val="1"/>
                <c:pt idx="0">
                  <c:v>Niabella</c:v>
                </c:pt>
              </c:strCache>
            </c:strRef>
          </c:tx>
          <c:spPr>
            <a:solidFill>
              <a:schemeClr val="accent1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Graph'!$B$15:$J$15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15.8</c:v>
                </c:pt>
                <c:pt idx="3">
                  <c:v>3.5</c:v>
                </c:pt>
                <c:pt idx="5">
                  <c:v>2414</c:v>
                </c:pt>
                <c:pt idx="6">
                  <c:v>8</c:v>
                </c:pt>
                <c:pt idx="7">
                  <c:v>1797</c:v>
                </c:pt>
                <c:pt idx="8">
                  <c:v>919.5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D7E1-4281-912E-42A1F7BAC8AD}"/>
            </c:ext>
          </c:extLst>
        </c:ser>
        <c:ser>
          <c:idx val="13"/>
          <c:order val="13"/>
          <c:tx>
            <c:strRef>
              <c:f>'P-R Graph'!$A$16</c:f>
              <c:strCache>
                <c:ptCount val="1"/>
                <c:pt idx="0">
                  <c:v>Cupriavidus</c:v>
                </c:pt>
              </c:strCache>
            </c:strRef>
          </c:tx>
          <c:spPr>
            <a:solidFill>
              <a:schemeClr val="accent2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Graph'!$B$16:$J$16</c:f>
              <c:numCache>
                <c:formatCode>General</c:formatCode>
                <c:ptCount val="9"/>
                <c:pt idx="0">
                  <c:v>2</c:v>
                </c:pt>
                <c:pt idx="1">
                  <c:v>0.2</c:v>
                </c:pt>
                <c:pt idx="2">
                  <c:v>12.8</c:v>
                </c:pt>
                <c:pt idx="3">
                  <c:v>0.5</c:v>
                </c:pt>
                <c:pt idx="5">
                  <c:v>2197.5</c:v>
                </c:pt>
                <c:pt idx="6">
                  <c:v>18</c:v>
                </c:pt>
                <c:pt idx="7">
                  <c:v>389.5</c:v>
                </c:pt>
                <c:pt idx="8">
                  <c:v>808.5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D-D7E1-4281-912E-42A1F7BAC8AD}"/>
            </c:ext>
          </c:extLst>
        </c:ser>
        <c:ser>
          <c:idx val="14"/>
          <c:order val="14"/>
          <c:tx>
            <c:strRef>
              <c:f>'P-R Graph'!$A$17</c:f>
              <c:strCache>
                <c:ptCount val="1"/>
                <c:pt idx="0">
                  <c:v>Aminobacter</c:v>
                </c:pt>
              </c:strCache>
            </c:strRef>
          </c:tx>
          <c:spPr>
            <a:solidFill>
              <a:schemeClr val="accent3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Graph'!$B$17:$J$17</c:f>
              <c:numCache>
                <c:formatCode>General</c:formatCode>
                <c:ptCount val="9"/>
                <c:pt idx="0">
                  <c:v>0</c:v>
                </c:pt>
                <c:pt idx="1">
                  <c:v>0.2</c:v>
                </c:pt>
                <c:pt idx="2">
                  <c:v>5.2</c:v>
                </c:pt>
                <c:pt idx="3">
                  <c:v>2.75</c:v>
                </c:pt>
                <c:pt idx="5">
                  <c:v>1931.5</c:v>
                </c:pt>
                <c:pt idx="6">
                  <c:v>7</c:v>
                </c:pt>
                <c:pt idx="7">
                  <c:v>2300</c:v>
                </c:pt>
                <c:pt idx="8">
                  <c:v>3353.5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7E1-4281-912E-42A1F7BAC8AD}"/>
            </c:ext>
          </c:extLst>
        </c:ser>
        <c:ser>
          <c:idx val="15"/>
          <c:order val="15"/>
          <c:tx>
            <c:strRef>
              <c:f>'P-R Graph'!$A$18</c:f>
              <c:strCache>
                <c:ptCount val="1"/>
                <c:pt idx="0">
                  <c:v>Sphingomonas</c:v>
                </c:pt>
              </c:strCache>
            </c:strRef>
          </c:tx>
          <c:spPr>
            <a:solidFill>
              <a:schemeClr val="accent4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Graph'!$B$18:$J$18</c:f>
              <c:numCache>
                <c:formatCode>General</c:formatCode>
                <c:ptCount val="9"/>
                <c:pt idx="0">
                  <c:v>2</c:v>
                </c:pt>
                <c:pt idx="1">
                  <c:v>2.6</c:v>
                </c:pt>
                <c:pt idx="2">
                  <c:v>80.599999999999994</c:v>
                </c:pt>
                <c:pt idx="3">
                  <c:v>1.75</c:v>
                </c:pt>
                <c:pt idx="5">
                  <c:v>1656.5</c:v>
                </c:pt>
                <c:pt idx="6">
                  <c:v>4</c:v>
                </c:pt>
                <c:pt idx="7">
                  <c:v>2844.5</c:v>
                </c:pt>
                <c:pt idx="8">
                  <c:v>654.5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D7E1-4281-912E-42A1F7BAC8AD}"/>
            </c:ext>
          </c:extLst>
        </c:ser>
        <c:ser>
          <c:idx val="16"/>
          <c:order val="16"/>
          <c:tx>
            <c:strRef>
              <c:f>'P-R Graph'!$A$19</c:f>
              <c:strCache>
                <c:ptCount val="1"/>
                <c:pt idx="0">
                  <c:v>Pseudomonas</c:v>
                </c:pt>
              </c:strCache>
            </c:strRef>
          </c:tx>
          <c:spPr>
            <a:solidFill>
              <a:schemeClr val="accent5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Graph'!$B$19:$J$19</c:f>
              <c:numCache>
                <c:formatCode>General</c:formatCode>
                <c:ptCount val="9"/>
                <c:pt idx="0">
                  <c:v>23.5</c:v>
                </c:pt>
                <c:pt idx="1">
                  <c:v>0</c:v>
                </c:pt>
                <c:pt idx="2">
                  <c:v>19</c:v>
                </c:pt>
                <c:pt idx="3">
                  <c:v>5</c:v>
                </c:pt>
                <c:pt idx="5">
                  <c:v>1477</c:v>
                </c:pt>
                <c:pt idx="6">
                  <c:v>1</c:v>
                </c:pt>
                <c:pt idx="7">
                  <c:v>1013.5</c:v>
                </c:pt>
                <c:pt idx="8">
                  <c:v>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E1-4281-912E-42A1F7BAC8AD}"/>
            </c:ext>
          </c:extLst>
        </c:ser>
        <c:ser>
          <c:idx val="17"/>
          <c:order val="17"/>
          <c:tx>
            <c:strRef>
              <c:f>'P-R Graph'!$A$20</c:f>
              <c:strCache>
                <c:ptCount val="1"/>
                <c:pt idx="0">
                  <c:v>Paenibacillus</c:v>
                </c:pt>
              </c:strCache>
            </c:strRef>
          </c:tx>
          <c:spPr>
            <a:solidFill>
              <a:schemeClr val="accent6">
                <a:lumMod val="80000"/>
                <a:lumOff val="2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Graph'!$B$20:$J$20</c:f>
              <c:numCache>
                <c:formatCode>General</c:formatCode>
                <c:ptCount val="9"/>
                <c:pt idx="0">
                  <c:v>0</c:v>
                </c:pt>
                <c:pt idx="1">
                  <c:v>0</c:v>
                </c:pt>
                <c:pt idx="2">
                  <c:v>8.1999999999999993</c:v>
                </c:pt>
                <c:pt idx="3">
                  <c:v>1</c:v>
                </c:pt>
                <c:pt idx="5">
                  <c:v>1428</c:v>
                </c:pt>
                <c:pt idx="6">
                  <c:v>17</c:v>
                </c:pt>
                <c:pt idx="7">
                  <c:v>1709.5</c:v>
                </c:pt>
                <c:pt idx="8">
                  <c:v>699.5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D7E1-4281-912E-42A1F7BAC8AD}"/>
            </c:ext>
          </c:extLst>
        </c:ser>
        <c:ser>
          <c:idx val="18"/>
          <c:order val="18"/>
          <c:tx>
            <c:strRef>
              <c:f>'P-R Graph'!$A$21</c:f>
              <c:strCache>
                <c:ptCount val="1"/>
                <c:pt idx="0">
                  <c:v>Niastella</c:v>
                </c:pt>
              </c:strCache>
            </c:strRef>
          </c:tx>
          <c:spPr>
            <a:solidFill>
              <a:schemeClr val="accent1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Graph'!$B$21:$J$21</c:f>
              <c:numCache>
                <c:formatCode>General</c:formatCode>
                <c:ptCount val="9"/>
                <c:pt idx="0">
                  <c:v>0.5</c:v>
                </c:pt>
                <c:pt idx="1">
                  <c:v>0</c:v>
                </c:pt>
                <c:pt idx="2">
                  <c:v>2.4</c:v>
                </c:pt>
                <c:pt idx="3">
                  <c:v>0.5</c:v>
                </c:pt>
                <c:pt idx="5">
                  <c:v>584.5</c:v>
                </c:pt>
                <c:pt idx="6">
                  <c:v>8</c:v>
                </c:pt>
                <c:pt idx="7">
                  <c:v>337</c:v>
                </c:pt>
                <c:pt idx="8">
                  <c:v>100.5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2-D7E1-4281-912E-42A1F7BAC8AD}"/>
            </c:ext>
          </c:extLst>
        </c:ser>
        <c:ser>
          <c:idx val="19"/>
          <c:order val="19"/>
          <c:tx>
            <c:strRef>
              <c:f>'P-R Graph'!$A$22</c:f>
              <c:strCache>
                <c:ptCount val="1"/>
                <c:pt idx="0">
                  <c:v>Segetibacter</c:v>
                </c:pt>
              </c:strCache>
            </c:strRef>
          </c:tx>
          <c:spPr>
            <a:solidFill>
              <a:schemeClr val="accent2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Graph'!$B$22:$J$22</c:f>
              <c:numCache>
                <c:formatCode>General</c:formatCode>
                <c:ptCount val="9"/>
                <c:pt idx="0">
                  <c:v>2</c:v>
                </c:pt>
                <c:pt idx="1">
                  <c:v>0</c:v>
                </c:pt>
                <c:pt idx="2">
                  <c:v>6.6</c:v>
                </c:pt>
                <c:pt idx="3">
                  <c:v>0.75</c:v>
                </c:pt>
                <c:pt idx="5">
                  <c:v>91</c:v>
                </c:pt>
                <c:pt idx="6">
                  <c:v>3</c:v>
                </c:pt>
                <c:pt idx="7">
                  <c:v>1181.5</c:v>
                </c:pt>
                <c:pt idx="8">
                  <c:v>623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3-D7E1-4281-912E-42A1F7BAC8AD}"/>
            </c:ext>
          </c:extLst>
        </c:ser>
        <c:ser>
          <c:idx val="20"/>
          <c:order val="20"/>
          <c:tx>
            <c:strRef>
              <c:f>'P-R Graph'!$A$23</c:f>
              <c:strCache>
                <c:ptCount val="1"/>
                <c:pt idx="0">
                  <c:v>Novosphingobium</c:v>
                </c:pt>
              </c:strCache>
            </c:strRef>
          </c:tx>
          <c:spPr>
            <a:solidFill>
              <a:schemeClr val="accent3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Graph'!$B$23:$J$23</c:f>
              <c:numCache>
                <c:formatCode>General</c:formatCode>
                <c:ptCount val="9"/>
                <c:pt idx="0">
                  <c:v>1</c:v>
                </c:pt>
                <c:pt idx="1">
                  <c:v>1.2</c:v>
                </c:pt>
                <c:pt idx="2">
                  <c:v>7</c:v>
                </c:pt>
                <c:pt idx="3">
                  <c:v>14</c:v>
                </c:pt>
                <c:pt idx="5">
                  <c:v>28.5</c:v>
                </c:pt>
                <c:pt idx="6">
                  <c:v>206</c:v>
                </c:pt>
                <c:pt idx="7">
                  <c:v>23</c:v>
                </c:pt>
                <c:pt idx="8">
                  <c:v>10916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D7E1-4281-912E-42A1F7BAC8AD}"/>
            </c:ext>
          </c:extLst>
        </c:ser>
        <c:ser>
          <c:idx val="21"/>
          <c:order val="21"/>
          <c:tx>
            <c:strRef>
              <c:f>'P-R Graph'!$A$24</c:f>
              <c:strCache>
                <c:ptCount val="1"/>
                <c:pt idx="0">
                  <c:v>Chryseobacterium</c:v>
                </c:pt>
              </c:strCache>
            </c:strRef>
          </c:tx>
          <c:spPr>
            <a:solidFill>
              <a:schemeClr val="accent4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Graph'!$B$24:$J$24</c:f>
              <c:numCache>
                <c:formatCode>General</c:formatCode>
                <c:ptCount val="9"/>
                <c:pt idx="0">
                  <c:v>11.5</c:v>
                </c:pt>
                <c:pt idx="1">
                  <c:v>0</c:v>
                </c:pt>
                <c:pt idx="2">
                  <c:v>18.399999999999999</c:v>
                </c:pt>
                <c:pt idx="3">
                  <c:v>5</c:v>
                </c:pt>
                <c:pt idx="5">
                  <c:v>23.5</c:v>
                </c:pt>
                <c:pt idx="6">
                  <c:v>0</c:v>
                </c:pt>
                <c:pt idx="7">
                  <c:v>9</c:v>
                </c:pt>
                <c:pt idx="8">
                  <c:v>3576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5-D7E1-4281-912E-42A1F7BAC8AD}"/>
            </c:ext>
          </c:extLst>
        </c:ser>
        <c:ser>
          <c:idx val="22"/>
          <c:order val="22"/>
          <c:tx>
            <c:strRef>
              <c:f>'P-R Graph'!$A$25</c:f>
              <c:strCache>
                <c:ptCount val="1"/>
                <c:pt idx="0">
                  <c:v>Labrys</c:v>
                </c:pt>
              </c:strCache>
            </c:strRef>
          </c:tx>
          <c:spPr>
            <a:solidFill>
              <a:schemeClr val="accent5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Graph'!$B$25:$J$25</c:f>
              <c:numCache>
                <c:formatCode>General</c:formatCode>
                <c:ptCount val="9"/>
                <c:pt idx="0">
                  <c:v>0</c:v>
                </c:pt>
                <c:pt idx="1">
                  <c:v>294</c:v>
                </c:pt>
                <c:pt idx="2">
                  <c:v>0.4</c:v>
                </c:pt>
                <c:pt idx="3">
                  <c:v>1.5</c:v>
                </c:pt>
                <c:pt idx="5">
                  <c:v>2.5</c:v>
                </c:pt>
                <c:pt idx="6">
                  <c:v>29</c:v>
                </c:pt>
                <c:pt idx="7">
                  <c:v>4.5</c:v>
                </c:pt>
                <c:pt idx="8">
                  <c:v>2022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D7E1-4281-912E-42A1F7BAC8AD}"/>
            </c:ext>
          </c:extLst>
        </c:ser>
        <c:ser>
          <c:idx val="23"/>
          <c:order val="23"/>
          <c:tx>
            <c:strRef>
              <c:f>'P-R Graph'!$A$26</c:f>
              <c:strCache>
                <c:ptCount val="1"/>
                <c:pt idx="0">
                  <c:v>Erwinia</c:v>
                </c:pt>
              </c:strCache>
            </c:strRef>
          </c:tx>
          <c:spPr>
            <a:solidFill>
              <a:schemeClr val="accent6">
                <a:lumMod val="8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Graph'!$B$26:$J$26</c:f>
              <c:numCache>
                <c:formatCode>General</c:formatCode>
                <c:ptCount val="9"/>
                <c:pt idx="0">
                  <c:v>1</c:v>
                </c:pt>
                <c:pt idx="1">
                  <c:v>0</c:v>
                </c:pt>
                <c:pt idx="2">
                  <c:v>3866.2</c:v>
                </c:pt>
                <c:pt idx="3">
                  <c:v>5.5</c:v>
                </c:pt>
                <c:pt idx="5">
                  <c:v>1.5</c:v>
                </c:pt>
                <c:pt idx="6">
                  <c:v>0</c:v>
                </c:pt>
                <c:pt idx="7">
                  <c:v>178</c:v>
                </c:pt>
                <c:pt idx="8">
                  <c:v>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7-D7E1-4281-912E-42A1F7BAC8AD}"/>
            </c:ext>
          </c:extLst>
        </c:ser>
        <c:ser>
          <c:idx val="24"/>
          <c:order val="24"/>
          <c:tx>
            <c:strRef>
              <c:f>'P-R Graph'!$A$27</c:f>
              <c:strCache>
                <c:ptCount val="1"/>
                <c:pt idx="0">
                  <c:v>Bacillus</c:v>
                </c:pt>
              </c:strCache>
            </c:strRef>
          </c:tx>
          <c:spPr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Graph'!$B$27:$J$27</c:f>
              <c:numCache>
                <c:formatCode>General</c:formatCode>
                <c:ptCount val="9"/>
                <c:pt idx="0">
                  <c:v>0</c:v>
                </c:pt>
                <c:pt idx="1">
                  <c:v>0.2</c:v>
                </c:pt>
                <c:pt idx="2">
                  <c:v>0</c:v>
                </c:pt>
                <c:pt idx="3">
                  <c:v>0</c:v>
                </c:pt>
                <c:pt idx="5">
                  <c:v>1</c:v>
                </c:pt>
                <c:pt idx="6">
                  <c:v>2</c:v>
                </c:pt>
                <c:pt idx="7">
                  <c:v>0</c:v>
                </c:pt>
                <c:pt idx="8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7E1-4281-912E-42A1F7BAC8AD}"/>
            </c:ext>
          </c:extLst>
        </c:ser>
        <c:ser>
          <c:idx val="25"/>
          <c:order val="25"/>
          <c:tx>
            <c:strRef>
              <c:f>'P-R Graph'!$A$28</c:f>
              <c:strCache>
                <c:ptCount val="1"/>
                <c:pt idx="0">
                  <c:v>Nevskia</c:v>
                </c:pt>
              </c:strCache>
            </c:strRef>
          </c:tx>
          <c:spPr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'P-R Graph'!$B$2:$J$2</c:f>
              <c:strCache>
                <c:ptCount val="9"/>
                <c:pt idx="0">
                  <c:v>FL-A</c:v>
                </c:pt>
                <c:pt idx="1">
                  <c:v>GC-A</c:v>
                </c:pt>
                <c:pt idx="2">
                  <c:v>FL-B</c:v>
                </c:pt>
                <c:pt idx="3">
                  <c:v>GC-B</c:v>
                </c:pt>
                <c:pt idx="5">
                  <c:v>FL-A</c:v>
                </c:pt>
                <c:pt idx="6">
                  <c:v>GC-A</c:v>
                </c:pt>
                <c:pt idx="7">
                  <c:v>FL-B</c:v>
                </c:pt>
                <c:pt idx="8">
                  <c:v>GC-B</c:v>
                </c:pt>
              </c:strCache>
            </c:strRef>
          </c:cat>
          <c:val>
            <c:numRef>
              <c:f>'P-R Graph'!$B$28:$J$28</c:f>
              <c:numCache>
                <c:formatCode>General</c:formatCode>
                <c:ptCount val="9"/>
                <c:pt idx="0">
                  <c:v>0.5</c:v>
                </c:pt>
                <c:pt idx="1">
                  <c:v>0.4</c:v>
                </c:pt>
                <c:pt idx="2">
                  <c:v>2.4</c:v>
                </c:pt>
                <c:pt idx="3">
                  <c:v>0.75</c:v>
                </c:pt>
                <c:pt idx="5">
                  <c:v>1</c:v>
                </c:pt>
                <c:pt idx="6">
                  <c:v>17</c:v>
                </c:pt>
                <c:pt idx="7">
                  <c:v>337</c:v>
                </c:pt>
                <c:pt idx="8">
                  <c:v>240.5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9-D7E1-4281-912E-42A1F7BAC8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6037336"/>
        <c:axId val="326037728"/>
      </c:barChart>
      <c:catAx>
        <c:axId val="326037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6037728"/>
        <c:crosses val="autoZero"/>
        <c:auto val="1"/>
        <c:lblAlgn val="ctr"/>
        <c:lblOffset val="100"/>
        <c:noMultiLvlLbl val="0"/>
      </c:catAx>
      <c:valAx>
        <c:axId val="3260377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326037336"/>
        <c:crosses val="autoZero"/>
        <c:crossBetween val="between"/>
      </c:valAx>
      <c:spPr>
        <a:solidFill>
          <a:sysClr val="windowText" lastClr="000000"/>
        </a:solidFill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55415779572605"/>
          <c:y val="3.3047626859142613E-3"/>
          <c:w val="0.16866720455543915"/>
          <c:h val="0.98102523968358124"/>
        </c:manualLayout>
      </c:layout>
      <c:overlay val="0"/>
      <c:spPr>
        <a:solidFill>
          <a:sysClr val="windowText" lastClr="000000"/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ysClr val="windowText" lastClr="000000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0.16232</cdr:x>
      <cdr:y>0.13571</cdr:y>
    </cdr:from>
    <cdr:to>
      <cdr:x>0.96522</cdr:x>
      <cdr:y>0.13571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11A98F26-DBE1-4D0B-BF00-39A318D9FC1F}"/>
            </a:ext>
          </a:extLst>
        </cdr:cNvPr>
        <cdr:cNvCxnSpPr/>
      </cdr:nvCxnSpPr>
      <cdr:spPr>
        <a:xfrm xmlns:a="http://schemas.openxmlformats.org/drawingml/2006/main">
          <a:off x="1280160" y="868680"/>
          <a:ext cx="6332220" cy="0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1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0.16806</cdr:x>
      <cdr:y>0.28621</cdr:y>
    </cdr:from>
    <cdr:to>
      <cdr:x>0.9811</cdr:x>
      <cdr:y>0.28979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4F02065D-EB5D-4D9A-98C4-5F8B99DE5865}"/>
            </a:ext>
          </a:extLst>
        </cdr:cNvPr>
        <cdr:cNvCxnSpPr/>
      </cdr:nvCxnSpPr>
      <cdr:spPr>
        <a:xfrm xmlns:a="http://schemas.openxmlformats.org/drawingml/2006/main" flipV="1">
          <a:off x="1361455" y="1568949"/>
          <a:ext cx="6586461" cy="19625"/>
        </a:xfrm>
        <a:prstGeom xmlns:a="http://schemas.openxmlformats.org/drawingml/2006/main" prst="line">
          <a:avLst/>
        </a:prstGeom>
        <a:ln xmlns:a="http://schemas.openxmlformats.org/drawingml/2006/main" w="31750">
          <a:solidFill>
            <a:schemeClr val="accent2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0.47101</cdr:x>
      <cdr:y>0.03214</cdr:y>
    </cdr:from>
    <cdr:to>
      <cdr:x>0.47681</cdr:x>
      <cdr:y>0.76607</cdr:y>
    </cdr:to>
    <cdr:cxnSp macro="">
      <cdr:nvCxnSpPr>
        <cdr:cNvPr id="6" name="Straight Connector 5">
          <a:extLst xmlns:a="http://schemas.openxmlformats.org/drawingml/2006/main">
            <a:ext uri="{FF2B5EF4-FFF2-40B4-BE49-F238E27FC236}">
              <a16:creationId xmlns:a16="http://schemas.microsoft.com/office/drawing/2014/main" id="{59987299-98AF-47BF-9A23-172A91964B9B}"/>
            </a:ext>
          </a:extLst>
        </cdr:cNvPr>
        <cdr:cNvCxnSpPr/>
      </cdr:nvCxnSpPr>
      <cdr:spPr>
        <a:xfrm xmlns:a="http://schemas.openxmlformats.org/drawingml/2006/main" flipH="1" flipV="1">
          <a:off x="3714750" y="205740"/>
          <a:ext cx="45720" cy="4697730"/>
        </a:xfrm>
        <a:prstGeom xmlns:a="http://schemas.openxmlformats.org/drawingml/2006/main" prst="line">
          <a:avLst/>
        </a:prstGeom>
        <a:ln xmlns:a="http://schemas.openxmlformats.org/drawingml/2006/main" w="25400">
          <a:solidFill>
            <a:schemeClr val="tx1"/>
          </a:solidFill>
          <a:prstDash val="dash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672785-AF9B-42C9-933B-71B326311776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6D9C64-D665-44E9-8B28-7A65E44023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54264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9C86F67-3193-44CA-A307-16108AA8019A}" type="datetimeFigureOut">
              <a:rPr lang="en-US" smtClean="0"/>
              <a:t>3/15/2024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0D9A577-177E-406A-BAA8-F14760221D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276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noProof="0" dirty="0">
              <a:solidFill>
                <a:srgbClr val="FF0000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="0" noProof="0" dirty="0">
                <a:solidFill>
                  <a:srgbClr val="FF0000"/>
                </a:solidFill>
              </a:rPr>
              <a:t>Veggie and the Advanced Plant Habitat</a:t>
            </a:r>
            <a:endParaRPr lang="fr-FR" b="0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BF1B26-EAA3-44D1-82F2-5B6675C75BE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6494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9A577-177E-406A-BAA8-F14760221DA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4773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9A577-177E-406A-BAA8-F14760221DA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956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D9A577-177E-406A-BAA8-F14760221DA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727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3104AD-E1D1-4658-96BD-08ED91B3764D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130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E0013C-D545-47E3-BAF4-37DF4B045225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684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F597D7-4456-4843-8268-635A5A08E21A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599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9A0CCF-8C46-4AEE-80AE-E8100FD61057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725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4E620-1400-4E15-AE91-86E5554227BD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551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7DF27-8FEE-475B-89A6-8F0976E3EFEF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049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9D34C-2050-40A9-A44D-C41C95BDB702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720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0162EE-9C24-4DB1-82D0-B319A631F4D8}" type="datetime1">
              <a:rPr lang="en-US" smtClean="0"/>
              <a:t>3/15/2024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7511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2CE9F-4211-43B6-994A-4DB8798D7A3B}" type="datetime1">
              <a:rPr lang="en-US" smtClean="0"/>
              <a:t>3/15/2024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64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9E02F-94AA-46B8-A4A5-F87F2491D8B3}" type="datetime1">
              <a:rPr lang="en-US" smtClean="0"/>
              <a:t>3/15/2024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9997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907E97-FB6A-4851-8906-8F7E9DC82F63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35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BCCA1B-D3D7-4C70-A4F3-6CDCC3EAA8BA}" type="datetime1">
              <a:rPr lang="en-US" smtClean="0"/>
              <a:t>3/15/2024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4483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FB7013-D195-4F6B-8BEF-0D70CCECF0D9}" type="datetime1">
              <a:rPr lang="en-US" smtClean="0"/>
              <a:t>3/15/2024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04FCE3-98A4-4385-9FA0-D7D495E5C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702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7" Type="http://schemas.openxmlformats.org/officeDocument/2006/relationships/image" Target="../media/image11.WMF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WMF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6.W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4667DF-8401-2B16-DE36-F700BDA11BA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8202"/>
          <a:stretch/>
        </p:blipFill>
        <p:spPr>
          <a:xfrm>
            <a:off x="1326" y="0"/>
            <a:ext cx="12161520" cy="42331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421799" y="1549586"/>
            <a:ext cx="11348403" cy="2838442"/>
          </a:xfrm>
        </p:spPr>
        <p:txBody>
          <a:bodyPr>
            <a:noAutofit/>
          </a:bodyPr>
          <a:lstStyle/>
          <a:p>
            <a:pPr algn="ctr"/>
            <a:r>
              <a:rPr lang="en-US" sz="5400" b="1" dirty="0">
                <a:solidFill>
                  <a:srgbClr val="57D3FF"/>
                </a:solidFill>
              </a:rPr>
              <a:t>Adapting Plants to the Space Environment for Improved Crop Productivity and Safety </a:t>
            </a:r>
            <a:br>
              <a:rPr lang="en-US" sz="5400" b="1" dirty="0">
                <a:solidFill>
                  <a:srgbClr val="57D3FF"/>
                </a:solidFill>
              </a:rPr>
            </a:br>
            <a:endParaRPr lang="en-US" sz="5400" b="1" dirty="0">
              <a:solidFill>
                <a:srgbClr val="57D3FF"/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82296" y="4233164"/>
            <a:ext cx="12147605" cy="281141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00B0F0"/>
                </a:solidFill>
              </a:rPr>
              <a:t>Gioia Massa, Trent Smith, Elison Blancaflor, Raymond Wheeler</a:t>
            </a:r>
            <a:endParaRPr lang="en-US" sz="3600" dirty="0">
              <a:solidFill>
                <a:srgbClr val="00B0F0"/>
              </a:solidFill>
              <a:highlight>
                <a:srgbClr val="FFFF00"/>
              </a:highlight>
            </a:endParaRPr>
          </a:p>
          <a:p>
            <a:pPr marL="0" indent="0" algn="ctr">
              <a:buNone/>
            </a:pPr>
            <a:r>
              <a:rPr lang="en-US" sz="2000" dirty="0">
                <a:solidFill>
                  <a:srgbClr val="00B0F0"/>
                </a:solidFill>
              </a:rPr>
              <a:t>Exploration Research &amp; Technology Programs</a:t>
            </a:r>
          </a:p>
          <a:p>
            <a:pPr marL="0" indent="0" algn="ctr">
              <a:buNone/>
            </a:pPr>
            <a:r>
              <a:rPr lang="en-US" sz="2000" dirty="0">
                <a:solidFill>
                  <a:srgbClr val="00B0F0"/>
                </a:solidFill>
              </a:rPr>
              <a:t>NASA, Kennedy Space Center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D42C8B7-982C-0031-0B75-A8DA095B838B}"/>
              </a:ext>
            </a:extLst>
          </p:cNvPr>
          <p:cNvSpPr txBox="1"/>
          <p:nvPr/>
        </p:nvSpPr>
        <p:spPr>
          <a:xfrm>
            <a:off x="959514" y="5907257"/>
            <a:ext cx="102729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0" i="1" dirty="0">
                <a:effectLst/>
              </a:rPr>
              <a:t>Committee on Biological and Physical Sciences in Space</a:t>
            </a:r>
          </a:p>
          <a:p>
            <a:pPr algn="ctr"/>
            <a:r>
              <a:rPr lang="en-US" sz="2400" i="1" dirty="0">
                <a:ea typeface="Yu Gothic" panose="020B0400000000000000" pitchFamily="34" charset="-128"/>
              </a:rPr>
              <a:t> Adapting to Space </a:t>
            </a:r>
            <a:endParaRPr lang="en-US" sz="2000" dirty="0">
              <a:effectLst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4075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591D6-D0F1-AD63-51B9-A99F04D469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4752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Key Crop Plant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59703D-1423-4007-142E-3B92380702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932" y="1195054"/>
            <a:ext cx="11678136" cy="5119427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Data indicate astronauts enjoy growing and eating plants in spaceflight</a:t>
            </a:r>
          </a:p>
          <a:p>
            <a:r>
              <a:rPr lang="en-US" dirty="0"/>
              <a:t>Crop yield is similar between ground </a:t>
            </a:r>
            <a:r>
              <a:rPr lang="en-US"/>
              <a:t>and flight when plants are not stressed</a:t>
            </a:r>
            <a:r>
              <a:rPr lang="en-US" baseline="30000"/>
              <a:t>1</a:t>
            </a:r>
            <a:endParaRPr lang="en-US" dirty="0"/>
          </a:p>
          <a:p>
            <a:r>
              <a:rPr lang="en-US" dirty="0"/>
              <a:t>Some differences between ground and flight plant nutrient content, but these are not consistent between species or experiments </a:t>
            </a:r>
            <a:r>
              <a:rPr lang="en-US" baseline="30000" dirty="0"/>
              <a:t>1, 2</a:t>
            </a:r>
          </a:p>
          <a:p>
            <a:pPr lvl="1"/>
            <a:r>
              <a:rPr lang="en-US" dirty="0"/>
              <a:t>Influenced by crop type, harvest scenario, other environmental conditions (e.g., light, stress)</a:t>
            </a:r>
          </a:p>
          <a:p>
            <a:r>
              <a:rPr lang="en-US" dirty="0"/>
              <a:t>Microbial counts and compositions vary between flight and ground-grown plants</a:t>
            </a:r>
            <a:r>
              <a:rPr lang="en-US" baseline="30000" dirty="0"/>
              <a:t>1, 2</a:t>
            </a:r>
            <a:endParaRPr lang="en-US" dirty="0"/>
          </a:p>
          <a:p>
            <a:pPr lvl="1"/>
            <a:r>
              <a:rPr lang="en-US" dirty="0"/>
              <a:t>Microbes typical of the space station environment are often associated with ISS-grown plants </a:t>
            </a:r>
          </a:p>
          <a:p>
            <a:pPr lvl="1"/>
            <a:r>
              <a:rPr lang="en-US" dirty="0"/>
              <a:t>Human pathogens are rarely identified on space-grown plants and only below levels of concern to human health</a:t>
            </a:r>
          </a:p>
          <a:p>
            <a:r>
              <a:rPr lang="en-US" dirty="0"/>
              <a:t>Microbial communities vary between shoot and root tissues and but not as much between flight and ground </a:t>
            </a:r>
            <a:r>
              <a:rPr lang="en-US" baseline="30000" dirty="0"/>
              <a:t>2</a:t>
            </a:r>
            <a:endParaRPr lang="en-US" dirty="0"/>
          </a:p>
          <a:p>
            <a:r>
              <a:rPr lang="en-US" dirty="0"/>
              <a:t>Plants adapt well to the space environment, and to date, space-grown crops are safe to eat, nutritious, and highly acceptable to astronauts </a:t>
            </a:r>
            <a:r>
              <a:rPr lang="en-US" baseline="30000" dirty="0"/>
              <a:t>1,2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24594EE-D047-A83C-9CBC-CBD483E5CA58}"/>
              </a:ext>
            </a:extLst>
          </p:cNvPr>
          <p:cNvCxnSpPr>
            <a:cxnSpLocks/>
          </p:cNvCxnSpPr>
          <p:nvPr/>
        </p:nvCxnSpPr>
        <p:spPr>
          <a:xfrm>
            <a:off x="1659122" y="940973"/>
            <a:ext cx="887375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8E87A568-EB9A-5B32-44E0-967E5656C89D}"/>
              </a:ext>
            </a:extLst>
          </p:cNvPr>
          <p:cNvSpPr txBox="1"/>
          <p:nvPr/>
        </p:nvSpPr>
        <p:spPr>
          <a:xfrm>
            <a:off x="838200" y="6169713"/>
            <a:ext cx="110474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1400" dirty="0"/>
              <a:t>Bunchek et al., 2024, Pick-and-eat space crop production flight testing on the International Space Station, J. Plant Interact. </a:t>
            </a:r>
          </a:p>
          <a:p>
            <a:pPr marL="342900" indent="-342900">
              <a:buAutoNum type="arabicPeriod"/>
            </a:pPr>
            <a:r>
              <a:rPr lang="en-US" sz="1400" dirty="0"/>
              <a:t>Khodadad et al., 2020, Microbiological and Nutritional Analysis of Lettuce Crops Grown on the International Space Station, Front. Plant Sci.</a:t>
            </a:r>
          </a:p>
        </p:txBody>
      </p:sp>
    </p:spTree>
    <p:extLst>
      <p:ext uri="{BB962C8B-B14F-4D97-AF65-F5344CB8AC3E}">
        <p14:creationId xmlns:p14="http://schemas.microsoft.com/office/powerpoint/2010/main" val="5217982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4FF0A30D-1147-7307-4771-72B057C6FF07}"/>
              </a:ext>
            </a:extLst>
          </p:cNvPr>
          <p:cNvSpPr txBox="1"/>
          <p:nvPr/>
        </p:nvSpPr>
        <p:spPr>
          <a:xfrm>
            <a:off x="9033392" y="3153813"/>
            <a:ext cx="29090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spcBef>
                <a:spcPts val="0"/>
              </a:spcBef>
              <a:spcAft>
                <a:spcPts val="0"/>
              </a:spcAft>
            </a:pPr>
            <a:r>
              <a:rPr lang="en-US" sz="1400" i="1" dirty="0">
                <a:solidFill>
                  <a:srgbClr val="00B0F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</a:t>
            </a:r>
            <a:r>
              <a:rPr lang="en-US" sz="1400" i="1" dirty="0">
                <a:solidFill>
                  <a:srgbClr val="00B0F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odified from Romeyn et al., 2019, Crop Readiness Level (CRL): A Scale to Track Progression of Crop Testing for Space</a:t>
            </a:r>
            <a:endParaRPr lang="en-US" sz="1400" dirty="0">
              <a:solidFill>
                <a:srgbClr val="00B0F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79E3F5-205C-D124-42E2-2045D812F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38"/>
          <a:stretch/>
        </p:blipFill>
        <p:spPr>
          <a:xfrm>
            <a:off x="3288796" y="55436"/>
            <a:ext cx="5614408" cy="67471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15A8EE-62D6-6553-F2DA-287344893426}"/>
              </a:ext>
            </a:extLst>
          </p:cNvPr>
          <p:cNvSpPr txBox="1"/>
          <p:nvPr/>
        </p:nvSpPr>
        <p:spPr>
          <a:xfrm>
            <a:off x="685799" y="1371599"/>
            <a:ext cx="2111829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Key Science Questions under the “Adapting to Space” Theme</a:t>
            </a:r>
            <a:r>
              <a:rPr lang="en-US" sz="2400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 </a:t>
            </a:r>
            <a:r>
              <a:rPr lang="en-US" sz="2400" i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help guide Crop Readiness Levels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224672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A1CE4-8EA2-3141-F0AE-67B305D7E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9177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Examples of Knowledge Gaps for Space Crop Production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F8F38C-C2D3-9FE9-48F9-96A29E4FFD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6" y="1825625"/>
            <a:ext cx="8876526" cy="437923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library of crops tested is limited – we need to test a wider diversity of different crops and crop types for exploration</a:t>
            </a:r>
          </a:p>
          <a:p>
            <a:pPr lvl="1"/>
            <a:r>
              <a:rPr lang="en-US" dirty="0"/>
              <a:t>One plant family should not make up &gt;1/3 of the entire crop library</a:t>
            </a:r>
          </a:p>
          <a:p>
            <a:r>
              <a:rPr lang="en-US" dirty="0"/>
              <a:t>Plant Microbiome - Food Safety/Plant Health</a:t>
            </a:r>
          </a:p>
          <a:p>
            <a:pPr lvl="1"/>
            <a:r>
              <a:rPr lang="en-US" dirty="0"/>
              <a:t>Crops will be grown hydroponically in space habitats near to mid-term.  There are many unknowns on hydroponic water and nutrient delivery, and few data on the hydroponic microbiome.	</a:t>
            </a:r>
          </a:p>
          <a:p>
            <a:pPr lvl="1"/>
            <a:r>
              <a:rPr lang="en-US" dirty="0"/>
              <a:t>Plant performance in exploration atmospheres (reduced pressure) is largely unstudied, including plant-microbial interactions, responses to pathogens, etc.</a:t>
            </a:r>
          </a:p>
          <a:p>
            <a:r>
              <a:rPr lang="en-US" dirty="0"/>
              <a:t>Deep-space radiation impacts on seeds and plants remain unknown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C7335AF-C1B2-5220-7C4C-B708F209FF67}"/>
              </a:ext>
            </a:extLst>
          </p:cNvPr>
          <p:cNvCxnSpPr>
            <a:cxnSpLocks/>
          </p:cNvCxnSpPr>
          <p:nvPr/>
        </p:nvCxnSpPr>
        <p:spPr>
          <a:xfrm>
            <a:off x="1866900" y="1377377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1431C8B8-24D4-E5F0-7B45-769CC96343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70573" y="2027513"/>
            <a:ext cx="2421424" cy="1601321"/>
          </a:xfrm>
          <a:prstGeom prst="rect">
            <a:avLst/>
          </a:prstGeom>
          <a:ln>
            <a:solidFill>
              <a:srgbClr val="57D3FF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F5966AA-919E-A317-B74B-3C994D9E1DE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70573" y="4015241"/>
            <a:ext cx="2423160" cy="1612817"/>
          </a:xfrm>
          <a:prstGeom prst="rect">
            <a:avLst/>
          </a:prstGeom>
          <a:ln>
            <a:solidFill>
              <a:srgbClr val="00B0F0"/>
            </a:solidFill>
          </a:ln>
        </p:spPr>
      </p:pic>
    </p:spTree>
    <p:extLst>
      <p:ext uri="{BB962C8B-B14F-4D97-AF65-F5344CB8AC3E}">
        <p14:creationId xmlns:p14="http://schemas.microsoft.com/office/powerpoint/2010/main" val="4117500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32891"/>
            <a:ext cx="8229600" cy="1143000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866900" y="1068659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 descr="https://pbs.twimg.com/media/CbMNbZYWAAI5Iz8.jpg:large">
            <a:extLst>
              <a:ext uri="{FF2B5EF4-FFF2-40B4-BE49-F238E27FC236}">
                <a16:creationId xmlns:a16="http://schemas.microsoft.com/office/drawing/2014/main" id="{AE38E9B7-B3A2-4450-8C93-FE6E708304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6"/>
          <a:stretch/>
        </p:blipFill>
        <p:spPr bwMode="auto">
          <a:xfrm>
            <a:off x="4631804" y="1400536"/>
            <a:ext cx="6863787" cy="5457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280" y="2211659"/>
            <a:ext cx="3519881" cy="4346567"/>
          </a:xfrm>
        </p:spPr>
        <p:txBody>
          <a:bodyPr>
            <a:normAutofit/>
          </a:bodyPr>
          <a:lstStyle/>
          <a:p>
            <a:r>
              <a:rPr lang="en-US" sz="2500" dirty="0"/>
              <a:t>Veggie, APH, and Space Crop Production teams</a:t>
            </a:r>
          </a:p>
          <a:p>
            <a:r>
              <a:rPr lang="en-US" sz="2500" dirty="0"/>
              <a:t>NASA’s astronauts</a:t>
            </a:r>
          </a:p>
          <a:p>
            <a:r>
              <a:rPr lang="en-US" sz="2500" dirty="0"/>
              <a:t>NASA’s Biological and Physical Sciences Division, ISS Program, Human Research Program, Mars Campaign Office</a:t>
            </a:r>
          </a:p>
        </p:txBody>
      </p:sp>
    </p:spTree>
    <p:extLst>
      <p:ext uri="{BB962C8B-B14F-4D97-AF65-F5344CB8AC3E}">
        <p14:creationId xmlns:p14="http://schemas.microsoft.com/office/powerpoint/2010/main" val="2080967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65" y="91313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+mn-lt"/>
              </a:rPr>
              <a:t>Why grow plants in space?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2958" y="901697"/>
            <a:ext cx="4777450" cy="4351338"/>
          </a:xfrm>
        </p:spPr>
        <p:txBody>
          <a:bodyPr/>
          <a:lstStyle/>
          <a:p>
            <a:r>
              <a:rPr lang="en-US" dirty="0"/>
              <a:t>Food</a:t>
            </a:r>
          </a:p>
          <a:p>
            <a:r>
              <a:rPr lang="en-US" dirty="0"/>
              <a:t>Psychological well being</a:t>
            </a:r>
          </a:p>
          <a:p>
            <a:r>
              <a:rPr lang="en-US" dirty="0"/>
              <a:t>Atmosphere</a:t>
            </a:r>
          </a:p>
          <a:p>
            <a:r>
              <a:rPr lang="en-US" dirty="0"/>
              <a:t>Water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1866900" y="1259392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 descr="https://io.jsc.nasa.gov/photos/11169/hires/iss038e009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20770"/>
            <a:ext cx="5320830" cy="3537230"/>
          </a:xfrm>
          <a:prstGeom prst="rect">
            <a:avLst/>
          </a:prstGeom>
          <a:noFill/>
          <a:ln>
            <a:solidFill>
              <a:srgbClr val="57D3FF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E86906-21B6-228F-952C-419CB04C64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6155" y="3320770"/>
            <a:ext cx="5305845" cy="3537230"/>
          </a:xfrm>
          <a:prstGeom prst="rect">
            <a:avLst/>
          </a:prstGeom>
          <a:ln>
            <a:solidFill>
              <a:srgbClr val="57D3FF"/>
            </a:solidFill>
          </a:ln>
        </p:spPr>
      </p:pic>
      <p:pic>
        <p:nvPicPr>
          <p:cNvPr id="6" name="Picture 5" descr="A picture containing indoor, engine&#10;&#10;Description automatically generated">
            <a:extLst>
              <a:ext uri="{FF2B5EF4-FFF2-40B4-BE49-F238E27FC236}">
                <a16:creationId xmlns:a16="http://schemas.microsoft.com/office/drawing/2014/main" id="{EA04974F-49CA-1088-74D7-F7F65E1BB7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501" y="1450273"/>
            <a:ext cx="4477132" cy="2984755"/>
          </a:xfrm>
          <a:prstGeom prst="rect">
            <a:avLst/>
          </a:prstGeom>
          <a:ln>
            <a:solidFill>
              <a:srgbClr val="57D3FF"/>
            </a:solidFill>
          </a:ln>
        </p:spPr>
      </p:pic>
    </p:spTree>
    <p:extLst>
      <p:ext uri="{BB962C8B-B14F-4D97-AF65-F5344CB8AC3E}">
        <p14:creationId xmlns:p14="http://schemas.microsoft.com/office/powerpoint/2010/main" val="267474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27" y="98290"/>
            <a:ext cx="10482147" cy="1325563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latin typeface="+mn-lt"/>
              </a:rPr>
              <a:t>Cardinal Factors to Consider for Plants to Thrive in Space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022" y="2434306"/>
            <a:ext cx="680460" cy="139903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653" y="1846016"/>
            <a:ext cx="878799" cy="822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379" y="2409832"/>
            <a:ext cx="1188720" cy="118872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169B82A7-0BA8-4B8F-A38D-EED16652999C}"/>
              </a:ext>
            </a:extLst>
          </p:cNvPr>
          <p:cNvGrpSpPr>
            <a:grpSpLocks noChangeAspect="1"/>
          </p:cNvGrpSpPr>
          <p:nvPr/>
        </p:nvGrpSpPr>
        <p:grpSpPr>
          <a:xfrm>
            <a:off x="3771816" y="4908645"/>
            <a:ext cx="1463038" cy="608054"/>
            <a:chOff x="3810345" y="4989007"/>
            <a:chExt cx="1320071" cy="464302"/>
          </a:xfrm>
        </p:grpSpPr>
        <p:sp>
          <p:nvSpPr>
            <p:cNvPr id="7" name="Oval 6"/>
            <p:cNvSpPr/>
            <p:nvPr/>
          </p:nvSpPr>
          <p:spPr>
            <a:xfrm>
              <a:off x="3810345" y="5014612"/>
              <a:ext cx="725482" cy="438697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</a:t>
              </a:r>
              <a:r>
                <a:rPr lang="en-US" sz="20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5174" y="4989007"/>
              <a:ext cx="735242" cy="448095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9112" y="4426470"/>
            <a:ext cx="904779" cy="118872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0742" y="3017237"/>
            <a:ext cx="1197406" cy="1694476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4" idx="3"/>
          </p:cNvCxnSpPr>
          <p:nvPr/>
        </p:nvCxnSpPr>
        <p:spPr>
          <a:xfrm>
            <a:off x="4279482" y="3133823"/>
            <a:ext cx="1372165" cy="171276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cxnSpLocks/>
          </p:cNvCxnSpPr>
          <p:nvPr/>
        </p:nvCxnSpPr>
        <p:spPr>
          <a:xfrm flipH="1">
            <a:off x="6363669" y="2695688"/>
            <a:ext cx="96685" cy="391512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cxnSpLocks/>
          </p:cNvCxnSpPr>
          <p:nvPr/>
        </p:nvCxnSpPr>
        <p:spPr>
          <a:xfrm flipH="1">
            <a:off x="6673517" y="2902797"/>
            <a:ext cx="1600797" cy="754048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6412011" y="4157345"/>
            <a:ext cx="1262433" cy="72547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cxnSpLocks/>
          </p:cNvCxnSpPr>
          <p:nvPr/>
        </p:nvCxnSpPr>
        <p:spPr>
          <a:xfrm flipV="1">
            <a:off x="4564446" y="4216525"/>
            <a:ext cx="1226935" cy="611774"/>
          </a:xfrm>
          <a:prstGeom prst="straightConnector1">
            <a:avLst/>
          </a:prstGeom>
          <a:ln w="222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cxnSpLocks/>
          </p:cNvCxnSpPr>
          <p:nvPr/>
        </p:nvCxnSpPr>
        <p:spPr>
          <a:xfrm>
            <a:off x="1866900" y="1423853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06623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7935" y="125194"/>
            <a:ext cx="9556130" cy="132556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n-lt"/>
              </a:rPr>
              <a:t>How these work in t</a:t>
            </a:r>
            <a:r>
              <a:rPr lang="en-US" sz="4400" dirty="0">
                <a:latin typeface="+mn-lt"/>
              </a:rPr>
              <a:t>he Space Environment</a:t>
            </a:r>
          </a:p>
        </p:txBody>
      </p:sp>
      <p:grpSp>
        <p:nvGrpSpPr>
          <p:cNvPr id="32" name="Group 31"/>
          <p:cNvGrpSpPr>
            <a:grpSpLocks noChangeAspect="1"/>
          </p:cNvGrpSpPr>
          <p:nvPr/>
        </p:nvGrpSpPr>
        <p:grpSpPr>
          <a:xfrm>
            <a:off x="6210833" y="4024739"/>
            <a:ext cx="5852160" cy="2286000"/>
            <a:chOff x="6983367" y="4069884"/>
            <a:chExt cx="5117911" cy="2348361"/>
          </a:xfrm>
        </p:grpSpPr>
        <p:grpSp>
          <p:nvGrpSpPr>
            <p:cNvPr id="23" name="Group 22"/>
            <p:cNvGrpSpPr/>
            <p:nvPr/>
          </p:nvGrpSpPr>
          <p:grpSpPr>
            <a:xfrm>
              <a:off x="7134108" y="4497095"/>
              <a:ext cx="4811290" cy="1675714"/>
              <a:chOff x="7134108" y="4497095"/>
              <a:chExt cx="4811290" cy="1675714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134108" y="4542815"/>
                <a:ext cx="1113568" cy="1463040"/>
              </a:xfrm>
              <a:prstGeom prst="rect">
                <a:avLst/>
              </a:prstGeom>
            </p:spPr>
          </p:pic>
          <p:pic>
            <p:nvPicPr>
              <p:cNvPr id="19" name="Picture 18"/>
              <p:cNvPicPr>
                <a:picLocks noChangeAspect="1"/>
              </p:cNvPicPr>
              <p:nvPr/>
            </p:nvPicPr>
            <p:blipFill rotWithShape="1">
              <a:blip r:embed="rId3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0393099" y="4497095"/>
                <a:ext cx="1552299" cy="1554480"/>
              </a:xfrm>
              <a:prstGeom prst="rect">
                <a:avLst/>
              </a:prstGeom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8288187" y="4497095"/>
                <a:ext cx="2183642" cy="16757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Fertilizer is heavy to launch so we need to learn how to recycle plant (and other) wastes</a:t>
                </a:r>
              </a:p>
            </p:txBody>
          </p:sp>
        </p:grpSp>
        <p:sp>
          <p:nvSpPr>
            <p:cNvPr id="27" name="Rounded Rectangle 26"/>
            <p:cNvSpPr/>
            <p:nvPr/>
          </p:nvSpPr>
          <p:spPr>
            <a:xfrm>
              <a:off x="6983367" y="4069884"/>
              <a:ext cx="5117911" cy="2348361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1" name="Group 30"/>
          <p:cNvGrpSpPr>
            <a:grpSpLocks/>
          </p:cNvGrpSpPr>
          <p:nvPr/>
        </p:nvGrpSpPr>
        <p:grpSpPr>
          <a:xfrm>
            <a:off x="49820" y="4024739"/>
            <a:ext cx="5967655" cy="2286000"/>
            <a:chOff x="152479" y="4080680"/>
            <a:chExt cx="6079376" cy="2223996"/>
          </a:xfrm>
        </p:grpSpPr>
        <p:grpSp>
          <p:nvGrpSpPr>
            <p:cNvPr id="29" name="Group 28"/>
            <p:cNvGrpSpPr/>
            <p:nvPr/>
          </p:nvGrpSpPr>
          <p:grpSpPr>
            <a:xfrm>
              <a:off x="152479" y="4327841"/>
              <a:ext cx="5689973" cy="1760018"/>
              <a:chOff x="152479" y="4327841"/>
              <a:chExt cx="5689973" cy="1760018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479" y="4426425"/>
                <a:ext cx="1280160" cy="1280160"/>
              </a:xfrm>
              <a:prstGeom prst="rect">
                <a:avLst/>
              </a:prstGeom>
            </p:spPr>
          </p:pic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297079" y="4394028"/>
                <a:ext cx="2545373" cy="1693831"/>
              </a:xfrm>
              <a:prstGeom prst="rect">
                <a:avLst/>
              </a:prstGeom>
            </p:spPr>
          </p:pic>
          <p:sp>
            <p:nvSpPr>
              <p:cNvPr id="17" name="TextBox 16"/>
              <p:cNvSpPr txBox="1"/>
              <p:nvPr/>
            </p:nvSpPr>
            <p:spPr>
              <a:xfrm>
                <a:off x="1473584" y="4327841"/>
                <a:ext cx="1958136" cy="15869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Water forms a ball, and water and air don’t mix well, and roots need both</a:t>
                </a:r>
              </a:p>
            </p:txBody>
          </p:sp>
        </p:grpSp>
        <p:sp>
          <p:nvSpPr>
            <p:cNvPr id="30" name="Rounded Rectangle 29"/>
            <p:cNvSpPr/>
            <p:nvPr/>
          </p:nvSpPr>
          <p:spPr>
            <a:xfrm>
              <a:off x="270137" y="4080680"/>
              <a:ext cx="5961718" cy="2223996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6223696" y="1835611"/>
            <a:ext cx="5852160" cy="2057400"/>
            <a:chOff x="6345345" y="1699604"/>
            <a:chExt cx="5632795" cy="2276363"/>
          </a:xfrm>
        </p:grpSpPr>
        <p:grpSp>
          <p:nvGrpSpPr>
            <p:cNvPr id="13" name="Group 12"/>
            <p:cNvGrpSpPr/>
            <p:nvPr/>
          </p:nvGrpSpPr>
          <p:grpSpPr>
            <a:xfrm>
              <a:off x="6686749" y="1867905"/>
              <a:ext cx="4848486" cy="1804821"/>
              <a:chOff x="6686749" y="1867905"/>
              <a:chExt cx="4848486" cy="1804821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 rot="10800000">
                <a:off x="6686749" y="2279934"/>
                <a:ext cx="1074086" cy="1005840"/>
              </a:xfrm>
              <a:prstGeom prst="rect">
                <a:avLst/>
              </a:prstGeom>
            </p:spPr>
          </p:pic>
          <p:sp>
            <p:nvSpPr>
              <p:cNvPr id="14" name="TextBox 13"/>
              <p:cNvSpPr txBox="1"/>
              <p:nvPr/>
            </p:nvSpPr>
            <p:spPr>
              <a:xfrm>
                <a:off x="7820263" y="1867905"/>
                <a:ext cx="1892996" cy="18048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Key plant characteristics may be modified with novel light recipes</a:t>
                </a:r>
              </a:p>
            </p:txBody>
          </p:sp>
          <p:pic>
            <p:nvPicPr>
              <p:cNvPr id="15" name="Picture 14"/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9713260" y="1895750"/>
                <a:ext cx="1821975" cy="1774209"/>
              </a:xfrm>
              <a:prstGeom prst="rect">
                <a:avLst/>
              </a:prstGeom>
            </p:spPr>
          </p:pic>
        </p:grpSp>
        <p:sp>
          <p:nvSpPr>
            <p:cNvPr id="35" name="Rounded Rectangle 34"/>
            <p:cNvSpPr/>
            <p:nvPr/>
          </p:nvSpPr>
          <p:spPr>
            <a:xfrm>
              <a:off x="6345345" y="1699604"/>
              <a:ext cx="5632795" cy="2276363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9" name="Group 38"/>
          <p:cNvGrpSpPr>
            <a:grpSpLocks noChangeAspect="1"/>
          </p:cNvGrpSpPr>
          <p:nvPr/>
        </p:nvGrpSpPr>
        <p:grpSpPr>
          <a:xfrm>
            <a:off x="186332" y="1835611"/>
            <a:ext cx="5852160" cy="2056947"/>
            <a:chOff x="333420" y="1094711"/>
            <a:chExt cx="4798134" cy="2484464"/>
          </a:xfrm>
        </p:grpSpPr>
        <p:grpSp>
          <p:nvGrpSpPr>
            <p:cNvPr id="37" name="Group 36"/>
            <p:cNvGrpSpPr/>
            <p:nvPr/>
          </p:nvGrpSpPr>
          <p:grpSpPr>
            <a:xfrm>
              <a:off x="565436" y="1244839"/>
              <a:ext cx="4529003" cy="1554480"/>
              <a:chOff x="565436" y="1244839"/>
              <a:chExt cx="4529003" cy="1554480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65436" y="1244839"/>
                <a:ext cx="756067" cy="1554480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372124" y="1749790"/>
                <a:ext cx="2811439" cy="8550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/>
                  <a:t>No natural convection without gravity so need to mix the air </a:t>
                </a:r>
              </a:p>
            </p:txBody>
          </p: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5044" y="1381998"/>
                <a:ext cx="979395" cy="1280160"/>
              </a:xfrm>
              <a:prstGeom prst="rect">
                <a:avLst/>
              </a:prstGeom>
            </p:spPr>
          </p:pic>
        </p:grpSp>
        <p:sp>
          <p:nvSpPr>
            <p:cNvPr id="38" name="Rounded Rectangle 37"/>
            <p:cNvSpPr/>
            <p:nvPr/>
          </p:nvSpPr>
          <p:spPr>
            <a:xfrm>
              <a:off x="333420" y="1094711"/>
              <a:ext cx="4798134" cy="2484464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33" name="Straight Connector 32"/>
          <p:cNvCxnSpPr>
            <a:cxnSpLocks/>
          </p:cNvCxnSpPr>
          <p:nvPr/>
        </p:nvCxnSpPr>
        <p:spPr>
          <a:xfrm>
            <a:off x="1866900" y="1450757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5E59857-3E39-49E1-8358-0F4149E2136C}"/>
              </a:ext>
            </a:extLst>
          </p:cNvPr>
          <p:cNvGrpSpPr>
            <a:grpSpLocks noChangeAspect="1"/>
          </p:cNvGrpSpPr>
          <p:nvPr/>
        </p:nvGrpSpPr>
        <p:grpSpPr>
          <a:xfrm>
            <a:off x="1855349" y="3188891"/>
            <a:ext cx="1463038" cy="608054"/>
            <a:chOff x="3810345" y="4989007"/>
            <a:chExt cx="1320071" cy="464302"/>
          </a:xfrm>
        </p:grpSpPr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ED349010-4FA5-4E08-B3D8-3DE2F0325AC0}"/>
                </a:ext>
              </a:extLst>
            </p:cNvPr>
            <p:cNvSpPr/>
            <p:nvPr/>
          </p:nvSpPr>
          <p:spPr>
            <a:xfrm>
              <a:off x="3810345" y="5014612"/>
              <a:ext cx="725482" cy="438697"/>
            </a:xfrm>
            <a:prstGeom prst="ellipse">
              <a:avLst/>
            </a:prstGeom>
            <a:solidFill>
              <a:schemeClr val="tx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chemeClr val="bg1"/>
                  </a:solidFill>
                </a:rPr>
                <a:t>O</a:t>
              </a:r>
              <a:r>
                <a:rPr lang="en-US" sz="2000" b="1" baseline="-25000" dirty="0">
                  <a:solidFill>
                    <a:schemeClr val="bg1"/>
                  </a:solidFill>
                </a:rPr>
                <a:t>2</a:t>
              </a:r>
            </a:p>
          </p:txBody>
        </p:sp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B2C7AEB6-6E9C-47C9-A9CE-7E74BD5C4C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95174" y="4989007"/>
              <a:ext cx="735242" cy="4480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127265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F027DD3E-7507-4014-B155-B7F3ED20791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-169125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21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Space Crop Production Challenges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F0D6347C-FCFF-4492-A516-9938DCCAEABD}"/>
              </a:ext>
            </a:extLst>
          </p:cNvPr>
          <p:cNvCxnSpPr>
            <a:cxnSpLocks/>
          </p:cNvCxnSpPr>
          <p:nvPr/>
        </p:nvCxnSpPr>
        <p:spPr>
          <a:xfrm>
            <a:off x="2796745" y="767617"/>
            <a:ext cx="657379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EF4F1890-EEDE-421B-BDBF-426E3A7D1E7E}"/>
              </a:ext>
            </a:extLst>
          </p:cNvPr>
          <p:cNvSpPr/>
          <p:nvPr/>
        </p:nvSpPr>
        <p:spPr>
          <a:xfrm>
            <a:off x="2750794" y="807441"/>
            <a:ext cx="4269465" cy="4224530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444500">
              <a:srgbClr val="4472C4">
                <a:alpha val="41000"/>
              </a:srgbClr>
            </a:glow>
          </a:effectLst>
        </p:spPr>
        <p:txBody>
          <a:bodyPr wrap="square" t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2DD2EC7-0F46-45DD-A041-F6AFB25EC592}"/>
              </a:ext>
            </a:extLst>
          </p:cNvPr>
          <p:cNvSpPr/>
          <p:nvPr/>
        </p:nvSpPr>
        <p:spPr>
          <a:xfrm>
            <a:off x="5097037" y="807441"/>
            <a:ext cx="4174004" cy="4134944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444500">
              <a:srgbClr val="4472C4">
                <a:alpha val="41000"/>
              </a:srgbClr>
            </a:glow>
          </a:effectLst>
        </p:spPr>
        <p:txBody>
          <a:bodyPr wrap="square" t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07DAD-8A66-48E8-BA6B-28B9B91D1B59}"/>
              </a:ext>
            </a:extLst>
          </p:cNvPr>
          <p:cNvSpPr/>
          <p:nvPr/>
        </p:nvSpPr>
        <p:spPr>
          <a:xfrm>
            <a:off x="4151399" y="2401002"/>
            <a:ext cx="4199828" cy="4235236"/>
          </a:xfrm>
          <a:prstGeom prst="ellipse">
            <a:avLst/>
          </a:prstGeom>
          <a:solidFill>
            <a:srgbClr val="4472C4">
              <a:alpha val="30000"/>
            </a:srgbClr>
          </a:solidFill>
          <a:ln w="254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>
            <a:glow rad="444500">
              <a:srgbClr val="4472C4">
                <a:alpha val="41000"/>
              </a:srgbClr>
            </a:glow>
          </a:effectLst>
        </p:spPr>
        <p:txBody>
          <a:bodyPr wrap="square" tIns="0" rtlCol="0" anchor="t" anchorCtr="0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CCE484B-77E9-49FB-96E7-8C4FFF45A81E}"/>
              </a:ext>
            </a:extLst>
          </p:cNvPr>
          <p:cNvSpPr txBox="1"/>
          <p:nvPr/>
        </p:nvSpPr>
        <p:spPr>
          <a:xfrm>
            <a:off x="3261210" y="1035242"/>
            <a:ext cx="22926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LEO/Deep Space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37790F-1A6A-40E6-914B-4AC6C0216292}"/>
              </a:ext>
            </a:extLst>
          </p:cNvPr>
          <p:cNvSpPr txBox="1"/>
          <p:nvPr/>
        </p:nvSpPr>
        <p:spPr>
          <a:xfrm>
            <a:off x="7128205" y="1022385"/>
            <a:ext cx="11335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Surface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089000D-796A-4778-8CB5-FBC48165E945}"/>
              </a:ext>
            </a:extLst>
          </p:cNvPr>
          <p:cNvSpPr txBox="1"/>
          <p:nvPr/>
        </p:nvSpPr>
        <p:spPr>
          <a:xfrm>
            <a:off x="5830741" y="6078834"/>
            <a:ext cx="7836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</a:rPr>
              <a:t>Crop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74DA4DB-7CE2-4F5E-9802-98EF2926DBC0}"/>
              </a:ext>
            </a:extLst>
          </p:cNvPr>
          <p:cNvSpPr txBox="1"/>
          <p:nvPr/>
        </p:nvSpPr>
        <p:spPr>
          <a:xfrm>
            <a:off x="3326592" y="1603514"/>
            <a:ext cx="20856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Microgravity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Fluid movement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No convection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31B8328-18E9-462E-8159-910B1CEDD595}"/>
              </a:ext>
            </a:extLst>
          </p:cNvPr>
          <p:cNvSpPr txBox="1"/>
          <p:nvPr/>
        </p:nvSpPr>
        <p:spPr>
          <a:xfrm>
            <a:off x="5390142" y="1005265"/>
            <a:ext cx="212705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Water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     Recycling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Radiation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Pressure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Micrometeorites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D83F6B6-60E0-46E2-B70D-5C0CB06CD45F}"/>
              </a:ext>
            </a:extLst>
          </p:cNvPr>
          <p:cNvSpPr txBox="1"/>
          <p:nvPr/>
        </p:nvSpPr>
        <p:spPr>
          <a:xfrm>
            <a:off x="7417317" y="1603514"/>
            <a:ext cx="1867819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Dust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="1" kern="0" dirty="0">
                <a:solidFill>
                  <a:prstClr val="white"/>
                </a:solidFill>
              </a:rPr>
              <a:t>Regolith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Partial gravity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D7F11C4-F690-48BF-8C04-9DAA279B6E6A}"/>
              </a:ext>
            </a:extLst>
          </p:cNvPr>
          <p:cNvSpPr txBox="1"/>
          <p:nvPr/>
        </p:nvSpPr>
        <p:spPr>
          <a:xfrm>
            <a:off x="4885526" y="4974245"/>
            <a:ext cx="35541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Productivity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Stress tolerance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Environmental optimization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Crop scheduling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F13DD4-3124-40D5-90B1-ADDF596399C5}"/>
              </a:ext>
            </a:extLst>
          </p:cNvPr>
          <p:cNvSpPr txBox="1"/>
          <p:nvPr/>
        </p:nvSpPr>
        <p:spPr>
          <a:xfrm>
            <a:off x="5400994" y="2450322"/>
            <a:ext cx="309411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Plant Size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High CO</a:t>
            </a:r>
            <a:r>
              <a:rPr kumimoji="0" lang="en-US" sz="1800" b="1" i="0" u="none" strike="noStrike" kern="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2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Food Safety &amp; Microbiome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Nutrient output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Sustainability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Abiotic stresses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Vehicle resources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Crew time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Waste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74E9A1-2E3E-92DC-9EFE-45EF59ADEB71}"/>
              </a:ext>
            </a:extLst>
          </p:cNvPr>
          <p:cNvSpPr txBox="1"/>
          <p:nvPr/>
        </p:nvSpPr>
        <p:spPr>
          <a:xfrm>
            <a:off x="9506837" y="2834620"/>
            <a:ext cx="255810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400" i="1" dirty="0">
                <a:effectLst/>
                <a:latin typeface="Calibri" panose="020F0502020204030204" pitchFamily="34" charset="0"/>
                <a:ea typeface="Yu Gothic" panose="020B0400000000000000" pitchFamily="34" charset="-128"/>
              </a:rPr>
              <a:t>Solving space crop production challenges requires a basic understanding of BIOLOGICAL and PHYSICAL processes</a:t>
            </a:r>
            <a:endParaRPr lang="en-US" sz="2400" dirty="0">
              <a:effectLst/>
              <a:latin typeface="Calibri" panose="020F0502020204030204" pitchFamily="34" charset="0"/>
              <a:ea typeface="Yu Gothic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44711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4">
            <a:extLst>
              <a:ext uri="{FF2B5EF4-FFF2-40B4-BE49-F238E27FC236}">
                <a16:creationId xmlns:a16="http://schemas.microsoft.com/office/drawing/2014/main" id="{8F97B7C5-B6F5-404A-B5DA-CA21CA92E43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84"/>
          <a:stretch/>
        </p:blipFill>
        <p:spPr>
          <a:xfrm rot="21420834">
            <a:off x="634704" y="1241814"/>
            <a:ext cx="3514728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5601DAF-1521-4F0D-9B1F-91740B99D4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27" r="10519" b="13577"/>
          <a:stretch/>
        </p:blipFill>
        <p:spPr>
          <a:xfrm rot="609851">
            <a:off x="8145466" y="1045619"/>
            <a:ext cx="3483959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0C14F03-7ECE-4901-BCE5-A9A709C1DCD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33" t="5025" r="109" b="3026"/>
          <a:stretch/>
        </p:blipFill>
        <p:spPr>
          <a:xfrm>
            <a:off x="5099022" y="1917286"/>
            <a:ext cx="1993956" cy="12002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6393CB9-00F7-4A60-AF9A-FE543B2F7C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10"/>
          <a:stretch/>
        </p:blipFill>
        <p:spPr>
          <a:xfrm>
            <a:off x="7704822" y="3753784"/>
            <a:ext cx="344781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94A4F28B-BCF9-44C1-8C23-FA5EF196CF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880" y="4991570"/>
            <a:ext cx="1920240" cy="1086682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E57B38-8C61-4DAE-ADBD-B68C06192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660"/>
            <a:ext cx="121920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Hardware on ISS that Enables a Basic Understanding of Crop Adaptation to Space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EF453E-453A-44C8-8B2D-EB54D89F30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4466">
            <a:off x="837252" y="4206712"/>
            <a:ext cx="3703321" cy="246888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33182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6429" y="320818"/>
            <a:ext cx="10559143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Assessing Crop Microbial Food Safety for Humans 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12" name="Content Placeholder 3">
            <a:extLst>
              <a:ext uri="{FF2B5EF4-FFF2-40B4-BE49-F238E27FC236}">
                <a16:creationId xmlns:a16="http://schemas.microsoft.com/office/drawing/2014/main" id="{9C31007E-704F-4882-9EB2-BB0F492D0A6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5580797"/>
              </p:ext>
            </p:extLst>
          </p:nvPr>
        </p:nvGraphicFramePr>
        <p:xfrm>
          <a:off x="2045486" y="1193369"/>
          <a:ext cx="8101029" cy="54817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F291181D-E9FF-44F4-9938-487DF5D70A5F}"/>
              </a:ext>
            </a:extLst>
          </p:cNvPr>
          <p:cNvSpPr txBox="1"/>
          <p:nvPr/>
        </p:nvSpPr>
        <p:spPr>
          <a:xfrm>
            <a:off x="9283136" y="2005293"/>
            <a:ext cx="2853559" cy="662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NASA standards for non-</a:t>
            </a:r>
            <a:r>
              <a:rPr lang="en-US" dirty="0" err="1"/>
              <a:t>thermostabilized</a:t>
            </a:r>
            <a:r>
              <a:rPr lang="en-US" dirty="0"/>
              <a:t> food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196F0EA-B670-450F-B29E-578BA04A4D39}"/>
              </a:ext>
            </a:extLst>
          </p:cNvPr>
          <p:cNvCxnSpPr/>
          <p:nvPr/>
        </p:nvCxnSpPr>
        <p:spPr>
          <a:xfrm flipH="1" flipV="1">
            <a:off x="8920528" y="1890057"/>
            <a:ext cx="472966" cy="457199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8D635F2-05C8-47D2-8A70-04AA67B2E92F}"/>
              </a:ext>
            </a:extLst>
          </p:cNvPr>
          <p:cNvCxnSpPr/>
          <p:nvPr/>
        </p:nvCxnSpPr>
        <p:spPr>
          <a:xfrm flipH="1">
            <a:off x="8920530" y="2336370"/>
            <a:ext cx="472965" cy="457199"/>
          </a:xfrm>
          <a:prstGeom prst="straightConnector1">
            <a:avLst/>
          </a:prstGeom>
          <a:ln w="254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B77D5A6-CDF7-6654-EF51-11068D5DAC15}"/>
              </a:ext>
            </a:extLst>
          </p:cNvPr>
          <p:cNvCxnSpPr>
            <a:cxnSpLocks/>
          </p:cNvCxnSpPr>
          <p:nvPr/>
        </p:nvCxnSpPr>
        <p:spPr>
          <a:xfrm>
            <a:off x="1866900" y="1031323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1527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3044899"/>
              </p:ext>
            </p:extLst>
          </p:nvPr>
        </p:nvGraphicFramePr>
        <p:xfrm>
          <a:off x="1638998" y="1114781"/>
          <a:ext cx="8914004" cy="5669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524000" y="73939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Space and Ground Crop Microbiomes Differ with Time, Tissue Type, and Stress</a:t>
            </a:r>
          </a:p>
        </p:txBody>
      </p:sp>
      <p:cxnSp>
        <p:nvCxnSpPr>
          <p:cNvPr id="4" name="Straight Connector 3"/>
          <p:cNvCxnSpPr>
            <a:cxnSpLocks/>
          </p:cNvCxnSpPr>
          <p:nvPr/>
        </p:nvCxnSpPr>
        <p:spPr>
          <a:xfrm>
            <a:off x="1866900" y="986815"/>
            <a:ext cx="8458200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77B3A4A-60AE-B968-27AA-090D21ED0800}"/>
              </a:ext>
            </a:extLst>
          </p:cNvPr>
          <p:cNvSpPr txBox="1"/>
          <p:nvPr/>
        </p:nvSpPr>
        <p:spPr>
          <a:xfrm>
            <a:off x="3253337" y="4282077"/>
            <a:ext cx="112615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Leaf Data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D6241F-5C8C-2D3C-CD16-0E81CCCE1537}"/>
              </a:ext>
            </a:extLst>
          </p:cNvPr>
          <p:cNvSpPr txBox="1"/>
          <p:nvPr/>
        </p:nvSpPr>
        <p:spPr>
          <a:xfrm>
            <a:off x="7044088" y="4282077"/>
            <a:ext cx="1176737" cy="369332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Root Data</a:t>
            </a:r>
          </a:p>
        </p:txBody>
      </p:sp>
    </p:spTree>
    <p:extLst>
      <p:ext uri="{BB962C8B-B14F-4D97-AF65-F5344CB8AC3E}">
        <p14:creationId xmlns:p14="http://schemas.microsoft.com/office/powerpoint/2010/main" val="36238476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4011" y="40983"/>
            <a:ext cx="11401062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Ventilation and Water Issues &amp; Consequences in Zinnia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1"/>
          <a:stretch/>
        </p:blipFill>
        <p:spPr>
          <a:xfrm>
            <a:off x="6451600" y="1102013"/>
            <a:ext cx="5029200" cy="5029200"/>
          </a:xfrm>
          <a:ln>
            <a:solidFill>
              <a:srgbClr val="00B0F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00" y="1102013"/>
            <a:ext cx="5029200" cy="5029200"/>
          </a:xfrm>
          <a:prstGeom prst="rect">
            <a:avLst/>
          </a:prstGeom>
          <a:ln>
            <a:solidFill>
              <a:srgbClr val="00B0F0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1495198" y="6229029"/>
            <a:ext cx="34612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Guttation and Leaf Curling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146090" y="6229029"/>
            <a:ext cx="56373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Fungal Development &amp; Abnormal Growth</a:t>
            </a:r>
          </a:p>
        </p:txBody>
      </p:sp>
      <p:cxnSp>
        <p:nvCxnSpPr>
          <p:cNvPr id="9" name="Straight Connector 8"/>
          <p:cNvCxnSpPr>
            <a:cxnSpLocks/>
          </p:cNvCxnSpPr>
          <p:nvPr/>
        </p:nvCxnSpPr>
        <p:spPr>
          <a:xfrm>
            <a:off x="1659122" y="940973"/>
            <a:ext cx="8873756" cy="0"/>
          </a:xfrm>
          <a:prstGeom prst="line">
            <a:avLst/>
          </a:prstGeom>
          <a:ln w="3175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77602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Metadata/LabelInfo.xml><?xml version="1.0" encoding="utf-8"?>
<clbl:labelList xmlns:clbl="http://schemas.microsoft.com/office/2020/mipLabelMetadata">
  <clbl:label id="{7005d458-45be-48ae-8140-d43da96dd17b}" enabled="0" method="" siteId="{7005d458-45be-48ae-8140-d43da96dd17b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667</Words>
  <Application>Microsoft Office PowerPoint</Application>
  <PresentationFormat>Widescreen</PresentationFormat>
  <Paragraphs>90</Paragraphs>
  <Slides>13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Adapting Plants to the Space Environment for Improved Crop Productivity and Safety  </vt:lpstr>
      <vt:lpstr>Why grow plants in space?</vt:lpstr>
      <vt:lpstr>Cardinal Factors to Consider for Plants to Thrive in Space</vt:lpstr>
      <vt:lpstr>How these work in the Space Environment</vt:lpstr>
      <vt:lpstr>Space Crop Production Challenges</vt:lpstr>
      <vt:lpstr>Hardware on ISS that Enables a Basic Understanding of Crop Adaptation to Space</vt:lpstr>
      <vt:lpstr>Assessing Crop Microbial Food Safety for Humans  </vt:lpstr>
      <vt:lpstr>PowerPoint Presentation</vt:lpstr>
      <vt:lpstr>Ventilation and Water Issues &amp; Consequences in Zinnia</vt:lpstr>
      <vt:lpstr>Key Crop Plant Takeaways</vt:lpstr>
      <vt:lpstr>PowerPoint Presentation</vt:lpstr>
      <vt:lpstr>Examples of Knowledge Gaps for Space Crop Production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2021-02-10T16:51:51Z</dcterms:created>
  <dcterms:modified xsi:type="dcterms:W3CDTF">2024-03-15T19:56:42Z</dcterms:modified>
</cp:coreProperties>
</file>