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59" r:id="rId4"/>
  </p:sldMasterIdLst>
  <p:notesMasterIdLst>
    <p:notesMasterId r:id="rId13"/>
  </p:notesMasterIdLst>
  <p:handoutMasterIdLst>
    <p:handoutMasterId r:id="rId14"/>
  </p:handoutMasterIdLst>
  <p:sldIdLst>
    <p:sldId id="287" r:id="rId5"/>
    <p:sldId id="307" r:id="rId6"/>
    <p:sldId id="305" r:id="rId7"/>
    <p:sldId id="291" r:id="rId8"/>
    <p:sldId id="312" r:id="rId9"/>
    <p:sldId id="308" r:id="rId10"/>
    <p:sldId id="309" r:id="rId11"/>
    <p:sldId id="31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000000"/>
    <a:srgbClr val="4EBFE0"/>
    <a:srgbClr val="0311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C9E892-FE67-974C-8DC9-3E824741C30F}" v="97" dt="2024-03-20T04:15:50.0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78"/>
    <p:restoredTop sz="69475"/>
  </p:normalViewPr>
  <p:slideViewPr>
    <p:cSldViewPr snapToGrid="0">
      <p:cViewPr varScale="1">
        <p:scale>
          <a:sx n="110" d="100"/>
          <a:sy n="110" d="100"/>
        </p:scale>
        <p:origin x="11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B92CBF8-18C8-31DD-F46C-61CCFF09E5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9C4E16-CF32-DCE9-CFBA-3D18F258B5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638C3-A19C-B94C-9B49-D7DD60AEF655}" type="datetimeFigureOut">
              <a:rPr lang="en-US" smtClean="0"/>
              <a:t>3/19/24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986E82-0F97-5470-C173-872D3CB07D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AEED87-86EF-9F01-82BC-41E7337896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65568-2AD1-0C41-AA57-6C66A98808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5602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D0CC5D-FA5D-CB42-BCB4-643101262201}" type="datetimeFigureOut">
              <a:rPr lang="en-US" smtClean="0"/>
              <a:t>3/19/24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039A1-DE79-214A-A305-FD85593430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504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Here we see an image of two astronauts, Jessica Watkins and Bob Hines, living and working aboard the International Space Station.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It is an inspiring gateway into the domain of Space Biology and for considering how living systems are impacted by spaceflight and how they adapt to it.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Both astronauts are experiencing fluid shifts, unloading of their muscle and bone, and increased rates of irradiation.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They are exposed to the varied and evolving microbiome on and within the ISS.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All of these factors are combined into a single experience we call Spaceflight.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How they respond to these combined factors will depend upon their genetic background, sex, personal microbiome, their life history and their life style during their stay in space.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All of this is true – not only for humans – but for all living system – be they microbes, vertebrates, invertebrates, or plants.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039A1-DE79-214A-A305-FD85593430B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226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Today I will discuss a set of recent Space Biology results that exemplify the progress we are making in understanding how organisms adapt to space.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first is an investigation of how spaceflight impacts vision.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next shows how genetic background impacts muscle loss.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third shows how unloading and irradiation combine to impact muscle loss.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final story shows how Open Science tools are accelerating the pace of Space Biology discovery.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039A1-DE79-214A-A305-FD85593430B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84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It is well established that Spaceflight induces neuro-ocular changes in astronauts during and after space flight.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Less is known about the molecular mechanisms that underly these changes.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In response, the RR-18 mission characterized acute oxidative damage in ocular structure and retinal function of mice and evaluated the efficacy of an antioxidant in reducing spaceflight-induced changes in the retina.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Postflight evaluations showed increases in retinal oxidative stress and apoptotic cell death after spaceflight and decreases in the amplitudes of alpha and beta waves.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Treatment with the antioxidant BuOE significantly reduced levels of oxidative stress, but levels of apoptotic cell death, and ERG metrics remained unchanged.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039A1-DE79-214A-A305-FD85593430B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126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Different astronauts experience different levels of muscle loss in response to Spacefligth.</a:t>
            </a:r>
          </a:p>
          <a:p>
            <a:r>
              <a:rPr lang="en-US" dirty="0">
                <a:latin typeface="+mn-lt"/>
              </a:rPr>
              <a:t>For example, strength losses can vary from zero to 55% for missions between 30 days and a year.</a:t>
            </a:r>
          </a:p>
          <a:p>
            <a:r>
              <a:rPr lang="en-US" dirty="0">
                <a:latin typeface="+mn-lt"/>
              </a:rPr>
              <a:t>The reasons for this are not fully understood.</a:t>
            </a:r>
          </a:p>
          <a:p>
            <a:r>
              <a:rPr lang="en-US" dirty="0">
                <a:latin typeface="+mn-lt"/>
              </a:rPr>
              <a:t>In response, a study was performed where 8 genetically distinct mouse strains were hind limb unloaded for 3 weeks.</a:t>
            </a:r>
          </a:p>
          <a:p>
            <a:r>
              <a:rPr lang="en-US" dirty="0">
                <a:latin typeface="+mn-lt"/>
              </a:rPr>
              <a:t>After this period of disuse muscle loss was measured and substantial differences were seen between strains.</a:t>
            </a:r>
          </a:p>
          <a:p>
            <a:r>
              <a:rPr lang="en-US" dirty="0">
                <a:latin typeface="+mn-lt"/>
              </a:rPr>
              <a:t>The red bars on this graph show the percent loss in cross sectional area after 3 weeks of unloading.</a:t>
            </a:r>
          </a:p>
          <a:p>
            <a:r>
              <a:rPr lang="en-US" dirty="0">
                <a:latin typeface="+mn-lt"/>
              </a:rPr>
              <a:t>While NOD/ShiLtJ did not have significant muscle loss, A/J mice saw substantial loss.</a:t>
            </a: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Slide references:</a:t>
            </a:r>
          </a:p>
          <a:p>
            <a:r>
              <a:rPr lang="en-US" dirty="0">
                <a:latin typeface="+mn-lt"/>
              </a:rPr>
              <a:t>1. 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+mn-lt"/>
              </a:rPr>
              <a:t>Comfort, P. et al. Effects of spaceflight on musculoskeletal health: a systematic review and meta-analysis. </a:t>
            </a:r>
            <a:r>
              <a:rPr lang="en-US" b="0" i="1" u="none" strike="noStrike" dirty="0">
                <a:solidFill>
                  <a:srgbClr val="222222"/>
                </a:solidFill>
                <a:effectLst/>
                <a:latin typeface="+mn-lt"/>
              </a:rPr>
              <a:t>Consid. Interplanet. Travel. Sports Med. Auckl. NZ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+mn-lt"/>
              </a:rPr>
              <a:t> </a:t>
            </a:r>
            <a:r>
              <a:rPr lang="en-US" b="1" i="0" u="none" strike="noStrike" dirty="0">
                <a:solidFill>
                  <a:srgbClr val="222222"/>
                </a:solidFill>
                <a:effectLst/>
                <a:latin typeface="+mn-lt"/>
              </a:rPr>
              <a:t>51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+mn-lt"/>
              </a:rPr>
              <a:t>, 2097–2114 (2021).</a:t>
            </a: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2. 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+mn-lt"/>
              </a:rPr>
              <a:t>Antonutto, G., Capelli, C., Girardis, M., Zamparo, P. &amp; di Prampero, P. E. Effects of microgravity on maximal power of lower limbs during very short efforts in humans. </a:t>
            </a:r>
            <a:r>
              <a:rPr lang="en-US" b="0" i="1" u="none" strike="noStrike" dirty="0">
                <a:solidFill>
                  <a:srgbClr val="222222"/>
                </a:solidFill>
                <a:effectLst/>
                <a:latin typeface="+mn-lt"/>
              </a:rPr>
              <a:t>J. Appl. Physiol.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+mn-lt"/>
              </a:rPr>
              <a:t> </a:t>
            </a:r>
            <a:r>
              <a:rPr lang="en-US" b="1" i="0" u="none" strike="noStrike" dirty="0">
                <a:solidFill>
                  <a:srgbClr val="222222"/>
                </a:solidFill>
                <a:effectLst/>
                <a:latin typeface="+mn-lt"/>
              </a:rPr>
              <a:t>86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+mn-lt"/>
              </a:rPr>
              <a:t>, 85–92 (1999).</a:t>
            </a: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3. 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+mn-lt"/>
              </a:rPr>
              <a:t>Lambertz, D., Pérot, C., Kaspranski, R. &amp; Goubel, F. Effects of long-term spaceflight on mechanical properties of muscles in humans. </a:t>
            </a:r>
            <a:r>
              <a:rPr lang="en-US" b="0" i="1" u="none" strike="noStrike" dirty="0">
                <a:solidFill>
                  <a:srgbClr val="222222"/>
                </a:solidFill>
                <a:effectLst/>
                <a:latin typeface="+mn-lt"/>
              </a:rPr>
              <a:t>J. Appl. Physiol.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+mn-lt"/>
              </a:rPr>
              <a:t> </a:t>
            </a:r>
            <a:r>
              <a:rPr lang="en-US" b="1" i="0" u="none" strike="noStrike" dirty="0">
                <a:solidFill>
                  <a:srgbClr val="222222"/>
                </a:solidFill>
                <a:effectLst/>
                <a:latin typeface="+mn-lt"/>
              </a:rPr>
              <a:t>90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+mn-lt"/>
              </a:rPr>
              <a:t>, 179–188 (2001).</a:t>
            </a: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4. 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+mn-lt"/>
              </a:rPr>
              <a:t>Koryak, Y. A. Architectural and functional specifics of the human triceps surae muscle in vivo and its adaptation to microgravity. </a:t>
            </a:r>
            <a:r>
              <a:rPr lang="en-US" b="0" i="1" u="none" strike="noStrike" dirty="0">
                <a:solidFill>
                  <a:srgbClr val="222222"/>
                </a:solidFill>
                <a:effectLst/>
                <a:latin typeface="+mn-lt"/>
              </a:rPr>
              <a:t>J. Appl. Physiol.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+mn-lt"/>
              </a:rPr>
              <a:t> </a:t>
            </a:r>
            <a:r>
              <a:rPr lang="en-US" b="1" i="0" u="none" strike="noStrike" dirty="0">
                <a:solidFill>
                  <a:srgbClr val="222222"/>
                </a:solidFill>
                <a:effectLst/>
                <a:latin typeface="+mn-lt"/>
              </a:rPr>
              <a:t>126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+mn-lt"/>
              </a:rPr>
              <a:t>, 880–893 (2019).</a:t>
            </a: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039A1-DE79-214A-A305-FD85593430B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367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1F1F1F"/>
                </a:solidFill>
                <a:effectLst/>
                <a:latin typeface="+mn-lt"/>
              </a:rPr>
              <a:t>(d.) Representative images of fast-twitch fibers. Anti-</a:t>
            </a:r>
            <a:r>
              <a:rPr lang="el-GR" b="0" i="0" u="none" strike="noStrike" dirty="0">
                <a:solidFill>
                  <a:srgbClr val="1F1F1F"/>
                </a:solidFill>
                <a:effectLst/>
                <a:latin typeface="+mn-lt"/>
              </a:rPr>
              <a:t>Β-</a:t>
            </a:r>
            <a:r>
              <a:rPr lang="en-US" b="0" i="0" u="none" strike="noStrike" dirty="0">
                <a:solidFill>
                  <a:srgbClr val="1F1F1F"/>
                </a:solidFill>
                <a:effectLst/>
                <a:latin typeface="+mn-lt"/>
              </a:rPr>
              <a:t>sarcoglycan (Red) is used to visualized sarcolemma. Anti-Type II myosin-heavy chain (green) was used to visualized fast twitched muscle fiber. Images were obtained using 16x objective (NeoFluar NA:0.5). (e.) Graphic representation of fast twitch fiber distribution as a percent showing that partial unloading and radiation resulted in more fast twitch fibers, but there was not an additive effect of radiation. Error Bars represent standard error. Two-way ANOVA results are listed above figures. Following pairwise comparisons, groups not sharing the same letter are statistically different (</a:t>
            </a:r>
            <a:r>
              <a:rPr lang="en-US" b="0" i="1" u="none" strike="noStrike" dirty="0">
                <a:solidFill>
                  <a:srgbClr val="1F1F1F"/>
                </a:solidFill>
                <a:effectLst/>
                <a:latin typeface="+mn-lt"/>
              </a:rPr>
              <a:t>p</a:t>
            </a:r>
            <a:r>
              <a:rPr lang="en-US" b="0" i="0" u="none" strike="noStrike" dirty="0">
                <a:solidFill>
                  <a:srgbClr val="1F1F1F"/>
                </a:solidFill>
                <a:effectLst/>
                <a:latin typeface="+mn-lt"/>
              </a:rPr>
              <a:t>&lt;0.05).</a:t>
            </a: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039A1-DE79-214A-A305-FD85593430B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346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039A1-DE79-214A-A305-FD85593430B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680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039A1-DE79-214A-A305-FD85593430B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098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image" Target="../media/image58.png"/><Relationship Id="rId16" Type="http://schemas.openxmlformats.org/officeDocument/2006/relationships/image" Target="../media/image7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1403792-C452-45B8-A50E-5D7E7B3AF1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27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00101" y="3895025"/>
            <a:ext cx="4774425" cy="365125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Text Placeholder 27">
            <a:extLst>
              <a:ext uri="{FF2B5EF4-FFF2-40B4-BE49-F238E27FC236}">
                <a16:creationId xmlns:a16="http://schemas.microsoft.com/office/drawing/2014/main" id="{9EB2794A-5528-E000-6303-F23EDF3D2A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102" y="1297175"/>
            <a:ext cx="4774425" cy="2374669"/>
          </a:xfrm>
        </p:spPr>
        <p:txBody>
          <a:bodyPr anchor="b"/>
          <a:lstStyle>
            <a:lvl1pPr marL="0" indent="0" algn="l">
              <a:buNone/>
              <a:defRPr sz="36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6713B4-5E0C-24BD-8049-E50B082A50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51262" y="398340"/>
            <a:ext cx="888827" cy="7406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688442-0230-1582-A41F-57E75101CEF7}"/>
              </a:ext>
            </a:extLst>
          </p:cNvPr>
          <p:cNvSpPr txBox="1"/>
          <p:nvPr userDrawn="1"/>
        </p:nvSpPr>
        <p:spPr>
          <a:xfrm>
            <a:off x="8654144" y="537854"/>
            <a:ext cx="1922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dirty="0">
                <a:solidFill>
                  <a:schemeClr val="bg1"/>
                </a:solidFill>
                <a:effectLst>
                  <a:outerShdw blurRad="159992" dist="49945" dir="27000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B95B80-9B88-7F4C-049E-8C0069365EA9}"/>
              </a:ext>
            </a:extLst>
          </p:cNvPr>
          <p:cNvCxnSpPr/>
          <p:nvPr userDrawn="1"/>
        </p:nvCxnSpPr>
        <p:spPr>
          <a:xfrm>
            <a:off x="10764013" y="537853"/>
            <a:ext cx="0" cy="461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black background with grey letters&#10;&#10;Description automatically generated">
            <a:extLst>
              <a:ext uri="{FF2B5EF4-FFF2-40B4-BE49-F238E27FC236}">
                <a16:creationId xmlns:a16="http://schemas.microsoft.com/office/drawing/2014/main" id="{9BA426D5-CE2B-D46C-E493-D02FFAA865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2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168811"/>
            <a:ext cx="3884861" cy="17194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2A5107-22C8-EFF2-D258-3F67CDB1A001}"/>
              </a:ext>
            </a:extLst>
          </p:cNvPr>
          <p:cNvSpPr txBox="1"/>
          <p:nvPr userDrawn="1"/>
        </p:nvSpPr>
        <p:spPr>
          <a:xfrm>
            <a:off x="500101" y="6296266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600" b="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iological &amp; </a:t>
            </a:r>
            <a:r>
              <a:rPr lang="en-US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b="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hysical </a:t>
            </a:r>
            <a:r>
              <a:rPr lang="en-US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b="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ciences</a:t>
            </a:r>
          </a:p>
        </p:txBody>
      </p:sp>
    </p:spTree>
    <p:extLst>
      <p:ext uri="{BB962C8B-B14F-4D97-AF65-F5344CB8AC3E}">
        <p14:creationId xmlns:p14="http://schemas.microsoft.com/office/powerpoint/2010/main" val="3390964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E8CFB-2DE8-BA24-FFBC-66F77875D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755930"/>
            <a:ext cx="10325100" cy="1325563"/>
          </a:xfrm>
        </p:spPr>
        <p:txBody>
          <a:bodyPr/>
          <a:lstStyle/>
          <a:p>
            <a:r>
              <a:rPr lang="en-US" dirty="0"/>
              <a:t>Agenda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3B3E43-6742-FF22-D2F2-033E1364C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26FCE7-3724-2CFD-0646-F383DB2F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2148" y="100584"/>
            <a:ext cx="1059704" cy="261258"/>
          </a:xfrm>
        </p:spPr>
        <p:txBody>
          <a:bodyPr/>
          <a:lstStyle/>
          <a:p>
            <a:fld id="{E8618032-BA8D-3D4D-8253-A70208A859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466CDE3-4631-5FA9-337A-DF847EAAD5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24652" y="2247900"/>
            <a:ext cx="3974845" cy="609600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Click to add addenda item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2A51E4DB-9ABE-A139-7B46-5FC5513303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34200" y="2247900"/>
            <a:ext cx="4343400" cy="609600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Click to add addenda item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7B35BDAA-D931-DC03-6B00-6EDF027908B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400" y="2209800"/>
            <a:ext cx="685800" cy="685800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gradFill>
                  <a:gsLst>
                    <a:gs pos="86000">
                      <a:schemeClr val="accent3"/>
                    </a:gs>
                    <a:gs pos="47000">
                      <a:schemeClr val="accent2"/>
                    </a:gs>
                    <a:gs pos="0">
                      <a:schemeClr val="tx1"/>
                    </a:gs>
                  </a:gsLst>
                  <a:lin ang="36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F503090-B911-7788-8B94-3F88CA4797F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23949" y="2209800"/>
            <a:ext cx="685800" cy="685800"/>
          </a:xfrm>
          <a:noFill/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buNone/>
              <a:defRPr lang="en-US" sz="4000" dirty="0">
                <a:gradFill>
                  <a:gsLst>
                    <a:gs pos="82000">
                      <a:schemeClr val="accent3"/>
                    </a:gs>
                    <a:gs pos="45000">
                      <a:schemeClr val="accent2"/>
                    </a:gs>
                  </a:gsLst>
                  <a:lin ang="3600000" scaled="0"/>
                </a:gradFill>
                <a:latin typeface="+mj-lt"/>
              </a:defRPr>
            </a:lvl1pPr>
          </a:lstStyle>
          <a:p>
            <a:pPr marL="228600" lvl="0" indent="-228600" algn="ctr"/>
            <a:r>
              <a:rPr lang="en-US" dirty="0"/>
              <a:t>#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65D9DAC4-C562-9524-30AD-991D271FE6E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24652" y="3627249"/>
            <a:ext cx="3974845" cy="609600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Click to add addenda item</a:t>
            </a:r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7E647AC1-0BB7-0678-1B8A-177F4146A75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34200" y="3627249"/>
            <a:ext cx="4343400" cy="609600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Click to add addenda item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B55453C0-7B23-AC50-10FE-E961216AD9C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4400" y="3589149"/>
            <a:ext cx="685800" cy="685800"/>
          </a:xfrm>
          <a:noFill/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buNone/>
              <a:defRPr lang="en-US" sz="4000" dirty="0">
                <a:gradFill>
                  <a:gsLst>
                    <a:gs pos="78000">
                      <a:schemeClr val="accent3"/>
                    </a:gs>
                    <a:gs pos="39000">
                      <a:schemeClr val="accent2"/>
                    </a:gs>
                    <a:gs pos="0">
                      <a:schemeClr val="tx1"/>
                    </a:gs>
                  </a:gsLst>
                  <a:lin ang="3600000" scaled="0"/>
                </a:gradFill>
                <a:latin typeface="+mj-lt"/>
              </a:defRPr>
            </a:lvl1pPr>
          </a:lstStyle>
          <a:p>
            <a:pPr marL="228600" lvl="0" indent="-228600" algn="ctr"/>
            <a:r>
              <a:rPr lang="en-US" dirty="0"/>
              <a:t>#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1A5B7077-E4C0-3DD2-DCA8-E8A197F1C95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23949" y="3589149"/>
            <a:ext cx="685800" cy="685800"/>
          </a:xfrm>
          <a:noFill/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buNone/>
              <a:defRPr lang="en-US" sz="4000" dirty="0">
                <a:gradFill>
                  <a:gsLst>
                    <a:gs pos="77000">
                      <a:schemeClr val="accent3"/>
                    </a:gs>
                    <a:gs pos="45000">
                      <a:schemeClr val="accent2"/>
                    </a:gs>
                    <a:gs pos="0">
                      <a:schemeClr val="tx1"/>
                    </a:gs>
                  </a:gsLst>
                  <a:lin ang="3600000" scaled="0"/>
                </a:gradFill>
                <a:latin typeface="+mj-lt"/>
              </a:defRPr>
            </a:lvl1pPr>
          </a:lstStyle>
          <a:p>
            <a:pPr marL="228600" lvl="0" indent="-228600" algn="ctr"/>
            <a:r>
              <a:rPr lang="en-US" dirty="0"/>
              <a:t>#</a:t>
            </a:r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B32EE1BF-44FE-201B-EF31-3ED8FF5BA7B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24652" y="4913609"/>
            <a:ext cx="3974845" cy="609600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Click to add addenda item</a:t>
            </a:r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2F676D19-8F83-696C-ACFF-7F910A6C810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34200" y="4913609"/>
            <a:ext cx="4343400" cy="609600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Click to add addenda item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4936C6BE-C8B8-20C6-9C05-FD330B16C0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4400" y="4875509"/>
            <a:ext cx="685800" cy="685800"/>
          </a:xfrm>
          <a:noFill/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buNone/>
              <a:defRPr lang="en-US" sz="4000" dirty="0">
                <a:gradFill>
                  <a:gsLst>
                    <a:gs pos="87000">
                      <a:schemeClr val="accent3"/>
                    </a:gs>
                    <a:gs pos="45000">
                      <a:schemeClr val="accent2"/>
                    </a:gs>
                    <a:gs pos="0">
                      <a:schemeClr val="tx1"/>
                    </a:gs>
                  </a:gsLst>
                  <a:lin ang="3600000" scaled="0"/>
                </a:gradFill>
                <a:latin typeface="+mj-lt"/>
              </a:defRPr>
            </a:lvl1pPr>
          </a:lstStyle>
          <a:p>
            <a:pPr marL="228600" lvl="0" indent="-228600" algn="ctr"/>
            <a:r>
              <a:rPr lang="en-US" dirty="0"/>
              <a:t>#</a:t>
            </a:r>
          </a:p>
        </p:txBody>
      </p:sp>
      <p:sp>
        <p:nvSpPr>
          <p:cNvPr id="42" name="Text Placeholder 28">
            <a:extLst>
              <a:ext uri="{FF2B5EF4-FFF2-40B4-BE49-F238E27FC236}">
                <a16:creationId xmlns:a16="http://schemas.microsoft.com/office/drawing/2014/main" id="{9DBD5D19-811F-095E-D5BA-1EE3AC8F976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23949" y="4875509"/>
            <a:ext cx="685800" cy="685800"/>
          </a:xfrm>
          <a:noFill/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buNone/>
              <a:defRPr lang="en-US" sz="4000" dirty="0">
                <a:gradFill>
                  <a:gsLst>
                    <a:gs pos="72000">
                      <a:schemeClr val="accent3"/>
                    </a:gs>
                    <a:gs pos="45000">
                      <a:schemeClr val="accent2"/>
                    </a:gs>
                    <a:gs pos="4000">
                      <a:schemeClr val="tx1"/>
                    </a:gs>
                  </a:gsLst>
                  <a:lin ang="3600000" scaled="0"/>
                </a:gradFill>
                <a:latin typeface="+mj-lt"/>
              </a:defRPr>
            </a:lvl1pPr>
          </a:lstStyle>
          <a:p>
            <a:pPr marL="228600" lvl="0" indent="-228600" algn="ctr"/>
            <a:r>
              <a:rPr lang="en-US" dirty="0"/>
              <a:t>#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2FAC8BE-D606-2853-844A-E2C15955DC7D}"/>
              </a:ext>
            </a:extLst>
          </p:cNvPr>
          <p:cNvCxnSpPr/>
          <p:nvPr userDrawn="1"/>
        </p:nvCxnSpPr>
        <p:spPr>
          <a:xfrm>
            <a:off x="838200" y="2190750"/>
            <a:ext cx="838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8BB1695-58EE-644B-7EE8-11F922C6661D}"/>
              </a:ext>
            </a:extLst>
          </p:cNvPr>
          <p:cNvCxnSpPr>
            <a:cxnSpLocks/>
          </p:cNvCxnSpPr>
          <p:nvPr userDrawn="1"/>
        </p:nvCxnSpPr>
        <p:spPr>
          <a:xfrm>
            <a:off x="1600200" y="211455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52F9823-AA54-9873-16F2-263321455B45}"/>
              </a:ext>
            </a:extLst>
          </p:cNvPr>
          <p:cNvCxnSpPr/>
          <p:nvPr userDrawn="1"/>
        </p:nvCxnSpPr>
        <p:spPr>
          <a:xfrm>
            <a:off x="838200" y="3590925"/>
            <a:ext cx="838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F1A9CBD-3464-B5A2-6E8D-EE3FD067EE09}"/>
              </a:ext>
            </a:extLst>
          </p:cNvPr>
          <p:cNvCxnSpPr>
            <a:cxnSpLocks/>
          </p:cNvCxnSpPr>
          <p:nvPr userDrawn="1"/>
        </p:nvCxnSpPr>
        <p:spPr>
          <a:xfrm>
            <a:off x="1600200" y="3514725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EED8E47-E2B6-E0EF-495A-1545B3213F3D}"/>
              </a:ext>
            </a:extLst>
          </p:cNvPr>
          <p:cNvCxnSpPr/>
          <p:nvPr userDrawn="1"/>
        </p:nvCxnSpPr>
        <p:spPr>
          <a:xfrm>
            <a:off x="838200" y="4876800"/>
            <a:ext cx="838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1607ECD-AA81-BC83-3C78-B9336CCDEEF0}"/>
              </a:ext>
            </a:extLst>
          </p:cNvPr>
          <p:cNvCxnSpPr>
            <a:cxnSpLocks/>
          </p:cNvCxnSpPr>
          <p:nvPr userDrawn="1"/>
        </p:nvCxnSpPr>
        <p:spPr>
          <a:xfrm>
            <a:off x="1600200" y="48006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5E098EB-268C-67D8-9802-3DFD2843FEB8}"/>
              </a:ext>
            </a:extLst>
          </p:cNvPr>
          <p:cNvCxnSpPr/>
          <p:nvPr userDrawn="1"/>
        </p:nvCxnSpPr>
        <p:spPr>
          <a:xfrm>
            <a:off x="5943600" y="2190750"/>
            <a:ext cx="838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C41966B-39B9-FA80-34EE-34DB2BBC90AA}"/>
              </a:ext>
            </a:extLst>
          </p:cNvPr>
          <p:cNvCxnSpPr>
            <a:cxnSpLocks/>
          </p:cNvCxnSpPr>
          <p:nvPr userDrawn="1"/>
        </p:nvCxnSpPr>
        <p:spPr>
          <a:xfrm>
            <a:off x="6705600" y="211455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67F3916-0A34-3DFE-C40C-9CE5F118C59D}"/>
              </a:ext>
            </a:extLst>
          </p:cNvPr>
          <p:cNvCxnSpPr/>
          <p:nvPr userDrawn="1"/>
        </p:nvCxnSpPr>
        <p:spPr>
          <a:xfrm>
            <a:off x="5943600" y="3590925"/>
            <a:ext cx="838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0580B0B-C3BC-E6B2-4F7A-A8BC4CBEC5D4}"/>
              </a:ext>
            </a:extLst>
          </p:cNvPr>
          <p:cNvCxnSpPr>
            <a:cxnSpLocks/>
          </p:cNvCxnSpPr>
          <p:nvPr userDrawn="1"/>
        </p:nvCxnSpPr>
        <p:spPr>
          <a:xfrm>
            <a:off x="6705600" y="3514725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204EA6A-A0F1-4A1F-D752-01EC9413BD08}"/>
              </a:ext>
            </a:extLst>
          </p:cNvPr>
          <p:cNvCxnSpPr/>
          <p:nvPr userDrawn="1"/>
        </p:nvCxnSpPr>
        <p:spPr>
          <a:xfrm>
            <a:off x="5943600" y="4876800"/>
            <a:ext cx="838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332F554-64FA-44EB-F6C0-65BB814F9D34}"/>
              </a:ext>
            </a:extLst>
          </p:cNvPr>
          <p:cNvCxnSpPr>
            <a:cxnSpLocks/>
          </p:cNvCxnSpPr>
          <p:nvPr userDrawn="1"/>
        </p:nvCxnSpPr>
        <p:spPr>
          <a:xfrm>
            <a:off x="6705600" y="48006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533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89F04-8166-A3DC-744C-551C5EB87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103251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A6FEB-A7E9-41A9-BE32-02FF741C9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216430"/>
            <a:ext cx="103251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22C68-F3F1-F728-F8AB-7545FFD23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5FC8917-4CA3-53EC-49EA-1322608A3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2148" y="100584"/>
            <a:ext cx="1059704" cy="261258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/>
                </a:solidFill>
              </a:defRPr>
            </a:lvl1pPr>
          </a:lstStyle>
          <a:p>
            <a:fld id="{E8618032-BA8D-3D4D-8253-A70208A859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Dens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89F04-8166-A3DC-744C-551C5EB87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5930"/>
            <a:ext cx="103251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A6FEB-A7E9-41A9-BE32-02FF741C9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216430"/>
            <a:ext cx="103251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22C68-F3F1-F728-F8AB-7545FFD23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A23E4-0FD3-1AC3-FD06-43716C74AFB9}"/>
              </a:ext>
            </a:extLst>
          </p:cNvPr>
          <p:cNvSpPr txBox="1">
            <a:spLocks/>
          </p:cNvSpPr>
          <p:nvPr userDrawn="1"/>
        </p:nvSpPr>
        <p:spPr>
          <a:xfrm>
            <a:off x="11662148" y="100584"/>
            <a:ext cx="1059704" cy="261258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618032-BA8D-3D4D-8253-A70208A859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077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 - Biolog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93F2C-644C-9402-B8E1-8E0A86BA6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7172" y="1672824"/>
            <a:ext cx="7616282" cy="2196649"/>
          </a:xfrm>
        </p:spPr>
        <p:txBody>
          <a:bodyPr vert="horz" lIns="91440" tIns="45720" rIns="91440" bIns="45720" rtlCol="0" anchor="b">
            <a:normAutofit/>
          </a:bodyPr>
          <a:lstStyle>
            <a:lvl1pPr algn="l"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101CB-2432-9C1F-28C9-0741354D3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7171" y="4039593"/>
            <a:ext cx="7616283" cy="1500187"/>
          </a:xfrm>
        </p:spPr>
        <p:txBody>
          <a:bodyPr vert="horz" lIns="91440" tIns="45720" rIns="91440" bIns="45720" rtlCol="0" anchor="t">
            <a:normAutofit/>
          </a:bodyPr>
          <a:lstStyle>
            <a:lvl1pPr algn="l">
              <a:defRPr lang="en-US" sz="2400" b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6E6D588-E497-F70E-167F-4EDACDAF3709}"/>
              </a:ext>
            </a:extLst>
          </p:cNvPr>
          <p:cNvSpPr txBox="1">
            <a:spLocks/>
          </p:cNvSpPr>
          <p:nvPr userDrawn="1"/>
        </p:nvSpPr>
        <p:spPr>
          <a:xfrm>
            <a:off x="11662148" y="100584"/>
            <a:ext cx="1059704" cy="261258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618032-BA8D-3D4D-8253-A70208A8597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black background with grey letters&#10;&#10;Description automatically generated">
            <a:extLst>
              <a:ext uri="{FF2B5EF4-FFF2-40B4-BE49-F238E27FC236}">
                <a16:creationId xmlns:a16="http://schemas.microsoft.com/office/drawing/2014/main" id="{0383140C-6BE5-F602-5CA0-3D03E69963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168811"/>
            <a:ext cx="3884861" cy="171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562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iolog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93F2C-644C-9402-B8E1-8E0A86BA6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7172" y="1672824"/>
            <a:ext cx="7616282" cy="2196649"/>
          </a:xfrm>
        </p:spPr>
        <p:txBody>
          <a:bodyPr vert="horz" lIns="91440" tIns="45720" rIns="91440" bIns="45720" rtlCol="0" anchor="b">
            <a:normAutofit/>
          </a:bodyPr>
          <a:lstStyle>
            <a:lvl1pPr algn="l"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101CB-2432-9C1F-28C9-0741354D3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7171" y="4039593"/>
            <a:ext cx="7616283" cy="1500187"/>
          </a:xfrm>
        </p:spPr>
        <p:txBody>
          <a:bodyPr vert="horz" lIns="91440" tIns="45720" rIns="91440" bIns="45720" rtlCol="0" anchor="t">
            <a:normAutofit/>
          </a:bodyPr>
          <a:lstStyle>
            <a:lvl1pPr algn="l">
              <a:defRPr lang="en-US" sz="2400" b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6E6D588-E497-F70E-167F-4EDACDAF3709}"/>
              </a:ext>
            </a:extLst>
          </p:cNvPr>
          <p:cNvSpPr txBox="1">
            <a:spLocks/>
          </p:cNvSpPr>
          <p:nvPr userDrawn="1"/>
        </p:nvSpPr>
        <p:spPr>
          <a:xfrm>
            <a:off x="11662148" y="100584"/>
            <a:ext cx="1059704" cy="261258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618032-BA8D-3D4D-8253-A70208A8597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black background with grey letters&#10;&#10;Description automatically generated">
            <a:extLst>
              <a:ext uri="{FF2B5EF4-FFF2-40B4-BE49-F238E27FC236}">
                <a16:creationId xmlns:a16="http://schemas.microsoft.com/office/drawing/2014/main" id="{0383140C-6BE5-F602-5CA0-3D03E69963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168811"/>
            <a:ext cx="3884861" cy="171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1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2_Section Header - Biolog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93F2C-644C-9402-B8E1-8E0A86BA6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7172" y="1672824"/>
            <a:ext cx="7616282" cy="2196649"/>
          </a:xfrm>
        </p:spPr>
        <p:txBody>
          <a:bodyPr vert="horz" lIns="91440" tIns="45720" rIns="91440" bIns="45720" rtlCol="0" anchor="b">
            <a:normAutofit/>
          </a:bodyPr>
          <a:lstStyle>
            <a:lvl1pPr algn="l"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101CB-2432-9C1F-28C9-0741354D3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7171" y="4039593"/>
            <a:ext cx="7616283" cy="1500187"/>
          </a:xfrm>
        </p:spPr>
        <p:txBody>
          <a:bodyPr vert="horz" lIns="91440" tIns="45720" rIns="91440" bIns="45720" rtlCol="0" anchor="t">
            <a:normAutofit/>
          </a:bodyPr>
          <a:lstStyle>
            <a:lvl1pPr algn="l">
              <a:defRPr lang="en-US" sz="2400" b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6E6D588-E497-F70E-167F-4EDACDAF3709}"/>
              </a:ext>
            </a:extLst>
          </p:cNvPr>
          <p:cNvSpPr txBox="1">
            <a:spLocks/>
          </p:cNvSpPr>
          <p:nvPr userDrawn="1"/>
        </p:nvSpPr>
        <p:spPr>
          <a:xfrm>
            <a:off x="11662148" y="100584"/>
            <a:ext cx="1059704" cy="261258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618032-BA8D-3D4D-8253-A70208A8597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black background with grey letters&#10;&#10;Description automatically generated">
            <a:extLst>
              <a:ext uri="{FF2B5EF4-FFF2-40B4-BE49-F238E27FC236}">
                <a16:creationId xmlns:a16="http://schemas.microsoft.com/office/drawing/2014/main" id="{0383140C-6BE5-F602-5CA0-3D03E69963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3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168811"/>
            <a:ext cx="3884861" cy="171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639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7BF-0101-859C-6217-36F8D6AEF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5930"/>
            <a:ext cx="103251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AC8C6-C4E6-E1A4-9BB3-02E2E29D45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270760"/>
            <a:ext cx="49149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605E9D-2162-ED5F-D5C4-2810CEA16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26758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E6673-C7A0-C2BA-8CF4-61A98DC2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287EE-B1C0-D41F-430F-AE7AA63CD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818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Pictur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BC8566AA-00D7-499C-0F3E-2067A61875E1}"/>
              </a:ext>
            </a:extLst>
          </p:cNvPr>
          <p:cNvSpPr/>
          <p:nvPr userDrawn="1"/>
        </p:nvSpPr>
        <p:spPr>
          <a:xfrm>
            <a:off x="-22302" y="468351"/>
            <a:ext cx="7304048" cy="6400800"/>
          </a:xfrm>
          <a:custGeom>
            <a:avLst/>
            <a:gdLst>
              <a:gd name="connsiteX0" fmla="*/ 0 w 7304048"/>
              <a:gd name="connsiteY0" fmla="*/ 0 h 6400800"/>
              <a:gd name="connsiteX1" fmla="*/ 5832087 w 7304048"/>
              <a:gd name="connsiteY1" fmla="*/ 0 h 6400800"/>
              <a:gd name="connsiteX2" fmla="*/ 7304048 w 7304048"/>
              <a:gd name="connsiteY2" fmla="*/ 6400800 h 6400800"/>
              <a:gd name="connsiteX3" fmla="*/ 11151 w 7304048"/>
              <a:gd name="connsiteY3" fmla="*/ 6400800 h 6400800"/>
              <a:gd name="connsiteX4" fmla="*/ 11151 w 7304048"/>
              <a:gd name="connsiteY4" fmla="*/ 6300439 h 6400800"/>
              <a:gd name="connsiteX5" fmla="*/ 0 w 7304048"/>
              <a:gd name="connsiteY5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04048" h="6400800">
                <a:moveTo>
                  <a:pt x="0" y="0"/>
                </a:moveTo>
                <a:lnTo>
                  <a:pt x="5832087" y="0"/>
                </a:lnTo>
                <a:lnTo>
                  <a:pt x="7304048" y="6400800"/>
                </a:lnTo>
                <a:lnTo>
                  <a:pt x="11151" y="6400800"/>
                </a:lnTo>
                <a:lnTo>
                  <a:pt x="11151" y="6300439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EF21C4-1197-17A3-5E0D-4F7593E8A9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7279" y="484554"/>
            <a:ext cx="6369555" cy="6373446"/>
          </a:xfrm>
          <a:custGeom>
            <a:avLst/>
            <a:gdLst>
              <a:gd name="connsiteX0" fmla="*/ 0 w 6400800"/>
              <a:gd name="connsiteY0" fmla="*/ 6200317 h 6200317"/>
              <a:gd name="connsiteX1" fmla="*/ 1550079 w 6400800"/>
              <a:gd name="connsiteY1" fmla="*/ 0 h 6200317"/>
              <a:gd name="connsiteX2" fmla="*/ 6400800 w 6400800"/>
              <a:gd name="connsiteY2" fmla="*/ 0 h 6200317"/>
              <a:gd name="connsiteX3" fmla="*/ 4850721 w 6400800"/>
              <a:gd name="connsiteY3" fmla="*/ 6200317 h 6200317"/>
              <a:gd name="connsiteX4" fmla="*/ 0 w 6400800"/>
              <a:gd name="connsiteY4" fmla="*/ 6200317 h 6200317"/>
              <a:gd name="connsiteX0" fmla="*/ 0 w 6400800"/>
              <a:gd name="connsiteY0" fmla="*/ 6200317 h 6200317"/>
              <a:gd name="connsiteX1" fmla="*/ 26079 w 6400800"/>
              <a:gd name="connsiteY1" fmla="*/ 0 h 6200317"/>
              <a:gd name="connsiteX2" fmla="*/ 6400800 w 6400800"/>
              <a:gd name="connsiteY2" fmla="*/ 0 h 6200317"/>
              <a:gd name="connsiteX3" fmla="*/ 4850721 w 6400800"/>
              <a:gd name="connsiteY3" fmla="*/ 6200317 h 6200317"/>
              <a:gd name="connsiteX4" fmla="*/ 0 w 6400800"/>
              <a:gd name="connsiteY4" fmla="*/ 6200317 h 6200317"/>
              <a:gd name="connsiteX0" fmla="*/ 1470212 w 6374721"/>
              <a:gd name="connsiteY0" fmla="*/ 6228026 h 6228026"/>
              <a:gd name="connsiteX1" fmla="*/ 0 w 6374721"/>
              <a:gd name="connsiteY1" fmla="*/ 0 h 6228026"/>
              <a:gd name="connsiteX2" fmla="*/ 6374721 w 6374721"/>
              <a:gd name="connsiteY2" fmla="*/ 0 h 6228026"/>
              <a:gd name="connsiteX3" fmla="*/ 4824642 w 6374721"/>
              <a:gd name="connsiteY3" fmla="*/ 6200317 h 6228026"/>
              <a:gd name="connsiteX4" fmla="*/ 1470212 w 6374721"/>
              <a:gd name="connsiteY4" fmla="*/ 6228026 h 6228026"/>
              <a:gd name="connsiteX0" fmla="*/ 1470212 w 6374721"/>
              <a:gd name="connsiteY0" fmla="*/ 6228026 h 6255735"/>
              <a:gd name="connsiteX1" fmla="*/ 0 w 6374721"/>
              <a:gd name="connsiteY1" fmla="*/ 0 h 6255735"/>
              <a:gd name="connsiteX2" fmla="*/ 6374721 w 6374721"/>
              <a:gd name="connsiteY2" fmla="*/ 0 h 6255735"/>
              <a:gd name="connsiteX3" fmla="*/ 6362496 w 6374721"/>
              <a:gd name="connsiteY3" fmla="*/ 6255735 h 6255735"/>
              <a:gd name="connsiteX4" fmla="*/ 1470212 w 6374721"/>
              <a:gd name="connsiteY4" fmla="*/ 6228026 h 6255735"/>
              <a:gd name="connsiteX0" fmla="*/ 1470212 w 6374721"/>
              <a:gd name="connsiteY0" fmla="*/ 6228026 h 6228026"/>
              <a:gd name="connsiteX1" fmla="*/ 0 w 6374721"/>
              <a:gd name="connsiteY1" fmla="*/ 0 h 6228026"/>
              <a:gd name="connsiteX2" fmla="*/ 6374721 w 6374721"/>
              <a:gd name="connsiteY2" fmla="*/ 0 h 6228026"/>
              <a:gd name="connsiteX3" fmla="*/ 6362496 w 6374721"/>
              <a:gd name="connsiteY3" fmla="*/ 6228026 h 6228026"/>
              <a:gd name="connsiteX4" fmla="*/ 1470212 w 6374721"/>
              <a:gd name="connsiteY4" fmla="*/ 6228026 h 6228026"/>
              <a:gd name="connsiteX0" fmla="*/ 1470212 w 6374721"/>
              <a:gd name="connsiteY0" fmla="*/ 6228026 h 6228026"/>
              <a:gd name="connsiteX1" fmla="*/ 0 w 6374721"/>
              <a:gd name="connsiteY1" fmla="*/ 0 h 6228026"/>
              <a:gd name="connsiteX2" fmla="*/ 6374721 w 6374721"/>
              <a:gd name="connsiteY2" fmla="*/ 0 h 6228026"/>
              <a:gd name="connsiteX3" fmla="*/ 6362496 w 6374721"/>
              <a:gd name="connsiteY3" fmla="*/ 6228026 h 6228026"/>
              <a:gd name="connsiteX4" fmla="*/ 1470212 w 6374721"/>
              <a:gd name="connsiteY4" fmla="*/ 6228026 h 6228026"/>
              <a:gd name="connsiteX0" fmla="*/ 1465046 w 6374721"/>
              <a:gd name="connsiteY0" fmla="*/ 6207361 h 6228026"/>
              <a:gd name="connsiteX1" fmla="*/ 0 w 6374721"/>
              <a:gd name="connsiteY1" fmla="*/ 0 h 6228026"/>
              <a:gd name="connsiteX2" fmla="*/ 6374721 w 6374721"/>
              <a:gd name="connsiteY2" fmla="*/ 0 h 6228026"/>
              <a:gd name="connsiteX3" fmla="*/ 6362496 w 6374721"/>
              <a:gd name="connsiteY3" fmla="*/ 6228026 h 6228026"/>
              <a:gd name="connsiteX4" fmla="*/ 1465046 w 6374721"/>
              <a:gd name="connsiteY4" fmla="*/ 6207361 h 6228026"/>
              <a:gd name="connsiteX0" fmla="*/ 1465046 w 6374721"/>
              <a:gd name="connsiteY0" fmla="*/ 6207361 h 6207361"/>
              <a:gd name="connsiteX1" fmla="*/ 0 w 6374721"/>
              <a:gd name="connsiteY1" fmla="*/ 0 h 6207361"/>
              <a:gd name="connsiteX2" fmla="*/ 6374721 w 6374721"/>
              <a:gd name="connsiteY2" fmla="*/ 0 h 6207361"/>
              <a:gd name="connsiteX3" fmla="*/ 6367662 w 6374721"/>
              <a:gd name="connsiteY3" fmla="*/ 6207361 h 6207361"/>
              <a:gd name="connsiteX4" fmla="*/ 1465046 w 6374721"/>
              <a:gd name="connsiteY4" fmla="*/ 6207361 h 6207361"/>
              <a:gd name="connsiteX0" fmla="*/ 1465046 w 6374721"/>
              <a:gd name="connsiteY0" fmla="*/ 6207361 h 6207361"/>
              <a:gd name="connsiteX1" fmla="*/ 0 w 6374721"/>
              <a:gd name="connsiteY1" fmla="*/ 5166 h 6207361"/>
              <a:gd name="connsiteX2" fmla="*/ 6374721 w 6374721"/>
              <a:gd name="connsiteY2" fmla="*/ 0 h 6207361"/>
              <a:gd name="connsiteX3" fmla="*/ 6367662 w 6374721"/>
              <a:gd name="connsiteY3" fmla="*/ 6207361 h 6207361"/>
              <a:gd name="connsiteX4" fmla="*/ 1465046 w 6374721"/>
              <a:gd name="connsiteY4" fmla="*/ 6207361 h 6207361"/>
              <a:gd name="connsiteX0" fmla="*/ 1465046 w 6369555"/>
              <a:gd name="connsiteY0" fmla="*/ 6202195 h 6202195"/>
              <a:gd name="connsiteX1" fmla="*/ 0 w 6369555"/>
              <a:gd name="connsiteY1" fmla="*/ 0 h 6202195"/>
              <a:gd name="connsiteX2" fmla="*/ 6369555 w 6369555"/>
              <a:gd name="connsiteY2" fmla="*/ 0 h 6202195"/>
              <a:gd name="connsiteX3" fmla="*/ 6367662 w 6369555"/>
              <a:gd name="connsiteY3" fmla="*/ 6202195 h 6202195"/>
              <a:gd name="connsiteX4" fmla="*/ 1465046 w 6369555"/>
              <a:gd name="connsiteY4" fmla="*/ 6202195 h 620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9555" h="6202195">
                <a:moveTo>
                  <a:pt x="1465046" y="6202195"/>
                </a:moveTo>
                <a:lnTo>
                  <a:pt x="0" y="0"/>
                </a:lnTo>
                <a:lnTo>
                  <a:pt x="6369555" y="0"/>
                </a:lnTo>
                <a:lnTo>
                  <a:pt x="6367662" y="6202195"/>
                </a:lnTo>
                <a:lnTo>
                  <a:pt x="1465046" y="6202195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7077BF-0101-859C-6217-36F8D6AEF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516255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E6673-C7A0-C2BA-8CF4-61A98DC2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287EE-B1C0-D41F-430F-AE7AA63CD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074B9DF-7720-D18B-E48B-4C9CA784C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" y="2208252"/>
            <a:ext cx="5181600" cy="39624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53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Pictur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EF21C4-1197-17A3-5E0D-4F7593E8A9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73487" y="482551"/>
            <a:ext cx="6613348" cy="6375449"/>
          </a:xfrm>
          <a:custGeom>
            <a:avLst/>
            <a:gdLst>
              <a:gd name="connsiteX0" fmla="*/ 0 w 6400800"/>
              <a:gd name="connsiteY0" fmla="*/ 6200317 h 6200317"/>
              <a:gd name="connsiteX1" fmla="*/ 1550079 w 6400800"/>
              <a:gd name="connsiteY1" fmla="*/ 0 h 6200317"/>
              <a:gd name="connsiteX2" fmla="*/ 6400800 w 6400800"/>
              <a:gd name="connsiteY2" fmla="*/ 0 h 6200317"/>
              <a:gd name="connsiteX3" fmla="*/ 4850721 w 6400800"/>
              <a:gd name="connsiteY3" fmla="*/ 6200317 h 6200317"/>
              <a:gd name="connsiteX4" fmla="*/ 0 w 6400800"/>
              <a:gd name="connsiteY4" fmla="*/ 6200317 h 6200317"/>
              <a:gd name="connsiteX0" fmla="*/ 0 w 6400800"/>
              <a:gd name="connsiteY0" fmla="*/ 6200317 h 6200317"/>
              <a:gd name="connsiteX1" fmla="*/ 26079 w 6400800"/>
              <a:gd name="connsiteY1" fmla="*/ 0 h 6200317"/>
              <a:gd name="connsiteX2" fmla="*/ 6400800 w 6400800"/>
              <a:gd name="connsiteY2" fmla="*/ 0 h 6200317"/>
              <a:gd name="connsiteX3" fmla="*/ 4850721 w 6400800"/>
              <a:gd name="connsiteY3" fmla="*/ 6200317 h 6200317"/>
              <a:gd name="connsiteX4" fmla="*/ 0 w 6400800"/>
              <a:gd name="connsiteY4" fmla="*/ 6200317 h 6200317"/>
              <a:gd name="connsiteX0" fmla="*/ 1470212 w 6374721"/>
              <a:gd name="connsiteY0" fmla="*/ 6228026 h 6228026"/>
              <a:gd name="connsiteX1" fmla="*/ 0 w 6374721"/>
              <a:gd name="connsiteY1" fmla="*/ 0 h 6228026"/>
              <a:gd name="connsiteX2" fmla="*/ 6374721 w 6374721"/>
              <a:gd name="connsiteY2" fmla="*/ 0 h 6228026"/>
              <a:gd name="connsiteX3" fmla="*/ 4824642 w 6374721"/>
              <a:gd name="connsiteY3" fmla="*/ 6200317 h 6228026"/>
              <a:gd name="connsiteX4" fmla="*/ 1470212 w 6374721"/>
              <a:gd name="connsiteY4" fmla="*/ 6228026 h 6228026"/>
              <a:gd name="connsiteX0" fmla="*/ 1470212 w 6374721"/>
              <a:gd name="connsiteY0" fmla="*/ 6228026 h 6255735"/>
              <a:gd name="connsiteX1" fmla="*/ 0 w 6374721"/>
              <a:gd name="connsiteY1" fmla="*/ 0 h 6255735"/>
              <a:gd name="connsiteX2" fmla="*/ 6374721 w 6374721"/>
              <a:gd name="connsiteY2" fmla="*/ 0 h 6255735"/>
              <a:gd name="connsiteX3" fmla="*/ 6362496 w 6374721"/>
              <a:gd name="connsiteY3" fmla="*/ 6255735 h 6255735"/>
              <a:gd name="connsiteX4" fmla="*/ 1470212 w 6374721"/>
              <a:gd name="connsiteY4" fmla="*/ 6228026 h 6255735"/>
              <a:gd name="connsiteX0" fmla="*/ 1470212 w 6374721"/>
              <a:gd name="connsiteY0" fmla="*/ 6228026 h 6228026"/>
              <a:gd name="connsiteX1" fmla="*/ 0 w 6374721"/>
              <a:gd name="connsiteY1" fmla="*/ 0 h 6228026"/>
              <a:gd name="connsiteX2" fmla="*/ 6374721 w 6374721"/>
              <a:gd name="connsiteY2" fmla="*/ 0 h 6228026"/>
              <a:gd name="connsiteX3" fmla="*/ 6362496 w 6374721"/>
              <a:gd name="connsiteY3" fmla="*/ 6228026 h 6228026"/>
              <a:gd name="connsiteX4" fmla="*/ 1470212 w 6374721"/>
              <a:gd name="connsiteY4" fmla="*/ 6228026 h 6228026"/>
              <a:gd name="connsiteX0" fmla="*/ 1470212 w 6374721"/>
              <a:gd name="connsiteY0" fmla="*/ 6228026 h 6228026"/>
              <a:gd name="connsiteX1" fmla="*/ 0 w 6374721"/>
              <a:gd name="connsiteY1" fmla="*/ 0 h 6228026"/>
              <a:gd name="connsiteX2" fmla="*/ 6374721 w 6374721"/>
              <a:gd name="connsiteY2" fmla="*/ 0 h 6228026"/>
              <a:gd name="connsiteX3" fmla="*/ 6362496 w 6374721"/>
              <a:gd name="connsiteY3" fmla="*/ 6228026 h 6228026"/>
              <a:gd name="connsiteX4" fmla="*/ 1470212 w 6374721"/>
              <a:gd name="connsiteY4" fmla="*/ 6228026 h 6228026"/>
              <a:gd name="connsiteX0" fmla="*/ 1465046 w 6374721"/>
              <a:gd name="connsiteY0" fmla="*/ 6207361 h 6228026"/>
              <a:gd name="connsiteX1" fmla="*/ 0 w 6374721"/>
              <a:gd name="connsiteY1" fmla="*/ 0 h 6228026"/>
              <a:gd name="connsiteX2" fmla="*/ 6374721 w 6374721"/>
              <a:gd name="connsiteY2" fmla="*/ 0 h 6228026"/>
              <a:gd name="connsiteX3" fmla="*/ 6362496 w 6374721"/>
              <a:gd name="connsiteY3" fmla="*/ 6228026 h 6228026"/>
              <a:gd name="connsiteX4" fmla="*/ 1465046 w 6374721"/>
              <a:gd name="connsiteY4" fmla="*/ 6207361 h 6228026"/>
              <a:gd name="connsiteX0" fmla="*/ 1465046 w 6374721"/>
              <a:gd name="connsiteY0" fmla="*/ 6207361 h 6207361"/>
              <a:gd name="connsiteX1" fmla="*/ 0 w 6374721"/>
              <a:gd name="connsiteY1" fmla="*/ 0 h 6207361"/>
              <a:gd name="connsiteX2" fmla="*/ 6374721 w 6374721"/>
              <a:gd name="connsiteY2" fmla="*/ 0 h 6207361"/>
              <a:gd name="connsiteX3" fmla="*/ 6367662 w 6374721"/>
              <a:gd name="connsiteY3" fmla="*/ 6207361 h 6207361"/>
              <a:gd name="connsiteX4" fmla="*/ 1465046 w 6374721"/>
              <a:gd name="connsiteY4" fmla="*/ 6207361 h 6207361"/>
              <a:gd name="connsiteX0" fmla="*/ 1465046 w 6374721"/>
              <a:gd name="connsiteY0" fmla="*/ 6207361 h 6207361"/>
              <a:gd name="connsiteX1" fmla="*/ 0 w 6374721"/>
              <a:gd name="connsiteY1" fmla="*/ 5166 h 6207361"/>
              <a:gd name="connsiteX2" fmla="*/ 6374721 w 6374721"/>
              <a:gd name="connsiteY2" fmla="*/ 0 h 6207361"/>
              <a:gd name="connsiteX3" fmla="*/ 6367662 w 6374721"/>
              <a:gd name="connsiteY3" fmla="*/ 6207361 h 6207361"/>
              <a:gd name="connsiteX4" fmla="*/ 1465046 w 6374721"/>
              <a:gd name="connsiteY4" fmla="*/ 6207361 h 6207361"/>
              <a:gd name="connsiteX0" fmla="*/ 1465046 w 6369555"/>
              <a:gd name="connsiteY0" fmla="*/ 6202195 h 6202195"/>
              <a:gd name="connsiteX1" fmla="*/ 0 w 6369555"/>
              <a:gd name="connsiteY1" fmla="*/ 0 h 6202195"/>
              <a:gd name="connsiteX2" fmla="*/ 6369555 w 6369555"/>
              <a:gd name="connsiteY2" fmla="*/ 0 h 6202195"/>
              <a:gd name="connsiteX3" fmla="*/ 6367662 w 6369555"/>
              <a:gd name="connsiteY3" fmla="*/ 6202195 h 6202195"/>
              <a:gd name="connsiteX4" fmla="*/ 1465046 w 6369555"/>
              <a:gd name="connsiteY4" fmla="*/ 6202195 h 6202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9555" h="6202195">
                <a:moveTo>
                  <a:pt x="1465046" y="6202195"/>
                </a:moveTo>
                <a:lnTo>
                  <a:pt x="0" y="0"/>
                </a:lnTo>
                <a:lnTo>
                  <a:pt x="6369555" y="0"/>
                </a:lnTo>
                <a:lnTo>
                  <a:pt x="6367662" y="6202195"/>
                </a:lnTo>
                <a:lnTo>
                  <a:pt x="1465046" y="6202195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7077BF-0101-859C-6217-36F8D6AEF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516255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E6673-C7A0-C2BA-8CF4-61A98DC2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287EE-B1C0-D41F-430F-AE7AA63CD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074B9DF-7720-D18B-E48B-4C9CA784C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" y="2203704"/>
            <a:ext cx="5181600" cy="39624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648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_Picture w/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04EC17A-0229-9D9E-4F3E-BBAF3C9EC60A}"/>
              </a:ext>
            </a:extLst>
          </p:cNvPr>
          <p:cNvSpPr/>
          <p:nvPr userDrawn="1"/>
        </p:nvSpPr>
        <p:spPr>
          <a:xfrm>
            <a:off x="6324600" y="750848"/>
            <a:ext cx="5562600" cy="5715000"/>
          </a:xfrm>
          <a:prstGeom prst="roundRect">
            <a:avLst>
              <a:gd name="adj" fmla="val 6243"/>
            </a:avLst>
          </a:prstGeom>
          <a:gradFill>
            <a:gsLst>
              <a:gs pos="0">
                <a:schemeClr val="tx1"/>
              </a:gs>
              <a:gs pos="97000">
                <a:schemeClr val="accent3"/>
              </a:gs>
              <a:gs pos="47000">
                <a:schemeClr val="accent2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7077BF-0101-859C-6217-36F8D6AEF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516255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E6673-C7A0-C2BA-8CF4-61A98DC2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287EE-B1C0-D41F-430F-AE7AA63CD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074B9DF-7720-D18B-E48B-4C9CA784C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" y="2203704"/>
            <a:ext cx="5181600" cy="39624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093D01D-E4EE-57C8-4839-A436BF0AE8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77000" y="903248"/>
            <a:ext cx="5257800" cy="5410200"/>
          </a:xfrm>
          <a:prstGeom prst="roundRect">
            <a:avLst>
              <a:gd name="adj" fmla="val 6063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5291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_2 Pictures w/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04EC17A-0229-9D9E-4F3E-BBAF3C9EC60A}"/>
              </a:ext>
            </a:extLst>
          </p:cNvPr>
          <p:cNvSpPr/>
          <p:nvPr userDrawn="1"/>
        </p:nvSpPr>
        <p:spPr>
          <a:xfrm>
            <a:off x="6781800" y="731195"/>
            <a:ext cx="5029200" cy="2873829"/>
          </a:xfrm>
          <a:prstGeom prst="roundRect">
            <a:avLst>
              <a:gd name="adj" fmla="val 6243"/>
            </a:avLst>
          </a:prstGeom>
          <a:gradFill>
            <a:gsLst>
              <a:gs pos="0">
                <a:schemeClr val="tx1"/>
              </a:gs>
              <a:gs pos="97000">
                <a:schemeClr val="accent3"/>
              </a:gs>
              <a:gs pos="46000">
                <a:schemeClr val="accent2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7077BF-0101-859C-6217-36F8D6AEF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569595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E6673-C7A0-C2BA-8CF4-61A98DC2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287EE-B1C0-D41F-430F-AE7AA63CD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074B9DF-7720-D18B-E48B-4C9CA784C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" y="2212848"/>
            <a:ext cx="5562600" cy="39624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093D01D-E4EE-57C8-4839-A436BF0AE8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34200" y="883595"/>
            <a:ext cx="4741817" cy="2586446"/>
          </a:xfrm>
          <a:prstGeom prst="roundRect">
            <a:avLst>
              <a:gd name="adj" fmla="val 2938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32B8DAB-353A-63A7-57E3-BC8771DAFC86}"/>
              </a:ext>
            </a:extLst>
          </p:cNvPr>
          <p:cNvSpPr/>
          <p:nvPr userDrawn="1"/>
        </p:nvSpPr>
        <p:spPr>
          <a:xfrm>
            <a:off x="6781800" y="3702995"/>
            <a:ext cx="5029200" cy="2873829"/>
          </a:xfrm>
          <a:prstGeom prst="roundRect">
            <a:avLst>
              <a:gd name="adj" fmla="val 6243"/>
            </a:avLst>
          </a:prstGeom>
          <a:gradFill>
            <a:gsLst>
              <a:gs pos="0">
                <a:schemeClr val="tx1"/>
              </a:gs>
              <a:gs pos="97000">
                <a:schemeClr val="accent3"/>
              </a:gs>
              <a:gs pos="47000">
                <a:schemeClr val="accent2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7FD29A79-FC30-5176-80E7-A66A4921130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34200" y="3855395"/>
            <a:ext cx="4741817" cy="2586446"/>
          </a:xfrm>
          <a:prstGeom prst="roundRect">
            <a:avLst>
              <a:gd name="adj" fmla="val 2938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81176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7BF-0101-859C-6217-36F8D6AEF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561975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E6673-C7A0-C2BA-8CF4-61A98DC2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287EE-B1C0-D41F-430F-AE7AA63CD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074B9DF-7720-D18B-E48B-4C9CA784C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" y="2203704"/>
            <a:ext cx="5181600" cy="3962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61C1296F-E730-081D-E6F9-31BBE4D43254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324600" y="758952"/>
            <a:ext cx="5486400" cy="5486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578161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y side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7BF-0101-859C-6217-36F8D6AEF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1087755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E6673-C7A0-C2BA-8CF4-61A98DC2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287EE-B1C0-D41F-430F-AE7AA63CD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61C1296F-E730-081D-E6F9-31BBE4D43254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400800" y="2924869"/>
            <a:ext cx="5334000" cy="3505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3" name="Chart Placeholder 8">
            <a:extLst>
              <a:ext uri="{FF2B5EF4-FFF2-40B4-BE49-F238E27FC236}">
                <a16:creationId xmlns:a16="http://schemas.microsoft.com/office/drawing/2014/main" id="{47C9A64A-95DE-326D-AD27-2A9C89FC288F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914400" y="2924869"/>
            <a:ext cx="5334000" cy="3505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FD2497A-A32F-79B8-FD8B-B8AB61270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203704"/>
            <a:ext cx="10972800" cy="5953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5780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by sid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7BF-0101-859C-6217-36F8D6AEF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1087755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E6673-C7A0-C2BA-8CF4-61A98DC2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287EE-B1C0-D41F-430F-AE7AA63CD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FD2497A-A32F-79B8-FD8B-B8AB61270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203704"/>
            <a:ext cx="10972800" cy="595312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5E00329-735F-25A4-8DAC-E98E4105FA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400" y="2912640"/>
            <a:ext cx="5334000" cy="35052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5D11F4B7-132E-FFAB-C5E1-A1A1DA78032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400800" y="2912640"/>
            <a:ext cx="5334000" cy="35052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24486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call ou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465C986-E3D2-97E7-9111-0299F9C3B1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1767" y="3135104"/>
            <a:ext cx="2326657" cy="768223"/>
          </a:xfrm>
        </p:spPr>
        <p:txBody>
          <a:bodyPr lIns="91440" tIns="0" anchor="b">
            <a:noAutofit/>
          </a:bodyPr>
          <a:lstStyle>
            <a:lvl1pPr marL="0" indent="0" algn="ctr">
              <a:buNone/>
              <a:defRPr sz="2000" b="0" cap="all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D86E3A-6D68-1F05-DE18-246FA7A440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8190" y="4011416"/>
            <a:ext cx="2373810" cy="110198"/>
          </a:xfrm>
          <a:prstGeom prst="rect">
            <a:avLst/>
          </a:prstGeom>
          <a:gradFill>
            <a:gsLst>
              <a:gs pos="0">
                <a:schemeClr val="tx1"/>
              </a:gs>
              <a:gs pos="97000">
                <a:schemeClr val="accent3"/>
              </a:gs>
              <a:gs pos="48000">
                <a:schemeClr val="accent2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C169315-0602-4C85-86EE-5C3554AAA9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48564" y="4248614"/>
            <a:ext cx="2333063" cy="1676185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CFE922A-6A5A-4DA8-1E44-D80852772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01554" y="6203726"/>
            <a:ext cx="1827083" cy="0"/>
          </a:xfrm>
          <a:prstGeom prst="straightConnector1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3D56C31D-5FDB-2235-FFF8-2AB6E04C9B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57600" y="3135104"/>
            <a:ext cx="2326657" cy="768223"/>
          </a:xfrm>
        </p:spPr>
        <p:txBody>
          <a:bodyPr lIns="91440" tIns="0" anchor="b">
            <a:noAutofit/>
          </a:bodyPr>
          <a:lstStyle>
            <a:lvl1pPr marL="0" indent="0" algn="ctr">
              <a:buNone/>
              <a:defRPr sz="2000" b="0" cap="all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16A2860-4464-B092-801E-255A6B7DF3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40500" y="4248614"/>
            <a:ext cx="2360857" cy="1676185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6330766-86D4-F436-F65D-07EF389BF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02735" y="6203726"/>
            <a:ext cx="1836387" cy="0"/>
          </a:xfrm>
          <a:prstGeom prst="straightConnector1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A540E06E-3F2B-A3DC-320A-8C968AC435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35141" y="3135104"/>
            <a:ext cx="2326657" cy="768223"/>
          </a:xfrm>
        </p:spPr>
        <p:txBody>
          <a:bodyPr lIns="91440" tIns="0" anchor="b">
            <a:noAutofit/>
          </a:bodyPr>
          <a:lstStyle>
            <a:lvl1pPr marL="0" indent="0" algn="ctr">
              <a:buNone/>
              <a:defRPr sz="2000" b="0" cap="all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51307C43-6072-93E9-BF1D-64D42AE2A5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19643" y="4248614"/>
            <a:ext cx="2357653" cy="1676185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F51B736-1CC5-842A-AFEB-68B189317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684650" y="6203726"/>
            <a:ext cx="1827639" cy="0"/>
          </a:xfrm>
          <a:prstGeom prst="straightConnector1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16EA8F4-B9C4-991F-0EBC-D79877AD46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61699" y="3135104"/>
            <a:ext cx="2326657" cy="768223"/>
          </a:xfrm>
        </p:spPr>
        <p:txBody>
          <a:bodyPr lIns="91440" tIns="0" anchor="b">
            <a:noAutofit/>
          </a:bodyPr>
          <a:lstStyle>
            <a:lvl1pPr marL="0" indent="0" algn="ctr">
              <a:buNone/>
              <a:defRPr sz="2000" b="0" cap="all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5A57C80F-4C30-26E1-B38B-3D7238EC9A4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40053" y="4248614"/>
            <a:ext cx="2369948" cy="1676185"/>
          </a:xfrm>
        </p:spPr>
        <p:txBody>
          <a:bodyPr lIns="91440" tIns="0">
            <a:noAutofit/>
          </a:bodyPr>
          <a:lstStyle>
            <a:lvl1pPr marL="0" indent="0">
              <a:buNone/>
              <a:defRPr sz="1200" cap="none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771B152-C165-EE9A-CF25-69B01D939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410840" y="6203726"/>
            <a:ext cx="1828375" cy="0"/>
          </a:xfrm>
          <a:prstGeom prst="straightConnector1">
            <a:avLst/>
          </a:prstGeom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A788A64-F282-9CE1-4232-9EE355589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34023" y="4011416"/>
            <a:ext cx="2373810" cy="110198"/>
          </a:xfrm>
          <a:prstGeom prst="rect">
            <a:avLst/>
          </a:prstGeom>
          <a:gradFill>
            <a:gsLst>
              <a:gs pos="0">
                <a:schemeClr val="tx1"/>
              </a:gs>
              <a:gs pos="97000">
                <a:schemeClr val="accent3"/>
              </a:gs>
              <a:gs pos="48000">
                <a:schemeClr val="accent2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782DED-E3BA-FB36-43E4-81DBB440C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1564" y="4011416"/>
            <a:ext cx="2373810" cy="110198"/>
          </a:xfrm>
          <a:prstGeom prst="rect">
            <a:avLst/>
          </a:prstGeom>
          <a:gradFill>
            <a:gsLst>
              <a:gs pos="0">
                <a:schemeClr val="tx1"/>
              </a:gs>
              <a:gs pos="97000">
                <a:schemeClr val="accent3"/>
              </a:gs>
              <a:gs pos="48000">
                <a:schemeClr val="accent2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478D9-E1B0-6465-A4AE-A5FCFD483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38122" y="4011416"/>
            <a:ext cx="2373810" cy="110198"/>
          </a:xfrm>
          <a:prstGeom prst="rect">
            <a:avLst/>
          </a:prstGeom>
          <a:gradFill>
            <a:gsLst>
              <a:gs pos="0">
                <a:schemeClr val="tx1"/>
              </a:gs>
              <a:gs pos="97000">
                <a:schemeClr val="accent3"/>
              </a:gs>
              <a:gs pos="48000">
                <a:schemeClr val="accent2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B7E68036-CDBD-FEF5-260D-DF24C6FF3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EA6892-F10F-164E-5109-ED84CE738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3963" y="121602"/>
            <a:ext cx="4114800" cy="217173"/>
          </a:xfrm>
        </p:spPr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D13AE-FD08-9C1F-6E91-5682E73EC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2148" y="99559"/>
            <a:ext cx="1059704" cy="261258"/>
          </a:xfrm>
        </p:spPr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1588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ircle 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89F04-8166-A3DC-744C-551C5EB87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5930"/>
            <a:ext cx="103251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6" name="그룹 1281">
            <a:extLst>
              <a:ext uri="{FF2B5EF4-FFF2-40B4-BE49-F238E27FC236}">
                <a16:creationId xmlns:a16="http://schemas.microsoft.com/office/drawing/2014/main" id="{65B4D3AB-B0EE-820C-F332-86B9B4FF4D7D}"/>
              </a:ext>
            </a:extLst>
          </p:cNvPr>
          <p:cNvGrpSpPr/>
          <p:nvPr userDrawn="1"/>
        </p:nvGrpSpPr>
        <p:grpSpPr>
          <a:xfrm>
            <a:off x="1143000" y="2505297"/>
            <a:ext cx="10056459" cy="2238357"/>
            <a:chOff x="1073086" y="2710034"/>
            <a:chExt cx="10056459" cy="2238357"/>
          </a:xfrm>
        </p:grpSpPr>
        <p:sp>
          <p:nvSpPr>
            <p:cNvPr id="8" name="Oval 6">
              <a:extLst>
                <a:ext uri="{FF2B5EF4-FFF2-40B4-BE49-F238E27FC236}">
                  <a16:creationId xmlns:a16="http://schemas.microsoft.com/office/drawing/2014/main" id="{1F23A632-C958-B035-7D29-4E36C3A8D927}"/>
                </a:ext>
              </a:extLst>
            </p:cNvPr>
            <p:cNvSpPr/>
            <p:nvPr/>
          </p:nvSpPr>
          <p:spPr>
            <a:xfrm rot="7200000" flipH="1">
              <a:off x="3914385" y="3078946"/>
              <a:ext cx="864000" cy="1564691"/>
            </a:xfrm>
            <a:custGeom>
              <a:avLst/>
              <a:gdLst/>
              <a:ahLst/>
              <a:cxnLst/>
              <a:rect l="l" t="t" r="r" b="b"/>
              <a:pathLst>
                <a:path w="890376" h="1440160">
                  <a:moveTo>
                    <a:pt x="445188" y="0"/>
                  </a:moveTo>
                  <a:cubicBezTo>
                    <a:pt x="614149" y="0"/>
                    <a:pt x="769519" y="58193"/>
                    <a:pt x="890376" y="158114"/>
                  </a:cubicBezTo>
                  <a:cubicBezTo>
                    <a:pt x="722128" y="287532"/>
                    <a:pt x="615484" y="491352"/>
                    <a:pt x="615484" y="720080"/>
                  </a:cubicBezTo>
                  <a:cubicBezTo>
                    <a:pt x="615484" y="948808"/>
                    <a:pt x="722128" y="1152628"/>
                    <a:pt x="890376" y="1282046"/>
                  </a:cubicBezTo>
                  <a:cubicBezTo>
                    <a:pt x="769519" y="1381967"/>
                    <a:pt x="614149" y="1440160"/>
                    <a:pt x="445188" y="1440160"/>
                  </a:cubicBezTo>
                  <a:cubicBezTo>
                    <a:pt x="276227" y="1440160"/>
                    <a:pt x="120857" y="1381967"/>
                    <a:pt x="0" y="1282046"/>
                  </a:cubicBezTo>
                  <a:cubicBezTo>
                    <a:pt x="168248" y="1152628"/>
                    <a:pt x="274891" y="948808"/>
                    <a:pt x="274891" y="720080"/>
                  </a:cubicBezTo>
                  <a:cubicBezTo>
                    <a:pt x="274891" y="491352"/>
                    <a:pt x="168248" y="287532"/>
                    <a:pt x="0" y="158114"/>
                  </a:cubicBezTo>
                  <a:cubicBezTo>
                    <a:pt x="120857" y="58193"/>
                    <a:pt x="276227" y="0"/>
                    <a:pt x="4451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9" name="Oval 6">
              <a:extLst>
                <a:ext uri="{FF2B5EF4-FFF2-40B4-BE49-F238E27FC236}">
                  <a16:creationId xmlns:a16="http://schemas.microsoft.com/office/drawing/2014/main" id="{918FE6A1-233A-7F39-8799-6BFEF9149E32}"/>
                </a:ext>
              </a:extLst>
            </p:cNvPr>
            <p:cNvSpPr/>
            <p:nvPr/>
          </p:nvSpPr>
          <p:spPr>
            <a:xfrm rot="7200000" flipH="1">
              <a:off x="7460429" y="3078946"/>
              <a:ext cx="864000" cy="1564691"/>
            </a:xfrm>
            <a:custGeom>
              <a:avLst/>
              <a:gdLst/>
              <a:ahLst/>
              <a:cxnLst/>
              <a:rect l="l" t="t" r="r" b="b"/>
              <a:pathLst>
                <a:path w="890376" h="1440160">
                  <a:moveTo>
                    <a:pt x="445188" y="0"/>
                  </a:moveTo>
                  <a:cubicBezTo>
                    <a:pt x="614149" y="0"/>
                    <a:pt x="769519" y="58193"/>
                    <a:pt x="890376" y="158114"/>
                  </a:cubicBezTo>
                  <a:cubicBezTo>
                    <a:pt x="722128" y="287532"/>
                    <a:pt x="615484" y="491352"/>
                    <a:pt x="615484" y="720080"/>
                  </a:cubicBezTo>
                  <a:cubicBezTo>
                    <a:pt x="615484" y="948808"/>
                    <a:pt x="722128" y="1152628"/>
                    <a:pt x="890376" y="1282046"/>
                  </a:cubicBezTo>
                  <a:cubicBezTo>
                    <a:pt x="769519" y="1381967"/>
                    <a:pt x="614149" y="1440160"/>
                    <a:pt x="445188" y="1440160"/>
                  </a:cubicBezTo>
                  <a:cubicBezTo>
                    <a:pt x="276227" y="1440160"/>
                    <a:pt x="120857" y="1381967"/>
                    <a:pt x="0" y="1282046"/>
                  </a:cubicBezTo>
                  <a:cubicBezTo>
                    <a:pt x="168248" y="1152628"/>
                    <a:pt x="274891" y="948808"/>
                    <a:pt x="274891" y="720080"/>
                  </a:cubicBezTo>
                  <a:cubicBezTo>
                    <a:pt x="274891" y="491352"/>
                    <a:pt x="168248" y="287532"/>
                    <a:pt x="0" y="158114"/>
                  </a:cubicBezTo>
                  <a:cubicBezTo>
                    <a:pt x="120857" y="58193"/>
                    <a:pt x="276227" y="0"/>
                    <a:pt x="4451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0" name="Oval 6">
              <a:extLst>
                <a:ext uri="{FF2B5EF4-FFF2-40B4-BE49-F238E27FC236}">
                  <a16:creationId xmlns:a16="http://schemas.microsoft.com/office/drawing/2014/main" id="{7E0B8266-3454-DEDE-28C4-30473AD029FF}"/>
                </a:ext>
              </a:extLst>
            </p:cNvPr>
            <p:cNvSpPr/>
            <p:nvPr/>
          </p:nvSpPr>
          <p:spPr>
            <a:xfrm rot="14400000">
              <a:off x="2141363" y="3078946"/>
              <a:ext cx="864000" cy="1564691"/>
            </a:xfrm>
            <a:custGeom>
              <a:avLst/>
              <a:gdLst/>
              <a:ahLst/>
              <a:cxnLst/>
              <a:rect l="l" t="t" r="r" b="b"/>
              <a:pathLst>
                <a:path w="890376" h="1440160">
                  <a:moveTo>
                    <a:pt x="445188" y="0"/>
                  </a:moveTo>
                  <a:cubicBezTo>
                    <a:pt x="614149" y="0"/>
                    <a:pt x="769519" y="58193"/>
                    <a:pt x="890376" y="158114"/>
                  </a:cubicBezTo>
                  <a:cubicBezTo>
                    <a:pt x="722128" y="287532"/>
                    <a:pt x="615484" y="491352"/>
                    <a:pt x="615484" y="720080"/>
                  </a:cubicBezTo>
                  <a:cubicBezTo>
                    <a:pt x="615484" y="948808"/>
                    <a:pt x="722128" y="1152628"/>
                    <a:pt x="890376" y="1282046"/>
                  </a:cubicBezTo>
                  <a:cubicBezTo>
                    <a:pt x="769519" y="1381967"/>
                    <a:pt x="614149" y="1440160"/>
                    <a:pt x="445188" y="1440160"/>
                  </a:cubicBezTo>
                  <a:cubicBezTo>
                    <a:pt x="276227" y="1440160"/>
                    <a:pt x="120857" y="1381967"/>
                    <a:pt x="0" y="1282046"/>
                  </a:cubicBezTo>
                  <a:cubicBezTo>
                    <a:pt x="168248" y="1152628"/>
                    <a:pt x="274891" y="948808"/>
                    <a:pt x="274891" y="720080"/>
                  </a:cubicBezTo>
                  <a:cubicBezTo>
                    <a:pt x="274891" y="491352"/>
                    <a:pt x="168248" y="287532"/>
                    <a:pt x="0" y="158114"/>
                  </a:cubicBezTo>
                  <a:cubicBezTo>
                    <a:pt x="120857" y="58193"/>
                    <a:pt x="276227" y="0"/>
                    <a:pt x="445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1" name="Oval 5">
              <a:extLst>
                <a:ext uri="{FF2B5EF4-FFF2-40B4-BE49-F238E27FC236}">
                  <a16:creationId xmlns:a16="http://schemas.microsoft.com/office/drawing/2014/main" id="{3229B04E-61C5-C43D-3D60-E218AEF16C01}"/>
                </a:ext>
              </a:extLst>
            </p:cNvPr>
            <p:cNvSpPr/>
            <p:nvPr/>
          </p:nvSpPr>
          <p:spPr>
            <a:xfrm>
              <a:off x="1073086" y="3714353"/>
              <a:ext cx="1234037" cy="123403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2" name="타원 1286">
              <a:extLst>
                <a:ext uri="{FF2B5EF4-FFF2-40B4-BE49-F238E27FC236}">
                  <a16:creationId xmlns:a16="http://schemas.microsoft.com/office/drawing/2014/main" id="{2EA6EF24-8749-8BEF-326C-C125ACB2C20A}"/>
                </a:ext>
              </a:extLst>
            </p:cNvPr>
            <p:cNvSpPr/>
            <p:nvPr/>
          </p:nvSpPr>
          <p:spPr>
            <a:xfrm>
              <a:off x="1137335" y="3805137"/>
              <a:ext cx="1105538" cy="105247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Oval 15">
              <a:extLst>
                <a:ext uri="{FF2B5EF4-FFF2-40B4-BE49-F238E27FC236}">
                  <a16:creationId xmlns:a16="http://schemas.microsoft.com/office/drawing/2014/main" id="{454E25E1-F59A-FADC-CD3F-CA7A84CCA1E2}"/>
                </a:ext>
              </a:extLst>
            </p:cNvPr>
            <p:cNvSpPr/>
            <p:nvPr/>
          </p:nvSpPr>
          <p:spPr>
            <a:xfrm>
              <a:off x="2837570" y="2710034"/>
              <a:ext cx="1234037" cy="12340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4" name="Oval 6">
              <a:extLst>
                <a:ext uri="{FF2B5EF4-FFF2-40B4-BE49-F238E27FC236}">
                  <a16:creationId xmlns:a16="http://schemas.microsoft.com/office/drawing/2014/main" id="{FDA8283F-32E9-CA15-A705-995234E96ECB}"/>
                </a:ext>
              </a:extLst>
            </p:cNvPr>
            <p:cNvSpPr/>
            <p:nvPr/>
          </p:nvSpPr>
          <p:spPr>
            <a:xfrm rot="14400000">
              <a:off x="9209572" y="3041001"/>
              <a:ext cx="864000" cy="1564691"/>
            </a:xfrm>
            <a:custGeom>
              <a:avLst/>
              <a:gdLst/>
              <a:ahLst/>
              <a:cxnLst/>
              <a:rect l="l" t="t" r="r" b="b"/>
              <a:pathLst>
                <a:path w="890376" h="1440160">
                  <a:moveTo>
                    <a:pt x="445188" y="0"/>
                  </a:moveTo>
                  <a:cubicBezTo>
                    <a:pt x="614149" y="0"/>
                    <a:pt x="769519" y="58193"/>
                    <a:pt x="890376" y="158114"/>
                  </a:cubicBezTo>
                  <a:cubicBezTo>
                    <a:pt x="722128" y="287532"/>
                    <a:pt x="615484" y="491352"/>
                    <a:pt x="615484" y="720080"/>
                  </a:cubicBezTo>
                  <a:cubicBezTo>
                    <a:pt x="615484" y="948808"/>
                    <a:pt x="722128" y="1152628"/>
                    <a:pt x="890376" y="1282046"/>
                  </a:cubicBezTo>
                  <a:cubicBezTo>
                    <a:pt x="769519" y="1381967"/>
                    <a:pt x="614149" y="1440160"/>
                    <a:pt x="445188" y="1440160"/>
                  </a:cubicBezTo>
                  <a:cubicBezTo>
                    <a:pt x="276227" y="1440160"/>
                    <a:pt x="120857" y="1381967"/>
                    <a:pt x="0" y="1282046"/>
                  </a:cubicBezTo>
                  <a:cubicBezTo>
                    <a:pt x="168248" y="1152628"/>
                    <a:pt x="274891" y="948808"/>
                    <a:pt x="274891" y="720080"/>
                  </a:cubicBezTo>
                  <a:cubicBezTo>
                    <a:pt x="274891" y="491352"/>
                    <a:pt x="168248" y="287532"/>
                    <a:pt x="0" y="158114"/>
                  </a:cubicBezTo>
                  <a:cubicBezTo>
                    <a:pt x="120857" y="58193"/>
                    <a:pt x="276227" y="0"/>
                    <a:pt x="4451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5" name="Oval 6">
              <a:extLst>
                <a:ext uri="{FF2B5EF4-FFF2-40B4-BE49-F238E27FC236}">
                  <a16:creationId xmlns:a16="http://schemas.microsoft.com/office/drawing/2014/main" id="{6613845B-FD2D-2942-2DAB-3AB4C444161F}"/>
                </a:ext>
              </a:extLst>
            </p:cNvPr>
            <p:cNvSpPr/>
            <p:nvPr/>
          </p:nvSpPr>
          <p:spPr>
            <a:xfrm rot="14400000">
              <a:off x="5687407" y="3078946"/>
              <a:ext cx="864000" cy="1564691"/>
            </a:xfrm>
            <a:custGeom>
              <a:avLst/>
              <a:gdLst/>
              <a:ahLst/>
              <a:cxnLst/>
              <a:rect l="l" t="t" r="r" b="b"/>
              <a:pathLst>
                <a:path w="890376" h="1440160">
                  <a:moveTo>
                    <a:pt x="445188" y="0"/>
                  </a:moveTo>
                  <a:cubicBezTo>
                    <a:pt x="614149" y="0"/>
                    <a:pt x="769519" y="58193"/>
                    <a:pt x="890376" y="158114"/>
                  </a:cubicBezTo>
                  <a:cubicBezTo>
                    <a:pt x="722128" y="287532"/>
                    <a:pt x="615484" y="491352"/>
                    <a:pt x="615484" y="720080"/>
                  </a:cubicBezTo>
                  <a:cubicBezTo>
                    <a:pt x="615484" y="948808"/>
                    <a:pt x="722128" y="1152628"/>
                    <a:pt x="890376" y="1282046"/>
                  </a:cubicBezTo>
                  <a:cubicBezTo>
                    <a:pt x="769519" y="1381967"/>
                    <a:pt x="614149" y="1440160"/>
                    <a:pt x="445188" y="1440160"/>
                  </a:cubicBezTo>
                  <a:cubicBezTo>
                    <a:pt x="276227" y="1440160"/>
                    <a:pt x="120857" y="1381967"/>
                    <a:pt x="0" y="1282046"/>
                  </a:cubicBezTo>
                  <a:cubicBezTo>
                    <a:pt x="168248" y="1152628"/>
                    <a:pt x="274891" y="948808"/>
                    <a:pt x="274891" y="720080"/>
                  </a:cubicBezTo>
                  <a:cubicBezTo>
                    <a:pt x="274891" y="491352"/>
                    <a:pt x="168248" y="287532"/>
                    <a:pt x="0" y="158114"/>
                  </a:cubicBezTo>
                  <a:cubicBezTo>
                    <a:pt x="120857" y="58193"/>
                    <a:pt x="276227" y="0"/>
                    <a:pt x="4451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6" name="Oval 5">
              <a:extLst>
                <a:ext uri="{FF2B5EF4-FFF2-40B4-BE49-F238E27FC236}">
                  <a16:creationId xmlns:a16="http://schemas.microsoft.com/office/drawing/2014/main" id="{D2062A16-1962-16F4-8023-92D9AE84B52E}"/>
                </a:ext>
              </a:extLst>
            </p:cNvPr>
            <p:cNvSpPr/>
            <p:nvPr/>
          </p:nvSpPr>
          <p:spPr>
            <a:xfrm>
              <a:off x="4602054" y="3714353"/>
              <a:ext cx="1234037" cy="123403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7" name="Oval 15">
              <a:extLst>
                <a:ext uri="{FF2B5EF4-FFF2-40B4-BE49-F238E27FC236}">
                  <a16:creationId xmlns:a16="http://schemas.microsoft.com/office/drawing/2014/main" id="{0ABE85E6-8EEE-628D-159D-8DE52BB344E7}"/>
                </a:ext>
              </a:extLst>
            </p:cNvPr>
            <p:cNvSpPr/>
            <p:nvPr/>
          </p:nvSpPr>
          <p:spPr>
            <a:xfrm>
              <a:off x="6366538" y="2710034"/>
              <a:ext cx="1234037" cy="12340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8" name="Oval 18">
              <a:extLst>
                <a:ext uri="{FF2B5EF4-FFF2-40B4-BE49-F238E27FC236}">
                  <a16:creationId xmlns:a16="http://schemas.microsoft.com/office/drawing/2014/main" id="{8B1831B6-1987-F685-D305-1DFA4F6D16E4}"/>
                </a:ext>
              </a:extLst>
            </p:cNvPr>
            <p:cNvSpPr/>
            <p:nvPr/>
          </p:nvSpPr>
          <p:spPr>
            <a:xfrm>
              <a:off x="8131022" y="3714353"/>
              <a:ext cx="1234037" cy="12340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753C5383-B157-55FB-8CE2-7456440E869D}"/>
                </a:ext>
              </a:extLst>
            </p:cNvPr>
            <p:cNvSpPr/>
            <p:nvPr/>
          </p:nvSpPr>
          <p:spPr>
            <a:xfrm>
              <a:off x="9895508" y="2710034"/>
              <a:ext cx="1234037" cy="12340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21" name="타원 1295">
              <a:extLst>
                <a:ext uri="{FF2B5EF4-FFF2-40B4-BE49-F238E27FC236}">
                  <a16:creationId xmlns:a16="http://schemas.microsoft.com/office/drawing/2014/main" id="{BB2B1159-F287-F4D0-972D-AEB57CCA3AC0}"/>
                </a:ext>
              </a:extLst>
            </p:cNvPr>
            <p:cNvSpPr/>
            <p:nvPr/>
          </p:nvSpPr>
          <p:spPr>
            <a:xfrm>
              <a:off x="2901819" y="2800818"/>
              <a:ext cx="1105538" cy="105247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00" dirty="0">
                <a:solidFill>
                  <a:schemeClr val="accent5"/>
                </a:solidFill>
              </a:endParaRPr>
            </a:p>
          </p:txBody>
        </p:sp>
        <p:sp>
          <p:nvSpPr>
            <p:cNvPr id="22" name="타원 1296">
              <a:extLst>
                <a:ext uri="{FF2B5EF4-FFF2-40B4-BE49-F238E27FC236}">
                  <a16:creationId xmlns:a16="http://schemas.microsoft.com/office/drawing/2014/main" id="{3D44CC5B-C0AF-D2C2-BE76-D065ED9D3A38}"/>
                </a:ext>
              </a:extLst>
            </p:cNvPr>
            <p:cNvSpPr/>
            <p:nvPr/>
          </p:nvSpPr>
          <p:spPr>
            <a:xfrm>
              <a:off x="6430787" y="2800818"/>
              <a:ext cx="1105538" cy="105247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타원 1297">
              <a:extLst>
                <a:ext uri="{FF2B5EF4-FFF2-40B4-BE49-F238E27FC236}">
                  <a16:creationId xmlns:a16="http://schemas.microsoft.com/office/drawing/2014/main" id="{8E47600E-B996-E6EC-B833-93E90D5A2297}"/>
                </a:ext>
              </a:extLst>
            </p:cNvPr>
            <p:cNvSpPr/>
            <p:nvPr/>
          </p:nvSpPr>
          <p:spPr>
            <a:xfrm>
              <a:off x="9955227" y="2800818"/>
              <a:ext cx="1105538" cy="105247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타원 1298">
              <a:extLst>
                <a:ext uri="{FF2B5EF4-FFF2-40B4-BE49-F238E27FC236}">
                  <a16:creationId xmlns:a16="http://schemas.microsoft.com/office/drawing/2014/main" id="{047F897C-36C1-5E05-CC89-EBDFB90F4035}"/>
                </a:ext>
              </a:extLst>
            </p:cNvPr>
            <p:cNvSpPr/>
            <p:nvPr/>
          </p:nvSpPr>
          <p:spPr>
            <a:xfrm>
              <a:off x="8195271" y="3805137"/>
              <a:ext cx="1105538" cy="105247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타원 1299">
              <a:extLst>
                <a:ext uri="{FF2B5EF4-FFF2-40B4-BE49-F238E27FC236}">
                  <a16:creationId xmlns:a16="http://schemas.microsoft.com/office/drawing/2014/main" id="{54EBFDB8-3C81-B0D3-B25E-E3CC580BDD36}"/>
                </a:ext>
              </a:extLst>
            </p:cNvPr>
            <p:cNvSpPr/>
            <p:nvPr/>
          </p:nvSpPr>
          <p:spPr>
            <a:xfrm>
              <a:off x="4666303" y="3805137"/>
              <a:ext cx="1105538" cy="105247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17B16F72-40BA-E998-2257-D54EE6CEBA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43000" y="3648297"/>
            <a:ext cx="1143000" cy="990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1600" b="1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AAB8F30F-2FFC-20DD-A8F6-71024DC03C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1800" y="2657697"/>
            <a:ext cx="1143000" cy="990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1600" b="1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9BFAAFBE-22E7-798D-C75E-C8E8289211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4400" y="3648297"/>
            <a:ext cx="1143000" cy="990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16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AB5386A6-EBCF-BE3F-9C99-5AC05501DA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7000" y="2657697"/>
            <a:ext cx="1143000" cy="990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16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8FF922E3-5C68-F6E3-0485-A0E67CC88D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9600" y="3648297"/>
            <a:ext cx="1143000" cy="990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16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C910256D-A8C2-E46B-A929-3267D33AA4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2200" y="2657697"/>
            <a:ext cx="1143000" cy="990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0C26EF43-A591-ACB9-95D5-D2A6C44F70E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4867497"/>
            <a:ext cx="1524000" cy="1676400"/>
          </a:xfrm>
        </p:spPr>
        <p:txBody>
          <a:bodyPr>
            <a:noAutofit/>
          </a:bodyPr>
          <a:lstStyle>
            <a:lvl1pPr marL="0" indent="-91440" algn="ctr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here to add text </a:t>
            </a:r>
          </a:p>
        </p:txBody>
      </p:sp>
      <p:sp>
        <p:nvSpPr>
          <p:cNvPr id="42" name="Text Placeholder 38">
            <a:extLst>
              <a:ext uri="{FF2B5EF4-FFF2-40B4-BE49-F238E27FC236}">
                <a16:creationId xmlns:a16="http://schemas.microsoft.com/office/drawing/2014/main" id="{F2B1CEAB-5243-EF63-89D5-ADA49AA64D6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90800" y="3876897"/>
            <a:ext cx="1828800" cy="1828800"/>
          </a:xfrm>
        </p:spPr>
        <p:txBody>
          <a:bodyPr>
            <a:noAutofit/>
          </a:bodyPr>
          <a:lstStyle>
            <a:lvl1pPr marL="0" indent="-91440" algn="ctr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here to add text </a:t>
            </a:r>
          </a:p>
        </p:txBody>
      </p:sp>
      <p:sp>
        <p:nvSpPr>
          <p:cNvPr id="43" name="Text Placeholder 38">
            <a:extLst>
              <a:ext uri="{FF2B5EF4-FFF2-40B4-BE49-F238E27FC236}">
                <a16:creationId xmlns:a16="http://schemas.microsoft.com/office/drawing/2014/main" id="{CDEDCD72-ECA0-F2D7-EC03-81843D0246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95800" y="4867497"/>
            <a:ext cx="1524000" cy="1676400"/>
          </a:xfrm>
        </p:spPr>
        <p:txBody>
          <a:bodyPr>
            <a:noAutofit/>
          </a:bodyPr>
          <a:lstStyle>
            <a:lvl1pPr marL="0" indent="-91440" algn="ctr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here to add text </a:t>
            </a:r>
          </a:p>
        </p:txBody>
      </p:sp>
      <p:sp>
        <p:nvSpPr>
          <p:cNvPr id="44" name="Text Placeholder 38">
            <a:extLst>
              <a:ext uri="{FF2B5EF4-FFF2-40B4-BE49-F238E27FC236}">
                <a16:creationId xmlns:a16="http://schemas.microsoft.com/office/drawing/2014/main" id="{2E0ED554-E380-3678-D783-DD39A107486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72200" y="3876897"/>
            <a:ext cx="1828800" cy="1828800"/>
          </a:xfrm>
        </p:spPr>
        <p:txBody>
          <a:bodyPr>
            <a:noAutofit/>
          </a:bodyPr>
          <a:lstStyle>
            <a:lvl1pPr marL="0" indent="-91440" algn="ctr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here to add text </a:t>
            </a:r>
          </a:p>
        </p:txBody>
      </p:sp>
      <p:sp>
        <p:nvSpPr>
          <p:cNvPr id="45" name="Text Placeholder 38">
            <a:extLst>
              <a:ext uri="{FF2B5EF4-FFF2-40B4-BE49-F238E27FC236}">
                <a16:creationId xmlns:a16="http://schemas.microsoft.com/office/drawing/2014/main" id="{2DF7B12C-4A5F-2508-FCE7-35F125B54AD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77400" y="3876897"/>
            <a:ext cx="1828800" cy="1828800"/>
          </a:xfrm>
        </p:spPr>
        <p:txBody>
          <a:bodyPr>
            <a:noAutofit/>
          </a:bodyPr>
          <a:lstStyle>
            <a:lvl1pPr marL="0" indent="-91440" algn="ctr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here to add text </a:t>
            </a:r>
          </a:p>
        </p:txBody>
      </p:sp>
      <p:sp>
        <p:nvSpPr>
          <p:cNvPr id="46" name="Text Placeholder 38">
            <a:extLst>
              <a:ext uri="{FF2B5EF4-FFF2-40B4-BE49-F238E27FC236}">
                <a16:creationId xmlns:a16="http://schemas.microsoft.com/office/drawing/2014/main" id="{93AFFB44-33B2-D0D0-24B9-36F37009010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77200" y="4867497"/>
            <a:ext cx="1524000" cy="1676400"/>
          </a:xfrm>
        </p:spPr>
        <p:txBody>
          <a:bodyPr>
            <a:noAutofit/>
          </a:bodyPr>
          <a:lstStyle>
            <a:lvl1pPr marL="0" indent="-91440" algn="ctr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accent5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here to add text </a:t>
            </a:r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BE884C74-6A18-2B76-2CF5-D95B28456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3963" y="121602"/>
            <a:ext cx="4114800" cy="217173"/>
          </a:xfrm>
        </p:spPr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26" name="Slide Number Placeholder 6">
            <a:extLst>
              <a:ext uri="{FF2B5EF4-FFF2-40B4-BE49-F238E27FC236}">
                <a16:creationId xmlns:a16="http://schemas.microsoft.com/office/drawing/2014/main" id="{229FCC9D-96AD-BA9E-BD6E-2A25D0A5279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11662148" y="99559"/>
            <a:ext cx="1059704" cy="261258"/>
          </a:xfrm>
        </p:spPr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0191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red callou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CD86E3A-6D68-1F05-DE18-246FA7A440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6300" y="2990688"/>
            <a:ext cx="2992166" cy="3352800"/>
          </a:xfrm>
          <a:prstGeom prst="roundRect">
            <a:avLst>
              <a:gd name="adj" fmla="val 775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C169315-0602-4C85-86EE-5C3554AAA9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52277" y="3295488"/>
            <a:ext cx="2590800" cy="2819400"/>
          </a:xfrm>
        </p:spPr>
        <p:txBody>
          <a:bodyPr lIns="91440" tIns="0" anchor="ctr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ADD9A5C-AE9A-C65B-4505-483DE9A24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203704"/>
            <a:ext cx="10543151" cy="550647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B7E68036-CDBD-FEF5-260D-DF24C6FF3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EAAA4E6-9CD8-0530-BD07-8498A1C99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3450" y="2990688"/>
            <a:ext cx="2992166" cy="3352800"/>
          </a:xfrm>
          <a:prstGeom prst="roundRect">
            <a:avLst>
              <a:gd name="adj" fmla="val 77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A0B597-CF95-913E-7A66-71D440047E4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938477" y="3295488"/>
            <a:ext cx="2590800" cy="2819400"/>
          </a:xfrm>
        </p:spPr>
        <p:txBody>
          <a:bodyPr lIns="91440" tIns="0" anchor="ctr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32725BC-06A4-BA3F-329D-CCFE76B56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0600" y="2990688"/>
            <a:ext cx="2992166" cy="3352800"/>
          </a:xfrm>
          <a:prstGeom prst="roundRect">
            <a:avLst>
              <a:gd name="adj" fmla="val 77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55977AF-C60A-DDAC-F6C7-12C2309ECC7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786577" y="3295488"/>
            <a:ext cx="2590800" cy="2819400"/>
          </a:xfrm>
        </p:spPr>
        <p:txBody>
          <a:bodyPr lIns="91440" tIns="0" anchor="ctr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09864-2A01-120D-B0A0-3D47650A2281}"/>
              </a:ext>
            </a:extLst>
          </p:cNvPr>
          <p:cNvSpPr txBox="1">
            <a:spLocks/>
          </p:cNvSpPr>
          <p:nvPr userDrawn="1"/>
        </p:nvSpPr>
        <p:spPr>
          <a:xfrm>
            <a:off x="343963" y="121602"/>
            <a:ext cx="4114800" cy="217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1">
                    <a:alpha val="75167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Biological &amp; Physical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F24C74-96B8-1AEE-DED0-3FD6D128AAF5}"/>
              </a:ext>
            </a:extLst>
          </p:cNvPr>
          <p:cNvSpPr txBox="1">
            <a:spLocks/>
          </p:cNvSpPr>
          <p:nvPr userDrawn="1"/>
        </p:nvSpPr>
        <p:spPr>
          <a:xfrm>
            <a:off x="11662148" y="99559"/>
            <a:ext cx="1059704" cy="261258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618032-BA8D-3D4D-8253-A70208A859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835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colored callou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CD86E3A-6D68-1F05-DE18-246FA7A440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7827" y="2990688"/>
            <a:ext cx="2040528" cy="3201390"/>
          </a:xfrm>
          <a:prstGeom prst="roundRect">
            <a:avLst>
              <a:gd name="adj" fmla="val 775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C169315-0602-4C85-86EE-5C3554AAA9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76578" y="3295488"/>
            <a:ext cx="1766814" cy="2692078"/>
          </a:xfrm>
        </p:spPr>
        <p:txBody>
          <a:bodyPr lIns="91440" tIns="0" anchor="ctr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ADD9A5C-AE9A-C65B-4505-483DE9A24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203704"/>
            <a:ext cx="10543151" cy="550647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B7E68036-CDBD-FEF5-260D-DF24C6FF3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EAAA4E6-9CD8-0530-BD07-8498A1C99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6593" y="2990688"/>
            <a:ext cx="2040528" cy="3201390"/>
          </a:xfrm>
          <a:prstGeom prst="roundRect">
            <a:avLst>
              <a:gd name="adj" fmla="val 77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A0B597-CF95-913E-7A66-71D440047E4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191556" y="3295488"/>
            <a:ext cx="1766814" cy="2692078"/>
          </a:xfrm>
        </p:spPr>
        <p:txBody>
          <a:bodyPr lIns="91440" tIns="0" anchor="ctr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32725BC-06A4-BA3F-329D-CCFE76B56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73465" y="2990688"/>
            <a:ext cx="2040528" cy="3201390"/>
          </a:xfrm>
          <a:prstGeom prst="roundRect">
            <a:avLst>
              <a:gd name="adj" fmla="val 77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55977AF-C60A-DDAC-F6C7-12C2309ECC7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310322" y="3295488"/>
            <a:ext cx="1766814" cy="2692078"/>
          </a:xfrm>
        </p:spPr>
        <p:txBody>
          <a:bodyPr lIns="91440" tIns="0" anchor="ctr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09864-2A01-120D-B0A0-3D47650A2281}"/>
              </a:ext>
            </a:extLst>
          </p:cNvPr>
          <p:cNvSpPr txBox="1">
            <a:spLocks/>
          </p:cNvSpPr>
          <p:nvPr userDrawn="1"/>
        </p:nvSpPr>
        <p:spPr>
          <a:xfrm>
            <a:off x="343963" y="121602"/>
            <a:ext cx="4114800" cy="217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1">
                    <a:alpha val="75167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Biological &amp; Physical Sciences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F24C74-96B8-1AEE-DED0-3FD6D128AAF5}"/>
              </a:ext>
            </a:extLst>
          </p:cNvPr>
          <p:cNvSpPr txBox="1">
            <a:spLocks/>
          </p:cNvSpPr>
          <p:nvPr userDrawn="1"/>
        </p:nvSpPr>
        <p:spPr>
          <a:xfrm>
            <a:off x="11662148" y="99559"/>
            <a:ext cx="1059704" cy="261258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618032-BA8D-3D4D-8253-A70208A859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432080B-6328-C238-809D-F9FE08C79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0337" y="3026141"/>
            <a:ext cx="2040528" cy="3201390"/>
          </a:xfrm>
          <a:prstGeom prst="roundRect">
            <a:avLst>
              <a:gd name="adj" fmla="val 77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A3BA1372-7071-371E-C28F-CBE6820DA6F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427194" y="3330941"/>
            <a:ext cx="1766814" cy="2692078"/>
          </a:xfrm>
        </p:spPr>
        <p:txBody>
          <a:bodyPr lIns="91440" tIns="0" anchor="ctr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711E0B1-10A5-78B2-3136-3CD932F23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07209" y="2990688"/>
            <a:ext cx="2040528" cy="3201390"/>
          </a:xfrm>
          <a:prstGeom prst="roundRect">
            <a:avLst>
              <a:gd name="adj" fmla="val 775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ACE081D-D73A-A411-BCD4-2DCBE78B8CE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544066" y="3295488"/>
            <a:ext cx="1766814" cy="2692078"/>
          </a:xfrm>
        </p:spPr>
        <p:txBody>
          <a:bodyPr lIns="91440" tIns="0" anchor="ctr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284666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ored callou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CD86E3A-6D68-1F05-DE18-246FA7A440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5161" y="2990688"/>
            <a:ext cx="2992166" cy="3352800"/>
          </a:xfrm>
          <a:prstGeom prst="roundRect">
            <a:avLst>
              <a:gd name="adj" fmla="val 775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C169315-0602-4C85-86EE-5C3554AAA9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71138" y="3295488"/>
            <a:ext cx="2590800" cy="2819400"/>
          </a:xfrm>
        </p:spPr>
        <p:txBody>
          <a:bodyPr lIns="91440" tIns="0" anchor="ctr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ADD9A5C-AE9A-C65B-4505-483DE9A24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203704"/>
            <a:ext cx="10543151" cy="550647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B7E68036-CDBD-FEF5-260D-DF24C6FF3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EAAA4E6-9CD8-0530-BD07-8498A1C99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62311" y="2990688"/>
            <a:ext cx="2992166" cy="3352800"/>
          </a:xfrm>
          <a:prstGeom prst="roundRect">
            <a:avLst>
              <a:gd name="adj" fmla="val 77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A0B597-CF95-913E-7A66-71D440047E4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757338" y="3295488"/>
            <a:ext cx="2590800" cy="2819400"/>
          </a:xfrm>
        </p:spPr>
        <p:txBody>
          <a:bodyPr lIns="91440" tIns="0" anchor="ctr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09864-2A01-120D-B0A0-3D47650A2281}"/>
              </a:ext>
            </a:extLst>
          </p:cNvPr>
          <p:cNvSpPr txBox="1">
            <a:spLocks/>
          </p:cNvSpPr>
          <p:nvPr userDrawn="1"/>
        </p:nvSpPr>
        <p:spPr>
          <a:xfrm>
            <a:off x="343963" y="121602"/>
            <a:ext cx="4114800" cy="217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1">
                    <a:alpha val="75167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Biological &amp; Physical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F24C74-96B8-1AEE-DED0-3FD6D128AAF5}"/>
              </a:ext>
            </a:extLst>
          </p:cNvPr>
          <p:cNvSpPr txBox="1">
            <a:spLocks/>
          </p:cNvSpPr>
          <p:nvPr userDrawn="1"/>
        </p:nvSpPr>
        <p:spPr>
          <a:xfrm>
            <a:off x="11662148" y="99559"/>
            <a:ext cx="1059704" cy="261258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618032-BA8D-3D4D-8253-A70208A859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11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9C14A-6496-6376-2B3E-AD74A612C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21821F-FB3A-F9EE-D0DE-E887A37D6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203704"/>
            <a:ext cx="498316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7C9A69-852A-95D0-640F-0A9AD66D0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3173412"/>
            <a:ext cx="4983162" cy="34950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5212BA-716C-43F7-C564-5796945A1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3105" y="220370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DF0997-D7AA-3B69-46B5-3C52DC86C8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3105" y="3173412"/>
            <a:ext cx="5183188" cy="34950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455EE4-619A-8EFD-2C75-330D157D9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18C5AC-C080-2EB1-1F82-F057A282D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3575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E7BEB-3F95-F7BD-8C6B-C9CDE17AD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5930"/>
            <a:ext cx="103251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41258-C225-30B8-4068-2B71A0ED3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FA1CED-BEE1-ACF5-8AEE-094C9B16F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509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E7BEB-3F95-F7BD-8C6B-C9CDE17AD0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755930"/>
            <a:ext cx="10325100" cy="1325563"/>
          </a:xfrm>
        </p:spPr>
        <p:txBody>
          <a:bodyPr/>
          <a:lstStyle/>
          <a:p>
            <a:r>
              <a:rPr lang="en-US" dirty="0"/>
              <a:t>Icon Sets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41258-C225-30B8-4068-2B71A0ED3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FA1CED-BEE1-ACF5-8AEE-094C9B16F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F2DBF73-78F1-5E34-BB47-F8D4315E883F}"/>
              </a:ext>
            </a:extLst>
          </p:cNvPr>
          <p:cNvGrpSpPr/>
          <p:nvPr userDrawn="1"/>
        </p:nvGrpSpPr>
        <p:grpSpPr>
          <a:xfrm>
            <a:off x="620138" y="1752600"/>
            <a:ext cx="1149675" cy="1160621"/>
            <a:chOff x="620138" y="1752600"/>
            <a:chExt cx="1149675" cy="116062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84DCB50-DA15-0746-CC36-3D6CE4CCBC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6198" y="1752600"/>
              <a:ext cx="937550" cy="9375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C756196-4ADF-DF0C-EBDC-F9F2C81AC2F4}"/>
                </a:ext>
              </a:extLst>
            </p:cNvPr>
            <p:cNvSpPr txBox="1"/>
            <p:nvPr userDrawn="1"/>
          </p:nvSpPr>
          <p:spPr>
            <a:xfrm>
              <a:off x="620138" y="2667000"/>
              <a:ext cx="114967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Physical Science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1910B8-EFDC-F4BD-D871-01250E169D33}"/>
              </a:ext>
            </a:extLst>
          </p:cNvPr>
          <p:cNvGrpSpPr/>
          <p:nvPr userDrawn="1"/>
        </p:nvGrpSpPr>
        <p:grpSpPr>
          <a:xfrm>
            <a:off x="2119913" y="1752600"/>
            <a:ext cx="937550" cy="1160621"/>
            <a:chOff x="2276156" y="1752600"/>
            <a:chExt cx="937550" cy="1160621"/>
          </a:xfrm>
        </p:grpSpPr>
        <p:pic>
          <p:nvPicPr>
            <p:cNvPr id="19" name="Picture 18" descr="A white symbol on a brown circle&#10;&#10;Description automatically generated">
              <a:extLst>
                <a:ext uri="{FF2B5EF4-FFF2-40B4-BE49-F238E27FC236}">
                  <a16:creationId xmlns:a16="http://schemas.microsoft.com/office/drawing/2014/main" id="{FE1E2990-A33D-309A-9F68-08D9A1E0E4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6156" y="1752600"/>
              <a:ext cx="937550" cy="93755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490AC53-46B8-9208-4DAB-7EBDD1243E80}"/>
                </a:ext>
              </a:extLst>
            </p:cNvPr>
            <p:cNvSpPr txBox="1"/>
            <p:nvPr userDrawn="1"/>
          </p:nvSpPr>
          <p:spPr>
            <a:xfrm>
              <a:off x="2390507" y="2667000"/>
              <a:ext cx="7088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Quantum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D160AB-747D-0C84-DB2C-12A72938449E}"/>
              </a:ext>
            </a:extLst>
          </p:cNvPr>
          <p:cNvGrpSpPr/>
          <p:nvPr userDrawn="1"/>
        </p:nvGrpSpPr>
        <p:grpSpPr>
          <a:xfrm>
            <a:off x="3500407" y="1752600"/>
            <a:ext cx="937550" cy="1160621"/>
            <a:chOff x="3328048" y="1752600"/>
            <a:chExt cx="937550" cy="1160621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F58E307-692E-76E5-915A-6BE8C8A6C3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28048" y="1752600"/>
              <a:ext cx="937550" cy="93755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976D59-973C-B3ED-21A7-6E1BF17E1F28}"/>
                </a:ext>
              </a:extLst>
            </p:cNvPr>
            <p:cNvSpPr txBox="1"/>
            <p:nvPr userDrawn="1"/>
          </p:nvSpPr>
          <p:spPr>
            <a:xfrm>
              <a:off x="3565830" y="2667000"/>
              <a:ext cx="4619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Fluid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FEA1BB1-12A4-2E2E-1955-F3A8B5472743}"/>
              </a:ext>
            </a:extLst>
          </p:cNvPr>
          <p:cNvGrpSpPr/>
          <p:nvPr userDrawn="1"/>
        </p:nvGrpSpPr>
        <p:grpSpPr>
          <a:xfrm>
            <a:off x="4889029" y="1752600"/>
            <a:ext cx="937550" cy="1160621"/>
            <a:chOff x="4379940" y="1752600"/>
            <a:chExt cx="937550" cy="1160621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E9DBB58-6406-2088-AE7D-CD856A1E7A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79940" y="1752600"/>
              <a:ext cx="937550" cy="9375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472200-79FE-9C5A-93BA-31F52D3EE86F}"/>
                </a:ext>
              </a:extLst>
            </p:cNvPr>
            <p:cNvSpPr txBox="1"/>
            <p:nvPr userDrawn="1"/>
          </p:nvSpPr>
          <p:spPr>
            <a:xfrm>
              <a:off x="4483070" y="2667000"/>
              <a:ext cx="7312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Complete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BC30226-E85A-EAB4-EA3A-2F8AF418AC7A}"/>
              </a:ext>
            </a:extLst>
          </p:cNvPr>
          <p:cNvGrpSpPr/>
          <p:nvPr userDrawn="1"/>
        </p:nvGrpSpPr>
        <p:grpSpPr>
          <a:xfrm>
            <a:off x="6247355" y="1752600"/>
            <a:ext cx="937550" cy="1160621"/>
            <a:chOff x="5431831" y="1752600"/>
            <a:chExt cx="937550" cy="1160621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829FB4C8-0924-DD30-1DEA-0B2E407C2C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E9D3CBF-9626-9176-B486-F34F15BE4A9E}"/>
                </a:ext>
              </a:extLst>
            </p:cNvPr>
            <p:cNvSpPr txBox="1"/>
            <p:nvPr userDrawn="1"/>
          </p:nvSpPr>
          <p:spPr>
            <a:xfrm>
              <a:off x="5530953" y="2667000"/>
              <a:ext cx="7393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Molecular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5EC613B-9512-31BF-730B-49C7B41C44C6}"/>
              </a:ext>
            </a:extLst>
          </p:cNvPr>
          <p:cNvGrpSpPr/>
          <p:nvPr userDrawn="1"/>
        </p:nvGrpSpPr>
        <p:grpSpPr>
          <a:xfrm>
            <a:off x="7661269" y="1752600"/>
            <a:ext cx="937550" cy="1160621"/>
            <a:chOff x="5431831" y="1752600"/>
            <a:chExt cx="937550" cy="1160621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EA005A4-9DA7-B0C3-08EE-98CB0CE9BA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FE336D-FA97-22C9-55DC-079F3A53A069}"/>
                </a:ext>
              </a:extLst>
            </p:cNvPr>
            <p:cNvSpPr txBox="1"/>
            <p:nvPr userDrawn="1"/>
          </p:nvSpPr>
          <p:spPr>
            <a:xfrm>
              <a:off x="5607097" y="2667000"/>
              <a:ext cx="5870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Budget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6DF185E-4874-C556-B523-55B66CA67CA6}"/>
              </a:ext>
            </a:extLst>
          </p:cNvPr>
          <p:cNvGrpSpPr/>
          <p:nvPr userDrawn="1"/>
        </p:nvGrpSpPr>
        <p:grpSpPr>
          <a:xfrm>
            <a:off x="9037083" y="1752600"/>
            <a:ext cx="937550" cy="1160621"/>
            <a:chOff x="5431831" y="1752600"/>
            <a:chExt cx="937550" cy="1160621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63CE37AC-3781-BB31-177C-5CE7E2287C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38C9462-D61D-BDFC-9D8E-41D0C89DE06F}"/>
                </a:ext>
              </a:extLst>
            </p:cNvPr>
            <p:cNvSpPr txBox="1"/>
            <p:nvPr userDrawn="1"/>
          </p:nvSpPr>
          <p:spPr>
            <a:xfrm>
              <a:off x="5684843" y="2667000"/>
              <a:ext cx="4315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Idea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D12664-0486-A848-58F4-C28C560C54DC}"/>
              </a:ext>
            </a:extLst>
          </p:cNvPr>
          <p:cNvGrpSpPr/>
          <p:nvPr userDrawn="1"/>
        </p:nvGrpSpPr>
        <p:grpSpPr>
          <a:xfrm>
            <a:off x="10412895" y="1752600"/>
            <a:ext cx="937550" cy="1160621"/>
            <a:chOff x="5431831" y="1752600"/>
            <a:chExt cx="937550" cy="1160621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49D6AE0-9F7E-5646-BBF2-3EB286B932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1436932-7489-215B-A927-D94234ABE44F}"/>
                </a:ext>
              </a:extLst>
            </p:cNvPr>
            <p:cNvSpPr txBox="1"/>
            <p:nvPr userDrawn="1"/>
          </p:nvSpPr>
          <p:spPr>
            <a:xfrm>
              <a:off x="5485271" y="2667000"/>
              <a:ext cx="83067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Experiment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0F299A-3739-E2C2-ADAB-FEB8CB19AA01}"/>
              </a:ext>
            </a:extLst>
          </p:cNvPr>
          <p:cNvGrpSpPr/>
          <p:nvPr userDrawn="1"/>
        </p:nvGrpSpPr>
        <p:grpSpPr>
          <a:xfrm>
            <a:off x="709105" y="3246863"/>
            <a:ext cx="971741" cy="1160621"/>
            <a:chOff x="709103" y="1752600"/>
            <a:chExt cx="971741" cy="1160621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D7CD17CB-B72B-50B2-32D5-1580EF5838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6198" y="1752600"/>
              <a:ext cx="937550" cy="937550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BBBB447-9DD9-51D6-7E1F-53FCEA69C8AE}"/>
                </a:ext>
              </a:extLst>
            </p:cNvPr>
            <p:cNvSpPr txBox="1"/>
            <p:nvPr userDrawn="1"/>
          </p:nvSpPr>
          <p:spPr>
            <a:xfrm>
              <a:off x="709103" y="2667000"/>
              <a:ext cx="97174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Attention/Risk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5483EF-BC35-2B72-DF14-F98491F5A878}"/>
              </a:ext>
            </a:extLst>
          </p:cNvPr>
          <p:cNvGrpSpPr/>
          <p:nvPr userDrawn="1"/>
        </p:nvGrpSpPr>
        <p:grpSpPr>
          <a:xfrm>
            <a:off x="2119913" y="3246863"/>
            <a:ext cx="937550" cy="1160621"/>
            <a:chOff x="2276156" y="1752600"/>
            <a:chExt cx="937550" cy="1160621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DC1CB1A3-CB6A-3F6F-D4C8-D0A375257F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76156" y="1752600"/>
              <a:ext cx="937550" cy="937550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64AB0F9-D4AB-42DC-85C6-261EF3905EB7}"/>
                </a:ext>
              </a:extLst>
            </p:cNvPr>
            <p:cNvSpPr txBox="1"/>
            <p:nvPr userDrawn="1"/>
          </p:nvSpPr>
          <p:spPr>
            <a:xfrm>
              <a:off x="2368868" y="2667000"/>
              <a:ext cx="7521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List/To-do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1D7BD37-7B62-B0BE-B34B-FE7378F9CBAE}"/>
              </a:ext>
            </a:extLst>
          </p:cNvPr>
          <p:cNvGrpSpPr/>
          <p:nvPr userDrawn="1"/>
        </p:nvGrpSpPr>
        <p:grpSpPr>
          <a:xfrm>
            <a:off x="3376712" y="3246863"/>
            <a:ext cx="1184941" cy="1160621"/>
            <a:chOff x="3204355" y="1752600"/>
            <a:chExt cx="1184941" cy="1160621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016F2B6-B7E8-1132-2642-EA957F1761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28048" y="1752600"/>
              <a:ext cx="937550" cy="937550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E880E60-8A4E-251D-C573-98A48CAF06AC}"/>
                </a:ext>
              </a:extLst>
            </p:cNvPr>
            <p:cNvSpPr txBox="1"/>
            <p:nvPr userDrawn="1"/>
          </p:nvSpPr>
          <p:spPr>
            <a:xfrm>
              <a:off x="3204355" y="2667000"/>
              <a:ext cx="118494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Report/Document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6033F2C-0684-B356-46F6-D9BF89D9EBB8}"/>
              </a:ext>
            </a:extLst>
          </p:cNvPr>
          <p:cNvGrpSpPr/>
          <p:nvPr userDrawn="1"/>
        </p:nvGrpSpPr>
        <p:grpSpPr>
          <a:xfrm>
            <a:off x="6247355" y="3246863"/>
            <a:ext cx="937550" cy="1160621"/>
            <a:chOff x="4379940" y="1752600"/>
            <a:chExt cx="937550" cy="1160621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9BAD218-B5C9-34D3-5AF3-0CBB52EE32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79940" y="1752600"/>
              <a:ext cx="937550" cy="937550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E81308E-5F10-C3B2-DBCC-5B1B946E1E11}"/>
                </a:ext>
              </a:extLst>
            </p:cNvPr>
            <p:cNvSpPr txBox="1"/>
            <p:nvPr userDrawn="1"/>
          </p:nvSpPr>
          <p:spPr>
            <a:xfrm>
              <a:off x="4429371" y="2667000"/>
              <a:ext cx="83869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Microscope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CB13DA3-C4EA-FA14-E54A-64A7393C4797}"/>
              </a:ext>
            </a:extLst>
          </p:cNvPr>
          <p:cNvGrpSpPr/>
          <p:nvPr userDrawn="1"/>
        </p:nvGrpSpPr>
        <p:grpSpPr>
          <a:xfrm>
            <a:off x="10412895" y="3246863"/>
            <a:ext cx="937550" cy="1160621"/>
            <a:chOff x="5431831" y="1752600"/>
            <a:chExt cx="937550" cy="1160621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2E0CFCFC-C544-673F-AC06-758A8EEB54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61C5F85-20F7-D144-95A9-0CE5C5D9B15C}"/>
                </a:ext>
              </a:extLst>
            </p:cNvPr>
            <p:cNvSpPr txBox="1"/>
            <p:nvPr userDrawn="1"/>
          </p:nvSpPr>
          <p:spPr>
            <a:xfrm>
              <a:off x="5485270" y="2667000"/>
              <a:ext cx="83067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Experiment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B523C45-1411-FFA2-CDD6-030F8673413B}"/>
              </a:ext>
            </a:extLst>
          </p:cNvPr>
          <p:cNvGrpSpPr/>
          <p:nvPr userDrawn="1"/>
        </p:nvGrpSpPr>
        <p:grpSpPr>
          <a:xfrm>
            <a:off x="7661269" y="3246863"/>
            <a:ext cx="937550" cy="1160621"/>
            <a:chOff x="5431831" y="1752600"/>
            <a:chExt cx="937550" cy="1160621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CBAEB1D6-A0DB-C3DE-CEFD-60B96E0566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DB68FE0-405B-2CB1-9B49-0529846D28AF}"/>
                </a:ext>
              </a:extLst>
            </p:cNvPr>
            <p:cNvSpPr txBox="1"/>
            <p:nvPr userDrawn="1"/>
          </p:nvSpPr>
          <p:spPr>
            <a:xfrm>
              <a:off x="5627937" y="2667000"/>
              <a:ext cx="54534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Space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C8573B0-C3E9-BD4A-12C6-2C05FEB654FB}"/>
              </a:ext>
            </a:extLst>
          </p:cNvPr>
          <p:cNvGrpSpPr/>
          <p:nvPr userDrawn="1"/>
        </p:nvGrpSpPr>
        <p:grpSpPr>
          <a:xfrm>
            <a:off x="4800600" y="3246863"/>
            <a:ext cx="1114409" cy="1160621"/>
            <a:chOff x="5343407" y="1752600"/>
            <a:chExt cx="1114409" cy="1160621"/>
          </a:xfrm>
        </p:grpSpPr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E7FB7A2A-2D14-1105-B15D-4F4C04A6FF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CA22A94-509E-32C8-87A6-C41E8B1B2DEA}"/>
                </a:ext>
              </a:extLst>
            </p:cNvPr>
            <p:cNvSpPr txBox="1"/>
            <p:nvPr userDrawn="1"/>
          </p:nvSpPr>
          <p:spPr>
            <a:xfrm>
              <a:off x="5343407" y="2667000"/>
              <a:ext cx="11144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Report/Analytics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46D9EA6-D0B5-18CC-6C05-63F3908918A0}"/>
              </a:ext>
            </a:extLst>
          </p:cNvPr>
          <p:cNvGrpSpPr/>
          <p:nvPr userDrawn="1"/>
        </p:nvGrpSpPr>
        <p:grpSpPr>
          <a:xfrm>
            <a:off x="9037083" y="3246863"/>
            <a:ext cx="937550" cy="1160621"/>
            <a:chOff x="5431831" y="1752600"/>
            <a:chExt cx="937550" cy="1160621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56CADE8A-6EC7-51D0-0CFE-1124AA9C6C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702BEAC-3F80-2061-C091-2E2DE37438D1}"/>
                </a:ext>
              </a:extLst>
            </p:cNvPr>
            <p:cNvSpPr txBox="1"/>
            <p:nvPr userDrawn="1"/>
          </p:nvSpPr>
          <p:spPr>
            <a:xfrm>
              <a:off x="5599081" y="2667000"/>
              <a:ext cx="6030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Biology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1306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E7BEB-3F95-F7BD-8C6B-C9CDE17AD0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755930"/>
            <a:ext cx="10325100" cy="1325563"/>
          </a:xfrm>
        </p:spPr>
        <p:txBody>
          <a:bodyPr/>
          <a:lstStyle/>
          <a:p>
            <a:r>
              <a:rPr lang="en-US" dirty="0"/>
              <a:t>Icon Sets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41258-C225-30B8-4068-2B71A0ED3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FA1CED-BEE1-ACF5-8AEE-094C9B16F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F2DBF73-78F1-5E34-BB47-F8D4315E883F}"/>
              </a:ext>
            </a:extLst>
          </p:cNvPr>
          <p:cNvGrpSpPr/>
          <p:nvPr userDrawn="1"/>
        </p:nvGrpSpPr>
        <p:grpSpPr>
          <a:xfrm>
            <a:off x="620138" y="1752600"/>
            <a:ext cx="1149675" cy="1160621"/>
            <a:chOff x="620138" y="1752600"/>
            <a:chExt cx="1149675" cy="116062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84DCB50-DA15-0746-CC36-3D6CE4CCBC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6198" y="1752600"/>
              <a:ext cx="937550" cy="9375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C756196-4ADF-DF0C-EBDC-F9F2C81AC2F4}"/>
                </a:ext>
              </a:extLst>
            </p:cNvPr>
            <p:cNvSpPr txBox="1"/>
            <p:nvPr userDrawn="1"/>
          </p:nvSpPr>
          <p:spPr>
            <a:xfrm>
              <a:off x="620138" y="2667000"/>
              <a:ext cx="114967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Physical Science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1910B8-EFDC-F4BD-D871-01250E169D33}"/>
              </a:ext>
            </a:extLst>
          </p:cNvPr>
          <p:cNvGrpSpPr/>
          <p:nvPr userDrawn="1"/>
        </p:nvGrpSpPr>
        <p:grpSpPr>
          <a:xfrm>
            <a:off x="2119913" y="1752600"/>
            <a:ext cx="937550" cy="1160621"/>
            <a:chOff x="2276156" y="1752600"/>
            <a:chExt cx="937550" cy="116062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E1E2990-A33D-309A-9F68-08D9A1E0E4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76156" y="1752600"/>
              <a:ext cx="937550" cy="93755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490AC53-46B8-9208-4DAB-7EBDD1243E80}"/>
                </a:ext>
              </a:extLst>
            </p:cNvPr>
            <p:cNvSpPr txBox="1"/>
            <p:nvPr userDrawn="1"/>
          </p:nvSpPr>
          <p:spPr>
            <a:xfrm>
              <a:off x="2390507" y="2667000"/>
              <a:ext cx="7088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Quantum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D160AB-747D-0C84-DB2C-12A72938449E}"/>
              </a:ext>
            </a:extLst>
          </p:cNvPr>
          <p:cNvGrpSpPr/>
          <p:nvPr userDrawn="1"/>
        </p:nvGrpSpPr>
        <p:grpSpPr>
          <a:xfrm>
            <a:off x="3500407" y="1752600"/>
            <a:ext cx="937550" cy="1160621"/>
            <a:chOff x="3328048" y="1752600"/>
            <a:chExt cx="937550" cy="1160621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F58E307-692E-76E5-915A-6BE8C8A6C3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28048" y="1752600"/>
              <a:ext cx="937550" cy="93755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976D59-973C-B3ED-21A7-6E1BF17E1F28}"/>
                </a:ext>
              </a:extLst>
            </p:cNvPr>
            <p:cNvSpPr txBox="1"/>
            <p:nvPr userDrawn="1"/>
          </p:nvSpPr>
          <p:spPr>
            <a:xfrm>
              <a:off x="3565830" y="2667000"/>
              <a:ext cx="4619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Fluid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FEA1BB1-12A4-2E2E-1955-F3A8B5472743}"/>
              </a:ext>
            </a:extLst>
          </p:cNvPr>
          <p:cNvGrpSpPr/>
          <p:nvPr userDrawn="1"/>
        </p:nvGrpSpPr>
        <p:grpSpPr>
          <a:xfrm>
            <a:off x="4889029" y="1752600"/>
            <a:ext cx="937550" cy="1160621"/>
            <a:chOff x="4379940" y="1752600"/>
            <a:chExt cx="937550" cy="1160621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E9DBB58-6406-2088-AE7D-CD856A1E7A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79940" y="1752600"/>
              <a:ext cx="937550" cy="9375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472200-79FE-9C5A-93BA-31F52D3EE86F}"/>
                </a:ext>
              </a:extLst>
            </p:cNvPr>
            <p:cNvSpPr txBox="1"/>
            <p:nvPr userDrawn="1"/>
          </p:nvSpPr>
          <p:spPr>
            <a:xfrm>
              <a:off x="4483070" y="2667000"/>
              <a:ext cx="7312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Complete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BC30226-E85A-EAB4-EA3A-2F8AF418AC7A}"/>
              </a:ext>
            </a:extLst>
          </p:cNvPr>
          <p:cNvGrpSpPr/>
          <p:nvPr userDrawn="1"/>
        </p:nvGrpSpPr>
        <p:grpSpPr>
          <a:xfrm>
            <a:off x="6247355" y="1752600"/>
            <a:ext cx="937550" cy="1160621"/>
            <a:chOff x="5431831" y="1752600"/>
            <a:chExt cx="937550" cy="1160621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829FB4C8-0924-DD30-1DEA-0B2E407C2C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E9D3CBF-9626-9176-B486-F34F15BE4A9E}"/>
                </a:ext>
              </a:extLst>
            </p:cNvPr>
            <p:cNvSpPr txBox="1"/>
            <p:nvPr userDrawn="1"/>
          </p:nvSpPr>
          <p:spPr>
            <a:xfrm>
              <a:off x="5530953" y="2667000"/>
              <a:ext cx="7393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Molecular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5EC613B-9512-31BF-730B-49C7B41C44C6}"/>
              </a:ext>
            </a:extLst>
          </p:cNvPr>
          <p:cNvGrpSpPr/>
          <p:nvPr userDrawn="1"/>
        </p:nvGrpSpPr>
        <p:grpSpPr>
          <a:xfrm>
            <a:off x="7661269" y="1752600"/>
            <a:ext cx="937550" cy="1160621"/>
            <a:chOff x="5431831" y="1752600"/>
            <a:chExt cx="937550" cy="1160621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EA005A4-9DA7-B0C3-08EE-98CB0CE9BA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FE336D-FA97-22C9-55DC-079F3A53A069}"/>
                </a:ext>
              </a:extLst>
            </p:cNvPr>
            <p:cNvSpPr txBox="1"/>
            <p:nvPr userDrawn="1"/>
          </p:nvSpPr>
          <p:spPr>
            <a:xfrm>
              <a:off x="5607097" y="2667000"/>
              <a:ext cx="5870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Budget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6DF185E-4874-C556-B523-55B66CA67CA6}"/>
              </a:ext>
            </a:extLst>
          </p:cNvPr>
          <p:cNvGrpSpPr/>
          <p:nvPr userDrawn="1"/>
        </p:nvGrpSpPr>
        <p:grpSpPr>
          <a:xfrm>
            <a:off x="9037083" y="1752600"/>
            <a:ext cx="937550" cy="1160621"/>
            <a:chOff x="5431831" y="1752600"/>
            <a:chExt cx="937550" cy="1160621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63CE37AC-3781-BB31-177C-5CE7E2287C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38C9462-D61D-BDFC-9D8E-41D0C89DE06F}"/>
                </a:ext>
              </a:extLst>
            </p:cNvPr>
            <p:cNvSpPr txBox="1"/>
            <p:nvPr userDrawn="1"/>
          </p:nvSpPr>
          <p:spPr>
            <a:xfrm>
              <a:off x="5684843" y="2667000"/>
              <a:ext cx="4315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Idea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D12664-0486-A848-58F4-C28C560C54DC}"/>
              </a:ext>
            </a:extLst>
          </p:cNvPr>
          <p:cNvGrpSpPr/>
          <p:nvPr userDrawn="1"/>
        </p:nvGrpSpPr>
        <p:grpSpPr>
          <a:xfrm>
            <a:off x="10412895" y="1752600"/>
            <a:ext cx="937550" cy="1160621"/>
            <a:chOff x="5431831" y="1752600"/>
            <a:chExt cx="937550" cy="1160621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49D6AE0-9F7E-5646-BBF2-3EB286B932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1436932-7489-215B-A927-D94234ABE44F}"/>
                </a:ext>
              </a:extLst>
            </p:cNvPr>
            <p:cNvSpPr txBox="1"/>
            <p:nvPr userDrawn="1"/>
          </p:nvSpPr>
          <p:spPr>
            <a:xfrm>
              <a:off x="5485271" y="2667000"/>
              <a:ext cx="83067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Experiment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0F299A-3739-E2C2-ADAB-FEB8CB19AA01}"/>
              </a:ext>
            </a:extLst>
          </p:cNvPr>
          <p:cNvGrpSpPr/>
          <p:nvPr userDrawn="1"/>
        </p:nvGrpSpPr>
        <p:grpSpPr>
          <a:xfrm>
            <a:off x="709105" y="3246863"/>
            <a:ext cx="971741" cy="1160621"/>
            <a:chOff x="709103" y="1752600"/>
            <a:chExt cx="971741" cy="1160621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D7CD17CB-B72B-50B2-32D5-1580EF5838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6198" y="1752600"/>
              <a:ext cx="937550" cy="937550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BBBB447-9DD9-51D6-7E1F-53FCEA69C8AE}"/>
                </a:ext>
              </a:extLst>
            </p:cNvPr>
            <p:cNvSpPr txBox="1"/>
            <p:nvPr userDrawn="1"/>
          </p:nvSpPr>
          <p:spPr>
            <a:xfrm>
              <a:off x="709103" y="2667000"/>
              <a:ext cx="97174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Attention/Risk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5483EF-BC35-2B72-DF14-F98491F5A878}"/>
              </a:ext>
            </a:extLst>
          </p:cNvPr>
          <p:cNvGrpSpPr/>
          <p:nvPr userDrawn="1"/>
        </p:nvGrpSpPr>
        <p:grpSpPr>
          <a:xfrm>
            <a:off x="2119913" y="3246863"/>
            <a:ext cx="937550" cy="1160621"/>
            <a:chOff x="2276156" y="1752600"/>
            <a:chExt cx="937550" cy="1160621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DC1CB1A3-CB6A-3F6F-D4C8-D0A375257F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76156" y="1752600"/>
              <a:ext cx="937550" cy="937550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64AB0F9-D4AB-42DC-85C6-261EF3905EB7}"/>
                </a:ext>
              </a:extLst>
            </p:cNvPr>
            <p:cNvSpPr txBox="1"/>
            <p:nvPr userDrawn="1"/>
          </p:nvSpPr>
          <p:spPr>
            <a:xfrm>
              <a:off x="2368868" y="2667000"/>
              <a:ext cx="7521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List/To-do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1D7BD37-7B62-B0BE-B34B-FE7378F9CBAE}"/>
              </a:ext>
            </a:extLst>
          </p:cNvPr>
          <p:cNvGrpSpPr/>
          <p:nvPr userDrawn="1"/>
        </p:nvGrpSpPr>
        <p:grpSpPr>
          <a:xfrm>
            <a:off x="3376712" y="3246863"/>
            <a:ext cx="1184941" cy="1160621"/>
            <a:chOff x="3204355" y="1752600"/>
            <a:chExt cx="1184941" cy="1160621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016F2B6-B7E8-1132-2642-EA957F1761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28048" y="1752600"/>
              <a:ext cx="937550" cy="937550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E880E60-8A4E-251D-C573-98A48CAF06AC}"/>
                </a:ext>
              </a:extLst>
            </p:cNvPr>
            <p:cNvSpPr txBox="1"/>
            <p:nvPr userDrawn="1"/>
          </p:nvSpPr>
          <p:spPr>
            <a:xfrm>
              <a:off x="3204355" y="2667000"/>
              <a:ext cx="118494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Report/Document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6033F2C-0684-B356-46F6-D9BF89D9EBB8}"/>
              </a:ext>
            </a:extLst>
          </p:cNvPr>
          <p:cNvGrpSpPr/>
          <p:nvPr userDrawn="1"/>
        </p:nvGrpSpPr>
        <p:grpSpPr>
          <a:xfrm>
            <a:off x="6247355" y="3246863"/>
            <a:ext cx="937550" cy="1160621"/>
            <a:chOff x="4379940" y="1752600"/>
            <a:chExt cx="937550" cy="1160621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9BAD218-B5C9-34D3-5AF3-0CBB52EE32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79940" y="1752600"/>
              <a:ext cx="937550" cy="937550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E81308E-5F10-C3B2-DBCC-5B1B946E1E11}"/>
                </a:ext>
              </a:extLst>
            </p:cNvPr>
            <p:cNvSpPr txBox="1"/>
            <p:nvPr userDrawn="1"/>
          </p:nvSpPr>
          <p:spPr>
            <a:xfrm>
              <a:off x="4429371" y="2667000"/>
              <a:ext cx="83869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Microscope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CB13DA3-C4EA-FA14-E54A-64A7393C4797}"/>
              </a:ext>
            </a:extLst>
          </p:cNvPr>
          <p:cNvGrpSpPr/>
          <p:nvPr userDrawn="1"/>
        </p:nvGrpSpPr>
        <p:grpSpPr>
          <a:xfrm>
            <a:off x="10412895" y="3246863"/>
            <a:ext cx="937550" cy="1160621"/>
            <a:chOff x="5431831" y="1752600"/>
            <a:chExt cx="937550" cy="1160621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2E0CFCFC-C544-673F-AC06-758A8EEB54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61C5F85-20F7-D144-95A9-0CE5C5D9B15C}"/>
                </a:ext>
              </a:extLst>
            </p:cNvPr>
            <p:cNvSpPr txBox="1"/>
            <p:nvPr userDrawn="1"/>
          </p:nvSpPr>
          <p:spPr>
            <a:xfrm>
              <a:off x="5485270" y="2667000"/>
              <a:ext cx="83067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Experiment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B523C45-1411-FFA2-CDD6-030F8673413B}"/>
              </a:ext>
            </a:extLst>
          </p:cNvPr>
          <p:cNvGrpSpPr/>
          <p:nvPr userDrawn="1"/>
        </p:nvGrpSpPr>
        <p:grpSpPr>
          <a:xfrm>
            <a:off x="7661269" y="3246863"/>
            <a:ext cx="937550" cy="1160621"/>
            <a:chOff x="5431831" y="1752600"/>
            <a:chExt cx="937550" cy="1160621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CBAEB1D6-A0DB-C3DE-CEFD-60B96E0566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DB68FE0-405B-2CB1-9B49-0529846D28AF}"/>
                </a:ext>
              </a:extLst>
            </p:cNvPr>
            <p:cNvSpPr txBox="1"/>
            <p:nvPr userDrawn="1"/>
          </p:nvSpPr>
          <p:spPr>
            <a:xfrm>
              <a:off x="5627937" y="2667000"/>
              <a:ext cx="54534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Space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C8573B0-C3E9-BD4A-12C6-2C05FEB654FB}"/>
              </a:ext>
            </a:extLst>
          </p:cNvPr>
          <p:cNvGrpSpPr/>
          <p:nvPr userDrawn="1"/>
        </p:nvGrpSpPr>
        <p:grpSpPr>
          <a:xfrm>
            <a:off x="4800600" y="3246863"/>
            <a:ext cx="1114409" cy="1160621"/>
            <a:chOff x="5343407" y="1752600"/>
            <a:chExt cx="1114409" cy="1160621"/>
          </a:xfrm>
        </p:grpSpPr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E7FB7A2A-2D14-1105-B15D-4F4C04A6FF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CA22A94-509E-32C8-87A6-C41E8B1B2DEA}"/>
                </a:ext>
              </a:extLst>
            </p:cNvPr>
            <p:cNvSpPr txBox="1"/>
            <p:nvPr userDrawn="1"/>
          </p:nvSpPr>
          <p:spPr>
            <a:xfrm>
              <a:off x="5343407" y="2667000"/>
              <a:ext cx="11144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Report/Analytics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46D9EA6-D0B5-18CC-6C05-63F3908918A0}"/>
              </a:ext>
            </a:extLst>
          </p:cNvPr>
          <p:cNvGrpSpPr/>
          <p:nvPr userDrawn="1"/>
        </p:nvGrpSpPr>
        <p:grpSpPr>
          <a:xfrm>
            <a:off x="9037083" y="3246863"/>
            <a:ext cx="937550" cy="1160621"/>
            <a:chOff x="5431831" y="1752600"/>
            <a:chExt cx="937550" cy="1160621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56CADE8A-6EC7-51D0-0CFE-1124AA9C6C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702BEAC-3F80-2061-C091-2E2DE37438D1}"/>
                </a:ext>
              </a:extLst>
            </p:cNvPr>
            <p:cNvSpPr txBox="1"/>
            <p:nvPr userDrawn="1"/>
          </p:nvSpPr>
          <p:spPr>
            <a:xfrm>
              <a:off x="5599081" y="2667000"/>
              <a:ext cx="6030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Biology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8521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E7BEB-3F95-F7BD-8C6B-C9CDE17AD0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755930"/>
            <a:ext cx="10325100" cy="1325563"/>
          </a:xfrm>
        </p:spPr>
        <p:txBody>
          <a:bodyPr/>
          <a:lstStyle/>
          <a:p>
            <a:r>
              <a:rPr lang="en-US" dirty="0"/>
              <a:t>Icon Sets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41258-C225-30B8-4068-2B71A0ED3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FA1CED-BEE1-ACF5-8AEE-094C9B16F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F2DBF73-78F1-5E34-BB47-F8D4315E883F}"/>
              </a:ext>
            </a:extLst>
          </p:cNvPr>
          <p:cNvGrpSpPr/>
          <p:nvPr userDrawn="1"/>
        </p:nvGrpSpPr>
        <p:grpSpPr>
          <a:xfrm>
            <a:off x="620138" y="1752600"/>
            <a:ext cx="1149675" cy="1160621"/>
            <a:chOff x="620138" y="1752600"/>
            <a:chExt cx="1149675" cy="116062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84DCB50-DA15-0746-CC36-3D6CE4CCBC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6198" y="1752600"/>
              <a:ext cx="937550" cy="9375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C756196-4ADF-DF0C-EBDC-F9F2C81AC2F4}"/>
                </a:ext>
              </a:extLst>
            </p:cNvPr>
            <p:cNvSpPr txBox="1"/>
            <p:nvPr userDrawn="1"/>
          </p:nvSpPr>
          <p:spPr>
            <a:xfrm>
              <a:off x="620138" y="2667000"/>
              <a:ext cx="114967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Physical Science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1910B8-EFDC-F4BD-D871-01250E169D33}"/>
              </a:ext>
            </a:extLst>
          </p:cNvPr>
          <p:cNvGrpSpPr/>
          <p:nvPr userDrawn="1"/>
        </p:nvGrpSpPr>
        <p:grpSpPr>
          <a:xfrm>
            <a:off x="2119913" y="1752600"/>
            <a:ext cx="937550" cy="1160621"/>
            <a:chOff x="2276156" y="1752600"/>
            <a:chExt cx="937550" cy="116062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E1E2990-A33D-309A-9F68-08D9A1E0E4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76156" y="1752600"/>
              <a:ext cx="937550" cy="93755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490AC53-46B8-9208-4DAB-7EBDD1243E80}"/>
                </a:ext>
              </a:extLst>
            </p:cNvPr>
            <p:cNvSpPr txBox="1"/>
            <p:nvPr userDrawn="1"/>
          </p:nvSpPr>
          <p:spPr>
            <a:xfrm>
              <a:off x="2390507" y="2667000"/>
              <a:ext cx="7088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Quantum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D160AB-747D-0C84-DB2C-12A72938449E}"/>
              </a:ext>
            </a:extLst>
          </p:cNvPr>
          <p:cNvGrpSpPr/>
          <p:nvPr userDrawn="1"/>
        </p:nvGrpSpPr>
        <p:grpSpPr>
          <a:xfrm>
            <a:off x="3500407" y="1752600"/>
            <a:ext cx="937550" cy="1160621"/>
            <a:chOff x="3328048" y="1752600"/>
            <a:chExt cx="937550" cy="1160621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F58E307-692E-76E5-915A-6BE8C8A6C3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28048" y="1752600"/>
              <a:ext cx="937550" cy="93755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976D59-973C-B3ED-21A7-6E1BF17E1F28}"/>
                </a:ext>
              </a:extLst>
            </p:cNvPr>
            <p:cNvSpPr txBox="1"/>
            <p:nvPr userDrawn="1"/>
          </p:nvSpPr>
          <p:spPr>
            <a:xfrm>
              <a:off x="3565830" y="2667000"/>
              <a:ext cx="4619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Fluid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FEA1BB1-12A4-2E2E-1955-F3A8B5472743}"/>
              </a:ext>
            </a:extLst>
          </p:cNvPr>
          <p:cNvGrpSpPr/>
          <p:nvPr userDrawn="1"/>
        </p:nvGrpSpPr>
        <p:grpSpPr>
          <a:xfrm>
            <a:off x="4889029" y="1752600"/>
            <a:ext cx="937550" cy="1160621"/>
            <a:chOff x="4379940" y="1752600"/>
            <a:chExt cx="937550" cy="1160621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E9DBB58-6406-2088-AE7D-CD856A1E7A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79940" y="1752600"/>
              <a:ext cx="937550" cy="9375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472200-79FE-9C5A-93BA-31F52D3EE86F}"/>
                </a:ext>
              </a:extLst>
            </p:cNvPr>
            <p:cNvSpPr txBox="1"/>
            <p:nvPr userDrawn="1"/>
          </p:nvSpPr>
          <p:spPr>
            <a:xfrm>
              <a:off x="4483070" y="2667000"/>
              <a:ext cx="7312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Complete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BC30226-E85A-EAB4-EA3A-2F8AF418AC7A}"/>
              </a:ext>
            </a:extLst>
          </p:cNvPr>
          <p:cNvGrpSpPr/>
          <p:nvPr userDrawn="1"/>
        </p:nvGrpSpPr>
        <p:grpSpPr>
          <a:xfrm>
            <a:off x="6247355" y="1752600"/>
            <a:ext cx="937550" cy="1160621"/>
            <a:chOff x="5431831" y="1752600"/>
            <a:chExt cx="937550" cy="1160621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829FB4C8-0924-DD30-1DEA-0B2E407C2C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E9D3CBF-9626-9176-B486-F34F15BE4A9E}"/>
                </a:ext>
              </a:extLst>
            </p:cNvPr>
            <p:cNvSpPr txBox="1"/>
            <p:nvPr userDrawn="1"/>
          </p:nvSpPr>
          <p:spPr>
            <a:xfrm>
              <a:off x="5530953" y="2667000"/>
              <a:ext cx="7393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Molecular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5EC613B-9512-31BF-730B-49C7B41C44C6}"/>
              </a:ext>
            </a:extLst>
          </p:cNvPr>
          <p:cNvGrpSpPr/>
          <p:nvPr userDrawn="1"/>
        </p:nvGrpSpPr>
        <p:grpSpPr>
          <a:xfrm>
            <a:off x="7661269" y="1752600"/>
            <a:ext cx="937550" cy="1160621"/>
            <a:chOff x="5431831" y="1752600"/>
            <a:chExt cx="937550" cy="1160621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EA005A4-9DA7-B0C3-08EE-98CB0CE9BA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FE336D-FA97-22C9-55DC-079F3A53A069}"/>
                </a:ext>
              </a:extLst>
            </p:cNvPr>
            <p:cNvSpPr txBox="1"/>
            <p:nvPr userDrawn="1"/>
          </p:nvSpPr>
          <p:spPr>
            <a:xfrm>
              <a:off x="5607097" y="2667000"/>
              <a:ext cx="5870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Budget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6DF185E-4874-C556-B523-55B66CA67CA6}"/>
              </a:ext>
            </a:extLst>
          </p:cNvPr>
          <p:cNvGrpSpPr/>
          <p:nvPr userDrawn="1"/>
        </p:nvGrpSpPr>
        <p:grpSpPr>
          <a:xfrm>
            <a:off x="9037083" y="1752600"/>
            <a:ext cx="937550" cy="1160621"/>
            <a:chOff x="5431831" y="1752600"/>
            <a:chExt cx="937550" cy="1160621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63CE37AC-3781-BB31-177C-5CE7E2287C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38C9462-D61D-BDFC-9D8E-41D0C89DE06F}"/>
                </a:ext>
              </a:extLst>
            </p:cNvPr>
            <p:cNvSpPr txBox="1"/>
            <p:nvPr userDrawn="1"/>
          </p:nvSpPr>
          <p:spPr>
            <a:xfrm>
              <a:off x="5684843" y="2667000"/>
              <a:ext cx="4315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Idea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D12664-0486-A848-58F4-C28C560C54DC}"/>
              </a:ext>
            </a:extLst>
          </p:cNvPr>
          <p:cNvGrpSpPr/>
          <p:nvPr userDrawn="1"/>
        </p:nvGrpSpPr>
        <p:grpSpPr>
          <a:xfrm>
            <a:off x="10412895" y="1752600"/>
            <a:ext cx="937550" cy="1160621"/>
            <a:chOff x="5431831" y="1752600"/>
            <a:chExt cx="937550" cy="1160621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49D6AE0-9F7E-5646-BBF2-3EB286B932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1436932-7489-215B-A927-D94234ABE44F}"/>
                </a:ext>
              </a:extLst>
            </p:cNvPr>
            <p:cNvSpPr txBox="1"/>
            <p:nvPr userDrawn="1"/>
          </p:nvSpPr>
          <p:spPr>
            <a:xfrm>
              <a:off x="5485271" y="2667000"/>
              <a:ext cx="83067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Experiment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0F299A-3739-E2C2-ADAB-FEB8CB19AA01}"/>
              </a:ext>
            </a:extLst>
          </p:cNvPr>
          <p:cNvGrpSpPr/>
          <p:nvPr userDrawn="1"/>
        </p:nvGrpSpPr>
        <p:grpSpPr>
          <a:xfrm>
            <a:off x="709105" y="3246863"/>
            <a:ext cx="971741" cy="1160621"/>
            <a:chOff x="709103" y="1752600"/>
            <a:chExt cx="971741" cy="1160621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D7CD17CB-B72B-50B2-32D5-1580EF5838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6198" y="1752600"/>
              <a:ext cx="937550" cy="937550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BBBB447-9DD9-51D6-7E1F-53FCEA69C8AE}"/>
                </a:ext>
              </a:extLst>
            </p:cNvPr>
            <p:cNvSpPr txBox="1"/>
            <p:nvPr userDrawn="1"/>
          </p:nvSpPr>
          <p:spPr>
            <a:xfrm>
              <a:off x="709103" y="2667000"/>
              <a:ext cx="97174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Attention/Risk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5483EF-BC35-2B72-DF14-F98491F5A878}"/>
              </a:ext>
            </a:extLst>
          </p:cNvPr>
          <p:cNvGrpSpPr/>
          <p:nvPr userDrawn="1"/>
        </p:nvGrpSpPr>
        <p:grpSpPr>
          <a:xfrm>
            <a:off x="2119913" y="3246863"/>
            <a:ext cx="937550" cy="1160621"/>
            <a:chOff x="2276156" y="1752600"/>
            <a:chExt cx="937550" cy="1160621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DC1CB1A3-CB6A-3F6F-D4C8-D0A375257F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76156" y="1752600"/>
              <a:ext cx="937550" cy="937550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64AB0F9-D4AB-42DC-85C6-261EF3905EB7}"/>
                </a:ext>
              </a:extLst>
            </p:cNvPr>
            <p:cNvSpPr txBox="1"/>
            <p:nvPr userDrawn="1"/>
          </p:nvSpPr>
          <p:spPr>
            <a:xfrm>
              <a:off x="2368868" y="2667000"/>
              <a:ext cx="7521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List/To-do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1D7BD37-7B62-B0BE-B34B-FE7378F9CBAE}"/>
              </a:ext>
            </a:extLst>
          </p:cNvPr>
          <p:cNvGrpSpPr/>
          <p:nvPr userDrawn="1"/>
        </p:nvGrpSpPr>
        <p:grpSpPr>
          <a:xfrm>
            <a:off x="3376712" y="3246863"/>
            <a:ext cx="1184941" cy="1160621"/>
            <a:chOff x="3204355" y="1752600"/>
            <a:chExt cx="1184941" cy="1160621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016F2B6-B7E8-1132-2642-EA957F1761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28048" y="1752600"/>
              <a:ext cx="937550" cy="937550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E880E60-8A4E-251D-C573-98A48CAF06AC}"/>
                </a:ext>
              </a:extLst>
            </p:cNvPr>
            <p:cNvSpPr txBox="1"/>
            <p:nvPr userDrawn="1"/>
          </p:nvSpPr>
          <p:spPr>
            <a:xfrm>
              <a:off x="3204355" y="2667000"/>
              <a:ext cx="118494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Report/Document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6033F2C-0684-B356-46F6-D9BF89D9EBB8}"/>
              </a:ext>
            </a:extLst>
          </p:cNvPr>
          <p:cNvGrpSpPr/>
          <p:nvPr userDrawn="1"/>
        </p:nvGrpSpPr>
        <p:grpSpPr>
          <a:xfrm>
            <a:off x="6247355" y="3246863"/>
            <a:ext cx="937550" cy="1160621"/>
            <a:chOff x="4379940" y="1752600"/>
            <a:chExt cx="937550" cy="1160621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9BAD218-B5C9-34D3-5AF3-0CBB52EE32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79940" y="1752600"/>
              <a:ext cx="937550" cy="937550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E81308E-5F10-C3B2-DBCC-5B1B946E1E11}"/>
                </a:ext>
              </a:extLst>
            </p:cNvPr>
            <p:cNvSpPr txBox="1"/>
            <p:nvPr userDrawn="1"/>
          </p:nvSpPr>
          <p:spPr>
            <a:xfrm>
              <a:off x="4429371" y="2667000"/>
              <a:ext cx="83869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Microscope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CB13DA3-C4EA-FA14-E54A-64A7393C4797}"/>
              </a:ext>
            </a:extLst>
          </p:cNvPr>
          <p:cNvGrpSpPr/>
          <p:nvPr userDrawn="1"/>
        </p:nvGrpSpPr>
        <p:grpSpPr>
          <a:xfrm>
            <a:off x="10412895" y="3246863"/>
            <a:ext cx="937550" cy="1160621"/>
            <a:chOff x="5431831" y="1752600"/>
            <a:chExt cx="937550" cy="1160621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2E0CFCFC-C544-673F-AC06-758A8EEB54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61C5F85-20F7-D144-95A9-0CE5C5D9B15C}"/>
                </a:ext>
              </a:extLst>
            </p:cNvPr>
            <p:cNvSpPr txBox="1"/>
            <p:nvPr userDrawn="1"/>
          </p:nvSpPr>
          <p:spPr>
            <a:xfrm>
              <a:off x="5485270" y="2667000"/>
              <a:ext cx="83067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Experiment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B523C45-1411-FFA2-CDD6-030F8673413B}"/>
              </a:ext>
            </a:extLst>
          </p:cNvPr>
          <p:cNvGrpSpPr/>
          <p:nvPr userDrawn="1"/>
        </p:nvGrpSpPr>
        <p:grpSpPr>
          <a:xfrm>
            <a:off x="7661269" y="3246863"/>
            <a:ext cx="937550" cy="1160621"/>
            <a:chOff x="5431831" y="1752600"/>
            <a:chExt cx="937550" cy="1160621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CBAEB1D6-A0DB-C3DE-CEFD-60B96E0566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DB68FE0-405B-2CB1-9B49-0529846D28AF}"/>
                </a:ext>
              </a:extLst>
            </p:cNvPr>
            <p:cNvSpPr txBox="1"/>
            <p:nvPr userDrawn="1"/>
          </p:nvSpPr>
          <p:spPr>
            <a:xfrm>
              <a:off x="5627937" y="2667000"/>
              <a:ext cx="54534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Space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C8573B0-C3E9-BD4A-12C6-2C05FEB654FB}"/>
              </a:ext>
            </a:extLst>
          </p:cNvPr>
          <p:cNvGrpSpPr/>
          <p:nvPr userDrawn="1"/>
        </p:nvGrpSpPr>
        <p:grpSpPr>
          <a:xfrm>
            <a:off x="4800600" y="3246863"/>
            <a:ext cx="1114409" cy="1160621"/>
            <a:chOff x="5343407" y="1752600"/>
            <a:chExt cx="1114409" cy="1160621"/>
          </a:xfrm>
        </p:grpSpPr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E7FB7A2A-2D14-1105-B15D-4F4C04A6FF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CA22A94-509E-32C8-87A6-C41E8B1B2DEA}"/>
                </a:ext>
              </a:extLst>
            </p:cNvPr>
            <p:cNvSpPr txBox="1"/>
            <p:nvPr userDrawn="1"/>
          </p:nvSpPr>
          <p:spPr>
            <a:xfrm>
              <a:off x="5343407" y="2667000"/>
              <a:ext cx="11144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Report/Analytics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46D9EA6-D0B5-18CC-6C05-63F3908918A0}"/>
              </a:ext>
            </a:extLst>
          </p:cNvPr>
          <p:cNvGrpSpPr/>
          <p:nvPr userDrawn="1"/>
        </p:nvGrpSpPr>
        <p:grpSpPr>
          <a:xfrm>
            <a:off x="9037083" y="3246863"/>
            <a:ext cx="937550" cy="1160621"/>
            <a:chOff x="5431831" y="1752600"/>
            <a:chExt cx="937550" cy="1160621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56CADE8A-6EC7-51D0-0CFE-1124AA9C6C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702BEAC-3F80-2061-C091-2E2DE37438D1}"/>
                </a:ext>
              </a:extLst>
            </p:cNvPr>
            <p:cNvSpPr txBox="1"/>
            <p:nvPr userDrawn="1"/>
          </p:nvSpPr>
          <p:spPr>
            <a:xfrm>
              <a:off x="5599081" y="2667000"/>
              <a:ext cx="6030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Biology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06055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E7BEB-3F95-F7BD-8C6B-C9CDE17AD0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755930"/>
            <a:ext cx="10325100" cy="1325563"/>
          </a:xfrm>
        </p:spPr>
        <p:txBody>
          <a:bodyPr/>
          <a:lstStyle/>
          <a:p>
            <a:r>
              <a:rPr lang="en-US" dirty="0"/>
              <a:t>Icon Sets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41258-C225-30B8-4068-2B71A0ED3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FA1CED-BEE1-ACF5-8AEE-094C9B16F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F2DBF73-78F1-5E34-BB47-F8D4315E883F}"/>
              </a:ext>
            </a:extLst>
          </p:cNvPr>
          <p:cNvGrpSpPr/>
          <p:nvPr userDrawn="1"/>
        </p:nvGrpSpPr>
        <p:grpSpPr>
          <a:xfrm>
            <a:off x="620138" y="1752600"/>
            <a:ext cx="1149675" cy="1160621"/>
            <a:chOff x="620138" y="1752600"/>
            <a:chExt cx="1149675" cy="116062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84DCB50-DA15-0746-CC36-3D6CE4CCBC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6198" y="1752600"/>
              <a:ext cx="937550" cy="9375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C756196-4ADF-DF0C-EBDC-F9F2C81AC2F4}"/>
                </a:ext>
              </a:extLst>
            </p:cNvPr>
            <p:cNvSpPr txBox="1"/>
            <p:nvPr userDrawn="1"/>
          </p:nvSpPr>
          <p:spPr>
            <a:xfrm>
              <a:off x="620138" y="2667000"/>
              <a:ext cx="114967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Physical Science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1910B8-EFDC-F4BD-D871-01250E169D33}"/>
              </a:ext>
            </a:extLst>
          </p:cNvPr>
          <p:cNvGrpSpPr/>
          <p:nvPr userDrawn="1"/>
        </p:nvGrpSpPr>
        <p:grpSpPr>
          <a:xfrm>
            <a:off x="2119913" y="1752600"/>
            <a:ext cx="937550" cy="1160621"/>
            <a:chOff x="2276156" y="1752600"/>
            <a:chExt cx="937550" cy="116062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E1E2990-A33D-309A-9F68-08D9A1E0E4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76156" y="1752600"/>
              <a:ext cx="937550" cy="93755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490AC53-46B8-9208-4DAB-7EBDD1243E80}"/>
                </a:ext>
              </a:extLst>
            </p:cNvPr>
            <p:cNvSpPr txBox="1"/>
            <p:nvPr userDrawn="1"/>
          </p:nvSpPr>
          <p:spPr>
            <a:xfrm>
              <a:off x="2390507" y="2667000"/>
              <a:ext cx="7088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Quantum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D160AB-747D-0C84-DB2C-12A72938449E}"/>
              </a:ext>
            </a:extLst>
          </p:cNvPr>
          <p:cNvGrpSpPr/>
          <p:nvPr userDrawn="1"/>
        </p:nvGrpSpPr>
        <p:grpSpPr>
          <a:xfrm>
            <a:off x="3500407" y="1752600"/>
            <a:ext cx="937550" cy="1160621"/>
            <a:chOff x="3328048" y="1752600"/>
            <a:chExt cx="937550" cy="1160621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F58E307-692E-76E5-915A-6BE8C8A6C3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28048" y="1752600"/>
              <a:ext cx="937550" cy="93755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976D59-973C-B3ED-21A7-6E1BF17E1F28}"/>
                </a:ext>
              </a:extLst>
            </p:cNvPr>
            <p:cNvSpPr txBox="1"/>
            <p:nvPr userDrawn="1"/>
          </p:nvSpPr>
          <p:spPr>
            <a:xfrm>
              <a:off x="3565830" y="2667000"/>
              <a:ext cx="4619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Fluid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FEA1BB1-12A4-2E2E-1955-F3A8B5472743}"/>
              </a:ext>
            </a:extLst>
          </p:cNvPr>
          <p:cNvGrpSpPr/>
          <p:nvPr userDrawn="1"/>
        </p:nvGrpSpPr>
        <p:grpSpPr>
          <a:xfrm>
            <a:off x="4889029" y="1752600"/>
            <a:ext cx="937550" cy="1160621"/>
            <a:chOff x="4379940" y="1752600"/>
            <a:chExt cx="937550" cy="1160621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E9DBB58-6406-2088-AE7D-CD856A1E7A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79940" y="1752600"/>
              <a:ext cx="937550" cy="9375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472200-79FE-9C5A-93BA-31F52D3EE86F}"/>
                </a:ext>
              </a:extLst>
            </p:cNvPr>
            <p:cNvSpPr txBox="1"/>
            <p:nvPr userDrawn="1"/>
          </p:nvSpPr>
          <p:spPr>
            <a:xfrm>
              <a:off x="4483070" y="2667000"/>
              <a:ext cx="7312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Complete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BC30226-E85A-EAB4-EA3A-2F8AF418AC7A}"/>
              </a:ext>
            </a:extLst>
          </p:cNvPr>
          <p:cNvGrpSpPr/>
          <p:nvPr userDrawn="1"/>
        </p:nvGrpSpPr>
        <p:grpSpPr>
          <a:xfrm>
            <a:off x="6247355" y="1752600"/>
            <a:ext cx="937550" cy="1160621"/>
            <a:chOff x="5431831" y="1752600"/>
            <a:chExt cx="937550" cy="1160621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829FB4C8-0924-DD30-1DEA-0B2E407C2C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E9D3CBF-9626-9176-B486-F34F15BE4A9E}"/>
                </a:ext>
              </a:extLst>
            </p:cNvPr>
            <p:cNvSpPr txBox="1"/>
            <p:nvPr userDrawn="1"/>
          </p:nvSpPr>
          <p:spPr>
            <a:xfrm>
              <a:off x="5530953" y="2667000"/>
              <a:ext cx="7393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Molecular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5EC613B-9512-31BF-730B-49C7B41C44C6}"/>
              </a:ext>
            </a:extLst>
          </p:cNvPr>
          <p:cNvGrpSpPr/>
          <p:nvPr userDrawn="1"/>
        </p:nvGrpSpPr>
        <p:grpSpPr>
          <a:xfrm>
            <a:off x="7661269" y="1752600"/>
            <a:ext cx="937550" cy="1160621"/>
            <a:chOff x="5431831" y="1752600"/>
            <a:chExt cx="937550" cy="1160621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EA005A4-9DA7-B0C3-08EE-98CB0CE9BA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FE336D-FA97-22C9-55DC-079F3A53A069}"/>
                </a:ext>
              </a:extLst>
            </p:cNvPr>
            <p:cNvSpPr txBox="1"/>
            <p:nvPr userDrawn="1"/>
          </p:nvSpPr>
          <p:spPr>
            <a:xfrm>
              <a:off x="5607097" y="2667000"/>
              <a:ext cx="5870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Budget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6DF185E-4874-C556-B523-55B66CA67CA6}"/>
              </a:ext>
            </a:extLst>
          </p:cNvPr>
          <p:cNvGrpSpPr/>
          <p:nvPr userDrawn="1"/>
        </p:nvGrpSpPr>
        <p:grpSpPr>
          <a:xfrm>
            <a:off x="9037083" y="1752600"/>
            <a:ext cx="937550" cy="1160621"/>
            <a:chOff x="5431831" y="1752600"/>
            <a:chExt cx="937550" cy="1160621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63CE37AC-3781-BB31-177C-5CE7E2287C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38C9462-D61D-BDFC-9D8E-41D0C89DE06F}"/>
                </a:ext>
              </a:extLst>
            </p:cNvPr>
            <p:cNvSpPr txBox="1"/>
            <p:nvPr userDrawn="1"/>
          </p:nvSpPr>
          <p:spPr>
            <a:xfrm>
              <a:off x="5684843" y="2667000"/>
              <a:ext cx="4315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Idea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D12664-0486-A848-58F4-C28C560C54DC}"/>
              </a:ext>
            </a:extLst>
          </p:cNvPr>
          <p:cNvGrpSpPr/>
          <p:nvPr userDrawn="1"/>
        </p:nvGrpSpPr>
        <p:grpSpPr>
          <a:xfrm>
            <a:off x="10412895" y="1752600"/>
            <a:ext cx="937550" cy="1160621"/>
            <a:chOff x="5431831" y="1752600"/>
            <a:chExt cx="937550" cy="1160621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49D6AE0-9F7E-5646-BBF2-3EB286B932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1436932-7489-215B-A927-D94234ABE44F}"/>
                </a:ext>
              </a:extLst>
            </p:cNvPr>
            <p:cNvSpPr txBox="1"/>
            <p:nvPr userDrawn="1"/>
          </p:nvSpPr>
          <p:spPr>
            <a:xfrm>
              <a:off x="5485271" y="2667000"/>
              <a:ext cx="83067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Experiment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0F299A-3739-E2C2-ADAB-FEB8CB19AA01}"/>
              </a:ext>
            </a:extLst>
          </p:cNvPr>
          <p:cNvGrpSpPr/>
          <p:nvPr userDrawn="1"/>
        </p:nvGrpSpPr>
        <p:grpSpPr>
          <a:xfrm>
            <a:off x="709105" y="3246863"/>
            <a:ext cx="971741" cy="1160621"/>
            <a:chOff x="709103" y="1752600"/>
            <a:chExt cx="971741" cy="1160621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D7CD17CB-B72B-50B2-32D5-1580EF5838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6198" y="1752600"/>
              <a:ext cx="937550" cy="937550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BBBB447-9DD9-51D6-7E1F-53FCEA69C8AE}"/>
                </a:ext>
              </a:extLst>
            </p:cNvPr>
            <p:cNvSpPr txBox="1"/>
            <p:nvPr userDrawn="1"/>
          </p:nvSpPr>
          <p:spPr>
            <a:xfrm>
              <a:off x="709103" y="2667000"/>
              <a:ext cx="97174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Attention/Risk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5483EF-BC35-2B72-DF14-F98491F5A878}"/>
              </a:ext>
            </a:extLst>
          </p:cNvPr>
          <p:cNvGrpSpPr/>
          <p:nvPr userDrawn="1"/>
        </p:nvGrpSpPr>
        <p:grpSpPr>
          <a:xfrm>
            <a:off x="2119913" y="3246863"/>
            <a:ext cx="937550" cy="1160621"/>
            <a:chOff x="2276156" y="1752600"/>
            <a:chExt cx="937550" cy="1160621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DC1CB1A3-CB6A-3F6F-D4C8-D0A375257F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76156" y="1752600"/>
              <a:ext cx="937550" cy="937550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64AB0F9-D4AB-42DC-85C6-261EF3905EB7}"/>
                </a:ext>
              </a:extLst>
            </p:cNvPr>
            <p:cNvSpPr txBox="1"/>
            <p:nvPr userDrawn="1"/>
          </p:nvSpPr>
          <p:spPr>
            <a:xfrm>
              <a:off x="2368868" y="2667000"/>
              <a:ext cx="7521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List/To-do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1D7BD37-7B62-B0BE-B34B-FE7378F9CBAE}"/>
              </a:ext>
            </a:extLst>
          </p:cNvPr>
          <p:cNvGrpSpPr/>
          <p:nvPr userDrawn="1"/>
        </p:nvGrpSpPr>
        <p:grpSpPr>
          <a:xfrm>
            <a:off x="3376712" y="3246863"/>
            <a:ext cx="1184941" cy="1160621"/>
            <a:chOff x="3204355" y="1752600"/>
            <a:chExt cx="1184941" cy="1160621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016F2B6-B7E8-1132-2642-EA957F1761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rcRect/>
            <a:stretch/>
          </p:blipFill>
          <p:spPr>
            <a:xfrm>
              <a:off x="3328048" y="1752600"/>
              <a:ext cx="937550" cy="937550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E880E60-8A4E-251D-C573-98A48CAF06AC}"/>
                </a:ext>
              </a:extLst>
            </p:cNvPr>
            <p:cNvSpPr txBox="1"/>
            <p:nvPr userDrawn="1"/>
          </p:nvSpPr>
          <p:spPr>
            <a:xfrm>
              <a:off x="3204355" y="2667000"/>
              <a:ext cx="118494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Report/Document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6033F2C-0684-B356-46F6-D9BF89D9EBB8}"/>
              </a:ext>
            </a:extLst>
          </p:cNvPr>
          <p:cNvGrpSpPr/>
          <p:nvPr userDrawn="1"/>
        </p:nvGrpSpPr>
        <p:grpSpPr>
          <a:xfrm>
            <a:off x="6247355" y="3246863"/>
            <a:ext cx="937550" cy="1160621"/>
            <a:chOff x="4379940" y="1752600"/>
            <a:chExt cx="937550" cy="1160621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9BAD218-B5C9-34D3-5AF3-0CBB52EE32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79940" y="1752600"/>
              <a:ext cx="937550" cy="937550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E81308E-5F10-C3B2-DBCC-5B1B946E1E11}"/>
                </a:ext>
              </a:extLst>
            </p:cNvPr>
            <p:cNvSpPr txBox="1"/>
            <p:nvPr userDrawn="1"/>
          </p:nvSpPr>
          <p:spPr>
            <a:xfrm>
              <a:off x="4429371" y="2667000"/>
              <a:ext cx="83869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Microscope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CB13DA3-C4EA-FA14-E54A-64A7393C4797}"/>
              </a:ext>
            </a:extLst>
          </p:cNvPr>
          <p:cNvGrpSpPr/>
          <p:nvPr userDrawn="1"/>
        </p:nvGrpSpPr>
        <p:grpSpPr>
          <a:xfrm>
            <a:off x="10412895" y="3246863"/>
            <a:ext cx="937550" cy="1160621"/>
            <a:chOff x="5431831" y="1752600"/>
            <a:chExt cx="937550" cy="1160621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2E0CFCFC-C544-673F-AC06-758A8EEB54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61C5F85-20F7-D144-95A9-0CE5C5D9B15C}"/>
                </a:ext>
              </a:extLst>
            </p:cNvPr>
            <p:cNvSpPr txBox="1"/>
            <p:nvPr userDrawn="1"/>
          </p:nvSpPr>
          <p:spPr>
            <a:xfrm>
              <a:off x="5485270" y="2667000"/>
              <a:ext cx="83067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Experiment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B523C45-1411-FFA2-CDD6-030F8673413B}"/>
              </a:ext>
            </a:extLst>
          </p:cNvPr>
          <p:cNvGrpSpPr/>
          <p:nvPr userDrawn="1"/>
        </p:nvGrpSpPr>
        <p:grpSpPr>
          <a:xfrm>
            <a:off x="7661269" y="3246863"/>
            <a:ext cx="937550" cy="1160621"/>
            <a:chOff x="5431831" y="1752600"/>
            <a:chExt cx="937550" cy="1160621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CBAEB1D6-A0DB-C3DE-CEFD-60B96E0566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DB68FE0-405B-2CB1-9B49-0529846D28AF}"/>
                </a:ext>
              </a:extLst>
            </p:cNvPr>
            <p:cNvSpPr txBox="1"/>
            <p:nvPr userDrawn="1"/>
          </p:nvSpPr>
          <p:spPr>
            <a:xfrm>
              <a:off x="5627937" y="2667000"/>
              <a:ext cx="54534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Space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C8573B0-C3E9-BD4A-12C6-2C05FEB654FB}"/>
              </a:ext>
            </a:extLst>
          </p:cNvPr>
          <p:cNvGrpSpPr/>
          <p:nvPr userDrawn="1"/>
        </p:nvGrpSpPr>
        <p:grpSpPr>
          <a:xfrm>
            <a:off x="4800600" y="3246863"/>
            <a:ext cx="1114409" cy="1160621"/>
            <a:chOff x="5343407" y="1752600"/>
            <a:chExt cx="1114409" cy="1160621"/>
          </a:xfrm>
        </p:grpSpPr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E7FB7A2A-2D14-1105-B15D-4F4C04A6FF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CA22A94-509E-32C8-87A6-C41E8B1B2DEA}"/>
                </a:ext>
              </a:extLst>
            </p:cNvPr>
            <p:cNvSpPr txBox="1"/>
            <p:nvPr userDrawn="1"/>
          </p:nvSpPr>
          <p:spPr>
            <a:xfrm>
              <a:off x="5343407" y="2667000"/>
              <a:ext cx="11144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Report/Analytics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46D9EA6-D0B5-18CC-6C05-63F3908918A0}"/>
              </a:ext>
            </a:extLst>
          </p:cNvPr>
          <p:cNvGrpSpPr/>
          <p:nvPr userDrawn="1"/>
        </p:nvGrpSpPr>
        <p:grpSpPr>
          <a:xfrm>
            <a:off x="9037083" y="3246863"/>
            <a:ext cx="937550" cy="1160621"/>
            <a:chOff x="5431831" y="1752600"/>
            <a:chExt cx="937550" cy="1160621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56CADE8A-6EC7-51D0-0CFE-1124AA9C6C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31831" y="1752600"/>
              <a:ext cx="937550" cy="937550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702BEAC-3F80-2061-C091-2E2DE37438D1}"/>
                </a:ext>
              </a:extLst>
            </p:cNvPr>
            <p:cNvSpPr txBox="1"/>
            <p:nvPr userDrawn="1"/>
          </p:nvSpPr>
          <p:spPr>
            <a:xfrm>
              <a:off x="5599081" y="2667000"/>
              <a:ext cx="6030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Biology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75668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259536-D612-272A-D0AD-1D0145988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A510F-03EC-A6BB-D8AE-182AFD52C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779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E54A3-AB3C-35BD-6098-13B595E84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3EF45-FFD0-8EC1-3E51-7B4572F3A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400" y="1103971"/>
            <a:ext cx="6556748" cy="52110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3246F-34BC-6307-9619-06751D531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399" y="2503449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DF21F7-6214-7E6B-A5E6-69AAAA30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A02BA3-BB8A-AC85-A750-93E59432E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5047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9C9C3-CF27-8B06-2E66-2BB1FCAD7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5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8B7967-4936-AE6D-0BBD-BCE482FF42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02352" y="1106424"/>
            <a:ext cx="6518834" cy="52353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1E6CC-1128-78C6-3309-EDCFE3E4C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250545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FB39B1-5B40-FE1F-3045-DD90E2A82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7EE0B-14D8-097A-37A8-4FBF55301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7374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5B7E2-6845-38D7-8C84-05645DB92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5930"/>
            <a:ext cx="103251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FDE4B-421A-55A0-7AEA-42BC2BDCD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340CA-3171-FB84-4A04-1522D74B5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117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5B7E2-6845-38D7-8C84-05645DB92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5930"/>
            <a:ext cx="103251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FDE4B-421A-55A0-7AEA-42BC2BDCD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340CA-3171-FB84-4A04-1522D74B5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07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D4BF88">
                <a:alpha val="75162"/>
              </a:srgbClr>
            </a:gs>
            <a:gs pos="39000">
              <a:schemeClr val="bg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F53D41-B3D9-0856-DEBB-57C725BD4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755930"/>
            <a:ext cx="103251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7F6990-E15B-701E-55A2-00590A07C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3450" y="2216430"/>
            <a:ext cx="103251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0E2C12-EE6A-20CB-09F3-55836BC339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7324"/>
            <a:ext cx="12192000" cy="529216"/>
          </a:xfrm>
          <a:prstGeom prst="rect">
            <a:avLst/>
          </a:prstGeom>
        </p:spPr>
      </p:pic>
      <p:pic>
        <p:nvPicPr>
          <p:cNvPr id="8" name="Picture 7" descr="A black background with grey letters&#10;&#10;Description automatically generated">
            <a:extLst>
              <a:ext uri="{FF2B5EF4-FFF2-40B4-BE49-F238E27FC236}">
                <a16:creationId xmlns:a16="http://schemas.microsoft.com/office/drawing/2014/main" id="{119BBE9E-4D69-14CD-9511-13BB4AA55D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4" cstate="screen">
            <a:alphaModFix amt="2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0077"/>
            <a:ext cx="1201897" cy="53196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22777-339B-9F56-577C-65AD89F9C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2148" y="99559"/>
            <a:ext cx="1059704" cy="261258"/>
          </a:xfrm>
          <a:prstGeom prst="roundRect">
            <a:avLst>
              <a:gd name="adj" fmla="val 50000"/>
            </a:avLst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/>
                </a:solidFill>
              </a:defRPr>
            </a:lvl1pPr>
          </a:lstStyle>
          <a:p>
            <a:fld id="{E8618032-BA8D-3D4D-8253-A70208A859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38D45-6410-BA73-9765-65C75CDC47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3963" y="121602"/>
            <a:ext cx="4114800" cy="2171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75167"/>
                  </a:schemeClr>
                </a:solidFill>
              </a:defRPr>
            </a:lvl1pPr>
          </a:lstStyle>
          <a:p>
            <a:r>
              <a:rPr lang="en-US" dirty="0"/>
              <a:t>Biological &amp; Physical Sciences</a:t>
            </a:r>
          </a:p>
        </p:txBody>
      </p:sp>
    </p:spTree>
    <p:extLst>
      <p:ext uri="{BB962C8B-B14F-4D97-AF65-F5344CB8AC3E}">
        <p14:creationId xmlns:p14="http://schemas.microsoft.com/office/powerpoint/2010/main" val="88917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0" r:id="rId2"/>
    <p:sldLayoutId id="2147483661" r:id="rId3"/>
    <p:sldLayoutId id="2147483682" r:id="rId4"/>
    <p:sldLayoutId id="2147483691" r:id="rId5"/>
    <p:sldLayoutId id="2147483662" r:id="rId6"/>
    <p:sldLayoutId id="2147483692" r:id="rId7"/>
    <p:sldLayoutId id="2147483663" r:id="rId8"/>
    <p:sldLayoutId id="2147483674" r:id="rId9"/>
    <p:sldLayoutId id="2147483675" r:id="rId10"/>
    <p:sldLayoutId id="2147483676" r:id="rId11"/>
    <p:sldLayoutId id="2147483681" r:id="rId12"/>
    <p:sldLayoutId id="2147483677" r:id="rId13"/>
    <p:sldLayoutId id="2147483678" r:id="rId14"/>
    <p:sldLayoutId id="2147483683" r:id="rId15"/>
    <p:sldLayoutId id="2147483672" r:id="rId16"/>
    <p:sldLayoutId id="2147483679" r:id="rId17"/>
    <p:sldLayoutId id="2147483673" r:id="rId18"/>
    <p:sldLayoutId id="2147483690" r:id="rId19"/>
    <p:sldLayoutId id="2147483689" r:id="rId20"/>
    <p:sldLayoutId id="2147483664" r:id="rId21"/>
    <p:sldLayoutId id="2147483665" r:id="rId22"/>
    <p:sldLayoutId id="2147483684" r:id="rId23"/>
    <p:sldLayoutId id="2147483685" r:id="rId24"/>
    <p:sldLayoutId id="2147483686" r:id="rId25"/>
    <p:sldLayoutId id="2147483687" r:id="rId26"/>
    <p:sldLayoutId id="2147483666" r:id="rId27"/>
    <p:sldLayoutId id="2147483667" r:id="rId28"/>
    <p:sldLayoutId id="2147483668" r:id="rId29"/>
    <p:sldLayoutId id="2147483669" r:id="rId30"/>
    <p:sldLayoutId id="2147483658" r:id="rId3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ijms2408736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7.png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1526-023-00334-8" TargetMode="External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lssr.2023.02.003" TargetMode="External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2.emf"/><Relationship Id="rId3" Type="http://schemas.openxmlformats.org/officeDocument/2006/relationships/image" Target="../media/image85.png"/><Relationship Id="rId7" Type="http://schemas.openxmlformats.org/officeDocument/2006/relationships/image" Target="../media/image88.png"/><Relationship Id="rId12" Type="http://schemas.openxmlformats.org/officeDocument/2006/relationships/image" Target="../media/image9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png"/><Relationship Id="rId11" Type="http://schemas.openxmlformats.org/officeDocument/2006/relationships/image" Target="../media/image90.png"/><Relationship Id="rId5" Type="http://schemas.openxmlformats.org/officeDocument/2006/relationships/image" Target="../media/image86.png"/><Relationship Id="rId10" Type="http://schemas.openxmlformats.org/officeDocument/2006/relationships/hyperlink" Target="https://doi.org/10.1038/s41526-023-00337-5" TargetMode="External"/><Relationship Id="rId4" Type="http://schemas.microsoft.com/office/2007/relationships/hdphoto" Target="../media/hdphoto1.wdp"/><Relationship Id="rId9" Type="http://schemas.openxmlformats.org/officeDocument/2006/relationships/hyperlink" Target="https://doi.org/10.3390/ijms22211176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5D3E717-6970-91B9-68BB-B9CE473EC2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101" y="3895025"/>
            <a:ext cx="4774425" cy="1851789"/>
          </a:xfrm>
        </p:spPr>
        <p:txBody>
          <a:bodyPr/>
          <a:lstStyle/>
          <a:p>
            <a:r>
              <a:rPr lang="en-US" dirty="0"/>
              <a:t>Jonathan Galazka, PhD</a:t>
            </a:r>
          </a:p>
          <a:p>
            <a:r>
              <a:rPr lang="en-US" dirty="0"/>
              <a:t>NASA Ames Research Center</a:t>
            </a:r>
          </a:p>
          <a:p>
            <a:r>
              <a:rPr lang="en-US" dirty="0"/>
              <a:t>March 21</a:t>
            </a:r>
            <a:r>
              <a:rPr lang="en-US" baseline="30000" dirty="0"/>
              <a:t>st</a:t>
            </a:r>
            <a:r>
              <a:rPr lang="en-US" dirty="0"/>
              <a:t>, 2024</a:t>
            </a:r>
          </a:p>
          <a:p>
            <a:r>
              <a:rPr lang="en-US" dirty="0"/>
              <a:t>CBPSS Panel on Adapting to Space</a:t>
            </a:r>
          </a:p>
          <a:p>
            <a:r>
              <a:rPr lang="en-US" dirty="0"/>
              <a:t>Washington, DC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AB492-0D30-3AB0-9C9C-3B7725AA3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anchor="ctr"/>
          <a:lstStyle/>
          <a:p>
            <a:r>
              <a:rPr lang="en-US" dirty="0"/>
              <a:t>Adapting to Space</a:t>
            </a:r>
          </a:p>
        </p:txBody>
      </p:sp>
    </p:spTree>
    <p:extLst>
      <p:ext uri="{BB962C8B-B14F-4D97-AF65-F5344CB8AC3E}">
        <p14:creationId xmlns:p14="http://schemas.microsoft.com/office/powerpoint/2010/main" val="406897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40C1C-BF9F-7800-2EE5-B31442CFD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4E8CAD-EA07-506F-0A62-1E9875A2D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" name="Picture 2" descr="Two astronauts, Jessica Watkins and Bob Hines, inspect the roots of a plant while aboard the International Space Station. They are wearing blue T-shirts, the plant leaves are green, the roots are white, and the orbiting laboratory is blue, white, and gray, with many compartments.">
            <a:extLst>
              <a:ext uri="{FF2B5EF4-FFF2-40B4-BE49-F238E27FC236}">
                <a16:creationId xmlns:a16="http://schemas.microsoft.com/office/drawing/2014/main" id="{94AFE534-1531-550C-45AC-CAE2954351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060" y="549562"/>
            <a:ext cx="12032164" cy="622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669EC92-30ED-BB67-75ED-1C042BD85C1D}"/>
              </a:ext>
            </a:extLst>
          </p:cNvPr>
          <p:cNvSpPr txBox="1"/>
          <p:nvPr/>
        </p:nvSpPr>
        <p:spPr>
          <a:xfrm>
            <a:off x="5298392" y="6336808"/>
            <a:ext cx="6786194" cy="408623"/>
          </a:xfrm>
          <a:prstGeom prst="round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Jessica Watkins and Bob Hines, aboard the ISS. Credit NASA.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DF84E8-5FC2-746E-C5B1-9AE43187995D}"/>
              </a:ext>
            </a:extLst>
          </p:cNvPr>
          <p:cNvSpPr txBox="1"/>
          <p:nvPr/>
        </p:nvSpPr>
        <p:spPr>
          <a:xfrm>
            <a:off x="166468" y="756622"/>
            <a:ext cx="2040254" cy="102155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Fluid shifts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Unloading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Radiation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8EEBD2-5F53-098A-5C97-2808942FE8E1}"/>
              </a:ext>
            </a:extLst>
          </p:cNvPr>
          <p:cNvSpPr txBox="1"/>
          <p:nvPr/>
        </p:nvSpPr>
        <p:spPr>
          <a:xfrm>
            <a:off x="166468" y="1849215"/>
            <a:ext cx="2172130" cy="408623"/>
          </a:xfrm>
          <a:prstGeom prst="round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ISS Microbiome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9349AB-F8E4-C2D6-E792-6075B793132C}"/>
              </a:ext>
            </a:extLst>
          </p:cNvPr>
          <p:cNvSpPr txBox="1"/>
          <p:nvPr/>
        </p:nvSpPr>
        <p:spPr>
          <a:xfrm>
            <a:off x="166468" y="2328875"/>
            <a:ext cx="2040254" cy="1940957"/>
          </a:xfrm>
          <a:prstGeom prst="round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Genetic background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Microbiome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Lifestyle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Life history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2B817A-741D-3383-8262-F2C991B82AF3}"/>
              </a:ext>
            </a:extLst>
          </p:cNvPr>
          <p:cNvSpPr txBox="1"/>
          <p:nvPr/>
        </p:nvSpPr>
        <p:spPr>
          <a:xfrm>
            <a:off x="8855098" y="604997"/>
            <a:ext cx="3213304" cy="578882"/>
          </a:xfrm>
          <a:prstGeom prst="round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800" dirty="0"/>
              <a:t>Adapting to Space</a:t>
            </a:r>
          </a:p>
        </p:txBody>
      </p:sp>
    </p:spTree>
    <p:extLst>
      <p:ext uri="{BB962C8B-B14F-4D97-AF65-F5344CB8AC3E}">
        <p14:creationId xmlns:p14="http://schemas.microsoft.com/office/powerpoint/2010/main" val="3282087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C6AD8-7F12-BE3E-3612-6BB783E02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35086B-CA96-9347-FEA1-046412250C7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31550" y="82550"/>
            <a:ext cx="1060450" cy="260350"/>
          </a:xfrm>
        </p:spPr>
        <p:txBody>
          <a:bodyPr/>
          <a:lstStyle/>
          <a:p>
            <a:fld id="{E8618032-BA8D-3D4D-8253-A70208A85976}" type="slidenum">
              <a:rPr lang="en-US" smtClean="0"/>
              <a:t>3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02E1EA-565D-6C17-8139-8DF3B57F0AE8}"/>
              </a:ext>
            </a:extLst>
          </p:cNvPr>
          <p:cNvSpPr txBox="1"/>
          <p:nvPr/>
        </p:nvSpPr>
        <p:spPr>
          <a:xfrm>
            <a:off x="4419600" y="920621"/>
            <a:ext cx="7772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Spaceflight Impacts Vision.</a:t>
            </a:r>
          </a:p>
          <a:p>
            <a:pPr marL="342900" indent="-342900">
              <a:buFont typeface="+mj-lt"/>
              <a:buAutoNum type="arabicPeriod"/>
            </a:pPr>
            <a:endParaRPr lang="en-US" sz="32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Genetic Background Impacts Muscle Loss.</a:t>
            </a:r>
          </a:p>
          <a:p>
            <a:pPr marL="342900" indent="-342900">
              <a:buFont typeface="+mj-lt"/>
              <a:buAutoNum type="arabicPeriod"/>
            </a:pPr>
            <a:endParaRPr lang="en-US" sz="32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Unloading and Irradiation Combine to Impact Muscle Loss.</a:t>
            </a:r>
          </a:p>
          <a:p>
            <a:pPr marL="342900" indent="-342900">
              <a:buFont typeface="+mj-lt"/>
              <a:buAutoNum type="arabicPeriod"/>
            </a:pPr>
            <a:endParaRPr lang="en-US" sz="32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Open Science is Accelerating Discovery.</a:t>
            </a:r>
          </a:p>
        </p:txBody>
      </p:sp>
    </p:spTree>
    <p:extLst>
      <p:ext uri="{BB962C8B-B14F-4D97-AF65-F5344CB8AC3E}">
        <p14:creationId xmlns:p14="http://schemas.microsoft.com/office/powerpoint/2010/main" val="1199707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DB892-A1B9-8D11-5646-8170E4A50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5588"/>
            <a:ext cx="12191999" cy="1325563"/>
          </a:xfrm>
        </p:spPr>
        <p:txBody>
          <a:bodyPr>
            <a:noAutofit/>
          </a:bodyPr>
          <a:lstStyle/>
          <a:p>
            <a:r>
              <a:rPr lang="en-US" sz="2800" dirty="0"/>
              <a:t>Evidence of Spaceflight-Induced Adverse Effects on Photoreceptors and Retinal Function in the Mouse Eye.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40C1C-BF9F-7800-2EE5-B31442CFD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4E8CAD-EA07-506F-0A62-1E9875A2D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A1CCAC-925A-8F31-BB91-3C9C7EE1C2B9}"/>
              </a:ext>
            </a:extLst>
          </p:cNvPr>
          <p:cNvSpPr txBox="1"/>
          <p:nvPr/>
        </p:nvSpPr>
        <p:spPr>
          <a:xfrm>
            <a:off x="0" y="1581151"/>
            <a:ext cx="473914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Spaceflight induces neuro-ocular changes in astronauts during and after space flight.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The RR-18 mission (PI Dr. Vivien Mao, Loma Linda U.) characterized acute oxidative damage in ocular structure and retinal function of mice and evaluated the efficacy of an antioxidant in reducing spaceflight-induced changes in the retina.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Postflight evaluations showed increases in retinal oxidative stress and apoptotic cell death after spaceflight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and decreases in the amplitudes of alpha and beta waves.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Treatment with the antioxidant, BuOE (superoxide dismutase mimic), significantly reduced levels of oxidative stress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but levels of apoptotic cell death, and ERG metrics remained unchanged.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1B5980-7A44-BDDE-B5E1-93147662D175}"/>
              </a:ext>
            </a:extLst>
          </p:cNvPr>
          <p:cNvSpPr txBox="1"/>
          <p:nvPr/>
        </p:nvSpPr>
        <p:spPr>
          <a:xfrm>
            <a:off x="74447" y="6367276"/>
            <a:ext cx="12015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0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Citation</a:t>
            </a:r>
            <a:r>
              <a:rPr lang="en-US" sz="1200" b="0" i="0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Mao, X.; Stanbouly, S.;Holley, J.; Pecaut, M.; Crapo, J. </a:t>
            </a:r>
            <a:r>
              <a:rPr lang="en-US" sz="1200" b="1" i="0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Evidence of Spaceflight-Induced Adverse Effects on Photoreceptors and Retinal Function in the Mouse Eye</a:t>
            </a:r>
            <a:r>
              <a:rPr lang="en-US" sz="1200" b="0" i="0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Int. J. Mol. Sci. 2023, 24, 7362. </a:t>
            </a:r>
            <a:r>
              <a:rPr lang="en-US" sz="1200" b="1" i="0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Funding</a:t>
            </a:r>
            <a:r>
              <a:rPr lang="en-US" sz="1200" b="0" i="0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Space Biology award NNX15AB41G to Dr. Vivien Mao.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3B5BEB6D-7F30-50BC-BFBA-73D0224CEA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08147" y="3469043"/>
            <a:ext cx="2883759" cy="244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E7FAE69-8103-CFA6-398E-956AC755B116}"/>
              </a:ext>
            </a:extLst>
          </p:cNvPr>
          <p:cNvSpPr txBox="1"/>
          <p:nvPr/>
        </p:nvSpPr>
        <p:spPr>
          <a:xfrm>
            <a:off x="8645531" y="5898765"/>
            <a:ext cx="31475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Flight induced oxidative stress in cones (yellow signal) which was mitigated by treatment with the antioxidant, BuOE.s</a:t>
            </a:r>
          </a:p>
        </p:txBody>
      </p:sp>
      <p:pic>
        <p:nvPicPr>
          <p:cNvPr id="2050" name="Picture 2" descr="a woman astronaut with short hair and glasses propped on her head looks through a long tube with a lens and camera which takes pictures of her eye. she's aboard the international space station">
            <a:extLst>
              <a:ext uri="{FF2B5EF4-FFF2-40B4-BE49-F238E27FC236}">
                <a16:creationId xmlns:a16="http://schemas.microsoft.com/office/drawing/2014/main" id="{F11BFBF6-D880-B1AB-B4D7-A23A3B4143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73388" y="2040956"/>
            <a:ext cx="2907048" cy="264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7D4AB558-8D20-E213-5DA2-662EB1314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94691" y="987546"/>
            <a:ext cx="2907048" cy="246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C3BDB5-7618-2D7D-EE0F-3669767C3E56}"/>
              </a:ext>
            </a:extLst>
          </p:cNvPr>
          <p:cNvSpPr txBox="1"/>
          <p:nvPr/>
        </p:nvSpPr>
        <p:spPr>
          <a:xfrm>
            <a:off x="5234060" y="4669033"/>
            <a:ext cx="2979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Peggy Whitson performing an eye check aboard the International Space Station. Credit NASA.</a:t>
            </a:r>
          </a:p>
        </p:txBody>
      </p:sp>
    </p:spTree>
    <p:extLst>
      <p:ext uri="{BB962C8B-B14F-4D97-AF65-F5344CB8AC3E}">
        <p14:creationId xmlns:p14="http://schemas.microsoft.com/office/powerpoint/2010/main" val="2244233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F93B8-B620-FACA-44D9-908C8BC54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26" y="243574"/>
            <a:ext cx="11977141" cy="1325563"/>
          </a:xfrm>
        </p:spPr>
        <p:txBody>
          <a:bodyPr>
            <a:noAutofit/>
          </a:bodyPr>
          <a:lstStyle/>
          <a:p>
            <a:r>
              <a:rPr lang="en-US" sz="2800" dirty="0"/>
              <a:t>Genetic diversity modulates the physical and transcriptomic response of skeletal muscle to simulated microgravity in male mice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44571E-2BC9-6125-FD84-8DF61F43F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FC5746-7762-7844-5F51-5D20A60E7C54}"/>
              </a:ext>
            </a:extLst>
          </p:cNvPr>
          <p:cNvSpPr txBox="1"/>
          <p:nvPr/>
        </p:nvSpPr>
        <p:spPr>
          <a:xfrm>
            <a:off x="107937" y="1609582"/>
            <a:ext cx="47518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Astronaut data shows considerable variation in muscle loss in response to microgravity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Strength losses vary from 0–55% for missions between 30-380 days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2,3,4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Study compared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response of muscle in 8 mouse strains to 3 weeks of hind limb unloading (PI H. Donahue at VCU).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Saw substantial differences in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</a:rPr>
              <a:t>muscle loss between strains.</a:t>
            </a:r>
            <a:endParaRPr lang="en-US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Differences are reflected in the magnitude and pattern of changes within muscles from each strain.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A95060-25DA-E029-F704-DFE5B11E76E0}"/>
              </a:ext>
            </a:extLst>
          </p:cNvPr>
          <p:cNvSpPr txBox="1"/>
          <p:nvPr/>
        </p:nvSpPr>
        <p:spPr>
          <a:xfrm>
            <a:off x="0" y="6429392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Citation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Zeineddine, Y., Friedman, M.A., Buettmann, E.G. et al. 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Genetic diversity modulates the physical and transcriptomic response of skeletal muscle to simulated microgravity in male mice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npj Microgravity 9, 86 (2023) </a:t>
            </a:r>
            <a:r>
              <a:rPr lang="en-US" sz="1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Funding: 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Space Biology grant 80NSSC18K1473 (Gap Junctions and Microgravity Induced Bone Loss) to Dr. Henry Donahue at VCU.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 descr="Fig. 3">
            <a:extLst>
              <a:ext uri="{FF2B5EF4-FFF2-40B4-BE49-F238E27FC236}">
                <a16:creationId xmlns:a16="http://schemas.microsoft.com/office/drawing/2014/main" id="{2F23697F-9321-7861-F118-701151904F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61571" y="4001623"/>
            <a:ext cx="3822492" cy="173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ig. 3">
            <a:extLst>
              <a:ext uri="{FF2B5EF4-FFF2-40B4-BE49-F238E27FC236}">
                <a16:creationId xmlns:a16="http://schemas.microsoft.com/office/drawing/2014/main" id="{1FFF2E7E-0B7F-1C6D-CF0F-7592914BC4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8297" y="1864396"/>
            <a:ext cx="3827734" cy="182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D4185E-114D-A24C-BAE5-07DB590B200D}"/>
              </a:ext>
            </a:extLst>
          </p:cNvPr>
          <p:cNvSpPr txBox="1"/>
          <p:nvPr/>
        </p:nvSpPr>
        <p:spPr>
          <a:xfrm>
            <a:off x="8186623" y="3727087"/>
            <a:ext cx="11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A/J mouse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F42C6F-4910-5140-E4D4-EDD6EDBFF768}"/>
              </a:ext>
            </a:extLst>
          </p:cNvPr>
          <p:cNvSpPr txBox="1"/>
          <p:nvPr/>
        </p:nvSpPr>
        <p:spPr>
          <a:xfrm>
            <a:off x="8188359" y="1600003"/>
            <a:ext cx="2598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NOD/ShiLtJ mouse 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67DE81-10D3-63AA-7D41-DD788875385E}"/>
              </a:ext>
            </a:extLst>
          </p:cNvPr>
          <p:cNvSpPr txBox="1"/>
          <p:nvPr/>
        </p:nvSpPr>
        <p:spPr>
          <a:xfrm>
            <a:off x="5336494" y="6186566"/>
            <a:ext cx="6511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Red is unloaded. Blue is control. Adapted from Figure 3 of Zeineddine et al. 2023.</a:t>
            </a:r>
          </a:p>
        </p:txBody>
      </p:sp>
      <p:pic>
        <p:nvPicPr>
          <p:cNvPr id="1028" name="Picture 4" descr="Fig. 3">
            <a:extLst>
              <a:ext uri="{FF2B5EF4-FFF2-40B4-BE49-F238E27FC236}">
                <a16:creationId xmlns:a16="http://schemas.microsoft.com/office/drawing/2014/main" id="{34DA23D9-F85B-B4AA-6A23-860EE91001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55340" y="3200661"/>
            <a:ext cx="3178301" cy="305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own Arrow 14">
            <a:extLst>
              <a:ext uri="{FF2B5EF4-FFF2-40B4-BE49-F238E27FC236}">
                <a16:creationId xmlns:a16="http://schemas.microsoft.com/office/drawing/2014/main" id="{ACAD9F84-5E46-5102-9639-635E4C9F965B}"/>
              </a:ext>
            </a:extLst>
          </p:cNvPr>
          <p:cNvSpPr/>
          <p:nvPr/>
        </p:nvSpPr>
        <p:spPr>
          <a:xfrm>
            <a:off x="6395332" y="4103712"/>
            <a:ext cx="196703" cy="212053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8BDCB557-DB86-A181-4FD8-C059251D4931}"/>
              </a:ext>
            </a:extLst>
          </p:cNvPr>
          <p:cNvSpPr/>
          <p:nvPr/>
        </p:nvSpPr>
        <p:spPr>
          <a:xfrm rot="11344729">
            <a:off x="7560211" y="4911888"/>
            <a:ext cx="196703" cy="212053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2" descr="Two astronauts, Jessica Watkins and Bob Hines, inspect the roots of a plant while aboard the International Space Station. They are wearing blue T-shirts, the plant leaves are green, the roots are white, and the orbiting laboratory is blue, white, and gray, with many compartments.">
            <a:extLst>
              <a:ext uri="{FF2B5EF4-FFF2-40B4-BE49-F238E27FC236}">
                <a16:creationId xmlns:a16="http://schemas.microsoft.com/office/drawing/2014/main" id="{FBBC8F61-FF8B-DBA0-4E98-06DC650AF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64737" y="1434388"/>
            <a:ext cx="2902041" cy="150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A43FEF9-DC71-DC65-6088-B55D20CEB5F8}"/>
              </a:ext>
            </a:extLst>
          </p:cNvPr>
          <p:cNvSpPr txBox="1"/>
          <p:nvPr/>
        </p:nvSpPr>
        <p:spPr>
          <a:xfrm>
            <a:off x="5336494" y="2905807"/>
            <a:ext cx="25074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Astronauts aboard the ISS. Credit NASA.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D85D7F-1CDC-84C5-8856-F7D118013630}"/>
              </a:ext>
            </a:extLst>
          </p:cNvPr>
          <p:cNvSpPr txBox="1"/>
          <p:nvPr/>
        </p:nvSpPr>
        <p:spPr>
          <a:xfrm>
            <a:off x="1641987" y="-1238865"/>
            <a:ext cx="23086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Blue is before unloading. Red is after.</a:t>
            </a:r>
          </a:p>
        </p:txBody>
      </p:sp>
    </p:spTree>
    <p:extLst>
      <p:ext uri="{BB962C8B-B14F-4D97-AF65-F5344CB8AC3E}">
        <p14:creationId xmlns:p14="http://schemas.microsoft.com/office/powerpoint/2010/main" val="2497331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DB892-A1B9-8D11-5646-8170E4A50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77" y="382612"/>
            <a:ext cx="12033809" cy="13255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Combined effects of heavy ion exposure and simulated Lunar gravity on skeletal muscle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40C1C-BF9F-7800-2EE5-B31442CFD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4E8CAD-EA07-506F-0A62-1E9875A2D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9CC064-57E1-7C7F-75F6-FDC2E721EC52}"/>
              </a:ext>
            </a:extLst>
          </p:cNvPr>
          <p:cNvSpPr txBox="1"/>
          <p:nvPr/>
        </p:nvSpPr>
        <p:spPr>
          <a:xfrm>
            <a:off x="133707" y="1961176"/>
            <a:ext cx="405483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Mice exposed to a single 0.5 Gy </a:t>
            </a:r>
            <a:r>
              <a:rPr lang="en-US" sz="1400" baseline="30000" dirty="0"/>
              <a:t>28</a:t>
            </a:r>
            <a:r>
              <a:rPr lang="en-US" sz="1400" dirty="0"/>
              <a:t>Si dose at a rate of 0.25 Gy min</a:t>
            </a:r>
            <a:r>
              <a:rPr lang="en-US" sz="1400" baseline="30000" dirty="0"/>
              <a:t>−1 </a:t>
            </a:r>
            <a:r>
              <a:rPr lang="en-US" sz="1400" dirty="0"/>
              <a:t>(similar to Mars mission) or sham treatment.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Mice then spent 21 days at 1 or 1/6 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Partial weight bearing causes muscle atrophy and fiber type switching.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Irradiation combined with unloading did not exacerbate muscle atrophy or fiber switching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However, the proportion of fibers with central nuclei (indicative of muscle regeneration or repair) was impacted irradiation and there was a significant interaction between loading and irradiation.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12C21F-50C1-8C80-09F0-94558ADF8B88}"/>
              </a:ext>
            </a:extLst>
          </p:cNvPr>
          <p:cNvSpPr txBox="1"/>
          <p:nvPr/>
        </p:nvSpPr>
        <p:spPr>
          <a:xfrm>
            <a:off x="119077" y="6357931"/>
            <a:ext cx="1195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222222"/>
                </a:solidFill>
              </a:rPr>
              <a:t>Citation: </a:t>
            </a:r>
            <a:r>
              <a:rPr lang="en-US" sz="1200" dirty="0">
                <a:solidFill>
                  <a:srgbClr val="222222"/>
                </a:solidFill>
              </a:rPr>
              <a:t>Wiggs et al. </a:t>
            </a:r>
            <a:r>
              <a:rPr lang="en-US" sz="1200" dirty="0">
                <a:solidFill>
                  <a:srgbClr val="222222"/>
                </a:solidFill>
                <a:hlinkClick r:id="rId3"/>
              </a:rPr>
              <a:t>Combined effects of heavy ion exposure and simulated Lunar gravity on skeletal muscle</a:t>
            </a:r>
            <a:r>
              <a:rPr lang="en-US" sz="1200" dirty="0">
                <a:solidFill>
                  <a:srgbClr val="222222"/>
                </a:solidFill>
              </a:rPr>
              <a:t>. Life Sci Space Res (Amst). 2023 May;37:39-49. </a:t>
            </a:r>
            <a:r>
              <a:rPr lang="en-US" sz="1200" b="1" dirty="0">
                <a:solidFill>
                  <a:srgbClr val="222222"/>
                </a:solidFill>
              </a:rPr>
              <a:t>Funding: </a:t>
            </a:r>
            <a:r>
              <a:rPr lang="en-US" sz="1200" dirty="0">
                <a:solidFill>
                  <a:srgbClr val="222222"/>
                </a:solidFill>
              </a:rPr>
              <a:t>Space Biology grant 80NSSC19K0432 to Dr. Lawler.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218A221-B79E-C1C0-86A8-DE1B5C287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93703" y="1808584"/>
            <a:ext cx="5532732" cy="129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2BC3F096-D26F-3CC9-129D-F65B98B538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73856" y="3262613"/>
            <a:ext cx="2522769" cy="191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stronaut Luca Parmitano on Treadmill">
            <a:extLst>
              <a:ext uri="{FF2B5EF4-FFF2-40B4-BE49-F238E27FC236}">
                <a16:creationId xmlns:a16="http://schemas.microsoft.com/office/drawing/2014/main" id="{7B62D6D0-A706-3EBE-47C1-5D35096F39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81636" y="1680959"/>
            <a:ext cx="1863630" cy="327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E00498E-C7C5-D7F3-0D44-775AE848B09C}"/>
              </a:ext>
            </a:extLst>
          </p:cNvPr>
          <p:cNvSpPr txBox="1"/>
          <p:nvPr/>
        </p:nvSpPr>
        <p:spPr>
          <a:xfrm>
            <a:off x="4257503" y="4955567"/>
            <a:ext cx="217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Luca Parmitano on treadmill aboard the International Space Station. Credit NASA.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02AA98-D26F-B5DF-7458-67DB5660EC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20675" y="3286579"/>
            <a:ext cx="2603067" cy="18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365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DB892-A1B9-8D11-5646-8170E4A50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0584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cs typeface="Calibri" panose="020F0502020204030204" pitchFamily="34" charset="0"/>
              </a:rPr>
              <a:t>How Open Science is Accelerating Discovery</a:t>
            </a:r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40C1C-BF9F-7800-2EE5-B31442CFD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Biological &amp; Physical Sciences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4E8CAD-EA07-506F-0A62-1E9875A2D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618032-BA8D-3D4D-8253-A70208A8597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61A4D3-2F3F-8DEB-46C4-F52ADF299E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5" b="97690" l="1817" r="99092">
                        <a14:foregroundMark x1="93724" y1="42162" x2="93146" y2="34241"/>
                        <a14:foregroundMark x1="93146" y1="34241" x2="80677" y2="20132"/>
                        <a14:foregroundMark x1="80677" y1="20132" x2="60859" y2="13366"/>
                        <a14:foregroundMark x1="60859" y1="13366" x2="39059" y2="11469"/>
                        <a14:foregroundMark x1="39059" y1="11469" x2="19901" y2="22195"/>
                        <a14:foregroundMark x1="19901" y1="22195" x2="15194" y2="27805"/>
                        <a14:foregroundMark x1="15194" y1="27805" x2="10487" y2="39109"/>
                        <a14:foregroundMark x1="10487" y1="39109" x2="13212" y2="69719"/>
                        <a14:foregroundMark x1="14946" y1="59901" x2="46491" y2="52393"/>
                        <a14:foregroundMark x1="46491" y1="52393" x2="71098" y2="50248"/>
                        <a14:foregroundMark x1="71098" y1="50248" x2="73410" y2="50248"/>
                        <a14:foregroundMark x1="88109" y1="73432" x2="75557" y2="56436"/>
                        <a14:foregroundMark x1="71676" y1="89439" x2="64492" y2="92162"/>
                        <a14:foregroundMark x1="64492" y1="92162" x2="34352" y2="92574"/>
                        <a14:foregroundMark x1="49050" y1="97772" x2="45334" y2="97772"/>
                        <a14:foregroundMark x1="7597" y1="71865" x2="3799" y2="65347"/>
                        <a14:foregroundMark x1="3799" y1="65347" x2="1817" y2="51320"/>
                        <a14:foregroundMark x1="1817" y1="51320" x2="5285" y2="36881"/>
                        <a14:foregroundMark x1="9166" y1="27063" x2="17424" y2="15182"/>
                        <a14:foregroundMark x1="17424" y1="15182" x2="19240" y2="13696"/>
                        <a14:foregroundMark x1="77704" y1="12376" x2="64905" y2="5363"/>
                        <a14:foregroundMark x1="64905" y1="5363" x2="41701" y2="3878"/>
                        <a14:foregroundMark x1="41701" y1="3878" x2="28324" y2="7343"/>
                        <a14:foregroundMark x1="68621" y1="19884" x2="66639" y2="25330"/>
                        <a14:foregroundMark x1="65483" y1="20132" x2="72337" y2="23845"/>
                        <a14:foregroundMark x1="72337" y1="23845" x2="68208" y2="27063"/>
                        <a14:foregroundMark x1="38398" y1="10231" x2="31462" y2="11304"/>
                        <a14:foregroundMark x1="31462" y1="11304" x2="26342" y2="16007"/>
                        <a14:foregroundMark x1="26342" y1="16007" x2="29067" y2="23432"/>
                        <a14:foregroundMark x1="29067" y1="23432" x2="36251" y2="25083"/>
                        <a14:foregroundMark x1="41123" y1="14686" x2="41453" y2="21947"/>
                        <a14:foregroundMark x1="41453" y1="21947" x2="35343" y2="27558"/>
                        <a14:foregroundMark x1="35343" y1="27558" x2="28159" y2="27805"/>
                        <a14:foregroundMark x1="28159" y1="27805" x2="27581" y2="26320"/>
                        <a14:foregroundMark x1="81007" y1="45627" x2="74814" y2="42327"/>
                        <a14:foregroundMark x1="74814" y1="42327" x2="72254" y2="49257"/>
                        <a14:foregroundMark x1="72254" y1="49257" x2="73741" y2="56848"/>
                        <a14:foregroundMark x1="73741" y1="56848" x2="79769" y2="56848"/>
                        <a14:foregroundMark x1="80429" y1="55281" x2="80429" y2="55281"/>
                        <a14:foregroundMark x1="80182" y1="54868" x2="80017" y2="56436"/>
                        <a14:foregroundMark x1="81916" y1="45050" x2="75640" y2="41914"/>
                        <a14:foregroundMark x1="75640" y1="41914" x2="75557" y2="41914"/>
                        <a14:foregroundMark x1="80595" y1="53878" x2="81173" y2="56023"/>
                        <a14:foregroundMark x1="65318" y1="44224" x2="58299" y2="43152"/>
                        <a14:foregroundMark x1="58299" y1="43152" x2="65896" y2="55363"/>
                        <a14:foregroundMark x1="65896" y1="55363" x2="59042" y2="56848"/>
                        <a14:foregroundMark x1="59042" y1="56848" x2="57969" y2="56023"/>
                        <a14:foregroundMark x1="56565" y1="55446" x2="56565" y2="55446"/>
                        <a14:foregroundMark x1="65483" y1="43482" x2="62428" y2="42162"/>
                        <a14:foregroundMark x1="62758" y1="41914" x2="60859" y2="42327"/>
                        <a14:foregroundMark x1="57391" y1="44802" x2="58134" y2="49835"/>
                        <a14:foregroundMark x1="49216" y1="41172" x2="50784" y2="42904"/>
                        <a14:foregroundMark x1="36251" y1="42327" x2="36829" y2="56271"/>
                        <a14:foregroundMark x1="36829" y1="50413" x2="40297" y2="49670"/>
                        <a14:foregroundMark x1="42857" y1="45792" x2="42609" y2="49257"/>
                        <a14:foregroundMark x1="42031" y1="42492" x2="44426" y2="45957"/>
                        <a14:foregroundMark x1="43187" y1="44224" x2="38398" y2="44802"/>
                        <a14:foregroundMark x1="33939" y1="42904" x2="39554" y2="42904"/>
                        <a14:foregroundMark x1="43765" y1="52558" x2="43187" y2="57756"/>
                        <a14:foregroundMark x1="42444" y1="57591" x2="35508" y2="57756"/>
                        <a14:foregroundMark x1="35508" y1="57756" x2="35508" y2="57756"/>
                        <a14:foregroundMark x1="18662" y1="57591" x2="19405" y2="50330"/>
                        <a14:foregroundMark x1="19405" y1="50330" x2="23865" y2="50083"/>
                        <a14:foregroundMark x1="22543" y1="45957" x2="21140" y2="43317"/>
                        <a14:foregroundMark x1="19405" y1="39191" x2="20809" y2="44802"/>
                        <a14:foregroundMark x1="20809" y1="44637" x2="19818" y2="48515"/>
                        <a14:foregroundMark x1="21552" y1="43647" x2="29315" y2="58168"/>
                        <a14:foregroundMark x1="29480" y1="56601" x2="29067" y2="44224"/>
                        <a14:foregroundMark x1="28902" y1="42822" x2="29810" y2="44554"/>
                        <a14:foregroundMark x1="48803" y1="743" x2="48803" y2="743"/>
                        <a14:foregroundMark x1="96780" y1="38036" x2="99174" y2="52393"/>
                        <a14:foregroundMark x1="29480" y1="43234" x2="28571" y2="43069"/>
                        <a14:foregroundMark x1="50206" y1="495" x2="50206" y2="495"/>
                        <a14:foregroundMark x1="50041" y1="495" x2="50041" y2="495"/>
                        <a14:foregroundMark x1="50124" y1="413" x2="50124" y2="413"/>
                        <a14:foregroundMark x1="50206" y1="495" x2="50206" y2="495"/>
                        <a14:foregroundMark x1="50206" y1="578" x2="50206" y2="578"/>
                        <a14:foregroundMark x1="50454" y1="578" x2="50124" y2="495"/>
                        <a14:backgroundMark x1="50454" y1="165" x2="50454" y2="1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7154" y="1630775"/>
            <a:ext cx="1298804" cy="1300956"/>
          </a:xfrm>
          <a:prstGeom prst="rect">
            <a:avLst/>
          </a:prstGeom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12D0E4-EC50-7634-975B-B61F15349E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792" y="2449001"/>
            <a:ext cx="1721099" cy="9707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167E80-D190-8842-3E5E-4C42EA645A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399" y="1112999"/>
            <a:ext cx="1555134" cy="11478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0B07-3A5E-A4A7-938F-8F03EEC391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53" y="4277809"/>
            <a:ext cx="1441579" cy="12479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1A41044-C620-2361-516E-3B71A3802BE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718" y="5536614"/>
            <a:ext cx="1505328" cy="11693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56746C-E341-7AFD-5B96-72D1522AC171}"/>
              </a:ext>
            </a:extLst>
          </p:cNvPr>
          <p:cNvSpPr txBox="1"/>
          <p:nvPr/>
        </p:nvSpPr>
        <p:spPr>
          <a:xfrm rot="16200000">
            <a:off x="-20203" y="1484614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RR-1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25E9BB-4C0B-FF9B-8D9D-8DB33421363B}"/>
              </a:ext>
            </a:extLst>
          </p:cNvPr>
          <p:cNvSpPr txBox="1"/>
          <p:nvPr/>
        </p:nvSpPr>
        <p:spPr>
          <a:xfrm rot="16200000">
            <a:off x="-24101" y="2879582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RR-9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3B35A1E8-B3FB-B5BC-9EBD-EEF9348F5FAE}"/>
              </a:ext>
            </a:extLst>
          </p:cNvPr>
          <p:cNvSpPr/>
          <p:nvPr/>
        </p:nvSpPr>
        <p:spPr>
          <a:xfrm>
            <a:off x="1844076" y="2182589"/>
            <a:ext cx="1105205" cy="31582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8EFB04-4484-9E17-4226-922D3458B378}"/>
              </a:ext>
            </a:extLst>
          </p:cNvPr>
          <p:cNvSpPr txBox="1"/>
          <p:nvPr/>
        </p:nvSpPr>
        <p:spPr>
          <a:xfrm>
            <a:off x="2878264" y="2988602"/>
            <a:ext cx="50450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Biospecimen Sharing Program</a:t>
            </a:r>
          </a:p>
          <a:p>
            <a:r>
              <a:rPr lang="en-US" dirty="0"/>
              <a:t>NASA Biological Institutional Science Collection</a:t>
            </a:r>
          </a:p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63A22A-10EC-139B-719B-BCDD8C7A4626}"/>
              </a:ext>
            </a:extLst>
          </p:cNvPr>
          <p:cNvSpPr txBox="1"/>
          <p:nvPr/>
        </p:nvSpPr>
        <p:spPr>
          <a:xfrm>
            <a:off x="7944901" y="3411015"/>
            <a:ext cx="42868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Braun, J.L.; Geromella, M.S.; Hamstra, S.I.; Messner, H.N.; Fajardo, V.A. </a:t>
            </a:r>
            <a:r>
              <a:rPr lang="en-US" sz="1000" dirty="0">
                <a:hlinkClick r:id="rId9"/>
              </a:rPr>
              <a:t>Characterizing SERCA Function in Murine Skeletal Muscles after 35–37 Days of Spaceflight</a:t>
            </a:r>
            <a:r>
              <a:rPr lang="en-US" sz="1000" dirty="0"/>
              <a:t>. Int. J. Mol. Sci. 2021, 22, 11764.</a:t>
            </a: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DD5529F6-29EA-7614-6312-9DFD716F97C7}"/>
              </a:ext>
            </a:extLst>
          </p:cNvPr>
          <p:cNvSpPr/>
          <p:nvPr/>
        </p:nvSpPr>
        <p:spPr>
          <a:xfrm rot="5400000">
            <a:off x="1109087" y="3689418"/>
            <a:ext cx="524510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B1F05D-1EB9-7226-7BF5-EA88F64BFF6F}"/>
              </a:ext>
            </a:extLst>
          </p:cNvPr>
          <p:cNvSpPr txBox="1"/>
          <p:nvPr/>
        </p:nvSpPr>
        <p:spPr>
          <a:xfrm>
            <a:off x="8008583" y="6134784"/>
            <a:ext cx="41834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Li, K., Desai, R., Scott, R.T. et al. </a:t>
            </a:r>
            <a:r>
              <a:rPr lang="en-US" sz="1000" dirty="0">
                <a:hlinkClick r:id="rId10"/>
              </a:rPr>
              <a:t>Explainable machine learning identifies multi-omics signatures of muscle response to spaceflight in mice</a:t>
            </a:r>
            <a:r>
              <a:rPr lang="en-US" sz="1000" dirty="0"/>
              <a:t>. npj Microgravity 9, 90 (2023).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009EDA8-0121-D347-19C3-1A946C0EBF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85538" y="4329694"/>
            <a:ext cx="2027242" cy="1609000"/>
          </a:xfrm>
          <a:prstGeom prst="rect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2AD9A5E-2B58-AB22-BA6C-8985B7081F11}"/>
              </a:ext>
            </a:extLst>
          </p:cNvPr>
          <p:cNvSpPr txBox="1"/>
          <p:nvPr/>
        </p:nvSpPr>
        <p:spPr>
          <a:xfrm>
            <a:off x="10275019" y="4465123"/>
            <a:ext cx="17587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Explainable ML to identify genetic targets that explain patterns between flight and ground.</a:t>
            </a:r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51A15556-9E98-5153-01F5-080B768A7529}"/>
              </a:ext>
            </a:extLst>
          </p:cNvPr>
          <p:cNvSpPr/>
          <p:nvPr/>
        </p:nvSpPr>
        <p:spPr>
          <a:xfrm>
            <a:off x="4366594" y="2154075"/>
            <a:ext cx="1034187" cy="31582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B35EF7F1-720B-F61B-B188-19A62914AFCE}"/>
              </a:ext>
            </a:extLst>
          </p:cNvPr>
          <p:cNvSpPr/>
          <p:nvPr/>
        </p:nvSpPr>
        <p:spPr>
          <a:xfrm>
            <a:off x="6852752" y="2086780"/>
            <a:ext cx="1034187" cy="31582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86528B-EA56-F523-A6F9-D63912E68B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549" y="1669280"/>
            <a:ext cx="1294130" cy="13009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327E7A-B90C-4F9B-B40F-637B857EFFE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08584" y="1181243"/>
            <a:ext cx="3821387" cy="2170399"/>
          </a:xfrm>
          <a:prstGeom prst="rect">
            <a:avLst/>
          </a:prstGeom>
        </p:spPr>
      </p:pic>
      <p:sp>
        <p:nvSpPr>
          <p:cNvPr id="17" name="Left Arrow 16">
            <a:extLst>
              <a:ext uri="{FF2B5EF4-FFF2-40B4-BE49-F238E27FC236}">
                <a16:creationId xmlns:a16="http://schemas.microsoft.com/office/drawing/2014/main" id="{6D4AA1B9-347B-84E0-A3CC-64F3433CD096}"/>
              </a:ext>
            </a:extLst>
          </p:cNvPr>
          <p:cNvSpPr/>
          <p:nvPr/>
        </p:nvSpPr>
        <p:spPr>
          <a:xfrm rot="21135019">
            <a:off x="2321798" y="4117273"/>
            <a:ext cx="5529988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 deposits secondary data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1D1BAA70-728C-40DC-44EB-F0D8923B87D1}"/>
              </a:ext>
            </a:extLst>
          </p:cNvPr>
          <p:cNvSpPr/>
          <p:nvPr/>
        </p:nvSpPr>
        <p:spPr>
          <a:xfrm>
            <a:off x="2393311" y="5636634"/>
            <a:ext cx="552998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Team accesses primary and secondary data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4FB443-6079-B3EE-9D1A-28B0CA3AD174}"/>
              </a:ext>
            </a:extLst>
          </p:cNvPr>
          <p:cNvSpPr txBox="1"/>
          <p:nvPr/>
        </p:nvSpPr>
        <p:spPr>
          <a:xfrm>
            <a:off x="6775478" y="2296144"/>
            <a:ext cx="116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Tissue request by PI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A12E9E-569B-107B-FFCE-DD185925DC74}"/>
              </a:ext>
            </a:extLst>
          </p:cNvPr>
          <p:cNvSpPr txBox="1"/>
          <p:nvPr/>
        </p:nvSpPr>
        <p:spPr>
          <a:xfrm>
            <a:off x="4480613" y="2375301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Archiving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6613C1-EC41-FC2E-CFDA-BF9D1C24C88C}"/>
              </a:ext>
            </a:extLst>
          </p:cNvPr>
          <p:cNvSpPr txBox="1"/>
          <p:nvPr/>
        </p:nvSpPr>
        <p:spPr>
          <a:xfrm>
            <a:off x="1719921" y="2384873"/>
            <a:ext cx="11288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Tissue collection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5AB02C-0903-976B-B3FA-C03DB44616DD}"/>
              </a:ext>
            </a:extLst>
          </p:cNvPr>
          <p:cNvSpPr txBox="1"/>
          <p:nvPr/>
        </p:nvSpPr>
        <p:spPr>
          <a:xfrm>
            <a:off x="27845" y="3741632"/>
            <a:ext cx="1015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Primary data deposited</a:t>
            </a:r>
          </a:p>
        </p:txBody>
      </p:sp>
    </p:spTree>
    <p:extLst>
      <p:ext uri="{BB962C8B-B14F-4D97-AF65-F5344CB8AC3E}">
        <p14:creationId xmlns:p14="http://schemas.microsoft.com/office/powerpoint/2010/main" val="1995965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C6AD8-7F12-BE3E-3612-6BB783E02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35086B-CA96-9347-FEA1-046412250C7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31550" y="82550"/>
            <a:ext cx="1060450" cy="260350"/>
          </a:xfrm>
        </p:spPr>
        <p:txBody>
          <a:bodyPr/>
          <a:lstStyle/>
          <a:p>
            <a:fld id="{E8618032-BA8D-3D4D-8253-A70208A85976}" type="slidenum">
              <a:rPr lang="en-US" smtClean="0"/>
              <a:t>8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02E1EA-565D-6C17-8139-8DF3B57F0AE8}"/>
              </a:ext>
            </a:extLst>
          </p:cNvPr>
          <p:cNvSpPr txBox="1"/>
          <p:nvPr/>
        </p:nvSpPr>
        <p:spPr>
          <a:xfrm>
            <a:off x="4039005" y="999802"/>
            <a:ext cx="794079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Four examples of how Space Biology is advancing: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spaceflight impacts Vision.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genetic background impacts muscle loss.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unloading and irradiation combine to impact muscle loss.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Open Science is accelerating discovery.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four examples are the “tip of the iceberg” in recent Space Biology advances: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Spaceflight studies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Ground studies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Diverse model organisms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science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 science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 for your attention!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7A3E9-4DA2-9C60-AC31-0993BAAA84C1}"/>
              </a:ext>
            </a:extLst>
          </p:cNvPr>
          <p:cNvSpPr txBox="1"/>
          <p:nvPr/>
        </p:nvSpPr>
        <p:spPr>
          <a:xfrm>
            <a:off x="2617807" y="212725"/>
            <a:ext cx="6956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0769098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PS_2024_gold">
      <a:dk1>
        <a:srgbClr val="061F49"/>
      </a:dk1>
      <a:lt1>
        <a:srgbClr val="FFFFFF"/>
      </a:lt1>
      <a:dk2>
        <a:srgbClr val="061F49"/>
      </a:dk2>
      <a:lt2>
        <a:srgbClr val="E7E6E6"/>
      </a:lt2>
      <a:accent1>
        <a:srgbClr val="061F48"/>
      </a:accent1>
      <a:accent2>
        <a:srgbClr val="276644"/>
      </a:accent2>
      <a:accent3>
        <a:srgbClr val="D47800"/>
      </a:accent3>
      <a:accent4>
        <a:srgbClr val="D4BF88"/>
      </a:accent4>
      <a:accent5>
        <a:srgbClr val="8F6725"/>
      </a:accent5>
      <a:accent6>
        <a:srgbClr val="205391"/>
      </a:accent6>
      <a:hlink>
        <a:srgbClr val="205391"/>
      </a:hlink>
      <a:folHlink>
        <a:srgbClr val="0B3C9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-01-24_BPS_PPT_Template" id="{F69818ED-1EB5-154C-9646-61EECBC32C17}" vid="{337BE73D-1FC8-8444-A6A2-B6928143BD4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358138F734BA4483C770A475080FD1" ma:contentTypeVersion="15" ma:contentTypeDescription="Create a new document." ma:contentTypeScope="" ma:versionID="fb2b251f9620231129a80c06c739d7f7">
  <xsd:schema xmlns:xsd="http://www.w3.org/2001/XMLSchema" xmlns:xs="http://www.w3.org/2001/XMLSchema" xmlns:p="http://schemas.microsoft.com/office/2006/metadata/properties" xmlns:ns2="d252d9db-f6ee-4652-8375-0e2e1f612970" xmlns:ns3="87819e0f-7b0a-4d01-83f0-b17ad255b078" targetNamespace="http://schemas.microsoft.com/office/2006/metadata/properties" ma:root="true" ma:fieldsID="798c7661a56fc33af5a0dafc962a4587" ns2:_="" ns3:_="">
    <xsd:import namespace="d252d9db-f6ee-4652-8375-0e2e1f612970"/>
    <xsd:import namespace="87819e0f-7b0a-4d01-83f0-b17ad255b0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52d9db-f6ee-4652-8375-0e2e1f6129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819e0f-7b0a-4d01-83f0-b17ad255b07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8d3379d9-91e3-4e19-a9d9-a5199abbbaf6}" ma:internalName="TaxCatchAll" ma:showField="CatchAllData" ma:web="87819e0f-7b0a-4d01-83f0-b17ad255b0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7819e0f-7b0a-4d01-83f0-b17ad255b078" xsi:nil="true"/>
    <lcf76f155ced4ddcb4097134ff3c332f xmlns="d252d9db-f6ee-4652-8375-0e2e1f612970">
      <Terms xmlns="http://schemas.microsoft.com/office/infopath/2007/PartnerControls"/>
    </lcf76f155ced4ddcb4097134ff3c332f>
    <SharedWithUsers xmlns="87819e0f-7b0a-4d01-83f0-b17ad255b078">
      <UserInfo>
        <DisplayName>Mangan, Keara L. (HQ-DP000)[BOOZ ALLEN &amp; HAMILTON INC]</DisplayName>
        <AccountId>13</AccountId>
        <AccountType/>
      </UserInfo>
      <UserInfo>
        <DisplayName>Gilbertson, Gamble (HQ-DP000)[EAST2]</DisplayName>
        <AccountId>15</AccountId>
        <AccountType/>
      </UserInfo>
      <UserInfo>
        <DisplayName>Lee, Jemie (HQ-DP000)[BOOZ ALLEN &amp; HAMILTON INC]</DisplayName>
        <AccountId>14</AccountId>
        <AccountType/>
      </UserInfo>
      <UserInfo>
        <DisplayName>White Lyons, Melanie M. (HQ-DP000)[BOOZ ALLEN &amp; HAMILTON INC]</DisplayName>
        <AccountId>12</AccountId>
        <AccountType/>
      </UserInfo>
      <UserInfo>
        <DisplayName>Lele, Julie (HQ-DM000)[BOOZ ALLEN &amp; HAMILTON INC]</DisplayName>
        <AccountId>10</AccountId>
        <AccountType/>
      </UserInfo>
      <UserInfo>
        <DisplayName>Burg, Joseph A. (HQ-DP000)[BOOZ ALLEN &amp; HAMILTON INC]</DisplayName>
        <AccountId>119</AccountId>
        <AccountType/>
      </UserInfo>
      <UserInfo>
        <DisplayName>Carnell, Lisa (HQ-DP000)</DisplayName>
        <AccountId>21</AccountId>
        <AccountType/>
      </UserInfo>
      <UserInfo>
        <DisplayName>Hertz, Paul (HQ-DA000)</DisplayName>
        <AccountId>100</AccountId>
        <AccountType/>
      </UserInfo>
      <UserInfo>
        <DisplayName>Fauntleroy, Haley (HQ-DP000)[BOOZ ALLEN &amp; HAMILTON INC]</DisplayName>
        <AccountId>22</AccountId>
        <AccountType/>
      </UserInfo>
      <UserInfo>
        <DisplayName>Cubberley, Hannah (HQ-DP000)[BOOZ ALLEN &amp; HAMILTON INC]</DisplayName>
        <AccountId>28</AccountId>
        <AccountType/>
      </UserInfo>
      <UserInfo>
        <DisplayName>Galazka, Jonathan M. (ARC-SC)</DisplayName>
        <AccountId>182</AccountId>
        <AccountType/>
      </UserInfo>
      <UserInfo>
        <DisplayName>Massa, Gioia D. (KSC-UBA00)</DisplayName>
        <AccountId>183</AccountId>
        <AccountType/>
      </UserInfo>
      <UserInfo>
        <DisplayName>Callas, John L (JPL-7500)[JPL Employee]</DisplayName>
        <AccountId>58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FC419C1-706F-4A4D-86B7-FCAE8C9CB1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52d9db-f6ee-4652-8375-0e2e1f612970"/>
    <ds:schemaRef ds:uri="87819e0f-7b0a-4d01-83f0-b17ad255b0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6B03FA-AE60-4B79-AD46-B79CDABDEA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62A2FE-7911-4E6A-8BD5-16877A182B2F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d252d9db-f6ee-4652-8375-0e2e1f612970"/>
    <ds:schemaRef ds:uri="http://www.w3.org/XML/1998/namespace"/>
    <ds:schemaRef ds:uri="87819e0f-7b0a-4d01-83f0-b17ad255b078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2024-01-29_BPS_PPT_Template</Template>
  <TotalTime>4832</TotalTime>
  <Words>1691</Words>
  <Application>Microsoft Macintosh PowerPoint</Application>
  <PresentationFormat>Widescreen</PresentationFormat>
  <Paragraphs>144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Times New Roman</vt:lpstr>
      <vt:lpstr>Calibri</vt:lpstr>
      <vt:lpstr>1_Office Theme</vt:lpstr>
      <vt:lpstr>PowerPoint Presentation</vt:lpstr>
      <vt:lpstr>PowerPoint Presentation</vt:lpstr>
      <vt:lpstr>PowerPoint Presentation</vt:lpstr>
      <vt:lpstr>Evidence of Spaceflight-Induced Adverse Effects on Photoreceptors and Retinal Function in the Mouse Eye. </vt:lpstr>
      <vt:lpstr>Genetic diversity modulates the physical and transcriptomic response of skeletal muscle to simulated microgravity in male mice</vt:lpstr>
      <vt:lpstr>Combined effects of heavy ion exposure and simulated Lunar gravity on skeletal muscle</vt:lpstr>
      <vt:lpstr>How Open Science is Accelerating Discovery</vt:lpstr>
      <vt:lpstr>PowerPoint Presentation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Lele, Julie (HQ-DM000)[BOOZ ALLEN &amp; HAMILTON INC]</dc:creator>
  <cp:lastModifiedBy>Galazka, Jonathan M. (ARC-SC)</cp:lastModifiedBy>
  <cp:revision>15</cp:revision>
  <dcterms:created xsi:type="dcterms:W3CDTF">2024-01-29T19:52:06Z</dcterms:created>
  <dcterms:modified xsi:type="dcterms:W3CDTF">2024-03-20T04:17:05Z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0x01010023358138F734BA4483C770A475080FD1</vt:lpwstr>
  </property>
  <property fmtid="{D5CDD505-2E9C-101B-9397-08002B2CF9AE}" pid="3" name="MediaServiceImageTags">
    <vt:lpwstr/>
  </property>
</Properties>
</file>