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10"/>
  </p:notesMasterIdLst>
  <p:sldIdLst>
    <p:sldId id="280" r:id="rId2"/>
    <p:sldId id="20833" r:id="rId3"/>
    <p:sldId id="20752" r:id="rId4"/>
    <p:sldId id="20825" r:id="rId5"/>
    <p:sldId id="20834" r:id="rId6"/>
    <p:sldId id="20835" r:id="rId7"/>
    <p:sldId id="20836" r:id="rId8"/>
    <p:sldId id="2082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D69BFF"/>
    <a:srgbClr val="FF2F92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54"/>
    <p:restoredTop sz="96327"/>
  </p:normalViewPr>
  <p:slideViewPr>
    <p:cSldViewPr snapToGrid="0" snapToObjects="1">
      <p:cViewPr varScale="1">
        <p:scale>
          <a:sx n="107" d="100"/>
          <a:sy n="107" d="100"/>
        </p:scale>
        <p:origin x="16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06697-A9B6-CE4A-B20E-18379E899798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F9735-3E20-7E4E-8FF4-4209DE9A9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70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87B037-9F39-4E74-AD2B-A814AD6B42EC}" type="slidenum">
              <a:rPr lang="en-GB" smtClean="0">
                <a:cs typeface="Arial" charset="0"/>
              </a:rPr>
              <a:pPr/>
              <a:t>1</a:t>
            </a:fld>
            <a:endParaRPr lang="en-GB">
              <a:cs typeface="Arial" charset="0"/>
            </a:endParaRPr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8288" cy="3722687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22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109BF-9BF3-42F9-947C-B1F4D2F7D95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05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59C0-8529-0940-B30D-8CFC64915B1F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2975-ADD6-9C49-BD4D-7AB46A231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37999"/>
      </p:ext>
    </p:extLst>
  </p:cSld>
  <p:clrMapOvr>
    <a:masterClrMapping/>
  </p:clrMapOvr>
  <p:transition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59C0-8529-0940-B30D-8CFC64915B1F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2975-ADD6-9C49-BD4D-7AB46A231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44782"/>
      </p:ext>
    </p:extLst>
  </p:cSld>
  <p:clrMapOvr>
    <a:masterClrMapping/>
  </p:clrMapOvr>
  <p:transition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59C0-8529-0940-B30D-8CFC64915B1F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2975-ADD6-9C49-BD4D-7AB46A231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10220"/>
      </p:ext>
    </p:extLst>
  </p:cSld>
  <p:clrMapOvr>
    <a:masterClrMapping/>
  </p:clrMapOvr>
  <p:transition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33450"/>
            <a:ext cx="57150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33450"/>
            <a:ext cx="57150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59C0-8529-0940-B30D-8CFC64915B1F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2975-ADD6-9C49-BD4D-7AB46A231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91840"/>
      </p:ext>
    </p:extLst>
  </p:cSld>
  <p:clrMapOvr>
    <a:masterClrMapping/>
  </p:clrMapOvr>
  <p:transition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59C0-8529-0940-B30D-8CFC64915B1F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2975-ADD6-9C49-BD4D-7AB46A231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3323"/>
      </p:ext>
    </p:extLst>
  </p:cSld>
  <p:clrMapOvr>
    <a:masterClrMapping/>
  </p:clrMapOvr>
  <p:transition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59C0-8529-0940-B30D-8CFC64915B1F}" type="datetimeFigureOut">
              <a:rPr lang="en-US" smtClean="0"/>
              <a:t>3/26/24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2975-ADD6-9C49-BD4D-7AB46A231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90239"/>
      </p:ext>
    </p:extLst>
  </p:cSld>
  <p:clrMapOvr>
    <a:masterClrMapping/>
  </p:clrMapOvr>
  <p:transition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66253"/>
            <a:ext cx="1158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09638"/>
            <a:ext cx="115824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82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459C0-8529-0940-B30D-8CFC64915B1F}" type="datetimeFigureOut">
              <a:rPr lang="en-US" smtClean="0"/>
              <a:pPr/>
              <a:t>3/26/24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182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182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62975-ADD6-9C49-BD4D-7AB46A231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1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2" r:id="rId5"/>
    <p:sldLayoutId id="2147483663" r:id="rId6"/>
  </p:sldLayoutIdLst>
  <p:transition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>
              <a:lumMod val="40000"/>
              <a:lumOff val="6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40000"/>
            <a:lumOff val="60000"/>
          </a:schemeClr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40000"/>
            <a:lumOff val="60000"/>
          </a:schemeClr>
        </a:buClr>
        <a:buFont typeface=".AppleSystemUIFont" charset="-12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40000"/>
            <a:lumOff val="60000"/>
          </a:schemeClr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40000"/>
            <a:lumOff val="60000"/>
          </a:schemeClr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40000"/>
            <a:lumOff val="60000"/>
          </a:schemeClr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1122363"/>
            <a:ext cx="10363200" cy="2212508"/>
          </a:xfrm>
        </p:spPr>
        <p:txBody>
          <a:bodyPr>
            <a:normAutofit fontScale="90000"/>
          </a:bodyPr>
          <a:lstStyle/>
          <a:p>
            <a:r>
              <a:rPr lang="en-GB" dirty="0"/>
              <a:t>Preliminary results from the Peregrine Ion-Trap Mass Spectrometer (PITMS)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2351B1-DCB0-4B47-A29E-0F6A779486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07" y="162557"/>
            <a:ext cx="1451113" cy="4572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48A3B9B-8E84-9536-5E6D-43723E791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0461" y="3469341"/>
            <a:ext cx="9810974" cy="204572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B. A. Cohen</a:t>
            </a:r>
            <a:r>
              <a:rPr lang="en-US" sz="1800" baseline="30000" dirty="0"/>
              <a:t>1</a:t>
            </a:r>
            <a:r>
              <a:rPr lang="en-US" sz="1800" dirty="0"/>
              <a:t>, S. J. Barber</a:t>
            </a:r>
            <a:r>
              <a:rPr lang="en-US" sz="1800" baseline="30000" dirty="0"/>
              <a:t>2</a:t>
            </a:r>
            <a:r>
              <a:rPr lang="en-US" sz="1800" dirty="0"/>
              <a:t>, F. A. J. Abernethy</a:t>
            </a:r>
            <a:r>
              <a:rPr lang="en-US" sz="1800" baseline="30000" dirty="0"/>
              <a:t>2</a:t>
            </a:r>
            <a:r>
              <a:rPr lang="en-US" sz="1800" dirty="0"/>
              <a:t>, N. M. Curran</a:t>
            </a:r>
            <a:r>
              <a:rPr lang="en-US" sz="1800" baseline="30000" dirty="0"/>
              <a:t>1</a:t>
            </a:r>
            <a:r>
              <a:rPr lang="en-US" sz="1800" dirty="0"/>
              <a:t>, P. D. Driggers</a:t>
            </a:r>
            <a:r>
              <a:rPr lang="en-US" sz="1800" baseline="30000" dirty="0"/>
              <a:t>1</a:t>
            </a:r>
            <a:r>
              <a:rPr lang="en-US" sz="1800" dirty="0"/>
              <a:t>, W. M. Farrell</a:t>
            </a:r>
            <a:r>
              <a:rPr lang="en-US" sz="1800" baseline="30000" dirty="0"/>
              <a:t>1</a:t>
            </a:r>
            <a:r>
              <a:rPr lang="en-US" sz="1800" dirty="0"/>
              <a:t>, A. J. Gawronska</a:t>
            </a:r>
            <a:r>
              <a:rPr lang="en-US" sz="1800" baseline="30000" dirty="0"/>
              <a:t>1</a:t>
            </a:r>
            <a:r>
              <a:rPr lang="en-US" sz="1800" dirty="0"/>
              <a:t>, D. Heather</a:t>
            </a:r>
            <a:r>
              <a:rPr lang="en-US" sz="1800" baseline="30000" dirty="0"/>
              <a:t>3</a:t>
            </a:r>
            <a:r>
              <a:rPr lang="en-US" sz="1800" dirty="0"/>
              <a:t>, C. Howe</a:t>
            </a:r>
            <a:r>
              <a:rPr lang="en-US" sz="1800" baseline="30000" dirty="0"/>
              <a:t>4</a:t>
            </a:r>
            <a:r>
              <a:rPr lang="en-US" sz="1800" dirty="0"/>
              <a:t>, P. Landsberg</a:t>
            </a:r>
            <a:r>
              <a:rPr lang="en-US" sz="1800" baseline="30000" dirty="0"/>
              <a:t>2</a:t>
            </a:r>
            <a:r>
              <a:rPr lang="en-US" sz="1800" dirty="0"/>
              <a:t>, V. López-Días</a:t>
            </a:r>
            <a:r>
              <a:rPr lang="en-US" sz="1800" baseline="30000" dirty="0"/>
              <a:t>5</a:t>
            </a:r>
            <a:r>
              <a:rPr lang="en-US" sz="1800" dirty="0"/>
              <a:t>, A. D. Morse</a:t>
            </a:r>
            <a:r>
              <a:rPr lang="en-US" sz="1800" baseline="30000" dirty="0"/>
              <a:t>2</a:t>
            </a:r>
            <a:r>
              <a:rPr lang="en-US" sz="1800" dirty="0"/>
              <a:t>, T. Morse</a:t>
            </a:r>
            <a:r>
              <a:rPr lang="en-US" sz="1800" baseline="30000" dirty="0"/>
              <a:t>4</a:t>
            </a:r>
            <a:r>
              <a:rPr lang="en-US" sz="1800" dirty="0"/>
              <a:t>, M. J. Poston</a:t>
            </a:r>
            <a:r>
              <a:rPr lang="en-US" sz="1800" baseline="30000" dirty="0"/>
              <a:t>6</a:t>
            </a:r>
            <a:r>
              <a:rPr lang="en-US" sz="1800" dirty="0"/>
              <a:t>, P. Prem</a:t>
            </a:r>
            <a:r>
              <a:rPr lang="en-US" sz="1800" baseline="30000" dirty="0"/>
              <a:t>7</a:t>
            </a:r>
            <a:r>
              <a:rPr lang="en-US" sz="1800" dirty="0"/>
              <a:t>, S. Sheridan</a:t>
            </a:r>
            <a:r>
              <a:rPr lang="en-US" sz="1800" baseline="30000" dirty="0"/>
              <a:t>2</a:t>
            </a:r>
            <a:r>
              <a:rPr lang="en-US" sz="1800" dirty="0"/>
              <a:t>, R. Trautner</a:t>
            </a:r>
            <a:r>
              <a:rPr lang="en-US" sz="1800" baseline="30000" dirty="0"/>
              <a:t>3</a:t>
            </a:r>
            <a:r>
              <a:rPr lang="en-US" sz="1800" dirty="0"/>
              <a:t>, O. J. Tucker</a:t>
            </a:r>
            <a:r>
              <a:rPr lang="en-US" sz="1800" baseline="30000" dirty="0"/>
              <a:t>1</a:t>
            </a:r>
            <a:r>
              <a:rPr lang="en-US" sz="1800" dirty="0"/>
              <a:t>, T. Warren</a:t>
            </a:r>
            <a:r>
              <a:rPr lang="en-US" sz="1800" baseline="30000" dirty="0"/>
              <a:t>8</a:t>
            </a:r>
          </a:p>
          <a:p>
            <a:pPr>
              <a:lnSpc>
                <a:spcPct val="120000"/>
              </a:lnSpc>
            </a:pPr>
            <a:r>
              <a:rPr lang="en-US" sz="1800" baseline="30000" dirty="0"/>
              <a:t>1</a:t>
            </a:r>
            <a:r>
              <a:rPr lang="en-US" sz="1800" dirty="0"/>
              <a:t>NASA Goddard Space Flight Center, Greenbelt MD (</a:t>
            </a:r>
            <a:r>
              <a:rPr lang="en-US" sz="1800" dirty="0" err="1"/>
              <a:t>barbara.a.cohen@nasa.gov</a:t>
            </a:r>
            <a:r>
              <a:rPr lang="en-US" sz="1800" dirty="0"/>
              <a:t>), </a:t>
            </a:r>
            <a:r>
              <a:rPr lang="en-US" sz="1800" baseline="30000" dirty="0"/>
              <a:t>2</a:t>
            </a:r>
            <a:r>
              <a:rPr lang="en-US" sz="1800" dirty="0"/>
              <a:t>The Open University, UK, </a:t>
            </a:r>
            <a:r>
              <a:rPr lang="en-US" sz="1800" baseline="30000" dirty="0"/>
              <a:t>3</a:t>
            </a:r>
            <a:r>
              <a:rPr lang="en-US" sz="1800" dirty="0"/>
              <a:t>ESA/ESTEC, The Netherlands, </a:t>
            </a:r>
            <a:r>
              <a:rPr lang="en-US" sz="1800" baseline="30000" dirty="0"/>
              <a:t>4</a:t>
            </a:r>
            <a:r>
              <a:rPr lang="en-US" sz="1800" dirty="0"/>
              <a:t>STFC RAL Space, UK, </a:t>
            </a:r>
            <a:r>
              <a:rPr lang="en-US" sz="1800" baseline="30000" dirty="0"/>
              <a:t>5</a:t>
            </a:r>
            <a:r>
              <a:rPr lang="en-US" sz="1800" dirty="0"/>
              <a:t>LIST, Luxembourg, </a:t>
            </a:r>
            <a:r>
              <a:rPr lang="en-US" sz="1800" baseline="30000" dirty="0"/>
              <a:t>6</a:t>
            </a:r>
            <a:r>
              <a:rPr lang="en-US" sz="1800" dirty="0"/>
              <a:t>SwRI, San Antonio, TX, </a:t>
            </a:r>
            <a:r>
              <a:rPr lang="en-US" sz="1800" baseline="30000" dirty="0"/>
              <a:t>7</a:t>
            </a:r>
            <a:r>
              <a:rPr lang="en-US" sz="1800" dirty="0"/>
              <a:t>JHU APL, Laurel MD; </a:t>
            </a:r>
            <a:r>
              <a:rPr lang="en-US" sz="1800" baseline="30000" dirty="0"/>
              <a:t>8</a:t>
            </a:r>
            <a:r>
              <a:rPr lang="en-US" sz="1800" dirty="0"/>
              <a:t>Oxford University, UK.</a:t>
            </a:r>
          </a:p>
        </p:txBody>
      </p:sp>
      <p:pic>
        <p:nvPicPr>
          <p:cNvPr id="11" name="Picture 10" descr="A no camera and phone sign&#10;&#10;Description automatically generated">
            <a:extLst>
              <a:ext uri="{FF2B5EF4-FFF2-40B4-BE49-F238E27FC236}">
                <a16:creationId xmlns:a16="http://schemas.microsoft.com/office/drawing/2014/main" id="{086C4D36-8D76-6B44-FECB-B263CAEAD6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60" y="1861073"/>
            <a:ext cx="1029611" cy="1029611"/>
          </a:xfrm>
          <a:prstGeom prst="rect">
            <a:avLst/>
          </a:prstGeom>
        </p:spPr>
      </p:pic>
      <p:pic>
        <p:nvPicPr>
          <p:cNvPr id="12" name="Picture 11" descr="A no camera and phone sign&#10;&#10;Description automatically generated">
            <a:extLst>
              <a:ext uri="{FF2B5EF4-FFF2-40B4-BE49-F238E27FC236}">
                <a16:creationId xmlns:a16="http://schemas.microsoft.com/office/drawing/2014/main" id="{CE76190D-8EEE-08CC-3604-3F744BC9F0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7927" y="1861073"/>
            <a:ext cx="1029611" cy="102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17199"/>
      </p:ext>
    </p:extLst>
  </p:cSld>
  <p:clrMapOvr>
    <a:masterClrMapping/>
  </p:clrMapOvr>
  <p:transition advTm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B938-6114-923B-1AAC-AE1F5BEE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6253"/>
            <a:ext cx="11582400" cy="685800"/>
          </a:xfrm>
        </p:spPr>
        <p:txBody>
          <a:bodyPr/>
          <a:lstStyle/>
          <a:p>
            <a:r>
              <a:rPr lang="en-US" dirty="0"/>
              <a:t>PITMS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151C9-75FB-80E2-B1F4-171D99799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909638"/>
            <a:ext cx="10603833" cy="5486400"/>
          </a:xfrm>
        </p:spPr>
        <p:txBody>
          <a:bodyPr>
            <a:normAutofit/>
          </a:bodyPr>
          <a:lstStyle/>
          <a:p>
            <a:r>
              <a:rPr lang="en-US" b="1" dirty="0"/>
              <a:t>Partnership</a:t>
            </a:r>
            <a:r>
              <a:rPr lang="en-US" dirty="0"/>
              <a:t>: PITMS is a partnership between NASA Goddard Space Flight Center (GSFC), The Open University (OU), RAL Space, NASA HQ, and ESA. </a:t>
            </a:r>
          </a:p>
          <a:p>
            <a:r>
              <a:rPr lang="en-US" b="1" dirty="0"/>
              <a:t>Mission</a:t>
            </a:r>
            <a:r>
              <a:rPr lang="en-US" dirty="0"/>
              <a:t>: Proposed to and selected by NASA Provided Lunar Payloads call in 2019. Instrument delivered in 2021. Manifested on Astrobotic Peregrine Lander. Flew in 2024.</a:t>
            </a:r>
          </a:p>
          <a:p>
            <a:pPr marL="6016625" indent="-222250"/>
            <a:r>
              <a:rPr lang="en-US" b="1" dirty="0"/>
              <a:t>Science</a:t>
            </a:r>
            <a:r>
              <a:rPr lang="en-US" dirty="0"/>
              <a:t>: Characterize the lunar exosphere throughout the lunar day to understand the release and movement of volatile species of interest to both science and human exploration (water, noble gases, nitrogen, etc.) </a:t>
            </a:r>
          </a:p>
          <a:p>
            <a:pPr marL="6016625" indent="-222250"/>
            <a:r>
              <a:rPr lang="en-US" b="1" dirty="0"/>
              <a:t>Landing site: </a:t>
            </a:r>
            <a:r>
              <a:rPr lang="en-US" dirty="0"/>
              <a:t>Sinus </a:t>
            </a:r>
            <a:r>
              <a:rPr lang="en-US" dirty="0" err="1"/>
              <a:t>Viscositatis</a:t>
            </a:r>
            <a:r>
              <a:rPr lang="en-US" dirty="0"/>
              <a:t>. </a:t>
            </a:r>
            <a:r>
              <a:rPr lang="en-US" sz="1400" i="1" dirty="0">
                <a:solidFill>
                  <a:srgbClr val="00FA00"/>
                </a:solidFill>
              </a:rPr>
              <a:t>See more in our POSTER Tuesday in the Lunar Remote Sensing session: </a:t>
            </a:r>
            <a:r>
              <a:rPr lang="en-US" sz="1400" i="1" dirty="0" err="1">
                <a:solidFill>
                  <a:srgbClr val="00FA00"/>
                </a:solidFill>
              </a:rPr>
              <a:t>Gawronska</a:t>
            </a:r>
            <a:r>
              <a:rPr lang="en-US" sz="1400" i="1" dirty="0">
                <a:solidFill>
                  <a:srgbClr val="00FA00"/>
                </a:solidFill>
              </a:rPr>
              <a:t> A. J.*, Cohen B. A., Lopez-Dias V., Poston M., Prem P., PITMS Science Team (2024) Sinus </a:t>
            </a:r>
            <a:r>
              <a:rPr lang="en-US" sz="1400" i="1" dirty="0" err="1">
                <a:solidFill>
                  <a:srgbClr val="00FA00"/>
                </a:solidFill>
              </a:rPr>
              <a:t>Viscositatis</a:t>
            </a:r>
            <a:r>
              <a:rPr lang="en-US" sz="1400" i="1" dirty="0">
                <a:solidFill>
                  <a:srgbClr val="00FA00"/>
                </a:solidFill>
              </a:rPr>
              <a:t>: Implications of Young, </a:t>
            </a:r>
            <a:r>
              <a:rPr lang="en-US" sz="1400" i="1" dirty="0" err="1">
                <a:solidFill>
                  <a:srgbClr val="00FA00"/>
                </a:solidFill>
              </a:rPr>
              <a:t>KREEPy</a:t>
            </a:r>
            <a:r>
              <a:rPr lang="en-US" sz="1400" i="1" dirty="0">
                <a:solidFill>
                  <a:srgbClr val="00FA00"/>
                </a:solidFill>
              </a:rPr>
              <a:t> Mare Eruptions for Lunar Volatile Abundances and Origins [#2791]</a:t>
            </a:r>
          </a:p>
        </p:txBody>
      </p:sp>
      <p:pic>
        <p:nvPicPr>
          <p:cNvPr id="4" name="Picture 3" descr="A no camera and phone sign&#10;&#10;Description automatically generated">
            <a:extLst>
              <a:ext uri="{FF2B5EF4-FFF2-40B4-BE49-F238E27FC236}">
                <a16:creationId xmlns:a16="http://schemas.microsoft.com/office/drawing/2014/main" id="{5CA8A02D-DCCD-5936-12B6-56E92FF266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034" y="100099"/>
            <a:ext cx="740559" cy="740559"/>
          </a:xfrm>
          <a:prstGeom prst="rect">
            <a:avLst/>
          </a:prstGeom>
        </p:spPr>
      </p:pic>
      <p:pic>
        <p:nvPicPr>
          <p:cNvPr id="7" name="Picture 6" descr="A close up of a planet&#10;&#10;Description automatically generated">
            <a:extLst>
              <a:ext uri="{FF2B5EF4-FFF2-40B4-BE49-F238E27FC236}">
                <a16:creationId xmlns:a16="http://schemas.microsoft.com/office/drawing/2014/main" id="{3A5D02F7-981C-582B-E8F8-227DF8A7F0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65" y="2656852"/>
            <a:ext cx="5597356" cy="403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25357"/>
      </p:ext>
    </p:extLst>
  </p:cSld>
  <p:clrMapOvr>
    <a:masterClrMapping/>
  </p:clrMapOvr>
  <p:transition advTm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B455-5112-A748-BF20-ED7520AC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6253"/>
            <a:ext cx="11582400" cy="685800"/>
          </a:xfrm>
        </p:spPr>
        <p:txBody>
          <a:bodyPr/>
          <a:lstStyle/>
          <a:p>
            <a:r>
              <a:rPr lang="en-US" dirty="0"/>
              <a:t>PITMS instrument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088EFD-A8D0-1E4E-A5B8-EFD34934A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174" y="909638"/>
            <a:ext cx="4336026" cy="5486400"/>
          </a:xfrm>
        </p:spPr>
        <p:txBody>
          <a:bodyPr>
            <a:normAutofit/>
          </a:bodyPr>
          <a:lstStyle/>
          <a:p>
            <a:r>
              <a:rPr lang="en-US" b="1" dirty="0"/>
              <a:t>Instrument</a:t>
            </a:r>
            <a:r>
              <a:rPr lang="en-US" dirty="0"/>
              <a:t>: PITMS consists of an ESA-provided mass spectrometer (sensor, electronics, controller, power supply boards) and a GSFC wrapper that provides structural elements, thermal control, and a deployable dust cover</a:t>
            </a:r>
          </a:p>
          <a:p>
            <a:r>
              <a:rPr lang="en-US" b="1" dirty="0"/>
              <a:t>Operation</a:t>
            </a:r>
            <a:r>
              <a:rPr lang="en-US" dirty="0"/>
              <a:t>: Ambient gases enter PITMS and diffuse around the mass analyzer, ionized and trapped in a radiofrequency field, then sequentially detected to build a mass spectrum. </a:t>
            </a:r>
          </a:p>
          <a:p>
            <a:pPr lvl="1"/>
            <a:r>
              <a:rPr lang="en-US" dirty="0"/>
              <a:t>Mass range 10 – 150 m/z</a:t>
            </a:r>
          </a:p>
          <a:p>
            <a:pPr lvl="1"/>
            <a:r>
              <a:rPr lang="en-US" dirty="0"/>
              <a:t>Mass resolution ~0.5 amu</a:t>
            </a:r>
          </a:p>
          <a:p>
            <a:pPr lvl="1"/>
            <a:r>
              <a:rPr lang="en-US" dirty="0"/>
              <a:t>Sensitivity ~E-8 to E-9 mbar</a:t>
            </a:r>
          </a:p>
        </p:txBody>
      </p:sp>
      <p:pic>
        <p:nvPicPr>
          <p:cNvPr id="11" name="Picture 10" descr="A person in white protective gear&#10;&#10;Description automatically generated">
            <a:extLst>
              <a:ext uri="{FF2B5EF4-FFF2-40B4-BE49-F238E27FC236}">
                <a16:creationId xmlns:a16="http://schemas.microsoft.com/office/drawing/2014/main" id="{F6F38055-4919-6C67-C1F7-BCB14AD2A9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78" y="889361"/>
            <a:ext cx="2193394" cy="3493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person holding a small metal object&#10;&#10;Description automatically generated">
            <a:extLst>
              <a:ext uri="{FF2B5EF4-FFF2-40B4-BE49-F238E27FC236}">
                <a16:creationId xmlns:a16="http://schemas.microsoft.com/office/drawing/2014/main" id="{A1DEAF55-F7CD-E75E-B56E-C579F28A52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0" y="844576"/>
            <a:ext cx="2035767" cy="1827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A person wearing gloves holding a box&#10;&#10;Description automatically generated">
            <a:extLst>
              <a:ext uri="{FF2B5EF4-FFF2-40B4-BE49-F238E27FC236}">
                <a16:creationId xmlns:a16="http://schemas.microsoft.com/office/drawing/2014/main" id="{415DEB88-6222-DCFA-3E63-334D7ECD45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483627" y="3344442"/>
            <a:ext cx="3278933" cy="2098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close-up of a white device&#10;&#10;Description automatically generated">
            <a:extLst>
              <a:ext uri="{FF2B5EF4-FFF2-40B4-BE49-F238E27FC236}">
                <a16:creationId xmlns:a16="http://schemas.microsoft.com/office/drawing/2014/main" id="{78A42D83-6AA7-CD45-0FC8-ED617353B1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178" y="867804"/>
            <a:ext cx="2929379" cy="4621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machine in a factory&#10;&#10;Description automatically generated">
            <a:extLst>
              <a:ext uri="{FF2B5EF4-FFF2-40B4-BE49-F238E27FC236}">
                <a16:creationId xmlns:a16="http://schemas.microsoft.com/office/drawing/2014/main" id="{81D424DE-35D4-9358-4567-7745E69009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5078" y="4492515"/>
            <a:ext cx="2175898" cy="20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34268"/>
      </p:ext>
    </p:extLst>
  </p:cSld>
  <p:clrMapOvr>
    <a:masterClrMapping/>
  </p:clrMapOvr>
  <p:transition advTm="5684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3C488F91-57A3-BD69-A5D4-6D39C94CA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31088" y="1018305"/>
            <a:ext cx="3960911" cy="34951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24DB77-1BB5-F778-DF66-B5D4606AC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6253"/>
            <a:ext cx="11582400" cy="685800"/>
          </a:xfrm>
        </p:spPr>
        <p:txBody>
          <a:bodyPr/>
          <a:lstStyle/>
          <a:p>
            <a:r>
              <a:rPr lang="en-US" dirty="0"/>
              <a:t>PITMS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BD989-CCCD-06A4-9E81-360F26697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909638"/>
            <a:ext cx="4865011" cy="5486400"/>
          </a:xfrm>
        </p:spPr>
        <p:txBody>
          <a:bodyPr>
            <a:noAutofit/>
          </a:bodyPr>
          <a:lstStyle/>
          <a:p>
            <a:r>
              <a:rPr lang="en-US" sz="2400" dirty="0"/>
              <a:t>PITMS operated in four sessions over the Peregrine mission</a:t>
            </a:r>
          </a:p>
          <a:p>
            <a:r>
              <a:rPr lang="en-US" sz="2400" dirty="0"/>
              <a:t>8.5 </a:t>
            </a:r>
            <a:r>
              <a:rPr lang="en-US" sz="2400" dirty="0" err="1"/>
              <a:t>hrs</a:t>
            </a:r>
            <a:r>
              <a:rPr lang="en-US" sz="2400" dirty="0"/>
              <a:t> instrument operation</a:t>
            </a:r>
          </a:p>
          <a:p>
            <a:r>
              <a:rPr lang="en-US" sz="2400" dirty="0"/>
              <a:t>Major successful operations</a:t>
            </a:r>
          </a:p>
          <a:p>
            <a:pPr lvl="1"/>
            <a:r>
              <a:rPr lang="en-US" sz="1800" dirty="0"/>
              <a:t>turned on</a:t>
            </a:r>
          </a:p>
          <a:p>
            <a:pPr lvl="1"/>
            <a:r>
              <a:rPr lang="en-US" sz="1800" dirty="0"/>
              <a:t>applied software patch</a:t>
            </a:r>
          </a:p>
          <a:p>
            <a:pPr lvl="1"/>
            <a:r>
              <a:rPr lang="en-US" sz="1800" dirty="0"/>
              <a:t>functional test with filaments and detector off</a:t>
            </a:r>
          </a:p>
          <a:p>
            <a:pPr lvl="1"/>
            <a:r>
              <a:rPr lang="en-US" sz="1800" dirty="0"/>
              <a:t>functional test with filament and detectors on</a:t>
            </a:r>
          </a:p>
          <a:p>
            <a:pPr lvl="1"/>
            <a:r>
              <a:rPr lang="en-US" sz="1800" dirty="0"/>
              <a:t>acquired data with dust cover closed</a:t>
            </a:r>
          </a:p>
          <a:p>
            <a:pPr lvl="1"/>
            <a:r>
              <a:rPr lang="en-US" sz="1800" dirty="0"/>
              <a:t>opened dust cover</a:t>
            </a:r>
          </a:p>
          <a:p>
            <a:pPr lvl="1"/>
            <a:r>
              <a:rPr lang="en-US" sz="1800" dirty="0"/>
              <a:t>acquired data with dust cover open</a:t>
            </a:r>
          </a:p>
          <a:p>
            <a:pPr lvl="1"/>
            <a:r>
              <a:rPr lang="en-US" sz="1800" dirty="0"/>
              <a:t>downlinked latent data</a:t>
            </a:r>
          </a:p>
        </p:txBody>
      </p:sp>
      <p:pic>
        <p:nvPicPr>
          <p:cNvPr id="8" name="Picture 7" descr="A few men sitting at a desk with computers&#10;&#10;Description automatically generated">
            <a:extLst>
              <a:ext uri="{FF2B5EF4-FFF2-40B4-BE49-F238E27FC236}">
                <a16:creationId xmlns:a16="http://schemas.microsoft.com/office/drawing/2014/main" id="{357EFBED-2ECB-2DA9-7AB8-A3AEB377CD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252456" y="2264910"/>
            <a:ext cx="3539471" cy="2643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no camera and phone sign&#10;&#10;Description automatically generated">
            <a:extLst>
              <a:ext uri="{FF2B5EF4-FFF2-40B4-BE49-F238E27FC236}">
                <a16:creationId xmlns:a16="http://schemas.microsoft.com/office/drawing/2014/main" id="{99F93032-858A-659A-7B5E-F7FA933D94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034" y="100099"/>
            <a:ext cx="740559" cy="740559"/>
          </a:xfrm>
          <a:prstGeom prst="rect">
            <a:avLst/>
          </a:prstGeom>
        </p:spPr>
      </p:pic>
      <p:pic>
        <p:nvPicPr>
          <p:cNvPr id="4" name="Picture 3" descr="A group of people with christmas lights around them&#10;&#10;Description automatically generated">
            <a:extLst>
              <a:ext uri="{FF2B5EF4-FFF2-40B4-BE49-F238E27FC236}">
                <a16:creationId xmlns:a16="http://schemas.microsoft.com/office/drawing/2014/main" id="{75ABFA75-60B0-1335-28F2-1CF57BF58C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237" y="0"/>
            <a:ext cx="3715965" cy="1958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id="{BC54B81C-98BD-A18A-A112-A764DBF2CE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939" y="4820188"/>
            <a:ext cx="3348298" cy="1872209"/>
          </a:xfrm>
          <a:prstGeom prst="rect">
            <a:avLst/>
          </a:prstGeom>
        </p:spPr>
      </p:pic>
      <p:pic>
        <p:nvPicPr>
          <p:cNvPr id="6" name="Picture 5" descr="A person sitting at a desk with laptops and a whiteboard&#10;&#10;Description automatically generated">
            <a:extLst>
              <a:ext uri="{FF2B5EF4-FFF2-40B4-BE49-F238E27FC236}">
                <a16:creationId xmlns:a16="http://schemas.microsoft.com/office/drawing/2014/main" id="{7285BEE9-8BC6-871D-0D74-1E5B959DCF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818658" y="4160915"/>
            <a:ext cx="2250499" cy="2219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3484063"/>
      </p:ext>
    </p:extLst>
  </p:cSld>
  <p:clrMapOvr>
    <a:masterClrMapping/>
  </p:clrMapOvr>
  <p:transition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F3D5B-0FA3-DF6A-0CC1-F36B48AB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PITMS performance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70594-9061-D90C-BD99-B7684D83E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16" y="909638"/>
            <a:ext cx="5176683" cy="5486400"/>
          </a:xfrm>
        </p:spPr>
        <p:txBody>
          <a:bodyPr/>
          <a:lstStyle/>
          <a:p>
            <a:r>
              <a:rPr lang="en-US" sz="2000" b="1" dirty="0"/>
              <a:t>Spectra acquired</a:t>
            </a:r>
            <a:r>
              <a:rPr lang="en-US" sz="2000" dirty="0"/>
              <a:t>: 84 (80 complete, packet loss for others). </a:t>
            </a:r>
          </a:p>
          <a:p>
            <a:r>
              <a:rPr lang="en-US" sz="2000" dirty="0"/>
              <a:t>Spectral quality are excellent, </a:t>
            </a:r>
            <a:r>
              <a:rPr lang="en-US" dirty="0"/>
              <a:t>with well-defined peaks and low noise</a:t>
            </a:r>
            <a:endParaRPr lang="en-US" sz="2000" dirty="0"/>
          </a:p>
          <a:p>
            <a:r>
              <a:rPr lang="en-US" dirty="0"/>
              <a:t>S</a:t>
            </a:r>
            <a:r>
              <a:rPr lang="en-US" sz="2000" dirty="0"/>
              <a:t>trong peaks observed before dust cover deployment, weaker peaks after being opened to space</a:t>
            </a:r>
          </a:p>
        </p:txBody>
      </p:sp>
      <p:pic>
        <p:nvPicPr>
          <p:cNvPr id="7" name="Picture 6" descr="A no camera and phone sign&#10;&#10;Description automatically generated">
            <a:extLst>
              <a:ext uri="{FF2B5EF4-FFF2-40B4-BE49-F238E27FC236}">
                <a16:creationId xmlns:a16="http://schemas.microsoft.com/office/drawing/2014/main" id="{A44FCBBA-CD41-1E2D-F207-0F04BABAA8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034" y="100099"/>
            <a:ext cx="740559" cy="740559"/>
          </a:xfrm>
          <a:prstGeom prst="rect">
            <a:avLst/>
          </a:prstGeom>
        </p:spPr>
      </p:pic>
      <p:pic>
        <p:nvPicPr>
          <p:cNvPr id="9" name="Picture 8" descr="A graph of dust cover open&#10;&#10;Description automatically generated">
            <a:extLst>
              <a:ext uri="{FF2B5EF4-FFF2-40B4-BE49-F238E27FC236}">
                <a16:creationId xmlns:a16="http://schemas.microsoft.com/office/drawing/2014/main" id="{9D817527-10F3-0055-C28D-8AFD23B044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79" y="821955"/>
            <a:ext cx="8924325" cy="599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82308"/>
      </p:ext>
    </p:extLst>
  </p:cSld>
  <p:clrMapOvr>
    <a:masterClrMapping/>
  </p:clrMapOvr>
  <p:transition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F896-9132-6261-B4EC-C6DCB022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6253"/>
            <a:ext cx="11582400" cy="685800"/>
          </a:xfrm>
        </p:spPr>
        <p:txBody>
          <a:bodyPr/>
          <a:lstStyle/>
          <a:p>
            <a:r>
              <a:rPr lang="en-US" dirty="0"/>
              <a:t>PITMS interpretations -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6BBE2-FE61-5273-8B82-48F510953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162638"/>
            <a:ext cx="9974826" cy="2100667"/>
          </a:xfrm>
        </p:spPr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 reaction in the trap is a proxy for pressure. Observed ratios indicate low E-5 to high E-6 mbar of water before the dust cover opened and low E-6 mbar water after the dust cover opened</a:t>
            </a:r>
          </a:p>
          <a:p>
            <a:r>
              <a:rPr lang="en-US" dirty="0"/>
              <a:t>Consistent with bringing water with us (white paint, atmospheric exposure), but could also include an outgassing contribution from the lander and other instruments</a:t>
            </a:r>
          </a:p>
        </p:txBody>
      </p:sp>
      <p:pic>
        <p:nvPicPr>
          <p:cNvPr id="7" name="Picture 6" descr="A no camera and phone sign&#10;&#10;Description automatically generated">
            <a:extLst>
              <a:ext uri="{FF2B5EF4-FFF2-40B4-BE49-F238E27FC236}">
                <a16:creationId xmlns:a16="http://schemas.microsoft.com/office/drawing/2014/main" id="{8F4F9EE0-4C1E-532F-B0C0-C7FCBECD85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034" y="100099"/>
            <a:ext cx="740559" cy="740559"/>
          </a:xfrm>
          <a:prstGeom prst="rect">
            <a:avLst/>
          </a:prstGeom>
        </p:spPr>
      </p:pic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A6911648-F915-D2A1-B123-A1522CF90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60" y="840658"/>
            <a:ext cx="11582399" cy="31346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4FF131-4184-72F1-CFB2-F27B5AFF285C}"/>
              </a:ext>
            </a:extLst>
          </p:cNvPr>
          <p:cNvSpPr txBox="1"/>
          <p:nvPr/>
        </p:nvSpPr>
        <p:spPr>
          <a:xfrm>
            <a:off x="1583399" y="1165404"/>
            <a:ext cx="2315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 Initial </a:t>
            </a: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turn-on: a lot of water as the mass spectrometer degasses for the first time after terrestrial exposure, decreased the next time it is turned 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26C871-0E73-A76F-4591-0D3F128E375D}"/>
              </a:ext>
            </a:extLst>
          </p:cNvPr>
          <p:cNvSpPr txBox="1"/>
          <p:nvPr/>
        </p:nvSpPr>
        <p:spPr>
          <a:xfrm>
            <a:off x="6092859" y="1906111"/>
            <a:ext cx="160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Dust cover opens and total pressure drops significantly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EF6778-A44F-67F0-0D9A-F8DD7D3DFD61}"/>
              </a:ext>
            </a:extLst>
          </p:cNvPr>
          <p:cNvSpPr txBox="1"/>
          <p:nvPr/>
        </p:nvSpPr>
        <p:spPr>
          <a:xfrm>
            <a:off x="8606093" y="2494419"/>
            <a:ext cx="2561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Measuring ambient conditions (?)</a:t>
            </a:r>
          </a:p>
        </p:txBody>
      </p:sp>
    </p:spTree>
    <p:extLst>
      <p:ext uri="{BB962C8B-B14F-4D97-AF65-F5344CB8AC3E}">
        <p14:creationId xmlns:p14="http://schemas.microsoft.com/office/powerpoint/2010/main" val="3431503997"/>
      </p:ext>
    </p:extLst>
  </p:cSld>
  <p:clrMapOvr>
    <a:masterClrMapping/>
  </p:clrMapOvr>
  <p:transition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A3EA-7D38-2E41-5DA3-3A7BB523F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6253"/>
            <a:ext cx="11582400" cy="685800"/>
          </a:xfrm>
        </p:spPr>
        <p:txBody>
          <a:bodyPr/>
          <a:lstStyle/>
          <a:p>
            <a:r>
              <a:rPr lang="en-US" dirty="0"/>
              <a:t>PITMS interpretations - Oxidizer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A6D3A-595B-6218-7826-2B607FE58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09638"/>
            <a:ext cx="4909756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Spectrum includes MON-25 products NO and NO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we tried to fit the spectra to CO/CO</a:t>
            </a:r>
            <a:r>
              <a:rPr lang="en-US" baseline="-25000" dirty="0"/>
              <a:t>2</a:t>
            </a:r>
            <a:r>
              <a:rPr lang="en-US" dirty="0"/>
              <a:t> instead but we could not make that work, so conclude these are correct</a:t>
            </a:r>
          </a:p>
          <a:p>
            <a:r>
              <a:rPr lang="en-US" dirty="0"/>
              <a:t>Consistent with thermodynamic predictions that oxidizer N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dirty="0"/>
              <a:t> decomposed into NO</a:t>
            </a:r>
            <a:r>
              <a:rPr lang="en-US" baseline="-25000" dirty="0"/>
              <a:t>2</a:t>
            </a:r>
            <a:r>
              <a:rPr lang="en-US" dirty="0"/>
              <a:t> at low P</a:t>
            </a:r>
          </a:p>
          <a:p>
            <a:pPr lvl="1"/>
            <a:r>
              <a:rPr lang="en-US" dirty="0"/>
              <a:t>but uncertainties in the P,T and changing ratios aren’t yet fully understood</a:t>
            </a:r>
          </a:p>
          <a:p>
            <a:r>
              <a:rPr lang="en-US" dirty="0"/>
              <a:t>If linear sensitivity, the peak heights for NO and NO</a:t>
            </a:r>
            <a:r>
              <a:rPr lang="en-US" baseline="-25000" dirty="0"/>
              <a:t>2</a:t>
            </a:r>
            <a:r>
              <a:rPr lang="en-US" dirty="0"/>
              <a:t> imply ~half the partial pressure of water (low E-6 mbar)</a:t>
            </a:r>
          </a:p>
          <a:p>
            <a:pPr lvl="1"/>
            <a:r>
              <a:rPr lang="en-US" dirty="0"/>
              <a:t>we are putting NO</a:t>
            </a:r>
            <a:r>
              <a:rPr lang="en-US" baseline="-25000" dirty="0"/>
              <a:t>2</a:t>
            </a:r>
            <a:r>
              <a:rPr lang="en-US" dirty="0"/>
              <a:t> into the GRM for additional info</a:t>
            </a:r>
          </a:p>
          <a:p>
            <a:r>
              <a:rPr lang="en-US" dirty="0"/>
              <a:t>Strongest peaks are observed prior to opening the dust cover</a:t>
            </a:r>
          </a:p>
          <a:p>
            <a:pPr lvl="1"/>
            <a:r>
              <a:rPr lang="en-US" dirty="0"/>
              <a:t>pursuing simple modeling approaches to understand the implications for required external pressure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no camera and phone sign&#10;&#10;Description automatically generated">
            <a:extLst>
              <a:ext uri="{FF2B5EF4-FFF2-40B4-BE49-F238E27FC236}">
                <a16:creationId xmlns:a16="http://schemas.microsoft.com/office/drawing/2014/main" id="{064B171F-F70E-8921-5B06-19E9C1910A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034" y="100099"/>
            <a:ext cx="740559" cy="740559"/>
          </a:xfrm>
          <a:prstGeom prst="rect">
            <a:avLst/>
          </a:prstGeom>
        </p:spPr>
      </p:pic>
      <p:pic>
        <p:nvPicPr>
          <p:cNvPr id="10" name="Picture 9" descr="A graph of a dust cover&#10;&#10;Description automatically generated">
            <a:extLst>
              <a:ext uri="{FF2B5EF4-FFF2-40B4-BE49-F238E27FC236}">
                <a16:creationId xmlns:a16="http://schemas.microsoft.com/office/drawing/2014/main" id="{14D6AD9A-07E1-8CB5-3F24-E0875031E6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556" y="840658"/>
            <a:ext cx="6672644" cy="44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92451"/>
      </p:ext>
    </p:extLst>
  </p:cSld>
  <p:clrMapOvr>
    <a:masterClrMapping/>
  </p:clrMapOvr>
  <p:transition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A101D6A0-6454-0AD0-47AC-5E63B619A5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790" y="3236496"/>
            <a:ext cx="6096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182119-C0AB-E1F5-5AAC-B5E2F9F1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6253"/>
            <a:ext cx="11582400" cy="685800"/>
          </a:xfrm>
        </p:spPr>
        <p:txBody>
          <a:bodyPr/>
          <a:lstStyle/>
          <a:p>
            <a:r>
              <a:rPr lang="en-US" dirty="0"/>
              <a:t>Summary &amp; upcoming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1A8C1-BD63-315F-E6B8-0083F2388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09638"/>
            <a:ext cx="11309684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PITMS operated for 8.5 </a:t>
            </a:r>
            <a:r>
              <a:rPr lang="en-US" dirty="0" err="1"/>
              <a:t>hrs</a:t>
            </a:r>
            <a:r>
              <a:rPr lang="en-US" dirty="0"/>
              <a:t> and collected ~80 spectra of the Peregrine spacecraft environment</a:t>
            </a:r>
          </a:p>
          <a:p>
            <a:r>
              <a:rPr lang="en-US" dirty="0"/>
              <a:t>Complete raw database &amp; preliminary interpretations – done!</a:t>
            </a:r>
          </a:p>
          <a:p>
            <a:r>
              <a:rPr lang="en-US" dirty="0"/>
              <a:t>Full data calibration and data interpretation ongoing</a:t>
            </a:r>
          </a:p>
          <a:p>
            <a:pPr lvl="1"/>
            <a:r>
              <a:rPr lang="en-US" dirty="0"/>
              <a:t>We collected ”diagnostic” spectra that may help shed light on minor peaks - species and abundance.</a:t>
            </a:r>
          </a:p>
          <a:p>
            <a:pPr lvl="1"/>
            <a:r>
              <a:rPr lang="en-US" dirty="0"/>
              <a:t>Ground Reference Model introducing gas mixes</a:t>
            </a:r>
          </a:p>
          <a:p>
            <a:pPr lvl="1"/>
            <a:r>
              <a:rPr lang="en-US" dirty="0"/>
              <a:t>Modeling of spacecraft geometry and environment </a:t>
            </a:r>
          </a:p>
          <a:p>
            <a:pPr lvl="1"/>
            <a:r>
              <a:rPr lang="en-US" dirty="0"/>
              <a:t>See me or Aleks </a:t>
            </a:r>
            <a:r>
              <a:rPr lang="en-US" dirty="0" err="1"/>
              <a:t>Gawronska</a:t>
            </a:r>
            <a:r>
              <a:rPr lang="en-US" dirty="0"/>
              <a:t> at her Tuesday poster for more details on data processing</a:t>
            </a:r>
          </a:p>
          <a:p>
            <a:pPr>
              <a:tabLst>
                <a:tab pos="8509000" algn="l"/>
              </a:tabLst>
            </a:pPr>
            <a:r>
              <a:rPr lang="en-US" dirty="0"/>
              <a:t>Publications – more results at ELS (mid-June), </a:t>
            </a:r>
          </a:p>
          <a:p>
            <a:pPr marL="0" indent="0">
              <a:buNone/>
              <a:tabLst>
                <a:tab pos="8509000" algn="l"/>
              </a:tabLst>
            </a:pPr>
            <a:r>
              <a:rPr lang="en-US" dirty="0"/>
              <a:t>   investigation planning paper (submitted),</a:t>
            </a:r>
          </a:p>
          <a:p>
            <a:pPr marL="0" indent="0">
              <a:buNone/>
              <a:tabLst>
                <a:tab pos="8509000" algn="l"/>
              </a:tabLst>
            </a:pPr>
            <a:r>
              <a:rPr lang="en-US" dirty="0"/>
              <a:t>   interpretation papers (in work)</a:t>
            </a:r>
          </a:p>
          <a:p>
            <a:pPr>
              <a:tabLst>
                <a:tab pos="8509000" algn="l"/>
              </a:tabLst>
            </a:pPr>
            <a:r>
              <a:rPr lang="en-US" dirty="0"/>
              <a:t>”Lessons learned" for us and for others</a:t>
            </a:r>
          </a:p>
          <a:p>
            <a:pPr>
              <a:tabLst>
                <a:tab pos="8509000" algn="l"/>
              </a:tabLst>
            </a:pPr>
            <a:r>
              <a:rPr lang="en-US" dirty="0"/>
              <a:t>PDS and ESA archival 6 months from EOM</a:t>
            </a:r>
          </a:p>
          <a:p>
            <a:pPr>
              <a:tabLst>
                <a:tab pos="8509000" algn="l"/>
              </a:tabLst>
            </a:pPr>
            <a:r>
              <a:rPr lang="en-US" dirty="0"/>
              <a:t>Project closeout: July 18, 2024</a:t>
            </a:r>
          </a:p>
          <a:p>
            <a:pPr>
              <a:tabLst>
                <a:tab pos="8509000" algn="l"/>
              </a:tabLst>
            </a:pPr>
            <a:r>
              <a:rPr lang="en-US" dirty="0"/>
              <a:t>Thank you to the other payloads who shared </a:t>
            </a:r>
          </a:p>
          <a:p>
            <a:pPr marL="0" indent="0">
              <a:buNone/>
              <a:tabLst>
                <a:tab pos="8509000" algn="l"/>
              </a:tabLst>
            </a:pPr>
            <a:r>
              <a:rPr lang="en-US" dirty="0"/>
              <a:t>   planning and operations with us, and thank you </a:t>
            </a:r>
          </a:p>
          <a:p>
            <a:pPr marL="0" indent="0">
              <a:buNone/>
              <a:tabLst>
                <a:tab pos="8509000" algn="l"/>
              </a:tabLst>
            </a:pPr>
            <a:r>
              <a:rPr lang="en-US" dirty="0"/>
              <a:t>   to CLPS and Astrobotic for a wild ride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no camera and phone sign&#10;&#10;Description automatically generated">
            <a:extLst>
              <a:ext uri="{FF2B5EF4-FFF2-40B4-BE49-F238E27FC236}">
                <a16:creationId xmlns:a16="http://schemas.microsoft.com/office/drawing/2014/main" id="{1564FFE4-59E0-E750-D339-6ECF57955E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034" y="100099"/>
            <a:ext cx="740559" cy="7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95379"/>
      </p:ext>
    </p:extLst>
  </p:cSld>
  <p:clrMapOvr>
    <a:masterClrMapping/>
  </p:clrMapOvr>
  <p:transition advTm="0">
    <p:fade/>
  </p:transition>
</p:sld>
</file>

<file path=ppt/theme/theme1.xml><?xml version="1.0" encoding="utf-8"?>
<a:theme xmlns:a="http://schemas.openxmlformats.org/drawingml/2006/main" name="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30026BFC-CDCF-8F4D-A65D-8EA7DD39C40F}" vid="{C3A479D7-70F9-F946-9366-7E40A027D0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5928</TotalTime>
  <Words>901</Words>
  <Application>Microsoft Macintosh PowerPoint</Application>
  <PresentationFormat>Widescreen</PresentationFormat>
  <Paragraphs>64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.AppleSystemUIFont</vt:lpstr>
      <vt:lpstr>Arial</vt:lpstr>
      <vt:lpstr>Calibri</vt:lpstr>
      <vt:lpstr>FUTURA MEDIUM</vt:lpstr>
      <vt:lpstr>Wingdings</vt:lpstr>
      <vt:lpstr>Default Theme</vt:lpstr>
      <vt:lpstr>Preliminary results from the Peregrine Ion-Trap Mass Spectrometer (PITMS)</vt:lpstr>
      <vt:lpstr>PITMS overview</vt:lpstr>
      <vt:lpstr>PITMS instrument</vt:lpstr>
      <vt:lpstr>PITMS operation</vt:lpstr>
      <vt:lpstr>PITMS performance </vt:lpstr>
      <vt:lpstr>PITMS interpretations - Water</vt:lpstr>
      <vt:lpstr>PITMS interpretations - Oxidizer </vt:lpstr>
      <vt:lpstr>Summary &amp; upcoming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name here</dc:title>
  <dc:creator>Cohen, Barbara A. (GSFC-6980)</dc:creator>
  <cp:lastModifiedBy>Cohen, Barbara A {she, her, hers} (GSFC-6980)</cp:lastModifiedBy>
  <cp:revision>70</cp:revision>
  <cp:lastPrinted>2022-01-24T13:50:38Z</cp:lastPrinted>
  <dcterms:created xsi:type="dcterms:W3CDTF">2022-01-18T14:14:12Z</dcterms:created>
  <dcterms:modified xsi:type="dcterms:W3CDTF">2024-03-26T13:14:33Z</dcterms:modified>
</cp:coreProperties>
</file>