
<file path=[Content_Types].xml><?xml version="1.0" encoding="utf-8"?>
<Types xmlns="http://schemas.openxmlformats.org/package/2006/content-types">
  <Default Extension="DE7C27A0" ContentType="image/png"/>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9" r:id="rId4"/>
    <p:sldMasterId id="2147483892" r:id="rId5"/>
    <p:sldMasterId id="2147483982" r:id="rId6"/>
    <p:sldMasterId id="2147483984" r:id="rId7"/>
    <p:sldMasterId id="2147483988" r:id="rId8"/>
    <p:sldMasterId id="2147483991" r:id="rId9"/>
  </p:sldMasterIdLst>
  <p:notesMasterIdLst>
    <p:notesMasterId r:id="rId41"/>
  </p:notesMasterIdLst>
  <p:handoutMasterIdLst>
    <p:handoutMasterId r:id="rId42"/>
  </p:handoutMasterIdLst>
  <p:sldIdLst>
    <p:sldId id="2313" r:id="rId10"/>
    <p:sldId id="257" r:id="rId11"/>
    <p:sldId id="15981" r:id="rId12"/>
    <p:sldId id="15982" r:id="rId13"/>
    <p:sldId id="2245" r:id="rId14"/>
    <p:sldId id="15983" r:id="rId15"/>
    <p:sldId id="15984" r:id="rId16"/>
    <p:sldId id="2307" r:id="rId17"/>
    <p:sldId id="523" r:id="rId18"/>
    <p:sldId id="15942" r:id="rId19"/>
    <p:sldId id="2277" r:id="rId20"/>
    <p:sldId id="2304" r:id="rId21"/>
    <p:sldId id="15985" r:id="rId22"/>
    <p:sldId id="15986" r:id="rId23"/>
    <p:sldId id="1057" r:id="rId24"/>
    <p:sldId id="15987" r:id="rId25"/>
    <p:sldId id="15988" r:id="rId26"/>
    <p:sldId id="283" r:id="rId27"/>
    <p:sldId id="15963" r:id="rId28"/>
    <p:sldId id="2266" r:id="rId29"/>
    <p:sldId id="15903" r:id="rId30"/>
    <p:sldId id="2244" r:id="rId31"/>
    <p:sldId id="15962" r:id="rId32"/>
    <p:sldId id="15960" r:id="rId33"/>
    <p:sldId id="944" r:id="rId34"/>
    <p:sldId id="269" r:id="rId35"/>
    <p:sldId id="953" r:id="rId36"/>
    <p:sldId id="2286" r:id="rId37"/>
    <p:sldId id="261" r:id="rId38"/>
    <p:sldId id="1067" r:id="rId39"/>
    <p:sldId id="231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a:srgbClr val="0099FF"/>
    <a:srgbClr val="00CCFF"/>
    <a:srgbClr val="FF3300"/>
    <a:srgbClr val="9966FF"/>
    <a:srgbClr val="FF2F92"/>
    <a:srgbClr val="F79646"/>
    <a:srgbClr val="CC99FF"/>
    <a:srgbClr val="FB6519"/>
    <a:srgbClr val="65CB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87" autoAdjust="0"/>
    <p:restoredTop sz="82663" autoAdjust="0"/>
  </p:normalViewPr>
  <p:slideViewPr>
    <p:cSldViewPr snapToGrid="0" snapToObjects="1">
      <p:cViewPr varScale="1">
        <p:scale>
          <a:sx n="71" d="100"/>
          <a:sy n="71" d="100"/>
        </p:scale>
        <p:origin x="826" y="43"/>
      </p:cViewPr>
      <p:guideLst/>
    </p:cSldViewPr>
  </p:slideViewPr>
  <p:notesTextViewPr>
    <p:cViewPr>
      <p:scale>
        <a:sx n="1" d="1"/>
        <a:sy n="1" d="1"/>
      </p:scale>
      <p:origin x="0" y="0"/>
    </p:cViewPr>
  </p:notesTextViewPr>
  <p:sorterViewPr>
    <p:cViewPr>
      <p:scale>
        <a:sx n="160" d="100"/>
        <a:sy n="160" d="100"/>
      </p:scale>
      <p:origin x="0" y="0"/>
    </p:cViewPr>
  </p:sorterViewPr>
  <p:notesViewPr>
    <p:cSldViewPr snapToGrid="0" snapToObjects="1" showGuides="1">
      <p:cViewPr varScale="1">
        <p:scale>
          <a:sx n="123" d="100"/>
          <a:sy n="123" d="100"/>
        </p:scale>
        <p:origin x="761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DA730F-F752-4F2D-9BF4-8F250F471244}" type="doc">
      <dgm:prSet loTypeId="urn:microsoft.com/office/officeart/2005/8/layout/radial6" loCatId="cycle" qsTypeId="urn:microsoft.com/office/officeart/2005/8/quickstyle/simple5" qsCatId="simple" csTypeId="urn:microsoft.com/office/officeart/2005/8/colors/colorful4" csCatId="colorful" phldr="1"/>
      <dgm:spPr/>
    </dgm:pt>
    <dgm:pt modelId="{19578219-53B4-49AD-A872-BC0AA8FF63E5}">
      <dgm:prSet phldrT="[Text]"/>
      <dgm:spPr/>
      <dgm:t>
        <a:bodyPr/>
        <a:lstStyle/>
        <a:p>
          <a:r>
            <a:rPr lang="en-US" b="1" dirty="0"/>
            <a:t>Sustainable Human Exploration</a:t>
          </a:r>
        </a:p>
      </dgm:t>
    </dgm:pt>
    <dgm:pt modelId="{DF45D868-FA0E-4864-9B5F-3C51F1A341B1}" type="parTrans" cxnId="{8533C426-5EE2-42DA-950A-6683701C386C}">
      <dgm:prSet/>
      <dgm:spPr/>
      <dgm:t>
        <a:bodyPr/>
        <a:lstStyle/>
        <a:p>
          <a:endParaRPr lang="en-US"/>
        </a:p>
      </dgm:t>
    </dgm:pt>
    <dgm:pt modelId="{983C3E90-8EC6-4001-A297-53A99F4D5CA7}" type="sibTrans" cxnId="{8533C426-5EE2-42DA-950A-6683701C386C}">
      <dgm:prSet/>
      <dgm:spPr/>
      <dgm:t>
        <a:bodyPr/>
        <a:lstStyle/>
        <a:p>
          <a:endParaRPr lang="en-US"/>
        </a:p>
      </dgm:t>
    </dgm:pt>
    <dgm:pt modelId="{5D7404EA-1242-4ECA-84C2-82E70F5605BD}">
      <dgm:prSet phldrT="[Text]" custT="1"/>
      <dgm:spPr/>
      <dgm:t>
        <a:bodyPr/>
        <a:lstStyle/>
        <a:p>
          <a:r>
            <a:rPr lang="en-US" sz="1400" b="1" dirty="0"/>
            <a:t>Gateway Deep Space Logistics</a:t>
          </a:r>
        </a:p>
      </dgm:t>
    </dgm:pt>
    <dgm:pt modelId="{CDCE3575-EE7B-4F7B-940A-3529EC644009}" type="parTrans" cxnId="{9636F837-2D15-4907-B8B7-30B2A88D6471}">
      <dgm:prSet/>
      <dgm:spPr/>
      <dgm:t>
        <a:bodyPr/>
        <a:lstStyle/>
        <a:p>
          <a:endParaRPr lang="en-US"/>
        </a:p>
      </dgm:t>
    </dgm:pt>
    <dgm:pt modelId="{22E19A80-2BCD-4C2A-BE42-E115C066C768}" type="sibTrans" cxnId="{9636F837-2D15-4907-B8B7-30B2A88D6471}">
      <dgm:prSet/>
      <dgm:spPr/>
      <dgm:t>
        <a:bodyPr/>
        <a:lstStyle/>
        <a:p>
          <a:endParaRPr lang="en-US"/>
        </a:p>
      </dgm:t>
    </dgm:pt>
    <dgm:pt modelId="{8C5F07B3-42B5-4D45-9E67-0DA906EC44EC}">
      <dgm:prSet phldrT="[Text]" custT="1"/>
      <dgm:spPr/>
      <dgm:t>
        <a:bodyPr/>
        <a:lstStyle/>
        <a:p>
          <a:r>
            <a:rPr lang="en-US" sz="1400" b="1"/>
            <a:t>Lunar/ Martian Surface</a:t>
          </a:r>
        </a:p>
      </dgm:t>
    </dgm:pt>
    <dgm:pt modelId="{0AB5AFE0-1E4E-4035-BF80-CF022A058ECD}" type="parTrans" cxnId="{7A8E80A7-D8D3-4099-B838-EF767735CD87}">
      <dgm:prSet/>
      <dgm:spPr/>
      <dgm:t>
        <a:bodyPr/>
        <a:lstStyle/>
        <a:p>
          <a:endParaRPr lang="en-US"/>
        </a:p>
      </dgm:t>
    </dgm:pt>
    <dgm:pt modelId="{C6C5380D-B5E6-4500-861B-8C73C1DC603E}" type="sibTrans" cxnId="{7A8E80A7-D8D3-4099-B838-EF767735CD87}">
      <dgm:prSet/>
      <dgm:spPr/>
      <dgm:t>
        <a:bodyPr/>
        <a:lstStyle/>
        <a:p>
          <a:endParaRPr lang="en-US"/>
        </a:p>
      </dgm:t>
    </dgm:pt>
    <dgm:pt modelId="{4F48929E-54C1-464E-8592-F53B72F7C20D}">
      <dgm:prSet phldrT="[Text]" custT="1"/>
      <dgm:spPr/>
      <dgm:t>
        <a:bodyPr/>
        <a:lstStyle/>
        <a:p>
          <a:r>
            <a:rPr lang="en-US" sz="1400" b="1"/>
            <a:t>Artemis Basecamp</a:t>
          </a:r>
        </a:p>
      </dgm:t>
    </dgm:pt>
    <dgm:pt modelId="{011FDB9F-CF6D-4AFA-A54C-908BC5018344}" type="parTrans" cxnId="{672A1334-43F8-47C8-A2E5-39AE637DE0B0}">
      <dgm:prSet/>
      <dgm:spPr/>
      <dgm:t>
        <a:bodyPr/>
        <a:lstStyle/>
        <a:p>
          <a:endParaRPr lang="en-US"/>
        </a:p>
      </dgm:t>
    </dgm:pt>
    <dgm:pt modelId="{3CFBD8B6-283F-47C5-A4BE-6F0C7FFEBAB3}" type="sibTrans" cxnId="{672A1334-43F8-47C8-A2E5-39AE637DE0B0}">
      <dgm:prSet/>
      <dgm:spPr/>
      <dgm:t>
        <a:bodyPr/>
        <a:lstStyle/>
        <a:p>
          <a:endParaRPr lang="en-US"/>
        </a:p>
      </dgm:t>
    </dgm:pt>
    <dgm:pt modelId="{153F97E0-4ED2-4F35-9755-2DD91F9B3F85}">
      <dgm:prSet phldrT="[Text]" custT="1"/>
      <dgm:spPr/>
      <dgm:t>
        <a:bodyPr/>
        <a:lstStyle/>
        <a:p>
          <a:r>
            <a:rPr lang="en-US" sz="1400" b="1" dirty="0"/>
            <a:t>Mars Transit Habitat</a:t>
          </a:r>
        </a:p>
      </dgm:t>
    </dgm:pt>
    <dgm:pt modelId="{9E8150A2-FCD3-4291-B24A-8A4AFD7F06C3}" type="parTrans" cxnId="{4EC6C452-303E-4390-BCE4-FBB7C2DBECAA}">
      <dgm:prSet/>
      <dgm:spPr/>
      <dgm:t>
        <a:bodyPr/>
        <a:lstStyle/>
        <a:p>
          <a:endParaRPr lang="en-US"/>
        </a:p>
      </dgm:t>
    </dgm:pt>
    <dgm:pt modelId="{BE407B61-B003-4A04-8352-F295E7E70B02}" type="sibTrans" cxnId="{4EC6C452-303E-4390-BCE4-FBB7C2DBECAA}">
      <dgm:prSet/>
      <dgm:spPr/>
      <dgm:t>
        <a:bodyPr/>
        <a:lstStyle/>
        <a:p>
          <a:endParaRPr lang="en-US"/>
        </a:p>
      </dgm:t>
    </dgm:pt>
    <dgm:pt modelId="{49F6395A-9860-4E7D-949C-DAE94CD4E27A}" type="pres">
      <dgm:prSet presAssocID="{8EDA730F-F752-4F2D-9BF4-8F250F471244}" presName="Name0" presStyleCnt="0">
        <dgm:presLayoutVars>
          <dgm:chMax val="1"/>
          <dgm:dir/>
          <dgm:animLvl val="ctr"/>
          <dgm:resizeHandles val="exact"/>
        </dgm:presLayoutVars>
      </dgm:prSet>
      <dgm:spPr/>
    </dgm:pt>
    <dgm:pt modelId="{A3880562-5CE0-46CF-8129-08E1D5C37C34}" type="pres">
      <dgm:prSet presAssocID="{19578219-53B4-49AD-A872-BC0AA8FF63E5}" presName="centerShape" presStyleLbl="node0" presStyleIdx="0" presStyleCnt="1" custLinFactNeighborX="2755"/>
      <dgm:spPr/>
    </dgm:pt>
    <dgm:pt modelId="{E8CB3133-C7F8-46A2-B98A-39C3C2DE9205}" type="pres">
      <dgm:prSet presAssocID="{5D7404EA-1242-4ECA-84C2-82E70F5605BD}" presName="node" presStyleLbl="node1" presStyleIdx="0" presStyleCnt="4" custScaleX="189157" custScaleY="70544">
        <dgm:presLayoutVars>
          <dgm:bulletEnabled val="1"/>
        </dgm:presLayoutVars>
      </dgm:prSet>
      <dgm:spPr/>
    </dgm:pt>
    <dgm:pt modelId="{DADEB762-0083-43C1-8DE7-20FBB484A176}" type="pres">
      <dgm:prSet presAssocID="{5D7404EA-1242-4ECA-84C2-82E70F5605BD}" presName="dummy" presStyleCnt="0"/>
      <dgm:spPr/>
    </dgm:pt>
    <dgm:pt modelId="{9EDD8E43-30EE-46E9-A76E-10C5942857D7}" type="pres">
      <dgm:prSet presAssocID="{22E19A80-2BCD-4C2A-BE42-E115C066C768}" presName="sibTrans" presStyleLbl="sibTrans2D1" presStyleIdx="0" presStyleCnt="4"/>
      <dgm:spPr/>
    </dgm:pt>
    <dgm:pt modelId="{FAB0B872-D02F-47FF-88C3-4C0A1B2DBC17}" type="pres">
      <dgm:prSet presAssocID="{8C5F07B3-42B5-4D45-9E67-0DA906EC44EC}" presName="node" presStyleLbl="node1" presStyleIdx="1" presStyleCnt="4" custScaleX="130957">
        <dgm:presLayoutVars>
          <dgm:bulletEnabled val="1"/>
        </dgm:presLayoutVars>
      </dgm:prSet>
      <dgm:spPr/>
    </dgm:pt>
    <dgm:pt modelId="{04858F19-0A67-413A-A128-7ED58B6E62FF}" type="pres">
      <dgm:prSet presAssocID="{8C5F07B3-42B5-4D45-9E67-0DA906EC44EC}" presName="dummy" presStyleCnt="0"/>
      <dgm:spPr/>
    </dgm:pt>
    <dgm:pt modelId="{F27AB9C5-0E43-4BF7-A44F-8BD590B44B8A}" type="pres">
      <dgm:prSet presAssocID="{C6C5380D-B5E6-4500-861B-8C73C1DC603E}" presName="sibTrans" presStyleLbl="sibTrans2D1" presStyleIdx="1" presStyleCnt="4"/>
      <dgm:spPr/>
    </dgm:pt>
    <dgm:pt modelId="{1DA664CF-4062-4C48-8012-E8D3E0286641}" type="pres">
      <dgm:prSet presAssocID="{153F97E0-4ED2-4F35-9755-2DD91F9B3F85}" presName="node" presStyleLbl="node1" presStyleIdx="2" presStyleCnt="4" custScaleX="192413" custScaleY="75906">
        <dgm:presLayoutVars>
          <dgm:bulletEnabled val="1"/>
        </dgm:presLayoutVars>
      </dgm:prSet>
      <dgm:spPr/>
    </dgm:pt>
    <dgm:pt modelId="{5BFFB1A4-C23A-4944-9194-EE7AE0423262}" type="pres">
      <dgm:prSet presAssocID="{153F97E0-4ED2-4F35-9755-2DD91F9B3F85}" presName="dummy" presStyleCnt="0"/>
      <dgm:spPr/>
    </dgm:pt>
    <dgm:pt modelId="{AB048D01-0D6F-42A9-B758-C708537E313C}" type="pres">
      <dgm:prSet presAssocID="{BE407B61-B003-4A04-8352-F295E7E70B02}" presName="sibTrans" presStyleLbl="sibTrans2D1" presStyleIdx="2" presStyleCnt="4"/>
      <dgm:spPr/>
    </dgm:pt>
    <dgm:pt modelId="{E1B81451-8195-47E3-8326-EC5DBDAEDCC0}" type="pres">
      <dgm:prSet presAssocID="{4F48929E-54C1-464E-8592-F53B72F7C20D}" presName="node" presStyleLbl="node1" presStyleIdx="3" presStyleCnt="4" custScaleX="165432" custScaleY="78122">
        <dgm:presLayoutVars>
          <dgm:bulletEnabled val="1"/>
        </dgm:presLayoutVars>
      </dgm:prSet>
      <dgm:spPr/>
    </dgm:pt>
    <dgm:pt modelId="{BA824DEF-8495-4D9D-B624-9B1BAE7423CA}" type="pres">
      <dgm:prSet presAssocID="{4F48929E-54C1-464E-8592-F53B72F7C20D}" presName="dummy" presStyleCnt="0"/>
      <dgm:spPr/>
    </dgm:pt>
    <dgm:pt modelId="{32BD9050-4A81-4334-8AE1-002EADD2AE26}" type="pres">
      <dgm:prSet presAssocID="{3CFBD8B6-283F-47C5-A4BE-6F0C7FFEBAB3}" presName="sibTrans" presStyleLbl="sibTrans2D1" presStyleIdx="3" presStyleCnt="4"/>
      <dgm:spPr/>
    </dgm:pt>
  </dgm:ptLst>
  <dgm:cxnLst>
    <dgm:cxn modelId="{0299E101-23E8-4BFA-BF5F-98B2627A2280}" type="presOf" srcId="{BE407B61-B003-4A04-8352-F295E7E70B02}" destId="{AB048D01-0D6F-42A9-B758-C708537E313C}" srcOrd="0" destOrd="0" presId="urn:microsoft.com/office/officeart/2005/8/layout/radial6"/>
    <dgm:cxn modelId="{4C23A414-BEE9-4346-BC4F-0981EDFAAF69}" type="presOf" srcId="{8C5F07B3-42B5-4D45-9E67-0DA906EC44EC}" destId="{FAB0B872-D02F-47FF-88C3-4C0A1B2DBC17}" srcOrd="0" destOrd="0" presId="urn:microsoft.com/office/officeart/2005/8/layout/radial6"/>
    <dgm:cxn modelId="{8533C426-5EE2-42DA-950A-6683701C386C}" srcId="{8EDA730F-F752-4F2D-9BF4-8F250F471244}" destId="{19578219-53B4-49AD-A872-BC0AA8FF63E5}" srcOrd="0" destOrd="0" parTransId="{DF45D868-FA0E-4864-9B5F-3C51F1A341B1}" sibTransId="{983C3E90-8EC6-4001-A297-53A99F4D5CA7}"/>
    <dgm:cxn modelId="{2188F22A-DE1F-4DFE-898F-BB102B1D24C1}" type="presOf" srcId="{22E19A80-2BCD-4C2A-BE42-E115C066C768}" destId="{9EDD8E43-30EE-46E9-A76E-10C5942857D7}" srcOrd="0" destOrd="0" presId="urn:microsoft.com/office/officeart/2005/8/layout/radial6"/>
    <dgm:cxn modelId="{672A1334-43F8-47C8-A2E5-39AE637DE0B0}" srcId="{19578219-53B4-49AD-A872-BC0AA8FF63E5}" destId="{4F48929E-54C1-464E-8592-F53B72F7C20D}" srcOrd="3" destOrd="0" parTransId="{011FDB9F-CF6D-4AFA-A54C-908BC5018344}" sibTransId="{3CFBD8B6-283F-47C5-A4BE-6F0C7FFEBAB3}"/>
    <dgm:cxn modelId="{9636F837-2D15-4907-B8B7-30B2A88D6471}" srcId="{19578219-53B4-49AD-A872-BC0AA8FF63E5}" destId="{5D7404EA-1242-4ECA-84C2-82E70F5605BD}" srcOrd="0" destOrd="0" parTransId="{CDCE3575-EE7B-4F7B-940A-3529EC644009}" sibTransId="{22E19A80-2BCD-4C2A-BE42-E115C066C768}"/>
    <dgm:cxn modelId="{1477A83F-8AC0-4EC1-84D6-3E014ABC6422}" type="presOf" srcId="{153F97E0-4ED2-4F35-9755-2DD91F9B3F85}" destId="{1DA664CF-4062-4C48-8012-E8D3E0286641}" srcOrd="0" destOrd="0" presId="urn:microsoft.com/office/officeart/2005/8/layout/radial6"/>
    <dgm:cxn modelId="{A766396C-F54C-459E-BAB0-DC7D1868E749}" type="presOf" srcId="{8EDA730F-F752-4F2D-9BF4-8F250F471244}" destId="{49F6395A-9860-4E7D-949C-DAE94CD4E27A}" srcOrd="0" destOrd="0" presId="urn:microsoft.com/office/officeart/2005/8/layout/radial6"/>
    <dgm:cxn modelId="{ED300751-7162-41E2-ABCA-50A091D201CC}" type="presOf" srcId="{C6C5380D-B5E6-4500-861B-8C73C1DC603E}" destId="{F27AB9C5-0E43-4BF7-A44F-8BD590B44B8A}" srcOrd="0" destOrd="0" presId="urn:microsoft.com/office/officeart/2005/8/layout/radial6"/>
    <dgm:cxn modelId="{4EC6C452-303E-4390-BCE4-FBB7C2DBECAA}" srcId="{19578219-53B4-49AD-A872-BC0AA8FF63E5}" destId="{153F97E0-4ED2-4F35-9755-2DD91F9B3F85}" srcOrd="2" destOrd="0" parTransId="{9E8150A2-FCD3-4291-B24A-8A4AFD7F06C3}" sibTransId="{BE407B61-B003-4A04-8352-F295E7E70B02}"/>
    <dgm:cxn modelId="{C1FAAA89-CB55-4A69-858C-47B8D8B06764}" type="presOf" srcId="{19578219-53B4-49AD-A872-BC0AA8FF63E5}" destId="{A3880562-5CE0-46CF-8129-08E1D5C37C34}" srcOrd="0" destOrd="0" presId="urn:microsoft.com/office/officeart/2005/8/layout/radial6"/>
    <dgm:cxn modelId="{8B237094-0419-44EE-970D-A0CF9E505DCF}" type="presOf" srcId="{4F48929E-54C1-464E-8592-F53B72F7C20D}" destId="{E1B81451-8195-47E3-8326-EC5DBDAEDCC0}" srcOrd="0" destOrd="0" presId="urn:microsoft.com/office/officeart/2005/8/layout/radial6"/>
    <dgm:cxn modelId="{EFA8639E-4A85-424E-A4ED-02DEF2217951}" type="presOf" srcId="{3CFBD8B6-283F-47C5-A4BE-6F0C7FFEBAB3}" destId="{32BD9050-4A81-4334-8AE1-002EADD2AE26}" srcOrd="0" destOrd="0" presId="urn:microsoft.com/office/officeart/2005/8/layout/radial6"/>
    <dgm:cxn modelId="{7A8E80A7-D8D3-4099-B838-EF767735CD87}" srcId="{19578219-53B4-49AD-A872-BC0AA8FF63E5}" destId="{8C5F07B3-42B5-4D45-9E67-0DA906EC44EC}" srcOrd="1" destOrd="0" parTransId="{0AB5AFE0-1E4E-4035-BF80-CF022A058ECD}" sibTransId="{C6C5380D-B5E6-4500-861B-8C73C1DC603E}"/>
    <dgm:cxn modelId="{E86422E8-27E1-42C7-853B-AC0CF62572ED}" type="presOf" srcId="{5D7404EA-1242-4ECA-84C2-82E70F5605BD}" destId="{E8CB3133-C7F8-46A2-B98A-39C3C2DE9205}" srcOrd="0" destOrd="0" presId="urn:microsoft.com/office/officeart/2005/8/layout/radial6"/>
    <dgm:cxn modelId="{BFF32CC4-39F6-4001-84CF-AD3CC16FFCF8}" type="presParOf" srcId="{49F6395A-9860-4E7D-949C-DAE94CD4E27A}" destId="{A3880562-5CE0-46CF-8129-08E1D5C37C34}" srcOrd="0" destOrd="0" presId="urn:microsoft.com/office/officeart/2005/8/layout/radial6"/>
    <dgm:cxn modelId="{8C42BB49-ADD4-425C-A9A3-AB942908CF6F}" type="presParOf" srcId="{49F6395A-9860-4E7D-949C-DAE94CD4E27A}" destId="{E8CB3133-C7F8-46A2-B98A-39C3C2DE9205}" srcOrd="1" destOrd="0" presId="urn:microsoft.com/office/officeart/2005/8/layout/radial6"/>
    <dgm:cxn modelId="{C003A0F8-DA4C-434A-B7E7-EF432F798429}" type="presParOf" srcId="{49F6395A-9860-4E7D-949C-DAE94CD4E27A}" destId="{DADEB762-0083-43C1-8DE7-20FBB484A176}" srcOrd="2" destOrd="0" presId="urn:microsoft.com/office/officeart/2005/8/layout/radial6"/>
    <dgm:cxn modelId="{FB6D9674-4AB0-4929-948D-0A3CA85A2582}" type="presParOf" srcId="{49F6395A-9860-4E7D-949C-DAE94CD4E27A}" destId="{9EDD8E43-30EE-46E9-A76E-10C5942857D7}" srcOrd="3" destOrd="0" presId="urn:microsoft.com/office/officeart/2005/8/layout/radial6"/>
    <dgm:cxn modelId="{6E5778FA-0D2D-4DC8-9B3A-8AD2B419AE63}" type="presParOf" srcId="{49F6395A-9860-4E7D-949C-DAE94CD4E27A}" destId="{FAB0B872-D02F-47FF-88C3-4C0A1B2DBC17}" srcOrd="4" destOrd="0" presId="urn:microsoft.com/office/officeart/2005/8/layout/radial6"/>
    <dgm:cxn modelId="{0833D95B-E6DD-4492-903B-C0EE8E769F04}" type="presParOf" srcId="{49F6395A-9860-4E7D-949C-DAE94CD4E27A}" destId="{04858F19-0A67-413A-A128-7ED58B6E62FF}" srcOrd="5" destOrd="0" presId="urn:microsoft.com/office/officeart/2005/8/layout/radial6"/>
    <dgm:cxn modelId="{2D3269D1-9596-4606-A7CD-98C0345B5028}" type="presParOf" srcId="{49F6395A-9860-4E7D-949C-DAE94CD4E27A}" destId="{F27AB9C5-0E43-4BF7-A44F-8BD590B44B8A}" srcOrd="6" destOrd="0" presId="urn:microsoft.com/office/officeart/2005/8/layout/radial6"/>
    <dgm:cxn modelId="{E155DB52-0078-42A2-A2CE-368221425ED8}" type="presParOf" srcId="{49F6395A-9860-4E7D-949C-DAE94CD4E27A}" destId="{1DA664CF-4062-4C48-8012-E8D3E0286641}" srcOrd="7" destOrd="0" presId="urn:microsoft.com/office/officeart/2005/8/layout/radial6"/>
    <dgm:cxn modelId="{962BBE60-FE1B-4ECE-A1F8-BE12806E79CB}" type="presParOf" srcId="{49F6395A-9860-4E7D-949C-DAE94CD4E27A}" destId="{5BFFB1A4-C23A-4944-9194-EE7AE0423262}" srcOrd="8" destOrd="0" presId="urn:microsoft.com/office/officeart/2005/8/layout/radial6"/>
    <dgm:cxn modelId="{DFA9EAFB-856C-4FE1-861D-CD0EBAB0858B}" type="presParOf" srcId="{49F6395A-9860-4E7D-949C-DAE94CD4E27A}" destId="{AB048D01-0D6F-42A9-B758-C708537E313C}" srcOrd="9" destOrd="0" presId="urn:microsoft.com/office/officeart/2005/8/layout/radial6"/>
    <dgm:cxn modelId="{63312B4E-D2E9-49B9-B695-704ECD27174C}" type="presParOf" srcId="{49F6395A-9860-4E7D-949C-DAE94CD4E27A}" destId="{E1B81451-8195-47E3-8326-EC5DBDAEDCC0}" srcOrd="10" destOrd="0" presId="urn:microsoft.com/office/officeart/2005/8/layout/radial6"/>
    <dgm:cxn modelId="{95B66D89-BA94-4B1D-A9B9-C3368211E0D2}" type="presParOf" srcId="{49F6395A-9860-4E7D-949C-DAE94CD4E27A}" destId="{BA824DEF-8495-4D9D-B624-9B1BAE7423CA}" srcOrd="11" destOrd="0" presId="urn:microsoft.com/office/officeart/2005/8/layout/radial6"/>
    <dgm:cxn modelId="{3B2F50AE-DEFF-45BF-9B66-241D3F7BFF9C}" type="presParOf" srcId="{49F6395A-9860-4E7D-949C-DAE94CD4E27A}" destId="{32BD9050-4A81-4334-8AE1-002EADD2AE26}" srcOrd="12"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BD9050-4A81-4334-8AE1-002EADD2AE26}">
      <dsp:nvSpPr>
        <dsp:cNvPr id="0" name=""/>
        <dsp:cNvSpPr/>
      </dsp:nvSpPr>
      <dsp:spPr>
        <a:xfrm>
          <a:off x="2229366" y="523766"/>
          <a:ext cx="3595333" cy="3595333"/>
        </a:xfrm>
        <a:prstGeom prst="blockArc">
          <a:avLst>
            <a:gd name="adj1" fmla="val 10800000"/>
            <a:gd name="adj2" fmla="val 16200000"/>
            <a:gd name="adj3" fmla="val 4640"/>
          </a:avLst>
        </a:prstGeom>
        <a:gradFill rotWithShape="0">
          <a:gsLst>
            <a:gs pos="0">
              <a:schemeClr val="accent4">
                <a:hueOff val="9113586"/>
                <a:satOff val="-14694"/>
                <a:lumOff val="16862"/>
                <a:alphaOff val="0"/>
                <a:satMod val="103000"/>
                <a:lumMod val="102000"/>
                <a:tint val="94000"/>
              </a:schemeClr>
            </a:gs>
            <a:gs pos="50000">
              <a:schemeClr val="accent4">
                <a:hueOff val="9113586"/>
                <a:satOff val="-14694"/>
                <a:lumOff val="16862"/>
                <a:alphaOff val="0"/>
                <a:satMod val="110000"/>
                <a:lumMod val="100000"/>
                <a:shade val="100000"/>
              </a:schemeClr>
            </a:gs>
            <a:gs pos="100000">
              <a:schemeClr val="accent4">
                <a:hueOff val="9113586"/>
                <a:satOff val="-14694"/>
                <a:lumOff val="1686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B048D01-0D6F-42A9-B758-C708537E313C}">
      <dsp:nvSpPr>
        <dsp:cNvPr id="0" name=""/>
        <dsp:cNvSpPr/>
      </dsp:nvSpPr>
      <dsp:spPr>
        <a:xfrm>
          <a:off x="2229366" y="523766"/>
          <a:ext cx="3595333" cy="3595333"/>
        </a:xfrm>
        <a:prstGeom prst="blockArc">
          <a:avLst>
            <a:gd name="adj1" fmla="val 5400000"/>
            <a:gd name="adj2" fmla="val 10800000"/>
            <a:gd name="adj3" fmla="val 4640"/>
          </a:avLst>
        </a:prstGeom>
        <a:gradFill rotWithShape="0">
          <a:gsLst>
            <a:gs pos="0">
              <a:schemeClr val="accent4">
                <a:hueOff val="6075724"/>
                <a:satOff val="-9796"/>
                <a:lumOff val="11241"/>
                <a:alphaOff val="0"/>
                <a:satMod val="103000"/>
                <a:lumMod val="102000"/>
                <a:tint val="94000"/>
              </a:schemeClr>
            </a:gs>
            <a:gs pos="50000">
              <a:schemeClr val="accent4">
                <a:hueOff val="6075724"/>
                <a:satOff val="-9796"/>
                <a:lumOff val="11241"/>
                <a:alphaOff val="0"/>
                <a:satMod val="110000"/>
                <a:lumMod val="100000"/>
                <a:shade val="100000"/>
              </a:schemeClr>
            </a:gs>
            <a:gs pos="100000">
              <a:schemeClr val="accent4">
                <a:hueOff val="6075724"/>
                <a:satOff val="-9796"/>
                <a:lumOff val="112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27AB9C5-0E43-4BF7-A44F-8BD590B44B8A}">
      <dsp:nvSpPr>
        <dsp:cNvPr id="0" name=""/>
        <dsp:cNvSpPr/>
      </dsp:nvSpPr>
      <dsp:spPr>
        <a:xfrm>
          <a:off x="2229366" y="523766"/>
          <a:ext cx="3595333" cy="3595333"/>
        </a:xfrm>
        <a:prstGeom prst="blockArc">
          <a:avLst>
            <a:gd name="adj1" fmla="val 0"/>
            <a:gd name="adj2" fmla="val 5400000"/>
            <a:gd name="adj3" fmla="val 4640"/>
          </a:avLst>
        </a:prstGeom>
        <a:gradFill rotWithShape="0">
          <a:gsLst>
            <a:gs pos="0">
              <a:schemeClr val="accent4">
                <a:hueOff val="3037862"/>
                <a:satOff val="-4898"/>
                <a:lumOff val="5621"/>
                <a:alphaOff val="0"/>
                <a:satMod val="103000"/>
                <a:lumMod val="102000"/>
                <a:tint val="94000"/>
              </a:schemeClr>
            </a:gs>
            <a:gs pos="50000">
              <a:schemeClr val="accent4">
                <a:hueOff val="3037862"/>
                <a:satOff val="-4898"/>
                <a:lumOff val="5621"/>
                <a:alphaOff val="0"/>
                <a:satMod val="110000"/>
                <a:lumMod val="100000"/>
                <a:shade val="100000"/>
              </a:schemeClr>
            </a:gs>
            <a:gs pos="100000">
              <a:schemeClr val="accent4">
                <a:hueOff val="3037862"/>
                <a:satOff val="-4898"/>
                <a:lumOff val="562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EDD8E43-30EE-46E9-A76E-10C5942857D7}">
      <dsp:nvSpPr>
        <dsp:cNvPr id="0" name=""/>
        <dsp:cNvSpPr/>
      </dsp:nvSpPr>
      <dsp:spPr>
        <a:xfrm>
          <a:off x="2229366" y="523766"/>
          <a:ext cx="3595333" cy="3595333"/>
        </a:xfrm>
        <a:prstGeom prst="blockArc">
          <a:avLst>
            <a:gd name="adj1" fmla="val 16200000"/>
            <a:gd name="adj2" fmla="val 0"/>
            <a:gd name="adj3" fmla="val 464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3880562-5CE0-46CF-8129-08E1D5C37C34}">
      <dsp:nvSpPr>
        <dsp:cNvPr id="0" name=""/>
        <dsp:cNvSpPr/>
      </dsp:nvSpPr>
      <dsp:spPr>
        <a:xfrm>
          <a:off x="3296353" y="1493999"/>
          <a:ext cx="1654866" cy="165486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Sustainable Human Exploration</a:t>
          </a:r>
        </a:p>
      </dsp:txBody>
      <dsp:txXfrm>
        <a:off x="3538703" y="1736349"/>
        <a:ext cx="1170166" cy="1170166"/>
      </dsp:txXfrm>
    </dsp:sp>
    <dsp:sp modelId="{E8CB3133-C7F8-46A2-B98A-39C3C2DE9205}">
      <dsp:nvSpPr>
        <dsp:cNvPr id="0" name=""/>
        <dsp:cNvSpPr/>
      </dsp:nvSpPr>
      <dsp:spPr>
        <a:xfrm>
          <a:off x="2931429" y="156875"/>
          <a:ext cx="2191207" cy="81718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Gateway Deep Space Logistics</a:t>
          </a:r>
        </a:p>
      </dsp:txBody>
      <dsp:txXfrm>
        <a:off x="3252324" y="276549"/>
        <a:ext cx="1549417" cy="577838"/>
      </dsp:txXfrm>
    </dsp:sp>
    <dsp:sp modelId="{FAB0B872-D02F-47FF-88C3-4C0A1B2DBC17}">
      <dsp:nvSpPr>
        <dsp:cNvPr id="0" name=""/>
        <dsp:cNvSpPr/>
      </dsp:nvSpPr>
      <dsp:spPr>
        <a:xfrm>
          <a:off x="5024489" y="1742229"/>
          <a:ext cx="1517014" cy="1158406"/>
        </a:xfrm>
        <a:prstGeom prst="ellipse">
          <a:avLst/>
        </a:prstGeom>
        <a:gradFill rotWithShape="0">
          <a:gsLst>
            <a:gs pos="0">
              <a:schemeClr val="accent4">
                <a:hueOff val="3037862"/>
                <a:satOff val="-4898"/>
                <a:lumOff val="5621"/>
                <a:alphaOff val="0"/>
                <a:satMod val="103000"/>
                <a:lumMod val="102000"/>
                <a:tint val="94000"/>
              </a:schemeClr>
            </a:gs>
            <a:gs pos="50000">
              <a:schemeClr val="accent4">
                <a:hueOff val="3037862"/>
                <a:satOff val="-4898"/>
                <a:lumOff val="5621"/>
                <a:alphaOff val="0"/>
                <a:satMod val="110000"/>
                <a:lumMod val="100000"/>
                <a:shade val="100000"/>
              </a:schemeClr>
            </a:gs>
            <a:gs pos="100000">
              <a:schemeClr val="accent4">
                <a:hueOff val="3037862"/>
                <a:satOff val="-4898"/>
                <a:lumOff val="562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Lunar/ Martian Surface</a:t>
          </a:r>
        </a:p>
      </dsp:txBody>
      <dsp:txXfrm>
        <a:off x="5246651" y="1911874"/>
        <a:ext cx="1072690" cy="819116"/>
      </dsp:txXfrm>
    </dsp:sp>
    <dsp:sp modelId="{1DA664CF-4062-4C48-8012-E8D3E0286641}">
      <dsp:nvSpPr>
        <dsp:cNvPr id="0" name=""/>
        <dsp:cNvSpPr/>
      </dsp:nvSpPr>
      <dsp:spPr>
        <a:xfrm>
          <a:off x="2912570" y="3637746"/>
          <a:ext cx="2228925" cy="879300"/>
        </a:xfrm>
        <a:prstGeom prst="ellipse">
          <a:avLst/>
        </a:prstGeom>
        <a:gradFill rotWithShape="0">
          <a:gsLst>
            <a:gs pos="0">
              <a:schemeClr val="accent4">
                <a:hueOff val="6075724"/>
                <a:satOff val="-9796"/>
                <a:lumOff val="11241"/>
                <a:alphaOff val="0"/>
                <a:satMod val="103000"/>
                <a:lumMod val="102000"/>
                <a:tint val="94000"/>
              </a:schemeClr>
            </a:gs>
            <a:gs pos="50000">
              <a:schemeClr val="accent4">
                <a:hueOff val="6075724"/>
                <a:satOff val="-9796"/>
                <a:lumOff val="11241"/>
                <a:alphaOff val="0"/>
                <a:satMod val="110000"/>
                <a:lumMod val="100000"/>
                <a:shade val="100000"/>
              </a:schemeClr>
            </a:gs>
            <a:gs pos="100000">
              <a:schemeClr val="accent4">
                <a:hueOff val="6075724"/>
                <a:satOff val="-9796"/>
                <a:lumOff val="112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Mars Transit Habitat</a:t>
          </a:r>
        </a:p>
      </dsp:txBody>
      <dsp:txXfrm>
        <a:off x="3238989" y="3766517"/>
        <a:ext cx="1576087" cy="621758"/>
      </dsp:txXfrm>
    </dsp:sp>
    <dsp:sp modelId="{E1B81451-8195-47E3-8326-EC5DBDAEDCC0}">
      <dsp:nvSpPr>
        <dsp:cNvPr id="0" name=""/>
        <dsp:cNvSpPr/>
      </dsp:nvSpPr>
      <dsp:spPr>
        <a:xfrm>
          <a:off x="1312881" y="1868947"/>
          <a:ext cx="1916375" cy="904970"/>
        </a:xfrm>
        <a:prstGeom prst="ellipse">
          <a:avLst/>
        </a:prstGeom>
        <a:gradFill rotWithShape="0">
          <a:gsLst>
            <a:gs pos="0">
              <a:schemeClr val="accent4">
                <a:hueOff val="9113586"/>
                <a:satOff val="-14694"/>
                <a:lumOff val="16862"/>
                <a:alphaOff val="0"/>
                <a:satMod val="103000"/>
                <a:lumMod val="102000"/>
                <a:tint val="94000"/>
              </a:schemeClr>
            </a:gs>
            <a:gs pos="50000">
              <a:schemeClr val="accent4">
                <a:hueOff val="9113586"/>
                <a:satOff val="-14694"/>
                <a:lumOff val="16862"/>
                <a:alphaOff val="0"/>
                <a:satMod val="110000"/>
                <a:lumMod val="100000"/>
                <a:shade val="100000"/>
              </a:schemeClr>
            </a:gs>
            <a:gs pos="100000">
              <a:schemeClr val="accent4">
                <a:hueOff val="9113586"/>
                <a:satOff val="-14694"/>
                <a:lumOff val="1686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Artemis Basecamp</a:t>
          </a:r>
        </a:p>
      </dsp:txBody>
      <dsp:txXfrm>
        <a:off x="1593528" y="2001477"/>
        <a:ext cx="1355081" cy="63991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dirty="0"/>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3/20/2024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dirty="0"/>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we truly seek to be sustainable in the future of human spaceflight, </a:t>
            </a:r>
          </a:p>
          <a:p>
            <a:r>
              <a:rPr lang="en-US" sz="1200" kern="1200" dirty="0">
                <a:solidFill>
                  <a:schemeClr val="tx1"/>
                </a:solidFill>
                <a:effectLst/>
                <a:latin typeface="+mn-lt"/>
                <a:ea typeface="+mn-ea"/>
                <a:cs typeface="+mn-cs"/>
              </a:rPr>
              <a:t>-Cradle to grave for trash is necessary.</a:t>
            </a:r>
          </a:p>
          <a:p>
            <a:r>
              <a:rPr lang="en-US" sz="1200" kern="1200" dirty="0">
                <a:solidFill>
                  <a:schemeClr val="tx1"/>
                </a:solidFill>
                <a:effectLst/>
                <a:latin typeface="+mn-lt"/>
                <a:ea typeface="+mn-ea"/>
                <a:cs typeface="+mn-cs"/>
              </a:rPr>
              <a:t>-Team passionate for space visionary goal but also back to our home planet.</a:t>
            </a:r>
          </a:p>
          <a:p>
            <a:r>
              <a:rPr lang="en-US" sz="1200" kern="1200" dirty="0">
                <a:solidFill>
                  <a:schemeClr val="tx1"/>
                </a:solidFill>
                <a:effectLst/>
                <a:latin typeface="+mn-lt"/>
                <a:ea typeface="+mn-ea"/>
                <a:cs typeface="+mn-cs"/>
              </a:rPr>
              <a:t>-We are in a climate crisis and one of our crises here on earth is </a:t>
            </a:r>
          </a:p>
          <a:p>
            <a:r>
              <a:rPr lang="en-US" sz="1200" kern="1200" dirty="0">
                <a:solidFill>
                  <a:schemeClr val="tx1"/>
                </a:solidFill>
                <a:effectLst/>
                <a:latin typeface="+mn-lt"/>
                <a:ea typeface="+mn-ea"/>
                <a:cs typeface="+mn-cs"/>
              </a:rPr>
              <a:t>the management of waste and precious planetary resources</a:t>
            </a:r>
          </a:p>
          <a:p>
            <a:r>
              <a:rPr lang="en-US" sz="1200" kern="1200" dirty="0">
                <a:solidFill>
                  <a:schemeClr val="tx1"/>
                </a:solidFill>
                <a:effectLst/>
                <a:latin typeface="+mn-lt"/>
                <a:ea typeface="+mn-ea"/>
                <a:cs typeface="+mn-cs"/>
              </a:rPr>
              <a:t>-We are ready to design for the mission of a crew of 4 that </a:t>
            </a:r>
          </a:p>
          <a:p>
            <a:r>
              <a:rPr lang="en-US" sz="1200" kern="1200" dirty="0">
                <a:solidFill>
                  <a:schemeClr val="tx1"/>
                </a:solidFill>
                <a:effectLst/>
                <a:latin typeface="+mn-lt"/>
                <a:ea typeface="+mn-ea"/>
                <a:cs typeface="+mn-cs"/>
              </a:rPr>
              <a:t>considers all inputs and outputs of trash</a:t>
            </a:r>
          </a:p>
          <a:p>
            <a:r>
              <a:rPr lang="en-US" sz="1200" kern="1200" dirty="0">
                <a:solidFill>
                  <a:schemeClr val="tx1"/>
                </a:solidFill>
                <a:effectLst/>
                <a:latin typeface="+mn-lt"/>
                <a:ea typeface="+mn-ea"/>
                <a:cs typeface="+mn-cs"/>
              </a:rPr>
              <a:t> </a:t>
            </a:r>
          </a:p>
          <a:p>
            <a:endParaRPr lang="en-US" dirty="0"/>
          </a:p>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3</a:t>
            </a:fld>
            <a:endParaRPr lang="en-US" dirty="0"/>
          </a:p>
        </p:txBody>
      </p:sp>
    </p:spTree>
    <p:extLst>
      <p:ext uri="{BB962C8B-B14F-4D97-AF65-F5344CB8AC3E}">
        <p14:creationId xmlns:p14="http://schemas.microsoft.com/office/powerpoint/2010/main" val="3143978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we truly seek to be sustainable in the future of human spaceflight, </a:t>
            </a:r>
          </a:p>
          <a:p>
            <a:r>
              <a:rPr lang="en-US" sz="1200" kern="1200" dirty="0">
                <a:solidFill>
                  <a:schemeClr val="tx1"/>
                </a:solidFill>
                <a:effectLst/>
                <a:latin typeface="+mn-lt"/>
                <a:ea typeface="+mn-ea"/>
                <a:cs typeface="+mn-cs"/>
              </a:rPr>
              <a:t>-Cradle to grave for trash is necessary.</a:t>
            </a:r>
          </a:p>
          <a:p>
            <a:r>
              <a:rPr lang="en-US" sz="1200" kern="1200" dirty="0">
                <a:solidFill>
                  <a:schemeClr val="tx1"/>
                </a:solidFill>
                <a:effectLst/>
                <a:latin typeface="+mn-lt"/>
                <a:ea typeface="+mn-ea"/>
                <a:cs typeface="+mn-cs"/>
              </a:rPr>
              <a:t>-Team passionate for space visionary goal but also back to our home planet.</a:t>
            </a:r>
          </a:p>
          <a:p>
            <a:r>
              <a:rPr lang="en-US" sz="1200" kern="1200" dirty="0">
                <a:solidFill>
                  <a:schemeClr val="tx1"/>
                </a:solidFill>
                <a:effectLst/>
                <a:latin typeface="+mn-lt"/>
                <a:ea typeface="+mn-ea"/>
                <a:cs typeface="+mn-cs"/>
              </a:rPr>
              <a:t>-We are in a climate crisis and one of our crises here on earth is </a:t>
            </a:r>
          </a:p>
          <a:p>
            <a:r>
              <a:rPr lang="en-US" sz="1200" kern="1200" dirty="0">
                <a:solidFill>
                  <a:schemeClr val="tx1"/>
                </a:solidFill>
                <a:effectLst/>
                <a:latin typeface="+mn-lt"/>
                <a:ea typeface="+mn-ea"/>
                <a:cs typeface="+mn-cs"/>
              </a:rPr>
              <a:t>the management of waste and precious planetary resources</a:t>
            </a:r>
          </a:p>
          <a:p>
            <a:r>
              <a:rPr lang="en-US" sz="1200" kern="1200" dirty="0">
                <a:solidFill>
                  <a:schemeClr val="tx1"/>
                </a:solidFill>
                <a:effectLst/>
                <a:latin typeface="+mn-lt"/>
                <a:ea typeface="+mn-ea"/>
                <a:cs typeface="+mn-cs"/>
              </a:rPr>
              <a:t>-We are ready to design for the mission of a crew of 4 that </a:t>
            </a:r>
          </a:p>
          <a:p>
            <a:r>
              <a:rPr lang="en-US" sz="1200" kern="1200" dirty="0">
                <a:solidFill>
                  <a:schemeClr val="tx1"/>
                </a:solidFill>
                <a:effectLst/>
                <a:latin typeface="+mn-lt"/>
                <a:ea typeface="+mn-ea"/>
                <a:cs typeface="+mn-cs"/>
              </a:rPr>
              <a:t>considers all inputs and outputs of trash</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4</a:t>
            </a:fld>
            <a:endParaRPr lang="en-US" dirty="0"/>
          </a:p>
        </p:txBody>
      </p:sp>
    </p:spTree>
    <p:extLst>
      <p:ext uri="{BB962C8B-B14F-4D97-AF65-F5344CB8AC3E}">
        <p14:creationId xmlns:p14="http://schemas.microsoft.com/office/powerpoint/2010/main" val="2111521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FFFFFF"/>
                </a:solidFill>
              </a:rPr>
              <a:t> NASA astronaut and Expedition 63 Commander Chris Cassidy collects trash for disposal during weekend housekeeping activities aboard the International Space Station.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FFFFFF"/>
                </a:solidFill>
              </a:rPr>
              <a:t>NASA astronaut Scott Kelly, Expedition 25 flight engineer, is pictured near three stowage bags floating freely in the Unity node of the International Space Station.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FFFFFF"/>
                </a:solidFill>
                <a:cs typeface="Arial" panose="020B0604020202020204" pitchFamily="34" charset="0"/>
              </a:rPr>
              <a:t>Cady Coleman, Expedition 26 with a stowage container and its contents in the Harmony node of the ISS.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solidFill>
                  <a:srgbClr val="FFFFFF"/>
                </a:solidFill>
              </a:rPr>
              <a:t>Left</a:t>
            </a:r>
            <a:r>
              <a:rPr lang="en-US" i="1" dirty="0">
                <a:solidFill>
                  <a:srgbClr val="FFFFFF"/>
                </a:solidFill>
              </a:rPr>
              <a:t>: STS073-356-018 -1995) - Kent V. Rominger, pilot, demonstrates an age-old trash-compacting method on the middeck of the Earth-orbiting Space Shuttle Columbia.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solidFill>
                  <a:srgbClr val="FFFFFF"/>
                </a:solidFill>
              </a:rPr>
              <a:t>Right</a:t>
            </a:r>
            <a:r>
              <a:rPr lang="en-US" i="1" dirty="0">
                <a:solidFill>
                  <a:srgbClr val="FFFFFF"/>
                </a:solidFill>
              </a:rPr>
              <a:t>: ISS030-E-020706 - 2012) - Don Pettit, Expedition 30 flight engineer, is pictured among stowage bags in the Harmony node of the ISS.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5</a:t>
            </a:fld>
            <a:endParaRPr lang="en-US" dirty="0"/>
          </a:p>
        </p:txBody>
      </p:sp>
    </p:spTree>
    <p:extLst>
      <p:ext uri="{BB962C8B-B14F-4D97-AF65-F5344CB8AC3E}">
        <p14:creationId xmlns:p14="http://schemas.microsoft.com/office/powerpoint/2010/main" val="2662965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we truly seek to be sustainable in the future of human spaceflight, </a:t>
            </a:r>
          </a:p>
          <a:p>
            <a:r>
              <a:rPr lang="en-US" sz="1200" kern="1200" dirty="0">
                <a:solidFill>
                  <a:schemeClr val="tx1"/>
                </a:solidFill>
                <a:effectLst/>
                <a:latin typeface="+mn-lt"/>
                <a:ea typeface="+mn-ea"/>
                <a:cs typeface="+mn-cs"/>
              </a:rPr>
              <a:t>-Cradle to grave for trash is necessary.</a:t>
            </a:r>
          </a:p>
          <a:p>
            <a:r>
              <a:rPr lang="en-US" sz="1200" kern="1200" dirty="0">
                <a:solidFill>
                  <a:schemeClr val="tx1"/>
                </a:solidFill>
                <a:effectLst/>
                <a:latin typeface="+mn-lt"/>
                <a:ea typeface="+mn-ea"/>
                <a:cs typeface="+mn-cs"/>
              </a:rPr>
              <a:t>-Team passionate for space visionary goal but also back to our home planet.</a:t>
            </a:r>
          </a:p>
          <a:p>
            <a:r>
              <a:rPr lang="en-US" sz="1200" kern="1200" dirty="0">
                <a:solidFill>
                  <a:schemeClr val="tx1"/>
                </a:solidFill>
                <a:effectLst/>
                <a:latin typeface="+mn-lt"/>
                <a:ea typeface="+mn-ea"/>
                <a:cs typeface="+mn-cs"/>
              </a:rPr>
              <a:t>-We are in a climate crisis and one of our crises here on earth is </a:t>
            </a:r>
          </a:p>
          <a:p>
            <a:r>
              <a:rPr lang="en-US" sz="1200" kern="1200" dirty="0">
                <a:solidFill>
                  <a:schemeClr val="tx1"/>
                </a:solidFill>
                <a:effectLst/>
                <a:latin typeface="+mn-lt"/>
                <a:ea typeface="+mn-ea"/>
                <a:cs typeface="+mn-cs"/>
              </a:rPr>
              <a:t>the management of waste and precious planetary resources</a:t>
            </a:r>
          </a:p>
          <a:p>
            <a:r>
              <a:rPr lang="en-US" sz="1200" kern="1200" dirty="0">
                <a:solidFill>
                  <a:schemeClr val="tx1"/>
                </a:solidFill>
                <a:effectLst/>
                <a:latin typeface="+mn-lt"/>
                <a:ea typeface="+mn-ea"/>
                <a:cs typeface="+mn-cs"/>
              </a:rPr>
              <a:t>-We are ready to design for the mission of a crew of 4 that </a:t>
            </a:r>
          </a:p>
          <a:p>
            <a:r>
              <a:rPr lang="en-US" sz="1200" kern="1200" dirty="0">
                <a:solidFill>
                  <a:schemeClr val="tx1"/>
                </a:solidFill>
                <a:effectLst/>
                <a:latin typeface="+mn-lt"/>
                <a:ea typeface="+mn-ea"/>
                <a:cs typeface="+mn-cs"/>
              </a:rPr>
              <a:t>considers all inputs and outputs of trash</a:t>
            </a:r>
          </a:p>
          <a:p>
            <a:r>
              <a:rPr lang="en-US" sz="1200" kern="1200" dirty="0">
                <a:solidFill>
                  <a:schemeClr val="tx1"/>
                </a:solidFill>
                <a:effectLst/>
                <a:latin typeface="+mn-lt"/>
                <a:ea typeface="+mn-ea"/>
                <a:cs typeface="+mn-cs"/>
              </a:rPr>
              <a:t> </a:t>
            </a:r>
          </a:p>
          <a:p>
            <a:endParaRPr lang="en-US" dirty="0"/>
          </a:p>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6</a:t>
            </a:fld>
            <a:endParaRPr lang="en-US" dirty="0"/>
          </a:p>
        </p:txBody>
      </p:sp>
    </p:spTree>
    <p:extLst>
      <p:ext uri="{BB962C8B-B14F-4D97-AF65-F5344CB8AC3E}">
        <p14:creationId xmlns:p14="http://schemas.microsoft.com/office/powerpoint/2010/main" val="3056452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we truly seek to be sustainable in the future of human spaceflight, </a:t>
            </a:r>
          </a:p>
          <a:p>
            <a:r>
              <a:rPr lang="en-US" sz="1200" kern="1200" dirty="0">
                <a:solidFill>
                  <a:schemeClr val="tx1"/>
                </a:solidFill>
                <a:effectLst/>
                <a:latin typeface="+mn-lt"/>
                <a:ea typeface="+mn-ea"/>
                <a:cs typeface="+mn-cs"/>
              </a:rPr>
              <a:t>-Cradle to grave for trash is necessary.</a:t>
            </a:r>
          </a:p>
          <a:p>
            <a:r>
              <a:rPr lang="en-US" sz="1200" kern="1200" dirty="0">
                <a:solidFill>
                  <a:schemeClr val="tx1"/>
                </a:solidFill>
                <a:effectLst/>
                <a:latin typeface="+mn-lt"/>
                <a:ea typeface="+mn-ea"/>
                <a:cs typeface="+mn-cs"/>
              </a:rPr>
              <a:t>-Team passionate for space visionary goal but also back to our home planet.</a:t>
            </a:r>
          </a:p>
          <a:p>
            <a:r>
              <a:rPr lang="en-US" sz="1200" kern="1200" dirty="0">
                <a:solidFill>
                  <a:schemeClr val="tx1"/>
                </a:solidFill>
                <a:effectLst/>
                <a:latin typeface="+mn-lt"/>
                <a:ea typeface="+mn-ea"/>
                <a:cs typeface="+mn-cs"/>
              </a:rPr>
              <a:t>-We are in a climate crisis and one of our crises here on earth is </a:t>
            </a:r>
          </a:p>
          <a:p>
            <a:r>
              <a:rPr lang="en-US" sz="1200" kern="1200" dirty="0">
                <a:solidFill>
                  <a:schemeClr val="tx1"/>
                </a:solidFill>
                <a:effectLst/>
                <a:latin typeface="+mn-lt"/>
                <a:ea typeface="+mn-ea"/>
                <a:cs typeface="+mn-cs"/>
              </a:rPr>
              <a:t>the management of waste and precious planetary resources</a:t>
            </a:r>
          </a:p>
          <a:p>
            <a:r>
              <a:rPr lang="en-US" sz="1200" kern="1200" dirty="0">
                <a:solidFill>
                  <a:schemeClr val="tx1"/>
                </a:solidFill>
                <a:effectLst/>
                <a:latin typeface="+mn-lt"/>
                <a:ea typeface="+mn-ea"/>
                <a:cs typeface="+mn-cs"/>
              </a:rPr>
              <a:t>-We are ready to design for the mission of a crew of 4 that </a:t>
            </a:r>
          </a:p>
          <a:p>
            <a:r>
              <a:rPr lang="en-US" sz="1200" kern="1200" dirty="0">
                <a:solidFill>
                  <a:schemeClr val="tx1"/>
                </a:solidFill>
                <a:effectLst/>
                <a:latin typeface="+mn-lt"/>
                <a:ea typeface="+mn-ea"/>
                <a:cs typeface="+mn-cs"/>
              </a:rPr>
              <a:t>considers all inputs and outputs of trash</a:t>
            </a:r>
          </a:p>
          <a:p>
            <a:r>
              <a:rPr lang="en-US" sz="1200" kern="1200" dirty="0">
                <a:solidFill>
                  <a:schemeClr val="tx1"/>
                </a:solidFill>
                <a:effectLst/>
                <a:latin typeface="+mn-lt"/>
                <a:ea typeface="+mn-ea"/>
                <a:cs typeface="+mn-cs"/>
              </a:rPr>
              <a:t> </a:t>
            </a:r>
          </a:p>
          <a:p>
            <a:endParaRPr lang="en-US" dirty="0"/>
          </a:p>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7</a:t>
            </a:fld>
            <a:endParaRPr lang="en-US" dirty="0"/>
          </a:p>
        </p:txBody>
      </p:sp>
    </p:spTree>
    <p:extLst>
      <p:ext uri="{BB962C8B-B14F-4D97-AF65-F5344CB8AC3E}">
        <p14:creationId xmlns:p14="http://schemas.microsoft.com/office/powerpoint/2010/main" val="1233900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a:r>
            <a:r>
              <a:rPr lang="en-US" sz="1200" kern="1200">
                <a:solidFill>
                  <a:schemeClr val="tx1"/>
                </a:solidFill>
                <a:effectLst/>
                <a:latin typeface="+mn-lt"/>
                <a:ea typeface="+mn-ea"/>
                <a:cs typeface="+mn-cs"/>
              </a:rPr>
              <a:t>City planning</a:t>
            </a:r>
            <a:r>
              <a:rPr lang="en-US" sz="1200" kern="1200" dirty="0">
                <a:solidFill>
                  <a:schemeClr val="tx1"/>
                </a:solidFill>
                <a:effectLst/>
                <a:latin typeface="+mn-lt"/>
                <a:ea typeface="+mn-ea"/>
                <a:cs typeface="+mn-cs"/>
              </a:rPr>
              <a:t>, public works, </a:t>
            </a:r>
            <a:r>
              <a:rPr lang="en-US" sz="1200" kern="1200">
                <a:solidFill>
                  <a:schemeClr val="tx1"/>
                </a:solidFill>
                <a:effectLst/>
                <a:latin typeface="+mn-lt"/>
                <a:ea typeface="+mn-ea"/>
                <a:cs typeface="+mn-cs"/>
              </a:rPr>
              <a:t>water and trash </a:t>
            </a:r>
            <a:r>
              <a:rPr lang="en-US" sz="1200" kern="1200" dirty="0">
                <a:solidFill>
                  <a:schemeClr val="tx1"/>
                </a:solidFill>
                <a:effectLst/>
                <a:latin typeface="+mn-lt"/>
                <a:ea typeface="+mn-ea"/>
                <a:cs typeface="+mn-cs"/>
              </a:rPr>
              <a:t>management</a:t>
            </a:r>
            <a:endParaRPr lang="en-US" sz="1200" kern="120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a:r>
            <a:r>
              <a:rPr lang="en-US" sz="1200" kern="1200">
                <a:solidFill>
                  <a:schemeClr val="tx1"/>
                </a:solidFill>
                <a:effectLst/>
                <a:latin typeface="+mn-lt"/>
                <a:ea typeface="+mn-ea"/>
                <a:cs typeface="+mn-cs"/>
              </a:rPr>
              <a:t>Companies </a:t>
            </a:r>
            <a:r>
              <a:rPr lang="en-US" sz="1200" kern="1200" dirty="0">
                <a:solidFill>
                  <a:schemeClr val="tx1"/>
                </a:solidFill>
                <a:effectLst/>
                <a:latin typeface="+mn-lt"/>
                <a:ea typeface="+mn-ea"/>
                <a:cs typeface="+mn-cs"/>
              </a:rPr>
              <a:t>who seek </a:t>
            </a:r>
            <a:r>
              <a:rPr lang="en-US" sz="1200" kern="1200">
                <a:solidFill>
                  <a:schemeClr val="tx1"/>
                </a:solidFill>
                <a:effectLst/>
                <a:latin typeface="+mn-lt"/>
                <a:ea typeface="+mn-ea"/>
                <a:cs typeface="+mn-cs"/>
              </a:rPr>
              <a:t>commercialization for people and industry </a:t>
            </a:r>
            <a:r>
              <a:rPr lang="en-US" sz="1200" kern="1200" dirty="0">
                <a:solidFill>
                  <a:schemeClr val="tx1"/>
                </a:solidFill>
                <a:effectLst/>
                <a:latin typeface="+mn-lt"/>
                <a:ea typeface="+mn-ea"/>
                <a:cs typeface="+mn-cs"/>
              </a:rPr>
              <a:t>will turn to NASA to see what their state of the art is and follow suit.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-We’ve already begun analysis on the integration of recycling, mass jettison and other relatable technologies to make this approach the most impactful with respect to KKPs such as conversion%, O2 recovery, water recovery, and gas production.</a:t>
            </a:r>
          </a:p>
          <a:p>
            <a:r>
              <a:rPr lang="en-US" sz="1200" kern="1200">
                <a:solidFill>
                  <a:schemeClr val="tx1"/>
                </a:solidFill>
                <a:effectLst/>
                <a:latin typeface="+mn-lt"/>
                <a:ea typeface="+mn-ea"/>
                <a:cs typeface="+mn-cs"/>
              </a:rPr>
              <a:t>-Continue </a:t>
            </a:r>
            <a:r>
              <a:rPr lang="en-US" sz="1200" kern="1200" dirty="0">
                <a:solidFill>
                  <a:schemeClr val="tx1"/>
                </a:solidFill>
                <a:effectLst/>
                <a:latin typeface="+mn-lt"/>
                <a:ea typeface="+mn-ea"/>
                <a:cs typeface="+mn-cs"/>
              </a:rPr>
              <a:t>to be that example</a:t>
            </a:r>
            <a:r>
              <a:rPr lang="en-US" sz="1200" kern="1200">
                <a:solidFill>
                  <a:schemeClr val="tx1"/>
                </a:solidFill>
                <a:effectLst/>
                <a:latin typeface="+mn-lt"/>
                <a:ea typeface="+mn-ea"/>
                <a:cs typeface="+mn-cs"/>
              </a:rPr>
              <a:t> and move forward with sustainable trash processing development</a:t>
            </a:r>
            <a:r>
              <a:rPr lang="en-US" sz="1200" kern="1200" dirty="0">
                <a:solidFill>
                  <a:schemeClr val="tx1"/>
                </a:solidFill>
                <a:effectLst/>
                <a:latin typeface="+mn-lt"/>
                <a:ea typeface="+mn-ea"/>
                <a:cs typeface="+mn-cs"/>
              </a:rPr>
              <a: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-As stewards of this planet and trailblazers for space exploration.</a:t>
            </a:r>
          </a:p>
        </p:txBody>
      </p:sp>
      <p:sp>
        <p:nvSpPr>
          <p:cNvPr id="4" name="Slide Number Placeholder 3"/>
          <p:cNvSpPr>
            <a:spLocks noGrp="1"/>
          </p:cNvSpPr>
          <p:nvPr>
            <p:ph type="sldNum" sz="quarter" idx="5"/>
          </p:nvPr>
        </p:nvSpPr>
        <p:spPr/>
        <p:txBody>
          <a:bodyPr/>
          <a:lstStyle/>
          <a:p>
            <a:fld id="{172706CA-DCA3-4CF2-ACB1-F326638411CE}" type="slidenum">
              <a:rPr lang="en-US" smtClean="0"/>
              <a:t>9</a:t>
            </a:fld>
            <a:endParaRPr lang="en-US"/>
          </a:p>
        </p:txBody>
      </p:sp>
    </p:spTree>
    <p:extLst>
      <p:ext uri="{BB962C8B-B14F-4D97-AF65-F5344CB8AC3E}">
        <p14:creationId xmlns:p14="http://schemas.microsoft.com/office/powerpoint/2010/main" val="4291876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i="1" dirty="0"/>
              <a:t>NASA astronaut Scott Kelly, Expedition 25 flight engineer, is pictured near three stowage bags floating freely in the Unity node of the International Space Station.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a:t>
            </a:r>
            <a:r>
              <a:rPr lang="en-US" sz="1200" i="1" dirty="0">
                <a:cs typeface="Arial" panose="020B0604020202020204" pitchFamily="34" charset="0"/>
              </a:rPr>
              <a:t>Cady Coleman, Expedition 26 with a stowage container and its contents in the Harmony node of the ISS.</a:t>
            </a:r>
            <a:endParaRPr lang="en-US" sz="1200"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t>
            </a:r>
            <a:r>
              <a:rPr lang="en-US" sz="1200" i="1" dirty="0"/>
              <a:t> NASA astronaut and Expedition 63 Commander Chris Cassidy collects trash for disposal during weekend housekeeping activities aboard the International Space Station.</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B895817A-BD1C-466D-8C27-ADD3B4AB3169}" type="slidenum">
              <a:rPr lang="en-US" smtClean="0"/>
              <a:t>10</a:t>
            </a:fld>
            <a:endParaRPr lang="en-US"/>
          </a:p>
        </p:txBody>
      </p:sp>
    </p:spTree>
    <p:extLst>
      <p:ext uri="{BB962C8B-B14F-4D97-AF65-F5344CB8AC3E}">
        <p14:creationId xmlns:p14="http://schemas.microsoft.com/office/powerpoint/2010/main" val="3006373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11</a:t>
            </a:fld>
            <a:endParaRPr lang="en-US" dirty="0"/>
          </a:p>
        </p:txBody>
      </p:sp>
    </p:spTree>
    <p:extLst>
      <p:ext uri="{BB962C8B-B14F-4D97-AF65-F5344CB8AC3E}">
        <p14:creationId xmlns:p14="http://schemas.microsoft.com/office/powerpoint/2010/main" val="3387752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12</a:t>
            </a:fld>
            <a:endParaRPr lang="en-US" dirty="0"/>
          </a:p>
        </p:txBody>
      </p:sp>
    </p:spTree>
    <p:extLst>
      <p:ext uri="{BB962C8B-B14F-4D97-AF65-F5344CB8AC3E}">
        <p14:creationId xmlns:p14="http://schemas.microsoft.com/office/powerpoint/2010/main" val="3132348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13</a:t>
            </a:fld>
            <a:endParaRPr lang="en-US" dirty="0"/>
          </a:p>
        </p:txBody>
      </p:sp>
    </p:spTree>
    <p:extLst>
      <p:ext uri="{BB962C8B-B14F-4D97-AF65-F5344CB8AC3E}">
        <p14:creationId xmlns:p14="http://schemas.microsoft.com/office/powerpoint/2010/main" val="3541723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14</a:t>
            </a:fld>
            <a:endParaRPr lang="en-US" dirty="0"/>
          </a:p>
        </p:txBody>
      </p:sp>
    </p:spTree>
    <p:extLst>
      <p:ext uri="{BB962C8B-B14F-4D97-AF65-F5344CB8AC3E}">
        <p14:creationId xmlns:p14="http://schemas.microsoft.com/office/powerpoint/2010/main" val="3557008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15</a:t>
            </a:fld>
            <a:endParaRPr lang="en-US" dirty="0"/>
          </a:p>
        </p:txBody>
      </p:sp>
    </p:spTree>
    <p:extLst>
      <p:ext uri="{BB962C8B-B14F-4D97-AF65-F5344CB8AC3E}">
        <p14:creationId xmlns:p14="http://schemas.microsoft.com/office/powerpoint/2010/main" val="2660795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16</a:t>
            </a:fld>
            <a:endParaRPr lang="en-US" dirty="0"/>
          </a:p>
        </p:txBody>
      </p:sp>
    </p:spTree>
    <p:extLst>
      <p:ext uri="{BB962C8B-B14F-4D97-AF65-F5344CB8AC3E}">
        <p14:creationId xmlns:p14="http://schemas.microsoft.com/office/powerpoint/2010/main" val="125572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17</a:t>
            </a:fld>
            <a:endParaRPr lang="en-US" dirty="0"/>
          </a:p>
        </p:txBody>
      </p:sp>
    </p:spTree>
    <p:extLst>
      <p:ext uri="{BB962C8B-B14F-4D97-AF65-F5344CB8AC3E}">
        <p14:creationId xmlns:p14="http://schemas.microsoft.com/office/powerpoint/2010/main" val="3275895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based on combustion data from the OSCAR system long duration ground tests, there will be an estimated 4% of irreducible inorganic ash and solids (in large part from food packing aluminum content). However, if the goal of 90% solid-to-gas conversion efficiency is attained, there may be 0.62 - 0.67 kg/day of solid product remaining,  (~570 kg for the mission) for follow on use, or disposal. </a:t>
            </a:r>
          </a:p>
          <a:p>
            <a:endParaRPr lang="en-US" dirty="0"/>
          </a:p>
        </p:txBody>
      </p:sp>
      <p:sp>
        <p:nvSpPr>
          <p:cNvPr id="4" name="Slide Number Placeholder 3"/>
          <p:cNvSpPr>
            <a:spLocks noGrp="1"/>
          </p:cNvSpPr>
          <p:nvPr>
            <p:ph type="sldNum" sz="quarter" idx="5"/>
          </p:nvPr>
        </p:nvSpPr>
        <p:spPr/>
        <p:txBody>
          <a:bodyPr/>
          <a:lstStyle/>
          <a:p>
            <a:fld id="{2C57290B-ACF0-409C-AB5D-CD06452B100E}" type="slidenum">
              <a:rPr lang="en-US" smtClean="0"/>
              <a:t>23</a:t>
            </a:fld>
            <a:endParaRPr lang="en-US"/>
          </a:p>
        </p:txBody>
      </p:sp>
    </p:spTree>
    <p:extLst>
      <p:ext uri="{BB962C8B-B14F-4D97-AF65-F5344CB8AC3E}">
        <p14:creationId xmlns:p14="http://schemas.microsoft.com/office/powerpoint/2010/main" val="3488069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C85D1D-79F0-42E1-AEFE-28D691F9C814}" type="slidenum">
              <a:rPr lang="en-US" altLang="en-US" smtClean="0"/>
              <a:pPr/>
              <a:t>25</a:t>
            </a:fld>
            <a:endParaRPr lang="en-US" altLang="en-US" dirty="0"/>
          </a:p>
        </p:txBody>
      </p:sp>
    </p:spTree>
    <p:extLst>
      <p:ext uri="{BB962C8B-B14F-4D97-AF65-F5344CB8AC3E}">
        <p14:creationId xmlns:p14="http://schemas.microsoft.com/office/powerpoint/2010/main" val="2890869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0000"/>
              </a:lnSpc>
              <a:spcBef>
                <a:spcPct val="20000"/>
              </a:spcBef>
              <a:spcAft>
                <a:spcPts val="0"/>
              </a:spcAft>
              <a:buClrTx/>
              <a:buSzTx/>
              <a:buFont typeface="Arial" pitchFamily="34" charset="0"/>
              <a:buChar char="•"/>
              <a:defRPr/>
            </a:pPr>
            <a:r>
              <a:rPr lang="en-US" dirty="0">
                <a:solidFill>
                  <a:schemeClr val="tx1"/>
                </a:solidFill>
              </a:rPr>
              <a:t>Steam reforming is considered the strongest technology for both TtSG and TtG scenarios, due to its high throughput, and complete conversion of carbon to product gases</a:t>
            </a:r>
          </a:p>
          <a:p>
            <a:pPr marL="342900" lvl="0" indent="-342900">
              <a:lnSpc>
                <a:spcPct val="100000"/>
              </a:lnSpc>
              <a:spcBef>
                <a:spcPct val="20000"/>
              </a:spcBef>
              <a:spcAft>
                <a:spcPts val="0"/>
              </a:spcAft>
              <a:buClrTx/>
              <a:buSzTx/>
              <a:buFont typeface="Arial" pitchFamily="34" charset="0"/>
              <a:buChar char="•"/>
              <a:defRPr/>
            </a:pPr>
            <a:r>
              <a:rPr lang="en-US" dirty="0">
                <a:solidFill>
                  <a:schemeClr val="tx1"/>
                </a:solidFill>
              </a:rPr>
              <a:t>Incineration/gasification is considered the second strongest technology for the TtSG scenario due to its high conversion of carbon to product gases</a:t>
            </a:r>
          </a:p>
          <a:p>
            <a:pPr marL="342900" lvl="0" indent="-342900">
              <a:lnSpc>
                <a:spcPct val="100000"/>
              </a:lnSpc>
              <a:spcBef>
                <a:spcPct val="20000"/>
              </a:spcBef>
              <a:spcAft>
                <a:spcPts val="0"/>
              </a:spcAft>
              <a:buClrTx/>
              <a:buSzTx/>
              <a:buFont typeface="Arial" pitchFamily="34" charset="0"/>
              <a:buChar char="•"/>
              <a:defRPr/>
            </a:pPr>
            <a:r>
              <a:rPr lang="en-US" dirty="0">
                <a:solidFill>
                  <a:schemeClr val="tx1"/>
                </a:solidFill>
              </a:rPr>
              <a:t>Pyrolysis is considered the second strongest technology for the TtG scenario due to its high throughput, water production rate, and trash volume reduction by producing char instead of product gases</a:t>
            </a:r>
          </a:p>
        </p:txBody>
      </p:sp>
      <p:sp>
        <p:nvSpPr>
          <p:cNvPr id="4" name="Slide Number Placeholder 3"/>
          <p:cNvSpPr>
            <a:spLocks noGrp="1"/>
          </p:cNvSpPr>
          <p:nvPr>
            <p:ph type="sldNum" sz="quarter" idx="10"/>
          </p:nvPr>
        </p:nvSpPr>
        <p:spPr/>
        <p:txBody>
          <a:bodyPr/>
          <a:lstStyle/>
          <a:p>
            <a:fld id="{6CC85D1D-79F0-42E1-AEFE-28D691F9C814}" type="slidenum">
              <a:rPr lang="en-US" altLang="en-US" smtClean="0"/>
              <a:pPr/>
              <a:t>27</a:t>
            </a:fld>
            <a:endParaRPr lang="en-US" altLang="en-US"/>
          </a:p>
        </p:txBody>
      </p:sp>
    </p:spTree>
    <p:extLst>
      <p:ext uri="{BB962C8B-B14F-4D97-AF65-F5344CB8AC3E}">
        <p14:creationId xmlns:p14="http://schemas.microsoft.com/office/powerpoint/2010/main" val="3975190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further detail the reactor temperature relationship, this figure shows the average temperature values for each of the four measurements in Flight 2 and analogous lab tests. The only temperature measurement that was determined to be warmer in microgravity was TC2 which was located on the plane of the oxygen ports where the flame torches were observed. The hearth zone, or the location where the majority of the combustion activity is taking place, is slightly different in microgravity compared to in the lab. This is largely influenced by the floating nature of trash in microgravity which is not subjected to the downwards gravitational force. Overall, temperatures in the lab were observed to be higher and with a smaller slope between temperature measurements which suggests more efficient heat transfer due to the presence of natural convection. Nonetheless, the thermal profiles are fairly comparable between the two environments which helps us conclude that the forced convective mixing that was performed during the microgravity experiments was successful in mixing the fuel and oxidizer.</a:t>
            </a:r>
          </a:p>
        </p:txBody>
      </p:sp>
      <p:sp>
        <p:nvSpPr>
          <p:cNvPr id="4" name="Header Placeholder 3"/>
          <p:cNvSpPr>
            <a:spLocks noGrp="1"/>
          </p:cNvSpPr>
          <p:nvPr>
            <p:ph type="hdr" sz="quarter"/>
          </p:nvPr>
        </p:nvSpPr>
        <p:spPr/>
        <p:txBody>
          <a:bodyPr/>
          <a:lstStyle/>
          <a:p>
            <a:r>
              <a:rPr lang="en-US"/>
              <a:t>National Aeronautics and Space Administration</a:t>
            </a:r>
          </a:p>
        </p:txBody>
      </p:sp>
      <p:sp>
        <p:nvSpPr>
          <p:cNvPr id="5" name="Slide Number Placeholder 4"/>
          <p:cNvSpPr>
            <a:spLocks noGrp="1"/>
          </p:cNvSpPr>
          <p:nvPr>
            <p:ph type="sldNum" sz="quarter" idx="5"/>
          </p:nvPr>
        </p:nvSpPr>
        <p:spPr/>
        <p:txBody>
          <a:bodyPr/>
          <a:lstStyle/>
          <a:p>
            <a:fld id="{2838EEF1-D0F7-402F-8D01-1AADB509EF3F}" type="slidenum">
              <a:rPr lang="en-US" smtClean="0"/>
              <a:t>28</a:t>
            </a:fld>
            <a:endParaRPr lang="en-US"/>
          </a:p>
        </p:txBody>
      </p:sp>
    </p:spTree>
    <p:extLst>
      <p:ext uri="{BB962C8B-B14F-4D97-AF65-F5344CB8AC3E}">
        <p14:creationId xmlns:p14="http://schemas.microsoft.com/office/powerpoint/2010/main" val="2576671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Ray’s AICHE presentation 2023</a:t>
            </a:r>
          </a:p>
        </p:txBody>
      </p:sp>
      <p:sp>
        <p:nvSpPr>
          <p:cNvPr id="4" name="Slide Number Placeholder 3"/>
          <p:cNvSpPr>
            <a:spLocks noGrp="1"/>
          </p:cNvSpPr>
          <p:nvPr>
            <p:ph type="sldNum" sz="quarter" idx="5"/>
          </p:nvPr>
        </p:nvSpPr>
        <p:spPr/>
        <p:txBody>
          <a:bodyPr/>
          <a:lstStyle/>
          <a:p>
            <a:fld id="{B895817A-BD1C-466D-8C27-ADD3B4AB3169}" type="slidenum">
              <a:rPr lang="en-US" smtClean="0"/>
              <a:t>29</a:t>
            </a:fld>
            <a:endParaRPr lang="en-US"/>
          </a:p>
        </p:txBody>
      </p:sp>
    </p:spTree>
    <p:extLst>
      <p:ext uri="{BB962C8B-B14F-4D97-AF65-F5344CB8AC3E}">
        <p14:creationId xmlns:p14="http://schemas.microsoft.com/office/powerpoint/2010/main" val="4943257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Other Ideas </a:t>
            </a:r>
            <a:r>
              <a:rPr lang="en-US" dirty="0" err="1">
                <a:solidFill>
                  <a:schemeClr val="bg1"/>
                </a:solidFill>
              </a:rPr>
              <a:t>w.Trash</a:t>
            </a:r>
            <a:r>
              <a:rPr lang="en-US" dirty="0">
                <a:solidFill>
                  <a:schemeClr val="bg1"/>
                </a:solidFill>
              </a:rPr>
              <a:t> @ NASA. </a:t>
            </a:r>
          </a:p>
          <a:p>
            <a:r>
              <a:rPr lang="en-US" dirty="0">
                <a:solidFill>
                  <a:schemeClr val="bg1"/>
                </a:solidFill>
              </a:rPr>
              <a:t>impregnate regolith</a:t>
            </a:r>
          </a:p>
          <a:p>
            <a:r>
              <a:rPr lang="en-US" dirty="0">
                <a:solidFill>
                  <a:schemeClr val="bg1"/>
                </a:solidFill>
              </a:rPr>
              <a:t>feed mechanism</a:t>
            </a:r>
          </a:p>
          <a:p>
            <a:r>
              <a:rPr lang="en-US" dirty="0">
                <a:solidFill>
                  <a:schemeClr val="bg1"/>
                </a:solidFill>
              </a:rPr>
              <a:t>change food packaging</a:t>
            </a:r>
          </a:p>
          <a:p>
            <a:r>
              <a:rPr lang="en-US" dirty="0">
                <a:solidFill>
                  <a:schemeClr val="bg1"/>
                </a:solidFill>
              </a:rPr>
              <a:t>Bulk</a:t>
            </a:r>
          </a:p>
          <a:p>
            <a:r>
              <a:rPr lang="en-US" dirty="0">
                <a:solidFill>
                  <a:schemeClr val="bg1"/>
                </a:solidFill>
              </a:rPr>
              <a:t>Commercialization opportunities</a:t>
            </a:r>
            <a:endParaRPr lang="en-US" dirty="0"/>
          </a:p>
        </p:txBody>
      </p:sp>
      <p:sp>
        <p:nvSpPr>
          <p:cNvPr id="4" name="Slide Number Placeholder 3"/>
          <p:cNvSpPr>
            <a:spLocks noGrp="1"/>
          </p:cNvSpPr>
          <p:nvPr>
            <p:ph type="sldNum" sz="quarter" idx="10"/>
          </p:nvPr>
        </p:nvSpPr>
        <p:spPr/>
        <p:txBody>
          <a:bodyPr/>
          <a:lstStyle/>
          <a:p>
            <a:pPr>
              <a:defRPr/>
            </a:pPr>
            <a:fld id="{904D4D83-51B8-C846-AF5E-6BA836486C14}" type="slidenum">
              <a:rPr lang="en-US" smtClean="0"/>
              <a:pPr>
                <a:defRPr/>
              </a:pPr>
              <a:t>30</a:t>
            </a:fld>
            <a:endParaRPr lang="en-US" dirty="0"/>
          </a:p>
        </p:txBody>
      </p:sp>
    </p:spTree>
    <p:extLst>
      <p:ext uri="{BB962C8B-B14F-4D97-AF65-F5344CB8AC3E}">
        <p14:creationId xmlns:p14="http://schemas.microsoft.com/office/powerpoint/2010/main" val="36072328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871FD8B-0D6C-F74D-8773-A5FE5EDAB0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C0BBE337-6FE4-F74A-8847-969FD40E7926}"/>
              </a:ext>
            </a:extLst>
          </p:cNvPr>
          <p:cNvSpPr/>
          <p:nvPr userDrawn="1"/>
        </p:nvSpPr>
        <p:spPr>
          <a:xfrm>
            <a:off x="0" y="1975334"/>
            <a:ext cx="12192000" cy="4290646"/>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7" name="Picture Placeholder 6">
            <a:extLst>
              <a:ext uri="{FF2B5EF4-FFF2-40B4-BE49-F238E27FC236}">
                <a16:creationId xmlns:a16="http://schemas.microsoft.com/office/drawing/2014/main" id="{7D7306C8-4A6E-EF44-AE08-97065C163B38}"/>
              </a:ext>
            </a:extLst>
          </p:cNvPr>
          <p:cNvSpPr>
            <a:spLocks noGrp="1"/>
          </p:cNvSpPr>
          <p:nvPr>
            <p:ph type="pic" sz="quarter" idx="13"/>
          </p:nvPr>
        </p:nvSpPr>
        <p:spPr>
          <a:xfrm>
            <a:off x="381000" y="2244824"/>
            <a:ext cx="3529818" cy="3751666"/>
          </a:xfrm>
        </p:spPr>
        <p:txBody>
          <a:bodyPr/>
          <a:lstStyle/>
          <a:p>
            <a:endParaRPr lang="en-US"/>
          </a:p>
        </p:txBody>
      </p:sp>
      <p:sp>
        <p:nvSpPr>
          <p:cNvPr id="12" name="Picture Placeholder 6">
            <a:extLst>
              <a:ext uri="{FF2B5EF4-FFF2-40B4-BE49-F238E27FC236}">
                <a16:creationId xmlns:a16="http://schemas.microsoft.com/office/drawing/2014/main" id="{87251863-EED3-6C42-9CC8-AE65565C4029}"/>
              </a:ext>
            </a:extLst>
          </p:cNvPr>
          <p:cNvSpPr>
            <a:spLocks noGrp="1"/>
          </p:cNvSpPr>
          <p:nvPr>
            <p:ph type="pic" sz="quarter" idx="14"/>
          </p:nvPr>
        </p:nvSpPr>
        <p:spPr>
          <a:xfrm>
            <a:off x="4331091" y="2244824"/>
            <a:ext cx="3529818" cy="3751666"/>
          </a:xfrm>
        </p:spPr>
        <p:txBody>
          <a:bodyPr/>
          <a:lstStyle/>
          <a:p>
            <a:endParaRPr lang="en-US"/>
          </a:p>
        </p:txBody>
      </p:sp>
      <p:sp>
        <p:nvSpPr>
          <p:cNvPr id="13" name="Picture Placeholder 6">
            <a:extLst>
              <a:ext uri="{FF2B5EF4-FFF2-40B4-BE49-F238E27FC236}">
                <a16:creationId xmlns:a16="http://schemas.microsoft.com/office/drawing/2014/main" id="{905024E1-E9DA-F444-97E5-32C288C93873}"/>
              </a:ext>
            </a:extLst>
          </p:cNvPr>
          <p:cNvSpPr>
            <a:spLocks noGrp="1"/>
          </p:cNvSpPr>
          <p:nvPr>
            <p:ph type="pic" sz="quarter" idx="15"/>
          </p:nvPr>
        </p:nvSpPr>
        <p:spPr>
          <a:xfrm>
            <a:off x="8281182" y="2244824"/>
            <a:ext cx="3529818" cy="3751666"/>
          </a:xfrm>
        </p:spPr>
        <p:txBody>
          <a:bodyPr/>
          <a:lstStyle/>
          <a:p>
            <a:endParaRPr lang="en-US"/>
          </a:p>
        </p:txBody>
      </p:sp>
      <p:sp>
        <p:nvSpPr>
          <p:cNvPr id="14" name="Text Placeholder 13">
            <a:extLst>
              <a:ext uri="{FF2B5EF4-FFF2-40B4-BE49-F238E27FC236}">
                <a16:creationId xmlns:a16="http://schemas.microsoft.com/office/drawing/2014/main" id="{74CC8D22-AD04-C14A-9D4A-7A37615F24FC}"/>
              </a:ext>
            </a:extLst>
          </p:cNvPr>
          <p:cNvSpPr>
            <a:spLocks noGrp="1"/>
          </p:cNvSpPr>
          <p:nvPr>
            <p:ph type="body" sz="quarter" idx="16"/>
          </p:nvPr>
        </p:nvSpPr>
        <p:spPr>
          <a:xfrm>
            <a:off x="1844039" y="773720"/>
            <a:ext cx="8503919" cy="646331"/>
          </a:xfrm>
        </p:spPr>
        <p:txBody>
          <a:bodyPr/>
          <a:lstStyle>
            <a:lvl1pPr algn="ctr">
              <a:defRPr lang="en-US" sz="3600" b="0" kern="1200" dirty="0" smtClean="0">
                <a:solidFill>
                  <a:srgbClr val="65CBF9"/>
                </a:solidFill>
                <a:latin typeface="Helvetica" pitchFamily="2" charset="0"/>
                <a:ea typeface="+mj-ea"/>
                <a:cs typeface="Arial" panose="020B0604020202020204" pitchFamily="34"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Click to edit Master text styles</a:t>
            </a:r>
          </a:p>
        </p:txBody>
      </p:sp>
      <p:sp>
        <p:nvSpPr>
          <p:cNvPr id="18" name="Picture Placeholder 17">
            <a:extLst>
              <a:ext uri="{FF2B5EF4-FFF2-40B4-BE49-F238E27FC236}">
                <a16:creationId xmlns:a16="http://schemas.microsoft.com/office/drawing/2014/main" id="{5D7F55D0-73EF-614F-B1CA-1D21EC80DCBC}"/>
              </a:ext>
            </a:extLst>
          </p:cNvPr>
          <p:cNvSpPr>
            <a:spLocks noGrp="1"/>
          </p:cNvSpPr>
          <p:nvPr>
            <p:ph type="pic" sz="quarter" idx="17"/>
          </p:nvPr>
        </p:nvSpPr>
        <p:spPr>
          <a:xfrm>
            <a:off x="381000" y="400065"/>
            <a:ext cx="1039813" cy="1039813"/>
          </a:xfrm>
        </p:spPr>
        <p:txBody>
          <a:bodyPr/>
          <a:lstStyle/>
          <a:p>
            <a:endParaRPr lang="en-US"/>
          </a:p>
        </p:txBody>
      </p:sp>
      <p:sp>
        <p:nvSpPr>
          <p:cNvPr id="20" name="Text Placeholder 19">
            <a:extLst>
              <a:ext uri="{FF2B5EF4-FFF2-40B4-BE49-F238E27FC236}">
                <a16:creationId xmlns:a16="http://schemas.microsoft.com/office/drawing/2014/main" id="{A205CB2B-B2F0-D644-BAC3-38BB1A93B572}"/>
              </a:ext>
            </a:extLst>
          </p:cNvPr>
          <p:cNvSpPr>
            <a:spLocks noGrp="1"/>
          </p:cNvSpPr>
          <p:nvPr>
            <p:ph type="body" sz="quarter" idx="18"/>
          </p:nvPr>
        </p:nvSpPr>
        <p:spPr>
          <a:xfrm>
            <a:off x="1844041" y="1481606"/>
            <a:ext cx="8503919" cy="435257"/>
          </a:xfrm>
        </p:spPr>
        <p:txBody>
          <a:bodyPr/>
          <a:lstStyle>
            <a:lvl1pPr algn="ctr">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Click to edit Master text styles</a:t>
            </a:r>
          </a:p>
          <a:p>
            <a:pPr lvl="1"/>
            <a:endParaRPr lang="en-US" dirty="0"/>
          </a:p>
        </p:txBody>
      </p:sp>
    </p:spTree>
    <p:extLst>
      <p:ext uri="{BB962C8B-B14F-4D97-AF65-F5344CB8AC3E}">
        <p14:creationId xmlns:p14="http://schemas.microsoft.com/office/powerpoint/2010/main" val="4125829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
        <p:nvSpPr>
          <p:cNvPr id="7" name="Title 1">
            <a:extLst>
              <a:ext uri="{FF2B5EF4-FFF2-40B4-BE49-F238E27FC236}">
                <a16:creationId xmlns:a16="http://schemas.microsoft.com/office/drawing/2014/main" id="{00A23A82-7C99-E641-9BFA-A471B165CD55}"/>
              </a:ext>
            </a:extLst>
          </p:cNvPr>
          <p:cNvSpPr>
            <a:spLocks noGrp="1"/>
          </p:cNvSpPr>
          <p:nvPr>
            <p:ph type="title"/>
          </p:nvPr>
        </p:nvSpPr>
        <p:spPr>
          <a:xfrm>
            <a:off x="381000" y="407353"/>
            <a:ext cx="11430000" cy="593624"/>
          </a:xfrm>
        </p:spPr>
        <p:txBody>
          <a:bodyPr wrap="square">
            <a:spAutoFit/>
          </a:bodyPr>
          <a:lstStyle>
            <a:lvl1pPr algn="l">
              <a:defRPr sz="3600">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A6CDD90-0E57-A94E-A126-53FF2C02C358}"/>
              </a:ext>
            </a:extLst>
          </p:cNvPr>
          <p:cNvSpPr>
            <a:spLocks noGrp="1"/>
          </p:cNvSpPr>
          <p:nvPr>
            <p:ph idx="1"/>
          </p:nvPr>
        </p:nvSpPr>
        <p:spPr>
          <a:xfrm>
            <a:off x="381000" y="1421617"/>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a:extLst>
              <a:ext uri="{FF2B5EF4-FFF2-40B4-BE49-F238E27FC236}">
                <a16:creationId xmlns:a16="http://schemas.microsoft.com/office/drawing/2014/main" id="{FD3984B9-3E99-1240-BAE5-9B0799B82B83}"/>
              </a:ext>
            </a:extLst>
          </p:cNvPr>
          <p:cNvSpPr txBox="1"/>
          <p:nvPr userDrawn="1"/>
        </p:nvSpPr>
        <p:spPr>
          <a:xfrm>
            <a:off x="4100192" y="6503762"/>
            <a:ext cx="3982500" cy="276999"/>
          </a:xfrm>
          <a:prstGeom prst="rect">
            <a:avLst/>
          </a:prstGeom>
          <a:noFill/>
        </p:spPr>
        <p:txBody>
          <a:bodyPr wrap="none" rtlCol="0">
            <a:spAutoFit/>
          </a:bodyPr>
          <a:lstStyle/>
          <a:p>
            <a:r>
              <a:rPr lang="en-US" sz="1200" b="1" dirty="0">
                <a:solidFill>
                  <a:srgbClr val="FF0000"/>
                </a:solidFill>
                <a:latin typeface="Arial"/>
                <a:cs typeface="Arial"/>
              </a:rPr>
              <a:t>NASA INTERNAL USE ONLY – DO NOT DISTRIBUTE</a:t>
            </a:r>
          </a:p>
        </p:txBody>
      </p:sp>
    </p:spTree>
    <p:extLst>
      <p:ext uri="{BB962C8B-B14F-4D97-AF65-F5344CB8AC3E}">
        <p14:creationId xmlns:p14="http://schemas.microsoft.com/office/powerpoint/2010/main" val="343739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40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871FD8B-0D6C-F74D-8773-A5FE5EDAB0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C0BBE337-6FE4-F74A-8847-969FD40E7926}"/>
              </a:ext>
            </a:extLst>
          </p:cNvPr>
          <p:cNvSpPr/>
          <p:nvPr userDrawn="1"/>
        </p:nvSpPr>
        <p:spPr>
          <a:xfrm>
            <a:off x="0" y="381000"/>
            <a:ext cx="12192000" cy="5975350"/>
          </a:xfrm>
          <a:prstGeom prst="rect">
            <a:avLst/>
          </a:pr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0" name="Title 1">
            <a:extLst>
              <a:ext uri="{FF2B5EF4-FFF2-40B4-BE49-F238E27FC236}">
                <a16:creationId xmlns:a16="http://schemas.microsoft.com/office/drawing/2014/main" id="{4080FADD-F212-A04E-8C0D-94EE82F64A8E}"/>
              </a:ext>
            </a:extLst>
          </p:cNvPr>
          <p:cNvSpPr>
            <a:spLocks noGrp="1"/>
          </p:cNvSpPr>
          <p:nvPr>
            <p:ph type="title"/>
          </p:nvPr>
        </p:nvSpPr>
        <p:spPr>
          <a:xfrm>
            <a:off x="381000" y="940753"/>
            <a:ext cx="11430000" cy="593624"/>
          </a:xfrm>
        </p:spPr>
        <p:txBody>
          <a:bodyPr wrap="square">
            <a:spAutoFit/>
          </a:bodyPr>
          <a:lstStyle>
            <a:lvl1pPr algn="l">
              <a:defRPr sz="3600">
                <a:solidFill>
                  <a:srgbClr val="65CBF9"/>
                </a:solidFill>
                <a:latin typeface="Helvetica" pitchFamily="2" charset="0"/>
                <a:cs typeface="Arial" panose="020B0604020202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E62F9EB5-8196-7340-BADA-73F7D31DFBBC}"/>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398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1304AC-3913-3C4D-A9BF-312DF2D057E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05" y="0"/>
            <a:ext cx="12188190" cy="6858000"/>
          </a:xfrm>
          <a:prstGeom prst="rect">
            <a:avLst/>
          </a:prstGeom>
        </p:spPr>
      </p:pic>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latin typeface="Helvetica" pitchFamily="2" charset="0"/>
              </a:defRPr>
            </a:lvl1pPr>
          </a:lstStyle>
          <a:p>
            <a:fld id="{2E8C51FE-49D9-314D-9957-ABBF7DDE8782}" type="slidenum">
              <a:rPr lang="en-US" smtClean="0"/>
              <a:pPr/>
              <a:t>‹#›</a:t>
            </a:fld>
            <a:endParaRPr lang="en-US" dirty="0"/>
          </a:p>
        </p:txBody>
      </p:sp>
      <p:sp>
        <p:nvSpPr>
          <p:cNvPr id="15" name="Rectangle 14">
            <a:extLst>
              <a:ext uri="{FF2B5EF4-FFF2-40B4-BE49-F238E27FC236}">
                <a16:creationId xmlns:a16="http://schemas.microsoft.com/office/drawing/2014/main" id="{7A2B438D-6FDC-2447-809E-4C0277C67980}"/>
              </a:ext>
            </a:extLst>
          </p:cNvPr>
          <p:cNvSpPr/>
          <p:nvPr userDrawn="1"/>
        </p:nvSpPr>
        <p:spPr>
          <a:xfrm>
            <a:off x="0" y="2739390"/>
            <a:ext cx="12192000" cy="1379219"/>
          </a:xfrm>
          <a:prstGeom prst="rect">
            <a:avLst/>
          </a:prstGeom>
          <a:gradFill flip="none" rotWithShape="1">
            <a:gsLst>
              <a:gs pos="90000">
                <a:srgbClr val="08384B">
                  <a:alpha val="50000"/>
                </a:srgbClr>
              </a:gs>
              <a:gs pos="66000">
                <a:srgbClr val="255B74">
                  <a:alpha val="50000"/>
                </a:srgbClr>
              </a:gs>
              <a:gs pos="38000">
                <a:srgbClr val="255B74">
                  <a:alpha val="50000"/>
                </a:srgbClr>
              </a:gs>
              <a:gs pos="3000">
                <a:srgbClr val="053446">
                  <a:alpha val="50000"/>
                </a:srgbClr>
              </a:gs>
            </a:gsLst>
            <a:lin ang="13200000" scaled="0"/>
            <a:tileRect/>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16" name="Title 1">
            <a:extLst>
              <a:ext uri="{FF2B5EF4-FFF2-40B4-BE49-F238E27FC236}">
                <a16:creationId xmlns:a16="http://schemas.microsoft.com/office/drawing/2014/main" id="{B800CA0C-14DC-9949-85AA-15F817982C86}"/>
              </a:ext>
            </a:extLst>
          </p:cNvPr>
          <p:cNvSpPr>
            <a:spLocks noGrp="1"/>
          </p:cNvSpPr>
          <p:nvPr>
            <p:ph type="title"/>
          </p:nvPr>
        </p:nvSpPr>
        <p:spPr>
          <a:xfrm>
            <a:off x="831850" y="3132187"/>
            <a:ext cx="10515600" cy="593624"/>
          </a:xfrm>
        </p:spPr>
        <p:txBody>
          <a:bodyPr anchor="ctr">
            <a:spAutoFit/>
          </a:bodyPr>
          <a:lstStyle>
            <a:lvl1pPr algn="ctr">
              <a:defRPr sz="3600">
                <a:solidFill>
                  <a:srgbClr val="65CBF9"/>
                </a:solidFill>
                <a:latin typeface="Helvetica" pitchFamily="2"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705687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92078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smtClean="0"/>
            </a:lvl1pPr>
          </a:lstStyle>
          <a:p>
            <a:pPr>
              <a:defRPr/>
            </a:pPr>
            <a:fld id="{6B339CB8-5AD3-EF4C-A41B-F10F51164C2B}" type="slidenum">
              <a:rPr lang="en-US" smtClean="0"/>
              <a:pPr>
                <a:defRPr/>
              </a:pPr>
              <a:t>‹#›</a:t>
            </a:fld>
            <a:endParaRPr lang="en-US" dirty="0"/>
          </a:p>
        </p:txBody>
      </p:sp>
    </p:spTree>
    <p:extLst>
      <p:ext uri="{BB962C8B-B14F-4D97-AF65-F5344CB8AC3E}">
        <p14:creationId xmlns:p14="http://schemas.microsoft.com/office/powerpoint/2010/main" val="3437350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6B339CB8-5AD3-EF4C-A41B-F10F51164C2B}" type="slidenum">
              <a:rPr lang="en-US" smtClean="0"/>
              <a:pPr>
                <a:defRPr/>
              </a:pPr>
              <a:t>‹#›</a:t>
            </a:fld>
            <a:endParaRPr lang="en-US" dirty="0"/>
          </a:p>
        </p:txBody>
      </p:sp>
    </p:spTree>
    <p:extLst>
      <p:ext uri="{BB962C8B-B14F-4D97-AF65-F5344CB8AC3E}">
        <p14:creationId xmlns:p14="http://schemas.microsoft.com/office/powerpoint/2010/main" val="848401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b="0" smtClean="0">
                <a:solidFill>
                  <a:srgbClr val="000000"/>
                </a:solidFill>
              </a:defRPr>
            </a:lvl1pPr>
          </a:lstStyle>
          <a:p>
            <a:pPr>
              <a:defRPr/>
            </a:pPr>
            <a:fld id="{CD1DB920-C19E-E144-9596-F39C85F14A2B}" type="slidenum">
              <a:rPr lang="en-US" smtClean="0"/>
              <a:pPr>
                <a:defRPr/>
              </a:pPr>
              <a:t>‹#›</a:t>
            </a:fld>
            <a:endParaRPr lang="en-US" dirty="0"/>
          </a:p>
        </p:txBody>
      </p:sp>
    </p:spTree>
    <p:extLst>
      <p:ext uri="{BB962C8B-B14F-4D97-AF65-F5344CB8AC3E}">
        <p14:creationId xmlns:p14="http://schemas.microsoft.com/office/powerpoint/2010/main" val="1558715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0FD36-A813-4FBF-81B2-9B3539EBD7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B53119-9360-4054-B57F-B65F8D325F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2AD4FAA-6490-4781-8859-A84F1A14BE7B}"/>
              </a:ext>
            </a:extLst>
          </p:cNvPr>
          <p:cNvSpPr>
            <a:spLocks noGrp="1"/>
          </p:cNvSpPr>
          <p:nvPr>
            <p:ph type="dt" sz="half" idx="10"/>
          </p:nvPr>
        </p:nvSpPr>
        <p:spPr/>
        <p:txBody>
          <a:bodyPr/>
          <a:lstStyle/>
          <a:p>
            <a:r>
              <a:rPr lang="en-US"/>
              <a:t>7/13/2022</a:t>
            </a:r>
          </a:p>
        </p:txBody>
      </p:sp>
      <p:sp>
        <p:nvSpPr>
          <p:cNvPr id="5" name="Footer Placeholder 4">
            <a:extLst>
              <a:ext uri="{FF2B5EF4-FFF2-40B4-BE49-F238E27FC236}">
                <a16:creationId xmlns:a16="http://schemas.microsoft.com/office/drawing/2014/main" id="{F7E69F9E-A849-4F01-A969-1DA3152BAF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EF9327-E227-423C-A8B9-299EF67AAD66}"/>
              </a:ext>
            </a:extLst>
          </p:cNvPr>
          <p:cNvSpPr>
            <a:spLocks noGrp="1"/>
          </p:cNvSpPr>
          <p:nvPr>
            <p:ph type="sldNum" sz="quarter" idx="12"/>
          </p:nvPr>
        </p:nvSpPr>
        <p:spPr/>
        <p:txBody>
          <a:bodyPr/>
          <a:lstStyle/>
          <a:p>
            <a:fld id="{063373AC-F33C-4D29-8CEB-4CD4C922ADF9}" type="slidenum">
              <a:rPr lang="en-US" smtClean="0"/>
              <a:t>‹#›</a:t>
            </a:fld>
            <a:endParaRPr lang="en-US"/>
          </a:p>
        </p:txBody>
      </p:sp>
    </p:spTree>
    <p:extLst>
      <p:ext uri="{BB962C8B-B14F-4D97-AF65-F5344CB8AC3E}">
        <p14:creationId xmlns:p14="http://schemas.microsoft.com/office/powerpoint/2010/main" val="3048154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7AA75-BD55-4FA7-8F67-BD48C4EF281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8AB2A89-FDE6-4BE3-83E9-20E30ECEE4AD}"/>
              </a:ext>
            </a:extLst>
          </p:cNvPr>
          <p:cNvSpPr>
            <a:spLocks noGrp="1"/>
          </p:cNvSpPr>
          <p:nvPr>
            <p:ph idx="1"/>
          </p:nvPr>
        </p:nvSpPr>
        <p:spPr/>
        <p:txBody>
          <a:bodyPr/>
          <a:lstStyle/>
          <a:p>
            <a:pPr lvl="0"/>
            <a:endParaRPr lang="en-US" dirty="0"/>
          </a:p>
        </p:txBody>
      </p:sp>
      <p:sp>
        <p:nvSpPr>
          <p:cNvPr id="4" name="Date Placeholder 3">
            <a:extLst>
              <a:ext uri="{FF2B5EF4-FFF2-40B4-BE49-F238E27FC236}">
                <a16:creationId xmlns:a16="http://schemas.microsoft.com/office/drawing/2014/main" id="{9FBB8966-D1B7-4A5E-9CB2-51B74B8EA79D}"/>
              </a:ext>
            </a:extLst>
          </p:cNvPr>
          <p:cNvSpPr>
            <a:spLocks noGrp="1"/>
          </p:cNvSpPr>
          <p:nvPr>
            <p:ph type="dt" sz="half" idx="10"/>
          </p:nvPr>
        </p:nvSpPr>
        <p:spPr/>
        <p:txBody>
          <a:bodyPr/>
          <a:lstStyle/>
          <a:p>
            <a:r>
              <a:rPr lang="en-US"/>
              <a:t>7/13/2022</a:t>
            </a:r>
            <a:endParaRPr lang="en-US" dirty="0"/>
          </a:p>
        </p:txBody>
      </p:sp>
      <p:sp>
        <p:nvSpPr>
          <p:cNvPr id="5" name="Footer Placeholder 4">
            <a:extLst>
              <a:ext uri="{FF2B5EF4-FFF2-40B4-BE49-F238E27FC236}">
                <a16:creationId xmlns:a16="http://schemas.microsoft.com/office/drawing/2014/main" id="{04A692EE-FFBC-4E58-A382-9E3A46D535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3BA567C-7B86-43DA-BB65-CB67AF99D556}"/>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3870791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7/13/2022</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C52BFE-454D-DE4E-B105-D9B8F2933854}" type="slidenum">
              <a:rPr lang="en-US" smtClean="0"/>
              <a:t>‹#›</a:t>
            </a:fld>
            <a:endParaRPr lang="en-US"/>
          </a:p>
        </p:txBody>
      </p:sp>
      <p:sp>
        <p:nvSpPr>
          <p:cNvPr id="5" name="Title 4">
            <a:extLst>
              <a:ext uri="{FF2B5EF4-FFF2-40B4-BE49-F238E27FC236}">
                <a16:creationId xmlns:a16="http://schemas.microsoft.com/office/drawing/2014/main" id="{AF238E4C-537B-45DA-9F0E-8E3BAB768E87}"/>
              </a:ext>
            </a:extLst>
          </p:cNvPr>
          <p:cNvSpPr>
            <a:spLocks noGrp="1"/>
          </p:cNvSpPr>
          <p:nvPr>
            <p:ph type="title"/>
          </p:nvPr>
        </p:nvSpPr>
        <p:spPr/>
        <p:txBody>
          <a:bodyPr/>
          <a:lstStyle/>
          <a:p>
            <a:r>
              <a:rPr lang="en-US"/>
              <a:t>Click to edit Master title style</a:t>
            </a:r>
          </a:p>
        </p:txBody>
      </p:sp>
      <p:sp>
        <p:nvSpPr>
          <p:cNvPr id="7" name="Text Placeholder 6">
            <a:extLst>
              <a:ext uri="{FF2B5EF4-FFF2-40B4-BE49-F238E27FC236}">
                <a16:creationId xmlns:a16="http://schemas.microsoft.com/office/drawing/2014/main" id="{65006516-99C8-43C4-90D6-138018725FED}"/>
              </a:ext>
            </a:extLst>
          </p:cNvPr>
          <p:cNvSpPr>
            <a:spLocks noGrp="1"/>
          </p:cNvSpPr>
          <p:nvPr>
            <p:ph type="body" sz="quarter" idx="13"/>
          </p:nvPr>
        </p:nvSpPr>
        <p:spPr>
          <a:xfrm>
            <a:off x="838200" y="1952625"/>
            <a:ext cx="10579100" cy="3968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7380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Slides">
    <p:bg>
      <p:bgRef idx="1001">
        <a:schemeClr val="bg1"/>
      </p:bgRef>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038600" y="6467323"/>
            <a:ext cx="4114800" cy="365125"/>
          </a:xfrm>
        </p:spPr>
        <p:txBody>
          <a:bodyPr/>
          <a:lstStyle>
            <a:lvl1pPr>
              <a:defRPr>
                <a:solidFill>
                  <a:schemeClr val="tx1"/>
                </a:solidFill>
              </a:defRPr>
            </a:lvl1pPr>
          </a:lstStyle>
          <a:p>
            <a:endParaRPr lang="en-US" dirty="0"/>
          </a:p>
        </p:txBody>
      </p:sp>
      <p:sp>
        <p:nvSpPr>
          <p:cNvPr id="5" name="Title 4">
            <a:extLst>
              <a:ext uri="{FF2B5EF4-FFF2-40B4-BE49-F238E27FC236}">
                <a16:creationId xmlns:a16="http://schemas.microsoft.com/office/drawing/2014/main" id="{AF238E4C-537B-45DA-9F0E-8E3BAB768E87}"/>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7" name="Text Placeholder 6">
            <a:extLst>
              <a:ext uri="{FF2B5EF4-FFF2-40B4-BE49-F238E27FC236}">
                <a16:creationId xmlns:a16="http://schemas.microsoft.com/office/drawing/2014/main" id="{65006516-99C8-43C4-90D6-138018725FED}"/>
              </a:ext>
            </a:extLst>
          </p:cNvPr>
          <p:cNvSpPr>
            <a:spLocks noGrp="1"/>
          </p:cNvSpPr>
          <p:nvPr>
            <p:ph type="body" sz="quarter" idx="13"/>
          </p:nvPr>
        </p:nvSpPr>
        <p:spPr>
          <a:xfrm>
            <a:off x="838201" y="1952625"/>
            <a:ext cx="10579100" cy="39687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984DBB14-7A67-42DB-B1CF-F76A4D742690}"/>
              </a:ext>
            </a:extLst>
          </p:cNvPr>
          <p:cNvSpPr>
            <a:spLocks noGrp="1"/>
          </p:cNvSpPr>
          <p:nvPr>
            <p:ph type="sldNum" sz="quarter" idx="4"/>
          </p:nvPr>
        </p:nvSpPr>
        <p:spPr>
          <a:xfrm>
            <a:off x="9448800" y="6492877"/>
            <a:ext cx="2743200" cy="365125"/>
          </a:xfrm>
          <a:prstGeom prst="rect">
            <a:avLst/>
          </a:prstGeom>
          <a:ln>
            <a:noFill/>
          </a:ln>
        </p:spPr>
        <p:txBody>
          <a:bodyPr vert="horz" lIns="91440" tIns="45720" rIns="91440" bIns="45720" rtlCol="0" anchor="ctr"/>
          <a:lstStyle>
            <a:lvl1pPr algn="r">
              <a:defRPr sz="900">
                <a:solidFill>
                  <a:schemeClr val="tx1"/>
                </a:solidFill>
              </a:defRPr>
            </a:lvl1pPr>
          </a:lstStyle>
          <a:p>
            <a:fld id="{B3C52BFE-454D-DE4E-B105-D9B8F2933854}" type="slidenum">
              <a:rPr lang="en-US" smtClean="0"/>
              <a:pPr/>
              <a:t>‹#›</a:t>
            </a:fld>
            <a:endParaRPr lang="en-US" dirty="0"/>
          </a:p>
        </p:txBody>
      </p:sp>
      <p:sp>
        <p:nvSpPr>
          <p:cNvPr id="9" name="Date Placeholder 3">
            <a:extLst>
              <a:ext uri="{FF2B5EF4-FFF2-40B4-BE49-F238E27FC236}">
                <a16:creationId xmlns:a16="http://schemas.microsoft.com/office/drawing/2014/main" id="{0B91294E-43BC-4729-BF64-BB89951B5494}"/>
              </a:ext>
            </a:extLst>
          </p:cNvPr>
          <p:cNvSpPr>
            <a:spLocks noGrp="1"/>
          </p:cNvSpPr>
          <p:nvPr>
            <p:ph type="dt" sz="half" idx="2"/>
          </p:nvPr>
        </p:nvSpPr>
        <p:spPr>
          <a:xfrm>
            <a:off x="0" y="6475254"/>
            <a:ext cx="2743200" cy="365125"/>
          </a:xfrm>
          <a:prstGeom prst="rect">
            <a:avLst/>
          </a:prstGeom>
          <a:ln>
            <a:noFill/>
          </a:ln>
        </p:spPr>
        <p:txBody>
          <a:bodyPr vert="horz" lIns="91440" tIns="45720" rIns="91440" bIns="45720" rtlCol="0" anchor="ctr"/>
          <a:lstStyle>
            <a:lvl1pPr algn="l">
              <a:defRPr sz="900">
                <a:solidFill>
                  <a:schemeClr val="tx1"/>
                </a:solidFill>
              </a:defRPr>
            </a:lvl1pPr>
          </a:lstStyle>
          <a:p>
            <a:r>
              <a:rPr lang="en-US"/>
              <a:t>7/13/2022</a:t>
            </a:r>
            <a:endParaRPr lang="en-US" dirty="0"/>
          </a:p>
        </p:txBody>
      </p:sp>
      <p:sp>
        <p:nvSpPr>
          <p:cNvPr id="10" name="TextBox 9">
            <a:extLst>
              <a:ext uri="{FF2B5EF4-FFF2-40B4-BE49-F238E27FC236}">
                <a16:creationId xmlns:a16="http://schemas.microsoft.com/office/drawing/2014/main" id="{30D8C5B7-437A-4137-9EE3-A9F4D7322D18}"/>
              </a:ext>
            </a:extLst>
          </p:cNvPr>
          <p:cNvSpPr txBox="1"/>
          <p:nvPr userDrawn="1"/>
        </p:nvSpPr>
        <p:spPr>
          <a:xfrm>
            <a:off x="4786884" y="0"/>
            <a:ext cx="2618232" cy="239624"/>
          </a:xfrm>
          <a:prstGeom prst="rect">
            <a:avLst/>
          </a:prstGeom>
          <a:noFill/>
        </p:spPr>
        <p:txBody>
          <a:bodyPr wrap="square" rtlCol="0">
            <a:spAutoFit/>
          </a:bodyPr>
          <a:lstStyle/>
          <a:p>
            <a:r>
              <a:rPr lang="en-US" sz="900" dirty="0">
                <a:solidFill>
                  <a:schemeClr val="tx1"/>
                </a:solidFill>
              </a:rPr>
              <a:t>National Aeronautics and Space Administration</a:t>
            </a:r>
          </a:p>
        </p:txBody>
      </p:sp>
    </p:spTree>
    <p:extLst>
      <p:ext uri="{BB962C8B-B14F-4D97-AF65-F5344CB8AC3E}">
        <p14:creationId xmlns:p14="http://schemas.microsoft.com/office/powerpoint/2010/main" val="236196956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7877028" cy="718575"/>
          </a:xfrm>
          <a:prstGeom prst="rect">
            <a:avLst/>
          </a:prstGeom>
        </p:spPr>
        <p:txBody>
          <a:bodyPr/>
          <a:lstStyle>
            <a:lvl1pPr>
              <a:defRPr sz="24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71857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7" name="Rounded Rectangle 6">
            <a:extLst>
              <a:ext uri="{FF2B5EF4-FFF2-40B4-BE49-F238E27FC236}">
                <a16:creationId xmlns:a16="http://schemas.microsoft.com/office/drawing/2014/main" id="{F4920D60-2FC3-9F4D-892E-2C8DFC40C8A7}"/>
              </a:ext>
            </a:extLst>
          </p:cNvPr>
          <p:cNvSpPr/>
          <p:nvPr userDrawn="1"/>
        </p:nvSpPr>
        <p:spPr>
          <a:xfrm>
            <a:off x="1824678" y="1230421"/>
            <a:ext cx="731520" cy="182880"/>
          </a:xfrm>
          <a:prstGeom prst="roundRect">
            <a:avLst/>
          </a:prstGeom>
          <a:solidFill>
            <a:srgbClr val="00B0F0"/>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Orion</a:t>
            </a:r>
          </a:p>
        </p:txBody>
      </p:sp>
      <p:sp>
        <p:nvSpPr>
          <p:cNvPr id="8" name="Rounded Rectangle 7">
            <a:extLst>
              <a:ext uri="{FF2B5EF4-FFF2-40B4-BE49-F238E27FC236}">
                <a16:creationId xmlns:a16="http://schemas.microsoft.com/office/drawing/2014/main" id="{2FA0AB32-A124-4947-8EB7-F4D9BD48E0F0}"/>
              </a:ext>
            </a:extLst>
          </p:cNvPr>
          <p:cNvSpPr/>
          <p:nvPr userDrawn="1"/>
        </p:nvSpPr>
        <p:spPr>
          <a:xfrm>
            <a:off x="4181904" y="1230421"/>
            <a:ext cx="731520" cy="18288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Gateway Hab</a:t>
            </a:r>
          </a:p>
        </p:txBody>
      </p:sp>
      <p:sp>
        <p:nvSpPr>
          <p:cNvPr id="10" name="Rounded Rectangle 9">
            <a:extLst>
              <a:ext uri="{FF2B5EF4-FFF2-40B4-BE49-F238E27FC236}">
                <a16:creationId xmlns:a16="http://schemas.microsoft.com/office/drawing/2014/main" id="{ED69A23D-4C9E-BE40-A934-6EB1F489B7E7}"/>
              </a:ext>
            </a:extLst>
          </p:cNvPr>
          <p:cNvSpPr/>
          <p:nvPr userDrawn="1"/>
        </p:nvSpPr>
        <p:spPr>
          <a:xfrm>
            <a:off x="2614523" y="1230421"/>
            <a:ext cx="731520" cy="18288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HALO</a:t>
            </a:r>
          </a:p>
        </p:txBody>
      </p:sp>
      <p:sp>
        <p:nvSpPr>
          <p:cNvPr id="11" name="Rounded Rectangle 10">
            <a:extLst>
              <a:ext uri="{FF2B5EF4-FFF2-40B4-BE49-F238E27FC236}">
                <a16:creationId xmlns:a16="http://schemas.microsoft.com/office/drawing/2014/main" id="{A58F2856-BE64-C44F-B08E-9719D4FE24C7}"/>
              </a:ext>
            </a:extLst>
          </p:cNvPr>
          <p:cNvSpPr/>
          <p:nvPr userDrawn="1"/>
        </p:nvSpPr>
        <p:spPr>
          <a:xfrm>
            <a:off x="3397631" y="1230421"/>
            <a:ext cx="731520"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Initial HLS</a:t>
            </a:r>
          </a:p>
        </p:txBody>
      </p:sp>
      <p:sp>
        <p:nvSpPr>
          <p:cNvPr id="12" name="Rounded Rectangle 11">
            <a:extLst>
              <a:ext uri="{FF2B5EF4-FFF2-40B4-BE49-F238E27FC236}">
                <a16:creationId xmlns:a16="http://schemas.microsoft.com/office/drawing/2014/main" id="{4EF9FE49-2062-3D45-AB6B-4E87B420B036}"/>
              </a:ext>
            </a:extLst>
          </p:cNvPr>
          <p:cNvSpPr/>
          <p:nvPr userDrawn="1"/>
        </p:nvSpPr>
        <p:spPr>
          <a:xfrm>
            <a:off x="6548824" y="833379"/>
            <a:ext cx="731520"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HMP</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2306638" y="5973763"/>
            <a:ext cx="9656762" cy="655637"/>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
        <p:nvSpPr>
          <p:cNvPr id="13" name="Rounded Rectangle 12">
            <a:extLst>
              <a:ext uri="{FF2B5EF4-FFF2-40B4-BE49-F238E27FC236}">
                <a16:creationId xmlns:a16="http://schemas.microsoft.com/office/drawing/2014/main" id="{A58F2856-BE64-C44F-B08E-9719D4FE24C7}"/>
              </a:ext>
            </a:extLst>
          </p:cNvPr>
          <p:cNvSpPr/>
          <p:nvPr userDrawn="1"/>
        </p:nvSpPr>
        <p:spPr>
          <a:xfrm>
            <a:off x="4181904" y="822547"/>
            <a:ext cx="731520" cy="182880"/>
          </a:xfrm>
          <a:prstGeom prst="roundRect">
            <a:avLst/>
          </a:prstGeom>
          <a:solidFill>
            <a:srgbClr val="F79646"/>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ECM-PDR</a:t>
            </a:r>
          </a:p>
        </p:txBody>
      </p:sp>
      <p:sp>
        <p:nvSpPr>
          <p:cNvPr id="14" name="Rounded Rectangle 13">
            <a:extLst>
              <a:ext uri="{FF2B5EF4-FFF2-40B4-BE49-F238E27FC236}">
                <a16:creationId xmlns:a16="http://schemas.microsoft.com/office/drawing/2014/main" id="{A58F2856-BE64-C44F-B08E-9719D4FE24C7}"/>
              </a:ext>
            </a:extLst>
          </p:cNvPr>
          <p:cNvSpPr/>
          <p:nvPr userDrawn="1"/>
        </p:nvSpPr>
        <p:spPr>
          <a:xfrm>
            <a:off x="8122981" y="826662"/>
            <a:ext cx="731520" cy="182880"/>
          </a:xfrm>
          <a:prstGeom prst="roundRect">
            <a:avLst/>
          </a:prstGeom>
          <a:solidFill>
            <a:srgbClr val="F79646"/>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ECM</a:t>
            </a:r>
          </a:p>
        </p:txBody>
      </p:sp>
      <p:sp>
        <p:nvSpPr>
          <p:cNvPr id="16" name="Rounded Rectangle 15">
            <a:extLst>
              <a:ext uri="{FF2B5EF4-FFF2-40B4-BE49-F238E27FC236}">
                <a16:creationId xmlns:a16="http://schemas.microsoft.com/office/drawing/2014/main" id="{4EF9FE49-2062-3D45-AB6B-4E87B420B036}"/>
              </a:ext>
            </a:extLst>
          </p:cNvPr>
          <p:cNvSpPr/>
          <p:nvPr userDrawn="1"/>
        </p:nvSpPr>
        <p:spPr>
          <a:xfrm>
            <a:off x="7339873" y="827049"/>
            <a:ext cx="731520"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FSH</a:t>
            </a:r>
          </a:p>
        </p:txBody>
      </p:sp>
      <p:sp>
        <p:nvSpPr>
          <p:cNvPr id="17" name="Rounded Rectangle 16">
            <a:extLst>
              <a:ext uri="{FF2B5EF4-FFF2-40B4-BE49-F238E27FC236}">
                <a16:creationId xmlns:a16="http://schemas.microsoft.com/office/drawing/2014/main" id="{A58F2856-BE64-C44F-B08E-9719D4FE24C7}"/>
              </a:ext>
            </a:extLst>
          </p:cNvPr>
          <p:cNvSpPr/>
          <p:nvPr userDrawn="1"/>
        </p:nvSpPr>
        <p:spPr>
          <a:xfrm>
            <a:off x="2632684" y="814477"/>
            <a:ext cx="731520"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HMP-PDR</a:t>
            </a:r>
          </a:p>
        </p:txBody>
      </p:sp>
      <p:sp>
        <p:nvSpPr>
          <p:cNvPr id="18" name="Rounded Rectangle 17">
            <a:extLst>
              <a:ext uri="{FF2B5EF4-FFF2-40B4-BE49-F238E27FC236}">
                <a16:creationId xmlns:a16="http://schemas.microsoft.com/office/drawing/2014/main" id="{A58F2856-BE64-C44F-B08E-9719D4FE24C7}"/>
              </a:ext>
            </a:extLst>
          </p:cNvPr>
          <p:cNvSpPr/>
          <p:nvPr userDrawn="1"/>
        </p:nvSpPr>
        <p:spPr>
          <a:xfrm>
            <a:off x="3423733" y="814477"/>
            <a:ext cx="731520"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FSH-PDR</a:t>
            </a:r>
          </a:p>
        </p:txBody>
      </p:sp>
    </p:spTree>
    <p:extLst>
      <p:ext uri="{BB962C8B-B14F-4D97-AF65-F5344CB8AC3E}">
        <p14:creationId xmlns:p14="http://schemas.microsoft.com/office/powerpoint/2010/main" val="427810442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a:xfrm>
            <a:off x="9212108" y="6356351"/>
            <a:ext cx="2743200" cy="273050"/>
          </a:xfrm>
          <a:prstGeom prst="rect">
            <a:avLst/>
          </a:prstGeom>
        </p:spPr>
        <p:txBody>
          <a:bodyPr/>
          <a:lstStyle>
            <a:lvl1pPr algn="r">
              <a:defRPr sz="1200">
                <a:solidFill>
                  <a:schemeClr val="bg1"/>
                </a:solidFill>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228600" y="228600"/>
            <a:ext cx="8721762" cy="802018"/>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05662334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316029443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211666391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7877028" cy="718575"/>
          </a:xfrm>
          <a:prstGeom prst="rect">
            <a:avLst/>
          </a:prstGeom>
        </p:spPr>
        <p:txBody>
          <a:bodyPr/>
          <a:lstStyle>
            <a:lvl1pPr>
              <a:defRPr sz="24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71857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4606724" y="6065134"/>
            <a:ext cx="7356676"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Tree>
    <p:extLst>
      <p:ext uri="{BB962C8B-B14F-4D97-AF65-F5344CB8AC3E}">
        <p14:creationId xmlns:p14="http://schemas.microsoft.com/office/powerpoint/2010/main" val="20132509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a:xfrm>
            <a:off x="9212108" y="6356351"/>
            <a:ext cx="2743200" cy="273050"/>
          </a:xfrm>
          <a:prstGeom prst="rect">
            <a:avLst/>
          </a:prstGeom>
        </p:spPr>
        <p:txBody>
          <a:bodyPr/>
          <a:lstStyle>
            <a:lvl1pPr algn="r">
              <a:defRPr sz="1200">
                <a:solidFill>
                  <a:schemeClr val="bg1"/>
                </a:solidFill>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228600" y="228600"/>
            <a:ext cx="8721762" cy="802018"/>
          </a:xfrm>
          <a:prstGeom prst="rect">
            <a:avLst/>
          </a:prstGeom>
        </p:spPr>
        <p:txBody>
          <a:bodyPr/>
          <a:lstStyle/>
          <a:p>
            <a:r>
              <a:rPr lang="en-US" dirty="0"/>
              <a:t>Click to edit Master title style</a:t>
            </a:r>
          </a:p>
        </p:txBody>
      </p:sp>
      <p:sp>
        <p:nvSpPr>
          <p:cNvPr id="3" name="TextBox 2">
            <a:extLst>
              <a:ext uri="{FF2B5EF4-FFF2-40B4-BE49-F238E27FC236}">
                <a16:creationId xmlns:a16="http://schemas.microsoft.com/office/drawing/2014/main" id="{8801A243-45D9-8A4B-B4DF-0E2701771382}"/>
              </a:ext>
            </a:extLst>
          </p:cNvPr>
          <p:cNvSpPr txBox="1"/>
          <p:nvPr userDrawn="1"/>
        </p:nvSpPr>
        <p:spPr>
          <a:xfrm>
            <a:off x="131781" y="21516"/>
            <a:ext cx="5021132" cy="307777"/>
          </a:xfrm>
          <a:prstGeom prst="rect">
            <a:avLst/>
          </a:prstGeom>
          <a:noFill/>
        </p:spPr>
        <p:txBody>
          <a:bodyPr wrap="square" rtlCol="0">
            <a:spAutoFit/>
          </a:bodyPr>
          <a:lstStyle/>
          <a:p>
            <a:r>
              <a:rPr lang="en-US" sz="1400" dirty="0">
                <a:solidFill>
                  <a:schemeClr val="bg1"/>
                </a:solidFill>
                <a:latin typeface="Helvetica" pitchFamily="2" charset="0"/>
                <a:cs typeface="Arial"/>
              </a:rPr>
              <a:t>ECLSS-CHP SCLT ROADMAP</a:t>
            </a:r>
          </a:p>
        </p:txBody>
      </p:sp>
    </p:spTree>
    <p:extLst>
      <p:ext uri="{BB962C8B-B14F-4D97-AF65-F5344CB8AC3E}">
        <p14:creationId xmlns:p14="http://schemas.microsoft.com/office/powerpoint/2010/main" val="2330771158"/>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Layout-Blank-Backgroun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7" name="Slide Number Placeholder 1">
            <a:extLst>
              <a:ext uri="{FF2B5EF4-FFF2-40B4-BE49-F238E27FC236}">
                <a16:creationId xmlns:a16="http://schemas.microsoft.com/office/drawing/2014/main" id="{D6C3F0BC-A4A9-AB43-AB1E-D1ECEFA90BF1}"/>
              </a:ext>
            </a:extLst>
          </p:cNvPr>
          <p:cNvSpPr>
            <a:spLocks noGrp="1"/>
          </p:cNvSpPr>
          <p:nvPr>
            <p:ph type="sldNum" sz="quarter" idx="4"/>
          </p:nvPr>
        </p:nvSpPr>
        <p:spPr>
          <a:xfrm>
            <a:off x="9220200" y="6411074"/>
            <a:ext cx="2743200" cy="218326"/>
          </a:xfrm>
          <a:prstGeom prst="rect">
            <a:avLst/>
          </a:prstGeom>
        </p:spPr>
        <p:txBody>
          <a:bodyPr anchor="t"/>
          <a:lstStyle>
            <a:lvl1pPr algn="r">
              <a:defRPr sz="1200">
                <a:solidFill>
                  <a:schemeClr val="bg1"/>
                </a:solidFill>
                <a:latin typeface="Helvetica" pitchFamily="2" charset="0"/>
              </a:defRPr>
            </a:lvl1pPr>
          </a:lstStyle>
          <a:p>
            <a:pPr>
              <a:defRPr/>
            </a:pPr>
            <a:fld id="{A587C384-89D6-8141-B091-9776852F31EF}" type="slidenum">
              <a:rPr lang="en-US" altLang="x-none" smtClean="0"/>
              <a:pPr>
                <a:defRPr/>
              </a:pPr>
              <a:t>‹#›</a:t>
            </a:fld>
            <a:endParaRPr lang="en-US" altLang="x-none" dirty="0"/>
          </a:p>
        </p:txBody>
      </p:sp>
    </p:spTree>
    <p:extLst>
      <p:ext uri="{BB962C8B-B14F-4D97-AF65-F5344CB8AC3E}">
        <p14:creationId xmlns:p14="http://schemas.microsoft.com/office/powerpoint/2010/main" val="88069372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7877028" cy="718575"/>
          </a:xfrm>
          <a:prstGeom prst="rect">
            <a:avLst/>
          </a:prstGeom>
        </p:spPr>
        <p:txBody>
          <a:bodyPr/>
          <a:lstStyle>
            <a:lvl1pPr>
              <a:defRPr sz="2400">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71857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7" name="Rounded Rectangle 6">
            <a:extLst>
              <a:ext uri="{FF2B5EF4-FFF2-40B4-BE49-F238E27FC236}">
                <a16:creationId xmlns:a16="http://schemas.microsoft.com/office/drawing/2014/main" id="{F4920D60-2FC3-9F4D-892E-2C8DFC40C8A7}"/>
              </a:ext>
            </a:extLst>
          </p:cNvPr>
          <p:cNvSpPr/>
          <p:nvPr userDrawn="1"/>
        </p:nvSpPr>
        <p:spPr>
          <a:xfrm>
            <a:off x="2027222" y="1234427"/>
            <a:ext cx="357805" cy="182880"/>
          </a:xfrm>
          <a:prstGeom prst="roundRect">
            <a:avLst/>
          </a:prstGeom>
          <a:solidFill>
            <a:srgbClr val="00B0F0"/>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Orion</a:t>
            </a:r>
          </a:p>
        </p:txBody>
      </p:sp>
      <p:sp>
        <p:nvSpPr>
          <p:cNvPr id="10" name="Rounded Rectangle 9">
            <a:extLst>
              <a:ext uri="{FF2B5EF4-FFF2-40B4-BE49-F238E27FC236}">
                <a16:creationId xmlns:a16="http://schemas.microsoft.com/office/drawing/2014/main" id="{ED69A23D-4C9E-BE40-A934-6EB1F489B7E7}"/>
              </a:ext>
            </a:extLst>
          </p:cNvPr>
          <p:cNvSpPr/>
          <p:nvPr userDrawn="1"/>
        </p:nvSpPr>
        <p:spPr>
          <a:xfrm>
            <a:off x="2797410" y="1234427"/>
            <a:ext cx="357805" cy="18288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HALO</a:t>
            </a:r>
          </a:p>
        </p:txBody>
      </p:sp>
      <p:sp>
        <p:nvSpPr>
          <p:cNvPr id="11" name="Rounded Rectangle 10">
            <a:extLst>
              <a:ext uri="{FF2B5EF4-FFF2-40B4-BE49-F238E27FC236}">
                <a16:creationId xmlns:a16="http://schemas.microsoft.com/office/drawing/2014/main" id="{A58F2856-BE64-C44F-B08E-9719D4FE24C7}"/>
              </a:ext>
            </a:extLst>
          </p:cNvPr>
          <p:cNvSpPr/>
          <p:nvPr userDrawn="1"/>
        </p:nvSpPr>
        <p:spPr>
          <a:xfrm>
            <a:off x="3469299" y="1234427"/>
            <a:ext cx="576404"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a:ln>
                  <a:noFill/>
                </a:ln>
                <a:solidFill>
                  <a:prstClr val="white"/>
                </a:solidFill>
                <a:effectLst/>
                <a:uLnTx/>
                <a:uFillTx/>
                <a:latin typeface="Helvetica" pitchFamily="2" charset="0"/>
                <a:ea typeface="+mn-ea"/>
                <a:cs typeface="+mn-cs"/>
              </a:rPr>
              <a:t>Initial HLS</a:t>
            </a:r>
          </a:p>
        </p:txBody>
      </p:sp>
      <p:sp>
        <p:nvSpPr>
          <p:cNvPr id="12" name="Rounded Rectangle 11">
            <a:extLst>
              <a:ext uri="{FF2B5EF4-FFF2-40B4-BE49-F238E27FC236}">
                <a16:creationId xmlns:a16="http://schemas.microsoft.com/office/drawing/2014/main" id="{4EF9FE49-2062-3D45-AB6B-4E87B420B036}"/>
              </a:ext>
            </a:extLst>
          </p:cNvPr>
          <p:cNvSpPr/>
          <p:nvPr userDrawn="1"/>
        </p:nvSpPr>
        <p:spPr>
          <a:xfrm>
            <a:off x="6568073" y="1234427"/>
            <a:ext cx="683362" cy="182880"/>
          </a:xfrm>
          <a:prstGeom prst="roundRect">
            <a:avLst/>
          </a:prstGeom>
          <a:solidFill>
            <a:schemeClr val="bg1">
              <a:lumMod val="6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Sustained LS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4606724" y="6065134"/>
            <a:ext cx="7356676"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dirty="0"/>
              <a:t>Click to edit Master text styles</a:t>
            </a:r>
          </a:p>
        </p:txBody>
      </p:sp>
      <p:sp>
        <p:nvSpPr>
          <p:cNvPr id="13" name="Rounded Rectangle 12">
            <a:extLst>
              <a:ext uri="{FF2B5EF4-FFF2-40B4-BE49-F238E27FC236}">
                <a16:creationId xmlns:a16="http://schemas.microsoft.com/office/drawing/2014/main" id="{3339ED6B-3E56-CA47-8380-262ACE859468}"/>
              </a:ext>
            </a:extLst>
          </p:cNvPr>
          <p:cNvSpPr/>
          <p:nvPr userDrawn="1"/>
        </p:nvSpPr>
        <p:spPr>
          <a:xfrm>
            <a:off x="8334737" y="1234427"/>
            <a:ext cx="308750" cy="182880"/>
          </a:xfrm>
          <a:prstGeom prst="roundRect">
            <a:avLst/>
          </a:prstGeom>
          <a:solidFill>
            <a:schemeClr val="accent6"/>
          </a:solidFill>
          <a:ln w="19050">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EHC</a:t>
            </a:r>
          </a:p>
        </p:txBody>
      </p:sp>
      <p:sp>
        <p:nvSpPr>
          <p:cNvPr id="17" name="Rounded Rectangle 16">
            <a:extLst>
              <a:ext uri="{FF2B5EF4-FFF2-40B4-BE49-F238E27FC236}">
                <a16:creationId xmlns:a16="http://schemas.microsoft.com/office/drawing/2014/main" id="{C66D5236-6924-1F4F-BAD2-F033454E4482}"/>
              </a:ext>
            </a:extLst>
          </p:cNvPr>
          <p:cNvSpPr/>
          <p:nvPr userDrawn="1"/>
        </p:nvSpPr>
        <p:spPr>
          <a:xfrm>
            <a:off x="4150748" y="1234427"/>
            <a:ext cx="289031" cy="182880"/>
          </a:xfrm>
          <a:prstGeom prst="roundRect">
            <a:avLst/>
          </a:prstGeom>
          <a:solidFill>
            <a:schemeClr val="tx1">
              <a:lumMod val="65000"/>
              <a:lumOff val="35000"/>
            </a:schemeClr>
          </a:solid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dirty="0" err="1">
                <a:ln>
                  <a:noFill/>
                </a:ln>
                <a:solidFill>
                  <a:prstClr val="white"/>
                </a:solidFill>
                <a:effectLst/>
                <a:uLnTx/>
                <a:uFillTx/>
                <a:latin typeface="Helvetica" pitchFamily="2" charset="0"/>
                <a:ea typeface="+mn-ea"/>
                <a:cs typeface="+mn-cs"/>
              </a:rPr>
              <a:t>iHab</a:t>
            </a:r>
            <a:endParaRPr kumimoji="0" lang="en-US" sz="800" i="0" u="none" strike="noStrike" kern="1200" cap="none" spc="0" normalizeH="0" baseline="0" noProof="0" dirty="0">
              <a:ln>
                <a:noFill/>
              </a:ln>
              <a:solidFill>
                <a:prstClr val="white"/>
              </a:solidFill>
              <a:effectLst/>
              <a:uLnTx/>
              <a:uFillTx/>
              <a:latin typeface="Helvetica" pitchFamily="2" charset="0"/>
              <a:ea typeface="+mn-ea"/>
              <a:cs typeface="+mn-cs"/>
            </a:endParaRPr>
          </a:p>
        </p:txBody>
      </p:sp>
      <p:sp>
        <p:nvSpPr>
          <p:cNvPr id="18" name="Rounded Rectangle 17">
            <a:extLst>
              <a:ext uri="{FF2B5EF4-FFF2-40B4-BE49-F238E27FC236}">
                <a16:creationId xmlns:a16="http://schemas.microsoft.com/office/drawing/2014/main" id="{DBE9DA6C-C81A-7F42-9B36-B7344728AFCA}"/>
              </a:ext>
            </a:extLst>
          </p:cNvPr>
          <p:cNvSpPr/>
          <p:nvPr userDrawn="1"/>
        </p:nvSpPr>
        <p:spPr>
          <a:xfrm>
            <a:off x="4439779" y="1234427"/>
            <a:ext cx="520037" cy="182880"/>
          </a:xfrm>
          <a:prstGeom prst="roundRect">
            <a:avLst/>
          </a:prstGeom>
          <a:solidFill>
            <a:schemeClr val="accent6"/>
          </a:solidFill>
          <a:ln w="19050">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lIns="0" tIns="91440" rIns="0" bIns="91440" rtlCol="0" anchor="ctr"/>
          <a:lstStyle/>
          <a:p>
            <a:pPr algn="ctr"/>
            <a:r>
              <a:rPr lang="en-US" sz="800" dirty="0">
                <a:solidFill>
                  <a:prstClr val="white"/>
                </a:solidFill>
                <a:latin typeface="Helvetica" pitchFamily="2" charset="0"/>
              </a:rPr>
              <a:t>EHC PDR</a:t>
            </a:r>
          </a:p>
        </p:txBody>
      </p:sp>
    </p:spTree>
    <p:extLst>
      <p:ext uri="{BB962C8B-B14F-4D97-AF65-F5344CB8AC3E}">
        <p14:creationId xmlns:p14="http://schemas.microsoft.com/office/powerpoint/2010/main" val="79756582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a:xfrm>
            <a:off x="9212108" y="6356351"/>
            <a:ext cx="2743200" cy="273050"/>
          </a:xfrm>
          <a:prstGeom prst="rect">
            <a:avLst/>
          </a:prstGeom>
        </p:spPr>
        <p:txBody>
          <a:bodyPr/>
          <a:lstStyle>
            <a:lvl1pPr algn="r">
              <a:defRPr sz="1200">
                <a:solidFill>
                  <a:schemeClr val="bg1"/>
                </a:solidFill>
                <a:latin typeface="Helvetica" pitchFamily="2" charset="0"/>
              </a:defRPr>
            </a:lvl1pPr>
          </a:lstStyle>
          <a:p>
            <a:pPr>
              <a:defRPr/>
            </a:pPr>
            <a:fld id="{A587C384-89D6-8141-B091-9776852F31EF}" type="slidenum">
              <a:rPr lang="en-US" altLang="x-none" smtClean="0"/>
              <a:pPr>
                <a:defRPr/>
              </a:pPr>
              <a:t>‹#›</a:t>
            </a:fld>
            <a:endParaRPr lang="en-US" altLang="x-none" dirty="0"/>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228600" y="228600"/>
            <a:ext cx="8721762" cy="802018"/>
          </a:xfrm>
          <a:prstGeom prst="rect">
            <a:avLst/>
          </a:prstGeom>
        </p:spPr>
        <p:txBody>
          <a:bodyPr/>
          <a:lstStyle/>
          <a:p>
            <a:r>
              <a:rPr lang="en-US" dirty="0"/>
              <a:t>Click to edit Master title style</a:t>
            </a:r>
          </a:p>
        </p:txBody>
      </p:sp>
      <p:sp>
        <p:nvSpPr>
          <p:cNvPr id="3" name="TextBox 2">
            <a:extLst>
              <a:ext uri="{FF2B5EF4-FFF2-40B4-BE49-F238E27FC236}">
                <a16:creationId xmlns:a16="http://schemas.microsoft.com/office/drawing/2014/main" id="{8801A243-45D9-8A4B-B4DF-0E2701771382}"/>
              </a:ext>
            </a:extLst>
          </p:cNvPr>
          <p:cNvSpPr txBox="1"/>
          <p:nvPr userDrawn="1"/>
        </p:nvSpPr>
        <p:spPr>
          <a:xfrm>
            <a:off x="131781" y="21516"/>
            <a:ext cx="5021132" cy="307777"/>
          </a:xfrm>
          <a:prstGeom prst="rect">
            <a:avLst/>
          </a:prstGeom>
          <a:noFill/>
        </p:spPr>
        <p:txBody>
          <a:bodyPr wrap="square" rtlCol="0">
            <a:spAutoFit/>
          </a:bodyPr>
          <a:lstStyle/>
          <a:p>
            <a:r>
              <a:rPr lang="en-US" sz="1400" dirty="0">
                <a:solidFill>
                  <a:schemeClr val="bg1"/>
                </a:solidFill>
                <a:latin typeface="Helvetica" pitchFamily="2" charset="0"/>
                <a:cs typeface="Arial"/>
              </a:rPr>
              <a:t>ECLSS-CHP SCLT ROADMAP</a:t>
            </a:r>
          </a:p>
        </p:txBody>
      </p:sp>
    </p:spTree>
    <p:extLst>
      <p:ext uri="{BB962C8B-B14F-4D97-AF65-F5344CB8AC3E}">
        <p14:creationId xmlns:p14="http://schemas.microsoft.com/office/powerpoint/2010/main" val="2232035302"/>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D58EB4-EC7C-2948-AB94-9A15780D3D0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ext Box 74"/>
          <p:cNvSpPr txBox="1">
            <a:spLocks noChangeArrowheads="1"/>
          </p:cNvSpPr>
          <p:nvPr userDrawn="1"/>
        </p:nvSpPr>
        <p:spPr bwMode="auto">
          <a:xfrm>
            <a:off x="9484206"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prstClr val="black"/>
                </a:solidFill>
                <a:latin typeface="Arial" charset="0"/>
                <a:ea typeface="ヒラギノ角ゴ Pro W3" charset="0"/>
              </a:rPr>
              <a:t>National Aeronautics and</a:t>
            </a:r>
            <a:br>
              <a:rPr lang="en-US" sz="600" dirty="0">
                <a:solidFill>
                  <a:prstClr val="black"/>
                </a:solidFill>
                <a:latin typeface="Arial" charset="0"/>
                <a:ea typeface="ヒラギノ角ゴ Pro W3" charset="0"/>
              </a:rPr>
            </a:br>
            <a:r>
              <a:rPr lang="en-US" sz="600" dirty="0">
                <a:solidFill>
                  <a:prstClr val="black"/>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279400"/>
            <a:ext cx="0" cy="731838"/>
          </a:xfrm>
          <a:prstGeom prst="line">
            <a:avLst/>
          </a:prstGeom>
          <a:noFill/>
          <a:ln w="127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229291"/>
            <a:ext cx="6487582" cy="964509"/>
          </a:xfrm>
          <a:ln>
            <a:noFill/>
          </a:ln>
        </p:spPr>
        <p:txBody>
          <a:bodyPr/>
          <a:lstStyle>
            <a:lvl1pPr>
              <a:defRPr sz="2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rgbClr val="000000"/>
                </a:solidFill>
              </a:defRPr>
            </a:lvl1pPr>
          </a:lstStyle>
          <a:p>
            <a:r>
              <a:rPr lang="en-US"/>
              <a:t>Click to edit Master subtitle style</a:t>
            </a:r>
            <a:endParaRPr lang="en-US" dirty="0"/>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03105" y="361955"/>
            <a:ext cx="715837" cy="592854"/>
          </a:xfrm>
          <a:prstGeom prst="rect">
            <a:avLst/>
          </a:prstGeom>
        </p:spPr>
      </p:pic>
      <p:sp>
        <p:nvSpPr>
          <p:cNvPr id="12" name="Rectangle 11">
            <a:extLst>
              <a:ext uri="{FF2B5EF4-FFF2-40B4-BE49-F238E27FC236}">
                <a16:creationId xmlns:a16="http://schemas.microsoft.com/office/drawing/2014/main" id="{0C700F19-F102-354C-8C8F-2232A1D84850}"/>
              </a:ext>
            </a:extLst>
          </p:cNvPr>
          <p:cNvSpPr/>
          <p:nvPr userDrawn="1"/>
        </p:nvSpPr>
        <p:spPr>
          <a:xfrm>
            <a:off x="2266122" y="6604084"/>
            <a:ext cx="6554684" cy="276999"/>
          </a:xfrm>
          <a:prstGeom prst="rect">
            <a:avLst/>
          </a:prstGeom>
        </p:spPr>
        <p:txBody>
          <a:bodyPr wrap="square">
            <a:spAutoFit/>
          </a:bodyPr>
          <a:lstStyle/>
          <a:p>
            <a:pPr algn="ctr"/>
            <a:r>
              <a:rPr lang="en-US" sz="1200" b="1" dirty="0">
                <a:solidFill>
                  <a:srgbClr val="FF0000"/>
                </a:solidFill>
                <a:latin typeface="Arial"/>
                <a:cs typeface="Arial"/>
              </a:rPr>
              <a:t>SENSITIVE BUT UNCLASSIFIED • NASA INTERNAL USE ONLY • DO NOT DISTRIBUTE</a:t>
            </a:r>
          </a:p>
        </p:txBody>
      </p:sp>
      <p:pic>
        <p:nvPicPr>
          <p:cNvPr id="13" name="Picture 12">
            <a:extLst>
              <a:ext uri="{FF2B5EF4-FFF2-40B4-BE49-F238E27FC236}">
                <a16:creationId xmlns:a16="http://schemas.microsoft.com/office/drawing/2014/main" id="{FDC77054-5287-8C43-8E97-06CE9AA1473C}"/>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0" y="-85086"/>
            <a:ext cx="12572965" cy="7072293"/>
          </a:xfrm>
          <a:prstGeom prst="rect">
            <a:avLst/>
          </a:prstGeom>
        </p:spPr>
      </p:pic>
    </p:spTree>
    <p:extLst>
      <p:ext uri="{BB962C8B-B14F-4D97-AF65-F5344CB8AC3E}">
        <p14:creationId xmlns:p14="http://schemas.microsoft.com/office/powerpoint/2010/main" val="3621451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4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15383" y="1003301"/>
            <a:ext cx="11689511" cy="56328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9347200" y="6538913"/>
            <a:ext cx="2844800" cy="365125"/>
          </a:xfrm>
        </p:spPr>
        <p:txBody>
          <a:bodyPr/>
          <a:lstStyle>
            <a:lvl1pPr>
              <a:defRPr/>
            </a:lvl1pPr>
          </a:lstStyle>
          <a:p>
            <a:pPr>
              <a:defRPr/>
            </a:pPr>
            <a:fld id="{A587C384-89D6-8141-B091-9776852F31EF}" type="slidenum">
              <a:rPr lang="en-US" altLang="x-none"/>
              <a:pPr>
                <a:defRPr/>
              </a:pPr>
              <a:t>‹#›</a:t>
            </a:fld>
            <a:endParaRPr lang="en-US" altLang="x-none" dirty="0"/>
          </a:p>
        </p:txBody>
      </p:sp>
      <p:sp>
        <p:nvSpPr>
          <p:cNvPr id="5" name="Footer Placeholder 1"/>
          <p:cNvSpPr>
            <a:spLocks noGrp="1"/>
          </p:cNvSpPr>
          <p:nvPr>
            <p:ph type="ftr" sz="quarter" idx="11"/>
          </p:nvPr>
        </p:nvSpPr>
        <p:spPr>
          <a:xfrm>
            <a:off x="4165600" y="6356351"/>
            <a:ext cx="3860800" cy="365125"/>
          </a:xfrm>
          <a:prstGeom prst="rect">
            <a:avLst/>
          </a:prstGeom>
        </p:spPr>
        <p:txBody>
          <a:bodyPr/>
          <a:lstStyle>
            <a:lvl1pPr defTabSz="457200">
              <a:defRPr>
                <a:latin typeface="Calibri" charset="0"/>
              </a:defRPr>
            </a:lvl1pPr>
          </a:lstStyle>
          <a:p>
            <a:pPr>
              <a:defRPr/>
            </a:pPr>
            <a:endParaRPr lang="en-US" dirty="0">
              <a:solidFill>
                <a:prstClr val="black"/>
              </a:solidFill>
            </a:endParaRPr>
          </a:p>
        </p:txBody>
      </p:sp>
    </p:spTree>
    <p:extLst>
      <p:ext uri="{BB962C8B-B14F-4D97-AF65-F5344CB8AC3E}">
        <p14:creationId xmlns:p14="http://schemas.microsoft.com/office/powerpoint/2010/main" val="250395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833C988F-EB4A-BE44-AF14-2A0304D0A605}" type="slidenum">
              <a:rPr lang="en-US" altLang="x-none"/>
              <a:pPr>
                <a:defRPr/>
              </a:pPr>
              <a:t>‹#›</a:t>
            </a:fld>
            <a:endParaRPr lang="en-US" altLang="x-none" dirty="0"/>
          </a:p>
        </p:txBody>
      </p:sp>
    </p:spTree>
    <p:extLst>
      <p:ext uri="{BB962C8B-B14F-4D97-AF65-F5344CB8AC3E}">
        <p14:creationId xmlns:p14="http://schemas.microsoft.com/office/powerpoint/2010/main" val="2576540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7/13/2022</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DDCDD63-C38E-4577-98C9-DA821F558218}" type="slidenum">
              <a:rPr lang="en-US" smtClean="0"/>
              <a:t>‹#›</a:t>
            </a:fld>
            <a:endParaRPr lang="en-US" dirty="0"/>
          </a:p>
        </p:txBody>
      </p:sp>
      <p:pic>
        <p:nvPicPr>
          <p:cNvPr id="5" name="Picture 4">
            <a:extLst>
              <a:ext uri="{FF2B5EF4-FFF2-40B4-BE49-F238E27FC236}">
                <a16:creationId xmlns:a16="http://schemas.microsoft.com/office/drawing/2014/main" id="{DACF330B-84BF-DF4B-A99F-9A01F3D8A6C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5076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6173-4484-1B4E-BBF8-CAC4E598F9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B8A228-E0A0-ED44-BE84-9BCA48F9B184}"/>
              </a:ext>
            </a:extLst>
          </p:cNvPr>
          <p:cNvSpPr>
            <a:spLocks noGrp="1"/>
          </p:cNvSpPr>
          <p:nvPr>
            <p:ph type="dt" sz="half" idx="10"/>
          </p:nvPr>
        </p:nvSpPr>
        <p:spPr>
          <a:xfrm>
            <a:off x="412531" y="6393421"/>
            <a:ext cx="2743200" cy="365125"/>
          </a:xfrm>
          <a:prstGeom prst="rect">
            <a:avLst/>
          </a:prstGeom>
        </p:spPr>
        <p:txBody>
          <a:bodyPr/>
          <a:lstStyle/>
          <a:p>
            <a:r>
              <a:rPr lang="en-US"/>
              <a:t>7/13/2022</a:t>
            </a:r>
            <a:endParaRPr lang="en-US" dirty="0"/>
          </a:p>
        </p:txBody>
      </p:sp>
      <p:sp>
        <p:nvSpPr>
          <p:cNvPr id="4" name="Footer Placeholder 3">
            <a:extLst>
              <a:ext uri="{FF2B5EF4-FFF2-40B4-BE49-F238E27FC236}">
                <a16:creationId xmlns:a16="http://schemas.microsoft.com/office/drawing/2014/main" id="{6515CEF7-1800-FD4D-A9E1-10A03EF52E2E}"/>
              </a:ext>
            </a:extLst>
          </p:cNvPr>
          <p:cNvSpPr>
            <a:spLocks noGrp="1"/>
          </p:cNvSpPr>
          <p:nvPr>
            <p:ph type="ftr" sz="quarter" idx="11"/>
          </p:nvPr>
        </p:nvSpPr>
        <p:spPr>
          <a:xfrm>
            <a:off x="4038600" y="6393421"/>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FF05D9A-6F84-854F-A822-3F6A08E6F043}"/>
              </a:ext>
            </a:extLst>
          </p:cNvPr>
          <p:cNvSpPr>
            <a:spLocks noGrp="1"/>
          </p:cNvSpPr>
          <p:nvPr>
            <p:ph type="sldNum" sz="quarter" idx="12"/>
          </p:nvPr>
        </p:nvSpPr>
        <p:spPr/>
        <p:txBody>
          <a:bodyPr/>
          <a:lstStyle/>
          <a:p>
            <a:fld id="{4DAC10E1-AC07-EB4F-8B72-16B61D414E67}" type="slidenum">
              <a:rPr lang="en-US" smtClean="0"/>
              <a:pPr/>
              <a:t>‹#›</a:t>
            </a:fld>
            <a:endParaRPr lang="en-US" dirty="0"/>
          </a:p>
        </p:txBody>
      </p:sp>
      <p:sp>
        <p:nvSpPr>
          <p:cNvPr id="6" name="Rectangle 5">
            <a:extLst>
              <a:ext uri="{FF2B5EF4-FFF2-40B4-BE49-F238E27FC236}">
                <a16:creationId xmlns:a16="http://schemas.microsoft.com/office/drawing/2014/main" id="{E13F3C27-4943-564D-8A89-1F71825A5A7D}"/>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66775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ContentSlides">
    <p:bg>
      <p:bgRef idx="1001">
        <a:schemeClr val="bg1"/>
      </p:bgRef>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038600" y="6467323"/>
            <a:ext cx="4114800" cy="365125"/>
          </a:xfrm>
        </p:spPr>
        <p:txBody>
          <a:bodyPr/>
          <a:lstStyle>
            <a:lvl1pPr>
              <a:defRPr>
                <a:solidFill>
                  <a:schemeClr val="tx1"/>
                </a:solidFill>
              </a:defRPr>
            </a:lvl1pPr>
          </a:lstStyle>
          <a:p>
            <a:endParaRPr lang="en-US" dirty="0"/>
          </a:p>
        </p:txBody>
      </p:sp>
      <p:sp>
        <p:nvSpPr>
          <p:cNvPr id="5" name="Title 4">
            <a:extLst>
              <a:ext uri="{FF2B5EF4-FFF2-40B4-BE49-F238E27FC236}">
                <a16:creationId xmlns:a16="http://schemas.microsoft.com/office/drawing/2014/main" id="{AF238E4C-537B-45DA-9F0E-8E3BAB768E87}"/>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7" name="Text Placeholder 6">
            <a:extLst>
              <a:ext uri="{FF2B5EF4-FFF2-40B4-BE49-F238E27FC236}">
                <a16:creationId xmlns:a16="http://schemas.microsoft.com/office/drawing/2014/main" id="{65006516-99C8-43C4-90D6-138018725FED}"/>
              </a:ext>
            </a:extLst>
          </p:cNvPr>
          <p:cNvSpPr>
            <a:spLocks noGrp="1"/>
          </p:cNvSpPr>
          <p:nvPr>
            <p:ph type="body" sz="quarter" idx="13"/>
          </p:nvPr>
        </p:nvSpPr>
        <p:spPr>
          <a:xfrm>
            <a:off x="838201" y="1952625"/>
            <a:ext cx="10579100" cy="39687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984DBB14-7A67-42DB-B1CF-F76A4D742690}"/>
              </a:ext>
            </a:extLst>
          </p:cNvPr>
          <p:cNvSpPr>
            <a:spLocks noGrp="1"/>
          </p:cNvSpPr>
          <p:nvPr>
            <p:ph type="sldNum" sz="quarter" idx="4"/>
          </p:nvPr>
        </p:nvSpPr>
        <p:spPr>
          <a:xfrm>
            <a:off x="9448800" y="6492877"/>
            <a:ext cx="2743200" cy="365125"/>
          </a:xfrm>
          <a:prstGeom prst="rect">
            <a:avLst/>
          </a:prstGeom>
          <a:ln>
            <a:noFill/>
          </a:ln>
        </p:spPr>
        <p:txBody>
          <a:bodyPr vert="horz" lIns="91440" tIns="45720" rIns="91440" bIns="45720" rtlCol="0" anchor="ctr"/>
          <a:lstStyle>
            <a:lvl1pPr algn="r">
              <a:defRPr sz="900">
                <a:solidFill>
                  <a:schemeClr val="tx1"/>
                </a:solidFill>
              </a:defRPr>
            </a:lvl1pPr>
          </a:lstStyle>
          <a:p>
            <a:fld id="{B3C52BFE-454D-DE4E-B105-D9B8F2933854}" type="slidenum">
              <a:rPr lang="en-US" smtClean="0"/>
              <a:pPr/>
              <a:t>‹#›</a:t>
            </a:fld>
            <a:endParaRPr lang="en-US" dirty="0"/>
          </a:p>
        </p:txBody>
      </p:sp>
      <p:sp>
        <p:nvSpPr>
          <p:cNvPr id="9" name="Date Placeholder 3">
            <a:extLst>
              <a:ext uri="{FF2B5EF4-FFF2-40B4-BE49-F238E27FC236}">
                <a16:creationId xmlns:a16="http://schemas.microsoft.com/office/drawing/2014/main" id="{0B91294E-43BC-4729-BF64-BB89951B5494}"/>
              </a:ext>
            </a:extLst>
          </p:cNvPr>
          <p:cNvSpPr>
            <a:spLocks noGrp="1"/>
          </p:cNvSpPr>
          <p:nvPr>
            <p:ph type="dt" sz="half" idx="2"/>
          </p:nvPr>
        </p:nvSpPr>
        <p:spPr>
          <a:xfrm>
            <a:off x="0" y="6475254"/>
            <a:ext cx="2743200" cy="365125"/>
          </a:xfrm>
          <a:prstGeom prst="rect">
            <a:avLst/>
          </a:prstGeom>
          <a:ln>
            <a:noFill/>
          </a:ln>
        </p:spPr>
        <p:txBody>
          <a:bodyPr vert="horz" lIns="91440" tIns="45720" rIns="91440" bIns="45720" rtlCol="0" anchor="ctr"/>
          <a:lstStyle>
            <a:lvl1pPr algn="l">
              <a:defRPr sz="900">
                <a:solidFill>
                  <a:schemeClr val="tx1"/>
                </a:solidFill>
              </a:defRPr>
            </a:lvl1pPr>
          </a:lstStyle>
          <a:p>
            <a:r>
              <a:rPr lang="en-US"/>
              <a:t>7/13/2022</a:t>
            </a:r>
            <a:endParaRPr lang="en-US" dirty="0"/>
          </a:p>
        </p:txBody>
      </p:sp>
      <p:sp>
        <p:nvSpPr>
          <p:cNvPr id="10" name="TextBox 9">
            <a:extLst>
              <a:ext uri="{FF2B5EF4-FFF2-40B4-BE49-F238E27FC236}">
                <a16:creationId xmlns:a16="http://schemas.microsoft.com/office/drawing/2014/main" id="{30D8C5B7-437A-4137-9EE3-A9F4D7322D18}"/>
              </a:ext>
            </a:extLst>
          </p:cNvPr>
          <p:cNvSpPr txBox="1"/>
          <p:nvPr userDrawn="1"/>
        </p:nvSpPr>
        <p:spPr>
          <a:xfrm>
            <a:off x="4786884" y="0"/>
            <a:ext cx="2618232" cy="239624"/>
          </a:xfrm>
          <a:prstGeom prst="rect">
            <a:avLst/>
          </a:prstGeom>
          <a:noFill/>
        </p:spPr>
        <p:txBody>
          <a:bodyPr wrap="square" rtlCol="0">
            <a:spAutoFit/>
          </a:bodyPr>
          <a:lstStyle/>
          <a:p>
            <a:r>
              <a:rPr lang="en-US" sz="900" dirty="0">
                <a:solidFill>
                  <a:schemeClr val="tx1"/>
                </a:solidFill>
              </a:rPr>
              <a:t>National Aeronautics and Space Administration</a:t>
            </a:r>
          </a:p>
        </p:txBody>
      </p:sp>
    </p:spTree>
    <p:extLst>
      <p:ext uri="{BB962C8B-B14F-4D97-AF65-F5344CB8AC3E}">
        <p14:creationId xmlns:p14="http://schemas.microsoft.com/office/powerpoint/2010/main" val="2988692650"/>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9675-C105-6544-956D-FED9D73E9D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02095B-CFCE-FD45-8841-95C675E611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707E63-DC01-714F-9BD4-02DCC2BCBF8F}"/>
              </a:ext>
            </a:extLst>
          </p:cNvPr>
          <p:cNvSpPr>
            <a:spLocks noGrp="1"/>
          </p:cNvSpPr>
          <p:nvPr>
            <p:ph type="dt" sz="half" idx="10"/>
          </p:nvPr>
        </p:nvSpPr>
        <p:spPr/>
        <p:txBody>
          <a:bodyPr/>
          <a:lstStyle/>
          <a:p>
            <a:r>
              <a:rPr lang="en-US"/>
              <a:t>7/13/2022</a:t>
            </a:r>
          </a:p>
        </p:txBody>
      </p:sp>
      <p:sp>
        <p:nvSpPr>
          <p:cNvPr id="5" name="Footer Placeholder 4">
            <a:extLst>
              <a:ext uri="{FF2B5EF4-FFF2-40B4-BE49-F238E27FC236}">
                <a16:creationId xmlns:a16="http://schemas.microsoft.com/office/drawing/2014/main" id="{1E24D3B8-2A09-DC45-BA4B-1BA2E05E4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6DB54-6CAB-A742-AF75-F6857BCF43E6}"/>
              </a:ext>
            </a:extLst>
          </p:cNvPr>
          <p:cNvSpPr>
            <a:spLocks noGrp="1"/>
          </p:cNvSpPr>
          <p:nvPr>
            <p:ph type="sldNum" sz="quarter" idx="12"/>
          </p:nvPr>
        </p:nvSpPr>
        <p:spPr/>
        <p:txBody>
          <a:bodyPr/>
          <a:lstStyle/>
          <a:p>
            <a:fld id="{17551B8A-0604-A64C-9C3D-8C0F2E37F7A1}" type="slidenum">
              <a:rPr lang="en-US" smtClean="0"/>
              <a:t>‹#›</a:t>
            </a:fld>
            <a:endParaRPr lang="en-US"/>
          </a:p>
        </p:txBody>
      </p:sp>
      <p:pic>
        <p:nvPicPr>
          <p:cNvPr id="9" name="Picture 8">
            <a:extLst>
              <a:ext uri="{FF2B5EF4-FFF2-40B4-BE49-F238E27FC236}">
                <a16:creationId xmlns:a16="http://schemas.microsoft.com/office/drawing/2014/main" id="{CC4EC391-FFA0-F54D-AEC3-6AE540F5C06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3102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27021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Custom Layout">
    <p:bg>
      <p:bgPr>
        <a:solidFill>
          <a:schemeClr val="tx1"/>
        </a:solidFill>
        <a:effectLst/>
      </p:bgPr>
    </p:bg>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23ACE8F8-D79F-8646-A581-EF0756E46100}"/>
              </a:ext>
            </a:extLst>
          </p:cNvPr>
          <p:cNvSpPr>
            <a:spLocks noGrp="1"/>
          </p:cNvSpPr>
          <p:nvPr>
            <p:ph type="body" sz="quarter" idx="10" hasCustomPrompt="1"/>
          </p:nvPr>
        </p:nvSpPr>
        <p:spPr>
          <a:xfrm>
            <a:off x="186197" y="100474"/>
            <a:ext cx="8472027" cy="775826"/>
          </a:xfrm>
        </p:spPr>
        <p:txBody>
          <a:bodyPr>
            <a:normAutofit/>
          </a:bodyPr>
          <a:lstStyle>
            <a:lvl1pPr marL="0" indent="0" algn="l">
              <a:spcBef>
                <a:spcPts val="0"/>
              </a:spcBef>
              <a:spcAft>
                <a:spcPts val="600"/>
              </a:spcAft>
              <a:buNone/>
              <a:defRPr sz="3000" b="1">
                <a:solidFill>
                  <a:schemeClr val="bg1"/>
                </a:solidFill>
              </a:defRPr>
            </a:lvl1pPr>
            <a:lvl2pPr>
              <a:buNone/>
              <a:defRPr/>
            </a:lvl2pPr>
            <a:lvl3pPr>
              <a:buNone/>
              <a:defRPr/>
            </a:lvl3pPr>
            <a:lvl4pPr>
              <a:buNone/>
              <a:defRPr/>
            </a:lvl4pPr>
            <a:lvl5pPr>
              <a:buNone/>
              <a:defRPr/>
            </a:lvl5pPr>
          </a:lstStyle>
          <a:p>
            <a:pPr lvl="0"/>
            <a:r>
              <a:rPr lang="en-US" dirty="0"/>
              <a:t>Title</a:t>
            </a:r>
          </a:p>
        </p:txBody>
      </p:sp>
      <p:sp>
        <p:nvSpPr>
          <p:cNvPr id="4" name="Text Placeholder 7">
            <a:extLst>
              <a:ext uri="{FF2B5EF4-FFF2-40B4-BE49-F238E27FC236}">
                <a16:creationId xmlns:a16="http://schemas.microsoft.com/office/drawing/2014/main" id="{FAB44043-D301-46ED-8ABB-71A29AEF61DF}"/>
              </a:ext>
            </a:extLst>
          </p:cNvPr>
          <p:cNvSpPr>
            <a:spLocks noGrp="1"/>
          </p:cNvSpPr>
          <p:nvPr>
            <p:ph type="body" sz="quarter" idx="11" hasCustomPrompt="1"/>
          </p:nvPr>
        </p:nvSpPr>
        <p:spPr>
          <a:xfrm>
            <a:off x="186196" y="1310149"/>
            <a:ext cx="8472027" cy="775826"/>
          </a:xfrm>
        </p:spPr>
        <p:txBody>
          <a:bodyPr>
            <a:normAutofit/>
          </a:bodyPr>
          <a:lstStyle>
            <a:lvl1pPr marL="0" indent="0" algn="l">
              <a:spcBef>
                <a:spcPts val="0"/>
              </a:spcBef>
              <a:spcAft>
                <a:spcPts val="600"/>
              </a:spcAft>
              <a:buNone/>
              <a:defRPr sz="2000" b="1">
                <a:solidFill>
                  <a:schemeClr val="bg1"/>
                </a:solidFill>
              </a:defRPr>
            </a:lvl1pPr>
            <a:lvl2pPr>
              <a:buNone/>
              <a:defRPr/>
            </a:lvl2pPr>
            <a:lvl3pPr>
              <a:buNone/>
              <a:defRPr/>
            </a:lvl3pPr>
            <a:lvl4pPr>
              <a:buNone/>
              <a:defRPr/>
            </a:lvl4pPr>
            <a:lvl5pPr>
              <a:buNone/>
              <a:defRPr/>
            </a:lvl5pPr>
          </a:lstStyle>
          <a:p>
            <a:pPr lvl="0"/>
            <a:r>
              <a:rPr lang="en-US" dirty="0"/>
              <a:t>Subtitle</a:t>
            </a:r>
          </a:p>
        </p:txBody>
      </p:sp>
    </p:spTree>
    <p:extLst>
      <p:ext uri="{BB962C8B-B14F-4D97-AF65-F5344CB8AC3E}">
        <p14:creationId xmlns:p14="http://schemas.microsoft.com/office/powerpoint/2010/main" val="13891424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DF13875C-23EE-2D44-B057-FB8885DAE9F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8FB7EC"/>
                </a:solidFill>
              </a:defRPr>
            </a:lvl1pPr>
          </a:lstStyle>
          <a:p>
            <a:r>
              <a:rPr lang="en-US"/>
              <a:t>7/13/2022</a:t>
            </a:r>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xfrm>
            <a:off x="9355319" y="6422339"/>
            <a:ext cx="2743200" cy="365125"/>
          </a:xfrm>
          <a:prstGeom prst="rect">
            <a:avLst/>
          </a:prstGeom>
        </p:spPr>
        <p:txBody>
          <a:bodyPr/>
          <a:lstStyle>
            <a:lvl1pPr algn="r">
              <a:defRPr>
                <a:solidFill>
                  <a:srgbClr val="8FB7EC"/>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227000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3.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4.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 Id="rId4" Type="http://schemas.openxmlformats.org/officeDocument/2006/relationships/image" Target="../media/image4.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5.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6.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4C997C7-2A10-D741-913D-91C9374C6B33}"/>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381000" y="924831"/>
            <a:ext cx="6816649" cy="646331"/>
          </a:xfrm>
          <a:prstGeom prst="rect">
            <a:avLst/>
          </a:prstGeom>
          <a:noFill/>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519545" y="1801393"/>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Helvetica" pitchFamily="2" charset="0"/>
                <a:cs typeface="Arial" panose="020B0604020202020204" pitchFamily="34" charset="0"/>
              </a:defRPr>
            </a:lvl1pPr>
          </a:lstStyle>
          <a:p>
            <a:r>
              <a:rPr lang="en-US"/>
              <a:t>7/13/2022</a:t>
            </a:r>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Helvetica" pitchFamily="2"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356350"/>
            <a:ext cx="2743200" cy="365125"/>
          </a:xfrm>
          <a:prstGeom prst="rect">
            <a:avLst/>
          </a:prstGeom>
        </p:spPr>
        <p:txBody>
          <a:bodyPr vert="horz" lIns="91440" tIns="45720" rIns="91440" bIns="45720" rtlCol="0" anchor="ctr"/>
          <a:lstStyle>
            <a:lvl1pPr algn="r">
              <a:defRPr sz="1200">
                <a:solidFill>
                  <a:srgbClr val="65CBF9"/>
                </a:solidFill>
                <a:latin typeface="Helvetica" pitchFamily="2"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70587572"/>
      </p:ext>
    </p:extLst>
  </p:cSld>
  <p:clrMap bg1="lt1" tx1="dk1" bg2="lt2" tx2="dk2" accent1="accent1" accent2="accent2" accent3="accent3" accent4="accent4" accent5="accent5" accent6="accent6" hlink="hlink" folHlink="folHlink"/>
  <p:sldLayoutIdLst>
    <p:sldLayoutId id="2147483980" r:id="rId1"/>
    <p:sldLayoutId id="2147483789" r:id="rId2"/>
    <p:sldLayoutId id="2147483788" r:id="rId3"/>
    <p:sldLayoutId id="2147483790" r:id="rId4"/>
    <p:sldLayoutId id="2147483793" r:id="rId5"/>
    <p:sldLayoutId id="2147483998" r:id="rId6"/>
    <p:sldLayoutId id="2147483999" r:id="rId7"/>
    <p:sldLayoutId id="2147484000" r:id="rId8"/>
    <p:sldLayoutId id="2147484002" r:id="rId9"/>
    <p:sldLayoutId id="2147484004" r:id="rId10"/>
    <p:sldLayoutId id="2147484009" r:id="rId11"/>
    <p:sldLayoutId id="214748401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65CBF9"/>
          </a:solidFill>
          <a:latin typeface="Helvetica" pitchFamily="2"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orient="horz" pos="2160">
          <p15:clr>
            <a:srgbClr val="F26B43"/>
          </p15:clr>
        </p15:guide>
        <p15:guide id="4" orient="horz" pos="240">
          <p15:clr>
            <a:srgbClr val="F26B43"/>
          </p15:clr>
        </p15:guide>
        <p15:guide id="5" orient="horz" pos="4080">
          <p15:clr>
            <a:srgbClr val="F26B43"/>
          </p15:clr>
        </p15:guide>
        <p15:guide id="6" pos="240">
          <p15:clr>
            <a:srgbClr val="F26B43"/>
          </p15:clr>
        </p15:guide>
        <p15:guide id="7" pos="74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E9A1F9-BF24-6F41-85ED-C021A3C0084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1143000"/>
            <a:ext cx="12192000" cy="4817535"/>
          </a:xfrm>
          <a:prstGeom prst="rect">
            <a:avLst/>
          </a:prstGeom>
        </p:spPr>
      </p:pic>
      <p:cxnSp>
        <p:nvCxnSpPr>
          <p:cNvPr id="8" name="Straight Connector 7">
            <a:extLst>
              <a:ext uri="{FF2B5EF4-FFF2-40B4-BE49-F238E27FC236}">
                <a16:creationId xmlns:a16="http://schemas.microsoft.com/office/drawing/2014/main" id="{A37D48EF-C3D8-0E4E-AB25-22B27F82AEB3}"/>
              </a:ext>
            </a:extLst>
          </p:cNvPr>
          <p:cNvCxnSpPr/>
          <p:nvPr/>
        </p:nvCxnSpPr>
        <p:spPr>
          <a:xfrm flipH="1">
            <a:off x="0" y="5958348"/>
            <a:ext cx="12192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9C1F7D4C-7C49-0041-978D-A6172228E1EE}"/>
              </a:ext>
            </a:extLst>
          </p:cNvPr>
          <p:cNvSpPr>
            <a:spLocks noGrp="1"/>
          </p:cNvSpPr>
          <p:nvPr>
            <p:ph type="sldNum" sz="quarter" idx="4"/>
          </p:nvPr>
        </p:nvSpPr>
        <p:spPr>
          <a:xfrm>
            <a:off x="9448800" y="6468235"/>
            <a:ext cx="2743200" cy="365125"/>
          </a:xfrm>
          <a:prstGeom prst="rect">
            <a:avLst/>
          </a:prstGeom>
        </p:spPr>
        <p:txBody>
          <a:bodyPr vert="horz" lIns="91440" tIns="45720" rIns="91440" bIns="45720" rtlCol="0" anchor="ctr"/>
          <a:lstStyle>
            <a:lvl1pPr algn="r">
              <a:defRPr sz="1200" b="1">
                <a:solidFill>
                  <a:schemeClr val="bg1"/>
                </a:solidFill>
                <a:latin typeface="Helvetica" pitchFamily="2" charset="0"/>
              </a:defRPr>
            </a:lvl1pPr>
          </a:lstStyle>
          <a:p>
            <a:fld id="{957CD9FE-8BC0-CC4F-A8FD-B323F1DD77FA}" type="slidenum">
              <a:rPr lang="en-US" smtClean="0"/>
              <a:pPr/>
              <a:t>‹#›</a:t>
            </a:fld>
            <a:endParaRPr lang="en-US" dirty="0"/>
          </a:p>
        </p:txBody>
      </p:sp>
      <p:sp>
        <p:nvSpPr>
          <p:cNvPr id="4" name="Title Placeholder 3">
            <a:extLst>
              <a:ext uri="{FF2B5EF4-FFF2-40B4-BE49-F238E27FC236}">
                <a16:creationId xmlns:a16="http://schemas.microsoft.com/office/drawing/2014/main" id="{00B09DD2-F521-9444-A9DC-97145516DCE9}"/>
              </a:ext>
            </a:extLst>
          </p:cNvPr>
          <p:cNvSpPr>
            <a:spLocks noGrp="1"/>
          </p:cNvSpPr>
          <p:nvPr>
            <p:ph type="title"/>
          </p:nvPr>
        </p:nvSpPr>
        <p:spPr>
          <a:xfrm>
            <a:off x="253974" y="234185"/>
            <a:ext cx="7833385" cy="680216"/>
          </a:xfrm>
          <a:prstGeom prst="rect">
            <a:avLst/>
          </a:prstGeom>
        </p:spPr>
        <p:txBody>
          <a:bodyPr vert="horz" lIns="91440" tIns="45720" rIns="91440" bIns="45720" rtlCol="0" anchor="t">
            <a:normAutofit/>
          </a:bodyPr>
          <a:lstStyle/>
          <a:p>
            <a:r>
              <a:rPr lang="en-US" dirty="0"/>
              <a:t>Click to edit Master title style</a:t>
            </a:r>
          </a:p>
        </p:txBody>
      </p:sp>
      <p:graphicFrame>
        <p:nvGraphicFramePr>
          <p:cNvPr id="7" name="Table 6">
            <a:extLst>
              <a:ext uri="{FF2B5EF4-FFF2-40B4-BE49-F238E27FC236}">
                <a16:creationId xmlns:a16="http://schemas.microsoft.com/office/drawing/2014/main" id="{2C412994-27CD-794B-9C5D-7AE7F792859B}"/>
              </a:ext>
            </a:extLst>
          </p:cNvPr>
          <p:cNvGraphicFramePr>
            <a:graphicFrameLocks noGrp="1"/>
          </p:cNvGraphicFramePr>
          <p:nvPr/>
        </p:nvGraphicFramePr>
        <p:xfrm>
          <a:off x="228600" y="937817"/>
          <a:ext cx="11734014" cy="4754880"/>
        </p:xfrm>
        <a:graphic>
          <a:graphicData uri="http://schemas.openxmlformats.org/drawingml/2006/table">
            <a:tbl>
              <a:tblPr firstRow="1" bandRow="1">
                <a:tableStyleId>{5940675A-B579-460E-94D1-54222C63F5DA}</a:tableStyleId>
              </a:tblPr>
              <a:tblGrid>
                <a:gridCol w="786384">
                  <a:extLst>
                    <a:ext uri="{9D8B030D-6E8A-4147-A177-3AD203B41FA5}">
                      <a16:colId xmlns:a16="http://schemas.microsoft.com/office/drawing/2014/main" val="548364954"/>
                    </a:ext>
                  </a:extLst>
                </a:gridCol>
                <a:gridCol w="786384">
                  <a:extLst>
                    <a:ext uri="{9D8B030D-6E8A-4147-A177-3AD203B41FA5}">
                      <a16:colId xmlns:a16="http://schemas.microsoft.com/office/drawing/2014/main" val="3538530217"/>
                    </a:ext>
                  </a:extLst>
                </a:gridCol>
                <a:gridCol w="786384">
                  <a:extLst>
                    <a:ext uri="{9D8B030D-6E8A-4147-A177-3AD203B41FA5}">
                      <a16:colId xmlns:a16="http://schemas.microsoft.com/office/drawing/2014/main" val="3675042671"/>
                    </a:ext>
                  </a:extLst>
                </a:gridCol>
                <a:gridCol w="786384">
                  <a:extLst>
                    <a:ext uri="{9D8B030D-6E8A-4147-A177-3AD203B41FA5}">
                      <a16:colId xmlns:a16="http://schemas.microsoft.com/office/drawing/2014/main" val="3955792224"/>
                    </a:ext>
                  </a:extLst>
                </a:gridCol>
                <a:gridCol w="786384">
                  <a:extLst>
                    <a:ext uri="{9D8B030D-6E8A-4147-A177-3AD203B41FA5}">
                      <a16:colId xmlns:a16="http://schemas.microsoft.com/office/drawing/2014/main" val="4271307032"/>
                    </a:ext>
                  </a:extLst>
                </a:gridCol>
                <a:gridCol w="786384">
                  <a:extLst>
                    <a:ext uri="{9D8B030D-6E8A-4147-A177-3AD203B41FA5}">
                      <a16:colId xmlns:a16="http://schemas.microsoft.com/office/drawing/2014/main" val="1109800342"/>
                    </a:ext>
                  </a:extLst>
                </a:gridCol>
                <a:gridCol w="786384">
                  <a:extLst>
                    <a:ext uri="{9D8B030D-6E8A-4147-A177-3AD203B41FA5}">
                      <a16:colId xmlns:a16="http://schemas.microsoft.com/office/drawing/2014/main" val="2971685822"/>
                    </a:ext>
                  </a:extLst>
                </a:gridCol>
                <a:gridCol w="786384">
                  <a:extLst>
                    <a:ext uri="{9D8B030D-6E8A-4147-A177-3AD203B41FA5}">
                      <a16:colId xmlns:a16="http://schemas.microsoft.com/office/drawing/2014/main" val="2423778176"/>
                    </a:ext>
                  </a:extLst>
                </a:gridCol>
                <a:gridCol w="786384">
                  <a:extLst>
                    <a:ext uri="{9D8B030D-6E8A-4147-A177-3AD203B41FA5}">
                      <a16:colId xmlns:a16="http://schemas.microsoft.com/office/drawing/2014/main" val="1679965056"/>
                    </a:ext>
                  </a:extLst>
                </a:gridCol>
                <a:gridCol w="786384">
                  <a:extLst>
                    <a:ext uri="{9D8B030D-6E8A-4147-A177-3AD203B41FA5}">
                      <a16:colId xmlns:a16="http://schemas.microsoft.com/office/drawing/2014/main" val="928902050"/>
                    </a:ext>
                  </a:extLst>
                </a:gridCol>
                <a:gridCol w="786384">
                  <a:extLst>
                    <a:ext uri="{9D8B030D-6E8A-4147-A177-3AD203B41FA5}">
                      <a16:colId xmlns:a16="http://schemas.microsoft.com/office/drawing/2014/main" val="2035174846"/>
                    </a:ext>
                  </a:extLst>
                </a:gridCol>
                <a:gridCol w="786384">
                  <a:extLst>
                    <a:ext uri="{9D8B030D-6E8A-4147-A177-3AD203B41FA5}">
                      <a16:colId xmlns:a16="http://schemas.microsoft.com/office/drawing/2014/main" val="2630902220"/>
                    </a:ext>
                  </a:extLst>
                </a:gridCol>
                <a:gridCol w="786384">
                  <a:extLst>
                    <a:ext uri="{9D8B030D-6E8A-4147-A177-3AD203B41FA5}">
                      <a16:colId xmlns:a16="http://schemas.microsoft.com/office/drawing/2014/main" val="4058453013"/>
                    </a:ext>
                  </a:extLst>
                </a:gridCol>
                <a:gridCol w="1511022">
                  <a:extLst>
                    <a:ext uri="{9D8B030D-6E8A-4147-A177-3AD203B41FA5}">
                      <a16:colId xmlns:a16="http://schemas.microsoft.com/office/drawing/2014/main" val="772925415"/>
                    </a:ext>
                  </a:extLst>
                </a:gridCol>
              </a:tblGrid>
              <a:tr h="365760">
                <a:tc>
                  <a:txBody>
                    <a:bodyPr/>
                    <a:lstStyle/>
                    <a:p>
                      <a:pPr algn="ctr"/>
                      <a:r>
                        <a:rPr lang="en-US" sz="1200" b="1" dirty="0">
                          <a:solidFill>
                            <a:schemeClr val="bg1"/>
                          </a:solidFill>
                          <a:latin typeface="Helvetica" pitchFamily="2" charset="0"/>
                          <a:cs typeface="Arial" panose="020B0604020202020204" pitchFamily="34" charset="0"/>
                        </a:rPr>
                        <a:t>FY20</a:t>
                      </a:r>
                    </a:p>
                  </a:txBody>
                  <a:tcPr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FY21</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FY23</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FY31</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FY33+</a:t>
                      </a:r>
                    </a:p>
                  </a:txBody>
                  <a:tcPr anchor="ctr">
                    <a:lnL w="12700" cap="flat" cmpd="sng" algn="ctr">
                      <a:solidFill>
                        <a:schemeClr val="bg1">
                          <a:lumMod val="95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714857703"/>
                  </a:ext>
                </a:extLst>
              </a:tr>
              <a:tr h="4389120">
                <a:tc>
                  <a:txBody>
                    <a:bodyPr/>
                    <a:lstStyle/>
                    <a:p>
                      <a:endParaRPr lang="en-US" sz="1400" dirty="0">
                        <a:solidFill>
                          <a:schemeClr val="bg1"/>
                        </a:solidFill>
                        <a:latin typeface="Helvetica" pitchFamily="2" charset="0"/>
                        <a:cs typeface="Arial" panose="020B0604020202020204" pitchFamily="34" charset="0"/>
                      </a:endParaRPr>
                    </a:p>
                  </a:txBody>
                  <a:tcPr>
                    <a:lnL w="38100" cap="flat" cmpd="sng" algn="ctr">
                      <a:no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494700"/>
                  </a:ext>
                </a:extLst>
              </a:tr>
            </a:tbl>
          </a:graphicData>
        </a:graphic>
      </p:graphicFrame>
      <p:sp>
        <p:nvSpPr>
          <p:cNvPr id="12" name="Rectangle 11">
            <a:extLst>
              <a:ext uri="{FF2B5EF4-FFF2-40B4-BE49-F238E27FC236}">
                <a16:creationId xmlns:a16="http://schemas.microsoft.com/office/drawing/2014/main" id="{FBECB530-BDEE-2B44-9CA8-F74DE3458B71}"/>
              </a:ext>
            </a:extLst>
          </p:cNvPr>
          <p:cNvSpPr/>
          <p:nvPr userDrawn="1"/>
        </p:nvSpPr>
        <p:spPr>
          <a:xfrm>
            <a:off x="229731" y="6363487"/>
            <a:ext cx="109281" cy="104748"/>
          </a:xfrm>
          <a:prstGeom prst="rect">
            <a:avLst/>
          </a:prstGeom>
          <a:solidFill>
            <a:srgbClr val="00B0F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3" name="Rectangle 12">
            <a:extLst>
              <a:ext uri="{FF2B5EF4-FFF2-40B4-BE49-F238E27FC236}">
                <a16:creationId xmlns:a16="http://schemas.microsoft.com/office/drawing/2014/main" id="{81589E7F-D27A-E04C-A089-D3EC10377783}"/>
              </a:ext>
            </a:extLst>
          </p:cNvPr>
          <p:cNvSpPr/>
          <p:nvPr userDrawn="1"/>
        </p:nvSpPr>
        <p:spPr>
          <a:xfrm>
            <a:off x="1249505" y="6080176"/>
            <a:ext cx="109281" cy="104748"/>
          </a:xfrm>
          <a:prstGeom prst="rect">
            <a:avLst/>
          </a:prstGeom>
          <a:solidFill>
            <a:schemeClr val="bg1">
              <a:lumMod val="6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4" name="Rectangle 13">
            <a:extLst>
              <a:ext uri="{FF2B5EF4-FFF2-40B4-BE49-F238E27FC236}">
                <a16:creationId xmlns:a16="http://schemas.microsoft.com/office/drawing/2014/main" id="{A4C87557-7FD2-744D-8208-47C16EF34824}"/>
              </a:ext>
            </a:extLst>
          </p:cNvPr>
          <p:cNvSpPr/>
          <p:nvPr userDrawn="1"/>
        </p:nvSpPr>
        <p:spPr>
          <a:xfrm>
            <a:off x="229731" y="6506557"/>
            <a:ext cx="112875" cy="104748"/>
          </a:xfrm>
          <a:prstGeom prst="rect">
            <a:avLst/>
          </a:prstGeom>
          <a:solidFill>
            <a:schemeClr val="tx1">
              <a:lumMod val="65000"/>
              <a:lumOff val="3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5" name="Rectangle 14">
            <a:extLst>
              <a:ext uri="{FF2B5EF4-FFF2-40B4-BE49-F238E27FC236}">
                <a16:creationId xmlns:a16="http://schemas.microsoft.com/office/drawing/2014/main" id="{BFAACD45-3A25-C14F-997E-D30D1F759867}"/>
              </a:ext>
            </a:extLst>
          </p:cNvPr>
          <p:cNvSpPr/>
          <p:nvPr userDrawn="1"/>
        </p:nvSpPr>
        <p:spPr>
          <a:xfrm>
            <a:off x="229731" y="6213934"/>
            <a:ext cx="109281" cy="104748"/>
          </a:xfrm>
          <a:prstGeom prst="rect">
            <a:avLst/>
          </a:prstGeom>
          <a:solidFill>
            <a:schemeClr val="tx2">
              <a:lumMod val="7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6" name="Rectangle 15">
            <a:extLst>
              <a:ext uri="{FF2B5EF4-FFF2-40B4-BE49-F238E27FC236}">
                <a16:creationId xmlns:a16="http://schemas.microsoft.com/office/drawing/2014/main" id="{978B4618-F291-6D49-80E3-2E99A5AB2EFA}"/>
              </a:ext>
            </a:extLst>
          </p:cNvPr>
          <p:cNvSpPr/>
          <p:nvPr userDrawn="1"/>
        </p:nvSpPr>
        <p:spPr>
          <a:xfrm>
            <a:off x="229731" y="6079824"/>
            <a:ext cx="108976" cy="105452"/>
          </a:xfrm>
          <a:prstGeom prst="rect">
            <a:avLst/>
          </a:prstGeom>
          <a:solidFill>
            <a:srgbClr val="00B05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7" name="Rectangle 16">
            <a:extLst>
              <a:ext uri="{FF2B5EF4-FFF2-40B4-BE49-F238E27FC236}">
                <a16:creationId xmlns:a16="http://schemas.microsoft.com/office/drawing/2014/main" id="{F020884E-F27C-F543-A7FC-394A0008DA2C}"/>
              </a:ext>
            </a:extLst>
          </p:cNvPr>
          <p:cNvSpPr/>
          <p:nvPr userDrawn="1"/>
        </p:nvSpPr>
        <p:spPr>
          <a:xfrm>
            <a:off x="1249505" y="6213934"/>
            <a:ext cx="112875" cy="104748"/>
          </a:xfrm>
          <a:prstGeom prst="rect">
            <a:avLst/>
          </a:prstGeom>
          <a:solidFill>
            <a:schemeClr val="accent6">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8" name="Rectangle 17">
            <a:extLst>
              <a:ext uri="{FF2B5EF4-FFF2-40B4-BE49-F238E27FC236}">
                <a16:creationId xmlns:a16="http://schemas.microsoft.com/office/drawing/2014/main" id="{4AA8E534-9B24-224D-996F-2C29451841C3}"/>
              </a:ext>
            </a:extLst>
          </p:cNvPr>
          <p:cNvSpPr/>
          <p:nvPr userDrawn="1"/>
        </p:nvSpPr>
        <p:spPr>
          <a:xfrm>
            <a:off x="1249505" y="6363487"/>
            <a:ext cx="112875" cy="104748"/>
          </a:xfrm>
          <a:prstGeom prst="rect">
            <a:avLst/>
          </a:prstGeom>
          <a:solidFill>
            <a:srgbClr val="C0000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19" name="TextBox 18">
            <a:extLst>
              <a:ext uri="{FF2B5EF4-FFF2-40B4-BE49-F238E27FC236}">
                <a16:creationId xmlns:a16="http://schemas.microsoft.com/office/drawing/2014/main" id="{823C7F15-942E-E741-931B-351925B9C5F4}"/>
              </a:ext>
            </a:extLst>
          </p:cNvPr>
          <p:cNvSpPr txBox="1"/>
          <p:nvPr userDrawn="1"/>
        </p:nvSpPr>
        <p:spPr>
          <a:xfrm>
            <a:off x="338979" y="6058684"/>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GROUND ACTIVITY</a:t>
            </a:r>
          </a:p>
        </p:txBody>
      </p:sp>
      <p:sp>
        <p:nvSpPr>
          <p:cNvPr id="20" name="TextBox 19">
            <a:extLst>
              <a:ext uri="{FF2B5EF4-FFF2-40B4-BE49-F238E27FC236}">
                <a16:creationId xmlns:a16="http://schemas.microsoft.com/office/drawing/2014/main" id="{E5503E86-A62A-F146-BD7B-2F3A57DE9B48}"/>
              </a:ext>
            </a:extLst>
          </p:cNvPr>
          <p:cNvSpPr txBox="1"/>
          <p:nvPr userDrawn="1"/>
        </p:nvSpPr>
        <p:spPr>
          <a:xfrm>
            <a:off x="338979" y="6192442"/>
            <a:ext cx="463861"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ISS / LEO</a:t>
            </a:r>
          </a:p>
        </p:txBody>
      </p:sp>
      <p:sp>
        <p:nvSpPr>
          <p:cNvPr id="21" name="TextBox 20">
            <a:extLst>
              <a:ext uri="{FF2B5EF4-FFF2-40B4-BE49-F238E27FC236}">
                <a16:creationId xmlns:a16="http://schemas.microsoft.com/office/drawing/2014/main" id="{5B0D1A79-3153-6C4E-8B5F-A2C00236CA08}"/>
              </a:ext>
            </a:extLst>
          </p:cNvPr>
          <p:cNvSpPr txBox="1"/>
          <p:nvPr userDrawn="1"/>
        </p:nvSpPr>
        <p:spPr>
          <a:xfrm>
            <a:off x="338979" y="6341995"/>
            <a:ext cx="343211"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ORION</a:t>
            </a:r>
          </a:p>
        </p:txBody>
      </p:sp>
      <p:sp>
        <p:nvSpPr>
          <p:cNvPr id="22" name="TextBox 21">
            <a:extLst>
              <a:ext uri="{FF2B5EF4-FFF2-40B4-BE49-F238E27FC236}">
                <a16:creationId xmlns:a16="http://schemas.microsoft.com/office/drawing/2014/main" id="{3B3C6303-F8B8-0947-9DE6-8BBF9A16C649}"/>
              </a:ext>
            </a:extLst>
          </p:cNvPr>
          <p:cNvSpPr txBox="1"/>
          <p:nvPr userDrawn="1"/>
        </p:nvSpPr>
        <p:spPr>
          <a:xfrm>
            <a:off x="338979" y="6485065"/>
            <a:ext cx="463861"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GATEWAY</a:t>
            </a:r>
          </a:p>
        </p:txBody>
      </p:sp>
      <p:sp>
        <p:nvSpPr>
          <p:cNvPr id="23" name="TextBox 22">
            <a:extLst>
              <a:ext uri="{FF2B5EF4-FFF2-40B4-BE49-F238E27FC236}">
                <a16:creationId xmlns:a16="http://schemas.microsoft.com/office/drawing/2014/main" id="{3D1DF78D-FF3D-7B46-B15A-1813EF194304}"/>
              </a:ext>
            </a:extLst>
          </p:cNvPr>
          <p:cNvSpPr txBox="1"/>
          <p:nvPr userDrawn="1"/>
        </p:nvSpPr>
        <p:spPr>
          <a:xfrm>
            <a:off x="1362582" y="6058684"/>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LUNAR SURFACE</a:t>
            </a:r>
          </a:p>
        </p:txBody>
      </p:sp>
      <p:sp>
        <p:nvSpPr>
          <p:cNvPr id="24" name="TextBox 23">
            <a:extLst>
              <a:ext uri="{FF2B5EF4-FFF2-40B4-BE49-F238E27FC236}">
                <a16:creationId xmlns:a16="http://schemas.microsoft.com/office/drawing/2014/main" id="{61CCBEFC-9F01-8F4C-9D29-862CF6A1FFEC}"/>
              </a:ext>
            </a:extLst>
          </p:cNvPr>
          <p:cNvSpPr txBox="1"/>
          <p:nvPr userDrawn="1"/>
        </p:nvSpPr>
        <p:spPr>
          <a:xfrm>
            <a:off x="1362582" y="6192442"/>
            <a:ext cx="661203"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MARS TRANSIT</a:t>
            </a:r>
          </a:p>
        </p:txBody>
      </p:sp>
      <p:sp>
        <p:nvSpPr>
          <p:cNvPr id="25" name="TextBox 24">
            <a:extLst>
              <a:ext uri="{FF2B5EF4-FFF2-40B4-BE49-F238E27FC236}">
                <a16:creationId xmlns:a16="http://schemas.microsoft.com/office/drawing/2014/main" id="{A8CE01F0-8160-3847-A718-F09B0BD7C628}"/>
              </a:ext>
            </a:extLst>
          </p:cNvPr>
          <p:cNvSpPr txBox="1"/>
          <p:nvPr userDrawn="1"/>
        </p:nvSpPr>
        <p:spPr>
          <a:xfrm>
            <a:off x="1362582" y="6341995"/>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MARS SURFACE</a:t>
            </a:r>
          </a:p>
        </p:txBody>
      </p:sp>
      <p:sp>
        <p:nvSpPr>
          <p:cNvPr id="26" name="TextBox 25">
            <a:extLst>
              <a:ext uri="{FF2B5EF4-FFF2-40B4-BE49-F238E27FC236}">
                <a16:creationId xmlns:a16="http://schemas.microsoft.com/office/drawing/2014/main" id="{5CB48756-FB58-E746-A09E-2C9C0F12645D}"/>
              </a:ext>
            </a:extLst>
          </p:cNvPr>
          <p:cNvSpPr txBox="1"/>
          <p:nvPr userDrawn="1"/>
        </p:nvSpPr>
        <p:spPr>
          <a:xfrm>
            <a:off x="1362582" y="6624848"/>
            <a:ext cx="802640"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DECISION POINT</a:t>
            </a:r>
          </a:p>
        </p:txBody>
      </p:sp>
      <p:sp>
        <p:nvSpPr>
          <p:cNvPr id="27" name="Oval 26">
            <a:extLst>
              <a:ext uri="{FF2B5EF4-FFF2-40B4-BE49-F238E27FC236}">
                <a16:creationId xmlns:a16="http://schemas.microsoft.com/office/drawing/2014/main" id="{1592ED20-1A3A-F242-A578-0671C95BD242}"/>
              </a:ext>
            </a:extLst>
          </p:cNvPr>
          <p:cNvSpPr/>
          <p:nvPr userDrawn="1"/>
        </p:nvSpPr>
        <p:spPr>
          <a:xfrm>
            <a:off x="1249505" y="6504067"/>
            <a:ext cx="109728" cy="10972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pitchFamily="2" charset="0"/>
            </a:endParaRPr>
          </a:p>
        </p:txBody>
      </p:sp>
      <p:sp>
        <p:nvSpPr>
          <p:cNvPr id="28" name="TextBox 27">
            <a:extLst>
              <a:ext uri="{FF2B5EF4-FFF2-40B4-BE49-F238E27FC236}">
                <a16:creationId xmlns:a16="http://schemas.microsoft.com/office/drawing/2014/main" id="{DB2CDA16-5913-2F45-A6B3-10F6DBD530AB}"/>
              </a:ext>
            </a:extLst>
          </p:cNvPr>
          <p:cNvSpPr txBox="1"/>
          <p:nvPr userDrawn="1"/>
        </p:nvSpPr>
        <p:spPr>
          <a:xfrm>
            <a:off x="1362582" y="6485065"/>
            <a:ext cx="897539" cy="147733"/>
          </a:xfrm>
          <a:prstGeom prst="rect">
            <a:avLst/>
          </a:prstGeom>
          <a:noFill/>
        </p:spPr>
        <p:txBody>
          <a:bodyPr wrap="square" lIns="27432" tIns="27432" rIns="27432" bIns="27432" rtlCol="0">
            <a:spAutoFit/>
          </a:bodyPr>
          <a:lstStyle/>
          <a:p>
            <a:r>
              <a:rPr lang="en-US" sz="600" b="1" dirty="0">
                <a:solidFill>
                  <a:schemeClr val="bg1"/>
                </a:solidFill>
                <a:latin typeface="Helvetica" pitchFamily="2" charset="0"/>
                <a:cs typeface="Arial"/>
              </a:rPr>
              <a:t>EVENTS/MILESTONES</a:t>
            </a:r>
          </a:p>
        </p:txBody>
      </p:sp>
      <p:sp>
        <p:nvSpPr>
          <p:cNvPr id="29" name="Diamond 28">
            <a:extLst>
              <a:ext uri="{FF2B5EF4-FFF2-40B4-BE49-F238E27FC236}">
                <a16:creationId xmlns:a16="http://schemas.microsoft.com/office/drawing/2014/main" id="{48753234-E20E-B449-B1C8-71975D9C5681}"/>
              </a:ext>
            </a:extLst>
          </p:cNvPr>
          <p:cNvSpPr/>
          <p:nvPr userDrawn="1"/>
        </p:nvSpPr>
        <p:spPr>
          <a:xfrm>
            <a:off x="1249505" y="6643850"/>
            <a:ext cx="109728" cy="109728"/>
          </a:xfrm>
          <a:prstGeom prst="diamond">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latin typeface="Helvetica" pitchFamily="2" charset="0"/>
            </a:endParaRPr>
          </a:p>
        </p:txBody>
      </p:sp>
      <p:sp>
        <p:nvSpPr>
          <p:cNvPr id="36" name="TextBox 35">
            <a:extLst>
              <a:ext uri="{FF2B5EF4-FFF2-40B4-BE49-F238E27FC236}">
                <a16:creationId xmlns:a16="http://schemas.microsoft.com/office/drawing/2014/main" id="{F53BBF27-0C8E-9A45-8BEC-67459F224ECA}"/>
              </a:ext>
            </a:extLst>
          </p:cNvPr>
          <p:cNvSpPr txBox="1"/>
          <p:nvPr userDrawn="1"/>
        </p:nvSpPr>
        <p:spPr>
          <a:xfrm>
            <a:off x="142240" y="32140"/>
            <a:ext cx="2865120" cy="276999"/>
          </a:xfrm>
          <a:prstGeom prst="rect">
            <a:avLst/>
          </a:prstGeom>
          <a:noFill/>
        </p:spPr>
        <p:txBody>
          <a:bodyPr wrap="square" rtlCol="0">
            <a:spAutoFit/>
          </a:bodyPr>
          <a:lstStyle/>
          <a:p>
            <a:r>
              <a:rPr lang="en-US" sz="1200" dirty="0">
                <a:solidFill>
                  <a:schemeClr val="bg1"/>
                </a:solidFill>
                <a:latin typeface="Helvetica" pitchFamily="2" charset="0"/>
                <a:cs typeface="Arial"/>
              </a:rPr>
              <a:t>ECLSS-CHP SCLT ROADMAP</a:t>
            </a:r>
          </a:p>
        </p:txBody>
      </p:sp>
      <p:sp>
        <p:nvSpPr>
          <p:cNvPr id="30" name="TextBox 29">
            <a:extLst>
              <a:ext uri="{FF2B5EF4-FFF2-40B4-BE49-F238E27FC236}">
                <a16:creationId xmlns:a16="http://schemas.microsoft.com/office/drawing/2014/main" id="{F89AD27F-02B0-084B-B839-A0C2E6011D2D}"/>
              </a:ext>
            </a:extLst>
          </p:cNvPr>
          <p:cNvSpPr txBox="1"/>
          <p:nvPr userDrawn="1"/>
        </p:nvSpPr>
        <p:spPr>
          <a:xfrm>
            <a:off x="4100192" y="6503762"/>
            <a:ext cx="3982500" cy="276999"/>
          </a:xfrm>
          <a:prstGeom prst="rect">
            <a:avLst/>
          </a:prstGeom>
          <a:noFill/>
        </p:spPr>
        <p:txBody>
          <a:bodyPr wrap="none" rtlCol="0">
            <a:spAutoFit/>
          </a:bodyPr>
          <a:lstStyle/>
          <a:p>
            <a:r>
              <a:rPr lang="en-US" sz="1200" b="1" dirty="0">
                <a:solidFill>
                  <a:srgbClr val="FF0000"/>
                </a:solidFill>
                <a:latin typeface="Arial"/>
                <a:cs typeface="Arial"/>
              </a:rPr>
              <a:t>NASA INTERNAL USE ONLY – DO NOT DISTRIBUTE</a:t>
            </a:r>
          </a:p>
        </p:txBody>
      </p:sp>
    </p:spTree>
    <p:extLst>
      <p:ext uri="{BB962C8B-B14F-4D97-AF65-F5344CB8AC3E}">
        <p14:creationId xmlns:p14="http://schemas.microsoft.com/office/powerpoint/2010/main" val="2537104565"/>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981" r:id="rId3"/>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457200" rtl="0" eaLnBrk="1" fontAlgn="base" hangingPunct="1">
        <a:spcBef>
          <a:spcPct val="0"/>
        </a:spcBef>
        <a:spcAft>
          <a:spcPct val="0"/>
        </a:spcAft>
        <a:defRPr sz="2400" b="1" kern="1200">
          <a:solidFill>
            <a:schemeClr val="bg1"/>
          </a:solidFill>
          <a:latin typeface="Helvetica" pitchFamily="2"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144">
          <p15:clr>
            <a:srgbClr val="F26B43"/>
          </p15:clr>
        </p15:guide>
        <p15:guide id="3" pos="7536">
          <p15:clr>
            <a:srgbClr val="F26B43"/>
          </p15:clr>
        </p15:guide>
        <p15:guide id="4" pos="3840">
          <p15:clr>
            <a:srgbClr val="F26B43"/>
          </p15:clr>
        </p15:guide>
        <p15:guide id="5" orient="horz" pos="144">
          <p15:clr>
            <a:srgbClr val="F26B43"/>
          </p15:clr>
        </p15:guide>
        <p15:guide id="6"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E9A1F9-BF24-6F41-85ED-C021A3C008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143000"/>
            <a:ext cx="12192000" cy="4817535"/>
          </a:xfrm>
          <a:prstGeom prst="rect">
            <a:avLst/>
          </a:prstGeom>
        </p:spPr>
      </p:pic>
      <p:cxnSp>
        <p:nvCxnSpPr>
          <p:cNvPr id="8" name="Straight Connector 7">
            <a:extLst>
              <a:ext uri="{FF2B5EF4-FFF2-40B4-BE49-F238E27FC236}">
                <a16:creationId xmlns:a16="http://schemas.microsoft.com/office/drawing/2014/main" id="{A37D48EF-C3D8-0E4E-AB25-22B27F82AEB3}"/>
              </a:ext>
            </a:extLst>
          </p:cNvPr>
          <p:cNvCxnSpPr/>
          <p:nvPr/>
        </p:nvCxnSpPr>
        <p:spPr>
          <a:xfrm flipH="1">
            <a:off x="0" y="5958348"/>
            <a:ext cx="12192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E9632603-9B15-9148-AD3F-4F0C2E895B28}"/>
              </a:ext>
            </a:extLst>
          </p:cNvPr>
          <p:cNvSpPr>
            <a:spLocks noGrp="1"/>
          </p:cNvSpPr>
          <p:nvPr>
            <p:ph type="sldNum" sz="quarter" idx="4"/>
          </p:nvPr>
        </p:nvSpPr>
        <p:spPr>
          <a:xfrm>
            <a:off x="9448800" y="6465165"/>
            <a:ext cx="2743200" cy="365125"/>
          </a:xfrm>
          <a:prstGeom prst="rect">
            <a:avLst/>
          </a:prstGeom>
        </p:spPr>
        <p:txBody>
          <a:bodyPr vert="horz" lIns="91440" tIns="45720" rIns="91440" bIns="45720" rtlCol="0" anchor="ctr"/>
          <a:lstStyle>
            <a:lvl1pPr algn="r">
              <a:defRPr sz="1200" b="1">
                <a:solidFill>
                  <a:schemeClr val="bg1"/>
                </a:solidFill>
                <a:latin typeface="Helvetica" pitchFamily="2" charset="0"/>
              </a:defRPr>
            </a:lvl1pPr>
          </a:lstStyle>
          <a:p>
            <a:fld id="{8E8A7DB9-8696-3249-932D-B0322A23528F}" type="slidenum">
              <a:rPr lang="en-US" smtClean="0"/>
              <a:pPr/>
              <a:t>‹#›</a:t>
            </a:fld>
            <a:endParaRPr lang="en-US" dirty="0"/>
          </a:p>
        </p:txBody>
      </p:sp>
      <p:sp>
        <p:nvSpPr>
          <p:cNvPr id="4" name="Title Placeholder 3">
            <a:extLst>
              <a:ext uri="{FF2B5EF4-FFF2-40B4-BE49-F238E27FC236}">
                <a16:creationId xmlns:a16="http://schemas.microsoft.com/office/drawing/2014/main" id="{9A282008-59A2-8B46-857B-EE77E70D2FDB}"/>
              </a:ext>
            </a:extLst>
          </p:cNvPr>
          <p:cNvSpPr>
            <a:spLocks noGrp="1"/>
          </p:cNvSpPr>
          <p:nvPr>
            <p:ph type="title"/>
          </p:nvPr>
        </p:nvSpPr>
        <p:spPr>
          <a:xfrm>
            <a:off x="2137954" y="1445622"/>
            <a:ext cx="7916091" cy="1983377"/>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3492882746"/>
      </p:ext>
    </p:extLst>
  </p:cSld>
  <p:clrMap bg1="lt1" tx1="dk1" bg2="lt2" tx2="dk2" accent1="accent1" accent2="accent2" accent3="accent3" accent4="accent4" accent5="accent5" accent6="accent6" hlink="hlink" folHlink="folHlink"/>
  <p:sldLayoutIdLst>
    <p:sldLayoutId id="2147483983" r:id="rId1"/>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ctr" defTabSz="457200" rtl="0" eaLnBrk="1" fontAlgn="base" hangingPunct="1">
        <a:spcBef>
          <a:spcPct val="0"/>
        </a:spcBef>
        <a:spcAft>
          <a:spcPct val="0"/>
        </a:spcAft>
        <a:defRPr sz="3200" b="1" kern="1200">
          <a:solidFill>
            <a:schemeClr val="bg1"/>
          </a:solidFill>
          <a:latin typeface="Helvetica" pitchFamily="2"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144">
          <p15:clr>
            <a:srgbClr val="F26B43"/>
          </p15:clr>
        </p15:guide>
        <p15:guide id="3" pos="7536">
          <p15:clr>
            <a:srgbClr val="F26B43"/>
          </p15:clr>
        </p15:guide>
        <p15:guide id="4" pos="3840">
          <p15:clr>
            <a:srgbClr val="F26B43"/>
          </p15:clr>
        </p15:guide>
        <p15:guide id="5" orient="horz" pos="144">
          <p15:clr>
            <a:srgbClr val="F26B43"/>
          </p15:clr>
        </p15:guide>
        <p15:guide id="6" orient="horz" pos="4176">
          <p15:clr>
            <a:srgbClr val="F26B43"/>
          </p15:clr>
        </p15:guide>
        <p15:guide id="7"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E9A1F9-BF24-6F41-85ED-C021A3C0084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143000"/>
            <a:ext cx="12192000" cy="4817535"/>
          </a:xfrm>
          <a:prstGeom prst="rect">
            <a:avLst/>
          </a:prstGeom>
        </p:spPr>
      </p:pic>
      <p:cxnSp>
        <p:nvCxnSpPr>
          <p:cNvPr id="8" name="Straight Connector 7">
            <a:extLst>
              <a:ext uri="{FF2B5EF4-FFF2-40B4-BE49-F238E27FC236}">
                <a16:creationId xmlns:a16="http://schemas.microsoft.com/office/drawing/2014/main" id="{A37D48EF-C3D8-0E4E-AB25-22B27F82AEB3}"/>
              </a:ext>
            </a:extLst>
          </p:cNvPr>
          <p:cNvCxnSpPr/>
          <p:nvPr/>
        </p:nvCxnSpPr>
        <p:spPr>
          <a:xfrm flipH="1">
            <a:off x="0" y="5958348"/>
            <a:ext cx="12192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9C1F7D4C-7C49-0041-978D-A6172228E1EE}"/>
              </a:ext>
            </a:extLst>
          </p:cNvPr>
          <p:cNvSpPr>
            <a:spLocks noGrp="1"/>
          </p:cNvSpPr>
          <p:nvPr>
            <p:ph type="sldNum" sz="quarter" idx="4"/>
          </p:nvPr>
        </p:nvSpPr>
        <p:spPr>
          <a:xfrm>
            <a:off x="9448800" y="6468235"/>
            <a:ext cx="2743200" cy="365125"/>
          </a:xfrm>
          <a:prstGeom prst="rect">
            <a:avLst/>
          </a:prstGeom>
        </p:spPr>
        <p:txBody>
          <a:bodyPr vert="horz" lIns="91440" tIns="45720" rIns="91440" bIns="45720" rtlCol="0" anchor="ctr"/>
          <a:lstStyle>
            <a:lvl1pPr algn="r">
              <a:defRPr sz="1200" b="1">
                <a:solidFill>
                  <a:schemeClr val="bg1"/>
                </a:solidFill>
                <a:latin typeface="Arial" panose="020B0604020202020204" pitchFamily="34" charset="0"/>
                <a:cs typeface="Arial" panose="020B0604020202020204" pitchFamily="34" charset="0"/>
              </a:defRPr>
            </a:lvl1pPr>
          </a:lstStyle>
          <a:p>
            <a:fld id="{957CD9FE-8BC0-CC4F-A8FD-B323F1DD77FA}" type="slidenum">
              <a:rPr lang="en-US" smtClean="0"/>
              <a:pPr/>
              <a:t>‹#›</a:t>
            </a:fld>
            <a:endParaRPr lang="en-US" dirty="0"/>
          </a:p>
        </p:txBody>
      </p:sp>
      <p:sp>
        <p:nvSpPr>
          <p:cNvPr id="4" name="Title Placeholder 3">
            <a:extLst>
              <a:ext uri="{FF2B5EF4-FFF2-40B4-BE49-F238E27FC236}">
                <a16:creationId xmlns:a16="http://schemas.microsoft.com/office/drawing/2014/main" id="{00B09DD2-F521-9444-A9DC-97145516DCE9}"/>
              </a:ext>
            </a:extLst>
          </p:cNvPr>
          <p:cNvSpPr>
            <a:spLocks noGrp="1"/>
          </p:cNvSpPr>
          <p:nvPr>
            <p:ph type="title"/>
          </p:nvPr>
        </p:nvSpPr>
        <p:spPr>
          <a:xfrm>
            <a:off x="253974" y="234185"/>
            <a:ext cx="7833385" cy="680216"/>
          </a:xfrm>
          <a:prstGeom prst="rect">
            <a:avLst/>
          </a:prstGeom>
        </p:spPr>
        <p:txBody>
          <a:bodyPr vert="horz" lIns="91440" tIns="45720" rIns="91440" bIns="45720" rtlCol="0" anchor="t">
            <a:normAutofit/>
          </a:bodyPr>
          <a:lstStyle/>
          <a:p>
            <a:r>
              <a:rPr lang="en-US" dirty="0"/>
              <a:t>Click to edit Master title style</a:t>
            </a:r>
          </a:p>
        </p:txBody>
      </p:sp>
      <p:graphicFrame>
        <p:nvGraphicFramePr>
          <p:cNvPr id="7" name="Table 6">
            <a:extLst>
              <a:ext uri="{FF2B5EF4-FFF2-40B4-BE49-F238E27FC236}">
                <a16:creationId xmlns:a16="http://schemas.microsoft.com/office/drawing/2014/main" id="{2C412994-27CD-794B-9C5D-7AE7F792859B}"/>
              </a:ext>
            </a:extLst>
          </p:cNvPr>
          <p:cNvGraphicFramePr>
            <a:graphicFrameLocks noGrp="1"/>
          </p:cNvGraphicFramePr>
          <p:nvPr>
            <p:extLst>
              <p:ext uri="{D42A27DB-BD31-4B8C-83A1-F6EECF244321}">
                <p14:modId xmlns:p14="http://schemas.microsoft.com/office/powerpoint/2010/main" val="2660291815"/>
              </p:ext>
            </p:extLst>
          </p:nvPr>
        </p:nvGraphicFramePr>
        <p:xfrm>
          <a:off x="228600" y="937817"/>
          <a:ext cx="11734800" cy="4846320"/>
        </p:xfrm>
        <a:graphic>
          <a:graphicData uri="http://schemas.openxmlformats.org/drawingml/2006/table">
            <a:tbl>
              <a:tblPr firstRow="1" bandRow="1">
                <a:tableStyleId>{5940675A-B579-460E-94D1-54222C63F5DA}</a:tableStyleId>
              </a:tblPr>
              <a:tblGrid>
                <a:gridCol w="784860">
                  <a:extLst>
                    <a:ext uri="{9D8B030D-6E8A-4147-A177-3AD203B41FA5}">
                      <a16:colId xmlns:a16="http://schemas.microsoft.com/office/drawing/2014/main" val="548364954"/>
                    </a:ext>
                  </a:extLst>
                </a:gridCol>
                <a:gridCol w="784860">
                  <a:extLst>
                    <a:ext uri="{9D8B030D-6E8A-4147-A177-3AD203B41FA5}">
                      <a16:colId xmlns:a16="http://schemas.microsoft.com/office/drawing/2014/main" val="3538530217"/>
                    </a:ext>
                  </a:extLst>
                </a:gridCol>
                <a:gridCol w="784860">
                  <a:extLst>
                    <a:ext uri="{9D8B030D-6E8A-4147-A177-3AD203B41FA5}">
                      <a16:colId xmlns:a16="http://schemas.microsoft.com/office/drawing/2014/main" val="3675042671"/>
                    </a:ext>
                  </a:extLst>
                </a:gridCol>
                <a:gridCol w="784860">
                  <a:extLst>
                    <a:ext uri="{9D8B030D-6E8A-4147-A177-3AD203B41FA5}">
                      <a16:colId xmlns:a16="http://schemas.microsoft.com/office/drawing/2014/main" val="3955792224"/>
                    </a:ext>
                  </a:extLst>
                </a:gridCol>
                <a:gridCol w="784860">
                  <a:extLst>
                    <a:ext uri="{9D8B030D-6E8A-4147-A177-3AD203B41FA5}">
                      <a16:colId xmlns:a16="http://schemas.microsoft.com/office/drawing/2014/main" val="4271307032"/>
                    </a:ext>
                  </a:extLst>
                </a:gridCol>
                <a:gridCol w="784860">
                  <a:extLst>
                    <a:ext uri="{9D8B030D-6E8A-4147-A177-3AD203B41FA5}">
                      <a16:colId xmlns:a16="http://schemas.microsoft.com/office/drawing/2014/main" val="1109800342"/>
                    </a:ext>
                  </a:extLst>
                </a:gridCol>
                <a:gridCol w="784860">
                  <a:extLst>
                    <a:ext uri="{9D8B030D-6E8A-4147-A177-3AD203B41FA5}">
                      <a16:colId xmlns:a16="http://schemas.microsoft.com/office/drawing/2014/main" val="2971685822"/>
                    </a:ext>
                  </a:extLst>
                </a:gridCol>
                <a:gridCol w="784860">
                  <a:extLst>
                    <a:ext uri="{9D8B030D-6E8A-4147-A177-3AD203B41FA5}">
                      <a16:colId xmlns:a16="http://schemas.microsoft.com/office/drawing/2014/main" val="2423778176"/>
                    </a:ext>
                  </a:extLst>
                </a:gridCol>
                <a:gridCol w="784860">
                  <a:extLst>
                    <a:ext uri="{9D8B030D-6E8A-4147-A177-3AD203B41FA5}">
                      <a16:colId xmlns:a16="http://schemas.microsoft.com/office/drawing/2014/main" val="1679965056"/>
                    </a:ext>
                  </a:extLst>
                </a:gridCol>
                <a:gridCol w="784860">
                  <a:extLst>
                    <a:ext uri="{9D8B030D-6E8A-4147-A177-3AD203B41FA5}">
                      <a16:colId xmlns:a16="http://schemas.microsoft.com/office/drawing/2014/main" val="928902050"/>
                    </a:ext>
                  </a:extLst>
                </a:gridCol>
                <a:gridCol w="1295400">
                  <a:extLst>
                    <a:ext uri="{9D8B030D-6E8A-4147-A177-3AD203B41FA5}">
                      <a16:colId xmlns:a16="http://schemas.microsoft.com/office/drawing/2014/main" val="2035174846"/>
                    </a:ext>
                  </a:extLst>
                </a:gridCol>
                <a:gridCol w="1295400">
                  <a:extLst>
                    <a:ext uri="{9D8B030D-6E8A-4147-A177-3AD203B41FA5}">
                      <a16:colId xmlns:a16="http://schemas.microsoft.com/office/drawing/2014/main" val="2630902220"/>
                    </a:ext>
                  </a:extLst>
                </a:gridCol>
                <a:gridCol w="1295400">
                  <a:extLst>
                    <a:ext uri="{9D8B030D-6E8A-4147-A177-3AD203B41FA5}">
                      <a16:colId xmlns:a16="http://schemas.microsoft.com/office/drawing/2014/main" val="4058453013"/>
                    </a:ext>
                  </a:extLst>
                </a:gridCol>
              </a:tblGrid>
              <a:tr h="274320">
                <a:tc>
                  <a:txBody>
                    <a:bodyPr/>
                    <a:lstStyle/>
                    <a:p>
                      <a:pPr algn="ctr"/>
                      <a:r>
                        <a:rPr lang="en-US" sz="1200" b="1" dirty="0">
                          <a:solidFill>
                            <a:schemeClr val="bg1"/>
                          </a:solidFill>
                          <a:latin typeface="Arial" panose="020B0604020202020204" pitchFamily="34" charset="0"/>
                          <a:cs typeface="Arial" panose="020B0604020202020204" pitchFamily="34" charset="0"/>
                        </a:rPr>
                        <a:t>FY21</a:t>
                      </a:r>
                    </a:p>
                  </a:txBody>
                  <a:tcPr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FY22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FY23</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FY24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FY25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FY26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FY27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FY28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FY29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FY30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FY31-35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FY36-40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FY40+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714857703"/>
                  </a:ext>
                </a:extLst>
              </a:tr>
              <a:tr h="182880">
                <a:tc>
                  <a:txBody>
                    <a:bodyPr/>
                    <a:lstStyle/>
                    <a:p>
                      <a:pPr algn="ctr"/>
                      <a:endParaRPr lang="en-US" sz="900" b="1" dirty="0">
                        <a:solidFill>
                          <a:schemeClr val="bg1"/>
                        </a:solidFill>
                        <a:latin typeface="Arial" panose="020B0604020202020204" pitchFamily="34" charset="0"/>
                        <a:cs typeface="Arial" panose="020B0604020202020204" pitchFamily="34" charset="0"/>
                      </a:endParaRPr>
                    </a:p>
                  </a:txBody>
                  <a:tcPr marL="0" marR="0" marT="0" marB="0"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Artemis II</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3434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1" dirty="0">
                          <a:solidFill>
                            <a:schemeClr val="bg1"/>
                          </a:solidFill>
                          <a:latin typeface="Arial" panose="020B0604020202020204" pitchFamily="34" charset="0"/>
                          <a:cs typeface="Arial" panose="020B0604020202020204" pitchFamily="34" charset="0"/>
                        </a:rPr>
                        <a:t>PR SRR</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HALO</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34343"/>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Artemis III</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I-</a:t>
                      </a:r>
                      <a:r>
                        <a:rPr lang="en-US" sz="900" b="1" dirty="0" err="1">
                          <a:solidFill>
                            <a:schemeClr val="bg1"/>
                          </a:solidFill>
                          <a:latin typeface="Arial" panose="020B0604020202020204" pitchFamily="34" charset="0"/>
                          <a:cs typeface="Arial" panose="020B0604020202020204" pitchFamily="34" charset="0"/>
                        </a:rPr>
                        <a:t>Hab</a:t>
                      </a:r>
                      <a:endParaRPr lang="en-US" sz="900" b="1"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endParaRPr lang="en-US" sz="900" b="1"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PR</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FSH</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MTH</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7333"/>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Mars Surface</a:t>
                      </a:r>
                    </a:p>
                  </a:txBody>
                  <a:tcPr marL="0" marR="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50000"/>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Mars Surface </a:t>
                      </a:r>
                    </a:p>
                  </a:txBody>
                  <a:tcPr marL="0" marR="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50000"/>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Follow-on</a:t>
                      </a:r>
                    </a:p>
                  </a:txBody>
                  <a:tcPr marL="0" marR="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50000"/>
                    </a:solidFill>
                  </a:tcPr>
                </a:tc>
                <a:extLst>
                  <a:ext uri="{0D108BD9-81ED-4DB2-BD59-A6C34878D82A}">
                    <a16:rowId xmlns:a16="http://schemas.microsoft.com/office/drawing/2014/main" val="4244594621"/>
                  </a:ext>
                </a:extLst>
              </a:tr>
              <a:tr h="182880">
                <a:tc>
                  <a:txBody>
                    <a:bodyPr/>
                    <a:lstStyle/>
                    <a:p>
                      <a:pPr algn="ctr"/>
                      <a:endParaRPr lang="en-US" sz="900" b="1" dirty="0">
                        <a:solidFill>
                          <a:schemeClr val="bg1"/>
                        </a:solidFill>
                        <a:latin typeface="Arial" panose="020B0604020202020204" pitchFamily="34" charset="0"/>
                        <a:cs typeface="Arial" panose="020B0604020202020204" pitchFamily="34" charset="0"/>
                      </a:endParaRPr>
                    </a:p>
                  </a:txBody>
                  <a:tcPr marL="0" marR="0" marT="0" marB="0"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FSH SRR</a:t>
                      </a:r>
                    </a:p>
                  </a:txBody>
                  <a:tcPr marL="0" marR="0" marT="0"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MTH SRR</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7333"/>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MTH PDR</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7333"/>
                    </a:solidFill>
                  </a:tcPr>
                </a:tc>
                <a:tc>
                  <a:txBody>
                    <a:bodyPr/>
                    <a:lstStyle/>
                    <a:p>
                      <a:pPr algn="ctr"/>
                      <a:endParaRPr lang="en-US" sz="900" b="1"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Cargo</a:t>
                      </a:r>
                    </a:p>
                  </a:txBody>
                  <a:tcPr marL="0" marR="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50000"/>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Crew</a:t>
                      </a:r>
                    </a:p>
                  </a:txBody>
                  <a:tcPr marL="0" marR="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50000"/>
                    </a:solidFill>
                  </a:tcPr>
                </a:tc>
                <a:tc>
                  <a:txBody>
                    <a:bodyPr/>
                    <a:lstStyle/>
                    <a:p>
                      <a:pPr algn="ctr"/>
                      <a:r>
                        <a:rPr lang="en-US" sz="900" b="1" dirty="0">
                          <a:solidFill>
                            <a:schemeClr val="bg1"/>
                          </a:solidFill>
                          <a:latin typeface="Arial" panose="020B0604020202020204" pitchFamily="34" charset="0"/>
                          <a:cs typeface="Arial" panose="020B0604020202020204" pitchFamily="34" charset="0"/>
                        </a:rPr>
                        <a:t>Mars Surface</a:t>
                      </a:r>
                    </a:p>
                  </a:txBody>
                  <a:tcPr marL="0" marR="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50000"/>
                    </a:solidFill>
                  </a:tcPr>
                </a:tc>
                <a:extLst>
                  <a:ext uri="{0D108BD9-81ED-4DB2-BD59-A6C34878D82A}">
                    <a16:rowId xmlns:a16="http://schemas.microsoft.com/office/drawing/2014/main" val="1930478199"/>
                  </a:ext>
                </a:extLst>
              </a:tr>
              <a:tr h="4206240">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dirty="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494700"/>
                  </a:ext>
                </a:extLst>
              </a:tr>
            </a:tbl>
          </a:graphicData>
        </a:graphic>
      </p:graphicFrame>
      <p:sp>
        <p:nvSpPr>
          <p:cNvPr id="14" name="Rectangle 13">
            <a:extLst>
              <a:ext uri="{FF2B5EF4-FFF2-40B4-BE49-F238E27FC236}">
                <a16:creationId xmlns:a16="http://schemas.microsoft.com/office/drawing/2014/main" id="{A4C87557-7FD2-744D-8208-47C16EF34824}"/>
              </a:ext>
            </a:extLst>
          </p:cNvPr>
          <p:cNvSpPr/>
          <p:nvPr userDrawn="1"/>
        </p:nvSpPr>
        <p:spPr>
          <a:xfrm>
            <a:off x="229731" y="6387165"/>
            <a:ext cx="112875" cy="104748"/>
          </a:xfrm>
          <a:prstGeom prst="rect">
            <a:avLst/>
          </a:prstGeom>
          <a:solidFill>
            <a:schemeClr val="tx1">
              <a:lumMod val="65000"/>
              <a:lumOff val="3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3B3C6303-F8B8-0947-9DE6-8BBF9A16C649}"/>
              </a:ext>
            </a:extLst>
          </p:cNvPr>
          <p:cNvSpPr txBox="1"/>
          <p:nvPr userDrawn="1"/>
        </p:nvSpPr>
        <p:spPr>
          <a:xfrm>
            <a:off x="362072" y="6342590"/>
            <a:ext cx="743940" cy="193899"/>
          </a:xfrm>
          <a:prstGeom prst="rect">
            <a:avLst/>
          </a:prstGeom>
          <a:noFill/>
        </p:spPr>
        <p:txBody>
          <a:bodyPr wrap="square" lIns="27432" tIns="27432" rIns="27432" bIns="27432" rtlCol="0" anchor="ctr">
            <a:spAutoFit/>
          </a:bodyPr>
          <a:lstStyle/>
          <a:p>
            <a:r>
              <a:rPr lang="en-US" sz="900" b="0" dirty="0">
                <a:solidFill>
                  <a:schemeClr val="bg1"/>
                </a:solidFill>
                <a:latin typeface="Arial" panose="020B0604020202020204" pitchFamily="34" charset="0"/>
                <a:cs typeface="Arial" panose="020B0604020202020204" pitchFamily="34" charset="0"/>
              </a:rPr>
              <a:t>Lunar orbit</a:t>
            </a:r>
          </a:p>
        </p:txBody>
      </p:sp>
      <p:sp>
        <p:nvSpPr>
          <p:cNvPr id="18" name="Rectangle 17">
            <a:extLst>
              <a:ext uri="{FF2B5EF4-FFF2-40B4-BE49-F238E27FC236}">
                <a16:creationId xmlns:a16="http://schemas.microsoft.com/office/drawing/2014/main" id="{4AA8E534-9B24-224D-996F-2C29451841C3}"/>
              </a:ext>
            </a:extLst>
          </p:cNvPr>
          <p:cNvSpPr/>
          <p:nvPr userDrawn="1"/>
        </p:nvSpPr>
        <p:spPr>
          <a:xfrm>
            <a:off x="1129682" y="6387165"/>
            <a:ext cx="112875" cy="104748"/>
          </a:xfrm>
          <a:prstGeom prst="rect">
            <a:avLst/>
          </a:prstGeom>
          <a:solidFill>
            <a:srgbClr val="C0000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A8CE01F0-8160-3847-A718-F09B0BD7C628}"/>
              </a:ext>
            </a:extLst>
          </p:cNvPr>
          <p:cNvSpPr txBox="1"/>
          <p:nvPr userDrawn="1"/>
        </p:nvSpPr>
        <p:spPr>
          <a:xfrm>
            <a:off x="1242758" y="6342590"/>
            <a:ext cx="743941" cy="193899"/>
          </a:xfrm>
          <a:prstGeom prst="rect">
            <a:avLst/>
          </a:prstGeom>
          <a:noFill/>
        </p:spPr>
        <p:txBody>
          <a:bodyPr wrap="square" lIns="27432" tIns="27432" rIns="27432" bIns="27432" rtlCol="0" anchor="ctr">
            <a:spAutoFit/>
          </a:bodyPr>
          <a:lstStyle/>
          <a:p>
            <a:r>
              <a:rPr lang="en-US" sz="900" b="0" dirty="0">
                <a:solidFill>
                  <a:schemeClr val="bg1"/>
                </a:solidFill>
                <a:latin typeface="Arial" panose="020B0604020202020204" pitchFamily="34" charset="0"/>
                <a:cs typeface="Arial" panose="020B0604020202020204" pitchFamily="34" charset="0"/>
              </a:rPr>
              <a:t>Mars surface</a:t>
            </a:r>
          </a:p>
        </p:txBody>
      </p:sp>
      <p:sp>
        <p:nvSpPr>
          <p:cNvPr id="13" name="Rectangle 12">
            <a:extLst>
              <a:ext uri="{FF2B5EF4-FFF2-40B4-BE49-F238E27FC236}">
                <a16:creationId xmlns:a16="http://schemas.microsoft.com/office/drawing/2014/main" id="{81589E7F-D27A-E04C-A089-D3EC10377783}"/>
              </a:ext>
            </a:extLst>
          </p:cNvPr>
          <p:cNvSpPr/>
          <p:nvPr userDrawn="1"/>
        </p:nvSpPr>
        <p:spPr>
          <a:xfrm>
            <a:off x="1129682" y="6106135"/>
            <a:ext cx="109281" cy="104748"/>
          </a:xfrm>
          <a:prstGeom prst="rect">
            <a:avLst/>
          </a:prstGeom>
          <a:solidFill>
            <a:schemeClr val="bg1">
              <a:lumMod val="6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978B4618-F291-6D49-80E3-2E99A5AB2EFA}"/>
              </a:ext>
            </a:extLst>
          </p:cNvPr>
          <p:cNvSpPr/>
          <p:nvPr userDrawn="1"/>
        </p:nvSpPr>
        <p:spPr>
          <a:xfrm>
            <a:off x="229731" y="6105783"/>
            <a:ext cx="108976" cy="105452"/>
          </a:xfrm>
          <a:prstGeom prst="rect">
            <a:avLst/>
          </a:prstGeom>
          <a:solidFill>
            <a:srgbClr val="00B05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823C7F15-942E-E741-931B-351925B9C5F4}"/>
              </a:ext>
            </a:extLst>
          </p:cNvPr>
          <p:cNvSpPr txBox="1"/>
          <p:nvPr userDrawn="1"/>
        </p:nvSpPr>
        <p:spPr>
          <a:xfrm>
            <a:off x="362072" y="6061560"/>
            <a:ext cx="663876" cy="193899"/>
          </a:xfrm>
          <a:prstGeom prst="rect">
            <a:avLst/>
          </a:prstGeom>
          <a:noFill/>
        </p:spPr>
        <p:txBody>
          <a:bodyPr wrap="square" lIns="27432" tIns="27432" rIns="27432" bIns="27432" rtlCol="0" anchor="ctr">
            <a:spAutoFit/>
          </a:bodyPr>
          <a:lstStyle/>
          <a:p>
            <a:r>
              <a:rPr lang="en-US" sz="900" b="0" dirty="0">
                <a:solidFill>
                  <a:schemeClr val="bg1"/>
                </a:solidFill>
                <a:latin typeface="Arial" panose="020B0604020202020204" pitchFamily="34" charset="0"/>
                <a:cs typeface="Arial" panose="020B0604020202020204" pitchFamily="34" charset="0"/>
              </a:rPr>
              <a:t>Ground</a:t>
            </a:r>
          </a:p>
        </p:txBody>
      </p:sp>
      <p:sp>
        <p:nvSpPr>
          <p:cNvPr id="23" name="TextBox 22">
            <a:extLst>
              <a:ext uri="{FF2B5EF4-FFF2-40B4-BE49-F238E27FC236}">
                <a16:creationId xmlns:a16="http://schemas.microsoft.com/office/drawing/2014/main" id="{3D1DF78D-FF3D-7B46-B15A-1813EF194304}"/>
              </a:ext>
            </a:extLst>
          </p:cNvPr>
          <p:cNvSpPr txBox="1"/>
          <p:nvPr userDrawn="1"/>
        </p:nvSpPr>
        <p:spPr>
          <a:xfrm>
            <a:off x="1242759" y="6061560"/>
            <a:ext cx="802640" cy="193899"/>
          </a:xfrm>
          <a:prstGeom prst="rect">
            <a:avLst/>
          </a:prstGeom>
          <a:noFill/>
        </p:spPr>
        <p:txBody>
          <a:bodyPr wrap="square" lIns="27432" tIns="27432" rIns="27432" bIns="27432" rtlCol="0" anchor="ctr">
            <a:spAutoFit/>
          </a:bodyPr>
          <a:lstStyle/>
          <a:p>
            <a:r>
              <a:rPr lang="en-US" sz="900" b="0" dirty="0">
                <a:solidFill>
                  <a:schemeClr val="bg1"/>
                </a:solidFill>
                <a:latin typeface="Arial" panose="020B0604020202020204" pitchFamily="34" charset="0"/>
                <a:cs typeface="Arial" panose="020B0604020202020204" pitchFamily="34" charset="0"/>
              </a:rPr>
              <a:t>Lunar surface</a:t>
            </a:r>
          </a:p>
        </p:txBody>
      </p:sp>
      <p:sp>
        <p:nvSpPr>
          <p:cNvPr id="27" name="Oval 26">
            <a:extLst>
              <a:ext uri="{FF2B5EF4-FFF2-40B4-BE49-F238E27FC236}">
                <a16:creationId xmlns:a16="http://schemas.microsoft.com/office/drawing/2014/main" id="{1592ED20-1A3A-F242-A578-0671C95BD242}"/>
              </a:ext>
            </a:extLst>
          </p:cNvPr>
          <p:cNvSpPr/>
          <p:nvPr userDrawn="1"/>
        </p:nvSpPr>
        <p:spPr>
          <a:xfrm>
            <a:off x="2113526" y="6103645"/>
            <a:ext cx="109728" cy="10972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DB2CDA16-5913-2F45-A6B3-10F6DBD530AB}"/>
              </a:ext>
            </a:extLst>
          </p:cNvPr>
          <p:cNvSpPr txBox="1"/>
          <p:nvPr userDrawn="1"/>
        </p:nvSpPr>
        <p:spPr>
          <a:xfrm>
            <a:off x="2226603" y="6061560"/>
            <a:ext cx="1371745" cy="193899"/>
          </a:xfrm>
          <a:prstGeom prst="rect">
            <a:avLst/>
          </a:prstGeom>
          <a:noFill/>
        </p:spPr>
        <p:txBody>
          <a:bodyPr wrap="square" lIns="27432" tIns="27432" rIns="27432" bIns="27432" rtlCol="0" anchor="ctr">
            <a:spAutoFit/>
          </a:bodyPr>
          <a:lstStyle/>
          <a:p>
            <a:r>
              <a:rPr lang="en-US" sz="900" b="0" dirty="0">
                <a:solidFill>
                  <a:schemeClr val="bg1"/>
                </a:solidFill>
                <a:latin typeface="Arial" panose="020B0604020202020204" pitchFamily="34" charset="0"/>
                <a:cs typeface="Arial" panose="020B0604020202020204" pitchFamily="34" charset="0"/>
              </a:rPr>
              <a:t>Events/milestones</a:t>
            </a:r>
          </a:p>
        </p:txBody>
      </p:sp>
      <p:sp>
        <p:nvSpPr>
          <p:cNvPr id="15" name="Rectangle 14">
            <a:extLst>
              <a:ext uri="{FF2B5EF4-FFF2-40B4-BE49-F238E27FC236}">
                <a16:creationId xmlns:a16="http://schemas.microsoft.com/office/drawing/2014/main" id="{BFAACD45-3A25-C14F-997E-D30D1F759867}"/>
              </a:ext>
            </a:extLst>
          </p:cNvPr>
          <p:cNvSpPr/>
          <p:nvPr userDrawn="1"/>
        </p:nvSpPr>
        <p:spPr>
          <a:xfrm>
            <a:off x="229731" y="6247708"/>
            <a:ext cx="109281" cy="104748"/>
          </a:xfrm>
          <a:prstGeom prst="rect">
            <a:avLst/>
          </a:prstGeom>
          <a:solidFill>
            <a:schemeClr val="tx2">
              <a:lumMod val="7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F020884E-F27C-F543-A7FC-394A0008DA2C}"/>
              </a:ext>
            </a:extLst>
          </p:cNvPr>
          <p:cNvSpPr/>
          <p:nvPr userDrawn="1"/>
        </p:nvSpPr>
        <p:spPr>
          <a:xfrm>
            <a:off x="1129682" y="6247708"/>
            <a:ext cx="112875" cy="104748"/>
          </a:xfrm>
          <a:prstGeom prst="rect">
            <a:avLst/>
          </a:prstGeom>
          <a:solidFill>
            <a:schemeClr val="accent6">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E5503E86-A62A-F146-BD7B-2F3A57DE9B48}"/>
              </a:ext>
            </a:extLst>
          </p:cNvPr>
          <p:cNvSpPr txBox="1"/>
          <p:nvPr userDrawn="1"/>
        </p:nvSpPr>
        <p:spPr>
          <a:xfrm>
            <a:off x="362072" y="6203133"/>
            <a:ext cx="586424" cy="193899"/>
          </a:xfrm>
          <a:prstGeom prst="rect">
            <a:avLst/>
          </a:prstGeom>
          <a:noFill/>
        </p:spPr>
        <p:txBody>
          <a:bodyPr wrap="square" lIns="27432" tIns="27432" rIns="27432" bIns="27432" rtlCol="0" anchor="ctr">
            <a:spAutoFit/>
          </a:bodyPr>
          <a:lstStyle/>
          <a:p>
            <a:r>
              <a:rPr lang="en-US" sz="900" b="0" dirty="0">
                <a:solidFill>
                  <a:schemeClr val="bg1"/>
                </a:solidFill>
                <a:latin typeface="Arial" panose="020B0604020202020204" pitchFamily="34" charset="0"/>
                <a:cs typeface="Arial" panose="020B0604020202020204" pitchFamily="34" charset="0"/>
              </a:rPr>
              <a:t>ISS / LEO</a:t>
            </a:r>
          </a:p>
        </p:txBody>
      </p:sp>
      <p:sp>
        <p:nvSpPr>
          <p:cNvPr id="24" name="TextBox 23">
            <a:extLst>
              <a:ext uri="{FF2B5EF4-FFF2-40B4-BE49-F238E27FC236}">
                <a16:creationId xmlns:a16="http://schemas.microsoft.com/office/drawing/2014/main" id="{61CCBEFC-9F01-8F4C-9D29-862CF6A1FFEC}"/>
              </a:ext>
            </a:extLst>
          </p:cNvPr>
          <p:cNvSpPr txBox="1"/>
          <p:nvPr userDrawn="1"/>
        </p:nvSpPr>
        <p:spPr>
          <a:xfrm>
            <a:off x="1242759" y="6203133"/>
            <a:ext cx="890828" cy="193899"/>
          </a:xfrm>
          <a:prstGeom prst="rect">
            <a:avLst/>
          </a:prstGeom>
          <a:noFill/>
        </p:spPr>
        <p:txBody>
          <a:bodyPr wrap="square" lIns="27432" tIns="27432" rIns="27432" bIns="27432" rtlCol="0" anchor="ctr">
            <a:spAutoFit/>
          </a:bodyPr>
          <a:lstStyle/>
          <a:p>
            <a:r>
              <a:rPr lang="en-US" sz="900" b="0" dirty="0">
                <a:solidFill>
                  <a:schemeClr val="bg1"/>
                </a:solidFill>
                <a:latin typeface="Arial" panose="020B0604020202020204" pitchFamily="34" charset="0"/>
                <a:cs typeface="Arial" panose="020B0604020202020204" pitchFamily="34" charset="0"/>
              </a:rPr>
              <a:t>Mars transit</a:t>
            </a:r>
          </a:p>
        </p:txBody>
      </p:sp>
      <p:sp>
        <p:nvSpPr>
          <p:cNvPr id="26" name="TextBox 25">
            <a:extLst>
              <a:ext uri="{FF2B5EF4-FFF2-40B4-BE49-F238E27FC236}">
                <a16:creationId xmlns:a16="http://schemas.microsoft.com/office/drawing/2014/main" id="{5CB48756-FB58-E746-A09E-2C9C0F12645D}"/>
              </a:ext>
            </a:extLst>
          </p:cNvPr>
          <p:cNvSpPr txBox="1"/>
          <p:nvPr userDrawn="1"/>
        </p:nvSpPr>
        <p:spPr>
          <a:xfrm>
            <a:off x="2229951" y="6203133"/>
            <a:ext cx="1081353" cy="193899"/>
          </a:xfrm>
          <a:prstGeom prst="rect">
            <a:avLst/>
          </a:prstGeom>
          <a:noFill/>
        </p:spPr>
        <p:txBody>
          <a:bodyPr wrap="square" lIns="27432" tIns="27432" rIns="27432" bIns="27432" rtlCol="0" anchor="ctr">
            <a:spAutoFit/>
          </a:bodyPr>
          <a:lstStyle/>
          <a:p>
            <a:r>
              <a:rPr lang="en-US" sz="900" b="0" dirty="0">
                <a:solidFill>
                  <a:schemeClr val="bg1"/>
                </a:solidFill>
                <a:latin typeface="Arial" panose="020B0604020202020204" pitchFamily="34" charset="0"/>
                <a:cs typeface="Arial" panose="020B0604020202020204" pitchFamily="34" charset="0"/>
              </a:rPr>
              <a:t>Decision point</a:t>
            </a:r>
          </a:p>
        </p:txBody>
      </p:sp>
      <p:sp>
        <p:nvSpPr>
          <p:cNvPr id="29" name="Diamond 28">
            <a:extLst>
              <a:ext uri="{FF2B5EF4-FFF2-40B4-BE49-F238E27FC236}">
                <a16:creationId xmlns:a16="http://schemas.microsoft.com/office/drawing/2014/main" id="{48753234-E20E-B449-B1C8-71975D9C5681}"/>
              </a:ext>
            </a:extLst>
          </p:cNvPr>
          <p:cNvSpPr/>
          <p:nvPr userDrawn="1"/>
        </p:nvSpPr>
        <p:spPr>
          <a:xfrm>
            <a:off x="2116875" y="6245218"/>
            <a:ext cx="109728" cy="109728"/>
          </a:xfrm>
          <a:prstGeom prst="diamond">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F53BBF27-0C8E-9A45-8BEC-67459F224ECA}"/>
              </a:ext>
            </a:extLst>
          </p:cNvPr>
          <p:cNvSpPr txBox="1"/>
          <p:nvPr userDrawn="1"/>
        </p:nvSpPr>
        <p:spPr>
          <a:xfrm>
            <a:off x="142240" y="32140"/>
            <a:ext cx="2865120"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ECLSS-CHP SCLT ROADMAP</a:t>
            </a:r>
          </a:p>
        </p:txBody>
      </p:sp>
      <p:sp>
        <p:nvSpPr>
          <p:cNvPr id="30" name="TextBox 29">
            <a:extLst>
              <a:ext uri="{FF2B5EF4-FFF2-40B4-BE49-F238E27FC236}">
                <a16:creationId xmlns:a16="http://schemas.microsoft.com/office/drawing/2014/main" id="{7854AB96-11B2-5945-9DBF-9CBEA2239AD9}"/>
              </a:ext>
            </a:extLst>
          </p:cNvPr>
          <p:cNvSpPr txBox="1"/>
          <p:nvPr userDrawn="1"/>
        </p:nvSpPr>
        <p:spPr>
          <a:xfrm>
            <a:off x="253974" y="6532450"/>
            <a:ext cx="3034336" cy="193899"/>
          </a:xfrm>
          <a:prstGeom prst="rect">
            <a:avLst/>
          </a:prstGeom>
          <a:noFill/>
        </p:spPr>
        <p:txBody>
          <a:bodyPr wrap="square" lIns="27432" tIns="27432" rIns="27432" bIns="27432" rtlCol="0" anchor="ctr">
            <a:spAutoFit/>
          </a:bodyPr>
          <a:lstStyle/>
          <a:p>
            <a:r>
              <a:rPr lang="en-US" sz="900" b="0" dirty="0">
                <a:solidFill>
                  <a:schemeClr val="bg1"/>
                </a:solidFill>
                <a:latin typeface="Arial" panose="020B0604020202020204" pitchFamily="34" charset="0"/>
                <a:cs typeface="Arial" panose="020B0604020202020204" pitchFamily="34" charset="0"/>
              </a:rPr>
              <a:t>See acronyms list at front of document</a:t>
            </a:r>
          </a:p>
        </p:txBody>
      </p:sp>
      <p:sp>
        <p:nvSpPr>
          <p:cNvPr id="33" name="TextBox 32">
            <a:extLst>
              <a:ext uri="{FF2B5EF4-FFF2-40B4-BE49-F238E27FC236}">
                <a16:creationId xmlns:a16="http://schemas.microsoft.com/office/drawing/2014/main" id="{760A708F-9B10-1843-894E-312CE76A227C}"/>
              </a:ext>
            </a:extLst>
          </p:cNvPr>
          <p:cNvSpPr txBox="1"/>
          <p:nvPr userDrawn="1"/>
        </p:nvSpPr>
        <p:spPr>
          <a:xfrm>
            <a:off x="8315403" y="5736408"/>
            <a:ext cx="3647997" cy="178510"/>
          </a:xfrm>
          <a:prstGeom prst="rect">
            <a:avLst/>
          </a:prstGeom>
          <a:noFill/>
        </p:spPr>
        <p:txBody>
          <a:bodyPr wrap="square" lIns="27432" tIns="27432" rIns="27432" bIns="27432" rtlCol="0">
            <a:spAutoFit/>
          </a:bodyPr>
          <a:lstStyle/>
          <a:p>
            <a:pPr algn="r"/>
            <a:r>
              <a:rPr lang="en-US" sz="800" b="0" dirty="0">
                <a:solidFill>
                  <a:schemeClr val="bg1"/>
                </a:solidFill>
                <a:latin typeface="Arial" panose="020B0604020202020204" pitchFamily="34" charset="0"/>
                <a:cs typeface="Arial" panose="020B0604020202020204" pitchFamily="34" charset="0"/>
              </a:rPr>
              <a:t>All mission information is notional and for the purpose of SCLT work only</a:t>
            </a:r>
          </a:p>
        </p:txBody>
      </p:sp>
      <p:sp>
        <p:nvSpPr>
          <p:cNvPr id="34" name="TextBox 33">
            <a:extLst>
              <a:ext uri="{FF2B5EF4-FFF2-40B4-BE49-F238E27FC236}">
                <a16:creationId xmlns:a16="http://schemas.microsoft.com/office/drawing/2014/main" id="{E207CBDF-CA7D-0A4D-8BDF-F8CFA42E18EB}"/>
              </a:ext>
            </a:extLst>
          </p:cNvPr>
          <p:cNvSpPr txBox="1"/>
          <p:nvPr userDrawn="1"/>
        </p:nvSpPr>
        <p:spPr>
          <a:xfrm>
            <a:off x="4502809" y="7322"/>
            <a:ext cx="3207692" cy="224677"/>
          </a:xfrm>
          <a:prstGeom prst="rect">
            <a:avLst/>
          </a:prstGeom>
          <a:noFill/>
        </p:spPr>
        <p:txBody>
          <a:bodyPr wrap="square" lIns="27432" tIns="27432" rIns="27432" bIns="27432" rtlCol="0">
            <a:spAutoFit/>
          </a:bodyPr>
          <a:lstStyle/>
          <a:p>
            <a:pPr algn="ctr"/>
            <a:r>
              <a:rPr lang="en-US" sz="1100" b="1" dirty="0">
                <a:solidFill>
                  <a:srgbClr val="FF0000"/>
                </a:solidFill>
                <a:latin typeface="Arial" panose="020B0604020202020204" pitchFamily="34" charset="0"/>
                <a:cs typeface="Arial" panose="020B0604020202020204" pitchFamily="34" charset="0"/>
              </a:rPr>
              <a:t>NASA INTERNAL ONLY DO NOT DISTRIBUTE</a:t>
            </a:r>
          </a:p>
        </p:txBody>
      </p:sp>
    </p:spTree>
    <p:extLst>
      <p:ext uri="{BB962C8B-B14F-4D97-AF65-F5344CB8AC3E}">
        <p14:creationId xmlns:p14="http://schemas.microsoft.com/office/powerpoint/2010/main" val="90454058"/>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457200" rtl="0" eaLnBrk="1" fontAlgn="base" hangingPunct="1">
        <a:spcBef>
          <a:spcPct val="0"/>
        </a:spcBef>
        <a:spcAft>
          <a:spcPct val="0"/>
        </a:spcAft>
        <a:defRPr sz="24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144">
          <p15:clr>
            <a:srgbClr val="F26B43"/>
          </p15:clr>
        </p15:guide>
        <p15:guide id="3" pos="7536">
          <p15:clr>
            <a:srgbClr val="F26B43"/>
          </p15:clr>
        </p15:guide>
        <p15:guide id="4" pos="3840">
          <p15:clr>
            <a:srgbClr val="F26B43"/>
          </p15:clr>
        </p15:guide>
        <p15:guide id="5" orient="horz" pos="144">
          <p15:clr>
            <a:srgbClr val="F26B43"/>
          </p15:clr>
        </p15:guide>
        <p15:guide id="6" orient="horz" pos="4176">
          <p15:clr>
            <a:srgbClr val="F26B43"/>
          </p15:clr>
        </p15:guide>
        <p15:guide id="7" pos="508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E9A1F9-BF24-6F41-85ED-C021A3C008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143000"/>
            <a:ext cx="12192000" cy="4817535"/>
          </a:xfrm>
          <a:prstGeom prst="rect">
            <a:avLst/>
          </a:prstGeom>
        </p:spPr>
      </p:pic>
      <p:cxnSp>
        <p:nvCxnSpPr>
          <p:cNvPr id="8" name="Straight Connector 7">
            <a:extLst>
              <a:ext uri="{FF2B5EF4-FFF2-40B4-BE49-F238E27FC236}">
                <a16:creationId xmlns:a16="http://schemas.microsoft.com/office/drawing/2014/main" id="{A37D48EF-C3D8-0E4E-AB25-22B27F82AEB3}"/>
              </a:ext>
            </a:extLst>
          </p:cNvPr>
          <p:cNvCxnSpPr/>
          <p:nvPr/>
        </p:nvCxnSpPr>
        <p:spPr>
          <a:xfrm flipH="1">
            <a:off x="0" y="5958348"/>
            <a:ext cx="12192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9C1F7D4C-7C49-0041-978D-A6172228E1EE}"/>
              </a:ext>
            </a:extLst>
          </p:cNvPr>
          <p:cNvSpPr>
            <a:spLocks noGrp="1"/>
          </p:cNvSpPr>
          <p:nvPr>
            <p:ph type="sldNum" sz="quarter" idx="4"/>
          </p:nvPr>
        </p:nvSpPr>
        <p:spPr>
          <a:xfrm>
            <a:off x="9448800" y="6468235"/>
            <a:ext cx="2743200" cy="365125"/>
          </a:xfrm>
          <a:prstGeom prst="rect">
            <a:avLst/>
          </a:prstGeom>
        </p:spPr>
        <p:txBody>
          <a:bodyPr vert="horz" lIns="91440" tIns="45720" rIns="91440" bIns="45720" rtlCol="0" anchor="ctr"/>
          <a:lstStyle>
            <a:lvl1pPr algn="r">
              <a:defRPr sz="1200" b="1">
                <a:solidFill>
                  <a:schemeClr val="bg1"/>
                </a:solidFill>
                <a:latin typeface="Helvetica" pitchFamily="2" charset="0"/>
              </a:defRPr>
            </a:lvl1pPr>
          </a:lstStyle>
          <a:p>
            <a:fld id="{957CD9FE-8BC0-CC4F-A8FD-B323F1DD77FA}" type="slidenum">
              <a:rPr lang="en-US" smtClean="0"/>
              <a:pPr/>
              <a:t>‹#›</a:t>
            </a:fld>
            <a:endParaRPr lang="en-US" dirty="0"/>
          </a:p>
        </p:txBody>
      </p:sp>
      <p:sp>
        <p:nvSpPr>
          <p:cNvPr id="4" name="Title Placeholder 3">
            <a:extLst>
              <a:ext uri="{FF2B5EF4-FFF2-40B4-BE49-F238E27FC236}">
                <a16:creationId xmlns:a16="http://schemas.microsoft.com/office/drawing/2014/main" id="{00B09DD2-F521-9444-A9DC-97145516DCE9}"/>
              </a:ext>
            </a:extLst>
          </p:cNvPr>
          <p:cNvSpPr>
            <a:spLocks noGrp="1"/>
          </p:cNvSpPr>
          <p:nvPr>
            <p:ph type="title"/>
          </p:nvPr>
        </p:nvSpPr>
        <p:spPr>
          <a:xfrm>
            <a:off x="253974" y="234185"/>
            <a:ext cx="7833385" cy="680216"/>
          </a:xfrm>
          <a:prstGeom prst="rect">
            <a:avLst/>
          </a:prstGeom>
        </p:spPr>
        <p:txBody>
          <a:bodyPr vert="horz" lIns="91440" tIns="45720" rIns="91440" bIns="45720" rtlCol="0" anchor="t">
            <a:normAutofit/>
          </a:bodyPr>
          <a:lstStyle/>
          <a:p>
            <a:r>
              <a:rPr lang="en-US" dirty="0"/>
              <a:t>Click to edit Master title style</a:t>
            </a:r>
          </a:p>
        </p:txBody>
      </p:sp>
      <p:graphicFrame>
        <p:nvGraphicFramePr>
          <p:cNvPr id="7" name="Table 6">
            <a:extLst>
              <a:ext uri="{FF2B5EF4-FFF2-40B4-BE49-F238E27FC236}">
                <a16:creationId xmlns:a16="http://schemas.microsoft.com/office/drawing/2014/main" id="{2C412994-27CD-794B-9C5D-7AE7F792859B}"/>
              </a:ext>
            </a:extLst>
          </p:cNvPr>
          <p:cNvGraphicFramePr>
            <a:graphicFrameLocks noGrp="1"/>
          </p:cNvGraphicFramePr>
          <p:nvPr/>
        </p:nvGraphicFramePr>
        <p:xfrm>
          <a:off x="228600" y="937817"/>
          <a:ext cx="11734014" cy="4754880"/>
        </p:xfrm>
        <a:graphic>
          <a:graphicData uri="http://schemas.openxmlformats.org/drawingml/2006/table">
            <a:tbl>
              <a:tblPr firstRow="1" bandRow="1">
                <a:tableStyleId>{5940675A-B579-460E-94D1-54222C63F5DA}</a:tableStyleId>
              </a:tblPr>
              <a:tblGrid>
                <a:gridCol w="786384">
                  <a:extLst>
                    <a:ext uri="{9D8B030D-6E8A-4147-A177-3AD203B41FA5}">
                      <a16:colId xmlns:a16="http://schemas.microsoft.com/office/drawing/2014/main" val="548364954"/>
                    </a:ext>
                  </a:extLst>
                </a:gridCol>
                <a:gridCol w="786384">
                  <a:extLst>
                    <a:ext uri="{9D8B030D-6E8A-4147-A177-3AD203B41FA5}">
                      <a16:colId xmlns:a16="http://schemas.microsoft.com/office/drawing/2014/main" val="3538530217"/>
                    </a:ext>
                  </a:extLst>
                </a:gridCol>
                <a:gridCol w="786384">
                  <a:extLst>
                    <a:ext uri="{9D8B030D-6E8A-4147-A177-3AD203B41FA5}">
                      <a16:colId xmlns:a16="http://schemas.microsoft.com/office/drawing/2014/main" val="3675042671"/>
                    </a:ext>
                  </a:extLst>
                </a:gridCol>
                <a:gridCol w="786384">
                  <a:extLst>
                    <a:ext uri="{9D8B030D-6E8A-4147-A177-3AD203B41FA5}">
                      <a16:colId xmlns:a16="http://schemas.microsoft.com/office/drawing/2014/main" val="3955792224"/>
                    </a:ext>
                  </a:extLst>
                </a:gridCol>
                <a:gridCol w="786384">
                  <a:extLst>
                    <a:ext uri="{9D8B030D-6E8A-4147-A177-3AD203B41FA5}">
                      <a16:colId xmlns:a16="http://schemas.microsoft.com/office/drawing/2014/main" val="4271307032"/>
                    </a:ext>
                  </a:extLst>
                </a:gridCol>
                <a:gridCol w="786384">
                  <a:extLst>
                    <a:ext uri="{9D8B030D-6E8A-4147-A177-3AD203B41FA5}">
                      <a16:colId xmlns:a16="http://schemas.microsoft.com/office/drawing/2014/main" val="1109800342"/>
                    </a:ext>
                  </a:extLst>
                </a:gridCol>
                <a:gridCol w="786384">
                  <a:extLst>
                    <a:ext uri="{9D8B030D-6E8A-4147-A177-3AD203B41FA5}">
                      <a16:colId xmlns:a16="http://schemas.microsoft.com/office/drawing/2014/main" val="2971685822"/>
                    </a:ext>
                  </a:extLst>
                </a:gridCol>
                <a:gridCol w="786384">
                  <a:extLst>
                    <a:ext uri="{9D8B030D-6E8A-4147-A177-3AD203B41FA5}">
                      <a16:colId xmlns:a16="http://schemas.microsoft.com/office/drawing/2014/main" val="2423778176"/>
                    </a:ext>
                  </a:extLst>
                </a:gridCol>
                <a:gridCol w="786384">
                  <a:extLst>
                    <a:ext uri="{9D8B030D-6E8A-4147-A177-3AD203B41FA5}">
                      <a16:colId xmlns:a16="http://schemas.microsoft.com/office/drawing/2014/main" val="1679965056"/>
                    </a:ext>
                  </a:extLst>
                </a:gridCol>
                <a:gridCol w="786384">
                  <a:extLst>
                    <a:ext uri="{9D8B030D-6E8A-4147-A177-3AD203B41FA5}">
                      <a16:colId xmlns:a16="http://schemas.microsoft.com/office/drawing/2014/main" val="928902050"/>
                    </a:ext>
                  </a:extLst>
                </a:gridCol>
                <a:gridCol w="786384">
                  <a:extLst>
                    <a:ext uri="{9D8B030D-6E8A-4147-A177-3AD203B41FA5}">
                      <a16:colId xmlns:a16="http://schemas.microsoft.com/office/drawing/2014/main" val="2035174846"/>
                    </a:ext>
                  </a:extLst>
                </a:gridCol>
                <a:gridCol w="786384">
                  <a:extLst>
                    <a:ext uri="{9D8B030D-6E8A-4147-A177-3AD203B41FA5}">
                      <a16:colId xmlns:a16="http://schemas.microsoft.com/office/drawing/2014/main" val="2630902220"/>
                    </a:ext>
                  </a:extLst>
                </a:gridCol>
                <a:gridCol w="786384">
                  <a:extLst>
                    <a:ext uri="{9D8B030D-6E8A-4147-A177-3AD203B41FA5}">
                      <a16:colId xmlns:a16="http://schemas.microsoft.com/office/drawing/2014/main" val="4058453013"/>
                    </a:ext>
                  </a:extLst>
                </a:gridCol>
                <a:gridCol w="1511022">
                  <a:extLst>
                    <a:ext uri="{9D8B030D-6E8A-4147-A177-3AD203B41FA5}">
                      <a16:colId xmlns:a16="http://schemas.microsoft.com/office/drawing/2014/main" val="772925415"/>
                    </a:ext>
                  </a:extLst>
                </a:gridCol>
              </a:tblGrid>
              <a:tr h="365760">
                <a:tc>
                  <a:txBody>
                    <a:bodyPr/>
                    <a:lstStyle/>
                    <a:p>
                      <a:pPr algn="ctr"/>
                      <a:r>
                        <a:rPr lang="en-US" sz="1200" b="1" dirty="0">
                          <a:solidFill>
                            <a:schemeClr val="bg1"/>
                          </a:solidFill>
                          <a:latin typeface="Helvetica" pitchFamily="2" charset="0"/>
                          <a:cs typeface="Arial" panose="020B0604020202020204" pitchFamily="34" charset="0"/>
                        </a:rPr>
                        <a:t>FY20</a:t>
                      </a:r>
                    </a:p>
                  </a:txBody>
                  <a:tcPr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FY21</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FY23</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FY29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FY31</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dirty="0">
                          <a:solidFill>
                            <a:schemeClr val="bg1"/>
                          </a:solidFill>
                          <a:latin typeface="Helvetica" pitchFamily="2" charset="0"/>
                          <a:cs typeface="Arial" panose="020B0604020202020204" pitchFamily="34" charset="0"/>
                        </a:rPr>
                        <a:t>FY33+</a:t>
                      </a:r>
                    </a:p>
                  </a:txBody>
                  <a:tcPr anchor="ctr">
                    <a:lnL w="12700" cap="flat" cmpd="sng" algn="ctr">
                      <a:solidFill>
                        <a:schemeClr val="bg1">
                          <a:lumMod val="95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714857703"/>
                  </a:ext>
                </a:extLst>
              </a:tr>
              <a:tr h="4389120">
                <a:tc>
                  <a:txBody>
                    <a:bodyPr/>
                    <a:lstStyle/>
                    <a:p>
                      <a:endParaRPr lang="en-US" sz="1400" dirty="0">
                        <a:solidFill>
                          <a:schemeClr val="bg1"/>
                        </a:solidFill>
                        <a:latin typeface="Helvetica" pitchFamily="2" charset="0"/>
                        <a:cs typeface="Arial" panose="020B0604020202020204" pitchFamily="34" charset="0"/>
                      </a:endParaRPr>
                    </a:p>
                  </a:txBody>
                  <a:tcPr>
                    <a:lnL w="38100" cap="flat" cmpd="sng" algn="ctr">
                      <a:no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400" dirty="0">
                        <a:solidFill>
                          <a:schemeClr val="bg1"/>
                        </a:solidFill>
                        <a:latin typeface="Helvetica" pitchFamily="2"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381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494700"/>
                  </a:ext>
                </a:extLst>
              </a:tr>
            </a:tbl>
          </a:graphicData>
        </a:graphic>
      </p:graphicFrame>
      <p:sp>
        <p:nvSpPr>
          <p:cNvPr id="12" name="Rectangle 11">
            <a:extLst>
              <a:ext uri="{FF2B5EF4-FFF2-40B4-BE49-F238E27FC236}">
                <a16:creationId xmlns:a16="http://schemas.microsoft.com/office/drawing/2014/main" id="{FBECB530-BDEE-2B44-9CA8-F74DE3458B71}"/>
              </a:ext>
            </a:extLst>
          </p:cNvPr>
          <p:cNvSpPr/>
          <p:nvPr userDrawn="1"/>
        </p:nvSpPr>
        <p:spPr>
          <a:xfrm>
            <a:off x="229731" y="6351486"/>
            <a:ext cx="109281" cy="104748"/>
          </a:xfrm>
          <a:prstGeom prst="rect">
            <a:avLst/>
          </a:prstGeom>
          <a:solidFill>
            <a:srgbClr val="00B0F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itchFamily="2" charset="0"/>
            </a:endParaRPr>
          </a:p>
        </p:txBody>
      </p:sp>
      <p:sp>
        <p:nvSpPr>
          <p:cNvPr id="13" name="Rectangle 12">
            <a:extLst>
              <a:ext uri="{FF2B5EF4-FFF2-40B4-BE49-F238E27FC236}">
                <a16:creationId xmlns:a16="http://schemas.microsoft.com/office/drawing/2014/main" id="{81589E7F-D27A-E04C-A089-D3EC10377783}"/>
              </a:ext>
            </a:extLst>
          </p:cNvPr>
          <p:cNvSpPr/>
          <p:nvPr userDrawn="1"/>
        </p:nvSpPr>
        <p:spPr>
          <a:xfrm>
            <a:off x="1289899" y="6080176"/>
            <a:ext cx="109281" cy="104748"/>
          </a:xfrm>
          <a:prstGeom prst="rect">
            <a:avLst/>
          </a:prstGeom>
          <a:solidFill>
            <a:schemeClr val="bg1">
              <a:lumMod val="6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itchFamily="2" charset="0"/>
            </a:endParaRPr>
          </a:p>
        </p:txBody>
      </p:sp>
      <p:sp>
        <p:nvSpPr>
          <p:cNvPr id="14" name="Rectangle 13">
            <a:extLst>
              <a:ext uri="{FF2B5EF4-FFF2-40B4-BE49-F238E27FC236}">
                <a16:creationId xmlns:a16="http://schemas.microsoft.com/office/drawing/2014/main" id="{A4C87557-7FD2-744D-8208-47C16EF34824}"/>
              </a:ext>
            </a:extLst>
          </p:cNvPr>
          <p:cNvSpPr/>
          <p:nvPr userDrawn="1"/>
        </p:nvSpPr>
        <p:spPr>
          <a:xfrm>
            <a:off x="229731" y="6486710"/>
            <a:ext cx="112875" cy="104748"/>
          </a:xfrm>
          <a:prstGeom prst="rect">
            <a:avLst/>
          </a:prstGeom>
          <a:solidFill>
            <a:schemeClr val="tx1">
              <a:lumMod val="65000"/>
              <a:lumOff val="3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itchFamily="2" charset="0"/>
            </a:endParaRPr>
          </a:p>
        </p:txBody>
      </p:sp>
      <p:sp>
        <p:nvSpPr>
          <p:cNvPr id="15" name="Rectangle 14">
            <a:extLst>
              <a:ext uri="{FF2B5EF4-FFF2-40B4-BE49-F238E27FC236}">
                <a16:creationId xmlns:a16="http://schemas.microsoft.com/office/drawing/2014/main" id="{BFAACD45-3A25-C14F-997E-D30D1F759867}"/>
              </a:ext>
            </a:extLst>
          </p:cNvPr>
          <p:cNvSpPr/>
          <p:nvPr userDrawn="1"/>
        </p:nvSpPr>
        <p:spPr>
          <a:xfrm>
            <a:off x="229731" y="6210745"/>
            <a:ext cx="109281" cy="104748"/>
          </a:xfrm>
          <a:prstGeom prst="rect">
            <a:avLst/>
          </a:prstGeom>
          <a:solidFill>
            <a:schemeClr val="tx2">
              <a:lumMod val="7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itchFamily="2" charset="0"/>
            </a:endParaRPr>
          </a:p>
        </p:txBody>
      </p:sp>
      <p:sp>
        <p:nvSpPr>
          <p:cNvPr id="16" name="Rectangle 15">
            <a:extLst>
              <a:ext uri="{FF2B5EF4-FFF2-40B4-BE49-F238E27FC236}">
                <a16:creationId xmlns:a16="http://schemas.microsoft.com/office/drawing/2014/main" id="{978B4618-F291-6D49-80E3-2E99A5AB2EFA}"/>
              </a:ext>
            </a:extLst>
          </p:cNvPr>
          <p:cNvSpPr/>
          <p:nvPr userDrawn="1"/>
        </p:nvSpPr>
        <p:spPr>
          <a:xfrm>
            <a:off x="229731" y="6079824"/>
            <a:ext cx="108976" cy="105452"/>
          </a:xfrm>
          <a:prstGeom prst="rect">
            <a:avLst/>
          </a:prstGeom>
          <a:solidFill>
            <a:srgbClr val="00B05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itchFamily="2" charset="0"/>
            </a:endParaRPr>
          </a:p>
        </p:txBody>
      </p:sp>
      <p:sp>
        <p:nvSpPr>
          <p:cNvPr id="17" name="Rectangle 16">
            <a:extLst>
              <a:ext uri="{FF2B5EF4-FFF2-40B4-BE49-F238E27FC236}">
                <a16:creationId xmlns:a16="http://schemas.microsoft.com/office/drawing/2014/main" id="{F020884E-F27C-F543-A7FC-394A0008DA2C}"/>
              </a:ext>
            </a:extLst>
          </p:cNvPr>
          <p:cNvSpPr/>
          <p:nvPr userDrawn="1"/>
        </p:nvSpPr>
        <p:spPr>
          <a:xfrm>
            <a:off x="1289899" y="6210745"/>
            <a:ext cx="112875" cy="104748"/>
          </a:xfrm>
          <a:prstGeom prst="rect">
            <a:avLst/>
          </a:prstGeom>
          <a:solidFill>
            <a:schemeClr val="accent6">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itchFamily="2" charset="0"/>
            </a:endParaRPr>
          </a:p>
        </p:txBody>
      </p:sp>
      <p:sp>
        <p:nvSpPr>
          <p:cNvPr id="18" name="Rectangle 17">
            <a:extLst>
              <a:ext uri="{FF2B5EF4-FFF2-40B4-BE49-F238E27FC236}">
                <a16:creationId xmlns:a16="http://schemas.microsoft.com/office/drawing/2014/main" id="{4AA8E534-9B24-224D-996F-2C29451841C3}"/>
              </a:ext>
            </a:extLst>
          </p:cNvPr>
          <p:cNvSpPr/>
          <p:nvPr userDrawn="1"/>
        </p:nvSpPr>
        <p:spPr>
          <a:xfrm>
            <a:off x="1289899" y="6351486"/>
            <a:ext cx="112875" cy="104748"/>
          </a:xfrm>
          <a:prstGeom prst="rect">
            <a:avLst/>
          </a:prstGeom>
          <a:solidFill>
            <a:srgbClr val="C0000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itchFamily="2" charset="0"/>
            </a:endParaRPr>
          </a:p>
        </p:txBody>
      </p:sp>
      <p:sp>
        <p:nvSpPr>
          <p:cNvPr id="19" name="TextBox 18">
            <a:extLst>
              <a:ext uri="{FF2B5EF4-FFF2-40B4-BE49-F238E27FC236}">
                <a16:creationId xmlns:a16="http://schemas.microsoft.com/office/drawing/2014/main" id="{823C7F15-942E-E741-931B-351925B9C5F4}"/>
              </a:ext>
            </a:extLst>
          </p:cNvPr>
          <p:cNvSpPr txBox="1"/>
          <p:nvPr userDrawn="1"/>
        </p:nvSpPr>
        <p:spPr>
          <a:xfrm>
            <a:off x="338979" y="6058684"/>
            <a:ext cx="1014716"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Ground Activity</a:t>
            </a:r>
          </a:p>
        </p:txBody>
      </p:sp>
      <p:sp>
        <p:nvSpPr>
          <p:cNvPr id="20" name="TextBox 19">
            <a:extLst>
              <a:ext uri="{FF2B5EF4-FFF2-40B4-BE49-F238E27FC236}">
                <a16:creationId xmlns:a16="http://schemas.microsoft.com/office/drawing/2014/main" id="{E5503E86-A62A-F146-BD7B-2F3A57DE9B48}"/>
              </a:ext>
            </a:extLst>
          </p:cNvPr>
          <p:cNvSpPr txBox="1"/>
          <p:nvPr userDrawn="1"/>
        </p:nvSpPr>
        <p:spPr>
          <a:xfrm>
            <a:off x="338979" y="6189253"/>
            <a:ext cx="586424"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ISS / LEO</a:t>
            </a:r>
          </a:p>
        </p:txBody>
      </p:sp>
      <p:sp>
        <p:nvSpPr>
          <p:cNvPr id="21" name="TextBox 20">
            <a:extLst>
              <a:ext uri="{FF2B5EF4-FFF2-40B4-BE49-F238E27FC236}">
                <a16:creationId xmlns:a16="http://schemas.microsoft.com/office/drawing/2014/main" id="{5B0D1A79-3153-6C4E-8B5F-A2C00236CA08}"/>
              </a:ext>
            </a:extLst>
          </p:cNvPr>
          <p:cNvSpPr txBox="1"/>
          <p:nvPr userDrawn="1"/>
        </p:nvSpPr>
        <p:spPr>
          <a:xfrm>
            <a:off x="338979" y="6329994"/>
            <a:ext cx="433895"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Orion</a:t>
            </a:r>
          </a:p>
        </p:txBody>
      </p:sp>
      <p:sp>
        <p:nvSpPr>
          <p:cNvPr id="22" name="TextBox 21">
            <a:extLst>
              <a:ext uri="{FF2B5EF4-FFF2-40B4-BE49-F238E27FC236}">
                <a16:creationId xmlns:a16="http://schemas.microsoft.com/office/drawing/2014/main" id="{3B3C6303-F8B8-0947-9DE6-8BBF9A16C649}"/>
              </a:ext>
            </a:extLst>
          </p:cNvPr>
          <p:cNvSpPr txBox="1"/>
          <p:nvPr userDrawn="1"/>
        </p:nvSpPr>
        <p:spPr>
          <a:xfrm>
            <a:off x="338979" y="6465218"/>
            <a:ext cx="586424"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Gateway</a:t>
            </a:r>
          </a:p>
        </p:txBody>
      </p:sp>
      <p:sp>
        <p:nvSpPr>
          <p:cNvPr id="23" name="TextBox 22">
            <a:extLst>
              <a:ext uri="{FF2B5EF4-FFF2-40B4-BE49-F238E27FC236}">
                <a16:creationId xmlns:a16="http://schemas.microsoft.com/office/drawing/2014/main" id="{3D1DF78D-FF3D-7B46-B15A-1813EF194304}"/>
              </a:ext>
            </a:extLst>
          </p:cNvPr>
          <p:cNvSpPr txBox="1"/>
          <p:nvPr userDrawn="1"/>
        </p:nvSpPr>
        <p:spPr>
          <a:xfrm>
            <a:off x="1402976" y="6058684"/>
            <a:ext cx="802640"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Lunar Surface</a:t>
            </a:r>
          </a:p>
        </p:txBody>
      </p:sp>
      <p:sp>
        <p:nvSpPr>
          <p:cNvPr id="24" name="TextBox 23">
            <a:extLst>
              <a:ext uri="{FF2B5EF4-FFF2-40B4-BE49-F238E27FC236}">
                <a16:creationId xmlns:a16="http://schemas.microsoft.com/office/drawing/2014/main" id="{61CCBEFC-9F01-8F4C-9D29-862CF6A1FFEC}"/>
              </a:ext>
            </a:extLst>
          </p:cNvPr>
          <p:cNvSpPr txBox="1"/>
          <p:nvPr userDrawn="1"/>
        </p:nvSpPr>
        <p:spPr>
          <a:xfrm>
            <a:off x="1402976" y="6189253"/>
            <a:ext cx="890828"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Mars Transit</a:t>
            </a:r>
          </a:p>
        </p:txBody>
      </p:sp>
      <p:sp>
        <p:nvSpPr>
          <p:cNvPr id="25" name="TextBox 24">
            <a:extLst>
              <a:ext uri="{FF2B5EF4-FFF2-40B4-BE49-F238E27FC236}">
                <a16:creationId xmlns:a16="http://schemas.microsoft.com/office/drawing/2014/main" id="{A8CE01F0-8160-3847-A718-F09B0BD7C628}"/>
              </a:ext>
            </a:extLst>
          </p:cNvPr>
          <p:cNvSpPr txBox="1"/>
          <p:nvPr userDrawn="1"/>
        </p:nvSpPr>
        <p:spPr>
          <a:xfrm>
            <a:off x="1402975" y="6329994"/>
            <a:ext cx="1226707"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Mars Surface</a:t>
            </a:r>
          </a:p>
        </p:txBody>
      </p:sp>
      <p:sp>
        <p:nvSpPr>
          <p:cNvPr id="26" name="TextBox 25">
            <a:extLst>
              <a:ext uri="{FF2B5EF4-FFF2-40B4-BE49-F238E27FC236}">
                <a16:creationId xmlns:a16="http://schemas.microsoft.com/office/drawing/2014/main" id="{5CB48756-FB58-E746-A09E-2C9C0F12645D}"/>
              </a:ext>
            </a:extLst>
          </p:cNvPr>
          <p:cNvSpPr txBox="1"/>
          <p:nvPr userDrawn="1"/>
        </p:nvSpPr>
        <p:spPr>
          <a:xfrm>
            <a:off x="2566577" y="6058684"/>
            <a:ext cx="1081353"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Decision Point</a:t>
            </a:r>
          </a:p>
        </p:txBody>
      </p:sp>
      <p:sp>
        <p:nvSpPr>
          <p:cNvPr id="27" name="Oval 26">
            <a:extLst>
              <a:ext uri="{FF2B5EF4-FFF2-40B4-BE49-F238E27FC236}">
                <a16:creationId xmlns:a16="http://schemas.microsoft.com/office/drawing/2014/main" id="{1592ED20-1A3A-F242-A578-0671C95BD242}"/>
              </a:ext>
            </a:extLst>
          </p:cNvPr>
          <p:cNvSpPr/>
          <p:nvPr userDrawn="1"/>
        </p:nvSpPr>
        <p:spPr>
          <a:xfrm>
            <a:off x="1289899" y="6484220"/>
            <a:ext cx="109728" cy="10972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latin typeface="Helvetica" pitchFamily="2" charset="0"/>
            </a:endParaRPr>
          </a:p>
        </p:txBody>
      </p:sp>
      <p:sp>
        <p:nvSpPr>
          <p:cNvPr id="28" name="TextBox 27">
            <a:extLst>
              <a:ext uri="{FF2B5EF4-FFF2-40B4-BE49-F238E27FC236}">
                <a16:creationId xmlns:a16="http://schemas.microsoft.com/office/drawing/2014/main" id="{DB2CDA16-5913-2F45-A6B3-10F6DBD530AB}"/>
              </a:ext>
            </a:extLst>
          </p:cNvPr>
          <p:cNvSpPr txBox="1"/>
          <p:nvPr userDrawn="1"/>
        </p:nvSpPr>
        <p:spPr>
          <a:xfrm>
            <a:off x="1402976" y="6465218"/>
            <a:ext cx="1371745"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Events/Milestones</a:t>
            </a:r>
          </a:p>
        </p:txBody>
      </p:sp>
      <p:sp>
        <p:nvSpPr>
          <p:cNvPr id="29" name="Diamond 28">
            <a:extLst>
              <a:ext uri="{FF2B5EF4-FFF2-40B4-BE49-F238E27FC236}">
                <a16:creationId xmlns:a16="http://schemas.microsoft.com/office/drawing/2014/main" id="{48753234-E20E-B449-B1C8-71975D9C5681}"/>
              </a:ext>
            </a:extLst>
          </p:cNvPr>
          <p:cNvSpPr/>
          <p:nvPr userDrawn="1"/>
        </p:nvSpPr>
        <p:spPr>
          <a:xfrm>
            <a:off x="2453501" y="6077686"/>
            <a:ext cx="109728" cy="109728"/>
          </a:xfrm>
          <a:prstGeom prst="diamond">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dirty="0">
              <a:solidFill>
                <a:schemeClr val="tx1"/>
              </a:solidFill>
              <a:latin typeface="Helvetica" pitchFamily="2" charset="0"/>
            </a:endParaRPr>
          </a:p>
        </p:txBody>
      </p:sp>
      <p:sp>
        <p:nvSpPr>
          <p:cNvPr id="36" name="TextBox 35">
            <a:extLst>
              <a:ext uri="{FF2B5EF4-FFF2-40B4-BE49-F238E27FC236}">
                <a16:creationId xmlns:a16="http://schemas.microsoft.com/office/drawing/2014/main" id="{F53BBF27-0C8E-9A45-8BEC-67459F224ECA}"/>
              </a:ext>
            </a:extLst>
          </p:cNvPr>
          <p:cNvSpPr txBox="1"/>
          <p:nvPr userDrawn="1"/>
        </p:nvSpPr>
        <p:spPr>
          <a:xfrm>
            <a:off x="142240" y="32140"/>
            <a:ext cx="2865120" cy="276999"/>
          </a:xfrm>
          <a:prstGeom prst="rect">
            <a:avLst/>
          </a:prstGeom>
          <a:noFill/>
        </p:spPr>
        <p:txBody>
          <a:bodyPr wrap="square" rtlCol="0">
            <a:spAutoFit/>
          </a:bodyPr>
          <a:lstStyle/>
          <a:p>
            <a:r>
              <a:rPr lang="en-US" sz="1200" dirty="0">
                <a:solidFill>
                  <a:schemeClr val="bg1"/>
                </a:solidFill>
                <a:latin typeface="Helvetica" pitchFamily="2" charset="0"/>
                <a:cs typeface="Arial"/>
              </a:rPr>
              <a:t>ECLSS-CHP SCLT ROADMAP</a:t>
            </a:r>
          </a:p>
        </p:txBody>
      </p:sp>
      <p:sp>
        <p:nvSpPr>
          <p:cNvPr id="30" name="TextBox 29">
            <a:extLst>
              <a:ext uri="{FF2B5EF4-FFF2-40B4-BE49-F238E27FC236}">
                <a16:creationId xmlns:a16="http://schemas.microsoft.com/office/drawing/2014/main" id="{7854AB96-11B2-5945-9DBF-9CBEA2239AD9}"/>
              </a:ext>
            </a:extLst>
          </p:cNvPr>
          <p:cNvSpPr txBox="1"/>
          <p:nvPr userDrawn="1"/>
        </p:nvSpPr>
        <p:spPr>
          <a:xfrm>
            <a:off x="2433960" y="6189253"/>
            <a:ext cx="1663023"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HLS = Human Landing System</a:t>
            </a:r>
          </a:p>
        </p:txBody>
      </p:sp>
      <p:sp>
        <p:nvSpPr>
          <p:cNvPr id="31" name="TextBox 30">
            <a:extLst>
              <a:ext uri="{FF2B5EF4-FFF2-40B4-BE49-F238E27FC236}">
                <a16:creationId xmlns:a16="http://schemas.microsoft.com/office/drawing/2014/main" id="{71A7E0FC-510A-C848-B291-531DE2E38CC4}"/>
              </a:ext>
            </a:extLst>
          </p:cNvPr>
          <p:cNvSpPr txBox="1"/>
          <p:nvPr userDrawn="1"/>
        </p:nvSpPr>
        <p:spPr>
          <a:xfrm>
            <a:off x="2433960" y="6329994"/>
            <a:ext cx="2060183"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EHC = Expanded Habitation Capability </a:t>
            </a:r>
          </a:p>
        </p:txBody>
      </p:sp>
      <p:sp>
        <p:nvSpPr>
          <p:cNvPr id="32" name="TextBox 31">
            <a:extLst>
              <a:ext uri="{FF2B5EF4-FFF2-40B4-BE49-F238E27FC236}">
                <a16:creationId xmlns:a16="http://schemas.microsoft.com/office/drawing/2014/main" id="{2D671083-F97A-DA4F-BB4E-24A1DBB57E60}"/>
              </a:ext>
            </a:extLst>
          </p:cNvPr>
          <p:cNvSpPr txBox="1"/>
          <p:nvPr userDrawn="1"/>
        </p:nvSpPr>
        <p:spPr>
          <a:xfrm>
            <a:off x="2433960" y="6465218"/>
            <a:ext cx="2266793" cy="178510"/>
          </a:xfrm>
          <a:prstGeom prst="rect">
            <a:avLst/>
          </a:prstGeom>
          <a:noFill/>
        </p:spPr>
        <p:txBody>
          <a:bodyPr wrap="square" lIns="27432" tIns="27432" rIns="27432" bIns="27432" rtlCol="0">
            <a:spAutoFit/>
          </a:bodyPr>
          <a:lstStyle/>
          <a:p>
            <a:r>
              <a:rPr lang="en-US" sz="800" b="1" dirty="0">
                <a:solidFill>
                  <a:schemeClr val="bg1"/>
                </a:solidFill>
                <a:latin typeface="Helvetica" pitchFamily="2" charset="0"/>
                <a:cs typeface="Arial"/>
              </a:rPr>
              <a:t>HALO = Habitation and Logistics Outpost </a:t>
            </a:r>
          </a:p>
        </p:txBody>
      </p:sp>
      <p:sp>
        <p:nvSpPr>
          <p:cNvPr id="33" name="TextBox 32">
            <a:extLst>
              <a:ext uri="{FF2B5EF4-FFF2-40B4-BE49-F238E27FC236}">
                <a16:creationId xmlns:a16="http://schemas.microsoft.com/office/drawing/2014/main" id="{760A708F-9B10-1843-894E-312CE76A227C}"/>
              </a:ext>
            </a:extLst>
          </p:cNvPr>
          <p:cNvSpPr txBox="1"/>
          <p:nvPr userDrawn="1"/>
        </p:nvSpPr>
        <p:spPr>
          <a:xfrm>
            <a:off x="8315403" y="5736408"/>
            <a:ext cx="3647997" cy="178510"/>
          </a:xfrm>
          <a:prstGeom prst="rect">
            <a:avLst/>
          </a:prstGeom>
          <a:noFill/>
        </p:spPr>
        <p:txBody>
          <a:bodyPr wrap="square" lIns="27432" tIns="27432" rIns="27432" bIns="27432" rtlCol="0">
            <a:spAutoFit/>
          </a:bodyPr>
          <a:lstStyle/>
          <a:p>
            <a:pPr algn="r"/>
            <a:r>
              <a:rPr lang="en-US" sz="800" b="0" dirty="0">
                <a:solidFill>
                  <a:schemeClr val="bg1"/>
                </a:solidFill>
                <a:latin typeface="Helvetica" pitchFamily="2" charset="0"/>
                <a:cs typeface="Arial"/>
              </a:rPr>
              <a:t>All mission information is notional and for the purpose of SCLT work only</a:t>
            </a:r>
          </a:p>
        </p:txBody>
      </p:sp>
      <p:sp>
        <p:nvSpPr>
          <p:cNvPr id="34" name="TextBox 33">
            <a:extLst>
              <a:ext uri="{FF2B5EF4-FFF2-40B4-BE49-F238E27FC236}">
                <a16:creationId xmlns:a16="http://schemas.microsoft.com/office/drawing/2014/main" id="{E207CBDF-CA7D-0A4D-8BDF-F8CFA42E18EB}"/>
              </a:ext>
            </a:extLst>
          </p:cNvPr>
          <p:cNvSpPr txBox="1"/>
          <p:nvPr userDrawn="1"/>
        </p:nvSpPr>
        <p:spPr>
          <a:xfrm>
            <a:off x="4502809" y="7322"/>
            <a:ext cx="3207692" cy="224677"/>
          </a:xfrm>
          <a:prstGeom prst="rect">
            <a:avLst/>
          </a:prstGeom>
          <a:noFill/>
        </p:spPr>
        <p:txBody>
          <a:bodyPr wrap="square" lIns="27432" tIns="27432" rIns="27432" bIns="27432" rtlCol="0">
            <a:spAutoFit/>
          </a:bodyPr>
          <a:lstStyle/>
          <a:p>
            <a:pPr algn="ctr"/>
            <a:r>
              <a:rPr lang="en-US" sz="1100" b="1" dirty="0">
                <a:solidFill>
                  <a:srgbClr val="FF0000"/>
                </a:solidFill>
                <a:latin typeface="Helvetica" pitchFamily="2" charset="0"/>
                <a:cs typeface="Arial"/>
              </a:rPr>
              <a:t>NASA INTERNAL ONLY DO NOT DISTRIBUTE</a:t>
            </a:r>
          </a:p>
        </p:txBody>
      </p:sp>
    </p:spTree>
    <p:extLst>
      <p:ext uri="{BB962C8B-B14F-4D97-AF65-F5344CB8AC3E}">
        <p14:creationId xmlns:p14="http://schemas.microsoft.com/office/powerpoint/2010/main" val="1176773419"/>
      </p:ext>
    </p:extLst>
  </p:cSld>
  <p:clrMap bg1="lt1" tx1="dk1" bg2="lt2" tx2="dk2" accent1="accent1" accent2="accent2" accent3="accent3" accent4="accent4" accent5="accent5" accent6="accent6" hlink="hlink" folHlink="folHlink"/>
  <p:sldLayoutIdLst>
    <p:sldLayoutId id="2147483989" r:id="rId1"/>
    <p:sldLayoutId id="2147483990" r:id="rId2"/>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457200" rtl="0" eaLnBrk="1" fontAlgn="base" hangingPunct="1">
        <a:spcBef>
          <a:spcPct val="0"/>
        </a:spcBef>
        <a:spcAft>
          <a:spcPct val="0"/>
        </a:spcAft>
        <a:defRPr sz="2400" b="1" kern="1200">
          <a:solidFill>
            <a:schemeClr val="bg1"/>
          </a:solidFill>
          <a:latin typeface="Helvetica" pitchFamily="2"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144">
          <p15:clr>
            <a:srgbClr val="F26B43"/>
          </p15:clr>
        </p15:guide>
        <p15:guide id="3" pos="7536">
          <p15:clr>
            <a:srgbClr val="F26B43"/>
          </p15:clr>
        </p15:guide>
        <p15:guide id="4" pos="3840">
          <p15:clr>
            <a:srgbClr val="F26B43"/>
          </p15:clr>
        </p15:guide>
        <p15:guide id="5" orient="horz" pos="144">
          <p15:clr>
            <a:srgbClr val="F26B43"/>
          </p15:clr>
        </p15:guide>
        <p15:guide id="6" orient="horz" pos="417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dirty="0">
              <a:solidFill>
                <a:srgbClr val="000000"/>
              </a:solidFill>
              <a:latin typeface="Arial" charset="0"/>
            </a:endParaRPr>
          </a:p>
        </p:txBody>
      </p:sp>
      <p:sp>
        <p:nvSpPr>
          <p:cNvPr id="1028"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endParaRPr lang="en-US" altLang="x-none" dirty="0"/>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a:t>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endParaRPr lang="en-US" altLang="x-none" dirty="0"/>
          </a:p>
        </p:txBody>
      </p:sp>
      <p:sp>
        <p:nvSpPr>
          <p:cNvPr id="6" name="Slide Number Placeholder 5"/>
          <p:cNvSpPr>
            <a:spLocks noGrp="1"/>
          </p:cNvSpPr>
          <p:nvPr>
            <p:ph type="sldNum" sz="quarter" idx="4"/>
          </p:nvPr>
        </p:nvSpPr>
        <p:spPr>
          <a:xfrm>
            <a:off x="9347200" y="6474552"/>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defRPr>
            </a:lvl1p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dirty="0">
              <a:ea typeface="ＭＳ Ｐゴシック" charset="-128"/>
            </a:endParaRPr>
          </a:p>
        </p:txBody>
      </p:sp>
      <p:pic>
        <p:nvPicPr>
          <p:cNvPr id="8" name="Picture 7"/>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spTree>
    <p:extLst>
      <p:ext uri="{BB962C8B-B14F-4D97-AF65-F5344CB8AC3E}">
        <p14:creationId xmlns:p14="http://schemas.microsoft.com/office/powerpoint/2010/main" val="176039215"/>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4006" r:id="rId6"/>
    <p:sldLayoutId id="2147484013" r:id="rId7"/>
    <p:sldLayoutId id="2147484014" r:id="rId8"/>
    <p:sldLayoutId id="2147484016" r:id="rId9"/>
    <p:sldLayoutId id="2147484017"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fontAlgn="base" hangingPunct="1">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hyperlink" Target="https://www.flickr.com/photos/jritch/4677848928/"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microsoft.com/office/2007/relationships/hdphoto" Target="../media/hdphoto1.wdp"/><Relationship Id="rId5" Type="http://schemas.openxmlformats.org/officeDocument/2006/relationships/image" Target="../media/image15.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4.jpe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hyperlink" Target="https://www.flickr.com/photos/jritch/4677848928/" TargetMode="External"/><Relationship Id="rId5" Type="http://schemas.openxmlformats.org/officeDocument/2006/relationships/image" Target="../media/image16.png"/><Relationship Id="rId10" Type="http://schemas.microsoft.com/office/2007/relationships/hdphoto" Target="../media/hdphoto1.wdp"/><Relationship Id="rId4" Type="http://schemas.openxmlformats.org/officeDocument/2006/relationships/image" Target="../media/image12.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0.jpeg"/><Relationship Id="rId7"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22.png"/><Relationship Id="rId11" Type="http://schemas.openxmlformats.org/officeDocument/2006/relationships/image" Target="../media/image27.jpeg"/><Relationship Id="rId5" Type="http://schemas.openxmlformats.org/officeDocument/2006/relationships/image" Target="../media/image12.png"/><Relationship Id="rId10" Type="http://schemas.openxmlformats.org/officeDocument/2006/relationships/image" Target="../media/image26.jpeg"/><Relationship Id="rId4" Type="http://schemas.openxmlformats.org/officeDocument/2006/relationships/image" Target="../media/image21.jpeg"/><Relationship Id="rId9" Type="http://schemas.openxmlformats.org/officeDocument/2006/relationships/image" Target="../media/image25.jpeg"/></Relationships>
</file>

<file path=ppt/slides/_rels/slide6.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7.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6.svg"/><Relationship Id="rId2" Type="http://schemas.openxmlformats.org/officeDocument/2006/relationships/notesSlide" Target="../notesSlides/notesSlide4.xml"/><Relationship Id="rId16" Type="http://schemas.openxmlformats.org/officeDocument/2006/relationships/image" Target="../media/image40.png"/><Relationship Id="rId1" Type="http://schemas.openxmlformats.org/officeDocument/2006/relationships/slideLayout" Target="../slideLayouts/slideLayout6.xml"/><Relationship Id="rId6" Type="http://schemas.openxmlformats.org/officeDocument/2006/relationships/image" Target="../media/image31.png"/><Relationship Id="rId11" Type="http://schemas.openxmlformats.org/officeDocument/2006/relationships/image" Target="../media/image35.png"/><Relationship Id="rId5" Type="http://schemas.openxmlformats.org/officeDocument/2006/relationships/image" Target="../media/image30.svg"/><Relationship Id="rId15" Type="http://schemas.openxmlformats.org/officeDocument/2006/relationships/image" Target="../media/image39.jpeg"/><Relationship Id="rId10" Type="http://schemas.microsoft.com/office/2007/relationships/hdphoto" Target="../media/hdphoto2.wdp"/><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8.svg"/></Relationships>
</file>

<file path=ppt/slides/_rels/slide7.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7.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6.svg"/><Relationship Id="rId17" Type="http://schemas.openxmlformats.org/officeDocument/2006/relationships/image" Target="../media/image40.png"/><Relationship Id="rId2" Type="http://schemas.openxmlformats.org/officeDocument/2006/relationships/notesSlide" Target="../notesSlides/notesSlide5.xml"/><Relationship Id="rId16" Type="http://schemas.openxmlformats.org/officeDocument/2006/relationships/image" Target="../media/image41.png"/><Relationship Id="rId1" Type="http://schemas.openxmlformats.org/officeDocument/2006/relationships/slideLayout" Target="../slideLayouts/slideLayout6.xml"/><Relationship Id="rId6" Type="http://schemas.openxmlformats.org/officeDocument/2006/relationships/image" Target="../media/image31.png"/><Relationship Id="rId11" Type="http://schemas.openxmlformats.org/officeDocument/2006/relationships/image" Target="../media/image35.png"/><Relationship Id="rId5" Type="http://schemas.openxmlformats.org/officeDocument/2006/relationships/image" Target="../media/image30.svg"/><Relationship Id="rId15" Type="http://schemas.openxmlformats.org/officeDocument/2006/relationships/image" Target="../media/image39.jpeg"/><Relationship Id="rId10" Type="http://schemas.microsoft.com/office/2007/relationships/hdphoto" Target="../media/hdphoto2.wdp"/><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8.sv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9.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2.tiff"/><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diagramQuickStyle" Target="../diagrams/quickStyle1.xml"/><Relationship Id="rId11" Type="http://schemas.openxmlformats.org/officeDocument/2006/relationships/image" Target="../media/image12.png"/><Relationship Id="rId5" Type="http://schemas.openxmlformats.org/officeDocument/2006/relationships/diagramLayout" Target="../diagrams/layout1.xml"/><Relationship Id="rId10" Type="http://schemas.openxmlformats.org/officeDocument/2006/relationships/image" Target="../media/image44.jpeg"/><Relationship Id="rId4" Type="http://schemas.openxmlformats.org/officeDocument/2006/relationships/diagramData" Target="../diagrams/data1.xml"/><Relationship Id="rId9" Type="http://schemas.openxmlformats.org/officeDocument/2006/relationships/image" Target="../media/image43.jpeg"/></Relationships>
</file>

<file path=ppt/slides/_rels/slide10.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43.jpeg"/><Relationship Id="rId3" Type="http://schemas.openxmlformats.org/officeDocument/2006/relationships/image" Target="../media/image28.png"/><Relationship Id="rId7" Type="http://schemas.openxmlformats.org/officeDocument/2006/relationships/image" Target="../media/image53.png"/><Relationship Id="rId12" Type="http://schemas.openxmlformats.org/officeDocument/2006/relationships/image" Target="../media/image57.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52.png"/><Relationship Id="rId11" Type="http://schemas.openxmlformats.org/officeDocument/2006/relationships/image" Target="../media/image56.png"/><Relationship Id="rId5" Type="http://schemas.openxmlformats.org/officeDocument/2006/relationships/image" Target="../media/image51.png"/><Relationship Id="rId10" Type="http://schemas.openxmlformats.org/officeDocument/2006/relationships/image" Target="../media/image41.png"/><Relationship Id="rId4" Type="http://schemas.openxmlformats.org/officeDocument/2006/relationships/image" Target="../media/image31.png"/><Relationship Id="rId9" Type="http://schemas.openxmlformats.org/officeDocument/2006/relationships/image" Target="../media/image55.png"/></Relationships>
</file>

<file path=ppt/slides/_rels/slide1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8.png"/><Relationship Id="rId7" Type="http://schemas.openxmlformats.org/officeDocument/2006/relationships/image" Target="../media/image54.png"/><Relationship Id="rId12" Type="http://schemas.openxmlformats.org/officeDocument/2006/relationships/image" Target="../media/image42.tiff"/><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53.png"/><Relationship Id="rId11" Type="http://schemas.openxmlformats.org/officeDocument/2006/relationships/image" Target="../media/image43.jpeg"/><Relationship Id="rId5" Type="http://schemas.openxmlformats.org/officeDocument/2006/relationships/image" Target="../media/image52.png"/><Relationship Id="rId10" Type="http://schemas.openxmlformats.org/officeDocument/2006/relationships/image" Target="../media/image57.jpeg"/><Relationship Id="rId4" Type="http://schemas.openxmlformats.org/officeDocument/2006/relationships/image" Target="../media/image51.png"/><Relationship Id="rId9"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10.xml"/><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12.png"/><Relationship Id="rId2" Type="http://schemas.openxmlformats.org/officeDocument/2006/relationships/image" Target="../media/image59.jpeg"/><Relationship Id="rId1" Type="http://schemas.openxmlformats.org/officeDocument/2006/relationships/slideLayout" Target="../slideLayouts/slideLayout29.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61.jpeg"/></Relationships>
</file>

<file path=ppt/slides/_rels/slide2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mailto:Anne.Meier@nasa.gov" TargetMode="External"/><Relationship Id="rId2" Type="http://schemas.openxmlformats.org/officeDocument/2006/relationships/image" Target="../media/image65.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30.xml"/><Relationship Id="rId5" Type="http://schemas.openxmlformats.org/officeDocument/2006/relationships/image" Target="../media/image68.jpeg"/><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5.xml"/><Relationship Id="rId6" Type="http://schemas.openxmlformats.org/officeDocument/2006/relationships/image" Target="../media/image75.jpeg"/><Relationship Id="rId5" Type="http://schemas.openxmlformats.org/officeDocument/2006/relationships/image" Target="../media/image74.png"/><Relationship Id="rId10" Type="http://schemas.openxmlformats.org/officeDocument/2006/relationships/image" Target="../media/image12.png"/><Relationship Id="rId4" Type="http://schemas.openxmlformats.org/officeDocument/2006/relationships/image" Target="../media/image73.png"/><Relationship Id="rId9" Type="http://schemas.openxmlformats.org/officeDocument/2006/relationships/image" Target="../media/image78.DE7C27A0"/></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hyperlink" Target="https://doi.org/10.2478/gsr-2021-0006"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42BCD-E06D-5070-3174-6A85BD076E22}"/>
              </a:ext>
            </a:extLst>
          </p:cNvPr>
          <p:cNvSpPr>
            <a:spLocks noGrp="1"/>
          </p:cNvSpPr>
          <p:nvPr>
            <p:ph type="title"/>
          </p:nvPr>
        </p:nvSpPr>
        <p:spPr/>
        <p:txBody>
          <a:bodyPr/>
          <a:lstStyle/>
          <a:p>
            <a:r>
              <a:rPr lang="en-US" dirty="0"/>
              <a:t>a</a:t>
            </a:r>
          </a:p>
        </p:txBody>
      </p:sp>
      <p:sp>
        <p:nvSpPr>
          <p:cNvPr id="3" name="Text Placeholder 2">
            <a:extLst>
              <a:ext uri="{FF2B5EF4-FFF2-40B4-BE49-F238E27FC236}">
                <a16:creationId xmlns:a16="http://schemas.microsoft.com/office/drawing/2014/main" id="{16B1A53E-DCFB-4357-698C-91A97234879D}"/>
              </a:ext>
            </a:extLst>
          </p:cNvPr>
          <p:cNvSpPr>
            <a:spLocks noGrp="1"/>
          </p:cNvSpPr>
          <p:nvPr>
            <p:ph type="body" sz="quarter" idx="13"/>
          </p:nvPr>
        </p:nvSpPr>
        <p:spPr/>
        <p:txBody>
          <a:bodyPr/>
          <a:lstStyle/>
          <a:p>
            <a:endParaRPr lang="en-US"/>
          </a:p>
        </p:txBody>
      </p:sp>
      <p:sp>
        <p:nvSpPr>
          <p:cNvPr id="4" name="Slide Number Placeholder 3">
            <a:extLst>
              <a:ext uri="{FF2B5EF4-FFF2-40B4-BE49-F238E27FC236}">
                <a16:creationId xmlns:a16="http://schemas.microsoft.com/office/drawing/2014/main" id="{681E8393-8738-3B98-4DEB-B50E42AA3099}"/>
              </a:ext>
            </a:extLst>
          </p:cNvPr>
          <p:cNvSpPr>
            <a:spLocks noGrp="1"/>
          </p:cNvSpPr>
          <p:nvPr>
            <p:ph type="sldNum" sz="quarter" idx="4"/>
          </p:nvPr>
        </p:nvSpPr>
        <p:spPr/>
        <p:txBody>
          <a:bodyPr/>
          <a:lstStyle/>
          <a:p>
            <a:fld id="{B3C52BFE-454D-DE4E-B105-D9B8F2933854}" type="slidenum">
              <a:rPr lang="en-US" smtClean="0"/>
              <a:pPr/>
              <a:t>1</a:t>
            </a:fld>
            <a:endParaRPr lang="en-US" dirty="0"/>
          </a:p>
        </p:txBody>
      </p:sp>
      <p:pic>
        <p:nvPicPr>
          <p:cNvPr id="5" name="Content Placeholder 3">
            <a:extLst>
              <a:ext uri="{FF2B5EF4-FFF2-40B4-BE49-F238E27FC236}">
                <a16:creationId xmlns:a16="http://schemas.microsoft.com/office/drawing/2014/main" id="{E6628959-7C3E-C1D5-270F-959403E94AE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379" r="5510" b="1"/>
          <a:stretch/>
        </p:blipFill>
        <p:spPr>
          <a:xfrm>
            <a:off x="0" y="1453769"/>
            <a:ext cx="12191980" cy="5404231"/>
          </a:xfrm>
          <a:prstGeom prst="rect">
            <a:avLst/>
          </a:prstGeom>
          <a:ln w="19050">
            <a:solidFill>
              <a:schemeClr val="tx1"/>
            </a:solidFill>
            <a:miter lim="800000"/>
          </a:ln>
        </p:spPr>
      </p:pic>
      <p:pic>
        <p:nvPicPr>
          <p:cNvPr id="6" name="Picture 2">
            <a:extLst>
              <a:ext uri="{FF2B5EF4-FFF2-40B4-BE49-F238E27FC236}">
                <a16:creationId xmlns:a16="http://schemas.microsoft.com/office/drawing/2014/main" id="{7EB279E3-8805-61DD-1F2F-6E05F1B9597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631" b="27436"/>
          <a:stretch/>
        </p:blipFill>
        <p:spPr bwMode="auto">
          <a:xfrm>
            <a:off x="20" y="72736"/>
            <a:ext cx="12191980" cy="60046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E49E6617-0EDB-B0E5-3277-B1A6806A91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82" y="96145"/>
            <a:ext cx="2334408" cy="65290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0066C02-3BF2-E5FB-9F8C-D98A283E2284}"/>
              </a:ext>
            </a:extLst>
          </p:cNvPr>
          <p:cNvSpPr txBox="1"/>
          <p:nvPr/>
        </p:nvSpPr>
        <p:spPr>
          <a:xfrm>
            <a:off x="1674957" y="272661"/>
            <a:ext cx="8725111" cy="1754326"/>
          </a:xfrm>
          <a:prstGeom prst="rect">
            <a:avLst/>
          </a:prstGeom>
          <a:noFill/>
        </p:spPr>
        <p:txBody>
          <a:bodyPr wrap="square" rtlCol="0">
            <a:spAutoFit/>
          </a:bodyPr>
          <a:lstStyle/>
          <a:p>
            <a:pPr algn="ctr"/>
            <a:r>
              <a:rPr lang="en-US" sz="3600" b="1" dirty="0">
                <a:solidFill>
                  <a:schemeClr val="bg1"/>
                </a:solidFill>
              </a:rPr>
              <a:t>RESOURCE RECOVERY </a:t>
            </a:r>
          </a:p>
          <a:p>
            <a:pPr algn="ctr"/>
            <a:r>
              <a:rPr lang="en-US" sz="3600" b="1" dirty="0">
                <a:solidFill>
                  <a:schemeClr val="bg1"/>
                </a:solidFill>
              </a:rPr>
              <a:t>from </a:t>
            </a:r>
          </a:p>
          <a:p>
            <a:pPr algn="ctr"/>
            <a:r>
              <a:rPr lang="en-US" sz="3600" b="1" dirty="0">
                <a:solidFill>
                  <a:schemeClr val="bg1"/>
                </a:solidFill>
              </a:rPr>
              <a:t>LOGISTICAL SPACE TRASH</a:t>
            </a:r>
          </a:p>
        </p:txBody>
      </p:sp>
      <p:sp>
        <p:nvSpPr>
          <p:cNvPr id="9" name="TextBox 8">
            <a:extLst>
              <a:ext uri="{FF2B5EF4-FFF2-40B4-BE49-F238E27FC236}">
                <a16:creationId xmlns:a16="http://schemas.microsoft.com/office/drawing/2014/main" id="{F036AD39-61C2-21CB-C3E4-A9635285ED93}"/>
              </a:ext>
            </a:extLst>
          </p:cNvPr>
          <p:cNvSpPr txBox="1"/>
          <p:nvPr/>
        </p:nvSpPr>
        <p:spPr>
          <a:xfrm>
            <a:off x="7197649" y="4704914"/>
            <a:ext cx="4994351" cy="1323439"/>
          </a:xfrm>
          <a:prstGeom prst="rect">
            <a:avLst/>
          </a:prstGeom>
          <a:noFill/>
        </p:spPr>
        <p:txBody>
          <a:bodyPr wrap="square" rtlCol="0">
            <a:spAutoFit/>
          </a:bodyPr>
          <a:lstStyle/>
          <a:p>
            <a:pPr algn="ctr"/>
            <a:r>
              <a:rPr lang="en-US" sz="2000" b="1" dirty="0">
                <a:solidFill>
                  <a:schemeClr val="bg1"/>
                </a:solidFill>
              </a:rPr>
              <a:t>Annie Meier, PhD.</a:t>
            </a:r>
          </a:p>
          <a:p>
            <a:pPr algn="ctr"/>
            <a:r>
              <a:rPr lang="en-US" sz="2000" b="1" dirty="0">
                <a:solidFill>
                  <a:schemeClr val="bg1"/>
                </a:solidFill>
              </a:rPr>
              <a:t>Exploration Systems &amp; Development Office</a:t>
            </a:r>
          </a:p>
          <a:p>
            <a:pPr algn="ctr"/>
            <a:r>
              <a:rPr lang="en-US" sz="2000" b="1" dirty="0">
                <a:solidFill>
                  <a:schemeClr val="bg1"/>
                </a:solidFill>
              </a:rPr>
              <a:t>NASA Kennedy Space Center</a:t>
            </a:r>
          </a:p>
          <a:p>
            <a:pPr algn="ctr"/>
            <a:r>
              <a:rPr lang="en-US" sz="2000" b="1" dirty="0">
                <a:solidFill>
                  <a:schemeClr val="bg1"/>
                </a:solidFill>
              </a:rPr>
              <a:t>3/20/2024</a:t>
            </a:r>
          </a:p>
        </p:txBody>
      </p:sp>
    </p:spTree>
    <p:extLst>
      <p:ext uri="{BB962C8B-B14F-4D97-AF65-F5344CB8AC3E}">
        <p14:creationId xmlns:p14="http://schemas.microsoft.com/office/powerpoint/2010/main" val="3885053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A5941F-21A7-4CDD-BC70-BAF2958A391A}"/>
              </a:ext>
            </a:extLst>
          </p:cNvPr>
          <p:cNvPicPr>
            <a:picLocks noChangeAspect="1"/>
          </p:cNvPicPr>
          <p:nvPr/>
        </p:nvPicPr>
        <p:blipFill>
          <a:blip r:embed="rId2"/>
          <a:stretch>
            <a:fillRect/>
          </a:stretch>
        </p:blipFill>
        <p:spPr>
          <a:xfrm>
            <a:off x="0" y="0"/>
            <a:ext cx="12192000" cy="6858000"/>
          </a:xfrm>
          <a:prstGeom prst="rect">
            <a:avLst/>
          </a:prstGeom>
        </p:spPr>
      </p:pic>
      <p:grpSp>
        <p:nvGrpSpPr>
          <p:cNvPr id="152" name="Group 151">
            <a:extLst>
              <a:ext uri="{FF2B5EF4-FFF2-40B4-BE49-F238E27FC236}">
                <a16:creationId xmlns:a16="http://schemas.microsoft.com/office/drawing/2014/main" id="{6D68282C-8DA5-4B72-90D2-34F66BC67E7D}"/>
              </a:ext>
            </a:extLst>
          </p:cNvPr>
          <p:cNvGrpSpPr/>
          <p:nvPr/>
        </p:nvGrpSpPr>
        <p:grpSpPr>
          <a:xfrm>
            <a:off x="203807" y="3599098"/>
            <a:ext cx="762876" cy="514454"/>
            <a:chOff x="1799658" y="4188737"/>
            <a:chExt cx="1292831" cy="871835"/>
          </a:xfrm>
        </p:grpSpPr>
        <p:pic>
          <p:nvPicPr>
            <p:cNvPr id="153" name="Picture 152" descr="A picture containing indoor, food, plastic, dessert&#10;&#10;Description automatically generated">
              <a:extLst>
                <a:ext uri="{FF2B5EF4-FFF2-40B4-BE49-F238E27FC236}">
                  <a16:creationId xmlns:a16="http://schemas.microsoft.com/office/drawing/2014/main" id="{245B6D68-4175-4F2A-94F2-6BAD2A4A92B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154" name="Picture 153" descr="A picture containing indoor, food, plastic, dessert&#10;&#10;Description automatically generated">
              <a:extLst>
                <a:ext uri="{FF2B5EF4-FFF2-40B4-BE49-F238E27FC236}">
                  <a16:creationId xmlns:a16="http://schemas.microsoft.com/office/drawing/2014/main" id="{A32D7D01-6411-425F-AA61-8CDE1828EA3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155" name="Picture 154" descr="A picture containing indoor, food, plastic, dessert&#10;&#10;Description automatically generated">
              <a:extLst>
                <a:ext uri="{FF2B5EF4-FFF2-40B4-BE49-F238E27FC236}">
                  <a16:creationId xmlns:a16="http://schemas.microsoft.com/office/drawing/2014/main" id="{CFCDA961-8992-4525-8269-94B43931D1B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156" name="Picture 155" descr="A picture containing indoor, food, plastic, dessert&#10;&#10;Description automatically generated">
              <a:extLst>
                <a:ext uri="{FF2B5EF4-FFF2-40B4-BE49-F238E27FC236}">
                  <a16:creationId xmlns:a16="http://schemas.microsoft.com/office/drawing/2014/main" id="{83BD07C7-B02B-467B-B113-9E5D017B0A3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157" name="Picture 156" descr="A picture containing indoor, food, plastic, dessert&#10;&#10;Description automatically generated">
              <a:extLst>
                <a:ext uri="{FF2B5EF4-FFF2-40B4-BE49-F238E27FC236}">
                  <a16:creationId xmlns:a16="http://schemas.microsoft.com/office/drawing/2014/main" id="{C3330106-58B8-42AB-A0D7-9E2604EBE9B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158" name="Picture 157" descr="A picture containing indoor, food, plastic, dessert&#10;&#10;Description automatically generated">
              <a:extLst>
                <a:ext uri="{FF2B5EF4-FFF2-40B4-BE49-F238E27FC236}">
                  <a16:creationId xmlns:a16="http://schemas.microsoft.com/office/drawing/2014/main" id="{DC50FFFF-6F83-4C3E-8B24-DD22BC0FBDF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159" name="Picture 158" descr="A picture containing indoor, food, plastic, dessert&#10;&#10;Description automatically generated">
              <a:extLst>
                <a:ext uri="{FF2B5EF4-FFF2-40B4-BE49-F238E27FC236}">
                  <a16:creationId xmlns:a16="http://schemas.microsoft.com/office/drawing/2014/main" id="{412792A5-8081-48C8-B605-14EE3664601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160" name="Picture 159" descr="A picture containing indoor, food, plastic, dessert&#10;&#10;Description automatically generated">
              <a:extLst>
                <a:ext uri="{FF2B5EF4-FFF2-40B4-BE49-F238E27FC236}">
                  <a16:creationId xmlns:a16="http://schemas.microsoft.com/office/drawing/2014/main" id="{7267B79F-A6C1-4598-9658-D8DA957C887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161" name="Picture 160" descr="A picture containing indoor, food, plastic, dessert&#10;&#10;Description automatically generated">
              <a:extLst>
                <a:ext uri="{FF2B5EF4-FFF2-40B4-BE49-F238E27FC236}">
                  <a16:creationId xmlns:a16="http://schemas.microsoft.com/office/drawing/2014/main" id="{5C36D561-2293-4356-8C6C-5523F534958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162" name="Picture 161" descr="A picture containing indoor, food, plastic, dessert&#10;&#10;Description automatically generated">
              <a:extLst>
                <a:ext uri="{FF2B5EF4-FFF2-40B4-BE49-F238E27FC236}">
                  <a16:creationId xmlns:a16="http://schemas.microsoft.com/office/drawing/2014/main" id="{1401D790-78BA-44AE-BE4F-636587B685D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163" name="Picture 162" descr="A picture containing indoor, food, plastic, dessert&#10;&#10;Description automatically generated">
              <a:extLst>
                <a:ext uri="{FF2B5EF4-FFF2-40B4-BE49-F238E27FC236}">
                  <a16:creationId xmlns:a16="http://schemas.microsoft.com/office/drawing/2014/main" id="{72290D9B-D1F7-45D9-B88B-A3EA7A40E92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164" name="Picture 163" descr="A picture containing indoor, food, plastic, dessert&#10;&#10;Description automatically generated">
              <a:extLst>
                <a:ext uri="{FF2B5EF4-FFF2-40B4-BE49-F238E27FC236}">
                  <a16:creationId xmlns:a16="http://schemas.microsoft.com/office/drawing/2014/main" id="{0FC733D3-486D-49D7-B168-B5D50AAC381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165" name="Picture 164" descr="A picture containing indoor, food, plastic, dessert&#10;&#10;Description automatically generated">
              <a:extLst>
                <a:ext uri="{FF2B5EF4-FFF2-40B4-BE49-F238E27FC236}">
                  <a16:creationId xmlns:a16="http://schemas.microsoft.com/office/drawing/2014/main" id="{270CB112-AD53-4187-8F4E-55AD54C4260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166" name="Picture 165" descr="A picture containing indoor, food, plastic, dessert&#10;&#10;Description automatically generated">
              <a:extLst>
                <a:ext uri="{FF2B5EF4-FFF2-40B4-BE49-F238E27FC236}">
                  <a16:creationId xmlns:a16="http://schemas.microsoft.com/office/drawing/2014/main" id="{6DB79956-B945-4BFD-901B-EF6E60E3E5E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167" name="Picture 166" descr="A picture containing indoor, food, plastic, dessert&#10;&#10;Description automatically generated">
              <a:extLst>
                <a:ext uri="{FF2B5EF4-FFF2-40B4-BE49-F238E27FC236}">
                  <a16:creationId xmlns:a16="http://schemas.microsoft.com/office/drawing/2014/main" id="{33A0B53C-802A-4ED3-9694-F3CB8E736F2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168" name="Picture 167" descr="A picture containing indoor, food, plastic, dessert&#10;&#10;Description automatically generated">
              <a:extLst>
                <a:ext uri="{FF2B5EF4-FFF2-40B4-BE49-F238E27FC236}">
                  <a16:creationId xmlns:a16="http://schemas.microsoft.com/office/drawing/2014/main" id="{1331E34F-F474-4A56-BC7D-2CD626D846E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169" name="Picture 168" descr="A picture containing indoor, food, plastic, dessert&#10;&#10;Description automatically generated">
              <a:extLst>
                <a:ext uri="{FF2B5EF4-FFF2-40B4-BE49-F238E27FC236}">
                  <a16:creationId xmlns:a16="http://schemas.microsoft.com/office/drawing/2014/main" id="{D10A7DAF-CFE9-4B59-A9B8-EC53CAECEAA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170" name="Picture 169" descr="A picture containing indoor, food, plastic, dessert&#10;&#10;Description automatically generated">
              <a:extLst>
                <a:ext uri="{FF2B5EF4-FFF2-40B4-BE49-F238E27FC236}">
                  <a16:creationId xmlns:a16="http://schemas.microsoft.com/office/drawing/2014/main" id="{AFDA1146-FB48-4841-96A5-D895D1CF9BB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171" name="Picture 170" descr="A picture containing indoor, food, plastic, dessert&#10;&#10;Description automatically generated">
              <a:extLst>
                <a:ext uri="{FF2B5EF4-FFF2-40B4-BE49-F238E27FC236}">
                  <a16:creationId xmlns:a16="http://schemas.microsoft.com/office/drawing/2014/main" id="{9D828090-27D5-4F5B-B2BD-3E747582087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172" name="Picture 171" descr="A picture containing indoor, food, plastic, dessert&#10;&#10;Description automatically generated">
              <a:extLst>
                <a:ext uri="{FF2B5EF4-FFF2-40B4-BE49-F238E27FC236}">
                  <a16:creationId xmlns:a16="http://schemas.microsoft.com/office/drawing/2014/main" id="{1213EFF9-472D-4614-8D80-B93B30A2F82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173" name="Picture 172" descr="A picture containing indoor, food, plastic, dessert&#10;&#10;Description automatically generated">
              <a:extLst>
                <a:ext uri="{FF2B5EF4-FFF2-40B4-BE49-F238E27FC236}">
                  <a16:creationId xmlns:a16="http://schemas.microsoft.com/office/drawing/2014/main" id="{F6DC4820-F0CE-4A97-AEE8-AC9F8F5B722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174" name="Picture 173" descr="A picture containing indoor, food, plastic, dessert&#10;&#10;Description automatically generated">
              <a:extLst>
                <a:ext uri="{FF2B5EF4-FFF2-40B4-BE49-F238E27FC236}">
                  <a16:creationId xmlns:a16="http://schemas.microsoft.com/office/drawing/2014/main" id="{21EE4A43-78C3-4B78-B703-A0BD44BE42A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175" name="Picture 174" descr="A picture containing indoor, food, plastic, dessert&#10;&#10;Description automatically generated">
              <a:extLst>
                <a:ext uri="{FF2B5EF4-FFF2-40B4-BE49-F238E27FC236}">
                  <a16:creationId xmlns:a16="http://schemas.microsoft.com/office/drawing/2014/main" id="{806DAB2F-5945-427B-9B67-EFFAE6D4CC2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176" name="Picture 175" descr="A picture containing indoor, food, plastic, dessert&#10;&#10;Description automatically generated">
              <a:extLst>
                <a:ext uri="{FF2B5EF4-FFF2-40B4-BE49-F238E27FC236}">
                  <a16:creationId xmlns:a16="http://schemas.microsoft.com/office/drawing/2014/main" id="{D1A8A3E3-E18C-4C2E-87DB-045BA17BF08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177" name="Picture 176" descr="A picture containing indoor, food, plastic, dessert&#10;&#10;Description automatically generated">
              <a:extLst>
                <a:ext uri="{FF2B5EF4-FFF2-40B4-BE49-F238E27FC236}">
                  <a16:creationId xmlns:a16="http://schemas.microsoft.com/office/drawing/2014/main" id="{3C1FA23B-7A2F-448B-A943-97E451CC045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178" name="Picture 177" descr="A picture containing indoor, food, plastic, dessert&#10;&#10;Description automatically generated">
              <a:extLst>
                <a:ext uri="{FF2B5EF4-FFF2-40B4-BE49-F238E27FC236}">
                  <a16:creationId xmlns:a16="http://schemas.microsoft.com/office/drawing/2014/main" id="{45E48F63-8EDA-4181-944E-8A2076712A9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179" name="Picture 178" descr="A picture containing indoor, food, plastic, dessert&#10;&#10;Description automatically generated">
              <a:extLst>
                <a:ext uri="{FF2B5EF4-FFF2-40B4-BE49-F238E27FC236}">
                  <a16:creationId xmlns:a16="http://schemas.microsoft.com/office/drawing/2014/main" id="{3A3056E3-54F4-4BE4-8426-A7E30B1B11A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180" name="Picture 179" descr="A picture containing indoor, food, plastic, dessert&#10;&#10;Description automatically generated">
              <a:extLst>
                <a:ext uri="{FF2B5EF4-FFF2-40B4-BE49-F238E27FC236}">
                  <a16:creationId xmlns:a16="http://schemas.microsoft.com/office/drawing/2014/main" id="{14A3B2B1-ECCC-4CCD-BF8B-35A34F17ABB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181" name="Picture 180" descr="A picture containing indoor, food, plastic, dessert&#10;&#10;Description automatically generated">
              <a:extLst>
                <a:ext uri="{FF2B5EF4-FFF2-40B4-BE49-F238E27FC236}">
                  <a16:creationId xmlns:a16="http://schemas.microsoft.com/office/drawing/2014/main" id="{54559D08-5BFA-473F-86CA-C107D805C06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182" name="Picture 181" descr="A picture containing indoor, food, plastic, dessert&#10;&#10;Description automatically generated">
              <a:extLst>
                <a:ext uri="{FF2B5EF4-FFF2-40B4-BE49-F238E27FC236}">
                  <a16:creationId xmlns:a16="http://schemas.microsoft.com/office/drawing/2014/main" id="{B67A4078-A581-4EFD-B853-7EEB33B4295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183" name="Picture 182" descr="A picture containing indoor, food, plastic, dessert&#10;&#10;Description automatically generated">
              <a:extLst>
                <a:ext uri="{FF2B5EF4-FFF2-40B4-BE49-F238E27FC236}">
                  <a16:creationId xmlns:a16="http://schemas.microsoft.com/office/drawing/2014/main" id="{74C4C468-F28F-4A40-AAF8-243D50D790F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184" name="Picture 183" descr="A picture containing indoor, food, plastic, dessert&#10;&#10;Description automatically generated">
              <a:extLst>
                <a:ext uri="{FF2B5EF4-FFF2-40B4-BE49-F238E27FC236}">
                  <a16:creationId xmlns:a16="http://schemas.microsoft.com/office/drawing/2014/main" id="{D91B1900-6BE0-4472-B9BF-3848CFF1EC4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185" name="Picture 184" descr="A picture containing indoor, food, plastic, dessert&#10;&#10;Description automatically generated">
              <a:extLst>
                <a:ext uri="{FF2B5EF4-FFF2-40B4-BE49-F238E27FC236}">
                  <a16:creationId xmlns:a16="http://schemas.microsoft.com/office/drawing/2014/main" id="{104FE0C5-1479-4C46-8706-5BCCB177666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186" name="Picture 185" descr="A picture containing indoor, food, plastic, dessert&#10;&#10;Description automatically generated">
              <a:extLst>
                <a:ext uri="{FF2B5EF4-FFF2-40B4-BE49-F238E27FC236}">
                  <a16:creationId xmlns:a16="http://schemas.microsoft.com/office/drawing/2014/main" id="{3AB6F7FB-3196-4FDE-BE8E-FE4918C2238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187" name="Picture 186" descr="A picture containing indoor, food, plastic, dessert&#10;&#10;Description automatically generated">
              <a:extLst>
                <a:ext uri="{FF2B5EF4-FFF2-40B4-BE49-F238E27FC236}">
                  <a16:creationId xmlns:a16="http://schemas.microsoft.com/office/drawing/2014/main" id="{AF4588C4-4DE5-4AAC-86C6-AC2B4652AEC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188" name="Picture 187" descr="A picture containing indoor, food, plastic, dessert&#10;&#10;Description automatically generated">
              <a:extLst>
                <a:ext uri="{FF2B5EF4-FFF2-40B4-BE49-F238E27FC236}">
                  <a16:creationId xmlns:a16="http://schemas.microsoft.com/office/drawing/2014/main" id="{FD46ACCF-2B18-497F-A1F5-4D0DBAF7C39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189" name="Picture 188" descr="A picture containing indoor, food, plastic, dessert&#10;&#10;Description automatically generated">
              <a:extLst>
                <a:ext uri="{FF2B5EF4-FFF2-40B4-BE49-F238E27FC236}">
                  <a16:creationId xmlns:a16="http://schemas.microsoft.com/office/drawing/2014/main" id="{17759274-73DB-40BD-9401-50563BF22F7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190" name="Picture 189" descr="A picture containing indoor, food, plastic, dessert&#10;&#10;Description automatically generated">
              <a:extLst>
                <a:ext uri="{FF2B5EF4-FFF2-40B4-BE49-F238E27FC236}">
                  <a16:creationId xmlns:a16="http://schemas.microsoft.com/office/drawing/2014/main" id="{DBBEEA17-FCFC-47AC-9C93-92FC44AA071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191" name="Picture 190" descr="A picture containing indoor, food, plastic, dessert&#10;&#10;Description automatically generated">
              <a:extLst>
                <a:ext uri="{FF2B5EF4-FFF2-40B4-BE49-F238E27FC236}">
                  <a16:creationId xmlns:a16="http://schemas.microsoft.com/office/drawing/2014/main" id="{5A281CB4-36BC-4AA4-8FDE-C3BFF4C3A45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192" name="Picture 191" descr="A picture containing indoor, food, plastic, dessert&#10;&#10;Description automatically generated">
              <a:extLst>
                <a:ext uri="{FF2B5EF4-FFF2-40B4-BE49-F238E27FC236}">
                  <a16:creationId xmlns:a16="http://schemas.microsoft.com/office/drawing/2014/main" id="{6D1AE804-4001-49BC-AE68-DD2E661C026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193" name="Picture 192" descr="A picture containing indoor, food, plastic, dessert&#10;&#10;Description automatically generated">
              <a:extLst>
                <a:ext uri="{FF2B5EF4-FFF2-40B4-BE49-F238E27FC236}">
                  <a16:creationId xmlns:a16="http://schemas.microsoft.com/office/drawing/2014/main" id="{D0696D1F-A443-491C-B7FD-50A2F1E28A3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194" name="Picture 193" descr="A picture containing indoor, food, plastic, dessert&#10;&#10;Description automatically generated">
              <a:extLst>
                <a:ext uri="{FF2B5EF4-FFF2-40B4-BE49-F238E27FC236}">
                  <a16:creationId xmlns:a16="http://schemas.microsoft.com/office/drawing/2014/main" id="{156F4F61-FEBA-486D-8B43-40034C5ADA9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195" name="Picture 194" descr="A picture containing indoor, food, plastic, dessert&#10;&#10;Description automatically generated">
              <a:extLst>
                <a:ext uri="{FF2B5EF4-FFF2-40B4-BE49-F238E27FC236}">
                  <a16:creationId xmlns:a16="http://schemas.microsoft.com/office/drawing/2014/main" id="{A4194642-D832-4688-8A82-B34295EFAC8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196" name="Picture 195" descr="A picture containing indoor, food, plastic, dessert&#10;&#10;Description automatically generated">
              <a:extLst>
                <a:ext uri="{FF2B5EF4-FFF2-40B4-BE49-F238E27FC236}">
                  <a16:creationId xmlns:a16="http://schemas.microsoft.com/office/drawing/2014/main" id="{A9E4569A-3E0A-482E-80BA-F128C0B5BF6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197" name="Picture 196" descr="A picture containing indoor, food, plastic, dessert&#10;&#10;Description automatically generated">
              <a:extLst>
                <a:ext uri="{FF2B5EF4-FFF2-40B4-BE49-F238E27FC236}">
                  <a16:creationId xmlns:a16="http://schemas.microsoft.com/office/drawing/2014/main" id="{C881D7F3-0D46-47BE-BE77-217547F19C6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198" name="Picture 197" descr="A picture containing indoor, food, plastic, dessert&#10;&#10;Description automatically generated">
              <a:extLst>
                <a:ext uri="{FF2B5EF4-FFF2-40B4-BE49-F238E27FC236}">
                  <a16:creationId xmlns:a16="http://schemas.microsoft.com/office/drawing/2014/main" id="{0D98E3D3-874B-4157-86BB-C70C4F018E7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199" name="Picture 198" descr="A picture containing indoor, food, plastic, dessert&#10;&#10;Description automatically generated">
              <a:extLst>
                <a:ext uri="{FF2B5EF4-FFF2-40B4-BE49-F238E27FC236}">
                  <a16:creationId xmlns:a16="http://schemas.microsoft.com/office/drawing/2014/main" id="{739E59BE-1018-4004-A5B9-71CED3E3A78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200" name="Picture 199" descr="A picture containing indoor, food, plastic, dessert&#10;&#10;Description automatically generated">
              <a:extLst>
                <a:ext uri="{FF2B5EF4-FFF2-40B4-BE49-F238E27FC236}">
                  <a16:creationId xmlns:a16="http://schemas.microsoft.com/office/drawing/2014/main" id="{19D27FEE-6112-45F6-BF6A-EFA5369CC64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201" name="Picture 200" descr="A picture containing indoor, food, plastic, dessert&#10;&#10;Description automatically generated">
              <a:extLst>
                <a:ext uri="{FF2B5EF4-FFF2-40B4-BE49-F238E27FC236}">
                  <a16:creationId xmlns:a16="http://schemas.microsoft.com/office/drawing/2014/main" id="{E1A5DCFB-4702-40EC-969E-66F6C0327D7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202" name="Group 201">
            <a:extLst>
              <a:ext uri="{FF2B5EF4-FFF2-40B4-BE49-F238E27FC236}">
                <a16:creationId xmlns:a16="http://schemas.microsoft.com/office/drawing/2014/main" id="{A1CA5386-65DA-46BD-98C4-AF7D4DBE9641}"/>
              </a:ext>
            </a:extLst>
          </p:cNvPr>
          <p:cNvGrpSpPr/>
          <p:nvPr/>
        </p:nvGrpSpPr>
        <p:grpSpPr>
          <a:xfrm>
            <a:off x="895388" y="3708407"/>
            <a:ext cx="799057" cy="538853"/>
            <a:chOff x="1799658" y="4188737"/>
            <a:chExt cx="1292831" cy="871835"/>
          </a:xfrm>
        </p:grpSpPr>
        <p:pic>
          <p:nvPicPr>
            <p:cNvPr id="203" name="Picture 202" descr="A picture containing indoor, food, plastic, dessert&#10;&#10;Description automatically generated">
              <a:extLst>
                <a:ext uri="{FF2B5EF4-FFF2-40B4-BE49-F238E27FC236}">
                  <a16:creationId xmlns:a16="http://schemas.microsoft.com/office/drawing/2014/main" id="{6E11BD7C-38C7-4F6F-A456-0FFBC321B16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204" name="Picture 203" descr="A picture containing indoor, food, plastic, dessert&#10;&#10;Description automatically generated">
              <a:extLst>
                <a:ext uri="{FF2B5EF4-FFF2-40B4-BE49-F238E27FC236}">
                  <a16:creationId xmlns:a16="http://schemas.microsoft.com/office/drawing/2014/main" id="{8174AE45-0AF6-4331-A4BC-9E5C5013610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205" name="Picture 204" descr="A picture containing indoor, food, plastic, dessert&#10;&#10;Description automatically generated">
              <a:extLst>
                <a:ext uri="{FF2B5EF4-FFF2-40B4-BE49-F238E27FC236}">
                  <a16:creationId xmlns:a16="http://schemas.microsoft.com/office/drawing/2014/main" id="{0CCF9051-0D69-4E0F-A43B-889C720EE2B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206" name="Picture 205" descr="A picture containing indoor, food, plastic, dessert&#10;&#10;Description automatically generated">
              <a:extLst>
                <a:ext uri="{FF2B5EF4-FFF2-40B4-BE49-F238E27FC236}">
                  <a16:creationId xmlns:a16="http://schemas.microsoft.com/office/drawing/2014/main" id="{FA6D1FED-7969-4C01-8732-7F4DB68BE17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207" name="Picture 206" descr="A picture containing indoor, food, plastic, dessert&#10;&#10;Description automatically generated">
              <a:extLst>
                <a:ext uri="{FF2B5EF4-FFF2-40B4-BE49-F238E27FC236}">
                  <a16:creationId xmlns:a16="http://schemas.microsoft.com/office/drawing/2014/main" id="{E7FA1E88-7EFD-4952-B280-009C28C7AF7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208" name="Picture 207" descr="A picture containing indoor, food, plastic, dessert&#10;&#10;Description automatically generated">
              <a:extLst>
                <a:ext uri="{FF2B5EF4-FFF2-40B4-BE49-F238E27FC236}">
                  <a16:creationId xmlns:a16="http://schemas.microsoft.com/office/drawing/2014/main" id="{822458D5-F71E-4662-B1B3-9D9AB765591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209" name="Picture 208" descr="A picture containing indoor, food, plastic, dessert&#10;&#10;Description automatically generated">
              <a:extLst>
                <a:ext uri="{FF2B5EF4-FFF2-40B4-BE49-F238E27FC236}">
                  <a16:creationId xmlns:a16="http://schemas.microsoft.com/office/drawing/2014/main" id="{E356072D-0786-4A41-8A6D-2CBA55C219D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210" name="Picture 209" descr="A picture containing indoor, food, plastic, dessert&#10;&#10;Description automatically generated">
              <a:extLst>
                <a:ext uri="{FF2B5EF4-FFF2-40B4-BE49-F238E27FC236}">
                  <a16:creationId xmlns:a16="http://schemas.microsoft.com/office/drawing/2014/main" id="{B67EE414-42D0-44F7-AAF4-C4E58E0BA38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211" name="Picture 210" descr="A picture containing indoor, food, plastic, dessert&#10;&#10;Description automatically generated">
              <a:extLst>
                <a:ext uri="{FF2B5EF4-FFF2-40B4-BE49-F238E27FC236}">
                  <a16:creationId xmlns:a16="http://schemas.microsoft.com/office/drawing/2014/main" id="{CC1FE844-66B6-4FB7-A1C5-F3BAC075FEE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212" name="Picture 211" descr="A picture containing indoor, food, plastic, dessert&#10;&#10;Description automatically generated">
              <a:extLst>
                <a:ext uri="{FF2B5EF4-FFF2-40B4-BE49-F238E27FC236}">
                  <a16:creationId xmlns:a16="http://schemas.microsoft.com/office/drawing/2014/main" id="{4B9AA561-C6A5-41C6-A2E9-AC957BA31C6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213" name="Picture 212" descr="A picture containing indoor, food, plastic, dessert&#10;&#10;Description automatically generated">
              <a:extLst>
                <a:ext uri="{FF2B5EF4-FFF2-40B4-BE49-F238E27FC236}">
                  <a16:creationId xmlns:a16="http://schemas.microsoft.com/office/drawing/2014/main" id="{D47532A9-67A7-4EAF-80A0-987FF91770A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214" name="Picture 213" descr="A picture containing indoor, food, plastic, dessert&#10;&#10;Description automatically generated">
              <a:extLst>
                <a:ext uri="{FF2B5EF4-FFF2-40B4-BE49-F238E27FC236}">
                  <a16:creationId xmlns:a16="http://schemas.microsoft.com/office/drawing/2014/main" id="{BC2028FA-3705-49C8-9CA3-5C155127634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215" name="Picture 214" descr="A picture containing indoor, food, plastic, dessert&#10;&#10;Description automatically generated">
              <a:extLst>
                <a:ext uri="{FF2B5EF4-FFF2-40B4-BE49-F238E27FC236}">
                  <a16:creationId xmlns:a16="http://schemas.microsoft.com/office/drawing/2014/main" id="{2FDDEA72-BEAD-46E3-BB2E-4908B52AA20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216" name="Picture 215" descr="A picture containing indoor, food, plastic, dessert&#10;&#10;Description automatically generated">
              <a:extLst>
                <a:ext uri="{FF2B5EF4-FFF2-40B4-BE49-F238E27FC236}">
                  <a16:creationId xmlns:a16="http://schemas.microsoft.com/office/drawing/2014/main" id="{140E5754-1077-4599-B5C1-E78AED626FE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217" name="Picture 216" descr="A picture containing indoor, food, plastic, dessert&#10;&#10;Description automatically generated">
              <a:extLst>
                <a:ext uri="{FF2B5EF4-FFF2-40B4-BE49-F238E27FC236}">
                  <a16:creationId xmlns:a16="http://schemas.microsoft.com/office/drawing/2014/main" id="{C54B12B0-DFF2-49C9-8DE1-326426E5558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218" name="Picture 217" descr="A picture containing indoor, food, plastic, dessert&#10;&#10;Description automatically generated">
              <a:extLst>
                <a:ext uri="{FF2B5EF4-FFF2-40B4-BE49-F238E27FC236}">
                  <a16:creationId xmlns:a16="http://schemas.microsoft.com/office/drawing/2014/main" id="{66B89D87-85BB-489B-B36C-55E00A4B74F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219" name="Picture 218" descr="A picture containing indoor, food, plastic, dessert&#10;&#10;Description automatically generated">
              <a:extLst>
                <a:ext uri="{FF2B5EF4-FFF2-40B4-BE49-F238E27FC236}">
                  <a16:creationId xmlns:a16="http://schemas.microsoft.com/office/drawing/2014/main" id="{50E1BA39-8E17-49FD-883E-B6579445E5F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220" name="Picture 219" descr="A picture containing indoor, food, plastic, dessert&#10;&#10;Description automatically generated">
              <a:extLst>
                <a:ext uri="{FF2B5EF4-FFF2-40B4-BE49-F238E27FC236}">
                  <a16:creationId xmlns:a16="http://schemas.microsoft.com/office/drawing/2014/main" id="{81C7B451-B95C-4AD6-B1E8-AD2249B4058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221" name="Picture 220" descr="A picture containing indoor, food, plastic, dessert&#10;&#10;Description automatically generated">
              <a:extLst>
                <a:ext uri="{FF2B5EF4-FFF2-40B4-BE49-F238E27FC236}">
                  <a16:creationId xmlns:a16="http://schemas.microsoft.com/office/drawing/2014/main" id="{5A6EFAB5-0E9C-49FC-B1FB-BE75A95F18E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222" name="Picture 221" descr="A picture containing indoor, food, plastic, dessert&#10;&#10;Description automatically generated">
              <a:extLst>
                <a:ext uri="{FF2B5EF4-FFF2-40B4-BE49-F238E27FC236}">
                  <a16:creationId xmlns:a16="http://schemas.microsoft.com/office/drawing/2014/main" id="{0B0B592D-240F-4839-A2A6-EE28DA629BE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223" name="Picture 222" descr="A picture containing indoor, food, plastic, dessert&#10;&#10;Description automatically generated">
              <a:extLst>
                <a:ext uri="{FF2B5EF4-FFF2-40B4-BE49-F238E27FC236}">
                  <a16:creationId xmlns:a16="http://schemas.microsoft.com/office/drawing/2014/main" id="{82CD2874-EC51-481F-8223-E7CA550AA1D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224" name="Picture 223" descr="A picture containing indoor, food, plastic, dessert&#10;&#10;Description automatically generated">
              <a:extLst>
                <a:ext uri="{FF2B5EF4-FFF2-40B4-BE49-F238E27FC236}">
                  <a16:creationId xmlns:a16="http://schemas.microsoft.com/office/drawing/2014/main" id="{32B83512-02CD-4332-922D-1A184763D4B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225" name="Picture 224" descr="A picture containing indoor, food, plastic, dessert&#10;&#10;Description automatically generated">
              <a:extLst>
                <a:ext uri="{FF2B5EF4-FFF2-40B4-BE49-F238E27FC236}">
                  <a16:creationId xmlns:a16="http://schemas.microsoft.com/office/drawing/2014/main" id="{441AB475-25EC-438F-85B7-3F9FAA80FEB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226" name="Picture 225" descr="A picture containing indoor, food, plastic, dessert&#10;&#10;Description automatically generated">
              <a:extLst>
                <a:ext uri="{FF2B5EF4-FFF2-40B4-BE49-F238E27FC236}">
                  <a16:creationId xmlns:a16="http://schemas.microsoft.com/office/drawing/2014/main" id="{FED776A9-62FC-4D38-BBA0-CC336935100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227" name="Picture 226" descr="A picture containing indoor, food, plastic, dessert&#10;&#10;Description automatically generated">
              <a:extLst>
                <a:ext uri="{FF2B5EF4-FFF2-40B4-BE49-F238E27FC236}">
                  <a16:creationId xmlns:a16="http://schemas.microsoft.com/office/drawing/2014/main" id="{8B7C8A91-808C-4F01-BBDB-FB664C04BC1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228" name="Picture 227" descr="A picture containing indoor, food, plastic, dessert&#10;&#10;Description automatically generated">
              <a:extLst>
                <a:ext uri="{FF2B5EF4-FFF2-40B4-BE49-F238E27FC236}">
                  <a16:creationId xmlns:a16="http://schemas.microsoft.com/office/drawing/2014/main" id="{D35CB513-3FC0-4950-AB90-15128BA690E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229" name="Picture 228" descr="A picture containing indoor, food, plastic, dessert&#10;&#10;Description automatically generated">
              <a:extLst>
                <a:ext uri="{FF2B5EF4-FFF2-40B4-BE49-F238E27FC236}">
                  <a16:creationId xmlns:a16="http://schemas.microsoft.com/office/drawing/2014/main" id="{5E3BCCEC-1697-4006-B04D-D1DE41BE4C0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230" name="Picture 229" descr="A picture containing indoor, food, plastic, dessert&#10;&#10;Description automatically generated">
              <a:extLst>
                <a:ext uri="{FF2B5EF4-FFF2-40B4-BE49-F238E27FC236}">
                  <a16:creationId xmlns:a16="http://schemas.microsoft.com/office/drawing/2014/main" id="{A3148D38-DACE-445E-9812-0B559B6BD17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231" name="Picture 230" descr="A picture containing indoor, food, plastic, dessert&#10;&#10;Description automatically generated">
              <a:extLst>
                <a:ext uri="{FF2B5EF4-FFF2-40B4-BE49-F238E27FC236}">
                  <a16:creationId xmlns:a16="http://schemas.microsoft.com/office/drawing/2014/main" id="{65795326-3767-4CD2-B1D0-74CF5325CB9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232" name="Picture 231" descr="A picture containing indoor, food, plastic, dessert&#10;&#10;Description automatically generated">
              <a:extLst>
                <a:ext uri="{FF2B5EF4-FFF2-40B4-BE49-F238E27FC236}">
                  <a16:creationId xmlns:a16="http://schemas.microsoft.com/office/drawing/2014/main" id="{DF7C3F4B-9AE2-4615-9BDB-CDF2CCDF4DF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233" name="Picture 232" descr="A picture containing indoor, food, plastic, dessert&#10;&#10;Description automatically generated">
              <a:extLst>
                <a:ext uri="{FF2B5EF4-FFF2-40B4-BE49-F238E27FC236}">
                  <a16:creationId xmlns:a16="http://schemas.microsoft.com/office/drawing/2014/main" id="{EA38165B-BF52-4AF8-B5F0-6FF8EE6636F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234" name="Picture 233" descr="A picture containing indoor, food, plastic, dessert&#10;&#10;Description automatically generated">
              <a:extLst>
                <a:ext uri="{FF2B5EF4-FFF2-40B4-BE49-F238E27FC236}">
                  <a16:creationId xmlns:a16="http://schemas.microsoft.com/office/drawing/2014/main" id="{04084EBB-788F-4DB3-8311-771C6EF9FC4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235" name="Picture 234" descr="A picture containing indoor, food, plastic, dessert&#10;&#10;Description automatically generated">
              <a:extLst>
                <a:ext uri="{FF2B5EF4-FFF2-40B4-BE49-F238E27FC236}">
                  <a16:creationId xmlns:a16="http://schemas.microsoft.com/office/drawing/2014/main" id="{680DEC42-2C48-454D-BB24-EC048B376FB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236" name="Picture 235" descr="A picture containing indoor, food, plastic, dessert&#10;&#10;Description automatically generated">
              <a:extLst>
                <a:ext uri="{FF2B5EF4-FFF2-40B4-BE49-F238E27FC236}">
                  <a16:creationId xmlns:a16="http://schemas.microsoft.com/office/drawing/2014/main" id="{0CCC8E62-1BA7-4646-9327-7997C5B3A65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237" name="Picture 236" descr="A picture containing indoor, food, plastic, dessert&#10;&#10;Description automatically generated">
              <a:extLst>
                <a:ext uri="{FF2B5EF4-FFF2-40B4-BE49-F238E27FC236}">
                  <a16:creationId xmlns:a16="http://schemas.microsoft.com/office/drawing/2014/main" id="{6B976E30-0AE0-4425-A7DD-4E6E3B4BFE3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238" name="Picture 237" descr="A picture containing indoor, food, plastic, dessert&#10;&#10;Description automatically generated">
              <a:extLst>
                <a:ext uri="{FF2B5EF4-FFF2-40B4-BE49-F238E27FC236}">
                  <a16:creationId xmlns:a16="http://schemas.microsoft.com/office/drawing/2014/main" id="{161F42EB-FD61-4298-B087-AF1DF90F059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239" name="Picture 238" descr="A picture containing indoor, food, plastic, dessert&#10;&#10;Description automatically generated">
              <a:extLst>
                <a:ext uri="{FF2B5EF4-FFF2-40B4-BE49-F238E27FC236}">
                  <a16:creationId xmlns:a16="http://schemas.microsoft.com/office/drawing/2014/main" id="{1FB0AFD1-F293-4A98-B162-373AFB6905F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240" name="Picture 239" descr="A picture containing indoor, food, plastic, dessert&#10;&#10;Description automatically generated">
              <a:extLst>
                <a:ext uri="{FF2B5EF4-FFF2-40B4-BE49-F238E27FC236}">
                  <a16:creationId xmlns:a16="http://schemas.microsoft.com/office/drawing/2014/main" id="{6AF8293F-1E2C-45E1-AB4A-FD2F2463505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241" name="Picture 240" descr="A picture containing indoor, food, plastic, dessert&#10;&#10;Description automatically generated">
              <a:extLst>
                <a:ext uri="{FF2B5EF4-FFF2-40B4-BE49-F238E27FC236}">
                  <a16:creationId xmlns:a16="http://schemas.microsoft.com/office/drawing/2014/main" id="{4BC72CB9-8E16-4BD0-BF3A-2016E876EDD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242" name="Picture 241" descr="A picture containing indoor, food, plastic, dessert&#10;&#10;Description automatically generated">
              <a:extLst>
                <a:ext uri="{FF2B5EF4-FFF2-40B4-BE49-F238E27FC236}">
                  <a16:creationId xmlns:a16="http://schemas.microsoft.com/office/drawing/2014/main" id="{130B945F-F71A-40A4-ADA4-161C8105713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243" name="Picture 242" descr="A picture containing indoor, food, plastic, dessert&#10;&#10;Description automatically generated">
              <a:extLst>
                <a:ext uri="{FF2B5EF4-FFF2-40B4-BE49-F238E27FC236}">
                  <a16:creationId xmlns:a16="http://schemas.microsoft.com/office/drawing/2014/main" id="{E6D07C4A-E455-4AE6-894F-0FE01B72DDA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244" name="Picture 243" descr="A picture containing indoor, food, plastic, dessert&#10;&#10;Description automatically generated">
              <a:extLst>
                <a:ext uri="{FF2B5EF4-FFF2-40B4-BE49-F238E27FC236}">
                  <a16:creationId xmlns:a16="http://schemas.microsoft.com/office/drawing/2014/main" id="{02306FF8-80C9-46D2-83A1-7BB7A6F8D7B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245" name="Picture 244" descr="A picture containing indoor, food, plastic, dessert&#10;&#10;Description automatically generated">
              <a:extLst>
                <a:ext uri="{FF2B5EF4-FFF2-40B4-BE49-F238E27FC236}">
                  <a16:creationId xmlns:a16="http://schemas.microsoft.com/office/drawing/2014/main" id="{8118811C-741D-41F1-AAB2-A876145B8CD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246" name="Picture 245" descr="A picture containing indoor, food, plastic, dessert&#10;&#10;Description automatically generated">
              <a:extLst>
                <a:ext uri="{FF2B5EF4-FFF2-40B4-BE49-F238E27FC236}">
                  <a16:creationId xmlns:a16="http://schemas.microsoft.com/office/drawing/2014/main" id="{C8B81598-FBA5-4CAC-BB7D-10B46350F0E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247" name="Picture 246" descr="A picture containing indoor, food, plastic, dessert&#10;&#10;Description automatically generated">
              <a:extLst>
                <a:ext uri="{FF2B5EF4-FFF2-40B4-BE49-F238E27FC236}">
                  <a16:creationId xmlns:a16="http://schemas.microsoft.com/office/drawing/2014/main" id="{BA5D0131-0905-4961-944A-860B4E4DAB3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248" name="Picture 247" descr="A picture containing indoor, food, plastic, dessert&#10;&#10;Description automatically generated">
              <a:extLst>
                <a:ext uri="{FF2B5EF4-FFF2-40B4-BE49-F238E27FC236}">
                  <a16:creationId xmlns:a16="http://schemas.microsoft.com/office/drawing/2014/main" id="{9C317B15-6CE0-4DB7-A303-521138BD6EB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249" name="Picture 248" descr="A picture containing indoor, food, plastic, dessert&#10;&#10;Description automatically generated">
              <a:extLst>
                <a:ext uri="{FF2B5EF4-FFF2-40B4-BE49-F238E27FC236}">
                  <a16:creationId xmlns:a16="http://schemas.microsoft.com/office/drawing/2014/main" id="{243F9328-ACAC-4B65-BC22-263EC447961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250" name="Picture 249" descr="A picture containing indoor, food, plastic, dessert&#10;&#10;Description automatically generated">
              <a:extLst>
                <a:ext uri="{FF2B5EF4-FFF2-40B4-BE49-F238E27FC236}">
                  <a16:creationId xmlns:a16="http://schemas.microsoft.com/office/drawing/2014/main" id="{F6E8E999-8AF9-4D23-9AC3-1028D483FC3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251" name="Picture 250" descr="A picture containing indoor, food, plastic, dessert&#10;&#10;Description automatically generated">
              <a:extLst>
                <a:ext uri="{FF2B5EF4-FFF2-40B4-BE49-F238E27FC236}">
                  <a16:creationId xmlns:a16="http://schemas.microsoft.com/office/drawing/2014/main" id="{3AA38339-BF0D-4B20-BC3F-DE80B226CBE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252" name="Group 251">
            <a:extLst>
              <a:ext uri="{FF2B5EF4-FFF2-40B4-BE49-F238E27FC236}">
                <a16:creationId xmlns:a16="http://schemas.microsoft.com/office/drawing/2014/main" id="{38C3A1F6-A3C6-44E1-91AF-E19FB49CF223}"/>
              </a:ext>
            </a:extLst>
          </p:cNvPr>
          <p:cNvGrpSpPr/>
          <p:nvPr/>
        </p:nvGrpSpPr>
        <p:grpSpPr>
          <a:xfrm>
            <a:off x="200163" y="4040670"/>
            <a:ext cx="1231438" cy="830434"/>
            <a:chOff x="1799658" y="4188737"/>
            <a:chExt cx="1292831" cy="871835"/>
          </a:xfrm>
        </p:grpSpPr>
        <p:pic>
          <p:nvPicPr>
            <p:cNvPr id="253" name="Picture 252" descr="A picture containing indoor, food, plastic, dessert&#10;&#10;Description automatically generated">
              <a:extLst>
                <a:ext uri="{FF2B5EF4-FFF2-40B4-BE49-F238E27FC236}">
                  <a16:creationId xmlns:a16="http://schemas.microsoft.com/office/drawing/2014/main" id="{E7A9842F-2EF0-4058-840C-8310A29939C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254" name="Picture 253" descr="A picture containing indoor, food, plastic, dessert&#10;&#10;Description automatically generated">
              <a:extLst>
                <a:ext uri="{FF2B5EF4-FFF2-40B4-BE49-F238E27FC236}">
                  <a16:creationId xmlns:a16="http://schemas.microsoft.com/office/drawing/2014/main" id="{30730B2F-CAA3-4A16-B3C7-DD6BCFFFF96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255" name="Picture 254" descr="A picture containing indoor, food, plastic, dessert&#10;&#10;Description automatically generated">
              <a:extLst>
                <a:ext uri="{FF2B5EF4-FFF2-40B4-BE49-F238E27FC236}">
                  <a16:creationId xmlns:a16="http://schemas.microsoft.com/office/drawing/2014/main" id="{741447C4-34FF-4B0A-AE5D-65FD3CB574D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256" name="Picture 255" descr="A picture containing indoor, food, plastic, dessert&#10;&#10;Description automatically generated">
              <a:extLst>
                <a:ext uri="{FF2B5EF4-FFF2-40B4-BE49-F238E27FC236}">
                  <a16:creationId xmlns:a16="http://schemas.microsoft.com/office/drawing/2014/main" id="{07858629-6B77-405C-8A9E-2CE04E9A197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257" name="Picture 256" descr="A picture containing indoor, food, plastic, dessert&#10;&#10;Description automatically generated">
              <a:extLst>
                <a:ext uri="{FF2B5EF4-FFF2-40B4-BE49-F238E27FC236}">
                  <a16:creationId xmlns:a16="http://schemas.microsoft.com/office/drawing/2014/main" id="{5539CDAE-91C5-4970-9710-278651882E8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258" name="Picture 257" descr="A picture containing indoor, food, plastic, dessert&#10;&#10;Description automatically generated">
              <a:extLst>
                <a:ext uri="{FF2B5EF4-FFF2-40B4-BE49-F238E27FC236}">
                  <a16:creationId xmlns:a16="http://schemas.microsoft.com/office/drawing/2014/main" id="{D62D9E1E-3796-49CD-A477-FFF2C7D3FBA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259" name="Picture 258" descr="A picture containing indoor, food, plastic, dessert&#10;&#10;Description automatically generated">
              <a:extLst>
                <a:ext uri="{FF2B5EF4-FFF2-40B4-BE49-F238E27FC236}">
                  <a16:creationId xmlns:a16="http://schemas.microsoft.com/office/drawing/2014/main" id="{119FD800-E277-472C-ADBB-2FC7A7A53DA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260" name="Picture 259" descr="A picture containing indoor, food, plastic, dessert&#10;&#10;Description automatically generated">
              <a:extLst>
                <a:ext uri="{FF2B5EF4-FFF2-40B4-BE49-F238E27FC236}">
                  <a16:creationId xmlns:a16="http://schemas.microsoft.com/office/drawing/2014/main" id="{051C881C-6741-4694-807E-24C87683F3F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261" name="Picture 260" descr="A picture containing indoor, food, plastic, dessert&#10;&#10;Description automatically generated">
              <a:extLst>
                <a:ext uri="{FF2B5EF4-FFF2-40B4-BE49-F238E27FC236}">
                  <a16:creationId xmlns:a16="http://schemas.microsoft.com/office/drawing/2014/main" id="{0A56EB6A-85D1-456D-ABD2-9166CAD619E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262" name="Picture 261" descr="A picture containing indoor, food, plastic, dessert&#10;&#10;Description automatically generated">
              <a:extLst>
                <a:ext uri="{FF2B5EF4-FFF2-40B4-BE49-F238E27FC236}">
                  <a16:creationId xmlns:a16="http://schemas.microsoft.com/office/drawing/2014/main" id="{F6FC796C-7DB8-4D94-AE56-44289460B03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263" name="Picture 262" descr="A picture containing indoor, food, plastic, dessert&#10;&#10;Description automatically generated">
              <a:extLst>
                <a:ext uri="{FF2B5EF4-FFF2-40B4-BE49-F238E27FC236}">
                  <a16:creationId xmlns:a16="http://schemas.microsoft.com/office/drawing/2014/main" id="{B2D2D7B0-A81D-45D5-9B6A-82FA2F388AD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264" name="Picture 263" descr="A picture containing indoor, food, plastic, dessert&#10;&#10;Description automatically generated">
              <a:extLst>
                <a:ext uri="{FF2B5EF4-FFF2-40B4-BE49-F238E27FC236}">
                  <a16:creationId xmlns:a16="http://schemas.microsoft.com/office/drawing/2014/main" id="{6CFA44DD-331F-40DB-86B3-73769B0E982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265" name="Picture 264" descr="A picture containing indoor, food, plastic, dessert&#10;&#10;Description automatically generated">
              <a:extLst>
                <a:ext uri="{FF2B5EF4-FFF2-40B4-BE49-F238E27FC236}">
                  <a16:creationId xmlns:a16="http://schemas.microsoft.com/office/drawing/2014/main" id="{6CDE71C0-420C-434D-80A8-3B3CF3510F6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266" name="Picture 265" descr="A picture containing indoor, food, plastic, dessert&#10;&#10;Description automatically generated">
              <a:extLst>
                <a:ext uri="{FF2B5EF4-FFF2-40B4-BE49-F238E27FC236}">
                  <a16:creationId xmlns:a16="http://schemas.microsoft.com/office/drawing/2014/main" id="{3B7B8931-461D-4B38-8172-13842AE6747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267" name="Picture 266" descr="A picture containing indoor, food, plastic, dessert&#10;&#10;Description automatically generated">
              <a:extLst>
                <a:ext uri="{FF2B5EF4-FFF2-40B4-BE49-F238E27FC236}">
                  <a16:creationId xmlns:a16="http://schemas.microsoft.com/office/drawing/2014/main" id="{8C21E247-A036-4EA8-A96C-E9E3E6BC918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268" name="Picture 267" descr="A picture containing indoor, food, plastic, dessert&#10;&#10;Description automatically generated">
              <a:extLst>
                <a:ext uri="{FF2B5EF4-FFF2-40B4-BE49-F238E27FC236}">
                  <a16:creationId xmlns:a16="http://schemas.microsoft.com/office/drawing/2014/main" id="{3769B61F-3E4D-4AAA-8FBE-B65ED728D1B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269" name="Picture 268" descr="A picture containing indoor, food, plastic, dessert&#10;&#10;Description automatically generated">
              <a:extLst>
                <a:ext uri="{FF2B5EF4-FFF2-40B4-BE49-F238E27FC236}">
                  <a16:creationId xmlns:a16="http://schemas.microsoft.com/office/drawing/2014/main" id="{B153DAAA-39D6-4EFD-943E-F8F60C331E0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270" name="Picture 269" descr="A picture containing indoor, food, plastic, dessert&#10;&#10;Description automatically generated">
              <a:extLst>
                <a:ext uri="{FF2B5EF4-FFF2-40B4-BE49-F238E27FC236}">
                  <a16:creationId xmlns:a16="http://schemas.microsoft.com/office/drawing/2014/main" id="{2D953948-3FDC-4235-BD64-5B7DE7F4B82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271" name="Picture 270" descr="A picture containing indoor, food, plastic, dessert&#10;&#10;Description automatically generated">
              <a:extLst>
                <a:ext uri="{FF2B5EF4-FFF2-40B4-BE49-F238E27FC236}">
                  <a16:creationId xmlns:a16="http://schemas.microsoft.com/office/drawing/2014/main" id="{853C57BB-9086-4106-9D69-15316CBCCD7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272" name="Picture 271" descr="A picture containing indoor, food, plastic, dessert&#10;&#10;Description automatically generated">
              <a:extLst>
                <a:ext uri="{FF2B5EF4-FFF2-40B4-BE49-F238E27FC236}">
                  <a16:creationId xmlns:a16="http://schemas.microsoft.com/office/drawing/2014/main" id="{5648B1D4-B419-4398-9651-BDC8813FF2F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273" name="Picture 272" descr="A picture containing indoor, food, plastic, dessert&#10;&#10;Description automatically generated">
              <a:extLst>
                <a:ext uri="{FF2B5EF4-FFF2-40B4-BE49-F238E27FC236}">
                  <a16:creationId xmlns:a16="http://schemas.microsoft.com/office/drawing/2014/main" id="{634F6E75-7362-43A2-8CA4-DFBCBEC633B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274" name="Picture 273" descr="A picture containing indoor, food, plastic, dessert&#10;&#10;Description automatically generated">
              <a:extLst>
                <a:ext uri="{FF2B5EF4-FFF2-40B4-BE49-F238E27FC236}">
                  <a16:creationId xmlns:a16="http://schemas.microsoft.com/office/drawing/2014/main" id="{6A79DC66-F2AC-44C1-9CE0-857EE617BEC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275" name="Picture 274" descr="A picture containing indoor, food, plastic, dessert&#10;&#10;Description automatically generated">
              <a:extLst>
                <a:ext uri="{FF2B5EF4-FFF2-40B4-BE49-F238E27FC236}">
                  <a16:creationId xmlns:a16="http://schemas.microsoft.com/office/drawing/2014/main" id="{1516BB68-79A3-4EC9-922A-40AA95D89BA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276" name="Picture 275" descr="A picture containing indoor, food, plastic, dessert&#10;&#10;Description automatically generated">
              <a:extLst>
                <a:ext uri="{FF2B5EF4-FFF2-40B4-BE49-F238E27FC236}">
                  <a16:creationId xmlns:a16="http://schemas.microsoft.com/office/drawing/2014/main" id="{6011B834-80E3-4BFA-A89E-260E0A7C5CE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277" name="Picture 276" descr="A picture containing indoor, food, plastic, dessert&#10;&#10;Description automatically generated">
              <a:extLst>
                <a:ext uri="{FF2B5EF4-FFF2-40B4-BE49-F238E27FC236}">
                  <a16:creationId xmlns:a16="http://schemas.microsoft.com/office/drawing/2014/main" id="{361A5081-C1FB-4562-9D4E-A0D4FCA09B9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278" name="Picture 277" descr="A picture containing indoor, food, plastic, dessert&#10;&#10;Description automatically generated">
              <a:extLst>
                <a:ext uri="{FF2B5EF4-FFF2-40B4-BE49-F238E27FC236}">
                  <a16:creationId xmlns:a16="http://schemas.microsoft.com/office/drawing/2014/main" id="{C2D097C4-1DB4-4A75-8E87-594851E0B92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279" name="Picture 278" descr="A picture containing indoor, food, plastic, dessert&#10;&#10;Description automatically generated">
              <a:extLst>
                <a:ext uri="{FF2B5EF4-FFF2-40B4-BE49-F238E27FC236}">
                  <a16:creationId xmlns:a16="http://schemas.microsoft.com/office/drawing/2014/main" id="{AB22A0B4-24FB-47ED-B07A-F472E519C4D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280" name="Picture 279" descr="A picture containing indoor, food, plastic, dessert&#10;&#10;Description automatically generated">
              <a:extLst>
                <a:ext uri="{FF2B5EF4-FFF2-40B4-BE49-F238E27FC236}">
                  <a16:creationId xmlns:a16="http://schemas.microsoft.com/office/drawing/2014/main" id="{57DEAB07-B67B-4137-8065-1D739B5BA1C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281" name="Picture 280" descr="A picture containing indoor, food, plastic, dessert&#10;&#10;Description automatically generated">
              <a:extLst>
                <a:ext uri="{FF2B5EF4-FFF2-40B4-BE49-F238E27FC236}">
                  <a16:creationId xmlns:a16="http://schemas.microsoft.com/office/drawing/2014/main" id="{CED4134D-C189-4A04-9C73-43BD3A81EC2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282" name="Picture 281" descr="A picture containing indoor, food, plastic, dessert&#10;&#10;Description automatically generated">
              <a:extLst>
                <a:ext uri="{FF2B5EF4-FFF2-40B4-BE49-F238E27FC236}">
                  <a16:creationId xmlns:a16="http://schemas.microsoft.com/office/drawing/2014/main" id="{73149FCB-9CD3-44E7-95D4-E5010EC571F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283" name="Picture 282" descr="A picture containing indoor, food, plastic, dessert&#10;&#10;Description automatically generated">
              <a:extLst>
                <a:ext uri="{FF2B5EF4-FFF2-40B4-BE49-F238E27FC236}">
                  <a16:creationId xmlns:a16="http://schemas.microsoft.com/office/drawing/2014/main" id="{8DE7DC70-CA53-4E25-90AA-1EED9824E94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284" name="Picture 283" descr="A picture containing indoor, food, plastic, dessert&#10;&#10;Description automatically generated">
              <a:extLst>
                <a:ext uri="{FF2B5EF4-FFF2-40B4-BE49-F238E27FC236}">
                  <a16:creationId xmlns:a16="http://schemas.microsoft.com/office/drawing/2014/main" id="{3FBE38E0-8E7F-490B-9682-BD2852A1F30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285" name="Picture 284" descr="A picture containing indoor, food, plastic, dessert&#10;&#10;Description automatically generated">
              <a:extLst>
                <a:ext uri="{FF2B5EF4-FFF2-40B4-BE49-F238E27FC236}">
                  <a16:creationId xmlns:a16="http://schemas.microsoft.com/office/drawing/2014/main" id="{FBFC8974-BCB7-4449-AC60-BDA00311146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286" name="Picture 285" descr="A picture containing indoor, food, plastic, dessert&#10;&#10;Description automatically generated">
              <a:extLst>
                <a:ext uri="{FF2B5EF4-FFF2-40B4-BE49-F238E27FC236}">
                  <a16:creationId xmlns:a16="http://schemas.microsoft.com/office/drawing/2014/main" id="{3AAA2FC4-9B9F-4D7C-B77A-F830A5E8A3D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287" name="Picture 286" descr="A picture containing indoor, food, plastic, dessert&#10;&#10;Description automatically generated">
              <a:extLst>
                <a:ext uri="{FF2B5EF4-FFF2-40B4-BE49-F238E27FC236}">
                  <a16:creationId xmlns:a16="http://schemas.microsoft.com/office/drawing/2014/main" id="{242BBEE4-E2BC-4652-B564-B1735E5A67C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288" name="Picture 287" descr="A picture containing indoor, food, plastic, dessert&#10;&#10;Description automatically generated">
              <a:extLst>
                <a:ext uri="{FF2B5EF4-FFF2-40B4-BE49-F238E27FC236}">
                  <a16:creationId xmlns:a16="http://schemas.microsoft.com/office/drawing/2014/main" id="{AA0E5C38-CBF4-460E-ABAE-F73E8063D86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289" name="Picture 288" descr="A picture containing indoor, food, plastic, dessert&#10;&#10;Description automatically generated">
              <a:extLst>
                <a:ext uri="{FF2B5EF4-FFF2-40B4-BE49-F238E27FC236}">
                  <a16:creationId xmlns:a16="http://schemas.microsoft.com/office/drawing/2014/main" id="{626FAF88-2DBD-4C28-A237-C639CC2882C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290" name="Picture 289" descr="A picture containing indoor, food, plastic, dessert&#10;&#10;Description automatically generated">
              <a:extLst>
                <a:ext uri="{FF2B5EF4-FFF2-40B4-BE49-F238E27FC236}">
                  <a16:creationId xmlns:a16="http://schemas.microsoft.com/office/drawing/2014/main" id="{4E957AED-57A9-4ACC-84EA-0AEC7854FF2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291" name="Picture 290" descr="A picture containing indoor, food, plastic, dessert&#10;&#10;Description automatically generated">
              <a:extLst>
                <a:ext uri="{FF2B5EF4-FFF2-40B4-BE49-F238E27FC236}">
                  <a16:creationId xmlns:a16="http://schemas.microsoft.com/office/drawing/2014/main" id="{366C3141-9FB7-4A91-826C-B9F70A7E99A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292" name="Picture 291" descr="A picture containing indoor, food, plastic, dessert&#10;&#10;Description automatically generated">
              <a:extLst>
                <a:ext uri="{FF2B5EF4-FFF2-40B4-BE49-F238E27FC236}">
                  <a16:creationId xmlns:a16="http://schemas.microsoft.com/office/drawing/2014/main" id="{1DFC81DE-6D92-4555-BDB5-F64E182C0D4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293" name="Picture 292" descr="A picture containing indoor, food, plastic, dessert&#10;&#10;Description automatically generated">
              <a:extLst>
                <a:ext uri="{FF2B5EF4-FFF2-40B4-BE49-F238E27FC236}">
                  <a16:creationId xmlns:a16="http://schemas.microsoft.com/office/drawing/2014/main" id="{0C863CD5-62D8-498B-B318-5B8C36764A5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294" name="Picture 293" descr="A picture containing indoor, food, plastic, dessert&#10;&#10;Description automatically generated">
              <a:extLst>
                <a:ext uri="{FF2B5EF4-FFF2-40B4-BE49-F238E27FC236}">
                  <a16:creationId xmlns:a16="http://schemas.microsoft.com/office/drawing/2014/main" id="{66A613B2-EB95-4F90-AFD8-83B1D4497AC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295" name="Picture 294" descr="A picture containing indoor, food, plastic, dessert&#10;&#10;Description automatically generated">
              <a:extLst>
                <a:ext uri="{FF2B5EF4-FFF2-40B4-BE49-F238E27FC236}">
                  <a16:creationId xmlns:a16="http://schemas.microsoft.com/office/drawing/2014/main" id="{509B29FB-8E35-408D-839F-C2F166A4538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296" name="Picture 295" descr="A picture containing indoor, food, plastic, dessert&#10;&#10;Description automatically generated">
              <a:extLst>
                <a:ext uri="{FF2B5EF4-FFF2-40B4-BE49-F238E27FC236}">
                  <a16:creationId xmlns:a16="http://schemas.microsoft.com/office/drawing/2014/main" id="{FB338A93-0442-413C-92A9-D9A71B610CF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297" name="Picture 296" descr="A picture containing indoor, food, plastic, dessert&#10;&#10;Description automatically generated">
              <a:extLst>
                <a:ext uri="{FF2B5EF4-FFF2-40B4-BE49-F238E27FC236}">
                  <a16:creationId xmlns:a16="http://schemas.microsoft.com/office/drawing/2014/main" id="{D6B606A1-71AD-4048-9CBC-7586C853F97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298" name="Picture 297" descr="A picture containing indoor, food, plastic, dessert&#10;&#10;Description automatically generated">
              <a:extLst>
                <a:ext uri="{FF2B5EF4-FFF2-40B4-BE49-F238E27FC236}">
                  <a16:creationId xmlns:a16="http://schemas.microsoft.com/office/drawing/2014/main" id="{1BE285EC-EF33-4285-B552-381F857ED6F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299" name="Picture 298" descr="A picture containing indoor, food, plastic, dessert&#10;&#10;Description automatically generated">
              <a:extLst>
                <a:ext uri="{FF2B5EF4-FFF2-40B4-BE49-F238E27FC236}">
                  <a16:creationId xmlns:a16="http://schemas.microsoft.com/office/drawing/2014/main" id="{E300A6B1-7862-4089-9B54-70148F079EA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300" name="Picture 299" descr="A picture containing indoor, food, plastic, dessert&#10;&#10;Description automatically generated">
              <a:extLst>
                <a:ext uri="{FF2B5EF4-FFF2-40B4-BE49-F238E27FC236}">
                  <a16:creationId xmlns:a16="http://schemas.microsoft.com/office/drawing/2014/main" id="{276A0F6A-14DE-401D-8EB0-D7C3D47A751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301" name="Picture 300" descr="A picture containing indoor, food, plastic, dessert&#10;&#10;Description automatically generated">
              <a:extLst>
                <a:ext uri="{FF2B5EF4-FFF2-40B4-BE49-F238E27FC236}">
                  <a16:creationId xmlns:a16="http://schemas.microsoft.com/office/drawing/2014/main" id="{E412C10B-C699-42B5-992C-30FB45EC3AF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302" name="Group 301">
            <a:extLst>
              <a:ext uri="{FF2B5EF4-FFF2-40B4-BE49-F238E27FC236}">
                <a16:creationId xmlns:a16="http://schemas.microsoft.com/office/drawing/2014/main" id="{B8A6E145-264A-47FF-97DE-5718FC1BA97D}"/>
              </a:ext>
            </a:extLst>
          </p:cNvPr>
          <p:cNvGrpSpPr/>
          <p:nvPr/>
        </p:nvGrpSpPr>
        <p:grpSpPr>
          <a:xfrm>
            <a:off x="1806228" y="4056363"/>
            <a:ext cx="1119458" cy="754919"/>
            <a:chOff x="1799658" y="4188737"/>
            <a:chExt cx="1292831" cy="871835"/>
          </a:xfrm>
        </p:grpSpPr>
        <p:pic>
          <p:nvPicPr>
            <p:cNvPr id="303" name="Picture 302" descr="A picture containing indoor, food, plastic, dessert&#10;&#10;Description automatically generated">
              <a:extLst>
                <a:ext uri="{FF2B5EF4-FFF2-40B4-BE49-F238E27FC236}">
                  <a16:creationId xmlns:a16="http://schemas.microsoft.com/office/drawing/2014/main" id="{DFA2EA49-7366-48A3-BFD9-BFD9D3AE467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304" name="Picture 303" descr="A picture containing indoor, food, plastic, dessert&#10;&#10;Description automatically generated">
              <a:extLst>
                <a:ext uri="{FF2B5EF4-FFF2-40B4-BE49-F238E27FC236}">
                  <a16:creationId xmlns:a16="http://schemas.microsoft.com/office/drawing/2014/main" id="{88861040-20E6-498F-9CBB-A6F0408F819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305" name="Picture 304" descr="A picture containing indoor, food, plastic, dessert&#10;&#10;Description automatically generated">
              <a:extLst>
                <a:ext uri="{FF2B5EF4-FFF2-40B4-BE49-F238E27FC236}">
                  <a16:creationId xmlns:a16="http://schemas.microsoft.com/office/drawing/2014/main" id="{60E67A6A-7709-4009-B7FE-9EB07A359F4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306" name="Picture 305" descr="A picture containing indoor, food, plastic, dessert&#10;&#10;Description automatically generated">
              <a:extLst>
                <a:ext uri="{FF2B5EF4-FFF2-40B4-BE49-F238E27FC236}">
                  <a16:creationId xmlns:a16="http://schemas.microsoft.com/office/drawing/2014/main" id="{607F4BCC-0D50-4C50-B684-99E120C7D5D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307" name="Picture 306" descr="A picture containing indoor, food, plastic, dessert&#10;&#10;Description automatically generated">
              <a:extLst>
                <a:ext uri="{FF2B5EF4-FFF2-40B4-BE49-F238E27FC236}">
                  <a16:creationId xmlns:a16="http://schemas.microsoft.com/office/drawing/2014/main" id="{14C0741E-5118-4007-97D9-515133815AD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308" name="Picture 307" descr="A picture containing indoor, food, plastic, dessert&#10;&#10;Description automatically generated">
              <a:extLst>
                <a:ext uri="{FF2B5EF4-FFF2-40B4-BE49-F238E27FC236}">
                  <a16:creationId xmlns:a16="http://schemas.microsoft.com/office/drawing/2014/main" id="{1EFEB57A-5AB0-418B-BDF4-478BF578524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309" name="Picture 308" descr="A picture containing indoor, food, plastic, dessert&#10;&#10;Description automatically generated">
              <a:extLst>
                <a:ext uri="{FF2B5EF4-FFF2-40B4-BE49-F238E27FC236}">
                  <a16:creationId xmlns:a16="http://schemas.microsoft.com/office/drawing/2014/main" id="{D336F0AB-0758-428F-801E-829461AFB6A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310" name="Picture 309" descr="A picture containing indoor, food, plastic, dessert&#10;&#10;Description automatically generated">
              <a:extLst>
                <a:ext uri="{FF2B5EF4-FFF2-40B4-BE49-F238E27FC236}">
                  <a16:creationId xmlns:a16="http://schemas.microsoft.com/office/drawing/2014/main" id="{19D6EC1C-C9B2-4453-841D-72CA84C6CCB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311" name="Picture 310" descr="A picture containing indoor, food, plastic, dessert&#10;&#10;Description automatically generated">
              <a:extLst>
                <a:ext uri="{FF2B5EF4-FFF2-40B4-BE49-F238E27FC236}">
                  <a16:creationId xmlns:a16="http://schemas.microsoft.com/office/drawing/2014/main" id="{9481392D-BFA4-4A40-86E9-0AC9005C2E8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312" name="Picture 311" descr="A picture containing indoor, food, plastic, dessert&#10;&#10;Description automatically generated">
              <a:extLst>
                <a:ext uri="{FF2B5EF4-FFF2-40B4-BE49-F238E27FC236}">
                  <a16:creationId xmlns:a16="http://schemas.microsoft.com/office/drawing/2014/main" id="{65D404F3-9834-4645-A5E5-6293528C05F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313" name="Picture 312" descr="A picture containing indoor, food, plastic, dessert&#10;&#10;Description automatically generated">
              <a:extLst>
                <a:ext uri="{FF2B5EF4-FFF2-40B4-BE49-F238E27FC236}">
                  <a16:creationId xmlns:a16="http://schemas.microsoft.com/office/drawing/2014/main" id="{FE9D57BF-EEB7-497D-AEA2-98FF8782066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314" name="Picture 313" descr="A picture containing indoor, food, plastic, dessert&#10;&#10;Description automatically generated">
              <a:extLst>
                <a:ext uri="{FF2B5EF4-FFF2-40B4-BE49-F238E27FC236}">
                  <a16:creationId xmlns:a16="http://schemas.microsoft.com/office/drawing/2014/main" id="{62E9C1A0-11C2-4624-B680-86A56278AC1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315" name="Picture 314" descr="A picture containing indoor, food, plastic, dessert&#10;&#10;Description automatically generated">
              <a:extLst>
                <a:ext uri="{FF2B5EF4-FFF2-40B4-BE49-F238E27FC236}">
                  <a16:creationId xmlns:a16="http://schemas.microsoft.com/office/drawing/2014/main" id="{1022E57C-A950-4E8E-B33F-082D81DE993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316" name="Picture 315" descr="A picture containing indoor, food, plastic, dessert&#10;&#10;Description automatically generated">
              <a:extLst>
                <a:ext uri="{FF2B5EF4-FFF2-40B4-BE49-F238E27FC236}">
                  <a16:creationId xmlns:a16="http://schemas.microsoft.com/office/drawing/2014/main" id="{FE86C6EA-BF7F-4796-9139-D5B7F0B73EA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317" name="Picture 316" descr="A picture containing indoor, food, plastic, dessert&#10;&#10;Description automatically generated">
              <a:extLst>
                <a:ext uri="{FF2B5EF4-FFF2-40B4-BE49-F238E27FC236}">
                  <a16:creationId xmlns:a16="http://schemas.microsoft.com/office/drawing/2014/main" id="{9807F52B-9732-4ED8-9FC1-ECC215D4215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318" name="Picture 317" descr="A picture containing indoor, food, plastic, dessert&#10;&#10;Description automatically generated">
              <a:extLst>
                <a:ext uri="{FF2B5EF4-FFF2-40B4-BE49-F238E27FC236}">
                  <a16:creationId xmlns:a16="http://schemas.microsoft.com/office/drawing/2014/main" id="{4546F791-3CCB-48D0-81F4-2996D252A98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319" name="Picture 318" descr="A picture containing indoor, food, plastic, dessert&#10;&#10;Description automatically generated">
              <a:extLst>
                <a:ext uri="{FF2B5EF4-FFF2-40B4-BE49-F238E27FC236}">
                  <a16:creationId xmlns:a16="http://schemas.microsoft.com/office/drawing/2014/main" id="{9F34EB31-38A6-4EE8-B20A-E419AD923D4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320" name="Picture 319" descr="A picture containing indoor, food, plastic, dessert&#10;&#10;Description automatically generated">
              <a:extLst>
                <a:ext uri="{FF2B5EF4-FFF2-40B4-BE49-F238E27FC236}">
                  <a16:creationId xmlns:a16="http://schemas.microsoft.com/office/drawing/2014/main" id="{0DCADC9A-C267-49AF-BAB4-C824B19C198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321" name="Picture 320" descr="A picture containing indoor, food, plastic, dessert&#10;&#10;Description automatically generated">
              <a:extLst>
                <a:ext uri="{FF2B5EF4-FFF2-40B4-BE49-F238E27FC236}">
                  <a16:creationId xmlns:a16="http://schemas.microsoft.com/office/drawing/2014/main" id="{2DBFFAC3-70B0-4F59-8748-FE604577C04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322" name="Picture 321" descr="A picture containing indoor, food, plastic, dessert&#10;&#10;Description automatically generated">
              <a:extLst>
                <a:ext uri="{FF2B5EF4-FFF2-40B4-BE49-F238E27FC236}">
                  <a16:creationId xmlns:a16="http://schemas.microsoft.com/office/drawing/2014/main" id="{A85B0792-E5DA-401E-B578-7B43F0A706C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323" name="Picture 322" descr="A picture containing indoor, food, plastic, dessert&#10;&#10;Description automatically generated">
              <a:extLst>
                <a:ext uri="{FF2B5EF4-FFF2-40B4-BE49-F238E27FC236}">
                  <a16:creationId xmlns:a16="http://schemas.microsoft.com/office/drawing/2014/main" id="{11C29346-F638-4A08-BAA0-2645BD50309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324" name="Picture 323" descr="A picture containing indoor, food, plastic, dessert&#10;&#10;Description automatically generated">
              <a:extLst>
                <a:ext uri="{FF2B5EF4-FFF2-40B4-BE49-F238E27FC236}">
                  <a16:creationId xmlns:a16="http://schemas.microsoft.com/office/drawing/2014/main" id="{9F6F31EE-2E08-41B2-9760-876591A05AA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325" name="Picture 324" descr="A picture containing indoor, food, plastic, dessert&#10;&#10;Description automatically generated">
              <a:extLst>
                <a:ext uri="{FF2B5EF4-FFF2-40B4-BE49-F238E27FC236}">
                  <a16:creationId xmlns:a16="http://schemas.microsoft.com/office/drawing/2014/main" id="{A4EACB07-9679-48CF-8C31-8A6B73052E9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326" name="Picture 325" descr="A picture containing indoor, food, plastic, dessert&#10;&#10;Description automatically generated">
              <a:extLst>
                <a:ext uri="{FF2B5EF4-FFF2-40B4-BE49-F238E27FC236}">
                  <a16:creationId xmlns:a16="http://schemas.microsoft.com/office/drawing/2014/main" id="{B3398EBC-2EE4-488E-99C5-447A39C9099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327" name="Picture 326" descr="A picture containing indoor, food, plastic, dessert&#10;&#10;Description automatically generated">
              <a:extLst>
                <a:ext uri="{FF2B5EF4-FFF2-40B4-BE49-F238E27FC236}">
                  <a16:creationId xmlns:a16="http://schemas.microsoft.com/office/drawing/2014/main" id="{32E86A9E-DB56-447F-BCDA-429BE7DB4B5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328" name="Picture 327" descr="A picture containing indoor, food, plastic, dessert&#10;&#10;Description automatically generated">
              <a:extLst>
                <a:ext uri="{FF2B5EF4-FFF2-40B4-BE49-F238E27FC236}">
                  <a16:creationId xmlns:a16="http://schemas.microsoft.com/office/drawing/2014/main" id="{ED99D24F-8489-4071-8EEF-FBC88E74E0F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329" name="Picture 328" descr="A picture containing indoor, food, plastic, dessert&#10;&#10;Description automatically generated">
              <a:extLst>
                <a:ext uri="{FF2B5EF4-FFF2-40B4-BE49-F238E27FC236}">
                  <a16:creationId xmlns:a16="http://schemas.microsoft.com/office/drawing/2014/main" id="{9837A202-8D00-43EE-87F6-91A20027FE0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330" name="Picture 329" descr="A picture containing indoor, food, plastic, dessert&#10;&#10;Description automatically generated">
              <a:extLst>
                <a:ext uri="{FF2B5EF4-FFF2-40B4-BE49-F238E27FC236}">
                  <a16:creationId xmlns:a16="http://schemas.microsoft.com/office/drawing/2014/main" id="{6B8D32D3-C683-4414-9DB7-B872F5978E2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331" name="Picture 330" descr="A picture containing indoor, food, plastic, dessert&#10;&#10;Description automatically generated">
              <a:extLst>
                <a:ext uri="{FF2B5EF4-FFF2-40B4-BE49-F238E27FC236}">
                  <a16:creationId xmlns:a16="http://schemas.microsoft.com/office/drawing/2014/main" id="{91DDD583-A6B7-47F7-80EC-B1C6431885A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332" name="Picture 331" descr="A picture containing indoor, food, plastic, dessert&#10;&#10;Description automatically generated">
              <a:extLst>
                <a:ext uri="{FF2B5EF4-FFF2-40B4-BE49-F238E27FC236}">
                  <a16:creationId xmlns:a16="http://schemas.microsoft.com/office/drawing/2014/main" id="{06840412-2DD5-4D5C-B2F3-7F47B31BA2C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333" name="Picture 332" descr="A picture containing indoor, food, plastic, dessert&#10;&#10;Description automatically generated">
              <a:extLst>
                <a:ext uri="{FF2B5EF4-FFF2-40B4-BE49-F238E27FC236}">
                  <a16:creationId xmlns:a16="http://schemas.microsoft.com/office/drawing/2014/main" id="{DBCBA95A-C26D-4EFC-A12D-FCECE93A84B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334" name="Picture 333" descr="A picture containing indoor, food, plastic, dessert&#10;&#10;Description automatically generated">
              <a:extLst>
                <a:ext uri="{FF2B5EF4-FFF2-40B4-BE49-F238E27FC236}">
                  <a16:creationId xmlns:a16="http://schemas.microsoft.com/office/drawing/2014/main" id="{C98A3B14-40D6-45A8-A025-2E901ACF322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335" name="Picture 334" descr="A picture containing indoor, food, plastic, dessert&#10;&#10;Description automatically generated">
              <a:extLst>
                <a:ext uri="{FF2B5EF4-FFF2-40B4-BE49-F238E27FC236}">
                  <a16:creationId xmlns:a16="http://schemas.microsoft.com/office/drawing/2014/main" id="{5E934254-3A2B-4B7E-BBF8-4B6F9558E6E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336" name="Picture 335" descr="A picture containing indoor, food, plastic, dessert&#10;&#10;Description automatically generated">
              <a:extLst>
                <a:ext uri="{FF2B5EF4-FFF2-40B4-BE49-F238E27FC236}">
                  <a16:creationId xmlns:a16="http://schemas.microsoft.com/office/drawing/2014/main" id="{4002D27A-25C1-48CE-9BC7-E6843A1B351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337" name="Picture 336" descr="A picture containing indoor, food, plastic, dessert&#10;&#10;Description automatically generated">
              <a:extLst>
                <a:ext uri="{FF2B5EF4-FFF2-40B4-BE49-F238E27FC236}">
                  <a16:creationId xmlns:a16="http://schemas.microsoft.com/office/drawing/2014/main" id="{6F2E4C73-F933-4641-A8A5-E20FF6CB2E6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338" name="Picture 337" descr="A picture containing indoor, food, plastic, dessert&#10;&#10;Description automatically generated">
              <a:extLst>
                <a:ext uri="{FF2B5EF4-FFF2-40B4-BE49-F238E27FC236}">
                  <a16:creationId xmlns:a16="http://schemas.microsoft.com/office/drawing/2014/main" id="{91D01DBF-31A8-4AAD-BF21-F8B8A146F78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339" name="Picture 338" descr="A picture containing indoor, food, plastic, dessert&#10;&#10;Description automatically generated">
              <a:extLst>
                <a:ext uri="{FF2B5EF4-FFF2-40B4-BE49-F238E27FC236}">
                  <a16:creationId xmlns:a16="http://schemas.microsoft.com/office/drawing/2014/main" id="{90A3104E-8BB8-4140-9883-32F54B00163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340" name="Picture 339" descr="A picture containing indoor, food, plastic, dessert&#10;&#10;Description automatically generated">
              <a:extLst>
                <a:ext uri="{FF2B5EF4-FFF2-40B4-BE49-F238E27FC236}">
                  <a16:creationId xmlns:a16="http://schemas.microsoft.com/office/drawing/2014/main" id="{48333EC4-5447-4DD3-8959-A69E97ECBED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341" name="Picture 340" descr="A picture containing indoor, food, plastic, dessert&#10;&#10;Description automatically generated">
              <a:extLst>
                <a:ext uri="{FF2B5EF4-FFF2-40B4-BE49-F238E27FC236}">
                  <a16:creationId xmlns:a16="http://schemas.microsoft.com/office/drawing/2014/main" id="{2063A7CC-E93B-4C2A-BEBD-F47A796EE96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342" name="Picture 341" descr="A picture containing indoor, food, plastic, dessert&#10;&#10;Description automatically generated">
              <a:extLst>
                <a:ext uri="{FF2B5EF4-FFF2-40B4-BE49-F238E27FC236}">
                  <a16:creationId xmlns:a16="http://schemas.microsoft.com/office/drawing/2014/main" id="{AEBF5DCC-B206-4F51-8F94-152C0149AB3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343" name="Picture 342" descr="A picture containing indoor, food, plastic, dessert&#10;&#10;Description automatically generated">
              <a:extLst>
                <a:ext uri="{FF2B5EF4-FFF2-40B4-BE49-F238E27FC236}">
                  <a16:creationId xmlns:a16="http://schemas.microsoft.com/office/drawing/2014/main" id="{D5501230-72D5-4640-9532-62658784C22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344" name="Picture 343" descr="A picture containing indoor, food, plastic, dessert&#10;&#10;Description automatically generated">
              <a:extLst>
                <a:ext uri="{FF2B5EF4-FFF2-40B4-BE49-F238E27FC236}">
                  <a16:creationId xmlns:a16="http://schemas.microsoft.com/office/drawing/2014/main" id="{3299FA70-EF50-435E-B042-D4F033F17CC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345" name="Picture 344" descr="A picture containing indoor, food, plastic, dessert&#10;&#10;Description automatically generated">
              <a:extLst>
                <a:ext uri="{FF2B5EF4-FFF2-40B4-BE49-F238E27FC236}">
                  <a16:creationId xmlns:a16="http://schemas.microsoft.com/office/drawing/2014/main" id="{F8095FE3-7B8E-4A4A-8644-54103E2B1FA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346" name="Picture 345" descr="A picture containing indoor, food, plastic, dessert&#10;&#10;Description automatically generated">
              <a:extLst>
                <a:ext uri="{FF2B5EF4-FFF2-40B4-BE49-F238E27FC236}">
                  <a16:creationId xmlns:a16="http://schemas.microsoft.com/office/drawing/2014/main" id="{F5AD0403-257D-4C8D-87BE-33A328612B0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347" name="Picture 346" descr="A picture containing indoor, food, plastic, dessert&#10;&#10;Description automatically generated">
              <a:extLst>
                <a:ext uri="{FF2B5EF4-FFF2-40B4-BE49-F238E27FC236}">
                  <a16:creationId xmlns:a16="http://schemas.microsoft.com/office/drawing/2014/main" id="{4730010B-8C0D-4939-ABD9-19FA771F585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348" name="Picture 347" descr="A picture containing indoor, food, plastic, dessert&#10;&#10;Description automatically generated">
              <a:extLst>
                <a:ext uri="{FF2B5EF4-FFF2-40B4-BE49-F238E27FC236}">
                  <a16:creationId xmlns:a16="http://schemas.microsoft.com/office/drawing/2014/main" id="{63D3DF6D-A80E-4616-9EBE-8D2B72F5C78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349" name="Picture 348" descr="A picture containing indoor, food, plastic, dessert&#10;&#10;Description automatically generated">
              <a:extLst>
                <a:ext uri="{FF2B5EF4-FFF2-40B4-BE49-F238E27FC236}">
                  <a16:creationId xmlns:a16="http://schemas.microsoft.com/office/drawing/2014/main" id="{4B107719-9B02-43E6-AF23-C023F43A31D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350" name="Picture 349" descr="A picture containing indoor, food, plastic, dessert&#10;&#10;Description automatically generated">
              <a:extLst>
                <a:ext uri="{FF2B5EF4-FFF2-40B4-BE49-F238E27FC236}">
                  <a16:creationId xmlns:a16="http://schemas.microsoft.com/office/drawing/2014/main" id="{D4F4BFD5-110B-462F-90E6-03BC39A4E98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351" name="Picture 350" descr="A picture containing indoor, food, plastic, dessert&#10;&#10;Description automatically generated">
              <a:extLst>
                <a:ext uri="{FF2B5EF4-FFF2-40B4-BE49-F238E27FC236}">
                  <a16:creationId xmlns:a16="http://schemas.microsoft.com/office/drawing/2014/main" id="{856E67AE-C410-47FE-ACAD-1DE8425A963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352" name="Group 351">
            <a:extLst>
              <a:ext uri="{FF2B5EF4-FFF2-40B4-BE49-F238E27FC236}">
                <a16:creationId xmlns:a16="http://schemas.microsoft.com/office/drawing/2014/main" id="{FF9D52A4-1DFC-43D3-B9F7-3AE2958292DF}"/>
              </a:ext>
            </a:extLst>
          </p:cNvPr>
          <p:cNvGrpSpPr/>
          <p:nvPr/>
        </p:nvGrpSpPr>
        <p:grpSpPr>
          <a:xfrm>
            <a:off x="1027533" y="4610199"/>
            <a:ext cx="1292831" cy="871835"/>
            <a:chOff x="1799658" y="4188737"/>
            <a:chExt cx="1292831" cy="871835"/>
          </a:xfrm>
        </p:grpSpPr>
        <p:pic>
          <p:nvPicPr>
            <p:cNvPr id="353" name="Picture 352" descr="A picture containing indoor, food, plastic, dessert&#10;&#10;Description automatically generated">
              <a:extLst>
                <a:ext uri="{FF2B5EF4-FFF2-40B4-BE49-F238E27FC236}">
                  <a16:creationId xmlns:a16="http://schemas.microsoft.com/office/drawing/2014/main" id="{00B04B63-F3CB-4077-97DD-550CB8AE190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354" name="Picture 353" descr="A picture containing indoor, food, plastic, dessert&#10;&#10;Description automatically generated">
              <a:extLst>
                <a:ext uri="{FF2B5EF4-FFF2-40B4-BE49-F238E27FC236}">
                  <a16:creationId xmlns:a16="http://schemas.microsoft.com/office/drawing/2014/main" id="{218C57D9-FCAE-4BD3-A931-AEC63FD0A29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355" name="Picture 354" descr="A picture containing indoor, food, plastic, dessert&#10;&#10;Description automatically generated">
              <a:extLst>
                <a:ext uri="{FF2B5EF4-FFF2-40B4-BE49-F238E27FC236}">
                  <a16:creationId xmlns:a16="http://schemas.microsoft.com/office/drawing/2014/main" id="{33821014-4351-4461-9CAA-A548F5D044F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356" name="Picture 355" descr="A picture containing indoor, food, plastic, dessert&#10;&#10;Description automatically generated">
              <a:extLst>
                <a:ext uri="{FF2B5EF4-FFF2-40B4-BE49-F238E27FC236}">
                  <a16:creationId xmlns:a16="http://schemas.microsoft.com/office/drawing/2014/main" id="{78C7399B-5E4C-46EC-95BB-D9A960C2D32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357" name="Picture 356" descr="A picture containing indoor, food, plastic, dessert&#10;&#10;Description automatically generated">
              <a:extLst>
                <a:ext uri="{FF2B5EF4-FFF2-40B4-BE49-F238E27FC236}">
                  <a16:creationId xmlns:a16="http://schemas.microsoft.com/office/drawing/2014/main" id="{10828716-6F5F-4A2F-A4CC-2F4DDE7F417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358" name="Picture 357" descr="A picture containing indoor, food, plastic, dessert&#10;&#10;Description automatically generated">
              <a:extLst>
                <a:ext uri="{FF2B5EF4-FFF2-40B4-BE49-F238E27FC236}">
                  <a16:creationId xmlns:a16="http://schemas.microsoft.com/office/drawing/2014/main" id="{D0D43459-9BA0-4A21-A51F-1FB76797580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359" name="Picture 358" descr="A picture containing indoor, food, plastic, dessert&#10;&#10;Description automatically generated">
              <a:extLst>
                <a:ext uri="{FF2B5EF4-FFF2-40B4-BE49-F238E27FC236}">
                  <a16:creationId xmlns:a16="http://schemas.microsoft.com/office/drawing/2014/main" id="{72A87310-D609-46C8-B4EC-C2584770DD9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360" name="Picture 359" descr="A picture containing indoor, food, plastic, dessert&#10;&#10;Description automatically generated">
              <a:extLst>
                <a:ext uri="{FF2B5EF4-FFF2-40B4-BE49-F238E27FC236}">
                  <a16:creationId xmlns:a16="http://schemas.microsoft.com/office/drawing/2014/main" id="{E709BC9B-1466-4294-B096-28D6056C05B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361" name="Picture 360" descr="A picture containing indoor, food, plastic, dessert&#10;&#10;Description automatically generated">
              <a:extLst>
                <a:ext uri="{FF2B5EF4-FFF2-40B4-BE49-F238E27FC236}">
                  <a16:creationId xmlns:a16="http://schemas.microsoft.com/office/drawing/2014/main" id="{1A9FC42E-A931-4371-9183-E5C885DD6AF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362" name="Picture 361" descr="A picture containing indoor, food, plastic, dessert&#10;&#10;Description automatically generated">
              <a:extLst>
                <a:ext uri="{FF2B5EF4-FFF2-40B4-BE49-F238E27FC236}">
                  <a16:creationId xmlns:a16="http://schemas.microsoft.com/office/drawing/2014/main" id="{9A2BB288-3C45-470E-855D-DD875CA6334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363" name="Picture 362" descr="A picture containing indoor, food, plastic, dessert&#10;&#10;Description automatically generated">
              <a:extLst>
                <a:ext uri="{FF2B5EF4-FFF2-40B4-BE49-F238E27FC236}">
                  <a16:creationId xmlns:a16="http://schemas.microsoft.com/office/drawing/2014/main" id="{CAFF3E9F-100A-4230-A9A0-1E2AC7F1306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364" name="Picture 363" descr="A picture containing indoor, food, plastic, dessert&#10;&#10;Description automatically generated">
              <a:extLst>
                <a:ext uri="{FF2B5EF4-FFF2-40B4-BE49-F238E27FC236}">
                  <a16:creationId xmlns:a16="http://schemas.microsoft.com/office/drawing/2014/main" id="{97BCB15A-128A-4D22-BA0D-9BCBCE3AFAE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365" name="Picture 364" descr="A picture containing indoor, food, plastic, dessert&#10;&#10;Description automatically generated">
              <a:extLst>
                <a:ext uri="{FF2B5EF4-FFF2-40B4-BE49-F238E27FC236}">
                  <a16:creationId xmlns:a16="http://schemas.microsoft.com/office/drawing/2014/main" id="{28828C1A-FE98-4684-9936-5CF37383217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366" name="Picture 365" descr="A picture containing indoor, food, plastic, dessert&#10;&#10;Description automatically generated">
              <a:extLst>
                <a:ext uri="{FF2B5EF4-FFF2-40B4-BE49-F238E27FC236}">
                  <a16:creationId xmlns:a16="http://schemas.microsoft.com/office/drawing/2014/main" id="{48650B8B-6C61-4B36-868A-A71C514A6F0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367" name="Picture 366" descr="A picture containing indoor, food, plastic, dessert&#10;&#10;Description automatically generated">
              <a:extLst>
                <a:ext uri="{FF2B5EF4-FFF2-40B4-BE49-F238E27FC236}">
                  <a16:creationId xmlns:a16="http://schemas.microsoft.com/office/drawing/2014/main" id="{99FE8C86-33E7-4E99-BB49-9FC57532C3E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368" name="Picture 367" descr="A picture containing indoor, food, plastic, dessert&#10;&#10;Description automatically generated">
              <a:extLst>
                <a:ext uri="{FF2B5EF4-FFF2-40B4-BE49-F238E27FC236}">
                  <a16:creationId xmlns:a16="http://schemas.microsoft.com/office/drawing/2014/main" id="{A2801F8F-CAD4-4CAE-BB01-924D9931D17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369" name="Picture 368" descr="A picture containing indoor, food, plastic, dessert&#10;&#10;Description automatically generated">
              <a:extLst>
                <a:ext uri="{FF2B5EF4-FFF2-40B4-BE49-F238E27FC236}">
                  <a16:creationId xmlns:a16="http://schemas.microsoft.com/office/drawing/2014/main" id="{FA78F64A-47F4-4A5D-9047-D795BF5ABDB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370" name="Picture 369" descr="A picture containing indoor, food, plastic, dessert&#10;&#10;Description automatically generated">
              <a:extLst>
                <a:ext uri="{FF2B5EF4-FFF2-40B4-BE49-F238E27FC236}">
                  <a16:creationId xmlns:a16="http://schemas.microsoft.com/office/drawing/2014/main" id="{07279BB9-C681-4D53-86F1-9693EAA4009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371" name="Picture 370" descr="A picture containing indoor, food, plastic, dessert&#10;&#10;Description automatically generated">
              <a:extLst>
                <a:ext uri="{FF2B5EF4-FFF2-40B4-BE49-F238E27FC236}">
                  <a16:creationId xmlns:a16="http://schemas.microsoft.com/office/drawing/2014/main" id="{E6C2574F-14AA-45B4-944C-9C74C715111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372" name="Picture 371" descr="A picture containing indoor, food, plastic, dessert&#10;&#10;Description automatically generated">
              <a:extLst>
                <a:ext uri="{FF2B5EF4-FFF2-40B4-BE49-F238E27FC236}">
                  <a16:creationId xmlns:a16="http://schemas.microsoft.com/office/drawing/2014/main" id="{24348A71-9789-48DC-83F8-AD1BD5A0A4B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373" name="Picture 372" descr="A picture containing indoor, food, plastic, dessert&#10;&#10;Description automatically generated">
              <a:extLst>
                <a:ext uri="{FF2B5EF4-FFF2-40B4-BE49-F238E27FC236}">
                  <a16:creationId xmlns:a16="http://schemas.microsoft.com/office/drawing/2014/main" id="{71EE9067-CAD7-47E8-A687-71B39DD9FF3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374" name="Picture 373" descr="A picture containing indoor, food, plastic, dessert&#10;&#10;Description automatically generated">
              <a:extLst>
                <a:ext uri="{FF2B5EF4-FFF2-40B4-BE49-F238E27FC236}">
                  <a16:creationId xmlns:a16="http://schemas.microsoft.com/office/drawing/2014/main" id="{4371B868-E75C-4656-87DC-9C0613958AD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375" name="Picture 374" descr="A picture containing indoor, food, plastic, dessert&#10;&#10;Description automatically generated">
              <a:extLst>
                <a:ext uri="{FF2B5EF4-FFF2-40B4-BE49-F238E27FC236}">
                  <a16:creationId xmlns:a16="http://schemas.microsoft.com/office/drawing/2014/main" id="{43ADD29D-513B-4DD0-BD57-0BB0CBC3907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376" name="Picture 375" descr="A picture containing indoor, food, plastic, dessert&#10;&#10;Description automatically generated">
              <a:extLst>
                <a:ext uri="{FF2B5EF4-FFF2-40B4-BE49-F238E27FC236}">
                  <a16:creationId xmlns:a16="http://schemas.microsoft.com/office/drawing/2014/main" id="{2B612D44-2B7F-4358-ADB4-560C3C70E9F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377" name="Picture 376" descr="A picture containing indoor, food, plastic, dessert&#10;&#10;Description automatically generated">
              <a:extLst>
                <a:ext uri="{FF2B5EF4-FFF2-40B4-BE49-F238E27FC236}">
                  <a16:creationId xmlns:a16="http://schemas.microsoft.com/office/drawing/2014/main" id="{169B5EF0-7EE0-4C14-A694-A6250577DA0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378" name="Picture 377" descr="A picture containing indoor, food, plastic, dessert&#10;&#10;Description automatically generated">
              <a:extLst>
                <a:ext uri="{FF2B5EF4-FFF2-40B4-BE49-F238E27FC236}">
                  <a16:creationId xmlns:a16="http://schemas.microsoft.com/office/drawing/2014/main" id="{E2D9CB0C-530D-47BA-80A8-DF5896FDD5F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379" name="Picture 378" descr="A picture containing indoor, food, plastic, dessert&#10;&#10;Description automatically generated">
              <a:extLst>
                <a:ext uri="{FF2B5EF4-FFF2-40B4-BE49-F238E27FC236}">
                  <a16:creationId xmlns:a16="http://schemas.microsoft.com/office/drawing/2014/main" id="{4AB4815C-3ABC-443A-9B5D-4BB7AB0078F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380" name="Picture 379" descr="A picture containing indoor, food, plastic, dessert&#10;&#10;Description automatically generated">
              <a:extLst>
                <a:ext uri="{FF2B5EF4-FFF2-40B4-BE49-F238E27FC236}">
                  <a16:creationId xmlns:a16="http://schemas.microsoft.com/office/drawing/2014/main" id="{A079226A-907D-454D-ABDB-367037C3B0F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381" name="Picture 380" descr="A picture containing indoor, food, plastic, dessert&#10;&#10;Description automatically generated">
              <a:extLst>
                <a:ext uri="{FF2B5EF4-FFF2-40B4-BE49-F238E27FC236}">
                  <a16:creationId xmlns:a16="http://schemas.microsoft.com/office/drawing/2014/main" id="{6234A12F-AD51-410A-994F-D93FCD01A6E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382" name="Picture 381" descr="A picture containing indoor, food, plastic, dessert&#10;&#10;Description automatically generated">
              <a:extLst>
                <a:ext uri="{FF2B5EF4-FFF2-40B4-BE49-F238E27FC236}">
                  <a16:creationId xmlns:a16="http://schemas.microsoft.com/office/drawing/2014/main" id="{D8519F7E-C416-44FD-A9C5-5EB2D06B38E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383" name="Picture 382" descr="A picture containing indoor, food, plastic, dessert&#10;&#10;Description automatically generated">
              <a:extLst>
                <a:ext uri="{FF2B5EF4-FFF2-40B4-BE49-F238E27FC236}">
                  <a16:creationId xmlns:a16="http://schemas.microsoft.com/office/drawing/2014/main" id="{92786C72-5A20-4497-9BAB-9579E65B7BC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384" name="Picture 383" descr="A picture containing indoor, food, plastic, dessert&#10;&#10;Description automatically generated">
              <a:extLst>
                <a:ext uri="{FF2B5EF4-FFF2-40B4-BE49-F238E27FC236}">
                  <a16:creationId xmlns:a16="http://schemas.microsoft.com/office/drawing/2014/main" id="{100FF92C-B9D4-41E4-9626-9C2CFCD232E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385" name="Picture 384" descr="A picture containing indoor, food, plastic, dessert&#10;&#10;Description automatically generated">
              <a:extLst>
                <a:ext uri="{FF2B5EF4-FFF2-40B4-BE49-F238E27FC236}">
                  <a16:creationId xmlns:a16="http://schemas.microsoft.com/office/drawing/2014/main" id="{B8F81700-665A-4659-98C9-35E4641D430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386" name="Picture 385" descr="A picture containing indoor, food, plastic, dessert&#10;&#10;Description automatically generated">
              <a:extLst>
                <a:ext uri="{FF2B5EF4-FFF2-40B4-BE49-F238E27FC236}">
                  <a16:creationId xmlns:a16="http://schemas.microsoft.com/office/drawing/2014/main" id="{7E81277B-6599-4963-AA04-5103941FB45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387" name="Picture 386" descr="A picture containing indoor, food, plastic, dessert&#10;&#10;Description automatically generated">
              <a:extLst>
                <a:ext uri="{FF2B5EF4-FFF2-40B4-BE49-F238E27FC236}">
                  <a16:creationId xmlns:a16="http://schemas.microsoft.com/office/drawing/2014/main" id="{0D0EA294-CBBA-4A55-AA02-626ABFEF3FA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388" name="Picture 387" descr="A picture containing indoor, food, plastic, dessert&#10;&#10;Description automatically generated">
              <a:extLst>
                <a:ext uri="{FF2B5EF4-FFF2-40B4-BE49-F238E27FC236}">
                  <a16:creationId xmlns:a16="http://schemas.microsoft.com/office/drawing/2014/main" id="{25122FC9-DB51-4E5C-AFBB-36BEC5F09A8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389" name="Picture 388" descr="A picture containing indoor, food, plastic, dessert&#10;&#10;Description automatically generated">
              <a:extLst>
                <a:ext uri="{FF2B5EF4-FFF2-40B4-BE49-F238E27FC236}">
                  <a16:creationId xmlns:a16="http://schemas.microsoft.com/office/drawing/2014/main" id="{B8298E76-20AF-47DC-B595-109F3261CF1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390" name="Picture 389" descr="A picture containing indoor, food, plastic, dessert&#10;&#10;Description automatically generated">
              <a:extLst>
                <a:ext uri="{FF2B5EF4-FFF2-40B4-BE49-F238E27FC236}">
                  <a16:creationId xmlns:a16="http://schemas.microsoft.com/office/drawing/2014/main" id="{5D693F1D-33B7-45E3-8622-9FADDF749CF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391" name="Picture 390" descr="A picture containing indoor, food, plastic, dessert&#10;&#10;Description automatically generated">
              <a:extLst>
                <a:ext uri="{FF2B5EF4-FFF2-40B4-BE49-F238E27FC236}">
                  <a16:creationId xmlns:a16="http://schemas.microsoft.com/office/drawing/2014/main" id="{E553D05F-61A2-4447-887C-0769F9C0F57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392" name="Picture 391" descr="A picture containing indoor, food, plastic, dessert&#10;&#10;Description automatically generated">
              <a:extLst>
                <a:ext uri="{FF2B5EF4-FFF2-40B4-BE49-F238E27FC236}">
                  <a16:creationId xmlns:a16="http://schemas.microsoft.com/office/drawing/2014/main" id="{F1632110-E5AB-48C4-B4A9-D9921F1BA89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393" name="Picture 392" descr="A picture containing indoor, food, plastic, dessert&#10;&#10;Description automatically generated">
              <a:extLst>
                <a:ext uri="{FF2B5EF4-FFF2-40B4-BE49-F238E27FC236}">
                  <a16:creationId xmlns:a16="http://schemas.microsoft.com/office/drawing/2014/main" id="{C53391B6-AE3B-4CDB-BA7C-C82238594E4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394" name="Picture 393" descr="A picture containing indoor, food, plastic, dessert&#10;&#10;Description automatically generated">
              <a:extLst>
                <a:ext uri="{FF2B5EF4-FFF2-40B4-BE49-F238E27FC236}">
                  <a16:creationId xmlns:a16="http://schemas.microsoft.com/office/drawing/2014/main" id="{28404B7B-B7AF-4024-AE62-1917325F762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395" name="Picture 394" descr="A picture containing indoor, food, plastic, dessert&#10;&#10;Description automatically generated">
              <a:extLst>
                <a:ext uri="{FF2B5EF4-FFF2-40B4-BE49-F238E27FC236}">
                  <a16:creationId xmlns:a16="http://schemas.microsoft.com/office/drawing/2014/main" id="{F2A38FBA-FA17-4099-A1B2-2E56E6E3FC6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396" name="Picture 395" descr="A picture containing indoor, food, plastic, dessert&#10;&#10;Description automatically generated">
              <a:extLst>
                <a:ext uri="{FF2B5EF4-FFF2-40B4-BE49-F238E27FC236}">
                  <a16:creationId xmlns:a16="http://schemas.microsoft.com/office/drawing/2014/main" id="{7DEA2595-FB4E-453F-9C59-B36E026D6AF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397" name="Picture 396" descr="A picture containing indoor, food, plastic, dessert&#10;&#10;Description automatically generated">
              <a:extLst>
                <a:ext uri="{FF2B5EF4-FFF2-40B4-BE49-F238E27FC236}">
                  <a16:creationId xmlns:a16="http://schemas.microsoft.com/office/drawing/2014/main" id="{F20EA04F-2E8E-4288-8ED5-694D6AC9BFC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398" name="Picture 397" descr="A picture containing indoor, food, plastic, dessert&#10;&#10;Description automatically generated">
              <a:extLst>
                <a:ext uri="{FF2B5EF4-FFF2-40B4-BE49-F238E27FC236}">
                  <a16:creationId xmlns:a16="http://schemas.microsoft.com/office/drawing/2014/main" id="{176B8FC2-3321-4E1E-A53D-FD240A272D1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399" name="Picture 398" descr="A picture containing indoor, food, plastic, dessert&#10;&#10;Description automatically generated">
              <a:extLst>
                <a:ext uri="{FF2B5EF4-FFF2-40B4-BE49-F238E27FC236}">
                  <a16:creationId xmlns:a16="http://schemas.microsoft.com/office/drawing/2014/main" id="{30841736-5353-400C-9958-4818B9F294D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400" name="Picture 399" descr="A picture containing indoor, food, plastic, dessert&#10;&#10;Description automatically generated">
              <a:extLst>
                <a:ext uri="{FF2B5EF4-FFF2-40B4-BE49-F238E27FC236}">
                  <a16:creationId xmlns:a16="http://schemas.microsoft.com/office/drawing/2014/main" id="{DD1EFCC0-F0D1-405D-A7A1-3BDA320B89A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401" name="Picture 400" descr="A picture containing indoor, food, plastic, dessert&#10;&#10;Description automatically generated">
              <a:extLst>
                <a:ext uri="{FF2B5EF4-FFF2-40B4-BE49-F238E27FC236}">
                  <a16:creationId xmlns:a16="http://schemas.microsoft.com/office/drawing/2014/main" id="{3F27FA6C-7AAF-4D82-B0C1-96E75DDE889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402" name="Group 401">
            <a:extLst>
              <a:ext uri="{FF2B5EF4-FFF2-40B4-BE49-F238E27FC236}">
                <a16:creationId xmlns:a16="http://schemas.microsoft.com/office/drawing/2014/main" id="{C4F38D7A-32DE-4066-BBA0-9F79D521E3C2}"/>
              </a:ext>
            </a:extLst>
          </p:cNvPr>
          <p:cNvGrpSpPr/>
          <p:nvPr/>
        </p:nvGrpSpPr>
        <p:grpSpPr>
          <a:xfrm>
            <a:off x="59821" y="5169415"/>
            <a:ext cx="1585226" cy="1069015"/>
            <a:chOff x="1799658" y="4188737"/>
            <a:chExt cx="1292831" cy="871835"/>
          </a:xfrm>
        </p:grpSpPr>
        <p:pic>
          <p:nvPicPr>
            <p:cNvPr id="403" name="Picture 402" descr="A picture containing indoor, food, plastic, dessert&#10;&#10;Description automatically generated">
              <a:extLst>
                <a:ext uri="{FF2B5EF4-FFF2-40B4-BE49-F238E27FC236}">
                  <a16:creationId xmlns:a16="http://schemas.microsoft.com/office/drawing/2014/main" id="{4ED8B8D3-7540-4507-AE6D-FD7BC648E5C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404" name="Picture 403" descr="A picture containing indoor, food, plastic, dessert&#10;&#10;Description automatically generated">
              <a:extLst>
                <a:ext uri="{FF2B5EF4-FFF2-40B4-BE49-F238E27FC236}">
                  <a16:creationId xmlns:a16="http://schemas.microsoft.com/office/drawing/2014/main" id="{EBC8E248-8B88-40BA-A99C-10C680283B8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405" name="Picture 404" descr="A picture containing indoor, food, plastic, dessert&#10;&#10;Description automatically generated">
              <a:extLst>
                <a:ext uri="{FF2B5EF4-FFF2-40B4-BE49-F238E27FC236}">
                  <a16:creationId xmlns:a16="http://schemas.microsoft.com/office/drawing/2014/main" id="{1EF84E4C-20CA-4037-882D-E4EA5BAABC2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406" name="Picture 405" descr="A picture containing indoor, food, plastic, dessert&#10;&#10;Description automatically generated">
              <a:extLst>
                <a:ext uri="{FF2B5EF4-FFF2-40B4-BE49-F238E27FC236}">
                  <a16:creationId xmlns:a16="http://schemas.microsoft.com/office/drawing/2014/main" id="{E356C80E-1E07-4494-98E9-CAEC1B488C0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407" name="Picture 406" descr="A picture containing indoor, food, plastic, dessert&#10;&#10;Description automatically generated">
              <a:extLst>
                <a:ext uri="{FF2B5EF4-FFF2-40B4-BE49-F238E27FC236}">
                  <a16:creationId xmlns:a16="http://schemas.microsoft.com/office/drawing/2014/main" id="{C42925EA-320A-4781-9B5E-8FF2666A703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408" name="Picture 407" descr="A picture containing indoor, food, plastic, dessert&#10;&#10;Description automatically generated">
              <a:extLst>
                <a:ext uri="{FF2B5EF4-FFF2-40B4-BE49-F238E27FC236}">
                  <a16:creationId xmlns:a16="http://schemas.microsoft.com/office/drawing/2014/main" id="{E7C4D6D9-B4D6-48B1-8F4E-6FE07D37755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409" name="Picture 408" descr="A picture containing indoor, food, plastic, dessert&#10;&#10;Description automatically generated">
              <a:extLst>
                <a:ext uri="{FF2B5EF4-FFF2-40B4-BE49-F238E27FC236}">
                  <a16:creationId xmlns:a16="http://schemas.microsoft.com/office/drawing/2014/main" id="{A7D5D048-0C63-433D-AEEC-830058622DE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410" name="Picture 409" descr="A picture containing indoor, food, plastic, dessert&#10;&#10;Description automatically generated">
              <a:extLst>
                <a:ext uri="{FF2B5EF4-FFF2-40B4-BE49-F238E27FC236}">
                  <a16:creationId xmlns:a16="http://schemas.microsoft.com/office/drawing/2014/main" id="{00D63E3C-3874-4C6D-A402-E7B3A297316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411" name="Picture 410" descr="A picture containing indoor, food, plastic, dessert&#10;&#10;Description automatically generated">
              <a:extLst>
                <a:ext uri="{FF2B5EF4-FFF2-40B4-BE49-F238E27FC236}">
                  <a16:creationId xmlns:a16="http://schemas.microsoft.com/office/drawing/2014/main" id="{538ADA67-2130-47FF-90EC-585B27BA49C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412" name="Picture 411" descr="A picture containing indoor, food, plastic, dessert&#10;&#10;Description automatically generated">
              <a:extLst>
                <a:ext uri="{FF2B5EF4-FFF2-40B4-BE49-F238E27FC236}">
                  <a16:creationId xmlns:a16="http://schemas.microsoft.com/office/drawing/2014/main" id="{7727A6E3-42E0-4E3B-B58F-F27CCC0524E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413" name="Picture 412" descr="A picture containing indoor, food, plastic, dessert&#10;&#10;Description automatically generated">
              <a:extLst>
                <a:ext uri="{FF2B5EF4-FFF2-40B4-BE49-F238E27FC236}">
                  <a16:creationId xmlns:a16="http://schemas.microsoft.com/office/drawing/2014/main" id="{81B8AD0A-9171-4FE3-80EE-57DB5324217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414" name="Picture 413" descr="A picture containing indoor, food, plastic, dessert&#10;&#10;Description automatically generated">
              <a:extLst>
                <a:ext uri="{FF2B5EF4-FFF2-40B4-BE49-F238E27FC236}">
                  <a16:creationId xmlns:a16="http://schemas.microsoft.com/office/drawing/2014/main" id="{F0BF7607-9DA4-474E-AAE7-F83002F4D8E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415" name="Picture 414" descr="A picture containing indoor, food, plastic, dessert&#10;&#10;Description automatically generated">
              <a:extLst>
                <a:ext uri="{FF2B5EF4-FFF2-40B4-BE49-F238E27FC236}">
                  <a16:creationId xmlns:a16="http://schemas.microsoft.com/office/drawing/2014/main" id="{35F8707B-6202-44C7-98AD-F16D1E62C3C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416" name="Picture 415" descr="A picture containing indoor, food, plastic, dessert&#10;&#10;Description automatically generated">
              <a:extLst>
                <a:ext uri="{FF2B5EF4-FFF2-40B4-BE49-F238E27FC236}">
                  <a16:creationId xmlns:a16="http://schemas.microsoft.com/office/drawing/2014/main" id="{9E21068A-20C0-4BE1-A8C0-909243E46A3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417" name="Picture 416" descr="A picture containing indoor, food, plastic, dessert&#10;&#10;Description automatically generated">
              <a:extLst>
                <a:ext uri="{FF2B5EF4-FFF2-40B4-BE49-F238E27FC236}">
                  <a16:creationId xmlns:a16="http://schemas.microsoft.com/office/drawing/2014/main" id="{41A36C7D-2EF9-4CA7-8E5A-6A43C66A991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418" name="Picture 417" descr="A picture containing indoor, food, plastic, dessert&#10;&#10;Description automatically generated">
              <a:extLst>
                <a:ext uri="{FF2B5EF4-FFF2-40B4-BE49-F238E27FC236}">
                  <a16:creationId xmlns:a16="http://schemas.microsoft.com/office/drawing/2014/main" id="{81943239-20D3-40C2-88DB-9C7810903BD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419" name="Picture 418" descr="A picture containing indoor, food, plastic, dessert&#10;&#10;Description automatically generated">
              <a:extLst>
                <a:ext uri="{FF2B5EF4-FFF2-40B4-BE49-F238E27FC236}">
                  <a16:creationId xmlns:a16="http://schemas.microsoft.com/office/drawing/2014/main" id="{F5205317-6830-4943-8620-F1FF00078D7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420" name="Picture 419" descr="A picture containing indoor, food, plastic, dessert&#10;&#10;Description automatically generated">
              <a:extLst>
                <a:ext uri="{FF2B5EF4-FFF2-40B4-BE49-F238E27FC236}">
                  <a16:creationId xmlns:a16="http://schemas.microsoft.com/office/drawing/2014/main" id="{561E4D49-E058-4B94-8968-6E29C449AED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421" name="Picture 420" descr="A picture containing indoor, food, plastic, dessert&#10;&#10;Description automatically generated">
              <a:extLst>
                <a:ext uri="{FF2B5EF4-FFF2-40B4-BE49-F238E27FC236}">
                  <a16:creationId xmlns:a16="http://schemas.microsoft.com/office/drawing/2014/main" id="{FAE2941F-D8C0-420C-ABFB-7E335A131D5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422" name="Picture 421" descr="A picture containing indoor, food, plastic, dessert&#10;&#10;Description automatically generated">
              <a:extLst>
                <a:ext uri="{FF2B5EF4-FFF2-40B4-BE49-F238E27FC236}">
                  <a16:creationId xmlns:a16="http://schemas.microsoft.com/office/drawing/2014/main" id="{111876AE-F21E-4F9A-BAEF-25F177BB7BA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423" name="Picture 422" descr="A picture containing indoor, food, plastic, dessert&#10;&#10;Description automatically generated">
              <a:extLst>
                <a:ext uri="{FF2B5EF4-FFF2-40B4-BE49-F238E27FC236}">
                  <a16:creationId xmlns:a16="http://schemas.microsoft.com/office/drawing/2014/main" id="{125B283B-F56B-4F1A-BC67-7F67D39C2ED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424" name="Picture 423" descr="A picture containing indoor, food, plastic, dessert&#10;&#10;Description automatically generated">
              <a:extLst>
                <a:ext uri="{FF2B5EF4-FFF2-40B4-BE49-F238E27FC236}">
                  <a16:creationId xmlns:a16="http://schemas.microsoft.com/office/drawing/2014/main" id="{13C96000-B1FA-422B-B221-42A294B53E7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425" name="Picture 424" descr="A picture containing indoor, food, plastic, dessert&#10;&#10;Description automatically generated">
              <a:extLst>
                <a:ext uri="{FF2B5EF4-FFF2-40B4-BE49-F238E27FC236}">
                  <a16:creationId xmlns:a16="http://schemas.microsoft.com/office/drawing/2014/main" id="{CE6CB553-D216-45C3-B56B-DEE33987D01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426" name="Picture 425" descr="A picture containing indoor, food, plastic, dessert&#10;&#10;Description automatically generated">
              <a:extLst>
                <a:ext uri="{FF2B5EF4-FFF2-40B4-BE49-F238E27FC236}">
                  <a16:creationId xmlns:a16="http://schemas.microsoft.com/office/drawing/2014/main" id="{048A865F-492E-428D-88AD-F5AFD598783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427" name="Picture 426" descr="A picture containing indoor, food, plastic, dessert&#10;&#10;Description automatically generated">
              <a:extLst>
                <a:ext uri="{FF2B5EF4-FFF2-40B4-BE49-F238E27FC236}">
                  <a16:creationId xmlns:a16="http://schemas.microsoft.com/office/drawing/2014/main" id="{0A9AE050-ACC4-496A-8E1C-77C179E7525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428" name="Picture 427" descr="A picture containing indoor, food, plastic, dessert&#10;&#10;Description automatically generated">
              <a:extLst>
                <a:ext uri="{FF2B5EF4-FFF2-40B4-BE49-F238E27FC236}">
                  <a16:creationId xmlns:a16="http://schemas.microsoft.com/office/drawing/2014/main" id="{B2CA646A-DAE7-49CB-B581-50CEB012E0C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429" name="Picture 428" descr="A picture containing indoor, food, plastic, dessert&#10;&#10;Description automatically generated">
              <a:extLst>
                <a:ext uri="{FF2B5EF4-FFF2-40B4-BE49-F238E27FC236}">
                  <a16:creationId xmlns:a16="http://schemas.microsoft.com/office/drawing/2014/main" id="{60EFC48B-AAE2-4450-8DED-52583164993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430" name="Picture 429" descr="A picture containing indoor, food, plastic, dessert&#10;&#10;Description automatically generated">
              <a:extLst>
                <a:ext uri="{FF2B5EF4-FFF2-40B4-BE49-F238E27FC236}">
                  <a16:creationId xmlns:a16="http://schemas.microsoft.com/office/drawing/2014/main" id="{D07DA5C6-6173-444E-A9BE-4D543045037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431" name="Picture 430" descr="A picture containing indoor, food, plastic, dessert&#10;&#10;Description automatically generated">
              <a:extLst>
                <a:ext uri="{FF2B5EF4-FFF2-40B4-BE49-F238E27FC236}">
                  <a16:creationId xmlns:a16="http://schemas.microsoft.com/office/drawing/2014/main" id="{42E9AF6F-59CE-41F3-BC86-5194F35FF9B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432" name="Picture 431" descr="A picture containing indoor, food, plastic, dessert&#10;&#10;Description automatically generated">
              <a:extLst>
                <a:ext uri="{FF2B5EF4-FFF2-40B4-BE49-F238E27FC236}">
                  <a16:creationId xmlns:a16="http://schemas.microsoft.com/office/drawing/2014/main" id="{74CBF025-D297-4A8D-8BE0-F484FD00772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433" name="Picture 432" descr="A picture containing indoor, food, plastic, dessert&#10;&#10;Description automatically generated">
              <a:extLst>
                <a:ext uri="{FF2B5EF4-FFF2-40B4-BE49-F238E27FC236}">
                  <a16:creationId xmlns:a16="http://schemas.microsoft.com/office/drawing/2014/main" id="{CD7039C6-7D39-4ABE-88BF-DD38C4B3DAE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434" name="Picture 433" descr="A picture containing indoor, food, plastic, dessert&#10;&#10;Description automatically generated">
              <a:extLst>
                <a:ext uri="{FF2B5EF4-FFF2-40B4-BE49-F238E27FC236}">
                  <a16:creationId xmlns:a16="http://schemas.microsoft.com/office/drawing/2014/main" id="{0B7AAB14-2375-44B7-B158-4A0E7A60C69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435" name="Picture 434" descr="A picture containing indoor, food, plastic, dessert&#10;&#10;Description automatically generated">
              <a:extLst>
                <a:ext uri="{FF2B5EF4-FFF2-40B4-BE49-F238E27FC236}">
                  <a16:creationId xmlns:a16="http://schemas.microsoft.com/office/drawing/2014/main" id="{7C426AFD-01EE-43CE-A304-18AA1A103E7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436" name="Picture 435" descr="A picture containing indoor, food, plastic, dessert&#10;&#10;Description automatically generated">
              <a:extLst>
                <a:ext uri="{FF2B5EF4-FFF2-40B4-BE49-F238E27FC236}">
                  <a16:creationId xmlns:a16="http://schemas.microsoft.com/office/drawing/2014/main" id="{9682BA7D-648C-4BAC-8961-E74044BFC64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437" name="Picture 436" descr="A picture containing indoor, food, plastic, dessert&#10;&#10;Description automatically generated">
              <a:extLst>
                <a:ext uri="{FF2B5EF4-FFF2-40B4-BE49-F238E27FC236}">
                  <a16:creationId xmlns:a16="http://schemas.microsoft.com/office/drawing/2014/main" id="{3F771FF2-E678-4CA8-99D5-83EBBE302C5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438" name="Picture 437" descr="A picture containing indoor, food, plastic, dessert&#10;&#10;Description automatically generated">
              <a:extLst>
                <a:ext uri="{FF2B5EF4-FFF2-40B4-BE49-F238E27FC236}">
                  <a16:creationId xmlns:a16="http://schemas.microsoft.com/office/drawing/2014/main" id="{A8AD85C6-0766-40A9-B255-CF84F50817D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439" name="Picture 438" descr="A picture containing indoor, food, plastic, dessert&#10;&#10;Description automatically generated">
              <a:extLst>
                <a:ext uri="{FF2B5EF4-FFF2-40B4-BE49-F238E27FC236}">
                  <a16:creationId xmlns:a16="http://schemas.microsoft.com/office/drawing/2014/main" id="{84806E9A-E981-48DF-A486-753B3F9BFD8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440" name="Picture 439" descr="A picture containing indoor, food, plastic, dessert&#10;&#10;Description automatically generated">
              <a:extLst>
                <a:ext uri="{FF2B5EF4-FFF2-40B4-BE49-F238E27FC236}">
                  <a16:creationId xmlns:a16="http://schemas.microsoft.com/office/drawing/2014/main" id="{325BB40C-7D62-4C79-BB49-9055E903406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441" name="Picture 440" descr="A picture containing indoor, food, plastic, dessert&#10;&#10;Description automatically generated">
              <a:extLst>
                <a:ext uri="{FF2B5EF4-FFF2-40B4-BE49-F238E27FC236}">
                  <a16:creationId xmlns:a16="http://schemas.microsoft.com/office/drawing/2014/main" id="{7BBD2CCA-25EF-46BB-AD21-64549C3173B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442" name="Picture 441" descr="A picture containing indoor, food, plastic, dessert&#10;&#10;Description automatically generated">
              <a:extLst>
                <a:ext uri="{FF2B5EF4-FFF2-40B4-BE49-F238E27FC236}">
                  <a16:creationId xmlns:a16="http://schemas.microsoft.com/office/drawing/2014/main" id="{4F7E98BD-E8BF-4CB0-B08F-2FDF4D8251C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443" name="Picture 442" descr="A picture containing indoor, food, plastic, dessert&#10;&#10;Description automatically generated">
              <a:extLst>
                <a:ext uri="{FF2B5EF4-FFF2-40B4-BE49-F238E27FC236}">
                  <a16:creationId xmlns:a16="http://schemas.microsoft.com/office/drawing/2014/main" id="{54AEBAA5-7CAD-4481-A7BC-E8853FEC63B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444" name="Picture 443" descr="A picture containing indoor, food, plastic, dessert&#10;&#10;Description automatically generated">
              <a:extLst>
                <a:ext uri="{FF2B5EF4-FFF2-40B4-BE49-F238E27FC236}">
                  <a16:creationId xmlns:a16="http://schemas.microsoft.com/office/drawing/2014/main" id="{36AFBFFF-D003-4BA8-8C01-845B5CFAC95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445" name="Picture 444" descr="A picture containing indoor, food, plastic, dessert&#10;&#10;Description automatically generated">
              <a:extLst>
                <a:ext uri="{FF2B5EF4-FFF2-40B4-BE49-F238E27FC236}">
                  <a16:creationId xmlns:a16="http://schemas.microsoft.com/office/drawing/2014/main" id="{1432D619-A8F5-4119-A622-7C437D7C30E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446" name="Picture 445" descr="A picture containing indoor, food, plastic, dessert&#10;&#10;Description automatically generated">
              <a:extLst>
                <a:ext uri="{FF2B5EF4-FFF2-40B4-BE49-F238E27FC236}">
                  <a16:creationId xmlns:a16="http://schemas.microsoft.com/office/drawing/2014/main" id="{05676AC3-7F08-4493-A84F-A024455E770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447" name="Picture 446" descr="A picture containing indoor, food, plastic, dessert&#10;&#10;Description automatically generated">
              <a:extLst>
                <a:ext uri="{FF2B5EF4-FFF2-40B4-BE49-F238E27FC236}">
                  <a16:creationId xmlns:a16="http://schemas.microsoft.com/office/drawing/2014/main" id="{2A155031-7AB8-4AE8-AA0E-D64553563CE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448" name="Picture 447" descr="A picture containing indoor, food, plastic, dessert&#10;&#10;Description automatically generated">
              <a:extLst>
                <a:ext uri="{FF2B5EF4-FFF2-40B4-BE49-F238E27FC236}">
                  <a16:creationId xmlns:a16="http://schemas.microsoft.com/office/drawing/2014/main" id="{778C507D-3774-413B-B99F-BBB21B1D2C6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449" name="Picture 448" descr="A picture containing indoor, food, plastic, dessert&#10;&#10;Description automatically generated">
              <a:extLst>
                <a:ext uri="{FF2B5EF4-FFF2-40B4-BE49-F238E27FC236}">
                  <a16:creationId xmlns:a16="http://schemas.microsoft.com/office/drawing/2014/main" id="{F0E72FCB-B8CE-4DBA-8FCD-91BF8144E2E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450" name="Picture 449" descr="A picture containing indoor, food, plastic, dessert&#10;&#10;Description automatically generated">
              <a:extLst>
                <a:ext uri="{FF2B5EF4-FFF2-40B4-BE49-F238E27FC236}">
                  <a16:creationId xmlns:a16="http://schemas.microsoft.com/office/drawing/2014/main" id="{D77B700B-C94E-414C-BFAA-B570130200D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451" name="Picture 450" descr="A picture containing indoor, food, plastic, dessert&#10;&#10;Description automatically generated">
              <a:extLst>
                <a:ext uri="{FF2B5EF4-FFF2-40B4-BE49-F238E27FC236}">
                  <a16:creationId xmlns:a16="http://schemas.microsoft.com/office/drawing/2014/main" id="{1CBE32B4-4EDF-4E02-95F9-73D1C3A2E5C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452" name="Group 451">
            <a:extLst>
              <a:ext uri="{FF2B5EF4-FFF2-40B4-BE49-F238E27FC236}">
                <a16:creationId xmlns:a16="http://schemas.microsoft.com/office/drawing/2014/main" id="{C8525AAE-BBD6-4836-97FF-F5F494FFFDE9}"/>
              </a:ext>
            </a:extLst>
          </p:cNvPr>
          <p:cNvGrpSpPr/>
          <p:nvPr/>
        </p:nvGrpSpPr>
        <p:grpSpPr>
          <a:xfrm>
            <a:off x="1350235" y="5650261"/>
            <a:ext cx="1436111" cy="968457"/>
            <a:chOff x="1799658" y="4188737"/>
            <a:chExt cx="1292831" cy="871835"/>
          </a:xfrm>
        </p:grpSpPr>
        <p:pic>
          <p:nvPicPr>
            <p:cNvPr id="453" name="Picture 452" descr="A picture containing indoor, food, plastic, dessert&#10;&#10;Description automatically generated">
              <a:extLst>
                <a:ext uri="{FF2B5EF4-FFF2-40B4-BE49-F238E27FC236}">
                  <a16:creationId xmlns:a16="http://schemas.microsoft.com/office/drawing/2014/main" id="{B05077A9-A4D6-44AA-ADC1-B36B34BFDDC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454" name="Picture 453" descr="A picture containing indoor, food, plastic, dessert&#10;&#10;Description automatically generated">
              <a:extLst>
                <a:ext uri="{FF2B5EF4-FFF2-40B4-BE49-F238E27FC236}">
                  <a16:creationId xmlns:a16="http://schemas.microsoft.com/office/drawing/2014/main" id="{6FBF13ED-180E-45C1-A207-37ECB741556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455" name="Picture 454" descr="A picture containing indoor, food, plastic, dessert&#10;&#10;Description automatically generated">
              <a:extLst>
                <a:ext uri="{FF2B5EF4-FFF2-40B4-BE49-F238E27FC236}">
                  <a16:creationId xmlns:a16="http://schemas.microsoft.com/office/drawing/2014/main" id="{907EF4D2-D706-426B-88D7-76E78970EE8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456" name="Picture 455" descr="A picture containing indoor, food, plastic, dessert&#10;&#10;Description automatically generated">
              <a:extLst>
                <a:ext uri="{FF2B5EF4-FFF2-40B4-BE49-F238E27FC236}">
                  <a16:creationId xmlns:a16="http://schemas.microsoft.com/office/drawing/2014/main" id="{FB853D25-C785-4B4D-AD0C-76456C80353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457" name="Picture 456" descr="A picture containing indoor, food, plastic, dessert&#10;&#10;Description automatically generated">
              <a:extLst>
                <a:ext uri="{FF2B5EF4-FFF2-40B4-BE49-F238E27FC236}">
                  <a16:creationId xmlns:a16="http://schemas.microsoft.com/office/drawing/2014/main" id="{43CB06C8-DD66-4378-9D5A-667D095CB4F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458" name="Picture 457" descr="A picture containing indoor, food, plastic, dessert&#10;&#10;Description automatically generated">
              <a:extLst>
                <a:ext uri="{FF2B5EF4-FFF2-40B4-BE49-F238E27FC236}">
                  <a16:creationId xmlns:a16="http://schemas.microsoft.com/office/drawing/2014/main" id="{82566A0E-286A-484A-AB4E-B6B6D0052C2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459" name="Picture 458" descr="A picture containing indoor, food, plastic, dessert&#10;&#10;Description automatically generated">
              <a:extLst>
                <a:ext uri="{FF2B5EF4-FFF2-40B4-BE49-F238E27FC236}">
                  <a16:creationId xmlns:a16="http://schemas.microsoft.com/office/drawing/2014/main" id="{C9722564-1B06-4974-9E53-96181D2DA19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460" name="Picture 459" descr="A picture containing indoor, food, plastic, dessert&#10;&#10;Description automatically generated">
              <a:extLst>
                <a:ext uri="{FF2B5EF4-FFF2-40B4-BE49-F238E27FC236}">
                  <a16:creationId xmlns:a16="http://schemas.microsoft.com/office/drawing/2014/main" id="{28F9AE47-F2EC-459C-86F7-95669AC05F2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461" name="Picture 460" descr="A picture containing indoor, food, plastic, dessert&#10;&#10;Description automatically generated">
              <a:extLst>
                <a:ext uri="{FF2B5EF4-FFF2-40B4-BE49-F238E27FC236}">
                  <a16:creationId xmlns:a16="http://schemas.microsoft.com/office/drawing/2014/main" id="{8E068E91-CE8A-46A3-A263-FF9827B9A01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462" name="Picture 461" descr="A picture containing indoor, food, plastic, dessert&#10;&#10;Description automatically generated">
              <a:extLst>
                <a:ext uri="{FF2B5EF4-FFF2-40B4-BE49-F238E27FC236}">
                  <a16:creationId xmlns:a16="http://schemas.microsoft.com/office/drawing/2014/main" id="{92E951E6-DE23-4210-8A53-BA9F4433389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463" name="Picture 462" descr="A picture containing indoor, food, plastic, dessert&#10;&#10;Description automatically generated">
              <a:extLst>
                <a:ext uri="{FF2B5EF4-FFF2-40B4-BE49-F238E27FC236}">
                  <a16:creationId xmlns:a16="http://schemas.microsoft.com/office/drawing/2014/main" id="{4B01D75C-951C-458A-A6BA-DFA306D09A3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464" name="Picture 463" descr="A picture containing indoor, food, plastic, dessert&#10;&#10;Description automatically generated">
              <a:extLst>
                <a:ext uri="{FF2B5EF4-FFF2-40B4-BE49-F238E27FC236}">
                  <a16:creationId xmlns:a16="http://schemas.microsoft.com/office/drawing/2014/main" id="{499121D4-3864-4A85-AFE2-56EFA9FE861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465" name="Picture 464" descr="A picture containing indoor, food, plastic, dessert&#10;&#10;Description automatically generated">
              <a:extLst>
                <a:ext uri="{FF2B5EF4-FFF2-40B4-BE49-F238E27FC236}">
                  <a16:creationId xmlns:a16="http://schemas.microsoft.com/office/drawing/2014/main" id="{8CCA9829-2E68-4656-BD09-34D4AB261EC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466" name="Picture 465" descr="A picture containing indoor, food, plastic, dessert&#10;&#10;Description automatically generated">
              <a:extLst>
                <a:ext uri="{FF2B5EF4-FFF2-40B4-BE49-F238E27FC236}">
                  <a16:creationId xmlns:a16="http://schemas.microsoft.com/office/drawing/2014/main" id="{D3E85F40-9FB9-4AE7-962C-11FDFB5954C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467" name="Picture 466" descr="A picture containing indoor, food, plastic, dessert&#10;&#10;Description automatically generated">
              <a:extLst>
                <a:ext uri="{FF2B5EF4-FFF2-40B4-BE49-F238E27FC236}">
                  <a16:creationId xmlns:a16="http://schemas.microsoft.com/office/drawing/2014/main" id="{4B22883F-294A-4C76-A379-FF6FFFF37DF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468" name="Picture 467" descr="A picture containing indoor, food, plastic, dessert&#10;&#10;Description automatically generated">
              <a:extLst>
                <a:ext uri="{FF2B5EF4-FFF2-40B4-BE49-F238E27FC236}">
                  <a16:creationId xmlns:a16="http://schemas.microsoft.com/office/drawing/2014/main" id="{7C8FA22B-FA09-454F-8559-793B895762F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469" name="Picture 468" descr="A picture containing indoor, food, plastic, dessert&#10;&#10;Description automatically generated">
              <a:extLst>
                <a:ext uri="{FF2B5EF4-FFF2-40B4-BE49-F238E27FC236}">
                  <a16:creationId xmlns:a16="http://schemas.microsoft.com/office/drawing/2014/main" id="{0A3F74B1-F66C-4738-AFC9-526418125BE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470" name="Picture 469" descr="A picture containing indoor, food, plastic, dessert&#10;&#10;Description automatically generated">
              <a:extLst>
                <a:ext uri="{FF2B5EF4-FFF2-40B4-BE49-F238E27FC236}">
                  <a16:creationId xmlns:a16="http://schemas.microsoft.com/office/drawing/2014/main" id="{427A44A7-7B16-41BE-8101-6146C765A47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471" name="Picture 470" descr="A picture containing indoor, food, plastic, dessert&#10;&#10;Description automatically generated">
              <a:extLst>
                <a:ext uri="{FF2B5EF4-FFF2-40B4-BE49-F238E27FC236}">
                  <a16:creationId xmlns:a16="http://schemas.microsoft.com/office/drawing/2014/main" id="{E70891E2-1BB0-4AD7-AA46-542C6477FB3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472" name="Picture 471" descr="A picture containing indoor, food, plastic, dessert&#10;&#10;Description automatically generated">
              <a:extLst>
                <a:ext uri="{FF2B5EF4-FFF2-40B4-BE49-F238E27FC236}">
                  <a16:creationId xmlns:a16="http://schemas.microsoft.com/office/drawing/2014/main" id="{9EDA96DE-311A-473D-9274-4AAC1DB78DD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473" name="Picture 472" descr="A picture containing indoor, food, plastic, dessert&#10;&#10;Description automatically generated">
              <a:extLst>
                <a:ext uri="{FF2B5EF4-FFF2-40B4-BE49-F238E27FC236}">
                  <a16:creationId xmlns:a16="http://schemas.microsoft.com/office/drawing/2014/main" id="{5F978179-00BA-494C-88E0-18C4BF99600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474" name="Picture 473" descr="A picture containing indoor, food, plastic, dessert&#10;&#10;Description automatically generated">
              <a:extLst>
                <a:ext uri="{FF2B5EF4-FFF2-40B4-BE49-F238E27FC236}">
                  <a16:creationId xmlns:a16="http://schemas.microsoft.com/office/drawing/2014/main" id="{EDFA39E7-8753-4B48-B6AA-0D600C5E9A8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475" name="Picture 474" descr="A picture containing indoor, food, plastic, dessert&#10;&#10;Description automatically generated">
              <a:extLst>
                <a:ext uri="{FF2B5EF4-FFF2-40B4-BE49-F238E27FC236}">
                  <a16:creationId xmlns:a16="http://schemas.microsoft.com/office/drawing/2014/main" id="{2087CB93-195B-4BBF-B9E2-E580365C3D6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476" name="Picture 475" descr="A picture containing indoor, food, plastic, dessert&#10;&#10;Description automatically generated">
              <a:extLst>
                <a:ext uri="{FF2B5EF4-FFF2-40B4-BE49-F238E27FC236}">
                  <a16:creationId xmlns:a16="http://schemas.microsoft.com/office/drawing/2014/main" id="{DE523465-EB0B-493C-9E4B-8ED5E64B9A2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477" name="Picture 476" descr="A picture containing indoor, food, plastic, dessert&#10;&#10;Description automatically generated">
              <a:extLst>
                <a:ext uri="{FF2B5EF4-FFF2-40B4-BE49-F238E27FC236}">
                  <a16:creationId xmlns:a16="http://schemas.microsoft.com/office/drawing/2014/main" id="{1F6A7E1B-A3D3-402D-8D66-4A88CE26D17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478" name="Picture 477" descr="A picture containing indoor, food, plastic, dessert&#10;&#10;Description automatically generated">
              <a:extLst>
                <a:ext uri="{FF2B5EF4-FFF2-40B4-BE49-F238E27FC236}">
                  <a16:creationId xmlns:a16="http://schemas.microsoft.com/office/drawing/2014/main" id="{D2DE2495-BEE8-4FEE-8FD5-3F4D3B58F90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479" name="Picture 478" descr="A picture containing indoor, food, plastic, dessert&#10;&#10;Description automatically generated">
              <a:extLst>
                <a:ext uri="{FF2B5EF4-FFF2-40B4-BE49-F238E27FC236}">
                  <a16:creationId xmlns:a16="http://schemas.microsoft.com/office/drawing/2014/main" id="{668AE8C0-046E-49A3-9159-BBEB847737C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480" name="Picture 479" descr="A picture containing indoor, food, plastic, dessert&#10;&#10;Description automatically generated">
              <a:extLst>
                <a:ext uri="{FF2B5EF4-FFF2-40B4-BE49-F238E27FC236}">
                  <a16:creationId xmlns:a16="http://schemas.microsoft.com/office/drawing/2014/main" id="{43D5FB4A-55E0-479D-90EB-650564DD06E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481" name="Picture 480" descr="A picture containing indoor, food, plastic, dessert&#10;&#10;Description automatically generated">
              <a:extLst>
                <a:ext uri="{FF2B5EF4-FFF2-40B4-BE49-F238E27FC236}">
                  <a16:creationId xmlns:a16="http://schemas.microsoft.com/office/drawing/2014/main" id="{26C95019-8F78-4506-93A0-37B59EC6768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482" name="Picture 481" descr="A picture containing indoor, food, plastic, dessert&#10;&#10;Description automatically generated">
              <a:extLst>
                <a:ext uri="{FF2B5EF4-FFF2-40B4-BE49-F238E27FC236}">
                  <a16:creationId xmlns:a16="http://schemas.microsoft.com/office/drawing/2014/main" id="{4C635268-B0D5-4C7D-8DCF-392C83DF728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483" name="Picture 482" descr="A picture containing indoor, food, plastic, dessert&#10;&#10;Description automatically generated">
              <a:extLst>
                <a:ext uri="{FF2B5EF4-FFF2-40B4-BE49-F238E27FC236}">
                  <a16:creationId xmlns:a16="http://schemas.microsoft.com/office/drawing/2014/main" id="{885A1C33-8591-415E-9B25-E7C134631C9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484" name="Picture 483" descr="A picture containing indoor, food, plastic, dessert&#10;&#10;Description automatically generated">
              <a:extLst>
                <a:ext uri="{FF2B5EF4-FFF2-40B4-BE49-F238E27FC236}">
                  <a16:creationId xmlns:a16="http://schemas.microsoft.com/office/drawing/2014/main" id="{76DBA889-A4B8-4A5B-A28D-6AA622C9AE7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485" name="Picture 484" descr="A picture containing indoor, food, plastic, dessert&#10;&#10;Description automatically generated">
              <a:extLst>
                <a:ext uri="{FF2B5EF4-FFF2-40B4-BE49-F238E27FC236}">
                  <a16:creationId xmlns:a16="http://schemas.microsoft.com/office/drawing/2014/main" id="{0BD9F8DB-BEA0-4CD9-8614-AED4DB49A20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486" name="Picture 485" descr="A picture containing indoor, food, plastic, dessert&#10;&#10;Description automatically generated">
              <a:extLst>
                <a:ext uri="{FF2B5EF4-FFF2-40B4-BE49-F238E27FC236}">
                  <a16:creationId xmlns:a16="http://schemas.microsoft.com/office/drawing/2014/main" id="{FCF54CCD-63D1-4A69-8440-58EF1CB1D31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487" name="Picture 486" descr="A picture containing indoor, food, plastic, dessert&#10;&#10;Description automatically generated">
              <a:extLst>
                <a:ext uri="{FF2B5EF4-FFF2-40B4-BE49-F238E27FC236}">
                  <a16:creationId xmlns:a16="http://schemas.microsoft.com/office/drawing/2014/main" id="{B6DEEBA7-1BD8-4F2C-B3CD-B82CC282D9F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488" name="Picture 487" descr="A picture containing indoor, food, plastic, dessert&#10;&#10;Description automatically generated">
              <a:extLst>
                <a:ext uri="{FF2B5EF4-FFF2-40B4-BE49-F238E27FC236}">
                  <a16:creationId xmlns:a16="http://schemas.microsoft.com/office/drawing/2014/main" id="{0F7CEFD2-2AE0-4511-A5B6-CB38E1A6A44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489" name="Picture 488" descr="A picture containing indoor, food, plastic, dessert&#10;&#10;Description automatically generated">
              <a:extLst>
                <a:ext uri="{FF2B5EF4-FFF2-40B4-BE49-F238E27FC236}">
                  <a16:creationId xmlns:a16="http://schemas.microsoft.com/office/drawing/2014/main" id="{EC6976B2-0C81-4029-9C3E-B7D568AC9DD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490" name="Picture 489" descr="A picture containing indoor, food, plastic, dessert&#10;&#10;Description automatically generated">
              <a:extLst>
                <a:ext uri="{FF2B5EF4-FFF2-40B4-BE49-F238E27FC236}">
                  <a16:creationId xmlns:a16="http://schemas.microsoft.com/office/drawing/2014/main" id="{510E5740-C98B-46A2-B26A-AAE48B452B9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491" name="Picture 490" descr="A picture containing indoor, food, plastic, dessert&#10;&#10;Description automatically generated">
              <a:extLst>
                <a:ext uri="{FF2B5EF4-FFF2-40B4-BE49-F238E27FC236}">
                  <a16:creationId xmlns:a16="http://schemas.microsoft.com/office/drawing/2014/main" id="{171A3E6B-1021-4674-8364-69CB90ADF9C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492" name="Picture 491" descr="A picture containing indoor, food, plastic, dessert&#10;&#10;Description automatically generated">
              <a:extLst>
                <a:ext uri="{FF2B5EF4-FFF2-40B4-BE49-F238E27FC236}">
                  <a16:creationId xmlns:a16="http://schemas.microsoft.com/office/drawing/2014/main" id="{E1BC9B4C-D2BF-45BC-8E3A-A70A79D1095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493" name="Picture 492" descr="A picture containing indoor, food, plastic, dessert&#10;&#10;Description automatically generated">
              <a:extLst>
                <a:ext uri="{FF2B5EF4-FFF2-40B4-BE49-F238E27FC236}">
                  <a16:creationId xmlns:a16="http://schemas.microsoft.com/office/drawing/2014/main" id="{0390DECB-FC0B-497F-9644-A966C47341E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494" name="Picture 493" descr="A picture containing indoor, food, plastic, dessert&#10;&#10;Description automatically generated">
              <a:extLst>
                <a:ext uri="{FF2B5EF4-FFF2-40B4-BE49-F238E27FC236}">
                  <a16:creationId xmlns:a16="http://schemas.microsoft.com/office/drawing/2014/main" id="{1C2C9B23-5597-4EF1-BAFE-5833B1CFE9F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495" name="Picture 494" descr="A picture containing indoor, food, plastic, dessert&#10;&#10;Description automatically generated">
              <a:extLst>
                <a:ext uri="{FF2B5EF4-FFF2-40B4-BE49-F238E27FC236}">
                  <a16:creationId xmlns:a16="http://schemas.microsoft.com/office/drawing/2014/main" id="{483082C4-07C0-4515-B5CF-9679B4811FB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496" name="Picture 495" descr="A picture containing indoor, food, plastic, dessert&#10;&#10;Description automatically generated">
              <a:extLst>
                <a:ext uri="{FF2B5EF4-FFF2-40B4-BE49-F238E27FC236}">
                  <a16:creationId xmlns:a16="http://schemas.microsoft.com/office/drawing/2014/main" id="{1DAFDC41-27DC-4589-9CFD-84F207F640E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497" name="Picture 496" descr="A picture containing indoor, food, plastic, dessert&#10;&#10;Description automatically generated">
              <a:extLst>
                <a:ext uri="{FF2B5EF4-FFF2-40B4-BE49-F238E27FC236}">
                  <a16:creationId xmlns:a16="http://schemas.microsoft.com/office/drawing/2014/main" id="{FCB3F145-63E1-43E3-A890-5D79E769D0E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498" name="Picture 497" descr="A picture containing indoor, food, plastic, dessert&#10;&#10;Description automatically generated">
              <a:extLst>
                <a:ext uri="{FF2B5EF4-FFF2-40B4-BE49-F238E27FC236}">
                  <a16:creationId xmlns:a16="http://schemas.microsoft.com/office/drawing/2014/main" id="{29323FFA-4FBF-4A3E-89AE-09B36B59978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499" name="Picture 498" descr="A picture containing indoor, food, plastic, dessert&#10;&#10;Description automatically generated">
              <a:extLst>
                <a:ext uri="{FF2B5EF4-FFF2-40B4-BE49-F238E27FC236}">
                  <a16:creationId xmlns:a16="http://schemas.microsoft.com/office/drawing/2014/main" id="{8403CA71-7438-4CC8-941E-35D23102417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500" name="Picture 499" descr="A picture containing indoor, food, plastic, dessert&#10;&#10;Description automatically generated">
              <a:extLst>
                <a:ext uri="{FF2B5EF4-FFF2-40B4-BE49-F238E27FC236}">
                  <a16:creationId xmlns:a16="http://schemas.microsoft.com/office/drawing/2014/main" id="{1436B8FB-DB7C-4BB9-A30B-24FE2AABDFF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501" name="Picture 500" descr="A picture containing indoor, food, plastic, dessert&#10;&#10;Description automatically generated">
              <a:extLst>
                <a:ext uri="{FF2B5EF4-FFF2-40B4-BE49-F238E27FC236}">
                  <a16:creationId xmlns:a16="http://schemas.microsoft.com/office/drawing/2014/main" id="{F791FCC3-9DDD-4EEB-95AC-D4998416DE2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502" name="Group 501">
            <a:extLst>
              <a:ext uri="{FF2B5EF4-FFF2-40B4-BE49-F238E27FC236}">
                <a16:creationId xmlns:a16="http://schemas.microsoft.com/office/drawing/2014/main" id="{3741D709-DF97-4E31-AA52-2AA318183DAE}"/>
              </a:ext>
            </a:extLst>
          </p:cNvPr>
          <p:cNvGrpSpPr/>
          <p:nvPr/>
        </p:nvGrpSpPr>
        <p:grpSpPr>
          <a:xfrm>
            <a:off x="2435552" y="4968581"/>
            <a:ext cx="1434526" cy="967389"/>
            <a:chOff x="1799658" y="4188737"/>
            <a:chExt cx="1292831" cy="871835"/>
          </a:xfrm>
        </p:grpSpPr>
        <p:pic>
          <p:nvPicPr>
            <p:cNvPr id="503" name="Picture 502" descr="A picture containing indoor, food, plastic, dessert&#10;&#10;Description automatically generated">
              <a:extLst>
                <a:ext uri="{FF2B5EF4-FFF2-40B4-BE49-F238E27FC236}">
                  <a16:creationId xmlns:a16="http://schemas.microsoft.com/office/drawing/2014/main" id="{EAF8CA3B-30CB-4BFE-810A-34AFBB27289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504" name="Picture 503" descr="A picture containing indoor, food, plastic, dessert&#10;&#10;Description automatically generated">
              <a:extLst>
                <a:ext uri="{FF2B5EF4-FFF2-40B4-BE49-F238E27FC236}">
                  <a16:creationId xmlns:a16="http://schemas.microsoft.com/office/drawing/2014/main" id="{EC401D34-75F7-4E52-86D1-4F0A268D0C5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505" name="Picture 504" descr="A picture containing indoor, food, plastic, dessert&#10;&#10;Description automatically generated">
              <a:extLst>
                <a:ext uri="{FF2B5EF4-FFF2-40B4-BE49-F238E27FC236}">
                  <a16:creationId xmlns:a16="http://schemas.microsoft.com/office/drawing/2014/main" id="{C2A6A51E-165F-42F9-930C-2D2EF9097BA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506" name="Picture 505" descr="A picture containing indoor, food, plastic, dessert&#10;&#10;Description automatically generated">
              <a:extLst>
                <a:ext uri="{FF2B5EF4-FFF2-40B4-BE49-F238E27FC236}">
                  <a16:creationId xmlns:a16="http://schemas.microsoft.com/office/drawing/2014/main" id="{02D38856-9B61-4CDB-A9B3-3E34448DB4C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507" name="Picture 506" descr="A picture containing indoor, food, plastic, dessert&#10;&#10;Description automatically generated">
              <a:extLst>
                <a:ext uri="{FF2B5EF4-FFF2-40B4-BE49-F238E27FC236}">
                  <a16:creationId xmlns:a16="http://schemas.microsoft.com/office/drawing/2014/main" id="{3C77EB31-1C2C-4626-A899-8CEC8EE09EB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508" name="Picture 507" descr="A picture containing indoor, food, plastic, dessert&#10;&#10;Description automatically generated">
              <a:extLst>
                <a:ext uri="{FF2B5EF4-FFF2-40B4-BE49-F238E27FC236}">
                  <a16:creationId xmlns:a16="http://schemas.microsoft.com/office/drawing/2014/main" id="{F51A385A-0D0F-452F-9C0D-4FB1EFAA1E1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509" name="Picture 508" descr="A picture containing indoor, food, plastic, dessert&#10;&#10;Description automatically generated">
              <a:extLst>
                <a:ext uri="{FF2B5EF4-FFF2-40B4-BE49-F238E27FC236}">
                  <a16:creationId xmlns:a16="http://schemas.microsoft.com/office/drawing/2014/main" id="{CF8B7DCC-55F4-45BB-8BFD-EC24CE720C7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510" name="Picture 509" descr="A picture containing indoor, food, plastic, dessert&#10;&#10;Description automatically generated">
              <a:extLst>
                <a:ext uri="{FF2B5EF4-FFF2-40B4-BE49-F238E27FC236}">
                  <a16:creationId xmlns:a16="http://schemas.microsoft.com/office/drawing/2014/main" id="{C162525F-FE45-40CB-89CD-418EBB5E7CA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511" name="Picture 510" descr="A picture containing indoor, food, plastic, dessert&#10;&#10;Description automatically generated">
              <a:extLst>
                <a:ext uri="{FF2B5EF4-FFF2-40B4-BE49-F238E27FC236}">
                  <a16:creationId xmlns:a16="http://schemas.microsoft.com/office/drawing/2014/main" id="{0079E1A5-55AE-4C22-8B8F-22A7B606573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512" name="Picture 511" descr="A picture containing indoor, food, plastic, dessert&#10;&#10;Description automatically generated">
              <a:extLst>
                <a:ext uri="{FF2B5EF4-FFF2-40B4-BE49-F238E27FC236}">
                  <a16:creationId xmlns:a16="http://schemas.microsoft.com/office/drawing/2014/main" id="{79BAFEC5-2309-49FB-8D5A-DF7EA2C6FE5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513" name="Picture 512" descr="A picture containing indoor, food, plastic, dessert&#10;&#10;Description automatically generated">
              <a:extLst>
                <a:ext uri="{FF2B5EF4-FFF2-40B4-BE49-F238E27FC236}">
                  <a16:creationId xmlns:a16="http://schemas.microsoft.com/office/drawing/2014/main" id="{FEB4C835-F61F-49E8-B60D-FDCDE4EE1DF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514" name="Picture 513" descr="A picture containing indoor, food, plastic, dessert&#10;&#10;Description automatically generated">
              <a:extLst>
                <a:ext uri="{FF2B5EF4-FFF2-40B4-BE49-F238E27FC236}">
                  <a16:creationId xmlns:a16="http://schemas.microsoft.com/office/drawing/2014/main" id="{6DD8E043-C716-4EEE-9CF7-A37785CED52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515" name="Picture 514" descr="A picture containing indoor, food, plastic, dessert&#10;&#10;Description automatically generated">
              <a:extLst>
                <a:ext uri="{FF2B5EF4-FFF2-40B4-BE49-F238E27FC236}">
                  <a16:creationId xmlns:a16="http://schemas.microsoft.com/office/drawing/2014/main" id="{4441D5BE-4588-4839-85F0-E229F151559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516" name="Picture 515" descr="A picture containing indoor, food, plastic, dessert&#10;&#10;Description automatically generated">
              <a:extLst>
                <a:ext uri="{FF2B5EF4-FFF2-40B4-BE49-F238E27FC236}">
                  <a16:creationId xmlns:a16="http://schemas.microsoft.com/office/drawing/2014/main" id="{8C7884EE-E437-401D-AFD1-4E141C613D4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517" name="Picture 516" descr="A picture containing indoor, food, plastic, dessert&#10;&#10;Description automatically generated">
              <a:extLst>
                <a:ext uri="{FF2B5EF4-FFF2-40B4-BE49-F238E27FC236}">
                  <a16:creationId xmlns:a16="http://schemas.microsoft.com/office/drawing/2014/main" id="{33EDC581-CE77-4D6A-8E38-D7A124288F4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518" name="Picture 517" descr="A picture containing indoor, food, plastic, dessert&#10;&#10;Description automatically generated">
              <a:extLst>
                <a:ext uri="{FF2B5EF4-FFF2-40B4-BE49-F238E27FC236}">
                  <a16:creationId xmlns:a16="http://schemas.microsoft.com/office/drawing/2014/main" id="{F660E3C6-409E-4292-B489-E72F61ABC61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519" name="Picture 518" descr="A picture containing indoor, food, plastic, dessert&#10;&#10;Description automatically generated">
              <a:extLst>
                <a:ext uri="{FF2B5EF4-FFF2-40B4-BE49-F238E27FC236}">
                  <a16:creationId xmlns:a16="http://schemas.microsoft.com/office/drawing/2014/main" id="{57F50DD3-E89C-42E6-8FE0-F2D655868F9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520" name="Picture 519" descr="A picture containing indoor, food, plastic, dessert&#10;&#10;Description automatically generated">
              <a:extLst>
                <a:ext uri="{FF2B5EF4-FFF2-40B4-BE49-F238E27FC236}">
                  <a16:creationId xmlns:a16="http://schemas.microsoft.com/office/drawing/2014/main" id="{D5F63037-A4CC-4961-9B04-18047072023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521" name="Picture 520" descr="A picture containing indoor, food, plastic, dessert&#10;&#10;Description automatically generated">
              <a:extLst>
                <a:ext uri="{FF2B5EF4-FFF2-40B4-BE49-F238E27FC236}">
                  <a16:creationId xmlns:a16="http://schemas.microsoft.com/office/drawing/2014/main" id="{A1E975B8-841F-4C11-9166-AB3212E254B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522" name="Picture 521" descr="A picture containing indoor, food, plastic, dessert&#10;&#10;Description automatically generated">
              <a:extLst>
                <a:ext uri="{FF2B5EF4-FFF2-40B4-BE49-F238E27FC236}">
                  <a16:creationId xmlns:a16="http://schemas.microsoft.com/office/drawing/2014/main" id="{B73DAB9D-2CFE-49EA-A486-BEC13D5CB25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523" name="Picture 522" descr="A picture containing indoor, food, plastic, dessert&#10;&#10;Description automatically generated">
              <a:extLst>
                <a:ext uri="{FF2B5EF4-FFF2-40B4-BE49-F238E27FC236}">
                  <a16:creationId xmlns:a16="http://schemas.microsoft.com/office/drawing/2014/main" id="{901C18B3-9767-4B92-83F6-7F0D7D95F66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524" name="Picture 523" descr="A picture containing indoor, food, plastic, dessert&#10;&#10;Description automatically generated">
              <a:extLst>
                <a:ext uri="{FF2B5EF4-FFF2-40B4-BE49-F238E27FC236}">
                  <a16:creationId xmlns:a16="http://schemas.microsoft.com/office/drawing/2014/main" id="{7691C51E-D327-411D-8A15-84192FED877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525" name="Picture 524" descr="A picture containing indoor, food, plastic, dessert&#10;&#10;Description automatically generated">
              <a:extLst>
                <a:ext uri="{FF2B5EF4-FFF2-40B4-BE49-F238E27FC236}">
                  <a16:creationId xmlns:a16="http://schemas.microsoft.com/office/drawing/2014/main" id="{40E131BD-1209-4F2C-8FC1-ADF554678C2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526" name="Picture 525" descr="A picture containing indoor, food, plastic, dessert&#10;&#10;Description automatically generated">
              <a:extLst>
                <a:ext uri="{FF2B5EF4-FFF2-40B4-BE49-F238E27FC236}">
                  <a16:creationId xmlns:a16="http://schemas.microsoft.com/office/drawing/2014/main" id="{21133816-B78F-455A-A9E8-3B3FD8F549F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527" name="Picture 526" descr="A picture containing indoor, food, plastic, dessert&#10;&#10;Description automatically generated">
              <a:extLst>
                <a:ext uri="{FF2B5EF4-FFF2-40B4-BE49-F238E27FC236}">
                  <a16:creationId xmlns:a16="http://schemas.microsoft.com/office/drawing/2014/main" id="{93E92E84-71A8-4325-AD60-0FDBA1F14E9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528" name="Picture 527" descr="A picture containing indoor, food, plastic, dessert&#10;&#10;Description automatically generated">
              <a:extLst>
                <a:ext uri="{FF2B5EF4-FFF2-40B4-BE49-F238E27FC236}">
                  <a16:creationId xmlns:a16="http://schemas.microsoft.com/office/drawing/2014/main" id="{24D2AF90-4C64-4052-95CF-30AD945984A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529" name="Picture 528" descr="A picture containing indoor, food, plastic, dessert&#10;&#10;Description automatically generated">
              <a:extLst>
                <a:ext uri="{FF2B5EF4-FFF2-40B4-BE49-F238E27FC236}">
                  <a16:creationId xmlns:a16="http://schemas.microsoft.com/office/drawing/2014/main" id="{32950696-1E89-480F-AB5F-C95B8861263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530" name="Picture 529" descr="A picture containing indoor, food, plastic, dessert&#10;&#10;Description automatically generated">
              <a:extLst>
                <a:ext uri="{FF2B5EF4-FFF2-40B4-BE49-F238E27FC236}">
                  <a16:creationId xmlns:a16="http://schemas.microsoft.com/office/drawing/2014/main" id="{BD080A90-C306-4860-9172-919660CAFB0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531" name="Picture 530" descr="A picture containing indoor, food, plastic, dessert&#10;&#10;Description automatically generated">
              <a:extLst>
                <a:ext uri="{FF2B5EF4-FFF2-40B4-BE49-F238E27FC236}">
                  <a16:creationId xmlns:a16="http://schemas.microsoft.com/office/drawing/2014/main" id="{C22949ED-1A2F-41DE-A452-16CD797EC9B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532" name="Picture 531" descr="A picture containing indoor, food, plastic, dessert&#10;&#10;Description automatically generated">
              <a:extLst>
                <a:ext uri="{FF2B5EF4-FFF2-40B4-BE49-F238E27FC236}">
                  <a16:creationId xmlns:a16="http://schemas.microsoft.com/office/drawing/2014/main" id="{3D6C7802-2524-49A4-9E68-4C89405065E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533" name="Picture 532" descr="A picture containing indoor, food, plastic, dessert&#10;&#10;Description automatically generated">
              <a:extLst>
                <a:ext uri="{FF2B5EF4-FFF2-40B4-BE49-F238E27FC236}">
                  <a16:creationId xmlns:a16="http://schemas.microsoft.com/office/drawing/2014/main" id="{1DA7F8C1-3B53-48A1-9222-7CE86C48F73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534" name="Picture 533" descr="A picture containing indoor, food, plastic, dessert&#10;&#10;Description automatically generated">
              <a:extLst>
                <a:ext uri="{FF2B5EF4-FFF2-40B4-BE49-F238E27FC236}">
                  <a16:creationId xmlns:a16="http://schemas.microsoft.com/office/drawing/2014/main" id="{A6344076-ADFC-4001-AA9D-2A80C62DF1E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535" name="Picture 534" descr="A picture containing indoor, food, plastic, dessert&#10;&#10;Description automatically generated">
              <a:extLst>
                <a:ext uri="{FF2B5EF4-FFF2-40B4-BE49-F238E27FC236}">
                  <a16:creationId xmlns:a16="http://schemas.microsoft.com/office/drawing/2014/main" id="{3F5B5467-DA71-441F-9BB6-A4C48CB0872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536" name="Picture 535" descr="A picture containing indoor, food, plastic, dessert&#10;&#10;Description automatically generated">
              <a:extLst>
                <a:ext uri="{FF2B5EF4-FFF2-40B4-BE49-F238E27FC236}">
                  <a16:creationId xmlns:a16="http://schemas.microsoft.com/office/drawing/2014/main" id="{3BC732BE-431C-4284-8187-FC6A3862480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537" name="Picture 536" descr="A picture containing indoor, food, plastic, dessert&#10;&#10;Description automatically generated">
              <a:extLst>
                <a:ext uri="{FF2B5EF4-FFF2-40B4-BE49-F238E27FC236}">
                  <a16:creationId xmlns:a16="http://schemas.microsoft.com/office/drawing/2014/main" id="{044D88B5-C397-4160-BD2A-05C533EE37C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538" name="Picture 537" descr="A picture containing indoor, food, plastic, dessert&#10;&#10;Description automatically generated">
              <a:extLst>
                <a:ext uri="{FF2B5EF4-FFF2-40B4-BE49-F238E27FC236}">
                  <a16:creationId xmlns:a16="http://schemas.microsoft.com/office/drawing/2014/main" id="{39B7F42F-AB4F-430E-B21B-D30CF98AB30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539" name="Picture 538" descr="A picture containing indoor, food, plastic, dessert&#10;&#10;Description automatically generated">
              <a:extLst>
                <a:ext uri="{FF2B5EF4-FFF2-40B4-BE49-F238E27FC236}">
                  <a16:creationId xmlns:a16="http://schemas.microsoft.com/office/drawing/2014/main" id="{B2C35A8C-BFD4-4D42-AB32-C54E070B725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540" name="Picture 539" descr="A picture containing indoor, food, plastic, dessert&#10;&#10;Description automatically generated">
              <a:extLst>
                <a:ext uri="{FF2B5EF4-FFF2-40B4-BE49-F238E27FC236}">
                  <a16:creationId xmlns:a16="http://schemas.microsoft.com/office/drawing/2014/main" id="{DFFCA41A-15AC-4F2D-A7D3-B2A328C5382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541" name="Picture 540" descr="A picture containing indoor, food, plastic, dessert&#10;&#10;Description automatically generated">
              <a:extLst>
                <a:ext uri="{FF2B5EF4-FFF2-40B4-BE49-F238E27FC236}">
                  <a16:creationId xmlns:a16="http://schemas.microsoft.com/office/drawing/2014/main" id="{DD4AE2E3-B16D-4E1F-9BD7-AD83C6BED40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542" name="Picture 541" descr="A picture containing indoor, food, plastic, dessert&#10;&#10;Description automatically generated">
              <a:extLst>
                <a:ext uri="{FF2B5EF4-FFF2-40B4-BE49-F238E27FC236}">
                  <a16:creationId xmlns:a16="http://schemas.microsoft.com/office/drawing/2014/main" id="{5F7F3B1E-9596-4476-A481-DA88912CB59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543" name="Picture 542" descr="A picture containing indoor, food, plastic, dessert&#10;&#10;Description automatically generated">
              <a:extLst>
                <a:ext uri="{FF2B5EF4-FFF2-40B4-BE49-F238E27FC236}">
                  <a16:creationId xmlns:a16="http://schemas.microsoft.com/office/drawing/2014/main" id="{FC1F09B9-F511-4B11-9B40-01C0CB2A5B6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544" name="Picture 543" descr="A picture containing indoor, food, plastic, dessert&#10;&#10;Description automatically generated">
              <a:extLst>
                <a:ext uri="{FF2B5EF4-FFF2-40B4-BE49-F238E27FC236}">
                  <a16:creationId xmlns:a16="http://schemas.microsoft.com/office/drawing/2014/main" id="{27268893-BDA7-4C4A-9C27-2A81892E05B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545" name="Picture 544" descr="A picture containing indoor, food, plastic, dessert&#10;&#10;Description automatically generated">
              <a:extLst>
                <a:ext uri="{FF2B5EF4-FFF2-40B4-BE49-F238E27FC236}">
                  <a16:creationId xmlns:a16="http://schemas.microsoft.com/office/drawing/2014/main" id="{0CD2FADB-ECD5-4599-95F2-F628C151AFD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546" name="Picture 545" descr="A picture containing indoor, food, plastic, dessert&#10;&#10;Description automatically generated">
              <a:extLst>
                <a:ext uri="{FF2B5EF4-FFF2-40B4-BE49-F238E27FC236}">
                  <a16:creationId xmlns:a16="http://schemas.microsoft.com/office/drawing/2014/main" id="{B996DF29-AED9-453C-843C-A8EFDEFB807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547" name="Picture 546" descr="A picture containing indoor, food, plastic, dessert&#10;&#10;Description automatically generated">
              <a:extLst>
                <a:ext uri="{FF2B5EF4-FFF2-40B4-BE49-F238E27FC236}">
                  <a16:creationId xmlns:a16="http://schemas.microsoft.com/office/drawing/2014/main" id="{223B9860-993C-47E1-B583-01B30B02130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548" name="Picture 547" descr="A picture containing indoor, food, plastic, dessert&#10;&#10;Description automatically generated">
              <a:extLst>
                <a:ext uri="{FF2B5EF4-FFF2-40B4-BE49-F238E27FC236}">
                  <a16:creationId xmlns:a16="http://schemas.microsoft.com/office/drawing/2014/main" id="{6EE7D7DF-43B6-4625-BDD6-1EC2DF527BF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549" name="Picture 548" descr="A picture containing indoor, food, plastic, dessert&#10;&#10;Description automatically generated">
              <a:extLst>
                <a:ext uri="{FF2B5EF4-FFF2-40B4-BE49-F238E27FC236}">
                  <a16:creationId xmlns:a16="http://schemas.microsoft.com/office/drawing/2014/main" id="{9FF4D692-DEB2-4F4A-96C6-037B7ED638F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550" name="Picture 549" descr="A picture containing indoor, food, plastic, dessert&#10;&#10;Description automatically generated">
              <a:extLst>
                <a:ext uri="{FF2B5EF4-FFF2-40B4-BE49-F238E27FC236}">
                  <a16:creationId xmlns:a16="http://schemas.microsoft.com/office/drawing/2014/main" id="{9A1ED063-DB83-43BE-A88C-F63548498C5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551" name="Picture 550" descr="A picture containing indoor, food, plastic, dessert&#10;&#10;Description automatically generated">
              <a:extLst>
                <a:ext uri="{FF2B5EF4-FFF2-40B4-BE49-F238E27FC236}">
                  <a16:creationId xmlns:a16="http://schemas.microsoft.com/office/drawing/2014/main" id="{1D3FFECB-87B1-48FE-A284-8120B44A959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552" name="Group 551">
            <a:extLst>
              <a:ext uri="{FF2B5EF4-FFF2-40B4-BE49-F238E27FC236}">
                <a16:creationId xmlns:a16="http://schemas.microsoft.com/office/drawing/2014/main" id="{58C2FD06-A4DD-47EF-8FF4-E52F7F22CD68}"/>
              </a:ext>
            </a:extLst>
          </p:cNvPr>
          <p:cNvGrpSpPr/>
          <p:nvPr/>
        </p:nvGrpSpPr>
        <p:grpSpPr>
          <a:xfrm>
            <a:off x="3978412" y="5135145"/>
            <a:ext cx="1439622" cy="970825"/>
            <a:chOff x="1799658" y="4188737"/>
            <a:chExt cx="1292831" cy="871835"/>
          </a:xfrm>
        </p:grpSpPr>
        <p:pic>
          <p:nvPicPr>
            <p:cNvPr id="553" name="Picture 552" descr="A picture containing indoor, food, plastic, dessert&#10;&#10;Description automatically generated">
              <a:extLst>
                <a:ext uri="{FF2B5EF4-FFF2-40B4-BE49-F238E27FC236}">
                  <a16:creationId xmlns:a16="http://schemas.microsoft.com/office/drawing/2014/main" id="{FBBD5DE6-ADF6-4689-AD8E-8C887F1E57C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554" name="Picture 553" descr="A picture containing indoor, food, plastic, dessert&#10;&#10;Description automatically generated">
              <a:extLst>
                <a:ext uri="{FF2B5EF4-FFF2-40B4-BE49-F238E27FC236}">
                  <a16:creationId xmlns:a16="http://schemas.microsoft.com/office/drawing/2014/main" id="{6B059C40-6616-4010-961C-D3C16A752C4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555" name="Picture 554" descr="A picture containing indoor, food, plastic, dessert&#10;&#10;Description automatically generated">
              <a:extLst>
                <a:ext uri="{FF2B5EF4-FFF2-40B4-BE49-F238E27FC236}">
                  <a16:creationId xmlns:a16="http://schemas.microsoft.com/office/drawing/2014/main" id="{AA2B68A3-20A3-44CF-B188-45BC5733999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556" name="Picture 555" descr="A picture containing indoor, food, plastic, dessert&#10;&#10;Description automatically generated">
              <a:extLst>
                <a:ext uri="{FF2B5EF4-FFF2-40B4-BE49-F238E27FC236}">
                  <a16:creationId xmlns:a16="http://schemas.microsoft.com/office/drawing/2014/main" id="{44EB2F3C-60F7-4BB8-BB2F-EF5D27F66A3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557" name="Picture 556" descr="A picture containing indoor, food, plastic, dessert&#10;&#10;Description automatically generated">
              <a:extLst>
                <a:ext uri="{FF2B5EF4-FFF2-40B4-BE49-F238E27FC236}">
                  <a16:creationId xmlns:a16="http://schemas.microsoft.com/office/drawing/2014/main" id="{440A97D3-E0D1-4A61-9558-ABC1A930F4C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558" name="Picture 557" descr="A picture containing indoor, food, plastic, dessert&#10;&#10;Description automatically generated">
              <a:extLst>
                <a:ext uri="{FF2B5EF4-FFF2-40B4-BE49-F238E27FC236}">
                  <a16:creationId xmlns:a16="http://schemas.microsoft.com/office/drawing/2014/main" id="{F7C8A5A2-E4A2-4C71-949A-4430007A784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559" name="Picture 558" descr="A picture containing indoor, food, plastic, dessert&#10;&#10;Description automatically generated">
              <a:extLst>
                <a:ext uri="{FF2B5EF4-FFF2-40B4-BE49-F238E27FC236}">
                  <a16:creationId xmlns:a16="http://schemas.microsoft.com/office/drawing/2014/main" id="{CD424263-4784-4472-A641-97BA88354BD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560" name="Picture 559" descr="A picture containing indoor, food, plastic, dessert&#10;&#10;Description automatically generated">
              <a:extLst>
                <a:ext uri="{FF2B5EF4-FFF2-40B4-BE49-F238E27FC236}">
                  <a16:creationId xmlns:a16="http://schemas.microsoft.com/office/drawing/2014/main" id="{6BCE5757-361B-42FE-BBE5-27DA32674A4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561" name="Picture 560" descr="A picture containing indoor, food, plastic, dessert&#10;&#10;Description automatically generated">
              <a:extLst>
                <a:ext uri="{FF2B5EF4-FFF2-40B4-BE49-F238E27FC236}">
                  <a16:creationId xmlns:a16="http://schemas.microsoft.com/office/drawing/2014/main" id="{C7F630DA-1319-4BF1-904C-D9A3500F10C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562" name="Picture 561" descr="A picture containing indoor, food, plastic, dessert&#10;&#10;Description automatically generated">
              <a:extLst>
                <a:ext uri="{FF2B5EF4-FFF2-40B4-BE49-F238E27FC236}">
                  <a16:creationId xmlns:a16="http://schemas.microsoft.com/office/drawing/2014/main" id="{F38B1D2F-A0BF-40C0-A9AC-BBD129B25EA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563" name="Picture 562" descr="A picture containing indoor, food, plastic, dessert&#10;&#10;Description automatically generated">
              <a:extLst>
                <a:ext uri="{FF2B5EF4-FFF2-40B4-BE49-F238E27FC236}">
                  <a16:creationId xmlns:a16="http://schemas.microsoft.com/office/drawing/2014/main" id="{6E6FB11F-CC57-43D9-8389-EDCE032A666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564" name="Picture 563" descr="A picture containing indoor, food, plastic, dessert&#10;&#10;Description automatically generated">
              <a:extLst>
                <a:ext uri="{FF2B5EF4-FFF2-40B4-BE49-F238E27FC236}">
                  <a16:creationId xmlns:a16="http://schemas.microsoft.com/office/drawing/2014/main" id="{3AA3F9F7-4D52-48F2-879E-36B22F3E275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565" name="Picture 564" descr="A picture containing indoor, food, plastic, dessert&#10;&#10;Description automatically generated">
              <a:extLst>
                <a:ext uri="{FF2B5EF4-FFF2-40B4-BE49-F238E27FC236}">
                  <a16:creationId xmlns:a16="http://schemas.microsoft.com/office/drawing/2014/main" id="{86050F6A-4BA3-4115-80A0-EC4F22F6205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566" name="Picture 565" descr="A picture containing indoor, food, plastic, dessert&#10;&#10;Description automatically generated">
              <a:extLst>
                <a:ext uri="{FF2B5EF4-FFF2-40B4-BE49-F238E27FC236}">
                  <a16:creationId xmlns:a16="http://schemas.microsoft.com/office/drawing/2014/main" id="{51F7893F-3153-4294-8872-1329FE21844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567" name="Picture 566" descr="A picture containing indoor, food, plastic, dessert&#10;&#10;Description automatically generated">
              <a:extLst>
                <a:ext uri="{FF2B5EF4-FFF2-40B4-BE49-F238E27FC236}">
                  <a16:creationId xmlns:a16="http://schemas.microsoft.com/office/drawing/2014/main" id="{96142BDC-8FC7-49CC-B1A2-1479A2A68BB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568" name="Picture 567" descr="A picture containing indoor, food, plastic, dessert&#10;&#10;Description automatically generated">
              <a:extLst>
                <a:ext uri="{FF2B5EF4-FFF2-40B4-BE49-F238E27FC236}">
                  <a16:creationId xmlns:a16="http://schemas.microsoft.com/office/drawing/2014/main" id="{3BAEC855-E302-43E3-BCE2-996BBF86C11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569" name="Picture 568" descr="A picture containing indoor, food, plastic, dessert&#10;&#10;Description automatically generated">
              <a:extLst>
                <a:ext uri="{FF2B5EF4-FFF2-40B4-BE49-F238E27FC236}">
                  <a16:creationId xmlns:a16="http://schemas.microsoft.com/office/drawing/2014/main" id="{B7D83282-9CE6-4E75-9D01-B0C9CA53E8C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570" name="Picture 569" descr="A picture containing indoor, food, plastic, dessert&#10;&#10;Description automatically generated">
              <a:extLst>
                <a:ext uri="{FF2B5EF4-FFF2-40B4-BE49-F238E27FC236}">
                  <a16:creationId xmlns:a16="http://schemas.microsoft.com/office/drawing/2014/main" id="{571E716C-9D95-4A8E-84E8-F30E4D6165A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571" name="Picture 570" descr="A picture containing indoor, food, plastic, dessert&#10;&#10;Description automatically generated">
              <a:extLst>
                <a:ext uri="{FF2B5EF4-FFF2-40B4-BE49-F238E27FC236}">
                  <a16:creationId xmlns:a16="http://schemas.microsoft.com/office/drawing/2014/main" id="{6DE761D5-66B5-4CEE-8B59-522E7A95407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572" name="Picture 571" descr="A picture containing indoor, food, plastic, dessert&#10;&#10;Description automatically generated">
              <a:extLst>
                <a:ext uri="{FF2B5EF4-FFF2-40B4-BE49-F238E27FC236}">
                  <a16:creationId xmlns:a16="http://schemas.microsoft.com/office/drawing/2014/main" id="{41161A61-667D-4EA0-8403-8B1F2BBBB4E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573" name="Picture 572" descr="A picture containing indoor, food, plastic, dessert&#10;&#10;Description automatically generated">
              <a:extLst>
                <a:ext uri="{FF2B5EF4-FFF2-40B4-BE49-F238E27FC236}">
                  <a16:creationId xmlns:a16="http://schemas.microsoft.com/office/drawing/2014/main" id="{F641FFFE-2272-457E-B09B-118BDF2B14D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574" name="Picture 573" descr="A picture containing indoor, food, plastic, dessert&#10;&#10;Description automatically generated">
              <a:extLst>
                <a:ext uri="{FF2B5EF4-FFF2-40B4-BE49-F238E27FC236}">
                  <a16:creationId xmlns:a16="http://schemas.microsoft.com/office/drawing/2014/main" id="{F302C4E6-206F-43F2-BB80-35082186E8F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575" name="Picture 574" descr="A picture containing indoor, food, plastic, dessert&#10;&#10;Description automatically generated">
              <a:extLst>
                <a:ext uri="{FF2B5EF4-FFF2-40B4-BE49-F238E27FC236}">
                  <a16:creationId xmlns:a16="http://schemas.microsoft.com/office/drawing/2014/main" id="{4BEC2147-B784-4232-B42D-0431DF5DA4E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576" name="Picture 575" descr="A picture containing indoor, food, plastic, dessert&#10;&#10;Description automatically generated">
              <a:extLst>
                <a:ext uri="{FF2B5EF4-FFF2-40B4-BE49-F238E27FC236}">
                  <a16:creationId xmlns:a16="http://schemas.microsoft.com/office/drawing/2014/main" id="{D0324CB1-35E3-4928-A0E8-4BAAE84E9B2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577" name="Picture 576" descr="A picture containing indoor, food, plastic, dessert&#10;&#10;Description automatically generated">
              <a:extLst>
                <a:ext uri="{FF2B5EF4-FFF2-40B4-BE49-F238E27FC236}">
                  <a16:creationId xmlns:a16="http://schemas.microsoft.com/office/drawing/2014/main" id="{DE6D0B1B-9799-4E34-BDFC-CF62DE42982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578" name="Picture 577" descr="A picture containing indoor, food, plastic, dessert&#10;&#10;Description automatically generated">
              <a:extLst>
                <a:ext uri="{FF2B5EF4-FFF2-40B4-BE49-F238E27FC236}">
                  <a16:creationId xmlns:a16="http://schemas.microsoft.com/office/drawing/2014/main" id="{0FCEDB74-ACC2-4358-B00D-AD4EF1148A6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579" name="Picture 578" descr="A picture containing indoor, food, plastic, dessert&#10;&#10;Description automatically generated">
              <a:extLst>
                <a:ext uri="{FF2B5EF4-FFF2-40B4-BE49-F238E27FC236}">
                  <a16:creationId xmlns:a16="http://schemas.microsoft.com/office/drawing/2014/main" id="{9A0A9A2E-C54E-494E-8189-B96F21755DB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580" name="Picture 579" descr="A picture containing indoor, food, plastic, dessert&#10;&#10;Description automatically generated">
              <a:extLst>
                <a:ext uri="{FF2B5EF4-FFF2-40B4-BE49-F238E27FC236}">
                  <a16:creationId xmlns:a16="http://schemas.microsoft.com/office/drawing/2014/main" id="{5BB1E829-AE34-437B-BBE3-3A6D23F46B0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581" name="Picture 580" descr="A picture containing indoor, food, plastic, dessert&#10;&#10;Description automatically generated">
              <a:extLst>
                <a:ext uri="{FF2B5EF4-FFF2-40B4-BE49-F238E27FC236}">
                  <a16:creationId xmlns:a16="http://schemas.microsoft.com/office/drawing/2014/main" id="{F5BBA76D-29C0-4EFC-872E-71570C05844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582" name="Picture 581" descr="A picture containing indoor, food, plastic, dessert&#10;&#10;Description automatically generated">
              <a:extLst>
                <a:ext uri="{FF2B5EF4-FFF2-40B4-BE49-F238E27FC236}">
                  <a16:creationId xmlns:a16="http://schemas.microsoft.com/office/drawing/2014/main" id="{9E7868DE-9469-4631-AF53-5ABF717A8AE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583" name="Picture 582" descr="A picture containing indoor, food, plastic, dessert&#10;&#10;Description automatically generated">
              <a:extLst>
                <a:ext uri="{FF2B5EF4-FFF2-40B4-BE49-F238E27FC236}">
                  <a16:creationId xmlns:a16="http://schemas.microsoft.com/office/drawing/2014/main" id="{8A924C07-CE44-49AC-9E69-DFF5415EB23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584" name="Picture 583" descr="A picture containing indoor, food, plastic, dessert&#10;&#10;Description automatically generated">
              <a:extLst>
                <a:ext uri="{FF2B5EF4-FFF2-40B4-BE49-F238E27FC236}">
                  <a16:creationId xmlns:a16="http://schemas.microsoft.com/office/drawing/2014/main" id="{10B43D84-3856-491B-8C7E-4F473A25971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585" name="Picture 584" descr="A picture containing indoor, food, plastic, dessert&#10;&#10;Description automatically generated">
              <a:extLst>
                <a:ext uri="{FF2B5EF4-FFF2-40B4-BE49-F238E27FC236}">
                  <a16:creationId xmlns:a16="http://schemas.microsoft.com/office/drawing/2014/main" id="{220054B6-7E4A-4F94-AF0B-88D469AA17C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586" name="Picture 585" descr="A picture containing indoor, food, plastic, dessert&#10;&#10;Description automatically generated">
              <a:extLst>
                <a:ext uri="{FF2B5EF4-FFF2-40B4-BE49-F238E27FC236}">
                  <a16:creationId xmlns:a16="http://schemas.microsoft.com/office/drawing/2014/main" id="{4CCA94EA-5920-40F0-8005-99A3920B874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587" name="Picture 586" descr="A picture containing indoor, food, plastic, dessert&#10;&#10;Description automatically generated">
              <a:extLst>
                <a:ext uri="{FF2B5EF4-FFF2-40B4-BE49-F238E27FC236}">
                  <a16:creationId xmlns:a16="http://schemas.microsoft.com/office/drawing/2014/main" id="{279D567F-BF2B-4268-ADF7-E0EA6BD4953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588" name="Picture 587" descr="A picture containing indoor, food, plastic, dessert&#10;&#10;Description automatically generated">
              <a:extLst>
                <a:ext uri="{FF2B5EF4-FFF2-40B4-BE49-F238E27FC236}">
                  <a16:creationId xmlns:a16="http://schemas.microsoft.com/office/drawing/2014/main" id="{72C65652-FBB0-4D79-9B4D-89AD1C5D91C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589" name="Picture 588" descr="A picture containing indoor, food, plastic, dessert&#10;&#10;Description automatically generated">
              <a:extLst>
                <a:ext uri="{FF2B5EF4-FFF2-40B4-BE49-F238E27FC236}">
                  <a16:creationId xmlns:a16="http://schemas.microsoft.com/office/drawing/2014/main" id="{CFF5DF99-7E7C-4936-9BE2-932CE86FD85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590" name="Picture 589" descr="A picture containing indoor, food, plastic, dessert&#10;&#10;Description automatically generated">
              <a:extLst>
                <a:ext uri="{FF2B5EF4-FFF2-40B4-BE49-F238E27FC236}">
                  <a16:creationId xmlns:a16="http://schemas.microsoft.com/office/drawing/2014/main" id="{E1A8B8D0-33F9-4F58-8DE1-338021D6CC9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591" name="Picture 590" descr="A picture containing indoor, food, plastic, dessert&#10;&#10;Description automatically generated">
              <a:extLst>
                <a:ext uri="{FF2B5EF4-FFF2-40B4-BE49-F238E27FC236}">
                  <a16:creationId xmlns:a16="http://schemas.microsoft.com/office/drawing/2014/main" id="{84EB5CE9-140F-47EE-B61C-2AA5A31F91C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592" name="Picture 591" descr="A picture containing indoor, food, plastic, dessert&#10;&#10;Description automatically generated">
              <a:extLst>
                <a:ext uri="{FF2B5EF4-FFF2-40B4-BE49-F238E27FC236}">
                  <a16:creationId xmlns:a16="http://schemas.microsoft.com/office/drawing/2014/main" id="{6AB8B026-5A27-4A71-B654-1B688ECDB53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593" name="Picture 592" descr="A picture containing indoor, food, plastic, dessert&#10;&#10;Description automatically generated">
              <a:extLst>
                <a:ext uri="{FF2B5EF4-FFF2-40B4-BE49-F238E27FC236}">
                  <a16:creationId xmlns:a16="http://schemas.microsoft.com/office/drawing/2014/main" id="{BA83DD84-D7EA-4205-AB05-8CA57105546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594" name="Picture 593" descr="A picture containing indoor, food, plastic, dessert&#10;&#10;Description automatically generated">
              <a:extLst>
                <a:ext uri="{FF2B5EF4-FFF2-40B4-BE49-F238E27FC236}">
                  <a16:creationId xmlns:a16="http://schemas.microsoft.com/office/drawing/2014/main" id="{57589F87-4756-4372-93BC-0584F2FF92B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595" name="Picture 594" descr="A picture containing indoor, food, plastic, dessert&#10;&#10;Description automatically generated">
              <a:extLst>
                <a:ext uri="{FF2B5EF4-FFF2-40B4-BE49-F238E27FC236}">
                  <a16:creationId xmlns:a16="http://schemas.microsoft.com/office/drawing/2014/main" id="{343A9E53-A831-47FF-871C-51F8BF7B97E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596" name="Picture 595" descr="A picture containing indoor, food, plastic, dessert&#10;&#10;Description automatically generated">
              <a:extLst>
                <a:ext uri="{FF2B5EF4-FFF2-40B4-BE49-F238E27FC236}">
                  <a16:creationId xmlns:a16="http://schemas.microsoft.com/office/drawing/2014/main" id="{46D8D078-AB81-45D4-AB88-073E4D7929C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597" name="Picture 596" descr="A picture containing indoor, food, plastic, dessert&#10;&#10;Description automatically generated">
              <a:extLst>
                <a:ext uri="{FF2B5EF4-FFF2-40B4-BE49-F238E27FC236}">
                  <a16:creationId xmlns:a16="http://schemas.microsoft.com/office/drawing/2014/main" id="{E597CA64-4B33-4667-8B7A-463934FC193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598" name="Picture 597" descr="A picture containing indoor, food, plastic, dessert&#10;&#10;Description automatically generated">
              <a:extLst>
                <a:ext uri="{FF2B5EF4-FFF2-40B4-BE49-F238E27FC236}">
                  <a16:creationId xmlns:a16="http://schemas.microsoft.com/office/drawing/2014/main" id="{AB7C4841-BD8E-4D56-AD74-3B11D44205B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599" name="Picture 598" descr="A picture containing indoor, food, plastic, dessert&#10;&#10;Description automatically generated">
              <a:extLst>
                <a:ext uri="{FF2B5EF4-FFF2-40B4-BE49-F238E27FC236}">
                  <a16:creationId xmlns:a16="http://schemas.microsoft.com/office/drawing/2014/main" id="{00499B4F-8CEB-4EFA-94DA-7ABFA3CD091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600" name="Picture 599" descr="A picture containing indoor, food, plastic, dessert&#10;&#10;Description automatically generated">
              <a:extLst>
                <a:ext uri="{FF2B5EF4-FFF2-40B4-BE49-F238E27FC236}">
                  <a16:creationId xmlns:a16="http://schemas.microsoft.com/office/drawing/2014/main" id="{6A4BB681-1E9F-49C0-AB30-379BA4CC3E4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601" name="Picture 600" descr="A picture containing indoor, food, plastic, dessert&#10;&#10;Description automatically generated">
              <a:extLst>
                <a:ext uri="{FF2B5EF4-FFF2-40B4-BE49-F238E27FC236}">
                  <a16:creationId xmlns:a16="http://schemas.microsoft.com/office/drawing/2014/main" id="{33587141-E03C-4EC4-89A0-8DABF8849E1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602" name="Group 601">
            <a:extLst>
              <a:ext uri="{FF2B5EF4-FFF2-40B4-BE49-F238E27FC236}">
                <a16:creationId xmlns:a16="http://schemas.microsoft.com/office/drawing/2014/main" id="{673C4071-F221-49DB-9BAD-33CA2DECBF5F}"/>
              </a:ext>
            </a:extLst>
          </p:cNvPr>
          <p:cNvGrpSpPr/>
          <p:nvPr/>
        </p:nvGrpSpPr>
        <p:grpSpPr>
          <a:xfrm>
            <a:off x="3076487" y="5702504"/>
            <a:ext cx="1535344" cy="1035376"/>
            <a:chOff x="1799658" y="4188737"/>
            <a:chExt cx="1292831" cy="871835"/>
          </a:xfrm>
        </p:grpSpPr>
        <p:pic>
          <p:nvPicPr>
            <p:cNvPr id="603" name="Picture 602" descr="A picture containing indoor, food, plastic, dessert&#10;&#10;Description automatically generated">
              <a:extLst>
                <a:ext uri="{FF2B5EF4-FFF2-40B4-BE49-F238E27FC236}">
                  <a16:creationId xmlns:a16="http://schemas.microsoft.com/office/drawing/2014/main" id="{55885A50-F6A4-4C87-91ED-A4F5EB19E13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604" name="Picture 603" descr="A picture containing indoor, food, plastic, dessert&#10;&#10;Description automatically generated">
              <a:extLst>
                <a:ext uri="{FF2B5EF4-FFF2-40B4-BE49-F238E27FC236}">
                  <a16:creationId xmlns:a16="http://schemas.microsoft.com/office/drawing/2014/main" id="{CE85D0DF-ADF1-4502-BE4E-8B645A1A263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605" name="Picture 604" descr="A picture containing indoor, food, plastic, dessert&#10;&#10;Description automatically generated">
              <a:extLst>
                <a:ext uri="{FF2B5EF4-FFF2-40B4-BE49-F238E27FC236}">
                  <a16:creationId xmlns:a16="http://schemas.microsoft.com/office/drawing/2014/main" id="{715B06D9-87FC-45FC-B169-AF7A1C8EFBB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606" name="Picture 605" descr="A picture containing indoor, food, plastic, dessert&#10;&#10;Description automatically generated">
              <a:extLst>
                <a:ext uri="{FF2B5EF4-FFF2-40B4-BE49-F238E27FC236}">
                  <a16:creationId xmlns:a16="http://schemas.microsoft.com/office/drawing/2014/main" id="{DB38B6AD-53F5-479C-9BA1-8A9C02839B2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607" name="Picture 606" descr="A picture containing indoor, food, plastic, dessert&#10;&#10;Description automatically generated">
              <a:extLst>
                <a:ext uri="{FF2B5EF4-FFF2-40B4-BE49-F238E27FC236}">
                  <a16:creationId xmlns:a16="http://schemas.microsoft.com/office/drawing/2014/main" id="{02A3C6D5-7217-4BAD-B58C-316B6CE14BF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608" name="Picture 607" descr="A picture containing indoor, food, plastic, dessert&#10;&#10;Description automatically generated">
              <a:extLst>
                <a:ext uri="{FF2B5EF4-FFF2-40B4-BE49-F238E27FC236}">
                  <a16:creationId xmlns:a16="http://schemas.microsoft.com/office/drawing/2014/main" id="{0AC8AABA-4AA1-4A3B-B650-0DC9132EF61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609" name="Picture 608" descr="A picture containing indoor, food, plastic, dessert&#10;&#10;Description automatically generated">
              <a:extLst>
                <a:ext uri="{FF2B5EF4-FFF2-40B4-BE49-F238E27FC236}">
                  <a16:creationId xmlns:a16="http://schemas.microsoft.com/office/drawing/2014/main" id="{E40EC7C0-79B5-4ACA-9988-13FA32E244A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610" name="Picture 609" descr="A picture containing indoor, food, plastic, dessert&#10;&#10;Description automatically generated">
              <a:extLst>
                <a:ext uri="{FF2B5EF4-FFF2-40B4-BE49-F238E27FC236}">
                  <a16:creationId xmlns:a16="http://schemas.microsoft.com/office/drawing/2014/main" id="{C69F6036-897C-465A-B96E-71446899655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611" name="Picture 610" descr="A picture containing indoor, food, plastic, dessert&#10;&#10;Description automatically generated">
              <a:extLst>
                <a:ext uri="{FF2B5EF4-FFF2-40B4-BE49-F238E27FC236}">
                  <a16:creationId xmlns:a16="http://schemas.microsoft.com/office/drawing/2014/main" id="{79E0735F-29F7-40D6-9E75-0D208CE64E3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612" name="Picture 611" descr="A picture containing indoor, food, plastic, dessert&#10;&#10;Description automatically generated">
              <a:extLst>
                <a:ext uri="{FF2B5EF4-FFF2-40B4-BE49-F238E27FC236}">
                  <a16:creationId xmlns:a16="http://schemas.microsoft.com/office/drawing/2014/main" id="{3038B17A-EC59-47E0-8249-96692FE6FD9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613" name="Picture 612" descr="A picture containing indoor, food, plastic, dessert&#10;&#10;Description automatically generated">
              <a:extLst>
                <a:ext uri="{FF2B5EF4-FFF2-40B4-BE49-F238E27FC236}">
                  <a16:creationId xmlns:a16="http://schemas.microsoft.com/office/drawing/2014/main" id="{CD6895B2-4C06-4CAE-BF06-C6C2CA75884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614" name="Picture 613" descr="A picture containing indoor, food, plastic, dessert&#10;&#10;Description automatically generated">
              <a:extLst>
                <a:ext uri="{FF2B5EF4-FFF2-40B4-BE49-F238E27FC236}">
                  <a16:creationId xmlns:a16="http://schemas.microsoft.com/office/drawing/2014/main" id="{AE7E4559-A611-434D-AAC2-5E341916A39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615" name="Picture 614" descr="A picture containing indoor, food, plastic, dessert&#10;&#10;Description automatically generated">
              <a:extLst>
                <a:ext uri="{FF2B5EF4-FFF2-40B4-BE49-F238E27FC236}">
                  <a16:creationId xmlns:a16="http://schemas.microsoft.com/office/drawing/2014/main" id="{C720019D-7CD8-4782-816D-D5C53AB0320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616" name="Picture 615" descr="A picture containing indoor, food, plastic, dessert&#10;&#10;Description automatically generated">
              <a:extLst>
                <a:ext uri="{FF2B5EF4-FFF2-40B4-BE49-F238E27FC236}">
                  <a16:creationId xmlns:a16="http://schemas.microsoft.com/office/drawing/2014/main" id="{14B8D61A-A32F-405A-8710-E51A173BE1A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617" name="Picture 616" descr="A picture containing indoor, food, plastic, dessert&#10;&#10;Description automatically generated">
              <a:extLst>
                <a:ext uri="{FF2B5EF4-FFF2-40B4-BE49-F238E27FC236}">
                  <a16:creationId xmlns:a16="http://schemas.microsoft.com/office/drawing/2014/main" id="{C567D723-7811-4D0C-9B7D-9DFAEADA46D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618" name="Picture 617" descr="A picture containing indoor, food, plastic, dessert&#10;&#10;Description automatically generated">
              <a:extLst>
                <a:ext uri="{FF2B5EF4-FFF2-40B4-BE49-F238E27FC236}">
                  <a16:creationId xmlns:a16="http://schemas.microsoft.com/office/drawing/2014/main" id="{1D8D5196-9432-4420-BE48-0D16186BC71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619" name="Picture 618" descr="A picture containing indoor, food, plastic, dessert&#10;&#10;Description automatically generated">
              <a:extLst>
                <a:ext uri="{FF2B5EF4-FFF2-40B4-BE49-F238E27FC236}">
                  <a16:creationId xmlns:a16="http://schemas.microsoft.com/office/drawing/2014/main" id="{1D33C772-059A-4CE2-BEED-8DBAFAF3ECF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620" name="Picture 619" descr="A picture containing indoor, food, plastic, dessert&#10;&#10;Description automatically generated">
              <a:extLst>
                <a:ext uri="{FF2B5EF4-FFF2-40B4-BE49-F238E27FC236}">
                  <a16:creationId xmlns:a16="http://schemas.microsoft.com/office/drawing/2014/main" id="{9FEBC8E5-69CC-4035-A23B-B5AF2EBD795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621" name="Picture 620" descr="A picture containing indoor, food, plastic, dessert&#10;&#10;Description automatically generated">
              <a:extLst>
                <a:ext uri="{FF2B5EF4-FFF2-40B4-BE49-F238E27FC236}">
                  <a16:creationId xmlns:a16="http://schemas.microsoft.com/office/drawing/2014/main" id="{AD9DEAF1-186B-43AC-AD86-36370E59DFB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622" name="Picture 621" descr="A picture containing indoor, food, plastic, dessert&#10;&#10;Description automatically generated">
              <a:extLst>
                <a:ext uri="{FF2B5EF4-FFF2-40B4-BE49-F238E27FC236}">
                  <a16:creationId xmlns:a16="http://schemas.microsoft.com/office/drawing/2014/main" id="{EECEF8DA-E8D5-4F52-88F4-6D1F193678B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623" name="Picture 622" descr="A picture containing indoor, food, plastic, dessert&#10;&#10;Description automatically generated">
              <a:extLst>
                <a:ext uri="{FF2B5EF4-FFF2-40B4-BE49-F238E27FC236}">
                  <a16:creationId xmlns:a16="http://schemas.microsoft.com/office/drawing/2014/main" id="{2FC79F4D-37A5-4F34-9D00-9968758EDD8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624" name="Picture 623" descr="A picture containing indoor, food, plastic, dessert&#10;&#10;Description automatically generated">
              <a:extLst>
                <a:ext uri="{FF2B5EF4-FFF2-40B4-BE49-F238E27FC236}">
                  <a16:creationId xmlns:a16="http://schemas.microsoft.com/office/drawing/2014/main" id="{43CF3C48-42FF-424D-AF35-26FDF6BCB3B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625" name="Picture 624" descr="A picture containing indoor, food, plastic, dessert&#10;&#10;Description automatically generated">
              <a:extLst>
                <a:ext uri="{FF2B5EF4-FFF2-40B4-BE49-F238E27FC236}">
                  <a16:creationId xmlns:a16="http://schemas.microsoft.com/office/drawing/2014/main" id="{4E354190-B108-458C-8BB1-95B0927DE43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626" name="Picture 625" descr="A picture containing indoor, food, plastic, dessert&#10;&#10;Description automatically generated">
              <a:extLst>
                <a:ext uri="{FF2B5EF4-FFF2-40B4-BE49-F238E27FC236}">
                  <a16:creationId xmlns:a16="http://schemas.microsoft.com/office/drawing/2014/main" id="{D419229F-400B-4B01-9C64-D11F0B533D3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627" name="Picture 626" descr="A picture containing indoor, food, plastic, dessert&#10;&#10;Description automatically generated">
              <a:extLst>
                <a:ext uri="{FF2B5EF4-FFF2-40B4-BE49-F238E27FC236}">
                  <a16:creationId xmlns:a16="http://schemas.microsoft.com/office/drawing/2014/main" id="{D9CFD074-646C-45C1-BEAC-D06EDF3685B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628" name="Picture 627" descr="A picture containing indoor, food, plastic, dessert&#10;&#10;Description automatically generated">
              <a:extLst>
                <a:ext uri="{FF2B5EF4-FFF2-40B4-BE49-F238E27FC236}">
                  <a16:creationId xmlns:a16="http://schemas.microsoft.com/office/drawing/2014/main" id="{B589641D-11A7-4F03-832D-03C16F54CB4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629" name="Picture 628" descr="A picture containing indoor, food, plastic, dessert&#10;&#10;Description automatically generated">
              <a:extLst>
                <a:ext uri="{FF2B5EF4-FFF2-40B4-BE49-F238E27FC236}">
                  <a16:creationId xmlns:a16="http://schemas.microsoft.com/office/drawing/2014/main" id="{30FB1918-62D8-45A7-80E5-9273460A1FA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630" name="Picture 629" descr="A picture containing indoor, food, plastic, dessert&#10;&#10;Description automatically generated">
              <a:extLst>
                <a:ext uri="{FF2B5EF4-FFF2-40B4-BE49-F238E27FC236}">
                  <a16:creationId xmlns:a16="http://schemas.microsoft.com/office/drawing/2014/main" id="{653B73C8-BA99-4D4B-829E-6711F754A62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631" name="Picture 630" descr="A picture containing indoor, food, plastic, dessert&#10;&#10;Description automatically generated">
              <a:extLst>
                <a:ext uri="{FF2B5EF4-FFF2-40B4-BE49-F238E27FC236}">
                  <a16:creationId xmlns:a16="http://schemas.microsoft.com/office/drawing/2014/main" id="{B4DF6D1B-327C-4FEB-9B82-AA3FD155B11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632" name="Picture 631" descr="A picture containing indoor, food, plastic, dessert&#10;&#10;Description automatically generated">
              <a:extLst>
                <a:ext uri="{FF2B5EF4-FFF2-40B4-BE49-F238E27FC236}">
                  <a16:creationId xmlns:a16="http://schemas.microsoft.com/office/drawing/2014/main" id="{706CF163-03DA-4BCF-AF5B-96BA81B4E66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633" name="Picture 632" descr="A picture containing indoor, food, plastic, dessert&#10;&#10;Description automatically generated">
              <a:extLst>
                <a:ext uri="{FF2B5EF4-FFF2-40B4-BE49-F238E27FC236}">
                  <a16:creationId xmlns:a16="http://schemas.microsoft.com/office/drawing/2014/main" id="{F9B1C66B-CF0B-4C72-90D2-B73958BF082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634" name="Picture 633" descr="A picture containing indoor, food, plastic, dessert&#10;&#10;Description automatically generated">
              <a:extLst>
                <a:ext uri="{FF2B5EF4-FFF2-40B4-BE49-F238E27FC236}">
                  <a16:creationId xmlns:a16="http://schemas.microsoft.com/office/drawing/2014/main" id="{FA6C04FB-7394-4140-89F7-ADAE9465A9A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635" name="Picture 634" descr="A picture containing indoor, food, plastic, dessert&#10;&#10;Description automatically generated">
              <a:extLst>
                <a:ext uri="{FF2B5EF4-FFF2-40B4-BE49-F238E27FC236}">
                  <a16:creationId xmlns:a16="http://schemas.microsoft.com/office/drawing/2014/main" id="{CC554599-EE5A-4E1C-AD9E-C652467A29C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636" name="Picture 635" descr="A picture containing indoor, food, plastic, dessert&#10;&#10;Description automatically generated">
              <a:extLst>
                <a:ext uri="{FF2B5EF4-FFF2-40B4-BE49-F238E27FC236}">
                  <a16:creationId xmlns:a16="http://schemas.microsoft.com/office/drawing/2014/main" id="{D8B338EF-A4D7-4266-B27C-8FB180AADC7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637" name="Picture 636" descr="A picture containing indoor, food, plastic, dessert&#10;&#10;Description automatically generated">
              <a:extLst>
                <a:ext uri="{FF2B5EF4-FFF2-40B4-BE49-F238E27FC236}">
                  <a16:creationId xmlns:a16="http://schemas.microsoft.com/office/drawing/2014/main" id="{CE85E10A-44EE-400B-A60D-60463AD73ED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638" name="Picture 637" descr="A picture containing indoor, food, plastic, dessert&#10;&#10;Description automatically generated">
              <a:extLst>
                <a:ext uri="{FF2B5EF4-FFF2-40B4-BE49-F238E27FC236}">
                  <a16:creationId xmlns:a16="http://schemas.microsoft.com/office/drawing/2014/main" id="{9DEF1ABA-59B5-498B-8D8B-907F756E104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639" name="Picture 638" descr="A picture containing indoor, food, plastic, dessert&#10;&#10;Description automatically generated">
              <a:extLst>
                <a:ext uri="{FF2B5EF4-FFF2-40B4-BE49-F238E27FC236}">
                  <a16:creationId xmlns:a16="http://schemas.microsoft.com/office/drawing/2014/main" id="{5AA44823-4527-4395-9A70-C37AB157188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640" name="Picture 639" descr="A picture containing indoor, food, plastic, dessert&#10;&#10;Description automatically generated">
              <a:extLst>
                <a:ext uri="{FF2B5EF4-FFF2-40B4-BE49-F238E27FC236}">
                  <a16:creationId xmlns:a16="http://schemas.microsoft.com/office/drawing/2014/main" id="{5EDAF1D4-49B8-42FE-AAAB-72E1010048E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641" name="Picture 640" descr="A picture containing indoor, food, plastic, dessert&#10;&#10;Description automatically generated">
              <a:extLst>
                <a:ext uri="{FF2B5EF4-FFF2-40B4-BE49-F238E27FC236}">
                  <a16:creationId xmlns:a16="http://schemas.microsoft.com/office/drawing/2014/main" id="{4B8BD2B1-565F-48FA-BEB2-D300AB8460C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642" name="Picture 641" descr="A picture containing indoor, food, plastic, dessert&#10;&#10;Description automatically generated">
              <a:extLst>
                <a:ext uri="{FF2B5EF4-FFF2-40B4-BE49-F238E27FC236}">
                  <a16:creationId xmlns:a16="http://schemas.microsoft.com/office/drawing/2014/main" id="{062139FF-FEF9-4E97-88C9-CB8FAB3B5B3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643" name="Picture 642" descr="A picture containing indoor, food, plastic, dessert&#10;&#10;Description automatically generated">
              <a:extLst>
                <a:ext uri="{FF2B5EF4-FFF2-40B4-BE49-F238E27FC236}">
                  <a16:creationId xmlns:a16="http://schemas.microsoft.com/office/drawing/2014/main" id="{F9CA9714-21B1-480F-B93E-0375BA28DB7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644" name="Picture 643" descr="A picture containing indoor, food, plastic, dessert&#10;&#10;Description automatically generated">
              <a:extLst>
                <a:ext uri="{FF2B5EF4-FFF2-40B4-BE49-F238E27FC236}">
                  <a16:creationId xmlns:a16="http://schemas.microsoft.com/office/drawing/2014/main" id="{3E4D3662-BD0D-482A-A8FB-3EF3FA0B58B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645" name="Picture 644" descr="A picture containing indoor, food, plastic, dessert&#10;&#10;Description automatically generated">
              <a:extLst>
                <a:ext uri="{FF2B5EF4-FFF2-40B4-BE49-F238E27FC236}">
                  <a16:creationId xmlns:a16="http://schemas.microsoft.com/office/drawing/2014/main" id="{1EE90B50-06A6-4F20-BBAC-B5A6A89705D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646" name="Picture 645" descr="A picture containing indoor, food, plastic, dessert&#10;&#10;Description automatically generated">
              <a:extLst>
                <a:ext uri="{FF2B5EF4-FFF2-40B4-BE49-F238E27FC236}">
                  <a16:creationId xmlns:a16="http://schemas.microsoft.com/office/drawing/2014/main" id="{76A9FD5D-76E3-4FC9-8C50-AAAC998251A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647" name="Picture 646" descr="A picture containing indoor, food, plastic, dessert&#10;&#10;Description automatically generated">
              <a:extLst>
                <a:ext uri="{FF2B5EF4-FFF2-40B4-BE49-F238E27FC236}">
                  <a16:creationId xmlns:a16="http://schemas.microsoft.com/office/drawing/2014/main" id="{01882A89-05C5-426C-9DA1-5F33F781733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648" name="Picture 647" descr="A picture containing indoor, food, plastic, dessert&#10;&#10;Description automatically generated">
              <a:extLst>
                <a:ext uri="{FF2B5EF4-FFF2-40B4-BE49-F238E27FC236}">
                  <a16:creationId xmlns:a16="http://schemas.microsoft.com/office/drawing/2014/main" id="{F57159B7-1794-4F96-BE7A-D88C4E17A2A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649" name="Picture 648" descr="A picture containing indoor, food, plastic, dessert&#10;&#10;Description automatically generated">
              <a:extLst>
                <a:ext uri="{FF2B5EF4-FFF2-40B4-BE49-F238E27FC236}">
                  <a16:creationId xmlns:a16="http://schemas.microsoft.com/office/drawing/2014/main" id="{867774E1-490C-4838-AF1E-3A54CED99D6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650" name="Picture 649" descr="A picture containing indoor, food, plastic, dessert&#10;&#10;Description automatically generated">
              <a:extLst>
                <a:ext uri="{FF2B5EF4-FFF2-40B4-BE49-F238E27FC236}">
                  <a16:creationId xmlns:a16="http://schemas.microsoft.com/office/drawing/2014/main" id="{B0CE8988-4D1C-402C-A678-D07851A82D7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651" name="Picture 650" descr="A picture containing indoor, food, plastic, dessert&#10;&#10;Description automatically generated">
              <a:extLst>
                <a:ext uri="{FF2B5EF4-FFF2-40B4-BE49-F238E27FC236}">
                  <a16:creationId xmlns:a16="http://schemas.microsoft.com/office/drawing/2014/main" id="{F8C2DF9A-5BC0-4198-85D5-46D55D7BDF6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652" name="Group 651">
            <a:extLst>
              <a:ext uri="{FF2B5EF4-FFF2-40B4-BE49-F238E27FC236}">
                <a16:creationId xmlns:a16="http://schemas.microsoft.com/office/drawing/2014/main" id="{63D10C8E-8F5D-47BB-B94A-D7F37DB2EF81}"/>
              </a:ext>
            </a:extLst>
          </p:cNvPr>
          <p:cNvGrpSpPr/>
          <p:nvPr/>
        </p:nvGrpSpPr>
        <p:grpSpPr>
          <a:xfrm>
            <a:off x="5270122" y="4755570"/>
            <a:ext cx="1292831" cy="871835"/>
            <a:chOff x="1799658" y="4188737"/>
            <a:chExt cx="1292831" cy="871835"/>
          </a:xfrm>
        </p:grpSpPr>
        <p:pic>
          <p:nvPicPr>
            <p:cNvPr id="653" name="Picture 652" descr="A picture containing indoor, food, plastic, dessert&#10;&#10;Description automatically generated">
              <a:extLst>
                <a:ext uri="{FF2B5EF4-FFF2-40B4-BE49-F238E27FC236}">
                  <a16:creationId xmlns:a16="http://schemas.microsoft.com/office/drawing/2014/main" id="{7215A65B-01A8-4073-88CD-B3FAAA5475C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654" name="Picture 653" descr="A picture containing indoor, food, plastic, dessert&#10;&#10;Description automatically generated">
              <a:extLst>
                <a:ext uri="{FF2B5EF4-FFF2-40B4-BE49-F238E27FC236}">
                  <a16:creationId xmlns:a16="http://schemas.microsoft.com/office/drawing/2014/main" id="{BCCE64E3-4A72-4A14-930E-CBCC607B392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655" name="Picture 654" descr="A picture containing indoor, food, plastic, dessert&#10;&#10;Description automatically generated">
              <a:extLst>
                <a:ext uri="{FF2B5EF4-FFF2-40B4-BE49-F238E27FC236}">
                  <a16:creationId xmlns:a16="http://schemas.microsoft.com/office/drawing/2014/main" id="{2AE21E31-88F1-4640-9F9A-D2CA72416FC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656" name="Picture 655" descr="A picture containing indoor, food, plastic, dessert&#10;&#10;Description automatically generated">
              <a:extLst>
                <a:ext uri="{FF2B5EF4-FFF2-40B4-BE49-F238E27FC236}">
                  <a16:creationId xmlns:a16="http://schemas.microsoft.com/office/drawing/2014/main" id="{9BBE39E2-0B02-4932-80B0-D3FEB968717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657" name="Picture 656" descr="A picture containing indoor, food, plastic, dessert&#10;&#10;Description automatically generated">
              <a:extLst>
                <a:ext uri="{FF2B5EF4-FFF2-40B4-BE49-F238E27FC236}">
                  <a16:creationId xmlns:a16="http://schemas.microsoft.com/office/drawing/2014/main" id="{5B49A763-7B8A-4E55-9C24-4E10405EC5E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658" name="Picture 657" descr="A picture containing indoor, food, plastic, dessert&#10;&#10;Description automatically generated">
              <a:extLst>
                <a:ext uri="{FF2B5EF4-FFF2-40B4-BE49-F238E27FC236}">
                  <a16:creationId xmlns:a16="http://schemas.microsoft.com/office/drawing/2014/main" id="{B94FEA44-2C69-479D-83E4-620577EF906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659" name="Picture 658" descr="A picture containing indoor, food, plastic, dessert&#10;&#10;Description automatically generated">
              <a:extLst>
                <a:ext uri="{FF2B5EF4-FFF2-40B4-BE49-F238E27FC236}">
                  <a16:creationId xmlns:a16="http://schemas.microsoft.com/office/drawing/2014/main" id="{8F7E4928-F0EB-4BAF-B030-63EA55D15C1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660" name="Picture 659" descr="A picture containing indoor, food, plastic, dessert&#10;&#10;Description automatically generated">
              <a:extLst>
                <a:ext uri="{FF2B5EF4-FFF2-40B4-BE49-F238E27FC236}">
                  <a16:creationId xmlns:a16="http://schemas.microsoft.com/office/drawing/2014/main" id="{96D25B0A-A86A-45D2-A8A4-E0221F71A50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661" name="Picture 660" descr="A picture containing indoor, food, plastic, dessert&#10;&#10;Description automatically generated">
              <a:extLst>
                <a:ext uri="{FF2B5EF4-FFF2-40B4-BE49-F238E27FC236}">
                  <a16:creationId xmlns:a16="http://schemas.microsoft.com/office/drawing/2014/main" id="{1E92E419-48F7-4190-98D8-DD11A8D5408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662" name="Picture 661" descr="A picture containing indoor, food, plastic, dessert&#10;&#10;Description automatically generated">
              <a:extLst>
                <a:ext uri="{FF2B5EF4-FFF2-40B4-BE49-F238E27FC236}">
                  <a16:creationId xmlns:a16="http://schemas.microsoft.com/office/drawing/2014/main" id="{19A1D1F8-F1BC-4834-A7F9-1BF1E3A4E01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663" name="Picture 662" descr="A picture containing indoor, food, plastic, dessert&#10;&#10;Description automatically generated">
              <a:extLst>
                <a:ext uri="{FF2B5EF4-FFF2-40B4-BE49-F238E27FC236}">
                  <a16:creationId xmlns:a16="http://schemas.microsoft.com/office/drawing/2014/main" id="{F51DF39E-388A-40CE-A043-44083B673AE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664" name="Picture 663" descr="A picture containing indoor, food, plastic, dessert&#10;&#10;Description automatically generated">
              <a:extLst>
                <a:ext uri="{FF2B5EF4-FFF2-40B4-BE49-F238E27FC236}">
                  <a16:creationId xmlns:a16="http://schemas.microsoft.com/office/drawing/2014/main" id="{EEA81351-A924-4CDD-B1C4-3474C425BF3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665" name="Picture 664" descr="A picture containing indoor, food, plastic, dessert&#10;&#10;Description automatically generated">
              <a:extLst>
                <a:ext uri="{FF2B5EF4-FFF2-40B4-BE49-F238E27FC236}">
                  <a16:creationId xmlns:a16="http://schemas.microsoft.com/office/drawing/2014/main" id="{46CAD12F-6B29-404C-B8DC-39324126924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666" name="Picture 665" descr="A picture containing indoor, food, plastic, dessert&#10;&#10;Description automatically generated">
              <a:extLst>
                <a:ext uri="{FF2B5EF4-FFF2-40B4-BE49-F238E27FC236}">
                  <a16:creationId xmlns:a16="http://schemas.microsoft.com/office/drawing/2014/main" id="{D3493AC9-640B-44A5-9EFE-0FA36931107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667" name="Picture 666" descr="A picture containing indoor, food, plastic, dessert&#10;&#10;Description automatically generated">
              <a:extLst>
                <a:ext uri="{FF2B5EF4-FFF2-40B4-BE49-F238E27FC236}">
                  <a16:creationId xmlns:a16="http://schemas.microsoft.com/office/drawing/2014/main" id="{92076E9A-06F7-4527-B084-117F2ED2326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668" name="Picture 667" descr="A picture containing indoor, food, plastic, dessert&#10;&#10;Description automatically generated">
              <a:extLst>
                <a:ext uri="{FF2B5EF4-FFF2-40B4-BE49-F238E27FC236}">
                  <a16:creationId xmlns:a16="http://schemas.microsoft.com/office/drawing/2014/main" id="{C904A8E2-72EF-4121-B68A-6C45D05C473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669" name="Picture 668" descr="A picture containing indoor, food, plastic, dessert&#10;&#10;Description automatically generated">
              <a:extLst>
                <a:ext uri="{FF2B5EF4-FFF2-40B4-BE49-F238E27FC236}">
                  <a16:creationId xmlns:a16="http://schemas.microsoft.com/office/drawing/2014/main" id="{A7D2D4DF-6509-4A8D-93BC-0004AC971CB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670" name="Picture 669" descr="A picture containing indoor, food, plastic, dessert&#10;&#10;Description automatically generated">
              <a:extLst>
                <a:ext uri="{FF2B5EF4-FFF2-40B4-BE49-F238E27FC236}">
                  <a16:creationId xmlns:a16="http://schemas.microsoft.com/office/drawing/2014/main" id="{78CC1B03-2E2F-454A-AE22-380190AD286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671" name="Picture 670" descr="A picture containing indoor, food, plastic, dessert&#10;&#10;Description automatically generated">
              <a:extLst>
                <a:ext uri="{FF2B5EF4-FFF2-40B4-BE49-F238E27FC236}">
                  <a16:creationId xmlns:a16="http://schemas.microsoft.com/office/drawing/2014/main" id="{15BEC8DB-579B-41EC-8272-569832EFE7C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672" name="Picture 671" descr="A picture containing indoor, food, plastic, dessert&#10;&#10;Description automatically generated">
              <a:extLst>
                <a:ext uri="{FF2B5EF4-FFF2-40B4-BE49-F238E27FC236}">
                  <a16:creationId xmlns:a16="http://schemas.microsoft.com/office/drawing/2014/main" id="{DFD8B888-6527-403B-8CFD-2D0D0F3D22B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673" name="Picture 672" descr="A picture containing indoor, food, plastic, dessert&#10;&#10;Description automatically generated">
              <a:extLst>
                <a:ext uri="{FF2B5EF4-FFF2-40B4-BE49-F238E27FC236}">
                  <a16:creationId xmlns:a16="http://schemas.microsoft.com/office/drawing/2014/main" id="{4AAD0373-E0B6-43BD-8B95-3138BC108E9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674" name="Picture 673" descr="A picture containing indoor, food, plastic, dessert&#10;&#10;Description automatically generated">
              <a:extLst>
                <a:ext uri="{FF2B5EF4-FFF2-40B4-BE49-F238E27FC236}">
                  <a16:creationId xmlns:a16="http://schemas.microsoft.com/office/drawing/2014/main" id="{208BFD32-9AC8-4D62-AAC0-7121CD46721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675" name="Picture 674" descr="A picture containing indoor, food, plastic, dessert&#10;&#10;Description automatically generated">
              <a:extLst>
                <a:ext uri="{FF2B5EF4-FFF2-40B4-BE49-F238E27FC236}">
                  <a16:creationId xmlns:a16="http://schemas.microsoft.com/office/drawing/2014/main" id="{A7A3844E-B6BE-48DD-99BF-7EF5B44E06D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676" name="Picture 675" descr="A picture containing indoor, food, plastic, dessert&#10;&#10;Description automatically generated">
              <a:extLst>
                <a:ext uri="{FF2B5EF4-FFF2-40B4-BE49-F238E27FC236}">
                  <a16:creationId xmlns:a16="http://schemas.microsoft.com/office/drawing/2014/main" id="{9349E1DF-9421-4105-97C3-33F2DEDBFD7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677" name="Picture 676" descr="A picture containing indoor, food, plastic, dessert&#10;&#10;Description automatically generated">
              <a:extLst>
                <a:ext uri="{FF2B5EF4-FFF2-40B4-BE49-F238E27FC236}">
                  <a16:creationId xmlns:a16="http://schemas.microsoft.com/office/drawing/2014/main" id="{DF01B197-16A2-4A3C-B8C5-9623EB1B8D2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678" name="Picture 677" descr="A picture containing indoor, food, plastic, dessert&#10;&#10;Description automatically generated">
              <a:extLst>
                <a:ext uri="{FF2B5EF4-FFF2-40B4-BE49-F238E27FC236}">
                  <a16:creationId xmlns:a16="http://schemas.microsoft.com/office/drawing/2014/main" id="{E67A3B95-EEFD-46C7-8BE7-33AB0F94C3F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679" name="Picture 678" descr="A picture containing indoor, food, plastic, dessert&#10;&#10;Description automatically generated">
              <a:extLst>
                <a:ext uri="{FF2B5EF4-FFF2-40B4-BE49-F238E27FC236}">
                  <a16:creationId xmlns:a16="http://schemas.microsoft.com/office/drawing/2014/main" id="{B6D24167-7005-42D4-BE9D-2A6BEC79693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680" name="Picture 679" descr="A picture containing indoor, food, plastic, dessert&#10;&#10;Description automatically generated">
              <a:extLst>
                <a:ext uri="{FF2B5EF4-FFF2-40B4-BE49-F238E27FC236}">
                  <a16:creationId xmlns:a16="http://schemas.microsoft.com/office/drawing/2014/main" id="{E0C1FADF-1EF3-4485-AB44-FBDD8988110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681" name="Picture 680" descr="A picture containing indoor, food, plastic, dessert&#10;&#10;Description automatically generated">
              <a:extLst>
                <a:ext uri="{FF2B5EF4-FFF2-40B4-BE49-F238E27FC236}">
                  <a16:creationId xmlns:a16="http://schemas.microsoft.com/office/drawing/2014/main" id="{8C6E72B5-9B61-4F9A-B2F6-4EC1970B046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682" name="Picture 681" descr="A picture containing indoor, food, plastic, dessert&#10;&#10;Description automatically generated">
              <a:extLst>
                <a:ext uri="{FF2B5EF4-FFF2-40B4-BE49-F238E27FC236}">
                  <a16:creationId xmlns:a16="http://schemas.microsoft.com/office/drawing/2014/main" id="{B81A412C-D43A-40D9-AB3D-2AD360492A4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683" name="Picture 682" descr="A picture containing indoor, food, plastic, dessert&#10;&#10;Description automatically generated">
              <a:extLst>
                <a:ext uri="{FF2B5EF4-FFF2-40B4-BE49-F238E27FC236}">
                  <a16:creationId xmlns:a16="http://schemas.microsoft.com/office/drawing/2014/main" id="{1EF590E3-7538-4367-A832-38C3BB956EF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684" name="Picture 683" descr="A picture containing indoor, food, plastic, dessert&#10;&#10;Description automatically generated">
              <a:extLst>
                <a:ext uri="{FF2B5EF4-FFF2-40B4-BE49-F238E27FC236}">
                  <a16:creationId xmlns:a16="http://schemas.microsoft.com/office/drawing/2014/main" id="{E7D1B65C-FD52-46B2-9F3C-2B104A3618D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685" name="Picture 684" descr="A picture containing indoor, food, plastic, dessert&#10;&#10;Description automatically generated">
              <a:extLst>
                <a:ext uri="{FF2B5EF4-FFF2-40B4-BE49-F238E27FC236}">
                  <a16:creationId xmlns:a16="http://schemas.microsoft.com/office/drawing/2014/main" id="{D0B07443-89AF-4EE1-910F-B8496FEA0DC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686" name="Picture 685" descr="A picture containing indoor, food, plastic, dessert&#10;&#10;Description automatically generated">
              <a:extLst>
                <a:ext uri="{FF2B5EF4-FFF2-40B4-BE49-F238E27FC236}">
                  <a16:creationId xmlns:a16="http://schemas.microsoft.com/office/drawing/2014/main" id="{89314309-6BB5-454F-9F91-2E5DF298D76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687" name="Picture 686" descr="A picture containing indoor, food, plastic, dessert&#10;&#10;Description automatically generated">
              <a:extLst>
                <a:ext uri="{FF2B5EF4-FFF2-40B4-BE49-F238E27FC236}">
                  <a16:creationId xmlns:a16="http://schemas.microsoft.com/office/drawing/2014/main" id="{586252D6-E7D1-42E8-A904-67018EE3D9F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688" name="Picture 687" descr="A picture containing indoor, food, plastic, dessert&#10;&#10;Description automatically generated">
              <a:extLst>
                <a:ext uri="{FF2B5EF4-FFF2-40B4-BE49-F238E27FC236}">
                  <a16:creationId xmlns:a16="http://schemas.microsoft.com/office/drawing/2014/main" id="{AAC48279-3C9F-43EE-B8C1-D5C7FE46E0D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689" name="Picture 688" descr="A picture containing indoor, food, plastic, dessert&#10;&#10;Description automatically generated">
              <a:extLst>
                <a:ext uri="{FF2B5EF4-FFF2-40B4-BE49-F238E27FC236}">
                  <a16:creationId xmlns:a16="http://schemas.microsoft.com/office/drawing/2014/main" id="{5B0BD862-C181-4029-8187-DEC41A82453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690" name="Picture 689" descr="A picture containing indoor, food, plastic, dessert&#10;&#10;Description automatically generated">
              <a:extLst>
                <a:ext uri="{FF2B5EF4-FFF2-40B4-BE49-F238E27FC236}">
                  <a16:creationId xmlns:a16="http://schemas.microsoft.com/office/drawing/2014/main" id="{32A331F9-F801-469F-9389-DD7A01C3CFA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691" name="Picture 690" descr="A picture containing indoor, food, plastic, dessert&#10;&#10;Description automatically generated">
              <a:extLst>
                <a:ext uri="{FF2B5EF4-FFF2-40B4-BE49-F238E27FC236}">
                  <a16:creationId xmlns:a16="http://schemas.microsoft.com/office/drawing/2014/main" id="{1C6067CE-6986-44A4-ADFD-EA318E3E133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692" name="Picture 691" descr="A picture containing indoor, food, plastic, dessert&#10;&#10;Description automatically generated">
              <a:extLst>
                <a:ext uri="{FF2B5EF4-FFF2-40B4-BE49-F238E27FC236}">
                  <a16:creationId xmlns:a16="http://schemas.microsoft.com/office/drawing/2014/main" id="{8D14C5A7-1CAF-431D-9272-C725F4D976C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693" name="Picture 692" descr="A picture containing indoor, food, plastic, dessert&#10;&#10;Description automatically generated">
              <a:extLst>
                <a:ext uri="{FF2B5EF4-FFF2-40B4-BE49-F238E27FC236}">
                  <a16:creationId xmlns:a16="http://schemas.microsoft.com/office/drawing/2014/main" id="{A3CC4485-847C-49EE-994F-5FC30AF7D86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694" name="Picture 693" descr="A picture containing indoor, food, plastic, dessert&#10;&#10;Description automatically generated">
              <a:extLst>
                <a:ext uri="{FF2B5EF4-FFF2-40B4-BE49-F238E27FC236}">
                  <a16:creationId xmlns:a16="http://schemas.microsoft.com/office/drawing/2014/main" id="{6D2D6F96-6FFC-4D2E-9068-16623A1E6BF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695" name="Picture 694" descr="A picture containing indoor, food, plastic, dessert&#10;&#10;Description automatically generated">
              <a:extLst>
                <a:ext uri="{FF2B5EF4-FFF2-40B4-BE49-F238E27FC236}">
                  <a16:creationId xmlns:a16="http://schemas.microsoft.com/office/drawing/2014/main" id="{9B3313BD-AE57-4911-8F90-D36636B5AA1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696" name="Picture 695" descr="A picture containing indoor, food, plastic, dessert&#10;&#10;Description automatically generated">
              <a:extLst>
                <a:ext uri="{FF2B5EF4-FFF2-40B4-BE49-F238E27FC236}">
                  <a16:creationId xmlns:a16="http://schemas.microsoft.com/office/drawing/2014/main" id="{5A7B26EF-D592-4034-A1DA-8F956F3CCE1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697" name="Picture 696" descr="A picture containing indoor, food, plastic, dessert&#10;&#10;Description automatically generated">
              <a:extLst>
                <a:ext uri="{FF2B5EF4-FFF2-40B4-BE49-F238E27FC236}">
                  <a16:creationId xmlns:a16="http://schemas.microsoft.com/office/drawing/2014/main" id="{000A015B-925D-4E91-B51A-82A51E7C51E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698" name="Picture 697" descr="A picture containing indoor, food, plastic, dessert&#10;&#10;Description automatically generated">
              <a:extLst>
                <a:ext uri="{FF2B5EF4-FFF2-40B4-BE49-F238E27FC236}">
                  <a16:creationId xmlns:a16="http://schemas.microsoft.com/office/drawing/2014/main" id="{6D1FA787-4A6F-48CE-ABD4-999AD4F5CF1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699" name="Picture 698" descr="A picture containing indoor, food, plastic, dessert&#10;&#10;Description automatically generated">
              <a:extLst>
                <a:ext uri="{FF2B5EF4-FFF2-40B4-BE49-F238E27FC236}">
                  <a16:creationId xmlns:a16="http://schemas.microsoft.com/office/drawing/2014/main" id="{623D9C31-25F7-4AA9-938B-81CC458A14C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700" name="Picture 699" descr="A picture containing indoor, food, plastic, dessert&#10;&#10;Description automatically generated">
              <a:extLst>
                <a:ext uri="{FF2B5EF4-FFF2-40B4-BE49-F238E27FC236}">
                  <a16:creationId xmlns:a16="http://schemas.microsoft.com/office/drawing/2014/main" id="{B332F4F3-FCB9-41AD-A304-0B1D419ADF8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701" name="Picture 700" descr="A picture containing indoor, food, plastic, dessert&#10;&#10;Description automatically generated">
              <a:extLst>
                <a:ext uri="{FF2B5EF4-FFF2-40B4-BE49-F238E27FC236}">
                  <a16:creationId xmlns:a16="http://schemas.microsoft.com/office/drawing/2014/main" id="{1DC01AA8-B045-4D42-8356-53687506492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702" name="Group 701">
            <a:extLst>
              <a:ext uri="{FF2B5EF4-FFF2-40B4-BE49-F238E27FC236}">
                <a16:creationId xmlns:a16="http://schemas.microsoft.com/office/drawing/2014/main" id="{C76365DD-A7C9-4FD2-86A6-AA1707494302}"/>
              </a:ext>
            </a:extLst>
          </p:cNvPr>
          <p:cNvGrpSpPr/>
          <p:nvPr/>
        </p:nvGrpSpPr>
        <p:grpSpPr>
          <a:xfrm>
            <a:off x="6022153" y="5199952"/>
            <a:ext cx="1292831" cy="871835"/>
            <a:chOff x="1799658" y="4188737"/>
            <a:chExt cx="1292831" cy="871835"/>
          </a:xfrm>
        </p:grpSpPr>
        <p:pic>
          <p:nvPicPr>
            <p:cNvPr id="703" name="Picture 702" descr="A picture containing indoor, food, plastic, dessert&#10;&#10;Description automatically generated">
              <a:extLst>
                <a:ext uri="{FF2B5EF4-FFF2-40B4-BE49-F238E27FC236}">
                  <a16:creationId xmlns:a16="http://schemas.microsoft.com/office/drawing/2014/main" id="{11F27BC8-7C1A-492F-B3D2-470DA990039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704" name="Picture 703" descr="A picture containing indoor, food, plastic, dessert&#10;&#10;Description automatically generated">
              <a:extLst>
                <a:ext uri="{FF2B5EF4-FFF2-40B4-BE49-F238E27FC236}">
                  <a16:creationId xmlns:a16="http://schemas.microsoft.com/office/drawing/2014/main" id="{68E613F6-AF8F-4BFD-AC14-77AEFEAE818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705" name="Picture 704" descr="A picture containing indoor, food, plastic, dessert&#10;&#10;Description automatically generated">
              <a:extLst>
                <a:ext uri="{FF2B5EF4-FFF2-40B4-BE49-F238E27FC236}">
                  <a16:creationId xmlns:a16="http://schemas.microsoft.com/office/drawing/2014/main" id="{DEC449CC-05E6-4E24-9EA4-DA4BC24228D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706" name="Picture 705" descr="A picture containing indoor, food, plastic, dessert&#10;&#10;Description automatically generated">
              <a:extLst>
                <a:ext uri="{FF2B5EF4-FFF2-40B4-BE49-F238E27FC236}">
                  <a16:creationId xmlns:a16="http://schemas.microsoft.com/office/drawing/2014/main" id="{85FB921D-31E7-47AB-8B2C-6261D5E632B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707" name="Picture 706" descr="A picture containing indoor, food, plastic, dessert&#10;&#10;Description automatically generated">
              <a:extLst>
                <a:ext uri="{FF2B5EF4-FFF2-40B4-BE49-F238E27FC236}">
                  <a16:creationId xmlns:a16="http://schemas.microsoft.com/office/drawing/2014/main" id="{B5D535B1-2A46-4256-BD7E-1FDC25221DC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708" name="Picture 707" descr="A picture containing indoor, food, plastic, dessert&#10;&#10;Description automatically generated">
              <a:extLst>
                <a:ext uri="{FF2B5EF4-FFF2-40B4-BE49-F238E27FC236}">
                  <a16:creationId xmlns:a16="http://schemas.microsoft.com/office/drawing/2014/main" id="{9933F6FA-B856-4567-A271-3B5AB5F72AC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709" name="Picture 708" descr="A picture containing indoor, food, plastic, dessert&#10;&#10;Description automatically generated">
              <a:extLst>
                <a:ext uri="{FF2B5EF4-FFF2-40B4-BE49-F238E27FC236}">
                  <a16:creationId xmlns:a16="http://schemas.microsoft.com/office/drawing/2014/main" id="{264BCE58-450A-47C9-82C0-97C77E09621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710" name="Picture 709" descr="A picture containing indoor, food, plastic, dessert&#10;&#10;Description automatically generated">
              <a:extLst>
                <a:ext uri="{FF2B5EF4-FFF2-40B4-BE49-F238E27FC236}">
                  <a16:creationId xmlns:a16="http://schemas.microsoft.com/office/drawing/2014/main" id="{C3731BEB-FD2E-423F-911A-E667E22D91C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711" name="Picture 710" descr="A picture containing indoor, food, plastic, dessert&#10;&#10;Description automatically generated">
              <a:extLst>
                <a:ext uri="{FF2B5EF4-FFF2-40B4-BE49-F238E27FC236}">
                  <a16:creationId xmlns:a16="http://schemas.microsoft.com/office/drawing/2014/main" id="{570C94CF-8B15-4708-B297-D22B7799F9E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712" name="Picture 711" descr="A picture containing indoor, food, plastic, dessert&#10;&#10;Description automatically generated">
              <a:extLst>
                <a:ext uri="{FF2B5EF4-FFF2-40B4-BE49-F238E27FC236}">
                  <a16:creationId xmlns:a16="http://schemas.microsoft.com/office/drawing/2014/main" id="{64219F35-F4C5-4BB1-BFC8-37BEFCC46BB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713" name="Picture 712" descr="A picture containing indoor, food, plastic, dessert&#10;&#10;Description automatically generated">
              <a:extLst>
                <a:ext uri="{FF2B5EF4-FFF2-40B4-BE49-F238E27FC236}">
                  <a16:creationId xmlns:a16="http://schemas.microsoft.com/office/drawing/2014/main" id="{6B5F89A4-77C3-4FCD-8C9C-3B9FFB77FAC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714" name="Picture 713" descr="A picture containing indoor, food, plastic, dessert&#10;&#10;Description automatically generated">
              <a:extLst>
                <a:ext uri="{FF2B5EF4-FFF2-40B4-BE49-F238E27FC236}">
                  <a16:creationId xmlns:a16="http://schemas.microsoft.com/office/drawing/2014/main" id="{F57222D5-B376-43FC-8236-70BB2DAB6C6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715" name="Picture 714" descr="A picture containing indoor, food, plastic, dessert&#10;&#10;Description automatically generated">
              <a:extLst>
                <a:ext uri="{FF2B5EF4-FFF2-40B4-BE49-F238E27FC236}">
                  <a16:creationId xmlns:a16="http://schemas.microsoft.com/office/drawing/2014/main" id="{40642BEC-ADB8-40AB-A0E5-802955ADD22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716" name="Picture 715" descr="A picture containing indoor, food, plastic, dessert&#10;&#10;Description automatically generated">
              <a:extLst>
                <a:ext uri="{FF2B5EF4-FFF2-40B4-BE49-F238E27FC236}">
                  <a16:creationId xmlns:a16="http://schemas.microsoft.com/office/drawing/2014/main" id="{A609C475-67B5-4BA1-BCEB-275A32E7062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717" name="Picture 716" descr="A picture containing indoor, food, plastic, dessert&#10;&#10;Description automatically generated">
              <a:extLst>
                <a:ext uri="{FF2B5EF4-FFF2-40B4-BE49-F238E27FC236}">
                  <a16:creationId xmlns:a16="http://schemas.microsoft.com/office/drawing/2014/main" id="{9EA521B3-43FF-403C-A4E9-585C0B7886C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718" name="Picture 717" descr="A picture containing indoor, food, plastic, dessert&#10;&#10;Description automatically generated">
              <a:extLst>
                <a:ext uri="{FF2B5EF4-FFF2-40B4-BE49-F238E27FC236}">
                  <a16:creationId xmlns:a16="http://schemas.microsoft.com/office/drawing/2014/main" id="{0C051DB1-7D39-468B-A843-0F777AD06FF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719" name="Picture 718" descr="A picture containing indoor, food, plastic, dessert&#10;&#10;Description automatically generated">
              <a:extLst>
                <a:ext uri="{FF2B5EF4-FFF2-40B4-BE49-F238E27FC236}">
                  <a16:creationId xmlns:a16="http://schemas.microsoft.com/office/drawing/2014/main" id="{08ABF480-47FF-46A0-B8D9-3DE9BFF9A14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720" name="Picture 719" descr="A picture containing indoor, food, plastic, dessert&#10;&#10;Description automatically generated">
              <a:extLst>
                <a:ext uri="{FF2B5EF4-FFF2-40B4-BE49-F238E27FC236}">
                  <a16:creationId xmlns:a16="http://schemas.microsoft.com/office/drawing/2014/main" id="{CA25FC6A-9EE6-47CB-AFD3-55D4670731E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721" name="Picture 720" descr="A picture containing indoor, food, plastic, dessert&#10;&#10;Description automatically generated">
              <a:extLst>
                <a:ext uri="{FF2B5EF4-FFF2-40B4-BE49-F238E27FC236}">
                  <a16:creationId xmlns:a16="http://schemas.microsoft.com/office/drawing/2014/main" id="{59A54CA2-4514-4F73-8CAF-55323147BC6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722" name="Picture 721" descr="A picture containing indoor, food, plastic, dessert&#10;&#10;Description automatically generated">
              <a:extLst>
                <a:ext uri="{FF2B5EF4-FFF2-40B4-BE49-F238E27FC236}">
                  <a16:creationId xmlns:a16="http://schemas.microsoft.com/office/drawing/2014/main" id="{93BEBA0E-5266-4F78-862D-CB0B5B883C0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723" name="Picture 722" descr="A picture containing indoor, food, plastic, dessert&#10;&#10;Description automatically generated">
              <a:extLst>
                <a:ext uri="{FF2B5EF4-FFF2-40B4-BE49-F238E27FC236}">
                  <a16:creationId xmlns:a16="http://schemas.microsoft.com/office/drawing/2014/main" id="{67DD97A1-E37E-4DB6-B6D0-62584F49E93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724" name="Picture 723" descr="A picture containing indoor, food, plastic, dessert&#10;&#10;Description automatically generated">
              <a:extLst>
                <a:ext uri="{FF2B5EF4-FFF2-40B4-BE49-F238E27FC236}">
                  <a16:creationId xmlns:a16="http://schemas.microsoft.com/office/drawing/2014/main" id="{B416FAF9-D552-400E-AEDB-9BCF66F62D3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725" name="Picture 724" descr="A picture containing indoor, food, plastic, dessert&#10;&#10;Description automatically generated">
              <a:extLst>
                <a:ext uri="{FF2B5EF4-FFF2-40B4-BE49-F238E27FC236}">
                  <a16:creationId xmlns:a16="http://schemas.microsoft.com/office/drawing/2014/main" id="{7D0B99DA-733A-482B-A2DF-E5E59275E9A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726" name="Picture 725" descr="A picture containing indoor, food, plastic, dessert&#10;&#10;Description automatically generated">
              <a:extLst>
                <a:ext uri="{FF2B5EF4-FFF2-40B4-BE49-F238E27FC236}">
                  <a16:creationId xmlns:a16="http://schemas.microsoft.com/office/drawing/2014/main" id="{60636D84-5081-44CA-8C37-ADFF950E7D0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727" name="Picture 726" descr="A picture containing indoor, food, plastic, dessert&#10;&#10;Description automatically generated">
              <a:extLst>
                <a:ext uri="{FF2B5EF4-FFF2-40B4-BE49-F238E27FC236}">
                  <a16:creationId xmlns:a16="http://schemas.microsoft.com/office/drawing/2014/main" id="{B5C6B153-A47B-4AAD-8A2B-C7A65264976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728" name="Picture 727" descr="A picture containing indoor, food, plastic, dessert&#10;&#10;Description automatically generated">
              <a:extLst>
                <a:ext uri="{FF2B5EF4-FFF2-40B4-BE49-F238E27FC236}">
                  <a16:creationId xmlns:a16="http://schemas.microsoft.com/office/drawing/2014/main" id="{73F3FB58-E852-4A49-9B5E-44543EAC18F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729" name="Picture 728" descr="A picture containing indoor, food, plastic, dessert&#10;&#10;Description automatically generated">
              <a:extLst>
                <a:ext uri="{FF2B5EF4-FFF2-40B4-BE49-F238E27FC236}">
                  <a16:creationId xmlns:a16="http://schemas.microsoft.com/office/drawing/2014/main" id="{24D698D9-02F2-4C31-A886-2DC9C722775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730" name="Picture 729" descr="A picture containing indoor, food, plastic, dessert&#10;&#10;Description automatically generated">
              <a:extLst>
                <a:ext uri="{FF2B5EF4-FFF2-40B4-BE49-F238E27FC236}">
                  <a16:creationId xmlns:a16="http://schemas.microsoft.com/office/drawing/2014/main" id="{729FC25B-BCBF-4BB6-B522-6B2EDB5DAA2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731" name="Picture 730" descr="A picture containing indoor, food, plastic, dessert&#10;&#10;Description automatically generated">
              <a:extLst>
                <a:ext uri="{FF2B5EF4-FFF2-40B4-BE49-F238E27FC236}">
                  <a16:creationId xmlns:a16="http://schemas.microsoft.com/office/drawing/2014/main" id="{7AFEC440-437F-4E2A-BF86-7F805562327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732" name="Picture 731" descr="A picture containing indoor, food, plastic, dessert&#10;&#10;Description automatically generated">
              <a:extLst>
                <a:ext uri="{FF2B5EF4-FFF2-40B4-BE49-F238E27FC236}">
                  <a16:creationId xmlns:a16="http://schemas.microsoft.com/office/drawing/2014/main" id="{3E27866D-D28E-4BA9-A864-79B1BA8BCA7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733" name="Picture 732" descr="A picture containing indoor, food, plastic, dessert&#10;&#10;Description automatically generated">
              <a:extLst>
                <a:ext uri="{FF2B5EF4-FFF2-40B4-BE49-F238E27FC236}">
                  <a16:creationId xmlns:a16="http://schemas.microsoft.com/office/drawing/2014/main" id="{B44E7DB5-3F71-4C40-83E0-28B5AADE5AA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734" name="Picture 733" descr="A picture containing indoor, food, plastic, dessert&#10;&#10;Description automatically generated">
              <a:extLst>
                <a:ext uri="{FF2B5EF4-FFF2-40B4-BE49-F238E27FC236}">
                  <a16:creationId xmlns:a16="http://schemas.microsoft.com/office/drawing/2014/main" id="{99742878-9CD1-4119-A522-FBADBF35753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735" name="Picture 734" descr="A picture containing indoor, food, plastic, dessert&#10;&#10;Description automatically generated">
              <a:extLst>
                <a:ext uri="{FF2B5EF4-FFF2-40B4-BE49-F238E27FC236}">
                  <a16:creationId xmlns:a16="http://schemas.microsoft.com/office/drawing/2014/main" id="{5A338DCB-0F67-4998-9DEE-7B3C1C3675A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736" name="Picture 735" descr="A picture containing indoor, food, plastic, dessert&#10;&#10;Description automatically generated">
              <a:extLst>
                <a:ext uri="{FF2B5EF4-FFF2-40B4-BE49-F238E27FC236}">
                  <a16:creationId xmlns:a16="http://schemas.microsoft.com/office/drawing/2014/main" id="{C287B9D5-AD01-471C-93BE-71AB6E4CB2F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737" name="Picture 736" descr="A picture containing indoor, food, plastic, dessert&#10;&#10;Description automatically generated">
              <a:extLst>
                <a:ext uri="{FF2B5EF4-FFF2-40B4-BE49-F238E27FC236}">
                  <a16:creationId xmlns:a16="http://schemas.microsoft.com/office/drawing/2014/main" id="{BBADD32A-DC75-41C6-97B8-80D690FC186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738" name="Picture 737" descr="A picture containing indoor, food, plastic, dessert&#10;&#10;Description automatically generated">
              <a:extLst>
                <a:ext uri="{FF2B5EF4-FFF2-40B4-BE49-F238E27FC236}">
                  <a16:creationId xmlns:a16="http://schemas.microsoft.com/office/drawing/2014/main" id="{3E76978F-C04E-4CA0-895A-3171424C937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739" name="Picture 738" descr="A picture containing indoor, food, plastic, dessert&#10;&#10;Description automatically generated">
              <a:extLst>
                <a:ext uri="{FF2B5EF4-FFF2-40B4-BE49-F238E27FC236}">
                  <a16:creationId xmlns:a16="http://schemas.microsoft.com/office/drawing/2014/main" id="{CA0B4D43-8C12-40D6-9EB7-07FC8B637A8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740" name="Picture 739" descr="A picture containing indoor, food, plastic, dessert&#10;&#10;Description automatically generated">
              <a:extLst>
                <a:ext uri="{FF2B5EF4-FFF2-40B4-BE49-F238E27FC236}">
                  <a16:creationId xmlns:a16="http://schemas.microsoft.com/office/drawing/2014/main" id="{5A326E9F-5038-4E26-8517-A89C9DD8317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741" name="Picture 740" descr="A picture containing indoor, food, plastic, dessert&#10;&#10;Description automatically generated">
              <a:extLst>
                <a:ext uri="{FF2B5EF4-FFF2-40B4-BE49-F238E27FC236}">
                  <a16:creationId xmlns:a16="http://schemas.microsoft.com/office/drawing/2014/main" id="{6DE0B5AA-936D-4A02-ABF2-BF62B51E511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742" name="Picture 741" descr="A picture containing indoor, food, plastic, dessert&#10;&#10;Description automatically generated">
              <a:extLst>
                <a:ext uri="{FF2B5EF4-FFF2-40B4-BE49-F238E27FC236}">
                  <a16:creationId xmlns:a16="http://schemas.microsoft.com/office/drawing/2014/main" id="{0EC545B3-8A5E-468E-9CC0-DAA06182FF6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743" name="Picture 742" descr="A picture containing indoor, food, plastic, dessert&#10;&#10;Description automatically generated">
              <a:extLst>
                <a:ext uri="{FF2B5EF4-FFF2-40B4-BE49-F238E27FC236}">
                  <a16:creationId xmlns:a16="http://schemas.microsoft.com/office/drawing/2014/main" id="{B059557E-8713-4A00-92C3-327E24C05C4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744" name="Picture 743" descr="A picture containing indoor, food, plastic, dessert&#10;&#10;Description automatically generated">
              <a:extLst>
                <a:ext uri="{FF2B5EF4-FFF2-40B4-BE49-F238E27FC236}">
                  <a16:creationId xmlns:a16="http://schemas.microsoft.com/office/drawing/2014/main" id="{15D3FDE0-4AA8-4961-8779-03E8A0AD54F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745" name="Picture 744" descr="A picture containing indoor, food, plastic, dessert&#10;&#10;Description automatically generated">
              <a:extLst>
                <a:ext uri="{FF2B5EF4-FFF2-40B4-BE49-F238E27FC236}">
                  <a16:creationId xmlns:a16="http://schemas.microsoft.com/office/drawing/2014/main" id="{DD28B62B-DD19-4D6C-8C3F-31F3339E5A0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746" name="Picture 745" descr="A picture containing indoor, food, plastic, dessert&#10;&#10;Description automatically generated">
              <a:extLst>
                <a:ext uri="{FF2B5EF4-FFF2-40B4-BE49-F238E27FC236}">
                  <a16:creationId xmlns:a16="http://schemas.microsoft.com/office/drawing/2014/main" id="{1B707AF7-F217-40E6-B496-F9709B8D43F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747" name="Picture 746" descr="A picture containing indoor, food, plastic, dessert&#10;&#10;Description automatically generated">
              <a:extLst>
                <a:ext uri="{FF2B5EF4-FFF2-40B4-BE49-F238E27FC236}">
                  <a16:creationId xmlns:a16="http://schemas.microsoft.com/office/drawing/2014/main" id="{3BDC35FC-575C-44F1-88FB-66CA42E7094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748" name="Picture 747" descr="A picture containing indoor, food, plastic, dessert&#10;&#10;Description automatically generated">
              <a:extLst>
                <a:ext uri="{FF2B5EF4-FFF2-40B4-BE49-F238E27FC236}">
                  <a16:creationId xmlns:a16="http://schemas.microsoft.com/office/drawing/2014/main" id="{2B6A2CAE-2A91-4402-8421-13D6D7E2624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749" name="Picture 748" descr="A picture containing indoor, food, plastic, dessert&#10;&#10;Description automatically generated">
              <a:extLst>
                <a:ext uri="{FF2B5EF4-FFF2-40B4-BE49-F238E27FC236}">
                  <a16:creationId xmlns:a16="http://schemas.microsoft.com/office/drawing/2014/main" id="{95B237EE-39B2-41B9-A3CE-972174DC93D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750" name="Picture 749" descr="A picture containing indoor, food, plastic, dessert&#10;&#10;Description automatically generated">
              <a:extLst>
                <a:ext uri="{FF2B5EF4-FFF2-40B4-BE49-F238E27FC236}">
                  <a16:creationId xmlns:a16="http://schemas.microsoft.com/office/drawing/2014/main" id="{8F8D7DD4-4000-40BF-AEF4-A7FFB97CDE1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751" name="Picture 750" descr="A picture containing indoor, food, plastic, dessert&#10;&#10;Description automatically generated">
              <a:extLst>
                <a:ext uri="{FF2B5EF4-FFF2-40B4-BE49-F238E27FC236}">
                  <a16:creationId xmlns:a16="http://schemas.microsoft.com/office/drawing/2014/main" id="{1364AA36-DFC7-4ED7-B414-E4C8F638445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752" name="Group 751">
            <a:extLst>
              <a:ext uri="{FF2B5EF4-FFF2-40B4-BE49-F238E27FC236}">
                <a16:creationId xmlns:a16="http://schemas.microsoft.com/office/drawing/2014/main" id="{A0F755F8-EEAE-45AA-B8B8-F4632313B1AC}"/>
              </a:ext>
            </a:extLst>
          </p:cNvPr>
          <p:cNvGrpSpPr/>
          <p:nvPr/>
        </p:nvGrpSpPr>
        <p:grpSpPr>
          <a:xfrm>
            <a:off x="6731994" y="5712699"/>
            <a:ext cx="1292831" cy="871835"/>
            <a:chOff x="1799658" y="4188737"/>
            <a:chExt cx="1292831" cy="871835"/>
          </a:xfrm>
        </p:grpSpPr>
        <p:pic>
          <p:nvPicPr>
            <p:cNvPr id="753" name="Picture 752" descr="A picture containing indoor, food, plastic, dessert&#10;&#10;Description automatically generated">
              <a:extLst>
                <a:ext uri="{FF2B5EF4-FFF2-40B4-BE49-F238E27FC236}">
                  <a16:creationId xmlns:a16="http://schemas.microsoft.com/office/drawing/2014/main" id="{001ECE19-7723-4716-995A-ABF486CDAB9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754" name="Picture 753" descr="A picture containing indoor, food, plastic, dessert&#10;&#10;Description automatically generated">
              <a:extLst>
                <a:ext uri="{FF2B5EF4-FFF2-40B4-BE49-F238E27FC236}">
                  <a16:creationId xmlns:a16="http://schemas.microsoft.com/office/drawing/2014/main" id="{908E0AB0-C8D8-45C2-81A4-A5E2276745C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755" name="Picture 754" descr="A picture containing indoor, food, plastic, dessert&#10;&#10;Description automatically generated">
              <a:extLst>
                <a:ext uri="{FF2B5EF4-FFF2-40B4-BE49-F238E27FC236}">
                  <a16:creationId xmlns:a16="http://schemas.microsoft.com/office/drawing/2014/main" id="{55526BF0-9339-49DE-AEE7-5D8FAE7D3BC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756" name="Picture 755" descr="A picture containing indoor, food, plastic, dessert&#10;&#10;Description automatically generated">
              <a:extLst>
                <a:ext uri="{FF2B5EF4-FFF2-40B4-BE49-F238E27FC236}">
                  <a16:creationId xmlns:a16="http://schemas.microsoft.com/office/drawing/2014/main" id="{42855C5A-39B2-429E-89C9-BD0BE31BCB4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757" name="Picture 756" descr="A picture containing indoor, food, plastic, dessert&#10;&#10;Description automatically generated">
              <a:extLst>
                <a:ext uri="{FF2B5EF4-FFF2-40B4-BE49-F238E27FC236}">
                  <a16:creationId xmlns:a16="http://schemas.microsoft.com/office/drawing/2014/main" id="{76E97F47-4468-4B3C-9EE7-B8C0B5C58E1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758" name="Picture 757" descr="A picture containing indoor, food, plastic, dessert&#10;&#10;Description automatically generated">
              <a:extLst>
                <a:ext uri="{FF2B5EF4-FFF2-40B4-BE49-F238E27FC236}">
                  <a16:creationId xmlns:a16="http://schemas.microsoft.com/office/drawing/2014/main" id="{85C1CE2A-03DB-499A-B28C-BE179F15540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759" name="Picture 758" descr="A picture containing indoor, food, plastic, dessert&#10;&#10;Description automatically generated">
              <a:extLst>
                <a:ext uri="{FF2B5EF4-FFF2-40B4-BE49-F238E27FC236}">
                  <a16:creationId xmlns:a16="http://schemas.microsoft.com/office/drawing/2014/main" id="{6CB15CEE-6F69-4F08-94FB-52E6AFF1EAC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760" name="Picture 759" descr="A picture containing indoor, food, plastic, dessert&#10;&#10;Description automatically generated">
              <a:extLst>
                <a:ext uri="{FF2B5EF4-FFF2-40B4-BE49-F238E27FC236}">
                  <a16:creationId xmlns:a16="http://schemas.microsoft.com/office/drawing/2014/main" id="{66A67BBF-8962-432E-BA01-727A53225A0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761" name="Picture 760" descr="A picture containing indoor, food, plastic, dessert&#10;&#10;Description automatically generated">
              <a:extLst>
                <a:ext uri="{FF2B5EF4-FFF2-40B4-BE49-F238E27FC236}">
                  <a16:creationId xmlns:a16="http://schemas.microsoft.com/office/drawing/2014/main" id="{466CBE76-6F79-499B-8FED-02BF7B26ABA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762" name="Picture 761" descr="A picture containing indoor, food, plastic, dessert&#10;&#10;Description automatically generated">
              <a:extLst>
                <a:ext uri="{FF2B5EF4-FFF2-40B4-BE49-F238E27FC236}">
                  <a16:creationId xmlns:a16="http://schemas.microsoft.com/office/drawing/2014/main" id="{677960D9-D21C-403A-AD92-5A4B5F0AB2D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763" name="Picture 762" descr="A picture containing indoor, food, plastic, dessert&#10;&#10;Description automatically generated">
              <a:extLst>
                <a:ext uri="{FF2B5EF4-FFF2-40B4-BE49-F238E27FC236}">
                  <a16:creationId xmlns:a16="http://schemas.microsoft.com/office/drawing/2014/main" id="{83F724BE-4D6E-42DF-9F39-AA907AEBE2D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764" name="Picture 763" descr="A picture containing indoor, food, plastic, dessert&#10;&#10;Description automatically generated">
              <a:extLst>
                <a:ext uri="{FF2B5EF4-FFF2-40B4-BE49-F238E27FC236}">
                  <a16:creationId xmlns:a16="http://schemas.microsoft.com/office/drawing/2014/main" id="{B561ADD5-9F26-410B-8A4F-CAF8FE6ACF8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765" name="Picture 764" descr="A picture containing indoor, food, plastic, dessert&#10;&#10;Description automatically generated">
              <a:extLst>
                <a:ext uri="{FF2B5EF4-FFF2-40B4-BE49-F238E27FC236}">
                  <a16:creationId xmlns:a16="http://schemas.microsoft.com/office/drawing/2014/main" id="{EF4571C2-9AE2-4096-A8AE-893342ECD63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766" name="Picture 765" descr="A picture containing indoor, food, plastic, dessert&#10;&#10;Description automatically generated">
              <a:extLst>
                <a:ext uri="{FF2B5EF4-FFF2-40B4-BE49-F238E27FC236}">
                  <a16:creationId xmlns:a16="http://schemas.microsoft.com/office/drawing/2014/main" id="{3CB53F82-39E1-4467-9DB8-CF21BA9903A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767" name="Picture 766" descr="A picture containing indoor, food, plastic, dessert&#10;&#10;Description automatically generated">
              <a:extLst>
                <a:ext uri="{FF2B5EF4-FFF2-40B4-BE49-F238E27FC236}">
                  <a16:creationId xmlns:a16="http://schemas.microsoft.com/office/drawing/2014/main" id="{EA5CE9D7-A136-4360-AE23-E1B26A088BD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768" name="Picture 767" descr="A picture containing indoor, food, plastic, dessert&#10;&#10;Description automatically generated">
              <a:extLst>
                <a:ext uri="{FF2B5EF4-FFF2-40B4-BE49-F238E27FC236}">
                  <a16:creationId xmlns:a16="http://schemas.microsoft.com/office/drawing/2014/main" id="{2B303645-1519-4389-9296-9C88EE457FF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769" name="Picture 768" descr="A picture containing indoor, food, plastic, dessert&#10;&#10;Description automatically generated">
              <a:extLst>
                <a:ext uri="{FF2B5EF4-FFF2-40B4-BE49-F238E27FC236}">
                  <a16:creationId xmlns:a16="http://schemas.microsoft.com/office/drawing/2014/main" id="{11BB9129-74EC-451A-A33A-74341087FA5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770" name="Picture 769" descr="A picture containing indoor, food, plastic, dessert&#10;&#10;Description automatically generated">
              <a:extLst>
                <a:ext uri="{FF2B5EF4-FFF2-40B4-BE49-F238E27FC236}">
                  <a16:creationId xmlns:a16="http://schemas.microsoft.com/office/drawing/2014/main" id="{C84EB005-EF82-4763-8F85-F260FEBC4F3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771" name="Picture 770" descr="A picture containing indoor, food, plastic, dessert&#10;&#10;Description automatically generated">
              <a:extLst>
                <a:ext uri="{FF2B5EF4-FFF2-40B4-BE49-F238E27FC236}">
                  <a16:creationId xmlns:a16="http://schemas.microsoft.com/office/drawing/2014/main" id="{335E7BEC-2BB3-4CD3-9AC8-368476BE865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772" name="Picture 771" descr="A picture containing indoor, food, plastic, dessert&#10;&#10;Description automatically generated">
              <a:extLst>
                <a:ext uri="{FF2B5EF4-FFF2-40B4-BE49-F238E27FC236}">
                  <a16:creationId xmlns:a16="http://schemas.microsoft.com/office/drawing/2014/main" id="{41F7AAF8-7855-40BC-BFFA-3758421353B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773" name="Picture 772" descr="A picture containing indoor, food, plastic, dessert&#10;&#10;Description automatically generated">
              <a:extLst>
                <a:ext uri="{FF2B5EF4-FFF2-40B4-BE49-F238E27FC236}">
                  <a16:creationId xmlns:a16="http://schemas.microsoft.com/office/drawing/2014/main" id="{1191A65A-C887-4BE7-9FD6-329F8FAF2C8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774" name="Picture 773" descr="A picture containing indoor, food, plastic, dessert&#10;&#10;Description automatically generated">
              <a:extLst>
                <a:ext uri="{FF2B5EF4-FFF2-40B4-BE49-F238E27FC236}">
                  <a16:creationId xmlns:a16="http://schemas.microsoft.com/office/drawing/2014/main" id="{4C7CA849-B78B-4358-8086-0D3FCB9F037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775" name="Picture 774" descr="A picture containing indoor, food, plastic, dessert&#10;&#10;Description automatically generated">
              <a:extLst>
                <a:ext uri="{FF2B5EF4-FFF2-40B4-BE49-F238E27FC236}">
                  <a16:creationId xmlns:a16="http://schemas.microsoft.com/office/drawing/2014/main" id="{71064812-84AE-4F74-A506-816A6FA73ED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776" name="Picture 775" descr="A picture containing indoor, food, plastic, dessert&#10;&#10;Description automatically generated">
              <a:extLst>
                <a:ext uri="{FF2B5EF4-FFF2-40B4-BE49-F238E27FC236}">
                  <a16:creationId xmlns:a16="http://schemas.microsoft.com/office/drawing/2014/main" id="{236CCE93-B76D-4F8D-A072-B71DC45FF0D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777" name="Picture 776" descr="A picture containing indoor, food, plastic, dessert&#10;&#10;Description automatically generated">
              <a:extLst>
                <a:ext uri="{FF2B5EF4-FFF2-40B4-BE49-F238E27FC236}">
                  <a16:creationId xmlns:a16="http://schemas.microsoft.com/office/drawing/2014/main" id="{D97EA6B4-54A7-41BC-B93C-6807B0E977C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778" name="Picture 777" descr="A picture containing indoor, food, plastic, dessert&#10;&#10;Description automatically generated">
              <a:extLst>
                <a:ext uri="{FF2B5EF4-FFF2-40B4-BE49-F238E27FC236}">
                  <a16:creationId xmlns:a16="http://schemas.microsoft.com/office/drawing/2014/main" id="{DA30D0C4-882C-4C8F-843F-64CFD5A3DB4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779" name="Picture 778" descr="A picture containing indoor, food, plastic, dessert&#10;&#10;Description automatically generated">
              <a:extLst>
                <a:ext uri="{FF2B5EF4-FFF2-40B4-BE49-F238E27FC236}">
                  <a16:creationId xmlns:a16="http://schemas.microsoft.com/office/drawing/2014/main" id="{AB3921AA-F905-4933-A827-48F33A7DA92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780" name="Picture 779" descr="A picture containing indoor, food, plastic, dessert&#10;&#10;Description automatically generated">
              <a:extLst>
                <a:ext uri="{FF2B5EF4-FFF2-40B4-BE49-F238E27FC236}">
                  <a16:creationId xmlns:a16="http://schemas.microsoft.com/office/drawing/2014/main" id="{348EA529-87BF-471A-B2A9-83DCEF22EDD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781" name="Picture 780" descr="A picture containing indoor, food, plastic, dessert&#10;&#10;Description automatically generated">
              <a:extLst>
                <a:ext uri="{FF2B5EF4-FFF2-40B4-BE49-F238E27FC236}">
                  <a16:creationId xmlns:a16="http://schemas.microsoft.com/office/drawing/2014/main" id="{C424E4F2-5E31-4E88-8CB7-8E89C97D196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782" name="Picture 781" descr="A picture containing indoor, food, plastic, dessert&#10;&#10;Description automatically generated">
              <a:extLst>
                <a:ext uri="{FF2B5EF4-FFF2-40B4-BE49-F238E27FC236}">
                  <a16:creationId xmlns:a16="http://schemas.microsoft.com/office/drawing/2014/main" id="{2625B26A-A7AF-4324-9743-F86CDA8E0B8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783" name="Picture 782" descr="A picture containing indoor, food, plastic, dessert&#10;&#10;Description automatically generated">
              <a:extLst>
                <a:ext uri="{FF2B5EF4-FFF2-40B4-BE49-F238E27FC236}">
                  <a16:creationId xmlns:a16="http://schemas.microsoft.com/office/drawing/2014/main" id="{56683AB2-35C5-4C88-A00C-53ECA5E6C6D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784" name="Picture 783" descr="A picture containing indoor, food, plastic, dessert&#10;&#10;Description automatically generated">
              <a:extLst>
                <a:ext uri="{FF2B5EF4-FFF2-40B4-BE49-F238E27FC236}">
                  <a16:creationId xmlns:a16="http://schemas.microsoft.com/office/drawing/2014/main" id="{EAF8C991-3AA4-4EB7-8014-E4D8C1243C3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785" name="Picture 784" descr="A picture containing indoor, food, plastic, dessert&#10;&#10;Description automatically generated">
              <a:extLst>
                <a:ext uri="{FF2B5EF4-FFF2-40B4-BE49-F238E27FC236}">
                  <a16:creationId xmlns:a16="http://schemas.microsoft.com/office/drawing/2014/main" id="{0A418F3E-8611-46E6-922A-722263A3D52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786" name="Picture 785" descr="A picture containing indoor, food, plastic, dessert&#10;&#10;Description automatically generated">
              <a:extLst>
                <a:ext uri="{FF2B5EF4-FFF2-40B4-BE49-F238E27FC236}">
                  <a16:creationId xmlns:a16="http://schemas.microsoft.com/office/drawing/2014/main" id="{7921BD03-BF3F-44A5-B305-EC6CADF96A4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787" name="Picture 786" descr="A picture containing indoor, food, plastic, dessert&#10;&#10;Description automatically generated">
              <a:extLst>
                <a:ext uri="{FF2B5EF4-FFF2-40B4-BE49-F238E27FC236}">
                  <a16:creationId xmlns:a16="http://schemas.microsoft.com/office/drawing/2014/main" id="{234C8904-57F9-43DB-B0D8-3A4715CE560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788" name="Picture 787" descr="A picture containing indoor, food, plastic, dessert&#10;&#10;Description automatically generated">
              <a:extLst>
                <a:ext uri="{FF2B5EF4-FFF2-40B4-BE49-F238E27FC236}">
                  <a16:creationId xmlns:a16="http://schemas.microsoft.com/office/drawing/2014/main" id="{F9BBB44E-7F41-4F51-925E-49F60E76380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789" name="Picture 788" descr="A picture containing indoor, food, plastic, dessert&#10;&#10;Description automatically generated">
              <a:extLst>
                <a:ext uri="{FF2B5EF4-FFF2-40B4-BE49-F238E27FC236}">
                  <a16:creationId xmlns:a16="http://schemas.microsoft.com/office/drawing/2014/main" id="{90578618-FD16-4C62-BF96-51AAD8E99B2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790" name="Picture 789" descr="A picture containing indoor, food, plastic, dessert&#10;&#10;Description automatically generated">
              <a:extLst>
                <a:ext uri="{FF2B5EF4-FFF2-40B4-BE49-F238E27FC236}">
                  <a16:creationId xmlns:a16="http://schemas.microsoft.com/office/drawing/2014/main" id="{79124EAD-0D38-49B0-8D79-17CAE2AA02E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791" name="Picture 790" descr="A picture containing indoor, food, plastic, dessert&#10;&#10;Description automatically generated">
              <a:extLst>
                <a:ext uri="{FF2B5EF4-FFF2-40B4-BE49-F238E27FC236}">
                  <a16:creationId xmlns:a16="http://schemas.microsoft.com/office/drawing/2014/main" id="{805B98A2-F255-4B8B-80D9-E070206AC2D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792" name="Picture 791" descr="A picture containing indoor, food, plastic, dessert&#10;&#10;Description automatically generated">
              <a:extLst>
                <a:ext uri="{FF2B5EF4-FFF2-40B4-BE49-F238E27FC236}">
                  <a16:creationId xmlns:a16="http://schemas.microsoft.com/office/drawing/2014/main" id="{B1BBB5CE-26BA-4A55-A129-C10BBBDDA96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793" name="Picture 792" descr="A picture containing indoor, food, plastic, dessert&#10;&#10;Description automatically generated">
              <a:extLst>
                <a:ext uri="{FF2B5EF4-FFF2-40B4-BE49-F238E27FC236}">
                  <a16:creationId xmlns:a16="http://schemas.microsoft.com/office/drawing/2014/main" id="{88EE67C5-1969-4A32-9748-720C650E9F9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794" name="Picture 793" descr="A picture containing indoor, food, plastic, dessert&#10;&#10;Description automatically generated">
              <a:extLst>
                <a:ext uri="{FF2B5EF4-FFF2-40B4-BE49-F238E27FC236}">
                  <a16:creationId xmlns:a16="http://schemas.microsoft.com/office/drawing/2014/main" id="{F5F87F1C-F94B-46F4-BA26-85B8E95245B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795" name="Picture 794" descr="A picture containing indoor, food, plastic, dessert&#10;&#10;Description automatically generated">
              <a:extLst>
                <a:ext uri="{FF2B5EF4-FFF2-40B4-BE49-F238E27FC236}">
                  <a16:creationId xmlns:a16="http://schemas.microsoft.com/office/drawing/2014/main" id="{2028B461-5622-4D28-9A61-03D665C678A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796" name="Picture 795" descr="A picture containing indoor, food, plastic, dessert&#10;&#10;Description automatically generated">
              <a:extLst>
                <a:ext uri="{FF2B5EF4-FFF2-40B4-BE49-F238E27FC236}">
                  <a16:creationId xmlns:a16="http://schemas.microsoft.com/office/drawing/2014/main" id="{E1CEDC99-D046-4267-91E1-7F6E7291C56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797" name="Picture 796" descr="A picture containing indoor, food, plastic, dessert&#10;&#10;Description automatically generated">
              <a:extLst>
                <a:ext uri="{FF2B5EF4-FFF2-40B4-BE49-F238E27FC236}">
                  <a16:creationId xmlns:a16="http://schemas.microsoft.com/office/drawing/2014/main" id="{CD24BCB5-7308-44BD-A050-2887645718C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798" name="Picture 797" descr="A picture containing indoor, food, plastic, dessert&#10;&#10;Description automatically generated">
              <a:extLst>
                <a:ext uri="{FF2B5EF4-FFF2-40B4-BE49-F238E27FC236}">
                  <a16:creationId xmlns:a16="http://schemas.microsoft.com/office/drawing/2014/main" id="{90F93AA9-5FE1-4C1F-B1F3-A0FF418CBB4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799" name="Picture 798" descr="A picture containing indoor, food, plastic, dessert&#10;&#10;Description automatically generated">
              <a:extLst>
                <a:ext uri="{FF2B5EF4-FFF2-40B4-BE49-F238E27FC236}">
                  <a16:creationId xmlns:a16="http://schemas.microsoft.com/office/drawing/2014/main" id="{F35A12EF-D9B0-4E9C-926A-14195514841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800" name="Picture 799" descr="A picture containing indoor, food, plastic, dessert&#10;&#10;Description automatically generated">
              <a:extLst>
                <a:ext uri="{FF2B5EF4-FFF2-40B4-BE49-F238E27FC236}">
                  <a16:creationId xmlns:a16="http://schemas.microsoft.com/office/drawing/2014/main" id="{2DC1A423-EEB6-4CC6-93B5-8E3444231CB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801" name="Picture 800" descr="A picture containing indoor, food, plastic, dessert&#10;&#10;Description automatically generated">
              <a:extLst>
                <a:ext uri="{FF2B5EF4-FFF2-40B4-BE49-F238E27FC236}">
                  <a16:creationId xmlns:a16="http://schemas.microsoft.com/office/drawing/2014/main" id="{11754B00-028B-481A-ABBD-D38FF96F1F0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802" name="Group 801">
            <a:extLst>
              <a:ext uri="{FF2B5EF4-FFF2-40B4-BE49-F238E27FC236}">
                <a16:creationId xmlns:a16="http://schemas.microsoft.com/office/drawing/2014/main" id="{B120E3AF-C448-4D2F-AA13-F2507392A073}"/>
              </a:ext>
            </a:extLst>
          </p:cNvPr>
          <p:cNvGrpSpPr/>
          <p:nvPr/>
        </p:nvGrpSpPr>
        <p:grpSpPr>
          <a:xfrm>
            <a:off x="7686740" y="5302502"/>
            <a:ext cx="1292831" cy="871835"/>
            <a:chOff x="1799658" y="4188737"/>
            <a:chExt cx="1292831" cy="871835"/>
          </a:xfrm>
        </p:grpSpPr>
        <p:pic>
          <p:nvPicPr>
            <p:cNvPr id="803" name="Picture 802" descr="A picture containing indoor, food, plastic, dessert&#10;&#10;Description automatically generated">
              <a:extLst>
                <a:ext uri="{FF2B5EF4-FFF2-40B4-BE49-F238E27FC236}">
                  <a16:creationId xmlns:a16="http://schemas.microsoft.com/office/drawing/2014/main" id="{910564B1-ECA5-48FB-B79C-E5905E3DB67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804" name="Picture 803" descr="A picture containing indoor, food, plastic, dessert&#10;&#10;Description automatically generated">
              <a:extLst>
                <a:ext uri="{FF2B5EF4-FFF2-40B4-BE49-F238E27FC236}">
                  <a16:creationId xmlns:a16="http://schemas.microsoft.com/office/drawing/2014/main" id="{83E24E61-711B-4484-9802-ED45EA11846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805" name="Picture 804" descr="A picture containing indoor, food, plastic, dessert&#10;&#10;Description automatically generated">
              <a:extLst>
                <a:ext uri="{FF2B5EF4-FFF2-40B4-BE49-F238E27FC236}">
                  <a16:creationId xmlns:a16="http://schemas.microsoft.com/office/drawing/2014/main" id="{45F59064-9A27-43D7-B9E5-D69EBA5CF98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806" name="Picture 805" descr="A picture containing indoor, food, plastic, dessert&#10;&#10;Description automatically generated">
              <a:extLst>
                <a:ext uri="{FF2B5EF4-FFF2-40B4-BE49-F238E27FC236}">
                  <a16:creationId xmlns:a16="http://schemas.microsoft.com/office/drawing/2014/main" id="{CF522A06-7FE1-4C8B-98BC-7E53AA1778E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807" name="Picture 806" descr="A picture containing indoor, food, plastic, dessert&#10;&#10;Description automatically generated">
              <a:extLst>
                <a:ext uri="{FF2B5EF4-FFF2-40B4-BE49-F238E27FC236}">
                  <a16:creationId xmlns:a16="http://schemas.microsoft.com/office/drawing/2014/main" id="{10EEB186-2053-4AF5-9CA6-E67B89B4D5D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808" name="Picture 807" descr="A picture containing indoor, food, plastic, dessert&#10;&#10;Description automatically generated">
              <a:extLst>
                <a:ext uri="{FF2B5EF4-FFF2-40B4-BE49-F238E27FC236}">
                  <a16:creationId xmlns:a16="http://schemas.microsoft.com/office/drawing/2014/main" id="{39959D9F-DE1E-41BB-B162-F2CA4842BF2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809" name="Picture 808" descr="A picture containing indoor, food, plastic, dessert&#10;&#10;Description automatically generated">
              <a:extLst>
                <a:ext uri="{FF2B5EF4-FFF2-40B4-BE49-F238E27FC236}">
                  <a16:creationId xmlns:a16="http://schemas.microsoft.com/office/drawing/2014/main" id="{A4F56923-2186-4D40-982F-490D373E8E7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810" name="Picture 809" descr="A picture containing indoor, food, plastic, dessert&#10;&#10;Description automatically generated">
              <a:extLst>
                <a:ext uri="{FF2B5EF4-FFF2-40B4-BE49-F238E27FC236}">
                  <a16:creationId xmlns:a16="http://schemas.microsoft.com/office/drawing/2014/main" id="{2F96DA21-4B2B-4E8B-BEBA-79601C1E30D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811" name="Picture 810" descr="A picture containing indoor, food, plastic, dessert&#10;&#10;Description automatically generated">
              <a:extLst>
                <a:ext uri="{FF2B5EF4-FFF2-40B4-BE49-F238E27FC236}">
                  <a16:creationId xmlns:a16="http://schemas.microsoft.com/office/drawing/2014/main" id="{0B6F08E2-1811-4D46-88D7-5DCD8E60971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812" name="Picture 811" descr="A picture containing indoor, food, plastic, dessert&#10;&#10;Description automatically generated">
              <a:extLst>
                <a:ext uri="{FF2B5EF4-FFF2-40B4-BE49-F238E27FC236}">
                  <a16:creationId xmlns:a16="http://schemas.microsoft.com/office/drawing/2014/main" id="{380DC1A8-789B-4668-9DEF-36C7FE72611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813" name="Picture 812" descr="A picture containing indoor, food, plastic, dessert&#10;&#10;Description automatically generated">
              <a:extLst>
                <a:ext uri="{FF2B5EF4-FFF2-40B4-BE49-F238E27FC236}">
                  <a16:creationId xmlns:a16="http://schemas.microsoft.com/office/drawing/2014/main" id="{7116FA92-33F6-491F-967D-73CA2C85569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814" name="Picture 813" descr="A picture containing indoor, food, plastic, dessert&#10;&#10;Description automatically generated">
              <a:extLst>
                <a:ext uri="{FF2B5EF4-FFF2-40B4-BE49-F238E27FC236}">
                  <a16:creationId xmlns:a16="http://schemas.microsoft.com/office/drawing/2014/main" id="{1E893B88-C036-4D1A-B31A-60A676A57A9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815" name="Picture 814" descr="A picture containing indoor, food, plastic, dessert&#10;&#10;Description automatically generated">
              <a:extLst>
                <a:ext uri="{FF2B5EF4-FFF2-40B4-BE49-F238E27FC236}">
                  <a16:creationId xmlns:a16="http://schemas.microsoft.com/office/drawing/2014/main" id="{ED8564F9-8217-4C55-AF17-1338FCE2E68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816" name="Picture 815" descr="A picture containing indoor, food, plastic, dessert&#10;&#10;Description automatically generated">
              <a:extLst>
                <a:ext uri="{FF2B5EF4-FFF2-40B4-BE49-F238E27FC236}">
                  <a16:creationId xmlns:a16="http://schemas.microsoft.com/office/drawing/2014/main" id="{0AB695D2-42A5-4ECB-ABB2-2366157B020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817" name="Picture 816" descr="A picture containing indoor, food, plastic, dessert&#10;&#10;Description automatically generated">
              <a:extLst>
                <a:ext uri="{FF2B5EF4-FFF2-40B4-BE49-F238E27FC236}">
                  <a16:creationId xmlns:a16="http://schemas.microsoft.com/office/drawing/2014/main" id="{307FB547-D7FF-4015-93A4-0FA210FD89F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818" name="Picture 817" descr="A picture containing indoor, food, plastic, dessert&#10;&#10;Description automatically generated">
              <a:extLst>
                <a:ext uri="{FF2B5EF4-FFF2-40B4-BE49-F238E27FC236}">
                  <a16:creationId xmlns:a16="http://schemas.microsoft.com/office/drawing/2014/main" id="{4DE99953-5261-42FC-B5C8-F1E3454753D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819" name="Picture 818" descr="A picture containing indoor, food, plastic, dessert&#10;&#10;Description automatically generated">
              <a:extLst>
                <a:ext uri="{FF2B5EF4-FFF2-40B4-BE49-F238E27FC236}">
                  <a16:creationId xmlns:a16="http://schemas.microsoft.com/office/drawing/2014/main" id="{BCA7487E-9A89-4325-8348-7C1081DE665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820" name="Picture 819" descr="A picture containing indoor, food, plastic, dessert&#10;&#10;Description automatically generated">
              <a:extLst>
                <a:ext uri="{FF2B5EF4-FFF2-40B4-BE49-F238E27FC236}">
                  <a16:creationId xmlns:a16="http://schemas.microsoft.com/office/drawing/2014/main" id="{A74CBA45-F82A-4041-A619-CF4C3E08681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821" name="Picture 820" descr="A picture containing indoor, food, plastic, dessert&#10;&#10;Description automatically generated">
              <a:extLst>
                <a:ext uri="{FF2B5EF4-FFF2-40B4-BE49-F238E27FC236}">
                  <a16:creationId xmlns:a16="http://schemas.microsoft.com/office/drawing/2014/main" id="{D8ADB2BB-BBD2-4811-B282-5000E612A4D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822" name="Picture 821" descr="A picture containing indoor, food, plastic, dessert&#10;&#10;Description automatically generated">
              <a:extLst>
                <a:ext uri="{FF2B5EF4-FFF2-40B4-BE49-F238E27FC236}">
                  <a16:creationId xmlns:a16="http://schemas.microsoft.com/office/drawing/2014/main" id="{F95141CD-F1E5-4BD4-805D-5418DF307DC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823" name="Picture 822" descr="A picture containing indoor, food, plastic, dessert&#10;&#10;Description automatically generated">
              <a:extLst>
                <a:ext uri="{FF2B5EF4-FFF2-40B4-BE49-F238E27FC236}">
                  <a16:creationId xmlns:a16="http://schemas.microsoft.com/office/drawing/2014/main" id="{903E7AE0-27EC-4460-9848-0F1163AE5E7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824" name="Picture 823" descr="A picture containing indoor, food, plastic, dessert&#10;&#10;Description automatically generated">
              <a:extLst>
                <a:ext uri="{FF2B5EF4-FFF2-40B4-BE49-F238E27FC236}">
                  <a16:creationId xmlns:a16="http://schemas.microsoft.com/office/drawing/2014/main" id="{CEBC4B24-B562-4496-96FE-5186E99387E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825" name="Picture 824" descr="A picture containing indoor, food, plastic, dessert&#10;&#10;Description automatically generated">
              <a:extLst>
                <a:ext uri="{FF2B5EF4-FFF2-40B4-BE49-F238E27FC236}">
                  <a16:creationId xmlns:a16="http://schemas.microsoft.com/office/drawing/2014/main" id="{3732282B-0E7E-413D-94AA-DB66C62A07C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826" name="Picture 825" descr="A picture containing indoor, food, plastic, dessert&#10;&#10;Description automatically generated">
              <a:extLst>
                <a:ext uri="{FF2B5EF4-FFF2-40B4-BE49-F238E27FC236}">
                  <a16:creationId xmlns:a16="http://schemas.microsoft.com/office/drawing/2014/main" id="{2B62628B-BA67-4B63-866E-8435AB16C22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827" name="Picture 826" descr="A picture containing indoor, food, plastic, dessert&#10;&#10;Description automatically generated">
              <a:extLst>
                <a:ext uri="{FF2B5EF4-FFF2-40B4-BE49-F238E27FC236}">
                  <a16:creationId xmlns:a16="http://schemas.microsoft.com/office/drawing/2014/main" id="{B806B3AB-5E77-43D6-A9B1-7DE00DBAB2D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828" name="Picture 827" descr="A picture containing indoor, food, plastic, dessert&#10;&#10;Description automatically generated">
              <a:extLst>
                <a:ext uri="{FF2B5EF4-FFF2-40B4-BE49-F238E27FC236}">
                  <a16:creationId xmlns:a16="http://schemas.microsoft.com/office/drawing/2014/main" id="{60AD7B21-71DE-4DE5-A0EA-670E83A3F6A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829" name="Picture 828" descr="A picture containing indoor, food, plastic, dessert&#10;&#10;Description automatically generated">
              <a:extLst>
                <a:ext uri="{FF2B5EF4-FFF2-40B4-BE49-F238E27FC236}">
                  <a16:creationId xmlns:a16="http://schemas.microsoft.com/office/drawing/2014/main" id="{61900B08-CE67-4128-AAE4-07512481ABB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830" name="Picture 829" descr="A picture containing indoor, food, plastic, dessert&#10;&#10;Description automatically generated">
              <a:extLst>
                <a:ext uri="{FF2B5EF4-FFF2-40B4-BE49-F238E27FC236}">
                  <a16:creationId xmlns:a16="http://schemas.microsoft.com/office/drawing/2014/main" id="{2317D6B4-5328-4B5A-8BC7-C4944CDB7D4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831" name="Picture 830" descr="A picture containing indoor, food, plastic, dessert&#10;&#10;Description automatically generated">
              <a:extLst>
                <a:ext uri="{FF2B5EF4-FFF2-40B4-BE49-F238E27FC236}">
                  <a16:creationId xmlns:a16="http://schemas.microsoft.com/office/drawing/2014/main" id="{DAF97694-1333-4E67-A41E-8C436B166F8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832" name="Picture 831" descr="A picture containing indoor, food, plastic, dessert&#10;&#10;Description automatically generated">
              <a:extLst>
                <a:ext uri="{FF2B5EF4-FFF2-40B4-BE49-F238E27FC236}">
                  <a16:creationId xmlns:a16="http://schemas.microsoft.com/office/drawing/2014/main" id="{87815613-037A-4383-A88A-F084996A996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833" name="Picture 832" descr="A picture containing indoor, food, plastic, dessert&#10;&#10;Description automatically generated">
              <a:extLst>
                <a:ext uri="{FF2B5EF4-FFF2-40B4-BE49-F238E27FC236}">
                  <a16:creationId xmlns:a16="http://schemas.microsoft.com/office/drawing/2014/main" id="{323F7CDA-387E-4C02-BA87-BE420B758ED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834" name="Picture 833" descr="A picture containing indoor, food, plastic, dessert&#10;&#10;Description automatically generated">
              <a:extLst>
                <a:ext uri="{FF2B5EF4-FFF2-40B4-BE49-F238E27FC236}">
                  <a16:creationId xmlns:a16="http://schemas.microsoft.com/office/drawing/2014/main" id="{A726C280-4D28-4A1B-A746-7431BB42F9A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835" name="Picture 834" descr="A picture containing indoor, food, plastic, dessert&#10;&#10;Description automatically generated">
              <a:extLst>
                <a:ext uri="{FF2B5EF4-FFF2-40B4-BE49-F238E27FC236}">
                  <a16:creationId xmlns:a16="http://schemas.microsoft.com/office/drawing/2014/main" id="{541375D5-119C-4730-9989-7DD6F62983B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836" name="Picture 835" descr="A picture containing indoor, food, plastic, dessert&#10;&#10;Description automatically generated">
              <a:extLst>
                <a:ext uri="{FF2B5EF4-FFF2-40B4-BE49-F238E27FC236}">
                  <a16:creationId xmlns:a16="http://schemas.microsoft.com/office/drawing/2014/main" id="{BB9A2921-2763-4CAC-B6A1-28CCB6EDEE1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837" name="Picture 836" descr="A picture containing indoor, food, plastic, dessert&#10;&#10;Description automatically generated">
              <a:extLst>
                <a:ext uri="{FF2B5EF4-FFF2-40B4-BE49-F238E27FC236}">
                  <a16:creationId xmlns:a16="http://schemas.microsoft.com/office/drawing/2014/main" id="{57D36C67-FC6F-40E2-8407-171231F6D4C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838" name="Picture 837" descr="A picture containing indoor, food, plastic, dessert&#10;&#10;Description automatically generated">
              <a:extLst>
                <a:ext uri="{FF2B5EF4-FFF2-40B4-BE49-F238E27FC236}">
                  <a16:creationId xmlns:a16="http://schemas.microsoft.com/office/drawing/2014/main" id="{D346C33F-3A68-4FD1-AA2E-887507C3679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839" name="Picture 838" descr="A picture containing indoor, food, plastic, dessert&#10;&#10;Description automatically generated">
              <a:extLst>
                <a:ext uri="{FF2B5EF4-FFF2-40B4-BE49-F238E27FC236}">
                  <a16:creationId xmlns:a16="http://schemas.microsoft.com/office/drawing/2014/main" id="{537D80DD-BC82-4E9C-A7BD-3B6B0E2DC06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840" name="Picture 839" descr="A picture containing indoor, food, plastic, dessert&#10;&#10;Description automatically generated">
              <a:extLst>
                <a:ext uri="{FF2B5EF4-FFF2-40B4-BE49-F238E27FC236}">
                  <a16:creationId xmlns:a16="http://schemas.microsoft.com/office/drawing/2014/main" id="{C2573C80-FE45-4744-83D2-DBC0E5CA9ED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841" name="Picture 840" descr="A picture containing indoor, food, plastic, dessert&#10;&#10;Description automatically generated">
              <a:extLst>
                <a:ext uri="{FF2B5EF4-FFF2-40B4-BE49-F238E27FC236}">
                  <a16:creationId xmlns:a16="http://schemas.microsoft.com/office/drawing/2014/main" id="{3D4BE352-2A60-47C9-82AC-5F592610039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842" name="Picture 841" descr="A picture containing indoor, food, plastic, dessert&#10;&#10;Description automatically generated">
              <a:extLst>
                <a:ext uri="{FF2B5EF4-FFF2-40B4-BE49-F238E27FC236}">
                  <a16:creationId xmlns:a16="http://schemas.microsoft.com/office/drawing/2014/main" id="{FDB3941F-65C7-4A6C-803D-E37EAE21708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843" name="Picture 842" descr="A picture containing indoor, food, plastic, dessert&#10;&#10;Description automatically generated">
              <a:extLst>
                <a:ext uri="{FF2B5EF4-FFF2-40B4-BE49-F238E27FC236}">
                  <a16:creationId xmlns:a16="http://schemas.microsoft.com/office/drawing/2014/main" id="{87298763-B0EA-4A44-9C61-7573689FD3E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844" name="Picture 843" descr="A picture containing indoor, food, plastic, dessert&#10;&#10;Description automatically generated">
              <a:extLst>
                <a:ext uri="{FF2B5EF4-FFF2-40B4-BE49-F238E27FC236}">
                  <a16:creationId xmlns:a16="http://schemas.microsoft.com/office/drawing/2014/main" id="{81FEF3E9-E220-44AD-A868-B7DFFDE6ED2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845" name="Picture 844" descr="A picture containing indoor, food, plastic, dessert&#10;&#10;Description automatically generated">
              <a:extLst>
                <a:ext uri="{FF2B5EF4-FFF2-40B4-BE49-F238E27FC236}">
                  <a16:creationId xmlns:a16="http://schemas.microsoft.com/office/drawing/2014/main" id="{61753A61-DCB8-4EC8-8C9B-D8189C1B2E7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846" name="Picture 845" descr="A picture containing indoor, food, plastic, dessert&#10;&#10;Description automatically generated">
              <a:extLst>
                <a:ext uri="{FF2B5EF4-FFF2-40B4-BE49-F238E27FC236}">
                  <a16:creationId xmlns:a16="http://schemas.microsoft.com/office/drawing/2014/main" id="{52277F90-B654-48CD-B2B8-CDAFA3A5A92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847" name="Picture 846" descr="A picture containing indoor, food, plastic, dessert&#10;&#10;Description automatically generated">
              <a:extLst>
                <a:ext uri="{FF2B5EF4-FFF2-40B4-BE49-F238E27FC236}">
                  <a16:creationId xmlns:a16="http://schemas.microsoft.com/office/drawing/2014/main" id="{898DCC6D-5235-43FA-950B-B57D5291ADF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848" name="Picture 847" descr="A picture containing indoor, food, plastic, dessert&#10;&#10;Description automatically generated">
              <a:extLst>
                <a:ext uri="{FF2B5EF4-FFF2-40B4-BE49-F238E27FC236}">
                  <a16:creationId xmlns:a16="http://schemas.microsoft.com/office/drawing/2014/main" id="{49A7F19B-2DAD-47BE-B8F3-FAC0263F707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849" name="Picture 848" descr="A picture containing indoor, food, plastic, dessert&#10;&#10;Description automatically generated">
              <a:extLst>
                <a:ext uri="{FF2B5EF4-FFF2-40B4-BE49-F238E27FC236}">
                  <a16:creationId xmlns:a16="http://schemas.microsoft.com/office/drawing/2014/main" id="{FAF4A605-1BD2-4958-9B51-DEE7D6CE9ED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850" name="Picture 849" descr="A picture containing indoor, food, plastic, dessert&#10;&#10;Description automatically generated">
              <a:extLst>
                <a:ext uri="{FF2B5EF4-FFF2-40B4-BE49-F238E27FC236}">
                  <a16:creationId xmlns:a16="http://schemas.microsoft.com/office/drawing/2014/main" id="{06A1783E-B9E1-4A84-96D3-C90A5C09B2D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851" name="Picture 850" descr="A picture containing indoor, food, plastic, dessert&#10;&#10;Description automatically generated">
              <a:extLst>
                <a:ext uri="{FF2B5EF4-FFF2-40B4-BE49-F238E27FC236}">
                  <a16:creationId xmlns:a16="http://schemas.microsoft.com/office/drawing/2014/main" id="{A346EDF9-CF23-4CAF-ABBC-727F5C79932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852" name="Group 851">
            <a:extLst>
              <a:ext uri="{FF2B5EF4-FFF2-40B4-BE49-F238E27FC236}">
                <a16:creationId xmlns:a16="http://schemas.microsoft.com/office/drawing/2014/main" id="{87A294C4-DD99-4E25-B509-7BEFC2F461AB}"/>
              </a:ext>
            </a:extLst>
          </p:cNvPr>
          <p:cNvGrpSpPr/>
          <p:nvPr/>
        </p:nvGrpSpPr>
        <p:grpSpPr>
          <a:xfrm>
            <a:off x="9140577" y="4644476"/>
            <a:ext cx="1292831" cy="871835"/>
            <a:chOff x="1799658" y="4188737"/>
            <a:chExt cx="1292831" cy="871835"/>
          </a:xfrm>
        </p:grpSpPr>
        <p:pic>
          <p:nvPicPr>
            <p:cNvPr id="853" name="Picture 852" descr="A picture containing indoor, food, plastic, dessert&#10;&#10;Description automatically generated">
              <a:extLst>
                <a:ext uri="{FF2B5EF4-FFF2-40B4-BE49-F238E27FC236}">
                  <a16:creationId xmlns:a16="http://schemas.microsoft.com/office/drawing/2014/main" id="{D1EE9C07-0030-4615-AACF-28F437905D8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854" name="Picture 853" descr="A picture containing indoor, food, plastic, dessert&#10;&#10;Description automatically generated">
              <a:extLst>
                <a:ext uri="{FF2B5EF4-FFF2-40B4-BE49-F238E27FC236}">
                  <a16:creationId xmlns:a16="http://schemas.microsoft.com/office/drawing/2014/main" id="{5A1C15E0-89BA-4B24-A2B3-D867E1EB30A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855" name="Picture 854" descr="A picture containing indoor, food, plastic, dessert&#10;&#10;Description automatically generated">
              <a:extLst>
                <a:ext uri="{FF2B5EF4-FFF2-40B4-BE49-F238E27FC236}">
                  <a16:creationId xmlns:a16="http://schemas.microsoft.com/office/drawing/2014/main" id="{1A2B6B20-EEF4-4DF0-A433-A49F63C144B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856" name="Picture 855" descr="A picture containing indoor, food, plastic, dessert&#10;&#10;Description automatically generated">
              <a:extLst>
                <a:ext uri="{FF2B5EF4-FFF2-40B4-BE49-F238E27FC236}">
                  <a16:creationId xmlns:a16="http://schemas.microsoft.com/office/drawing/2014/main" id="{A753AE61-D8B4-47C2-A953-5CC78E8A326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857" name="Picture 856" descr="A picture containing indoor, food, plastic, dessert&#10;&#10;Description automatically generated">
              <a:extLst>
                <a:ext uri="{FF2B5EF4-FFF2-40B4-BE49-F238E27FC236}">
                  <a16:creationId xmlns:a16="http://schemas.microsoft.com/office/drawing/2014/main" id="{C08F3F7E-9756-4607-BA35-9FB7F4155C0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858" name="Picture 857" descr="A picture containing indoor, food, plastic, dessert&#10;&#10;Description automatically generated">
              <a:extLst>
                <a:ext uri="{FF2B5EF4-FFF2-40B4-BE49-F238E27FC236}">
                  <a16:creationId xmlns:a16="http://schemas.microsoft.com/office/drawing/2014/main" id="{F9D4BED2-1F6E-40BB-9056-00E546A6277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859" name="Picture 858" descr="A picture containing indoor, food, plastic, dessert&#10;&#10;Description automatically generated">
              <a:extLst>
                <a:ext uri="{FF2B5EF4-FFF2-40B4-BE49-F238E27FC236}">
                  <a16:creationId xmlns:a16="http://schemas.microsoft.com/office/drawing/2014/main" id="{BF605F24-941A-421D-BC1D-8185912F935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860" name="Picture 859" descr="A picture containing indoor, food, plastic, dessert&#10;&#10;Description automatically generated">
              <a:extLst>
                <a:ext uri="{FF2B5EF4-FFF2-40B4-BE49-F238E27FC236}">
                  <a16:creationId xmlns:a16="http://schemas.microsoft.com/office/drawing/2014/main" id="{75DA3126-2FD2-4F16-92D2-5C1B4DF23CE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861" name="Picture 860" descr="A picture containing indoor, food, plastic, dessert&#10;&#10;Description automatically generated">
              <a:extLst>
                <a:ext uri="{FF2B5EF4-FFF2-40B4-BE49-F238E27FC236}">
                  <a16:creationId xmlns:a16="http://schemas.microsoft.com/office/drawing/2014/main" id="{D6CE3F06-93FC-446C-BC82-0068196BD2C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862" name="Picture 861" descr="A picture containing indoor, food, plastic, dessert&#10;&#10;Description automatically generated">
              <a:extLst>
                <a:ext uri="{FF2B5EF4-FFF2-40B4-BE49-F238E27FC236}">
                  <a16:creationId xmlns:a16="http://schemas.microsoft.com/office/drawing/2014/main" id="{CDDEA49E-2661-442D-87BB-41770E55957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863" name="Picture 862" descr="A picture containing indoor, food, plastic, dessert&#10;&#10;Description automatically generated">
              <a:extLst>
                <a:ext uri="{FF2B5EF4-FFF2-40B4-BE49-F238E27FC236}">
                  <a16:creationId xmlns:a16="http://schemas.microsoft.com/office/drawing/2014/main" id="{4DE133A4-AA77-4F81-8F4E-411460209A7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864" name="Picture 863" descr="A picture containing indoor, food, plastic, dessert&#10;&#10;Description automatically generated">
              <a:extLst>
                <a:ext uri="{FF2B5EF4-FFF2-40B4-BE49-F238E27FC236}">
                  <a16:creationId xmlns:a16="http://schemas.microsoft.com/office/drawing/2014/main" id="{362C9812-6B6E-409E-A532-D88833A5055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865" name="Picture 864" descr="A picture containing indoor, food, plastic, dessert&#10;&#10;Description automatically generated">
              <a:extLst>
                <a:ext uri="{FF2B5EF4-FFF2-40B4-BE49-F238E27FC236}">
                  <a16:creationId xmlns:a16="http://schemas.microsoft.com/office/drawing/2014/main" id="{EB74EF6D-4A35-4D2D-9541-4028C36347C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866" name="Picture 865" descr="A picture containing indoor, food, plastic, dessert&#10;&#10;Description automatically generated">
              <a:extLst>
                <a:ext uri="{FF2B5EF4-FFF2-40B4-BE49-F238E27FC236}">
                  <a16:creationId xmlns:a16="http://schemas.microsoft.com/office/drawing/2014/main" id="{89BB6F2F-4072-46E0-92ED-98B5050F7B8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867" name="Picture 866" descr="A picture containing indoor, food, plastic, dessert&#10;&#10;Description automatically generated">
              <a:extLst>
                <a:ext uri="{FF2B5EF4-FFF2-40B4-BE49-F238E27FC236}">
                  <a16:creationId xmlns:a16="http://schemas.microsoft.com/office/drawing/2014/main" id="{726D869D-5D9E-4BA7-8D7B-9E5B2A21543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868" name="Picture 867" descr="A picture containing indoor, food, plastic, dessert&#10;&#10;Description automatically generated">
              <a:extLst>
                <a:ext uri="{FF2B5EF4-FFF2-40B4-BE49-F238E27FC236}">
                  <a16:creationId xmlns:a16="http://schemas.microsoft.com/office/drawing/2014/main" id="{37C10C7B-A810-45B5-BD85-0A1EFF2455B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869" name="Picture 868" descr="A picture containing indoor, food, plastic, dessert&#10;&#10;Description automatically generated">
              <a:extLst>
                <a:ext uri="{FF2B5EF4-FFF2-40B4-BE49-F238E27FC236}">
                  <a16:creationId xmlns:a16="http://schemas.microsoft.com/office/drawing/2014/main" id="{167B96D7-046F-474B-863B-7969FCFB5EF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870" name="Picture 869" descr="A picture containing indoor, food, plastic, dessert&#10;&#10;Description automatically generated">
              <a:extLst>
                <a:ext uri="{FF2B5EF4-FFF2-40B4-BE49-F238E27FC236}">
                  <a16:creationId xmlns:a16="http://schemas.microsoft.com/office/drawing/2014/main" id="{8420D287-E225-471D-9C93-1DC0AE8F1E5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871" name="Picture 870" descr="A picture containing indoor, food, plastic, dessert&#10;&#10;Description automatically generated">
              <a:extLst>
                <a:ext uri="{FF2B5EF4-FFF2-40B4-BE49-F238E27FC236}">
                  <a16:creationId xmlns:a16="http://schemas.microsoft.com/office/drawing/2014/main" id="{6C658A05-B660-4DA4-A51C-C6E3FB109B2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872" name="Picture 871" descr="A picture containing indoor, food, plastic, dessert&#10;&#10;Description automatically generated">
              <a:extLst>
                <a:ext uri="{FF2B5EF4-FFF2-40B4-BE49-F238E27FC236}">
                  <a16:creationId xmlns:a16="http://schemas.microsoft.com/office/drawing/2014/main" id="{60D0EEF6-6781-42D0-AC9A-8CFF8A95CDB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873" name="Picture 872" descr="A picture containing indoor, food, plastic, dessert&#10;&#10;Description automatically generated">
              <a:extLst>
                <a:ext uri="{FF2B5EF4-FFF2-40B4-BE49-F238E27FC236}">
                  <a16:creationId xmlns:a16="http://schemas.microsoft.com/office/drawing/2014/main" id="{D69008FB-E63E-417B-9C9A-32A3873025D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874" name="Picture 873" descr="A picture containing indoor, food, plastic, dessert&#10;&#10;Description automatically generated">
              <a:extLst>
                <a:ext uri="{FF2B5EF4-FFF2-40B4-BE49-F238E27FC236}">
                  <a16:creationId xmlns:a16="http://schemas.microsoft.com/office/drawing/2014/main" id="{4D9CBD5C-D7EF-4D0A-8D03-A603F7A5C49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875" name="Picture 874" descr="A picture containing indoor, food, plastic, dessert&#10;&#10;Description automatically generated">
              <a:extLst>
                <a:ext uri="{FF2B5EF4-FFF2-40B4-BE49-F238E27FC236}">
                  <a16:creationId xmlns:a16="http://schemas.microsoft.com/office/drawing/2014/main" id="{557FB497-980D-4F11-95BC-02F00E21C37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876" name="Picture 875" descr="A picture containing indoor, food, plastic, dessert&#10;&#10;Description automatically generated">
              <a:extLst>
                <a:ext uri="{FF2B5EF4-FFF2-40B4-BE49-F238E27FC236}">
                  <a16:creationId xmlns:a16="http://schemas.microsoft.com/office/drawing/2014/main" id="{558371F3-0689-473A-B477-64D7450DFDD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877" name="Picture 876" descr="A picture containing indoor, food, plastic, dessert&#10;&#10;Description automatically generated">
              <a:extLst>
                <a:ext uri="{FF2B5EF4-FFF2-40B4-BE49-F238E27FC236}">
                  <a16:creationId xmlns:a16="http://schemas.microsoft.com/office/drawing/2014/main" id="{330F80EB-95A2-41E5-A66F-3F5916B56E1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878" name="Picture 877" descr="A picture containing indoor, food, plastic, dessert&#10;&#10;Description automatically generated">
              <a:extLst>
                <a:ext uri="{FF2B5EF4-FFF2-40B4-BE49-F238E27FC236}">
                  <a16:creationId xmlns:a16="http://schemas.microsoft.com/office/drawing/2014/main" id="{8D02CDEC-A805-4737-A2BD-0DC3AB7DB1B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879" name="Picture 878" descr="A picture containing indoor, food, plastic, dessert&#10;&#10;Description automatically generated">
              <a:extLst>
                <a:ext uri="{FF2B5EF4-FFF2-40B4-BE49-F238E27FC236}">
                  <a16:creationId xmlns:a16="http://schemas.microsoft.com/office/drawing/2014/main" id="{0C5F5E9B-E868-40A3-ABD6-A9922D4C259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880" name="Picture 879" descr="A picture containing indoor, food, plastic, dessert&#10;&#10;Description automatically generated">
              <a:extLst>
                <a:ext uri="{FF2B5EF4-FFF2-40B4-BE49-F238E27FC236}">
                  <a16:creationId xmlns:a16="http://schemas.microsoft.com/office/drawing/2014/main" id="{DE215775-D2CF-418B-AEE6-E8A6C77845A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881" name="Picture 880" descr="A picture containing indoor, food, plastic, dessert&#10;&#10;Description automatically generated">
              <a:extLst>
                <a:ext uri="{FF2B5EF4-FFF2-40B4-BE49-F238E27FC236}">
                  <a16:creationId xmlns:a16="http://schemas.microsoft.com/office/drawing/2014/main" id="{5BBB1021-D63C-4E52-9316-0AD9B7AD84E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882" name="Picture 881" descr="A picture containing indoor, food, plastic, dessert&#10;&#10;Description automatically generated">
              <a:extLst>
                <a:ext uri="{FF2B5EF4-FFF2-40B4-BE49-F238E27FC236}">
                  <a16:creationId xmlns:a16="http://schemas.microsoft.com/office/drawing/2014/main" id="{CBF4389B-11B0-417B-AB74-9072446C99F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883" name="Picture 882" descr="A picture containing indoor, food, plastic, dessert&#10;&#10;Description automatically generated">
              <a:extLst>
                <a:ext uri="{FF2B5EF4-FFF2-40B4-BE49-F238E27FC236}">
                  <a16:creationId xmlns:a16="http://schemas.microsoft.com/office/drawing/2014/main" id="{A153C5E6-DE63-480D-A378-912EB95607E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884" name="Picture 883" descr="A picture containing indoor, food, plastic, dessert&#10;&#10;Description automatically generated">
              <a:extLst>
                <a:ext uri="{FF2B5EF4-FFF2-40B4-BE49-F238E27FC236}">
                  <a16:creationId xmlns:a16="http://schemas.microsoft.com/office/drawing/2014/main" id="{C5F38715-47B6-474D-9D54-AC85E81C1CA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885" name="Picture 884" descr="A picture containing indoor, food, plastic, dessert&#10;&#10;Description automatically generated">
              <a:extLst>
                <a:ext uri="{FF2B5EF4-FFF2-40B4-BE49-F238E27FC236}">
                  <a16:creationId xmlns:a16="http://schemas.microsoft.com/office/drawing/2014/main" id="{D4DC6220-A77A-4878-A558-6FCA35E3B22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886" name="Picture 885" descr="A picture containing indoor, food, plastic, dessert&#10;&#10;Description automatically generated">
              <a:extLst>
                <a:ext uri="{FF2B5EF4-FFF2-40B4-BE49-F238E27FC236}">
                  <a16:creationId xmlns:a16="http://schemas.microsoft.com/office/drawing/2014/main" id="{2C4A2B6A-FC69-4A8C-AFC5-065A69AA4CB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887" name="Picture 886" descr="A picture containing indoor, food, plastic, dessert&#10;&#10;Description automatically generated">
              <a:extLst>
                <a:ext uri="{FF2B5EF4-FFF2-40B4-BE49-F238E27FC236}">
                  <a16:creationId xmlns:a16="http://schemas.microsoft.com/office/drawing/2014/main" id="{D2B7A2A1-E46A-442E-820D-4EF228F2331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888" name="Picture 887" descr="A picture containing indoor, food, plastic, dessert&#10;&#10;Description automatically generated">
              <a:extLst>
                <a:ext uri="{FF2B5EF4-FFF2-40B4-BE49-F238E27FC236}">
                  <a16:creationId xmlns:a16="http://schemas.microsoft.com/office/drawing/2014/main" id="{DE030665-8322-4B53-BB3A-D88A9076BF4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889" name="Picture 888" descr="A picture containing indoor, food, plastic, dessert&#10;&#10;Description automatically generated">
              <a:extLst>
                <a:ext uri="{FF2B5EF4-FFF2-40B4-BE49-F238E27FC236}">
                  <a16:creationId xmlns:a16="http://schemas.microsoft.com/office/drawing/2014/main" id="{E4670D9D-D47B-498A-A427-515C370AEED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890" name="Picture 889" descr="A picture containing indoor, food, plastic, dessert&#10;&#10;Description automatically generated">
              <a:extLst>
                <a:ext uri="{FF2B5EF4-FFF2-40B4-BE49-F238E27FC236}">
                  <a16:creationId xmlns:a16="http://schemas.microsoft.com/office/drawing/2014/main" id="{5AA09577-FA5B-48FC-9AD1-E0BFC044393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891" name="Picture 890" descr="A picture containing indoor, food, plastic, dessert&#10;&#10;Description automatically generated">
              <a:extLst>
                <a:ext uri="{FF2B5EF4-FFF2-40B4-BE49-F238E27FC236}">
                  <a16:creationId xmlns:a16="http://schemas.microsoft.com/office/drawing/2014/main" id="{64B86082-5555-4FB8-BEB8-57E5BD9ACA3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892" name="Picture 891" descr="A picture containing indoor, food, plastic, dessert&#10;&#10;Description automatically generated">
              <a:extLst>
                <a:ext uri="{FF2B5EF4-FFF2-40B4-BE49-F238E27FC236}">
                  <a16:creationId xmlns:a16="http://schemas.microsoft.com/office/drawing/2014/main" id="{A9073497-B7BF-4F52-9595-6603644264F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893" name="Picture 892" descr="A picture containing indoor, food, plastic, dessert&#10;&#10;Description automatically generated">
              <a:extLst>
                <a:ext uri="{FF2B5EF4-FFF2-40B4-BE49-F238E27FC236}">
                  <a16:creationId xmlns:a16="http://schemas.microsoft.com/office/drawing/2014/main" id="{4C1D9534-1CEA-4255-91E9-EE9451B09FD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894" name="Picture 893" descr="A picture containing indoor, food, plastic, dessert&#10;&#10;Description automatically generated">
              <a:extLst>
                <a:ext uri="{FF2B5EF4-FFF2-40B4-BE49-F238E27FC236}">
                  <a16:creationId xmlns:a16="http://schemas.microsoft.com/office/drawing/2014/main" id="{4E53543C-A0F8-4F3D-A809-09A8597B168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895" name="Picture 894" descr="A picture containing indoor, food, plastic, dessert&#10;&#10;Description automatically generated">
              <a:extLst>
                <a:ext uri="{FF2B5EF4-FFF2-40B4-BE49-F238E27FC236}">
                  <a16:creationId xmlns:a16="http://schemas.microsoft.com/office/drawing/2014/main" id="{C4DE3546-8780-4BB5-AD0C-EE515968144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896" name="Picture 895" descr="A picture containing indoor, food, plastic, dessert&#10;&#10;Description automatically generated">
              <a:extLst>
                <a:ext uri="{FF2B5EF4-FFF2-40B4-BE49-F238E27FC236}">
                  <a16:creationId xmlns:a16="http://schemas.microsoft.com/office/drawing/2014/main" id="{4CA37CC6-3D2A-4B43-B186-0D00B738EF6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897" name="Picture 896" descr="A picture containing indoor, food, plastic, dessert&#10;&#10;Description automatically generated">
              <a:extLst>
                <a:ext uri="{FF2B5EF4-FFF2-40B4-BE49-F238E27FC236}">
                  <a16:creationId xmlns:a16="http://schemas.microsoft.com/office/drawing/2014/main" id="{2DC0D6DE-B4B7-426B-91EB-B4CC9CBC661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898" name="Picture 897" descr="A picture containing indoor, food, plastic, dessert&#10;&#10;Description automatically generated">
              <a:extLst>
                <a:ext uri="{FF2B5EF4-FFF2-40B4-BE49-F238E27FC236}">
                  <a16:creationId xmlns:a16="http://schemas.microsoft.com/office/drawing/2014/main" id="{1E02BD6F-37E1-41CE-AF49-DA29BF253A6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899" name="Picture 898" descr="A picture containing indoor, food, plastic, dessert&#10;&#10;Description automatically generated">
              <a:extLst>
                <a:ext uri="{FF2B5EF4-FFF2-40B4-BE49-F238E27FC236}">
                  <a16:creationId xmlns:a16="http://schemas.microsoft.com/office/drawing/2014/main" id="{A31717DB-663E-4FA8-BA3E-9EDAD1A71C1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900" name="Picture 899" descr="A picture containing indoor, food, plastic, dessert&#10;&#10;Description automatically generated">
              <a:extLst>
                <a:ext uri="{FF2B5EF4-FFF2-40B4-BE49-F238E27FC236}">
                  <a16:creationId xmlns:a16="http://schemas.microsoft.com/office/drawing/2014/main" id="{A65B794C-D97C-49DA-A34B-7EA935B99CD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901" name="Picture 900" descr="A picture containing indoor, food, plastic, dessert&#10;&#10;Description automatically generated">
              <a:extLst>
                <a:ext uri="{FF2B5EF4-FFF2-40B4-BE49-F238E27FC236}">
                  <a16:creationId xmlns:a16="http://schemas.microsoft.com/office/drawing/2014/main" id="{97B2899E-1A42-4FB5-948B-689B9D080AB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902" name="Group 901">
            <a:extLst>
              <a:ext uri="{FF2B5EF4-FFF2-40B4-BE49-F238E27FC236}">
                <a16:creationId xmlns:a16="http://schemas.microsoft.com/office/drawing/2014/main" id="{8BDD20DA-9F66-4F22-8C3E-829FCE8D478C}"/>
              </a:ext>
            </a:extLst>
          </p:cNvPr>
          <p:cNvGrpSpPr/>
          <p:nvPr/>
        </p:nvGrpSpPr>
        <p:grpSpPr>
          <a:xfrm>
            <a:off x="10191711" y="4439377"/>
            <a:ext cx="1292831" cy="871835"/>
            <a:chOff x="1799658" y="4188737"/>
            <a:chExt cx="1292831" cy="871835"/>
          </a:xfrm>
        </p:grpSpPr>
        <p:pic>
          <p:nvPicPr>
            <p:cNvPr id="903" name="Picture 902" descr="A picture containing indoor, food, plastic, dessert&#10;&#10;Description automatically generated">
              <a:extLst>
                <a:ext uri="{FF2B5EF4-FFF2-40B4-BE49-F238E27FC236}">
                  <a16:creationId xmlns:a16="http://schemas.microsoft.com/office/drawing/2014/main" id="{7BC0C733-7EDC-493D-9ECC-0E8ECF889B7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904" name="Picture 903" descr="A picture containing indoor, food, plastic, dessert&#10;&#10;Description automatically generated">
              <a:extLst>
                <a:ext uri="{FF2B5EF4-FFF2-40B4-BE49-F238E27FC236}">
                  <a16:creationId xmlns:a16="http://schemas.microsoft.com/office/drawing/2014/main" id="{D26E62F4-EB04-456F-8F8E-D7B78C00571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905" name="Picture 904" descr="A picture containing indoor, food, plastic, dessert&#10;&#10;Description automatically generated">
              <a:extLst>
                <a:ext uri="{FF2B5EF4-FFF2-40B4-BE49-F238E27FC236}">
                  <a16:creationId xmlns:a16="http://schemas.microsoft.com/office/drawing/2014/main" id="{3AF15BB5-A4E7-4B3C-BBDF-0AEB5CE41C7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906" name="Picture 905" descr="A picture containing indoor, food, plastic, dessert&#10;&#10;Description automatically generated">
              <a:extLst>
                <a:ext uri="{FF2B5EF4-FFF2-40B4-BE49-F238E27FC236}">
                  <a16:creationId xmlns:a16="http://schemas.microsoft.com/office/drawing/2014/main" id="{24C8D33A-0C17-4093-B99C-FD212563E84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907" name="Picture 906" descr="A picture containing indoor, food, plastic, dessert&#10;&#10;Description automatically generated">
              <a:extLst>
                <a:ext uri="{FF2B5EF4-FFF2-40B4-BE49-F238E27FC236}">
                  <a16:creationId xmlns:a16="http://schemas.microsoft.com/office/drawing/2014/main" id="{906EF1F9-E4E4-479C-B920-96CC66613EA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908" name="Picture 907" descr="A picture containing indoor, food, plastic, dessert&#10;&#10;Description automatically generated">
              <a:extLst>
                <a:ext uri="{FF2B5EF4-FFF2-40B4-BE49-F238E27FC236}">
                  <a16:creationId xmlns:a16="http://schemas.microsoft.com/office/drawing/2014/main" id="{2A5E14B1-747D-4A9D-A6C8-3A963E34D63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909" name="Picture 908" descr="A picture containing indoor, food, plastic, dessert&#10;&#10;Description automatically generated">
              <a:extLst>
                <a:ext uri="{FF2B5EF4-FFF2-40B4-BE49-F238E27FC236}">
                  <a16:creationId xmlns:a16="http://schemas.microsoft.com/office/drawing/2014/main" id="{F8A22263-1B04-4FCE-BED7-FD21D856976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910" name="Picture 909" descr="A picture containing indoor, food, plastic, dessert&#10;&#10;Description automatically generated">
              <a:extLst>
                <a:ext uri="{FF2B5EF4-FFF2-40B4-BE49-F238E27FC236}">
                  <a16:creationId xmlns:a16="http://schemas.microsoft.com/office/drawing/2014/main" id="{ACB6C098-08E1-426E-AF2F-D5393247B3A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911" name="Picture 910" descr="A picture containing indoor, food, plastic, dessert&#10;&#10;Description automatically generated">
              <a:extLst>
                <a:ext uri="{FF2B5EF4-FFF2-40B4-BE49-F238E27FC236}">
                  <a16:creationId xmlns:a16="http://schemas.microsoft.com/office/drawing/2014/main" id="{CB48DED3-0301-4A10-8B91-F9ADDB2A990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912" name="Picture 911" descr="A picture containing indoor, food, plastic, dessert&#10;&#10;Description automatically generated">
              <a:extLst>
                <a:ext uri="{FF2B5EF4-FFF2-40B4-BE49-F238E27FC236}">
                  <a16:creationId xmlns:a16="http://schemas.microsoft.com/office/drawing/2014/main" id="{F457ACD6-729B-4D97-89ED-F82A15967B1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913" name="Picture 912" descr="A picture containing indoor, food, plastic, dessert&#10;&#10;Description automatically generated">
              <a:extLst>
                <a:ext uri="{FF2B5EF4-FFF2-40B4-BE49-F238E27FC236}">
                  <a16:creationId xmlns:a16="http://schemas.microsoft.com/office/drawing/2014/main" id="{F4F81112-748A-4D7A-B04E-528633132EA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914" name="Picture 913" descr="A picture containing indoor, food, plastic, dessert&#10;&#10;Description automatically generated">
              <a:extLst>
                <a:ext uri="{FF2B5EF4-FFF2-40B4-BE49-F238E27FC236}">
                  <a16:creationId xmlns:a16="http://schemas.microsoft.com/office/drawing/2014/main" id="{1E753471-2D93-4AD5-A626-4D582BE7A4B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915" name="Picture 914" descr="A picture containing indoor, food, plastic, dessert&#10;&#10;Description automatically generated">
              <a:extLst>
                <a:ext uri="{FF2B5EF4-FFF2-40B4-BE49-F238E27FC236}">
                  <a16:creationId xmlns:a16="http://schemas.microsoft.com/office/drawing/2014/main" id="{74B75758-F8A4-4491-8E53-59263A54424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916" name="Picture 915" descr="A picture containing indoor, food, plastic, dessert&#10;&#10;Description automatically generated">
              <a:extLst>
                <a:ext uri="{FF2B5EF4-FFF2-40B4-BE49-F238E27FC236}">
                  <a16:creationId xmlns:a16="http://schemas.microsoft.com/office/drawing/2014/main" id="{E3A39841-07CB-4F13-8CBC-ECAACB1C216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917" name="Picture 916" descr="A picture containing indoor, food, plastic, dessert&#10;&#10;Description automatically generated">
              <a:extLst>
                <a:ext uri="{FF2B5EF4-FFF2-40B4-BE49-F238E27FC236}">
                  <a16:creationId xmlns:a16="http://schemas.microsoft.com/office/drawing/2014/main" id="{8EF60DBB-0FAF-4617-BA50-C865DB64A58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918" name="Picture 917" descr="A picture containing indoor, food, plastic, dessert&#10;&#10;Description automatically generated">
              <a:extLst>
                <a:ext uri="{FF2B5EF4-FFF2-40B4-BE49-F238E27FC236}">
                  <a16:creationId xmlns:a16="http://schemas.microsoft.com/office/drawing/2014/main" id="{9067F7EA-FDF1-4F52-A313-849BC98930F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919" name="Picture 918" descr="A picture containing indoor, food, plastic, dessert&#10;&#10;Description automatically generated">
              <a:extLst>
                <a:ext uri="{FF2B5EF4-FFF2-40B4-BE49-F238E27FC236}">
                  <a16:creationId xmlns:a16="http://schemas.microsoft.com/office/drawing/2014/main" id="{DD166BB5-C424-413D-9AFE-C78F2879879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920" name="Picture 919" descr="A picture containing indoor, food, plastic, dessert&#10;&#10;Description automatically generated">
              <a:extLst>
                <a:ext uri="{FF2B5EF4-FFF2-40B4-BE49-F238E27FC236}">
                  <a16:creationId xmlns:a16="http://schemas.microsoft.com/office/drawing/2014/main" id="{74F83823-09ED-47DB-ADBB-C5765423C45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921" name="Picture 920" descr="A picture containing indoor, food, plastic, dessert&#10;&#10;Description automatically generated">
              <a:extLst>
                <a:ext uri="{FF2B5EF4-FFF2-40B4-BE49-F238E27FC236}">
                  <a16:creationId xmlns:a16="http://schemas.microsoft.com/office/drawing/2014/main" id="{F919D0D7-A6A7-40C4-84A9-03C209D4598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922" name="Picture 921" descr="A picture containing indoor, food, plastic, dessert&#10;&#10;Description automatically generated">
              <a:extLst>
                <a:ext uri="{FF2B5EF4-FFF2-40B4-BE49-F238E27FC236}">
                  <a16:creationId xmlns:a16="http://schemas.microsoft.com/office/drawing/2014/main" id="{CD442270-4A36-4595-944E-1A65D7E154F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923" name="Picture 922" descr="A picture containing indoor, food, plastic, dessert&#10;&#10;Description automatically generated">
              <a:extLst>
                <a:ext uri="{FF2B5EF4-FFF2-40B4-BE49-F238E27FC236}">
                  <a16:creationId xmlns:a16="http://schemas.microsoft.com/office/drawing/2014/main" id="{49B89944-665A-41B2-8327-9928BD6ABEC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924" name="Picture 923" descr="A picture containing indoor, food, plastic, dessert&#10;&#10;Description automatically generated">
              <a:extLst>
                <a:ext uri="{FF2B5EF4-FFF2-40B4-BE49-F238E27FC236}">
                  <a16:creationId xmlns:a16="http://schemas.microsoft.com/office/drawing/2014/main" id="{1EB07F43-C2F3-4FF5-A8CA-2F13E23E04F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925" name="Picture 924" descr="A picture containing indoor, food, plastic, dessert&#10;&#10;Description automatically generated">
              <a:extLst>
                <a:ext uri="{FF2B5EF4-FFF2-40B4-BE49-F238E27FC236}">
                  <a16:creationId xmlns:a16="http://schemas.microsoft.com/office/drawing/2014/main" id="{82C75F8B-01E8-4C73-B140-8EE40C5E260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926" name="Picture 925" descr="A picture containing indoor, food, plastic, dessert&#10;&#10;Description automatically generated">
              <a:extLst>
                <a:ext uri="{FF2B5EF4-FFF2-40B4-BE49-F238E27FC236}">
                  <a16:creationId xmlns:a16="http://schemas.microsoft.com/office/drawing/2014/main" id="{7988950C-F7B0-4FE2-B729-A81E1AD6C30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927" name="Picture 926" descr="A picture containing indoor, food, plastic, dessert&#10;&#10;Description automatically generated">
              <a:extLst>
                <a:ext uri="{FF2B5EF4-FFF2-40B4-BE49-F238E27FC236}">
                  <a16:creationId xmlns:a16="http://schemas.microsoft.com/office/drawing/2014/main" id="{C87B2C25-1CFC-40DC-B27C-7ABA1FBBDE1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928" name="Picture 927" descr="A picture containing indoor, food, plastic, dessert&#10;&#10;Description automatically generated">
              <a:extLst>
                <a:ext uri="{FF2B5EF4-FFF2-40B4-BE49-F238E27FC236}">
                  <a16:creationId xmlns:a16="http://schemas.microsoft.com/office/drawing/2014/main" id="{ED19E261-39E1-4A2F-B540-59E9024A45A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929" name="Picture 928" descr="A picture containing indoor, food, plastic, dessert&#10;&#10;Description automatically generated">
              <a:extLst>
                <a:ext uri="{FF2B5EF4-FFF2-40B4-BE49-F238E27FC236}">
                  <a16:creationId xmlns:a16="http://schemas.microsoft.com/office/drawing/2014/main" id="{A8B81E71-BA0E-475D-BCA8-1CB56D8EC5C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930" name="Picture 929" descr="A picture containing indoor, food, plastic, dessert&#10;&#10;Description automatically generated">
              <a:extLst>
                <a:ext uri="{FF2B5EF4-FFF2-40B4-BE49-F238E27FC236}">
                  <a16:creationId xmlns:a16="http://schemas.microsoft.com/office/drawing/2014/main" id="{8377F4F7-BD9F-4DFF-8EAC-D243A6B4E14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931" name="Picture 930" descr="A picture containing indoor, food, plastic, dessert&#10;&#10;Description automatically generated">
              <a:extLst>
                <a:ext uri="{FF2B5EF4-FFF2-40B4-BE49-F238E27FC236}">
                  <a16:creationId xmlns:a16="http://schemas.microsoft.com/office/drawing/2014/main" id="{8E098A8D-CBD8-4040-AA36-A2BFE9C9801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932" name="Picture 931" descr="A picture containing indoor, food, plastic, dessert&#10;&#10;Description automatically generated">
              <a:extLst>
                <a:ext uri="{FF2B5EF4-FFF2-40B4-BE49-F238E27FC236}">
                  <a16:creationId xmlns:a16="http://schemas.microsoft.com/office/drawing/2014/main" id="{8B189CC5-978C-4758-8EB3-7330AF3BB34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933" name="Picture 932" descr="A picture containing indoor, food, plastic, dessert&#10;&#10;Description automatically generated">
              <a:extLst>
                <a:ext uri="{FF2B5EF4-FFF2-40B4-BE49-F238E27FC236}">
                  <a16:creationId xmlns:a16="http://schemas.microsoft.com/office/drawing/2014/main" id="{AE164AB1-4FB7-45C2-AD94-0F1B39BE961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934" name="Picture 933" descr="A picture containing indoor, food, plastic, dessert&#10;&#10;Description automatically generated">
              <a:extLst>
                <a:ext uri="{FF2B5EF4-FFF2-40B4-BE49-F238E27FC236}">
                  <a16:creationId xmlns:a16="http://schemas.microsoft.com/office/drawing/2014/main" id="{2D3DED40-7122-4FC0-8B44-B5FCD8F336E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935" name="Picture 934" descr="A picture containing indoor, food, plastic, dessert&#10;&#10;Description automatically generated">
              <a:extLst>
                <a:ext uri="{FF2B5EF4-FFF2-40B4-BE49-F238E27FC236}">
                  <a16:creationId xmlns:a16="http://schemas.microsoft.com/office/drawing/2014/main" id="{6A8C36B0-1D31-456B-B80D-3B93B978184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936" name="Picture 935" descr="A picture containing indoor, food, plastic, dessert&#10;&#10;Description automatically generated">
              <a:extLst>
                <a:ext uri="{FF2B5EF4-FFF2-40B4-BE49-F238E27FC236}">
                  <a16:creationId xmlns:a16="http://schemas.microsoft.com/office/drawing/2014/main" id="{FE724E5A-FA38-4F1A-A054-84BB1400C31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937" name="Picture 936" descr="A picture containing indoor, food, plastic, dessert&#10;&#10;Description automatically generated">
              <a:extLst>
                <a:ext uri="{FF2B5EF4-FFF2-40B4-BE49-F238E27FC236}">
                  <a16:creationId xmlns:a16="http://schemas.microsoft.com/office/drawing/2014/main" id="{1D0322B5-E8C0-465D-9CA7-48C8F05C1B2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938" name="Picture 937" descr="A picture containing indoor, food, plastic, dessert&#10;&#10;Description automatically generated">
              <a:extLst>
                <a:ext uri="{FF2B5EF4-FFF2-40B4-BE49-F238E27FC236}">
                  <a16:creationId xmlns:a16="http://schemas.microsoft.com/office/drawing/2014/main" id="{B56B8DB4-DD84-4AEA-B99A-666473FFD8B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939" name="Picture 938" descr="A picture containing indoor, food, plastic, dessert&#10;&#10;Description automatically generated">
              <a:extLst>
                <a:ext uri="{FF2B5EF4-FFF2-40B4-BE49-F238E27FC236}">
                  <a16:creationId xmlns:a16="http://schemas.microsoft.com/office/drawing/2014/main" id="{114DD252-D5E2-4FAF-AED8-97090E39B4B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940" name="Picture 939" descr="A picture containing indoor, food, plastic, dessert&#10;&#10;Description automatically generated">
              <a:extLst>
                <a:ext uri="{FF2B5EF4-FFF2-40B4-BE49-F238E27FC236}">
                  <a16:creationId xmlns:a16="http://schemas.microsoft.com/office/drawing/2014/main" id="{37826A56-8186-4A45-86C7-3634F928A61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941" name="Picture 940" descr="A picture containing indoor, food, plastic, dessert&#10;&#10;Description automatically generated">
              <a:extLst>
                <a:ext uri="{FF2B5EF4-FFF2-40B4-BE49-F238E27FC236}">
                  <a16:creationId xmlns:a16="http://schemas.microsoft.com/office/drawing/2014/main" id="{71A2632E-F7A1-457A-B0A6-6E8C9F4966F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942" name="Picture 941" descr="A picture containing indoor, food, plastic, dessert&#10;&#10;Description automatically generated">
              <a:extLst>
                <a:ext uri="{FF2B5EF4-FFF2-40B4-BE49-F238E27FC236}">
                  <a16:creationId xmlns:a16="http://schemas.microsoft.com/office/drawing/2014/main" id="{8879590A-3E90-434B-B47C-E231C06C4F4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943" name="Picture 942" descr="A picture containing indoor, food, plastic, dessert&#10;&#10;Description automatically generated">
              <a:extLst>
                <a:ext uri="{FF2B5EF4-FFF2-40B4-BE49-F238E27FC236}">
                  <a16:creationId xmlns:a16="http://schemas.microsoft.com/office/drawing/2014/main" id="{6C5E47FD-039A-4726-98ED-4AD01785D46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944" name="Picture 943" descr="A picture containing indoor, food, plastic, dessert&#10;&#10;Description automatically generated">
              <a:extLst>
                <a:ext uri="{FF2B5EF4-FFF2-40B4-BE49-F238E27FC236}">
                  <a16:creationId xmlns:a16="http://schemas.microsoft.com/office/drawing/2014/main" id="{11AA116B-09C0-45A2-8A22-53001391132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945" name="Picture 944" descr="A picture containing indoor, food, plastic, dessert&#10;&#10;Description automatically generated">
              <a:extLst>
                <a:ext uri="{FF2B5EF4-FFF2-40B4-BE49-F238E27FC236}">
                  <a16:creationId xmlns:a16="http://schemas.microsoft.com/office/drawing/2014/main" id="{3B99A2FB-46E7-46F8-819A-25A333EE410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946" name="Picture 945" descr="A picture containing indoor, food, plastic, dessert&#10;&#10;Description automatically generated">
              <a:extLst>
                <a:ext uri="{FF2B5EF4-FFF2-40B4-BE49-F238E27FC236}">
                  <a16:creationId xmlns:a16="http://schemas.microsoft.com/office/drawing/2014/main" id="{1B5A9C28-0C45-4F99-A2BA-87AF29236E4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947" name="Picture 946" descr="A picture containing indoor, food, plastic, dessert&#10;&#10;Description automatically generated">
              <a:extLst>
                <a:ext uri="{FF2B5EF4-FFF2-40B4-BE49-F238E27FC236}">
                  <a16:creationId xmlns:a16="http://schemas.microsoft.com/office/drawing/2014/main" id="{5D64C69F-EF16-4FBC-A0BA-6DA91BCAD60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948" name="Picture 947" descr="A picture containing indoor, food, plastic, dessert&#10;&#10;Description automatically generated">
              <a:extLst>
                <a:ext uri="{FF2B5EF4-FFF2-40B4-BE49-F238E27FC236}">
                  <a16:creationId xmlns:a16="http://schemas.microsoft.com/office/drawing/2014/main" id="{F4FDFE40-62D5-4AEB-96F3-13F451C2989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949" name="Picture 948" descr="A picture containing indoor, food, plastic, dessert&#10;&#10;Description automatically generated">
              <a:extLst>
                <a:ext uri="{FF2B5EF4-FFF2-40B4-BE49-F238E27FC236}">
                  <a16:creationId xmlns:a16="http://schemas.microsoft.com/office/drawing/2014/main" id="{42D3F676-C8A9-4C32-8075-33BA6D9272B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950" name="Picture 949" descr="A picture containing indoor, food, plastic, dessert&#10;&#10;Description automatically generated">
              <a:extLst>
                <a:ext uri="{FF2B5EF4-FFF2-40B4-BE49-F238E27FC236}">
                  <a16:creationId xmlns:a16="http://schemas.microsoft.com/office/drawing/2014/main" id="{3D3D4F45-3400-4730-AB0E-829950020A0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951" name="Picture 950" descr="A picture containing indoor, food, plastic, dessert&#10;&#10;Description automatically generated">
              <a:extLst>
                <a:ext uri="{FF2B5EF4-FFF2-40B4-BE49-F238E27FC236}">
                  <a16:creationId xmlns:a16="http://schemas.microsoft.com/office/drawing/2014/main" id="{3E645393-600E-4490-9187-A1CA05CDAF6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952" name="Group 951">
            <a:extLst>
              <a:ext uri="{FF2B5EF4-FFF2-40B4-BE49-F238E27FC236}">
                <a16:creationId xmlns:a16="http://schemas.microsoft.com/office/drawing/2014/main" id="{9935E190-8ED0-47F3-BB7C-0F6366D82879}"/>
              </a:ext>
            </a:extLst>
          </p:cNvPr>
          <p:cNvGrpSpPr/>
          <p:nvPr/>
        </p:nvGrpSpPr>
        <p:grpSpPr>
          <a:xfrm>
            <a:off x="10601910" y="5362321"/>
            <a:ext cx="1292831" cy="871835"/>
            <a:chOff x="1799658" y="4188737"/>
            <a:chExt cx="1292831" cy="871835"/>
          </a:xfrm>
        </p:grpSpPr>
        <p:pic>
          <p:nvPicPr>
            <p:cNvPr id="953" name="Picture 952" descr="A picture containing indoor, food, plastic, dessert&#10;&#10;Description automatically generated">
              <a:extLst>
                <a:ext uri="{FF2B5EF4-FFF2-40B4-BE49-F238E27FC236}">
                  <a16:creationId xmlns:a16="http://schemas.microsoft.com/office/drawing/2014/main" id="{A01C50B4-FA69-4BE2-AACD-E3656A16985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954" name="Picture 953" descr="A picture containing indoor, food, plastic, dessert&#10;&#10;Description automatically generated">
              <a:extLst>
                <a:ext uri="{FF2B5EF4-FFF2-40B4-BE49-F238E27FC236}">
                  <a16:creationId xmlns:a16="http://schemas.microsoft.com/office/drawing/2014/main" id="{7863BE8B-CE80-4810-B3BE-3FBEEE86C4D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955" name="Picture 954" descr="A picture containing indoor, food, plastic, dessert&#10;&#10;Description automatically generated">
              <a:extLst>
                <a:ext uri="{FF2B5EF4-FFF2-40B4-BE49-F238E27FC236}">
                  <a16:creationId xmlns:a16="http://schemas.microsoft.com/office/drawing/2014/main" id="{214BC164-FFB5-40EC-9E89-7426D81F320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956" name="Picture 955" descr="A picture containing indoor, food, plastic, dessert&#10;&#10;Description automatically generated">
              <a:extLst>
                <a:ext uri="{FF2B5EF4-FFF2-40B4-BE49-F238E27FC236}">
                  <a16:creationId xmlns:a16="http://schemas.microsoft.com/office/drawing/2014/main" id="{2B81C9AE-C7CD-4BD5-98BB-FB008037C78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957" name="Picture 956" descr="A picture containing indoor, food, plastic, dessert&#10;&#10;Description automatically generated">
              <a:extLst>
                <a:ext uri="{FF2B5EF4-FFF2-40B4-BE49-F238E27FC236}">
                  <a16:creationId xmlns:a16="http://schemas.microsoft.com/office/drawing/2014/main" id="{338BDBED-E667-468B-95D8-AB5227026E1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958" name="Picture 957" descr="A picture containing indoor, food, plastic, dessert&#10;&#10;Description automatically generated">
              <a:extLst>
                <a:ext uri="{FF2B5EF4-FFF2-40B4-BE49-F238E27FC236}">
                  <a16:creationId xmlns:a16="http://schemas.microsoft.com/office/drawing/2014/main" id="{EE982F94-F757-4B4C-AC50-BDE8B8BEA85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959" name="Picture 958" descr="A picture containing indoor, food, plastic, dessert&#10;&#10;Description automatically generated">
              <a:extLst>
                <a:ext uri="{FF2B5EF4-FFF2-40B4-BE49-F238E27FC236}">
                  <a16:creationId xmlns:a16="http://schemas.microsoft.com/office/drawing/2014/main" id="{C89ABFF3-B790-4915-AEDB-B5AAAAD1D54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960" name="Picture 959" descr="A picture containing indoor, food, plastic, dessert&#10;&#10;Description automatically generated">
              <a:extLst>
                <a:ext uri="{FF2B5EF4-FFF2-40B4-BE49-F238E27FC236}">
                  <a16:creationId xmlns:a16="http://schemas.microsoft.com/office/drawing/2014/main" id="{3A8C3921-B243-413B-8B8A-1D8A710E05A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961" name="Picture 960" descr="A picture containing indoor, food, plastic, dessert&#10;&#10;Description automatically generated">
              <a:extLst>
                <a:ext uri="{FF2B5EF4-FFF2-40B4-BE49-F238E27FC236}">
                  <a16:creationId xmlns:a16="http://schemas.microsoft.com/office/drawing/2014/main" id="{F523E113-AB2B-4EFF-BF21-170E0758D27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962" name="Picture 961" descr="A picture containing indoor, food, plastic, dessert&#10;&#10;Description automatically generated">
              <a:extLst>
                <a:ext uri="{FF2B5EF4-FFF2-40B4-BE49-F238E27FC236}">
                  <a16:creationId xmlns:a16="http://schemas.microsoft.com/office/drawing/2014/main" id="{276A4D28-3E29-4F82-ADB7-F9DB7548710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963" name="Picture 962" descr="A picture containing indoor, food, plastic, dessert&#10;&#10;Description automatically generated">
              <a:extLst>
                <a:ext uri="{FF2B5EF4-FFF2-40B4-BE49-F238E27FC236}">
                  <a16:creationId xmlns:a16="http://schemas.microsoft.com/office/drawing/2014/main" id="{FC61D2A7-3F3B-4257-AB04-95F801AADE0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964" name="Picture 963" descr="A picture containing indoor, food, plastic, dessert&#10;&#10;Description automatically generated">
              <a:extLst>
                <a:ext uri="{FF2B5EF4-FFF2-40B4-BE49-F238E27FC236}">
                  <a16:creationId xmlns:a16="http://schemas.microsoft.com/office/drawing/2014/main" id="{C4AB5C6E-7B0F-4CF8-92EC-5940C896371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965" name="Picture 964" descr="A picture containing indoor, food, plastic, dessert&#10;&#10;Description automatically generated">
              <a:extLst>
                <a:ext uri="{FF2B5EF4-FFF2-40B4-BE49-F238E27FC236}">
                  <a16:creationId xmlns:a16="http://schemas.microsoft.com/office/drawing/2014/main" id="{E60F2CF3-4DD2-462A-BA59-3E9C57A6464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966" name="Picture 965" descr="A picture containing indoor, food, plastic, dessert&#10;&#10;Description automatically generated">
              <a:extLst>
                <a:ext uri="{FF2B5EF4-FFF2-40B4-BE49-F238E27FC236}">
                  <a16:creationId xmlns:a16="http://schemas.microsoft.com/office/drawing/2014/main" id="{7DE4A439-20CC-43B8-BD28-35FB32C3617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967" name="Picture 966" descr="A picture containing indoor, food, plastic, dessert&#10;&#10;Description automatically generated">
              <a:extLst>
                <a:ext uri="{FF2B5EF4-FFF2-40B4-BE49-F238E27FC236}">
                  <a16:creationId xmlns:a16="http://schemas.microsoft.com/office/drawing/2014/main" id="{BAFE85AA-488A-4F68-8783-FBEA186B908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968" name="Picture 967" descr="A picture containing indoor, food, plastic, dessert&#10;&#10;Description automatically generated">
              <a:extLst>
                <a:ext uri="{FF2B5EF4-FFF2-40B4-BE49-F238E27FC236}">
                  <a16:creationId xmlns:a16="http://schemas.microsoft.com/office/drawing/2014/main" id="{4217064D-7131-4CA3-9DED-AAB7A28D12E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969" name="Picture 968" descr="A picture containing indoor, food, plastic, dessert&#10;&#10;Description automatically generated">
              <a:extLst>
                <a:ext uri="{FF2B5EF4-FFF2-40B4-BE49-F238E27FC236}">
                  <a16:creationId xmlns:a16="http://schemas.microsoft.com/office/drawing/2014/main" id="{45FA2B42-45EE-45F1-83F3-E33E585CFD1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970" name="Picture 969" descr="A picture containing indoor, food, plastic, dessert&#10;&#10;Description automatically generated">
              <a:extLst>
                <a:ext uri="{FF2B5EF4-FFF2-40B4-BE49-F238E27FC236}">
                  <a16:creationId xmlns:a16="http://schemas.microsoft.com/office/drawing/2014/main" id="{C71DB2FE-60B9-4105-BF0E-5ACD4B331C9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971" name="Picture 970" descr="A picture containing indoor, food, plastic, dessert&#10;&#10;Description automatically generated">
              <a:extLst>
                <a:ext uri="{FF2B5EF4-FFF2-40B4-BE49-F238E27FC236}">
                  <a16:creationId xmlns:a16="http://schemas.microsoft.com/office/drawing/2014/main" id="{E368E6B7-E93C-4FD8-9342-AC9A89A7DC0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972" name="Picture 971" descr="A picture containing indoor, food, plastic, dessert&#10;&#10;Description automatically generated">
              <a:extLst>
                <a:ext uri="{FF2B5EF4-FFF2-40B4-BE49-F238E27FC236}">
                  <a16:creationId xmlns:a16="http://schemas.microsoft.com/office/drawing/2014/main" id="{603E65E9-2146-424E-90AC-243B6AF056E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973" name="Picture 972" descr="A picture containing indoor, food, plastic, dessert&#10;&#10;Description automatically generated">
              <a:extLst>
                <a:ext uri="{FF2B5EF4-FFF2-40B4-BE49-F238E27FC236}">
                  <a16:creationId xmlns:a16="http://schemas.microsoft.com/office/drawing/2014/main" id="{73343518-A52E-4D6A-9D49-1E262FA267B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974" name="Picture 973" descr="A picture containing indoor, food, plastic, dessert&#10;&#10;Description automatically generated">
              <a:extLst>
                <a:ext uri="{FF2B5EF4-FFF2-40B4-BE49-F238E27FC236}">
                  <a16:creationId xmlns:a16="http://schemas.microsoft.com/office/drawing/2014/main" id="{4F4A1646-3D95-41B3-AE5B-B4DE8D1667B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975" name="Picture 974" descr="A picture containing indoor, food, plastic, dessert&#10;&#10;Description automatically generated">
              <a:extLst>
                <a:ext uri="{FF2B5EF4-FFF2-40B4-BE49-F238E27FC236}">
                  <a16:creationId xmlns:a16="http://schemas.microsoft.com/office/drawing/2014/main" id="{7E6635DC-4399-4BCA-9BA5-043732644BD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976" name="Picture 975" descr="A picture containing indoor, food, plastic, dessert&#10;&#10;Description automatically generated">
              <a:extLst>
                <a:ext uri="{FF2B5EF4-FFF2-40B4-BE49-F238E27FC236}">
                  <a16:creationId xmlns:a16="http://schemas.microsoft.com/office/drawing/2014/main" id="{28978ADA-4859-4988-9795-ADB08D93EF6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977" name="Picture 976" descr="A picture containing indoor, food, plastic, dessert&#10;&#10;Description automatically generated">
              <a:extLst>
                <a:ext uri="{FF2B5EF4-FFF2-40B4-BE49-F238E27FC236}">
                  <a16:creationId xmlns:a16="http://schemas.microsoft.com/office/drawing/2014/main" id="{0B4C3ECF-8BF1-4B1E-8D7A-78807394299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978" name="Picture 977" descr="A picture containing indoor, food, plastic, dessert&#10;&#10;Description automatically generated">
              <a:extLst>
                <a:ext uri="{FF2B5EF4-FFF2-40B4-BE49-F238E27FC236}">
                  <a16:creationId xmlns:a16="http://schemas.microsoft.com/office/drawing/2014/main" id="{E3D7E232-4736-4DE6-BBCE-4E9F05E0231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979" name="Picture 978" descr="A picture containing indoor, food, plastic, dessert&#10;&#10;Description automatically generated">
              <a:extLst>
                <a:ext uri="{FF2B5EF4-FFF2-40B4-BE49-F238E27FC236}">
                  <a16:creationId xmlns:a16="http://schemas.microsoft.com/office/drawing/2014/main" id="{F1595859-F1FA-40E6-862C-31CF124A67C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980" name="Picture 979" descr="A picture containing indoor, food, plastic, dessert&#10;&#10;Description automatically generated">
              <a:extLst>
                <a:ext uri="{FF2B5EF4-FFF2-40B4-BE49-F238E27FC236}">
                  <a16:creationId xmlns:a16="http://schemas.microsoft.com/office/drawing/2014/main" id="{272784F7-DF79-4D70-8B7D-1A61613E1F4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981" name="Picture 980" descr="A picture containing indoor, food, plastic, dessert&#10;&#10;Description automatically generated">
              <a:extLst>
                <a:ext uri="{FF2B5EF4-FFF2-40B4-BE49-F238E27FC236}">
                  <a16:creationId xmlns:a16="http://schemas.microsoft.com/office/drawing/2014/main" id="{98E38930-9240-46D1-81F1-46E4ACD9967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982" name="Picture 981" descr="A picture containing indoor, food, plastic, dessert&#10;&#10;Description automatically generated">
              <a:extLst>
                <a:ext uri="{FF2B5EF4-FFF2-40B4-BE49-F238E27FC236}">
                  <a16:creationId xmlns:a16="http://schemas.microsoft.com/office/drawing/2014/main" id="{32E60344-1C12-4325-A9DE-5EBD1A407B5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983" name="Picture 982" descr="A picture containing indoor, food, plastic, dessert&#10;&#10;Description automatically generated">
              <a:extLst>
                <a:ext uri="{FF2B5EF4-FFF2-40B4-BE49-F238E27FC236}">
                  <a16:creationId xmlns:a16="http://schemas.microsoft.com/office/drawing/2014/main" id="{5B362F89-6764-4130-9CAD-BB9404382D8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984" name="Picture 983" descr="A picture containing indoor, food, plastic, dessert&#10;&#10;Description automatically generated">
              <a:extLst>
                <a:ext uri="{FF2B5EF4-FFF2-40B4-BE49-F238E27FC236}">
                  <a16:creationId xmlns:a16="http://schemas.microsoft.com/office/drawing/2014/main" id="{AD615B7B-2538-4941-939F-7B64AAFD593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985" name="Picture 984" descr="A picture containing indoor, food, plastic, dessert&#10;&#10;Description automatically generated">
              <a:extLst>
                <a:ext uri="{FF2B5EF4-FFF2-40B4-BE49-F238E27FC236}">
                  <a16:creationId xmlns:a16="http://schemas.microsoft.com/office/drawing/2014/main" id="{9201FB08-60C7-4824-AFD3-7F6E6E473D5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986" name="Picture 985" descr="A picture containing indoor, food, plastic, dessert&#10;&#10;Description automatically generated">
              <a:extLst>
                <a:ext uri="{FF2B5EF4-FFF2-40B4-BE49-F238E27FC236}">
                  <a16:creationId xmlns:a16="http://schemas.microsoft.com/office/drawing/2014/main" id="{B039769C-1B3C-47E0-9F3D-68FF1EF4B33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987" name="Picture 986" descr="A picture containing indoor, food, plastic, dessert&#10;&#10;Description automatically generated">
              <a:extLst>
                <a:ext uri="{FF2B5EF4-FFF2-40B4-BE49-F238E27FC236}">
                  <a16:creationId xmlns:a16="http://schemas.microsoft.com/office/drawing/2014/main" id="{5B9C3BE7-8C2E-4123-9BD4-1A57A1D193C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988" name="Picture 987" descr="A picture containing indoor, food, plastic, dessert&#10;&#10;Description automatically generated">
              <a:extLst>
                <a:ext uri="{FF2B5EF4-FFF2-40B4-BE49-F238E27FC236}">
                  <a16:creationId xmlns:a16="http://schemas.microsoft.com/office/drawing/2014/main" id="{6F85CB05-8E37-4035-820B-82B9F5CB8F9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989" name="Picture 988" descr="A picture containing indoor, food, plastic, dessert&#10;&#10;Description automatically generated">
              <a:extLst>
                <a:ext uri="{FF2B5EF4-FFF2-40B4-BE49-F238E27FC236}">
                  <a16:creationId xmlns:a16="http://schemas.microsoft.com/office/drawing/2014/main" id="{F9AEF438-B040-4313-B27F-9FD3DF70171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990" name="Picture 989" descr="A picture containing indoor, food, plastic, dessert&#10;&#10;Description automatically generated">
              <a:extLst>
                <a:ext uri="{FF2B5EF4-FFF2-40B4-BE49-F238E27FC236}">
                  <a16:creationId xmlns:a16="http://schemas.microsoft.com/office/drawing/2014/main" id="{E8144D00-FDCD-4C63-8911-79A7FBA6A58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991" name="Picture 990" descr="A picture containing indoor, food, plastic, dessert&#10;&#10;Description automatically generated">
              <a:extLst>
                <a:ext uri="{FF2B5EF4-FFF2-40B4-BE49-F238E27FC236}">
                  <a16:creationId xmlns:a16="http://schemas.microsoft.com/office/drawing/2014/main" id="{17159EBE-107B-429B-8567-54267F4918F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992" name="Picture 991" descr="A picture containing indoor, food, plastic, dessert&#10;&#10;Description automatically generated">
              <a:extLst>
                <a:ext uri="{FF2B5EF4-FFF2-40B4-BE49-F238E27FC236}">
                  <a16:creationId xmlns:a16="http://schemas.microsoft.com/office/drawing/2014/main" id="{D3D0CA60-2537-429B-98E2-253847538CB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993" name="Picture 992" descr="A picture containing indoor, food, plastic, dessert&#10;&#10;Description automatically generated">
              <a:extLst>
                <a:ext uri="{FF2B5EF4-FFF2-40B4-BE49-F238E27FC236}">
                  <a16:creationId xmlns:a16="http://schemas.microsoft.com/office/drawing/2014/main" id="{E26E74B2-9F3E-4CBD-9F8B-074F5E6928D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994" name="Picture 993" descr="A picture containing indoor, food, plastic, dessert&#10;&#10;Description automatically generated">
              <a:extLst>
                <a:ext uri="{FF2B5EF4-FFF2-40B4-BE49-F238E27FC236}">
                  <a16:creationId xmlns:a16="http://schemas.microsoft.com/office/drawing/2014/main" id="{F468CAFD-1F59-4643-B1F7-36FA5CB9708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995" name="Picture 994" descr="A picture containing indoor, food, plastic, dessert&#10;&#10;Description automatically generated">
              <a:extLst>
                <a:ext uri="{FF2B5EF4-FFF2-40B4-BE49-F238E27FC236}">
                  <a16:creationId xmlns:a16="http://schemas.microsoft.com/office/drawing/2014/main" id="{83909D43-D323-4019-8890-2ED857A7D81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996" name="Picture 995" descr="A picture containing indoor, food, plastic, dessert&#10;&#10;Description automatically generated">
              <a:extLst>
                <a:ext uri="{FF2B5EF4-FFF2-40B4-BE49-F238E27FC236}">
                  <a16:creationId xmlns:a16="http://schemas.microsoft.com/office/drawing/2014/main" id="{30A67149-0770-40BC-9D8B-B12CBFA3E33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997" name="Picture 996" descr="A picture containing indoor, food, plastic, dessert&#10;&#10;Description automatically generated">
              <a:extLst>
                <a:ext uri="{FF2B5EF4-FFF2-40B4-BE49-F238E27FC236}">
                  <a16:creationId xmlns:a16="http://schemas.microsoft.com/office/drawing/2014/main" id="{D2CC80B3-BFB2-4D83-AB46-79DFF082B76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998" name="Picture 997" descr="A picture containing indoor, food, plastic, dessert&#10;&#10;Description automatically generated">
              <a:extLst>
                <a:ext uri="{FF2B5EF4-FFF2-40B4-BE49-F238E27FC236}">
                  <a16:creationId xmlns:a16="http://schemas.microsoft.com/office/drawing/2014/main" id="{30D84640-0C67-4665-8F87-342D52767ED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999" name="Picture 998" descr="A picture containing indoor, food, plastic, dessert&#10;&#10;Description automatically generated">
              <a:extLst>
                <a:ext uri="{FF2B5EF4-FFF2-40B4-BE49-F238E27FC236}">
                  <a16:creationId xmlns:a16="http://schemas.microsoft.com/office/drawing/2014/main" id="{D85AEFCC-45F3-42C7-A745-441A008E104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1000" name="Picture 999" descr="A picture containing indoor, food, plastic, dessert&#10;&#10;Description automatically generated">
              <a:extLst>
                <a:ext uri="{FF2B5EF4-FFF2-40B4-BE49-F238E27FC236}">
                  <a16:creationId xmlns:a16="http://schemas.microsoft.com/office/drawing/2014/main" id="{9BA5D8F5-ABE5-4D83-9E0F-0C400CE91A4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1001" name="Picture 1000" descr="A picture containing indoor, food, plastic, dessert&#10;&#10;Description automatically generated">
              <a:extLst>
                <a:ext uri="{FF2B5EF4-FFF2-40B4-BE49-F238E27FC236}">
                  <a16:creationId xmlns:a16="http://schemas.microsoft.com/office/drawing/2014/main" id="{94EF1CCE-C128-4782-8842-D08FAFAFBFA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1002" name="Group 1001">
            <a:extLst>
              <a:ext uri="{FF2B5EF4-FFF2-40B4-BE49-F238E27FC236}">
                <a16:creationId xmlns:a16="http://schemas.microsoft.com/office/drawing/2014/main" id="{59597B76-0D30-4685-939B-00B877993882}"/>
              </a:ext>
            </a:extLst>
          </p:cNvPr>
          <p:cNvGrpSpPr/>
          <p:nvPr/>
        </p:nvGrpSpPr>
        <p:grpSpPr>
          <a:xfrm>
            <a:off x="9198555" y="5362322"/>
            <a:ext cx="1292831" cy="871835"/>
            <a:chOff x="1799658" y="4188737"/>
            <a:chExt cx="1292831" cy="871835"/>
          </a:xfrm>
        </p:grpSpPr>
        <p:pic>
          <p:nvPicPr>
            <p:cNvPr id="1003" name="Picture 1002" descr="A picture containing indoor, food, plastic, dessert&#10;&#10;Description automatically generated">
              <a:extLst>
                <a:ext uri="{FF2B5EF4-FFF2-40B4-BE49-F238E27FC236}">
                  <a16:creationId xmlns:a16="http://schemas.microsoft.com/office/drawing/2014/main" id="{E02DE6A5-EA7F-48C8-B6E2-A4763945541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1004" name="Picture 1003" descr="A picture containing indoor, food, plastic, dessert&#10;&#10;Description automatically generated">
              <a:extLst>
                <a:ext uri="{FF2B5EF4-FFF2-40B4-BE49-F238E27FC236}">
                  <a16:creationId xmlns:a16="http://schemas.microsoft.com/office/drawing/2014/main" id="{8109BEF1-15FA-44F3-9849-A9C8978EE3E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1005" name="Picture 1004" descr="A picture containing indoor, food, plastic, dessert&#10;&#10;Description automatically generated">
              <a:extLst>
                <a:ext uri="{FF2B5EF4-FFF2-40B4-BE49-F238E27FC236}">
                  <a16:creationId xmlns:a16="http://schemas.microsoft.com/office/drawing/2014/main" id="{B3C79159-B177-4FF9-ACEF-AE9B613FC34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1006" name="Picture 1005" descr="A picture containing indoor, food, plastic, dessert&#10;&#10;Description automatically generated">
              <a:extLst>
                <a:ext uri="{FF2B5EF4-FFF2-40B4-BE49-F238E27FC236}">
                  <a16:creationId xmlns:a16="http://schemas.microsoft.com/office/drawing/2014/main" id="{3D6D536C-75C5-4291-970F-B3498BD30F4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1007" name="Picture 1006" descr="A picture containing indoor, food, plastic, dessert&#10;&#10;Description automatically generated">
              <a:extLst>
                <a:ext uri="{FF2B5EF4-FFF2-40B4-BE49-F238E27FC236}">
                  <a16:creationId xmlns:a16="http://schemas.microsoft.com/office/drawing/2014/main" id="{9C381A57-BB8C-46D6-9EB2-5C4F1913DB4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1008" name="Picture 1007" descr="A picture containing indoor, food, plastic, dessert&#10;&#10;Description automatically generated">
              <a:extLst>
                <a:ext uri="{FF2B5EF4-FFF2-40B4-BE49-F238E27FC236}">
                  <a16:creationId xmlns:a16="http://schemas.microsoft.com/office/drawing/2014/main" id="{53C7AF64-F807-4C52-B7C5-C0A2C3FD8BA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1009" name="Picture 1008" descr="A picture containing indoor, food, plastic, dessert&#10;&#10;Description automatically generated">
              <a:extLst>
                <a:ext uri="{FF2B5EF4-FFF2-40B4-BE49-F238E27FC236}">
                  <a16:creationId xmlns:a16="http://schemas.microsoft.com/office/drawing/2014/main" id="{9F74BCE5-7642-4EB2-A08A-3D4537B9BF6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1010" name="Picture 1009" descr="A picture containing indoor, food, plastic, dessert&#10;&#10;Description automatically generated">
              <a:extLst>
                <a:ext uri="{FF2B5EF4-FFF2-40B4-BE49-F238E27FC236}">
                  <a16:creationId xmlns:a16="http://schemas.microsoft.com/office/drawing/2014/main" id="{C80E7ABA-8C8B-4A3A-9702-5010E38F8D8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1011" name="Picture 1010" descr="A picture containing indoor, food, plastic, dessert&#10;&#10;Description automatically generated">
              <a:extLst>
                <a:ext uri="{FF2B5EF4-FFF2-40B4-BE49-F238E27FC236}">
                  <a16:creationId xmlns:a16="http://schemas.microsoft.com/office/drawing/2014/main" id="{B8531A7A-F28C-4DC1-B2F6-5E564943849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1012" name="Picture 1011" descr="A picture containing indoor, food, plastic, dessert&#10;&#10;Description automatically generated">
              <a:extLst>
                <a:ext uri="{FF2B5EF4-FFF2-40B4-BE49-F238E27FC236}">
                  <a16:creationId xmlns:a16="http://schemas.microsoft.com/office/drawing/2014/main" id="{0699F4C0-B7BB-414E-BEA2-E1290749AD9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1013" name="Picture 1012" descr="A picture containing indoor, food, plastic, dessert&#10;&#10;Description automatically generated">
              <a:extLst>
                <a:ext uri="{FF2B5EF4-FFF2-40B4-BE49-F238E27FC236}">
                  <a16:creationId xmlns:a16="http://schemas.microsoft.com/office/drawing/2014/main" id="{0F363CAF-8C8B-45B7-97B0-2F6D3542FA0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1014" name="Picture 1013" descr="A picture containing indoor, food, plastic, dessert&#10;&#10;Description automatically generated">
              <a:extLst>
                <a:ext uri="{FF2B5EF4-FFF2-40B4-BE49-F238E27FC236}">
                  <a16:creationId xmlns:a16="http://schemas.microsoft.com/office/drawing/2014/main" id="{350DBAA4-85F9-4E1E-932D-CA503709793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1015" name="Picture 1014" descr="A picture containing indoor, food, plastic, dessert&#10;&#10;Description automatically generated">
              <a:extLst>
                <a:ext uri="{FF2B5EF4-FFF2-40B4-BE49-F238E27FC236}">
                  <a16:creationId xmlns:a16="http://schemas.microsoft.com/office/drawing/2014/main" id="{8E316F78-3D60-45E0-A9CA-1B89CA79A25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1016" name="Picture 1015" descr="A picture containing indoor, food, plastic, dessert&#10;&#10;Description automatically generated">
              <a:extLst>
                <a:ext uri="{FF2B5EF4-FFF2-40B4-BE49-F238E27FC236}">
                  <a16:creationId xmlns:a16="http://schemas.microsoft.com/office/drawing/2014/main" id="{F6090C10-9220-417E-927D-28496068BFD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1017" name="Picture 1016" descr="A picture containing indoor, food, plastic, dessert&#10;&#10;Description automatically generated">
              <a:extLst>
                <a:ext uri="{FF2B5EF4-FFF2-40B4-BE49-F238E27FC236}">
                  <a16:creationId xmlns:a16="http://schemas.microsoft.com/office/drawing/2014/main" id="{167E4009-BFB6-4A59-BBF0-3EE1D7DD5B1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1018" name="Picture 1017" descr="A picture containing indoor, food, plastic, dessert&#10;&#10;Description automatically generated">
              <a:extLst>
                <a:ext uri="{FF2B5EF4-FFF2-40B4-BE49-F238E27FC236}">
                  <a16:creationId xmlns:a16="http://schemas.microsoft.com/office/drawing/2014/main" id="{F32117ED-C942-4A32-858A-A1E02E66DF2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1019" name="Picture 1018" descr="A picture containing indoor, food, plastic, dessert&#10;&#10;Description automatically generated">
              <a:extLst>
                <a:ext uri="{FF2B5EF4-FFF2-40B4-BE49-F238E27FC236}">
                  <a16:creationId xmlns:a16="http://schemas.microsoft.com/office/drawing/2014/main" id="{E2032ABE-794C-472B-8128-DC0BAB02659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1020" name="Picture 1019" descr="A picture containing indoor, food, plastic, dessert&#10;&#10;Description automatically generated">
              <a:extLst>
                <a:ext uri="{FF2B5EF4-FFF2-40B4-BE49-F238E27FC236}">
                  <a16:creationId xmlns:a16="http://schemas.microsoft.com/office/drawing/2014/main" id="{37FF0F09-D7F8-4129-A274-0D0C5B4A4EB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1021" name="Picture 1020" descr="A picture containing indoor, food, plastic, dessert&#10;&#10;Description automatically generated">
              <a:extLst>
                <a:ext uri="{FF2B5EF4-FFF2-40B4-BE49-F238E27FC236}">
                  <a16:creationId xmlns:a16="http://schemas.microsoft.com/office/drawing/2014/main" id="{3A65C855-6631-4C1F-B80A-6583F1FBC4E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1022" name="Picture 1021" descr="A picture containing indoor, food, plastic, dessert&#10;&#10;Description automatically generated">
              <a:extLst>
                <a:ext uri="{FF2B5EF4-FFF2-40B4-BE49-F238E27FC236}">
                  <a16:creationId xmlns:a16="http://schemas.microsoft.com/office/drawing/2014/main" id="{505DB03C-BAAE-4BDB-A8B5-AC9E1CA9820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1023" name="Picture 1022" descr="A picture containing indoor, food, plastic, dessert&#10;&#10;Description automatically generated">
              <a:extLst>
                <a:ext uri="{FF2B5EF4-FFF2-40B4-BE49-F238E27FC236}">
                  <a16:creationId xmlns:a16="http://schemas.microsoft.com/office/drawing/2014/main" id="{9D115EE4-FE69-4507-B80C-C714C543AD7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1024" name="Picture 1023" descr="A picture containing indoor, food, plastic, dessert&#10;&#10;Description automatically generated">
              <a:extLst>
                <a:ext uri="{FF2B5EF4-FFF2-40B4-BE49-F238E27FC236}">
                  <a16:creationId xmlns:a16="http://schemas.microsoft.com/office/drawing/2014/main" id="{2CD6A0D3-48D1-4FDF-942C-7CEB66420B2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1025" name="Picture 1024" descr="A picture containing indoor, food, plastic, dessert&#10;&#10;Description automatically generated">
              <a:extLst>
                <a:ext uri="{FF2B5EF4-FFF2-40B4-BE49-F238E27FC236}">
                  <a16:creationId xmlns:a16="http://schemas.microsoft.com/office/drawing/2014/main" id="{DD41C86A-6EC5-418C-8940-22CD17346ED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1026" name="Picture 1025" descr="A picture containing indoor, food, plastic, dessert&#10;&#10;Description automatically generated">
              <a:extLst>
                <a:ext uri="{FF2B5EF4-FFF2-40B4-BE49-F238E27FC236}">
                  <a16:creationId xmlns:a16="http://schemas.microsoft.com/office/drawing/2014/main" id="{742C5632-AF72-4479-A740-9B0BB3A27B8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1027" name="Picture 1026" descr="A picture containing indoor, food, plastic, dessert&#10;&#10;Description automatically generated">
              <a:extLst>
                <a:ext uri="{FF2B5EF4-FFF2-40B4-BE49-F238E27FC236}">
                  <a16:creationId xmlns:a16="http://schemas.microsoft.com/office/drawing/2014/main" id="{420645EF-1433-4E41-8F3D-71A85F8C94B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1028" name="Picture 1027" descr="A picture containing indoor, food, plastic, dessert&#10;&#10;Description automatically generated">
              <a:extLst>
                <a:ext uri="{FF2B5EF4-FFF2-40B4-BE49-F238E27FC236}">
                  <a16:creationId xmlns:a16="http://schemas.microsoft.com/office/drawing/2014/main" id="{276E1D78-570A-402E-AFA0-C1E7E6976BD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1029" name="Picture 1028" descr="A picture containing indoor, food, plastic, dessert&#10;&#10;Description automatically generated">
              <a:extLst>
                <a:ext uri="{FF2B5EF4-FFF2-40B4-BE49-F238E27FC236}">
                  <a16:creationId xmlns:a16="http://schemas.microsoft.com/office/drawing/2014/main" id="{DE8A1492-E683-474F-A579-6B46CC306D3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1030" name="Picture 1029" descr="A picture containing indoor, food, plastic, dessert&#10;&#10;Description automatically generated">
              <a:extLst>
                <a:ext uri="{FF2B5EF4-FFF2-40B4-BE49-F238E27FC236}">
                  <a16:creationId xmlns:a16="http://schemas.microsoft.com/office/drawing/2014/main" id="{7D26D9EA-FE49-41DC-8D57-49E6880D9C5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1031" name="Picture 1030" descr="A picture containing indoor, food, plastic, dessert&#10;&#10;Description automatically generated">
              <a:extLst>
                <a:ext uri="{FF2B5EF4-FFF2-40B4-BE49-F238E27FC236}">
                  <a16:creationId xmlns:a16="http://schemas.microsoft.com/office/drawing/2014/main" id="{3E3A54EC-C34E-4DC9-9621-637B8563374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1032" name="Picture 1031" descr="A picture containing indoor, food, plastic, dessert&#10;&#10;Description automatically generated">
              <a:extLst>
                <a:ext uri="{FF2B5EF4-FFF2-40B4-BE49-F238E27FC236}">
                  <a16:creationId xmlns:a16="http://schemas.microsoft.com/office/drawing/2014/main" id="{8EE77540-E6C7-4B4A-B090-CD27C0B0C1F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1033" name="Picture 1032" descr="A picture containing indoor, food, plastic, dessert&#10;&#10;Description automatically generated">
              <a:extLst>
                <a:ext uri="{FF2B5EF4-FFF2-40B4-BE49-F238E27FC236}">
                  <a16:creationId xmlns:a16="http://schemas.microsoft.com/office/drawing/2014/main" id="{6E87CDB2-1767-468D-9191-9B31A032C87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1034" name="Picture 1033" descr="A picture containing indoor, food, plastic, dessert&#10;&#10;Description automatically generated">
              <a:extLst>
                <a:ext uri="{FF2B5EF4-FFF2-40B4-BE49-F238E27FC236}">
                  <a16:creationId xmlns:a16="http://schemas.microsoft.com/office/drawing/2014/main" id="{EC6B67B9-D471-4409-84E3-0584961A2A2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1035" name="Picture 1034" descr="A picture containing indoor, food, plastic, dessert&#10;&#10;Description automatically generated">
              <a:extLst>
                <a:ext uri="{FF2B5EF4-FFF2-40B4-BE49-F238E27FC236}">
                  <a16:creationId xmlns:a16="http://schemas.microsoft.com/office/drawing/2014/main" id="{F170A1DB-9962-467E-A898-A0A2CC441F5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1036" name="Picture 1035" descr="A picture containing indoor, food, plastic, dessert&#10;&#10;Description automatically generated">
              <a:extLst>
                <a:ext uri="{FF2B5EF4-FFF2-40B4-BE49-F238E27FC236}">
                  <a16:creationId xmlns:a16="http://schemas.microsoft.com/office/drawing/2014/main" id="{CD3FA91A-9CB3-4D78-BA37-9C818E21C6F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1037" name="Picture 1036" descr="A picture containing indoor, food, plastic, dessert&#10;&#10;Description automatically generated">
              <a:extLst>
                <a:ext uri="{FF2B5EF4-FFF2-40B4-BE49-F238E27FC236}">
                  <a16:creationId xmlns:a16="http://schemas.microsoft.com/office/drawing/2014/main" id="{4B003DB2-DBC2-446E-AAF1-5846F26B0BE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1038" name="Picture 1037" descr="A picture containing indoor, food, plastic, dessert&#10;&#10;Description automatically generated">
              <a:extLst>
                <a:ext uri="{FF2B5EF4-FFF2-40B4-BE49-F238E27FC236}">
                  <a16:creationId xmlns:a16="http://schemas.microsoft.com/office/drawing/2014/main" id="{0EC3697A-39A9-474B-A0B3-57054441F07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1039" name="Picture 1038" descr="A picture containing indoor, food, plastic, dessert&#10;&#10;Description automatically generated">
              <a:extLst>
                <a:ext uri="{FF2B5EF4-FFF2-40B4-BE49-F238E27FC236}">
                  <a16:creationId xmlns:a16="http://schemas.microsoft.com/office/drawing/2014/main" id="{E32D0734-DA91-4F63-AFCE-8923A98C60B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1040" name="Picture 1039" descr="A picture containing indoor, food, plastic, dessert&#10;&#10;Description automatically generated">
              <a:extLst>
                <a:ext uri="{FF2B5EF4-FFF2-40B4-BE49-F238E27FC236}">
                  <a16:creationId xmlns:a16="http://schemas.microsoft.com/office/drawing/2014/main" id="{FDA8178C-283B-44D4-A31A-3EC66E40F56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1041" name="Picture 1040" descr="A picture containing indoor, food, plastic, dessert&#10;&#10;Description automatically generated">
              <a:extLst>
                <a:ext uri="{FF2B5EF4-FFF2-40B4-BE49-F238E27FC236}">
                  <a16:creationId xmlns:a16="http://schemas.microsoft.com/office/drawing/2014/main" id="{C029EFFC-7AAC-41CF-BF6F-C737AEDB23D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1042" name="Picture 1041" descr="A picture containing indoor, food, plastic, dessert&#10;&#10;Description automatically generated">
              <a:extLst>
                <a:ext uri="{FF2B5EF4-FFF2-40B4-BE49-F238E27FC236}">
                  <a16:creationId xmlns:a16="http://schemas.microsoft.com/office/drawing/2014/main" id="{549EAF68-49BC-44CF-A088-264F75E4B04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1043" name="Picture 1042" descr="A picture containing indoor, food, plastic, dessert&#10;&#10;Description automatically generated">
              <a:extLst>
                <a:ext uri="{FF2B5EF4-FFF2-40B4-BE49-F238E27FC236}">
                  <a16:creationId xmlns:a16="http://schemas.microsoft.com/office/drawing/2014/main" id="{23FF0934-C547-4FD6-AAD0-2DD8441C7B2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1044" name="Picture 1043" descr="A picture containing indoor, food, plastic, dessert&#10;&#10;Description automatically generated">
              <a:extLst>
                <a:ext uri="{FF2B5EF4-FFF2-40B4-BE49-F238E27FC236}">
                  <a16:creationId xmlns:a16="http://schemas.microsoft.com/office/drawing/2014/main" id="{AFE64C00-56D3-4747-BA42-817454DE5EA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1045" name="Picture 1044" descr="A picture containing indoor, food, plastic, dessert&#10;&#10;Description automatically generated">
              <a:extLst>
                <a:ext uri="{FF2B5EF4-FFF2-40B4-BE49-F238E27FC236}">
                  <a16:creationId xmlns:a16="http://schemas.microsoft.com/office/drawing/2014/main" id="{B5B7899D-5291-4E28-882E-6D67C1267E2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1046" name="Picture 1045" descr="A picture containing indoor, food, plastic, dessert&#10;&#10;Description automatically generated">
              <a:extLst>
                <a:ext uri="{FF2B5EF4-FFF2-40B4-BE49-F238E27FC236}">
                  <a16:creationId xmlns:a16="http://schemas.microsoft.com/office/drawing/2014/main" id="{17B7C577-6503-432C-8E52-96A6C3475BD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1047" name="Picture 1046" descr="A picture containing indoor, food, plastic, dessert&#10;&#10;Description automatically generated">
              <a:extLst>
                <a:ext uri="{FF2B5EF4-FFF2-40B4-BE49-F238E27FC236}">
                  <a16:creationId xmlns:a16="http://schemas.microsoft.com/office/drawing/2014/main" id="{F4B2856E-D284-419F-A251-41075D41FC4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1048" name="Picture 1047" descr="A picture containing indoor, food, plastic, dessert&#10;&#10;Description automatically generated">
              <a:extLst>
                <a:ext uri="{FF2B5EF4-FFF2-40B4-BE49-F238E27FC236}">
                  <a16:creationId xmlns:a16="http://schemas.microsoft.com/office/drawing/2014/main" id="{A5173A10-5153-45B3-B130-A842E06CF81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1049" name="Picture 1048" descr="A picture containing indoor, food, plastic, dessert&#10;&#10;Description automatically generated">
              <a:extLst>
                <a:ext uri="{FF2B5EF4-FFF2-40B4-BE49-F238E27FC236}">
                  <a16:creationId xmlns:a16="http://schemas.microsoft.com/office/drawing/2014/main" id="{854BF11E-C2A8-484E-BB2C-90857B1A1EF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1050" name="Picture 1049" descr="A picture containing indoor, food, plastic, dessert&#10;&#10;Description automatically generated">
              <a:extLst>
                <a:ext uri="{FF2B5EF4-FFF2-40B4-BE49-F238E27FC236}">
                  <a16:creationId xmlns:a16="http://schemas.microsoft.com/office/drawing/2014/main" id="{A7231FA5-DB1E-4305-8681-6268A1F9AC3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1051" name="Picture 1050" descr="A picture containing indoor, food, plastic, dessert&#10;&#10;Description automatically generated">
              <a:extLst>
                <a:ext uri="{FF2B5EF4-FFF2-40B4-BE49-F238E27FC236}">
                  <a16:creationId xmlns:a16="http://schemas.microsoft.com/office/drawing/2014/main" id="{AD104208-3C65-4641-A54B-397264D239B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grpSp>
        <p:nvGrpSpPr>
          <p:cNvPr id="1066" name="Group 1065">
            <a:extLst>
              <a:ext uri="{FF2B5EF4-FFF2-40B4-BE49-F238E27FC236}">
                <a16:creationId xmlns:a16="http://schemas.microsoft.com/office/drawing/2014/main" id="{38830ECA-C60E-4DB3-BEA5-5C1A3D25DFD7}"/>
              </a:ext>
            </a:extLst>
          </p:cNvPr>
          <p:cNvGrpSpPr/>
          <p:nvPr/>
        </p:nvGrpSpPr>
        <p:grpSpPr>
          <a:xfrm>
            <a:off x="5207616" y="3246742"/>
            <a:ext cx="1546044" cy="1884513"/>
            <a:chOff x="5207616" y="3246742"/>
            <a:chExt cx="1546044" cy="1884513"/>
          </a:xfrm>
        </p:grpSpPr>
        <p:grpSp>
          <p:nvGrpSpPr>
            <p:cNvPr id="64" name="Group 63">
              <a:extLst>
                <a:ext uri="{FF2B5EF4-FFF2-40B4-BE49-F238E27FC236}">
                  <a16:creationId xmlns:a16="http://schemas.microsoft.com/office/drawing/2014/main" id="{91B73998-E025-4F04-AE37-A198E73C3BD9}"/>
                </a:ext>
              </a:extLst>
            </p:cNvPr>
            <p:cNvGrpSpPr/>
            <p:nvPr/>
          </p:nvGrpSpPr>
          <p:grpSpPr>
            <a:xfrm>
              <a:off x="6348110" y="4835522"/>
              <a:ext cx="405550" cy="295733"/>
              <a:chOff x="864541" y="4655510"/>
              <a:chExt cx="405550" cy="295733"/>
            </a:xfrm>
          </p:grpSpPr>
          <p:pic>
            <p:nvPicPr>
              <p:cNvPr id="29" name="Picture 28" descr="A picture containing indoor, food, plastic, dessert&#10;&#10;Description automatically generated">
                <a:extLst>
                  <a:ext uri="{FF2B5EF4-FFF2-40B4-BE49-F238E27FC236}">
                    <a16:creationId xmlns:a16="http://schemas.microsoft.com/office/drawing/2014/main" id="{3991C0DA-7A41-465A-AAAE-896D36C37F6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864541" y="4727843"/>
                <a:ext cx="161896" cy="161896"/>
              </a:xfrm>
              <a:prstGeom prst="rect">
                <a:avLst/>
              </a:prstGeom>
            </p:spPr>
          </p:pic>
          <p:pic>
            <p:nvPicPr>
              <p:cNvPr id="30" name="Picture 29" descr="A picture containing indoor, food, plastic, dessert&#10;&#10;Description automatically generated">
                <a:extLst>
                  <a:ext uri="{FF2B5EF4-FFF2-40B4-BE49-F238E27FC236}">
                    <a16:creationId xmlns:a16="http://schemas.microsoft.com/office/drawing/2014/main" id="{58EB5295-E4E4-47AF-A87C-E250241BEE0E}"/>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007445" y="4727843"/>
                <a:ext cx="161896" cy="161896"/>
              </a:xfrm>
              <a:prstGeom prst="rect">
                <a:avLst/>
              </a:prstGeom>
            </p:spPr>
          </p:pic>
          <p:pic>
            <p:nvPicPr>
              <p:cNvPr id="31" name="Picture 30" descr="A picture containing indoor, food, plastic, dessert&#10;&#10;Description automatically generated">
                <a:extLst>
                  <a:ext uri="{FF2B5EF4-FFF2-40B4-BE49-F238E27FC236}">
                    <a16:creationId xmlns:a16="http://schemas.microsoft.com/office/drawing/2014/main" id="{2A9050B0-410F-426B-B35C-1214C55EA19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108195" y="4758595"/>
                <a:ext cx="161896" cy="161896"/>
              </a:xfrm>
              <a:prstGeom prst="rect">
                <a:avLst/>
              </a:prstGeom>
            </p:spPr>
          </p:pic>
          <p:pic>
            <p:nvPicPr>
              <p:cNvPr id="32" name="Picture 31" descr="A picture containing indoor, food, plastic, dessert&#10;&#10;Description automatically generated">
                <a:extLst>
                  <a:ext uri="{FF2B5EF4-FFF2-40B4-BE49-F238E27FC236}">
                    <a16:creationId xmlns:a16="http://schemas.microsoft.com/office/drawing/2014/main" id="{76F4E7D4-3E92-46A2-A636-078D30C4999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000619" y="4655510"/>
                <a:ext cx="161896" cy="161896"/>
              </a:xfrm>
              <a:prstGeom prst="rect">
                <a:avLst/>
              </a:prstGeom>
            </p:spPr>
          </p:pic>
          <p:pic>
            <p:nvPicPr>
              <p:cNvPr id="33" name="Picture 32" descr="A picture containing indoor, food, plastic, dessert&#10;&#10;Description automatically generated">
                <a:extLst>
                  <a:ext uri="{FF2B5EF4-FFF2-40B4-BE49-F238E27FC236}">
                    <a16:creationId xmlns:a16="http://schemas.microsoft.com/office/drawing/2014/main" id="{12523848-6611-443F-9705-BCF77FAA6D9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977710" y="4789347"/>
                <a:ext cx="161896" cy="161896"/>
              </a:xfrm>
              <a:prstGeom prst="rect">
                <a:avLst/>
              </a:prstGeom>
            </p:spPr>
          </p:pic>
        </p:grpSp>
        <p:sp>
          <p:nvSpPr>
            <p:cNvPr id="1052" name="TextBox 1051">
              <a:extLst>
                <a:ext uri="{FF2B5EF4-FFF2-40B4-BE49-F238E27FC236}">
                  <a16:creationId xmlns:a16="http://schemas.microsoft.com/office/drawing/2014/main" id="{43283863-F90F-4564-9560-B8D81E30861A}"/>
                </a:ext>
              </a:extLst>
            </p:cNvPr>
            <p:cNvSpPr txBox="1"/>
            <p:nvPr/>
          </p:nvSpPr>
          <p:spPr>
            <a:xfrm>
              <a:off x="5207616" y="3246742"/>
              <a:ext cx="1284262" cy="923330"/>
            </a:xfrm>
            <a:prstGeom prst="rect">
              <a:avLst/>
            </a:prstGeom>
            <a:noFill/>
          </p:spPr>
          <p:txBody>
            <a:bodyPr wrap="none" rtlCol="0">
              <a:spAutoFit/>
            </a:bodyPr>
            <a:lstStyle/>
            <a:p>
              <a:pPr algn="ctr"/>
              <a:r>
                <a:rPr lang="en-US" dirty="0">
                  <a:solidFill>
                    <a:srgbClr val="FFFFFF"/>
                  </a:solidFill>
                </a:rPr>
                <a:t>1 day</a:t>
              </a:r>
            </a:p>
            <a:p>
              <a:pPr algn="ctr"/>
              <a:r>
                <a:rPr lang="en-US" dirty="0">
                  <a:solidFill>
                    <a:srgbClr val="FFFFFF"/>
                  </a:solidFill>
                </a:rPr>
                <a:t>1.5 kg</a:t>
              </a:r>
            </a:p>
            <a:p>
              <a:pPr algn="ctr"/>
              <a:r>
                <a:rPr lang="en-US" dirty="0">
                  <a:solidFill>
                    <a:srgbClr val="FFFFFF"/>
                  </a:solidFill>
                </a:rPr>
                <a:t>5 ‘footballs’</a:t>
              </a:r>
            </a:p>
          </p:txBody>
        </p:sp>
        <p:cxnSp>
          <p:nvCxnSpPr>
            <p:cNvPr id="1056" name="Straight Arrow Connector 1055">
              <a:extLst>
                <a:ext uri="{FF2B5EF4-FFF2-40B4-BE49-F238E27FC236}">
                  <a16:creationId xmlns:a16="http://schemas.microsoft.com/office/drawing/2014/main" id="{D65256FA-4D14-4106-9B6C-542FBDD9AA5F}"/>
                </a:ext>
              </a:extLst>
            </p:cNvPr>
            <p:cNvCxnSpPr>
              <a:cxnSpLocks/>
              <a:endCxn id="32" idx="0"/>
            </p:cNvCxnSpPr>
            <p:nvPr/>
          </p:nvCxnSpPr>
          <p:spPr>
            <a:xfrm>
              <a:off x="6096000" y="4110527"/>
              <a:ext cx="469136" cy="724995"/>
            </a:xfrm>
            <a:prstGeom prst="straightConnector1">
              <a:avLst/>
            </a:prstGeom>
            <a:ln w="28575">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67" name="Group 1066">
            <a:extLst>
              <a:ext uri="{FF2B5EF4-FFF2-40B4-BE49-F238E27FC236}">
                <a16:creationId xmlns:a16="http://schemas.microsoft.com/office/drawing/2014/main" id="{8025EA98-2D2F-4CF5-A639-B095E589DAC0}"/>
              </a:ext>
            </a:extLst>
          </p:cNvPr>
          <p:cNvGrpSpPr/>
          <p:nvPr/>
        </p:nvGrpSpPr>
        <p:grpSpPr>
          <a:xfrm>
            <a:off x="6660289" y="3448426"/>
            <a:ext cx="1401281" cy="1849888"/>
            <a:chOff x="6660289" y="3448426"/>
            <a:chExt cx="1401281" cy="1849888"/>
          </a:xfrm>
        </p:grpSpPr>
        <p:grpSp>
          <p:nvGrpSpPr>
            <p:cNvPr id="63" name="Group 62">
              <a:extLst>
                <a:ext uri="{FF2B5EF4-FFF2-40B4-BE49-F238E27FC236}">
                  <a16:creationId xmlns:a16="http://schemas.microsoft.com/office/drawing/2014/main" id="{21A19025-79E3-4C34-BA1B-6A527B16B350}"/>
                </a:ext>
              </a:extLst>
            </p:cNvPr>
            <p:cNvGrpSpPr/>
            <p:nvPr/>
          </p:nvGrpSpPr>
          <p:grpSpPr>
            <a:xfrm>
              <a:off x="6976466" y="4783922"/>
              <a:ext cx="791240" cy="514392"/>
              <a:chOff x="1255762" y="4233333"/>
              <a:chExt cx="791240" cy="514392"/>
            </a:xfrm>
          </p:grpSpPr>
          <p:pic>
            <p:nvPicPr>
              <p:cNvPr id="41" name="Picture 40" descr="A picture containing indoor, food, plastic, dessert&#10;&#10;Description automatically generated">
                <a:extLst>
                  <a:ext uri="{FF2B5EF4-FFF2-40B4-BE49-F238E27FC236}">
                    <a16:creationId xmlns:a16="http://schemas.microsoft.com/office/drawing/2014/main" id="{5194FE1A-F8C1-4F4A-8D34-F22D15B29EB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255762" y="4442081"/>
                <a:ext cx="161896" cy="161896"/>
              </a:xfrm>
              <a:prstGeom prst="rect">
                <a:avLst/>
              </a:prstGeom>
            </p:spPr>
          </p:pic>
          <p:pic>
            <p:nvPicPr>
              <p:cNvPr id="42" name="Picture 41" descr="A picture containing indoor, food, plastic, dessert&#10;&#10;Description automatically generated">
                <a:extLst>
                  <a:ext uri="{FF2B5EF4-FFF2-40B4-BE49-F238E27FC236}">
                    <a16:creationId xmlns:a16="http://schemas.microsoft.com/office/drawing/2014/main" id="{E1E2417F-51F7-4E53-994B-552314D6E8A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325762" y="4496182"/>
                <a:ext cx="161896" cy="161896"/>
              </a:xfrm>
              <a:prstGeom prst="rect">
                <a:avLst/>
              </a:prstGeom>
            </p:spPr>
          </p:pic>
          <p:pic>
            <p:nvPicPr>
              <p:cNvPr id="43" name="Picture 42" descr="A picture containing indoor, food, plastic, dessert&#10;&#10;Description automatically generated">
                <a:extLst>
                  <a:ext uri="{FF2B5EF4-FFF2-40B4-BE49-F238E27FC236}">
                    <a16:creationId xmlns:a16="http://schemas.microsoft.com/office/drawing/2014/main" id="{9D3C1741-2032-46B0-9C2F-1F47628A747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417658" y="4546096"/>
                <a:ext cx="161896" cy="161896"/>
              </a:xfrm>
              <a:prstGeom prst="rect">
                <a:avLst/>
              </a:prstGeom>
            </p:spPr>
          </p:pic>
          <p:pic>
            <p:nvPicPr>
              <p:cNvPr id="44" name="Picture 43" descr="A picture containing indoor, food, plastic, dessert&#10;&#10;Description automatically generated">
                <a:extLst>
                  <a:ext uri="{FF2B5EF4-FFF2-40B4-BE49-F238E27FC236}">
                    <a16:creationId xmlns:a16="http://schemas.microsoft.com/office/drawing/2014/main" id="{A0AF5745-6D60-462D-88E5-6C67F0176D3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5106" y="4455448"/>
                <a:ext cx="161896" cy="161896"/>
              </a:xfrm>
              <a:prstGeom prst="rect">
                <a:avLst/>
              </a:prstGeom>
            </p:spPr>
          </p:pic>
          <p:pic>
            <p:nvPicPr>
              <p:cNvPr id="45" name="Picture 44" descr="A picture containing indoor, food, plastic, dessert&#10;&#10;Description automatically generated">
                <a:extLst>
                  <a:ext uri="{FF2B5EF4-FFF2-40B4-BE49-F238E27FC236}">
                    <a16:creationId xmlns:a16="http://schemas.microsoft.com/office/drawing/2014/main" id="{2E6FE652-E992-4145-96A9-922C1F3B94D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66985" y="4500772"/>
                <a:ext cx="161896" cy="161896"/>
              </a:xfrm>
              <a:prstGeom prst="rect">
                <a:avLst/>
              </a:prstGeom>
            </p:spPr>
          </p:pic>
          <p:pic>
            <p:nvPicPr>
              <p:cNvPr id="46" name="Picture 45" descr="A picture containing indoor, food, plastic, dessert&#10;&#10;Description automatically generated">
                <a:extLst>
                  <a:ext uri="{FF2B5EF4-FFF2-40B4-BE49-F238E27FC236}">
                    <a16:creationId xmlns:a16="http://schemas.microsoft.com/office/drawing/2014/main" id="{5C1E2946-2975-4105-B1F7-E67F7FAC60F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633577" y="4546096"/>
                <a:ext cx="161896" cy="161896"/>
              </a:xfrm>
              <a:prstGeom prst="rect">
                <a:avLst/>
              </a:prstGeom>
            </p:spPr>
          </p:pic>
          <p:pic>
            <p:nvPicPr>
              <p:cNvPr id="47" name="Picture 46" descr="A picture containing indoor, food, plastic, dessert&#10;&#10;Description automatically generated">
                <a:extLst>
                  <a:ext uri="{FF2B5EF4-FFF2-40B4-BE49-F238E27FC236}">
                    <a16:creationId xmlns:a16="http://schemas.microsoft.com/office/drawing/2014/main" id="{70ADD3AF-ABE2-4611-BF69-5AB98CDD150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506016" y="4585829"/>
                <a:ext cx="161896" cy="161896"/>
              </a:xfrm>
              <a:prstGeom prst="rect">
                <a:avLst/>
              </a:prstGeom>
            </p:spPr>
          </p:pic>
          <p:pic>
            <p:nvPicPr>
              <p:cNvPr id="48" name="Picture 47" descr="A picture containing indoor, food, plastic, dessert&#10;&#10;Description automatically generated">
                <a:extLst>
                  <a:ext uri="{FF2B5EF4-FFF2-40B4-BE49-F238E27FC236}">
                    <a16:creationId xmlns:a16="http://schemas.microsoft.com/office/drawing/2014/main" id="{353C8597-7782-48AE-AD48-05F81E44C71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362181" y="4384200"/>
                <a:ext cx="161896" cy="161896"/>
              </a:xfrm>
              <a:prstGeom prst="rect">
                <a:avLst/>
              </a:prstGeom>
            </p:spPr>
          </p:pic>
          <p:pic>
            <p:nvPicPr>
              <p:cNvPr id="49" name="Picture 48" descr="A picture containing indoor, food, plastic, dessert&#10;&#10;Description automatically generated">
                <a:extLst>
                  <a:ext uri="{FF2B5EF4-FFF2-40B4-BE49-F238E27FC236}">
                    <a16:creationId xmlns:a16="http://schemas.microsoft.com/office/drawing/2014/main" id="{216433CA-5A3A-47B3-829E-D46C83FF693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2341" y="4384200"/>
                <a:ext cx="161896" cy="161896"/>
              </a:xfrm>
              <a:prstGeom prst="rect">
                <a:avLst/>
              </a:prstGeom>
            </p:spPr>
          </p:pic>
          <p:pic>
            <p:nvPicPr>
              <p:cNvPr id="50" name="Picture 49" descr="A picture containing indoor, food, plastic, dessert&#10;&#10;Description automatically generated">
                <a:extLst>
                  <a:ext uri="{FF2B5EF4-FFF2-40B4-BE49-F238E27FC236}">
                    <a16:creationId xmlns:a16="http://schemas.microsoft.com/office/drawing/2014/main" id="{BC853C28-EC32-47E1-BE7A-ED1E89E3078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446325" y="4429251"/>
                <a:ext cx="161896" cy="161896"/>
              </a:xfrm>
              <a:prstGeom prst="rect">
                <a:avLst/>
              </a:prstGeom>
            </p:spPr>
          </p:pic>
          <p:pic>
            <p:nvPicPr>
              <p:cNvPr id="53" name="Picture 52" descr="A picture containing indoor, food, plastic, dessert&#10;&#10;Description automatically generated">
                <a:extLst>
                  <a:ext uri="{FF2B5EF4-FFF2-40B4-BE49-F238E27FC236}">
                    <a16:creationId xmlns:a16="http://schemas.microsoft.com/office/drawing/2014/main" id="{4B815DA2-8D10-4714-A78E-9E40B3AB9D3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471796" y="4307088"/>
                <a:ext cx="161896" cy="161896"/>
              </a:xfrm>
              <a:prstGeom prst="rect">
                <a:avLst/>
              </a:prstGeom>
            </p:spPr>
          </p:pic>
          <p:pic>
            <p:nvPicPr>
              <p:cNvPr id="55" name="Picture 54" descr="A picture containing indoor, food, plastic, dessert&#10;&#10;Description automatically generated">
                <a:extLst>
                  <a:ext uri="{FF2B5EF4-FFF2-40B4-BE49-F238E27FC236}">
                    <a16:creationId xmlns:a16="http://schemas.microsoft.com/office/drawing/2014/main" id="{B8230767-4A82-41B8-AD0F-E8BB69F6B5D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532989" y="4463573"/>
                <a:ext cx="161896" cy="161896"/>
              </a:xfrm>
              <a:prstGeom prst="rect">
                <a:avLst/>
              </a:prstGeom>
            </p:spPr>
          </p:pic>
          <p:pic>
            <p:nvPicPr>
              <p:cNvPr id="56" name="Picture 55" descr="A picture containing indoor, food, plastic, dessert&#10;&#10;Description automatically generated">
                <a:extLst>
                  <a:ext uri="{FF2B5EF4-FFF2-40B4-BE49-F238E27FC236}">
                    <a16:creationId xmlns:a16="http://schemas.microsoft.com/office/drawing/2014/main" id="{3E04563E-1288-468B-8DA9-FBEE4E1B343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664327" y="4418522"/>
                <a:ext cx="161896" cy="161896"/>
              </a:xfrm>
              <a:prstGeom prst="rect">
                <a:avLst/>
              </a:prstGeom>
            </p:spPr>
          </p:pic>
          <p:pic>
            <p:nvPicPr>
              <p:cNvPr id="57" name="Picture 56" descr="A picture containing indoor, food, plastic, dessert&#10;&#10;Description automatically generated">
                <a:extLst>
                  <a:ext uri="{FF2B5EF4-FFF2-40B4-BE49-F238E27FC236}">
                    <a16:creationId xmlns:a16="http://schemas.microsoft.com/office/drawing/2014/main" id="{52EB4177-A753-43EE-84C7-2CE1AF3F1D2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692913" y="4307088"/>
                <a:ext cx="161896" cy="161896"/>
              </a:xfrm>
              <a:prstGeom prst="rect">
                <a:avLst/>
              </a:prstGeom>
            </p:spPr>
          </p:pic>
          <p:pic>
            <p:nvPicPr>
              <p:cNvPr id="58" name="Picture 57" descr="A picture containing indoor, food, plastic, dessert&#10;&#10;Description automatically generated">
                <a:extLst>
                  <a:ext uri="{FF2B5EF4-FFF2-40B4-BE49-F238E27FC236}">
                    <a16:creationId xmlns:a16="http://schemas.microsoft.com/office/drawing/2014/main" id="{7E52C81C-5EBD-4E02-8F78-2866FD42179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565802" y="4341410"/>
                <a:ext cx="161896" cy="161896"/>
              </a:xfrm>
              <a:prstGeom prst="rect">
                <a:avLst/>
              </a:prstGeom>
            </p:spPr>
          </p:pic>
          <p:pic>
            <p:nvPicPr>
              <p:cNvPr id="59" name="Picture 58" descr="A picture containing indoor, food, plastic, dessert&#10;&#10;Description automatically generated">
                <a:extLst>
                  <a:ext uri="{FF2B5EF4-FFF2-40B4-BE49-F238E27FC236}">
                    <a16:creationId xmlns:a16="http://schemas.microsoft.com/office/drawing/2014/main" id="{E2B7FBED-16B9-4D0C-B3C7-049563942E2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586033" y="4233333"/>
                <a:ext cx="161896" cy="161896"/>
              </a:xfrm>
              <a:prstGeom prst="rect">
                <a:avLst/>
              </a:prstGeom>
            </p:spPr>
          </p:pic>
        </p:grpSp>
        <p:sp>
          <p:nvSpPr>
            <p:cNvPr id="1053" name="TextBox 1052">
              <a:extLst>
                <a:ext uri="{FF2B5EF4-FFF2-40B4-BE49-F238E27FC236}">
                  <a16:creationId xmlns:a16="http://schemas.microsoft.com/office/drawing/2014/main" id="{736B3771-C84E-464C-ABD4-938D6592812F}"/>
                </a:ext>
              </a:extLst>
            </p:cNvPr>
            <p:cNvSpPr txBox="1"/>
            <p:nvPr/>
          </p:nvSpPr>
          <p:spPr>
            <a:xfrm>
              <a:off x="6660289" y="3448426"/>
              <a:ext cx="1401281" cy="923330"/>
            </a:xfrm>
            <a:prstGeom prst="rect">
              <a:avLst/>
            </a:prstGeom>
            <a:noFill/>
          </p:spPr>
          <p:txBody>
            <a:bodyPr wrap="none" rtlCol="0">
              <a:spAutoFit/>
            </a:bodyPr>
            <a:lstStyle/>
            <a:p>
              <a:pPr algn="ctr"/>
              <a:r>
                <a:rPr lang="en-US" dirty="0">
                  <a:solidFill>
                    <a:srgbClr val="FFFFFF"/>
                  </a:solidFill>
                </a:rPr>
                <a:t>7 days</a:t>
              </a:r>
            </a:p>
            <a:p>
              <a:pPr algn="ctr"/>
              <a:r>
                <a:rPr lang="en-US" dirty="0">
                  <a:solidFill>
                    <a:srgbClr val="FFFFFF"/>
                  </a:solidFill>
                </a:rPr>
                <a:t>10 kg</a:t>
              </a:r>
            </a:p>
            <a:p>
              <a:pPr algn="ctr"/>
              <a:r>
                <a:rPr lang="en-US" dirty="0">
                  <a:solidFill>
                    <a:srgbClr val="FFFFFF"/>
                  </a:solidFill>
                </a:rPr>
                <a:t>32 ‘footballs’</a:t>
              </a:r>
            </a:p>
          </p:txBody>
        </p:sp>
        <p:cxnSp>
          <p:nvCxnSpPr>
            <p:cNvPr id="1057" name="Straight Arrow Connector 1056">
              <a:extLst>
                <a:ext uri="{FF2B5EF4-FFF2-40B4-BE49-F238E27FC236}">
                  <a16:creationId xmlns:a16="http://schemas.microsoft.com/office/drawing/2014/main" id="{813B0B9E-D944-42B6-B461-EAD2CC27F245}"/>
                </a:ext>
              </a:extLst>
            </p:cNvPr>
            <p:cNvCxnSpPr>
              <a:cxnSpLocks/>
            </p:cNvCxnSpPr>
            <p:nvPr/>
          </p:nvCxnSpPr>
          <p:spPr>
            <a:xfrm>
              <a:off x="7386566" y="4358355"/>
              <a:ext cx="0" cy="415922"/>
            </a:xfrm>
            <a:prstGeom prst="straightConnector1">
              <a:avLst/>
            </a:prstGeom>
            <a:ln w="28575">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68" name="Group 1067">
            <a:extLst>
              <a:ext uri="{FF2B5EF4-FFF2-40B4-BE49-F238E27FC236}">
                <a16:creationId xmlns:a16="http://schemas.microsoft.com/office/drawing/2014/main" id="{03A9CF6E-F3BF-4E6E-8A98-00105AA688D2}"/>
              </a:ext>
            </a:extLst>
          </p:cNvPr>
          <p:cNvGrpSpPr/>
          <p:nvPr/>
        </p:nvGrpSpPr>
        <p:grpSpPr>
          <a:xfrm>
            <a:off x="7865241" y="3246742"/>
            <a:ext cx="2404560" cy="2203337"/>
            <a:chOff x="7865241" y="3246742"/>
            <a:chExt cx="2404560" cy="2203337"/>
          </a:xfrm>
        </p:grpSpPr>
        <p:grpSp>
          <p:nvGrpSpPr>
            <p:cNvPr id="151" name="Group 150">
              <a:extLst>
                <a:ext uri="{FF2B5EF4-FFF2-40B4-BE49-F238E27FC236}">
                  <a16:creationId xmlns:a16="http://schemas.microsoft.com/office/drawing/2014/main" id="{1179BF74-2E2C-4760-9EC8-7D7C4112A74F}"/>
                </a:ext>
              </a:extLst>
            </p:cNvPr>
            <p:cNvGrpSpPr/>
            <p:nvPr/>
          </p:nvGrpSpPr>
          <p:grpSpPr>
            <a:xfrm>
              <a:off x="7865241" y="4578244"/>
              <a:ext cx="1292831" cy="871835"/>
              <a:chOff x="1799658" y="4188737"/>
              <a:chExt cx="1292831" cy="871835"/>
            </a:xfrm>
          </p:grpSpPr>
          <p:pic>
            <p:nvPicPr>
              <p:cNvPr id="66" name="Picture 65" descr="A picture containing indoor, food, plastic, dessert&#10;&#10;Description automatically generated">
                <a:extLst>
                  <a:ext uri="{FF2B5EF4-FFF2-40B4-BE49-F238E27FC236}">
                    <a16:creationId xmlns:a16="http://schemas.microsoft.com/office/drawing/2014/main" id="{C24EB004-6802-469F-BC15-FF3E85D7D36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799658" y="4646564"/>
                <a:ext cx="161896" cy="161896"/>
              </a:xfrm>
              <a:prstGeom prst="rect">
                <a:avLst/>
              </a:prstGeom>
            </p:spPr>
          </p:pic>
          <p:pic>
            <p:nvPicPr>
              <p:cNvPr id="67" name="Picture 66" descr="A picture containing indoor, food, plastic, dessert&#10;&#10;Description automatically generated">
                <a:extLst>
                  <a:ext uri="{FF2B5EF4-FFF2-40B4-BE49-F238E27FC236}">
                    <a16:creationId xmlns:a16="http://schemas.microsoft.com/office/drawing/2014/main" id="{6DEB8665-CDB4-4E1A-8CAE-9874973B41C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75233" y="4679829"/>
                <a:ext cx="161896" cy="161896"/>
              </a:xfrm>
              <a:prstGeom prst="rect">
                <a:avLst/>
              </a:prstGeom>
            </p:spPr>
          </p:pic>
          <p:pic>
            <p:nvPicPr>
              <p:cNvPr id="68" name="Picture 67" descr="A picture containing indoor, food, plastic, dessert&#10;&#10;Description automatically generated">
                <a:extLst>
                  <a:ext uri="{FF2B5EF4-FFF2-40B4-BE49-F238E27FC236}">
                    <a16:creationId xmlns:a16="http://schemas.microsoft.com/office/drawing/2014/main" id="{BB050F6E-DEF2-4187-913B-9695D7A20EE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49563" y="4716632"/>
                <a:ext cx="161896" cy="161896"/>
              </a:xfrm>
              <a:prstGeom prst="rect">
                <a:avLst/>
              </a:prstGeom>
            </p:spPr>
          </p:pic>
          <p:pic>
            <p:nvPicPr>
              <p:cNvPr id="69" name="Picture 68" descr="A picture containing indoor, food, plastic, dessert&#10;&#10;Description automatically generated">
                <a:extLst>
                  <a:ext uri="{FF2B5EF4-FFF2-40B4-BE49-F238E27FC236}">
                    <a16:creationId xmlns:a16="http://schemas.microsoft.com/office/drawing/2014/main" id="{523A8B82-3CB6-41DA-9BE3-52939AD8D43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930593" y="4679829"/>
                <a:ext cx="161896" cy="161896"/>
              </a:xfrm>
              <a:prstGeom prst="rect">
                <a:avLst/>
              </a:prstGeom>
            </p:spPr>
          </p:pic>
          <p:pic>
            <p:nvPicPr>
              <p:cNvPr id="70" name="Picture 69" descr="A picture containing indoor, food, plastic, dessert&#10;&#10;Description automatically generated">
                <a:extLst>
                  <a:ext uri="{FF2B5EF4-FFF2-40B4-BE49-F238E27FC236}">
                    <a16:creationId xmlns:a16="http://schemas.microsoft.com/office/drawing/2014/main" id="{B9474D7B-DA95-4CC8-B200-B2C45DFC7EF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31719" y="4719387"/>
                <a:ext cx="161896" cy="161896"/>
              </a:xfrm>
              <a:prstGeom prst="rect">
                <a:avLst/>
              </a:prstGeom>
            </p:spPr>
          </p:pic>
          <p:pic>
            <p:nvPicPr>
              <p:cNvPr id="71" name="Picture 70" descr="A picture containing indoor, food, plastic, dessert&#10;&#10;Description automatically generated">
                <a:extLst>
                  <a:ext uri="{FF2B5EF4-FFF2-40B4-BE49-F238E27FC236}">
                    <a16:creationId xmlns:a16="http://schemas.microsoft.com/office/drawing/2014/main" id="{9F1A59CD-92AC-4E0E-BD6E-5F9130AB363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50915" y="4762217"/>
                <a:ext cx="161896" cy="161896"/>
              </a:xfrm>
              <a:prstGeom prst="rect">
                <a:avLst/>
              </a:prstGeom>
            </p:spPr>
          </p:pic>
          <p:pic>
            <p:nvPicPr>
              <p:cNvPr id="72" name="Picture 71" descr="A picture containing indoor, food, plastic, dessert&#10;&#10;Description automatically generated">
                <a:extLst>
                  <a:ext uri="{FF2B5EF4-FFF2-40B4-BE49-F238E27FC236}">
                    <a16:creationId xmlns:a16="http://schemas.microsoft.com/office/drawing/2014/main" id="{B81F09E3-0D76-4C46-BD12-4F71B3EEB94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730" y="4810190"/>
                <a:ext cx="161896" cy="161896"/>
              </a:xfrm>
              <a:prstGeom prst="rect">
                <a:avLst/>
              </a:prstGeom>
            </p:spPr>
          </p:pic>
          <p:pic>
            <p:nvPicPr>
              <p:cNvPr id="73" name="Picture 72" descr="A picture containing indoor, food, plastic, dessert&#10;&#10;Description automatically generated">
                <a:extLst>
                  <a:ext uri="{FF2B5EF4-FFF2-40B4-BE49-F238E27FC236}">
                    <a16:creationId xmlns:a16="http://schemas.microsoft.com/office/drawing/2014/main" id="{2C67DC0E-4C04-4200-816D-95ED94E2326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26681" y="4854426"/>
                <a:ext cx="161896" cy="161896"/>
              </a:xfrm>
              <a:prstGeom prst="rect">
                <a:avLst/>
              </a:prstGeom>
            </p:spPr>
          </p:pic>
          <p:pic>
            <p:nvPicPr>
              <p:cNvPr id="74" name="Picture 73" descr="A picture containing indoor, food, plastic, dessert&#10;&#10;Description automatically generated">
                <a:extLst>
                  <a:ext uri="{FF2B5EF4-FFF2-40B4-BE49-F238E27FC236}">
                    <a16:creationId xmlns:a16="http://schemas.microsoft.com/office/drawing/2014/main" id="{D4958754-56EA-430E-8506-E4FDFBAAA58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766685"/>
                <a:ext cx="161896" cy="161896"/>
              </a:xfrm>
              <a:prstGeom prst="rect">
                <a:avLst/>
              </a:prstGeom>
            </p:spPr>
          </p:pic>
          <p:pic>
            <p:nvPicPr>
              <p:cNvPr id="75" name="Picture 74" descr="A picture containing indoor, food, plastic, dessert&#10;&#10;Description automatically generated">
                <a:extLst>
                  <a:ext uri="{FF2B5EF4-FFF2-40B4-BE49-F238E27FC236}">
                    <a16:creationId xmlns:a16="http://schemas.microsoft.com/office/drawing/2014/main" id="{8B7B4278-24E0-4132-AE55-C7D0B267C0F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41355" y="4805420"/>
                <a:ext cx="161896" cy="161896"/>
              </a:xfrm>
              <a:prstGeom prst="rect">
                <a:avLst/>
              </a:prstGeom>
            </p:spPr>
          </p:pic>
          <p:pic>
            <p:nvPicPr>
              <p:cNvPr id="76" name="Picture 75" descr="A picture containing indoor, food, plastic, dessert&#10;&#10;Description automatically generated">
                <a:extLst>
                  <a:ext uri="{FF2B5EF4-FFF2-40B4-BE49-F238E27FC236}">
                    <a16:creationId xmlns:a16="http://schemas.microsoft.com/office/drawing/2014/main" id="{E4D793DC-DA6E-43F2-B6B8-5C86F25912D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51384" y="4835416"/>
                <a:ext cx="161896" cy="161896"/>
              </a:xfrm>
              <a:prstGeom prst="rect">
                <a:avLst/>
              </a:prstGeom>
            </p:spPr>
          </p:pic>
          <p:pic>
            <p:nvPicPr>
              <p:cNvPr id="77" name="Picture 76" descr="A picture containing indoor, food, plastic, dessert&#10;&#10;Description automatically generated">
                <a:extLst>
                  <a:ext uri="{FF2B5EF4-FFF2-40B4-BE49-F238E27FC236}">
                    <a16:creationId xmlns:a16="http://schemas.microsoft.com/office/drawing/2014/main" id="{FD42336C-C437-4D93-92C4-6FBE81F4957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3875" y="4861154"/>
                <a:ext cx="161896" cy="161896"/>
              </a:xfrm>
              <a:prstGeom prst="rect">
                <a:avLst/>
              </a:prstGeom>
            </p:spPr>
          </p:pic>
          <p:pic>
            <p:nvPicPr>
              <p:cNvPr id="78" name="Picture 77" descr="A picture containing indoor, food, plastic, dessert&#10;&#10;Description automatically generated">
                <a:extLst>
                  <a:ext uri="{FF2B5EF4-FFF2-40B4-BE49-F238E27FC236}">
                    <a16:creationId xmlns:a16="http://schemas.microsoft.com/office/drawing/2014/main" id="{473B0499-F568-46E5-BE3B-24D8224F72E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0478" y="4898676"/>
                <a:ext cx="161896" cy="161896"/>
              </a:xfrm>
              <a:prstGeom prst="rect">
                <a:avLst/>
              </a:prstGeom>
            </p:spPr>
          </p:pic>
          <p:pic>
            <p:nvPicPr>
              <p:cNvPr id="79" name="Picture 78" descr="A picture containing indoor, food, plastic, dessert&#10;&#10;Description automatically generated">
                <a:extLst>
                  <a:ext uri="{FF2B5EF4-FFF2-40B4-BE49-F238E27FC236}">
                    <a16:creationId xmlns:a16="http://schemas.microsoft.com/office/drawing/2014/main" id="{68104CDE-B34D-434B-B006-887A2F8A5F9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842995" y="4607693"/>
                <a:ext cx="161896" cy="161896"/>
              </a:xfrm>
              <a:prstGeom prst="rect">
                <a:avLst/>
              </a:prstGeom>
            </p:spPr>
          </p:pic>
          <p:pic>
            <p:nvPicPr>
              <p:cNvPr id="80" name="Picture 79" descr="A picture containing indoor, food, plastic, dessert&#10;&#10;Description automatically generated">
                <a:extLst>
                  <a:ext uri="{FF2B5EF4-FFF2-40B4-BE49-F238E27FC236}">
                    <a16:creationId xmlns:a16="http://schemas.microsoft.com/office/drawing/2014/main" id="{E0FA5419-DE96-4B5C-8073-0A5525A236D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32845" y="4649539"/>
                <a:ext cx="161896" cy="161896"/>
              </a:xfrm>
              <a:prstGeom prst="rect">
                <a:avLst/>
              </a:prstGeom>
            </p:spPr>
          </p:pic>
          <p:pic>
            <p:nvPicPr>
              <p:cNvPr id="81" name="Picture 80" descr="A picture containing indoor, food, plastic, dessert&#10;&#10;Description automatically generated">
                <a:extLst>
                  <a:ext uri="{FF2B5EF4-FFF2-40B4-BE49-F238E27FC236}">
                    <a16:creationId xmlns:a16="http://schemas.microsoft.com/office/drawing/2014/main" id="{FA6F4123-07BE-4F53-B3B0-F7724F40533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19343" y="4690866"/>
                <a:ext cx="161896" cy="161896"/>
              </a:xfrm>
              <a:prstGeom prst="rect">
                <a:avLst/>
              </a:prstGeom>
            </p:spPr>
          </p:pic>
          <p:pic>
            <p:nvPicPr>
              <p:cNvPr id="83" name="Picture 82" descr="A picture containing indoor, food, plastic, dessert&#10;&#10;Description automatically generated">
                <a:extLst>
                  <a:ext uri="{FF2B5EF4-FFF2-40B4-BE49-F238E27FC236}">
                    <a16:creationId xmlns:a16="http://schemas.microsoft.com/office/drawing/2014/main" id="{C1055498-FB2F-4CEF-A827-AB8EF68E335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883784" y="4571027"/>
                <a:ext cx="161896" cy="161896"/>
              </a:xfrm>
              <a:prstGeom prst="rect">
                <a:avLst/>
              </a:prstGeom>
            </p:spPr>
          </p:pic>
          <p:pic>
            <p:nvPicPr>
              <p:cNvPr id="84" name="Picture 83" descr="A picture containing indoor, food, plastic, dessert&#10;&#10;Description automatically generated">
                <a:extLst>
                  <a:ext uri="{FF2B5EF4-FFF2-40B4-BE49-F238E27FC236}">
                    <a16:creationId xmlns:a16="http://schemas.microsoft.com/office/drawing/2014/main" id="{44600762-64C0-4DED-B886-147EB4240C88}"/>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66383" y="4612242"/>
                <a:ext cx="161896" cy="161896"/>
              </a:xfrm>
              <a:prstGeom prst="rect">
                <a:avLst/>
              </a:prstGeom>
            </p:spPr>
          </p:pic>
          <p:pic>
            <p:nvPicPr>
              <p:cNvPr id="85" name="Picture 84" descr="A picture containing indoor, food, plastic, dessert&#10;&#10;Description automatically generated">
                <a:extLst>
                  <a:ext uri="{FF2B5EF4-FFF2-40B4-BE49-F238E27FC236}">
                    <a16:creationId xmlns:a16="http://schemas.microsoft.com/office/drawing/2014/main" id="{75FEB0BA-2EE9-4E3B-8340-60A6C8009E3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40170" y="4654730"/>
                <a:ext cx="161896" cy="161896"/>
              </a:xfrm>
              <a:prstGeom prst="rect">
                <a:avLst/>
              </a:prstGeom>
            </p:spPr>
          </p:pic>
          <p:pic>
            <p:nvPicPr>
              <p:cNvPr id="86" name="Picture 85" descr="A picture containing indoor, food, plastic, dessert&#10;&#10;Description automatically generated">
                <a:extLst>
                  <a:ext uri="{FF2B5EF4-FFF2-40B4-BE49-F238E27FC236}">
                    <a16:creationId xmlns:a16="http://schemas.microsoft.com/office/drawing/2014/main" id="{7213EA54-DC60-4739-8EE4-F43591B7C66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32497" y="4695657"/>
                <a:ext cx="161896" cy="161896"/>
              </a:xfrm>
              <a:prstGeom prst="rect">
                <a:avLst/>
              </a:prstGeom>
            </p:spPr>
          </p:pic>
          <p:pic>
            <p:nvPicPr>
              <p:cNvPr id="87" name="Picture 86" descr="A picture containing indoor, food, plastic, dessert&#10;&#10;Description automatically generated">
                <a:extLst>
                  <a:ext uri="{FF2B5EF4-FFF2-40B4-BE49-F238E27FC236}">
                    <a16:creationId xmlns:a16="http://schemas.microsoft.com/office/drawing/2014/main" id="{04345FCA-07A4-4A80-A591-42A5BFDDEA8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9665" y="4726409"/>
                <a:ext cx="161896" cy="161896"/>
              </a:xfrm>
              <a:prstGeom prst="rect">
                <a:avLst/>
              </a:prstGeom>
            </p:spPr>
          </p:pic>
          <p:pic>
            <p:nvPicPr>
              <p:cNvPr id="88" name="Picture 87" descr="A picture containing indoor, food, plastic, dessert&#10;&#10;Description automatically generated">
                <a:extLst>
                  <a:ext uri="{FF2B5EF4-FFF2-40B4-BE49-F238E27FC236}">
                    <a16:creationId xmlns:a16="http://schemas.microsoft.com/office/drawing/2014/main" id="{389ADFCC-EB84-47D8-80B8-ED2D046E467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30464" y="4741631"/>
                <a:ext cx="161896" cy="161896"/>
              </a:xfrm>
              <a:prstGeom prst="rect">
                <a:avLst/>
              </a:prstGeom>
            </p:spPr>
          </p:pic>
          <p:pic>
            <p:nvPicPr>
              <p:cNvPr id="89" name="Picture 88" descr="A picture containing indoor, food, plastic, dessert&#10;&#10;Description automatically generated">
                <a:extLst>
                  <a:ext uri="{FF2B5EF4-FFF2-40B4-BE49-F238E27FC236}">
                    <a16:creationId xmlns:a16="http://schemas.microsoft.com/office/drawing/2014/main" id="{4FC076C1-4EBA-4AE0-AF49-3419125CA8E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21026" y="4745853"/>
                <a:ext cx="161896" cy="161896"/>
              </a:xfrm>
              <a:prstGeom prst="rect">
                <a:avLst/>
              </a:prstGeom>
            </p:spPr>
          </p:pic>
          <p:pic>
            <p:nvPicPr>
              <p:cNvPr id="90" name="Picture 89" descr="A picture containing indoor, food, plastic, dessert&#10;&#10;Description automatically generated">
                <a:extLst>
                  <a:ext uri="{FF2B5EF4-FFF2-40B4-BE49-F238E27FC236}">
                    <a16:creationId xmlns:a16="http://schemas.microsoft.com/office/drawing/2014/main" id="{7015CEC0-152C-4A6B-8AC7-18573EF029D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28271" y="4783375"/>
                <a:ext cx="161896" cy="161896"/>
              </a:xfrm>
              <a:prstGeom prst="rect">
                <a:avLst/>
              </a:prstGeom>
            </p:spPr>
          </p:pic>
          <p:pic>
            <p:nvPicPr>
              <p:cNvPr id="91" name="Picture 90" descr="A picture containing indoor, food, plastic, dessert&#10;&#10;Description automatically generated">
                <a:extLst>
                  <a:ext uri="{FF2B5EF4-FFF2-40B4-BE49-F238E27FC236}">
                    <a16:creationId xmlns:a16="http://schemas.microsoft.com/office/drawing/2014/main" id="{E960515E-9295-4846-8F96-50EEE8ACC73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744121" y="4531620"/>
                <a:ext cx="161896" cy="161896"/>
              </a:xfrm>
              <a:prstGeom prst="rect">
                <a:avLst/>
              </a:prstGeom>
            </p:spPr>
          </p:pic>
          <p:pic>
            <p:nvPicPr>
              <p:cNvPr id="92" name="Picture 91" descr="A picture containing indoor, food, plastic, dessert&#10;&#10;Description automatically generated">
                <a:extLst>
                  <a:ext uri="{FF2B5EF4-FFF2-40B4-BE49-F238E27FC236}">
                    <a16:creationId xmlns:a16="http://schemas.microsoft.com/office/drawing/2014/main" id="{9A3B0628-1429-49A9-9588-2362FF932ED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1997361" y="4499439"/>
                <a:ext cx="161896" cy="161896"/>
              </a:xfrm>
              <a:prstGeom prst="rect">
                <a:avLst/>
              </a:prstGeom>
            </p:spPr>
          </p:pic>
          <p:pic>
            <p:nvPicPr>
              <p:cNvPr id="93" name="Picture 92" descr="A picture containing indoor, food, plastic, dessert&#10;&#10;Description automatically generated">
                <a:extLst>
                  <a:ext uri="{FF2B5EF4-FFF2-40B4-BE49-F238E27FC236}">
                    <a16:creationId xmlns:a16="http://schemas.microsoft.com/office/drawing/2014/main" id="{99FAA6DB-0225-4CBC-A86E-DA55EF1FDCC6}"/>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82427" y="4537575"/>
                <a:ext cx="161896" cy="161896"/>
              </a:xfrm>
              <a:prstGeom prst="rect">
                <a:avLst/>
              </a:prstGeom>
            </p:spPr>
          </p:pic>
          <p:pic>
            <p:nvPicPr>
              <p:cNvPr id="94" name="Picture 93" descr="A picture containing indoor, food, plastic, dessert&#10;&#10;Description automatically generated">
                <a:extLst>
                  <a:ext uri="{FF2B5EF4-FFF2-40B4-BE49-F238E27FC236}">
                    <a16:creationId xmlns:a16="http://schemas.microsoft.com/office/drawing/2014/main" id="{A7A50BE1-66AD-45F6-BA73-7A86AA7002B0}"/>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34626" y="4577574"/>
                <a:ext cx="161896" cy="161896"/>
              </a:xfrm>
              <a:prstGeom prst="rect">
                <a:avLst/>
              </a:prstGeom>
            </p:spPr>
          </p:pic>
          <p:pic>
            <p:nvPicPr>
              <p:cNvPr id="95" name="Picture 94" descr="A picture containing indoor, food, plastic, dessert&#10;&#10;Description automatically generated">
                <a:extLst>
                  <a:ext uri="{FF2B5EF4-FFF2-40B4-BE49-F238E27FC236}">
                    <a16:creationId xmlns:a16="http://schemas.microsoft.com/office/drawing/2014/main" id="{02BDF188-1697-4BA7-A805-C12D08D6014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76910" y="4586171"/>
                <a:ext cx="161896" cy="161896"/>
              </a:xfrm>
              <a:prstGeom prst="rect">
                <a:avLst/>
              </a:prstGeom>
            </p:spPr>
          </p:pic>
          <p:pic>
            <p:nvPicPr>
              <p:cNvPr id="96" name="Picture 95" descr="A picture containing indoor, food, plastic, dessert&#10;&#10;Description automatically generated">
                <a:extLst>
                  <a:ext uri="{FF2B5EF4-FFF2-40B4-BE49-F238E27FC236}">
                    <a16:creationId xmlns:a16="http://schemas.microsoft.com/office/drawing/2014/main" id="{E89CD0E0-7FFC-44E9-A097-BC877C815C4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67401" y="4627951"/>
                <a:ext cx="161896" cy="161896"/>
              </a:xfrm>
              <a:prstGeom prst="rect">
                <a:avLst/>
              </a:prstGeom>
            </p:spPr>
          </p:pic>
          <p:pic>
            <p:nvPicPr>
              <p:cNvPr id="97" name="Picture 96" descr="A picture containing indoor, food, plastic, dessert&#10;&#10;Description automatically generated">
                <a:extLst>
                  <a:ext uri="{FF2B5EF4-FFF2-40B4-BE49-F238E27FC236}">
                    <a16:creationId xmlns:a16="http://schemas.microsoft.com/office/drawing/2014/main" id="{00562F36-12CE-4047-A42D-34E13CB3F611}"/>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12834" y="4614709"/>
                <a:ext cx="161896" cy="161896"/>
              </a:xfrm>
              <a:prstGeom prst="rect">
                <a:avLst/>
              </a:prstGeom>
            </p:spPr>
          </p:pic>
          <p:pic>
            <p:nvPicPr>
              <p:cNvPr id="98" name="Picture 97" descr="A picture containing indoor, food, plastic, dessert&#10;&#10;Description automatically generated">
                <a:extLst>
                  <a:ext uri="{FF2B5EF4-FFF2-40B4-BE49-F238E27FC236}">
                    <a16:creationId xmlns:a16="http://schemas.microsoft.com/office/drawing/2014/main" id="{E3C2ADEA-EE39-4DC6-A529-19F5FB300ED7}"/>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8829" y="4657378"/>
                <a:ext cx="161896" cy="161896"/>
              </a:xfrm>
              <a:prstGeom prst="rect">
                <a:avLst/>
              </a:prstGeom>
            </p:spPr>
          </p:pic>
          <p:pic>
            <p:nvPicPr>
              <p:cNvPr id="100" name="Picture 99" descr="A picture containing indoor, food, plastic, dessert&#10;&#10;Description automatically generated">
                <a:extLst>
                  <a:ext uri="{FF2B5EF4-FFF2-40B4-BE49-F238E27FC236}">
                    <a16:creationId xmlns:a16="http://schemas.microsoft.com/office/drawing/2014/main" id="{0D8B8FC3-8648-4E07-B6A8-1EBAFEC3AFD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35110" y="4657378"/>
                <a:ext cx="161896" cy="161896"/>
              </a:xfrm>
              <a:prstGeom prst="rect">
                <a:avLst/>
              </a:prstGeom>
            </p:spPr>
          </p:pic>
          <p:pic>
            <p:nvPicPr>
              <p:cNvPr id="101" name="Picture 100" descr="A picture containing indoor, food, plastic, dessert&#10;&#10;Description automatically generated">
                <a:extLst>
                  <a:ext uri="{FF2B5EF4-FFF2-40B4-BE49-F238E27FC236}">
                    <a16:creationId xmlns:a16="http://schemas.microsoft.com/office/drawing/2014/main" id="{E24D3106-F28D-48E1-B2B0-2C8AC9B9779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093592" y="4415678"/>
                <a:ext cx="161896" cy="161896"/>
              </a:xfrm>
              <a:prstGeom prst="rect">
                <a:avLst/>
              </a:prstGeom>
            </p:spPr>
          </p:pic>
          <p:pic>
            <p:nvPicPr>
              <p:cNvPr id="102" name="Picture 101" descr="A picture containing indoor, food, plastic, dessert&#10;&#10;Description automatically generated">
                <a:extLst>
                  <a:ext uri="{FF2B5EF4-FFF2-40B4-BE49-F238E27FC236}">
                    <a16:creationId xmlns:a16="http://schemas.microsoft.com/office/drawing/2014/main" id="{009E7E60-A91D-4F00-BB2F-B0675E3E6FE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2178" y="4461629"/>
                <a:ext cx="161896" cy="161896"/>
              </a:xfrm>
              <a:prstGeom prst="rect">
                <a:avLst/>
              </a:prstGeom>
            </p:spPr>
          </p:pic>
          <p:pic>
            <p:nvPicPr>
              <p:cNvPr id="103" name="Picture 102" descr="A picture containing indoor, food, plastic, dessert&#10;&#10;Description automatically generated">
                <a:extLst>
                  <a:ext uri="{FF2B5EF4-FFF2-40B4-BE49-F238E27FC236}">
                    <a16:creationId xmlns:a16="http://schemas.microsoft.com/office/drawing/2014/main" id="{19B62CCF-7695-42F3-A894-B1CEEF63156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87913" y="4502224"/>
                <a:ext cx="161896" cy="161896"/>
              </a:xfrm>
              <a:prstGeom prst="rect">
                <a:avLst/>
              </a:prstGeom>
            </p:spPr>
          </p:pic>
          <p:pic>
            <p:nvPicPr>
              <p:cNvPr id="104" name="Picture 103" descr="A picture containing indoor, food, plastic, dessert&#10;&#10;Description automatically generated">
                <a:extLst>
                  <a:ext uri="{FF2B5EF4-FFF2-40B4-BE49-F238E27FC236}">
                    <a16:creationId xmlns:a16="http://schemas.microsoft.com/office/drawing/2014/main" id="{81FD55A0-F531-4EEB-B675-7DF30141F4BC}"/>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655738" y="4457871"/>
                <a:ext cx="161896" cy="161896"/>
              </a:xfrm>
              <a:prstGeom prst="rect">
                <a:avLst/>
              </a:prstGeom>
            </p:spPr>
          </p:pic>
          <p:pic>
            <p:nvPicPr>
              <p:cNvPr id="105" name="Picture 104" descr="A picture containing indoor, food, plastic, dessert&#10;&#10;Description automatically generated">
                <a:extLst>
                  <a:ext uri="{FF2B5EF4-FFF2-40B4-BE49-F238E27FC236}">
                    <a16:creationId xmlns:a16="http://schemas.microsoft.com/office/drawing/2014/main" id="{E922BC58-6AA5-4AA1-8C42-6BB2AA7D8CB2}"/>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42469" y="4493421"/>
                <a:ext cx="161896" cy="161896"/>
              </a:xfrm>
              <a:prstGeom prst="rect">
                <a:avLst/>
              </a:prstGeom>
            </p:spPr>
          </p:pic>
          <p:pic>
            <p:nvPicPr>
              <p:cNvPr id="106" name="Picture 105" descr="A picture containing indoor, food, plastic, dessert&#10;&#10;Description automatically generated">
                <a:extLst>
                  <a:ext uri="{FF2B5EF4-FFF2-40B4-BE49-F238E27FC236}">
                    <a16:creationId xmlns:a16="http://schemas.microsoft.com/office/drawing/2014/main" id="{B95A030B-63CD-447D-9F19-1DE3050A1D8A}"/>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42554" y="4527352"/>
                <a:ext cx="161896" cy="161896"/>
              </a:xfrm>
              <a:prstGeom prst="rect">
                <a:avLst/>
              </a:prstGeom>
            </p:spPr>
          </p:pic>
          <p:pic>
            <p:nvPicPr>
              <p:cNvPr id="107" name="Picture 106" descr="A picture containing indoor, food, plastic, dessert&#10;&#10;Description automatically generated">
                <a:extLst>
                  <a:ext uri="{FF2B5EF4-FFF2-40B4-BE49-F238E27FC236}">
                    <a16:creationId xmlns:a16="http://schemas.microsoft.com/office/drawing/2014/main" id="{0024F7BF-C4FC-43D4-BE98-C06B803F00C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66375" y="4545920"/>
                <a:ext cx="161896" cy="161896"/>
              </a:xfrm>
              <a:prstGeom prst="rect">
                <a:avLst/>
              </a:prstGeom>
            </p:spPr>
          </p:pic>
          <p:pic>
            <p:nvPicPr>
              <p:cNvPr id="108" name="Picture 107" descr="A picture containing indoor, food, plastic, dessert&#10;&#10;Description automatically generated">
                <a:extLst>
                  <a:ext uri="{FF2B5EF4-FFF2-40B4-BE49-F238E27FC236}">
                    <a16:creationId xmlns:a16="http://schemas.microsoft.com/office/drawing/2014/main" id="{080D34A6-591D-4F60-91B6-8A053A5CC30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185705" y="4339626"/>
                <a:ext cx="161896" cy="161896"/>
              </a:xfrm>
              <a:prstGeom prst="rect">
                <a:avLst/>
              </a:prstGeom>
            </p:spPr>
          </p:pic>
          <p:pic>
            <p:nvPicPr>
              <p:cNvPr id="109" name="Picture 108" descr="A picture containing indoor, food, plastic, dessert&#10;&#10;Description automatically generated">
                <a:extLst>
                  <a:ext uri="{FF2B5EF4-FFF2-40B4-BE49-F238E27FC236}">
                    <a16:creationId xmlns:a16="http://schemas.microsoft.com/office/drawing/2014/main" id="{28BF28FC-3DC1-409E-B062-0ED61A88D43D}"/>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91987" y="4376351"/>
                <a:ext cx="161896" cy="161896"/>
              </a:xfrm>
              <a:prstGeom prst="rect">
                <a:avLst/>
              </a:prstGeom>
            </p:spPr>
          </p:pic>
          <p:pic>
            <p:nvPicPr>
              <p:cNvPr id="110" name="Picture 109" descr="A picture containing indoor, food, plastic, dessert&#10;&#10;Description automatically generated">
                <a:extLst>
                  <a:ext uri="{FF2B5EF4-FFF2-40B4-BE49-F238E27FC236}">
                    <a16:creationId xmlns:a16="http://schemas.microsoft.com/office/drawing/2014/main" id="{EF182963-D188-48E6-88FD-B932991D3D33}"/>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73368" y="4382965"/>
                <a:ext cx="161896" cy="161896"/>
              </a:xfrm>
              <a:prstGeom prst="rect">
                <a:avLst/>
              </a:prstGeom>
            </p:spPr>
          </p:pic>
          <p:pic>
            <p:nvPicPr>
              <p:cNvPr id="111" name="Picture 110" descr="A picture containing indoor, food, plastic, dessert&#10;&#10;Description automatically generated">
                <a:extLst>
                  <a:ext uri="{FF2B5EF4-FFF2-40B4-BE49-F238E27FC236}">
                    <a16:creationId xmlns:a16="http://schemas.microsoft.com/office/drawing/2014/main" id="{595070CB-CAEB-4E5F-BB0C-D8D007E7F50F}"/>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85611" y="4413274"/>
                <a:ext cx="161896" cy="161896"/>
              </a:xfrm>
              <a:prstGeom prst="rect">
                <a:avLst/>
              </a:prstGeom>
            </p:spPr>
          </p:pic>
          <p:pic>
            <p:nvPicPr>
              <p:cNvPr id="112" name="Picture 111" descr="A picture containing indoor, food, plastic, dessert&#10;&#10;Description automatically generated">
                <a:extLst>
                  <a:ext uri="{FF2B5EF4-FFF2-40B4-BE49-F238E27FC236}">
                    <a16:creationId xmlns:a16="http://schemas.microsoft.com/office/drawing/2014/main" id="{435C505C-D99D-4F75-9402-A043FC733354}"/>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84973" y="4422250"/>
                <a:ext cx="161896" cy="161896"/>
              </a:xfrm>
              <a:prstGeom prst="rect">
                <a:avLst/>
              </a:prstGeom>
            </p:spPr>
          </p:pic>
          <p:pic>
            <p:nvPicPr>
              <p:cNvPr id="113" name="Picture 112" descr="A picture containing indoor, food, plastic, dessert&#10;&#10;Description automatically generated">
                <a:extLst>
                  <a:ext uri="{FF2B5EF4-FFF2-40B4-BE49-F238E27FC236}">
                    <a16:creationId xmlns:a16="http://schemas.microsoft.com/office/drawing/2014/main" id="{2244EE2E-0480-4137-86E6-CDBA0064AF8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273338" y="4266640"/>
                <a:ext cx="161896" cy="161896"/>
              </a:xfrm>
              <a:prstGeom prst="rect">
                <a:avLst/>
              </a:prstGeom>
            </p:spPr>
          </p:pic>
          <p:pic>
            <p:nvPicPr>
              <p:cNvPr id="114" name="Picture 113" descr="A picture containing indoor, food, plastic, dessert&#10;&#10;Description automatically generated">
                <a:extLst>
                  <a:ext uri="{FF2B5EF4-FFF2-40B4-BE49-F238E27FC236}">
                    <a16:creationId xmlns:a16="http://schemas.microsoft.com/office/drawing/2014/main" id="{06EAAC8B-51D6-463A-BD7C-22E50869C4A9}"/>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524339" y="4298250"/>
                <a:ext cx="161896" cy="161896"/>
              </a:xfrm>
              <a:prstGeom prst="rect">
                <a:avLst/>
              </a:prstGeom>
            </p:spPr>
          </p:pic>
          <p:pic>
            <p:nvPicPr>
              <p:cNvPr id="115" name="Picture 114" descr="A picture containing indoor, food, plastic, dessert&#10;&#10;Description automatically generated">
                <a:extLst>
                  <a:ext uri="{FF2B5EF4-FFF2-40B4-BE49-F238E27FC236}">
                    <a16:creationId xmlns:a16="http://schemas.microsoft.com/office/drawing/2014/main" id="{3D607542-D7C6-4776-8137-2BA0C094D6B5}"/>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392470" y="4299733"/>
                <a:ext cx="161896" cy="161896"/>
              </a:xfrm>
              <a:prstGeom prst="rect">
                <a:avLst/>
              </a:prstGeom>
            </p:spPr>
          </p:pic>
          <p:pic>
            <p:nvPicPr>
              <p:cNvPr id="150" name="Picture 149" descr="A picture containing indoor, food, plastic, dessert&#10;&#10;Description automatically generated">
                <a:extLst>
                  <a:ext uri="{FF2B5EF4-FFF2-40B4-BE49-F238E27FC236}">
                    <a16:creationId xmlns:a16="http://schemas.microsoft.com/office/drawing/2014/main" id="{8EB28299-AE49-4913-B7E0-9F9776E9A41B}"/>
                  </a:ext>
                </a:extLst>
              </p:cNvPr>
              <p:cNvPicPr>
                <a:picLocks noChangeAspect="1"/>
              </p:cNvPicPr>
              <p:nvPr/>
            </p:nvPicPr>
            <p:blipFill>
              <a:blip r:embed="rId3">
                <a:clrChange>
                  <a:clrFrom>
                    <a:srgbClr val="000000"/>
                  </a:clrFrom>
                  <a:clrTo>
                    <a:srgbClr val="000000">
                      <a:alpha val="0"/>
                    </a:srgbClr>
                  </a:clrTo>
                </a:clrChange>
                <a:duotone>
                  <a:prstClr val="black"/>
                  <a:srgbClr val="EFAC32">
                    <a:tint val="45000"/>
                    <a:satMod val="400000"/>
                  </a:srgbClr>
                </a:duotone>
                <a:extLst>
                  <a:ext uri="{28A0092B-C50C-407E-A947-70E740481C1C}">
                    <a14:useLocalDpi xmlns:a14="http://schemas.microsoft.com/office/drawing/2010/main" val="0"/>
                  </a:ext>
                </a:extLst>
              </a:blip>
              <a:stretch>
                <a:fillRect/>
              </a:stretch>
            </p:blipFill>
            <p:spPr>
              <a:xfrm>
                <a:off x="2411203" y="4188737"/>
                <a:ext cx="161896" cy="161896"/>
              </a:xfrm>
              <a:prstGeom prst="rect">
                <a:avLst/>
              </a:prstGeom>
            </p:spPr>
          </p:pic>
        </p:grpSp>
        <p:sp>
          <p:nvSpPr>
            <p:cNvPr id="1054" name="TextBox 1053">
              <a:extLst>
                <a:ext uri="{FF2B5EF4-FFF2-40B4-BE49-F238E27FC236}">
                  <a16:creationId xmlns:a16="http://schemas.microsoft.com/office/drawing/2014/main" id="{26013474-0BBD-4F65-A1F2-9C2BF8ABB98A}"/>
                </a:ext>
              </a:extLst>
            </p:cNvPr>
            <p:cNvSpPr txBox="1"/>
            <p:nvPr/>
          </p:nvSpPr>
          <p:spPr>
            <a:xfrm>
              <a:off x="8751500" y="3246742"/>
              <a:ext cx="1518301" cy="923330"/>
            </a:xfrm>
            <a:prstGeom prst="rect">
              <a:avLst/>
            </a:prstGeom>
            <a:noFill/>
          </p:spPr>
          <p:txBody>
            <a:bodyPr wrap="none" rtlCol="0">
              <a:spAutoFit/>
            </a:bodyPr>
            <a:lstStyle/>
            <a:p>
              <a:pPr algn="ctr"/>
              <a:r>
                <a:rPr lang="en-US" dirty="0">
                  <a:solidFill>
                    <a:srgbClr val="FFFFFF"/>
                  </a:solidFill>
                </a:rPr>
                <a:t>30 days</a:t>
              </a:r>
            </a:p>
            <a:p>
              <a:pPr algn="ctr"/>
              <a:r>
                <a:rPr lang="en-US" dirty="0">
                  <a:solidFill>
                    <a:srgbClr val="FFFFFF"/>
                  </a:solidFill>
                </a:rPr>
                <a:t>43.5 kg</a:t>
              </a:r>
            </a:p>
            <a:p>
              <a:pPr algn="ctr"/>
              <a:r>
                <a:rPr lang="en-US" dirty="0">
                  <a:solidFill>
                    <a:srgbClr val="FFFFFF"/>
                  </a:solidFill>
                </a:rPr>
                <a:t>138 ‘footballs’</a:t>
              </a:r>
            </a:p>
          </p:txBody>
        </p:sp>
        <p:cxnSp>
          <p:nvCxnSpPr>
            <p:cNvPr id="1059" name="Straight Arrow Connector 1058">
              <a:extLst>
                <a:ext uri="{FF2B5EF4-FFF2-40B4-BE49-F238E27FC236}">
                  <a16:creationId xmlns:a16="http://schemas.microsoft.com/office/drawing/2014/main" id="{80172D2C-E444-4A8B-A453-73AEF2FBAC02}"/>
                </a:ext>
              </a:extLst>
            </p:cNvPr>
            <p:cNvCxnSpPr>
              <a:cxnSpLocks/>
              <a:endCxn id="150" idx="3"/>
            </p:cNvCxnSpPr>
            <p:nvPr/>
          </p:nvCxnSpPr>
          <p:spPr>
            <a:xfrm flipH="1">
              <a:off x="8638682" y="4119073"/>
              <a:ext cx="342948" cy="540119"/>
            </a:xfrm>
            <a:prstGeom prst="straightConnector1">
              <a:avLst/>
            </a:prstGeom>
            <a:ln w="28575">
              <a:solidFill>
                <a:srgbClr val="FFFFFF"/>
              </a:solidFill>
              <a:tailEnd type="triangle"/>
            </a:ln>
          </p:spPr>
          <p:style>
            <a:lnRef idx="1">
              <a:schemeClr val="accent1"/>
            </a:lnRef>
            <a:fillRef idx="0">
              <a:schemeClr val="accent1"/>
            </a:fillRef>
            <a:effectRef idx="0">
              <a:schemeClr val="accent1"/>
            </a:effectRef>
            <a:fontRef idx="minor">
              <a:schemeClr val="tx1"/>
            </a:fontRef>
          </p:style>
        </p:cxnSp>
      </p:grpSp>
      <p:sp>
        <p:nvSpPr>
          <p:cNvPr id="1061" name="TextBox 1060">
            <a:extLst>
              <a:ext uri="{FF2B5EF4-FFF2-40B4-BE49-F238E27FC236}">
                <a16:creationId xmlns:a16="http://schemas.microsoft.com/office/drawing/2014/main" id="{4FC63768-D98E-4631-945F-85C9C487FCA6}"/>
              </a:ext>
            </a:extLst>
          </p:cNvPr>
          <p:cNvSpPr txBox="1"/>
          <p:nvPr/>
        </p:nvSpPr>
        <p:spPr>
          <a:xfrm>
            <a:off x="95694" y="141290"/>
            <a:ext cx="4102869" cy="584775"/>
          </a:xfrm>
          <a:prstGeom prst="rect">
            <a:avLst/>
          </a:prstGeom>
          <a:noFill/>
        </p:spPr>
        <p:txBody>
          <a:bodyPr wrap="square" rtlCol="0">
            <a:spAutoFit/>
          </a:bodyPr>
          <a:lstStyle/>
          <a:p>
            <a:r>
              <a:rPr lang="en-US" sz="3200" dirty="0">
                <a:solidFill>
                  <a:srgbClr val="FFFFFF"/>
                </a:solidFill>
              </a:rPr>
              <a:t>NASA’s Trash Strategy…</a:t>
            </a:r>
          </a:p>
        </p:txBody>
      </p:sp>
      <p:grpSp>
        <p:nvGrpSpPr>
          <p:cNvPr id="1069" name="Group 1068">
            <a:extLst>
              <a:ext uri="{FF2B5EF4-FFF2-40B4-BE49-F238E27FC236}">
                <a16:creationId xmlns:a16="http://schemas.microsoft.com/office/drawing/2014/main" id="{0A849767-AE13-4A90-A485-5B788528BC81}"/>
              </a:ext>
            </a:extLst>
          </p:cNvPr>
          <p:cNvGrpSpPr/>
          <p:nvPr/>
        </p:nvGrpSpPr>
        <p:grpSpPr>
          <a:xfrm>
            <a:off x="91020" y="1689118"/>
            <a:ext cx="11728286" cy="1701142"/>
            <a:chOff x="91020" y="1689118"/>
            <a:chExt cx="11728286" cy="1701142"/>
          </a:xfrm>
        </p:grpSpPr>
        <p:sp>
          <p:nvSpPr>
            <p:cNvPr id="1062" name="TextBox 1061">
              <a:extLst>
                <a:ext uri="{FF2B5EF4-FFF2-40B4-BE49-F238E27FC236}">
                  <a16:creationId xmlns:a16="http://schemas.microsoft.com/office/drawing/2014/main" id="{08A9E6E5-0A60-4C1E-832A-9E986CEC9469}"/>
                </a:ext>
              </a:extLst>
            </p:cNvPr>
            <p:cNvSpPr txBox="1"/>
            <p:nvPr/>
          </p:nvSpPr>
          <p:spPr>
            <a:xfrm>
              <a:off x="4654136" y="1689118"/>
              <a:ext cx="2442528" cy="923330"/>
            </a:xfrm>
            <a:prstGeom prst="rect">
              <a:avLst/>
            </a:prstGeom>
            <a:noFill/>
          </p:spPr>
          <p:txBody>
            <a:bodyPr wrap="none" rtlCol="0">
              <a:spAutoFit/>
            </a:bodyPr>
            <a:lstStyle/>
            <a:p>
              <a:pPr algn="ctr"/>
              <a:r>
                <a:rPr lang="en-US" dirty="0">
                  <a:solidFill>
                    <a:srgbClr val="FFFFFF"/>
                  </a:solidFill>
                </a:rPr>
                <a:t>550 days (Mars mission)</a:t>
              </a:r>
            </a:p>
            <a:p>
              <a:pPr algn="ctr"/>
              <a:r>
                <a:rPr lang="en-US" dirty="0">
                  <a:solidFill>
                    <a:srgbClr val="FFFFFF"/>
                  </a:solidFill>
                </a:rPr>
                <a:t>800 kg of waste</a:t>
              </a:r>
            </a:p>
            <a:p>
              <a:pPr algn="ctr"/>
              <a:r>
                <a:rPr lang="en-US" dirty="0">
                  <a:solidFill>
                    <a:srgbClr val="FFFFFF"/>
                  </a:solidFill>
                </a:rPr>
                <a:t>2536 ‘footballs’</a:t>
              </a:r>
            </a:p>
          </p:txBody>
        </p:sp>
        <p:sp>
          <p:nvSpPr>
            <p:cNvPr id="1065" name="Left Brace 1064">
              <a:extLst>
                <a:ext uri="{FF2B5EF4-FFF2-40B4-BE49-F238E27FC236}">
                  <a16:creationId xmlns:a16="http://schemas.microsoft.com/office/drawing/2014/main" id="{EEC25474-73E2-4ECB-916B-B30CEA37CFC1}"/>
                </a:ext>
              </a:extLst>
            </p:cNvPr>
            <p:cNvSpPr/>
            <p:nvPr/>
          </p:nvSpPr>
          <p:spPr>
            <a:xfrm rot="5400000">
              <a:off x="5616376" y="-2812670"/>
              <a:ext cx="677574" cy="11728286"/>
            </a:xfrm>
            <a:prstGeom prst="leftBrace">
              <a:avLst/>
            </a:prstGeom>
            <a:ln w="28575">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 name="TextBox 4">
            <a:extLst>
              <a:ext uri="{FF2B5EF4-FFF2-40B4-BE49-F238E27FC236}">
                <a16:creationId xmlns:a16="http://schemas.microsoft.com/office/drawing/2014/main" id="{91141481-7C81-7403-A35D-697814774DB3}"/>
              </a:ext>
            </a:extLst>
          </p:cNvPr>
          <p:cNvSpPr txBox="1"/>
          <p:nvPr/>
        </p:nvSpPr>
        <p:spPr>
          <a:xfrm>
            <a:off x="-42566" y="6545615"/>
            <a:ext cx="7250927" cy="369332"/>
          </a:xfrm>
          <a:prstGeom prst="rect">
            <a:avLst/>
          </a:prstGeom>
          <a:noFill/>
        </p:spPr>
        <p:txBody>
          <a:bodyPr wrap="square">
            <a:spAutoFit/>
          </a:bodyPr>
          <a:lstStyle/>
          <a:p>
            <a:r>
              <a:rPr lang="en-US" sz="1800" dirty="0">
                <a:solidFill>
                  <a:srgbClr val="FFFFFF"/>
                </a:solidFill>
              </a:rPr>
              <a:t>Background image: NASA; Credits: Joel Olson, KSC</a:t>
            </a:r>
          </a:p>
        </p:txBody>
      </p:sp>
      <p:sp>
        <p:nvSpPr>
          <p:cNvPr id="6" name="Slide Number Placeholder 5">
            <a:extLst>
              <a:ext uri="{FF2B5EF4-FFF2-40B4-BE49-F238E27FC236}">
                <a16:creationId xmlns:a16="http://schemas.microsoft.com/office/drawing/2014/main" id="{53DB37DE-E75D-9CFE-168D-62343E6645AB}"/>
              </a:ext>
            </a:extLst>
          </p:cNvPr>
          <p:cNvSpPr>
            <a:spLocks noGrp="1"/>
          </p:cNvSpPr>
          <p:nvPr>
            <p:ph type="sldNum" sz="quarter" idx="12"/>
          </p:nvPr>
        </p:nvSpPr>
        <p:spPr/>
        <p:txBody>
          <a:bodyPr/>
          <a:lstStyle/>
          <a:p>
            <a:fld id="{063373AC-F33C-4D29-8CEB-4CD4C922ADF9}" type="slidenum">
              <a:rPr lang="en-US" smtClean="0"/>
              <a:t>2</a:t>
            </a:fld>
            <a:endParaRPr lang="en-US"/>
          </a:p>
        </p:txBody>
      </p:sp>
    </p:spTree>
    <p:extLst>
      <p:ext uri="{BB962C8B-B14F-4D97-AF65-F5344CB8AC3E}">
        <p14:creationId xmlns:p14="http://schemas.microsoft.com/office/powerpoint/2010/main" val="24999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6"/>
                                        </p:tgtEl>
                                        <p:attrNameLst>
                                          <p:attrName>style.visibility</p:attrName>
                                        </p:attrNameLst>
                                      </p:cBhvr>
                                      <p:to>
                                        <p:strVal val="visible"/>
                                      </p:to>
                                    </p:set>
                                    <p:animEffect transition="in" filter="fade">
                                      <p:cBhvr>
                                        <p:cTn id="7" dur="500"/>
                                        <p:tgtEl>
                                          <p:spTgt spid="10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7"/>
                                        </p:tgtEl>
                                        <p:attrNameLst>
                                          <p:attrName>style.visibility</p:attrName>
                                        </p:attrNameLst>
                                      </p:cBhvr>
                                      <p:to>
                                        <p:strVal val="visible"/>
                                      </p:to>
                                    </p:set>
                                    <p:animEffect transition="in" filter="fade">
                                      <p:cBhvr>
                                        <p:cTn id="12" dur="400"/>
                                        <p:tgtEl>
                                          <p:spTgt spid="106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68"/>
                                        </p:tgtEl>
                                        <p:attrNameLst>
                                          <p:attrName>style.visibility</p:attrName>
                                        </p:attrNameLst>
                                      </p:cBhvr>
                                      <p:to>
                                        <p:strVal val="visible"/>
                                      </p:to>
                                    </p:set>
                                    <p:animEffect transition="in" filter="fade">
                                      <p:cBhvr>
                                        <p:cTn id="17" dur="500"/>
                                        <p:tgtEl>
                                          <p:spTgt spid="10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52"/>
                                        </p:tgtEl>
                                        <p:attrNameLst>
                                          <p:attrName>style.visibility</p:attrName>
                                        </p:attrNameLst>
                                      </p:cBhvr>
                                      <p:to>
                                        <p:strVal val="visible"/>
                                      </p:to>
                                    </p:set>
                                    <p:animEffect transition="in" filter="fade">
                                      <p:cBhvr>
                                        <p:cTn id="22" dur="250"/>
                                        <p:tgtEl>
                                          <p:spTgt spid="852"/>
                                        </p:tgtEl>
                                      </p:cBhvr>
                                    </p:animEffect>
                                  </p:childTnLst>
                                </p:cTn>
                              </p:par>
                            </p:childTnLst>
                          </p:cTn>
                        </p:par>
                        <p:par>
                          <p:cTn id="23" fill="hold">
                            <p:stCondLst>
                              <p:cond delay="250"/>
                            </p:stCondLst>
                            <p:childTnLst>
                              <p:par>
                                <p:cTn id="24" presetID="10" presetClass="entr" presetSubtype="0" fill="hold" nodeType="afterEffect">
                                  <p:stCondLst>
                                    <p:cond delay="0"/>
                                  </p:stCondLst>
                                  <p:childTnLst>
                                    <p:set>
                                      <p:cBhvr>
                                        <p:cTn id="25" dur="1" fill="hold">
                                          <p:stCondLst>
                                            <p:cond delay="0"/>
                                          </p:stCondLst>
                                        </p:cTn>
                                        <p:tgtEl>
                                          <p:spTgt spid="902"/>
                                        </p:tgtEl>
                                        <p:attrNameLst>
                                          <p:attrName>style.visibility</p:attrName>
                                        </p:attrNameLst>
                                      </p:cBhvr>
                                      <p:to>
                                        <p:strVal val="visible"/>
                                      </p:to>
                                    </p:set>
                                    <p:animEffect transition="in" filter="fade">
                                      <p:cBhvr>
                                        <p:cTn id="26" dur="250"/>
                                        <p:tgtEl>
                                          <p:spTgt spid="902"/>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952"/>
                                        </p:tgtEl>
                                        <p:attrNameLst>
                                          <p:attrName>style.visibility</p:attrName>
                                        </p:attrNameLst>
                                      </p:cBhvr>
                                      <p:to>
                                        <p:strVal val="visible"/>
                                      </p:to>
                                    </p:set>
                                    <p:animEffect transition="in" filter="fade">
                                      <p:cBhvr>
                                        <p:cTn id="30" dur="250"/>
                                        <p:tgtEl>
                                          <p:spTgt spid="952"/>
                                        </p:tgtEl>
                                      </p:cBhvr>
                                    </p:animEffect>
                                  </p:childTnLst>
                                </p:cTn>
                              </p:par>
                            </p:childTnLst>
                          </p:cTn>
                        </p:par>
                        <p:par>
                          <p:cTn id="31" fill="hold">
                            <p:stCondLst>
                              <p:cond delay="750"/>
                            </p:stCondLst>
                            <p:childTnLst>
                              <p:par>
                                <p:cTn id="32" presetID="10" presetClass="entr" presetSubtype="0" fill="hold" nodeType="afterEffect">
                                  <p:stCondLst>
                                    <p:cond delay="0"/>
                                  </p:stCondLst>
                                  <p:childTnLst>
                                    <p:set>
                                      <p:cBhvr>
                                        <p:cTn id="33" dur="1" fill="hold">
                                          <p:stCondLst>
                                            <p:cond delay="0"/>
                                          </p:stCondLst>
                                        </p:cTn>
                                        <p:tgtEl>
                                          <p:spTgt spid="1002"/>
                                        </p:tgtEl>
                                        <p:attrNameLst>
                                          <p:attrName>style.visibility</p:attrName>
                                        </p:attrNameLst>
                                      </p:cBhvr>
                                      <p:to>
                                        <p:strVal val="visible"/>
                                      </p:to>
                                    </p:set>
                                    <p:animEffect transition="in" filter="fade">
                                      <p:cBhvr>
                                        <p:cTn id="34" dur="250"/>
                                        <p:tgtEl>
                                          <p:spTgt spid="1002"/>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802"/>
                                        </p:tgtEl>
                                        <p:attrNameLst>
                                          <p:attrName>style.visibility</p:attrName>
                                        </p:attrNameLst>
                                      </p:cBhvr>
                                      <p:to>
                                        <p:strVal val="visible"/>
                                      </p:to>
                                    </p:set>
                                    <p:animEffect transition="in" filter="fade">
                                      <p:cBhvr>
                                        <p:cTn id="38" dur="250"/>
                                        <p:tgtEl>
                                          <p:spTgt spid="802"/>
                                        </p:tgtEl>
                                      </p:cBhvr>
                                    </p:animEffect>
                                  </p:childTnLst>
                                </p:cTn>
                              </p:par>
                            </p:childTnLst>
                          </p:cTn>
                        </p:par>
                        <p:par>
                          <p:cTn id="39" fill="hold">
                            <p:stCondLst>
                              <p:cond delay="1250"/>
                            </p:stCondLst>
                            <p:childTnLst>
                              <p:par>
                                <p:cTn id="40" presetID="10" presetClass="entr" presetSubtype="0" fill="hold" nodeType="afterEffect">
                                  <p:stCondLst>
                                    <p:cond delay="0"/>
                                  </p:stCondLst>
                                  <p:childTnLst>
                                    <p:set>
                                      <p:cBhvr>
                                        <p:cTn id="41" dur="1" fill="hold">
                                          <p:stCondLst>
                                            <p:cond delay="0"/>
                                          </p:stCondLst>
                                        </p:cTn>
                                        <p:tgtEl>
                                          <p:spTgt spid="752"/>
                                        </p:tgtEl>
                                        <p:attrNameLst>
                                          <p:attrName>style.visibility</p:attrName>
                                        </p:attrNameLst>
                                      </p:cBhvr>
                                      <p:to>
                                        <p:strVal val="visible"/>
                                      </p:to>
                                    </p:set>
                                    <p:animEffect transition="in" filter="fade">
                                      <p:cBhvr>
                                        <p:cTn id="42" dur="250"/>
                                        <p:tgtEl>
                                          <p:spTgt spid="752"/>
                                        </p:tgtEl>
                                      </p:cBhvr>
                                    </p:animEffect>
                                  </p:childTnLst>
                                </p:cTn>
                              </p:par>
                            </p:childTnLst>
                          </p:cTn>
                        </p:par>
                        <p:par>
                          <p:cTn id="43" fill="hold">
                            <p:stCondLst>
                              <p:cond delay="1500"/>
                            </p:stCondLst>
                            <p:childTnLst>
                              <p:par>
                                <p:cTn id="44" presetID="10" presetClass="entr" presetSubtype="0" fill="hold" nodeType="afterEffect">
                                  <p:stCondLst>
                                    <p:cond delay="0"/>
                                  </p:stCondLst>
                                  <p:childTnLst>
                                    <p:set>
                                      <p:cBhvr>
                                        <p:cTn id="45" dur="1" fill="hold">
                                          <p:stCondLst>
                                            <p:cond delay="0"/>
                                          </p:stCondLst>
                                        </p:cTn>
                                        <p:tgtEl>
                                          <p:spTgt spid="702"/>
                                        </p:tgtEl>
                                        <p:attrNameLst>
                                          <p:attrName>style.visibility</p:attrName>
                                        </p:attrNameLst>
                                      </p:cBhvr>
                                      <p:to>
                                        <p:strVal val="visible"/>
                                      </p:to>
                                    </p:set>
                                    <p:animEffect transition="in" filter="fade">
                                      <p:cBhvr>
                                        <p:cTn id="46" dur="250"/>
                                        <p:tgtEl>
                                          <p:spTgt spid="702"/>
                                        </p:tgtEl>
                                      </p:cBhvr>
                                    </p:animEffect>
                                  </p:childTnLst>
                                </p:cTn>
                              </p:par>
                            </p:childTnLst>
                          </p:cTn>
                        </p:par>
                        <p:par>
                          <p:cTn id="47" fill="hold">
                            <p:stCondLst>
                              <p:cond delay="1750"/>
                            </p:stCondLst>
                            <p:childTnLst>
                              <p:par>
                                <p:cTn id="48" presetID="10" presetClass="entr" presetSubtype="0" fill="hold" nodeType="afterEffect">
                                  <p:stCondLst>
                                    <p:cond delay="0"/>
                                  </p:stCondLst>
                                  <p:childTnLst>
                                    <p:set>
                                      <p:cBhvr>
                                        <p:cTn id="49" dur="1" fill="hold">
                                          <p:stCondLst>
                                            <p:cond delay="0"/>
                                          </p:stCondLst>
                                        </p:cTn>
                                        <p:tgtEl>
                                          <p:spTgt spid="652"/>
                                        </p:tgtEl>
                                        <p:attrNameLst>
                                          <p:attrName>style.visibility</p:attrName>
                                        </p:attrNameLst>
                                      </p:cBhvr>
                                      <p:to>
                                        <p:strVal val="visible"/>
                                      </p:to>
                                    </p:set>
                                    <p:animEffect transition="in" filter="fade">
                                      <p:cBhvr>
                                        <p:cTn id="50" dur="250"/>
                                        <p:tgtEl>
                                          <p:spTgt spid="652"/>
                                        </p:tgtEl>
                                      </p:cBhvr>
                                    </p:animEffect>
                                  </p:childTnLst>
                                </p:cTn>
                              </p:par>
                            </p:childTnLst>
                          </p:cTn>
                        </p:par>
                        <p:par>
                          <p:cTn id="51" fill="hold">
                            <p:stCondLst>
                              <p:cond delay="2000"/>
                            </p:stCondLst>
                            <p:childTnLst>
                              <p:par>
                                <p:cTn id="52" presetID="10" presetClass="entr" presetSubtype="0" fill="hold" nodeType="afterEffect">
                                  <p:stCondLst>
                                    <p:cond delay="0"/>
                                  </p:stCondLst>
                                  <p:childTnLst>
                                    <p:set>
                                      <p:cBhvr>
                                        <p:cTn id="53" dur="1" fill="hold">
                                          <p:stCondLst>
                                            <p:cond delay="0"/>
                                          </p:stCondLst>
                                        </p:cTn>
                                        <p:tgtEl>
                                          <p:spTgt spid="552"/>
                                        </p:tgtEl>
                                        <p:attrNameLst>
                                          <p:attrName>style.visibility</p:attrName>
                                        </p:attrNameLst>
                                      </p:cBhvr>
                                      <p:to>
                                        <p:strVal val="visible"/>
                                      </p:to>
                                    </p:set>
                                    <p:animEffect transition="in" filter="fade">
                                      <p:cBhvr>
                                        <p:cTn id="54" dur="250"/>
                                        <p:tgtEl>
                                          <p:spTgt spid="552"/>
                                        </p:tgtEl>
                                      </p:cBhvr>
                                    </p:animEffect>
                                  </p:childTnLst>
                                </p:cTn>
                              </p:par>
                            </p:childTnLst>
                          </p:cTn>
                        </p:par>
                        <p:par>
                          <p:cTn id="55" fill="hold">
                            <p:stCondLst>
                              <p:cond delay="2250"/>
                            </p:stCondLst>
                            <p:childTnLst>
                              <p:par>
                                <p:cTn id="56" presetID="10" presetClass="entr" presetSubtype="0" fill="hold" nodeType="afterEffect">
                                  <p:stCondLst>
                                    <p:cond delay="0"/>
                                  </p:stCondLst>
                                  <p:childTnLst>
                                    <p:set>
                                      <p:cBhvr>
                                        <p:cTn id="57" dur="1" fill="hold">
                                          <p:stCondLst>
                                            <p:cond delay="0"/>
                                          </p:stCondLst>
                                        </p:cTn>
                                        <p:tgtEl>
                                          <p:spTgt spid="602"/>
                                        </p:tgtEl>
                                        <p:attrNameLst>
                                          <p:attrName>style.visibility</p:attrName>
                                        </p:attrNameLst>
                                      </p:cBhvr>
                                      <p:to>
                                        <p:strVal val="visible"/>
                                      </p:to>
                                    </p:set>
                                    <p:animEffect transition="in" filter="fade">
                                      <p:cBhvr>
                                        <p:cTn id="58" dur="250"/>
                                        <p:tgtEl>
                                          <p:spTgt spid="602"/>
                                        </p:tgtEl>
                                      </p:cBhvr>
                                    </p:animEffect>
                                  </p:childTnLst>
                                </p:cTn>
                              </p:par>
                            </p:childTnLst>
                          </p:cTn>
                        </p:par>
                        <p:par>
                          <p:cTn id="59" fill="hold">
                            <p:stCondLst>
                              <p:cond delay="2500"/>
                            </p:stCondLst>
                            <p:childTnLst>
                              <p:par>
                                <p:cTn id="60" presetID="10" presetClass="entr" presetSubtype="0" fill="hold" nodeType="afterEffect">
                                  <p:stCondLst>
                                    <p:cond delay="0"/>
                                  </p:stCondLst>
                                  <p:childTnLst>
                                    <p:set>
                                      <p:cBhvr>
                                        <p:cTn id="61" dur="1" fill="hold">
                                          <p:stCondLst>
                                            <p:cond delay="0"/>
                                          </p:stCondLst>
                                        </p:cTn>
                                        <p:tgtEl>
                                          <p:spTgt spid="502"/>
                                        </p:tgtEl>
                                        <p:attrNameLst>
                                          <p:attrName>style.visibility</p:attrName>
                                        </p:attrNameLst>
                                      </p:cBhvr>
                                      <p:to>
                                        <p:strVal val="visible"/>
                                      </p:to>
                                    </p:set>
                                    <p:animEffect transition="in" filter="fade">
                                      <p:cBhvr>
                                        <p:cTn id="62" dur="250"/>
                                        <p:tgtEl>
                                          <p:spTgt spid="502"/>
                                        </p:tgtEl>
                                      </p:cBhvr>
                                    </p:animEffect>
                                  </p:childTnLst>
                                </p:cTn>
                              </p:par>
                            </p:childTnLst>
                          </p:cTn>
                        </p:par>
                        <p:par>
                          <p:cTn id="63" fill="hold">
                            <p:stCondLst>
                              <p:cond delay="2750"/>
                            </p:stCondLst>
                            <p:childTnLst>
                              <p:par>
                                <p:cTn id="64" presetID="10" presetClass="entr" presetSubtype="0" fill="hold" nodeType="afterEffect">
                                  <p:stCondLst>
                                    <p:cond delay="0"/>
                                  </p:stCondLst>
                                  <p:childTnLst>
                                    <p:set>
                                      <p:cBhvr>
                                        <p:cTn id="65" dur="1" fill="hold">
                                          <p:stCondLst>
                                            <p:cond delay="0"/>
                                          </p:stCondLst>
                                        </p:cTn>
                                        <p:tgtEl>
                                          <p:spTgt spid="452"/>
                                        </p:tgtEl>
                                        <p:attrNameLst>
                                          <p:attrName>style.visibility</p:attrName>
                                        </p:attrNameLst>
                                      </p:cBhvr>
                                      <p:to>
                                        <p:strVal val="visible"/>
                                      </p:to>
                                    </p:set>
                                    <p:animEffect transition="in" filter="fade">
                                      <p:cBhvr>
                                        <p:cTn id="66" dur="250"/>
                                        <p:tgtEl>
                                          <p:spTgt spid="452"/>
                                        </p:tgtEl>
                                      </p:cBhvr>
                                    </p:animEffect>
                                  </p:childTnLst>
                                </p:cTn>
                              </p:par>
                            </p:childTnLst>
                          </p:cTn>
                        </p:par>
                        <p:par>
                          <p:cTn id="67" fill="hold">
                            <p:stCondLst>
                              <p:cond delay="3000"/>
                            </p:stCondLst>
                            <p:childTnLst>
                              <p:par>
                                <p:cTn id="68" presetID="10" presetClass="entr" presetSubtype="0" fill="hold" nodeType="afterEffect">
                                  <p:stCondLst>
                                    <p:cond delay="0"/>
                                  </p:stCondLst>
                                  <p:childTnLst>
                                    <p:set>
                                      <p:cBhvr>
                                        <p:cTn id="69" dur="1" fill="hold">
                                          <p:stCondLst>
                                            <p:cond delay="0"/>
                                          </p:stCondLst>
                                        </p:cTn>
                                        <p:tgtEl>
                                          <p:spTgt spid="402"/>
                                        </p:tgtEl>
                                        <p:attrNameLst>
                                          <p:attrName>style.visibility</p:attrName>
                                        </p:attrNameLst>
                                      </p:cBhvr>
                                      <p:to>
                                        <p:strVal val="visible"/>
                                      </p:to>
                                    </p:set>
                                    <p:animEffect transition="in" filter="fade">
                                      <p:cBhvr>
                                        <p:cTn id="70" dur="250"/>
                                        <p:tgtEl>
                                          <p:spTgt spid="402"/>
                                        </p:tgtEl>
                                      </p:cBhvr>
                                    </p:animEffect>
                                  </p:childTnLst>
                                </p:cTn>
                              </p:par>
                            </p:childTnLst>
                          </p:cTn>
                        </p:par>
                        <p:par>
                          <p:cTn id="71" fill="hold">
                            <p:stCondLst>
                              <p:cond delay="3250"/>
                            </p:stCondLst>
                            <p:childTnLst>
                              <p:par>
                                <p:cTn id="72" presetID="10" presetClass="entr" presetSubtype="0" fill="hold" nodeType="afterEffect">
                                  <p:stCondLst>
                                    <p:cond delay="0"/>
                                  </p:stCondLst>
                                  <p:childTnLst>
                                    <p:set>
                                      <p:cBhvr>
                                        <p:cTn id="73" dur="1" fill="hold">
                                          <p:stCondLst>
                                            <p:cond delay="0"/>
                                          </p:stCondLst>
                                        </p:cTn>
                                        <p:tgtEl>
                                          <p:spTgt spid="352"/>
                                        </p:tgtEl>
                                        <p:attrNameLst>
                                          <p:attrName>style.visibility</p:attrName>
                                        </p:attrNameLst>
                                      </p:cBhvr>
                                      <p:to>
                                        <p:strVal val="visible"/>
                                      </p:to>
                                    </p:set>
                                    <p:animEffect transition="in" filter="fade">
                                      <p:cBhvr>
                                        <p:cTn id="74" dur="250"/>
                                        <p:tgtEl>
                                          <p:spTgt spid="352"/>
                                        </p:tgtEl>
                                      </p:cBhvr>
                                    </p:animEffect>
                                  </p:childTnLst>
                                </p:cTn>
                              </p:par>
                            </p:childTnLst>
                          </p:cTn>
                        </p:par>
                        <p:par>
                          <p:cTn id="75" fill="hold">
                            <p:stCondLst>
                              <p:cond delay="3500"/>
                            </p:stCondLst>
                            <p:childTnLst>
                              <p:par>
                                <p:cTn id="76" presetID="10" presetClass="entr" presetSubtype="0" fill="hold" nodeType="afterEffect">
                                  <p:stCondLst>
                                    <p:cond delay="0"/>
                                  </p:stCondLst>
                                  <p:childTnLst>
                                    <p:set>
                                      <p:cBhvr>
                                        <p:cTn id="77" dur="1" fill="hold">
                                          <p:stCondLst>
                                            <p:cond delay="0"/>
                                          </p:stCondLst>
                                        </p:cTn>
                                        <p:tgtEl>
                                          <p:spTgt spid="302"/>
                                        </p:tgtEl>
                                        <p:attrNameLst>
                                          <p:attrName>style.visibility</p:attrName>
                                        </p:attrNameLst>
                                      </p:cBhvr>
                                      <p:to>
                                        <p:strVal val="visible"/>
                                      </p:to>
                                    </p:set>
                                    <p:animEffect transition="in" filter="fade">
                                      <p:cBhvr>
                                        <p:cTn id="78" dur="250"/>
                                        <p:tgtEl>
                                          <p:spTgt spid="302"/>
                                        </p:tgtEl>
                                      </p:cBhvr>
                                    </p:animEffect>
                                  </p:childTnLst>
                                </p:cTn>
                              </p:par>
                            </p:childTnLst>
                          </p:cTn>
                        </p:par>
                        <p:par>
                          <p:cTn id="79" fill="hold">
                            <p:stCondLst>
                              <p:cond delay="3750"/>
                            </p:stCondLst>
                            <p:childTnLst>
                              <p:par>
                                <p:cTn id="80" presetID="10" presetClass="entr" presetSubtype="0" fill="hold" nodeType="afterEffect">
                                  <p:stCondLst>
                                    <p:cond delay="0"/>
                                  </p:stCondLst>
                                  <p:childTnLst>
                                    <p:set>
                                      <p:cBhvr>
                                        <p:cTn id="81" dur="1" fill="hold">
                                          <p:stCondLst>
                                            <p:cond delay="0"/>
                                          </p:stCondLst>
                                        </p:cTn>
                                        <p:tgtEl>
                                          <p:spTgt spid="252"/>
                                        </p:tgtEl>
                                        <p:attrNameLst>
                                          <p:attrName>style.visibility</p:attrName>
                                        </p:attrNameLst>
                                      </p:cBhvr>
                                      <p:to>
                                        <p:strVal val="visible"/>
                                      </p:to>
                                    </p:set>
                                    <p:animEffect transition="in" filter="fade">
                                      <p:cBhvr>
                                        <p:cTn id="82" dur="250"/>
                                        <p:tgtEl>
                                          <p:spTgt spid="252"/>
                                        </p:tgtEl>
                                      </p:cBhvr>
                                    </p:animEffect>
                                  </p:childTnLst>
                                </p:cTn>
                              </p:par>
                            </p:childTnLst>
                          </p:cTn>
                        </p:par>
                        <p:par>
                          <p:cTn id="83" fill="hold">
                            <p:stCondLst>
                              <p:cond delay="4000"/>
                            </p:stCondLst>
                            <p:childTnLst>
                              <p:par>
                                <p:cTn id="84" presetID="10" presetClass="entr" presetSubtype="0" fill="hold" nodeType="afterEffect">
                                  <p:stCondLst>
                                    <p:cond delay="0"/>
                                  </p:stCondLst>
                                  <p:childTnLst>
                                    <p:set>
                                      <p:cBhvr>
                                        <p:cTn id="85" dur="1" fill="hold">
                                          <p:stCondLst>
                                            <p:cond delay="0"/>
                                          </p:stCondLst>
                                        </p:cTn>
                                        <p:tgtEl>
                                          <p:spTgt spid="202"/>
                                        </p:tgtEl>
                                        <p:attrNameLst>
                                          <p:attrName>style.visibility</p:attrName>
                                        </p:attrNameLst>
                                      </p:cBhvr>
                                      <p:to>
                                        <p:strVal val="visible"/>
                                      </p:to>
                                    </p:set>
                                    <p:animEffect transition="in" filter="fade">
                                      <p:cBhvr>
                                        <p:cTn id="86" dur="250"/>
                                        <p:tgtEl>
                                          <p:spTgt spid="202"/>
                                        </p:tgtEl>
                                      </p:cBhvr>
                                    </p:animEffect>
                                  </p:childTnLst>
                                </p:cTn>
                              </p:par>
                            </p:childTnLst>
                          </p:cTn>
                        </p:par>
                        <p:par>
                          <p:cTn id="87" fill="hold">
                            <p:stCondLst>
                              <p:cond delay="4250"/>
                            </p:stCondLst>
                            <p:childTnLst>
                              <p:par>
                                <p:cTn id="88" presetID="10" presetClass="entr" presetSubtype="0" fill="hold"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fade">
                                      <p:cBhvr>
                                        <p:cTn id="90" dur="250"/>
                                        <p:tgtEl>
                                          <p:spTgt spid="152"/>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1069"/>
                                        </p:tgtEl>
                                        <p:attrNameLst>
                                          <p:attrName>style.visibility</p:attrName>
                                        </p:attrNameLst>
                                      </p:cBhvr>
                                      <p:to>
                                        <p:strVal val="visible"/>
                                      </p:to>
                                    </p:set>
                                    <p:animEffect transition="in" filter="fade">
                                      <p:cBhvr>
                                        <p:cTn id="95" dur="500"/>
                                        <p:tgtEl>
                                          <p:spTgt spid="1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3">
            <a:extLst>
              <a:ext uri="{FF2B5EF4-FFF2-40B4-BE49-F238E27FC236}">
                <a16:creationId xmlns:a16="http://schemas.microsoft.com/office/drawing/2014/main" id="{8D1BCCF6-ABCE-9FEB-349F-BC740DAFFB8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379" r="5510" b="1"/>
          <a:stretch/>
        </p:blipFill>
        <p:spPr>
          <a:xfrm>
            <a:off x="0" y="1453769"/>
            <a:ext cx="12191980" cy="5404231"/>
          </a:xfrm>
          <a:prstGeom prst="rect">
            <a:avLst/>
          </a:prstGeom>
          <a:ln w="19050">
            <a:solidFill>
              <a:schemeClr val="tx1"/>
            </a:solidFill>
            <a:miter lim="800000"/>
          </a:ln>
        </p:spPr>
      </p:pic>
      <p:sp>
        <p:nvSpPr>
          <p:cNvPr id="5" name="Slide Number Placeholder 4">
            <a:extLst>
              <a:ext uri="{FF2B5EF4-FFF2-40B4-BE49-F238E27FC236}">
                <a16:creationId xmlns:a16="http://schemas.microsoft.com/office/drawing/2014/main" id="{7679C258-311E-4CF3-B43A-BEA3E835CF67}"/>
              </a:ext>
            </a:extLst>
          </p:cNvPr>
          <p:cNvSpPr>
            <a:spLocks noGrp="1"/>
          </p:cNvSpPr>
          <p:nvPr>
            <p:ph type="sldNum" sz="quarter" idx="12"/>
          </p:nvPr>
        </p:nvSpPr>
        <p:spPr/>
        <p:txBody>
          <a:bodyPr/>
          <a:lstStyle/>
          <a:p>
            <a:fld id="{063373AC-F33C-4D29-8CEB-4CD4C922ADF9}" type="slidenum">
              <a:rPr lang="en-US" smtClean="0"/>
              <a:t>3</a:t>
            </a:fld>
            <a:endParaRPr lang="en-US"/>
          </a:p>
        </p:txBody>
      </p:sp>
      <p:pic>
        <p:nvPicPr>
          <p:cNvPr id="9" name="Picture 8">
            <a:extLst>
              <a:ext uri="{FF2B5EF4-FFF2-40B4-BE49-F238E27FC236}">
                <a16:creationId xmlns:a16="http://schemas.microsoft.com/office/drawing/2014/main" id="{9B9B0C36-00A1-832E-CCD9-B53836A280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2FB636F5-5326-D7EB-31BC-4975C0F90BD3}"/>
              </a:ext>
            </a:extLst>
          </p:cNvPr>
          <p:cNvPicPr>
            <a:picLocks noChangeAspect="1"/>
          </p:cNvPicPr>
          <p:nvPr/>
        </p:nvPicPr>
        <p:blipFill>
          <a:blip r:embed="rId5">
            <a:extLst>
              <a:ext uri="{BEBA8EAE-BF5A-486C-A8C5-ECC9F3942E4B}">
                <a14:imgProps xmlns:a14="http://schemas.microsoft.com/office/drawing/2010/main">
                  <a14:imgLayer r:embed="rId6">
                    <a14:imgEffect>
                      <a14:saturation sat="66000"/>
                    </a14:imgEffect>
                  </a14:imgLayer>
                </a14:imgProps>
              </a:ext>
              <a:ext uri="{837473B0-CC2E-450A-ABE3-18F120FF3D39}">
                <a1611:picAttrSrcUrl xmlns:a1611="http://schemas.microsoft.com/office/drawing/2016/11/main" r:id="rId7"/>
              </a:ext>
            </a:extLst>
          </a:blip>
          <a:stretch>
            <a:fillRect/>
          </a:stretch>
        </p:blipFill>
        <p:spPr>
          <a:xfrm>
            <a:off x="142808" y="2734318"/>
            <a:ext cx="5278803" cy="2840450"/>
          </a:xfrm>
          <a:prstGeom prst="rect">
            <a:avLst/>
          </a:prstGeom>
          <a:effectLst>
            <a:softEdge rad="127000"/>
          </a:effectLst>
        </p:spPr>
      </p:pic>
    </p:spTree>
    <p:extLst>
      <p:ext uri="{BB962C8B-B14F-4D97-AF65-F5344CB8AC3E}">
        <p14:creationId xmlns:p14="http://schemas.microsoft.com/office/powerpoint/2010/main" val="3462338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3">
            <a:extLst>
              <a:ext uri="{FF2B5EF4-FFF2-40B4-BE49-F238E27FC236}">
                <a16:creationId xmlns:a16="http://schemas.microsoft.com/office/drawing/2014/main" id="{5730D9B4-6B2A-9C4C-7A5A-BF297B60E0E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379" r="5510" b="1"/>
          <a:stretch/>
        </p:blipFill>
        <p:spPr>
          <a:xfrm>
            <a:off x="0" y="1453769"/>
            <a:ext cx="12191980" cy="5404231"/>
          </a:xfrm>
          <a:prstGeom prst="rect">
            <a:avLst/>
          </a:prstGeom>
          <a:ln w="19050">
            <a:solidFill>
              <a:schemeClr val="tx1"/>
            </a:solidFill>
            <a:miter lim="800000"/>
          </a:ln>
        </p:spPr>
      </p:pic>
      <p:pic>
        <p:nvPicPr>
          <p:cNvPr id="18" name="Picture 17">
            <a:extLst>
              <a:ext uri="{FF2B5EF4-FFF2-40B4-BE49-F238E27FC236}">
                <a16:creationId xmlns:a16="http://schemas.microsoft.com/office/drawing/2014/main" id="{D5178DD2-8F6F-A790-0E3A-698F870E62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A009877-1D60-9A92-A926-E8C8FA464960}"/>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067617" y="2785255"/>
            <a:ext cx="2694160" cy="1523800"/>
          </a:xfrm>
          <a:prstGeom prst="rect">
            <a:avLst/>
          </a:prstGeom>
          <a:effectLst>
            <a:softEdge rad="63500"/>
          </a:effectLst>
        </p:spPr>
      </p:pic>
      <p:pic>
        <p:nvPicPr>
          <p:cNvPr id="6" name="Picture 5">
            <a:extLst>
              <a:ext uri="{FF2B5EF4-FFF2-40B4-BE49-F238E27FC236}">
                <a16:creationId xmlns:a16="http://schemas.microsoft.com/office/drawing/2014/main" id="{5F353487-B974-0963-E718-98725D6A6F33}"/>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436395" y="458718"/>
            <a:ext cx="2325634" cy="1869101"/>
          </a:xfrm>
          <a:prstGeom prst="rect">
            <a:avLst/>
          </a:prstGeom>
          <a:effectLst>
            <a:softEdge rad="63500"/>
          </a:effectLst>
        </p:spPr>
      </p:pic>
      <p:pic>
        <p:nvPicPr>
          <p:cNvPr id="7" name="Picture 7">
            <a:extLst>
              <a:ext uri="{FF2B5EF4-FFF2-40B4-BE49-F238E27FC236}">
                <a16:creationId xmlns:a16="http://schemas.microsoft.com/office/drawing/2014/main" id="{E2A3C8BD-7F6E-D502-DA28-6AD9AC3C0FCF}"/>
              </a:ext>
            </a:extLst>
          </p:cNvPr>
          <p:cNvPicPr>
            <a:picLocks noChangeAspect="1"/>
          </p:cNvPicPr>
          <p:nvPr/>
        </p:nvPicPr>
        <p:blipFill rotWithShape="1">
          <a:blip r:embed="rId7">
            <a:extLst>
              <a:ext uri="{28A0092B-C50C-407E-A947-70E740481C1C}">
                <a14:useLocalDpi xmlns:a14="http://schemas.microsoft.com/office/drawing/2010/main" val="0"/>
              </a:ext>
            </a:extLst>
          </a:blip>
          <a:srcRect t="-785"/>
          <a:stretch/>
        </p:blipFill>
        <p:spPr>
          <a:xfrm>
            <a:off x="7311737" y="4710080"/>
            <a:ext cx="2927917" cy="1934632"/>
          </a:xfrm>
          <a:prstGeom prst="rect">
            <a:avLst/>
          </a:prstGeom>
          <a:effectLst>
            <a:softEdge rad="63500"/>
          </a:effectLst>
        </p:spPr>
      </p:pic>
      <p:sp>
        <p:nvSpPr>
          <p:cNvPr id="8" name="Rectangle 7">
            <a:extLst>
              <a:ext uri="{FF2B5EF4-FFF2-40B4-BE49-F238E27FC236}">
                <a16:creationId xmlns:a16="http://schemas.microsoft.com/office/drawing/2014/main" id="{C4019D66-45C1-245A-92B3-D513FC445826}"/>
              </a:ext>
            </a:extLst>
          </p:cNvPr>
          <p:cNvSpPr/>
          <p:nvPr/>
        </p:nvSpPr>
        <p:spPr>
          <a:xfrm>
            <a:off x="5281916" y="953081"/>
            <a:ext cx="2050469" cy="646331"/>
          </a:xfrm>
          <a:prstGeom prst="rect">
            <a:avLst/>
          </a:prstGeom>
          <a:noFill/>
        </p:spPr>
        <p:txBody>
          <a:bodyPr wrap="square" lIns="91440" tIns="45720" rIns="91440" bIns="45720">
            <a:spAutoFit/>
          </a:bodyPr>
          <a:lstStyle/>
          <a:p>
            <a:pPr algn="ctr"/>
            <a:r>
              <a:rPr lang="en-US" sz="3600" b="1" dirty="0">
                <a:ln w="12700" cmpd="sng">
                  <a:solidFill>
                    <a:schemeClr val="accent4"/>
                  </a:solidFill>
                  <a:prstDash val="solid"/>
                </a:ln>
                <a:solidFill>
                  <a:schemeClr val="bg1"/>
                </a:solidFill>
              </a:rPr>
              <a:t>Keep</a:t>
            </a:r>
            <a:endParaRPr lang="en-US" sz="3600" b="1" cap="none" spc="0" dirty="0">
              <a:ln w="12700" cmpd="sng">
                <a:solidFill>
                  <a:schemeClr val="accent4"/>
                </a:solidFill>
                <a:prstDash val="solid"/>
              </a:ln>
              <a:solidFill>
                <a:schemeClr val="bg1"/>
              </a:solidFill>
              <a:effectLst/>
            </a:endParaRPr>
          </a:p>
        </p:txBody>
      </p:sp>
      <p:sp>
        <p:nvSpPr>
          <p:cNvPr id="9" name="Rectangle 8">
            <a:extLst>
              <a:ext uri="{FF2B5EF4-FFF2-40B4-BE49-F238E27FC236}">
                <a16:creationId xmlns:a16="http://schemas.microsoft.com/office/drawing/2014/main" id="{0B241BD6-D0E1-5285-6A69-601EE71EB579}"/>
              </a:ext>
            </a:extLst>
          </p:cNvPr>
          <p:cNvSpPr/>
          <p:nvPr/>
        </p:nvSpPr>
        <p:spPr>
          <a:xfrm>
            <a:off x="5359391" y="2972991"/>
            <a:ext cx="1965169" cy="1815882"/>
          </a:xfrm>
          <a:prstGeom prst="rect">
            <a:avLst/>
          </a:prstGeom>
          <a:noFill/>
        </p:spPr>
        <p:txBody>
          <a:bodyPr wrap="square" lIns="91440" tIns="45720" rIns="91440" bIns="45720">
            <a:spAutoFit/>
          </a:bodyPr>
          <a:lstStyle/>
          <a:p>
            <a:pPr algn="ctr"/>
            <a:r>
              <a:rPr lang="en-US" sz="3600" b="1" dirty="0">
                <a:ln w="12700" cmpd="sng">
                  <a:solidFill>
                    <a:schemeClr val="accent4"/>
                  </a:solidFill>
                  <a:prstDash val="solid"/>
                </a:ln>
                <a:solidFill>
                  <a:schemeClr val="bg1"/>
                </a:solidFill>
              </a:rPr>
              <a:t>Throw out</a:t>
            </a:r>
          </a:p>
          <a:p>
            <a:pPr algn="ctr"/>
            <a:r>
              <a:rPr lang="en-US" sz="2000" b="1" cap="none" spc="0" dirty="0">
                <a:ln w="12700" cmpd="sng">
                  <a:solidFill>
                    <a:schemeClr val="accent4"/>
                  </a:solidFill>
                  <a:prstDash val="solid"/>
                </a:ln>
                <a:solidFill>
                  <a:schemeClr val="bg1"/>
                </a:solidFill>
                <a:effectLst/>
              </a:rPr>
              <a:t>(Mass</a:t>
            </a:r>
          </a:p>
          <a:p>
            <a:pPr algn="ctr"/>
            <a:r>
              <a:rPr lang="en-US" sz="2000" b="1" cap="none" spc="0" dirty="0">
                <a:ln w="12700" cmpd="sng">
                  <a:solidFill>
                    <a:schemeClr val="accent4"/>
                  </a:solidFill>
                  <a:prstDash val="solid"/>
                </a:ln>
                <a:solidFill>
                  <a:schemeClr val="bg1"/>
                </a:solidFill>
                <a:effectLst/>
              </a:rPr>
              <a:t>Jettison)</a:t>
            </a:r>
          </a:p>
        </p:txBody>
      </p:sp>
      <p:sp>
        <p:nvSpPr>
          <p:cNvPr id="10" name="Rectangle 9">
            <a:extLst>
              <a:ext uri="{FF2B5EF4-FFF2-40B4-BE49-F238E27FC236}">
                <a16:creationId xmlns:a16="http://schemas.microsoft.com/office/drawing/2014/main" id="{9F41EC4D-67C1-BCB1-A7F9-FB6EFFA238A0}"/>
              </a:ext>
            </a:extLst>
          </p:cNvPr>
          <p:cNvSpPr/>
          <p:nvPr/>
        </p:nvSpPr>
        <p:spPr>
          <a:xfrm>
            <a:off x="5502179" y="4950863"/>
            <a:ext cx="1965169" cy="2616101"/>
          </a:xfrm>
          <a:prstGeom prst="rect">
            <a:avLst/>
          </a:prstGeom>
          <a:noFill/>
        </p:spPr>
        <p:txBody>
          <a:bodyPr wrap="square" lIns="91440" tIns="45720" rIns="91440" bIns="45720">
            <a:spAutoFit/>
          </a:bodyPr>
          <a:lstStyle/>
          <a:p>
            <a:pPr algn="ctr"/>
            <a:r>
              <a:rPr lang="en-US" sz="3600" b="1" dirty="0">
                <a:ln w="12700" cmpd="sng">
                  <a:solidFill>
                    <a:schemeClr val="accent4"/>
                  </a:solidFill>
                  <a:prstDash val="solid"/>
                </a:ln>
                <a:solidFill>
                  <a:schemeClr val="bg1"/>
                </a:solidFill>
              </a:rPr>
              <a:t>Throw out</a:t>
            </a:r>
          </a:p>
          <a:p>
            <a:pPr algn="ctr"/>
            <a:r>
              <a:rPr lang="en-US" sz="2000" b="1" dirty="0">
                <a:ln w="12700" cmpd="sng">
                  <a:solidFill>
                    <a:schemeClr val="accent4"/>
                  </a:solidFill>
                  <a:prstDash val="solid"/>
                </a:ln>
                <a:solidFill>
                  <a:schemeClr val="bg1"/>
                </a:solidFill>
              </a:rPr>
              <a:t>(Mass Venting)</a:t>
            </a:r>
          </a:p>
          <a:p>
            <a:pPr algn="ctr"/>
            <a:endParaRPr lang="en-US" sz="3600" b="1" dirty="0">
              <a:ln w="12700" cmpd="sng">
                <a:solidFill>
                  <a:schemeClr val="accent4"/>
                </a:solidFill>
                <a:prstDash val="solid"/>
              </a:ln>
              <a:solidFill>
                <a:schemeClr val="bg1"/>
              </a:solidFill>
            </a:endParaRPr>
          </a:p>
          <a:p>
            <a:pPr algn="ctr"/>
            <a:endParaRPr lang="en-US" sz="3600" b="1" cap="none" spc="0" dirty="0">
              <a:ln w="12700" cmpd="sng">
                <a:solidFill>
                  <a:schemeClr val="accent4"/>
                </a:solidFill>
                <a:prstDash val="solid"/>
              </a:ln>
              <a:solidFill>
                <a:schemeClr val="bg1"/>
              </a:solidFill>
              <a:effectLst/>
            </a:endParaRPr>
          </a:p>
        </p:txBody>
      </p:sp>
      <p:pic>
        <p:nvPicPr>
          <p:cNvPr id="12" name="Picture 11">
            <a:extLst>
              <a:ext uri="{FF2B5EF4-FFF2-40B4-BE49-F238E27FC236}">
                <a16:creationId xmlns:a16="http://schemas.microsoft.com/office/drawing/2014/main" id="{CA78BF3D-8C2F-CC39-BFCF-E4C49CAB3093}"/>
              </a:ext>
            </a:extLst>
          </p:cNvPr>
          <p:cNvPicPr>
            <a:picLocks noChangeAspect="1"/>
          </p:cNvPicPr>
          <p:nvPr/>
        </p:nvPicPr>
        <p:blipFill>
          <a:blip r:embed="rId8"/>
          <a:stretch>
            <a:fillRect/>
          </a:stretch>
        </p:blipFill>
        <p:spPr>
          <a:xfrm>
            <a:off x="9842345" y="2734318"/>
            <a:ext cx="2034201" cy="1574738"/>
          </a:xfrm>
          <a:prstGeom prst="rect">
            <a:avLst/>
          </a:prstGeom>
          <a:effectLst>
            <a:softEdge rad="63500"/>
          </a:effectLst>
        </p:spPr>
      </p:pic>
      <p:sp>
        <p:nvSpPr>
          <p:cNvPr id="13" name="Slide Number Placeholder 12">
            <a:extLst>
              <a:ext uri="{FF2B5EF4-FFF2-40B4-BE49-F238E27FC236}">
                <a16:creationId xmlns:a16="http://schemas.microsoft.com/office/drawing/2014/main" id="{5932BF2F-4E3A-076E-BDF6-C8021D42B514}"/>
              </a:ext>
            </a:extLst>
          </p:cNvPr>
          <p:cNvSpPr>
            <a:spLocks noGrp="1"/>
          </p:cNvSpPr>
          <p:nvPr>
            <p:ph type="sldNum" sz="quarter" idx="12"/>
          </p:nvPr>
        </p:nvSpPr>
        <p:spPr/>
        <p:txBody>
          <a:bodyPr/>
          <a:lstStyle/>
          <a:p>
            <a:fld id="{063373AC-F33C-4D29-8CEB-4CD4C922ADF9}" type="slidenum">
              <a:rPr lang="en-US" smtClean="0"/>
              <a:t>4</a:t>
            </a:fld>
            <a:endParaRPr lang="en-US"/>
          </a:p>
        </p:txBody>
      </p:sp>
      <p:sp>
        <p:nvSpPr>
          <p:cNvPr id="15" name="TextBox 14">
            <a:extLst>
              <a:ext uri="{FF2B5EF4-FFF2-40B4-BE49-F238E27FC236}">
                <a16:creationId xmlns:a16="http://schemas.microsoft.com/office/drawing/2014/main" id="{56076BFC-96BB-DA24-080F-AD4A4B0D04A2}"/>
              </a:ext>
            </a:extLst>
          </p:cNvPr>
          <p:cNvSpPr txBox="1"/>
          <p:nvPr/>
        </p:nvSpPr>
        <p:spPr>
          <a:xfrm>
            <a:off x="0" y="-1"/>
            <a:ext cx="3271706" cy="369332"/>
          </a:xfrm>
          <a:prstGeom prst="rect">
            <a:avLst/>
          </a:prstGeom>
          <a:noFill/>
        </p:spPr>
        <p:txBody>
          <a:bodyPr wrap="square">
            <a:spAutoFit/>
          </a:bodyPr>
          <a:lstStyle/>
          <a:p>
            <a:r>
              <a:rPr lang="en-US" sz="1800" b="1" dirty="0">
                <a:solidFill>
                  <a:schemeClr val="bg1"/>
                </a:solidFill>
              </a:rPr>
              <a:t>ESDMD Waste Strategy</a:t>
            </a:r>
            <a:endParaRPr lang="en-US" dirty="0"/>
          </a:p>
        </p:txBody>
      </p:sp>
      <p:pic>
        <p:nvPicPr>
          <p:cNvPr id="16" name="Picture 15">
            <a:extLst>
              <a:ext uri="{FF2B5EF4-FFF2-40B4-BE49-F238E27FC236}">
                <a16:creationId xmlns:a16="http://schemas.microsoft.com/office/drawing/2014/main" id="{DE00FE56-011A-D777-9169-3AE6C876D51D}"/>
              </a:ext>
            </a:extLst>
          </p:cNvPr>
          <p:cNvPicPr>
            <a:picLocks noChangeAspect="1"/>
          </p:cNvPicPr>
          <p:nvPr/>
        </p:nvPicPr>
        <p:blipFill>
          <a:blip r:embed="rId9">
            <a:extLst>
              <a:ext uri="{BEBA8EAE-BF5A-486C-A8C5-ECC9F3942E4B}">
                <a14:imgProps xmlns:a14="http://schemas.microsoft.com/office/drawing/2010/main">
                  <a14:imgLayer r:embed="rId10">
                    <a14:imgEffect>
                      <a14:saturation sat="66000"/>
                    </a14:imgEffect>
                  </a14:imgLayer>
                </a14:imgProps>
              </a:ext>
              <a:ext uri="{837473B0-CC2E-450A-ABE3-18F120FF3D39}">
                <a1611:picAttrSrcUrl xmlns:a1611="http://schemas.microsoft.com/office/drawing/2016/11/main" r:id="rId11"/>
              </a:ext>
            </a:extLst>
          </a:blip>
          <a:stretch>
            <a:fillRect/>
          </a:stretch>
        </p:blipFill>
        <p:spPr>
          <a:xfrm>
            <a:off x="142808" y="2734318"/>
            <a:ext cx="5278803" cy="2840450"/>
          </a:xfrm>
          <a:prstGeom prst="rect">
            <a:avLst/>
          </a:prstGeom>
          <a:effectLst>
            <a:softEdge rad="127000"/>
          </a:effectLst>
        </p:spPr>
      </p:pic>
    </p:spTree>
    <p:extLst>
      <p:ext uri="{BB962C8B-B14F-4D97-AF65-F5344CB8AC3E}">
        <p14:creationId xmlns:p14="http://schemas.microsoft.com/office/powerpoint/2010/main" val="410331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7AD32B-A19C-45AE-B3E0-0E03A927DCE9}"/>
              </a:ext>
            </a:extLst>
          </p:cNvPr>
          <p:cNvSpPr>
            <a:spLocks noGrp="1"/>
          </p:cNvSpPr>
          <p:nvPr>
            <p:ph type="sldNum" sz="quarter" idx="12"/>
          </p:nvPr>
        </p:nvSpPr>
        <p:spPr/>
        <p:txBody>
          <a:bodyPr/>
          <a:lstStyle/>
          <a:p>
            <a:fld id="{2E8C51FE-49D9-314D-9957-ABBF7DDE8782}" type="slidenum">
              <a:rPr lang="en-US" smtClean="0"/>
              <a:pPr/>
              <a:t>5</a:t>
            </a:fld>
            <a:endParaRPr lang="en-US" dirty="0"/>
          </a:p>
        </p:txBody>
      </p:sp>
      <p:pic>
        <p:nvPicPr>
          <p:cNvPr id="2050" name="Picture 2">
            <a:extLst>
              <a:ext uri="{FF2B5EF4-FFF2-40B4-BE49-F238E27FC236}">
                <a16:creationId xmlns:a16="http://schemas.microsoft.com/office/drawing/2014/main" id="{92CBB04C-48DD-4F76-BE75-44F5A9BA1F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217" t="7730" r="16013" b="25590"/>
          <a:stretch/>
        </p:blipFill>
        <p:spPr bwMode="auto">
          <a:xfrm>
            <a:off x="1028764" y="1387221"/>
            <a:ext cx="3948147" cy="3086733"/>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2052" name="Picture 4" descr="ISS025-E-014278 (12 Nov. 2010) --- NASA astronaut Scott Kelly, Expedition 25 flight engineer, is pictured near three stowage bags floating freely in the Unity node of the International Space Station.">
            <a:extLst>
              <a:ext uri="{FF2B5EF4-FFF2-40B4-BE49-F238E27FC236}">
                <a16:creationId xmlns:a16="http://schemas.microsoft.com/office/drawing/2014/main" id="{EFB62073-E179-4C9A-A306-93B79ACA317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091" t="438" r="7037" b="10593"/>
          <a:stretch/>
        </p:blipFill>
        <p:spPr bwMode="auto">
          <a:xfrm>
            <a:off x="6504310" y="894576"/>
            <a:ext cx="5052783" cy="389161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325B626-AD0A-CF0D-2048-6014472127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EEF26BF1-8A6D-D772-BD1D-92129CE3F9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8833" y="4953662"/>
            <a:ext cx="2012941" cy="1520889"/>
          </a:xfrm>
          <a:prstGeom prst="rect">
            <a:avLst/>
          </a:prstGeom>
          <a:ln w="12700" cap="sq">
            <a:solidFill>
              <a:schemeClr val="bg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7" name="Picture 4" descr="Image result for astronaut hygiene">
            <a:extLst>
              <a:ext uri="{FF2B5EF4-FFF2-40B4-BE49-F238E27FC236}">
                <a16:creationId xmlns:a16="http://schemas.microsoft.com/office/drawing/2014/main" id="{18BAC6D1-3E3C-5C59-F5CE-ED537C4159E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382" r="29778"/>
          <a:stretch/>
        </p:blipFill>
        <p:spPr bwMode="auto">
          <a:xfrm>
            <a:off x="3143549" y="4656982"/>
            <a:ext cx="2284516" cy="2004271"/>
          </a:xfrm>
          <a:prstGeom prst="rect">
            <a:avLst/>
          </a:prstGeom>
          <a:ln w="12700" cap="sq">
            <a:solidFill>
              <a:schemeClr val="bg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2" descr="ISS026-E-011334 (18 Dec. 2010) --- NASA astronaut Catherine (Cady) Coleman, Expedition 26 flight engineer, is pictured with a stowage container and its contents in the Harmony node of the International Space Station.">
            <a:extLst>
              <a:ext uri="{FF2B5EF4-FFF2-40B4-BE49-F238E27FC236}">
                <a16:creationId xmlns:a16="http://schemas.microsoft.com/office/drawing/2014/main" id="{1D6B131F-2898-CB03-BB83-EF0A2630F82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019" t="5748" r="6365" b="10904"/>
          <a:stretch/>
        </p:blipFill>
        <p:spPr bwMode="auto">
          <a:xfrm>
            <a:off x="6033385" y="675989"/>
            <a:ext cx="6065134" cy="468878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9" name="Picture 4" descr="ISS018-E-044614 (4 April 2009) --- Japan Aerospace Exploration Agency (JAXA) astronaut Koichi Wakata, Expedition 18/19 flight engineer, is pictured near food and drink containers floating freely in the Harmony node of the International Space Station.">
            <a:extLst>
              <a:ext uri="{FF2B5EF4-FFF2-40B4-BE49-F238E27FC236}">
                <a16:creationId xmlns:a16="http://schemas.microsoft.com/office/drawing/2014/main" id="{D646E056-9650-0A5B-7F35-44421CC4A44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0028" t="3003" r="23177" b="10355"/>
          <a:stretch/>
        </p:blipFill>
        <p:spPr bwMode="auto">
          <a:xfrm>
            <a:off x="968833" y="552671"/>
            <a:ext cx="4461907" cy="3951834"/>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0" name="Picture 2" descr="STS073-356-018 (20 October - 5 November 1995) --- Astronaut Kent V. Rominger, pilot, demonstrates an age-old trash-compacting method on the middeck of the Earth-orbiting Space Shuttle Columbia.  Following a meal, Rominger had collected the residue wrappers, etc. and filled a plastic bag.  Following his compacting maneuvers, Rominger went on to deposit the sack into a temporary trash-stowage area beneath the middeck.  Making his first flight into space, Rominger joined four other NASA astronauts and two guest researchers for more than two weeks' research in support of the United States Microgravity Laboratory (USML-2) mission.">
            <a:extLst>
              <a:ext uri="{FF2B5EF4-FFF2-40B4-BE49-F238E27FC236}">
                <a16:creationId xmlns:a16="http://schemas.microsoft.com/office/drawing/2014/main" id="{C91ABE95-C267-FB47-2335-09E74C4B3EE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71891" y="173298"/>
            <a:ext cx="4161193" cy="6511403"/>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pic>
        <p:nvPicPr>
          <p:cNvPr id="11" name="Picture 4" descr="ISS030-E-020706 (4 Jan. 2012) --- NASA astronaut Don Pettit, Expedition 30 flight engineer, is pictured among stowage bags in the Harmony node of the International Space Station. The bags, containing trash and excessed equipment, will be transferred to the docked Progress 45 spacecraft for disposal. The unpiloted ISS Progress 45 supply vehicle is scheduled to undock from the space station on Jan. 24, 2011.">
            <a:extLst>
              <a:ext uri="{FF2B5EF4-FFF2-40B4-BE49-F238E27FC236}">
                <a16:creationId xmlns:a16="http://schemas.microsoft.com/office/drawing/2014/main" id="{F207A3FE-2395-C474-658D-6C8A63FB5A4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58568" y="116574"/>
            <a:ext cx="4427277" cy="6666378"/>
          </a:xfrm>
          <a:prstGeom prst="rect">
            <a:avLst/>
          </a:prstGeom>
          <a:noFill/>
          <a:ln w="5715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04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500"/>
                                        <p:tgtEl>
                                          <p:spTgt spid="20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52">
            <a:extLst>
              <a:ext uri="{FF2B5EF4-FFF2-40B4-BE49-F238E27FC236}">
                <a16:creationId xmlns:a16="http://schemas.microsoft.com/office/drawing/2014/main" id="{E17817FB-2B74-C062-09C1-0B2EAD76FD5A}"/>
              </a:ext>
            </a:extLst>
          </p:cNvPr>
          <p:cNvPicPr>
            <a:picLocks noChangeAspect="1"/>
          </p:cNvPicPr>
          <p:nvPr/>
        </p:nvPicPr>
        <p:blipFill rotWithShape="1">
          <a:blip r:embed="rId3"/>
          <a:srcRect t="19"/>
          <a:stretch/>
        </p:blipFill>
        <p:spPr>
          <a:xfrm>
            <a:off x="20" y="17466"/>
            <a:ext cx="12191980" cy="6856718"/>
          </a:xfrm>
          <a:prstGeom prst="rect">
            <a:avLst/>
          </a:prstGeom>
        </p:spPr>
      </p:pic>
      <p:sp>
        <p:nvSpPr>
          <p:cNvPr id="5" name="Slide Number Placeholder 4">
            <a:extLst>
              <a:ext uri="{FF2B5EF4-FFF2-40B4-BE49-F238E27FC236}">
                <a16:creationId xmlns:a16="http://schemas.microsoft.com/office/drawing/2014/main" id="{7679C258-311E-4CF3-B43A-BEA3E835CF67}"/>
              </a:ext>
            </a:extLst>
          </p:cNvPr>
          <p:cNvSpPr>
            <a:spLocks noGrp="1"/>
          </p:cNvSpPr>
          <p:nvPr>
            <p:ph type="sldNum" sz="quarter" idx="10"/>
          </p:nvPr>
        </p:nvSpPr>
        <p:spPr/>
        <p:txBody>
          <a:bodyPr/>
          <a:lstStyle/>
          <a:p>
            <a:fld id="{063373AC-F33C-4D29-8CEB-4CD4C922ADF9}" type="slidenum">
              <a:rPr lang="en-US" smtClean="0"/>
              <a:t>6</a:t>
            </a:fld>
            <a:endParaRPr lang="en-US"/>
          </a:p>
        </p:txBody>
      </p:sp>
      <p:pic>
        <p:nvPicPr>
          <p:cNvPr id="10" name="Graphic 9" descr="Shirt outline">
            <a:extLst>
              <a:ext uri="{FF2B5EF4-FFF2-40B4-BE49-F238E27FC236}">
                <a16:creationId xmlns:a16="http://schemas.microsoft.com/office/drawing/2014/main" id="{201101B4-0978-6A57-D1D5-E4D291DAEF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86180" y="2149547"/>
            <a:ext cx="914400" cy="914400"/>
          </a:xfrm>
          <a:prstGeom prst="rect">
            <a:avLst/>
          </a:prstGeom>
        </p:spPr>
      </p:pic>
      <p:pic>
        <p:nvPicPr>
          <p:cNvPr id="11" name="Picture 4" descr="Trash can vector icon">
            <a:extLst>
              <a:ext uri="{FF2B5EF4-FFF2-40B4-BE49-F238E27FC236}">
                <a16:creationId xmlns:a16="http://schemas.microsoft.com/office/drawing/2014/main" id="{909739DE-B482-1274-333A-51F30051A94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24337" y="2971276"/>
            <a:ext cx="1261792" cy="1839347"/>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Toothpaste outline">
            <a:extLst>
              <a:ext uri="{FF2B5EF4-FFF2-40B4-BE49-F238E27FC236}">
                <a16:creationId xmlns:a16="http://schemas.microsoft.com/office/drawing/2014/main" id="{DFC79123-F1D2-DED3-CD43-8AEEAAA85E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27320" y="832282"/>
            <a:ext cx="914400" cy="914400"/>
          </a:xfrm>
          <a:prstGeom prst="rect">
            <a:avLst/>
          </a:prstGeom>
        </p:spPr>
      </p:pic>
      <p:pic>
        <p:nvPicPr>
          <p:cNvPr id="17" name="Picture 16" descr="Person wearing surgical gloves">
            <a:extLst>
              <a:ext uri="{FF2B5EF4-FFF2-40B4-BE49-F238E27FC236}">
                <a16:creationId xmlns:a16="http://schemas.microsoft.com/office/drawing/2014/main" id="{C3514454-6AAF-CDB2-7D00-635717B44A55}"/>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43563" b="80094" l="23938" r="77021">
                        <a14:foregroundMark x1="27958" y1="63094" x2="24208" y2="64375"/>
                        <a14:foregroundMark x1="27896" y1="68500" x2="24021" y2="70094"/>
                        <a14:foregroundMark x1="32708" y1="80063" x2="33958" y2="80063"/>
                        <a14:foregroundMark x1="23938" y1="64375" x2="24271" y2="66031"/>
                      </a14:backgroundRemoval>
                    </a14:imgEffect>
                  </a14:imgLayer>
                </a14:imgProps>
              </a:ext>
            </a:extLst>
          </a:blip>
          <a:srcRect l="21444" t="39026" r="16786" b="15324"/>
          <a:stretch/>
        </p:blipFill>
        <p:spPr>
          <a:xfrm>
            <a:off x="5818950" y="831060"/>
            <a:ext cx="1293434" cy="637253"/>
          </a:xfrm>
          <a:prstGeom prst="rect">
            <a:avLst/>
          </a:prstGeom>
        </p:spPr>
      </p:pic>
      <p:pic>
        <p:nvPicPr>
          <p:cNvPr id="19" name="Graphic 18" descr="Sanitizer outline">
            <a:extLst>
              <a:ext uri="{FF2B5EF4-FFF2-40B4-BE49-F238E27FC236}">
                <a16:creationId xmlns:a16="http://schemas.microsoft.com/office/drawing/2014/main" id="{455235B6-C40E-898D-71A4-3870686A4FD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782084" y="1289482"/>
            <a:ext cx="914400" cy="914400"/>
          </a:xfrm>
          <a:prstGeom prst="rect">
            <a:avLst/>
          </a:prstGeom>
        </p:spPr>
      </p:pic>
      <p:pic>
        <p:nvPicPr>
          <p:cNvPr id="21" name="Graphic 20" descr="Toilet Paper with solid fill">
            <a:extLst>
              <a:ext uri="{FF2B5EF4-FFF2-40B4-BE49-F238E27FC236}">
                <a16:creationId xmlns:a16="http://schemas.microsoft.com/office/drawing/2014/main" id="{2870E101-D3A9-171E-C107-3F8513DE858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239284" y="2683421"/>
            <a:ext cx="914400" cy="914400"/>
          </a:xfrm>
          <a:prstGeom prst="rect">
            <a:avLst/>
          </a:prstGeom>
        </p:spPr>
      </p:pic>
      <p:pic>
        <p:nvPicPr>
          <p:cNvPr id="22" name="Picture 21" descr="A picture containing text, items, variety&#10;&#10;Description automatically generated">
            <a:extLst>
              <a:ext uri="{FF2B5EF4-FFF2-40B4-BE49-F238E27FC236}">
                <a16:creationId xmlns:a16="http://schemas.microsoft.com/office/drawing/2014/main" id="{57D47CA6-A478-8FC4-E480-AFFB7B02848E}"/>
              </a:ext>
            </a:extLst>
          </p:cNvPr>
          <p:cNvPicPr>
            <a:picLocks noChangeAspect="1"/>
          </p:cNvPicPr>
          <p:nvPr/>
        </p:nvPicPr>
        <p:blipFill rotWithShape="1">
          <a:blip r:embed="rId15">
            <a:extLst>
              <a:ext uri="{28A0092B-C50C-407E-A947-70E740481C1C}">
                <a14:useLocalDpi xmlns:a14="http://schemas.microsoft.com/office/drawing/2010/main" val="0"/>
              </a:ext>
            </a:extLst>
          </a:blip>
          <a:srcRect l="2971" t="42002" r="63359" b="32535"/>
          <a:stretch/>
        </p:blipFill>
        <p:spPr>
          <a:xfrm>
            <a:off x="4484556" y="5331382"/>
            <a:ext cx="2232007" cy="1313160"/>
          </a:xfrm>
          <a:prstGeom prst="rect">
            <a:avLst/>
          </a:prstGeom>
        </p:spPr>
      </p:pic>
      <p:sp>
        <p:nvSpPr>
          <p:cNvPr id="23" name="TextBox 22">
            <a:extLst>
              <a:ext uri="{FF2B5EF4-FFF2-40B4-BE49-F238E27FC236}">
                <a16:creationId xmlns:a16="http://schemas.microsoft.com/office/drawing/2014/main" id="{D0C2550F-DB92-3897-410B-97FC42FA4D51}"/>
              </a:ext>
            </a:extLst>
          </p:cNvPr>
          <p:cNvSpPr txBox="1"/>
          <p:nvPr/>
        </p:nvSpPr>
        <p:spPr>
          <a:xfrm>
            <a:off x="2438555" y="2966839"/>
            <a:ext cx="1009650"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Clothing</a:t>
            </a:r>
          </a:p>
        </p:txBody>
      </p:sp>
      <p:sp>
        <p:nvSpPr>
          <p:cNvPr id="26" name="TextBox 25">
            <a:extLst>
              <a:ext uri="{FF2B5EF4-FFF2-40B4-BE49-F238E27FC236}">
                <a16:creationId xmlns:a16="http://schemas.microsoft.com/office/drawing/2014/main" id="{35AFA156-B269-3A8D-8CD2-9FD283D56189}"/>
              </a:ext>
            </a:extLst>
          </p:cNvPr>
          <p:cNvSpPr txBox="1"/>
          <p:nvPr/>
        </p:nvSpPr>
        <p:spPr>
          <a:xfrm>
            <a:off x="4479813" y="5789663"/>
            <a:ext cx="1009650"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Tech Wipes</a:t>
            </a:r>
          </a:p>
        </p:txBody>
      </p:sp>
      <p:sp>
        <p:nvSpPr>
          <p:cNvPr id="27" name="TextBox 26">
            <a:extLst>
              <a:ext uri="{FF2B5EF4-FFF2-40B4-BE49-F238E27FC236}">
                <a16:creationId xmlns:a16="http://schemas.microsoft.com/office/drawing/2014/main" id="{FEECBF00-109A-7256-420F-27C91B00D8A5}"/>
              </a:ext>
            </a:extLst>
          </p:cNvPr>
          <p:cNvSpPr txBox="1"/>
          <p:nvPr/>
        </p:nvSpPr>
        <p:spPr>
          <a:xfrm>
            <a:off x="8153905" y="3508896"/>
            <a:ext cx="1494631" cy="30777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Toilet Paper</a:t>
            </a:r>
          </a:p>
        </p:txBody>
      </p:sp>
      <p:sp>
        <p:nvSpPr>
          <p:cNvPr id="28" name="TextBox 27">
            <a:extLst>
              <a:ext uri="{FF2B5EF4-FFF2-40B4-BE49-F238E27FC236}">
                <a16:creationId xmlns:a16="http://schemas.microsoft.com/office/drawing/2014/main" id="{AB9E3A88-7991-01AA-2C0C-DBF6E87CC833}"/>
              </a:ext>
            </a:extLst>
          </p:cNvPr>
          <p:cNvSpPr txBox="1"/>
          <p:nvPr/>
        </p:nvSpPr>
        <p:spPr>
          <a:xfrm>
            <a:off x="5627539" y="5859711"/>
            <a:ext cx="1009650"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Wet Wipes</a:t>
            </a:r>
          </a:p>
        </p:txBody>
      </p:sp>
      <p:sp>
        <p:nvSpPr>
          <p:cNvPr id="30" name="TextBox 29">
            <a:extLst>
              <a:ext uri="{FF2B5EF4-FFF2-40B4-BE49-F238E27FC236}">
                <a16:creationId xmlns:a16="http://schemas.microsoft.com/office/drawing/2014/main" id="{FC9EA761-9F86-D7D0-A329-93F4F4CF416B}"/>
              </a:ext>
            </a:extLst>
          </p:cNvPr>
          <p:cNvSpPr txBox="1"/>
          <p:nvPr/>
        </p:nvSpPr>
        <p:spPr>
          <a:xfrm>
            <a:off x="5994522" y="1413851"/>
            <a:ext cx="1009650" cy="523220"/>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Nitrile Gloves</a:t>
            </a:r>
          </a:p>
        </p:txBody>
      </p:sp>
      <p:sp>
        <p:nvSpPr>
          <p:cNvPr id="31" name="TextBox 30">
            <a:extLst>
              <a:ext uri="{FF2B5EF4-FFF2-40B4-BE49-F238E27FC236}">
                <a16:creationId xmlns:a16="http://schemas.microsoft.com/office/drawing/2014/main" id="{B567F84B-4D35-B2CE-1D9E-5994F6C57200}"/>
              </a:ext>
            </a:extLst>
          </p:cNvPr>
          <p:cNvSpPr txBox="1"/>
          <p:nvPr/>
        </p:nvSpPr>
        <p:spPr>
          <a:xfrm>
            <a:off x="7891570" y="2086438"/>
            <a:ext cx="1009650" cy="276999"/>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Shampoo</a:t>
            </a:r>
          </a:p>
        </p:txBody>
      </p:sp>
      <p:sp>
        <p:nvSpPr>
          <p:cNvPr id="34" name="TextBox 33">
            <a:extLst>
              <a:ext uri="{FF2B5EF4-FFF2-40B4-BE49-F238E27FC236}">
                <a16:creationId xmlns:a16="http://schemas.microsoft.com/office/drawing/2014/main" id="{945F9A26-A04C-CC57-5E19-0D02C3093CF9}"/>
              </a:ext>
            </a:extLst>
          </p:cNvPr>
          <p:cNvSpPr txBox="1"/>
          <p:nvPr/>
        </p:nvSpPr>
        <p:spPr>
          <a:xfrm>
            <a:off x="4173280" y="1420709"/>
            <a:ext cx="1514475" cy="261610"/>
          </a:xfrm>
          <a:prstGeom prst="rect">
            <a:avLst/>
          </a:prstGeom>
          <a:noFill/>
        </p:spPr>
        <p:txBody>
          <a:bodyPr wrap="square" rtlCol="0">
            <a:spAutoFit/>
          </a:bodyPr>
          <a:lstStyle/>
          <a:p>
            <a:r>
              <a:rPr lang="en-US" sz="1050" b="1" dirty="0">
                <a:solidFill>
                  <a:schemeClr val="bg1"/>
                </a:solidFill>
                <a:latin typeface="Arial" panose="020B0604020202020204" pitchFamily="34" charset="0"/>
                <a:cs typeface="Arial" panose="020B0604020202020204" pitchFamily="34" charset="0"/>
              </a:rPr>
              <a:t>Toothpaste</a:t>
            </a:r>
          </a:p>
        </p:txBody>
      </p:sp>
      <p:pic>
        <p:nvPicPr>
          <p:cNvPr id="36" name="Picture 35" descr="A picture containing text, items, variety&#10;&#10;Description automatically generated">
            <a:extLst>
              <a:ext uri="{FF2B5EF4-FFF2-40B4-BE49-F238E27FC236}">
                <a16:creationId xmlns:a16="http://schemas.microsoft.com/office/drawing/2014/main" id="{50F1B86D-978A-5731-2AD4-14130FF076F1}"/>
              </a:ext>
            </a:extLst>
          </p:cNvPr>
          <p:cNvPicPr>
            <a:picLocks noChangeAspect="1"/>
          </p:cNvPicPr>
          <p:nvPr/>
        </p:nvPicPr>
        <p:blipFill rotWithShape="1">
          <a:blip r:embed="rId15">
            <a:extLst>
              <a:ext uri="{28A0092B-C50C-407E-A947-70E740481C1C}">
                <a14:useLocalDpi xmlns:a14="http://schemas.microsoft.com/office/drawing/2010/main" val="0"/>
              </a:ext>
            </a:extLst>
          </a:blip>
          <a:srcRect l="49752" t="41034" r="36454" b="-1923"/>
          <a:stretch/>
        </p:blipFill>
        <p:spPr>
          <a:xfrm>
            <a:off x="2301053" y="3514440"/>
            <a:ext cx="620621" cy="2131318"/>
          </a:xfrm>
          <a:prstGeom prst="rect">
            <a:avLst/>
          </a:prstGeom>
        </p:spPr>
      </p:pic>
      <p:pic>
        <p:nvPicPr>
          <p:cNvPr id="39" name="Picture 38" descr="A picture containing text, items, variety&#10;&#10;Description automatically generated">
            <a:extLst>
              <a:ext uri="{FF2B5EF4-FFF2-40B4-BE49-F238E27FC236}">
                <a16:creationId xmlns:a16="http://schemas.microsoft.com/office/drawing/2014/main" id="{ADA66E4C-3159-EC6C-3EA9-8C61383FE624}"/>
              </a:ext>
            </a:extLst>
          </p:cNvPr>
          <p:cNvPicPr>
            <a:picLocks noChangeAspect="1"/>
          </p:cNvPicPr>
          <p:nvPr/>
        </p:nvPicPr>
        <p:blipFill rotWithShape="1">
          <a:blip r:embed="rId15">
            <a:extLst>
              <a:ext uri="{28A0092B-C50C-407E-A947-70E740481C1C}">
                <a14:useLocalDpi xmlns:a14="http://schemas.microsoft.com/office/drawing/2010/main" val="0"/>
              </a:ext>
            </a:extLst>
          </a:blip>
          <a:srcRect l="38599" t="42663" r="51758" b="33330"/>
          <a:stretch/>
        </p:blipFill>
        <p:spPr>
          <a:xfrm>
            <a:off x="3166519" y="4795062"/>
            <a:ext cx="878497" cy="1701391"/>
          </a:xfrm>
          <a:prstGeom prst="rect">
            <a:avLst/>
          </a:prstGeom>
        </p:spPr>
      </p:pic>
      <p:sp>
        <p:nvSpPr>
          <p:cNvPr id="32" name="TextBox 31">
            <a:extLst>
              <a:ext uri="{FF2B5EF4-FFF2-40B4-BE49-F238E27FC236}">
                <a16:creationId xmlns:a16="http://schemas.microsoft.com/office/drawing/2014/main" id="{62C3A918-CBA9-7744-8E19-3117EC75E5AE}"/>
              </a:ext>
            </a:extLst>
          </p:cNvPr>
          <p:cNvSpPr txBox="1"/>
          <p:nvPr/>
        </p:nvSpPr>
        <p:spPr>
          <a:xfrm>
            <a:off x="2798233" y="5138833"/>
            <a:ext cx="1514475" cy="261610"/>
          </a:xfrm>
          <a:prstGeom prst="rect">
            <a:avLst/>
          </a:prstGeom>
          <a:noFill/>
        </p:spPr>
        <p:txBody>
          <a:bodyPr wrap="square" rtlCol="0">
            <a:spAutoFit/>
          </a:bodyPr>
          <a:lstStyle/>
          <a:p>
            <a:pPr algn="ctr"/>
            <a:r>
              <a:rPr lang="en-US" sz="1050" b="1" dirty="0">
                <a:solidFill>
                  <a:schemeClr val="bg1"/>
                </a:solidFill>
                <a:latin typeface="Arial" panose="020B0604020202020204" pitchFamily="34" charset="0"/>
                <a:cs typeface="Arial" panose="020B0604020202020204" pitchFamily="34" charset="0"/>
              </a:rPr>
              <a:t>Fecal Stimulant </a:t>
            </a:r>
          </a:p>
        </p:txBody>
      </p:sp>
      <p:sp>
        <p:nvSpPr>
          <p:cNvPr id="33" name="TextBox 32">
            <a:extLst>
              <a:ext uri="{FF2B5EF4-FFF2-40B4-BE49-F238E27FC236}">
                <a16:creationId xmlns:a16="http://schemas.microsoft.com/office/drawing/2014/main" id="{80E3458C-1646-CD2E-0DBF-54137E3BE82D}"/>
              </a:ext>
            </a:extLst>
          </p:cNvPr>
          <p:cNvSpPr txBox="1"/>
          <p:nvPr/>
        </p:nvSpPr>
        <p:spPr>
          <a:xfrm>
            <a:off x="2817200" y="5967831"/>
            <a:ext cx="1514475" cy="261610"/>
          </a:xfrm>
          <a:prstGeom prst="rect">
            <a:avLst/>
          </a:prstGeom>
          <a:noFill/>
        </p:spPr>
        <p:txBody>
          <a:bodyPr wrap="square" rtlCol="0">
            <a:spAutoFit/>
          </a:bodyPr>
          <a:lstStyle/>
          <a:p>
            <a:pPr algn="ctr"/>
            <a:r>
              <a:rPr lang="en-US" sz="1050" b="1" dirty="0">
                <a:solidFill>
                  <a:schemeClr val="bg1"/>
                </a:solidFill>
                <a:latin typeface="Arial" panose="020B0604020202020204" pitchFamily="34" charset="0"/>
                <a:cs typeface="Arial" panose="020B0604020202020204" pitchFamily="34" charset="0"/>
              </a:rPr>
              <a:t>Food Stimulant </a:t>
            </a:r>
          </a:p>
        </p:txBody>
      </p:sp>
      <p:sp>
        <p:nvSpPr>
          <p:cNvPr id="41" name="Arrow: Right 40">
            <a:extLst>
              <a:ext uri="{FF2B5EF4-FFF2-40B4-BE49-F238E27FC236}">
                <a16:creationId xmlns:a16="http://schemas.microsoft.com/office/drawing/2014/main" id="{A867EFBD-3DC0-A022-C1BA-D2E8B9F7AD99}"/>
              </a:ext>
            </a:extLst>
          </p:cNvPr>
          <p:cNvSpPr/>
          <p:nvPr/>
        </p:nvSpPr>
        <p:spPr>
          <a:xfrm rot="2905131">
            <a:off x="4451127" y="2248521"/>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42" name="Arrow: Right 41">
            <a:extLst>
              <a:ext uri="{FF2B5EF4-FFF2-40B4-BE49-F238E27FC236}">
                <a16:creationId xmlns:a16="http://schemas.microsoft.com/office/drawing/2014/main" id="{F97937A0-1598-AFEF-246C-2496AE7FCDEB}"/>
              </a:ext>
            </a:extLst>
          </p:cNvPr>
          <p:cNvSpPr/>
          <p:nvPr/>
        </p:nvSpPr>
        <p:spPr>
          <a:xfrm rot="444437">
            <a:off x="3928472" y="2927204"/>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43" name="Arrow: Right 42">
            <a:extLst>
              <a:ext uri="{FF2B5EF4-FFF2-40B4-BE49-F238E27FC236}">
                <a16:creationId xmlns:a16="http://schemas.microsoft.com/office/drawing/2014/main" id="{F2347918-E034-62D5-B459-01E92C28C677}"/>
              </a:ext>
            </a:extLst>
          </p:cNvPr>
          <p:cNvSpPr/>
          <p:nvPr/>
        </p:nvSpPr>
        <p:spPr>
          <a:xfrm rot="20508515">
            <a:off x="4010825" y="3806712"/>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44" name="Arrow: Right 43">
            <a:extLst>
              <a:ext uri="{FF2B5EF4-FFF2-40B4-BE49-F238E27FC236}">
                <a16:creationId xmlns:a16="http://schemas.microsoft.com/office/drawing/2014/main" id="{275435E3-05D7-7B4F-3356-7E2076B11A1D}"/>
              </a:ext>
            </a:extLst>
          </p:cNvPr>
          <p:cNvSpPr/>
          <p:nvPr/>
        </p:nvSpPr>
        <p:spPr>
          <a:xfrm rot="12958332">
            <a:off x="6637283" y="4242045"/>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45" name="Arrow: Right 44">
            <a:extLst>
              <a:ext uri="{FF2B5EF4-FFF2-40B4-BE49-F238E27FC236}">
                <a16:creationId xmlns:a16="http://schemas.microsoft.com/office/drawing/2014/main" id="{6A1F7512-FEF4-A93A-68BA-2225E45F4377}"/>
              </a:ext>
            </a:extLst>
          </p:cNvPr>
          <p:cNvSpPr/>
          <p:nvPr/>
        </p:nvSpPr>
        <p:spPr>
          <a:xfrm rot="8592005">
            <a:off x="6664072" y="2448267"/>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46" name="Arrow: Right 45">
            <a:extLst>
              <a:ext uri="{FF2B5EF4-FFF2-40B4-BE49-F238E27FC236}">
                <a16:creationId xmlns:a16="http://schemas.microsoft.com/office/drawing/2014/main" id="{6975DCB3-C3E2-23F6-3B4E-88351088E0EB}"/>
              </a:ext>
            </a:extLst>
          </p:cNvPr>
          <p:cNvSpPr/>
          <p:nvPr/>
        </p:nvSpPr>
        <p:spPr>
          <a:xfrm rot="10800000">
            <a:off x="6782597" y="3355960"/>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47" name="Oval 46">
            <a:extLst>
              <a:ext uri="{FF2B5EF4-FFF2-40B4-BE49-F238E27FC236}">
                <a16:creationId xmlns:a16="http://schemas.microsoft.com/office/drawing/2014/main" id="{DA6E8897-7E58-49AE-3B44-6EE40533E805}"/>
              </a:ext>
            </a:extLst>
          </p:cNvPr>
          <p:cNvSpPr/>
          <p:nvPr/>
        </p:nvSpPr>
        <p:spPr>
          <a:xfrm>
            <a:off x="137055" y="648053"/>
            <a:ext cx="3542243" cy="772656"/>
          </a:xfrm>
          <a:prstGeom prst="ellipse">
            <a:avLst/>
          </a:prstGeom>
          <a:solidFill>
            <a:schemeClr val="accent6"/>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6.4 kg/day of trash</a:t>
            </a:r>
          </a:p>
          <a:p>
            <a:pPr algn="ctr"/>
            <a:r>
              <a:rPr lang="en-US" dirty="0"/>
              <a:t> Crew of 4</a:t>
            </a:r>
          </a:p>
          <a:p>
            <a:pPr algn="ctr"/>
            <a:endParaRPr lang="en-US" dirty="0"/>
          </a:p>
        </p:txBody>
      </p:sp>
      <p:sp>
        <p:nvSpPr>
          <p:cNvPr id="48" name="TextBox 47">
            <a:extLst>
              <a:ext uri="{FF2B5EF4-FFF2-40B4-BE49-F238E27FC236}">
                <a16:creationId xmlns:a16="http://schemas.microsoft.com/office/drawing/2014/main" id="{F3F67915-4CE7-6E77-AA79-CF875DC5F5BB}"/>
              </a:ext>
            </a:extLst>
          </p:cNvPr>
          <p:cNvSpPr txBox="1"/>
          <p:nvPr/>
        </p:nvSpPr>
        <p:spPr>
          <a:xfrm>
            <a:off x="8396395" y="6009323"/>
            <a:ext cx="1397929" cy="523220"/>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Food Packaging</a:t>
            </a:r>
          </a:p>
        </p:txBody>
      </p:sp>
      <p:pic>
        <p:nvPicPr>
          <p:cNvPr id="49" name="Picture 2">
            <a:extLst>
              <a:ext uri="{FF2B5EF4-FFF2-40B4-BE49-F238E27FC236}">
                <a16:creationId xmlns:a16="http://schemas.microsoft.com/office/drawing/2014/main" id="{5BFFFE0E-AA40-ED04-83F9-4742AE4B8B5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833068" y="4112127"/>
            <a:ext cx="2641232" cy="1969918"/>
          </a:xfrm>
          <a:prstGeom prst="rect">
            <a:avLst/>
          </a:prstGeom>
          <a:effectLst>
            <a:softEdge rad="1270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30164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A0067E-900B-4EDA-B465-8C77397FC39C}"/>
              </a:ext>
            </a:extLst>
          </p:cNvPr>
          <p:cNvPicPr>
            <a:picLocks noChangeAspect="1"/>
          </p:cNvPicPr>
          <p:nvPr/>
        </p:nvPicPr>
        <p:blipFill rotWithShape="1">
          <a:blip r:embed="rId3"/>
          <a:srcRect t="19"/>
          <a:stretch/>
        </p:blipFill>
        <p:spPr>
          <a:xfrm>
            <a:off x="20" y="17466"/>
            <a:ext cx="12191980" cy="6856718"/>
          </a:xfrm>
          <a:prstGeom prst="rect">
            <a:avLst/>
          </a:prstGeom>
        </p:spPr>
      </p:pic>
      <p:sp>
        <p:nvSpPr>
          <p:cNvPr id="5" name="Slide Number Placeholder 4">
            <a:extLst>
              <a:ext uri="{FF2B5EF4-FFF2-40B4-BE49-F238E27FC236}">
                <a16:creationId xmlns:a16="http://schemas.microsoft.com/office/drawing/2014/main" id="{7679C258-311E-4CF3-B43A-BEA3E835CF67}"/>
              </a:ext>
            </a:extLst>
          </p:cNvPr>
          <p:cNvSpPr>
            <a:spLocks noGrp="1"/>
          </p:cNvSpPr>
          <p:nvPr>
            <p:ph type="sldNum" sz="quarter" idx="10"/>
          </p:nvPr>
        </p:nvSpPr>
        <p:spPr/>
        <p:txBody>
          <a:bodyPr/>
          <a:lstStyle/>
          <a:p>
            <a:fld id="{063373AC-F33C-4D29-8CEB-4CD4C922ADF9}" type="slidenum">
              <a:rPr lang="en-US" smtClean="0"/>
              <a:t>7</a:t>
            </a:fld>
            <a:endParaRPr lang="en-US"/>
          </a:p>
        </p:txBody>
      </p:sp>
      <p:pic>
        <p:nvPicPr>
          <p:cNvPr id="10" name="Graphic 9" descr="Shirt outline">
            <a:extLst>
              <a:ext uri="{FF2B5EF4-FFF2-40B4-BE49-F238E27FC236}">
                <a16:creationId xmlns:a16="http://schemas.microsoft.com/office/drawing/2014/main" id="{201101B4-0978-6A57-D1D5-E4D291DAEF1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86180" y="2149547"/>
            <a:ext cx="914400" cy="914400"/>
          </a:xfrm>
          <a:prstGeom prst="rect">
            <a:avLst/>
          </a:prstGeom>
        </p:spPr>
      </p:pic>
      <p:pic>
        <p:nvPicPr>
          <p:cNvPr id="11" name="Picture 4" descr="Trash can vector icon">
            <a:extLst>
              <a:ext uri="{FF2B5EF4-FFF2-40B4-BE49-F238E27FC236}">
                <a16:creationId xmlns:a16="http://schemas.microsoft.com/office/drawing/2014/main" id="{909739DE-B482-1274-333A-51F30051A94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24337" y="2971276"/>
            <a:ext cx="1261792" cy="1839347"/>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descr="Toothpaste outline">
            <a:extLst>
              <a:ext uri="{FF2B5EF4-FFF2-40B4-BE49-F238E27FC236}">
                <a16:creationId xmlns:a16="http://schemas.microsoft.com/office/drawing/2014/main" id="{DFC79123-F1D2-DED3-CD43-8AEEAAA85E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27320" y="832282"/>
            <a:ext cx="914400" cy="914400"/>
          </a:xfrm>
          <a:prstGeom prst="rect">
            <a:avLst/>
          </a:prstGeom>
        </p:spPr>
      </p:pic>
      <p:pic>
        <p:nvPicPr>
          <p:cNvPr id="17" name="Picture 16" descr="Person wearing surgical gloves">
            <a:extLst>
              <a:ext uri="{FF2B5EF4-FFF2-40B4-BE49-F238E27FC236}">
                <a16:creationId xmlns:a16="http://schemas.microsoft.com/office/drawing/2014/main" id="{C3514454-6AAF-CDB2-7D00-635717B44A55}"/>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43563" b="80094" l="23938" r="77021">
                        <a14:foregroundMark x1="27958" y1="63094" x2="24208" y2="64375"/>
                        <a14:foregroundMark x1="27896" y1="68500" x2="24021" y2="70094"/>
                        <a14:foregroundMark x1="32708" y1="80063" x2="33958" y2="80063"/>
                        <a14:foregroundMark x1="23938" y1="64375" x2="24271" y2="66031"/>
                      </a14:backgroundRemoval>
                    </a14:imgEffect>
                  </a14:imgLayer>
                </a14:imgProps>
              </a:ext>
            </a:extLst>
          </a:blip>
          <a:srcRect l="21444" t="39026" r="16786" b="15324"/>
          <a:stretch/>
        </p:blipFill>
        <p:spPr>
          <a:xfrm>
            <a:off x="5818950" y="831060"/>
            <a:ext cx="1293434" cy="637253"/>
          </a:xfrm>
          <a:prstGeom prst="rect">
            <a:avLst/>
          </a:prstGeom>
        </p:spPr>
      </p:pic>
      <p:pic>
        <p:nvPicPr>
          <p:cNvPr id="19" name="Graphic 18" descr="Sanitizer outline">
            <a:extLst>
              <a:ext uri="{FF2B5EF4-FFF2-40B4-BE49-F238E27FC236}">
                <a16:creationId xmlns:a16="http://schemas.microsoft.com/office/drawing/2014/main" id="{455235B6-C40E-898D-71A4-3870686A4FD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782084" y="1289482"/>
            <a:ext cx="914400" cy="914400"/>
          </a:xfrm>
          <a:prstGeom prst="rect">
            <a:avLst/>
          </a:prstGeom>
        </p:spPr>
      </p:pic>
      <p:pic>
        <p:nvPicPr>
          <p:cNvPr id="21" name="Graphic 20" descr="Toilet Paper with solid fill">
            <a:extLst>
              <a:ext uri="{FF2B5EF4-FFF2-40B4-BE49-F238E27FC236}">
                <a16:creationId xmlns:a16="http://schemas.microsoft.com/office/drawing/2014/main" id="{2870E101-D3A9-171E-C107-3F8513DE858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239284" y="2683421"/>
            <a:ext cx="914400" cy="914400"/>
          </a:xfrm>
          <a:prstGeom prst="rect">
            <a:avLst/>
          </a:prstGeom>
        </p:spPr>
      </p:pic>
      <p:pic>
        <p:nvPicPr>
          <p:cNvPr id="22" name="Picture 21" descr="A picture containing text, items, variety&#10;&#10;Description automatically generated">
            <a:extLst>
              <a:ext uri="{FF2B5EF4-FFF2-40B4-BE49-F238E27FC236}">
                <a16:creationId xmlns:a16="http://schemas.microsoft.com/office/drawing/2014/main" id="{57D47CA6-A478-8FC4-E480-AFFB7B02848E}"/>
              </a:ext>
            </a:extLst>
          </p:cNvPr>
          <p:cNvPicPr>
            <a:picLocks noChangeAspect="1"/>
          </p:cNvPicPr>
          <p:nvPr/>
        </p:nvPicPr>
        <p:blipFill rotWithShape="1">
          <a:blip r:embed="rId15">
            <a:extLst>
              <a:ext uri="{28A0092B-C50C-407E-A947-70E740481C1C}">
                <a14:useLocalDpi xmlns:a14="http://schemas.microsoft.com/office/drawing/2010/main" val="0"/>
              </a:ext>
            </a:extLst>
          </a:blip>
          <a:srcRect l="2971" t="42002" r="63359" b="32535"/>
          <a:stretch/>
        </p:blipFill>
        <p:spPr>
          <a:xfrm>
            <a:off x="4484556" y="5331382"/>
            <a:ext cx="2232007" cy="1313160"/>
          </a:xfrm>
          <a:prstGeom prst="rect">
            <a:avLst/>
          </a:prstGeom>
        </p:spPr>
      </p:pic>
      <p:sp>
        <p:nvSpPr>
          <p:cNvPr id="23" name="TextBox 22">
            <a:extLst>
              <a:ext uri="{FF2B5EF4-FFF2-40B4-BE49-F238E27FC236}">
                <a16:creationId xmlns:a16="http://schemas.microsoft.com/office/drawing/2014/main" id="{D0C2550F-DB92-3897-410B-97FC42FA4D51}"/>
              </a:ext>
            </a:extLst>
          </p:cNvPr>
          <p:cNvSpPr txBox="1"/>
          <p:nvPr/>
        </p:nvSpPr>
        <p:spPr>
          <a:xfrm>
            <a:off x="2438555" y="2966839"/>
            <a:ext cx="1009650" cy="307777"/>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Clothing</a:t>
            </a:r>
          </a:p>
        </p:txBody>
      </p:sp>
      <p:sp>
        <p:nvSpPr>
          <p:cNvPr id="26" name="TextBox 25">
            <a:extLst>
              <a:ext uri="{FF2B5EF4-FFF2-40B4-BE49-F238E27FC236}">
                <a16:creationId xmlns:a16="http://schemas.microsoft.com/office/drawing/2014/main" id="{35AFA156-B269-3A8D-8CD2-9FD283D56189}"/>
              </a:ext>
            </a:extLst>
          </p:cNvPr>
          <p:cNvSpPr txBox="1"/>
          <p:nvPr/>
        </p:nvSpPr>
        <p:spPr>
          <a:xfrm>
            <a:off x="4479813" y="5789663"/>
            <a:ext cx="1009650"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Tech Wipes</a:t>
            </a:r>
          </a:p>
        </p:txBody>
      </p:sp>
      <p:sp>
        <p:nvSpPr>
          <p:cNvPr id="27" name="TextBox 26">
            <a:extLst>
              <a:ext uri="{FF2B5EF4-FFF2-40B4-BE49-F238E27FC236}">
                <a16:creationId xmlns:a16="http://schemas.microsoft.com/office/drawing/2014/main" id="{FEECBF00-109A-7256-420F-27C91B00D8A5}"/>
              </a:ext>
            </a:extLst>
          </p:cNvPr>
          <p:cNvSpPr txBox="1"/>
          <p:nvPr/>
        </p:nvSpPr>
        <p:spPr>
          <a:xfrm>
            <a:off x="8153905" y="3508896"/>
            <a:ext cx="1494631" cy="30777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Toilet Paper</a:t>
            </a:r>
          </a:p>
        </p:txBody>
      </p:sp>
      <p:sp>
        <p:nvSpPr>
          <p:cNvPr id="28" name="TextBox 27">
            <a:extLst>
              <a:ext uri="{FF2B5EF4-FFF2-40B4-BE49-F238E27FC236}">
                <a16:creationId xmlns:a16="http://schemas.microsoft.com/office/drawing/2014/main" id="{AB9E3A88-7991-01AA-2C0C-DBF6E87CC833}"/>
              </a:ext>
            </a:extLst>
          </p:cNvPr>
          <p:cNvSpPr txBox="1"/>
          <p:nvPr/>
        </p:nvSpPr>
        <p:spPr>
          <a:xfrm>
            <a:off x="5627539" y="5859711"/>
            <a:ext cx="1009650"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Wet Wipes</a:t>
            </a:r>
          </a:p>
        </p:txBody>
      </p:sp>
      <p:sp>
        <p:nvSpPr>
          <p:cNvPr id="30" name="TextBox 29">
            <a:extLst>
              <a:ext uri="{FF2B5EF4-FFF2-40B4-BE49-F238E27FC236}">
                <a16:creationId xmlns:a16="http://schemas.microsoft.com/office/drawing/2014/main" id="{FC9EA761-9F86-D7D0-A329-93F4F4CF416B}"/>
              </a:ext>
            </a:extLst>
          </p:cNvPr>
          <p:cNvSpPr txBox="1"/>
          <p:nvPr/>
        </p:nvSpPr>
        <p:spPr>
          <a:xfrm>
            <a:off x="5994522" y="1413851"/>
            <a:ext cx="1009650" cy="523220"/>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Nitrile Gloves</a:t>
            </a:r>
          </a:p>
        </p:txBody>
      </p:sp>
      <p:sp>
        <p:nvSpPr>
          <p:cNvPr id="31" name="TextBox 30">
            <a:extLst>
              <a:ext uri="{FF2B5EF4-FFF2-40B4-BE49-F238E27FC236}">
                <a16:creationId xmlns:a16="http://schemas.microsoft.com/office/drawing/2014/main" id="{B567F84B-4D35-B2CE-1D9E-5994F6C57200}"/>
              </a:ext>
            </a:extLst>
          </p:cNvPr>
          <p:cNvSpPr txBox="1"/>
          <p:nvPr/>
        </p:nvSpPr>
        <p:spPr>
          <a:xfrm>
            <a:off x="7891570" y="2086438"/>
            <a:ext cx="1009650" cy="276999"/>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Shampoo</a:t>
            </a:r>
          </a:p>
        </p:txBody>
      </p:sp>
      <p:sp>
        <p:nvSpPr>
          <p:cNvPr id="34" name="TextBox 33">
            <a:extLst>
              <a:ext uri="{FF2B5EF4-FFF2-40B4-BE49-F238E27FC236}">
                <a16:creationId xmlns:a16="http://schemas.microsoft.com/office/drawing/2014/main" id="{945F9A26-A04C-CC57-5E19-0D02C3093CF9}"/>
              </a:ext>
            </a:extLst>
          </p:cNvPr>
          <p:cNvSpPr txBox="1"/>
          <p:nvPr/>
        </p:nvSpPr>
        <p:spPr>
          <a:xfrm>
            <a:off x="4173280" y="1420709"/>
            <a:ext cx="1514475" cy="261610"/>
          </a:xfrm>
          <a:prstGeom prst="rect">
            <a:avLst/>
          </a:prstGeom>
          <a:noFill/>
        </p:spPr>
        <p:txBody>
          <a:bodyPr wrap="square" rtlCol="0">
            <a:spAutoFit/>
          </a:bodyPr>
          <a:lstStyle/>
          <a:p>
            <a:r>
              <a:rPr lang="en-US" sz="1050" b="1" dirty="0">
                <a:solidFill>
                  <a:schemeClr val="bg1"/>
                </a:solidFill>
                <a:latin typeface="Arial" panose="020B0604020202020204" pitchFamily="34" charset="0"/>
                <a:cs typeface="Arial" panose="020B0604020202020204" pitchFamily="34" charset="0"/>
              </a:rPr>
              <a:t>Toothpaste</a:t>
            </a:r>
          </a:p>
        </p:txBody>
      </p:sp>
      <p:pic>
        <p:nvPicPr>
          <p:cNvPr id="36" name="Picture 35" descr="A picture containing text, items, variety&#10;&#10;Description automatically generated">
            <a:extLst>
              <a:ext uri="{FF2B5EF4-FFF2-40B4-BE49-F238E27FC236}">
                <a16:creationId xmlns:a16="http://schemas.microsoft.com/office/drawing/2014/main" id="{50F1B86D-978A-5731-2AD4-14130FF076F1}"/>
              </a:ext>
            </a:extLst>
          </p:cNvPr>
          <p:cNvPicPr>
            <a:picLocks noChangeAspect="1"/>
          </p:cNvPicPr>
          <p:nvPr/>
        </p:nvPicPr>
        <p:blipFill rotWithShape="1">
          <a:blip r:embed="rId15">
            <a:extLst>
              <a:ext uri="{28A0092B-C50C-407E-A947-70E740481C1C}">
                <a14:useLocalDpi xmlns:a14="http://schemas.microsoft.com/office/drawing/2010/main" val="0"/>
              </a:ext>
            </a:extLst>
          </a:blip>
          <a:srcRect l="49752" t="41034" r="36454" b="-1923"/>
          <a:stretch/>
        </p:blipFill>
        <p:spPr>
          <a:xfrm>
            <a:off x="2301053" y="3514440"/>
            <a:ext cx="620621" cy="2131318"/>
          </a:xfrm>
          <a:prstGeom prst="rect">
            <a:avLst/>
          </a:prstGeom>
        </p:spPr>
      </p:pic>
      <p:sp>
        <p:nvSpPr>
          <p:cNvPr id="25" name="TextBox 24">
            <a:extLst>
              <a:ext uri="{FF2B5EF4-FFF2-40B4-BE49-F238E27FC236}">
                <a16:creationId xmlns:a16="http://schemas.microsoft.com/office/drawing/2014/main" id="{4FC3FB93-6208-97CA-765C-84C86E467E7A}"/>
              </a:ext>
            </a:extLst>
          </p:cNvPr>
          <p:cNvSpPr txBox="1"/>
          <p:nvPr/>
        </p:nvSpPr>
        <p:spPr>
          <a:xfrm>
            <a:off x="8396395" y="6009323"/>
            <a:ext cx="1397929" cy="523220"/>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Food Packaging</a:t>
            </a:r>
          </a:p>
        </p:txBody>
      </p:sp>
      <p:pic>
        <p:nvPicPr>
          <p:cNvPr id="39" name="Picture 38" descr="A picture containing text, items, variety&#10;&#10;Description automatically generated">
            <a:extLst>
              <a:ext uri="{FF2B5EF4-FFF2-40B4-BE49-F238E27FC236}">
                <a16:creationId xmlns:a16="http://schemas.microsoft.com/office/drawing/2014/main" id="{ADA66E4C-3159-EC6C-3EA9-8C61383FE624}"/>
              </a:ext>
            </a:extLst>
          </p:cNvPr>
          <p:cNvPicPr>
            <a:picLocks noChangeAspect="1"/>
          </p:cNvPicPr>
          <p:nvPr/>
        </p:nvPicPr>
        <p:blipFill rotWithShape="1">
          <a:blip r:embed="rId15">
            <a:extLst>
              <a:ext uri="{28A0092B-C50C-407E-A947-70E740481C1C}">
                <a14:useLocalDpi xmlns:a14="http://schemas.microsoft.com/office/drawing/2010/main" val="0"/>
              </a:ext>
            </a:extLst>
          </a:blip>
          <a:srcRect l="38599" t="42663" r="51758" b="33330"/>
          <a:stretch/>
        </p:blipFill>
        <p:spPr>
          <a:xfrm>
            <a:off x="3166519" y="4795062"/>
            <a:ext cx="878497" cy="1701391"/>
          </a:xfrm>
          <a:prstGeom prst="rect">
            <a:avLst/>
          </a:prstGeom>
        </p:spPr>
      </p:pic>
      <p:sp>
        <p:nvSpPr>
          <p:cNvPr id="32" name="TextBox 31">
            <a:extLst>
              <a:ext uri="{FF2B5EF4-FFF2-40B4-BE49-F238E27FC236}">
                <a16:creationId xmlns:a16="http://schemas.microsoft.com/office/drawing/2014/main" id="{62C3A918-CBA9-7744-8E19-3117EC75E5AE}"/>
              </a:ext>
            </a:extLst>
          </p:cNvPr>
          <p:cNvSpPr txBox="1"/>
          <p:nvPr/>
        </p:nvSpPr>
        <p:spPr>
          <a:xfrm>
            <a:off x="2798233" y="5138833"/>
            <a:ext cx="1514475" cy="261610"/>
          </a:xfrm>
          <a:prstGeom prst="rect">
            <a:avLst/>
          </a:prstGeom>
          <a:noFill/>
        </p:spPr>
        <p:txBody>
          <a:bodyPr wrap="square" rtlCol="0">
            <a:spAutoFit/>
          </a:bodyPr>
          <a:lstStyle/>
          <a:p>
            <a:pPr algn="ctr"/>
            <a:r>
              <a:rPr lang="en-US" sz="1050" b="1" dirty="0">
                <a:solidFill>
                  <a:schemeClr val="bg1"/>
                </a:solidFill>
                <a:latin typeface="Arial" panose="020B0604020202020204" pitchFamily="34" charset="0"/>
                <a:cs typeface="Arial" panose="020B0604020202020204" pitchFamily="34" charset="0"/>
              </a:rPr>
              <a:t>Fecal Stimulant </a:t>
            </a:r>
          </a:p>
        </p:txBody>
      </p:sp>
      <p:sp>
        <p:nvSpPr>
          <p:cNvPr id="33" name="TextBox 32">
            <a:extLst>
              <a:ext uri="{FF2B5EF4-FFF2-40B4-BE49-F238E27FC236}">
                <a16:creationId xmlns:a16="http://schemas.microsoft.com/office/drawing/2014/main" id="{80E3458C-1646-CD2E-0DBF-54137E3BE82D}"/>
              </a:ext>
            </a:extLst>
          </p:cNvPr>
          <p:cNvSpPr txBox="1"/>
          <p:nvPr/>
        </p:nvSpPr>
        <p:spPr>
          <a:xfrm>
            <a:off x="2817200" y="5967831"/>
            <a:ext cx="1514475" cy="261610"/>
          </a:xfrm>
          <a:prstGeom prst="rect">
            <a:avLst/>
          </a:prstGeom>
          <a:noFill/>
        </p:spPr>
        <p:txBody>
          <a:bodyPr wrap="square" rtlCol="0">
            <a:spAutoFit/>
          </a:bodyPr>
          <a:lstStyle/>
          <a:p>
            <a:pPr algn="ctr"/>
            <a:r>
              <a:rPr lang="en-US" sz="1050" b="1" dirty="0">
                <a:solidFill>
                  <a:schemeClr val="bg1"/>
                </a:solidFill>
                <a:latin typeface="Arial" panose="020B0604020202020204" pitchFamily="34" charset="0"/>
                <a:cs typeface="Arial" panose="020B0604020202020204" pitchFamily="34" charset="0"/>
              </a:rPr>
              <a:t>Food Stimulant </a:t>
            </a:r>
          </a:p>
        </p:txBody>
      </p:sp>
      <p:sp>
        <p:nvSpPr>
          <p:cNvPr id="41" name="Arrow: Right 40">
            <a:extLst>
              <a:ext uri="{FF2B5EF4-FFF2-40B4-BE49-F238E27FC236}">
                <a16:creationId xmlns:a16="http://schemas.microsoft.com/office/drawing/2014/main" id="{A867EFBD-3DC0-A022-C1BA-D2E8B9F7AD99}"/>
              </a:ext>
            </a:extLst>
          </p:cNvPr>
          <p:cNvSpPr/>
          <p:nvPr/>
        </p:nvSpPr>
        <p:spPr>
          <a:xfrm rot="2905131">
            <a:off x="4451127" y="2248521"/>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42" name="Arrow: Right 41">
            <a:extLst>
              <a:ext uri="{FF2B5EF4-FFF2-40B4-BE49-F238E27FC236}">
                <a16:creationId xmlns:a16="http://schemas.microsoft.com/office/drawing/2014/main" id="{F97937A0-1598-AFEF-246C-2496AE7FCDEB}"/>
              </a:ext>
            </a:extLst>
          </p:cNvPr>
          <p:cNvSpPr/>
          <p:nvPr/>
        </p:nvSpPr>
        <p:spPr>
          <a:xfrm rot="444437">
            <a:off x="3928472" y="2927204"/>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43" name="Arrow: Right 42">
            <a:extLst>
              <a:ext uri="{FF2B5EF4-FFF2-40B4-BE49-F238E27FC236}">
                <a16:creationId xmlns:a16="http://schemas.microsoft.com/office/drawing/2014/main" id="{F2347918-E034-62D5-B459-01E92C28C677}"/>
              </a:ext>
            </a:extLst>
          </p:cNvPr>
          <p:cNvSpPr/>
          <p:nvPr/>
        </p:nvSpPr>
        <p:spPr>
          <a:xfrm rot="20508515">
            <a:off x="4010825" y="3806712"/>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44" name="Arrow: Right 43">
            <a:extLst>
              <a:ext uri="{FF2B5EF4-FFF2-40B4-BE49-F238E27FC236}">
                <a16:creationId xmlns:a16="http://schemas.microsoft.com/office/drawing/2014/main" id="{275435E3-05D7-7B4F-3356-7E2076B11A1D}"/>
              </a:ext>
            </a:extLst>
          </p:cNvPr>
          <p:cNvSpPr/>
          <p:nvPr/>
        </p:nvSpPr>
        <p:spPr>
          <a:xfrm rot="12958332">
            <a:off x="6637283" y="4242045"/>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45" name="Arrow: Right 44">
            <a:extLst>
              <a:ext uri="{FF2B5EF4-FFF2-40B4-BE49-F238E27FC236}">
                <a16:creationId xmlns:a16="http://schemas.microsoft.com/office/drawing/2014/main" id="{6A1F7512-FEF4-A93A-68BA-2225E45F4377}"/>
              </a:ext>
            </a:extLst>
          </p:cNvPr>
          <p:cNvSpPr/>
          <p:nvPr/>
        </p:nvSpPr>
        <p:spPr>
          <a:xfrm rot="8592005">
            <a:off x="6664072" y="2448267"/>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46" name="Arrow: Right 45">
            <a:extLst>
              <a:ext uri="{FF2B5EF4-FFF2-40B4-BE49-F238E27FC236}">
                <a16:creationId xmlns:a16="http://schemas.microsoft.com/office/drawing/2014/main" id="{6975DCB3-C3E2-23F6-3B4E-88351088E0EB}"/>
              </a:ext>
            </a:extLst>
          </p:cNvPr>
          <p:cNvSpPr/>
          <p:nvPr/>
        </p:nvSpPr>
        <p:spPr>
          <a:xfrm rot="10800000">
            <a:off x="6782597" y="3355960"/>
            <a:ext cx="1261792" cy="316959"/>
          </a:xfrm>
          <a:prstGeom prst="rightArrow">
            <a:avLst/>
          </a:prstGeom>
          <a:gradFill flip="none" rotWithShape="1">
            <a:gsLst>
              <a:gs pos="50000">
                <a:srgbClr val="FFC000"/>
              </a:gs>
              <a:gs pos="0">
                <a:srgbClr val="C00000"/>
              </a:gs>
              <a:gs pos="100000">
                <a:srgbClr val="FFFF00"/>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rgbClr val="FF3300"/>
                </a:solidFill>
              </a:ln>
            </a:endParaRPr>
          </a:p>
        </p:txBody>
      </p:sp>
      <p:sp>
        <p:nvSpPr>
          <p:cNvPr id="6" name="Cube 5">
            <a:extLst>
              <a:ext uri="{FF2B5EF4-FFF2-40B4-BE49-F238E27FC236}">
                <a16:creationId xmlns:a16="http://schemas.microsoft.com/office/drawing/2014/main" id="{75922EFE-A0BC-0006-D8B2-797237BEAE06}"/>
              </a:ext>
            </a:extLst>
          </p:cNvPr>
          <p:cNvSpPr/>
          <p:nvPr/>
        </p:nvSpPr>
        <p:spPr>
          <a:xfrm>
            <a:off x="5559995" y="3063947"/>
            <a:ext cx="1086627" cy="1049406"/>
          </a:xfrm>
          <a:prstGeom prst="cube">
            <a:avLst/>
          </a:prstGeom>
          <a:solidFill>
            <a:srgbClr val="0000CC"/>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7" name="Picture 22" descr="Green environmentally friendly icon illustration">
            <a:extLst>
              <a:ext uri="{FF2B5EF4-FFF2-40B4-BE49-F238E27FC236}">
                <a16:creationId xmlns:a16="http://schemas.microsoft.com/office/drawing/2014/main" id="{F8BD2629-A63F-31DD-F9B1-DDBE29CBB1B7}"/>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692330" y="3461764"/>
            <a:ext cx="594378" cy="5527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ED7F32BF-D015-A802-7BE0-F617855258E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833068" y="4112127"/>
            <a:ext cx="2641232" cy="1969918"/>
          </a:xfrm>
          <a:prstGeom prst="rect">
            <a:avLst/>
          </a:prstGeom>
          <a:effectLst>
            <a:softEdge rad="127000"/>
          </a:effectLst>
          <a:extLst>
            <a:ext uri="{909E8E84-426E-40DD-AFC4-6F175D3DCCD1}">
              <a14:hiddenFill xmlns:a14="http://schemas.microsoft.com/office/drawing/2010/main">
                <a:solidFill>
                  <a:schemeClr val="accent1"/>
                </a:solidFill>
              </a14:hiddenFill>
            </a:ext>
          </a:extLst>
        </p:spPr>
      </p:pic>
      <p:sp>
        <p:nvSpPr>
          <p:cNvPr id="13" name="Oval 12">
            <a:extLst>
              <a:ext uri="{FF2B5EF4-FFF2-40B4-BE49-F238E27FC236}">
                <a16:creationId xmlns:a16="http://schemas.microsoft.com/office/drawing/2014/main" id="{DE6EE353-76DA-AE0B-D3A6-1C222CAD5E29}"/>
              </a:ext>
            </a:extLst>
          </p:cNvPr>
          <p:cNvSpPr/>
          <p:nvPr/>
        </p:nvSpPr>
        <p:spPr>
          <a:xfrm>
            <a:off x="137055" y="648053"/>
            <a:ext cx="3542243" cy="772656"/>
          </a:xfrm>
          <a:prstGeom prst="ellipse">
            <a:avLst/>
          </a:prstGeom>
          <a:solidFill>
            <a:schemeClr val="accent6"/>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6.4 kg/day of trash</a:t>
            </a:r>
          </a:p>
          <a:p>
            <a:pPr algn="ctr"/>
            <a:r>
              <a:rPr lang="en-US" dirty="0"/>
              <a:t> Crew of 4</a:t>
            </a:r>
          </a:p>
          <a:p>
            <a:pPr algn="ctr"/>
            <a:endParaRPr lang="en-US" dirty="0"/>
          </a:p>
        </p:txBody>
      </p:sp>
    </p:spTree>
    <p:extLst>
      <p:ext uri="{BB962C8B-B14F-4D97-AF65-F5344CB8AC3E}">
        <p14:creationId xmlns:p14="http://schemas.microsoft.com/office/powerpoint/2010/main" val="61401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41"/>
                                        </p:tgtEl>
                                        <p:attrNameLst>
                                          <p:attrName>fillcolor</p:attrName>
                                        </p:attrNameLst>
                                      </p:cBhvr>
                                      <p:to>
                                        <a:srgbClr val="39E500"/>
                                      </p:to>
                                    </p:animClr>
                                    <p:set>
                                      <p:cBhvr>
                                        <p:cTn id="7" dur="2000" fill="hold"/>
                                        <p:tgtEl>
                                          <p:spTgt spid="41"/>
                                        </p:tgtEl>
                                        <p:attrNameLst>
                                          <p:attrName>fill.type</p:attrName>
                                        </p:attrNameLst>
                                      </p:cBhvr>
                                      <p:to>
                                        <p:strVal val="solid"/>
                                      </p:to>
                                    </p:set>
                                    <p:set>
                                      <p:cBhvr>
                                        <p:cTn id="8" dur="2000" fill="hold"/>
                                        <p:tgtEl>
                                          <p:spTgt spid="41"/>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2000" fill="hold"/>
                                        <p:tgtEl>
                                          <p:spTgt spid="42"/>
                                        </p:tgtEl>
                                        <p:attrNameLst>
                                          <p:attrName>fillcolor</p:attrName>
                                        </p:attrNameLst>
                                      </p:cBhvr>
                                      <p:to>
                                        <a:srgbClr val="39E500"/>
                                      </p:to>
                                    </p:animClr>
                                    <p:set>
                                      <p:cBhvr>
                                        <p:cTn id="11" dur="2000" fill="hold"/>
                                        <p:tgtEl>
                                          <p:spTgt spid="42"/>
                                        </p:tgtEl>
                                        <p:attrNameLst>
                                          <p:attrName>fill.type</p:attrName>
                                        </p:attrNameLst>
                                      </p:cBhvr>
                                      <p:to>
                                        <p:strVal val="solid"/>
                                      </p:to>
                                    </p:set>
                                    <p:set>
                                      <p:cBhvr>
                                        <p:cTn id="12" dur="2000" fill="hold"/>
                                        <p:tgtEl>
                                          <p:spTgt spid="42"/>
                                        </p:tgtEl>
                                        <p:attrNameLst>
                                          <p:attrName>fill.on</p:attrName>
                                        </p:attrNameLst>
                                      </p:cBhvr>
                                      <p:to>
                                        <p:strVal val="true"/>
                                      </p:to>
                                    </p:set>
                                  </p:childTnLst>
                                </p:cTn>
                              </p:par>
                              <p:par>
                                <p:cTn id="13" presetID="1" presetClass="emph" presetSubtype="2" fill="hold" nodeType="withEffect">
                                  <p:stCondLst>
                                    <p:cond delay="0"/>
                                  </p:stCondLst>
                                  <p:childTnLst>
                                    <p:animClr clrSpc="rgb" dir="cw">
                                      <p:cBhvr>
                                        <p:cTn id="14" dur="2000" fill="hold"/>
                                        <p:tgtEl>
                                          <p:spTgt spid="43"/>
                                        </p:tgtEl>
                                        <p:attrNameLst>
                                          <p:attrName>fillcolor</p:attrName>
                                        </p:attrNameLst>
                                      </p:cBhvr>
                                      <p:to>
                                        <a:srgbClr val="39E500"/>
                                      </p:to>
                                    </p:animClr>
                                    <p:set>
                                      <p:cBhvr>
                                        <p:cTn id="15" dur="2000" fill="hold"/>
                                        <p:tgtEl>
                                          <p:spTgt spid="43"/>
                                        </p:tgtEl>
                                        <p:attrNameLst>
                                          <p:attrName>fill.type</p:attrName>
                                        </p:attrNameLst>
                                      </p:cBhvr>
                                      <p:to>
                                        <p:strVal val="solid"/>
                                      </p:to>
                                    </p:set>
                                    <p:set>
                                      <p:cBhvr>
                                        <p:cTn id="16" dur="2000" fill="hold"/>
                                        <p:tgtEl>
                                          <p:spTgt spid="43"/>
                                        </p:tgtEl>
                                        <p:attrNameLst>
                                          <p:attrName>fill.on</p:attrName>
                                        </p:attrNameLst>
                                      </p:cBhvr>
                                      <p:to>
                                        <p:strVal val="true"/>
                                      </p:to>
                                    </p:set>
                                  </p:childTnLst>
                                </p:cTn>
                              </p:par>
                              <p:par>
                                <p:cTn id="17" presetID="1" presetClass="emph" presetSubtype="2" fill="hold" nodeType="withEffect">
                                  <p:stCondLst>
                                    <p:cond delay="0"/>
                                  </p:stCondLst>
                                  <p:childTnLst>
                                    <p:animClr clrSpc="rgb" dir="cw">
                                      <p:cBhvr>
                                        <p:cTn id="18" dur="2000" fill="hold"/>
                                        <p:tgtEl>
                                          <p:spTgt spid="44"/>
                                        </p:tgtEl>
                                        <p:attrNameLst>
                                          <p:attrName>fillcolor</p:attrName>
                                        </p:attrNameLst>
                                      </p:cBhvr>
                                      <p:to>
                                        <a:srgbClr val="39E500"/>
                                      </p:to>
                                    </p:animClr>
                                    <p:set>
                                      <p:cBhvr>
                                        <p:cTn id="19" dur="2000" fill="hold"/>
                                        <p:tgtEl>
                                          <p:spTgt spid="44"/>
                                        </p:tgtEl>
                                        <p:attrNameLst>
                                          <p:attrName>fill.type</p:attrName>
                                        </p:attrNameLst>
                                      </p:cBhvr>
                                      <p:to>
                                        <p:strVal val="solid"/>
                                      </p:to>
                                    </p:set>
                                    <p:set>
                                      <p:cBhvr>
                                        <p:cTn id="20" dur="2000" fill="hold"/>
                                        <p:tgtEl>
                                          <p:spTgt spid="44"/>
                                        </p:tgtEl>
                                        <p:attrNameLst>
                                          <p:attrName>fill.on</p:attrName>
                                        </p:attrNameLst>
                                      </p:cBhvr>
                                      <p:to>
                                        <p:strVal val="true"/>
                                      </p:to>
                                    </p:set>
                                  </p:childTnLst>
                                </p:cTn>
                              </p:par>
                              <p:par>
                                <p:cTn id="21" presetID="1" presetClass="emph" presetSubtype="2" fill="hold" nodeType="withEffect">
                                  <p:stCondLst>
                                    <p:cond delay="0"/>
                                  </p:stCondLst>
                                  <p:childTnLst>
                                    <p:animClr clrSpc="rgb" dir="cw">
                                      <p:cBhvr>
                                        <p:cTn id="22" dur="2000" fill="hold"/>
                                        <p:tgtEl>
                                          <p:spTgt spid="45"/>
                                        </p:tgtEl>
                                        <p:attrNameLst>
                                          <p:attrName>fillcolor</p:attrName>
                                        </p:attrNameLst>
                                      </p:cBhvr>
                                      <p:to>
                                        <a:srgbClr val="39E500"/>
                                      </p:to>
                                    </p:animClr>
                                    <p:set>
                                      <p:cBhvr>
                                        <p:cTn id="23" dur="2000" fill="hold"/>
                                        <p:tgtEl>
                                          <p:spTgt spid="45"/>
                                        </p:tgtEl>
                                        <p:attrNameLst>
                                          <p:attrName>fill.type</p:attrName>
                                        </p:attrNameLst>
                                      </p:cBhvr>
                                      <p:to>
                                        <p:strVal val="solid"/>
                                      </p:to>
                                    </p:set>
                                    <p:set>
                                      <p:cBhvr>
                                        <p:cTn id="24" dur="2000" fill="hold"/>
                                        <p:tgtEl>
                                          <p:spTgt spid="45"/>
                                        </p:tgtEl>
                                        <p:attrNameLst>
                                          <p:attrName>fill.on</p:attrName>
                                        </p:attrNameLst>
                                      </p:cBhvr>
                                      <p:to>
                                        <p:strVal val="true"/>
                                      </p:to>
                                    </p:set>
                                  </p:childTnLst>
                                </p:cTn>
                              </p:par>
                              <p:par>
                                <p:cTn id="25" presetID="1" presetClass="emph" presetSubtype="2" fill="hold" nodeType="withEffect">
                                  <p:stCondLst>
                                    <p:cond delay="0"/>
                                  </p:stCondLst>
                                  <p:childTnLst>
                                    <p:animClr clrSpc="rgb" dir="cw">
                                      <p:cBhvr>
                                        <p:cTn id="26" dur="2000" fill="hold"/>
                                        <p:tgtEl>
                                          <p:spTgt spid="46"/>
                                        </p:tgtEl>
                                        <p:attrNameLst>
                                          <p:attrName>fillcolor</p:attrName>
                                        </p:attrNameLst>
                                      </p:cBhvr>
                                      <p:to>
                                        <a:srgbClr val="39E500"/>
                                      </p:to>
                                    </p:animClr>
                                    <p:set>
                                      <p:cBhvr>
                                        <p:cTn id="27" dur="2000" fill="hold"/>
                                        <p:tgtEl>
                                          <p:spTgt spid="46"/>
                                        </p:tgtEl>
                                        <p:attrNameLst>
                                          <p:attrName>fill.type</p:attrName>
                                        </p:attrNameLst>
                                      </p:cBhvr>
                                      <p:to>
                                        <p:strVal val="solid"/>
                                      </p:to>
                                    </p:set>
                                    <p:set>
                                      <p:cBhvr>
                                        <p:cTn id="28" dur="2000" fill="hold"/>
                                        <p:tgtEl>
                                          <p:spTgt spid="46"/>
                                        </p:tgtEl>
                                        <p:attrNameLst>
                                          <p:attrName>fill.on</p:attrName>
                                        </p:attrNameLst>
                                      </p:cBhvr>
                                      <p:to>
                                        <p:strVal val="true"/>
                                      </p:to>
                                    </p:set>
                                  </p:child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xit" presetSubtype="0" fill="hold" nodeType="withEffect">
                                  <p:stCondLst>
                                    <p:cond delay="0"/>
                                  </p:stCondLst>
                                  <p:childTnLst>
                                    <p:animEffect transition="out" filter="fade">
                                      <p:cBhvr>
                                        <p:cTn id="33" dur="500"/>
                                        <p:tgtEl>
                                          <p:spTgt spid="11"/>
                                        </p:tgtEl>
                                      </p:cBhvr>
                                    </p:animEffect>
                                    <p:set>
                                      <p:cBhvr>
                                        <p:cTn id="34" dur="1" fill="hold">
                                          <p:stCondLst>
                                            <p:cond delay="499"/>
                                          </p:stCondLst>
                                        </p:cTn>
                                        <p:tgtEl>
                                          <p:spTgt spid="11"/>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items, variety&#10;&#10;Description automatically generated">
            <a:extLst>
              <a:ext uri="{FF2B5EF4-FFF2-40B4-BE49-F238E27FC236}">
                <a16:creationId xmlns:a16="http://schemas.microsoft.com/office/drawing/2014/main" id="{0474CAF1-11D7-6EC1-C53A-232E00A4D0EC}"/>
              </a:ext>
            </a:extLst>
          </p:cNvPr>
          <p:cNvPicPr>
            <a:picLocks noChangeAspect="1"/>
          </p:cNvPicPr>
          <p:nvPr/>
        </p:nvPicPr>
        <p:blipFill rotWithShape="1">
          <a:blip r:embed="rId2">
            <a:extLst>
              <a:ext uri="{28A0092B-C50C-407E-A947-70E740481C1C}">
                <a14:useLocalDpi xmlns:a14="http://schemas.microsoft.com/office/drawing/2010/main" val="0"/>
              </a:ext>
            </a:extLst>
          </a:blip>
          <a:srcRect l="2971"/>
          <a:stretch/>
        </p:blipFill>
        <p:spPr>
          <a:xfrm>
            <a:off x="50749" y="1205483"/>
            <a:ext cx="6432089" cy="5157258"/>
          </a:xfrm>
          <a:prstGeom prst="rect">
            <a:avLst/>
          </a:prstGeom>
        </p:spPr>
      </p:pic>
      <p:sp>
        <p:nvSpPr>
          <p:cNvPr id="16" name="TextBox 15">
            <a:extLst>
              <a:ext uri="{FF2B5EF4-FFF2-40B4-BE49-F238E27FC236}">
                <a16:creationId xmlns:a16="http://schemas.microsoft.com/office/drawing/2014/main" id="{5E0C2896-078D-3487-68C7-F72244612ED6}"/>
              </a:ext>
            </a:extLst>
          </p:cNvPr>
          <p:cNvSpPr txBox="1"/>
          <p:nvPr/>
        </p:nvSpPr>
        <p:spPr>
          <a:xfrm>
            <a:off x="366200" y="2536337"/>
            <a:ext cx="1009650" cy="30777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Clothing</a:t>
            </a:r>
          </a:p>
        </p:txBody>
      </p:sp>
      <p:sp>
        <p:nvSpPr>
          <p:cNvPr id="17" name="TextBox 16">
            <a:extLst>
              <a:ext uri="{FF2B5EF4-FFF2-40B4-BE49-F238E27FC236}">
                <a16:creationId xmlns:a16="http://schemas.microsoft.com/office/drawing/2014/main" id="{F82024C5-B8AD-E295-E919-C24D0CE1E89E}"/>
              </a:ext>
            </a:extLst>
          </p:cNvPr>
          <p:cNvSpPr txBox="1"/>
          <p:nvPr/>
        </p:nvSpPr>
        <p:spPr>
          <a:xfrm>
            <a:off x="2319619" y="2526812"/>
            <a:ext cx="1009650"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Cotton</a:t>
            </a:r>
          </a:p>
        </p:txBody>
      </p:sp>
      <p:sp>
        <p:nvSpPr>
          <p:cNvPr id="18" name="TextBox 17">
            <a:extLst>
              <a:ext uri="{FF2B5EF4-FFF2-40B4-BE49-F238E27FC236}">
                <a16:creationId xmlns:a16="http://schemas.microsoft.com/office/drawing/2014/main" id="{9B09A22C-DDF1-741A-C5E7-6ACF5C5A02F3}"/>
              </a:ext>
            </a:extLst>
          </p:cNvPr>
          <p:cNvSpPr txBox="1"/>
          <p:nvPr/>
        </p:nvSpPr>
        <p:spPr>
          <a:xfrm>
            <a:off x="4119050" y="3164987"/>
            <a:ext cx="2028825"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Food Packaging (FP)</a:t>
            </a:r>
          </a:p>
        </p:txBody>
      </p:sp>
      <p:sp>
        <p:nvSpPr>
          <p:cNvPr id="19" name="TextBox 18">
            <a:extLst>
              <a:ext uri="{FF2B5EF4-FFF2-40B4-BE49-F238E27FC236}">
                <a16:creationId xmlns:a16="http://schemas.microsoft.com/office/drawing/2014/main" id="{9EBD82B5-D46E-68C2-44B7-9E588B333CC3}"/>
              </a:ext>
            </a:extLst>
          </p:cNvPr>
          <p:cNvSpPr txBox="1"/>
          <p:nvPr/>
        </p:nvSpPr>
        <p:spPr>
          <a:xfrm>
            <a:off x="128869" y="4174968"/>
            <a:ext cx="1009650"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Tech Wipes</a:t>
            </a:r>
          </a:p>
        </p:txBody>
      </p:sp>
      <p:sp>
        <p:nvSpPr>
          <p:cNvPr id="20" name="TextBox 19">
            <a:extLst>
              <a:ext uri="{FF2B5EF4-FFF2-40B4-BE49-F238E27FC236}">
                <a16:creationId xmlns:a16="http://schemas.microsoft.com/office/drawing/2014/main" id="{CB5B0812-C204-44A5-660F-AFD1CFBF0EC0}"/>
              </a:ext>
            </a:extLst>
          </p:cNvPr>
          <p:cNvSpPr txBox="1"/>
          <p:nvPr/>
        </p:nvSpPr>
        <p:spPr>
          <a:xfrm>
            <a:off x="-100171" y="5875153"/>
            <a:ext cx="1494631"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Toilet Paper</a:t>
            </a:r>
          </a:p>
        </p:txBody>
      </p:sp>
      <p:sp>
        <p:nvSpPr>
          <p:cNvPr id="21" name="TextBox 20">
            <a:extLst>
              <a:ext uri="{FF2B5EF4-FFF2-40B4-BE49-F238E27FC236}">
                <a16:creationId xmlns:a16="http://schemas.microsoft.com/office/drawing/2014/main" id="{F0FE7F85-BD6F-2883-98C2-999CA9B83F28}"/>
              </a:ext>
            </a:extLst>
          </p:cNvPr>
          <p:cNvSpPr txBox="1"/>
          <p:nvPr/>
        </p:nvSpPr>
        <p:spPr>
          <a:xfrm>
            <a:off x="1230595" y="3913358"/>
            <a:ext cx="1009650"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Wet Wipes</a:t>
            </a:r>
          </a:p>
        </p:txBody>
      </p:sp>
      <p:sp>
        <p:nvSpPr>
          <p:cNvPr id="22" name="TextBox 21">
            <a:extLst>
              <a:ext uri="{FF2B5EF4-FFF2-40B4-BE49-F238E27FC236}">
                <a16:creationId xmlns:a16="http://schemas.microsoft.com/office/drawing/2014/main" id="{AAA85F05-2B6D-7114-3E2A-7FFFA5DD19A1}"/>
              </a:ext>
            </a:extLst>
          </p:cNvPr>
          <p:cNvSpPr txBox="1"/>
          <p:nvPr/>
        </p:nvSpPr>
        <p:spPr>
          <a:xfrm>
            <a:off x="5133462" y="4925954"/>
            <a:ext cx="1143000" cy="738664"/>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FP Overwrap (Clear)</a:t>
            </a:r>
          </a:p>
        </p:txBody>
      </p:sp>
      <p:sp>
        <p:nvSpPr>
          <p:cNvPr id="23" name="TextBox 22">
            <a:extLst>
              <a:ext uri="{FF2B5EF4-FFF2-40B4-BE49-F238E27FC236}">
                <a16:creationId xmlns:a16="http://schemas.microsoft.com/office/drawing/2014/main" id="{1B1F773D-BE98-302D-D07D-C17F7D80C6A3}"/>
              </a:ext>
            </a:extLst>
          </p:cNvPr>
          <p:cNvSpPr txBox="1"/>
          <p:nvPr/>
        </p:nvSpPr>
        <p:spPr>
          <a:xfrm>
            <a:off x="1735420" y="5597439"/>
            <a:ext cx="1009650"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Nitrile Gloves</a:t>
            </a:r>
          </a:p>
        </p:txBody>
      </p:sp>
      <p:sp>
        <p:nvSpPr>
          <p:cNvPr id="25" name="TextBox 24">
            <a:extLst>
              <a:ext uri="{FF2B5EF4-FFF2-40B4-BE49-F238E27FC236}">
                <a16:creationId xmlns:a16="http://schemas.microsoft.com/office/drawing/2014/main" id="{C1FE33CC-A170-1B53-E127-92E611B11F29}"/>
              </a:ext>
            </a:extLst>
          </p:cNvPr>
          <p:cNvSpPr txBox="1"/>
          <p:nvPr/>
        </p:nvSpPr>
        <p:spPr>
          <a:xfrm>
            <a:off x="3113767" y="3774858"/>
            <a:ext cx="1009650" cy="276999"/>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cs typeface="Arial" panose="020B0604020202020204" pitchFamily="34" charset="0"/>
              </a:rPr>
              <a:t>Shampoo</a:t>
            </a:r>
          </a:p>
        </p:txBody>
      </p:sp>
      <p:sp>
        <p:nvSpPr>
          <p:cNvPr id="26" name="TextBox 25">
            <a:extLst>
              <a:ext uri="{FF2B5EF4-FFF2-40B4-BE49-F238E27FC236}">
                <a16:creationId xmlns:a16="http://schemas.microsoft.com/office/drawing/2014/main" id="{6E166768-75D0-1392-CAB6-7C93CBE50756}"/>
              </a:ext>
            </a:extLst>
          </p:cNvPr>
          <p:cNvSpPr txBox="1"/>
          <p:nvPr/>
        </p:nvSpPr>
        <p:spPr>
          <a:xfrm>
            <a:off x="1935049" y="3251181"/>
            <a:ext cx="1514475" cy="261610"/>
          </a:xfrm>
          <a:prstGeom prst="rect">
            <a:avLst/>
          </a:prstGeom>
          <a:noFill/>
        </p:spPr>
        <p:txBody>
          <a:bodyPr wrap="square" rtlCol="0">
            <a:spAutoFit/>
          </a:bodyPr>
          <a:lstStyle/>
          <a:p>
            <a:pPr algn="ctr"/>
            <a:r>
              <a:rPr lang="en-US" sz="1050" b="1" dirty="0">
                <a:solidFill>
                  <a:schemeClr val="bg1"/>
                </a:solidFill>
                <a:latin typeface="Arial" panose="020B0604020202020204" pitchFamily="34" charset="0"/>
                <a:cs typeface="Arial" panose="020B0604020202020204" pitchFamily="34" charset="0"/>
              </a:rPr>
              <a:t>Fecal Stimulant </a:t>
            </a:r>
          </a:p>
        </p:txBody>
      </p:sp>
      <p:sp>
        <p:nvSpPr>
          <p:cNvPr id="27" name="TextBox 26">
            <a:extLst>
              <a:ext uri="{FF2B5EF4-FFF2-40B4-BE49-F238E27FC236}">
                <a16:creationId xmlns:a16="http://schemas.microsoft.com/office/drawing/2014/main" id="{E73EE129-23F5-952D-6285-B3E3914C07E1}"/>
              </a:ext>
            </a:extLst>
          </p:cNvPr>
          <p:cNvSpPr txBox="1"/>
          <p:nvPr/>
        </p:nvSpPr>
        <p:spPr>
          <a:xfrm>
            <a:off x="1935049" y="4553703"/>
            <a:ext cx="1514475" cy="261610"/>
          </a:xfrm>
          <a:prstGeom prst="rect">
            <a:avLst/>
          </a:prstGeom>
          <a:noFill/>
        </p:spPr>
        <p:txBody>
          <a:bodyPr wrap="square" rtlCol="0">
            <a:spAutoFit/>
          </a:bodyPr>
          <a:lstStyle/>
          <a:p>
            <a:pPr algn="ctr"/>
            <a:r>
              <a:rPr lang="en-US" sz="1050" b="1" dirty="0">
                <a:solidFill>
                  <a:schemeClr val="bg1"/>
                </a:solidFill>
                <a:latin typeface="Arial" panose="020B0604020202020204" pitchFamily="34" charset="0"/>
                <a:cs typeface="Arial" panose="020B0604020202020204" pitchFamily="34" charset="0"/>
              </a:rPr>
              <a:t>Food Stimulant </a:t>
            </a:r>
          </a:p>
        </p:txBody>
      </p:sp>
      <p:sp>
        <p:nvSpPr>
          <p:cNvPr id="28" name="TextBox 27">
            <a:extLst>
              <a:ext uri="{FF2B5EF4-FFF2-40B4-BE49-F238E27FC236}">
                <a16:creationId xmlns:a16="http://schemas.microsoft.com/office/drawing/2014/main" id="{4BFCF6FC-5AA1-60C8-875B-03896FDD0071}"/>
              </a:ext>
            </a:extLst>
          </p:cNvPr>
          <p:cNvSpPr txBox="1"/>
          <p:nvPr/>
        </p:nvSpPr>
        <p:spPr>
          <a:xfrm>
            <a:off x="4922326" y="5923132"/>
            <a:ext cx="1514475" cy="261610"/>
          </a:xfrm>
          <a:prstGeom prst="rect">
            <a:avLst/>
          </a:prstGeom>
          <a:noFill/>
        </p:spPr>
        <p:txBody>
          <a:bodyPr wrap="square" rtlCol="0">
            <a:spAutoFit/>
          </a:bodyPr>
          <a:lstStyle/>
          <a:p>
            <a:r>
              <a:rPr lang="en-US" sz="1050" b="1" dirty="0">
                <a:solidFill>
                  <a:schemeClr val="bg1"/>
                </a:solidFill>
                <a:latin typeface="Arial" panose="020B0604020202020204" pitchFamily="34" charset="0"/>
                <a:cs typeface="Arial" panose="020B0604020202020204" pitchFamily="34" charset="0"/>
              </a:rPr>
              <a:t>Toothpaste</a:t>
            </a:r>
          </a:p>
        </p:txBody>
      </p:sp>
      <p:graphicFrame>
        <p:nvGraphicFramePr>
          <p:cNvPr id="24" name="Table 23">
            <a:extLst>
              <a:ext uri="{FF2B5EF4-FFF2-40B4-BE49-F238E27FC236}">
                <a16:creationId xmlns:a16="http://schemas.microsoft.com/office/drawing/2014/main" id="{A1427609-746E-4DD9-B80E-4A0DAF150FBD}"/>
              </a:ext>
            </a:extLst>
          </p:cNvPr>
          <p:cNvGraphicFramePr>
            <a:graphicFrameLocks noGrp="1"/>
          </p:cNvGraphicFramePr>
          <p:nvPr/>
        </p:nvGraphicFramePr>
        <p:xfrm>
          <a:off x="6436801" y="1205483"/>
          <a:ext cx="5704450" cy="4627274"/>
        </p:xfrm>
        <a:graphic>
          <a:graphicData uri="http://schemas.openxmlformats.org/drawingml/2006/table">
            <a:tbl>
              <a:tblPr firstRow="1" firstCol="1" bandRow="1">
                <a:tableStyleId>{073A0DAA-6AF3-43AB-8588-CEC1D06C72B9}</a:tableStyleId>
              </a:tblPr>
              <a:tblGrid>
                <a:gridCol w="1741284">
                  <a:extLst>
                    <a:ext uri="{9D8B030D-6E8A-4147-A177-3AD203B41FA5}">
                      <a16:colId xmlns:a16="http://schemas.microsoft.com/office/drawing/2014/main" val="3170330089"/>
                    </a:ext>
                  </a:extLst>
                </a:gridCol>
                <a:gridCol w="1146286">
                  <a:extLst>
                    <a:ext uri="{9D8B030D-6E8A-4147-A177-3AD203B41FA5}">
                      <a16:colId xmlns:a16="http://schemas.microsoft.com/office/drawing/2014/main" val="926164931"/>
                    </a:ext>
                  </a:extLst>
                </a:gridCol>
                <a:gridCol w="1630630">
                  <a:extLst>
                    <a:ext uri="{9D8B030D-6E8A-4147-A177-3AD203B41FA5}">
                      <a16:colId xmlns:a16="http://schemas.microsoft.com/office/drawing/2014/main" val="1329920072"/>
                    </a:ext>
                  </a:extLst>
                </a:gridCol>
                <a:gridCol w="1186250">
                  <a:extLst>
                    <a:ext uri="{9D8B030D-6E8A-4147-A177-3AD203B41FA5}">
                      <a16:colId xmlns:a16="http://schemas.microsoft.com/office/drawing/2014/main" val="2005111043"/>
                    </a:ext>
                  </a:extLst>
                </a:gridCol>
              </a:tblGrid>
              <a:tr h="212688">
                <a:tc>
                  <a:txBody>
                    <a:bodyPr/>
                    <a:lstStyle/>
                    <a:p>
                      <a:pPr marL="0" marR="0" algn="l">
                        <a:spcBef>
                          <a:spcPts val="0"/>
                        </a:spcBef>
                        <a:spcAft>
                          <a:spcPts val="0"/>
                        </a:spcAft>
                      </a:pPr>
                      <a:r>
                        <a:rPr lang="en-US" sz="1200" dirty="0">
                          <a:effectLst/>
                          <a:latin typeface="Arial" panose="020B0604020202020204" pitchFamily="34" charset="0"/>
                          <a:cs typeface="Arial" panose="020B0604020202020204" pitchFamily="34" charset="0"/>
                        </a:rPr>
                        <a:t>Component of OWS</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dirty="0">
                          <a:effectLst/>
                          <a:latin typeface="Arial" panose="020B0604020202020204" pitchFamily="34" charset="0"/>
                          <a:cs typeface="Arial" panose="020B0604020202020204" pitchFamily="34" charset="0"/>
                        </a:rPr>
                        <a:t>OWS </a:t>
                      </a:r>
                    </a:p>
                    <a:p>
                      <a:pPr marL="0" marR="0" algn="l">
                        <a:spcBef>
                          <a:spcPts val="0"/>
                        </a:spcBef>
                        <a:spcAft>
                          <a:spcPts val="0"/>
                        </a:spcAft>
                      </a:pPr>
                      <a:r>
                        <a:rPr lang="en-US" sz="1200" dirty="0">
                          <a:effectLst/>
                          <a:latin typeface="Arial" panose="020B0604020202020204" pitchFamily="34" charset="0"/>
                          <a:cs typeface="Arial" panose="020B0604020202020204" pitchFamily="34" charset="0"/>
                        </a:rPr>
                        <a:t>(Mass %)</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dirty="0">
                          <a:effectLst/>
                          <a:latin typeface="Arial" panose="020B0604020202020204" pitchFamily="34" charset="0"/>
                          <a:cs typeface="Arial" panose="020B0604020202020204" pitchFamily="34" charset="0"/>
                        </a:rPr>
                        <a:t>Component of HFWS</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dirty="0">
                          <a:effectLst/>
                          <a:latin typeface="Arial" panose="020B0604020202020204" pitchFamily="34" charset="0"/>
                          <a:cs typeface="Arial" panose="020B0604020202020204" pitchFamily="34" charset="0"/>
                        </a:rPr>
                        <a:t>HFWS </a:t>
                      </a:r>
                    </a:p>
                    <a:p>
                      <a:pPr marL="0" marR="0" algn="l">
                        <a:spcBef>
                          <a:spcPts val="0"/>
                        </a:spcBef>
                        <a:spcAft>
                          <a:spcPts val="0"/>
                        </a:spcAft>
                      </a:pPr>
                      <a:r>
                        <a:rPr lang="en-US" sz="1200" dirty="0">
                          <a:effectLst/>
                          <a:latin typeface="Arial" panose="020B0604020202020204" pitchFamily="34" charset="0"/>
                          <a:cs typeface="Arial" panose="020B0604020202020204" pitchFamily="34" charset="0"/>
                        </a:rPr>
                        <a:t>(Mass %)</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172144689"/>
                  </a:ext>
                </a:extLst>
              </a:tr>
              <a:tr h="212688">
                <a:tc>
                  <a:txBody>
                    <a:bodyPr/>
                    <a:lstStyle/>
                    <a:p>
                      <a:pPr marL="0" marR="0" algn="l">
                        <a:spcBef>
                          <a:spcPts val="0"/>
                        </a:spcBef>
                        <a:spcAft>
                          <a:spcPts val="0"/>
                        </a:spcAft>
                      </a:pPr>
                      <a:r>
                        <a:rPr lang="en-US" sz="1200" dirty="0">
                          <a:solidFill>
                            <a:srgbClr val="00B050"/>
                          </a:solidFill>
                          <a:effectLst/>
                          <a:latin typeface="Arial" panose="020B0604020202020204" pitchFamily="34" charset="0"/>
                          <a:cs typeface="Arial" panose="020B0604020202020204" pitchFamily="34" charset="0"/>
                        </a:rPr>
                        <a:t>Clothing/Cotton</a:t>
                      </a:r>
                      <a:endParaRPr lang="en-US" sz="1200"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17.9</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dirty="0">
                          <a:effectLst/>
                          <a:latin typeface="Arial" panose="020B0604020202020204" pitchFamily="34" charset="0"/>
                          <a:cs typeface="Arial" panose="020B0604020202020204" pitchFamily="34" charset="0"/>
                        </a:rPr>
                        <a:t>Urine Brine</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21.3</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956393577"/>
                  </a:ext>
                </a:extLst>
              </a:tr>
              <a:tr h="212688">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Food Packaging (FP)</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13.4</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Polyethylene sheet</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16.2</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618006154"/>
                  </a:ext>
                </a:extLst>
              </a:tr>
              <a:tr h="212688">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FP Overwrap</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13.4</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Clothing/Cotton</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12.6</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668094177"/>
                  </a:ext>
                </a:extLst>
              </a:tr>
              <a:tr h="212688">
                <a:tc>
                  <a:txBody>
                    <a:bodyPr/>
                    <a:lstStyle/>
                    <a:p>
                      <a:pPr marL="0" marR="0" algn="l">
                        <a:spcBef>
                          <a:spcPts val="0"/>
                        </a:spcBef>
                        <a:spcAft>
                          <a:spcPts val="0"/>
                        </a:spcAft>
                      </a:pPr>
                      <a:r>
                        <a:rPr lang="en-US" sz="1200" dirty="0">
                          <a:solidFill>
                            <a:srgbClr val="00B050"/>
                          </a:solidFill>
                          <a:effectLst/>
                          <a:latin typeface="Arial" panose="020B0604020202020204" pitchFamily="34" charset="0"/>
                          <a:cs typeface="Arial" panose="020B0604020202020204" pitchFamily="34" charset="0"/>
                        </a:rPr>
                        <a:t>Hygiene towels</a:t>
                      </a:r>
                      <a:endParaRPr lang="en-US" sz="1200"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9.5</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Fecal Simulant</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11.2</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928920833"/>
                  </a:ext>
                </a:extLst>
              </a:tr>
              <a:tr h="212688">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Tech Wipes</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3.6</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Food Simulant</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8.9</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819646048"/>
                  </a:ext>
                </a:extLst>
              </a:tr>
              <a:tr h="425375">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Toilet Paper</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3.6</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Hand/face wipes</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5.5</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87021954"/>
                  </a:ext>
                </a:extLst>
              </a:tr>
              <a:tr h="492747">
                <a:tc>
                  <a:txBody>
                    <a:bodyPr/>
                    <a:lstStyle/>
                    <a:p>
                      <a:pPr marL="0" marR="0" algn="l">
                        <a:spcBef>
                          <a:spcPts val="0"/>
                        </a:spcBef>
                        <a:spcAft>
                          <a:spcPts val="0"/>
                        </a:spcAft>
                      </a:pPr>
                      <a:r>
                        <a:rPr lang="en-US" sz="1200" dirty="0">
                          <a:solidFill>
                            <a:srgbClr val="00B050"/>
                          </a:solidFill>
                          <a:effectLst/>
                          <a:latin typeface="Arial" panose="020B0604020202020204" pitchFamily="34" charset="0"/>
                          <a:cs typeface="Arial" panose="020B0604020202020204" pitchFamily="34" charset="0"/>
                        </a:rPr>
                        <a:t>Nitrile Gloves</a:t>
                      </a:r>
                      <a:endParaRPr lang="en-US" sz="1200"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1.6</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Tissues</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4.9</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502705950"/>
                  </a:ext>
                </a:extLst>
              </a:tr>
              <a:tr h="212688">
                <a:tc>
                  <a:txBody>
                    <a:bodyPr/>
                    <a:lstStyle/>
                    <a:p>
                      <a:pPr marL="0" marR="0" algn="l">
                        <a:spcBef>
                          <a:spcPts val="0"/>
                        </a:spcBef>
                        <a:spcAft>
                          <a:spcPts val="0"/>
                        </a:spcAft>
                      </a:pPr>
                      <a:r>
                        <a:rPr lang="en-US" sz="1200" dirty="0">
                          <a:solidFill>
                            <a:srgbClr val="00B050"/>
                          </a:solidFill>
                          <a:effectLst/>
                          <a:latin typeface="Arial" panose="020B0604020202020204" pitchFamily="34" charset="0"/>
                          <a:cs typeface="Arial" panose="020B0604020202020204" pitchFamily="34" charset="0"/>
                        </a:rPr>
                        <a:t>Fecal Simulant</a:t>
                      </a:r>
                      <a:endParaRPr lang="en-US" sz="1200"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13.4</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Hygiene towels</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4.8</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371093085"/>
                  </a:ext>
                </a:extLst>
              </a:tr>
              <a:tr h="212688">
                <a:tc>
                  <a:txBody>
                    <a:bodyPr/>
                    <a:lstStyle/>
                    <a:p>
                      <a:pPr marL="0" marR="0" algn="l">
                        <a:spcBef>
                          <a:spcPts val="0"/>
                        </a:spcBef>
                        <a:spcAft>
                          <a:spcPts val="0"/>
                        </a:spcAft>
                      </a:pPr>
                      <a:r>
                        <a:rPr lang="en-US" sz="1200" dirty="0">
                          <a:solidFill>
                            <a:srgbClr val="00B050"/>
                          </a:solidFill>
                          <a:effectLst/>
                          <a:latin typeface="Arial" panose="020B0604020202020204" pitchFamily="34" charset="0"/>
                          <a:cs typeface="Arial" panose="020B0604020202020204" pitchFamily="34" charset="0"/>
                        </a:rPr>
                        <a:t>Hand/face Wipes</a:t>
                      </a:r>
                      <a:endParaRPr lang="en-US" sz="1200"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10.8</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Nylon sheet</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4.6</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605908727"/>
                  </a:ext>
                </a:extLst>
              </a:tr>
              <a:tr h="212688">
                <a:tc>
                  <a:txBody>
                    <a:bodyPr/>
                    <a:lstStyle/>
                    <a:p>
                      <a:pPr marL="0" marR="0" algn="l">
                        <a:spcBef>
                          <a:spcPts val="0"/>
                        </a:spcBef>
                        <a:spcAft>
                          <a:spcPts val="0"/>
                        </a:spcAft>
                      </a:pPr>
                      <a:r>
                        <a:rPr lang="en-US" sz="1200" dirty="0">
                          <a:solidFill>
                            <a:srgbClr val="00B050"/>
                          </a:solidFill>
                          <a:effectLst/>
                          <a:latin typeface="Arial" panose="020B0604020202020204" pitchFamily="34" charset="0"/>
                          <a:cs typeface="Arial" panose="020B0604020202020204" pitchFamily="34" charset="0"/>
                        </a:rPr>
                        <a:t>Toothpaste</a:t>
                      </a:r>
                      <a:endParaRPr lang="en-US" sz="1200"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1.2</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Shampoo</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2.4</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598941358"/>
                  </a:ext>
                </a:extLst>
              </a:tr>
              <a:tr h="212688">
                <a:tc>
                  <a:txBody>
                    <a:bodyPr/>
                    <a:lstStyle/>
                    <a:p>
                      <a:pPr marL="0" marR="0" algn="l">
                        <a:spcBef>
                          <a:spcPts val="0"/>
                        </a:spcBef>
                        <a:spcAft>
                          <a:spcPts val="0"/>
                        </a:spcAft>
                      </a:pPr>
                      <a:r>
                        <a:rPr lang="en-US" sz="1200" dirty="0">
                          <a:solidFill>
                            <a:srgbClr val="00B050"/>
                          </a:solidFill>
                          <a:effectLst/>
                          <a:latin typeface="Arial" panose="020B0604020202020204" pitchFamily="34" charset="0"/>
                          <a:cs typeface="Arial" panose="020B0604020202020204" pitchFamily="34" charset="0"/>
                        </a:rPr>
                        <a:t>Shampoo</a:t>
                      </a:r>
                      <a:endParaRPr lang="en-US" sz="1200"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1.2</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Aluminum foil</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2.3</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838703156"/>
                  </a:ext>
                </a:extLst>
              </a:tr>
              <a:tr h="212688">
                <a:tc>
                  <a:txBody>
                    <a:bodyPr/>
                    <a:lstStyle/>
                    <a:p>
                      <a:pPr marL="0" marR="0" algn="l">
                        <a:spcBef>
                          <a:spcPts val="0"/>
                        </a:spcBef>
                        <a:spcAft>
                          <a:spcPts val="0"/>
                        </a:spcAft>
                      </a:pPr>
                      <a:r>
                        <a:rPr lang="en-US" sz="1200" dirty="0">
                          <a:solidFill>
                            <a:srgbClr val="00B050"/>
                          </a:solidFill>
                          <a:effectLst/>
                          <a:latin typeface="Arial" panose="020B0604020202020204" pitchFamily="34" charset="0"/>
                          <a:cs typeface="Arial" panose="020B0604020202020204" pitchFamily="34" charset="0"/>
                        </a:rPr>
                        <a:t>Food Simulant</a:t>
                      </a:r>
                      <a:endParaRPr lang="en-US" sz="1200"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10.6</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Nitrile gloves</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2.1</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383083910"/>
                  </a:ext>
                </a:extLst>
              </a:tr>
              <a:tr h="212688">
                <a:tc>
                  <a:txBody>
                    <a:bodyPr/>
                    <a:lstStyle/>
                    <a:p>
                      <a:pPr marL="0" marR="0" algn="l">
                        <a:spcBef>
                          <a:spcPts val="0"/>
                        </a:spcBef>
                        <a:spcAft>
                          <a:spcPts val="0"/>
                        </a:spcAft>
                      </a:pPr>
                      <a:r>
                        <a:rPr lang="en-US" sz="1200" dirty="0">
                          <a:solidFill>
                            <a:srgbClr val="00B050"/>
                          </a:solidFill>
                          <a:effectLst/>
                          <a:latin typeface="Arial" panose="020B0604020202020204" pitchFamily="34" charset="0"/>
                          <a:cs typeface="Arial" panose="020B0604020202020204" pitchFamily="34" charset="0"/>
                        </a:rPr>
                        <a:t>Fecal Simulant</a:t>
                      </a:r>
                      <a:endParaRPr lang="en-US" sz="1200"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11.2</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Toothpaste</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1.2</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81697399"/>
                  </a:ext>
                </a:extLst>
              </a:tr>
              <a:tr h="212688">
                <a:tc>
                  <a:txBody>
                    <a:bodyPr/>
                    <a:lstStyle/>
                    <a:p>
                      <a:pPr marL="182880" marR="0" algn="l">
                        <a:spcBef>
                          <a:spcPts val="0"/>
                        </a:spcBef>
                        <a:spcAft>
                          <a:spcPts val="0"/>
                        </a:spcAft>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Paper</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0.6</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477712641"/>
                  </a:ext>
                </a:extLst>
              </a:tr>
              <a:tr h="301745">
                <a:tc>
                  <a:txBody>
                    <a:bodyPr/>
                    <a:lstStyle/>
                    <a:p>
                      <a:pPr marL="182880" marR="0" algn="l">
                        <a:spcBef>
                          <a:spcPts val="0"/>
                        </a:spcBef>
                        <a:spcAft>
                          <a:spcPts val="0"/>
                        </a:spcAft>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dirty="0">
                          <a:effectLst/>
                          <a:latin typeface="Arial" panose="020B0604020202020204" pitchFamily="34" charset="0"/>
                          <a:cs typeface="Arial" panose="020B0604020202020204" pitchFamily="34" charset="0"/>
                        </a:rPr>
                        <a:t>Maximum absorbency garments (MAG)</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0.5</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113171183"/>
                  </a:ext>
                </a:extLst>
              </a:tr>
              <a:tr h="212688">
                <a:tc>
                  <a:txBody>
                    <a:bodyPr/>
                    <a:lstStyle/>
                    <a:p>
                      <a:pPr marL="182880" marR="0" algn="l">
                        <a:spcBef>
                          <a:spcPts val="0"/>
                        </a:spcBef>
                        <a:spcAft>
                          <a:spcPts val="0"/>
                        </a:spcAft>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b="1" dirty="0">
                          <a:solidFill>
                            <a:srgbClr val="00B050"/>
                          </a:solidFill>
                          <a:effectLst/>
                          <a:latin typeface="Arial" panose="020B0604020202020204" pitchFamily="34" charset="0"/>
                          <a:cs typeface="Arial" panose="020B0604020202020204" pitchFamily="34" charset="0"/>
                        </a:rPr>
                        <a:t>Disinfecting wipes</a:t>
                      </a:r>
                      <a:endParaRPr lang="en-US" sz="1200" b="1" dirty="0">
                        <a:solidFill>
                          <a:srgbClr val="00B05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0.4</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560607218"/>
                  </a:ext>
                </a:extLst>
              </a:tr>
              <a:tr h="212688">
                <a:tc>
                  <a:txBody>
                    <a:bodyPr/>
                    <a:lstStyle/>
                    <a:p>
                      <a:pPr marL="0" marR="0" algn="l">
                        <a:spcBef>
                          <a:spcPts val="0"/>
                        </a:spcBef>
                        <a:spcAft>
                          <a:spcPts val="0"/>
                        </a:spcAft>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l">
                        <a:spcBef>
                          <a:spcPts val="0"/>
                        </a:spcBef>
                        <a:spcAft>
                          <a:spcPts val="0"/>
                        </a:spcAft>
                      </a:pPr>
                      <a:r>
                        <a:rPr lang="en-US" sz="1200" dirty="0">
                          <a:effectLst/>
                          <a:latin typeface="Arial" panose="020B0604020202020204" pitchFamily="34" charset="0"/>
                          <a:cs typeface="Arial" panose="020B0604020202020204" pitchFamily="34" charset="0"/>
                        </a:rPr>
                        <a:t>Duct tape</a:t>
                      </a: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200" dirty="0">
                          <a:solidFill>
                            <a:schemeClr val="tx1"/>
                          </a:solidFill>
                          <a:effectLst/>
                          <a:latin typeface="Arial" panose="020B0604020202020204" pitchFamily="34" charset="0"/>
                          <a:cs typeface="Arial" panose="020B0604020202020204" pitchFamily="34" charset="0"/>
                        </a:rPr>
                        <a:t>0.4</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446419846"/>
                  </a:ext>
                </a:extLst>
              </a:tr>
            </a:tbl>
          </a:graphicData>
        </a:graphic>
      </p:graphicFrame>
      <p:sp>
        <p:nvSpPr>
          <p:cNvPr id="30" name="Text Placeholder 1">
            <a:extLst>
              <a:ext uri="{FF2B5EF4-FFF2-40B4-BE49-F238E27FC236}">
                <a16:creationId xmlns:a16="http://schemas.microsoft.com/office/drawing/2014/main" id="{078CEA23-113B-4D42-899F-B7E260626C64}"/>
              </a:ext>
            </a:extLst>
          </p:cNvPr>
          <p:cNvSpPr txBox="1">
            <a:spLocks/>
          </p:cNvSpPr>
          <p:nvPr/>
        </p:nvSpPr>
        <p:spPr>
          <a:xfrm>
            <a:off x="186197" y="100474"/>
            <a:ext cx="8472027" cy="775826"/>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Conclusions</a:t>
            </a:r>
          </a:p>
        </p:txBody>
      </p:sp>
      <p:sp>
        <p:nvSpPr>
          <p:cNvPr id="31" name="Text Placeholder 1">
            <a:extLst>
              <a:ext uri="{FF2B5EF4-FFF2-40B4-BE49-F238E27FC236}">
                <a16:creationId xmlns:a16="http://schemas.microsoft.com/office/drawing/2014/main" id="{6EE67BB8-7DCF-4547-A495-F1FB31601FC9}"/>
              </a:ext>
            </a:extLst>
          </p:cNvPr>
          <p:cNvSpPr txBox="1">
            <a:spLocks/>
          </p:cNvSpPr>
          <p:nvPr/>
        </p:nvSpPr>
        <p:spPr>
          <a:xfrm>
            <a:off x="107734" y="189474"/>
            <a:ext cx="10101586" cy="775826"/>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000" b="1" dirty="0">
                <a:solidFill>
                  <a:schemeClr val="bg1"/>
                </a:solidFill>
                <a:latin typeface="Arial" panose="020B0604020202020204" pitchFamily="34" charset="0"/>
                <a:cs typeface="Arial" panose="020B0604020202020204" pitchFamily="34" charset="0"/>
              </a:rPr>
              <a:t>Trash Feedstock Simulant Recipes</a:t>
            </a:r>
          </a:p>
        </p:txBody>
      </p:sp>
      <p:sp>
        <p:nvSpPr>
          <p:cNvPr id="2" name="TextBox 1">
            <a:extLst>
              <a:ext uri="{FF2B5EF4-FFF2-40B4-BE49-F238E27FC236}">
                <a16:creationId xmlns:a16="http://schemas.microsoft.com/office/drawing/2014/main" id="{0A661242-AC6F-3E48-A247-0AE931B192F3}"/>
              </a:ext>
            </a:extLst>
          </p:cNvPr>
          <p:cNvSpPr txBox="1"/>
          <p:nvPr/>
        </p:nvSpPr>
        <p:spPr>
          <a:xfrm>
            <a:off x="11621984" y="6546980"/>
            <a:ext cx="570016" cy="369332"/>
          </a:xfrm>
          <a:prstGeom prst="rect">
            <a:avLst/>
          </a:prstGeom>
          <a:noFill/>
        </p:spPr>
        <p:txBody>
          <a:bodyPr wrap="square" rtlCol="0">
            <a:spAutoFit/>
          </a:bodyPr>
          <a:lstStyle/>
          <a:p>
            <a:pPr algn="ctr"/>
            <a:r>
              <a:rPr lang="en-US" dirty="0">
                <a:solidFill>
                  <a:schemeClr val="bg1"/>
                </a:solidFill>
              </a:rPr>
              <a:t>8</a:t>
            </a:r>
          </a:p>
        </p:txBody>
      </p:sp>
      <p:sp>
        <p:nvSpPr>
          <p:cNvPr id="3" name="Slide Number Placeholder 2">
            <a:extLst>
              <a:ext uri="{FF2B5EF4-FFF2-40B4-BE49-F238E27FC236}">
                <a16:creationId xmlns:a16="http://schemas.microsoft.com/office/drawing/2014/main" id="{36445C16-5733-924F-4462-43942C963995}"/>
              </a:ext>
            </a:extLst>
          </p:cNvPr>
          <p:cNvSpPr>
            <a:spLocks noGrp="1"/>
          </p:cNvSpPr>
          <p:nvPr>
            <p:ph type="sldNum" sz="quarter" idx="12"/>
          </p:nvPr>
        </p:nvSpPr>
        <p:spPr/>
        <p:txBody>
          <a:bodyPr/>
          <a:lstStyle/>
          <a:p>
            <a:fld id="{063373AC-F33C-4D29-8CEB-4CD4C922ADF9}" type="slidenum">
              <a:rPr lang="en-US" smtClean="0"/>
              <a:t>8</a:t>
            </a:fld>
            <a:endParaRPr lang="en-US"/>
          </a:p>
        </p:txBody>
      </p:sp>
      <p:pic>
        <p:nvPicPr>
          <p:cNvPr id="4" name="Picture 3">
            <a:extLst>
              <a:ext uri="{FF2B5EF4-FFF2-40B4-BE49-F238E27FC236}">
                <a16:creationId xmlns:a16="http://schemas.microsoft.com/office/drawing/2014/main" id="{3FF72F58-6048-0DDE-C654-8DA47D32ED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984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B4CD30-515A-4DDE-B57F-D36F44D1CD99}"/>
              </a:ext>
            </a:extLst>
          </p:cNvPr>
          <p:cNvSpPr>
            <a:spLocks noGrp="1"/>
          </p:cNvSpPr>
          <p:nvPr>
            <p:ph type="sldNum" sz="quarter" idx="12"/>
          </p:nvPr>
        </p:nvSpPr>
        <p:spPr/>
        <p:txBody>
          <a:bodyPr/>
          <a:lstStyle/>
          <a:p>
            <a:fld id="{B3C52BFE-454D-DE4E-B105-D9B8F2933854}" type="slidenum">
              <a:rPr lang="en-US" smtClean="0"/>
              <a:t>9</a:t>
            </a:fld>
            <a:endParaRPr lang="en-US"/>
          </a:p>
        </p:txBody>
      </p:sp>
      <p:pic>
        <p:nvPicPr>
          <p:cNvPr id="8" name="Picture 7" descr="A picture containing drawing&#10;&#10;Description automatically generated">
            <a:extLst>
              <a:ext uri="{FF2B5EF4-FFF2-40B4-BE49-F238E27FC236}">
                <a16:creationId xmlns:a16="http://schemas.microsoft.com/office/drawing/2014/main" id="{9510EB1B-0583-4BC8-BD76-08364AAAEC46}"/>
              </a:ext>
            </a:extLst>
          </p:cNvPr>
          <p:cNvPicPr>
            <a:picLocks noChangeAspect="1"/>
          </p:cNvPicPr>
          <p:nvPr/>
        </p:nvPicPr>
        <p:blipFill>
          <a:blip r:embed="rId3"/>
          <a:stretch>
            <a:fillRect/>
          </a:stretch>
        </p:blipFill>
        <p:spPr>
          <a:xfrm>
            <a:off x="477378" y="1026379"/>
            <a:ext cx="2904598" cy="1665302"/>
          </a:xfrm>
          <a:prstGeom prst="rect">
            <a:avLst/>
          </a:prstGeom>
          <a:ln w="28575">
            <a:solidFill>
              <a:srgbClr val="36EA61"/>
            </a:solidFill>
          </a:ln>
        </p:spPr>
      </p:pic>
      <p:sp>
        <p:nvSpPr>
          <p:cNvPr id="11" name="TextBox 10">
            <a:extLst>
              <a:ext uri="{FF2B5EF4-FFF2-40B4-BE49-F238E27FC236}">
                <a16:creationId xmlns:a16="http://schemas.microsoft.com/office/drawing/2014/main" id="{0A1A491A-0ACE-4F03-B92B-75EB64EA4A60}"/>
              </a:ext>
            </a:extLst>
          </p:cNvPr>
          <p:cNvSpPr txBox="1"/>
          <p:nvPr/>
        </p:nvSpPr>
        <p:spPr>
          <a:xfrm>
            <a:off x="8458178" y="1699097"/>
            <a:ext cx="3821229" cy="1200329"/>
          </a:xfrm>
          <a:prstGeom prst="rect">
            <a:avLst/>
          </a:prstGeom>
          <a:noFill/>
        </p:spPr>
        <p:txBody>
          <a:bodyPr wrap="square" rtlCol="0">
            <a:spAutoFit/>
          </a:bodyPr>
          <a:lstStyle/>
          <a:p>
            <a:r>
              <a:rPr lang="en-US" dirty="0">
                <a:solidFill>
                  <a:schemeClr val="bg1"/>
                </a:solidFill>
              </a:rPr>
              <a:t>This work lays the framework for </a:t>
            </a:r>
            <a:r>
              <a:rPr lang="en-US" b="1" i="1" dirty="0">
                <a:solidFill>
                  <a:srgbClr val="36EA61"/>
                </a:solidFill>
              </a:rPr>
              <a:t>earnest spaceflight sustainability </a:t>
            </a:r>
            <a:r>
              <a:rPr lang="en-US" dirty="0">
                <a:solidFill>
                  <a:schemeClr val="bg1"/>
                </a:solidFill>
              </a:rPr>
              <a:t>within next generation of human spaceflight &amp; exploration.</a:t>
            </a:r>
          </a:p>
        </p:txBody>
      </p:sp>
      <p:sp>
        <p:nvSpPr>
          <p:cNvPr id="12" name="Title 2">
            <a:extLst>
              <a:ext uri="{FF2B5EF4-FFF2-40B4-BE49-F238E27FC236}">
                <a16:creationId xmlns:a16="http://schemas.microsoft.com/office/drawing/2014/main" id="{D7BA834F-6F5B-4599-8036-BC5EA1CD93A6}"/>
              </a:ext>
            </a:extLst>
          </p:cNvPr>
          <p:cNvSpPr txBox="1">
            <a:spLocks/>
          </p:cNvSpPr>
          <p:nvPr/>
        </p:nvSpPr>
        <p:spPr>
          <a:xfrm>
            <a:off x="0" y="0"/>
            <a:ext cx="10515600" cy="8031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solidFill>
                  <a:schemeClr val="bg1"/>
                </a:solidFill>
              </a:rPr>
              <a:t>NASA Sustainable Trash Processing</a:t>
            </a:r>
          </a:p>
        </p:txBody>
      </p:sp>
      <p:graphicFrame>
        <p:nvGraphicFramePr>
          <p:cNvPr id="6" name="Diagram 5">
            <a:extLst>
              <a:ext uri="{FF2B5EF4-FFF2-40B4-BE49-F238E27FC236}">
                <a16:creationId xmlns:a16="http://schemas.microsoft.com/office/drawing/2014/main" id="{9527ED01-2FB5-4A1C-A598-E107DB01BEA7}"/>
              </a:ext>
            </a:extLst>
          </p:cNvPr>
          <p:cNvGraphicFramePr/>
          <p:nvPr>
            <p:extLst>
              <p:ext uri="{D42A27DB-BD31-4B8C-83A1-F6EECF244321}">
                <p14:modId xmlns:p14="http://schemas.microsoft.com/office/powerpoint/2010/main" val="150597904"/>
              </p:ext>
            </p:extLst>
          </p:nvPr>
        </p:nvGraphicFramePr>
        <p:xfrm>
          <a:off x="2006824" y="1234124"/>
          <a:ext cx="7854386" cy="467392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Picture 12" descr="In-Space Manufacturing | NASA">
            <a:extLst>
              <a:ext uri="{FF2B5EF4-FFF2-40B4-BE49-F238E27FC236}">
                <a16:creationId xmlns:a16="http://schemas.microsoft.com/office/drawing/2014/main" id="{318FA1B0-2D30-D561-CB1F-5ABA652B99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1528" y="4744807"/>
            <a:ext cx="1653923" cy="1653923"/>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pic>
        <p:nvPicPr>
          <p:cNvPr id="14" name="Picture 2" descr="5 « AmericaSpace">
            <a:extLst>
              <a:ext uri="{FF2B5EF4-FFF2-40B4-BE49-F238E27FC236}">
                <a16:creationId xmlns:a16="http://schemas.microsoft.com/office/drawing/2014/main" id="{329A9B2A-E614-B42D-D1AA-9C9F4D944DF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2699" y="2899426"/>
            <a:ext cx="1871583" cy="163763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BF882E7A-A4E1-B5CA-EA48-BA7F49852A1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85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6"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8AAA525-CDC8-4885-3451-0A56750FFC2C}"/>
              </a:ext>
            </a:extLst>
          </p:cNvPr>
          <p:cNvSpPr>
            <a:spLocks noGrp="1"/>
          </p:cNvSpPr>
          <p:nvPr>
            <p:ph type="sldNum" sz="quarter" idx="10"/>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CB0CCE-87C7-44BB-B696-D42F6D8F56FA}" type="slidenum">
              <a:rPr lang="en-US" smtClean="0"/>
              <a:pPr/>
              <a:t>10</a:t>
            </a:fld>
            <a:endParaRPr lang="en-US"/>
          </a:p>
        </p:txBody>
      </p:sp>
      <p:sp>
        <p:nvSpPr>
          <p:cNvPr id="2" name="Title 1">
            <a:extLst>
              <a:ext uri="{FF2B5EF4-FFF2-40B4-BE49-F238E27FC236}">
                <a16:creationId xmlns:a16="http://schemas.microsoft.com/office/drawing/2014/main" id="{62188B38-E350-8BFC-47E3-D9EEF504A05F}"/>
              </a:ext>
            </a:extLst>
          </p:cNvPr>
          <p:cNvSpPr>
            <a:spLocks noGrp="1"/>
          </p:cNvSpPr>
          <p:nvPr>
            <p:ph type="title" idx="4294967295"/>
          </p:nvPr>
        </p:nvSpPr>
        <p:spPr>
          <a:xfrm>
            <a:off x="0" y="103188"/>
            <a:ext cx="10769600" cy="742950"/>
          </a:xfrm>
        </p:spPr>
        <p:txBody>
          <a:bodyPr/>
          <a:lstStyle/>
          <a:p>
            <a:r>
              <a:rPr lang="en-US" dirty="0"/>
              <a:t>Moon 2 Mars Objectives</a:t>
            </a:r>
          </a:p>
        </p:txBody>
      </p:sp>
      <p:sp>
        <p:nvSpPr>
          <p:cNvPr id="3" name="Content Placeholder 2">
            <a:extLst>
              <a:ext uri="{FF2B5EF4-FFF2-40B4-BE49-F238E27FC236}">
                <a16:creationId xmlns:a16="http://schemas.microsoft.com/office/drawing/2014/main" id="{6A2D5429-B755-AAA4-2DDA-0A1C7849F377}"/>
              </a:ext>
            </a:extLst>
          </p:cNvPr>
          <p:cNvSpPr>
            <a:spLocks noGrp="1"/>
          </p:cNvSpPr>
          <p:nvPr>
            <p:ph idx="4294967295"/>
          </p:nvPr>
        </p:nvSpPr>
        <p:spPr>
          <a:xfrm>
            <a:off x="0" y="881350"/>
            <a:ext cx="11887200" cy="5471241"/>
          </a:xfrm>
        </p:spPr>
        <p:txBody>
          <a:bodyPr/>
          <a:lstStyle/>
          <a:p>
            <a:pPr marL="177800" indent="-177800" defTabSz="457200" eaLnBrk="0" fontAlgn="base" hangingPunct="0">
              <a:lnSpc>
                <a:spcPct val="100000"/>
              </a:lnSpc>
              <a:spcBef>
                <a:spcPct val="20000"/>
              </a:spcBef>
              <a:spcAft>
                <a:spcPct val="0"/>
              </a:spcAft>
              <a:buFont typeface="Arial" charset="0"/>
              <a:buChar char="•"/>
            </a:pPr>
            <a:r>
              <a:rPr lang="en-US" sz="2000" b="1" dirty="0">
                <a:latin typeface="Arial Nova" panose="020B0504020202020204" pitchFamily="34" charset="0"/>
                <a:ea typeface="ヒラギノ角ゴ Pro W3" charset="-128"/>
                <a:cs typeface="Arial"/>
              </a:rPr>
              <a:t>Trash Conversion/ Trash-to-Gas considers NASA’s sustainable architecture for recycling/reuse of on-orbit M2M Objectives:</a:t>
            </a:r>
          </a:p>
          <a:p>
            <a:pPr marL="635000" lvl="1" indent="-177800" defTabSz="457200" eaLnBrk="0" fontAlgn="base" hangingPunct="0">
              <a:spcBef>
                <a:spcPct val="20000"/>
              </a:spcBef>
              <a:spcAft>
                <a:spcPct val="0"/>
              </a:spcAft>
              <a:buFont typeface="Arial" charset="0"/>
              <a:buChar char="•"/>
            </a:pPr>
            <a:r>
              <a:rPr lang="en-US" sz="2400" b="1" dirty="0">
                <a:solidFill>
                  <a:schemeClr val="bg1"/>
                </a:solidFill>
                <a:latin typeface="Arial Nova" panose="020B0504020202020204" pitchFamily="34" charset="0"/>
                <a:ea typeface="ヒラギノ角ゴ Pro W3" charset="-128"/>
                <a:cs typeface="Arial"/>
              </a:rPr>
              <a:t>OP-12: </a:t>
            </a:r>
            <a:r>
              <a:rPr lang="en-US" sz="2400" dirty="0">
                <a:solidFill>
                  <a:schemeClr val="bg1"/>
                </a:solidFill>
                <a:latin typeface="Arial Nova" panose="020B0504020202020204" pitchFamily="34" charset="0"/>
                <a:ea typeface="ヒラギノ角ゴ Pro W3" charset="-128"/>
                <a:cs typeface="Arial"/>
              </a:rPr>
              <a:t>Establish procedures and systems that will </a:t>
            </a:r>
            <a:r>
              <a:rPr lang="en-US" sz="2400" dirty="0">
                <a:solidFill>
                  <a:schemeClr val="bg1"/>
                </a:solidFill>
                <a:highlight>
                  <a:srgbClr val="00FF00"/>
                </a:highlight>
                <a:latin typeface="Arial Nova" panose="020B0504020202020204" pitchFamily="34" charset="0"/>
                <a:ea typeface="ヒラギノ角ゴ Pro W3" charset="-128"/>
                <a:cs typeface="Arial"/>
              </a:rPr>
              <a:t>minimize the disturbance to the local environment</a:t>
            </a:r>
            <a:r>
              <a:rPr lang="en-US" sz="2400" dirty="0">
                <a:solidFill>
                  <a:schemeClr val="bg1"/>
                </a:solidFill>
                <a:latin typeface="Arial Nova" panose="020B0504020202020204" pitchFamily="34" charset="0"/>
                <a:ea typeface="ヒラギノ角ゴ Pro W3" charset="-128"/>
                <a:cs typeface="Arial"/>
              </a:rPr>
              <a:t>, </a:t>
            </a:r>
            <a:r>
              <a:rPr lang="en-US" sz="2400" dirty="0">
                <a:solidFill>
                  <a:schemeClr val="bg1"/>
                </a:solidFill>
                <a:highlight>
                  <a:srgbClr val="00FFFF"/>
                </a:highlight>
                <a:latin typeface="Arial Nova" panose="020B0504020202020204" pitchFamily="34" charset="0"/>
                <a:ea typeface="ヒラギノ角ゴ Pro W3" charset="-128"/>
                <a:cs typeface="Arial"/>
              </a:rPr>
              <a:t>maximize the resources available to future explorers</a:t>
            </a:r>
            <a:r>
              <a:rPr lang="en-US" sz="2400" dirty="0">
                <a:solidFill>
                  <a:schemeClr val="bg1"/>
                </a:solidFill>
                <a:latin typeface="Arial Nova" panose="020B0504020202020204" pitchFamily="34" charset="0"/>
                <a:ea typeface="ヒラギノ角ゴ Pro W3" charset="-128"/>
                <a:cs typeface="Arial"/>
              </a:rPr>
              <a:t>, and allow for </a:t>
            </a:r>
            <a:r>
              <a:rPr lang="en-US" sz="2400" dirty="0">
                <a:solidFill>
                  <a:schemeClr val="bg1"/>
                </a:solidFill>
                <a:highlight>
                  <a:srgbClr val="FF00FF"/>
                </a:highlight>
                <a:latin typeface="Arial Nova" panose="020B0504020202020204" pitchFamily="34" charset="0"/>
                <a:ea typeface="ヒラギノ角ゴ Pro W3" charset="-128"/>
                <a:cs typeface="Arial"/>
              </a:rPr>
              <a:t>reuse/recycling of material transported from Earth</a:t>
            </a:r>
            <a:r>
              <a:rPr lang="en-US" sz="2400" dirty="0">
                <a:solidFill>
                  <a:schemeClr val="bg1"/>
                </a:solidFill>
                <a:latin typeface="Arial Nova" panose="020B0504020202020204" pitchFamily="34" charset="0"/>
                <a:ea typeface="ヒラギノ角ゴ Pro W3" charset="-128"/>
                <a:cs typeface="Arial"/>
              </a:rPr>
              <a:t> (and from the lunar surface in the case of Mars) to be used during exploration.</a:t>
            </a:r>
          </a:p>
          <a:p>
            <a:pPr marL="635000" lvl="1" indent="-177800" defTabSz="457200" eaLnBrk="0" fontAlgn="base" hangingPunct="0">
              <a:spcBef>
                <a:spcPct val="20000"/>
              </a:spcBef>
              <a:spcAft>
                <a:spcPct val="0"/>
              </a:spcAft>
              <a:buFont typeface="Arial" charset="0"/>
              <a:buChar char="•"/>
            </a:pPr>
            <a:endParaRPr lang="en-US" sz="2400" b="1" dirty="0">
              <a:solidFill>
                <a:schemeClr val="bg1"/>
              </a:solidFill>
              <a:latin typeface="Arial Nova" panose="020B0504020202020204" pitchFamily="34" charset="0"/>
              <a:ea typeface="ヒラギノ角ゴ Pro W3" charset="-128"/>
              <a:cs typeface="Arial"/>
            </a:endParaRPr>
          </a:p>
          <a:p>
            <a:pPr marL="635000" lvl="1" indent="-177800" defTabSz="457200" eaLnBrk="0" fontAlgn="base" hangingPunct="0">
              <a:spcBef>
                <a:spcPct val="20000"/>
              </a:spcBef>
              <a:spcAft>
                <a:spcPct val="0"/>
              </a:spcAft>
              <a:buFont typeface="Arial" charset="0"/>
              <a:buChar char="•"/>
            </a:pPr>
            <a:r>
              <a:rPr lang="en-US" sz="2400" b="1" dirty="0">
                <a:solidFill>
                  <a:schemeClr val="bg1"/>
                </a:solidFill>
                <a:latin typeface="Arial Nova" panose="020B0504020202020204" pitchFamily="34" charset="0"/>
                <a:ea typeface="ヒラギノ角ゴ Pro W3" charset="-128"/>
                <a:cs typeface="Arial"/>
              </a:rPr>
              <a:t>RT-5:  </a:t>
            </a:r>
            <a:r>
              <a:rPr lang="en-US" sz="2400" dirty="0">
                <a:solidFill>
                  <a:schemeClr val="bg1"/>
                </a:solidFill>
                <a:latin typeface="Arial Nova" panose="020B0504020202020204" pitchFamily="34" charset="0"/>
                <a:ea typeface="ヒラギノ角ゴ Pro W3" charset="-128"/>
                <a:cs typeface="Arial"/>
              </a:rPr>
              <a:t>Maintainability and Reuse: when practical, </a:t>
            </a:r>
            <a:r>
              <a:rPr lang="en-US" sz="2400" dirty="0">
                <a:solidFill>
                  <a:schemeClr val="bg1"/>
                </a:solidFill>
                <a:highlight>
                  <a:srgbClr val="00FF00"/>
                </a:highlight>
                <a:latin typeface="Arial Nova" panose="020B0504020202020204" pitchFamily="34" charset="0"/>
                <a:ea typeface="ヒラギノ角ゴ Pro W3" charset="-128"/>
                <a:cs typeface="Arial"/>
              </a:rPr>
              <a:t>design systems for maintainability, reuse, and/or recycling </a:t>
            </a:r>
            <a:r>
              <a:rPr lang="en-US" sz="2400" dirty="0">
                <a:solidFill>
                  <a:schemeClr val="bg1"/>
                </a:solidFill>
                <a:latin typeface="Arial Nova" panose="020B0504020202020204" pitchFamily="34" charset="0"/>
                <a:ea typeface="ヒラギノ角ゴ Pro W3" charset="-128"/>
                <a:cs typeface="Arial"/>
              </a:rPr>
              <a:t>to support the long-term sustainability of operations and increase Earth independence.</a:t>
            </a:r>
          </a:p>
          <a:p>
            <a:pPr marL="635000" lvl="1" indent="-177800" defTabSz="457200" eaLnBrk="0" fontAlgn="base" hangingPunct="0">
              <a:spcBef>
                <a:spcPct val="20000"/>
              </a:spcBef>
              <a:spcAft>
                <a:spcPct val="0"/>
              </a:spcAft>
              <a:buFont typeface="Arial" charset="0"/>
              <a:buChar char="•"/>
            </a:pPr>
            <a:endParaRPr lang="en-US" sz="2400" b="1" dirty="0">
              <a:solidFill>
                <a:schemeClr val="bg1"/>
              </a:solidFill>
              <a:latin typeface="Arial Nova" panose="020B0504020202020204" pitchFamily="34" charset="0"/>
              <a:ea typeface="ヒラギノ角ゴ Pro W3" charset="-128"/>
              <a:cs typeface="Arial"/>
            </a:endParaRPr>
          </a:p>
          <a:p>
            <a:pPr marL="635000" lvl="1" indent="-177800" defTabSz="457200" eaLnBrk="0" fontAlgn="base" hangingPunct="0">
              <a:spcBef>
                <a:spcPct val="20000"/>
              </a:spcBef>
              <a:spcAft>
                <a:spcPct val="0"/>
              </a:spcAft>
              <a:buFont typeface="Arial" charset="0"/>
              <a:buChar char="•"/>
            </a:pPr>
            <a:r>
              <a:rPr lang="en-US" sz="2400" b="1" dirty="0">
                <a:solidFill>
                  <a:schemeClr val="bg1"/>
                </a:solidFill>
                <a:latin typeface="Arial Nova" panose="020B0504020202020204" pitchFamily="34" charset="0"/>
                <a:ea typeface="ヒラギノ角ゴ Pro W3" charset="-128"/>
                <a:cs typeface="Arial"/>
              </a:rPr>
              <a:t>RT-6:  </a:t>
            </a:r>
            <a:r>
              <a:rPr lang="en-US" sz="2400" dirty="0">
                <a:solidFill>
                  <a:schemeClr val="bg1"/>
                </a:solidFill>
                <a:latin typeface="Arial Nova" panose="020B0504020202020204" pitchFamily="34" charset="0"/>
                <a:ea typeface="ヒラギノ角ゴ Pro W3" charset="-128"/>
                <a:cs typeface="Arial"/>
              </a:rPr>
              <a:t>Responsible Use: Conduct all activities for the exploration and use of outer space for peaceful purposes consistent with international obligations, and principles for </a:t>
            </a:r>
            <a:r>
              <a:rPr lang="en-US" sz="2400" dirty="0">
                <a:solidFill>
                  <a:schemeClr val="bg1"/>
                </a:solidFill>
                <a:highlight>
                  <a:srgbClr val="FF0000"/>
                </a:highlight>
                <a:latin typeface="Arial Nova" panose="020B0504020202020204" pitchFamily="34" charset="0"/>
                <a:ea typeface="ヒラギノ角ゴ Pro W3" charset="-128"/>
                <a:cs typeface="Arial"/>
              </a:rPr>
              <a:t>responsible behavior </a:t>
            </a:r>
            <a:r>
              <a:rPr lang="en-US" sz="2400" dirty="0">
                <a:solidFill>
                  <a:schemeClr val="bg1"/>
                </a:solidFill>
                <a:latin typeface="Arial Nova" panose="020B0504020202020204" pitchFamily="34" charset="0"/>
                <a:ea typeface="ヒラギノ角ゴ Pro W3" charset="-128"/>
                <a:cs typeface="Arial"/>
              </a:rPr>
              <a:t>in space.</a:t>
            </a:r>
          </a:p>
          <a:p>
            <a:endParaRPr lang="en-US" dirty="0"/>
          </a:p>
        </p:txBody>
      </p:sp>
      <p:pic>
        <p:nvPicPr>
          <p:cNvPr id="13" name="Graphic 12" descr="Recycle with solid fill">
            <a:extLst>
              <a:ext uri="{FF2B5EF4-FFF2-40B4-BE49-F238E27FC236}">
                <a16:creationId xmlns:a16="http://schemas.microsoft.com/office/drawing/2014/main" id="{C5E59D8B-F3E7-A105-8796-00923F7345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7851" y="5976650"/>
            <a:ext cx="914400" cy="914400"/>
          </a:xfrm>
          <a:prstGeom prst="rect">
            <a:avLst/>
          </a:prstGeom>
        </p:spPr>
      </p:pic>
      <p:pic>
        <p:nvPicPr>
          <p:cNvPr id="14" name="Graphic 13" descr="Open hand with plant with solid fill">
            <a:extLst>
              <a:ext uri="{FF2B5EF4-FFF2-40B4-BE49-F238E27FC236}">
                <a16:creationId xmlns:a16="http://schemas.microsoft.com/office/drawing/2014/main" id="{DA1A7861-BD1F-D63D-2FF5-DE6548BCD86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90710" y="5976650"/>
            <a:ext cx="914400" cy="914400"/>
          </a:xfrm>
          <a:prstGeom prst="rect">
            <a:avLst/>
          </a:prstGeom>
        </p:spPr>
      </p:pic>
      <p:pic>
        <p:nvPicPr>
          <p:cNvPr id="15" name="Graphic 14" descr="Sustainability outline">
            <a:extLst>
              <a:ext uri="{FF2B5EF4-FFF2-40B4-BE49-F238E27FC236}">
                <a16:creationId xmlns:a16="http://schemas.microsoft.com/office/drawing/2014/main" id="{C7E5161B-C9A6-98A1-E386-6D0224984AC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73570" y="5976650"/>
            <a:ext cx="914400" cy="914400"/>
          </a:xfrm>
          <a:prstGeom prst="rect">
            <a:avLst/>
          </a:prstGeom>
        </p:spPr>
      </p:pic>
      <p:pic>
        <p:nvPicPr>
          <p:cNvPr id="16" name="Picture 15">
            <a:extLst>
              <a:ext uri="{FF2B5EF4-FFF2-40B4-BE49-F238E27FC236}">
                <a16:creationId xmlns:a16="http://schemas.microsoft.com/office/drawing/2014/main" id="{49A7E6AE-79A8-958D-351B-EA8651C2A7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098432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a:extLst>
              <a:ext uri="{FF2B5EF4-FFF2-40B4-BE49-F238E27FC236}">
                <a16:creationId xmlns:a16="http://schemas.microsoft.com/office/drawing/2014/main" id="{B06536D9-8420-A492-0018-91BF2B9D39F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379" r="5510" b="1"/>
          <a:stretch/>
        </p:blipFill>
        <p:spPr>
          <a:xfrm>
            <a:off x="0" y="1453769"/>
            <a:ext cx="12191980" cy="5404231"/>
          </a:xfrm>
          <a:prstGeom prst="rect">
            <a:avLst/>
          </a:prstGeom>
          <a:ln w="19050">
            <a:solidFill>
              <a:schemeClr val="tx1"/>
            </a:solidFill>
            <a:miter lim="800000"/>
          </a:ln>
        </p:spPr>
      </p:pic>
      <p:sp>
        <p:nvSpPr>
          <p:cNvPr id="4" name="Rectangle 3"/>
          <p:cNvSpPr/>
          <p:nvPr/>
        </p:nvSpPr>
        <p:spPr bwMode="auto">
          <a:xfrm>
            <a:off x="3165140" y="1030242"/>
            <a:ext cx="2743200" cy="1558834"/>
          </a:xfrm>
          <a:prstGeom prst="rect">
            <a:avLst/>
          </a:pr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Helvetica Neue Black Condensed" charset="0"/>
              <a:ea typeface="ＭＳ Ｐゴシック" pitchFamily="-80" charset="-128"/>
              <a:cs typeface="ＭＳ Ｐゴシック" pitchFamily="-80" charset="-128"/>
            </a:endParaRPr>
          </a:p>
        </p:txBody>
      </p:sp>
      <p:sp>
        <p:nvSpPr>
          <p:cNvPr id="5" name="TextBox 4"/>
          <p:cNvSpPr txBox="1"/>
          <p:nvPr/>
        </p:nvSpPr>
        <p:spPr>
          <a:xfrm>
            <a:off x="5483783" y="2731999"/>
            <a:ext cx="2516778" cy="1015663"/>
          </a:xfrm>
          <a:prstGeom prst="rect">
            <a:avLst/>
          </a:prstGeom>
          <a:noFill/>
          <a:ln w="28575">
            <a:solidFill>
              <a:schemeClr val="bg1"/>
            </a:solidFill>
          </a:ln>
        </p:spPr>
        <p:txBody>
          <a:bodyPr wrap="square" rtlCol="0">
            <a:spAutoFit/>
          </a:bodyPr>
          <a:lstStyle/>
          <a:p>
            <a:pPr algn="ctr"/>
            <a:r>
              <a:rPr lang="en-US" sz="2000" dirty="0">
                <a:solidFill>
                  <a:schemeClr val="bg1"/>
                </a:solidFill>
              </a:rPr>
              <a:t>Waste </a:t>
            </a:r>
          </a:p>
          <a:p>
            <a:pPr algn="ctr"/>
            <a:r>
              <a:rPr lang="en-US" sz="2000" dirty="0">
                <a:solidFill>
                  <a:schemeClr val="bg1"/>
                </a:solidFill>
              </a:rPr>
              <a:t>Conversion / </a:t>
            </a:r>
          </a:p>
          <a:p>
            <a:pPr algn="ctr"/>
            <a:r>
              <a:rPr lang="en-US" sz="2000" dirty="0">
                <a:solidFill>
                  <a:schemeClr val="bg1"/>
                </a:solidFill>
              </a:rPr>
              <a:t>Recycling</a:t>
            </a:r>
          </a:p>
        </p:txBody>
      </p:sp>
      <p:sp>
        <p:nvSpPr>
          <p:cNvPr id="7" name="TextBox 6"/>
          <p:cNvSpPr txBox="1"/>
          <p:nvPr/>
        </p:nvSpPr>
        <p:spPr>
          <a:xfrm>
            <a:off x="2977906" y="1837992"/>
            <a:ext cx="2286000" cy="707886"/>
          </a:xfrm>
          <a:prstGeom prst="rect">
            <a:avLst/>
          </a:prstGeom>
          <a:noFill/>
          <a:ln w="28575">
            <a:solidFill>
              <a:srgbClr val="0000CC"/>
            </a:solidFill>
          </a:ln>
        </p:spPr>
        <p:txBody>
          <a:bodyPr wrap="square" rtlCol="0">
            <a:spAutoFit/>
          </a:bodyPr>
          <a:lstStyle/>
          <a:p>
            <a:pPr algn="ctr"/>
            <a:r>
              <a:rPr lang="en-US" sz="2000" dirty="0">
                <a:solidFill>
                  <a:schemeClr val="bg1"/>
                </a:solidFill>
              </a:rPr>
              <a:t>Logistical Waste</a:t>
            </a:r>
          </a:p>
          <a:p>
            <a:pPr algn="ctr"/>
            <a:r>
              <a:rPr lang="en-US" sz="2000" dirty="0">
                <a:solidFill>
                  <a:schemeClr val="bg1"/>
                </a:solidFill>
              </a:rPr>
              <a:t>+ Solid waste</a:t>
            </a:r>
          </a:p>
        </p:txBody>
      </p:sp>
      <p:sp>
        <p:nvSpPr>
          <p:cNvPr id="8" name="TextBox 7"/>
          <p:cNvSpPr txBox="1"/>
          <p:nvPr/>
        </p:nvSpPr>
        <p:spPr>
          <a:xfrm>
            <a:off x="2990968" y="2741242"/>
            <a:ext cx="2286000" cy="1015663"/>
          </a:xfrm>
          <a:prstGeom prst="rect">
            <a:avLst/>
          </a:prstGeom>
          <a:noFill/>
          <a:ln w="28575">
            <a:solidFill>
              <a:srgbClr val="0000FF"/>
            </a:solidFill>
          </a:ln>
        </p:spPr>
        <p:txBody>
          <a:bodyPr wrap="square" rtlCol="0">
            <a:spAutoFit/>
          </a:bodyPr>
          <a:lstStyle/>
          <a:p>
            <a:pPr algn="ctr"/>
            <a:r>
              <a:rPr lang="en-US" sz="2000" dirty="0">
                <a:solidFill>
                  <a:schemeClr val="bg1"/>
                </a:solidFill>
              </a:rPr>
              <a:t>Crop Waste (inedible biomass, H</a:t>
            </a:r>
            <a:r>
              <a:rPr lang="en-US" sz="2000" baseline="-25000" dirty="0">
                <a:solidFill>
                  <a:schemeClr val="bg1"/>
                </a:solidFill>
              </a:rPr>
              <a:t>2</a:t>
            </a:r>
            <a:r>
              <a:rPr lang="en-US" sz="2000" dirty="0">
                <a:solidFill>
                  <a:schemeClr val="bg1"/>
                </a:solidFill>
              </a:rPr>
              <a:t>O, Off-gas)</a:t>
            </a:r>
          </a:p>
        </p:txBody>
      </p:sp>
      <p:sp>
        <p:nvSpPr>
          <p:cNvPr id="9" name="TextBox 8"/>
          <p:cNvSpPr txBox="1"/>
          <p:nvPr/>
        </p:nvSpPr>
        <p:spPr>
          <a:xfrm>
            <a:off x="2977906" y="4359921"/>
            <a:ext cx="2286000" cy="677108"/>
          </a:xfrm>
          <a:prstGeom prst="rect">
            <a:avLst/>
          </a:prstGeom>
          <a:noFill/>
          <a:ln w="28575">
            <a:solidFill>
              <a:srgbClr val="FFC000"/>
            </a:solidFill>
          </a:ln>
        </p:spPr>
        <p:txBody>
          <a:bodyPr wrap="square" rtlCol="0">
            <a:spAutoFit/>
          </a:bodyPr>
          <a:lstStyle/>
          <a:p>
            <a:pPr algn="ctr"/>
            <a:r>
              <a:rPr lang="en-US" sz="2000" dirty="0">
                <a:solidFill>
                  <a:schemeClr val="bg1"/>
                </a:solidFill>
              </a:rPr>
              <a:t>Commodity Supply </a:t>
            </a:r>
            <a:r>
              <a:rPr lang="en-US" dirty="0">
                <a:solidFill>
                  <a:schemeClr val="bg1"/>
                </a:solidFill>
              </a:rPr>
              <a:t>(if required)</a:t>
            </a:r>
          </a:p>
        </p:txBody>
      </p:sp>
      <p:cxnSp>
        <p:nvCxnSpPr>
          <p:cNvPr id="14" name="Straight Arrow Connector 13"/>
          <p:cNvCxnSpPr>
            <a:stCxn id="8" idx="3"/>
            <a:endCxn id="5" idx="1"/>
          </p:cNvCxnSpPr>
          <p:nvPr/>
        </p:nvCxnSpPr>
        <p:spPr bwMode="auto">
          <a:xfrm flipV="1">
            <a:off x="5276968" y="3239831"/>
            <a:ext cx="206815" cy="9243"/>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18" name="Elbow Connector 17"/>
          <p:cNvCxnSpPr>
            <a:stCxn id="7" idx="3"/>
            <a:endCxn id="5" idx="0"/>
          </p:cNvCxnSpPr>
          <p:nvPr/>
        </p:nvCxnSpPr>
        <p:spPr bwMode="auto">
          <a:xfrm>
            <a:off x="5263906" y="2191935"/>
            <a:ext cx="1478266" cy="540064"/>
          </a:xfrm>
          <a:prstGeom prst="bentConnector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0" name="Elbow Connector 19"/>
          <p:cNvCxnSpPr>
            <a:stCxn id="9" idx="3"/>
            <a:endCxn id="5" idx="2"/>
          </p:cNvCxnSpPr>
          <p:nvPr/>
        </p:nvCxnSpPr>
        <p:spPr bwMode="auto">
          <a:xfrm flipV="1">
            <a:off x="5263906" y="3747662"/>
            <a:ext cx="1478266" cy="950813"/>
          </a:xfrm>
          <a:prstGeom prst="bentConnector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19" name="Title 12">
            <a:extLst>
              <a:ext uri="{FF2B5EF4-FFF2-40B4-BE49-F238E27FC236}">
                <a16:creationId xmlns:a16="http://schemas.microsoft.com/office/drawing/2014/main" id="{40ABB11B-4639-496E-93D6-20309E8C51DC}"/>
              </a:ext>
            </a:extLst>
          </p:cNvPr>
          <p:cNvSpPr txBox="1">
            <a:spLocks/>
          </p:cNvSpPr>
          <p:nvPr/>
        </p:nvSpPr>
        <p:spPr>
          <a:xfrm>
            <a:off x="56064" y="48259"/>
            <a:ext cx="10131425" cy="513806"/>
          </a:xfrm>
        </p:spPr>
        <p:txBody>
          <a:bodyPr anchor="t">
            <a:noAutofit/>
          </a:bodyPr>
          <a:lst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dirty="0"/>
              <a:t>Concept: </a:t>
            </a:r>
            <a:r>
              <a:rPr lang="en-US" dirty="0">
                <a:solidFill>
                  <a:srgbClr val="FFC000"/>
                </a:solidFill>
              </a:rPr>
              <a:t>Trash Processing &amp; Reuse Systems / Trash-to-Gas+</a:t>
            </a:r>
            <a:br>
              <a:rPr lang="en-US" dirty="0">
                <a:solidFill>
                  <a:srgbClr val="FFC000"/>
                </a:solidFill>
              </a:rPr>
            </a:br>
            <a:endParaRPr lang="en-US" dirty="0">
              <a:solidFill>
                <a:srgbClr val="FFC000"/>
              </a:solidFill>
            </a:endParaRPr>
          </a:p>
        </p:txBody>
      </p:sp>
      <p:sp>
        <p:nvSpPr>
          <p:cNvPr id="2" name="TextBox 1">
            <a:extLst>
              <a:ext uri="{FF2B5EF4-FFF2-40B4-BE49-F238E27FC236}">
                <a16:creationId xmlns:a16="http://schemas.microsoft.com/office/drawing/2014/main" id="{F0EBB1A4-821D-B824-3EA1-6E6BF0F0645F}"/>
              </a:ext>
            </a:extLst>
          </p:cNvPr>
          <p:cNvSpPr txBox="1"/>
          <p:nvPr/>
        </p:nvSpPr>
        <p:spPr>
          <a:xfrm>
            <a:off x="11647894" y="6546980"/>
            <a:ext cx="518196" cy="369332"/>
          </a:xfrm>
          <a:prstGeom prst="rect">
            <a:avLst/>
          </a:prstGeom>
          <a:noFill/>
        </p:spPr>
        <p:txBody>
          <a:bodyPr wrap="square" rtlCol="0">
            <a:spAutoFit/>
          </a:bodyPr>
          <a:lstStyle/>
          <a:p>
            <a:pPr algn="ctr"/>
            <a:r>
              <a:rPr lang="en-US" dirty="0">
                <a:solidFill>
                  <a:schemeClr val="bg1"/>
                </a:solidFill>
              </a:rPr>
              <a:t>4</a:t>
            </a:r>
          </a:p>
        </p:txBody>
      </p:sp>
      <p:sp>
        <p:nvSpPr>
          <p:cNvPr id="3" name="Slide Number Placeholder 2">
            <a:extLst>
              <a:ext uri="{FF2B5EF4-FFF2-40B4-BE49-F238E27FC236}">
                <a16:creationId xmlns:a16="http://schemas.microsoft.com/office/drawing/2014/main" id="{FB3459EA-6A6E-C96E-E6D4-D443B847B0AC}"/>
              </a:ext>
            </a:extLst>
          </p:cNvPr>
          <p:cNvSpPr>
            <a:spLocks noGrp="1"/>
          </p:cNvSpPr>
          <p:nvPr>
            <p:ph type="sldNum" sz="quarter" idx="10"/>
          </p:nvPr>
        </p:nvSpPr>
        <p:spPr/>
        <p:txBody>
          <a:bodyPr/>
          <a:lstStyle/>
          <a:p>
            <a:pPr>
              <a:defRPr/>
            </a:pPr>
            <a:fld id="{6B339CB8-5AD3-EF4C-A41B-F10F51164C2B}" type="slidenum">
              <a:rPr lang="en-US" smtClean="0"/>
              <a:pPr>
                <a:defRPr/>
              </a:pPr>
              <a:t>11</a:t>
            </a:fld>
            <a:endParaRPr lang="en-US" dirty="0"/>
          </a:p>
        </p:txBody>
      </p:sp>
      <p:pic>
        <p:nvPicPr>
          <p:cNvPr id="10" name="Picture 9">
            <a:extLst>
              <a:ext uri="{FF2B5EF4-FFF2-40B4-BE49-F238E27FC236}">
                <a16:creationId xmlns:a16="http://schemas.microsoft.com/office/drawing/2014/main" id="{2173B7AB-9FB5-733C-1C3A-20FCE3CF9B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656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a:extLst>
              <a:ext uri="{FF2B5EF4-FFF2-40B4-BE49-F238E27FC236}">
                <a16:creationId xmlns:a16="http://schemas.microsoft.com/office/drawing/2014/main" id="{D8A98538-0EE8-C41B-8751-9BC2A167B6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379" r="5510" b="1"/>
          <a:stretch/>
        </p:blipFill>
        <p:spPr>
          <a:xfrm>
            <a:off x="0" y="1453769"/>
            <a:ext cx="12191980" cy="5404231"/>
          </a:xfrm>
          <a:prstGeom prst="rect">
            <a:avLst/>
          </a:prstGeom>
          <a:ln w="19050">
            <a:solidFill>
              <a:schemeClr val="tx1"/>
            </a:solidFill>
            <a:miter lim="800000"/>
          </a:ln>
        </p:spPr>
      </p:pic>
      <p:sp>
        <p:nvSpPr>
          <p:cNvPr id="4" name="Rectangle 3"/>
          <p:cNvSpPr/>
          <p:nvPr/>
        </p:nvSpPr>
        <p:spPr bwMode="auto">
          <a:xfrm>
            <a:off x="3165140" y="1030242"/>
            <a:ext cx="2743200" cy="1558834"/>
          </a:xfrm>
          <a:prstGeom prst="rect">
            <a:avLst/>
          </a:pr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Helvetica Neue Black Condensed" charset="0"/>
              <a:ea typeface="ＭＳ Ｐゴシック" pitchFamily="-80" charset="-128"/>
              <a:cs typeface="ＭＳ Ｐゴシック" pitchFamily="-80" charset="-128"/>
            </a:endParaRPr>
          </a:p>
        </p:txBody>
      </p:sp>
      <p:sp>
        <p:nvSpPr>
          <p:cNvPr id="5" name="TextBox 4"/>
          <p:cNvSpPr txBox="1"/>
          <p:nvPr/>
        </p:nvSpPr>
        <p:spPr>
          <a:xfrm>
            <a:off x="5483783" y="2731999"/>
            <a:ext cx="2516778" cy="1015663"/>
          </a:xfrm>
          <a:prstGeom prst="rect">
            <a:avLst/>
          </a:prstGeom>
          <a:noFill/>
          <a:ln w="28575">
            <a:solidFill>
              <a:schemeClr val="bg1"/>
            </a:solidFill>
          </a:ln>
        </p:spPr>
        <p:txBody>
          <a:bodyPr wrap="square" rtlCol="0">
            <a:spAutoFit/>
          </a:bodyPr>
          <a:lstStyle/>
          <a:p>
            <a:pPr algn="ctr"/>
            <a:r>
              <a:rPr lang="en-US" sz="2000" dirty="0">
                <a:solidFill>
                  <a:schemeClr val="bg1"/>
                </a:solidFill>
              </a:rPr>
              <a:t>Waste </a:t>
            </a:r>
          </a:p>
          <a:p>
            <a:pPr algn="ctr"/>
            <a:r>
              <a:rPr lang="en-US" sz="2000" dirty="0">
                <a:solidFill>
                  <a:schemeClr val="bg1"/>
                </a:solidFill>
              </a:rPr>
              <a:t>Conversion / </a:t>
            </a:r>
          </a:p>
          <a:p>
            <a:pPr algn="ctr"/>
            <a:r>
              <a:rPr lang="en-US" sz="2000" dirty="0">
                <a:solidFill>
                  <a:schemeClr val="bg1"/>
                </a:solidFill>
              </a:rPr>
              <a:t>Recycling</a:t>
            </a:r>
          </a:p>
        </p:txBody>
      </p:sp>
      <p:sp>
        <p:nvSpPr>
          <p:cNvPr id="7" name="TextBox 6"/>
          <p:cNvSpPr txBox="1"/>
          <p:nvPr/>
        </p:nvSpPr>
        <p:spPr>
          <a:xfrm>
            <a:off x="2977906" y="1837992"/>
            <a:ext cx="2286000" cy="707886"/>
          </a:xfrm>
          <a:prstGeom prst="rect">
            <a:avLst/>
          </a:prstGeom>
          <a:noFill/>
          <a:ln w="28575">
            <a:solidFill>
              <a:srgbClr val="0000CC"/>
            </a:solidFill>
          </a:ln>
        </p:spPr>
        <p:txBody>
          <a:bodyPr wrap="square" rtlCol="0">
            <a:spAutoFit/>
          </a:bodyPr>
          <a:lstStyle/>
          <a:p>
            <a:pPr algn="ctr"/>
            <a:r>
              <a:rPr lang="en-US" sz="2000" dirty="0">
                <a:solidFill>
                  <a:schemeClr val="bg1"/>
                </a:solidFill>
              </a:rPr>
              <a:t>Logistical Waste</a:t>
            </a:r>
          </a:p>
          <a:p>
            <a:pPr algn="ctr"/>
            <a:r>
              <a:rPr lang="en-US" sz="2000" dirty="0">
                <a:solidFill>
                  <a:schemeClr val="bg1"/>
                </a:solidFill>
              </a:rPr>
              <a:t>+ Solid waste</a:t>
            </a:r>
          </a:p>
        </p:txBody>
      </p:sp>
      <p:sp>
        <p:nvSpPr>
          <p:cNvPr id="8" name="TextBox 7"/>
          <p:cNvSpPr txBox="1"/>
          <p:nvPr/>
        </p:nvSpPr>
        <p:spPr>
          <a:xfrm>
            <a:off x="2990968" y="2741242"/>
            <a:ext cx="2286000" cy="1015663"/>
          </a:xfrm>
          <a:prstGeom prst="rect">
            <a:avLst/>
          </a:prstGeom>
          <a:noFill/>
          <a:ln w="28575">
            <a:solidFill>
              <a:srgbClr val="0000FF"/>
            </a:solidFill>
          </a:ln>
        </p:spPr>
        <p:txBody>
          <a:bodyPr wrap="square" rtlCol="0">
            <a:spAutoFit/>
          </a:bodyPr>
          <a:lstStyle/>
          <a:p>
            <a:pPr algn="ctr"/>
            <a:r>
              <a:rPr lang="en-US" sz="2000" dirty="0">
                <a:solidFill>
                  <a:schemeClr val="bg1"/>
                </a:solidFill>
              </a:rPr>
              <a:t>Crop Waste (inedible biomass, H</a:t>
            </a:r>
            <a:r>
              <a:rPr lang="en-US" sz="2000" baseline="-25000" dirty="0">
                <a:solidFill>
                  <a:schemeClr val="bg1"/>
                </a:solidFill>
              </a:rPr>
              <a:t>2</a:t>
            </a:r>
            <a:r>
              <a:rPr lang="en-US" sz="2000" dirty="0">
                <a:solidFill>
                  <a:schemeClr val="bg1"/>
                </a:solidFill>
              </a:rPr>
              <a:t>O, Off-gas)</a:t>
            </a:r>
          </a:p>
        </p:txBody>
      </p:sp>
      <p:sp>
        <p:nvSpPr>
          <p:cNvPr id="9" name="TextBox 8"/>
          <p:cNvSpPr txBox="1"/>
          <p:nvPr/>
        </p:nvSpPr>
        <p:spPr>
          <a:xfrm>
            <a:off x="2977906" y="4359921"/>
            <a:ext cx="2286000" cy="677108"/>
          </a:xfrm>
          <a:prstGeom prst="rect">
            <a:avLst/>
          </a:prstGeom>
          <a:noFill/>
          <a:ln w="28575">
            <a:solidFill>
              <a:srgbClr val="FFC000"/>
            </a:solidFill>
          </a:ln>
        </p:spPr>
        <p:txBody>
          <a:bodyPr wrap="square" rtlCol="0">
            <a:spAutoFit/>
          </a:bodyPr>
          <a:lstStyle/>
          <a:p>
            <a:pPr algn="ctr"/>
            <a:r>
              <a:rPr lang="en-US" sz="2000" dirty="0">
                <a:solidFill>
                  <a:schemeClr val="bg1"/>
                </a:solidFill>
              </a:rPr>
              <a:t>Commodity Supply </a:t>
            </a:r>
            <a:r>
              <a:rPr lang="en-US" dirty="0">
                <a:solidFill>
                  <a:schemeClr val="bg1"/>
                </a:solidFill>
              </a:rPr>
              <a:t>(if required)</a:t>
            </a:r>
          </a:p>
        </p:txBody>
      </p:sp>
      <p:cxnSp>
        <p:nvCxnSpPr>
          <p:cNvPr id="14" name="Straight Arrow Connector 13"/>
          <p:cNvCxnSpPr>
            <a:stCxn id="8" idx="3"/>
            <a:endCxn id="5" idx="1"/>
          </p:cNvCxnSpPr>
          <p:nvPr/>
        </p:nvCxnSpPr>
        <p:spPr bwMode="auto">
          <a:xfrm flipV="1">
            <a:off x="5276969" y="3239831"/>
            <a:ext cx="206815" cy="9243"/>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18" name="Elbow Connector 17"/>
          <p:cNvCxnSpPr>
            <a:stCxn id="7" idx="3"/>
            <a:endCxn id="5" idx="0"/>
          </p:cNvCxnSpPr>
          <p:nvPr/>
        </p:nvCxnSpPr>
        <p:spPr bwMode="auto">
          <a:xfrm>
            <a:off x="5263906" y="2191935"/>
            <a:ext cx="1478266" cy="540064"/>
          </a:xfrm>
          <a:prstGeom prst="bentConnector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0" name="Elbow Connector 19"/>
          <p:cNvCxnSpPr>
            <a:stCxn id="9" idx="3"/>
            <a:endCxn id="5" idx="2"/>
          </p:cNvCxnSpPr>
          <p:nvPr/>
        </p:nvCxnSpPr>
        <p:spPr bwMode="auto">
          <a:xfrm flipV="1">
            <a:off x="5263906" y="3747661"/>
            <a:ext cx="1478266" cy="950814"/>
          </a:xfrm>
          <a:prstGeom prst="bentConnector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27" name="TextBox 26">
            <a:extLst>
              <a:ext uri="{FF2B5EF4-FFF2-40B4-BE49-F238E27FC236}">
                <a16:creationId xmlns:a16="http://schemas.microsoft.com/office/drawing/2014/main" id="{63CA1511-4A5A-4A2E-BBEB-429BBEA9A033}"/>
              </a:ext>
            </a:extLst>
          </p:cNvPr>
          <p:cNvSpPr txBox="1"/>
          <p:nvPr/>
        </p:nvSpPr>
        <p:spPr>
          <a:xfrm>
            <a:off x="133469" y="2895131"/>
            <a:ext cx="2286000" cy="707886"/>
          </a:xfrm>
          <a:prstGeom prst="rect">
            <a:avLst/>
          </a:prstGeom>
          <a:noFill/>
          <a:ln w="28575">
            <a:solidFill>
              <a:schemeClr val="accent2"/>
            </a:solidFill>
            <a:prstDash val="sysDash"/>
          </a:ln>
        </p:spPr>
        <p:txBody>
          <a:bodyPr wrap="square" rtlCol="0">
            <a:spAutoFit/>
          </a:bodyPr>
          <a:lstStyle/>
          <a:p>
            <a:pPr algn="ctr"/>
            <a:r>
              <a:rPr lang="en-US" sz="2000" dirty="0">
                <a:solidFill>
                  <a:schemeClr val="bg1"/>
                </a:solidFill>
              </a:rPr>
              <a:t>Trash deflected from Waste Stream</a:t>
            </a:r>
          </a:p>
        </p:txBody>
      </p:sp>
      <p:cxnSp>
        <p:nvCxnSpPr>
          <p:cNvPr id="30" name="Straight Arrow Connector 29">
            <a:extLst>
              <a:ext uri="{FF2B5EF4-FFF2-40B4-BE49-F238E27FC236}">
                <a16:creationId xmlns:a16="http://schemas.microsoft.com/office/drawing/2014/main" id="{15776458-5A6D-44CA-BA9F-BAF457E50436}"/>
              </a:ext>
            </a:extLst>
          </p:cNvPr>
          <p:cNvCxnSpPr>
            <a:cxnSpLocks/>
          </p:cNvCxnSpPr>
          <p:nvPr/>
        </p:nvCxnSpPr>
        <p:spPr bwMode="auto">
          <a:xfrm>
            <a:off x="1304241" y="3612261"/>
            <a:ext cx="0" cy="963795"/>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33" name="TextBox 32">
            <a:extLst>
              <a:ext uri="{FF2B5EF4-FFF2-40B4-BE49-F238E27FC236}">
                <a16:creationId xmlns:a16="http://schemas.microsoft.com/office/drawing/2014/main" id="{ABC81CE8-7918-4C7E-8ABD-BEF67F6E686A}"/>
              </a:ext>
            </a:extLst>
          </p:cNvPr>
          <p:cNvSpPr txBox="1"/>
          <p:nvPr/>
        </p:nvSpPr>
        <p:spPr>
          <a:xfrm>
            <a:off x="56064" y="4576056"/>
            <a:ext cx="2704918" cy="1938992"/>
          </a:xfrm>
          <a:prstGeom prst="rect">
            <a:avLst/>
          </a:prstGeom>
          <a:noFill/>
          <a:ln w="28575">
            <a:solidFill>
              <a:schemeClr val="accent3"/>
            </a:solidFill>
          </a:ln>
        </p:spPr>
        <p:txBody>
          <a:bodyPr wrap="square" rtlCol="0">
            <a:spAutoFit/>
          </a:bodyPr>
          <a:lstStyle/>
          <a:p>
            <a:pPr algn="ctr"/>
            <a:r>
              <a:rPr lang="en-US" sz="2000" dirty="0">
                <a:solidFill>
                  <a:schemeClr val="bg1"/>
                </a:solidFill>
              </a:rPr>
              <a:t>Additive Manufacturing</a:t>
            </a:r>
          </a:p>
          <a:p>
            <a:pPr algn="ctr"/>
            <a:endParaRPr lang="en-US" sz="2000" dirty="0">
              <a:solidFill>
                <a:schemeClr val="bg1"/>
              </a:solidFill>
            </a:endParaRPr>
          </a:p>
          <a:p>
            <a:pPr algn="ctr"/>
            <a:r>
              <a:rPr lang="en-US" sz="2000" dirty="0">
                <a:solidFill>
                  <a:schemeClr val="bg1"/>
                </a:solidFill>
              </a:rPr>
              <a:t>Chemical Reprocessing</a:t>
            </a:r>
          </a:p>
          <a:p>
            <a:pPr algn="ctr"/>
            <a:endParaRPr lang="en-US" sz="2000" dirty="0">
              <a:solidFill>
                <a:schemeClr val="bg1"/>
              </a:solidFill>
            </a:endParaRPr>
          </a:p>
          <a:p>
            <a:pPr algn="ctr"/>
            <a:r>
              <a:rPr lang="en-US" sz="2000" dirty="0">
                <a:solidFill>
                  <a:schemeClr val="bg1"/>
                </a:solidFill>
              </a:rPr>
              <a:t>Crop Production/ microbes</a:t>
            </a:r>
          </a:p>
        </p:txBody>
      </p:sp>
      <p:cxnSp>
        <p:nvCxnSpPr>
          <p:cNvPr id="34" name="Straight Arrow Connector 33">
            <a:extLst>
              <a:ext uri="{FF2B5EF4-FFF2-40B4-BE49-F238E27FC236}">
                <a16:creationId xmlns:a16="http://schemas.microsoft.com/office/drawing/2014/main" id="{653A9FF4-A844-4955-B89F-C22C7A7F2B32}"/>
              </a:ext>
            </a:extLst>
          </p:cNvPr>
          <p:cNvCxnSpPr>
            <a:cxnSpLocks/>
            <a:stCxn id="27" idx="3"/>
            <a:endCxn id="8" idx="1"/>
          </p:cNvCxnSpPr>
          <p:nvPr/>
        </p:nvCxnSpPr>
        <p:spPr bwMode="auto">
          <a:xfrm>
            <a:off x="2419469" y="3249074"/>
            <a:ext cx="571499" cy="0"/>
          </a:xfrm>
          <a:prstGeom prst="straightConnector1">
            <a:avLst/>
          </a:prstGeom>
          <a:noFill/>
          <a:ln w="28575" cap="flat" cmpd="sng" algn="ctr">
            <a:solidFill>
              <a:schemeClr val="bg1"/>
            </a:solidFill>
            <a:prstDash val="sysDot"/>
            <a:round/>
            <a:headEnd type="none" w="med" len="med"/>
            <a:tailEnd type="triangle"/>
          </a:ln>
          <a:effectLst>
            <a:outerShdw blurRad="63500" dist="17961" dir="2700000" algn="ctr" rotWithShape="0">
              <a:schemeClr val="tx1">
                <a:alpha val="74998"/>
              </a:schemeClr>
            </a:outerShdw>
          </a:effectLst>
        </p:spPr>
      </p:cxnSp>
      <p:cxnSp>
        <p:nvCxnSpPr>
          <p:cNvPr id="35" name="Elbow Connector 17">
            <a:extLst>
              <a:ext uri="{FF2B5EF4-FFF2-40B4-BE49-F238E27FC236}">
                <a16:creationId xmlns:a16="http://schemas.microsoft.com/office/drawing/2014/main" id="{1C4B417D-DB39-4D9B-AB37-A86E650EEFA3}"/>
              </a:ext>
            </a:extLst>
          </p:cNvPr>
          <p:cNvCxnSpPr>
            <a:cxnSpLocks/>
          </p:cNvCxnSpPr>
          <p:nvPr/>
        </p:nvCxnSpPr>
        <p:spPr bwMode="auto">
          <a:xfrm flipV="1">
            <a:off x="1276468" y="2038048"/>
            <a:ext cx="1669386" cy="824541"/>
          </a:xfrm>
          <a:prstGeom prst="bentConnector3">
            <a:avLst>
              <a:gd name="adj1" fmla="val -63"/>
            </a:avLst>
          </a:prstGeom>
          <a:noFill/>
          <a:ln w="28575" cap="flat" cmpd="sng" algn="ctr">
            <a:solidFill>
              <a:schemeClr val="bg1"/>
            </a:solidFill>
            <a:prstDash val="sysDot"/>
            <a:round/>
            <a:headEnd type="none" w="med" len="med"/>
            <a:tailEnd type="triangle"/>
          </a:ln>
          <a:effectLst>
            <a:outerShdw blurRad="63500" dist="17961" dir="2700000" algn="ctr" rotWithShape="0">
              <a:schemeClr val="tx1">
                <a:alpha val="74998"/>
              </a:schemeClr>
            </a:outerShdw>
          </a:effectLst>
        </p:spPr>
      </p:cxnSp>
      <p:sp>
        <p:nvSpPr>
          <p:cNvPr id="19" name="Title 12">
            <a:extLst>
              <a:ext uri="{FF2B5EF4-FFF2-40B4-BE49-F238E27FC236}">
                <a16:creationId xmlns:a16="http://schemas.microsoft.com/office/drawing/2014/main" id="{40ABB11B-4639-496E-93D6-20309E8C51DC}"/>
              </a:ext>
            </a:extLst>
          </p:cNvPr>
          <p:cNvSpPr txBox="1">
            <a:spLocks/>
          </p:cNvSpPr>
          <p:nvPr/>
        </p:nvSpPr>
        <p:spPr>
          <a:xfrm>
            <a:off x="56064" y="48259"/>
            <a:ext cx="10131425" cy="513806"/>
          </a:xfrm>
        </p:spPr>
        <p:txBody>
          <a:bodyPr anchor="t">
            <a:noAutofit/>
          </a:bodyPr>
          <a:lst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dirty="0"/>
              <a:t>Concept: </a:t>
            </a:r>
            <a:r>
              <a:rPr lang="en-US" dirty="0">
                <a:solidFill>
                  <a:srgbClr val="FFC000"/>
                </a:solidFill>
              </a:rPr>
              <a:t>Trash Processing &amp; Reuse Systems / Trash-to-Gas+</a:t>
            </a:r>
            <a:br>
              <a:rPr lang="en-US" dirty="0">
                <a:solidFill>
                  <a:srgbClr val="FFC000"/>
                </a:solidFill>
              </a:rPr>
            </a:br>
            <a:endParaRPr lang="en-US" dirty="0">
              <a:solidFill>
                <a:srgbClr val="FFC000"/>
              </a:solidFill>
            </a:endParaRPr>
          </a:p>
        </p:txBody>
      </p:sp>
      <p:sp>
        <p:nvSpPr>
          <p:cNvPr id="2" name="TextBox 1">
            <a:extLst>
              <a:ext uri="{FF2B5EF4-FFF2-40B4-BE49-F238E27FC236}">
                <a16:creationId xmlns:a16="http://schemas.microsoft.com/office/drawing/2014/main" id="{EE6380AD-2B5E-9E23-DB7B-2967F9F79814}"/>
              </a:ext>
            </a:extLst>
          </p:cNvPr>
          <p:cNvSpPr txBox="1"/>
          <p:nvPr/>
        </p:nvSpPr>
        <p:spPr>
          <a:xfrm>
            <a:off x="11621984" y="6546980"/>
            <a:ext cx="570016" cy="369332"/>
          </a:xfrm>
          <a:prstGeom prst="rect">
            <a:avLst/>
          </a:prstGeom>
          <a:noFill/>
        </p:spPr>
        <p:txBody>
          <a:bodyPr wrap="square" rtlCol="0">
            <a:spAutoFit/>
          </a:bodyPr>
          <a:lstStyle/>
          <a:p>
            <a:pPr algn="ctr"/>
            <a:r>
              <a:rPr lang="en-US" dirty="0">
                <a:solidFill>
                  <a:schemeClr val="bg1"/>
                </a:solidFill>
              </a:rPr>
              <a:t>5</a:t>
            </a:r>
          </a:p>
        </p:txBody>
      </p:sp>
      <p:sp>
        <p:nvSpPr>
          <p:cNvPr id="3" name="Slide Number Placeholder 2">
            <a:extLst>
              <a:ext uri="{FF2B5EF4-FFF2-40B4-BE49-F238E27FC236}">
                <a16:creationId xmlns:a16="http://schemas.microsoft.com/office/drawing/2014/main" id="{46C4B675-96CF-30B2-684D-0C3470CFF3A6}"/>
              </a:ext>
            </a:extLst>
          </p:cNvPr>
          <p:cNvSpPr>
            <a:spLocks noGrp="1"/>
          </p:cNvSpPr>
          <p:nvPr>
            <p:ph type="sldNum" sz="quarter" idx="10"/>
          </p:nvPr>
        </p:nvSpPr>
        <p:spPr/>
        <p:txBody>
          <a:bodyPr/>
          <a:lstStyle/>
          <a:p>
            <a:pPr>
              <a:defRPr/>
            </a:pPr>
            <a:fld id="{6B339CB8-5AD3-EF4C-A41B-F10F51164C2B}" type="slidenum">
              <a:rPr lang="en-US" smtClean="0"/>
              <a:pPr>
                <a:defRPr/>
              </a:pPr>
              <a:t>12</a:t>
            </a:fld>
            <a:endParaRPr lang="en-US" dirty="0"/>
          </a:p>
        </p:txBody>
      </p:sp>
      <p:pic>
        <p:nvPicPr>
          <p:cNvPr id="10" name="Picture 9">
            <a:extLst>
              <a:ext uri="{FF2B5EF4-FFF2-40B4-BE49-F238E27FC236}">
                <a16:creationId xmlns:a16="http://schemas.microsoft.com/office/drawing/2014/main" id="{518563B4-E2E4-164F-8EE0-6731605DAE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5129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a:extLst>
              <a:ext uri="{FF2B5EF4-FFF2-40B4-BE49-F238E27FC236}">
                <a16:creationId xmlns:a16="http://schemas.microsoft.com/office/drawing/2014/main" id="{D8A98538-0EE8-C41B-8751-9BC2A167B6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379" r="5510" b="1"/>
          <a:stretch/>
        </p:blipFill>
        <p:spPr>
          <a:xfrm>
            <a:off x="0" y="1453769"/>
            <a:ext cx="12191980" cy="5404231"/>
          </a:xfrm>
          <a:prstGeom prst="rect">
            <a:avLst/>
          </a:prstGeom>
          <a:ln w="19050">
            <a:solidFill>
              <a:schemeClr val="tx1"/>
            </a:solidFill>
            <a:miter lim="800000"/>
          </a:ln>
        </p:spPr>
      </p:pic>
      <p:sp>
        <p:nvSpPr>
          <p:cNvPr id="4" name="Rectangle 3"/>
          <p:cNvSpPr/>
          <p:nvPr/>
        </p:nvSpPr>
        <p:spPr bwMode="auto">
          <a:xfrm>
            <a:off x="3165140" y="1030242"/>
            <a:ext cx="2743200" cy="1558834"/>
          </a:xfrm>
          <a:prstGeom prst="rect">
            <a:avLst/>
          </a:pr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Helvetica Neue Black Condensed" charset="0"/>
              <a:ea typeface="ＭＳ Ｐゴシック" pitchFamily="-80" charset="-128"/>
              <a:cs typeface="ＭＳ Ｐゴシック" pitchFamily="-80" charset="-128"/>
            </a:endParaRPr>
          </a:p>
        </p:txBody>
      </p:sp>
      <p:sp>
        <p:nvSpPr>
          <p:cNvPr id="5" name="TextBox 4"/>
          <p:cNvSpPr txBox="1"/>
          <p:nvPr/>
        </p:nvSpPr>
        <p:spPr>
          <a:xfrm>
            <a:off x="5483783" y="2731999"/>
            <a:ext cx="2516778" cy="1015663"/>
          </a:xfrm>
          <a:prstGeom prst="rect">
            <a:avLst/>
          </a:prstGeom>
          <a:noFill/>
          <a:ln w="28575">
            <a:solidFill>
              <a:schemeClr val="bg1"/>
            </a:solidFill>
          </a:ln>
        </p:spPr>
        <p:txBody>
          <a:bodyPr wrap="square" rtlCol="0">
            <a:spAutoFit/>
          </a:bodyPr>
          <a:lstStyle/>
          <a:p>
            <a:pPr algn="ctr"/>
            <a:r>
              <a:rPr lang="en-US" sz="2000" dirty="0">
                <a:solidFill>
                  <a:schemeClr val="bg1"/>
                </a:solidFill>
              </a:rPr>
              <a:t>Waste </a:t>
            </a:r>
          </a:p>
          <a:p>
            <a:pPr algn="ctr"/>
            <a:r>
              <a:rPr lang="en-US" sz="2000" dirty="0">
                <a:solidFill>
                  <a:schemeClr val="bg1"/>
                </a:solidFill>
              </a:rPr>
              <a:t>Conversion / </a:t>
            </a:r>
          </a:p>
          <a:p>
            <a:pPr algn="ctr"/>
            <a:r>
              <a:rPr lang="en-US" sz="2000" dirty="0">
                <a:solidFill>
                  <a:schemeClr val="bg1"/>
                </a:solidFill>
              </a:rPr>
              <a:t>Recycling</a:t>
            </a:r>
          </a:p>
        </p:txBody>
      </p:sp>
      <p:sp>
        <p:nvSpPr>
          <p:cNvPr id="7" name="TextBox 6"/>
          <p:cNvSpPr txBox="1"/>
          <p:nvPr/>
        </p:nvSpPr>
        <p:spPr>
          <a:xfrm>
            <a:off x="2977906" y="1837992"/>
            <a:ext cx="2286000" cy="707886"/>
          </a:xfrm>
          <a:prstGeom prst="rect">
            <a:avLst/>
          </a:prstGeom>
          <a:noFill/>
          <a:ln w="28575">
            <a:solidFill>
              <a:srgbClr val="0000CC"/>
            </a:solidFill>
          </a:ln>
        </p:spPr>
        <p:txBody>
          <a:bodyPr wrap="square" rtlCol="0">
            <a:spAutoFit/>
          </a:bodyPr>
          <a:lstStyle/>
          <a:p>
            <a:pPr algn="ctr"/>
            <a:r>
              <a:rPr lang="en-US" sz="2000" dirty="0">
                <a:solidFill>
                  <a:schemeClr val="bg1"/>
                </a:solidFill>
              </a:rPr>
              <a:t>Logistical Waste</a:t>
            </a:r>
          </a:p>
          <a:p>
            <a:pPr algn="ctr"/>
            <a:r>
              <a:rPr lang="en-US" sz="2000" dirty="0">
                <a:solidFill>
                  <a:schemeClr val="bg1"/>
                </a:solidFill>
              </a:rPr>
              <a:t>+ Solid waste</a:t>
            </a:r>
          </a:p>
        </p:txBody>
      </p:sp>
      <p:sp>
        <p:nvSpPr>
          <p:cNvPr id="8" name="TextBox 7"/>
          <p:cNvSpPr txBox="1"/>
          <p:nvPr/>
        </p:nvSpPr>
        <p:spPr>
          <a:xfrm>
            <a:off x="2990968" y="2741242"/>
            <a:ext cx="2286000" cy="1015663"/>
          </a:xfrm>
          <a:prstGeom prst="rect">
            <a:avLst/>
          </a:prstGeom>
          <a:noFill/>
          <a:ln w="28575">
            <a:solidFill>
              <a:srgbClr val="0000FF"/>
            </a:solidFill>
          </a:ln>
        </p:spPr>
        <p:txBody>
          <a:bodyPr wrap="square" rtlCol="0">
            <a:spAutoFit/>
          </a:bodyPr>
          <a:lstStyle/>
          <a:p>
            <a:pPr algn="ctr"/>
            <a:r>
              <a:rPr lang="en-US" sz="2000" dirty="0">
                <a:solidFill>
                  <a:schemeClr val="bg1"/>
                </a:solidFill>
              </a:rPr>
              <a:t>Crop Waste (inedible biomass, H</a:t>
            </a:r>
            <a:r>
              <a:rPr lang="en-US" sz="2000" baseline="-25000" dirty="0">
                <a:solidFill>
                  <a:schemeClr val="bg1"/>
                </a:solidFill>
              </a:rPr>
              <a:t>2</a:t>
            </a:r>
            <a:r>
              <a:rPr lang="en-US" sz="2000" dirty="0">
                <a:solidFill>
                  <a:schemeClr val="bg1"/>
                </a:solidFill>
              </a:rPr>
              <a:t>O, Off-gas)</a:t>
            </a:r>
          </a:p>
        </p:txBody>
      </p:sp>
      <p:sp>
        <p:nvSpPr>
          <p:cNvPr id="9" name="TextBox 8"/>
          <p:cNvSpPr txBox="1"/>
          <p:nvPr/>
        </p:nvSpPr>
        <p:spPr>
          <a:xfrm>
            <a:off x="2977906" y="4359921"/>
            <a:ext cx="2286000" cy="677108"/>
          </a:xfrm>
          <a:prstGeom prst="rect">
            <a:avLst/>
          </a:prstGeom>
          <a:noFill/>
          <a:ln w="28575">
            <a:solidFill>
              <a:srgbClr val="FFC000"/>
            </a:solidFill>
          </a:ln>
        </p:spPr>
        <p:txBody>
          <a:bodyPr wrap="square" rtlCol="0">
            <a:spAutoFit/>
          </a:bodyPr>
          <a:lstStyle/>
          <a:p>
            <a:pPr algn="ctr"/>
            <a:r>
              <a:rPr lang="en-US" sz="2000" dirty="0">
                <a:solidFill>
                  <a:schemeClr val="bg1"/>
                </a:solidFill>
              </a:rPr>
              <a:t>Commodity Supply </a:t>
            </a:r>
            <a:r>
              <a:rPr lang="en-US" dirty="0">
                <a:solidFill>
                  <a:schemeClr val="bg1"/>
                </a:solidFill>
              </a:rPr>
              <a:t>(if required)</a:t>
            </a:r>
          </a:p>
        </p:txBody>
      </p:sp>
      <p:cxnSp>
        <p:nvCxnSpPr>
          <p:cNvPr id="14" name="Straight Arrow Connector 13"/>
          <p:cNvCxnSpPr>
            <a:stCxn id="8" idx="3"/>
            <a:endCxn id="5" idx="1"/>
          </p:cNvCxnSpPr>
          <p:nvPr/>
        </p:nvCxnSpPr>
        <p:spPr bwMode="auto">
          <a:xfrm flipV="1">
            <a:off x="5276969" y="3239831"/>
            <a:ext cx="206815" cy="9243"/>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18" name="Elbow Connector 17"/>
          <p:cNvCxnSpPr>
            <a:stCxn id="7" idx="3"/>
            <a:endCxn id="5" idx="0"/>
          </p:cNvCxnSpPr>
          <p:nvPr/>
        </p:nvCxnSpPr>
        <p:spPr bwMode="auto">
          <a:xfrm>
            <a:off x="5263906" y="2191935"/>
            <a:ext cx="1478266" cy="540064"/>
          </a:xfrm>
          <a:prstGeom prst="bentConnector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0" name="Elbow Connector 19"/>
          <p:cNvCxnSpPr>
            <a:stCxn id="9" idx="3"/>
            <a:endCxn id="5" idx="2"/>
          </p:cNvCxnSpPr>
          <p:nvPr/>
        </p:nvCxnSpPr>
        <p:spPr bwMode="auto">
          <a:xfrm flipV="1">
            <a:off x="5263906" y="3747661"/>
            <a:ext cx="1478266" cy="950814"/>
          </a:xfrm>
          <a:prstGeom prst="bentConnector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27" name="TextBox 26">
            <a:extLst>
              <a:ext uri="{FF2B5EF4-FFF2-40B4-BE49-F238E27FC236}">
                <a16:creationId xmlns:a16="http://schemas.microsoft.com/office/drawing/2014/main" id="{63CA1511-4A5A-4A2E-BBEB-429BBEA9A033}"/>
              </a:ext>
            </a:extLst>
          </p:cNvPr>
          <p:cNvSpPr txBox="1"/>
          <p:nvPr/>
        </p:nvSpPr>
        <p:spPr>
          <a:xfrm>
            <a:off x="133469" y="2895131"/>
            <a:ext cx="2286000" cy="707886"/>
          </a:xfrm>
          <a:prstGeom prst="rect">
            <a:avLst/>
          </a:prstGeom>
          <a:noFill/>
          <a:ln w="28575">
            <a:solidFill>
              <a:schemeClr val="accent2"/>
            </a:solidFill>
            <a:prstDash val="sysDash"/>
          </a:ln>
        </p:spPr>
        <p:txBody>
          <a:bodyPr wrap="square" rtlCol="0">
            <a:spAutoFit/>
          </a:bodyPr>
          <a:lstStyle/>
          <a:p>
            <a:pPr algn="ctr"/>
            <a:r>
              <a:rPr lang="en-US" sz="2000" dirty="0">
                <a:solidFill>
                  <a:schemeClr val="bg1"/>
                </a:solidFill>
              </a:rPr>
              <a:t>Trash deflected from Waste Stream</a:t>
            </a:r>
          </a:p>
        </p:txBody>
      </p:sp>
      <p:cxnSp>
        <p:nvCxnSpPr>
          <p:cNvPr id="30" name="Straight Arrow Connector 29">
            <a:extLst>
              <a:ext uri="{FF2B5EF4-FFF2-40B4-BE49-F238E27FC236}">
                <a16:creationId xmlns:a16="http://schemas.microsoft.com/office/drawing/2014/main" id="{15776458-5A6D-44CA-BA9F-BAF457E50436}"/>
              </a:ext>
            </a:extLst>
          </p:cNvPr>
          <p:cNvCxnSpPr>
            <a:cxnSpLocks/>
          </p:cNvCxnSpPr>
          <p:nvPr/>
        </p:nvCxnSpPr>
        <p:spPr bwMode="auto">
          <a:xfrm>
            <a:off x="1304241" y="3612261"/>
            <a:ext cx="0" cy="963795"/>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33" name="TextBox 32">
            <a:extLst>
              <a:ext uri="{FF2B5EF4-FFF2-40B4-BE49-F238E27FC236}">
                <a16:creationId xmlns:a16="http://schemas.microsoft.com/office/drawing/2014/main" id="{ABC81CE8-7918-4C7E-8ABD-BEF67F6E686A}"/>
              </a:ext>
            </a:extLst>
          </p:cNvPr>
          <p:cNvSpPr txBox="1"/>
          <p:nvPr/>
        </p:nvSpPr>
        <p:spPr>
          <a:xfrm>
            <a:off x="56064" y="4576056"/>
            <a:ext cx="2704918" cy="1938992"/>
          </a:xfrm>
          <a:prstGeom prst="rect">
            <a:avLst/>
          </a:prstGeom>
          <a:noFill/>
          <a:ln w="28575">
            <a:solidFill>
              <a:schemeClr val="accent3"/>
            </a:solidFill>
          </a:ln>
        </p:spPr>
        <p:txBody>
          <a:bodyPr wrap="square" rtlCol="0">
            <a:spAutoFit/>
          </a:bodyPr>
          <a:lstStyle/>
          <a:p>
            <a:pPr algn="ctr"/>
            <a:r>
              <a:rPr lang="en-US" sz="2000" dirty="0">
                <a:solidFill>
                  <a:schemeClr val="bg1"/>
                </a:solidFill>
              </a:rPr>
              <a:t>Additive Manufacturing</a:t>
            </a:r>
          </a:p>
          <a:p>
            <a:pPr algn="ctr"/>
            <a:endParaRPr lang="en-US" sz="2000" dirty="0">
              <a:solidFill>
                <a:schemeClr val="bg1"/>
              </a:solidFill>
            </a:endParaRPr>
          </a:p>
          <a:p>
            <a:pPr algn="ctr"/>
            <a:r>
              <a:rPr lang="en-US" sz="2000" dirty="0">
                <a:solidFill>
                  <a:schemeClr val="bg1"/>
                </a:solidFill>
              </a:rPr>
              <a:t>Chemical Reprocessing</a:t>
            </a:r>
          </a:p>
          <a:p>
            <a:pPr algn="ctr"/>
            <a:endParaRPr lang="en-US" sz="2000" dirty="0">
              <a:solidFill>
                <a:schemeClr val="bg1"/>
              </a:solidFill>
            </a:endParaRPr>
          </a:p>
          <a:p>
            <a:pPr algn="ctr"/>
            <a:r>
              <a:rPr lang="en-US" sz="2000" dirty="0">
                <a:solidFill>
                  <a:schemeClr val="bg1"/>
                </a:solidFill>
              </a:rPr>
              <a:t>Crop Production/ microbes</a:t>
            </a:r>
          </a:p>
        </p:txBody>
      </p:sp>
      <p:cxnSp>
        <p:nvCxnSpPr>
          <p:cNvPr id="34" name="Straight Arrow Connector 33">
            <a:extLst>
              <a:ext uri="{FF2B5EF4-FFF2-40B4-BE49-F238E27FC236}">
                <a16:creationId xmlns:a16="http://schemas.microsoft.com/office/drawing/2014/main" id="{653A9FF4-A844-4955-B89F-C22C7A7F2B32}"/>
              </a:ext>
            </a:extLst>
          </p:cNvPr>
          <p:cNvCxnSpPr>
            <a:cxnSpLocks/>
            <a:stCxn id="27" idx="3"/>
            <a:endCxn id="8" idx="1"/>
          </p:cNvCxnSpPr>
          <p:nvPr/>
        </p:nvCxnSpPr>
        <p:spPr bwMode="auto">
          <a:xfrm>
            <a:off x="2419469" y="3249074"/>
            <a:ext cx="571499" cy="0"/>
          </a:xfrm>
          <a:prstGeom prst="straightConnector1">
            <a:avLst/>
          </a:prstGeom>
          <a:noFill/>
          <a:ln w="28575" cap="flat" cmpd="sng" algn="ctr">
            <a:solidFill>
              <a:schemeClr val="bg1"/>
            </a:solidFill>
            <a:prstDash val="sysDot"/>
            <a:round/>
            <a:headEnd type="none" w="med" len="med"/>
            <a:tailEnd type="triangle"/>
          </a:ln>
          <a:effectLst>
            <a:outerShdw blurRad="63500" dist="17961" dir="2700000" algn="ctr" rotWithShape="0">
              <a:schemeClr val="tx1">
                <a:alpha val="74998"/>
              </a:schemeClr>
            </a:outerShdw>
          </a:effectLst>
        </p:spPr>
      </p:cxnSp>
      <p:cxnSp>
        <p:nvCxnSpPr>
          <p:cNvPr id="35" name="Elbow Connector 17">
            <a:extLst>
              <a:ext uri="{FF2B5EF4-FFF2-40B4-BE49-F238E27FC236}">
                <a16:creationId xmlns:a16="http://schemas.microsoft.com/office/drawing/2014/main" id="{1C4B417D-DB39-4D9B-AB37-A86E650EEFA3}"/>
              </a:ext>
            </a:extLst>
          </p:cNvPr>
          <p:cNvCxnSpPr>
            <a:cxnSpLocks/>
          </p:cNvCxnSpPr>
          <p:nvPr/>
        </p:nvCxnSpPr>
        <p:spPr bwMode="auto">
          <a:xfrm flipV="1">
            <a:off x="1276468" y="2038048"/>
            <a:ext cx="1669386" cy="824541"/>
          </a:xfrm>
          <a:prstGeom prst="bentConnector3">
            <a:avLst>
              <a:gd name="adj1" fmla="val -63"/>
            </a:avLst>
          </a:prstGeom>
          <a:noFill/>
          <a:ln w="28575" cap="flat" cmpd="sng" algn="ctr">
            <a:solidFill>
              <a:schemeClr val="bg1"/>
            </a:solidFill>
            <a:prstDash val="sysDot"/>
            <a:round/>
            <a:headEnd type="none" w="med" len="med"/>
            <a:tailEnd type="triangle"/>
          </a:ln>
          <a:effectLst>
            <a:outerShdw blurRad="63500" dist="17961" dir="2700000" algn="ctr" rotWithShape="0">
              <a:schemeClr val="tx1">
                <a:alpha val="74998"/>
              </a:schemeClr>
            </a:outerShdw>
          </a:effectLst>
        </p:spPr>
      </p:cxnSp>
      <p:sp>
        <p:nvSpPr>
          <p:cNvPr id="19" name="Title 12">
            <a:extLst>
              <a:ext uri="{FF2B5EF4-FFF2-40B4-BE49-F238E27FC236}">
                <a16:creationId xmlns:a16="http://schemas.microsoft.com/office/drawing/2014/main" id="{40ABB11B-4639-496E-93D6-20309E8C51DC}"/>
              </a:ext>
            </a:extLst>
          </p:cNvPr>
          <p:cNvSpPr txBox="1">
            <a:spLocks/>
          </p:cNvSpPr>
          <p:nvPr/>
        </p:nvSpPr>
        <p:spPr>
          <a:xfrm>
            <a:off x="56064" y="48259"/>
            <a:ext cx="10131425" cy="513806"/>
          </a:xfrm>
        </p:spPr>
        <p:txBody>
          <a:bodyPr anchor="t">
            <a:noAutofit/>
          </a:bodyPr>
          <a:lst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dirty="0"/>
              <a:t>Concept: </a:t>
            </a:r>
            <a:r>
              <a:rPr lang="en-US" dirty="0">
                <a:solidFill>
                  <a:srgbClr val="FFC000"/>
                </a:solidFill>
              </a:rPr>
              <a:t>Trash Processing &amp; Reuse Systems / Trash-to-Gas+</a:t>
            </a:r>
            <a:br>
              <a:rPr lang="en-US" dirty="0">
                <a:solidFill>
                  <a:srgbClr val="FFC000"/>
                </a:solidFill>
              </a:rPr>
            </a:br>
            <a:endParaRPr lang="en-US" dirty="0">
              <a:solidFill>
                <a:srgbClr val="FFC000"/>
              </a:solidFill>
            </a:endParaRPr>
          </a:p>
        </p:txBody>
      </p:sp>
      <p:sp>
        <p:nvSpPr>
          <p:cNvPr id="2" name="TextBox 1">
            <a:extLst>
              <a:ext uri="{FF2B5EF4-FFF2-40B4-BE49-F238E27FC236}">
                <a16:creationId xmlns:a16="http://schemas.microsoft.com/office/drawing/2014/main" id="{EE6380AD-2B5E-9E23-DB7B-2967F9F79814}"/>
              </a:ext>
            </a:extLst>
          </p:cNvPr>
          <p:cNvSpPr txBox="1"/>
          <p:nvPr/>
        </p:nvSpPr>
        <p:spPr>
          <a:xfrm>
            <a:off x="11621984" y="6546980"/>
            <a:ext cx="570016" cy="369332"/>
          </a:xfrm>
          <a:prstGeom prst="rect">
            <a:avLst/>
          </a:prstGeom>
          <a:noFill/>
        </p:spPr>
        <p:txBody>
          <a:bodyPr wrap="square" rtlCol="0">
            <a:spAutoFit/>
          </a:bodyPr>
          <a:lstStyle/>
          <a:p>
            <a:pPr algn="ctr"/>
            <a:r>
              <a:rPr lang="en-US" dirty="0">
                <a:solidFill>
                  <a:schemeClr val="bg1"/>
                </a:solidFill>
              </a:rPr>
              <a:t>5</a:t>
            </a:r>
          </a:p>
        </p:txBody>
      </p:sp>
      <p:sp>
        <p:nvSpPr>
          <p:cNvPr id="3" name="Slide Number Placeholder 2">
            <a:extLst>
              <a:ext uri="{FF2B5EF4-FFF2-40B4-BE49-F238E27FC236}">
                <a16:creationId xmlns:a16="http://schemas.microsoft.com/office/drawing/2014/main" id="{46C4B675-96CF-30B2-684D-0C3470CFF3A6}"/>
              </a:ext>
            </a:extLst>
          </p:cNvPr>
          <p:cNvSpPr>
            <a:spLocks noGrp="1"/>
          </p:cNvSpPr>
          <p:nvPr>
            <p:ph type="sldNum" sz="quarter" idx="10"/>
          </p:nvPr>
        </p:nvSpPr>
        <p:spPr/>
        <p:txBody>
          <a:bodyPr/>
          <a:lstStyle/>
          <a:p>
            <a:pPr>
              <a:defRPr/>
            </a:pPr>
            <a:fld id="{6B339CB8-5AD3-EF4C-A41B-F10F51164C2B}" type="slidenum">
              <a:rPr lang="en-US" smtClean="0"/>
              <a:pPr>
                <a:defRPr/>
              </a:pPr>
              <a:t>13</a:t>
            </a:fld>
            <a:endParaRPr lang="en-US" dirty="0"/>
          </a:p>
        </p:txBody>
      </p:sp>
      <p:pic>
        <p:nvPicPr>
          <p:cNvPr id="10" name="Picture 9">
            <a:extLst>
              <a:ext uri="{FF2B5EF4-FFF2-40B4-BE49-F238E27FC236}">
                <a16:creationId xmlns:a16="http://schemas.microsoft.com/office/drawing/2014/main" id="{518563B4-E2E4-164F-8EE0-6731605DAE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4E26B6A-6BE8-DA1C-613F-54F9CCF67B27}"/>
              </a:ext>
            </a:extLst>
          </p:cNvPr>
          <p:cNvSpPr txBox="1"/>
          <p:nvPr/>
        </p:nvSpPr>
        <p:spPr>
          <a:xfrm>
            <a:off x="8277735" y="2876356"/>
            <a:ext cx="1737361" cy="400110"/>
          </a:xfrm>
          <a:prstGeom prst="rect">
            <a:avLst/>
          </a:prstGeom>
          <a:noFill/>
          <a:ln w="28575">
            <a:solidFill>
              <a:srgbClr val="00B050"/>
            </a:solidFill>
          </a:ln>
        </p:spPr>
        <p:txBody>
          <a:bodyPr wrap="square" rtlCol="0">
            <a:spAutoFit/>
          </a:bodyPr>
          <a:lstStyle/>
          <a:p>
            <a:pPr algn="ctr"/>
            <a:r>
              <a:rPr lang="en-US" sz="2000" dirty="0">
                <a:solidFill>
                  <a:schemeClr val="bg1"/>
                </a:solidFill>
              </a:rPr>
              <a:t>H</a:t>
            </a:r>
            <a:r>
              <a:rPr lang="en-US" sz="2000" baseline="-25000" dirty="0">
                <a:solidFill>
                  <a:schemeClr val="bg1"/>
                </a:solidFill>
              </a:rPr>
              <a:t>2</a:t>
            </a:r>
            <a:r>
              <a:rPr lang="en-US" sz="2000" dirty="0">
                <a:solidFill>
                  <a:schemeClr val="bg1"/>
                </a:solidFill>
              </a:rPr>
              <a:t>O</a:t>
            </a:r>
          </a:p>
        </p:txBody>
      </p:sp>
      <p:sp>
        <p:nvSpPr>
          <p:cNvPr id="12" name="TextBox 11">
            <a:extLst>
              <a:ext uri="{FF2B5EF4-FFF2-40B4-BE49-F238E27FC236}">
                <a16:creationId xmlns:a16="http://schemas.microsoft.com/office/drawing/2014/main" id="{F7062BFE-433B-9CB1-7A03-8746A0B70B6D}"/>
              </a:ext>
            </a:extLst>
          </p:cNvPr>
          <p:cNvSpPr txBox="1"/>
          <p:nvPr/>
        </p:nvSpPr>
        <p:spPr>
          <a:xfrm>
            <a:off x="8277735" y="2053075"/>
            <a:ext cx="1737361" cy="400110"/>
          </a:xfrm>
          <a:prstGeom prst="rect">
            <a:avLst/>
          </a:prstGeom>
          <a:noFill/>
          <a:ln w="28575">
            <a:solidFill>
              <a:srgbClr val="00B050"/>
            </a:solidFill>
          </a:ln>
        </p:spPr>
        <p:txBody>
          <a:bodyPr wrap="square" rtlCol="0">
            <a:spAutoFit/>
          </a:bodyPr>
          <a:lstStyle/>
          <a:p>
            <a:pPr algn="ctr"/>
            <a:r>
              <a:rPr lang="en-US" sz="2000" dirty="0">
                <a:solidFill>
                  <a:schemeClr val="bg1"/>
                </a:solidFill>
              </a:rPr>
              <a:t>Gas</a:t>
            </a:r>
          </a:p>
        </p:txBody>
      </p:sp>
      <p:sp>
        <p:nvSpPr>
          <p:cNvPr id="13" name="TextBox 12">
            <a:extLst>
              <a:ext uri="{FF2B5EF4-FFF2-40B4-BE49-F238E27FC236}">
                <a16:creationId xmlns:a16="http://schemas.microsoft.com/office/drawing/2014/main" id="{DCB77FFD-AF54-3E62-4E84-E82BFA99109C}"/>
              </a:ext>
            </a:extLst>
          </p:cNvPr>
          <p:cNvSpPr txBox="1"/>
          <p:nvPr/>
        </p:nvSpPr>
        <p:spPr>
          <a:xfrm>
            <a:off x="8273677" y="3868170"/>
            <a:ext cx="1741418" cy="400110"/>
          </a:xfrm>
          <a:prstGeom prst="rect">
            <a:avLst/>
          </a:prstGeom>
          <a:noFill/>
          <a:ln w="28575">
            <a:solidFill>
              <a:srgbClr val="00B050"/>
            </a:solidFill>
          </a:ln>
        </p:spPr>
        <p:txBody>
          <a:bodyPr wrap="square" rtlCol="0">
            <a:spAutoFit/>
          </a:bodyPr>
          <a:lstStyle/>
          <a:p>
            <a:pPr algn="ctr"/>
            <a:r>
              <a:rPr lang="en-US" sz="2000" dirty="0">
                <a:solidFill>
                  <a:schemeClr val="bg1"/>
                </a:solidFill>
              </a:rPr>
              <a:t>Solids</a:t>
            </a:r>
          </a:p>
        </p:txBody>
      </p:sp>
      <p:cxnSp>
        <p:nvCxnSpPr>
          <p:cNvPr id="15" name="Elbow Connector 25">
            <a:extLst>
              <a:ext uri="{FF2B5EF4-FFF2-40B4-BE49-F238E27FC236}">
                <a16:creationId xmlns:a16="http://schemas.microsoft.com/office/drawing/2014/main" id="{F45F1D6F-D5C7-ADF3-3A42-57CE32422EBB}"/>
              </a:ext>
            </a:extLst>
          </p:cNvPr>
          <p:cNvCxnSpPr/>
          <p:nvPr/>
        </p:nvCxnSpPr>
        <p:spPr bwMode="auto">
          <a:xfrm flipV="1">
            <a:off x="8041913" y="2240524"/>
            <a:ext cx="199116" cy="986700"/>
          </a:xfrm>
          <a:prstGeom prst="bentConnector3">
            <a:avLst>
              <a:gd name="adj1" fmla="val 50000"/>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16" name="Elbow Connector 18">
            <a:extLst>
              <a:ext uri="{FF2B5EF4-FFF2-40B4-BE49-F238E27FC236}">
                <a16:creationId xmlns:a16="http://schemas.microsoft.com/office/drawing/2014/main" id="{4A43C4E8-AF8A-E7AE-B672-23935C5D43C6}"/>
              </a:ext>
            </a:extLst>
          </p:cNvPr>
          <p:cNvCxnSpPr/>
          <p:nvPr/>
        </p:nvCxnSpPr>
        <p:spPr bwMode="auto">
          <a:xfrm flipH="1">
            <a:off x="4133969" y="2267512"/>
            <a:ext cx="5894189" cy="2814677"/>
          </a:xfrm>
          <a:prstGeom prst="bentConnector4">
            <a:avLst>
              <a:gd name="adj1" fmla="val -1794"/>
              <a:gd name="adj2" fmla="val 10812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17" name="Straight Arrow Connector 16">
            <a:extLst>
              <a:ext uri="{FF2B5EF4-FFF2-40B4-BE49-F238E27FC236}">
                <a16:creationId xmlns:a16="http://schemas.microsoft.com/office/drawing/2014/main" id="{B46D1DD5-EBBD-81F2-98A1-06611BA146A2}"/>
              </a:ext>
            </a:extLst>
          </p:cNvPr>
          <p:cNvCxnSpPr>
            <a:cxnSpLocks/>
          </p:cNvCxnSpPr>
          <p:nvPr/>
        </p:nvCxnSpPr>
        <p:spPr bwMode="auto">
          <a:xfrm>
            <a:off x="7591970" y="3734680"/>
            <a:ext cx="0" cy="2007359"/>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21" name="TextBox 20">
            <a:extLst>
              <a:ext uri="{FF2B5EF4-FFF2-40B4-BE49-F238E27FC236}">
                <a16:creationId xmlns:a16="http://schemas.microsoft.com/office/drawing/2014/main" id="{8E08727D-D5BB-2DA9-684C-63332E612B7C}"/>
              </a:ext>
            </a:extLst>
          </p:cNvPr>
          <p:cNvSpPr txBox="1"/>
          <p:nvPr/>
        </p:nvSpPr>
        <p:spPr>
          <a:xfrm>
            <a:off x="6551932" y="5774906"/>
            <a:ext cx="1795652" cy="400110"/>
          </a:xfrm>
          <a:prstGeom prst="rect">
            <a:avLst/>
          </a:prstGeom>
          <a:noFill/>
          <a:ln w="28575">
            <a:solidFill>
              <a:srgbClr val="FFC000"/>
            </a:solidFill>
          </a:ln>
        </p:spPr>
        <p:txBody>
          <a:bodyPr wrap="square" rtlCol="0">
            <a:spAutoFit/>
          </a:bodyPr>
          <a:lstStyle/>
          <a:p>
            <a:pPr algn="ctr"/>
            <a:r>
              <a:rPr lang="en-US" sz="2000" dirty="0">
                <a:solidFill>
                  <a:schemeClr val="bg1"/>
                </a:solidFill>
              </a:rPr>
              <a:t>Tile Production</a:t>
            </a:r>
            <a:endParaRPr lang="en-US" dirty="0">
              <a:solidFill>
                <a:schemeClr val="bg1"/>
              </a:solidFill>
            </a:endParaRPr>
          </a:p>
        </p:txBody>
      </p:sp>
      <p:cxnSp>
        <p:nvCxnSpPr>
          <p:cNvPr id="22" name="Elbow Connector 22">
            <a:extLst>
              <a:ext uri="{FF2B5EF4-FFF2-40B4-BE49-F238E27FC236}">
                <a16:creationId xmlns:a16="http://schemas.microsoft.com/office/drawing/2014/main" id="{C264AC69-91A6-1AB8-809F-2DE8F6DF47DC}"/>
              </a:ext>
            </a:extLst>
          </p:cNvPr>
          <p:cNvCxnSpPr/>
          <p:nvPr/>
        </p:nvCxnSpPr>
        <p:spPr bwMode="auto">
          <a:xfrm>
            <a:off x="8037562" y="3230300"/>
            <a:ext cx="195059" cy="982283"/>
          </a:xfrm>
          <a:prstGeom prst="bentConnector3">
            <a:avLst>
              <a:gd name="adj1" fmla="val 50000"/>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3" name="Straight Arrow Connector 22">
            <a:extLst>
              <a:ext uri="{FF2B5EF4-FFF2-40B4-BE49-F238E27FC236}">
                <a16:creationId xmlns:a16="http://schemas.microsoft.com/office/drawing/2014/main" id="{32889DC2-F340-6378-7022-DC23E787A377}"/>
              </a:ext>
            </a:extLst>
          </p:cNvPr>
          <p:cNvCxnSpPr/>
          <p:nvPr/>
        </p:nvCxnSpPr>
        <p:spPr bwMode="auto">
          <a:xfrm flipV="1">
            <a:off x="8078618" y="3223475"/>
            <a:ext cx="199116" cy="4622"/>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Tree>
    <p:extLst>
      <p:ext uri="{BB962C8B-B14F-4D97-AF65-F5344CB8AC3E}">
        <p14:creationId xmlns:p14="http://schemas.microsoft.com/office/powerpoint/2010/main" val="1429420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a:extLst>
              <a:ext uri="{FF2B5EF4-FFF2-40B4-BE49-F238E27FC236}">
                <a16:creationId xmlns:a16="http://schemas.microsoft.com/office/drawing/2014/main" id="{D8A98538-0EE8-C41B-8751-9BC2A167B6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379" r="5510" b="1"/>
          <a:stretch/>
        </p:blipFill>
        <p:spPr>
          <a:xfrm>
            <a:off x="0" y="1453769"/>
            <a:ext cx="12191980" cy="5404231"/>
          </a:xfrm>
          <a:prstGeom prst="rect">
            <a:avLst/>
          </a:prstGeom>
          <a:ln w="19050">
            <a:solidFill>
              <a:schemeClr val="tx1"/>
            </a:solidFill>
            <a:miter lim="800000"/>
          </a:ln>
        </p:spPr>
      </p:pic>
      <p:sp>
        <p:nvSpPr>
          <p:cNvPr id="4" name="Rectangle 3"/>
          <p:cNvSpPr/>
          <p:nvPr/>
        </p:nvSpPr>
        <p:spPr bwMode="auto">
          <a:xfrm>
            <a:off x="3165140" y="1030242"/>
            <a:ext cx="2743200" cy="1558834"/>
          </a:xfrm>
          <a:prstGeom prst="rect">
            <a:avLst/>
          </a:pr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Helvetica Neue Black Condensed" charset="0"/>
              <a:ea typeface="ＭＳ Ｐゴシック" pitchFamily="-80" charset="-128"/>
              <a:cs typeface="ＭＳ Ｐゴシック" pitchFamily="-80" charset="-128"/>
            </a:endParaRPr>
          </a:p>
        </p:txBody>
      </p:sp>
      <p:sp>
        <p:nvSpPr>
          <p:cNvPr id="5" name="TextBox 4"/>
          <p:cNvSpPr txBox="1"/>
          <p:nvPr/>
        </p:nvSpPr>
        <p:spPr>
          <a:xfrm>
            <a:off x="5483783" y="2731999"/>
            <a:ext cx="2516778" cy="1015663"/>
          </a:xfrm>
          <a:prstGeom prst="rect">
            <a:avLst/>
          </a:prstGeom>
          <a:noFill/>
          <a:ln w="28575">
            <a:solidFill>
              <a:schemeClr val="bg1"/>
            </a:solidFill>
          </a:ln>
        </p:spPr>
        <p:txBody>
          <a:bodyPr wrap="square" rtlCol="0">
            <a:spAutoFit/>
          </a:bodyPr>
          <a:lstStyle/>
          <a:p>
            <a:pPr algn="ctr"/>
            <a:r>
              <a:rPr lang="en-US" sz="2000" dirty="0">
                <a:solidFill>
                  <a:schemeClr val="bg1"/>
                </a:solidFill>
              </a:rPr>
              <a:t>Waste </a:t>
            </a:r>
          </a:p>
          <a:p>
            <a:pPr algn="ctr"/>
            <a:r>
              <a:rPr lang="en-US" sz="2000" dirty="0">
                <a:solidFill>
                  <a:schemeClr val="bg1"/>
                </a:solidFill>
              </a:rPr>
              <a:t>Conversion / </a:t>
            </a:r>
          </a:p>
          <a:p>
            <a:pPr algn="ctr"/>
            <a:r>
              <a:rPr lang="en-US" sz="2000" dirty="0">
                <a:solidFill>
                  <a:schemeClr val="bg1"/>
                </a:solidFill>
              </a:rPr>
              <a:t>Recycling</a:t>
            </a:r>
          </a:p>
        </p:txBody>
      </p:sp>
      <p:sp>
        <p:nvSpPr>
          <p:cNvPr id="7" name="TextBox 6"/>
          <p:cNvSpPr txBox="1"/>
          <p:nvPr/>
        </p:nvSpPr>
        <p:spPr>
          <a:xfrm>
            <a:off x="2977906" y="1837992"/>
            <a:ext cx="2286000" cy="707886"/>
          </a:xfrm>
          <a:prstGeom prst="rect">
            <a:avLst/>
          </a:prstGeom>
          <a:noFill/>
          <a:ln w="28575">
            <a:solidFill>
              <a:srgbClr val="0000CC"/>
            </a:solidFill>
          </a:ln>
        </p:spPr>
        <p:txBody>
          <a:bodyPr wrap="square" rtlCol="0">
            <a:spAutoFit/>
          </a:bodyPr>
          <a:lstStyle/>
          <a:p>
            <a:pPr algn="ctr"/>
            <a:r>
              <a:rPr lang="en-US" sz="2000" dirty="0">
                <a:solidFill>
                  <a:schemeClr val="bg1"/>
                </a:solidFill>
              </a:rPr>
              <a:t>Logistical Waste</a:t>
            </a:r>
          </a:p>
          <a:p>
            <a:pPr algn="ctr"/>
            <a:r>
              <a:rPr lang="en-US" sz="2000" dirty="0">
                <a:solidFill>
                  <a:schemeClr val="bg1"/>
                </a:solidFill>
              </a:rPr>
              <a:t>+ Solid waste</a:t>
            </a:r>
          </a:p>
        </p:txBody>
      </p:sp>
      <p:sp>
        <p:nvSpPr>
          <p:cNvPr id="8" name="TextBox 7"/>
          <p:cNvSpPr txBox="1"/>
          <p:nvPr/>
        </p:nvSpPr>
        <p:spPr>
          <a:xfrm>
            <a:off x="2990968" y="2741242"/>
            <a:ext cx="2286000" cy="1015663"/>
          </a:xfrm>
          <a:prstGeom prst="rect">
            <a:avLst/>
          </a:prstGeom>
          <a:noFill/>
          <a:ln w="28575">
            <a:solidFill>
              <a:srgbClr val="0000FF"/>
            </a:solidFill>
          </a:ln>
        </p:spPr>
        <p:txBody>
          <a:bodyPr wrap="square" rtlCol="0">
            <a:spAutoFit/>
          </a:bodyPr>
          <a:lstStyle/>
          <a:p>
            <a:pPr algn="ctr"/>
            <a:r>
              <a:rPr lang="en-US" sz="2000" dirty="0">
                <a:solidFill>
                  <a:schemeClr val="bg1"/>
                </a:solidFill>
              </a:rPr>
              <a:t>Crop Waste (inedible biomass, H</a:t>
            </a:r>
            <a:r>
              <a:rPr lang="en-US" sz="2000" baseline="-25000" dirty="0">
                <a:solidFill>
                  <a:schemeClr val="bg1"/>
                </a:solidFill>
              </a:rPr>
              <a:t>2</a:t>
            </a:r>
            <a:r>
              <a:rPr lang="en-US" sz="2000" dirty="0">
                <a:solidFill>
                  <a:schemeClr val="bg1"/>
                </a:solidFill>
              </a:rPr>
              <a:t>O, Off-gas)</a:t>
            </a:r>
          </a:p>
        </p:txBody>
      </p:sp>
      <p:sp>
        <p:nvSpPr>
          <p:cNvPr id="9" name="TextBox 8"/>
          <p:cNvSpPr txBox="1"/>
          <p:nvPr/>
        </p:nvSpPr>
        <p:spPr>
          <a:xfrm>
            <a:off x="2977906" y="4359921"/>
            <a:ext cx="2286000" cy="677108"/>
          </a:xfrm>
          <a:prstGeom prst="rect">
            <a:avLst/>
          </a:prstGeom>
          <a:noFill/>
          <a:ln w="28575">
            <a:solidFill>
              <a:srgbClr val="FFC000"/>
            </a:solidFill>
          </a:ln>
        </p:spPr>
        <p:txBody>
          <a:bodyPr wrap="square" rtlCol="0">
            <a:spAutoFit/>
          </a:bodyPr>
          <a:lstStyle/>
          <a:p>
            <a:pPr algn="ctr"/>
            <a:r>
              <a:rPr lang="en-US" sz="2000" dirty="0">
                <a:solidFill>
                  <a:schemeClr val="bg1"/>
                </a:solidFill>
              </a:rPr>
              <a:t>Commodity Supply </a:t>
            </a:r>
            <a:r>
              <a:rPr lang="en-US" dirty="0">
                <a:solidFill>
                  <a:schemeClr val="bg1"/>
                </a:solidFill>
              </a:rPr>
              <a:t>(if required)</a:t>
            </a:r>
          </a:p>
        </p:txBody>
      </p:sp>
      <p:cxnSp>
        <p:nvCxnSpPr>
          <p:cNvPr id="14" name="Straight Arrow Connector 13"/>
          <p:cNvCxnSpPr>
            <a:stCxn id="8" idx="3"/>
            <a:endCxn id="5" idx="1"/>
          </p:cNvCxnSpPr>
          <p:nvPr/>
        </p:nvCxnSpPr>
        <p:spPr bwMode="auto">
          <a:xfrm flipV="1">
            <a:off x="5276969" y="3239831"/>
            <a:ext cx="206815" cy="9243"/>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18" name="Elbow Connector 17"/>
          <p:cNvCxnSpPr>
            <a:stCxn id="7" idx="3"/>
            <a:endCxn id="5" idx="0"/>
          </p:cNvCxnSpPr>
          <p:nvPr/>
        </p:nvCxnSpPr>
        <p:spPr bwMode="auto">
          <a:xfrm>
            <a:off x="5263906" y="2191935"/>
            <a:ext cx="1478266" cy="540064"/>
          </a:xfrm>
          <a:prstGeom prst="bentConnector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0" name="Elbow Connector 19"/>
          <p:cNvCxnSpPr>
            <a:stCxn id="9" idx="3"/>
            <a:endCxn id="5" idx="2"/>
          </p:cNvCxnSpPr>
          <p:nvPr/>
        </p:nvCxnSpPr>
        <p:spPr bwMode="auto">
          <a:xfrm flipV="1">
            <a:off x="5263906" y="3747661"/>
            <a:ext cx="1478266" cy="950814"/>
          </a:xfrm>
          <a:prstGeom prst="bentConnector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27" name="TextBox 26">
            <a:extLst>
              <a:ext uri="{FF2B5EF4-FFF2-40B4-BE49-F238E27FC236}">
                <a16:creationId xmlns:a16="http://schemas.microsoft.com/office/drawing/2014/main" id="{63CA1511-4A5A-4A2E-BBEB-429BBEA9A033}"/>
              </a:ext>
            </a:extLst>
          </p:cNvPr>
          <p:cNvSpPr txBox="1"/>
          <p:nvPr/>
        </p:nvSpPr>
        <p:spPr>
          <a:xfrm>
            <a:off x="133469" y="2895131"/>
            <a:ext cx="2286000" cy="707886"/>
          </a:xfrm>
          <a:prstGeom prst="rect">
            <a:avLst/>
          </a:prstGeom>
          <a:noFill/>
          <a:ln w="28575">
            <a:solidFill>
              <a:schemeClr val="accent2"/>
            </a:solidFill>
            <a:prstDash val="sysDash"/>
          </a:ln>
        </p:spPr>
        <p:txBody>
          <a:bodyPr wrap="square" rtlCol="0">
            <a:spAutoFit/>
          </a:bodyPr>
          <a:lstStyle/>
          <a:p>
            <a:pPr algn="ctr"/>
            <a:r>
              <a:rPr lang="en-US" sz="2000" dirty="0">
                <a:solidFill>
                  <a:schemeClr val="bg1"/>
                </a:solidFill>
              </a:rPr>
              <a:t>Trash deflected from Waste Stream</a:t>
            </a:r>
          </a:p>
        </p:txBody>
      </p:sp>
      <p:cxnSp>
        <p:nvCxnSpPr>
          <p:cNvPr id="30" name="Straight Arrow Connector 29">
            <a:extLst>
              <a:ext uri="{FF2B5EF4-FFF2-40B4-BE49-F238E27FC236}">
                <a16:creationId xmlns:a16="http://schemas.microsoft.com/office/drawing/2014/main" id="{15776458-5A6D-44CA-BA9F-BAF457E50436}"/>
              </a:ext>
            </a:extLst>
          </p:cNvPr>
          <p:cNvCxnSpPr>
            <a:cxnSpLocks/>
          </p:cNvCxnSpPr>
          <p:nvPr/>
        </p:nvCxnSpPr>
        <p:spPr bwMode="auto">
          <a:xfrm>
            <a:off x="1304241" y="3612261"/>
            <a:ext cx="0" cy="963795"/>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33" name="TextBox 32">
            <a:extLst>
              <a:ext uri="{FF2B5EF4-FFF2-40B4-BE49-F238E27FC236}">
                <a16:creationId xmlns:a16="http://schemas.microsoft.com/office/drawing/2014/main" id="{ABC81CE8-7918-4C7E-8ABD-BEF67F6E686A}"/>
              </a:ext>
            </a:extLst>
          </p:cNvPr>
          <p:cNvSpPr txBox="1"/>
          <p:nvPr/>
        </p:nvSpPr>
        <p:spPr>
          <a:xfrm>
            <a:off x="56064" y="4576056"/>
            <a:ext cx="2704918" cy="1938992"/>
          </a:xfrm>
          <a:prstGeom prst="rect">
            <a:avLst/>
          </a:prstGeom>
          <a:noFill/>
          <a:ln w="28575">
            <a:solidFill>
              <a:schemeClr val="accent3"/>
            </a:solidFill>
          </a:ln>
        </p:spPr>
        <p:txBody>
          <a:bodyPr wrap="square" rtlCol="0">
            <a:spAutoFit/>
          </a:bodyPr>
          <a:lstStyle/>
          <a:p>
            <a:pPr algn="ctr"/>
            <a:r>
              <a:rPr lang="en-US" sz="2000" dirty="0">
                <a:solidFill>
                  <a:schemeClr val="bg1"/>
                </a:solidFill>
              </a:rPr>
              <a:t>Additive Manufacturing</a:t>
            </a:r>
          </a:p>
          <a:p>
            <a:pPr algn="ctr"/>
            <a:endParaRPr lang="en-US" sz="2000" dirty="0">
              <a:solidFill>
                <a:schemeClr val="bg1"/>
              </a:solidFill>
            </a:endParaRPr>
          </a:p>
          <a:p>
            <a:pPr algn="ctr"/>
            <a:r>
              <a:rPr lang="en-US" sz="2000" dirty="0">
                <a:solidFill>
                  <a:schemeClr val="bg1"/>
                </a:solidFill>
              </a:rPr>
              <a:t>Chemical Reprocessing</a:t>
            </a:r>
          </a:p>
          <a:p>
            <a:pPr algn="ctr"/>
            <a:endParaRPr lang="en-US" sz="2000" dirty="0">
              <a:solidFill>
                <a:schemeClr val="bg1"/>
              </a:solidFill>
            </a:endParaRPr>
          </a:p>
          <a:p>
            <a:pPr algn="ctr"/>
            <a:r>
              <a:rPr lang="en-US" sz="2000" dirty="0">
                <a:solidFill>
                  <a:schemeClr val="bg1"/>
                </a:solidFill>
              </a:rPr>
              <a:t>Crop Production/ microbes</a:t>
            </a:r>
          </a:p>
        </p:txBody>
      </p:sp>
      <p:cxnSp>
        <p:nvCxnSpPr>
          <p:cNvPr id="34" name="Straight Arrow Connector 33">
            <a:extLst>
              <a:ext uri="{FF2B5EF4-FFF2-40B4-BE49-F238E27FC236}">
                <a16:creationId xmlns:a16="http://schemas.microsoft.com/office/drawing/2014/main" id="{653A9FF4-A844-4955-B89F-C22C7A7F2B32}"/>
              </a:ext>
            </a:extLst>
          </p:cNvPr>
          <p:cNvCxnSpPr>
            <a:cxnSpLocks/>
            <a:stCxn id="27" idx="3"/>
            <a:endCxn id="8" idx="1"/>
          </p:cNvCxnSpPr>
          <p:nvPr/>
        </p:nvCxnSpPr>
        <p:spPr bwMode="auto">
          <a:xfrm>
            <a:off x="2419469" y="3249074"/>
            <a:ext cx="571499" cy="0"/>
          </a:xfrm>
          <a:prstGeom prst="straightConnector1">
            <a:avLst/>
          </a:prstGeom>
          <a:noFill/>
          <a:ln w="28575" cap="flat" cmpd="sng" algn="ctr">
            <a:solidFill>
              <a:schemeClr val="bg1"/>
            </a:solidFill>
            <a:prstDash val="sysDot"/>
            <a:round/>
            <a:headEnd type="none" w="med" len="med"/>
            <a:tailEnd type="triangle"/>
          </a:ln>
          <a:effectLst>
            <a:outerShdw blurRad="63500" dist="17961" dir="2700000" algn="ctr" rotWithShape="0">
              <a:schemeClr val="tx1">
                <a:alpha val="74998"/>
              </a:schemeClr>
            </a:outerShdw>
          </a:effectLst>
        </p:spPr>
      </p:cxnSp>
      <p:cxnSp>
        <p:nvCxnSpPr>
          <p:cNvPr id="35" name="Elbow Connector 17">
            <a:extLst>
              <a:ext uri="{FF2B5EF4-FFF2-40B4-BE49-F238E27FC236}">
                <a16:creationId xmlns:a16="http://schemas.microsoft.com/office/drawing/2014/main" id="{1C4B417D-DB39-4D9B-AB37-A86E650EEFA3}"/>
              </a:ext>
            </a:extLst>
          </p:cNvPr>
          <p:cNvCxnSpPr>
            <a:cxnSpLocks/>
          </p:cNvCxnSpPr>
          <p:nvPr/>
        </p:nvCxnSpPr>
        <p:spPr bwMode="auto">
          <a:xfrm flipV="1">
            <a:off x="1276468" y="2038048"/>
            <a:ext cx="1669386" cy="824541"/>
          </a:xfrm>
          <a:prstGeom prst="bentConnector3">
            <a:avLst>
              <a:gd name="adj1" fmla="val -63"/>
            </a:avLst>
          </a:prstGeom>
          <a:noFill/>
          <a:ln w="28575" cap="flat" cmpd="sng" algn="ctr">
            <a:solidFill>
              <a:schemeClr val="bg1"/>
            </a:solidFill>
            <a:prstDash val="sysDot"/>
            <a:round/>
            <a:headEnd type="none" w="med" len="med"/>
            <a:tailEnd type="triangle"/>
          </a:ln>
          <a:effectLst>
            <a:outerShdw blurRad="63500" dist="17961" dir="2700000" algn="ctr" rotWithShape="0">
              <a:schemeClr val="tx1">
                <a:alpha val="74998"/>
              </a:schemeClr>
            </a:outerShdw>
          </a:effectLst>
        </p:spPr>
      </p:cxnSp>
      <p:sp>
        <p:nvSpPr>
          <p:cNvPr id="19" name="Title 12">
            <a:extLst>
              <a:ext uri="{FF2B5EF4-FFF2-40B4-BE49-F238E27FC236}">
                <a16:creationId xmlns:a16="http://schemas.microsoft.com/office/drawing/2014/main" id="{40ABB11B-4639-496E-93D6-20309E8C51DC}"/>
              </a:ext>
            </a:extLst>
          </p:cNvPr>
          <p:cNvSpPr txBox="1">
            <a:spLocks/>
          </p:cNvSpPr>
          <p:nvPr/>
        </p:nvSpPr>
        <p:spPr>
          <a:xfrm>
            <a:off x="56064" y="48259"/>
            <a:ext cx="10131425" cy="513806"/>
          </a:xfrm>
        </p:spPr>
        <p:txBody>
          <a:bodyPr anchor="t">
            <a:noAutofit/>
          </a:bodyPr>
          <a:lst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dirty="0"/>
              <a:t>Concept: </a:t>
            </a:r>
            <a:r>
              <a:rPr lang="en-US" dirty="0">
                <a:solidFill>
                  <a:srgbClr val="FFC000"/>
                </a:solidFill>
              </a:rPr>
              <a:t>Trash Processing &amp; Reuse Systems / Trash-to-Gas+</a:t>
            </a:r>
            <a:br>
              <a:rPr lang="en-US" dirty="0">
                <a:solidFill>
                  <a:srgbClr val="FFC000"/>
                </a:solidFill>
              </a:rPr>
            </a:br>
            <a:endParaRPr lang="en-US" dirty="0">
              <a:solidFill>
                <a:srgbClr val="FFC000"/>
              </a:solidFill>
            </a:endParaRPr>
          </a:p>
        </p:txBody>
      </p:sp>
      <p:sp>
        <p:nvSpPr>
          <p:cNvPr id="2" name="TextBox 1">
            <a:extLst>
              <a:ext uri="{FF2B5EF4-FFF2-40B4-BE49-F238E27FC236}">
                <a16:creationId xmlns:a16="http://schemas.microsoft.com/office/drawing/2014/main" id="{EE6380AD-2B5E-9E23-DB7B-2967F9F79814}"/>
              </a:ext>
            </a:extLst>
          </p:cNvPr>
          <p:cNvSpPr txBox="1"/>
          <p:nvPr/>
        </p:nvSpPr>
        <p:spPr>
          <a:xfrm>
            <a:off x="11621984" y="6546980"/>
            <a:ext cx="570016" cy="369332"/>
          </a:xfrm>
          <a:prstGeom prst="rect">
            <a:avLst/>
          </a:prstGeom>
          <a:noFill/>
        </p:spPr>
        <p:txBody>
          <a:bodyPr wrap="square" rtlCol="0">
            <a:spAutoFit/>
          </a:bodyPr>
          <a:lstStyle/>
          <a:p>
            <a:pPr algn="ctr"/>
            <a:r>
              <a:rPr lang="en-US" dirty="0">
                <a:solidFill>
                  <a:schemeClr val="bg1"/>
                </a:solidFill>
              </a:rPr>
              <a:t>5</a:t>
            </a:r>
          </a:p>
        </p:txBody>
      </p:sp>
      <p:sp>
        <p:nvSpPr>
          <p:cNvPr id="3" name="Slide Number Placeholder 2">
            <a:extLst>
              <a:ext uri="{FF2B5EF4-FFF2-40B4-BE49-F238E27FC236}">
                <a16:creationId xmlns:a16="http://schemas.microsoft.com/office/drawing/2014/main" id="{46C4B675-96CF-30B2-684D-0C3470CFF3A6}"/>
              </a:ext>
            </a:extLst>
          </p:cNvPr>
          <p:cNvSpPr>
            <a:spLocks noGrp="1"/>
          </p:cNvSpPr>
          <p:nvPr>
            <p:ph type="sldNum" sz="quarter" idx="10"/>
          </p:nvPr>
        </p:nvSpPr>
        <p:spPr/>
        <p:txBody>
          <a:bodyPr/>
          <a:lstStyle/>
          <a:p>
            <a:pPr>
              <a:defRPr/>
            </a:pPr>
            <a:fld id="{6B339CB8-5AD3-EF4C-A41B-F10F51164C2B}" type="slidenum">
              <a:rPr lang="en-US" smtClean="0"/>
              <a:pPr>
                <a:defRPr/>
              </a:pPr>
              <a:t>14</a:t>
            </a:fld>
            <a:endParaRPr lang="en-US" dirty="0"/>
          </a:p>
        </p:txBody>
      </p:sp>
      <p:pic>
        <p:nvPicPr>
          <p:cNvPr id="10" name="Picture 9">
            <a:extLst>
              <a:ext uri="{FF2B5EF4-FFF2-40B4-BE49-F238E27FC236}">
                <a16:creationId xmlns:a16="http://schemas.microsoft.com/office/drawing/2014/main" id="{518563B4-E2E4-164F-8EE0-6731605DAE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4E26B6A-6BE8-DA1C-613F-54F9CCF67B27}"/>
              </a:ext>
            </a:extLst>
          </p:cNvPr>
          <p:cNvSpPr txBox="1"/>
          <p:nvPr/>
        </p:nvSpPr>
        <p:spPr>
          <a:xfrm>
            <a:off x="8277735" y="2876356"/>
            <a:ext cx="1737361" cy="400110"/>
          </a:xfrm>
          <a:prstGeom prst="rect">
            <a:avLst/>
          </a:prstGeom>
          <a:noFill/>
          <a:ln w="28575">
            <a:solidFill>
              <a:srgbClr val="00B050"/>
            </a:solidFill>
          </a:ln>
        </p:spPr>
        <p:txBody>
          <a:bodyPr wrap="square" rtlCol="0">
            <a:spAutoFit/>
          </a:bodyPr>
          <a:lstStyle/>
          <a:p>
            <a:pPr algn="ctr"/>
            <a:r>
              <a:rPr lang="en-US" sz="2000" dirty="0">
                <a:solidFill>
                  <a:schemeClr val="bg1"/>
                </a:solidFill>
              </a:rPr>
              <a:t>H</a:t>
            </a:r>
            <a:r>
              <a:rPr lang="en-US" sz="2000" baseline="-25000" dirty="0">
                <a:solidFill>
                  <a:schemeClr val="bg1"/>
                </a:solidFill>
              </a:rPr>
              <a:t>2</a:t>
            </a:r>
            <a:r>
              <a:rPr lang="en-US" sz="2000" dirty="0">
                <a:solidFill>
                  <a:schemeClr val="bg1"/>
                </a:solidFill>
              </a:rPr>
              <a:t>O</a:t>
            </a:r>
          </a:p>
        </p:txBody>
      </p:sp>
      <p:sp>
        <p:nvSpPr>
          <p:cNvPr id="12" name="TextBox 11">
            <a:extLst>
              <a:ext uri="{FF2B5EF4-FFF2-40B4-BE49-F238E27FC236}">
                <a16:creationId xmlns:a16="http://schemas.microsoft.com/office/drawing/2014/main" id="{F7062BFE-433B-9CB1-7A03-8746A0B70B6D}"/>
              </a:ext>
            </a:extLst>
          </p:cNvPr>
          <p:cNvSpPr txBox="1"/>
          <p:nvPr/>
        </p:nvSpPr>
        <p:spPr>
          <a:xfrm>
            <a:off x="8277735" y="2053075"/>
            <a:ext cx="1737361" cy="400110"/>
          </a:xfrm>
          <a:prstGeom prst="rect">
            <a:avLst/>
          </a:prstGeom>
          <a:noFill/>
          <a:ln w="28575">
            <a:solidFill>
              <a:srgbClr val="00B050"/>
            </a:solidFill>
          </a:ln>
        </p:spPr>
        <p:txBody>
          <a:bodyPr wrap="square" rtlCol="0">
            <a:spAutoFit/>
          </a:bodyPr>
          <a:lstStyle/>
          <a:p>
            <a:pPr algn="ctr"/>
            <a:r>
              <a:rPr lang="en-US" sz="2000" dirty="0">
                <a:solidFill>
                  <a:schemeClr val="bg1"/>
                </a:solidFill>
              </a:rPr>
              <a:t>Gas</a:t>
            </a:r>
          </a:p>
        </p:txBody>
      </p:sp>
      <p:sp>
        <p:nvSpPr>
          <p:cNvPr id="13" name="TextBox 12">
            <a:extLst>
              <a:ext uri="{FF2B5EF4-FFF2-40B4-BE49-F238E27FC236}">
                <a16:creationId xmlns:a16="http://schemas.microsoft.com/office/drawing/2014/main" id="{DCB77FFD-AF54-3E62-4E84-E82BFA99109C}"/>
              </a:ext>
            </a:extLst>
          </p:cNvPr>
          <p:cNvSpPr txBox="1"/>
          <p:nvPr/>
        </p:nvSpPr>
        <p:spPr>
          <a:xfrm>
            <a:off x="8273677" y="3868170"/>
            <a:ext cx="1741418" cy="400110"/>
          </a:xfrm>
          <a:prstGeom prst="rect">
            <a:avLst/>
          </a:prstGeom>
          <a:noFill/>
          <a:ln w="28575">
            <a:solidFill>
              <a:srgbClr val="00B050"/>
            </a:solidFill>
          </a:ln>
        </p:spPr>
        <p:txBody>
          <a:bodyPr wrap="square" rtlCol="0">
            <a:spAutoFit/>
          </a:bodyPr>
          <a:lstStyle/>
          <a:p>
            <a:pPr algn="ctr"/>
            <a:r>
              <a:rPr lang="en-US" sz="2000" dirty="0">
                <a:solidFill>
                  <a:schemeClr val="bg1"/>
                </a:solidFill>
              </a:rPr>
              <a:t>Solids</a:t>
            </a:r>
          </a:p>
        </p:txBody>
      </p:sp>
      <p:cxnSp>
        <p:nvCxnSpPr>
          <p:cNvPr id="15" name="Elbow Connector 25">
            <a:extLst>
              <a:ext uri="{FF2B5EF4-FFF2-40B4-BE49-F238E27FC236}">
                <a16:creationId xmlns:a16="http://schemas.microsoft.com/office/drawing/2014/main" id="{F45F1D6F-D5C7-ADF3-3A42-57CE32422EBB}"/>
              </a:ext>
            </a:extLst>
          </p:cNvPr>
          <p:cNvCxnSpPr/>
          <p:nvPr/>
        </p:nvCxnSpPr>
        <p:spPr bwMode="auto">
          <a:xfrm flipV="1">
            <a:off x="8041913" y="2240524"/>
            <a:ext cx="199116" cy="986700"/>
          </a:xfrm>
          <a:prstGeom prst="bentConnector3">
            <a:avLst>
              <a:gd name="adj1" fmla="val 50000"/>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16" name="Elbow Connector 18">
            <a:extLst>
              <a:ext uri="{FF2B5EF4-FFF2-40B4-BE49-F238E27FC236}">
                <a16:creationId xmlns:a16="http://schemas.microsoft.com/office/drawing/2014/main" id="{4A43C4E8-AF8A-E7AE-B672-23935C5D43C6}"/>
              </a:ext>
            </a:extLst>
          </p:cNvPr>
          <p:cNvCxnSpPr/>
          <p:nvPr/>
        </p:nvCxnSpPr>
        <p:spPr bwMode="auto">
          <a:xfrm flipH="1">
            <a:off x="4133969" y="2267512"/>
            <a:ext cx="5894189" cy="2814677"/>
          </a:xfrm>
          <a:prstGeom prst="bentConnector4">
            <a:avLst>
              <a:gd name="adj1" fmla="val -1794"/>
              <a:gd name="adj2" fmla="val 10812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2" name="Elbow Connector 22">
            <a:extLst>
              <a:ext uri="{FF2B5EF4-FFF2-40B4-BE49-F238E27FC236}">
                <a16:creationId xmlns:a16="http://schemas.microsoft.com/office/drawing/2014/main" id="{C264AC69-91A6-1AB8-809F-2DE8F6DF47DC}"/>
              </a:ext>
            </a:extLst>
          </p:cNvPr>
          <p:cNvCxnSpPr/>
          <p:nvPr/>
        </p:nvCxnSpPr>
        <p:spPr bwMode="auto">
          <a:xfrm>
            <a:off x="8037562" y="3230300"/>
            <a:ext cx="195059" cy="982283"/>
          </a:xfrm>
          <a:prstGeom prst="bentConnector3">
            <a:avLst>
              <a:gd name="adj1" fmla="val 50000"/>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3" name="Straight Arrow Connector 22">
            <a:extLst>
              <a:ext uri="{FF2B5EF4-FFF2-40B4-BE49-F238E27FC236}">
                <a16:creationId xmlns:a16="http://schemas.microsoft.com/office/drawing/2014/main" id="{32889DC2-F340-6378-7022-DC23E787A377}"/>
              </a:ext>
            </a:extLst>
          </p:cNvPr>
          <p:cNvCxnSpPr/>
          <p:nvPr/>
        </p:nvCxnSpPr>
        <p:spPr bwMode="auto">
          <a:xfrm flipV="1">
            <a:off x="8078618" y="3223475"/>
            <a:ext cx="199116" cy="4622"/>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24" name="TextBox 23">
            <a:extLst>
              <a:ext uri="{FF2B5EF4-FFF2-40B4-BE49-F238E27FC236}">
                <a16:creationId xmlns:a16="http://schemas.microsoft.com/office/drawing/2014/main" id="{95009D43-15F3-F3E2-801F-B7613F24E296}"/>
              </a:ext>
            </a:extLst>
          </p:cNvPr>
          <p:cNvSpPr txBox="1"/>
          <p:nvPr/>
        </p:nvSpPr>
        <p:spPr>
          <a:xfrm>
            <a:off x="10349243" y="1822963"/>
            <a:ext cx="1811383" cy="3785652"/>
          </a:xfrm>
          <a:prstGeom prst="rect">
            <a:avLst/>
          </a:prstGeom>
          <a:noFill/>
          <a:ln w="28575">
            <a:solidFill>
              <a:schemeClr val="accent1">
                <a:lumMod val="50000"/>
              </a:schemeClr>
            </a:solidFill>
          </a:ln>
        </p:spPr>
        <p:txBody>
          <a:bodyPr wrap="square" rtlCol="0">
            <a:spAutoFit/>
          </a:bodyPr>
          <a:lstStyle/>
          <a:p>
            <a:pPr algn="ctr"/>
            <a:r>
              <a:rPr lang="en-US" sz="2000" dirty="0">
                <a:solidFill>
                  <a:schemeClr val="bg1"/>
                </a:solidFill>
              </a:rPr>
              <a:t>Fuels </a:t>
            </a:r>
          </a:p>
          <a:p>
            <a:pPr algn="ctr"/>
            <a:r>
              <a:rPr lang="en-US" sz="2000" dirty="0">
                <a:solidFill>
                  <a:schemeClr val="bg1"/>
                </a:solidFill>
              </a:rPr>
              <a:t>(Syngas, O</a:t>
            </a:r>
            <a:r>
              <a:rPr lang="en-US" sz="2000" baseline="-25000" dirty="0">
                <a:solidFill>
                  <a:schemeClr val="bg1"/>
                </a:solidFill>
              </a:rPr>
              <a:t>2</a:t>
            </a:r>
            <a:r>
              <a:rPr lang="en-US" sz="2000" dirty="0">
                <a:solidFill>
                  <a:schemeClr val="bg1"/>
                </a:solidFill>
              </a:rPr>
              <a:t>)</a:t>
            </a:r>
          </a:p>
          <a:p>
            <a:pPr algn="ctr"/>
            <a:endParaRPr lang="en-US" sz="2000" dirty="0">
              <a:solidFill>
                <a:schemeClr val="bg1"/>
              </a:solidFill>
            </a:endParaRPr>
          </a:p>
          <a:p>
            <a:pPr algn="ctr"/>
            <a:r>
              <a:rPr lang="en-US" sz="2000" dirty="0">
                <a:solidFill>
                  <a:schemeClr val="bg1"/>
                </a:solidFill>
              </a:rPr>
              <a:t>Waste 2 Energy</a:t>
            </a:r>
          </a:p>
          <a:p>
            <a:pPr algn="ctr"/>
            <a:endParaRPr lang="en-US" sz="2000" dirty="0">
              <a:solidFill>
                <a:schemeClr val="bg1"/>
              </a:solidFill>
            </a:endParaRPr>
          </a:p>
          <a:p>
            <a:pPr algn="ctr"/>
            <a:r>
              <a:rPr lang="en-US" sz="2000" dirty="0">
                <a:solidFill>
                  <a:schemeClr val="bg1"/>
                </a:solidFill>
              </a:rPr>
              <a:t>Fertilizers</a:t>
            </a:r>
          </a:p>
          <a:p>
            <a:pPr algn="ctr"/>
            <a:endParaRPr lang="en-US" sz="2000" dirty="0">
              <a:solidFill>
                <a:schemeClr val="bg1"/>
              </a:solidFill>
            </a:endParaRPr>
          </a:p>
          <a:p>
            <a:pPr algn="ctr"/>
            <a:r>
              <a:rPr lang="en-US" sz="2000" dirty="0">
                <a:solidFill>
                  <a:schemeClr val="bg1"/>
                </a:solidFill>
              </a:rPr>
              <a:t>Construction/Manufacturing</a:t>
            </a:r>
          </a:p>
          <a:p>
            <a:pPr algn="ctr"/>
            <a:endParaRPr lang="en-US" sz="2000" dirty="0">
              <a:solidFill>
                <a:schemeClr val="bg1"/>
              </a:solidFill>
            </a:endParaRPr>
          </a:p>
          <a:p>
            <a:pPr algn="ctr"/>
            <a:r>
              <a:rPr lang="en-US" sz="2000" dirty="0">
                <a:solidFill>
                  <a:schemeClr val="bg1"/>
                </a:solidFill>
              </a:rPr>
              <a:t>Raw Materials (i.e. Al)</a:t>
            </a:r>
          </a:p>
        </p:txBody>
      </p:sp>
      <p:cxnSp>
        <p:nvCxnSpPr>
          <p:cNvPr id="26" name="Straight Arrow Connector 25">
            <a:extLst>
              <a:ext uri="{FF2B5EF4-FFF2-40B4-BE49-F238E27FC236}">
                <a16:creationId xmlns:a16="http://schemas.microsoft.com/office/drawing/2014/main" id="{980DA481-18D6-2575-EBE3-0C917242F5B6}"/>
              </a:ext>
            </a:extLst>
          </p:cNvPr>
          <p:cNvCxnSpPr/>
          <p:nvPr/>
        </p:nvCxnSpPr>
        <p:spPr bwMode="auto">
          <a:xfrm flipV="1">
            <a:off x="10148477" y="3218045"/>
            <a:ext cx="199116" cy="4622"/>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8" name="Straight Arrow Connector 27">
            <a:extLst>
              <a:ext uri="{FF2B5EF4-FFF2-40B4-BE49-F238E27FC236}">
                <a16:creationId xmlns:a16="http://schemas.microsoft.com/office/drawing/2014/main" id="{5121724A-E682-8F6C-C1BC-924AD27E071D}"/>
              </a:ext>
            </a:extLst>
          </p:cNvPr>
          <p:cNvCxnSpPr>
            <a:cxnSpLocks/>
          </p:cNvCxnSpPr>
          <p:nvPr/>
        </p:nvCxnSpPr>
        <p:spPr bwMode="auto">
          <a:xfrm>
            <a:off x="10027539" y="3987274"/>
            <a:ext cx="290350" cy="0"/>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1" name="Straight Arrow Connector 30">
            <a:extLst>
              <a:ext uri="{FF2B5EF4-FFF2-40B4-BE49-F238E27FC236}">
                <a16:creationId xmlns:a16="http://schemas.microsoft.com/office/drawing/2014/main" id="{4D8B7CD3-2F9D-6E16-5169-443262EFA173}"/>
              </a:ext>
            </a:extLst>
          </p:cNvPr>
          <p:cNvCxnSpPr>
            <a:cxnSpLocks/>
          </p:cNvCxnSpPr>
          <p:nvPr/>
        </p:nvCxnSpPr>
        <p:spPr bwMode="auto">
          <a:xfrm>
            <a:off x="10102860" y="2269444"/>
            <a:ext cx="290350" cy="0"/>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2" name="Straight Arrow Connector 31">
            <a:extLst>
              <a:ext uri="{FF2B5EF4-FFF2-40B4-BE49-F238E27FC236}">
                <a16:creationId xmlns:a16="http://schemas.microsoft.com/office/drawing/2014/main" id="{C49FEEF9-7FCB-384C-20A6-B16C2CFCB4D0}"/>
              </a:ext>
            </a:extLst>
          </p:cNvPr>
          <p:cNvCxnSpPr>
            <a:cxnSpLocks/>
          </p:cNvCxnSpPr>
          <p:nvPr/>
        </p:nvCxnSpPr>
        <p:spPr bwMode="auto">
          <a:xfrm>
            <a:off x="7591970" y="3734680"/>
            <a:ext cx="0" cy="2007359"/>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36" name="TextBox 35">
            <a:extLst>
              <a:ext uri="{FF2B5EF4-FFF2-40B4-BE49-F238E27FC236}">
                <a16:creationId xmlns:a16="http://schemas.microsoft.com/office/drawing/2014/main" id="{F255E512-7BD5-C3CC-9BDD-CED30C7069FB}"/>
              </a:ext>
            </a:extLst>
          </p:cNvPr>
          <p:cNvSpPr txBox="1"/>
          <p:nvPr/>
        </p:nvSpPr>
        <p:spPr>
          <a:xfrm>
            <a:off x="6551932" y="5774906"/>
            <a:ext cx="1795652" cy="400110"/>
          </a:xfrm>
          <a:prstGeom prst="rect">
            <a:avLst/>
          </a:prstGeom>
          <a:noFill/>
          <a:ln w="28575">
            <a:solidFill>
              <a:srgbClr val="FFC000"/>
            </a:solidFill>
          </a:ln>
        </p:spPr>
        <p:txBody>
          <a:bodyPr wrap="square" rtlCol="0">
            <a:spAutoFit/>
          </a:bodyPr>
          <a:lstStyle/>
          <a:p>
            <a:pPr algn="ctr"/>
            <a:r>
              <a:rPr lang="en-US" sz="2000" dirty="0">
                <a:solidFill>
                  <a:schemeClr val="bg1"/>
                </a:solidFill>
              </a:rPr>
              <a:t>Tile Production</a:t>
            </a:r>
            <a:endParaRPr lang="en-US" dirty="0">
              <a:solidFill>
                <a:schemeClr val="bg1"/>
              </a:solidFill>
            </a:endParaRPr>
          </a:p>
        </p:txBody>
      </p:sp>
      <p:cxnSp>
        <p:nvCxnSpPr>
          <p:cNvPr id="37" name="Elbow Connector 19">
            <a:extLst>
              <a:ext uri="{FF2B5EF4-FFF2-40B4-BE49-F238E27FC236}">
                <a16:creationId xmlns:a16="http://schemas.microsoft.com/office/drawing/2014/main" id="{32B95A6D-FE62-D191-6043-4EFE739D860E}"/>
              </a:ext>
            </a:extLst>
          </p:cNvPr>
          <p:cNvCxnSpPr>
            <a:cxnSpLocks/>
          </p:cNvCxnSpPr>
          <p:nvPr/>
        </p:nvCxnSpPr>
        <p:spPr bwMode="auto">
          <a:xfrm flipV="1">
            <a:off x="8441769" y="4698475"/>
            <a:ext cx="1876120" cy="1246634"/>
          </a:xfrm>
          <a:prstGeom prst="bentConnector3">
            <a:avLst>
              <a:gd name="adj1" fmla="val 50000"/>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Tree>
    <p:extLst>
      <p:ext uri="{BB962C8B-B14F-4D97-AF65-F5344CB8AC3E}">
        <p14:creationId xmlns:p14="http://schemas.microsoft.com/office/powerpoint/2010/main" val="2988568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A43CF300-DE50-6031-8A93-8FA12389792B}"/>
              </a:ext>
            </a:extLst>
          </p:cNvPr>
          <p:cNvPicPr>
            <a:picLocks noChangeAspect="1"/>
          </p:cNvPicPr>
          <p:nvPr/>
        </p:nvPicPr>
        <p:blipFill rotWithShape="1">
          <a:blip r:embed="rId3"/>
          <a:srcRect t="19"/>
          <a:stretch/>
        </p:blipFill>
        <p:spPr>
          <a:xfrm>
            <a:off x="0" y="12055"/>
            <a:ext cx="12191980" cy="6856718"/>
          </a:xfrm>
          <a:prstGeom prst="rect">
            <a:avLst/>
          </a:prstGeom>
        </p:spPr>
      </p:pic>
      <p:sp>
        <p:nvSpPr>
          <p:cNvPr id="59" name="Rectangle 58"/>
          <p:cNvSpPr/>
          <p:nvPr/>
        </p:nvSpPr>
        <p:spPr bwMode="auto">
          <a:xfrm>
            <a:off x="1524000" y="1"/>
            <a:ext cx="9144000" cy="2382253"/>
          </a:xfrm>
          <a:prstGeom prst="rect">
            <a:avLst/>
          </a:prstGeom>
          <a:solidFill>
            <a:schemeClr val="tx1"/>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a:solidFill>
                <a:schemeClr val="bg1"/>
              </a:solidFill>
              <a:latin typeface="Helvetica Neue Black Condensed" charset="0"/>
              <a:ea typeface="ＭＳ Ｐゴシック" pitchFamily="-80" charset="-128"/>
              <a:cs typeface="ＭＳ Ｐゴシック" pitchFamily="-80" charset="-128"/>
            </a:endParaRPr>
          </a:p>
        </p:txBody>
      </p:sp>
      <p:sp>
        <p:nvSpPr>
          <p:cNvPr id="62" name="Down Arrow 54">
            <a:extLst>
              <a:ext uri="{FF2B5EF4-FFF2-40B4-BE49-F238E27FC236}">
                <a16:creationId xmlns:a16="http://schemas.microsoft.com/office/drawing/2014/main" id="{4F35B64A-BD5E-AF25-71FB-7F8D7B36F8F7}"/>
              </a:ext>
            </a:extLst>
          </p:cNvPr>
          <p:cNvSpPr/>
          <p:nvPr/>
        </p:nvSpPr>
        <p:spPr>
          <a:xfrm rot="16200000" flipV="1">
            <a:off x="4890976" y="1505000"/>
            <a:ext cx="218991" cy="6011467"/>
          </a:xfrm>
          <a:prstGeom prst="downArrow">
            <a:avLst/>
          </a:prstGeom>
          <a:solidFill>
            <a:schemeClr val="tx2">
              <a:lumMod val="20000"/>
              <a:lumOff val="80000"/>
            </a:schemeClr>
          </a:solidFill>
          <a:ln>
            <a:solidFill>
              <a:schemeClr val="tx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44" name="Curved Right Arrow 43"/>
          <p:cNvSpPr/>
          <p:nvPr/>
        </p:nvSpPr>
        <p:spPr>
          <a:xfrm rot="20857525" flipH="1" flipV="1">
            <a:off x="8489858" y="495375"/>
            <a:ext cx="1597623" cy="5590966"/>
          </a:xfrm>
          <a:prstGeom prst="curvedRightArrow">
            <a:avLst/>
          </a:prstGeom>
          <a:solidFill>
            <a:srgbClr val="00B050"/>
          </a:solidFill>
          <a:ln>
            <a:solidFill>
              <a:srgbClr val="0066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1"/>
              </a:solidFill>
            </a:endParaRPr>
          </a:p>
        </p:txBody>
      </p:sp>
      <p:pic>
        <p:nvPicPr>
          <p:cNvPr id="4" name="Picture 4" descr="Trash can vector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6086" y="2549080"/>
            <a:ext cx="588426" cy="857764"/>
          </a:xfrm>
          <a:prstGeom prst="rect">
            <a:avLst/>
          </a:prstGeom>
          <a:noFill/>
          <a:extLst>
            <a:ext uri="{909E8E84-426E-40DD-AFC4-6F175D3DCCD1}">
              <a14:hiddenFill xmlns:a14="http://schemas.microsoft.com/office/drawing/2010/main">
                <a:solidFill>
                  <a:srgbClr val="FFFFFF"/>
                </a:solidFill>
              </a14:hiddenFill>
            </a:ext>
          </a:extLst>
        </p:spPr>
      </p:pic>
      <p:sp>
        <p:nvSpPr>
          <p:cNvPr id="58" name="Curved Right Arrow 57"/>
          <p:cNvSpPr/>
          <p:nvPr/>
        </p:nvSpPr>
        <p:spPr>
          <a:xfrm rot="4833330" flipH="1">
            <a:off x="2896972" y="4061689"/>
            <a:ext cx="627770" cy="2969009"/>
          </a:xfrm>
          <a:prstGeom prst="curvedRightArrow">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3" name="Cube 2"/>
          <p:cNvSpPr/>
          <p:nvPr/>
        </p:nvSpPr>
        <p:spPr>
          <a:xfrm>
            <a:off x="4408485" y="3877466"/>
            <a:ext cx="939985" cy="832649"/>
          </a:xfrm>
          <a:prstGeom prst="cube">
            <a:avLst/>
          </a:prstGeom>
          <a:solidFill>
            <a:srgbClr val="0000CC"/>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Pentagon 4"/>
          <p:cNvSpPr/>
          <p:nvPr/>
        </p:nvSpPr>
        <p:spPr>
          <a:xfrm rot="16200000">
            <a:off x="6138640" y="5108285"/>
            <a:ext cx="1066800" cy="1066800"/>
          </a:xfrm>
          <a:prstGeom prst="homePlat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6" name="Straight Connector 5"/>
          <p:cNvCxnSpPr/>
          <p:nvPr/>
        </p:nvCxnSpPr>
        <p:spPr>
          <a:xfrm>
            <a:off x="6138640" y="6175085"/>
            <a:ext cx="533400" cy="182562"/>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158693" y="5637673"/>
            <a:ext cx="533400" cy="18256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134629" y="6175084"/>
            <a:ext cx="533400" cy="18256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9" name="Picture 8" descr="Vector graphics of grass backgrou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8693" y="5645695"/>
            <a:ext cx="1122947" cy="54919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a:off x="7178370" y="5637673"/>
            <a:ext cx="533400" cy="18256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196194" y="6147262"/>
            <a:ext cx="533400" cy="18256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12" name="Picture 8" descr="Vector graphics of grass backgroun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25393" y="5617872"/>
            <a:ext cx="1183106" cy="66829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Vector graphics of grass background"/>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10641" y="5473407"/>
            <a:ext cx="977065" cy="884239"/>
          </a:xfrm>
          <a:prstGeom prst="rect">
            <a:avLst/>
          </a:prstGeom>
          <a:noFill/>
          <a:extLst>
            <a:ext uri="{909E8E84-426E-40DD-AFC4-6F175D3DCCD1}">
              <a14:hiddenFill xmlns:a14="http://schemas.microsoft.com/office/drawing/2010/main">
                <a:solidFill>
                  <a:srgbClr val="FFFFFF"/>
                </a:solidFill>
              </a14:hiddenFill>
            </a:ext>
          </a:extLst>
        </p:spPr>
      </p:pic>
      <p:sp>
        <p:nvSpPr>
          <p:cNvPr id="14" name="Pentagon 13"/>
          <p:cNvSpPr/>
          <p:nvPr/>
        </p:nvSpPr>
        <p:spPr>
          <a:xfrm rot="16200000">
            <a:off x="6676051" y="5290847"/>
            <a:ext cx="1066800" cy="1066800"/>
          </a:xfrm>
          <a:prstGeom prst="homePlate">
            <a:avLst/>
          </a:prstGeom>
          <a:solidFill>
            <a:schemeClr val="bg1">
              <a:lumMod val="85000"/>
              <a:alpha val="7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5" name="Picture 10" descr="Basic flight sui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37596" y="740078"/>
            <a:ext cx="608810" cy="1627835"/>
          </a:xfrm>
          <a:prstGeom prst="rect">
            <a:avLst/>
          </a:prstGeom>
          <a:solidFill>
            <a:schemeClr val="bg1"/>
          </a:solidFill>
        </p:spPr>
      </p:pic>
      <p:pic>
        <p:nvPicPr>
          <p:cNvPr id="16" name="Picture 12" descr="Swirly toilet vector clip ar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32768" y="2561088"/>
            <a:ext cx="554626" cy="72977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2" descr="Green environmentally friendly icon illustration"/>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40820" y="4172703"/>
            <a:ext cx="471608" cy="438595"/>
          </a:xfrm>
          <a:prstGeom prst="rect">
            <a:avLst/>
          </a:prstGeom>
          <a:noFill/>
          <a:extLst>
            <a:ext uri="{909E8E84-426E-40DD-AFC4-6F175D3DCCD1}">
              <a14:hiddenFill xmlns:a14="http://schemas.microsoft.com/office/drawing/2010/main">
                <a:solidFill>
                  <a:srgbClr val="FFFFFF"/>
                </a:solidFill>
              </a14:hiddenFill>
            </a:ext>
          </a:extLst>
        </p:spPr>
      </p:pic>
      <p:sp>
        <p:nvSpPr>
          <p:cNvPr id="18" name="Cube 17"/>
          <p:cNvSpPr/>
          <p:nvPr/>
        </p:nvSpPr>
        <p:spPr>
          <a:xfrm>
            <a:off x="8096906" y="3824383"/>
            <a:ext cx="939985" cy="832649"/>
          </a:xfrm>
          <a:prstGeom prst="cube">
            <a:avLst/>
          </a:prstGeom>
          <a:solidFill>
            <a:srgbClr val="0000CC"/>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9" name="Picture 16" descr="Vector illustration of recycle water sign"/>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168582" y="4052982"/>
            <a:ext cx="573142" cy="573142"/>
          </a:xfrm>
          <a:prstGeom prst="rect">
            <a:avLst/>
          </a:prstGeom>
          <a:noFill/>
          <a:extLst>
            <a:ext uri="{909E8E84-426E-40DD-AFC4-6F175D3DCCD1}">
              <a14:hiddenFill xmlns:a14="http://schemas.microsoft.com/office/drawing/2010/main">
                <a:solidFill>
                  <a:srgbClr val="FFFFFF"/>
                </a:solidFill>
              </a14:hiddenFill>
            </a:ext>
          </a:extLst>
        </p:spPr>
      </p:pic>
      <p:sp>
        <p:nvSpPr>
          <p:cNvPr id="20" name="Curved Right Arrow 19"/>
          <p:cNvSpPr/>
          <p:nvPr/>
        </p:nvSpPr>
        <p:spPr>
          <a:xfrm rot="3125484">
            <a:off x="5276187" y="705300"/>
            <a:ext cx="529460" cy="2050404"/>
          </a:xfrm>
          <a:prstGeom prst="curvedRightArrow">
            <a:avLst/>
          </a:prstGeom>
          <a:solidFill>
            <a:schemeClr val="bg1">
              <a:lumMod val="50000"/>
            </a:schemeClr>
          </a:solidFill>
          <a:ln>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1" name="Curved Right Arrow 20"/>
          <p:cNvSpPr/>
          <p:nvPr/>
        </p:nvSpPr>
        <p:spPr>
          <a:xfrm rot="7835480" flipV="1">
            <a:off x="7788729" y="751408"/>
            <a:ext cx="616352" cy="1957213"/>
          </a:xfrm>
          <a:prstGeom prst="curv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2" name="TextBox 21"/>
          <p:cNvSpPr txBox="1"/>
          <p:nvPr/>
        </p:nvSpPr>
        <p:spPr>
          <a:xfrm>
            <a:off x="5009126" y="2692771"/>
            <a:ext cx="1319058" cy="523220"/>
          </a:xfrm>
          <a:prstGeom prst="rect">
            <a:avLst/>
          </a:prstGeom>
          <a:noFill/>
        </p:spPr>
        <p:txBody>
          <a:bodyPr wrap="square" rtlCol="0">
            <a:spAutoFit/>
          </a:bodyPr>
          <a:lstStyle/>
          <a:p>
            <a:pPr algn="ctr"/>
            <a:r>
              <a:rPr lang="en-US" sz="1400" dirty="0">
                <a:solidFill>
                  <a:schemeClr val="bg1"/>
                </a:solidFill>
              </a:rPr>
              <a:t>Waste Collection</a:t>
            </a:r>
          </a:p>
        </p:txBody>
      </p:sp>
      <p:sp>
        <p:nvSpPr>
          <p:cNvPr id="23" name="TextBox 22"/>
          <p:cNvSpPr txBox="1"/>
          <p:nvPr/>
        </p:nvSpPr>
        <p:spPr>
          <a:xfrm>
            <a:off x="8650056" y="2671109"/>
            <a:ext cx="1209951" cy="523220"/>
          </a:xfrm>
          <a:prstGeom prst="rect">
            <a:avLst/>
          </a:prstGeom>
          <a:noFill/>
        </p:spPr>
        <p:txBody>
          <a:bodyPr wrap="square" rtlCol="0">
            <a:spAutoFit/>
          </a:bodyPr>
          <a:lstStyle/>
          <a:p>
            <a:pPr algn="ctr"/>
            <a:r>
              <a:rPr lang="en-US" sz="1400" dirty="0">
                <a:solidFill>
                  <a:schemeClr val="bg1"/>
                </a:solidFill>
              </a:rPr>
              <a:t>Biological Waste</a:t>
            </a:r>
          </a:p>
        </p:txBody>
      </p:sp>
      <p:sp>
        <p:nvSpPr>
          <p:cNvPr id="25" name="TextBox 24"/>
          <p:cNvSpPr txBox="1"/>
          <p:nvPr/>
        </p:nvSpPr>
        <p:spPr>
          <a:xfrm>
            <a:off x="6576194" y="5626730"/>
            <a:ext cx="1319058" cy="738664"/>
          </a:xfrm>
          <a:prstGeom prst="rect">
            <a:avLst/>
          </a:prstGeom>
          <a:noFill/>
        </p:spPr>
        <p:txBody>
          <a:bodyPr wrap="square" rtlCol="0">
            <a:spAutoFit/>
          </a:bodyPr>
          <a:lstStyle/>
          <a:p>
            <a:pPr algn="ctr"/>
            <a:r>
              <a:rPr lang="en-US" sz="1400" dirty="0">
                <a:solidFill>
                  <a:schemeClr val="bg1"/>
                </a:solidFill>
              </a:rPr>
              <a:t>Crop Production</a:t>
            </a:r>
          </a:p>
          <a:p>
            <a:pPr algn="ctr"/>
            <a:r>
              <a:rPr lang="en-US" sz="1400" dirty="0">
                <a:solidFill>
                  <a:schemeClr val="bg1"/>
                </a:solidFill>
              </a:rPr>
              <a:t>System</a:t>
            </a:r>
          </a:p>
        </p:txBody>
      </p:sp>
      <p:sp>
        <p:nvSpPr>
          <p:cNvPr id="26" name="Curved Right Arrow 25"/>
          <p:cNvSpPr/>
          <p:nvPr/>
        </p:nvSpPr>
        <p:spPr>
          <a:xfrm rot="18306731">
            <a:off x="5143650" y="4882888"/>
            <a:ext cx="386623" cy="1527129"/>
          </a:xfrm>
          <a:prstGeom prst="curvedRightArrow">
            <a:avLst/>
          </a:prstGeom>
          <a:solidFill>
            <a:srgbClr val="00B050"/>
          </a:solidFill>
          <a:ln>
            <a:solidFill>
              <a:srgbClr val="0066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1"/>
              </a:solidFill>
            </a:endParaRPr>
          </a:p>
        </p:txBody>
      </p:sp>
      <p:sp>
        <p:nvSpPr>
          <p:cNvPr id="27" name="Down Arrow 26"/>
          <p:cNvSpPr/>
          <p:nvPr/>
        </p:nvSpPr>
        <p:spPr>
          <a:xfrm>
            <a:off x="4824432" y="3411537"/>
            <a:ext cx="273902" cy="400938"/>
          </a:xfrm>
          <a:prstGeom prst="downArrow">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28" name="Curved Right Arrow 27"/>
          <p:cNvSpPr/>
          <p:nvPr/>
        </p:nvSpPr>
        <p:spPr>
          <a:xfrm rot="12824828" flipV="1">
            <a:off x="8183760" y="4951823"/>
            <a:ext cx="386623" cy="1237643"/>
          </a:xfrm>
          <a:prstGeom prst="curvedRightArrow">
            <a:avLst/>
          </a:prstGeom>
          <a:solidFill>
            <a:srgbClr val="00B050"/>
          </a:solidFill>
          <a:ln>
            <a:solidFill>
              <a:srgbClr val="0066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1"/>
              </a:solidFill>
            </a:endParaRPr>
          </a:p>
        </p:txBody>
      </p:sp>
      <p:sp>
        <p:nvSpPr>
          <p:cNvPr id="29" name="TextBox 28"/>
          <p:cNvSpPr txBox="1"/>
          <p:nvPr/>
        </p:nvSpPr>
        <p:spPr>
          <a:xfrm>
            <a:off x="7608500" y="4637511"/>
            <a:ext cx="2037859" cy="307777"/>
          </a:xfrm>
          <a:prstGeom prst="rect">
            <a:avLst/>
          </a:prstGeom>
          <a:noFill/>
        </p:spPr>
        <p:txBody>
          <a:bodyPr wrap="square" rtlCol="0">
            <a:spAutoFit/>
          </a:bodyPr>
          <a:lstStyle/>
          <a:p>
            <a:pPr algn="ctr"/>
            <a:r>
              <a:rPr lang="en-US" sz="1400" dirty="0">
                <a:solidFill>
                  <a:schemeClr val="bg1"/>
                </a:solidFill>
              </a:rPr>
              <a:t>Water Cleanup</a:t>
            </a:r>
          </a:p>
        </p:txBody>
      </p:sp>
      <p:sp>
        <p:nvSpPr>
          <p:cNvPr id="31" name="TextBox 30"/>
          <p:cNvSpPr txBox="1"/>
          <p:nvPr/>
        </p:nvSpPr>
        <p:spPr>
          <a:xfrm rot="19224135">
            <a:off x="4659367" y="1637726"/>
            <a:ext cx="1956503" cy="307777"/>
          </a:xfrm>
          <a:prstGeom prst="rect">
            <a:avLst/>
          </a:prstGeom>
          <a:noFill/>
        </p:spPr>
        <p:txBody>
          <a:bodyPr wrap="square" rtlCol="0">
            <a:spAutoFit/>
          </a:bodyPr>
          <a:lstStyle/>
          <a:p>
            <a:pPr algn="ctr"/>
            <a:r>
              <a:rPr lang="en-US" sz="1400" dirty="0">
                <a:solidFill>
                  <a:schemeClr val="bg1"/>
                </a:solidFill>
              </a:rPr>
              <a:t>Logistical Trash</a:t>
            </a:r>
          </a:p>
        </p:txBody>
      </p:sp>
      <p:sp>
        <p:nvSpPr>
          <p:cNvPr id="32" name="TextBox 31"/>
          <p:cNvSpPr txBox="1"/>
          <p:nvPr/>
        </p:nvSpPr>
        <p:spPr>
          <a:xfrm rot="2755301">
            <a:off x="7088247" y="1673007"/>
            <a:ext cx="1956503" cy="307777"/>
          </a:xfrm>
          <a:prstGeom prst="rect">
            <a:avLst/>
          </a:prstGeom>
          <a:noFill/>
        </p:spPr>
        <p:txBody>
          <a:bodyPr wrap="square" rtlCol="0">
            <a:spAutoFit/>
          </a:bodyPr>
          <a:lstStyle/>
          <a:p>
            <a:pPr algn="ctr"/>
            <a:r>
              <a:rPr lang="en-US" sz="1400" dirty="0">
                <a:solidFill>
                  <a:schemeClr val="bg1"/>
                </a:solidFill>
              </a:rPr>
              <a:t>Urine &amp; Fecal</a:t>
            </a:r>
          </a:p>
        </p:txBody>
      </p:sp>
      <p:sp>
        <p:nvSpPr>
          <p:cNvPr id="33" name="TextBox 32"/>
          <p:cNvSpPr txBox="1"/>
          <p:nvPr/>
        </p:nvSpPr>
        <p:spPr>
          <a:xfrm>
            <a:off x="7003176" y="12055"/>
            <a:ext cx="910393" cy="369332"/>
          </a:xfrm>
          <a:prstGeom prst="rect">
            <a:avLst/>
          </a:prstGeom>
          <a:noFill/>
        </p:spPr>
        <p:txBody>
          <a:bodyPr wrap="square" rtlCol="0">
            <a:spAutoFit/>
          </a:bodyPr>
          <a:lstStyle/>
          <a:p>
            <a:pPr algn="ctr"/>
            <a:r>
              <a:rPr lang="en-US" dirty="0">
                <a:solidFill>
                  <a:schemeClr val="bg1"/>
                </a:solidFill>
              </a:rPr>
              <a:t>H</a:t>
            </a:r>
            <a:r>
              <a:rPr lang="en-US" baseline="-25000" dirty="0">
                <a:solidFill>
                  <a:schemeClr val="bg1"/>
                </a:solidFill>
              </a:rPr>
              <a:t>2</a:t>
            </a:r>
            <a:r>
              <a:rPr lang="en-US" dirty="0">
                <a:solidFill>
                  <a:schemeClr val="bg1"/>
                </a:solidFill>
              </a:rPr>
              <a:t>O</a:t>
            </a:r>
            <a:endParaRPr lang="en-US" baseline="-25000" dirty="0">
              <a:solidFill>
                <a:schemeClr val="bg1"/>
              </a:solidFill>
            </a:endParaRPr>
          </a:p>
        </p:txBody>
      </p:sp>
      <p:sp>
        <p:nvSpPr>
          <p:cNvPr id="34" name="Down Arrow 33"/>
          <p:cNvSpPr/>
          <p:nvPr/>
        </p:nvSpPr>
        <p:spPr>
          <a:xfrm rot="2286536">
            <a:off x="7177636" y="409024"/>
            <a:ext cx="304800" cy="390665"/>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5" name="Down Arrow 34"/>
          <p:cNvSpPr/>
          <p:nvPr/>
        </p:nvSpPr>
        <p:spPr>
          <a:xfrm rot="18976950">
            <a:off x="6232256" y="400919"/>
            <a:ext cx="304800" cy="393192"/>
          </a:xfrm>
          <a:prstGeom prst="downArrow">
            <a:avLst/>
          </a:prstGeom>
          <a:solidFill>
            <a:schemeClr val="accent2">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bg1"/>
              </a:solidFill>
            </a:endParaRPr>
          </a:p>
        </p:txBody>
      </p:sp>
      <p:sp>
        <p:nvSpPr>
          <p:cNvPr id="36" name="Down Arrow 35"/>
          <p:cNvSpPr/>
          <p:nvPr/>
        </p:nvSpPr>
        <p:spPr>
          <a:xfrm>
            <a:off x="8466673" y="3335599"/>
            <a:ext cx="273902" cy="400938"/>
          </a:xfrm>
          <a:prstGeom prst="downArrow">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38" name="TextBox 37"/>
          <p:cNvSpPr txBox="1"/>
          <p:nvPr/>
        </p:nvSpPr>
        <p:spPr>
          <a:xfrm>
            <a:off x="8645857" y="5865757"/>
            <a:ext cx="782066" cy="338554"/>
          </a:xfrm>
          <a:prstGeom prst="rect">
            <a:avLst/>
          </a:prstGeom>
          <a:noFill/>
        </p:spPr>
        <p:txBody>
          <a:bodyPr wrap="square" rtlCol="0">
            <a:spAutoFit/>
          </a:bodyPr>
          <a:lstStyle/>
          <a:p>
            <a:pPr algn="ctr"/>
            <a:r>
              <a:rPr lang="en-US" sz="1600" dirty="0">
                <a:solidFill>
                  <a:schemeClr val="bg1"/>
                </a:solidFill>
              </a:rPr>
              <a:t>Food</a:t>
            </a:r>
          </a:p>
        </p:txBody>
      </p:sp>
      <p:sp>
        <p:nvSpPr>
          <p:cNvPr id="39" name="Down Arrow 38"/>
          <p:cNvSpPr/>
          <p:nvPr/>
        </p:nvSpPr>
        <p:spPr>
          <a:xfrm rot="5400000">
            <a:off x="5645568" y="613927"/>
            <a:ext cx="458908" cy="779323"/>
          </a:xfrm>
          <a:prstGeom prst="downArrow">
            <a:avLst/>
          </a:prstGeom>
          <a:solidFill>
            <a:srgbClr val="9933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bg1"/>
              </a:solidFill>
            </a:endParaRPr>
          </a:p>
        </p:txBody>
      </p:sp>
      <p:sp>
        <p:nvSpPr>
          <p:cNvPr id="40" name="TextBox 39"/>
          <p:cNvSpPr txBox="1"/>
          <p:nvPr/>
        </p:nvSpPr>
        <p:spPr>
          <a:xfrm>
            <a:off x="5661946" y="110360"/>
            <a:ext cx="968727" cy="369332"/>
          </a:xfrm>
          <a:prstGeom prst="rect">
            <a:avLst/>
          </a:prstGeom>
          <a:noFill/>
        </p:spPr>
        <p:txBody>
          <a:bodyPr wrap="square" rtlCol="0">
            <a:spAutoFit/>
          </a:bodyPr>
          <a:lstStyle/>
          <a:p>
            <a:pPr algn="ctr"/>
            <a:r>
              <a:rPr lang="en-US" dirty="0">
                <a:solidFill>
                  <a:schemeClr val="bg1"/>
                </a:solidFill>
              </a:rPr>
              <a:t>O</a:t>
            </a:r>
            <a:r>
              <a:rPr lang="en-US" baseline="-25000" dirty="0">
                <a:solidFill>
                  <a:schemeClr val="bg1"/>
                </a:solidFill>
              </a:rPr>
              <a:t>2</a:t>
            </a:r>
          </a:p>
        </p:txBody>
      </p:sp>
      <p:sp>
        <p:nvSpPr>
          <p:cNvPr id="41" name="TextBox 40"/>
          <p:cNvSpPr txBox="1"/>
          <p:nvPr/>
        </p:nvSpPr>
        <p:spPr>
          <a:xfrm>
            <a:off x="5652479" y="821626"/>
            <a:ext cx="655549" cy="338554"/>
          </a:xfrm>
          <a:prstGeom prst="rect">
            <a:avLst/>
          </a:prstGeom>
          <a:noFill/>
        </p:spPr>
        <p:txBody>
          <a:bodyPr wrap="square" rtlCol="0">
            <a:spAutoFit/>
          </a:bodyPr>
          <a:lstStyle/>
          <a:p>
            <a:pPr algn="ctr"/>
            <a:r>
              <a:rPr lang="en-US" sz="1600" dirty="0">
                <a:solidFill>
                  <a:schemeClr val="bg1"/>
                </a:solidFill>
              </a:rPr>
              <a:t>CO</a:t>
            </a:r>
            <a:r>
              <a:rPr lang="en-US" sz="1600" baseline="-25000" dirty="0">
                <a:solidFill>
                  <a:schemeClr val="bg1"/>
                </a:solidFill>
              </a:rPr>
              <a:t>2</a:t>
            </a:r>
          </a:p>
        </p:txBody>
      </p:sp>
      <p:sp>
        <p:nvSpPr>
          <p:cNvPr id="42" name="TextBox 41"/>
          <p:cNvSpPr txBox="1"/>
          <p:nvPr/>
        </p:nvSpPr>
        <p:spPr>
          <a:xfrm>
            <a:off x="5024691" y="5489359"/>
            <a:ext cx="523331" cy="307777"/>
          </a:xfrm>
          <a:prstGeom prst="rect">
            <a:avLst/>
          </a:prstGeom>
          <a:noFill/>
          <a:ln w="3175">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400" dirty="0">
                <a:solidFill>
                  <a:schemeClr val="bg1"/>
                </a:solidFill>
              </a:rPr>
              <a:t>CO</a:t>
            </a:r>
            <a:r>
              <a:rPr lang="en-US" sz="1400" baseline="-25000" dirty="0">
                <a:solidFill>
                  <a:schemeClr val="bg1"/>
                </a:solidFill>
              </a:rPr>
              <a:t>2</a:t>
            </a:r>
          </a:p>
        </p:txBody>
      </p:sp>
      <p:sp>
        <p:nvSpPr>
          <p:cNvPr id="43" name="TextBox 42"/>
          <p:cNvSpPr txBox="1"/>
          <p:nvPr/>
        </p:nvSpPr>
        <p:spPr>
          <a:xfrm>
            <a:off x="7413934" y="5231913"/>
            <a:ext cx="1305128" cy="307777"/>
          </a:xfrm>
          <a:prstGeom prst="rect">
            <a:avLst/>
          </a:prstGeom>
          <a:noFill/>
          <a:ln w="3175">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400" dirty="0">
                <a:solidFill>
                  <a:schemeClr val="bg1"/>
                </a:solidFill>
              </a:rPr>
              <a:t>H</a:t>
            </a:r>
            <a:r>
              <a:rPr lang="en-US" sz="1400" baseline="-25000" dirty="0">
                <a:solidFill>
                  <a:schemeClr val="bg1"/>
                </a:solidFill>
              </a:rPr>
              <a:t>2</a:t>
            </a:r>
            <a:r>
              <a:rPr lang="en-US" sz="1400" dirty="0">
                <a:solidFill>
                  <a:schemeClr val="bg1"/>
                </a:solidFill>
              </a:rPr>
              <a:t>O, Fertilizer</a:t>
            </a:r>
            <a:endParaRPr lang="en-US" sz="1400" baseline="-25000" dirty="0">
              <a:solidFill>
                <a:schemeClr val="bg1"/>
              </a:solidFill>
            </a:endParaRPr>
          </a:p>
        </p:txBody>
      </p:sp>
      <p:sp>
        <p:nvSpPr>
          <p:cNvPr id="46" name="Curved Right Arrow 45"/>
          <p:cNvSpPr/>
          <p:nvPr/>
        </p:nvSpPr>
        <p:spPr>
          <a:xfrm rot="7835480" flipV="1">
            <a:off x="7810798" y="851621"/>
            <a:ext cx="681437" cy="1826415"/>
          </a:xfrm>
          <a:prstGeom prst="curvedRightArrow">
            <a:avLst/>
          </a:prstGeom>
          <a:solidFill>
            <a:schemeClr val="bg1">
              <a:lumMod val="50000"/>
            </a:schemeClr>
          </a:solidFill>
          <a:ln>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53" name="TextBox 52"/>
          <p:cNvSpPr txBox="1"/>
          <p:nvPr/>
        </p:nvSpPr>
        <p:spPr>
          <a:xfrm>
            <a:off x="223886" y="5176862"/>
            <a:ext cx="1751206" cy="738664"/>
          </a:xfrm>
          <a:prstGeom prst="rect">
            <a:avLst/>
          </a:prstGeom>
          <a:solidFill>
            <a:schemeClr val="tx1">
              <a:alpha val="12000"/>
            </a:schemeClr>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1400" dirty="0">
                <a:solidFill>
                  <a:schemeClr val="bg1"/>
                </a:solidFill>
              </a:rPr>
              <a:t>Electrolysis,  Fuel Production,</a:t>
            </a:r>
          </a:p>
          <a:p>
            <a:pPr algn="ctr"/>
            <a:r>
              <a:rPr lang="en-US" sz="1400" dirty="0">
                <a:solidFill>
                  <a:schemeClr val="bg1"/>
                </a:solidFill>
              </a:rPr>
              <a:t>Fuel Depot…</a:t>
            </a:r>
            <a:endParaRPr lang="en-US" sz="1400" baseline="-25000" dirty="0">
              <a:solidFill>
                <a:schemeClr val="bg1"/>
              </a:solidFill>
            </a:endParaRPr>
          </a:p>
        </p:txBody>
      </p:sp>
      <p:sp>
        <p:nvSpPr>
          <p:cNvPr id="55" name="Down Arrow 54"/>
          <p:cNvSpPr/>
          <p:nvPr/>
        </p:nvSpPr>
        <p:spPr>
          <a:xfrm rot="5400000" flipV="1">
            <a:off x="6640806" y="2841979"/>
            <a:ext cx="218991" cy="2660308"/>
          </a:xfrm>
          <a:prstGeom prst="downArrow">
            <a:avLst/>
          </a:prstGeom>
          <a:solidFill>
            <a:srgbClr val="0099FF"/>
          </a:solidFill>
          <a:ln>
            <a:solidFill>
              <a:srgbClr val="00CCFF"/>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56" name="Down Arrow 55"/>
          <p:cNvSpPr/>
          <p:nvPr/>
        </p:nvSpPr>
        <p:spPr>
          <a:xfrm flipV="1">
            <a:off x="935961" y="3049511"/>
            <a:ext cx="221402" cy="724051"/>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bg1"/>
              </a:solidFill>
            </a:endParaRPr>
          </a:p>
        </p:txBody>
      </p:sp>
      <p:sp>
        <p:nvSpPr>
          <p:cNvPr id="57" name="TextBox 56"/>
          <p:cNvSpPr txBox="1"/>
          <p:nvPr/>
        </p:nvSpPr>
        <p:spPr>
          <a:xfrm>
            <a:off x="2273037" y="5432626"/>
            <a:ext cx="1028317" cy="984885"/>
          </a:xfrm>
          <a:prstGeom prst="rect">
            <a:avLst/>
          </a:prstGeom>
          <a:noFill/>
        </p:spPr>
        <p:txBody>
          <a:bodyPr wrap="square" rtlCol="0">
            <a:spAutoFit/>
          </a:bodyPr>
          <a:lstStyle/>
          <a:p>
            <a:r>
              <a:rPr lang="en-US" sz="1400" dirty="0">
                <a:solidFill>
                  <a:schemeClr val="bg1"/>
                </a:solidFill>
              </a:rPr>
              <a:t>CH</a:t>
            </a:r>
            <a:r>
              <a:rPr lang="en-US" sz="1400" baseline="-25000" dirty="0">
                <a:solidFill>
                  <a:schemeClr val="bg1"/>
                </a:solidFill>
              </a:rPr>
              <a:t>4</a:t>
            </a:r>
          </a:p>
          <a:p>
            <a:r>
              <a:rPr lang="en-US" sz="1400" dirty="0">
                <a:solidFill>
                  <a:schemeClr val="bg1"/>
                </a:solidFill>
              </a:rPr>
              <a:t>CO</a:t>
            </a:r>
          </a:p>
          <a:p>
            <a:r>
              <a:rPr lang="en-US" sz="1400" dirty="0">
                <a:solidFill>
                  <a:schemeClr val="bg1"/>
                </a:solidFill>
              </a:rPr>
              <a:t>CO</a:t>
            </a:r>
            <a:r>
              <a:rPr lang="en-US" sz="1400" baseline="-25000" dirty="0">
                <a:solidFill>
                  <a:schemeClr val="bg1"/>
                </a:solidFill>
              </a:rPr>
              <a:t>2</a:t>
            </a:r>
          </a:p>
          <a:p>
            <a:r>
              <a:rPr lang="en-US" sz="1600" baseline="-25000" dirty="0">
                <a:solidFill>
                  <a:schemeClr val="bg1"/>
                </a:solidFill>
              </a:rPr>
              <a:t>Hydrocarbons</a:t>
            </a:r>
            <a:endParaRPr lang="en-US" sz="1600" dirty="0">
              <a:solidFill>
                <a:schemeClr val="bg1"/>
              </a:solidFill>
            </a:endParaRPr>
          </a:p>
        </p:txBody>
      </p:sp>
      <p:sp>
        <p:nvSpPr>
          <p:cNvPr id="30" name="TextBox 29"/>
          <p:cNvSpPr txBox="1"/>
          <p:nvPr/>
        </p:nvSpPr>
        <p:spPr>
          <a:xfrm>
            <a:off x="3921980" y="4681887"/>
            <a:ext cx="1855828" cy="307777"/>
          </a:xfrm>
          <a:prstGeom prst="rect">
            <a:avLst/>
          </a:prstGeom>
          <a:noFill/>
        </p:spPr>
        <p:txBody>
          <a:bodyPr wrap="square" rtlCol="0">
            <a:spAutoFit/>
          </a:bodyPr>
          <a:lstStyle/>
          <a:p>
            <a:pPr algn="ctr"/>
            <a:r>
              <a:rPr lang="en-US" sz="1400" dirty="0">
                <a:solidFill>
                  <a:schemeClr val="bg1"/>
                </a:solidFill>
              </a:rPr>
              <a:t>Waste Conversion</a:t>
            </a:r>
          </a:p>
        </p:txBody>
      </p:sp>
      <p:sp>
        <p:nvSpPr>
          <p:cNvPr id="2" name="Slide Number Placeholder 1">
            <a:extLst>
              <a:ext uri="{FF2B5EF4-FFF2-40B4-BE49-F238E27FC236}">
                <a16:creationId xmlns:a16="http://schemas.microsoft.com/office/drawing/2014/main" id="{A6A3FF24-83AE-5BD5-AF5F-9BCA6896CEBB}"/>
              </a:ext>
            </a:extLst>
          </p:cNvPr>
          <p:cNvSpPr>
            <a:spLocks noGrp="1"/>
          </p:cNvSpPr>
          <p:nvPr>
            <p:ph type="sldNum" sz="quarter" idx="10"/>
          </p:nvPr>
        </p:nvSpPr>
        <p:spPr/>
        <p:txBody>
          <a:bodyPr/>
          <a:lstStyle/>
          <a:p>
            <a:pPr>
              <a:defRPr/>
            </a:pPr>
            <a:fld id="{6B339CB8-5AD3-EF4C-A41B-F10F51164C2B}" type="slidenum">
              <a:rPr lang="en-US" smtClean="0"/>
              <a:pPr>
                <a:defRPr/>
              </a:pPr>
              <a:t>15</a:t>
            </a:fld>
            <a:endParaRPr lang="en-US" dirty="0"/>
          </a:p>
        </p:txBody>
      </p:sp>
      <p:pic>
        <p:nvPicPr>
          <p:cNvPr id="60" name="Picture 2" descr="https://cdn.technologyreview.com/i/images/163697mainlanderhi.jpg?sw=1180&amp;cx=0&amp;cy=0&amp;cw=2759&amp;ch=1552">
            <a:extLst>
              <a:ext uri="{FF2B5EF4-FFF2-40B4-BE49-F238E27FC236}">
                <a16:creationId xmlns:a16="http://schemas.microsoft.com/office/drawing/2014/main" id="{AF2A7546-C147-01B0-A462-639465A51F30}"/>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9600" t="13811" r="25053" b="21761"/>
          <a:stretch/>
        </p:blipFill>
        <p:spPr bwMode="auto">
          <a:xfrm>
            <a:off x="175163" y="3806191"/>
            <a:ext cx="1747899" cy="13953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1" name="TextBox 60">
            <a:extLst>
              <a:ext uri="{FF2B5EF4-FFF2-40B4-BE49-F238E27FC236}">
                <a16:creationId xmlns:a16="http://schemas.microsoft.com/office/drawing/2014/main" id="{901A9522-63A7-FA1D-1D29-B550C41ABDBB}"/>
              </a:ext>
            </a:extLst>
          </p:cNvPr>
          <p:cNvSpPr txBox="1"/>
          <p:nvPr/>
        </p:nvSpPr>
        <p:spPr>
          <a:xfrm>
            <a:off x="6134629" y="3835768"/>
            <a:ext cx="1008783" cy="307777"/>
          </a:xfrm>
          <a:prstGeom prst="rect">
            <a:avLst/>
          </a:prstGeom>
          <a:noFill/>
        </p:spPr>
        <p:txBody>
          <a:bodyPr wrap="square" rtlCol="0">
            <a:spAutoFit/>
          </a:bodyPr>
          <a:lstStyle/>
          <a:p>
            <a:pPr algn="ctr"/>
            <a:r>
              <a:rPr lang="en-US" sz="1400" dirty="0">
                <a:solidFill>
                  <a:schemeClr val="bg1"/>
                </a:solidFill>
              </a:rPr>
              <a:t>H</a:t>
            </a:r>
            <a:r>
              <a:rPr lang="en-US" sz="1400" baseline="-25000" dirty="0">
                <a:solidFill>
                  <a:schemeClr val="bg1"/>
                </a:solidFill>
              </a:rPr>
              <a:t>2</a:t>
            </a:r>
            <a:r>
              <a:rPr lang="en-US" sz="1400" dirty="0">
                <a:solidFill>
                  <a:schemeClr val="bg1"/>
                </a:solidFill>
              </a:rPr>
              <a:t>O</a:t>
            </a:r>
          </a:p>
        </p:txBody>
      </p:sp>
      <p:sp>
        <p:nvSpPr>
          <p:cNvPr id="63" name="TextBox 62">
            <a:extLst>
              <a:ext uri="{FF2B5EF4-FFF2-40B4-BE49-F238E27FC236}">
                <a16:creationId xmlns:a16="http://schemas.microsoft.com/office/drawing/2014/main" id="{470611AE-6D67-7614-F73B-762FA849274C}"/>
              </a:ext>
            </a:extLst>
          </p:cNvPr>
          <p:cNvSpPr txBox="1"/>
          <p:nvPr/>
        </p:nvSpPr>
        <p:spPr>
          <a:xfrm>
            <a:off x="2726066" y="4547168"/>
            <a:ext cx="1008783" cy="307777"/>
          </a:xfrm>
          <a:prstGeom prst="rect">
            <a:avLst/>
          </a:prstGeom>
          <a:noFill/>
        </p:spPr>
        <p:txBody>
          <a:bodyPr wrap="square" rtlCol="0">
            <a:spAutoFit/>
          </a:bodyPr>
          <a:lstStyle/>
          <a:p>
            <a:pPr algn="ctr"/>
            <a:r>
              <a:rPr lang="en-US" sz="1400" dirty="0">
                <a:solidFill>
                  <a:schemeClr val="bg1"/>
                </a:solidFill>
              </a:rPr>
              <a:t>H</a:t>
            </a:r>
            <a:r>
              <a:rPr lang="en-US" sz="1400" baseline="-25000" dirty="0">
                <a:solidFill>
                  <a:schemeClr val="bg1"/>
                </a:solidFill>
              </a:rPr>
              <a:t>2</a:t>
            </a:r>
            <a:r>
              <a:rPr lang="en-US" sz="1400" dirty="0">
                <a:solidFill>
                  <a:schemeClr val="bg1"/>
                </a:solidFill>
              </a:rPr>
              <a:t>O</a:t>
            </a:r>
          </a:p>
        </p:txBody>
      </p:sp>
      <p:sp>
        <p:nvSpPr>
          <p:cNvPr id="64" name="Down Arrow 54">
            <a:extLst>
              <a:ext uri="{FF2B5EF4-FFF2-40B4-BE49-F238E27FC236}">
                <a16:creationId xmlns:a16="http://schemas.microsoft.com/office/drawing/2014/main" id="{44348FD3-9FF1-4D8B-C2E8-9821C80FA6D9}"/>
              </a:ext>
            </a:extLst>
          </p:cNvPr>
          <p:cNvSpPr/>
          <p:nvPr/>
        </p:nvSpPr>
        <p:spPr>
          <a:xfrm rot="5400000" flipV="1">
            <a:off x="9953098" y="3342879"/>
            <a:ext cx="218991" cy="1771866"/>
          </a:xfrm>
          <a:prstGeom prst="downArrow">
            <a:avLst/>
          </a:prstGeom>
          <a:solidFill>
            <a:schemeClr val="tx1">
              <a:lumMod val="65000"/>
              <a:lumOff val="35000"/>
            </a:schemeClr>
          </a:solidFill>
          <a:ln>
            <a:solidFill>
              <a:schemeClr val="tx1">
                <a:lumMod val="65000"/>
                <a:lumOff val="3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65" name="TextBox 64">
            <a:extLst>
              <a:ext uri="{FF2B5EF4-FFF2-40B4-BE49-F238E27FC236}">
                <a16:creationId xmlns:a16="http://schemas.microsoft.com/office/drawing/2014/main" id="{F398AF3C-44A1-72E3-ED1C-BE8EE5A21B81}"/>
              </a:ext>
            </a:extLst>
          </p:cNvPr>
          <p:cNvSpPr txBox="1"/>
          <p:nvPr/>
        </p:nvSpPr>
        <p:spPr>
          <a:xfrm>
            <a:off x="9998054" y="4204338"/>
            <a:ext cx="1008783" cy="307777"/>
          </a:xfrm>
          <a:prstGeom prst="rect">
            <a:avLst/>
          </a:prstGeom>
          <a:noFill/>
        </p:spPr>
        <p:txBody>
          <a:bodyPr wrap="square" rtlCol="0">
            <a:spAutoFit/>
          </a:bodyPr>
          <a:lstStyle/>
          <a:p>
            <a:pPr algn="ctr"/>
            <a:r>
              <a:rPr lang="en-US" sz="1400" dirty="0">
                <a:solidFill>
                  <a:schemeClr val="bg1"/>
                </a:solidFill>
              </a:rPr>
              <a:t>Brine</a:t>
            </a:r>
          </a:p>
        </p:txBody>
      </p:sp>
      <p:sp>
        <p:nvSpPr>
          <p:cNvPr id="68" name="Down Arrow 54">
            <a:extLst>
              <a:ext uri="{FF2B5EF4-FFF2-40B4-BE49-F238E27FC236}">
                <a16:creationId xmlns:a16="http://schemas.microsoft.com/office/drawing/2014/main" id="{C07C61FA-A5C6-A4EA-2FE4-7B6A2FF8100C}"/>
              </a:ext>
            </a:extLst>
          </p:cNvPr>
          <p:cNvSpPr/>
          <p:nvPr/>
        </p:nvSpPr>
        <p:spPr>
          <a:xfrm rot="7978156" flipV="1">
            <a:off x="5562906" y="4862535"/>
            <a:ext cx="163417" cy="914504"/>
          </a:xfrm>
          <a:prstGeom prst="downArrow">
            <a:avLst/>
          </a:prstGeom>
          <a:solidFill>
            <a:srgbClr val="996633"/>
          </a:solidFill>
          <a:ln>
            <a:solidFill>
              <a:schemeClr val="tx1">
                <a:lumMod val="75000"/>
                <a:lumOff val="2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69" name="TextBox 68">
            <a:extLst>
              <a:ext uri="{FF2B5EF4-FFF2-40B4-BE49-F238E27FC236}">
                <a16:creationId xmlns:a16="http://schemas.microsoft.com/office/drawing/2014/main" id="{9112022C-D98E-4902-D052-FF3059BBA38E}"/>
              </a:ext>
            </a:extLst>
          </p:cNvPr>
          <p:cNvSpPr txBox="1"/>
          <p:nvPr/>
        </p:nvSpPr>
        <p:spPr>
          <a:xfrm>
            <a:off x="5478039" y="4829031"/>
            <a:ext cx="1008783" cy="523220"/>
          </a:xfrm>
          <a:prstGeom prst="rect">
            <a:avLst/>
          </a:prstGeom>
          <a:noFill/>
        </p:spPr>
        <p:txBody>
          <a:bodyPr wrap="square" rtlCol="0">
            <a:spAutoFit/>
          </a:bodyPr>
          <a:lstStyle/>
          <a:p>
            <a:pPr algn="ctr"/>
            <a:r>
              <a:rPr lang="en-US" sz="1400" dirty="0">
                <a:solidFill>
                  <a:schemeClr val="bg1"/>
                </a:solidFill>
              </a:rPr>
              <a:t>Crop Nutrients</a:t>
            </a:r>
          </a:p>
        </p:txBody>
      </p:sp>
      <p:sp>
        <p:nvSpPr>
          <p:cNvPr id="70" name="TextBox 69">
            <a:extLst>
              <a:ext uri="{FF2B5EF4-FFF2-40B4-BE49-F238E27FC236}">
                <a16:creationId xmlns:a16="http://schemas.microsoft.com/office/drawing/2014/main" id="{82893E11-CAF9-9A13-943C-301C40947960}"/>
              </a:ext>
            </a:extLst>
          </p:cNvPr>
          <p:cNvSpPr txBox="1"/>
          <p:nvPr/>
        </p:nvSpPr>
        <p:spPr>
          <a:xfrm>
            <a:off x="4394132" y="821626"/>
            <a:ext cx="1195032" cy="307777"/>
          </a:xfrm>
          <a:prstGeom prst="rect">
            <a:avLst/>
          </a:prstGeom>
          <a:noFill/>
        </p:spPr>
        <p:txBody>
          <a:bodyPr wrap="square" rtlCol="0">
            <a:spAutoFit/>
          </a:bodyPr>
          <a:lstStyle/>
          <a:p>
            <a:pPr algn="ctr"/>
            <a:r>
              <a:rPr lang="en-US" sz="1400" dirty="0">
                <a:solidFill>
                  <a:schemeClr val="bg1"/>
                </a:solidFill>
              </a:rPr>
              <a:t>To ECLSS</a:t>
            </a:r>
            <a:endParaRPr lang="en-US" sz="1400" baseline="-25000" dirty="0">
              <a:solidFill>
                <a:schemeClr val="bg1"/>
              </a:solidFill>
            </a:endParaRPr>
          </a:p>
        </p:txBody>
      </p:sp>
      <p:sp>
        <p:nvSpPr>
          <p:cNvPr id="73" name="Curved Right Arrow 43">
            <a:extLst>
              <a:ext uri="{FF2B5EF4-FFF2-40B4-BE49-F238E27FC236}">
                <a16:creationId xmlns:a16="http://schemas.microsoft.com/office/drawing/2014/main" id="{5CB0A2EC-5026-3987-5BFF-144959033A52}"/>
              </a:ext>
            </a:extLst>
          </p:cNvPr>
          <p:cNvSpPr/>
          <p:nvPr/>
        </p:nvSpPr>
        <p:spPr>
          <a:xfrm rot="20857525" flipH="1" flipV="1">
            <a:off x="8821538" y="373144"/>
            <a:ext cx="1332973" cy="3621661"/>
          </a:xfrm>
          <a:prstGeom prst="curvedRightArrow">
            <a:avLst/>
          </a:prstGeom>
          <a:solidFill>
            <a:srgbClr val="0070C0"/>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1"/>
              </a:solidFill>
            </a:endParaRPr>
          </a:p>
        </p:txBody>
      </p:sp>
      <p:sp>
        <p:nvSpPr>
          <p:cNvPr id="74" name="TextBox 73">
            <a:extLst>
              <a:ext uri="{FF2B5EF4-FFF2-40B4-BE49-F238E27FC236}">
                <a16:creationId xmlns:a16="http://schemas.microsoft.com/office/drawing/2014/main" id="{5DE517EB-1A7C-ABF4-8B49-ADA515406C90}"/>
              </a:ext>
            </a:extLst>
          </p:cNvPr>
          <p:cNvSpPr txBox="1"/>
          <p:nvPr/>
        </p:nvSpPr>
        <p:spPr>
          <a:xfrm>
            <a:off x="9713523" y="1233183"/>
            <a:ext cx="910393" cy="369332"/>
          </a:xfrm>
          <a:prstGeom prst="rect">
            <a:avLst/>
          </a:prstGeom>
          <a:noFill/>
        </p:spPr>
        <p:txBody>
          <a:bodyPr wrap="square" rtlCol="0">
            <a:spAutoFit/>
          </a:bodyPr>
          <a:lstStyle/>
          <a:p>
            <a:pPr algn="ctr"/>
            <a:r>
              <a:rPr lang="en-US" dirty="0">
                <a:solidFill>
                  <a:schemeClr val="bg1"/>
                </a:solidFill>
              </a:rPr>
              <a:t>H</a:t>
            </a:r>
            <a:r>
              <a:rPr lang="en-US" baseline="-25000" dirty="0">
                <a:solidFill>
                  <a:schemeClr val="bg1"/>
                </a:solidFill>
              </a:rPr>
              <a:t>2</a:t>
            </a:r>
            <a:r>
              <a:rPr lang="en-US" dirty="0">
                <a:solidFill>
                  <a:schemeClr val="bg1"/>
                </a:solidFill>
              </a:rPr>
              <a:t>O</a:t>
            </a:r>
            <a:endParaRPr lang="en-US" baseline="-25000" dirty="0">
              <a:solidFill>
                <a:schemeClr val="bg1"/>
              </a:solidFill>
            </a:endParaRPr>
          </a:p>
        </p:txBody>
      </p:sp>
      <p:sp>
        <p:nvSpPr>
          <p:cNvPr id="75" name="Down Arrow 54">
            <a:extLst>
              <a:ext uri="{FF2B5EF4-FFF2-40B4-BE49-F238E27FC236}">
                <a16:creationId xmlns:a16="http://schemas.microsoft.com/office/drawing/2014/main" id="{9DF2E59A-8A65-47E8-A809-34C63E51AF9A}"/>
              </a:ext>
            </a:extLst>
          </p:cNvPr>
          <p:cNvSpPr/>
          <p:nvPr/>
        </p:nvSpPr>
        <p:spPr>
          <a:xfrm rot="16200000" flipV="1">
            <a:off x="3558533" y="3562533"/>
            <a:ext cx="218991" cy="1380320"/>
          </a:xfrm>
          <a:prstGeom prst="downArrow">
            <a:avLst/>
          </a:prstGeom>
          <a:solidFill>
            <a:schemeClr val="tx1">
              <a:lumMod val="65000"/>
              <a:lumOff val="35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76" name="TextBox 75">
            <a:extLst>
              <a:ext uri="{FF2B5EF4-FFF2-40B4-BE49-F238E27FC236}">
                <a16:creationId xmlns:a16="http://schemas.microsoft.com/office/drawing/2014/main" id="{8C69AB1B-DE44-C838-1792-D1F4601DD6E2}"/>
              </a:ext>
            </a:extLst>
          </p:cNvPr>
          <p:cNvSpPr txBox="1"/>
          <p:nvPr/>
        </p:nvSpPr>
        <p:spPr>
          <a:xfrm>
            <a:off x="4692904" y="6413419"/>
            <a:ext cx="1263631" cy="523220"/>
          </a:xfrm>
          <a:prstGeom prst="rect">
            <a:avLst/>
          </a:prstGeom>
          <a:noFill/>
        </p:spPr>
        <p:txBody>
          <a:bodyPr wrap="square" rtlCol="0">
            <a:spAutoFit/>
          </a:bodyPr>
          <a:lstStyle/>
          <a:p>
            <a:pPr algn="ctr"/>
            <a:r>
              <a:rPr lang="en-US" sz="1400" dirty="0">
                <a:solidFill>
                  <a:schemeClr val="bg1"/>
                </a:solidFill>
              </a:rPr>
              <a:t>Inedible Plant Biomass</a:t>
            </a:r>
          </a:p>
        </p:txBody>
      </p:sp>
      <p:sp>
        <p:nvSpPr>
          <p:cNvPr id="77" name="TextBox 76">
            <a:extLst>
              <a:ext uri="{FF2B5EF4-FFF2-40B4-BE49-F238E27FC236}">
                <a16:creationId xmlns:a16="http://schemas.microsoft.com/office/drawing/2014/main" id="{7866C593-B7FA-2450-0A4F-A958D3A78F03}"/>
              </a:ext>
            </a:extLst>
          </p:cNvPr>
          <p:cNvSpPr txBox="1"/>
          <p:nvPr/>
        </p:nvSpPr>
        <p:spPr>
          <a:xfrm>
            <a:off x="2741312" y="3643303"/>
            <a:ext cx="1263631" cy="523220"/>
          </a:xfrm>
          <a:prstGeom prst="rect">
            <a:avLst/>
          </a:prstGeom>
          <a:noFill/>
        </p:spPr>
        <p:txBody>
          <a:bodyPr wrap="square" rtlCol="0">
            <a:spAutoFit/>
          </a:bodyPr>
          <a:lstStyle/>
          <a:p>
            <a:pPr algn="ctr"/>
            <a:r>
              <a:rPr lang="en-US" sz="1400" dirty="0">
                <a:solidFill>
                  <a:schemeClr val="bg1"/>
                </a:solidFill>
              </a:rPr>
              <a:t>Solid Recovery &amp; Recycling</a:t>
            </a:r>
          </a:p>
        </p:txBody>
      </p:sp>
      <p:sp>
        <p:nvSpPr>
          <p:cNvPr id="78" name="Curved Right Arrow 43">
            <a:extLst>
              <a:ext uri="{FF2B5EF4-FFF2-40B4-BE49-F238E27FC236}">
                <a16:creationId xmlns:a16="http://schemas.microsoft.com/office/drawing/2014/main" id="{F5F3683C-1744-B499-9ED4-F4016A392FF2}"/>
              </a:ext>
            </a:extLst>
          </p:cNvPr>
          <p:cNvSpPr/>
          <p:nvPr/>
        </p:nvSpPr>
        <p:spPr>
          <a:xfrm rot="2523497" flipV="1">
            <a:off x="3185054" y="-798310"/>
            <a:ext cx="1105301" cy="4988499"/>
          </a:xfrm>
          <a:prstGeom prst="curvedRightArrow">
            <a:avLst/>
          </a:prstGeom>
          <a:solidFill>
            <a:srgbClr val="0070C0"/>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1"/>
              </a:solidFill>
            </a:endParaRPr>
          </a:p>
        </p:txBody>
      </p:sp>
      <p:pic>
        <p:nvPicPr>
          <p:cNvPr id="79" name="Picture 78" descr="In-Space Manufacturing | NASA">
            <a:extLst>
              <a:ext uri="{FF2B5EF4-FFF2-40B4-BE49-F238E27FC236}">
                <a16:creationId xmlns:a16="http://schemas.microsoft.com/office/drawing/2014/main" id="{DB2E705D-5520-2B79-A1C3-B023A9AE173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47135" y="3247802"/>
            <a:ext cx="1047041" cy="1047041"/>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48" name="Down Arrow 54">
            <a:extLst>
              <a:ext uri="{FF2B5EF4-FFF2-40B4-BE49-F238E27FC236}">
                <a16:creationId xmlns:a16="http://schemas.microsoft.com/office/drawing/2014/main" id="{29320FD2-F843-A279-28C8-E31FD068BB12}"/>
              </a:ext>
            </a:extLst>
          </p:cNvPr>
          <p:cNvSpPr/>
          <p:nvPr/>
        </p:nvSpPr>
        <p:spPr>
          <a:xfrm rot="14744402" flipV="1">
            <a:off x="6931285" y="1602403"/>
            <a:ext cx="246138" cy="1892307"/>
          </a:xfrm>
          <a:prstGeom prst="downArrow">
            <a:avLst/>
          </a:prstGeom>
          <a:solidFill>
            <a:srgbClr val="996633"/>
          </a:solidFill>
          <a:ln>
            <a:solidFill>
              <a:schemeClr val="tx1">
                <a:lumMod val="65000"/>
                <a:lumOff val="3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49" name="TextBox 48">
            <a:extLst>
              <a:ext uri="{FF2B5EF4-FFF2-40B4-BE49-F238E27FC236}">
                <a16:creationId xmlns:a16="http://schemas.microsoft.com/office/drawing/2014/main" id="{3FB626BC-55D3-1D6C-8709-36DA42A45157}"/>
              </a:ext>
            </a:extLst>
          </p:cNvPr>
          <p:cNvSpPr txBox="1"/>
          <p:nvPr/>
        </p:nvSpPr>
        <p:spPr>
          <a:xfrm>
            <a:off x="6551159" y="2589223"/>
            <a:ext cx="1319058" cy="307777"/>
          </a:xfrm>
          <a:prstGeom prst="rect">
            <a:avLst/>
          </a:prstGeom>
          <a:noFill/>
        </p:spPr>
        <p:txBody>
          <a:bodyPr wrap="square" rtlCol="0">
            <a:spAutoFit/>
          </a:bodyPr>
          <a:lstStyle/>
          <a:p>
            <a:pPr algn="ctr"/>
            <a:r>
              <a:rPr lang="en-US" sz="1400" dirty="0">
                <a:solidFill>
                  <a:schemeClr val="bg1"/>
                </a:solidFill>
              </a:rPr>
              <a:t>Fecal</a:t>
            </a:r>
          </a:p>
        </p:txBody>
      </p:sp>
      <p:sp>
        <p:nvSpPr>
          <p:cNvPr id="24" name="Curved Right Arrow 23"/>
          <p:cNvSpPr/>
          <p:nvPr/>
        </p:nvSpPr>
        <p:spPr>
          <a:xfrm rot="20385797" flipV="1">
            <a:off x="4090099" y="2910897"/>
            <a:ext cx="1167937" cy="3794128"/>
          </a:xfrm>
          <a:prstGeom prst="curvedRightArrow">
            <a:avLst>
              <a:gd name="adj1" fmla="val 25000"/>
              <a:gd name="adj2" fmla="val 48283"/>
              <a:gd name="adj3" fmla="val 25000"/>
            </a:avLst>
          </a:prstGeom>
          <a:solidFill>
            <a:schemeClr val="bg1">
              <a:lumMod val="50000"/>
            </a:schemeClr>
          </a:solidFill>
          <a:ln>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385974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500"/>
                                        <p:tgtEl>
                                          <p:spTgt spid="5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4"/>
                                        </p:tgtEl>
                                        <p:attrNameLst>
                                          <p:attrName>style.visibility</p:attrName>
                                        </p:attrNameLst>
                                      </p:cBhvr>
                                      <p:to>
                                        <p:strVal val="visible"/>
                                      </p:to>
                                    </p:set>
                                    <p:animEffect transition="in" filter="fade">
                                      <p:cBhvr>
                                        <p:cTn id="42" dur="500"/>
                                        <p:tgtEl>
                                          <p:spTgt spid="7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fade">
                                      <p:cBhvr>
                                        <p:cTn id="59" dur="500"/>
                                        <p:tgtEl>
                                          <p:spTgt spid="6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fade">
                                      <p:cBhvr>
                                        <p:cTn id="62" dur="500"/>
                                        <p:tgtEl>
                                          <p:spTgt spid="6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fade">
                                      <p:cBhvr>
                                        <p:cTn id="68" dur="500"/>
                                        <p:tgtEl>
                                          <p:spTgt spid="7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500"/>
                                        <p:tgtEl>
                                          <p:spTgt spid="5"/>
                                        </p:tgtEl>
                                      </p:cBhvr>
                                    </p:animEffect>
                                  </p:childTnLst>
                                </p:cTn>
                              </p:par>
                              <p:par>
                                <p:cTn id="72" presetID="10"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500"/>
                                        <p:tgtEl>
                                          <p:spTgt spid="6"/>
                                        </p:tgtEl>
                                      </p:cBhvr>
                                    </p:animEffect>
                                  </p:childTnLst>
                                </p:cTn>
                              </p:par>
                              <p:par>
                                <p:cTn id="75" presetID="10" presetClass="entr" presetSubtype="0" fill="hold" nodeType="with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fade">
                                      <p:cBhvr>
                                        <p:cTn id="77" dur="500"/>
                                        <p:tgtEl>
                                          <p:spTgt spid="7"/>
                                        </p:tgtEl>
                                      </p:cBhvr>
                                    </p:animEffect>
                                  </p:childTnLst>
                                </p:cTn>
                              </p:par>
                              <p:par>
                                <p:cTn id="78" presetID="10" presetClass="entr" presetSubtype="0" fill="hold" nodeType="with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500"/>
                                        <p:tgtEl>
                                          <p:spTgt spid="8"/>
                                        </p:tgtEl>
                                      </p:cBhvr>
                                    </p:animEffect>
                                  </p:childTnLst>
                                </p:cTn>
                              </p:par>
                              <p:par>
                                <p:cTn id="81" presetID="10" presetClass="entr" presetSubtype="0" fill="hold" nodeType="with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fade">
                                      <p:cBhvr>
                                        <p:cTn id="83" dur="500"/>
                                        <p:tgtEl>
                                          <p:spTgt spid="9"/>
                                        </p:tgtEl>
                                      </p:cBhvr>
                                    </p:animEffect>
                                  </p:childTnLst>
                                </p:cTn>
                              </p:par>
                              <p:par>
                                <p:cTn id="84" presetID="10" presetClass="entr" presetSubtype="0" fill="hold"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fade">
                                      <p:cBhvr>
                                        <p:cTn id="86" dur="500"/>
                                        <p:tgtEl>
                                          <p:spTgt spid="10"/>
                                        </p:tgtEl>
                                      </p:cBhvr>
                                    </p:animEffect>
                                  </p:childTnLst>
                                </p:cTn>
                              </p:par>
                              <p:par>
                                <p:cTn id="87" presetID="10" presetClass="entr" presetSubtype="0" fill="hold" nodeType="with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fade">
                                      <p:cBhvr>
                                        <p:cTn id="89" dur="500"/>
                                        <p:tgtEl>
                                          <p:spTgt spid="11"/>
                                        </p:tgtEl>
                                      </p:cBhvr>
                                    </p:animEffect>
                                  </p:childTnLst>
                                </p:cTn>
                              </p:par>
                              <p:par>
                                <p:cTn id="90" presetID="10" presetClass="entr" presetSubtype="0" fill="hold" nodeType="with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fade">
                                      <p:cBhvr>
                                        <p:cTn id="92" dur="500"/>
                                        <p:tgtEl>
                                          <p:spTgt spid="12"/>
                                        </p:tgtEl>
                                      </p:cBhvr>
                                    </p:animEffect>
                                  </p:childTnLst>
                                </p:cTn>
                              </p:par>
                              <p:par>
                                <p:cTn id="93" presetID="10" presetClass="entr" presetSubtype="0" fill="hold" nodeType="with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fade">
                                      <p:cBhvr>
                                        <p:cTn id="95" dur="500"/>
                                        <p:tgtEl>
                                          <p:spTgt spid="1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fade">
                                      <p:cBhvr>
                                        <p:cTn id="98" dur="500"/>
                                        <p:tgtEl>
                                          <p:spTgt spid="1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500"/>
                                        <p:tgtEl>
                                          <p:spTgt spid="2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500"/>
                                        <p:tgtEl>
                                          <p:spTgt spid="2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fade">
                                      <p:cBhvr>
                                        <p:cTn id="107" dur="500"/>
                                        <p:tgtEl>
                                          <p:spTgt spid="28"/>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500"/>
                                        <p:tgtEl>
                                          <p:spTgt spid="38"/>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2"/>
                                        </p:tgtEl>
                                        <p:attrNameLst>
                                          <p:attrName>style.visibility</p:attrName>
                                        </p:attrNameLst>
                                      </p:cBhvr>
                                      <p:to>
                                        <p:strVal val="visible"/>
                                      </p:to>
                                    </p:set>
                                    <p:animEffect transition="in" filter="fade">
                                      <p:cBhvr>
                                        <p:cTn id="113" dur="500"/>
                                        <p:tgtEl>
                                          <p:spTgt spid="42"/>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3"/>
                                        </p:tgtEl>
                                        <p:attrNameLst>
                                          <p:attrName>style.visibility</p:attrName>
                                        </p:attrNameLst>
                                      </p:cBhvr>
                                      <p:to>
                                        <p:strVal val="visible"/>
                                      </p:to>
                                    </p:set>
                                    <p:animEffect transition="in" filter="fade">
                                      <p:cBhvr>
                                        <p:cTn id="116" dur="500"/>
                                        <p:tgtEl>
                                          <p:spTgt spid="43"/>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8"/>
                                        </p:tgtEl>
                                        <p:attrNameLst>
                                          <p:attrName>style.visibility</p:attrName>
                                        </p:attrNameLst>
                                      </p:cBhvr>
                                      <p:to>
                                        <p:strVal val="visible"/>
                                      </p:to>
                                    </p:set>
                                    <p:animEffect transition="in" filter="fade">
                                      <p:cBhvr>
                                        <p:cTn id="119" dur="500"/>
                                        <p:tgtEl>
                                          <p:spTgt spid="68"/>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69"/>
                                        </p:tgtEl>
                                        <p:attrNameLst>
                                          <p:attrName>style.visibility</p:attrName>
                                        </p:attrNameLst>
                                      </p:cBhvr>
                                      <p:to>
                                        <p:strVal val="visible"/>
                                      </p:to>
                                    </p:set>
                                    <p:animEffect transition="in" filter="fade">
                                      <p:cBhvr>
                                        <p:cTn id="122" dur="500"/>
                                        <p:tgtEl>
                                          <p:spTgt spid="69"/>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76"/>
                                        </p:tgtEl>
                                        <p:attrNameLst>
                                          <p:attrName>style.visibility</p:attrName>
                                        </p:attrNameLst>
                                      </p:cBhvr>
                                      <p:to>
                                        <p:strVal val="visible"/>
                                      </p:to>
                                    </p:set>
                                    <p:animEffect transition="in" filter="fade">
                                      <p:cBhvr>
                                        <p:cTn id="125" dur="500"/>
                                        <p:tgtEl>
                                          <p:spTgt spid="76"/>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24"/>
                                        </p:tgtEl>
                                        <p:attrNameLst>
                                          <p:attrName>style.visibility</p:attrName>
                                        </p:attrNameLst>
                                      </p:cBhvr>
                                      <p:to>
                                        <p:strVal val="visible"/>
                                      </p:to>
                                    </p:set>
                                    <p:animEffect transition="in" filter="fade">
                                      <p:cBhvr>
                                        <p:cTn id="128" dur="500"/>
                                        <p:tgtEl>
                                          <p:spTgt spid="24"/>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44"/>
                                        </p:tgtEl>
                                        <p:attrNameLst>
                                          <p:attrName>style.visibility</p:attrName>
                                        </p:attrNameLst>
                                      </p:cBhvr>
                                      <p:to>
                                        <p:strVal val="visible"/>
                                      </p:to>
                                    </p:set>
                                    <p:animEffect transition="in" filter="fade">
                                      <p:cBhvr>
                                        <p:cTn id="131" dur="500"/>
                                        <p:tgtEl>
                                          <p:spTgt spid="44"/>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79"/>
                                        </p:tgtEl>
                                        <p:attrNameLst>
                                          <p:attrName>style.visibility</p:attrName>
                                        </p:attrNameLst>
                                      </p:cBhvr>
                                      <p:to>
                                        <p:strVal val="visible"/>
                                      </p:to>
                                    </p:set>
                                    <p:animEffect transition="in" filter="fade">
                                      <p:cBhvr>
                                        <p:cTn id="136" dur="500"/>
                                        <p:tgtEl>
                                          <p:spTgt spid="79"/>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78"/>
                                        </p:tgtEl>
                                        <p:attrNameLst>
                                          <p:attrName>style.visibility</p:attrName>
                                        </p:attrNameLst>
                                      </p:cBhvr>
                                      <p:to>
                                        <p:strVal val="visible"/>
                                      </p:to>
                                    </p:set>
                                    <p:animEffect transition="in" filter="fade">
                                      <p:cBhvr>
                                        <p:cTn id="139" dur="500"/>
                                        <p:tgtEl>
                                          <p:spTgt spid="78"/>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56"/>
                                        </p:tgtEl>
                                        <p:attrNameLst>
                                          <p:attrName>style.visibility</p:attrName>
                                        </p:attrNameLst>
                                      </p:cBhvr>
                                      <p:to>
                                        <p:strVal val="visible"/>
                                      </p:to>
                                    </p:set>
                                    <p:animEffect transition="in" filter="fade">
                                      <p:cBhvr>
                                        <p:cTn id="142" dur="500"/>
                                        <p:tgtEl>
                                          <p:spTgt spid="56"/>
                                        </p:tgtEl>
                                      </p:cBhvr>
                                    </p:animEffect>
                                  </p:childTnLst>
                                </p:cTn>
                              </p:par>
                              <p:par>
                                <p:cTn id="143" presetID="10" presetClass="entr" presetSubtype="0" fill="hold" nodeType="withEffect">
                                  <p:stCondLst>
                                    <p:cond delay="0"/>
                                  </p:stCondLst>
                                  <p:childTnLst>
                                    <p:set>
                                      <p:cBhvr>
                                        <p:cTn id="144" dur="1" fill="hold">
                                          <p:stCondLst>
                                            <p:cond delay="0"/>
                                          </p:stCondLst>
                                        </p:cTn>
                                        <p:tgtEl>
                                          <p:spTgt spid="60"/>
                                        </p:tgtEl>
                                        <p:attrNameLst>
                                          <p:attrName>style.visibility</p:attrName>
                                        </p:attrNameLst>
                                      </p:cBhvr>
                                      <p:to>
                                        <p:strVal val="visible"/>
                                      </p:to>
                                    </p:set>
                                    <p:animEffect transition="in" filter="fade">
                                      <p:cBhvr>
                                        <p:cTn id="145" dur="500"/>
                                        <p:tgtEl>
                                          <p:spTgt spid="60"/>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53"/>
                                        </p:tgtEl>
                                        <p:attrNameLst>
                                          <p:attrName>style.visibility</p:attrName>
                                        </p:attrNameLst>
                                      </p:cBhvr>
                                      <p:to>
                                        <p:strVal val="visible"/>
                                      </p:to>
                                    </p:set>
                                    <p:animEffect transition="in" filter="fade">
                                      <p:cBhvr>
                                        <p:cTn id="148" dur="500"/>
                                        <p:tgtEl>
                                          <p:spTgt spid="53"/>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62"/>
                                        </p:tgtEl>
                                        <p:attrNameLst>
                                          <p:attrName>style.visibility</p:attrName>
                                        </p:attrNameLst>
                                      </p:cBhvr>
                                      <p:to>
                                        <p:strVal val="visible"/>
                                      </p:to>
                                    </p:set>
                                    <p:animEffect transition="in" filter="fade">
                                      <p:cBhvr>
                                        <p:cTn id="151" dur="500"/>
                                        <p:tgtEl>
                                          <p:spTgt spid="62"/>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44" grpId="0" animBg="1"/>
      <p:bldP spid="58" grpId="0" animBg="1"/>
      <p:bldP spid="3" grpId="0" animBg="1"/>
      <p:bldP spid="5" grpId="0" animBg="1"/>
      <p:bldP spid="14" grpId="0" animBg="1"/>
      <p:bldP spid="18" grpId="0" animBg="1"/>
      <p:bldP spid="25" grpId="0"/>
      <p:bldP spid="26" grpId="0" animBg="1"/>
      <p:bldP spid="27" grpId="0" animBg="1"/>
      <p:bldP spid="28" grpId="0" animBg="1"/>
      <p:bldP spid="29" grpId="0"/>
      <p:bldP spid="36" grpId="0" animBg="1"/>
      <p:bldP spid="38" grpId="0"/>
      <p:bldP spid="42" grpId="0"/>
      <p:bldP spid="43" grpId="0"/>
      <p:bldP spid="53" grpId="0" animBg="1"/>
      <p:bldP spid="55" grpId="0" animBg="1"/>
      <p:bldP spid="56" grpId="0" animBg="1"/>
      <p:bldP spid="57" grpId="0"/>
      <p:bldP spid="30" grpId="0"/>
      <p:bldP spid="61" grpId="0"/>
      <p:bldP spid="63" grpId="0"/>
      <p:bldP spid="64" grpId="0" animBg="1"/>
      <p:bldP spid="65" grpId="0"/>
      <p:bldP spid="68" grpId="0" animBg="1"/>
      <p:bldP spid="69" grpId="0"/>
      <p:bldP spid="73" grpId="0" animBg="1"/>
      <p:bldP spid="74" grpId="0"/>
      <p:bldP spid="75" grpId="0" animBg="1"/>
      <p:bldP spid="76" grpId="0"/>
      <p:bldP spid="77" grpId="0"/>
      <p:bldP spid="78" grpId="0" animBg="1"/>
      <p:bldP spid="48" grpId="0" animBg="1"/>
      <p:bldP spid="49" grpId="0"/>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A43CF300-DE50-6031-8A93-8FA12389792B}"/>
              </a:ext>
            </a:extLst>
          </p:cNvPr>
          <p:cNvPicPr>
            <a:picLocks noChangeAspect="1"/>
          </p:cNvPicPr>
          <p:nvPr/>
        </p:nvPicPr>
        <p:blipFill rotWithShape="1">
          <a:blip r:embed="rId3"/>
          <a:srcRect t="19"/>
          <a:stretch/>
        </p:blipFill>
        <p:spPr>
          <a:xfrm>
            <a:off x="0" y="12055"/>
            <a:ext cx="12191980" cy="6856718"/>
          </a:xfrm>
          <a:prstGeom prst="rect">
            <a:avLst/>
          </a:prstGeom>
        </p:spPr>
      </p:pic>
      <p:sp>
        <p:nvSpPr>
          <p:cNvPr id="59" name="Rectangle 58"/>
          <p:cNvSpPr/>
          <p:nvPr/>
        </p:nvSpPr>
        <p:spPr bwMode="auto">
          <a:xfrm>
            <a:off x="1524000" y="1"/>
            <a:ext cx="9144000" cy="2382253"/>
          </a:xfrm>
          <a:prstGeom prst="rect">
            <a:avLst/>
          </a:prstGeom>
          <a:solidFill>
            <a:schemeClr val="tx1"/>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a:solidFill>
                <a:schemeClr val="bg1"/>
              </a:solidFill>
              <a:latin typeface="Helvetica Neue Black Condensed" charset="0"/>
              <a:ea typeface="ＭＳ Ｐゴシック" pitchFamily="-80" charset="-128"/>
              <a:cs typeface="ＭＳ Ｐゴシック" pitchFamily="-80" charset="-128"/>
            </a:endParaRPr>
          </a:p>
        </p:txBody>
      </p:sp>
      <p:sp>
        <p:nvSpPr>
          <p:cNvPr id="62" name="Down Arrow 54">
            <a:extLst>
              <a:ext uri="{FF2B5EF4-FFF2-40B4-BE49-F238E27FC236}">
                <a16:creationId xmlns:a16="http://schemas.microsoft.com/office/drawing/2014/main" id="{4F35B64A-BD5E-AF25-71FB-7F8D7B36F8F7}"/>
              </a:ext>
            </a:extLst>
          </p:cNvPr>
          <p:cNvSpPr/>
          <p:nvPr/>
        </p:nvSpPr>
        <p:spPr>
          <a:xfrm rot="16200000" flipV="1">
            <a:off x="4890976" y="1505000"/>
            <a:ext cx="218991" cy="6011467"/>
          </a:xfrm>
          <a:prstGeom prst="downArrow">
            <a:avLst/>
          </a:prstGeom>
          <a:solidFill>
            <a:schemeClr val="tx2">
              <a:lumMod val="20000"/>
              <a:lumOff val="80000"/>
            </a:schemeClr>
          </a:solidFill>
          <a:ln>
            <a:solidFill>
              <a:schemeClr val="tx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44" name="Curved Right Arrow 43"/>
          <p:cNvSpPr/>
          <p:nvPr/>
        </p:nvSpPr>
        <p:spPr>
          <a:xfrm rot="20857525" flipH="1" flipV="1">
            <a:off x="8489858" y="495375"/>
            <a:ext cx="1597623" cy="5590966"/>
          </a:xfrm>
          <a:prstGeom prst="curvedRightArrow">
            <a:avLst/>
          </a:prstGeom>
          <a:solidFill>
            <a:srgbClr val="00B050"/>
          </a:solidFill>
          <a:ln>
            <a:solidFill>
              <a:srgbClr val="0066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1"/>
              </a:solidFill>
            </a:endParaRPr>
          </a:p>
        </p:txBody>
      </p:sp>
      <p:sp>
        <p:nvSpPr>
          <p:cNvPr id="58" name="Curved Right Arrow 57"/>
          <p:cNvSpPr/>
          <p:nvPr/>
        </p:nvSpPr>
        <p:spPr>
          <a:xfrm rot="4833330" flipH="1">
            <a:off x="2896972" y="4061689"/>
            <a:ext cx="627770" cy="2969009"/>
          </a:xfrm>
          <a:prstGeom prst="curvedRightArrow">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5" name="Pentagon 4"/>
          <p:cNvSpPr/>
          <p:nvPr/>
        </p:nvSpPr>
        <p:spPr>
          <a:xfrm rot="16200000">
            <a:off x="6138640" y="5108285"/>
            <a:ext cx="1066800" cy="1066800"/>
          </a:xfrm>
          <a:prstGeom prst="homePlat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6" name="Straight Connector 5"/>
          <p:cNvCxnSpPr/>
          <p:nvPr/>
        </p:nvCxnSpPr>
        <p:spPr>
          <a:xfrm>
            <a:off x="6138640" y="6175085"/>
            <a:ext cx="533400" cy="182562"/>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158693" y="5637673"/>
            <a:ext cx="533400" cy="18256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134629" y="6175084"/>
            <a:ext cx="533400" cy="18256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9" name="Picture 8" descr="Vector graphics of grass backgrou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8693" y="5645695"/>
            <a:ext cx="1122947" cy="54919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a:off x="7178370" y="5637673"/>
            <a:ext cx="533400" cy="18256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196194" y="6147262"/>
            <a:ext cx="533400" cy="18256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12" name="Picture 8" descr="Vector graphics of grass backgrou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25393" y="5617872"/>
            <a:ext cx="1183106" cy="66829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Vector graphics of grass backgroun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0641" y="5473407"/>
            <a:ext cx="977065" cy="884239"/>
          </a:xfrm>
          <a:prstGeom prst="rect">
            <a:avLst/>
          </a:prstGeom>
          <a:noFill/>
          <a:extLst>
            <a:ext uri="{909E8E84-426E-40DD-AFC4-6F175D3DCCD1}">
              <a14:hiddenFill xmlns:a14="http://schemas.microsoft.com/office/drawing/2010/main">
                <a:solidFill>
                  <a:srgbClr val="FFFFFF"/>
                </a:solidFill>
              </a14:hiddenFill>
            </a:ext>
          </a:extLst>
        </p:spPr>
      </p:pic>
      <p:sp>
        <p:nvSpPr>
          <p:cNvPr id="14" name="Pentagon 13"/>
          <p:cNvSpPr/>
          <p:nvPr/>
        </p:nvSpPr>
        <p:spPr>
          <a:xfrm rot="16200000">
            <a:off x="6676051" y="5290847"/>
            <a:ext cx="1066800" cy="1066800"/>
          </a:xfrm>
          <a:prstGeom prst="homePlate">
            <a:avLst/>
          </a:prstGeom>
          <a:solidFill>
            <a:schemeClr val="bg1">
              <a:lumMod val="85000"/>
              <a:alpha val="7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5" name="Picture 10" descr="Basic flight suit"/>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37596" y="740078"/>
            <a:ext cx="608810" cy="1627835"/>
          </a:xfrm>
          <a:prstGeom prst="rect">
            <a:avLst/>
          </a:prstGeom>
          <a:solidFill>
            <a:schemeClr val="bg1"/>
          </a:solidFill>
        </p:spPr>
      </p:pic>
      <p:pic>
        <p:nvPicPr>
          <p:cNvPr id="16" name="Picture 12" descr="Swirly toilet vector clip ar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32768" y="2561088"/>
            <a:ext cx="554626" cy="729771"/>
          </a:xfrm>
          <a:prstGeom prst="rect">
            <a:avLst/>
          </a:prstGeom>
          <a:noFill/>
          <a:extLst>
            <a:ext uri="{909E8E84-426E-40DD-AFC4-6F175D3DCCD1}">
              <a14:hiddenFill xmlns:a14="http://schemas.microsoft.com/office/drawing/2010/main">
                <a:solidFill>
                  <a:srgbClr val="FFFFFF"/>
                </a:solidFill>
              </a14:hiddenFill>
            </a:ext>
          </a:extLst>
        </p:spPr>
      </p:pic>
      <p:sp>
        <p:nvSpPr>
          <p:cNvPr id="18" name="Cube 17"/>
          <p:cNvSpPr/>
          <p:nvPr/>
        </p:nvSpPr>
        <p:spPr>
          <a:xfrm>
            <a:off x="8096906" y="3824383"/>
            <a:ext cx="939985" cy="832649"/>
          </a:xfrm>
          <a:prstGeom prst="cube">
            <a:avLst/>
          </a:prstGeom>
          <a:solidFill>
            <a:srgbClr val="0000CC"/>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9" name="Picture 16" descr="Vector illustration of recycle water sig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68582" y="4052982"/>
            <a:ext cx="573142" cy="573142"/>
          </a:xfrm>
          <a:prstGeom prst="rect">
            <a:avLst/>
          </a:prstGeom>
          <a:noFill/>
          <a:extLst>
            <a:ext uri="{909E8E84-426E-40DD-AFC4-6F175D3DCCD1}">
              <a14:hiddenFill xmlns:a14="http://schemas.microsoft.com/office/drawing/2010/main">
                <a:solidFill>
                  <a:srgbClr val="FFFFFF"/>
                </a:solidFill>
              </a14:hiddenFill>
            </a:ext>
          </a:extLst>
        </p:spPr>
      </p:pic>
      <p:sp>
        <p:nvSpPr>
          <p:cNvPr id="20" name="Curved Right Arrow 19"/>
          <p:cNvSpPr/>
          <p:nvPr/>
        </p:nvSpPr>
        <p:spPr>
          <a:xfrm rot="2024998">
            <a:off x="5153752" y="882200"/>
            <a:ext cx="529460" cy="2635439"/>
          </a:xfrm>
          <a:prstGeom prst="curvedRightArrow">
            <a:avLst/>
          </a:prstGeom>
          <a:solidFill>
            <a:schemeClr val="bg1">
              <a:lumMod val="50000"/>
            </a:schemeClr>
          </a:solidFill>
          <a:ln>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1" name="Curved Right Arrow 20"/>
          <p:cNvSpPr/>
          <p:nvPr/>
        </p:nvSpPr>
        <p:spPr>
          <a:xfrm rot="7835480" flipV="1">
            <a:off x="7788729" y="751408"/>
            <a:ext cx="616352" cy="1957213"/>
          </a:xfrm>
          <a:prstGeom prst="curv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23" name="TextBox 22"/>
          <p:cNvSpPr txBox="1"/>
          <p:nvPr/>
        </p:nvSpPr>
        <p:spPr>
          <a:xfrm>
            <a:off x="8650056" y="2671109"/>
            <a:ext cx="1209951" cy="523220"/>
          </a:xfrm>
          <a:prstGeom prst="rect">
            <a:avLst/>
          </a:prstGeom>
          <a:noFill/>
        </p:spPr>
        <p:txBody>
          <a:bodyPr wrap="square" rtlCol="0">
            <a:spAutoFit/>
          </a:bodyPr>
          <a:lstStyle/>
          <a:p>
            <a:pPr algn="ctr"/>
            <a:r>
              <a:rPr lang="en-US" sz="1400" dirty="0">
                <a:solidFill>
                  <a:schemeClr val="bg1"/>
                </a:solidFill>
              </a:rPr>
              <a:t>Biological Waste</a:t>
            </a:r>
          </a:p>
        </p:txBody>
      </p:sp>
      <p:sp>
        <p:nvSpPr>
          <p:cNvPr id="25" name="TextBox 24"/>
          <p:cNvSpPr txBox="1"/>
          <p:nvPr/>
        </p:nvSpPr>
        <p:spPr>
          <a:xfrm>
            <a:off x="6576194" y="5626730"/>
            <a:ext cx="1319058" cy="738664"/>
          </a:xfrm>
          <a:prstGeom prst="rect">
            <a:avLst/>
          </a:prstGeom>
          <a:noFill/>
        </p:spPr>
        <p:txBody>
          <a:bodyPr wrap="square" rtlCol="0">
            <a:spAutoFit/>
          </a:bodyPr>
          <a:lstStyle/>
          <a:p>
            <a:pPr algn="ctr"/>
            <a:r>
              <a:rPr lang="en-US" sz="1400" dirty="0">
                <a:solidFill>
                  <a:schemeClr val="bg1"/>
                </a:solidFill>
              </a:rPr>
              <a:t>Crop Production</a:t>
            </a:r>
          </a:p>
          <a:p>
            <a:pPr algn="ctr"/>
            <a:r>
              <a:rPr lang="en-US" sz="1400" dirty="0">
                <a:solidFill>
                  <a:schemeClr val="bg1"/>
                </a:solidFill>
              </a:rPr>
              <a:t>System</a:t>
            </a:r>
          </a:p>
        </p:txBody>
      </p:sp>
      <p:sp>
        <p:nvSpPr>
          <p:cNvPr id="26" name="Curved Right Arrow 25"/>
          <p:cNvSpPr/>
          <p:nvPr/>
        </p:nvSpPr>
        <p:spPr>
          <a:xfrm rot="18306731">
            <a:off x="5143650" y="4882888"/>
            <a:ext cx="386623" cy="1527129"/>
          </a:xfrm>
          <a:prstGeom prst="curvedRightArrow">
            <a:avLst/>
          </a:prstGeom>
          <a:solidFill>
            <a:srgbClr val="00B050"/>
          </a:solidFill>
          <a:ln>
            <a:solidFill>
              <a:srgbClr val="0066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1"/>
              </a:solidFill>
            </a:endParaRPr>
          </a:p>
        </p:txBody>
      </p:sp>
      <p:sp>
        <p:nvSpPr>
          <p:cNvPr id="28" name="Curved Right Arrow 27"/>
          <p:cNvSpPr/>
          <p:nvPr/>
        </p:nvSpPr>
        <p:spPr>
          <a:xfrm rot="12824828" flipV="1">
            <a:off x="8183760" y="4951823"/>
            <a:ext cx="386623" cy="1237643"/>
          </a:xfrm>
          <a:prstGeom prst="curvedRightArrow">
            <a:avLst/>
          </a:prstGeom>
          <a:solidFill>
            <a:srgbClr val="00B050"/>
          </a:solidFill>
          <a:ln>
            <a:solidFill>
              <a:srgbClr val="0066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1"/>
              </a:solidFill>
            </a:endParaRPr>
          </a:p>
        </p:txBody>
      </p:sp>
      <p:sp>
        <p:nvSpPr>
          <p:cNvPr id="29" name="TextBox 28"/>
          <p:cNvSpPr txBox="1"/>
          <p:nvPr/>
        </p:nvSpPr>
        <p:spPr>
          <a:xfrm>
            <a:off x="7608500" y="4637511"/>
            <a:ext cx="2037859" cy="307777"/>
          </a:xfrm>
          <a:prstGeom prst="rect">
            <a:avLst/>
          </a:prstGeom>
          <a:noFill/>
        </p:spPr>
        <p:txBody>
          <a:bodyPr wrap="square" rtlCol="0">
            <a:spAutoFit/>
          </a:bodyPr>
          <a:lstStyle/>
          <a:p>
            <a:pPr algn="ctr"/>
            <a:r>
              <a:rPr lang="en-US" sz="1400" dirty="0">
                <a:solidFill>
                  <a:schemeClr val="bg1"/>
                </a:solidFill>
              </a:rPr>
              <a:t>Water Cleanup</a:t>
            </a:r>
          </a:p>
        </p:txBody>
      </p:sp>
      <p:sp>
        <p:nvSpPr>
          <p:cNvPr id="31" name="TextBox 30"/>
          <p:cNvSpPr txBox="1"/>
          <p:nvPr/>
        </p:nvSpPr>
        <p:spPr>
          <a:xfrm rot="19224135">
            <a:off x="4596786" y="2011991"/>
            <a:ext cx="1984574" cy="307777"/>
          </a:xfrm>
          <a:prstGeom prst="rect">
            <a:avLst/>
          </a:prstGeom>
          <a:noFill/>
        </p:spPr>
        <p:txBody>
          <a:bodyPr wrap="square" rtlCol="0">
            <a:spAutoFit/>
          </a:bodyPr>
          <a:lstStyle/>
          <a:p>
            <a:pPr algn="ctr"/>
            <a:r>
              <a:rPr lang="en-US" sz="1400" dirty="0">
                <a:solidFill>
                  <a:schemeClr val="bg1"/>
                </a:solidFill>
              </a:rPr>
              <a:t>Logistical Trash</a:t>
            </a:r>
          </a:p>
        </p:txBody>
      </p:sp>
      <p:sp>
        <p:nvSpPr>
          <p:cNvPr id="32" name="TextBox 31"/>
          <p:cNvSpPr txBox="1"/>
          <p:nvPr/>
        </p:nvSpPr>
        <p:spPr>
          <a:xfrm rot="2755301">
            <a:off x="7088247" y="1673007"/>
            <a:ext cx="1956503" cy="307777"/>
          </a:xfrm>
          <a:prstGeom prst="rect">
            <a:avLst/>
          </a:prstGeom>
          <a:noFill/>
        </p:spPr>
        <p:txBody>
          <a:bodyPr wrap="square" rtlCol="0">
            <a:spAutoFit/>
          </a:bodyPr>
          <a:lstStyle/>
          <a:p>
            <a:pPr algn="ctr"/>
            <a:r>
              <a:rPr lang="en-US" sz="1400" dirty="0">
                <a:solidFill>
                  <a:schemeClr val="bg1"/>
                </a:solidFill>
              </a:rPr>
              <a:t>Urine &amp; Fecal</a:t>
            </a:r>
          </a:p>
        </p:txBody>
      </p:sp>
      <p:sp>
        <p:nvSpPr>
          <p:cNvPr id="33" name="TextBox 32"/>
          <p:cNvSpPr txBox="1"/>
          <p:nvPr/>
        </p:nvSpPr>
        <p:spPr>
          <a:xfrm>
            <a:off x="7003176" y="12055"/>
            <a:ext cx="910393" cy="369332"/>
          </a:xfrm>
          <a:prstGeom prst="rect">
            <a:avLst/>
          </a:prstGeom>
          <a:noFill/>
        </p:spPr>
        <p:txBody>
          <a:bodyPr wrap="square" rtlCol="0">
            <a:spAutoFit/>
          </a:bodyPr>
          <a:lstStyle/>
          <a:p>
            <a:pPr algn="ctr"/>
            <a:r>
              <a:rPr lang="en-US" dirty="0">
                <a:solidFill>
                  <a:schemeClr val="bg1"/>
                </a:solidFill>
              </a:rPr>
              <a:t>H</a:t>
            </a:r>
            <a:r>
              <a:rPr lang="en-US" baseline="-25000" dirty="0">
                <a:solidFill>
                  <a:schemeClr val="bg1"/>
                </a:solidFill>
              </a:rPr>
              <a:t>2</a:t>
            </a:r>
            <a:r>
              <a:rPr lang="en-US" dirty="0">
                <a:solidFill>
                  <a:schemeClr val="bg1"/>
                </a:solidFill>
              </a:rPr>
              <a:t>O</a:t>
            </a:r>
            <a:endParaRPr lang="en-US" baseline="-25000" dirty="0">
              <a:solidFill>
                <a:schemeClr val="bg1"/>
              </a:solidFill>
            </a:endParaRPr>
          </a:p>
        </p:txBody>
      </p:sp>
      <p:sp>
        <p:nvSpPr>
          <p:cNvPr id="34" name="Down Arrow 33"/>
          <p:cNvSpPr/>
          <p:nvPr/>
        </p:nvSpPr>
        <p:spPr>
          <a:xfrm rot="2286536">
            <a:off x="7177636" y="409024"/>
            <a:ext cx="304800" cy="390665"/>
          </a:xfrm>
          <a:prstGeom prst="down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5" name="Down Arrow 34"/>
          <p:cNvSpPr/>
          <p:nvPr/>
        </p:nvSpPr>
        <p:spPr>
          <a:xfrm rot="18976950">
            <a:off x="6232256" y="400919"/>
            <a:ext cx="304800" cy="393192"/>
          </a:xfrm>
          <a:prstGeom prst="downArrow">
            <a:avLst/>
          </a:prstGeom>
          <a:solidFill>
            <a:schemeClr val="accent2">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bg1"/>
              </a:solidFill>
            </a:endParaRPr>
          </a:p>
        </p:txBody>
      </p:sp>
      <p:sp>
        <p:nvSpPr>
          <p:cNvPr id="36" name="Down Arrow 35"/>
          <p:cNvSpPr/>
          <p:nvPr/>
        </p:nvSpPr>
        <p:spPr>
          <a:xfrm>
            <a:off x="8466673" y="3335599"/>
            <a:ext cx="273902" cy="400938"/>
          </a:xfrm>
          <a:prstGeom prst="downArrow">
            <a:avLst/>
          </a:prstGeom>
          <a:solidFill>
            <a:srgbClr val="FF00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38" name="TextBox 37"/>
          <p:cNvSpPr txBox="1"/>
          <p:nvPr/>
        </p:nvSpPr>
        <p:spPr>
          <a:xfrm>
            <a:off x="8645857" y="5865757"/>
            <a:ext cx="782066" cy="338554"/>
          </a:xfrm>
          <a:prstGeom prst="rect">
            <a:avLst/>
          </a:prstGeom>
          <a:noFill/>
        </p:spPr>
        <p:txBody>
          <a:bodyPr wrap="square" rtlCol="0">
            <a:spAutoFit/>
          </a:bodyPr>
          <a:lstStyle/>
          <a:p>
            <a:pPr algn="ctr"/>
            <a:r>
              <a:rPr lang="en-US" sz="1600" dirty="0">
                <a:solidFill>
                  <a:schemeClr val="bg1"/>
                </a:solidFill>
              </a:rPr>
              <a:t>Food</a:t>
            </a:r>
          </a:p>
        </p:txBody>
      </p:sp>
      <p:sp>
        <p:nvSpPr>
          <p:cNvPr id="39" name="Down Arrow 38"/>
          <p:cNvSpPr/>
          <p:nvPr/>
        </p:nvSpPr>
        <p:spPr>
          <a:xfrm rot="5400000">
            <a:off x="5645568" y="613927"/>
            <a:ext cx="458908" cy="779323"/>
          </a:xfrm>
          <a:prstGeom prst="downArrow">
            <a:avLst/>
          </a:prstGeom>
          <a:solidFill>
            <a:srgbClr val="993300"/>
          </a:solidFill>
          <a:ln>
            <a:solidFill>
              <a:srgbClr val="C0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solidFill>
                <a:schemeClr val="bg1"/>
              </a:solidFill>
            </a:endParaRPr>
          </a:p>
        </p:txBody>
      </p:sp>
      <p:sp>
        <p:nvSpPr>
          <p:cNvPr id="40" name="TextBox 39"/>
          <p:cNvSpPr txBox="1"/>
          <p:nvPr/>
        </p:nvSpPr>
        <p:spPr>
          <a:xfrm>
            <a:off x="5661946" y="110360"/>
            <a:ext cx="968727" cy="369332"/>
          </a:xfrm>
          <a:prstGeom prst="rect">
            <a:avLst/>
          </a:prstGeom>
          <a:noFill/>
        </p:spPr>
        <p:txBody>
          <a:bodyPr wrap="square" rtlCol="0">
            <a:spAutoFit/>
          </a:bodyPr>
          <a:lstStyle/>
          <a:p>
            <a:pPr algn="ctr"/>
            <a:r>
              <a:rPr lang="en-US" dirty="0">
                <a:solidFill>
                  <a:schemeClr val="bg1"/>
                </a:solidFill>
              </a:rPr>
              <a:t>O</a:t>
            </a:r>
            <a:r>
              <a:rPr lang="en-US" baseline="-25000" dirty="0">
                <a:solidFill>
                  <a:schemeClr val="bg1"/>
                </a:solidFill>
              </a:rPr>
              <a:t>2</a:t>
            </a:r>
          </a:p>
        </p:txBody>
      </p:sp>
      <p:sp>
        <p:nvSpPr>
          <p:cNvPr id="41" name="TextBox 40"/>
          <p:cNvSpPr txBox="1"/>
          <p:nvPr/>
        </p:nvSpPr>
        <p:spPr>
          <a:xfrm>
            <a:off x="5652479" y="821626"/>
            <a:ext cx="655549" cy="338554"/>
          </a:xfrm>
          <a:prstGeom prst="rect">
            <a:avLst/>
          </a:prstGeom>
          <a:noFill/>
        </p:spPr>
        <p:txBody>
          <a:bodyPr wrap="square" rtlCol="0">
            <a:spAutoFit/>
          </a:bodyPr>
          <a:lstStyle/>
          <a:p>
            <a:pPr algn="ctr"/>
            <a:r>
              <a:rPr lang="en-US" sz="1600" dirty="0">
                <a:solidFill>
                  <a:schemeClr val="bg1"/>
                </a:solidFill>
              </a:rPr>
              <a:t>CO</a:t>
            </a:r>
            <a:r>
              <a:rPr lang="en-US" sz="1600" baseline="-25000" dirty="0">
                <a:solidFill>
                  <a:schemeClr val="bg1"/>
                </a:solidFill>
              </a:rPr>
              <a:t>2</a:t>
            </a:r>
          </a:p>
        </p:txBody>
      </p:sp>
      <p:sp>
        <p:nvSpPr>
          <p:cNvPr id="42" name="TextBox 41"/>
          <p:cNvSpPr txBox="1"/>
          <p:nvPr/>
        </p:nvSpPr>
        <p:spPr>
          <a:xfrm>
            <a:off x="5024691" y="5489359"/>
            <a:ext cx="523331" cy="307777"/>
          </a:xfrm>
          <a:prstGeom prst="rect">
            <a:avLst/>
          </a:prstGeom>
          <a:noFill/>
          <a:ln w="3175">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400" dirty="0">
                <a:solidFill>
                  <a:schemeClr val="bg1"/>
                </a:solidFill>
              </a:rPr>
              <a:t>CO</a:t>
            </a:r>
            <a:r>
              <a:rPr lang="en-US" sz="1400" baseline="-25000" dirty="0">
                <a:solidFill>
                  <a:schemeClr val="bg1"/>
                </a:solidFill>
              </a:rPr>
              <a:t>2</a:t>
            </a:r>
          </a:p>
        </p:txBody>
      </p:sp>
      <p:sp>
        <p:nvSpPr>
          <p:cNvPr id="43" name="TextBox 42"/>
          <p:cNvSpPr txBox="1"/>
          <p:nvPr/>
        </p:nvSpPr>
        <p:spPr>
          <a:xfrm>
            <a:off x="7413934" y="5231913"/>
            <a:ext cx="1305128" cy="307777"/>
          </a:xfrm>
          <a:prstGeom prst="rect">
            <a:avLst/>
          </a:prstGeom>
          <a:noFill/>
          <a:ln w="3175">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1400" dirty="0">
                <a:solidFill>
                  <a:schemeClr val="bg1"/>
                </a:solidFill>
              </a:rPr>
              <a:t>H</a:t>
            </a:r>
            <a:r>
              <a:rPr lang="en-US" sz="1400" baseline="-25000" dirty="0">
                <a:solidFill>
                  <a:schemeClr val="bg1"/>
                </a:solidFill>
              </a:rPr>
              <a:t>2</a:t>
            </a:r>
            <a:r>
              <a:rPr lang="en-US" sz="1400" dirty="0">
                <a:solidFill>
                  <a:schemeClr val="bg1"/>
                </a:solidFill>
              </a:rPr>
              <a:t>O, Fertilizer</a:t>
            </a:r>
            <a:endParaRPr lang="en-US" sz="1400" baseline="-25000" dirty="0">
              <a:solidFill>
                <a:schemeClr val="bg1"/>
              </a:solidFill>
            </a:endParaRPr>
          </a:p>
        </p:txBody>
      </p:sp>
      <p:sp>
        <p:nvSpPr>
          <p:cNvPr id="46" name="Curved Right Arrow 45"/>
          <p:cNvSpPr/>
          <p:nvPr/>
        </p:nvSpPr>
        <p:spPr>
          <a:xfrm rot="7835480" flipV="1">
            <a:off x="7810798" y="851621"/>
            <a:ext cx="681437" cy="1826415"/>
          </a:xfrm>
          <a:prstGeom prst="curvedRightArrow">
            <a:avLst/>
          </a:prstGeom>
          <a:solidFill>
            <a:schemeClr val="bg1">
              <a:lumMod val="50000"/>
            </a:schemeClr>
          </a:solidFill>
          <a:ln>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sp>
        <p:nvSpPr>
          <p:cNvPr id="53" name="TextBox 52"/>
          <p:cNvSpPr txBox="1"/>
          <p:nvPr/>
        </p:nvSpPr>
        <p:spPr>
          <a:xfrm>
            <a:off x="223886" y="5176862"/>
            <a:ext cx="1751206" cy="738664"/>
          </a:xfrm>
          <a:prstGeom prst="rect">
            <a:avLst/>
          </a:prstGeom>
          <a:solidFill>
            <a:schemeClr val="tx1">
              <a:alpha val="12000"/>
            </a:schemeClr>
          </a:solid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1400" dirty="0">
                <a:solidFill>
                  <a:schemeClr val="bg1"/>
                </a:solidFill>
              </a:rPr>
              <a:t>Electrolysis,  Fuel Production,</a:t>
            </a:r>
          </a:p>
          <a:p>
            <a:pPr algn="ctr"/>
            <a:r>
              <a:rPr lang="en-US" sz="1400" dirty="0">
                <a:solidFill>
                  <a:schemeClr val="bg1"/>
                </a:solidFill>
              </a:rPr>
              <a:t>Fuel Depot…</a:t>
            </a:r>
            <a:endParaRPr lang="en-US" sz="1400" baseline="-25000" dirty="0">
              <a:solidFill>
                <a:schemeClr val="bg1"/>
              </a:solidFill>
            </a:endParaRPr>
          </a:p>
        </p:txBody>
      </p:sp>
      <p:sp>
        <p:nvSpPr>
          <p:cNvPr id="55" name="Down Arrow 54"/>
          <p:cNvSpPr/>
          <p:nvPr/>
        </p:nvSpPr>
        <p:spPr>
          <a:xfrm rot="5400000" flipV="1">
            <a:off x="6640806" y="2841979"/>
            <a:ext cx="218991" cy="2660308"/>
          </a:xfrm>
          <a:prstGeom prst="downArrow">
            <a:avLst/>
          </a:prstGeom>
          <a:solidFill>
            <a:srgbClr val="0099FF"/>
          </a:solidFill>
          <a:ln>
            <a:solidFill>
              <a:srgbClr val="00CCFF"/>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56" name="Down Arrow 55"/>
          <p:cNvSpPr/>
          <p:nvPr/>
        </p:nvSpPr>
        <p:spPr>
          <a:xfrm flipV="1">
            <a:off x="935961" y="3049511"/>
            <a:ext cx="221402" cy="724051"/>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bg1"/>
              </a:solidFill>
            </a:endParaRPr>
          </a:p>
        </p:txBody>
      </p:sp>
      <p:sp>
        <p:nvSpPr>
          <p:cNvPr id="57" name="TextBox 56"/>
          <p:cNvSpPr txBox="1"/>
          <p:nvPr/>
        </p:nvSpPr>
        <p:spPr>
          <a:xfrm>
            <a:off x="2273037" y="5432626"/>
            <a:ext cx="1028317" cy="984885"/>
          </a:xfrm>
          <a:prstGeom prst="rect">
            <a:avLst/>
          </a:prstGeom>
          <a:noFill/>
        </p:spPr>
        <p:txBody>
          <a:bodyPr wrap="square" rtlCol="0">
            <a:spAutoFit/>
          </a:bodyPr>
          <a:lstStyle/>
          <a:p>
            <a:r>
              <a:rPr lang="en-US" sz="1400" dirty="0">
                <a:solidFill>
                  <a:schemeClr val="bg1"/>
                </a:solidFill>
              </a:rPr>
              <a:t>CH</a:t>
            </a:r>
            <a:r>
              <a:rPr lang="en-US" sz="1400" baseline="-25000" dirty="0">
                <a:solidFill>
                  <a:schemeClr val="bg1"/>
                </a:solidFill>
              </a:rPr>
              <a:t>4</a:t>
            </a:r>
          </a:p>
          <a:p>
            <a:r>
              <a:rPr lang="en-US" sz="1400" dirty="0">
                <a:solidFill>
                  <a:schemeClr val="bg1"/>
                </a:solidFill>
              </a:rPr>
              <a:t>CO</a:t>
            </a:r>
          </a:p>
          <a:p>
            <a:r>
              <a:rPr lang="en-US" sz="1400" dirty="0">
                <a:solidFill>
                  <a:schemeClr val="bg1"/>
                </a:solidFill>
              </a:rPr>
              <a:t>CO</a:t>
            </a:r>
            <a:r>
              <a:rPr lang="en-US" sz="1400" baseline="-25000" dirty="0">
                <a:solidFill>
                  <a:schemeClr val="bg1"/>
                </a:solidFill>
              </a:rPr>
              <a:t>2</a:t>
            </a:r>
          </a:p>
          <a:p>
            <a:r>
              <a:rPr lang="en-US" sz="1600" baseline="-25000" dirty="0">
                <a:solidFill>
                  <a:schemeClr val="bg1"/>
                </a:solidFill>
              </a:rPr>
              <a:t>Hydrocarbons</a:t>
            </a:r>
            <a:endParaRPr lang="en-US" sz="1600" dirty="0">
              <a:solidFill>
                <a:schemeClr val="bg1"/>
              </a:solidFill>
            </a:endParaRPr>
          </a:p>
        </p:txBody>
      </p:sp>
      <p:sp>
        <p:nvSpPr>
          <p:cNvPr id="2" name="Slide Number Placeholder 1">
            <a:extLst>
              <a:ext uri="{FF2B5EF4-FFF2-40B4-BE49-F238E27FC236}">
                <a16:creationId xmlns:a16="http://schemas.microsoft.com/office/drawing/2014/main" id="{A6A3FF24-83AE-5BD5-AF5F-9BCA6896CEBB}"/>
              </a:ext>
            </a:extLst>
          </p:cNvPr>
          <p:cNvSpPr>
            <a:spLocks noGrp="1"/>
          </p:cNvSpPr>
          <p:nvPr>
            <p:ph type="sldNum" sz="quarter" idx="10"/>
          </p:nvPr>
        </p:nvSpPr>
        <p:spPr/>
        <p:txBody>
          <a:bodyPr/>
          <a:lstStyle/>
          <a:p>
            <a:pPr>
              <a:defRPr/>
            </a:pPr>
            <a:fld id="{6B339CB8-5AD3-EF4C-A41B-F10F51164C2B}" type="slidenum">
              <a:rPr lang="en-US" smtClean="0"/>
              <a:pPr>
                <a:defRPr/>
              </a:pPr>
              <a:t>16</a:t>
            </a:fld>
            <a:endParaRPr lang="en-US" dirty="0"/>
          </a:p>
        </p:txBody>
      </p:sp>
      <p:pic>
        <p:nvPicPr>
          <p:cNvPr id="60" name="Picture 2" descr="https://cdn.technologyreview.com/i/images/163697mainlanderhi.jpg?sw=1180&amp;cx=0&amp;cy=0&amp;cw=2759&amp;ch=1552">
            <a:extLst>
              <a:ext uri="{FF2B5EF4-FFF2-40B4-BE49-F238E27FC236}">
                <a16:creationId xmlns:a16="http://schemas.microsoft.com/office/drawing/2014/main" id="{AF2A7546-C147-01B0-A462-639465A51F30}"/>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9600" t="13811" r="25053" b="21761"/>
          <a:stretch/>
        </p:blipFill>
        <p:spPr bwMode="auto">
          <a:xfrm>
            <a:off x="175163" y="3806191"/>
            <a:ext cx="1747899" cy="13953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1" name="TextBox 60">
            <a:extLst>
              <a:ext uri="{FF2B5EF4-FFF2-40B4-BE49-F238E27FC236}">
                <a16:creationId xmlns:a16="http://schemas.microsoft.com/office/drawing/2014/main" id="{901A9522-63A7-FA1D-1D29-B550C41ABDBB}"/>
              </a:ext>
            </a:extLst>
          </p:cNvPr>
          <p:cNvSpPr txBox="1"/>
          <p:nvPr/>
        </p:nvSpPr>
        <p:spPr>
          <a:xfrm>
            <a:off x="6134629" y="3835768"/>
            <a:ext cx="1008783" cy="307777"/>
          </a:xfrm>
          <a:prstGeom prst="rect">
            <a:avLst/>
          </a:prstGeom>
          <a:noFill/>
        </p:spPr>
        <p:txBody>
          <a:bodyPr wrap="square" rtlCol="0">
            <a:spAutoFit/>
          </a:bodyPr>
          <a:lstStyle/>
          <a:p>
            <a:pPr algn="ctr"/>
            <a:r>
              <a:rPr lang="en-US" sz="1400" dirty="0">
                <a:solidFill>
                  <a:schemeClr val="bg1"/>
                </a:solidFill>
              </a:rPr>
              <a:t>H</a:t>
            </a:r>
            <a:r>
              <a:rPr lang="en-US" sz="1400" baseline="-25000" dirty="0">
                <a:solidFill>
                  <a:schemeClr val="bg1"/>
                </a:solidFill>
              </a:rPr>
              <a:t>2</a:t>
            </a:r>
            <a:r>
              <a:rPr lang="en-US" sz="1400" dirty="0">
                <a:solidFill>
                  <a:schemeClr val="bg1"/>
                </a:solidFill>
              </a:rPr>
              <a:t>O</a:t>
            </a:r>
          </a:p>
        </p:txBody>
      </p:sp>
      <p:sp>
        <p:nvSpPr>
          <p:cNvPr id="63" name="TextBox 62">
            <a:extLst>
              <a:ext uri="{FF2B5EF4-FFF2-40B4-BE49-F238E27FC236}">
                <a16:creationId xmlns:a16="http://schemas.microsoft.com/office/drawing/2014/main" id="{470611AE-6D67-7614-F73B-762FA849274C}"/>
              </a:ext>
            </a:extLst>
          </p:cNvPr>
          <p:cNvSpPr txBox="1"/>
          <p:nvPr/>
        </p:nvSpPr>
        <p:spPr>
          <a:xfrm>
            <a:off x="2726066" y="4547168"/>
            <a:ext cx="1008783" cy="307777"/>
          </a:xfrm>
          <a:prstGeom prst="rect">
            <a:avLst/>
          </a:prstGeom>
          <a:noFill/>
        </p:spPr>
        <p:txBody>
          <a:bodyPr wrap="square" rtlCol="0">
            <a:spAutoFit/>
          </a:bodyPr>
          <a:lstStyle/>
          <a:p>
            <a:pPr algn="ctr"/>
            <a:r>
              <a:rPr lang="en-US" sz="1400" dirty="0">
                <a:solidFill>
                  <a:schemeClr val="bg1"/>
                </a:solidFill>
              </a:rPr>
              <a:t>H</a:t>
            </a:r>
            <a:r>
              <a:rPr lang="en-US" sz="1400" baseline="-25000" dirty="0">
                <a:solidFill>
                  <a:schemeClr val="bg1"/>
                </a:solidFill>
              </a:rPr>
              <a:t>2</a:t>
            </a:r>
            <a:r>
              <a:rPr lang="en-US" sz="1400" dirty="0">
                <a:solidFill>
                  <a:schemeClr val="bg1"/>
                </a:solidFill>
              </a:rPr>
              <a:t>O</a:t>
            </a:r>
          </a:p>
        </p:txBody>
      </p:sp>
      <p:sp>
        <p:nvSpPr>
          <p:cNvPr id="64" name="Down Arrow 54">
            <a:extLst>
              <a:ext uri="{FF2B5EF4-FFF2-40B4-BE49-F238E27FC236}">
                <a16:creationId xmlns:a16="http://schemas.microsoft.com/office/drawing/2014/main" id="{44348FD3-9FF1-4D8B-C2E8-9821C80FA6D9}"/>
              </a:ext>
            </a:extLst>
          </p:cNvPr>
          <p:cNvSpPr/>
          <p:nvPr/>
        </p:nvSpPr>
        <p:spPr>
          <a:xfrm rot="5400000" flipV="1">
            <a:off x="9953098" y="3342879"/>
            <a:ext cx="218991" cy="1771866"/>
          </a:xfrm>
          <a:prstGeom prst="downArrow">
            <a:avLst/>
          </a:prstGeom>
          <a:solidFill>
            <a:schemeClr val="tx1">
              <a:lumMod val="65000"/>
              <a:lumOff val="35000"/>
            </a:schemeClr>
          </a:solidFill>
          <a:ln>
            <a:solidFill>
              <a:schemeClr val="tx1">
                <a:lumMod val="65000"/>
                <a:lumOff val="3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65" name="TextBox 64">
            <a:extLst>
              <a:ext uri="{FF2B5EF4-FFF2-40B4-BE49-F238E27FC236}">
                <a16:creationId xmlns:a16="http://schemas.microsoft.com/office/drawing/2014/main" id="{F398AF3C-44A1-72E3-ED1C-BE8EE5A21B81}"/>
              </a:ext>
            </a:extLst>
          </p:cNvPr>
          <p:cNvSpPr txBox="1"/>
          <p:nvPr/>
        </p:nvSpPr>
        <p:spPr>
          <a:xfrm>
            <a:off x="9998054" y="4204338"/>
            <a:ext cx="1008783" cy="307777"/>
          </a:xfrm>
          <a:prstGeom prst="rect">
            <a:avLst/>
          </a:prstGeom>
          <a:noFill/>
        </p:spPr>
        <p:txBody>
          <a:bodyPr wrap="square" rtlCol="0">
            <a:spAutoFit/>
          </a:bodyPr>
          <a:lstStyle/>
          <a:p>
            <a:pPr algn="ctr"/>
            <a:r>
              <a:rPr lang="en-US" sz="1400" dirty="0">
                <a:solidFill>
                  <a:schemeClr val="bg1"/>
                </a:solidFill>
              </a:rPr>
              <a:t>Brine</a:t>
            </a:r>
          </a:p>
        </p:txBody>
      </p:sp>
      <p:sp>
        <p:nvSpPr>
          <p:cNvPr id="68" name="Down Arrow 54">
            <a:extLst>
              <a:ext uri="{FF2B5EF4-FFF2-40B4-BE49-F238E27FC236}">
                <a16:creationId xmlns:a16="http://schemas.microsoft.com/office/drawing/2014/main" id="{C07C61FA-A5C6-A4EA-2FE4-7B6A2FF8100C}"/>
              </a:ext>
            </a:extLst>
          </p:cNvPr>
          <p:cNvSpPr/>
          <p:nvPr/>
        </p:nvSpPr>
        <p:spPr>
          <a:xfrm rot="7978156" flipV="1">
            <a:off x="5562906" y="4862535"/>
            <a:ext cx="163417" cy="914504"/>
          </a:xfrm>
          <a:prstGeom prst="downArrow">
            <a:avLst/>
          </a:prstGeom>
          <a:solidFill>
            <a:srgbClr val="996633"/>
          </a:solidFill>
          <a:ln>
            <a:solidFill>
              <a:schemeClr val="tx1">
                <a:lumMod val="75000"/>
                <a:lumOff val="2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69" name="TextBox 68">
            <a:extLst>
              <a:ext uri="{FF2B5EF4-FFF2-40B4-BE49-F238E27FC236}">
                <a16:creationId xmlns:a16="http://schemas.microsoft.com/office/drawing/2014/main" id="{9112022C-D98E-4902-D052-FF3059BBA38E}"/>
              </a:ext>
            </a:extLst>
          </p:cNvPr>
          <p:cNvSpPr txBox="1"/>
          <p:nvPr/>
        </p:nvSpPr>
        <p:spPr>
          <a:xfrm>
            <a:off x="5478039" y="4829031"/>
            <a:ext cx="1008783" cy="523220"/>
          </a:xfrm>
          <a:prstGeom prst="rect">
            <a:avLst/>
          </a:prstGeom>
          <a:noFill/>
        </p:spPr>
        <p:txBody>
          <a:bodyPr wrap="square" rtlCol="0">
            <a:spAutoFit/>
          </a:bodyPr>
          <a:lstStyle/>
          <a:p>
            <a:pPr algn="ctr"/>
            <a:r>
              <a:rPr lang="en-US" sz="1400" dirty="0">
                <a:solidFill>
                  <a:schemeClr val="bg1"/>
                </a:solidFill>
              </a:rPr>
              <a:t>Crop Nutrients</a:t>
            </a:r>
          </a:p>
        </p:txBody>
      </p:sp>
      <p:sp>
        <p:nvSpPr>
          <p:cNvPr id="70" name="TextBox 69">
            <a:extLst>
              <a:ext uri="{FF2B5EF4-FFF2-40B4-BE49-F238E27FC236}">
                <a16:creationId xmlns:a16="http://schemas.microsoft.com/office/drawing/2014/main" id="{82893E11-CAF9-9A13-943C-301C40947960}"/>
              </a:ext>
            </a:extLst>
          </p:cNvPr>
          <p:cNvSpPr txBox="1"/>
          <p:nvPr/>
        </p:nvSpPr>
        <p:spPr>
          <a:xfrm>
            <a:off x="4394132" y="821626"/>
            <a:ext cx="1195032" cy="307777"/>
          </a:xfrm>
          <a:prstGeom prst="rect">
            <a:avLst/>
          </a:prstGeom>
          <a:noFill/>
        </p:spPr>
        <p:txBody>
          <a:bodyPr wrap="square" rtlCol="0">
            <a:spAutoFit/>
          </a:bodyPr>
          <a:lstStyle/>
          <a:p>
            <a:pPr algn="ctr"/>
            <a:r>
              <a:rPr lang="en-US" sz="1400" dirty="0">
                <a:solidFill>
                  <a:schemeClr val="bg1"/>
                </a:solidFill>
              </a:rPr>
              <a:t>To ECLSS</a:t>
            </a:r>
            <a:endParaRPr lang="en-US" sz="1400" baseline="-25000" dirty="0">
              <a:solidFill>
                <a:schemeClr val="bg1"/>
              </a:solidFill>
            </a:endParaRPr>
          </a:p>
        </p:txBody>
      </p:sp>
      <p:sp>
        <p:nvSpPr>
          <p:cNvPr id="73" name="Curved Right Arrow 43">
            <a:extLst>
              <a:ext uri="{FF2B5EF4-FFF2-40B4-BE49-F238E27FC236}">
                <a16:creationId xmlns:a16="http://schemas.microsoft.com/office/drawing/2014/main" id="{5CB0A2EC-5026-3987-5BFF-144959033A52}"/>
              </a:ext>
            </a:extLst>
          </p:cNvPr>
          <p:cNvSpPr/>
          <p:nvPr/>
        </p:nvSpPr>
        <p:spPr>
          <a:xfrm rot="20857525" flipH="1" flipV="1">
            <a:off x="8821538" y="373144"/>
            <a:ext cx="1332973" cy="3621661"/>
          </a:xfrm>
          <a:prstGeom prst="curvedRightArrow">
            <a:avLst/>
          </a:prstGeom>
          <a:solidFill>
            <a:srgbClr val="0070C0"/>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1"/>
              </a:solidFill>
            </a:endParaRPr>
          </a:p>
        </p:txBody>
      </p:sp>
      <p:sp>
        <p:nvSpPr>
          <p:cNvPr id="74" name="TextBox 73">
            <a:extLst>
              <a:ext uri="{FF2B5EF4-FFF2-40B4-BE49-F238E27FC236}">
                <a16:creationId xmlns:a16="http://schemas.microsoft.com/office/drawing/2014/main" id="{5DE517EB-1A7C-ABF4-8B49-ADA515406C90}"/>
              </a:ext>
            </a:extLst>
          </p:cNvPr>
          <p:cNvSpPr txBox="1"/>
          <p:nvPr/>
        </p:nvSpPr>
        <p:spPr>
          <a:xfrm>
            <a:off x="9713523" y="1233183"/>
            <a:ext cx="910393" cy="369332"/>
          </a:xfrm>
          <a:prstGeom prst="rect">
            <a:avLst/>
          </a:prstGeom>
          <a:noFill/>
        </p:spPr>
        <p:txBody>
          <a:bodyPr wrap="square" rtlCol="0">
            <a:spAutoFit/>
          </a:bodyPr>
          <a:lstStyle/>
          <a:p>
            <a:pPr algn="ctr"/>
            <a:r>
              <a:rPr lang="en-US" dirty="0">
                <a:solidFill>
                  <a:schemeClr val="bg1"/>
                </a:solidFill>
              </a:rPr>
              <a:t>H</a:t>
            </a:r>
            <a:r>
              <a:rPr lang="en-US" baseline="-25000" dirty="0">
                <a:solidFill>
                  <a:schemeClr val="bg1"/>
                </a:solidFill>
              </a:rPr>
              <a:t>2</a:t>
            </a:r>
            <a:r>
              <a:rPr lang="en-US" dirty="0">
                <a:solidFill>
                  <a:schemeClr val="bg1"/>
                </a:solidFill>
              </a:rPr>
              <a:t>O</a:t>
            </a:r>
            <a:endParaRPr lang="en-US" baseline="-25000" dirty="0">
              <a:solidFill>
                <a:schemeClr val="bg1"/>
              </a:solidFill>
            </a:endParaRPr>
          </a:p>
        </p:txBody>
      </p:sp>
      <p:sp>
        <p:nvSpPr>
          <p:cNvPr id="75" name="Down Arrow 54">
            <a:extLst>
              <a:ext uri="{FF2B5EF4-FFF2-40B4-BE49-F238E27FC236}">
                <a16:creationId xmlns:a16="http://schemas.microsoft.com/office/drawing/2014/main" id="{9DF2E59A-8A65-47E8-A809-34C63E51AF9A}"/>
              </a:ext>
            </a:extLst>
          </p:cNvPr>
          <p:cNvSpPr/>
          <p:nvPr/>
        </p:nvSpPr>
        <p:spPr>
          <a:xfrm rot="16200000" flipV="1">
            <a:off x="3558533" y="3562533"/>
            <a:ext cx="218991" cy="1380320"/>
          </a:xfrm>
          <a:prstGeom prst="downArrow">
            <a:avLst/>
          </a:prstGeom>
          <a:solidFill>
            <a:schemeClr val="tx1">
              <a:lumMod val="65000"/>
              <a:lumOff val="35000"/>
            </a:schemeClr>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76" name="TextBox 75">
            <a:extLst>
              <a:ext uri="{FF2B5EF4-FFF2-40B4-BE49-F238E27FC236}">
                <a16:creationId xmlns:a16="http://schemas.microsoft.com/office/drawing/2014/main" id="{8C69AB1B-DE44-C838-1792-D1F4601DD6E2}"/>
              </a:ext>
            </a:extLst>
          </p:cNvPr>
          <p:cNvSpPr txBox="1"/>
          <p:nvPr/>
        </p:nvSpPr>
        <p:spPr>
          <a:xfrm>
            <a:off x="4692904" y="6413419"/>
            <a:ext cx="1263631" cy="523220"/>
          </a:xfrm>
          <a:prstGeom prst="rect">
            <a:avLst/>
          </a:prstGeom>
          <a:noFill/>
        </p:spPr>
        <p:txBody>
          <a:bodyPr wrap="square" rtlCol="0">
            <a:spAutoFit/>
          </a:bodyPr>
          <a:lstStyle/>
          <a:p>
            <a:pPr algn="ctr"/>
            <a:r>
              <a:rPr lang="en-US" sz="1400" dirty="0">
                <a:solidFill>
                  <a:schemeClr val="bg1"/>
                </a:solidFill>
              </a:rPr>
              <a:t>Inedible Plant Biomass</a:t>
            </a:r>
          </a:p>
        </p:txBody>
      </p:sp>
      <p:sp>
        <p:nvSpPr>
          <p:cNvPr id="77" name="TextBox 76">
            <a:extLst>
              <a:ext uri="{FF2B5EF4-FFF2-40B4-BE49-F238E27FC236}">
                <a16:creationId xmlns:a16="http://schemas.microsoft.com/office/drawing/2014/main" id="{7866C593-B7FA-2450-0A4F-A958D3A78F03}"/>
              </a:ext>
            </a:extLst>
          </p:cNvPr>
          <p:cNvSpPr txBox="1"/>
          <p:nvPr/>
        </p:nvSpPr>
        <p:spPr>
          <a:xfrm>
            <a:off x="2741312" y="3643303"/>
            <a:ext cx="1263631" cy="523220"/>
          </a:xfrm>
          <a:prstGeom prst="rect">
            <a:avLst/>
          </a:prstGeom>
          <a:noFill/>
        </p:spPr>
        <p:txBody>
          <a:bodyPr wrap="square" rtlCol="0">
            <a:spAutoFit/>
          </a:bodyPr>
          <a:lstStyle/>
          <a:p>
            <a:pPr algn="ctr"/>
            <a:r>
              <a:rPr lang="en-US" sz="1400" dirty="0">
                <a:solidFill>
                  <a:schemeClr val="bg1"/>
                </a:solidFill>
              </a:rPr>
              <a:t>Solid Recovery &amp; Recycling</a:t>
            </a:r>
          </a:p>
        </p:txBody>
      </p:sp>
      <p:sp>
        <p:nvSpPr>
          <p:cNvPr id="78" name="Curved Right Arrow 43">
            <a:extLst>
              <a:ext uri="{FF2B5EF4-FFF2-40B4-BE49-F238E27FC236}">
                <a16:creationId xmlns:a16="http://schemas.microsoft.com/office/drawing/2014/main" id="{F5F3683C-1744-B499-9ED4-F4016A392FF2}"/>
              </a:ext>
            </a:extLst>
          </p:cNvPr>
          <p:cNvSpPr/>
          <p:nvPr/>
        </p:nvSpPr>
        <p:spPr>
          <a:xfrm rot="2523497" flipV="1">
            <a:off x="3185054" y="-798310"/>
            <a:ext cx="1105301" cy="4988499"/>
          </a:xfrm>
          <a:prstGeom prst="curvedRightArrow">
            <a:avLst/>
          </a:prstGeom>
          <a:solidFill>
            <a:srgbClr val="0070C0"/>
          </a:solidFill>
          <a:ln>
            <a:solidFill>
              <a:schemeClr val="accent4"/>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bg1"/>
              </a:solidFill>
            </a:endParaRPr>
          </a:p>
        </p:txBody>
      </p:sp>
      <p:pic>
        <p:nvPicPr>
          <p:cNvPr id="79" name="Picture 78" descr="In-Space Manufacturing | NASA">
            <a:extLst>
              <a:ext uri="{FF2B5EF4-FFF2-40B4-BE49-F238E27FC236}">
                <a16:creationId xmlns:a16="http://schemas.microsoft.com/office/drawing/2014/main" id="{DB2E705D-5520-2B79-A1C3-B023A9AE173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47135" y="3247802"/>
            <a:ext cx="1047041" cy="1047041"/>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48" name="Down Arrow 54">
            <a:extLst>
              <a:ext uri="{FF2B5EF4-FFF2-40B4-BE49-F238E27FC236}">
                <a16:creationId xmlns:a16="http://schemas.microsoft.com/office/drawing/2014/main" id="{29320FD2-F843-A279-28C8-E31FD068BB12}"/>
              </a:ext>
            </a:extLst>
          </p:cNvPr>
          <p:cNvSpPr/>
          <p:nvPr/>
        </p:nvSpPr>
        <p:spPr>
          <a:xfrm rot="13630265" flipV="1">
            <a:off x="6826012" y="1529097"/>
            <a:ext cx="183506" cy="2206740"/>
          </a:xfrm>
          <a:prstGeom prst="downArrow">
            <a:avLst/>
          </a:prstGeom>
          <a:solidFill>
            <a:srgbClr val="996633"/>
          </a:solidFill>
          <a:ln>
            <a:solidFill>
              <a:schemeClr val="tx1">
                <a:lumMod val="65000"/>
                <a:lumOff val="3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bg1"/>
              </a:solidFill>
            </a:endParaRPr>
          </a:p>
        </p:txBody>
      </p:sp>
      <p:sp>
        <p:nvSpPr>
          <p:cNvPr id="49" name="TextBox 48">
            <a:extLst>
              <a:ext uri="{FF2B5EF4-FFF2-40B4-BE49-F238E27FC236}">
                <a16:creationId xmlns:a16="http://schemas.microsoft.com/office/drawing/2014/main" id="{3FB626BC-55D3-1D6C-8709-36DA42A45157}"/>
              </a:ext>
            </a:extLst>
          </p:cNvPr>
          <p:cNvSpPr txBox="1"/>
          <p:nvPr/>
        </p:nvSpPr>
        <p:spPr>
          <a:xfrm>
            <a:off x="6547999" y="2629725"/>
            <a:ext cx="1319058" cy="307777"/>
          </a:xfrm>
          <a:prstGeom prst="rect">
            <a:avLst/>
          </a:prstGeom>
          <a:noFill/>
        </p:spPr>
        <p:txBody>
          <a:bodyPr wrap="square" rtlCol="0">
            <a:spAutoFit/>
          </a:bodyPr>
          <a:lstStyle/>
          <a:p>
            <a:pPr algn="ctr"/>
            <a:r>
              <a:rPr lang="en-US" sz="1400" dirty="0">
                <a:solidFill>
                  <a:schemeClr val="bg1"/>
                </a:solidFill>
              </a:rPr>
              <a:t>Fecal</a:t>
            </a:r>
          </a:p>
        </p:txBody>
      </p:sp>
      <p:sp>
        <p:nvSpPr>
          <p:cNvPr id="24" name="Curved Right Arrow 23"/>
          <p:cNvSpPr/>
          <p:nvPr/>
        </p:nvSpPr>
        <p:spPr>
          <a:xfrm rot="20385797" flipV="1">
            <a:off x="4188580" y="3462746"/>
            <a:ext cx="1167937" cy="3224704"/>
          </a:xfrm>
          <a:prstGeom prst="curvedRightArrow">
            <a:avLst>
              <a:gd name="adj1" fmla="val 25000"/>
              <a:gd name="adj2" fmla="val 48283"/>
              <a:gd name="adj3" fmla="val 25000"/>
            </a:avLst>
          </a:prstGeom>
          <a:solidFill>
            <a:schemeClr val="bg1">
              <a:lumMod val="50000"/>
            </a:schemeClr>
          </a:solidFill>
          <a:ln>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bg1"/>
              </a:solidFill>
            </a:endParaRPr>
          </a:p>
        </p:txBody>
      </p:sp>
      <p:pic>
        <p:nvPicPr>
          <p:cNvPr id="50" name="Picture 49" descr="A picture containing drawing&#10;&#10;Description automatically generated">
            <a:extLst>
              <a:ext uri="{FF2B5EF4-FFF2-40B4-BE49-F238E27FC236}">
                <a16:creationId xmlns:a16="http://schemas.microsoft.com/office/drawing/2014/main" id="{AD0729D2-0408-BAE7-B270-9A0066D0CCB5}"/>
              </a:ext>
            </a:extLst>
          </p:cNvPr>
          <p:cNvPicPr>
            <a:picLocks noChangeAspect="1"/>
          </p:cNvPicPr>
          <p:nvPr/>
        </p:nvPicPr>
        <p:blipFill>
          <a:blip r:embed="rId12"/>
          <a:stretch>
            <a:fillRect/>
          </a:stretch>
        </p:blipFill>
        <p:spPr>
          <a:xfrm>
            <a:off x="4113749" y="3503122"/>
            <a:ext cx="2103270" cy="1205875"/>
          </a:xfrm>
          <a:prstGeom prst="rect">
            <a:avLst/>
          </a:prstGeom>
          <a:ln w="28575">
            <a:solidFill>
              <a:srgbClr val="36EA61"/>
            </a:solidFill>
          </a:ln>
        </p:spPr>
      </p:pic>
    </p:spTree>
    <p:extLst>
      <p:ext uri="{BB962C8B-B14F-4D97-AF65-F5344CB8AC3E}">
        <p14:creationId xmlns:p14="http://schemas.microsoft.com/office/powerpoint/2010/main" val="1161121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a:extLst>
              <a:ext uri="{FF2B5EF4-FFF2-40B4-BE49-F238E27FC236}">
                <a16:creationId xmlns:a16="http://schemas.microsoft.com/office/drawing/2014/main" id="{D8A98538-0EE8-C41B-8751-9BC2A167B6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379" r="5510" b="1"/>
          <a:stretch/>
        </p:blipFill>
        <p:spPr>
          <a:xfrm>
            <a:off x="0" y="1453769"/>
            <a:ext cx="12191980" cy="5404231"/>
          </a:xfrm>
          <a:prstGeom prst="rect">
            <a:avLst/>
          </a:prstGeom>
          <a:ln w="19050">
            <a:solidFill>
              <a:schemeClr val="tx1"/>
            </a:solidFill>
            <a:miter lim="800000"/>
          </a:ln>
        </p:spPr>
      </p:pic>
      <p:sp>
        <p:nvSpPr>
          <p:cNvPr id="4" name="Rectangle 3"/>
          <p:cNvSpPr/>
          <p:nvPr/>
        </p:nvSpPr>
        <p:spPr bwMode="auto">
          <a:xfrm>
            <a:off x="3165140" y="1030242"/>
            <a:ext cx="2743200" cy="1558834"/>
          </a:xfrm>
          <a:prstGeom prst="rect">
            <a:avLst/>
          </a:pr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Helvetica Neue Black Condensed" charset="0"/>
              <a:ea typeface="ＭＳ Ｐゴシック" pitchFamily="-80" charset="-128"/>
              <a:cs typeface="ＭＳ Ｐゴシック" pitchFamily="-80" charset="-128"/>
            </a:endParaRPr>
          </a:p>
        </p:txBody>
      </p:sp>
      <p:sp>
        <p:nvSpPr>
          <p:cNvPr id="5" name="TextBox 4"/>
          <p:cNvSpPr txBox="1"/>
          <p:nvPr/>
        </p:nvSpPr>
        <p:spPr>
          <a:xfrm>
            <a:off x="5483783" y="2731999"/>
            <a:ext cx="2516778" cy="1015663"/>
          </a:xfrm>
          <a:prstGeom prst="rect">
            <a:avLst/>
          </a:prstGeom>
          <a:noFill/>
          <a:ln w="28575">
            <a:solidFill>
              <a:schemeClr val="bg1"/>
            </a:solidFill>
          </a:ln>
        </p:spPr>
        <p:txBody>
          <a:bodyPr wrap="square" rtlCol="0">
            <a:spAutoFit/>
          </a:bodyPr>
          <a:lstStyle/>
          <a:p>
            <a:pPr algn="ctr"/>
            <a:r>
              <a:rPr lang="en-US" sz="2000" dirty="0">
                <a:solidFill>
                  <a:schemeClr val="bg1"/>
                </a:solidFill>
              </a:rPr>
              <a:t>Waste </a:t>
            </a:r>
          </a:p>
          <a:p>
            <a:pPr algn="ctr"/>
            <a:r>
              <a:rPr lang="en-US" sz="2000" dirty="0">
                <a:solidFill>
                  <a:schemeClr val="bg1"/>
                </a:solidFill>
              </a:rPr>
              <a:t>Conversion / </a:t>
            </a:r>
          </a:p>
          <a:p>
            <a:pPr algn="ctr"/>
            <a:r>
              <a:rPr lang="en-US" sz="2000" dirty="0">
                <a:solidFill>
                  <a:schemeClr val="bg1"/>
                </a:solidFill>
              </a:rPr>
              <a:t>Recycling</a:t>
            </a:r>
          </a:p>
        </p:txBody>
      </p:sp>
      <p:sp>
        <p:nvSpPr>
          <p:cNvPr id="7" name="TextBox 6"/>
          <p:cNvSpPr txBox="1"/>
          <p:nvPr/>
        </p:nvSpPr>
        <p:spPr>
          <a:xfrm>
            <a:off x="2977906" y="1837992"/>
            <a:ext cx="2286000" cy="707886"/>
          </a:xfrm>
          <a:prstGeom prst="rect">
            <a:avLst/>
          </a:prstGeom>
          <a:noFill/>
          <a:ln w="28575">
            <a:solidFill>
              <a:srgbClr val="0000CC"/>
            </a:solidFill>
          </a:ln>
        </p:spPr>
        <p:txBody>
          <a:bodyPr wrap="square" rtlCol="0">
            <a:spAutoFit/>
          </a:bodyPr>
          <a:lstStyle/>
          <a:p>
            <a:pPr algn="ctr"/>
            <a:r>
              <a:rPr lang="en-US" sz="2000" dirty="0">
                <a:solidFill>
                  <a:schemeClr val="bg1"/>
                </a:solidFill>
              </a:rPr>
              <a:t>Logistical Waste</a:t>
            </a:r>
          </a:p>
          <a:p>
            <a:pPr algn="ctr"/>
            <a:r>
              <a:rPr lang="en-US" sz="2000" dirty="0">
                <a:solidFill>
                  <a:schemeClr val="bg1"/>
                </a:solidFill>
              </a:rPr>
              <a:t>+ Solid waste</a:t>
            </a:r>
          </a:p>
        </p:txBody>
      </p:sp>
      <p:sp>
        <p:nvSpPr>
          <p:cNvPr id="8" name="TextBox 7"/>
          <p:cNvSpPr txBox="1"/>
          <p:nvPr/>
        </p:nvSpPr>
        <p:spPr>
          <a:xfrm>
            <a:off x="2990968" y="2741242"/>
            <a:ext cx="2286000" cy="1015663"/>
          </a:xfrm>
          <a:prstGeom prst="rect">
            <a:avLst/>
          </a:prstGeom>
          <a:noFill/>
          <a:ln w="28575">
            <a:solidFill>
              <a:srgbClr val="0000FF"/>
            </a:solidFill>
          </a:ln>
        </p:spPr>
        <p:txBody>
          <a:bodyPr wrap="square" rtlCol="0">
            <a:spAutoFit/>
          </a:bodyPr>
          <a:lstStyle/>
          <a:p>
            <a:pPr algn="ctr"/>
            <a:r>
              <a:rPr lang="en-US" sz="2000" dirty="0">
                <a:solidFill>
                  <a:schemeClr val="bg1"/>
                </a:solidFill>
              </a:rPr>
              <a:t>Crop Waste (inedible biomass, H</a:t>
            </a:r>
            <a:r>
              <a:rPr lang="en-US" sz="2000" baseline="-25000" dirty="0">
                <a:solidFill>
                  <a:schemeClr val="bg1"/>
                </a:solidFill>
              </a:rPr>
              <a:t>2</a:t>
            </a:r>
            <a:r>
              <a:rPr lang="en-US" sz="2000" dirty="0">
                <a:solidFill>
                  <a:schemeClr val="bg1"/>
                </a:solidFill>
              </a:rPr>
              <a:t>O, Off-gas)</a:t>
            </a:r>
          </a:p>
        </p:txBody>
      </p:sp>
      <p:sp>
        <p:nvSpPr>
          <p:cNvPr id="9" name="TextBox 8"/>
          <p:cNvSpPr txBox="1"/>
          <p:nvPr/>
        </p:nvSpPr>
        <p:spPr>
          <a:xfrm>
            <a:off x="2977906" y="4359921"/>
            <a:ext cx="2286000" cy="677108"/>
          </a:xfrm>
          <a:prstGeom prst="rect">
            <a:avLst/>
          </a:prstGeom>
          <a:noFill/>
          <a:ln w="28575">
            <a:solidFill>
              <a:srgbClr val="FFC000"/>
            </a:solidFill>
          </a:ln>
        </p:spPr>
        <p:txBody>
          <a:bodyPr wrap="square" rtlCol="0">
            <a:spAutoFit/>
          </a:bodyPr>
          <a:lstStyle/>
          <a:p>
            <a:pPr algn="ctr"/>
            <a:r>
              <a:rPr lang="en-US" sz="2000" dirty="0">
                <a:solidFill>
                  <a:schemeClr val="bg1"/>
                </a:solidFill>
              </a:rPr>
              <a:t>Commodity Supply </a:t>
            </a:r>
            <a:r>
              <a:rPr lang="en-US" dirty="0">
                <a:solidFill>
                  <a:schemeClr val="bg1"/>
                </a:solidFill>
              </a:rPr>
              <a:t>(if required)</a:t>
            </a:r>
          </a:p>
        </p:txBody>
      </p:sp>
      <p:cxnSp>
        <p:nvCxnSpPr>
          <p:cNvPr id="14" name="Straight Arrow Connector 13"/>
          <p:cNvCxnSpPr>
            <a:stCxn id="8" idx="3"/>
            <a:endCxn id="5" idx="1"/>
          </p:cNvCxnSpPr>
          <p:nvPr/>
        </p:nvCxnSpPr>
        <p:spPr bwMode="auto">
          <a:xfrm flipV="1">
            <a:off x="5276969" y="3239831"/>
            <a:ext cx="206815" cy="9243"/>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18" name="Elbow Connector 17"/>
          <p:cNvCxnSpPr>
            <a:stCxn id="7" idx="3"/>
            <a:endCxn id="5" idx="0"/>
          </p:cNvCxnSpPr>
          <p:nvPr/>
        </p:nvCxnSpPr>
        <p:spPr bwMode="auto">
          <a:xfrm>
            <a:off x="5263906" y="2191935"/>
            <a:ext cx="1478266" cy="540064"/>
          </a:xfrm>
          <a:prstGeom prst="bentConnector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0" name="Elbow Connector 19"/>
          <p:cNvCxnSpPr>
            <a:stCxn id="9" idx="3"/>
            <a:endCxn id="5" idx="2"/>
          </p:cNvCxnSpPr>
          <p:nvPr/>
        </p:nvCxnSpPr>
        <p:spPr bwMode="auto">
          <a:xfrm flipV="1">
            <a:off x="5263906" y="3747661"/>
            <a:ext cx="1478266" cy="950814"/>
          </a:xfrm>
          <a:prstGeom prst="bentConnector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27" name="TextBox 26">
            <a:extLst>
              <a:ext uri="{FF2B5EF4-FFF2-40B4-BE49-F238E27FC236}">
                <a16:creationId xmlns:a16="http://schemas.microsoft.com/office/drawing/2014/main" id="{63CA1511-4A5A-4A2E-BBEB-429BBEA9A033}"/>
              </a:ext>
            </a:extLst>
          </p:cNvPr>
          <p:cNvSpPr txBox="1"/>
          <p:nvPr/>
        </p:nvSpPr>
        <p:spPr>
          <a:xfrm>
            <a:off x="133469" y="2895131"/>
            <a:ext cx="2286000" cy="707886"/>
          </a:xfrm>
          <a:prstGeom prst="rect">
            <a:avLst/>
          </a:prstGeom>
          <a:noFill/>
          <a:ln w="28575">
            <a:solidFill>
              <a:schemeClr val="accent2"/>
            </a:solidFill>
            <a:prstDash val="sysDash"/>
          </a:ln>
        </p:spPr>
        <p:txBody>
          <a:bodyPr wrap="square" rtlCol="0">
            <a:spAutoFit/>
          </a:bodyPr>
          <a:lstStyle/>
          <a:p>
            <a:pPr algn="ctr"/>
            <a:r>
              <a:rPr lang="en-US" sz="2000" dirty="0">
                <a:solidFill>
                  <a:schemeClr val="bg1"/>
                </a:solidFill>
              </a:rPr>
              <a:t>Trash deflected from Waste Stream</a:t>
            </a:r>
          </a:p>
        </p:txBody>
      </p:sp>
      <p:cxnSp>
        <p:nvCxnSpPr>
          <p:cNvPr id="30" name="Straight Arrow Connector 29">
            <a:extLst>
              <a:ext uri="{FF2B5EF4-FFF2-40B4-BE49-F238E27FC236}">
                <a16:creationId xmlns:a16="http://schemas.microsoft.com/office/drawing/2014/main" id="{15776458-5A6D-44CA-BA9F-BAF457E50436}"/>
              </a:ext>
            </a:extLst>
          </p:cNvPr>
          <p:cNvCxnSpPr>
            <a:cxnSpLocks/>
          </p:cNvCxnSpPr>
          <p:nvPr/>
        </p:nvCxnSpPr>
        <p:spPr bwMode="auto">
          <a:xfrm>
            <a:off x="1304241" y="3612261"/>
            <a:ext cx="0" cy="963795"/>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33" name="TextBox 32">
            <a:extLst>
              <a:ext uri="{FF2B5EF4-FFF2-40B4-BE49-F238E27FC236}">
                <a16:creationId xmlns:a16="http://schemas.microsoft.com/office/drawing/2014/main" id="{ABC81CE8-7918-4C7E-8ABD-BEF67F6E686A}"/>
              </a:ext>
            </a:extLst>
          </p:cNvPr>
          <p:cNvSpPr txBox="1"/>
          <p:nvPr/>
        </p:nvSpPr>
        <p:spPr>
          <a:xfrm>
            <a:off x="56064" y="4576056"/>
            <a:ext cx="2704918" cy="1938992"/>
          </a:xfrm>
          <a:prstGeom prst="rect">
            <a:avLst/>
          </a:prstGeom>
          <a:noFill/>
          <a:ln w="28575">
            <a:solidFill>
              <a:schemeClr val="accent3"/>
            </a:solidFill>
          </a:ln>
        </p:spPr>
        <p:txBody>
          <a:bodyPr wrap="square" rtlCol="0">
            <a:spAutoFit/>
          </a:bodyPr>
          <a:lstStyle/>
          <a:p>
            <a:pPr algn="ctr"/>
            <a:r>
              <a:rPr lang="en-US" sz="2000" dirty="0">
                <a:solidFill>
                  <a:schemeClr val="bg1"/>
                </a:solidFill>
              </a:rPr>
              <a:t>Additive Manufacturing</a:t>
            </a:r>
          </a:p>
          <a:p>
            <a:pPr algn="ctr"/>
            <a:endParaRPr lang="en-US" sz="2000" dirty="0">
              <a:solidFill>
                <a:schemeClr val="bg1"/>
              </a:solidFill>
            </a:endParaRPr>
          </a:p>
          <a:p>
            <a:pPr algn="ctr"/>
            <a:r>
              <a:rPr lang="en-US" sz="2000" dirty="0">
                <a:solidFill>
                  <a:schemeClr val="bg1"/>
                </a:solidFill>
              </a:rPr>
              <a:t>Chemical Reprocessing</a:t>
            </a:r>
          </a:p>
          <a:p>
            <a:pPr algn="ctr"/>
            <a:endParaRPr lang="en-US" sz="2000" dirty="0">
              <a:solidFill>
                <a:schemeClr val="bg1"/>
              </a:solidFill>
            </a:endParaRPr>
          </a:p>
          <a:p>
            <a:pPr algn="ctr"/>
            <a:r>
              <a:rPr lang="en-US" sz="2000" dirty="0">
                <a:solidFill>
                  <a:schemeClr val="bg1"/>
                </a:solidFill>
              </a:rPr>
              <a:t>Crop Production/ microbes</a:t>
            </a:r>
          </a:p>
        </p:txBody>
      </p:sp>
      <p:cxnSp>
        <p:nvCxnSpPr>
          <p:cNvPr id="34" name="Straight Arrow Connector 33">
            <a:extLst>
              <a:ext uri="{FF2B5EF4-FFF2-40B4-BE49-F238E27FC236}">
                <a16:creationId xmlns:a16="http://schemas.microsoft.com/office/drawing/2014/main" id="{653A9FF4-A844-4955-B89F-C22C7A7F2B32}"/>
              </a:ext>
            </a:extLst>
          </p:cNvPr>
          <p:cNvCxnSpPr>
            <a:cxnSpLocks/>
            <a:stCxn id="27" idx="3"/>
            <a:endCxn id="8" idx="1"/>
          </p:cNvCxnSpPr>
          <p:nvPr/>
        </p:nvCxnSpPr>
        <p:spPr bwMode="auto">
          <a:xfrm>
            <a:off x="2419469" y="3249074"/>
            <a:ext cx="571499" cy="0"/>
          </a:xfrm>
          <a:prstGeom prst="straightConnector1">
            <a:avLst/>
          </a:prstGeom>
          <a:noFill/>
          <a:ln w="28575" cap="flat" cmpd="sng" algn="ctr">
            <a:solidFill>
              <a:schemeClr val="bg1"/>
            </a:solidFill>
            <a:prstDash val="sysDot"/>
            <a:round/>
            <a:headEnd type="none" w="med" len="med"/>
            <a:tailEnd type="triangle"/>
          </a:ln>
          <a:effectLst>
            <a:outerShdw blurRad="63500" dist="17961" dir="2700000" algn="ctr" rotWithShape="0">
              <a:schemeClr val="tx1">
                <a:alpha val="74998"/>
              </a:schemeClr>
            </a:outerShdw>
          </a:effectLst>
        </p:spPr>
      </p:cxnSp>
      <p:cxnSp>
        <p:nvCxnSpPr>
          <p:cNvPr id="35" name="Elbow Connector 17">
            <a:extLst>
              <a:ext uri="{FF2B5EF4-FFF2-40B4-BE49-F238E27FC236}">
                <a16:creationId xmlns:a16="http://schemas.microsoft.com/office/drawing/2014/main" id="{1C4B417D-DB39-4D9B-AB37-A86E650EEFA3}"/>
              </a:ext>
            </a:extLst>
          </p:cNvPr>
          <p:cNvCxnSpPr>
            <a:cxnSpLocks/>
          </p:cNvCxnSpPr>
          <p:nvPr/>
        </p:nvCxnSpPr>
        <p:spPr bwMode="auto">
          <a:xfrm flipV="1">
            <a:off x="1276468" y="2038048"/>
            <a:ext cx="1669386" cy="824541"/>
          </a:xfrm>
          <a:prstGeom prst="bentConnector3">
            <a:avLst>
              <a:gd name="adj1" fmla="val -63"/>
            </a:avLst>
          </a:prstGeom>
          <a:noFill/>
          <a:ln w="28575" cap="flat" cmpd="sng" algn="ctr">
            <a:solidFill>
              <a:schemeClr val="bg1"/>
            </a:solidFill>
            <a:prstDash val="sysDot"/>
            <a:round/>
            <a:headEnd type="none" w="med" len="med"/>
            <a:tailEnd type="triangle"/>
          </a:ln>
          <a:effectLst>
            <a:outerShdw blurRad="63500" dist="17961" dir="2700000" algn="ctr" rotWithShape="0">
              <a:schemeClr val="tx1">
                <a:alpha val="74998"/>
              </a:schemeClr>
            </a:outerShdw>
          </a:effectLst>
        </p:spPr>
      </p:cxnSp>
      <p:sp>
        <p:nvSpPr>
          <p:cNvPr id="19" name="Title 12">
            <a:extLst>
              <a:ext uri="{FF2B5EF4-FFF2-40B4-BE49-F238E27FC236}">
                <a16:creationId xmlns:a16="http://schemas.microsoft.com/office/drawing/2014/main" id="{40ABB11B-4639-496E-93D6-20309E8C51DC}"/>
              </a:ext>
            </a:extLst>
          </p:cNvPr>
          <p:cNvSpPr txBox="1">
            <a:spLocks/>
          </p:cNvSpPr>
          <p:nvPr/>
        </p:nvSpPr>
        <p:spPr>
          <a:xfrm>
            <a:off x="56064" y="48259"/>
            <a:ext cx="10131425" cy="513806"/>
          </a:xfrm>
        </p:spPr>
        <p:txBody>
          <a:bodyPr anchor="t">
            <a:noAutofit/>
          </a:bodyPr>
          <a:lst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dirty="0"/>
              <a:t>Concept: </a:t>
            </a:r>
            <a:r>
              <a:rPr lang="en-US" dirty="0">
                <a:solidFill>
                  <a:srgbClr val="FFC000"/>
                </a:solidFill>
              </a:rPr>
              <a:t>Trash Processing &amp; Reuse Systems / Trash-to-Gas+</a:t>
            </a:r>
            <a:br>
              <a:rPr lang="en-US" dirty="0">
                <a:solidFill>
                  <a:srgbClr val="FFC000"/>
                </a:solidFill>
              </a:rPr>
            </a:br>
            <a:endParaRPr lang="en-US" dirty="0">
              <a:solidFill>
                <a:srgbClr val="FFC000"/>
              </a:solidFill>
            </a:endParaRPr>
          </a:p>
        </p:txBody>
      </p:sp>
      <p:sp>
        <p:nvSpPr>
          <p:cNvPr id="2" name="TextBox 1">
            <a:extLst>
              <a:ext uri="{FF2B5EF4-FFF2-40B4-BE49-F238E27FC236}">
                <a16:creationId xmlns:a16="http://schemas.microsoft.com/office/drawing/2014/main" id="{EE6380AD-2B5E-9E23-DB7B-2967F9F79814}"/>
              </a:ext>
            </a:extLst>
          </p:cNvPr>
          <p:cNvSpPr txBox="1"/>
          <p:nvPr/>
        </p:nvSpPr>
        <p:spPr>
          <a:xfrm>
            <a:off x="11621984" y="6546980"/>
            <a:ext cx="570016" cy="369332"/>
          </a:xfrm>
          <a:prstGeom prst="rect">
            <a:avLst/>
          </a:prstGeom>
          <a:noFill/>
        </p:spPr>
        <p:txBody>
          <a:bodyPr wrap="square" rtlCol="0">
            <a:spAutoFit/>
          </a:bodyPr>
          <a:lstStyle/>
          <a:p>
            <a:pPr algn="ctr"/>
            <a:r>
              <a:rPr lang="en-US" dirty="0">
                <a:solidFill>
                  <a:schemeClr val="bg1"/>
                </a:solidFill>
              </a:rPr>
              <a:t>5</a:t>
            </a:r>
          </a:p>
        </p:txBody>
      </p:sp>
      <p:sp>
        <p:nvSpPr>
          <p:cNvPr id="3" name="Slide Number Placeholder 2">
            <a:extLst>
              <a:ext uri="{FF2B5EF4-FFF2-40B4-BE49-F238E27FC236}">
                <a16:creationId xmlns:a16="http://schemas.microsoft.com/office/drawing/2014/main" id="{46C4B675-96CF-30B2-684D-0C3470CFF3A6}"/>
              </a:ext>
            </a:extLst>
          </p:cNvPr>
          <p:cNvSpPr>
            <a:spLocks noGrp="1"/>
          </p:cNvSpPr>
          <p:nvPr>
            <p:ph type="sldNum" sz="quarter" idx="10"/>
          </p:nvPr>
        </p:nvSpPr>
        <p:spPr/>
        <p:txBody>
          <a:bodyPr/>
          <a:lstStyle/>
          <a:p>
            <a:pPr>
              <a:defRPr/>
            </a:pPr>
            <a:fld id="{6B339CB8-5AD3-EF4C-A41B-F10F51164C2B}" type="slidenum">
              <a:rPr lang="en-US" smtClean="0"/>
              <a:pPr>
                <a:defRPr/>
              </a:pPr>
              <a:t>17</a:t>
            </a:fld>
            <a:endParaRPr lang="en-US" dirty="0"/>
          </a:p>
        </p:txBody>
      </p:sp>
      <p:pic>
        <p:nvPicPr>
          <p:cNvPr id="10" name="Picture 9">
            <a:extLst>
              <a:ext uri="{FF2B5EF4-FFF2-40B4-BE49-F238E27FC236}">
                <a16:creationId xmlns:a16="http://schemas.microsoft.com/office/drawing/2014/main" id="{518563B4-E2E4-164F-8EE0-6731605DAE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4E26B6A-6BE8-DA1C-613F-54F9CCF67B27}"/>
              </a:ext>
            </a:extLst>
          </p:cNvPr>
          <p:cNvSpPr txBox="1"/>
          <p:nvPr/>
        </p:nvSpPr>
        <p:spPr>
          <a:xfrm>
            <a:off x="8277735" y="2876356"/>
            <a:ext cx="1737361" cy="400110"/>
          </a:xfrm>
          <a:prstGeom prst="rect">
            <a:avLst/>
          </a:prstGeom>
          <a:noFill/>
          <a:ln w="28575">
            <a:solidFill>
              <a:srgbClr val="00B050"/>
            </a:solidFill>
          </a:ln>
        </p:spPr>
        <p:txBody>
          <a:bodyPr wrap="square" rtlCol="0">
            <a:spAutoFit/>
          </a:bodyPr>
          <a:lstStyle/>
          <a:p>
            <a:pPr algn="ctr"/>
            <a:r>
              <a:rPr lang="en-US" sz="2000" dirty="0">
                <a:solidFill>
                  <a:schemeClr val="bg1"/>
                </a:solidFill>
              </a:rPr>
              <a:t>H</a:t>
            </a:r>
            <a:r>
              <a:rPr lang="en-US" sz="2000" baseline="-25000" dirty="0">
                <a:solidFill>
                  <a:schemeClr val="bg1"/>
                </a:solidFill>
              </a:rPr>
              <a:t>2</a:t>
            </a:r>
            <a:r>
              <a:rPr lang="en-US" sz="2000" dirty="0">
                <a:solidFill>
                  <a:schemeClr val="bg1"/>
                </a:solidFill>
              </a:rPr>
              <a:t>O</a:t>
            </a:r>
          </a:p>
        </p:txBody>
      </p:sp>
      <p:sp>
        <p:nvSpPr>
          <p:cNvPr id="12" name="TextBox 11">
            <a:extLst>
              <a:ext uri="{FF2B5EF4-FFF2-40B4-BE49-F238E27FC236}">
                <a16:creationId xmlns:a16="http://schemas.microsoft.com/office/drawing/2014/main" id="{F7062BFE-433B-9CB1-7A03-8746A0B70B6D}"/>
              </a:ext>
            </a:extLst>
          </p:cNvPr>
          <p:cNvSpPr txBox="1"/>
          <p:nvPr/>
        </p:nvSpPr>
        <p:spPr>
          <a:xfrm>
            <a:off x="8277735" y="2053075"/>
            <a:ext cx="1737361" cy="400110"/>
          </a:xfrm>
          <a:prstGeom prst="rect">
            <a:avLst/>
          </a:prstGeom>
          <a:noFill/>
          <a:ln w="28575">
            <a:solidFill>
              <a:srgbClr val="00B050"/>
            </a:solidFill>
          </a:ln>
        </p:spPr>
        <p:txBody>
          <a:bodyPr wrap="square" rtlCol="0">
            <a:spAutoFit/>
          </a:bodyPr>
          <a:lstStyle/>
          <a:p>
            <a:pPr algn="ctr"/>
            <a:r>
              <a:rPr lang="en-US" sz="2000" dirty="0">
                <a:solidFill>
                  <a:schemeClr val="bg1"/>
                </a:solidFill>
              </a:rPr>
              <a:t>Gas</a:t>
            </a:r>
          </a:p>
        </p:txBody>
      </p:sp>
      <p:sp>
        <p:nvSpPr>
          <p:cNvPr id="13" name="TextBox 12">
            <a:extLst>
              <a:ext uri="{FF2B5EF4-FFF2-40B4-BE49-F238E27FC236}">
                <a16:creationId xmlns:a16="http://schemas.microsoft.com/office/drawing/2014/main" id="{DCB77FFD-AF54-3E62-4E84-E82BFA99109C}"/>
              </a:ext>
            </a:extLst>
          </p:cNvPr>
          <p:cNvSpPr txBox="1"/>
          <p:nvPr/>
        </p:nvSpPr>
        <p:spPr>
          <a:xfrm>
            <a:off x="8273677" y="3868170"/>
            <a:ext cx="1741418" cy="400110"/>
          </a:xfrm>
          <a:prstGeom prst="rect">
            <a:avLst/>
          </a:prstGeom>
          <a:noFill/>
          <a:ln w="28575">
            <a:solidFill>
              <a:srgbClr val="00B050"/>
            </a:solidFill>
          </a:ln>
        </p:spPr>
        <p:txBody>
          <a:bodyPr wrap="square" rtlCol="0">
            <a:spAutoFit/>
          </a:bodyPr>
          <a:lstStyle/>
          <a:p>
            <a:pPr algn="ctr"/>
            <a:r>
              <a:rPr lang="en-US" sz="2000" dirty="0">
                <a:solidFill>
                  <a:schemeClr val="bg1"/>
                </a:solidFill>
              </a:rPr>
              <a:t>Solids</a:t>
            </a:r>
          </a:p>
        </p:txBody>
      </p:sp>
      <p:cxnSp>
        <p:nvCxnSpPr>
          <p:cNvPr id="15" name="Elbow Connector 25">
            <a:extLst>
              <a:ext uri="{FF2B5EF4-FFF2-40B4-BE49-F238E27FC236}">
                <a16:creationId xmlns:a16="http://schemas.microsoft.com/office/drawing/2014/main" id="{F45F1D6F-D5C7-ADF3-3A42-57CE32422EBB}"/>
              </a:ext>
            </a:extLst>
          </p:cNvPr>
          <p:cNvCxnSpPr/>
          <p:nvPr/>
        </p:nvCxnSpPr>
        <p:spPr bwMode="auto">
          <a:xfrm flipV="1">
            <a:off x="8041913" y="2240524"/>
            <a:ext cx="199116" cy="986700"/>
          </a:xfrm>
          <a:prstGeom prst="bentConnector3">
            <a:avLst>
              <a:gd name="adj1" fmla="val 50000"/>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16" name="Elbow Connector 18">
            <a:extLst>
              <a:ext uri="{FF2B5EF4-FFF2-40B4-BE49-F238E27FC236}">
                <a16:creationId xmlns:a16="http://schemas.microsoft.com/office/drawing/2014/main" id="{4A43C4E8-AF8A-E7AE-B672-23935C5D43C6}"/>
              </a:ext>
            </a:extLst>
          </p:cNvPr>
          <p:cNvCxnSpPr/>
          <p:nvPr/>
        </p:nvCxnSpPr>
        <p:spPr bwMode="auto">
          <a:xfrm flipH="1">
            <a:off x="4133969" y="2267512"/>
            <a:ext cx="5894189" cy="2814677"/>
          </a:xfrm>
          <a:prstGeom prst="bentConnector4">
            <a:avLst>
              <a:gd name="adj1" fmla="val -1794"/>
              <a:gd name="adj2" fmla="val 108122"/>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2" name="Elbow Connector 22">
            <a:extLst>
              <a:ext uri="{FF2B5EF4-FFF2-40B4-BE49-F238E27FC236}">
                <a16:creationId xmlns:a16="http://schemas.microsoft.com/office/drawing/2014/main" id="{C264AC69-91A6-1AB8-809F-2DE8F6DF47DC}"/>
              </a:ext>
            </a:extLst>
          </p:cNvPr>
          <p:cNvCxnSpPr/>
          <p:nvPr/>
        </p:nvCxnSpPr>
        <p:spPr bwMode="auto">
          <a:xfrm>
            <a:off x="8037562" y="3230300"/>
            <a:ext cx="195059" cy="982283"/>
          </a:xfrm>
          <a:prstGeom prst="bentConnector3">
            <a:avLst>
              <a:gd name="adj1" fmla="val 50000"/>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3" name="Straight Arrow Connector 22">
            <a:extLst>
              <a:ext uri="{FF2B5EF4-FFF2-40B4-BE49-F238E27FC236}">
                <a16:creationId xmlns:a16="http://schemas.microsoft.com/office/drawing/2014/main" id="{32889DC2-F340-6378-7022-DC23E787A377}"/>
              </a:ext>
            </a:extLst>
          </p:cNvPr>
          <p:cNvCxnSpPr/>
          <p:nvPr/>
        </p:nvCxnSpPr>
        <p:spPr bwMode="auto">
          <a:xfrm flipV="1">
            <a:off x="8078618" y="3223475"/>
            <a:ext cx="199116" cy="4622"/>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24" name="TextBox 23">
            <a:extLst>
              <a:ext uri="{FF2B5EF4-FFF2-40B4-BE49-F238E27FC236}">
                <a16:creationId xmlns:a16="http://schemas.microsoft.com/office/drawing/2014/main" id="{95009D43-15F3-F3E2-801F-B7613F24E296}"/>
              </a:ext>
            </a:extLst>
          </p:cNvPr>
          <p:cNvSpPr txBox="1"/>
          <p:nvPr/>
        </p:nvSpPr>
        <p:spPr>
          <a:xfrm>
            <a:off x="10349243" y="1822963"/>
            <a:ext cx="1811383" cy="3785652"/>
          </a:xfrm>
          <a:prstGeom prst="rect">
            <a:avLst/>
          </a:prstGeom>
          <a:noFill/>
          <a:ln w="28575">
            <a:solidFill>
              <a:schemeClr val="accent1">
                <a:lumMod val="50000"/>
              </a:schemeClr>
            </a:solidFill>
          </a:ln>
        </p:spPr>
        <p:txBody>
          <a:bodyPr wrap="square" rtlCol="0">
            <a:spAutoFit/>
          </a:bodyPr>
          <a:lstStyle/>
          <a:p>
            <a:pPr algn="ctr"/>
            <a:r>
              <a:rPr lang="en-US" sz="2000" dirty="0">
                <a:solidFill>
                  <a:schemeClr val="bg1"/>
                </a:solidFill>
              </a:rPr>
              <a:t>Fuels </a:t>
            </a:r>
          </a:p>
          <a:p>
            <a:pPr algn="ctr"/>
            <a:r>
              <a:rPr lang="en-US" sz="2000" dirty="0">
                <a:solidFill>
                  <a:schemeClr val="bg1"/>
                </a:solidFill>
              </a:rPr>
              <a:t>(Syngas, O</a:t>
            </a:r>
            <a:r>
              <a:rPr lang="en-US" sz="2000" baseline="-25000" dirty="0">
                <a:solidFill>
                  <a:schemeClr val="bg1"/>
                </a:solidFill>
              </a:rPr>
              <a:t>2</a:t>
            </a:r>
            <a:r>
              <a:rPr lang="en-US" sz="2000" dirty="0">
                <a:solidFill>
                  <a:schemeClr val="bg1"/>
                </a:solidFill>
              </a:rPr>
              <a:t>)</a:t>
            </a:r>
          </a:p>
          <a:p>
            <a:pPr algn="ctr"/>
            <a:endParaRPr lang="en-US" sz="2000" dirty="0">
              <a:solidFill>
                <a:schemeClr val="bg1"/>
              </a:solidFill>
            </a:endParaRPr>
          </a:p>
          <a:p>
            <a:pPr algn="ctr"/>
            <a:r>
              <a:rPr lang="en-US" sz="2000" dirty="0">
                <a:solidFill>
                  <a:schemeClr val="bg1"/>
                </a:solidFill>
              </a:rPr>
              <a:t>Waste 2 Energy</a:t>
            </a:r>
          </a:p>
          <a:p>
            <a:pPr algn="ctr"/>
            <a:endParaRPr lang="en-US" sz="2000" dirty="0">
              <a:solidFill>
                <a:schemeClr val="bg1"/>
              </a:solidFill>
            </a:endParaRPr>
          </a:p>
          <a:p>
            <a:pPr algn="ctr"/>
            <a:r>
              <a:rPr lang="en-US" sz="2000" dirty="0">
                <a:solidFill>
                  <a:schemeClr val="bg1"/>
                </a:solidFill>
              </a:rPr>
              <a:t>Fertilizers</a:t>
            </a:r>
          </a:p>
          <a:p>
            <a:pPr algn="ctr"/>
            <a:endParaRPr lang="en-US" sz="2000" dirty="0">
              <a:solidFill>
                <a:schemeClr val="bg1"/>
              </a:solidFill>
            </a:endParaRPr>
          </a:p>
          <a:p>
            <a:pPr algn="ctr"/>
            <a:r>
              <a:rPr lang="en-US" sz="2000" dirty="0">
                <a:solidFill>
                  <a:schemeClr val="bg1"/>
                </a:solidFill>
              </a:rPr>
              <a:t>Construction/Manufacturing</a:t>
            </a:r>
          </a:p>
          <a:p>
            <a:pPr algn="ctr"/>
            <a:endParaRPr lang="en-US" sz="2000" dirty="0">
              <a:solidFill>
                <a:schemeClr val="bg1"/>
              </a:solidFill>
            </a:endParaRPr>
          </a:p>
          <a:p>
            <a:pPr algn="ctr"/>
            <a:r>
              <a:rPr lang="en-US" sz="2000" dirty="0">
                <a:solidFill>
                  <a:schemeClr val="bg1"/>
                </a:solidFill>
              </a:rPr>
              <a:t>Raw Materials (i.e. Al)</a:t>
            </a:r>
          </a:p>
        </p:txBody>
      </p:sp>
      <p:cxnSp>
        <p:nvCxnSpPr>
          <p:cNvPr id="26" name="Straight Arrow Connector 25">
            <a:extLst>
              <a:ext uri="{FF2B5EF4-FFF2-40B4-BE49-F238E27FC236}">
                <a16:creationId xmlns:a16="http://schemas.microsoft.com/office/drawing/2014/main" id="{980DA481-18D6-2575-EBE3-0C917242F5B6}"/>
              </a:ext>
            </a:extLst>
          </p:cNvPr>
          <p:cNvCxnSpPr/>
          <p:nvPr/>
        </p:nvCxnSpPr>
        <p:spPr bwMode="auto">
          <a:xfrm flipV="1">
            <a:off x="10148477" y="3218045"/>
            <a:ext cx="199116" cy="4622"/>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28" name="Straight Arrow Connector 27">
            <a:extLst>
              <a:ext uri="{FF2B5EF4-FFF2-40B4-BE49-F238E27FC236}">
                <a16:creationId xmlns:a16="http://schemas.microsoft.com/office/drawing/2014/main" id="{5121724A-E682-8F6C-C1BC-924AD27E071D}"/>
              </a:ext>
            </a:extLst>
          </p:cNvPr>
          <p:cNvCxnSpPr>
            <a:cxnSpLocks/>
          </p:cNvCxnSpPr>
          <p:nvPr/>
        </p:nvCxnSpPr>
        <p:spPr bwMode="auto">
          <a:xfrm>
            <a:off x="10027539" y="3987274"/>
            <a:ext cx="290350" cy="0"/>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1" name="Straight Arrow Connector 30">
            <a:extLst>
              <a:ext uri="{FF2B5EF4-FFF2-40B4-BE49-F238E27FC236}">
                <a16:creationId xmlns:a16="http://schemas.microsoft.com/office/drawing/2014/main" id="{4D8B7CD3-2F9D-6E16-5169-443262EFA173}"/>
              </a:ext>
            </a:extLst>
          </p:cNvPr>
          <p:cNvCxnSpPr>
            <a:cxnSpLocks/>
          </p:cNvCxnSpPr>
          <p:nvPr/>
        </p:nvCxnSpPr>
        <p:spPr bwMode="auto">
          <a:xfrm>
            <a:off x="10102860" y="2269444"/>
            <a:ext cx="290350" cy="0"/>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cxnSp>
        <p:nvCxnSpPr>
          <p:cNvPr id="32" name="Straight Arrow Connector 31">
            <a:extLst>
              <a:ext uri="{FF2B5EF4-FFF2-40B4-BE49-F238E27FC236}">
                <a16:creationId xmlns:a16="http://schemas.microsoft.com/office/drawing/2014/main" id="{C49FEEF9-7FCB-384C-20A6-B16C2CFCB4D0}"/>
              </a:ext>
            </a:extLst>
          </p:cNvPr>
          <p:cNvCxnSpPr>
            <a:cxnSpLocks/>
          </p:cNvCxnSpPr>
          <p:nvPr/>
        </p:nvCxnSpPr>
        <p:spPr bwMode="auto">
          <a:xfrm>
            <a:off x="7591970" y="3734680"/>
            <a:ext cx="0" cy="2007359"/>
          </a:xfrm>
          <a:prstGeom prst="straightConnector1">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36" name="TextBox 35">
            <a:extLst>
              <a:ext uri="{FF2B5EF4-FFF2-40B4-BE49-F238E27FC236}">
                <a16:creationId xmlns:a16="http://schemas.microsoft.com/office/drawing/2014/main" id="{F255E512-7BD5-C3CC-9BDD-CED30C7069FB}"/>
              </a:ext>
            </a:extLst>
          </p:cNvPr>
          <p:cNvSpPr txBox="1"/>
          <p:nvPr/>
        </p:nvSpPr>
        <p:spPr>
          <a:xfrm>
            <a:off x="6551932" y="5774906"/>
            <a:ext cx="1795652" cy="400110"/>
          </a:xfrm>
          <a:prstGeom prst="rect">
            <a:avLst/>
          </a:prstGeom>
          <a:noFill/>
          <a:ln w="28575">
            <a:solidFill>
              <a:srgbClr val="FFC000"/>
            </a:solidFill>
          </a:ln>
        </p:spPr>
        <p:txBody>
          <a:bodyPr wrap="square" rtlCol="0">
            <a:spAutoFit/>
          </a:bodyPr>
          <a:lstStyle/>
          <a:p>
            <a:pPr algn="ctr"/>
            <a:r>
              <a:rPr lang="en-US" sz="2000" dirty="0">
                <a:solidFill>
                  <a:schemeClr val="bg1"/>
                </a:solidFill>
              </a:rPr>
              <a:t>Tile Production</a:t>
            </a:r>
            <a:endParaRPr lang="en-US" dirty="0">
              <a:solidFill>
                <a:schemeClr val="bg1"/>
              </a:solidFill>
            </a:endParaRPr>
          </a:p>
        </p:txBody>
      </p:sp>
      <p:cxnSp>
        <p:nvCxnSpPr>
          <p:cNvPr id="37" name="Elbow Connector 19">
            <a:extLst>
              <a:ext uri="{FF2B5EF4-FFF2-40B4-BE49-F238E27FC236}">
                <a16:creationId xmlns:a16="http://schemas.microsoft.com/office/drawing/2014/main" id="{32B95A6D-FE62-D191-6043-4EFE739D860E}"/>
              </a:ext>
            </a:extLst>
          </p:cNvPr>
          <p:cNvCxnSpPr>
            <a:cxnSpLocks/>
          </p:cNvCxnSpPr>
          <p:nvPr/>
        </p:nvCxnSpPr>
        <p:spPr bwMode="auto">
          <a:xfrm flipV="1">
            <a:off x="8441769" y="4698475"/>
            <a:ext cx="1876120" cy="1246634"/>
          </a:xfrm>
          <a:prstGeom prst="bentConnector3">
            <a:avLst>
              <a:gd name="adj1" fmla="val 50000"/>
            </a:avLst>
          </a:prstGeom>
          <a:noFill/>
          <a:ln w="28575" cap="flat" cmpd="sng" algn="ctr">
            <a:solidFill>
              <a:schemeClr val="bg1"/>
            </a:solidFill>
            <a:prstDash val="solid"/>
            <a:round/>
            <a:headEnd type="none" w="med" len="med"/>
            <a:tailEnd type="triangle"/>
          </a:ln>
          <a:effectLst>
            <a:outerShdw blurRad="63500" dist="17961" dir="2700000" algn="ctr" rotWithShape="0">
              <a:schemeClr val="tx1">
                <a:alpha val="74998"/>
              </a:schemeClr>
            </a:outerShdw>
          </a:effectLst>
        </p:spPr>
      </p:cxnSp>
      <p:sp>
        <p:nvSpPr>
          <p:cNvPr id="17" name="Oval 16">
            <a:extLst>
              <a:ext uri="{FF2B5EF4-FFF2-40B4-BE49-F238E27FC236}">
                <a16:creationId xmlns:a16="http://schemas.microsoft.com/office/drawing/2014/main" id="{9CA9D0EB-B446-937F-5F80-4A478ADC6091}"/>
              </a:ext>
            </a:extLst>
          </p:cNvPr>
          <p:cNvSpPr/>
          <p:nvPr/>
        </p:nvSpPr>
        <p:spPr>
          <a:xfrm>
            <a:off x="5386290" y="2098865"/>
            <a:ext cx="2668181" cy="2495252"/>
          </a:xfrm>
          <a:prstGeom prst="ellipse">
            <a:avLst/>
          </a:prstGeom>
          <a:solidFill>
            <a:schemeClr val="accent1">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2">
            <a:extLst>
              <a:ext uri="{FF2B5EF4-FFF2-40B4-BE49-F238E27FC236}">
                <a16:creationId xmlns:a16="http://schemas.microsoft.com/office/drawing/2014/main" id="{830256C4-2CB2-8545-1C78-0FAD416B471D}"/>
              </a:ext>
            </a:extLst>
          </p:cNvPr>
          <p:cNvSpPr txBox="1">
            <a:spLocks/>
          </p:cNvSpPr>
          <p:nvPr/>
        </p:nvSpPr>
        <p:spPr>
          <a:xfrm>
            <a:off x="4625169" y="782067"/>
            <a:ext cx="5649177" cy="673621"/>
          </a:xfrm>
        </p:spPr>
        <p:txBody>
          <a:bodyPr anchor="t">
            <a:noAutofit/>
          </a:bodyPr>
          <a:lst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1800" dirty="0">
                <a:solidFill>
                  <a:schemeClr val="accent1"/>
                </a:solidFill>
              </a:rPr>
              <a:t>Have flown sub-scale trash conversion unit. Other units need fundamental research for advancing the circular process.</a:t>
            </a:r>
          </a:p>
        </p:txBody>
      </p:sp>
    </p:spTree>
    <p:extLst>
      <p:ext uri="{BB962C8B-B14F-4D97-AF65-F5344CB8AC3E}">
        <p14:creationId xmlns:p14="http://schemas.microsoft.com/office/powerpoint/2010/main" val="1487414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3">
            <a:extLst>
              <a:ext uri="{FF2B5EF4-FFF2-40B4-BE49-F238E27FC236}">
                <a16:creationId xmlns:a16="http://schemas.microsoft.com/office/drawing/2014/main" id="{E472AA14-FE56-3BD4-83B8-40D27C34F1D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379" r="5510" b="1"/>
          <a:stretch/>
        </p:blipFill>
        <p:spPr>
          <a:xfrm>
            <a:off x="0" y="1453769"/>
            <a:ext cx="12191980" cy="5404231"/>
          </a:xfrm>
          <a:prstGeom prst="rect">
            <a:avLst/>
          </a:prstGeom>
          <a:ln w="19050">
            <a:solidFill>
              <a:schemeClr val="tx1"/>
            </a:solidFill>
            <a:miter lim="800000"/>
          </a:ln>
        </p:spPr>
      </p:pic>
      <p:sp>
        <p:nvSpPr>
          <p:cNvPr id="7" name="Title 6">
            <a:extLst>
              <a:ext uri="{FF2B5EF4-FFF2-40B4-BE49-F238E27FC236}">
                <a16:creationId xmlns:a16="http://schemas.microsoft.com/office/drawing/2014/main" id="{19D2CDCB-C65B-8A93-EFD8-A56A9D2D6A26}"/>
              </a:ext>
            </a:extLst>
          </p:cNvPr>
          <p:cNvSpPr>
            <a:spLocks noGrp="1"/>
          </p:cNvSpPr>
          <p:nvPr>
            <p:ph type="title"/>
          </p:nvPr>
        </p:nvSpPr>
        <p:spPr>
          <a:xfrm>
            <a:off x="0" y="226452"/>
            <a:ext cx="10368793" cy="646331"/>
          </a:xfrm>
        </p:spPr>
        <p:txBody>
          <a:bodyPr>
            <a:normAutofit fontScale="90000"/>
          </a:bodyPr>
          <a:lstStyle/>
          <a:p>
            <a:r>
              <a:rPr lang="en-US" dirty="0">
                <a:solidFill>
                  <a:schemeClr val="bg1"/>
                </a:solidFill>
                <a:latin typeface="+mn-lt"/>
              </a:rPr>
              <a:t>Resources Available for </a:t>
            </a:r>
            <a:br>
              <a:rPr lang="en-US" dirty="0">
                <a:solidFill>
                  <a:schemeClr val="bg1"/>
                </a:solidFill>
                <a:latin typeface="+mn-lt"/>
              </a:rPr>
            </a:br>
            <a:r>
              <a:rPr lang="en-US" dirty="0">
                <a:solidFill>
                  <a:schemeClr val="bg1"/>
                </a:solidFill>
                <a:latin typeface="+mn-lt"/>
              </a:rPr>
              <a:t>Future Mission Scenarios in Trash</a:t>
            </a:r>
          </a:p>
        </p:txBody>
      </p:sp>
      <p:graphicFrame>
        <p:nvGraphicFramePr>
          <p:cNvPr id="4" name="Table 3">
            <a:extLst>
              <a:ext uri="{FF2B5EF4-FFF2-40B4-BE49-F238E27FC236}">
                <a16:creationId xmlns:a16="http://schemas.microsoft.com/office/drawing/2014/main" id="{BB705CC8-A804-873A-9DF0-D38534324D82}"/>
              </a:ext>
            </a:extLst>
          </p:cNvPr>
          <p:cNvGraphicFramePr>
            <a:graphicFrameLocks noGrp="1"/>
          </p:cNvGraphicFramePr>
          <p:nvPr>
            <p:extLst>
              <p:ext uri="{D42A27DB-BD31-4B8C-83A1-F6EECF244321}">
                <p14:modId xmlns:p14="http://schemas.microsoft.com/office/powerpoint/2010/main" val="1860669928"/>
              </p:ext>
            </p:extLst>
          </p:nvPr>
        </p:nvGraphicFramePr>
        <p:xfrm>
          <a:off x="1066260" y="3453391"/>
          <a:ext cx="10059480" cy="2558196"/>
        </p:xfrm>
        <a:graphic>
          <a:graphicData uri="http://schemas.openxmlformats.org/drawingml/2006/table">
            <a:tbl>
              <a:tblPr firstRow="1" firstCol="1" bandRow="1">
                <a:tableStyleId>{93296810-A885-4BE3-A3E7-6D5BEEA58F35}</a:tableStyleId>
              </a:tblPr>
              <a:tblGrid>
                <a:gridCol w="1117720">
                  <a:extLst>
                    <a:ext uri="{9D8B030D-6E8A-4147-A177-3AD203B41FA5}">
                      <a16:colId xmlns:a16="http://schemas.microsoft.com/office/drawing/2014/main" val="902952411"/>
                    </a:ext>
                  </a:extLst>
                </a:gridCol>
                <a:gridCol w="1117720">
                  <a:extLst>
                    <a:ext uri="{9D8B030D-6E8A-4147-A177-3AD203B41FA5}">
                      <a16:colId xmlns:a16="http://schemas.microsoft.com/office/drawing/2014/main" val="627355108"/>
                    </a:ext>
                  </a:extLst>
                </a:gridCol>
                <a:gridCol w="1117720">
                  <a:extLst>
                    <a:ext uri="{9D8B030D-6E8A-4147-A177-3AD203B41FA5}">
                      <a16:colId xmlns:a16="http://schemas.microsoft.com/office/drawing/2014/main" val="1180824657"/>
                    </a:ext>
                  </a:extLst>
                </a:gridCol>
                <a:gridCol w="1117720">
                  <a:extLst>
                    <a:ext uri="{9D8B030D-6E8A-4147-A177-3AD203B41FA5}">
                      <a16:colId xmlns:a16="http://schemas.microsoft.com/office/drawing/2014/main" val="298861707"/>
                    </a:ext>
                  </a:extLst>
                </a:gridCol>
                <a:gridCol w="1117720">
                  <a:extLst>
                    <a:ext uri="{9D8B030D-6E8A-4147-A177-3AD203B41FA5}">
                      <a16:colId xmlns:a16="http://schemas.microsoft.com/office/drawing/2014/main" val="3636311881"/>
                    </a:ext>
                  </a:extLst>
                </a:gridCol>
                <a:gridCol w="1117720">
                  <a:extLst>
                    <a:ext uri="{9D8B030D-6E8A-4147-A177-3AD203B41FA5}">
                      <a16:colId xmlns:a16="http://schemas.microsoft.com/office/drawing/2014/main" val="2685730528"/>
                    </a:ext>
                  </a:extLst>
                </a:gridCol>
                <a:gridCol w="1245189">
                  <a:extLst>
                    <a:ext uri="{9D8B030D-6E8A-4147-A177-3AD203B41FA5}">
                      <a16:colId xmlns:a16="http://schemas.microsoft.com/office/drawing/2014/main" val="954807820"/>
                    </a:ext>
                  </a:extLst>
                </a:gridCol>
                <a:gridCol w="990251">
                  <a:extLst>
                    <a:ext uri="{9D8B030D-6E8A-4147-A177-3AD203B41FA5}">
                      <a16:colId xmlns:a16="http://schemas.microsoft.com/office/drawing/2014/main" val="3395685153"/>
                    </a:ext>
                  </a:extLst>
                </a:gridCol>
                <a:gridCol w="1117720">
                  <a:extLst>
                    <a:ext uri="{9D8B030D-6E8A-4147-A177-3AD203B41FA5}">
                      <a16:colId xmlns:a16="http://schemas.microsoft.com/office/drawing/2014/main" val="1394642335"/>
                    </a:ext>
                  </a:extLst>
                </a:gridCol>
              </a:tblGrid>
              <a:tr h="639549">
                <a:tc gridSpan="9">
                  <a:txBody>
                    <a:bodyPr/>
                    <a:lstStyle/>
                    <a:p>
                      <a:pPr marL="0" marR="0" algn="ctr">
                        <a:spcBef>
                          <a:spcPts val="0"/>
                        </a:spcBef>
                        <a:spcAft>
                          <a:spcPts val="0"/>
                        </a:spcAft>
                      </a:pPr>
                      <a:r>
                        <a:rPr lang="en-US" sz="2000">
                          <a:effectLst/>
                        </a:rPr>
                        <a:t>Resources Available in (Crew Consumable) Waste Stream (kg)</a:t>
                      </a:r>
                      <a:endParaRPr lang="en-US" sz="2000">
                        <a:effectLst/>
                        <a:latin typeface="+mn-lt"/>
                        <a:cs typeface="Times New Roman" panose="02020603050405020304" pitchFamily="18" charset="0"/>
                      </a:endParaRPr>
                    </a:p>
                  </a:txBody>
                  <a:tcPr marL="68580" marR="68580" marT="0" marB="0" anchor="ctr"/>
                </a:tc>
                <a:tc hMerge="1">
                  <a:txBody>
                    <a:bodyPr/>
                    <a:lstStyle/>
                    <a:p>
                      <a:pPr marL="0" marR="0" algn="ctr">
                        <a:spcBef>
                          <a:spcPts val="0"/>
                        </a:spcBef>
                        <a:spcAft>
                          <a:spcPts val="0"/>
                        </a:spcAft>
                      </a:pPr>
                      <a:r>
                        <a:rPr lang="en-US" sz="1400">
                          <a:effectLst/>
                          <a:latin typeface="+mn-lt"/>
                          <a:cs typeface="Times New Roman" panose="02020603050405020304" pitchFamily="18" charset="0"/>
                        </a:rPr>
                        <a:t>Resources Available in Waste Stream (kg)</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78043122"/>
                  </a:ext>
                </a:extLst>
              </a:tr>
              <a:tr h="639549">
                <a:tc>
                  <a:txBody>
                    <a:bodyPr/>
                    <a:lstStyle/>
                    <a:p>
                      <a:pPr marL="0" marR="0" algn="ctr">
                        <a:spcBef>
                          <a:spcPts val="0"/>
                        </a:spcBef>
                        <a:spcAft>
                          <a:spcPts val="0"/>
                        </a:spcAft>
                      </a:pPr>
                      <a:r>
                        <a:rPr lang="en-US" sz="1400" dirty="0">
                          <a:effectLst/>
                        </a:rPr>
                        <a:t>Mission Type</a:t>
                      </a:r>
                      <a:endParaRPr lang="en-US" sz="1400"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Trash Total</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Oxygen</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solidFill>
                      <a:schemeClr val="tx2">
                        <a:lumMod val="20000"/>
                        <a:lumOff val="80000"/>
                      </a:schemeClr>
                    </a:solidFill>
                  </a:tcPr>
                </a:tc>
                <a:tc>
                  <a:txBody>
                    <a:bodyPr/>
                    <a:lstStyle/>
                    <a:p>
                      <a:pPr marL="0" marR="0" algn="ctr">
                        <a:spcBef>
                          <a:spcPts val="0"/>
                        </a:spcBef>
                        <a:spcAft>
                          <a:spcPts val="0"/>
                        </a:spcAft>
                      </a:pPr>
                      <a:r>
                        <a:rPr lang="en-US" sz="1400" b="1">
                          <a:effectLst/>
                        </a:rPr>
                        <a:t>Water </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marL="0" marR="0" algn="ctr">
                        <a:spcBef>
                          <a:spcPts val="0"/>
                        </a:spcBef>
                        <a:spcAft>
                          <a:spcPts val="0"/>
                        </a:spcAft>
                      </a:pPr>
                      <a:r>
                        <a:rPr lang="en-US" sz="1400" b="1">
                          <a:effectLst/>
                        </a:rPr>
                        <a:t>Polyethylene</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Polyester </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Polypropylene</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Nylon</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Aluminum </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867937"/>
                  </a:ext>
                </a:extLst>
              </a:tr>
              <a:tr h="639549">
                <a:tc>
                  <a:txBody>
                    <a:bodyPr/>
                    <a:lstStyle/>
                    <a:p>
                      <a:pPr marL="0" marR="0" algn="ctr">
                        <a:spcBef>
                          <a:spcPts val="0"/>
                        </a:spcBef>
                        <a:spcAft>
                          <a:spcPts val="0"/>
                        </a:spcAft>
                      </a:pPr>
                      <a:r>
                        <a:rPr lang="en-US" sz="1400">
                          <a:effectLst/>
                        </a:rPr>
                        <a:t>850-Day Mars</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5463.8</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1148.9</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solidFill>
                      <a:schemeClr val="tx2">
                        <a:lumMod val="20000"/>
                        <a:lumOff val="80000"/>
                      </a:schemeClr>
                    </a:solidFill>
                  </a:tcPr>
                </a:tc>
                <a:tc>
                  <a:txBody>
                    <a:bodyPr/>
                    <a:lstStyle/>
                    <a:p>
                      <a:pPr marL="0" marR="0" algn="ctr">
                        <a:spcBef>
                          <a:spcPts val="0"/>
                        </a:spcBef>
                        <a:spcAft>
                          <a:spcPts val="0"/>
                        </a:spcAft>
                      </a:pPr>
                      <a:r>
                        <a:rPr lang="en-US" sz="1400" b="1" dirty="0">
                          <a:effectLst/>
                        </a:rPr>
                        <a:t>628.3</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marL="0" marR="0" algn="ctr">
                        <a:spcBef>
                          <a:spcPts val="0"/>
                        </a:spcBef>
                        <a:spcAft>
                          <a:spcPts val="0"/>
                        </a:spcAft>
                      </a:pPr>
                      <a:r>
                        <a:rPr lang="en-US" sz="1400" b="1">
                          <a:effectLst/>
                        </a:rPr>
                        <a:t>968.7</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535.4</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299.6</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916.6</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173.6</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31900253"/>
                  </a:ext>
                </a:extLst>
              </a:tr>
              <a:tr h="639549">
                <a:tc>
                  <a:txBody>
                    <a:bodyPr/>
                    <a:lstStyle/>
                    <a:p>
                      <a:pPr marL="0" marR="0" algn="ctr">
                        <a:spcBef>
                          <a:spcPts val="0"/>
                        </a:spcBef>
                        <a:spcAft>
                          <a:spcPts val="0"/>
                        </a:spcAft>
                      </a:pPr>
                      <a:r>
                        <a:rPr lang="en-US" sz="1400">
                          <a:effectLst/>
                        </a:rPr>
                        <a:t>30-Day Moon</a:t>
                      </a:r>
                      <a:endParaRPr lang="en-US" sz="140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192.8</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40.6</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solidFill>
                      <a:schemeClr val="tx2">
                        <a:lumMod val="20000"/>
                        <a:lumOff val="80000"/>
                      </a:schemeClr>
                    </a:solidFill>
                  </a:tcPr>
                </a:tc>
                <a:tc>
                  <a:txBody>
                    <a:bodyPr/>
                    <a:lstStyle/>
                    <a:p>
                      <a:pPr marL="0" marR="0" algn="ctr">
                        <a:spcBef>
                          <a:spcPts val="0"/>
                        </a:spcBef>
                        <a:spcAft>
                          <a:spcPts val="0"/>
                        </a:spcAft>
                      </a:pPr>
                      <a:r>
                        <a:rPr lang="en-US" sz="1400" b="1" dirty="0">
                          <a:effectLst/>
                        </a:rPr>
                        <a:t>22.2</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solidFill>
                      <a:schemeClr val="accent3">
                        <a:lumMod val="20000"/>
                        <a:lumOff val="80000"/>
                      </a:schemeClr>
                    </a:solidFill>
                  </a:tcPr>
                </a:tc>
                <a:tc>
                  <a:txBody>
                    <a:bodyPr/>
                    <a:lstStyle/>
                    <a:p>
                      <a:pPr marL="0" marR="0" algn="ctr">
                        <a:spcBef>
                          <a:spcPts val="0"/>
                        </a:spcBef>
                        <a:spcAft>
                          <a:spcPts val="0"/>
                        </a:spcAft>
                      </a:pPr>
                      <a:r>
                        <a:rPr lang="en-US" sz="1400" b="1">
                          <a:effectLst/>
                        </a:rPr>
                        <a:t>34.2</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18.9</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10.6</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32.4</a:t>
                      </a:r>
                      <a:endParaRPr lang="en-US" sz="1400" b="1">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6.1</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031202671"/>
                  </a:ext>
                </a:extLst>
              </a:tr>
            </a:tbl>
          </a:graphicData>
        </a:graphic>
      </p:graphicFrame>
      <p:sp>
        <p:nvSpPr>
          <p:cNvPr id="6" name="TextBox 5">
            <a:extLst>
              <a:ext uri="{FF2B5EF4-FFF2-40B4-BE49-F238E27FC236}">
                <a16:creationId xmlns:a16="http://schemas.microsoft.com/office/drawing/2014/main" id="{55B715C0-0A1F-AEAA-A908-3C4F98F40BF4}"/>
              </a:ext>
            </a:extLst>
          </p:cNvPr>
          <p:cNvSpPr txBox="1"/>
          <p:nvPr/>
        </p:nvSpPr>
        <p:spPr>
          <a:xfrm>
            <a:off x="1885361" y="1433095"/>
            <a:ext cx="9134573" cy="1779974"/>
          </a:xfrm>
          <a:prstGeom prst="rect">
            <a:avLst/>
          </a:prstGeom>
          <a:noFill/>
        </p:spPr>
        <p:txBody>
          <a:bodyPr wrap="square" numCol="2" rtlCol="0">
            <a:spAutoFit/>
          </a:bodyPr>
          <a:lstStyle/>
          <a:p>
            <a:pPr marL="0" marR="0" indent="0" algn="just">
              <a:spcBef>
                <a:spcPts val="0"/>
              </a:spcBef>
              <a:spcAft>
                <a:spcPts val="0"/>
              </a:spcAft>
              <a:tabLst>
                <a:tab pos="182880" algn="l"/>
              </a:tabLst>
            </a:pPr>
            <a:r>
              <a:rPr lang="en-US" sz="1800" i="1" u="sng" dirty="0">
                <a:solidFill>
                  <a:schemeClr val="bg1"/>
                </a:solidFill>
                <a:effectLst/>
                <a:ea typeface="Times New Roman" panose="02020603050405020304" pitchFamily="18" charset="0"/>
              </a:rPr>
              <a:t>850-Day Mars Mission</a:t>
            </a:r>
            <a:endParaRPr lang="en-US" sz="1800" dirty="0">
              <a:solidFill>
                <a:schemeClr val="bg1"/>
              </a:solidFill>
              <a:effectLst/>
              <a:ea typeface="Times New Roman" panose="02020603050405020304" pitchFamily="18" charset="0"/>
            </a:endParaRPr>
          </a:p>
          <a:p>
            <a:pPr marL="342900" marR="0" lvl="0" indent="-342900" algn="l">
              <a:spcBef>
                <a:spcPts val="0"/>
              </a:spcBef>
              <a:spcAft>
                <a:spcPts val="0"/>
              </a:spcAft>
              <a:buFont typeface="Symbol" panose="05050102010706020507" pitchFamily="18" charset="2"/>
              <a:buChar char=""/>
              <a:tabLst>
                <a:tab pos="182880" algn="l"/>
              </a:tabLst>
            </a:pPr>
            <a:r>
              <a:rPr lang="en-US" sz="1800" dirty="0">
                <a:solidFill>
                  <a:schemeClr val="bg1"/>
                </a:solidFill>
                <a:effectLst/>
                <a:ea typeface="Times New Roman" panose="02020603050405020304" pitchFamily="18" charset="0"/>
              </a:rPr>
              <a:t>Mission duration: 850 days</a:t>
            </a:r>
          </a:p>
          <a:p>
            <a:pPr marL="342900" marR="0" lvl="0" indent="-342900" algn="l">
              <a:spcBef>
                <a:spcPts val="0"/>
              </a:spcBef>
              <a:spcAft>
                <a:spcPts val="0"/>
              </a:spcAft>
              <a:buFont typeface="Symbol" panose="05050102010706020507" pitchFamily="18" charset="2"/>
              <a:buChar char=""/>
              <a:tabLst>
                <a:tab pos="182880" algn="l"/>
              </a:tabLst>
            </a:pPr>
            <a:r>
              <a:rPr lang="en-US" sz="1800" dirty="0">
                <a:solidFill>
                  <a:schemeClr val="bg1"/>
                </a:solidFill>
                <a:effectLst/>
                <a:ea typeface="Times New Roman" panose="02020603050405020304" pitchFamily="18" charset="0"/>
              </a:rPr>
              <a:t>Mission location: Mars</a:t>
            </a:r>
          </a:p>
          <a:p>
            <a:pPr marL="342900" marR="0" lvl="0" indent="-342900" algn="l">
              <a:spcBef>
                <a:spcPts val="0"/>
              </a:spcBef>
              <a:spcAft>
                <a:spcPts val="0"/>
              </a:spcAft>
              <a:buFont typeface="Symbol" panose="05050102010706020507" pitchFamily="18" charset="2"/>
              <a:buChar char=""/>
              <a:tabLst>
                <a:tab pos="182880" algn="l"/>
              </a:tabLst>
            </a:pPr>
            <a:r>
              <a:rPr lang="en-US" sz="1800" dirty="0">
                <a:solidFill>
                  <a:schemeClr val="bg1"/>
                </a:solidFill>
                <a:effectLst/>
                <a:ea typeface="Times New Roman" panose="02020603050405020304" pitchFamily="18" charset="0"/>
              </a:rPr>
              <a:t>Crew size: 4</a:t>
            </a:r>
          </a:p>
          <a:p>
            <a:pPr marL="342900" marR="0" lvl="0" indent="-342900" algn="l">
              <a:spcBef>
                <a:spcPts val="0"/>
              </a:spcBef>
              <a:spcAft>
                <a:spcPts val="200"/>
              </a:spcAft>
              <a:buFont typeface="Symbol" panose="05050102010706020507" pitchFamily="18" charset="2"/>
              <a:buChar char=""/>
              <a:tabLst>
                <a:tab pos="182880" algn="l"/>
              </a:tabLst>
            </a:pPr>
            <a:r>
              <a:rPr lang="en-US" sz="1800" dirty="0">
                <a:solidFill>
                  <a:schemeClr val="bg1"/>
                </a:solidFill>
                <a:effectLst/>
                <a:ea typeface="Times New Roman" panose="02020603050405020304" pitchFamily="18" charset="0"/>
              </a:rPr>
              <a:t>Trash production rate: 1.607 kg/CM-d</a:t>
            </a:r>
          </a:p>
          <a:p>
            <a:pPr marL="342900" marR="0" lvl="0" indent="-342900" algn="l">
              <a:spcBef>
                <a:spcPts val="0"/>
              </a:spcBef>
              <a:spcAft>
                <a:spcPts val="0"/>
              </a:spcAft>
              <a:buFont typeface="Symbol" panose="05050102010706020507" pitchFamily="18" charset="2"/>
              <a:buChar char=""/>
              <a:tabLst>
                <a:tab pos="182880" algn="l"/>
              </a:tabLst>
            </a:pPr>
            <a:r>
              <a:rPr lang="en-US" sz="1800" dirty="0">
                <a:solidFill>
                  <a:schemeClr val="bg1"/>
                </a:solidFill>
                <a:effectLst/>
                <a:ea typeface="Times New Roman" panose="02020603050405020304" pitchFamily="18" charset="0"/>
              </a:rPr>
              <a:t>Trash composition: OSCAR-FS</a:t>
            </a:r>
            <a:endParaRPr lang="en-US" i="1" u="sng" dirty="0">
              <a:solidFill>
                <a:schemeClr val="bg1"/>
              </a:solidFill>
              <a:ea typeface="Times New Roman" panose="02020603050405020304" pitchFamily="18" charset="0"/>
            </a:endParaRPr>
          </a:p>
          <a:p>
            <a:pPr marL="0" marR="0" indent="0" algn="just">
              <a:spcBef>
                <a:spcPts val="0"/>
              </a:spcBef>
              <a:spcAft>
                <a:spcPts val="0"/>
              </a:spcAft>
              <a:tabLst>
                <a:tab pos="182880" algn="l"/>
              </a:tabLst>
            </a:pPr>
            <a:r>
              <a:rPr lang="en-US" sz="1800" i="1" u="sng" dirty="0">
                <a:solidFill>
                  <a:schemeClr val="bg1"/>
                </a:solidFill>
                <a:effectLst/>
                <a:ea typeface="Times New Roman" panose="02020603050405020304" pitchFamily="18" charset="0"/>
              </a:rPr>
              <a:t>30-Day Lunar Mission</a:t>
            </a:r>
            <a:endParaRPr lang="en-US" sz="1800" dirty="0">
              <a:solidFill>
                <a:schemeClr val="bg1"/>
              </a:solidFill>
              <a:effectLst/>
              <a:ea typeface="Times New Roman" panose="02020603050405020304" pitchFamily="18" charset="0"/>
            </a:endParaRPr>
          </a:p>
          <a:p>
            <a:pPr marL="342900" marR="0" lvl="0" indent="-342900" algn="l">
              <a:spcBef>
                <a:spcPts val="0"/>
              </a:spcBef>
              <a:spcAft>
                <a:spcPts val="0"/>
              </a:spcAft>
              <a:buFont typeface="Symbol" panose="05050102010706020507" pitchFamily="18" charset="2"/>
              <a:buChar char=""/>
              <a:tabLst>
                <a:tab pos="182880" algn="l"/>
              </a:tabLst>
            </a:pPr>
            <a:r>
              <a:rPr lang="en-US" sz="1800" dirty="0">
                <a:solidFill>
                  <a:schemeClr val="bg1"/>
                </a:solidFill>
                <a:effectLst/>
                <a:ea typeface="Times New Roman" panose="02020603050405020304" pitchFamily="18" charset="0"/>
              </a:rPr>
              <a:t>Mission duration: 30 days</a:t>
            </a:r>
          </a:p>
          <a:p>
            <a:pPr marL="342900" marR="0" lvl="0" indent="-342900" algn="l">
              <a:spcBef>
                <a:spcPts val="0"/>
              </a:spcBef>
              <a:spcAft>
                <a:spcPts val="0"/>
              </a:spcAft>
              <a:buFont typeface="Symbol" panose="05050102010706020507" pitchFamily="18" charset="2"/>
              <a:buChar char=""/>
              <a:tabLst>
                <a:tab pos="182880" algn="l"/>
              </a:tabLst>
            </a:pPr>
            <a:r>
              <a:rPr lang="en-US" sz="1800" dirty="0">
                <a:solidFill>
                  <a:schemeClr val="bg1"/>
                </a:solidFill>
                <a:effectLst/>
                <a:ea typeface="Times New Roman" panose="02020603050405020304" pitchFamily="18" charset="0"/>
              </a:rPr>
              <a:t>Mission location: Moon</a:t>
            </a:r>
          </a:p>
          <a:p>
            <a:pPr marL="342900" marR="0" lvl="0" indent="-342900" algn="l">
              <a:spcBef>
                <a:spcPts val="0"/>
              </a:spcBef>
              <a:spcAft>
                <a:spcPts val="0"/>
              </a:spcAft>
              <a:buFont typeface="Symbol" panose="05050102010706020507" pitchFamily="18" charset="2"/>
              <a:buChar char=""/>
              <a:tabLst>
                <a:tab pos="182880" algn="l"/>
              </a:tabLst>
            </a:pPr>
            <a:r>
              <a:rPr lang="en-US" sz="1800" dirty="0">
                <a:solidFill>
                  <a:schemeClr val="bg1"/>
                </a:solidFill>
                <a:effectLst/>
                <a:ea typeface="Times New Roman" panose="02020603050405020304" pitchFamily="18" charset="0"/>
              </a:rPr>
              <a:t>Crew size: 4</a:t>
            </a:r>
          </a:p>
          <a:p>
            <a:pPr marL="342900" marR="0" lvl="0" indent="-342900" algn="l">
              <a:spcBef>
                <a:spcPts val="0"/>
              </a:spcBef>
              <a:spcAft>
                <a:spcPts val="200"/>
              </a:spcAft>
              <a:buFont typeface="Symbol" panose="05050102010706020507" pitchFamily="18" charset="2"/>
              <a:buChar char=""/>
              <a:tabLst>
                <a:tab pos="182880" algn="l"/>
              </a:tabLst>
            </a:pPr>
            <a:r>
              <a:rPr lang="en-US" sz="1800" dirty="0">
                <a:solidFill>
                  <a:schemeClr val="bg1"/>
                </a:solidFill>
                <a:effectLst/>
                <a:ea typeface="Times New Roman" panose="02020603050405020304" pitchFamily="18" charset="0"/>
              </a:rPr>
              <a:t>Trash production rate: 1.607 kg/CM-d</a:t>
            </a:r>
          </a:p>
          <a:p>
            <a:pPr marL="342900" marR="0" lvl="0" indent="-342900" algn="l">
              <a:spcBef>
                <a:spcPts val="0"/>
              </a:spcBef>
              <a:spcAft>
                <a:spcPts val="0"/>
              </a:spcAft>
              <a:buFont typeface="Symbol" panose="05050102010706020507" pitchFamily="18" charset="2"/>
              <a:buChar char=""/>
              <a:tabLst>
                <a:tab pos="182880" algn="l"/>
              </a:tabLst>
            </a:pPr>
            <a:r>
              <a:rPr lang="en-US" sz="1800" dirty="0">
                <a:solidFill>
                  <a:schemeClr val="bg1"/>
                </a:solidFill>
                <a:effectLst/>
                <a:ea typeface="Times New Roman" panose="02020603050405020304" pitchFamily="18" charset="0"/>
              </a:rPr>
              <a:t>Trash composition: OSCAR-FS</a:t>
            </a:r>
          </a:p>
        </p:txBody>
      </p:sp>
      <p:sp>
        <p:nvSpPr>
          <p:cNvPr id="5" name="TextBox 4">
            <a:extLst>
              <a:ext uri="{FF2B5EF4-FFF2-40B4-BE49-F238E27FC236}">
                <a16:creationId xmlns:a16="http://schemas.microsoft.com/office/drawing/2014/main" id="{49C185AB-84E9-3163-5C4C-B7EA9F696958}"/>
              </a:ext>
            </a:extLst>
          </p:cNvPr>
          <p:cNvSpPr txBox="1"/>
          <p:nvPr/>
        </p:nvSpPr>
        <p:spPr>
          <a:xfrm>
            <a:off x="0" y="6399518"/>
            <a:ext cx="11715361" cy="338554"/>
          </a:xfrm>
          <a:prstGeom prst="rect">
            <a:avLst/>
          </a:prstGeom>
          <a:noFill/>
        </p:spPr>
        <p:txBody>
          <a:bodyPr wrap="square">
            <a:spAutoFit/>
          </a:bodyPr>
          <a:lstStyle/>
          <a:p>
            <a:r>
              <a:rPr lang="en-US" sz="1600" err="1">
                <a:solidFill>
                  <a:schemeClr val="bg1"/>
                </a:solidFill>
              </a:rPr>
              <a:t>R.Pitts</a:t>
            </a:r>
            <a:r>
              <a:rPr lang="en-US" sz="1600">
                <a:solidFill>
                  <a:schemeClr val="bg1"/>
                </a:solidFill>
              </a:rPr>
              <a:t> et.al. “Development of a Predictive Model for In-Situ Resource Utilization of Space Exploration Waste”, ASCEND 2023</a:t>
            </a:r>
          </a:p>
        </p:txBody>
      </p:sp>
      <p:sp>
        <p:nvSpPr>
          <p:cNvPr id="8" name="Slide Number Placeholder 5">
            <a:extLst>
              <a:ext uri="{FF2B5EF4-FFF2-40B4-BE49-F238E27FC236}">
                <a16:creationId xmlns:a16="http://schemas.microsoft.com/office/drawing/2014/main" id="{2B41BDD2-DFC1-F886-D4F2-481F23660963}"/>
              </a:ext>
            </a:extLst>
          </p:cNvPr>
          <p:cNvSpPr>
            <a:spLocks noGrp="1"/>
          </p:cNvSpPr>
          <p:nvPr>
            <p:ph type="sldNum" sz="quarter" idx="12"/>
          </p:nvPr>
        </p:nvSpPr>
        <p:spPr>
          <a:xfrm>
            <a:off x="8610600" y="6356350"/>
            <a:ext cx="2743200" cy="365125"/>
          </a:xfrm>
        </p:spPr>
        <p:txBody>
          <a:bodyPr/>
          <a:lstStyle/>
          <a:p>
            <a:fld id="{67CB0CCE-87C7-44BB-B696-D42F6D8F56FA}" type="slidenum">
              <a:rPr lang="en-US" smtClean="0">
                <a:solidFill>
                  <a:schemeClr val="bg1"/>
                </a:solidFill>
              </a:rPr>
              <a:t>18</a:t>
            </a:fld>
            <a:endParaRPr lang="en-US">
              <a:solidFill>
                <a:schemeClr val="bg1"/>
              </a:solidFill>
            </a:endParaRPr>
          </a:p>
        </p:txBody>
      </p:sp>
      <p:pic>
        <p:nvPicPr>
          <p:cNvPr id="9" name="Picture 8">
            <a:extLst>
              <a:ext uri="{FF2B5EF4-FFF2-40B4-BE49-F238E27FC236}">
                <a16:creationId xmlns:a16="http://schemas.microsoft.com/office/drawing/2014/main" id="{90E97668-0B4D-3E8B-8B1C-6B39A5F3FD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F1C5CE8E-AD5D-9423-1130-EDD5C1B184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730" y="1386002"/>
            <a:ext cx="1056322" cy="1601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63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31293E-3BC5-5E19-F116-540A31D52A42}"/>
              </a:ext>
            </a:extLst>
          </p:cNvPr>
          <p:cNvSpPr txBox="1"/>
          <p:nvPr/>
        </p:nvSpPr>
        <p:spPr>
          <a:xfrm>
            <a:off x="6910314" y="846563"/>
            <a:ext cx="5064243" cy="6032421"/>
          </a:xfrm>
          <a:prstGeom prst="rect">
            <a:avLst/>
          </a:prstGeom>
          <a:noFill/>
        </p:spPr>
        <p:txBody>
          <a:bodyPr wrap="square" rtlCol="0">
            <a:spAutoFit/>
          </a:bodyPr>
          <a:lstStyle/>
          <a:p>
            <a:r>
              <a:rPr lang="en-US" sz="2600" b="1" dirty="0">
                <a:solidFill>
                  <a:schemeClr val="bg1"/>
                </a:solidFill>
              </a:rPr>
              <a:t>Innovations/Future Focus:</a:t>
            </a:r>
          </a:p>
          <a:p>
            <a:pPr marL="285750" indent="-285750">
              <a:buFont typeface="Arial" panose="020B0604020202020204" pitchFamily="34" charset="0"/>
              <a:buChar char="•"/>
            </a:pPr>
            <a:r>
              <a:rPr lang="en-US" dirty="0">
                <a:solidFill>
                  <a:schemeClr val="bg1"/>
                </a:solidFill>
              </a:rPr>
              <a:t>Large scale demonstrations</a:t>
            </a:r>
          </a:p>
          <a:p>
            <a:pPr marL="285750" indent="-285750">
              <a:buFont typeface="Arial" panose="020B0604020202020204" pitchFamily="34" charset="0"/>
              <a:buChar char="•"/>
            </a:pPr>
            <a:r>
              <a:rPr lang="en-US" dirty="0">
                <a:solidFill>
                  <a:schemeClr val="bg1"/>
                </a:solidFill>
              </a:rPr>
              <a:t>Integration into crop/LSS</a:t>
            </a:r>
          </a:p>
          <a:p>
            <a:pPr marL="285750" indent="-285750">
              <a:buFont typeface="Arial" panose="020B0604020202020204" pitchFamily="34" charset="0"/>
              <a:buChar char="•"/>
            </a:pPr>
            <a:r>
              <a:rPr lang="en-US" dirty="0">
                <a:solidFill>
                  <a:schemeClr val="bg1"/>
                </a:solidFill>
              </a:rPr>
              <a:t>Full Scale OSCAR/ Trash-to-Gas Demonstration</a:t>
            </a:r>
          </a:p>
          <a:p>
            <a:pPr marL="742950" lvl="1" indent="-285750">
              <a:buFont typeface="Arial" panose="020B0604020202020204" pitchFamily="34" charset="0"/>
              <a:buChar char="•"/>
            </a:pPr>
            <a:r>
              <a:rPr lang="en-US" dirty="0">
                <a:solidFill>
                  <a:schemeClr val="bg1"/>
                </a:solidFill>
              </a:rPr>
              <a:t>OSCAR-Full Scale</a:t>
            </a:r>
          </a:p>
          <a:p>
            <a:pPr marL="742950" lvl="1" indent="-285750">
              <a:buFont typeface="Arial" panose="020B0604020202020204" pitchFamily="34" charset="0"/>
              <a:buChar char="•"/>
            </a:pPr>
            <a:r>
              <a:rPr lang="en-US" dirty="0">
                <a:solidFill>
                  <a:schemeClr val="bg1"/>
                </a:solidFill>
              </a:rPr>
              <a:t>crew of 4 on 1 year mission</a:t>
            </a:r>
          </a:p>
          <a:p>
            <a:pPr marL="742950" lvl="1" indent="-285750">
              <a:buFont typeface="Arial" panose="020B0604020202020204" pitchFamily="34" charset="0"/>
              <a:buChar char="•"/>
            </a:pPr>
            <a:r>
              <a:rPr lang="en-US" dirty="0">
                <a:solidFill>
                  <a:schemeClr val="bg1"/>
                </a:solidFill>
              </a:rPr>
              <a:t>~6.5 kg/day for 30 days demo</a:t>
            </a:r>
          </a:p>
          <a:p>
            <a:pPr marL="742950" lvl="1" indent="-285750">
              <a:buFont typeface="Arial" panose="020B0604020202020204" pitchFamily="34" charset="0"/>
              <a:buChar char="•"/>
            </a:pPr>
            <a:r>
              <a:rPr lang="en-US" dirty="0">
                <a:solidFill>
                  <a:schemeClr val="bg1"/>
                </a:solidFill>
              </a:rPr>
              <a:t>Large reactor to accept 1 kg / batch of trash.</a:t>
            </a:r>
          </a:p>
          <a:p>
            <a:pPr marL="285750" indent="-285750">
              <a:buFont typeface="Arial" panose="020B0604020202020204" pitchFamily="34" charset="0"/>
              <a:buChar char="•"/>
            </a:pPr>
            <a:r>
              <a:rPr lang="en-US" dirty="0">
                <a:solidFill>
                  <a:schemeClr val="bg1"/>
                </a:solidFill>
              </a:rPr>
              <a:t>Crop infusion with solids/ash nutrient tuning</a:t>
            </a:r>
          </a:p>
          <a:p>
            <a:pPr marL="285750" indent="-285750">
              <a:buFont typeface="Arial" panose="020B0604020202020204" pitchFamily="34" charset="0"/>
              <a:buChar char="•"/>
            </a:pPr>
            <a:r>
              <a:rPr lang="en-US" dirty="0">
                <a:solidFill>
                  <a:schemeClr val="bg1"/>
                </a:solidFill>
              </a:rPr>
              <a:t>Water, ash and gas recovery</a:t>
            </a:r>
          </a:p>
          <a:p>
            <a:pPr marL="285750" indent="-285750">
              <a:buFont typeface="Arial" panose="020B0604020202020204" pitchFamily="34" charset="0"/>
              <a:buChar char="•"/>
            </a:pPr>
            <a:r>
              <a:rPr lang="en-US" dirty="0">
                <a:solidFill>
                  <a:schemeClr val="bg1"/>
                </a:solidFill>
              </a:rPr>
              <a:t>Plasma VOC mitigation</a:t>
            </a:r>
          </a:p>
          <a:p>
            <a:pPr marL="285750" indent="-285750">
              <a:buFont typeface="Arial" panose="020B0604020202020204" pitchFamily="34" charset="0"/>
              <a:buChar char="•"/>
            </a:pPr>
            <a:r>
              <a:rPr lang="en-US" dirty="0">
                <a:solidFill>
                  <a:schemeClr val="bg1"/>
                </a:solidFill>
              </a:rPr>
              <a:t>High throughput plasma gasification system.</a:t>
            </a:r>
          </a:p>
          <a:p>
            <a:pPr marL="285750" indent="-285750">
              <a:buFont typeface="Arial" panose="020B0604020202020204" pitchFamily="34" charset="0"/>
              <a:buChar char="•"/>
            </a:pPr>
            <a:r>
              <a:rPr lang="en-US" dirty="0">
                <a:solidFill>
                  <a:schemeClr val="bg1"/>
                </a:solidFill>
              </a:rPr>
              <a:t>CHAPEA Mars Analog Habitat trash and data collection</a:t>
            </a:r>
          </a:p>
          <a:p>
            <a:pPr marL="285750" indent="-285750">
              <a:buFont typeface="Arial" panose="020B0604020202020204" pitchFamily="34" charset="0"/>
              <a:buChar char="•"/>
            </a:pPr>
            <a:r>
              <a:rPr lang="en-US" dirty="0">
                <a:solidFill>
                  <a:schemeClr val="bg1"/>
                </a:solidFill>
              </a:rPr>
              <a:t>Alternative material selection for </a:t>
            </a:r>
            <a:r>
              <a:rPr lang="en-US">
                <a:solidFill>
                  <a:schemeClr val="bg1"/>
                </a:solidFill>
              </a:rPr>
              <a:t>logistics packaging</a:t>
            </a:r>
            <a:endParaRPr lang="en-US" dirty="0">
              <a:solidFill>
                <a:schemeClr val="bg1"/>
              </a:solidFill>
            </a:endParaRPr>
          </a:p>
          <a:p>
            <a:pPr marL="285750" indent="-285750">
              <a:buFont typeface="Arial" panose="020B0604020202020204" pitchFamily="34" charset="0"/>
              <a:buChar char="•"/>
            </a:pPr>
            <a:r>
              <a:rPr lang="en-US" dirty="0">
                <a:solidFill>
                  <a:schemeClr val="bg1"/>
                </a:solidFill>
              </a:rPr>
              <a:t>Additive manufacturing with polymers or recovered metals from logistics materials/packaging</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p:txBody>
      </p:sp>
      <p:pic>
        <p:nvPicPr>
          <p:cNvPr id="6147" name="Picture 50">
            <a:extLst>
              <a:ext uri="{FF2B5EF4-FFF2-40B4-BE49-F238E27FC236}">
                <a16:creationId xmlns:a16="http://schemas.microsoft.com/office/drawing/2014/main" id="{82A14F2D-72CB-9E00-3C64-3172D57E37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273" b="15778"/>
          <a:stretch>
            <a:fillRect/>
          </a:stretch>
        </p:blipFill>
        <p:spPr bwMode="auto">
          <a:xfrm>
            <a:off x="1296093" y="1360738"/>
            <a:ext cx="4264283" cy="2290312"/>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78361539-23AA-6D55-0AF0-95E1DB62339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a:extLst>
              <a:ext uri="{FF2B5EF4-FFF2-40B4-BE49-F238E27FC236}">
                <a16:creationId xmlns:a16="http://schemas.microsoft.com/office/drawing/2014/main" id="{CD9B0B57-B988-A127-B521-0BD9CEDA9914}"/>
              </a:ext>
            </a:extLst>
          </p:cNvPr>
          <p:cNvSpPr>
            <a:spLocks noChangeArrowheads="1"/>
          </p:cNvSpPr>
          <p:nvPr/>
        </p:nvSpPr>
        <p:spPr bwMode="auto">
          <a:xfrm>
            <a:off x="0" y="3505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8">
            <a:extLst>
              <a:ext uri="{FF2B5EF4-FFF2-40B4-BE49-F238E27FC236}">
                <a16:creationId xmlns:a16="http://schemas.microsoft.com/office/drawing/2014/main" id="{16B5FEB0-2686-1455-E254-CE5AAEB60C35}"/>
              </a:ext>
            </a:extLst>
          </p:cNvPr>
          <p:cNvSpPr>
            <a:spLocks noChangeArrowheads="1"/>
          </p:cNvSpPr>
          <p:nvPr/>
        </p:nvSpPr>
        <p:spPr bwMode="auto">
          <a:xfrm>
            <a:off x="0" y="6772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extLst>
              <a:ext uri="{FF2B5EF4-FFF2-40B4-BE49-F238E27FC236}">
                <a16:creationId xmlns:a16="http://schemas.microsoft.com/office/drawing/2014/main" id="{C59B2B1C-646E-3F7B-E656-D6FC08FA1A96}"/>
              </a:ext>
            </a:extLst>
          </p:cNvPr>
          <p:cNvPicPr>
            <a:picLocks noChangeAspect="1"/>
          </p:cNvPicPr>
          <p:nvPr/>
        </p:nvPicPr>
        <p:blipFill rotWithShape="1">
          <a:blip r:embed="rId3">
            <a:extLst>
              <a:ext uri="{28A0092B-C50C-407E-A947-70E740481C1C}">
                <a14:useLocalDpi xmlns:a14="http://schemas.microsoft.com/office/drawing/2010/main" val="0"/>
              </a:ext>
            </a:extLst>
          </a:blip>
          <a:srcRect l="5550" t="22857" r="4125" b="56071"/>
          <a:stretch/>
        </p:blipFill>
        <p:spPr bwMode="auto">
          <a:xfrm>
            <a:off x="113921" y="201209"/>
            <a:ext cx="6392545" cy="1118870"/>
          </a:xfrm>
          <a:prstGeom prst="rect">
            <a:avLst/>
          </a:prstGeom>
          <a:noFill/>
          <a:ln>
            <a:solidFill>
              <a:schemeClr val="bg1"/>
            </a:solid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2CB036A1-D429-9E82-5F48-C9634590B747}"/>
              </a:ext>
            </a:extLst>
          </p:cNvPr>
          <p:cNvPicPr>
            <a:picLocks noChangeAspect="1"/>
          </p:cNvPicPr>
          <p:nvPr/>
        </p:nvPicPr>
        <p:blipFill rotWithShape="1">
          <a:blip r:embed="rId4">
            <a:extLst>
              <a:ext uri="{28A0092B-C50C-407E-A947-70E740481C1C}">
                <a14:useLocalDpi xmlns:a14="http://schemas.microsoft.com/office/drawing/2010/main" val="0"/>
              </a:ext>
            </a:extLst>
          </a:blip>
          <a:srcRect l="4943" t="27927" r="3966" b="32045"/>
          <a:stretch/>
        </p:blipFill>
        <p:spPr bwMode="auto">
          <a:xfrm>
            <a:off x="1843984" y="3709930"/>
            <a:ext cx="3300903" cy="1088566"/>
          </a:xfrm>
          <a:prstGeom prst="rect">
            <a:avLst/>
          </a:prstGeom>
          <a:noFill/>
          <a:ln>
            <a:solidFill>
              <a:schemeClr val="bg1"/>
            </a:solidFill>
          </a:ln>
          <a:extLst>
            <a:ext uri="{53640926-AAD7-44D8-BBD7-CCE9431645EC}">
              <a14:shadowObscured xmlns:a14="http://schemas.microsoft.com/office/drawing/2010/main"/>
            </a:ext>
          </a:extLst>
        </p:spPr>
      </p:pic>
      <p:pic>
        <p:nvPicPr>
          <p:cNvPr id="6154" name="Picture 10" descr="icon nasa chapea mars dune alpha">
            <a:extLst>
              <a:ext uri="{FF2B5EF4-FFF2-40B4-BE49-F238E27FC236}">
                <a16:creationId xmlns:a16="http://schemas.microsoft.com/office/drawing/2014/main" id="{9A2BB8B1-0D28-B483-CC07-955121CF73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649" y="4857376"/>
            <a:ext cx="3668893" cy="193190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6156" name="Picture 12">
            <a:extLst>
              <a:ext uri="{FF2B5EF4-FFF2-40B4-BE49-F238E27FC236}">
                <a16:creationId xmlns:a16="http://schemas.microsoft.com/office/drawing/2014/main" id="{752101F7-B48F-5B94-C578-EEB83E4BC4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0438" y="4886833"/>
            <a:ext cx="2699876" cy="179710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220D867C-274A-30DF-23E9-04BCF59E15C0}"/>
              </a:ext>
            </a:extLst>
          </p:cNvPr>
          <p:cNvSpPr>
            <a:spLocks noGrp="1"/>
          </p:cNvSpPr>
          <p:nvPr>
            <p:ph type="sldNum" sz="quarter" idx="12"/>
          </p:nvPr>
        </p:nvSpPr>
        <p:spPr/>
        <p:txBody>
          <a:bodyPr/>
          <a:lstStyle/>
          <a:p>
            <a:fld id="{2E8C51FE-49D9-314D-9957-ABBF7DDE8782}" type="slidenum">
              <a:rPr lang="en-US" smtClean="0"/>
              <a:pPr/>
              <a:t>19</a:t>
            </a:fld>
            <a:endParaRPr lang="en-US" dirty="0"/>
          </a:p>
        </p:txBody>
      </p:sp>
      <p:pic>
        <p:nvPicPr>
          <p:cNvPr id="4" name="Picture 3">
            <a:extLst>
              <a:ext uri="{FF2B5EF4-FFF2-40B4-BE49-F238E27FC236}">
                <a16:creationId xmlns:a16="http://schemas.microsoft.com/office/drawing/2014/main" id="{76172B57-4290-3E3A-B5E6-3CCFCEDB80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52BCE74F-B4B5-1F21-B359-4779B469F28A}"/>
              </a:ext>
            </a:extLst>
          </p:cNvPr>
          <p:cNvSpPr/>
          <p:nvPr/>
        </p:nvSpPr>
        <p:spPr>
          <a:xfrm>
            <a:off x="659073" y="3645023"/>
            <a:ext cx="5670723" cy="1797105"/>
          </a:xfrm>
          <a:prstGeom prst="ellipse">
            <a:avLst/>
          </a:prstGeom>
          <a:solidFill>
            <a:srgbClr val="00B050">
              <a:alpha val="87000"/>
            </a:srgb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Pending Publication ICES-2024-288</a:t>
            </a:r>
          </a:p>
          <a:p>
            <a:pPr algn="ctr"/>
            <a:r>
              <a:rPr lang="en-US" sz="1600" dirty="0"/>
              <a:t>“Thermal Degradation and Rapid Composting of Inedible Biomass and Logistical Waste for Crop Production and Resource Recovery in Space Applications”</a:t>
            </a:r>
          </a:p>
        </p:txBody>
      </p:sp>
    </p:spTree>
    <p:extLst>
      <p:ext uri="{BB962C8B-B14F-4D97-AF65-F5344CB8AC3E}">
        <p14:creationId xmlns:p14="http://schemas.microsoft.com/office/powerpoint/2010/main" val="783012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posing for a photo&#10;&#10;Description automatically generated">
            <a:extLst>
              <a:ext uri="{FF2B5EF4-FFF2-40B4-BE49-F238E27FC236}">
                <a16:creationId xmlns:a16="http://schemas.microsoft.com/office/drawing/2014/main" id="{E6683934-5DE8-C94B-0934-95DC3D7CB21B}"/>
              </a:ext>
            </a:extLst>
          </p:cNvPr>
          <p:cNvPicPr>
            <a:picLocks noChangeAspect="1"/>
          </p:cNvPicPr>
          <p:nvPr/>
        </p:nvPicPr>
        <p:blipFill rotWithShape="1">
          <a:blip r:embed="rId2">
            <a:extLst>
              <a:ext uri="{28A0092B-C50C-407E-A947-70E740481C1C}">
                <a14:useLocalDpi xmlns:a14="http://schemas.microsoft.com/office/drawing/2010/main" val="0"/>
              </a:ext>
            </a:extLst>
          </a:blip>
          <a:srcRect l="8243" t="24443" r="15467" b="16251"/>
          <a:stretch/>
        </p:blipFill>
        <p:spPr>
          <a:xfrm>
            <a:off x="468882" y="469199"/>
            <a:ext cx="11345490" cy="5887151"/>
          </a:xfrm>
          <a:prstGeom prst="rect">
            <a:avLst/>
          </a:prstGeom>
        </p:spPr>
      </p:pic>
      <p:sp>
        <p:nvSpPr>
          <p:cNvPr id="2" name="Slide Number Placeholder 1">
            <a:extLst>
              <a:ext uri="{FF2B5EF4-FFF2-40B4-BE49-F238E27FC236}">
                <a16:creationId xmlns:a16="http://schemas.microsoft.com/office/drawing/2014/main" id="{B7DEBFEC-A21B-DB61-69E2-4E2519A604A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E8C51FE-49D9-314D-9957-ABBF7DDE8782}" type="slidenum">
              <a:rPr lang="en-US" smtClean="0">
                <a:solidFill>
                  <a:schemeClr val="tx1">
                    <a:tint val="75000"/>
                  </a:schemeClr>
                </a:solidFill>
                <a:latin typeface="+mn-lt"/>
                <a:cs typeface="+mn-cs"/>
              </a:rPr>
              <a:pPr>
                <a:spcAft>
                  <a:spcPts val="600"/>
                </a:spcAft>
              </a:pPr>
              <a:t>20</a:t>
            </a:fld>
            <a:endParaRPr lang="en-US">
              <a:solidFill>
                <a:schemeClr val="tx1">
                  <a:tint val="75000"/>
                </a:schemeClr>
              </a:solidFill>
              <a:latin typeface="+mn-lt"/>
              <a:cs typeface="+mn-cs"/>
            </a:endParaRPr>
          </a:p>
        </p:txBody>
      </p:sp>
    </p:spTree>
    <p:extLst>
      <p:ext uri="{BB962C8B-B14F-4D97-AF65-F5344CB8AC3E}">
        <p14:creationId xmlns:p14="http://schemas.microsoft.com/office/powerpoint/2010/main" val="1031190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FB2A7E5A-65C0-A03D-7F6F-278B64BAED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82"/>
          <a:stretch/>
        </p:blipFill>
        <p:spPr bwMode="auto">
          <a:xfrm>
            <a:off x="0" y="-16185"/>
            <a:ext cx="564605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B182BC12-7C17-4EF7-9D10-470663E55C78}"/>
              </a:ext>
            </a:extLst>
          </p:cNvPr>
          <p:cNvSpPr>
            <a:spLocks noGrp="1"/>
          </p:cNvSpPr>
          <p:nvPr>
            <p:ph type="sldNum" sz="quarter" idx="10"/>
          </p:nvPr>
        </p:nvSpPr>
        <p:spPr/>
        <p:txBody>
          <a:bodyPr/>
          <a:lstStyle/>
          <a:p>
            <a:fld id="{2E8C51FE-49D9-314D-9957-ABBF7DDE8782}" type="slidenum">
              <a:rPr lang="en-US" smtClean="0"/>
              <a:pPr/>
              <a:t>21</a:t>
            </a:fld>
            <a:endParaRPr lang="en-US"/>
          </a:p>
        </p:txBody>
      </p:sp>
      <p:sp>
        <p:nvSpPr>
          <p:cNvPr id="6" name="TextBox 5">
            <a:extLst>
              <a:ext uri="{FF2B5EF4-FFF2-40B4-BE49-F238E27FC236}">
                <a16:creationId xmlns:a16="http://schemas.microsoft.com/office/drawing/2014/main" id="{D6BA67B8-19A2-8F94-A735-0490A55D16D9}"/>
              </a:ext>
            </a:extLst>
          </p:cNvPr>
          <p:cNvSpPr txBox="1"/>
          <p:nvPr/>
        </p:nvSpPr>
        <p:spPr>
          <a:xfrm>
            <a:off x="4053016" y="3350848"/>
            <a:ext cx="4286422" cy="553998"/>
          </a:xfrm>
          <a:prstGeom prst="rect">
            <a:avLst/>
          </a:prstGeom>
          <a:noFill/>
        </p:spPr>
        <p:txBody>
          <a:bodyPr wrap="square">
            <a:spAutoFit/>
          </a:bodyPr>
          <a:lstStyle/>
          <a:p>
            <a:pPr marL="0" indent="0" algn="ctr">
              <a:buNone/>
            </a:pPr>
            <a:r>
              <a:rPr lang="en-US" sz="3000" kern="0" dirty="0">
                <a:solidFill>
                  <a:schemeClr val="bg1"/>
                </a:solidFill>
                <a:hlinkClick r:id="rId3">
                  <a:extLst>
                    <a:ext uri="{A12FA001-AC4F-418D-AE19-62706E023703}">
                      <ahyp:hlinkClr xmlns:ahyp="http://schemas.microsoft.com/office/drawing/2018/hyperlinkcolor" val="tx"/>
                    </a:ext>
                  </a:extLst>
                </a:hlinkClick>
              </a:rPr>
              <a:t>Anne.Meier@nasa.gov</a:t>
            </a:r>
            <a:endParaRPr lang="en-US" sz="3000" kern="0" dirty="0">
              <a:solidFill>
                <a:schemeClr val="bg1"/>
              </a:solidFill>
            </a:endParaRPr>
          </a:p>
        </p:txBody>
      </p:sp>
      <p:pic>
        <p:nvPicPr>
          <p:cNvPr id="5" name="Picture 2">
            <a:extLst>
              <a:ext uri="{FF2B5EF4-FFF2-40B4-BE49-F238E27FC236}">
                <a16:creationId xmlns:a16="http://schemas.microsoft.com/office/drawing/2014/main" id="{E37C1166-891F-8673-A562-A088B73461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9745" y="3103898"/>
            <a:ext cx="1056322" cy="160189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762092F-6008-1B70-C96E-3159295BE3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505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6FA1AA-E379-478C-9858-C4183EFF85F5}"/>
              </a:ext>
            </a:extLst>
          </p:cNvPr>
          <p:cNvSpPr>
            <a:spLocks noGrp="1"/>
          </p:cNvSpPr>
          <p:nvPr>
            <p:ph type="sldNum" sz="quarter" idx="12"/>
          </p:nvPr>
        </p:nvSpPr>
        <p:spPr/>
        <p:txBody>
          <a:bodyPr/>
          <a:lstStyle/>
          <a:p>
            <a:fld id="{2E8C51FE-49D9-314D-9957-ABBF7DDE8782}" type="slidenum">
              <a:rPr lang="en-US" smtClean="0"/>
              <a:pPr/>
              <a:t>22</a:t>
            </a:fld>
            <a:endParaRPr lang="en-US" dirty="0"/>
          </a:p>
        </p:txBody>
      </p:sp>
      <p:pic>
        <p:nvPicPr>
          <p:cNvPr id="1026" name="Picture 2">
            <a:extLst>
              <a:ext uri="{FF2B5EF4-FFF2-40B4-BE49-F238E27FC236}">
                <a16:creationId xmlns:a16="http://schemas.microsoft.com/office/drawing/2014/main" id="{DF5C3B16-BD07-4968-805C-650E3CC23D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82"/>
          <a:stretch/>
        </p:blipFill>
        <p:spPr bwMode="auto">
          <a:xfrm>
            <a:off x="0" y="-16185"/>
            <a:ext cx="5646057"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EAC251D-BDCF-41A4-A5B7-15B807B63A6E}"/>
              </a:ext>
            </a:extLst>
          </p:cNvPr>
          <p:cNvSpPr txBox="1"/>
          <p:nvPr/>
        </p:nvSpPr>
        <p:spPr>
          <a:xfrm>
            <a:off x="3478086" y="2359031"/>
            <a:ext cx="8305766" cy="461665"/>
          </a:xfrm>
          <a:prstGeom prst="rect">
            <a:avLst/>
          </a:prstGeom>
          <a:noFill/>
        </p:spPr>
        <p:txBody>
          <a:bodyPr wrap="square" rtlCol="0">
            <a:spAutoFit/>
          </a:bodyPr>
          <a:lstStyle/>
          <a:p>
            <a:pPr algn="ctr"/>
            <a:r>
              <a:rPr lang="en-US" sz="2400" b="1" dirty="0">
                <a:solidFill>
                  <a:srgbClr val="00CCFF"/>
                </a:solidFill>
              </a:rPr>
              <a:t>BACKUP SLIDES</a:t>
            </a:r>
            <a:endParaRPr lang="en-US" sz="2400" dirty="0">
              <a:solidFill>
                <a:schemeClr val="bg1"/>
              </a:solidFill>
            </a:endParaRPr>
          </a:p>
        </p:txBody>
      </p:sp>
      <p:pic>
        <p:nvPicPr>
          <p:cNvPr id="4" name="Picture 3">
            <a:extLst>
              <a:ext uri="{FF2B5EF4-FFF2-40B4-BE49-F238E27FC236}">
                <a16:creationId xmlns:a16="http://schemas.microsoft.com/office/drawing/2014/main" id="{8FDAC95B-AF0B-F93C-3D8C-B1863378850C}"/>
              </a:ext>
            </a:extLst>
          </p:cNvPr>
          <p:cNvPicPr>
            <a:picLocks noChangeAspect="1"/>
          </p:cNvPicPr>
          <p:nvPr/>
        </p:nvPicPr>
        <p:blipFill>
          <a:blip r:embed="rId3"/>
          <a:stretch>
            <a:fillRect/>
          </a:stretch>
        </p:blipFill>
        <p:spPr>
          <a:xfrm>
            <a:off x="6096000" y="3107341"/>
            <a:ext cx="2658809" cy="2477010"/>
          </a:xfrm>
          <a:prstGeom prst="rect">
            <a:avLst/>
          </a:prstGeom>
        </p:spPr>
      </p:pic>
      <p:pic>
        <p:nvPicPr>
          <p:cNvPr id="6" name="Picture 5">
            <a:extLst>
              <a:ext uri="{FF2B5EF4-FFF2-40B4-BE49-F238E27FC236}">
                <a16:creationId xmlns:a16="http://schemas.microsoft.com/office/drawing/2014/main" id="{3C02ABC7-0E9A-D95A-7786-8281895A26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660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51B7A1-0342-48EF-8865-95C5B46901BB}"/>
              </a:ext>
            </a:extLst>
          </p:cNvPr>
          <p:cNvSpPr>
            <a:spLocks noGrp="1"/>
          </p:cNvSpPr>
          <p:nvPr>
            <p:ph type="body" sz="quarter" idx="10"/>
          </p:nvPr>
        </p:nvSpPr>
        <p:spPr>
          <a:xfrm>
            <a:off x="186197" y="100474"/>
            <a:ext cx="10641324" cy="775826"/>
          </a:xfrm>
        </p:spPr>
        <p:txBody>
          <a:bodyPr>
            <a:normAutofit fontScale="92500"/>
          </a:bodyPr>
          <a:lstStyle/>
          <a:p>
            <a:r>
              <a:rPr lang="en-US" dirty="0">
                <a:latin typeface="Arial" panose="020B0604020202020204" pitchFamily="34" charset="0"/>
                <a:cs typeface="Arial" panose="020B0604020202020204" pitchFamily="34" charset="0"/>
              </a:rPr>
              <a:t>Trash Processing &amp; Reuse Systems / Trash-to-Gas / </a:t>
            </a:r>
            <a:r>
              <a:rPr lang="en-US" dirty="0">
                <a:solidFill>
                  <a:srgbClr val="92D050"/>
                </a:solidFill>
                <a:latin typeface="Arial" panose="020B0604020202020204" pitchFamily="34" charset="0"/>
                <a:cs typeface="Arial" panose="020B0604020202020204" pitchFamily="34" charset="0"/>
              </a:rPr>
              <a:t>OSCAR</a:t>
            </a:r>
          </a:p>
        </p:txBody>
      </p:sp>
      <p:pic>
        <p:nvPicPr>
          <p:cNvPr id="9" name="Picture 8" descr="A picture containing toy, indoor, table, small&#10;&#10;Description automatically generated">
            <a:extLst>
              <a:ext uri="{FF2B5EF4-FFF2-40B4-BE49-F238E27FC236}">
                <a16:creationId xmlns:a16="http://schemas.microsoft.com/office/drawing/2014/main" id="{14DA1965-8AD5-4646-B9BC-EC228E27CA22}"/>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8782" b="98442" l="2253" r="95995">
                        <a14:foregroundMark x1="9011" y1="41501" x2="10388" y2="33569"/>
                        <a14:foregroundMark x1="4005" y1="80737" x2="23529" y2="81728"/>
                        <a14:foregroundMark x1="23529" y1="81728" x2="50041" y2="93374"/>
                        <a14:foregroundMark x1="64675" y1="96780" x2="78473" y2="89377"/>
                        <a14:foregroundMark x1="78473" y1="89377" x2="88110" y2="76487"/>
                        <a14:foregroundMark x1="91239" y1="83428" x2="89737" y2="76487"/>
                        <a14:foregroundMark x1="95995" y1="78187" x2="92741" y2="81020"/>
                        <a14:foregroundMark x1="10418" y1="11281" x2="15895" y2="16431"/>
                        <a14:foregroundMark x1="7760" y1="8782" x2="9662" y2="10571"/>
                        <a14:foregroundMark x1="4005" y1="80453" x2="2253" y2="80453"/>
                        <a14:backgroundMark x1="51439" y1="96176" x2="63454" y2="99292"/>
                        <a14:backgroundMark x1="52941" y1="95609" x2="50688" y2="94759"/>
                        <a14:backgroundMark x1="76596" y1="69688" x2="78849" y2="69688"/>
                        <a14:backgroundMark x1="9762" y1="10765" x2="9762" y2="10765"/>
                        <a14:backgroundMark x1="9262" y1="11048" x2="10138" y2="11615"/>
                        <a14:backgroundMark x1="10388" y1="11898" x2="9762" y2="10765"/>
                      </a14:backgroundRemoval>
                    </a14:imgEffect>
                  </a14:imgLayer>
                </a14:imgProps>
              </a:ext>
              <a:ext uri="{28A0092B-C50C-407E-A947-70E740481C1C}">
                <a14:useLocalDpi xmlns:a14="http://schemas.microsoft.com/office/drawing/2010/main" val="0"/>
              </a:ext>
            </a:extLst>
          </a:blip>
          <a:srcRect/>
          <a:stretch>
            <a:fillRect/>
          </a:stretch>
        </p:blipFill>
        <p:spPr bwMode="auto">
          <a:xfrm>
            <a:off x="6607372" y="1552462"/>
            <a:ext cx="4595488" cy="4247920"/>
          </a:xfrm>
          <a:prstGeom prst="rect">
            <a:avLst/>
          </a:prstGeom>
          <a:noFill/>
          <a:ln>
            <a:noFill/>
          </a:ln>
        </p:spPr>
      </p:pic>
      <p:sp>
        <p:nvSpPr>
          <p:cNvPr id="10" name="TextBox 9">
            <a:extLst>
              <a:ext uri="{FF2B5EF4-FFF2-40B4-BE49-F238E27FC236}">
                <a16:creationId xmlns:a16="http://schemas.microsoft.com/office/drawing/2014/main" id="{B860CF34-C2DB-4D6A-A99F-40627CB99C41}"/>
              </a:ext>
            </a:extLst>
          </p:cNvPr>
          <p:cNvSpPr txBox="1"/>
          <p:nvPr/>
        </p:nvSpPr>
        <p:spPr>
          <a:xfrm>
            <a:off x="6083637" y="6029257"/>
            <a:ext cx="3098475" cy="584775"/>
          </a:xfrm>
          <a:prstGeom prst="rect">
            <a:avLst/>
          </a:prstGeom>
          <a:noFill/>
          <a:ln>
            <a:solidFill>
              <a:srgbClr val="FFC000"/>
            </a:solidFill>
          </a:ln>
        </p:spPr>
        <p:txBody>
          <a:bodyPr wrap="square" rtlCol="0">
            <a:spAutoFit/>
          </a:bodyPr>
          <a:lstStyle/>
          <a:p>
            <a:r>
              <a:rPr lang="en-US" sz="1600" b="1" dirty="0">
                <a:solidFill>
                  <a:srgbClr val="FFC000"/>
                </a:solidFill>
                <a:latin typeface="Arial" panose="020B0604020202020204" pitchFamily="34" charset="0"/>
                <a:cs typeface="Arial" panose="020B0604020202020204" pitchFamily="34" charset="0"/>
              </a:rPr>
              <a:t>OSCAR Sub-scale System for Suborbital Flight</a:t>
            </a:r>
          </a:p>
        </p:txBody>
      </p:sp>
      <p:sp>
        <p:nvSpPr>
          <p:cNvPr id="11" name="TextBox 10">
            <a:extLst>
              <a:ext uri="{FF2B5EF4-FFF2-40B4-BE49-F238E27FC236}">
                <a16:creationId xmlns:a16="http://schemas.microsoft.com/office/drawing/2014/main" id="{6F1CAE98-FE98-4245-A1BD-62FAF10B51B7}"/>
              </a:ext>
            </a:extLst>
          </p:cNvPr>
          <p:cNvSpPr txBox="1"/>
          <p:nvPr/>
        </p:nvSpPr>
        <p:spPr>
          <a:xfrm>
            <a:off x="6096000" y="1997983"/>
            <a:ext cx="829901" cy="276999"/>
          </a:xfrm>
          <a:prstGeom prst="rect">
            <a:avLst/>
          </a:prstGeom>
          <a:solidFill>
            <a:srgbClr val="92D050"/>
          </a:solidFill>
          <a:ln w="19050">
            <a:solidFill>
              <a:srgbClr val="FFC000"/>
            </a:solidFill>
          </a:ln>
        </p:spPr>
        <p:txBody>
          <a:bodyPr wrap="square" rtlCol="0">
            <a:spAutoFit/>
          </a:bodyPr>
          <a:lstStyle/>
          <a:p>
            <a:r>
              <a:rPr lang="en-US" sz="1200" b="1" dirty="0">
                <a:latin typeface="Arial" panose="020B0604020202020204" pitchFamily="34" charset="0"/>
                <a:cs typeface="Arial" panose="020B0604020202020204" pitchFamily="34" charset="0"/>
              </a:rPr>
              <a:t>Reactor</a:t>
            </a:r>
          </a:p>
        </p:txBody>
      </p:sp>
      <p:sp>
        <p:nvSpPr>
          <p:cNvPr id="12" name="TextBox 11">
            <a:extLst>
              <a:ext uri="{FF2B5EF4-FFF2-40B4-BE49-F238E27FC236}">
                <a16:creationId xmlns:a16="http://schemas.microsoft.com/office/drawing/2014/main" id="{287E2B71-C6A1-405F-9696-8FC0174C3B53}"/>
              </a:ext>
            </a:extLst>
          </p:cNvPr>
          <p:cNvSpPr txBox="1"/>
          <p:nvPr/>
        </p:nvSpPr>
        <p:spPr>
          <a:xfrm>
            <a:off x="7701544" y="1287235"/>
            <a:ext cx="1168539" cy="461665"/>
          </a:xfrm>
          <a:prstGeom prst="rect">
            <a:avLst/>
          </a:prstGeom>
          <a:solidFill>
            <a:srgbClr val="92D050"/>
          </a:solidFill>
          <a:ln w="19050">
            <a:solidFill>
              <a:srgbClr val="FFC000"/>
            </a:solidFill>
          </a:ln>
        </p:spPr>
        <p:txBody>
          <a:bodyPr wrap="square" rtlCol="0">
            <a:spAutoFit/>
          </a:bodyPr>
          <a:lstStyle/>
          <a:p>
            <a:r>
              <a:rPr lang="en-US" sz="1200" b="1" dirty="0">
                <a:latin typeface="Arial" panose="020B0604020202020204" pitchFamily="34" charset="0"/>
                <a:cs typeface="Arial" panose="020B0604020202020204" pitchFamily="34" charset="0"/>
              </a:rPr>
              <a:t>Oxidizer Line Heaters</a:t>
            </a:r>
          </a:p>
        </p:txBody>
      </p:sp>
      <p:sp>
        <p:nvSpPr>
          <p:cNvPr id="13" name="TextBox 12">
            <a:extLst>
              <a:ext uri="{FF2B5EF4-FFF2-40B4-BE49-F238E27FC236}">
                <a16:creationId xmlns:a16="http://schemas.microsoft.com/office/drawing/2014/main" id="{23CA541D-9CBC-4934-86DB-CCB0165C215D}"/>
              </a:ext>
            </a:extLst>
          </p:cNvPr>
          <p:cNvSpPr txBox="1"/>
          <p:nvPr/>
        </p:nvSpPr>
        <p:spPr>
          <a:xfrm>
            <a:off x="8704857" y="1781337"/>
            <a:ext cx="1354468" cy="276999"/>
          </a:xfrm>
          <a:prstGeom prst="rect">
            <a:avLst/>
          </a:prstGeom>
          <a:solidFill>
            <a:srgbClr val="92D050"/>
          </a:solidFill>
          <a:ln w="19050">
            <a:solidFill>
              <a:srgbClr val="FFC000"/>
            </a:solidFill>
          </a:ln>
        </p:spPr>
        <p:txBody>
          <a:bodyPr wrap="square" rtlCol="0">
            <a:spAutoFit/>
          </a:bodyPr>
          <a:lstStyle/>
          <a:p>
            <a:r>
              <a:rPr lang="en-US" sz="1200" b="1" dirty="0">
                <a:latin typeface="Arial" panose="020B0604020202020204" pitchFamily="34" charset="0"/>
                <a:cs typeface="Arial" panose="020B0604020202020204" pitchFamily="34" charset="0"/>
              </a:rPr>
              <a:t>Injection tubes</a:t>
            </a:r>
          </a:p>
        </p:txBody>
      </p:sp>
      <p:sp>
        <p:nvSpPr>
          <p:cNvPr id="14" name="TextBox 13">
            <a:extLst>
              <a:ext uri="{FF2B5EF4-FFF2-40B4-BE49-F238E27FC236}">
                <a16:creationId xmlns:a16="http://schemas.microsoft.com/office/drawing/2014/main" id="{5FC15028-4819-4719-99A2-2CF7B1D46B71}"/>
              </a:ext>
            </a:extLst>
          </p:cNvPr>
          <p:cNvSpPr txBox="1"/>
          <p:nvPr/>
        </p:nvSpPr>
        <p:spPr>
          <a:xfrm>
            <a:off x="9949709" y="2274982"/>
            <a:ext cx="951442" cy="276999"/>
          </a:xfrm>
          <a:prstGeom prst="rect">
            <a:avLst/>
          </a:prstGeom>
          <a:solidFill>
            <a:srgbClr val="92D050"/>
          </a:solidFill>
          <a:ln w="19050">
            <a:solidFill>
              <a:srgbClr val="FFC000"/>
            </a:solidFill>
          </a:ln>
        </p:spPr>
        <p:txBody>
          <a:bodyPr wrap="square" rtlCol="0">
            <a:spAutoFit/>
          </a:bodyPr>
          <a:lstStyle/>
          <a:p>
            <a:r>
              <a:rPr lang="en-US" sz="1200" b="1" dirty="0">
                <a:latin typeface="Arial" panose="020B0604020202020204" pitchFamily="34" charset="0"/>
                <a:cs typeface="Arial" panose="020B0604020202020204" pitchFamily="34" charset="0"/>
              </a:rPr>
              <a:t>O</a:t>
            </a:r>
            <a:r>
              <a:rPr lang="en-US" sz="1200" b="1" baseline="-25000" dirty="0">
                <a:latin typeface="Arial" panose="020B0604020202020204" pitchFamily="34" charset="0"/>
                <a:cs typeface="Arial" panose="020B0604020202020204" pitchFamily="34" charset="0"/>
              </a:rPr>
              <a:t>2</a:t>
            </a:r>
            <a:r>
              <a:rPr lang="en-US" sz="1200" b="1" dirty="0">
                <a:latin typeface="Arial" panose="020B0604020202020204" pitchFamily="34" charset="0"/>
                <a:cs typeface="Arial" panose="020B0604020202020204" pitchFamily="34" charset="0"/>
              </a:rPr>
              <a:t> bottle</a:t>
            </a:r>
          </a:p>
        </p:txBody>
      </p:sp>
      <p:sp>
        <p:nvSpPr>
          <p:cNvPr id="15" name="TextBox 14">
            <a:extLst>
              <a:ext uri="{FF2B5EF4-FFF2-40B4-BE49-F238E27FC236}">
                <a16:creationId xmlns:a16="http://schemas.microsoft.com/office/drawing/2014/main" id="{12533FBB-00CE-4288-9B7D-248CE2180F86}"/>
              </a:ext>
            </a:extLst>
          </p:cNvPr>
          <p:cNvSpPr txBox="1"/>
          <p:nvPr/>
        </p:nvSpPr>
        <p:spPr>
          <a:xfrm>
            <a:off x="8896441" y="5517496"/>
            <a:ext cx="649825" cy="276999"/>
          </a:xfrm>
          <a:prstGeom prst="rect">
            <a:avLst/>
          </a:prstGeom>
          <a:solidFill>
            <a:srgbClr val="92D050"/>
          </a:solidFill>
          <a:ln w="19050">
            <a:solidFill>
              <a:srgbClr val="FFC000"/>
            </a:solidFill>
          </a:ln>
        </p:spPr>
        <p:txBody>
          <a:bodyPr wrap="square" rtlCol="0">
            <a:spAutoFit/>
          </a:bodyPr>
          <a:lstStyle/>
          <a:p>
            <a:r>
              <a:rPr lang="en-US" sz="1200" b="1" dirty="0">
                <a:latin typeface="Arial" panose="020B0604020202020204" pitchFamily="34" charset="0"/>
                <a:cs typeface="Arial" panose="020B0604020202020204" pitchFamily="34" charset="0"/>
              </a:rPr>
              <a:t>Tank1</a:t>
            </a:r>
          </a:p>
        </p:txBody>
      </p:sp>
      <p:sp>
        <p:nvSpPr>
          <p:cNvPr id="16" name="TextBox 15">
            <a:extLst>
              <a:ext uri="{FF2B5EF4-FFF2-40B4-BE49-F238E27FC236}">
                <a16:creationId xmlns:a16="http://schemas.microsoft.com/office/drawing/2014/main" id="{32D8D335-FD7A-46B4-80E2-95090FCEEF2B}"/>
              </a:ext>
            </a:extLst>
          </p:cNvPr>
          <p:cNvSpPr txBox="1"/>
          <p:nvPr/>
        </p:nvSpPr>
        <p:spPr>
          <a:xfrm>
            <a:off x="10168829" y="5517497"/>
            <a:ext cx="658692" cy="276999"/>
          </a:xfrm>
          <a:prstGeom prst="rect">
            <a:avLst/>
          </a:prstGeom>
          <a:solidFill>
            <a:srgbClr val="92D050"/>
          </a:solidFill>
          <a:ln w="19050">
            <a:solidFill>
              <a:srgbClr val="FFC000"/>
            </a:solidFill>
          </a:ln>
        </p:spPr>
        <p:txBody>
          <a:bodyPr wrap="square" rtlCol="0">
            <a:spAutoFit/>
          </a:bodyPr>
          <a:lstStyle/>
          <a:p>
            <a:r>
              <a:rPr lang="en-US" sz="1200" b="1" dirty="0">
                <a:latin typeface="Arial" panose="020B0604020202020204" pitchFamily="34" charset="0"/>
                <a:cs typeface="Arial" panose="020B0604020202020204" pitchFamily="34" charset="0"/>
              </a:rPr>
              <a:t>Tank2</a:t>
            </a:r>
          </a:p>
        </p:txBody>
      </p:sp>
      <p:sp>
        <p:nvSpPr>
          <p:cNvPr id="17" name="TextBox 16">
            <a:extLst>
              <a:ext uri="{FF2B5EF4-FFF2-40B4-BE49-F238E27FC236}">
                <a16:creationId xmlns:a16="http://schemas.microsoft.com/office/drawing/2014/main" id="{FD152A3B-9C81-4A3A-B9C8-2B40073C4097}"/>
              </a:ext>
            </a:extLst>
          </p:cNvPr>
          <p:cNvSpPr txBox="1"/>
          <p:nvPr/>
        </p:nvSpPr>
        <p:spPr>
          <a:xfrm>
            <a:off x="10704993" y="4106962"/>
            <a:ext cx="658692" cy="276999"/>
          </a:xfrm>
          <a:prstGeom prst="rect">
            <a:avLst/>
          </a:prstGeom>
          <a:solidFill>
            <a:srgbClr val="92D050"/>
          </a:solidFill>
          <a:ln w="19050">
            <a:solidFill>
              <a:srgbClr val="FFC000"/>
            </a:solidFill>
          </a:ln>
        </p:spPr>
        <p:txBody>
          <a:bodyPr wrap="square" rtlCol="0">
            <a:spAutoFit/>
          </a:bodyPr>
          <a:lstStyle/>
          <a:p>
            <a:r>
              <a:rPr lang="en-US" sz="1200" b="1" dirty="0">
                <a:latin typeface="Arial" panose="020B0604020202020204" pitchFamily="34" charset="0"/>
                <a:cs typeface="Arial" panose="020B0604020202020204" pitchFamily="34" charset="0"/>
              </a:rPr>
              <a:t>Tank3</a:t>
            </a:r>
          </a:p>
        </p:txBody>
      </p:sp>
      <p:sp>
        <p:nvSpPr>
          <p:cNvPr id="18" name="TextBox 17">
            <a:extLst>
              <a:ext uri="{FF2B5EF4-FFF2-40B4-BE49-F238E27FC236}">
                <a16:creationId xmlns:a16="http://schemas.microsoft.com/office/drawing/2014/main" id="{6B1A4721-ADAE-48F3-810B-3025A102BD46}"/>
              </a:ext>
            </a:extLst>
          </p:cNvPr>
          <p:cNvSpPr txBox="1"/>
          <p:nvPr/>
        </p:nvSpPr>
        <p:spPr>
          <a:xfrm>
            <a:off x="6607372" y="4245461"/>
            <a:ext cx="552361" cy="276999"/>
          </a:xfrm>
          <a:prstGeom prst="rect">
            <a:avLst/>
          </a:prstGeom>
          <a:solidFill>
            <a:srgbClr val="92D050"/>
          </a:solidFill>
          <a:ln w="19050">
            <a:solidFill>
              <a:srgbClr val="FFC000"/>
            </a:solidFill>
          </a:ln>
        </p:spPr>
        <p:txBody>
          <a:bodyPr wrap="square" rtlCol="0">
            <a:spAutoFit/>
          </a:bodyPr>
          <a:lstStyle/>
          <a:p>
            <a:r>
              <a:rPr lang="en-US" sz="1200" b="1" dirty="0">
                <a:latin typeface="Arial" panose="020B0604020202020204" pitchFamily="34" charset="0"/>
                <a:cs typeface="Arial" panose="020B0604020202020204" pitchFamily="34" charset="0"/>
              </a:rPr>
              <a:t>HX</a:t>
            </a:r>
          </a:p>
        </p:txBody>
      </p:sp>
      <p:sp>
        <p:nvSpPr>
          <p:cNvPr id="19" name="TextBox 18">
            <a:extLst>
              <a:ext uri="{FF2B5EF4-FFF2-40B4-BE49-F238E27FC236}">
                <a16:creationId xmlns:a16="http://schemas.microsoft.com/office/drawing/2014/main" id="{FAD43EDD-0999-4E07-A9F7-EF7BE329F5D7}"/>
              </a:ext>
            </a:extLst>
          </p:cNvPr>
          <p:cNvSpPr txBox="1"/>
          <p:nvPr/>
        </p:nvSpPr>
        <p:spPr>
          <a:xfrm>
            <a:off x="6645885" y="1240109"/>
            <a:ext cx="829901" cy="276999"/>
          </a:xfrm>
          <a:prstGeom prst="rect">
            <a:avLst/>
          </a:prstGeom>
          <a:solidFill>
            <a:srgbClr val="92D050"/>
          </a:solidFill>
          <a:ln w="19050">
            <a:solidFill>
              <a:srgbClr val="FFC000"/>
            </a:solidFill>
          </a:ln>
        </p:spPr>
        <p:txBody>
          <a:bodyPr wrap="square" rtlCol="0">
            <a:spAutoFit/>
          </a:bodyPr>
          <a:lstStyle/>
          <a:p>
            <a:r>
              <a:rPr lang="en-US" sz="1200" b="1" dirty="0">
                <a:latin typeface="Arial" panose="020B0604020202020204" pitchFamily="34" charset="0"/>
                <a:cs typeface="Arial" panose="020B0604020202020204" pitchFamily="34" charset="0"/>
              </a:rPr>
              <a:t>Camera</a:t>
            </a:r>
          </a:p>
        </p:txBody>
      </p:sp>
      <p:cxnSp>
        <p:nvCxnSpPr>
          <p:cNvPr id="20" name="Straight Arrow Connector 19">
            <a:extLst>
              <a:ext uri="{FF2B5EF4-FFF2-40B4-BE49-F238E27FC236}">
                <a16:creationId xmlns:a16="http://schemas.microsoft.com/office/drawing/2014/main" id="{A4DB43BE-EDC9-45A7-A062-DF78E496FA5A}"/>
              </a:ext>
            </a:extLst>
          </p:cNvPr>
          <p:cNvCxnSpPr>
            <a:stCxn id="11" idx="2"/>
          </p:cNvCxnSpPr>
          <p:nvPr/>
        </p:nvCxnSpPr>
        <p:spPr>
          <a:xfrm>
            <a:off x="6510951" y="2274982"/>
            <a:ext cx="653309" cy="276999"/>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7CDE73D-1052-4628-B72F-590AB7682C1A}"/>
              </a:ext>
            </a:extLst>
          </p:cNvPr>
          <p:cNvCxnSpPr>
            <a:cxnSpLocks/>
          </p:cNvCxnSpPr>
          <p:nvPr/>
        </p:nvCxnSpPr>
        <p:spPr>
          <a:xfrm>
            <a:off x="7022322" y="1518212"/>
            <a:ext cx="239689" cy="425699"/>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B9F9F7C-7DA6-4EC2-A81E-2BFD733AB745}"/>
              </a:ext>
            </a:extLst>
          </p:cNvPr>
          <p:cNvCxnSpPr>
            <a:cxnSpLocks/>
          </p:cNvCxnSpPr>
          <p:nvPr/>
        </p:nvCxnSpPr>
        <p:spPr>
          <a:xfrm flipH="1">
            <a:off x="7656779" y="1751214"/>
            <a:ext cx="346558" cy="662267"/>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EBB63D59-B95E-44A5-BFE6-174FE197A2E2}"/>
              </a:ext>
            </a:extLst>
          </p:cNvPr>
          <p:cNvCxnSpPr>
            <a:cxnSpLocks/>
          </p:cNvCxnSpPr>
          <p:nvPr/>
        </p:nvCxnSpPr>
        <p:spPr>
          <a:xfrm flipH="1">
            <a:off x="7754530" y="1769321"/>
            <a:ext cx="238359" cy="1184174"/>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B137B4B4-D4E4-4718-9C49-5ACE349093E2}"/>
              </a:ext>
            </a:extLst>
          </p:cNvPr>
          <p:cNvCxnSpPr>
            <a:cxnSpLocks/>
          </p:cNvCxnSpPr>
          <p:nvPr/>
        </p:nvCxnSpPr>
        <p:spPr>
          <a:xfrm flipH="1">
            <a:off x="8053403" y="2066193"/>
            <a:ext cx="1086644" cy="485788"/>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A97D306-10D5-4BEB-A216-8D94E2027D94}"/>
              </a:ext>
            </a:extLst>
          </p:cNvPr>
          <p:cNvCxnSpPr>
            <a:cxnSpLocks/>
          </p:cNvCxnSpPr>
          <p:nvPr/>
        </p:nvCxnSpPr>
        <p:spPr>
          <a:xfrm flipH="1">
            <a:off x="8239096" y="2066193"/>
            <a:ext cx="900951" cy="636258"/>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121855E-19E5-484A-80F8-8142F8FD179E}"/>
              </a:ext>
            </a:extLst>
          </p:cNvPr>
          <p:cNvCxnSpPr>
            <a:cxnSpLocks/>
          </p:cNvCxnSpPr>
          <p:nvPr/>
        </p:nvCxnSpPr>
        <p:spPr>
          <a:xfrm flipH="1">
            <a:off x="9831260" y="2552041"/>
            <a:ext cx="416582" cy="300881"/>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029A4C9-C63C-4E8C-9ACE-5D510FE2FAD3}"/>
              </a:ext>
            </a:extLst>
          </p:cNvPr>
          <p:cNvCxnSpPr>
            <a:cxnSpLocks/>
          </p:cNvCxnSpPr>
          <p:nvPr/>
        </p:nvCxnSpPr>
        <p:spPr>
          <a:xfrm flipV="1">
            <a:off x="7003470" y="3504664"/>
            <a:ext cx="345632" cy="731595"/>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BB46A4D-08AE-4BAA-BC4B-4520191FAFBC}"/>
              </a:ext>
            </a:extLst>
          </p:cNvPr>
          <p:cNvCxnSpPr>
            <a:cxnSpLocks/>
          </p:cNvCxnSpPr>
          <p:nvPr/>
        </p:nvCxnSpPr>
        <p:spPr>
          <a:xfrm flipV="1">
            <a:off x="9168118" y="3988745"/>
            <a:ext cx="26357" cy="152586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BA62FA5-7CEA-459A-882D-28AD530DD308}"/>
              </a:ext>
            </a:extLst>
          </p:cNvPr>
          <p:cNvCxnSpPr>
            <a:cxnSpLocks/>
          </p:cNvCxnSpPr>
          <p:nvPr/>
        </p:nvCxnSpPr>
        <p:spPr>
          <a:xfrm flipH="1" flipV="1">
            <a:off x="9505146" y="4418211"/>
            <a:ext cx="891719" cy="1104118"/>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94EF255E-B284-474B-9ECD-82A0BBD1AA5B}"/>
              </a:ext>
            </a:extLst>
          </p:cNvPr>
          <p:cNvCxnSpPr>
            <a:cxnSpLocks/>
          </p:cNvCxnSpPr>
          <p:nvPr/>
        </p:nvCxnSpPr>
        <p:spPr>
          <a:xfrm flipH="1" flipV="1">
            <a:off x="9831260" y="4101076"/>
            <a:ext cx="886810" cy="158644"/>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1F6665B-06A8-9243-AC93-0839F72407F1}"/>
              </a:ext>
            </a:extLst>
          </p:cNvPr>
          <p:cNvSpPr txBox="1"/>
          <p:nvPr/>
        </p:nvSpPr>
        <p:spPr>
          <a:xfrm>
            <a:off x="80716" y="4726201"/>
            <a:ext cx="6096000" cy="2031325"/>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rPr>
              <a:t>“OSCAR” (Orbital Syngas Commodity Augmentation reactor) was for suborbital flight subscale demonstration only. </a:t>
            </a:r>
          </a:p>
          <a:p>
            <a:pPr marL="742950" lvl="1" indent="-285750">
              <a:buFont typeface="Arial" panose="020B0604020202020204" pitchFamily="34" charset="0"/>
              <a:buChar char="•"/>
            </a:pPr>
            <a:r>
              <a:rPr lang="en-US" dirty="0">
                <a:solidFill>
                  <a:schemeClr val="bg1"/>
                </a:solidFill>
              </a:rPr>
              <a:t>(15 min flight time with 3 minutes microgravity). </a:t>
            </a:r>
          </a:p>
          <a:p>
            <a:pPr marL="285750" indent="-285750">
              <a:buFont typeface="Arial" panose="020B0604020202020204" pitchFamily="34" charset="0"/>
              <a:buChar char="•"/>
            </a:pPr>
            <a:r>
              <a:rPr lang="en-US" dirty="0">
                <a:solidFill>
                  <a:schemeClr val="bg1"/>
                </a:solidFill>
              </a:rPr>
              <a:t>Sub-scale: 10g processed in 3 minutes. </a:t>
            </a:r>
          </a:p>
          <a:p>
            <a:pPr marL="285750" indent="-285750">
              <a:buFont typeface="Arial" panose="020B0604020202020204" pitchFamily="34" charset="0"/>
              <a:buChar char="•"/>
            </a:pPr>
            <a:r>
              <a:rPr lang="en-US" dirty="0">
                <a:solidFill>
                  <a:schemeClr val="bg1"/>
                </a:solidFill>
              </a:rPr>
              <a:t>0.5 L reactor w/trash injection tubes</a:t>
            </a:r>
          </a:p>
          <a:p>
            <a:pPr marL="285750" indent="-285750">
              <a:buFont typeface="Arial" panose="020B0604020202020204" pitchFamily="34" charset="0"/>
              <a:buChar char="•"/>
            </a:pPr>
            <a:r>
              <a:rPr lang="en-US" dirty="0">
                <a:solidFill>
                  <a:schemeClr val="bg1"/>
                </a:solidFill>
              </a:rPr>
              <a:t>100% O2 feed gas at 1 SLPM</a:t>
            </a:r>
          </a:p>
          <a:p>
            <a:pPr marL="285750" indent="-285750">
              <a:buFont typeface="Arial" panose="020B0604020202020204" pitchFamily="34" charset="0"/>
              <a:buChar char="•"/>
            </a:pPr>
            <a:r>
              <a:rPr lang="en-US" dirty="0">
                <a:solidFill>
                  <a:schemeClr val="bg1"/>
                </a:solidFill>
              </a:rPr>
              <a:t>308 kPa / 45 PSIG</a:t>
            </a:r>
          </a:p>
        </p:txBody>
      </p:sp>
      <p:pic>
        <p:nvPicPr>
          <p:cNvPr id="6" name="Picture 2" descr="Machine generated alternative text:&#10;ARMING &#10;THE SOLDER WITH THIS &#10;LASSO-CONTROLLED SOLDER &#10;STATION CONTAINS LEAD ONLY &#10;CERTIFIED AND PROPERLY &#10;INSTRUCTED PERSONNEL ARE &#10;AUTHORIZED TO USE THIS SOLDER &#10;STATION &#10;• RAS* &#10;LASSO SAFE&quot; &#10;*ION ">
            <a:extLst>
              <a:ext uri="{FF2B5EF4-FFF2-40B4-BE49-F238E27FC236}">
                <a16:creationId xmlns:a16="http://schemas.microsoft.com/office/drawing/2014/main" id="{E7AAF81E-0A3F-6424-D631-3F16946F88D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425" t="32293" r="2823"/>
          <a:stretch/>
        </p:blipFill>
        <p:spPr bwMode="auto">
          <a:xfrm>
            <a:off x="1095231" y="784709"/>
            <a:ext cx="3918655" cy="3941492"/>
          </a:xfrm>
          <a:prstGeom prst="rect">
            <a:avLst/>
          </a:prstGeom>
          <a:solidFill>
            <a:schemeClr val="accent6">
              <a:lumMod val="60000"/>
              <a:lumOff val="40000"/>
            </a:schemeClr>
          </a:solidFill>
          <a:ln w="28575">
            <a:solidFill>
              <a:srgbClr val="92D050"/>
            </a:solidFill>
          </a:ln>
          <a:effectLst/>
        </p:spPr>
      </p:pic>
    </p:spTree>
    <p:extLst>
      <p:ext uri="{BB962C8B-B14F-4D97-AF65-F5344CB8AC3E}">
        <p14:creationId xmlns:p14="http://schemas.microsoft.com/office/powerpoint/2010/main" val="3239304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2893F0-7765-4C7B-9368-5DEBAA5BA5B9}"/>
              </a:ext>
            </a:extLst>
          </p:cNvPr>
          <p:cNvSpPr>
            <a:spLocks noGrp="1"/>
          </p:cNvSpPr>
          <p:nvPr>
            <p:ph type="sldNum" sz="quarter" idx="12"/>
          </p:nvPr>
        </p:nvSpPr>
        <p:spPr/>
        <p:txBody>
          <a:bodyPr/>
          <a:lstStyle/>
          <a:p>
            <a:fld id="{2E8C51FE-49D9-314D-9957-ABBF7DDE8782}" type="slidenum">
              <a:rPr lang="en-US" smtClean="0"/>
              <a:pPr/>
              <a:t>24</a:t>
            </a:fld>
            <a:endParaRPr lang="en-US" dirty="0"/>
          </a:p>
        </p:txBody>
      </p:sp>
      <p:graphicFrame>
        <p:nvGraphicFramePr>
          <p:cNvPr id="6" name="Table 5">
            <a:extLst>
              <a:ext uri="{FF2B5EF4-FFF2-40B4-BE49-F238E27FC236}">
                <a16:creationId xmlns:a16="http://schemas.microsoft.com/office/drawing/2014/main" id="{9A815837-0C56-43F4-89E9-E40115051474}"/>
              </a:ext>
            </a:extLst>
          </p:cNvPr>
          <p:cNvGraphicFramePr>
            <a:graphicFrameLocks noGrp="1"/>
          </p:cNvGraphicFramePr>
          <p:nvPr/>
        </p:nvGraphicFramePr>
        <p:xfrm>
          <a:off x="209008" y="770577"/>
          <a:ext cx="11614184" cy="4947513"/>
        </p:xfrm>
        <a:graphic>
          <a:graphicData uri="http://schemas.openxmlformats.org/drawingml/2006/table">
            <a:tbl>
              <a:tblPr firstRow="1" firstCol="1" bandRow="1">
                <a:tableStyleId>{073A0DAA-6AF3-43AB-8588-CEC1D06C72B9}</a:tableStyleId>
              </a:tblPr>
              <a:tblGrid>
                <a:gridCol w="3361508">
                  <a:extLst>
                    <a:ext uri="{9D8B030D-6E8A-4147-A177-3AD203B41FA5}">
                      <a16:colId xmlns:a16="http://schemas.microsoft.com/office/drawing/2014/main" val="3852821606"/>
                    </a:ext>
                  </a:extLst>
                </a:gridCol>
                <a:gridCol w="3735977">
                  <a:extLst>
                    <a:ext uri="{9D8B030D-6E8A-4147-A177-3AD203B41FA5}">
                      <a16:colId xmlns:a16="http://schemas.microsoft.com/office/drawing/2014/main" val="2345081143"/>
                    </a:ext>
                  </a:extLst>
                </a:gridCol>
                <a:gridCol w="2020389">
                  <a:extLst>
                    <a:ext uri="{9D8B030D-6E8A-4147-A177-3AD203B41FA5}">
                      <a16:colId xmlns:a16="http://schemas.microsoft.com/office/drawing/2014/main" val="2622275847"/>
                    </a:ext>
                  </a:extLst>
                </a:gridCol>
                <a:gridCol w="2496310">
                  <a:extLst>
                    <a:ext uri="{9D8B030D-6E8A-4147-A177-3AD203B41FA5}">
                      <a16:colId xmlns:a16="http://schemas.microsoft.com/office/drawing/2014/main" val="2885160838"/>
                    </a:ext>
                  </a:extLst>
                </a:gridCol>
              </a:tblGrid>
              <a:tr h="220431">
                <a:tc rowSpan="2">
                  <a:txBody>
                    <a:bodyPr/>
                    <a:lstStyle/>
                    <a:p>
                      <a:pPr marL="0" marR="0" indent="0" algn="l">
                        <a:spcBef>
                          <a:spcPts val="0"/>
                        </a:spcBef>
                        <a:spcAft>
                          <a:spcPts val="0"/>
                        </a:spcAft>
                      </a:pPr>
                      <a:r>
                        <a:rPr lang="en-US" sz="1500" b="1" dirty="0" err="1">
                          <a:solidFill>
                            <a:schemeClr val="bg1"/>
                          </a:solidFill>
                          <a:effectLst/>
                        </a:rPr>
                        <a:t>TtG</a:t>
                      </a:r>
                      <a:r>
                        <a:rPr lang="en-US" sz="1500" b="1" dirty="0">
                          <a:solidFill>
                            <a:schemeClr val="bg1"/>
                          </a:solidFill>
                          <a:effectLst/>
                        </a:rPr>
                        <a:t> System Name, Year of Operational Report</a:t>
                      </a:r>
                      <a:endParaRPr lang="en-US" sz="1500" b="1" dirty="0">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rowSpan="2">
                  <a:txBody>
                    <a:bodyPr/>
                    <a:lstStyle/>
                    <a:p>
                      <a:pPr marL="0" marR="0" indent="0" algn="l">
                        <a:spcBef>
                          <a:spcPts val="0"/>
                        </a:spcBef>
                        <a:spcAft>
                          <a:spcPts val="0"/>
                        </a:spcAft>
                      </a:pPr>
                      <a:r>
                        <a:rPr lang="en-US" sz="1500" b="1" dirty="0">
                          <a:solidFill>
                            <a:schemeClr val="bg1"/>
                          </a:solidFill>
                          <a:effectLst>
                            <a:outerShdw blurRad="38100" dist="38100" dir="2700000" algn="tl">
                              <a:srgbClr val="000000">
                                <a:alpha val="43137"/>
                              </a:srgbClr>
                            </a:outerShdw>
                          </a:effectLst>
                        </a:rPr>
                        <a:t>Thermal Process Technology</a:t>
                      </a:r>
                      <a:endParaRPr lang="en-US" sz="1500" b="1" dirty="0">
                        <a:solidFill>
                          <a:schemeClr val="bg1"/>
                        </a:solidFill>
                        <a:effectLst>
                          <a:outerShdw blurRad="38100" dist="38100" dir="2700000" algn="tl">
                            <a:srgbClr val="000000">
                              <a:alpha val="43137"/>
                            </a:srgbClr>
                          </a:outerShdw>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bg1"/>
                          </a:solidFill>
                          <a:effectLst>
                            <a:outerShdw blurRad="38100" dist="38100" dir="2700000" algn="tl">
                              <a:srgbClr val="000000">
                                <a:alpha val="43137"/>
                              </a:srgbClr>
                            </a:outerShdw>
                          </a:effectLst>
                        </a:rPr>
                        <a:t>Total Vehicle Mass</a:t>
                      </a:r>
                      <a:endParaRPr lang="en-US" sz="1500" b="1">
                        <a:solidFill>
                          <a:schemeClr val="bg1"/>
                        </a:solidFill>
                        <a:effectLst>
                          <a:outerShdw blurRad="38100" dist="38100" dir="2700000" algn="tl">
                            <a:srgbClr val="000000">
                              <a:alpha val="43137"/>
                            </a:srgbClr>
                          </a:outerShdw>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bg1"/>
                          </a:solidFill>
                          <a:effectLst>
                            <a:outerShdw blurRad="38100" dist="38100" dir="2700000" algn="tl">
                              <a:srgbClr val="000000">
                                <a:alpha val="43137"/>
                              </a:srgbClr>
                            </a:outerShdw>
                          </a:effectLst>
                        </a:rPr>
                        <a:t>Total Mass Reduction</a:t>
                      </a:r>
                      <a:endParaRPr lang="en-US" sz="1500" b="1">
                        <a:solidFill>
                          <a:schemeClr val="bg1"/>
                        </a:solidFill>
                        <a:effectLst>
                          <a:outerShdw blurRad="38100" dist="38100" dir="2700000" algn="tl">
                            <a:srgbClr val="000000">
                              <a:alpha val="43137"/>
                            </a:srgbClr>
                          </a:outerShdw>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extLst>
                  <a:ext uri="{0D108BD9-81ED-4DB2-BD59-A6C34878D82A}">
                    <a16:rowId xmlns:a16="http://schemas.microsoft.com/office/drawing/2014/main" val="3773798230"/>
                  </a:ext>
                </a:extLst>
              </a:tr>
              <a:tr h="220431">
                <a:tc vMerge="1">
                  <a:txBody>
                    <a:bodyPr/>
                    <a:lstStyle/>
                    <a:p>
                      <a:endParaRPr lang="en-US"/>
                    </a:p>
                  </a:txBody>
                  <a:tcPr/>
                </a:tc>
                <a:tc vMerge="1">
                  <a:txBody>
                    <a:bodyPr/>
                    <a:lstStyle/>
                    <a:p>
                      <a:endParaRPr lang="en-US"/>
                    </a:p>
                  </a:txBody>
                  <a:tcPr/>
                </a:tc>
                <a:tc>
                  <a:txBody>
                    <a:bodyPr/>
                    <a:lstStyle/>
                    <a:p>
                      <a:pPr marL="0" marR="0" indent="0" algn="ctr">
                        <a:spcBef>
                          <a:spcPts val="0"/>
                        </a:spcBef>
                        <a:spcAft>
                          <a:spcPts val="0"/>
                        </a:spcAft>
                      </a:pPr>
                      <a:r>
                        <a:rPr lang="en-US" sz="1500" b="1" dirty="0">
                          <a:solidFill>
                            <a:schemeClr val="tx1"/>
                          </a:solidFill>
                          <a:effectLst/>
                        </a:rPr>
                        <a:t>(kg)</a:t>
                      </a:r>
                      <a:endParaRPr lang="en-US" sz="1500" b="1" dirty="0">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dirty="0">
                          <a:solidFill>
                            <a:schemeClr val="tx1"/>
                          </a:solidFill>
                          <a:effectLst/>
                        </a:rPr>
                        <a:t>(kg)</a:t>
                      </a:r>
                      <a:endParaRPr lang="en-US" sz="1500" b="1" dirty="0">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extLst>
                  <a:ext uri="{0D108BD9-81ED-4DB2-BD59-A6C34878D82A}">
                    <a16:rowId xmlns:a16="http://schemas.microsoft.com/office/drawing/2014/main" val="1703272435"/>
                  </a:ext>
                </a:extLst>
              </a:tr>
              <a:tr h="220431">
                <a:tc>
                  <a:txBody>
                    <a:bodyPr/>
                    <a:lstStyle/>
                    <a:p>
                      <a:pPr marL="0" marR="0" indent="0" algn="l">
                        <a:spcBef>
                          <a:spcPts val="0"/>
                        </a:spcBef>
                        <a:spcAft>
                          <a:spcPts val="0"/>
                        </a:spcAft>
                      </a:pPr>
                      <a:r>
                        <a:rPr lang="en-US" sz="1500" b="1">
                          <a:solidFill>
                            <a:schemeClr val="bg1"/>
                          </a:solidFill>
                          <a:effectLst/>
                        </a:rPr>
                        <a:t>Baseline (Stowage Model)</a:t>
                      </a:r>
                      <a:endParaRPr lang="en-US" sz="1500" b="1">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l">
                        <a:spcBef>
                          <a:spcPts val="0"/>
                        </a:spcBef>
                        <a:spcAft>
                          <a:spcPts val="0"/>
                        </a:spcAft>
                      </a:pPr>
                      <a:r>
                        <a:rPr lang="en-US" sz="1500" b="1">
                          <a:solidFill>
                            <a:schemeClr val="tx1"/>
                          </a:solidFill>
                          <a:effectLst/>
                        </a:rPr>
                        <a:t>n.a.</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tx1"/>
                          </a:solidFill>
                          <a:effectLst/>
                        </a:rPr>
                        <a:t>309,296</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tx1"/>
                          </a:solidFill>
                          <a:effectLst/>
                        </a:rPr>
                        <a:t>--</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extLst>
                  <a:ext uri="{0D108BD9-81ED-4DB2-BD59-A6C34878D82A}">
                    <a16:rowId xmlns:a16="http://schemas.microsoft.com/office/drawing/2014/main" val="1293517422"/>
                  </a:ext>
                </a:extLst>
              </a:tr>
              <a:tr h="220431">
                <a:tc>
                  <a:txBody>
                    <a:bodyPr/>
                    <a:lstStyle/>
                    <a:p>
                      <a:pPr marL="0" marR="0" indent="0" algn="l">
                        <a:spcBef>
                          <a:spcPts val="0"/>
                        </a:spcBef>
                        <a:spcAft>
                          <a:spcPts val="0"/>
                        </a:spcAft>
                      </a:pPr>
                      <a:r>
                        <a:rPr lang="en-US" sz="1500" b="1">
                          <a:solidFill>
                            <a:schemeClr val="bg1"/>
                          </a:solidFill>
                          <a:effectLst/>
                        </a:rPr>
                        <a:t>NASA Incinerator/Gasifier </a:t>
                      </a:r>
                      <a:endParaRPr lang="en-US" sz="1500" b="1">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rowSpan="2">
                  <a:txBody>
                    <a:bodyPr/>
                    <a:lstStyle/>
                    <a:p>
                      <a:pPr marL="0" marR="0" indent="0" algn="l">
                        <a:spcBef>
                          <a:spcPts val="0"/>
                        </a:spcBef>
                        <a:spcAft>
                          <a:spcPts val="0"/>
                        </a:spcAft>
                      </a:pPr>
                      <a:r>
                        <a:rPr lang="en-US" sz="1500" b="1" dirty="0">
                          <a:solidFill>
                            <a:schemeClr val="tx1"/>
                          </a:solidFill>
                          <a:effectLst/>
                        </a:rPr>
                        <a:t>Incineration and Gasification</a:t>
                      </a:r>
                      <a:endParaRPr lang="en-US" sz="1500" b="1" dirty="0">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rowSpan="2">
                  <a:txBody>
                    <a:bodyPr/>
                    <a:lstStyle/>
                    <a:p>
                      <a:pPr marL="0" marR="0" indent="0" algn="ctr">
                        <a:spcBef>
                          <a:spcPts val="0"/>
                        </a:spcBef>
                        <a:spcAft>
                          <a:spcPts val="0"/>
                        </a:spcAft>
                      </a:pPr>
                      <a:r>
                        <a:rPr lang="en-US" sz="1500" b="1">
                          <a:solidFill>
                            <a:schemeClr val="tx1"/>
                          </a:solidFill>
                          <a:effectLst/>
                        </a:rPr>
                        <a:t>303,074</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rowSpan="2">
                  <a:txBody>
                    <a:bodyPr/>
                    <a:lstStyle/>
                    <a:p>
                      <a:pPr marL="0" marR="0" indent="0" algn="ctr">
                        <a:spcBef>
                          <a:spcPts val="0"/>
                        </a:spcBef>
                        <a:spcAft>
                          <a:spcPts val="0"/>
                        </a:spcAft>
                      </a:pPr>
                      <a:r>
                        <a:rPr lang="en-US" sz="1500" b="1">
                          <a:solidFill>
                            <a:schemeClr val="tx1"/>
                          </a:solidFill>
                          <a:effectLst/>
                        </a:rPr>
                        <a:t>6,222</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extLst>
                  <a:ext uri="{0D108BD9-81ED-4DB2-BD59-A6C34878D82A}">
                    <a16:rowId xmlns:a16="http://schemas.microsoft.com/office/drawing/2014/main" val="2107563699"/>
                  </a:ext>
                </a:extLst>
              </a:tr>
              <a:tr h="220431">
                <a:tc>
                  <a:txBody>
                    <a:bodyPr/>
                    <a:lstStyle/>
                    <a:p>
                      <a:pPr marL="0" marR="0" indent="0" algn="l">
                        <a:spcBef>
                          <a:spcPts val="0"/>
                        </a:spcBef>
                        <a:spcAft>
                          <a:spcPts val="0"/>
                        </a:spcAft>
                      </a:pPr>
                      <a:r>
                        <a:rPr lang="en-US" sz="1500" b="1">
                          <a:solidFill>
                            <a:schemeClr val="bg1"/>
                          </a:solidFill>
                          <a:effectLst/>
                        </a:rPr>
                        <a:t>(Inc-Gas), 2014 </a:t>
                      </a:r>
                      <a:r>
                        <a:rPr lang="en-GB" sz="1500" b="1">
                          <a:solidFill>
                            <a:schemeClr val="bg1"/>
                          </a:solidFill>
                          <a:effectLst/>
                        </a:rPr>
                        <a:t>[23]</a:t>
                      </a:r>
                      <a:endParaRPr lang="en-US" sz="1500" b="1">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6141374"/>
                  </a:ext>
                </a:extLst>
              </a:tr>
              <a:tr h="220431">
                <a:tc>
                  <a:txBody>
                    <a:bodyPr/>
                    <a:lstStyle/>
                    <a:p>
                      <a:pPr marL="0" marR="0" indent="0" algn="l">
                        <a:spcBef>
                          <a:spcPts val="0"/>
                        </a:spcBef>
                        <a:spcAft>
                          <a:spcPts val="0"/>
                        </a:spcAft>
                      </a:pPr>
                      <a:r>
                        <a:rPr lang="en-US" sz="1500" b="1">
                          <a:solidFill>
                            <a:schemeClr val="bg1"/>
                          </a:solidFill>
                          <a:effectLst/>
                        </a:rPr>
                        <a:t>NASA Plasma Gasification </a:t>
                      </a:r>
                      <a:r>
                        <a:rPr lang="en-GB" sz="1500" b="1">
                          <a:solidFill>
                            <a:schemeClr val="bg1"/>
                          </a:solidFill>
                          <a:effectLst/>
                        </a:rPr>
                        <a:t>[30]</a:t>
                      </a:r>
                      <a:endParaRPr lang="en-US" sz="1500" b="1">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rowSpan="2">
                  <a:txBody>
                    <a:bodyPr/>
                    <a:lstStyle/>
                    <a:p>
                      <a:pPr marL="0" marR="0" indent="0" algn="l">
                        <a:spcBef>
                          <a:spcPts val="0"/>
                        </a:spcBef>
                        <a:spcAft>
                          <a:spcPts val="0"/>
                        </a:spcAft>
                      </a:pPr>
                      <a:r>
                        <a:rPr lang="en-US" sz="1500" b="1">
                          <a:solidFill>
                            <a:schemeClr val="tx1"/>
                          </a:solidFill>
                          <a:effectLst/>
                        </a:rPr>
                        <a:t>Plasma-Induced Incineration and Gasification</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rowSpan="2">
                  <a:txBody>
                    <a:bodyPr/>
                    <a:lstStyle/>
                    <a:p>
                      <a:pPr marL="0" marR="0" indent="0" algn="ctr">
                        <a:spcBef>
                          <a:spcPts val="0"/>
                        </a:spcBef>
                        <a:spcAft>
                          <a:spcPts val="0"/>
                        </a:spcAft>
                      </a:pPr>
                      <a:r>
                        <a:rPr lang="en-US" sz="1500" b="1">
                          <a:solidFill>
                            <a:schemeClr val="tx1"/>
                          </a:solidFill>
                          <a:effectLst/>
                        </a:rPr>
                        <a:t>303,145</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rowSpan="2">
                  <a:txBody>
                    <a:bodyPr/>
                    <a:lstStyle/>
                    <a:p>
                      <a:pPr marL="0" marR="0" indent="0" algn="ctr">
                        <a:spcBef>
                          <a:spcPts val="0"/>
                        </a:spcBef>
                        <a:spcAft>
                          <a:spcPts val="0"/>
                        </a:spcAft>
                      </a:pPr>
                      <a:r>
                        <a:rPr lang="en-US" sz="1500" b="1">
                          <a:solidFill>
                            <a:schemeClr val="tx1"/>
                          </a:solidFill>
                          <a:effectLst/>
                        </a:rPr>
                        <a:t>6,151</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extLst>
                  <a:ext uri="{0D108BD9-81ED-4DB2-BD59-A6C34878D82A}">
                    <a16:rowId xmlns:a16="http://schemas.microsoft.com/office/drawing/2014/main" val="1732581199"/>
                  </a:ext>
                </a:extLst>
              </a:tr>
              <a:tr h="220431">
                <a:tc>
                  <a:txBody>
                    <a:bodyPr/>
                    <a:lstStyle/>
                    <a:p>
                      <a:pPr marL="0" marR="0" indent="0" algn="l">
                        <a:spcBef>
                          <a:spcPts val="0"/>
                        </a:spcBef>
                        <a:spcAft>
                          <a:spcPts val="0"/>
                        </a:spcAft>
                      </a:pPr>
                      <a:r>
                        <a:rPr lang="en-US" sz="1500" b="1">
                          <a:solidFill>
                            <a:schemeClr val="bg1"/>
                          </a:solidFill>
                          <a:effectLst/>
                        </a:rPr>
                        <a:t>(Plas-Gas), 2019</a:t>
                      </a:r>
                      <a:endParaRPr lang="en-US" sz="1500" b="1">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35889953"/>
                  </a:ext>
                </a:extLst>
              </a:tr>
              <a:tr h="881725">
                <a:tc>
                  <a:txBody>
                    <a:bodyPr/>
                    <a:lstStyle/>
                    <a:p>
                      <a:pPr marL="0" marR="0" indent="0" algn="l">
                        <a:spcBef>
                          <a:spcPts val="0"/>
                        </a:spcBef>
                        <a:spcAft>
                          <a:spcPts val="0"/>
                        </a:spcAft>
                      </a:pPr>
                      <a:r>
                        <a:rPr lang="en-US" sz="1500" b="1">
                          <a:solidFill>
                            <a:schemeClr val="bg1"/>
                          </a:solidFill>
                          <a:effectLst/>
                        </a:rPr>
                        <a:t>Advanced Organic Waste Gasifier (AOWG), Pioneer Astronautics, Inc. (developed under NASA SBIR.) 2020 </a:t>
                      </a:r>
                      <a:r>
                        <a:rPr lang="en-GB" sz="1500" b="1">
                          <a:solidFill>
                            <a:schemeClr val="bg1"/>
                          </a:solidFill>
                          <a:effectLst/>
                        </a:rPr>
                        <a:t>[23]</a:t>
                      </a:r>
                      <a:endParaRPr lang="en-US" sz="1500" b="1">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l">
                        <a:spcBef>
                          <a:spcPts val="0"/>
                        </a:spcBef>
                        <a:spcAft>
                          <a:spcPts val="0"/>
                        </a:spcAft>
                      </a:pPr>
                      <a:r>
                        <a:rPr lang="en-US" sz="1500" b="1" dirty="0">
                          <a:solidFill>
                            <a:schemeClr val="tx1"/>
                          </a:solidFill>
                          <a:effectLst/>
                        </a:rPr>
                        <a:t>Oxygen-Enhanced Steam Reforming</a:t>
                      </a:r>
                      <a:endParaRPr lang="en-US" sz="1500" b="1" dirty="0">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tx1"/>
                          </a:solidFill>
                          <a:effectLst/>
                        </a:rPr>
                        <a:t>303,391</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tx1"/>
                          </a:solidFill>
                          <a:effectLst/>
                        </a:rPr>
                        <a:t>5,905</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extLst>
                  <a:ext uri="{0D108BD9-81ED-4DB2-BD59-A6C34878D82A}">
                    <a16:rowId xmlns:a16="http://schemas.microsoft.com/office/drawing/2014/main" val="449122851"/>
                  </a:ext>
                </a:extLst>
              </a:tr>
              <a:tr h="661294">
                <a:tc>
                  <a:txBody>
                    <a:bodyPr/>
                    <a:lstStyle/>
                    <a:p>
                      <a:pPr marL="0" marR="0" indent="0" algn="l">
                        <a:spcBef>
                          <a:spcPts val="0"/>
                        </a:spcBef>
                        <a:spcAft>
                          <a:spcPts val="0"/>
                        </a:spcAft>
                      </a:pPr>
                      <a:r>
                        <a:rPr lang="en-US" sz="1500" b="1" dirty="0">
                          <a:solidFill>
                            <a:schemeClr val="bg1"/>
                          </a:solidFill>
                          <a:effectLst/>
                        </a:rPr>
                        <a:t>Orbital Syngas Commodity Augmentation Reactor (OSCAR), 2021 </a:t>
                      </a:r>
                      <a:r>
                        <a:rPr lang="en-GB" sz="1500" b="1" dirty="0">
                          <a:solidFill>
                            <a:schemeClr val="bg1"/>
                          </a:solidFill>
                          <a:effectLst/>
                        </a:rPr>
                        <a:t>[28], [48]</a:t>
                      </a:r>
                      <a:endParaRPr lang="en-US" sz="1500" b="1" dirty="0">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l">
                        <a:spcBef>
                          <a:spcPts val="0"/>
                        </a:spcBef>
                        <a:spcAft>
                          <a:spcPts val="0"/>
                        </a:spcAft>
                      </a:pPr>
                      <a:r>
                        <a:rPr lang="en-US" sz="1500" b="1">
                          <a:solidFill>
                            <a:schemeClr val="tx1"/>
                          </a:solidFill>
                          <a:effectLst/>
                        </a:rPr>
                        <a:t>Oxygen-Enriched Combustion</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tx1"/>
                          </a:solidFill>
                          <a:effectLst/>
                        </a:rPr>
                        <a:t>303,141</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tx1"/>
                          </a:solidFill>
                          <a:effectLst/>
                        </a:rPr>
                        <a:t>6,155</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extLst>
                  <a:ext uri="{0D108BD9-81ED-4DB2-BD59-A6C34878D82A}">
                    <a16:rowId xmlns:a16="http://schemas.microsoft.com/office/drawing/2014/main" val="3752532286"/>
                  </a:ext>
                </a:extLst>
              </a:tr>
              <a:tr h="881725">
                <a:tc>
                  <a:txBody>
                    <a:bodyPr/>
                    <a:lstStyle/>
                    <a:p>
                      <a:pPr marL="0" marR="0" indent="0" algn="l">
                        <a:spcBef>
                          <a:spcPts val="0"/>
                        </a:spcBef>
                        <a:spcAft>
                          <a:spcPts val="0"/>
                        </a:spcAft>
                      </a:pPr>
                      <a:r>
                        <a:rPr lang="en-US" sz="1500" b="1">
                          <a:solidFill>
                            <a:schemeClr val="bg1"/>
                          </a:solidFill>
                          <a:effectLst/>
                        </a:rPr>
                        <a:t>Microwave Assisted Pyrolysis (MAP), (Advanced Fuel Research (AFR) Corporation (developed under NASA SBIR)) 2014 </a:t>
                      </a:r>
                      <a:r>
                        <a:rPr lang="en-GB" sz="1500" b="1">
                          <a:solidFill>
                            <a:schemeClr val="bg1"/>
                          </a:solidFill>
                          <a:effectLst/>
                        </a:rPr>
                        <a:t>[23]</a:t>
                      </a:r>
                      <a:endParaRPr lang="en-US" sz="1500" b="1">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l">
                        <a:spcBef>
                          <a:spcPts val="0"/>
                        </a:spcBef>
                        <a:spcAft>
                          <a:spcPts val="0"/>
                        </a:spcAft>
                      </a:pPr>
                      <a:r>
                        <a:rPr lang="en-US" sz="1500" b="1">
                          <a:solidFill>
                            <a:schemeClr val="tx1"/>
                          </a:solidFill>
                          <a:effectLst/>
                        </a:rPr>
                        <a:t>Microwave-Induced Pyrolysis</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tx1"/>
                          </a:solidFill>
                          <a:effectLst/>
                        </a:rPr>
                        <a:t>303,430</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tx1"/>
                          </a:solidFill>
                          <a:effectLst/>
                        </a:rPr>
                        <a:t>5,866</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extLst>
                  <a:ext uri="{0D108BD9-81ED-4DB2-BD59-A6C34878D82A}">
                    <a16:rowId xmlns:a16="http://schemas.microsoft.com/office/drawing/2014/main" val="2120062798"/>
                  </a:ext>
                </a:extLst>
              </a:tr>
              <a:tr h="220431">
                <a:tc>
                  <a:txBody>
                    <a:bodyPr/>
                    <a:lstStyle/>
                    <a:p>
                      <a:pPr marL="0" marR="0" indent="0" algn="l">
                        <a:spcBef>
                          <a:spcPts val="0"/>
                        </a:spcBef>
                        <a:spcAft>
                          <a:spcPts val="0"/>
                        </a:spcAft>
                      </a:pPr>
                      <a:r>
                        <a:rPr lang="en-US" sz="1500" b="1">
                          <a:solidFill>
                            <a:schemeClr val="bg1"/>
                          </a:solidFill>
                          <a:effectLst/>
                        </a:rPr>
                        <a:t>(Plas-Pyro), 2020 </a:t>
                      </a:r>
                      <a:r>
                        <a:rPr lang="en-GB" sz="1500" b="1">
                          <a:solidFill>
                            <a:schemeClr val="bg1"/>
                          </a:solidFill>
                          <a:effectLst/>
                        </a:rPr>
                        <a:t>[45]</a:t>
                      </a:r>
                      <a:endParaRPr lang="en-US" sz="1500" b="1">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l">
                        <a:spcBef>
                          <a:spcPts val="0"/>
                        </a:spcBef>
                        <a:spcAft>
                          <a:spcPts val="0"/>
                        </a:spcAft>
                      </a:pPr>
                      <a:r>
                        <a:rPr lang="en-US" sz="1500" b="1">
                          <a:solidFill>
                            <a:schemeClr val="tx1"/>
                          </a:solidFill>
                          <a:effectLst/>
                        </a:rPr>
                        <a:t>Plasma-Induced Pyrolysis</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tx1"/>
                          </a:solidFill>
                          <a:effectLst/>
                        </a:rPr>
                        <a:t>303,511</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tx1"/>
                          </a:solidFill>
                          <a:effectLst/>
                        </a:rPr>
                        <a:t>5,785</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extLst>
                  <a:ext uri="{0D108BD9-81ED-4DB2-BD59-A6C34878D82A}">
                    <a16:rowId xmlns:a16="http://schemas.microsoft.com/office/drawing/2014/main" val="1616719485"/>
                  </a:ext>
                </a:extLst>
              </a:tr>
              <a:tr h="661294">
                <a:tc>
                  <a:txBody>
                    <a:bodyPr/>
                    <a:lstStyle/>
                    <a:p>
                      <a:pPr marL="0" marR="0" indent="0" algn="l">
                        <a:spcBef>
                          <a:spcPts val="0"/>
                        </a:spcBef>
                        <a:spcAft>
                          <a:spcPts val="0"/>
                        </a:spcAft>
                      </a:pPr>
                      <a:r>
                        <a:rPr lang="en-US" sz="1500" b="1" dirty="0">
                          <a:solidFill>
                            <a:schemeClr val="bg1"/>
                          </a:solidFill>
                          <a:effectLst/>
                        </a:rPr>
                        <a:t>Torrefaction Processing Unit, (TPU), AFR Corporation (NASA SBIR), 2019 </a:t>
                      </a:r>
                      <a:r>
                        <a:rPr lang="en-GB" sz="1500" b="1" dirty="0">
                          <a:solidFill>
                            <a:schemeClr val="bg1"/>
                          </a:solidFill>
                          <a:effectLst/>
                        </a:rPr>
                        <a:t>[40]</a:t>
                      </a:r>
                      <a:endParaRPr lang="en-US" sz="1500" b="1" dirty="0">
                        <a:solidFill>
                          <a:schemeClr val="bg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l">
                        <a:spcBef>
                          <a:spcPts val="0"/>
                        </a:spcBef>
                        <a:spcAft>
                          <a:spcPts val="0"/>
                        </a:spcAft>
                      </a:pPr>
                      <a:r>
                        <a:rPr lang="en-US" sz="1500" b="1" dirty="0">
                          <a:solidFill>
                            <a:schemeClr val="tx1"/>
                          </a:solidFill>
                          <a:effectLst/>
                        </a:rPr>
                        <a:t>Torrefaction</a:t>
                      </a:r>
                      <a:endParaRPr lang="en-US" sz="1500" b="1" dirty="0">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a:solidFill>
                            <a:schemeClr val="tx1"/>
                          </a:solidFill>
                          <a:effectLst/>
                        </a:rPr>
                        <a:t>305,597</a:t>
                      </a:r>
                      <a:endParaRPr lang="en-US" sz="1500" b="1">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tc>
                  <a:txBody>
                    <a:bodyPr/>
                    <a:lstStyle/>
                    <a:p>
                      <a:pPr marL="0" marR="0" indent="0" algn="ctr">
                        <a:spcBef>
                          <a:spcPts val="0"/>
                        </a:spcBef>
                        <a:spcAft>
                          <a:spcPts val="0"/>
                        </a:spcAft>
                      </a:pPr>
                      <a:r>
                        <a:rPr lang="en-US" sz="1500" b="1" dirty="0">
                          <a:solidFill>
                            <a:schemeClr val="tx1"/>
                          </a:solidFill>
                          <a:effectLst/>
                        </a:rPr>
                        <a:t>3,699</a:t>
                      </a:r>
                      <a:endParaRPr lang="en-US" sz="1500" b="1" dirty="0">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txBody>
                  <a:tcPr marL="2749" marR="2749" marT="0" marB="0" anchor="ctr"/>
                </a:tc>
                <a:extLst>
                  <a:ext uri="{0D108BD9-81ED-4DB2-BD59-A6C34878D82A}">
                    <a16:rowId xmlns:a16="http://schemas.microsoft.com/office/drawing/2014/main" val="3969158915"/>
                  </a:ext>
                </a:extLst>
              </a:tr>
            </a:tbl>
          </a:graphicData>
        </a:graphic>
      </p:graphicFrame>
      <p:sp>
        <p:nvSpPr>
          <p:cNvPr id="8" name="TextBox 7">
            <a:extLst>
              <a:ext uri="{FF2B5EF4-FFF2-40B4-BE49-F238E27FC236}">
                <a16:creationId xmlns:a16="http://schemas.microsoft.com/office/drawing/2014/main" id="{73898F43-1293-4691-9AFF-41BB42AA71F1}"/>
              </a:ext>
            </a:extLst>
          </p:cNvPr>
          <p:cNvSpPr txBox="1"/>
          <p:nvPr/>
        </p:nvSpPr>
        <p:spPr>
          <a:xfrm>
            <a:off x="0" y="39985"/>
            <a:ext cx="11823192" cy="553998"/>
          </a:xfrm>
          <a:prstGeom prst="rect">
            <a:avLst/>
          </a:prstGeom>
          <a:noFill/>
        </p:spPr>
        <p:txBody>
          <a:bodyPr wrap="square">
            <a:spAutoFit/>
          </a:bodyPr>
          <a:lstStyle/>
          <a:p>
            <a:r>
              <a:rPr lang="en-GB" sz="3000" b="1" dirty="0">
                <a:solidFill>
                  <a:schemeClr val="bg1"/>
                </a:solidFill>
                <a:effectLst/>
                <a:ea typeface="PMingLiU" panose="02020500000000000000" pitchFamily="18" charset="-120"/>
              </a:rPr>
              <a:t>Trash-to-Gas systems evaluated Mars transit propellant requirements</a:t>
            </a:r>
            <a:endParaRPr lang="en-US" sz="3000" b="1" dirty="0">
              <a:solidFill>
                <a:schemeClr val="bg1"/>
              </a:solidFill>
            </a:endParaRPr>
          </a:p>
        </p:txBody>
      </p:sp>
      <p:sp>
        <p:nvSpPr>
          <p:cNvPr id="10" name="TextBox 9">
            <a:extLst>
              <a:ext uri="{FF2B5EF4-FFF2-40B4-BE49-F238E27FC236}">
                <a16:creationId xmlns:a16="http://schemas.microsoft.com/office/drawing/2014/main" id="{DAE2EC3C-2A76-4F91-88A2-7DD84FBE72FD}"/>
              </a:ext>
            </a:extLst>
          </p:cNvPr>
          <p:cNvSpPr txBox="1"/>
          <p:nvPr/>
        </p:nvSpPr>
        <p:spPr>
          <a:xfrm>
            <a:off x="288234" y="5894685"/>
            <a:ext cx="11449879" cy="923330"/>
          </a:xfrm>
          <a:prstGeom prst="rect">
            <a:avLst/>
          </a:prstGeom>
          <a:noFill/>
        </p:spPr>
        <p:txBody>
          <a:bodyPr wrap="square">
            <a:spAutoFit/>
          </a:bodyPr>
          <a:lstStyle/>
          <a:p>
            <a:pPr marL="0" marR="0" indent="180340" algn="just">
              <a:spcBef>
                <a:spcPts val="0"/>
              </a:spcBef>
              <a:spcAft>
                <a:spcPts val="0"/>
              </a:spcAft>
            </a:pPr>
            <a:r>
              <a:rPr lang="en-GB" sz="1800" dirty="0">
                <a:solidFill>
                  <a:schemeClr val="bg1"/>
                </a:solidFill>
                <a:effectLst/>
                <a:latin typeface="Times New Roman" panose="02020603050405020304" pitchFamily="18" charset="0"/>
                <a:ea typeface="PMingLiU" panose="02020500000000000000" pitchFamily="18" charset="-120"/>
              </a:rPr>
              <a:t>J. A. Olson, P. Chai, D. Rinderknecht, and A. J. Meier, “A Comparison of Propellant Requirements for Crewed Mars Missions Incorporating Different Waste Processing Technologies,” presented at the ASCEND, Las Vegas, Nevada &amp; Virtual, 2021. </a:t>
            </a:r>
            <a:r>
              <a:rPr lang="en-GB" sz="1800" dirty="0" err="1">
                <a:solidFill>
                  <a:schemeClr val="bg1"/>
                </a:solidFill>
                <a:effectLst/>
                <a:latin typeface="Times New Roman" panose="02020603050405020304" pitchFamily="18" charset="0"/>
                <a:ea typeface="PMingLiU" panose="02020500000000000000" pitchFamily="18" charset="-120"/>
              </a:rPr>
              <a:t>doi</a:t>
            </a:r>
            <a:r>
              <a:rPr lang="en-GB" sz="1800" dirty="0">
                <a:solidFill>
                  <a:schemeClr val="bg1"/>
                </a:solidFill>
                <a:effectLst/>
                <a:latin typeface="Times New Roman" panose="02020603050405020304" pitchFamily="18" charset="0"/>
                <a:ea typeface="PMingLiU" panose="02020500000000000000" pitchFamily="18" charset="-120"/>
              </a:rPr>
              <a:t>: 10.2514/6.2021-4080.</a:t>
            </a:r>
            <a:endParaRPr lang="en-US" sz="1800" dirty="0">
              <a:solidFill>
                <a:schemeClr val="bg1"/>
              </a:solidFill>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271454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277793" y="2020396"/>
            <a:ext cx="11232214" cy="4005853"/>
          </a:xfrm>
          <a:prstGeom prst="rect">
            <a:avLst/>
          </a:prstGeom>
          <a:solidFill>
            <a:schemeClr val="bg1"/>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a:solidFill>
                <a:schemeClr val="bg1"/>
              </a:solidFill>
              <a:ea typeface="ＭＳ Ｐゴシック" pitchFamily="-80" charset="-128"/>
              <a:cs typeface="ＭＳ Ｐゴシック" pitchFamily="-80" charset="-128"/>
            </a:endParaRPr>
          </a:p>
        </p:txBody>
      </p:sp>
      <p:sp>
        <p:nvSpPr>
          <p:cNvPr id="11" name="TextBox 10"/>
          <p:cNvSpPr txBox="1"/>
          <p:nvPr/>
        </p:nvSpPr>
        <p:spPr>
          <a:xfrm>
            <a:off x="7927048" y="1620286"/>
            <a:ext cx="1926233" cy="400110"/>
          </a:xfrm>
          <a:prstGeom prst="rect">
            <a:avLst/>
          </a:prstGeom>
          <a:noFill/>
        </p:spPr>
        <p:txBody>
          <a:bodyPr wrap="none" rtlCol="0">
            <a:spAutoFit/>
          </a:bodyPr>
          <a:lstStyle/>
          <a:p>
            <a:r>
              <a:rPr lang="en-US" sz="2000" b="1" dirty="0">
                <a:solidFill>
                  <a:schemeClr val="bg1"/>
                </a:solidFill>
              </a:rPr>
              <a:t>Waste Mass (kg)</a:t>
            </a:r>
          </a:p>
        </p:txBody>
      </p:sp>
      <p:sp>
        <p:nvSpPr>
          <p:cNvPr id="13" name="TextBox 12"/>
          <p:cNvSpPr txBox="1"/>
          <p:nvPr/>
        </p:nvSpPr>
        <p:spPr>
          <a:xfrm>
            <a:off x="2039494" y="1653783"/>
            <a:ext cx="2018501" cy="400110"/>
          </a:xfrm>
          <a:prstGeom prst="rect">
            <a:avLst/>
          </a:prstGeom>
          <a:noFill/>
        </p:spPr>
        <p:txBody>
          <a:bodyPr wrap="none" rtlCol="0">
            <a:spAutoFit/>
          </a:bodyPr>
          <a:lstStyle/>
          <a:p>
            <a:r>
              <a:rPr lang="en-US" sz="2000" b="1" dirty="0">
                <a:solidFill>
                  <a:schemeClr val="bg1"/>
                </a:solidFill>
              </a:rPr>
              <a:t>Launch Mass (kg)</a:t>
            </a:r>
          </a:p>
        </p:txBody>
      </p:sp>
      <p:pic>
        <p:nvPicPr>
          <p:cNvPr id="17" name="Picture 16" descr="LRR Waste Mass - midtermFY13.png"/>
          <p:cNvPicPr>
            <a:picLocks noChangeAspect="1"/>
          </p:cNvPicPr>
          <p:nvPr/>
        </p:nvPicPr>
        <p:blipFill>
          <a:blip r:embed="rId3" cstate="print"/>
          <a:stretch>
            <a:fillRect/>
          </a:stretch>
        </p:blipFill>
        <p:spPr>
          <a:xfrm>
            <a:off x="5980919" y="1932916"/>
            <a:ext cx="5529087" cy="4005852"/>
          </a:xfrm>
          <a:prstGeom prst="rect">
            <a:avLst/>
          </a:prstGeom>
        </p:spPr>
      </p:pic>
      <p:pic>
        <p:nvPicPr>
          <p:cNvPr id="18" name="Picture 17" descr="LRR Logistics Mass - midtermFY13.png"/>
          <p:cNvPicPr>
            <a:picLocks noChangeAspect="1"/>
          </p:cNvPicPr>
          <p:nvPr/>
        </p:nvPicPr>
        <p:blipFill>
          <a:blip r:embed="rId4" cstate="print"/>
          <a:stretch>
            <a:fillRect/>
          </a:stretch>
        </p:blipFill>
        <p:spPr>
          <a:xfrm>
            <a:off x="277791" y="2051340"/>
            <a:ext cx="5616235" cy="3887428"/>
          </a:xfrm>
          <a:prstGeom prst="rect">
            <a:avLst/>
          </a:prstGeom>
        </p:spPr>
      </p:pic>
      <p:sp>
        <p:nvSpPr>
          <p:cNvPr id="12" name="Title 1"/>
          <p:cNvSpPr txBox="1">
            <a:spLocks/>
          </p:cNvSpPr>
          <p:nvPr/>
        </p:nvSpPr>
        <p:spPr bwMode="auto">
          <a:xfrm>
            <a:off x="0" y="0"/>
            <a:ext cx="12192000" cy="640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lgn="l" defTabSz="457200" rtl="0" eaLnBrk="0" fontAlgn="base" hangingPunct="0">
              <a:spcBef>
                <a:spcPct val="0"/>
              </a:spcBef>
              <a:spcAft>
                <a:spcPct val="0"/>
              </a:spcAft>
              <a:defRPr sz="4000" b="1" kern="1200" cap="all">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algn="ctr"/>
            <a:r>
              <a:rPr lang="en-US" sz="3000" cap="none" dirty="0">
                <a:latin typeface="+mn-lt"/>
              </a:rPr>
              <a:t>Logistics Waste Model – 1 year, 4 people</a:t>
            </a:r>
          </a:p>
        </p:txBody>
      </p:sp>
      <p:sp>
        <p:nvSpPr>
          <p:cNvPr id="3" name="Rectangle 2"/>
          <p:cNvSpPr/>
          <p:nvPr/>
        </p:nvSpPr>
        <p:spPr>
          <a:xfrm>
            <a:off x="-39845" y="6335051"/>
            <a:ext cx="12041528" cy="615553"/>
          </a:xfrm>
          <a:prstGeom prst="rect">
            <a:avLst/>
          </a:prstGeom>
        </p:spPr>
        <p:txBody>
          <a:bodyPr wrap="square">
            <a:spAutoFit/>
          </a:bodyPr>
          <a:lstStyle/>
          <a:p>
            <a:r>
              <a:rPr lang="en-US" sz="1700" dirty="0">
                <a:solidFill>
                  <a:schemeClr val="bg1"/>
                </a:solidFill>
              </a:rPr>
              <a:t>M. K. Ewert and J. L. Broyan, “Mission Benefits Analysis of Logistics Reduction Technologies,” in 43rd International Conference on Environmental Systems, 2013.</a:t>
            </a:r>
          </a:p>
        </p:txBody>
      </p:sp>
      <p:sp>
        <p:nvSpPr>
          <p:cNvPr id="2" name="Slide Number Placeholder 1">
            <a:extLst>
              <a:ext uri="{FF2B5EF4-FFF2-40B4-BE49-F238E27FC236}">
                <a16:creationId xmlns:a16="http://schemas.microsoft.com/office/drawing/2014/main" id="{9C2EB00B-942E-39C3-C057-B60819B9A995}"/>
              </a:ext>
            </a:extLst>
          </p:cNvPr>
          <p:cNvSpPr>
            <a:spLocks noGrp="1"/>
          </p:cNvSpPr>
          <p:nvPr>
            <p:ph type="sldNum" sz="quarter" idx="10"/>
          </p:nvPr>
        </p:nvSpPr>
        <p:spPr/>
        <p:txBody>
          <a:bodyPr/>
          <a:lstStyle/>
          <a:p>
            <a:pPr>
              <a:defRPr/>
            </a:pPr>
            <a:fld id="{CD1DB920-C19E-E144-9596-F39C85F14A2B}" type="slidenum">
              <a:rPr lang="en-US" smtClean="0"/>
              <a:pPr>
                <a:defRPr/>
              </a:pPr>
              <a:t>25</a:t>
            </a:fld>
            <a:endParaRPr lang="en-US" dirty="0"/>
          </a:p>
        </p:txBody>
      </p:sp>
    </p:spTree>
    <p:extLst>
      <p:ext uri="{BB962C8B-B14F-4D97-AF65-F5344CB8AC3E}">
        <p14:creationId xmlns:p14="http://schemas.microsoft.com/office/powerpoint/2010/main" val="380721845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23C62-AEA6-4F2E-BE75-8DCE7651172B}"/>
              </a:ext>
            </a:extLst>
          </p:cNvPr>
          <p:cNvSpPr>
            <a:spLocks noGrp="1"/>
          </p:cNvSpPr>
          <p:nvPr>
            <p:ph type="title" idx="4294967295"/>
          </p:nvPr>
        </p:nvSpPr>
        <p:spPr>
          <a:xfrm>
            <a:off x="0" y="-36324"/>
            <a:ext cx="9024938" cy="1338828"/>
          </a:xfrm>
        </p:spPr>
        <p:txBody>
          <a:bodyPr/>
          <a:lstStyle/>
          <a:p>
            <a:r>
              <a:rPr lang="en-US" sz="3000" b="1" dirty="0">
                <a:solidFill>
                  <a:schemeClr val="bg1"/>
                </a:solidFill>
              </a:rPr>
              <a:t>Evaluated Trash-to-Gas Systems</a:t>
            </a:r>
            <a:br>
              <a:rPr lang="en-US" sz="3000" b="1" dirty="0">
                <a:solidFill>
                  <a:schemeClr val="bg1"/>
                </a:solidFill>
              </a:rPr>
            </a:br>
            <a:r>
              <a:rPr lang="en-US" sz="3000" b="1" dirty="0">
                <a:solidFill>
                  <a:schemeClr val="bg1"/>
                </a:solidFill>
              </a:rPr>
              <a:t>evaluated in trade studies from 2020+</a:t>
            </a:r>
            <a:br>
              <a:rPr lang="en-US" sz="3000" b="1" dirty="0">
                <a:solidFill>
                  <a:schemeClr val="bg1"/>
                </a:solidFill>
              </a:rPr>
            </a:br>
            <a:r>
              <a:rPr lang="en-US" sz="3000" b="1" dirty="0">
                <a:solidFill>
                  <a:schemeClr val="bg1"/>
                </a:solidFill>
              </a:rPr>
              <a:t>(does not include all from 2011-2019)</a:t>
            </a:r>
          </a:p>
        </p:txBody>
      </p:sp>
      <p:sp>
        <p:nvSpPr>
          <p:cNvPr id="23" name="Content Placeholder 2">
            <a:extLst>
              <a:ext uri="{FF2B5EF4-FFF2-40B4-BE49-F238E27FC236}">
                <a16:creationId xmlns:a16="http://schemas.microsoft.com/office/drawing/2014/main" id="{6F607A9B-2F68-451F-90A1-08DEE9CFF7A3}"/>
              </a:ext>
            </a:extLst>
          </p:cNvPr>
          <p:cNvSpPr>
            <a:spLocks noGrp="1"/>
          </p:cNvSpPr>
          <p:nvPr>
            <p:ph idx="4294967295"/>
          </p:nvPr>
        </p:nvSpPr>
        <p:spPr>
          <a:xfrm>
            <a:off x="0" y="1612900"/>
            <a:ext cx="5619750" cy="4678363"/>
          </a:xfrm>
        </p:spPr>
        <p:txBody>
          <a:bodyPr>
            <a:normAutofit lnSpcReduction="10000"/>
          </a:bodyPr>
          <a:lstStyle/>
          <a:p>
            <a:pPr marL="285750" indent="-285750">
              <a:lnSpc>
                <a:spcPct val="120000"/>
              </a:lnSpc>
              <a:buFont typeface="Arial" panose="020B0604020202020204" pitchFamily="34" charset="0"/>
              <a:buChar char="•"/>
            </a:pPr>
            <a:r>
              <a:rPr lang="en-US" dirty="0"/>
              <a:t>Incineration/gasification (</a:t>
            </a:r>
            <a:r>
              <a:rPr lang="en-US" b="1" u="sng" dirty="0"/>
              <a:t>Inc-Gas</a:t>
            </a:r>
            <a:r>
              <a:rPr lang="en-US" dirty="0"/>
              <a:t>; NASA/KSC; Anthony and Hintze, </a:t>
            </a:r>
            <a:r>
              <a:rPr lang="en-US" i="1" dirty="0"/>
              <a:t>44th ICES</a:t>
            </a:r>
            <a:r>
              <a:rPr lang="en-US" dirty="0"/>
              <a:t>, 2014, 016).</a:t>
            </a:r>
          </a:p>
          <a:p>
            <a:pPr marL="285750" indent="-285750">
              <a:lnSpc>
                <a:spcPct val="120000"/>
              </a:lnSpc>
              <a:buFont typeface="Arial" panose="020B0604020202020204" pitchFamily="34" charset="0"/>
              <a:buChar char="•"/>
            </a:pPr>
            <a:r>
              <a:rPr lang="en-US" dirty="0"/>
              <a:t>Plasma gasification (</a:t>
            </a:r>
            <a:r>
              <a:rPr lang="en-US" b="1" u="sng" dirty="0" err="1"/>
              <a:t>Plas</a:t>
            </a:r>
            <a:r>
              <a:rPr lang="en-US" b="1" u="sng" dirty="0"/>
              <a:t>-Gas</a:t>
            </a:r>
            <a:r>
              <a:rPr lang="en-US" dirty="0"/>
              <a:t>; NASA/KSC).</a:t>
            </a:r>
          </a:p>
          <a:p>
            <a:pPr marL="285750" indent="-285750">
              <a:lnSpc>
                <a:spcPct val="120000"/>
              </a:lnSpc>
              <a:buFont typeface="Arial" panose="020B0604020202020204" pitchFamily="34" charset="0"/>
              <a:buChar char="•"/>
            </a:pPr>
            <a:r>
              <a:rPr lang="en-US" dirty="0"/>
              <a:t>Advanced Organic Waste Gasifier (</a:t>
            </a:r>
            <a:r>
              <a:rPr lang="en-US" b="1" u="sng" dirty="0"/>
              <a:t>AOWG</a:t>
            </a:r>
            <a:r>
              <a:rPr lang="en-US" b="1" dirty="0"/>
              <a:t>)</a:t>
            </a:r>
            <a:r>
              <a:rPr lang="en-US" dirty="0"/>
              <a:t>; Pioneer Astronautics, Inc.).</a:t>
            </a:r>
          </a:p>
          <a:p>
            <a:pPr marL="285750" indent="-285750">
              <a:lnSpc>
                <a:spcPct val="120000"/>
              </a:lnSpc>
              <a:buFont typeface="Arial" panose="020B0604020202020204" pitchFamily="34" charset="0"/>
              <a:buChar char="•"/>
            </a:pPr>
            <a:r>
              <a:rPr lang="en-US" dirty="0"/>
              <a:t>Orbital Syngas Commodity Augmentation Reactor (</a:t>
            </a:r>
            <a:r>
              <a:rPr lang="en-US" b="1" u="sng" dirty="0"/>
              <a:t>OSCAR</a:t>
            </a:r>
            <a:r>
              <a:rPr lang="en-US" dirty="0"/>
              <a:t>; NASA/KSC).</a:t>
            </a:r>
          </a:p>
          <a:p>
            <a:pPr marL="285750" indent="-285750">
              <a:lnSpc>
                <a:spcPct val="120000"/>
              </a:lnSpc>
              <a:buFont typeface="Arial" panose="020B0604020202020204" pitchFamily="34" charset="0"/>
              <a:buChar char="•"/>
            </a:pPr>
            <a:r>
              <a:rPr lang="en-US" dirty="0"/>
              <a:t>Microwave Assisted Pyrolysis (</a:t>
            </a:r>
            <a:r>
              <a:rPr lang="en-US" b="1" u="sng" dirty="0"/>
              <a:t>MAP</a:t>
            </a:r>
            <a:r>
              <a:rPr lang="en-US" dirty="0"/>
              <a:t>; Advanced Fuel Research Corporation).</a:t>
            </a:r>
          </a:p>
          <a:p>
            <a:pPr marL="285750" indent="-285750">
              <a:lnSpc>
                <a:spcPct val="120000"/>
              </a:lnSpc>
              <a:buFont typeface="Arial" panose="020B0604020202020204" pitchFamily="34" charset="0"/>
              <a:buChar char="•"/>
            </a:pPr>
            <a:r>
              <a:rPr lang="en-US" dirty="0"/>
              <a:t>Plasma Pyrolysis (</a:t>
            </a:r>
            <a:r>
              <a:rPr lang="en-US" b="1" u="sng" dirty="0" err="1"/>
              <a:t>Plas</a:t>
            </a:r>
            <a:r>
              <a:rPr lang="en-US" b="1" u="sng" dirty="0"/>
              <a:t>-Pyro</a:t>
            </a:r>
            <a:r>
              <a:rPr lang="en-US" dirty="0"/>
              <a:t>; NASA/KSC).</a:t>
            </a:r>
          </a:p>
          <a:p>
            <a:pPr marL="285750" indent="-285750">
              <a:lnSpc>
                <a:spcPct val="120000"/>
              </a:lnSpc>
              <a:buFont typeface="Arial" panose="020B0604020202020204" pitchFamily="34" charset="0"/>
              <a:buChar char="•"/>
            </a:pPr>
            <a:r>
              <a:rPr lang="en-US" dirty="0"/>
              <a:t>Torrefaction Processing Unit (</a:t>
            </a:r>
            <a:r>
              <a:rPr lang="en-US" b="1" u="sng" dirty="0"/>
              <a:t>TPU</a:t>
            </a:r>
            <a:r>
              <a:rPr lang="en-US" dirty="0"/>
              <a:t>; Advanced Fuel Research Corporation).</a:t>
            </a:r>
          </a:p>
          <a:p>
            <a:pPr>
              <a:lnSpc>
                <a:spcPct val="120000"/>
              </a:lnSpc>
            </a:pPr>
            <a:endParaRPr lang="en-US" dirty="0"/>
          </a:p>
        </p:txBody>
      </p:sp>
      <p:pic>
        <p:nvPicPr>
          <p:cNvPr id="4" name="Picture 3">
            <a:extLst>
              <a:ext uri="{FF2B5EF4-FFF2-40B4-BE49-F238E27FC236}">
                <a16:creationId xmlns:a16="http://schemas.microsoft.com/office/drawing/2014/main" id="{056A320D-53E5-4415-A83F-C9AE87FDC3EF}"/>
              </a:ext>
            </a:extLst>
          </p:cNvPr>
          <p:cNvPicPr>
            <a:picLocks noChangeAspect="1"/>
          </p:cNvPicPr>
          <p:nvPr/>
        </p:nvPicPr>
        <p:blipFill>
          <a:blip r:embed="rId2"/>
          <a:stretch>
            <a:fillRect/>
          </a:stretch>
        </p:blipFill>
        <p:spPr>
          <a:xfrm>
            <a:off x="6835295" y="5177669"/>
            <a:ext cx="1428425" cy="1445792"/>
          </a:xfrm>
          <a:prstGeom prst="rect">
            <a:avLst/>
          </a:prstGeom>
          <a:ln>
            <a:noFill/>
          </a:ln>
          <a:effectLst>
            <a:outerShdw blurRad="292100" dist="139700" dir="2700000" algn="tl" rotWithShape="0">
              <a:srgbClr val="333333">
                <a:alpha val="65000"/>
              </a:srgbClr>
            </a:outerShdw>
          </a:effectLst>
        </p:spPr>
      </p:pic>
      <p:grpSp>
        <p:nvGrpSpPr>
          <p:cNvPr id="5" name="Group 4">
            <a:extLst>
              <a:ext uri="{FF2B5EF4-FFF2-40B4-BE49-F238E27FC236}">
                <a16:creationId xmlns:a16="http://schemas.microsoft.com/office/drawing/2014/main" id="{A4DD68B1-3B54-427E-9EB2-A66755E26CD2}"/>
              </a:ext>
            </a:extLst>
          </p:cNvPr>
          <p:cNvGrpSpPr/>
          <p:nvPr/>
        </p:nvGrpSpPr>
        <p:grpSpPr>
          <a:xfrm>
            <a:off x="8333217" y="4662777"/>
            <a:ext cx="694660" cy="1595256"/>
            <a:chOff x="1918613" y="246571"/>
            <a:chExt cx="3048157" cy="6999952"/>
          </a:xfrm>
        </p:grpSpPr>
        <p:pic>
          <p:nvPicPr>
            <p:cNvPr id="6" name="Picture 5">
              <a:extLst>
                <a:ext uri="{FF2B5EF4-FFF2-40B4-BE49-F238E27FC236}">
                  <a16:creationId xmlns:a16="http://schemas.microsoft.com/office/drawing/2014/main" id="{4A347D91-9707-4EAD-8E4F-7346067F04C2}"/>
                </a:ext>
              </a:extLst>
            </p:cNvPr>
            <p:cNvPicPr>
              <a:picLocks noChangeAspect="1"/>
            </p:cNvPicPr>
            <p:nvPr/>
          </p:nvPicPr>
          <p:blipFill>
            <a:blip r:embed="rId3"/>
            <a:stretch>
              <a:fillRect/>
            </a:stretch>
          </p:blipFill>
          <p:spPr>
            <a:xfrm>
              <a:off x="1924549" y="4310780"/>
              <a:ext cx="3042221" cy="2935743"/>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57650494-C8A3-4368-A40C-B926018113E8}"/>
                </a:ext>
              </a:extLst>
            </p:cNvPr>
            <p:cNvPicPr>
              <a:picLocks noChangeAspect="1"/>
            </p:cNvPicPr>
            <p:nvPr/>
          </p:nvPicPr>
          <p:blipFill>
            <a:blip r:embed="rId4"/>
            <a:stretch>
              <a:fillRect/>
            </a:stretch>
          </p:blipFill>
          <p:spPr>
            <a:xfrm>
              <a:off x="1918613" y="246571"/>
              <a:ext cx="3048157" cy="4064209"/>
            </a:xfrm>
            <a:prstGeom prst="rect">
              <a:avLst/>
            </a:prstGeom>
            <a:ln>
              <a:noFill/>
            </a:ln>
            <a:effectLst>
              <a:outerShdw blurRad="292100" dist="139700" dir="2700000" algn="tl" rotWithShape="0">
                <a:srgbClr val="333333">
                  <a:alpha val="65000"/>
                </a:srgbClr>
              </a:outerShdw>
            </a:effectLst>
          </p:spPr>
        </p:pic>
      </p:grpSp>
      <p:pic>
        <p:nvPicPr>
          <p:cNvPr id="8" name="Picture 7">
            <a:extLst>
              <a:ext uri="{FF2B5EF4-FFF2-40B4-BE49-F238E27FC236}">
                <a16:creationId xmlns:a16="http://schemas.microsoft.com/office/drawing/2014/main" id="{8ACEAF12-C9D2-461A-8679-D3C10C3B344B}"/>
              </a:ext>
            </a:extLst>
          </p:cNvPr>
          <p:cNvPicPr>
            <a:picLocks noChangeAspect="1"/>
          </p:cNvPicPr>
          <p:nvPr/>
        </p:nvPicPr>
        <p:blipFill>
          <a:blip r:embed="rId5"/>
          <a:stretch>
            <a:fillRect/>
          </a:stretch>
        </p:blipFill>
        <p:spPr>
          <a:xfrm>
            <a:off x="9097374" y="3890345"/>
            <a:ext cx="1239352" cy="1644090"/>
          </a:xfrm>
          <a:prstGeom prst="rect">
            <a:avLst/>
          </a:prstGeom>
          <a:ln>
            <a:noFill/>
          </a:ln>
          <a:effectLst>
            <a:outerShdw blurRad="292100" dist="139700" dir="2700000" algn="tl" rotWithShape="0">
              <a:srgbClr val="333333">
                <a:alpha val="65000"/>
              </a:srgbClr>
            </a:outerShdw>
          </a:effectLst>
        </p:spPr>
      </p:pic>
      <p:pic>
        <p:nvPicPr>
          <p:cNvPr id="9" name="Picture 2" descr="Machine generated alternative text:&#10;ARMING &#10;THE SOLDER WITH THIS &#10;LASSO-CONTROLLED SOLDER &#10;STATION CONTAINS LEAD ONLY &#10;CERTIFIED AND PROPERLY &#10;INSTRUCTED PERSONNEL ARE &#10;AUTHORIZED TO USE THIS SOLDER &#10;STATION &#10;• RAS* &#10;LASSO SAFE&quot; &#10;*ION ">
            <a:extLst>
              <a:ext uri="{FF2B5EF4-FFF2-40B4-BE49-F238E27FC236}">
                <a16:creationId xmlns:a16="http://schemas.microsoft.com/office/drawing/2014/main" id="{C9D97211-CCE2-4EAE-8821-92B52A7ECA1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425" t="32293" r="2823"/>
          <a:stretch/>
        </p:blipFill>
        <p:spPr bwMode="auto">
          <a:xfrm>
            <a:off x="10404384" y="3096944"/>
            <a:ext cx="1634565" cy="16440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AAE4B7BF-4466-43BA-8C38-611716C32AF3}"/>
              </a:ext>
            </a:extLst>
          </p:cNvPr>
          <p:cNvPicPr>
            <a:picLocks noChangeAspect="1"/>
          </p:cNvPicPr>
          <p:nvPr/>
        </p:nvPicPr>
        <p:blipFill>
          <a:blip r:embed="rId7"/>
          <a:stretch>
            <a:fillRect/>
          </a:stretch>
        </p:blipFill>
        <p:spPr>
          <a:xfrm>
            <a:off x="8534592" y="524091"/>
            <a:ext cx="986570" cy="2176344"/>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A333DEED-337E-4E6B-AAB9-9E24DF0DB430}"/>
              </a:ext>
            </a:extLst>
          </p:cNvPr>
          <p:cNvPicPr>
            <a:picLocks noChangeAspect="1"/>
          </p:cNvPicPr>
          <p:nvPr/>
        </p:nvPicPr>
        <p:blipFill>
          <a:blip r:embed="rId8"/>
          <a:stretch>
            <a:fillRect/>
          </a:stretch>
        </p:blipFill>
        <p:spPr>
          <a:xfrm>
            <a:off x="7346848" y="181032"/>
            <a:ext cx="1061023" cy="2208179"/>
          </a:xfrm>
          <a:prstGeom prst="rect">
            <a:avLst/>
          </a:prstGeom>
          <a:ln>
            <a:noFill/>
          </a:ln>
          <a:effectLst>
            <a:outerShdw blurRad="292100" dist="139700" dir="2700000" algn="tl" rotWithShape="0">
              <a:srgbClr val="333333">
                <a:alpha val="65000"/>
              </a:srgbClr>
            </a:outerShdw>
          </a:effectLst>
        </p:spPr>
      </p:pic>
      <p:cxnSp>
        <p:nvCxnSpPr>
          <p:cNvPr id="13" name="Straight Arrow Connector 12">
            <a:extLst>
              <a:ext uri="{FF2B5EF4-FFF2-40B4-BE49-F238E27FC236}">
                <a16:creationId xmlns:a16="http://schemas.microsoft.com/office/drawing/2014/main" id="{A426BE65-3072-4DE1-B444-65E19567EA9D}"/>
              </a:ext>
            </a:extLst>
          </p:cNvPr>
          <p:cNvCxnSpPr>
            <a:cxnSpLocks/>
          </p:cNvCxnSpPr>
          <p:nvPr/>
        </p:nvCxnSpPr>
        <p:spPr>
          <a:xfrm>
            <a:off x="5202936" y="1806677"/>
            <a:ext cx="2064556" cy="0"/>
          </a:xfrm>
          <a:prstGeom prst="straightConnector1">
            <a:avLst/>
          </a:prstGeom>
          <a:ln w="28575">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14" name="Straight Arrow Connector 13">
            <a:extLst>
              <a:ext uri="{FF2B5EF4-FFF2-40B4-BE49-F238E27FC236}">
                <a16:creationId xmlns:a16="http://schemas.microsoft.com/office/drawing/2014/main" id="{47E70F60-21FB-438E-964F-66082833E8E8}"/>
              </a:ext>
            </a:extLst>
          </p:cNvPr>
          <p:cNvCxnSpPr>
            <a:cxnSpLocks/>
          </p:cNvCxnSpPr>
          <p:nvPr/>
        </p:nvCxnSpPr>
        <p:spPr>
          <a:xfrm>
            <a:off x="4973543" y="2553177"/>
            <a:ext cx="3505392" cy="0"/>
          </a:xfrm>
          <a:prstGeom prst="straightConnector1">
            <a:avLst/>
          </a:prstGeom>
          <a:ln w="28575">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15" name="Straight Arrow Connector 14">
            <a:extLst>
              <a:ext uri="{FF2B5EF4-FFF2-40B4-BE49-F238E27FC236}">
                <a16:creationId xmlns:a16="http://schemas.microsoft.com/office/drawing/2014/main" id="{62EF61B0-5E1E-41ED-BCF5-360B522F0A2F}"/>
              </a:ext>
            </a:extLst>
          </p:cNvPr>
          <p:cNvCxnSpPr>
            <a:cxnSpLocks/>
          </p:cNvCxnSpPr>
          <p:nvPr/>
        </p:nvCxnSpPr>
        <p:spPr>
          <a:xfrm>
            <a:off x="4838769" y="2917791"/>
            <a:ext cx="4714219" cy="25858"/>
          </a:xfrm>
          <a:prstGeom prst="straightConnector1">
            <a:avLst/>
          </a:prstGeom>
          <a:ln w="28575">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16" name="Straight Arrow Connector 15">
            <a:extLst>
              <a:ext uri="{FF2B5EF4-FFF2-40B4-BE49-F238E27FC236}">
                <a16:creationId xmlns:a16="http://schemas.microsoft.com/office/drawing/2014/main" id="{3716782A-54F6-4C1D-AD2B-55218C251323}"/>
              </a:ext>
            </a:extLst>
          </p:cNvPr>
          <p:cNvCxnSpPr>
            <a:cxnSpLocks/>
          </p:cNvCxnSpPr>
          <p:nvPr/>
        </p:nvCxnSpPr>
        <p:spPr>
          <a:xfrm>
            <a:off x="5619750" y="3657600"/>
            <a:ext cx="4716976" cy="0"/>
          </a:xfrm>
          <a:prstGeom prst="straightConnector1">
            <a:avLst/>
          </a:prstGeom>
          <a:ln w="28575">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17" name="Straight Arrow Connector 16">
            <a:extLst>
              <a:ext uri="{FF2B5EF4-FFF2-40B4-BE49-F238E27FC236}">
                <a16:creationId xmlns:a16="http://schemas.microsoft.com/office/drawing/2014/main" id="{4C00AB63-EB26-4A23-AC19-570E88DB9141}"/>
              </a:ext>
            </a:extLst>
          </p:cNvPr>
          <p:cNvCxnSpPr>
            <a:cxnSpLocks/>
          </p:cNvCxnSpPr>
          <p:nvPr/>
        </p:nvCxnSpPr>
        <p:spPr>
          <a:xfrm flipV="1">
            <a:off x="5202936" y="4352187"/>
            <a:ext cx="3824941" cy="18645"/>
          </a:xfrm>
          <a:prstGeom prst="straightConnector1">
            <a:avLst/>
          </a:prstGeom>
          <a:ln w="28575">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18" name="Straight Arrow Connector 17">
            <a:extLst>
              <a:ext uri="{FF2B5EF4-FFF2-40B4-BE49-F238E27FC236}">
                <a16:creationId xmlns:a16="http://schemas.microsoft.com/office/drawing/2014/main" id="{87C05FEF-D0D5-413F-9A5F-FFB15660C475}"/>
              </a:ext>
            </a:extLst>
          </p:cNvPr>
          <p:cNvCxnSpPr>
            <a:cxnSpLocks/>
          </p:cNvCxnSpPr>
          <p:nvPr/>
        </p:nvCxnSpPr>
        <p:spPr>
          <a:xfrm>
            <a:off x="4809744" y="5091311"/>
            <a:ext cx="3453976" cy="1"/>
          </a:xfrm>
          <a:prstGeom prst="straightConnector1">
            <a:avLst/>
          </a:prstGeom>
          <a:ln w="28575">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19" name="Straight Arrow Connector 18">
            <a:extLst>
              <a:ext uri="{FF2B5EF4-FFF2-40B4-BE49-F238E27FC236}">
                <a16:creationId xmlns:a16="http://schemas.microsoft.com/office/drawing/2014/main" id="{6FF951E8-5031-4DAD-8FAD-E365018CDF55}"/>
              </a:ext>
            </a:extLst>
          </p:cNvPr>
          <p:cNvCxnSpPr>
            <a:cxnSpLocks/>
          </p:cNvCxnSpPr>
          <p:nvPr/>
        </p:nvCxnSpPr>
        <p:spPr>
          <a:xfrm>
            <a:off x="5557962" y="5600133"/>
            <a:ext cx="1206483" cy="18311"/>
          </a:xfrm>
          <a:prstGeom prst="straightConnector1">
            <a:avLst/>
          </a:prstGeom>
          <a:ln w="28575">
            <a:solidFill>
              <a:srgbClr val="FF0000"/>
            </a:solidFill>
            <a:tailEnd type="triangle"/>
          </a:ln>
        </p:spPr>
        <p:style>
          <a:lnRef idx="2">
            <a:schemeClr val="accent2"/>
          </a:lnRef>
          <a:fillRef idx="0">
            <a:schemeClr val="accent2"/>
          </a:fillRef>
          <a:effectRef idx="1">
            <a:schemeClr val="accent2"/>
          </a:effectRef>
          <a:fontRef idx="minor">
            <a:schemeClr val="tx1"/>
          </a:fontRef>
        </p:style>
      </p:cxnSp>
      <p:sp>
        <p:nvSpPr>
          <p:cNvPr id="62" name="Slide Number Placeholder 61">
            <a:extLst>
              <a:ext uri="{FF2B5EF4-FFF2-40B4-BE49-F238E27FC236}">
                <a16:creationId xmlns:a16="http://schemas.microsoft.com/office/drawing/2014/main" id="{528C8C88-F4B8-4C67-99BB-90E2FBA1E6C1}"/>
              </a:ext>
            </a:extLst>
          </p:cNvPr>
          <p:cNvSpPr>
            <a:spLocks noGrp="1"/>
          </p:cNvSpPr>
          <p:nvPr>
            <p:ph type="sldNum" sz="quarter" idx="12"/>
          </p:nvPr>
        </p:nvSpPr>
        <p:spPr/>
        <p:txBody>
          <a:bodyPr/>
          <a:lstStyle/>
          <a:p>
            <a:fld id="{2E8C51FE-49D9-314D-9957-ABBF7DDE8782}" type="slidenum">
              <a:rPr lang="en-US" smtClean="0"/>
              <a:pPr/>
              <a:t>26</a:t>
            </a:fld>
            <a:endParaRPr lang="en-US"/>
          </a:p>
        </p:txBody>
      </p:sp>
      <p:sp>
        <p:nvSpPr>
          <p:cNvPr id="22" name="TextBox 21">
            <a:extLst>
              <a:ext uri="{FF2B5EF4-FFF2-40B4-BE49-F238E27FC236}">
                <a16:creationId xmlns:a16="http://schemas.microsoft.com/office/drawing/2014/main" id="{197B8716-500E-4B9D-9B75-7AB0518EC1DF}"/>
              </a:ext>
            </a:extLst>
          </p:cNvPr>
          <p:cNvSpPr txBox="1"/>
          <p:nvPr/>
        </p:nvSpPr>
        <p:spPr>
          <a:xfrm>
            <a:off x="0" y="6635878"/>
            <a:ext cx="10891156" cy="246221"/>
          </a:xfrm>
          <a:prstGeom prst="rect">
            <a:avLst/>
          </a:prstGeom>
          <a:noFill/>
        </p:spPr>
        <p:txBody>
          <a:bodyPr wrap="square">
            <a:spAutoFit/>
          </a:bodyPr>
          <a:lstStyle/>
          <a:p>
            <a:pPr>
              <a:spcBef>
                <a:spcPts val="0"/>
              </a:spcBef>
              <a:spcAft>
                <a:spcPts val="0"/>
              </a:spcAft>
            </a:pPr>
            <a:r>
              <a:rPr lang="en-US" sz="1000" dirty="0">
                <a:solidFill>
                  <a:schemeClr val="bg1"/>
                </a:solidFill>
                <a:effectLst/>
              </a:rPr>
              <a:t>Olson, J.; Rinderknecht, D.; Essumang, D.; Kruger, M.; Golman, C.; Norvell, A.; Meier, A. A Comparison of Potential Trash-to-Gas Waste Processing Systems for Long-Term Crewed Spaceflight. </a:t>
            </a:r>
            <a:r>
              <a:rPr lang="en-US" sz="1000" b="1" dirty="0">
                <a:solidFill>
                  <a:schemeClr val="bg1"/>
                </a:solidFill>
                <a:effectLst/>
              </a:rPr>
              <a:t>2021</a:t>
            </a:r>
            <a:r>
              <a:rPr lang="en-US" sz="1000" dirty="0">
                <a:solidFill>
                  <a:schemeClr val="bg1"/>
                </a:solidFill>
                <a:effectLst/>
              </a:rPr>
              <a:t>.</a:t>
            </a:r>
          </a:p>
        </p:txBody>
      </p:sp>
      <p:pic>
        <p:nvPicPr>
          <p:cNvPr id="24" name="Picture 23">
            <a:extLst>
              <a:ext uri="{FF2B5EF4-FFF2-40B4-BE49-F238E27FC236}">
                <a16:creationId xmlns:a16="http://schemas.microsoft.com/office/drawing/2014/main" id="{7895550E-DB7B-4EA2-8665-38AD55837AE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790462" y="975622"/>
            <a:ext cx="2201387" cy="2039758"/>
          </a:xfrm>
          <a:prstGeom prst="rect">
            <a:avLst/>
          </a:prstGeom>
          <a:noFill/>
          <a:ln>
            <a:noFill/>
          </a:ln>
        </p:spPr>
      </p:pic>
      <p:pic>
        <p:nvPicPr>
          <p:cNvPr id="3" name="Picture 2">
            <a:extLst>
              <a:ext uri="{FF2B5EF4-FFF2-40B4-BE49-F238E27FC236}">
                <a16:creationId xmlns:a16="http://schemas.microsoft.com/office/drawing/2014/main" id="{077B772E-7B43-A381-08C8-9E38DE13576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68793" y="65019"/>
            <a:ext cx="1729726" cy="483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784094"/>
      </p:ext>
    </p:extLst>
  </p:cSld>
  <p:clrMapOvr>
    <a:masterClrMapping/>
  </p:clrMapOvr>
  <mc:AlternateContent xmlns:mc="http://schemas.openxmlformats.org/markup-compatibility/2006" xmlns:p14="http://schemas.microsoft.com/office/powerpoint/2010/main">
    <mc:Choice Requires="p14">
      <p:transition spd="slow" p14:dur="2000" advClick="0" advTm="28500"/>
    </mc:Choice>
    <mc:Fallback xmlns="">
      <p:transition spd="slow" advClick="0" advTm="28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5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100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115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135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145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165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180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cdn.technologyreview.com/i/images/163697mainlanderhi.jpg?sw=1180&amp;cx=0&amp;cy=0&amp;cw=2759&amp;ch=15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7319" y="3160549"/>
            <a:ext cx="6580682" cy="36974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524000" y="914400"/>
            <a:ext cx="9346448" cy="3657600"/>
          </a:xfrm>
        </p:spPr>
        <p:txBody>
          <a:bodyPr>
            <a:noAutofit/>
          </a:bodyPr>
          <a:lstStyle/>
          <a:p>
            <a:r>
              <a:rPr lang="en-US" b="1" dirty="0">
                <a:solidFill>
                  <a:srgbClr val="92D050"/>
                </a:solidFill>
              </a:rPr>
              <a:t>Waste Volume Reduction: 19 m</a:t>
            </a:r>
            <a:r>
              <a:rPr lang="en-US" b="1" baseline="30000" dirty="0">
                <a:solidFill>
                  <a:srgbClr val="92D050"/>
                </a:solidFill>
              </a:rPr>
              <a:t>3</a:t>
            </a:r>
          </a:p>
          <a:p>
            <a:pPr lvl="1"/>
            <a:r>
              <a:rPr lang="en-US" b="1" dirty="0">
                <a:solidFill>
                  <a:schemeClr val="bg1"/>
                </a:solidFill>
              </a:rPr>
              <a:t>Equivalent to pressurized volume of one Orion Spacecraft.</a:t>
            </a:r>
          </a:p>
          <a:p>
            <a:endParaRPr lang="en-US" b="1" dirty="0">
              <a:solidFill>
                <a:srgbClr val="92D050"/>
              </a:solidFill>
            </a:endParaRPr>
          </a:p>
          <a:p>
            <a:r>
              <a:rPr lang="en-US" b="1" dirty="0">
                <a:solidFill>
                  <a:srgbClr val="92D050"/>
                </a:solidFill>
              </a:rPr>
              <a:t>Enough delta-V for yearly station keeping at Earth-Moon Lagrange point.</a:t>
            </a:r>
          </a:p>
          <a:p>
            <a:endParaRPr lang="en-US" b="1" dirty="0">
              <a:solidFill>
                <a:schemeClr val="accent2">
                  <a:lumMod val="40000"/>
                  <a:lumOff val="60000"/>
                </a:schemeClr>
              </a:solidFill>
            </a:endParaRPr>
          </a:p>
          <a:p>
            <a:r>
              <a:rPr lang="en-US" b="1" dirty="0">
                <a:solidFill>
                  <a:schemeClr val="accent2">
                    <a:lumMod val="40000"/>
                    <a:lumOff val="60000"/>
                  </a:schemeClr>
                </a:solidFill>
              </a:rPr>
              <a:t>Production:</a:t>
            </a:r>
          </a:p>
          <a:p>
            <a:pPr lvl="1"/>
            <a:r>
              <a:rPr lang="en-US" dirty="0">
                <a:solidFill>
                  <a:schemeClr val="accent2">
                    <a:lumMod val="40000"/>
                    <a:lumOff val="60000"/>
                  </a:schemeClr>
                </a:solidFill>
              </a:rPr>
              <a:t>~800 kg of O</a:t>
            </a:r>
            <a:r>
              <a:rPr lang="en-US" baseline="-25000" dirty="0">
                <a:solidFill>
                  <a:schemeClr val="accent2">
                    <a:lumMod val="40000"/>
                    <a:lumOff val="60000"/>
                  </a:schemeClr>
                </a:solidFill>
              </a:rPr>
              <a:t>2 ,</a:t>
            </a:r>
            <a:r>
              <a:rPr lang="en-US" dirty="0">
                <a:solidFill>
                  <a:schemeClr val="accent2">
                    <a:lumMod val="40000"/>
                    <a:lumOff val="60000"/>
                  </a:schemeClr>
                </a:solidFill>
              </a:rPr>
              <a:t>~900 kg of H</a:t>
            </a:r>
            <a:r>
              <a:rPr lang="en-US" baseline="-25000" dirty="0">
                <a:solidFill>
                  <a:schemeClr val="accent2">
                    <a:lumMod val="40000"/>
                    <a:lumOff val="60000"/>
                  </a:schemeClr>
                </a:solidFill>
              </a:rPr>
              <a:t>2</a:t>
            </a:r>
            <a:r>
              <a:rPr lang="en-US" dirty="0">
                <a:solidFill>
                  <a:schemeClr val="accent2">
                    <a:lumMod val="40000"/>
                    <a:lumOff val="60000"/>
                  </a:schemeClr>
                </a:solidFill>
              </a:rPr>
              <a:t>O, 1,100 kg of CO</a:t>
            </a:r>
            <a:r>
              <a:rPr lang="en-US" baseline="-25000" dirty="0">
                <a:solidFill>
                  <a:schemeClr val="accent2">
                    <a:lumMod val="40000"/>
                    <a:lumOff val="60000"/>
                  </a:schemeClr>
                </a:solidFill>
              </a:rPr>
              <a:t>2</a:t>
            </a:r>
            <a:endParaRPr lang="en-US" b="1" dirty="0">
              <a:solidFill>
                <a:schemeClr val="accent2">
                  <a:lumMod val="40000"/>
                  <a:lumOff val="60000"/>
                </a:schemeClr>
              </a:solidFill>
            </a:endParaRPr>
          </a:p>
          <a:p>
            <a:pPr lvl="1"/>
            <a:r>
              <a:rPr lang="en-US" b="1" dirty="0">
                <a:solidFill>
                  <a:schemeClr val="accent2">
                    <a:lumMod val="40000"/>
                    <a:lumOff val="60000"/>
                  </a:schemeClr>
                </a:solidFill>
              </a:rPr>
              <a:t>~800 to 1500 kg of CH</a:t>
            </a:r>
            <a:r>
              <a:rPr lang="en-US" b="1" baseline="-25000" dirty="0">
                <a:solidFill>
                  <a:schemeClr val="accent2">
                    <a:lumMod val="40000"/>
                    <a:lumOff val="60000"/>
                  </a:schemeClr>
                </a:solidFill>
              </a:rPr>
              <a:t>4</a:t>
            </a:r>
            <a:r>
              <a:rPr lang="en-US" b="1" dirty="0">
                <a:solidFill>
                  <a:schemeClr val="accent2">
                    <a:lumMod val="40000"/>
                    <a:lumOff val="60000"/>
                  </a:schemeClr>
                </a:solidFill>
              </a:rPr>
              <a:t>/</a:t>
            </a:r>
            <a:r>
              <a:rPr lang="en-US" b="1" dirty="0" err="1">
                <a:solidFill>
                  <a:schemeClr val="accent2">
                    <a:lumMod val="40000"/>
                    <a:lumOff val="60000"/>
                  </a:schemeClr>
                </a:solidFill>
              </a:rPr>
              <a:t>yr</a:t>
            </a:r>
            <a:endParaRPr lang="en-US" b="1" dirty="0">
              <a:solidFill>
                <a:schemeClr val="accent2">
                  <a:lumMod val="40000"/>
                  <a:lumOff val="60000"/>
                </a:schemeClr>
              </a:solidFill>
            </a:endParaRPr>
          </a:p>
          <a:p>
            <a:endParaRPr lang="en-US" b="1" dirty="0"/>
          </a:p>
          <a:p>
            <a:r>
              <a:rPr lang="en-US" b="1" dirty="0"/>
              <a:t>Lunar:</a:t>
            </a:r>
          </a:p>
          <a:p>
            <a:pPr marL="460375" lvl="2"/>
            <a:r>
              <a:rPr lang="en-US" dirty="0">
                <a:solidFill>
                  <a:schemeClr val="bg1"/>
                </a:solidFill>
              </a:rPr>
              <a:t>Enough to send one 200 kg payload from L2 to lunar surface each year. </a:t>
            </a:r>
          </a:p>
          <a:p>
            <a:endParaRPr lang="en-US" b="1" dirty="0"/>
          </a:p>
          <a:p>
            <a:r>
              <a:rPr lang="en-US" b="1" dirty="0"/>
              <a:t>Mars:</a:t>
            </a:r>
          </a:p>
          <a:p>
            <a:pPr lvl="1"/>
            <a:r>
              <a:rPr lang="en-US" dirty="0">
                <a:solidFill>
                  <a:schemeClr val="bg1"/>
                </a:solidFill>
              </a:rPr>
              <a:t>Course Corrections (depending on spacecraft size).</a:t>
            </a:r>
          </a:p>
        </p:txBody>
      </p:sp>
      <p:sp>
        <p:nvSpPr>
          <p:cNvPr id="8" name="Slide Number Placeholder 3"/>
          <p:cNvSpPr>
            <a:spLocks noGrp="1"/>
          </p:cNvSpPr>
          <p:nvPr>
            <p:ph type="sldNum" sz="quarter" idx="10"/>
          </p:nvPr>
        </p:nvSpPr>
        <p:spPr>
          <a:xfrm>
            <a:off x="6251575" y="6477000"/>
            <a:ext cx="4267200" cy="304800"/>
          </a:xfrm>
        </p:spPr>
        <p:txBody>
          <a:bodyPr/>
          <a:lstStyle/>
          <a:p>
            <a:pPr>
              <a:defRPr/>
            </a:pPr>
            <a:fld id="{6B339CB8-5AD3-EF4C-A41B-F10F51164C2B}" type="slidenum">
              <a:rPr lang="en-US" smtClean="0">
                <a:solidFill>
                  <a:schemeClr val="bg1"/>
                </a:solidFill>
              </a:rPr>
              <a:pPr>
                <a:defRPr/>
              </a:pPr>
              <a:t>27</a:t>
            </a:fld>
            <a:endParaRPr lang="en-US" dirty="0">
              <a:solidFill>
                <a:schemeClr val="bg1"/>
              </a:solidFill>
            </a:endParaRPr>
          </a:p>
        </p:txBody>
      </p:sp>
      <p:sp>
        <p:nvSpPr>
          <p:cNvPr id="9" name="Title 1"/>
          <p:cNvSpPr txBox="1">
            <a:spLocks/>
          </p:cNvSpPr>
          <p:nvPr/>
        </p:nvSpPr>
        <p:spPr bwMode="auto">
          <a:xfrm>
            <a:off x="1524000" y="117638"/>
            <a:ext cx="7957686" cy="640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defTabSz="457200" rtl="0" eaLnBrk="0" fontAlgn="base" hangingPunct="0">
              <a:spcBef>
                <a:spcPct val="0"/>
              </a:spcBef>
              <a:spcAft>
                <a:spcPct val="0"/>
              </a:spcAft>
              <a:defRPr sz="4000" b="1" kern="1200" cap="all">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800" cap="none" dirty="0"/>
              <a:t>Trash to Supply Gas – General Sys. Analysis</a:t>
            </a:r>
          </a:p>
        </p:txBody>
      </p:sp>
      <p:sp>
        <p:nvSpPr>
          <p:cNvPr id="5" name="Rectangle 4"/>
          <p:cNvSpPr/>
          <p:nvPr/>
        </p:nvSpPr>
        <p:spPr>
          <a:xfrm>
            <a:off x="1524000" y="6156270"/>
            <a:ext cx="5711428" cy="646331"/>
          </a:xfrm>
          <a:prstGeom prst="rect">
            <a:avLst/>
          </a:prstGeom>
        </p:spPr>
        <p:txBody>
          <a:bodyPr wrap="square">
            <a:spAutoFit/>
          </a:bodyPr>
          <a:lstStyle/>
          <a:p>
            <a:r>
              <a:rPr lang="en-US" dirty="0">
                <a:solidFill>
                  <a:schemeClr val="bg1"/>
                </a:solidFill>
              </a:rPr>
              <a:t>C is limiting reagent. </a:t>
            </a:r>
          </a:p>
          <a:p>
            <a:r>
              <a:rPr lang="en-US" dirty="0">
                <a:solidFill>
                  <a:schemeClr val="bg1"/>
                </a:solidFill>
              </a:rPr>
              <a:t>If CO</a:t>
            </a:r>
            <a:r>
              <a:rPr lang="en-US" baseline="-25000" dirty="0">
                <a:solidFill>
                  <a:schemeClr val="bg1"/>
                </a:solidFill>
              </a:rPr>
              <a:t>2</a:t>
            </a:r>
            <a:r>
              <a:rPr lang="en-US" dirty="0">
                <a:solidFill>
                  <a:schemeClr val="bg1"/>
                </a:solidFill>
              </a:rPr>
              <a:t> used for CH</a:t>
            </a:r>
            <a:r>
              <a:rPr lang="en-US" baseline="-25000" dirty="0">
                <a:solidFill>
                  <a:schemeClr val="bg1"/>
                </a:solidFill>
              </a:rPr>
              <a:t>4 </a:t>
            </a:r>
            <a:r>
              <a:rPr lang="en-US" dirty="0">
                <a:solidFill>
                  <a:schemeClr val="bg1"/>
                </a:solidFill>
              </a:rPr>
              <a:t>production </a:t>
            </a:r>
            <a:r>
              <a:rPr lang="en-US" dirty="0">
                <a:solidFill>
                  <a:schemeClr val="bg1"/>
                </a:solidFill>
                <a:sym typeface="Wingdings" panose="05000000000000000000" pitchFamily="2" charset="2"/>
              </a:rPr>
              <a:t></a:t>
            </a:r>
            <a:r>
              <a:rPr lang="en-US" dirty="0">
                <a:solidFill>
                  <a:schemeClr val="bg1"/>
                </a:solidFill>
              </a:rPr>
              <a:t> need a H</a:t>
            </a:r>
            <a:r>
              <a:rPr lang="en-US" baseline="-25000" dirty="0">
                <a:solidFill>
                  <a:schemeClr val="bg1"/>
                </a:solidFill>
              </a:rPr>
              <a:t>2 </a:t>
            </a:r>
            <a:r>
              <a:rPr lang="en-US" dirty="0">
                <a:solidFill>
                  <a:schemeClr val="bg1"/>
                </a:solidFill>
              </a:rPr>
              <a:t>source.</a:t>
            </a:r>
          </a:p>
        </p:txBody>
      </p:sp>
    </p:spTree>
    <p:extLst>
      <p:ext uri="{BB962C8B-B14F-4D97-AF65-F5344CB8AC3E}">
        <p14:creationId xmlns:p14="http://schemas.microsoft.com/office/powerpoint/2010/main" val="244850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E045B9-3BFE-47FF-BD3D-6769531CE471}"/>
              </a:ext>
            </a:extLst>
          </p:cNvPr>
          <p:cNvSpPr>
            <a:spLocks noGrp="1"/>
          </p:cNvSpPr>
          <p:nvPr>
            <p:ph type="title"/>
          </p:nvPr>
        </p:nvSpPr>
        <p:spPr/>
        <p:txBody>
          <a:bodyPr/>
          <a:lstStyle/>
          <a:p>
            <a:pPr algn="ctr"/>
            <a:r>
              <a:rPr lang="en-US" dirty="0"/>
              <a:t>Results – Temperature</a:t>
            </a:r>
          </a:p>
        </p:txBody>
      </p:sp>
      <p:sp>
        <p:nvSpPr>
          <p:cNvPr id="4" name="Slide Number Placeholder 3">
            <a:extLst>
              <a:ext uri="{FF2B5EF4-FFF2-40B4-BE49-F238E27FC236}">
                <a16:creationId xmlns:a16="http://schemas.microsoft.com/office/drawing/2014/main" id="{DB28F0C2-1E38-4A07-8DF1-D2254655D160}"/>
              </a:ext>
            </a:extLst>
          </p:cNvPr>
          <p:cNvSpPr>
            <a:spLocks noGrp="1"/>
          </p:cNvSpPr>
          <p:nvPr>
            <p:ph type="sldNum" sz="quarter" idx="4"/>
          </p:nvPr>
        </p:nvSpPr>
        <p:spPr/>
        <p:txBody>
          <a:bodyPr/>
          <a:lstStyle/>
          <a:p>
            <a:fld id="{B3C52BFE-454D-DE4E-B105-D9B8F2933854}" type="slidenum">
              <a:rPr lang="en-US" smtClean="0"/>
              <a:pPr/>
              <a:t>28</a:t>
            </a:fld>
            <a:endParaRPr lang="en-US" dirty="0"/>
          </a:p>
        </p:txBody>
      </p:sp>
      <p:pic>
        <p:nvPicPr>
          <p:cNvPr id="3" name="Picture 2">
            <a:extLst>
              <a:ext uri="{FF2B5EF4-FFF2-40B4-BE49-F238E27FC236}">
                <a16:creationId xmlns:a16="http://schemas.microsoft.com/office/drawing/2014/main" id="{A68DE59C-14F5-46AA-8504-9B7C1FE34677}"/>
              </a:ext>
            </a:extLst>
          </p:cNvPr>
          <p:cNvPicPr>
            <a:picLocks noChangeAspect="1"/>
          </p:cNvPicPr>
          <p:nvPr/>
        </p:nvPicPr>
        <p:blipFill>
          <a:blip r:embed="rId3"/>
          <a:stretch>
            <a:fillRect/>
          </a:stretch>
        </p:blipFill>
        <p:spPr>
          <a:xfrm>
            <a:off x="2487266" y="1814918"/>
            <a:ext cx="7217467" cy="4150043"/>
          </a:xfrm>
          <a:prstGeom prst="rect">
            <a:avLst/>
          </a:prstGeom>
        </p:spPr>
      </p:pic>
      <p:cxnSp>
        <p:nvCxnSpPr>
          <p:cNvPr id="8" name="Straight Arrow Connector 7">
            <a:extLst>
              <a:ext uri="{FF2B5EF4-FFF2-40B4-BE49-F238E27FC236}">
                <a16:creationId xmlns:a16="http://schemas.microsoft.com/office/drawing/2014/main" id="{C1950A57-5EA2-4AE2-B773-7EE737C14E69}"/>
              </a:ext>
            </a:extLst>
          </p:cNvPr>
          <p:cNvCxnSpPr>
            <a:cxnSpLocks/>
          </p:cNvCxnSpPr>
          <p:nvPr/>
        </p:nvCxnSpPr>
        <p:spPr>
          <a:xfrm flipV="1">
            <a:off x="1981968" y="3999896"/>
            <a:ext cx="1349406" cy="27520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A445535-D65D-4E91-9BE4-27CB66249034}"/>
              </a:ext>
            </a:extLst>
          </p:cNvPr>
          <p:cNvSpPr txBox="1"/>
          <p:nvPr/>
        </p:nvSpPr>
        <p:spPr>
          <a:xfrm>
            <a:off x="589441" y="3999896"/>
            <a:ext cx="1392527" cy="307777"/>
          </a:xfrm>
          <a:prstGeom prst="rect">
            <a:avLst/>
          </a:prstGeom>
          <a:solidFill>
            <a:schemeClr val="bg2"/>
          </a:solidFill>
          <a:ln w="28575">
            <a:solidFill>
              <a:schemeClr val="tx1"/>
            </a:solidFill>
          </a:ln>
        </p:spPr>
        <p:txBody>
          <a:bodyPr wrap="square" rtlCol="0">
            <a:spAutoFit/>
          </a:bodyPr>
          <a:lstStyle/>
          <a:p>
            <a:r>
              <a:rPr lang="en-US" sz="1400" b="1" dirty="0"/>
              <a:t>Trash floating</a:t>
            </a:r>
          </a:p>
        </p:txBody>
      </p:sp>
      <p:cxnSp>
        <p:nvCxnSpPr>
          <p:cNvPr id="11" name="Straight Arrow Connector 10">
            <a:extLst>
              <a:ext uri="{FF2B5EF4-FFF2-40B4-BE49-F238E27FC236}">
                <a16:creationId xmlns:a16="http://schemas.microsoft.com/office/drawing/2014/main" id="{EE934374-F224-4067-8010-B1A18242E5C4}"/>
              </a:ext>
            </a:extLst>
          </p:cNvPr>
          <p:cNvCxnSpPr>
            <a:cxnSpLocks/>
          </p:cNvCxnSpPr>
          <p:nvPr/>
        </p:nvCxnSpPr>
        <p:spPr>
          <a:xfrm>
            <a:off x="1981968" y="3511132"/>
            <a:ext cx="1860827" cy="31904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9DDC8D0-E7B4-48A7-9487-BE65AAF960C9}"/>
              </a:ext>
            </a:extLst>
          </p:cNvPr>
          <p:cNvSpPr txBox="1"/>
          <p:nvPr/>
        </p:nvSpPr>
        <p:spPr>
          <a:xfrm>
            <a:off x="589440" y="2935832"/>
            <a:ext cx="1392527" cy="738664"/>
          </a:xfrm>
          <a:prstGeom prst="rect">
            <a:avLst/>
          </a:prstGeom>
          <a:solidFill>
            <a:schemeClr val="bg2"/>
          </a:solidFill>
          <a:ln w="28575">
            <a:solidFill>
              <a:schemeClr val="tx1"/>
            </a:solidFill>
          </a:ln>
        </p:spPr>
        <p:txBody>
          <a:bodyPr wrap="square" rtlCol="0">
            <a:spAutoFit/>
          </a:bodyPr>
          <a:lstStyle/>
          <a:p>
            <a:r>
              <a:rPr lang="en-US" sz="1400" b="1" dirty="0"/>
              <a:t>Warmer TC2 due to torch behavior</a:t>
            </a:r>
          </a:p>
        </p:txBody>
      </p:sp>
      <p:cxnSp>
        <p:nvCxnSpPr>
          <p:cNvPr id="13" name="Straight Arrow Connector 12">
            <a:extLst>
              <a:ext uri="{FF2B5EF4-FFF2-40B4-BE49-F238E27FC236}">
                <a16:creationId xmlns:a16="http://schemas.microsoft.com/office/drawing/2014/main" id="{C8EB9006-2F78-41FB-A20C-77DE08E3973D}"/>
              </a:ext>
            </a:extLst>
          </p:cNvPr>
          <p:cNvCxnSpPr>
            <a:cxnSpLocks/>
            <a:stCxn id="14" idx="1"/>
          </p:cNvCxnSpPr>
          <p:nvPr/>
        </p:nvCxnSpPr>
        <p:spPr>
          <a:xfrm flipH="1" flipV="1">
            <a:off x="8611565" y="3999896"/>
            <a:ext cx="1278330" cy="4432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2593FFF-296E-4D30-ABE4-FD40E0E4A96B}"/>
              </a:ext>
            </a:extLst>
          </p:cNvPr>
          <p:cNvSpPr txBox="1"/>
          <p:nvPr/>
        </p:nvSpPr>
        <p:spPr>
          <a:xfrm>
            <a:off x="9889895" y="3966105"/>
            <a:ext cx="1392527" cy="954107"/>
          </a:xfrm>
          <a:prstGeom prst="rect">
            <a:avLst/>
          </a:prstGeom>
          <a:solidFill>
            <a:schemeClr val="bg2"/>
          </a:solidFill>
          <a:ln w="28575">
            <a:solidFill>
              <a:schemeClr val="tx1"/>
            </a:solidFill>
          </a:ln>
        </p:spPr>
        <p:txBody>
          <a:bodyPr wrap="square" rtlCol="0">
            <a:spAutoFit/>
          </a:bodyPr>
          <a:lstStyle/>
          <a:p>
            <a:r>
              <a:rPr lang="en-US" sz="1400" b="1" dirty="0"/>
              <a:t>Lab temperatures warmer overall</a:t>
            </a:r>
          </a:p>
        </p:txBody>
      </p:sp>
      <p:sp>
        <p:nvSpPr>
          <p:cNvPr id="16" name="TextBox 15">
            <a:extLst>
              <a:ext uri="{FF2B5EF4-FFF2-40B4-BE49-F238E27FC236}">
                <a16:creationId xmlns:a16="http://schemas.microsoft.com/office/drawing/2014/main" id="{61301092-0C53-4AF2-9E7A-C85901ECBCF5}"/>
              </a:ext>
            </a:extLst>
          </p:cNvPr>
          <p:cNvSpPr txBox="1"/>
          <p:nvPr/>
        </p:nvSpPr>
        <p:spPr>
          <a:xfrm>
            <a:off x="9889894" y="2652153"/>
            <a:ext cx="1392527" cy="738664"/>
          </a:xfrm>
          <a:prstGeom prst="rect">
            <a:avLst/>
          </a:prstGeom>
          <a:solidFill>
            <a:schemeClr val="bg2"/>
          </a:solidFill>
          <a:ln w="28575">
            <a:solidFill>
              <a:schemeClr val="tx1"/>
            </a:solidFill>
          </a:ln>
        </p:spPr>
        <p:txBody>
          <a:bodyPr wrap="square" rtlCol="0">
            <a:spAutoFit/>
          </a:bodyPr>
          <a:lstStyle/>
          <a:p>
            <a:r>
              <a:rPr lang="en-US" sz="1400" b="1" dirty="0"/>
              <a:t>More efficient heat transfer in lab</a:t>
            </a:r>
          </a:p>
        </p:txBody>
      </p:sp>
      <p:cxnSp>
        <p:nvCxnSpPr>
          <p:cNvPr id="18" name="Straight Arrow Connector 17">
            <a:extLst>
              <a:ext uri="{FF2B5EF4-FFF2-40B4-BE49-F238E27FC236}">
                <a16:creationId xmlns:a16="http://schemas.microsoft.com/office/drawing/2014/main" id="{6DDDD608-AB14-475B-A4CF-B266629FF174}"/>
              </a:ext>
            </a:extLst>
          </p:cNvPr>
          <p:cNvCxnSpPr>
            <a:cxnSpLocks/>
          </p:cNvCxnSpPr>
          <p:nvPr/>
        </p:nvCxnSpPr>
        <p:spPr>
          <a:xfrm flipH="1" flipV="1">
            <a:off x="8403220" y="3079735"/>
            <a:ext cx="1486674"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809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16D54-09D8-0A5A-64FD-F32374C558C5}"/>
              </a:ext>
            </a:extLst>
          </p:cNvPr>
          <p:cNvSpPr>
            <a:spLocks noGrp="1"/>
          </p:cNvSpPr>
          <p:nvPr>
            <p:ph type="title"/>
          </p:nvPr>
        </p:nvSpPr>
        <p:spPr>
          <a:xfrm>
            <a:off x="0" y="132647"/>
            <a:ext cx="10515600" cy="606903"/>
          </a:xfrm>
        </p:spPr>
        <p:txBody>
          <a:bodyPr/>
          <a:lstStyle/>
          <a:p>
            <a:r>
              <a:rPr lang="en-US" dirty="0"/>
              <a:t>Expected Trash Production Rate for Exploration</a:t>
            </a:r>
          </a:p>
        </p:txBody>
      </p:sp>
      <p:sp>
        <p:nvSpPr>
          <p:cNvPr id="4" name="Slide Number Placeholder 3">
            <a:extLst>
              <a:ext uri="{FF2B5EF4-FFF2-40B4-BE49-F238E27FC236}">
                <a16:creationId xmlns:a16="http://schemas.microsoft.com/office/drawing/2014/main" id="{6FCCFA44-DCB9-68E3-5ABC-EB481EC0A51E}"/>
              </a:ext>
            </a:extLst>
          </p:cNvPr>
          <p:cNvSpPr>
            <a:spLocks noGrp="1"/>
          </p:cNvSpPr>
          <p:nvPr>
            <p:ph type="sldNum" sz="quarter" idx="12"/>
          </p:nvPr>
        </p:nvSpPr>
        <p:spPr>
          <a:xfrm>
            <a:off x="9024166" y="6360607"/>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CB0CCE-87C7-44BB-B696-D42F6D8F56FA}" type="slidenum">
              <a:rPr lang="en-US" smtClean="0"/>
              <a:pPr/>
              <a:t>29</a:t>
            </a:fld>
            <a:endParaRPr lang="en-US"/>
          </a:p>
        </p:txBody>
      </p:sp>
      <p:pic>
        <p:nvPicPr>
          <p:cNvPr id="5" name="Picture 4">
            <a:extLst>
              <a:ext uri="{FF2B5EF4-FFF2-40B4-BE49-F238E27FC236}">
                <a16:creationId xmlns:a16="http://schemas.microsoft.com/office/drawing/2014/main" id="{498C5079-C280-7AD8-6A29-D1BBC8446A8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9885" y="2974238"/>
            <a:ext cx="6423586" cy="2318758"/>
          </a:xfrm>
          <a:prstGeom prst="rect">
            <a:avLst/>
          </a:prstGeom>
          <a:noFill/>
          <a:ln>
            <a:noFill/>
          </a:ln>
        </p:spPr>
      </p:pic>
      <p:sp>
        <p:nvSpPr>
          <p:cNvPr id="9" name="TextBox 8">
            <a:extLst>
              <a:ext uri="{FF2B5EF4-FFF2-40B4-BE49-F238E27FC236}">
                <a16:creationId xmlns:a16="http://schemas.microsoft.com/office/drawing/2014/main" id="{68CBD6B3-001E-18D0-A550-0AAE7E215BA6}"/>
              </a:ext>
            </a:extLst>
          </p:cNvPr>
          <p:cNvSpPr txBox="1"/>
          <p:nvPr/>
        </p:nvSpPr>
        <p:spPr>
          <a:xfrm>
            <a:off x="3760215" y="1747578"/>
            <a:ext cx="6442016" cy="923330"/>
          </a:xfrm>
          <a:prstGeom prst="rect">
            <a:avLst/>
          </a:prstGeom>
          <a:noFill/>
          <a:ln w="19050">
            <a:solidFill>
              <a:schemeClr val="tx1"/>
            </a:solidFill>
          </a:ln>
        </p:spPr>
        <p:txBody>
          <a:bodyPr wrap="square" rtlCol="0">
            <a:spAutoFit/>
          </a:bodyPr>
          <a:lstStyle/>
          <a:p>
            <a:r>
              <a:rPr lang="en-US" dirty="0"/>
              <a:t>Estimate production rates of each high-level waste category (refer to </a:t>
            </a:r>
            <a:r>
              <a:rPr lang="en-US" sz="1800" dirty="0">
                <a:effectLst/>
                <a:latin typeface="Times New Roman" panose="02020603050405020304" pitchFamily="18" charset="0"/>
                <a:ea typeface="Times New Roman" panose="02020603050405020304" pitchFamily="18" charset="0"/>
              </a:rPr>
              <a:t>“Logistics Rates and Assumptions for Future Human Spaceflight Beyond LEO” (AIAA Control ID: 3907708)</a:t>
            </a:r>
            <a:endParaRPr lang="en-US" dirty="0"/>
          </a:p>
        </p:txBody>
      </p:sp>
      <p:sp>
        <p:nvSpPr>
          <p:cNvPr id="10" name="TextBox 9">
            <a:extLst>
              <a:ext uri="{FF2B5EF4-FFF2-40B4-BE49-F238E27FC236}">
                <a16:creationId xmlns:a16="http://schemas.microsoft.com/office/drawing/2014/main" id="{7AB737FE-2334-3863-D95F-20BD23FA5699}"/>
              </a:ext>
            </a:extLst>
          </p:cNvPr>
          <p:cNvSpPr txBox="1"/>
          <p:nvPr/>
        </p:nvSpPr>
        <p:spPr>
          <a:xfrm>
            <a:off x="6316815" y="1167590"/>
            <a:ext cx="2081753" cy="369332"/>
          </a:xfrm>
          <a:prstGeom prst="rect">
            <a:avLst/>
          </a:prstGeom>
          <a:noFill/>
          <a:ln>
            <a:noFill/>
          </a:ln>
        </p:spPr>
        <p:txBody>
          <a:bodyPr wrap="square">
            <a:spAutoFit/>
          </a:bodyPr>
          <a:lstStyle/>
          <a:p>
            <a:r>
              <a:rPr lang="en-US" sz="1800" b="1" u="sng">
                <a:effectLst/>
                <a:latin typeface="Times New Roman" panose="02020603050405020304" pitchFamily="18" charset="0"/>
                <a:ea typeface="Times New Roman" panose="02020603050405020304" pitchFamily="18" charset="0"/>
              </a:rPr>
              <a:t>TOP DOWN</a:t>
            </a:r>
            <a:endParaRPr lang="en-US" b="1" u="sng"/>
          </a:p>
        </p:txBody>
      </p:sp>
      <p:sp>
        <p:nvSpPr>
          <p:cNvPr id="12" name="TextBox 11">
            <a:extLst>
              <a:ext uri="{FF2B5EF4-FFF2-40B4-BE49-F238E27FC236}">
                <a16:creationId xmlns:a16="http://schemas.microsoft.com/office/drawing/2014/main" id="{6A52DBCF-C48C-56BE-39D7-FEC2A1DAC4A0}"/>
              </a:ext>
            </a:extLst>
          </p:cNvPr>
          <p:cNvSpPr txBox="1"/>
          <p:nvPr/>
        </p:nvSpPr>
        <p:spPr>
          <a:xfrm>
            <a:off x="3760215" y="5319327"/>
            <a:ext cx="3719535" cy="938719"/>
          </a:xfrm>
          <a:prstGeom prst="rect">
            <a:avLst/>
          </a:prstGeom>
          <a:noFill/>
        </p:spPr>
        <p:txBody>
          <a:bodyPr wrap="square">
            <a:spAutoFit/>
          </a:bodyPr>
          <a:lstStyle/>
          <a:p>
            <a:pPr marL="0" marR="0" indent="0" algn="l">
              <a:spcBef>
                <a:spcPts val="0"/>
              </a:spcBef>
              <a:spcAft>
                <a:spcPts val="0"/>
              </a:spcAft>
              <a:tabLst>
                <a:tab pos="182880" algn="l"/>
              </a:tabLst>
            </a:pPr>
            <a:r>
              <a:rPr lang="en-US" sz="1100" b="1" dirty="0">
                <a:effectLst/>
                <a:latin typeface="Times New Roman" panose="02020603050405020304" pitchFamily="18" charset="0"/>
                <a:ea typeface="Times New Roman" panose="02020603050405020304" pitchFamily="18" charset="0"/>
              </a:rPr>
              <a:t>Notes:</a:t>
            </a:r>
            <a:endParaRPr lang="en-US" sz="1200" dirty="0">
              <a:effectLst/>
              <a:latin typeface="Times New Roman" panose="02020603050405020304" pitchFamily="18" charset="0"/>
              <a:ea typeface="Times New Roman" panose="02020603050405020304" pitchFamily="18" charset="0"/>
            </a:endParaRPr>
          </a:p>
          <a:p>
            <a:pPr marL="0" marR="0" indent="0" algn="l">
              <a:spcBef>
                <a:spcPts val="0"/>
              </a:spcBef>
              <a:spcAft>
                <a:spcPts val="0"/>
              </a:spcAft>
              <a:tabLst>
                <a:tab pos="182880" algn="l"/>
              </a:tabLst>
            </a:pPr>
            <a:r>
              <a:rPr lang="en-US" sz="1100" dirty="0">
                <a:effectLst/>
                <a:latin typeface="Times New Roman" panose="02020603050405020304" pitchFamily="18" charset="0"/>
                <a:ea typeface="Times New Roman" panose="02020603050405020304" pitchFamily="18" charset="0"/>
              </a:rPr>
              <a:t>* Hygiene kits, clothing, and towel waste productions vary per item and are a function of crew size and mission duration. Refer to the ELPG for discrete production rates for each item type.</a:t>
            </a:r>
            <a:endParaRPr lang="en-US" sz="1200" dirty="0">
              <a:effectLst/>
              <a:latin typeface="Times New Roman" panose="02020603050405020304" pitchFamily="18" charset="0"/>
              <a:ea typeface="Times New Roman" panose="02020603050405020304" pitchFamily="18" charset="0"/>
            </a:endParaRPr>
          </a:p>
        </p:txBody>
      </p:sp>
      <p:sp>
        <p:nvSpPr>
          <p:cNvPr id="22" name="Rectangle 21">
            <a:extLst>
              <a:ext uri="{FF2B5EF4-FFF2-40B4-BE49-F238E27FC236}">
                <a16:creationId xmlns:a16="http://schemas.microsoft.com/office/drawing/2014/main" id="{563A090D-A36A-08F5-63B0-7A38CD775C4A}"/>
              </a:ext>
            </a:extLst>
          </p:cNvPr>
          <p:cNvSpPr/>
          <p:nvPr/>
        </p:nvSpPr>
        <p:spPr>
          <a:xfrm>
            <a:off x="3668102" y="1092673"/>
            <a:ext cx="6505369" cy="4200323"/>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9F8ABD4-0A2F-1ECF-062B-98B2AAC50462}"/>
              </a:ext>
            </a:extLst>
          </p:cNvPr>
          <p:cNvSpPr/>
          <p:nvPr/>
        </p:nvSpPr>
        <p:spPr>
          <a:xfrm>
            <a:off x="0" y="881278"/>
            <a:ext cx="3542243" cy="772656"/>
          </a:xfrm>
          <a:prstGeom prst="ellipse">
            <a:avLst/>
          </a:prstGeom>
          <a:solidFill>
            <a:schemeClr val="accent6"/>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6.4 kg/day of trash</a:t>
            </a:r>
          </a:p>
          <a:p>
            <a:pPr algn="ctr"/>
            <a:r>
              <a:rPr lang="en-US" dirty="0"/>
              <a:t> Crew of 4</a:t>
            </a:r>
          </a:p>
          <a:p>
            <a:pPr algn="ctr"/>
            <a:endParaRPr lang="en-US" dirty="0"/>
          </a:p>
        </p:txBody>
      </p:sp>
      <p:sp>
        <p:nvSpPr>
          <p:cNvPr id="27" name="Rectangle 26">
            <a:extLst>
              <a:ext uri="{FF2B5EF4-FFF2-40B4-BE49-F238E27FC236}">
                <a16:creationId xmlns:a16="http://schemas.microsoft.com/office/drawing/2014/main" id="{FCABA0BA-ABA9-1049-7DBE-51669E78011E}"/>
              </a:ext>
            </a:extLst>
          </p:cNvPr>
          <p:cNvSpPr/>
          <p:nvPr/>
        </p:nvSpPr>
        <p:spPr>
          <a:xfrm>
            <a:off x="3673569" y="5295123"/>
            <a:ext cx="3966437" cy="100976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424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837051" y="924854"/>
            <a:ext cx="8480545" cy="5552146"/>
          </a:xfrm>
          <a:prstGeom prst="rect">
            <a:avLst/>
          </a:prstGeom>
        </p:spPr>
      </p:pic>
      <p:sp>
        <p:nvSpPr>
          <p:cNvPr id="6" name="Rectangle 5"/>
          <p:cNvSpPr/>
          <p:nvPr/>
        </p:nvSpPr>
        <p:spPr>
          <a:xfrm>
            <a:off x="1524001" y="6287164"/>
            <a:ext cx="10239354" cy="584775"/>
          </a:xfrm>
          <a:prstGeom prst="rect">
            <a:avLst/>
          </a:prstGeom>
        </p:spPr>
        <p:txBody>
          <a:bodyPr wrap="square">
            <a:spAutoFit/>
          </a:bodyPr>
          <a:lstStyle/>
          <a:p>
            <a:pPr algn="r"/>
            <a:endParaRPr lang="en-US" sz="1600" dirty="0">
              <a:solidFill>
                <a:schemeClr val="bg1"/>
              </a:solidFill>
            </a:endParaRPr>
          </a:p>
          <a:p>
            <a:r>
              <a:rPr lang="en-US" sz="1600" dirty="0">
                <a:solidFill>
                  <a:schemeClr val="bg1"/>
                </a:solidFill>
              </a:rPr>
              <a:t>J. L. Broyan, et. Al, “Logistics reduction technologies for exploration missions,” presented at the AIAA SPACE 2014.</a:t>
            </a:r>
          </a:p>
        </p:txBody>
      </p:sp>
      <p:sp>
        <p:nvSpPr>
          <p:cNvPr id="2" name="TextBox 1"/>
          <p:cNvSpPr txBox="1"/>
          <p:nvPr/>
        </p:nvSpPr>
        <p:spPr>
          <a:xfrm>
            <a:off x="2475470" y="4695568"/>
            <a:ext cx="1124465" cy="369332"/>
          </a:xfrm>
          <a:prstGeom prst="rect">
            <a:avLst/>
          </a:prstGeom>
          <a:noFill/>
        </p:spPr>
        <p:txBody>
          <a:bodyPr wrap="square" rtlCol="0">
            <a:spAutoFit/>
          </a:bodyPr>
          <a:lstStyle/>
          <a:p>
            <a:r>
              <a:rPr lang="en-US" dirty="0"/>
              <a:t>Trash</a:t>
            </a:r>
          </a:p>
        </p:txBody>
      </p:sp>
      <p:sp>
        <p:nvSpPr>
          <p:cNvPr id="7" name="TextBox 6"/>
          <p:cNvSpPr txBox="1"/>
          <p:nvPr/>
        </p:nvSpPr>
        <p:spPr>
          <a:xfrm>
            <a:off x="2636108" y="5455928"/>
            <a:ext cx="1124465" cy="369332"/>
          </a:xfrm>
          <a:prstGeom prst="rect">
            <a:avLst/>
          </a:prstGeom>
          <a:noFill/>
        </p:spPr>
        <p:txBody>
          <a:bodyPr wrap="square" rtlCol="0">
            <a:spAutoFit/>
          </a:bodyPr>
          <a:lstStyle/>
          <a:p>
            <a:r>
              <a:rPr lang="en-US" dirty="0"/>
              <a:t>Food</a:t>
            </a:r>
          </a:p>
        </p:txBody>
      </p:sp>
      <p:sp>
        <p:nvSpPr>
          <p:cNvPr id="8" name="TextBox 7"/>
          <p:cNvSpPr txBox="1"/>
          <p:nvPr/>
        </p:nvSpPr>
        <p:spPr>
          <a:xfrm>
            <a:off x="3511390" y="5196406"/>
            <a:ext cx="1124465" cy="707886"/>
          </a:xfrm>
          <a:prstGeom prst="rect">
            <a:avLst/>
          </a:prstGeom>
          <a:noFill/>
        </p:spPr>
        <p:txBody>
          <a:bodyPr wrap="square" rtlCol="0">
            <a:spAutoFit/>
          </a:bodyPr>
          <a:lstStyle/>
          <a:p>
            <a:pPr algn="ctr"/>
            <a:r>
              <a:rPr lang="en-US" sz="2000" dirty="0"/>
              <a:t>Life Support</a:t>
            </a:r>
          </a:p>
        </p:txBody>
      </p:sp>
      <p:sp>
        <p:nvSpPr>
          <p:cNvPr id="9" name="Title 4">
            <a:extLst>
              <a:ext uri="{FF2B5EF4-FFF2-40B4-BE49-F238E27FC236}">
                <a16:creationId xmlns:a16="http://schemas.microsoft.com/office/drawing/2014/main" id="{2AD5748E-8E76-4637-BC39-2B193D4A9857}"/>
              </a:ext>
            </a:extLst>
          </p:cNvPr>
          <p:cNvSpPr txBox="1">
            <a:spLocks/>
          </p:cNvSpPr>
          <p:nvPr/>
        </p:nvSpPr>
        <p:spPr>
          <a:xfrm>
            <a:off x="70105" y="102293"/>
            <a:ext cx="8793595" cy="666749"/>
          </a:xfrm>
          <a:prstGeom prst="rect">
            <a:avLst/>
          </a:prstGeom>
        </p:spPr>
        <p:txBody>
          <a:bodyPr anchor="ctr"/>
          <a:lstStyle>
            <a:lvl1pPr algn="l" rtl="0" eaLnBrk="0" fontAlgn="base" hangingPunct="0">
              <a:spcBef>
                <a:spcPct val="0"/>
              </a:spcBef>
              <a:spcAft>
                <a:spcPct val="0"/>
              </a:spcAft>
              <a:defRPr sz="2400" b="1">
                <a:solidFill>
                  <a:schemeClr val="bg1"/>
                </a:solidFill>
                <a:latin typeface="+mn-lt"/>
                <a:ea typeface="+mj-ea"/>
                <a:cs typeface="+mj-cs"/>
              </a:defRPr>
            </a:lvl1pPr>
            <a:lvl2pPr algn="l" rtl="0" eaLnBrk="0" fontAlgn="base" hangingPunct="0">
              <a:spcBef>
                <a:spcPct val="0"/>
              </a:spcBef>
              <a:spcAft>
                <a:spcPct val="0"/>
              </a:spcAft>
              <a:defRPr sz="2400" b="1">
                <a:solidFill>
                  <a:schemeClr val="bg1"/>
                </a:solidFill>
                <a:latin typeface="Helvetica" charset="0"/>
                <a:ea typeface="ＭＳ Ｐゴシック" pitchFamily="-80" charset="-128"/>
                <a:cs typeface="ＭＳ Ｐゴシック" pitchFamily="-80" charset="-128"/>
              </a:defRPr>
            </a:lvl2pPr>
            <a:lvl3pPr algn="l" rtl="0" eaLnBrk="0" fontAlgn="base" hangingPunct="0">
              <a:spcBef>
                <a:spcPct val="0"/>
              </a:spcBef>
              <a:spcAft>
                <a:spcPct val="0"/>
              </a:spcAft>
              <a:defRPr sz="2400" b="1">
                <a:solidFill>
                  <a:schemeClr val="bg1"/>
                </a:solidFill>
                <a:latin typeface="Helvetica" charset="0"/>
                <a:ea typeface="ＭＳ Ｐゴシック" pitchFamily="-80" charset="-128"/>
                <a:cs typeface="ＭＳ Ｐゴシック" pitchFamily="-80" charset="-128"/>
              </a:defRPr>
            </a:lvl3pPr>
            <a:lvl4pPr algn="l" rtl="0" eaLnBrk="0" fontAlgn="base" hangingPunct="0">
              <a:spcBef>
                <a:spcPct val="0"/>
              </a:spcBef>
              <a:spcAft>
                <a:spcPct val="0"/>
              </a:spcAft>
              <a:defRPr sz="2400" b="1">
                <a:solidFill>
                  <a:schemeClr val="bg1"/>
                </a:solidFill>
                <a:latin typeface="Helvetica" charset="0"/>
                <a:ea typeface="ＭＳ Ｐゴシック" pitchFamily="-80" charset="-128"/>
                <a:cs typeface="ＭＳ Ｐゴシック" pitchFamily="-80" charset="-128"/>
              </a:defRPr>
            </a:lvl4pPr>
            <a:lvl5pPr algn="l" rtl="0" eaLnBrk="0" fontAlgn="base" hangingPunct="0">
              <a:spcBef>
                <a:spcPct val="0"/>
              </a:spcBef>
              <a:spcAft>
                <a:spcPct val="0"/>
              </a:spcAft>
              <a:defRPr sz="2400" b="1">
                <a:solidFill>
                  <a:schemeClr val="bg1"/>
                </a:solidFill>
                <a:latin typeface="Helvetica" charset="0"/>
                <a:ea typeface="ＭＳ Ｐゴシック" pitchFamily="-80" charset="-128"/>
                <a:cs typeface="ＭＳ Ｐゴシック" pitchFamily="-80" charset="-128"/>
              </a:defRPr>
            </a:lvl5pPr>
            <a:lvl6pPr marL="457200" algn="l" rtl="0" fontAlgn="base">
              <a:spcBef>
                <a:spcPct val="0"/>
              </a:spcBef>
              <a:spcAft>
                <a:spcPct val="0"/>
              </a:spcAft>
              <a:defRPr sz="2400" b="1">
                <a:solidFill>
                  <a:schemeClr val="bg1"/>
                </a:solidFill>
                <a:latin typeface="Helvetica" charset="0"/>
                <a:ea typeface="ＭＳ Ｐゴシック" pitchFamily="-80" charset="-128"/>
                <a:cs typeface="ＭＳ Ｐゴシック" pitchFamily="-80" charset="-128"/>
              </a:defRPr>
            </a:lvl6pPr>
            <a:lvl7pPr marL="914400" algn="l" rtl="0" fontAlgn="base">
              <a:spcBef>
                <a:spcPct val="0"/>
              </a:spcBef>
              <a:spcAft>
                <a:spcPct val="0"/>
              </a:spcAft>
              <a:defRPr sz="2400" b="1">
                <a:solidFill>
                  <a:schemeClr val="bg1"/>
                </a:solidFill>
                <a:latin typeface="Helvetica" charset="0"/>
                <a:ea typeface="ＭＳ Ｐゴシック" pitchFamily="-80" charset="-128"/>
                <a:cs typeface="ＭＳ Ｐゴシック" pitchFamily="-80" charset="-128"/>
              </a:defRPr>
            </a:lvl7pPr>
            <a:lvl8pPr marL="1371600" algn="l" rtl="0" fontAlgn="base">
              <a:spcBef>
                <a:spcPct val="0"/>
              </a:spcBef>
              <a:spcAft>
                <a:spcPct val="0"/>
              </a:spcAft>
              <a:defRPr sz="2400" b="1">
                <a:solidFill>
                  <a:schemeClr val="bg1"/>
                </a:solidFill>
                <a:latin typeface="Helvetica" charset="0"/>
                <a:ea typeface="ＭＳ Ｐゴシック" pitchFamily="-80" charset="-128"/>
                <a:cs typeface="ＭＳ Ｐゴシック" pitchFamily="-80" charset="-128"/>
              </a:defRPr>
            </a:lvl8pPr>
            <a:lvl9pPr marL="1828800" algn="l" rtl="0" fontAlgn="base">
              <a:spcBef>
                <a:spcPct val="0"/>
              </a:spcBef>
              <a:spcAft>
                <a:spcPct val="0"/>
              </a:spcAft>
              <a:defRPr sz="2400" b="1">
                <a:solidFill>
                  <a:schemeClr val="bg1"/>
                </a:solidFill>
                <a:latin typeface="Helvetica" charset="0"/>
                <a:ea typeface="ＭＳ Ｐゴシック" pitchFamily="-80" charset="-128"/>
                <a:cs typeface="ＭＳ Ｐゴシック" pitchFamily="-80" charset="-128"/>
              </a:defRPr>
            </a:lvl9pPr>
          </a:lstStyle>
          <a:p>
            <a:r>
              <a:rPr lang="en-US" sz="3000" kern="0" dirty="0"/>
              <a:t>Logistics Reduction Mission Impacts - Volume</a:t>
            </a:r>
          </a:p>
        </p:txBody>
      </p:sp>
      <p:sp>
        <p:nvSpPr>
          <p:cNvPr id="4" name="Slide Number Placeholder 3">
            <a:extLst>
              <a:ext uri="{FF2B5EF4-FFF2-40B4-BE49-F238E27FC236}">
                <a16:creationId xmlns:a16="http://schemas.microsoft.com/office/drawing/2014/main" id="{466C1060-32D3-C197-9554-609EEE9745CD}"/>
              </a:ext>
            </a:extLst>
          </p:cNvPr>
          <p:cNvSpPr>
            <a:spLocks noGrp="1"/>
          </p:cNvSpPr>
          <p:nvPr>
            <p:ph type="sldNum" sz="quarter" idx="10"/>
          </p:nvPr>
        </p:nvSpPr>
        <p:spPr/>
        <p:txBody>
          <a:bodyPr/>
          <a:lstStyle/>
          <a:p>
            <a:pPr>
              <a:defRPr/>
            </a:pPr>
            <a:fld id="{6B339CB8-5AD3-EF4C-A41B-F10F51164C2B}" type="slidenum">
              <a:rPr lang="en-US" smtClean="0"/>
              <a:pPr>
                <a:defRPr/>
              </a:pPr>
              <a:t>30</a:t>
            </a:fld>
            <a:endParaRPr lang="en-US" dirty="0"/>
          </a:p>
        </p:txBody>
      </p:sp>
    </p:spTree>
    <p:extLst>
      <p:ext uri="{BB962C8B-B14F-4D97-AF65-F5344CB8AC3E}">
        <p14:creationId xmlns:p14="http://schemas.microsoft.com/office/powerpoint/2010/main" val="342407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2FF53-1C89-5D3C-3F79-1E5E08ECF4B7}"/>
              </a:ext>
            </a:extLst>
          </p:cNvPr>
          <p:cNvSpPr>
            <a:spLocks noGrp="1"/>
          </p:cNvSpPr>
          <p:nvPr>
            <p:ph type="title"/>
          </p:nvPr>
        </p:nvSpPr>
        <p:spPr>
          <a:xfrm>
            <a:off x="111125" y="179250"/>
            <a:ext cx="11890375" cy="923330"/>
          </a:xfrm>
        </p:spPr>
        <p:txBody>
          <a:bodyPr/>
          <a:lstStyle/>
          <a:p>
            <a:r>
              <a:rPr lang="en-US" sz="3000" dirty="0">
                <a:solidFill>
                  <a:schemeClr val="bg1"/>
                </a:solidFill>
              </a:rPr>
              <a:t>Other papers for data on waste processing for space applications:</a:t>
            </a:r>
          </a:p>
        </p:txBody>
      </p:sp>
      <p:sp>
        <p:nvSpPr>
          <p:cNvPr id="4" name="Slide Number Placeholder 3">
            <a:extLst>
              <a:ext uri="{FF2B5EF4-FFF2-40B4-BE49-F238E27FC236}">
                <a16:creationId xmlns:a16="http://schemas.microsoft.com/office/drawing/2014/main" id="{4DB03E4F-6CD0-FF15-819D-4BD25EA21A3E}"/>
              </a:ext>
            </a:extLst>
          </p:cNvPr>
          <p:cNvSpPr>
            <a:spLocks noGrp="1"/>
          </p:cNvSpPr>
          <p:nvPr>
            <p:ph type="sldNum" sz="quarter" idx="4"/>
          </p:nvPr>
        </p:nvSpPr>
        <p:spPr/>
        <p:txBody>
          <a:bodyPr/>
          <a:lstStyle/>
          <a:p>
            <a:fld id="{B3C52BFE-454D-DE4E-B105-D9B8F2933854}" type="slidenum">
              <a:rPr lang="en-US" smtClean="0"/>
              <a:pPr/>
              <a:t>31</a:t>
            </a:fld>
            <a:endParaRPr lang="en-US" dirty="0"/>
          </a:p>
        </p:txBody>
      </p:sp>
      <p:sp>
        <p:nvSpPr>
          <p:cNvPr id="5" name="Text Placeholder 4">
            <a:extLst>
              <a:ext uri="{FF2B5EF4-FFF2-40B4-BE49-F238E27FC236}">
                <a16:creationId xmlns:a16="http://schemas.microsoft.com/office/drawing/2014/main" id="{7B3AFC30-E8E6-1ED0-7E58-30910851FCD5}"/>
              </a:ext>
            </a:extLst>
          </p:cNvPr>
          <p:cNvSpPr txBox="1">
            <a:spLocks noGrp="1"/>
          </p:cNvSpPr>
          <p:nvPr>
            <p:ph type="body" sz="quarter" idx="13"/>
          </p:nvPr>
        </p:nvSpPr>
        <p:spPr>
          <a:xfrm>
            <a:off x="314325" y="1340645"/>
            <a:ext cx="10579100" cy="5755422"/>
          </a:xfrm>
          <a:prstGeom prst="rect">
            <a:avLst/>
          </a:prstGeom>
          <a:noFill/>
        </p:spPr>
        <p:txBody>
          <a:bodyPr wrap="square">
            <a:spAutoFit/>
          </a:bodyPr>
          <a:lstStyle/>
          <a:p>
            <a:pPr marL="342900" indent="-342900">
              <a:spcBef>
                <a:spcPts val="0"/>
              </a:spcBef>
              <a:spcAft>
                <a:spcPts val="0"/>
              </a:spcAft>
              <a:buFont typeface="+mj-lt"/>
              <a:buAutoNum type="arabicPeriod"/>
            </a:pPr>
            <a:r>
              <a:rPr lang="en-US" sz="1600" dirty="0">
                <a:solidFill>
                  <a:schemeClr val="bg1"/>
                </a:solidFill>
                <a:effectLst/>
              </a:rPr>
              <a:t>McKinley, M. K., Ewert, M. K., Borrego, M. A., Orndoff, E., Fink, P., Sepka, S., Richardson, J., and Meier, A. </a:t>
            </a:r>
            <a:r>
              <a:rPr lang="en-US" sz="1600" b="1" u="sng" dirty="0">
                <a:solidFill>
                  <a:schemeClr val="bg1"/>
                </a:solidFill>
                <a:effectLst/>
              </a:rPr>
              <a:t>Advancements in Logistics Reduction for Exploration Missions. </a:t>
            </a:r>
            <a:r>
              <a:rPr lang="en-US" sz="1600" dirty="0">
                <a:solidFill>
                  <a:schemeClr val="bg1"/>
                </a:solidFill>
                <a:effectLst/>
              </a:rPr>
              <a:t>Presented at the 52nd International Conference on Environmental Systems, Calgary, Canada, 2023.</a:t>
            </a:r>
          </a:p>
          <a:p>
            <a:pPr marL="342900" indent="-342900">
              <a:spcBef>
                <a:spcPts val="0"/>
              </a:spcBef>
              <a:spcAft>
                <a:spcPts val="0"/>
              </a:spcAft>
              <a:buFont typeface="+mj-lt"/>
              <a:buAutoNum type="arabicPeriod"/>
            </a:pPr>
            <a:r>
              <a:rPr lang="en-US" sz="1600" dirty="0">
                <a:solidFill>
                  <a:schemeClr val="bg1"/>
                </a:solidFill>
                <a:effectLst/>
              </a:rPr>
              <a:t>Olson, J. A., Chai, P., Rinderknecht, D., and Meier, A. J. </a:t>
            </a:r>
            <a:r>
              <a:rPr lang="en-US" sz="1600" u="sng" dirty="0">
                <a:solidFill>
                  <a:schemeClr val="bg1"/>
                </a:solidFill>
                <a:effectLst/>
              </a:rPr>
              <a:t>A Comparison of Propellant Requirements for Crewed Mars Missions Incorporating Different Waste Processing Technologies</a:t>
            </a:r>
            <a:r>
              <a:rPr lang="en-US" sz="1600" dirty="0">
                <a:solidFill>
                  <a:schemeClr val="bg1"/>
                </a:solidFill>
                <a:effectLst/>
              </a:rPr>
              <a:t>. Presented at the ASCEND, Las Vegas, Nevada &amp; Virtual, 2021.</a:t>
            </a:r>
          </a:p>
          <a:p>
            <a:pPr marL="342900" indent="-342900">
              <a:spcBef>
                <a:spcPts val="0"/>
              </a:spcBef>
              <a:spcAft>
                <a:spcPts val="0"/>
              </a:spcAft>
              <a:buFont typeface="+mj-lt"/>
              <a:buAutoNum type="arabicPeriod"/>
            </a:pPr>
            <a:r>
              <a:rPr lang="en-US" sz="1600" dirty="0">
                <a:solidFill>
                  <a:schemeClr val="bg1"/>
                </a:solidFill>
                <a:effectLst/>
              </a:rPr>
              <a:t>Olson, J., Rinderknecht, D., Essumang, D., Kruger, M., Golman, C., Norvell, A., and Meier, A. </a:t>
            </a:r>
            <a:r>
              <a:rPr lang="en-US" sz="1600" u="sng" dirty="0">
                <a:solidFill>
                  <a:schemeClr val="bg1"/>
                </a:solidFill>
                <a:effectLst/>
              </a:rPr>
              <a:t>A Comparison of Potential Trash-to-Gas Waste Processing Systems for Long-Term Crewed Spaceflight</a:t>
            </a:r>
            <a:r>
              <a:rPr lang="en-US" sz="1600" dirty="0">
                <a:solidFill>
                  <a:schemeClr val="bg1"/>
                </a:solidFill>
                <a:effectLst/>
              </a:rPr>
              <a:t>. Presented at the 50th International Conference on Environmental Systems, 2021.</a:t>
            </a:r>
          </a:p>
          <a:p>
            <a:pPr marL="342900" indent="-342900">
              <a:spcBef>
                <a:spcPts val="0"/>
              </a:spcBef>
              <a:buFont typeface="+mj-lt"/>
              <a:buAutoNum type="arabicPeriod"/>
            </a:pPr>
            <a:r>
              <a:rPr lang="en-US" sz="1600" dirty="0">
                <a:solidFill>
                  <a:schemeClr val="bg1"/>
                </a:solidFill>
                <a:effectLst/>
              </a:rPr>
              <a:t>Chen, T., et al. </a:t>
            </a:r>
            <a:r>
              <a:rPr lang="en-US" sz="1600" b="1" u="sng" dirty="0">
                <a:solidFill>
                  <a:schemeClr val="bg1"/>
                </a:solidFill>
                <a:effectLst/>
              </a:rPr>
              <a:t>Benefits of Trash-to-Gas versus Jettison of Waste via Trash-Lock for Mars Transit. </a:t>
            </a:r>
            <a:r>
              <a:rPr lang="en-US" sz="1600" dirty="0">
                <a:solidFill>
                  <a:schemeClr val="bg1"/>
                </a:solidFill>
                <a:effectLst/>
              </a:rPr>
              <a:t>Presented at the 52nd International Conference on Environmental Systems, Calgary, Canada, 2023.</a:t>
            </a:r>
          </a:p>
          <a:p>
            <a:pPr marL="342900" indent="-342900">
              <a:spcBef>
                <a:spcPts val="0"/>
              </a:spcBef>
              <a:spcAft>
                <a:spcPts val="0"/>
              </a:spcAft>
              <a:buFont typeface="+mj-lt"/>
              <a:buAutoNum type="arabicPeriod"/>
            </a:pPr>
            <a:r>
              <a:rPr lang="en-US" sz="1600" dirty="0">
                <a:solidFill>
                  <a:schemeClr val="bg1"/>
                </a:solidFill>
                <a:effectLst/>
              </a:rPr>
              <a:t> Linne, D. L., Palaszewski, B. A., Gokoglu, S. A., </a:t>
            </a:r>
            <a:r>
              <a:rPr lang="en-US" sz="1600" dirty="0" err="1">
                <a:solidFill>
                  <a:schemeClr val="bg1"/>
                </a:solidFill>
                <a:effectLst/>
              </a:rPr>
              <a:t>Balasubramaniam</a:t>
            </a:r>
            <a:r>
              <a:rPr lang="en-US" sz="1600" dirty="0">
                <a:solidFill>
                  <a:schemeClr val="bg1"/>
                </a:solidFill>
                <a:effectLst/>
              </a:rPr>
              <a:t>, B., Hegde, U. G., and Gallo, C. </a:t>
            </a:r>
            <a:r>
              <a:rPr lang="en-US" sz="1600" u="sng" dirty="0">
                <a:solidFill>
                  <a:schemeClr val="bg1"/>
                </a:solidFill>
                <a:effectLst/>
              </a:rPr>
              <a:t>Waste Management Options for Long-Duration Space Missions: When to Reject, Reuse, or Recycle.</a:t>
            </a:r>
            <a:r>
              <a:rPr lang="en-US" sz="1600" dirty="0">
                <a:solidFill>
                  <a:schemeClr val="bg1"/>
                </a:solidFill>
                <a:effectLst/>
              </a:rPr>
              <a:t> Presented at the 7th Symposium on Space Resource Utilization, AIAA SciTech Forum, 2014.</a:t>
            </a:r>
          </a:p>
          <a:p>
            <a:pPr marL="342900" indent="-342900">
              <a:spcBef>
                <a:spcPts val="0"/>
              </a:spcBef>
              <a:spcAft>
                <a:spcPts val="0"/>
              </a:spcAft>
              <a:buAutoNum type="arabicPeriod"/>
            </a:pPr>
            <a:r>
              <a:rPr lang="en-US" sz="1600" dirty="0">
                <a:solidFill>
                  <a:schemeClr val="bg1"/>
                </a:solidFill>
                <a:effectLst/>
              </a:rPr>
              <a:t>Shah, M. G., Pitts, R. P., Benson, M. A., and Gleeson, J. R. </a:t>
            </a:r>
            <a:r>
              <a:rPr lang="en-US" sz="1600" b="1" u="sng" dirty="0">
                <a:solidFill>
                  <a:schemeClr val="bg1"/>
                </a:solidFill>
                <a:effectLst/>
              </a:rPr>
              <a:t>Investigating Waste Preparation Methods for Trash-to-Gas Technologies</a:t>
            </a:r>
            <a:r>
              <a:rPr lang="en-US" sz="1600" u="sng" dirty="0">
                <a:solidFill>
                  <a:schemeClr val="bg1"/>
                </a:solidFill>
                <a:effectLst/>
              </a:rPr>
              <a:t>.</a:t>
            </a:r>
            <a:r>
              <a:rPr lang="en-US" sz="1600" dirty="0">
                <a:solidFill>
                  <a:schemeClr val="bg1"/>
                </a:solidFill>
                <a:effectLst/>
              </a:rPr>
              <a:t> Presented at the 51st International Conference on Environmental Systems, St. Paul, Minnesota, USA, 2022.</a:t>
            </a:r>
          </a:p>
          <a:p>
            <a:pPr marL="342900" indent="-342900">
              <a:spcBef>
                <a:spcPts val="0"/>
              </a:spcBef>
              <a:spcAft>
                <a:spcPts val="0"/>
              </a:spcAft>
              <a:buFont typeface="+mj-lt"/>
              <a:buAutoNum type="arabicPeriod"/>
            </a:pPr>
            <a:r>
              <a:rPr lang="en-US" sz="1600" dirty="0">
                <a:solidFill>
                  <a:schemeClr val="bg1"/>
                </a:solidFill>
                <a:effectLst/>
              </a:rPr>
              <a:t>Meier, A., Rinderknecht, D., Olson, J., Shah, M., Toro Medina, J., Pitts, R., Carro, R., Gleeson, J., Hochstadt, J., Forrester, E., Kruger, M., and Essumang, D. “</a:t>
            </a:r>
            <a:r>
              <a:rPr lang="en-US" sz="1600" u="sng" dirty="0">
                <a:solidFill>
                  <a:schemeClr val="bg1"/>
                </a:solidFill>
                <a:effectLst/>
              </a:rPr>
              <a:t>Pioneering the Approach to Understand a Trash-to-Gas Experiment in a Microgravity Environment</a:t>
            </a:r>
            <a:r>
              <a:rPr lang="en-US" sz="1600" dirty="0">
                <a:solidFill>
                  <a:schemeClr val="bg1"/>
                </a:solidFill>
                <a:effectLst/>
              </a:rPr>
              <a:t>.” </a:t>
            </a:r>
            <a:r>
              <a:rPr lang="en-US" sz="1600" i="1" dirty="0">
                <a:solidFill>
                  <a:schemeClr val="bg1"/>
                </a:solidFill>
                <a:effectLst/>
              </a:rPr>
              <a:t>Gravitational and Space Research</a:t>
            </a:r>
            <a:r>
              <a:rPr lang="en-US" sz="1600" dirty="0">
                <a:solidFill>
                  <a:schemeClr val="bg1"/>
                </a:solidFill>
                <a:effectLst/>
              </a:rPr>
              <a:t>, Vol. 9, No. 1, 2021, pp. 68–85. </a:t>
            </a:r>
            <a:r>
              <a:rPr lang="en-US" sz="1600" dirty="0">
                <a:solidFill>
                  <a:schemeClr val="bg1"/>
                </a:solidFill>
                <a:effectLst/>
                <a:hlinkClick r:id="rId2">
                  <a:extLst>
                    <a:ext uri="{A12FA001-AC4F-418D-AE19-62706E023703}">
                      <ahyp:hlinkClr xmlns:ahyp="http://schemas.microsoft.com/office/drawing/2018/hyperlinkcolor" val="tx"/>
                    </a:ext>
                  </a:extLst>
                </a:hlinkClick>
              </a:rPr>
              <a:t>https://doi.org/10.2478/gsr-2021-0006</a:t>
            </a:r>
            <a:r>
              <a:rPr lang="en-US" sz="1600" dirty="0">
                <a:solidFill>
                  <a:schemeClr val="bg1"/>
                </a:solidFill>
                <a:effectLst/>
              </a:rPr>
              <a:t>.</a:t>
            </a:r>
          </a:p>
          <a:p>
            <a:pPr marL="342900" indent="-342900">
              <a:spcBef>
                <a:spcPts val="0"/>
              </a:spcBef>
              <a:spcAft>
                <a:spcPts val="0"/>
              </a:spcAft>
              <a:buFont typeface="+mj-lt"/>
              <a:buAutoNum type="arabicPeriod"/>
            </a:pPr>
            <a:endParaRPr lang="en-US" sz="1600" dirty="0">
              <a:solidFill>
                <a:schemeClr val="bg1"/>
              </a:solidFill>
              <a:effectLst/>
            </a:endParaRPr>
          </a:p>
          <a:p>
            <a:pPr marL="342900" indent="-342900">
              <a:spcBef>
                <a:spcPts val="0"/>
              </a:spcBef>
              <a:spcAft>
                <a:spcPts val="0"/>
              </a:spcAft>
              <a:buAutoNum type="arabicPeriod"/>
            </a:pPr>
            <a:endParaRPr lang="en-US" sz="1600" dirty="0">
              <a:solidFill>
                <a:schemeClr val="bg1"/>
              </a:solidFill>
              <a:effectLst/>
            </a:endParaRPr>
          </a:p>
        </p:txBody>
      </p:sp>
    </p:spTree>
    <p:extLst>
      <p:ext uri="{BB962C8B-B14F-4D97-AF65-F5344CB8AC3E}">
        <p14:creationId xmlns:p14="http://schemas.microsoft.com/office/powerpoint/2010/main" val="1105985253"/>
      </p:ext>
    </p:extLst>
  </p:cSld>
  <p:clrMapOvr>
    <a:masterClrMapping/>
  </p:clrMapOvr>
</p:sld>
</file>

<file path=ppt/theme/theme1.xml><?xml version="1.0" encoding="utf-8"?>
<a:theme xmlns:a="http://schemas.openxmlformats.org/drawingml/2006/main" name="2_BLUE">
  <a:themeElements>
    <a:clrScheme name="Custom 11">
      <a:dk1>
        <a:srgbClr val="000000"/>
      </a:dk1>
      <a:lt1>
        <a:srgbClr val="FFFFFF"/>
      </a:lt1>
      <a:dk2>
        <a:srgbClr val="34BFEF"/>
      </a:dk2>
      <a:lt2>
        <a:srgbClr val="E7E6E6"/>
      </a:lt2>
      <a:accent1>
        <a:srgbClr val="FB6519"/>
      </a:accent1>
      <a:accent2>
        <a:srgbClr val="FA04FD"/>
      </a:accent2>
      <a:accent3>
        <a:srgbClr val="66FF33"/>
      </a:accent3>
      <a:accent4>
        <a:srgbClr val="0066B3"/>
      </a:accent4>
      <a:accent5>
        <a:srgbClr val="ED1C24"/>
      </a:accent5>
      <a:accent6>
        <a:srgbClr val="919191"/>
      </a:accent6>
      <a:hlink>
        <a:srgbClr val="59B8DB"/>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Format-A_2018-2030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1_2018-2030s-Format-A" id="{5206E5DE-1286-D44B-9279-E48BFA292996}" vid="{297CE5D5-A72D-D14F-A0A8-773319468D0A}"/>
    </a:ext>
  </a:extLst>
</a:theme>
</file>

<file path=ppt/theme/theme3.xml><?xml version="1.0" encoding="utf-8"?>
<a:theme xmlns:a="http://schemas.openxmlformats.org/drawingml/2006/main" name="Cover-Slide-No-Meatbal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2018-2030s-B" id="{4BB5D70C-ACAA-9B43-8E24-DEC277EA00BC}" vid="{CB0E630B-011E-E64A-A29F-9FBFC8172638}"/>
    </a:ext>
  </a:extLst>
</a:theme>
</file>

<file path=ppt/theme/theme4.xml><?xml version="1.0" encoding="utf-8"?>
<a:theme xmlns:a="http://schemas.openxmlformats.org/drawingml/2006/main" name="1_2021Milestones_2021-4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1_2018-2030s-Format-A" id="{5206E5DE-1286-D44B-9279-E48BFA292996}" vid="{297CE5D5-A72D-D14F-A0A8-773319468D0A}"/>
    </a:ext>
  </a:extLst>
</a:theme>
</file>

<file path=ppt/theme/theme5.xml><?xml version="1.0" encoding="utf-8"?>
<a:theme xmlns:a="http://schemas.openxmlformats.org/drawingml/2006/main" name="5_Format-A_2018-2030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1_2018-2030s-Format-A" id="{5206E5DE-1286-D44B-9279-E48BFA292996}" vid="{297CE5D5-A72D-D14F-A0A8-773319468D0A}"/>
    </a:ext>
  </a:extLst>
</a:theme>
</file>

<file path=ppt/theme/theme6.xml><?xml version="1.0" encoding="utf-8"?>
<a:theme xmlns:a="http://schemas.openxmlformats.org/drawingml/2006/main" name="6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template.pptx [Read-Only]" id="{DA025F15-0521-4AF4-84EA-44312AEFC656}" vid="{28A4B4EE-964F-4E1B-9686-CD4FF99845AF}"/>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d9d5043-237b-4c63-8ec3-0d0d218dc774">
      <Terms xmlns="http://schemas.microsoft.com/office/infopath/2007/PartnerControls"/>
    </lcf76f155ced4ddcb4097134ff3c332f>
    <TaxCatchAll xmlns="d900e117-17a0-4b24-9e47-511ef1d02c4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B9300AB196EE4BA80B16710F58E734" ma:contentTypeVersion="16" ma:contentTypeDescription="Create a new document." ma:contentTypeScope="" ma:versionID="75b2f70f1bf5f322cce397a1d7f02306">
  <xsd:schema xmlns:xsd="http://www.w3.org/2001/XMLSchema" xmlns:xs="http://www.w3.org/2001/XMLSchema" xmlns:p="http://schemas.microsoft.com/office/2006/metadata/properties" xmlns:ns2="fd9d5043-237b-4c63-8ec3-0d0d218dc774" xmlns:ns3="573c746e-f7d3-477e-b16b-8b3e5c6c3976" xmlns:ns4="d900e117-17a0-4b24-9e47-511ef1d02c43" targetNamespace="http://schemas.microsoft.com/office/2006/metadata/properties" ma:root="true" ma:fieldsID="288c6e3f32b92a6906fdec178a5d92df" ns2:_="" ns3:_="" ns4:_="">
    <xsd:import namespace="fd9d5043-237b-4c63-8ec3-0d0d218dc774"/>
    <xsd:import namespace="573c746e-f7d3-477e-b16b-8b3e5c6c3976"/>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9d5043-237b-4c63-8ec3-0d0d218dc7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73c746e-f7d3-477e-b16b-8b3e5c6c397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9a90bd21-7b8e-42d1-bebd-0d5b349ff595}" ma:internalName="TaxCatchAll" ma:showField="CatchAllData" ma:web="573c746e-f7d3-477e-b16b-8b3e5c6c39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E0C250-C299-4D9F-9004-1AA3BD4FAB1F}">
  <ds:schemaRefs>
    <ds:schemaRef ds:uri="http://schemas.microsoft.com/office/2006/metadata/properties"/>
    <ds:schemaRef ds:uri="http://schemas.openxmlformats.org/package/2006/metadata/core-properties"/>
    <ds:schemaRef ds:uri="http://www.w3.org/XML/1998/namespace"/>
    <ds:schemaRef ds:uri="fd9d5043-237b-4c63-8ec3-0d0d218dc774"/>
    <ds:schemaRef ds:uri="http://purl.org/dc/elements/1.1/"/>
    <ds:schemaRef ds:uri="http://schemas.microsoft.com/office/infopath/2007/PartnerControls"/>
    <ds:schemaRef ds:uri="573c746e-f7d3-477e-b16b-8b3e5c6c3976"/>
    <ds:schemaRef ds:uri="http://schemas.microsoft.com/office/2006/documentManagement/types"/>
    <ds:schemaRef ds:uri="http://purl.org/dc/terms/"/>
    <ds:schemaRef ds:uri="d900e117-17a0-4b24-9e47-511ef1d02c43"/>
    <ds:schemaRef ds:uri="http://purl.org/dc/dcmitype/"/>
  </ds:schemaRefs>
</ds:datastoreItem>
</file>

<file path=customXml/itemProps2.xml><?xml version="1.0" encoding="utf-8"?>
<ds:datastoreItem xmlns:ds="http://schemas.openxmlformats.org/officeDocument/2006/customXml" ds:itemID="{C6226BB7-27B7-4BE4-A235-2935CFA4DD6C}">
  <ds:schemaRefs>
    <ds:schemaRef ds:uri="http://schemas.microsoft.com/sharepoint/v3/contenttype/forms"/>
  </ds:schemaRefs>
</ds:datastoreItem>
</file>

<file path=customXml/itemProps3.xml><?xml version="1.0" encoding="utf-8"?>
<ds:datastoreItem xmlns:ds="http://schemas.openxmlformats.org/officeDocument/2006/customXml" ds:itemID="{F08EDEC0-0665-4472-BFA3-86C7A4636B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9d5043-237b-4c63-8ec3-0d0d218dc774"/>
    <ds:schemaRef ds:uri="573c746e-f7d3-477e-b16b-8b3e5c6c3976"/>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7991</TotalTime>
  <Words>3404</Words>
  <Application>Microsoft Office PowerPoint</Application>
  <PresentationFormat>Widescreen</PresentationFormat>
  <Paragraphs>596</Paragraphs>
  <Slides>31</Slides>
  <Notes>20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31</vt:i4>
      </vt:variant>
    </vt:vector>
  </HeadingPairs>
  <TitlesOfParts>
    <vt:vector size="44" baseType="lpstr">
      <vt:lpstr>Arial</vt:lpstr>
      <vt:lpstr>Arial Nova</vt:lpstr>
      <vt:lpstr>Calibri</vt:lpstr>
      <vt:lpstr>Helvetica</vt:lpstr>
      <vt:lpstr>Helvetica Neue Black Condensed</vt:lpstr>
      <vt:lpstr>Symbol</vt:lpstr>
      <vt:lpstr>Times New Roman</vt:lpstr>
      <vt:lpstr>2_BLUE</vt:lpstr>
      <vt:lpstr>2_Format-A_2018-2030s</vt:lpstr>
      <vt:lpstr>Cover-Slide-No-Meatball</vt:lpstr>
      <vt:lpstr>1_2021Milestones_2021-40+</vt:lpstr>
      <vt:lpstr>5_Format-A_2018-2030s</vt:lpstr>
      <vt:lpstr>6_ExplorationScenario-Updated</vt:lpstr>
      <vt:lpst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Moon 2 Mars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 Available for  Future Mission Scenarios in Trash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Evaluated Trash-to-Gas Systems evaluated in trade studies from 2020+ (does not include all from 2011-2019)</vt:lpstr>
      <vt:lpstr>PowerPoint Presentation</vt:lpstr>
      <vt:lpstr>Results – Temperature</vt:lpstr>
      <vt:lpstr>Expected Trash Production Rate for Exploration</vt:lpstr>
      <vt:lpstr>PowerPoint Presentation</vt:lpstr>
      <vt:lpstr>Other papers for data on waste processing for space applications: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Darcy Elburn</dc:creator>
  <cp:lastModifiedBy>Anne</cp:lastModifiedBy>
  <cp:revision>277</cp:revision>
  <dcterms:created xsi:type="dcterms:W3CDTF">2019-10-04T17:13:25Z</dcterms:created>
  <dcterms:modified xsi:type="dcterms:W3CDTF">2024-03-20T15:04:47Z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0x010100C8B9300AB196EE4BA80B16710F58E734</vt:lpwstr>
  </property>
  <property fmtid="{D5CDD505-2E9C-101B-9397-08002B2CF9AE}" pid="3" name="MediaServiceImageTags">
    <vt:lpwstr/>
  </property>
</Properties>
</file>