
<file path=[Content_Types].xml><?xml version="1.0" encoding="utf-8"?>
<Types xmlns="http://schemas.openxmlformats.org/package/2006/content-types">
  <Default Extension="emf" ContentType="image/x-emf"/>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handoutMasterIdLst>
    <p:handoutMasterId r:id="rId42"/>
  </p:handoutMasterIdLst>
  <p:sldIdLst>
    <p:sldId id="385" r:id="rId2"/>
    <p:sldId id="1188" r:id="rId3"/>
    <p:sldId id="1190" r:id="rId4"/>
    <p:sldId id="3017" r:id="rId5"/>
    <p:sldId id="3006" r:id="rId6"/>
    <p:sldId id="3016" r:id="rId7"/>
    <p:sldId id="2670" r:id="rId8"/>
    <p:sldId id="2671" r:id="rId9"/>
    <p:sldId id="2672" r:id="rId10"/>
    <p:sldId id="1214" r:id="rId11"/>
    <p:sldId id="1213" r:id="rId12"/>
    <p:sldId id="1215" r:id="rId13"/>
    <p:sldId id="2657" r:id="rId14"/>
    <p:sldId id="2666" r:id="rId15"/>
    <p:sldId id="2979" r:id="rId16"/>
    <p:sldId id="2658" r:id="rId17"/>
    <p:sldId id="2967" r:id="rId18"/>
    <p:sldId id="3007" r:id="rId19"/>
    <p:sldId id="1219" r:id="rId20"/>
    <p:sldId id="1227" r:id="rId21"/>
    <p:sldId id="1220" r:id="rId22"/>
    <p:sldId id="2665" r:id="rId23"/>
    <p:sldId id="2982" r:id="rId24"/>
    <p:sldId id="2981" r:id="rId25"/>
    <p:sldId id="3018" r:id="rId26"/>
    <p:sldId id="2984" r:id="rId27"/>
    <p:sldId id="2993" r:id="rId28"/>
    <p:sldId id="1221" r:id="rId29"/>
    <p:sldId id="2975" r:id="rId30"/>
    <p:sldId id="2976" r:id="rId31"/>
    <p:sldId id="2978" r:id="rId32"/>
    <p:sldId id="3001" r:id="rId33"/>
    <p:sldId id="3014" r:id="rId34"/>
    <p:sldId id="1239" r:id="rId35"/>
    <p:sldId id="1222" r:id="rId36"/>
    <p:sldId id="1224" r:id="rId37"/>
    <p:sldId id="1223" r:id="rId38"/>
    <p:sldId id="3019" r:id="rId39"/>
    <p:sldId id="1226" r:id="rId40"/>
  </p:sldIdLst>
  <p:sldSz cx="9144000" cy="6858000" type="screen4x3"/>
  <p:notesSz cx="6881813"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84">
          <p15:clr>
            <a:srgbClr val="A4A3A4"/>
          </p15:clr>
        </p15:guide>
        <p15:guide id="2" pos="215">
          <p15:clr>
            <a:srgbClr val="A4A3A4"/>
          </p15:clr>
        </p15:guide>
        <p15:guide id="3" orient="horz" pos="939">
          <p15:clr>
            <a:srgbClr val="A4A3A4"/>
          </p15:clr>
        </p15:guide>
        <p15:guide id="4" pos="2763">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ilgore, Roman A. (GSFC-3230)" initials="KRA(" lastIdx="2" clrIdx="0"/>
  <p:cmAuthor id="1" name="Pellish, Jonny (GSFC-5000)" initials="PJ(" lastIdx="31" clrIdx="1">
    <p:extLst>
      <p:ext uri="{19B8F6BF-5375-455C-9EA6-DF929625EA0E}">
        <p15:presenceInfo xmlns:p15="http://schemas.microsoft.com/office/powerpoint/2012/main" userId="S::jpellish@ndc.nasa.gov::6f3bfc9c-5370-4e62-8c33-b46e5cf4675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0000FF"/>
    <a:srgbClr val="69EB35"/>
    <a:srgbClr val="006600"/>
    <a:srgbClr val="D7E4BE"/>
    <a:srgbClr val="B7CE88"/>
    <a:srgbClr val="1863AB"/>
    <a:srgbClr val="3333CC"/>
    <a:srgbClr val="008000"/>
    <a:srgbClr val="F1C234"/>
    <a:srgbClr val="234A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774" autoAdjust="0"/>
    <p:restoredTop sz="88163" autoAdjust="0"/>
  </p:normalViewPr>
  <p:slideViewPr>
    <p:cSldViewPr snapToGrid="0">
      <p:cViewPr varScale="1">
        <p:scale>
          <a:sx n="112" d="100"/>
          <a:sy n="112" d="100"/>
        </p:scale>
        <p:origin x="2680" y="192"/>
      </p:cViewPr>
      <p:guideLst>
        <p:guide orient="horz" pos="984"/>
        <p:guide pos="215"/>
        <p:guide orient="horz" pos="939"/>
        <p:guide pos="2763"/>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napToGrid="0" snapToObjects="1">
      <p:cViewPr varScale="1">
        <p:scale>
          <a:sx n="105" d="100"/>
          <a:sy n="105" d="100"/>
        </p:scale>
        <p:origin x="-3008" y="-120"/>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641" cy="464184"/>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97609" y="0"/>
            <a:ext cx="2982641" cy="464184"/>
          </a:xfrm>
          <a:prstGeom prst="rect">
            <a:avLst/>
          </a:prstGeom>
        </p:spPr>
        <p:txBody>
          <a:bodyPr vert="horz" lIns="91440" tIns="45720" rIns="91440" bIns="45720" rtlCol="0"/>
          <a:lstStyle>
            <a:lvl1pPr algn="r">
              <a:defRPr sz="1200"/>
            </a:lvl1pPr>
          </a:lstStyle>
          <a:p>
            <a:fld id="{C9CABACB-904D-094F-9E7B-536B3FEBB582}" type="datetimeFigureOut">
              <a:rPr lang="en-US" smtClean="0"/>
              <a:t>3/15/24</a:t>
            </a:fld>
            <a:endParaRPr lang="en-US" dirty="0"/>
          </a:p>
        </p:txBody>
      </p:sp>
      <p:sp>
        <p:nvSpPr>
          <p:cNvPr id="4" name="Footer Placeholder 3"/>
          <p:cNvSpPr>
            <a:spLocks noGrp="1"/>
          </p:cNvSpPr>
          <p:nvPr>
            <p:ph type="ftr" sz="quarter" idx="2"/>
          </p:nvPr>
        </p:nvSpPr>
        <p:spPr>
          <a:xfrm>
            <a:off x="0" y="8830627"/>
            <a:ext cx="2982641" cy="464184"/>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97609" y="8830627"/>
            <a:ext cx="2982641" cy="464184"/>
          </a:xfrm>
          <a:prstGeom prst="rect">
            <a:avLst/>
          </a:prstGeom>
        </p:spPr>
        <p:txBody>
          <a:bodyPr vert="horz" lIns="91440" tIns="45720" rIns="91440" bIns="45720" rtlCol="0" anchor="b"/>
          <a:lstStyle>
            <a:lvl1pPr algn="r">
              <a:defRPr sz="1200"/>
            </a:lvl1pPr>
          </a:lstStyle>
          <a:p>
            <a:fld id="{D262B98C-CAAB-B146-8AA0-546D78A31D83}" type="slidenum">
              <a:rPr lang="en-US" smtClean="0"/>
              <a:t>‹#›</a:t>
            </a:fld>
            <a:endParaRPr lang="en-US" dirty="0"/>
          </a:p>
        </p:txBody>
      </p:sp>
    </p:spTree>
    <p:extLst>
      <p:ext uri="{BB962C8B-B14F-4D97-AF65-F5344CB8AC3E}">
        <p14:creationId xmlns:p14="http://schemas.microsoft.com/office/powerpoint/2010/main" val="21308197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82119" cy="464820"/>
          </a:xfrm>
          <a:prstGeom prst="rect">
            <a:avLst/>
          </a:prstGeom>
        </p:spPr>
        <p:txBody>
          <a:bodyPr vert="horz" lIns="92958" tIns="46479" rIns="92958" bIns="46479" rtlCol="0"/>
          <a:lstStyle>
            <a:lvl1pPr algn="l">
              <a:defRPr sz="1200"/>
            </a:lvl1pPr>
          </a:lstStyle>
          <a:p>
            <a:endParaRPr lang="en-US" dirty="0"/>
          </a:p>
        </p:txBody>
      </p:sp>
      <p:sp>
        <p:nvSpPr>
          <p:cNvPr id="3" name="Date Placeholder 2"/>
          <p:cNvSpPr>
            <a:spLocks noGrp="1"/>
          </p:cNvSpPr>
          <p:nvPr>
            <p:ph type="dt" idx="1"/>
          </p:nvPr>
        </p:nvSpPr>
        <p:spPr>
          <a:xfrm>
            <a:off x="3898102" y="1"/>
            <a:ext cx="2982119" cy="464820"/>
          </a:xfrm>
          <a:prstGeom prst="rect">
            <a:avLst/>
          </a:prstGeom>
        </p:spPr>
        <p:txBody>
          <a:bodyPr vert="horz" lIns="92958" tIns="46479" rIns="92958" bIns="46479" rtlCol="0"/>
          <a:lstStyle>
            <a:lvl1pPr algn="r">
              <a:defRPr sz="1200"/>
            </a:lvl1pPr>
          </a:lstStyle>
          <a:p>
            <a:fld id="{4770B855-4BB0-D049-BF04-D66C443CB33A}" type="datetimeFigureOut">
              <a:rPr lang="en-US" smtClean="0"/>
              <a:pPr/>
              <a:t>3/15/24</a:t>
            </a:fld>
            <a:endParaRPr lang="en-US" dirty="0"/>
          </a:p>
        </p:txBody>
      </p:sp>
      <p:sp>
        <p:nvSpPr>
          <p:cNvPr id="4" name="Slide Image Placeholder 3"/>
          <p:cNvSpPr>
            <a:spLocks noGrp="1" noRot="1" noChangeAspect="1"/>
          </p:cNvSpPr>
          <p:nvPr>
            <p:ph type="sldImg" idx="2"/>
          </p:nvPr>
        </p:nvSpPr>
        <p:spPr>
          <a:xfrm>
            <a:off x="1117600" y="698500"/>
            <a:ext cx="4646613" cy="3486150"/>
          </a:xfrm>
          <a:prstGeom prst="rect">
            <a:avLst/>
          </a:prstGeom>
          <a:noFill/>
          <a:ln w="12700">
            <a:solidFill>
              <a:prstClr val="black"/>
            </a:solidFill>
          </a:ln>
        </p:spPr>
        <p:txBody>
          <a:bodyPr vert="horz" lIns="92958" tIns="46479" rIns="92958" bIns="46479" rtlCol="0" anchor="ctr"/>
          <a:lstStyle/>
          <a:p>
            <a:endParaRPr lang="en-US" dirty="0"/>
          </a:p>
        </p:txBody>
      </p:sp>
      <p:sp>
        <p:nvSpPr>
          <p:cNvPr id="5" name="Notes Placeholder 4"/>
          <p:cNvSpPr>
            <a:spLocks noGrp="1"/>
          </p:cNvSpPr>
          <p:nvPr>
            <p:ph type="body" sz="quarter" idx="3"/>
          </p:nvPr>
        </p:nvSpPr>
        <p:spPr>
          <a:xfrm>
            <a:off x="688182" y="4415791"/>
            <a:ext cx="5505450" cy="4183380"/>
          </a:xfrm>
          <a:prstGeom prst="rect">
            <a:avLst/>
          </a:prstGeom>
        </p:spPr>
        <p:txBody>
          <a:bodyPr vert="horz" lIns="92958" tIns="46479" rIns="92958" bIns="4647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958" tIns="46479" rIns="92958" bIns="4647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958" tIns="46479" rIns="92958" bIns="46479" rtlCol="0" anchor="b"/>
          <a:lstStyle>
            <a:lvl1pPr algn="r">
              <a:defRPr sz="1200"/>
            </a:lvl1pPr>
          </a:lstStyle>
          <a:p>
            <a:fld id="{40A739EF-F548-F948-9711-AC63F8CE9628}" type="slidenum">
              <a:rPr lang="en-US" smtClean="0"/>
              <a:pPr/>
              <a:t>‹#›</a:t>
            </a:fld>
            <a:endParaRPr lang="en-US" dirty="0"/>
          </a:p>
        </p:txBody>
      </p:sp>
    </p:spTree>
    <p:extLst>
      <p:ext uri="{BB962C8B-B14F-4D97-AF65-F5344CB8AC3E}">
        <p14:creationId xmlns:p14="http://schemas.microsoft.com/office/powerpoint/2010/main" val="52512503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endParaRPr lang="en-US" dirty="0"/>
          </a:p>
        </p:txBody>
      </p:sp>
      <p:sp>
        <p:nvSpPr>
          <p:cNvPr id="4" name="Slide Number Placeholder 3"/>
          <p:cNvSpPr>
            <a:spLocks noGrp="1"/>
          </p:cNvSpPr>
          <p:nvPr>
            <p:ph type="sldNum" sz="quarter" idx="10"/>
          </p:nvPr>
        </p:nvSpPr>
        <p:spPr/>
        <p:txBody>
          <a:bodyPr/>
          <a:lstStyle/>
          <a:p>
            <a:fld id="{40A739EF-F548-F948-9711-AC63F8CE9628}" type="slidenum">
              <a:rPr lang="en-US" smtClean="0"/>
              <a:pPr/>
              <a:t>1</a:t>
            </a:fld>
            <a:endParaRPr lang="en-US" dirty="0"/>
          </a:p>
        </p:txBody>
      </p:sp>
    </p:spTree>
    <p:extLst>
      <p:ext uri="{BB962C8B-B14F-4D97-AF65-F5344CB8AC3E}">
        <p14:creationId xmlns:p14="http://schemas.microsoft.com/office/powerpoint/2010/main" val="1673019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2</a:t>
            </a:fld>
            <a:endParaRPr lang="en-US" dirty="0"/>
          </a:p>
        </p:txBody>
      </p:sp>
    </p:spTree>
    <p:extLst>
      <p:ext uri="{BB962C8B-B14F-4D97-AF65-F5344CB8AC3E}">
        <p14:creationId xmlns:p14="http://schemas.microsoft.com/office/powerpoint/2010/main" val="3152638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3</a:t>
            </a:fld>
            <a:endParaRPr lang="en-US" dirty="0"/>
          </a:p>
        </p:txBody>
      </p:sp>
    </p:spTree>
    <p:extLst>
      <p:ext uri="{BB962C8B-B14F-4D97-AF65-F5344CB8AC3E}">
        <p14:creationId xmlns:p14="http://schemas.microsoft.com/office/powerpoint/2010/main" val="21385058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4</a:t>
            </a:fld>
            <a:endParaRPr lang="en-US" dirty="0"/>
          </a:p>
        </p:txBody>
      </p:sp>
    </p:spTree>
    <p:extLst>
      <p:ext uri="{BB962C8B-B14F-4D97-AF65-F5344CB8AC3E}">
        <p14:creationId xmlns:p14="http://schemas.microsoft.com/office/powerpoint/2010/main" val="2480602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5</a:t>
            </a:fld>
            <a:endParaRPr lang="en-US" dirty="0"/>
          </a:p>
        </p:txBody>
      </p:sp>
    </p:spTree>
    <p:extLst>
      <p:ext uri="{BB962C8B-B14F-4D97-AF65-F5344CB8AC3E}">
        <p14:creationId xmlns:p14="http://schemas.microsoft.com/office/powerpoint/2010/main" val="31526380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7</a:t>
            </a:fld>
            <a:endParaRPr lang="en-US" dirty="0"/>
          </a:p>
        </p:txBody>
      </p:sp>
    </p:spTree>
    <p:extLst>
      <p:ext uri="{BB962C8B-B14F-4D97-AF65-F5344CB8AC3E}">
        <p14:creationId xmlns:p14="http://schemas.microsoft.com/office/powerpoint/2010/main" val="3234275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12</a:t>
            </a:fld>
            <a:endParaRPr lang="en-US" dirty="0"/>
          </a:p>
        </p:txBody>
      </p:sp>
    </p:spTree>
    <p:extLst>
      <p:ext uri="{BB962C8B-B14F-4D97-AF65-F5344CB8AC3E}">
        <p14:creationId xmlns:p14="http://schemas.microsoft.com/office/powerpoint/2010/main" val="12005997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15</a:t>
            </a:fld>
            <a:endParaRPr lang="en-US" dirty="0"/>
          </a:p>
        </p:txBody>
      </p:sp>
    </p:spTree>
    <p:extLst>
      <p:ext uri="{BB962C8B-B14F-4D97-AF65-F5344CB8AC3E}">
        <p14:creationId xmlns:p14="http://schemas.microsoft.com/office/powerpoint/2010/main" val="16251394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18</a:t>
            </a:fld>
            <a:endParaRPr lang="en-US" dirty="0"/>
          </a:p>
        </p:txBody>
      </p:sp>
    </p:spTree>
    <p:extLst>
      <p:ext uri="{BB962C8B-B14F-4D97-AF65-F5344CB8AC3E}">
        <p14:creationId xmlns:p14="http://schemas.microsoft.com/office/powerpoint/2010/main" val="21385058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19</a:t>
            </a:fld>
            <a:endParaRPr lang="en-US" dirty="0"/>
          </a:p>
        </p:txBody>
      </p:sp>
    </p:spTree>
    <p:extLst>
      <p:ext uri="{BB962C8B-B14F-4D97-AF65-F5344CB8AC3E}">
        <p14:creationId xmlns:p14="http://schemas.microsoft.com/office/powerpoint/2010/main" val="40260040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27</a:t>
            </a:fld>
            <a:endParaRPr lang="en-US" dirty="0"/>
          </a:p>
        </p:txBody>
      </p:sp>
    </p:spTree>
    <p:extLst>
      <p:ext uri="{BB962C8B-B14F-4D97-AF65-F5344CB8AC3E}">
        <p14:creationId xmlns:p14="http://schemas.microsoft.com/office/powerpoint/2010/main" val="35014512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28</a:t>
            </a:fld>
            <a:endParaRPr lang="en-US" dirty="0"/>
          </a:p>
        </p:txBody>
      </p:sp>
    </p:spTree>
    <p:extLst>
      <p:ext uri="{BB962C8B-B14F-4D97-AF65-F5344CB8AC3E}">
        <p14:creationId xmlns:p14="http://schemas.microsoft.com/office/powerpoint/2010/main" val="6353978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31</a:t>
            </a:fld>
            <a:endParaRPr lang="en-US" dirty="0"/>
          </a:p>
        </p:txBody>
      </p:sp>
    </p:spTree>
    <p:extLst>
      <p:ext uri="{BB962C8B-B14F-4D97-AF65-F5344CB8AC3E}">
        <p14:creationId xmlns:p14="http://schemas.microsoft.com/office/powerpoint/2010/main" val="11931842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34</a:t>
            </a:fld>
            <a:endParaRPr lang="en-US" dirty="0"/>
          </a:p>
        </p:txBody>
      </p:sp>
    </p:spTree>
    <p:extLst>
      <p:ext uri="{BB962C8B-B14F-4D97-AF65-F5344CB8AC3E}">
        <p14:creationId xmlns:p14="http://schemas.microsoft.com/office/powerpoint/2010/main" val="23371686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35</a:t>
            </a:fld>
            <a:endParaRPr lang="en-US" dirty="0"/>
          </a:p>
        </p:txBody>
      </p:sp>
    </p:spTree>
    <p:extLst>
      <p:ext uri="{BB962C8B-B14F-4D97-AF65-F5344CB8AC3E}">
        <p14:creationId xmlns:p14="http://schemas.microsoft.com/office/powerpoint/2010/main" val="15085223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36</a:t>
            </a:fld>
            <a:endParaRPr lang="en-US" dirty="0"/>
          </a:p>
        </p:txBody>
      </p:sp>
    </p:spTree>
    <p:extLst>
      <p:ext uri="{BB962C8B-B14F-4D97-AF65-F5344CB8AC3E}">
        <p14:creationId xmlns:p14="http://schemas.microsoft.com/office/powerpoint/2010/main" val="9526495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37</a:t>
            </a:fld>
            <a:endParaRPr lang="en-US" dirty="0"/>
          </a:p>
        </p:txBody>
      </p:sp>
    </p:spTree>
    <p:extLst>
      <p:ext uri="{BB962C8B-B14F-4D97-AF65-F5344CB8AC3E}">
        <p14:creationId xmlns:p14="http://schemas.microsoft.com/office/powerpoint/2010/main" val="38831713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39</a:t>
            </a:fld>
            <a:endParaRPr lang="en-US" dirty="0"/>
          </a:p>
        </p:txBody>
      </p:sp>
    </p:spTree>
    <p:extLst>
      <p:ext uri="{BB962C8B-B14F-4D97-AF65-F5344CB8AC3E}">
        <p14:creationId xmlns:p14="http://schemas.microsoft.com/office/powerpoint/2010/main" val="56871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file://localhost/Users/kgammage/Documents/CustomerWork/ToDo/U4%20-%20Code%20300%20SMA%20Branding/Code%20300%20SMA%20FINAL%20LOGO%20FILES/SMA_PPT_Template/SMA_Code_300_logo.png" TargetMode="External"/><Relationship Id="rId5" Type="http://schemas.openxmlformats.org/officeDocument/2006/relationships/image" Target="../media/image3.png"/><Relationship Id="rId4" Type="http://schemas.openxmlformats.org/officeDocument/2006/relationships/image" Target="file://localhost/Users/kgammage/Documents/CustomerWork/Meatballs/NASA.gif" TargetMode="Externa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buClr>
                <a:srgbClr val="77AD3F"/>
              </a:buClr>
              <a:defRPr>
                <a:solidFill>
                  <a:srgbClr val="1863AB"/>
                </a:solidFill>
              </a:defRPr>
            </a:lvl1pPr>
            <a:lvl2pPr>
              <a:buClr>
                <a:srgbClr val="77AD3F"/>
              </a:buClr>
              <a:defRPr>
                <a:solidFill>
                  <a:srgbClr val="1863AB"/>
                </a:solidFill>
              </a:defRPr>
            </a:lvl2pPr>
            <a:lvl3pPr>
              <a:buClr>
                <a:srgbClr val="77AD3F"/>
              </a:buClr>
              <a:defRPr>
                <a:solidFill>
                  <a:srgbClr val="1863AB"/>
                </a:solidFill>
              </a:defRPr>
            </a:lvl3pPr>
            <a:lvl4pPr>
              <a:buClr>
                <a:srgbClr val="77AD3F"/>
              </a:buClr>
              <a:defRPr>
                <a:solidFill>
                  <a:srgbClr val="1863AB"/>
                </a:solidFill>
              </a:defRPr>
            </a:lvl4pPr>
            <a:lvl5pPr>
              <a:buClr>
                <a:srgbClr val="77AD3F"/>
              </a:buClr>
              <a:defRPr>
                <a:solidFill>
                  <a:srgbClr val="1863AB"/>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5"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861AC"/>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Subtitle 2"/>
          <p:cNvSpPr>
            <a:spLocks noGrp="1"/>
          </p:cNvSpPr>
          <p:nvPr>
            <p:ph type="subTitle" idx="1"/>
          </p:nvPr>
        </p:nvSpPr>
        <p:spPr>
          <a:xfrm>
            <a:off x="3084116" y="3114639"/>
            <a:ext cx="5674369" cy="1588337"/>
          </a:xfrm>
          <a:ln>
            <a:noFill/>
          </a:ln>
        </p:spPr>
        <p:txBody>
          <a:bodyPr/>
          <a:lstStyle>
            <a:lvl1pPr marL="0" indent="0" algn="l">
              <a:buNone/>
              <a:defRPr>
                <a:ln>
                  <a:noFill/>
                </a:ln>
                <a:solidFill>
                  <a:srgbClr val="1863AB"/>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9" name="TextBox 8"/>
          <p:cNvSpPr txBox="1"/>
          <p:nvPr userDrawn="1"/>
        </p:nvSpPr>
        <p:spPr>
          <a:xfrm>
            <a:off x="261079" y="621944"/>
            <a:ext cx="2850848" cy="246221"/>
          </a:xfrm>
          <a:prstGeom prst="rect">
            <a:avLst/>
          </a:prstGeom>
          <a:noFill/>
        </p:spPr>
        <p:txBody>
          <a:bodyPr wrap="none" rtlCol="0">
            <a:spAutoFit/>
          </a:bodyPr>
          <a:lstStyle/>
          <a:p>
            <a:r>
              <a:rPr lang="en-US" sz="1000" dirty="0">
                <a:solidFill>
                  <a:srgbClr val="0A3474"/>
                </a:solidFill>
                <a:latin typeface="Arial"/>
                <a:cs typeface="Arial"/>
              </a:rPr>
              <a:t>National Aeronautics</a:t>
            </a:r>
            <a:r>
              <a:rPr lang="en-US" sz="1000" baseline="0" dirty="0">
                <a:solidFill>
                  <a:srgbClr val="0A3474"/>
                </a:solidFill>
                <a:latin typeface="Arial"/>
                <a:cs typeface="Arial"/>
              </a:rPr>
              <a:t> and Space Administration</a:t>
            </a:r>
            <a:endParaRPr lang="en-US" sz="1000" dirty="0">
              <a:solidFill>
                <a:srgbClr val="0A3474"/>
              </a:solidFill>
              <a:latin typeface="Arial"/>
              <a:cs typeface="Arial"/>
            </a:endParaRPr>
          </a:p>
        </p:txBody>
      </p:sp>
      <p:sp>
        <p:nvSpPr>
          <p:cNvPr id="10" name="TextBox 9"/>
          <p:cNvSpPr txBox="1"/>
          <p:nvPr userDrawn="1"/>
        </p:nvSpPr>
        <p:spPr>
          <a:xfrm>
            <a:off x="261079" y="6496692"/>
            <a:ext cx="1082348" cy="246221"/>
          </a:xfrm>
          <a:prstGeom prst="rect">
            <a:avLst/>
          </a:prstGeom>
          <a:noFill/>
        </p:spPr>
        <p:txBody>
          <a:bodyPr wrap="none" rtlCol="0">
            <a:spAutoFit/>
          </a:bodyPr>
          <a:lstStyle/>
          <a:p>
            <a:pPr algn="l"/>
            <a:r>
              <a:rPr lang="en-US" sz="1000" b="1" dirty="0">
                <a:solidFill>
                  <a:srgbClr val="0A3474"/>
                </a:solidFill>
                <a:effectLst/>
                <a:latin typeface="Arial"/>
                <a:cs typeface="Arial"/>
              </a:rPr>
              <a:t>www.nasa.gov</a:t>
            </a:r>
          </a:p>
        </p:txBody>
      </p:sp>
      <p:sp>
        <p:nvSpPr>
          <p:cNvPr id="7" name="Title 1"/>
          <p:cNvSpPr>
            <a:spLocks noGrp="1"/>
          </p:cNvSpPr>
          <p:nvPr>
            <p:ph type="ctrTitle" hasCustomPrompt="1"/>
          </p:nvPr>
        </p:nvSpPr>
        <p:spPr>
          <a:xfrm>
            <a:off x="2499544" y="1461562"/>
            <a:ext cx="6258941" cy="1511960"/>
          </a:xfrm>
        </p:spPr>
        <p:txBody>
          <a:bodyPr>
            <a:normAutofit/>
          </a:bodyPr>
          <a:lstStyle>
            <a:lvl1pPr algn="l">
              <a:spcAft>
                <a:spcPts val="0"/>
              </a:spcAft>
              <a:defRPr sz="3600">
                <a:solidFill>
                  <a:schemeClr val="bg1"/>
                </a:solidFill>
                <a:effectLst>
                  <a:outerShdw blurRad="50800" dist="38100" dir="2700000" algn="tl" rotWithShape="0">
                    <a:srgbClr val="000000">
                      <a:alpha val="75000"/>
                    </a:srgbClr>
                  </a:outerShdw>
                </a:effectLst>
              </a:defRPr>
            </a:lvl1pPr>
          </a:lstStyle>
          <a:p>
            <a:br>
              <a:rPr lang="en-US" dirty="0"/>
            </a:br>
            <a:r>
              <a:rPr lang="en-US" dirty="0"/>
              <a:t>Click to edit Master title style</a:t>
            </a:r>
            <a:br>
              <a:rPr lang="en-US" dirty="0"/>
            </a:br>
            <a:endParaRPr lang="en-US" dirty="0"/>
          </a:p>
        </p:txBody>
      </p:sp>
      <p:pic>
        <p:nvPicPr>
          <p:cNvPr id="13" name="NASA.gif" descr="/Users/kgammage/Documents/CustomerWork/Meatballs/NASA.gif"/>
          <p:cNvPicPr>
            <a:picLocks noChangeAspect="1"/>
          </p:cNvPicPr>
          <p:nvPr userDrawn="1"/>
        </p:nvPicPr>
        <p:blipFill>
          <a:blip r:embed="rId3" r:link="rId4"/>
          <a:stretch>
            <a:fillRect/>
          </a:stretch>
        </p:blipFill>
        <p:spPr>
          <a:xfrm>
            <a:off x="7711309" y="258783"/>
            <a:ext cx="1086856" cy="934696"/>
          </a:xfrm>
          <a:prstGeom prst="rect">
            <a:avLst/>
          </a:prstGeom>
        </p:spPr>
      </p:pic>
      <p:sp>
        <p:nvSpPr>
          <p:cNvPr id="15" name="TextBox 14"/>
          <p:cNvSpPr txBox="1"/>
          <p:nvPr userDrawn="1"/>
        </p:nvSpPr>
        <p:spPr>
          <a:xfrm>
            <a:off x="4243179" y="5504211"/>
            <a:ext cx="4777355" cy="584776"/>
          </a:xfrm>
          <a:prstGeom prst="rect">
            <a:avLst/>
          </a:prstGeom>
          <a:noFill/>
        </p:spPr>
        <p:txBody>
          <a:bodyPr wrap="square"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1" spc="200" dirty="0">
                <a:solidFill>
                  <a:srgbClr val="1863AB"/>
                </a:solidFill>
                <a:latin typeface="Arial"/>
                <a:cs typeface="Arial"/>
              </a:rPr>
              <a:t>SAFETY</a:t>
            </a:r>
            <a:r>
              <a:rPr lang="en-US" sz="1600" b="1" spc="200" baseline="0" dirty="0">
                <a:solidFill>
                  <a:srgbClr val="1863AB"/>
                </a:solidFill>
                <a:latin typeface="Arial"/>
                <a:cs typeface="Arial"/>
              </a:rPr>
              <a:t> and MISSION ASSURANCE </a:t>
            </a:r>
          </a:p>
          <a:p>
            <a:pPr marL="0" marR="0" indent="0" algn="l" defTabSz="457200" rtl="0" eaLnBrk="1" fontAlgn="auto" latinLnBrk="0" hangingPunct="1">
              <a:lnSpc>
                <a:spcPct val="100000"/>
              </a:lnSpc>
              <a:spcBef>
                <a:spcPts val="0"/>
              </a:spcBef>
              <a:spcAft>
                <a:spcPts val="0"/>
              </a:spcAft>
              <a:buClrTx/>
              <a:buSzTx/>
              <a:buFontTx/>
              <a:buNone/>
              <a:tabLst/>
              <a:defRPr/>
            </a:pPr>
            <a:r>
              <a:rPr lang="en-US" sz="1600" b="1" spc="200" baseline="0" dirty="0">
                <a:solidFill>
                  <a:srgbClr val="1863AB"/>
                </a:solidFill>
                <a:latin typeface="Arial"/>
                <a:cs typeface="Arial"/>
              </a:rPr>
              <a:t>DIRECTORATE </a:t>
            </a:r>
            <a:r>
              <a:rPr lang="en-US" sz="1200" b="0" spc="200" baseline="0" dirty="0">
                <a:solidFill>
                  <a:srgbClr val="1863AB"/>
                </a:solidFill>
                <a:latin typeface="Arial"/>
                <a:cs typeface="Arial"/>
              </a:rPr>
              <a:t>Code 300</a:t>
            </a:r>
            <a:endParaRPr lang="en-US" sz="1200" b="0" spc="200" dirty="0">
              <a:solidFill>
                <a:srgbClr val="1863AB"/>
              </a:solidFill>
              <a:latin typeface="Arial"/>
              <a:cs typeface="Arial"/>
            </a:endParaRPr>
          </a:p>
        </p:txBody>
      </p:sp>
      <p:pic>
        <p:nvPicPr>
          <p:cNvPr id="4" name="SMA_Code_300_logo.png" descr="/Users/kgammage/Documents/CustomerWork/ToDo/U4 - Code 300 SMA Branding/Code 300 SMA FINAL LOGO FILES/SMA_PPT_Template/SMA_Code_300_logo.png"/>
          <p:cNvPicPr>
            <a:picLocks noChangeAspect="1"/>
          </p:cNvPicPr>
          <p:nvPr userDrawn="1"/>
        </p:nvPicPr>
        <p:blipFill>
          <a:blip r:embed="rId5" r:link="rId6">
            <a:extLst>
              <a:ext uri="{28A0092B-C50C-407E-A947-70E740481C1C}">
                <a14:useLocalDpi xmlns:a14="http://schemas.microsoft.com/office/drawing/2010/main" val="0"/>
              </a:ext>
            </a:extLst>
          </a:blip>
          <a:stretch>
            <a:fillRect/>
          </a:stretch>
        </p:blipFill>
        <p:spPr>
          <a:xfrm>
            <a:off x="7690311" y="5846452"/>
            <a:ext cx="1128852" cy="703743"/>
          </a:xfrm>
          <a:prstGeom prst="rect">
            <a:avLst/>
          </a:prstGeom>
        </p:spPr>
      </p:pic>
      <p:sp>
        <p:nvSpPr>
          <p:cNvPr id="11" name="Rectangle 10"/>
          <p:cNvSpPr/>
          <p:nvPr userDrawn="1"/>
        </p:nvSpPr>
        <p:spPr>
          <a:xfrm>
            <a:off x="4293574" y="5391536"/>
            <a:ext cx="4555622" cy="50399"/>
          </a:xfrm>
          <a:prstGeom prst="rect">
            <a:avLst/>
          </a:prstGeom>
          <a:gradFill>
            <a:gsLst>
              <a:gs pos="0">
                <a:schemeClr val="bg1"/>
              </a:gs>
              <a:gs pos="0">
                <a:schemeClr val="bg1"/>
              </a:gs>
              <a:gs pos="50000">
                <a:srgbClr val="77AD3F"/>
              </a:gs>
              <a:gs pos="100000">
                <a:schemeClr val="bg1"/>
              </a:gs>
            </a:gsLst>
            <a:lin ang="156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3600">
                <a:effectLst>
                  <a:outerShdw blurRad="38100" dist="38100" dir="2700000" algn="tl">
                    <a:srgbClr val="000000">
                      <a:alpha val="75000"/>
                    </a:srgbClr>
                  </a:outerShdw>
                </a:effectLst>
              </a:defRPr>
            </a:lvl1pPr>
          </a:lstStyle>
          <a:p>
            <a:r>
              <a:rPr lang="en-US" dirty="0"/>
              <a:t>Click to edit Master title style</a:t>
            </a:r>
            <a:br>
              <a:rPr lang="en-US" dirty="0"/>
            </a:b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solidFill>
                  <a:srgbClr val="1863AB"/>
                </a:solidFill>
              </a:defRPr>
            </a:lvl1pPr>
            <a:lvl2pPr>
              <a:defRPr sz="2400">
                <a:solidFill>
                  <a:srgbClr val="1863AB"/>
                </a:solidFill>
              </a:defRPr>
            </a:lvl2pPr>
            <a:lvl3pPr>
              <a:defRPr sz="2000">
                <a:solidFill>
                  <a:srgbClr val="1863AB"/>
                </a:solidFill>
              </a:defRPr>
            </a:lvl3pPr>
            <a:lvl4pPr>
              <a:defRPr sz="1800">
                <a:solidFill>
                  <a:srgbClr val="1863AB"/>
                </a:solidFill>
              </a:defRPr>
            </a:lvl4pPr>
            <a:lvl5pPr>
              <a:defRPr sz="1800">
                <a:solidFill>
                  <a:srgbClr val="1863AB"/>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solidFill>
                  <a:srgbClr val="1863AB"/>
                </a:solidFill>
              </a:defRPr>
            </a:lvl1pPr>
            <a:lvl2pPr>
              <a:defRPr sz="2400">
                <a:solidFill>
                  <a:srgbClr val="1863AB"/>
                </a:solidFill>
              </a:defRPr>
            </a:lvl2pPr>
            <a:lvl3pPr>
              <a:defRPr sz="2000">
                <a:solidFill>
                  <a:srgbClr val="1863AB"/>
                </a:solidFill>
              </a:defRPr>
            </a:lvl3pPr>
            <a:lvl4pPr>
              <a:defRPr sz="1800">
                <a:solidFill>
                  <a:srgbClr val="1863AB"/>
                </a:solidFill>
              </a:defRPr>
            </a:lvl4pPr>
            <a:lvl5pPr>
              <a:defRPr sz="1800">
                <a:solidFill>
                  <a:srgbClr val="1863AB"/>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0A3474"/>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a:spLocks noGrp="1"/>
          </p:cNvSpPr>
          <p:nvPr>
            <p:ph type="sldNum" sz="quarter" idx="10"/>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
        <p:nvSpPr>
          <p:cNvPr id="5" name="Title Placeholder 1"/>
          <p:cNvSpPr>
            <a:spLocks noGrp="1"/>
          </p:cNvSpPr>
          <p:nvPr>
            <p:ph type="title"/>
          </p:nvPr>
        </p:nvSpPr>
        <p:spPr>
          <a:xfrm>
            <a:off x="429288" y="168802"/>
            <a:ext cx="8229600" cy="1143000"/>
          </a:xfrm>
          <a:prstGeom prst="rect">
            <a:avLst/>
          </a:prstGeom>
        </p:spPr>
        <p:txBody>
          <a:bodyPr vert="horz" lIns="91440" tIns="45720" rIns="91440" bIns="45720" rtlCol="0" anchor="ctr">
            <a:normAutofit/>
          </a:bodyPr>
          <a:lstStyle/>
          <a:p>
            <a:br>
              <a:rPr lang="en-US" dirty="0"/>
            </a:br>
            <a:r>
              <a:rPr lang="en-US" dirty="0"/>
              <a:t>Click to edit Master title style</a:t>
            </a:r>
            <a:br>
              <a:rPr lang="en-US" dirty="0"/>
            </a:b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1270038"/>
          </a:xfrm>
          <a:prstGeom prst="rect">
            <a:avLst/>
          </a:prstGeom>
          <a:gradFill flip="none" rotWithShape="1">
            <a:gsLst>
              <a:gs pos="0">
                <a:srgbClr val="A60B19"/>
              </a:gs>
              <a:gs pos="25000">
                <a:srgbClr val="E94826"/>
              </a:gs>
              <a:gs pos="100000">
                <a:srgbClr val="F6E431"/>
              </a:gs>
              <a:gs pos="50000">
                <a:srgbClr val="ED6827"/>
              </a:gs>
              <a:gs pos="75000">
                <a:srgbClr val="F6982A"/>
              </a:gs>
            </a:gsLst>
            <a:lin ang="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29288" y="168802"/>
            <a:ext cx="8229600" cy="1143000"/>
          </a:xfrm>
          <a:prstGeom prst="rect">
            <a:avLst/>
          </a:prstGeom>
        </p:spPr>
        <p:txBody>
          <a:bodyPr vert="horz" lIns="91440" tIns="45720" rIns="91440" bIns="45720" rtlCol="0" anchor="ctr">
            <a:normAutofit/>
          </a:bodyPr>
          <a:lstStyle/>
          <a:p>
            <a:br>
              <a:rPr lang="en-US" dirty="0"/>
            </a:br>
            <a:r>
              <a:rPr lang="en-US" dirty="0"/>
              <a:t>Click to edit Master title style</a:t>
            </a:r>
            <a:br>
              <a:rPr lang="en-US" dirty="0"/>
            </a:br>
            <a:endParaRPr lang="en-US" dirty="0"/>
          </a:p>
        </p:txBody>
      </p:sp>
      <p:sp>
        <p:nvSpPr>
          <p:cNvPr id="3" name="Text Placeholder 2"/>
          <p:cNvSpPr>
            <a:spLocks noGrp="1"/>
          </p:cNvSpPr>
          <p:nvPr>
            <p:ph type="body" idx="1"/>
          </p:nvPr>
        </p:nvSpPr>
        <p:spPr>
          <a:xfrm>
            <a:off x="429288" y="1393265"/>
            <a:ext cx="8229600" cy="46507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861AC"/>
                </a:solidFill>
                <a:latin typeface="Arial"/>
                <a:cs typeface="Arial"/>
              </a:defRPr>
            </a:lvl1pPr>
          </a:lstStyle>
          <a:p>
            <a:fld id="{E3BE99E5-8F11-4D46-8B27-FC02D164DEA2}" type="slidenum">
              <a:rPr lang="en-US" smtClean="0"/>
              <a:pPr/>
              <a:t>‹#›</a:t>
            </a:fld>
            <a:endParaRPr lang="en-US" dirty="0"/>
          </a:p>
        </p:txBody>
      </p:sp>
      <p:sp>
        <p:nvSpPr>
          <p:cNvPr id="10" name="TextBox 9"/>
          <p:cNvSpPr txBox="1"/>
          <p:nvPr userDrawn="1"/>
        </p:nvSpPr>
        <p:spPr>
          <a:xfrm>
            <a:off x="425884" y="6444476"/>
            <a:ext cx="7542788" cy="276999"/>
          </a:xfrm>
          <a:prstGeom prst="rect">
            <a:avLst/>
          </a:prstGeom>
          <a:noFill/>
        </p:spPr>
        <p:txBody>
          <a:bodyPr wrap="square"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spc="200" dirty="0">
                <a:solidFill>
                  <a:srgbClr val="1861AC"/>
                </a:solidFill>
                <a:latin typeface="Arial"/>
                <a:cs typeface="Arial"/>
              </a:rPr>
              <a:t>SAFETY</a:t>
            </a:r>
            <a:r>
              <a:rPr lang="en-US" sz="1200" b="1" spc="200" baseline="0" dirty="0">
                <a:solidFill>
                  <a:srgbClr val="1861AC"/>
                </a:solidFill>
                <a:latin typeface="Arial"/>
                <a:cs typeface="Arial"/>
              </a:rPr>
              <a:t> and MISSION ASSURANCE DIRECTORATE </a:t>
            </a:r>
            <a:r>
              <a:rPr lang="en-US" sz="1000" b="0" spc="200" baseline="0" dirty="0">
                <a:solidFill>
                  <a:srgbClr val="1861AC"/>
                </a:solidFill>
                <a:latin typeface="Arial"/>
                <a:cs typeface="Arial"/>
              </a:rPr>
              <a:t>Code 300</a:t>
            </a:r>
            <a:endParaRPr lang="en-US" sz="1000" b="0" spc="200" dirty="0">
              <a:solidFill>
                <a:srgbClr val="1861AC"/>
              </a:solidFill>
              <a:latin typeface="Arial"/>
              <a:cs typeface="Arial"/>
            </a:endParaRPr>
          </a:p>
        </p:txBody>
      </p:sp>
      <p:sp>
        <p:nvSpPr>
          <p:cNvPr id="4" name="Rectangle 3"/>
          <p:cNvSpPr/>
          <p:nvPr userDrawn="1"/>
        </p:nvSpPr>
        <p:spPr>
          <a:xfrm>
            <a:off x="110868" y="6350531"/>
            <a:ext cx="8788722" cy="60479"/>
          </a:xfrm>
          <a:prstGeom prst="rect">
            <a:avLst/>
          </a:prstGeom>
          <a:gradFill>
            <a:gsLst>
              <a:gs pos="0">
                <a:schemeClr val="bg1"/>
              </a:gs>
              <a:gs pos="0">
                <a:schemeClr val="bg1"/>
              </a:gs>
              <a:gs pos="50000">
                <a:srgbClr val="77AD3F"/>
              </a:gs>
              <a:gs pos="100000">
                <a:schemeClr val="bg1"/>
              </a:gs>
            </a:gsLst>
            <a:lin ang="156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dt="0"/>
  <p:txStyles>
    <p:titleStyle>
      <a:lvl1pPr algn="l" defTabSz="457200" rtl="0" eaLnBrk="1" latinLnBrk="0" hangingPunct="1">
        <a:spcBef>
          <a:spcPct val="0"/>
        </a:spcBef>
        <a:buNone/>
        <a:defRPr sz="3600" b="1" kern="1200">
          <a:solidFill>
            <a:schemeClr val="bg1"/>
          </a:solidFill>
          <a:effectLst>
            <a:outerShdw blurRad="38100" dist="38100" dir="2700000" algn="tl">
              <a:srgbClr val="000000">
                <a:alpha val="43137"/>
              </a:srgbClr>
            </a:outerShdw>
          </a:effectLst>
          <a:latin typeface="Arial"/>
          <a:ea typeface="+mj-ea"/>
          <a:cs typeface="Arial"/>
        </a:defRPr>
      </a:lvl1pPr>
    </p:titleStyle>
    <p:bodyStyle>
      <a:lvl1pPr marL="171450" indent="-171450" algn="l" defTabSz="457200" rtl="0" eaLnBrk="1" latinLnBrk="0" hangingPunct="1">
        <a:spcBef>
          <a:spcPct val="20000"/>
        </a:spcBef>
        <a:buClr>
          <a:srgbClr val="77AD3F"/>
        </a:buClr>
        <a:buFont typeface="Arial"/>
        <a:buChar char="•"/>
        <a:defRPr sz="1800" kern="1200">
          <a:solidFill>
            <a:srgbClr val="1861AC"/>
          </a:solidFill>
          <a:latin typeface="Arial"/>
          <a:ea typeface="+mn-ea"/>
          <a:cs typeface="Arial"/>
        </a:defRPr>
      </a:lvl1pPr>
      <a:lvl2pPr marL="400050" indent="-230188" algn="l" defTabSz="457200" rtl="0" eaLnBrk="1" latinLnBrk="0" hangingPunct="1">
        <a:spcBef>
          <a:spcPct val="20000"/>
        </a:spcBef>
        <a:buClr>
          <a:srgbClr val="77AD3F"/>
        </a:buClr>
        <a:buFont typeface="Arial"/>
        <a:buChar char="–"/>
        <a:tabLst>
          <a:tab pos="511175" algn="l"/>
        </a:tabLst>
        <a:defRPr sz="1800" kern="1200">
          <a:solidFill>
            <a:srgbClr val="1861AC"/>
          </a:solidFill>
          <a:latin typeface="Arial"/>
          <a:ea typeface="+mn-ea"/>
          <a:cs typeface="Arial"/>
        </a:defRPr>
      </a:lvl2pPr>
      <a:lvl3pPr marL="571500" indent="-171450" algn="l" defTabSz="457200" rtl="0" eaLnBrk="1" latinLnBrk="0" hangingPunct="1">
        <a:spcBef>
          <a:spcPct val="20000"/>
        </a:spcBef>
        <a:buClr>
          <a:srgbClr val="77AD3F"/>
        </a:buClr>
        <a:buFont typeface="Arial"/>
        <a:buChar char="•"/>
        <a:tabLst>
          <a:tab pos="400050" algn="l"/>
        </a:tabLst>
        <a:defRPr sz="1800" kern="1200">
          <a:solidFill>
            <a:srgbClr val="1861AC"/>
          </a:solidFill>
          <a:latin typeface="Arial"/>
          <a:ea typeface="+mn-ea"/>
          <a:cs typeface="Arial"/>
        </a:defRPr>
      </a:lvl3pPr>
      <a:lvl4pPr marL="801688" indent="-230188" algn="l" defTabSz="457200" rtl="0" eaLnBrk="1" latinLnBrk="0" hangingPunct="1">
        <a:spcBef>
          <a:spcPct val="20000"/>
        </a:spcBef>
        <a:buClr>
          <a:srgbClr val="77AD3F"/>
        </a:buClr>
        <a:buFont typeface="Arial"/>
        <a:buChar char="–"/>
        <a:tabLst>
          <a:tab pos="971550" algn="l"/>
        </a:tabLst>
        <a:defRPr sz="1800" kern="1200">
          <a:solidFill>
            <a:srgbClr val="1861AC"/>
          </a:solidFill>
          <a:latin typeface="Arial"/>
          <a:ea typeface="+mn-ea"/>
          <a:cs typeface="Arial"/>
        </a:defRPr>
      </a:lvl4pPr>
      <a:lvl5pPr marL="971550" indent="-169863" algn="l" defTabSz="457200" rtl="0" eaLnBrk="1" latinLnBrk="0" hangingPunct="1">
        <a:spcBef>
          <a:spcPct val="20000"/>
        </a:spcBef>
        <a:buClr>
          <a:srgbClr val="77AD3F"/>
        </a:buClr>
        <a:buFont typeface="Arial"/>
        <a:buChar char="»"/>
        <a:defRPr sz="1800" kern="1200">
          <a:solidFill>
            <a:srgbClr val="1861AC"/>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624533" y="3089289"/>
            <a:ext cx="3632471" cy="2034633"/>
          </a:xfrm>
        </p:spPr>
        <p:txBody>
          <a:bodyPr>
            <a:normAutofit fontScale="92500" lnSpcReduction="10000"/>
          </a:bodyPr>
          <a:lstStyle/>
          <a:p>
            <a:pPr algn="ctr"/>
            <a:r>
              <a:rPr lang="en-US" sz="1800" dirty="0"/>
              <a:t>Jesse Leitner, Chief SMA Engineer, NASA GSFC</a:t>
            </a:r>
          </a:p>
          <a:p>
            <a:pPr algn="ctr"/>
            <a:r>
              <a:rPr lang="en-US" sz="1800" dirty="0"/>
              <a:t>Jesse “dot” “Leitner” at “</a:t>
            </a:r>
            <a:r>
              <a:rPr lang="en-US" sz="1800" dirty="0" err="1"/>
              <a:t>nasa.gov</a:t>
            </a:r>
            <a:r>
              <a:rPr lang="en-US" sz="1800" dirty="0"/>
              <a:t>”</a:t>
            </a:r>
          </a:p>
          <a:p>
            <a:pPr algn="ctr"/>
            <a:endParaRPr lang="en-US" dirty="0"/>
          </a:p>
          <a:p>
            <a:pPr algn="ctr"/>
            <a:r>
              <a:rPr lang="en-US" sz="1800" dirty="0"/>
              <a:t>Tupper Hyde</a:t>
            </a:r>
          </a:p>
          <a:p>
            <a:pPr algn="ctr"/>
            <a:r>
              <a:rPr lang="en-US" dirty="0"/>
              <a:t>Chief Engineer</a:t>
            </a:r>
          </a:p>
          <a:p>
            <a:pPr algn="ctr"/>
            <a:r>
              <a:rPr lang="en-US" sz="1800" dirty="0"/>
              <a:t>NASA GSFC</a:t>
            </a:r>
          </a:p>
        </p:txBody>
      </p:sp>
      <p:sp>
        <p:nvSpPr>
          <p:cNvPr id="3" name="Title 2"/>
          <p:cNvSpPr>
            <a:spLocks noGrp="1"/>
          </p:cNvSpPr>
          <p:nvPr>
            <p:ph type="ctrTitle"/>
          </p:nvPr>
        </p:nvSpPr>
        <p:spPr>
          <a:xfrm>
            <a:off x="2176670" y="1461562"/>
            <a:ext cx="6967330" cy="1511960"/>
          </a:xfrm>
        </p:spPr>
        <p:txBody>
          <a:bodyPr>
            <a:noAutofit/>
          </a:bodyPr>
          <a:lstStyle/>
          <a:p>
            <a:r>
              <a:rPr lang="en-US" sz="2800" dirty="0"/>
              <a:t>Phasing COTS parts into low-risk-tolerant missions</a:t>
            </a:r>
          </a:p>
        </p:txBody>
      </p:sp>
    </p:spTree>
    <p:extLst>
      <p:ext uri="{BB962C8B-B14F-4D97-AF65-F5344CB8AC3E}">
        <p14:creationId xmlns:p14="http://schemas.microsoft.com/office/powerpoint/2010/main" val="2422256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550" y="693772"/>
            <a:ext cx="8229600" cy="485775"/>
          </a:xfrm>
        </p:spPr>
        <p:txBody>
          <a:bodyPr>
            <a:normAutofit fontScale="90000"/>
          </a:bodyPr>
          <a:lstStyle/>
          <a:p>
            <a:r>
              <a:rPr lang="en-US" dirty="0"/>
              <a:t>Outline</a:t>
            </a:r>
          </a:p>
        </p:txBody>
      </p:sp>
      <p:sp>
        <p:nvSpPr>
          <p:cNvPr id="3" name="Content Placeholder 2"/>
          <p:cNvSpPr>
            <a:spLocks noGrp="1"/>
          </p:cNvSpPr>
          <p:nvPr>
            <p:ph idx="1"/>
          </p:nvPr>
        </p:nvSpPr>
        <p:spPr>
          <a:xfrm>
            <a:off x="463550" y="2256723"/>
            <a:ext cx="8223250" cy="3335439"/>
          </a:xfrm>
        </p:spPr>
        <p:txBody>
          <a:bodyPr>
            <a:normAutofit/>
          </a:bodyPr>
          <a:lstStyle/>
          <a:p>
            <a:r>
              <a:rPr lang="en-US" dirty="0">
                <a:solidFill>
                  <a:srgbClr val="0070C0"/>
                </a:solidFill>
              </a:rPr>
              <a:t>Electrical, electronic, electromechanical, and electro-optical (EEEE) </a:t>
            </a:r>
            <a:r>
              <a:rPr lang="en-US" dirty="0"/>
              <a:t>parts assurance history</a:t>
            </a:r>
          </a:p>
          <a:p>
            <a:r>
              <a:rPr lang="en-US" dirty="0">
                <a:solidFill>
                  <a:srgbClr val="0070C0"/>
                </a:solidFill>
              </a:rPr>
              <a:t>NASA Electronic Parts and Packaging (NEPP) Program </a:t>
            </a:r>
            <a:r>
              <a:rPr lang="en-US" dirty="0"/>
              <a:t>trends</a:t>
            </a:r>
          </a:p>
          <a:p>
            <a:r>
              <a:rPr lang="en-US" dirty="0">
                <a:solidFill>
                  <a:srgbClr val="0070C0"/>
                </a:solidFill>
              </a:rPr>
              <a:t>Commercial Off The Shelf (COTS) </a:t>
            </a:r>
            <a:r>
              <a:rPr lang="en-US" dirty="0"/>
              <a:t>vs MIL-SPEC dilemma</a:t>
            </a:r>
          </a:p>
          <a:p>
            <a:r>
              <a:rPr lang="en-US" dirty="0"/>
              <a:t>Current approach of phasing in COTS</a:t>
            </a:r>
          </a:p>
          <a:p>
            <a:r>
              <a:rPr lang="en-US" dirty="0"/>
              <a:t>Parts Evaluation &amp; Acceptance Laboratory – building (reconstructing) an essential Agency capability</a:t>
            </a:r>
          </a:p>
          <a:p>
            <a:r>
              <a:rPr lang="en-US" dirty="0"/>
              <a:t>Summary</a:t>
            </a:r>
          </a:p>
          <a:p>
            <a:endParaRPr lang="en-US" dirty="0"/>
          </a:p>
        </p:txBody>
      </p:sp>
      <p:sp>
        <p:nvSpPr>
          <p:cNvPr id="4" name="Slide Number Placeholder 3"/>
          <p:cNvSpPr>
            <a:spLocks noGrp="1"/>
          </p:cNvSpPr>
          <p:nvPr>
            <p:ph type="sldNum" sz="quarter" idx="4294967295"/>
          </p:nvPr>
        </p:nvSpPr>
        <p:spPr>
          <a:xfrm>
            <a:off x="6553200" y="5624514"/>
            <a:ext cx="2133600" cy="273844"/>
          </a:xfrm>
          <a:prstGeom prst="rect">
            <a:avLst/>
          </a:prstGeom>
        </p:spPr>
        <p:txBody>
          <a:bodyPr/>
          <a:lstStyle/>
          <a:p>
            <a:fld id="{641FB1AC-02D1-9846-8E42-69528F42F281}" type="slidenum">
              <a:rPr lang="en-US" smtClean="0"/>
              <a:pPr/>
              <a:t>2</a:t>
            </a:fld>
            <a:endParaRPr lang="en-US" dirty="0"/>
          </a:p>
        </p:txBody>
      </p:sp>
      <p:cxnSp>
        <p:nvCxnSpPr>
          <p:cNvPr id="5" name="Straight Connector 6"/>
          <p:cNvCxnSpPr/>
          <p:nvPr/>
        </p:nvCxnSpPr>
        <p:spPr>
          <a:xfrm>
            <a:off x="463550" y="1571077"/>
            <a:ext cx="82169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1522386"/>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07837" y="1434516"/>
            <a:ext cx="8528325" cy="4650752"/>
          </a:xfrm>
        </p:spPr>
        <p:txBody>
          <a:bodyPr>
            <a:normAutofit/>
          </a:bodyPr>
          <a:lstStyle/>
          <a:p>
            <a:r>
              <a:rPr lang="en-US" dirty="0"/>
              <a:t>Updates in Agency guidance and requirements, combined with the results of NESC COTS parts </a:t>
            </a:r>
            <a:r>
              <a:rPr lang="en-US" dirty="0">
                <a:solidFill>
                  <a:srgbClr val="0070C0"/>
                </a:solidFill>
              </a:rPr>
              <a:t>assessments (Phases I &amp; II)</a:t>
            </a:r>
            <a:r>
              <a:rPr lang="en-US" dirty="0"/>
              <a:t> as well as mission experience at GSFC and in the wider community, have fueled an expansion in the use of COTS parts within NASA Class D and sub-Class-D robotic missions.</a:t>
            </a:r>
          </a:p>
          <a:p>
            <a:r>
              <a:rPr lang="en-US" dirty="0"/>
              <a:t>Drastic changes in the balance between government and commercial use of electronics, combined with advances in technology and manufacturing capability, will soon necessitate an inevitable transition to COTS being the dominant class of parts to be used in </a:t>
            </a:r>
            <a:r>
              <a:rPr lang="en-US" dirty="0">
                <a:solidFill>
                  <a:srgbClr val="0070C0"/>
                </a:solidFill>
              </a:rPr>
              <a:t>low risk-tolerance applications and missions</a:t>
            </a:r>
            <a:r>
              <a:rPr lang="en-US" dirty="0"/>
              <a:t>.  </a:t>
            </a:r>
          </a:p>
          <a:p>
            <a:r>
              <a:rPr lang="en-US" dirty="0"/>
              <a:t>Analyses and measures used as a basis to justify COTS in applications with a medium to high tolerance for risk may not be sufficient to provide confidence for use in applications with a low tolerance for risk.</a:t>
            </a:r>
          </a:p>
          <a:p>
            <a:r>
              <a:rPr lang="en-US" dirty="0"/>
              <a:t>Given that application of MIL-SPEC processes </a:t>
            </a:r>
            <a:r>
              <a:rPr lang="en-US" i="1" dirty="0">
                <a:effectLst>
                  <a:outerShdw blurRad="38100" dist="38100" dir="2700000" algn="tl">
                    <a:srgbClr val="000000">
                      <a:alpha val="43137"/>
                    </a:srgbClr>
                  </a:outerShdw>
                </a:effectLst>
              </a:rPr>
              <a:t>exactly as defined</a:t>
            </a:r>
            <a:r>
              <a:rPr lang="en-US" dirty="0"/>
              <a:t> is not effective for qualifying and accepting COTS parts, a different approach is needed to enable the use of COTS parts in Class A and B </a:t>
            </a:r>
            <a:r>
              <a:rPr lang="en-US" dirty="0">
                <a:solidFill>
                  <a:srgbClr val="0070C0"/>
                </a:solidFill>
              </a:rPr>
              <a:t>robotic, as well as </a:t>
            </a:r>
            <a:r>
              <a:rPr lang="en-US" dirty="0"/>
              <a:t>human space flight missions.</a:t>
            </a:r>
          </a:p>
        </p:txBody>
      </p:sp>
      <p:sp>
        <p:nvSpPr>
          <p:cNvPr id="4" name="Title 3"/>
          <p:cNvSpPr>
            <a:spLocks noGrp="1"/>
          </p:cNvSpPr>
          <p:nvPr>
            <p:ph type="title"/>
          </p:nvPr>
        </p:nvSpPr>
        <p:spPr/>
        <p:txBody>
          <a:bodyPr/>
          <a:lstStyle/>
          <a:p>
            <a:r>
              <a:rPr lang="en-US" dirty="0"/>
              <a:t>Background</a:t>
            </a:r>
          </a:p>
        </p:txBody>
      </p:sp>
    </p:spTree>
    <p:extLst>
      <p:ext uri="{BB962C8B-B14F-4D97-AF65-F5344CB8AC3E}">
        <p14:creationId xmlns:p14="http://schemas.microsoft.com/office/powerpoint/2010/main" val="585962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F88D336-36D4-B143-30FE-592C33C57B5D}"/>
              </a:ext>
            </a:extLst>
          </p:cNvPr>
          <p:cNvSpPr>
            <a:spLocks noGrp="1"/>
          </p:cNvSpPr>
          <p:nvPr>
            <p:ph idx="1"/>
          </p:nvPr>
        </p:nvSpPr>
        <p:spPr/>
        <p:txBody>
          <a:bodyPr>
            <a:normAutofit fontScale="92500" lnSpcReduction="10000"/>
          </a:bodyPr>
          <a:lstStyle/>
          <a:p>
            <a:r>
              <a:rPr lang="en-US" dirty="0"/>
              <a:t>When developing a mission, we need to choose the best parts for the job – they may be MIL-SPEC, they may be COTS, they may be custom</a:t>
            </a:r>
          </a:p>
          <a:p>
            <a:pPr lvl="1"/>
            <a:r>
              <a:rPr lang="en-US" dirty="0"/>
              <a:t>When properly selected, MIL-SPEC and COTS parts can have a basis for reliability</a:t>
            </a:r>
          </a:p>
          <a:p>
            <a:pPr lvl="1"/>
            <a:r>
              <a:rPr lang="en-US" dirty="0"/>
              <a:t>Sometimes there are no parts available or even existing to do the job for the mission that have a basis for reliability </a:t>
            </a:r>
          </a:p>
          <a:p>
            <a:pPr lvl="2"/>
            <a:r>
              <a:rPr lang="en-US" dirty="0"/>
              <a:t>In that case, design practices and system fault tolerance must account for the shortcomings</a:t>
            </a:r>
          </a:p>
          <a:p>
            <a:r>
              <a:rPr lang="en-US" dirty="0"/>
              <a:t> There are many limitations for MIL-SPEC parts and those limitations are growing as technology and manufacturing evolve</a:t>
            </a:r>
          </a:p>
          <a:p>
            <a:r>
              <a:rPr lang="en-US" b="1" dirty="0"/>
              <a:t>COTS (with no caveats) covers an infinite trade space and critical thinking, sound judgment, and understanding of the concepts of quality and reliability are essential to find the right subset of the trade space</a:t>
            </a:r>
          </a:p>
          <a:p>
            <a:r>
              <a:rPr lang="en-US" dirty="0"/>
              <a:t>This is not a message to blindly use COTS parts</a:t>
            </a:r>
          </a:p>
          <a:p>
            <a:r>
              <a:rPr lang="en-US" dirty="0"/>
              <a:t>This is not a message that COTS parts are always the best solution</a:t>
            </a:r>
          </a:p>
          <a:p>
            <a:pPr lvl="1"/>
            <a:r>
              <a:rPr lang="en-US" dirty="0"/>
              <a:t>The best solution comes out of a part-by-part determination that considers performance, reliability, availability of parts, usage constraints, and cost</a:t>
            </a:r>
          </a:p>
          <a:p>
            <a:endParaRPr lang="en-US" dirty="0"/>
          </a:p>
        </p:txBody>
      </p:sp>
      <p:sp>
        <p:nvSpPr>
          <p:cNvPr id="3" name="Title 2">
            <a:extLst>
              <a:ext uri="{FF2B5EF4-FFF2-40B4-BE49-F238E27FC236}">
                <a16:creationId xmlns:a16="http://schemas.microsoft.com/office/drawing/2014/main" id="{2F8C2969-7F6E-AE87-269B-E94541D4903D}"/>
              </a:ext>
            </a:extLst>
          </p:cNvPr>
          <p:cNvSpPr>
            <a:spLocks noGrp="1"/>
          </p:cNvSpPr>
          <p:nvPr>
            <p:ph type="title"/>
          </p:nvPr>
        </p:nvSpPr>
        <p:spPr/>
        <p:txBody>
          <a:bodyPr>
            <a:normAutofit fontScale="90000"/>
          </a:bodyPr>
          <a:lstStyle/>
          <a:p>
            <a:r>
              <a:rPr lang="en-US" dirty="0"/>
              <a:t>What is the fundamental message, and what isn’t it?</a:t>
            </a:r>
          </a:p>
        </p:txBody>
      </p:sp>
      <p:sp>
        <p:nvSpPr>
          <p:cNvPr id="4" name="Rectangle 3">
            <a:extLst>
              <a:ext uri="{FF2B5EF4-FFF2-40B4-BE49-F238E27FC236}">
                <a16:creationId xmlns:a16="http://schemas.microsoft.com/office/drawing/2014/main" id="{491D9F43-21FF-3A40-BF4D-96EC2D6E414C}"/>
              </a:ext>
            </a:extLst>
          </p:cNvPr>
          <p:cNvSpPr/>
          <p:nvPr/>
        </p:nvSpPr>
        <p:spPr>
          <a:xfrm>
            <a:off x="485112" y="5822729"/>
            <a:ext cx="8396129" cy="5885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Addressing radiation is no different or even more expansive when making broader use of COTS parts</a:t>
            </a:r>
          </a:p>
        </p:txBody>
      </p:sp>
    </p:spTree>
    <p:extLst>
      <p:ext uri="{BB962C8B-B14F-4D97-AF65-F5344CB8AC3E}">
        <p14:creationId xmlns:p14="http://schemas.microsoft.com/office/powerpoint/2010/main" val="37021690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550" y="693772"/>
            <a:ext cx="8229600" cy="485775"/>
          </a:xfrm>
        </p:spPr>
        <p:txBody>
          <a:bodyPr>
            <a:noAutofit/>
          </a:bodyPr>
          <a:lstStyle/>
          <a:p>
            <a:r>
              <a:rPr lang="en-US" dirty="0"/>
              <a:t>The world has changed</a:t>
            </a:r>
          </a:p>
        </p:txBody>
      </p:sp>
      <p:sp>
        <p:nvSpPr>
          <p:cNvPr id="3" name="Content Placeholder 2"/>
          <p:cNvSpPr>
            <a:spLocks noGrp="1"/>
          </p:cNvSpPr>
          <p:nvPr>
            <p:ph idx="1"/>
          </p:nvPr>
        </p:nvSpPr>
        <p:spPr>
          <a:xfrm>
            <a:off x="457200" y="1734310"/>
            <a:ext cx="8414426" cy="4822123"/>
          </a:xfrm>
        </p:spPr>
        <p:txBody>
          <a:bodyPr>
            <a:normAutofit fontScale="92500" lnSpcReduction="10000"/>
          </a:bodyPr>
          <a:lstStyle/>
          <a:p>
            <a:r>
              <a:rPr lang="en-US" sz="1600" dirty="0">
                <a:solidFill>
                  <a:srgbClr val="0070C0"/>
                </a:solidFill>
              </a:rPr>
              <a:t>The MIL-SPEC system was devised when there was limited manufacturing capability for electronics – there was little assurance that parts would work reliably </a:t>
            </a:r>
            <a:endParaRPr lang="en-US" sz="1600" dirty="0"/>
          </a:p>
          <a:p>
            <a:r>
              <a:rPr lang="en-US" sz="1600" dirty="0">
                <a:solidFill>
                  <a:srgbClr val="0070C0"/>
                </a:solidFill>
              </a:rPr>
              <a:t>Parts were designed prescriptively and quality metrics were established relative to the designs</a:t>
            </a:r>
            <a:endParaRPr lang="en-US" sz="1600" dirty="0"/>
          </a:p>
          <a:p>
            <a:r>
              <a:rPr lang="en-US" sz="1600" dirty="0">
                <a:solidFill>
                  <a:srgbClr val="0070C0"/>
                </a:solidFill>
              </a:rPr>
              <a:t>Since there were no established reliability or statistical process controls, we had to use extensive strict quality requirements to make sure that current products had minimal variability relative to previous products</a:t>
            </a:r>
          </a:p>
          <a:p>
            <a:r>
              <a:rPr lang="en-US" sz="1600" dirty="0">
                <a:solidFill>
                  <a:srgbClr val="0070C0"/>
                </a:solidFill>
              </a:rPr>
              <a:t>MIL-SPEC levels that involved progressively more testing, higher sample sizes, and more stressing testing were introduced</a:t>
            </a:r>
            <a:endParaRPr lang="en-US" sz="1600" dirty="0"/>
          </a:p>
          <a:p>
            <a:r>
              <a:rPr lang="en-US" sz="1600" dirty="0"/>
              <a:t>Since then commercial manufacturing capability with statistical process controls and high-volume production dwarfed and far surpassed the MIL-SPEC system. </a:t>
            </a:r>
          </a:p>
          <a:p>
            <a:pPr lvl="1"/>
            <a:r>
              <a:rPr lang="en-US" sz="1600" dirty="0"/>
              <a:t>With high-volume and statistical process controls, reliability now can be established directly</a:t>
            </a:r>
          </a:p>
          <a:p>
            <a:pPr lvl="1"/>
            <a:r>
              <a:rPr lang="en-US" sz="1600" dirty="0"/>
              <a:t>NASA and DoD did not recognize the advanced capability of the commercial sector and demanded additional screens to be applied to parts to try to make them mimic MIL-SPEC parts and hopefully screen in quality and reliability </a:t>
            </a:r>
          </a:p>
          <a:p>
            <a:pPr lvl="2"/>
            <a:r>
              <a:rPr lang="en-US" sz="1600" dirty="0"/>
              <a:t>Documentation stated (with limited justification in specific contexts) that higher levels equated to higher reliability, but actually quality was conflated with reliability in general</a:t>
            </a:r>
          </a:p>
          <a:p>
            <a:r>
              <a:rPr lang="en-US" sz="1600" dirty="0"/>
              <a:t>As technology evolved, the MIL-SPEC parts could not keep up</a:t>
            </a:r>
          </a:p>
          <a:p>
            <a:pPr lvl="1"/>
            <a:r>
              <a:rPr lang="en-US" sz="1600" dirty="0"/>
              <a:t>Attempts to apply MIL-SPECs to noncompliant parts became more futile as part technologies have evolved</a:t>
            </a:r>
          </a:p>
          <a:p>
            <a:endParaRPr lang="en-US" sz="1600" dirty="0"/>
          </a:p>
          <a:p>
            <a:pPr lvl="1"/>
            <a:endParaRPr lang="en-US" sz="1600" dirty="0"/>
          </a:p>
          <a:p>
            <a:endParaRPr lang="en-US" sz="1600" dirty="0"/>
          </a:p>
        </p:txBody>
      </p:sp>
      <p:sp>
        <p:nvSpPr>
          <p:cNvPr id="4" name="Slide Number Placeholder 3"/>
          <p:cNvSpPr>
            <a:spLocks noGrp="1"/>
          </p:cNvSpPr>
          <p:nvPr>
            <p:ph type="sldNum" sz="quarter" idx="4294967295"/>
          </p:nvPr>
        </p:nvSpPr>
        <p:spPr>
          <a:xfrm>
            <a:off x="6553200" y="5624514"/>
            <a:ext cx="2133600" cy="273844"/>
          </a:xfrm>
          <a:prstGeom prst="rect">
            <a:avLst/>
          </a:prstGeom>
        </p:spPr>
        <p:txBody>
          <a:bodyPr/>
          <a:lstStyle/>
          <a:p>
            <a:fld id="{641FB1AC-02D1-9846-8E42-69528F42F281}" type="slidenum">
              <a:rPr lang="en-US" smtClean="0"/>
              <a:pPr/>
              <a:t>5</a:t>
            </a:fld>
            <a:endParaRPr lang="en-US" dirty="0"/>
          </a:p>
        </p:txBody>
      </p:sp>
      <p:cxnSp>
        <p:nvCxnSpPr>
          <p:cNvPr id="5" name="Straight Connector 6"/>
          <p:cNvCxnSpPr/>
          <p:nvPr/>
        </p:nvCxnSpPr>
        <p:spPr>
          <a:xfrm>
            <a:off x="463550" y="1571077"/>
            <a:ext cx="82169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6150025"/>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2EA8F70-05BD-6C29-D460-E7CCF37A709E}"/>
              </a:ext>
            </a:extLst>
          </p:cNvPr>
          <p:cNvSpPr>
            <a:spLocks noGrp="1"/>
          </p:cNvSpPr>
          <p:nvPr>
            <p:ph idx="1"/>
          </p:nvPr>
        </p:nvSpPr>
        <p:spPr>
          <a:xfrm>
            <a:off x="429288" y="1393264"/>
            <a:ext cx="8229600" cy="4981409"/>
          </a:xfrm>
        </p:spPr>
        <p:txBody>
          <a:bodyPr>
            <a:normAutofit fontScale="92500" lnSpcReduction="20000"/>
          </a:bodyPr>
          <a:lstStyle/>
          <a:p>
            <a:r>
              <a:rPr lang="en-US" dirty="0"/>
              <a:t>At NASA’s inception, there was no commercial electronics infrastructure to develop or assure reliable parts</a:t>
            </a:r>
          </a:p>
          <a:p>
            <a:r>
              <a:rPr lang="en-US" dirty="0"/>
              <a:t>Challenges in Skylab drove an approach to standardize parts with extensive controls</a:t>
            </a:r>
          </a:p>
          <a:p>
            <a:r>
              <a:rPr lang="en-US" dirty="0"/>
              <a:t>This standardization largely froze the technology, which was necessary at the time, and effective for a long time.  </a:t>
            </a:r>
          </a:p>
          <a:p>
            <a:r>
              <a:rPr lang="en-US" dirty="0"/>
              <a:t>These building blocks formed a religion that could be carried through a compliance approach </a:t>
            </a:r>
          </a:p>
          <a:p>
            <a:r>
              <a:rPr lang="en-US" dirty="0"/>
              <a:t>”Grading” was brought in, which gave some flexibility, but largely became arbitrary and minimally exploited, out of fear and misunderstanding</a:t>
            </a:r>
          </a:p>
          <a:p>
            <a:r>
              <a:rPr lang="en-US" dirty="0"/>
              <a:t>Attempts to standardize new parts coming out simply freeze the technology and stifle innovation, although such an approach has a limited place for cases where we simply want to build multiple copies of the same item (years ago, we combed </a:t>
            </a:r>
            <a:r>
              <a:rPr lang="en-US" dirty="0" err="1"/>
              <a:t>ebay</a:t>
            </a:r>
            <a:r>
              <a:rPr lang="en-US" dirty="0"/>
              <a:t> to buy 086 processors to support </a:t>
            </a:r>
            <a:r>
              <a:rPr lang="en-US"/>
              <a:t>the Shuttle)</a:t>
            </a:r>
            <a:endParaRPr lang="en-US" dirty="0"/>
          </a:p>
          <a:p>
            <a:r>
              <a:rPr lang="en-US" dirty="0"/>
              <a:t>Compliance to an old arbitrary system no longer makes sense</a:t>
            </a:r>
          </a:p>
          <a:p>
            <a:r>
              <a:rPr lang="en-US" dirty="0"/>
              <a:t>Parts are often key elements of technology advancement and innovation</a:t>
            </a:r>
          </a:p>
          <a:p>
            <a:r>
              <a:rPr lang="en-US" dirty="0"/>
              <a:t>Automotive electronics quickly took over the market, but instead of being concerned only with safety and reliability (as in government space), efficiency, cost-effectiveness and technology were also key drivers</a:t>
            </a:r>
          </a:p>
          <a:p>
            <a:r>
              <a:rPr lang="en-US" dirty="0"/>
              <a:t>While the current compliance exercise should be dropped, the need for knowledgeable people and a knowledge base is essential</a:t>
            </a:r>
          </a:p>
        </p:txBody>
      </p:sp>
      <p:sp>
        <p:nvSpPr>
          <p:cNvPr id="3" name="Title 2">
            <a:extLst>
              <a:ext uri="{FF2B5EF4-FFF2-40B4-BE49-F238E27FC236}">
                <a16:creationId xmlns:a16="http://schemas.microsoft.com/office/drawing/2014/main" id="{D4A56A19-766A-D59C-8A51-50B568DA666F}"/>
              </a:ext>
            </a:extLst>
          </p:cNvPr>
          <p:cNvSpPr>
            <a:spLocks noGrp="1"/>
          </p:cNvSpPr>
          <p:nvPr>
            <p:ph type="title"/>
          </p:nvPr>
        </p:nvSpPr>
        <p:spPr/>
        <p:txBody>
          <a:bodyPr>
            <a:normAutofit fontScale="90000"/>
          </a:bodyPr>
          <a:lstStyle/>
          <a:p>
            <a:r>
              <a:rPr lang="en-US" dirty="0"/>
              <a:t>Transition from compliance to knowledge</a:t>
            </a:r>
          </a:p>
        </p:txBody>
      </p:sp>
    </p:spTree>
    <p:extLst>
      <p:ext uri="{BB962C8B-B14F-4D97-AF65-F5344CB8AC3E}">
        <p14:creationId xmlns:p14="http://schemas.microsoft.com/office/powerpoint/2010/main" val="1744890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593A303-89FC-B940-B661-CAFC48396AAF}"/>
              </a:ext>
            </a:extLst>
          </p:cNvPr>
          <p:cNvSpPr>
            <a:spLocks noGrp="1"/>
          </p:cNvSpPr>
          <p:nvPr>
            <p:ph idx="1"/>
          </p:nvPr>
        </p:nvSpPr>
        <p:spPr/>
        <p:txBody>
          <a:bodyPr>
            <a:normAutofit/>
          </a:bodyPr>
          <a:lstStyle/>
          <a:p>
            <a:r>
              <a:rPr lang="en-US" sz="2000" dirty="0"/>
              <a:t>Originally formed to support the Commercial Crew Program and its heavy use of COTS</a:t>
            </a:r>
          </a:p>
          <a:p>
            <a:r>
              <a:rPr lang="en-US" sz="2000" dirty="0"/>
              <a:t>Turned to focus on the overall problem of selection, evaluation, screening, qualification, and usage in robotic and human-rated space systems</a:t>
            </a:r>
          </a:p>
          <a:p>
            <a:r>
              <a:rPr lang="en-US" sz="2000" dirty="0"/>
              <a:t>Phase 1 introduced several new ways of looking at COTS and key terminologies to help the agency understand ways to use COTS successfully</a:t>
            </a:r>
          </a:p>
          <a:p>
            <a:r>
              <a:rPr lang="en-US" sz="2000" dirty="0"/>
              <a:t>Phase 2 has extensively dispelled myths and established a framework for new approaches to use COTS parts reliably</a:t>
            </a:r>
          </a:p>
          <a:p>
            <a:pPr lvl="1"/>
            <a:r>
              <a:rPr lang="en-US" sz="2000" dirty="0"/>
              <a:t>Reliable usage centers around the concept introduced in the Phase 1 study, the Industry Leading Parts Manufacturer (ILPM), and the specific selection of Established parts</a:t>
            </a:r>
          </a:p>
        </p:txBody>
      </p:sp>
      <p:sp>
        <p:nvSpPr>
          <p:cNvPr id="4" name="Title 3">
            <a:extLst>
              <a:ext uri="{FF2B5EF4-FFF2-40B4-BE49-F238E27FC236}">
                <a16:creationId xmlns:a16="http://schemas.microsoft.com/office/drawing/2014/main" id="{D718F7EA-902D-0645-9DD4-263E577215E6}"/>
              </a:ext>
            </a:extLst>
          </p:cNvPr>
          <p:cNvSpPr>
            <a:spLocks noGrp="1"/>
          </p:cNvSpPr>
          <p:nvPr>
            <p:ph type="title"/>
          </p:nvPr>
        </p:nvSpPr>
        <p:spPr/>
        <p:txBody>
          <a:bodyPr/>
          <a:lstStyle/>
          <a:p>
            <a:r>
              <a:rPr lang="en-US" dirty="0"/>
              <a:t>NESC COTS study</a:t>
            </a:r>
          </a:p>
        </p:txBody>
      </p:sp>
      <p:sp>
        <p:nvSpPr>
          <p:cNvPr id="2" name="Rectangle 1">
            <a:extLst>
              <a:ext uri="{FF2B5EF4-FFF2-40B4-BE49-F238E27FC236}">
                <a16:creationId xmlns:a16="http://schemas.microsoft.com/office/drawing/2014/main" id="{7EBCCAD9-8172-4085-749C-2AD498D95986}"/>
              </a:ext>
            </a:extLst>
          </p:cNvPr>
          <p:cNvSpPr/>
          <p:nvPr/>
        </p:nvSpPr>
        <p:spPr>
          <a:xfrm>
            <a:off x="429288" y="5646420"/>
            <a:ext cx="8485632" cy="67665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This presentation was largely motivated and informed by the NESC COTS study, but it goes well beyond the findings and message of the study</a:t>
            </a:r>
          </a:p>
        </p:txBody>
      </p:sp>
    </p:spTree>
    <p:extLst>
      <p:ext uri="{BB962C8B-B14F-4D97-AF65-F5344CB8AC3E}">
        <p14:creationId xmlns:p14="http://schemas.microsoft.com/office/powerpoint/2010/main" val="30899122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2C2851C-CFC9-2847-83B0-DC2D1780F484}"/>
              </a:ext>
            </a:extLst>
          </p:cNvPr>
          <p:cNvSpPr>
            <a:spLocks noGrp="1"/>
          </p:cNvSpPr>
          <p:nvPr>
            <p:ph idx="1"/>
          </p:nvPr>
        </p:nvSpPr>
        <p:spPr/>
        <p:txBody>
          <a:bodyPr>
            <a:normAutofit fontScale="92500" lnSpcReduction="20000"/>
          </a:bodyPr>
          <a:lstStyle/>
          <a:p>
            <a:pPr marL="0" indent="0">
              <a:buNone/>
            </a:pPr>
            <a:r>
              <a:rPr lang="en-US" dirty="0"/>
              <a:t>ILPM:  a COTS manufacturer that produces high quality and reliability parts that do not require additional screening and lot conformance testing, common in today’s requirements for using “non-standard” parts in space</a:t>
            </a:r>
          </a:p>
          <a:p>
            <a:pPr fontAlgn="base"/>
            <a:r>
              <a:rPr lang="en-US" dirty="0"/>
              <a:t>Implements a “Zero Defects” program, as described in AEC-Q004 or a similar source. </a:t>
            </a:r>
          </a:p>
          <a:p>
            <a:pPr fontAlgn="base"/>
            <a:r>
              <a:rPr lang="en-US" dirty="0"/>
              <a:t>Designs parts for manufacturability, testability, operating life and fielded reliability. </a:t>
            </a:r>
          </a:p>
          <a:p>
            <a:pPr fontAlgn="base"/>
            <a:r>
              <a:rPr lang="en-US" dirty="0"/>
              <a:t>Manufactures parts on automated, high-volume production lines with minimal human touch labor. </a:t>
            </a:r>
          </a:p>
          <a:p>
            <a:pPr fontAlgn="base"/>
            <a:r>
              <a:rPr lang="en-US" dirty="0"/>
              <a:t>The manufacturer understands and documents all manufacturing and testing processes and the impacts and sensitivities of each process step on product characteristics and quality. </a:t>
            </a:r>
          </a:p>
          <a:p>
            <a:pPr fontAlgn="base"/>
            <a:r>
              <a:rPr lang="en-US" dirty="0"/>
              <a:t>The manufacturer’s end-product testing includes 100% electrical verification of datasheet parameters.</a:t>
            </a:r>
          </a:p>
          <a:p>
            <a:pPr fontAlgn="base"/>
            <a:r>
              <a:rPr lang="en-US" dirty="0"/>
              <a:t>The manufacturer implements rules for removing outlier parts and removing abnormal lots; these rules may apply either in-process or with finished parts. </a:t>
            </a:r>
          </a:p>
          <a:p>
            <a:pPr fontAlgn="base"/>
            <a:r>
              <a:rPr lang="en-US" dirty="0"/>
              <a:t>The manufacturer implements a robust change system that assures all major changes are properly qualified and that customers are notified of major changes</a:t>
            </a:r>
          </a:p>
          <a:p>
            <a:pPr fontAlgn="base"/>
            <a:r>
              <a:rPr lang="en-US" dirty="0"/>
              <a:t>The manufacturer implements a robust Quality Management System acceptable for spaceflight. </a:t>
            </a:r>
          </a:p>
        </p:txBody>
      </p:sp>
      <p:sp>
        <p:nvSpPr>
          <p:cNvPr id="4" name="Title 3">
            <a:extLst>
              <a:ext uri="{FF2B5EF4-FFF2-40B4-BE49-F238E27FC236}">
                <a16:creationId xmlns:a16="http://schemas.microsoft.com/office/drawing/2014/main" id="{1C5374DC-9459-7F44-B5E2-C4F20E257939}"/>
              </a:ext>
            </a:extLst>
          </p:cNvPr>
          <p:cNvSpPr>
            <a:spLocks noGrp="1"/>
          </p:cNvSpPr>
          <p:nvPr>
            <p:ph type="title"/>
          </p:nvPr>
        </p:nvSpPr>
        <p:spPr/>
        <p:txBody>
          <a:bodyPr/>
          <a:lstStyle/>
          <a:p>
            <a:r>
              <a:rPr lang="en-US" dirty="0"/>
              <a:t>ILPM</a:t>
            </a:r>
          </a:p>
        </p:txBody>
      </p:sp>
      <p:sp>
        <p:nvSpPr>
          <p:cNvPr id="6" name="Rectangle 5">
            <a:extLst>
              <a:ext uri="{FF2B5EF4-FFF2-40B4-BE49-F238E27FC236}">
                <a16:creationId xmlns:a16="http://schemas.microsoft.com/office/drawing/2014/main" id="{67983062-A3FB-8E4A-AA38-1E58D6101D1D}"/>
              </a:ext>
            </a:extLst>
          </p:cNvPr>
          <p:cNvSpPr/>
          <p:nvPr/>
        </p:nvSpPr>
        <p:spPr>
          <a:xfrm>
            <a:off x="323681" y="5810081"/>
            <a:ext cx="8335207" cy="46933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Each organization should maintain its own list of ILPMs</a:t>
            </a:r>
          </a:p>
        </p:txBody>
      </p:sp>
    </p:spTree>
    <p:extLst>
      <p:ext uri="{BB962C8B-B14F-4D97-AF65-F5344CB8AC3E}">
        <p14:creationId xmlns:p14="http://schemas.microsoft.com/office/powerpoint/2010/main" val="971581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4FA8CA7-AA05-4243-A058-5EC62C91B9F9}"/>
              </a:ext>
            </a:extLst>
          </p:cNvPr>
          <p:cNvSpPr>
            <a:spLocks noGrp="1"/>
          </p:cNvSpPr>
          <p:nvPr>
            <p:ph idx="1"/>
          </p:nvPr>
        </p:nvSpPr>
        <p:spPr/>
        <p:txBody>
          <a:bodyPr>
            <a:normAutofit fontScale="92500" lnSpcReduction="10000"/>
          </a:bodyPr>
          <a:lstStyle/>
          <a:p>
            <a:pPr fontAlgn="base"/>
            <a:r>
              <a:rPr lang="en-US" dirty="0"/>
              <a:t>Produced using processes that have been stable for at least one year so there are enough data to verify the part’s reliability;   </a:t>
            </a:r>
          </a:p>
          <a:p>
            <a:pPr fontAlgn="base"/>
            <a:r>
              <a:rPr lang="en-US" dirty="0"/>
              <a:t>Produced in high volume. High volume is defined as a series of parts sharing the same datasheet having a combined sales volume over one million parts during the part’s lifetime; </a:t>
            </a:r>
          </a:p>
          <a:p>
            <a:pPr fontAlgn="base"/>
            <a:r>
              <a:rPr lang="en-US" dirty="0"/>
              <a:t>100% electrically tested per datasheet specifications, minimally at typical operating conditions and is in production prior to shipping to customers. Additionally, the manufacturer must have completed multi-lot characterization over all operating conditions cited in the part's datasheet, prior to mass production release.  Thus, production test limits are set for typical test conditions sufficient to guarantee that the parts will meet all parameters’ performance specifications on the datasheet; </a:t>
            </a:r>
          </a:p>
          <a:p>
            <a:pPr fontAlgn="base"/>
            <a:r>
              <a:rPr lang="en-US" dirty="0"/>
              <a:t>Produced on fully automated production lines utilizing statistical process controls (SPC), and undergoes in-process testing, including wafer probing for microcircuits and semiconductors, and other means as appropriate for other products, e.g., passive parts. These controls and tests are intended to detect out of control processes and eliminate defective parts at various stages of production.</a:t>
            </a:r>
          </a:p>
          <a:p>
            <a:endParaRPr lang="en-US" dirty="0"/>
          </a:p>
        </p:txBody>
      </p:sp>
      <p:sp>
        <p:nvSpPr>
          <p:cNvPr id="4" name="Title 3">
            <a:extLst>
              <a:ext uri="{FF2B5EF4-FFF2-40B4-BE49-F238E27FC236}">
                <a16:creationId xmlns:a16="http://schemas.microsoft.com/office/drawing/2014/main" id="{0EC2B2B8-D264-E54A-A038-A693C8564752}"/>
              </a:ext>
            </a:extLst>
          </p:cNvPr>
          <p:cNvSpPr>
            <a:spLocks noGrp="1"/>
          </p:cNvSpPr>
          <p:nvPr>
            <p:ph type="title"/>
          </p:nvPr>
        </p:nvSpPr>
        <p:spPr/>
        <p:txBody>
          <a:bodyPr/>
          <a:lstStyle/>
          <a:p>
            <a:r>
              <a:rPr lang="en-US" dirty="0"/>
              <a:t>Established Part</a:t>
            </a:r>
          </a:p>
        </p:txBody>
      </p:sp>
    </p:spTree>
    <p:extLst>
      <p:ext uri="{BB962C8B-B14F-4D97-AF65-F5344CB8AC3E}">
        <p14:creationId xmlns:p14="http://schemas.microsoft.com/office/powerpoint/2010/main" val="24232038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572246FF-2C81-8842-B7E0-6925394D1079}"/>
              </a:ext>
            </a:extLst>
          </p:cNvPr>
          <p:cNvSpPr>
            <a:spLocks noGrp="1"/>
          </p:cNvSpPr>
          <p:nvPr>
            <p:ph idx="1"/>
          </p:nvPr>
        </p:nvSpPr>
        <p:spPr/>
        <p:txBody>
          <a:bodyPr>
            <a:normAutofit fontScale="85000" lnSpcReduction="20000"/>
          </a:bodyPr>
          <a:lstStyle/>
          <a:p>
            <a:r>
              <a:rPr lang="en-US" dirty="0"/>
              <a:t>Parts for which the part manufacturer solely establishes and controls the specifications for performance, configuration and reliability, including design, materials, processes, and testing without additional requirements imposed by users and external organizations. It is typically available for sale through commercial distributors to the public with little or no lead time. </a:t>
            </a:r>
          </a:p>
          <a:p>
            <a:r>
              <a:rPr lang="en-US" dirty="0"/>
              <a:t>Manufacturers design for reliability and employ continuous improvement processes and advanced manufacturing techniques</a:t>
            </a:r>
          </a:p>
          <a:p>
            <a:r>
              <a:rPr lang="en-US" dirty="0"/>
              <a:t>Manufacturers perform their own qualification tests based on how the parts are manufactured and how they are intended to be used</a:t>
            </a:r>
          </a:p>
          <a:p>
            <a:r>
              <a:rPr lang="en-US" dirty="0"/>
              <a:t>Reliability is established by volume</a:t>
            </a:r>
          </a:p>
          <a:p>
            <a:pPr lvl="1"/>
            <a:r>
              <a:rPr lang="en-US" dirty="0"/>
              <a:t>Reliability is essential to stay in business, so it is self-controlled and </a:t>
            </a:r>
            <a:r>
              <a:rPr lang="en-US" i="1" dirty="0"/>
              <a:t>stable</a:t>
            </a:r>
            <a:endParaRPr lang="en-US" dirty="0"/>
          </a:p>
          <a:p>
            <a:pPr lvl="1"/>
            <a:r>
              <a:rPr lang="en-US" dirty="0"/>
              <a:t>Low volume parts have questionable and uncertain reliability, and thus must be assured by additional means</a:t>
            </a:r>
          </a:p>
          <a:p>
            <a:r>
              <a:rPr lang="en-US" dirty="0"/>
              <a:t>Vendor screening and testing processes assure uniformity and that each part performs as intended, while avoiding damaging or degrading parts through additional handling, use of unknown test equipment, and </a:t>
            </a:r>
            <a:r>
              <a:rPr lang="en-US" dirty="0" err="1"/>
              <a:t>overtesting</a:t>
            </a:r>
            <a:endParaRPr lang="en-US" dirty="0"/>
          </a:p>
          <a:p>
            <a:pPr lvl="1"/>
            <a:r>
              <a:rPr lang="en-US" dirty="0"/>
              <a:t>Parts not going through vendor screening and testing processes have uncertain linkage back to the historical usage needed to form a basis for reliability</a:t>
            </a:r>
          </a:p>
          <a:p>
            <a:r>
              <a:rPr lang="en-US" b="1" dirty="0"/>
              <a:t>High-volume parts from reputable vendors that go through 100% vendor screening covering all datasheet parameters have the best opportunity for reliable usage, when used well within rated limits (</a:t>
            </a:r>
            <a:r>
              <a:rPr lang="en-US" b="1" u="sng" dirty="0"/>
              <a:t>including radiation*</a:t>
            </a:r>
            <a:r>
              <a:rPr lang="en-US" b="1" dirty="0"/>
              <a:t>) because testing is most closely linked to actual manufacture and usage.  </a:t>
            </a:r>
          </a:p>
          <a:p>
            <a:endParaRPr lang="en-US" dirty="0"/>
          </a:p>
        </p:txBody>
      </p:sp>
      <p:sp>
        <p:nvSpPr>
          <p:cNvPr id="5" name="Title 4">
            <a:extLst>
              <a:ext uri="{FF2B5EF4-FFF2-40B4-BE49-F238E27FC236}">
                <a16:creationId xmlns:a16="http://schemas.microsoft.com/office/drawing/2014/main" id="{A4D583CA-6754-F849-9137-3BE165D5AD14}"/>
              </a:ext>
            </a:extLst>
          </p:cNvPr>
          <p:cNvSpPr>
            <a:spLocks noGrp="1"/>
          </p:cNvSpPr>
          <p:nvPr>
            <p:ph type="title"/>
          </p:nvPr>
        </p:nvSpPr>
        <p:spPr/>
        <p:txBody>
          <a:bodyPr/>
          <a:lstStyle/>
          <a:p>
            <a:r>
              <a:rPr lang="en-US" dirty="0"/>
              <a:t>COTS parts	</a:t>
            </a:r>
          </a:p>
        </p:txBody>
      </p:sp>
      <p:sp>
        <p:nvSpPr>
          <p:cNvPr id="4" name="Slide Number Placeholder 3">
            <a:extLst>
              <a:ext uri="{FF2B5EF4-FFF2-40B4-BE49-F238E27FC236}">
                <a16:creationId xmlns:a16="http://schemas.microsoft.com/office/drawing/2014/main" id="{27BC2AB8-2882-6D46-8C51-6A04694DD11A}"/>
              </a:ext>
            </a:extLst>
          </p:cNvPr>
          <p:cNvSpPr>
            <a:spLocks noGrp="1"/>
          </p:cNvSpPr>
          <p:nvPr>
            <p:ph type="sldNum" sz="quarter" idx="4"/>
          </p:nvPr>
        </p:nvSpPr>
        <p:spPr/>
        <p:txBody>
          <a:bodyPr/>
          <a:lstStyle/>
          <a:p>
            <a:fld id="{E3BE99E5-8F11-4D46-8B27-FC02D164DEA2}" type="slidenum">
              <a:rPr lang="en-US" smtClean="0"/>
              <a:pPr/>
              <a:t>10</a:t>
            </a:fld>
            <a:endParaRPr lang="en-US" dirty="0"/>
          </a:p>
        </p:txBody>
      </p:sp>
      <p:sp>
        <p:nvSpPr>
          <p:cNvPr id="2" name="TextBox 1">
            <a:extLst>
              <a:ext uri="{FF2B5EF4-FFF2-40B4-BE49-F238E27FC236}">
                <a16:creationId xmlns:a16="http://schemas.microsoft.com/office/drawing/2014/main" id="{641E5BF8-1413-B502-63BA-51F28832ED1F}"/>
              </a:ext>
            </a:extLst>
          </p:cNvPr>
          <p:cNvSpPr txBox="1"/>
          <p:nvPr/>
        </p:nvSpPr>
        <p:spPr>
          <a:xfrm>
            <a:off x="493716" y="5956203"/>
            <a:ext cx="8343900" cy="338554"/>
          </a:xfrm>
          <a:prstGeom prst="rect">
            <a:avLst/>
          </a:prstGeom>
          <a:noFill/>
        </p:spPr>
        <p:txBody>
          <a:bodyPr wrap="square" rtlCol="0">
            <a:spAutoFit/>
          </a:bodyPr>
          <a:lstStyle/>
          <a:p>
            <a:r>
              <a:rPr lang="en-US" sz="1600" dirty="0"/>
              <a:t>*Radiation is a system-level phenomenon that is not sufficiently addressed at the piece-part level</a:t>
            </a:r>
          </a:p>
        </p:txBody>
      </p:sp>
    </p:spTree>
    <p:extLst>
      <p:ext uri="{BB962C8B-B14F-4D97-AF65-F5344CB8AC3E}">
        <p14:creationId xmlns:p14="http://schemas.microsoft.com/office/powerpoint/2010/main" val="2008849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64FE014D-2C82-994E-A740-BC33303B5675}"/>
              </a:ext>
            </a:extLst>
          </p:cNvPr>
          <p:cNvSpPr>
            <a:spLocks noGrp="1"/>
          </p:cNvSpPr>
          <p:nvPr>
            <p:ph idx="1"/>
          </p:nvPr>
        </p:nvSpPr>
        <p:spPr/>
        <p:txBody>
          <a:bodyPr>
            <a:normAutofit fontScale="85000" lnSpcReduction="10000"/>
          </a:bodyPr>
          <a:lstStyle/>
          <a:p>
            <a:r>
              <a:rPr lang="en-US" dirty="0"/>
              <a:t>Originated in DoD out of the need for tight uniformity and interchangeability of parts across the world</a:t>
            </a:r>
          </a:p>
          <a:p>
            <a:r>
              <a:rPr lang="en-US" dirty="0"/>
              <a:t>Quality specifications were defined to cover the most extreme range of conditions</a:t>
            </a:r>
          </a:p>
          <a:p>
            <a:r>
              <a:rPr lang="en-US" dirty="0"/>
              <a:t>The government controls the drawings, requirements, and specifications of such parts.</a:t>
            </a:r>
          </a:p>
          <a:p>
            <a:r>
              <a:rPr lang="en-US" dirty="0"/>
              <a:t>Reliability is often declared based on accelerated testing combined with many stringent requirements and other forms of extreme tests</a:t>
            </a:r>
          </a:p>
          <a:p>
            <a:r>
              <a:rPr lang="en-US" dirty="0"/>
              <a:t>Some specs/requirements included based on past lessons learned or past indicators of infant mortality</a:t>
            </a:r>
          </a:p>
          <a:p>
            <a:r>
              <a:rPr lang="en-US" dirty="0"/>
              <a:t>Originally, MIL-SPECs were the only reasonable approach to procure parts that were necessary to function reliably.</a:t>
            </a:r>
          </a:p>
          <a:p>
            <a:r>
              <a:rPr lang="en-US" dirty="0"/>
              <a:t>Thus MIL-SPECs were the best existing source to obtain parts to use in space systems</a:t>
            </a:r>
          </a:p>
          <a:p>
            <a:pPr lvl="1"/>
            <a:r>
              <a:rPr lang="en-US" dirty="0"/>
              <a:t>The government monitored parts manufacturing and testing</a:t>
            </a:r>
          </a:p>
          <a:p>
            <a:pPr lvl="1"/>
            <a:r>
              <a:rPr lang="en-US" dirty="0"/>
              <a:t>Failure rates from highly-accelerated tests were used to predict reliability and verify that issues were not appearing in manufacturing.  </a:t>
            </a:r>
          </a:p>
          <a:p>
            <a:r>
              <a:rPr lang="en-US" b="1" dirty="0"/>
              <a:t>MIL-SPEC parts arbitrarily link to reliability because they are assured by quality specifications that may not represent actual usage or manufacture, and might </a:t>
            </a:r>
            <a:r>
              <a:rPr lang="en-US" b="1" dirty="0" err="1"/>
              <a:t>overtest</a:t>
            </a:r>
            <a:r>
              <a:rPr lang="en-US" b="1" dirty="0"/>
              <a:t> parts by using standard screening practices.  Since reliability is a by-product, it is far from guaranteed*</a:t>
            </a:r>
          </a:p>
        </p:txBody>
      </p:sp>
      <p:sp>
        <p:nvSpPr>
          <p:cNvPr id="5" name="Title 4">
            <a:extLst>
              <a:ext uri="{FF2B5EF4-FFF2-40B4-BE49-F238E27FC236}">
                <a16:creationId xmlns:a16="http://schemas.microsoft.com/office/drawing/2014/main" id="{10FC1B61-39DA-6A4D-A546-311E4F734FBB}"/>
              </a:ext>
            </a:extLst>
          </p:cNvPr>
          <p:cNvSpPr>
            <a:spLocks noGrp="1"/>
          </p:cNvSpPr>
          <p:nvPr>
            <p:ph type="title"/>
          </p:nvPr>
        </p:nvSpPr>
        <p:spPr/>
        <p:txBody>
          <a:bodyPr/>
          <a:lstStyle/>
          <a:p>
            <a:r>
              <a:rPr lang="en-US" dirty="0"/>
              <a:t>MIL-SPEC parts</a:t>
            </a:r>
          </a:p>
        </p:txBody>
      </p:sp>
      <p:sp>
        <p:nvSpPr>
          <p:cNvPr id="4" name="Slide Number Placeholder 3">
            <a:extLst>
              <a:ext uri="{FF2B5EF4-FFF2-40B4-BE49-F238E27FC236}">
                <a16:creationId xmlns:a16="http://schemas.microsoft.com/office/drawing/2014/main" id="{1B2E61C5-1662-364F-A4EF-2668604D4259}"/>
              </a:ext>
            </a:extLst>
          </p:cNvPr>
          <p:cNvSpPr>
            <a:spLocks noGrp="1"/>
          </p:cNvSpPr>
          <p:nvPr>
            <p:ph type="sldNum" sz="quarter" idx="4"/>
          </p:nvPr>
        </p:nvSpPr>
        <p:spPr/>
        <p:txBody>
          <a:bodyPr/>
          <a:lstStyle/>
          <a:p>
            <a:fld id="{E3BE99E5-8F11-4D46-8B27-FC02D164DEA2}" type="slidenum">
              <a:rPr lang="en-US" smtClean="0"/>
              <a:pPr/>
              <a:t>11</a:t>
            </a:fld>
            <a:endParaRPr lang="en-US" dirty="0"/>
          </a:p>
        </p:txBody>
      </p:sp>
      <p:sp>
        <p:nvSpPr>
          <p:cNvPr id="2" name="TextBox 1">
            <a:extLst>
              <a:ext uri="{FF2B5EF4-FFF2-40B4-BE49-F238E27FC236}">
                <a16:creationId xmlns:a16="http://schemas.microsoft.com/office/drawing/2014/main" id="{698F3774-EB35-B449-824C-9954F0CEFFC1}"/>
              </a:ext>
            </a:extLst>
          </p:cNvPr>
          <p:cNvSpPr txBox="1"/>
          <p:nvPr/>
        </p:nvSpPr>
        <p:spPr>
          <a:xfrm>
            <a:off x="485112" y="5756148"/>
            <a:ext cx="8352504" cy="523220"/>
          </a:xfrm>
          <a:prstGeom prst="rect">
            <a:avLst/>
          </a:prstGeom>
          <a:noFill/>
        </p:spPr>
        <p:txBody>
          <a:bodyPr wrap="square" rtlCol="0">
            <a:spAutoFit/>
          </a:bodyPr>
          <a:lstStyle/>
          <a:p>
            <a:r>
              <a:rPr lang="en-US" sz="1400" dirty="0"/>
              <a:t>*many MIL-SPEC parts go through extended reliability testing but the testing is not relevant to the actual usage and it does not address the types of failures typically encountered with MIL-SPEC parts </a:t>
            </a:r>
          </a:p>
        </p:txBody>
      </p:sp>
    </p:spTree>
    <p:extLst>
      <p:ext uri="{BB962C8B-B14F-4D97-AF65-F5344CB8AC3E}">
        <p14:creationId xmlns:p14="http://schemas.microsoft.com/office/powerpoint/2010/main" val="2287838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04560A2-7153-B348-8E9C-407A84E604B4}"/>
              </a:ext>
            </a:extLst>
          </p:cNvPr>
          <p:cNvSpPr>
            <a:spLocks noGrp="1"/>
          </p:cNvSpPr>
          <p:nvPr>
            <p:ph idx="1"/>
          </p:nvPr>
        </p:nvSpPr>
        <p:spPr/>
        <p:txBody>
          <a:bodyPr/>
          <a:lstStyle/>
          <a:p>
            <a:r>
              <a:rPr lang="en-US" dirty="0"/>
              <a:t>COTS parts that are screened and/or qualified (level 1 or 2) using MIL-HDBKs via a document such as EEE-INST-002.</a:t>
            </a:r>
          </a:p>
          <a:p>
            <a:r>
              <a:rPr lang="en-US" dirty="0"/>
              <a:t>Reliability is equivalent to that of COTS parts except that MIL-SPEC tests are applied to the parts, resulting in extra handling and frequent </a:t>
            </a:r>
            <a:r>
              <a:rPr lang="en-US" dirty="0" err="1"/>
              <a:t>overtesting</a:t>
            </a:r>
            <a:r>
              <a:rPr lang="en-US" dirty="0"/>
              <a:t> relative to the part application and often to its datasheet.  Thus this option provides the greatest uncertainty for reliability, especially if the COTS parts are low volume or low quality to start with.</a:t>
            </a:r>
          </a:p>
        </p:txBody>
      </p:sp>
      <p:sp>
        <p:nvSpPr>
          <p:cNvPr id="5" name="Title 4">
            <a:extLst>
              <a:ext uri="{FF2B5EF4-FFF2-40B4-BE49-F238E27FC236}">
                <a16:creationId xmlns:a16="http://schemas.microsoft.com/office/drawing/2014/main" id="{6AB4F404-6124-7641-A86E-952BD868C2C6}"/>
              </a:ext>
            </a:extLst>
          </p:cNvPr>
          <p:cNvSpPr>
            <a:spLocks noGrp="1"/>
          </p:cNvSpPr>
          <p:nvPr>
            <p:ph type="title"/>
          </p:nvPr>
        </p:nvSpPr>
        <p:spPr/>
        <p:txBody>
          <a:bodyPr/>
          <a:lstStyle/>
          <a:p>
            <a:r>
              <a:rPr lang="en-US" dirty="0"/>
              <a:t>NASA-screened COTS parts</a:t>
            </a:r>
          </a:p>
        </p:txBody>
      </p:sp>
      <p:sp>
        <p:nvSpPr>
          <p:cNvPr id="4" name="Slide Number Placeholder 3">
            <a:extLst>
              <a:ext uri="{FF2B5EF4-FFF2-40B4-BE49-F238E27FC236}">
                <a16:creationId xmlns:a16="http://schemas.microsoft.com/office/drawing/2014/main" id="{891D66FD-3FCA-4F47-B078-4F6BA8EE8C1B}"/>
              </a:ext>
            </a:extLst>
          </p:cNvPr>
          <p:cNvSpPr>
            <a:spLocks noGrp="1"/>
          </p:cNvSpPr>
          <p:nvPr>
            <p:ph type="sldNum" sz="quarter" idx="4"/>
          </p:nvPr>
        </p:nvSpPr>
        <p:spPr/>
        <p:txBody>
          <a:bodyPr/>
          <a:lstStyle/>
          <a:p>
            <a:fld id="{E3BE99E5-8F11-4D46-8B27-FC02D164DEA2}" type="slidenum">
              <a:rPr lang="en-US" smtClean="0"/>
              <a:pPr/>
              <a:t>12</a:t>
            </a:fld>
            <a:endParaRPr lang="en-US" dirty="0"/>
          </a:p>
        </p:txBody>
      </p:sp>
    </p:spTree>
    <p:extLst>
      <p:ext uri="{BB962C8B-B14F-4D97-AF65-F5344CB8AC3E}">
        <p14:creationId xmlns:p14="http://schemas.microsoft.com/office/powerpoint/2010/main" val="1230225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01D5509-428A-D94D-9091-28CB067B9335}"/>
              </a:ext>
            </a:extLst>
          </p:cNvPr>
          <p:cNvSpPr>
            <a:spLocks noGrp="1"/>
          </p:cNvSpPr>
          <p:nvPr>
            <p:ph idx="1"/>
          </p:nvPr>
        </p:nvSpPr>
        <p:spPr>
          <a:xfrm>
            <a:off x="429288" y="1311802"/>
            <a:ext cx="8229600" cy="5377396"/>
          </a:xfrm>
        </p:spPr>
        <p:txBody>
          <a:bodyPr>
            <a:normAutofit lnSpcReduction="10000"/>
          </a:bodyPr>
          <a:lstStyle/>
          <a:p>
            <a:r>
              <a:rPr lang="en-US" dirty="0"/>
              <a:t>The COTS definition is infinite</a:t>
            </a:r>
          </a:p>
          <a:p>
            <a:pPr lvl="1"/>
            <a:r>
              <a:rPr lang="en-US" dirty="0"/>
              <a:t>This is exacerbated by an infinite number of definitions</a:t>
            </a:r>
          </a:p>
          <a:p>
            <a:pPr lvl="2"/>
            <a:r>
              <a:rPr lang="en-US" dirty="0"/>
              <a:t>COTS is often a “label” used at a manufacturer with a local definition</a:t>
            </a:r>
          </a:p>
          <a:p>
            <a:pPr lvl="1"/>
            <a:r>
              <a:rPr lang="en-US" dirty="0">
                <a:highlight>
                  <a:srgbClr val="FFFF00"/>
                </a:highlight>
              </a:rPr>
              <a:t>“Reliability” defined by the worst elements in the broad category</a:t>
            </a:r>
          </a:p>
          <a:p>
            <a:r>
              <a:rPr lang="en-US" dirty="0"/>
              <a:t>MIL-HDBK-217</a:t>
            </a:r>
          </a:p>
          <a:p>
            <a:pPr lvl="1"/>
            <a:r>
              <a:rPr lang="en-US" dirty="0"/>
              <a:t>Arbitrary “failure rates” (PEMs 60-600x MIL-SPEC without any current foundation)</a:t>
            </a:r>
          </a:p>
          <a:p>
            <a:pPr lvl="1"/>
            <a:r>
              <a:rPr lang="en-US" dirty="0"/>
              <a:t>Approach (along with similar handbooks) has become engrained across the traditional aerospace contractor community</a:t>
            </a:r>
          </a:p>
          <a:p>
            <a:pPr lvl="1"/>
            <a:r>
              <a:rPr lang="en-US" dirty="0"/>
              <a:t>Standard “probability of success” (Ps) requirements have demanded its use</a:t>
            </a:r>
          </a:p>
          <a:p>
            <a:r>
              <a:rPr lang="en-US" dirty="0"/>
              <a:t>Issues with the plastic used in PEMs in the 70’s and 80’s.  </a:t>
            </a:r>
          </a:p>
          <a:p>
            <a:pPr lvl="1"/>
            <a:r>
              <a:rPr lang="en-US" dirty="0"/>
              <a:t>Took time to work through challenges to get the materials and manufacturing right</a:t>
            </a:r>
          </a:p>
          <a:p>
            <a:pPr lvl="1"/>
            <a:r>
              <a:rPr lang="en-US" dirty="0"/>
              <a:t>e.g. moisture in the plastics were interacting with aluminum, resulting in corrosion</a:t>
            </a:r>
          </a:p>
          <a:p>
            <a:pPr lvl="1"/>
            <a:r>
              <a:rPr lang="en-US" dirty="0"/>
              <a:t>Problem was solved in the late 80’s and PEMs ultimately surpassed hermetic ceramics in part-level reliability (failure rates)</a:t>
            </a:r>
          </a:p>
          <a:p>
            <a:r>
              <a:rPr lang="en-US" dirty="0"/>
              <a:t>Myths about COTS vs radiation</a:t>
            </a:r>
          </a:p>
          <a:p>
            <a:endParaRPr lang="en-US" dirty="0"/>
          </a:p>
          <a:p>
            <a:endParaRPr lang="en-US" dirty="0"/>
          </a:p>
          <a:p>
            <a:pPr lvl="1"/>
            <a:endParaRPr lang="en-US" dirty="0"/>
          </a:p>
        </p:txBody>
      </p:sp>
      <p:sp>
        <p:nvSpPr>
          <p:cNvPr id="4" name="Title 3">
            <a:extLst>
              <a:ext uri="{FF2B5EF4-FFF2-40B4-BE49-F238E27FC236}">
                <a16:creationId xmlns:a16="http://schemas.microsoft.com/office/drawing/2014/main" id="{3F707C3A-93AE-9E4C-8300-8B90CE5E2783}"/>
              </a:ext>
            </a:extLst>
          </p:cNvPr>
          <p:cNvSpPr>
            <a:spLocks noGrp="1"/>
          </p:cNvSpPr>
          <p:nvPr>
            <p:ph type="title"/>
          </p:nvPr>
        </p:nvSpPr>
        <p:spPr/>
        <p:txBody>
          <a:bodyPr>
            <a:normAutofit fontScale="90000"/>
          </a:bodyPr>
          <a:lstStyle/>
          <a:p>
            <a:r>
              <a:rPr lang="en-US" dirty="0"/>
              <a:t>Why have COTS been perpetually deemed “unreliable” or “low-grade”</a:t>
            </a:r>
          </a:p>
        </p:txBody>
      </p:sp>
    </p:spTree>
    <p:extLst>
      <p:ext uri="{BB962C8B-B14F-4D97-AF65-F5344CB8AC3E}">
        <p14:creationId xmlns:p14="http://schemas.microsoft.com/office/powerpoint/2010/main" val="41713703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01D5509-428A-D94D-9091-28CB067B9335}"/>
              </a:ext>
            </a:extLst>
          </p:cNvPr>
          <p:cNvSpPr>
            <a:spLocks noGrp="1"/>
          </p:cNvSpPr>
          <p:nvPr>
            <p:ph idx="1"/>
          </p:nvPr>
        </p:nvSpPr>
        <p:spPr>
          <a:xfrm>
            <a:off x="429288" y="1311802"/>
            <a:ext cx="8229600" cy="5377396"/>
          </a:xfrm>
        </p:spPr>
        <p:txBody>
          <a:bodyPr>
            <a:normAutofit fontScale="92500" lnSpcReduction="10000"/>
          </a:bodyPr>
          <a:lstStyle/>
          <a:p>
            <a:r>
              <a:rPr lang="en-US" dirty="0"/>
              <a:t>There was a semi-conscious decision dating back to the 70’s that all electronic parts flying in space must be rad-hard (by some definition),</a:t>
            </a:r>
          </a:p>
          <a:p>
            <a:pPr lvl="1"/>
            <a:r>
              <a:rPr lang="en-US" dirty="0"/>
              <a:t>Misguided assertion that radiation problem is best solved at the part level, </a:t>
            </a:r>
          </a:p>
          <a:p>
            <a:pPr lvl="1"/>
            <a:r>
              <a:rPr lang="en-US" dirty="0"/>
              <a:t>experiences in developing Skylab that concluded that given the immature manufacturing processes at the time it was much better to maximize part assurance practices at the time of manufacture then to add processes later or catch problems in testing.  </a:t>
            </a:r>
          </a:p>
          <a:p>
            <a:r>
              <a:rPr lang="en-US" dirty="0"/>
              <a:t>Class S part was born </a:t>
            </a:r>
          </a:p>
          <a:p>
            <a:pPr lvl="1"/>
            <a:r>
              <a:rPr lang="en-US" dirty="0"/>
              <a:t>Over time, “Class S” became conflated with other MIL-SPEC classifications and radiation hardness was subsequently conflated into the mix, </a:t>
            </a:r>
          </a:p>
          <a:p>
            <a:pPr lvl="2"/>
            <a:r>
              <a:rPr lang="en-US" dirty="0"/>
              <a:t>Trapped the community into the mantra that only “Class S” parts can be flown in space; anything else would be a disaster.  </a:t>
            </a:r>
          </a:p>
          <a:p>
            <a:pPr lvl="2"/>
            <a:r>
              <a:rPr lang="en-US" dirty="0"/>
              <a:t>Had the unfortunate additional consequence that if a failure of a “Class S” part occurred, it was clear that all had been done, and there was no need to take things any farther to challenge whether part of the “Class S” mantra had contributed to the problem.  </a:t>
            </a:r>
          </a:p>
          <a:p>
            <a:pPr lvl="1"/>
            <a:r>
              <a:rPr lang="en-US" dirty="0"/>
              <a:t>A “Class S vs COTS” notion would perpetuate. In parallel, commercial manufacturing processes were improving and far surpassing this MIL-STD-based control system, which was frozen in time at its inception and unaffected by commercial markets or improving technologies.</a:t>
            </a:r>
          </a:p>
          <a:p>
            <a:endParaRPr lang="en-US" dirty="0"/>
          </a:p>
          <a:p>
            <a:endParaRPr lang="en-US" dirty="0"/>
          </a:p>
          <a:p>
            <a:pPr lvl="1"/>
            <a:endParaRPr lang="en-US" dirty="0"/>
          </a:p>
        </p:txBody>
      </p:sp>
      <p:sp>
        <p:nvSpPr>
          <p:cNvPr id="4" name="Title 3">
            <a:extLst>
              <a:ext uri="{FF2B5EF4-FFF2-40B4-BE49-F238E27FC236}">
                <a16:creationId xmlns:a16="http://schemas.microsoft.com/office/drawing/2014/main" id="{3F707C3A-93AE-9E4C-8300-8B90CE5E2783}"/>
              </a:ext>
            </a:extLst>
          </p:cNvPr>
          <p:cNvSpPr>
            <a:spLocks noGrp="1"/>
          </p:cNvSpPr>
          <p:nvPr>
            <p:ph type="title"/>
          </p:nvPr>
        </p:nvSpPr>
        <p:spPr>
          <a:xfrm>
            <a:off x="429288" y="168802"/>
            <a:ext cx="8550406" cy="1143000"/>
          </a:xfrm>
        </p:spPr>
        <p:txBody>
          <a:bodyPr>
            <a:normAutofit fontScale="90000"/>
          </a:bodyPr>
          <a:lstStyle/>
          <a:p>
            <a:r>
              <a:rPr lang="en-US" dirty="0"/>
              <a:t>Why have COTS been perpetually deemed “unreliable” or “low-grade” (cont’d)</a:t>
            </a:r>
          </a:p>
        </p:txBody>
      </p:sp>
    </p:spTree>
    <p:extLst>
      <p:ext uri="{BB962C8B-B14F-4D97-AF65-F5344CB8AC3E}">
        <p14:creationId xmlns:p14="http://schemas.microsoft.com/office/powerpoint/2010/main" val="12322857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BD4244B-2576-EC43-B7A8-BFCE4D2BB0E5}"/>
              </a:ext>
            </a:extLst>
          </p:cNvPr>
          <p:cNvSpPr>
            <a:spLocks noGrp="1"/>
          </p:cNvSpPr>
          <p:nvPr>
            <p:ph idx="1"/>
          </p:nvPr>
        </p:nvSpPr>
        <p:spPr>
          <a:xfrm>
            <a:off x="429288" y="1393265"/>
            <a:ext cx="8229600" cy="4294303"/>
          </a:xfrm>
        </p:spPr>
        <p:txBody>
          <a:bodyPr/>
          <a:lstStyle/>
          <a:p>
            <a:r>
              <a:rPr lang="en-US" dirty="0"/>
              <a:t>Verify part meets Mission Environment, Application, and Lifetime requirements</a:t>
            </a:r>
          </a:p>
          <a:p>
            <a:pPr lvl="1"/>
            <a:r>
              <a:rPr lang="en-US" dirty="0"/>
              <a:t>Radiation verified at the part level (RHA in the datasheet is one approach)*, circuit level (circuit design, fault tolerance, circuit protections), or system level (shielding, fault tolerance)</a:t>
            </a:r>
          </a:p>
          <a:p>
            <a:r>
              <a:rPr lang="en-US" dirty="0"/>
              <a:t>Use parts from an ILPM</a:t>
            </a:r>
          </a:p>
          <a:p>
            <a:r>
              <a:rPr lang="en-US" dirty="0"/>
              <a:t>Use Established parts</a:t>
            </a:r>
          </a:p>
          <a:p>
            <a:r>
              <a:rPr lang="en-US" dirty="0"/>
              <a:t>Recognize contexts for risk</a:t>
            </a:r>
          </a:p>
          <a:p>
            <a:r>
              <a:rPr lang="en-US" dirty="0"/>
              <a:t>Respect the datasheet (processing, testing, and usage)</a:t>
            </a:r>
          </a:p>
          <a:p>
            <a:pPr lvl="1"/>
            <a:r>
              <a:rPr lang="en-US" dirty="0"/>
              <a:t>Do not screen parts outside of datasheet levels</a:t>
            </a:r>
          </a:p>
          <a:p>
            <a:r>
              <a:rPr lang="en-US" dirty="0"/>
              <a:t>Do not repeat manufacturer tests</a:t>
            </a:r>
          </a:p>
          <a:p>
            <a:r>
              <a:rPr lang="en-US" dirty="0"/>
              <a:t>Low field failure rate or DPPM</a:t>
            </a:r>
          </a:p>
          <a:p>
            <a:r>
              <a:rPr lang="en-US" dirty="0"/>
              <a:t>Relationship with manufacturer for transparency and trust</a:t>
            </a:r>
          </a:p>
        </p:txBody>
      </p:sp>
      <p:sp>
        <p:nvSpPr>
          <p:cNvPr id="4" name="Title 3">
            <a:extLst>
              <a:ext uri="{FF2B5EF4-FFF2-40B4-BE49-F238E27FC236}">
                <a16:creationId xmlns:a16="http://schemas.microsoft.com/office/drawing/2014/main" id="{4ECF3920-7C7F-6048-A36A-1247F13D00FB}"/>
              </a:ext>
            </a:extLst>
          </p:cNvPr>
          <p:cNvSpPr>
            <a:spLocks noGrp="1"/>
          </p:cNvSpPr>
          <p:nvPr>
            <p:ph type="title"/>
          </p:nvPr>
        </p:nvSpPr>
        <p:spPr/>
        <p:txBody>
          <a:bodyPr/>
          <a:lstStyle/>
          <a:p>
            <a:r>
              <a:rPr lang="en-US" dirty="0"/>
              <a:t>Reliable COTS</a:t>
            </a:r>
          </a:p>
        </p:txBody>
      </p:sp>
      <p:sp>
        <p:nvSpPr>
          <p:cNvPr id="2" name="TextBox 1">
            <a:extLst>
              <a:ext uri="{FF2B5EF4-FFF2-40B4-BE49-F238E27FC236}">
                <a16:creationId xmlns:a16="http://schemas.microsoft.com/office/drawing/2014/main" id="{912A2E1F-54E6-4AC7-0856-266F07956032}"/>
              </a:ext>
            </a:extLst>
          </p:cNvPr>
          <p:cNvSpPr txBox="1"/>
          <p:nvPr/>
        </p:nvSpPr>
        <p:spPr>
          <a:xfrm>
            <a:off x="188595" y="5769031"/>
            <a:ext cx="8766810" cy="646331"/>
          </a:xfrm>
          <a:prstGeom prst="rect">
            <a:avLst/>
          </a:prstGeom>
          <a:noFill/>
        </p:spPr>
        <p:txBody>
          <a:bodyPr wrap="square" rtlCol="0">
            <a:spAutoFit/>
          </a:bodyPr>
          <a:lstStyle/>
          <a:p>
            <a:r>
              <a:rPr lang="en-US" dirty="0"/>
              <a:t>*radiation hardness or tolerance of individual parts is not sufficient for performance in severe radiation environments, as evident from SMAP</a:t>
            </a:r>
          </a:p>
        </p:txBody>
      </p:sp>
    </p:spTree>
    <p:extLst>
      <p:ext uri="{BB962C8B-B14F-4D97-AF65-F5344CB8AC3E}">
        <p14:creationId xmlns:p14="http://schemas.microsoft.com/office/powerpoint/2010/main" val="34581283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437CB63-A6B2-A44E-A410-8F0426276115}"/>
              </a:ext>
            </a:extLst>
          </p:cNvPr>
          <p:cNvSpPr>
            <a:spLocks noGrp="1"/>
          </p:cNvSpPr>
          <p:nvPr>
            <p:ph type="title"/>
          </p:nvPr>
        </p:nvSpPr>
        <p:spPr/>
        <p:txBody>
          <a:bodyPr/>
          <a:lstStyle/>
          <a:p>
            <a:pPr algn="ctr"/>
            <a:r>
              <a:rPr lang="en-US" dirty="0"/>
              <a:t>The Infinite “Space” View of COTS</a:t>
            </a:r>
          </a:p>
        </p:txBody>
      </p:sp>
      <p:pic>
        <p:nvPicPr>
          <p:cNvPr id="5" name="Picture 4">
            <a:extLst>
              <a:ext uri="{FF2B5EF4-FFF2-40B4-BE49-F238E27FC236}">
                <a16:creationId xmlns:a16="http://schemas.microsoft.com/office/drawing/2014/main" id="{8AF6AA80-4414-6C4C-84AF-AFF399306FF7}"/>
              </a:ext>
            </a:extLst>
          </p:cNvPr>
          <p:cNvPicPr>
            <a:picLocks noChangeAspect="1"/>
          </p:cNvPicPr>
          <p:nvPr/>
        </p:nvPicPr>
        <p:blipFill>
          <a:blip r:embed="rId2"/>
          <a:stretch>
            <a:fillRect/>
          </a:stretch>
        </p:blipFill>
        <p:spPr>
          <a:xfrm>
            <a:off x="1839422" y="1420090"/>
            <a:ext cx="5465156" cy="4911085"/>
          </a:xfrm>
          <a:prstGeom prst="rect">
            <a:avLst/>
          </a:prstGeom>
        </p:spPr>
      </p:pic>
    </p:spTree>
    <p:extLst>
      <p:ext uri="{BB962C8B-B14F-4D97-AF65-F5344CB8AC3E}">
        <p14:creationId xmlns:p14="http://schemas.microsoft.com/office/powerpoint/2010/main" val="19789225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CB99FCF-ABEC-164E-97B5-D6802718D0FF}"/>
              </a:ext>
            </a:extLst>
          </p:cNvPr>
          <p:cNvSpPr>
            <a:spLocks noGrp="1"/>
          </p:cNvSpPr>
          <p:nvPr>
            <p:ph idx="1"/>
          </p:nvPr>
        </p:nvSpPr>
        <p:spPr>
          <a:xfrm>
            <a:off x="1218164" y="1927563"/>
            <a:ext cx="2189094" cy="2699444"/>
          </a:xfrm>
        </p:spPr>
        <p:txBody>
          <a:bodyPr>
            <a:noAutofit/>
          </a:bodyPr>
          <a:lstStyle/>
          <a:p>
            <a:pPr marL="0" indent="0" algn="ctr">
              <a:buNone/>
            </a:pPr>
            <a:r>
              <a:rPr lang="en-US" sz="900" u="sng" dirty="0">
                <a:solidFill>
                  <a:schemeClr val="tx1"/>
                </a:solidFill>
              </a:rPr>
              <a:t>COTS</a:t>
            </a:r>
          </a:p>
          <a:p>
            <a:r>
              <a:rPr lang="en-US" sz="900" dirty="0">
                <a:solidFill>
                  <a:schemeClr val="tx1"/>
                </a:solidFill>
              </a:rPr>
              <a:t>Parts with special features that are difficult to manufacture consistently (never available on MIL-SPEC)</a:t>
            </a:r>
          </a:p>
          <a:p>
            <a:pPr lvl="1"/>
            <a:r>
              <a:rPr lang="en-US" sz="900" dirty="0">
                <a:solidFill>
                  <a:schemeClr val="tx1"/>
                </a:solidFill>
              </a:rPr>
              <a:t>e.g., extra-low ESR and ESL ceramic capacitors</a:t>
            </a:r>
          </a:p>
          <a:p>
            <a:r>
              <a:rPr lang="en-US" sz="900" dirty="0">
                <a:solidFill>
                  <a:schemeClr val="tx1"/>
                </a:solidFill>
              </a:rPr>
              <a:t>Parts used in brutal operating regimes</a:t>
            </a:r>
          </a:p>
          <a:p>
            <a:pPr lvl="1"/>
            <a:r>
              <a:rPr lang="en-US" sz="900" dirty="0">
                <a:solidFill>
                  <a:schemeClr val="tx1"/>
                </a:solidFill>
              </a:rPr>
              <a:t>High-voltage (particularly &gt; 3 kV)</a:t>
            </a:r>
          </a:p>
          <a:p>
            <a:pPr lvl="1"/>
            <a:r>
              <a:rPr lang="en-US" sz="900" dirty="0" err="1">
                <a:solidFill>
                  <a:schemeClr val="tx1"/>
                </a:solidFill>
              </a:rPr>
              <a:t>Cryo</a:t>
            </a:r>
            <a:endParaRPr lang="en-US" sz="900" dirty="0">
              <a:solidFill>
                <a:schemeClr val="tx1"/>
              </a:solidFill>
            </a:endParaRPr>
          </a:p>
          <a:p>
            <a:r>
              <a:rPr lang="en-US" sz="900" dirty="0">
                <a:solidFill>
                  <a:schemeClr val="tx1"/>
                </a:solidFill>
              </a:rPr>
              <a:t>Low volume and hand-produced parts</a:t>
            </a:r>
          </a:p>
          <a:p>
            <a:pPr lvl="1"/>
            <a:r>
              <a:rPr lang="en-US" sz="900" dirty="0">
                <a:solidFill>
                  <a:schemeClr val="tx1"/>
                </a:solidFill>
              </a:rPr>
              <a:t>Lack a basis for reliability and often do not have optimized manufacturing processes</a:t>
            </a:r>
          </a:p>
          <a:p>
            <a:r>
              <a:rPr lang="en-US" sz="900" dirty="0">
                <a:solidFill>
                  <a:schemeClr val="tx1"/>
                </a:solidFill>
              </a:rPr>
              <a:t>Parts used in extremely sensitive (poor) designs (based on variability of parameters not in part spec)</a:t>
            </a:r>
          </a:p>
          <a:p>
            <a:r>
              <a:rPr lang="en-US" sz="900" dirty="0">
                <a:solidFill>
                  <a:schemeClr val="tx1"/>
                </a:solidFill>
              </a:rPr>
              <a:t>Parts used in applications in which the environment is unknown</a:t>
            </a:r>
          </a:p>
          <a:p>
            <a:r>
              <a:rPr lang="en-US" sz="900" dirty="0">
                <a:solidFill>
                  <a:schemeClr val="tx1"/>
                </a:solidFill>
              </a:rPr>
              <a:t>Parts from unknown or poor-performing vendors (no recent examples)</a:t>
            </a:r>
          </a:p>
          <a:p>
            <a:r>
              <a:rPr lang="en-US" sz="900" dirty="0">
                <a:solidFill>
                  <a:schemeClr val="tx1"/>
                </a:solidFill>
              </a:rPr>
              <a:t>No “hi-</a:t>
            </a:r>
            <a:r>
              <a:rPr lang="en-US" sz="900" dirty="0" err="1">
                <a:solidFill>
                  <a:schemeClr val="tx1"/>
                </a:solidFill>
              </a:rPr>
              <a:t>rel</a:t>
            </a:r>
            <a:r>
              <a:rPr lang="en-US" sz="900" dirty="0">
                <a:solidFill>
                  <a:schemeClr val="tx1"/>
                </a:solidFill>
              </a:rPr>
              <a:t>” or automotive parts available</a:t>
            </a:r>
          </a:p>
          <a:p>
            <a:pPr marL="0" indent="0">
              <a:buNone/>
            </a:pPr>
            <a:endParaRPr lang="en-US" sz="900" dirty="0">
              <a:solidFill>
                <a:schemeClr val="tx1"/>
              </a:solidFill>
            </a:endParaRPr>
          </a:p>
          <a:p>
            <a:pPr lvl="1"/>
            <a:endParaRPr lang="en-US" sz="900" dirty="0">
              <a:solidFill>
                <a:schemeClr val="tx1"/>
              </a:solidFill>
            </a:endParaRPr>
          </a:p>
        </p:txBody>
      </p:sp>
      <p:sp>
        <p:nvSpPr>
          <p:cNvPr id="2" name="Title 1">
            <a:extLst>
              <a:ext uri="{FF2B5EF4-FFF2-40B4-BE49-F238E27FC236}">
                <a16:creationId xmlns:a16="http://schemas.microsoft.com/office/drawing/2014/main" id="{2BEB1BE1-6F9D-3844-8463-106CDC13B1BC}"/>
              </a:ext>
            </a:extLst>
          </p:cNvPr>
          <p:cNvSpPr>
            <a:spLocks noGrp="1"/>
          </p:cNvSpPr>
          <p:nvPr>
            <p:ph type="title"/>
          </p:nvPr>
        </p:nvSpPr>
        <p:spPr/>
        <p:txBody>
          <a:bodyPr/>
          <a:lstStyle/>
          <a:p>
            <a:r>
              <a:rPr lang="en-US" dirty="0"/>
              <a:t>Context for Risk in Parts</a:t>
            </a:r>
          </a:p>
        </p:txBody>
      </p:sp>
      <p:sp>
        <p:nvSpPr>
          <p:cNvPr id="3" name="Slide Number Placeholder 2">
            <a:extLst>
              <a:ext uri="{FF2B5EF4-FFF2-40B4-BE49-F238E27FC236}">
                <a16:creationId xmlns:a16="http://schemas.microsoft.com/office/drawing/2014/main" id="{36584DCA-8EB2-FD49-974B-DE60AEAA1AAC}"/>
              </a:ext>
            </a:extLst>
          </p:cNvPr>
          <p:cNvSpPr>
            <a:spLocks noGrp="1"/>
          </p:cNvSpPr>
          <p:nvPr>
            <p:ph type="sldNum" sz="quarter" idx="10"/>
          </p:nvPr>
        </p:nvSpPr>
        <p:spPr>
          <a:xfrm>
            <a:off x="11386393" y="6528052"/>
            <a:ext cx="478367" cy="228600"/>
          </a:xfrm>
          <a:prstGeom prst="rect">
            <a:avLst/>
          </a:prstGeom>
        </p:spPr>
        <p:txBody>
          <a:bodyPr/>
          <a:lstStyle>
            <a:defPPr>
              <a:defRPr lang="en-US"/>
            </a:defPPr>
            <a:lvl1pPr algn="r" rtl="0" eaLnBrk="0" fontAlgn="base" hangingPunct="0">
              <a:spcBef>
                <a:spcPct val="0"/>
              </a:spcBef>
              <a:spcAft>
                <a:spcPct val="0"/>
              </a:spcAft>
              <a:defRPr sz="900" kern="1200">
                <a:solidFill>
                  <a:srgbClr val="0A233F"/>
                </a:solidFill>
                <a:latin typeface="Lucida Grande" pitchFamily="80" charset="0"/>
                <a:ea typeface="+mn-ea"/>
                <a:cs typeface="+mn-cs"/>
              </a:defRPr>
            </a:lvl1pPr>
            <a:lvl2pPr marL="457200" algn="l" rtl="0" eaLnBrk="0" fontAlgn="base" hangingPunct="0">
              <a:spcBef>
                <a:spcPct val="0"/>
              </a:spcBef>
              <a:spcAft>
                <a:spcPct val="0"/>
              </a:spcAft>
              <a:defRPr sz="900" kern="1200">
                <a:solidFill>
                  <a:schemeClr val="tx1"/>
                </a:solidFill>
                <a:latin typeface="Lucida Grande" pitchFamily="80" charset="0"/>
                <a:ea typeface="+mn-ea"/>
                <a:cs typeface="+mn-cs"/>
              </a:defRPr>
            </a:lvl2pPr>
            <a:lvl3pPr marL="914400" algn="l" rtl="0" eaLnBrk="0" fontAlgn="base" hangingPunct="0">
              <a:spcBef>
                <a:spcPct val="0"/>
              </a:spcBef>
              <a:spcAft>
                <a:spcPct val="0"/>
              </a:spcAft>
              <a:defRPr sz="900" kern="1200">
                <a:solidFill>
                  <a:schemeClr val="tx1"/>
                </a:solidFill>
                <a:latin typeface="Lucida Grande" pitchFamily="80" charset="0"/>
                <a:ea typeface="+mn-ea"/>
                <a:cs typeface="+mn-cs"/>
              </a:defRPr>
            </a:lvl3pPr>
            <a:lvl4pPr marL="1371600" algn="l" rtl="0" eaLnBrk="0" fontAlgn="base" hangingPunct="0">
              <a:spcBef>
                <a:spcPct val="0"/>
              </a:spcBef>
              <a:spcAft>
                <a:spcPct val="0"/>
              </a:spcAft>
              <a:defRPr sz="900" kern="1200">
                <a:solidFill>
                  <a:schemeClr val="tx1"/>
                </a:solidFill>
                <a:latin typeface="Lucida Grande" pitchFamily="80" charset="0"/>
                <a:ea typeface="+mn-ea"/>
                <a:cs typeface="+mn-cs"/>
              </a:defRPr>
            </a:lvl4pPr>
            <a:lvl5pPr marL="1828800" algn="l" rtl="0" eaLnBrk="0" fontAlgn="base" hangingPunct="0">
              <a:spcBef>
                <a:spcPct val="0"/>
              </a:spcBef>
              <a:spcAft>
                <a:spcPct val="0"/>
              </a:spcAft>
              <a:defRPr sz="900" kern="1200">
                <a:solidFill>
                  <a:schemeClr val="tx1"/>
                </a:solidFill>
                <a:latin typeface="Lucida Grande" pitchFamily="80" charset="0"/>
                <a:ea typeface="+mn-ea"/>
                <a:cs typeface="+mn-cs"/>
              </a:defRPr>
            </a:lvl5pPr>
            <a:lvl6pPr marL="2286000" algn="l" defTabSz="914400" rtl="0" eaLnBrk="1" latinLnBrk="0" hangingPunct="1">
              <a:defRPr sz="900" kern="1200">
                <a:solidFill>
                  <a:schemeClr val="tx1"/>
                </a:solidFill>
                <a:latin typeface="Lucida Grande" pitchFamily="80" charset="0"/>
                <a:ea typeface="+mn-ea"/>
                <a:cs typeface="+mn-cs"/>
              </a:defRPr>
            </a:lvl6pPr>
            <a:lvl7pPr marL="2743200" algn="l" defTabSz="914400" rtl="0" eaLnBrk="1" latinLnBrk="0" hangingPunct="1">
              <a:defRPr sz="900" kern="1200">
                <a:solidFill>
                  <a:schemeClr val="tx1"/>
                </a:solidFill>
                <a:latin typeface="Lucida Grande" pitchFamily="80" charset="0"/>
                <a:ea typeface="+mn-ea"/>
                <a:cs typeface="+mn-cs"/>
              </a:defRPr>
            </a:lvl7pPr>
            <a:lvl8pPr marL="3200400" algn="l" defTabSz="914400" rtl="0" eaLnBrk="1" latinLnBrk="0" hangingPunct="1">
              <a:defRPr sz="900" kern="1200">
                <a:solidFill>
                  <a:schemeClr val="tx1"/>
                </a:solidFill>
                <a:latin typeface="Lucida Grande" pitchFamily="80" charset="0"/>
                <a:ea typeface="+mn-ea"/>
                <a:cs typeface="+mn-cs"/>
              </a:defRPr>
            </a:lvl8pPr>
            <a:lvl9pPr marL="3657600" algn="l" defTabSz="914400" rtl="0" eaLnBrk="1" latinLnBrk="0" hangingPunct="1">
              <a:defRPr sz="900" kern="1200">
                <a:solidFill>
                  <a:schemeClr val="tx1"/>
                </a:solidFill>
                <a:latin typeface="Lucida Grande" pitchFamily="80" charset="0"/>
                <a:ea typeface="+mn-ea"/>
                <a:cs typeface="+mn-cs"/>
              </a:defRPr>
            </a:lvl9pPr>
          </a:lstStyle>
          <a:p>
            <a:pPr>
              <a:defRPr/>
            </a:pPr>
            <a:fld id="{C6E3753A-1A90-4AFC-8C9F-7EA60EA0F6CB}" type="slidenum">
              <a:rPr lang="en-US" smtClean="0"/>
              <a:pPr>
                <a:defRPr/>
              </a:pPr>
              <a:t>17</a:t>
            </a:fld>
            <a:endParaRPr lang="en-US"/>
          </a:p>
        </p:txBody>
      </p:sp>
      <p:sp>
        <p:nvSpPr>
          <p:cNvPr id="5" name="Content Placeholder 3">
            <a:extLst>
              <a:ext uri="{FF2B5EF4-FFF2-40B4-BE49-F238E27FC236}">
                <a16:creationId xmlns:a16="http://schemas.microsoft.com/office/drawing/2014/main" id="{3E3247B4-4E3E-FD47-86F7-1D75FD10A1F1}"/>
              </a:ext>
            </a:extLst>
          </p:cNvPr>
          <p:cNvSpPr txBox="1">
            <a:spLocks/>
          </p:cNvSpPr>
          <p:nvPr/>
        </p:nvSpPr>
        <p:spPr bwMode="auto">
          <a:xfrm>
            <a:off x="3407258" y="1894249"/>
            <a:ext cx="2189094" cy="2699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35" tIns="25718" rIns="51435" bIns="25718" numCol="1" anchor="t" anchorCtr="0" compatLnSpc="1">
            <a:prstTxWarp prst="textNoShape">
              <a:avLst/>
            </a:prstTxWarp>
          </a:bodyPr>
          <a:lstStyle>
            <a:lvl1pPr marL="115888" indent="-115888" algn="l" rtl="0" eaLnBrk="1" fontAlgn="base" hangingPunct="1">
              <a:spcBef>
                <a:spcPct val="20000"/>
              </a:spcBef>
              <a:spcAft>
                <a:spcPct val="0"/>
              </a:spcAft>
              <a:buClr>
                <a:srgbClr val="D16127"/>
              </a:buClr>
              <a:buChar char="•"/>
              <a:defRPr sz="1600">
                <a:solidFill>
                  <a:srgbClr val="0A233F"/>
                </a:solidFill>
                <a:latin typeface="+mn-lt"/>
                <a:ea typeface="+mn-ea"/>
                <a:cs typeface="+mn-cs"/>
              </a:defRPr>
            </a:lvl1pPr>
            <a:lvl2pPr marL="401638" indent="-171450" algn="l" rtl="0" eaLnBrk="1" fontAlgn="base" hangingPunct="1">
              <a:spcBef>
                <a:spcPct val="20000"/>
              </a:spcBef>
              <a:spcAft>
                <a:spcPct val="0"/>
              </a:spcAft>
              <a:buClr>
                <a:srgbClr val="D16127"/>
              </a:buClr>
              <a:buChar char="–"/>
              <a:defRPr sz="1600">
                <a:solidFill>
                  <a:srgbClr val="0A233F"/>
                </a:solidFill>
                <a:latin typeface="+mn-lt"/>
                <a:ea typeface="+mn-ea"/>
              </a:defRPr>
            </a:lvl2pPr>
            <a:lvl3pPr marL="625475" indent="-109538" algn="l" rtl="0" eaLnBrk="1" fontAlgn="base" hangingPunct="1">
              <a:spcBef>
                <a:spcPct val="20000"/>
              </a:spcBef>
              <a:spcAft>
                <a:spcPct val="0"/>
              </a:spcAft>
              <a:buClr>
                <a:srgbClr val="D16127"/>
              </a:buClr>
              <a:buChar char="•"/>
              <a:defRPr sz="1600">
                <a:solidFill>
                  <a:srgbClr val="0A233F"/>
                </a:solidFill>
                <a:latin typeface="+mn-lt"/>
                <a:ea typeface="+mn-ea"/>
              </a:defRPr>
            </a:lvl3pPr>
            <a:lvl4pPr marL="911225" indent="-168275" algn="l" rtl="0" eaLnBrk="1" fontAlgn="base" hangingPunct="1">
              <a:spcBef>
                <a:spcPct val="20000"/>
              </a:spcBef>
              <a:spcAft>
                <a:spcPct val="0"/>
              </a:spcAft>
              <a:buClr>
                <a:srgbClr val="D16127"/>
              </a:buClr>
              <a:buChar char="–"/>
              <a:defRPr sz="1600">
                <a:solidFill>
                  <a:srgbClr val="0A233F"/>
                </a:solidFill>
                <a:latin typeface="+mn-lt"/>
                <a:ea typeface="+mn-ea"/>
              </a:defRPr>
            </a:lvl4pPr>
            <a:lvl5pPr marL="1201738" indent="-176213" algn="l" rtl="0" eaLnBrk="1" fontAlgn="base" hangingPunct="1">
              <a:spcBef>
                <a:spcPct val="20000"/>
              </a:spcBef>
              <a:spcAft>
                <a:spcPct val="0"/>
              </a:spcAft>
              <a:buClr>
                <a:srgbClr val="D16127"/>
              </a:buClr>
              <a:buChar char="»"/>
              <a:defRPr sz="1600">
                <a:solidFill>
                  <a:srgbClr val="0A233F"/>
                </a:solidFill>
                <a:latin typeface="+mn-lt"/>
                <a:ea typeface="+mn-ea"/>
              </a:defRPr>
            </a:lvl5pPr>
            <a:lvl6pPr marL="1658938" indent="-176213" algn="l" rtl="0" eaLnBrk="1" fontAlgn="base" hangingPunct="1">
              <a:spcBef>
                <a:spcPct val="20000"/>
              </a:spcBef>
              <a:spcAft>
                <a:spcPct val="0"/>
              </a:spcAft>
              <a:buClr>
                <a:srgbClr val="5A1B86"/>
              </a:buClr>
              <a:buChar char="»"/>
              <a:defRPr sz="1600">
                <a:solidFill>
                  <a:schemeClr val="tx1"/>
                </a:solidFill>
                <a:latin typeface="+mn-lt"/>
                <a:ea typeface="+mn-ea"/>
              </a:defRPr>
            </a:lvl6pPr>
            <a:lvl7pPr marL="2116138" indent="-176213" algn="l" rtl="0" eaLnBrk="1" fontAlgn="base" hangingPunct="1">
              <a:spcBef>
                <a:spcPct val="20000"/>
              </a:spcBef>
              <a:spcAft>
                <a:spcPct val="0"/>
              </a:spcAft>
              <a:buClr>
                <a:srgbClr val="5A1B86"/>
              </a:buClr>
              <a:buChar char="»"/>
              <a:defRPr sz="1600">
                <a:solidFill>
                  <a:schemeClr val="tx1"/>
                </a:solidFill>
                <a:latin typeface="+mn-lt"/>
                <a:ea typeface="+mn-ea"/>
              </a:defRPr>
            </a:lvl7pPr>
            <a:lvl8pPr marL="2573338" indent="-176213" algn="l" rtl="0" eaLnBrk="1" fontAlgn="base" hangingPunct="1">
              <a:spcBef>
                <a:spcPct val="20000"/>
              </a:spcBef>
              <a:spcAft>
                <a:spcPct val="0"/>
              </a:spcAft>
              <a:buClr>
                <a:srgbClr val="5A1B86"/>
              </a:buClr>
              <a:buChar char="»"/>
              <a:defRPr sz="1600">
                <a:solidFill>
                  <a:schemeClr val="tx1"/>
                </a:solidFill>
                <a:latin typeface="+mn-lt"/>
                <a:ea typeface="+mn-ea"/>
              </a:defRPr>
            </a:lvl8pPr>
            <a:lvl9pPr marL="3030538" indent="-176213" algn="l" rtl="0" eaLnBrk="1" fontAlgn="base" hangingPunct="1">
              <a:spcBef>
                <a:spcPct val="20000"/>
              </a:spcBef>
              <a:spcAft>
                <a:spcPct val="0"/>
              </a:spcAft>
              <a:buClr>
                <a:srgbClr val="5A1B86"/>
              </a:buClr>
              <a:buChar char="»"/>
              <a:defRPr sz="1600">
                <a:solidFill>
                  <a:schemeClr val="tx1"/>
                </a:solidFill>
                <a:latin typeface="+mn-lt"/>
                <a:ea typeface="+mn-ea"/>
              </a:defRPr>
            </a:lvl9pPr>
          </a:lstStyle>
          <a:p>
            <a:pPr marL="0" indent="0" algn="ctr">
              <a:buNone/>
            </a:pPr>
            <a:r>
              <a:rPr lang="en-US" sz="1050" u="sng" kern="0" dirty="0">
                <a:solidFill>
                  <a:schemeClr val="tx1"/>
                </a:solidFill>
              </a:rPr>
              <a:t>MIL-SPEC</a:t>
            </a:r>
          </a:p>
          <a:p>
            <a:r>
              <a:rPr lang="en-US" sz="1050" b="1" u="sng" kern="0" dirty="0">
                <a:solidFill>
                  <a:schemeClr val="tx1"/>
                </a:solidFill>
              </a:rPr>
              <a:t>All risk-contexts for COTS, plus</a:t>
            </a:r>
            <a:r>
              <a:rPr lang="en-US" sz="1050" b="1" kern="0" dirty="0">
                <a:solidFill>
                  <a:schemeClr val="tx1"/>
                </a:solidFill>
              </a:rPr>
              <a:t>:</a:t>
            </a:r>
          </a:p>
          <a:p>
            <a:r>
              <a:rPr lang="en-US" sz="1050" kern="0" dirty="0">
                <a:solidFill>
                  <a:schemeClr val="tx1"/>
                </a:solidFill>
              </a:rPr>
              <a:t>Low-volume parts </a:t>
            </a:r>
          </a:p>
          <a:p>
            <a:r>
              <a:rPr lang="en-US" sz="1050" kern="0" dirty="0">
                <a:solidFill>
                  <a:schemeClr val="tx1"/>
                </a:solidFill>
              </a:rPr>
              <a:t>Lead time and costs can reduce system-testing resources</a:t>
            </a:r>
          </a:p>
          <a:p>
            <a:r>
              <a:rPr lang="en-US" sz="1050" kern="0" dirty="0">
                <a:solidFill>
                  <a:schemeClr val="tx1"/>
                </a:solidFill>
              </a:rPr>
              <a:t>Designed for old manufacturing processes and broad environments</a:t>
            </a:r>
          </a:p>
          <a:p>
            <a:r>
              <a:rPr lang="en-US" sz="1050" kern="0" dirty="0">
                <a:solidFill>
                  <a:schemeClr val="tx1"/>
                </a:solidFill>
              </a:rPr>
              <a:t>When used broadly, they can bring false hope and extensive problems may ensue</a:t>
            </a:r>
          </a:p>
          <a:p>
            <a:r>
              <a:rPr lang="en-US" sz="1050" kern="0" dirty="0">
                <a:solidFill>
                  <a:schemeClr val="tx1"/>
                </a:solidFill>
              </a:rPr>
              <a:t>Processes will miss new manufacturing flaws</a:t>
            </a:r>
          </a:p>
          <a:p>
            <a:r>
              <a:rPr lang="en-US" sz="1050" kern="0" dirty="0">
                <a:solidFill>
                  <a:schemeClr val="tx1"/>
                </a:solidFill>
              </a:rPr>
              <a:t>Performance and reliability not driven by the need to stay in business</a:t>
            </a:r>
          </a:p>
          <a:p>
            <a:r>
              <a:rPr lang="en-US" sz="1050" kern="0" dirty="0">
                <a:solidFill>
                  <a:schemeClr val="tx1"/>
                </a:solidFill>
              </a:rPr>
              <a:t>Performance limitations may lead to weak designs</a:t>
            </a:r>
          </a:p>
          <a:p>
            <a:endParaRPr lang="en-US" sz="1050" kern="0" dirty="0">
              <a:solidFill>
                <a:schemeClr val="tx1"/>
              </a:solidFill>
            </a:endParaRPr>
          </a:p>
          <a:p>
            <a:endParaRPr lang="en-US" sz="1050" kern="0" dirty="0">
              <a:solidFill>
                <a:schemeClr val="tx1"/>
              </a:solidFill>
            </a:endParaRPr>
          </a:p>
          <a:p>
            <a:pPr lvl="1"/>
            <a:endParaRPr lang="en-US" sz="1050" kern="0" dirty="0">
              <a:solidFill>
                <a:schemeClr val="tx1"/>
              </a:solidFill>
            </a:endParaRPr>
          </a:p>
        </p:txBody>
      </p:sp>
      <p:sp>
        <p:nvSpPr>
          <p:cNvPr id="6" name="Content Placeholder 3">
            <a:extLst>
              <a:ext uri="{FF2B5EF4-FFF2-40B4-BE49-F238E27FC236}">
                <a16:creationId xmlns:a16="http://schemas.microsoft.com/office/drawing/2014/main" id="{6F6716E6-5CEA-DB49-BB4A-F7A99F3BA59E}"/>
              </a:ext>
            </a:extLst>
          </p:cNvPr>
          <p:cNvSpPr txBox="1">
            <a:spLocks/>
          </p:cNvSpPr>
          <p:nvPr/>
        </p:nvSpPr>
        <p:spPr bwMode="auto">
          <a:xfrm>
            <a:off x="5596352" y="1909321"/>
            <a:ext cx="2189094" cy="2699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35" tIns="25718" rIns="51435" bIns="25718" numCol="1" anchor="t" anchorCtr="0" compatLnSpc="1">
            <a:prstTxWarp prst="textNoShape">
              <a:avLst/>
            </a:prstTxWarp>
          </a:bodyPr>
          <a:lstStyle>
            <a:lvl1pPr marL="115888" indent="-115888" algn="l" rtl="0" eaLnBrk="1" fontAlgn="base" hangingPunct="1">
              <a:spcBef>
                <a:spcPct val="20000"/>
              </a:spcBef>
              <a:spcAft>
                <a:spcPct val="0"/>
              </a:spcAft>
              <a:buClr>
                <a:srgbClr val="D16127"/>
              </a:buClr>
              <a:buChar char="•"/>
              <a:defRPr sz="1600">
                <a:solidFill>
                  <a:srgbClr val="0A233F"/>
                </a:solidFill>
                <a:latin typeface="+mn-lt"/>
                <a:ea typeface="+mn-ea"/>
                <a:cs typeface="+mn-cs"/>
              </a:defRPr>
            </a:lvl1pPr>
            <a:lvl2pPr marL="401638" indent="-171450" algn="l" rtl="0" eaLnBrk="1" fontAlgn="base" hangingPunct="1">
              <a:spcBef>
                <a:spcPct val="20000"/>
              </a:spcBef>
              <a:spcAft>
                <a:spcPct val="0"/>
              </a:spcAft>
              <a:buClr>
                <a:srgbClr val="D16127"/>
              </a:buClr>
              <a:buChar char="–"/>
              <a:defRPr sz="1600">
                <a:solidFill>
                  <a:srgbClr val="0A233F"/>
                </a:solidFill>
                <a:latin typeface="+mn-lt"/>
                <a:ea typeface="+mn-ea"/>
              </a:defRPr>
            </a:lvl2pPr>
            <a:lvl3pPr marL="625475" indent="-109538" algn="l" rtl="0" eaLnBrk="1" fontAlgn="base" hangingPunct="1">
              <a:spcBef>
                <a:spcPct val="20000"/>
              </a:spcBef>
              <a:spcAft>
                <a:spcPct val="0"/>
              </a:spcAft>
              <a:buClr>
                <a:srgbClr val="D16127"/>
              </a:buClr>
              <a:buChar char="•"/>
              <a:defRPr sz="1600">
                <a:solidFill>
                  <a:srgbClr val="0A233F"/>
                </a:solidFill>
                <a:latin typeface="+mn-lt"/>
                <a:ea typeface="+mn-ea"/>
              </a:defRPr>
            </a:lvl3pPr>
            <a:lvl4pPr marL="911225" indent="-168275" algn="l" rtl="0" eaLnBrk="1" fontAlgn="base" hangingPunct="1">
              <a:spcBef>
                <a:spcPct val="20000"/>
              </a:spcBef>
              <a:spcAft>
                <a:spcPct val="0"/>
              </a:spcAft>
              <a:buClr>
                <a:srgbClr val="D16127"/>
              </a:buClr>
              <a:buChar char="–"/>
              <a:defRPr sz="1600">
                <a:solidFill>
                  <a:srgbClr val="0A233F"/>
                </a:solidFill>
                <a:latin typeface="+mn-lt"/>
                <a:ea typeface="+mn-ea"/>
              </a:defRPr>
            </a:lvl4pPr>
            <a:lvl5pPr marL="1201738" indent="-176213" algn="l" rtl="0" eaLnBrk="1" fontAlgn="base" hangingPunct="1">
              <a:spcBef>
                <a:spcPct val="20000"/>
              </a:spcBef>
              <a:spcAft>
                <a:spcPct val="0"/>
              </a:spcAft>
              <a:buClr>
                <a:srgbClr val="D16127"/>
              </a:buClr>
              <a:buChar char="»"/>
              <a:defRPr sz="1600">
                <a:solidFill>
                  <a:srgbClr val="0A233F"/>
                </a:solidFill>
                <a:latin typeface="+mn-lt"/>
                <a:ea typeface="+mn-ea"/>
              </a:defRPr>
            </a:lvl5pPr>
            <a:lvl6pPr marL="1658938" indent="-176213" algn="l" rtl="0" eaLnBrk="1" fontAlgn="base" hangingPunct="1">
              <a:spcBef>
                <a:spcPct val="20000"/>
              </a:spcBef>
              <a:spcAft>
                <a:spcPct val="0"/>
              </a:spcAft>
              <a:buClr>
                <a:srgbClr val="5A1B86"/>
              </a:buClr>
              <a:buChar char="»"/>
              <a:defRPr sz="1600">
                <a:solidFill>
                  <a:schemeClr val="tx1"/>
                </a:solidFill>
                <a:latin typeface="+mn-lt"/>
                <a:ea typeface="+mn-ea"/>
              </a:defRPr>
            </a:lvl6pPr>
            <a:lvl7pPr marL="2116138" indent="-176213" algn="l" rtl="0" eaLnBrk="1" fontAlgn="base" hangingPunct="1">
              <a:spcBef>
                <a:spcPct val="20000"/>
              </a:spcBef>
              <a:spcAft>
                <a:spcPct val="0"/>
              </a:spcAft>
              <a:buClr>
                <a:srgbClr val="5A1B86"/>
              </a:buClr>
              <a:buChar char="»"/>
              <a:defRPr sz="1600">
                <a:solidFill>
                  <a:schemeClr val="tx1"/>
                </a:solidFill>
                <a:latin typeface="+mn-lt"/>
                <a:ea typeface="+mn-ea"/>
              </a:defRPr>
            </a:lvl7pPr>
            <a:lvl8pPr marL="2573338" indent="-176213" algn="l" rtl="0" eaLnBrk="1" fontAlgn="base" hangingPunct="1">
              <a:spcBef>
                <a:spcPct val="20000"/>
              </a:spcBef>
              <a:spcAft>
                <a:spcPct val="0"/>
              </a:spcAft>
              <a:buClr>
                <a:srgbClr val="5A1B86"/>
              </a:buClr>
              <a:buChar char="»"/>
              <a:defRPr sz="1600">
                <a:solidFill>
                  <a:schemeClr val="tx1"/>
                </a:solidFill>
                <a:latin typeface="+mn-lt"/>
                <a:ea typeface="+mn-ea"/>
              </a:defRPr>
            </a:lvl8pPr>
            <a:lvl9pPr marL="3030538" indent="-176213" algn="l" rtl="0" eaLnBrk="1" fontAlgn="base" hangingPunct="1">
              <a:spcBef>
                <a:spcPct val="20000"/>
              </a:spcBef>
              <a:spcAft>
                <a:spcPct val="0"/>
              </a:spcAft>
              <a:buClr>
                <a:srgbClr val="5A1B86"/>
              </a:buClr>
              <a:buChar char="»"/>
              <a:defRPr sz="1600">
                <a:solidFill>
                  <a:schemeClr val="tx1"/>
                </a:solidFill>
                <a:latin typeface="+mn-lt"/>
                <a:ea typeface="+mn-ea"/>
              </a:defRPr>
            </a:lvl9pPr>
          </a:lstStyle>
          <a:p>
            <a:pPr marL="0" indent="0" algn="ctr">
              <a:buNone/>
            </a:pPr>
            <a:r>
              <a:rPr lang="en-US" sz="1050" u="sng" kern="0" dirty="0">
                <a:solidFill>
                  <a:schemeClr val="tx1"/>
                </a:solidFill>
              </a:rPr>
              <a:t>NASA-screened COTS</a:t>
            </a:r>
          </a:p>
          <a:p>
            <a:r>
              <a:rPr lang="en-US" sz="1050" b="1" u="sng" kern="0" dirty="0">
                <a:solidFill>
                  <a:schemeClr val="tx1"/>
                </a:solidFill>
              </a:rPr>
              <a:t>All risk-contexts for COTS, plus:</a:t>
            </a:r>
          </a:p>
          <a:p>
            <a:r>
              <a:rPr lang="en-US" sz="1050" kern="0" dirty="0">
                <a:solidFill>
                  <a:schemeClr val="tx1"/>
                </a:solidFill>
              </a:rPr>
              <a:t>Parts are often </a:t>
            </a:r>
            <a:r>
              <a:rPr lang="en-US" sz="1050" kern="0" dirty="0" err="1">
                <a:solidFill>
                  <a:schemeClr val="tx1"/>
                </a:solidFill>
              </a:rPr>
              <a:t>overtested</a:t>
            </a:r>
            <a:r>
              <a:rPr lang="en-US" sz="1050" kern="0" dirty="0">
                <a:solidFill>
                  <a:schemeClr val="tx1"/>
                </a:solidFill>
              </a:rPr>
              <a:t> since MIL-SPEC testing regimes are not related to actual usage and parts are often not designed or optimized for such regimes</a:t>
            </a:r>
          </a:p>
          <a:p>
            <a:r>
              <a:rPr lang="en-US" sz="1050" kern="0" dirty="0">
                <a:solidFill>
                  <a:schemeClr val="tx1"/>
                </a:solidFill>
              </a:rPr>
              <a:t>False hope that screening is relevant to operation</a:t>
            </a:r>
          </a:p>
          <a:p>
            <a:r>
              <a:rPr lang="en-US" sz="1050" kern="0" dirty="0">
                <a:solidFill>
                  <a:schemeClr val="tx1"/>
                </a:solidFill>
              </a:rPr>
              <a:t>False hope that screening, testing, and qualification increase reliability or quality</a:t>
            </a:r>
          </a:p>
          <a:p>
            <a:r>
              <a:rPr lang="en-US" sz="1050" kern="0" dirty="0">
                <a:solidFill>
                  <a:schemeClr val="tx1"/>
                </a:solidFill>
              </a:rPr>
              <a:t>The prospect for burying a problem or reduced lifetime into a part by the “</a:t>
            </a:r>
            <a:r>
              <a:rPr lang="en-US" sz="1050" kern="0" dirty="0" err="1">
                <a:solidFill>
                  <a:schemeClr val="tx1"/>
                </a:solidFill>
              </a:rPr>
              <a:t>overtest</a:t>
            </a:r>
            <a:r>
              <a:rPr lang="en-US" sz="1050" kern="0" dirty="0">
                <a:solidFill>
                  <a:schemeClr val="tx1"/>
                </a:solidFill>
              </a:rPr>
              <a:t> by design”.  </a:t>
            </a:r>
          </a:p>
          <a:p>
            <a:endParaRPr lang="en-US" sz="1050" kern="0" dirty="0">
              <a:solidFill>
                <a:schemeClr val="tx1"/>
              </a:solidFill>
            </a:endParaRPr>
          </a:p>
          <a:p>
            <a:pPr lvl="1"/>
            <a:endParaRPr lang="en-US" sz="1050" kern="0" dirty="0">
              <a:solidFill>
                <a:schemeClr val="tx1"/>
              </a:solidFill>
            </a:endParaRPr>
          </a:p>
        </p:txBody>
      </p:sp>
      <p:sp>
        <p:nvSpPr>
          <p:cNvPr id="7" name="TextBox 6">
            <a:extLst>
              <a:ext uri="{FF2B5EF4-FFF2-40B4-BE49-F238E27FC236}">
                <a16:creationId xmlns:a16="http://schemas.microsoft.com/office/drawing/2014/main" id="{B5F0B39E-23AD-764D-AAF7-1CFF645D68F6}"/>
              </a:ext>
            </a:extLst>
          </p:cNvPr>
          <p:cNvSpPr txBox="1"/>
          <p:nvPr/>
        </p:nvSpPr>
        <p:spPr>
          <a:xfrm>
            <a:off x="3218561" y="5268399"/>
            <a:ext cx="4755581" cy="715581"/>
          </a:xfrm>
          <a:prstGeom prst="rect">
            <a:avLst/>
          </a:prstGeom>
          <a:solidFill>
            <a:srgbClr val="FFFF00"/>
          </a:solidFill>
          <a:ln>
            <a:solidFill>
              <a:schemeClr val="tx1"/>
            </a:solidFill>
          </a:ln>
        </p:spPr>
        <p:txBody>
          <a:bodyPr wrap="square" rtlCol="0">
            <a:spAutoFit/>
          </a:bodyPr>
          <a:lstStyle/>
          <a:p>
            <a:r>
              <a:rPr lang="en-US" sz="1350" dirty="0"/>
              <a:t>Note that the contexts for risk in COTS parts all arise from mission performance requirements that would be present no matter which parts approach is used, so they apply to all cases.</a:t>
            </a:r>
          </a:p>
        </p:txBody>
      </p:sp>
    </p:spTree>
    <p:extLst>
      <p:ext uri="{BB962C8B-B14F-4D97-AF65-F5344CB8AC3E}">
        <p14:creationId xmlns:p14="http://schemas.microsoft.com/office/powerpoint/2010/main" val="2045940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Benefits vs Detriments of increasing EEE-INST-002 levels </a:t>
            </a:r>
          </a:p>
        </p:txBody>
      </p:sp>
      <p:graphicFrame>
        <p:nvGraphicFramePr>
          <p:cNvPr id="6" name="Table 6">
            <a:extLst>
              <a:ext uri="{FF2B5EF4-FFF2-40B4-BE49-F238E27FC236}">
                <a16:creationId xmlns:a16="http://schemas.microsoft.com/office/drawing/2014/main" id="{B91DA6E5-1ABB-B08B-31FE-95EFC65A1FF4}"/>
              </a:ext>
            </a:extLst>
          </p:cNvPr>
          <p:cNvGraphicFramePr>
            <a:graphicFrameLocks noGrp="1"/>
          </p:cNvGraphicFramePr>
          <p:nvPr>
            <p:ph idx="1"/>
          </p:nvPr>
        </p:nvGraphicFramePr>
        <p:xfrm>
          <a:off x="428625" y="1393825"/>
          <a:ext cx="8229600" cy="367284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86776250"/>
                    </a:ext>
                  </a:extLst>
                </a:gridCol>
                <a:gridCol w="4114800">
                  <a:extLst>
                    <a:ext uri="{9D8B030D-6E8A-4147-A177-3AD203B41FA5}">
                      <a16:colId xmlns:a16="http://schemas.microsoft.com/office/drawing/2014/main" val="1083859541"/>
                    </a:ext>
                  </a:extLst>
                </a:gridCol>
              </a:tblGrid>
              <a:tr h="370840">
                <a:tc>
                  <a:txBody>
                    <a:bodyPr/>
                    <a:lstStyle/>
                    <a:p>
                      <a:r>
                        <a:rPr lang="en-US" dirty="0"/>
                        <a:t>Benefits of increasing levels</a:t>
                      </a:r>
                    </a:p>
                  </a:txBody>
                  <a:tcPr/>
                </a:tc>
                <a:tc>
                  <a:txBody>
                    <a:bodyPr/>
                    <a:lstStyle/>
                    <a:p>
                      <a:r>
                        <a:rPr lang="en-US" dirty="0"/>
                        <a:t>Detriments of increasing levels</a:t>
                      </a:r>
                    </a:p>
                  </a:txBody>
                  <a:tcPr/>
                </a:tc>
                <a:extLst>
                  <a:ext uri="{0D108BD9-81ED-4DB2-BD59-A6C34878D82A}">
                    <a16:rowId xmlns:a16="http://schemas.microsoft.com/office/drawing/2014/main" val="3395327462"/>
                  </a:ext>
                </a:extLst>
              </a:tr>
              <a:tr h="370840">
                <a:tc>
                  <a:txBody>
                    <a:bodyPr/>
                    <a:lstStyle/>
                    <a:p>
                      <a:r>
                        <a:rPr lang="en-US" dirty="0"/>
                        <a:t>More testing of parts</a:t>
                      </a:r>
                    </a:p>
                  </a:txBody>
                  <a:tcPr/>
                </a:tc>
                <a:tc>
                  <a:txBody>
                    <a:bodyPr/>
                    <a:lstStyle/>
                    <a:p>
                      <a:r>
                        <a:rPr lang="en-US" dirty="0"/>
                        <a:t>Reliability of non-MIL-SPEC parts is reduced as levels increase</a:t>
                      </a:r>
                    </a:p>
                  </a:txBody>
                  <a:tcPr/>
                </a:tc>
                <a:extLst>
                  <a:ext uri="{0D108BD9-81ED-4DB2-BD59-A6C34878D82A}">
                    <a16:rowId xmlns:a16="http://schemas.microsoft.com/office/drawing/2014/main" val="3036744570"/>
                  </a:ext>
                </a:extLst>
              </a:tr>
              <a:tr h="370840">
                <a:tc>
                  <a:txBody>
                    <a:bodyPr/>
                    <a:lstStyle/>
                    <a:p>
                      <a:r>
                        <a:rPr lang="en-US" dirty="0"/>
                        <a:t>Better ability of some parts to withstand </a:t>
                      </a:r>
                      <a:r>
                        <a:rPr lang="en-US" dirty="0" err="1"/>
                        <a:t>overtesting</a:t>
                      </a:r>
                      <a:r>
                        <a:rPr lang="en-US" dirty="0"/>
                        <a:t> and misapplication/misuse</a:t>
                      </a:r>
                    </a:p>
                  </a:txBody>
                  <a:tcPr/>
                </a:tc>
                <a:tc>
                  <a:txBody>
                    <a:bodyPr/>
                    <a:lstStyle/>
                    <a:p>
                      <a:r>
                        <a:rPr lang="en-US" dirty="0"/>
                        <a:t>More handling of all parts increases risk that a self-induced problem will occur</a:t>
                      </a:r>
                    </a:p>
                  </a:txBody>
                  <a:tcPr/>
                </a:tc>
                <a:extLst>
                  <a:ext uri="{0D108BD9-81ED-4DB2-BD59-A6C34878D82A}">
                    <a16:rowId xmlns:a16="http://schemas.microsoft.com/office/drawing/2014/main" val="2841478734"/>
                  </a:ext>
                </a:extLst>
              </a:tr>
              <a:tr h="370840">
                <a:tc>
                  <a:txBody>
                    <a:bodyPr/>
                    <a:lstStyle/>
                    <a:p>
                      <a:r>
                        <a:rPr lang="en-US" dirty="0"/>
                        <a:t>Many people feel better and more comfortable</a:t>
                      </a:r>
                    </a:p>
                  </a:txBody>
                  <a:tcPr/>
                </a:tc>
                <a:tc>
                  <a:txBody>
                    <a:bodyPr/>
                    <a:lstStyle/>
                    <a:p>
                      <a:r>
                        <a:rPr lang="en-US" dirty="0"/>
                        <a:t>Increasingly more difficult to obtain – exacerbates the supply chain problem</a:t>
                      </a:r>
                    </a:p>
                  </a:txBody>
                  <a:tcPr/>
                </a:tc>
                <a:extLst>
                  <a:ext uri="{0D108BD9-81ED-4DB2-BD59-A6C34878D82A}">
                    <a16:rowId xmlns:a16="http://schemas.microsoft.com/office/drawing/2014/main" val="2798883691"/>
                  </a:ext>
                </a:extLst>
              </a:tr>
              <a:tr h="370840">
                <a:tc>
                  <a:txBody>
                    <a:bodyPr/>
                    <a:lstStyle/>
                    <a:p>
                      <a:endParaRPr lang="en-US"/>
                    </a:p>
                  </a:txBody>
                  <a:tcPr/>
                </a:tc>
                <a:tc>
                  <a:txBody>
                    <a:bodyPr/>
                    <a:lstStyle/>
                    <a:p>
                      <a:r>
                        <a:rPr lang="en-US" dirty="0"/>
                        <a:t>Prevents the use of recent technology </a:t>
                      </a:r>
                    </a:p>
                  </a:txBody>
                  <a:tcPr/>
                </a:tc>
                <a:extLst>
                  <a:ext uri="{0D108BD9-81ED-4DB2-BD59-A6C34878D82A}">
                    <a16:rowId xmlns:a16="http://schemas.microsoft.com/office/drawing/2014/main" val="3037944029"/>
                  </a:ext>
                </a:extLst>
              </a:tr>
              <a:tr h="370840">
                <a:tc>
                  <a:txBody>
                    <a:bodyPr/>
                    <a:lstStyle/>
                    <a:p>
                      <a:endParaRPr lang="en-US"/>
                    </a:p>
                  </a:txBody>
                  <a:tcPr/>
                </a:tc>
                <a:tc>
                  <a:txBody>
                    <a:bodyPr/>
                    <a:lstStyle/>
                    <a:p>
                      <a:r>
                        <a:rPr lang="en-US" dirty="0"/>
                        <a:t>Excessive cost</a:t>
                      </a:r>
                    </a:p>
                  </a:txBody>
                  <a:tcPr/>
                </a:tc>
                <a:extLst>
                  <a:ext uri="{0D108BD9-81ED-4DB2-BD59-A6C34878D82A}">
                    <a16:rowId xmlns:a16="http://schemas.microsoft.com/office/drawing/2014/main" val="1685527233"/>
                  </a:ext>
                </a:extLst>
              </a:tr>
              <a:tr h="370840">
                <a:tc>
                  <a:txBody>
                    <a:bodyPr/>
                    <a:lstStyle/>
                    <a:p>
                      <a:endParaRPr lang="en-US"/>
                    </a:p>
                  </a:txBody>
                  <a:tcPr/>
                </a:tc>
                <a:tc>
                  <a:txBody>
                    <a:bodyPr/>
                    <a:lstStyle/>
                    <a:p>
                      <a:r>
                        <a:rPr lang="en-US" dirty="0"/>
                        <a:t>Low volume for most with no basis in reliability </a:t>
                      </a:r>
                    </a:p>
                  </a:txBody>
                  <a:tcPr/>
                </a:tc>
                <a:extLst>
                  <a:ext uri="{0D108BD9-81ED-4DB2-BD59-A6C34878D82A}">
                    <a16:rowId xmlns:a16="http://schemas.microsoft.com/office/drawing/2014/main" val="1876670838"/>
                  </a:ext>
                </a:extLst>
              </a:tr>
            </a:tbl>
          </a:graphicData>
        </a:graphic>
      </p:graphicFrame>
    </p:spTree>
    <p:extLst>
      <p:ext uri="{BB962C8B-B14F-4D97-AF65-F5344CB8AC3E}">
        <p14:creationId xmlns:p14="http://schemas.microsoft.com/office/powerpoint/2010/main" val="1028923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0BC1F9A-0BEC-454B-AA56-773523C1090E}"/>
              </a:ext>
            </a:extLst>
          </p:cNvPr>
          <p:cNvSpPr>
            <a:spLocks noGrp="1"/>
          </p:cNvSpPr>
          <p:nvPr>
            <p:ph idx="1"/>
          </p:nvPr>
        </p:nvSpPr>
        <p:spPr>
          <a:xfrm>
            <a:off x="220006" y="1311802"/>
            <a:ext cx="8703987" cy="4999620"/>
          </a:xfrm>
        </p:spPr>
        <p:txBody>
          <a:bodyPr>
            <a:normAutofit fontScale="85000" lnSpcReduction="10000"/>
          </a:bodyPr>
          <a:lstStyle/>
          <a:p>
            <a:pPr>
              <a:lnSpc>
                <a:spcPct val="120000"/>
              </a:lnSpc>
              <a:spcBef>
                <a:spcPts val="600"/>
              </a:spcBef>
            </a:pPr>
            <a:r>
              <a:rPr lang="en-US" dirty="0"/>
              <a:t>Prior to the initiation of full-cost accounting (FCA), NASA had in-house Center capabilities to evaluate, test, and characterize EEEE parts, which were used to develop Preferred Parts Lists (PPLs) and ultimately the NASA Parts Selection List (NPSL). Many such capabilities </a:t>
            </a:r>
            <a:r>
              <a:rPr lang="en-US" dirty="0">
                <a:solidFill>
                  <a:srgbClr val="0070C0"/>
                </a:solidFill>
              </a:rPr>
              <a:t>still</a:t>
            </a:r>
            <a:r>
              <a:rPr lang="en-US" dirty="0"/>
              <a:t> exist in a limited fashion, </a:t>
            </a:r>
            <a:r>
              <a:rPr lang="en-US" dirty="0">
                <a:solidFill>
                  <a:srgbClr val="0070C0"/>
                </a:solidFill>
              </a:rPr>
              <a:t>but not to the breadth and depth </a:t>
            </a:r>
            <a:r>
              <a:rPr lang="en-US" dirty="0"/>
              <a:t>required to cover the </a:t>
            </a:r>
            <a:r>
              <a:rPr lang="en-US" dirty="0">
                <a:solidFill>
                  <a:srgbClr val="0070C0"/>
                </a:solidFill>
              </a:rPr>
              <a:t>whole</a:t>
            </a:r>
            <a:r>
              <a:rPr lang="en-US" dirty="0"/>
              <a:t> spectrum of COTS parts that are considered for space applications.  </a:t>
            </a:r>
          </a:p>
          <a:p>
            <a:pPr>
              <a:lnSpc>
                <a:spcPct val="120000"/>
              </a:lnSpc>
              <a:spcBef>
                <a:spcPts val="600"/>
              </a:spcBef>
            </a:pPr>
            <a:r>
              <a:rPr lang="en-US" dirty="0">
                <a:solidFill>
                  <a:srgbClr val="0070C0"/>
                </a:solidFill>
              </a:rPr>
              <a:t>These capabilities </a:t>
            </a:r>
            <a:r>
              <a:rPr lang="en-US" dirty="0"/>
              <a:t>served not only to establish a basis for characterizing suitability of parts for the full range of applications, but also to ensure that there was a cadre of individuals with detailed understanding of specific parts to assure the proper usage in specific applications.</a:t>
            </a:r>
          </a:p>
          <a:p>
            <a:pPr>
              <a:lnSpc>
                <a:spcPct val="120000"/>
              </a:lnSpc>
              <a:spcBef>
                <a:spcPts val="600"/>
              </a:spcBef>
            </a:pPr>
            <a:r>
              <a:rPr lang="en-US" dirty="0"/>
              <a:t>On the advent of FCA, the resources were no longer available for such upfront capability, and acceptance of parts was </a:t>
            </a:r>
            <a:r>
              <a:rPr lang="en-US" dirty="0">
                <a:solidFill>
                  <a:srgbClr val="0070C0"/>
                </a:solidFill>
              </a:rPr>
              <a:t>largely </a:t>
            </a:r>
            <a:r>
              <a:rPr lang="en-US" dirty="0"/>
              <a:t>deferred to the in-line activities </a:t>
            </a:r>
            <a:r>
              <a:rPr lang="en-US" dirty="0">
                <a:solidFill>
                  <a:srgbClr val="0070C0"/>
                </a:solidFill>
              </a:rPr>
              <a:t>of</a:t>
            </a:r>
            <a:r>
              <a:rPr lang="en-US" dirty="0"/>
              <a:t> projects, forcing an approach of using predetermined broad measures, such as the use of MIL-SPEC parts or other parts that had already been placed on to the NPSL (which was frozen in time).</a:t>
            </a:r>
          </a:p>
          <a:p>
            <a:pPr>
              <a:lnSpc>
                <a:spcPct val="120000"/>
              </a:lnSpc>
              <a:spcBef>
                <a:spcPts val="600"/>
              </a:spcBef>
            </a:pPr>
            <a:r>
              <a:rPr lang="en-US" dirty="0"/>
              <a:t>As time progressed, new parts were proposed for use, and without the in-house capability, documents such as EEE-INST-002 were constructed to provide an algorithm or cookbook to apply in-line to accept parts.</a:t>
            </a:r>
          </a:p>
          <a:p>
            <a:pPr>
              <a:lnSpc>
                <a:spcPct val="120000"/>
              </a:lnSpc>
              <a:spcBef>
                <a:spcPts val="600"/>
              </a:spcBef>
            </a:pPr>
            <a:r>
              <a:rPr lang="en-US" dirty="0"/>
              <a:t>Since the MIL-SPECs had become the tried-and-true means of assuring parts, the EEE-INST-002 document became the means of applying the MIL-SPECs to unfamiliar parts to “</a:t>
            </a:r>
            <a:r>
              <a:rPr lang="en-US" dirty="0" err="1"/>
              <a:t>upscreen</a:t>
            </a:r>
            <a:r>
              <a:rPr lang="en-US" dirty="0"/>
              <a:t>” them to build confidence in them in a similar fashion to MIL-SPECs.</a:t>
            </a:r>
          </a:p>
        </p:txBody>
      </p:sp>
      <p:sp>
        <p:nvSpPr>
          <p:cNvPr id="4" name="Title 3">
            <a:extLst>
              <a:ext uri="{FF2B5EF4-FFF2-40B4-BE49-F238E27FC236}">
                <a16:creationId xmlns:a16="http://schemas.microsoft.com/office/drawing/2014/main" id="{DE42CD32-3F72-7D47-B05E-A7EBAF3097E9}"/>
              </a:ext>
            </a:extLst>
          </p:cNvPr>
          <p:cNvSpPr>
            <a:spLocks noGrp="1"/>
          </p:cNvSpPr>
          <p:nvPr>
            <p:ph type="title"/>
          </p:nvPr>
        </p:nvSpPr>
        <p:spPr/>
        <p:txBody>
          <a:bodyPr>
            <a:normAutofit/>
          </a:bodyPr>
          <a:lstStyle/>
          <a:p>
            <a:r>
              <a:rPr lang="en-US" dirty="0"/>
              <a:t>Brief history of parts assurance</a:t>
            </a:r>
          </a:p>
        </p:txBody>
      </p:sp>
    </p:spTree>
    <p:extLst>
      <p:ext uri="{BB962C8B-B14F-4D97-AF65-F5344CB8AC3E}">
        <p14:creationId xmlns:p14="http://schemas.microsoft.com/office/powerpoint/2010/main" val="19200833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BDFC1CA-39B0-4C35-9A29-041313940F56}"/>
              </a:ext>
            </a:extLst>
          </p:cNvPr>
          <p:cNvSpPr>
            <a:spLocks noGrp="1"/>
          </p:cNvSpPr>
          <p:nvPr>
            <p:ph type="title"/>
          </p:nvPr>
        </p:nvSpPr>
        <p:spPr>
          <a:xfrm>
            <a:off x="457200" y="51924"/>
            <a:ext cx="8229600" cy="1143000"/>
          </a:xfrm>
        </p:spPr>
        <p:txBody>
          <a:bodyPr>
            <a:normAutofit fontScale="90000"/>
          </a:bodyPr>
          <a:lstStyle/>
          <a:p>
            <a:r>
              <a:rPr lang="en-US" dirty="0"/>
              <a:t>NEPP Program Budget History Snapshot</a:t>
            </a:r>
            <a:br>
              <a:rPr lang="en-US" dirty="0"/>
            </a:br>
            <a:r>
              <a:rPr lang="en-US" sz="2200" i="1" dirty="0"/>
              <a:t>Indicative of institutional budget decline affecting crosscutting in-house technical capabilities </a:t>
            </a:r>
            <a:endParaRPr lang="en-US" sz="2200" dirty="0"/>
          </a:p>
        </p:txBody>
      </p:sp>
      <p:pic>
        <p:nvPicPr>
          <p:cNvPr id="5" name="Content Placeholder 4">
            <a:extLst>
              <a:ext uri="{FF2B5EF4-FFF2-40B4-BE49-F238E27FC236}">
                <a16:creationId xmlns:a16="http://schemas.microsoft.com/office/drawing/2014/main" id="{A7489046-D8D2-47DE-8A7F-2C2C8142DEF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22396" y="1364369"/>
            <a:ext cx="5983082" cy="4633200"/>
          </a:xfrm>
          <a:prstGeom prst="rect">
            <a:avLst/>
          </a:prstGeom>
          <a:ln>
            <a:solidFill>
              <a:schemeClr val="tx1"/>
            </a:solidFill>
          </a:ln>
        </p:spPr>
      </p:pic>
      <p:sp>
        <p:nvSpPr>
          <p:cNvPr id="6" name="TextBox 5">
            <a:extLst>
              <a:ext uri="{FF2B5EF4-FFF2-40B4-BE49-F238E27FC236}">
                <a16:creationId xmlns:a16="http://schemas.microsoft.com/office/drawing/2014/main" id="{E2ED456C-EAEC-4D9B-982E-AA3736393EA0}"/>
              </a:ext>
            </a:extLst>
          </p:cNvPr>
          <p:cNvSpPr txBox="1"/>
          <p:nvPr/>
        </p:nvSpPr>
        <p:spPr>
          <a:xfrm>
            <a:off x="138522" y="1364369"/>
            <a:ext cx="2824935" cy="2585323"/>
          </a:xfrm>
          <a:prstGeom prst="rect">
            <a:avLst/>
          </a:prstGeom>
          <a:noFill/>
        </p:spPr>
        <p:txBody>
          <a:bodyPr wrap="square" rtlCol="0">
            <a:spAutoFit/>
          </a:bodyPr>
          <a:lstStyle/>
          <a:p>
            <a:pPr>
              <a:buNone/>
            </a:pPr>
            <a:r>
              <a:rPr lang="en-US" dirty="0"/>
              <a:t>FY19 Budget: $6.875M</a:t>
            </a:r>
          </a:p>
          <a:p>
            <a:pPr marL="342900" indent="-342900"/>
            <a:endParaRPr lang="en-US" dirty="0"/>
          </a:p>
          <a:p>
            <a:pPr marL="342900" indent="-342900"/>
            <a:r>
              <a:rPr lang="en-US" dirty="0"/>
              <a:t>FY20 Budget: $6.797M</a:t>
            </a:r>
          </a:p>
          <a:p>
            <a:pPr marL="342900" indent="-342900"/>
            <a:endParaRPr lang="en-US" dirty="0"/>
          </a:p>
          <a:p>
            <a:pPr marL="342900" indent="-342900"/>
            <a:r>
              <a:rPr lang="en-US" dirty="0"/>
              <a:t>FY21 Budget: $6.673M</a:t>
            </a:r>
          </a:p>
          <a:p>
            <a:pPr marL="342900" indent="-342900"/>
            <a:endParaRPr lang="en-US" dirty="0"/>
          </a:p>
          <a:p>
            <a:pPr marL="342900" indent="-342900"/>
            <a:r>
              <a:rPr lang="en-US" dirty="0"/>
              <a:t>FY22 Budget: $6.460M</a:t>
            </a:r>
          </a:p>
          <a:p>
            <a:pPr marL="342900" indent="-342900"/>
            <a:endParaRPr lang="en-US" dirty="0"/>
          </a:p>
          <a:p>
            <a:pPr marL="342900" indent="-342900"/>
            <a:r>
              <a:rPr lang="en-US" dirty="0"/>
              <a:t>FY19 – FY22 Δ: -6% / -$415k</a:t>
            </a:r>
          </a:p>
        </p:txBody>
      </p:sp>
      <p:sp>
        <p:nvSpPr>
          <p:cNvPr id="7" name="TextBox 6">
            <a:extLst>
              <a:ext uri="{FF2B5EF4-FFF2-40B4-BE49-F238E27FC236}">
                <a16:creationId xmlns:a16="http://schemas.microsoft.com/office/drawing/2014/main" id="{E590681A-5119-49EC-A44B-F1BDE52D0678}"/>
              </a:ext>
            </a:extLst>
          </p:cNvPr>
          <p:cNvSpPr txBox="1"/>
          <p:nvPr/>
        </p:nvSpPr>
        <p:spPr>
          <a:xfrm>
            <a:off x="188299" y="5997569"/>
            <a:ext cx="8767401" cy="369332"/>
          </a:xfrm>
          <a:prstGeom prst="rect">
            <a:avLst/>
          </a:prstGeom>
          <a:noFill/>
        </p:spPr>
        <p:txBody>
          <a:bodyPr wrap="square" rtlCol="0">
            <a:spAutoFit/>
          </a:bodyPr>
          <a:lstStyle/>
          <a:p>
            <a:pPr algn="ctr">
              <a:buNone/>
            </a:pPr>
            <a:r>
              <a:rPr lang="en-US" i="1" dirty="0">
                <a:solidFill>
                  <a:srgbClr val="800080"/>
                </a:solidFill>
              </a:rPr>
              <a:t>Flight programs / projects have a fixed budget – spending more on parts and less on support</a:t>
            </a:r>
          </a:p>
        </p:txBody>
      </p:sp>
      <p:sp>
        <p:nvSpPr>
          <p:cNvPr id="8" name="TextBox 7">
            <a:extLst>
              <a:ext uri="{FF2B5EF4-FFF2-40B4-BE49-F238E27FC236}">
                <a16:creationId xmlns:a16="http://schemas.microsoft.com/office/drawing/2014/main" id="{88D01DCA-CBD4-4DCA-A3DD-2330B09E71E2}"/>
              </a:ext>
            </a:extLst>
          </p:cNvPr>
          <p:cNvSpPr txBox="1"/>
          <p:nvPr/>
        </p:nvSpPr>
        <p:spPr>
          <a:xfrm>
            <a:off x="138522" y="4176669"/>
            <a:ext cx="2666999" cy="1743570"/>
          </a:xfrm>
          <a:prstGeom prst="rect">
            <a:avLst/>
          </a:prstGeom>
          <a:noFill/>
        </p:spPr>
        <p:txBody>
          <a:bodyPr wrap="square" rtlCol="0">
            <a:normAutofit fontScale="85000" lnSpcReduction="10000"/>
          </a:bodyPr>
          <a:lstStyle/>
          <a:p>
            <a:pPr>
              <a:buNone/>
            </a:pPr>
            <a:r>
              <a:rPr lang="en-US" dirty="0"/>
              <a:t>Responsibilities &amp; much of the scope have remained constant or grown</a:t>
            </a:r>
          </a:p>
          <a:p>
            <a:pPr>
              <a:buNone/>
            </a:pPr>
            <a:endParaRPr lang="en-US" dirty="0"/>
          </a:p>
          <a:p>
            <a:pPr>
              <a:buNone/>
            </a:pPr>
            <a:r>
              <a:rPr lang="en-US" dirty="0"/>
              <a:t>Actual needs (proposal based) are &gt;$15M/</a:t>
            </a:r>
            <a:r>
              <a:rPr lang="en-US" dirty="0" err="1"/>
              <a:t>yr</a:t>
            </a:r>
            <a:r>
              <a:rPr lang="en-US" dirty="0"/>
              <a:t> for just the NEPP Program, let alone required agency capabilities</a:t>
            </a:r>
          </a:p>
        </p:txBody>
      </p:sp>
    </p:spTree>
    <p:extLst>
      <p:ext uri="{BB962C8B-B14F-4D97-AF65-F5344CB8AC3E}">
        <p14:creationId xmlns:p14="http://schemas.microsoft.com/office/powerpoint/2010/main" val="25117428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AA2092A-1644-A34C-9EEC-288C07FA5118}"/>
              </a:ext>
            </a:extLst>
          </p:cNvPr>
          <p:cNvSpPr>
            <a:spLocks noGrp="1"/>
          </p:cNvSpPr>
          <p:nvPr>
            <p:ph idx="1"/>
          </p:nvPr>
        </p:nvSpPr>
        <p:spPr/>
        <p:txBody>
          <a:bodyPr>
            <a:normAutofit/>
          </a:bodyPr>
          <a:lstStyle/>
          <a:p>
            <a:r>
              <a:rPr lang="en-US" dirty="0"/>
              <a:t>MIL-SPECs, by definition, fundamentally limit technology</a:t>
            </a:r>
          </a:p>
          <a:p>
            <a:pPr lvl="1"/>
            <a:r>
              <a:rPr lang="en-US" dirty="0"/>
              <a:t>The broad environmental ranges required and the ability to tolerate many forms of </a:t>
            </a:r>
            <a:r>
              <a:rPr lang="en-US" dirty="0" err="1"/>
              <a:t>overtest</a:t>
            </a:r>
            <a:r>
              <a:rPr lang="en-US" dirty="0"/>
              <a:t> (inherently a derating), drive firm “catalog limits”, which have been in place since inception</a:t>
            </a:r>
          </a:p>
          <a:p>
            <a:pPr lvl="1"/>
            <a:r>
              <a:rPr lang="en-US" dirty="0"/>
              <a:t>There are not and will not be well-defined “parts categories” to cover many new classes of electronics technology</a:t>
            </a:r>
          </a:p>
          <a:p>
            <a:r>
              <a:rPr lang="en-US" dirty="0"/>
              <a:t>The use of MIL-SPECs to accept and qualify COTS parts </a:t>
            </a:r>
            <a:r>
              <a:rPr lang="en-US" dirty="0">
                <a:solidFill>
                  <a:srgbClr val="0070C0"/>
                </a:solidFill>
              </a:rPr>
              <a:t>conflicts with </a:t>
            </a:r>
            <a:r>
              <a:rPr lang="en-US" dirty="0"/>
              <a:t>many of the premises of COTS parts</a:t>
            </a:r>
          </a:p>
          <a:p>
            <a:pPr lvl="1"/>
            <a:r>
              <a:rPr lang="en-US" dirty="0"/>
              <a:t>MIL-SPECs involve many test levels that are not based on the actual </a:t>
            </a:r>
            <a:r>
              <a:rPr lang="en-US" dirty="0">
                <a:solidFill>
                  <a:srgbClr val="0070C0"/>
                </a:solidFill>
              </a:rPr>
              <a:t>manufacturing processes </a:t>
            </a:r>
            <a:r>
              <a:rPr lang="en-US" dirty="0"/>
              <a:t>or application use of the parts</a:t>
            </a:r>
          </a:p>
          <a:p>
            <a:pPr lvl="1"/>
            <a:r>
              <a:rPr lang="en-US" dirty="0"/>
              <a:t>COTS parts are optimized </a:t>
            </a:r>
            <a:r>
              <a:rPr lang="en-US" dirty="0">
                <a:solidFill>
                  <a:srgbClr val="0070C0"/>
                </a:solidFill>
              </a:rPr>
              <a:t>to levels laid out in their data sheets</a:t>
            </a:r>
            <a:r>
              <a:rPr lang="en-US" dirty="0"/>
              <a:t>, which would very often be different from MIL-SPEC testing levels (neither necessary or sufficient for properly characterizing the parts for acceptance)</a:t>
            </a:r>
          </a:p>
          <a:p>
            <a:pPr lvl="2"/>
            <a:r>
              <a:rPr lang="en-US" dirty="0"/>
              <a:t>MIL-SPEC testing levels can </a:t>
            </a:r>
            <a:r>
              <a:rPr lang="en-US" dirty="0" err="1"/>
              <a:t>overtest</a:t>
            </a:r>
            <a:r>
              <a:rPr lang="en-US" dirty="0"/>
              <a:t> COTS parts, resulting in misleading data and/or reduced reliability and damage to parts</a:t>
            </a:r>
          </a:p>
        </p:txBody>
      </p:sp>
      <p:sp>
        <p:nvSpPr>
          <p:cNvPr id="4" name="Title 3">
            <a:extLst>
              <a:ext uri="{FF2B5EF4-FFF2-40B4-BE49-F238E27FC236}">
                <a16:creationId xmlns:a16="http://schemas.microsoft.com/office/drawing/2014/main" id="{53174FF7-8E08-5346-9E0E-3F2F7D64910C}"/>
              </a:ext>
            </a:extLst>
          </p:cNvPr>
          <p:cNvSpPr>
            <a:spLocks noGrp="1"/>
          </p:cNvSpPr>
          <p:nvPr>
            <p:ph type="title"/>
          </p:nvPr>
        </p:nvSpPr>
        <p:spPr/>
        <p:txBody>
          <a:bodyPr/>
          <a:lstStyle/>
          <a:p>
            <a:r>
              <a:rPr lang="en-US" dirty="0"/>
              <a:t>Current Conflicts</a:t>
            </a:r>
          </a:p>
        </p:txBody>
      </p:sp>
    </p:spTree>
    <p:extLst>
      <p:ext uri="{BB962C8B-B14F-4D97-AF65-F5344CB8AC3E}">
        <p14:creationId xmlns:p14="http://schemas.microsoft.com/office/powerpoint/2010/main" val="12631480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97388F9-0A79-CD41-9478-3CCFCFF02F9B}"/>
              </a:ext>
            </a:extLst>
          </p:cNvPr>
          <p:cNvSpPr>
            <a:spLocks noGrp="1"/>
          </p:cNvSpPr>
          <p:nvPr>
            <p:ph idx="1"/>
          </p:nvPr>
        </p:nvSpPr>
        <p:spPr/>
        <p:txBody>
          <a:bodyPr/>
          <a:lstStyle/>
          <a:p>
            <a:r>
              <a:rPr lang="en-US" dirty="0"/>
              <a:t>Instruments are appearing for high end missions that cannot be manufactured with MIL-SPEC parts or parts that can be effectively screened into compliance using EEE-INST-002</a:t>
            </a:r>
          </a:p>
          <a:p>
            <a:pPr lvl="1"/>
            <a:r>
              <a:rPr lang="en-US" dirty="0"/>
              <a:t>It is a virtual certainty this will be the case for the next major flagship space telescope</a:t>
            </a:r>
          </a:p>
          <a:p>
            <a:r>
              <a:rPr lang="en-US" dirty="0"/>
              <a:t>Fully COTS spacecraft are soon to be ubiquitous and over time, some will stand out as long-term reliable</a:t>
            </a:r>
          </a:p>
          <a:p>
            <a:pPr lvl="1"/>
            <a:r>
              <a:rPr lang="en-US" dirty="0"/>
              <a:t>As long as we continue to equate EEE-INST-002 screening and qualification with reliability, we will continue to misrepresent reliable systems based on COTS as “unreliable”.  </a:t>
            </a:r>
          </a:p>
          <a:p>
            <a:pPr lvl="1"/>
            <a:r>
              <a:rPr lang="en-US" dirty="0"/>
              <a:t>Such spacecraft will always be frowned upon for usage within NASA</a:t>
            </a:r>
          </a:p>
          <a:p>
            <a:r>
              <a:rPr lang="en-US" dirty="0"/>
              <a:t>Availability of MIL-SPEC parts, especially level 1 and many types of space-grade, is becoming a growing challenge, in addition to the growing excessive costs.  </a:t>
            </a:r>
          </a:p>
          <a:p>
            <a:endParaRPr lang="en-US" dirty="0"/>
          </a:p>
        </p:txBody>
      </p:sp>
      <p:sp>
        <p:nvSpPr>
          <p:cNvPr id="4" name="Title 3">
            <a:extLst>
              <a:ext uri="{FF2B5EF4-FFF2-40B4-BE49-F238E27FC236}">
                <a16:creationId xmlns:a16="http://schemas.microsoft.com/office/drawing/2014/main" id="{14BA790C-DEF2-C14E-AF5B-6F0772E59107}"/>
              </a:ext>
            </a:extLst>
          </p:cNvPr>
          <p:cNvSpPr>
            <a:spLocks noGrp="1"/>
          </p:cNvSpPr>
          <p:nvPr>
            <p:ph type="title"/>
          </p:nvPr>
        </p:nvSpPr>
        <p:spPr/>
        <p:txBody>
          <a:bodyPr/>
          <a:lstStyle/>
          <a:p>
            <a:r>
              <a:rPr lang="en-US" dirty="0"/>
              <a:t>Soon there will be no choice</a:t>
            </a:r>
          </a:p>
        </p:txBody>
      </p:sp>
    </p:spTree>
    <p:extLst>
      <p:ext uri="{BB962C8B-B14F-4D97-AF65-F5344CB8AC3E}">
        <p14:creationId xmlns:p14="http://schemas.microsoft.com/office/powerpoint/2010/main" val="7598816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29882D6-8FCA-FAE0-5592-5730F1520E14}"/>
              </a:ext>
            </a:extLst>
          </p:cNvPr>
          <p:cNvSpPr>
            <a:spLocks noGrp="1"/>
          </p:cNvSpPr>
          <p:nvPr>
            <p:ph idx="1"/>
          </p:nvPr>
        </p:nvSpPr>
        <p:spPr/>
        <p:txBody>
          <a:bodyPr/>
          <a:lstStyle/>
          <a:p>
            <a:r>
              <a:rPr lang="en-US" dirty="0"/>
              <a:t>The use of COTS is already here, no matter what requirements we impose</a:t>
            </a:r>
          </a:p>
          <a:p>
            <a:pPr lvl="1"/>
            <a:r>
              <a:rPr lang="en-US" dirty="0"/>
              <a:t>The only question is whether we want to put a spacecraft on-orbit or not</a:t>
            </a:r>
          </a:p>
          <a:p>
            <a:r>
              <a:rPr lang="en-US" dirty="0"/>
              <a:t>COTS parts are not brought forward into our projects because someone wants to save a few dollars or a few weeks or eke a little bit of extra unnecessary performance.  </a:t>
            </a:r>
          </a:p>
          <a:p>
            <a:r>
              <a:rPr lang="en-US" dirty="0"/>
              <a:t>COTS parts are needed in order to fly mature technologies from the last 25 years</a:t>
            </a:r>
          </a:p>
          <a:p>
            <a:r>
              <a:rPr lang="en-US" dirty="0"/>
              <a:t>COTS parts are needed to make systems more reliable</a:t>
            </a:r>
          </a:p>
          <a:p>
            <a:r>
              <a:rPr lang="en-US" dirty="0"/>
              <a:t>COTS parts are needed because they are available </a:t>
            </a:r>
          </a:p>
          <a:p>
            <a:r>
              <a:rPr lang="en-US" dirty="0"/>
              <a:t>COTS parts are needed because they do not involve excessive costs for non-value-added activities</a:t>
            </a:r>
          </a:p>
          <a:p>
            <a:pPr marL="0" indent="0">
              <a:buNone/>
            </a:pPr>
            <a:endParaRPr lang="en-US" dirty="0"/>
          </a:p>
        </p:txBody>
      </p:sp>
      <p:sp>
        <p:nvSpPr>
          <p:cNvPr id="3" name="Title 2">
            <a:extLst>
              <a:ext uri="{FF2B5EF4-FFF2-40B4-BE49-F238E27FC236}">
                <a16:creationId xmlns:a16="http://schemas.microsoft.com/office/drawing/2014/main" id="{3E4585DC-E889-6DCA-DC28-0701DD5D2D6F}"/>
              </a:ext>
            </a:extLst>
          </p:cNvPr>
          <p:cNvSpPr>
            <a:spLocks noGrp="1"/>
          </p:cNvSpPr>
          <p:nvPr>
            <p:ph type="title"/>
          </p:nvPr>
        </p:nvSpPr>
        <p:spPr/>
        <p:txBody>
          <a:bodyPr>
            <a:normAutofit/>
          </a:bodyPr>
          <a:lstStyle/>
          <a:p>
            <a:r>
              <a:rPr lang="en-US" dirty="0"/>
              <a:t>Can we slow down the use of COTS?</a:t>
            </a:r>
          </a:p>
        </p:txBody>
      </p:sp>
      <p:sp>
        <p:nvSpPr>
          <p:cNvPr id="4" name="Rectangle 3">
            <a:extLst>
              <a:ext uri="{FF2B5EF4-FFF2-40B4-BE49-F238E27FC236}">
                <a16:creationId xmlns:a16="http://schemas.microsoft.com/office/drawing/2014/main" id="{BD69531E-594F-137F-FC1F-6F0DB74B8D4E}"/>
              </a:ext>
            </a:extLst>
          </p:cNvPr>
          <p:cNvSpPr/>
          <p:nvPr/>
        </p:nvSpPr>
        <p:spPr>
          <a:xfrm>
            <a:off x="429288" y="4957011"/>
            <a:ext cx="8445205" cy="123203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The use vs non-use of COTS in our systems is a simple prohibition question.  There is no way to stop them – you simply need to place the right boundaries to properly use them without damaging them or inflating costs unnecessarily. The tighter boundary you place on them, the more likely you will encourage poor choices and bad practices </a:t>
            </a:r>
          </a:p>
        </p:txBody>
      </p:sp>
    </p:spTree>
    <p:extLst>
      <p:ext uri="{BB962C8B-B14F-4D97-AF65-F5344CB8AC3E}">
        <p14:creationId xmlns:p14="http://schemas.microsoft.com/office/powerpoint/2010/main" val="16744639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3C67C8D-B4B7-2663-01BE-71844B288B77}"/>
              </a:ext>
            </a:extLst>
          </p:cNvPr>
          <p:cNvSpPr>
            <a:spLocks noGrp="1"/>
          </p:cNvSpPr>
          <p:nvPr>
            <p:ph idx="1"/>
          </p:nvPr>
        </p:nvSpPr>
        <p:spPr>
          <a:xfrm>
            <a:off x="429288" y="1272855"/>
            <a:ext cx="8229600" cy="4312289"/>
          </a:xfrm>
        </p:spPr>
        <p:txBody>
          <a:bodyPr>
            <a:normAutofit fontScale="92500"/>
          </a:bodyPr>
          <a:lstStyle/>
          <a:p>
            <a:r>
              <a:rPr lang="en-US" sz="2400" dirty="0"/>
              <a:t>2004: Swift mission flies 40% COTS EEEE parts (with level 3 </a:t>
            </a:r>
            <a:r>
              <a:rPr lang="en-US" sz="2400" dirty="0" err="1"/>
              <a:t>upscreening</a:t>
            </a:r>
            <a:r>
              <a:rPr lang="en-US" sz="2400" dirty="0"/>
              <a:t>)</a:t>
            </a:r>
          </a:p>
          <a:p>
            <a:r>
              <a:rPr lang="en-US" sz="2400" dirty="0"/>
              <a:t>2013-2017:  Multiple </a:t>
            </a:r>
            <a:r>
              <a:rPr lang="en-US" sz="2400" dirty="0" err="1"/>
              <a:t>Spacecube</a:t>
            </a:r>
            <a:r>
              <a:rPr lang="en-US" sz="2400" dirty="0"/>
              <a:t> variants with up to 99% COTS EEEE parts (no </a:t>
            </a:r>
            <a:r>
              <a:rPr lang="en-US" sz="2400" dirty="0" err="1"/>
              <a:t>upscreening</a:t>
            </a:r>
            <a:r>
              <a:rPr lang="en-US" sz="2400" dirty="0"/>
              <a:t>)</a:t>
            </a:r>
          </a:p>
          <a:p>
            <a:r>
              <a:rPr lang="en-US" sz="2400" dirty="0"/>
              <a:t>Numerous Ames missions, 100% COTS EEEE parts (no </a:t>
            </a:r>
            <a:r>
              <a:rPr lang="en-US" sz="2400" dirty="0" err="1"/>
              <a:t>upscreening</a:t>
            </a:r>
            <a:r>
              <a:rPr lang="en-US" sz="2400" dirty="0"/>
              <a:t>)</a:t>
            </a:r>
          </a:p>
          <a:p>
            <a:r>
              <a:rPr lang="en-US" sz="2400" dirty="0"/>
              <a:t>Ingenuity:  99% COTS EEEE parts with focused screening</a:t>
            </a:r>
          </a:p>
          <a:p>
            <a:r>
              <a:rPr lang="en-US" sz="2400" dirty="0"/>
              <a:t>SpaceX:  Mostly COTS EEEE parts</a:t>
            </a:r>
          </a:p>
          <a:p>
            <a:r>
              <a:rPr lang="en-US" sz="2400" dirty="0"/>
              <a:t>SSTL:  Mostly COTS EEEE parts(several decades)</a:t>
            </a:r>
          </a:p>
          <a:p>
            <a:r>
              <a:rPr lang="en-US" sz="2400" dirty="0"/>
              <a:t>AFRL’s Ascent:  100% COTS EEEE parts (GEO)</a:t>
            </a:r>
          </a:p>
          <a:p>
            <a:r>
              <a:rPr lang="en-US" sz="2400" dirty="0" err="1"/>
              <a:t>Newspace</a:t>
            </a:r>
            <a:r>
              <a:rPr lang="en-US" sz="2400" dirty="0"/>
              <a:t>:  almost 100% COTS EEEE parts and components</a:t>
            </a:r>
          </a:p>
          <a:p>
            <a:endParaRPr lang="en-US" sz="2400" dirty="0"/>
          </a:p>
          <a:p>
            <a:endParaRPr lang="en-US" sz="2400" dirty="0"/>
          </a:p>
        </p:txBody>
      </p:sp>
      <p:sp>
        <p:nvSpPr>
          <p:cNvPr id="3" name="Title 2">
            <a:extLst>
              <a:ext uri="{FF2B5EF4-FFF2-40B4-BE49-F238E27FC236}">
                <a16:creationId xmlns:a16="http://schemas.microsoft.com/office/drawing/2014/main" id="{5ADC7290-DD6E-9032-6EA8-367319F30228}"/>
              </a:ext>
            </a:extLst>
          </p:cNvPr>
          <p:cNvSpPr>
            <a:spLocks noGrp="1"/>
          </p:cNvSpPr>
          <p:nvPr>
            <p:ph type="title"/>
          </p:nvPr>
        </p:nvSpPr>
        <p:spPr/>
        <p:txBody>
          <a:bodyPr>
            <a:normAutofit fontScale="90000"/>
          </a:bodyPr>
          <a:lstStyle/>
          <a:p>
            <a:r>
              <a:rPr lang="en-US" dirty="0"/>
              <a:t>Some recent history of COTS EEEE parts in space</a:t>
            </a:r>
          </a:p>
        </p:txBody>
      </p:sp>
      <p:sp>
        <p:nvSpPr>
          <p:cNvPr id="4" name="Rectangle 3">
            <a:extLst>
              <a:ext uri="{FF2B5EF4-FFF2-40B4-BE49-F238E27FC236}">
                <a16:creationId xmlns:a16="http://schemas.microsoft.com/office/drawing/2014/main" id="{C3B36815-B85F-5886-3C34-71359DD53C5F}"/>
              </a:ext>
            </a:extLst>
          </p:cNvPr>
          <p:cNvSpPr/>
          <p:nvPr/>
        </p:nvSpPr>
        <p:spPr>
          <a:xfrm>
            <a:off x="347623" y="5478843"/>
            <a:ext cx="8539438" cy="83127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31 </a:t>
            </a:r>
            <a:r>
              <a:rPr lang="en-US" dirty="0" err="1"/>
              <a:t>Aerocubes</a:t>
            </a:r>
            <a:r>
              <a:rPr lang="en-US" dirty="0"/>
              <a:t> with 100% COTS with no RHA or rad-tolerant design (resets only) over about 20 years development time and many ten years plus on-orbit with one failure in ground test, four circuit failures due to SEL (2 matching pair), and one discrepant RTC</a:t>
            </a:r>
          </a:p>
        </p:txBody>
      </p:sp>
    </p:spTree>
    <p:extLst>
      <p:ext uri="{BB962C8B-B14F-4D97-AF65-F5344CB8AC3E}">
        <p14:creationId xmlns:p14="http://schemas.microsoft.com/office/powerpoint/2010/main" val="12560983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67F31CB-F70D-CBDF-418E-9DECE65FBB98}"/>
              </a:ext>
            </a:extLst>
          </p:cNvPr>
          <p:cNvSpPr>
            <a:spLocks noGrp="1"/>
          </p:cNvSpPr>
          <p:nvPr>
            <p:ph type="title"/>
          </p:nvPr>
        </p:nvSpPr>
        <p:spPr/>
        <p:txBody>
          <a:bodyPr/>
          <a:lstStyle/>
          <a:p>
            <a:r>
              <a:rPr lang="en-US" dirty="0"/>
              <a:t>Part Evolution</a:t>
            </a:r>
          </a:p>
        </p:txBody>
      </p:sp>
      <p:pic>
        <p:nvPicPr>
          <p:cNvPr id="4" name="Picture 3">
            <a:extLst>
              <a:ext uri="{FF2B5EF4-FFF2-40B4-BE49-F238E27FC236}">
                <a16:creationId xmlns:a16="http://schemas.microsoft.com/office/drawing/2014/main" id="{4A6B0F5B-4D2C-D9A5-634C-7FB7B4C4233C}"/>
              </a:ext>
            </a:extLst>
          </p:cNvPr>
          <p:cNvPicPr>
            <a:picLocks noChangeAspect="1"/>
          </p:cNvPicPr>
          <p:nvPr/>
        </p:nvPicPr>
        <p:blipFill>
          <a:blip r:embed="rId2"/>
          <a:stretch>
            <a:fillRect/>
          </a:stretch>
        </p:blipFill>
        <p:spPr>
          <a:xfrm>
            <a:off x="649127" y="1924811"/>
            <a:ext cx="1331310" cy="891925"/>
          </a:xfrm>
          <a:prstGeom prst="rect">
            <a:avLst/>
          </a:prstGeom>
        </p:spPr>
      </p:pic>
      <p:sp>
        <p:nvSpPr>
          <p:cNvPr id="5" name="TextBox 4">
            <a:extLst>
              <a:ext uri="{FF2B5EF4-FFF2-40B4-BE49-F238E27FC236}">
                <a16:creationId xmlns:a16="http://schemas.microsoft.com/office/drawing/2014/main" id="{63A22B9C-5B15-CEEA-93A4-2BE46D490CBE}"/>
              </a:ext>
            </a:extLst>
          </p:cNvPr>
          <p:cNvSpPr txBox="1"/>
          <p:nvPr/>
        </p:nvSpPr>
        <p:spPr>
          <a:xfrm>
            <a:off x="304111" y="2847947"/>
            <a:ext cx="2351156" cy="923330"/>
          </a:xfrm>
          <a:prstGeom prst="rect">
            <a:avLst/>
          </a:prstGeom>
          <a:noFill/>
        </p:spPr>
        <p:txBody>
          <a:bodyPr wrap="none" rtlCol="0">
            <a:spAutoFit/>
          </a:bodyPr>
          <a:lstStyle/>
          <a:p>
            <a:r>
              <a:rPr lang="en-US" dirty="0"/>
              <a:t>CDR35BX474AKUS</a:t>
            </a:r>
          </a:p>
          <a:p>
            <a:r>
              <a:rPr lang="en-US" dirty="0"/>
              <a:t>0.47uF, 50V</a:t>
            </a:r>
          </a:p>
          <a:p>
            <a:r>
              <a:rPr lang="en-US" dirty="0"/>
              <a:t>TTI:  100MOQ/$2.60ea</a:t>
            </a:r>
          </a:p>
        </p:txBody>
      </p:sp>
      <p:sp>
        <p:nvSpPr>
          <p:cNvPr id="6" name="TextBox 5">
            <a:extLst>
              <a:ext uri="{FF2B5EF4-FFF2-40B4-BE49-F238E27FC236}">
                <a16:creationId xmlns:a16="http://schemas.microsoft.com/office/drawing/2014/main" id="{A31BFB13-1794-2132-6B7D-C7E7DE4B0402}"/>
              </a:ext>
            </a:extLst>
          </p:cNvPr>
          <p:cNvSpPr txBox="1"/>
          <p:nvPr/>
        </p:nvSpPr>
        <p:spPr>
          <a:xfrm>
            <a:off x="1386829" y="1924716"/>
            <a:ext cx="737702" cy="307777"/>
          </a:xfrm>
          <a:prstGeom prst="rect">
            <a:avLst/>
          </a:prstGeom>
          <a:noFill/>
        </p:spPr>
        <p:txBody>
          <a:bodyPr wrap="none" rtlCol="0">
            <a:spAutoFit/>
          </a:bodyPr>
          <a:lstStyle/>
          <a:p>
            <a:r>
              <a:rPr lang="en-US" sz="1400" dirty="0"/>
              <a:t>6.4 mm</a:t>
            </a:r>
          </a:p>
        </p:txBody>
      </p:sp>
      <p:sp>
        <p:nvSpPr>
          <p:cNvPr id="7" name="TextBox 6">
            <a:extLst>
              <a:ext uri="{FF2B5EF4-FFF2-40B4-BE49-F238E27FC236}">
                <a16:creationId xmlns:a16="http://schemas.microsoft.com/office/drawing/2014/main" id="{B21D7531-063A-2FCF-2F49-4D166AE28FC6}"/>
              </a:ext>
            </a:extLst>
          </p:cNvPr>
          <p:cNvSpPr txBox="1"/>
          <p:nvPr/>
        </p:nvSpPr>
        <p:spPr>
          <a:xfrm>
            <a:off x="280276" y="1888227"/>
            <a:ext cx="737702" cy="307777"/>
          </a:xfrm>
          <a:prstGeom prst="rect">
            <a:avLst/>
          </a:prstGeom>
          <a:noFill/>
        </p:spPr>
        <p:txBody>
          <a:bodyPr wrap="none" rtlCol="0">
            <a:spAutoFit/>
          </a:bodyPr>
          <a:lstStyle/>
          <a:p>
            <a:r>
              <a:rPr lang="en-US" sz="1400" dirty="0"/>
              <a:t>4.5 mm</a:t>
            </a:r>
          </a:p>
        </p:txBody>
      </p:sp>
      <p:sp>
        <p:nvSpPr>
          <p:cNvPr id="8" name="TextBox 7">
            <a:extLst>
              <a:ext uri="{FF2B5EF4-FFF2-40B4-BE49-F238E27FC236}">
                <a16:creationId xmlns:a16="http://schemas.microsoft.com/office/drawing/2014/main" id="{DE399037-997E-1761-74A7-B8C53B629C87}"/>
              </a:ext>
            </a:extLst>
          </p:cNvPr>
          <p:cNvSpPr txBox="1"/>
          <p:nvPr/>
        </p:nvSpPr>
        <p:spPr>
          <a:xfrm>
            <a:off x="1528938" y="2508959"/>
            <a:ext cx="737702" cy="307777"/>
          </a:xfrm>
          <a:prstGeom prst="rect">
            <a:avLst/>
          </a:prstGeom>
          <a:noFill/>
        </p:spPr>
        <p:txBody>
          <a:bodyPr wrap="none" rtlCol="0">
            <a:spAutoFit/>
          </a:bodyPr>
          <a:lstStyle/>
          <a:p>
            <a:r>
              <a:rPr lang="en-US" sz="1400" dirty="0"/>
              <a:t>1.5 mm</a:t>
            </a:r>
          </a:p>
        </p:txBody>
      </p:sp>
      <p:pic>
        <p:nvPicPr>
          <p:cNvPr id="9" name="Picture 8">
            <a:extLst>
              <a:ext uri="{FF2B5EF4-FFF2-40B4-BE49-F238E27FC236}">
                <a16:creationId xmlns:a16="http://schemas.microsoft.com/office/drawing/2014/main" id="{FF3F3E4B-003C-FF0A-534D-E5208DF26839}"/>
              </a:ext>
            </a:extLst>
          </p:cNvPr>
          <p:cNvPicPr>
            <a:picLocks noChangeAspect="1"/>
          </p:cNvPicPr>
          <p:nvPr/>
        </p:nvPicPr>
        <p:blipFill>
          <a:blip r:embed="rId2"/>
          <a:stretch>
            <a:fillRect/>
          </a:stretch>
        </p:blipFill>
        <p:spPr>
          <a:xfrm>
            <a:off x="3880094" y="1893600"/>
            <a:ext cx="1331310" cy="891925"/>
          </a:xfrm>
          <a:prstGeom prst="rect">
            <a:avLst/>
          </a:prstGeom>
        </p:spPr>
      </p:pic>
      <p:sp>
        <p:nvSpPr>
          <p:cNvPr id="10" name="TextBox 9">
            <a:extLst>
              <a:ext uri="{FF2B5EF4-FFF2-40B4-BE49-F238E27FC236}">
                <a16:creationId xmlns:a16="http://schemas.microsoft.com/office/drawing/2014/main" id="{6CA4CE28-869D-FB5B-BD55-B426F74F9133}"/>
              </a:ext>
            </a:extLst>
          </p:cNvPr>
          <p:cNvSpPr txBox="1"/>
          <p:nvPr/>
        </p:nvSpPr>
        <p:spPr>
          <a:xfrm>
            <a:off x="3535078" y="2816736"/>
            <a:ext cx="2351156" cy="923330"/>
          </a:xfrm>
          <a:prstGeom prst="rect">
            <a:avLst/>
          </a:prstGeom>
          <a:noFill/>
        </p:spPr>
        <p:txBody>
          <a:bodyPr wrap="none" rtlCol="0">
            <a:spAutoFit/>
          </a:bodyPr>
          <a:lstStyle/>
          <a:p>
            <a:r>
              <a:rPr lang="en-US" dirty="0"/>
              <a:t>G311P838AFX475K2R1</a:t>
            </a:r>
          </a:p>
          <a:p>
            <a:r>
              <a:rPr lang="en-US" dirty="0"/>
              <a:t>4.7uF, 50V</a:t>
            </a:r>
          </a:p>
          <a:p>
            <a:r>
              <a:rPr lang="en-US" dirty="0"/>
              <a:t>TTI:  50MOQ/$278ea</a:t>
            </a:r>
          </a:p>
        </p:txBody>
      </p:sp>
      <p:sp>
        <p:nvSpPr>
          <p:cNvPr id="11" name="TextBox 10">
            <a:extLst>
              <a:ext uri="{FF2B5EF4-FFF2-40B4-BE49-F238E27FC236}">
                <a16:creationId xmlns:a16="http://schemas.microsoft.com/office/drawing/2014/main" id="{1B65582D-C866-7BF6-D0F3-7995CA1DBC4E}"/>
              </a:ext>
            </a:extLst>
          </p:cNvPr>
          <p:cNvSpPr txBox="1"/>
          <p:nvPr/>
        </p:nvSpPr>
        <p:spPr>
          <a:xfrm>
            <a:off x="4617796" y="1893505"/>
            <a:ext cx="737702" cy="307777"/>
          </a:xfrm>
          <a:prstGeom prst="rect">
            <a:avLst/>
          </a:prstGeom>
          <a:noFill/>
        </p:spPr>
        <p:txBody>
          <a:bodyPr wrap="none" rtlCol="0">
            <a:spAutoFit/>
          </a:bodyPr>
          <a:lstStyle/>
          <a:p>
            <a:r>
              <a:rPr lang="en-US" sz="1400" dirty="0"/>
              <a:t>6.4 mm</a:t>
            </a:r>
          </a:p>
        </p:txBody>
      </p:sp>
      <p:sp>
        <p:nvSpPr>
          <p:cNvPr id="12" name="TextBox 11">
            <a:extLst>
              <a:ext uri="{FF2B5EF4-FFF2-40B4-BE49-F238E27FC236}">
                <a16:creationId xmlns:a16="http://schemas.microsoft.com/office/drawing/2014/main" id="{CA42FCEB-1CF9-9BAE-C20C-9749DE34102D}"/>
              </a:ext>
            </a:extLst>
          </p:cNvPr>
          <p:cNvSpPr txBox="1"/>
          <p:nvPr/>
        </p:nvSpPr>
        <p:spPr>
          <a:xfrm>
            <a:off x="3511243" y="1857016"/>
            <a:ext cx="737702" cy="307777"/>
          </a:xfrm>
          <a:prstGeom prst="rect">
            <a:avLst/>
          </a:prstGeom>
          <a:noFill/>
        </p:spPr>
        <p:txBody>
          <a:bodyPr wrap="none" rtlCol="0">
            <a:spAutoFit/>
          </a:bodyPr>
          <a:lstStyle/>
          <a:p>
            <a:r>
              <a:rPr lang="en-US" sz="1400" dirty="0"/>
              <a:t>4.5 mm</a:t>
            </a:r>
          </a:p>
        </p:txBody>
      </p:sp>
      <p:sp>
        <p:nvSpPr>
          <p:cNvPr id="13" name="TextBox 12">
            <a:extLst>
              <a:ext uri="{FF2B5EF4-FFF2-40B4-BE49-F238E27FC236}">
                <a16:creationId xmlns:a16="http://schemas.microsoft.com/office/drawing/2014/main" id="{5D51457A-DC2A-C0C0-377B-4CFDF36CA219}"/>
              </a:ext>
            </a:extLst>
          </p:cNvPr>
          <p:cNvSpPr txBox="1"/>
          <p:nvPr/>
        </p:nvSpPr>
        <p:spPr>
          <a:xfrm>
            <a:off x="4759905" y="2477748"/>
            <a:ext cx="737702" cy="307777"/>
          </a:xfrm>
          <a:prstGeom prst="rect">
            <a:avLst/>
          </a:prstGeom>
          <a:noFill/>
        </p:spPr>
        <p:txBody>
          <a:bodyPr wrap="none" rtlCol="0">
            <a:spAutoFit/>
          </a:bodyPr>
          <a:lstStyle/>
          <a:p>
            <a:r>
              <a:rPr lang="en-US" sz="1400" dirty="0"/>
              <a:t>1.5 mm</a:t>
            </a:r>
          </a:p>
        </p:txBody>
      </p:sp>
      <p:pic>
        <p:nvPicPr>
          <p:cNvPr id="14" name="Picture 13">
            <a:extLst>
              <a:ext uri="{FF2B5EF4-FFF2-40B4-BE49-F238E27FC236}">
                <a16:creationId xmlns:a16="http://schemas.microsoft.com/office/drawing/2014/main" id="{33B31038-61B4-36CE-CBAB-7A68AB2FDF5E}"/>
              </a:ext>
            </a:extLst>
          </p:cNvPr>
          <p:cNvPicPr>
            <a:picLocks noChangeAspect="1"/>
          </p:cNvPicPr>
          <p:nvPr/>
        </p:nvPicPr>
        <p:blipFill>
          <a:blip r:embed="rId2"/>
          <a:stretch>
            <a:fillRect/>
          </a:stretch>
        </p:blipFill>
        <p:spPr>
          <a:xfrm>
            <a:off x="7336976" y="2164793"/>
            <a:ext cx="370228" cy="537426"/>
          </a:xfrm>
          <a:prstGeom prst="rect">
            <a:avLst/>
          </a:prstGeom>
        </p:spPr>
      </p:pic>
      <p:sp>
        <p:nvSpPr>
          <p:cNvPr id="15" name="TextBox 14">
            <a:extLst>
              <a:ext uri="{FF2B5EF4-FFF2-40B4-BE49-F238E27FC236}">
                <a16:creationId xmlns:a16="http://schemas.microsoft.com/office/drawing/2014/main" id="{CF582549-9006-E2E5-471A-47AB39C6DDAD}"/>
              </a:ext>
            </a:extLst>
          </p:cNvPr>
          <p:cNvSpPr txBox="1"/>
          <p:nvPr/>
        </p:nvSpPr>
        <p:spPr>
          <a:xfrm>
            <a:off x="6488733" y="2785525"/>
            <a:ext cx="2504212" cy="923330"/>
          </a:xfrm>
          <a:prstGeom prst="rect">
            <a:avLst/>
          </a:prstGeom>
          <a:noFill/>
        </p:spPr>
        <p:txBody>
          <a:bodyPr wrap="none" rtlCol="0">
            <a:spAutoFit/>
          </a:bodyPr>
          <a:lstStyle/>
          <a:p>
            <a:r>
              <a:rPr lang="en-US" dirty="0"/>
              <a:t>GRT21BC71H475KE13L</a:t>
            </a:r>
          </a:p>
          <a:p>
            <a:r>
              <a:rPr lang="en-US" dirty="0"/>
              <a:t>4.7uF, 50V</a:t>
            </a:r>
          </a:p>
          <a:p>
            <a:r>
              <a:rPr lang="en-US" dirty="0" err="1"/>
              <a:t>Digikey</a:t>
            </a:r>
            <a:r>
              <a:rPr lang="en-US" dirty="0"/>
              <a:t>:  1MOQ/$0.27ea</a:t>
            </a:r>
          </a:p>
        </p:txBody>
      </p:sp>
      <p:sp>
        <p:nvSpPr>
          <p:cNvPr id="16" name="TextBox 15">
            <a:extLst>
              <a:ext uri="{FF2B5EF4-FFF2-40B4-BE49-F238E27FC236}">
                <a16:creationId xmlns:a16="http://schemas.microsoft.com/office/drawing/2014/main" id="{430009FF-532D-69DC-FC27-9D09596AE424}"/>
              </a:ext>
            </a:extLst>
          </p:cNvPr>
          <p:cNvSpPr txBox="1"/>
          <p:nvPr/>
        </p:nvSpPr>
        <p:spPr>
          <a:xfrm>
            <a:off x="7498790" y="2059681"/>
            <a:ext cx="601447" cy="307777"/>
          </a:xfrm>
          <a:prstGeom prst="rect">
            <a:avLst/>
          </a:prstGeom>
          <a:noFill/>
        </p:spPr>
        <p:txBody>
          <a:bodyPr wrap="none" rtlCol="0">
            <a:spAutoFit/>
          </a:bodyPr>
          <a:lstStyle/>
          <a:p>
            <a:r>
              <a:rPr lang="en-US" sz="1400" dirty="0"/>
              <a:t>2 mm</a:t>
            </a:r>
          </a:p>
        </p:txBody>
      </p:sp>
      <p:sp>
        <p:nvSpPr>
          <p:cNvPr id="17" name="TextBox 16">
            <a:extLst>
              <a:ext uri="{FF2B5EF4-FFF2-40B4-BE49-F238E27FC236}">
                <a16:creationId xmlns:a16="http://schemas.microsoft.com/office/drawing/2014/main" id="{D9EC8082-08D0-7398-2A86-EE3E78CDDA58}"/>
              </a:ext>
            </a:extLst>
          </p:cNvPr>
          <p:cNvSpPr txBox="1"/>
          <p:nvPr/>
        </p:nvSpPr>
        <p:spPr>
          <a:xfrm>
            <a:off x="6529406" y="2007589"/>
            <a:ext cx="829073" cy="307777"/>
          </a:xfrm>
          <a:prstGeom prst="rect">
            <a:avLst/>
          </a:prstGeom>
          <a:noFill/>
        </p:spPr>
        <p:txBody>
          <a:bodyPr wrap="none" rtlCol="0">
            <a:spAutoFit/>
          </a:bodyPr>
          <a:lstStyle/>
          <a:p>
            <a:r>
              <a:rPr lang="en-US" sz="1400" dirty="0"/>
              <a:t>1.45 mm</a:t>
            </a:r>
          </a:p>
        </p:txBody>
      </p:sp>
      <p:sp>
        <p:nvSpPr>
          <p:cNvPr id="18" name="TextBox 17">
            <a:extLst>
              <a:ext uri="{FF2B5EF4-FFF2-40B4-BE49-F238E27FC236}">
                <a16:creationId xmlns:a16="http://schemas.microsoft.com/office/drawing/2014/main" id="{B31095CD-DABA-8387-58E4-73A31AA26930}"/>
              </a:ext>
            </a:extLst>
          </p:cNvPr>
          <p:cNvSpPr txBox="1"/>
          <p:nvPr/>
        </p:nvSpPr>
        <p:spPr>
          <a:xfrm>
            <a:off x="7664199" y="2412786"/>
            <a:ext cx="829073" cy="307777"/>
          </a:xfrm>
          <a:prstGeom prst="rect">
            <a:avLst/>
          </a:prstGeom>
          <a:noFill/>
        </p:spPr>
        <p:txBody>
          <a:bodyPr wrap="none" rtlCol="0">
            <a:spAutoFit/>
          </a:bodyPr>
          <a:lstStyle/>
          <a:p>
            <a:r>
              <a:rPr lang="en-US" sz="1400" dirty="0"/>
              <a:t>1.45 mm</a:t>
            </a:r>
          </a:p>
        </p:txBody>
      </p:sp>
    </p:spTree>
    <p:extLst>
      <p:ext uri="{BB962C8B-B14F-4D97-AF65-F5344CB8AC3E}">
        <p14:creationId xmlns:p14="http://schemas.microsoft.com/office/powerpoint/2010/main" val="18221394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SpaceCube</a:t>
            </a:r>
            <a:r>
              <a:rPr lang="en-US" dirty="0"/>
              <a:t> Time-on-orbit</a:t>
            </a:r>
          </a:p>
        </p:txBody>
      </p:sp>
      <p:sp>
        <p:nvSpPr>
          <p:cNvPr id="6" name="TextBox 5"/>
          <p:cNvSpPr txBox="1"/>
          <p:nvPr/>
        </p:nvSpPr>
        <p:spPr>
          <a:xfrm>
            <a:off x="5406390" y="3850443"/>
            <a:ext cx="3582304" cy="1696618"/>
          </a:xfrm>
          <a:prstGeom prst="rect">
            <a:avLst/>
          </a:prstGeom>
          <a:noFill/>
        </p:spPr>
        <p:txBody>
          <a:bodyPr wrap="square" rtlCol="0">
            <a:spAutoFit/>
          </a:bodyPr>
          <a:lstStyle/>
          <a:p>
            <a:r>
              <a:rPr lang="en-US" sz="825" dirty="0"/>
              <a:t>Also to note: We flew many COTS components on some of these projects:</a:t>
            </a:r>
          </a:p>
          <a:p>
            <a:pPr marL="128588" indent="-128588">
              <a:buFontTx/>
              <a:buChar char="-"/>
            </a:pPr>
            <a:r>
              <a:rPr lang="en-US" sz="825" dirty="0"/>
              <a:t>ISE2.0, SMART, and ISEM all flew COTS cameras that were ruggedized. SMART flew COTS SATA drives.</a:t>
            </a:r>
          </a:p>
          <a:p>
            <a:pPr marL="128588" indent="-128588">
              <a:buFontTx/>
              <a:buChar char="-"/>
            </a:pPr>
            <a:r>
              <a:rPr lang="en-US" sz="825" dirty="0"/>
              <a:t>Raven flew a $5 USB interface card to an IR sensor</a:t>
            </a:r>
          </a:p>
          <a:p>
            <a:pPr marL="128588" indent="-128588">
              <a:buFontTx/>
              <a:buChar char="-"/>
            </a:pPr>
            <a:r>
              <a:rPr lang="en-US" sz="825" dirty="0"/>
              <a:t>STP-H5 and -H6 have CHREC Space Processors (CSPs) that were 95% COTS components.  See references for more info on CSP results (no failures to date)</a:t>
            </a:r>
          </a:p>
          <a:p>
            <a:pPr marL="128588" indent="-128588">
              <a:buFontTx/>
              <a:buChar char="-"/>
            </a:pPr>
            <a:r>
              <a:rPr lang="en-US" sz="825" dirty="0"/>
              <a:t>RRM3 suffered a failure (outside of </a:t>
            </a:r>
            <a:r>
              <a:rPr lang="en-US" sz="825" dirty="0" err="1"/>
              <a:t>SpaceCube</a:t>
            </a:r>
            <a:r>
              <a:rPr lang="en-US" sz="825" dirty="0"/>
              <a:t>) that may have involved a specific COTS part, but the part was used in a stressing condition that any part would eventually fail.</a:t>
            </a:r>
          </a:p>
          <a:p>
            <a:pPr marL="128588" indent="-128588">
              <a:buFontTx/>
              <a:buChar char="-"/>
            </a:pPr>
            <a:r>
              <a:rPr lang="en-US" sz="825" dirty="0" err="1"/>
              <a:t>NavCube</a:t>
            </a:r>
            <a:r>
              <a:rPr lang="en-US" sz="825" dirty="0"/>
              <a:t> Commercial vendor populated PWBs</a:t>
            </a:r>
          </a:p>
          <a:p>
            <a:endParaRPr lang="en-US" sz="1350" dirty="0"/>
          </a:p>
        </p:txBody>
      </p:sp>
      <p:graphicFrame>
        <p:nvGraphicFramePr>
          <p:cNvPr id="3" name="Table 2">
            <a:extLst>
              <a:ext uri="{FF2B5EF4-FFF2-40B4-BE49-F238E27FC236}">
                <a16:creationId xmlns:a16="http://schemas.microsoft.com/office/drawing/2014/main" id="{D9B606EF-C1DA-D046-B81B-EDCC376A1E36}"/>
              </a:ext>
            </a:extLst>
          </p:cNvPr>
          <p:cNvGraphicFramePr>
            <a:graphicFrameLocks noGrp="1"/>
          </p:cNvGraphicFramePr>
          <p:nvPr/>
        </p:nvGraphicFramePr>
        <p:xfrm>
          <a:off x="356051" y="2143125"/>
          <a:ext cx="4733839" cy="3561763"/>
        </p:xfrm>
        <a:graphic>
          <a:graphicData uri="http://schemas.openxmlformats.org/drawingml/2006/table">
            <a:tbl>
              <a:tblPr>
                <a:tableStyleId>{5C22544A-7EE6-4342-B048-85BDC9FD1C3A}</a:tableStyleId>
              </a:tblPr>
              <a:tblGrid>
                <a:gridCol w="1073839">
                  <a:extLst>
                    <a:ext uri="{9D8B030D-6E8A-4147-A177-3AD203B41FA5}">
                      <a16:colId xmlns:a16="http://schemas.microsoft.com/office/drawing/2014/main" val="2440464823"/>
                    </a:ext>
                  </a:extLst>
                </a:gridCol>
                <a:gridCol w="579873">
                  <a:extLst>
                    <a:ext uri="{9D8B030D-6E8A-4147-A177-3AD203B41FA5}">
                      <a16:colId xmlns:a16="http://schemas.microsoft.com/office/drawing/2014/main" val="3509116291"/>
                    </a:ext>
                  </a:extLst>
                </a:gridCol>
                <a:gridCol w="307834">
                  <a:extLst>
                    <a:ext uri="{9D8B030D-6E8A-4147-A177-3AD203B41FA5}">
                      <a16:colId xmlns:a16="http://schemas.microsoft.com/office/drawing/2014/main" val="1190210222"/>
                    </a:ext>
                  </a:extLst>
                </a:gridCol>
                <a:gridCol w="467120">
                  <a:extLst>
                    <a:ext uri="{9D8B030D-6E8A-4147-A177-3AD203B41FA5}">
                      <a16:colId xmlns:a16="http://schemas.microsoft.com/office/drawing/2014/main" val="2289914709"/>
                    </a:ext>
                  </a:extLst>
                </a:gridCol>
                <a:gridCol w="665779">
                  <a:extLst>
                    <a:ext uri="{9D8B030D-6E8A-4147-A177-3AD203B41FA5}">
                      <a16:colId xmlns:a16="http://schemas.microsoft.com/office/drawing/2014/main" val="86561523"/>
                    </a:ext>
                  </a:extLst>
                </a:gridCol>
                <a:gridCol w="665779">
                  <a:extLst>
                    <a:ext uri="{9D8B030D-6E8A-4147-A177-3AD203B41FA5}">
                      <a16:colId xmlns:a16="http://schemas.microsoft.com/office/drawing/2014/main" val="2783927596"/>
                    </a:ext>
                  </a:extLst>
                </a:gridCol>
                <a:gridCol w="451013">
                  <a:extLst>
                    <a:ext uri="{9D8B030D-6E8A-4147-A177-3AD203B41FA5}">
                      <a16:colId xmlns:a16="http://schemas.microsoft.com/office/drawing/2014/main" val="1651130291"/>
                    </a:ext>
                  </a:extLst>
                </a:gridCol>
                <a:gridCol w="522602">
                  <a:extLst>
                    <a:ext uri="{9D8B030D-6E8A-4147-A177-3AD203B41FA5}">
                      <a16:colId xmlns:a16="http://schemas.microsoft.com/office/drawing/2014/main" val="1760988085"/>
                    </a:ext>
                  </a:extLst>
                </a:gridCol>
              </a:tblGrid>
              <a:tr h="317806">
                <a:tc>
                  <a:txBody>
                    <a:bodyPr/>
                    <a:lstStyle/>
                    <a:p>
                      <a:pPr algn="l" rtl="0" fontAlgn="ctr"/>
                      <a:r>
                        <a:rPr lang="en-US" sz="900" u="none" strike="noStrike">
                          <a:effectLst/>
                        </a:rPr>
                        <a:t>Project</a:t>
                      </a:r>
                      <a:endParaRPr lang="en-US" sz="900" b="1" i="0" u="none" strike="noStrike">
                        <a:solidFill>
                          <a:srgbClr val="FFFFFF"/>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Version</a:t>
                      </a:r>
                      <a:endParaRPr lang="en-US" sz="900" b="1" i="0" u="none" strike="noStrike">
                        <a:solidFill>
                          <a:srgbClr val="FFFFFF"/>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Part Req</a:t>
                      </a:r>
                      <a:endParaRPr lang="en-US" sz="900" b="1" i="0" u="none" strike="noStrike">
                        <a:solidFill>
                          <a:srgbClr val="FFFFFF"/>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BOM Count</a:t>
                      </a:r>
                      <a:endParaRPr lang="en-US" sz="900" b="1" i="0" u="none" strike="noStrike">
                        <a:solidFill>
                          <a:srgbClr val="FFFFFF"/>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Operation Months</a:t>
                      </a:r>
                      <a:endParaRPr lang="en-US" sz="900" b="1" i="0" u="none" strike="noStrike">
                        <a:solidFill>
                          <a:srgbClr val="FFFFFF"/>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Xilinx Quantity</a:t>
                      </a:r>
                      <a:endParaRPr lang="en-US" sz="900" b="1" i="0" u="none" strike="noStrike">
                        <a:solidFill>
                          <a:srgbClr val="FFFFFF"/>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COTS %</a:t>
                      </a:r>
                      <a:endParaRPr lang="en-US" sz="900" b="1" i="0" u="none" strike="noStrike">
                        <a:solidFill>
                          <a:srgbClr val="FFFFFF"/>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COTS Months</a:t>
                      </a:r>
                      <a:endParaRPr lang="en-US" sz="900" b="1" i="0" u="none" strike="noStrike">
                        <a:solidFill>
                          <a:srgbClr val="FFFFFF"/>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2139616734"/>
                  </a:ext>
                </a:extLst>
              </a:tr>
              <a:tr h="303594">
                <a:tc>
                  <a:txBody>
                    <a:bodyPr/>
                    <a:lstStyle/>
                    <a:p>
                      <a:pPr algn="l" rtl="0" fontAlgn="ctr"/>
                      <a:r>
                        <a:rPr lang="en-US" sz="900" u="none" strike="noStrike">
                          <a:effectLst/>
                        </a:rPr>
                        <a:t>RNS</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v1.0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2+</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3700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0.0833333</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4</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3.08333</a:t>
                      </a:r>
                      <a:endParaRPr lang="en-US" sz="900" b="0" i="0" u="none" strike="noStrike">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3218386207"/>
                  </a:ext>
                </a:extLst>
              </a:tr>
              <a:tr h="163111">
                <a:tc>
                  <a:txBody>
                    <a:bodyPr/>
                    <a:lstStyle/>
                    <a:p>
                      <a:pPr algn="l" rtl="0" fontAlgn="ctr"/>
                      <a:r>
                        <a:rPr lang="en-US" sz="900" u="none" strike="noStrike">
                          <a:effectLst/>
                        </a:rPr>
                        <a:t>MISSE-7</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v1.0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N/A</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3100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90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4</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2%</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5580</a:t>
                      </a:r>
                      <a:endParaRPr lang="en-US" sz="900" b="0" i="0" u="none" strike="noStrike">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1594099476"/>
                  </a:ext>
                </a:extLst>
              </a:tr>
              <a:tr h="303594">
                <a:tc>
                  <a:txBody>
                    <a:bodyPr/>
                    <a:lstStyle/>
                    <a:p>
                      <a:pPr algn="l" rtl="0" fontAlgn="ctr"/>
                      <a:r>
                        <a:rPr lang="en-US" sz="900" u="none" strike="noStrike">
                          <a:effectLst/>
                        </a:rPr>
                        <a:t>SMART</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v1.5</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N/A</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1000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0.0333333</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dirty="0">
                          <a:effectLst/>
                        </a:rPr>
                        <a:t>1</a:t>
                      </a:r>
                      <a:endParaRPr lang="en-US" sz="900" b="0" i="0" u="none" strike="noStrike" dirty="0">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95%</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31.6667</a:t>
                      </a:r>
                      <a:endParaRPr lang="en-US" sz="900" b="0" i="0" u="none" strike="noStrike">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1611702735"/>
                  </a:ext>
                </a:extLst>
              </a:tr>
              <a:tr h="163111">
                <a:tc>
                  <a:txBody>
                    <a:bodyPr/>
                    <a:lstStyle/>
                    <a:p>
                      <a:pPr algn="l" rtl="0" fontAlgn="ctr"/>
                      <a:r>
                        <a:rPr lang="en-US" sz="900" u="none" strike="noStrike">
                          <a:effectLst/>
                        </a:rPr>
                        <a:t>STP-H4 CIB</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v1.0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N/A</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1500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30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2</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450</a:t>
                      </a:r>
                      <a:endParaRPr lang="en-US" sz="900" b="0" i="0" u="none" strike="noStrike">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1031258250"/>
                  </a:ext>
                </a:extLst>
              </a:tr>
              <a:tr h="163111">
                <a:tc>
                  <a:txBody>
                    <a:bodyPr/>
                    <a:lstStyle/>
                    <a:p>
                      <a:pPr algn="l" rtl="0" fontAlgn="ctr"/>
                      <a:r>
                        <a:rPr lang="en-US" sz="900" u="none" strike="noStrike">
                          <a:effectLst/>
                        </a:rPr>
                        <a:t>STP-H4 ISE2.0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v2.0-EM</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N/A</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1250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dirty="0">
                          <a:effectLst/>
                        </a:rPr>
                        <a:t>30</a:t>
                      </a:r>
                      <a:endParaRPr lang="en-US" sz="900" b="0" i="0" u="none" strike="noStrike" dirty="0">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3</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98%</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36750</a:t>
                      </a:r>
                      <a:endParaRPr lang="en-US" sz="900" b="0" i="0" u="none" strike="noStrike">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641601701"/>
                  </a:ext>
                </a:extLst>
              </a:tr>
              <a:tr h="303594">
                <a:tc>
                  <a:txBody>
                    <a:bodyPr/>
                    <a:lstStyle/>
                    <a:p>
                      <a:pPr algn="l" rtl="0" fontAlgn="ctr"/>
                      <a:r>
                        <a:rPr lang="en-US" sz="900" u="none" strike="noStrike">
                          <a:effectLst/>
                        </a:rPr>
                        <a:t>STP-H5 CIB</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v1.0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N/A</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1500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46.933333</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2</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704</a:t>
                      </a:r>
                      <a:endParaRPr lang="en-US" sz="900" b="0" i="0" u="none" strike="noStrike">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4108095395"/>
                  </a:ext>
                </a:extLst>
              </a:tr>
              <a:tr h="303594">
                <a:tc>
                  <a:txBody>
                    <a:bodyPr/>
                    <a:lstStyle/>
                    <a:p>
                      <a:pPr algn="l" rtl="0" fontAlgn="ctr"/>
                      <a:r>
                        <a:rPr lang="en-US" sz="900" u="none" strike="noStrike">
                          <a:effectLst/>
                        </a:rPr>
                        <a:t>STP-H5 ISEM</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v2.0 Mini</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N/A</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1000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46.933333</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26%</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12202.7</a:t>
                      </a:r>
                      <a:endParaRPr lang="en-US" sz="900" b="0" i="0" u="none" strike="noStrike">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12720891"/>
                  </a:ext>
                </a:extLst>
              </a:tr>
              <a:tr h="303594">
                <a:tc>
                  <a:txBody>
                    <a:bodyPr/>
                    <a:lstStyle/>
                    <a:p>
                      <a:pPr algn="l" rtl="0" fontAlgn="ctr"/>
                      <a:r>
                        <a:rPr lang="en-US" sz="900" u="none" strike="noStrike">
                          <a:effectLst/>
                        </a:rPr>
                        <a:t>STP-H5 Raven</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v2.0-EM</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N/A</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1500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46.933333</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3</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99%</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69696</a:t>
                      </a:r>
                      <a:endParaRPr lang="en-US" sz="900" b="0" i="0" u="none" strike="noStrike">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3896700753"/>
                  </a:ext>
                </a:extLst>
              </a:tr>
              <a:tr h="303594">
                <a:tc>
                  <a:txBody>
                    <a:bodyPr/>
                    <a:lstStyle/>
                    <a:p>
                      <a:pPr algn="l" rtl="0" fontAlgn="ctr"/>
                      <a:r>
                        <a:rPr lang="en-US" sz="900" u="none" strike="noStrike">
                          <a:effectLst/>
                        </a:rPr>
                        <a:t>RRM3</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v2.0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N/A</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1429</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dirty="0">
                          <a:effectLst/>
                        </a:rPr>
                        <a:t>36.666667</a:t>
                      </a:r>
                      <a:endParaRPr lang="en-US" sz="900" b="0" i="0" u="none" strike="noStrike" dirty="0">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2</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65%</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34057.8</a:t>
                      </a:r>
                      <a:endParaRPr lang="en-US" sz="900" b="0" i="0" u="none" strike="noStrike">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4274949593"/>
                  </a:ext>
                </a:extLst>
              </a:tr>
              <a:tr h="303594">
                <a:tc>
                  <a:txBody>
                    <a:bodyPr/>
                    <a:lstStyle/>
                    <a:p>
                      <a:pPr algn="l" rtl="0" fontAlgn="ctr"/>
                      <a:r>
                        <a:rPr lang="en-US" sz="900" u="none" strike="noStrike">
                          <a:effectLst/>
                        </a:rPr>
                        <a:t>STP-H6 CIB</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v1.0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N/A</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1500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31.833333</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2</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477.5</a:t>
                      </a:r>
                      <a:endParaRPr lang="en-US" sz="900" b="0" i="0" u="none" strike="noStrike">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3838950546"/>
                  </a:ext>
                </a:extLst>
              </a:tr>
              <a:tr h="303594">
                <a:tc>
                  <a:txBody>
                    <a:bodyPr/>
                    <a:lstStyle/>
                    <a:p>
                      <a:pPr algn="l" rtl="0" fontAlgn="ctr"/>
                      <a:r>
                        <a:rPr lang="en-US" sz="900" u="none" strike="noStrike">
                          <a:effectLst/>
                        </a:rPr>
                        <a:t>STP-H6 GPS</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v2.0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N/A</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1157</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31.833333</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2</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65%</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23940.3</a:t>
                      </a:r>
                      <a:endParaRPr lang="en-US" sz="900" b="0" i="0" u="none" strike="noStrike">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909537970"/>
                  </a:ext>
                </a:extLst>
              </a:tr>
              <a:tr h="162936">
                <a:tc>
                  <a:txBody>
                    <a:bodyPr/>
                    <a:lstStyle/>
                    <a:p>
                      <a:pPr algn="l" rtl="0" fontAlgn="ctr"/>
                      <a:r>
                        <a:rPr lang="en-US" sz="900" u="none" strike="noStrike">
                          <a:effectLst/>
                        </a:rPr>
                        <a:t>Restore-L Lidar</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v2.0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3</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2000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 </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2</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N/A</a:t>
                      </a:r>
                      <a:endParaRPr lang="en-US" sz="900" b="0" i="0" u="none" strike="noStrike">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3949858855"/>
                  </a:ext>
                </a:extLst>
              </a:tr>
              <a:tr h="162936">
                <a:tc>
                  <a:txBody>
                    <a:bodyPr/>
                    <a:lstStyle/>
                    <a:p>
                      <a:pPr algn="l" rtl="0" fontAlgn="ctr"/>
                      <a:r>
                        <a:rPr lang="en-US" sz="900" u="none" strike="noStrike">
                          <a:effectLst/>
                        </a:rPr>
                        <a:t>STPSat6</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v2.0 Mini</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N/A</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1500</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 </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1</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a:effectLst/>
                        </a:rPr>
                        <a:t>98%</a:t>
                      </a:r>
                      <a:endParaRPr lang="en-US" sz="900" b="0" i="0" u="none" strike="noStrike">
                        <a:solidFill>
                          <a:srgbClr val="000000"/>
                        </a:solidFill>
                        <a:effectLst/>
                        <a:latin typeface="Arial" panose="020B0604020202020204" pitchFamily="34" charset="0"/>
                      </a:endParaRPr>
                    </a:p>
                  </a:txBody>
                  <a:tcPr marL="7144" marR="7144" marT="7144" marB="0" anchor="ctr"/>
                </a:tc>
                <a:tc>
                  <a:txBody>
                    <a:bodyPr/>
                    <a:lstStyle/>
                    <a:p>
                      <a:pPr algn="l" rtl="0" fontAlgn="ctr"/>
                      <a:r>
                        <a:rPr lang="en-US" sz="900" u="none" strike="noStrike" dirty="0">
                          <a:effectLst/>
                        </a:rPr>
                        <a:t>N/A</a:t>
                      </a:r>
                      <a:endParaRPr lang="en-US" sz="900" b="0" i="0" u="none" strike="noStrike" dirty="0">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479138229"/>
                  </a:ext>
                </a:extLst>
              </a:tr>
            </a:tbl>
          </a:graphicData>
        </a:graphic>
      </p:graphicFrame>
      <p:graphicFrame>
        <p:nvGraphicFramePr>
          <p:cNvPr id="7" name="Table 6">
            <a:extLst>
              <a:ext uri="{FF2B5EF4-FFF2-40B4-BE49-F238E27FC236}">
                <a16:creationId xmlns:a16="http://schemas.microsoft.com/office/drawing/2014/main" id="{7E176360-B2A4-CC44-9173-69CB1F8EB0FD}"/>
              </a:ext>
            </a:extLst>
          </p:cNvPr>
          <p:cNvGraphicFramePr>
            <a:graphicFrameLocks noGrp="1"/>
          </p:cNvGraphicFramePr>
          <p:nvPr/>
        </p:nvGraphicFramePr>
        <p:xfrm>
          <a:off x="5406389" y="2117929"/>
          <a:ext cx="2556173" cy="1483028"/>
        </p:xfrm>
        <a:graphic>
          <a:graphicData uri="http://schemas.openxmlformats.org/drawingml/2006/table">
            <a:tbl>
              <a:tblPr>
                <a:tableStyleId>{5C22544A-7EE6-4342-B048-85BDC9FD1C3A}</a:tableStyleId>
              </a:tblPr>
              <a:tblGrid>
                <a:gridCol w="750764">
                  <a:extLst>
                    <a:ext uri="{9D8B030D-6E8A-4147-A177-3AD203B41FA5}">
                      <a16:colId xmlns:a16="http://schemas.microsoft.com/office/drawing/2014/main" val="2903585630"/>
                    </a:ext>
                  </a:extLst>
                </a:gridCol>
                <a:gridCol w="1170835">
                  <a:extLst>
                    <a:ext uri="{9D8B030D-6E8A-4147-A177-3AD203B41FA5}">
                      <a16:colId xmlns:a16="http://schemas.microsoft.com/office/drawing/2014/main" val="3357490404"/>
                    </a:ext>
                  </a:extLst>
                </a:gridCol>
                <a:gridCol w="634574">
                  <a:extLst>
                    <a:ext uri="{9D8B030D-6E8A-4147-A177-3AD203B41FA5}">
                      <a16:colId xmlns:a16="http://schemas.microsoft.com/office/drawing/2014/main" val="3040612454"/>
                    </a:ext>
                  </a:extLst>
                </a:gridCol>
              </a:tblGrid>
              <a:tr h="472372">
                <a:tc>
                  <a:txBody>
                    <a:bodyPr/>
                    <a:lstStyle/>
                    <a:p>
                      <a:pPr algn="l" fontAlgn="b"/>
                      <a:r>
                        <a:rPr lang="en-US" sz="800" u="none" strike="noStrike">
                          <a:effectLst/>
                        </a:rPr>
                        <a:t>Totals</a:t>
                      </a:r>
                      <a:endParaRPr lang="en-US" sz="800" b="1" i="0" u="none" strike="noStrike">
                        <a:solidFill>
                          <a:srgbClr val="000000"/>
                        </a:solidFill>
                        <a:effectLst/>
                        <a:latin typeface="Calibri" panose="020F0502020204030204" pitchFamily="34" charset="0"/>
                      </a:endParaRPr>
                    </a:p>
                  </a:txBody>
                  <a:tcPr marL="7144" marR="7144" marT="7144" marB="0" anchor="b"/>
                </a:tc>
                <a:tc>
                  <a:txBody>
                    <a:bodyPr/>
                    <a:lstStyle/>
                    <a:p>
                      <a:pPr algn="l" fontAlgn="b"/>
                      <a:r>
                        <a:rPr lang="en-US" sz="800" u="none" strike="noStrike">
                          <a:effectLst/>
                        </a:rPr>
                        <a:t>Units Flown</a:t>
                      </a:r>
                      <a:endParaRPr lang="en-US" sz="800" b="1"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800" u="none" strike="noStrike">
                          <a:effectLst/>
                        </a:rPr>
                        <a:t>11</a:t>
                      </a:r>
                      <a:endParaRPr lang="en-US" sz="800" b="1" i="0" u="none" strike="noStrike">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2096983968"/>
                  </a:ext>
                </a:extLst>
              </a:tr>
              <a:tr h="252664">
                <a:tc>
                  <a:txBody>
                    <a:bodyPr/>
                    <a:lstStyle/>
                    <a:p>
                      <a:pPr algn="l" fontAlgn="b"/>
                      <a:r>
                        <a:rPr lang="en-US" sz="800" u="none" strike="noStrike">
                          <a:effectLst/>
                        </a:rPr>
                        <a:t> </a:t>
                      </a:r>
                      <a:endParaRPr lang="en-US" sz="800" b="1" i="0" u="none" strike="noStrike">
                        <a:solidFill>
                          <a:srgbClr val="000000"/>
                        </a:solidFill>
                        <a:effectLst/>
                        <a:latin typeface="Calibri" panose="020F0502020204030204" pitchFamily="34" charset="0"/>
                      </a:endParaRPr>
                    </a:p>
                  </a:txBody>
                  <a:tcPr marL="7144" marR="7144" marT="7144" marB="0" anchor="b"/>
                </a:tc>
                <a:tc>
                  <a:txBody>
                    <a:bodyPr/>
                    <a:lstStyle/>
                    <a:p>
                      <a:pPr algn="l" fontAlgn="b"/>
                      <a:r>
                        <a:rPr lang="en-US" sz="800" u="none" strike="noStrike" dirty="0">
                          <a:effectLst/>
                        </a:rPr>
                        <a:t>Commercial FPGAs</a:t>
                      </a:r>
                      <a:endParaRPr lang="en-US" sz="800" b="1" i="0" u="none" strike="noStrike" dirty="0">
                        <a:solidFill>
                          <a:srgbClr val="000000"/>
                        </a:solidFill>
                        <a:effectLst/>
                        <a:latin typeface="Calibri" panose="020F0502020204030204" pitchFamily="34" charset="0"/>
                      </a:endParaRPr>
                    </a:p>
                  </a:txBody>
                  <a:tcPr marL="7144" marR="7144" marT="7144" marB="0" anchor="b"/>
                </a:tc>
                <a:tc>
                  <a:txBody>
                    <a:bodyPr/>
                    <a:lstStyle/>
                    <a:p>
                      <a:pPr algn="r" fontAlgn="b"/>
                      <a:r>
                        <a:rPr lang="en-US" sz="800" u="none" strike="noStrike">
                          <a:effectLst/>
                        </a:rPr>
                        <a:t>26</a:t>
                      </a:r>
                      <a:endParaRPr lang="en-US" sz="800" b="1" i="0" u="none" strike="noStrike">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1691687906"/>
                  </a:ext>
                </a:extLst>
              </a:tr>
              <a:tr h="252664">
                <a:tc>
                  <a:txBody>
                    <a:bodyPr/>
                    <a:lstStyle/>
                    <a:p>
                      <a:pPr algn="l" fontAlgn="b"/>
                      <a:r>
                        <a:rPr lang="en-US" sz="800" u="none" strike="noStrike">
                          <a:effectLst/>
                        </a:rPr>
                        <a:t> </a:t>
                      </a:r>
                      <a:endParaRPr lang="en-US" sz="800" b="1" i="0" u="none" strike="noStrike">
                        <a:solidFill>
                          <a:srgbClr val="000000"/>
                        </a:solidFill>
                        <a:effectLst/>
                        <a:latin typeface="Calibri" panose="020F0502020204030204" pitchFamily="34" charset="0"/>
                      </a:endParaRPr>
                    </a:p>
                  </a:txBody>
                  <a:tcPr marL="7144" marR="7144" marT="7144" marB="0" anchor="b"/>
                </a:tc>
                <a:tc>
                  <a:txBody>
                    <a:bodyPr/>
                    <a:lstStyle/>
                    <a:p>
                      <a:pPr algn="l" fontAlgn="b"/>
                      <a:r>
                        <a:rPr lang="en-US" sz="800" u="none" strike="noStrike" dirty="0">
                          <a:effectLst/>
                        </a:rPr>
                        <a:t>Commercial FPGA  Device-Years</a:t>
                      </a:r>
                      <a:endParaRPr lang="en-US" sz="800" b="1" i="0" u="none" strike="noStrike" dirty="0">
                        <a:solidFill>
                          <a:srgbClr val="000000"/>
                        </a:solidFill>
                        <a:effectLst/>
                        <a:latin typeface="Calibri" panose="020F0502020204030204" pitchFamily="34" charset="0"/>
                      </a:endParaRPr>
                    </a:p>
                  </a:txBody>
                  <a:tcPr marL="7144" marR="7144" marT="7144" marB="0" anchor="b"/>
                </a:tc>
                <a:tc>
                  <a:txBody>
                    <a:bodyPr/>
                    <a:lstStyle/>
                    <a:p>
                      <a:pPr algn="r" fontAlgn="b"/>
                      <a:r>
                        <a:rPr lang="en-US" sz="800" u="none" strike="noStrike">
                          <a:effectLst/>
                        </a:rPr>
                        <a:t>83</a:t>
                      </a:r>
                      <a:endParaRPr lang="en-US" sz="800" b="1" i="0" u="none" strike="noStrike">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3364951553"/>
                  </a:ext>
                </a:extLst>
              </a:tr>
              <a:tr h="252664">
                <a:tc>
                  <a:txBody>
                    <a:bodyPr/>
                    <a:lstStyle/>
                    <a:p>
                      <a:pPr algn="l" fontAlgn="b"/>
                      <a:r>
                        <a:rPr lang="en-US" sz="800" u="none" strike="noStrike">
                          <a:effectLst/>
                        </a:rPr>
                        <a:t> </a:t>
                      </a:r>
                      <a:endParaRPr lang="en-US" sz="800" b="1" i="0" u="none" strike="noStrike">
                        <a:solidFill>
                          <a:srgbClr val="000000"/>
                        </a:solidFill>
                        <a:effectLst/>
                        <a:latin typeface="Calibri" panose="020F0502020204030204" pitchFamily="34" charset="0"/>
                      </a:endParaRPr>
                    </a:p>
                  </a:txBody>
                  <a:tcPr marL="7144" marR="7144" marT="7144" marB="0" anchor="b"/>
                </a:tc>
                <a:tc>
                  <a:txBody>
                    <a:bodyPr/>
                    <a:lstStyle/>
                    <a:p>
                      <a:pPr algn="l" fontAlgn="b"/>
                      <a:r>
                        <a:rPr lang="en-US" sz="800" u="none" strike="noStrike" dirty="0">
                          <a:effectLst/>
                        </a:rPr>
                        <a:t>Part Years</a:t>
                      </a:r>
                      <a:endParaRPr lang="en-US" sz="800" b="1" i="0" u="none" strike="noStrike" dirty="0">
                        <a:solidFill>
                          <a:srgbClr val="000000"/>
                        </a:solidFill>
                        <a:effectLst/>
                        <a:latin typeface="Calibri" panose="020F0502020204030204" pitchFamily="34" charset="0"/>
                      </a:endParaRPr>
                    </a:p>
                  </a:txBody>
                  <a:tcPr marL="7144" marR="7144" marT="7144" marB="0" anchor="b"/>
                </a:tc>
                <a:tc>
                  <a:txBody>
                    <a:bodyPr/>
                    <a:lstStyle/>
                    <a:p>
                      <a:pPr algn="r" fontAlgn="b"/>
                      <a:r>
                        <a:rPr lang="en-US" sz="800" u="none" strike="noStrike">
                          <a:effectLst/>
                        </a:rPr>
                        <a:t>57213</a:t>
                      </a:r>
                      <a:endParaRPr lang="en-US" sz="800" b="1" i="0" u="none" strike="noStrike">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2388761900"/>
                  </a:ext>
                </a:extLst>
              </a:tr>
              <a:tr h="252664">
                <a:tc>
                  <a:txBody>
                    <a:bodyPr/>
                    <a:lstStyle/>
                    <a:p>
                      <a:pPr algn="l" fontAlgn="b"/>
                      <a:r>
                        <a:rPr lang="en-US" sz="800" u="none" strike="noStrike">
                          <a:effectLst/>
                        </a:rPr>
                        <a:t> </a:t>
                      </a:r>
                      <a:endParaRPr lang="en-US" sz="800" b="1" i="0" u="none" strike="noStrike">
                        <a:solidFill>
                          <a:srgbClr val="000000"/>
                        </a:solidFill>
                        <a:effectLst/>
                        <a:latin typeface="Calibri" panose="020F0502020204030204" pitchFamily="34" charset="0"/>
                      </a:endParaRPr>
                    </a:p>
                  </a:txBody>
                  <a:tcPr marL="7144" marR="7144" marT="7144" marB="0" anchor="b"/>
                </a:tc>
                <a:tc>
                  <a:txBody>
                    <a:bodyPr/>
                    <a:lstStyle/>
                    <a:p>
                      <a:pPr algn="l" fontAlgn="b"/>
                      <a:r>
                        <a:rPr lang="en-US" sz="800" u="none" strike="noStrike">
                          <a:effectLst/>
                        </a:rPr>
                        <a:t>COTS Parts Years</a:t>
                      </a:r>
                      <a:endParaRPr lang="en-US" sz="800" b="1" i="0" u="none" strike="noStrike">
                        <a:solidFill>
                          <a:srgbClr val="000000"/>
                        </a:solidFill>
                        <a:effectLst/>
                        <a:latin typeface="Calibri" panose="020F0502020204030204" pitchFamily="34" charset="0"/>
                      </a:endParaRPr>
                    </a:p>
                  </a:txBody>
                  <a:tcPr marL="7144" marR="7144" marT="7144" marB="0" anchor="b"/>
                </a:tc>
                <a:tc>
                  <a:txBody>
                    <a:bodyPr/>
                    <a:lstStyle/>
                    <a:p>
                      <a:pPr algn="r" fontAlgn="b"/>
                      <a:r>
                        <a:rPr lang="en-US" sz="800" u="none" strike="noStrike" dirty="0">
                          <a:effectLst/>
                        </a:rPr>
                        <a:t>15324</a:t>
                      </a:r>
                      <a:endParaRPr lang="en-US" sz="800" b="1"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3344360217"/>
                  </a:ext>
                </a:extLst>
              </a:tr>
            </a:tbl>
          </a:graphicData>
        </a:graphic>
      </p:graphicFrame>
      <p:sp>
        <p:nvSpPr>
          <p:cNvPr id="5" name="TextBox 4">
            <a:extLst>
              <a:ext uri="{FF2B5EF4-FFF2-40B4-BE49-F238E27FC236}">
                <a16:creationId xmlns:a16="http://schemas.microsoft.com/office/drawing/2014/main" id="{E1D6246B-980C-04C3-C260-3FC6EE424C04}"/>
              </a:ext>
            </a:extLst>
          </p:cNvPr>
          <p:cNvSpPr txBox="1"/>
          <p:nvPr/>
        </p:nvSpPr>
        <p:spPr>
          <a:xfrm>
            <a:off x="550494" y="1623854"/>
            <a:ext cx="8593506" cy="369332"/>
          </a:xfrm>
          <a:prstGeom prst="rect">
            <a:avLst/>
          </a:prstGeom>
          <a:noFill/>
        </p:spPr>
        <p:txBody>
          <a:bodyPr wrap="none" rtlCol="0">
            <a:spAutoFit/>
          </a:bodyPr>
          <a:lstStyle/>
          <a:p>
            <a:r>
              <a:rPr lang="en-US" dirty="0"/>
              <a:t>As of Oct 2021 (STP-H6 was turned off Dec 9, 2021 to make room for the next instrument)</a:t>
            </a:r>
          </a:p>
        </p:txBody>
      </p:sp>
    </p:spTree>
    <p:extLst>
      <p:ext uri="{BB962C8B-B14F-4D97-AF65-F5344CB8AC3E}">
        <p14:creationId xmlns:p14="http://schemas.microsoft.com/office/powerpoint/2010/main" val="6396965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1C2E9B8-CBED-7986-F120-8BC35DA80928}"/>
              </a:ext>
            </a:extLst>
          </p:cNvPr>
          <p:cNvSpPr>
            <a:spLocks noGrp="1"/>
          </p:cNvSpPr>
          <p:nvPr>
            <p:ph idx="1"/>
          </p:nvPr>
        </p:nvSpPr>
        <p:spPr>
          <a:xfrm>
            <a:off x="429288" y="1311802"/>
            <a:ext cx="8229600" cy="5190416"/>
          </a:xfrm>
        </p:spPr>
        <p:txBody>
          <a:bodyPr>
            <a:normAutofit fontScale="77500" lnSpcReduction="20000"/>
          </a:bodyPr>
          <a:lstStyle/>
          <a:p>
            <a:r>
              <a:rPr lang="en-US" sz="2800" dirty="0"/>
              <a:t>Why would it ever make sense to apply a 30-50-year-old test to a recently designed and manufactured component?</a:t>
            </a:r>
          </a:p>
          <a:p>
            <a:r>
              <a:rPr lang="en-US" sz="2800" dirty="0"/>
              <a:t>Can you make a poorly-selected part high quality or high reliability by applying tests to it?</a:t>
            </a:r>
          </a:p>
          <a:p>
            <a:r>
              <a:rPr lang="en-US" sz="2800" dirty="0"/>
              <a:t>Why did we not learn this lesson from Swift (2004)?  Can we learn it today, 18 years later?</a:t>
            </a:r>
          </a:p>
          <a:p>
            <a:pPr lvl="1"/>
            <a:r>
              <a:rPr lang="en-US" sz="2300" dirty="0"/>
              <a:t>“SWIFT BAT parts engineering successfully executed a parts control and test program that assured that all parts met or exceeded Grade 3 [sic] program requirements, including radiation tolerance. There were a few scattered failures during parts testing, but the subsequent failure analyses revealed that the failures were due to mishandling or improper testing at the board or box level.”</a:t>
            </a:r>
          </a:p>
          <a:p>
            <a:pPr lvl="1"/>
            <a:r>
              <a:rPr lang="en-US" sz="2300" dirty="0"/>
              <a:t>But yet, “Design engineers elected to select plastic parts, which allowed the use of state-of-the-art devices that provided the advantages of lower power, volume, and weight. However, commercial-grade parts are designed for a very different set of operating conditions than those found in a space application. A full and thorough evaluation is needed for any part type proposed for space flight use like the ones used on the SWIFT BAT project.” ---- </a:t>
            </a:r>
            <a:r>
              <a:rPr lang="en-US" sz="2300" dirty="0">
                <a:highlight>
                  <a:srgbClr val="FFFF00"/>
                </a:highlight>
              </a:rPr>
              <a:t>is this really the lesson we should have learned?</a:t>
            </a:r>
          </a:p>
        </p:txBody>
      </p:sp>
      <p:sp>
        <p:nvSpPr>
          <p:cNvPr id="3" name="Title 2">
            <a:extLst>
              <a:ext uri="{FF2B5EF4-FFF2-40B4-BE49-F238E27FC236}">
                <a16:creationId xmlns:a16="http://schemas.microsoft.com/office/drawing/2014/main" id="{94F8FFC7-530D-CE9B-BAAC-59F109CE304D}"/>
              </a:ext>
            </a:extLst>
          </p:cNvPr>
          <p:cNvSpPr>
            <a:spLocks noGrp="1"/>
          </p:cNvSpPr>
          <p:nvPr>
            <p:ph type="title"/>
          </p:nvPr>
        </p:nvSpPr>
        <p:spPr/>
        <p:txBody>
          <a:bodyPr>
            <a:normAutofit fontScale="90000"/>
          </a:bodyPr>
          <a:lstStyle/>
          <a:p>
            <a:r>
              <a:rPr lang="en-US" dirty="0"/>
              <a:t>About MIL-SPEC ”</a:t>
            </a:r>
            <a:r>
              <a:rPr lang="en-US" dirty="0" err="1"/>
              <a:t>upscreening</a:t>
            </a:r>
            <a:r>
              <a:rPr lang="en-US" dirty="0"/>
              <a:t>” of COTS parts – what did Swift tell us?</a:t>
            </a:r>
          </a:p>
        </p:txBody>
      </p:sp>
      <p:sp>
        <p:nvSpPr>
          <p:cNvPr id="4" name="Rectangle 3">
            <a:extLst>
              <a:ext uri="{FF2B5EF4-FFF2-40B4-BE49-F238E27FC236}">
                <a16:creationId xmlns:a16="http://schemas.microsoft.com/office/drawing/2014/main" id="{28C7F7E8-F714-E811-AF25-56EE79E48FAD}"/>
              </a:ext>
            </a:extLst>
          </p:cNvPr>
          <p:cNvSpPr/>
          <p:nvPr/>
        </p:nvSpPr>
        <p:spPr>
          <a:xfrm>
            <a:off x="971550" y="6126480"/>
            <a:ext cx="7395210" cy="27432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Broad sweeping statements are used even when context is available</a:t>
            </a:r>
          </a:p>
        </p:txBody>
      </p:sp>
    </p:spTree>
    <p:extLst>
      <p:ext uri="{BB962C8B-B14F-4D97-AF65-F5344CB8AC3E}">
        <p14:creationId xmlns:p14="http://schemas.microsoft.com/office/powerpoint/2010/main" val="5288283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2D753D9-7637-B647-9CCB-F003DB42FC52}"/>
              </a:ext>
            </a:extLst>
          </p:cNvPr>
          <p:cNvSpPr>
            <a:spLocks noGrp="1"/>
          </p:cNvSpPr>
          <p:nvPr>
            <p:ph idx="1"/>
          </p:nvPr>
        </p:nvSpPr>
        <p:spPr/>
        <p:txBody>
          <a:bodyPr/>
          <a:lstStyle/>
          <a:p>
            <a:r>
              <a:rPr lang="en-US" dirty="0"/>
              <a:t>Agency guidance and requirements have been formalizing COTS as the baseline approach, at least from a requirements and expectations standpoint, for Class D and below </a:t>
            </a:r>
            <a:r>
              <a:rPr lang="en-US" dirty="0">
                <a:solidFill>
                  <a:srgbClr val="0070C0"/>
                </a:solidFill>
              </a:rPr>
              <a:t>robotic</a:t>
            </a:r>
            <a:r>
              <a:rPr lang="en-US" dirty="0"/>
              <a:t> missions.</a:t>
            </a:r>
          </a:p>
          <a:p>
            <a:r>
              <a:rPr lang="en-US" dirty="0"/>
              <a:t>The current NESC </a:t>
            </a:r>
            <a:r>
              <a:rPr lang="en-US" dirty="0">
                <a:solidFill>
                  <a:srgbClr val="0070C0"/>
                </a:solidFill>
              </a:rPr>
              <a:t>studies</a:t>
            </a:r>
            <a:r>
              <a:rPr lang="en-US" dirty="0"/>
              <a:t> on the use of COTS have dispelled many misconceptions and outdated assertions about COTS, in addition to providing recommendations for reliable use of COTS with proper understanding and </a:t>
            </a:r>
            <a:r>
              <a:rPr lang="en-US" dirty="0">
                <a:solidFill>
                  <a:srgbClr val="0070C0"/>
                </a:solidFill>
              </a:rPr>
              <a:t>risk</a:t>
            </a:r>
            <a:r>
              <a:rPr lang="en-US" dirty="0"/>
              <a:t> context.</a:t>
            </a:r>
          </a:p>
          <a:p>
            <a:r>
              <a:rPr lang="en-US" dirty="0"/>
              <a:t>GSFC has taken the results of the NESC study and formulated recommendations for reliable use of COTS parts, emphasizing </a:t>
            </a:r>
            <a:r>
              <a:rPr lang="en-US" dirty="0">
                <a:solidFill>
                  <a:srgbClr val="0070C0"/>
                </a:solidFill>
              </a:rPr>
              <a:t>them</a:t>
            </a:r>
            <a:r>
              <a:rPr lang="en-US" dirty="0"/>
              <a:t> in Class D, but also referencing use concepts for missions with less tolerance for risk. </a:t>
            </a:r>
          </a:p>
          <a:p>
            <a:r>
              <a:rPr lang="en-US" dirty="0"/>
              <a:t>It is inevitable that at some point the parts selected for Class A and B missions will become dominated by COTS parts that cannot effectively be screened or qualified by MIL-SPEC processes.</a:t>
            </a:r>
          </a:p>
        </p:txBody>
      </p:sp>
      <p:sp>
        <p:nvSpPr>
          <p:cNvPr id="4" name="Title 3">
            <a:extLst>
              <a:ext uri="{FF2B5EF4-FFF2-40B4-BE49-F238E27FC236}">
                <a16:creationId xmlns:a16="http://schemas.microsoft.com/office/drawing/2014/main" id="{8B221B2A-B1F2-B843-BBBC-3D61BBC239C4}"/>
              </a:ext>
            </a:extLst>
          </p:cNvPr>
          <p:cNvSpPr>
            <a:spLocks noGrp="1"/>
          </p:cNvSpPr>
          <p:nvPr>
            <p:ph type="title"/>
          </p:nvPr>
        </p:nvSpPr>
        <p:spPr/>
        <p:txBody>
          <a:bodyPr>
            <a:normAutofit/>
          </a:bodyPr>
          <a:lstStyle/>
          <a:p>
            <a:r>
              <a:rPr lang="en-US" sz="2800" dirty="0"/>
              <a:t>Phasing COTS Into Low Risk-Tolerant Missions</a:t>
            </a:r>
          </a:p>
        </p:txBody>
      </p:sp>
      <p:sp>
        <p:nvSpPr>
          <p:cNvPr id="6" name="Rectangle 5">
            <a:extLst>
              <a:ext uri="{FF2B5EF4-FFF2-40B4-BE49-F238E27FC236}">
                <a16:creationId xmlns:a16="http://schemas.microsoft.com/office/drawing/2014/main" id="{3DC054B2-141F-7140-BEF2-740120E199A2}"/>
              </a:ext>
            </a:extLst>
          </p:cNvPr>
          <p:cNvSpPr/>
          <p:nvPr/>
        </p:nvSpPr>
        <p:spPr>
          <a:xfrm>
            <a:off x="168442" y="5327719"/>
            <a:ext cx="8807116" cy="797761"/>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A new approach is needed that is centered upon developing means or conditions of acceptance of COTS parts that is driven by data and contexts for risk, rather than a cookbook</a:t>
            </a:r>
          </a:p>
        </p:txBody>
      </p:sp>
    </p:spTree>
    <p:extLst>
      <p:ext uri="{BB962C8B-B14F-4D97-AF65-F5344CB8AC3E}">
        <p14:creationId xmlns:p14="http://schemas.microsoft.com/office/powerpoint/2010/main" val="12190282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EA2EBA4-361E-39D7-E11B-91838977A8C0}"/>
              </a:ext>
            </a:extLst>
          </p:cNvPr>
          <p:cNvSpPr>
            <a:spLocks noGrp="1"/>
          </p:cNvSpPr>
          <p:nvPr>
            <p:ph idx="1"/>
          </p:nvPr>
        </p:nvSpPr>
        <p:spPr/>
        <p:txBody>
          <a:bodyPr/>
          <a:lstStyle/>
          <a:p>
            <a:r>
              <a:rPr lang="en-US" dirty="0"/>
              <a:t>Nearly two decades after the development of EEE-INST-002, with minimal updates since, a new approach for parts assurance is needed</a:t>
            </a:r>
          </a:p>
          <a:p>
            <a:r>
              <a:rPr lang="en-US" dirty="0"/>
              <a:t>The primary outdated element of 002 is the handling of COTS EEEE parts</a:t>
            </a:r>
          </a:p>
          <a:p>
            <a:pPr lvl="1"/>
            <a:r>
              <a:rPr lang="en-US" dirty="0"/>
              <a:t>Manufacturing capabilities have changed (and improved) drastically since the practices of EEE-INST-002 were initiated</a:t>
            </a:r>
          </a:p>
          <a:p>
            <a:pPr lvl="1"/>
            <a:r>
              <a:rPr lang="en-US" dirty="0"/>
              <a:t>The differences in the screening processes vs the design and manufacture of the parts have become drastic in many cases</a:t>
            </a:r>
          </a:p>
          <a:p>
            <a:r>
              <a:rPr lang="en-US" dirty="0"/>
              <a:t>The NESC COTS study has revealed many avenues for reliable use of COTS parts without relying on such screening methodologies</a:t>
            </a:r>
          </a:p>
          <a:p>
            <a:r>
              <a:rPr lang="en-US" dirty="0"/>
              <a:t>Some strategic work is needed to fully institutionalize the broad use of COTS across all mission classes, but the tools are available to pilot a new approach, while a capability is developed in parallel</a:t>
            </a:r>
          </a:p>
          <a:p>
            <a:pPr lvl="1"/>
            <a:r>
              <a:rPr lang="en-US" dirty="0"/>
              <a:t>The need for a wider door for COTS entry is here today, but we’ll need to step through it carefully and gradually</a:t>
            </a:r>
          </a:p>
        </p:txBody>
      </p:sp>
      <p:sp>
        <p:nvSpPr>
          <p:cNvPr id="3" name="Title 2">
            <a:extLst>
              <a:ext uri="{FF2B5EF4-FFF2-40B4-BE49-F238E27FC236}">
                <a16:creationId xmlns:a16="http://schemas.microsoft.com/office/drawing/2014/main" id="{BE901468-EECE-468D-0241-7A466E417221}"/>
              </a:ext>
            </a:extLst>
          </p:cNvPr>
          <p:cNvSpPr>
            <a:spLocks noGrp="1"/>
          </p:cNvSpPr>
          <p:nvPr>
            <p:ph type="title"/>
          </p:nvPr>
        </p:nvSpPr>
        <p:spPr/>
        <p:txBody>
          <a:bodyPr>
            <a:normAutofit fontScale="90000"/>
          </a:bodyPr>
          <a:lstStyle/>
          <a:p>
            <a:r>
              <a:rPr lang="en-US" dirty="0"/>
              <a:t>Post-NESC COTS report parts assurance</a:t>
            </a:r>
          </a:p>
        </p:txBody>
      </p:sp>
    </p:spTree>
    <p:extLst>
      <p:ext uri="{BB962C8B-B14F-4D97-AF65-F5344CB8AC3E}">
        <p14:creationId xmlns:p14="http://schemas.microsoft.com/office/powerpoint/2010/main" val="40466503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B37367-029A-A76B-BC97-1D3E9ED5BF94}"/>
              </a:ext>
            </a:extLst>
          </p:cNvPr>
          <p:cNvSpPr>
            <a:spLocks noGrp="1"/>
          </p:cNvSpPr>
          <p:nvPr>
            <p:ph type="title"/>
          </p:nvPr>
        </p:nvSpPr>
        <p:spPr/>
        <p:txBody>
          <a:bodyPr>
            <a:normAutofit fontScale="90000"/>
          </a:bodyPr>
          <a:lstStyle/>
          <a:p>
            <a:r>
              <a:rPr lang="en-US"/>
              <a:t>Transition to “three-option” parts assurance </a:t>
            </a:r>
            <a:endParaRPr lang="en-US" dirty="0"/>
          </a:p>
        </p:txBody>
      </p:sp>
      <p:pic>
        <p:nvPicPr>
          <p:cNvPr id="6" name="Picture 5">
            <a:extLst>
              <a:ext uri="{FF2B5EF4-FFF2-40B4-BE49-F238E27FC236}">
                <a16:creationId xmlns:a16="http://schemas.microsoft.com/office/drawing/2014/main" id="{2329904F-2531-F30F-8CA4-DC023C1782E8}"/>
              </a:ext>
            </a:extLst>
          </p:cNvPr>
          <p:cNvPicPr>
            <a:picLocks noChangeAspect="1"/>
          </p:cNvPicPr>
          <p:nvPr/>
        </p:nvPicPr>
        <p:blipFill>
          <a:blip r:embed="rId2"/>
          <a:stretch>
            <a:fillRect/>
          </a:stretch>
        </p:blipFill>
        <p:spPr>
          <a:xfrm>
            <a:off x="85354" y="1524580"/>
            <a:ext cx="8973292" cy="4259000"/>
          </a:xfrm>
          <a:prstGeom prst="rect">
            <a:avLst/>
          </a:prstGeom>
        </p:spPr>
      </p:pic>
    </p:spTree>
    <p:extLst>
      <p:ext uri="{BB962C8B-B14F-4D97-AF65-F5344CB8AC3E}">
        <p14:creationId xmlns:p14="http://schemas.microsoft.com/office/powerpoint/2010/main" val="29643770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CC9D0FB-A0A3-7686-41D2-6C1C7B5C7FF1}"/>
              </a:ext>
            </a:extLst>
          </p:cNvPr>
          <p:cNvSpPr>
            <a:spLocks noGrp="1"/>
          </p:cNvSpPr>
          <p:nvPr>
            <p:ph idx="1"/>
          </p:nvPr>
        </p:nvSpPr>
        <p:spPr>
          <a:xfrm>
            <a:off x="429288" y="1311802"/>
            <a:ext cx="8554692" cy="5066138"/>
          </a:xfrm>
        </p:spPr>
        <p:txBody>
          <a:bodyPr>
            <a:normAutofit fontScale="85000" lnSpcReduction="10000"/>
          </a:bodyPr>
          <a:lstStyle/>
          <a:p>
            <a:r>
              <a:rPr lang="en-US" dirty="0"/>
              <a:t>Using new parts and new technologies will demand a new approach for radiation</a:t>
            </a:r>
          </a:p>
          <a:p>
            <a:r>
              <a:rPr lang="en-US" dirty="0"/>
              <a:t>Any expectation that all or most parts will be rad-hard or tested for radiation from their current lots will simply cause many to collapse under their own weight (including many that have been in space successfully for decades)</a:t>
            </a:r>
          </a:p>
          <a:p>
            <a:r>
              <a:rPr lang="en-US" dirty="0"/>
              <a:t>Any expectation that </a:t>
            </a:r>
            <a:r>
              <a:rPr lang="en-US" dirty="0" err="1"/>
              <a:t>radhard</a:t>
            </a:r>
            <a:r>
              <a:rPr lang="en-US" dirty="0"/>
              <a:t> parts are necessary and sufficient for successful on-orbit operation will lead to disappointment (as in SMAP)</a:t>
            </a:r>
          </a:p>
          <a:p>
            <a:r>
              <a:rPr lang="en-US" dirty="0"/>
              <a:t>Use good system design practices – transition from rad-hard parts to rad-hard by design</a:t>
            </a:r>
          </a:p>
          <a:p>
            <a:pPr lvl="1"/>
            <a:r>
              <a:rPr lang="en-US" dirty="0"/>
              <a:t>Protect/derate your MOSFET; understand combined circuit/radiation effects!</a:t>
            </a:r>
          </a:p>
          <a:p>
            <a:pPr lvl="1"/>
            <a:r>
              <a:rPr lang="en-US" dirty="0"/>
              <a:t>Implement TMR on FPGAs</a:t>
            </a:r>
          </a:p>
          <a:p>
            <a:pPr lvl="1"/>
            <a:r>
              <a:rPr lang="en-US" dirty="0"/>
              <a:t>Be sure your processor circuit is resettable</a:t>
            </a:r>
          </a:p>
          <a:p>
            <a:pPr lvl="1"/>
            <a:r>
              <a:rPr lang="en-US" dirty="0"/>
              <a:t>Employ EDAC and protect your memory</a:t>
            </a:r>
          </a:p>
          <a:p>
            <a:r>
              <a:rPr lang="en-US" dirty="0"/>
              <a:t>Use familiar parts</a:t>
            </a:r>
          </a:p>
          <a:p>
            <a:pPr lvl="1"/>
            <a:r>
              <a:rPr lang="en-US" dirty="0"/>
              <a:t>New sensitive part types (CMOS, processors, MOSFETs, memory, </a:t>
            </a:r>
            <a:r>
              <a:rPr lang="en-US" dirty="0" err="1"/>
              <a:t>etc</a:t>
            </a:r>
            <a:r>
              <a:rPr lang="en-US" dirty="0"/>
              <a:t>) in critical applications should invoke testing or sufficient protection</a:t>
            </a:r>
          </a:p>
          <a:p>
            <a:r>
              <a:rPr lang="en-US" dirty="0"/>
              <a:t>Use components that have flown in similar environments</a:t>
            </a:r>
          </a:p>
          <a:p>
            <a:r>
              <a:rPr lang="en-US" dirty="0"/>
              <a:t>NVRAM and front-line protection parts </a:t>
            </a:r>
            <a:r>
              <a:rPr lang="en-US" dirty="0" err="1"/>
              <a:t>radhard</a:t>
            </a:r>
            <a:endParaRPr lang="en-US" dirty="0"/>
          </a:p>
          <a:p>
            <a:r>
              <a:rPr lang="en-US" dirty="0"/>
              <a:t>Perform strategic testing as part of an overall parts characterization activity and remove most testing from the backs of projects (PEAL)</a:t>
            </a:r>
          </a:p>
          <a:p>
            <a:r>
              <a:rPr lang="en-US" b="1" dirty="0"/>
              <a:t>Learn from on-orbit experiences!  Do not use ground-testing as your primary means for radiation assurance – it will provide a hard barrier against moving forward for many mission concepts.</a:t>
            </a:r>
          </a:p>
          <a:p>
            <a:endParaRPr lang="en-US" dirty="0"/>
          </a:p>
        </p:txBody>
      </p:sp>
      <p:sp>
        <p:nvSpPr>
          <p:cNvPr id="3" name="Title 2">
            <a:extLst>
              <a:ext uri="{FF2B5EF4-FFF2-40B4-BE49-F238E27FC236}">
                <a16:creationId xmlns:a16="http://schemas.microsoft.com/office/drawing/2014/main" id="{6279363B-0E56-6CE7-C36A-66AF2FA6A9A1}"/>
              </a:ext>
            </a:extLst>
          </p:cNvPr>
          <p:cNvSpPr>
            <a:spLocks noGrp="1"/>
          </p:cNvSpPr>
          <p:nvPr>
            <p:ph type="title"/>
          </p:nvPr>
        </p:nvSpPr>
        <p:spPr/>
        <p:txBody>
          <a:bodyPr>
            <a:normAutofit fontScale="90000"/>
          </a:bodyPr>
          <a:lstStyle/>
          <a:p>
            <a:r>
              <a:rPr lang="en-US" dirty="0"/>
              <a:t>What should be done about radiation?	</a:t>
            </a:r>
          </a:p>
        </p:txBody>
      </p:sp>
    </p:spTree>
    <p:extLst>
      <p:ext uri="{BB962C8B-B14F-4D97-AF65-F5344CB8AC3E}">
        <p14:creationId xmlns:p14="http://schemas.microsoft.com/office/powerpoint/2010/main" val="5349171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15B7ABB-DB7D-2315-3551-B5B3865E314C}"/>
              </a:ext>
            </a:extLst>
          </p:cNvPr>
          <p:cNvSpPr>
            <a:spLocks noGrp="1"/>
          </p:cNvSpPr>
          <p:nvPr>
            <p:ph idx="1"/>
          </p:nvPr>
        </p:nvSpPr>
        <p:spPr/>
        <p:txBody>
          <a:bodyPr/>
          <a:lstStyle/>
          <a:p>
            <a:r>
              <a:rPr lang="en-US" dirty="0"/>
              <a:t>Which has greater reliability?</a:t>
            </a:r>
          </a:p>
          <a:p>
            <a:pPr lvl="1"/>
            <a:r>
              <a:rPr lang="en-US" dirty="0"/>
              <a:t> a space-proven non-RHA part using TMR</a:t>
            </a:r>
          </a:p>
          <a:p>
            <a:pPr lvl="1"/>
            <a:r>
              <a:rPr lang="en-US" dirty="0"/>
              <a:t>An RHA part without TMR</a:t>
            </a:r>
          </a:p>
          <a:p>
            <a:r>
              <a:rPr lang="en-US" dirty="0"/>
              <a:t>Which has greater reliability?</a:t>
            </a:r>
          </a:p>
          <a:p>
            <a:pPr lvl="1"/>
            <a:r>
              <a:rPr lang="en-US" dirty="0"/>
              <a:t>One RHA MOSFET with 40 nm gate oxide in an SMD-2 package</a:t>
            </a:r>
          </a:p>
          <a:p>
            <a:pPr lvl="1"/>
            <a:r>
              <a:rPr lang="en-US" dirty="0"/>
              <a:t>Three non-RHA MOSFETs with 5 nm gate oxide in DPAK </a:t>
            </a:r>
          </a:p>
        </p:txBody>
      </p:sp>
      <p:sp>
        <p:nvSpPr>
          <p:cNvPr id="3" name="Title 2">
            <a:extLst>
              <a:ext uri="{FF2B5EF4-FFF2-40B4-BE49-F238E27FC236}">
                <a16:creationId xmlns:a16="http://schemas.microsoft.com/office/drawing/2014/main" id="{2031BFF6-6F31-B018-82AA-C59D36BF545D}"/>
              </a:ext>
            </a:extLst>
          </p:cNvPr>
          <p:cNvSpPr>
            <a:spLocks noGrp="1"/>
          </p:cNvSpPr>
          <p:nvPr>
            <p:ph type="title"/>
          </p:nvPr>
        </p:nvSpPr>
        <p:spPr/>
        <p:txBody>
          <a:bodyPr>
            <a:normAutofit fontScale="90000"/>
          </a:bodyPr>
          <a:lstStyle/>
          <a:p>
            <a:r>
              <a:rPr lang="en-US" dirty="0"/>
              <a:t>New technology does not mean less reliable or radiation sensitive</a:t>
            </a:r>
          </a:p>
        </p:txBody>
      </p:sp>
      <p:graphicFrame>
        <p:nvGraphicFramePr>
          <p:cNvPr id="4" name="Table 4">
            <a:extLst>
              <a:ext uri="{FF2B5EF4-FFF2-40B4-BE49-F238E27FC236}">
                <a16:creationId xmlns:a16="http://schemas.microsoft.com/office/drawing/2014/main" id="{CB0A43E9-12CE-FDB7-E55B-CA036F89906E}"/>
              </a:ext>
            </a:extLst>
          </p:cNvPr>
          <p:cNvGraphicFramePr>
            <a:graphicFrameLocks noGrp="1"/>
          </p:cNvGraphicFramePr>
          <p:nvPr/>
        </p:nvGraphicFramePr>
        <p:xfrm>
          <a:off x="1398270" y="3602990"/>
          <a:ext cx="6096000" cy="222504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1515044097"/>
                    </a:ext>
                  </a:extLst>
                </a:gridCol>
                <a:gridCol w="2032000">
                  <a:extLst>
                    <a:ext uri="{9D8B030D-6E8A-4147-A177-3AD203B41FA5}">
                      <a16:colId xmlns:a16="http://schemas.microsoft.com/office/drawing/2014/main" val="278632924"/>
                    </a:ext>
                  </a:extLst>
                </a:gridCol>
                <a:gridCol w="2032000">
                  <a:extLst>
                    <a:ext uri="{9D8B030D-6E8A-4147-A177-3AD203B41FA5}">
                      <a16:colId xmlns:a16="http://schemas.microsoft.com/office/drawing/2014/main" val="2546232548"/>
                    </a:ext>
                  </a:extLst>
                </a:gridCol>
              </a:tblGrid>
              <a:tr h="370840">
                <a:tc>
                  <a:txBody>
                    <a:bodyPr/>
                    <a:lstStyle/>
                    <a:p>
                      <a:r>
                        <a:rPr lang="en-US" dirty="0"/>
                        <a:t>P/N</a:t>
                      </a:r>
                    </a:p>
                  </a:txBody>
                  <a:tcPr/>
                </a:tc>
                <a:tc>
                  <a:txBody>
                    <a:bodyPr/>
                    <a:lstStyle/>
                    <a:p>
                      <a:r>
                        <a:rPr lang="en-US" dirty="0"/>
                        <a:t>IRHNA57160</a:t>
                      </a:r>
                    </a:p>
                  </a:txBody>
                  <a:tcPr/>
                </a:tc>
                <a:tc>
                  <a:txBody>
                    <a:bodyPr/>
                    <a:lstStyle/>
                    <a:p>
                      <a:r>
                        <a:rPr lang="en-US" dirty="0"/>
                        <a:t>STD100N10F7</a:t>
                      </a:r>
                    </a:p>
                  </a:txBody>
                  <a:tcPr/>
                </a:tc>
                <a:extLst>
                  <a:ext uri="{0D108BD9-81ED-4DB2-BD59-A6C34878D82A}">
                    <a16:rowId xmlns:a16="http://schemas.microsoft.com/office/drawing/2014/main" val="2773660767"/>
                  </a:ext>
                </a:extLst>
              </a:tr>
              <a:tr h="370840">
                <a:tc>
                  <a:txBody>
                    <a:bodyPr/>
                    <a:lstStyle/>
                    <a:p>
                      <a:r>
                        <a:rPr lang="en-US" dirty="0"/>
                        <a:t>VDSS</a:t>
                      </a:r>
                    </a:p>
                  </a:txBody>
                  <a:tcPr/>
                </a:tc>
                <a:tc>
                  <a:txBody>
                    <a:bodyPr/>
                    <a:lstStyle/>
                    <a:p>
                      <a:r>
                        <a:rPr lang="en-US" dirty="0"/>
                        <a:t>100V</a:t>
                      </a:r>
                    </a:p>
                  </a:txBody>
                  <a:tcPr/>
                </a:tc>
                <a:tc>
                  <a:txBody>
                    <a:bodyPr/>
                    <a:lstStyle/>
                    <a:p>
                      <a:r>
                        <a:rPr lang="en-US" dirty="0"/>
                        <a:t>100V</a:t>
                      </a:r>
                    </a:p>
                  </a:txBody>
                  <a:tcPr/>
                </a:tc>
                <a:extLst>
                  <a:ext uri="{0D108BD9-81ED-4DB2-BD59-A6C34878D82A}">
                    <a16:rowId xmlns:a16="http://schemas.microsoft.com/office/drawing/2014/main" val="1155106557"/>
                  </a:ext>
                </a:extLst>
              </a:tr>
              <a:tr h="370840">
                <a:tc>
                  <a:txBody>
                    <a:bodyPr/>
                    <a:lstStyle/>
                    <a:p>
                      <a:r>
                        <a:rPr lang="en-US" dirty="0"/>
                        <a:t>ID</a:t>
                      </a:r>
                    </a:p>
                  </a:txBody>
                  <a:tcPr/>
                </a:tc>
                <a:tc>
                  <a:txBody>
                    <a:bodyPr/>
                    <a:lstStyle/>
                    <a:p>
                      <a:r>
                        <a:rPr lang="en-US" dirty="0"/>
                        <a:t>75A</a:t>
                      </a:r>
                    </a:p>
                  </a:txBody>
                  <a:tcPr/>
                </a:tc>
                <a:tc>
                  <a:txBody>
                    <a:bodyPr/>
                    <a:lstStyle/>
                    <a:p>
                      <a:r>
                        <a:rPr lang="en-US" dirty="0"/>
                        <a:t>80A</a:t>
                      </a:r>
                    </a:p>
                  </a:txBody>
                  <a:tcPr/>
                </a:tc>
                <a:extLst>
                  <a:ext uri="{0D108BD9-81ED-4DB2-BD59-A6C34878D82A}">
                    <a16:rowId xmlns:a16="http://schemas.microsoft.com/office/drawing/2014/main" val="247836143"/>
                  </a:ext>
                </a:extLst>
              </a:tr>
              <a:tr h="370840">
                <a:tc>
                  <a:txBody>
                    <a:bodyPr/>
                    <a:lstStyle/>
                    <a:p>
                      <a:r>
                        <a:rPr lang="en-US" dirty="0"/>
                        <a:t>RDS(on)</a:t>
                      </a:r>
                    </a:p>
                  </a:txBody>
                  <a:tcPr/>
                </a:tc>
                <a:tc>
                  <a:txBody>
                    <a:bodyPr/>
                    <a:lstStyle/>
                    <a:p>
                      <a:r>
                        <a:rPr lang="en-US" dirty="0"/>
                        <a:t>12 </a:t>
                      </a:r>
                      <a:r>
                        <a:rPr lang="en-US" dirty="0" err="1"/>
                        <a:t>m</a:t>
                      </a:r>
                      <a:r>
                        <a:rPr lang="en-US" dirty="0" err="1">
                          <a:latin typeface="Symbol" pitchFamily="2" charset="2"/>
                        </a:rPr>
                        <a:t>W</a:t>
                      </a:r>
                      <a:endParaRPr lang="en-US" dirty="0">
                        <a:latin typeface="Symbol" pitchFamily="2" charset="2"/>
                      </a:endParaRPr>
                    </a:p>
                  </a:txBody>
                  <a:tcPr/>
                </a:tc>
                <a:tc>
                  <a:txBody>
                    <a:bodyPr/>
                    <a:lstStyle/>
                    <a:p>
                      <a:r>
                        <a:rPr lang="en-US" dirty="0"/>
                        <a:t>8 </a:t>
                      </a:r>
                      <a:r>
                        <a:rPr lang="en-US" dirty="0" err="1"/>
                        <a:t>m</a:t>
                      </a:r>
                      <a:r>
                        <a:rPr lang="en-US" dirty="0" err="1">
                          <a:latin typeface="Symbol" pitchFamily="2" charset="2"/>
                        </a:rPr>
                        <a:t>W</a:t>
                      </a:r>
                      <a:endParaRPr lang="en-US" dirty="0"/>
                    </a:p>
                  </a:txBody>
                  <a:tcPr/>
                </a:tc>
                <a:extLst>
                  <a:ext uri="{0D108BD9-81ED-4DB2-BD59-A6C34878D82A}">
                    <a16:rowId xmlns:a16="http://schemas.microsoft.com/office/drawing/2014/main" val="158949297"/>
                  </a:ext>
                </a:extLst>
              </a:tr>
              <a:tr h="370840">
                <a:tc>
                  <a:txBody>
                    <a:bodyPr/>
                    <a:lstStyle/>
                    <a:p>
                      <a:r>
                        <a:rPr lang="en-US" dirty="0"/>
                        <a:t>Package</a:t>
                      </a:r>
                    </a:p>
                  </a:txBody>
                  <a:tcPr/>
                </a:tc>
                <a:tc>
                  <a:txBody>
                    <a:bodyPr/>
                    <a:lstStyle/>
                    <a:p>
                      <a:r>
                        <a:rPr lang="en-US" dirty="0"/>
                        <a:t>SMD-2 (~232 mm</a:t>
                      </a:r>
                      <a:r>
                        <a:rPr lang="en-US" baseline="30000" dirty="0"/>
                        <a:t>2</a:t>
                      </a:r>
                      <a:r>
                        <a:rPr lang="en-US" dirty="0"/>
                        <a:t>)</a:t>
                      </a:r>
                    </a:p>
                  </a:txBody>
                  <a:tcPr/>
                </a:tc>
                <a:tc>
                  <a:txBody>
                    <a:bodyPr/>
                    <a:lstStyle/>
                    <a:p>
                      <a:r>
                        <a:rPr lang="en-US" dirty="0"/>
                        <a:t>DPAK (~60 mm</a:t>
                      </a:r>
                      <a:r>
                        <a:rPr lang="en-US" baseline="30000" dirty="0"/>
                        <a:t>2</a:t>
                      </a:r>
                      <a:r>
                        <a:rPr lang="en-US" dirty="0"/>
                        <a:t>)</a:t>
                      </a:r>
                    </a:p>
                  </a:txBody>
                  <a:tcPr/>
                </a:tc>
                <a:extLst>
                  <a:ext uri="{0D108BD9-81ED-4DB2-BD59-A6C34878D82A}">
                    <a16:rowId xmlns:a16="http://schemas.microsoft.com/office/drawing/2014/main" val="118935603"/>
                  </a:ext>
                </a:extLst>
              </a:tr>
              <a:tr h="370840">
                <a:tc>
                  <a:txBody>
                    <a:bodyPr/>
                    <a:lstStyle/>
                    <a:p>
                      <a:r>
                        <a:rPr lang="en-US" dirty="0"/>
                        <a:t>Weight</a:t>
                      </a:r>
                    </a:p>
                  </a:txBody>
                  <a:tcPr/>
                </a:tc>
                <a:tc>
                  <a:txBody>
                    <a:bodyPr/>
                    <a:lstStyle/>
                    <a:p>
                      <a:r>
                        <a:rPr lang="en-US" dirty="0"/>
                        <a:t>3.3 g</a:t>
                      </a:r>
                    </a:p>
                  </a:txBody>
                  <a:tcPr/>
                </a:tc>
                <a:tc>
                  <a:txBody>
                    <a:bodyPr/>
                    <a:lstStyle/>
                    <a:p>
                      <a:r>
                        <a:rPr lang="en-US" dirty="0"/>
                        <a:t>0.33 g</a:t>
                      </a:r>
                    </a:p>
                  </a:txBody>
                  <a:tcPr/>
                </a:tc>
                <a:extLst>
                  <a:ext uri="{0D108BD9-81ED-4DB2-BD59-A6C34878D82A}">
                    <a16:rowId xmlns:a16="http://schemas.microsoft.com/office/drawing/2014/main" val="3994601878"/>
                  </a:ext>
                </a:extLst>
              </a:tr>
            </a:tbl>
          </a:graphicData>
        </a:graphic>
      </p:graphicFrame>
    </p:spTree>
    <p:extLst>
      <p:ext uri="{BB962C8B-B14F-4D97-AF65-F5344CB8AC3E}">
        <p14:creationId xmlns:p14="http://schemas.microsoft.com/office/powerpoint/2010/main" val="41553661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47C227-EF25-8521-971D-80352166A839}"/>
              </a:ext>
            </a:extLst>
          </p:cNvPr>
          <p:cNvSpPr>
            <a:spLocks noGrp="1"/>
          </p:cNvSpPr>
          <p:nvPr>
            <p:ph idx="1"/>
          </p:nvPr>
        </p:nvSpPr>
        <p:spPr/>
        <p:txBody>
          <a:bodyPr/>
          <a:lstStyle/>
          <a:p>
            <a:r>
              <a:rPr lang="en-US" dirty="0"/>
              <a:t>Chandra:  piece-part level radiation assessment of detectors did not account for the orientation effect in the system, which attenuated in one direction, amplified in the other.</a:t>
            </a:r>
          </a:p>
          <a:p>
            <a:r>
              <a:rPr lang="en-US" dirty="0"/>
              <a:t>Hubble SM-1:  a susceptible “space-grade” optocoupler lacked necessary circuit protection (filter); subsequently HST largely goes dormant in SAA</a:t>
            </a:r>
          </a:p>
          <a:p>
            <a:r>
              <a:rPr lang="en-US" dirty="0"/>
              <a:t>SMAP:  JANSR (</a:t>
            </a:r>
            <a:r>
              <a:rPr lang="en-US" dirty="0" err="1"/>
              <a:t>radhard</a:t>
            </a:r>
            <a:r>
              <a:rPr lang="en-US" dirty="0"/>
              <a:t>, “level 1”, space-grade) MOSFET experienced combined circuit effects when switching, with SEEs in the SAA, causing regular exceedance of rated voltage, ultimately causing gate rupture, and thus taking out the radar.</a:t>
            </a:r>
          </a:p>
          <a:p>
            <a:r>
              <a:rPr lang="en-US" dirty="0"/>
              <a:t>Many missions have been forced to change out components with lesser components or at the expense of extreme programmatic hits based on finely prescribed piece-part radiation requirements</a:t>
            </a:r>
          </a:p>
          <a:p>
            <a:endParaRPr lang="en-US" dirty="0"/>
          </a:p>
        </p:txBody>
      </p:sp>
      <p:sp>
        <p:nvSpPr>
          <p:cNvPr id="3" name="Title 2">
            <a:extLst>
              <a:ext uri="{FF2B5EF4-FFF2-40B4-BE49-F238E27FC236}">
                <a16:creationId xmlns:a16="http://schemas.microsoft.com/office/drawing/2014/main" id="{5DF3AD77-FEE4-E353-7677-87F1C44DEDF2}"/>
              </a:ext>
            </a:extLst>
          </p:cNvPr>
          <p:cNvSpPr>
            <a:spLocks noGrp="1"/>
          </p:cNvSpPr>
          <p:nvPr>
            <p:ph type="title"/>
          </p:nvPr>
        </p:nvSpPr>
        <p:spPr/>
        <p:txBody>
          <a:bodyPr>
            <a:normAutofit fontScale="90000"/>
          </a:bodyPr>
          <a:lstStyle/>
          <a:p>
            <a:r>
              <a:rPr lang="en-US" dirty="0"/>
              <a:t>Where has the current radiation approach bitten us?  </a:t>
            </a:r>
          </a:p>
        </p:txBody>
      </p:sp>
    </p:spTree>
    <p:extLst>
      <p:ext uri="{BB962C8B-B14F-4D97-AF65-F5344CB8AC3E}">
        <p14:creationId xmlns:p14="http://schemas.microsoft.com/office/powerpoint/2010/main" val="33158799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CCF311A-5E2B-C505-F3DE-38A3EA91D7AE}"/>
              </a:ext>
            </a:extLst>
          </p:cNvPr>
          <p:cNvSpPr>
            <a:spLocks noGrp="1"/>
          </p:cNvSpPr>
          <p:nvPr>
            <p:ph idx="1"/>
          </p:nvPr>
        </p:nvSpPr>
        <p:spPr/>
        <p:txBody>
          <a:bodyPr>
            <a:normAutofit fontScale="92500" lnSpcReduction="20000"/>
          </a:bodyPr>
          <a:lstStyle/>
          <a:p>
            <a:r>
              <a:rPr lang="en-US" dirty="0"/>
              <a:t>It certainly can if you’re in a radiation environment and you pretend it’s not there, but that has </a:t>
            </a:r>
            <a:r>
              <a:rPr lang="en-US" b="1" dirty="0"/>
              <a:t>nothing</a:t>
            </a:r>
            <a:r>
              <a:rPr lang="en-US" dirty="0"/>
              <a:t> to do with COTS.</a:t>
            </a:r>
          </a:p>
          <a:p>
            <a:r>
              <a:rPr lang="en-US" dirty="0"/>
              <a:t>Typically, about 90% of the overall part count even for large missions are not radiation-hardness-assured (because they don’t need to be).  </a:t>
            </a:r>
          </a:p>
          <a:p>
            <a:pPr lvl="1"/>
            <a:r>
              <a:rPr lang="en-US" dirty="0"/>
              <a:t>The majority of places where COTS are really needed are for non-susceptible parts, such as most passives</a:t>
            </a:r>
          </a:p>
          <a:p>
            <a:r>
              <a:rPr lang="en-US" dirty="0"/>
              <a:t>The problem is no different from that of using a 5962-XXX microcircuit or a JANS2NXXXX BJT (neither of which is radiation hardness assured)</a:t>
            </a:r>
          </a:p>
          <a:p>
            <a:r>
              <a:rPr lang="en-US" dirty="0"/>
              <a:t>For reference, an IRHM58160 is a COTS part (and it is radiation hardness assured).</a:t>
            </a:r>
          </a:p>
          <a:p>
            <a:endParaRPr lang="en-US" dirty="0"/>
          </a:p>
          <a:p>
            <a:r>
              <a:rPr lang="en-US" dirty="0"/>
              <a:t>No matter whether you use COTS, MIL-SPEC or “special drawing” parts, radiation should be addressed in the same way</a:t>
            </a:r>
          </a:p>
          <a:p>
            <a:r>
              <a:rPr lang="en-US" dirty="0"/>
              <a:t>As we transition to newer technologies and higher performance, we will have to think about radiation mitigation in different ways because parts with RHA will almost always be multiple generations behind</a:t>
            </a:r>
          </a:p>
          <a:p>
            <a:pPr lvl="1"/>
            <a:r>
              <a:rPr lang="en-US" dirty="0"/>
              <a:t>However, some of the new technology parts will be less susceptible to radiation by the nature of their designs (thinner gate oxides, </a:t>
            </a:r>
            <a:r>
              <a:rPr lang="en-US" dirty="0" err="1"/>
              <a:t>etc</a:t>
            </a:r>
            <a:r>
              <a:rPr lang="en-US" dirty="0"/>
              <a:t>)</a:t>
            </a:r>
          </a:p>
        </p:txBody>
      </p:sp>
      <p:sp>
        <p:nvSpPr>
          <p:cNvPr id="3" name="Title 2">
            <a:extLst>
              <a:ext uri="{FF2B5EF4-FFF2-40B4-BE49-F238E27FC236}">
                <a16:creationId xmlns:a16="http://schemas.microsoft.com/office/drawing/2014/main" id="{B1775B1A-117D-1148-3FE7-5432E61F3545}"/>
              </a:ext>
            </a:extLst>
          </p:cNvPr>
          <p:cNvSpPr>
            <a:spLocks noGrp="1"/>
          </p:cNvSpPr>
          <p:nvPr>
            <p:ph type="title"/>
          </p:nvPr>
        </p:nvSpPr>
        <p:spPr/>
        <p:txBody>
          <a:bodyPr>
            <a:normAutofit fontScale="90000"/>
          </a:bodyPr>
          <a:lstStyle/>
          <a:p>
            <a:r>
              <a:rPr lang="en-US" dirty="0"/>
              <a:t>Will use of COTS cause a radiation nightmare?</a:t>
            </a:r>
          </a:p>
        </p:txBody>
      </p:sp>
      <p:sp>
        <p:nvSpPr>
          <p:cNvPr id="4" name="Rectangle 3">
            <a:extLst>
              <a:ext uri="{FF2B5EF4-FFF2-40B4-BE49-F238E27FC236}">
                <a16:creationId xmlns:a16="http://schemas.microsoft.com/office/drawing/2014/main" id="{C72F0B08-2248-DA66-E1A8-11B3A69918D8}"/>
              </a:ext>
            </a:extLst>
          </p:cNvPr>
          <p:cNvSpPr/>
          <p:nvPr/>
        </p:nvSpPr>
        <p:spPr>
          <a:xfrm>
            <a:off x="346841" y="5580993"/>
            <a:ext cx="8576442" cy="74623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Intelligent use of COTS is of insignificant difference from our current parts assurance practices from a radiation standpoint</a:t>
            </a:r>
          </a:p>
        </p:txBody>
      </p:sp>
    </p:spTree>
    <p:extLst>
      <p:ext uri="{BB962C8B-B14F-4D97-AF65-F5344CB8AC3E}">
        <p14:creationId xmlns:p14="http://schemas.microsoft.com/office/powerpoint/2010/main" val="27875548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E8F1835-2FB7-FB44-A088-7603C6CEEB77}"/>
              </a:ext>
            </a:extLst>
          </p:cNvPr>
          <p:cNvSpPr>
            <a:spLocks noGrp="1"/>
          </p:cNvSpPr>
          <p:nvPr>
            <p:ph idx="1"/>
          </p:nvPr>
        </p:nvSpPr>
        <p:spPr>
          <a:xfrm>
            <a:off x="223443" y="1393264"/>
            <a:ext cx="8697113" cy="4870031"/>
          </a:xfrm>
        </p:spPr>
        <p:txBody>
          <a:bodyPr>
            <a:normAutofit fontScale="77500" lnSpcReduction="20000"/>
          </a:bodyPr>
          <a:lstStyle/>
          <a:p>
            <a:r>
              <a:rPr lang="en-US" dirty="0"/>
              <a:t>Reinstitution of a major institutional capability that assured reliable parts usage in the early days of NASA</a:t>
            </a:r>
          </a:p>
          <a:p>
            <a:r>
              <a:rPr lang="en-US" dirty="0"/>
              <a:t>Driven by the reality of dominance of COTS in the market, the necessity to exploit commercial capabilities, </a:t>
            </a:r>
            <a:r>
              <a:rPr lang="en-US" dirty="0">
                <a:solidFill>
                  <a:srgbClr val="0070C0"/>
                </a:solidFill>
              </a:rPr>
              <a:t>and</a:t>
            </a:r>
            <a:r>
              <a:rPr lang="en-US" dirty="0"/>
              <a:t> gain the confidence needed to fly parts in </a:t>
            </a:r>
            <a:r>
              <a:rPr lang="en-US" dirty="0">
                <a:solidFill>
                  <a:srgbClr val="0070C0"/>
                </a:solidFill>
              </a:rPr>
              <a:t>low-risk tolerance </a:t>
            </a:r>
            <a:r>
              <a:rPr lang="en-US" dirty="0"/>
              <a:t>missions.</a:t>
            </a:r>
          </a:p>
          <a:p>
            <a:r>
              <a:rPr lang="en-US" dirty="0"/>
              <a:t>NASA employees and in-house contractors </a:t>
            </a:r>
          </a:p>
          <a:p>
            <a:pPr lvl="1"/>
            <a:r>
              <a:rPr lang="en-US" dirty="0"/>
              <a:t>Select and procure parts for characterization</a:t>
            </a:r>
          </a:p>
          <a:p>
            <a:pPr lvl="2"/>
            <a:r>
              <a:rPr lang="en-US" dirty="0"/>
              <a:t>Consider unfamiliar parts used and proposed on new and recent missions as top priority</a:t>
            </a:r>
          </a:p>
          <a:p>
            <a:pPr lvl="2"/>
            <a:r>
              <a:rPr lang="en-US" dirty="0"/>
              <a:t>Gather input from scientists, component designers, instrument developers</a:t>
            </a:r>
          </a:p>
          <a:p>
            <a:pPr lvl="2"/>
            <a:r>
              <a:rPr lang="en-US" b="1" dirty="0"/>
              <a:t>Primary focus should be on part technologies, though specific “part number” assessments should also be performed to properly </a:t>
            </a:r>
            <a:r>
              <a:rPr lang="en-US" b="1" dirty="0">
                <a:solidFill>
                  <a:srgbClr val="0070C0"/>
                </a:solidFill>
              </a:rPr>
              <a:t>evolve</a:t>
            </a:r>
            <a:r>
              <a:rPr lang="en-US" b="1" dirty="0"/>
              <a:t> from current approach</a:t>
            </a:r>
            <a:r>
              <a:rPr lang="en-US" b="1" dirty="0">
                <a:solidFill>
                  <a:srgbClr val="0070C0"/>
                </a:solidFill>
              </a:rPr>
              <a:t>es</a:t>
            </a:r>
            <a:r>
              <a:rPr lang="en-US" b="1" dirty="0"/>
              <a:t> and to monitor trends in specific part design changes over time</a:t>
            </a:r>
          </a:p>
          <a:p>
            <a:pPr lvl="1"/>
            <a:r>
              <a:rPr lang="en-US" dirty="0"/>
              <a:t>Determine screening and lot acceptance tests (LAT) to be employed for future project usage</a:t>
            </a:r>
          </a:p>
          <a:p>
            <a:pPr lvl="2"/>
            <a:r>
              <a:rPr lang="en-US" dirty="0"/>
              <a:t>or determination that manufacturer screening/LAT or statistical process controls as designed are sufficient</a:t>
            </a:r>
          </a:p>
          <a:p>
            <a:pPr lvl="1"/>
            <a:r>
              <a:rPr lang="en-US" dirty="0"/>
              <a:t>Establish tactical and strategic radiation assessments</a:t>
            </a:r>
          </a:p>
          <a:p>
            <a:pPr lvl="1"/>
            <a:r>
              <a:rPr lang="en-US" dirty="0"/>
              <a:t>Perform reliability testing and analyses</a:t>
            </a:r>
          </a:p>
          <a:p>
            <a:pPr lvl="1"/>
            <a:r>
              <a:rPr lang="en-US" dirty="0"/>
              <a:t>Determine required post-procurement actions (if any) for each part</a:t>
            </a:r>
          </a:p>
          <a:p>
            <a:pPr lvl="1"/>
            <a:r>
              <a:rPr lang="en-US" dirty="0"/>
              <a:t>Maintain parts selection list</a:t>
            </a:r>
          </a:p>
          <a:p>
            <a:pPr lvl="2"/>
            <a:r>
              <a:rPr lang="en-US" dirty="0"/>
              <a:t>Part-number-specific assessments over time can be used to characterize evolving trends for some  individual part designs to understand risks of obsolescence and the motivations for changes in part design and manufacture</a:t>
            </a:r>
          </a:p>
          <a:p>
            <a:r>
              <a:rPr lang="en-US" dirty="0"/>
              <a:t>This is a strategic</a:t>
            </a:r>
            <a:r>
              <a:rPr lang="en-US" dirty="0">
                <a:solidFill>
                  <a:srgbClr val="0070C0"/>
                </a:solidFill>
              </a:rPr>
              <a:t>,</a:t>
            </a:r>
            <a:r>
              <a:rPr lang="en-US" dirty="0">
                <a:solidFill>
                  <a:srgbClr val="FF0000"/>
                </a:solidFill>
              </a:rPr>
              <a:t> </a:t>
            </a:r>
            <a:r>
              <a:rPr lang="en-US" dirty="0">
                <a:solidFill>
                  <a:srgbClr val="0070C0"/>
                </a:solidFill>
              </a:rPr>
              <a:t>Agency-level </a:t>
            </a:r>
            <a:r>
              <a:rPr lang="en-US" dirty="0"/>
              <a:t>activity that provides structure for parts selection and acceptance for future missions, not a part acceptance laboratory for missions in development</a:t>
            </a:r>
          </a:p>
          <a:p>
            <a:endParaRPr lang="en-US" dirty="0"/>
          </a:p>
          <a:p>
            <a:endParaRPr lang="en-US" dirty="0"/>
          </a:p>
        </p:txBody>
      </p:sp>
      <p:sp>
        <p:nvSpPr>
          <p:cNvPr id="4" name="Title 3">
            <a:extLst>
              <a:ext uri="{FF2B5EF4-FFF2-40B4-BE49-F238E27FC236}">
                <a16:creationId xmlns:a16="http://schemas.microsoft.com/office/drawing/2014/main" id="{ECE9BE48-D59F-794F-8E56-7172687AE939}"/>
              </a:ext>
            </a:extLst>
          </p:cNvPr>
          <p:cNvSpPr>
            <a:spLocks noGrp="1"/>
          </p:cNvSpPr>
          <p:nvPr>
            <p:ph type="title"/>
          </p:nvPr>
        </p:nvSpPr>
        <p:spPr>
          <a:xfrm>
            <a:off x="314334" y="86299"/>
            <a:ext cx="8515332" cy="1143000"/>
          </a:xfrm>
        </p:spPr>
        <p:txBody>
          <a:bodyPr>
            <a:normAutofit fontScale="90000"/>
          </a:bodyPr>
          <a:lstStyle/>
          <a:p>
            <a:r>
              <a:rPr lang="en-US" dirty="0"/>
              <a:t>Parts Evaluation &amp; Assessment Lab (PEAL)</a:t>
            </a:r>
          </a:p>
        </p:txBody>
      </p:sp>
    </p:spTree>
    <p:extLst>
      <p:ext uri="{BB962C8B-B14F-4D97-AF65-F5344CB8AC3E}">
        <p14:creationId xmlns:p14="http://schemas.microsoft.com/office/powerpoint/2010/main" val="20647761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5B9BA5E-920E-8547-8B58-813EE896C2E6}"/>
              </a:ext>
            </a:extLst>
          </p:cNvPr>
          <p:cNvSpPr>
            <a:spLocks noGrp="1"/>
          </p:cNvSpPr>
          <p:nvPr>
            <p:ph idx="1"/>
          </p:nvPr>
        </p:nvSpPr>
        <p:spPr/>
        <p:txBody>
          <a:bodyPr>
            <a:normAutofit fontScale="92500" lnSpcReduction="10000"/>
          </a:bodyPr>
          <a:lstStyle/>
          <a:p>
            <a:r>
              <a:rPr lang="en-US" dirty="0"/>
              <a:t>Establish lab space at one or more Centers</a:t>
            </a:r>
          </a:p>
          <a:p>
            <a:r>
              <a:rPr lang="en-US" dirty="0"/>
              <a:t>Procure or using existing test equipment</a:t>
            </a:r>
          </a:p>
          <a:p>
            <a:r>
              <a:rPr lang="en-US" dirty="0"/>
              <a:t>Assign a core body of PEAL engineers</a:t>
            </a:r>
          </a:p>
          <a:p>
            <a:r>
              <a:rPr lang="en-US" dirty="0"/>
              <a:t>Develop parts procurement plans</a:t>
            </a:r>
          </a:p>
          <a:p>
            <a:r>
              <a:rPr lang="en-US" dirty="0"/>
              <a:t>Design testing plans</a:t>
            </a:r>
          </a:p>
          <a:p>
            <a:pPr lvl="1"/>
            <a:r>
              <a:rPr lang="en-US" dirty="0"/>
              <a:t>Accelerated</a:t>
            </a:r>
          </a:p>
          <a:p>
            <a:pPr lvl="1"/>
            <a:r>
              <a:rPr lang="en-US" dirty="0"/>
              <a:t>Nominal</a:t>
            </a:r>
          </a:p>
          <a:p>
            <a:pPr lvl="1"/>
            <a:r>
              <a:rPr lang="en-US" dirty="0"/>
              <a:t>DPA</a:t>
            </a:r>
          </a:p>
          <a:p>
            <a:r>
              <a:rPr lang="en-US" dirty="0"/>
              <a:t>Procure parts</a:t>
            </a:r>
          </a:p>
          <a:p>
            <a:r>
              <a:rPr lang="en-US" dirty="0"/>
              <a:t>Test parts</a:t>
            </a:r>
          </a:p>
          <a:p>
            <a:r>
              <a:rPr lang="en-US" dirty="0"/>
              <a:t>Perform reliability analyses</a:t>
            </a:r>
          </a:p>
          <a:p>
            <a:r>
              <a:rPr lang="en-US" dirty="0"/>
              <a:t>Develop part technology usage guidelines</a:t>
            </a:r>
          </a:p>
          <a:p>
            <a:r>
              <a:rPr lang="en-US" dirty="0"/>
              <a:t>Link in supply chain assurance functions</a:t>
            </a:r>
          </a:p>
          <a:p>
            <a:r>
              <a:rPr lang="en-US" dirty="0"/>
              <a:t>Form and maintain “preferred” or “NASA” parts list</a:t>
            </a:r>
          </a:p>
          <a:p>
            <a:r>
              <a:rPr lang="en-US" dirty="0"/>
              <a:t>Radiation effects and susceptibility are incorporated into testing and reliability analyses</a:t>
            </a:r>
          </a:p>
          <a:p>
            <a:endParaRPr lang="en-US" dirty="0"/>
          </a:p>
        </p:txBody>
      </p:sp>
      <p:sp>
        <p:nvSpPr>
          <p:cNvPr id="4" name="Title 3">
            <a:extLst>
              <a:ext uri="{FF2B5EF4-FFF2-40B4-BE49-F238E27FC236}">
                <a16:creationId xmlns:a16="http://schemas.microsoft.com/office/drawing/2014/main" id="{A4ED0263-E345-0342-875B-8F93B4A7BD91}"/>
              </a:ext>
            </a:extLst>
          </p:cNvPr>
          <p:cNvSpPr>
            <a:spLocks noGrp="1"/>
          </p:cNvSpPr>
          <p:nvPr>
            <p:ph type="title"/>
          </p:nvPr>
        </p:nvSpPr>
        <p:spPr/>
        <p:txBody>
          <a:bodyPr/>
          <a:lstStyle/>
          <a:p>
            <a:r>
              <a:rPr lang="en-US" dirty="0"/>
              <a:t>Approach</a:t>
            </a:r>
          </a:p>
        </p:txBody>
      </p:sp>
    </p:spTree>
    <p:extLst>
      <p:ext uri="{BB962C8B-B14F-4D97-AF65-F5344CB8AC3E}">
        <p14:creationId xmlns:p14="http://schemas.microsoft.com/office/powerpoint/2010/main" val="1326262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1074D65-8BC1-C94A-A344-A1C2A25B9276}"/>
              </a:ext>
            </a:extLst>
          </p:cNvPr>
          <p:cNvSpPr>
            <a:spLocks noGrp="1"/>
          </p:cNvSpPr>
          <p:nvPr>
            <p:ph idx="1"/>
          </p:nvPr>
        </p:nvSpPr>
        <p:spPr/>
        <p:txBody>
          <a:bodyPr/>
          <a:lstStyle/>
          <a:p>
            <a:r>
              <a:rPr lang="en-US" dirty="0"/>
              <a:t>Keep a cadre of NASA personnel aware of the risk factors, concerns, capabilities, and aspects of usage of all EEEE parts.</a:t>
            </a:r>
          </a:p>
          <a:p>
            <a:r>
              <a:rPr lang="en-US" dirty="0"/>
              <a:t>Maintain a list of known actions to take given the part technologies involved and in some cases specific part numbers</a:t>
            </a:r>
          </a:p>
          <a:p>
            <a:r>
              <a:rPr lang="en-US" dirty="0"/>
              <a:t>Maintain an understanding of linkages between such factors as derating (including related to radiation) and reliability (or lifetime in environment, </a:t>
            </a:r>
            <a:r>
              <a:rPr lang="en-US" dirty="0" err="1"/>
              <a:t>etc</a:t>
            </a:r>
            <a:r>
              <a:rPr lang="en-US" dirty="0"/>
              <a:t>)</a:t>
            </a:r>
          </a:p>
          <a:p>
            <a:r>
              <a:rPr lang="en-US" dirty="0"/>
              <a:t>Provide a convenient part selection list for projects</a:t>
            </a:r>
          </a:p>
          <a:p>
            <a:r>
              <a:rPr lang="en-US" dirty="0"/>
              <a:t>Track parts supply chain concerns, risks, and issues across all parts categories.</a:t>
            </a:r>
          </a:p>
          <a:p>
            <a:r>
              <a:rPr lang="en-US" dirty="0"/>
              <a:t>Establish and maintain a NASA-internal list of Industry Leading Parts Manufacturers</a:t>
            </a:r>
          </a:p>
          <a:p>
            <a:r>
              <a:rPr lang="en-US" dirty="0"/>
              <a:t>Move the radiation characterization effort up front to support multiple projects, to replace </a:t>
            </a:r>
            <a:r>
              <a:rPr lang="en-US" dirty="0" err="1"/>
              <a:t>overconstraining</a:t>
            </a:r>
            <a:r>
              <a:rPr lang="en-US" dirty="0"/>
              <a:t> piece-part compliance approach</a:t>
            </a:r>
          </a:p>
          <a:p>
            <a:pPr marL="0" indent="0">
              <a:buNone/>
            </a:pPr>
            <a:endParaRPr lang="en-US" dirty="0"/>
          </a:p>
        </p:txBody>
      </p:sp>
      <p:sp>
        <p:nvSpPr>
          <p:cNvPr id="4" name="Title 3">
            <a:extLst>
              <a:ext uri="{FF2B5EF4-FFF2-40B4-BE49-F238E27FC236}">
                <a16:creationId xmlns:a16="http://schemas.microsoft.com/office/drawing/2014/main" id="{45C3FDBF-3567-7943-A0C5-7D6183673B8B}"/>
              </a:ext>
            </a:extLst>
          </p:cNvPr>
          <p:cNvSpPr>
            <a:spLocks noGrp="1"/>
          </p:cNvSpPr>
          <p:nvPr>
            <p:ph type="title"/>
          </p:nvPr>
        </p:nvSpPr>
        <p:spPr/>
        <p:txBody>
          <a:bodyPr/>
          <a:lstStyle/>
          <a:p>
            <a:r>
              <a:rPr lang="en-US" dirty="0"/>
              <a:t>Benefits of PEAL</a:t>
            </a:r>
          </a:p>
        </p:txBody>
      </p:sp>
      <p:sp>
        <p:nvSpPr>
          <p:cNvPr id="6" name="Rectangle 5">
            <a:extLst>
              <a:ext uri="{FF2B5EF4-FFF2-40B4-BE49-F238E27FC236}">
                <a16:creationId xmlns:a16="http://schemas.microsoft.com/office/drawing/2014/main" id="{64B6134C-A312-6B44-8037-2A0C882E71F1}"/>
              </a:ext>
            </a:extLst>
          </p:cNvPr>
          <p:cNvSpPr/>
          <p:nvPr/>
        </p:nvSpPr>
        <p:spPr>
          <a:xfrm>
            <a:off x="263825" y="5501677"/>
            <a:ext cx="8560525" cy="736329"/>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Provide the necessary confidence needed for using COTS and other types of specialized and custom parts in critical applications.  Emphasize the capability developed.</a:t>
            </a:r>
          </a:p>
        </p:txBody>
      </p:sp>
    </p:spTree>
    <p:extLst>
      <p:ext uri="{BB962C8B-B14F-4D97-AF65-F5344CB8AC3E}">
        <p14:creationId xmlns:p14="http://schemas.microsoft.com/office/powerpoint/2010/main" val="30447406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579C83A-F077-1C09-58F5-DEC64999656D}"/>
              </a:ext>
            </a:extLst>
          </p:cNvPr>
          <p:cNvSpPr>
            <a:spLocks noGrp="1"/>
          </p:cNvSpPr>
          <p:nvPr>
            <p:ph idx="1"/>
          </p:nvPr>
        </p:nvSpPr>
        <p:spPr/>
        <p:txBody>
          <a:bodyPr/>
          <a:lstStyle/>
          <a:p>
            <a:r>
              <a:rPr lang="en-US" dirty="0"/>
              <a:t>Major impediments against the use of technology from the past 20 years</a:t>
            </a:r>
          </a:p>
          <a:p>
            <a:r>
              <a:rPr lang="en-US" dirty="0"/>
              <a:t>First priority use of parts that are growingly costly, very long-lead-time, and uncertain delivery, both MIL-SPEC and “special drawing” parts</a:t>
            </a:r>
          </a:p>
          <a:p>
            <a:r>
              <a:rPr lang="en-US" dirty="0"/>
              <a:t>Lack of knowledge-base in the NASA community about current EEEE part technology, particular best available in the commercial market</a:t>
            </a:r>
          </a:p>
          <a:p>
            <a:r>
              <a:rPr lang="en-US" dirty="0"/>
              <a:t>Absolute reliance on low-volume, costly, boutique development parts when high volume statistically-process-controlled, high-performance parts are available, in many cases with comparable organic rad-hard-by-design methodologies</a:t>
            </a:r>
          </a:p>
          <a:p>
            <a:r>
              <a:rPr lang="en-US" dirty="0"/>
              <a:t>Regular activities in resolving issues with special parts upon which we have absolute reliance.  </a:t>
            </a:r>
          </a:p>
          <a:p>
            <a:r>
              <a:rPr lang="en-US" dirty="0"/>
              <a:t>Tendency to maintain outdated heritage designs that are not only costly and time consuming, but keep us rooted in the past</a:t>
            </a:r>
          </a:p>
          <a:p>
            <a:endParaRPr lang="en-US" dirty="0"/>
          </a:p>
        </p:txBody>
      </p:sp>
      <p:sp>
        <p:nvSpPr>
          <p:cNvPr id="4" name="Title 3">
            <a:extLst>
              <a:ext uri="{FF2B5EF4-FFF2-40B4-BE49-F238E27FC236}">
                <a16:creationId xmlns:a16="http://schemas.microsoft.com/office/drawing/2014/main" id="{6CB5CC99-DF6D-EDD6-8A25-E533E6FCD613}"/>
              </a:ext>
            </a:extLst>
          </p:cNvPr>
          <p:cNvSpPr>
            <a:spLocks noGrp="1"/>
          </p:cNvSpPr>
          <p:nvPr>
            <p:ph type="title"/>
          </p:nvPr>
        </p:nvSpPr>
        <p:spPr/>
        <p:txBody>
          <a:bodyPr/>
          <a:lstStyle/>
          <a:p>
            <a:r>
              <a:rPr lang="en-US" dirty="0"/>
              <a:t>Costs of not implementing PEAL</a:t>
            </a:r>
          </a:p>
        </p:txBody>
      </p:sp>
      <p:sp>
        <p:nvSpPr>
          <p:cNvPr id="6" name="Rectangle 5">
            <a:extLst>
              <a:ext uri="{FF2B5EF4-FFF2-40B4-BE49-F238E27FC236}">
                <a16:creationId xmlns:a16="http://schemas.microsoft.com/office/drawing/2014/main" id="{8B42D22D-3453-3DC5-44A1-CC8435495951}"/>
              </a:ext>
            </a:extLst>
          </p:cNvPr>
          <p:cNvSpPr/>
          <p:nvPr/>
        </p:nvSpPr>
        <p:spPr>
          <a:xfrm>
            <a:off x="429288" y="5322771"/>
            <a:ext cx="8329701" cy="92402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Failure to implement PEAL will keep barriers against innovation up in the agency, exacerbate cost and schedule growth issues, and prevent continuous improvement and knowledge building within NASA</a:t>
            </a:r>
          </a:p>
        </p:txBody>
      </p:sp>
    </p:spTree>
    <p:extLst>
      <p:ext uri="{BB962C8B-B14F-4D97-AF65-F5344CB8AC3E}">
        <p14:creationId xmlns:p14="http://schemas.microsoft.com/office/powerpoint/2010/main" val="11735279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D723707-AC08-934A-AAC1-79288A7D7AA9}"/>
              </a:ext>
            </a:extLst>
          </p:cNvPr>
          <p:cNvSpPr>
            <a:spLocks noGrp="1"/>
          </p:cNvSpPr>
          <p:nvPr>
            <p:ph idx="1"/>
          </p:nvPr>
        </p:nvSpPr>
        <p:spPr>
          <a:xfrm>
            <a:off x="75627" y="1284301"/>
            <a:ext cx="9006495" cy="5404897"/>
          </a:xfrm>
        </p:spPr>
        <p:txBody>
          <a:bodyPr>
            <a:normAutofit fontScale="92500" lnSpcReduction="20000"/>
          </a:bodyPr>
          <a:lstStyle/>
          <a:p>
            <a:pPr>
              <a:lnSpc>
                <a:spcPct val="110000"/>
              </a:lnSpc>
              <a:spcBef>
                <a:spcPts val="300"/>
              </a:spcBef>
            </a:pPr>
            <a:r>
              <a:rPr lang="en-US" dirty="0"/>
              <a:t>The foundation and mechanisms to phase-in COTS parts for Class D and below missions have been established.</a:t>
            </a:r>
          </a:p>
          <a:p>
            <a:pPr>
              <a:lnSpc>
                <a:spcPct val="110000"/>
              </a:lnSpc>
              <a:spcBef>
                <a:spcPts val="300"/>
              </a:spcBef>
            </a:pPr>
            <a:r>
              <a:rPr lang="en-US" dirty="0"/>
              <a:t>The NESC COTS </a:t>
            </a:r>
            <a:r>
              <a:rPr lang="en-US" dirty="0">
                <a:solidFill>
                  <a:srgbClr val="0070C0"/>
                </a:solidFill>
              </a:rPr>
              <a:t>studies</a:t>
            </a:r>
            <a:r>
              <a:rPr lang="en-US" dirty="0"/>
              <a:t> have helped to characterize the context for reliable COTS parts usage in missions with allowable low to moderate risk </a:t>
            </a:r>
            <a:r>
              <a:rPr lang="en-US" dirty="0">
                <a:solidFill>
                  <a:srgbClr val="0070C0"/>
                </a:solidFill>
              </a:rPr>
              <a:t>tolerance</a:t>
            </a:r>
            <a:r>
              <a:rPr lang="en-US" dirty="0"/>
              <a:t>.</a:t>
            </a:r>
          </a:p>
          <a:p>
            <a:pPr>
              <a:lnSpc>
                <a:spcPct val="110000"/>
              </a:lnSpc>
              <a:spcBef>
                <a:spcPts val="300"/>
              </a:spcBef>
            </a:pPr>
            <a:r>
              <a:rPr lang="en-US" dirty="0"/>
              <a:t>The NESC COTS </a:t>
            </a:r>
            <a:r>
              <a:rPr lang="en-US" dirty="0">
                <a:solidFill>
                  <a:srgbClr val="0070C0"/>
                </a:solidFill>
              </a:rPr>
              <a:t>studies have not on their own </a:t>
            </a:r>
            <a:r>
              <a:rPr lang="en-US" dirty="0"/>
              <a:t>established a basis for acceptance of COTS parts for Class A and B </a:t>
            </a:r>
            <a:r>
              <a:rPr lang="en-US" dirty="0">
                <a:solidFill>
                  <a:srgbClr val="0070C0"/>
                </a:solidFill>
              </a:rPr>
              <a:t>robotic</a:t>
            </a:r>
            <a:r>
              <a:rPr lang="en-US" dirty="0"/>
              <a:t> missions, to some extent Class C missions, or human space flight missions without substantial </a:t>
            </a:r>
            <a:r>
              <a:rPr lang="en-US" dirty="0">
                <a:solidFill>
                  <a:srgbClr val="0070C0"/>
                </a:solidFill>
              </a:rPr>
              <a:t>pre- and </a:t>
            </a:r>
            <a:r>
              <a:rPr lang="en-US" dirty="0"/>
              <a:t>post-procurement actions.</a:t>
            </a:r>
          </a:p>
          <a:p>
            <a:pPr>
              <a:lnSpc>
                <a:spcPct val="110000"/>
              </a:lnSpc>
              <a:spcBef>
                <a:spcPts val="300"/>
              </a:spcBef>
            </a:pPr>
            <a:r>
              <a:rPr lang="en-US" dirty="0">
                <a:solidFill>
                  <a:srgbClr val="0070C0"/>
                </a:solidFill>
              </a:rPr>
              <a:t>Given the decline </a:t>
            </a:r>
            <a:r>
              <a:rPr lang="en-US" dirty="0"/>
              <a:t>of in-house assessment activities to support the NASA part selection list, the Centers have lost their knowledge and capability in dealing with and understanding reliability or necessary screening processes for COTS parts.  </a:t>
            </a:r>
          </a:p>
          <a:p>
            <a:pPr lvl="1">
              <a:lnSpc>
                <a:spcPct val="110000"/>
              </a:lnSpc>
              <a:spcBef>
                <a:spcPts val="300"/>
              </a:spcBef>
            </a:pPr>
            <a:r>
              <a:rPr lang="en-US" dirty="0"/>
              <a:t>The result is extremely costly practices to deal with the inevitable growth in the use of COTS parts in NASA missions</a:t>
            </a:r>
          </a:p>
          <a:p>
            <a:pPr lvl="1">
              <a:lnSpc>
                <a:spcPct val="110000"/>
              </a:lnSpc>
              <a:spcBef>
                <a:spcPts val="300"/>
              </a:spcBef>
            </a:pPr>
            <a:r>
              <a:rPr lang="en-US" dirty="0"/>
              <a:t>Further, there is no robust capability to facilitate full scale usage of COTS in </a:t>
            </a:r>
            <a:r>
              <a:rPr lang="en-US" dirty="0">
                <a:solidFill>
                  <a:srgbClr val="0070C0"/>
                </a:solidFill>
              </a:rPr>
              <a:t>low-risk tolerance</a:t>
            </a:r>
            <a:r>
              <a:rPr lang="en-US" dirty="0"/>
              <a:t> missions</a:t>
            </a:r>
          </a:p>
          <a:p>
            <a:pPr>
              <a:lnSpc>
                <a:spcPct val="110000"/>
              </a:lnSpc>
              <a:spcBef>
                <a:spcPts val="300"/>
              </a:spcBef>
            </a:pPr>
            <a:r>
              <a:rPr lang="en-US" dirty="0"/>
              <a:t>A concept has been proposed to revitalize and strengthen in-house capabilities </a:t>
            </a:r>
            <a:r>
              <a:rPr lang="en-US" dirty="0">
                <a:solidFill>
                  <a:srgbClr val="0070C0"/>
                </a:solidFill>
              </a:rPr>
              <a:t>that</a:t>
            </a:r>
            <a:r>
              <a:rPr lang="en-US" dirty="0"/>
              <a:t> support development and maintenance of an </a:t>
            </a:r>
            <a:r>
              <a:rPr lang="en-US" dirty="0">
                <a:solidFill>
                  <a:srgbClr val="0070C0"/>
                </a:solidFill>
              </a:rPr>
              <a:t>evolved and complete </a:t>
            </a:r>
            <a:r>
              <a:rPr lang="en-US" dirty="0"/>
              <a:t>NASA part selection list</a:t>
            </a:r>
          </a:p>
          <a:p>
            <a:pPr lvl="1">
              <a:lnSpc>
                <a:spcPct val="110000"/>
              </a:lnSpc>
              <a:spcBef>
                <a:spcPts val="300"/>
              </a:spcBef>
            </a:pPr>
            <a:r>
              <a:rPr lang="en-US" dirty="0"/>
              <a:t>This will enable </a:t>
            </a:r>
            <a:r>
              <a:rPr lang="en-US" dirty="0">
                <a:solidFill>
                  <a:srgbClr val="0070C0"/>
                </a:solidFill>
              </a:rPr>
              <a:t>cost avoidance</a:t>
            </a:r>
            <a:r>
              <a:rPr lang="en-US" dirty="0"/>
              <a:t> and savings of $B and </a:t>
            </a:r>
            <a:r>
              <a:rPr lang="en-US" dirty="0">
                <a:solidFill>
                  <a:srgbClr val="0070C0"/>
                </a:solidFill>
              </a:rPr>
              <a:t>optimize EEEE </a:t>
            </a:r>
            <a:r>
              <a:rPr lang="en-US" dirty="0"/>
              <a:t>parts usage on future Class A and B missions, </a:t>
            </a:r>
            <a:r>
              <a:rPr lang="en-US" dirty="0">
                <a:solidFill>
                  <a:srgbClr val="0070C0"/>
                </a:solidFill>
              </a:rPr>
              <a:t>while creating significant new size, weight, power, and performance trade spaces.</a:t>
            </a:r>
          </a:p>
        </p:txBody>
      </p:sp>
      <p:sp>
        <p:nvSpPr>
          <p:cNvPr id="4" name="Title 3">
            <a:extLst>
              <a:ext uri="{FF2B5EF4-FFF2-40B4-BE49-F238E27FC236}">
                <a16:creationId xmlns:a16="http://schemas.microsoft.com/office/drawing/2014/main" id="{628C2C5E-3324-344B-A6D1-87DDB113E06F}"/>
              </a:ext>
            </a:extLst>
          </p:cNvPr>
          <p:cNvSpPr>
            <a:spLocks noGrp="1"/>
          </p:cNvSpPr>
          <p:nvPr>
            <p:ph type="title"/>
          </p:nvPr>
        </p:nvSpPr>
        <p:spPr/>
        <p:txBody>
          <a:bodyPr/>
          <a:lstStyle/>
          <a:p>
            <a:r>
              <a:rPr lang="en-US" dirty="0"/>
              <a:t>Summary </a:t>
            </a:r>
          </a:p>
        </p:txBody>
      </p:sp>
    </p:spTree>
    <p:extLst>
      <p:ext uri="{BB962C8B-B14F-4D97-AF65-F5344CB8AC3E}">
        <p14:creationId xmlns:p14="http://schemas.microsoft.com/office/powerpoint/2010/main" val="26621152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144004</TotalTime>
  <Words>6390</Words>
  <Application>Microsoft Macintosh PowerPoint</Application>
  <PresentationFormat>On-screen Show (4:3)</PresentationFormat>
  <Paragraphs>550</Paragraphs>
  <Slides>39</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Calibri</vt:lpstr>
      <vt:lpstr>Lucida Grande</vt:lpstr>
      <vt:lpstr>Symbol</vt:lpstr>
      <vt:lpstr>Office Theme</vt:lpstr>
      <vt:lpstr>Phasing COTS parts into low-risk-tolerant missions</vt:lpstr>
      <vt:lpstr>Outline</vt:lpstr>
      <vt:lpstr>Background</vt:lpstr>
      <vt:lpstr>What is the fundamental message, and what isn’t it?</vt:lpstr>
      <vt:lpstr>The world has changed</vt:lpstr>
      <vt:lpstr>Transition from compliance to knowledge</vt:lpstr>
      <vt:lpstr>NESC COTS study</vt:lpstr>
      <vt:lpstr>ILPM</vt:lpstr>
      <vt:lpstr>Established Part</vt:lpstr>
      <vt:lpstr>COTS parts </vt:lpstr>
      <vt:lpstr>MIL-SPEC parts</vt:lpstr>
      <vt:lpstr>NASA-screened COTS parts</vt:lpstr>
      <vt:lpstr>Why have COTS been perpetually deemed “unreliable” or “low-grade”</vt:lpstr>
      <vt:lpstr>Why have COTS been perpetually deemed “unreliable” or “low-grade” (cont’d)</vt:lpstr>
      <vt:lpstr>Reliable COTS</vt:lpstr>
      <vt:lpstr>The Infinite “Space” View of COTS</vt:lpstr>
      <vt:lpstr>Context for Risk in Parts</vt:lpstr>
      <vt:lpstr>Benefits vs Detriments of increasing EEE-INST-002 levels </vt:lpstr>
      <vt:lpstr>Brief history of parts assurance</vt:lpstr>
      <vt:lpstr>NEPP Program Budget History Snapshot Indicative of institutional budget decline affecting crosscutting in-house technical capabilities </vt:lpstr>
      <vt:lpstr>Current Conflicts</vt:lpstr>
      <vt:lpstr>Soon there will be no choice</vt:lpstr>
      <vt:lpstr>Can we slow down the use of COTS?</vt:lpstr>
      <vt:lpstr>Some recent history of COTS EEEE parts in space</vt:lpstr>
      <vt:lpstr>Part Evolution</vt:lpstr>
      <vt:lpstr>SpaceCube Time-on-orbit</vt:lpstr>
      <vt:lpstr>About MIL-SPEC ”upscreening” of COTS parts – what did Swift tell us?</vt:lpstr>
      <vt:lpstr>Phasing COTS Into Low Risk-Tolerant Missions</vt:lpstr>
      <vt:lpstr>Post-NESC COTS report parts assurance</vt:lpstr>
      <vt:lpstr>Transition to “three-option” parts assurance </vt:lpstr>
      <vt:lpstr>What should be done about radiation? </vt:lpstr>
      <vt:lpstr>New technology does not mean less reliable or radiation sensitive</vt:lpstr>
      <vt:lpstr>Where has the current radiation approach bitten us?  </vt:lpstr>
      <vt:lpstr>Will use of COTS cause a radiation nightmare?</vt:lpstr>
      <vt:lpstr>Parts Evaluation &amp; Assessment Lab (PEAL)</vt:lpstr>
      <vt:lpstr>Approach</vt:lpstr>
      <vt:lpstr>Benefits of PEAL</vt:lpstr>
      <vt:lpstr>Costs of not implementing PEAL</vt:lpstr>
      <vt:lpstr>Summary </vt:lpstr>
    </vt:vector>
  </TitlesOfParts>
  <Company>NASA/GSFC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Employees Since January 2010</dc:title>
  <dc:creator>NASA ODIN</dc:creator>
  <cp:lastModifiedBy>Leitner, Jesse A. (GSFC-3000)</cp:lastModifiedBy>
  <cp:revision>693</cp:revision>
  <cp:lastPrinted>2017-09-20T21:14:32Z</cp:lastPrinted>
  <dcterms:created xsi:type="dcterms:W3CDTF">2013-01-29T13:50:35Z</dcterms:created>
  <dcterms:modified xsi:type="dcterms:W3CDTF">2024-03-20T17:13:50Z</dcterms:modified>
</cp:coreProperties>
</file>