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sldIdLst>
    <p:sldId id="258" r:id="rId2"/>
    <p:sldId id="951" r:id="rId3"/>
    <p:sldId id="1117" r:id="rId4"/>
    <p:sldId id="1120" r:id="rId5"/>
    <p:sldId id="1026" r:id="rId6"/>
    <p:sldId id="1119" r:id="rId7"/>
    <p:sldId id="1118" r:id="rId8"/>
    <p:sldId id="1132" r:id="rId9"/>
    <p:sldId id="1121" r:id="rId10"/>
    <p:sldId id="1122" r:id="rId11"/>
    <p:sldId id="1123" r:id="rId12"/>
    <p:sldId id="1124" r:id="rId13"/>
    <p:sldId id="1125" r:id="rId14"/>
    <p:sldId id="1128" r:id="rId15"/>
    <p:sldId id="1129" r:id="rId16"/>
    <p:sldId id="113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1D6526-A8A8-B018-B52E-B3E8F3B9300D}" name="Richardson, Brian R. (MSFC-ER42)" initials="RBR(E" userId="S::brrichar@ndc.nasa.gov::ce37f082-52f2-48c2-986d-f1407b36cf13" providerId="AD"/>
  <p188:author id="{5BFC035F-0AC9-1556-4C29-51126AA1B8EE}" name="Weaver, Andrew B. (MSFC-ER42)[ESSCA]" initials="WAB(E" userId="S::abweaver@ndc.nasa.gov::21b8df49-43d7-49c9-b6fc-f89d9f4095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06589E"/>
    <a:srgbClr val="FF7300"/>
    <a:srgbClr val="EC6907"/>
    <a:srgbClr val="FFC000"/>
    <a:srgbClr val="004CFF"/>
    <a:srgbClr val="E0A175"/>
    <a:srgbClr val="FAC006"/>
    <a:srgbClr val="218A43"/>
    <a:srgbClr val="FDC4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3" autoAdjust="0"/>
    <p:restoredTop sz="93061" autoAdjust="0"/>
  </p:normalViewPr>
  <p:slideViewPr>
    <p:cSldViewPr snapToGrid="0">
      <p:cViewPr varScale="1">
        <p:scale>
          <a:sx n="114" d="100"/>
          <a:sy n="114" d="100"/>
        </p:scale>
        <p:origin x="1016" y="1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51CB38-01AC-4735-8EEC-DF4C64F77808}" type="datetimeFigureOut">
              <a:rPr lang="en-US" smtClean="0"/>
              <a:t>3/28/24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1CB70-EB50-4370-87FD-BF3EED4B7069}" type="slidenum">
              <a:rPr lang="en-US" smtClean="0"/>
              <a:t>‹#›</a:t>
            </a:fld>
            <a:endParaRPr lang="en-US"/>
          </a:p>
        </p:txBody>
      </p:sp>
    </p:spTree>
    <p:extLst>
      <p:ext uri="{BB962C8B-B14F-4D97-AF65-F5344CB8AC3E}">
        <p14:creationId xmlns:p14="http://schemas.microsoft.com/office/powerpoint/2010/main" val="2321444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BAF2F1-034F-4B86-AD9E-8D8D16CB00EA}" type="slidenum">
              <a:rPr lang="en-US" smtClean="0"/>
              <a:t>‹#›</a:t>
            </a:fld>
            <a:endParaRPr lang="en-US"/>
          </a:p>
        </p:txBody>
      </p:sp>
    </p:spTree>
    <p:extLst>
      <p:ext uri="{BB962C8B-B14F-4D97-AF65-F5344CB8AC3E}">
        <p14:creationId xmlns:p14="http://schemas.microsoft.com/office/powerpoint/2010/main" val="3521633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BAF2F1-034F-4B86-AD9E-8D8D16CB00EA}" type="slidenum">
              <a:rPr lang="en-US" smtClean="0"/>
              <a:t>‹#›</a:t>
            </a:fld>
            <a:endParaRPr lang="en-US"/>
          </a:p>
        </p:txBody>
      </p:sp>
    </p:spTree>
    <p:extLst>
      <p:ext uri="{BB962C8B-B14F-4D97-AF65-F5344CB8AC3E}">
        <p14:creationId xmlns:p14="http://schemas.microsoft.com/office/powerpoint/2010/main" val="2445470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BAF2F1-034F-4B86-AD9E-8D8D16CB00EA}" type="slidenum">
              <a:rPr lang="en-US" smtClean="0"/>
              <a:t>‹#›</a:t>
            </a:fld>
            <a:endParaRPr lang="en-US"/>
          </a:p>
        </p:txBody>
      </p:sp>
    </p:spTree>
    <p:extLst>
      <p:ext uri="{BB962C8B-B14F-4D97-AF65-F5344CB8AC3E}">
        <p14:creationId xmlns:p14="http://schemas.microsoft.com/office/powerpoint/2010/main" val="906566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age">
    <p:spTree>
      <p:nvGrpSpPr>
        <p:cNvPr id="1" name=""/>
        <p:cNvGrpSpPr/>
        <p:nvPr/>
      </p:nvGrpSpPr>
      <p:grpSpPr>
        <a:xfrm>
          <a:off x="0" y="0"/>
          <a:ext cx="0" cy="0"/>
          <a:chOff x="0" y="0"/>
          <a:chExt cx="0" cy="0"/>
        </a:xfrm>
      </p:grpSpPr>
      <p:sp>
        <p:nvSpPr>
          <p:cNvPr id="10" name="Line 4"/>
          <p:cNvSpPr>
            <a:spLocks noChangeShapeType="1"/>
          </p:cNvSpPr>
          <p:nvPr userDrawn="1"/>
        </p:nvSpPr>
        <p:spPr bwMode="auto">
          <a:xfrm>
            <a:off x="1304174" y="967047"/>
            <a:ext cx="9203267" cy="0"/>
          </a:xfrm>
          <a:prstGeom prst="line">
            <a:avLst/>
          </a:prstGeom>
          <a:noFill/>
          <a:ln w="12700">
            <a:solidFill>
              <a:srgbClr val="CC3300"/>
            </a:solidFill>
            <a:round/>
            <a:headEnd/>
            <a:tailEnd/>
          </a:ln>
          <a:effectLst/>
        </p:spPr>
        <p:txBody>
          <a:bodyPr wrap="none" anchor="ctr"/>
          <a:lstStyle/>
          <a:p>
            <a:pPr fontAlgn="auto">
              <a:spcBef>
                <a:spcPts val="0"/>
              </a:spcBef>
              <a:spcAft>
                <a:spcPts val="0"/>
              </a:spcAft>
              <a:defRPr/>
            </a:pPr>
            <a:endParaRPr lang="en-US" sz="1800">
              <a:solidFill>
                <a:prstClr val="black"/>
              </a:solidFill>
              <a:latin typeface="Calibri"/>
              <a:ea typeface="+mn-ea"/>
            </a:endParaRPr>
          </a:p>
        </p:txBody>
      </p:sp>
      <p:pic>
        <p:nvPicPr>
          <p:cNvPr id="11" name="Picture 14" descr="nasalogo"/>
          <p:cNvPicPr>
            <a:picLocks noChangeAspect="1" noChangeArrowheads="1"/>
          </p:cNvPicPr>
          <p:nvPr userDrawn="1"/>
        </p:nvPicPr>
        <p:blipFill>
          <a:blip r:embed="rId2" cstate="print"/>
          <a:srcRect/>
          <a:stretch>
            <a:fillRect/>
          </a:stretch>
        </p:blipFill>
        <p:spPr bwMode="auto">
          <a:xfrm>
            <a:off x="196851" y="76201"/>
            <a:ext cx="974438" cy="796635"/>
          </a:xfrm>
          <a:prstGeom prst="rect">
            <a:avLst/>
          </a:prstGeom>
          <a:noFill/>
          <a:ln w="9525">
            <a:noFill/>
            <a:miter lim="800000"/>
            <a:headEnd/>
            <a:tailEnd/>
          </a:ln>
        </p:spPr>
      </p:pic>
      <p:sp>
        <p:nvSpPr>
          <p:cNvPr id="6" name="Slide Number Placeholder 5"/>
          <p:cNvSpPr>
            <a:spLocks noGrp="1"/>
          </p:cNvSpPr>
          <p:nvPr>
            <p:ph type="sldNum" sz="quarter" idx="12"/>
          </p:nvPr>
        </p:nvSpPr>
        <p:spPr>
          <a:xfrm>
            <a:off x="9448800" y="6492875"/>
            <a:ext cx="2743200" cy="365125"/>
          </a:xfrm>
        </p:spPr>
        <p:txBody>
          <a:bodyPr/>
          <a:lstStyle/>
          <a:p>
            <a:fld id="{65BAF2F1-034F-4B86-AD9E-8D8D16CB00EA}" type="slidenum">
              <a:rPr lang="en-US" smtClean="0"/>
              <a:t>‹#›</a:t>
            </a:fld>
            <a:endParaRPr lang="en-US"/>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754117" y="122354"/>
            <a:ext cx="1177944" cy="693679"/>
          </a:xfrm>
          <a:prstGeom prst="rect">
            <a:avLst/>
          </a:prstGeom>
        </p:spPr>
      </p:pic>
      <p:pic>
        <p:nvPicPr>
          <p:cNvPr id="12" name="Picture 11">
            <a:extLst>
              <a:ext uri="{FF2B5EF4-FFF2-40B4-BE49-F238E27FC236}">
                <a16:creationId xmlns:a16="http://schemas.microsoft.com/office/drawing/2014/main" id="{D6912A6D-5D2F-4E7D-B0A9-0523AFB82A83}"/>
              </a:ext>
            </a:extLst>
          </p:cNvPr>
          <p:cNvPicPr>
            <a:picLocks noChangeAspect="1"/>
          </p:cNvPicPr>
          <p:nvPr userDrawn="1"/>
        </p:nvPicPr>
        <p:blipFill>
          <a:blip r:embed="rId4"/>
          <a:stretch>
            <a:fillRect/>
          </a:stretch>
        </p:blipFill>
        <p:spPr>
          <a:xfrm>
            <a:off x="5238755" y="6521669"/>
            <a:ext cx="1714489" cy="190499"/>
          </a:xfrm>
          <a:prstGeom prst="rect">
            <a:avLst/>
          </a:prstGeom>
        </p:spPr>
      </p:pic>
    </p:spTree>
    <p:extLst>
      <p:ext uri="{BB962C8B-B14F-4D97-AF65-F5344CB8AC3E}">
        <p14:creationId xmlns:p14="http://schemas.microsoft.com/office/powerpoint/2010/main" val="2122356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BAF2F1-034F-4B86-AD9E-8D8D16CB00EA}" type="slidenum">
              <a:rPr lang="en-US" smtClean="0"/>
              <a:t>‹#›</a:t>
            </a:fld>
            <a:endParaRPr lang="en-US"/>
          </a:p>
        </p:txBody>
      </p:sp>
    </p:spTree>
    <p:extLst>
      <p:ext uri="{BB962C8B-B14F-4D97-AF65-F5344CB8AC3E}">
        <p14:creationId xmlns:p14="http://schemas.microsoft.com/office/powerpoint/2010/main" val="2886982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BAF2F1-034F-4B86-AD9E-8D8D16CB00EA}" type="slidenum">
              <a:rPr lang="en-US" smtClean="0"/>
              <a:t>‹#›</a:t>
            </a:fld>
            <a:endParaRPr lang="en-US"/>
          </a:p>
        </p:txBody>
      </p:sp>
    </p:spTree>
    <p:extLst>
      <p:ext uri="{BB962C8B-B14F-4D97-AF65-F5344CB8AC3E}">
        <p14:creationId xmlns:p14="http://schemas.microsoft.com/office/powerpoint/2010/main" val="2037328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BAF2F1-034F-4B86-AD9E-8D8D16CB00EA}" type="slidenum">
              <a:rPr lang="en-US" smtClean="0"/>
              <a:t>‹#›</a:t>
            </a:fld>
            <a:endParaRPr lang="en-US"/>
          </a:p>
        </p:txBody>
      </p:sp>
    </p:spTree>
    <p:extLst>
      <p:ext uri="{BB962C8B-B14F-4D97-AF65-F5344CB8AC3E}">
        <p14:creationId xmlns:p14="http://schemas.microsoft.com/office/powerpoint/2010/main" val="545220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BAF2F1-034F-4B86-AD9E-8D8D16CB00EA}" type="slidenum">
              <a:rPr lang="en-US" smtClean="0"/>
              <a:t>‹#›</a:t>
            </a:fld>
            <a:endParaRPr lang="en-US"/>
          </a:p>
        </p:txBody>
      </p:sp>
    </p:spTree>
    <p:extLst>
      <p:ext uri="{BB962C8B-B14F-4D97-AF65-F5344CB8AC3E}">
        <p14:creationId xmlns:p14="http://schemas.microsoft.com/office/powerpoint/2010/main" val="3998330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BAF2F1-034F-4B86-AD9E-8D8D16CB00EA}" type="slidenum">
              <a:rPr lang="en-US" smtClean="0"/>
              <a:t>‹#›</a:t>
            </a:fld>
            <a:endParaRPr lang="en-US"/>
          </a:p>
        </p:txBody>
      </p:sp>
    </p:spTree>
    <p:extLst>
      <p:ext uri="{BB962C8B-B14F-4D97-AF65-F5344CB8AC3E}">
        <p14:creationId xmlns:p14="http://schemas.microsoft.com/office/powerpoint/2010/main" val="232590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BAF2F1-034F-4B86-AD9E-8D8D16CB00EA}" type="slidenum">
              <a:rPr lang="en-US" smtClean="0"/>
              <a:t>‹#›</a:t>
            </a:fld>
            <a:endParaRPr lang="en-US"/>
          </a:p>
        </p:txBody>
      </p:sp>
    </p:spTree>
    <p:extLst>
      <p:ext uri="{BB962C8B-B14F-4D97-AF65-F5344CB8AC3E}">
        <p14:creationId xmlns:p14="http://schemas.microsoft.com/office/powerpoint/2010/main" val="2252829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BAF2F1-034F-4B86-AD9E-8D8D16CB00EA}" type="slidenum">
              <a:rPr lang="en-US" smtClean="0"/>
              <a:t>‹#›</a:t>
            </a:fld>
            <a:endParaRPr lang="en-US"/>
          </a:p>
        </p:txBody>
      </p:sp>
    </p:spTree>
    <p:extLst>
      <p:ext uri="{BB962C8B-B14F-4D97-AF65-F5344CB8AC3E}">
        <p14:creationId xmlns:p14="http://schemas.microsoft.com/office/powerpoint/2010/main" val="213619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BAF2F1-034F-4B86-AD9E-8D8D16CB00EA}" type="slidenum">
              <a:rPr lang="en-US" smtClean="0"/>
              <a:t>‹#›</a:t>
            </a:fld>
            <a:endParaRPr lang="en-US"/>
          </a:p>
        </p:txBody>
      </p:sp>
    </p:spTree>
    <p:extLst>
      <p:ext uri="{BB962C8B-B14F-4D97-AF65-F5344CB8AC3E}">
        <p14:creationId xmlns:p14="http://schemas.microsoft.com/office/powerpoint/2010/main" val="68672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BAF2F1-034F-4B86-AD9E-8D8D16CB00EA}" type="slidenum">
              <a:rPr lang="en-US" smtClean="0"/>
              <a:t>‹#›</a:t>
            </a:fld>
            <a:endParaRPr lang="en-US"/>
          </a:p>
        </p:txBody>
      </p:sp>
    </p:spTree>
    <p:extLst>
      <p:ext uri="{BB962C8B-B14F-4D97-AF65-F5344CB8AC3E}">
        <p14:creationId xmlns:p14="http://schemas.microsoft.com/office/powerpoint/2010/main" val="3468333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0.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0.png"/><Relationship Id="rId7"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310.png"/><Relationship Id="rId5" Type="http://schemas.openxmlformats.org/officeDocument/2006/relationships/image" Target="../media/image9.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18.png"/><Relationship Id="rId7"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52812" y="1164888"/>
            <a:ext cx="9721588" cy="4635115"/>
          </a:xfrm>
        </p:spPr>
        <p:txBody>
          <a:bodyPr wrap="square">
            <a:spAutoFit/>
          </a:bodyPr>
          <a:lstStyle/>
          <a:p>
            <a:pPr algn="ctr"/>
            <a:r>
              <a:rPr lang="en-US" sz="3200" b="1" dirty="0">
                <a:latin typeface="Calibri" panose="020F0502020204030204" pitchFamily="34" charset="0"/>
                <a:cs typeface="Calibri" panose="020F0502020204030204" pitchFamily="34" charset="0"/>
              </a:rPr>
              <a:t>A Hybrid CFD/Engineering Model Tool for Lunar Lander Surface Erosion Prediction</a:t>
            </a:r>
            <a:br>
              <a:rPr lang="en-US" sz="3200" b="1" dirty="0"/>
            </a:br>
            <a:br>
              <a:rPr lang="en-US" sz="3200" b="1" dirty="0"/>
            </a:br>
            <a:br>
              <a:rPr lang="en-US" sz="3200" b="1" dirty="0"/>
            </a:br>
            <a:r>
              <a:rPr lang="en-US" sz="2000" b="1" dirty="0">
                <a:latin typeface="+mn-lt"/>
              </a:rPr>
              <a:t>Andrew Weaver, Thomas </a:t>
            </a:r>
            <a:r>
              <a:rPr lang="en-US" sz="2000" b="1" dirty="0" err="1">
                <a:latin typeface="+mn-lt"/>
              </a:rPr>
              <a:t>Shurtz</a:t>
            </a:r>
            <a:r>
              <a:rPr lang="en-US" sz="2000" b="1" dirty="0">
                <a:latin typeface="+mn-lt"/>
              </a:rPr>
              <a:t>, Peter </a:t>
            </a:r>
            <a:r>
              <a:rPr lang="en-US" sz="2000" b="1" dirty="0" err="1">
                <a:latin typeface="+mn-lt"/>
              </a:rPr>
              <a:t>Liever</a:t>
            </a:r>
            <a:r>
              <a:rPr lang="en-US" sz="2000" b="1" dirty="0">
                <a:latin typeface="+mn-lt"/>
              </a:rPr>
              <a:t>, Tim Dawson, Jason </a:t>
            </a:r>
            <a:r>
              <a:rPr lang="en-US" sz="2000" b="1" dirty="0" err="1">
                <a:latin typeface="+mn-lt"/>
              </a:rPr>
              <a:t>Howison</a:t>
            </a:r>
            <a:br>
              <a:rPr lang="en-US" sz="2000" b="1" dirty="0"/>
            </a:br>
            <a:r>
              <a:rPr lang="en-US" sz="2000" b="1" dirty="0"/>
              <a:t>Jacobs Space Exploration Group</a:t>
            </a:r>
            <a:br>
              <a:rPr lang="en-US" sz="2000" dirty="0"/>
            </a:br>
            <a:r>
              <a:rPr lang="en-US" sz="2000" dirty="0"/>
              <a:t>NASA Marshall Space Flight Center, Huntsville, Alabama</a:t>
            </a:r>
            <a:br>
              <a:rPr lang="en-US" sz="2000" dirty="0"/>
            </a:br>
            <a:br>
              <a:rPr lang="en-US" sz="2000" dirty="0"/>
            </a:br>
            <a:r>
              <a:rPr lang="en-US" sz="2000" b="1" dirty="0">
                <a:latin typeface="Calibri" panose="020F0502020204030204" pitchFamily="34" charset="0"/>
                <a:cs typeface="Calibri" panose="020F0502020204030204" pitchFamily="34" charset="0"/>
              </a:rPr>
              <a:t>Jeffrey West</a:t>
            </a:r>
            <a:br>
              <a:rPr lang="en-US" sz="2000" dirty="0"/>
            </a:br>
            <a:r>
              <a:rPr lang="en-US" sz="2000" dirty="0">
                <a:cs typeface="Arial" charset="0"/>
              </a:rPr>
              <a:t> NASA Marshall Space Flight Center, Huntsville, Alabama</a:t>
            </a:r>
            <a:br>
              <a:rPr lang="en-US" sz="2000" dirty="0">
                <a:cs typeface="Arial" charset="0"/>
              </a:rPr>
            </a:br>
            <a:br>
              <a:rPr lang="en-US" sz="2000" dirty="0">
                <a:cs typeface="Arial" charset="0"/>
              </a:rPr>
            </a:br>
            <a:br>
              <a:rPr lang="en-US" sz="2000" dirty="0">
                <a:cs typeface="Arial" charset="0"/>
              </a:rPr>
            </a:br>
            <a:r>
              <a:rPr lang="en-US" sz="2000" dirty="0">
                <a:cs typeface="Arial" charset="0"/>
              </a:rPr>
              <a:t>ASCE Earth and Space Conference</a:t>
            </a:r>
            <a:br>
              <a:rPr lang="en-US" sz="2000" dirty="0"/>
            </a:br>
            <a:r>
              <a:rPr lang="en-US" sz="2000" dirty="0"/>
              <a:t>April 15-18, 2024</a:t>
            </a:r>
            <a:endParaRPr lang="en-US" sz="2400" b="1" i="1" dirty="0"/>
          </a:p>
        </p:txBody>
      </p:sp>
      <p:pic>
        <p:nvPicPr>
          <p:cNvPr id="4" name="Picture 3">
            <a:extLst>
              <a:ext uri="{FF2B5EF4-FFF2-40B4-BE49-F238E27FC236}">
                <a16:creationId xmlns:a16="http://schemas.microsoft.com/office/drawing/2014/main" id="{6C754E80-0826-6C4A-9367-DC0DBEF83997}"/>
              </a:ext>
            </a:extLst>
          </p:cNvPr>
          <p:cNvPicPr>
            <a:picLocks noChangeAspect="1"/>
          </p:cNvPicPr>
          <p:nvPr/>
        </p:nvPicPr>
        <p:blipFill>
          <a:blip r:embed="rId2"/>
          <a:stretch>
            <a:fillRect/>
          </a:stretch>
        </p:blipFill>
        <p:spPr>
          <a:xfrm>
            <a:off x="5238755" y="6521669"/>
            <a:ext cx="1714489" cy="190499"/>
          </a:xfrm>
          <a:prstGeom prst="rect">
            <a:avLst/>
          </a:prstGeom>
        </p:spPr>
      </p:pic>
      <p:sp>
        <p:nvSpPr>
          <p:cNvPr id="3" name="Slide Number Placeholder 2"/>
          <p:cNvSpPr>
            <a:spLocks noGrp="1"/>
          </p:cNvSpPr>
          <p:nvPr>
            <p:ph type="sldNum" sz="quarter" idx="12"/>
          </p:nvPr>
        </p:nvSpPr>
        <p:spPr/>
        <p:txBody>
          <a:bodyPr/>
          <a:lstStyle/>
          <a:p>
            <a:fld id="{65BAF2F1-034F-4B86-AD9E-8D8D16CB00EA}" type="slidenum">
              <a:rPr lang="en-US" smtClean="0"/>
              <a:t>1</a:t>
            </a:fld>
            <a:endParaRPr lang="en-US"/>
          </a:p>
        </p:txBody>
      </p:sp>
    </p:spTree>
    <p:extLst>
      <p:ext uri="{BB962C8B-B14F-4D97-AF65-F5344CB8AC3E}">
        <p14:creationId xmlns:p14="http://schemas.microsoft.com/office/powerpoint/2010/main" val="2860838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33FF36-C066-4C9C-98E6-F0CC5095383A}"/>
              </a:ext>
            </a:extLst>
          </p:cNvPr>
          <p:cNvSpPr>
            <a:spLocks noGrp="1"/>
          </p:cNvSpPr>
          <p:nvPr>
            <p:ph type="sldNum" sz="quarter" idx="12"/>
          </p:nvPr>
        </p:nvSpPr>
        <p:spPr/>
        <p:txBody>
          <a:bodyPr/>
          <a:lstStyle/>
          <a:p>
            <a:fld id="{65BAF2F1-034F-4B86-AD9E-8D8D16CB00EA}" type="slidenum">
              <a:rPr lang="en-US" smtClean="0"/>
              <a:t>10</a:t>
            </a:fld>
            <a:endParaRPr lang="en-US"/>
          </a:p>
        </p:txBody>
      </p:sp>
      <p:sp>
        <p:nvSpPr>
          <p:cNvPr id="3" name="Title 2">
            <a:extLst>
              <a:ext uri="{FF2B5EF4-FFF2-40B4-BE49-F238E27FC236}">
                <a16:creationId xmlns:a16="http://schemas.microsoft.com/office/drawing/2014/main" id="{9FC606C1-CBA0-4010-B8DF-06885C9CBA59}"/>
              </a:ext>
            </a:extLst>
          </p:cNvPr>
          <p:cNvSpPr txBox="1">
            <a:spLocks/>
          </p:cNvSpPr>
          <p:nvPr/>
        </p:nvSpPr>
        <p:spPr>
          <a:xfrm>
            <a:off x="1602913" y="439092"/>
            <a:ext cx="8631767" cy="45720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Apollo 12 LM Descent Details</a:t>
            </a:r>
          </a:p>
        </p:txBody>
      </p:sp>
      <p:sp>
        <p:nvSpPr>
          <p:cNvPr id="6" name="TextBox 5">
            <a:extLst>
              <a:ext uri="{FF2B5EF4-FFF2-40B4-BE49-F238E27FC236}">
                <a16:creationId xmlns:a16="http://schemas.microsoft.com/office/drawing/2014/main" id="{61418539-3F79-8A7B-3099-3A5F0C106528}"/>
              </a:ext>
            </a:extLst>
          </p:cNvPr>
          <p:cNvSpPr txBox="1"/>
          <p:nvPr/>
        </p:nvSpPr>
        <p:spPr>
          <a:xfrm>
            <a:off x="381000" y="1023260"/>
            <a:ext cx="10668000" cy="5262979"/>
          </a:xfrm>
          <a:prstGeom prst="rect">
            <a:avLst/>
          </a:prstGeom>
          <a:noFill/>
        </p:spPr>
        <p:txBody>
          <a:bodyPr wrap="square" rtlCol="0">
            <a:spAutoFit/>
          </a:bodyPr>
          <a:lstStyle/>
          <a:p>
            <a:pPr marL="466725" indent="-347663">
              <a:buFont typeface="Arial" panose="020B0604020202020204" pitchFamily="34" charset="0"/>
              <a:buChar char="•"/>
            </a:pPr>
            <a:r>
              <a:rPr lang="en-US" sz="1600" dirty="0">
                <a:latin typeface="+mj-lt"/>
                <a:sym typeface="Wingdings" pitchFamily="2" charset="2"/>
              </a:rPr>
              <a:t>Demonstrating fully-coupled Loci/Chem-DIGGEM simulation of Apollo 12 LM during descent</a:t>
            </a:r>
          </a:p>
          <a:p>
            <a:pPr marL="466725" indent="-347663">
              <a:buFont typeface="Arial" panose="020B0604020202020204" pitchFamily="34" charset="0"/>
              <a:buChar char="•"/>
            </a:pPr>
            <a:r>
              <a:rPr lang="en-US" sz="1600" dirty="0">
                <a:latin typeface="+mj-lt"/>
                <a:sym typeface="Wingdings" pitchFamily="2" charset="2"/>
              </a:rPr>
              <a:t>Using Apollo LM descent rates and altitudes based on cockpit voice recording of altitude</a:t>
            </a:r>
            <a:r>
              <a:rPr lang="en-US" sz="1600" baseline="30000" dirty="0">
                <a:latin typeface="+mj-lt"/>
                <a:sym typeface="Wingdings" pitchFamily="2" charset="2"/>
              </a:rPr>
              <a:t>5</a:t>
            </a:r>
            <a:endParaRPr lang="en-US" sz="1600" dirty="0">
              <a:latin typeface="+mj-lt"/>
              <a:sym typeface="Wingdings" pitchFamily="2" charset="2"/>
            </a:endParaRPr>
          </a:p>
          <a:p>
            <a:pPr marL="576262" lvl="1"/>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r>
              <a:rPr lang="en-US" sz="1600" dirty="0">
                <a:latin typeface="+mj-lt"/>
                <a:sym typeface="Wingdings" pitchFamily="2" charset="2"/>
              </a:rPr>
              <a:t>Note the slower descent rates nearer to the Lunar surface, which allows more time for erosion at altitudes where erosion rates are higher</a:t>
            </a: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0239ECF3-8ECD-963C-2895-7F745D2D3371}"/>
                  </a:ext>
                </a:extLst>
              </p:cNvPr>
              <p:cNvGraphicFramePr>
                <a:graphicFrameLocks noGrp="1"/>
              </p:cNvGraphicFramePr>
              <p:nvPr>
                <p:extLst>
                  <p:ext uri="{D42A27DB-BD31-4B8C-83A1-F6EECF244321}">
                    <p14:modId xmlns:p14="http://schemas.microsoft.com/office/powerpoint/2010/main" val="1467508598"/>
                  </p:ext>
                </p:extLst>
              </p:nvPr>
            </p:nvGraphicFramePr>
            <p:xfrm>
              <a:off x="323373" y="2268823"/>
              <a:ext cx="5060632" cy="2321058"/>
            </p:xfrm>
            <a:graphic>
              <a:graphicData uri="http://schemas.openxmlformats.org/drawingml/2006/table">
                <a:tbl>
                  <a:tblPr firstRow="1" firstCol="1" bandRow="1"/>
                  <a:tblGrid>
                    <a:gridCol w="1827847">
                      <a:extLst>
                        <a:ext uri="{9D8B030D-6E8A-4147-A177-3AD203B41FA5}">
                          <a16:colId xmlns:a16="http://schemas.microsoft.com/office/drawing/2014/main" val="4259332836"/>
                        </a:ext>
                      </a:extLst>
                    </a:gridCol>
                    <a:gridCol w="666750">
                      <a:extLst>
                        <a:ext uri="{9D8B030D-6E8A-4147-A177-3AD203B41FA5}">
                          <a16:colId xmlns:a16="http://schemas.microsoft.com/office/drawing/2014/main" val="3082421163"/>
                        </a:ext>
                      </a:extLst>
                    </a:gridCol>
                    <a:gridCol w="848360">
                      <a:extLst>
                        <a:ext uri="{9D8B030D-6E8A-4147-A177-3AD203B41FA5}">
                          <a16:colId xmlns:a16="http://schemas.microsoft.com/office/drawing/2014/main" val="3122960529"/>
                        </a:ext>
                      </a:extLst>
                    </a:gridCol>
                    <a:gridCol w="1056640">
                      <a:extLst>
                        <a:ext uri="{9D8B030D-6E8A-4147-A177-3AD203B41FA5}">
                          <a16:colId xmlns:a16="http://schemas.microsoft.com/office/drawing/2014/main" val="2987612375"/>
                        </a:ext>
                      </a:extLst>
                    </a:gridCol>
                    <a:gridCol w="661035">
                      <a:extLst>
                        <a:ext uri="{9D8B030D-6E8A-4147-A177-3AD203B41FA5}">
                          <a16:colId xmlns:a16="http://schemas.microsoft.com/office/drawing/2014/main" val="3665877486"/>
                        </a:ext>
                      </a:extLst>
                    </a:gridCol>
                  </a:tblGrid>
                  <a:tr h="0">
                    <a:tc>
                      <a:txBody>
                        <a:bodyPr/>
                        <a:lstStyle/>
                        <a:p>
                          <a:pPr marL="0" marR="0" indent="-347345" algn="ctr">
                            <a:lnSpc>
                              <a:spcPct val="115000"/>
                            </a:lnSpc>
                            <a:spcBef>
                              <a:spcPts val="60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Time to Engine Shut-Off [s]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9050" cap="flat" cmpd="sng" algn="ctr">
                          <a:solidFill>
                            <a:srgbClr val="95B3D7"/>
                          </a:solidFill>
                          <a:prstDash val="solid"/>
                          <a:round/>
                          <a:headEnd type="none" w="med" len="med"/>
                          <a:tailEnd type="none" w="med" len="med"/>
                        </a:lnB>
                        <a:solidFill>
                          <a:srgbClr val="FFFFFF"/>
                        </a:solidFill>
                      </a:tcPr>
                    </a:tc>
                    <a:tc>
                      <a:txBody>
                        <a:bodyPr/>
                        <a:lstStyle/>
                        <a:p>
                          <a:pPr marL="0" marR="0" indent="-347345" algn="ctr">
                            <a:lnSpc>
                              <a:spcPct val="115000"/>
                            </a:lnSpc>
                            <a:spcBef>
                              <a:spcPts val="60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Altitude [m]</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9050" cap="flat" cmpd="sng" algn="ctr">
                          <a:solidFill>
                            <a:srgbClr val="95B3D7"/>
                          </a:solidFill>
                          <a:prstDash val="solid"/>
                          <a:round/>
                          <a:headEnd type="none" w="med" len="med"/>
                          <a:tailEnd type="none" w="med" len="med"/>
                        </a:lnB>
                        <a:solidFill>
                          <a:srgbClr val="FFFFFF"/>
                        </a:solidFill>
                      </a:tcPr>
                    </a:tc>
                    <a:tc>
                      <a:txBody>
                        <a:bodyPr/>
                        <a:lstStyle/>
                        <a:p>
                          <a:pPr marL="0" marR="0" indent="-347345" algn="ctr">
                            <a:lnSpc>
                              <a:spcPct val="115000"/>
                            </a:lnSpc>
                            <a:spcBef>
                              <a:spcPts val="600"/>
                            </a:spcBef>
                            <a:spcAft>
                              <a:spcPts val="0"/>
                            </a:spcAft>
                          </a:pPr>
                          <a14:m>
                            <m:oMath xmlns:m="http://schemas.openxmlformats.org/officeDocument/2006/math">
                              <m:sSub>
                                <m:sSubPr>
                                  <m:ctrlPr>
                                    <a:rPr lang="en-US" sz="1100" b="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1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𝒂</m:t>
                                  </m:r>
                                </m:e>
                                <m:sub>
                                  <m:r>
                                    <a:rPr lang="en-US" sz="11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𝟎</m:t>
                                  </m:r>
                                </m:sub>
                              </m:sSub>
                            </m:oMath>
                          </a14:m>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9050" cap="flat" cmpd="sng" algn="ctr">
                          <a:solidFill>
                            <a:srgbClr val="95B3D7"/>
                          </a:solidFill>
                          <a:prstDash val="solid"/>
                          <a:round/>
                          <a:headEnd type="none" w="med" len="med"/>
                          <a:tailEnd type="none" w="med" len="med"/>
                        </a:lnB>
                        <a:solidFill>
                          <a:srgbClr val="FFFFFF"/>
                        </a:solidFill>
                      </a:tcPr>
                    </a:tc>
                    <a:tc>
                      <a:txBody>
                        <a:bodyPr/>
                        <a:lstStyle/>
                        <a:p>
                          <a:pPr marL="0" marR="0" indent="-347345" algn="ctr">
                            <a:lnSpc>
                              <a:spcPct val="115000"/>
                            </a:lnSpc>
                            <a:spcBef>
                              <a:spcPts val="600"/>
                            </a:spcBef>
                            <a:spcAft>
                              <a:spcPts val="0"/>
                            </a:spcAft>
                          </a:pPr>
                          <a14:m>
                            <m:oMath xmlns:m="http://schemas.openxmlformats.org/officeDocument/2006/math">
                              <m:acc>
                                <m:accPr>
                                  <m:chr m:val="̇"/>
                                  <m:ctrlPr>
                                    <a:rPr lang="en-U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11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𝒎</m:t>
                                  </m:r>
                                </m:e>
                              </m:acc>
                              <m:r>
                                <a:rPr lang="en-US" sz="11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[kg s</a:t>
                          </a:r>
                          <a:r>
                            <a:rPr lang="en-US" sz="11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t>
                          </a:r>
                          <a:r>
                            <a:rPr lang="en-US" sz="11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9050" cap="flat" cmpd="sng" algn="ctr">
                          <a:solidFill>
                            <a:srgbClr val="95B3D7"/>
                          </a:solidFill>
                          <a:prstDash val="solid"/>
                          <a:round/>
                          <a:headEnd type="none" w="med" len="med"/>
                          <a:tailEnd type="none" w="med" len="med"/>
                        </a:lnB>
                        <a:solidFill>
                          <a:srgbClr val="FFFFFF"/>
                        </a:solidFill>
                      </a:tcPr>
                    </a:tc>
                    <a:tc>
                      <a:txBody>
                        <a:bodyPr/>
                        <a:lstStyle/>
                        <a:p>
                          <a:pPr marL="0" marR="0" indent="-347345" algn="ctr">
                            <a:lnSpc>
                              <a:spcPct val="115000"/>
                            </a:lnSpc>
                            <a:spcBef>
                              <a:spcPts val="600"/>
                            </a:spcBef>
                            <a:spcAft>
                              <a:spcPts val="0"/>
                            </a:spcAft>
                          </a:pPr>
                          <a14:m>
                            <m:oMath xmlns:m="http://schemas.openxmlformats.org/officeDocument/2006/math">
                              <m:r>
                                <a:rPr lang="en-US" sz="11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𝚫</m:t>
                              </m:r>
                              <m:r>
                                <a:rPr lang="en-US" sz="11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𝒎</m:t>
                              </m:r>
                            </m:oMath>
                          </a14:m>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[kg]</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9050" cap="flat" cmpd="sng" algn="ctr">
                          <a:solidFill>
                            <a:srgbClr val="95B3D7"/>
                          </a:solidFill>
                          <a:prstDash val="solid"/>
                          <a:round/>
                          <a:headEnd type="none" w="med" len="med"/>
                          <a:tailEnd type="none" w="med" len="med"/>
                        </a:lnB>
                        <a:solidFill>
                          <a:srgbClr val="FFFFFF"/>
                        </a:solidFill>
                      </a:tcPr>
                    </a:tc>
                    <a:extLst>
                      <a:ext uri="{0D108BD9-81ED-4DB2-BD59-A6C34878D82A}">
                        <a16:rowId xmlns:a16="http://schemas.microsoft.com/office/drawing/2014/main" val="3275783589"/>
                      </a:ext>
                    </a:extLst>
                  </a:tr>
                  <a:tr h="0">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1.26</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644.4260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905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534844395"/>
                      </a:ext>
                    </a:extLst>
                  </a:tr>
                  <a:tr h="0">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5.49</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0.395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462.3470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4033496382"/>
                      </a:ext>
                    </a:extLst>
                  </a:tr>
                  <a:tr h="0">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9.45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0.133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373.4560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2933297793"/>
                      </a:ext>
                    </a:extLst>
                  </a:tr>
                  <a:tr h="0">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12.80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0.0542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403.7720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115215817"/>
                      </a:ext>
                    </a:extLst>
                  </a:tr>
                  <a:tr h="0">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14.00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0.0392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167.5450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706254683"/>
                      </a:ext>
                    </a:extLst>
                  </a:tr>
                  <a:tr h="0">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-31.9</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15.20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0.0282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208.2450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540587686"/>
                      </a:ext>
                    </a:extLst>
                  </a:tr>
                  <a:tr h="0">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-34.9</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19.20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0.0140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101.8150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947837358"/>
                      </a:ext>
                    </a:extLst>
                  </a:tr>
                  <a:tr h="0">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-38.6</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21.30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0.00521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96.0130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700302623"/>
                      </a:ext>
                    </a:extLst>
                  </a:tr>
                  <a:tr h="0">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-41.7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24.40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0.00260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90.4892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3218787465"/>
                      </a:ext>
                    </a:extLst>
                  </a:tr>
                  <a:tr h="0">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29.30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0.00165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78.4725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836558433"/>
                      </a:ext>
                    </a:extLst>
                  </a:tr>
                  <a:tr h="0">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36.60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0.000734</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55.4542</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2226371439"/>
                      </a:ext>
                    </a:extLst>
                  </a:tr>
                </a:tbl>
              </a:graphicData>
            </a:graphic>
          </p:graphicFrame>
        </mc:Choice>
        <mc:Fallback xmlns="">
          <p:graphicFrame>
            <p:nvGraphicFramePr>
              <p:cNvPr id="4" name="Table 3">
                <a:extLst>
                  <a:ext uri="{FF2B5EF4-FFF2-40B4-BE49-F238E27FC236}">
                    <a16:creationId xmlns:a16="http://schemas.microsoft.com/office/drawing/2014/main" id="{0239ECF3-8ECD-963C-2895-7F745D2D3371}"/>
                  </a:ext>
                </a:extLst>
              </p:cNvPr>
              <p:cNvGraphicFramePr>
                <a:graphicFrameLocks noGrp="1"/>
              </p:cNvGraphicFramePr>
              <p:nvPr>
                <p:extLst>
                  <p:ext uri="{D42A27DB-BD31-4B8C-83A1-F6EECF244321}">
                    <p14:modId xmlns:p14="http://schemas.microsoft.com/office/powerpoint/2010/main" val="1467508598"/>
                  </p:ext>
                </p:extLst>
              </p:nvPr>
            </p:nvGraphicFramePr>
            <p:xfrm>
              <a:off x="323373" y="2268823"/>
              <a:ext cx="5060632" cy="2321058"/>
            </p:xfrm>
            <a:graphic>
              <a:graphicData uri="http://schemas.openxmlformats.org/drawingml/2006/table">
                <a:tbl>
                  <a:tblPr firstRow="1" firstCol="1" bandRow="1"/>
                  <a:tblGrid>
                    <a:gridCol w="1827847">
                      <a:extLst>
                        <a:ext uri="{9D8B030D-6E8A-4147-A177-3AD203B41FA5}">
                          <a16:colId xmlns:a16="http://schemas.microsoft.com/office/drawing/2014/main" val="4259332836"/>
                        </a:ext>
                      </a:extLst>
                    </a:gridCol>
                    <a:gridCol w="666750">
                      <a:extLst>
                        <a:ext uri="{9D8B030D-6E8A-4147-A177-3AD203B41FA5}">
                          <a16:colId xmlns:a16="http://schemas.microsoft.com/office/drawing/2014/main" val="3082421163"/>
                        </a:ext>
                      </a:extLst>
                    </a:gridCol>
                    <a:gridCol w="848360">
                      <a:extLst>
                        <a:ext uri="{9D8B030D-6E8A-4147-A177-3AD203B41FA5}">
                          <a16:colId xmlns:a16="http://schemas.microsoft.com/office/drawing/2014/main" val="3122960529"/>
                        </a:ext>
                      </a:extLst>
                    </a:gridCol>
                    <a:gridCol w="1056640">
                      <a:extLst>
                        <a:ext uri="{9D8B030D-6E8A-4147-A177-3AD203B41FA5}">
                          <a16:colId xmlns:a16="http://schemas.microsoft.com/office/drawing/2014/main" val="2987612375"/>
                        </a:ext>
                      </a:extLst>
                    </a:gridCol>
                    <a:gridCol w="661035">
                      <a:extLst>
                        <a:ext uri="{9D8B030D-6E8A-4147-A177-3AD203B41FA5}">
                          <a16:colId xmlns:a16="http://schemas.microsoft.com/office/drawing/2014/main" val="3665877486"/>
                        </a:ext>
                      </a:extLst>
                    </a:gridCol>
                  </a:tblGrid>
                  <a:tr h="370142">
                    <a:tc>
                      <a:txBody>
                        <a:bodyPr/>
                        <a:lstStyle/>
                        <a:p>
                          <a:pPr marL="0" marR="0" indent="-347345" algn="ctr">
                            <a:lnSpc>
                              <a:spcPct val="115000"/>
                            </a:lnSpc>
                            <a:spcBef>
                              <a:spcPts val="60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Time to Engine Shut-Off [s]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9050" cap="flat" cmpd="sng" algn="ctr">
                          <a:solidFill>
                            <a:srgbClr val="95B3D7"/>
                          </a:solidFill>
                          <a:prstDash val="solid"/>
                          <a:round/>
                          <a:headEnd type="none" w="med" len="med"/>
                          <a:tailEnd type="none" w="med" len="med"/>
                        </a:lnB>
                        <a:solidFill>
                          <a:srgbClr val="FFFFFF"/>
                        </a:solidFill>
                      </a:tcPr>
                    </a:tc>
                    <a:tc>
                      <a:txBody>
                        <a:bodyPr/>
                        <a:lstStyle/>
                        <a:p>
                          <a:pPr marL="0" marR="0" indent="-347345" algn="ctr">
                            <a:lnSpc>
                              <a:spcPct val="115000"/>
                            </a:lnSpc>
                            <a:spcBef>
                              <a:spcPts val="60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Altitude [m]</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9050" cap="flat" cmpd="sng" algn="ctr">
                          <a:solidFill>
                            <a:srgbClr val="95B3D7"/>
                          </a:solidFill>
                          <a:prstDash val="solid"/>
                          <a:round/>
                          <a:headEnd type="none" w="med" len="med"/>
                          <a:tailEnd type="none" w="med" len="med"/>
                        </a:lnB>
                        <a:solidFill>
                          <a:srgbClr val="FFFFFF"/>
                        </a:solidFill>
                      </a:tcPr>
                    </a:tc>
                    <a:tc>
                      <a:txBody>
                        <a:bodyPr/>
                        <a:lstStyle/>
                        <a:p>
                          <a:endParaRPr lang="en-US"/>
                        </a:p>
                      </a:txBody>
                      <a:tcPr marL="68580" marR="68580" marT="0" marB="0">
                        <a:lnL>
                          <a:noFill/>
                        </a:lnL>
                        <a:lnR>
                          <a:noFill/>
                        </a:lnR>
                        <a:lnT>
                          <a:noFill/>
                        </a:lnT>
                        <a:lnB w="19050" cap="flat" cmpd="sng" algn="ctr">
                          <a:solidFill>
                            <a:srgbClr val="95B3D7"/>
                          </a:solidFill>
                          <a:prstDash val="solid"/>
                          <a:round/>
                          <a:headEnd type="none" w="med" len="med"/>
                          <a:tailEnd type="none" w="med" len="med"/>
                        </a:lnB>
                        <a:blipFill>
                          <a:blip r:embed="rId2"/>
                          <a:stretch>
                            <a:fillRect l="-294030" t="-10345" r="-202985" b="-558621"/>
                          </a:stretch>
                        </a:blipFill>
                      </a:tcPr>
                    </a:tc>
                    <a:tc>
                      <a:txBody>
                        <a:bodyPr/>
                        <a:lstStyle/>
                        <a:p>
                          <a:endParaRPr lang="en-US"/>
                        </a:p>
                      </a:txBody>
                      <a:tcPr marL="68580" marR="68580" marT="0" marB="0">
                        <a:lnL>
                          <a:noFill/>
                        </a:lnL>
                        <a:lnR>
                          <a:noFill/>
                        </a:lnR>
                        <a:lnT>
                          <a:noFill/>
                        </a:lnT>
                        <a:lnB w="19050" cap="flat" cmpd="sng" algn="ctr">
                          <a:solidFill>
                            <a:srgbClr val="95B3D7"/>
                          </a:solidFill>
                          <a:prstDash val="solid"/>
                          <a:round/>
                          <a:headEnd type="none" w="med" len="med"/>
                          <a:tailEnd type="none" w="med" len="med"/>
                        </a:lnB>
                        <a:blipFill>
                          <a:blip r:embed="rId2"/>
                          <a:stretch>
                            <a:fillRect l="-318072" t="-10345" r="-63855" b="-558621"/>
                          </a:stretch>
                        </a:blipFill>
                      </a:tcPr>
                    </a:tc>
                    <a:tc>
                      <a:txBody>
                        <a:bodyPr/>
                        <a:lstStyle/>
                        <a:p>
                          <a:endParaRPr lang="en-US"/>
                        </a:p>
                      </a:txBody>
                      <a:tcPr marL="68580" marR="68580" marT="0" marB="0">
                        <a:lnL>
                          <a:noFill/>
                        </a:lnL>
                        <a:lnR>
                          <a:noFill/>
                        </a:lnR>
                        <a:lnT>
                          <a:noFill/>
                        </a:lnT>
                        <a:lnB w="19050" cap="flat" cmpd="sng" algn="ctr">
                          <a:solidFill>
                            <a:srgbClr val="95B3D7"/>
                          </a:solidFill>
                          <a:prstDash val="solid"/>
                          <a:round/>
                          <a:headEnd type="none" w="med" len="med"/>
                          <a:tailEnd type="none" w="med" len="med"/>
                        </a:lnB>
                        <a:blipFill>
                          <a:blip r:embed="rId2"/>
                          <a:stretch>
                            <a:fillRect l="-667308" t="-10345" r="-1923" b="-558621"/>
                          </a:stretch>
                        </a:blipFill>
                      </a:tcPr>
                    </a:tc>
                    <a:extLst>
                      <a:ext uri="{0D108BD9-81ED-4DB2-BD59-A6C34878D82A}">
                        <a16:rowId xmlns:a16="http://schemas.microsoft.com/office/drawing/2014/main" val="3275783589"/>
                      </a:ext>
                    </a:extLst>
                  </a:tr>
                  <a:tr h="177356">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1.26</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905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644.4260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905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534844395"/>
                      </a:ext>
                    </a:extLst>
                  </a:tr>
                  <a:tr h="177356">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5.49</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0.395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462.3470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4033496382"/>
                      </a:ext>
                    </a:extLst>
                  </a:tr>
                  <a:tr h="177356">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9.45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0.133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373.4560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2933297793"/>
                      </a:ext>
                    </a:extLst>
                  </a:tr>
                  <a:tr h="177356">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12.80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0.0542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403.7720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115215817"/>
                      </a:ext>
                    </a:extLst>
                  </a:tr>
                  <a:tr h="177356">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14.00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0.0392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167.5450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706254683"/>
                      </a:ext>
                    </a:extLst>
                  </a:tr>
                  <a:tr h="177356">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-31.9</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15.20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0.0282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208.2450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540587686"/>
                      </a:ext>
                    </a:extLst>
                  </a:tr>
                  <a:tr h="177356">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-34.9</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19.20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0.0140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101.8150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947837358"/>
                      </a:ext>
                    </a:extLst>
                  </a:tr>
                  <a:tr h="177356">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-38.6</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21.30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0.00521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96.0130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700302623"/>
                      </a:ext>
                    </a:extLst>
                  </a:tr>
                  <a:tr h="177356">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-41.7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24.40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0.00260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90.4892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3218787465"/>
                      </a:ext>
                    </a:extLst>
                  </a:tr>
                  <a:tr h="177356">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29.30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0.00165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78.4725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3836558433"/>
                      </a:ext>
                    </a:extLst>
                  </a:tr>
                  <a:tr h="177356">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36.60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0.000734</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marL="0" marR="0" indent="-347345" algn="ctr">
                            <a:lnSpc>
                              <a:spcPct val="115000"/>
                            </a:lnSpc>
                            <a:spcBef>
                              <a:spcPts val="60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55.4542</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a:noFill/>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2226371439"/>
                      </a:ext>
                    </a:extLst>
                  </a:tr>
                </a:tbl>
              </a:graphicData>
            </a:graphic>
          </p:graphicFrame>
        </mc:Fallback>
      </mc:AlternateContent>
      <p:pic>
        <p:nvPicPr>
          <p:cNvPr id="8" name="Picture 7">
            <a:extLst>
              <a:ext uri="{FF2B5EF4-FFF2-40B4-BE49-F238E27FC236}">
                <a16:creationId xmlns:a16="http://schemas.microsoft.com/office/drawing/2014/main" id="{F2105EF7-9E69-3E73-B123-927AC3917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2128780"/>
            <a:ext cx="3657600" cy="3296412"/>
          </a:xfrm>
          <a:prstGeom prst="rect">
            <a:avLst/>
          </a:prstGeom>
        </p:spPr>
      </p:pic>
      <p:pic>
        <p:nvPicPr>
          <p:cNvPr id="10" name="Picture 9">
            <a:extLst>
              <a:ext uri="{FF2B5EF4-FFF2-40B4-BE49-F238E27FC236}">
                <a16:creationId xmlns:a16="http://schemas.microsoft.com/office/drawing/2014/main" id="{4B2A6D66-A670-C983-F099-F1E578A1F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1778" y="2686510"/>
            <a:ext cx="1834689" cy="1670999"/>
          </a:xfrm>
          <a:prstGeom prst="rect">
            <a:avLst/>
          </a:prstGeom>
        </p:spPr>
      </p:pic>
      <p:cxnSp>
        <p:nvCxnSpPr>
          <p:cNvPr id="12" name="Straight Connector 11">
            <a:extLst>
              <a:ext uri="{FF2B5EF4-FFF2-40B4-BE49-F238E27FC236}">
                <a16:creationId xmlns:a16="http://schemas.microsoft.com/office/drawing/2014/main" id="{1788AB4F-EA29-67EB-FAC4-F2C651D3C9A9}"/>
              </a:ext>
            </a:extLst>
          </p:cNvPr>
          <p:cNvCxnSpPr>
            <a:cxnSpLocks/>
          </p:cNvCxnSpPr>
          <p:nvPr/>
        </p:nvCxnSpPr>
        <p:spPr>
          <a:xfrm>
            <a:off x="6773334" y="2808111"/>
            <a:ext cx="970844" cy="1241778"/>
          </a:xfrm>
          <a:prstGeom prst="line">
            <a:avLst/>
          </a:prstGeom>
          <a:ln w="38100">
            <a:solidFill>
              <a:srgbClr val="004CF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930809E-0686-60FF-B54D-9A035CD926F3}"/>
              </a:ext>
            </a:extLst>
          </p:cNvPr>
          <p:cNvSpPr txBox="1"/>
          <p:nvPr/>
        </p:nvSpPr>
        <p:spPr>
          <a:xfrm>
            <a:off x="7179595" y="2998733"/>
            <a:ext cx="1444411" cy="230832"/>
          </a:xfrm>
          <a:prstGeom prst="rect">
            <a:avLst/>
          </a:prstGeom>
          <a:solidFill>
            <a:schemeClr val="bg1"/>
          </a:solidFill>
        </p:spPr>
        <p:txBody>
          <a:bodyPr wrap="square" lIns="0" tIns="0" rIns="0" bIns="0" rtlCol="0">
            <a:spAutoFit/>
          </a:bodyPr>
          <a:lstStyle/>
          <a:p>
            <a:r>
              <a:rPr lang="en-US" sz="1500" b="1" dirty="0"/>
              <a:t>~1.4 m/s Descent</a:t>
            </a:r>
          </a:p>
        </p:txBody>
      </p:sp>
      <p:cxnSp>
        <p:nvCxnSpPr>
          <p:cNvPr id="15" name="Straight Connector 14">
            <a:extLst>
              <a:ext uri="{FF2B5EF4-FFF2-40B4-BE49-F238E27FC236}">
                <a16:creationId xmlns:a16="http://schemas.microsoft.com/office/drawing/2014/main" id="{18D491A3-9A6C-BB9E-0E52-0538E11EE329}"/>
              </a:ext>
            </a:extLst>
          </p:cNvPr>
          <p:cNvCxnSpPr>
            <a:cxnSpLocks/>
          </p:cNvCxnSpPr>
          <p:nvPr/>
        </p:nvCxnSpPr>
        <p:spPr>
          <a:xfrm>
            <a:off x="8339069" y="4276405"/>
            <a:ext cx="1109731" cy="626952"/>
          </a:xfrm>
          <a:prstGeom prst="line">
            <a:avLst/>
          </a:prstGeom>
          <a:ln w="38100">
            <a:solidFill>
              <a:srgbClr val="004CFF"/>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DAFA24A-B62C-0C6B-EADE-809865BDBED0}"/>
              </a:ext>
            </a:extLst>
          </p:cNvPr>
          <p:cNvSpPr txBox="1"/>
          <p:nvPr/>
        </p:nvSpPr>
        <p:spPr>
          <a:xfrm>
            <a:off x="9109572" y="4418669"/>
            <a:ext cx="1444411" cy="230832"/>
          </a:xfrm>
          <a:prstGeom prst="rect">
            <a:avLst/>
          </a:prstGeom>
          <a:solidFill>
            <a:schemeClr val="bg1"/>
          </a:solidFill>
        </p:spPr>
        <p:txBody>
          <a:bodyPr wrap="square" lIns="0" tIns="0" rIns="0" bIns="0" rtlCol="0">
            <a:spAutoFit/>
          </a:bodyPr>
          <a:lstStyle/>
          <a:p>
            <a:r>
              <a:rPr lang="en-US" sz="1500" b="1" dirty="0"/>
              <a:t>~0.6 m/s Descent</a:t>
            </a:r>
          </a:p>
        </p:txBody>
      </p:sp>
      <p:sp>
        <p:nvSpPr>
          <p:cNvPr id="18" name="TextBox 17">
            <a:extLst>
              <a:ext uri="{FF2B5EF4-FFF2-40B4-BE49-F238E27FC236}">
                <a16:creationId xmlns:a16="http://schemas.microsoft.com/office/drawing/2014/main" id="{2B9DDC3C-6D47-47CC-74A3-5911003D4D16}"/>
              </a:ext>
            </a:extLst>
          </p:cNvPr>
          <p:cNvSpPr txBox="1"/>
          <p:nvPr/>
        </p:nvSpPr>
        <p:spPr>
          <a:xfrm>
            <a:off x="10153476" y="2153713"/>
            <a:ext cx="1543191" cy="430887"/>
          </a:xfrm>
          <a:prstGeom prst="rect">
            <a:avLst/>
          </a:prstGeom>
          <a:solidFill>
            <a:schemeClr val="bg1"/>
          </a:solidFill>
        </p:spPr>
        <p:txBody>
          <a:bodyPr wrap="square" lIns="0" tIns="0" rIns="0" bIns="0" rtlCol="0">
            <a:spAutoFit/>
          </a:bodyPr>
          <a:lstStyle/>
          <a:p>
            <a:r>
              <a:rPr lang="en-US" sz="1400" b="1" dirty="0"/>
              <a:t>Modeled Apollo 12 LM Geometry</a:t>
            </a:r>
          </a:p>
        </p:txBody>
      </p:sp>
      <p:sp>
        <p:nvSpPr>
          <p:cNvPr id="19" name="TextBox 18">
            <a:extLst>
              <a:ext uri="{FF2B5EF4-FFF2-40B4-BE49-F238E27FC236}">
                <a16:creationId xmlns:a16="http://schemas.microsoft.com/office/drawing/2014/main" id="{22579767-1997-5D53-C26B-7BFD97012AF0}"/>
              </a:ext>
            </a:extLst>
          </p:cNvPr>
          <p:cNvSpPr txBox="1"/>
          <p:nvPr/>
        </p:nvSpPr>
        <p:spPr>
          <a:xfrm>
            <a:off x="6430440" y="1854661"/>
            <a:ext cx="2679132" cy="215444"/>
          </a:xfrm>
          <a:prstGeom prst="rect">
            <a:avLst/>
          </a:prstGeom>
          <a:solidFill>
            <a:schemeClr val="bg1"/>
          </a:solidFill>
        </p:spPr>
        <p:txBody>
          <a:bodyPr wrap="square" lIns="0" tIns="0" rIns="0" bIns="0" rtlCol="0">
            <a:spAutoFit/>
          </a:bodyPr>
          <a:lstStyle/>
          <a:p>
            <a:r>
              <a:rPr lang="en-US" sz="1400" b="1" dirty="0"/>
              <a:t>Apollo 12 Descent Trajectory</a:t>
            </a:r>
          </a:p>
        </p:txBody>
      </p:sp>
      <p:sp>
        <p:nvSpPr>
          <p:cNvPr id="20" name="TextBox 19">
            <a:extLst>
              <a:ext uri="{FF2B5EF4-FFF2-40B4-BE49-F238E27FC236}">
                <a16:creationId xmlns:a16="http://schemas.microsoft.com/office/drawing/2014/main" id="{A28D0834-3A31-8CC2-A055-C961996F2E3E}"/>
              </a:ext>
            </a:extLst>
          </p:cNvPr>
          <p:cNvSpPr txBox="1"/>
          <p:nvPr/>
        </p:nvSpPr>
        <p:spPr>
          <a:xfrm>
            <a:off x="432680" y="1809505"/>
            <a:ext cx="5184409" cy="430887"/>
          </a:xfrm>
          <a:prstGeom prst="rect">
            <a:avLst/>
          </a:prstGeom>
          <a:solidFill>
            <a:schemeClr val="bg1"/>
          </a:solidFill>
        </p:spPr>
        <p:txBody>
          <a:bodyPr wrap="square" lIns="0" tIns="0" rIns="0" bIns="0" rtlCol="0">
            <a:spAutoFit/>
          </a:bodyPr>
          <a:lstStyle/>
          <a:p>
            <a:r>
              <a:rPr lang="en-US" sz="1400" b="1" dirty="0"/>
              <a:t>Lunar Soil Erosion Flux as a Function of Altitude for Apollo 12 LM (Lane &amp; Metzger</a:t>
            </a:r>
            <a:r>
              <a:rPr lang="en-US" sz="1400" b="1" baseline="30000" dirty="0"/>
              <a:t>5</a:t>
            </a:r>
            <a:r>
              <a:rPr lang="en-US" sz="1400" b="1" dirty="0"/>
              <a:t>)</a:t>
            </a:r>
          </a:p>
        </p:txBody>
      </p:sp>
    </p:spTree>
    <p:extLst>
      <p:ext uri="{BB962C8B-B14F-4D97-AF65-F5344CB8AC3E}">
        <p14:creationId xmlns:p14="http://schemas.microsoft.com/office/powerpoint/2010/main" val="2529552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33FF36-C066-4C9C-98E6-F0CC5095383A}"/>
              </a:ext>
            </a:extLst>
          </p:cNvPr>
          <p:cNvSpPr>
            <a:spLocks noGrp="1"/>
          </p:cNvSpPr>
          <p:nvPr>
            <p:ph type="sldNum" sz="quarter" idx="12"/>
          </p:nvPr>
        </p:nvSpPr>
        <p:spPr/>
        <p:txBody>
          <a:bodyPr/>
          <a:lstStyle/>
          <a:p>
            <a:fld id="{65BAF2F1-034F-4B86-AD9E-8D8D16CB00EA}" type="slidenum">
              <a:rPr lang="en-US" smtClean="0"/>
              <a:t>11</a:t>
            </a:fld>
            <a:endParaRPr lang="en-US"/>
          </a:p>
        </p:txBody>
      </p:sp>
      <p:sp>
        <p:nvSpPr>
          <p:cNvPr id="3" name="Title 2">
            <a:extLst>
              <a:ext uri="{FF2B5EF4-FFF2-40B4-BE49-F238E27FC236}">
                <a16:creationId xmlns:a16="http://schemas.microsoft.com/office/drawing/2014/main" id="{9FC606C1-CBA0-4010-B8DF-06885C9CBA59}"/>
              </a:ext>
            </a:extLst>
          </p:cNvPr>
          <p:cNvSpPr txBox="1">
            <a:spLocks/>
          </p:cNvSpPr>
          <p:nvPr/>
        </p:nvSpPr>
        <p:spPr>
          <a:xfrm>
            <a:off x="1602913" y="439092"/>
            <a:ext cx="8631767" cy="45720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Apollo 12 LM Simulation with Loci/Chem-DIGGEM</a:t>
            </a:r>
          </a:p>
        </p:txBody>
      </p:sp>
      <p:sp>
        <p:nvSpPr>
          <p:cNvPr id="6" name="TextBox 5">
            <a:extLst>
              <a:ext uri="{FF2B5EF4-FFF2-40B4-BE49-F238E27FC236}">
                <a16:creationId xmlns:a16="http://schemas.microsoft.com/office/drawing/2014/main" id="{61418539-3F79-8A7B-3099-3A5F0C106528}"/>
              </a:ext>
            </a:extLst>
          </p:cNvPr>
          <p:cNvSpPr txBox="1"/>
          <p:nvPr/>
        </p:nvSpPr>
        <p:spPr>
          <a:xfrm>
            <a:off x="381000" y="1023260"/>
            <a:ext cx="10668000" cy="584775"/>
          </a:xfrm>
          <a:prstGeom prst="rect">
            <a:avLst/>
          </a:prstGeom>
          <a:noFill/>
        </p:spPr>
        <p:txBody>
          <a:bodyPr wrap="square" rtlCol="0">
            <a:spAutoFit/>
          </a:bodyPr>
          <a:lstStyle/>
          <a:p>
            <a:pPr marL="466725" indent="-347663">
              <a:buFont typeface="Arial" panose="020B0604020202020204" pitchFamily="34" charset="0"/>
              <a:buChar char="•"/>
            </a:pPr>
            <a:r>
              <a:rPr lang="en-US" sz="1600" dirty="0">
                <a:latin typeface="+mj-lt"/>
                <a:sym typeface="Wingdings" pitchFamily="2" charset="2"/>
              </a:rPr>
              <a:t>Shown below is animation of Apollo LM descent with contours of Mach number, surface shear stress, and crater depth</a:t>
            </a:r>
          </a:p>
          <a:p>
            <a:pPr marL="119062"/>
            <a:endParaRPr lang="en-US" sz="1600" dirty="0">
              <a:latin typeface="+mj-lt"/>
              <a:sym typeface="Wingdings" pitchFamily="2" charset="2"/>
            </a:endParaRPr>
          </a:p>
        </p:txBody>
      </p:sp>
      <p:pic>
        <p:nvPicPr>
          <p:cNvPr id="4" name="ApolloTaumagDepth.mp4">
            <a:hlinkClick r:id="" action="ppaction://media"/>
            <a:extLst>
              <a:ext uri="{FF2B5EF4-FFF2-40B4-BE49-F238E27FC236}">
                <a16:creationId xmlns:a16="http://schemas.microsoft.com/office/drawing/2014/main" id="{13F15BE9-F9C7-6C62-2E4F-5C45E6604F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7196" y="1561869"/>
            <a:ext cx="5181600" cy="3886200"/>
          </a:xfrm>
          <a:prstGeom prst="rect">
            <a:avLst/>
          </a:prstGeom>
        </p:spPr>
      </p:pic>
      <p:sp>
        <p:nvSpPr>
          <p:cNvPr id="5" name="TextBox 4">
            <a:extLst>
              <a:ext uri="{FF2B5EF4-FFF2-40B4-BE49-F238E27FC236}">
                <a16:creationId xmlns:a16="http://schemas.microsoft.com/office/drawing/2014/main" id="{C0300BE9-3242-238B-1CED-E004EA1010D1}"/>
              </a:ext>
            </a:extLst>
          </p:cNvPr>
          <p:cNvSpPr txBox="1"/>
          <p:nvPr/>
        </p:nvSpPr>
        <p:spPr>
          <a:xfrm>
            <a:off x="6096000" y="1735003"/>
            <a:ext cx="5610578" cy="3046988"/>
          </a:xfrm>
          <a:prstGeom prst="rect">
            <a:avLst/>
          </a:prstGeom>
          <a:noFill/>
        </p:spPr>
        <p:txBody>
          <a:bodyPr wrap="square" rtlCol="0">
            <a:spAutoFit/>
          </a:bodyPr>
          <a:lstStyle/>
          <a:p>
            <a:pPr marL="466725" indent="-347663">
              <a:buFont typeface="Arial" panose="020B0604020202020204" pitchFamily="34" charset="0"/>
              <a:buChar char="•"/>
            </a:pPr>
            <a:r>
              <a:rPr lang="en-US" sz="1600" dirty="0">
                <a:latin typeface="+mj-lt"/>
                <a:sym typeface="Wingdings" pitchFamily="2" charset="2"/>
              </a:rPr>
              <a:t>At higher altitudes, plume expands more before impinging on Lunar surface</a:t>
            </a:r>
          </a:p>
          <a:p>
            <a:pPr marL="466725" indent="-347663">
              <a:buFont typeface="Arial" panose="020B0604020202020204" pitchFamily="34" charset="0"/>
              <a:buChar char="•"/>
            </a:pPr>
            <a:r>
              <a:rPr lang="en-US" sz="1600" dirty="0">
                <a:latin typeface="+mj-lt"/>
                <a:sym typeface="Wingdings" pitchFamily="2" charset="2"/>
              </a:rPr>
              <a:t>This explains the observed shrinking plume footprint and increasing shear stress as the vehicle descends </a:t>
            </a: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r>
              <a:rPr lang="en-US" sz="1600" dirty="0">
                <a:latin typeface="+mj-lt"/>
                <a:sym typeface="Wingdings" pitchFamily="2" charset="2"/>
              </a:rPr>
              <a:t>Most of the cratering occurs below 15 m altitude, as vehicle slows and erosion increases from increased shear stress</a:t>
            </a: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r>
              <a:rPr lang="en-US" sz="1600" dirty="0">
                <a:latin typeface="+mj-lt"/>
                <a:sym typeface="Wingdings" pitchFamily="2" charset="2"/>
              </a:rPr>
              <a:t>Ripples in the plume are observed as vehicle descends</a:t>
            </a:r>
          </a:p>
          <a:p>
            <a:pPr marL="923925" lvl="1" indent="-347663">
              <a:buFont typeface="Arial" panose="020B0604020202020204" pitchFamily="34" charset="0"/>
              <a:buChar char="•"/>
            </a:pPr>
            <a:r>
              <a:rPr lang="en-US" sz="1600" dirty="0">
                <a:latin typeface="+mj-lt"/>
                <a:sym typeface="Wingdings" pitchFamily="2" charset="2"/>
              </a:rPr>
              <a:t>Originate from unsteady nature of plume/surface interaction now captured with fully coupled simulation</a:t>
            </a:r>
          </a:p>
          <a:p>
            <a:pPr marL="923925" lvl="1" indent="-347663">
              <a:buFont typeface="Arial" panose="020B0604020202020204" pitchFamily="34" charset="0"/>
              <a:buChar char="•"/>
            </a:pPr>
            <a:r>
              <a:rPr lang="en-US" sz="1600" dirty="0">
                <a:latin typeface="+mj-lt"/>
                <a:sym typeface="Wingdings" pitchFamily="2" charset="2"/>
              </a:rPr>
              <a:t> </a:t>
            </a:r>
            <a:r>
              <a:rPr lang="en-US" sz="1600" i="1" dirty="0">
                <a:latin typeface="+mj-lt"/>
                <a:sym typeface="Wingdings" pitchFamily="2" charset="2"/>
              </a:rPr>
              <a:t>See more details on next chart</a:t>
            </a:r>
            <a:endParaRPr lang="en-US" sz="1600" dirty="0">
              <a:latin typeface="+mj-lt"/>
              <a:sym typeface="Wingdings" pitchFamily="2" charset="2"/>
            </a:endParaRPr>
          </a:p>
        </p:txBody>
      </p:sp>
      <p:sp>
        <p:nvSpPr>
          <p:cNvPr id="7" name="Rectangle 6">
            <a:extLst>
              <a:ext uri="{FF2B5EF4-FFF2-40B4-BE49-F238E27FC236}">
                <a16:creationId xmlns:a16="http://schemas.microsoft.com/office/drawing/2014/main" id="{F1A2137F-0E8C-A071-EB48-61F8651DD296}"/>
              </a:ext>
            </a:extLst>
          </p:cNvPr>
          <p:cNvSpPr/>
          <p:nvPr/>
        </p:nvSpPr>
        <p:spPr>
          <a:xfrm>
            <a:off x="6096000" y="5511574"/>
            <a:ext cx="6001326" cy="646331"/>
          </a:xfrm>
          <a:prstGeom prst="rect">
            <a:avLst/>
          </a:prstGeom>
          <a:solidFill>
            <a:schemeClr val="accent2">
              <a:lumMod val="40000"/>
              <a:lumOff val="60000"/>
            </a:schemeClr>
          </a:solidFill>
          <a:ln w="28575">
            <a:solidFill>
              <a:schemeClr val="tx1"/>
            </a:solidFill>
          </a:ln>
        </p:spPr>
        <p:txBody>
          <a:bodyPr wrap="square">
            <a:spAutoFit/>
          </a:bodyPr>
          <a:lstStyle/>
          <a:p>
            <a:pPr algn="ctr"/>
            <a:r>
              <a:rPr lang="en-US" b="1" dirty="0">
                <a:latin typeface="+mn-lt"/>
              </a:rPr>
              <a:t>Capturing coupled plume/cratering effects </a:t>
            </a:r>
            <a:r>
              <a:rPr lang="en-US" b="1" dirty="0"/>
              <a:t>in</a:t>
            </a:r>
            <a:r>
              <a:rPr lang="en-US" b="1" dirty="0">
                <a:latin typeface="+mn-lt"/>
              </a:rPr>
              <a:t> prediction of viscous shear erosion during descent with practical resources</a:t>
            </a:r>
            <a:endParaRPr lang="fr-FR" b="1" dirty="0">
              <a:latin typeface="+mn-lt"/>
            </a:endParaRPr>
          </a:p>
        </p:txBody>
      </p:sp>
    </p:spTree>
    <p:extLst>
      <p:ext uri="{BB962C8B-B14F-4D97-AF65-F5344CB8AC3E}">
        <p14:creationId xmlns:p14="http://schemas.microsoft.com/office/powerpoint/2010/main" val="329635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33FF36-C066-4C9C-98E6-F0CC5095383A}"/>
              </a:ext>
            </a:extLst>
          </p:cNvPr>
          <p:cNvSpPr>
            <a:spLocks noGrp="1"/>
          </p:cNvSpPr>
          <p:nvPr>
            <p:ph type="sldNum" sz="quarter" idx="12"/>
          </p:nvPr>
        </p:nvSpPr>
        <p:spPr/>
        <p:txBody>
          <a:bodyPr/>
          <a:lstStyle/>
          <a:p>
            <a:fld id="{65BAF2F1-034F-4B86-AD9E-8D8D16CB00EA}" type="slidenum">
              <a:rPr lang="en-US" smtClean="0"/>
              <a:t>12</a:t>
            </a:fld>
            <a:endParaRPr lang="en-US"/>
          </a:p>
        </p:txBody>
      </p:sp>
      <p:sp>
        <p:nvSpPr>
          <p:cNvPr id="3" name="Title 2">
            <a:extLst>
              <a:ext uri="{FF2B5EF4-FFF2-40B4-BE49-F238E27FC236}">
                <a16:creationId xmlns:a16="http://schemas.microsoft.com/office/drawing/2014/main" id="{9FC606C1-CBA0-4010-B8DF-06885C9CBA59}"/>
              </a:ext>
            </a:extLst>
          </p:cNvPr>
          <p:cNvSpPr txBox="1">
            <a:spLocks/>
          </p:cNvSpPr>
          <p:nvPr/>
        </p:nvSpPr>
        <p:spPr>
          <a:xfrm>
            <a:off x="1602913" y="439092"/>
            <a:ext cx="8631767" cy="457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dirty="0"/>
              <a:t>Apollo 12 LM Simulation: Coupled Plume/Cratering Effects</a:t>
            </a:r>
          </a:p>
        </p:txBody>
      </p:sp>
      <p:sp>
        <p:nvSpPr>
          <p:cNvPr id="6" name="TextBox 5">
            <a:extLst>
              <a:ext uri="{FF2B5EF4-FFF2-40B4-BE49-F238E27FC236}">
                <a16:creationId xmlns:a16="http://schemas.microsoft.com/office/drawing/2014/main" id="{61418539-3F79-8A7B-3099-3A5F0C106528}"/>
              </a:ext>
            </a:extLst>
          </p:cNvPr>
          <p:cNvSpPr txBox="1"/>
          <p:nvPr/>
        </p:nvSpPr>
        <p:spPr>
          <a:xfrm>
            <a:off x="380999" y="1023260"/>
            <a:ext cx="10733419" cy="1077218"/>
          </a:xfrm>
          <a:prstGeom prst="rect">
            <a:avLst/>
          </a:prstGeom>
          <a:noFill/>
        </p:spPr>
        <p:txBody>
          <a:bodyPr wrap="square" rtlCol="0">
            <a:spAutoFit/>
          </a:bodyPr>
          <a:lstStyle/>
          <a:p>
            <a:pPr marL="466725" indent="-347663">
              <a:buFont typeface="Arial" panose="020B0604020202020204" pitchFamily="34" charset="0"/>
              <a:buChar char="•"/>
            </a:pPr>
            <a:r>
              <a:rPr lang="en-US" sz="1600" dirty="0">
                <a:latin typeface="+mj-lt"/>
                <a:sym typeface="Wingdings" pitchFamily="2" charset="2"/>
              </a:rPr>
              <a:t>Fully-coupled approach of Loci/Chem-DIGGEM allows for continual feedback between the plume and evolving Lunar terrain</a:t>
            </a:r>
          </a:p>
          <a:p>
            <a:pPr marL="466725" indent="-347663">
              <a:buFont typeface="Arial" panose="020B0604020202020204" pitchFamily="34" charset="0"/>
              <a:buChar char="•"/>
            </a:pPr>
            <a:r>
              <a:rPr lang="en-US" sz="1600" dirty="0">
                <a:latin typeface="+mj-lt"/>
                <a:sym typeface="Wingdings" pitchFamily="2" charset="2"/>
              </a:rPr>
              <a:t>Bottom left image shows plume streamlines as ripples appear in animation</a:t>
            </a:r>
          </a:p>
          <a:p>
            <a:pPr marL="466725" indent="-347663">
              <a:buFont typeface="Arial" panose="020B0604020202020204" pitchFamily="34" charset="0"/>
              <a:buChar char="•"/>
            </a:pPr>
            <a:r>
              <a:rPr lang="en-US" sz="1600" dirty="0">
                <a:latin typeface="+mj-lt"/>
                <a:sym typeface="Wingdings" pitchFamily="2" charset="2"/>
              </a:rPr>
              <a:t>Images at right illustrate the coupled plume/surface effects more clearly</a:t>
            </a:r>
          </a:p>
          <a:p>
            <a:pPr marL="119062"/>
            <a:endParaRPr lang="en-US" sz="1600" dirty="0">
              <a:latin typeface="+mj-lt"/>
              <a:sym typeface="Wingdings" pitchFamily="2" charset="2"/>
            </a:endParaRPr>
          </a:p>
        </p:txBody>
      </p:sp>
      <p:pic>
        <p:nvPicPr>
          <p:cNvPr id="7" name="Picture 6">
            <a:extLst>
              <a:ext uri="{FF2B5EF4-FFF2-40B4-BE49-F238E27FC236}">
                <a16:creationId xmlns:a16="http://schemas.microsoft.com/office/drawing/2014/main" id="{E99E4F78-CF51-5959-DA9D-A12F256AE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060" y="2612612"/>
            <a:ext cx="3608546" cy="2805517"/>
          </a:xfrm>
          <a:prstGeom prst="rect">
            <a:avLst/>
          </a:prstGeom>
        </p:spPr>
      </p:pic>
      <p:sp>
        <p:nvSpPr>
          <p:cNvPr id="8" name="Triangle 7">
            <a:extLst>
              <a:ext uri="{FF2B5EF4-FFF2-40B4-BE49-F238E27FC236}">
                <a16:creationId xmlns:a16="http://schemas.microsoft.com/office/drawing/2014/main" id="{5F2DCA5C-BCFF-8B09-55DD-710B62A89DE6}"/>
              </a:ext>
            </a:extLst>
          </p:cNvPr>
          <p:cNvSpPr/>
          <p:nvPr/>
        </p:nvSpPr>
        <p:spPr>
          <a:xfrm>
            <a:off x="6784676" y="3309316"/>
            <a:ext cx="4572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E2C05CC4-E8CF-D812-0391-F0BF579FC331}"/>
              </a:ext>
            </a:extLst>
          </p:cNvPr>
          <p:cNvSpPr/>
          <p:nvPr/>
        </p:nvSpPr>
        <p:spPr>
          <a:xfrm>
            <a:off x="5685219" y="5041624"/>
            <a:ext cx="2656114" cy="88999"/>
          </a:xfrm>
          <a:custGeom>
            <a:avLst/>
            <a:gdLst>
              <a:gd name="connsiteX0" fmla="*/ 0 w 2656114"/>
              <a:gd name="connsiteY0" fmla="*/ 78402 h 156515"/>
              <a:gd name="connsiteX1" fmla="*/ 413657 w 2656114"/>
              <a:gd name="connsiteY1" fmla="*/ 2202 h 156515"/>
              <a:gd name="connsiteX2" fmla="*/ 1034143 w 2656114"/>
              <a:gd name="connsiteY2" fmla="*/ 154602 h 156515"/>
              <a:gd name="connsiteX3" fmla="*/ 1839686 w 2656114"/>
              <a:gd name="connsiteY3" fmla="*/ 89287 h 156515"/>
              <a:gd name="connsiteX4" fmla="*/ 2656114 w 2656114"/>
              <a:gd name="connsiteY4" fmla="*/ 111059 h 156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114" h="156515">
                <a:moveTo>
                  <a:pt x="0" y="78402"/>
                </a:moveTo>
                <a:cubicBezTo>
                  <a:pt x="120650" y="33952"/>
                  <a:pt x="241300" y="-10498"/>
                  <a:pt x="413657" y="2202"/>
                </a:cubicBezTo>
                <a:cubicBezTo>
                  <a:pt x="586014" y="14902"/>
                  <a:pt x="796472" y="140088"/>
                  <a:pt x="1034143" y="154602"/>
                </a:cubicBezTo>
                <a:cubicBezTo>
                  <a:pt x="1271814" y="169116"/>
                  <a:pt x="1569358" y="96544"/>
                  <a:pt x="1839686" y="89287"/>
                </a:cubicBezTo>
                <a:cubicBezTo>
                  <a:pt x="2110014" y="82030"/>
                  <a:pt x="2383064" y="96544"/>
                  <a:pt x="2656114" y="111059"/>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a:extLst>
              <a:ext uri="{FF2B5EF4-FFF2-40B4-BE49-F238E27FC236}">
                <a16:creationId xmlns:a16="http://schemas.microsoft.com/office/drawing/2014/main" id="{2E3118C3-BC6F-5576-0E1E-CEC4B2AA458D}"/>
              </a:ext>
            </a:extLst>
          </p:cNvPr>
          <p:cNvSpPr/>
          <p:nvPr/>
        </p:nvSpPr>
        <p:spPr>
          <a:xfrm rot="10800000">
            <a:off x="5489276" y="4060227"/>
            <a:ext cx="3048000" cy="89212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A38B38FA-B1D2-C4FB-BFA6-F14B1FB8A587}"/>
              </a:ext>
            </a:extLst>
          </p:cNvPr>
          <p:cNvSpPr/>
          <p:nvPr/>
        </p:nvSpPr>
        <p:spPr>
          <a:xfrm rot="10800000" flipH="1">
            <a:off x="5489276" y="4060227"/>
            <a:ext cx="3048000" cy="89212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79A9A0C3-ED24-0D66-0CFA-7D3054873FC6}"/>
              </a:ext>
            </a:extLst>
          </p:cNvPr>
          <p:cNvSpPr/>
          <p:nvPr/>
        </p:nvSpPr>
        <p:spPr>
          <a:xfrm>
            <a:off x="5489276" y="3690316"/>
            <a:ext cx="2133600" cy="1732307"/>
          </a:xfrm>
          <a:prstGeom prst="arc">
            <a:avLst>
              <a:gd name="adj1" fmla="val 11043639"/>
              <a:gd name="adj2" fmla="val 1688150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F4955990-FFE0-6D22-B7D5-F35CA767BD04}"/>
              </a:ext>
            </a:extLst>
          </p:cNvPr>
          <p:cNvSpPr/>
          <p:nvPr/>
        </p:nvSpPr>
        <p:spPr>
          <a:xfrm>
            <a:off x="6105813" y="3310483"/>
            <a:ext cx="3570514" cy="338554"/>
          </a:xfrm>
          <a:prstGeom prst="rect">
            <a:avLst/>
          </a:prstGeom>
        </p:spPr>
        <p:txBody>
          <a:bodyPr wrap="square">
            <a:spAutoFit/>
          </a:bodyPr>
          <a:lstStyle/>
          <a:p>
            <a:pPr algn="ctr"/>
            <a:r>
              <a:rPr lang="en-US" sz="1600" i="1" dirty="0">
                <a:solidFill>
                  <a:prstClr val="black"/>
                </a:solidFill>
                <a:latin typeface="Calibri" panose="020F0502020204030204" pitchFamily="34" charset="0"/>
                <a:cs typeface="Calibri" panose="020F0502020204030204" pitchFamily="34" charset="0"/>
              </a:rPr>
              <a:t>Rocket Nozzle</a:t>
            </a:r>
            <a:endParaRPr lang="en-US" i="1" dirty="0">
              <a:latin typeface="+mn-lt"/>
            </a:endParaRPr>
          </a:p>
        </p:txBody>
      </p:sp>
      <p:sp>
        <p:nvSpPr>
          <p:cNvPr id="14" name="Arc 13">
            <a:extLst>
              <a:ext uri="{FF2B5EF4-FFF2-40B4-BE49-F238E27FC236}">
                <a16:creationId xmlns:a16="http://schemas.microsoft.com/office/drawing/2014/main" id="{C3E025FE-B006-6FD5-5BA3-7962A09488D8}"/>
              </a:ext>
            </a:extLst>
          </p:cNvPr>
          <p:cNvSpPr/>
          <p:nvPr/>
        </p:nvSpPr>
        <p:spPr>
          <a:xfrm flipH="1">
            <a:off x="6403678" y="3719101"/>
            <a:ext cx="2133600" cy="1732307"/>
          </a:xfrm>
          <a:prstGeom prst="arc">
            <a:avLst>
              <a:gd name="adj1" fmla="val 11043639"/>
              <a:gd name="adj2" fmla="val 1688150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E2B2B6FF-2F70-B531-10F1-71F04DD8428A}"/>
              </a:ext>
            </a:extLst>
          </p:cNvPr>
          <p:cNvCxnSpPr>
            <a:cxnSpLocks/>
          </p:cNvCxnSpPr>
          <p:nvPr/>
        </p:nvCxnSpPr>
        <p:spPr>
          <a:xfrm>
            <a:off x="7013276" y="3719101"/>
            <a:ext cx="0" cy="14115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426EA86-20CE-18C3-D1BB-654CE2E62F91}"/>
              </a:ext>
            </a:extLst>
          </p:cNvPr>
          <p:cNvSpPr/>
          <p:nvPr/>
        </p:nvSpPr>
        <p:spPr>
          <a:xfrm>
            <a:off x="6094484" y="2563259"/>
            <a:ext cx="2808787" cy="584775"/>
          </a:xfrm>
          <a:prstGeom prst="rect">
            <a:avLst/>
          </a:prstGeom>
        </p:spPr>
        <p:txBody>
          <a:bodyPr wrap="square">
            <a:spAutoFit/>
          </a:bodyPr>
          <a:lstStyle/>
          <a:p>
            <a:pPr algn="ctr"/>
            <a:r>
              <a:rPr lang="en-US" sz="1600" b="1" dirty="0">
                <a:solidFill>
                  <a:prstClr val="black"/>
                </a:solidFill>
                <a:latin typeface="Calibri" panose="020F0502020204030204" pitchFamily="34" charset="0"/>
                <a:cs typeface="Calibri" panose="020F0502020204030204" pitchFamily="34" charset="0"/>
              </a:rPr>
              <a:t>Schematic Plume Gas Streamlines (Initial)</a:t>
            </a:r>
            <a:endParaRPr lang="en-US" dirty="0">
              <a:latin typeface="+mn-lt"/>
            </a:endParaRPr>
          </a:p>
        </p:txBody>
      </p:sp>
      <p:pic>
        <p:nvPicPr>
          <p:cNvPr id="17" name="Picture 16">
            <a:extLst>
              <a:ext uri="{FF2B5EF4-FFF2-40B4-BE49-F238E27FC236}">
                <a16:creationId xmlns:a16="http://schemas.microsoft.com/office/drawing/2014/main" id="{3D033AFA-6ADD-4334-2DB8-1C776D866B34}"/>
              </a:ext>
            </a:extLst>
          </p:cNvPr>
          <p:cNvPicPr>
            <a:picLocks noChangeAspect="1"/>
          </p:cNvPicPr>
          <p:nvPr/>
        </p:nvPicPr>
        <p:blipFill rotWithShape="1">
          <a:blip r:embed="rId3"/>
          <a:srcRect l="35277" t="65064" r="44519" b="13140"/>
          <a:stretch/>
        </p:blipFill>
        <p:spPr>
          <a:xfrm>
            <a:off x="6735690" y="3679885"/>
            <a:ext cx="1844856" cy="1492017"/>
          </a:xfrm>
          <a:prstGeom prst="rect">
            <a:avLst/>
          </a:prstGeom>
        </p:spPr>
      </p:pic>
      <p:sp>
        <p:nvSpPr>
          <p:cNvPr id="18" name="Triangle 17">
            <a:extLst>
              <a:ext uri="{FF2B5EF4-FFF2-40B4-BE49-F238E27FC236}">
                <a16:creationId xmlns:a16="http://schemas.microsoft.com/office/drawing/2014/main" id="{2A28F1A9-E99C-F731-EA24-33D697F6069A}"/>
              </a:ext>
            </a:extLst>
          </p:cNvPr>
          <p:cNvSpPr/>
          <p:nvPr/>
        </p:nvSpPr>
        <p:spPr>
          <a:xfrm>
            <a:off x="10276219" y="3346851"/>
            <a:ext cx="4572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451B15C9-4A04-8C4B-195D-E54DDB70E49A}"/>
              </a:ext>
            </a:extLst>
          </p:cNvPr>
          <p:cNvSpPr/>
          <p:nvPr/>
        </p:nvSpPr>
        <p:spPr>
          <a:xfrm>
            <a:off x="9742260" y="4917190"/>
            <a:ext cx="1982317" cy="500939"/>
          </a:xfrm>
          <a:custGeom>
            <a:avLst/>
            <a:gdLst>
              <a:gd name="connsiteX0" fmla="*/ 0 w 2656114"/>
              <a:gd name="connsiteY0" fmla="*/ 78402 h 156515"/>
              <a:gd name="connsiteX1" fmla="*/ 413657 w 2656114"/>
              <a:gd name="connsiteY1" fmla="*/ 2202 h 156515"/>
              <a:gd name="connsiteX2" fmla="*/ 1034143 w 2656114"/>
              <a:gd name="connsiteY2" fmla="*/ 154602 h 156515"/>
              <a:gd name="connsiteX3" fmla="*/ 1839686 w 2656114"/>
              <a:gd name="connsiteY3" fmla="*/ 89287 h 156515"/>
              <a:gd name="connsiteX4" fmla="*/ 2656114 w 2656114"/>
              <a:gd name="connsiteY4" fmla="*/ 111059 h 156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114" h="156515">
                <a:moveTo>
                  <a:pt x="0" y="78402"/>
                </a:moveTo>
                <a:cubicBezTo>
                  <a:pt x="120650" y="33952"/>
                  <a:pt x="241300" y="-10498"/>
                  <a:pt x="413657" y="2202"/>
                </a:cubicBezTo>
                <a:cubicBezTo>
                  <a:pt x="586014" y="14902"/>
                  <a:pt x="796472" y="140088"/>
                  <a:pt x="1034143" y="154602"/>
                </a:cubicBezTo>
                <a:cubicBezTo>
                  <a:pt x="1271814" y="169116"/>
                  <a:pt x="1569358" y="96544"/>
                  <a:pt x="1839686" y="89287"/>
                </a:cubicBezTo>
                <a:cubicBezTo>
                  <a:pt x="2110014" y="82030"/>
                  <a:pt x="2383064" y="96544"/>
                  <a:pt x="2656114" y="111059"/>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a:extLst>
              <a:ext uri="{FF2B5EF4-FFF2-40B4-BE49-F238E27FC236}">
                <a16:creationId xmlns:a16="http://schemas.microsoft.com/office/drawing/2014/main" id="{8C1AA809-92FA-C648-5952-76F0B04E3954}"/>
              </a:ext>
            </a:extLst>
          </p:cNvPr>
          <p:cNvSpPr/>
          <p:nvPr/>
        </p:nvSpPr>
        <p:spPr>
          <a:xfrm rot="10800000">
            <a:off x="8980819" y="4097762"/>
            <a:ext cx="3048000" cy="89212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a:extLst>
              <a:ext uri="{FF2B5EF4-FFF2-40B4-BE49-F238E27FC236}">
                <a16:creationId xmlns:a16="http://schemas.microsoft.com/office/drawing/2014/main" id="{2FB6DF1D-8AD0-FEEA-EDCD-F4FE4E163081}"/>
              </a:ext>
            </a:extLst>
          </p:cNvPr>
          <p:cNvSpPr/>
          <p:nvPr/>
        </p:nvSpPr>
        <p:spPr>
          <a:xfrm rot="10800000" flipH="1">
            <a:off x="8980819" y="4097762"/>
            <a:ext cx="3048000" cy="89212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84DB36C2-C833-92DE-AB63-3B6895B8893D}"/>
              </a:ext>
            </a:extLst>
          </p:cNvPr>
          <p:cNvSpPr/>
          <p:nvPr/>
        </p:nvSpPr>
        <p:spPr>
          <a:xfrm>
            <a:off x="8980819" y="3727851"/>
            <a:ext cx="2133600" cy="1732307"/>
          </a:xfrm>
          <a:prstGeom prst="arc">
            <a:avLst>
              <a:gd name="adj1" fmla="val 11043639"/>
              <a:gd name="adj2" fmla="val 1688150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43FB1588-8D28-5EDB-BC5E-80F638D52A95}"/>
              </a:ext>
            </a:extLst>
          </p:cNvPr>
          <p:cNvSpPr/>
          <p:nvPr/>
        </p:nvSpPr>
        <p:spPr>
          <a:xfrm flipH="1">
            <a:off x="9895221" y="3756636"/>
            <a:ext cx="2133600" cy="1732307"/>
          </a:xfrm>
          <a:prstGeom prst="arc">
            <a:avLst>
              <a:gd name="adj1" fmla="val 11043639"/>
              <a:gd name="adj2" fmla="val 1688150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8314BDD9-88EF-9FA8-72B5-F4C28295E8CF}"/>
              </a:ext>
            </a:extLst>
          </p:cNvPr>
          <p:cNvCxnSpPr>
            <a:cxnSpLocks/>
          </p:cNvCxnSpPr>
          <p:nvPr/>
        </p:nvCxnSpPr>
        <p:spPr>
          <a:xfrm>
            <a:off x="10504819" y="3756636"/>
            <a:ext cx="0" cy="15383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CAE7725-9D28-576A-A603-0E4B96611E87}"/>
              </a:ext>
            </a:extLst>
          </p:cNvPr>
          <p:cNvSpPr/>
          <p:nvPr/>
        </p:nvSpPr>
        <p:spPr>
          <a:xfrm>
            <a:off x="9220032" y="2591513"/>
            <a:ext cx="2808787" cy="584775"/>
          </a:xfrm>
          <a:prstGeom prst="rect">
            <a:avLst/>
          </a:prstGeom>
        </p:spPr>
        <p:txBody>
          <a:bodyPr wrap="square">
            <a:spAutoFit/>
          </a:bodyPr>
          <a:lstStyle/>
          <a:p>
            <a:pPr algn="ctr"/>
            <a:r>
              <a:rPr lang="en-US" sz="1600" b="1" dirty="0">
                <a:solidFill>
                  <a:prstClr val="black"/>
                </a:solidFill>
                <a:latin typeface="Calibri" panose="020F0502020204030204" pitchFamily="34" charset="0"/>
                <a:cs typeface="Calibri" panose="020F0502020204030204" pitchFamily="34" charset="0"/>
              </a:rPr>
              <a:t>Schematic Plume Gas Streamlines (After Cratering)</a:t>
            </a:r>
            <a:endParaRPr lang="en-US" dirty="0">
              <a:latin typeface="+mn-lt"/>
            </a:endParaRPr>
          </a:p>
        </p:txBody>
      </p:sp>
      <p:pic>
        <p:nvPicPr>
          <p:cNvPr id="26" name="Picture 25">
            <a:extLst>
              <a:ext uri="{FF2B5EF4-FFF2-40B4-BE49-F238E27FC236}">
                <a16:creationId xmlns:a16="http://schemas.microsoft.com/office/drawing/2014/main" id="{2E44CFFE-3A11-3B96-F697-67DAC030167E}"/>
              </a:ext>
            </a:extLst>
          </p:cNvPr>
          <p:cNvPicPr>
            <a:picLocks noChangeAspect="1"/>
          </p:cNvPicPr>
          <p:nvPr/>
        </p:nvPicPr>
        <p:blipFill rotWithShape="1">
          <a:blip r:embed="rId3"/>
          <a:srcRect l="35277" t="65064" r="44519" b="13140"/>
          <a:stretch/>
        </p:blipFill>
        <p:spPr>
          <a:xfrm>
            <a:off x="10434850" y="3740187"/>
            <a:ext cx="679570" cy="1571259"/>
          </a:xfrm>
          <a:prstGeom prst="rect">
            <a:avLst/>
          </a:prstGeom>
        </p:spPr>
      </p:pic>
      <p:sp>
        <p:nvSpPr>
          <p:cNvPr id="27" name="Rectangle 26">
            <a:extLst>
              <a:ext uri="{FF2B5EF4-FFF2-40B4-BE49-F238E27FC236}">
                <a16:creationId xmlns:a16="http://schemas.microsoft.com/office/drawing/2014/main" id="{799B903B-AEF0-2568-AF1B-4E2DC1F54C8E}"/>
              </a:ext>
            </a:extLst>
          </p:cNvPr>
          <p:cNvSpPr/>
          <p:nvPr/>
        </p:nvSpPr>
        <p:spPr>
          <a:xfrm>
            <a:off x="10697283" y="3310483"/>
            <a:ext cx="1588197" cy="338554"/>
          </a:xfrm>
          <a:prstGeom prst="rect">
            <a:avLst/>
          </a:prstGeom>
        </p:spPr>
        <p:txBody>
          <a:bodyPr wrap="square">
            <a:spAutoFit/>
          </a:bodyPr>
          <a:lstStyle/>
          <a:p>
            <a:pPr algn="ctr"/>
            <a:r>
              <a:rPr lang="en-US" sz="1600" i="1" dirty="0">
                <a:solidFill>
                  <a:prstClr val="black"/>
                </a:solidFill>
                <a:latin typeface="Calibri" panose="020F0502020204030204" pitchFamily="34" charset="0"/>
                <a:cs typeface="Calibri" panose="020F0502020204030204" pitchFamily="34" charset="0"/>
              </a:rPr>
              <a:t>Rocket Nozzle</a:t>
            </a:r>
            <a:endParaRPr lang="en-US" i="1" dirty="0">
              <a:latin typeface="+mn-lt"/>
            </a:endParaRPr>
          </a:p>
        </p:txBody>
      </p:sp>
      <p:sp>
        <p:nvSpPr>
          <p:cNvPr id="28" name="TextBox 27">
            <a:extLst>
              <a:ext uri="{FF2B5EF4-FFF2-40B4-BE49-F238E27FC236}">
                <a16:creationId xmlns:a16="http://schemas.microsoft.com/office/drawing/2014/main" id="{2D08C92F-8E9B-34DF-9E33-3C8700D11B37}"/>
              </a:ext>
            </a:extLst>
          </p:cNvPr>
          <p:cNvSpPr txBox="1"/>
          <p:nvPr/>
        </p:nvSpPr>
        <p:spPr>
          <a:xfrm>
            <a:off x="646292" y="2116425"/>
            <a:ext cx="3977915" cy="430887"/>
          </a:xfrm>
          <a:prstGeom prst="rect">
            <a:avLst/>
          </a:prstGeom>
          <a:solidFill>
            <a:schemeClr val="bg1"/>
          </a:solidFill>
        </p:spPr>
        <p:txBody>
          <a:bodyPr wrap="square" lIns="0" tIns="0" rIns="0" bIns="0" rtlCol="0">
            <a:spAutoFit/>
          </a:bodyPr>
          <a:lstStyle/>
          <a:p>
            <a:r>
              <a:rPr lang="en-US" sz="1400" b="1" dirty="0"/>
              <a:t>Plume Gas Streamlines Impinging on Evolving Lunar Terrain from Loci/Chem-DIGGEM Simulation</a:t>
            </a:r>
          </a:p>
        </p:txBody>
      </p:sp>
      <p:sp>
        <p:nvSpPr>
          <p:cNvPr id="29" name="TextBox 28">
            <a:extLst>
              <a:ext uri="{FF2B5EF4-FFF2-40B4-BE49-F238E27FC236}">
                <a16:creationId xmlns:a16="http://schemas.microsoft.com/office/drawing/2014/main" id="{C48019B5-8787-2840-4362-B915C758F944}"/>
              </a:ext>
            </a:extLst>
          </p:cNvPr>
          <p:cNvSpPr txBox="1"/>
          <p:nvPr/>
        </p:nvSpPr>
        <p:spPr>
          <a:xfrm>
            <a:off x="7432949" y="1978194"/>
            <a:ext cx="3681469" cy="400110"/>
          </a:xfrm>
          <a:prstGeom prst="rect">
            <a:avLst/>
          </a:prstGeom>
          <a:solidFill>
            <a:schemeClr val="bg1"/>
          </a:solidFill>
          <a:ln>
            <a:solidFill>
              <a:schemeClr val="tx1"/>
            </a:solidFill>
          </a:ln>
        </p:spPr>
        <p:txBody>
          <a:bodyPr wrap="square" lIns="91440" tIns="91440" rIns="91440" bIns="91440" rtlCol="0">
            <a:spAutoFit/>
          </a:bodyPr>
          <a:lstStyle/>
          <a:p>
            <a:r>
              <a:rPr lang="en-US" sz="1400" b="1" dirty="0"/>
              <a:t>Illustration of Coupled Plume/Surface Effects</a:t>
            </a:r>
          </a:p>
        </p:txBody>
      </p:sp>
      <p:sp>
        <p:nvSpPr>
          <p:cNvPr id="30" name="TextBox 29">
            <a:extLst>
              <a:ext uri="{FF2B5EF4-FFF2-40B4-BE49-F238E27FC236}">
                <a16:creationId xmlns:a16="http://schemas.microsoft.com/office/drawing/2014/main" id="{DCF9FFB7-1220-16E9-271E-8E6FEE9C3AEB}"/>
              </a:ext>
            </a:extLst>
          </p:cNvPr>
          <p:cNvSpPr txBox="1"/>
          <p:nvPr/>
        </p:nvSpPr>
        <p:spPr>
          <a:xfrm>
            <a:off x="380999" y="5709954"/>
            <a:ext cx="10668000" cy="584775"/>
          </a:xfrm>
          <a:prstGeom prst="rect">
            <a:avLst/>
          </a:prstGeom>
          <a:noFill/>
        </p:spPr>
        <p:txBody>
          <a:bodyPr wrap="square" rtlCol="0">
            <a:spAutoFit/>
          </a:bodyPr>
          <a:lstStyle/>
          <a:p>
            <a:pPr marL="466725" indent="-347663">
              <a:buFont typeface="Arial" panose="020B0604020202020204" pitchFamily="34" charset="0"/>
              <a:buChar char="•"/>
            </a:pPr>
            <a:r>
              <a:rPr lang="en-US" sz="1600" dirty="0">
                <a:latin typeface="+mj-lt"/>
                <a:sym typeface="Wingdings" pitchFamily="2" charset="2"/>
              </a:rPr>
              <a:t>Unsteadiness of plume/surface interaction w/recirculating plume gases beneath vehicle leads to observed ripples</a:t>
            </a:r>
          </a:p>
          <a:p>
            <a:pPr marL="466725" indent="-347663">
              <a:buFont typeface="Arial" panose="020B0604020202020204" pitchFamily="34" charset="0"/>
              <a:buChar char="•"/>
            </a:pPr>
            <a:r>
              <a:rPr lang="en-US" sz="1600" dirty="0">
                <a:latin typeface="+mj-lt"/>
                <a:sym typeface="Wingdings" pitchFamily="2" charset="2"/>
              </a:rPr>
              <a:t>Coupling plume/cratering is especially important as crater grows in size (refer to diagrams at right)</a:t>
            </a:r>
          </a:p>
        </p:txBody>
      </p:sp>
    </p:spTree>
    <p:extLst>
      <p:ext uri="{BB962C8B-B14F-4D97-AF65-F5344CB8AC3E}">
        <p14:creationId xmlns:p14="http://schemas.microsoft.com/office/powerpoint/2010/main" val="235406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33FF36-C066-4C9C-98E6-F0CC5095383A}"/>
              </a:ext>
            </a:extLst>
          </p:cNvPr>
          <p:cNvSpPr>
            <a:spLocks noGrp="1"/>
          </p:cNvSpPr>
          <p:nvPr>
            <p:ph type="sldNum" sz="quarter" idx="12"/>
          </p:nvPr>
        </p:nvSpPr>
        <p:spPr/>
        <p:txBody>
          <a:bodyPr/>
          <a:lstStyle/>
          <a:p>
            <a:fld id="{65BAF2F1-034F-4B86-AD9E-8D8D16CB00EA}" type="slidenum">
              <a:rPr lang="en-US" smtClean="0"/>
              <a:t>13</a:t>
            </a:fld>
            <a:endParaRPr lang="en-US" dirty="0"/>
          </a:p>
        </p:txBody>
      </p:sp>
      <p:sp>
        <p:nvSpPr>
          <p:cNvPr id="3" name="Title 2">
            <a:extLst>
              <a:ext uri="{FF2B5EF4-FFF2-40B4-BE49-F238E27FC236}">
                <a16:creationId xmlns:a16="http://schemas.microsoft.com/office/drawing/2014/main" id="{9FC606C1-CBA0-4010-B8DF-06885C9CBA59}"/>
              </a:ext>
            </a:extLst>
          </p:cNvPr>
          <p:cNvSpPr txBox="1">
            <a:spLocks/>
          </p:cNvSpPr>
          <p:nvPr/>
        </p:nvSpPr>
        <p:spPr>
          <a:xfrm>
            <a:off x="1602913" y="439092"/>
            <a:ext cx="8631767" cy="45720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Apollo 12 LM Simulation: Erosion Rate</a:t>
            </a:r>
          </a:p>
        </p:txBody>
      </p:sp>
      <p:sp>
        <p:nvSpPr>
          <p:cNvPr id="6" name="TextBox 5">
            <a:extLst>
              <a:ext uri="{FF2B5EF4-FFF2-40B4-BE49-F238E27FC236}">
                <a16:creationId xmlns:a16="http://schemas.microsoft.com/office/drawing/2014/main" id="{61418539-3F79-8A7B-3099-3A5F0C106528}"/>
              </a:ext>
            </a:extLst>
          </p:cNvPr>
          <p:cNvSpPr txBox="1"/>
          <p:nvPr/>
        </p:nvSpPr>
        <p:spPr>
          <a:xfrm>
            <a:off x="380999" y="1023260"/>
            <a:ext cx="10845481" cy="1077218"/>
          </a:xfrm>
          <a:prstGeom prst="rect">
            <a:avLst/>
          </a:prstGeom>
          <a:noFill/>
        </p:spPr>
        <p:txBody>
          <a:bodyPr wrap="square" rtlCol="0">
            <a:spAutoFit/>
          </a:bodyPr>
          <a:lstStyle/>
          <a:p>
            <a:pPr marL="466725" indent="-347663">
              <a:buFont typeface="Arial" panose="020B0604020202020204" pitchFamily="34" charset="0"/>
              <a:buChar char="•"/>
            </a:pPr>
            <a:r>
              <a:rPr lang="en-US" sz="1600" dirty="0">
                <a:latin typeface="+mj-lt"/>
                <a:sym typeface="Wingdings" pitchFamily="2" charset="2"/>
              </a:rPr>
              <a:t>Erosion rate is obtained from the simulation through integration of DIGGEM model erosion mass flux over the Lunar surface</a:t>
            </a:r>
          </a:p>
          <a:p>
            <a:pPr marL="466725" indent="-347663">
              <a:buFont typeface="Arial" panose="020B0604020202020204" pitchFamily="34" charset="0"/>
              <a:buChar char="•"/>
            </a:pPr>
            <a:r>
              <a:rPr lang="en-US" sz="1600" dirty="0">
                <a:latin typeface="+mj-lt"/>
                <a:sym typeface="Wingdings" pitchFamily="2" charset="2"/>
              </a:rPr>
              <a:t>Simulated erosion mass flow rate is compared with flight data</a:t>
            </a:r>
            <a:r>
              <a:rPr lang="en-US" sz="1600" baseline="30000" dirty="0">
                <a:latin typeface="+mj-lt"/>
                <a:sym typeface="Wingdings" pitchFamily="2" charset="2"/>
              </a:rPr>
              <a:t>5</a:t>
            </a:r>
            <a:r>
              <a:rPr lang="en-US" sz="1600" dirty="0">
                <a:latin typeface="+mj-lt"/>
                <a:sym typeface="Wingdings" pitchFamily="2" charset="2"/>
              </a:rPr>
              <a:t> as a function of altitude below</a:t>
            </a:r>
          </a:p>
          <a:p>
            <a:pPr marL="466725" indent="-347663">
              <a:buFont typeface="Arial" panose="020B0604020202020204" pitchFamily="34" charset="0"/>
              <a:buChar char="•"/>
            </a:pPr>
            <a:endParaRPr lang="en-US" sz="1600" dirty="0">
              <a:latin typeface="+mj-lt"/>
              <a:sym typeface="Wingdings" pitchFamily="2" charset="2"/>
            </a:endParaRPr>
          </a:p>
          <a:p>
            <a:pPr marL="119062"/>
            <a:endParaRPr lang="en-US" sz="1600" dirty="0">
              <a:latin typeface="+mj-lt"/>
              <a:sym typeface="Wingdings" pitchFamily="2" charset="2"/>
            </a:endParaRPr>
          </a:p>
        </p:txBody>
      </p:sp>
      <p:pic>
        <p:nvPicPr>
          <p:cNvPr id="4" name="Picture 3" descr="Chart&#10;&#10;Description automatically generated">
            <a:extLst>
              <a:ext uri="{FF2B5EF4-FFF2-40B4-BE49-F238E27FC236}">
                <a16:creationId xmlns:a16="http://schemas.microsoft.com/office/drawing/2014/main" id="{BFAE14FC-71D3-9944-A804-8B877E5CB3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753" y="2349839"/>
            <a:ext cx="4133185" cy="3701005"/>
          </a:xfrm>
          <a:prstGeom prst="rect">
            <a:avLst/>
          </a:prstGeom>
        </p:spPr>
      </p:pic>
      <p:sp>
        <p:nvSpPr>
          <p:cNvPr id="8" name="TextBox 7">
            <a:extLst>
              <a:ext uri="{FF2B5EF4-FFF2-40B4-BE49-F238E27FC236}">
                <a16:creationId xmlns:a16="http://schemas.microsoft.com/office/drawing/2014/main" id="{7EF84192-33BE-64E7-7E1C-BAA37DDE539B}"/>
              </a:ext>
            </a:extLst>
          </p:cNvPr>
          <p:cNvSpPr txBox="1"/>
          <p:nvPr/>
        </p:nvSpPr>
        <p:spPr>
          <a:xfrm>
            <a:off x="5071534" y="2648376"/>
            <a:ext cx="6939844" cy="1569660"/>
          </a:xfrm>
          <a:prstGeom prst="rect">
            <a:avLst/>
          </a:prstGeom>
          <a:noFill/>
        </p:spPr>
        <p:txBody>
          <a:bodyPr wrap="square" rtlCol="0">
            <a:spAutoFit/>
          </a:bodyPr>
          <a:lstStyle/>
          <a:p>
            <a:pPr marL="466725" indent="-347663">
              <a:buFont typeface="Arial" panose="020B0604020202020204" pitchFamily="34" charset="0"/>
              <a:buChar char="•"/>
            </a:pPr>
            <a:r>
              <a:rPr lang="en-US" sz="1600" dirty="0">
                <a:latin typeface="+mj-lt"/>
                <a:sym typeface="Wingdings" pitchFamily="2" charset="2"/>
              </a:rPr>
              <a:t>DIGGEM model is </a:t>
            </a:r>
            <a:r>
              <a:rPr lang="en-US" sz="1600" i="1" dirty="0">
                <a:latin typeface="+mj-lt"/>
                <a:sym typeface="Wingdings" pitchFamily="2" charset="2"/>
              </a:rPr>
              <a:t>calibrated</a:t>
            </a:r>
            <a:r>
              <a:rPr lang="en-US" sz="1600" dirty="0">
                <a:latin typeface="+mj-lt"/>
                <a:sym typeface="Wingdings" pitchFamily="2" charset="2"/>
              </a:rPr>
              <a:t> to the Lane and Metzger curve fit</a:t>
            </a:r>
          </a:p>
          <a:p>
            <a:pPr marL="466725" indent="-347663">
              <a:buFont typeface="Arial" panose="020B0604020202020204" pitchFamily="34" charset="0"/>
              <a:buChar char="•"/>
            </a:pPr>
            <a:r>
              <a:rPr lang="en-US" sz="1600" dirty="0">
                <a:latin typeface="+mj-lt"/>
                <a:sym typeface="Wingdings" pitchFamily="2" charset="2"/>
              </a:rPr>
              <a:t>Comparison at left verifies that the calibration holds for the coupled Loci/Chem-DIGGEM tool</a:t>
            </a:r>
          </a:p>
          <a:p>
            <a:pPr marL="923925" lvl="1" indent="-347663">
              <a:buFont typeface="Arial" panose="020B0604020202020204" pitchFamily="34" charset="0"/>
              <a:buChar char="•"/>
            </a:pPr>
            <a:r>
              <a:rPr lang="en-US" sz="1600" dirty="0">
                <a:latin typeface="+mj-lt"/>
                <a:sym typeface="Wingdings" pitchFamily="2" charset="2"/>
              </a:rPr>
              <a:t>Erosion rate within 30% of curve fit overall</a:t>
            </a:r>
          </a:p>
          <a:p>
            <a:pPr marL="923925" lvl="1" indent="-347663">
              <a:buFont typeface="Arial" panose="020B0604020202020204" pitchFamily="34" charset="0"/>
              <a:buChar char="•"/>
            </a:pPr>
            <a:r>
              <a:rPr lang="en-US" sz="1600" dirty="0">
                <a:latin typeface="+mj-lt"/>
                <a:sym typeface="Wingdings" pitchFamily="2" charset="2"/>
              </a:rPr>
              <a:t>Erosion rate within 16% of curve fit below 15 m altitude where most of the erosion occurs </a:t>
            </a:r>
          </a:p>
        </p:txBody>
      </p:sp>
      <p:sp>
        <p:nvSpPr>
          <p:cNvPr id="5" name="TextBox 4">
            <a:extLst>
              <a:ext uri="{FF2B5EF4-FFF2-40B4-BE49-F238E27FC236}">
                <a16:creationId xmlns:a16="http://schemas.microsoft.com/office/drawing/2014/main" id="{0A19E051-6D5E-4D6D-18D8-DCAB59EFECBC}"/>
              </a:ext>
            </a:extLst>
          </p:cNvPr>
          <p:cNvSpPr txBox="1"/>
          <p:nvPr/>
        </p:nvSpPr>
        <p:spPr>
          <a:xfrm>
            <a:off x="1093619" y="1819013"/>
            <a:ext cx="3977915" cy="430887"/>
          </a:xfrm>
          <a:prstGeom prst="rect">
            <a:avLst/>
          </a:prstGeom>
          <a:solidFill>
            <a:schemeClr val="bg1"/>
          </a:solidFill>
        </p:spPr>
        <p:txBody>
          <a:bodyPr wrap="square" lIns="0" tIns="0" rIns="0" bIns="0" rtlCol="0">
            <a:spAutoFit/>
          </a:bodyPr>
          <a:lstStyle/>
          <a:p>
            <a:r>
              <a:rPr lang="en-US" sz="1400" b="1" dirty="0"/>
              <a:t>Comparison of Erosion Rate from Loci/Chem-DIGGEM w/Calibration Data from Lane and Metzger</a:t>
            </a:r>
            <a:r>
              <a:rPr lang="en-US" sz="1400" b="1" baseline="30000" dirty="0"/>
              <a:t>5</a:t>
            </a:r>
            <a:endParaRPr lang="en-US" sz="1400" b="1" dirty="0"/>
          </a:p>
        </p:txBody>
      </p:sp>
      <p:sp>
        <p:nvSpPr>
          <p:cNvPr id="23" name="Rectangle 22">
            <a:extLst>
              <a:ext uri="{FF2B5EF4-FFF2-40B4-BE49-F238E27FC236}">
                <a16:creationId xmlns:a16="http://schemas.microsoft.com/office/drawing/2014/main" id="{0B76A4D4-A540-AC0B-3F1B-A706C3BC2817}"/>
              </a:ext>
            </a:extLst>
          </p:cNvPr>
          <p:cNvSpPr/>
          <p:nvPr/>
        </p:nvSpPr>
        <p:spPr>
          <a:xfrm>
            <a:off x="5667023" y="5032290"/>
            <a:ext cx="6001326" cy="646331"/>
          </a:xfrm>
          <a:prstGeom prst="rect">
            <a:avLst/>
          </a:prstGeom>
          <a:solidFill>
            <a:schemeClr val="accent2">
              <a:lumMod val="40000"/>
              <a:lumOff val="60000"/>
            </a:schemeClr>
          </a:solidFill>
          <a:ln w="28575">
            <a:solidFill>
              <a:schemeClr val="tx1"/>
            </a:solidFill>
          </a:ln>
        </p:spPr>
        <p:txBody>
          <a:bodyPr wrap="square">
            <a:spAutoFit/>
          </a:bodyPr>
          <a:lstStyle/>
          <a:p>
            <a:pPr algn="ctr"/>
            <a:r>
              <a:rPr lang="en-US" b="1" dirty="0">
                <a:latin typeface="+mn-lt"/>
              </a:rPr>
              <a:t>Verified that the DIGGEM model parameters remain valid with the newly developed, fully coupled approach</a:t>
            </a:r>
            <a:endParaRPr lang="fr-FR" b="1" dirty="0">
              <a:latin typeface="+mn-lt"/>
            </a:endParaRPr>
          </a:p>
        </p:txBody>
      </p:sp>
    </p:spTree>
    <p:extLst>
      <p:ext uri="{BB962C8B-B14F-4D97-AF65-F5344CB8AC3E}">
        <p14:creationId xmlns:p14="http://schemas.microsoft.com/office/powerpoint/2010/main" val="2794633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33FF36-C066-4C9C-98E6-F0CC5095383A}"/>
              </a:ext>
            </a:extLst>
          </p:cNvPr>
          <p:cNvSpPr>
            <a:spLocks noGrp="1"/>
          </p:cNvSpPr>
          <p:nvPr>
            <p:ph type="sldNum" sz="quarter" idx="12"/>
          </p:nvPr>
        </p:nvSpPr>
        <p:spPr/>
        <p:txBody>
          <a:bodyPr/>
          <a:lstStyle/>
          <a:p>
            <a:fld id="{65BAF2F1-034F-4B86-AD9E-8D8D16CB00EA}" type="slidenum">
              <a:rPr lang="en-US" smtClean="0"/>
              <a:t>14</a:t>
            </a:fld>
            <a:endParaRPr lang="en-US"/>
          </a:p>
        </p:txBody>
      </p:sp>
      <p:sp>
        <p:nvSpPr>
          <p:cNvPr id="3" name="Title 2">
            <a:extLst>
              <a:ext uri="{FF2B5EF4-FFF2-40B4-BE49-F238E27FC236}">
                <a16:creationId xmlns:a16="http://schemas.microsoft.com/office/drawing/2014/main" id="{9FC606C1-CBA0-4010-B8DF-06885C9CBA59}"/>
              </a:ext>
            </a:extLst>
          </p:cNvPr>
          <p:cNvSpPr txBox="1">
            <a:spLocks/>
          </p:cNvSpPr>
          <p:nvPr/>
        </p:nvSpPr>
        <p:spPr>
          <a:xfrm>
            <a:off x="1602913" y="439092"/>
            <a:ext cx="8631767" cy="45720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Apollo 12 LM Simulation: Crater Depth</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1418539-3F79-8A7B-3099-3A5F0C106528}"/>
                  </a:ext>
                </a:extLst>
              </p:cNvPr>
              <p:cNvSpPr txBox="1"/>
              <p:nvPr/>
            </p:nvSpPr>
            <p:spPr>
              <a:xfrm>
                <a:off x="381000" y="1023260"/>
                <a:ext cx="10668000" cy="1476815"/>
              </a:xfrm>
              <a:prstGeom prst="rect">
                <a:avLst/>
              </a:prstGeom>
              <a:noFill/>
            </p:spPr>
            <p:txBody>
              <a:bodyPr wrap="square" rtlCol="0">
                <a:spAutoFit/>
              </a:bodyPr>
              <a:lstStyle/>
              <a:p>
                <a:pPr marL="466725" indent="-347663">
                  <a:buFont typeface="Arial" panose="020B0604020202020204" pitchFamily="34" charset="0"/>
                  <a:buChar char="•"/>
                </a:pPr>
                <a:r>
                  <a:rPr lang="en-US" sz="1600" dirty="0">
                    <a:latin typeface="+mj-lt"/>
                    <a:sym typeface="Wingdings" pitchFamily="2" charset="2"/>
                  </a:rPr>
                  <a:t>Crater depth is evaluated </a:t>
                </a:r>
                <a:r>
                  <a:rPr lang="en-US" sz="1600" i="1" dirty="0">
                    <a:latin typeface="+mj-lt"/>
                    <a:sym typeface="Wingdings" pitchFamily="2" charset="2"/>
                  </a:rPr>
                  <a:t>locally</a:t>
                </a:r>
                <a:r>
                  <a:rPr lang="en-US" sz="1600" dirty="0">
                    <a:latin typeface="+mj-lt"/>
                    <a:sym typeface="Wingdings" pitchFamily="2" charset="2"/>
                  </a:rPr>
                  <a:t> in Loci/Chem-DIGGEM:</a:t>
                </a:r>
              </a:p>
              <a:p>
                <a:pPr marL="576262" lvl="1"/>
                <a14:m>
                  <m:oMathPara xmlns:m="http://schemas.openxmlformats.org/officeDocument/2006/math">
                    <m:oMathParaPr>
                      <m:jc m:val="centerGroup"/>
                    </m:oMathParaPr>
                    <m:oMath xmlns:m="http://schemas.openxmlformats.org/officeDocument/2006/math">
                      <m:r>
                        <m:rPr>
                          <m:sty m:val="p"/>
                        </m:rPr>
                        <a:rPr lang="en-US" sz="1600" b="0" i="1" smtClean="0">
                          <a:latin typeface="Cambria Math" panose="02040503050406030204" pitchFamily="18" charset="0"/>
                          <a:sym typeface="Wingdings" pitchFamily="2" charset="2"/>
                        </a:rPr>
                        <m:t>D</m:t>
                      </m:r>
                      <m:r>
                        <m:rPr>
                          <m:sty m:val="p"/>
                        </m:rPr>
                        <a:rPr lang="en-US" sz="1600" b="0" i="0" smtClean="0">
                          <a:latin typeface="Cambria Math" panose="02040503050406030204" pitchFamily="18" charset="0"/>
                          <a:sym typeface="Wingdings" pitchFamily="2" charset="2"/>
                        </a:rPr>
                        <m:t>epth</m:t>
                      </m:r>
                      <m:d>
                        <m:dPr>
                          <m:ctrlPr>
                            <a:rPr lang="en-US" sz="1600" b="0" i="1" smtClean="0">
                              <a:latin typeface="Cambria Math" panose="02040503050406030204" pitchFamily="18" charset="0"/>
                              <a:sym typeface="Wingdings" pitchFamily="2" charset="2"/>
                            </a:rPr>
                          </m:ctrlPr>
                        </m:dPr>
                        <m:e>
                          <m:acc>
                            <m:accPr>
                              <m:chr m:val="⃗"/>
                              <m:ctrlPr>
                                <a:rPr lang="en-US" sz="1600" b="0" i="1" smtClean="0">
                                  <a:latin typeface="Cambria Math" panose="02040503050406030204" pitchFamily="18" charset="0"/>
                                  <a:sym typeface="Wingdings" pitchFamily="2" charset="2"/>
                                </a:rPr>
                              </m:ctrlPr>
                            </m:accPr>
                            <m:e>
                              <m:r>
                                <a:rPr lang="en-US" sz="1600" b="0" i="1" smtClean="0">
                                  <a:latin typeface="Cambria Math" panose="02040503050406030204" pitchFamily="18" charset="0"/>
                                  <a:sym typeface="Wingdings" pitchFamily="2" charset="2"/>
                                </a:rPr>
                                <m:t>𝑥</m:t>
                              </m:r>
                            </m:e>
                          </m:acc>
                          <m:r>
                            <a:rPr lang="en-US" sz="1600" b="0" i="1" smtClean="0">
                              <a:latin typeface="Cambria Math" panose="02040503050406030204" pitchFamily="18" charset="0"/>
                              <a:sym typeface="Wingdings" pitchFamily="2" charset="2"/>
                            </a:rPr>
                            <m:t>,</m:t>
                          </m:r>
                          <m:r>
                            <a:rPr lang="en-US" sz="1600" b="0" i="1" smtClean="0">
                              <a:latin typeface="Cambria Math" panose="02040503050406030204" pitchFamily="18" charset="0"/>
                              <a:sym typeface="Wingdings" pitchFamily="2" charset="2"/>
                            </a:rPr>
                            <m:t>𝑡</m:t>
                          </m:r>
                        </m:e>
                      </m:d>
                      <m:r>
                        <a:rPr lang="en-US" sz="1600" b="0" i="1" smtClean="0">
                          <a:latin typeface="Cambria Math" panose="02040503050406030204" pitchFamily="18" charset="0"/>
                          <a:sym typeface="Wingdings" pitchFamily="2" charset="2"/>
                        </a:rPr>
                        <m:t>=</m:t>
                      </m:r>
                      <m:f>
                        <m:fPr>
                          <m:ctrlPr>
                            <a:rPr lang="en-US" sz="1600" b="0" i="1" smtClean="0">
                              <a:latin typeface="Cambria Math" panose="02040503050406030204" pitchFamily="18" charset="0"/>
                              <a:sym typeface="Wingdings" pitchFamily="2" charset="2"/>
                            </a:rPr>
                          </m:ctrlPr>
                        </m:fPr>
                        <m:num>
                          <m:r>
                            <a:rPr lang="en-US" sz="1600" b="0" i="1" smtClean="0">
                              <a:latin typeface="Cambria Math" panose="02040503050406030204" pitchFamily="18" charset="0"/>
                              <a:sym typeface="Wingdings" pitchFamily="2" charset="2"/>
                            </a:rPr>
                            <m:t>1</m:t>
                          </m:r>
                        </m:num>
                        <m:den>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𝜌</m:t>
                              </m:r>
                            </m:e>
                            <m:sub>
                              <m:r>
                                <a:rPr lang="en-US" sz="1600" b="0" i="1" smtClean="0">
                                  <a:latin typeface="Cambria Math" panose="02040503050406030204" pitchFamily="18" charset="0"/>
                                  <a:sym typeface="Wingdings" pitchFamily="2" charset="2"/>
                                </a:rPr>
                                <m:t>𝑏</m:t>
                              </m:r>
                            </m:sub>
                          </m:sSub>
                        </m:den>
                      </m:f>
                      <m:nary>
                        <m:naryPr>
                          <m:limLoc m:val="undOvr"/>
                          <m:subHide m:val="on"/>
                          <m:supHide m:val="on"/>
                          <m:ctrlPr>
                            <a:rPr lang="en-US" sz="1600" b="0" i="1" smtClean="0">
                              <a:latin typeface="Cambria Math" panose="02040503050406030204" pitchFamily="18" charset="0"/>
                              <a:sym typeface="Wingdings" pitchFamily="2" charset="2"/>
                            </a:rPr>
                          </m:ctrlPr>
                        </m:naryPr>
                        <m:sub/>
                        <m:sup/>
                        <m:e>
                          <m:acc>
                            <m:accPr>
                              <m:chr m:val="̇"/>
                              <m:ctrlPr>
                                <a:rPr lang="en-US" sz="1600" i="1">
                                  <a:latin typeface="Cambria Math" panose="02040503050406030204" pitchFamily="18" charset="0"/>
                                  <a:sym typeface="Wingdings" pitchFamily="2" charset="2"/>
                                </a:rPr>
                              </m:ctrlPr>
                            </m:accPr>
                            <m:e>
                              <m:r>
                                <a:rPr lang="en-US" sz="1600" i="1">
                                  <a:latin typeface="Cambria Math" panose="02040503050406030204" pitchFamily="18" charset="0"/>
                                  <a:sym typeface="Wingdings" pitchFamily="2" charset="2"/>
                                </a:rPr>
                                <m:t>𝑚</m:t>
                              </m:r>
                            </m:e>
                          </m:acc>
                          <m:sSub>
                            <m:sSubPr>
                              <m:ctrlPr>
                                <a:rPr lang="en-US" sz="1600" i="1" dirty="0">
                                  <a:latin typeface="Cambria Math" panose="02040503050406030204" pitchFamily="18" charset="0"/>
                                  <a:sym typeface="Wingdings" pitchFamily="2" charset="2"/>
                                </a:rPr>
                              </m:ctrlPr>
                            </m:sSubPr>
                            <m:e>
                              <m:r>
                                <a:rPr lang="en-US" sz="1600" i="1" dirty="0">
                                  <a:latin typeface="Cambria Math" panose="02040503050406030204" pitchFamily="18" charset="0"/>
                                  <a:sym typeface="Wingdings" pitchFamily="2" charset="2"/>
                                </a:rPr>
                                <m:t>”</m:t>
                              </m:r>
                            </m:e>
                            <m:sub>
                              <m:r>
                                <m:rPr>
                                  <m:sty m:val="p"/>
                                </m:rPr>
                                <a:rPr lang="en-US" sz="1600" dirty="0">
                                  <a:latin typeface="Cambria Math" panose="02040503050406030204" pitchFamily="18" charset="0"/>
                                  <a:sym typeface="Wingdings" pitchFamily="2" charset="2"/>
                                </a:rPr>
                                <m:t>erosion</m:t>
                              </m:r>
                            </m:sub>
                          </m:sSub>
                          <m:d>
                            <m:dPr>
                              <m:ctrlPr>
                                <a:rPr lang="en-US" sz="1600" i="1" dirty="0">
                                  <a:latin typeface="Cambria Math" panose="02040503050406030204" pitchFamily="18" charset="0"/>
                                  <a:sym typeface="Wingdings" pitchFamily="2" charset="2"/>
                                </a:rPr>
                              </m:ctrlPr>
                            </m:dPr>
                            <m:e>
                              <m:acc>
                                <m:accPr>
                                  <m:chr m:val="⃗"/>
                                  <m:ctrlPr>
                                    <a:rPr lang="en-US" sz="1600" i="1" dirty="0">
                                      <a:latin typeface="Cambria Math" panose="02040503050406030204" pitchFamily="18" charset="0"/>
                                      <a:sym typeface="Wingdings" pitchFamily="2" charset="2"/>
                                    </a:rPr>
                                  </m:ctrlPr>
                                </m:accPr>
                                <m:e>
                                  <m:r>
                                    <a:rPr lang="en-US" sz="1600" i="1" dirty="0">
                                      <a:latin typeface="Cambria Math" panose="02040503050406030204" pitchFamily="18" charset="0"/>
                                      <a:sym typeface="Wingdings" pitchFamily="2" charset="2"/>
                                    </a:rPr>
                                    <m:t>𝑥</m:t>
                                  </m:r>
                                </m:e>
                              </m:acc>
                              <m:r>
                                <a:rPr lang="en-US" sz="1600" i="1" dirty="0">
                                  <a:latin typeface="Cambria Math" panose="02040503050406030204" pitchFamily="18" charset="0"/>
                                  <a:sym typeface="Wingdings" pitchFamily="2" charset="2"/>
                                </a:rPr>
                                <m:t>,</m:t>
                              </m:r>
                              <m:r>
                                <a:rPr lang="en-US" sz="1600" i="1" dirty="0">
                                  <a:latin typeface="Cambria Math" panose="02040503050406030204" pitchFamily="18" charset="0"/>
                                  <a:sym typeface="Wingdings" pitchFamily="2" charset="2"/>
                                </a:rPr>
                                <m:t>𝑡</m:t>
                              </m:r>
                            </m:e>
                          </m:d>
                          <m:r>
                            <a:rPr lang="en-US" sz="1600" b="0" i="1" dirty="0" smtClean="0">
                              <a:latin typeface="Cambria Math" panose="02040503050406030204" pitchFamily="18" charset="0"/>
                              <a:sym typeface="Wingdings" pitchFamily="2" charset="2"/>
                            </a:rPr>
                            <m:t> ⅆ</m:t>
                          </m:r>
                          <m:r>
                            <a:rPr lang="en-US" sz="1600" b="0" i="1" dirty="0" smtClean="0">
                              <a:latin typeface="Cambria Math" panose="02040503050406030204" pitchFamily="18" charset="0"/>
                              <a:sym typeface="Wingdings" pitchFamily="2" charset="2"/>
                            </a:rPr>
                            <m:t>𝑡</m:t>
                          </m:r>
                        </m:e>
                      </m:nary>
                    </m:oMath>
                  </m:oMathPara>
                </a14:m>
                <a:endParaRPr lang="en-US" sz="1600" dirty="0">
                  <a:latin typeface="+mj-lt"/>
                  <a:sym typeface="Wingdings" pitchFamily="2" charset="2"/>
                </a:endParaRPr>
              </a:p>
              <a:p>
                <a:pPr marL="466725" indent="-347663">
                  <a:buFont typeface="Arial" panose="020B0604020202020204" pitchFamily="34" charset="0"/>
                  <a:buChar char="•"/>
                </a:pPr>
                <a:r>
                  <a:rPr lang="en-US" sz="1600" dirty="0">
                    <a:latin typeface="+mj-lt"/>
                    <a:sym typeface="Wingdings" pitchFamily="2" charset="2"/>
                  </a:rPr>
                  <a:t>Crater depth from Lane and Metzger</a:t>
                </a:r>
                <a:r>
                  <a:rPr lang="en-US" sz="1600" baseline="30000" dirty="0">
                    <a:latin typeface="+mj-lt"/>
                    <a:sym typeface="Wingdings" pitchFamily="2" charset="2"/>
                  </a:rPr>
                  <a:t>5</a:t>
                </a:r>
                <a:r>
                  <a:rPr lang="en-US" sz="1600" dirty="0">
                    <a:latin typeface="+mj-lt"/>
                    <a:sym typeface="Wingdings" pitchFamily="2" charset="2"/>
                  </a:rPr>
                  <a:t> is evaluated assuming uniform erosion over a much larger area</a:t>
                </a:r>
              </a:p>
              <a:p>
                <a:pPr marL="119062"/>
                <a:endParaRPr lang="en-US" sz="1600" dirty="0">
                  <a:latin typeface="+mj-lt"/>
                  <a:sym typeface="Wingdings" pitchFamily="2" charset="2"/>
                </a:endParaRPr>
              </a:p>
            </p:txBody>
          </p:sp>
        </mc:Choice>
        <mc:Fallback xmlns="">
          <p:sp>
            <p:nvSpPr>
              <p:cNvPr id="6" name="TextBox 5">
                <a:extLst>
                  <a:ext uri="{FF2B5EF4-FFF2-40B4-BE49-F238E27FC236}">
                    <a16:creationId xmlns:a16="http://schemas.microsoft.com/office/drawing/2014/main" id="{61418539-3F79-8A7B-3099-3A5F0C106528}"/>
                  </a:ext>
                </a:extLst>
              </p:cNvPr>
              <p:cNvSpPr txBox="1">
                <a:spLocks noRot="1" noChangeAspect="1" noMove="1" noResize="1" noEditPoints="1" noAdjustHandles="1" noChangeArrowheads="1" noChangeShapeType="1" noTextEdit="1"/>
              </p:cNvSpPr>
              <p:nvPr/>
            </p:nvSpPr>
            <p:spPr>
              <a:xfrm>
                <a:off x="381000" y="1023260"/>
                <a:ext cx="10668000" cy="1476815"/>
              </a:xfrm>
              <a:prstGeom prst="rect">
                <a:avLst/>
              </a:prstGeom>
              <a:blipFill>
                <a:blip r:embed="rId3"/>
                <a:stretch>
                  <a:fillRect t="-47863" b="-56410"/>
                </a:stretch>
              </a:blipFill>
            </p:spPr>
            <p:txBody>
              <a:bodyPr/>
              <a:lstStyle/>
              <a:p>
                <a:r>
                  <a:rPr lang="en-US">
                    <a:noFill/>
                  </a:rPr>
                  <a:t> </a:t>
                </a:r>
              </a:p>
            </p:txBody>
          </p:sp>
        </mc:Fallback>
      </mc:AlternateContent>
      <p:pic>
        <p:nvPicPr>
          <p:cNvPr id="7" name="Picture 6" descr="A picture containing chart&#10;&#10;Description automatically generated">
            <a:extLst>
              <a:ext uri="{FF2B5EF4-FFF2-40B4-BE49-F238E27FC236}">
                <a16:creationId xmlns:a16="http://schemas.microsoft.com/office/drawing/2014/main" id="{C083B34A-305C-D46A-23F2-60D0EA0CB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6154" y="3130164"/>
            <a:ext cx="3563146" cy="3187036"/>
          </a:xfrm>
          <a:prstGeom prst="rect">
            <a:avLst/>
          </a:prstGeom>
        </p:spPr>
      </p:pic>
      <p:pic>
        <p:nvPicPr>
          <p:cNvPr id="9" name="Picture 8">
            <a:extLst>
              <a:ext uri="{FF2B5EF4-FFF2-40B4-BE49-F238E27FC236}">
                <a16:creationId xmlns:a16="http://schemas.microsoft.com/office/drawing/2014/main" id="{2ECD678E-BAFB-26F1-F83E-199CF4CD2F62}"/>
              </a:ext>
            </a:extLst>
          </p:cNvPr>
          <p:cNvPicPr>
            <a:picLocks noChangeAspect="1"/>
          </p:cNvPicPr>
          <p:nvPr/>
        </p:nvPicPr>
        <p:blipFill>
          <a:blip r:embed="rId5"/>
          <a:stretch>
            <a:fillRect/>
          </a:stretch>
        </p:blipFill>
        <p:spPr>
          <a:xfrm>
            <a:off x="381000" y="4686812"/>
            <a:ext cx="2617975" cy="944867"/>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A52586C-2B1F-5B33-6C3D-CE69FD32F86D}"/>
                  </a:ext>
                </a:extLst>
              </p:cNvPr>
              <p:cNvSpPr/>
              <p:nvPr/>
            </p:nvSpPr>
            <p:spPr>
              <a:xfrm>
                <a:off x="2272382" y="4369562"/>
                <a:ext cx="1885048" cy="430887"/>
              </a:xfrm>
              <a:prstGeom prst="rect">
                <a:avLst/>
              </a:prstGeom>
            </p:spPr>
            <p:txBody>
              <a:bodyPr wrap="square">
                <a:spAutoFit/>
              </a:bodyPr>
              <a:lstStyle/>
              <a:p>
                <a:r>
                  <a:rPr lang="en-US" sz="1100" dirty="0">
                    <a:solidFill>
                      <a:prstClr val="black"/>
                    </a:solidFill>
                    <a:latin typeface="Arial" panose="020B0604020202020204" pitchFamily="34" charset="0"/>
                    <a:cs typeface="Arial" panose="020B0604020202020204" pitchFamily="34" charset="0"/>
                  </a:rPr>
                  <a:t>Spatially varying mass flux</a:t>
                </a:r>
              </a:p>
              <a:p>
                <a:r>
                  <a:rPr lang="en-US" sz="1100" dirty="0">
                    <a:solidFill>
                      <a:prstClr val="black"/>
                    </a:solidFill>
                    <a:latin typeface="Arial" panose="020B0604020202020204" pitchFamily="34" charset="0"/>
                    <a:cs typeface="Arial" panose="020B0604020202020204" pitchFamily="34" charset="0"/>
                  </a:rPr>
                  <a:t>Based on shear stress, </a:t>
                </a:r>
                <a14:m>
                  <m:oMath xmlns:m="http://schemas.openxmlformats.org/officeDocument/2006/math">
                    <m:r>
                      <a:rPr lang="en-US" sz="1100" b="0" i="1" smtClean="0">
                        <a:solidFill>
                          <a:prstClr val="black"/>
                        </a:solidFill>
                        <a:latin typeface="Cambria Math" panose="02040503050406030204" pitchFamily="18" charset="0"/>
                        <a:cs typeface="Arial" panose="020B0604020202020204" pitchFamily="34" charset="0"/>
                      </a:rPr>
                      <m:t>𝜏</m:t>
                    </m:r>
                  </m:oMath>
                </a14:m>
                <a:endParaRPr lang="en-US" sz="1100" dirty="0">
                  <a:latin typeface="Arial" panose="020B0604020202020204" pitchFamily="34" charset="0"/>
                  <a:cs typeface="Arial" panose="020B0604020202020204" pitchFamily="34" charset="0"/>
                </a:endParaRPr>
              </a:p>
            </p:txBody>
          </p:sp>
        </mc:Choice>
        <mc:Fallback xmlns="">
          <p:sp>
            <p:nvSpPr>
              <p:cNvPr id="10" name="Rectangle 9">
                <a:extLst>
                  <a:ext uri="{FF2B5EF4-FFF2-40B4-BE49-F238E27FC236}">
                    <a16:creationId xmlns:a16="http://schemas.microsoft.com/office/drawing/2014/main" id="{8A52586C-2B1F-5B33-6C3D-CE69FD32F86D}"/>
                  </a:ext>
                </a:extLst>
              </p:cNvPr>
              <p:cNvSpPr>
                <a:spLocks noRot="1" noChangeAspect="1" noMove="1" noResize="1" noEditPoints="1" noAdjustHandles="1" noChangeArrowheads="1" noChangeShapeType="1" noTextEdit="1"/>
              </p:cNvSpPr>
              <p:nvPr/>
            </p:nvSpPr>
            <p:spPr>
              <a:xfrm>
                <a:off x="2272382" y="4369562"/>
                <a:ext cx="1885048" cy="430887"/>
              </a:xfrm>
              <a:prstGeom prst="rect">
                <a:avLst/>
              </a:prstGeom>
              <a:blipFill>
                <a:blip r:embed="rId6"/>
                <a:stretch>
                  <a:fillRect b="-1176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2F75D71-D848-A92E-9C42-FD8E7BCC03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0083" y="4667240"/>
            <a:ext cx="602385" cy="548640"/>
          </a:xfrm>
          <a:prstGeom prst="rect">
            <a:avLst/>
          </a:prstGeom>
        </p:spPr>
      </p:pic>
      <p:grpSp>
        <p:nvGrpSpPr>
          <p:cNvPr id="12" name="Group 11">
            <a:extLst>
              <a:ext uri="{FF2B5EF4-FFF2-40B4-BE49-F238E27FC236}">
                <a16:creationId xmlns:a16="http://schemas.microsoft.com/office/drawing/2014/main" id="{CB0A8154-A534-22A2-02BF-8CE0AA2B236A}"/>
              </a:ext>
            </a:extLst>
          </p:cNvPr>
          <p:cNvGrpSpPr>
            <a:grpSpLocks noChangeAspect="1"/>
          </p:cNvGrpSpPr>
          <p:nvPr/>
        </p:nvGrpSpPr>
        <p:grpSpPr>
          <a:xfrm>
            <a:off x="554758" y="2726119"/>
            <a:ext cx="2509148" cy="1006182"/>
            <a:chOff x="303537" y="2387714"/>
            <a:chExt cx="4677068" cy="1875529"/>
          </a:xfrm>
        </p:grpSpPr>
        <p:pic>
          <p:nvPicPr>
            <p:cNvPr id="13" name="Picture 12" descr="A picture containing icon&#10;&#10;Description automatically generated">
              <a:extLst>
                <a:ext uri="{FF2B5EF4-FFF2-40B4-BE49-F238E27FC236}">
                  <a16:creationId xmlns:a16="http://schemas.microsoft.com/office/drawing/2014/main" id="{EB848FDC-2F01-9C6B-7B3B-8F2C3228911C}"/>
                </a:ext>
              </a:extLst>
            </p:cNvPr>
            <p:cNvPicPr>
              <a:picLocks noChangeAspect="1"/>
            </p:cNvPicPr>
            <p:nvPr/>
          </p:nvPicPr>
          <p:blipFill rotWithShape="1">
            <a:blip r:embed="rId8"/>
            <a:srcRect l="2422" t="32702" r="2841" b="33175"/>
            <a:stretch/>
          </p:blipFill>
          <p:spPr>
            <a:xfrm>
              <a:off x="303537" y="2734056"/>
              <a:ext cx="4343400" cy="1389888"/>
            </a:xfrm>
            <a:prstGeom prst="rect">
              <a:avLst/>
            </a:prstGeom>
          </p:spPr>
        </p:pic>
        <p:cxnSp>
          <p:nvCxnSpPr>
            <p:cNvPr id="14" name="Straight Arrow Connector 13">
              <a:extLst>
                <a:ext uri="{FF2B5EF4-FFF2-40B4-BE49-F238E27FC236}">
                  <a16:creationId xmlns:a16="http://schemas.microsoft.com/office/drawing/2014/main" id="{12148ACB-D3F5-77DD-2311-CD94F43D0F38}"/>
                </a:ext>
              </a:extLst>
            </p:cNvPr>
            <p:cNvCxnSpPr>
              <a:cxnSpLocks/>
            </p:cNvCxnSpPr>
            <p:nvPr/>
          </p:nvCxnSpPr>
          <p:spPr>
            <a:xfrm>
              <a:off x="2438400" y="3581400"/>
              <a:ext cx="1981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250EE61-E1A1-BDB6-BD23-24744E234E1F}"/>
                </a:ext>
              </a:extLst>
            </p:cNvPr>
            <p:cNvCxnSpPr>
              <a:cxnSpLocks/>
            </p:cNvCxnSpPr>
            <p:nvPr/>
          </p:nvCxnSpPr>
          <p:spPr>
            <a:xfrm flipV="1">
              <a:off x="2438400" y="3200400"/>
              <a:ext cx="457200" cy="3810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AE608D9-2E60-E2DD-68E6-CD650D7A4C72}"/>
                </a:ext>
              </a:extLst>
            </p:cNvPr>
            <p:cNvCxnSpPr>
              <a:cxnSpLocks/>
            </p:cNvCxnSpPr>
            <p:nvPr/>
          </p:nvCxnSpPr>
          <p:spPr>
            <a:xfrm flipV="1">
              <a:off x="2743200" y="3200400"/>
              <a:ext cx="457200" cy="3810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9CC9539-CCB8-F1C2-FB31-650319617DA4}"/>
                </a:ext>
              </a:extLst>
            </p:cNvPr>
            <p:cNvCxnSpPr>
              <a:cxnSpLocks/>
            </p:cNvCxnSpPr>
            <p:nvPr/>
          </p:nvCxnSpPr>
          <p:spPr>
            <a:xfrm flipV="1">
              <a:off x="3048000" y="3200400"/>
              <a:ext cx="457200" cy="3810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2837403-335A-A9E5-7B5D-140F0BF791CE}"/>
                </a:ext>
              </a:extLst>
            </p:cNvPr>
            <p:cNvCxnSpPr>
              <a:cxnSpLocks/>
            </p:cNvCxnSpPr>
            <p:nvPr/>
          </p:nvCxnSpPr>
          <p:spPr>
            <a:xfrm flipV="1">
              <a:off x="3352800" y="3200400"/>
              <a:ext cx="457200" cy="3810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CE5E2FD-DFF5-1E3C-653F-B3BFEAB2F739}"/>
                </a:ext>
              </a:extLst>
            </p:cNvPr>
            <p:cNvCxnSpPr>
              <a:cxnSpLocks/>
            </p:cNvCxnSpPr>
            <p:nvPr/>
          </p:nvCxnSpPr>
          <p:spPr>
            <a:xfrm flipV="1">
              <a:off x="3657600" y="3200400"/>
              <a:ext cx="457200" cy="3810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65E8106-ED39-161A-EDC5-DB8EC1B1571B}"/>
                </a:ext>
              </a:extLst>
            </p:cNvPr>
            <p:cNvCxnSpPr>
              <a:cxnSpLocks/>
            </p:cNvCxnSpPr>
            <p:nvPr/>
          </p:nvCxnSpPr>
          <p:spPr>
            <a:xfrm flipV="1">
              <a:off x="3962400" y="3200400"/>
              <a:ext cx="457200" cy="3810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6F5C0B1-554B-468D-4689-EFEC4F04158C}"/>
                </a:ext>
              </a:extLst>
            </p:cNvPr>
            <p:cNvSpPr txBox="1"/>
            <p:nvPr/>
          </p:nvSpPr>
          <p:spPr>
            <a:xfrm>
              <a:off x="2593635" y="2387714"/>
              <a:ext cx="2127929" cy="646501"/>
            </a:xfrm>
            <a:prstGeom prst="rect">
              <a:avLst/>
            </a:prstGeom>
            <a:noFill/>
          </p:spPr>
          <p:txBody>
            <a:bodyPr wrap="square" rtlCol="0">
              <a:spAutoFit/>
            </a:bodyPr>
            <a:lstStyle/>
            <a:p>
              <a:r>
                <a:rPr lang="en-US" sz="1200" b="1" dirty="0">
                  <a:solidFill>
                    <a:srgbClr val="C00000"/>
                  </a:solidFill>
                  <a:latin typeface="Arial" panose="020B0604020202020204" pitchFamily="34" charset="0"/>
                  <a:cs typeface="Arial" panose="020B0604020202020204" pitchFamily="34" charset="0"/>
                </a:rPr>
                <a:t>Uniform Erosion Flux, m”</a:t>
              </a:r>
            </a:p>
          </p:txBody>
        </p:sp>
        <p:sp>
          <p:nvSpPr>
            <p:cNvPr id="22" name="TextBox 21">
              <a:extLst>
                <a:ext uri="{FF2B5EF4-FFF2-40B4-BE49-F238E27FC236}">
                  <a16:creationId xmlns:a16="http://schemas.microsoft.com/office/drawing/2014/main" id="{C4DA0D91-3300-A684-04A8-D444BAE16981}"/>
                </a:ext>
              </a:extLst>
            </p:cNvPr>
            <p:cNvSpPr txBox="1"/>
            <p:nvPr/>
          </p:nvSpPr>
          <p:spPr>
            <a:xfrm>
              <a:off x="2419611" y="3832242"/>
              <a:ext cx="2560994" cy="431001"/>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Erosion Radius, a</a:t>
              </a:r>
              <a:r>
                <a:rPr lang="en-US" sz="1400" b="1" baseline="-25000" dirty="0">
                  <a:latin typeface="Arial" panose="020B0604020202020204" pitchFamily="34" charset="0"/>
                  <a:cs typeface="Arial" panose="020B0604020202020204" pitchFamily="34" charset="0"/>
                </a:rPr>
                <a:t>0</a:t>
              </a:r>
              <a:endParaRPr lang="en-US" sz="1400" b="1" dirty="0">
                <a:latin typeface="Arial" panose="020B0604020202020204" pitchFamily="34" charset="0"/>
                <a:cs typeface="Arial" panose="020B0604020202020204" pitchFamily="34" charset="0"/>
              </a:endParaRPr>
            </a:p>
          </p:txBody>
        </p:sp>
      </p:grpSp>
      <p:sp>
        <p:nvSpPr>
          <p:cNvPr id="5" name="Rectangle 4">
            <a:extLst>
              <a:ext uri="{FF2B5EF4-FFF2-40B4-BE49-F238E27FC236}">
                <a16:creationId xmlns:a16="http://schemas.microsoft.com/office/drawing/2014/main" id="{4B346FFD-AA07-FB9E-A949-2E39F4C5D629}"/>
              </a:ext>
            </a:extLst>
          </p:cNvPr>
          <p:cNvSpPr/>
          <p:nvPr/>
        </p:nvSpPr>
        <p:spPr>
          <a:xfrm>
            <a:off x="189711" y="2456846"/>
            <a:ext cx="3511267" cy="261610"/>
          </a:xfrm>
          <a:prstGeom prst="rect">
            <a:avLst/>
          </a:prstGeom>
        </p:spPr>
        <p:txBody>
          <a:bodyPr wrap="square">
            <a:spAutoFit/>
          </a:bodyPr>
          <a:lstStyle/>
          <a:p>
            <a:r>
              <a:rPr lang="en-US" sz="1100" b="1" dirty="0">
                <a:solidFill>
                  <a:prstClr val="black"/>
                </a:solidFill>
                <a:latin typeface="Arial" panose="020B0604020202020204" pitchFamily="34" charset="0"/>
                <a:cs typeface="Arial" panose="020B0604020202020204" pitchFamily="34" charset="0"/>
              </a:rPr>
              <a:t>Crater Depth Calculations from Lane and Metzger</a:t>
            </a:r>
            <a:endParaRPr lang="en-US" sz="11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FEB7675-BA1F-84A8-0DCA-6279349FADA9}"/>
              </a:ext>
            </a:extLst>
          </p:cNvPr>
          <p:cNvSpPr/>
          <p:nvPr/>
        </p:nvSpPr>
        <p:spPr>
          <a:xfrm>
            <a:off x="189711" y="4133768"/>
            <a:ext cx="3659800" cy="261610"/>
          </a:xfrm>
          <a:prstGeom prst="rect">
            <a:avLst/>
          </a:prstGeom>
        </p:spPr>
        <p:txBody>
          <a:bodyPr wrap="square">
            <a:spAutoFit/>
          </a:bodyPr>
          <a:lstStyle/>
          <a:p>
            <a:r>
              <a:rPr lang="en-US" sz="1100" b="1" dirty="0">
                <a:solidFill>
                  <a:prstClr val="black"/>
                </a:solidFill>
                <a:latin typeface="Arial" panose="020B0604020202020204" pitchFamily="34" charset="0"/>
                <a:cs typeface="Arial" panose="020B0604020202020204" pitchFamily="34" charset="0"/>
              </a:rPr>
              <a:t>Crater Depth Calculations from Loci/Chem-DIGGEM</a:t>
            </a:r>
            <a:endParaRPr lang="en-US" sz="1100" b="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C0E11EB-B874-98CC-56B3-4137C5D0BA6A}"/>
              </a:ext>
            </a:extLst>
          </p:cNvPr>
          <p:cNvSpPr txBox="1"/>
          <p:nvPr/>
        </p:nvSpPr>
        <p:spPr>
          <a:xfrm>
            <a:off x="7779300" y="3201190"/>
            <a:ext cx="4277233" cy="1815882"/>
          </a:xfrm>
          <a:prstGeom prst="rect">
            <a:avLst/>
          </a:prstGeom>
          <a:noFill/>
        </p:spPr>
        <p:txBody>
          <a:bodyPr wrap="square" rtlCol="0">
            <a:spAutoFit/>
          </a:bodyPr>
          <a:lstStyle/>
          <a:p>
            <a:pPr marL="466725" indent="-347663">
              <a:buFont typeface="Arial" panose="020B0604020202020204" pitchFamily="34" charset="0"/>
              <a:buChar char="•"/>
            </a:pPr>
            <a:r>
              <a:rPr lang="en-US" sz="1600" dirty="0">
                <a:latin typeface="+mj-lt"/>
                <a:sym typeface="Wingdings" pitchFamily="2" charset="2"/>
              </a:rPr>
              <a:t>Local-based crater depth calculations in Loci/Chem-DIGGEM predict greater </a:t>
            </a:r>
            <a:r>
              <a:rPr lang="en-US" sz="1600" i="1" dirty="0">
                <a:latin typeface="+mj-lt"/>
                <a:sym typeface="Wingdings" pitchFamily="2" charset="2"/>
              </a:rPr>
              <a:t>peak</a:t>
            </a:r>
            <a:r>
              <a:rPr lang="en-US" sz="1600" dirty="0">
                <a:latin typeface="+mj-lt"/>
                <a:sym typeface="Wingdings" pitchFamily="2" charset="2"/>
              </a:rPr>
              <a:t> crater depths than </a:t>
            </a:r>
            <a:r>
              <a:rPr lang="en-US" sz="1600" i="1" dirty="0">
                <a:latin typeface="+mj-lt"/>
                <a:sym typeface="Wingdings" pitchFamily="2" charset="2"/>
              </a:rPr>
              <a:t>area-averaged </a:t>
            </a:r>
            <a:r>
              <a:rPr lang="en-US" sz="1600" dirty="0">
                <a:latin typeface="+mj-lt"/>
                <a:sym typeface="Wingdings" pitchFamily="2" charset="2"/>
              </a:rPr>
              <a:t>depth from Lane &amp; Metzger</a:t>
            </a:r>
            <a:r>
              <a:rPr lang="en-US" sz="1600" baseline="30000" dirty="0">
                <a:latin typeface="+mj-lt"/>
                <a:sym typeface="Wingdings" pitchFamily="2" charset="2"/>
              </a:rPr>
              <a:t>5</a:t>
            </a:r>
            <a:endParaRPr lang="en-US" sz="1600" dirty="0">
              <a:latin typeface="+mj-lt"/>
              <a:sym typeface="Wingdings" pitchFamily="2" charset="2"/>
            </a:endParaRPr>
          </a:p>
          <a:p>
            <a:pPr marL="466725" indent="-347663">
              <a:buFont typeface="Arial" panose="020B0604020202020204" pitchFamily="34" charset="0"/>
              <a:buChar char="•"/>
            </a:pPr>
            <a:r>
              <a:rPr lang="en-US" sz="1600" dirty="0">
                <a:latin typeface="+mj-lt"/>
                <a:sym typeface="Wingdings" pitchFamily="2" charset="2"/>
              </a:rPr>
              <a:t>Crater depth calculations assuming same, uniform erosion area results in only ~5% difference with Lane and Metzger approach</a:t>
            </a:r>
          </a:p>
        </p:txBody>
      </p:sp>
      <p:cxnSp>
        <p:nvCxnSpPr>
          <p:cNvPr id="25" name="Straight Arrow Connector 24">
            <a:extLst>
              <a:ext uri="{FF2B5EF4-FFF2-40B4-BE49-F238E27FC236}">
                <a16:creationId xmlns:a16="http://schemas.microsoft.com/office/drawing/2014/main" id="{DD2F30E4-2EED-FCF5-8E27-B05227289DFA}"/>
              </a:ext>
            </a:extLst>
          </p:cNvPr>
          <p:cNvCxnSpPr>
            <a:cxnSpLocks/>
          </p:cNvCxnSpPr>
          <p:nvPr/>
        </p:nvCxnSpPr>
        <p:spPr>
          <a:xfrm>
            <a:off x="4968412" y="3965134"/>
            <a:ext cx="0" cy="1023753"/>
          </a:xfrm>
          <a:prstGeom prst="straightConnector1">
            <a:avLst/>
          </a:prstGeom>
          <a:ln w="38100">
            <a:solidFill>
              <a:srgbClr val="FF73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927D818-6B35-5E2B-5283-0ED1FA671C99}"/>
              </a:ext>
            </a:extLst>
          </p:cNvPr>
          <p:cNvSpPr txBox="1"/>
          <p:nvPr/>
        </p:nvSpPr>
        <p:spPr>
          <a:xfrm>
            <a:off x="5110255" y="4231239"/>
            <a:ext cx="2498529" cy="492443"/>
          </a:xfrm>
          <a:prstGeom prst="rect">
            <a:avLst/>
          </a:prstGeom>
          <a:solidFill>
            <a:schemeClr val="bg1"/>
          </a:solidFill>
        </p:spPr>
        <p:txBody>
          <a:bodyPr wrap="square" lIns="0" tIns="0" rIns="0" bIns="0" rtlCol="0">
            <a:spAutoFit/>
          </a:bodyPr>
          <a:lstStyle/>
          <a:p>
            <a:r>
              <a:rPr lang="en-US" sz="1600" b="1" dirty="0">
                <a:solidFill>
                  <a:srgbClr val="EC6907"/>
                </a:solidFill>
              </a:rPr>
              <a:t>Difference in depths between</a:t>
            </a:r>
          </a:p>
          <a:p>
            <a:r>
              <a:rPr lang="en-US" sz="1600" b="1" dirty="0">
                <a:solidFill>
                  <a:srgbClr val="EC6907"/>
                </a:solidFill>
              </a:rPr>
              <a:t>Averaged/local approaches</a:t>
            </a:r>
          </a:p>
        </p:txBody>
      </p:sp>
      <p:sp>
        <p:nvSpPr>
          <p:cNvPr id="8" name="TextBox 7">
            <a:extLst>
              <a:ext uri="{FF2B5EF4-FFF2-40B4-BE49-F238E27FC236}">
                <a16:creationId xmlns:a16="http://schemas.microsoft.com/office/drawing/2014/main" id="{40C1ED26-BF16-A1DA-C7AD-EFD7A1712FE9}"/>
              </a:ext>
            </a:extLst>
          </p:cNvPr>
          <p:cNvSpPr txBox="1"/>
          <p:nvPr/>
        </p:nvSpPr>
        <p:spPr>
          <a:xfrm>
            <a:off x="4374209" y="2589972"/>
            <a:ext cx="3977915" cy="430887"/>
          </a:xfrm>
          <a:prstGeom prst="rect">
            <a:avLst/>
          </a:prstGeom>
          <a:solidFill>
            <a:schemeClr val="bg1"/>
          </a:solidFill>
        </p:spPr>
        <p:txBody>
          <a:bodyPr wrap="square" lIns="0" tIns="0" rIns="0" bIns="0" rtlCol="0">
            <a:spAutoFit/>
          </a:bodyPr>
          <a:lstStyle/>
          <a:p>
            <a:r>
              <a:rPr lang="en-US" sz="1400" b="1" dirty="0"/>
              <a:t>Max. Crater Depths Vs. Altitude from Loci/Chem-DIGGEM and Lane and Metzger</a:t>
            </a:r>
            <a:r>
              <a:rPr lang="en-US" sz="1400" b="1" baseline="30000" dirty="0"/>
              <a:t>5</a:t>
            </a:r>
            <a:endParaRPr lang="en-US" sz="1400" b="1" dirty="0"/>
          </a:p>
        </p:txBody>
      </p:sp>
      <p:sp>
        <p:nvSpPr>
          <p:cNvPr id="24" name="Rectangle 23">
            <a:extLst>
              <a:ext uri="{FF2B5EF4-FFF2-40B4-BE49-F238E27FC236}">
                <a16:creationId xmlns:a16="http://schemas.microsoft.com/office/drawing/2014/main" id="{D9C7F156-A41C-DB76-2F98-ABBB5612113E}"/>
              </a:ext>
            </a:extLst>
          </p:cNvPr>
          <p:cNvSpPr/>
          <p:nvPr/>
        </p:nvSpPr>
        <p:spPr>
          <a:xfrm>
            <a:off x="7918981" y="5339475"/>
            <a:ext cx="4146994" cy="830997"/>
          </a:xfrm>
          <a:prstGeom prst="rect">
            <a:avLst/>
          </a:prstGeom>
          <a:solidFill>
            <a:schemeClr val="accent2">
              <a:lumMod val="40000"/>
              <a:lumOff val="60000"/>
            </a:schemeClr>
          </a:solidFill>
          <a:ln w="28575">
            <a:solidFill>
              <a:schemeClr val="tx1"/>
            </a:solidFill>
          </a:ln>
        </p:spPr>
        <p:txBody>
          <a:bodyPr wrap="square">
            <a:spAutoFit/>
          </a:bodyPr>
          <a:lstStyle/>
          <a:p>
            <a:pPr algn="ctr"/>
            <a:r>
              <a:rPr lang="en-US" sz="1600" b="1" dirty="0">
                <a:latin typeface="+mn-lt"/>
              </a:rPr>
              <a:t>Verifying predictions against </a:t>
            </a:r>
            <a:r>
              <a:rPr lang="en-US" sz="1600" b="1" dirty="0"/>
              <a:t>limited flight data for </a:t>
            </a:r>
            <a:r>
              <a:rPr lang="en-US" sz="1600" b="1" dirty="0">
                <a:latin typeface="+mn-lt"/>
              </a:rPr>
              <a:t>calibration – additional data from planned Lunar missions will be useful for validation</a:t>
            </a:r>
            <a:endParaRPr lang="fr-FR" sz="1600" b="1" dirty="0">
              <a:latin typeface="+mn-lt"/>
            </a:endParaRPr>
          </a:p>
        </p:txBody>
      </p:sp>
    </p:spTree>
    <p:extLst>
      <p:ext uri="{BB962C8B-B14F-4D97-AF65-F5344CB8AC3E}">
        <p14:creationId xmlns:p14="http://schemas.microsoft.com/office/powerpoint/2010/main" val="3928476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33FF36-C066-4C9C-98E6-F0CC5095383A}"/>
              </a:ext>
            </a:extLst>
          </p:cNvPr>
          <p:cNvSpPr>
            <a:spLocks noGrp="1"/>
          </p:cNvSpPr>
          <p:nvPr>
            <p:ph type="sldNum" sz="quarter" idx="12"/>
          </p:nvPr>
        </p:nvSpPr>
        <p:spPr/>
        <p:txBody>
          <a:bodyPr/>
          <a:lstStyle/>
          <a:p>
            <a:fld id="{65BAF2F1-034F-4B86-AD9E-8D8D16CB00EA}" type="slidenum">
              <a:rPr lang="en-US" smtClean="0"/>
              <a:t>15</a:t>
            </a:fld>
            <a:endParaRPr lang="en-US" dirty="0"/>
          </a:p>
        </p:txBody>
      </p:sp>
      <p:sp>
        <p:nvSpPr>
          <p:cNvPr id="3" name="Title 2">
            <a:extLst>
              <a:ext uri="{FF2B5EF4-FFF2-40B4-BE49-F238E27FC236}">
                <a16:creationId xmlns:a16="http://schemas.microsoft.com/office/drawing/2014/main" id="{9FC606C1-CBA0-4010-B8DF-06885C9CBA59}"/>
              </a:ext>
            </a:extLst>
          </p:cNvPr>
          <p:cNvSpPr txBox="1">
            <a:spLocks/>
          </p:cNvSpPr>
          <p:nvPr/>
        </p:nvSpPr>
        <p:spPr>
          <a:xfrm>
            <a:off x="1602913" y="439092"/>
            <a:ext cx="8631767" cy="45720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Summary</a:t>
            </a:r>
          </a:p>
        </p:txBody>
      </p:sp>
      <p:sp>
        <p:nvSpPr>
          <p:cNvPr id="6" name="TextBox 5">
            <a:extLst>
              <a:ext uri="{FF2B5EF4-FFF2-40B4-BE49-F238E27FC236}">
                <a16:creationId xmlns:a16="http://schemas.microsoft.com/office/drawing/2014/main" id="{61418539-3F79-8A7B-3099-3A5F0C106528}"/>
              </a:ext>
            </a:extLst>
          </p:cNvPr>
          <p:cNvSpPr txBox="1"/>
          <p:nvPr/>
        </p:nvSpPr>
        <p:spPr>
          <a:xfrm>
            <a:off x="380999" y="1023260"/>
            <a:ext cx="10845481" cy="4524315"/>
          </a:xfrm>
          <a:prstGeom prst="rect">
            <a:avLst/>
          </a:prstGeom>
          <a:noFill/>
        </p:spPr>
        <p:txBody>
          <a:bodyPr wrap="square" rtlCol="0">
            <a:spAutoFit/>
          </a:bodyPr>
          <a:lstStyle/>
          <a:p>
            <a:pPr marL="466725" indent="-347663">
              <a:buFont typeface="Arial" panose="020B0604020202020204" pitchFamily="34" charset="0"/>
              <a:buChar char="•"/>
            </a:pPr>
            <a:r>
              <a:rPr lang="en-US" sz="1600" dirty="0">
                <a:latin typeface="+mj-lt"/>
                <a:sym typeface="Wingdings" pitchFamily="2" charset="2"/>
              </a:rPr>
              <a:t>Plume surface interactions (PSI) continue to pose risks to landers and nearby assets during propulsive landings</a:t>
            </a: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r>
              <a:rPr lang="en-US" sz="1600" dirty="0">
                <a:latin typeface="+mj-lt"/>
                <a:sym typeface="Wingdings" pitchFamily="2" charset="2"/>
              </a:rPr>
              <a:t>Newly developed, Loci/Chem-DIGGEM tool is a useful tool that fits into the cascade of predictive simulation capabilities for PSI developed within Fluid Dynamics Branch at NASA Marshall Space Flight Center (MSFC)</a:t>
            </a: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r>
              <a:rPr lang="en-US" sz="1600" dirty="0">
                <a:latin typeface="+mj-lt"/>
                <a:sym typeface="Wingdings" pitchFamily="2" charset="2"/>
              </a:rPr>
              <a:t>With Loci/Chem-DIGGEM, we can:</a:t>
            </a:r>
          </a:p>
          <a:p>
            <a:pPr marL="923925" lvl="1" indent="-347663">
              <a:buFont typeface="Arial" panose="020B0604020202020204" pitchFamily="34" charset="0"/>
              <a:buChar char="•"/>
            </a:pPr>
            <a:r>
              <a:rPr lang="en-US" sz="1600" dirty="0">
                <a:latin typeface="+mj-lt"/>
                <a:sym typeface="Wingdings" pitchFamily="2" charset="2"/>
              </a:rPr>
              <a:t>Provide predictions of crater depth in the viscous shear erosion regime with relatively quick turn-around time</a:t>
            </a:r>
          </a:p>
          <a:p>
            <a:pPr marL="923925" lvl="1" indent="-347663">
              <a:buFont typeface="Arial" panose="020B0604020202020204" pitchFamily="34" charset="0"/>
              <a:buChar char="•"/>
            </a:pPr>
            <a:r>
              <a:rPr lang="en-US" sz="1600" dirty="0">
                <a:latin typeface="+mj-lt"/>
                <a:sym typeface="Wingdings" pitchFamily="2" charset="2"/>
              </a:rPr>
              <a:t>Capture Lunar terrain evolution effects on the plume and vis versa</a:t>
            </a:r>
          </a:p>
          <a:p>
            <a:pPr marL="923925" lvl="1" indent="-347663">
              <a:buFont typeface="Arial" panose="020B0604020202020204" pitchFamily="34" charset="0"/>
              <a:buChar char="•"/>
            </a:pPr>
            <a:r>
              <a:rPr lang="en-US" sz="1600" dirty="0">
                <a:latin typeface="+mj-lt"/>
                <a:sym typeface="Wingdings" pitchFamily="2" charset="2"/>
              </a:rPr>
              <a:t>Simulate entire vehicle descent trajectories on the order of tens of seconds </a:t>
            </a:r>
          </a:p>
          <a:p>
            <a:pPr marL="119062"/>
            <a:endParaRPr lang="en-US" sz="1600" dirty="0">
              <a:latin typeface="+mj-lt"/>
              <a:sym typeface="Wingdings" pitchFamily="2" charset="2"/>
            </a:endParaRPr>
          </a:p>
          <a:p>
            <a:pPr marL="119062"/>
            <a:endParaRPr lang="en-US" sz="1600" dirty="0">
              <a:latin typeface="+mj-lt"/>
              <a:sym typeface="Wingdings" pitchFamily="2" charset="2"/>
            </a:endParaRPr>
          </a:p>
          <a:p>
            <a:pPr marL="119062"/>
            <a:endParaRPr lang="en-US" sz="1600" dirty="0">
              <a:latin typeface="+mj-lt"/>
              <a:sym typeface="Wingdings" pitchFamily="2" charset="2"/>
            </a:endParaRPr>
          </a:p>
          <a:p>
            <a:pPr marL="466725" indent="-347663">
              <a:buFont typeface="Arial" panose="020B0604020202020204" pitchFamily="34" charset="0"/>
              <a:buChar char="•"/>
            </a:pPr>
            <a:r>
              <a:rPr lang="en-US" sz="1600" dirty="0">
                <a:latin typeface="+mj-lt"/>
                <a:sym typeface="Wingdings" pitchFamily="2" charset="2"/>
              </a:rPr>
              <a:t>Continue validation and recalibration of Loci/Chem-DIGGEM as flight data becomes available (such as from Commercial Lunar Payload Services missions)</a:t>
            </a:r>
          </a:p>
          <a:p>
            <a:pPr marL="466725" indent="-347663">
              <a:buFont typeface="Arial" panose="020B0604020202020204" pitchFamily="34" charset="0"/>
              <a:buChar char="•"/>
            </a:pPr>
            <a:r>
              <a:rPr lang="en-US" sz="1600" dirty="0">
                <a:latin typeface="+mj-lt"/>
                <a:sym typeface="Wingdings" pitchFamily="2" charset="2"/>
              </a:rPr>
              <a:t>Apply new predictive analysis capability to Lunar missions, Lunar site planning </a:t>
            </a:r>
          </a:p>
          <a:p>
            <a:pPr marL="923925" lvl="1"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119062"/>
            <a:endParaRPr lang="en-US" sz="1600" dirty="0">
              <a:latin typeface="+mj-lt"/>
              <a:sym typeface="Wingdings" pitchFamily="2" charset="2"/>
            </a:endParaRPr>
          </a:p>
        </p:txBody>
      </p:sp>
      <p:sp>
        <p:nvSpPr>
          <p:cNvPr id="4" name="TextBox 3">
            <a:extLst>
              <a:ext uri="{FF2B5EF4-FFF2-40B4-BE49-F238E27FC236}">
                <a16:creationId xmlns:a16="http://schemas.microsoft.com/office/drawing/2014/main" id="{44D484F6-0C10-DE0A-7C7B-13FBC6FCA1D0}"/>
              </a:ext>
            </a:extLst>
          </p:cNvPr>
          <p:cNvSpPr txBox="1"/>
          <p:nvPr/>
        </p:nvSpPr>
        <p:spPr>
          <a:xfrm>
            <a:off x="185194" y="3599726"/>
            <a:ext cx="2118167" cy="369332"/>
          </a:xfrm>
          <a:prstGeom prst="rect">
            <a:avLst/>
          </a:prstGeom>
          <a:noFill/>
        </p:spPr>
        <p:txBody>
          <a:bodyPr wrap="square" rtlCol="0">
            <a:spAutoFit/>
          </a:bodyPr>
          <a:lstStyle/>
          <a:p>
            <a:r>
              <a:rPr lang="en-US" b="1" dirty="0"/>
              <a:t>Future Work</a:t>
            </a:r>
          </a:p>
        </p:txBody>
      </p:sp>
    </p:spTree>
    <p:extLst>
      <p:ext uri="{BB962C8B-B14F-4D97-AF65-F5344CB8AC3E}">
        <p14:creationId xmlns:p14="http://schemas.microsoft.com/office/powerpoint/2010/main" val="1622684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33FF36-C066-4C9C-98E6-F0CC5095383A}"/>
              </a:ext>
            </a:extLst>
          </p:cNvPr>
          <p:cNvSpPr>
            <a:spLocks noGrp="1"/>
          </p:cNvSpPr>
          <p:nvPr>
            <p:ph type="sldNum" sz="quarter" idx="12"/>
          </p:nvPr>
        </p:nvSpPr>
        <p:spPr/>
        <p:txBody>
          <a:bodyPr/>
          <a:lstStyle/>
          <a:p>
            <a:fld id="{65BAF2F1-034F-4B86-AD9E-8D8D16CB00EA}" type="slidenum">
              <a:rPr lang="en-US" smtClean="0"/>
              <a:t>16</a:t>
            </a:fld>
            <a:endParaRPr lang="en-US" dirty="0"/>
          </a:p>
        </p:txBody>
      </p:sp>
      <p:sp>
        <p:nvSpPr>
          <p:cNvPr id="3" name="Title 2">
            <a:extLst>
              <a:ext uri="{FF2B5EF4-FFF2-40B4-BE49-F238E27FC236}">
                <a16:creationId xmlns:a16="http://schemas.microsoft.com/office/drawing/2014/main" id="{9FC606C1-CBA0-4010-B8DF-06885C9CBA59}"/>
              </a:ext>
            </a:extLst>
          </p:cNvPr>
          <p:cNvSpPr txBox="1">
            <a:spLocks/>
          </p:cNvSpPr>
          <p:nvPr/>
        </p:nvSpPr>
        <p:spPr>
          <a:xfrm>
            <a:off x="1602913" y="439092"/>
            <a:ext cx="8631767" cy="45720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References</a:t>
            </a:r>
          </a:p>
        </p:txBody>
      </p:sp>
      <p:sp>
        <p:nvSpPr>
          <p:cNvPr id="6" name="TextBox 5">
            <a:extLst>
              <a:ext uri="{FF2B5EF4-FFF2-40B4-BE49-F238E27FC236}">
                <a16:creationId xmlns:a16="http://schemas.microsoft.com/office/drawing/2014/main" id="{61418539-3F79-8A7B-3099-3A5F0C106528}"/>
              </a:ext>
            </a:extLst>
          </p:cNvPr>
          <p:cNvSpPr txBox="1"/>
          <p:nvPr/>
        </p:nvSpPr>
        <p:spPr>
          <a:xfrm>
            <a:off x="380999" y="1023260"/>
            <a:ext cx="10845481" cy="3785652"/>
          </a:xfrm>
          <a:prstGeom prst="rect">
            <a:avLst/>
          </a:prstGeom>
          <a:noFill/>
        </p:spPr>
        <p:txBody>
          <a:bodyPr wrap="square" rtlCol="0">
            <a:spAutoFit/>
          </a:bodyPr>
          <a:lstStyle/>
          <a:p>
            <a:pPr marL="346075" indent="-346075" algn="just">
              <a:buFont typeface="+mj-lt"/>
              <a:buAutoNum type="arabicPeriod"/>
            </a:pPr>
            <a:r>
              <a:rPr lang="en-US" sz="1600" dirty="0"/>
              <a:t>P. T. Metzger, R. C. </a:t>
            </a:r>
            <a:r>
              <a:rPr lang="en-US" sz="1600" dirty="0" err="1"/>
              <a:t>Latta</a:t>
            </a:r>
            <a:r>
              <a:rPr lang="en-US" sz="1600" dirty="0"/>
              <a:t>, J. M. Schuler, and C. D. </a:t>
            </a:r>
            <a:r>
              <a:rPr lang="en-US" sz="1600" dirty="0" err="1"/>
              <a:t>Immer</a:t>
            </a:r>
            <a:r>
              <a:rPr lang="en-US" sz="1600" dirty="0"/>
              <a:t>, “Craters formed in granular beds by impinging jets of gas,” </a:t>
            </a:r>
            <a:r>
              <a:rPr lang="en-US" sz="1600" i="1" dirty="0"/>
              <a:t>AIP Conf. Proc.</a:t>
            </a:r>
            <a:r>
              <a:rPr lang="en-US" sz="1600" dirty="0"/>
              <a:t>, vol. 1145, no. 1, pp. 767–770, 2009.</a:t>
            </a:r>
          </a:p>
          <a:p>
            <a:pPr marL="346075" indent="-346075" algn="just">
              <a:buFont typeface="+mj-lt"/>
              <a:buAutoNum type="arabicPeriod"/>
            </a:pPr>
            <a:r>
              <a:rPr lang="en-US" sz="1600" dirty="0"/>
              <a:t>P. T. Metzger, X. Li, C. D. </a:t>
            </a:r>
            <a:r>
              <a:rPr lang="en-US" sz="1600" dirty="0" err="1"/>
              <a:t>Immer</a:t>
            </a:r>
            <a:r>
              <a:rPr lang="en-US" sz="1600" dirty="0"/>
              <a:t>, and J. E. Lane, “ISRU implications for lunar and </a:t>
            </a:r>
            <a:r>
              <a:rPr lang="en-US" sz="1600" dirty="0" err="1"/>
              <a:t>martian</a:t>
            </a:r>
            <a:r>
              <a:rPr lang="en-US" sz="1600" dirty="0"/>
              <a:t> plume effects,” </a:t>
            </a:r>
            <a:r>
              <a:rPr lang="en-US" sz="1600" i="1" dirty="0"/>
              <a:t>47th AIAA </a:t>
            </a:r>
            <a:r>
              <a:rPr lang="en-US" sz="1600" i="1" dirty="0" err="1"/>
              <a:t>Aerosp</a:t>
            </a:r>
            <a:r>
              <a:rPr lang="en-US" sz="1600" i="1" dirty="0"/>
              <a:t>. Sci. Meet. Incl. New Horizons Forum </a:t>
            </a:r>
            <a:r>
              <a:rPr lang="en-US" sz="1600" i="1" dirty="0" err="1"/>
              <a:t>Aerosp</a:t>
            </a:r>
            <a:r>
              <a:rPr lang="en-US" sz="1600" i="1" dirty="0"/>
              <a:t>. Expo.</a:t>
            </a:r>
            <a:r>
              <a:rPr lang="en-US" sz="1600" dirty="0"/>
              <a:t>, January, AIAA Paper 2009-1204, pp. 1–19, 2009. </a:t>
            </a:r>
          </a:p>
          <a:p>
            <a:pPr marL="346075" indent="-346075" algn="just">
              <a:buFont typeface="+mj-lt"/>
              <a:buAutoNum type="arabicPeriod"/>
            </a:pPr>
            <a:r>
              <a:rPr lang="en-US" sz="1600" dirty="0"/>
              <a:t>P. T. Metzger, C. D. </a:t>
            </a:r>
            <a:r>
              <a:rPr lang="en-US" sz="1600" dirty="0" err="1"/>
              <a:t>Immer</a:t>
            </a:r>
            <a:r>
              <a:rPr lang="en-US" sz="1600" dirty="0"/>
              <a:t>, C. M. Donahue, B. T. Vu, R. C. </a:t>
            </a:r>
            <a:r>
              <a:rPr lang="en-US" sz="1600" dirty="0" err="1"/>
              <a:t>Latta</a:t>
            </a:r>
            <a:r>
              <a:rPr lang="en-US" sz="1600" dirty="0"/>
              <a:t>, and M. </a:t>
            </a:r>
            <a:r>
              <a:rPr lang="en-US" sz="1600" dirty="0" err="1"/>
              <a:t>Deyo</a:t>
            </a:r>
            <a:r>
              <a:rPr lang="en-US" sz="1600" dirty="0"/>
              <a:t>-Svendsen, “Jet-induced cratering of a granular surface with application to lunar spaceports,” </a:t>
            </a:r>
            <a:r>
              <a:rPr lang="en-US" sz="1600" i="1" dirty="0"/>
              <a:t>J. </a:t>
            </a:r>
            <a:r>
              <a:rPr lang="en-US" sz="1600" i="1" dirty="0" err="1"/>
              <a:t>Aerosp</a:t>
            </a:r>
            <a:r>
              <a:rPr lang="en-US" sz="1600" i="1" dirty="0"/>
              <a:t>. Eng.</a:t>
            </a:r>
            <a:r>
              <a:rPr lang="en-US" sz="1600" dirty="0"/>
              <a:t>, vol. 22, no. 1, pp. 24–32, 2009.</a:t>
            </a:r>
          </a:p>
          <a:p>
            <a:pPr marL="346075" indent="-346075" algn="just">
              <a:buFont typeface="+mj-lt"/>
              <a:buAutoNum type="arabicPeriod"/>
            </a:pPr>
            <a:r>
              <a:rPr lang="en-US" sz="1600" dirty="0"/>
              <a:t>Scott, R.F. and Ko, H.-Y.., “Transient Rocket Engine Gas Flow in Soil,” AIAA J., 6(2), 1968, pp. 258-264.</a:t>
            </a:r>
          </a:p>
          <a:p>
            <a:pPr marL="346075" indent="-346075" algn="just">
              <a:buFont typeface="+mj-lt"/>
              <a:buAutoNum type="arabicPeriod"/>
            </a:pPr>
            <a:r>
              <a:rPr lang="en-US" sz="1600" dirty="0"/>
              <a:t>J. E. Lane and P. T. Metzger, “Estimation of Apollo Lunar Dust Transport using Optical Extinction Measurements,” </a:t>
            </a:r>
            <a:r>
              <a:rPr lang="en-US" sz="1600" i="1" dirty="0"/>
              <a:t>Acta </a:t>
            </a:r>
            <a:r>
              <a:rPr lang="en-US" sz="1600" i="1" dirty="0" err="1"/>
              <a:t>Geophysica</a:t>
            </a:r>
            <a:r>
              <a:rPr lang="en-US" sz="1600" dirty="0"/>
              <a:t>, vol. 63, no. 2, 2015, pp. 568-599.</a:t>
            </a:r>
          </a:p>
          <a:p>
            <a:pPr marL="346075" indent="-346075" algn="just">
              <a:buFont typeface="+mj-lt"/>
              <a:buAutoNum type="arabicPeriod"/>
            </a:pPr>
            <a:r>
              <a:rPr lang="en-US" sz="1600" dirty="0"/>
              <a:t>T. </a:t>
            </a:r>
            <a:r>
              <a:rPr lang="en-US" sz="1600" dirty="0" err="1"/>
              <a:t>Shurtz</a:t>
            </a:r>
            <a:r>
              <a:rPr lang="en-US" sz="1600" dirty="0"/>
              <a:t> and J. West, “Simulating </a:t>
            </a:r>
            <a:r>
              <a:rPr lang="en-US" sz="1600" dirty="0" err="1"/>
              <a:t>Underexpanded</a:t>
            </a:r>
            <a:r>
              <a:rPr lang="en-US" sz="1600" dirty="0"/>
              <a:t> Plumes in Martian and Lunar Environments,” </a:t>
            </a:r>
            <a:r>
              <a:rPr lang="en-US" sz="1600" i="1" dirty="0"/>
              <a:t>2022 AIAA SciTech Forum</a:t>
            </a:r>
            <a:r>
              <a:rPr lang="en-US" sz="1600" dirty="0"/>
              <a:t>, San Diego, CA, 2022.</a:t>
            </a:r>
          </a:p>
          <a:p>
            <a:pPr marL="346075" indent="-346075" algn="just">
              <a:buFont typeface="+mj-lt"/>
              <a:buAutoNum type="arabicPeriod"/>
            </a:pPr>
            <a:r>
              <a:rPr lang="en-US" sz="1600" dirty="0"/>
              <a:t>P. T. Metzger, J. E. Lane, C. D. </a:t>
            </a:r>
            <a:r>
              <a:rPr lang="en-US" sz="1600" dirty="0" err="1"/>
              <a:t>Immer</a:t>
            </a:r>
            <a:r>
              <a:rPr lang="en-US" sz="1600" dirty="0"/>
              <a:t>, </a:t>
            </a:r>
            <a:r>
              <a:rPr lang="en-US" sz="1600" i="1" dirty="0"/>
              <a:t>et al.</a:t>
            </a:r>
            <a:r>
              <a:rPr lang="en-US" sz="1600" dirty="0"/>
              <a:t>, “Scaling of Erosion Rate in Subsonic Jet Experiments and Apollo Lunar Module Landings,” </a:t>
            </a:r>
            <a:r>
              <a:rPr lang="en-US" sz="1600" i="1" dirty="0"/>
              <a:t>ASCE Earth and Space 2010</a:t>
            </a:r>
            <a:r>
              <a:rPr lang="en-US" sz="1600" dirty="0"/>
              <a:t>, 2010.</a:t>
            </a:r>
          </a:p>
          <a:p>
            <a:pPr marL="346075" indent="-346075" algn="just">
              <a:buFont typeface="+mj-lt"/>
              <a:buAutoNum type="arabicPeriod"/>
            </a:pPr>
            <a:endParaRPr lang="en-US" sz="1600" dirty="0"/>
          </a:p>
          <a:p>
            <a:pPr marL="346075" indent="-346075" algn="just">
              <a:buFont typeface="+mj-lt"/>
              <a:buAutoNum type="arabicPeriod"/>
            </a:pPr>
            <a:endParaRPr lang="en-US" sz="1600" dirty="0"/>
          </a:p>
        </p:txBody>
      </p:sp>
    </p:spTree>
    <p:extLst>
      <p:ext uri="{BB962C8B-B14F-4D97-AF65-F5344CB8AC3E}">
        <p14:creationId xmlns:p14="http://schemas.microsoft.com/office/powerpoint/2010/main" val="1891237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33FF36-C066-4C9C-98E6-F0CC5095383A}"/>
              </a:ext>
            </a:extLst>
          </p:cNvPr>
          <p:cNvSpPr>
            <a:spLocks noGrp="1"/>
          </p:cNvSpPr>
          <p:nvPr>
            <p:ph type="sldNum" sz="quarter" idx="12"/>
          </p:nvPr>
        </p:nvSpPr>
        <p:spPr/>
        <p:txBody>
          <a:bodyPr/>
          <a:lstStyle/>
          <a:p>
            <a:fld id="{65BAF2F1-034F-4B86-AD9E-8D8D16CB00EA}" type="slidenum">
              <a:rPr lang="en-US" smtClean="0"/>
              <a:t>2</a:t>
            </a:fld>
            <a:endParaRPr lang="en-US"/>
          </a:p>
        </p:txBody>
      </p:sp>
      <p:sp>
        <p:nvSpPr>
          <p:cNvPr id="3" name="Title 2">
            <a:extLst>
              <a:ext uri="{FF2B5EF4-FFF2-40B4-BE49-F238E27FC236}">
                <a16:creationId xmlns:a16="http://schemas.microsoft.com/office/drawing/2014/main" id="{9FC606C1-CBA0-4010-B8DF-06885C9CBA59}"/>
              </a:ext>
            </a:extLst>
          </p:cNvPr>
          <p:cNvSpPr txBox="1">
            <a:spLocks/>
          </p:cNvSpPr>
          <p:nvPr/>
        </p:nvSpPr>
        <p:spPr>
          <a:xfrm>
            <a:off x="1602913" y="439092"/>
            <a:ext cx="8631767" cy="45720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Outline</a:t>
            </a:r>
          </a:p>
        </p:txBody>
      </p:sp>
      <p:sp>
        <p:nvSpPr>
          <p:cNvPr id="6" name="TextBox 5">
            <a:extLst>
              <a:ext uri="{FF2B5EF4-FFF2-40B4-BE49-F238E27FC236}">
                <a16:creationId xmlns:a16="http://schemas.microsoft.com/office/drawing/2014/main" id="{61418539-3F79-8A7B-3099-3A5F0C106528}"/>
              </a:ext>
            </a:extLst>
          </p:cNvPr>
          <p:cNvSpPr txBox="1"/>
          <p:nvPr/>
        </p:nvSpPr>
        <p:spPr>
          <a:xfrm>
            <a:off x="380999" y="1023260"/>
            <a:ext cx="11147385" cy="3970318"/>
          </a:xfrm>
          <a:prstGeom prst="rect">
            <a:avLst/>
          </a:prstGeom>
          <a:noFill/>
        </p:spPr>
        <p:txBody>
          <a:bodyPr wrap="square" rtlCol="0">
            <a:spAutoFit/>
          </a:bodyPr>
          <a:lstStyle/>
          <a:p>
            <a:pPr marL="466725" indent="-347663">
              <a:buFont typeface="Arial" panose="020B0604020202020204" pitchFamily="34" charset="0"/>
              <a:buChar char="•"/>
            </a:pPr>
            <a:endParaRPr lang="en-US" dirty="0">
              <a:latin typeface="+mj-lt"/>
              <a:sym typeface="Wingdings" pitchFamily="2" charset="2"/>
            </a:endParaRPr>
          </a:p>
          <a:p>
            <a:pPr marL="466725" indent="-347663">
              <a:buFont typeface="Arial" panose="020B0604020202020204" pitchFamily="34" charset="0"/>
              <a:buChar char="•"/>
            </a:pPr>
            <a:r>
              <a:rPr lang="en-US" b="1" dirty="0">
                <a:latin typeface="+mj-lt"/>
                <a:sym typeface="Wingdings" pitchFamily="2" charset="2"/>
              </a:rPr>
              <a:t>Introduction</a:t>
            </a:r>
          </a:p>
          <a:p>
            <a:pPr marL="119062"/>
            <a:endParaRPr lang="en-US" b="1" dirty="0">
              <a:latin typeface="+mj-lt"/>
              <a:sym typeface="Wingdings" pitchFamily="2" charset="2"/>
            </a:endParaRPr>
          </a:p>
          <a:p>
            <a:pPr marL="466725" indent="-347663">
              <a:buFont typeface="Arial" panose="020B0604020202020204" pitchFamily="34" charset="0"/>
              <a:buChar char="•"/>
            </a:pPr>
            <a:r>
              <a:rPr lang="en-US" b="1" dirty="0">
                <a:latin typeface="+mj-lt"/>
                <a:sym typeface="Wingdings" pitchFamily="2" charset="2"/>
              </a:rPr>
              <a:t>Descent Interpolated Gas Granular Erosion Model (DIGGEM) engineering model tool for viscous erosion</a:t>
            </a:r>
          </a:p>
          <a:p>
            <a:pPr marL="466725" indent="-347663">
              <a:buFont typeface="Arial" panose="020B0604020202020204" pitchFamily="34" charset="0"/>
              <a:buChar char="•"/>
            </a:pPr>
            <a:endParaRPr lang="en-US" b="1" dirty="0">
              <a:latin typeface="+mj-lt"/>
              <a:sym typeface="Wingdings" pitchFamily="2" charset="2"/>
            </a:endParaRPr>
          </a:p>
          <a:p>
            <a:pPr marL="466725" indent="-347663">
              <a:buFont typeface="Arial" panose="020B0604020202020204" pitchFamily="34" charset="0"/>
              <a:buChar char="•"/>
            </a:pPr>
            <a:r>
              <a:rPr lang="en-US" b="1" dirty="0">
                <a:latin typeface="+mj-lt"/>
                <a:sym typeface="Wingdings" pitchFamily="2" charset="2"/>
              </a:rPr>
              <a:t>Computational Fluid Dynamics (CFD) tool for plume </a:t>
            </a:r>
            <a:r>
              <a:rPr lang="en-US" b="1" dirty="0" err="1">
                <a:latin typeface="+mj-lt"/>
                <a:sym typeface="Wingdings" pitchFamily="2" charset="2"/>
              </a:rPr>
              <a:t>flowfield</a:t>
            </a:r>
            <a:endParaRPr lang="en-US" b="1" dirty="0">
              <a:latin typeface="+mj-lt"/>
              <a:sym typeface="Wingdings" pitchFamily="2" charset="2"/>
            </a:endParaRPr>
          </a:p>
          <a:p>
            <a:pPr marL="466725" indent="-347663">
              <a:buFont typeface="Arial" panose="020B0604020202020204" pitchFamily="34" charset="0"/>
              <a:buChar char="•"/>
            </a:pPr>
            <a:endParaRPr lang="en-US" b="1" dirty="0">
              <a:latin typeface="+mj-lt"/>
              <a:sym typeface="Wingdings" pitchFamily="2" charset="2"/>
            </a:endParaRPr>
          </a:p>
          <a:p>
            <a:pPr marL="466725" indent="-347663">
              <a:buFont typeface="Arial" panose="020B0604020202020204" pitchFamily="34" charset="0"/>
              <a:buChar char="•"/>
            </a:pPr>
            <a:r>
              <a:rPr lang="en-US" b="1" dirty="0">
                <a:latin typeface="+mj-lt"/>
                <a:sym typeface="Wingdings" pitchFamily="2" charset="2"/>
              </a:rPr>
              <a:t>Time compression modeling approach to model vehicle descent</a:t>
            </a:r>
          </a:p>
          <a:p>
            <a:pPr marL="466725" indent="-347663">
              <a:buFont typeface="Arial" panose="020B0604020202020204" pitchFamily="34" charset="0"/>
              <a:buChar char="•"/>
            </a:pPr>
            <a:endParaRPr lang="en-US" b="1" dirty="0">
              <a:latin typeface="+mj-lt"/>
              <a:sym typeface="Wingdings" pitchFamily="2" charset="2"/>
            </a:endParaRPr>
          </a:p>
          <a:p>
            <a:pPr marL="466725" indent="-347663">
              <a:buFont typeface="Arial" panose="020B0604020202020204" pitchFamily="34" charset="0"/>
              <a:buChar char="•"/>
            </a:pPr>
            <a:r>
              <a:rPr lang="en-US" b="1" dirty="0">
                <a:latin typeface="+mj-lt"/>
                <a:sym typeface="Wingdings" pitchFamily="2" charset="2"/>
              </a:rPr>
              <a:t>Demonstration on Apollo 12 Lunar Module (LM) Landing</a:t>
            </a:r>
          </a:p>
          <a:p>
            <a:pPr marL="466725" indent="-347663">
              <a:buFont typeface="Arial" panose="020B0604020202020204" pitchFamily="34" charset="0"/>
              <a:buChar char="•"/>
            </a:pPr>
            <a:endParaRPr lang="en-US" b="1" dirty="0">
              <a:latin typeface="+mj-lt"/>
              <a:sym typeface="Wingdings" pitchFamily="2" charset="2"/>
            </a:endParaRPr>
          </a:p>
          <a:p>
            <a:pPr marL="466725" indent="-347663">
              <a:buFont typeface="Arial" panose="020B0604020202020204" pitchFamily="34" charset="0"/>
              <a:buChar char="•"/>
            </a:pPr>
            <a:r>
              <a:rPr lang="en-US" b="1" dirty="0">
                <a:latin typeface="+mj-lt"/>
                <a:sym typeface="Wingdings" pitchFamily="2" charset="2"/>
              </a:rPr>
              <a:t>Conclusions</a:t>
            </a:r>
            <a:endParaRPr lang="en-US" b="1" dirty="0">
              <a:latin typeface="+mj-lt"/>
            </a:endParaRPr>
          </a:p>
          <a:p>
            <a:pPr marL="576262" lvl="1"/>
            <a:endParaRPr lang="en-US" dirty="0">
              <a:latin typeface="+mj-lt"/>
            </a:endParaRPr>
          </a:p>
          <a:p>
            <a:pPr marL="466725" indent="-347663">
              <a:buFont typeface="Arial" panose="020B0604020202020204" pitchFamily="34" charset="0"/>
              <a:buChar char="•"/>
            </a:pPr>
            <a:endParaRPr lang="en-US" dirty="0">
              <a:latin typeface="+mj-lt"/>
            </a:endParaRPr>
          </a:p>
        </p:txBody>
      </p:sp>
    </p:spTree>
    <p:extLst>
      <p:ext uri="{BB962C8B-B14F-4D97-AF65-F5344CB8AC3E}">
        <p14:creationId xmlns:p14="http://schemas.microsoft.com/office/powerpoint/2010/main" val="759044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33FF36-C066-4C9C-98E6-F0CC5095383A}"/>
              </a:ext>
            </a:extLst>
          </p:cNvPr>
          <p:cNvSpPr>
            <a:spLocks noGrp="1"/>
          </p:cNvSpPr>
          <p:nvPr>
            <p:ph type="sldNum" sz="quarter" idx="12"/>
          </p:nvPr>
        </p:nvSpPr>
        <p:spPr/>
        <p:txBody>
          <a:bodyPr/>
          <a:lstStyle/>
          <a:p>
            <a:fld id="{65BAF2F1-034F-4B86-AD9E-8D8D16CB00EA}" type="slidenum">
              <a:rPr lang="en-US" smtClean="0"/>
              <a:t>3</a:t>
            </a:fld>
            <a:endParaRPr lang="en-US" dirty="0"/>
          </a:p>
        </p:txBody>
      </p:sp>
      <p:sp>
        <p:nvSpPr>
          <p:cNvPr id="3" name="Title 2">
            <a:extLst>
              <a:ext uri="{FF2B5EF4-FFF2-40B4-BE49-F238E27FC236}">
                <a16:creationId xmlns:a16="http://schemas.microsoft.com/office/drawing/2014/main" id="{9FC606C1-CBA0-4010-B8DF-06885C9CBA59}"/>
              </a:ext>
            </a:extLst>
          </p:cNvPr>
          <p:cNvSpPr txBox="1">
            <a:spLocks/>
          </p:cNvSpPr>
          <p:nvPr/>
        </p:nvSpPr>
        <p:spPr>
          <a:xfrm>
            <a:off x="1602913" y="439092"/>
            <a:ext cx="8631767" cy="45720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Introduction</a:t>
            </a:r>
          </a:p>
        </p:txBody>
      </p:sp>
      <p:sp>
        <p:nvSpPr>
          <p:cNvPr id="6" name="TextBox 5">
            <a:extLst>
              <a:ext uri="{FF2B5EF4-FFF2-40B4-BE49-F238E27FC236}">
                <a16:creationId xmlns:a16="http://schemas.microsoft.com/office/drawing/2014/main" id="{61418539-3F79-8A7B-3099-3A5F0C106528}"/>
              </a:ext>
            </a:extLst>
          </p:cNvPr>
          <p:cNvSpPr txBox="1"/>
          <p:nvPr/>
        </p:nvSpPr>
        <p:spPr>
          <a:xfrm>
            <a:off x="381000" y="1023260"/>
            <a:ext cx="10439400" cy="4031873"/>
          </a:xfrm>
          <a:prstGeom prst="rect">
            <a:avLst/>
          </a:prstGeom>
          <a:noFill/>
        </p:spPr>
        <p:txBody>
          <a:bodyPr wrap="square" rtlCol="0">
            <a:spAutoFit/>
          </a:bodyPr>
          <a:lstStyle/>
          <a:p>
            <a:pPr marL="466725" indent="-347663">
              <a:buFont typeface="Arial" panose="020B0604020202020204" pitchFamily="34" charset="0"/>
              <a:buChar char="•"/>
            </a:pPr>
            <a:r>
              <a:rPr lang="en-US" sz="1600" dirty="0">
                <a:latin typeface="+mj-lt"/>
                <a:sym typeface="Wingdings" pitchFamily="2" charset="2"/>
              </a:rPr>
              <a:t>Plume surface interaction (PSI) induced environments pose several risks to future Lunar and Martian landers:</a:t>
            </a:r>
          </a:p>
          <a:p>
            <a:pPr marL="923925" lvl="1" indent="-347663">
              <a:buFont typeface="Arial" panose="020B0604020202020204" pitchFamily="34" charset="0"/>
              <a:buChar char="•"/>
            </a:pPr>
            <a:r>
              <a:rPr lang="en-US" sz="1600" dirty="0">
                <a:latin typeface="+mj-lt"/>
                <a:sym typeface="Wingdings" pitchFamily="2" charset="2"/>
              </a:rPr>
              <a:t>Forming a crater below the lander – potentially causing excessive tilting of the lander</a:t>
            </a:r>
          </a:p>
          <a:p>
            <a:pPr marL="923925" lvl="1" indent="-347663">
              <a:buFont typeface="Arial" panose="020B0604020202020204" pitchFamily="34" charset="0"/>
              <a:buChar char="•"/>
            </a:pPr>
            <a:r>
              <a:rPr lang="en-US" sz="1600" dirty="0">
                <a:latin typeface="+mj-lt"/>
                <a:sym typeface="Wingdings" pitchFamily="2" charset="2"/>
              </a:rPr>
              <a:t>Obscuring view of Lunar surface below lander</a:t>
            </a:r>
          </a:p>
          <a:p>
            <a:pPr marL="923925" lvl="1" indent="-347663">
              <a:buFont typeface="Arial" panose="020B0604020202020204" pitchFamily="34" charset="0"/>
              <a:buChar char="•"/>
            </a:pPr>
            <a:r>
              <a:rPr lang="en-US" sz="1600" dirty="0">
                <a:latin typeface="+mj-lt"/>
                <a:sym typeface="Wingdings" pitchFamily="2" charset="2"/>
              </a:rPr>
              <a:t>Eroding surface, potentially causing high-speed ejecta/debris impacts to the vehicle and/or nearby assets</a:t>
            </a: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endParaRPr lang="en-US" sz="1600" dirty="0">
              <a:latin typeface="+mj-lt"/>
              <a:sym typeface="Wingdings" pitchFamily="2" charset="2"/>
            </a:endParaRPr>
          </a:p>
          <a:p>
            <a:pPr marL="119062"/>
            <a:endParaRPr lang="en-US" sz="1600" dirty="0">
              <a:latin typeface="+mj-lt"/>
              <a:sym typeface="Wingdings" pitchFamily="2" charset="2"/>
            </a:endParaRPr>
          </a:p>
        </p:txBody>
      </p:sp>
      <p:sp>
        <p:nvSpPr>
          <p:cNvPr id="8" name="TextBox 7">
            <a:extLst>
              <a:ext uri="{FF2B5EF4-FFF2-40B4-BE49-F238E27FC236}">
                <a16:creationId xmlns:a16="http://schemas.microsoft.com/office/drawing/2014/main" id="{502FFAAE-1C97-C1CF-AF25-B9D5E2EA5AAD}"/>
              </a:ext>
            </a:extLst>
          </p:cNvPr>
          <p:cNvSpPr txBox="1"/>
          <p:nvPr/>
        </p:nvSpPr>
        <p:spPr>
          <a:xfrm>
            <a:off x="381000" y="2218004"/>
            <a:ext cx="6096000" cy="307777"/>
          </a:xfrm>
          <a:prstGeom prst="rect">
            <a:avLst/>
          </a:prstGeom>
          <a:noFill/>
        </p:spPr>
        <p:txBody>
          <a:bodyPr wrap="square">
            <a:spAutoFit/>
          </a:bodyPr>
          <a:lstStyle/>
          <a:p>
            <a:r>
              <a:rPr lang="en-US" sz="1400" b="1" dirty="0">
                <a:effectLst/>
                <a:latin typeface="Calibri" panose="020F0502020204030204" pitchFamily="34" charset="0"/>
                <a:ea typeface="Times New Roman" panose="02020603050405020304" pitchFamily="18" charset="0"/>
                <a:cs typeface="Calibri" panose="020F0502020204030204" pitchFamily="34" charset="0"/>
              </a:rPr>
              <a:t>Illustration of PSI Induced Environment (Credit: West </a:t>
            </a:r>
            <a:r>
              <a:rPr lang="en-US" sz="1400" b="1" i="1" dirty="0">
                <a:effectLst/>
                <a:latin typeface="Calibri" panose="020F0502020204030204" pitchFamily="34" charset="0"/>
                <a:ea typeface="Times New Roman" panose="02020603050405020304" pitchFamily="18" charset="0"/>
                <a:cs typeface="Calibri" panose="020F0502020204030204" pitchFamily="34" charset="0"/>
              </a:rPr>
              <a:t>et al.</a:t>
            </a:r>
            <a:r>
              <a:rPr lang="en-US" sz="1400" b="1" dirty="0">
                <a:effectLst/>
                <a:latin typeface="Calibri" panose="020F0502020204030204" pitchFamily="34" charset="0"/>
                <a:ea typeface="Times New Roman" panose="02020603050405020304" pitchFamily="18" charset="0"/>
                <a:cs typeface="Calibri" panose="020F0502020204030204" pitchFamily="34" charset="0"/>
              </a:rPr>
              <a:t> 2022)</a:t>
            </a:r>
            <a:r>
              <a:rPr lang="en-US" sz="1400" dirty="0">
                <a:effectLst/>
                <a:latin typeface="Calibri" panose="020F0502020204030204" pitchFamily="34" charset="0"/>
                <a:cs typeface="Calibri" panose="020F0502020204030204" pitchFamily="34" charset="0"/>
              </a:rPr>
              <a:t> </a:t>
            </a:r>
            <a:endParaRPr lang="en-US" sz="140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ED5A7AF-ED8D-9ACC-6D84-B38463FB83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9062" y="4244222"/>
            <a:ext cx="2148840" cy="1506196"/>
          </a:xfrm>
          <a:prstGeom prst="rect">
            <a:avLst/>
          </a:prstGeom>
        </p:spPr>
      </p:pic>
      <p:pic>
        <p:nvPicPr>
          <p:cNvPr id="12" name="Picture 11">
            <a:extLst>
              <a:ext uri="{FF2B5EF4-FFF2-40B4-BE49-F238E27FC236}">
                <a16:creationId xmlns:a16="http://schemas.microsoft.com/office/drawing/2014/main" id="{5E8A93B8-14CA-31E4-5BFB-8E5D5F457A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9062" y="2716683"/>
            <a:ext cx="2152673" cy="1508882"/>
          </a:xfrm>
          <a:prstGeom prst="rect">
            <a:avLst/>
          </a:prstGeom>
        </p:spPr>
      </p:pic>
      <p:sp>
        <p:nvSpPr>
          <p:cNvPr id="15" name="TextBox 14">
            <a:extLst>
              <a:ext uri="{FF2B5EF4-FFF2-40B4-BE49-F238E27FC236}">
                <a16:creationId xmlns:a16="http://schemas.microsoft.com/office/drawing/2014/main" id="{0EF68D2A-9F99-F1A8-8AD5-0789B9EE9538}"/>
              </a:ext>
            </a:extLst>
          </p:cNvPr>
          <p:cNvSpPr txBox="1"/>
          <p:nvPr/>
        </p:nvSpPr>
        <p:spPr>
          <a:xfrm>
            <a:off x="7811910" y="2221423"/>
            <a:ext cx="3826933" cy="523220"/>
          </a:xfrm>
          <a:prstGeom prst="rect">
            <a:avLst/>
          </a:prstGeom>
          <a:noFill/>
        </p:spPr>
        <p:txBody>
          <a:bodyPr wrap="square">
            <a:spAutoFit/>
          </a:bodyPr>
          <a:lstStyle/>
          <a:p>
            <a:r>
              <a:rPr lang="en-US" sz="1400" b="1" dirty="0">
                <a:effectLst/>
                <a:latin typeface="Calibri" panose="020F0502020204030204" pitchFamily="34" charset="0"/>
                <a:ea typeface="Times New Roman" panose="02020603050405020304" pitchFamily="18" charset="0"/>
                <a:cs typeface="Calibri" panose="020F0502020204030204" pitchFamily="34" charset="0"/>
              </a:rPr>
              <a:t>IM-1 landing At ~30m Altitude and at </a:t>
            </a:r>
            <a:r>
              <a:rPr lang="en-US" sz="1400" b="1" dirty="0" err="1">
                <a:effectLst/>
                <a:latin typeface="Calibri" panose="020F0502020204030204" pitchFamily="34" charset="0"/>
                <a:ea typeface="Times New Roman" panose="02020603050405020304" pitchFamily="18" charset="0"/>
                <a:cs typeface="Calibri" panose="020F0502020204030204" pitchFamily="34" charset="0"/>
              </a:rPr>
              <a:t>TouchDown</a:t>
            </a:r>
            <a:r>
              <a:rPr lang="en-US" sz="1400" b="1" dirty="0">
                <a:effectLst/>
                <a:latin typeface="Calibri" panose="020F0502020204030204" pitchFamily="34" charset="0"/>
                <a:ea typeface="Times New Roman" panose="02020603050405020304" pitchFamily="18" charset="0"/>
                <a:cs typeface="Calibri" panose="020F0502020204030204" pitchFamily="34" charset="0"/>
              </a:rPr>
              <a:t> </a:t>
            </a:r>
          </a:p>
          <a:p>
            <a:r>
              <a:rPr lang="en-US" sz="1400" b="1" dirty="0">
                <a:effectLst/>
                <a:latin typeface="Calibri" panose="020F0502020204030204" pitchFamily="34" charset="0"/>
                <a:ea typeface="Times New Roman" panose="02020603050405020304" pitchFamily="18" charset="0"/>
                <a:cs typeface="Calibri" panose="020F0502020204030204" pitchFamily="34" charset="0"/>
              </a:rPr>
              <a:t>(Credit: Intuitive Machines)</a:t>
            </a:r>
            <a:r>
              <a:rPr lang="en-US" sz="1400" dirty="0">
                <a:effectLst/>
                <a:latin typeface="Calibri" panose="020F0502020204030204" pitchFamily="34" charset="0"/>
                <a:cs typeface="Calibri" panose="020F0502020204030204" pitchFamily="34" charset="0"/>
              </a:rPr>
              <a:t> </a:t>
            </a:r>
            <a:endParaRPr lang="en-US" sz="1400" dirty="0">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5768082F-9BCD-2EC0-F518-E7DF9D975AA2}"/>
              </a:ext>
            </a:extLst>
          </p:cNvPr>
          <p:cNvSpPr/>
          <p:nvPr/>
        </p:nvSpPr>
        <p:spPr>
          <a:xfrm>
            <a:off x="290687" y="5734541"/>
            <a:ext cx="8111907" cy="646331"/>
          </a:xfrm>
          <a:prstGeom prst="rect">
            <a:avLst/>
          </a:prstGeom>
          <a:solidFill>
            <a:schemeClr val="accent2">
              <a:lumMod val="40000"/>
              <a:lumOff val="60000"/>
            </a:schemeClr>
          </a:solidFill>
          <a:ln w="28575">
            <a:solidFill>
              <a:schemeClr val="tx1"/>
            </a:solidFill>
          </a:ln>
        </p:spPr>
        <p:txBody>
          <a:bodyPr wrap="square">
            <a:spAutoFit/>
          </a:bodyPr>
          <a:lstStyle/>
          <a:p>
            <a:pPr algn="ctr"/>
            <a:r>
              <a:rPr lang="en-US" b="1" dirty="0"/>
              <a:t>Need the capability to predict the PSI induced environment to address and mitigate its risks to landers, crew, assets, and landing missions in a timely manner</a:t>
            </a:r>
            <a:endParaRPr lang="fr-FR" b="1" dirty="0">
              <a:latin typeface="+mn-lt"/>
            </a:endParaRPr>
          </a:p>
        </p:txBody>
      </p:sp>
      <p:pic>
        <p:nvPicPr>
          <p:cNvPr id="5" name="Picture 4">
            <a:extLst>
              <a:ext uri="{FF2B5EF4-FFF2-40B4-BE49-F238E27FC236}">
                <a16:creationId xmlns:a16="http://schemas.microsoft.com/office/drawing/2014/main" id="{7D843942-8596-1545-EADD-7B7DF7C5CF44}"/>
              </a:ext>
            </a:extLst>
          </p:cNvPr>
          <p:cNvPicPr>
            <a:picLocks noChangeAspect="1"/>
          </p:cNvPicPr>
          <p:nvPr/>
        </p:nvPicPr>
        <p:blipFill>
          <a:blip r:embed="rId4"/>
          <a:stretch>
            <a:fillRect/>
          </a:stretch>
        </p:blipFill>
        <p:spPr>
          <a:xfrm>
            <a:off x="764752" y="2560331"/>
            <a:ext cx="4537742" cy="2683909"/>
          </a:xfrm>
          <a:prstGeom prst="rect">
            <a:avLst/>
          </a:prstGeom>
        </p:spPr>
      </p:pic>
    </p:spTree>
    <p:extLst>
      <p:ext uri="{BB962C8B-B14F-4D97-AF65-F5344CB8AC3E}">
        <p14:creationId xmlns:p14="http://schemas.microsoft.com/office/powerpoint/2010/main" val="3206765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33FF36-C066-4C9C-98E6-F0CC5095383A}"/>
              </a:ext>
            </a:extLst>
          </p:cNvPr>
          <p:cNvSpPr>
            <a:spLocks noGrp="1"/>
          </p:cNvSpPr>
          <p:nvPr>
            <p:ph type="sldNum" sz="quarter" idx="12"/>
          </p:nvPr>
        </p:nvSpPr>
        <p:spPr/>
        <p:txBody>
          <a:bodyPr/>
          <a:lstStyle/>
          <a:p>
            <a:fld id="{65BAF2F1-034F-4B86-AD9E-8D8D16CB00EA}" type="slidenum">
              <a:rPr lang="en-US" smtClean="0"/>
              <a:t>4</a:t>
            </a:fld>
            <a:endParaRPr lang="en-US"/>
          </a:p>
        </p:txBody>
      </p:sp>
      <p:sp>
        <p:nvSpPr>
          <p:cNvPr id="3" name="Title 2">
            <a:extLst>
              <a:ext uri="{FF2B5EF4-FFF2-40B4-BE49-F238E27FC236}">
                <a16:creationId xmlns:a16="http://schemas.microsoft.com/office/drawing/2014/main" id="{9FC606C1-CBA0-4010-B8DF-06885C9CBA59}"/>
              </a:ext>
            </a:extLst>
          </p:cNvPr>
          <p:cNvSpPr txBox="1">
            <a:spLocks/>
          </p:cNvSpPr>
          <p:nvPr/>
        </p:nvSpPr>
        <p:spPr>
          <a:xfrm>
            <a:off x="1602913" y="439092"/>
            <a:ext cx="8631767" cy="457200"/>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Background on Hybrid CFD/Engineering Model Tool Development</a:t>
            </a:r>
          </a:p>
        </p:txBody>
      </p:sp>
      <p:sp>
        <p:nvSpPr>
          <p:cNvPr id="6" name="TextBox 5">
            <a:extLst>
              <a:ext uri="{FF2B5EF4-FFF2-40B4-BE49-F238E27FC236}">
                <a16:creationId xmlns:a16="http://schemas.microsoft.com/office/drawing/2014/main" id="{61418539-3F79-8A7B-3099-3A5F0C106528}"/>
              </a:ext>
            </a:extLst>
          </p:cNvPr>
          <p:cNvSpPr txBox="1"/>
          <p:nvPr/>
        </p:nvSpPr>
        <p:spPr>
          <a:xfrm>
            <a:off x="1444978" y="1023260"/>
            <a:ext cx="10295466" cy="2308324"/>
          </a:xfrm>
          <a:prstGeom prst="rect">
            <a:avLst/>
          </a:prstGeom>
          <a:noFill/>
        </p:spPr>
        <p:txBody>
          <a:bodyPr wrap="square" rtlCol="0">
            <a:spAutoFit/>
          </a:bodyPr>
          <a:lstStyle/>
          <a:p>
            <a:pPr marL="466725" indent="-347663">
              <a:buFont typeface="Arial" panose="020B0604020202020204" pitchFamily="34" charset="0"/>
              <a:buChar char="•"/>
            </a:pPr>
            <a:r>
              <a:rPr lang="en-US" sz="1600" dirty="0">
                <a:latin typeface="+mj-lt"/>
                <a:sym typeface="Wingdings" pitchFamily="2" charset="2"/>
              </a:rPr>
              <a:t>A cascade of PSI predictive simulation </a:t>
            </a:r>
            <a:r>
              <a:rPr lang="en-US" sz="1600">
                <a:latin typeface="+mj-lt"/>
                <a:sym typeface="Wingdings" pitchFamily="2" charset="2"/>
              </a:rPr>
              <a:t>tools has </a:t>
            </a:r>
            <a:r>
              <a:rPr lang="en-US" sz="1600" dirty="0">
                <a:latin typeface="+mj-lt"/>
                <a:sym typeface="Wingdings" pitchFamily="2" charset="2"/>
              </a:rPr>
              <a:t>been developed by the Fluid Dynamics Branch at NASA Marshall Space Flight Center, e. g.:</a:t>
            </a:r>
          </a:p>
          <a:p>
            <a:pPr marL="923925" lvl="1" indent="-347663">
              <a:buFont typeface="Arial" panose="020B0604020202020204" pitchFamily="34" charset="0"/>
              <a:buChar char="•"/>
            </a:pPr>
            <a:r>
              <a:rPr lang="en-US" sz="1600" dirty="0">
                <a:latin typeface="+mj-lt"/>
                <a:sym typeface="Wingdings" pitchFamily="2" charset="2"/>
              </a:rPr>
              <a:t>Gas-Granular Flow Solver (GGFS): high-fidelity multi-phase flow tool that simulates plume gas interaction with granular media (regolith)</a:t>
            </a:r>
          </a:p>
          <a:p>
            <a:pPr marL="923925" lvl="1" indent="-347663">
              <a:buFont typeface="Arial" panose="020B0604020202020204" pitchFamily="34" charset="0"/>
              <a:buChar char="•"/>
            </a:pPr>
            <a:r>
              <a:rPr lang="en-US" sz="1600" dirty="0">
                <a:latin typeface="+mj-lt"/>
                <a:sym typeface="Wingdings" pitchFamily="2" charset="2"/>
              </a:rPr>
              <a:t>Descent Interpolated Gas Granular Erosion Model (DIGGEM): Engineering model for viscous shear erosion cratering regime</a:t>
            </a:r>
          </a:p>
          <a:p>
            <a:pPr marL="923925" lvl="1" indent="-347663">
              <a:buFont typeface="Arial" panose="020B0604020202020204" pitchFamily="34" charset="0"/>
              <a:buChar char="•"/>
            </a:pPr>
            <a:endParaRPr lang="en-US" sz="1600" dirty="0">
              <a:latin typeface="+mj-lt"/>
              <a:sym typeface="Wingdings" pitchFamily="2" charset="2"/>
            </a:endParaRPr>
          </a:p>
          <a:p>
            <a:pPr marL="923925" lvl="1" indent="-347663">
              <a:buFont typeface="Arial" panose="020B0604020202020204" pitchFamily="34" charset="0"/>
              <a:buChar char="•"/>
            </a:pPr>
            <a:r>
              <a:rPr lang="en-US" sz="1600" dirty="0">
                <a:latin typeface="+mj-lt"/>
                <a:sym typeface="Wingdings" pitchFamily="2" charset="2"/>
              </a:rPr>
              <a:t>Loci/Chem-DIGGEM – Hybrid CFD/Engineering model tool that couples simulation of the plume gas </a:t>
            </a:r>
            <a:r>
              <a:rPr lang="en-US" sz="1600" dirty="0" err="1">
                <a:latin typeface="+mj-lt"/>
                <a:sym typeface="Wingdings" pitchFamily="2" charset="2"/>
              </a:rPr>
              <a:t>flowfield</a:t>
            </a:r>
            <a:r>
              <a:rPr lang="en-US" sz="1600" dirty="0">
                <a:latin typeface="+mj-lt"/>
                <a:sym typeface="Wingdings" pitchFamily="2" charset="2"/>
              </a:rPr>
              <a:t> and modeling of viscous shear erosion from impinging plume</a:t>
            </a:r>
          </a:p>
        </p:txBody>
      </p:sp>
      <p:sp>
        <p:nvSpPr>
          <p:cNvPr id="7" name="Rectangle 6">
            <a:extLst>
              <a:ext uri="{FF2B5EF4-FFF2-40B4-BE49-F238E27FC236}">
                <a16:creationId xmlns:a16="http://schemas.microsoft.com/office/drawing/2014/main" id="{32289446-3CB2-CA29-8798-A38CEC30D626}"/>
              </a:ext>
            </a:extLst>
          </p:cNvPr>
          <p:cNvSpPr/>
          <p:nvPr/>
        </p:nvSpPr>
        <p:spPr>
          <a:xfrm>
            <a:off x="1952978" y="2709333"/>
            <a:ext cx="9708444" cy="622251"/>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ECD6FAD-FFB4-7F97-7873-D66CD5C9831A}"/>
              </a:ext>
            </a:extLst>
          </p:cNvPr>
          <p:cNvSpPr txBox="1"/>
          <p:nvPr/>
        </p:nvSpPr>
        <p:spPr>
          <a:xfrm>
            <a:off x="90308" y="2685253"/>
            <a:ext cx="1704624" cy="646331"/>
          </a:xfrm>
          <a:prstGeom prst="rect">
            <a:avLst/>
          </a:prstGeom>
          <a:noFill/>
        </p:spPr>
        <p:txBody>
          <a:bodyPr wrap="square" rtlCol="0">
            <a:spAutoFit/>
          </a:bodyPr>
          <a:lstStyle/>
          <a:p>
            <a:r>
              <a:rPr lang="en-US" b="1" dirty="0"/>
              <a:t>Focus of this presentation</a:t>
            </a:r>
          </a:p>
        </p:txBody>
      </p:sp>
      <p:cxnSp>
        <p:nvCxnSpPr>
          <p:cNvPr id="5" name="Straight Arrow Connector 4">
            <a:extLst>
              <a:ext uri="{FF2B5EF4-FFF2-40B4-BE49-F238E27FC236}">
                <a16:creationId xmlns:a16="http://schemas.microsoft.com/office/drawing/2014/main" id="{2A65F6F3-8686-6E35-8EE1-610677872B4B}"/>
              </a:ext>
            </a:extLst>
          </p:cNvPr>
          <p:cNvCxnSpPr>
            <a:cxnSpLocks/>
          </p:cNvCxnSpPr>
          <p:nvPr/>
        </p:nvCxnSpPr>
        <p:spPr>
          <a:xfrm>
            <a:off x="1444978" y="2966459"/>
            <a:ext cx="4515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6C6A473-03CD-C459-B324-29C57E8B2B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923" y="4105769"/>
            <a:ext cx="3300276" cy="256032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DE626E6-58F9-827B-4374-D4F619772785}"/>
                  </a:ext>
                </a:extLst>
              </p:cNvPr>
              <p:cNvSpPr txBox="1"/>
              <p:nvPr/>
            </p:nvSpPr>
            <p:spPr>
              <a:xfrm>
                <a:off x="1049923" y="3612790"/>
                <a:ext cx="3872032" cy="523220"/>
              </a:xfrm>
              <a:prstGeom prst="rect">
                <a:avLst/>
              </a:prstGeom>
              <a:noFill/>
            </p:spPr>
            <p:txBody>
              <a:bodyPr wrap="square">
                <a:spAutoFit/>
              </a:bodyPr>
              <a:lstStyle/>
              <a:p>
                <a:r>
                  <a:rPr lang="en-US" sz="1400" b="1" dirty="0">
                    <a:latin typeface="Calibri" panose="020F0502020204030204" pitchFamily="34" charset="0"/>
                    <a:cs typeface="Calibri" panose="020F0502020204030204" pitchFamily="34" charset="0"/>
                  </a:rPr>
                  <a:t>Plume Gas </a:t>
                </a:r>
                <a:r>
                  <a:rPr lang="en-US" sz="1400" b="1" dirty="0" err="1">
                    <a:latin typeface="Calibri" panose="020F0502020204030204" pitchFamily="34" charset="0"/>
                    <a:cs typeface="Calibri" panose="020F0502020204030204" pitchFamily="34" charset="0"/>
                  </a:rPr>
                  <a:t>Flowfield</a:t>
                </a:r>
                <a:r>
                  <a:rPr lang="en-US" sz="1400" b="1" dirty="0">
                    <a:latin typeface="Calibri" panose="020F0502020204030204" pitchFamily="34" charset="0"/>
                    <a:cs typeface="Calibri" panose="020F0502020204030204" pitchFamily="34" charset="0"/>
                  </a:rPr>
                  <a:t> and Surface Shear Stress, </a:t>
                </a:r>
                <a14:m>
                  <m:oMath xmlns:m="http://schemas.openxmlformats.org/officeDocument/2006/math">
                    <m:r>
                      <a:rPr lang="en-US" sz="1400" b="1" i="1" smtClean="0">
                        <a:latin typeface="Cambria Math" panose="02040503050406030204" pitchFamily="18" charset="0"/>
                        <a:cs typeface="Calibri" panose="020F0502020204030204" pitchFamily="34" charset="0"/>
                      </a:rPr>
                      <m:t>𝝉</m:t>
                    </m:r>
                  </m:oMath>
                </a14:m>
                <a:r>
                  <a:rPr lang="en-US" sz="1400" b="1" dirty="0">
                    <a:latin typeface="Calibri" panose="020F0502020204030204" pitchFamily="34" charset="0"/>
                    <a:cs typeface="Calibri" panose="020F0502020204030204" pitchFamily="34" charset="0"/>
                  </a:rPr>
                  <a:t> </a:t>
                </a:r>
              </a:p>
              <a:p>
                <a:r>
                  <a:rPr lang="en-US" sz="1400" b="1" dirty="0">
                    <a:latin typeface="Calibri" panose="020F0502020204030204" pitchFamily="34" charset="0"/>
                    <a:cs typeface="Calibri" panose="020F0502020204030204" pitchFamily="34" charset="0"/>
                  </a:rPr>
                  <a:t>from Loci/Chem CFD Simulation</a:t>
                </a:r>
                <a:endParaRPr lang="en-US" sz="1400" dirty="0">
                  <a:latin typeface="Calibri" panose="020F0502020204030204" pitchFamily="34" charset="0"/>
                  <a:cs typeface="Calibri" panose="020F0502020204030204" pitchFamily="34" charset="0"/>
                </a:endParaRPr>
              </a:p>
            </p:txBody>
          </p:sp>
        </mc:Choice>
        <mc:Fallback xmlns="">
          <p:sp>
            <p:nvSpPr>
              <p:cNvPr id="11" name="TextBox 10">
                <a:extLst>
                  <a:ext uri="{FF2B5EF4-FFF2-40B4-BE49-F238E27FC236}">
                    <a16:creationId xmlns:a16="http://schemas.microsoft.com/office/drawing/2014/main" id="{EDE626E6-58F9-827B-4374-D4F619772785}"/>
                  </a:ext>
                </a:extLst>
              </p:cNvPr>
              <p:cNvSpPr txBox="1">
                <a:spLocks noRot="1" noChangeAspect="1" noMove="1" noResize="1" noEditPoints="1" noAdjustHandles="1" noChangeArrowheads="1" noChangeShapeType="1" noTextEdit="1"/>
              </p:cNvSpPr>
              <p:nvPr/>
            </p:nvSpPr>
            <p:spPr>
              <a:xfrm>
                <a:off x="1049923" y="3612790"/>
                <a:ext cx="3872032" cy="523220"/>
              </a:xfrm>
              <a:prstGeom prst="rect">
                <a:avLst/>
              </a:prstGeom>
              <a:blipFill>
                <a:blip r:embed="rId3"/>
                <a:stretch>
                  <a:fillRect l="-327" t="-2381" b="-11905"/>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71AD5455-C454-F667-65BA-F7A19BF4313E}"/>
              </a:ext>
            </a:extLst>
          </p:cNvPr>
          <p:cNvSpPr txBox="1"/>
          <p:nvPr/>
        </p:nvSpPr>
        <p:spPr>
          <a:xfrm>
            <a:off x="7699024" y="3797992"/>
            <a:ext cx="4222301" cy="307777"/>
          </a:xfrm>
          <a:prstGeom prst="rect">
            <a:avLst/>
          </a:prstGeom>
          <a:noFill/>
        </p:spPr>
        <p:txBody>
          <a:bodyPr wrap="square">
            <a:spAutoFit/>
          </a:bodyPr>
          <a:lstStyle/>
          <a:p>
            <a:r>
              <a:rPr lang="en-US" sz="1400" b="1" dirty="0">
                <a:latin typeface="Calibri" panose="020F0502020204030204" pitchFamily="34" charset="0"/>
                <a:cs typeface="Calibri" panose="020F0502020204030204" pitchFamily="34" charset="0"/>
              </a:rPr>
              <a:t>Erosion from DIGGEM Engineering Model</a:t>
            </a:r>
            <a:endParaRPr lang="en-US" sz="14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2C6338D-28B0-A79D-910E-53C5313136E7}"/>
              </a:ext>
            </a:extLst>
          </p:cNvPr>
          <p:cNvPicPr>
            <a:picLocks noChangeAspect="1"/>
          </p:cNvPicPr>
          <p:nvPr/>
        </p:nvPicPr>
        <p:blipFill>
          <a:blip r:embed="rId4"/>
          <a:stretch>
            <a:fillRect/>
          </a:stretch>
        </p:blipFill>
        <p:spPr>
          <a:xfrm>
            <a:off x="7831196" y="4545223"/>
            <a:ext cx="2617975" cy="944867"/>
          </a:xfrm>
          <a:prstGeom prst="rect">
            <a:avLst/>
          </a:prstGeom>
        </p:spPr>
      </p:pic>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EEF32FB-F37F-9C89-2F61-161DD5427A11}"/>
                  </a:ext>
                </a:extLst>
              </p:cNvPr>
              <p:cNvSpPr/>
              <p:nvPr/>
            </p:nvSpPr>
            <p:spPr>
              <a:xfrm>
                <a:off x="9663291" y="4183883"/>
                <a:ext cx="1885048" cy="430887"/>
              </a:xfrm>
              <a:prstGeom prst="rect">
                <a:avLst/>
              </a:prstGeom>
            </p:spPr>
            <p:txBody>
              <a:bodyPr wrap="square">
                <a:spAutoFit/>
              </a:bodyPr>
              <a:lstStyle/>
              <a:p>
                <a:r>
                  <a:rPr lang="en-US" sz="1100" dirty="0">
                    <a:solidFill>
                      <a:prstClr val="black"/>
                    </a:solidFill>
                    <a:latin typeface="Arial" panose="020B0604020202020204" pitchFamily="34" charset="0"/>
                    <a:cs typeface="Arial" panose="020B0604020202020204" pitchFamily="34" charset="0"/>
                  </a:rPr>
                  <a:t>Spatially varying mass flux</a:t>
                </a:r>
              </a:p>
              <a:p>
                <a:r>
                  <a:rPr lang="en-US" sz="1100" dirty="0">
                    <a:solidFill>
                      <a:prstClr val="black"/>
                    </a:solidFill>
                    <a:latin typeface="Arial" panose="020B0604020202020204" pitchFamily="34" charset="0"/>
                    <a:cs typeface="Arial" panose="020B0604020202020204" pitchFamily="34" charset="0"/>
                  </a:rPr>
                  <a:t>Based on shear stress, </a:t>
                </a:r>
                <a14:m>
                  <m:oMath xmlns:m="http://schemas.openxmlformats.org/officeDocument/2006/math">
                    <m:r>
                      <a:rPr lang="en-US" sz="1100" b="0" i="1" smtClean="0">
                        <a:solidFill>
                          <a:prstClr val="black"/>
                        </a:solidFill>
                        <a:latin typeface="Cambria Math" panose="02040503050406030204" pitchFamily="18" charset="0"/>
                        <a:cs typeface="Arial" panose="020B0604020202020204" pitchFamily="34" charset="0"/>
                      </a:rPr>
                      <m:t>𝜏</m:t>
                    </m:r>
                  </m:oMath>
                </a14:m>
                <a:endParaRPr lang="en-US" sz="1100" dirty="0">
                  <a:latin typeface="Arial" panose="020B0604020202020204" pitchFamily="34" charset="0"/>
                  <a:cs typeface="Arial" panose="020B0604020202020204" pitchFamily="34" charset="0"/>
                </a:endParaRPr>
              </a:p>
            </p:txBody>
          </p:sp>
        </mc:Choice>
        <mc:Fallback xmlns="">
          <p:sp>
            <p:nvSpPr>
              <p:cNvPr id="14" name="Rectangle 13">
                <a:extLst>
                  <a:ext uri="{FF2B5EF4-FFF2-40B4-BE49-F238E27FC236}">
                    <a16:creationId xmlns:a16="http://schemas.microsoft.com/office/drawing/2014/main" id="{8EEF32FB-F37F-9C89-2F61-161DD5427A11}"/>
                  </a:ext>
                </a:extLst>
              </p:cNvPr>
              <p:cNvSpPr>
                <a:spLocks noRot="1" noChangeAspect="1" noMove="1" noResize="1" noEditPoints="1" noAdjustHandles="1" noChangeArrowheads="1" noChangeShapeType="1" noTextEdit="1"/>
              </p:cNvSpPr>
              <p:nvPr/>
            </p:nvSpPr>
            <p:spPr>
              <a:xfrm>
                <a:off x="9663291" y="4183883"/>
                <a:ext cx="1885048" cy="430887"/>
              </a:xfrm>
              <a:prstGeom prst="rect">
                <a:avLst/>
              </a:prstGeom>
              <a:blipFill>
                <a:blip r:embed="rId5"/>
                <a:stretch>
                  <a:fillRect b="-8571"/>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8EA3C17A-7FC3-DF77-CC85-F6C5663BDD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0279" y="4525651"/>
            <a:ext cx="602385" cy="548640"/>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8C5B598-E5DE-9E73-2A4D-7BDEB7867070}"/>
                  </a:ext>
                </a:extLst>
              </p:cNvPr>
              <p:cNvSpPr txBox="1"/>
              <p:nvPr/>
            </p:nvSpPr>
            <p:spPr>
              <a:xfrm>
                <a:off x="8603709" y="5698388"/>
                <a:ext cx="1697909" cy="29309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𝑚</m:t>
                              </m:r>
                              <m:r>
                                <a:rPr lang="en-US" b="0" i="1" smtClean="0">
                                  <a:latin typeface="Cambria Math" panose="02040503050406030204" pitchFamily="18" charset="0"/>
                                </a:rPr>
                                <m:t>”</m:t>
                              </m:r>
                            </m:e>
                          </m:acc>
                        </m:e>
                        <m:sub>
                          <m:r>
                            <m:rPr>
                              <m:sty m:val="p"/>
                            </m:rPr>
                            <a:rPr lang="en-US" b="0" i="0" smtClean="0">
                              <a:latin typeface="Cambria Math" panose="02040503050406030204" pitchFamily="18" charset="0"/>
                            </a:rPr>
                            <m:t>erosion</m:t>
                          </m:r>
                        </m:sub>
                      </m:sSub>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𝜏</m:t>
                      </m:r>
                      <m:r>
                        <a:rPr lang="en-US" b="0" i="1" smtClean="0">
                          <a:latin typeface="Cambria Math" panose="02040503050406030204" pitchFamily="18" charset="0"/>
                        </a:rPr>
                        <m:t>)</m:t>
                      </m:r>
                    </m:oMath>
                  </m:oMathPara>
                </a14:m>
                <a:endParaRPr lang="en-US" dirty="0"/>
              </a:p>
            </p:txBody>
          </p:sp>
        </mc:Choice>
        <mc:Fallback xmlns="">
          <p:sp>
            <p:nvSpPr>
              <p:cNvPr id="19" name="TextBox 18">
                <a:extLst>
                  <a:ext uri="{FF2B5EF4-FFF2-40B4-BE49-F238E27FC236}">
                    <a16:creationId xmlns:a16="http://schemas.microsoft.com/office/drawing/2014/main" id="{18C5B598-E5DE-9E73-2A4D-7BDEB7867070}"/>
                  </a:ext>
                </a:extLst>
              </p:cNvPr>
              <p:cNvSpPr txBox="1">
                <a:spLocks noRot="1" noChangeAspect="1" noMove="1" noResize="1" noEditPoints="1" noAdjustHandles="1" noChangeArrowheads="1" noChangeShapeType="1" noTextEdit="1"/>
              </p:cNvSpPr>
              <p:nvPr/>
            </p:nvSpPr>
            <p:spPr>
              <a:xfrm>
                <a:off x="8603709" y="5698388"/>
                <a:ext cx="1697909" cy="293094"/>
              </a:xfrm>
              <a:prstGeom prst="rect">
                <a:avLst/>
              </a:prstGeom>
              <a:blipFill>
                <a:blip r:embed="rId7"/>
                <a:stretch>
                  <a:fillRect l="-1481" t="-12500" r="-3704" b="-33333"/>
                </a:stretch>
              </a:blipFill>
            </p:spPr>
            <p:txBody>
              <a:bodyPr/>
              <a:lstStyle/>
              <a:p>
                <a:r>
                  <a:rPr lang="en-US">
                    <a:noFill/>
                  </a:rPr>
                  <a:t> </a:t>
                </a:r>
              </a:p>
            </p:txBody>
          </p:sp>
        </mc:Fallback>
      </mc:AlternateContent>
      <p:sp>
        <p:nvSpPr>
          <p:cNvPr id="20" name="Left-Right Arrow 19">
            <a:extLst>
              <a:ext uri="{FF2B5EF4-FFF2-40B4-BE49-F238E27FC236}">
                <a16:creationId xmlns:a16="http://schemas.microsoft.com/office/drawing/2014/main" id="{29E60505-B361-C6C0-CB85-464EEFA7678B}"/>
              </a:ext>
            </a:extLst>
          </p:cNvPr>
          <p:cNvSpPr/>
          <p:nvPr/>
        </p:nvSpPr>
        <p:spPr>
          <a:xfrm>
            <a:off x="4752622" y="5271911"/>
            <a:ext cx="2864084" cy="21817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97982EC-F134-8EA5-03C6-2BC0FF883FFA}"/>
              </a:ext>
            </a:extLst>
          </p:cNvPr>
          <p:cNvSpPr txBox="1"/>
          <p:nvPr/>
        </p:nvSpPr>
        <p:spPr>
          <a:xfrm>
            <a:off x="4551411" y="4893218"/>
            <a:ext cx="3266506" cy="338554"/>
          </a:xfrm>
          <a:prstGeom prst="rect">
            <a:avLst/>
          </a:prstGeom>
          <a:noFill/>
        </p:spPr>
        <p:txBody>
          <a:bodyPr wrap="square">
            <a:spAutoFit/>
          </a:bodyPr>
          <a:lstStyle/>
          <a:p>
            <a:r>
              <a:rPr lang="en-US" sz="1600" b="1" dirty="0">
                <a:solidFill>
                  <a:srgbClr val="0070C0"/>
                </a:solidFill>
                <a:latin typeface="Calibri" panose="020F0502020204030204" pitchFamily="34" charset="0"/>
                <a:cs typeface="Calibri" panose="020F0502020204030204" pitchFamily="34" charset="0"/>
              </a:rPr>
              <a:t>Fully-Coupling Loci/Chem + DIGGEM</a:t>
            </a:r>
          </a:p>
        </p:txBody>
      </p:sp>
    </p:spTree>
    <p:extLst>
      <p:ext uri="{BB962C8B-B14F-4D97-AF65-F5344CB8AC3E}">
        <p14:creationId xmlns:p14="http://schemas.microsoft.com/office/powerpoint/2010/main" val="4259312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33FF36-C066-4C9C-98E6-F0CC5095383A}"/>
              </a:ext>
            </a:extLst>
          </p:cNvPr>
          <p:cNvSpPr>
            <a:spLocks noGrp="1"/>
          </p:cNvSpPr>
          <p:nvPr>
            <p:ph type="sldNum" sz="quarter" idx="12"/>
          </p:nvPr>
        </p:nvSpPr>
        <p:spPr/>
        <p:txBody>
          <a:bodyPr/>
          <a:lstStyle/>
          <a:p>
            <a:fld id="{65BAF2F1-034F-4B86-AD9E-8D8D16CB00EA}" type="slidenum">
              <a:rPr lang="en-US" smtClean="0"/>
              <a:t>5</a:t>
            </a:fld>
            <a:endParaRPr lang="en-US" dirty="0"/>
          </a:p>
        </p:txBody>
      </p:sp>
      <p:sp>
        <p:nvSpPr>
          <p:cNvPr id="3" name="Title 2">
            <a:extLst>
              <a:ext uri="{FF2B5EF4-FFF2-40B4-BE49-F238E27FC236}">
                <a16:creationId xmlns:a16="http://schemas.microsoft.com/office/drawing/2014/main" id="{9FC606C1-CBA0-4010-B8DF-06885C9CBA59}"/>
              </a:ext>
            </a:extLst>
          </p:cNvPr>
          <p:cNvSpPr txBox="1">
            <a:spLocks/>
          </p:cNvSpPr>
          <p:nvPr/>
        </p:nvSpPr>
        <p:spPr>
          <a:xfrm>
            <a:off x="1602913" y="439092"/>
            <a:ext cx="8631767" cy="45720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t>Background on DIGGEM Engineering Model: Viscous Shear Erosion Regime</a:t>
            </a:r>
          </a:p>
        </p:txBody>
      </p:sp>
      <p:sp>
        <p:nvSpPr>
          <p:cNvPr id="10" name="TextBox 9">
            <a:extLst>
              <a:ext uri="{FF2B5EF4-FFF2-40B4-BE49-F238E27FC236}">
                <a16:creationId xmlns:a16="http://schemas.microsoft.com/office/drawing/2014/main" id="{04728A38-4DB5-7B95-2A83-EB9A0FDF58C2}"/>
              </a:ext>
            </a:extLst>
          </p:cNvPr>
          <p:cNvSpPr txBox="1"/>
          <p:nvPr/>
        </p:nvSpPr>
        <p:spPr>
          <a:xfrm>
            <a:off x="0" y="1001489"/>
            <a:ext cx="11262870" cy="2062103"/>
          </a:xfrm>
          <a:prstGeom prst="rect">
            <a:avLst/>
          </a:prstGeom>
          <a:noFill/>
        </p:spPr>
        <p:txBody>
          <a:bodyPr wrap="square" rtlCol="0">
            <a:spAutoFit/>
          </a:bodyPr>
          <a:lstStyle/>
          <a:p>
            <a:pPr marL="466725" indent="-347663">
              <a:buFont typeface="Arial" panose="020B0604020202020204" pitchFamily="34" charset="0"/>
              <a:buChar char="•"/>
            </a:pPr>
            <a:endParaRPr lang="en-US" sz="1600" dirty="0">
              <a:latin typeface="+mj-lt"/>
            </a:endParaRPr>
          </a:p>
          <a:p>
            <a:pPr marL="466725" indent="-347663">
              <a:buFont typeface="Arial" panose="020B0604020202020204" pitchFamily="34" charset="0"/>
              <a:buChar char="•"/>
            </a:pPr>
            <a:r>
              <a:rPr lang="en-US" sz="1600" dirty="0">
                <a:latin typeface="+mj-lt"/>
              </a:rPr>
              <a:t>Multiple different PSI cratering regimes have been identified previously</a:t>
            </a:r>
            <a:r>
              <a:rPr lang="en-US" sz="1600" baseline="30000" dirty="0">
                <a:latin typeface="+mj-lt"/>
              </a:rPr>
              <a:t>1-4</a:t>
            </a:r>
            <a:r>
              <a:rPr lang="en-US" sz="1600" dirty="0">
                <a:latin typeface="+mj-lt"/>
              </a:rPr>
              <a:t> and are shown below (not exhaustive)</a:t>
            </a:r>
          </a:p>
          <a:p>
            <a:pPr marL="466725" indent="-347663">
              <a:buFont typeface="Arial" panose="020B0604020202020204" pitchFamily="34" charset="0"/>
              <a:buChar char="•"/>
            </a:pPr>
            <a:r>
              <a:rPr lang="en-US" sz="1600" dirty="0">
                <a:latin typeface="+mj-lt"/>
              </a:rPr>
              <a:t>Viscous shear erosion (VSE) is shear stress driven</a:t>
            </a:r>
          </a:p>
          <a:p>
            <a:pPr marL="466725" indent="-347663">
              <a:buFont typeface="Arial" panose="020B0604020202020204" pitchFamily="34" charset="0"/>
              <a:buChar char="•"/>
            </a:pPr>
            <a:r>
              <a:rPr lang="en-US" sz="1600" dirty="0">
                <a:latin typeface="+mj-lt"/>
              </a:rPr>
              <a:t>Bearing capacity failure, diffusion driven flow, and diffused gas eruption are all pressure driven</a:t>
            </a:r>
          </a:p>
          <a:p>
            <a:pPr marL="466725" indent="-347663">
              <a:buFont typeface="Arial" panose="020B0604020202020204" pitchFamily="34" charset="0"/>
              <a:buChar char="•"/>
            </a:pPr>
            <a:endParaRPr lang="en-US" sz="1600" dirty="0">
              <a:latin typeface="+mj-lt"/>
            </a:endParaRPr>
          </a:p>
          <a:p>
            <a:pPr marL="466725" indent="-347663">
              <a:buFont typeface="Arial" panose="020B0604020202020204" pitchFamily="34" charset="0"/>
              <a:buChar char="•"/>
            </a:pPr>
            <a:r>
              <a:rPr lang="en-US" sz="1600" dirty="0">
                <a:latin typeface="+mj-lt"/>
              </a:rPr>
              <a:t>DIGGEM is formulated assuming cratering in the VSE regime</a:t>
            </a:r>
          </a:p>
          <a:p>
            <a:pPr marL="923925" lvl="1" indent="-347663">
              <a:buFont typeface="Arial" panose="020B0604020202020204" pitchFamily="34" charset="0"/>
              <a:buChar char="•"/>
            </a:pPr>
            <a:r>
              <a:rPr lang="en-US" sz="1600" dirty="0">
                <a:latin typeface="+mj-lt"/>
              </a:rPr>
              <a:t>Expect VSE to dominate at higher altitudes during landing (scouring of surface rather than deep cratering)</a:t>
            </a:r>
          </a:p>
          <a:p>
            <a:pPr marL="923925" lvl="1" indent="-347663">
              <a:buFont typeface="Arial" panose="020B0604020202020204" pitchFamily="34" charset="0"/>
              <a:buChar char="•"/>
            </a:pPr>
            <a:r>
              <a:rPr lang="en-US" sz="1600" dirty="0">
                <a:latin typeface="+mj-lt"/>
              </a:rPr>
              <a:t>VSE observed from erosion streaks in Apollo LM landing imagery</a:t>
            </a:r>
          </a:p>
        </p:txBody>
      </p:sp>
      <p:sp>
        <p:nvSpPr>
          <p:cNvPr id="20" name="TextBox 19">
            <a:extLst>
              <a:ext uri="{FF2B5EF4-FFF2-40B4-BE49-F238E27FC236}">
                <a16:creationId xmlns:a16="http://schemas.microsoft.com/office/drawing/2014/main" id="{888AF85A-BC9C-C376-E3BA-DF90032DA891}"/>
              </a:ext>
            </a:extLst>
          </p:cNvPr>
          <p:cNvSpPr txBox="1"/>
          <p:nvPr/>
        </p:nvSpPr>
        <p:spPr>
          <a:xfrm>
            <a:off x="8222426" y="5968062"/>
            <a:ext cx="2322331" cy="338554"/>
          </a:xfrm>
          <a:prstGeom prst="rect">
            <a:avLst/>
          </a:prstGeom>
          <a:noFill/>
        </p:spPr>
        <p:txBody>
          <a:bodyPr wrap="square" rtlCol="0">
            <a:spAutoFit/>
          </a:bodyPr>
          <a:lstStyle/>
          <a:p>
            <a:r>
              <a:rPr lang="en-US" sz="1600" dirty="0">
                <a:solidFill>
                  <a:srgbClr val="2E2EFF"/>
                </a:solidFill>
              </a:rPr>
              <a:t>Diffused Gas Eruption</a:t>
            </a:r>
            <a:r>
              <a:rPr lang="en-US" sz="1600" baseline="30000" dirty="0">
                <a:solidFill>
                  <a:srgbClr val="2E2EFF"/>
                </a:solidFill>
              </a:rPr>
              <a:t>4</a:t>
            </a:r>
            <a:endParaRPr lang="en-US" sz="1600" dirty="0">
              <a:solidFill>
                <a:srgbClr val="2E2EFF"/>
              </a:solidFill>
            </a:endParaRPr>
          </a:p>
        </p:txBody>
      </p:sp>
      <p:pic>
        <p:nvPicPr>
          <p:cNvPr id="7" name="Picture 6">
            <a:extLst>
              <a:ext uri="{FF2B5EF4-FFF2-40B4-BE49-F238E27FC236}">
                <a16:creationId xmlns:a16="http://schemas.microsoft.com/office/drawing/2014/main" id="{B638F82D-FB63-0515-43FF-6469C840B18E}"/>
              </a:ext>
            </a:extLst>
          </p:cNvPr>
          <p:cNvPicPr>
            <a:picLocks noChangeAspect="1"/>
          </p:cNvPicPr>
          <p:nvPr/>
        </p:nvPicPr>
        <p:blipFill rotWithShape="1">
          <a:blip r:embed="rId2">
            <a:extLst>
              <a:ext uri="{28A0092B-C50C-407E-A947-70E740481C1C}">
                <a14:useLocalDpi xmlns:a14="http://schemas.microsoft.com/office/drawing/2010/main" val="0"/>
              </a:ext>
            </a:extLst>
          </a:blip>
          <a:srcRect t="7371" b="4571"/>
          <a:stretch/>
        </p:blipFill>
        <p:spPr>
          <a:xfrm>
            <a:off x="7640896" y="3793982"/>
            <a:ext cx="3330010" cy="2218432"/>
          </a:xfrm>
          <a:prstGeom prst="rect">
            <a:avLst/>
          </a:prstGeom>
        </p:spPr>
      </p:pic>
      <p:pic>
        <p:nvPicPr>
          <p:cNvPr id="24" name="Picture 23">
            <a:extLst>
              <a:ext uri="{FF2B5EF4-FFF2-40B4-BE49-F238E27FC236}">
                <a16:creationId xmlns:a16="http://schemas.microsoft.com/office/drawing/2014/main" id="{434E83B6-8283-064E-FD5C-F0FCE44DB63A}"/>
              </a:ext>
            </a:extLst>
          </p:cNvPr>
          <p:cNvPicPr>
            <a:picLocks noChangeAspect="1"/>
          </p:cNvPicPr>
          <p:nvPr/>
        </p:nvPicPr>
        <p:blipFill rotWithShape="1">
          <a:blip r:embed="rId3"/>
          <a:srcRect l="25679" r="23919" b="24897"/>
          <a:stretch/>
        </p:blipFill>
        <p:spPr>
          <a:xfrm>
            <a:off x="7339448" y="3054960"/>
            <a:ext cx="779852" cy="783930"/>
          </a:xfrm>
          <a:prstGeom prst="rect">
            <a:avLst/>
          </a:prstGeom>
        </p:spPr>
      </p:pic>
      <p:sp>
        <p:nvSpPr>
          <p:cNvPr id="26" name="TextBox 25">
            <a:extLst>
              <a:ext uri="{FF2B5EF4-FFF2-40B4-BE49-F238E27FC236}">
                <a16:creationId xmlns:a16="http://schemas.microsoft.com/office/drawing/2014/main" id="{3FF566C3-0FBC-5BB1-3454-A352E68BFD1F}"/>
              </a:ext>
            </a:extLst>
          </p:cNvPr>
          <p:cNvSpPr txBox="1"/>
          <p:nvPr/>
        </p:nvSpPr>
        <p:spPr>
          <a:xfrm>
            <a:off x="10101704" y="3633602"/>
            <a:ext cx="2322331" cy="338554"/>
          </a:xfrm>
          <a:prstGeom prst="rect">
            <a:avLst/>
          </a:prstGeom>
          <a:noFill/>
        </p:spPr>
        <p:txBody>
          <a:bodyPr wrap="square" rtlCol="0">
            <a:spAutoFit/>
          </a:bodyPr>
          <a:lstStyle/>
          <a:p>
            <a:r>
              <a:rPr lang="en-US" sz="1600" dirty="0"/>
              <a:t>Regolith Surface</a:t>
            </a:r>
          </a:p>
        </p:txBody>
      </p:sp>
      <p:sp>
        <p:nvSpPr>
          <p:cNvPr id="27" name="TextBox 26">
            <a:extLst>
              <a:ext uri="{FF2B5EF4-FFF2-40B4-BE49-F238E27FC236}">
                <a16:creationId xmlns:a16="http://schemas.microsoft.com/office/drawing/2014/main" id="{71A5645A-C651-DD55-B5B5-08D1D33382BE}"/>
              </a:ext>
            </a:extLst>
          </p:cNvPr>
          <p:cNvSpPr txBox="1"/>
          <p:nvPr/>
        </p:nvSpPr>
        <p:spPr>
          <a:xfrm>
            <a:off x="9508399" y="4224917"/>
            <a:ext cx="1754471" cy="584775"/>
          </a:xfrm>
          <a:prstGeom prst="rect">
            <a:avLst/>
          </a:prstGeom>
          <a:solidFill>
            <a:schemeClr val="bg1"/>
          </a:solidFill>
        </p:spPr>
        <p:txBody>
          <a:bodyPr wrap="square" rtlCol="0">
            <a:spAutoFit/>
          </a:bodyPr>
          <a:lstStyle/>
          <a:p>
            <a:r>
              <a:rPr lang="en-US" sz="1600" i="1" dirty="0">
                <a:solidFill>
                  <a:srgbClr val="0000CC"/>
                </a:solidFill>
              </a:rPr>
              <a:t>Pressure Gradient Becomes Positive</a:t>
            </a:r>
          </a:p>
        </p:txBody>
      </p:sp>
      <p:cxnSp>
        <p:nvCxnSpPr>
          <p:cNvPr id="11" name="Straight Arrow Connector 10">
            <a:extLst>
              <a:ext uri="{FF2B5EF4-FFF2-40B4-BE49-F238E27FC236}">
                <a16:creationId xmlns:a16="http://schemas.microsoft.com/office/drawing/2014/main" id="{B2810733-CB3D-0BC3-9E9B-A66D28B9250F}"/>
              </a:ext>
            </a:extLst>
          </p:cNvPr>
          <p:cNvCxnSpPr>
            <a:cxnSpLocks/>
          </p:cNvCxnSpPr>
          <p:nvPr/>
        </p:nvCxnSpPr>
        <p:spPr>
          <a:xfrm flipH="1" flipV="1">
            <a:off x="8963935" y="4224917"/>
            <a:ext cx="544464" cy="292387"/>
          </a:xfrm>
          <a:prstGeom prst="straightConnector1">
            <a:avLst/>
          </a:prstGeom>
          <a:ln w="127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2728F15-DD6F-273C-8ACE-61C06871DC36}"/>
              </a:ext>
            </a:extLst>
          </p:cNvPr>
          <p:cNvCxnSpPr>
            <a:cxnSpLocks/>
          </p:cNvCxnSpPr>
          <p:nvPr/>
        </p:nvCxnSpPr>
        <p:spPr>
          <a:xfrm flipH="1" flipV="1">
            <a:off x="8766572" y="4014628"/>
            <a:ext cx="741827" cy="356482"/>
          </a:xfrm>
          <a:prstGeom prst="straightConnector1">
            <a:avLst/>
          </a:prstGeom>
          <a:ln w="127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4124B43-C2FF-F1D0-56BA-7BD92B8B8F8A}"/>
              </a:ext>
            </a:extLst>
          </p:cNvPr>
          <p:cNvSpPr txBox="1"/>
          <p:nvPr/>
        </p:nvSpPr>
        <p:spPr>
          <a:xfrm>
            <a:off x="8222426" y="3380841"/>
            <a:ext cx="3047616" cy="338554"/>
          </a:xfrm>
          <a:prstGeom prst="rect">
            <a:avLst/>
          </a:prstGeom>
          <a:solidFill>
            <a:schemeClr val="bg1"/>
          </a:solidFill>
        </p:spPr>
        <p:txBody>
          <a:bodyPr wrap="square" rtlCol="0">
            <a:spAutoFit/>
          </a:bodyPr>
          <a:lstStyle/>
          <a:p>
            <a:r>
              <a:rPr lang="en-US" sz="1600" dirty="0">
                <a:solidFill>
                  <a:schemeClr val="accent2">
                    <a:lumMod val="75000"/>
                  </a:schemeClr>
                </a:solidFill>
              </a:rPr>
              <a:t>Away from crater/after shut-down</a:t>
            </a:r>
          </a:p>
        </p:txBody>
      </p:sp>
      <p:cxnSp>
        <p:nvCxnSpPr>
          <p:cNvPr id="38" name="Straight Arrow Connector 37">
            <a:extLst>
              <a:ext uri="{FF2B5EF4-FFF2-40B4-BE49-F238E27FC236}">
                <a16:creationId xmlns:a16="http://schemas.microsoft.com/office/drawing/2014/main" id="{64A86C1D-BEED-8360-8442-A493199EC860}"/>
              </a:ext>
            </a:extLst>
          </p:cNvPr>
          <p:cNvCxnSpPr>
            <a:cxnSpLocks/>
          </p:cNvCxnSpPr>
          <p:nvPr/>
        </p:nvCxnSpPr>
        <p:spPr>
          <a:xfrm flipH="1">
            <a:off x="9154860" y="3681244"/>
            <a:ext cx="220119" cy="187190"/>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9E3B34B-BD92-0F5A-4AA4-8FE078B7F79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054" y="3901779"/>
            <a:ext cx="2385444" cy="1993101"/>
          </a:xfrm>
          <a:prstGeom prst="rect">
            <a:avLst/>
          </a:prstGeom>
        </p:spPr>
      </p:pic>
      <p:sp>
        <p:nvSpPr>
          <p:cNvPr id="6" name="TextBox 5">
            <a:extLst>
              <a:ext uri="{FF2B5EF4-FFF2-40B4-BE49-F238E27FC236}">
                <a16:creationId xmlns:a16="http://schemas.microsoft.com/office/drawing/2014/main" id="{A376EC25-23DC-373A-1648-FD0BCB56C0C7}"/>
              </a:ext>
            </a:extLst>
          </p:cNvPr>
          <p:cNvSpPr txBox="1"/>
          <p:nvPr/>
        </p:nvSpPr>
        <p:spPr>
          <a:xfrm>
            <a:off x="105259" y="5968062"/>
            <a:ext cx="2231670" cy="338554"/>
          </a:xfrm>
          <a:prstGeom prst="rect">
            <a:avLst/>
          </a:prstGeom>
          <a:noFill/>
        </p:spPr>
        <p:txBody>
          <a:bodyPr wrap="square" rtlCol="0">
            <a:spAutoFit/>
          </a:bodyPr>
          <a:lstStyle/>
          <a:p>
            <a:r>
              <a:rPr lang="en-US" sz="1600" dirty="0">
                <a:solidFill>
                  <a:srgbClr val="2E2EFF"/>
                </a:solidFill>
              </a:rPr>
              <a:t>Viscous Shear Erosion</a:t>
            </a:r>
            <a:r>
              <a:rPr lang="en-US" sz="1600" baseline="30000" dirty="0">
                <a:solidFill>
                  <a:srgbClr val="2E2EFF"/>
                </a:solidFill>
              </a:rPr>
              <a:t>1</a:t>
            </a:r>
            <a:endParaRPr lang="en-US" sz="1600" dirty="0">
              <a:solidFill>
                <a:srgbClr val="2E2EFF"/>
              </a:solidFill>
            </a:endParaRPr>
          </a:p>
        </p:txBody>
      </p:sp>
      <p:sp>
        <p:nvSpPr>
          <p:cNvPr id="8" name="TextBox 7">
            <a:extLst>
              <a:ext uri="{FF2B5EF4-FFF2-40B4-BE49-F238E27FC236}">
                <a16:creationId xmlns:a16="http://schemas.microsoft.com/office/drawing/2014/main" id="{4778F6D6-A383-09A0-EE2F-3B863647BA97}"/>
              </a:ext>
            </a:extLst>
          </p:cNvPr>
          <p:cNvSpPr txBox="1"/>
          <p:nvPr/>
        </p:nvSpPr>
        <p:spPr>
          <a:xfrm>
            <a:off x="0" y="4560048"/>
            <a:ext cx="1474379" cy="584775"/>
          </a:xfrm>
          <a:prstGeom prst="rect">
            <a:avLst/>
          </a:prstGeom>
          <a:noFill/>
        </p:spPr>
        <p:txBody>
          <a:bodyPr wrap="square" rtlCol="0">
            <a:spAutoFit/>
          </a:bodyPr>
          <a:lstStyle/>
          <a:p>
            <a:r>
              <a:rPr lang="en-US" sz="1600" dirty="0">
                <a:solidFill>
                  <a:srgbClr val="0070C0"/>
                </a:solidFill>
                <a:highlight>
                  <a:srgbClr val="FFFF00"/>
                </a:highlight>
              </a:rPr>
              <a:t>Only Top Layer Eroded</a:t>
            </a:r>
          </a:p>
        </p:txBody>
      </p:sp>
      <p:cxnSp>
        <p:nvCxnSpPr>
          <p:cNvPr id="9" name="Straight Arrow Connector 8">
            <a:extLst>
              <a:ext uri="{FF2B5EF4-FFF2-40B4-BE49-F238E27FC236}">
                <a16:creationId xmlns:a16="http://schemas.microsoft.com/office/drawing/2014/main" id="{49285B81-DE3B-C07E-75B6-A50E1993EE58}"/>
              </a:ext>
            </a:extLst>
          </p:cNvPr>
          <p:cNvCxnSpPr>
            <a:cxnSpLocks/>
          </p:cNvCxnSpPr>
          <p:nvPr/>
        </p:nvCxnSpPr>
        <p:spPr>
          <a:xfrm>
            <a:off x="374746" y="5144823"/>
            <a:ext cx="322756" cy="265165"/>
          </a:xfrm>
          <a:prstGeom prst="straightConnector1">
            <a:avLst/>
          </a:prstGeom>
          <a:ln w="57150">
            <a:solidFill>
              <a:srgbClr val="0011FF"/>
            </a:solidFill>
            <a:tailEnd type="triangle"/>
          </a:ln>
          <a:effectLst>
            <a:glow rad="139700">
              <a:schemeClr val="bg1">
                <a:alpha val="73000"/>
              </a:schemeClr>
            </a:glow>
          </a:effectLst>
        </p:spPr>
        <p:style>
          <a:lnRef idx="1">
            <a:schemeClr val="accent1"/>
          </a:lnRef>
          <a:fillRef idx="0">
            <a:schemeClr val="accent1"/>
          </a:fillRef>
          <a:effectRef idx="0">
            <a:schemeClr val="accent1"/>
          </a:effectRef>
          <a:fontRef idx="minor">
            <a:schemeClr val="tx1"/>
          </a:fontRef>
        </p:style>
      </p:cxnSp>
      <p:pic>
        <p:nvPicPr>
          <p:cNvPr id="12" name="Picture 11" descr="A picture containing text&#10;&#10;Description automatically generated">
            <a:extLst>
              <a:ext uri="{FF2B5EF4-FFF2-40B4-BE49-F238E27FC236}">
                <a16:creationId xmlns:a16="http://schemas.microsoft.com/office/drawing/2014/main" id="{BD3CD71C-B2D3-F694-7109-D2CCD75162C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377488" y="3914139"/>
            <a:ext cx="2190090" cy="1968379"/>
          </a:xfrm>
          <a:prstGeom prst="rect">
            <a:avLst/>
          </a:prstGeom>
        </p:spPr>
      </p:pic>
      <p:sp>
        <p:nvSpPr>
          <p:cNvPr id="13" name="TextBox 12">
            <a:extLst>
              <a:ext uri="{FF2B5EF4-FFF2-40B4-BE49-F238E27FC236}">
                <a16:creationId xmlns:a16="http://schemas.microsoft.com/office/drawing/2014/main" id="{4F8319FA-E20B-30C8-BD45-55301885418D}"/>
              </a:ext>
            </a:extLst>
          </p:cNvPr>
          <p:cNvSpPr txBox="1"/>
          <p:nvPr/>
        </p:nvSpPr>
        <p:spPr>
          <a:xfrm>
            <a:off x="2609540" y="5905845"/>
            <a:ext cx="2122250" cy="584775"/>
          </a:xfrm>
          <a:prstGeom prst="rect">
            <a:avLst/>
          </a:prstGeom>
          <a:noFill/>
        </p:spPr>
        <p:txBody>
          <a:bodyPr wrap="square" rtlCol="0">
            <a:spAutoFit/>
          </a:bodyPr>
          <a:lstStyle/>
          <a:p>
            <a:r>
              <a:rPr lang="en-US" sz="1600" dirty="0">
                <a:solidFill>
                  <a:srgbClr val="2E2EFF"/>
                </a:solidFill>
              </a:rPr>
              <a:t>Bearing Capacity Failure</a:t>
            </a:r>
            <a:r>
              <a:rPr lang="en-US" sz="1600" baseline="30000" dirty="0">
                <a:solidFill>
                  <a:srgbClr val="2E2EFF"/>
                </a:solidFill>
              </a:rPr>
              <a:t>2</a:t>
            </a:r>
            <a:endParaRPr lang="en-US" sz="1600" dirty="0">
              <a:solidFill>
                <a:srgbClr val="2E2EFF"/>
              </a:solidFill>
            </a:endParaRPr>
          </a:p>
        </p:txBody>
      </p:sp>
      <p:pic>
        <p:nvPicPr>
          <p:cNvPr id="16" name="Picture 15">
            <a:extLst>
              <a:ext uri="{FF2B5EF4-FFF2-40B4-BE49-F238E27FC236}">
                <a16:creationId xmlns:a16="http://schemas.microsoft.com/office/drawing/2014/main" id="{4337749A-B57E-90EF-2F45-95409FD7146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29442" y="3903765"/>
            <a:ext cx="2624505" cy="1968379"/>
          </a:xfrm>
          <a:prstGeom prst="rect">
            <a:avLst/>
          </a:prstGeom>
        </p:spPr>
      </p:pic>
      <p:sp>
        <p:nvSpPr>
          <p:cNvPr id="21" name="TextBox 20">
            <a:extLst>
              <a:ext uri="{FF2B5EF4-FFF2-40B4-BE49-F238E27FC236}">
                <a16:creationId xmlns:a16="http://schemas.microsoft.com/office/drawing/2014/main" id="{AF166FDF-6D42-6F14-B37A-B04E409F55DD}"/>
              </a:ext>
            </a:extLst>
          </p:cNvPr>
          <p:cNvSpPr txBox="1"/>
          <p:nvPr/>
        </p:nvSpPr>
        <p:spPr>
          <a:xfrm>
            <a:off x="4832311" y="5932339"/>
            <a:ext cx="2206921" cy="338554"/>
          </a:xfrm>
          <a:prstGeom prst="rect">
            <a:avLst/>
          </a:prstGeom>
          <a:noFill/>
        </p:spPr>
        <p:txBody>
          <a:bodyPr wrap="square" rtlCol="0">
            <a:spAutoFit/>
          </a:bodyPr>
          <a:lstStyle/>
          <a:p>
            <a:r>
              <a:rPr lang="en-US" sz="1600" dirty="0">
                <a:solidFill>
                  <a:srgbClr val="2E2EFF"/>
                </a:solidFill>
              </a:rPr>
              <a:t>Diffusion Driven Flow</a:t>
            </a:r>
            <a:r>
              <a:rPr lang="en-US" sz="1600" baseline="30000" dirty="0">
                <a:solidFill>
                  <a:srgbClr val="2E2EFF"/>
                </a:solidFill>
              </a:rPr>
              <a:t>3</a:t>
            </a:r>
            <a:endParaRPr lang="en-US" sz="1600" dirty="0">
              <a:solidFill>
                <a:srgbClr val="2E2EFF"/>
              </a:solidFill>
            </a:endParaRPr>
          </a:p>
        </p:txBody>
      </p:sp>
      <p:sp>
        <p:nvSpPr>
          <p:cNvPr id="25" name="Rectangle 24">
            <a:extLst>
              <a:ext uri="{FF2B5EF4-FFF2-40B4-BE49-F238E27FC236}">
                <a16:creationId xmlns:a16="http://schemas.microsoft.com/office/drawing/2014/main" id="{2666BAB1-7899-D4C7-DF91-E40550F55517}"/>
              </a:ext>
            </a:extLst>
          </p:cNvPr>
          <p:cNvSpPr/>
          <p:nvPr/>
        </p:nvSpPr>
        <p:spPr>
          <a:xfrm>
            <a:off x="1096" y="3868434"/>
            <a:ext cx="2358983" cy="2438182"/>
          </a:xfrm>
          <a:prstGeom prst="rect">
            <a:avLst/>
          </a:prstGeom>
          <a:noFill/>
          <a:ln w="38100">
            <a:solidFill>
              <a:srgbClr val="FF7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585BD1A-5575-3408-2C23-0A9C8648BB23}"/>
              </a:ext>
            </a:extLst>
          </p:cNvPr>
          <p:cNvSpPr txBox="1"/>
          <p:nvPr/>
        </p:nvSpPr>
        <p:spPr>
          <a:xfrm>
            <a:off x="0" y="3309992"/>
            <a:ext cx="2624504" cy="338554"/>
          </a:xfrm>
          <a:prstGeom prst="rect">
            <a:avLst/>
          </a:prstGeom>
          <a:noFill/>
        </p:spPr>
        <p:txBody>
          <a:bodyPr wrap="square" rtlCol="0">
            <a:spAutoFit/>
          </a:bodyPr>
          <a:lstStyle/>
          <a:p>
            <a:r>
              <a:rPr lang="en-US" sz="1600" b="1" dirty="0">
                <a:solidFill>
                  <a:srgbClr val="FF7300"/>
                </a:solidFill>
              </a:rPr>
              <a:t>DIGGEM Model Assumption</a:t>
            </a:r>
          </a:p>
        </p:txBody>
      </p:sp>
      <p:sp>
        <p:nvSpPr>
          <p:cNvPr id="30" name="Down Arrow 29">
            <a:extLst>
              <a:ext uri="{FF2B5EF4-FFF2-40B4-BE49-F238E27FC236}">
                <a16:creationId xmlns:a16="http://schemas.microsoft.com/office/drawing/2014/main" id="{B211A975-1418-49BC-DC44-03FA24A2094C}"/>
              </a:ext>
            </a:extLst>
          </p:cNvPr>
          <p:cNvSpPr/>
          <p:nvPr/>
        </p:nvSpPr>
        <p:spPr>
          <a:xfrm>
            <a:off x="1030147" y="3598877"/>
            <a:ext cx="190947" cy="2448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511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33FF36-C066-4C9C-98E6-F0CC5095383A}"/>
              </a:ext>
            </a:extLst>
          </p:cNvPr>
          <p:cNvSpPr>
            <a:spLocks noGrp="1"/>
          </p:cNvSpPr>
          <p:nvPr>
            <p:ph type="sldNum" sz="quarter" idx="12"/>
          </p:nvPr>
        </p:nvSpPr>
        <p:spPr/>
        <p:txBody>
          <a:bodyPr/>
          <a:lstStyle/>
          <a:p>
            <a:fld id="{65BAF2F1-034F-4B86-AD9E-8D8D16CB00EA}" type="slidenum">
              <a:rPr lang="en-US" smtClean="0"/>
              <a:t>6</a:t>
            </a:fld>
            <a:endParaRPr lang="en-US"/>
          </a:p>
        </p:txBody>
      </p:sp>
      <p:sp>
        <p:nvSpPr>
          <p:cNvPr id="3" name="Title 2">
            <a:extLst>
              <a:ext uri="{FF2B5EF4-FFF2-40B4-BE49-F238E27FC236}">
                <a16:creationId xmlns:a16="http://schemas.microsoft.com/office/drawing/2014/main" id="{9FC606C1-CBA0-4010-B8DF-06885C9CBA59}"/>
              </a:ext>
            </a:extLst>
          </p:cNvPr>
          <p:cNvSpPr txBox="1">
            <a:spLocks/>
          </p:cNvSpPr>
          <p:nvPr/>
        </p:nvSpPr>
        <p:spPr>
          <a:xfrm>
            <a:off x="1602913" y="439092"/>
            <a:ext cx="8631767" cy="45720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Background on DIGGEM Engineering Model</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1418539-3F79-8A7B-3099-3A5F0C106528}"/>
                  </a:ext>
                </a:extLst>
              </p:cNvPr>
              <p:cNvSpPr txBox="1"/>
              <p:nvPr/>
            </p:nvSpPr>
            <p:spPr>
              <a:xfrm>
                <a:off x="381000" y="1023260"/>
                <a:ext cx="10668000" cy="1077218"/>
              </a:xfrm>
              <a:prstGeom prst="rect">
                <a:avLst/>
              </a:prstGeom>
              <a:noFill/>
            </p:spPr>
            <p:txBody>
              <a:bodyPr wrap="square" rtlCol="0">
                <a:spAutoFit/>
              </a:bodyPr>
              <a:lstStyle/>
              <a:p>
                <a:pPr marL="466725" indent="-347663">
                  <a:buFont typeface="Arial" panose="020B0604020202020204" pitchFamily="34" charset="0"/>
                  <a:buChar char="•"/>
                </a:pPr>
                <a:r>
                  <a:rPr lang="en-US" sz="1600" dirty="0">
                    <a:latin typeface="+mj-lt"/>
                    <a:sym typeface="Wingdings" pitchFamily="2" charset="2"/>
                  </a:rPr>
                  <a:t>DIGGEM is a 3-parameter model based on CFD predictions of shear stress, </a:t>
                </a:r>
                <a14:m>
                  <m:oMath xmlns:m="http://schemas.openxmlformats.org/officeDocument/2006/math">
                    <m:r>
                      <a:rPr lang="en-US" sz="1600" b="0" i="1" smtClean="0">
                        <a:latin typeface="Cambria Math" panose="02040503050406030204" pitchFamily="18" charset="0"/>
                        <a:sym typeface="Wingdings" pitchFamily="2" charset="2"/>
                      </a:rPr>
                      <m:t>𝜏</m:t>
                    </m:r>
                  </m:oMath>
                </a14:m>
                <a:endParaRPr lang="en-US" sz="1600" dirty="0">
                  <a:latin typeface="+mj-lt"/>
                  <a:sym typeface="Wingdings" pitchFamily="2" charset="2"/>
                </a:endParaRPr>
              </a:p>
              <a:p>
                <a:pPr marL="466725" indent="-347663">
                  <a:buFont typeface="Arial" panose="020B0604020202020204" pitchFamily="34" charset="0"/>
                  <a:buChar char="•"/>
                </a:pPr>
                <a:r>
                  <a:rPr lang="en-US" sz="1600" dirty="0">
                    <a:latin typeface="+mj-lt"/>
                    <a:sym typeface="Wingdings" pitchFamily="2" charset="2"/>
                  </a:rPr>
                  <a:t>DIGGEM is anchored to Apollo 12 flight data</a:t>
                </a:r>
              </a:p>
              <a:p>
                <a:pPr marL="923925" lvl="1" indent="-347663">
                  <a:buFont typeface="Arial" panose="020B0604020202020204" pitchFamily="34" charset="0"/>
                  <a:buChar char="•"/>
                </a:pPr>
                <a:r>
                  <a:rPr lang="en-US" sz="1600" dirty="0">
                    <a:latin typeface="+mj-lt"/>
                    <a:sym typeface="Wingdings" pitchFamily="2" charset="2"/>
                  </a:rPr>
                  <a:t>Based on optical extinction approach from landing imagery ( analogous to rainfall rate using radar reflectivity</a:t>
                </a:r>
                <a:r>
                  <a:rPr lang="en-US" sz="1600" baseline="30000" dirty="0">
                    <a:latin typeface="+mj-lt"/>
                    <a:sym typeface="Wingdings" pitchFamily="2" charset="2"/>
                  </a:rPr>
                  <a:t>5</a:t>
                </a:r>
                <a:r>
                  <a:rPr lang="en-US" sz="1600" dirty="0">
                    <a:latin typeface="+mj-lt"/>
                    <a:sym typeface="Wingdings" pitchFamily="2" charset="2"/>
                  </a:rPr>
                  <a:t> ) </a:t>
                </a:r>
              </a:p>
              <a:p>
                <a:pPr marL="923925" lvl="1" indent="-347663">
                  <a:buFont typeface="Arial" panose="020B0604020202020204" pitchFamily="34" charset="0"/>
                  <a:buChar char="•"/>
                </a:pPr>
                <a:r>
                  <a:rPr lang="en-US" sz="1600" dirty="0">
                    <a:latin typeface="+mj-lt"/>
                    <a:sym typeface="Wingdings" pitchFamily="2" charset="2"/>
                  </a:rPr>
                  <a:t>DIGGEM model parameters calibrated to match erosion rate during Apollo LM descent</a:t>
                </a:r>
              </a:p>
            </p:txBody>
          </p:sp>
        </mc:Choice>
        <mc:Fallback xmlns="">
          <p:sp>
            <p:nvSpPr>
              <p:cNvPr id="6" name="TextBox 5">
                <a:extLst>
                  <a:ext uri="{FF2B5EF4-FFF2-40B4-BE49-F238E27FC236}">
                    <a16:creationId xmlns:a16="http://schemas.microsoft.com/office/drawing/2014/main" id="{61418539-3F79-8A7B-3099-3A5F0C106528}"/>
                  </a:ext>
                </a:extLst>
              </p:cNvPr>
              <p:cNvSpPr txBox="1">
                <a:spLocks noRot="1" noChangeAspect="1" noMove="1" noResize="1" noEditPoints="1" noAdjustHandles="1" noChangeArrowheads="1" noChangeShapeType="1" noTextEdit="1"/>
              </p:cNvSpPr>
              <p:nvPr/>
            </p:nvSpPr>
            <p:spPr>
              <a:xfrm>
                <a:off x="381000" y="1023260"/>
                <a:ext cx="10668000" cy="1077218"/>
              </a:xfrm>
              <a:prstGeom prst="rect">
                <a:avLst/>
              </a:prstGeom>
              <a:blipFill>
                <a:blip r:embed="rId3"/>
                <a:stretch>
                  <a:fillRect t="-1163" b="-5814"/>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502FFAAE-1C97-C1CF-AF25-B9D5E2EA5AAD}"/>
              </a:ext>
            </a:extLst>
          </p:cNvPr>
          <p:cNvSpPr txBox="1"/>
          <p:nvPr/>
        </p:nvSpPr>
        <p:spPr>
          <a:xfrm>
            <a:off x="105831" y="2337033"/>
            <a:ext cx="3553883" cy="523220"/>
          </a:xfrm>
          <a:prstGeom prst="rect">
            <a:avLst/>
          </a:prstGeom>
          <a:noFill/>
        </p:spPr>
        <p:txBody>
          <a:bodyPr wrap="square">
            <a:spAutoFit/>
          </a:bodyPr>
          <a:lstStyle/>
          <a:p>
            <a:r>
              <a:rPr lang="en-US" sz="1400" b="1" dirty="0">
                <a:effectLst/>
                <a:latin typeface="Calibri" panose="020F0502020204030204" pitchFamily="34" charset="0"/>
                <a:ea typeface="Times New Roman" panose="02020603050405020304" pitchFamily="18" charset="0"/>
                <a:cs typeface="Calibri" panose="020F0502020204030204" pitchFamily="34" charset="0"/>
              </a:rPr>
              <a:t>Illustration of Optical Extinction Method for Apollo 12 (Credit: Lane and Metzger 2015</a:t>
            </a:r>
            <a:r>
              <a:rPr lang="en-US" sz="1400" b="1" baseline="30000" dirty="0">
                <a:effectLst/>
                <a:latin typeface="Calibri" panose="020F0502020204030204" pitchFamily="34" charset="0"/>
                <a:ea typeface="Times New Roman" panose="02020603050405020304" pitchFamily="18" charset="0"/>
                <a:cs typeface="Calibri" panose="020F0502020204030204" pitchFamily="34" charset="0"/>
              </a:rPr>
              <a:t>5</a:t>
            </a:r>
            <a:r>
              <a:rPr lang="en-US" sz="1400" b="1" dirty="0">
                <a:effectLst/>
                <a:latin typeface="Calibri" panose="020F0502020204030204" pitchFamily="34" charset="0"/>
                <a:ea typeface="Times New Roman" panose="02020603050405020304" pitchFamily="18" charset="0"/>
                <a:cs typeface="Calibri" panose="020F0502020204030204" pitchFamily="34" charset="0"/>
              </a:rPr>
              <a:t>)</a:t>
            </a:r>
            <a:r>
              <a:rPr lang="en-US" sz="1400" dirty="0">
                <a:effectLst/>
                <a:latin typeface="Calibri" panose="020F0502020204030204" pitchFamily="34" charset="0"/>
                <a:cs typeface="Calibri" panose="020F0502020204030204" pitchFamily="34" charset="0"/>
              </a:rPr>
              <a:t> </a:t>
            </a:r>
            <a:endParaRPr lang="en-US" sz="14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833483A-4531-EDD8-4082-334818770355}"/>
              </a:ext>
            </a:extLst>
          </p:cNvPr>
          <p:cNvSpPr txBox="1"/>
          <p:nvPr/>
        </p:nvSpPr>
        <p:spPr>
          <a:xfrm>
            <a:off x="4246735" y="2519447"/>
            <a:ext cx="3469922" cy="523220"/>
          </a:xfrm>
          <a:prstGeom prst="rect">
            <a:avLst/>
          </a:prstGeom>
          <a:noFill/>
        </p:spPr>
        <p:txBody>
          <a:bodyPr wrap="square">
            <a:spAutoFit/>
          </a:bodyPr>
          <a:lstStyle/>
          <a:p>
            <a:r>
              <a:rPr lang="en-US" sz="1400" b="1" dirty="0">
                <a:effectLst/>
                <a:latin typeface="Calibri" panose="020F0502020204030204" pitchFamily="34" charset="0"/>
                <a:ea typeface="Times New Roman" panose="02020603050405020304" pitchFamily="18" charset="0"/>
                <a:cs typeface="Calibri" panose="020F0502020204030204" pitchFamily="34" charset="0"/>
              </a:rPr>
              <a:t>Calibration of DIGGEM Model Parameters to Apollo 12 Flight Data</a:t>
            </a:r>
            <a:endParaRPr lang="en-US" sz="1400"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F475F88B-C191-0860-7BE1-F61BC2306C3B}"/>
              </a:ext>
            </a:extLst>
          </p:cNvPr>
          <p:cNvSpPr/>
          <p:nvPr/>
        </p:nvSpPr>
        <p:spPr>
          <a:xfrm>
            <a:off x="2365977" y="5926437"/>
            <a:ext cx="7460045" cy="369332"/>
          </a:xfrm>
          <a:prstGeom prst="rect">
            <a:avLst/>
          </a:prstGeom>
          <a:solidFill>
            <a:schemeClr val="accent2">
              <a:lumMod val="40000"/>
              <a:lumOff val="60000"/>
            </a:schemeClr>
          </a:solidFill>
          <a:ln w="28575">
            <a:solidFill>
              <a:schemeClr val="tx1"/>
            </a:solidFill>
          </a:ln>
        </p:spPr>
        <p:txBody>
          <a:bodyPr wrap="square">
            <a:spAutoFit/>
          </a:bodyPr>
          <a:lstStyle/>
          <a:p>
            <a:pPr algn="ctr"/>
            <a:r>
              <a:rPr lang="en-US" b="1" dirty="0"/>
              <a:t>Need predictions of shear stress to evaluate erosion mass flux – use CFD</a:t>
            </a:r>
            <a:endParaRPr lang="fr-FR" b="1" dirty="0">
              <a:latin typeface="+mn-lt"/>
            </a:endParaRPr>
          </a:p>
        </p:txBody>
      </p:sp>
      <p:pic>
        <p:nvPicPr>
          <p:cNvPr id="4" name="Picture 3" descr="A picture containing graphical user interface&#10;&#10;Description automatically generated">
            <a:extLst>
              <a:ext uri="{FF2B5EF4-FFF2-40B4-BE49-F238E27FC236}">
                <a16:creationId xmlns:a16="http://schemas.microsoft.com/office/drawing/2014/main" id="{A8BCEED3-7565-22AA-FFB7-F3CA623E5A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555" y="2881879"/>
            <a:ext cx="2781300" cy="2171700"/>
          </a:xfrm>
          <a:prstGeom prst="rect">
            <a:avLst/>
          </a:prstGeom>
        </p:spPr>
      </p:pic>
      <p:pic>
        <p:nvPicPr>
          <p:cNvPr id="9" name="Picture 8">
            <a:extLst>
              <a:ext uri="{FF2B5EF4-FFF2-40B4-BE49-F238E27FC236}">
                <a16:creationId xmlns:a16="http://schemas.microsoft.com/office/drawing/2014/main" id="{7AC8C0E6-C020-5884-E591-64B56324D3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8907" y="3020755"/>
            <a:ext cx="3553883" cy="2626783"/>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27267B8-E013-0CD8-125E-9E3EEDE2790F}"/>
                  </a:ext>
                </a:extLst>
              </p:cNvPr>
              <p:cNvSpPr txBox="1"/>
              <p:nvPr/>
            </p:nvSpPr>
            <p:spPr>
              <a:xfrm>
                <a:off x="8332431" y="3290500"/>
                <a:ext cx="33131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𝑚</m:t>
                          </m:r>
                        </m:e>
                      </m:acc>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e>
                        <m:sub>
                          <m:r>
                            <m:rPr>
                              <m:sty m:val="p"/>
                            </m:rPr>
                            <a:rPr lang="en-US" b="0" i="0" smtClean="0">
                              <a:latin typeface="Cambria Math" panose="02040503050406030204" pitchFamily="18" charset="0"/>
                            </a:rPr>
                            <m:t>erosion</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0" smtClean="0">
                          <a:latin typeface="Cambria Math" panose="02040503050406030204" pitchFamily="18" charset="0"/>
                        </a:rPr>
                        <m:t>=</m:t>
                      </m:r>
                      <m:r>
                        <a:rPr lang="en-US" b="1" i="0" smtClean="0">
                          <a:solidFill>
                            <a:srgbClr val="004CFF"/>
                          </a:solidFill>
                          <a:latin typeface="Cambria Math" panose="02040503050406030204" pitchFamily="18" charset="0"/>
                        </a:rPr>
                        <m:t>𝐂</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𝜏</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1" i="1" smtClean="0">
                                      <a:solidFill>
                                        <a:srgbClr val="004CFF"/>
                                      </a:solidFill>
                                      <a:latin typeface="Cambria Math" panose="02040503050406030204" pitchFamily="18" charset="0"/>
                                    </a:rPr>
                                  </m:ctrlPr>
                                </m:sSubPr>
                                <m:e>
                                  <m:r>
                                    <a:rPr lang="en-US" b="1" i="1" smtClean="0">
                                      <a:solidFill>
                                        <a:srgbClr val="004CFF"/>
                                      </a:solidFill>
                                      <a:latin typeface="Cambria Math" panose="02040503050406030204" pitchFamily="18" charset="0"/>
                                    </a:rPr>
                                    <m:t>𝝉</m:t>
                                  </m:r>
                                </m:e>
                                <m:sub>
                                  <m:r>
                                    <a:rPr lang="en-US" b="1" i="1" smtClean="0">
                                      <a:solidFill>
                                        <a:srgbClr val="004CFF"/>
                                      </a:solidFill>
                                      <a:latin typeface="Cambria Math" panose="02040503050406030204" pitchFamily="18" charset="0"/>
                                    </a:rPr>
                                    <m:t>𝒄</m:t>
                                  </m:r>
                                </m:sub>
                              </m:sSub>
                            </m:e>
                          </m:d>
                        </m:e>
                        <m:sup>
                          <m:r>
                            <a:rPr lang="en-US" b="1" i="1" smtClean="0">
                              <a:solidFill>
                                <a:srgbClr val="004CFF"/>
                              </a:solidFill>
                              <a:latin typeface="Cambria Math" panose="02040503050406030204" pitchFamily="18" charset="0"/>
                            </a:rPr>
                            <m:t>𝒏</m:t>
                          </m:r>
                        </m:sup>
                      </m:sSup>
                    </m:oMath>
                  </m:oMathPara>
                </a14:m>
                <a:endParaRPr lang="en-US" dirty="0"/>
              </a:p>
            </p:txBody>
          </p:sp>
        </mc:Choice>
        <mc:Fallback xmlns="">
          <p:sp>
            <p:nvSpPr>
              <p:cNvPr id="10" name="TextBox 9">
                <a:extLst>
                  <a:ext uri="{FF2B5EF4-FFF2-40B4-BE49-F238E27FC236}">
                    <a16:creationId xmlns:a16="http://schemas.microsoft.com/office/drawing/2014/main" id="{F27267B8-E013-0CD8-125E-9E3EEDE2790F}"/>
                  </a:ext>
                </a:extLst>
              </p:cNvPr>
              <p:cNvSpPr txBox="1">
                <a:spLocks noRot="1" noChangeAspect="1" noMove="1" noResize="1" noEditPoints="1" noAdjustHandles="1" noChangeArrowheads="1" noChangeShapeType="1" noTextEdit="1"/>
              </p:cNvSpPr>
              <p:nvPr/>
            </p:nvSpPr>
            <p:spPr>
              <a:xfrm>
                <a:off x="8332431" y="3290500"/>
                <a:ext cx="3313151" cy="276999"/>
              </a:xfrm>
              <a:prstGeom prst="rect">
                <a:avLst/>
              </a:prstGeom>
              <a:blipFill>
                <a:blip r:embed="rId6"/>
                <a:stretch>
                  <a:fillRect l="-766" t="-31818" b="-36364"/>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CBE1B85F-90EA-990E-4DA7-0CDBAD1EEA3D}"/>
              </a:ext>
            </a:extLst>
          </p:cNvPr>
          <p:cNvSpPr txBox="1"/>
          <p:nvPr/>
        </p:nvSpPr>
        <p:spPr>
          <a:xfrm>
            <a:off x="8254045" y="2781057"/>
            <a:ext cx="3469922" cy="307777"/>
          </a:xfrm>
          <a:prstGeom prst="rect">
            <a:avLst/>
          </a:prstGeom>
          <a:noFill/>
        </p:spPr>
        <p:txBody>
          <a:bodyPr wrap="square">
            <a:spAutoFit/>
          </a:bodyPr>
          <a:lstStyle/>
          <a:p>
            <a:r>
              <a:rPr lang="en-US" sz="1400" b="1" dirty="0">
                <a:effectLst/>
                <a:latin typeface="Calibri" panose="020F0502020204030204" pitchFamily="34" charset="0"/>
                <a:ea typeface="Times New Roman" panose="02020603050405020304" pitchFamily="18" charset="0"/>
                <a:cs typeface="Calibri" panose="020F0502020204030204" pitchFamily="34" charset="0"/>
              </a:rPr>
              <a:t>DIGGEM Model:</a:t>
            </a:r>
            <a:endParaRPr lang="en-US" sz="14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ACF033E-AA61-3F7E-76FE-85E137B2A3B4}"/>
                  </a:ext>
                </a:extLst>
              </p:cNvPr>
              <p:cNvSpPr txBox="1"/>
              <p:nvPr/>
            </p:nvSpPr>
            <p:spPr>
              <a:xfrm>
                <a:off x="8616226" y="3731495"/>
                <a:ext cx="27827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Model</m:t>
                      </m:r>
                      <m:r>
                        <a:rPr lang="en-US" b="0" i="0" smtClean="0">
                          <a:latin typeface="Cambria Math" panose="02040503050406030204" pitchFamily="18" charset="0"/>
                        </a:rPr>
                        <m:t> </m:t>
                      </m:r>
                      <m:r>
                        <m:rPr>
                          <m:sty m:val="p"/>
                        </m:rPr>
                        <a:rPr lang="en-US" b="0" i="0" smtClean="0">
                          <a:latin typeface="Cambria Math" panose="02040503050406030204" pitchFamily="18" charset="0"/>
                        </a:rPr>
                        <m:t>Parameters</m:t>
                      </m:r>
                      <m:r>
                        <a:rPr lang="en-US" b="0" i="0" smtClean="0">
                          <a:latin typeface="Cambria Math" panose="02040503050406030204" pitchFamily="18" charset="0"/>
                        </a:rPr>
                        <m:t>:   </m:t>
                      </m:r>
                      <m:r>
                        <a:rPr lang="en-US" b="1" i="0" smtClean="0">
                          <a:solidFill>
                            <a:srgbClr val="004CFF"/>
                          </a:solidFill>
                          <a:latin typeface="Cambria Math" panose="02040503050406030204" pitchFamily="18" charset="0"/>
                        </a:rPr>
                        <m:t>𝐂</m:t>
                      </m:r>
                      <m:r>
                        <a:rPr lang="en-US" b="1" i="0" smtClean="0">
                          <a:solidFill>
                            <a:srgbClr val="004CFF"/>
                          </a:solidFill>
                          <a:latin typeface="Cambria Math" panose="02040503050406030204" pitchFamily="18" charset="0"/>
                        </a:rPr>
                        <m:t>, </m:t>
                      </m:r>
                      <m:sSub>
                        <m:sSubPr>
                          <m:ctrlPr>
                            <a:rPr lang="en-US" b="1" i="1" smtClean="0">
                              <a:solidFill>
                                <a:srgbClr val="004CFF"/>
                              </a:solidFill>
                              <a:latin typeface="Cambria Math" panose="02040503050406030204" pitchFamily="18" charset="0"/>
                            </a:rPr>
                          </m:ctrlPr>
                        </m:sSubPr>
                        <m:e>
                          <m:r>
                            <a:rPr lang="en-US" b="1" i="1" smtClean="0">
                              <a:solidFill>
                                <a:srgbClr val="004CFF"/>
                              </a:solidFill>
                              <a:latin typeface="Cambria Math" panose="02040503050406030204" pitchFamily="18" charset="0"/>
                            </a:rPr>
                            <m:t>𝝉</m:t>
                          </m:r>
                        </m:e>
                        <m:sub>
                          <m:r>
                            <a:rPr lang="en-US" b="1" i="1" smtClean="0">
                              <a:solidFill>
                                <a:srgbClr val="004CFF"/>
                              </a:solidFill>
                              <a:latin typeface="Cambria Math" panose="02040503050406030204" pitchFamily="18" charset="0"/>
                            </a:rPr>
                            <m:t>𝒄</m:t>
                          </m:r>
                        </m:sub>
                      </m:sSub>
                      <m:r>
                        <a:rPr lang="en-US" b="1" i="1" smtClean="0">
                          <a:solidFill>
                            <a:srgbClr val="004CFF"/>
                          </a:solidFill>
                          <a:latin typeface="Cambria Math" panose="02040503050406030204" pitchFamily="18" charset="0"/>
                        </a:rPr>
                        <m:t>, </m:t>
                      </m:r>
                      <m:r>
                        <a:rPr lang="en-US" b="1" i="1" smtClean="0">
                          <a:solidFill>
                            <a:srgbClr val="004CFF"/>
                          </a:solidFill>
                          <a:latin typeface="Cambria Math" panose="02040503050406030204" pitchFamily="18" charset="0"/>
                        </a:rPr>
                        <m:t>𝒏</m:t>
                      </m:r>
                    </m:oMath>
                  </m:oMathPara>
                </a14:m>
                <a:endParaRPr lang="en-US" b="1" dirty="0"/>
              </a:p>
            </p:txBody>
          </p:sp>
        </mc:Choice>
        <mc:Fallback xmlns="">
          <p:sp>
            <p:nvSpPr>
              <p:cNvPr id="12" name="TextBox 11">
                <a:extLst>
                  <a:ext uri="{FF2B5EF4-FFF2-40B4-BE49-F238E27FC236}">
                    <a16:creationId xmlns:a16="http://schemas.microsoft.com/office/drawing/2014/main" id="{1ACF033E-AA61-3F7E-76FE-85E137B2A3B4}"/>
                  </a:ext>
                </a:extLst>
              </p:cNvPr>
              <p:cNvSpPr txBox="1">
                <a:spLocks noRot="1" noChangeAspect="1" noMove="1" noResize="1" noEditPoints="1" noAdjustHandles="1" noChangeArrowheads="1" noChangeShapeType="1" noTextEdit="1"/>
              </p:cNvSpPr>
              <p:nvPr/>
            </p:nvSpPr>
            <p:spPr>
              <a:xfrm>
                <a:off x="8616226" y="3731495"/>
                <a:ext cx="2782748" cy="276999"/>
              </a:xfrm>
              <a:prstGeom prst="rect">
                <a:avLst/>
              </a:prstGeom>
              <a:blipFill>
                <a:blip r:embed="rId7"/>
                <a:stretch>
                  <a:fillRect l="-1364" t="-8696" r="-45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C749BC5-2981-108F-9950-5D04A02F1D4E}"/>
                  </a:ext>
                </a:extLst>
              </p:cNvPr>
              <p:cNvSpPr txBox="1"/>
              <p:nvPr/>
            </p:nvSpPr>
            <p:spPr>
              <a:xfrm>
                <a:off x="7974644" y="4832649"/>
                <a:ext cx="3702755" cy="657359"/>
              </a:xfrm>
              <a:prstGeom prst="rect">
                <a:avLst/>
              </a:prstGeom>
              <a:noFill/>
            </p:spPr>
            <p:txBody>
              <a:bodyPr wrap="square">
                <a:spAutoFit/>
              </a:bodyPr>
              <a:lstStyle/>
              <a:p>
                <a:pPr marL="576262" lvl="1"/>
                <a14:m>
                  <m:oMathPara xmlns:m="http://schemas.openxmlformats.org/officeDocument/2006/math">
                    <m:oMathParaPr>
                      <m:jc m:val="centerGroup"/>
                    </m:oMathParaPr>
                    <m:oMath xmlns:m="http://schemas.openxmlformats.org/officeDocument/2006/math">
                      <m:r>
                        <m:rPr>
                          <m:sty m:val="p"/>
                        </m:rPr>
                        <a:rPr lang="en-US" sz="1400" b="0" i="1" smtClean="0">
                          <a:latin typeface="Cambria Math" panose="02040503050406030204" pitchFamily="18" charset="0"/>
                          <a:sym typeface="Wingdings" pitchFamily="2" charset="2"/>
                        </a:rPr>
                        <m:t>D</m:t>
                      </m:r>
                      <m:r>
                        <m:rPr>
                          <m:sty m:val="p"/>
                        </m:rPr>
                        <a:rPr lang="en-US" sz="1400" b="0" i="0" smtClean="0">
                          <a:latin typeface="Cambria Math" panose="02040503050406030204" pitchFamily="18" charset="0"/>
                          <a:sym typeface="Wingdings" pitchFamily="2" charset="2"/>
                        </a:rPr>
                        <m:t>epth</m:t>
                      </m:r>
                      <m:d>
                        <m:dPr>
                          <m:ctrlPr>
                            <a:rPr lang="en-US" sz="1400" b="0" i="1" smtClean="0">
                              <a:latin typeface="Cambria Math" panose="02040503050406030204" pitchFamily="18" charset="0"/>
                              <a:sym typeface="Wingdings" pitchFamily="2" charset="2"/>
                            </a:rPr>
                          </m:ctrlPr>
                        </m:dPr>
                        <m:e>
                          <m:acc>
                            <m:accPr>
                              <m:chr m:val="⃗"/>
                              <m:ctrlPr>
                                <a:rPr lang="en-US" sz="1400" b="0" i="1" smtClean="0">
                                  <a:latin typeface="Cambria Math" panose="02040503050406030204" pitchFamily="18" charset="0"/>
                                  <a:sym typeface="Wingdings" pitchFamily="2" charset="2"/>
                                </a:rPr>
                              </m:ctrlPr>
                            </m:accPr>
                            <m:e>
                              <m:r>
                                <a:rPr lang="en-US" sz="1400" b="0" i="1" smtClean="0">
                                  <a:latin typeface="Cambria Math" panose="02040503050406030204" pitchFamily="18" charset="0"/>
                                  <a:sym typeface="Wingdings" pitchFamily="2" charset="2"/>
                                </a:rPr>
                                <m:t>𝑥</m:t>
                              </m:r>
                            </m:e>
                          </m:acc>
                          <m:r>
                            <a:rPr lang="en-US" sz="1400" b="0" i="1" smtClean="0">
                              <a:latin typeface="Cambria Math" panose="02040503050406030204" pitchFamily="18" charset="0"/>
                              <a:sym typeface="Wingdings" pitchFamily="2" charset="2"/>
                            </a:rPr>
                            <m:t>,</m:t>
                          </m:r>
                          <m:r>
                            <a:rPr lang="en-US" sz="1400" b="0" i="1" smtClean="0">
                              <a:latin typeface="Cambria Math" panose="02040503050406030204" pitchFamily="18" charset="0"/>
                              <a:sym typeface="Wingdings" pitchFamily="2" charset="2"/>
                            </a:rPr>
                            <m:t>𝑡</m:t>
                          </m:r>
                        </m:e>
                      </m:d>
                      <m:r>
                        <a:rPr lang="en-US" sz="1400" b="0" i="1" smtClean="0">
                          <a:latin typeface="Cambria Math" panose="02040503050406030204" pitchFamily="18" charset="0"/>
                          <a:sym typeface="Wingdings" pitchFamily="2" charset="2"/>
                        </a:rPr>
                        <m:t>=</m:t>
                      </m:r>
                      <m:f>
                        <m:fPr>
                          <m:ctrlPr>
                            <a:rPr lang="en-US" sz="1400" b="0" i="1" smtClean="0">
                              <a:latin typeface="Cambria Math" panose="02040503050406030204" pitchFamily="18" charset="0"/>
                              <a:sym typeface="Wingdings" pitchFamily="2" charset="2"/>
                            </a:rPr>
                          </m:ctrlPr>
                        </m:fPr>
                        <m:num>
                          <m:r>
                            <a:rPr lang="en-US" sz="1400" b="0" i="1" smtClean="0">
                              <a:latin typeface="Cambria Math" panose="02040503050406030204" pitchFamily="18" charset="0"/>
                              <a:sym typeface="Wingdings" pitchFamily="2" charset="2"/>
                            </a:rPr>
                            <m:t>1</m:t>
                          </m:r>
                        </m:num>
                        <m:den>
                          <m:sSub>
                            <m:sSubPr>
                              <m:ctrlPr>
                                <a:rPr lang="en-US" sz="1400" b="0" i="1" smtClean="0">
                                  <a:latin typeface="Cambria Math" panose="02040503050406030204" pitchFamily="18" charset="0"/>
                                  <a:sym typeface="Wingdings" pitchFamily="2" charset="2"/>
                                </a:rPr>
                              </m:ctrlPr>
                            </m:sSubPr>
                            <m:e>
                              <m:r>
                                <a:rPr lang="en-US" sz="1400" b="0" i="1" smtClean="0">
                                  <a:latin typeface="Cambria Math" panose="02040503050406030204" pitchFamily="18" charset="0"/>
                                  <a:sym typeface="Wingdings" pitchFamily="2" charset="2"/>
                                </a:rPr>
                                <m:t>𝜌</m:t>
                              </m:r>
                            </m:e>
                            <m:sub>
                              <m:r>
                                <a:rPr lang="en-US" sz="1400" b="0" i="1" smtClean="0">
                                  <a:latin typeface="Cambria Math" panose="02040503050406030204" pitchFamily="18" charset="0"/>
                                  <a:sym typeface="Wingdings" pitchFamily="2" charset="2"/>
                                </a:rPr>
                                <m:t>𝑏</m:t>
                              </m:r>
                            </m:sub>
                          </m:sSub>
                        </m:den>
                      </m:f>
                      <m:nary>
                        <m:naryPr>
                          <m:limLoc m:val="undOvr"/>
                          <m:subHide m:val="on"/>
                          <m:supHide m:val="on"/>
                          <m:ctrlPr>
                            <a:rPr lang="en-US" sz="1400" b="0" i="1" smtClean="0">
                              <a:latin typeface="Cambria Math" panose="02040503050406030204" pitchFamily="18" charset="0"/>
                              <a:sym typeface="Wingdings" pitchFamily="2" charset="2"/>
                            </a:rPr>
                          </m:ctrlPr>
                        </m:naryPr>
                        <m:sub/>
                        <m:sup/>
                        <m:e>
                          <m:acc>
                            <m:accPr>
                              <m:chr m:val="̇"/>
                              <m:ctrlPr>
                                <a:rPr lang="en-US" sz="1400" i="1">
                                  <a:latin typeface="Cambria Math" panose="02040503050406030204" pitchFamily="18" charset="0"/>
                                  <a:sym typeface="Wingdings" pitchFamily="2" charset="2"/>
                                </a:rPr>
                              </m:ctrlPr>
                            </m:accPr>
                            <m:e>
                              <m:r>
                                <a:rPr lang="en-US" sz="1400" i="1">
                                  <a:latin typeface="Cambria Math" panose="02040503050406030204" pitchFamily="18" charset="0"/>
                                  <a:sym typeface="Wingdings" pitchFamily="2" charset="2"/>
                                </a:rPr>
                                <m:t>𝑚</m:t>
                              </m:r>
                            </m:e>
                          </m:acc>
                          <m:sSub>
                            <m:sSubPr>
                              <m:ctrlPr>
                                <a:rPr lang="en-US" sz="1400" i="1" dirty="0">
                                  <a:latin typeface="Cambria Math" panose="02040503050406030204" pitchFamily="18" charset="0"/>
                                  <a:sym typeface="Wingdings" pitchFamily="2" charset="2"/>
                                </a:rPr>
                              </m:ctrlPr>
                            </m:sSubPr>
                            <m:e>
                              <m:r>
                                <a:rPr lang="en-US" sz="1400" i="1" dirty="0">
                                  <a:latin typeface="Cambria Math" panose="02040503050406030204" pitchFamily="18" charset="0"/>
                                  <a:sym typeface="Wingdings" pitchFamily="2" charset="2"/>
                                </a:rPr>
                                <m:t>”</m:t>
                              </m:r>
                            </m:e>
                            <m:sub>
                              <m:r>
                                <m:rPr>
                                  <m:sty m:val="p"/>
                                </m:rPr>
                                <a:rPr lang="en-US" sz="1400" dirty="0">
                                  <a:latin typeface="Cambria Math" panose="02040503050406030204" pitchFamily="18" charset="0"/>
                                  <a:sym typeface="Wingdings" pitchFamily="2" charset="2"/>
                                </a:rPr>
                                <m:t>erosion</m:t>
                              </m:r>
                            </m:sub>
                          </m:sSub>
                          <m:d>
                            <m:dPr>
                              <m:ctrlPr>
                                <a:rPr lang="en-US" sz="1400" i="1" dirty="0">
                                  <a:latin typeface="Cambria Math" panose="02040503050406030204" pitchFamily="18" charset="0"/>
                                  <a:sym typeface="Wingdings" pitchFamily="2" charset="2"/>
                                </a:rPr>
                              </m:ctrlPr>
                            </m:dPr>
                            <m:e>
                              <m:acc>
                                <m:accPr>
                                  <m:chr m:val="⃗"/>
                                  <m:ctrlPr>
                                    <a:rPr lang="en-US" sz="1400" i="1" dirty="0">
                                      <a:latin typeface="Cambria Math" panose="02040503050406030204" pitchFamily="18" charset="0"/>
                                      <a:sym typeface="Wingdings" pitchFamily="2" charset="2"/>
                                    </a:rPr>
                                  </m:ctrlPr>
                                </m:accPr>
                                <m:e>
                                  <m:r>
                                    <a:rPr lang="en-US" sz="1400" i="1" dirty="0">
                                      <a:latin typeface="Cambria Math" panose="02040503050406030204" pitchFamily="18" charset="0"/>
                                      <a:sym typeface="Wingdings" pitchFamily="2" charset="2"/>
                                    </a:rPr>
                                    <m:t>𝑥</m:t>
                                  </m:r>
                                </m:e>
                              </m:acc>
                              <m:r>
                                <a:rPr lang="en-US" sz="1400" i="1" dirty="0">
                                  <a:latin typeface="Cambria Math" panose="02040503050406030204" pitchFamily="18" charset="0"/>
                                  <a:sym typeface="Wingdings" pitchFamily="2" charset="2"/>
                                </a:rPr>
                                <m:t>,</m:t>
                              </m:r>
                              <m:r>
                                <a:rPr lang="en-US" sz="1400" i="1" dirty="0">
                                  <a:latin typeface="Cambria Math" panose="02040503050406030204" pitchFamily="18" charset="0"/>
                                  <a:sym typeface="Wingdings" pitchFamily="2" charset="2"/>
                                </a:rPr>
                                <m:t>𝑡</m:t>
                              </m:r>
                            </m:e>
                          </m:d>
                          <m:r>
                            <a:rPr lang="en-US" sz="1400" b="0" i="1" dirty="0" smtClean="0">
                              <a:latin typeface="Cambria Math" panose="02040503050406030204" pitchFamily="18" charset="0"/>
                              <a:sym typeface="Wingdings" pitchFamily="2" charset="2"/>
                            </a:rPr>
                            <m:t> ⅆ</m:t>
                          </m:r>
                          <m:r>
                            <a:rPr lang="en-US" sz="1400" b="0" i="1" dirty="0" smtClean="0">
                              <a:latin typeface="Cambria Math" panose="02040503050406030204" pitchFamily="18" charset="0"/>
                              <a:sym typeface="Wingdings" pitchFamily="2" charset="2"/>
                            </a:rPr>
                            <m:t>𝑡</m:t>
                          </m:r>
                        </m:e>
                      </m:nary>
                    </m:oMath>
                  </m:oMathPara>
                </a14:m>
                <a:endParaRPr lang="en-US" sz="1400" dirty="0">
                  <a:latin typeface="+mj-lt"/>
                  <a:sym typeface="Wingdings" pitchFamily="2" charset="2"/>
                </a:endParaRPr>
              </a:p>
            </p:txBody>
          </p:sp>
        </mc:Choice>
        <mc:Fallback xmlns="">
          <p:sp>
            <p:nvSpPr>
              <p:cNvPr id="7" name="TextBox 6">
                <a:extLst>
                  <a:ext uri="{FF2B5EF4-FFF2-40B4-BE49-F238E27FC236}">
                    <a16:creationId xmlns:a16="http://schemas.microsoft.com/office/drawing/2014/main" id="{3C749BC5-2981-108F-9950-5D04A02F1D4E}"/>
                  </a:ext>
                </a:extLst>
              </p:cNvPr>
              <p:cNvSpPr txBox="1">
                <a:spLocks noRot="1" noChangeAspect="1" noMove="1" noResize="1" noEditPoints="1" noAdjustHandles="1" noChangeArrowheads="1" noChangeShapeType="1" noTextEdit="1"/>
              </p:cNvSpPr>
              <p:nvPr/>
            </p:nvSpPr>
            <p:spPr>
              <a:xfrm>
                <a:off x="7974644" y="4832649"/>
                <a:ext cx="3702755" cy="657359"/>
              </a:xfrm>
              <a:prstGeom prst="rect">
                <a:avLst/>
              </a:prstGeom>
              <a:blipFill>
                <a:blip r:embed="rId8"/>
                <a:stretch>
                  <a:fillRect t="-124528" b="-175472"/>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A5502EEF-3030-21BF-6300-9DACF1DAE86D}"/>
              </a:ext>
            </a:extLst>
          </p:cNvPr>
          <p:cNvSpPr txBox="1"/>
          <p:nvPr/>
        </p:nvSpPr>
        <p:spPr>
          <a:xfrm>
            <a:off x="8040328" y="4524872"/>
            <a:ext cx="3928925" cy="307777"/>
          </a:xfrm>
          <a:prstGeom prst="rect">
            <a:avLst/>
          </a:prstGeom>
          <a:noFill/>
        </p:spPr>
        <p:txBody>
          <a:bodyPr wrap="square">
            <a:spAutoFit/>
          </a:bodyPr>
          <a:lstStyle/>
          <a:p>
            <a:r>
              <a:rPr lang="en-US" sz="1400" b="1" dirty="0">
                <a:latin typeface="Calibri" panose="020F0502020204030204" pitchFamily="34" charset="0"/>
                <a:cs typeface="Calibri" panose="020F0502020204030204" pitchFamily="34" charset="0"/>
              </a:rPr>
              <a:t>Evolving Crater Profile from Mass Flux Integration:</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6747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33FF36-C066-4C9C-98E6-F0CC5095383A}"/>
              </a:ext>
            </a:extLst>
          </p:cNvPr>
          <p:cNvSpPr>
            <a:spLocks noGrp="1"/>
          </p:cNvSpPr>
          <p:nvPr>
            <p:ph type="sldNum" sz="quarter" idx="12"/>
          </p:nvPr>
        </p:nvSpPr>
        <p:spPr/>
        <p:txBody>
          <a:bodyPr/>
          <a:lstStyle/>
          <a:p>
            <a:fld id="{65BAF2F1-034F-4B86-AD9E-8D8D16CB00EA}" type="slidenum">
              <a:rPr lang="en-US" smtClean="0"/>
              <a:t>7</a:t>
            </a:fld>
            <a:endParaRPr lang="en-US"/>
          </a:p>
        </p:txBody>
      </p:sp>
      <p:sp>
        <p:nvSpPr>
          <p:cNvPr id="3" name="Title 2">
            <a:extLst>
              <a:ext uri="{FF2B5EF4-FFF2-40B4-BE49-F238E27FC236}">
                <a16:creationId xmlns:a16="http://schemas.microsoft.com/office/drawing/2014/main" id="{9FC606C1-CBA0-4010-B8DF-06885C9CBA59}"/>
              </a:ext>
            </a:extLst>
          </p:cNvPr>
          <p:cNvSpPr txBox="1">
            <a:spLocks/>
          </p:cNvSpPr>
          <p:nvPr/>
        </p:nvSpPr>
        <p:spPr>
          <a:xfrm>
            <a:off x="1602913" y="439092"/>
            <a:ext cx="8631767" cy="45720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Background on Loci/Chem for Plume </a:t>
            </a:r>
            <a:r>
              <a:rPr lang="en-US" dirty="0" err="1"/>
              <a:t>Flowfield</a:t>
            </a:r>
            <a:endParaRPr lang="en-US" dirty="0"/>
          </a:p>
        </p:txBody>
      </p:sp>
      <p:sp>
        <p:nvSpPr>
          <p:cNvPr id="6" name="TextBox 5">
            <a:extLst>
              <a:ext uri="{FF2B5EF4-FFF2-40B4-BE49-F238E27FC236}">
                <a16:creationId xmlns:a16="http://schemas.microsoft.com/office/drawing/2014/main" id="{61418539-3F79-8A7B-3099-3A5F0C106528}"/>
              </a:ext>
            </a:extLst>
          </p:cNvPr>
          <p:cNvSpPr txBox="1"/>
          <p:nvPr/>
        </p:nvSpPr>
        <p:spPr>
          <a:xfrm>
            <a:off x="381000" y="1023260"/>
            <a:ext cx="10668000" cy="1077218"/>
          </a:xfrm>
          <a:prstGeom prst="rect">
            <a:avLst/>
          </a:prstGeom>
          <a:noFill/>
        </p:spPr>
        <p:txBody>
          <a:bodyPr wrap="square" rtlCol="0">
            <a:spAutoFit/>
          </a:bodyPr>
          <a:lstStyle/>
          <a:p>
            <a:pPr marL="466725" indent="-347663">
              <a:buFont typeface="Arial" panose="020B0604020202020204" pitchFamily="34" charset="0"/>
              <a:buChar char="•"/>
            </a:pPr>
            <a:r>
              <a:rPr lang="en-US" sz="1600" dirty="0">
                <a:latin typeface="+mj-lt"/>
                <a:sym typeface="Wingdings" pitchFamily="2" charset="2"/>
              </a:rPr>
              <a:t>Loci/Chem is a validated tool to predict the plume </a:t>
            </a:r>
            <a:r>
              <a:rPr lang="en-US" sz="1600" dirty="0" err="1">
                <a:latin typeface="+mj-lt"/>
                <a:sym typeface="Wingdings" pitchFamily="2" charset="2"/>
              </a:rPr>
              <a:t>flowfield</a:t>
            </a:r>
            <a:r>
              <a:rPr lang="en-US" sz="1600" dirty="0">
                <a:latin typeface="+mj-lt"/>
                <a:sym typeface="Wingdings" pitchFamily="2" charset="2"/>
              </a:rPr>
              <a:t> and plume impingement pressure and shear stress that drive PSI-induced cratering (see left image below)</a:t>
            </a:r>
          </a:p>
          <a:p>
            <a:pPr marL="466725" indent="-347663">
              <a:buFont typeface="Arial" panose="020B0604020202020204" pitchFamily="34" charset="0"/>
              <a:buChar char="•"/>
            </a:pPr>
            <a:r>
              <a:rPr lang="en-US" sz="1600" dirty="0">
                <a:latin typeface="+mj-lt"/>
                <a:sym typeface="Wingdings" pitchFamily="2" charset="2"/>
              </a:rPr>
              <a:t>Validated Loci/Chem computational fluid dynamics (CFD) tool predicts the time-accurate plume </a:t>
            </a:r>
            <a:r>
              <a:rPr lang="en-US" sz="1600" dirty="0" err="1">
                <a:latin typeface="+mj-lt"/>
                <a:sym typeface="Wingdings" pitchFamily="2" charset="2"/>
              </a:rPr>
              <a:t>flowfield</a:t>
            </a:r>
            <a:r>
              <a:rPr lang="en-US" sz="1600" dirty="0">
                <a:latin typeface="+mj-lt"/>
                <a:sym typeface="Wingdings" pitchFamily="2" charset="2"/>
              </a:rPr>
              <a:t> Lunar surface impingement environment (see bottom right image)</a:t>
            </a:r>
          </a:p>
        </p:txBody>
      </p:sp>
      <p:sp>
        <p:nvSpPr>
          <p:cNvPr id="8" name="TextBox 7">
            <a:extLst>
              <a:ext uri="{FF2B5EF4-FFF2-40B4-BE49-F238E27FC236}">
                <a16:creationId xmlns:a16="http://schemas.microsoft.com/office/drawing/2014/main" id="{502FFAAE-1C97-C1CF-AF25-B9D5E2EA5AAD}"/>
              </a:ext>
            </a:extLst>
          </p:cNvPr>
          <p:cNvSpPr txBox="1"/>
          <p:nvPr/>
        </p:nvSpPr>
        <p:spPr>
          <a:xfrm>
            <a:off x="105832" y="2337033"/>
            <a:ext cx="6385279" cy="523220"/>
          </a:xfrm>
          <a:prstGeom prst="rect">
            <a:avLst/>
          </a:prstGeom>
          <a:noFill/>
        </p:spPr>
        <p:txBody>
          <a:bodyPr wrap="square">
            <a:spAutoFit/>
          </a:bodyPr>
          <a:lstStyle/>
          <a:p>
            <a:r>
              <a:rPr lang="en-US" sz="1400" b="1" dirty="0">
                <a:effectLst/>
                <a:latin typeface="Calibri" panose="020F0502020204030204" pitchFamily="34" charset="0"/>
                <a:ea typeface="Times New Roman" panose="02020603050405020304" pitchFamily="18" charset="0"/>
                <a:cs typeface="Calibri" panose="020F0502020204030204" pitchFamily="34" charset="0"/>
              </a:rPr>
              <a:t>Comparison of impinging plume between CFD (left) and experimental Planar Laser Induced Fluorescence (right) (Credit: </a:t>
            </a:r>
            <a:r>
              <a:rPr lang="en-US" sz="1400" b="1" dirty="0" err="1">
                <a:effectLst/>
                <a:latin typeface="Calibri" panose="020F0502020204030204" pitchFamily="34" charset="0"/>
                <a:ea typeface="Times New Roman" panose="02020603050405020304" pitchFamily="18" charset="0"/>
                <a:cs typeface="Calibri" panose="020F0502020204030204" pitchFamily="34" charset="0"/>
              </a:rPr>
              <a:t>Shurtz</a:t>
            </a:r>
            <a:r>
              <a:rPr lang="en-US" sz="1400" b="1" dirty="0">
                <a:effectLst/>
                <a:latin typeface="Calibri" panose="020F0502020204030204" pitchFamily="34" charset="0"/>
                <a:ea typeface="Times New Roman" panose="02020603050405020304" pitchFamily="18" charset="0"/>
                <a:cs typeface="Calibri" panose="020F0502020204030204" pitchFamily="34" charset="0"/>
              </a:rPr>
              <a:t> and West 2022</a:t>
            </a:r>
            <a:r>
              <a:rPr lang="en-US" sz="1400" b="1" baseline="30000" dirty="0">
                <a:latin typeface="Calibri" panose="020F0502020204030204" pitchFamily="34" charset="0"/>
                <a:ea typeface="Times New Roman" panose="02020603050405020304" pitchFamily="18" charset="0"/>
                <a:cs typeface="Calibri" panose="020F0502020204030204" pitchFamily="34" charset="0"/>
              </a:rPr>
              <a:t>6</a:t>
            </a:r>
            <a:r>
              <a:rPr lang="en-US" sz="1400" b="1" dirty="0">
                <a:effectLst/>
                <a:latin typeface="Calibri" panose="020F0502020204030204" pitchFamily="34" charset="0"/>
                <a:ea typeface="Times New Roman" panose="02020603050405020304" pitchFamily="18" charset="0"/>
                <a:cs typeface="Calibri" panose="020F0502020204030204" pitchFamily="34" charset="0"/>
              </a:rPr>
              <a:t>)</a:t>
            </a:r>
            <a:r>
              <a:rPr lang="en-US" sz="1400" dirty="0">
                <a:effectLst/>
                <a:latin typeface="Calibri" panose="020F0502020204030204" pitchFamily="34" charset="0"/>
                <a:cs typeface="Calibri" panose="020F0502020204030204" pitchFamily="34" charset="0"/>
              </a:rPr>
              <a:t> </a:t>
            </a:r>
            <a:endParaRPr lang="en-US" sz="14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096534BD-0ECD-28B3-BCCC-C04C07A408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32" y="2895325"/>
            <a:ext cx="6043790" cy="1549690"/>
          </a:xfrm>
          <a:prstGeom prst="rect">
            <a:avLst/>
          </a:prstGeom>
        </p:spPr>
      </p:pic>
      <p:pic>
        <p:nvPicPr>
          <p:cNvPr id="11" name="Picture 10">
            <a:extLst>
              <a:ext uri="{FF2B5EF4-FFF2-40B4-BE49-F238E27FC236}">
                <a16:creationId xmlns:a16="http://schemas.microsoft.com/office/drawing/2014/main" id="{B2052F68-3E9B-3CFD-3216-70CDA4B475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0323" y="4297680"/>
            <a:ext cx="3300276" cy="2560320"/>
          </a:xfrm>
          <a:prstGeom prst="rect">
            <a:avLst/>
          </a:prstGeom>
        </p:spPr>
      </p:pic>
      <p:sp>
        <p:nvSpPr>
          <p:cNvPr id="13" name="TextBox 12">
            <a:extLst>
              <a:ext uri="{FF2B5EF4-FFF2-40B4-BE49-F238E27FC236}">
                <a16:creationId xmlns:a16="http://schemas.microsoft.com/office/drawing/2014/main" id="{E833483A-4531-EDD8-4082-334818770355}"/>
              </a:ext>
            </a:extLst>
          </p:cNvPr>
          <p:cNvSpPr txBox="1"/>
          <p:nvPr/>
        </p:nvSpPr>
        <p:spPr>
          <a:xfrm>
            <a:off x="7890677" y="3997427"/>
            <a:ext cx="3469922" cy="307777"/>
          </a:xfrm>
          <a:prstGeom prst="rect">
            <a:avLst/>
          </a:prstGeom>
          <a:noFill/>
        </p:spPr>
        <p:txBody>
          <a:bodyPr wrap="square">
            <a:spAutoFit/>
          </a:bodyPr>
          <a:lstStyle/>
          <a:p>
            <a:r>
              <a:rPr lang="en-US" sz="1400" b="1" dirty="0">
                <a:effectLst/>
                <a:latin typeface="Calibri" panose="020F0502020204030204" pitchFamily="34" charset="0"/>
                <a:ea typeface="Times New Roman" panose="02020603050405020304" pitchFamily="18" charset="0"/>
                <a:cs typeface="Calibri" panose="020F0502020204030204" pitchFamily="34" charset="0"/>
              </a:rPr>
              <a:t>Apollo LM Plume Impingement Shear Stress</a:t>
            </a:r>
            <a:endParaRPr lang="en-US" sz="1400"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F475F88B-C191-0860-7BE1-F61BC2306C3B}"/>
              </a:ext>
            </a:extLst>
          </p:cNvPr>
          <p:cNvSpPr/>
          <p:nvPr/>
        </p:nvSpPr>
        <p:spPr>
          <a:xfrm>
            <a:off x="229764" y="5511574"/>
            <a:ext cx="6999158" cy="646331"/>
          </a:xfrm>
          <a:prstGeom prst="rect">
            <a:avLst/>
          </a:prstGeom>
          <a:solidFill>
            <a:schemeClr val="accent2">
              <a:lumMod val="40000"/>
              <a:lumOff val="60000"/>
            </a:schemeClr>
          </a:solidFill>
          <a:ln w="28575">
            <a:solidFill>
              <a:schemeClr val="tx1"/>
            </a:solidFill>
          </a:ln>
        </p:spPr>
        <p:txBody>
          <a:bodyPr wrap="square">
            <a:spAutoFit/>
          </a:bodyPr>
          <a:lstStyle/>
          <a:p>
            <a:pPr algn="ctr"/>
            <a:r>
              <a:rPr lang="en-US" b="1" dirty="0"/>
              <a:t>Couple Loci/Chem with DIGGEM to predict evolving plume and cratering simultaneously</a:t>
            </a:r>
            <a:endParaRPr lang="fr-FR" b="1" dirty="0">
              <a:latin typeface="+mn-lt"/>
            </a:endParaRPr>
          </a:p>
        </p:txBody>
      </p:sp>
      <p:pic>
        <p:nvPicPr>
          <p:cNvPr id="18" name="Picture 17">
            <a:extLst>
              <a:ext uri="{FF2B5EF4-FFF2-40B4-BE49-F238E27FC236}">
                <a16:creationId xmlns:a16="http://schemas.microsoft.com/office/drawing/2014/main" id="{507F3EF1-AA16-9331-66F0-29444DD1A7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396" r="32873"/>
          <a:stretch/>
        </p:blipFill>
        <p:spPr>
          <a:xfrm>
            <a:off x="8292395" y="2206890"/>
            <a:ext cx="2312810" cy="1721556"/>
          </a:xfrm>
          <a:prstGeom prst="rect">
            <a:avLst/>
          </a:prstGeom>
        </p:spPr>
      </p:pic>
      <p:sp>
        <p:nvSpPr>
          <p:cNvPr id="19" name="TextBox 18">
            <a:extLst>
              <a:ext uri="{FF2B5EF4-FFF2-40B4-BE49-F238E27FC236}">
                <a16:creationId xmlns:a16="http://schemas.microsoft.com/office/drawing/2014/main" id="{650AA5F4-0887-5BE4-2C95-585E85685ECC}"/>
              </a:ext>
            </a:extLst>
          </p:cNvPr>
          <p:cNvSpPr txBox="1"/>
          <p:nvPr/>
        </p:nvSpPr>
        <p:spPr>
          <a:xfrm>
            <a:off x="6581422" y="1899113"/>
            <a:ext cx="5504746" cy="307777"/>
          </a:xfrm>
          <a:prstGeom prst="rect">
            <a:avLst/>
          </a:prstGeom>
          <a:noFill/>
        </p:spPr>
        <p:txBody>
          <a:bodyPr wrap="square">
            <a:spAutoFit/>
          </a:bodyPr>
          <a:lstStyle/>
          <a:p>
            <a:r>
              <a:rPr lang="en-US" sz="1400" b="1" dirty="0">
                <a:effectLst/>
                <a:latin typeface="Calibri" panose="020F0502020204030204" pitchFamily="34" charset="0"/>
                <a:ea typeface="Times New Roman" panose="02020603050405020304" pitchFamily="18" charset="0"/>
                <a:cs typeface="Calibri" panose="020F0502020204030204" pitchFamily="34" charset="0"/>
              </a:rPr>
              <a:t>Streaks of Eroded Regolith from Apollo LM (Credit: Metzger </a:t>
            </a:r>
            <a:r>
              <a:rPr lang="en-US" sz="1400" b="1" i="1" dirty="0">
                <a:effectLst/>
                <a:latin typeface="Calibri" panose="020F0502020204030204" pitchFamily="34" charset="0"/>
                <a:ea typeface="Times New Roman" panose="02020603050405020304" pitchFamily="18" charset="0"/>
                <a:cs typeface="Calibri" panose="020F0502020204030204" pitchFamily="34" charset="0"/>
              </a:rPr>
              <a:t>et al.</a:t>
            </a:r>
            <a:r>
              <a:rPr lang="en-US" sz="1400" b="1" dirty="0">
                <a:effectLst/>
                <a:latin typeface="Calibri" panose="020F0502020204030204" pitchFamily="34" charset="0"/>
                <a:ea typeface="Times New Roman" panose="02020603050405020304" pitchFamily="18" charset="0"/>
                <a:cs typeface="Calibri" panose="020F0502020204030204" pitchFamily="34" charset="0"/>
              </a:rPr>
              <a:t> 2010</a:t>
            </a:r>
            <a:r>
              <a:rPr lang="en-US" sz="1400" b="1" baseline="30000" dirty="0">
                <a:latin typeface="Calibri" panose="020F0502020204030204" pitchFamily="34" charset="0"/>
                <a:ea typeface="Times New Roman" panose="02020603050405020304" pitchFamily="18" charset="0"/>
                <a:cs typeface="Calibri" panose="020F0502020204030204" pitchFamily="34" charset="0"/>
              </a:rPr>
              <a:t>7</a:t>
            </a:r>
            <a:r>
              <a:rPr lang="en-US" sz="14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4521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33FF36-C066-4C9C-98E6-F0CC5095383A}"/>
              </a:ext>
            </a:extLst>
          </p:cNvPr>
          <p:cNvSpPr>
            <a:spLocks noGrp="1"/>
          </p:cNvSpPr>
          <p:nvPr>
            <p:ph type="sldNum" sz="quarter" idx="12"/>
          </p:nvPr>
        </p:nvSpPr>
        <p:spPr/>
        <p:txBody>
          <a:bodyPr/>
          <a:lstStyle/>
          <a:p>
            <a:fld id="{65BAF2F1-034F-4B86-AD9E-8D8D16CB00EA}" type="slidenum">
              <a:rPr lang="en-US" smtClean="0"/>
              <a:t>8</a:t>
            </a:fld>
            <a:endParaRPr lang="en-US"/>
          </a:p>
        </p:txBody>
      </p:sp>
      <p:sp>
        <p:nvSpPr>
          <p:cNvPr id="3" name="Title 2">
            <a:extLst>
              <a:ext uri="{FF2B5EF4-FFF2-40B4-BE49-F238E27FC236}">
                <a16:creationId xmlns:a16="http://schemas.microsoft.com/office/drawing/2014/main" id="{9FC606C1-CBA0-4010-B8DF-06885C9CBA59}"/>
              </a:ext>
            </a:extLst>
          </p:cNvPr>
          <p:cNvSpPr txBox="1">
            <a:spLocks/>
          </p:cNvSpPr>
          <p:nvPr/>
        </p:nvSpPr>
        <p:spPr>
          <a:xfrm>
            <a:off x="1602913" y="439092"/>
            <a:ext cx="8631767" cy="45720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Coupling Loci/Chem with DIGGEM</a:t>
            </a:r>
          </a:p>
        </p:txBody>
      </p:sp>
      <p:sp>
        <p:nvSpPr>
          <p:cNvPr id="6" name="TextBox 5">
            <a:extLst>
              <a:ext uri="{FF2B5EF4-FFF2-40B4-BE49-F238E27FC236}">
                <a16:creationId xmlns:a16="http://schemas.microsoft.com/office/drawing/2014/main" id="{61418539-3F79-8A7B-3099-3A5F0C106528}"/>
              </a:ext>
            </a:extLst>
          </p:cNvPr>
          <p:cNvSpPr txBox="1"/>
          <p:nvPr/>
        </p:nvSpPr>
        <p:spPr>
          <a:xfrm>
            <a:off x="381000" y="1023260"/>
            <a:ext cx="10668000" cy="1077218"/>
          </a:xfrm>
          <a:prstGeom prst="rect">
            <a:avLst/>
          </a:prstGeom>
          <a:noFill/>
        </p:spPr>
        <p:txBody>
          <a:bodyPr wrap="square" rtlCol="0">
            <a:spAutoFit/>
          </a:bodyPr>
          <a:lstStyle/>
          <a:p>
            <a:pPr marL="466725" indent="-347663">
              <a:buFont typeface="Arial" panose="020B0604020202020204" pitchFamily="34" charset="0"/>
              <a:buChar char="•"/>
            </a:pPr>
            <a:r>
              <a:rPr lang="en-US" sz="1600" dirty="0">
                <a:latin typeface="+mj-lt"/>
                <a:sym typeface="Wingdings" pitchFamily="2" charset="2"/>
              </a:rPr>
              <a:t>DIGGEM model initially implemented with </a:t>
            </a:r>
            <a:r>
              <a:rPr lang="en-US" sz="1600" i="1" dirty="0">
                <a:latin typeface="+mj-lt"/>
                <a:sym typeface="Wingdings" pitchFamily="2" charset="2"/>
              </a:rPr>
              <a:t>loose</a:t>
            </a:r>
            <a:r>
              <a:rPr lang="en-US" sz="1600" dirty="0">
                <a:latin typeface="+mj-lt"/>
                <a:sym typeface="Wingdings" pitchFamily="2" charset="2"/>
              </a:rPr>
              <a:t> coupling with Loci/Chem – a serial process of:</a:t>
            </a:r>
          </a:p>
          <a:p>
            <a:pPr marL="923925" lvl="1" indent="-347663">
              <a:buFont typeface="Arial" panose="020B0604020202020204" pitchFamily="34" charset="0"/>
              <a:buChar char="•"/>
            </a:pPr>
            <a:r>
              <a:rPr lang="en-US" sz="1600" dirty="0">
                <a:latin typeface="+mj-lt"/>
                <a:sym typeface="Wingdings" pitchFamily="2" charset="2"/>
              </a:rPr>
              <a:t>Simulating plume gas flow at discrete vehicle altitudes and a fixed Lunar surface geometry, then</a:t>
            </a:r>
          </a:p>
          <a:p>
            <a:pPr marL="923925" lvl="1" indent="-347663">
              <a:buFont typeface="Arial" panose="020B0604020202020204" pitchFamily="34" charset="0"/>
              <a:buChar char="•"/>
            </a:pPr>
            <a:r>
              <a:rPr lang="en-US" sz="1600" dirty="0">
                <a:latin typeface="+mj-lt"/>
                <a:sym typeface="Wingdings" pitchFamily="2" charset="2"/>
              </a:rPr>
              <a:t>Modeling erosion mass flux at each altitude and interpolating shear stresses between CFD solutions</a:t>
            </a:r>
          </a:p>
          <a:p>
            <a:pPr marL="923925" lvl="1" indent="-347663">
              <a:buFont typeface="Arial" panose="020B0604020202020204" pitchFamily="34" charset="0"/>
              <a:buChar char="•"/>
            </a:pPr>
            <a:r>
              <a:rPr lang="en-US" sz="1600" dirty="0">
                <a:latin typeface="+mj-lt"/>
                <a:sym typeface="Wingdings" pitchFamily="2" charset="2"/>
              </a:rPr>
              <a:t>Integrating DIGGEM erosion mass fluxes over descent duration to obtain evolving crater profile </a:t>
            </a:r>
          </a:p>
        </p:txBody>
      </p:sp>
      <p:sp>
        <p:nvSpPr>
          <p:cNvPr id="4" name="TextBox 3">
            <a:extLst>
              <a:ext uri="{FF2B5EF4-FFF2-40B4-BE49-F238E27FC236}">
                <a16:creationId xmlns:a16="http://schemas.microsoft.com/office/drawing/2014/main" id="{76D7C399-B6CE-BFDF-EC96-1E91D3810AC4}"/>
              </a:ext>
            </a:extLst>
          </p:cNvPr>
          <p:cNvSpPr txBox="1"/>
          <p:nvPr/>
        </p:nvSpPr>
        <p:spPr>
          <a:xfrm>
            <a:off x="381000" y="4118830"/>
            <a:ext cx="6146800" cy="584775"/>
          </a:xfrm>
          <a:prstGeom prst="rect">
            <a:avLst/>
          </a:prstGeom>
          <a:noFill/>
        </p:spPr>
        <p:txBody>
          <a:bodyPr wrap="square" rtlCol="0">
            <a:spAutoFit/>
          </a:bodyPr>
          <a:lstStyle/>
          <a:p>
            <a:pPr marL="466725" indent="-347663">
              <a:buFont typeface="Arial" panose="020B0604020202020204" pitchFamily="34" charset="0"/>
              <a:buChar char="•"/>
            </a:pPr>
            <a:r>
              <a:rPr lang="en-US" sz="1600" dirty="0">
                <a:latin typeface="+mj-lt"/>
                <a:sym typeface="Wingdings" pitchFamily="2" charset="2"/>
              </a:rPr>
              <a:t>Now Loci/Chem-DIGGEM is </a:t>
            </a:r>
            <a:r>
              <a:rPr lang="en-US" sz="1600" i="1" dirty="0">
                <a:latin typeface="+mj-lt"/>
                <a:sym typeface="Wingdings" pitchFamily="2" charset="2"/>
              </a:rPr>
              <a:t>fully</a:t>
            </a:r>
            <a:r>
              <a:rPr lang="en-US" sz="1600" dirty="0">
                <a:latin typeface="+mj-lt"/>
                <a:sym typeface="Wingdings" pitchFamily="2" charset="2"/>
              </a:rPr>
              <a:t> coupled between Loci/Chem and DIGGEM model for simultaneous plume and cratering predictions</a:t>
            </a:r>
          </a:p>
        </p:txBody>
      </p:sp>
      <p:cxnSp>
        <p:nvCxnSpPr>
          <p:cNvPr id="70" name="Straight Connector 69">
            <a:extLst>
              <a:ext uri="{FF2B5EF4-FFF2-40B4-BE49-F238E27FC236}">
                <a16:creationId xmlns:a16="http://schemas.microsoft.com/office/drawing/2014/main" id="{9B46AFFC-1D30-8C5C-D31E-E1E91E474691}"/>
              </a:ext>
            </a:extLst>
          </p:cNvPr>
          <p:cNvCxnSpPr>
            <a:cxnSpLocks/>
          </p:cNvCxnSpPr>
          <p:nvPr/>
        </p:nvCxnSpPr>
        <p:spPr>
          <a:xfrm>
            <a:off x="7973975" y="5167070"/>
            <a:ext cx="1309723"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0463DA58-F0A4-457E-DC1D-CB12C7EB0D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6920" y="3975084"/>
            <a:ext cx="602385" cy="548640"/>
          </a:xfrm>
          <a:prstGeom prst="rect">
            <a:avLst/>
          </a:prstGeom>
        </p:spPr>
      </p:pic>
      <p:pic>
        <p:nvPicPr>
          <p:cNvPr id="72" name="Picture 71">
            <a:extLst>
              <a:ext uri="{FF2B5EF4-FFF2-40B4-BE49-F238E27FC236}">
                <a16:creationId xmlns:a16="http://schemas.microsoft.com/office/drawing/2014/main" id="{E944B04F-891D-68C5-62AE-E78B852025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3474" y="4422116"/>
            <a:ext cx="1135274" cy="698630"/>
          </a:xfrm>
          <a:prstGeom prst="rect">
            <a:avLst/>
          </a:prstGeom>
        </p:spPr>
      </p:pic>
      <p:sp>
        <p:nvSpPr>
          <p:cNvPr id="73" name="Freeform 72">
            <a:extLst>
              <a:ext uri="{FF2B5EF4-FFF2-40B4-BE49-F238E27FC236}">
                <a16:creationId xmlns:a16="http://schemas.microsoft.com/office/drawing/2014/main" id="{D0FA7AF1-3088-20A6-E084-D72DD6B2CE6E}"/>
              </a:ext>
            </a:extLst>
          </p:cNvPr>
          <p:cNvSpPr/>
          <p:nvPr/>
        </p:nvSpPr>
        <p:spPr>
          <a:xfrm>
            <a:off x="9801912" y="5760830"/>
            <a:ext cx="1374088" cy="68738"/>
          </a:xfrm>
          <a:custGeom>
            <a:avLst/>
            <a:gdLst>
              <a:gd name="connsiteX0" fmla="*/ 0 w 2374900"/>
              <a:gd name="connsiteY0" fmla="*/ 170319 h 373529"/>
              <a:gd name="connsiteX1" fmla="*/ 533400 w 2374900"/>
              <a:gd name="connsiteY1" fmla="*/ 132219 h 373529"/>
              <a:gd name="connsiteX2" fmla="*/ 927100 w 2374900"/>
              <a:gd name="connsiteY2" fmla="*/ 17919 h 373529"/>
              <a:gd name="connsiteX3" fmla="*/ 1308100 w 2374900"/>
              <a:gd name="connsiteY3" fmla="*/ 373519 h 373529"/>
              <a:gd name="connsiteX4" fmla="*/ 1651000 w 2374900"/>
              <a:gd name="connsiteY4" fmla="*/ 5219 h 373529"/>
              <a:gd name="connsiteX5" fmla="*/ 1930400 w 2374900"/>
              <a:gd name="connsiteY5" fmla="*/ 157619 h 373529"/>
              <a:gd name="connsiteX6" fmla="*/ 2374900 w 2374900"/>
              <a:gd name="connsiteY6" fmla="*/ 170319 h 37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4900" h="373529">
                <a:moveTo>
                  <a:pt x="0" y="170319"/>
                </a:moveTo>
                <a:cubicBezTo>
                  <a:pt x="189441" y="163969"/>
                  <a:pt x="378883" y="157619"/>
                  <a:pt x="533400" y="132219"/>
                </a:cubicBezTo>
                <a:cubicBezTo>
                  <a:pt x="687917" y="106819"/>
                  <a:pt x="797983" y="-22298"/>
                  <a:pt x="927100" y="17919"/>
                </a:cubicBezTo>
                <a:cubicBezTo>
                  <a:pt x="1056217" y="58136"/>
                  <a:pt x="1187450" y="375636"/>
                  <a:pt x="1308100" y="373519"/>
                </a:cubicBezTo>
                <a:cubicBezTo>
                  <a:pt x="1428750" y="371402"/>
                  <a:pt x="1547283" y="41202"/>
                  <a:pt x="1651000" y="5219"/>
                </a:cubicBezTo>
                <a:cubicBezTo>
                  <a:pt x="1754717" y="-30764"/>
                  <a:pt x="1809750" y="130102"/>
                  <a:pt x="1930400" y="157619"/>
                </a:cubicBezTo>
                <a:cubicBezTo>
                  <a:pt x="2051050" y="185136"/>
                  <a:pt x="2212975" y="177727"/>
                  <a:pt x="2374900" y="170319"/>
                </a:cubicBezTo>
              </a:path>
            </a:pathLst>
          </a:custGeom>
          <a:no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D949A74F-D190-27B8-7DA6-98D9A321D4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2228172"/>
            <a:ext cx="7772400" cy="1586900"/>
          </a:xfrm>
          <a:prstGeom prst="rect">
            <a:avLst/>
          </a:prstGeom>
        </p:spPr>
      </p:pic>
      <p:pic>
        <p:nvPicPr>
          <p:cNvPr id="77" name="Picture 76">
            <a:extLst>
              <a:ext uri="{FF2B5EF4-FFF2-40B4-BE49-F238E27FC236}">
                <a16:creationId xmlns:a16="http://schemas.microsoft.com/office/drawing/2014/main" id="{21DF12FA-813C-B9B3-D345-50865E154C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9383" y="5542646"/>
            <a:ext cx="602385" cy="548640"/>
          </a:xfrm>
          <a:prstGeom prst="rect">
            <a:avLst/>
          </a:prstGeom>
        </p:spPr>
      </p:pic>
      <p:pic>
        <p:nvPicPr>
          <p:cNvPr id="80" name="Picture 79">
            <a:extLst>
              <a:ext uri="{FF2B5EF4-FFF2-40B4-BE49-F238E27FC236}">
                <a16:creationId xmlns:a16="http://schemas.microsoft.com/office/drawing/2014/main" id="{B698C458-9B61-D26A-692D-2FCC5C5DDA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8639" y="5985878"/>
            <a:ext cx="823871" cy="506997"/>
          </a:xfrm>
          <a:prstGeom prst="rect">
            <a:avLst/>
          </a:prstGeom>
        </p:spPr>
      </p:pic>
      <p:sp>
        <p:nvSpPr>
          <p:cNvPr id="81" name="Freeform 80">
            <a:extLst>
              <a:ext uri="{FF2B5EF4-FFF2-40B4-BE49-F238E27FC236}">
                <a16:creationId xmlns:a16="http://schemas.microsoft.com/office/drawing/2014/main" id="{C3F27E02-4CA8-1519-204A-65540DC787D1}"/>
              </a:ext>
            </a:extLst>
          </p:cNvPr>
          <p:cNvSpPr/>
          <p:nvPr/>
        </p:nvSpPr>
        <p:spPr>
          <a:xfrm>
            <a:off x="7973975" y="6534518"/>
            <a:ext cx="1374088" cy="68738"/>
          </a:xfrm>
          <a:custGeom>
            <a:avLst/>
            <a:gdLst>
              <a:gd name="connsiteX0" fmla="*/ 0 w 2374900"/>
              <a:gd name="connsiteY0" fmla="*/ 170319 h 373529"/>
              <a:gd name="connsiteX1" fmla="*/ 533400 w 2374900"/>
              <a:gd name="connsiteY1" fmla="*/ 132219 h 373529"/>
              <a:gd name="connsiteX2" fmla="*/ 927100 w 2374900"/>
              <a:gd name="connsiteY2" fmla="*/ 17919 h 373529"/>
              <a:gd name="connsiteX3" fmla="*/ 1308100 w 2374900"/>
              <a:gd name="connsiteY3" fmla="*/ 373519 h 373529"/>
              <a:gd name="connsiteX4" fmla="*/ 1651000 w 2374900"/>
              <a:gd name="connsiteY4" fmla="*/ 5219 h 373529"/>
              <a:gd name="connsiteX5" fmla="*/ 1930400 w 2374900"/>
              <a:gd name="connsiteY5" fmla="*/ 157619 h 373529"/>
              <a:gd name="connsiteX6" fmla="*/ 2374900 w 2374900"/>
              <a:gd name="connsiteY6" fmla="*/ 170319 h 37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4900" h="373529">
                <a:moveTo>
                  <a:pt x="0" y="170319"/>
                </a:moveTo>
                <a:cubicBezTo>
                  <a:pt x="189441" y="163969"/>
                  <a:pt x="378883" y="157619"/>
                  <a:pt x="533400" y="132219"/>
                </a:cubicBezTo>
                <a:cubicBezTo>
                  <a:pt x="687917" y="106819"/>
                  <a:pt x="797983" y="-22298"/>
                  <a:pt x="927100" y="17919"/>
                </a:cubicBezTo>
                <a:cubicBezTo>
                  <a:pt x="1056217" y="58136"/>
                  <a:pt x="1187450" y="375636"/>
                  <a:pt x="1308100" y="373519"/>
                </a:cubicBezTo>
                <a:cubicBezTo>
                  <a:pt x="1428750" y="371402"/>
                  <a:pt x="1547283" y="41202"/>
                  <a:pt x="1651000" y="5219"/>
                </a:cubicBezTo>
                <a:cubicBezTo>
                  <a:pt x="1754717" y="-30764"/>
                  <a:pt x="1809750" y="130102"/>
                  <a:pt x="1930400" y="157619"/>
                </a:cubicBezTo>
                <a:cubicBezTo>
                  <a:pt x="2051050" y="185136"/>
                  <a:pt x="2212975" y="177727"/>
                  <a:pt x="2374900" y="170319"/>
                </a:cubicBezTo>
              </a:path>
            </a:pathLst>
          </a:custGeom>
          <a:no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Arc 84">
            <a:extLst>
              <a:ext uri="{FF2B5EF4-FFF2-40B4-BE49-F238E27FC236}">
                <a16:creationId xmlns:a16="http://schemas.microsoft.com/office/drawing/2014/main" id="{8B692350-8DEB-71FA-D60F-E1C416947CC8}"/>
              </a:ext>
            </a:extLst>
          </p:cNvPr>
          <p:cNvSpPr/>
          <p:nvPr/>
        </p:nvSpPr>
        <p:spPr>
          <a:xfrm>
            <a:off x="8572500" y="4553541"/>
            <a:ext cx="1905000" cy="1727879"/>
          </a:xfrm>
          <a:prstGeom prst="arc">
            <a:avLst>
              <a:gd name="adj1" fmla="val 15541417"/>
              <a:gd name="adj2" fmla="val 2"/>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TextBox 85">
            <a:extLst>
              <a:ext uri="{FF2B5EF4-FFF2-40B4-BE49-F238E27FC236}">
                <a16:creationId xmlns:a16="http://schemas.microsoft.com/office/drawing/2014/main" id="{F0FD104F-A84B-3DA7-1E8E-C750EF7B8BBE}"/>
              </a:ext>
            </a:extLst>
          </p:cNvPr>
          <p:cNvSpPr txBox="1"/>
          <p:nvPr/>
        </p:nvSpPr>
        <p:spPr>
          <a:xfrm>
            <a:off x="8821317" y="3822876"/>
            <a:ext cx="602385" cy="338554"/>
          </a:xfrm>
          <a:prstGeom prst="rect">
            <a:avLst/>
          </a:prstGeom>
          <a:noFill/>
        </p:spPr>
        <p:txBody>
          <a:bodyPr wrap="square" rtlCol="0">
            <a:spAutoFit/>
          </a:bodyPr>
          <a:lstStyle/>
          <a:p>
            <a:r>
              <a:rPr lang="en-US" sz="1600" dirty="0"/>
              <a:t>CFD</a:t>
            </a:r>
          </a:p>
        </p:txBody>
      </p:sp>
      <p:sp>
        <p:nvSpPr>
          <p:cNvPr id="87" name="TextBox 86">
            <a:extLst>
              <a:ext uri="{FF2B5EF4-FFF2-40B4-BE49-F238E27FC236}">
                <a16:creationId xmlns:a16="http://schemas.microsoft.com/office/drawing/2014/main" id="{E7D8F198-78F0-1FC5-EB37-620310C1F7C9}"/>
              </a:ext>
            </a:extLst>
          </p:cNvPr>
          <p:cNvSpPr txBox="1"/>
          <p:nvPr/>
        </p:nvSpPr>
        <p:spPr>
          <a:xfrm>
            <a:off x="11176000" y="5491014"/>
            <a:ext cx="959618" cy="338554"/>
          </a:xfrm>
          <a:prstGeom prst="rect">
            <a:avLst/>
          </a:prstGeom>
          <a:noFill/>
        </p:spPr>
        <p:txBody>
          <a:bodyPr wrap="square" rtlCol="0">
            <a:spAutoFit/>
          </a:bodyPr>
          <a:lstStyle/>
          <a:p>
            <a:r>
              <a:rPr lang="en-US" sz="1600" dirty="0"/>
              <a:t>DIGGEM </a:t>
            </a:r>
          </a:p>
        </p:txBody>
      </p:sp>
      <p:sp>
        <p:nvSpPr>
          <p:cNvPr id="88" name="Arc 87">
            <a:extLst>
              <a:ext uri="{FF2B5EF4-FFF2-40B4-BE49-F238E27FC236}">
                <a16:creationId xmlns:a16="http://schemas.microsoft.com/office/drawing/2014/main" id="{A00D0601-743A-46EB-7235-2F29DB305A76}"/>
              </a:ext>
            </a:extLst>
          </p:cNvPr>
          <p:cNvSpPr/>
          <p:nvPr/>
        </p:nvSpPr>
        <p:spPr>
          <a:xfrm rot="5400000">
            <a:off x="9089492" y="5077346"/>
            <a:ext cx="1149351" cy="1727879"/>
          </a:xfrm>
          <a:prstGeom prst="arc">
            <a:avLst>
              <a:gd name="adj1" fmla="val 16320932"/>
              <a:gd name="adj2" fmla="val 2"/>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TextBox 88">
            <a:extLst>
              <a:ext uri="{FF2B5EF4-FFF2-40B4-BE49-F238E27FC236}">
                <a16:creationId xmlns:a16="http://schemas.microsoft.com/office/drawing/2014/main" id="{0836F5C0-A750-708B-FAA3-2E12DA905477}"/>
              </a:ext>
            </a:extLst>
          </p:cNvPr>
          <p:cNvSpPr txBox="1"/>
          <p:nvPr/>
        </p:nvSpPr>
        <p:spPr>
          <a:xfrm>
            <a:off x="7873664" y="5766662"/>
            <a:ext cx="588094" cy="338554"/>
          </a:xfrm>
          <a:prstGeom prst="rect">
            <a:avLst/>
          </a:prstGeom>
          <a:noFill/>
        </p:spPr>
        <p:txBody>
          <a:bodyPr wrap="square" rtlCol="0">
            <a:spAutoFit/>
          </a:bodyPr>
          <a:lstStyle/>
          <a:p>
            <a:r>
              <a:rPr lang="en-US" sz="1600" dirty="0"/>
              <a:t>CFD</a:t>
            </a:r>
          </a:p>
        </p:txBody>
      </p:sp>
      <p:sp>
        <p:nvSpPr>
          <p:cNvPr id="90" name="Arc 89">
            <a:extLst>
              <a:ext uri="{FF2B5EF4-FFF2-40B4-BE49-F238E27FC236}">
                <a16:creationId xmlns:a16="http://schemas.microsoft.com/office/drawing/2014/main" id="{70B8A235-9883-FF45-0FDC-C203D8D9B1AC}"/>
              </a:ext>
            </a:extLst>
          </p:cNvPr>
          <p:cNvSpPr/>
          <p:nvPr/>
        </p:nvSpPr>
        <p:spPr>
          <a:xfrm rot="10800000">
            <a:off x="7013063" y="4703604"/>
            <a:ext cx="1149351" cy="1464498"/>
          </a:xfrm>
          <a:prstGeom prst="arc">
            <a:avLst>
              <a:gd name="adj1" fmla="val 16320932"/>
              <a:gd name="adj2" fmla="val 20348733"/>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Freeform 90">
            <a:extLst>
              <a:ext uri="{FF2B5EF4-FFF2-40B4-BE49-F238E27FC236}">
                <a16:creationId xmlns:a16="http://schemas.microsoft.com/office/drawing/2014/main" id="{91FE1302-B6CA-2295-982B-4A5FC974415C}"/>
              </a:ext>
            </a:extLst>
          </p:cNvPr>
          <p:cNvSpPr/>
          <p:nvPr/>
        </p:nvSpPr>
        <p:spPr>
          <a:xfrm>
            <a:off x="5956620" y="5302213"/>
            <a:ext cx="1604389" cy="267280"/>
          </a:xfrm>
          <a:custGeom>
            <a:avLst/>
            <a:gdLst>
              <a:gd name="connsiteX0" fmla="*/ 0 w 2374900"/>
              <a:gd name="connsiteY0" fmla="*/ 170319 h 373529"/>
              <a:gd name="connsiteX1" fmla="*/ 533400 w 2374900"/>
              <a:gd name="connsiteY1" fmla="*/ 132219 h 373529"/>
              <a:gd name="connsiteX2" fmla="*/ 927100 w 2374900"/>
              <a:gd name="connsiteY2" fmla="*/ 17919 h 373529"/>
              <a:gd name="connsiteX3" fmla="*/ 1308100 w 2374900"/>
              <a:gd name="connsiteY3" fmla="*/ 373519 h 373529"/>
              <a:gd name="connsiteX4" fmla="*/ 1651000 w 2374900"/>
              <a:gd name="connsiteY4" fmla="*/ 5219 h 373529"/>
              <a:gd name="connsiteX5" fmla="*/ 1930400 w 2374900"/>
              <a:gd name="connsiteY5" fmla="*/ 157619 h 373529"/>
              <a:gd name="connsiteX6" fmla="*/ 2374900 w 2374900"/>
              <a:gd name="connsiteY6" fmla="*/ 170319 h 37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4900" h="373529">
                <a:moveTo>
                  <a:pt x="0" y="170319"/>
                </a:moveTo>
                <a:cubicBezTo>
                  <a:pt x="189441" y="163969"/>
                  <a:pt x="378883" y="157619"/>
                  <a:pt x="533400" y="132219"/>
                </a:cubicBezTo>
                <a:cubicBezTo>
                  <a:pt x="687917" y="106819"/>
                  <a:pt x="797983" y="-22298"/>
                  <a:pt x="927100" y="17919"/>
                </a:cubicBezTo>
                <a:cubicBezTo>
                  <a:pt x="1056217" y="58136"/>
                  <a:pt x="1187450" y="375636"/>
                  <a:pt x="1308100" y="373519"/>
                </a:cubicBezTo>
                <a:cubicBezTo>
                  <a:pt x="1428750" y="371402"/>
                  <a:pt x="1547283" y="41202"/>
                  <a:pt x="1651000" y="5219"/>
                </a:cubicBezTo>
                <a:cubicBezTo>
                  <a:pt x="1754717" y="-30764"/>
                  <a:pt x="1809750" y="130102"/>
                  <a:pt x="1930400" y="157619"/>
                </a:cubicBezTo>
                <a:cubicBezTo>
                  <a:pt x="2051050" y="185136"/>
                  <a:pt x="2212975" y="177727"/>
                  <a:pt x="2374900" y="170319"/>
                </a:cubicBezTo>
              </a:path>
            </a:pathLst>
          </a:custGeom>
          <a:no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BD767FF5-E9A6-9718-609F-1B63CCCFD33E}"/>
              </a:ext>
            </a:extLst>
          </p:cNvPr>
          <p:cNvSpPr txBox="1"/>
          <p:nvPr/>
        </p:nvSpPr>
        <p:spPr>
          <a:xfrm>
            <a:off x="5136382" y="5131490"/>
            <a:ext cx="959618" cy="338554"/>
          </a:xfrm>
          <a:prstGeom prst="rect">
            <a:avLst/>
          </a:prstGeom>
          <a:noFill/>
        </p:spPr>
        <p:txBody>
          <a:bodyPr wrap="square" rtlCol="0">
            <a:spAutoFit/>
          </a:bodyPr>
          <a:lstStyle/>
          <a:p>
            <a:r>
              <a:rPr lang="en-US" sz="1600" dirty="0"/>
              <a:t>DIGGEM </a:t>
            </a:r>
          </a:p>
        </p:txBody>
      </p:sp>
      <p:sp>
        <p:nvSpPr>
          <p:cNvPr id="93" name="Arc 92">
            <a:extLst>
              <a:ext uri="{FF2B5EF4-FFF2-40B4-BE49-F238E27FC236}">
                <a16:creationId xmlns:a16="http://schemas.microsoft.com/office/drawing/2014/main" id="{84E12563-A7D3-B85E-0708-FA30222DC94E}"/>
              </a:ext>
            </a:extLst>
          </p:cNvPr>
          <p:cNvSpPr/>
          <p:nvPr/>
        </p:nvSpPr>
        <p:spPr>
          <a:xfrm rot="16200000">
            <a:off x="7418192" y="4321141"/>
            <a:ext cx="1149351" cy="1464498"/>
          </a:xfrm>
          <a:prstGeom prst="arc">
            <a:avLst>
              <a:gd name="adj1" fmla="val 16320932"/>
              <a:gd name="adj2" fmla="val 20348733"/>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TextBox 93">
            <a:extLst>
              <a:ext uri="{FF2B5EF4-FFF2-40B4-BE49-F238E27FC236}">
                <a16:creationId xmlns:a16="http://schemas.microsoft.com/office/drawing/2014/main" id="{36B5529F-46AE-8B6E-1447-D38794F23F08}"/>
              </a:ext>
            </a:extLst>
          </p:cNvPr>
          <p:cNvSpPr txBox="1"/>
          <p:nvPr/>
        </p:nvSpPr>
        <p:spPr>
          <a:xfrm>
            <a:off x="1653578" y="5171085"/>
            <a:ext cx="3126126" cy="584775"/>
          </a:xfrm>
          <a:prstGeom prst="rect">
            <a:avLst/>
          </a:prstGeom>
          <a:noFill/>
          <a:ln>
            <a:solidFill>
              <a:schemeClr val="tx1"/>
            </a:solidFill>
          </a:ln>
        </p:spPr>
        <p:txBody>
          <a:bodyPr wrap="square" rtlCol="0">
            <a:spAutoFit/>
          </a:bodyPr>
          <a:lstStyle/>
          <a:p>
            <a:r>
              <a:rPr lang="en-US" sz="1600" b="1" dirty="0"/>
              <a:t>Fully coupled Loci/Chem-DIGGEM process </a:t>
            </a:r>
            <a:r>
              <a:rPr lang="en-US" sz="1600" b="1"/>
              <a:t>each simulation </a:t>
            </a:r>
            <a:r>
              <a:rPr lang="en-US" sz="1600" b="1" dirty="0"/>
              <a:t>timestep</a:t>
            </a:r>
          </a:p>
        </p:txBody>
      </p:sp>
      <p:sp>
        <p:nvSpPr>
          <p:cNvPr id="5" name="TextBox 4">
            <a:extLst>
              <a:ext uri="{FF2B5EF4-FFF2-40B4-BE49-F238E27FC236}">
                <a16:creationId xmlns:a16="http://schemas.microsoft.com/office/drawing/2014/main" id="{C6A30E77-C6A0-D626-65A0-01459ADECA91}"/>
              </a:ext>
            </a:extLst>
          </p:cNvPr>
          <p:cNvSpPr txBox="1"/>
          <p:nvPr/>
        </p:nvSpPr>
        <p:spPr>
          <a:xfrm>
            <a:off x="9801912" y="2651937"/>
            <a:ext cx="2018729" cy="523220"/>
          </a:xfrm>
          <a:prstGeom prst="rect">
            <a:avLst/>
          </a:prstGeom>
          <a:noFill/>
        </p:spPr>
        <p:txBody>
          <a:bodyPr wrap="square" rtlCol="0">
            <a:spAutoFit/>
          </a:bodyPr>
          <a:lstStyle/>
          <a:p>
            <a:r>
              <a:rPr lang="en-US" sz="1400" b="1" dirty="0"/>
              <a:t>Evolving crater profile from DIGGEM mass flux</a:t>
            </a:r>
          </a:p>
        </p:txBody>
      </p:sp>
    </p:spTree>
    <p:extLst>
      <p:ext uri="{BB962C8B-B14F-4D97-AF65-F5344CB8AC3E}">
        <p14:creationId xmlns:p14="http://schemas.microsoft.com/office/powerpoint/2010/main" val="3344092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33FF36-C066-4C9C-98E6-F0CC5095383A}"/>
              </a:ext>
            </a:extLst>
          </p:cNvPr>
          <p:cNvSpPr>
            <a:spLocks noGrp="1"/>
          </p:cNvSpPr>
          <p:nvPr>
            <p:ph type="sldNum" sz="quarter" idx="12"/>
          </p:nvPr>
        </p:nvSpPr>
        <p:spPr/>
        <p:txBody>
          <a:bodyPr/>
          <a:lstStyle/>
          <a:p>
            <a:fld id="{65BAF2F1-034F-4B86-AD9E-8D8D16CB00EA}" type="slidenum">
              <a:rPr lang="en-US" smtClean="0"/>
              <a:t>9</a:t>
            </a:fld>
            <a:endParaRPr lang="en-US"/>
          </a:p>
        </p:txBody>
      </p:sp>
      <p:sp>
        <p:nvSpPr>
          <p:cNvPr id="3" name="Title 2">
            <a:extLst>
              <a:ext uri="{FF2B5EF4-FFF2-40B4-BE49-F238E27FC236}">
                <a16:creationId xmlns:a16="http://schemas.microsoft.com/office/drawing/2014/main" id="{9FC606C1-CBA0-4010-B8DF-06885C9CBA59}"/>
              </a:ext>
            </a:extLst>
          </p:cNvPr>
          <p:cNvSpPr txBox="1">
            <a:spLocks/>
          </p:cNvSpPr>
          <p:nvPr/>
        </p:nvSpPr>
        <p:spPr>
          <a:xfrm>
            <a:off x="1602913" y="439092"/>
            <a:ext cx="8631767" cy="45720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Time Compression</a:t>
            </a:r>
          </a:p>
        </p:txBody>
      </p:sp>
      <p:sp>
        <p:nvSpPr>
          <p:cNvPr id="6" name="TextBox 5">
            <a:extLst>
              <a:ext uri="{FF2B5EF4-FFF2-40B4-BE49-F238E27FC236}">
                <a16:creationId xmlns:a16="http://schemas.microsoft.com/office/drawing/2014/main" id="{61418539-3F79-8A7B-3099-3A5F0C106528}"/>
              </a:ext>
            </a:extLst>
          </p:cNvPr>
          <p:cNvSpPr txBox="1"/>
          <p:nvPr/>
        </p:nvSpPr>
        <p:spPr>
          <a:xfrm>
            <a:off x="381000" y="1023260"/>
            <a:ext cx="10668000" cy="2062103"/>
          </a:xfrm>
          <a:prstGeom prst="rect">
            <a:avLst/>
          </a:prstGeom>
          <a:noFill/>
        </p:spPr>
        <p:txBody>
          <a:bodyPr wrap="square" rtlCol="0">
            <a:spAutoFit/>
          </a:bodyPr>
          <a:lstStyle/>
          <a:p>
            <a:pPr marL="466725" indent="-347663">
              <a:buFont typeface="Arial" panose="020B0604020202020204" pitchFamily="34" charset="0"/>
              <a:buChar char="•"/>
            </a:pPr>
            <a:r>
              <a:rPr lang="en-US" sz="1600" dirty="0">
                <a:latin typeface="+mj-lt"/>
                <a:sym typeface="Wingdings" pitchFamily="2" charset="2"/>
              </a:rPr>
              <a:t>Fully-coupled Loci/Chem-DIGGEM simulation of a descending vehicle is still expensive – would require millions of timesteps to simulate tens of seconds needed for a descent simulation</a:t>
            </a:r>
          </a:p>
          <a:p>
            <a:pPr marL="466725" indent="-347663">
              <a:buFont typeface="Arial" panose="020B0604020202020204" pitchFamily="34" charset="0"/>
              <a:buChar char="•"/>
            </a:pPr>
            <a:r>
              <a:rPr lang="en-US" sz="1600" dirty="0">
                <a:latin typeface="+mj-lt"/>
                <a:sym typeface="Wingdings" pitchFamily="2" charset="2"/>
              </a:rPr>
              <a:t>Separation of dynamical time scales can be used to expedite the coupled CFD/engineering model simulations</a:t>
            </a:r>
          </a:p>
          <a:p>
            <a:pPr marL="923925" lvl="1" indent="-347663">
              <a:buFont typeface="Arial" panose="020B0604020202020204" pitchFamily="34" charset="0"/>
              <a:buChar char="•"/>
            </a:pPr>
            <a:r>
              <a:rPr lang="en-US" sz="1600" dirty="0">
                <a:latin typeface="+mj-lt"/>
                <a:sym typeface="Wingdings" pitchFamily="2" charset="2"/>
              </a:rPr>
              <a:t>Plume gas flow:  Order 10 microseconds</a:t>
            </a:r>
          </a:p>
          <a:p>
            <a:pPr marL="923925" lvl="1" indent="-347663">
              <a:buFont typeface="Arial" panose="020B0604020202020204" pitchFamily="34" charset="0"/>
              <a:buChar char="•"/>
            </a:pPr>
            <a:r>
              <a:rPr lang="en-US" sz="1600" dirty="0">
                <a:latin typeface="+mj-lt"/>
                <a:sym typeface="Wingdings" pitchFamily="2" charset="2"/>
              </a:rPr>
              <a:t>Soil erosion: Order seconds</a:t>
            </a:r>
          </a:p>
          <a:p>
            <a:pPr marL="923925" lvl="1" indent="-347663">
              <a:buFont typeface="Arial" panose="020B0604020202020204" pitchFamily="34" charset="0"/>
              <a:buChar char="•"/>
            </a:pPr>
            <a:endParaRPr lang="en-US" sz="1600" dirty="0">
              <a:latin typeface="+mj-lt"/>
              <a:sym typeface="Wingdings" pitchFamily="2" charset="2"/>
            </a:endParaRPr>
          </a:p>
          <a:p>
            <a:pPr marL="466725" indent="-347663">
              <a:buFont typeface="Arial" panose="020B0604020202020204" pitchFamily="34" charset="0"/>
              <a:buChar char="•"/>
            </a:pPr>
            <a:r>
              <a:rPr lang="en-US" sz="1600" dirty="0">
                <a:latin typeface="+mj-lt"/>
                <a:sym typeface="Wingdings" pitchFamily="2" charset="2"/>
              </a:rPr>
              <a:t>Model vehicle descending at a faster rate (time compression) due to significant separation of time scales</a:t>
            </a:r>
          </a:p>
          <a:p>
            <a:pPr marL="466725" indent="-347663">
              <a:buFont typeface="Arial" panose="020B0604020202020204" pitchFamily="34" charset="0"/>
              <a:buChar char="•"/>
            </a:pPr>
            <a:r>
              <a:rPr lang="en-US" sz="1600" dirty="0">
                <a:latin typeface="+mj-lt"/>
                <a:sym typeface="Wingdings" pitchFamily="2" charset="2"/>
              </a:rPr>
              <a:t>Time compression approach verified on an axisymmetric test case</a:t>
            </a:r>
          </a:p>
        </p:txBody>
      </p:sp>
      <p:sp>
        <p:nvSpPr>
          <p:cNvPr id="8" name="TextBox 7">
            <a:extLst>
              <a:ext uri="{FF2B5EF4-FFF2-40B4-BE49-F238E27FC236}">
                <a16:creationId xmlns:a16="http://schemas.microsoft.com/office/drawing/2014/main" id="{502FFAAE-1C97-C1CF-AF25-B9D5E2EA5AAD}"/>
              </a:ext>
            </a:extLst>
          </p:cNvPr>
          <p:cNvSpPr txBox="1"/>
          <p:nvPr/>
        </p:nvSpPr>
        <p:spPr>
          <a:xfrm>
            <a:off x="557388" y="3183097"/>
            <a:ext cx="4732859" cy="307777"/>
          </a:xfrm>
          <a:prstGeom prst="rect">
            <a:avLst/>
          </a:prstGeom>
          <a:noFill/>
        </p:spPr>
        <p:txBody>
          <a:bodyPr wrap="square">
            <a:spAutoFit/>
          </a:bodyPr>
          <a:lstStyle/>
          <a:p>
            <a:r>
              <a:rPr lang="en-US" sz="1400" b="1" dirty="0">
                <a:effectLst/>
                <a:latin typeface="Calibri" panose="020F0502020204030204" pitchFamily="34" charset="0"/>
                <a:ea typeface="Times New Roman" panose="02020603050405020304" pitchFamily="18" charset="0"/>
                <a:cs typeface="Calibri" panose="020F0502020204030204" pitchFamily="34" charset="0"/>
              </a:rPr>
              <a:t>Sensitivity of Cratering to Amount of Time Compression Used</a:t>
            </a:r>
            <a:endParaRPr lang="en-US" sz="1400" dirty="0">
              <a:latin typeface="Calibri" panose="020F0502020204030204" pitchFamily="34" charset="0"/>
              <a:cs typeface="Calibri" panose="020F0502020204030204" pitchFamily="34" charset="0"/>
            </a:endParaRPr>
          </a:p>
        </p:txBody>
      </p:sp>
      <p:pic>
        <p:nvPicPr>
          <p:cNvPr id="5" name="Picture 4" descr="Chart, line chart&#10;&#10;Description automatically generated">
            <a:extLst>
              <a:ext uri="{FF2B5EF4-FFF2-40B4-BE49-F238E27FC236}">
                <a16:creationId xmlns:a16="http://schemas.microsoft.com/office/drawing/2014/main" id="{087422DA-9DEA-0110-FDA2-E1D0AE53B0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46" t="8890" r="8173" b="2645"/>
          <a:stretch/>
        </p:blipFill>
        <p:spPr bwMode="auto">
          <a:xfrm>
            <a:off x="426552" y="3533637"/>
            <a:ext cx="3882982" cy="2885271"/>
          </a:xfrm>
          <a:prstGeom prst="rect">
            <a:avLst/>
          </a:prstGeom>
          <a:noFill/>
          <a:ln>
            <a:noFill/>
          </a:ln>
          <a:extLst>
            <a:ext uri="{53640926-AAD7-44D8-BBD7-CCE9431645EC}">
              <a14:shadowObscured xmlns:a14="http://schemas.microsoft.com/office/drawing/2010/main"/>
            </a:ext>
          </a:extLst>
        </p:spPr>
      </p:pic>
      <p:sp>
        <p:nvSpPr>
          <p:cNvPr id="7" name="Right Brace 6">
            <a:extLst>
              <a:ext uri="{FF2B5EF4-FFF2-40B4-BE49-F238E27FC236}">
                <a16:creationId xmlns:a16="http://schemas.microsoft.com/office/drawing/2014/main" id="{39E546A7-C03D-1AB3-B6DD-55829D41218E}"/>
              </a:ext>
            </a:extLst>
          </p:cNvPr>
          <p:cNvSpPr/>
          <p:nvPr/>
        </p:nvSpPr>
        <p:spPr>
          <a:xfrm>
            <a:off x="4838691" y="1867619"/>
            <a:ext cx="191911" cy="531274"/>
          </a:xfrm>
          <a:prstGeom prst="rightBrac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5E6A705B-DB7C-2846-D031-E170C91C83A2}"/>
              </a:ext>
            </a:extLst>
          </p:cNvPr>
          <p:cNvSpPr txBox="1"/>
          <p:nvPr/>
        </p:nvSpPr>
        <p:spPr>
          <a:xfrm>
            <a:off x="5143491" y="1948590"/>
            <a:ext cx="5341064" cy="369332"/>
          </a:xfrm>
          <a:prstGeom prst="rect">
            <a:avLst/>
          </a:prstGeom>
          <a:noFill/>
        </p:spPr>
        <p:txBody>
          <a:bodyPr wrap="square" rtlCol="0">
            <a:spAutoFit/>
          </a:bodyPr>
          <a:lstStyle/>
          <a:p>
            <a:r>
              <a:rPr lang="en-US" b="1" dirty="0">
                <a:solidFill>
                  <a:srgbClr val="E0A175"/>
                </a:solidFill>
              </a:rPr>
              <a:t>~5 orders of magnitude difference in time scales</a:t>
            </a:r>
          </a:p>
        </p:txBody>
      </p:sp>
      <p:sp>
        <p:nvSpPr>
          <p:cNvPr id="4" name="Rectangle 3">
            <a:extLst>
              <a:ext uri="{FF2B5EF4-FFF2-40B4-BE49-F238E27FC236}">
                <a16:creationId xmlns:a16="http://schemas.microsoft.com/office/drawing/2014/main" id="{4184409C-56A7-0D55-7BAC-ADE21762892A}"/>
              </a:ext>
            </a:extLst>
          </p:cNvPr>
          <p:cNvSpPr/>
          <p:nvPr/>
        </p:nvSpPr>
        <p:spPr>
          <a:xfrm>
            <a:off x="4628445" y="5191367"/>
            <a:ext cx="7246522" cy="646331"/>
          </a:xfrm>
          <a:prstGeom prst="rect">
            <a:avLst/>
          </a:prstGeom>
          <a:solidFill>
            <a:schemeClr val="accent2">
              <a:lumMod val="40000"/>
              <a:lumOff val="60000"/>
            </a:schemeClr>
          </a:solidFill>
          <a:ln w="28575">
            <a:solidFill>
              <a:schemeClr val="tx1"/>
            </a:solidFill>
          </a:ln>
        </p:spPr>
        <p:txBody>
          <a:bodyPr wrap="square">
            <a:spAutoFit/>
          </a:bodyPr>
          <a:lstStyle/>
          <a:p>
            <a:pPr algn="ctr"/>
            <a:r>
              <a:rPr lang="en-US" b="1" dirty="0"/>
              <a:t>Axisymmetric test case demonstrates potential for significant computational savings (100x solution is approx. same as no compression)</a:t>
            </a:r>
            <a:endParaRPr lang="fr-FR" b="1" dirty="0">
              <a:latin typeface="+mn-lt"/>
            </a:endParaRPr>
          </a:p>
        </p:txBody>
      </p:sp>
    </p:spTree>
    <p:extLst>
      <p:ext uri="{BB962C8B-B14F-4D97-AF65-F5344CB8AC3E}">
        <p14:creationId xmlns:p14="http://schemas.microsoft.com/office/powerpoint/2010/main" val="21813424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37371</TotalTime>
  <Words>2191</Words>
  <Application>Microsoft Macintosh PowerPoint</Application>
  <PresentationFormat>Widescreen</PresentationFormat>
  <Paragraphs>282</Paragraphs>
  <Slides>16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Cambria Math</vt:lpstr>
      <vt:lpstr>Times New Roman</vt:lpstr>
      <vt:lpstr>Office Theme</vt:lpstr>
      <vt:lpstr>A Hybrid CFD/Engineering Model Tool for Lunar Lander Surface Erosion Prediction   Andrew Weaver, Thomas Shurtz, Peter Liever, Tim Dawson, Jason Howison Jacobs Space Exploration Group NASA Marshall Space Flight Center, Huntsville, Alabama  Jeffrey West  NASA Marshall Space Flight Center, Huntsville, Alabama   ASCE Earth and Space Conference April 15-18,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HLS Plume Modeling Bi-weekly</dc:title>
  <dc:creator>Shurtz, Thomas (MSFC-ER42)[ESSCA]</dc:creator>
  <cp:lastModifiedBy>Weaver, Andrew B. (MSFC-ER42)[ESSCA]</cp:lastModifiedBy>
  <cp:revision>1155</cp:revision>
  <dcterms:created xsi:type="dcterms:W3CDTF">2021-05-19T14:17:27Z</dcterms:created>
  <dcterms:modified xsi:type="dcterms:W3CDTF">2024-03-28T19:03:37Z</dcterms:modified>
</cp:coreProperties>
</file>