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96" r:id="rId3"/>
  </p:sldMasterIdLst>
  <p:notesMasterIdLst>
    <p:notesMasterId r:id="rId69"/>
  </p:notesMasterIdLst>
  <p:sldIdLst>
    <p:sldId id="260" r:id="rId4"/>
    <p:sldId id="814" r:id="rId5"/>
    <p:sldId id="826" r:id="rId6"/>
    <p:sldId id="830" r:id="rId7"/>
    <p:sldId id="259" r:id="rId8"/>
    <p:sldId id="15795" r:id="rId9"/>
    <p:sldId id="820" r:id="rId10"/>
    <p:sldId id="265" r:id="rId11"/>
    <p:sldId id="811" r:id="rId12"/>
    <p:sldId id="812" r:id="rId13"/>
    <p:sldId id="263" r:id="rId14"/>
    <p:sldId id="15802" r:id="rId15"/>
    <p:sldId id="831" r:id="rId16"/>
    <p:sldId id="829" r:id="rId17"/>
    <p:sldId id="817" r:id="rId18"/>
    <p:sldId id="262" r:id="rId19"/>
    <p:sldId id="822" r:id="rId20"/>
    <p:sldId id="818" r:id="rId21"/>
    <p:sldId id="846" r:id="rId22"/>
    <p:sldId id="15792" r:id="rId23"/>
    <p:sldId id="15815" r:id="rId24"/>
    <p:sldId id="15793" r:id="rId25"/>
    <p:sldId id="833" r:id="rId26"/>
    <p:sldId id="15790" r:id="rId27"/>
    <p:sldId id="15791" r:id="rId28"/>
    <p:sldId id="15797" r:id="rId29"/>
    <p:sldId id="264" r:id="rId30"/>
    <p:sldId id="816" r:id="rId31"/>
    <p:sldId id="597" r:id="rId32"/>
    <p:sldId id="858" r:id="rId33"/>
    <p:sldId id="15805" r:id="rId34"/>
    <p:sldId id="15789" r:id="rId35"/>
    <p:sldId id="838" r:id="rId36"/>
    <p:sldId id="15798" r:id="rId37"/>
    <p:sldId id="837" r:id="rId38"/>
    <p:sldId id="15804" r:id="rId39"/>
    <p:sldId id="15803" r:id="rId40"/>
    <p:sldId id="15816" r:id="rId41"/>
    <p:sldId id="584" r:id="rId42"/>
    <p:sldId id="580" r:id="rId43"/>
    <p:sldId id="855" r:id="rId44"/>
    <p:sldId id="608" r:id="rId45"/>
    <p:sldId id="607" r:id="rId46"/>
    <p:sldId id="588" r:id="rId47"/>
    <p:sldId id="582" r:id="rId48"/>
    <p:sldId id="609" r:id="rId49"/>
    <p:sldId id="594" r:id="rId50"/>
    <p:sldId id="15806" r:id="rId51"/>
    <p:sldId id="279" r:id="rId52"/>
    <p:sldId id="258" r:id="rId53"/>
    <p:sldId id="275" r:id="rId54"/>
    <p:sldId id="256" r:id="rId55"/>
    <p:sldId id="15807" r:id="rId56"/>
    <p:sldId id="844" r:id="rId57"/>
    <p:sldId id="841" r:id="rId58"/>
    <p:sldId id="15808" r:id="rId59"/>
    <p:sldId id="15810" r:id="rId60"/>
    <p:sldId id="15811" r:id="rId61"/>
    <p:sldId id="270" r:id="rId62"/>
    <p:sldId id="589" r:id="rId63"/>
    <p:sldId id="15809" r:id="rId64"/>
    <p:sldId id="819" r:id="rId65"/>
    <p:sldId id="15788" r:id="rId66"/>
    <p:sldId id="15794" r:id="rId67"/>
    <p:sldId id="15796"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240C"/>
    <a:srgbClr val="D54FED"/>
    <a:srgbClr val="00B700"/>
    <a:srgbClr val="94F93E"/>
    <a:srgbClr val="1F72BD"/>
    <a:srgbClr val="008141"/>
    <a:srgbClr val="8E1F0E"/>
    <a:srgbClr val="FFF400"/>
    <a:srgbClr val="2424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DC32DB-F99F-E840-9CA6-585CD9167E9C}" v="49" dt="2024-03-26T21:35:27.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15"/>
    <p:restoredTop sz="93303"/>
  </p:normalViewPr>
  <p:slideViewPr>
    <p:cSldViewPr snapToGrid="0">
      <p:cViewPr varScale="1">
        <p:scale>
          <a:sx n="116" d="100"/>
          <a:sy n="116" d="100"/>
        </p:scale>
        <p:origin x="192"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microsoft.com/office/2015/10/relationships/revisionInfo" Target="revisionInfo.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AEBA0E-A87F-834E-981C-45639B1C3E43}" type="datetimeFigureOut">
              <a:rPr lang="en-US" smtClean="0"/>
              <a:t>3/26/24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3A1544-DF36-DE42-ABBB-7D1221904936}" type="slidenum">
              <a:rPr lang="en-US" smtClean="0"/>
              <a:t>‹#›</a:t>
            </a:fld>
            <a:endParaRPr lang="en-US"/>
          </a:p>
        </p:txBody>
      </p:sp>
    </p:spTree>
    <p:extLst>
      <p:ext uri="{BB962C8B-B14F-4D97-AF65-F5344CB8AC3E}">
        <p14:creationId xmlns:p14="http://schemas.microsoft.com/office/powerpoint/2010/main" val="2217196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1</a:t>
            </a:fld>
            <a:endParaRPr lang="en-US"/>
          </a:p>
        </p:txBody>
      </p:sp>
    </p:spTree>
    <p:extLst>
      <p:ext uri="{BB962C8B-B14F-4D97-AF65-F5344CB8AC3E}">
        <p14:creationId xmlns:p14="http://schemas.microsoft.com/office/powerpoint/2010/main" val="1746265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/image-feature/</a:t>
            </a:r>
            <a:r>
              <a:rPr lang="en-US" dirty="0" err="1"/>
              <a:t>nasa</a:t>
            </a:r>
            <a:r>
              <a:rPr lang="en-US" dirty="0"/>
              <a:t>-celebrates-50-years-of-spacewalking</a:t>
            </a:r>
          </a:p>
        </p:txBody>
      </p:sp>
      <p:sp>
        <p:nvSpPr>
          <p:cNvPr id="4" name="Slide Number Placeholder 3"/>
          <p:cNvSpPr>
            <a:spLocks noGrp="1"/>
          </p:cNvSpPr>
          <p:nvPr>
            <p:ph type="sldNum" sz="quarter" idx="5"/>
          </p:nvPr>
        </p:nvSpPr>
        <p:spPr/>
        <p:txBody>
          <a:bodyPr/>
          <a:lstStyle/>
          <a:p>
            <a:fld id="{153A1544-DF36-DE42-ABBB-7D1221904936}" type="slidenum">
              <a:rPr lang="en-US" smtClean="0"/>
              <a:t>2</a:t>
            </a:fld>
            <a:endParaRPr lang="en-US"/>
          </a:p>
        </p:txBody>
      </p:sp>
    </p:spTree>
    <p:extLst>
      <p:ext uri="{BB962C8B-B14F-4D97-AF65-F5344CB8AC3E}">
        <p14:creationId xmlns:p14="http://schemas.microsoft.com/office/powerpoint/2010/main" val="1983620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3</a:t>
            </a:fld>
            <a:endParaRPr lang="en-US"/>
          </a:p>
        </p:txBody>
      </p:sp>
    </p:spTree>
    <p:extLst>
      <p:ext uri="{BB962C8B-B14F-4D97-AF65-F5344CB8AC3E}">
        <p14:creationId xmlns:p14="http://schemas.microsoft.com/office/powerpoint/2010/main" val="246702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note under "microbiomes" that this includes potential pathogens and biofouling agents, and contaminants in the search for life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FD8379D-7DF5-2B4B-9C7D-70348CDF64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115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t>
            </a:r>
            <a:r>
              <a:rPr lang="en-US" dirty="0" err="1"/>
              <a:t>ames</a:t>
            </a:r>
            <a:r>
              <a:rPr lang="en-US" dirty="0"/>
              <a:t>/research/space-biosciences/microbe-</a:t>
            </a:r>
            <a:r>
              <a:rPr lang="en-US" dirty="0" err="1"/>
              <a:t>sts</a:t>
            </a:r>
            <a:r>
              <a:rPr lang="en-US" dirty="0"/>
              <a:t>-115</a:t>
            </a:r>
          </a:p>
          <a:p>
            <a:endParaRPr lang="en-US" dirty="0"/>
          </a:p>
          <a:p>
            <a:r>
              <a:rPr lang="en-US" dirty="0"/>
              <a:t>see also https://</a:t>
            </a:r>
            <a:r>
              <a:rPr lang="en-US" dirty="0" err="1"/>
              <a:t>journals.plos.org</a:t>
            </a:r>
            <a:r>
              <a:rPr lang="en-US" dirty="0"/>
              <a:t>/</a:t>
            </a:r>
            <a:r>
              <a:rPr lang="en-US" dirty="0" err="1"/>
              <a:t>plosone</a:t>
            </a:r>
            <a:r>
              <a:rPr lang="en-US" dirty="0"/>
              <a:t>/</a:t>
            </a:r>
            <a:r>
              <a:rPr lang="en-US" dirty="0" err="1"/>
              <a:t>article?id</a:t>
            </a:r>
            <a:r>
              <a:rPr lang="en-US" dirty="0"/>
              <a:t>=10.1371/</a:t>
            </a:r>
            <a:r>
              <a:rPr lang="en-US" dirty="0" err="1"/>
              <a:t>journal.pone.0164359</a:t>
            </a:r>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5</a:t>
            </a:fld>
            <a:endParaRPr lang="en-US"/>
          </a:p>
        </p:txBody>
      </p:sp>
    </p:spTree>
    <p:extLst>
      <p:ext uri="{BB962C8B-B14F-4D97-AF65-F5344CB8AC3E}">
        <p14:creationId xmlns:p14="http://schemas.microsoft.com/office/powerpoint/2010/main" val="3248769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www.flickr.com</a:t>
            </a:r>
            <a:r>
              <a:rPr lang="en-US" dirty="0"/>
              <a:t>/photos/</a:t>
            </a:r>
            <a:r>
              <a:rPr lang="en-US" dirty="0" err="1"/>
              <a:t>nasa2explore</a:t>
            </a:r>
            <a:r>
              <a:rPr lang="en-US" dirty="0"/>
              <a:t>/44162926531/in/</a:t>
            </a:r>
            <a:r>
              <a:rPr lang="en-US" dirty="0" err="1"/>
              <a:t>photostream</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www.nasa.gov</a:t>
            </a:r>
            <a:r>
              <a:rPr lang="en-US" dirty="0"/>
              <a:t>/</a:t>
            </a:r>
            <a:r>
              <a:rPr lang="en-US" dirty="0" err="1"/>
              <a:t>mission_pages</a:t>
            </a:r>
            <a:r>
              <a:rPr lang="en-US" dirty="0"/>
              <a:t>/station/research/news/space-station-science-highlights-</a:t>
            </a:r>
            <a:r>
              <a:rPr lang="en-US" dirty="0" err="1"/>
              <a:t>02jan23</a:t>
            </a:r>
            <a:endParaRPr lang="en-US" dirty="0"/>
          </a:p>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7</a:t>
            </a:fld>
            <a:endParaRPr lang="en-US"/>
          </a:p>
        </p:txBody>
      </p:sp>
    </p:spTree>
    <p:extLst>
      <p:ext uri="{BB962C8B-B14F-4D97-AF65-F5344CB8AC3E}">
        <p14:creationId xmlns:p14="http://schemas.microsoft.com/office/powerpoint/2010/main" val="3233717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/content/astronaut-strength-conditioning-and-rehabilitation</a:t>
            </a:r>
          </a:p>
          <a:p>
            <a:r>
              <a:rPr lang="en-US" dirty="0"/>
              <a:t>Sunita Williams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www.nasa.gov</a:t>
            </a:r>
            <a:r>
              <a:rPr lang="en-US" dirty="0"/>
              <a:t>/image-feature/nasa-astronaut-jessica-meir-dines-on-fresh-mizuna-mustard-greens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www.nasa.gov</a:t>
            </a:r>
            <a:r>
              <a:rPr lang="en-US" dirty="0"/>
              <a:t>/image-feature/astronaut-jessica-watkins-is-pictured-during-maintenance-operations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8</a:t>
            </a:fld>
            <a:endParaRPr lang="en-US"/>
          </a:p>
        </p:txBody>
      </p:sp>
    </p:spTree>
    <p:extLst>
      <p:ext uri="{BB962C8B-B14F-4D97-AF65-F5344CB8AC3E}">
        <p14:creationId xmlns:p14="http://schemas.microsoft.com/office/powerpoint/2010/main" val="3331418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t>
            </a:r>
            <a:r>
              <a:rPr lang="en-US" dirty="0" err="1"/>
              <a:t>mission_pages</a:t>
            </a:r>
            <a:r>
              <a:rPr lang="en-US" dirty="0"/>
              <a:t>/station/research/news/microbiology-101-space-station-microbes-research-</a:t>
            </a:r>
            <a:r>
              <a:rPr lang="en-US" dirty="0" err="1"/>
              <a:t>iss</a:t>
            </a:r>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9</a:t>
            </a:fld>
            <a:endParaRPr lang="en-US"/>
          </a:p>
        </p:txBody>
      </p:sp>
    </p:spTree>
    <p:extLst>
      <p:ext uri="{BB962C8B-B14F-4D97-AF65-F5344CB8AC3E}">
        <p14:creationId xmlns:p14="http://schemas.microsoft.com/office/powerpoint/2010/main" val="449111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/image-feature/</a:t>
            </a:r>
            <a:r>
              <a:rPr lang="en-US" dirty="0" err="1"/>
              <a:t>ames</a:t>
            </a:r>
            <a:r>
              <a:rPr lang="en-US" dirty="0"/>
              <a:t>/be-the-first-to-see-new-life-size-viper-rover-model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371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t>
            </a:r>
            <a:r>
              <a:rPr lang="en-US" dirty="0" err="1"/>
              <a:t>hrp</a:t>
            </a:r>
            <a:r>
              <a:rPr lang="en-US" dirty="0"/>
              <a:t>/5-hazards-of-human-spaceflight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0502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14</a:t>
            </a:fld>
            <a:endParaRPr lang="en-US"/>
          </a:p>
        </p:txBody>
      </p:sp>
    </p:spTree>
    <p:extLst>
      <p:ext uri="{BB962C8B-B14F-4D97-AF65-F5344CB8AC3E}">
        <p14:creationId xmlns:p14="http://schemas.microsoft.com/office/powerpoint/2010/main" val="3813943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t>
            </a:r>
            <a:r>
              <a:rPr lang="en-US" dirty="0" err="1"/>
              <a:t>hrp</a:t>
            </a:r>
            <a:r>
              <a:rPr lang="en-US" dirty="0"/>
              <a:t>/5-hazards-of-human-spaceflight</a:t>
            </a:r>
          </a:p>
        </p:txBody>
      </p:sp>
      <p:sp>
        <p:nvSpPr>
          <p:cNvPr id="4" name="Slide Number Placeholder 3"/>
          <p:cNvSpPr>
            <a:spLocks noGrp="1"/>
          </p:cNvSpPr>
          <p:nvPr>
            <p:ph type="sldNum" sz="quarter" idx="5"/>
          </p:nvPr>
        </p:nvSpPr>
        <p:spPr/>
        <p:txBody>
          <a:bodyPr/>
          <a:lstStyle/>
          <a:p>
            <a:fld id="{153A1544-DF36-DE42-ABBB-7D1221904936}" type="slidenum">
              <a:rPr lang="en-US" smtClean="0"/>
              <a:t>15</a:t>
            </a:fld>
            <a:endParaRPr lang="en-US"/>
          </a:p>
        </p:txBody>
      </p:sp>
    </p:spTree>
    <p:extLst>
      <p:ext uri="{BB962C8B-B14F-4D97-AF65-F5344CB8AC3E}">
        <p14:creationId xmlns:p14="http://schemas.microsoft.com/office/powerpoint/2010/main" val="1556777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Natural Convective Flow. A spherical biofilm placed on the simulation floor exhibits solute convective flows in </a:t>
            </a:r>
            <a:r>
              <a:rPr lang="en-US" sz="1800"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1g</a:t>
            </a:r>
            <a:r>
              <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gravity condition. Red velocity arrows, in units of s</a:t>
            </a:r>
            <a:r>
              <a:rPr lang="en-US" sz="1800" baseline="30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-1</a:t>
            </a:r>
            <a:r>
              <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are scaled up by </a:t>
            </a:r>
            <a:r>
              <a:rPr lang="en-US" sz="1800"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1,000x</a:t>
            </a:r>
            <a:r>
              <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The concentration field of acetate is depicted from high to low as red to blue. Fluid simulation boundaries are periodic except on the floor and ceiling of the box.</a:t>
            </a:r>
            <a:r>
              <a:rPr lang="en-US" dirty="0">
                <a:effectLst/>
              </a:rPr>
              <a:t> </a:t>
            </a:r>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16</a:t>
            </a:fld>
            <a:endParaRPr lang="en-US"/>
          </a:p>
        </p:txBody>
      </p:sp>
    </p:spTree>
    <p:extLst>
      <p:ext uri="{BB962C8B-B14F-4D97-AF65-F5344CB8AC3E}">
        <p14:creationId xmlns:p14="http://schemas.microsoft.com/office/powerpoint/2010/main" val="503123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/audience/</a:t>
            </a:r>
            <a:r>
              <a:rPr lang="en-US" dirty="0" err="1"/>
              <a:t>foreducators</a:t>
            </a:r>
            <a:r>
              <a:rPr lang="en-US" dirty="0"/>
              <a:t>/</a:t>
            </a:r>
            <a:r>
              <a:rPr lang="en-US" dirty="0" err="1"/>
              <a:t>stem_on_station</a:t>
            </a:r>
            <a:r>
              <a:rPr lang="en-US" dirty="0"/>
              <a:t>/</a:t>
            </a:r>
            <a:r>
              <a:rPr lang="en-US" dirty="0" err="1"/>
              <a:t>ncas_microalgae</a:t>
            </a:r>
            <a:r>
              <a:rPr lang="en-US" dirty="0"/>
              <a:t>/</a:t>
            </a:r>
            <a:r>
              <a:rPr lang="en-US" dirty="0" err="1"/>
              <a:t>image_gallery</a:t>
            </a:r>
            <a:r>
              <a:rPr lang="en-US" dirty="0"/>
              <a:t>/</a:t>
            </a:r>
            <a:r>
              <a:rPr lang="en-US" dirty="0" err="1"/>
              <a:t>index.html</a:t>
            </a:r>
            <a:endParaRPr lang="en-US" dirty="0"/>
          </a:p>
          <a:p>
            <a:r>
              <a:rPr lang="en-US" dirty="0"/>
              <a:t>https://</a:t>
            </a:r>
            <a:r>
              <a:rPr lang="en-US" dirty="0" err="1"/>
              <a:t>www.nasa.gov</a:t>
            </a:r>
            <a:r>
              <a:rPr lang="en-US" dirty="0"/>
              <a:t>/audience/</a:t>
            </a:r>
            <a:r>
              <a:rPr lang="en-US" dirty="0" err="1"/>
              <a:t>foreducators</a:t>
            </a:r>
            <a:r>
              <a:rPr lang="en-US" dirty="0"/>
              <a:t>/</a:t>
            </a:r>
            <a:r>
              <a:rPr lang="en-US" dirty="0" err="1"/>
              <a:t>stem_on_station</a:t>
            </a:r>
            <a:r>
              <a:rPr lang="en-US" dirty="0"/>
              <a:t>/</a:t>
            </a:r>
            <a:r>
              <a:rPr lang="en-US" dirty="0" err="1"/>
              <a:t>ncas_microalgae</a:t>
            </a:r>
            <a:r>
              <a:rPr lang="en-US" dirty="0"/>
              <a:t>/</a:t>
            </a:r>
            <a:r>
              <a:rPr lang="en-US" dirty="0" err="1"/>
              <a:t>about_microalgae</a:t>
            </a:r>
            <a:r>
              <a:rPr lang="en-US" dirty="0"/>
              <a:t>/</a:t>
            </a:r>
            <a:r>
              <a:rPr lang="en-US" dirty="0" err="1"/>
              <a:t>index.html</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dirty="0" err="1">
                <a:solidFill>
                  <a:srgbClr val="000000"/>
                </a:solidFill>
                <a:effectLst/>
                <a:latin typeface="Cambria" panose="02040503050406030204" pitchFamily="18" charset="0"/>
              </a:rPr>
              <a:t>Haematococcus</a:t>
            </a:r>
            <a:r>
              <a:rPr lang="en-US" sz="1800" b="0" i="1" dirty="0">
                <a:solidFill>
                  <a:srgbClr val="000000"/>
                </a:solidFill>
                <a:effectLst/>
                <a:latin typeface="Cambria" panose="02040503050406030204" pitchFamily="18" charset="0"/>
              </a:rPr>
              <a:t> </a:t>
            </a:r>
            <a:r>
              <a:rPr lang="en-US" sz="1800" b="0" i="1" dirty="0" err="1">
                <a:solidFill>
                  <a:srgbClr val="000000"/>
                </a:solidFill>
                <a:effectLst/>
                <a:latin typeface="Cambria" panose="02040503050406030204" pitchFamily="18" charset="0"/>
              </a:rPr>
              <a:t>pluvialis</a:t>
            </a:r>
            <a:endParaRPr lang="en-US" sz="1800" b="0" i="0" dirty="0">
              <a:solidFill>
                <a:srgbClr val="000000"/>
              </a:solidFill>
              <a:effectLst/>
              <a:latin typeface="Cambria" panose="020405030504060302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776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FF8C4-8DC7-F7FC-679D-7C1EAAEFF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EB5D70-0FA3-49EB-6482-B1F9C37FCA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C6D7EB-9AF0-0B1A-F6D8-82D77139DCF8}"/>
              </a:ext>
            </a:extLst>
          </p:cNvPr>
          <p:cNvSpPr>
            <a:spLocks noGrp="1"/>
          </p:cNvSpPr>
          <p:nvPr>
            <p:ph type="body" idx="1"/>
          </p:nvPr>
        </p:nvSpPr>
        <p:spPr/>
        <p:txBody>
          <a:bodyPr/>
          <a:lstStyle/>
          <a:p>
            <a:r>
              <a:rPr lang="en-US" dirty="0"/>
              <a:t>https://</a:t>
            </a:r>
            <a:r>
              <a:rPr lang="en-US" dirty="0" err="1"/>
              <a:t>www.nasa.gov</a:t>
            </a:r>
            <a:r>
              <a:rPr lang="en-US" dirty="0"/>
              <a:t>/feature/</a:t>
            </a:r>
            <a:r>
              <a:rPr lang="en-US" dirty="0" err="1"/>
              <a:t>ames</a:t>
            </a:r>
            <a:r>
              <a:rPr lang="en-US" dirty="0"/>
              <a:t>/</a:t>
            </a:r>
            <a:r>
              <a:rPr lang="en-US" dirty="0" err="1"/>
              <a:t>nasa</a:t>
            </a:r>
            <a:r>
              <a:rPr lang="en-US" dirty="0"/>
              <a:t>-s-</a:t>
            </a:r>
            <a:r>
              <a:rPr lang="en-US" dirty="0" err="1"/>
              <a:t>biosentinel</a:t>
            </a:r>
            <a:r>
              <a:rPr lang="en-US" dirty="0"/>
              <a:t>-team-prepares-</a:t>
            </a:r>
            <a:r>
              <a:rPr lang="en-US" dirty="0" err="1"/>
              <a:t>cubesat</a:t>
            </a:r>
            <a:r>
              <a:rPr lang="en-US" dirty="0"/>
              <a:t>-for-deep-space-flight</a:t>
            </a:r>
          </a:p>
        </p:txBody>
      </p:sp>
      <p:sp>
        <p:nvSpPr>
          <p:cNvPr id="4" name="Slide Number Placeholder 3">
            <a:extLst>
              <a:ext uri="{FF2B5EF4-FFF2-40B4-BE49-F238E27FC236}">
                <a16:creationId xmlns:a16="http://schemas.microsoft.com/office/drawing/2014/main" id="{49C5C39F-BB83-AE4A-3A9B-0593937020E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050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dirty="0" err="1"/>
              <a:t>GrowthRateComparison230611.R</a:t>
            </a:r>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26</a:t>
            </a:fld>
            <a:endParaRPr lang="en-US"/>
          </a:p>
        </p:txBody>
      </p:sp>
    </p:spTree>
    <p:extLst>
      <p:ext uri="{BB962C8B-B14F-4D97-AF65-F5344CB8AC3E}">
        <p14:creationId xmlns:p14="http://schemas.microsoft.com/office/powerpoint/2010/main" val="2143350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t>
            </a:r>
            <a:r>
              <a:rPr lang="en-US" dirty="0" err="1"/>
              <a:t>hrp</a:t>
            </a:r>
            <a:r>
              <a:rPr lang="en-US" dirty="0"/>
              <a:t>/5-hazards-of-human-spaceflight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863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AA9D22-40B4-8F49-8DF0-D8D22329A8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036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30</a:t>
            </a:fld>
            <a:endParaRPr lang="en-US"/>
          </a:p>
        </p:txBody>
      </p:sp>
    </p:spTree>
    <p:extLst>
      <p:ext uri="{BB962C8B-B14F-4D97-AF65-F5344CB8AC3E}">
        <p14:creationId xmlns:p14="http://schemas.microsoft.com/office/powerpoint/2010/main" val="1001834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/feature/</a:t>
            </a:r>
            <a:r>
              <a:rPr lang="en-US" dirty="0" err="1"/>
              <a:t>ames</a:t>
            </a:r>
            <a:r>
              <a:rPr lang="en-US" dirty="0"/>
              <a:t>/</a:t>
            </a:r>
            <a:r>
              <a:rPr lang="en-US" dirty="0" err="1"/>
              <a:t>nasa</a:t>
            </a:r>
            <a:r>
              <a:rPr lang="en-US" dirty="0"/>
              <a:t>-s-</a:t>
            </a:r>
            <a:r>
              <a:rPr lang="en-US" dirty="0" err="1"/>
              <a:t>biosentinel</a:t>
            </a:r>
            <a:r>
              <a:rPr lang="en-US" dirty="0"/>
              <a:t>-team-prepares-</a:t>
            </a:r>
            <a:r>
              <a:rPr lang="en-US" dirty="0" err="1"/>
              <a:t>cubesat</a:t>
            </a:r>
            <a:r>
              <a:rPr lang="en-US" dirty="0"/>
              <a:t>-for-deep-space-flight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643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from 10/24 </a:t>
            </a:r>
            <a:r>
              <a:rPr lang="en-US" dirty="0" err="1"/>
              <a:t>timecourse</a:t>
            </a:r>
            <a:endParaRPr lang="en-US" dirty="0"/>
          </a:p>
          <a:p>
            <a:r>
              <a:rPr lang="en-US" dirty="0" err="1"/>
              <a:t>T0</a:t>
            </a:r>
            <a:r>
              <a:rPr lang="en-US" dirty="0"/>
              <a:t>-4</a:t>
            </a:r>
          </a:p>
          <a:p>
            <a:r>
              <a:rPr lang="en-US" dirty="0" err="1"/>
              <a:t>T3</a:t>
            </a:r>
            <a:r>
              <a:rPr lang="en-US" dirty="0"/>
              <a:t>-4</a:t>
            </a:r>
          </a:p>
          <a:p>
            <a:r>
              <a:rPr lang="en-US" dirty="0" err="1"/>
              <a:t>T7</a:t>
            </a:r>
            <a:r>
              <a:rPr lang="en-US" dirty="0"/>
              <a:t>-4</a:t>
            </a:r>
          </a:p>
          <a:p>
            <a:r>
              <a:rPr lang="en-US" dirty="0" err="1"/>
              <a:t>T9-a7</a:t>
            </a:r>
            <a:endParaRPr lang="en-US" dirty="0"/>
          </a:p>
          <a:p>
            <a:endParaRPr lang="en-US" dirty="0"/>
          </a:p>
          <a:p>
            <a:r>
              <a:rPr lang="en-US" dirty="0"/>
              <a:t>see also </a:t>
            </a:r>
            <a:r>
              <a:rPr lang="en-US" dirty="0" err="1"/>
              <a:t>T8</a:t>
            </a:r>
            <a:r>
              <a:rPr lang="en-US" dirty="0"/>
              <a:t>-3 (not shown)</a:t>
            </a:r>
          </a:p>
        </p:txBody>
      </p:sp>
      <p:sp>
        <p:nvSpPr>
          <p:cNvPr id="4" name="Slide Number Placeholder 3"/>
          <p:cNvSpPr>
            <a:spLocks noGrp="1"/>
          </p:cNvSpPr>
          <p:nvPr>
            <p:ph type="sldNum" sz="quarter" idx="5"/>
          </p:nvPr>
        </p:nvSpPr>
        <p:spPr/>
        <p:txBody>
          <a:bodyPr/>
          <a:lstStyle/>
          <a:p>
            <a:fld id="{153A1544-DF36-DE42-ABBB-7D1221904936}" type="slidenum">
              <a:rPr lang="en-US" smtClean="0"/>
              <a:t>32</a:t>
            </a:fld>
            <a:endParaRPr lang="en-US"/>
          </a:p>
        </p:txBody>
      </p:sp>
    </p:spTree>
    <p:extLst>
      <p:ext uri="{BB962C8B-B14F-4D97-AF65-F5344CB8AC3E}">
        <p14:creationId xmlns:p14="http://schemas.microsoft.com/office/powerpoint/2010/main" val="1378639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36</a:t>
            </a:fld>
            <a:endParaRPr lang="en-US"/>
          </a:p>
        </p:txBody>
      </p:sp>
    </p:spTree>
    <p:extLst>
      <p:ext uri="{BB962C8B-B14F-4D97-AF65-F5344CB8AC3E}">
        <p14:creationId xmlns:p14="http://schemas.microsoft.com/office/powerpoint/2010/main" val="1038246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39</a:t>
            </a:fld>
            <a:endParaRPr lang="en-US"/>
          </a:p>
        </p:txBody>
      </p:sp>
    </p:spTree>
    <p:extLst>
      <p:ext uri="{BB962C8B-B14F-4D97-AF65-F5344CB8AC3E}">
        <p14:creationId xmlns:p14="http://schemas.microsoft.com/office/powerpoint/2010/main" val="2828395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42</a:t>
            </a:fld>
            <a:endParaRPr lang="en-US"/>
          </a:p>
        </p:txBody>
      </p:sp>
    </p:spTree>
    <p:extLst>
      <p:ext uri="{BB962C8B-B14F-4D97-AF65-F5344CB8AC3E}">
        <p14:creationId xmlns:p14="http://schemas.microsoft.com/office/powerpoint/2010/main" val="1874337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49</a:t>
            </a:fld>
            <a:endParaRPr lang="en-US"/>
          </a:p>
        </p:txBody>
      </p:sp>
    </p:spTree>
    <p:extLst>
      <p:ext uri="{BB962C8B-B14F-4D97-AF65-F5344CB8AC3E}">
        <p14:creationId xmlns:p14="http://schemas.microsoft.com/office/powerpoint/2010/main" val="2640317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mars.nasa.gov</a:t>
            </a:r>
            <a:r>
              <a:rPr lang="en-US" dirty="0"/>
              <a:t>/resources/3327/curiosity-at-center-of-attention-during-test/?site=msl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5814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venir Book" panose="02000503020000020003" pitchFamily="2" charset="0"/>
              </a:rPr>
              <a:t> </a:t>
            </a:r>
            <a:r>
              <a:rPr lang="en-US" sz="1200" dirty="0">
                <a:latin typeface="Avenir Book" panose="02000503020000020003" pitchFamily="2" charset="0"/>
              </a:rPr>
              <a:t>https://</a:t>
            </a:r>
            <a:r>
              <a:rPr lang="en-US" sz="1200" dirty="0" err="1">
                <a:latin typeface="Avenir Book" panose="02000503020000020003" pitchFamily="2" charset="0"/>
              </a:rPr>
              <a:t>www.nasa.gov</a:t>
            </a:r>
            <a:r>
              <a:rPr lang="en-US" sz="1200" dirty="0">
                <a:latin typeface="Avenir Book" panose="02000503020000020003" pitchFamily="2" charset="0"/>
              </a:rPr>
              <a:t>/press-release/nasa-s-planetary-protection-review-addresses-changing-reality-of-space-exploration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Book" panose="02000503020000020003" pitchFamily="2" charset="0"/>
              </a:rPr>
              <a:t>https://</a:t>
            </a:r>
            <a:r>
              <a:rPr lang="en-US" sz="1200" dirty="0" err="1">
                <a:latin typeface="Avenir Book" panose="02000503020000020003" pitchFamily="2" charset="0"/>
              </a:rPr>
              <a:t>www.planetary.org</a:t>
            </a:r>
            <a:r>
              <a:rPr lang="en-US" sz="1200" dirty="0">
                <a:latin typeface="Avenir Book" panose="02000503020000020003" pitchFamily="2" charset="0"/>
              </a:rPr>
              <a:t>/space-images/</a:t>
            </a:r>
            <a:r>
              <a:rPr lang="en-US" sz="1200" dirty="0" err="1">
                <a:latin typeface="Avenir Book" panose="02000503020000020003" pitchFamily="2" charset="0"/>
              </a:rPr>
              <a:t>viking</a:t>
            </a:r>
            <a:r>
              <a:rPr lang="en-US" sz="1200" dirty="0">
                <a:latin typeface="Avenir Book" panose="02000503020000020003" pitchFamily="2" charset="0"/>
              </a:rPr>
              <a:t>-in-the-oven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venir Book" panose="02000503020000020003" pitchFamily="2"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032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AE805A-49F2-D543-8626-940FCC6E8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8932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E6C32-267D-9932-5309-107B4EFA3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E2B75-1154-ADAD-ACAC-F262E77738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8BF56-A4C5-82B2-C1BE-FD24F8CAC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C0670D-ED0B-0CA1-61D0-AFD53D09183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AE805A-49F2-D543-8626-940FCC6E8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4277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FD8379D-7DF5-2B4B-9C7D-70348CDF64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72343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60</a:t>
            </a:fld>
            <a:endParaRPr lang="en-US"/>
          </a:p>
        </p:txBody>
      </p:sp>
    </p:spTree>
    <p:extLst>
      <p:ext uri="{BB962C8B-B14F-4D97-AF65-F5344CB8AC3E}">
        <p14:creationId xmlns:p14="http://schemas.microsoft.com/office/powerpoint/2010/main" val="1931430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3A1544-DF36-DE42-ABBB-7D1221904936}" type="slidenum">
              <a:rPr lang="en-US" smtClean="0"/>
              <a:t>62</a:t>
            </a:fld>
            <a:endParaRPr lang="en-US"/>
          </a:p>
        </p:txBody>
      </p:sp>
    </p:spTree>
    <p:extLst>
      <p:ext uri="{BB962C8B-B14F-4D97-AF65-F5344CB8AC3E}">
        <p14:creationId xmlns:p14="http://schemas.microsoft.com/office/powerpoint/2010/main" val="1599030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659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74718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3A1544-DF36-DE42-ABBB-7D12219049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356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B00865-54D9-3C49-BE9E-65142222DD9C}"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3269611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00865-54D9-3C49-BE9E-65142222DD9C}"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1179036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B00865-54D9-3C49-BE9E-65142222DD9C}"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4150535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B00865-54D9-3C49-BE9E-65142222DD9C}" type="datetimeFigureOut">
              <a:rPr lang="en-US" smtClean="0"/>
              <a:t>3/26/24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2021577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B00865-54D9-3C49-BE9E-65142222DD9C}" type="datetimeFigureOut">
              <a:rPr lang="en-US" smtClean="0"/>
              <a:t>3/26/24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2674684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B00865-54D9-3C49-BE9E-65142222DD9C}" type="datetimeFigureOut">
              <a:rPr lang="en-US" smtClean="0"/>
              <a:t>3/26/24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208550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00865-54D9-3C49-BE9E-65142222DD9C}" type="datetimeFigureOut">
              <a:rPr lang="en-US" smtClean="0"/>
              <a:t>3/26/24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4288375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B00865-54D9-3C49-BE9E-65142222DD9C}" type="datetimeFigureOut">
              <a:rPr lang="en-US" smtClean="0"/>
              <a:t>3/26/24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255393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B00865-54D9-3C49-BE9E-65142222DD9C}" type="datetimeFigureOut">
              <a:rPr lang="en-US" smtClean="0"/>
              <a:t>3/26/24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2616132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00865-54D9-3C49-BE9E-65142222DD9C}"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3098839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00865-54D9-3C49-BE9E-65142222DD9C}"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6F6E7C-818F-304D-BD61-4FF6C7781EA0}" type="slidenum">
              <a:rPr lang="en-US" smtClean="0"/>
              <a:t>‹#›</a:t>
            </a:fld>
            <a:endParaRPr lang="en-US"/>
          </a:p>
        </p:txBody>
      </p:sp>
    </p:spTree>
    <p:extLst>
      <p:ext uri="{BB962C8B-B14F-4D97-AF65-F5344CB8AC3E}">
        <p14:creationId xmlns:p14="http://schemas.microsoft.com/office/powerpoint/2010/main" val="1853430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5A3B25-B37C-224C-918F-5D3EEECAA143}"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3035120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5A3B25-B37C-224C-918F-5D3EEECAA143}"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1400323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5A3B25-B37C-224C-918F-5D3EEECAA143}"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390336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5A3B25-B37C-224C-918F-5D3EEECAA143}" type="datetimeFigureOut">
              <a:rPr lang="en-US" smtClean="0"/>
              <a:t>3/26/24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520871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5A3B25-B37C-224C-918F-5D3EEECAA143}" type="datetimeFigureOut">
              <a:rPr lang="en-US" smtClean="0"/>
              <a:t>3/26/24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2087991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5A3B25-B37C-224C-918F-5D3EEECAA143}" type="datetimeFigureOut">
              <a:rPr lang="en-US" smtClean="0"/>
              <a:t>3/26/24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702424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5A3B25-B37C-224C-918F-5D3EEECAA143}" type="datetimeFigureOut">
              <a:rPr lang="en-US" smtClean="0"/>
              <a:t>3/26/24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364690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5A3B25-B37C-224C-918F-5D3EEECAA143}" type="datetimeFigureOut">
              <a:rPr lang="en-US" smtClean="0"/>
              <a:t>3/26/24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2776414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5A3B25-B37C-224C-918F-5D3EEECAA143}" type="datetimeFigureOut">
              <a:rPr lang="en-US" smtClean="0"/>
              <a:t>3/26/24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18708399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5A3B25-B37C-224C-918F-5D3EEECAA143}"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18253900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5A3B25-B37C-224C-918F-5D3EEECAA143}" type="datetimeFigureOut">
              <a:rPr lang="en-US" smtClean="0"/>
              <a:t>3/26/24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1FC2B-0057-A744-8B6D-45F50D539DBA}" type="slidenum">
              <a:rPr lang="en-US" smtClean="0"/>
              <a:t>‹#›</a:t>
            </a:fld>
            <a:endParaRPr lang="en-US"/>
          </a:p>
        </p:txBody>
      </p:sp>
    </p:spTree>
    <p:extLst>
      <p:ext uri="{BB962C8B-B14F-4D97-AF65-F5344CB8AC3E}">
        <p14:creationId xmlns:p14="http://schemas.microsoft.com/office/powerpoint/2010/main" val="2336973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7032-83AF-440D-A420-1D3CEEF9566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38A74DC-3D4C-4DF6-9E49-A9DD1935A31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464D697-4EAF-4B33-8CCF-46A0956851B0}"/>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5" name="Footer Placeholder 4">
            <a:extLst>
              <a:ext uri="{FF2B5EF4-FFF2-40B4-BE49-F238E27FC236}">
                <a16:creationId xmlns:a16="http://schemas.microsoft.com/office/drawing/2014/main" id="{38577B8F-B3D0-41A2-AD43-483B1F16D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D84E18-767E-4242-9298-B8E37E437002}"/>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3424736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C510-DE36-420C-9412-A905E16D41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4494B0-7620-4511-A05D-8969321E2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740A2-9BF6-4E25-BD4F-B766C992756D}"/>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5" name="Footer Placeholder 4">
            <a:extLst>
              <a:ext uri="{FF2B5EF4-FFF2-40B4-BE49-F238E27FC236}">
                <a16:creationId xmlns:a16="http://schemas.microsoft.com/office/drawing/2014/main" id="{664B9484-8EFA-491F-8AE6-DB4FB147A1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761EE0-7207-4101-A77B-96DF93C16216}"/>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1407229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7224C-024C-4128-B61C-E059DC24BA26}"/>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B94C2B2-06DA-458D-8E51-865A67898DFA}"/>
              </a:ext>
            </a:extLst>
          </p:cNvPr>
          <p:cNvSpPr>
            <a:spLocks noGrp="1"/>
          </p:cNvSpPr>
          <p:nvPr>
            <p:ph type="body" idx="1"/>
          </p:nvPr>
        </p:nvSpPr>
        <p:spPr>
          <a:xfrm>
            <a:off x="623887"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B79BF5-A820-45B2-AA69-3DC1DCD83015}"/>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5" name="Footer Placeholder 4">
            <a:extLst>
              <a:ext uri="{FF2B5EF4-FFF2-40B4-BE49-F238E27FC236}">
                <a16:creationId xmlns:a16="http://schemas.microsoft.com/office/drawing/2014/main" id="{49F665AD-1740-4F64-8B0D-64FE45236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EA67C2-42FF-4795-A573-071F8953B957}"/>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375996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7DE9D-626D-4107-9B0D-97EFEF7488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6782BC-A408-4269-B2CA-9B447C5FAFB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FF5B70-60E1-4592-8A4A-D6649572A72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81CDE-DFF8-4DBF-876D-4B5DC6AF602F}"/>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6" name="Footer Placeholder 5">
            <a:extLst>
              <a:ext uri="{FF2B5EF4-FFF2-40B4-BE49-F238E27FC236}">
                <a16:creationId xmlns:a16="http://schemas.microsoft.com/office/drawing/2014/main" id="{893D1310-D8E2-476C-AB5D-E0A7424C80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B6183-1BA0-48CF-A263-EC3E202B11B6}"/>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23815916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8E854-0A0C-4347-AE65-0C8CB9F9D72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228B52-CB26-486C-A334-95128F61E56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78BE3D6-E24C-4D42-BE60-00B209DAE91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962C1B-5C9F-4F17-A66C-49361B04187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C719B04-2DD2-4C89-9D1C-DDBE6CC1479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61E9B5-BEF4-4BDA-B7C6-79128168C1C3}"/>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8" name="Footer Placeholder 7">
            <a:extLst>
              <a:ext uri="{FF2B5EF4-FFF2-40B4-BE49-F238E27FC236}">
                <a16:creationId xmlns:a16="http://schemas.microsoft.com/office/drawing/2014/main" id="{61D31AD9-226E-42F9-82E6-FB20B084B3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A4EDAA-9B59-4794-A924-9D224E113F90}"/>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34440188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2E7DA-5F85-4083-9AB2-BEBAF2EFD8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5F341-ADFD-459B-AB11-BAE0CC5EDF51}"/>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4" name="Footer Placeholder 3">
            <a:extLst>
              <a:ext uri="{FF2B5EF4-FFF2-40B4-BE49-F238E27FC236}">
                <a16:creationId xmlns:a16="http://schemas.microsoft.com/office/drawing/2014/main" id="{B74AA57B-1373-4B49-9389-18EA9898D4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84841F-2709-4158-871A-66A3F291AAF5}"/>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47333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DD7497-A7F1-406E-A11F-E53297FC96CD}"/>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3" name="Footer Placeholder 2">
            <a:extLst>
              <a:ext uri="{FF2B5EF4-FFF2-40B4-BE49-F238E27FC236}">
                <a16:creationId xmlns:a16="http://schemas.microsoft.com/office/drawing/2014/main" id="{E202E36A-AD09-4C5C-9DAE-D31FC2DDA3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F1DCC7-EC88-4EA0-A1D2-E0F78523AC6F}"/>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26721989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E95F-C432-47AD-AA6F-F72E66209D1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3F1CF2C-A7AB-45EF-963F-6882FF4B9DD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E96639-B55F-41D6-B7CB-24B9A36DAE1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497EA0C-2A92-440D-B588-6B31C4A3A068}"/>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6" name="Footer Placeholder 5">
            <a:extLst>
              <a:ext uri="{FF2B5EF4-FFF2-40B4-BE49-F238E27FC236}">
                <a16:creationId xmlns:a16="http://schemas.microsoft.com/office/drawing/2014/main" id="{B6710388-F910-4B8E-A75B-49FFF850C4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0082C4-C6DE-42EF-A6F6-AD892BAD68BE}"/>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19770734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B8A8-6622-45A1-B872-11886C30F3E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FED626E-5A7D-41B6-A81D-95432504C34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9E61956-50DE-4E92-AD7E-5CDE1152C64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710D697-FEB1-4219-97C1-6AB98B6CBF3F}"/>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6" name="Footer Placeholder 5">
            <a:extLst>
              <a:ext uri="{FF2B5EF4-FFF2-40B4-BE49-F238E27FC236}">
                <a16:creationId xmlns:a16="http://schemas.microsoft.com/office/drawing/2014/main" id="{19F0C1CF-BCE3-4700-84D8-9B5EFBED33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ABB276-694A-4D99-AA78-B99F81B37DB7}"/>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33776141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A8A37-AB98-4577-9884-75A45FA58E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8129A2-F203-4E33-97D5-A377449954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876506-EFA5-4C50-A052-F67E9E0DEB7D}"/>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5" name="Footer Placeholder 4">
            <a:extLst>
              <a:ext uri="{FF2B5EF4-FFF2-40B4-BE49-F238E27FC236}">
                <a16:creationId xmlns:a16="http://schemas.microsoft.com/office/drawing/2014/main" id="{E96FEDE5-9463-4FEE-9506-5E87960C6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07D065-B66B-4501-89F8-235DC5A968C9}"/>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1291422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835E3-BC5C-4D97-8208-50FD01BBD87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779E77-C609-414E-96CC-935EFC3C95C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B56B60-6F4E-4712-A38D-8A5F23DCE303}"/>
              </a:ext>
            </a:extLst>
          </p:cNvPr>
          <p:cNvSpPr>
            <a:spLocks noGrp="1"/>
          </p:cNvSpPr>
          <p:nvPr>
            <p:ph type="dt" sz="half" idx="10"/>
          </p:nvPr>
        </p:nvSpPr>
        <p:spPr/>
        <p:txBody>
          <a:bodyPr/>
          <a:lstStyle/>
          <a:p>
            <a:fld id="{78A77EEF-B892-4673-A5B4-A7F0ED9BD4CA}" type="datetimeFigureOut">
              <a:rPr lang="en-US" smtClean="0"/>
              <a:t>3/26/24</a:t>
            </a:fld>
            <a:endParaRPr lang="en-US"/>
          </a:p>
        </p:txBody>
      </p:sp>
      <p:sp>
        <p:nvSpPr>
          <p:cNvPr id="5" name="Footer Placeholder 4">
            <a:extLst>
              <a:ext uri="{FF2B5EF4-FFF2-40B4-BE49-F238E27FC236}">
                <a16:creationId xmlns:a16="http://schemas.microsoft.com/office/drawing/2014/main" id="{DE86295E-428B-4F9B-B487-06D22713D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CDE9F-4E1C-4370-9A5A-0AB6E940CF02}"/>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1354076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B00865-54D9-3C49-BE9E-65142222DD9C}" type="datetimeFigureOut">
              <a:rPr lang="en-US" smtClean="0"/>
              <a:t>3/26/24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6F6E7C-818F-304D-BD61-4FF6C7781EA0}" type="slidenum">
              <a:rPr lang="en-US" smtClean="0"/>
              <a:t>‹#›</a:t>
            </a:fld>
            <a:endParaRPr lang="en-US"/>
          </a:p>
        </p:txBody>
      </p:sp>
    </p:spTree>
    <p:extLst>
      <p:ext uri="{BB962C8B-B14F-4D97-AF65-F5344CB8AC3E}">
        <p14:creationId xmlns:p14="http://schemas.microsoft.com/office/powerpoint/2010/main" val="365271408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5A3B25-B37C-224C-918F-5D3EEECAA143}" type="datetimeFigureOut">
              <a:rPr lang="en-US" smtClean="0"/>
              <a:t>3/26/24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1FC2B-0057-A744-8B6D-45F50D539DBA}" type="slidenum">
              <a:rPr lang="en-US" smtClean="0"/>
              <a:t>‹#›</a:t>
            </a:fld>
            <a:endParaRPr lang="en-US"/>
          </a:p>
        </p:txBody>
      </p:sp>
    </p:spTree>
    <p:extLst>
      <p:ext uri="{BB962C8B-B14F-4D97-AF65-F5344CB8AC3E}">
        <p14:creationId xmlns:p14="http://schemas.microsoft.com/office/powerpoint/2010/main" val="16960567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E496DA-BCF8-44C8-BCF9-4DAB0C7A6EC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3D719-57D5-4D14-9411-D0AA120AA46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C056B-D8B5-4A75-906B-8DE63ED663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8A77EEF-B892-4673-A5B4-A7F0ED9BD4CA}" type="datetimeFigureOut">
              <a:rPr lang="en-US" smtClean="0"/>
              <a:t>3/26/24</a:t>
            </a:fld>
            <a:endParaRPr lang="en-US"/>
          </a:p>
        </p:txBody>
      </p:sp>
      <p:sp>
        <p:nvSpPr>
          <p:cNvPr id="5" name="Footer Placeholder 4">
            <a:extLst>
              <a:ext uri="{FF2B5EF4-FFF2-40B4-BE49-F238E27FC236}">
                <a16:creationId xmlns:a16="http://schemas.microsoft.com/office/drawing/2014/main" id="{E75AEAF8-D19C-41D6-9104-E6F5E547BC7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40E65C-8CA8-4D4F-9EC6-9085EFF3362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D370912-5965-42E7-A625-5AD00062463E}" type="slidenum">
              <a:rPr lang="en-US" smtClean="0"/>
              <a:t>‹#›</a:t>
            </a:fld>
            <a:endParaRPr lang="en-US"/>
          </a:p>
        </p:txBody>
      </p:sp>
    </p:spTree>
    <p:extLst>
      <p:ext uri="{BB962C8B-B14F-4D97-AF65-F5344CB8AC3E}">
        <p14:creationId xmlns:p14="http://schemas.microsoft.com/office/powerpoint/2010/main" val="282178388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3390/life12050660" TargetMode="External"/><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7" Type="http://schemas.microsoft.com/office/2007/relationships/hdphoto" Target="../media/hdphoto4.wdp"/><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40.png"/><Relationship Id="rId5" Type="http://schemas.microsoft.com/office/2007/relationships/hdphoto" Target="../media/hdphoto3.wdp"/><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3" Type="http://schemas.openxmlformats.org/officeDocument/2006/relationships/image" Target="../media/image44.tiff"/><Relationship Id="rId7"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tiff"/><Relationship Id="rId4" Type="http://schemas.openxmlformats.org/officeDocument/2006/relationships/image" Target="../media/image45.tiff"/></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hyperlink" Target="https://www.biorxiv.org/content/10.1101/2023.10.29.564630v1"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9.png"/><Relationship Id="rId1" Type="http://schemas.openxmlformats.org/officeDocument/2006/relationships/slideLayout" Target="../slideLayouts/slideLayout29.xml"/><Relationship Id="rId6" Type="http://schemas.openxmlformats.org/officeDocument/2006/relationships/image" Target="../media/image58.png"/><Relationship Id="rId5" Type="http://schemas.openxmlformats.org/officeDocument/2006/relationships/image" Target="../media/image61.png"/><Relationship Id="rId4" Type="http://schemas.openxmlformats.org/officeDocument/2006/relationships/image" Target="../media/image60.tiff"/></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2.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8.png"/><Relationship Id="rId5" Type="http://schemas.openxmlformats.org/officeDocument/2006/relationships/image" Target="../media/image63.png"/><Relationship Id="rId4" Type="http://schemas.openxmlformats.org/officeDocument/2006/relationships/notesSlide" Target="../notesSlides/notesSlide24.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4.jpe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9.xml"/><Relationship Id="rId5" Type="http://schemas.openxmlformats.org/officeDocument/2006/relationships/image" Target="../media/image68.png"/><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9.xml"/><Relationship Id="rId5" Type="http://schemas.openxmlformats.org/officeDocument/2006/relationships/image" Target="../media/image68.png"/><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72.png"/><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74.jpeg"/><Relationship Id="rId7" Type="http://schemas.openxmlformats.org/officeDocument/2006/relationships/image" Target="../media/image78.png"/><Relationship Id="rId2" Type="http://schemas.openxmlformats.org/officeDocument/2006/relationships/image" Target="../media/image73.jpeg"/><Relationship Id="rId1" Type="http://schemas.openxmlformats.org/officeDocument/2006/relationships/slideLayout" Target="../slideLayouts/slideLayout29.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4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5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2.png"/></Relationships>
</file>

<file path=ppt/slides/_rels/slide5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1.xml"/><Relationship Id="rId1" Type="http://schemas.openxmlformats.org/officeDocument/2006/relationships/slideLayout" Target="../slideLayouts/slideLayout29.xml"/><Relationship Id="rId5" Type="http://schemas.openxmlformats.org/officeDocument/2006/relationships/image" Target="../media/image58.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98.png"/></Relationships>
</file>

<file path=ppt/slides/_rels/slide65.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101.emf"/><Relationship Id="rId4" Type="http://schemas.openxmlformats.org/officeDocument/2006/relationships/image" Target="../media/image10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nature, space, universe, outer space&#10;&#10;Description automatically generated">
            <a:extLst>
              <a:ext uri="{FF2B5EF4-FFF2-40B4-BE49-F238E27FC236}">
                <a16:creationId xmlns:a16="http://schemas.microsoft.com/office/drawing/2014/main" id="{F3CE34C5-67E7-B3D3-2221-E92D97C8601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0" y="9427"/>
            <a:ext cx="9144000" cy="6858000"/>
          </a:xfrm>
          <a:prstGeom prst="rect">
            <a:avLst/>
          </a:prstGeom>
        </p:spPr>
      </p:pic>
      <p:sp>
        <p:nvSpPr>
          <p:cNvPr id="3" name="TextBox 2">
            <a:extLst>
              <a:ext uri="{FF2B5EF4-FFF2-40B4-BE49-F238E27FC236}">
                <a16:creationId xmlns:a16="http://schemas.microsoft.com/office/drawing/2014/main" id="{3A94E7E5-9C92-7341-6374-CC3311F230EB}"/>
              </a:ext>
            </a:extLst>
          </p:cNvPr>
          <p:cNvSpPr txBox="1"/>
          <p:nvPr/>
        </p:nvSpPr>
        <p:spPr>
          <a:xfrm>
            <a:off x="1275520" y="1836331"/>
            <a:ext cx="6592960" cy="769441"/>
          </a:xfrm>
          <a:prstGeom prst="rect">
            <a:avLst/>
          </a:prstGeom>
          <a:noFill/>
        </p:spPr>
        <p:txBody>
          <a:bodyPr wrap="none" rtlCol="0">
            <a:spAutoFit/>
          </a:bodyPr>
          <a:lstStyle/>
          <a:p>
            <a:pPr algn="ctr"/>
            <a:r>
              <a:rPr lang="en-US" sz="4400" b="1" dirty="0">
                <a:latin typeface="Avenir Black" panose="02000503020000020003" pitchFamily="2" charset="0"/>
              </a:rPr>
              <a:t>Microbes in Deep Space</a:t>
            </a:r>
          </a:p>
        </p:txBody>
      </p:sp>
      <p:sp>
        <p:nvSpPr>
          <p:cNvPr id="5" name="Rectangle 4">
            <a:extLst>
              <a:ext uri="{FF2B5EF4-FFF2-40B4-BE49-F238E27FC236}">
                <a16:creationId xmlns:a16="http://schemas.microsoft.com/office/drawing/2014/main" id="{5F192DAA-D3DC-D536-FC20-320EC950322E}"/>
              </a:ext>
            </a:extLst>
          </p:cNvPr>
          <p:cNvSpPr/>
          <p:nvPr/>
        </p:nvSpPr>
        <p:spPr>
          <a:xfrm>
            <a:off x="4518212" y="4292912"/>
            <a:ext cx="1620148" cy="716117"/>
          </a:xfrm>
          <a:prstGeom prst="rect">
            <a:avLst/>
          </a:prstGeom>
          <a:solidFill>
            <a:srgbClr val="242424">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FDAF4FD-BE62-32BD-C660-AC963D63C3A9}"/>
              </a:ext>
            </a:extLst>
          </p:cNvPr>
          <p:cNvSpPr txBox="1"/>
          <p:nvPr/>
        </p:nvSpPr>
        <p:spPr>
          <a:xfrm>
            <a:off x="3395940" y="3654546"/>
            <a:ext cx="2352118" cy="400110"/>
          </a:xfrm>
          <a:prstGeom prst="rect">
            <a:avLst/>
          </a:prstGeom>
          <a:noFill/>
        </p:spPr>
        <p:txBody>
          <a:bodyPr wrap="none" rtlCol="0">
            <a:spAutoFit/>
          </a:bodyPr>
          <a:lstStyle/>
          <a:p>
            <a:pPr algn="ctr"/>
            <a:r>
              <a:rPr lang="en-US" sz="2000" dirty="0">
                <a:latin typeface="Avenir Light" panose="020B0402020203020204" pitchFamily="34" charset="77"/>
              </a:rPr>
              <a:t>Jessica Audrey Lee</a:t>
            </a:r>
          </a:p>
        </p:txBody>
      </p:sp>
      <p:sp>
        <p:nvSpPr>
          <p:cNvPr id="7" name="TextBox 6">
            <a:extLst>
              <a:ext uri="{FF2B5EF4-FFF2-40B4-BE49-F238E27FC236}">
                <a16:creationId xmlns:a16="http://schemas.microsoft.com/office/drawing/2014/main" id="{A6ED16EE-0003-C6B8-594E-CDB73E4FCC32}"/>
              </a:ext>
            </a:extLst>
          </p:cNvPr>
          <p:cNvSpPr txBox="1"/>
          <p:nvPr/>
        </p:nvSpPr>
        <p:spPr>
          <a:xfrm>
            <a:off x="1138989" y="2612409"/>
            <a:ext cx="7234990" cy="954107"/>
          </a:xfrm>
          <a:prstGeom prst="rect">
            <a:avLst/>
          </a:prstGeom>
          <a:noFill/>
        </p:spPr>
        <p:txBody>
          <a:bodyPr wrap="square" rtlCol="0">
            <a:spAutoFit/>
          </a:bodyPr>
          <a:lstStyle/>
          <a:p>
            <a:pPr algn="ctr"/>
            <a:r>
              <a:rPr lang="en-US" sz="2800" dirty="0">
                <a:latin typeface="Avenir Light" panose="020B0402020203020204" pitchFamily="34" charset="77"/>
              </a:rPr>
              <a:t>Microbiology research </a:t>
            </a:r>
          </a:p>
          <a:p>
            <a:pPr algn="ctr"/>
            <a:r>
              <a:rPr lang="en-US" sz="2800" dirty="0">
                <a:latin typeface="Avenir Light" panose="020B0402020203020204" pitchFamily="34" charset="77"/>
              </a:rPr>
              <a:t>to facilitate human exploration</a:t>
            </a:r>
          </a:p>
        </p:txBody>
      </p:sp>
      <p:pic>
        <p:nvPicPr>
          <p:cNvPr id="8" name="Picture 7" descr="Logo&#10;&#10;Description automatically generated">
            <a:extLst>
              <a:ext uri="{FF2B5EF4-FFF2-40B4-BE49-F238E27FC236}">
                <a16:creationId xmlns:a16="http://schemas.microsoft.com/office/drawing/2014/main" id="{5B650828-5BE0-B601-3776-BFE4E76DFDC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5432" y="151308"/>
            <a:ext cx="983557" cy="822960"/>
          </a:xfrm>
          <a:prstGeom prst="rect">
            <a:avLst/>
          </a:prstGeom>
        </p:spPr>
      </p:pic>
      <p:sp>
        <p:nvSpPr>
          <p:cNvPr id="9" name="TextBox 8">
            <a:extLst>
              <a:ext uri="{FF2B5EF4-FFF2-40B4-BE49-F238E27FC236}">
                <a16:creationId xmlns:a16="http://schemas.microsoft.com/office/drawing/2014/main" id="{13716D87-7B8D-1E21-E08B-DF6F9998A16E}"/>
              </a:ext>
            </a:extLst>
          </p:cNvPr>
          <p:cNvSpPr txBox="1"/>
          <p:nvPr/>
        </p:nvSpPr>
        <p:spPr>
          <a:xfrm>
            <a:off x="292308" y="4108670"/>
            <a:ext cx="8559383" cy="1477328"/>
          </a:xfrm>
          <a:prstGeom prst="rect">
            <a:avLst/>
          </a:prstGeom>
          <a:noFill/>
        </p:spPr>
        <p:txBody>
          <a:bodyPr wrap="square" rtlCol="0">
            <a:spAutoFit/>
          </a:bodyPr>
          <a:lstStyle/>
          <a:p>
            <a:pPr algn="ctr"/>
            <a:r>
              <a:rPr lang="en-US" b="1" dirty="0">
                <a:latin typeface="Avenir Black" panose="02000503020000020003" pitchFamily="2" charset="0"/>
              </a:rPr>
              <a:t>The GERMS lab</a:t>
            </a:r>
          </a:p>
          <a:p>
            <a:pPr algn="ctr"/>
            <a:r>
              <a:rPr lang="en-US" i="1" dirty="0">
                <a:latin typeface="Avenir Book Oblique" panose="02000503020000020003" pitchFamily="2" charset="0"/>
              </a:rPr>
              <a:t>Gravitational Effects and Radiobiology of Microbes in Space</a:t>
            </a:r>
          </a:p>
          <a:p>
            <a:pPr algn="ctr"/>
            <a:br>
              <a:rPr lang="en-US" dirty="0">
                <a:latin typeface="Avenir Book Oblique" panose="02000503020000020003" pitchFamily="2" charset="0"/>
              </a:rPr>
            </a:br>
            <a:r>
              <a:rPr lang="en-US" dirty="0">
                <a:latin typeface="Avenir Book" panose="02000503020000020003" pitchFamily="2" charset="0"/>
              </a:rPr>
              <a:t>Space Biosciences Research Branch</a:t>
            </a:r>
            <a:br>
              <a:rPr lang="en-US" dirty="0">
                <a:latin typeface="Avenir Book" panose="02000503020000020003" pitchFamily="2" charset="0"/>
              </a:rPr>
            </a:br>
            <a:r>
              <a:rPr lang="en-US" dirty="0">
                <a:latin typeface="Avenir Book" panose="02000503020000020003" pitchFamily="2" charset="0"/>
              </a:rPr>
              <a:t>NASA Ames Research Center</a:t>
            </a:r>
          </a:p>
        </p:txBody>
      </p:sp>
    </p:spTree>
    <p:extLst>
      <p:ext uri="{BB962C8B-B14F-4D97-AF65-F5344CB8AC3E}">
        <p14:creationId xmlns:p14="http://schemas.microsoft.com/office/powerpoint/2010/main" val="1787121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1AEBB42-6E57-809C-616F-0B75252F99C1}"/>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2206B84-C120-D773-B146-939551C97700}"/>
              </a:ext>
            </a:extLst>
          </p:cNvPr>
          <p:cNvSpPr txBox="1"/>
          <p:nvPr/>
        </p:nvSpPr>
        <p:spPr>
          <a:xfrm>
            <a:off x="7342234" y="6506956"/>
            <a:ext cx="1770036" cy="307777"/>
          </a:xfrm>
          <a:prstGeom prst="rect">
            <a:avLst/>
          </a:prstGeom>
          <a:noFill/>
        </p:spPr>
        <p:txBody>
          <a:bodyPr wrap="none" rtlCol="0">
            <a:spAutoFit/>
          </a:bodyPr>
          <a:lstStyle/>
          <a:p>
            <a:r>
              <a:rPr lang="en-US" sz="1400" dirty="0">
                <a:solidFill>
                  <a:schemeClr val="tx1">
                    <a:lumMod val="85000"/>
                  </a:schemeClr>
                </a:solidFill>
                <a:latin typeface="Avenir Book" panose="02000503020000020003" pitchFamily="2" charset="0"/>
              </a:rPr>
              <a:t>image credit: NASA</a:t>
            </a:r>
          </a:p>
        </p:txBody>
      </p:sp>
    </p:spTree>
    <p:extLst>
      <p:ext uri="{BB962C8B-B14F-4D97-AF65-F5344CB8AC3E}">
        <p14:creationId xmlns:p14="http://schemas.microsoft.com/office/powerpoint/2010/main" val="1569631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icker with a picture of earth and satellite&#10;&#10;Description automatically generated with low confidence">
            <a:extLst>
              <a:ext uri="{FF2B5EF4-FFF2-40B4-BE49-F238E27FC236}">
                <a16:creationId xmlns:a16="http://schemas.microsoft.com/office/drawing/2014/main" id="{BB1413E0-BC5C-18C3-2B70-A19AD0B62CC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rot="16200000">
            <a:off x="1409420" y="182880"/>
            <a:ext cx="6325160" cy="6492240"/>
          </a:xfrm>
          <a:prstGeom prst="rect">
            <a:avLst/>
          </a:prstGeom>
        </p:spPr>
      </p:pic>
    </p:spTree>
    <p:extLst>
      <p:ext uri="{BB962C8B-B14F-4D97-AF65-F5344CB8AC3E}">
        <p14:creationId xmlns:p14="http://schemas.microsoft.com/office/powerpoint/2010/main" val="756657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8A9949B-9598-4AE0-0012-652A9C0E9CCD}"/>
              </a:ext>
            </a:extLst>
          </p:cNvPr>
          <p:cNvSpPr txBox="1"/>
          <p:nvPr/>
        </p:nvSpPr>
        <p:spPr>
          <a:xfrm>
            <a:off x="211521" y="217802"/>
            <a:ext cx="8720958"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u="none" strike="noStrike" kern="1200" cap="none" spc="0" normalizeH="0" baseline="0" noProof="0" dirty="0">
                <a:ln>
                  <a:noFill/>
                </a:ln>
                <a:solidFill>
                  <a:prstClr val="white"/>
                </a:solidFill>
                <a:effectLst/>
                <a:uLnTx/>
                <a:uFillTx/>
                <a:latin typeface="Avenir Black" panose="02000503020000020003" pitchFamily="2" charset="0"/>
                <a:cs typeface="Futura Medium" panose="020B0602020204020303" pitchFamily="34" charset="-79"/>
              </a:rPr>
              <a:t>Microbes are essential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u="none" strike="noStrike" kern="1200" cap="none" spc="0" normalizeH="0" baseline="0" noProof="0" dirty="0">
                <a:ln>
                  <a:noFill/>
                </a:ln>
                <a:solidFill>
                  <a:prstClr val="white"/>
                </a:solidFill>
                <a:effectLst/>
                <a:uLnTx/>
                <a:uFillTx/>
                <a:latin typeface="Avenir Black" panose="02000503020000020003" pitchFamily="2" charset="0"/>
                <a:cs typeface="Futura Medium" panose="020B0602020204020303" pitchFamily="34" charset="-79"/>
              </a:rPr>
              <a:t>to space exploration</a:t>
            </a:r>
          </a:p>
        </p:txBody>
      </p:sp>
      <p:pic>
        <p:nvPicPr>
          <p:cNvPr id="11" name="Google Shape;391;p49">
            <a:extLst>
              <a:ext uri="{FF2B5EF4-FFF2-40B4-BE49-F238E27FC236}">
                <a16:creationId xmlns:a16="http://schemas.microsoft.com/office/drawing/2014/main" id="{213B097B-3F1A-8AFC-2EA3-B3DDC5F9E0E0}"/>
              </a:ext>
            </a:extLst>
          </p:cNvPr>
          <p:cNvPicPr preferRelativeResize="0">
            <a:picLocks noChangeAspect="1"/>
          </p:cNvPicPr>
          <p:nvPr/>
        </p:nvPicPr>
        <p:blipFill>
          <a:blip r:embed="rId3">
            <a:alphaModFix/>
          </a:blip>
          <a:stretch>
            <a:fillRect/>
          </a:stretch>
        </p:blipFill>
        <p:spPr>
          <a:xfrm>
            <a:off x="1430586" y="5079246"/>
            <a:ext cx="2282790" cy="1521856"/>
          </a:xfrm>
          <a:prstGeom prst="rect">
            <a:avLst/>
          </a:prstGeom>
          <a:noFill/>
          <a:ln>
            <a:noFill/>
          </a:ln>
        </p:spPr>
      </p:pic>
      <p:sp>
        <p:nvSpPr>
          <p:cNvPr id="5" name="TextBox 4">
            <a:extLst>
              <a:ext uri="{FF2B5EF4-FFF2-40B4-BE49-F238E27FC236}">
                <a16:creationId xmlns:a16="http://schemas.microsoft.com/office/drawing/2014/main" id="{233A697B-F6B0-4DF0-3893-99DB79B485BA}"/>
              </a:ext>
            </a:extLst>
          </p:cNvPr>
          <p:cNvSpPr txBox="1"/>
          <p:nvPr/>
        </p:nvSpPr>
        <p:spPr>
          <a:xfrm>
            <a:off x="4546810" y="5171423"/>
            <a:ext cx="3952613"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Avenir Book" panose="02000503020000020003" pitchFamily="2" charset="0"/>
                <a:cs typeface="Futura Medium" panose="020B0602020204020303" pitchFamily="34" charset="-79"/>
              </a:rPr>
              <a:t>T</a:t>
            </a:r>
            <a:r>
              <a:rPr kumimoji="0" lang="en-US" sz="2000" b="0" i="0" u="none" strike="noStrike" kern="1200" cap="none" spc="0" normalizeH="0" baseline="0" noProof="0" dirty="0" err="1">
                <a:ln>
                  <a:noFill/>
                </a:ln>
                <a:solidFill>
                  <a:prstClr val="white"/>
                </a:solidFill>
                <a:effectLst/>
                <a:uLnTx/>
                <a:uFillTx/>
                <a:latin typeface="Avenir Book" panose="02000503020000020003" pitchFamily="2" charset="0"/>
                <a:cs typeface="Futura Medium" panose="020B0602020204020303" pitchFamily="34" charset="-79"/>
              </a:rPr>
              <a:t>hey're</a:t>
            </a: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 coming with us anyway: microbiomes of astronauts and </a:t>
            </a:r>
            <a:r>
              <a:rPr lang="en-US" sz="2000" dirty="0">
                <a:solidFill>
                  <a:prstClr val="white"/>
                </a:solidFill>
                <a:latin typeface="Avenir Book" panose="02000503020000020003" pitchFamily="2" charset="0"/>
                <a:cs typeface="Futura Medium" panose="020B0602020204020303" pitchFamily="34" charset="-79"/>
              </a:rPr>
              <a:t>spacecraft</a:t>
            </a: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 </a:t>
            </a:r>
          </a:p>
        </p:txBody>
      </p:sp>
      <p:sp>
        <p:nvSpPr>
          <p:cNvPr id="18" name="TextBox 17">
            <a:extLst>
              <a:ext uri="{FF2B5EF4-FFF2-40B4-BE49-F238E27FC236}">
                <a16:creationId xmlns:a16="http://schemas.microsoft.com/office/drawing/2014/main" id="{986214F9-7A3B-02FD-AC9C-436E44D65369}"/>
              </a:ext>
            </a:extLst>
          </p:cNvPr>
          <p:cNvSpPr txBox="1"/>
          <p:nvPr/>
        </p:nvSpPr>
        <p:spPr>
          <a:xfrm>
            <a:off x="4572000" y="3541286"/>
            <a:ext cx="3952613"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Avenir Book" panose="02000503020000020003" pitchFamily="2" charset="0"/>
                <a:cs typeface="Futura Medium" panose="020B0602020204020303" pitchFamily="34" charset="-79"/>
              </a:rPr>
              <a:t>Potential to </a:t>
            </a: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keep astronauts healthy through regenerative life support and microbial biotech</a:t>
            </a:r>
          </a:p>
        </p:txBody>
      </p:sp>
      <p:pic>
        <p:nvPicPr>
          <p:cNvPr id="22" name="Picture 21" descr="A picture containing dining table&#10;&#10;Description automatically generated">
            <a:extLst>
              <a:ext uri="{FF2B5EF4-FFF2-40B4-BE49-F238E27FC236}">
                <a16:creationId xmlns:a16="http://schemas.microsoft.com/office/drawing/2014/main" id="{ABB5AA6B-DBEA-CFCE-3EA4-00B4BD9D5B08}"/>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430586" y="3285187"/>
            <a:ext cx="2221075" cy="1497619"/>
          </a:xfrm>
          <a:prstGeom prst="rect">
            <a:avLst/>
          </a:prstGeom>
        </p:spPr>
      </p:pic>
      <p:pic>
        <p:nvPicPr>
          <p:cNvPr id="2" name="Picture 1">
            <a:extLst>
              <a:ext uri="{FF2B5EF4-FFF2-40B4-BE49-F238E27FC236}">
                <a16:creationId xmlns:a16="http://schemas.microsoft.com/office/drawing/2014/main" id="{AAEB4AE6-941D-14F5-C1CF-9B402C17FD2E}"/>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354434" y="1509013"/>
            <a:ext cx="2754426" cy="1497619"/>
          </a:xfrm>
          <a:prstGeom prst="rect">
            <a:avLst/>
          </a:prstGeom>
        </p:spPr>
      </p:pic>
      <p:sp>
        <p:nvSpPr>
          <p:cNvPr id="12" name="TextBox 11">
            <a:extLst>
              <a:ext uri="{FF2B5EF4-FFF2-40B4-BE49-F238E27FC236}">
                <a16:creationId xmlns:a16="http://schemas.microsoft.com/office/drawing/2014/main" id="{640C958E-41C1-2302-F815-5EC8B344DB17}"/>
              </a:ext>
            </a:extLst>
          </p:cNvPr>
          <p:cNvSpPr txBox="1"/>
          <p:nvPr/>
        </p:nvSpPr>
        <p:spPr>
          <a:xfrm>
            <a:off x="4546810" y="1889472"/>
            <a:ext cx="3242756"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Avenir Book" panose="02000503020000020003" pitchFamily="2" charset="0"/>
                <a:cs typeface="Futura Medium" panose="020B0602020204020303" pitchFamily="34" charset="-79"/>
              </a:rPr>
              <a:t>M</a:t>
            </a:r>
            <a:r>
              <a:rPr kumimoji="0" lang="en-US" sz="2000" b="0" i="0" u="none" strike="noStrike" kern="1200" cap="none" spc="0" normalizeH="0" baseline="0" noProof="0" dirty="0" err="1">
                <a:ln>
                  <a:noFill/>
                </a:ln>
                <a:solidFill>
                  <a:prstClr val="white"/>
                </a:solidFill>
                <a:effectLst/>
                <a:uLnTx/>
                <a:uFillTx/>
                <a:latin typeface="Avenir Book" panose="02000503020000020003" pitchFamily="2" charset="0"/>
                <a:cs typeface="Futura Medium" panose="020B0602020204020303" pitchFamily="34" charset="-79"/>
              </a:rPr>
              <a:t>odel</a:t>
            </a: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 organisms to investigate space effects on biology </a:t>
            </a:r>
          </a:p>
        </p:txBody>
      </p:sp>
      <p:sp>
        <p:nvSpPr>
          <p:cNvPr id="19" name="TextBox 18">
            <a:extLst>
              <a:ext uri="{FF2B5EF4-FFF2-40B4-BE49-F238E27FC236}">
                <a16:creationId xmlns:a16="http://schemas.microsoft.com/office/drawing/2014/main" id="{A1558FA2-D0AC-A2C1-35FF-48292C87120E}"/>
              </a:ext>
            </a:extLst>
          </p:cNvPr>
          <p:cNvSpPr txBox="1"/>
          <p:nvPr/>
        </p:nvSpPr>
        <p:spPr>
          <a:xfrm>
            <a:off x="1338041" y="4783268"/>
            <a:ext cx="1640193"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credit: Miki </a:t>
            </a:r>
            <a:r>
              <a:rPr kumimoji="0" lang="en-US" sz="1000" b="0" i="0" u="none" strike="noStrike" kern="1200" cap="none" spc="0" normalizeH="0" baseline="0" noProof="0" dirty="0" err="1">
                <a:ln>
                  <a:noFill/>
                </a:ln>
                <a:solidFill>
                  <a:prstClr val="white">
                    <a:lumMod val="75000"/>
                  </a:prstClr>
                </a:solidFill>
                <a:effectLst/>
                <a:uLnTx/>
                <a:uFillTx/>
                <a:latin typeface="Avenir Book" panose="02000503020000020003" pitchFamily="2" charset="0"/>
                <a:ea typeface="+mn-ea"/>
                <a:cs typeface="+mn-cs"/>
              </a:rPr>
              <a:t>Hyunh</a:t>
            </a: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 NASA</a:t>
            </a:r>
          </a:p>
        </p:txBody>
      </p:sp>
      <p:sp>
        <p:nvSpPr>
          <p:cNvPr id="13" name="TextBox 12">
            <a:extLst>
              <a:ext uri="{FF2B5EF4-FFF2-40B4-BE49-F238E27FC236}">
                <a16:creationId xmlns:a16="http://schemas.microsoft.com/office/drawing/2014/main" id="{42F15B79-B19C-F982-BB50-A1D8307D0E56}"/>
              </a:ext>
            </a:extLst>
          </p:cNvPr>
          <p:cNvSpPr txBox="1"/>
          <p:nvPr/>
        </p:nvSpPr>
        <p:spPr>
          <a:xfrm>
            <a:off x="1370227" y="6598301"/>
            <a:ext cx="965329"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credit: NASA</a:t>
            </a:r>
          </a:p>
        </p:txBody>
      </p:sp>
      <p:sp>
        <p:nvSpPr>
          <p:cNvPr id="14" name="TextBox 13">
            <a:extLst>
              <a:ext uri="{FF2B5EF4-FFF2-40B4-BE49-F238E27FC236}">
                <a16:creationId xmlns:a16="http://schemas.microsoft.com/office/drawing/2014/main" id="{C3D5C0D6-1A12-4ACC-121E-5619F212ED2C}"/>
              </a:ext>
            </a:extLst>
          </p:cNvPr>
          <p:cNvSpPr txBox="1"/>
          <p:nvPr/>
        </p:nvSpPr>
        <p:spPr>
          <a:xfrm>
            <a:off x="1380871" y="1560453"/>
            <a:ext cx="96051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BioSentinel</a:t>
            </a:r>
            <a:endParaRPr kumimoji="0" lang="en-US" sz="1200" b="1" i="1"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5" name="TextBox 14">
            <a:extLst>
              <a:ext uri="{FF2B5EF4-FFF2-40B4-BE49-F238E27FC236}">
                <a16:creationId xmlns:a16="http://schemas.microsoft.com/office/drawing/2014/main" id="{118F95FE-BFB0-ADD6-31F3-FB2D6BF73F9C}"/>
              </a:ext>
            </a:extLst>
          </p:cNvPr>
          <p:cNvSpPr txBox="1"/>
          <p:nvPr/>
        </p:nvSpPr>
        <p:spPr>
          <a:xfrm>
            <a:off x="1382313" y="2982859"/>
            <a:ext cx="3116559"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Ricco et al. 2020 </a:t>
            </a:r>
            <a:r>
              <a:rPr kumimoji="0" lang="en-US" sz="1000" b="0" i="0" u="none" strike="noStrike" kern="1200" cap="none" spc="0" normalizeH="0" baseline="0" noProof="0" dirty="0" err="1">
                <a:ln>
                  <a:noFill/>
                </a:ln>
                <a:solidFill>
                  <a:prstClr val="white">
                    <a:lumMod val="75000"/>
                  </a:prstClr>
                </a:solidFill>
                <a:effectLst/>
                <a:uLnTx/>
                <a:uFillTx/>
                <a:latin typeface="Avenir Book" panose="02000503020000020003" pitchFamily="2" charset="0"/>
                <a:ea typeface="+mn-ea"/>
                <a:cs typeface="+mn-cs"/>
              </a:rPr>
              <a:t>doi</a:t>
            </a: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 10.1109/MAES.2019.2953760</a:t>
            </a:r>
          </a:p>
        </p:txBody>
      </p:sp>
    </p:spTree>
    <p:extLst>
      <p:ext uri="{BB962C8B-B14F-4D97-AF65-F5344CB8AC3E}">
        <p14:creationId xmlns:p14="http://schemas.microsoft.com/office/powerpoint/2010/main" val="1524918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ED36E61-C66B-7EA5-6A57-D8C624E4348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43175" y="176117"/>
            <a:ext cx="4071938" cy="65286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F68DEFF-A41B-FBE1-5BC7-B94ECF3B4A8F}"/>
              </a:ext>
            </a:extLst>
          </p:cNvPr>
          <p:cNvSpPr txBox="1"/>
          <p:nvPr/>
        </p:nvSpPr>
        <p:spPr>
          <a:xfrm>
            <a:off x="5006066" y="6279916"/>
            <a:ext cx="4119646" cy="523220"/>
          </a:xfrm>
          <a:prstGeom prst="rect">
            <a:avLst/>
          </a:prstGeom>
          <a:noFill/>
        </p:spPr>
        <p:txBody>
          <a:bodyPr wrap="square" rtlCol="0">
            <a:spAutoFit/>
          </a:bodyPr>
          <a:lstStyle/>
          <a:p>
            <a:pPr algn="r"/>
            <a:r>
              <a:rPr lang="en-US" sz="1400" dirty="0">
                <a:solidFill>
                  <a:schemeClr val="tx1">
                    <a:lumMod val="50000"/>
                  </a:schemeClr>
                </a:solidFill>
                <a:latin typeface="Avenir Book" panose="02000503020000020003" pitchFamily="2" charset="0"/>
              </a:rPr>
              <a:t>Fluid Processing Apparatus.</a:t>
            </a:r>
          </a:p>
          <a:p>
            <a:pPr algn="r"/>
            <a:r>
              <a:rPr lang="en-US" sz="1400" dirty="0">
                <a:solidFill>
                  <a:schemeClr val="tx1">
                    <a:lumMod val="50000"/>
                  </a:schemeClr>
                </a:solidFill>
                <a:latin typeface="Avenir Book" panose="02000503020000020003" pitchFamily="2" charset="0"/>
              </a:rPr>
              <a:t> image credit: NASA</a:t>
            </a:r>
          </a:p>
        </p:txBody>
      </p:sp>
    </p:spTree>
    <p:extLst>
      <p:ext uri="{BB962C8B-B14F-4D97-AF65-F5344CB8AC3E}">
        <p14:creationId xmlns:p14="http://schemas.microsoft.com/office/powerpoint/2010/main" val="903197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oSentinel Fluidics Card">
            <a:extLst>
              <a:ext uri="{FF2B5EF4-FFF2-40B4-BE49-F238E27FC236}">
                <a16:creationId xmlns:a16="http://schemas.microsoft.com/office/drawing/2014/main" id="{489C3753-C757-FCA4-6E8D-EBEF30CA237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0" y="0"/>
            <a:ext cx="915337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97BD0E-7415-9402-6F9B-1AD38661F91C}"/>
              </a:ext>
            </a:extLst>
          </p:cNvPr>
          <p:cNvSpPr txBox="1"/>
          <p:nvPr/>
        </p:nvSpPr>
        <p:spPr>
          <a:xfrm>
            <a:off x="2912560" y="6334780"/>
            <a:ext cx="3701654" cy="523220"/>
          </a:xfrm>
          <a:prstGeom prst="rect">
            <a:avLst/>
          </a:prstGeom>
          <a:noFill/>
        </p:spPr>
        <p:txBody>
          <a:bodyPr wrap="none" rtlCol="0">
            <a:spAutoFit/>
          </a:bodyPr>
          <a:lstStyle/>
          <a:p>
            <a:pPr algn="ctr"/>
            <a:r>
              <a:rPr lang="en-US" sz="1400" dirty="0">
                <a:solidFill>
                  <a:schemeClr val="bg1">
                    <a:lumMod val="75000"/>
                    <a:lumOff val="25000"/>
                  </a:schemeClr>
                </a:solidFill>
                <a:latin typeface="Avenir Book" panose="02000503020000020003" pitchFamily="2" charset="0"/>
              </a:rPr>
              <a:t>Fluidic card with yeast, </a:t>
            </a:r>
            <a:r>
              <a:rPr lang="en-US" sz="1400" dirty="0" err="1">
                <a:solidFill>
                  <a:schemeClr val="bg1">
                    <a:lumMod val="75000"/>
                    <a:lumOff val="25000"/>
                  </a:schemeClr>
                </a:solidFill>
                <a:latin typeface="Avenir Book" panose="02000503020000020003" pitchFamily="2" charset="0"/>
              </a:rPr>
              <a:t>BioSentinel</a:t>
            </a:r>
            <a:r>
              <a:rPr lang="en-US" sz="1400" dirty="0">
                <a:solidFill>
                  <a:schemeClr val="bg1">
                    <a:lumMod val="75000"/>
                    <a:lumOff val="25000"/>
                  </a:schemeClr>
                </a:solidFill>
                <a:latin typeface="Avenir Book" panose="02000503020000020003" pitchFamily="2" charset="0"/>
              </a:rPr>
              <a:t> mission. </a:t>
            </a:r>
          </a:p>
          <a:p>
            <a:pPr algn="ctr"/>
            <a:r>
              <a:rPr lang="en-US" sz="1400" dirty="0">
                <a:solidFill>
                  <a:schemeClr val="bg1">
                    <a:lumMod val="75000"/>
                    <a:lumOff val="25000"/>
                  </a:schemeClr>
                </a:solidFill>
                <a:latin typeface="Avenir Book" panose="02000503020000020003" pitchFamily="2" charset="0"/>
              </a:rPr>
              <a:t>image credit: NASA</a:t>
            </a:r>
          </a:p>
        </p:txBody>
      </p:sp>
    </p:spTree>
    <p:extLst>
      <p:ext uri="{BB962C8B-B14F-4D97-AF65-F5344CB8AC3E}">
        <p14:creationId xmlns:p14="http://schemas.microsoft.com/office/powerpoint/2010/main" val="1069230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97CF933-F892-3A75-E8DC-B7592E01C10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901440" y="2618303"/>
            <a:ext cx="5242560" cy="39319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person, clothing, indoor, technician&#10;&#10;Description automatically generated">
            <a:extLst>
              <a:ext uri="{FF2B5EF4-FFF2-40B4-BE49-F238E27FC236}">
                <a16:creationId xmlns:a16="http://schemas.microsoft.com/office/drawing/2014/main" id="{451ACEEE-9D60-01F5-035C-D7C2CF0A1CBD}"/>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80280" y="164592"/>
            <a:ext cx="4852416" cy="3639312"/>
          </a:xfrm>
          <a:prstGeom prst="rect">
            <a:avLst/>
          </a:prstGeom>
        </p:spPr>
      </p:pic>
      <p:sp>
        <p:nvSpPr>
          <p:cNvPr id="4" name="TextBox 3">
            <a:extLst>
              <a:ext uri="{FF2B5EF4-FFF2-40B4-BE49-F238E27FC236}">
                <a16:creationId xmlns:a16="http://schemas.microsoft.com/office/drawing/2014/main" id="{F8DA5B4A-E2ED-4B96-749D-B7A8ACB8D17C}"/>
              </a:ext>
            </a:extLst>
          </p:cNvPr>
          <p:cNvSpPr txBox="1"/>
          <p:nvPr/>
        </p:nvSpPr>
        <p:spPr>
          <a:xfrm>
            <a:off x="180280" y="3803904"/>
            <a:ext cx="1239442" cy="307777"/>
          </a:xfrm>
          <a:prstGeom prst="rect">
            <a:avLst/>
          </a:prstGeom>
          <a:noFill/>
        </p:spPr>
        <p:txBody>
          <a:bodyPr wrap="none" rtlCol="0">
            <a:spAutoFit/>
          </a:bodyPr>
          <a:lstStyle/>
          <a:p>
            <a:pPr algn="r"/>
            <a:r>
              <a:rPr lang="en-US" sz="1400" dirty="0">
                <a:latin typeface="Avenir Book" panose="02000503020000020003" pitchFamily="2" charset="0"/>
              </a:rPr>
              <a:t>Space Algae.</a:t>
            </a:r>
          </a:p>
        </p:txBody>
      </p:sp>
      <p:sp>
        <p:nvSpPr>
          <p:cNvPr id="5" name="TextBox 4">
            <a:extLst>
              <a:ext uri="{FF2B5EF4-FFF2-40B4-BE49-F238E27FC236}">
                <a16:creationId xmlns:a16="http://schemas.microsoft.com/office/drawing/2014/main" id="{C8F89118-4E88-8F11-F51A-46F666F9448B}"/>
              </a:ext>
            </a:extLst>
          </p:cNvPr>
          <p:cNvSpPr txBox="1"/>
          <p:nvPr/>
        </p:nvSpPr>
        <p:spPr>
          <a:xfrm>
            <a:off x="6198963" y="6550223"/>
            <a:ext cx="2945037" cy="307777"/>
          </a:xfrm>
          <a:prstGeom prst="rect">
            <a:avLst/>
          </a:prstGeom>
          <a:noFill/>
        </p:spPr>
        <p:txBody>
          <a:bodyPr wrap="none" rtlCol="0">
            <a:spAutoFit/>
          </a:bodyPr>
          <a:lstStyle/>
          <a:p>
            <a:pPr algn="r"/>
            <a:r>
              <a:rPr lang="en-US" sz="1400" dirty="0" err="1">
                <a:latin typeface="Avenir Book" panose="02000503020000020003" pitchFamily="2" charset="0"/>
              </a:rPr>
              <a:t>BioNutrients</a:t>
            </a:r>
            <a:r>
              <a:rPr lang="en-US" sz="1400" dirty="0">
                <a:latin typeface="Avenir Book" panose="02000503020000020003" pitchFamily="2" charset="0"/>
              </a:rPr>
              <a:t>. image credits: NASA</a:t>
            </a:r>
          </a:p>
        </p:txBody>
      </p:sp>
    </p:spTree>
    <p:extLst>
      <p:ext uri="{BB962C8B-B14F-4D97-AF65-F5344CB8AC3E}">
        <p14:creationId xmlns:p14="http://schemas.microsoft.com/office/powerpoint/2010/main" val="286731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0A69BE2-18A8-FEB0-F28E-257F55334D52}"/>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76306" y="64008"/>
            <a:ext cx="4419388" cy="33162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6DFF49-AB88-C3D0-30BB-053B3A632AE3}"/>
              </a:ext>
            </a:extLst>
          </p:cNvPr>
          <p:cNvSpPr txBox="1"/>
          <p:nvPr/>
        </p:nvSpPr>
        <p:spPr>
          <a:xfrm>
            <a:off x="4992624" y="6334780"/>
            <a:ext cx="4119646" cy="523220"/>
          </a:xfrm>
          <a:prstGeom prst="rect">
            <a:avLst/>
          </a:prstGeom>
          <a:noFill/>
        </p:spPr>
        <p:txBody>
          <a:bodyPr wrap="square" rtlCol="0">
            <a:spAutoFit/>
          </a:bodyPr>
          <a:lstStyle/>
          <a:p>
            <a:pPr algn="r"/>
            <a:r>
              <a:rPr lang="en-US" sz="1400" dirty="0">
                <a:solidFill>
                  <a:schemeClr val="tx1">
                    <a:lumMod val="95000"/>
                  </a:schemeClr>
                </a:solidFill>
                <a:latin typeface="Avenir Book" panose="02000503020000020003" pitchFamily="2" charset="0"/>
              </a:rPr>
              <a:t>astronauts Sunita Williams, Jessica Watkins, Jessica Meir. image credit: NASA</a:t>
            </a:r>
          </a:p>
        </p:txBody>
      </p:sp>
      <p:pic>
        <p:nvPicPr>
          <p:cNvPr id="3" name="Picture 2">
            <a:extLst>
              <a:ext uri="{FF2B5EF4-FFF2-40B4-BE49-F238E27FC236}">
                <a16:creationId xmlns:a16="http://schemas.microsoft.com/office/drawing/2014/main" id="{E9FB9199-1BA2-D356-5287-1B904B971D29}"/>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4614646" y="1819657"/>
            <a:ext cx="4414895" cy="33162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NASA astronaut Jessica Meir dines on fresh Mizuna mustard greens">
            <a:extLst>
              <a:ext uri="{FF2B5EF4-FFF2-40B4-BE49-F238E27FC236}">
                <a16:creationId xmlns:a16="http://schemas.microsoft.com/office/drawing/2014/main" id="{590AF4B2-F54D-749D-6107-59D0103BF899}"/>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76306" y="3514344"/>
            <a:ext cx="4419388" cy="331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360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12CDCFE-87AB-8227-4DFE-23E19136968C}"/>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6C1C60E-0F74-0061-43F7-4B092FB30A5D}"/>
              </a:ext>
            </a:extLst>
          </p:cNvPr>
          <p:cNvSpPr txBox="1"/>
          <p:nvPr/>
        </p:nvSpPr>
        <p:spPr>
          <a:xfrm>
            <a:off x="4992624" y="6506956"/>
            <a:ext cx="4119646" cy="307777"/>
          </a:xfrm>
          <a:prstGeom prst="rect">
            <a:avLst/>
          </a:prstGeom>
          <a:noFill/>
        </p:spPr>
        <p:txBody>
          <a:bodyPr wrap="square" rtlCol="0">
            <a:spAutoFit/>
          </a:bodyPr>
          <a:lstStyle/>
          <a:p>
            <a:pPr algn="r"/>
            <a:r>
              <a:rPr lang="en-US" sz="1400" dirty="0">
                <a:solidFill>
                  <a:schemeClr val="tx1">
                    <a:lumMod val="75000"/>
                  </a:schemeClr>
                </a:solidFill>
                <a:latin typeface="Avenir Book" panose="02000503020000020003" pitchFamily="2" charset="0"/>
              </a:rPr>
              <a:t>ISS surface sample. image credit: NASA</a:t>
            </a:r>
          </a:p>
        </p:txBody>
      </p:sp>
    </p:spTree>
    <p:extLst>
      <p:ext uri="{BB962C8B-B14F-4D97-AF65-F5344CB8AC3E}">
        <p14:creationId xmlns:p14="http://schemas.microsoft.com/office/powerpoint/2010/main" val="1891657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9BDF564-CD56-0B83-1900-D16918290E4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71450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B91BB8D-7E79-3EE0-1BF2-3FA3425001CF}"/>
              </a:ext>
            </a:extLst>
          </p:cNvPr>
          <p:cNvSpPr txBox="1"/>
          <p:nvPr/>
        </p:nvSpPr>
        <p:spPr>
          <a:xfrm>
            <a:off x="4023360" y="6513647"/>
            <a:ext cx="51206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VIPER. image credit: NASA</a:t>
            </a:r>
          </a:p>
        </p:txBody>
      </p:sp>
    </p:spTree>
    <p:extLst>
      <p:ext uri="{BB962C8B-B14F-4D97-AF65-F5344CB8AC3E}">
        <p14:creationId xmlns:p14="http://schemas.microsoft.com/office/powerpoint/2010/main" val="2328426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7927B5F-60CA-862C-60E4-09EC5CD6EE9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2249" y="1032021"/>
            <a:ext cx="2937701" cy="16412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422CEED-8B36-C57C-F120-69F157C2AE8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01088" y="1027686"/>
            <a:ext cx="2937700" cy="16499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1D4E417-17DB-A3AE-F075-1856BEE178D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862496" y="2761142"/>
            <a:ext cx="2937700" cy="16453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53F2D2C2-9A5B-54A0-2C94-899F5A0D3A73}"/>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953229" y="2759772"/>
            <a:ext cx="2937700" cy="164888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BCE0BB3-AD87-0CE0-A3C2-08E59706407E}"/>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331346" y="4488483"/>
            <a:ext cx="2937700" cy="16437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5CAE120-2799-6E02-B6FC-A1B66633DEED}"/>
              </a:ext>
            </a:extLst>
          </p:cNvPr>
          <p:cNvSpPr txBox="1"/>
          <p:nvPr/>
        </p:nvSpPr>
        <p:spPr>
          <a:xfrm>
            <a:off x="51436" y="6513028"/>
            <a:ext cx="512064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NASA hazards of human spaceflight</a:t>
            </a:r>
          </a:p>
        </p:txBody>
      </p:sp>
      <p:sp>
        <p:nvSpPr>
          <p:cNvPr id="4" name="TextBox 3">
            <a:extLst>
              <a:ext uri="{FF2B5EF4-FFF2-40B4-BE49-F238E27FC236}">
                <a16:creationId xmlns:a16="http://schemas.microsoft.com/office/drawing/2014/main" id="{0B218E7B-AA3A-3B1B-1EB7-B9EC11C4FBBB}"/>
              </a:ext>
            </a:extLst>
          </p:cNvPr>
          <p:cNvSpPr txBox="1"/>
          <p:nvPr/>
        </p:nvSpPr>
        <p:spPr>
          <a:xfrm>
            <a:off x="4943069" y="6557055"/>
            <a:ext cx="4572000" cy="276999"/>
          </a:xfrm>
          <a:prstGeom prst="rect">
            <a:avLst/>
          </a:prstGeom>
          <a:noFill/>
        </p:spPr>
        <p:txBody>
          <a:bodyPr wrap="square">
            <a:spAutoFit/>
          </a:bodyPr>
          <a:lstStyle/>
          <a:p>
            <a:r>
              <a:rPr lang="en-US" sz="1200" dirty="0">
                <a:solidFill>
                  <a:schemeClr val="tx1">
                    <a:lumMod val="75000"/>
                  </a:schemeClr>
                </a:solidFill>
                <a:latin typeface="Avenir Book" panose="02000503020000020003" pitchFamily="2" charset="0"/>
              </a:rPr>
              <a:t>https://</a:t>
            </a:r>
            <a:r>
              <a:rPr lang="en-US" sz="1200" dirty="0" err="1">
                <a:solidFill>
                  <a:schemeClr val="tx1">
                    <a:lumMod val="75000"/>
                  </a:schemeClr>
                </a:solidFill>
                <a:latin typeface="Avenir Book" panose="02000503020000020003" pitchFamily="2" charset="0"/>
              </a:rPr>
              <a:t>www.nasa.gov</a:t>
            </a:r>
            <a:r>
              <a:rPr lang="en-US" sz="1200" dirty="0">
                <a:solidFill>
                  <a:schemeClr val="tx1">
                    <a:lumMod val="75000"/>
                  </a:schemeClr>
                </a:solidFill>
                <a:latin typeface="Avenir Book" panose="02000503020000020003" pitchFamily="2" charset="0"/>
              </a:rPr>
              <a:t>/</a:t>
            </a:r>
            <a:r>
              <a:rPr lang="en-US" sz="1200" dirty="0" err="1">
                <a:solidFill>
                  <a:schemeClr val="tx1">
                    <a:lumMod val="75000"/>
                  </a:schemeClr>
                </a:solidFill>
                <a:latin typeface="Avenir Book" panose="02000503020000020003" pitchFamily="2" charset="0"/>
              </a:rPr>
              <a:t>hrp</a:t>
            </a:r>
            <a:r>
              <a:rPr lang="en-US" sz="1200" dirty="0">
                <a:solidFill>
                  <a:schemeClr val="tx1">
                    <a:lumMod val="75000"/>
                  </a:schemeClr>
                </a:solidFill>
                <a:latin typeface="Avenir Book" panose="02000503020000020003" pitchFamily="2" charset="0"/>
              </a:rPr>
              <a:t>/5-hazards-of-human-spaceflight</a:t>
            </a:r>
          </a:p>
        </p:txBody>
      </p:sp>
      <p:sp>
        <p:nvSpPr>
          <p:cNvPr id="5" name="TextBox 4">
            <a:extLst>
              <a:ext uri="{FF2B5EF4-FFF2-40B4-BE49-F238E27FC236}">
                <a16:creationId xmlns:a16="http://schemas.microsoft.com/office/drawing/2014/main" id="{EE2BEB3F-D23A-AEDA-0EFB-A80BECD9686B}"/>
              </a:ext>
            </a:extLst>
          </p:cNvPr>
          <p:cNvSpPr txBox="1"/>
          <p:nvPr/>
        </p:nvSpPr>
        <p:spPr>
          <a:xfrm>
            <a:off x="211521" y="44623"/>
            <a:ext cx="872095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Space is dangerous for organisms</a:t>
            </a:r>
          </a:p>
        </p:txBody>
      </p:sp>
    </p:spTree>
    <p:extLst>
      <p:ext uri="{BB962C8B-B14F-4D97-AF65-F5344CB8AC3E}">
        <p14:creationId xmlns:p14="http://schemas.microsoft.com/office/powerpoint/2010/main" val="2953700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89AB98-C8EC-DB3C-B05A-53B0487E25DB}"/>
              </a:ext>
            </a:extLst>
          </p:cNvPr>
          <p:cNvSpPr txBox="1"/>
          <p:nvPr/>
        </p:nvSpPr>
        <p:spPr>
          <a:xfrm>
            <a:off x="221566" y="245335"/>
            <a:ext cx="870086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We are sending humans to the Moon... and beyond</a:t>
            </a:r>
          </a:p>
        </p:txBody>
      </p:sp>
      <p:sp>
        <p:nvSpPr>
          <p:cNvPr id="4" name="TextBox 3">
            <a:extLst>
              <a:ext uri="{FF2B5EF4-FFF2-40B4-BE49-F238E27FC236}">
                <a16:creationId xmlns:a16="http://schemas.microsoft.com/office/drawing/2014/main" id="{AF45ACE3-35D5-1697-BE3C-9BE34CC8F3BA}"/>
              </a:ext>
            </a:extLst>
          </p:cNvPr>
          <p:cNvSpPr txBox="1"/>
          <p:nvPr/>
        </p:nvSpPr>
        <p:spPr>
          <a:xfrm>
            <a:off x="494282" y="2090172"/>
            <a:ext cx="4350434" cy="34163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But what do we know about how to help organisms thrive in deep space?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Most space biology research to date has been in </a:t>
            </a:r>
            <a:r>
              <a:rPr kumimoji="0" lang="en-US" sz="2400" b="1"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Low Earth Orbit (LEO) </a:t>
            </a: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or suborbital flight.</a:t>
            </a:r>
          </a:p>
        </p:txBody>
      </p:sp>
      <p:pic>
        <p:nvPicPr>
          <p:cNvPr id="5" name="Picture 4" descr="A astronaut climbing a rock&#10;&#10;Description automatically generated">
            <a:extLst>
              <a:ext uri="{FF2B5EF4-FFF2-40B4-BE49-F238E27FC236}">
                <a16:creationId xmlns:a16="http://schemas.microsoft.com/office/drawing/2014/main" id="{DF710CBE-9B95-7320-CBFD-743C9C003B9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57332" y="1518024"/>
            <a:ext cx="3215900" cy="5145440"/>
          </a:xfrm>
          <a:prstGeom prst="rect">
            <a:avLst/>
          </a:prstGeom>
        </p:spPr>
      </p:pic>
      <p:sp>
        <p:nvSpPr>
          <p:cNvPr id="2" name="TextBox 1">
            <a:extLst>
              <a:ext uri="{FF2B5EF4-FFF2-40B4-BE49-F238E27FC236}">
                <a16:creationId xmlns:a16="http://schemas.microsoft.com/office/drawing/2014/main" id="{6BE2770A-059F-70C3-3DC8-1537185E3C57}"/>
              </a:ext>
            </a:extLst>
          </p:cNvPr>
          <p:cNvSpPr txBox="1"/>
          <p:nvPr/>
        </p:nvSpPr>
        <p:spPr>
          <a:xfrm>
            <a:off x="50800" y="6449019"/>
            <a:ext cx="512064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85000"/>
                  </a:prstClr>
                </a:solidFill>
                <a:effectLst/>
                <a:uLnTx/>
                <a:uFillTx/>
                <a:latin typeface="Avenir Book" panose="02000503020000020003" pitchFamily="2" charset="0"/>
                <a:ea typeface="+mn-ea"/>
                <a:cs typeface="+mn-cs"/>
              </a:rPr>
              <a:t>image credit: NASA</a:t>
            </a:r>
          </a:p>
        </p:txBody>
      </p:sp>
    </p:spTree>
    <p:extLst>
      <p:ext uri="{BB962C8B-B14F-4D97-AF65-F5344CB8AC3E}">
        <p14:creationId xmlns:p14="http://schemas.microsoft.com/office/powerpoint/2010/main" val="2207980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166E77-4BCC-094F-C88B-2701000E750C}"/>
              </a:ext>
            </a:extLst>
          </p:cNvPr>
          <p:cNvSpPr txBox="1"/>
          <p:nvPr/>
        </p:nvSpPr>
        <p:spPr>
          <a:xfrm>
            <a:off x="786990" y="181458"/>
            <a:ext cx="771993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The d</a:t>
            </a:r>
            <a:r>
              <a:rPr kumimoji="0" lang="en-US" sz="3600" b="0" i="0" u="none" strike="noStrike" kern="1200" cap="none" spc="0" normalizeH="0" baseline="0" noProof="0" dirty="0" err="1">
                <a:ln>
                  <a:noFill/>
                </a:ln>
                <a:solidFill>
                  <a:prstClr val="white"/>
                </a:solidFill>
                <a:effectLst/>
                <a:uLnTx/>
                <a:uFillTx/>
                <a:latin typeface="Avenir Black" panose="02000503020000020003" pitchFamily="2" charset="0"/>
                <a:ea typeface="+mn-ea"/>
                <a:cs typeface="+mn-cs"/>
              </a:rPr>
              <a:t>eep</a:t>
            </a: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 space environment is different</a:t>
            </a:r>
          </a:p>
        </p:txBody>
      </p:sp>
      <p:sp>
        <p:nvSpPr>
          <p:cNvPr id="4" name="TextBox 3">
            <a:extLst>
              <a:ext uri="{FF2B5EF4-FFF2-40B4-BE49-F238E27FC236}">
                <a16:creationId xmlns:a16="http://schemas.microsoft.com/office/drawing/2014/main" id="{4A003267-01FB-0CB4-C1D4-748DB428D81C}"/>
              </a:ext>
            </a:extLst>
          </p:cNvPr>
          <p:cNvSpPr txBox="1"/>
          <p:nvPr/>
        </p:nvSpPr>
        <p:spPr>
          <a:xfrm>
            <a:off x="3166957" y="1829920"/>
            <a:ext cx="5788232" cy="45243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54FED"/>
                </a:solidFill>
                <a:effectLst/>
                <a:uLnTx/>
                <a:uFillTx/>
                <a:latin typeface="Avenir Book" panose="02000503020000020003" pitchFamily="2" charset="0"/>
                <a:ea typeface="+mn-ea"/>
                <a:cs typeface="+mn-cs"/>
              </a:rPr>
              <a:t>Space radiation</a:t>
            </a: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different type and higher doses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72BD"/>
                </a:solidFill>
                <a:effectLst/>
                <a:uLnTx/>
                <a:uFillTx/>
                <a:latin typeface="Avenir Book" panose="02000503020000020003" pitchFamily="2" charset="0"/>
                <a:ea typeface="+mn-ea"/>
                <a:cs typeface="+mn-cs"/>
              </a:rPr>
              <a:t>Isolation</a:t>
            </a:r>
            <a:r>
              <a:rPr kumimoji="0" lang="en-US" sz="2400" b="1" i="0" u="none" strike="noStrike" kern="1200" cap="none" spc="0" normalizeH="0" baseline="0" noProof="0" dirty="0">
                <a:ln>
                  <a:noFill/>
                </a:ln>
                <a:solidFill>
                  <a:srgbClr val="FFF400"/>
                </a:solidFill>
                <a:effectLst/>
                <a:uLnTx/>
                <a:uFillTx/>
                <a:latin typeface="Avenir Book" panose="02000503020000020003" pitchFamily="2" charset="0"/>
                <a:ea typeface="+mn-ea"/>
                <a:cs typeface="+mn-cs"/>
              </a:rPr>
              <a:t> </a:t>
            </a: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and</a:t>
            </a:r>
            <a:r>
              <a:rPr kumimoji="0" lang="en-US" sz="2400" b="1" i="0" u="none" strike="noStrike" kern="1200" cap="none" spc="0" normalizeH="0" baseline="0" noProof="0" dirty="0">
                <a:ln>
                  <a:noFill/>
                </a:ln>
                <a:solidFill>
                  <a:srgbClr val="FFF400"/>
                </a:solidFill>
                <a:effectLst/>
                <a:uLnTx/>
                <a:uFillTx/>
                <a:latin typeface="Avenir Book" panose="02000503020000020003" pitchFamily="2" charset="0"/>
                <a:ea typeface="+mn-ea"/>
                <a:cs typeface="+mn-cs"/>
              </a:rPr>
              <a:t> distance from Earth</a:t>
            </a: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require developing greater self-sufficiency in food, life support, medicine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B7240C"/>
                </a:solidFill>
                <a:effectLst/>
                <a:uLnTx/>
                <a:uFillTx/>
                <a:latin typeface="Avenir Book" panose="02000503020000020003" pitchFamily="2" charset="0"/>
                <a:ea typeface="+mn-ea"/>
                <a:cs typeface="+mn-cs"/>
              </a:rPr>
              <a:t>Gravity</a:t>
            </a: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not just microgravity, but also partial G on planetary surfaces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141"/>
                </a:solidFill>
                <a:effectLst/>
                <a:uLnTx/>
                <a:uFillTx/>
                <a:latin typeface="Avenir Book" panose="02000503020000020003" pitchFamily="2" charset="0"/>
                <a:ea typeface="+mn-ea"/>
                <a:cs typeface="+mn-cs"/>
              </a:rPr>
              <a:t>Planetary environments </a:t>
            </a:r>
            <a:r>
              <a:rPr kumimoji="0" lang="en-US" sz="24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include challenges like dust / regolith</a:t>
            </a:r>
          </a:p>
        </p:txBody>
      </p:sp>
      <p:grpSp>
        <p:nvGrpSpPr>
          <p:cNvPr id="13" name="Group 12">
            <a:extLst>
              <a:ext uri="{FF2B5EF4-FFF2-40B4-BE49-F238E27FC236}">
                <a16:creationId xmlns:a16="http://schemas.microsoft.com/office/drawing/2014/main" id="{88452794-7844-E4C4-BD23-17257B195DE9}"/>
              </a:ext>
            </a:extLst>
          </p:cNvPr>
          <p:cNvGrpSpPr>
            <a:grpSpLocks noChangeAspect="1"/>
          </p:cNvGrpSpPr>
          <p:nvPr/>
        </p:nvGrpSpPr>
        <p:grpSpPr>
          <a:xfrm>
            <a:off x="869430" y="1305072"/>
            <a:ext cx="1866831" cy="5250065"/>
            <a:chOff x="554632" y="1093622"/>
            <a:chExt cx="2124015" cy="5973340"/>
          </a:xfrm>
        </p:grpSpPr>
        <p:pic>
          <p:nvPicPr>
            <p:cNvPr id="6" name="Picture 2">
              <a:extLst>
                <a:ext uri="{FF2B5EF4-FFF2-40B4-BE49-F238E27FC236}">
                  <a16:creationId xmlns:a16="http://schemas.microsoft.com/office/drawing/2014/main" id="{C31013F0-6DAE-F218-DB8B-42E85123EF4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4632" y="1093622"/>
              <a:ext cx="2124015" cy="11943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6AF45AA5-3F28-68B4-07C4-8BA84A87764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4633" y="2287929"/>
              <a:ext cx="2124014" cy="11929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963868CE-F100-415A-94B5-FDA76D4613C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4634" y="3488772"/>
              <a:ext cx="2124013" cy="11895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50DD8B1-BB14-BEC1-731B-E14D0C32006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54633" y="4686296"/>
              <a:ext cx="2124014" cy="11921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a:extLst>
                <a:ext uri="{FF2B5EF4-FFF2-40B4-BE49-F238E27FC236}">
                  <a16:creationId xmlns:a16="http://schemas.microsoft.com/office/drawing/2014/main" id="{3A08AA91-4ECA-5E0C-5A11-63CEF8DD563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54633" y="5878472"/>
              <a:ext cx="2124014" cy="118849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578A72F3-A127-556A-0675-1A845D2082E1}"/>
              </a:ext>
            </a:extLst>
          </p:cNvPr>
          <p:cNvSpPr txBox="1"/>
          <p:nvPr/>
        </p:nvSpPr>
        <p:spPr>
          <a:xfrm>
            <a:off x="786990" y="6570046"/>
            <a:ext cx="4572000"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https://</a:t>
            </a:r>
            <a:r>
              <a:rPr kumimoji="0" lang="en-US" sz="11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www.nasa.gov</a:t>
            </a:r>
            <a:r>
              <a:rPr kumimoji="0" lang="en-US" sz="11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en-US" sz="1100" b="0" i="0" u="none" strike="noStrike" kern="1200" cap="none" spc="0" normalizeH="0" baseline="0" noProof="0" dirty="0" err="1">
                <a:ln>
                  <a:noFill/>
                </a:ln>
                <a:solidFill>
                  <a:prstClr val="white">
                    <a:lumMod val="65000"/>
                  </a:prstClr>
                </a:solidFill>
                <a:effectLst/>
                <a:uLnTx/>
                <a:uFillTx/>
                <a:latin typeface="Calibri" panose="020F0502020204030204"/>
                <a:ea typeface="+mn-ea"/>
                <a:cs typeface="+mn-cs"/>
              </a:rPr>
              <a:t>hrp</a:t>
            </a:r>
            <a:r>
              <a:rPr kumimoji="0" lang="en-US" sz="11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/5-hazards-of-human-spaceflight</a:t>
            </a:r>
          </a:p>
        </p:txBody>
      </p:sp>
      <p:sp>
        <p:nvSpPr>
          <p:cNvPr id="14" name="TextBox 13">
            <a:extLst>
              <a:ext uri="{FF2B5EF4-FFF2-40B4-BE49-F238E27FC236}">
                <a16:creationId xmlns:a16="http://schemas.microsoft.com/office/drawing/2014/main" id="{516F5918-C7D4-1BA5-732F-3C48E9C7A135}"/>
              </a:ext>
            </a:extLst>
          </p:cNvPr>
          <p:cNvSpPr txBox="1"/>
          <p:nvPr/>
        </p:nvSpPr>
        <p:spPr>
          <a:xfrm rot="16200000">
            <a:off x="-2076389" y="3635912"/>
            <a:ext cx="5053621"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5 hazards of human spaceflight</a:t>
            </a:r>
          </a:p>
        </p:txBody>
      </p:sp>
    </p:spTree>
    <p:extLst>
      <p:ext uri="{BB962C8B-B14F-4D97-AF65-F5344CB8AC3E}">
        <p14:creationId xmlns:p14="http://schemas.microsoft.com/office/powerpoint/2010/main" val="2543018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C8F4F2-1CC9-15D7-15EC-8A174B104642}"/>
              </a:ext>
            </a:extLst>
          </p:cNvPr>
          <p:cNvSpPr/>
          <p:nvPr/>
        </p:nvSpPr>
        <p:spPr>
          <a:xfrm>
            <a:off x="7107487" y="2445336"/>
            <a:ext cx="1719489" cy="13166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FE21439-F036-8F7B-C612-55B8D1CCED10}"/>
              </a:ext>
            </a:extLst>
          </p:cNvPr>
          <p:cNvSpPr txBox="1"/>
          <p:nvPr/>
        </p:nvSpPr>
        <p:spPr>
          <a:xfrm>
            <a:off x="292307" y="1558512"/>
            <a:ext cx="8364512" cy="3416320"/>
          </a:xfrm>
          <a:prstGeom prst="rect">
            <a:avLst/>
          </a:prstGeom>
          <a:noFill/>
        </p:spPr>
        <p:txBody>
          <a:bodyPr wrap="square" rtlCol="0">
            <a:spAutoFit/>
          </a:bodyPr>
          <a:lstStyle/>
          <a:p>
            <a:r>
              <a:rPr lang="en-US" sz="2400" b="1" dirty="0">
                <a:latin typeface="Avenir Black" panose="02000503020000020003" pitchFamily="2" charset="0"/>
              </a:rPr>
              <a:t>Research topic </a:t>
            </a:r>
          </a:p>
          <a:p>
            <a:pPr lvl="1"/>
            <a:r>
              <a:rPr lang="en-US" sz="2400" dirty="0">
                <a:latin typeface="Avenir Book" panose="02000503020000020003" pitchFamily="2" charset="0"/>
              </a:rPr>
              <a:t>Fundamental effects of space environment on microbes</a:t>
            </a:r>
          </a:p>
          <a:p>
            <a:r>
              <a:rPr lang="en-US" sz="2400" b="1" dirty="0">
                <a:latin typeface="Avenir Black" panose="02000503020000020003" pitchFamily="2" charset="0"/>
              </a:rPr>
              <a:t>Methods</a:t>
            </a:r>
          </a:p>
          <a:p>
            <a:pPr marL="800100" lvl="1" indent="-342900">
              <a:buFont typeface="Arial" panose="020B0604020202020204" pitchFamily="34" charset="0"/>
              <a:buChar char="•"/>
            </a:pPr>
            <a:r>
              <a:rPr lang="en-US" sz="2400" dirty="0">
                <a:latin typeface="Avenir Book" panose="02000503020000020003" pitchFamily="2" charset="0"/>
              </a:rPr>
              <a:t>wet-lab research </a:t>
            </a:r>
          </a:p>
          <a:p>
            <a:pPr marL="800100" lvl="1" indent="-342900">
              <a:buFont typeface="Arial" panose="020B0604020202020204" pitchFamily="34" charset="0"/>
              <a:buChar char="•"/>
            </a:pPr>
            <a:r>
              <a:rPr lang="en-US" sz="2400" dirty="0">
                <a:latin typeface="Avenir Book" panose="02000503020000020003" pitchFamily="2" charset="0"/>
              </a:rPr>
              <a:t>computational modeling</a:t>
            </a:r>
          </a:p>
          <a:p>
            <a:r>
              <a:rPr lang="en-US" sz="2400" b="1" dirty="0">
                <a:latin typeface="Avenir Black" panose="02000503020000020003" pitchFamily="2" charset="0"/>
              </a:rPr>
              <a:t>Specific focus areas</a:t>
            </a:r>
          </a:p>
          <a:p>
            <a:pPr marL="800100" lvl="1" indent="-342900">
              <a:buFont typeface="Arial" panose="020B0604020202020204" pitchFamily="34" charset="0"/>
              <a:buChar char="•"/>
            </a:pPr>
            <a:r>
              <a:rPr lang="en-US" sz="2400" b="1" dirty="0">
                <a:latin typeface="Avenir Book" panose="02000503020000020003" pitchFamily="2" charset="0"/>
              </a:rPr>
              <a:t>Multispecies communities</a:t>
            </a:r>
          </a:p>
          <a:p>
            <a:pPr marL="800100" lvl="1" indent="-342900">
              <a:buFont typeface="Arial" panose="020B0604020202020204" pitchFamily="34" charset="0"/>
              <a:buChar char="•"/>
            </a:pPr>
            <a:r>
              <a:rPr lang="en-US" sz="2400" dirty="0">
                <a:latin typeface="Avenir Book" panose="02000503020000020003" pitchFamily="2" charset="0"/>
              </a:rPr>
              <a:t>Evolutionary timescales</a:t>
            </a:r>
          </a:p>
          <a:p>
            <a:pPr marL="800100" lvl="1" indent="-342900">
              <a:buFont typeface="Arial" panose="020B0604020202020204" pitchFamily="34" charset="0"/>
              <a:buChar char="•"/>
            </a:pPr>
            <a:r>
              <a:rPr lang="en-US" sz="2400" dirty="0">
                <a:latin typeface="Avenir Book" panose="02000503020000020003" pitchFamily="2" charset="0"/>
              </a:rPr>
              <a:t>Single-cell effects</a:t>
            </a:r>
          </a:p>
        </p:txBody>
      </p:sp>
      <p:sp>
        <p:nvSpPr>
          <p:cNvPr id="2" name="TextBox 1">
            <a:extLst>
              <a:ext uri="{FF2B5EF4-FFF2-40B4-BE49-F238E27FC236}">
                <a16:creationId xmlns:a16="http://schemas.microsoft.com/office/drawing/2014/main" id="{36A1CBF0-3071-4574-E381-FDA32F96288A}"/>
              </a:ext>
            </a:extLst>
          </p:cNvPr>
          <p:cNvSpPr txBox="1"/>
          <p:nvPr/>
        </p:nvSpPr>
        <p:spPr>
          <a:xfrm>
            <a:off x="239844" y="386949"/>
            <a:ext cx="8559383" cy="646331"/>
          </a:xfrm>
          <a:prstGeom prst="rect">
            <a:avLst/>
          </a:prstGeom>
          <a:noFill/>
        </p:spPr>
        <p:txBody>
          <a:bodyPr wrap="square" rtlCol="0">
            <a:spAutoFit/>
          </a:bodyPr>
          <a:lstStyle/>
          <a:p>
            <a:pPr algn="ctr"/>
            <a:r>
              <a:rPr lang="en-US" sz="3600" b="1" dirty="0">
                <a:latin typeface="Avenir Black" panose="02000503020000020003" pitchFamily="2" charset="0"/>
              </a:rPr>
              <a:t>Space microbiology in the GERMS lab</a:t>
            </a:r>
          </a:p>
        </p:txBody>
      </p:sp>
      <p:sp>
        <p:nvSpPr>
          <p:cNvPr id="4" name="TextBox 3">
            <a:extLst>
              <a:ext uri="{FF2B5EF4-FFF2-40B4-BE49-F238E27FC236}">
                <a16:creationId xmlns:a16="http://schemas.microsoft.com/office/drawing/2014/main" id="{5877132A-DDD9-E3AA-5457-E7ED96480217}"/>
              </a:ext>
            </a:extLst>
          </p:cNvPr>
          <p:cNvSpPr txBox="1"/>
          <p:nvPr/>
        </p:nvSpPr>
        <p:spPr>
          <a:xfrm>
            <a:off x="292307" y="912181"/>
            <a:ext cx="8559383" cy="369332"/>
          </a:xfrm>
          <a:prstGeom prst="rect">
            <a:avLst/>
          </a:prstGeom>
          <a:noFill/>
        </p:spPr>
        <p:txBody>
          <a:bodyPr wrap="square" rtlCol="0">
            <a:spAutoFit/>
          </a:bodyPr>
          <a:lstStyle/>
          <a:p>
            <a:pPr algn="ctr"/>
            <a:r>
              <a:rPr lang="en-US" i="1" dirty="0">
                <a:latin typeface="Avenir Book" panose="02000503020000020003" pitchFamily="2" charset="0"/>
              </a:rPr>
              <a:t>Gravitational Effects and Radiobiology of Microbes in Space</a:t>
            </a:r>
          </a:p>
        </p:txBody>
      </p:sp>
      <p:pic>
        <p:nvPicPr>
          <p:cNvPr id="5" name="Picture 4" descr="A diagram of different types of methicillin&#10;&#10;Description automatically generated">
            <a:extLst>
              <a:ext uri="{FF2B5EF4-FFF2-40B4-BE49-F238E27FC236}">
                <a16:creationId xmlns:a16="http://schemas.microsoft.com/office/drawing/2014/main" id="{11180E07-6840-7F32-51ED-4198C8A3DC70}"/>
              </a:ext>
            </a:extLst>
          </p:cNvPr>
          <p:cNvPicPr>
            <a:picLocks noChangeAspect="1"/>
          </p:cNvPicPr>
          <p:nvPr/>
        </p:nvPicPr>
        <p:blipFill>
          <a:blip r:embed="rId3"/>
          <a:stretch>
            <a:fillRect/>
          </a:stretch>
        </p:blipFill>
        <p:spPr>
          <a:xfrm>
            <a:off x="7193986" y="2286762"/>
            <a:ext cx="1524618" cy="1524618"/>
          </a:xfrm>
          <a:prstGeom prst="rect">
            <a:avLst/>
          </a:prstGeom>
        </p:spPr>
      </p:pic>
      <p:pic>
        <p:nvPicPr>
          <p:cNvPr id="10" name="Picture 9" descr="A graph with balls and dots&#10;&#10;Description automatically generated with medium confidence">
            <a:extLst>
              <a:ext uri="{FF2B5EF4-FFF2-40B4-BE49-F238E27FC236}">
                <a16:creationId xmlns:a16="http://schemas.microsoft.com/office/drawing/2014/main" id="{7B4BA272-428D-9409-82ED-9A7618E1E7DD}"/>
              </a:ext>
            </a:extLst>
          </p:cNvPr>
          <p:cNvPicPr>
            <a:picLocks noChangeAspect="1"/>
          </p:cNvPicPr>
          <p:nvPr/>
        </p:nvPicPr>
        <p:blipFill>
          <a:blip r:embed="rId4"/>
          <a:stretch>
            <a:fillRect/>
          </a:stretch>
        </p:blipFill>
        <p:spPr>
          <a:xfrm>
            <a:off x="4945706" y="3840357"/>
            <a:ext cx="1981200" cy="1498600"/>
          </a:xfrm>
          <a:prstGeom prst="rect">
            <a:avLst/>
          </a:prstGeom>
        </p:spPr>
      </p:pic>
      <p:sp>
        <p:nvSpPr>
          <p:cNvPr id="6" name="TextBox 5">
            <a:extLst>
              <a:ext uri="{FF2B5EF4-FFF2-40B4-BE49-F238E27FC236}">
                <a16:creationId xmlns:a16="http://schemas.microsoft.com/office/drawing/2014/main" id="{50CCDAAB-5C69-0668-6515-BEEC594068B2}"/>
              </a:ext>
            </a:extLst>
          </p:cNvPr>
          <p:cNvSpPr txBox="1"/>
          <p:nvPr/>
        </p:nvSpPr>
        <p:spPr>
          <a:xfrm>
            <a:off x="1" y="5703082"/>
            <a:ext cx="9143999" cy="830997"/>
          </a:xfrm>
          <a:prstGeom prst="rect">
            <a:avLst/>
          </a:prstGeom>
          <a:noFill/>
        </p:spPr>
        <p:txBody>
          <a:bodyPr wrap="square" rtlCol="0">
            <a:spAutoFit/>
          </a:bodyPr>
          <a:lstStyle/>
          <a:p>
            <a:r>
              <a:rPr lang="en-US" sz="2400" b="1" dirty="0">
                <a:latin typeface="Avenir Black" panose="02000503020000020003" pitchFamily="2" charset="0"/>
              </a:rPr>
              <a:t>Another research topic </a:t>
            </a:r>
          </a:p>
          <a:p>
            <a:pPr lvl="1"/>
            <a:r>
              <a:rPr lang="en-US" sz="2400" dirty="0">
                <a:latin typeface="Avenir Book" panose="02000503020000020003" pitchFamily="2" charset="0"/>
              </a:rPr>
              <a:t>Development of sterilization methods for Planetary Protection</a:t>
            </a:r>
          </a:p>
        </p:txBody>
      </p:sp>
    </p:spTree>
    <p:extLst>
      <p:ext uri="{BB962C8B-B14F-4D97-AF65-F5344CB8AC3E}">
        <p14:creationId xmlns:p14="http://schemas.microsoft.com/office/powerpoint/2010/main" val="3468694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53F2D2C2-9A5B-54A0-2C94-899F5A0D3A7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0925" y="1009260"/>
            <a:ext cx="8622150" cy="48394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37E3C57-48E6-03FA-F5B0-7529FA68149C}"/>
              </a:ext>
            </a:extLst>
          </p:cNvPr>
          <p:cNvSpPr txBox="1"/>
          <p:nvPr/>
        </p:nvSpPr>
        <p:spPr>
          <a:xfrm>
            <a:off x="33866" y="6562524"/>
            <a:ext cx="4572000"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B7240C"/>
                </a:solidFill>
                <a:effectLst/>
                <a:uLnTx/>
                <a:uFillTx/>
                <a:latin typeface="Calibri" panose="020F0502020204030204"/>
                <a:ea typeface="+mn-ea"/>
                <a:cs typeface="+mn-cs"/>
              </a:rPr>
              <a:t>https://</a:t>
            </a:r>
            <a:r>
              <a:rPr kumimoji="0" lang="en-US" sz="1100" b="0" i="0" u="none" strike="noStrike" kern="1200" cap="none" spc="0" normalizeH="0" baseline="0" noProof="0" dirty="0" err="1">
                <a:ln>
                  <a:noFill/>
                </a:ln>
                <a:solidFill>
                  <a:srgbClr val="B7240C"/>
                </a:solidFill>
                <a:effectLst/>
                <a:uLnTx/>
                <a:uFillTx/>
                <a:latin typeface="Calibri" panose="020F0502020204030204"/>
                <a:ea typeface="+mn-ea"/>
                <a:cs typeface="+mn-cs"/>
              </a:rPr>
              <a:t>www.nasa.gov</a:t>
            </a:r>
            <a:r>
              <a:rPr kumimoji="0" lang="en-US" sz="1100" b="0" i="0" u="none" strike="noStrike" kern="1200" cap="none" spc="0" normalizeH="0" baseline="0" noProof="0" dirty="0">
                <a:ln>
                  <a:noFill/>
                </a:ln>
                <a:solidFill>
                  <a:srgbClr val="B7240C"/>
                </a:solidFill>
                <a:effectLst/>
                <a:uLnTx/>
                <a:uFillTx/>
                <a:latin typeface="Calibri" panose="020F0502020204030204"/>
                <a:ea typeface="+mn-ea"/>
                <a:cs typeface="+mn-cs"/>
              </a:rPr>
              <a:t>/</a:t>
            </a:r>
            <a:r>
              <a:rPr kumimoji="0" lang="en-US" sz="1100" b="0" i="0" u="none" strike="noStrike" kern="1200" cap="none" spc="0" normalizeH="0" baseline="0" noProof="0" dirty="0" err="1">
                <a:ln>
                  <a:noFill/>
                </a:ln>
                <a:solidFill>
                  <a:srgbClr val="B7240C"/>
                </a:solidFill>
                <a:effectLst/>
                <a:uLnTx/>
                <a:uFillTx/>
                <a:latin typeface="Calibri" panose="020F0502020204030204"/>
                <a:ea typeface="+mn-ea"/>
                <a:cs typeface="+mn-cs"/>
              </a:rPr>
              <a:t>hrp</a:t>
            </a:r>
            <a:r>
              <a:rPr kumimoji="0" lang="en-US" sz="1100" b="0" i="0" u="none" strike="noStrike" kern="1200" cap="none" spc="0" normalizeH="0" baseline="0" noProof="0" dirty="0">
                <a:ln>
                  <a:noFill/>
                </a:ln>
                <a:solidFill>
                  <a:srgbClr val="B7240C"/>
                </a:solidFill>
                <a:effectLst/>
                <a:uLnTx/>
                <a:uFillTx/>
                <a:latin typeface="Calibri" panose="020F0502020204030204"/>
                <a:ea typeface="+mn-ea"/>
                <a:cs typeface="+mn-cs"/>
              </a:rPr>
              <a:t>/5-hazards-of-human-spaceflight</a:t>
            </a:r>
          </a:p>
        </p:txBody>
      </p:sp>
    </p:spTree>
    <p:extLst>
      <p:ext uri="{BB962C8B-B14F-4D97-AF65-F5344CB8AC3E}">
        <p14:creationId xmlns:p14="http://schemas.microsoft.com/office/powerpoint/2010/main" val="1277572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light, night&#10;&#10;Description automatically generated">
            <a:extLst>
              <a:ext uri="{FF2B5EF4-FFF2-40B4-BE49-F238E27FC236}">
                <a16:creationId xmlns:a16="http://schemas.microsoft.com/office/drawing/2014/main" id="{2A43E5E0-53F4-50AB-F6A0-89C4EC89E67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B53BAF20-A9E1-F257-2F08-318FA40465B4}"/>
              </a:ext>
            </a:extLst>
          </p:cNvPr>
          <p:cNvSpPr txBox="1"/>
          <p:nvPr/>
        </p:nvSpPr>
        <p:spPr>
          <a:xfrm>
            <a:off x="292308" y="223887"/>
            <a:ext cx="8559384" cy="1200329"/>
          </a:xfrm>
          <a:prstGeom prst="rect">
            <a:avLst/>
          </a:prstGeom>
          <a:noFill/>
        </p:spPr>
        <p:txBody>
          <a:bodyPr wrap="square" rtlCol="0">
            <a:spAutoFit/>
          </a:bodyPr>
          <a:lstStyle/>
          <a:p>
            <a:pPr algn="ctr"/>
            <a:r>
              <a:rPr lang="en-US" sz="3600" b="1" dirty="0">
                <a:solidFill>
                  <a:schemeClr val="bg1"/>
                </a:solidFill>
                <a:latin typeface="Avenir Black" panose="02000503020000020003" pitchFamily="2" charset="0"/>
              </a:rPr>
              <a:t>Microbes experience microgravity as an altered fluid environment</a:t>
            </a:r>
          </a:p>
        </p:txBody>
      </p:sp>
    </p:spTree>
    <p:extLst>
      <p:ext uri="{BB962C8B-B14F-4D97-AF65-F5344CB8AC3E}">
        <p14:creationId xmlns:p14="http://schemas.microsoft.com/office/powerpoint/2010/main" val="3346389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oft drink, yellow, indoor, plastic&#10;&#10;Description automatically generated">
            <a:extLst>
              <a:ext uri="{FF2B5EF4-FFF2-40B4-BE49-F238E27FC236}">
                <a16:creationId xmlns:a16="http://schemas.microsoft.com/office/drawing/2014/main" id="{48C922B4-CC8D-1406-515B-5B0BA540D5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7160" y="474653"/>
            <a:ext cx="8869680" cy="5908693"/>
          </a:xfrm>
          <a:prstGeom prst="rect">
            <a:avLst/>
          </a:prstGeom>
        </p:spPr>
      </p:pic>
      <p:sp>
        <p:nvSpPr>
          <p:cNvPr id="4" name="TextBox 3">
            <a:extLst>
              <a:ext uri="{FF2B5EF4-FFF2-40B4-BE49-F238E27FC236}">
                <a16:creationId xmlns:a16="http://schemas.microsoft.com/office/drawing/2014/main" id="{06E8004C-F457-6D52-9D0A-056A0D316738}"/>
              </a:ext>
            </a:extLst>
          </p:cNvPr>
          <p:cNvSpPr txBox="1"/>
          <p:nvPr/>
        </p:nvSpPr>
        <p:spPr>
          <a:xfrm>
            <a:off x="5570585" y="6532769"/>
            <a:ext cx="3573415"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Microalgae. Image credit:  NASA / </a:t>
            </a:r>
            <a:r>
              <a:rPr kumimoji="0" lang="en-US" sz="1400" b="0" i="0" u="none" strike="noStrike" kern="1200" cap="none" spc="0" normalizeH="0" baseline="0" noProof="0" dirty="0" err="1">
                <a:ln>
                  <a:noFill/>
                </a:ln>
                <a:solidFill>
                  <a:prstClr val="white">
                    <a:lumMod val="75000"/>
                  </a:prstClr>
                </a:solidFill>
                <a:effectLst/>
                <a:uLnTx/>
                <a:uFillTx/>
                <a:latin typeface="Avenir Book" panose="02000503020000020003" pitchFamily="2" charset="0"/>
                <a:ea typeface="+mn-ea"/>
                <a:cs typeface="+mn-cs"/>
              </a:rPr>
              <a:t>NCAS</a:t>
            </a:r>
            <a:endParaRPr kumimoji="0" lang="en-US" sz="14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endParaRPr>
          </a:p>
        </p:txBody>
      </p:sp>
    </p:spTree>
    <p:extLst>
      <p:ext uri="{BB962C8B-B14F-4D97-AF65-F5344CB8AC3E}">
        <p14:creationId xmlns:p14="http://schemas.microsoft.com/office/powerpoint/2010/main" val="3269218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pipe, cylinder&#10;&#10;Description automatically generated">
            <a:extLst>
              <a:ext uri="{FF2B5EF4-FFF2-40B4-BE49-F238E27FC236}">
                <a16:creationId xmlns:a16="http://schemas.microsoft.com/office/drawing/2014/main" id="{86CB68C2-830C-1693-40F5-277F9D960C1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9144000" cy="6862083"/>
          </a:xfrm>
          <a:prstGeom prst="rect">
            <a:avLst/>
          </a:prstGeom>
        </p:spPr>
      </p:pic>
      <p:pic>
        <p:nvPicPr>
          <p:cNvPr id="2" name="Picture 1" descr="A picture containing diagram&#10;&#10;Description automatically generated">
            <a:extLst>
              <a:ext uri="{FF2B5EF4-FFF2-40B4-BE49-F238E27FC236}">
                <a16:creationId xmlns:a16="http://schemas.microsoft.com/office/drawing/2014/main" id="{A347C2BA-3282-2370-563B-201CFB7A360A}"/>
              </a:ext>
            </a:extLst>
          </p:cNvPr>
          <p:cNvPicPr>
            <a:picLocks noChangeAspect="1"/>
          </p:cNvPicPr>
          <p:nvPr/>
        </p:nvPicPr>
        <p:blipFill>
          <a:blip r:embed="rId3"/>
          <a:stretch>
            <a:fillRect/>
          </a:stretch>
        </p:blipFill>
        <p:spPr>
          <a:xfrm>
            <a:off x="153204" y="4377462"/>
            <a:ext cx="2327138" cy="1828466"/>
          </a:xfrm>
          <a:prstGeom prst="rect">
            <a:avLst/>
          </a:prstGeom>
        </p:spPr>
      </p:pic>
      <p:sp>
        <p:nvSpPr>
          <p:cNvPr id="5" name="TextBox 4">
            <a:extLst>
              <a:ext uri="{FF2B5EF4-FFF2-40B4-BE49-F238E27FC236}">
                <a16:creationId xmlns:a16="http://schemas.microsoft.com/office/drawing/2014/main" id="{47CFE297-4337-E2BE-944B-BF28E9CB134F}"/>
              </a:ext>
            </a:extLst>
          </p:cNvPr>
          <p:cNvSpPr txBox="1"/>
          <p:nvPr/>
        </p:nvSpPr>
        <p:spPr>
          <a:xfrm>
            <a:off x="153204" y="175761"/>
            <a:ext cx="8735963" cy="1754326"/>
          </a:xfrm>
          <a:prstGeom prst="rect">
            <a:avLst/>
          </a:prstGeom>
          <a:noFill/>
        </p:spPr>
        <p:txBody>
          <a:bodyPr wrap="square" rtlCol="0">
            <a:spAutoFit/>
          </a:bodyPr>
          <a:lstStyle/>
          <a:p>
            <a:pPr algn="ctr"/>
            <a:r>
              <a:rPr lang="en-US" sz="3600" b="1" dirty="0">
                <a:latin typeface="Avenir Black" panose="02000503020000020003" pitchFamily="2" charset="0"/>
              </a:rPr>
              <a:t>Rotational wall vessels </a:t>
            </a:r>
          </a:p>
          <a:p>
            <a:pPr algn="ctr"/>
            <a:r>
              <a:rPr lang="en-US" sz="3600" b="1" dirty="0">
                <a:latin typeface="Avenir Black" panose="02000503020000020003" pitchFamily="2" charset="0"/>
              </a:rPr>
              <a:t>attempt to simulate </a:t>
            </a:r>
          </a:p>
          <a:p>
            <a:pPr algn="ctr"/>
            <a:r>
              <a:rPr lang="en-US" sz="3600" b="1" dirty="0">
                <a:latin typeface="Avenir Black" panose="02000503020000020003" pitchFamily="2" charset="0"/>
              </a:rPr>
              <a:t>the microgravity fluid environment</a:t>
            </a:r>
          </a:p>
        </p:txBody>
      </p:sp>
    </p:spTree>
    <p:extLst>
      <p:ext uri="{BB962C8B-B14F-4D97-AF65-F5344CB8AC3E}">
        <p14:creationId xmlns:p14="http://schemas.microsoft.com/office/powerpoint/2010/main" val="3336041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C339B-68C7-B6F7-B47A-5C6CCB0550C5}"/>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40051EAE-EF2A-8452-1794-637E13D100F9}"/>
              </a:ext>
            </a:extLst>
          </p:cNvPr>
          <p:cNvSpPr/>
          <p:nvPr/>
        </p:nvSpPr>
        <p:spPr>
          <a:xfrm>
            <a:off x="2161963" y="1853508"/>
            <a:ext cx="4212772" cy="359082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79A2888-E391-371A-C501-8BFAAAA8B915}"/>
              </a:ext>
            </a:extLst>
          </p:cNvPr>
          <p:cNvSpPr txBox="1"/>
          <p:nvPr/>
        </p:nvSpPr>
        <p:spPr>
          <a:xfrm>
            <a:off x="239843" y="317854"/>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A model cross-feeding bacterial community</a:t>
            </a:r>
          </a:p>
        </p:txBody>
      </p:sp>
      <p:pic>
        <p:nvPicPr>
          <p:cNvPr id="26" name="Picture 25" descr="A diagram of different types of methicillin&#10;&#10;Description automatically generated">
            <a:extLst>
              <a:ext uri="{FF2B5EF4-FFF2-40B4-BE49-F238E27FC236}">
                <a16:creationId xmlns:a16="http://schemas.microsoft.com/office/drawing/2014/main" id="{0702D53A-033D-3EB8-FEE9-8240FBD4563F}"/>
              </a:ext>
            </a:extLst>
          </p:cNvPr>
          <p:cNvPicPr>
            <a:picLocks noChangeAspect="1"/>
          </p:cNvPicPr>
          <p:nvPr/>
        </p:nvPicPr>
        <p:blipFill>
          <a:blip r:embed="rId3"/>
          <a:stretch>
            <a:fillRect/>
          </a:stretch>
        </p:blipFill>
        <p:spPr>
          <a:xfrm>
            <a:off x="2336481" y="1766248"/>
            <a:ext cx="3762966" cy="3762966"/>
          </a:xfrm>
          <a:prstGeom prst="rect">
            <a:avLst/>
          </a:prstGeom>
        </p:spPr>
      </p:pic>
      <p:sp>
        <p:nvSpPr>
          <p:cNvPr id="3" name="TextBox 2">
            <a:extLst>
              <a:ext uri="{FF2B5EF4-FFF2-40B4-BE49-F238E27FC236}">
                <a16:creationId xmlns:a16="http://schemas.microsoft.com/office/drawing/2014/main" id="{0F74C7AC-38EC-765E-25C8-7CBB272AAE00}"/>
              </a:ext>
            </a:extLst>
          </p:cNvPr>
          <p:cNvSpPr txBox="1"/>
          <p:nvPr/>
        </p:nvSpPr>
        <p:spPr>
          <a:xfrm>
            <a:off x="2336481" y="5623390"/>
            <a:ext cx="3977799"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organisms from W. </a:t>
            </a:r>
            <a:r>
              <a:rPr kumimoji="0" lang="en-US" sz="1400" b="0" i="1"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Harcombe</a:t>
            </a:r>
            <a:r>
              <a:rPr kumimoji="0" lang="en-US" sz="1400" b="0" i="1"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U. Minnesota</a:t>
            </a:r>
            <a:endParaRPr kumimoji="0" lang="en-US" sz="1400" b="1" i="1" u="none" strike="noStrike" kern="1200" cap="none" spc="0" normalizeH="0" baseline="0" noProof="0" dirty="0">
              <a:ln>
                <a:noFill/>
              </a:ln>
              <a:solidFill>
                <a:prstClr val="white"/>
              </a:solidFill>
              <a:effectLst/>
              <a:uLnTx/>
              <a:uFillTx/>
              <a:latin typeface="Avenir Black Oblique" panose="02000503020000020003" pitchFamily="2" charset="0"/>
              <a:ea typeface="+mn-ea"/>
              <a:cs typeface="+mn-cs"/>
            </a:endParaRPr>
          </a:p>
        </p:txBody>
      </p:sp>
    </p:spTree>
    <p:extLst>
      <p:ext uri="{BB962C8B-B14F-4D97-AF65-F5344CB8AC3E}">
        <p14:creationId xmlns:p14="http://schemas.microsoft.com/office/powerpoint/2010/main" val="404814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05AD1B-7B17-5E23-5A78-A1AFCA572EC7}"/>
              </a:ext>
            </a:extLst>
          </p:cNvPr>
          <p:cNvSpPr/>
          <p:nvPr/>
        </p:nvSpPr>
        <p:spPr>
          <a:xfrm>
            <a:off x="292308" y="2486402"/>
            <a:ext cx="1773382" cy="152461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different types of methicillin&#10;&#10;Description automatically generated">
            <a:extLst>
              <a:ext uri="{FF2B5EF4-FFF2-40B4-BE49-F238E27FC236}">
                <a16:creationId xmlns:a16="http://schemas.microsoft.com/office/drawing/2014/main" id="{378674E2-3A31-22C2-A655-B3C95825A466}"/>
              </a:ext>
            </a:extLst>
          </p:cNvPr>
          <p:cNvPicPr>
            <a:picLocks noChangeAspect="1"/>
          </p:cNvPicPr>
          <p:nvPr/>
        </p:nvPicPr>
        <p:blipFill>
          <a:blip r:embed="rId2"/>
          <a:stretch>
            <a:fillRect/>
          </a:stretch>
        </p:blipFill>
        <p:spPr>
          <a:xfrm>
            <a:off x="292307" y="1904381"/>
            <a:ext cx="1773381" cy="1773381"/>
          </a:xfrm>
          <a:prstGeom prst="rect">
            <a:avLst/>
          </a:prstGeom>
        </p:spPr>
      </p:pic>
      <p:sp>
        <p:nvSpPr>
          <p:cNvPr id="6" name="TextBox 5">
            <a:extLst>
              <a:ext uri="{FF2B5EF4-FFF2-40B4-BE49-F238E27FC236}">
                <a16:creationId xmlns:a16="http://schemas.microsoft.com/office/drawing/2014/main" id="{18489FAA-61F5-4BB5-2A7A-DD84DAB8AEE9}"/>
              </a:ext>
            </a:extLst>
          </p:cNvPr>
          <p:cNvSpPr txBox="1"/>
          <p:nvPr/>
        </p:nvSpPr>
        <p:spPr>
          <a:xfrm>
            <a:off x="292308" y="223887"/>
            <a:ext cx="8559384" cy="1200329"/>
          </a:xfrm>
          <a:prstGeom prst="rect">
            <a:avLst/>
          </a:prstGeom>
          <a:noFill/>
        </p:spPr>
        <p:txBody>
          <a:bodyPr wrap="square" rtlCol="0">
            <a:spAutoFit/>
          </a:bodyPr>
          <a:lstStyle/>
          <a:p>
            <a:pPr algn="ctr"/>
            <a:r>
              <a:rPr lang="en-US" sz="3600" b="1" dirty="0">
                <a:solidFill>
                  <a:schemeClr val="bg1"/>
                </a:solidFill>
                <a:latin typeface="Avenir Black" panose="02000503020000020003" pitchFamily="2" charset="0"/>
              </a:rPr>
              <a:t>Microgravity should slow interspecies metabolite exchange</a:t>
            </a:r>
          </a:p>
        </p:txBody>
      </p:sp>
      <p:sp>
        <p:nvSpPr>
          <p:cNvPr id="7" name="TextBox 6">
            <a:extLst>
              <a:ext uri="{FF2B5EF4-FFF2-40B4-BE49-F238E27FC236}">
                <a16:creationId xmlns:a16="http://schemas.microsoft.com/office/drawing/2014/main" id="{3B4CD0FA-2C26-DEAD-DDCE-A5997031D5B3}"/>
              </a:ext>
            </a:extLst>
          </p:cNvPr>
          <p:cNvSpPr txBox="1"/>
          <p:nvPr/>
        </p:nvSpPr>
        <p:spPr>
          <a:xfrm>
            <a:off x="185982" y="1401311"/>
            <a:ext cx="8559383" cy="369332"/>
          </a:xfrm>
          <a:prstGeom prst="rect">
            <a:avLst/>
          </a:prstGeom>
          <a:noFill/>
        </p:spPr>
        <p:txBody>
          <a:bodyPr wrap="square" rtlCol="0">
            <a:spAutoFit/>
          </a:bodyPr>
          <a:lstStyle/>
          <a:p>
            <a:pPr algn="ctr"/>
            <a:r>
              <a:rPr lang="en-US" i="1" dirty="0">
                <a:solidFill>
                  <a:schemeClr val="bg1"/>
                </a:solidFill>
                <a:latin typeface="Avenir Book" panose="02000503020000020003" pitchFamily="2" charset="0"/>
              </a:rPr>
              <a:t>One hypothesis for the effects of spaceflight on microbial communities</a:t>
            </a:r>
          </a:p>
        </p:txBody>
      </p:sp>
      <p:grpSp>
        <p:nvGrpSpPr>
          <p:cNvPr id="17" name="Group 16">
            <a:extLst>
              <a:ext uri="{FF2B5EF4-FFF2-40B4-BE49-F238E27FC236}">
                <a16:creationId xmlns:a16="http://schemas.microsoft.com/office/drawing/2014/main" id="{9DA07904-C1D4-6CEF-EC73-007A7C0A7389}"/>
              </a:ext>
            </a:extLst>
          </p:cNvPr>
          <p:cNvGrpSpPr/>
          <p:nvPr/>
        </p:nvGrpSpPr>
        <p:grpSpPr>
          <a:xfrm>
            <a:off x="2218386" y="1848449"/>
            <a:ext cx="5854113" cy="5009551"/>
            <a:chOff x="2218386" y="1848449"/>
            <a:chExt cx="5854113" cy="5009551"/>
          </a:xfrm>
        </p:grpSpPr>
        <p:pic>
          <p:nvPicPr>
            <p:cNvPr id="13" name="Picture 12" descr="A diagram of different types of energy&#10;&#10;Description automatically generated">
              <a:extLst>
                <a:ext uri="{FF2B5EF4-FFF2-40B4-BE49-F238E27FC236}">
                  <a16:creationId xmlns:a16="http://schemas.microsoft.com/office/drawing/2014/main" id="{B047EBA0-C0D2-A2CD-DEC0-AE6B374AB126}"/>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218386" y="1848449"/>
              <a:ext cx="5854113" cy="5009551"/>
            </a:xfrm>
            <a:prstGeom prst="rect">
              <a:avLst/>
            </a:prstGeom>
          </p:spPr>
        </p:pic>
        <p:pic>
          <p:nvPicPr>
            <p:cNvPr id="15" name="Picture 14" descr="A white background with black text&#10;&#10;Description automatically generated">
              <a:extLst>
                <a:ext uri="{FF2B5EF4-FFF2-40B4-BE49-F238E27FC236}">
                  <a16:creationId xmlns:a16="http://schemas.microsoft.com/office/drawing/2014/main" id="{66E9480F-F934-74BB-2A00-5BC6138BC3DA}"/>
                </a:ext>
              </a:extLst>
            </p:cNvPr>
            <p:cNvPicPr>
              <a:picLocks noChangeAspect="1"/>
            </p:cNvPicPr>
            <p:nvPr/>
          </p:nvPicPr>
          <p:blipFill>
            <a:blip r:embed="rId4"/>
            <a:stretch>
              <a:fillRect/>
            </a:stretch>
          </p:blipFill>
          <p:spPr>
            <a:xfrm>
              <a:off x="2406317" y="2601640"/>
              <a:ext cx="1947062" cy="3953382"/>
            </a:xfrm>
            <a:prstGeom prst="rect">
              <a:avLst/>
            </a:prstGeom>
          </p:spPr>
        </p:pic>
        <p:sp>
          <p:nvSpPr>
            <p:cNvPr id="16" name="Rectangle 15">
              <a:extLst>
                <a:ext uri="{FF2B5EF4-FFF2-40B4-BE49-F238E27FC236}">
                  <a16:creationId xmlns:a16="http://schemas.microsoft.com/office/drawing/2014/main" id="{6511BA0F-96F4-1C9B-6561-A0F51A25C98B}"/>
                </a:ext>
              </a:extLst>
            </p:cNvPr>
            <p:cNvSpPr/>
            <p:nvPr/>
          </p:nvSpPr>
          <p:spPr>
            <a:xfrm>
              <a:off x="4219074" y="6160168"/>
              <a:ext cx="545431" cy="39373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89017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B20CB5-55EC-6CA3-C10C-2EC61E6AE0A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947912" y="2227252"/>
            <a:ext cx="5499368" cy="3421708"/>
          </a:xfrm>
          <a:prstGeom prst="rect">
            <a:avLst/>
          </a:prstGeom>
        </p:spPr>
      </p:pic>
      <p:sp>
        <p:nvSpPr>
          <p:cNvPr id="3" name="TextBox 2">
            <a:extLst>
              <a:ext uri="{FF2B5EF4-FFF2-40B4-BE49-F238E27FC236}">
                <a16:creationId xmlns:a16="http://schemas.microsoft.com/office/drawing/2014/main" id="{F20F894A-580C-90CD-07FF-E5426B059A93}"/>
              </a:ext>
            </a:extLst>
          </p:cNvPr>
          <p:cNvSpPr txBox="1"/>
          <p:nvPr/>
        </p:nvSpPr>
        <p:spPr>
          <a:xfrm>
            <a:off x="239843" y="317854"/>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effectLst/>
                <a:uLnTx/>
                <a:uFillTx/>
                <a:latin typeface="Avenir Black" panose="02000503020000020003" pitchFamily="2" charset="0"/>
                <a:ea typeface="+mn-ea"/>
                <a:cs typeface="+mn-cs"/>
              </a:rPr>
              <a:t>A cross-feeding bacterial community</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dirty="0">
                <a:latin typeface="Avenir Black" panose="02000503020000020003" pitchFamily="2" charset="0"/>
              </a:rPr>
              <a:t>with cheaters</a:t>
            </a:r>
            <a:endParaRPr kumimoji="0" lang="en-US" sz="3600" b="0" i="0" u="none" strike="noStrike" kern="1200" cap="none" spc="0" normalizeH="0" baseline="0" noProof="0" dirty="0">
              <a:ln>
                <a:noFill/>
              </a:ln>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606632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05AD1B-7B17-5E23-5A78-A1AFCA572EC7}"/>
              </a:ext>
            </a:extLst>
          </p:cNvPr>
          <p:cNvSpPr/>
          <p:nvPr/>
        </p:nvSpPr>
        <p:spPr>
          <a:xfrm>
            <a:off x="249382" y="2014046"/>
            <a:ext cx="1773382" cy="152461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F6961EA-BE83-9F67-C76B-AC8643F23CC4}"/>
              </a:ext>
            </a:extLst>
          </p:cNvPr>
          <p:cNvSpPr txBox="1"/>
          <p:nvPr/>
        </p:nvSpPr>
        <p:spPr>
          <a:xfrm>
            <a:off x="292308" y="223887"/>
            <a:ext cx="8559384" cy="1200329"/>
          </a:xfrm>
          <a:prstGeom prst="rect">
            <a:avLst/>
          </a:prstGeom>
          <a:noFill/>
        </p:spPr>
        <p:txBody>
          <a:bodyPr wrap="square" rtlCol="0">
            <a:spAutoFit/>
          </a:bodyPr>
          <a:lstStyle/>
          <a:p>
            <a:pPr algn="ctr"/>
            <a:r>
              <a:rPr lang="en-US" sz="3600" b="1" dirty="0">
                <a:solidFill>
                  <a:schemeClr val="bg1"/>
                </a:solidFill>
                <a:latin typeface="Avenir Black" panose="02000503020000020003" pitchFamily="2" charset="0"/>
              </a:rPr>
              <a:t>Microgravity should favor </a:t>
            </a:r>
          </a:p>
          <a:p>
            <a:pPr algn="ctr"/>
            <a:r>
              <a:rPr lang="en-US" sz="3600" b="1" dirty="0">
                <a:solidFill>
                  <a:schemeClr val="bg1"/>
                </a:solidFill>
                <a:latin typeface="Avenir Black" panose="02000503020000020003" pitchFamily="2" charset="0"/>
              </a:rPr>
              <a:t>cheaters over cooperators</a:t>
            </a:r>
          </a:p>
        </p:txBody>
      </p:sp>
      <p:sp>
        <p:nvSpPr>
          <p:cNvPr id="8" name="TextBox 7">
            <a:extLst>
              <a:ext uri="{FF2B5EF4-FFF2-40B4-BE49-F238E27FC236}">
                <a16:creationId xmlns:a16="http://schemas.microsoft.com/office/drawing/2014/main" id="{22D68448-FEEF-31FB-7C84-C0954403B2B1}"/>
              </a:ext>
            </a:extLst>
          </p:cNvPr>
          <p:cNvSpPr txBox="1"/>
          <p:nvPr/>
        </p:nvSpPr>
        <p:spPr>
          <a:xfrm>
            <a:off x="185982" y="1401311"/>
            <a:ext cx="8559383" cy="369332"/>
          </a:xfrm>
          <a:prstGeom prst="rect">
            <a:avLst/>
          </a:prstGeom>
          <a:noFill/>
        </p:spPr>
        <p:txBody>
          <a:bodyPr wrap="square" rtlCol="0">
            <a:spAutoFit/>
          </a:bodyPr>
          <a:lstStyle/>
          <a:p>
            <a:pPr algn="ctr"/>
            <a:r>
              <a:rPr lang="en-US" i="1" dirty="0">
                <a:solidFill>
                  <a:schemeClr val="bg1"/>
                </a:solidFill>
                <a:latin typeface="Avenir Book" panose="02000503020000020003" pitchFamily="2" charset="0"/>
              </a:rPr>
              <a:t>Another hypothesis for the effects of spaceflight on microbial communities</a:t>
            </a:r>
          </a:p>
        </p:txBody>
      </p:sp>
      <p:pic>
        <p:nvPicPr>
          <p:cNvPr id="12" name="Picture 11" descr="A diagram of different types of methicillin&#10;&#10;Description automatically generated">
            <a:extLst>
              <a:ext uri="{FF2B5EF4-FFF2-40B4-BE49-F238E27FC236}">
                <a16:creationId xmlns:a16="http://schemas.microsoft.com/office/drawing/2014/main" id="{EE413C26-4AA6-47B0-19AD-F6D8CCA188F0}"/>
              </a:ext>
            </a:extLst>
          </p:cNvPr>
          <p:cNvPicPr>
            <a:picLocks noChangeAspect="1"/>
          </p:cNvPicPr>
          <p:nvPr/>
        </p:nvPicPr>
        <p:blipFill>
          <a:blip r:embed="rId2"/>
          <a:stretch>
            <a:fillRect/>
          </a:stretch>
        </p:blipFill>
        <p:spPr>
          <a:xfrm>
            <a:off x="292307" y="1904381"/>
            <a:ext cx="1773381" cy="1773381"/>
          </a:xfrm>
          <a:prstGeom prst="rect">
            <a:avLst/>
          </a:prstGeom>
        </p:spPr>
      </p:pic>
      <p:grpSp>
        <p:nvGrpSpPr>
          <p:cNvPr id="15" name="Group 14">
            <a:extLst>
              <a:ext uri="{FF2B5EF4-FFF2-40B4-BE49-F238E27FC236}">
                <a16:creationId xmlns:a16="http://schemas.microsoft.com/office/drawing/2014/main" id="{7BF667A8-B299-FA79-6C42-B864FCABC490}"/>
              </a:ext>
            </a:extLst>
          </p:cNvPr>
          <p:cNvGrpSpPr/>
          <p:nvPr/>
        </p:nvGrpSpPr>
        <p:grpSpPr>
          <a:xfrm>
            <a:off x="2218386" y="1770643"/>
            <a:ext cx="6925614" cy="5087357"/>
            <a:chOff x="2218386" y="1770643"/>
            <a:chExt cx="6925614" cy="5087357"/>
          </a:xfrm>
        </p:grpSpPr>
        <p:pic>
          <p:nvPicPr>
            <p:cNvPr id="9" name="Picture 8">
              <a:extLst>
                <a:ext uri="{FF2B5EF4-FFF2-40B4-BE49-F238E27FC236}">
                  <a16:creationId xmlns:a16="http://schemas.microsoft.com/office/drawing/2014/main" id="{62F96E53-23AB-207B-D667-73916F48556E}"/>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218386" y="1770643"/>
              <a:ext cx="6925614" cy="5087357"/>
            </a:xfrm>
            <a:prstGeom prst="rect">
              <a:avLst/>
            </a:prstGeom>
          </p:spPr>
        </p:pic>
        <p:pic>
          <p:nvPicPr>
            <p:cNvPr id="13" name="Picture 12" descr="A white background with black text&#10;&#10;Description automatically generated">
              <a:extLst>
                <a:ext uri="{FF2B5EF4-FFF2-40B4-BE49-F238E27FC236}">
                  <a16:creationId xmlns:a16="http://schemas.microsoft.com/office/drawing/2014/main" id="{A9F5C675-4C6F-8D07-E048-DC45621A8AFA}"/>
                </a:ext>
              </a:extLst>
            </p:cNvPr>
            <p:cNvPicPr>
              <a:picLocks noChangeAspect="1"/>
            </p:cNvPicPr>
            <p:nvPr/>
          </p:nvPicPr>
          <p:blipFill>
            <a:blip r:embed="rId4"/>
            <a:stretch>
              <a:fillRect/>
            </a:stretch>
          </p:blipFill>
          <p:spPr>
            <a:xfrm>
              <a:off x="2406317" y="2601640"/>
              <a:ext cx="1947062" cy="3953382"/>
            </a:xfrm>
            <a:prstGeom prst="rect">
              <a:avLst/>
            </a:prstGeom>
          </p:spPr>
        </p:pic>
        <p:sp>
          <p:nvSpPr>
            <p:cNvPr id="14" name="Rectangle 13">
              <a:extLst>
                <a:ext uri="{FF2B5EF4-FFF2-40B4-BE49-F238E27FC236}">
                  <a16:creationId xmlns:a16="http://schemas.microsoft.com/office/drawing/2014/main" id="{26292EA3-B19E-CC4D-7657-489A4373535C}"/>
                </a:ext>
              </a:extLst>
            </p:cNvPr>
            <p:cNvSpPr/>
            <p:nvPr/>
          </p:nvSpPr>
          <p:spPr>
            <a:xfrm>
              <a:off x="4219074" y="6304547"/>
              <a:ext cx="545431" cy="3295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71570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blue rectangular object with wires connected to it&#10;&#10;Description automatically generated">
            <a:extLst>
              <a:ext uri="{FF2B5EF4-FFF2-40B4-BE49-F238E27FC236}">
                <a16:creationId xmlns:a16="http://schemas.microsoft.com/office/drawing/2014/main" id="{230E15A6-15EF-BAE7-E061-61AE04CEB576}"/>
              </a:ext>
            </a:extLst>
          </p:cNvPr>
          <p:cNvPicPr>
            <a:picLocks noChangeAspect="1"/>
          </p:cNvPicPr>
          <p:nvPr/>
        </p:nvPicPr>
        <p:blipFill>
          <a:blip r:embed="rId2"/>
          <a:stretch>
            <a:fillRect/>
          </a:stretch>
        </p:blipFill>
        <p:spPr>
          <a:xfrm>
            <a:off x="938871" y="2076949"/>
            <a:ext cx="7513541" cy="3987696"/>
          </a:xfrm>
          <a:prstGeom prst="rect">
            <a:avLst/>
          </a:prstGeom>
        </p:spPr>
      </p:pic>
      <p:sp>
        <p:nvSpPr>
          <p:cNvPr id="15" name="TextBox 14">
            <a:extLst>
              <a:ext uri="{FF2B5EF4-FFF2-40B4-BE49-F238E27FC236}">
                <a16:creationId xmlns:a16="http://schemas.microsoft.com/office/drawing/2014/main" id="{E8CCADF3-240B-BD7F-717D-790A09B62206}"/>
              </a:ext>
            </a:extLst>
          </p:cNvPr>
          <p:cNvSpPr txBox="1"/>
          <p:nvPr/>
        </p:nvSpPr>
        <p:spPr>
          <a:xfrm>
            <a:off x="146154" y="201804"/>
            <a:ext cx="8851692" cy="1754326"/>
          </a:xfrm>
          <a:prstGeom prst="rect">
            <a:avLst/>
          </a:prstGeom>
          <a:noFill/>
        </p:spPr>
        <p:txBody>
          <a:bodyPr wrap="square" rtlCol="0">
            <a:spAutoFit/>
          </a:bodyPr>
          <a:lstStyle/>
          <a:p>
            <a:pPr algn="ctr"/>
            <a:r>
              <a:rPr lang="en-US" sz="3600" b="1" dirty="0">
                <a:solidFill>
                  <a:schemeClr val="bg1"/>
                </a:solidFill>
                <a:latin typeface="Avenir Black" panose="02000503020000020003" pitchFamily="2" charset="0"/>
              </a:rPr>
              <a:t>With fluorescence, we can measure growth and species ratios </a:t>
            </a:r>
          </a:p>
          <a:p>
            <a:pPr algn="ctr"/>
            <a:r>
              <a:rPr lang="en-US" sz="3600" b="1" dirty="0">
                <a:solidFill>
                  <a:schemeClr val="bg1"/>
                </a:solidFill>
                <a:latin typeface="Avenir Black" panose="02000503020000020003" pitchFamily="2" charset="0"/>
              </a:rPr>
              <a:t>while in simulated </a:t>
            </a:r>
            <a:r>
              <a:rPr lang="el-GR" sz="3600" b="1" dirty="0">
                <a:solidFill>
                  <a:schemeClr val="bg1"/>
                </a:solidFill>
                <a:latin typeface="Avenir Black" panose="02000503020000020003" pitchFamily="2" charset="0"/>
              </a:rPr>
              <a:t>μ</a:t>
            </a:r>
            <a:r>
              <a:rPr lang="en-US" sz="3600" b="1" dirty="0">
                <a:solidFill>
                  <a:schemeClr val="bg1"/>
                </a:solidFill>
                <a:latin typeface="Avenir Black" panose="02000503020000020003" pitchFamily="2" charset="0"/>
              </a:rPr>
              <a:t>G</a:t>
            </a:r>
          </a:p>
        </p:txBody>
      </p:sp>
    </p:spTree>
    <p:extLst>
      <p:ext uri="{BB962C8B-B14F-4D97-AF65-F5344CB8AC3E}">
        <p14:creationId xmlns:p14="http://schemas.microsoft.com/office/powerpoint/2010/main" val="1558740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7B1C778-CD61-2FC3-03C6-5CFEE8EF7EA3}"/>
              </a:ext>
            </a:extLst>
          </p:cNvPr>
          <p:cNvPicPr>
            <a:picLocks noChangeAspect="1"/>
          </p:cNvPicPr>
          <p:nvPr/>
        </p:nvPicPr>
        <p:blipFill>
          <a:blip r:embed="rId2"/>
          <a:stretch>
            <a:fillRect/>
          </a:stretch>
        </p:blipFill>
        <p:spPr>
          <a:xfrm>
            <a:off x="1228680" y="1264562"/>
            <a:ext cx="7578436" cy="5224106"/>
          </a:xfrm>
          <a:prstGeom prst="rect">
            <a:avLst/>
          </a:prstGeom>
        </p:spPr>
      </p:pic>
      <p:sp>
        <p:nvSpPr>
          <p:cNvPr id="15" name="TextBox 14">
            <a:extLst>
              <a:ext uri="{FF2B5EF4-FFF2-40B4-BE49-F238E27FC236}">
                <a16:creationId xmlns:a16="http://schemas.microsoft.com/office/drawing/2014/main" id="{E8CCADF3-240B-BD7F-717D-790A09B62206}"/>
              </a:ext>
            </a:extLst>
          </p:cNvPr>
          <p:cNvSpPr txBox="1"/>
          <p:nvPr/>
        </p:nvSpPr>
        <p:spPr>
          <a:xfrm>
            <a:off x="146154" y="73436"/>
            <a:ext cx="885169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With fluorescence, we can measure growth while in simulated </a:t>
            </a:r>
            <a:r>
              <a:rPr kumimoji="0" lang="el-GR"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μ</a:t>
            </a: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G</a:t>
            </a:r>
          </a:p>
        </p:txBody>
      </p:sp>
      <p:sp>
        <p:nvSpPr>
          <p:cNvPr id="21" name="TextBox 20">
            <a:extLst>
              <a:ext uri="{FF2B5EF4-FFF2-40B4-BE49-F238E27FC236}">
                <a16:creationId xmlns:a16="http://schemas.microsoft.com/office/drawing/2014/main" id="{32F130B6-BF2A-6FA3-BDAF-3261F2D927D6}"/>
              </a:ext>
            </a:extLst>
          </p:cNvPr>
          <p:cNvSpPr txBox="1"/>
          <p:nvPr/>
        </p:nvSpPr>
        <p:spPr>
          <a:xfrm>
            <a:off x="598249" y="6374763"/>
            <a:ext cx="7711561"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mn-ea"/>
                <a:cs typeface="Futura Medium" panose="020B0602020204020303" pitchFamily="34" charset="-79"/>
              </a:rPr>
              <a:t>The fluorescence peak from cells increases as biomass increases </a:t>
            </a:r>
          </a:p>
        </p:txBody>
      </p:sp>
    </p:spTree>
    <p:extLst>
      <p:ext uri="{BB962C8B-B14F-4D97-AF65-F5344CB8AC3E}">
        <p14:creationId xmlns:p14="http://schemas.microsoft.com/office/powerpoint/2010/main" val="633476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67BDEDC-6DCA-DC8C-7CDE-EFB6D3C64EEB}"/>
              </a:ext>
            </a:extLst>
          </p:cNvPr>
          <p:cNvGrpSpPr>
            <a:grpSpLocks noChangeAspect="1"/>
          </p:cNvGrpSpPr>
          <p:nvPr/>
        </p:nvGrpSpPr>
        <p:grpSpPr>
          <a:xfrm>
            <a:off x="2496395" y="1595096"/>
            <a:ext cx="6647605" cy="4411681"/>
            <a:chOff x="5368045" y="4285762"/>
            <a:chExt cx="3483647" cy="2402834"/>
          </a:xfrm>
        </p:grpSpPr>
        <p:pic>
          <p:nvPicPr>
            <p:cNvPr id="13" name="Picture 12" descr="A graph of a graph showing a graph of a number of electrons&#10;&#10;Description automatically generated with medium confidence">
              <a:extLst>
                <a:ext uri="{FF2B5EF4-FFF2-40B4-BE49-F238E27FC236}">
                  <a16:creationId xmlns:a16="http://schemas.microsoft.com/office/drawing/2014/main" id="{8E85A247-8141-1A47-4DF1-6CCBE4AF57A4}"/>
                </a:ext>
              </a:extLst>
            </p:cNvPr>
            <p:cNvPicPr>
              <a:picLocks noChangeAspect="1"/>
            </p:cNvPicPr>
            <p:nvPr/>
          </p:nvPicPr>
          <p:blipFill>
            <a:blip r:embed="rId2"/>
            <a:stretch>
              <a:fillRect/>
            </a:stretch>
          </p:blipFill>
          <p:spPr>
            <a:xfrm>
              <a:off x="5368045" y="4285762"/>
              <a:ext cx="3279618" cy="2402834"/>
            </a:xfrm>
            <a:prstGeom prst="rect">
              <a:avLst/>
            </a:prstGeom>
          </p:spPr>
        </p:pic>
        <p:sp>
          <p:nvSpPr>
            <p:cNvPr id="19" name="Rectangle 18">
              <a:extLst>
                <a:ext uri="{FF2B5EF4-FFF2-40B4-BE49-F238E27FC236}">
                  <a16:creationId xmlns:a16="http://schemas.microsoft.com/office/drawing/2014/main" id="{C5D201CA-6133-1022-95DA-994093A19CD4}"/>
                </a:ext>
              </a:extLst>
            </p:cNvPr>
            <p:cNvSpPr/>
            <p:nvPr/>
          </p:nvSpPr>
          <p:spPr>
            <a:xfrm>
              <a:off x="8484433" y="5726243"/>
              <a:ext cx="367259" cy="9623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TextBox 14">
            <a:extLst>
              <a:ext uri="{FF2B5EF4-FFF2-40B4-BE49-F238E27FC236}">
                <a16:creationId xmlns:a16="http://schemas.microsoft.com/office/drawing/2014/main" id="{E8CCADF3-240B-BD7F-717D-790A09B62206}"/>
              </a:ext>
            </a:extLst>
          </p:cNvPr>
          <p:cNvSpPr txBox="1"/>
          <p:nvPr/>
        </p:nvSpPr>
        <p:spPr>
          <a:xfrm>
            <a:off x="146154" y="49483"/>
            <a:ext cx="885169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We can also measure species ratios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in situ</a:t>
            </a:r>
          </a:p>
        </p:txBody>
      </p:sp>
      <p:sp>
        <p:nvSpPr>
          <p:cNvPr id="2" name="TextBox 1">
            <a:extLst>
              <a:ext uri="{FF2B5EF4-FFF2-40B4-BE49-F238E27FC236}">
                <a16:creationId xmlns:a16="http://schemas.microsoft.com/office/drawing/2014/main" id="{DD9960E3-4AA8-E640-37F6-DE4CB39B7541}"/>
              </a:ext>
            </a:extLst>
          </p:cNvPr>
          <p:cNvSpPr txBox="1"/>
          <p:nvPr/>
        </p:nvSpPr>
        <p:spPr>
          <a:xfrm>
            <a:off x="415320" y="6352061"/>
            <a:ext cx="8582526"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mn-ea"/>
                <a:cs typeface="Futura Medium" panose="020B0602020204020303" pitchFamily="34" charset="-79"/>
              </a:rPr>
              <a:t>Ratio of </a:t>
            </a:r>
            <a:r>
              <a:rPr lang="en-US" b="1" dirty="0">
                <a:solidFill>
                  <a:prstClr val="black">
                    <a:lumMod val="75000"/>
                    <a:lumOff val="25000"/>
                  </a:prstClr>
                </a:solidFill>
                <a:latin typeface="Avenir Book" panose="02000503020000020003" pitchFamily="2" charset="0"/>
                <a:cs typeface="Futura Medium" panose="020B0602020204020303" pitchFamily="34" charset="-79"/>
              </a:rPr>
              <a:t>peak heights at 508 nm and 525 nm is correlated to species ratio</a:t>
            </a:r>
            <a:endParaRPr kumimoji="0" lang="en-US" sz="1800" b="1" i="0"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mn-ea"/>
              <a:cs typeface="Futura Medium" panose="020B0602020204020303" pitchFamily="34" charset="-79"/>
            </a:endParaRPr>
          </a:p>
        </p:txBody>
      </p:sp>
      <p:pic>
        <p:nvPicPr>
          <p:cNvPr id="3" name="Picture 2" descr="A diagram of different types of methicillin&#10;&#10;Description automatically generated">
            <a:extLst>
              <a:ext uri="{FF2B5EF4-FFF2-40B4-BE49-F238E27FC236}">
                <a16:creationId xmlns:a16="http://schemas.microsoft.com/office/drawing/2014/main" id="{41DB49A4-71A4-1198-745C-E9C8F9A7E502}"/>
              </a:ext>
            </a:extLst>
          </p:cNvPr>
          <p:cNvPicPr>
            <a:picLocks noChangeAspect="1"/>
          </p:cNvPicPr>
          <p:nvPr/>
        </p:nvPicPr>
        <p:blipFill>
          <a:blip r:embed="rId3"/>
          <a:stretch>
            <a:fillRect/>
          </a:stretch>
        </p:blipFill>
        <p:spPr>
          <a:xfrm>
            <a:off x="292307" y="1904381"/>
            <a:ext cx="1773381" cy="1773381"/>
          </a:xfrm>
          <a:prstGeom prst="rect">
            <a:avLst/>
          </a:prstGeom>
        </p:spPr>
      </p:pic>
    </p:spTree>
    <p:extLst>
      <p:ext uri="{BB962C8B-B14F-4D97-AF65-F5344CB8AC3E}">
        <p14:creationId xmlns:p14="http://schemas.microsoft.com/office/powerpoint/2010/main" val="729298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0AD978-9536-1EE8-811A-074E9CF93FB9}"/>
              </a:ext>
            </a:extLst>
          </p:cNvPr>
          <p:cNvSpPr txBox="1"/>
          <p:nvPr/>
        </p:nvSpPr>
        <p:spPr>
          <a:xfrm>
            <a:off x="146154" y="73436"/>
            <a:ext cx="8851692"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The community grows more slowly in simulated microgravity*</a:t>
            </a:r>
          </a:p>
        </p:txBody>
      </p:sp>
      <p:sp>
        <p:nvSpPr>
          <p:cNvPr id="8" name="TextBox 7">
            <a:extLst>
              <a:ext uri="{FF2B5EF4-FFF2-40B4-BE49-F238E27FC236}">
                <a16:creationId xmlns:a16="http://schemas.microsoft.com/office/drawing/2014/main" id="{BB31B3F4-6058-D311-13B3-877BF284F539}"/>
              </a:ext>
            </a:extLst>
          </p:cNvPr>
          <p:cNvSpPr txBox="1"/>
          <p:nvPr/>
        </p:nvSpPr>
        <p:spPr>
          <a:xfrm>
            <a:off x="889812" y="5646136"/>
            <a:ext cx="7711561"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mn-ea"/>
                <a:cs typeface="Futura Medium" panose="020B0602020204020303" pitchFamily="34" charset="-79"/>
              </a:rPr>
              <a:t>Rotation rate affects growth rate. For </a:t>
            </a:r>
            <a:r>
              <a:rPr kumimoji="0" lang="en-US" sz="1800" i="1"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mn-ea"/>
                <a:cs typeface="Futura Medium" panose="020B0602020204020303" pitchFamily="34" charset="-79"/>
              </a:rPr>
              <a:t>E. coli </a:t>
            </a:r>
            <a:r>
              <a:rPr kumimoji="0" lang="en-US" sz="1800" i="0"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mn-ea"/>
                <a:cs typeface="Futura Medium" panose="020B0602020204020303" pitchFamily="34" charset="-79"/>
              </a:rPr>
              <a:t>(508 nm):</a:t>
            </a:r>
          </a:p>
          <a:p>
            <a:pPr algn="ctr">
              <a:defRPr/>
            </a:pPr>
            <a:r>
              <a:rPr kumimoji="0" lang="en-US"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simulated </a:t>
            </a:r>
            <a:r>
              <a:rPr kumimoji="0" lang="el-GR"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μ</a:t>
            </a:r>
            <a:r>
              <a:rPr kumimoji="0" lang="en-US"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G: </a:t>
            </a:r>
            <a:r>
              <a:rPr kumimoji="0" lang="el-GR"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μ</a:t>
            </a:r>
            <a:r>
              <a:rPr kumimoji="0" lang="en-US" sz="1800" u="none" strike="noStrike" kern="1200" cap="none" spc="0" normalizeH="0" baseline="-2500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max</a:t>
            </a:r>
            <a:r>
              <a:rPr kumimoji="0" lang="en-US"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a:t>
            </a:r>
            <a:r>
              <a:rPr kumimoji="0" lang="en-US" sz="1800" u="none" strike="noStrike" kern="1200" cap="none" spc="0" normalizeH="0" baseline="0" noProof="0" dirty="0" err="1">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6.07x10</a:t>
            </a:r>
            <a:r>
              <a:rPr kumimoji="0" lang="en-US" sz="1800" u="none" strike="noStrike" kern="1200" cap="none" spc="0" normalizeH="0" baseline="3000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-3</a:t>
            </a:r>
          </a:p>
          <a:p>
            <a:pPr algn="ctr">
              <a:defRPr/>
            </a:pPr>
            <a:r>
              <a:rPr kumimoji="0" lang="en-US"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well-mixed: </a:t>
            </a:r>
            <a:r>
              <a:rPr kumimoji="0" lang="el-GR"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μ</a:t>
            </a:r>
            <a:r>
              <a:rPr kumimoji="0" lang="en-US" sz="1800" u="none" strike="noStrike" kern="1200" cap="none" spc="0" normalizeH="0" baseline="-2500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max</a:t>
            </a:r>
            <a:r>
              <a:rPr kumimoji="0" lang="en-US" sz="1800" u="none" strike="noStrike" kern="1200" cap="none" spc="0" normalizeH="0" baseline="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a:t>
            </a:r>
            <a:r>
              <a:rPr kumimoji="0" lang="en-US" sz="1800" u="none" strike="noStrike" kern="1200" cap="none" spc="0" normalizeH="0" baseline="0" noProof="0" dirty="0" err="1">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8.93x10</a:t>
            </a:r>
            <a:r>
              <a:rPr kumimoji="0" lang="en-US" sz="1800" u="none" strike="noStrike" kern="1200" cap="none" spc="0" normalizeH="0" baseline="3000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rPr>
              <a:t>-3</a:t>
            </a:r>
          </a:p>
        </p:txBody>
      </p:sp>
      <p:pic>
        <p:nvPicPr>
          <p:cNvPr id="10" name="Picture 9" descr="A diagram of different types of methicillin&#10;&#10;Description automatically generated">
            <a:extLst>
              <a:ext uri="{FF2B5EF4-FFF2-40B4-BE49-F238E27FC236}">
                <a16:creationId xmlns:a16="http://schemas.microsoft.com/office/drawing/2014/main" id="{0642F28A-4FF3-9307-A800-125E37507DC0}"/>
              </a:ext>
            </a:extLst>
          </p:cNvPr>
          <p:cNvPicPr>
            <a:picLocks noChangeAspect="1"/>
          </p:cNvPicPr>
          <p:nvPr/>
        </p:nvPicPr>
        <p:blipFill>
          <a:blip r:embed="rId3"/>
          <a:stretch>
            <a:fillRect/>
          </a:stretch>
        </p:blipFill>
        <p:spPr>
          <a:xfrm>
            <a:off x="292307" y="1904381"/>
            <a:ext cx="1773381" cy="1773381"/>
          </a:xfrm>
          <a:prstGeom prst="rect">
            <a:avLst/>
          </a:prstGeom>
        </p:spPr>
      </p:pic>
      <p:grpSp>
        <p:nvGrpSpPr>
          <p:cNvPr id="6" name="Group 5">
            <a:extLst>
              <a:ext uri="{FF2B5EF4-FFF2-40B4-BE49-F238E27FC236}">
                <a16:creationId xmlns:a16="http://schemas.microsoft.com/office/drawing/2014/main" id="{497C587E-41D7-FEBD-29F8-FD990E16F366}"/>
              </a:ext>
            </a:extLst>
          </p:cNvPr>
          <p:cNvGrpSpPr/>
          <p:nvPr/>
        </p:nvGrpSpPr>
        <p:grpSpPr>
          <a:xfrm>
            <a:off x="2316772" y="1561636"/>
            <a:ext cx="6827228" cy="4096337"/>
            <a:chOff x="2315596" y="1434065"/>
            <a:chExt cx="6827228" cy="4096337"/>
          </a:xfrm>
        </p:grpSpPr>
        <p:pic>
          <p:nvPicPr>
            <p:cNvPr id="3" name="Picture 2">
              <a:extLst>
                <a:ext uri="{FF2B5EF4-FFF2-40B4-BE49-F238E27FC236}">
                  <a16:creationId xmlns:a16="http://schemas.microsoft.com/office/drawing/2014/main" id="{F02CAC8B-F278-D6A5-E8C1-1A4819E49264}"/>
                </a:ext>
              </a:extLst>
            </p:cNvPr>
            <p:cNvPicPr>
              <a:picLocks noChangeAspect="1"/>
            </p:cNvPicPr>
            <p:nvPr/>
          </p:nvPicPr>
          <p:blipFill>
            <a:blip r:embed="rId4"/>
            <a:stretch>
              <a:fillRect/>
            </a:stretch>
          </p:blipFill>
          <p:spPr>
            <a:xfrm>
              <a:off x="2315596" y="1434065"/>
              <a:ext cx="6827228" cy="4096337"/>
            </a:xfrm>
            <a:prstGeom prst="rect">
              <a:avLst/>
            </a:prstGeom>
          </p:spPr>
        </p:pic>
        <p:sp>
          <p:nvSpPr>
            <p:cNvPr id="2" name="TextBox 1">
              <a:extLst>
                <a:ext uri="{FF2B5EF4-FFF2-40B4-BE49-F238E27FC236}">
                  <a16:creationId xmlns:a16="http://schemas.microsoft.com/office/drawing/2014/main" id="{57259D0C-1D24-508A-FBE4-E4ADDD328C2E}"/>
                </a:ext>
              </a:extLst>
            </p:cNvPr>
            <p:cNvSpPr txBox="1"/>
            <p:nvPr/>
          </p:nvSpPr>
          <p:spPr>
            <a:xfrm>
              <a:off x="7467365" y="2221166"/>
              <a:ext cx="1353613" cy="307777"/>
            </a:xfrm>
            <a:prstGeom prst="rect">
              <a:avLst/>
            </a:prstGeom>
            <a:solidFill>
              <a:schemeClr val="tx1"/>
            </a:solidFill>
          </p:spPr>
          <p:txBody>
            <a:bodyPr wrap="square" rtlCol="0">
              <a:spAutoFit/>
            </a:bodyPr>
            <a:lstStyle/>
            <a:p>
              <a:r>
                <a:rPr lang="en-US" sz="1400" dirty="0">
                  <a:solidFill>
                    <a:sysClr val="windowText" lastClr="000000"/>
                  </a:solidFill>
                  <a:latin typeface="Arial" panose="020B0604020202020204" pitchFamily="34" charset="0"/>
                  <a:cs typeface="Arial" panose="020B0604020202020204" pitchFamily="34" charset="0"/>
                </a:rPr>
                <a:t>simulated </a:t>
              </a:r>
              <a:r>
                <a:rPr lang="el-GR" sz="1400" dirty="0">
                  <a:solidFill>
                    <a:sysClr val="windowText" lastClr="000000"/>
                  </a:solidFill>
                  <a:latin typeface="Arial" panose="020B0604020202020204" pitchFamily="34" charset="0"/>
                  <a:cs typeface="Arial" panose="020B0604020202020204" pitchFamily="34" charset="0"/>
                </a:rPr>
                <a:t>μ</a:t>
              </a:r>
              <a:r>
                <a:rPr lang="en-US" sz="1400" dirty="0">
                  <a:solidFill>
                    <a:sysClr val="windowText" lastClr="000000"/>
                  </a:solidFill>
                  <a:latin typeface="Arial" panose="020B0604020202020204" pitchFamily="34" charset="0"/>
                  <a:cs typeface="Arial" panose="020B0604020202020204" pitchFamily="34" charset="0"/>
                </a:rPr>
                <a:t>G</a:t>
              </a:r>
            </a:p>
          </p:txBody>
        </p:sp>
        <p:sp>
          <p:nvSpPr>
            <p:cNvPr id="4" name="TextBox 3">
              <a:extLst>
                <a:ext uri="{FF2B5EF4-FFF2-40B4-BE49-F238E27FC236}">
                  <a16:creationId xmlns:a16="http://schemas.microsoft.com/office/drawing/2014/main" id="{5740E060-0E67-9651-1153-051A88877CEF}"/>
                </a:ext>
              </a:extLst>
            </p:cNvPr>
            <p:cNvSpPr txBox="1"/>
            <p:nvPr/>
          </p:nvSpPr>
          <p:spPr>
            <a:xfrm>
              <a:off x="7467366" y="2528943"/>
              <a:ext cx="1353613" cy="307777"/>
            </a:xfrm>
            <a:prstGeom prst="rect">
              <a:avLst/>
            </a:prstGeom>
            <a:solidFill>
              <a:schemeClr val="tx1"/>
            </a:solidFill>
          </p:spPr>
          <p:txBody>
            <a:bodyPr wrap="square" rtlCol="0">
              <a:spAutoFit/>
            </a:bodyPr>
            <a:lstStyle/>
            <a:p>
              <a:r>
                <a:rPr lang="en-US" sz="1400" dirty="0">
                  <a:solidFill>
                    <a:sysClr val="windowText" lastClr="000000"/>
                  </a:solidFill>
                  <a:latin typeface="Arial" panose="020B0604020202020204" pitchFamily="34" charset="0"/>
                  <a:cs typeface="Arial" panose="020B0604020202020204" pitchFamily="34" charset="0"/>
                </a:rPr>
                <a:t>well-mixed</a:t>
              </a:r>
            </a:p>
          </p:txBody>
        </p:sp>
      </p:grpSp>
      <p:sp>
        <p:nvSpPr>
          <p:cNvPr id="7" name="TextBox 6">
            <a:extLst>
              <a:ext uri="{FF2B5EF4-FFF2-40B4-BE49-F238E27FC236}">
                <a16:creationId xmlns:a16="http://schemas.microsoft.com/office/drawing/2014/main" id="{FA904107-4888-906C-8630-947C1D5E92C9}"/>
              </a:ext>
            </a:extLst>
          </p:cNvPr>
          <p:cNvSpPr txBox="1"/>
          <p:nvPr/>
        </p:nvSpPr>
        <p:spPr>
          <a:xfrm>
            <a:off x="798372" y="1200027"/>
            <a:ext cx="7711561"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i="1" u="none" strike="noStrike" kern="1200" cap="none" spc="0" normalizeH="0" baseline="0" noProof="0" dirty="0">
                <a:ln>
                  <a:noFill/>
                </a:ln>
                <a:solidFill>
                  <a:prstClr val="black">
                    <a:lumMod val="75000"/>
                    <a:lumOff val="25000"/>
                  </a:prstClr>
                </a:solidFill>
                <a:effectLst/>
                <a:uLnTx/>
                <a:uFillTx/>
                <a:latin typeface="Avenir Book" panose="02000503020000020003" pitchFamily="2" charset="0"/>
                <a:ea typeface="+mn-ea"/>
                <a:cs typeface="Futura Medium" panose="020B0602020204020303" pitchFamily="34" charset="-79"/>
              </a:rPr>
              <a:t>* Preliminary data! Pending more replicates and statistical analysis</a:t>
            </a:r>
            <a:endParaRPr kumimoji="0" lang="en-US" sz="1400" i="1" u="none" strike="noStrike" kern="1200" cap="none" spc="0" normalizeH="0" baseline="30000" noProof="0" dirty="0">
              <a:ln>
                <a:noFill/>
              </a:ln>
              <a:solidFill>
                <a:prstClr val="black">
                  <a:lumMod val="75000"/>
                  <a:lumOff val="25000"/>
                </a:prstClr>
              </a:solidFill>
              <a:effectLst/>
              <a:uLnTx/>
              <a:uFillTx/>
              <a:latin typeface="Avenir Black" panose="02000503020000020003" pitchFamily="2" charset="0"/>
              <a:cs typeface="Futura Medium" panose="020B0602020204020303" pitchFamily="34" charset="-79"/>
            </a:endParaRPr>
          </a:p>
        </p:txBody>
      </p:sp>
    </p:spTree>
    <p:extLst>
      <p:ext uri="{BB962C8B-B14F-4D97-AF65-F5344CB8AC3E}">
        <p14:creationId xmlns:p14="http://schemas.microsoft.com/office/powerpoint/2010/main" val="1531985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text, electronics&#10;&#10;Description automatically generated">
            <a:extLst>
              <a:ext uri="{FF2B5EF4-FFF2-40B4-BE49-F238E27FC236}">
                <a16:creationId xmlns:a16="http://schemas.microsoft.com/office/drawing/2014/main" id="{FBB4ED76-1AE9-6497-852B-E9493C363D77}"/>
              </a:ext>
            </a:extLst>
          </p:cNvPr>
          <p:cNvPicPr>
            <a:picLocks noChangeAspect="1"/>
          </p:cNvPicPr>
          <p:nvPr/>
        </p:nvPicPr>
        <p:blipFill>
          <a:blip r:embed="rId2"/>
          <a:stretch>
            <a:fillRect/>
          </a:stretch>
        </p:blipFill>
        <p:spPr>
          <a:xfrm>
            <a:off x="1434194" y="1781505"/>
            <a:ext cx="4750265" cy="4512752"/>
          </a:xfrm>
          <a:prstGeom prst="rect">
            <a:avLst/>
          </a:prstGeom>
        </p:spPr>
      </p:pic>
      <p:sp>
        <p:nvSpPr>
          <p:cNvPr id="4" name="TextBox 3">
            <a:extLst>
              <a:ext uri="{FF2B5EF4-FFF2-40B4-BE49-F238E27FC236}">
                <a16:creationId xmlns:a16="http://schemas.microsoft.com/office/drawing/2014/main" id="{70AEEF53-7F3A-57CD-A678-A12816C5CD58}"/>
              </a:ext>
            </a:extLst>
          </p:cNvPr>
          <p:cNvSpPr txBox="1"/>
          <p:nvPr/>
        </p:nvSpPr>
        <p:spPr>
          <a:xfrm>
            <a:off x="506857" y="5688086"/>
            <a:ext cx="6604937"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Two single-species colonies in microgravity</a:t>
            </a:r>
          </a:p>
        </p:txBody>
      </p:sp>
      <p:sp>
        <p:nvSpPr>
          <p:cNvPr id="5" name="TextBox 4">
            <a:extLst>
              <a:ext uri="{FF2B5EF4-FFF2-40B4-BE49-F238E27FC236}">
                <a16:creationId xmlns:a16="http://schemas.microsoft.com/office/drawing/2014/main" id="{17468257-C881-FEB8-BB38-70D327DA7F81}"/>
              </a:ext>
            </a:extLst>
          </p:cNvPr>
          <p:cNvSpPr txBox="1"/>
          <p:nvPr/>
        </p:nvSpPr>
        <p:spPr>
          <a:xfrm>
            <a:off x="211520" y="220258"/>
            <a:ext cx="872095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solidFill>
                  <a:prstClr val="white"/>
                </a:solidFill>
                <a:effectLst/>
                <a:uLnTx/>
                <a:uFillTx/>
                <a:latin typeface="Avenir Black" panose="02000503020000020003" pitchFamily="2" charset="0"/>
                <a:cs typeface="Futura Medium" panose="020B0602020204020303" pitchFamily="34" charset="-79"/>
              </a:rPr>
              <a:t>CAMDLES</a:t>
            </a:r>
          </a:p>
        </p:txBody>
      </p:sp>
      <p:sp>
        <p:nvSpPr>
          <p:cNvPr id="7" name="TextBox 6">
            <a:extLst>
              <a:ext uri="{FF2B5EF4-FFF2-40B4-BE49-F238E27FC236}">
                <a16:creationId xmlns:a16="http://schemas.microsoft.com/office/drawing/2014/main" id="{A8FF2246-1462-663F-7DE0-B6B6432BCF67}"/>
              </a:ext>
            </a:extLst>
          </p:cNvPr>
          <p:cNvSpPr txBox="1"/>
          <p:nvPr/>
        </p:nvSpPr>
        <p:spPr>
          <a:xfrm>
            <a:off x="5317017" y="2219715"/>
            <a:ext cx="1462217" cy="6001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Acetate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(cell </a:t>
            </a:r>
            <a:r>
              <a:rPr kumimoji="0" lang="en-US" sz="1100" i="0" u="none" strike="noStrike" kern="1200" cap="none" spc="0" normalizeH="0" baseline="0" noProof="0" dirty="0" err="1">
                <a:ln>
                  <a:noFill/>
                </a:ln>
                <a:solidFill>
                  <a:prstClr val="white"/>
                </a:solidFill>
                <a:effectLst/>
                <a:uLnTx/>
                <a:uFillTx/>
                <a:latin typeface="Avenir Book" panose="02000503020000020003" pitchFamily="2" charset="0"/>
                <a:cs typeface="Futura Medium" panose="020B0602020204020303" pitchFamily="34" charset="-79"/>
              </a:rPr>
              <a:t>equiv</a:t>
            </a:r>
            <a:r>
              <a:rPr kumimoji="0" lang="en-US" sz="110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μm</a:t>
            </a:r>
            <a:r>
              <a:rPr kumimoji="0" lang="en-US" sz="1100" i="0" u="none" strike="noStrike" kern="1200" cap="none" spc="0" normalizeH="0" baseline="30000" noProof="0" dirty="0">
                <a:ln>
                  <a:noFill/>
                </a:ln>
                <a:solidFill>
                  <a:prstClr val="white"/>
                </a:solidFill>
                <a:effectLst/>
                <a:uLnTx/>
                <a:uFillTx/>
                <a:latin typeface="Avenir Book" panose="02000503020000020003" pitchFamily="2" charset="0"/>
                <a:cs typeface="Futura Medium" panose="020B0602020204020303" pitchFamily="34" charset="-79"/>
              </a:rPr>
              <a:t>3</a:t>
            </a:r>
            <a:r>
              <a:rPr kumimoji="0" lang="en-US" sz="1100" i="0" u="none" strike="noStrike" kern="1200" cap="none" spc="0" normalizeH="0" baseline="0" noProof="0" dirty="0">
                <a:ln>
                  <a:noFill/>
                </a:ln>
                <a:solidFill>
                  <a:prstClr val="white"/>
                </a:solidFill>
                <a:effectLst/>
                <a:uLnTx/>
                <a:uFillTx/>
                <a:latin typeface="Avenir Book" panose="02000503020000020003" pitchFamily="2" charset="0"/>
                <a:cs typeface="Futura Medium" panose="020B0602020204020303" pitchFamily="34" charset="-79"/>
              </a:rPr>
              <a:t>)</a:t>
            </a:r>
          </a:p>
        </p:txBody>
      </p:sp>
      <p:sp>
        <p:nvSpPr>
          <p:cNvPr id="2" name="TextBox 1">
            <a:extLst>
              <a:ext uri="{FF2B5EF4-FFF2-40B4-BE49-F238E27FC236}">
                <a16:creationId xmlns:a16="http://schemas.microsoft.com/office/drawing/2014/main" id="{21763B16-4C80-F845-F06E-E72158D666D2}"/>
              </a:ext>
            </a:extLst>
          </p:cNvPr>
          <p:cNvSpPr txBox="1"/>
          <p:nvPr/>
        </p:nvSpPr>
        <p:spPr>
          <a:xfrm>
            <a:off x="6336396" y="1980470"/>
            <a:ext cx="2596082" cy="1754326"/>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US" b="0" i="0" u="none" strike="noStrike" kern="1200" cap="none" spc="0" normalizeH="0" baseline="0" noProof="0" dirty="0" err="1">
                <a:ln>
                  <a:noFill/>
                </a:ln>
                <a:solidFill>
                  <a:schemeClr val="bg1"/>
                </a:solidFill>
                <a:effectLst/>
                <a:uLnTx/>
                <a:uFillTx/>
                <a:latin typeface="Avenir Book" panose="02000503020000020003" pitchFamily="2" charset="0"/>
                <a:cs typeface="Futura Medium" panose="020B0602020204020303" pitchFamily="34" charset="-79"/>
              </a:rPr>
              <a:t>CAMDLES</a:t>
            </a:r>
            <a:r>
              <a:rPr kumimoji="0" lang="en-US"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 simulates: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fluid flows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bacterial growth and metabolism</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chemical fluxes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gravity</a:t>
            </a:r>
          </a:p>
        </p:txBody>
      </p:sp>
      <p:sp>
        <p:nvSpPr>
          <p:cNvPr id="8" name="TextBox 7">
            <a:extLst>
              <a:ext uri="{FF2B5EF4-FFF2-40B4-BE49-F238E27FC236}">
                <a16:creationId xmlns:a16="http://schemas.microsoft.com/office/drawing/2014/main" id="{553B3E6E-37EC-DD16-528D-A68DEE877831}"/>
              </a:ext>
            </a:extLst>
          </p:cNvPr>
          <p:cNvSpPr txBox="1"/>
          <p:nvPr/>
        </p:nvSpPr>
        <p:spPr>
          <a:xfrm>
            <a:off x="211520" y="807704"/>
            <a:ext cx="8602696"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err="1">
                <a:ln>
                  <a:noFill/>
                </a:ln>
                <a:solidFill>
                  <a:schemeClr val="bg1"/>
                </a:solidFill>
                <a:effectLst/>
                <a:uLnTx/>
                <a:uFillTx/>
                <a:latin typeface="Avenir Book" panose="02000503020000020003" pitchFamily="2" charset="0"/>
                <a:cs typeface="Futura Medium" panose="020B0602020204020303" pitchFamily="34" charset="-79"/>
              </a:rPr>
              <a:t>CFD</a:t>
            </a:r>
            <a:r>
              <a:rPr kumimoji="0" lang="en-US" b="0" i="1"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-DEM Artificial Microgravity Developments for Living Ecosystem Simulation:</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i="1" dirty="0">
                <a:solidFill>
                  <a:schemeClr val="bg1"/>
                </a:solidFill>
                <a:latin typeface="Avenir Book" panose="02000503020000020003" pitchFamily="2" charset="0"/>
                <a:cs typeface="Futura Medium" panose="020B0602020204020303" pitchFamily="34" charset="-79"/>
              </a:rPr>
              <a:t>a computational model of </a:t>
            </a:r>
            <a:r>
              <a:rPr kumimoji="0" lang="en-US" b="0" i="1"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multispecies bacterial communities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in real and simulated microgravity</a:t>
            </a:r>
          </a:p>
        </p:txBody>
      </p:sp>
      <p:sp>
        <p:nvSpPr>
          <p:cNvPr id="9" name="TextBox 8">
            <a:extLst>
              <a:ext uri="{FF2B5EF4-FFF2-40B4-BE49-F238E27FC236}">
                <a16:creationId xmlns:a16="http://schemas.microsoft.com/office/drawing/2014/main" id="{210676C0-832B-502A-B792-123834272D53}"/>
              </a:ext>
            </a:extLst>
          </p:cNvPr>
          <p:cNvSpPr txBox="1"/>
          <p:nvPr/>
        </p:nvSpPr>
        <p:spPr>
          <a:xfrm>
            <a:off x="1434194" y="6382010"/>
            <a:ext cx="5015226"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75000"/>
                  </a:schemeClr>
                </a:solidFill>
                <a:effectLst/>
                <a:uLnTx/>
                <a:uFillTx/>
                <a:latin typeface="Avenir Book" panose="02000503020000020003" pitchFamily="2" charset="0"/>
                <a:cs typeface="Futura Medium" panose="020B0602020204020303" pitchFamily="34" charset="-79"/>
              </a:rPr>
              <a:t>An R, Lee JA. 2022. CAMDLES: CFD-DEM Simulation of Microbial Communities in Spaceflight and Artificial Microgravity. </a:t>
            </a:r>
            <a:r>
              <a:rPr kumimoji="0" lang="en-US" sz="1000" b="0" i="1" u="none" strike="noStrike" kern="1200" cap="none" spc="0" normalizeH="0" baseline="0" noProof="0" dirty="0">
                <a:ln>
                  <a:noFill/>
                </a:ln>
                <a:solidFill>
                  <a:schemeClr val="bg1">
                    <a:lumMod val="75000"/>
                  </a:schemeClr>
                </a:solidFill>
                <a:effectLst/>
                <a:uLnTx/>
                <a:uFillTx/>
                <a:latin typeface="Avenir Book" panose="02000503020000020003" pitchFamily="2" charset="0"/>
                <a:cs typeface="Futura Medium" panose="020B0602020204020303" pitchFamily="34" charset="-79"/>
              </a:rPr>
              <a:t>Life</a:t>
            </a:r>
            <a:r>
              <a:rPr kumimoji="0" lang="en-US" sz="1000" b="0" i="0" u="none" strike="noStrike" kern="1200" cap="none" spc="0" normalizeH="0" baseline="0" noProof="0" dirty="0">
                <a:ln>
                  <a:noFill/>
                </a:ln>
                <a:solidFill>
                  <a:schemeClr val="bg1">
                    <a:lumMod val="75000"/>
                  </a:schemeClr>
                </a:solidFill>
                <a:effectLst/>
                <a:uLnTx/>
                <a:uFillTx/>
                <a:latin typeface="Avenir Book" panose="02000503020000020003" pitchFamily="2" charset="0"/>
                <a:cs typeface="Futura Medium" panose="020B0602020204020303" pitchFamily="34" charset="-79"/>
              </a:rPr>
              <a:t> </a:t>
            </a:r>
            <a:r>
              <a:rPr kumimoji="0" lang="en-US" sz="1000" b="1" i="0" u="none" strike="noStrike" kern="1200" cap="none" spc="0" normalizeH="0" baseline="0" noProof="0" dirty="0">
                <a:ln>
                  <a:noFill/>
                </a:ln>
                <a:solidFill>
                  <a:schemeClr val="bg1">
                    <a:lumMod val="75000"/>
                  </a:schemeClr>
                </a:solidFill>
                <a:effectLst/>
                <a:uLnTx/>
                <a:uFillTx/>
                <a:latin typeface="Avenir Book" panose="02000503020000020003" pitchFamily="2" charset="0"/>
                <a:cs typeface="FUTURA MEDIUM" panose="020B0602020204020303" pitchFamily="34" charset="-79"/>
              </a:rPr>
              <a:t>12</a:t>
            </a:r>
            <a:r>
              <a:rPr kumimoji="0" lang="en-US" sz="1000" b="0" i="0" u="none" strike="noStrike" kern="1200" cap="none" spc="0" normalizeH="0" baseline="0" noProof="0" dirty="0">
                <a:ln>
                  <a:noFill/>
                </a:ln>
                <a:solidFill>
                  <a:schemeClr val="bg1">
                    <a:lumMod val="75000"/>
                  </a:schemeClr>
                </a:solidFill>
                <a:effectLst/>
                <a:uLnTx/>
                <a:uFillTx/>
                <a:latin typeface="Avenir Book" panose="02000503020000020003" pitchFamily="2" charset="0"/>
                <a:cs typeface="Futura Medium" panose="020B0602020204020303" pitchFamily="34" charset="-79"/>
              </a:rPr>
              <a:t>:660. doi:</a:t>
            </a:r>
            <a:r>
              <a:rPr kumimoji="0" lang="en-US" sz="1000" b="0" i="0" u="none" strike="noStrike" kern="1200" cap="none" spc="0" normalizeH="0" baseline="0" noProof="0" dirty="0">
                <a:ln>
                  <a:noFill/>
                </a:ln>
                <a:solidFill>
                  <a:schemeClr val="bg1">
                    <a:lumMod val="75000"/>
                  </a:schemeClr>
                </a:solidFill>
                <a:effectLst/>
                <a:uLnTx/>
                <a:uFillTx/>
                <a:latin typeface="Avenir Book" panose="02000503020000020003" pitchFamily="2" charset="0"/>
                <a:cs typeface="Futura Medium" panose="020B0602020204020303" pitchFamily="34" charset="-79"/>
                <a:hlinkClick r:id="rId3">
                  <a:extLst>
                    <a:ext uri="{A12FA001-AC4F-418D-AE19-62706E023703}">
                      <ahyp:hlinkClr xmlns:ahyp="http://schemas.microsoft.com/office/drawing/2018/hyperlinkcolor" val="tx"/>
                    </a:ext>
                  </a:extLst>
                </a:hlinkClick>
              </a:rPr>
              <a:t>10.3390/life12050660</a:t>
            </a:r>
            <a:endParaRPr kumimoji="0" lang="en-US" sz="1000" b="0" i="0" u="none" strike="noStrike" kern="1200" cap="none" spc="0" normalizeH="0" baseline="0" noProof="0" dirty="0">
              <a:ln>
                <a:noFill/>
              </a:ln>
              <a:solidFill>
                <a:schemeClr val="bg1">
                  <a:lumMod val="75000"/>
                </a:schemeClr>
              </a:solidFill>
              <a:effectLst/>
              <a:uLnTx/>
              <a:uFillTx/>
              <a:latin typeface="Avenir Book" panose="02000503020000020003" pitchFamily="2" charset="0"/>
              <a:cs typeface="Futura Medium" panose="020B0602020204020303" pitchFamily="34" charset="-79"/>
            </a:endParaRPr>
          </a:p>
        </p:txBody>
      </p:sp>
    </p:spTree>
    <p:extLst>
      <p:ext uri="{BB962C8B-B14F-4D97-AF65-F5344CB8AC3E}">
        <p14:creationId xmlns:p14="http://schemas.microsoft.com/office/powerpoint/2010/main" val="4253228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7927B5F-60CA-862C-60E4-09EC5CD6EE9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4158" y="1033466"/>
            <a:ext cx="8575684" cy="47910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F79E3A2-E55A-DEFE-D47B-79D3BF3EB2DA}"/>
              </a:ext>
            </a:extLst>
          </p:cNvPr>
          <p:cNvSpPr txBox="1"/>
          <p:nvPr/>
        </p:nvSpPr>
        <p:spPr>
          <a:xfrm>
            <a:off x="33866" y="6562524"/>
            <a:ext cx="4572000"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D54FED"/>
                </a:solidFill>
                <a:effectLst/>
                <a:uLnTx/>
                <a:uFillTx/>
                <a:latin typeface="Calibri" panose="020F0502020204030204"/>
                <a:ea typeface="+mn-ea"/>
                <a:cs typeface="+mn-cs"/>
              </a:rPr>
              <a:t>https://</a:t>
            </a:r>
            <a:r>
              <a:rPr kumimoji="0" lang="en-US" sz="1100" b="0" i="0" u="none" strike="noStrike" kern="1200" cap="none" spc="0" normalizeH="0" baseline="0" noProof="0" dirty="0" err="1">
                <a:ln>
                  <a:noFill/>
                </a:ln>
                <a:solidFill>
                  <a:srgbClr val="D54FED"/>
                </a:solidFill>
                <a:effectLst/>
                <a:uLnTx/>
                <a:uFillTx/>
                <a:latin typeface="Calibri" panose="020F0502020204030204"/>
                <a:ea typeface="+mn-ea"/>
                <a:cs typeface="+mn-cs"/>
              </a:rPr>
              <a:t>www.nasa.gov</a:t>
            </a:r>
            <a:r>
              <a:rPr kumimoji="0" lang="en-US" sz="1100" b="0" i="0" u="none" strike="noStrike" kern="1200" cap="none" spc="0" normalizeH="0" baseline="0" noProof="0" dirty="0">
                <a:ln>
                  <a:noFill/>
                </a:ln>
                <a:solidFill>
                  <a:srgbClr val="D54FED"/>
                </a:solidFill>
                <a:effectLst/>
                <a:uLnTx/>
                <a:uFillTx/>
                <a:latin typeface="Calibri" panose="020F0502020204030204"/>
                <a:ea typeface="+mn-ea"/>
                <a:cs typeface="+mn-cs"/>
              </a:rPr>
              <a:t>/</a:t>
            </a:r>
            <a:r>
              <a:rPr kumimoji="0" lang="en-US" sz="1100" b="0" i="0" u="none" strike="noStrike" kern="1200" cap="none" spc="0" normalizeH="0" baseline="0" noProof="0" dirty="0" err="1">
                <a:ln>
                  <a:noFill/>
                </a:ln>
                <a:solidFill>
                  <a:srgbClr val="D54FED"/>
                </a:solidFill>
                <a:effectLst/>
                <a:uLnTx/>
                <a:uFillTx/>
                <a:latin typeface="Calibri" panose="020F0502020204030204"/>
                <a:ea typeface="+mn-ea"/>
                <a:cs typeface="+mn-cs"/>
              </a:rPr>
              <a:t>hrp</a:t>
            </a:r>
            <a:r>
              <a:rPr kumimoji="0" lang="en-US" sz="1100" b="0" i="0" u="none" strike="noStrike" kern="1200" cap="none" spc="0" normalizeH="0" baseline="0" noProof="0" dirty="0">
                <a:ln>
                  <a:noFill/>
                </a:ln>
                <a:solidFill>
                  <a:srgbClr val="D54FED"/>
                </a:solidFill>
                <a:effectLst/>
                <a:uLnTx/>
                <a:uFillTx/>
                <a:latin typeface="Calibri" panose="020F0502020204030204"/>
                <a:ea typeface="+mn-ea"/>
                <a:cs typeface="+mn-cs"/>
              </a:rPr>
              <a:t>/5-hazards-of-human-spaceflight</a:t>
            </a:r>
          </a:p>
        </p:txBody>
      </p:sp>
    </p:spTree>
    <p:extLst>
      <p:ext uri="{BB962C8B-B14F-4D97-AF65-F5344CB8AC3E}">
        <p14:creationId xmlns:p14="http://schemas.microsoft.com/office/powerpoint/2010/main" val="321968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146957" y="243473"/>
            <a:ext cx="8850086" cy="523220"/>
          </a:xfrm>
          <a:prstGeom prst="rect">
            <a:avLst/>
          </a:prstGeom>
          <a:noFill/>
          <a:ln w="9525">
            <a:noFill/>
            <a:miter lim="800000"/>
            <a:headEnd/>
            <a:tailEnd/>
          </a:ln>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Deep space radiation: a hazard of a different flavor</a:t>
            </a:r>
          </a:p>
        </p:txBody>
      </p:sp>
      <p:sp>
        <p:nvSpPr>
          <p:cNvPr id="19" name="Rectangle 18">
            <a:extLst>
              <a:ext uri="{FF2B5EF4-FFF2-40B4-BE49-F238E27FC236}">
                <a16:creationId xmlns:a16="http://schemas.microsoft.com/office/drawing/2014/main" id="{790BF117-D860-8942-9F4D-69A821B37E3B}"/>
              </a:ext>
            </a:extLst>
          </p:cNvPr>
          <p:cNvSpPr/>
          <p:nvPr/>
        </p:nvSpPr>
        <p:spPr>
          <a:xfrm>
            <a:off x="261257" y="5267015"/>
            <a:ext cx="8621485" cy="1154162"/>
          </a:xfrm>
          <a:prstGeom prst="rect">
            <a:avLst/>
          </a:prstGeom>
        </p:spPr>
        <p:txBody>
          <a:bodyPr wrap="square">
            <a:spAutoFit/>
          </a:bodyPr>
          <a:lstStyle/>
          <a:p>
            <a:pPr marL="214313" marR="0" lvl="0" indent="-214313" algn="l" defTabSz="685800" rtl="0" eaLnBrk="1" fontAlgn="auto" latinLnBrk="0" hangingPunct="1">
              <a:lnSpc>
                <a:spcPct val="100000"/>
              </a:lnSpc>
              <a:spcBef>
                <a:spcPts val="0"/>
              </a:spcBef>
              <a:spcAft>
                <a:spcPts val="150"/>
              </a:spcAft>
              <a:buClrTx/>
              <a:buSzTx/>
              <a:buFontTx/>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SPEs: sporadic, transient (mins to days); high proton flux (low-medium energy)</a:t>
            </a:r>
          </a:p>
          <a:p>
            <a:pPr marL="214313" marR="0" lvl="0" indent="-214313" algn="l" defTabSz="685800" rtl="0" eaLnBrk="1" fontAlgn="auto" latinLnBrk="0" hangingPunct="1">
              <a:lnSpc>
                <a:spcPct val="100000"/>
              </a:lnSpc>
              <a:spcBef>
                <a:spcPts val="0"/>
              </a:spcBef>
              <a:spcAft>
                <a:spcPts val="150"/>
              </a:spcAft>
              <a:buClrTx/>
              <a:buSzTx/>
              <a:buFontTx/>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GCRs: high-energy protons and highly charged, energetic heavy particles. Hard to shield.</a:t>
            </a:r>
          </a:p>
          <a:p>
            <a:pPr marL="214313" marR="0" lvl="0" indent="-214313" algn="l" defTabSz="685800" rtl="0" eaLnBrk="1" fontAlgn="auto" latinLnBrk="0" hangingPunct="1">
              <a:lnSpc>
                <a:spcPct val="100000"/>
              </a:lnSpc>
              <a:spcBef>
                <a:spcPts val="0"/>
              </a:spcBef>
              <a:spcAft>
                <a:spcPts val="150"/>
              </a:spcAft>
              <a:buClrTx/>
              <a:buSzTx/>
              <a:buFontTx/>
              <a:buChar char="-"/>
              <a:tabLst/>
              <a:defRPr/>
            </a:pPr>
            <a:endPar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endParaRPr>
          </a:p>
          <a:p>
            <a:pPr marL="214313" marR="0" lvl="0" indent="-214313" algn="l" defTabSz="685800" rtl="0" eaLnBrk="1" fontAlgn="auto" latinLnBrk="0" hangingPunct="1">
              <a:lnSpc>
                <a:spcPct val="100000"/>
              </a:lnSpc>
              <a:spcBef>
                <a:spcPts val="0"/>
              </a:spcBef>
              <a:spcAft>
                <a:spcPts val="150"/>
              </a:spcAft>
              <a:buClrTx/>
              <a:buSzTx/>
              <a:buFontTx/>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Deep space radiation levels are modulated by the 11-year solar cycle</a:t>
            </a:r>
          </a:p>
        </p:txBody>
      </p:sp>
      <p:sp>
        <p:nvSpPr>
          <p:cNvPr id="27" name="TextBox 26">
            <a:extLst>
              <a:ext uri="{FF2B5EF4-FFF2-40B4-BE49-F238E27FC236}">
                <a16:creationId xmlns:a16="http://schemas.microsoft.com/office/drawing/2014/main" id="{B1E38366-5F45-4CD1-A0B4-2FE67E3D79AA}"/>
              </a:ext>
            </a:extLst>
          </p:cNvPr>
          <p:cNvSpPr txBox="1"/>
          <p:nvPr/>
        </p:nvSpPr>
        <p:spPr>
          <a:xfrm>
            <a:off x="7695585" y="6556238"/>
            <a:ext cx="1382110"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Image credit: NASA</a:t>
            </a:r>
          </a:p>
        </p:txBody>
      </p:sp>
      <p:grpSp>
        <p:nvGrpSpPr>
          <p:cNvPr id="3" name="Group 2">
            <a:extLst>
              <a:ext uri="{FF2B5EF4-FFF2-40B4-BE49-F238E27FC236}">
                <a16:creationId xmlns:a16="http://schemas.microsoft.com/office/drawing/2014/main" id="{379F6083-3874-4AB5-1FD8-2A4F4CE5B1E8}"/>
              </a:ext>
            </a:extLst>
          </p:cNvPr>
          <p:cNvGrpSpPr/>
          <p:nvPr/>
        </p:nvGrpSpPr>
        <p:grpSpPr>
          <a:xfrm>
            <a:off x="173336" y="961073"/>
            <a:ext cx="9126073" cy="4114019"/>
            <a:chOff x="194074" y="712685"/>
            <a:chExt cx="9126073" cy="4114019"/>
          </a:xfrm>
        </p:grpSpPr>
        <p:pic>
          <p:nvPicPr>
            <p:cNvPr id="6" name="Picture 5">
              <a:extLst>
                <a:ext uri="{FF2B5EF4-FFF2-40B4-BE49-F238E27FC236}">
                  <a16:creationId xmlns:a16="http://schemas.microsoft.com/office/drawing/2014/main" id="{F695BAE5-0FE2-3C69-B089-40FA3937D5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a:off x="194074" y="712685"/>
              <a:ext cx="4728162" cy="4114019"/>
            </a:xfrm>
            <a:prstGeom prst="rect">
              <a:avLst/>
            </a:prstGeom>
          </p:spPr>
        </p:pic>
        <p:pic>
          <p:nvPicPr>
            <p:cNvPr id="7" name="Picture 4">
              <a:extLst>
                <a:ext uri="{FF2B5EF4-FFF2-40B4-BE49-F238E27FC236}">
                  <a16:creationId xmlns:a16="http://schemas.microsoft.com/office/drawing/2014/main" id="{E4174489-F6D2-4251-E0EE-BF6DB991D68F}"/>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144" b="99928" l="9940" r="99588">
                          <a14:foregroundMark x1="62437" y1="81903" x2="74072" y2="85265"/>
                          <a14:foregroundMark x1="74072" y1="85265" x2="86028" y2="83906"/>
                          <a14:foregroundMark x1="86028" y1="83906" x2="93862" y2="88984"/>
                          <a14:foregroundMark x1="68026" y1="86695" x2="78333" y2="93491"/>
                          <a14:foregroundMark x1="78333" y1="93491" x2="90930" y2="96423"/>
                          <a14:foregroundMark x1="90930" y1="96423" x2="99404" y2="85837"/>
                          <a14:foregroundMark x1="99404" y1="85837" x2="97526" y2="5508"/>
                          <a14:foregroundMark x1="97526" y1="5508" x2="85112" y2="1216"/>
                          <a14:foregroundMark x1="85112" y1="1216" x2="62345" y2="19742"/>
                          <a14:foregroundMark x1="62345" y1="19742" x2="57627" y2="21459"/>
                          <a14:foregroundMark x1="98534" y1="0" x2="66560" y2="17096"/>
                          <a14:foregroundMark x1="98397" y1="0" x2="84792" y2="6009"/>
                          <a14:foregroundMark x1="84792" y1="6080" x2="98168" y2="4793"/>
                          <a14:foregroundMark x1="98168" y1="4793" x2="69812" y2="23891"/>
                          <a14:foregroundMark x1="69812" y1="23891" x2="88365" y2="20315"/>
                          <a14:foregroundMark x1="88365" y1="20315" x2="75172" y2="29113"/>
                          <a14:foregroundMark x1="75172" y1="29113" x2="67751" y2="40916"/>
                          <a14:foregroundMark x1="67751" y1="40916" x2="80623" y2="40486"/>
                          <a14:foregroundMark x1="80623" y1="40486" x2="75447" y2="53147"/>
                          <a14:foregroundMark x1="75447" y1="53147" x2="84792" y2="65236"/>
                          <a14:foregroundMark x1="84792" y1="65236" x2="84883" y2="84907"/>
                          <a14:foregroundMark x1="84883" y1="84907" x2="90609" y2="97568"/>
                          <a14:foregroundMark x1="90609" y1="97568" x2="97022" y2="99928"/>
                          <a14:foregroundMark x1="79340" y1="89843" x2="87311" y2="94635"/>
                          <a14:foregroundMark x1="94549" y1="94063" x2="99634" y2="95494"/>
                          <a14:foregroundMark x1="85158" y1="88984" x2="94091" y2="94063"/>
                          <a14:foregroundMark x1="76225" y1="91488" x2="96977" y2="97139"/>
                          <a14:foregroundMark x1="83463" y1="5866" x2="94091" y2="1931"/>
                          <a14:foregroundMark x1="62712" y1="81617" x2="95923" y2="99499"/>
                          <a14:foregroundMark x1="95923" y1="99499" x2="97939" y2="99714"/>
                          <a14:foregroundMark x1="89510" y1="92632" x2="76729" y2="88484"/>
                          <a14:foregroundMark x1="76729" y1="88484" x2="86349" y2="91202"/>
                          <a14:backgroundMark x1="37929" y1="86123" x2="38754" y2="99928"/>
                          <a14:backgroundMark x1="37929" y1="86123" x2="8475" y2="98426"/>
                          <a14:backgroundMark x1="8475" y1="98426" x2="19102" y2="89700"/>
                          <a14:backgroundMark x1="19102" y1="89700" x2="20247" y2="99928"/>
                          <a14:backgroundMark x1="42648" y1="78827" x2="54466" y2="79471"/>
                          <a14:backgroundMark x1="54466" y1="79471" x2="68988" y2="89127"/>
                          <a14:backgroundMark x1="68988" y1="89127" x2="70362" y2="89485"/>
                          <a14:backgroundMark x1="95282" y1="96280" x2="96015" y2="98426"/>
                          <a14:backgroundMark x1="5726" y1="0" x2="37746" y2="8369"/>
                          <a14:backgroundMark x1="37792" y1="8441" x2="48145" y2="17740"/>
                          <a14:backgroundMark x1="48145" y1="17740" x2="60192" y2="19671"/>
                          <a14:backgroundMark x1="60192" y1="19671" x2="67568" y2="14163"/>
                          <a14:backgroundMark x1="85433" y1="2289" x2="93449" y2="1073"/>
                          <a14:backgroundMark x1="56436" y1="16023" x2="42648" y2="5866"/>
                          <a14:backgroundMark x1="42648" y1="5866" x2="30921" y2="8655"/>
                          <a14:backgroundMark x1="30921" y1="8655" x2="12597" y2="1359"/>
                          <a14:backgroundMark x1="13926" y1="0" x2="12597" y2="1288"/>
                          <a14:backgroundMark x1="44114" y1="16595" x2="57261" y2="8798"/>
                          <a14:backgroundMark x1="57261" y1="8798" x2="71003" y2="8011"/>
                          <a14:backgroundMark x1="95053" y1="0" x2="89556" y2="1788"/>
                          <a14:backgroundMark x1="83509" y1="3863" x2="86853" y2="2718"/>
                          <a14:backgroundMark x1="71003" y1="8011" x2="78012" y2="5651"/>
                          <a14:backgroundMark x1="43152" y1="501" x2="27119" y2="501"/>
                          <a14:backgroundMark x1="27119" y1="501" x2="55383" y2="501"/>
                          <a14:backgroundMark x1="55337" y1="501" x2="0" y2="4077"/>
                          <a14:backgroundMark x1="0" y1="4506" x2="15163" y2="4506"/>
                          <a14:backgroundMark x1="15208" y1="4578" x2="45809" y2="3934"/>
                          <a14:backgroundMark x1="0" y1="4649" x2="45763" y2="3934"/>
                          <a14:backgroundMark x1="0" y1="4721" x2="64773" y2="4936"/>
                          <a14:backgroundMark x1="64819" y1="5007" x2="4031" y2="11230"/>
                          <a14:backgroundMark x1="4031" y1="11230" x2="29867" y2="10801"/>
                          <a14:backgroundMark x1="29867" y1="10801" x2="12093" y2="16023"/>
                          <a14:backgroundMark x1="12093" y1="16023" x2="47549" y2="12375"/>
                          <a14:backgroundMark x1="47549" y1="12375" x2="32570" y2="17597"/>
                          <a14:backgroundMark x1="32570" y1="17597" x2="74576" y2="8441"/>
                          <a14:backgroundMark x1="75218" y1="7940" x2="11223" y2="13877"/>
                          <a14:backgroundMark x1="11223" y1="13877" x2="4260" y2="37339"/>
                          <a14:backgroundMark x1="4260" y1="37339" x2="4810" y2="58369"/>
                          <a14:backgroundMark x1="4810" y1="58369" x2="2657" y2="23104"/>
                          <a14:backgroundMark x1="2657" y1="23104" x2="9849" y2="73391"/>
                          <a14:backgroundMark x1="9849" y1="73391" x2="10948" y2="24678"/>
                          <a14:backgroundMark x1="10948" y1="24678" x2="14155" y2="75322"/>
                          <a14:backgroundMark x1="14155" y1="75322" x2="20660" y2="59371"/>
                          <a14:backgroundMark x1="20660" y1="59371" x2="21301" y2="80687"/>
                          <a14:backgroundMark x1="21301" y1="80687" x2="37334" y2="61874"/>
                          <a14:backgroundMark x1="37334" y1="61874" x2="40861" y2="77182"/>
                          <a14:backgroundMark x1="40861" y1="77182" x2="51397" y2="70029"/>
                          <a14:backgroundMark x1="51397" y1="70029" x2="61612" y2="80544"/>
                          <a14:backgroundMark x1="75951" y1="86052" x2="84883" y2="89485"/>
                          <a14:backgroundMark x1="61612" y1="80544" x2="62849" y2="81044"/>
                        </a14:backgroundRemoval>
                      </a14:imgEffect>
                    </a14:imgLayer>
                  </a14:imgProps>
                </a:ext>
                <a:ext uri="{28A0092B-C50C-407E-A947-70E740481C1C}">
                  <a14:useLocalDpi xmlns:a14="http://schemas.microsoft.com/office/drawing/2010/main"/>
                </a:ext>
              </a:extLst>
            </a:blip>
            <a:srcRect r="-247"/>
            <a:stretch/>
          </p:blipFill>
          <p:spPr bwMode="auto">
            <a:xfrm>
              <a:off x="3884838" y="1224212"/>
              <a:ext cx="5435309" cy="3442885"/>
            </a:xfrm>
            <a:prstGeom prst="rect">
              <a:avLst/>
            </a:prstGeom>
            <a:noFill/>
            <a:effectLst>
              <a:softEdge rad="356826"/>
            </a:effectLst>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E8999C95-49AF-F004-63FC-08FBDAE38BEF}"/>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9943" b="89914" l="7787" r="89922">
                          <a14:foregroundMark x1="321" y1="21459" x2="4352" y2="37625"/>
                          <a14:foregroundMark x1="4352" y1="37625" x2="7375" y2="23104"/>
                          <a14:foregroundMark x1="7375" y1="23104" x2="8887" y2="38770"/>
                          <a14:foregroundMark x1="8887" y1="38770" x2="12185" y2="25393"/>
                          <a14:foregroundMark x1="12185" y1="25393" x2="13514" y2="43562"/>
                          <a14:foregroundMark x1="13514" y1="43562" x2="7787" y2="74821"/>
                          <a14:foregroundMark x1="7787" y1="74821" x2="14659" y2="65808"/>
                          <a14:foregroundMark x1="14659" y1="65808" x2="16858" y2="66667"/>
                        </a14:backgroundRemoval>
                      </a14:imgEffect>
                    </a14:imgLayer>
                  </a14:imgProps>
                </a:ext>
                <a:ext uri="{28A0092B-C50C-407E-A947-70E740481C1C}">
                  <a14:useLocalDpi xmlns:a14="http://schemas.microsoft.com/office/drawing/2010/main"/>
                </a:ext>
              </a:extLst>
            </a:blip>
            <a:srcRect r="-247"/>
            <a:stretch/>
          </p:blipFill>
          <p:spPr bwMode="auto">
            <a:xfrm>
              <a:off x="3814415" y="1264568"/>
              <a:ext cx="5435309" cy="3442885"/>
            </a:xfrm>
            <a:prstGeom prst="rect">
              <a:avLst/>
            </a:prstGeom>
            <a:noFill/>
            <a:effectLst>
              <a:softEdge rad="356826"/>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2E954CC6-38AB-EA5B-04AE-9476C2ACB57C}"/>
                </a:ext>
              </a:extLst>
            </p:cNvPr>
            <p:cNvSpPr/>
            <p:nvPr/>
          </p:nvSpPr>
          <p:spPr>
            <a:xfrm>
              <a:off x="6331840" y="4091778"/>
              <a:ext cx="1384483" cy="215444"/>
            </a:xfrm>
            <a:prstGeom prst="rect">
              <a:avLst/>
            </a:prstGeom>
          </p:spPr>
          <p:txBody>
            <a:bodyPr wrap="none" lIns="0" tIns="0" rIns="0" bIns="0">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Avenir Book" panose="02000503020000020003" pitchFamily="2" charset="0"/>
                  <a:ea typeface="+mn-ea"/>
                  <a:cs typeface="Arial"/>
                </a:rPr>
                <a:t>Trapped particles</a:t>
              </a:r>
            </a:p>
          </p:txBody>
        </p:sp>
        <p:cxnSp>
          <p:nvCxnSpPr>
            <p:cNvPr id="12" name="Straight Arrow Connector 11">
              <a:extLst>
                <a:ext uri="{FF2B5EF4-FFF2-40B4-BE49-F238E27FC236}">
                  <a16:creationId xmlns:a16="http://schemas.microsoft.com/office/drawing/2014/main" id="{EA34BDC8-8CDD-C1CA-CC66-C7A0F48814CB}"/>
                </a:ext>
              </a:extLst>
            </p:cNvPr>
            <p:cNvCxnSpPr>
              <a:cxnSpLocks/>
            </p:cNvCxnSpPr>
            <p:nvPr/>
          </p:nvCxnSpPr>
          <p:spPr>
            <a:xfrm flipV="1">
              <a:off x="7183311" y="3091145"/>
              <a:ext cx="351810" cy="100882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B123C42-7D19-FBEB-D7B2-2E164F7EFD39}"/>
                </a:ext>
              </a:extLst>
            </p:cNvPr>
            <p:cNvSpPr/>
            <p:nvPr/>
          </p:nvSpPr>
          <p:spPr>
            <a:xfrm>
              <a:off x="5286839" y="1153388"/>
              <a:ext cx="2624116" cy="246221"/>
            </a:xfrm>
            <a:prstGeom prst="rect">
              <a:avLst/>
            </a:prstGeom>
          </p:spPr>
          <p:txBody>
            <a:bodyPr wrap="none" lIns="0" tIns="0" rIns="0" bIns="0">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Avenir Book" panose="02000503020000020003" pitchFamily="2" charset="0"/>
                  <a:ea typeface="+mn-ea"/>
                  <a:cs typeface="Arial"/>
                </a:rPr>
                <a:t>Galactic Cosmic Rays (GCRs)</a:t>
              </a:r>
            </a:p>
          </p:txBody>
        </p:sp>
        <p:sp>
          <p:nvSpPr>
            <p:cNvPr id="14" name="Rectangle 13">
              <a:extLst>
                <a:ext uri="{FF2B5EF4-FFF2-40B4-BE49-F238E27FC236}">
                  <a16:creationId xmlns:a16="http://schemas.microsoft.com/office/drawing/2014/main" id="{EC93EBA1-6E8C-6878-14F9-EB77361D91B6}"/>
                </a:ext>
              </a:extLst>
            </p:cNvPr>
            <p:cNvSpPr/>
            <p:nvPr/>
          </p:nvSpPr>
          <p:spPr>
            <a:xfrm>
              <a:off x="4799382" y="3653676"/>
              <a:ext cx="1208665" cy="518091"/>
            </a:xfrm>
            <a:prstGeom prst="rect">
              <a:avLst/>
            </a:prstGeom>
          </p:spPr>
          <p:txBody>
            <a:bodyPr wrap="none" lIns="0" tIns="0" rIns="0" bIns="0">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Avenir Book" panose="02000503020000020003" pitchFamily="2" charset="0"/>
                  <a:ea typeface="+mn-ea"/>
                  <a:cs typeface="Arial"/>
                </a:rPr>
                <a:t>Solar Particle</a:t>
              </a:r>
            </a:p>
            <a:p>
              <a:pPr marL="0" marR="0" lvl="0" indent="0" algn="ctr" defTabSz="457200" rtl="0" eaLnBrk="1" fontAlgn="auto" latinLnBrk="0" hangingPunct="1">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Avenir Book" panose="02000503020000020003" pitchFamily="2" charset="0"/>
                  <a:ea typeface="+mn-ea"/>
                  <a:cs typeface="Arial"/>
                </a:rPr>
                <a:t>Events (SPEs)</a:t>
              </a:r>
            </a:p>
          </p:txBody>
        </p:sp>
      </p:grpSp>
    </p:spTree>
    <p:extLst>
      <p:ext uri="{BB962C8B-B14F-4D97-AF65-F5344CB8AC3E}">
        <p14:creationId xmlns:p14="http://schemas.microsoft.com/office/powerpoint/2010/main" val="4156942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88A325-D9F6-44D3-BB43-EF696A1BCCA9}"/>
              </a:ext>
            </a:extLst>
          </p:cNvPr>
          <p:cNvSpPr txBox="1"/>
          <p:nvPr/>
        </p:nvSpPr>
        <p:spPr>
          <a:xfrm>
            <a:off x="387010" y="270022"/>
            <a:ext cx="8205216" cy="107721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Radiation causes damage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in multiple ways</a:t>
            </a:r>
          </a:p>
        </p:txBody>
      </p:sp>
      <p:grpSp>
        <p:nvGrpSpPr>
          <p:cNvPr id="6" name="Group 5">
            <a:extLst>
              <a:ext uri="{FF2B5EF4-FFF2-40B4-BE49-F238E27FC236}">
                <a16:creationId xmlns:a16="http://schemas.microsoft.com/office/drawing/2014/main" id="{67FE2A5E-50E2-4F41-98B8-C723AB139CC6}"/>
              </a:ext>
            </a:extLst>
          </p:cNvPr>
          <p:cNvGrpSpPr>
            <a:grpSpLocks noChangeAspect="1"/>
          </p:cNvGrpSpPr>
          <p:nvPr/>
        </p:nvGrpSpPr>
        <p:grpSpPr>
          <a:xfrm>
            <a:off x="342900" y="2113746"/>
            <a:ext cx="3370757" cy="4098318"/>
            <a:chOff x="93065" y="1702937"/>
            <a:chExt cx="1544986" cy="1878463"/>
          </a:xfrm>
        </p:grpSpPr>
        <p:pic>
          <p:nvPicPr>
            <p:cNvPr id="8" name="Picture 7">
              <a:extLst>
                <a:ext uri="{FF2B5EF4-FFF2-40B4-BE49-F238E27FC236}">
                  <a16:creationId xmlns:a16="http://schemas.microsoft.com/office/drawing/2014/main" id="{F1F72B2C-9C52-4FDE-A2BD-35476047F3B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8466" y="1752600"/>
              <a:ext cx="1279585" cy="1828800"/>
            </a:xfrm>
            <a:prstGeom prst="rect">
              <a:avLst/>
            </a:prstGeom>
          </p:spPr>
        </p:pic>
        <p:sp>
          <p:nvSpPr>
            <p:cNvPr id="9" name="TextBox 8">
              <a:extLst>
                <a:ext uri="{FF2B5EF4-FFF2-40B4-BE49-F238E27FC236}">
                  <a16:creationId xmlns:a16="http://schemas.microsoft.com/office/drawing/2014/main" id="{885F2815-B665-459D-B26A-19248C8FA726}"/>
                </a:ext>
              </a:extLst>
            </p:cNvPr>
            <p:cNvSpPr txBox="1"/>
            <p:nvPr/>
          </p:nvSpPr>
          <p:spPr>
            <a:xfrm>
              <a:off x="299504" y="1702937"/>
              <a:ext cx="182215" cy="95222"/>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X-ray</a:t>
              </a:r>
            </a:p>
          </p:txBody>
        </p:sp>
        <p:sp>
          <p:nvSpPr>
            <p:cNvPr id="10" name="TextBox 9">
              <a:extLst>
                <a:ext uri="{FF2B5EF4-FFF2-40B4-BE49-F238E27FC236}">
                  <a16:creationId xmlns:a16="http://schemas.microsoft.com/office/drawing/2014/main" id="{BF188B3B-ADC4-4FE5-BD9F-D96037C87D59}"/>
                </a:ext>
              </a:extLst>
            </p:cNvPr>
            <p:cNvSpPr txBox="1"/>
            <p:nvPr/>
          </p:nvSpPr>
          <p:spPr>
            <a:xfrm>
              <a:off x="93065" y="2395261"/>
              <a:ext cx="351204" cy="95222"/>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Heavy ion</a:t>
              </a:r>
            </a:p>
          </p:txBody>
        </p:sp>
      </p:grpSp>
      <p:sp>
        <p:nvSpPr>
          <p:cNvPr id="15" name="Freeform: Shape 14">
            <a:extLst>
              <a:ext uri="{FF2B5EF4-FFF2-40B4-BE49-F238E27FC236}">
                <a16:creationId xmlns:a16="http://schemas.microsoft.com/office/drawing/2014/main" id="{B8EF0435-7E85-4F23-BB9D-5A2D9B79FAAC}"/>
              </a:ext>
            </a:extLst>
          </p:cNvPr>
          <p:cNvSpPr/>
          <p:nvPr/>
        </p:nvSpPr>
        <p:spPr>
          <a:xfrm>
            <a:off x="4613620" y="2251095"/>
            <a:ext cx="4287722" cy="3964648"/>
          </a:xfrm>
          <a:custGeom>
            <a:avLst/>
            <a:gdLst>
              <a:gd name="connsiteX0" fmla="*/ 3691220 w 4323609"/>
              <a:gd name="connsiteY0" fmla="*/ 0 h 3997830"/>
              <a:gd name="connsiteX1" fmla="*/ 4323609 w 4323609"/>
              <a:gd name="connsiteY1" fmla="*/ 675357 h 3997830"/>
              <a:gd name="connsiteX2" fmla="*/ 3818669 w 4323609"/>
              <a:gd name="connsiteY2" fmla="*/ 1336993 h 3997830"/>
              <a:gd name="connsiteX3" fmla="*/ 3725533 w 4323609"/>
              <a:gd name="connsiteY3" fmla="*/ 1347020 h 3997830"/>
              <a:gd name="connsiteX4" fmla="*/ 3737600 w 4323609"/>
              <a:gd name="connsiteY4" fmla="*/ 1364828 h 3997830"/>
              <a:gd name="connsiteX5" fmla="*/ 3977640 w 4323609"/>
              <a:gd name="connsiteY5" fmla="*/ 2214750 h 3997830"/>
              <a:gd name="connsiteX6" fmla="*/ 1988820 w 4323609"/>
              <a:gd name="connsiteY6" fmla="*/ 3997830 h 3997830"/>
              <a:gd name="connsiteX7" fmla="*/ 0 w 4323609"/>
              <a:gd name="connsiteY7" fmla="*/ 2214750 h 3997830"/>
              <a:gd name="connsiteX8" fmla="*/ 1988820 w 4323609"/>
              <a:gd name="connsiteY8" fmla="*/ 431670 h 3997830"/>
              <a:gd name="connsiteX9" fmla="*/ 2936809 w 4323609"/>
              <a:gd name="connsiteY9" fmla="*/ 646878 h 3997830"/>
              <a:gd name="connsiteX10" fmla="*/ 3062611 w 4323609"/>
              <a:gd name="connsiteY10" fmla="*/ 715398 h 3997830"/>
              <a:gd name="connsiteX11" fmla="*/ 3058831 w 4323609"/>
              <a:gd name="connsiteY11" fmla="*/ 675357 h 3997830"/>
              <a:gd name="connsiteX12" fmla="*/ 3691220 w 4323609"/>
              <a:gd name="connsiteY12" fmla="*/ 0 h 3997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23609" h="3997830">
                <a:moveTo>
                  <a:pt x="3691220" y="0"/>
                </a:moveTo>
                <a:cubicBezTo>
                  <a:pt x="4040479" y="0"/>
                  <a:pt x="4323609" y="302368"/>
                  <a:pt x="4323609" y="675357"/>
                </a:cubicBezTo>
                <a:cubicBezTo>
                  <a:pt x="4323609" y="1001722"/>
                  <a:pt x="4106838" y="1274019"/>
                  <a:pt x="3818669" y="1336993"/>
                </a:cubicBezTo>
                <a:lnTo>
                  <a:pt x="3725533" y="1347020"/>
                </a:lnTo>
                <a:lnTo>
                  <a:pt x="3737600" y="1364828"/>
                </a:lnTo>
                <a:cubicBezTo>
                  <a:pt x="3890685" y="1617479"/>
                  <a:pt x="3977640" y="1907010"/>
                  <a:pt x="3977640" y="2214750"/>
                </a:cubicBezTo>
                <a:cubicBezTo>
                  <a:pt x="3977640" y="3199518"/>
                  <a:pt x="3087215" y="3997830"/>
                  <a:pt x="1988820" y="3997830"/>
                </a:cubicBezTo>
                <a:cubicBezTo>
                  <a:pt x="890425" y="3997830"/>
                  <a:pt x="0" y="3199518"/>
                  <a:pt x="0" y="2214750"/>
                </a:cubicBezTo>
                <a:cubicBezTo>
                  <a:pt x="0" y="1229982"/>
                  <a:pt x="890425" y="431670"/>
                  <a:pt x="1988820" y="431670"/>
                </a:cubicBezTo>
                <a:cubicBezTo>
                  <a:pt x="2332068" y="431670"/>
                  <a:pt x="2655007" y="509630"/>
                  <a:pt x="2936809" y="646878"/>
                </a:cubicBezTo>
                <a:lnTo>
                  <a:pt x="3062611" y="715398"/>
                </a:lnTo>
                <a:lnTo>
                  <a:pt x="3058831" y="675357"/>
                </a:lnTo>
                <a:cubicBezTo>
                  <a:pt x="3058831" y="302368"/>
                  <a:pt x="3341961" y="0"/>
                  <a:pt x="3691220" y="0"/>
                </a:cubicBezTo>
                <a:close/>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4273BB0C-0D84-4144-9FCE-DC50A5026DF4}"/>
              </a:ext>
            </a:extLst>
          </p:cNvPr>
          <p:cNvSpPr/>
          <p:nvPr/>
        </p:nvSpPr>
        <p:spPr>
          <a:xfrm>
            <a:off x="4682667" y="2292526"/>
            <a:ext cx="4165510" cy="3876324"/>
          </a:xfrm>
          <a:custGeom>
            <a:avLst/>
            <a:gdLst>
              <a:gd name="connsiteX0" fmla="*/ 3620319 w 4200374"/>
              <a:gd name="connsiteY0" fmla="*/ 0 h 3908767"/>
              <a:gd name="connsiteX1" fmla="*/ 4200374 w 4200374"/>
              <a:gd name="connsiteY1" fmla="*/ 634423 h 3908767"/>
              <a:gd name="connsiteX2" fmla="*/ 3620319 w 4200374"/>
              <a:gd name="connsiteY2" fmla="*/ 1268846 h 3908767"/>
              <a:gd name="connsiteX3" fmla="*/ 3562172 w 4200374"/>
              <a:gd name="connsiteY3" fmla="*/ 1262435 h 3908767"/>
              <a:gd name="connsiteX4" fmla="*/ 3626165 w 4200374"/>
              <a:gd name="connsiteY4" fmla="*/ 1356781 h 3908767"/>
              <a:gd name="connsiteX5" fmla="*/ 3859048 w 4200374"/>
              <a:gd name="connsiteY5" fmla="*/ 2180551 h 3908767"/>
              <a:gd name="connsiteX6" fmla="*/ 1929524 w 4200374"/>
              <a:gd name="connsiteY6" fmla="*/ 3908767 h 3908767"/>
              <a:gd name="connsiteX7" fmla="*/ 0 w 4200374"/>
              <a:gd name="connsiteY7" fmla="*/ 2180551 h 3908767"/>
              <a:gd name="connsiteX8" fmla="*/ 1929524 w 4200374"/>
              <a:gd name="connsiteY8" fmla="*/ 452335 h 3908767"/>
              <a:gd name="connsiteX9" fmla="*/ 3008339 w 4200374"/>
              <a:gd name="connsiteY9" fmla="*/ 747487 h 3908767"/>
              <a:gd name="connsiteX10" fmla="*/ 3057123 w 4200374"/>
              <a:gd name="connsiteY10" fmla="*/ 780161 h 3908767"/>
              <a:gd name="connsiteX11" fmla="*/ 3052049 w 4200374"/>
              <a:gd name="connsiteY11" fmla="*/ 762281 h 3908767"/>
              <a:gd name="connsiteX12" fmla="*/ 3040264 w 4200374"/>
              <a:gd name="connsiteY12" fmla="*/ 634423 h 3908767"/>
              <a:gd name="connsiteX13" fmla="*/ 3620319 w 4200374"/>
              <a:gd name="connsiteY13" fmla="*/ 0 h 390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00374" h="3908767">
                <a:moveTo>
                  <a:pt x="3620319" y="0"/>
                </a:moveTo>
                <a:cubicBezTo>
                  <a:pt x="3940675" y="0"/>
                  <a:pt x="4200374" y="284041"/>
                  <a:pt x="4200374" y="634423"/>
                </a:cubicBezTo>
                <a:cubicBezTo>
                  <a:pt x="4200374" y="984805"/>
                  <a:pt x="3940675" y="1268846"/>
                  <a:pt x="3620319" y="1268846"/>
                </a:cubicBezTo>
                <a:lnTo>
                  <a:pt x="3562172" y="1262435"/>
                </a:lnTo>
                <a:lnTo>
                  <a:pt x="3626165" y="1356781"/>
                </a:lnTo>
                <a:cubicBezTo>
                  <a:pt x="3774685" y="1601658"/>
                  <a:pt x="3859048" y="1882280"/>
                  <a:pt x="3859048" y="2180551"/>
                </a:cubicBezTo>
                <a:cubicBezTo>
                  <a:pt x="3859048" y="3135018"/>
                  <a:pt x="2995171" y="3908767"/>
                  <a:pt x="1929524" y="3908767"/>
                </a:cubicBezTo>
                <a:cubicBezTo>
                  <a:pt x="863877" y="3908767"/>
                  <a:pt x="0" y="3135018"/>
                  <a:pt x="0" y="2180551"/>
                </a:cubicBezTo>
                <a:cubicBezTo>
                  <a:pt x="0" y="1226084"/>
                  <a:pt x="863877" y="452335"/>
                  <a:pt x="1929524" y="452335"/>
                </a:cubicBezTo>
                <a:cubicBezTo>
                  <a:pt x="2329141" y="452335"/>
                  <a:pt x="2700385" y="561144"/>
                  <a:pt x="3008339" y="747487"/>
                </a:cubicBezTo>
                <a:lnTo>
                  <a:pt x="3057123" y="780161"/>
                </a:lnTo>
                <a:lnTo>
                  <a:pt x="3052049" y="762281"/>
                </a:lnTo>
                <a:cubicBezTo>
                  <a:pt x="3044322" y="720982"/>
                  <a:pt x="3040264" y="678221"/>
                  <a:pt x="3040264" y="634423"/>
                </a:cubicBezTo>
                <a:cubicBezTo>
                  <a:pt x="3040264" y="284041"/>
                  <a:pt x="3299963" y="0"/>
                  <a:pt x="3620319" y="0"/>
                </a:cubicBezTo>
                <a:close/>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56026B6E-158A-4A81-BD31-37301319CDA3}"/>
              </a:ext>
            </a:extLst>
          </p:cNvPr>
          <p:cNvSpPr/>
          <p:nvPr/>
        </p:nvSpPr>
        <p:spPr>
          <a:xfrm rot="1985068">
            <a:off x="6753879" y="3095032"/>
            <a:ext cx="1209574" cy="66730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598898FA-E0DA-4ABA-B7C9-BFB6535DC81D}"/>
              </a:ext>
            </a:extLst>
          </p:cNvPr>
          <p:cNvSpPr/>
          <p:nvPr/>
        </p:nvSpPr>
        <p:spPr>
          <a:xfrm>
            <a:off x="6860440" y="3036952"/>
            <a:ext cx="998126" cy="758797"/>
          </a:xfrm>
          <a:custGeom>
            <a:avLst/>
            <a:gdLst>
              <a:gd name="connsiteX0" fmla="*/ 80 w 728959"/>
              <a:gd name="connsiteY0" fmla="*/ 64 h 546290"/>
              <a:gd name="connsiteX1" fmla="*/ 43838 w 728959"/>
              <a:gd name="connsiteY1" fmla="*/ 3082 h 546290"/>
              <a:gd name="connsiteX2" fmla="*/ 69490 w 728959"/>
              <a:gd name="connsiteY2" fmla="*/ 4591 h 546290"/>
              <a:gd name="connsiteX3" fmla="*/ 105704 w 728959"/>
              <a:gd name="connsiteY3" fmla="*/ 10626 h 546290"/>
              <a:gd name="connsiteX4" fmla="*/ 107212 w 728959"/>
              <a:gd name="connsiteY4" fmla="*/ 15153 h 546290"/>
              <a:gd name="connsiteX5" fmla="*/ 111739 w 728959"/>
              <a:gd name="connsiteY5" fmla="*/ 33260 h 546290"/>
              <a:gd name="connsiteX6" fmla="*/ 123810 w 728959"/>
              <a:gd name="connsiteY6" fmla="*/ 63438 h 546290"/>
              <a:gd name="connsiteX7" fmla="*/ 125319 w 728959"/>
              <a:gd name="connsiteY7" fmla="*/ 83054 h 546290"/>
              <a:gd name="connsiteX8" fmla="*/ 167569 w 728959"/>
              <a:gd name="connsiteY8" fmla="*/ 111723 h 546290"/>
              <a:gd name="connsiteX9" fmla="*/ 220381 w 728959"/>
              <a:gd name="connsiteY9" fmla="*/ 116250 h 546290"/>
              <a:gd name="connsiteX10" fmla="*/ 286773 w 728959"/>
              <a:gd name="connsiteY10" fmla="*/ 123795 h 546290"/>
              <a:gd name="connsiteX11" fmla="*/ 307898 w 728959"/>
              <a:gd name="connsiteY11" fmla="*/ 129830 h 546290"/>
              <a:gd name="connsiteX12" fmla="*/ 319969 w 728959"/>
              <a:gd name="connsiteY12" fmla="*/ 131339 h 546290"/>
              <a:gd name="connsiteX13" fmla="*/ 419557 w 728959"/>
              <a:gd name="connsiteY13" fmla="*/ 132848 h 546290"/>
              <a:gd name="connsiteX14" fmla="*/ 439173 w 728959"/>
              <a:gd name="connsiteY14" fmla="*/ 135866 h 546290"/>
              <a:gd name="connsiteX15" fmla="*/ 454262 w 728959"/>
              <a:gd name="connsiteY15" fmla="*/ 140393 h 546290"/>
              <a:gd name="connsiteX16" fmla="*/ 466333 w 728959"/>
              <a:gd name="connsiteY16" fmla="*/ 153973 h 546290"/>
              <a:gd name="connsiteX17" fmla="*/ 552341 w 728959"/>
              <a:gd name="connsiteY17" fmla="*/ 199240 h 546290"/>
              <a:gd name="connsiteX18" fmla="*/ 559886 w 728959"/>
              <a:gd name="connsiteY18" fmla="*/ 208294 h 546290"/>
              <a:gd name="connsiteX19" fmla="*/ 600626 w 728959"/>
              <a:gd name="connsiteY19" fmla="*/ 286757 h 546290"/>
              <a:gd name="connsiteX20" fmla="*/ 614206 w 728959"/>
              <a:gd name="connsiteY20" fmla="*/ 324480 h 546290"/>
              <a:gd name="connsiteX21" fmla="*/ 674563 w 728959"/>
              <a:gd name="connsiteY21" fmla="*/ 368238 h 546290"/>
              <a:gd name="connsiteX22" fmla="*/ 716812 w 728959"/>
              <a:gd name="connsiteY22" fmla="*/ 410488 h 546290"/>
              <a:gd name="connsiteX23" fmla="*/ 728884 w 728959"/>
              <a:gd name="connsiteY23" fmla="*/ 440666 h 546290"/>
              <a:gd name="connsiteX24" fmla="*/ 721339 w 728959"/>
              <a:gd name="connsiteY24" fmla="*/ 472353 h 546290"/>
              <a:gd name="connsiteX25" fmla="*/ 716812 w 728959"/>
              <a:gd name="connsiteY25" fmla="*/ 487442 h 546290"/>
              <a:gd name="connsiteX26" fmla="*/ 713795 w 728959"/>
              <a:gd name="connsiteY26" fmla="*/ 501022 h 546290"/>
              <a:gd name="connsiteX27" fmla="*/ 709268 w 728959"/>
              <a:gd name="connsiteY27" fmla="*/ 513094 h 546290"/>
              <a:gd name="connsiteX28" fmla="*/ 618733 w 728959"/>
              <a:gd name="connsiteY28" fmla="*/ 540254 h 546290"/>
              <a:gd name="connsiteX29" fmla="*/ 596100 w 728959"/>
              <a:gd name="connsiteY29" fmla="*/ 546290 h 546290"/>
              <a:gd name="connsiteX30" fmla="*/ 297335 w 728959"/>
              <a:gd name="connsiteY30" fmla="*/ 383327 h 546290"/>
              <a:gd name="connsiteX31" fmla="*/ 194729 w 728959"/>
              <a:gd name="connsiteY31" fmla="*/ 313917 h 546290"/>
              <a:gd name="connsiteX32" fmla="*/ 132864 w 728959"/>
              <a:gd name="connsiteY32" fmla="*/ 200749 h 546290"/>
              <a:gd name="connsiteX33" fmla="*/ 114757 w 728959"/>
              <a:gd name="connsiteY33" fmla="*/ 164535 h 546290"/>
              <a:gd name="connsiteX34" fmla="*/ 102686 w 728959"/>
              <a:gd name="connsiteY34" fmla="*/ 141902 h 546290"/>
              <a:gd name="connsiteX35" fmla="*/ 89106 w 728959"/>
              <a:gd name="connsiteY35" fmla="*/ 104179 h 546290"/>
              <a:gd name="connsiteX36" fmla="*/ 67981 w 728959"/>
              <a:gd name="connsiteY36" fmla="*/ 64947 h 546290"/>
              <a:gd name="connsiteX37" fmla="*/ 66472 w 728959"/>
              <a:gd name="connsiteY37" fmla="*/ 49858 h 546290"/>
              <a:gd name="connsiteX38" fmla="*/ 33276 w 728959"/>
              <a:gd name="connsiteY38" fmla="*/ 6100 h 546290"/>
              <a:gd name="connsiteX39" fmla="*/ 80 w 728959"/>
              <a:gd name="connsiteY39" fmla="*/ 64 h 546290"/>
              <a:gd name="connsiteX0" fmla="*/ 62253 w 791132"/>
              <a:gd name="connsiteY0" fmla="*/ 64 h 546290"/>
              <a:gd name="connsiteX1" fmla="*/ 106011 w 791132"/>
              <a:gd name="connsiteY1" fmla="*/ 3082 h 546290"/>
              <a:gd name="connsiteX2" fmla="*/ 131663 w 791132"/>
              <a:gd name="connsiteY2" fmla="*/ 4591 h 546290"/>
              <a:gd name="connsiteX3" fmla="*/ 167877 w 791132"/>
              <a:gd name="connsiteY3" fmla="*/ 10626 h 546290"/>
              <a:gd name="connsiteX4" fmla="*/ 169385 w 791132"/>
              <a:gd name="connsiteY4" fmla="*/ 15153 h 546290"/>
              <a:gd name="connsiteX5" fmla="*/ 173912 w 791132"/>
              <a:gd name="connsiteY5" fmla="*/ 33260 h 546290"/>
              <a:gd name="connsiteX6" fmla="*/ 185983 w 791132"/>
              <a:gd name="connsiteY6" fmla="*/ 63438 h 546290"/>
              <a:gd name="connsiteX7" fmla="*/ 187492 w 791132"/>
              <a:gd name="connsiteY7" fmla="*/ 83054 h 546290"/>
              <a:gd name="connsiteX8" fmla="*/ 229742 w 791132"/>
              <a:gd name="connsiteY8" fmla="*/ 111723 h 546290"/>
              <a:gd name="connsiteX9" fmla="*/ 282554 w 791132"/>
              <a:gd name="connsiteY9" fmla="*/ 116250 h 546290"/>
              <a:gd name="connsiteX10" fmla="*/ 348946 w 791132"/>
              <a:gd name="connsiteY10" fmla="*/ 123795 h 546290"/>
              <a:gd name="connsiteX11" fmla="*/ 370071 w 791132"/>
              <a:gd name="connsiteY11" fmla="*/ 129830 h 546290"/>
              <a:gd name="connsiteX12" fmla="*/ 382142 w 791132"/>
              <a:gd name="connsiteY12" fmla="*/ 131339 h 546290"/>
              <a:gd name="connsiteX13" fmla="*/ 481730 w 791132"/>
              <a:gd name="connsiteY13" fmla="*/ 132848 h 546290"/>
              <a:gd name="connsiteX14" fmla="*/ 501346 w 791132"/>
              <a:gd name="connsiteY14" fmla="*/ 135866 h 546290"/>
              <a:gd name="connsiteX15" fmla="*/ 516435 w 791132"/>
              <a:gd name="connsiteY15" fmla="*/ 140393 h 546290"/>
              <a:gd name="connsiteX16" fmla="*/ 528506 w 791132"/>
              <a:gd name="connsiteY16" fmla="*/ 153973 h 546290"/>
              <a:gd name="connsiteX17" fmla="*/ 614514 w 791132"/>
              <a:gd name="connsiteY17" fmla="*/ 199240 h 546290"/>
              <a:gd name="connsiteX18" fmla="*/ 622059 w 791132"/>
              <a:gd name="connsiteY18" fmla="*/ 208294 h 546290"/>
              <a:gd name="connsiteX19" fmla="*/ 662799 w 791132"/>
              <a:gd name="connsiteY19" fmla="*/ 286757 h 546290"/>
              <a:gd name="connsiteX20" fmla="*/ 676379 w 791132"/>
              <a:gd name="connsiteY20" fmla="*/ 324480 h 546290"/>
              <a:gd name="connsiteX21" fmla="*/ 736736 w 791132"/>
              <a:gd name="connsiteY21" fmla="*/ 368238 h 546290"/>
              <a:gd name="connsiteX22" fmla="*/ 778985 w 791132"/>
              <a:gd name="connsiteY22" fmla="*/ 410488 h 546290"/>
              <a:gd name="connsiteX23" fmla="*/ 791057 w 791132"/>
              <a:gd name="connsiteY23" fmla="*/ 440666 h 546290"/>
              <a:gd name="connsiteX24" fmla="*/ 783512 w 791132"/>
              <a:gd name="connsiteY24" fmla="*/ 472353 h 546290"/>
              <a:gd name="connsiteX25" fmla="*/ 778985 w 791132"/>
              <a:gd name="connsiteY25" fmla="*/ 487442 h 546290"/>
              <a:gd name="connsiteX26" fmla="*/ 775968 w 791132"/>
              <a:gd name="connsiteY26" fmla="*/ 501022 h 546290"/>
              <a:gd name="connsiteX27" fmla="*/ 771441 w 791132"/>
              <a:gd name="connsiteY27" fmla="*/ 513094 h 546290"/>
              <a:gd name="connsiteX28" fmla="*/ 680906 w 791132"/>
              <a:gd name="connsiteY28" fmla="*/ 540254 h 546290"/>
              <a:gd name="connsiteX29" fmla="*/ 658273 w 791132"/>
              <a:gd name="connsiteY29" fmla="*/ 546290 h 546290"/>
              <a:gd name="connsiteX30" fmla="*/ 359508 w 791132"/>
              <a:gd name="connsiteY30" fmla="*/ 383327 h 546290"/>
              <a:gd name="connsiteX31" fmla="*/ 256902 w 791132"/>
              <a:gd name="connsiteY31" fmla="*/ 313917 h 546290"/>
              <a:gd name="connsiteX32" fmla="*/ 195037 w 791132"/>
              <a:gd name="connsiteY32" fmla="*/ 200749 h 546290"/>
              <a:gd name="connsiteX33" fmla="*/ 176930 w 791132"/>
              <a:gd name="connsiteY33" fmla="*/ 164535 h 546290"/>
              <a:gd name="connsiteX34" fmla="*/ 164859 w 791132"/>
              <a:gd name="connsiteY34" fmla="*/ 141902 h 546290"/>
              <a:gd name="connsiteX35" fmla="*/ 151279 w 791132"/>
              <a:gd name="connsiteY35" fmla="*/ 104179 h 546290"/>
              <a:gd name="connsiteX36" fmla="*/ 130154 w 791132"/>
              <a:gd name="connsiteY36" fmla="*/ 64947 h 546290"/>
              <a:gd name="connsiteX37" fmla="*/ 1896 w 791132"/>
              <a:gd name="connsiteY37" fmla="*/ 132848 h 546290"/>
              <a:gd name="connsiteX38" fmla="*/ 95449 w 791132"/>
              <a:gd name="connsiteY38" fmla="*/ 6100 h 546290"/>
              <a:gd name="connsiteX39" fmla="*/ 62253 w 791132"/>
              <a:gd name="connsiteY39" fmla="*/ 64 h 546290"/>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96951 w 793046"/>
              <a:gd name="connsiteY32" fmla="*/ 202045 h 547586"/>
              <a:gd name="connsiteX33" fmla="*/ 178844 w 793046"/>
              <a:gd name="connsiteY33" fmla="*/ 165831 h 547586"/>
              <a:gd name="connsiteX34" fmla="*/ 166773 w 793046"/>
              <a:gd name="connsiteY34" fmla="*/ 143198 h 547586"/>
              <a:gd name="connsiteX35" fmla="*/ 153193 w 793046"/>
              <a:gd name="connsiteY35" fmla="*/ 105475 h 547586"/>
              <a:gd name="connsiteX36" fmla="*/ 132068 w 793046"/>
              <a:gd name="connsiteY36" fmla="*/ 66243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96951 w 793046"/>
              <a:gd name="connsiteY32" fmla="*/ 202045 h 547586"/>
              <a:gd name="connsiteX33" fmla="*/ 178844 w 793046"/>
              <a:gd name="connsiteY33" fmla="*/ 165831 h 547586"/>
              <a:gd name="connsiteX34" fmla="*/ 166773 w 793046"/>
              <a:gd name="connsiteY34" fmla="*/ 143198 h 547586"/>
              <a:gd name="connsiteX35" fmla="*/ 153193 w 793046"/>
              <a:gd name="connsiteY35" fmla="*/ 105475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96951 w 793046"/>
              <a:gd name="connsiteY32" fmla="*/ 202045 h 547586"/>
              <a:gd name="connsiteX33" fmla="*/ 178844 w 793046"/>
              <a:gd name="connsiteY33" fmla="*/ 165831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62246 w 793046"/>
              <a:gd name="connsiteY32" fmla="*/ 346900 h 547586"/>
              <a:gd name="connsiteX33" fmla="*/ 178844 w 793046"/>
              <a:gd name="connsiteY33" fmla="*/ 165831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62246 w 793046"/>
              <a:gd name="connsiteY32" fmla="*/ 346900 h 547586"/>
              <a:gd name="connsiteX33" fmla="*/ 227129 w 793046"/>
              <a:gd name="connsiteY33" fmla="*/ 196009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331244 w 793046"/>
              <a:gd name="connsiteY31" fmla="*/ 271455 h 547586"/>
              <a:gd name="connsiteX32" fmla="*/ 162246 w 793046"/>
              <a:gd name="connsiteY32" fmla="*/ 346900 h 547586"/>
              <a:gd name="connsiteX33" fmla="*/ 227129 w 793046"/>
              <a:gd name="connsiteY33" fmla="*/ 196009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16154 w 793046"/>
              <a:gd name="connsiteY30" fmla="*/ 464595 h 547586"/>
              <a:gd name="connsiteX31" fmla="*/ 331244 w 793046"/>
              <a:gd name="connsiteY31" fmla="*/ 271455 h 547586"/>
              <a:gd name="connsiteX32" fmla="*/ 162246 w 793046"/>
              <a:gd name="connsiteY32" fmla="*/ 346900 h 547586"/>
              <a:gd name="connsiteX33" fmla="*/ 227129 w 793046"/>
              <a:gd name="connsiteY33" fmla="*/ 196009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1550"/>
              <a:gd name="connsiteX1" fmla="*/ 107925 w 793046"/>
              <a:gd name="connsiteY1" fmla="*/ 4378 h 541550"/>
              <a:gd name="connsiteX2" fmla="*/ 133577 w 793046"/>
              <a:gd name="connsiteY2" fmla="*/ 5887 h 541550"/>
              <a:gd name="connsiteX3" fmla="*/ 169791 w 793046"/>
              <a:gd name="connsiteY3" fmla="*/ 11922 h 541550"/>
              <a:gd name="connsiteX4" fmla="*/ 171299 w 793046"/>
              <a:gd name="connsiteY4" fmla="*/ 16449 h 541550"/>
              <a:gd name="connsiteX5" fmla="*/ 175826 w 793046"/>
              <a:gd name="connsiteY5" fmla="*/ 34556 h 541550"/>
              <a:gd name="connsiteX6" fmla="*/ 187897 w 793046"/>
              <a:gd name="connsiteY6" fmla="*/ 64734 h 541550"/>
              <a:gd name="connsiteX7" fmla="*/ 189406 w 793046"/>
              <a:gd name="connsiteY7" fmla="*/ 84350 h 541550"/>
              <a:gd name="connsiteX8" fmla="*/ 231656 w 793046"/>
              <a:gd name="connsiteY8" fmla="*/ 113019 h 541550"/>
              <a:gd name="connsiteX9" fmla="*/ 284468 w 793046"/>
              <a:gd name="connsiteY9" fmla="*/ 117546 h 541550"/>
              <a:gd name="connsiteX10" fmla="*/ 350860 w 793046"/>
              <a:gd name="connsiteY10" fmla="*/ 125091 h 541550"/>
              <a:gd name="connsiteX11" fmla="*/ 371985 w 793046"/>
              <a:gd name="connsiteY11" fmla="*/ 131126 h 541550"/>
              <a:gd name="connsiteX12" fmla="*/ 384056 w 793046"/>
              <a:gd name="connsiteY12" fmla="*/ 132635 h 541550"/>
              <a:gd name="connsiteX13" fmla="*/ 483644 w 793046"/>
              <a:gd name="connsiteY13" fmla="*/ 134144 h 541550"/>
              <a:gd name="connsiteX14" fmla="*/ 503260 w 793046"/>
              <a:gd name="connsiteY14" fmla="*/ 137162 h 541550"/>
              <a:gd name="connsiteX15" fmla="*/ 518349 w 793046"/>
              <a:gd name="connsiteY15" fmla="*/ 141689 h 541550"/>
              <a:gd name="connsiteX16" fmla="*/ 530420 w 793046"/>
              <a:gd name="connsiteY16" fmla="*/ 155269 h 541550"/>
              <a:gd name="connsiteX17" fmla="*/ 616428 w 793046"/>
              <a:gd name="connsiteY17" fmla="*/ 200536 h 541550"/>
              <a:gd name="connsiteX18" fmla="*/ 623973 w 793046"/>
              <a:gd name="connsiteY18" fmla="*/ 209590 h 541550"/>
              <a:gd name="connsiteX19" fmla="*/ 664713 w 793046"/>
              <a:gd name="connsiteY19" fmla="*/ 288053 h 541550"/>
              <a:gd name="connsiteX20" fmla="*/ 678293 w 793046"/>
              <a:gd name="connsiteY20" fmla="*/ 325776 h 541550"/>
              <a:gd name="connsiteX21" fmla="*/ 738650 w 793046"/>
              <a:gd name="connsiteY21" fmla="*/ 369534 h 541550"/>
              <a:gd name="connsiteX22" fmla="*/ 780899 w 793046"/>
              <a:gd name="connsiteY22" fmla="*/ 411784 h 541550"/>
              <a:gd name="connsiteX23" fmla="*/ 792971 w 793046"/>
              <a:gd name="connsiteY23" fmla="*/ 441962 h 541550"/>
              <a:gd name="connsiteX24" fmla="*/ 785426 w 793046"/>
              <a:gd name="connsiteY24" fmla="*/ 473649 h 541550"/>
              <a:gd name="connsiteX25" fmla="*/ 780899 w 793046"/>
              <a:gd name="connsiteY25" fmla="*/ 488738 h 541550"/>
              <a:gd name="connsiteX26" fmla="*/ 777882 w 793046"/>
              <a:gd name="connsiteY26" fmla="*/ 502318 h 541550"/>
              <a:gd name="connsiteX27" fmla="*/ 773355 w 793046"/>
              <a:gd name="connsiteY27" fmla="*/ 514390 h 541550"/>
              <a:gd name="connsiteX28" fmla="*/ 682820 w 793046"/>
              <a:gd name="connsiteY28" fmla="*/ 541550 h 541550"/>
              <a:gd name="connsiteX29" fmla="*/ 522876 w 793046"/>
              <a:gd name="connsiteY29" fmla="*/ 368025 h 541550"/>
              <a:gd name="connsiteX30" fmla="*/ 316154 w 793046"/>
              <a:gd name="connsiteY30" fmla="*/ 464595 h 541550"/>
              <a:gd name="connsiteX31" fmla="*/ 331244 w 793046"/>
              <a:gd name="connsiteY31" fmla="*/ 271455 h 541550"/>
              <a:gd name="connsiteX32" fmla="*/ 162246 w 793046"/>
              <a:gd name="connsiteY32" fmla="*/ 346900 h 541550"/>
              <a:gd name="connsiteX33" fmla="*/ 227129 w 793046"/>
              <a:gd name="connsiteY33" fmla="*/ 196009 h 541550"/>
              <a:gd name="connsiteX34" fmla="*/ 166773 w 793046"/>
              <a:gd name="connsiteY34" fmla="*/ 143198 h 541550"/>
              <a:gd name="connsiteX35" fmla="*/ 56623 w 793046"/>
              <a:gd name="connsiteY35" fmla="*/ 238259 h 541550"/>
              <a:gd name="connsiteX36" fmla="*/ 101890 w 793046"/>
              <a:gd name="connsiteY36" fmla="*/ 94912 h 541550"/>
              <a:gd name="connsiteX37" fmla="*/ 3810 w 793046"/>
              <a:gd name="connsiteY37" fmla="*/ 134144 h 541550"/>
              <a:gd name="connsiteX38" fmla="*/ 26445 w 793046"/>
              <a:gd name="connsiteY38" fmla="*/ 28521 h 541550"/>
              <a:gd name="connsiteX39" fmla="*/ 64167 w 793046"/>
              <a:gd name="connsiteY39" fmla="*/ 1360 h 541550"/>
              <a:gd name="connsiteX0" fmla="*/ 64167 w 800336"/>
              <a:gd name="connsiteY0" fmla="*/ 1360 h 574746"/>
              <a:gd name="connsiteX1" fmla="*/ 107925 w 800336"/>
              <a:gd name="connsiteY1" fmla="*/ 4378 h 574746"/>
              <a:gd name="connsiteX2" fmla="*/ 133577 w 800336"/>
              <a:gd name="connsiteY2" fmla="*/ 5887 h 574746"/>
              <a:gd name="connsiteX3" fmla="*/ 169791 w 800336"/>
              <a:gd name="connsiteY3" fmla="*/ 11922 h 574746"/>
              <a:gd name="connsiteX4" fmla="*/ 171299 w 800336"/>
              <a:gd name="connsiteY4" fmla="*/ 16449 h 574746"/>
              <a:gd name="connsiteX5" fmla="*/ 175826 w 800336"/>
              <a:gd name="connsiteY5" fmla="*/ 34556 h 574746"/>
              <a:gd name="connsiteX6" fmla="*/ 187897 w 800336"/>
              <a:gd name="connsiteY6" fmla="*/ 64734 h 574746"/>
              <a:gd name="connsiteX7" fmla="*/ 189406 w 800336"/>
              <a:gd name="connsiteY7" fmla="*/ 84350 h 574746"/>
              <a:gd name="connsiteX8" fmla="*/ 231656 w 800336"/>
              <a:gd name="connsiteY8" fmla="*/ 113019 h 574746"/>
              <a:gd name="connsiteX9" fmla="*/ 284468 w 800336"/>
              <a:gd name="connsiteY9" fmla="*/ 117546 h 574746"/>
              <a:gd name="connsiteX10" fmla="*/ 350860 w 800336"/>
              <a:gd name="connsiteY10" fmla="*/ 125091 h 574746"/>
              <a:gd name="connsiteX11" fmla="*/ 371985 w 800336"/>
              <a:gd name="connsiteY11" fmla="*/ 131126 h 574746"/>
              <a:gd name="connsiteX12" fmla="*/ 384056 w 800336"/>
              <a:gd name="connsiteY12" fmla="*/ 132635 h 574746"/>
              <a:gd name="connsiteX13" fmla="*/ 483644 w 800336"/>
              <a:gd name="connsiteY13" fmla="*/ 134144 h 574746"/>
              <a:gd name="connsiteX14" fmla="*/ 503260 w 800336"/>
              <a:gd name="connsiteY14" fmla="*/ 137162 h 574746"/>
              <a:gd name="connsiteX15" fmla="*/ 518349 w 800336"/>
              <a:gd name="connsiteY15" fmla="*/ 141689 h 574746"/>
              <a:gd name="connsiteX16" fmla="*/ 530420 w 800336"/>
              <a:gd name="connsiteY16" fmla="*/ 155269 h 574746"/>
              <a:gd name="connsiteX17" fmla="*/ 616428 w 800336"/>
              <a:gd name="connsiteY17" fmla="*/ 200536 h 574746"/>
              <a:gd name="connsiteX18" fmla="*/ 623973 w 800336"/>
              <a:gd name="connsiteY18" fmla="*/ 209590 h 574746"/>
              <a:gd name="connsiteX19" fmla="*/ 664713 w 800336"/>
              <a:gd name="connsiteY19" fmla="*/ 288053 h 574746"/>
              <a:gd name="connsiteX20" fmla="*/ 678293 w 800336"/>
              <a:gd name="connsiteY20" fmla="*/ 325776 h 574746"/>
              <a:gd name="connsiteX21" fmla="*/ 738650 w 800336"/>
              <a:gd name="connsiteY21" fmla="*/ 369534 h 574746"/>
              <a:gd name="connsiteX22" fmla="*/ 780899 w 800336"/>
              <a:gd name="connsiteY22" fmla="*/ 411784 h 574746"/>
              <a:gd name="connsiteX23" fmla="*/ 792971 w 800336"/>
              <a:gd name="connsiteY23" fmla="*/ 441962 h 574746"/>
              <a:gd name="connsiteX24" fmla="*/ 785426 w 800336"/>
              <a:gd name="connsiteY24" fmla="*/ 473649 h 574746"/>
              <a:gd name="connsiteX25" fmla="*/ 780899 w 800336"/>
              <a:gd name="connsiteY25" fmla="*/ 488738 h 574746"/>
              <a:gd name="connsiteX26" fmla="*/ 777882 w 800336"/>
              <a:gd name="connsiteY26" fmla="*/ 502318 h 574746"/>
              <a:gd name="connsiteX27" fmla="*/ 773355 w 800336"/>
              <a:gd name="connsiteY27" fmla="*/ 514390 h 574746"/>
              <a:gd name="connsiteX28" fmla="*/ 426305 w 800336"/>
              <a:gd name="connsiteY28" fmla="*/ 574746 h 574746"/>
              <a:gd name="connsiteX29" fmla="*/ 522876 w 800336"/>
              <a:gd name="connsiteY29" fmla="*/ 368025 h 574746"/>
              <a:gd name="connsiteX30" fmla="*/ 316154 w 800336"/>
              <a:gd name="connsiteY30" fmla="*/ 464595 h 574746"/>
              <a:gd name="connsiteX31" fmla="*/ 331244 w 800336"/>
              <a:gd name="connsiteY31" fmla="*/ 271455 h 574746"/>
              <a:gd name="connsiteX32" fmla="*/ 162246 w 800336"/>
              <a:gd name="connsiteY32" fmla="*/ 346900 h 574746"/>
              <a:gd name="connsiteX33" fmla="*/ 227129 w 800336"/>
              <a:gd name="connsiteY33" fmla="*/ 196009 h 574746"/>
              <a:gd name="connsiteX34" fmla="*/ 166773 w 800336"/>
              <a:gd name="connsiteY34" fmla="*/ 143198 h 574746"/>
              <a:gd name="connsiteX35" fmla="*/ 56623 w 800336"/>
              <a:gd name="connsiteY35" fmla="*/ 238259 h 574746"/>
              <a:gd name="connsiteX36" fmla="*/ 101890 w 800336"/>
              <a:gd name="connsiteY36" fmla="*/ 94912 h 574746"/>
              <a:gd name="connsiteX37" fmla="*/ 3810 w 800336"/>
              <a:gd name="connsiteY37" fmla="*/ 134144 h 574746"/>
              <a:gd name="connsiteX38" fmla="*/ 26445 w 800336"/>
              <a:gd name="connsiteY38" fmla="*/ 28521 h 574746"/>
              <a:gd name="connsiteX39" fmla="*/ 64167 w 800336"/>
              <a:gd name="connsiteY39" fmla="*/ 1360 h 574746"/>
              <a:gd name="connsiteX0" fmla="*/ 64167 w 800336"/>
              <a:gd name="connsiteY0" fmla="*/ 1360 h 574746"/>
              <a:gd name="connsiteX1" fmla="*/ 107925 w 800336"/>
              <a:gd name="connsiteY1" fmla="*/ 4378 h 574746"/>
              <a:gd name="connsiteX2" fmla="*/ 133577 w 800336"/>
              <a:gd name="connsiteY2" fmla="*/ 5887 h 574746"/>
              <a:gd name="connsiteX3" fmla="*/ 169791 w 800336"/>
              <a:gd name="connsiteY3" fmla="*/ 11922 h 574746"/>
              <a:gd name="connsiteX4" fmla="*/ 171299 w 800336"/>
              <a:gd name="connsiteY4" fmla="*/ 16449 h 574746"/>
              <a:gd name="connsiteX5" fmla="*/ 175826 w 800336"/>
              <a:gd name="connsiteY5" fmla="*/ 34556 h 574746"/>
              <a:gd name="connsiteX6" fmla="*/ 187897 w 800336"/>
              <a:gd name="connsiteY6" fmla="*/ 64734 h 574746"/>
              <a:gd name="connsiteX7" fmla="*/ 189406 w 800336"/>
              <a:gd name="connsiteY7" fmla="*/ 84350 h 574746"/>
              <a:gd name="connsiteX8" fmla="*/ 231656 w 800336"/>
              <a:gd name="connsiteY8" fmla="*/ 113019 h 574746"/>
              <a:gd name="connsiteX9" fmla="*/ 284468 w 800336"/>
              <a:gd name="connsiteY9" fmla="*/ 117546 h 574746"/>
              <a:gd name="connsiteX10" fmla="*/ 350860 w 800336"/>
              <a:gd name="connsiteY10" fmla="*/ 125091 h 574746"/>
              <a:gd name="connsiteX11" fmla="*/ 371985 w 800336"/>
              <a:gd name="connsiteY11" fmla="*/ 131126 h 574746"/>
              <a:gd name="connsiteX12" fmla="*/ 384056 w 800336"/>
              <a:gd name="connsiteY12" fmla="*/ 132635 h 574746"/>
              <a:gd name="connsiteX13" fmla="*/ 483644 w 800336"/>
              <a:gd name="connsiteY13" fmla="*/ 134144 h 574746"/>
              <a:gd name="connsiteX14" fmla="*/ 503260 w 800336"/>
              <a:gd name="connsiteY14" fmla="*/ 137162 h 574746"/>
              <a:gd name="connsiteX15" fmla="*/ 518349 w 800336"/>
              <a:gd name="connsiteY15" fmla="*/ 141689 h 574746"/>
              <a:gd name="connsiteX16" fmla="*/ 530420 w 800336"/>
              <a:gd name="connsiteY16" fmla="*/ 155269 h 574746"/>
              <a:gd name="connsiteX17" fmla="*/ 616428 w 800336"/>
              <a:gd name="connsiteY17" fmla="*/ 200536 h 574746"/>
              <a:gd name="connsiteX18" fmla="*/ 623973 w 800336"/>
              <a:gd name="connsiteY18" fmla="*/ 209590 h 574746"/>
              <a:gd name="connsiteX19" fmla="*/ 664713 w 800336"/>
              <a:gd name="connsiteY19" fmla="*/ 288053 h 574746"/>
              <a:gd name="connsiteX20" fmla="*/ 678293 w 800336"/>
              <a:gd name="connsiteY20" fmla="*/ 325776 h 574746"/>
              <a:gd name="connsiteX21" fmla="*/ 738650 w 800336"/>
              <a:gd name="connsiteY21" fmla="*/ 369534 h 574746"/>
              <a:gd name="connsiteX22" fmla="*/ 780899 w 800336"/>
              <a:gd name="connsiteY22" fmla="*/ 411784 h 574746"/>
              <a:gd name="connsiteX23" fmla="*/ 792971 w 800336"/>
              <a:gd name="connsiteY23" fmla="*/ 441962 h 574746"/>
              <a:gd name="connsiteX24" fmla="*/ 785426 w 800336"/>
              <a:gd name="connsiteY24" fmla="*/ 473649 h 574746"/>
              <a:gd name="connsiteX25" fmla="*/ 780899 w 800336"/>
              <a:gd name="connsiteY25" fmla="*/ 488738 h 574746"/>
              <a:gd name="connsiteX26" fmla="*/ 777882 w 800336"/>
              <a:gd name="connsiteY26" fmla="*/ 502318 h 574746"/>
              <a:gd name="connsiteX27" fmla="*/ 773355 w 800336"/>
              <a:gd name="connsiteY27" fmla="*/ 514390 h 574746"/>
              <a:gd name="connsiteX28" fmla="*/ 426305 w 800336"/>
              <a:gd name="connsiteY28" fmla="*/ 574746 h 574746"/>
              <a:gd name="connsiteX29" fmla="*/ 473082 w 800336"/>
              <a:gd name="connsiteY29" fmla="*/ 387641 h 574746"/>
              <a:gd name="connsiteX30" fmla="*/ 316154 w 800336"/>
              <a:gd name="connsiteY30" fmla="*/ 464595 h 574746"/>
              <a:gd name="connsiteX31" fmla="*/ 331244 w 800336"/>
              <a:gd name="connsiteY31" fmla="*/ 271455 h 574746"/>
              <a:gd name="connsiteX32" fmla="*/ 162246 w 800336"/>
              <a:gd name="connsiteY32" fmla="*/ 346900 h 574746"/>
              <a:gd name="connsiteX33" fmla="*/ 227129 w 800336"/>
              <a:gd name="connsiteY33" fmla="*/ 196009 h 574746"/>
              <a:gd name="connsiteX34" fmla="*/ 166773 w 800336"/>
              <a:gd name="connsiteY34" fmla="*/ 143198 h 574746"/>
              <a:gd name="connsiteX35" fmla="*/ 56623 w 800336"/>
              <a:gd name="connsiteY35" fmla="*/ 238259 h 574746"/>
              <a:gd name="connsiteX36" fmla="*/ 101890 w 800336"/>
              <a:gd name="connsiteY36" fmla="*/ 94912 h 574746"/>
              <a:gd name="connsiteX37" fmla="*/ 3810 w 800336"/>
              <a:gd name="connsiteY37" fmla="*/ 134144 h 574746"/>
              <a:gd name="connsiteX38" fmla="*/ 26445 w 800336"/>
              <a:gd name="connsiteY38" fmla="*/ 28521 h 574746"/>
              <a:gd name="connsiteX39" fmla="*/ 64167 w 800336"/>
              <a:gd name="connsiteY39" fmla="*/ 1360 h 574746"/>
              <a:gd name="connsiteX0" fmla="*/ 64167 w 793065"/>
              <a:gd name="connsiteY0" fmla="*/ 1360 h 574746"/>
              <a:gd name="connsiteX1" fmla="*/ 107925 w 793065"/>
              <a:gd name="connsiteY1" fmla="*/ 4378 h 574746"/>
              <a:gd name="connsiteX2" fmla="*/ 133577 w 793065"/>
              <a:gd name="connsiteY2" fmla="*/ 5887 h 574746"/>
              <a:gd name="connsiteX3" fmla="*/ 169791 w 793065"/>
              <a:gd name="connsiteY3" fmla="*/ 11922 h 574746"/>
              <a:gd name="connsiteX4" fmla="*/ 171299 w 793065"/>
              <a:gd name="connsiteY4" fmla="*/ 16449 h 574746"/>
              <a:gd name="connsiteX5" fmla="*/ 175826 w 793065"/>
              <a:gd name="connsiteY5" fmla="*/ 34556 h 574746"/>
              <a:gd name="connsiteX6" fmla="*/ 187897 w 793065"/>
              <a:gd name="connsiteY6" fmla="*/ 64734 h 574746"/>
              <a:gd name="connsiteX7" fmla="*/ 189406 w 793065"/>
              <a:gd name="connsiteY7" fmla="*/ 84350 h 574746"/>
              <a:gd name="connsiteX8" fmla="*/ 231656 w 793065"/>
              <a:gd name="connsiteY8" fmla="*/ 113019 h 574746"/>
              <a:gd name="connsiteX9" fmla="*/ 284468 w 793065"/>
              <a:gd name="connsiteY9" fmla="*/ 117546 h 574746"/>
              <a:gd name="connsiteX10" fmla="*/ 350860 w 793065"/>
              <a:gd name="connsiteY10" fmla="*/ 125091 h 574746"/>
              <a:gd name="connsiteX11" fmla="*/ 371985 w 793065"/>
              <a:gd name="connsiteY11" fmla="*/ 131126 h 574746"/>
              <a:gd name="connsiteX12" fmla="*/ 384056 w 793065"/>
              <a:gd name="connsiteY12" fmla="*/ 132635 h 574746"/>
              <a:gd name="connsiteX13" fmla="*/ 483644 w 793065"/>
              <a:gd name="connsiteY13" fmla="*/ 134144 h 574746"/>
              <a:gd name="connsiteX14" fmla="*/ 503260 w 793065"/>
              <a:gd name="connsiteY14" fmla="*/ 137162 h 574746"/>
              <a:gd name="connsiteX15" fmla="*/ 518349 w 793065"/>
              <a:gd name="connsiteY15" fmla="*/ 141689 h 574746"/>
              <a:gd name="connsiteX16" fmla="*/ 530420 w 793065"/>
              <a:gd name="connsiteY16" fmla="*/ 155269 h 574746"/>
              <a:gd name="connsiteX17" fmla="*/ 616428 w 793065"/>
              <a:gd name="connsiteY17" fmla="*/ 200536 h 574746"/>
              <a:gd name="connsiteX18" fmla="*/ 623973 w 793065"/>
              <a:gd name="connsiteY18" fmla="*/ 209590 h 574746"/>
              <a:gd name="connsiteX19" fmla="*/ 664713 w 793065"/>
              <a:gd name="connsiteY19" fmla="*/ 288053 h 574746"/>
              <a:gd name="connsiteX20" fmla="*/ 678293 w 793065"/>
              <a:gd name="connsiteY20" fmla="*/ 325776 h 574746"/>
              <a:gd name="connsiteX21" fmla="*/ 738650 w 793065"/>
              <a:gd name="connsiteY21" fmla="*/ 369534 h 574746"/>
              <a:gd name="connsiteX22" fmla="*/ 780899 w 793065"/>
              <a:gd name="connsiteY22" fmla="*/ 411784 h 574746"/>
              <a:gd name="connsiteX23" fmla="*/ 792971 w 793065"/>
              <a:gd name="connsiteY23" fmla="*/ 441962 h 574746"/>
              <a:gd name="connsiteX24" fmla="*/ 785426 w 793065"/>
              <a:gd name="connsiteY24" fmla="*/ 473649 h 574746"/>
              <a:gd name="connsiteX25" fmla="*/ 780899 w 793065"/>
              <a:gd name="connsiteY25" fmla="*/ 488738 h 574746"/>
              <a:gd name="connsiteX26" fmla="*/ 777882 w 793065"/>
              <a:gd name="connsiteY26" fmla="*/ 502318 h 574746"/>
              <a:gd name="connsiteX27" fmla="*/ 583232 w 793065"/>
              <a:gd name="connsiteY27" fmla="*/ 484212 h 574746"/>
              <a:gd name="connsiteX28" fmla="*/ 426305 w 793065"/>
              <a:gd name="connsiteY28" fmla="*/ 574746 h 574746"/>
              <a:gd name="connsiteX29" fmla="*/ 473082 w 793065"/>
              <a:gd name="connsiteY29" fmla="*/ 387641 h 574746"/>
              <a:gd name="connsiteX30" fmla="*/ 316154 w 793065"/>
              <a:gd name="connsiteY30" fmla="*/ 464595 h 574746"/>
              <a:gd name="connsiteX31" fmla="*/ 331244 w 793065"/>
              <a:gd name="connsiteY31" fmla="*/ 271455 h 574746"/>
              <a:gd name="connsiteX32" fmla="*/ 162246 w 793065"/>
              <a:gd name="connsiteY32" fmla="*/ 346900 h 574746"/>
              <a:gd name="connsiteX33" fmla="*/ 227129 w 793065"/>
              <a:gd name="connsiteY33" fmla="*/ 196009 h 574746"/>
              <a:gd name="connsiteX34" fmla="*/ 166773 w 793065"/>
              <a:gd name="connsiteY34" fmla="*/ 143198 h 574746"/>
              <a:gd name="connsiteX35" fmla="*/ 56623 w 793065"/>
              <a:gd name="connsiteY35" fmla="*/ 238259 h 574746"/>
              <a:gd name="connsiteX36" fmla="*/ 101890 w 793065"/>
              <a:gd name="connsiteY36" fmla="*/ 94912 h 574746"/>
              <a:gd name="connsiteX37" fmla="*/ 3810 w 793065"/>
              <a:gd name="connsiteY37" fmla="*/ 134144 h 574746"/>
              <a:gd name="connsiteX38" fmla="*/ 26445 w 793065"/>
              <a:gd name="connsiteY38" fmla="*/ 28521 h 574746"/>
              <a:gd name="connsiteX39" fmla="*/ 64167 w 793065"/>
              <a:gd name="connsiteY39" fmla="*/ 1360 h 574746"/>
              <a:gd name="connsiteX0" fmla="*/ 64167 w 796150"/>
              <a:gd name="connsiteY0" fmla="*/ 1360 h 603420"/>
              <a:gd name="connsiteX1" fmla="*/ 107925 w 796150"/>
              <a:gd name="connsiteY1" fmla="*/ 4378 h 603420"/>
              <a:gd name="connsiteX2" fmla="*/ 133577 w 796150"/>
              <a:gd name="connsiteY2" fmla="*/ 5887 h 603420"/>
              <a:gd name="connsiteX3" fmla="*/ 169791 w 796150"/>
              <a:gd name="connsiteY3" fmla="*/ 11922 h 603420"/>
              <a:gd name="connsiteX4" fmla="*/ 171299 w 796150"/>
              <a:gd name="connsiteY4" fmla="*/ 16449 h 603420"/>
              <a:gd name="connsiteX5" fmla="*/ 175826 w 796150"/>
              <a:gd name="connsiteY5" fmla="*/ 34556 h 603420"/>
              <a:gd name="connsiteX6" fmla="*/ 187897 w 796150"/>
              <a:gd name="connsiteY6" fmla="*/ 64734 h 603420"/>
              <a:gd name="connsiteX7" fmla="*/ 189406 w 796150"/>
              <a:gd name="connsiteY7" fmla="*/ 84350 h 603420"/>
              <a:gd name="connsiteX8" fmla="*/ 231656 w 796150"/>
              <a:gd name="connsiteY8" fmla="*/ 113019 h 603420"/>
              <a:gd name="connsiteX9" fmla="*/ 284468 w 796150"/>
              <a:gd name="connsiteY9" fmla="*/ 117546 h 603420"/>
              <a:gd name="connsiteX10" fmla="*/ 350860 w 796150"/>
              <a:gd name="connsiteY10" fmla="*/ 125091 h 603420"/>
              <a:gd name="connsiteX11" fmla="*/ 371985 w 796150"/>
              <a:gd name="connsiteY11" fmla="*/ 131126 h 603420"/>
              <a:gd name="connsiteX12" fmla="*/ 384056 w 796150"/>
              <a:gd name="connsiteY12" fmla="*/ 132635 h 603420"/>
              <a:gd name="connsiteX13" fmla="*/ 483644 w 796150"/>
              <a:gd name="connsiteY13" fmla="*/ 134144 h 603420"/>
              <a:gd name="connsiteX14" fmla="*/ 503260 w 796150"/>
              <a:gd name="connsiteY14" fmla="*/ 137162 h 603420"/>
              <a:gd name="connsiteX15" fmla="*/ 518349 w 796150"/>
              <a:gd name="connsiteY15" fmla="*/ 141689 h 603420"/>
              <a:gd name="connsiteX16" fmla="*/ 530420 w 796150"/>
              <a:gd name="connsiteY16" fmla="*/ 155269 h 603420"/>
              <a:gd name="connsiteX17" fmla="*/ 616428 w 796150"/>
              <a:gd name="connsiteY17" fmla="*/ 200536 h 603420"/>
              <a:gd name="connsiteX18" fmla="*/ 623973 w 796150"/>
              <a:gd name="connsiteY18" fmla="*/ 209590 h 603420"/>
              <a:gd name="connsiteX19" fmla="*/ 664713 w 796150"/>
              <a:gd name="connsiteY19" fmla="*/ 288053 h 603420"/>
              <a:gd name="connsiteX20" fmla="*/ 678293 w 796150"/>
              <a:gd name="connsiteY20" fmla="*/ 325776 h 603420"/>
              <a:gd name="connsiteX21" fmla="*/ 738650 w 796150"/>
              <a:gd name="connsiteY21" fmla="*/ 369534 h 603420"/>
              <a:gd name="connsiteX22" fmla="*/ 780899 w 796150"/>
              <a:gd name="connsiteY22" fmla="*/ 411784 h 603420"/>
              <a:gd name="connsiteX23" fmla="*/ 792971 w 796150"/>
              <a:gd name="connsiteY23" fmla="*/ 441962 h 603420"/>
              <a:gd name="connsiteX24" fmla="*/ 785426 w 796150"/>
              <a:gd name="connsiteY24" fmla="*/ 473649 h 603420"/>
              <a:gd name="connsiteX25" fmla="*/ 780899 w 796150"/>
              <a:gd name="connsiteY25" fmla="*/ 488738 h 603420"/>
              <a:gd name="connsiteX26" fmla="*/ 592286 w 796150"/>
              <a:gd name="connsiteY26" fmla="*/ 603416 h 603420"/>
              <a:gd name="connsiteX27" fmla="*/ 583232 w 796150"/>
              <a:gd name="connsiteY27" fmla="*/ 484212 h 603420"/>
              <a:gd name="connsiteX28" fmla="*/ 426305 w 796150"/>
              <a:gd name="connsiteY28" fmla="*/ 574746 h 603420"/>
              <a:gd name="connsiteX29" fmla="*/ 473082 w 796150"/>
              <a:gd name="connsiteY29" fmla="*/ 387641 h 603420"/>
              <a:gd name="connsiteX30" fmla="*/ 316154 w 796150"/>
              <a:gd name="connsiteY30" fmla="*/ 464595 h 603420"/>
              <a:gd name="connsiteX31" fmla="*/ 331244 w 796150"/>
              <a:gd name="connsiteY31" fmla="*/ 271455 h 603420"/>
              <a:gd name="connsiteX32" fmla="*/ 162246 w 796150"/>
              <a:gd name="connsiteY32" fmla="*/ 346900 h 603420"/>
              <a:gd name="connsiteX33" fmla="*/ 227129 w 796150"/>
              <a:gd name="connsiteY33" fmla="*/ 196009 h 603420"/>
              <a:gd name="connsiteX34" fmla="*/ 166773 w 796150"/>
              <a:gd name="connsiteY34" fmla="*/ 143198 h 603420"/>
              <a:gd name="connsiteX35" fmla="*/ 56623 w 796150"/>
              <a:gd name="connsiteY35" fmla="*/ 238259 h 603420"/>
              <a:gd name="connsiteX36" fmla="*/ 101890 w 796150"/>
              <a:gd name="connsiteY36" fmla="*/ 94912 h 603420"/>
              <a:gd name="connsiteX37" fmla="*/ 3810 w 796150"/>
              <a:gd name="connsiteY37" fmla="*/ 134144 h 603420"/>
              <a:gd name="connsiteX38" fmla="*/ 26445 w 796150"/>
              <a:gd name="connsiteY38" fmla="*/ 28521 h 603420"/>
              <a:gd name="connsiteX39" fmla="*/ 64167 w 796150"/>
              <a:gd name="connsiteY39" fmla="*/ 1360 h 603420"/>
              <a:gd name="connsiteX0" fmla="*/ 64167 w 793602"/>
              <a:gd name="connsiteY0" fmla="*/ 1360 h 604184"/>
              <a:gd name="connsiteX1" fmla="*/ 107925 w 793602"/>
              <a:gd name="connsiteY1" fmla="*/ 4378 h 604184"/>
              <a:gd name="connsiteX2" fmla="*/ 133577 w 793602"/>
              <a:gd name="connsiteY2" fmla="*/ 5887 h 604184"/>
              <a:gd name="connsiteX3" fmla="*/ 169791 w 793602"/>
              <a:gd name="connsiteY3" fmla="*/ 11922 h 604184"/>
              <a:gd name="connsiteX4" fmla="*/ 171299 w 793602"/>
              <a:gd name="connsiteY4" fmla="*/ 16449 h 604184"/>
              <a:gd name="connsiteX5" fmla="*/ 175826 w 793602"/>
              <a:gd name="connsiteY5" fmla="*/ 34556 h 604184"/>
              <a:gd name="connsiteX6" fmla="*/ 187897 w 793602"/>
              <a:gd name="connsiteY6" fmla="*/ 64734 h 604184"/>
              <a:gd name="connsiteX7" fmla="*/ 189406 w 793602"/>
              <a:gd name="connsiteY7" fmla="*/ 84350 h 604184"/>
              <a:gd name="connsiteX8" fmla="*/ 231656 w 793602"/>
              <a:gd name="connsiteY8" fmla="*/ 113019 h 604184"/>
              <a:gd name="connsiteX9" fmla="*/ 284468 w 793602"/>
              <a:gd name="connsiteY9" fmla="*/ 117546 h 604184"/>
              <a:gd name="connsiteX10" fmla="*/ 350860 w 793602"/>
              <a:gd name="connsiteY10" fmla="*/ 125091 h 604184"/>
              <a:gd name="connsiteX11" fmla="*/ 371985 w 793602"/>
              <a:gd name="connsiteY11" fmla="*/ 131126 h 604184"/>
              <a:gd name="connsiteX12" fmla="*/ 384056 w 793602"/>
              <a:gd name="connsiteY12" fmla="*/ 132635 h 604184"/>
              <a:gd name="connsiteX13" fmla="*/ 483644 w 793602"/>
              <a:gd name="connsiteY13" fmla="*/ 134144 h 604184"/>
              <a:gd name="connsiteX14" fmla="*/ 503260 w 793602"/>
              <a:gd name="connsiteY14" fmla="*/ 137162 h 604184"/>
              <a:gd name="connsiteX15" fmla="*/ 518349 w 793602"/>
              <a:gd name="connsiteY15" fmla="*/ 141689 h 604184"/>
              <a:gd name="connsiteX16" fmla="*/ 530420 w 793602"/>
              <a:gd name="connsiteY16" fmla="*/ 155269 h 604184"/>
              <a:gd name="connsiteX17" fmla="*/ 616428 w 793602"/>
              <a:gd name="connsiteY17" fmla="*/ 200536 h 604184"/>
              <a:gd name="connsiteX18" fmla="*/ 623973 w 793602"/>
              <a:gd name="connsiteY18" fmla="*/ 209590 h 604184"/>
              <a:gd name="connsiteX19" fmla="*/ 664713 w 793602"/>
              <a:gd name="connsiteY19" fmla="*/ 288053 h 604184"/>
              <a:gd name="connsiteX20" fmla="*/ 678293 w 793602"/>
              <a:gd name="connsiteY20" fmla="*/ 325776 h 604184"/>
              <a:gd name="connsiteX21" fmla="*/ 738650 w 793602"/>
              <a:gd name="connsiteY21" fmla="*/ 369534 h 604184"/>
              <a:gd name="connsiteX22" fmla="*/ 780899 w 793602"/>
              <a:gd name="connsiteY22" fmla="*/ 411784 h 604184"/>
              <a:gd name="connsiteX23" fmla="*/ 792971 w 793602"/>
              <a:gd name="connsiteY23" fmla="*/ 441962 h 604184"/>
              <a:gd name="connsiteX24" fmla="*/ 785426 w 793602"/>
              <a:gd name="connsiteY24" fmla="*/ 473649 h 604184"/>
              <a:gd name="connsiteX25" fmla="*/ 732614 w 793602"/>
              <a:gd name="connsiteY25" fmla="*/ 532497 h 604184"/>
              <a:gd name="connsiteX26" fmla="*/ 592286 w 793602"/>
              <a:gd name="connsiteY26" fmla="*/ 603416 h 604184"/>
              <a:gd name="connsiteX27" fmla="*/ 583232 w 793602"/>
              <a:gd name="connsiteY27" fmla="*/ 484212 h 604184"/>
              <a:gd name="connsiteX28" fmla="*/ 426305 w 793602"/>
              <a:gd name="connsiteY28" fmla="*/ 574746 h 604184"/>
              <a:gd name="connsiteX29" fmla="*/ 473082 w 793602"/>
              <a:gd name="connsiteY29" fmla="*/ 387641 h 604184"/>
              <a:gd name="connsiteX30" fmla="*/ 316154 w 793602"/>
              <a:gd name="connsiteY30" fmla="*/ 464595 h 604184"/>
              <a:gd name="connsiteX31" fmla="*/ 331244 w 793602"/>
              <a:gd name="connsiteY31" fmla="*/ 271455 h 604184"/>
              <a:gd name="connsiteX32" fmla="*/ 162246 w 793602"/>
              <a:gd name="connsiteY32" fmla="*/ 346900 h 604184"/>
              <a:gd name="connsiteX33" fmla="*/ 227129 w 793602"/>
              <a:gd name="connsiteY33" fmla="*/ 196009 h 604184"/>
              <a:gd name="connsiteX34" fmla="*/ 166773 w 793602"/>
              <a:gd name="connsiteY34" fmla="*/ 143198 h 604184"/>
              <a:gd name="connsiteX35" fmla="*/ 56623 w 793602"/>
              <a:gd name="connsiteY35" fmla="*/ 238259 h 604184"/>
              <a:gd name="connsiteX36" fmla="*/ 101890 w 793602"/>
              <a:gd name="connsiteY36" fmla="*/ 94912 h 604184"/>
              <a:gd name="connsiteX37" fmla="*/ 3810 w 793602"/>
              <a:gd name="connsiteY37" fmla="*/ 134144 h 604184"/>
              <a:gd name="connsiteX38" fmla="*/ 26445 w 793602"/>
              <a:gd name="connsiteY38" fmla="*/ 28521 h 604184"/>
              <a:gd name="connsiteX39" fmla="*/ 64167 w 793602"/>
              <a:gd name="connsiteY39" fmla="*/ 1360 h 604184"/>
              <a:gd name="connsiteX0" fmla="*/ 64167 w 794633"/>
              <a:gd name="connsiteY0" fmla="*/ 1360 h 682933"/>
              <a:gd name="connsiteX1" fmla="*/ 107925 w 794633"/>
              <a:gd name="connsiteY1" fmla="*/ 4378 h 682933"/>
              <a:gd name="connsiteX2" fmla="*/ 133577 w 794633"/>
              <a:gd name="connsiteY2" fmla="*/ 5887 h 682933"/>
              <a:gd name="connsiteX3" fmla="*/ 169791 w 794633"/>
              <a:gd name="connsiteY3" fmla="*/ 11922 h 682933"/>
              <a:gd name="connsiteX4" fmla="*/ 171299 w 794633"/>
              <a:gd name="connsiteY4" fmla="*/ 16449 h 682933"/>
              <a:gd name="connsiteX5" fmla="*/ 175826 w 794633"/>
              <a:gd name="connsiteY5" fmla="*/ 34556 h 682933"/>
              <a:gd name="connsiteX6" fmla="*/ 187897 w 794633"/>
              <a:gd name="connsiteY6" fmla="*/ 64734 h 682933"/>
              <a:gd name="connsiteX7" fmla="*/ 189406 w 794633"/>
              <a:gd name="connsiteY7" fmla="*/ 84350 h 682933"/>
              <a:gd name="connsiteX8" fmla="*/ 231656 w 794633"/>
              <a:gd name="connsiteY8" fmla="*/ 113019 h 682933"/>
              <a:gd name="connsiteX9" fmla="*/ 284468 w 794633"/>
              <a:gd name="connsiteY9" fmla="*/ 117546 h 682933"/>
              <a:gd name="connsiteX10" fmla="*/ 350860 w 794633"/>
              <a:gd name="connsiteY10" fmla="*/ 125091 h 682933"/>
              <a:gd name="connsiteX11" fmla="*/ 371985 w 794633"/>
              <a:gd name="connsiteY11" fmla="*/ 131126 h 682933"/>
              <a:gd name="connsiteX12" fmla="*/ 384056 w 794633"/>
              <a:gd name="connsiteY12" fmla="*/ 132635 h 682933"/>
              <a:gd name="connsiteX13" fmla="*/ 483644 w 794633"/>
              <a:gd name="connsiteY13" fmla="*/ 134144 h 682933"/>
              <a:gd name="connsiteX14" fmla="*/ 503260 w 794633"/>
              <a:gd name="connsiteY14" fmla="*/ 137162 h 682933"/>
              <a:gd name="connsiteX15" fmla="*/ 518349 w 794633"/>
              <a:gd name="connsiteY15" fmla="*/ 141689 h 682933"/>
              <a:gd name="connsiteX16" fmla="*/ 530420 w 794633"/>
              <a:gd name="connsiteY16" fmla="*/ 155269 h 682933"/>
              <a:gd name="connsiteX17" fmla="*/ 616428 w 794633"/>
              <a:gd name="connsiteY17" fmla="*/ 200536 h 682933"/>
              <a:gd name="connsiteX18" fmla="*/ 623973 w 794633"/>
              <a:gd name="connsiteY18" fmla="*/ 209590 h 682933"/>
              <a:gd name="connsiteX19" fmla="*/ 664713 w 794633"/>
              <a:gd name="connsiteY19" fmla="*/ 288053 h 682933"/>
              <a:gd name="connsiteX20" fmla="*/ 678293 w 794633"/>
              <a:gd name="connsiteY20" fmla="*/ 325776 h 682933"/>
              <a:gd name="connsiteX21" fmla="*/ 738650 w 794633"/>
              <a:gd name="connsiteY21" fmla="*/ 369534 h 682933"/>
              <a:gd name="connsiteX22" fmla="*/ 780899 w 794633"/>
              <a:gd name="connsiteY22" fmla="*/ 411784 h 682933"/>
              <a:gd name="connsiteX23" fmla="*/ 792971 w 794633"/>
              <a:gd name="connsiteY23" fmla="*/ 441962 h 682933"/>
              <a:gd name="connsiteX24" fmla="*/ 741668 w 794633"/>
              <a:gd name="connsiteY24" fmla="*/ 681878 h 682933"/>
              <a:gd name="connsiteX25" fmla="*/ 732614 w 794633"/>
              <a:gd name="connsiteY25" fmla="*/ 532497 h 682933"/>
              <a:gd name="connsiteX26" fmla="*/ 592286 w 794633"/>
              <a:gd name="connsiteY26" fmla="*/ 603416 h 682933"/>
              <a:gd name="connsiteX27" fmla="*/ 583232 w 794633"/>
              <a:gd name="connsiteY27" fmla="*/ 484212 h 682933"/>
              <a:gd name="connsiteX28" fmla="*/ 426305 w 794633"/>
              <a:gd name="connsiteY28" fmla="*/ 574746 h 682933"/>
              <a:gd name="connsiteX29" fmla="*/ 473082 w 794633"/>
              <a:gd name="connsiteY29" fmla="*/ 387641 h 682933"/>
              <a:gd name="connsiteX30" fmla="*/ 316154 w 794633"/>
              <a:gd name="connsiteY30" fmla="*/ 464595 h 682933"/>
              <a:gd name="connsiteX31" fmla="*/ 331244 w 794633"/>
              <a:gd name="connsiteY31" fmla="*/ 271455 h 682933"/>
              <a:gd name="connsiteX32" fmla="*/ 162246 w 794633"/>
              <a:gd name="connsiteY32" fmla="*/ 346900 h 682933"/>
              <a:gd name="connsiteX33" fmla="*/ 227129 w 794633"/>
              <a:gd name="connsiteY33" fmla="*/ 196009 h 682933"/>
              <a:gd name="connsiteX34" fmla="*/ 166773 w 794633"/>
              <a:gd name="connsiteY34" fmla="*/ 143198 h 682933"/>
              <a:gd name="connsiteX35" fmla="*/ 56623 w 794633"/>
              <a:gd name="connsiteY35" fmla="*/ 238259 h 682933"/>
              <a:gd name="connsiteX36" fmla="*/ 101890 w 794633"/>
              <a:gd name="connsiteY36" fmla="*/ 94912 h 682933"/>
              <a:gd name="connsiteX37" fmla="*/ 3810 w 794633"/>
              <a:gd name="connsiteY37" fmla="*/ 134144 h 682933"/>
              <a:gd name="connsiteX38" fmla="*/ 26445 w 794633"/>
              <a:gd name="connsiteY38" fmla="*/ 28521 h 682933"/>
              <a:gd name="connsiteX39" fmla="*/ 64167 w 794633"/>
              <a:gd name="connsiteY39" fmla="*/ 1360 h 682933"/>
              <a:gd name="connsiteX0" fmla="*/ 64167 w 831258"/>
              <a:gd name="connsiteY0" fmla="*/ 1360 h 682567"/>
              <a:gd name="connsiteX1" fmla="*/ 107925 w 831258"/>
              <a:gd name="connsiteY1" fmla="*/ 4378 h 682567"/>
              <a:gd name="connsiteX2" fmla="*/ 133577 w 831258"/>
              <a:gd name="connsiteY2" fmla="*/ 5887 h 682567"/>
              <a:gd name="connsiteX3" fmla="*/ 169791 w 831258"/>
              <a:gd name="connsiteY3" fmla="*/ 11922 h 682567"/>
              <a:gd name="connsiteX4" fmla="*/ 171299 w 831258"/>
              <a:gd name="connsiteY4" fmla="*/ 16449 h 682567"/>
              <a:gd name="connsiteX5" fmla="*/ 175826 w 831258"/>
              <a:gd name="connsiteY5" fmla="*/ 34556 h 682567"/>
              <a:gd name="connsiteX6" fmla="*/ 187897 w 831258"/>
              <a:gd name="connsiteY6" fmla="*/ 64734 h 682567"/>
              <a:gd name="connsiteX7" fmla="*/ 189406 w 831258"/>
              <a:gd name="connsiteY7" fmla="*/ 84350 h 682567"/>
              <a:gd name="connsiteX8" fmla="*/ 231656 w 831258"/>
              <a:gd name="connsiteY8" fmla="*/ 113019 h 682567"/>
              <a:gd name="connsiteX9" fmla="*/ 284468 w 831258"/>
              <a:gd name="connsiteY9" fmla="*/ 117546 h 682567"/>
              <a:gd name="connsiteX10" fmla="*/ 350860 w 831258"/>
              <a:gd name="connsiteY10" fmla="*/ 125091 h 682567"/>
              <a:gd name="connsiteX11" fmla="*/ 371985 w 831258"/>
              <a:gd name="connsiteY11" fmla="*/ 131126 h 682567"/>
              <a:gd name="connsiteX12" fmla="*/ 384056 w 831258"/>
              <a:gd name="connsiteY12" fmla="*/ 132635 h 682567"/>
              <a:gd name="connsiteX13" fmla="*/ 483644 w 831258"/>
              <a:gd name="connsiteY13" fmla="*/ 134144 h 682567"/>
              <a:gd name="connsiteX14" fmla="*/ 503260 w 831258"/>
              <a:gd name="connsiteY14" fmla="*/ 137162 h 682567"/>
              <a:gd name="connsiteX15" fmla="*/ 518349 w 831258"/>
              <a:gd name="connsiteY15" fmla="*/ 141689 h 682567"/>
              <a:gd name="connsiteX16" fmla="*/ 530420 w 831258"/>
              <a:gd name="connsiteY16" fmla="*/ 155269 h 682567"/>
              <a:gd name="connsiteX17" fmla="*/ 616428 w 831258"/>
              <a:gd name="connsiteY17" fmla="*/ 200536 h 682567"/>
              <a:gd name="connsiteX18" fmla="*/ 623973 w 831258"/>
              <a:gd name="connsiteY18" fmla="*/ 209590 h 682567"/>
              <a:gd name="connsiteX19" fmla="*/ 664713 w 831258"/>
              <a:gd name="connsiteY19" fmla="*/ 288053 h 682567"/>
              <a:gd name="connsiteX20" fmla="*/ 678293 w 831258"/>
              <a:gd name="connsiteY20" fmla="*/ 325776 h 682567"/>
              <a:gd name="connsiteX21" fmla="*/ 738650 w 831258"/>
              <a:gd name="connsiteY21" fmla="*/ 369534 h 682567"/>
              <a:gd name="connsiteX22" fmla="*/ 780899 w 831258"/>
              <a:gd name="connsiteY22" fmla="*/ 411784 h 682567"/>
              <a:gd name="connsiteX23" fmla="*/ 830694 w 831258"/>
              <a:gd name="connsiteY23" fmla="*/ 580782 h 682567"/>
              <a:gd name="connsiteX24" fmla="*/ 741668 w 831258"/>
              <a:gd name="connsiteY24" fmla="*/ 681878 h 682567"/>
              <a:gd name="connsiteX25" fmla="*/ 732614 w 831258"/>
              <a:gd name="connsiteY25" fmla="*/ 532497 h 682567"/>
              <a:gd name="connsiteX26" fmla="*/ 592286 w 831258"/>
              <a:gd name="connsiteY26" fmla="*/ 603416 h 682567"/>
              <a:gd name="connsiteX27" fmla="*/ 583232 w 831258"/>
              <a:gd name="connsiteY27" fmla="*/ 484212 h 682567"/>
              <a:gd name="connsiteX28" fmla="*/ 426305 w 831258"/>
              <a:gd name="connsiteY28" fmla="*/ 574746 h 682567"/>
              <a:gd name="connsiteX29" fmla="*/ 473082 w 831258"/>
              <a:gd name="connsiteY29" fmla="*/ 387641 h 682567"/>
              <a:gd name="connsiteX30" fmla="*/ 316154 w 831258"/>
              <a:gd name="connsiteY30" fmla="*/ 464595 h 682567"/>
              <a:gd name="connsiteX31" fmla="*/ 331244 w 831258"/>
              <a:gd name="connsiteY31" fmla="*/ 271455 h 682567"/>
              <a:gd name="connsiteX32" fmla="*/ 162246 w 831258"/>
              <a:gd name="connsiteY32" fmla="*/ 346900 h 682567"/>
              <a:gd name="connsiteX33" fmla="*/ 227129 w 831258"/>
              <a:gd name="connsiteY33" fmla="*/ 196009 h 682567"/>
              <a:gd name="connsiteX34" fmla="*/ 166773 w 831258"/>
              <a:gd name="connsiteY34" fmla="*/ 143198 h 682567"/>
              <a:gd name="connsiteX35" fmla="*/ 56623 w 831258"/>
              <a:gd name="connsiteY35" fmla="*/ 238259 h 682567"/>
              <a:gd name="connsiteX36" fmla="*/ 101890 w 831258"/>
              <a:gd name="connsiteY36" fmla="*/ 94912 h 682567"/>
              <a:gd name="connsiteX37" fmla="*/ 3810 w 831258"/>
              <a:gd name="connsiteY37" fmla="*/ 134144 h 682567"/>
              <a:gd name="connsiteX38" fmla="*/ 26445 w 831258"/>
              <a:gd name="connsiteY38" fmla="*/ 28521 h 682567"/>
              <a:gd name="connsiteX39" fmla="*/ 64167 w 831258"/>
              <a:gd name="connsiteY39" fmla="*/ 1360 h 682567"/>
              <a:gd name="connsiteX0" fmla="*/ 64167 w 874871"/>
              <a:gd name="connsiteY0" fmla="*/ 1360 h 682317"/>
              <a:gd name="connsiteX1" fmla="*/ 107925 w 874871"/>
              <a:gd name="connsiteY1" fmla="*/ 4378 h 682317"/>
              <a:gd name="connsiteX2" fmla="*/ 133577 w 874871"/>
              <a:gd name="connsiteY2" fmla="*/ 5887 h 682317"/>
              <a:gd name="connsiteX3" fmla="*/ 169791 w 874871"/>
              <a:gd name="connsiteY3" fmla="*/ 11922 h 682317"/>
              <a:gd name="connsiteX4" fmla="*/ 171299 w 874871"/>
              <a:gd name="connsiteY4" fmla="*/ 16449 h 682317"/>
              <a:gd name="connsiteX5" fmla="*/ 175826 w 874871"/>
              <a:gd name="connsiteY5" fmla="*/ 34556 h 682317"/>
              <a:gd name="connsiteX6" fmla="*/ 187897 w 874871"/>
              <a:gd name="connsiteY6" fmla="*/ 64734 h 682317"/>
              <a:gd name="connsiteX7" fmla="*/ 189406 w 874871"/>
              <a:gd name="connsiteY7" fmla="*/ 84350 h 682317"/>
              <a:gd name="connsiteX8" fmla="*/ 231656 w 874871"/>
              <a:gd name="connsiteY8" fmla="*/ 113019 h 682317"/>
              <a:gd name="connsiteX9" fmla="*/ 284468 w 874871"/>
              <a:gd name="connsiteY9" fmla="*/ 117546 h 682317"/>
              <a:gd name="connsiteX10" fmla="*/ 350860 w 874871"/>
              <a:gd name="connsiteY10" fmla="*/ 125091 h 682317"/>
              <a:gd name="connsiteX11" fmla="*/ 371985 w 874871"/>
              <a:gd name="connsiteY11" fmla="*/ 131126 h 682317"/>
              <a:gd name="connsiteX12" fmla="*/ 384056 w 874871"/>
              <a:gd name="connsiteY12" fmla="*/ 132635 h 682317"/>
              <a:gd name="connsiteX13" fmla="*/ 483644 w 874871"/>
              <a:gd name="connsiteY13" fmla="*/ 134144 h 682317"/>
              <a:gd name="connsiteX14" fmla="*/ 503260 w 874871"/>
              <a:gd name="connsiteY14" fmla="*/ 137162 h 682317"/>
              <a:gd name="connsiteX15" fmla="*/ 518349 w 874871"/>
              <a:gd name="connsiteY15" fmla="*/ 141689 h 682317"/>
              <a:gd name="connsiteX16" fmla="*/ 530420 w 874871"/>
              <a:gd name="connsiteY16" fmla="*/ 155269 h 682317"/>
              <a:gd name="connsiteX17" fmla="*/ 616428 w 874871"/>
              <a:gd name="connsiteY17" fmla="*/ 200536 h 682317"/>
              <a:gd name="connsiteX18" fmla="*/ 623973 w 874871"/>
              <a:gd name="connsiteY18" fmla="*/ 209590 h 682317"/>
              <a:gd name="connsiteX19" fmla="*/ 664713 w 874871"/>
              <a:gd name="connsiteY19" fmla="*/ 288053 h 682317"/>
              <a:gd name="connsiteX20" fmla="*/ 678293 w 874871"/>
              <a:gd name="connsiteY20" fmla="*/ 325776 h 682317"/>
              <a:gd name="connsiteX21" fmla="*/ 738650 w 874871"/>
              <a:gd name="connsiteY21" fmla="*/ 369534 h 682317"/>
              <a:gd name="connsiteX22" fmla="*/ 874451 w 874871"/>
              <a:gd name="connsiteY22" fmla="*/ 657737 h 682317"/>
              <a:gd name="connsiteX23" fmla="*/ 830694 w 874871"/>
              <a:gd name="connsiteY23" fmla="*/ 580782 h 682317"/>
              <a:gd name="connsiteX24" fmla="*/ 741668 w 874871"/>
              <a:gd name="connsiteY24" fmla="*/ 681878 h 682317"/>
              <a:gd name="connsiteX25" fmla="*/ 732614 w 874871"/>
              <a:gd name="connsiteY25" fmla="*/ 532497 h 682317"/>
              <a:gd name="connsiteX26" fmla="*/ 592286 w 874871"/>
              <a:gd name="connsiteY26" fmla="*/ 603416 h 682317"/>
              <a:gd name="connsiteX27" fmla="*/ 583232 w 874871"/>
              <a:gd name="connsiteY27" fmla="*/ 484212 h 682317"/>
              <a:gd name="connsiteX28" fmla="*/ 426305 w 874871"/>
              <a:gd name="connsiteY28" fmla="*/ 574746 h 682317"/>
              <a:gd name="connsiteX29" fmla="*/ 473082 w 874871"/>
              <a:gd name="connsiteY29" fmla="*/ 387641 h 682317"/>
              <a:gd name="connsiteX30" fmla="*/ 316154 w 874871"/>
              <a:gd name="connsiteY30" fmla="*/ 464595 h 682317"/>
              <a:gd name="connsiteX31" fmla="*/ 331244 w 874871"/>
              <a:gd name="connsiteY31" fmla="*/ 271455 h 682317"/>
              <a:gd name="connsiteX32" fmla="*/ 162246 w 874871"/>
              <a:gd name="connsiteY32" fmla="*/ 346900 h 682317"/>
              <a:gd name="connsiteX33" fmla="*/ 227129 w 874871"/>
              <a:gd name="connsiteY33" fmla="*/ 196009 h 682317"/>
              <a:gd name="connsiteX34" fmla="*/ 166773 w 874871"/>
              <a:gd name="connsiteY34" fmla="*/ 143198 h 682317"/>
              <a:gd name="connsiteX35" fmla="*/ 56623 w 874871"/>
              <a:gd name="connsiteY35" fmla="*/ 238259 h 682317"/>
              <a:gd name="connsiteX36" fmla="*/ 101890 w 874871"/>
              <a:gd name="connsiteY36" fmla="*/ 94912 h 682317"/>
              <a:gd name="connsiteX37" fmla="*/ 3810 w 874871"/>
              <a:gd name="connsiteY37" fmla="*/ 134144 h 682317"/>
              <a:gd name="connsiteX38" fmla="*/ 26445 w 874871"/>
              <a:gd name="connsiteY38" fmla="*/ 28521 h 682317"/>
              <a:gd name="connsiteX39" fmla="*/ 64167 w 874871"/>
              <a:gd name="connsiteY39" fmla="*/ 1360 h 682317"/>
              <a:gd name="connsiteX0" fmla="*/ 64167 w 981749"/>
              <a:gd name="connsiteY0" fmla="*/ 1360 h 682317"/>
              <a:gd name="connsiteX1" fmla="*/ 107925 w 981749"/>
              <a:gd name="connsiteY1" fmla="*/ 4378 h 682317"/>
              <a:gd name="connsiteX2" fmla="*/ 133577 w 981749"/>
              <a:gd name="connsiteY2" fmla="*/ 5887 h 682317"/>
              <a:gd name="connsiteX3" fmla="*/ 169791 w 981749"/>
              <a:gd name="connsiteY3" fmla="*/ 11922 h 682317"/>
              <a:gd name="connsiteX4" fmla="*/ 171299 w 981749"/>
              <a:gd name="connsiteY4" fmla="*/ 16449 h 682317"/>
              <a:gd name="connsiteX5" fmla="*/ 175826 w 981749"/>
              <a:gd name="connsiteY5" fmla="*/ 34556 h 682317"/>
              <a:gd name="connsiteX6" fmla="*/ 187897 w 981749"/>
              <a:gd name="connsiteY6" fmla="*/ 64734 h 682317"/>
              <a:gd name="connsiteX7" fmla="*/ 189406 w 981749"/>
              <a:gd name="connsiteY7" fmla="*/ 84350 h 682317"/>
              <a:gd name="connsiteX8" fmla="*/ 231656 w 981749"/>
              <a:gd name="connsiteY8" fmla="*/ 113019 h 682317"/>
              <a:gd name="connsiteX9" fmla="*/ 284468 w 981749"/>
              <a:gd name="connsiteY9" fmla="*/ 117546 h 682317"/>
              <a:gd name="connsiteX10" fmla="*/ 350860 w 981749"/>
              <a:gd name="connsiteY10" fmla="*/ 125091 h 682317"/>
              <a:gd name="connsiteX11" fmla="*/ 371985 w 981749"/>
              <a:gd name="connsiteY11" fmla="*/ 131126 h 682317"/>
              <a:gd name="connsiteX12" fmla="*/ 384056 w 981749"/>
              <a:gd name="connsiteY12" fmla="*/ 132635 h 682317"/>
              <a:gd name="connsiteX13" fmla="*/ 483644 w 981749"/>
              <a:gd name="connsiteY13" fmla="*/ 134144 h 682317"/>
              <a:gd name="connsiteX14" fmla="*/ 503260 w 981749"/>
              <a:gd name="connsiteY14" fmla="*/ 137162 h 682317"/>
              <a:gd name="connsiteX15" fmla="*/ 518349 w 981749"/>
              <a:gd name="connsiteY15" fmla="*/ 141689 h 682317"/>
              <a:gd name="connsiteX16" fmla="*/ 530420 w 981749"/>
              <a:gd name="connsiteY16" fmla="*/ 155269 h 682317"/>
              <a:gd name="connsiteX17" fmla="*/ 616428 w 981749"/>
              <a:gd name="connsiteY17" fmla="*/ 200536 h 682317"/>
              <a:gd name="connsiteX18" fmla="*/ 623973 w 981749"/>
              <a:gd name="connsiteY18" fmla="*/ 209590 h 682317"/>
              <a:gd name="connsiteX19" fmla="*/ 664713 w 981749"/>
              <a:gd name="connsiteY19" fmla="*/ 288053 h 682317"/>
              <a:gd name="connsiteX20" fmla="*/ 678293 w 981749"/>
              <a:gd name="connsiteY20" fmla="*/ 325776 h 682317"/>
              <a:gd name="connsiteX21" fmla="*/ 977058 w 981749"/>
              <a:gd name="connsiteY21" fmla="*/ 564184 h 682317"/>
              <a:gd name="connsiteX22" fmla="*/ 874451 w 981749"/>
              <a:gd name="connsiteY22" fmla="*/ 657737 h 682317"/>
              <a:gd name="connsiteX23" fmla="*/ 830694 w 981749"/>
              <a:gd name="connsiteY23" fmla="*/ 580782 h 682317"/>
              <a:gd name="connsiteX24" fmla="*/ 741668 w 981749"/>
              <a:gd name="connsiteY24" fmla="*/ 681878 h 682317"/>
              <a:gd name="connsiteX25" fmla="*/ 732614 w 981749"/>
              <a:gd name="connsiteY25" fmla="*/ 532497 h 682317"/>
              <a:gd name="connsiteX26" fmla="*/ 592286 w 981749"/>
              <a:gd name="connsiteY26" fmla="*/ 603416 h 682317"/>
              <a:gd name="connsiteX27" fmla="*/ 583232 w 981749"/>
              <a:gd name="connsiteY27" fmla="*/ 484212 h 682317"/>
              <a:gd name="connsiteX28" fmla="*/ 426305 w 981749"/>
              <a:gd name="connsiteY28" fmla="*/ 574746 h 682317"/>
              <a:gd name="connsiteX29" fmla="*/ 473082 w 981749"/>
              <a:gd name="connsiteY29" fmla="*/ 387641 h 682317"/>
              <a:gd name="connsiteX30" fmla="*/ 316154 w 981749"/>
              <a:gd name="connsiteY30" fmla="*/ 464595 h 682317"/>
              <a:gd name="connsiteX31" fmla="*/ 331244 w 981749"/>
              <a:gd name="connsiteY31" fmla="*/ 271455 h 682317"/>
              <a:gd name="connsiteX32" fmla="*/ 162246 w 981749"/>
              <a:gd name="connsiteY32" fmla="*/ 346900 h 682317"/>
              <a:gd name="connsiteX33" fmla="*/ 227129 w 981749"/>
              <a:gd name="connsiteY33" fmla="*/ 196009 h 682317"/>
              <a:gd name="connsiteX34" fmla="*/ 166773 w 981749"/>
              <a:gd name="connsiteY34" fmla="*/ 143198 h 682317"/>
              <a:gd name="connsiteX35" fmla="*/ 56623 w 981749"/>
              <a:gd name="connsiteY35" fmla="*/ 238259 h 682317"/>
              <a:gd name="connsiteX36" fmla="*/ 101890 w 981749"/>
              <a:gd name="connsiteY36" fmla="*/ 94912 h 682317"/>
              <a:gd name="connsiteX37" fmla="*/ 3810 w 981749"/>
              <a:gd name="connsiteY37" fmla="*/ 134144 h 682317"/>
              <a:gd name="connsiteX38" fmla="*/ 26445 w 981749"/>
              <a:gd name="connsiteY38" fmla="*/ 28521 h 682317"/>
              <a:gd name="connsiteX39" fmla="*/ 64167 w 981749"/>
              <a:gd name="connsiteY39" fmla="*/ 1360 h 682317"/>
              <a:gd name="connsiteX0" fmla="*/ 64167 w 1013396"/>
              <a:gd name="connsiteY0" fmla="*/ 1360 h 682317"/>
              <a:gd name="connsiteX1" fmla="*/ 107925 w 1013396"/>
              <a:gd name="connsiteY1" fmla="*/ 4378 h 682317"/>
              <a:gd name="connsiteX2" fmla="*/ 133577 w 1013396"/>
              <a:gd name="connsiteY2" fmla="*/ 5887 h 682317"/>
              <a:gd name="connsiteX3" fmla="*/ 169791 w 1013396"/>
              <a:gd name="connsiteY3" fmla="*/ 11922 h 682317"/>
              <a:gd name="connsiteX4" fmla="*/ 171299 w 1013396"/>
              <a:gd name="connsiteY4" fmla="*/ 16449 h 682317"/>
              <a:gd name="connsiteX5" fmla="*/ 175826 w 1013396"/>
              <a:gd name="connsiteY5" fmla="*/ 34556 h 682317"/>
              <a:gd name="connsiteX6" fmla="*/ 187897 w 1013396"/>
              <a:gd name="connsiteY6" fmla="*/ 64734 h 682317"/>
              <a:gd name="connsiteX7" fmla="*/ 189406 w 1013396"/>
              <a:gd name="connsiteY7" fmla="*/ 84350 h 682317"/>
              <a:gd name="connsiteX8" fmla="*/ 231656 w 1013396"/>
              <a:gd name="connsiteY8" fmla="*/ 113019 h 682317"/>
              <a:gd name="connsiteX9" fmla="*/ 284468 w 1013396"/>
              <a:gd name="connsiteY9" fmla="*/ 117546 h 682317"/>
              <a:gd name="connsiteX10" fmla="*/ 350860 w 1013396"/>
              <a:gd name="connsiteY10" fmla="*/ 125091 h 682317"/>
              <a:gd name="connsiteX11" fmla="*/ 371985 w 1013396"/>
              <a:gd name="connsiteY11" fmla="*/ 131126 h 682317"/>
              <a:gd name="connsiteX12" fmla="*/ 384056 w 1013396"/>
              <a:gd name="connsiteY12" fmla="*/ 132635 h 682317"/>
              <a:gd name="connsiteX13" fmla="*/ 483644 w 1013396"/>
              <a:gd name="connsiteY13" fmla="*/ 134144 h 682317"/>
              <a:gd name="connsiteX14" fmla="*/ 503260 w 1013396"/>
              <a:gd name="connsiteY14" fmla="*/ 137162 h 682317"/>
              <a:gd name="connsiteX15" fmla="*/ 518349 w 1013396"/>
              <a:gd name="connsiteY15" fmla="*/ 141689 h 682317"/>
              <a:gd name="connsiteX16" fmla="*/ 530420 w 1013396"/>
              <a:gd name="connsiteY16" fmla="*/ 155269 h 682317"/>
              <a:gd name="connsiteX17" fmla="*/ 616428 w 1013396"/>
              <a:gd name="connsiteY17" fmla="*/ 200536 h 682317"/>
              <a:gd name="connsiteX18" fmla="*/ 623973 w 1013396"/>
              <a:gd name="connsiteY18" fmla="*/ 209590 h 682317"/>
              <a:gd name="connsiteX19" fmla="*/ 664713 w 1013396"/>
              <a:gd name="connsiteY19" fmla="*/ 288053 h 682317"/>
              <a:gd name="connsiteX20" fmla="*/ 989128 w 1013396"/>
              <a:gd name="connsiteY20" fmla="*/ 469123 h 682317"/>
              <a:gd name="connsiteX21" fmla="*/ 977058 w 1013396"/>
              <a:gd name="connsiteY21" fmla="*/ 564184 h 682317"/>
              <a:gd name="connsiteX22" fmla="*/ 874451 w 1013396"/>
              <a:gd name="connsiteY22" fmla="*/ 657737 h 682317"/>
              <a:gd name="connsiteX23" fmla="*/ 830694 w 1013396"/>
              <a:gd name="connsiteY23" fmla="*/ 580782 h 682317"/>
              <a:gd name="connsiteX24" fmla="*/ 741668 w 1013396"/>
              <a:gd name="connsiteY24" fmla="*/ 681878 h 682317"/>
              <a:gd name="connsiteX25" fmla="*/ 732614 w 1013396"/>
              <a:gd name="connsiteY25" fmla="*/ 532497 h 682317"/>
              <a:gd name="connsiteX26" fmla="*/ 592286 w 1013396"/>
              <a:gd name="connsiteY26" fmla="*/ 603416 h 682317"/>
              <a:gd name="connsiteX27" fmla="*/ 583232 w 1013396"/>
              <a:gd name="connsiteY27" fmla="*/ 484212 h 682317"/>
              <a:gd name="connsiteX28" fmla="*/ 426305 w 1013396"/>
              <a:gd name="connsiteY28" fmla="*/ 574746 h 682317"/>
              <a:gd name="connsiteX29" fmla="*/ 473082 w 1013396"/>
              <a:gd name="connsiteY29" fmla="*/ 387641 h 682317"/>
              <a:gd name="connsiteX30" fmla="*/ 316154 w 1013396"/>
              <a:gd name="connsiteY30" fmla="*/ 464595 h 682317"/>
              <a:gd name="connsiteX31" fmla="*/ 331244 w 1013396"/>
              <a:gd name="connsiteY31" fmla="*/ 271455 h 682317"/>
              <a:gd name="connsiteX32" fmla="*/ 162246 w 1013396"/>
              <a:gd name="connsiteY32" fmla="*/ 346900 h 682317"/>
              <a:gd name="connsiteX33" fmla="*/ 227129 w 1013396"/>
              <a:gd name="connsiteY33" fmla="*/ 196009 h 682317"/>
              <a:gd name="connsiteX34" fmla="*/ 166773 w 1013396"/>
              <a:gd name="connsiteY34" fmla="*/ 143198 h 682317"/>
              <a:gd name="connsiteX35" fmla="*/ 56623 w 1013396"/>
              <a:gd name="connsiteY35" fmla="*/ 238259 h 682317"/>
              <a:gd name="connsiteX36" fmla="*/ 101890 w 1013396"/>
              <a:gd name="connsiteY36" fmla="*/ 94912 h 682317"/>
              <a:gd name="connsiteX37" fmla="*/ 3810 w 1013396"/>
              <a:gd name="connsiteY37" fmla="*/ 134144 h 682317"/>
              <a:gd name="connsiteX38" fmla="*/ 26445 w 1013396"/>
              <a:gd name="connsiteY38" fmla="*/ 28521 h 682317"/>
              <a:gd name="connsiteX39" fmla="*/ 64167 w 1013396"/>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530420 w 997771"/>
              <a:gd name="connsiteY16" fmla="*/ 155269 h 682317"/>
              <a:gd name="connsiteX17" fmla="*/ 616428 w 997771"/>
              <a:gd name="connsiteY17" fmla="*/ 200536 h 682317"/>
              <a:gd name="connsiteX18" fmla="*/ 623973 w 997771"/>
              <a:gd name="connsiteY18" fmla="*/ 209590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530420 w 997771"/>
              <a:gd name="connsiteY16" fmla="*/ 155269 h 682317"/>
              <a:gd name="connsiteX17" fmla="*/ 616428 w 997771"/>
              <a:gd name="connsiteY17" fmla="*/ 20053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530420 w 997771"/>
              <a:gd name="connsiteY16" fmla="*/ 155269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500242 w 997771"/>
              <a:gd name="connsiteY13" fmla="*/ 251839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513822 w 997771"/>
              <a:gd name="connsiteY12" fmla="*/ 58698 h 682317"/>
              <a:gd name="connsiteX13" fmla="*/ 500242 w 997771"/>
              <a:gd name="connsiteY13" fmla="*/ 251839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403673 w 997771"/>
              <a:gd name="connsiteY11" fmla="*/ 183938 h 682317"/>
              <a:gd name="connsiteX12" fmla="*/ 513822 w 997771"/>
              <a:gd name="connsiteY12" fmla="*/ 58698 h 682317"/>
              <a:gd name="connsiteX13" fmla="*/ 500242 w 997771"/>
              <a:gd name="connsiteY13" fmla="*/ 251839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4570 h 685527"/>
              <a:gd name="connsiteX1" fmla="*/ 107925 w 997771"/>
              <a:gd name="connsiteY1" fmla="*/ 7588 h 685527"/>
              <a:gd name="connsiteX2" fmla="*/ 133577 w 997771"/>
              <a:gd name="connsiteY2" fmla="*/ 9097 h 685527"/>
              <a:gd name="connsiteX3" fmla="*/ 169791 w 997771"/>
              <a:gd name="connsiteY3" fmla="*/ 15132 h 685527"/>
              <a:gd name="connsiteX4" fmla="*/ 171299 w 997771"/>
              <a:gd name="connsiteY4" fmla="*/ 19659 h 685527"/>
              <a:gd name="connsiteX5" fmla="*/ 175826 w 997771"/>
              <a:gd name="connsiteY5" fmla="*/ 37766 h 685527"/>
              <a:gd name="connsiteX6" fmla="*/ 187897 w 997771"/>
              <a:gd name="connsiteY6" fmla="*/ 67944 h 685527"/>
              <a:gd name="connsiteX7" fmla="*/ 189406 w 997771"/>
              <a:gd name="connsiteY7" fmla="*/ 87560 h 685527"/>
              <a:gd name="connsiteX8" fmla="*/ 231656 w 997771"/>
              <a:gd name="connsiteY8" fmla="*/ 116229 h 685527"/>
              <a:gd name="connsiteX9" fmla="*/ 284468 w 997771"/>
              <a:gd name="connsiteY9" fmla="*/ 120756 h 685527"/>
              <a:gd name="connsiteX10" fmla="*/ 435359 w 997771"/>
              <a:gd name="connsiteY10" fmla="*/ 43 h 685527"/>
              <a:gd name="connsiteX11" fmla="*/ 403673 w 997771"/>
              <a:gd name="connsiteY11" fmla="*/ 187148 h 685527"/>
              <a:gd name="connsiteX12" fmla="*/ 513822 w 997771"/>
              <a:gd name="connsiteY12" fmla="*/ 61908 h 685527"/>
              <a:gd name="connsiteX13" fmla="*/ 500242 w 997771"/>
              <a:gd name="connsiteY13" fmla="*/ 255049 h 685527"/>
              <a:gd name="connsiteX14" fmla="*/ 640571 w 997771"/>
              <a:gd name="connsiteY14" fmla="*/ 81525 h 685527"/>
              <a:gd name="connsiteX15" fmla="*/ 643588 w 997771"/>
              <a:gd name="connsiteY15" fmla="*/ 292772 h 685527"/>
              <a:gd name="connsiteX16" fmla="*/ 782409 w 997771"/>
              <a:gd name="connsiteY16" fmla="*/ 221853 h 685527"/>
              <a:gd name="connsiteX17" fmla="*/ 765811 w 997771"/>
              <a:gd name="connsiteY17" fmla="*/ 396886 h 685527"/>
              <a:gd name="connsiteX18" fmla="*/ 915193 w 997771"/>
              <a:gd name="connsiteY18" fmla="*/ 344076 h 685527"/>
              <a:gd name="connsiteX19" fmla="*/ 875960 w 997771"/>
              <a:gd name="connsiteY19" fmla="*/ 531180 h 685527"/>
              <a:gd name="connsiteX20" fmla="*/ 989128 w 997771"/>
              <a:gd name="connsiteY20" fmla="*/ 472333 h 685527"/>
              <a:gd name="connsiteX21" fmla="*/ 977058 w 997771"/>
              <a:gd name="connsiteY21" fmla="*/ 567394 h 685527"/>
              <a:gd name="connsiteX22" fmla="*/ 874451 w 997771"/>
              <a:gd name="connsiteY22" fmla="*/ 660947 h 685527"/>
              <a:gd name="connsiteX23" fmla="*/ 830694 w 997771"/>
              <a:gd name="connsiteY23" fmla="*/ 583992 h 685527"/>
              <a:gd name="connsiteX24" fmla="*/ 741668 w 997771"/>
              <a:gd name="connsiteY24" fmla="*/ 685088 h 685527"/>
              <a:gd name="connsiteX25" fmla="*/ 732614 w 997771"/>
              <a:gd name="connsiteY25" fmla="*/ 535707 h 685527"/>
              <a:gd name="connsiteX26" fmla="*/ 592286 w 997771"/>
              <a:gd name="connsiteY26" fmla="*/ 606626 h 685527"/>
              <a:gd name="connsiteX27" fmla="*/ 583232 w 997771"/>
              <a:gd name="connsiteY27" fmla="*/ 487422 h 685527"/>
              <a:gd name="connsiteX28" fmla="*/ 426305 w 997771"/>
              <a:gd name="connsiteY28" fmla="*/ 577956 h 685527"/>
              <a:gd name="connsiteX29" fmla="*/ 473082 w 997771"/>
              <a:gd name="connsiteY29" fmla="*/ 390851 h 685527"/>
              <a:gd name="connsiteX30" fmla="*/ 316154 w 997771"/>
              <a:gd name="connsiteY30" fmla="*/ 467805 h 685527"/>
              <a:gd name="connsiteX31" fmla="*/ 331244 w 997771"/>
              <a:gd name="connsiteY31" fmla="*/ 274665 h 685527"/>
              <a:gd name="connsiteX32" fmla="*/ 162246 w 997771"/>
              <a:gd name="connsiteY32" fmla="*/ 350110 h 685527"/>
              <a:gd name="connsiteX33" fmla="*/ 227129 w 997771"/>
              <a:gd name="connsiteY33" fmla="*/ 199219 h 685527"/>
              <a:gd name="connsiteX34" fmla="*/ 166773 w 997771"/>
              <a:gd name="connsiteY34" fmla="*/ 146408 h 685527"/>
              <a:gd name="connsiteX35" fmla="*/ 56623 w 997771"/>
              <a:gd name="connsiteY35" fmla="*/ 241469 h 685527"/>
              <a:gd name="connsiteX36" fmla="*/ 101890 w 997771"/>
              <a:gd name="connsiteY36" fmla="*/ 98122 h 685527"/>
              <a:gd name="connsiteX37" fmla="*/ 3810 w 997771"/>
              <a:gd name="connsiteY37" fmla="*/ 137354 h 685527"/>
              <a:gd name="connsiteX38" fmla="*/ 26445 w 997771"/>
              <a:gd name="connsiteY38" fmla="*/ 31731 h 685527"/>
              <a:gd name="connsiteX39" fmla="*/ 64167 w 997771"/>
              <a:gd name="connsiteY39" fmla="*/ 4570 h 685527"/>
              <a:gd name="connsiteX0" fmla="*/ 64167 w 997771"/>
              <a:gd name="connsiteY0" fmla="*/ 4565 h 685522"/>
              <a:gd name="connsiteX1" fmla="*/ 107925 w 997771"/>
              <a:gd name="connsiteY1" fmla="*/ 7583 h 685522"/>
              <a:gd name="connsiteX2" fmla="*/ 133577 w 997771"/>
              <a:gd name="connsiteY2" fmla="*/ 9092 h 685522"/>
              <a:gd name="connsiteX3" fmla="*/ 169791 w 997771"/>
              <a:gd name="connsiteY3" fmla="*/ 15127 h 685522"/>
              <a:gd name="connsiteX4" fmla="*/ 171299 w 997771"/>
              <a:gd name="connsiteY4" fmla="*/ 19654 h 685522"/>
              <a:gd name="connsiteX5" fmla="*/ 175826 w 997771"/>
              <a:gd name="connsiteY5" fmla="*/ 37761 h 685522"/>
              <a:gd name="connsiteX6" fmla="*/ 187897 w 997771"/>
              <a:gd name="connsiteY6" fmla="*/ 67939 h 685522"/>
              <a:gd name="connsiteX7" fmla="*/ 189406 w 997771"/>
              <a:gd name="connsiteY7" fmla="*/ 87555 h 685522"/>
              <a:gd name="connsiteX8" fmla="*/ 231656 w 997771"/>
              <a:gd name="connsiteY8" fmla="*/ 116224 h 685522"/>
              <a:gd name="connsiteX9" fmla="*/ 292012 w 997771"/>
              <a:gd name="connsiteY9" fmla="*/ 138858 h 685522"/>
              <a:gd name="connsiteX10" fmla="*/ 435359 w 997771"/>
              <a:gd name="connsiteY10" fmla="*/ 38 h 685522"/>
              <a:gd name="connsiteX11" fmla="*/ 403673 w 997771"/>
              <a:gd name="connsiteY11" fmla="*/ 187143 h 685522"/>
              <a:gd name="connsiteX12" fmla="*/ 513822 w 997771"/>
              <a:gd name="connsiteY12" fmla="*/ 61903 h 685522"/>
              <a:gd name="connsiteX13" fmla="*/ 500242 w 997771"/>
              <a:gd name="connsiteY13" fmla="*/ 255044 h 685522"/>
              <a:gd name="connsiteX14" fmla="*/ 640571 w 997771"/>
              <a:gd name="connsiteY14" fmla="*/ 81520 h 685522"/>
              <a:gd name="connsiteX15" fmla="*/ 643588 w 997771"/>
              <a:gd name="connsiteY15" fmla="*/ 292767 h 685522"/>
              <a:gd name="connsiteX16" fmla="*/ 782409 w 997771"/>
              <a:gd name="connsiteY16" fmla="*/ 221848 h 685522"/>
              <a:gd name="connsiteX17" fmla="*/ 765811 w 997771"/>
              <a:gd name="connsiteY17" fmla="*/ 396881 h 685522"/>
              <a:gd name="connsiteX18" fmla="*/ 915193 w 997771"/>
              <a:gd name="connsiteY18" fmla="*/ 344071 h 685522"/>
              <a:gd name="connsiteX19" fmla="*/ 875960 w 997771"/>
              <a:gd name="connsiteY19" fmla="*/ 531175 h 685522"/>
              <a:gd name="connsiteX20" fmla="*/ 989128 w 997771"/>
              <a:gd name="connsiteY20" fmla="*/ 472328 h 685522"/>
              <a:gd name="connsiteX21" fmla="*/ 977058 w 997771"/>
              <a:gd name="connsiteY21" fmla="*/ 567389 h 685522"/>
              <a:gd name="connsiteX22" fmla="*/ 874451 w 997771"/>
              <a:gd name="connsiteY22" fmla="*/ 660942 h 685522"/>
              <a:gd name="connsiteX23" fmla="*/ 830694 w 997771"/>
              <a:gd name="connsiteY23" fmla="*/ 583987 h 685522"/>
              <a:gd name="connsiteX24" fmla="*/ 741668 w 997771"/>
              <a:gd name="connsiteY24" fmla="*/ 685083 h 685522"/>
              <a:gd name="connsiteX25" fmla="*/ 732614 w 997771"/>
              <a:gd name="connsiteY25" fmla="*/ 535702 h 685522"/>
              <a:gd name="connsiteX26" fmla="*/ 592286 w 997771"/>
              <a:gd name="connsiteY26" fmla="*/ 606621 h 685522"/>
              <a:gd name="connsiteX27" fmla="*/ 583232 w 997771"/>
              <a:gd name="connsiteY27" fmla="*/ 487417 h 685522"/>
              <a:gd name="connsiteX28" fmla="*/ 426305 w 997771"/>
              <a:gd name="connsiteY28" fmla="*/ 577951 h 685522"/>
              <a:gd name="connsiteX29" fmla="*/ 473082 w 997771"/>
              <a:gd name="connsiteY29" fmla="*/ 390846 h 685522"/>
              <a:gd name="connsiteX30" fmla="*/ 316154 w 997771"/>
              <a:gd name="connsiteY30" fmla="*/ 467800 h 685522"/>
              <a:gd name="connsiteX31" fmla="*/ 331244 w 997771"/>
              <a:gd name="connsiteY31" fmla="*/ 274660 h 685522"/>
              <a:gd name="connsiteX32" fmla="*/ 162246 w 997771"/>
              <a:gd name="connsiteY32" fmla="*/ 350105 h 685522"/>
              <a:gd name="connsiteX33" fmla="*/ 227129 w 997771"/>
              <a:gd name="connsiteY33" fmla="*/ 199214 h 685522"/>
              <a:gd name="connsiteX34" fmla="*/ 166773 w 997771"/>
              <a:gd name="connsiteY34" fmla="*/ 146403 h 685522"/>
              <a:gd name="connsiteX35" fmla="*/ 56623 w 997771"/>
              <a:gd name="connsiteY35" fmla="*/ 241464 h 685522"/>
              <a:gd name="connsiteX36" fmla="*/ 101890 w 997771"/>
              <a:gd name="connsiteY36" fmla="*/ 98117 h 685522"/>
              <a:gd name="connsiteX37" fmla="*/ 3810 w 997771"/>
              <a:gd name="connsiteY37" fmla="*/ 137349 h 685522"/>
              <a:gd name="connsiteX38" fmla="*/ 26445 w 997771"/>
              <a:gd name="connsiteY38" fmla="*/ 31726 h 685522"/>
              <a:gd name="connsiteX39" fmla="*/ 64167 w 997771"/>
              <a:gd name="connsiteY39" fmla="*/ 4565 h 685522"/>
              <a:gd name="connsiteX0" fmla="*/ 64167 w 997771"/>
              <a:gd name="connsiteY0" fmla="*/ 8132 h 689089"/>
              <a:gd name="connsiteX1" fmla="*/ 107925 w 997771"/>
              <a:gd name="connsiteY1" fmla="*/ 11150 h 689089"/>
              <a:gd name="connsiteX2" fmla="*/ 133577 w 997771"/>
              <a:gd name="connsiteY2" fmla="*/ 12659 h 689089"/>
              <a:gd name="connsiteX3" fmla="*/ 169791 w 997771"/>
              <a:gd name="connsiteY3" fmla="*/ 18694 h 689089"/>
              <a:gd name="connsiteX4" fmla="*/ 171299 w 997771"/>
              <a:gd name="connsiteY4" fmla="*/ 23221 h 689089"/>
              <a:gd name="connsiteX5" fmla="*/ 175826 w 997771"/>
              <a:gd name="connsiteY5" fmla="*/ 41328 h 689089"/>
              <a:gd name="connsiteX6" fmla="*/ 187897 w 997771"/>
              <a:gd name="connsiteY6" fmla="*/ 71506 h 689089"/>
              <a:gd name="connsiteX7" fmla="*/ 189406 w 997771"/>
              <a:gd name="connsiteY7" fmla="*/ 91122 h 689089"/>
              <a:gd name="connsiteX8" fmla="*/ 325208 w 997771"/>
              <a:gd name="connsiteY8" fmla="*/ 588 h 689089"/>
              <a:gd name="connsiteX9" fmla="*/ 292012 w 997771"/>
              <a:gd name="connsiteY9" fmla="*/ 142425 h 689089"/>
              <a:gd name="connsiteX10" fmla="*/ 435359 w 997771"/>
              <a:gd name="connsiteY10" fmla="*/ 3605 h 689089"/>
              <a:gd name="connsiteX11" fmla="*/ 403673 w 997771"/>
              <a:gd name="connsiteY11" fmla="*/ 190710 h 689089"/>
              <a:gd name="connsiteX12" fmla="*/ 513822 w 997771"/>
              <a:gd name="connsiteY12" fmla="*/ 65470 h 689089"/>
              <a:gd name="connsiteX13" fmla="*/ 500242 w 997771"/>
              <a:gd name="connsiteY13" fmla="*/ 258611 h 689089"/>
              <a:gd name="connsiteX14" fmla="*/ 640571 w 997771"/>
              <a:gd name="connsiteY14" fmla="*/ 85087 h 689089"/>
              <a:gd name="connsiteX15" fmla="*/ 643588 w 997771"/>
              <a:gd name="connsiteY15" fmla="*/ 296334 h 689089"/>
              <a:gd name="connsiteX16" fmla="*/ 782409 w 997771"/>
              <a:gd name="connsiteY16" fmla="*/ 225415 h 689089"/>
              <a:gd name="connsiteX17" fmla="*/ 765811 w 997771"/>
              <a:gd name="connsiteY17" fmla="*/ 400448 h 689089"/>
              <a:gd name="connsiteX18" fmla="*/ 915193 w 997771"/>
              <a:gd name="connsiteY18" fmla="*/ 347638 h 689089"/>
              <a:gd name="connsiteX19" fmla="*/ 875960 w 997771"/>
              <a:gd name="connsiteY19" fmla="*/ 534742 h 689089"/>
              <a:gd name="connsiteX20" fmla="*/ 989128 w 997771"/>
              <a:gd name="connsiteY20" fmla="*/ 475895 h 689089"/>
              <a:gd name="connsiteX21" fmla="*/ 977058 w 997771"/>
              <a:gd name="connsiteY21" fmla="*/ 570956 h 689089"/>
              <a:gd name="connsiteX22" fmla="*/ 874451 w 997771"/>
              <a:gd name="connsiteY22" fmla="*/ 664509 h 689089"/>
              <a:gd name="connsiteX23" fmla="*/ 830694 w 997771"/>
              <a:gd name="connsiteY23" fmla="*/ 587554 h 689089"/>
              <a:gd name="connsiteX24" fmla="*/ 741668 w 997771"/>
              <a:gd name="connsiteY24" fmla="*/ 688650 h 689089"/>
              <a:gd name="connsiteX25" fmla="*/ 732614 w 997771"/>
              <a:gd name="connsiteY25" fmla="*/ 539269 h 689089"/>
              <a:gd name="connsiteX26" fmla="*/ 592286 w 997771"/>
              <a:gd name="connsiteY26" fmla="*/ 610188 h 689089"/>
              <a:gd name="connsiteX27" fmla="*/ 583232 w 997771"/>
              <a:gd name="connsiteY27" fmla="*/ 490984 h 689089"/>
              <a:gd name="connsiteX28" fmla="*/ 426305 w 997771"/>
              <a:gd name="connsiteY28" fmla="*/ 581518 h 689089"/>
              <a:gd name="connsiteX29" fmla="*/ 473082 w 997771"/>
              <a:gd name="connsiteY29" fmla="*/ 394413 h 689089"/>
              <a:gd name="connsiteX30" fmla="*/ 316154 w 997771"/>
              <a:gd name="connsiteY30" fmla="*/ 471367 h 689089"/>
              <a:gd name="connsiteX31" fmla="*/ 331244 w 997771"/>
              <a:gd name="connsiteY31" fmla="*/ 278227 h 689089"/>
              <a:gd name="connsiteX32" fmla="*/ 162246 w 997771"/>
              <a:gd name="connsiteY32" fmla="*/ 353672 h 689089"/>
              <a:gd name="connsiteX33" fmla="*/ 227129 w 997771"/>
              <a:gd name="connsiteY33" fmla="*/ 202781 h 689089"/>
              <a:gd name="connsiteX34" fmla="*/ 166773 w 997771"/>
              <a:gd name="connsiteY34" fmla="*/ 149970 h 689089"/>
              <a:gd name="connsiteX35" fmla="*/ 56623 w 997771"/>
              <a:gd name="connsiteY35" fmla="*/ 245031 h 689089"/>
              <a:gd name="connsiteX36" fmla="*/ 101890 w 997771"/>
              <a:gd name="connsiteY36" fmla="*/ 101684 h 689089"/>
              <a:gd name="connsiteX37" fmla="*/ 3810 w 997771"/>
              <a:gd name="connsiteY37" fmla="*/ 140916 h 689089"/>
              <a:gd name="connsiteX38" fmla="*/ 26445 w 997771"/>
              <a:gd name="connsiteY38" fmla="*/ 35293 h 689089"/>
              <a:gd name="connsiteX39" fmla="*/ 64167 w 997771"/>
              <a:gd name="connsiteY39" fmla="*/ 8132 h 689089"/>
              <a:gd name="connsiteX0" fmla="*/ 64167 w 997771"/>
              <a:gd name="connsiteY0" fmla="*/ 50644 h 731601"/>
              <a:gd name="connsiteX1" fmla="*/ 107925 w 997771"/>
              <a:gd name="connsiteY1" fmla="*/ 53662 h 731601"/>
              <a:gd name="connsiteX2" fmla="*/ 133577 w 997771"/>
              <a:gd name="connsiteY2" fmla="*/ 55171 h 731601"/>
              <a:gd name="connsiteX3" fmla="*/ 169791 w 997771"/>
              <a:gd name="connsiteY3" fmla="*/ 61206 h 731601"/>
              <a:gd name="connsiteX4" fmla="*/ 171299 w 997771"/>
              <a:gd name="connsiteY4" fmla="*/ 65733 h 731601"/>
              <a:gd name="connsiteX5" fmla="*/ 175826 w 997771"/>
              <a:gd name="connsiteY5" fmla="*/ 83840 h 731601"/>
              <a:gd name="connsiteX6" fmla="*/ 252781 w 997771"/>
              <a:gd name="connsiteY6" fmla="*/ 850 h 731601"/>
              <a:gd name="connsiteX7" fmla="*/ 189406 w 997771"/>
              <a:gd name="connsiteY7" fmla="*/ 133634 h 731601"/>
              <a:gd name="connsiteX8" fmla="*/ 325208 w 997771"/>
              <a:gd name="connsiteY8" fmla="*/ 43100 h 731601"/>
              <a:gd name="connsiteX9" fmla="*/ 292012 w 997771"/>
              <a:gd name="connsiteY9" fmla="*/ 184937 h 731601"/>
              <a:gd name="connsiteX10" fmla="*/ 435359 w 997771"/>
              <a:gd name="connsiteY10" fmla="*/ 46117 h 731601"/>
              <a:gd name="connsiteX11" fmla="*/ 403673 w 997771"/>
              <a:gd name="connsiteY11" fmla="*/ 233222 h 731601"/>
              <a:gd name="connsiteX12" fmla="*/ 513822 w 997771"/>
              <a:gd name="connsiteY12" fmla="*/ 107982 h 731601"/>
              <a:gd name="connsiteX13" fmla="*/ 500242 w 997771"/>
              <a:gd name="connsiteY13" fmla="*/ 301123 h 731601"/>
              <a:gd name="connsiteX14" fmla="*/ 640571 w 997771"/>
              <a:gd name="connsiteY14" fmla="*/ 127599 h 731601"/>
              <a:gd name="connsiteX15" fmla="*/ 643588 w 997771"/>
              <a:gd name="connsiteY15" fmla="*/ 338846 h 731601"/>
              <a:gd name="connsiteX16" fmla="*/ 782409 w 997771"/>
              <a:gd name="connsiteY16" fmla="*/ 267927 h 731601"/>
              <a:gd name="connsiteX17" fmla="*/ 765811 w 997771"/>
              <a:gd name="connsiteY17" fmla="*/ 442960 h 731601"/>
              <a:gd name="connsiteX18" fmla="*/ 915193 w 997771"/>
              <a:gd name="connsiteY18" fmla="*/ 390150 h 731601"/>
              <a:gd name="connsiteX19" fmla="*/ 875960 w 997771"/>
              <a:gd name="connsiteY19" fmla="*/ 577254 h 731601"/>
              <a:gd name="connsiteX20" fmla="*/ 989128 w 997771"/>
              <a:gd name="connsiteY20" fmla="*/ 518407 h 731601"/>
              <a:gd name="connsiteX21" fmla="*/ 977058 w 997771"/>
              <a:gd name="connsiteY21" fmla="*/ 613468 h 731601"/>
              <a:gd name="connsiteX22" fmla="*/ 874451 w 997771"/>
              <a:gd name="connsiteY22" fmla="*/ 707021 h 731601"/>
              <a:gd name="connsiteX23" fmla="*/ 830694 w 997771"/>
              <a:gd name="connsiteY23" fmla="*/ 630066 h 731601"/>
              <a:gd name="connsiteX24" fmla="*/ 741668 w 997771"/>
              <a:gd name="connsiteY24" fmla="*/ 731162 h 731601"/>
              <a:gd name="connsiteX25" fmla="*/ 732614 w 997771"/>
              <a:gd name="connsiteY25" fmla="*/ 581781 h 731601"/>
              <a:gd name="connsiteX26" fmla="*/ 592286 w 997771"/>
              <a:gd name="connsiteY26" fmla="*/ 652700 h 731601"/>
              <a:gd name="connsiteX27" fmla="*/ 583232 w 997771"/>
              <a:gd name="connsiteY27" fmla="*/ 533496 h 731601"/>
              <a:gd name="connsiteX28" fmla="*/ 426305 w 997771"/>
              <a:gd name="connsiteY28" fmla="*/ 624030 h 731601"/>
              <a:gd name="connsiteX29" fmla="*/ 473082 w 997771"/>
              <a:gd name="connsiteY29" fmla="*/ 436925 h 731601"/>
              <a:gd name="connsiteX30" fmla="*/ 316154 w 997771"/>
              <a:gd name="connsiteY30" fmla="*/ 513879 h 731601"/>
              <a:gd name="connsiteX31" fmla="*/ 331244 w 997771"/>
              <a:gd name="connsiteY31" fmla="*/ 320739 h 731601"/>
              <a:gd name="connsiteX32" fmla="*/ 162246 w 997771"/>
              <a:gd name="connsiteY32" fmla="*/ 396184 h 731601"/>
              <a:gd name="connsiteX33" fmla="*/ 227129 w 997771"/>
              <a:gd name="connsiteY33" fmla="*/ 245293 h 731601"/>
              <a:gd name="connsiteX34" fmla="*/ 166773 w 997771"/>
              <a:gd name="connsiteY34" fmla="*/ 192482 h 731601"/>
              <a:gd name="connsiteX35" fmla="*/ 56623 w 997771"/>
              <a:gd name="connsiteY35" fmla="*/ 287543 h 731601"/>
              <a:gd name="connsiteX36" fmla="*/ 101890 w 997771"/>
              <a:gd name="connsiteY36" fmla="*/ 144196 h 731601"/>
              <a:gd name="connsiteX37" fmla="*/ 3810 w 997771"/>
              <a:gd name="connsiteY37" fmla="*/ 183428 h 731601"/>
              <a:gd name="connsiteX38" fmla="*/ 26445 w 997771"/>
              <a:gd name="connsiteY38" fmla="*/ 77805 h 731601"/>
              <a:gd name="connsiteX39" fmla="*/ 64167 w 997771"/>
              <a:gd name="connsiteY39" fmla="*/ 50644 h 731601"/>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171299 w 997771"/>
              <a:gd name="connsiteY4" fmla="*/ 80165 h 746033"/>
              <a:gd name="connsiteX5" fmla="*/ 175826 w 997771"/>
              <a:gd name="connsiteY5" fmla="*/ 98272 h 746033"/>
              <a:gd name="connsiteX6" fmla="*/ 252781 w 997771"/>
              <a:gd name="connsiteY6" fmla="*/ 15282 h 746033"/>
              <a:gd name="connsiteX7" fmla="*/ 189406 w 997771"/>
              <a:gd name="connsiteY7" fmla="*/ 148066 h 746033"/>
              <a:gd name="connsiteX8" fmla="*/ 325208 w 997771"/>
              <a:gd name="connsiteY8" fmla="*/ 57532 h 746033"/>
              <a:gd name="connsiteX9" fmla="*/ 292012 w 997771"/>
              <a:gd name="connsiteY9" fmla="*/ 199369 h 746033"/>
              <a:gd name="connsiteX10" fmla="*/ 435359 w 997771"/>
              <a:gd name="connsiteY10" fmla="*/ 60549 h 746033"/>
              <a:gd name="connsiteX11" fmla="*/ 403673 w 997771"/>
              <a:gd name="connsiteY11" fmla="*/ 247654 h 746033"/>
              <a:gd name="connsiteX12" fmla="*/ 513822 w 997771"/>
              <a:gd name="connsiteY12" fmla="*/ 122414 h 746033"/>
              <a:gd name="connsiteX13" fmla="*/ 500242 w 997771"/>
              <a:gd name="connsiteY13" fmla="*/ 315555 h 746033"/>
              <a:gd name="connsiteX14" fmla="*/ 640571 w 997771"/>
              <a:gd name="connsiteY14" fmla="*/ 142031 h 746033"/>
              <a:gd name="connsiteX15" fmla="*/ 643588 w 997771"/>
              <a:gd name="connsiteY15" fmla="*/ 353278 h 746033"/>
              <a:gd name="connsiteX16" fmla="*/ 782409 w 997771"/>
              <a:gd name="connsiteY16" fmla="*/ 282359 h 746033"/>
              <a:gd name="connsiteX17" fmla="*/ 765811 w 997771"/>
              <a:gd name="connsiteY17" fmla="*/ 457392 h 746033"/>
              <a:gd name="connsiteX18" fmla="*/ 915193 w 997771"/>
              <a:gd name="connsiteY18" fmla="*/ 404582 h 746033"/>
              <a:gd name="connsiteX19" fmla="*/ 875960 w 997771"/>
              <a:gd name="connsiteY19" fmla="*/ 591686 h 746033"/>
              <a:gd name="connsiteX20" fmla="*/ 989128 w 997771"/>
              <a:gd name="connsiteY20" fmla="*/ 532839 h 746033"/>
              <a:gd name="connsiteX21" fmla="*/ 977058 w 997771"/>
              <a:gd name="connsiteY21" fmla="*/ 627900 h 746033"/>
              <a:gd name="connsiteX22" fmla="*/ 874451 w 997771"/>
              <a:gd name="connsiteY22" fmla="*/ 721453 h 746033"/>
              <a:gd name="connsiteX23" fmla="*/ 830694 w 997771"/>
              <a:gd name="connsiteY23" fmla="*/ 644498 h 746033"/>
              <a:gd name="connsiteX24" fmla="*/ 741668 w 997771"/>
              <a:gd name="connsiteY24" fmla="*/ 745594 h 746033"/>
              <a:gd name="connsiteX25" fmla="*/ 732614 w 997771"/>
              <a:gd name="connsiteY25" fmla="*/ 596213 h 746033"/>
              <a:gd name="connsiteX26" fmla="*/ 592286 w 997771"/>
              <a:gd name="connsiteY26" fmla="*/ 667132 h 746033"/>
              <a:gd name="connsiteX27" fmla="*/ 583232 w 997771"/>
              <a:gd name="connsiteY27" fmla="*/ 547928 h 746033"/>
              <a:gd name="connsiteX28" fmla="*/ 426305 w 997771"/>
              <a:gd name="connsiteY28" fmla="*/ 638462 h 746033"/>
              <a:gd name="connsiteX29" fmla="*/ 473082 w 997771"/>
              <a:gd name="connsiteY29" fmla="*/ 451357 h 746033"/>
              <a:gd name="connsiteX30" fmla="*/ 316154 w 997771"/>
              <a:gd name="connsiteY30" fmla="*/ 528311 h 746033"/>
              <a:gd name="connsiteX31" fmla="*/ 331244 w 997771"/>
              <a:gd name="connsiteY31" fmla="*/ 335171 h 746033"/>
              <a:gd name="connsiteX32" fmla="*/ 162246 w 997771"/>
              <a:gd name="connsiteY32" fmla="*/ 410616 h 746033"/>
              <a:gd name="connsiteX33" fmla="*/ 227129 w 997771"/>
              <a:gd name="connsiteY33" fmla="*/ 259725 h 746033"/>
              <a:gd name="connsiteX34" fmla="*/ 166773 w 997771"/>
              <a:gd name="connsiteY34" fmla="*/ 206914 h 746033"/>
              <a:gd name="connsiteX35" fmla="*/ 56623 w 997771"/>
              <a:gd name="connsiteY35" fmla="*/ 301975 h 746033"/>
              <a:gd name="connsiteX36" fmla="*/ 101890 w 997771"/>
              <a:gd name="connsiteY36" fmla="*/ 158628 h 746033"/>
              <a:gd name="connsiteX37" fmla="*/ 3810 w 997771"/>
              <a:gd name="connsiteY37" fmla="*/ 197860 h 746033"/>
              <a:gd name="connsiteX38" fmla="*/ 26445 w 997771"/>
              <a:gd name="connsiteY38" fmla="*/ 92237 h 746033"/>
              <a:gd name="connsiteX39" fmla="*/ 123015 w 997771"/>
              <a:gd name="connsiteY39" fmla="*/ 192 h 746033"/>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171299 w 997771"/>
              <a:gd name="connsiteY4" fmla="*/ 80165 h 746033"/>
              <a:gd name="connsiteX5" fmla="*/ 175826 w 997771"/>
              <a:gd name="connsiteY5" fmla="*/ 98272 h 746033"/>
              <a:gd name="connsiteX6" fmla="*/ 252781 w 997771"/>
              <a:gd name="connsiteY6" fmla="*/ 15282 h 746033"/>
              <a:gd name="connsiteX7" fmla="*/ 189406 w 997771"/>
              <a:gd name="connsiteY7" fmla="*/ 148066 h 746033"/>
              <a:gd name="connsiteX8" fmla="*/ 325208 w 997771"/>
              <a:gd name="connsiteY8" fmla="*/ 57532 h 746033"/>
              <a:gd name="connsiteX9" fmla="*/ 292012 w 997771"/>
              <a:gd name="connsiteY9" fmla="*/ 199369 h 746033"/>
              <a:gd name="connsiteX10" fmla="*/ 435359 w 997771"/>
              <a:gd name="connsiteY10" fmla="*/ 60549 h 746033"/>
              <a:gd name="connsiteX11" fmla="*/ 403673 w 997771"/>
              <a:gd name="connsiteY11" fmla="*/ 247654 h 746033"/>
              <a:gd name="connsiteX12" fmla="*/ 513822 w 997771"/>
              <a:gd name="connsiteY12" fmla="*/ 122414 h 746033"/>
              <a:gd name="connsiteX13" fmla="*/ 500242 w 997771"/>
              <a:gd name="connsiteY13" fmla="*/ 315555 h 746033"/>
              <a:gd name="connsiteX14" fmla="*/ 640571 w 997771"/>
              <a:gd name="connsiteY14" fmla="*/ 142031 h 746033"/>
              <a:gd name="connsiteX15" fmla="*/ 643588 w 997771"/>
              <a:gd name="connsiteY15" fmla="*/ 353278 h 746033"/>
              <a:gd name="connsiteX16" fmla="*/ 782409 w 997771"/>
              <a:gd name="connsiteY16" fmla="*/ 282359 h 746033"/>
              <a:gd name="connsiteX17" fmla="*/ 765811 w 997771"/>
              <a:gd name="connsiteY17" fmla="*/ 457392 h 746033"/>
              <a:gd name="connsiteX18" fmla="*/ 915193 w 997771"/>
              <a:gd name="connsiteY18" fmla="*/ 404582 h 746033"/>
              <a:gd name="connsiteX19" fmla="*/ 875960 w 997771"/>
              <a:gd name="connsiteY19" fmla="*/ 591686 h 746033"/>
              <a:gd name="connsiteX20" fmla="*/ 989128 w 997771"/>
              <a:gd name="connsiteY20" fmla="*/ 532839 h 746033"/>
              <a:gd name="connsiteX21" fmla="*/ 977058 w 997771"/>
              <a:gd name="connsiteY21" fmla="*/ 627900 h 746033"/>
              <a:gd name="connsiteX22" fmla="*/ 874451 w 997771"/>
              <a:gd name="connsiteY22" fmla="*/ 721453 h 746033"/>
              <a:gd name="connsiteX23" fmla="*/ 830694 w 997771"/>
              <a:gd name="connsiteY23" fmla="*/ 644498 h 746033"/>
              <a:gd name="connsiteX24" fmla="*/ 741668 w 997771"/>
              <a:gd name="connsiteY24" fmla="*/ 745594 h 746033"/>
              <a:gd name="connsiteX25" fmla="*/ 732614 w 997771"/>
              <a:gd name="connsiteY25" fmla="*/ 596213 h 746033"/>
              <a:gd name="connsiteX26" fmla="*/ 592286 w 997771"/>
              <a:gd name="connsiteY26" fmla="*/ 667132 h 746033"/>
              <a:gd name="connsiteX27" fmla="*/ 583232 w 997771"/>
              <a:gd name="connsiteY27" fmla="*/ 547928 h 746033"/>
              <a:gd name="connsiteX28" fmla="*/ 426305 w 997771"/>
              <a:gd name="connsiteY28" fmla="*/ 638462 h 746033"/>
              <a:gd name="connsiteX29" fmla="*/ 473082 w 997771"/>
              <a:gd name="connsiteY29" fmla="*/ 451357 h 746033"/>
              <a:gd name="connsiteX30" fmla="*/ 316154 w 997771"/>
              <a:gd name="connsiteY30" fmla="*/ 528311 h 746033"/>
              <a:gd name="connsiteX31" fmla="*/ 331244 w 997771"/>
              <a:gd name="connsiteY31" fmla="*/ 335171 h 746033"/>
              <a:gd name="connsiteX32" fmla="*/ 162246 w 997771"/>
              <a:gd name="connsiteY32" fmla="*/ 410616 h 746033"/>
              <a:gd name="connsiteX33" fmla="*/ 227129 w 997771"/>
              <a:gd name="connsiteY33" fmla="*/ 268778 h 746033"/>
              <a:gd name="connsiteX34" fmla="*/ 166773 w 997771"/>
              <a:gd name="connsiteY34" fmla="*/ 206914 h 746033"/>
              <a:gd name="connsiteX35" fmla="*/ 56623 w 997771"/>
              <a:gd name="connsiteY35" fmla="*/ 301975 h 746033"/>
              <a:gd name="connsiteX36" fmla="*/ 101890 w 997771"/>
              <a:gd name="connsiteY36" fmla="*/ 158628 h 746033"/>
              <a:gd name="connsiteX37" fmla="*/ 3810 w 997771"/>
              <a:gd name="connsiteY37" fmla="*/ 197860 h 746033"/>
              <a:gd name="connsiteX38" fmla="*/ 26445 w 997771"/>
              <a:gd name="connsiteY38" fmla="*/ 92237 h 746033"/>
              <a:gd name="connsiteX39" fmla="*/ 123015 w 997771"/>
              <a:gd name="connsiteY39" fmla="*/ 192 h 746033"/>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171299 w 997771"/>
              <a:gd name="connsiteY4" fmla="*/ 80165 h 746033"/>
              <a:gd name="connsiteX5" fmla="*/ 252781 w 997771"/>
              <a:gd name="connsiteY5" fmla="*/ 15282 h 746033"/>
              <a:gd name="connsiteX6" fmla="*/ 189406 w 997771"/>
              <a:gd name="connsiteY6" fmla="*/ 148066 h 746033"/>
              <a:gd name="connsiteX7" fmla="*/ 325208 w 997771"/>
              <a:gd name="connsiteY7" fmla="*/ 57532 h 746033"/>
              <a:gd name="connsiteX8" fmla="*/ 292012 w 997771"/>
              <a:gd name="connsiteY8" fmla="*/ 199369 h 746033"/>
              <a:gd name="connsiteX9" fmla="*/ 435359 w 997771"/>
              <a:gd name="connsiteY9" fmla="*/ 60549 h 746033"/>
              <a:gd name="connsiteX10" fmla="*/ 403673 w 997771"/>
              <a:gd name="connsiteY10" fmla="*/ 247654 h 746033"/>
              <a:gd name="connsiteX11" fmla="*/ 513822 w 997771"/>
              <a:gd name="connsiteY11" fmla="*/ 122414 h 746033"/>
              <a:gd name="connsiteX12" fmla="*/ 500242 w 997771"/>
              <a:gd name="connsiteY12" fmla="*/ 315555 h 746033"/>
              <a:gd name="connsiteX13" fmla="*/ 640571 w 997771"/>
              <a:gd name="connsiteY13" fmla="*/ 142031 h 746033"/>
              <a:gd name="connsiteX14" fmla="*/ 643588 w 997771"/>
              <a:gd name="connsiteY14" fmla="*/ 353278 h 746033"/>
              <a:gd name="connsiteX15" fmla="*/ 782409 w 997771"/>
              <a:gd name="connsiteY15" fmla="*/ 282359 h 746033"/>
              <a:gd name="connsiteX16" fmla="*/ 765811 w 997771"/>
              <a:gd name="connsiteY16" fmla="*/ 457392 h 746033"/>
              <a:gd name="connsiteX17" fmla="*/ 915193 w 997771"/>
              <a:gd name="connsiteY17" fmla="*/ 404582 h 746033"/>
              <a:gd name="connsiteX18" fmla="*/ 875960 w 997771"/>
              <a:gd name="connsiteY18" fmla="*/ 591686 h 746033"/>
              <a:gd name="connsiteX19" fmla="*/ 989128 w 997771"/>
              <a:gd name="connsiteY19" fmla="*/ 532839 h 746033"/>
              <a:gd name="connsiteX20" fmla="*/ 977058 w 997771"/>
              <a:gd name="connsiteY20" fmla="*/ 627900 h 746033"/>
              <a:gd name="connsiteX21" fmla="*/ 874451 w 997771"/>
              <a:gd name="connsiteY21" fmla="*/ 721453 h 746033"/>
              <a:gd name="connsiteX22" fmla="*/ 830694 w 997771"/>
              <a:gd name="connsiteY22" fmla="*/ 644498 h 746033"/>
              <a:gd name="connsiteX23" fmla="*/ 741668 w 997771"/>
              <a:gd name="connsiteY23" fmla="*/ 745594 h 746033"/>
              <a:gd name="connsiteX24" fmla="*/ 732614 w 997771"/>
              <a:gd name="connsiteY24" fmla="*/ 596213 h 746033"/>
              <a:gd name="connsiteX25" fmla="*/ 592286 w 997771"/>
              <a:gd name="connsiteY25" fmla="*/ 667132 h 746033"/>
              <a:gd name="connsiteX26" fmla="*/ 583232 w 997771"/>
              <a:gd name="connsiteY26" fmla="*/ 547928 h 746033"/>
              <a:gd name="connsiteX27" fmla="*/ 426305 w 997771"/>
              <a:gd name="connsiteY27" fmla="*/ 638462 h 746033"/>
              <a:gd name="connsiteX28" fmla="*/ 473082 w 997771"/>
              <a:gd name="connsiteY28" fmla="*/ 451357 h 746033"/>
              <a:gd name="connsiteX29" fmla="*/ 316154 w 997771"/>
              <a:gd name="connsiteY29" fmla="*/ 528311 h 746033"/>
              <a:gd name="connsiteX30" fmla="*/ 331244 w 997771"/>
              <a:gd name="connsiteY30" fmla="*/ 335171 h 746033"/>
              <a:gd name="connsiteX31" fmla="*/ 162246 w 997771"/>
              <a:gd name="connsiteY31" fmla="*/ 410616 h 746033"/>
              <a:gd name="connsiteX32" fmla="*/ 227129 w 997771"/>
              <a:gd name="connsiteY32" fmla="*/ 268778 h 746033"/>
              <a:gd name="connsiteX33" fmla="*/ 166773 w 997771"/>
              <a:gd name="connsiteY33" fmla="*/ 206914 h 746033"/>
              <a:gd name="connsiteX34" fmla="*/ 56623 w 997771"/>
              <a:gd name="connsiteY34" fmla="*/ 301975 h 746033"/>
              <a:gd name="connsiteX35" fmla="*/ 101890 w 997771"/>
              <a:gd name="connsiteY35" fmla="*/ 158628 h 746033"/>
              <a:gd name="connsiteX36" fmla="*/ 3810 w 997771"/>
              <a:gd name="connsiteY36" fmla="*/ 197860 h 746033"/>
              <a:gd name="connsiteX37" fmla="*/ 26445 w 997771"/>
              <a:gd name="connsiteY37" fmla="*/ 92237 h 746033"/>
              <a:gd name="connsiteX38" fmla="*/ 123015 w 997771"/>
              <a:gd name="connsiteY38" fmla="*/ 192 h 746033"/>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252781 w 997771"/>
              <a:gd name="connsiteY4" fmla="*/ 15282 h 746033"/>
              <a:gd name="connsiteX5" fmla="*/ 189406 w 997771"/>
              <a:gd name="connsiteY5" fmla="*/ 148066 h 746033"/>
              <a:gd name="connsiteX6" fmla="*/ 325208 w 997771"/>
              <a:gd name="connsiteY6" fmla="*/ 57532 h 746033"/>
              <a:gd name="connsiteX7" fmla="*/ 292012 w 997771"/>
              <a:gd name="connsiteY7" fmla="*/ 199369 h 746033"/>
              <a:gd name="connsiteX8" fmla="*/ 435359 w 997771"/>
              <a:gd name="connsiteY8" fmla="*/ 60549 h 746033"/>
              <a:gd name="connsiteX9" fmla="*/ 403673 w 997771"/>
              <a:gd name="connsiteY9" fmla="*/ 247654 h 746033"/>
              <a:gd name="connsiteX10" fmla="*/ 513822 w 997771"/>
              <a:gd name="connsiteY10" fmla="*/ 122414 h 746033"/>
              <a:gd name="connsiteX11" fmla="*/ 500242 w 997771"/>
              <a:gd name="connsiteY11" fmla="*/ 315555 h 746033"/>
              <a:gd name="connsiteX12" fmla="*/ 640571 w 997771"/>
              <a:gd name="connsiteY12" fmla="*/ 142031 h 746033"/>
              <a:gd name="connsiteX13" fmla="*/ 643588 w 997771"/>
              <a:gd name="connsiteY13" fmla="*/ 353278 h 746033"/>
              <a:gd name="connsiteX14" fmla="*/ 782409 w 997771"/>
              <a:gd name="connsiteY14" fmla="*/ 282359 h 746033"/>
              <a:gd name="connsiteX15" fmla="*/ 765811 w 997771"/>
              <a:gd name="connsiteY15" fmla="*/ 457392 h 746033"/>
              <a:gd name="connsiteX16" fmla="*/ 915193 w 997771"/>
              <a:gd name="connsiteY16" fmla="*/ 404582 h 746033"/>
              <a:gd name="connsiteX17" fmla="*/ 875960 w 997771"/>
              <a:gd name="connsiteY17" fmla="*/ 591686 h 746033"/>
              <a:gd name="connsiteX18" fmla="*/ 989128 w 997771"/>
              <a:gd name="connsiteY18" fmla="*/ 532839 h 746033"/>
              <a:gd name="connsiteX19" fmla="*/ 977058 w 997771"/>
              <a:gd name="connsiteY19" fmla="*/ 627900 h 746033"/>
              <a:gd name="connsiteX20" fmla="*/ 874451 w 997771"/>
              <a:gd name="connsiteY20" fmla="*/ 721453 h 746033"/>
              <a:gd name="connsiteX21" fmla="*/ 830694 w 997771"/>
              <a:gd name="connsiteY21" fmla="*/ 644498 h 746033"/>
              <a:gd name="connsiteX22" fmla="*/ 741668 w 997771"/>
              <a:gd name="connsiteY22" fmla="*/ 745594 h 746033"/>
              <a:gd name="connsiteX23" fmla="*/ 732614 w 997771"/>
              <a:gd name="connsiteY23" fmla="*/ 596213 h 746033"/>
              <a:gd name="connsiteX24" fmla="*/ 592286 w 997771"/>
              <a:gd name="connsiteY24" fmla="*/ 667132 h 746033"/>
              <a:gd name="connsiteX25" fmla="*/ 583232 w 997771"/>
              <a:gd name="connsiteY25" fmla="*/ 547928 h 746033"/>
              <a:gd name="connsiteX26" fmla="*/ 426305 w 997771"/>
              <a:gd name="connsiteY26" fmla="*/ 638462 h 746033"/>
              <a:gd name="connsiteX27" fmla="*/ 473082 w 997771"/>
              <a:gd name="connsiteY27" fmla="*/ 451357 h 746033"/>
              <a:gd name="connsiteX28" fmla="*/ 316154 w 997771"/>
              <a:gd name="connsiteY28" fmla="*/ 528311 h 746033"/>
              <a:gd name="connsiteX29" fmla="*/ 331244 w 997771"/>
              <a:gd name="connsiteY29" fmla="*/ 335171 h 746033"/>
              <a:gd name="connsiteX30" fmla="*/ 162246 w 997771"/>
              <a:gd name="connsiteY30" fmla="*/ 410616 h 746033"/>
              <a:gd name="connsiteX31" fmla="*/ 227129 w 997771"/>
              <a:gd name="connsiteY31" fmla="*/ 268778 h 746033"/>
              <a:gd name="connsiteX32" fmla="*/ 166773 w 997771"/>
              <a:gd name="connsiteY32" fmla="*/ 206914 h 746033"/>
              <a:gd name="connsiteX33" fmla="*/ 56623 w 997771"/>
              <a:gd name="connsiteY33" fmla="*/ 301975 h 746033"/>
              <a:gd name="connsiteX34" fmla="*/ 101890 w 997771"/>
              <a:gd name="connsiteY34" fmla="*/ 158628 h 746033"/>
              <a:gd name="connsiteX35" fmla="*/ 3810 w 997771"/>
              <a:gd name="connsiteY35" fmla="*/ 197860 h 746033"/>
              <a:gd name="connsiteX36" fmla="*/ 26445 w 997771"/>
              <a:gd name="connsiteY36" fmla="*/ 92237 h 746033"/>
              <a:gd name="connsiteX37" fmla="*/ 123015 w 997771"/>
              <a:gd name="connsiteY37" fmla="*/ 192 h 746033"/>
              <a:gd name="connsiteX0" fmla="*/ 123015 w 997771"/>
              <a:gd name="connsiteY0" fmla="*/ 192 h 746033"/>
              <a:gd name="connsiteX1" fmla="*/ 107925 w 997771"/>
              <a:gd name="connsiteY1" fmla="*/ 68094 h 746033"/>
              <a:gd name="connsiteX2" fmla="*/ 133577 w 997771"/>
              <a:gd name="connsiteY2" fmla="*/ 69603 h 746033"/>
              <a:gd name="connsiteX3" fmla="*/ 252781 w 997771"/>
              <a:gd name="connsiteY3" fmla="*/ 15282 h 746033"/>
              <a:gd name="connsiteX4" fmla="*/ 189406 w 997771"/>
              <a:gd name="connsiteY4" fmla="*/ 148066 h 746033"/>
              <a:gd name="connsiteX5" fmla="*/ 325208 w 997771"/>
              <a:gd name="connsiteY5" fmla="*/ 57532 h 746033"/>
              <a:gd name="connsiteX6" fmla="*/ 292012 w 997771"/>
              <a:gd name="connsiteY6" fmla="*/ 199369 h 746033"/>
              <a:gd name="connsiteX7" fmla="*/ 435359 w 997771"/>
              <a:gd name="connsiteY7" fmla="*/ 60549 h 746033"/>
              <a:gd name="connsiteX8" fmla="*/ 403673 w 997771"/>
              <a:gd name="connsiteY8" fmla="*/ 247654 h 746033"/>
              <a:gd name="connsiteX9" fmla="*/ 513822 w 997771"/>
              <a:gd name="connsiteY9" fmla="*/ 122414 h 746033"/>
              <a:gd name="connsiteX10" fmla="*/ 500242 w 997771"/>
              <a:gd name="connsiteY10" fmla="*/ 315555 h 746033"/>
              <a:gd name="connsiteX11" fmla="*/ 640571 w 997771"/>
              <a:gd name="connsiteY11" fmla="*/ 142031 h 746033"/>
              <a:gd name="connsiteX12" fmla="*/ 643588 w 997771"/>
              <a:gd name="connsiteY12" fmla="*/ 353278 h 746033"/>
              <a:gd name="connsiteX13" fmla="*/ 782409 w 997771"/>
              <a:gd name="connsiteY13" fmla="*/ 282359 h 746033"/>
              <a:gd name="connsiteX14" fmla="*/ 765811 w 997771"/>
              <a:gd name="connsiteY14" fmla="*/ 457392 h 746033"/>
              <a:gd name="connsiteX15" fmla="*/ 915193 w 997771"/>
              <a:gd name="connsiteY15" fmla="*/ 404582 h 746033"/>
              <a:gd name="connsiteX16" fmla="*/ 875960 w 997771"/>
              <a:gd name="connsiteY16" fmla="*/ 591686 h 746033"/>
              <a:gd name="connsiteX17" fmla="*/ 989128 w 997771"/>
              <a:gd name="connsiteY17" fmla="*/ 532839 h 746033"/>
              <a:gd name="connsiteX18" fmla="*/ 977058 w 997771"/>
              <a:gd name="connsiteY18" fmla="*/ 627900 h 746033"/>
              <a:gd name="connsiteX19" fmla="*/ 874451 w 997771"/>
              <a:gd name="connsiteY19" fmla="*/ 721453 h 746033"/>
              <a:gd name="connsiteX20" fmla="*/ 830694 w 997771"/>
              <a:gd name="connsiteY20" fmla="*/ 644498 h 746033"/>
              <a:gd name="connsiteX21" fmla="*/ 741668 w 997771"/>
              <a:gd name="connsiteY21" fmla="*/ 745594 h 746033"/>
              <a:gd name="connsiteX22" fmla="*/ 732614 w 997771"/>
              <a:gd name="connsiteY22" fmla="*/ 596213 h 746033"/>
              <a:gd name="connsiteX23" fmla="*/ 592286 w 997771"/>
              <a:gd name="connsiteY23" fmla="*/ 667132 h 746033"/>
              <a:gd name="connsiteX24" fmla="*/ 583232 w 997771"/>
              <a:gd name="connsiteY24" fmla="*/ 547928 h 746033"/>
              <a:gd name="connsiteX25" fmla="*/ 426305 w 997771"/>
              <a:gd name="connsiteY25" fmla="*/ 638462 h 746033"/>
              <a:gd name="connsiteX26" fmla="*/ 473082 w 997771"/>
              <a:gd name="connsiteY26" fmla="*/ 451357 h 746033"/>
              <a:gd name="connsiteX27" fmla="*/ 316154 w 997771"/>
              <a:gd name="connsiteY27" fmla="*/ 528311 h 746033"/>
              <a:gd name="connsiteX28" fmla="*/ 331244 w 997771"/>
              <a:gd name="connsiteY28" fmla="*/ 335171 h 746033"/>
              <a:gd name="connsiteX29" fmla="*/ 162246 w 997771"/>
              <a:gd name="connsiteY29" fmla="*/ 410616 h 746033"/>
              <a:gd name="connsiteX30" fmla="*/ 227129 w 997771"/>
              <a:gd name="connsiteY30" fmla="*/ 268778 h 746033"/>
              <a:gd name="connsiteX31" fmla="*/ 166773 w 997771"/>
              <a:gd name="connsiteY31" fmla="*/ 206914 h 746033"/>
              <a:gd name="connsiteX32" fmla="*/ 56623 w 997771"/>
              <a:gd name="connsiteY32" fmla="*/ 301975 h 746033"/>
              <a:gd name="connsiteX33" fmla="*/ 101890 w 997771"/>
              <a:gd name="connsiteY33" fmla="*/ 158628 h 746033"/>
              <a:gd name="connsiteX34" fmla="*/ 3810 w 997771"/>
              <a:gd name="connsiteY34" fmla="*/ 197860 h 746033"/>
              <a:gd name="connsiteX35" fmla="*/ 26445 w 997771"/>
              <a:gd name="connsiteY35" fmla="*/ 92237 h 746033"/>
              <a:gd name="connsiteX36" fmla="*/ 123015 w 997771"/>
              <a:gd name="connsiteY36" fmla="*/ 192 h 746033"/>
              <a:gd name="connsiteX0" fmla="*/ 123015 w 997771"/>
              <a:gd name="connsiteY0" fmla="*/ 169 h 746010"/>
              <a:gd name="connsiteX1" fmla="*/ 107925 w 997771"/>
              <a:gd name="connsiteY1" fmla="*/ 68071 h 746010"/>
              <a:gd name="connsiteX2" fmla="*/ 252781 w 997771"/>
              <a:gd name="connsiteY2" fmla="*/ 15259 h 746010"/>
              <a:gd name="connsiteX3" fmla="*/ 189406 w 997771"/>
              <a:gd name="connsiteY3" fmla="*/ 148043 h 746010"/>
              <a:gd name="connsiteX4" fmla="*/ 325208 w 997771"/>
              <a:gd name="connsiteY4" fmla="*/ 57509 h 746010"/>
              <a:gd name="connsiteX5" fmla="*/ 292012 w 997771"/>
              <a:gd name="connsiteY5" fmla="*/ 199346 h 746010"/>
              <a:gd name="connsiteX6" fmla="*/ 435359 w 997771"/>
              <a:gd name="connsiteY6" fmla="*/ 60526 h 746010"/>
              <a:gd name="connsiteX7" fmla="*/ 403673 w 997771"/>
              <a:gd name="connsiteY7" fmla="*/ 247631 h 746010"/>
              <a:gd name="connsiteX8" fmla="*/ 513822 w 997771"/>
              <a:gd name="connsiteY8" fmla="*/ 122391 h 746010"/>
              <a:gd name="connsiteX9" fmla="*/ 500242 w 997771"/>
              <a:gd name="connsiteY9" fmla="*/ 315532 h 746010"/>
              <a:gd name="connsiteX10" fmla="*/ 640571 w 997771"/>
              <a:gd name="connsiteY10" fmla="*/ 142008 h 746010"/>
              <a:gd name="connsiteX11" fmla="*/ 643588 w 997771"/>
              <a:gd name="connsiteY11" fmla="*/ 353255 h 746010"/>
              <a:gd name="connsiteX12" fmla="*/ 782409 w 997771"/>
              <a:gd name="connsiteY12" fmla="*/ 282336 h 746010"/>
              <a:gd name="connsiteX13" fmla="*/ 765811 w 997771"/>
              <a:gd name="connsiteY13" fmla="*/ 457369 h 746010"/>
              <a:gd name="connsiteX14" fmla="*/ 915193 w 997771"/>
              <a:gd name="connsiteY14" fmla="*/ 404559 h 746010"/>
              <a:gd name="connsiteX15" fmla="*/ 875960 w 997771"/>
              <a:gd name="connsiteY15" fmla="*/ 591663 h 746010"/>
              <a:gd name="connsiteX16" fmla="*/ 989128 w 997771"/>
              <a:gd name="connsiteY16" fmla="*/ 532816 h 746010"/>
              <a:gd name="connsiteX17" fmla="*/ 977058 w 997771"/>
              <a:gd name="connsiteY17" fmla="*/ 627877 h 746010"/>
              <a:gd name="connsiteX18" fmla="*/ 874451 w 997771"/>
              <a:gd name="connsiteY18" fmla="*/ 721430 h 746010"/>
              <a:gd name="connsiteX19" fmla="*/ 830694 w 997771"/>
              <a:gd name="connsiteY19" fmla="*/ 644475 h 746010"/>
              <a:gd name="connsiteX20" fmla="*/ 741668 w 997771"/>
              <a:gd name="connsiteY20" fmla="*/ 745571 h 746010"/>
              <a:gd name="connsiteX21" fmla="*/ 732614 w 997771"/>
              <a:gd name="connsiteY21" fmla="*/ 596190 h 746010"/>
              <a:gd name="connsiteX22" fmla="*/ 592286 w 997771"/>
              <a:gd name="connsiteY22" fmla="*/ 667109 h 746010"/>
              <a:gd name="connsiteX23" fmla="*/ 583232 w 997771"/>
              <a:gd name="connsiteY23" fmla="*/ 547905 h 746010"/>
              <a:gd name="connsiteX24" fmla="*/ 426305 w 997771"/>
              <a:gd name="connsiteY24" fmla="*/ 638439 h 746010"/>
              <a:gd name="connsiteX25" fmla="*/ 473082 w 997771"/>
              <a:gd name="connsiteY25" fmla="*/ 451334 h 746010"/>
              <a:gd name="connsiteX26" fmla="*/ 316154 w 997771"/>
              <a:gd name="connsiteY26" fmla="*/ 528288 h 746010"/>
              <a:gd name="connsiteX27" fmla="*/ 331244 w 997771"/>
              <a:gd name="connsiteY27" fmla="*/ 335148 h 746010"/>
              <a:gd name="connsiteX28" fmla="*/ 162246 w 997771"/>
              <a:gd name="connsiteY28" fmla="*/ 410593 h 746010"/>
              <a:gd name="connsiteX29" fmla="*/ 227129 w 997771"/>
              <a:gd name="connsiteY29" fmla="*/ 268755 h 746010"/>
              <a:gd name="connsiteX30" fmla="*/ 166773 w 997771"/>
              <a:gd name="connsiteY30" fmla="*/ 206891 h 746010"/>
              <a:gd name="connsiteX31" fmla="*/ 56623 w 997771"/>
              <a:gd name="connsiteY31" fmla="*/ 301952 h 746010"/>
              <a:gd name="connsiteX32" fmla="*/ 101890 w 997771"/>
              <a:gd name="connsiteY32" fmla="*/ 158605 h 746010"/>
              <a:gd name="connsiteX33" fmla="*/ 3810 w 997771"/>
              <a:gd name="connsiteY33" fmla="*/ 197837 h 746010"/>
              <a:gd name="connsiteX34" fmla="*/ 26445 w 997771"/>
              <a:gd name="connsiteY34" fmla="*/ 92214 h 746010"/>
              <a:gd name="connsiteX35" fmla="*/ 123015 w 997771"/>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106"/>
              <a:gd name="connsiteY0" fmla="*/ 169 h 752225"/>
              <a:gd name="connsiteX1" fmla="*/ 108504 w 998106"/>
              <a:gd name="connsiteY1" fmla="*/ 68071 h 752225"/>
              <a:gd name="connsiteX2" fmla="*/ 253360 w 998106"/>
              <a:gd name="connsiteY2" fmla="*/ 15259 h 752225"/>
              <a:gd name="connsiteX3" fmla="*/ 189985 w 998106"/>
              <a:gd name="connsiteY3" fmla="*/ 148043 h 752225"/>
              <a:gd name="connsiteX4" fmla="*/ 325787 w 998106"/>
              <a:gd name="connsiteY4" fmla="*/ 57509 h 752225"/>
              <a:gd name="connsiteX5" fmla="*/ 292591 w 998106"/>
              <a:gd name="connsiteY5" fmla="*/ 199346 h 752225"/>
              <a:gd name="connsiteX6" fmla="*/ 435938 w 998106"/>
              <a:gd name="connsiteY6" fmla="*/ 60526 h 752225"/>
              <a:gd name="connsiteX7" fmla="*/ 404252 w 998106"/>
              <a:gd name="connsiteY7" fmla="*/ 247631 h 752225"/>
              <a:gd name="connsiteX8" fmla="*/ 514401 w 998106"/>
              <a:gd name="connsiteY8" fmla="*/ 122391 h 752225"/>
              <a:gd name="connsiteX9" fmla="*/ 500821 w 998106"/>
              <a:gd name="connsiteY9" fmla="*/ 315532 h 752225"/>
              <a:gd name="connsiteX10" fmla="*/ 641150 w 998106"/>
              <a:gd name="connsiteY10" fmla="*/ 142008 h 752225"/>
              <a:gd name="connsiteX11" fmla="*/ 644167 w 998106"/>
              <a:gd name="connsiteY11" fmla="*/ 353255 h 752225"/>
              <a:gd name="connsiteX12" fmla="*/ 782988 w 998106"/>
              <a:gd name="connsiteY12" fmla="*/ 282336 h 752225"/>
              <a:gd name="connsiteX13" fmla="*/ 766390 w 998106"/>
              <a:gd name="connsiteY13" fmla="*/ 457369 h 752225"/>
              <a:gd name="connsiteX14" fmla="*/ 915772 w 998106"/>
              <a:gd name="connsiteY14" fmla="*/ 404559 h 752225"/>
              <a:gd name="connsiteX15" fmla="*/ 876539 w 998106"/>
              <a:gd name="connsiteY15" fmla="*/ 591663 h 752225"/>
              <a:gd name="connsiteX16" fmla="*/ 989707 w 998106"/>
              <a:gd name="connsiteY16" fmla="*/ 532816 h 752225"/>
              <a:gd name="connsiteX17" fmla="*/ 977637 w 998106"/>
              <a:gd name="connsiteY17" fmla="*/ 627877 h 752225"/>
              <a:gd name="connsiteX18" fmla="*/ 881065 w 998106"/>
              <a:gd name="connsiteY18" fmla="*/ 751608 h 752225"/>
              <a:gd name="connsiteX19" fmla="*/ 831273 w 998106"/>
              <a:gd name="connsiteY19" fmla="*/ 644475 h 752225"/>
              <a:gd name="connsiteX20" fmla="*/ 742247 w 998106"/>
              <a:gd name="connsiteY20" fmla="*/ 745571 h 752225"/>
              <a:gd name="connsiteX21" fmla="*/ 733193 w 998106"/>
              <a:gd name="connsiteY21" fmla="*/ 596190 h 752225"/>
              <a:gd name="connsiteX22" fmla="*/ 592865 w 998106"/>
              <a:gd name="connsiteY22" fmla="*/ 667109 h 752225"/>
              <a:gd name="connsiteX23" fmla="*/ 583811 w 998106"/>
              <a:gd name="connsiteY23" fmla="*/ 547905 h 752225"/>
              <a:gd name="connsiteX24" fmla="*/ 426884 w 998106"/>
              <a:gd name="connsiteY24" fmla="*/ 638439 h 752225"/>
              <a:gd name="connsiteX25" fmla="*/ 473661 w 998106"/>
              <a:gd name="connsiteY25" fmla="*/ 451334 h 752225"/>
              <a:gd name="connsiteX26" fmla="*/ 316733 w 998106"/>
              <a:gd name="connsiteY26" fmla="*/ 528288 h 752225"/>
              <a:gd name="connsiteX27" fmla="*/ 331823 w 998106"/>
              <a:gd name="connsiteY27" fmla="*/ 335148 h 752225"/>
              <a:gd name="connsiteX28" fmla="*/ 162825 w 998106"/>
              <a:gd name="connsiteY28" fmla="*/ 410593 h 752225"/>
              <a:gd name="connsiteX29" fmla="*/ 197530 w 998106"/>
              <a:gd name="connsiteY29" fmla="*/ 282335 h 752225"/>
              <a:gd name="connsiteX30" fmla="*/ 167352 w 998106"/>
              <a:gd name="connsiteY30" fmla="*/ 206891 h 752225"/>
              <a:gd name="connsiteX31" fmla="*/ 57202 w 998106"/>
              <a:gd name="connsiteY31" fmla="*/ 301952 h 752225"/>
              <a:gd name="connsiteX32" fmla="*/ 102469 w 998106"/>
              <a:gd name="connsiteY32" fmla="*/ 158605 h 752225"/>
              <a:gd name="connsiteX33" fmla="*/ 4389 w 998106"/>
              <a:gd name="connsiteY33" fmla="*/ 197837 h 752225"/>
              <a:gd name="connsiteX34" fmla="*/ 27024 w 998106"/>
              <a:gd name="connsiteY34" fmla="*/ 92214 h 752225"/>
              <a:gd name="connsiteX35" fmla="*/ 123594 w 998106"/>
              <a:gd name="connsiteY35" fmla="*/ 169 h 752225"/>
              <a:gd name="connsiteX0" fmla="*/ 123594 w 999131"/>
              <a:gd name="connsiteY0" fmla="*/ 169 h 779290"/>
              <a:gd name="connsiteX1" fmla="*/ 108504 w 999131"/>
              <a:gd name="connsiteY1" fmla="*/ 68071 h 779290"/>
              <a:gd name="connsiteX2" fmla="*/ 253360 w 999131"/>
              <a:gd name="connsiteY2" fmla="*/ 15259 h 779290"/>
              <a:gd name="connsiteX3" fmla="*/ 189985 w 999131"/>
              <a:gd name="connsiteY3" fmla="*/ 148043 h 779290"/>
              <a:gd name="connsiteX4" fmla="*/ 325787 w 999131"/>
              <a:gd name="connsiteY4" fmla="*/ 57509 h 779290"/>
              <a:gd name="connsiteX5" fmla="*/ 292591 w 999131"/>
              <a:gd name="connsiteY5" fmla="*/ 199346 h 779290"/>
              <a:gd name="connsiteX6" fmla="*/ 435938 w 999131"/>
              <a:gd name="connsiteY6" fmla="*/ 60526 h 779290"/>
              <a:gd name="connsiteX7" fmla="*/ 404252 w 999131"/>
              <a:gd name="connsiteY7" fmla="*/ 247631 h 779290"/>
              <a:gd name="connsiteX8" fmla="*/ 514401 w 999131"/>
              <a:gd name="connsiteY8" fmla="*/ 122391 h 779290"/>
              <a:gd name="connsiteX9" fmla="*/ 500821 w 999131"/>
              <a:gd name="connsiteY9" fmla="*/ 315532 h 779290"/>
              <a:gd name="connsiteX10" fmla="*/ 641150 w 999131"/>
              <a:gd name="connsiteY10" fmla="*/ 142008 h 779290"/>
              <a:gd name="connsiteX11" fmla="*/ 644167 w 999131"/>
              <a:gd name="connsiteY11" fmla="*/ 353255 h 779290"/>
              <a:gd name="connsiteX12" fmla="*/ 782988 w 999131"/>
              <a:gd name="connsiteY12" fmla="*/ 282336 h 779290"/>
              <a:gd name="connsiteX13" fmla="*/ 766390 w 999131"/>
              <a:gd name="connsiteY13" fmla="*/ 457369 h 779290"/>
              <a:gd name="connsiteX14" fmla="*/ 915772 w 999131"/>
              <a:gd name="connsiteY14" fmla="*/ 404559 h 779290"/>
              <a:gd name="connsiteX15" fmla="*/ 876539 w 999131"/>
              <a:gd name="connsiteY15" fmla="*/ 591663 h 779290"/>
              <a:gd name="connsiteX16" fmla="*/ 989707 w 999131"/>
              <a:gd name="connsiteY16" fmla="*/ 532816 h 779290"/>
              <a:gd name="connsiteX17" fmla="*/ 977637 w 999131"/>
              <a:gd name="connsiteY17" fmla="*/ 627877 h 779290"/>
              <a:gd name="connsiteX18" fmla="*/ 856923 w 999131"/>
              <a:gd name="connsiteY18" fmla="*/ 778769 h 779290"/>
              <a:gd name="connsiteX19" fmla="*/ 831273 w 999131"/>
              <a:gd name="connsiteY19" fmla="*/ 644475 h 779290"/>
              <a:gd name="connsiteX20" fmla="*/ 742247 w 999131"/>
              <a:gd name="connsiteY20" fmla="*/ 745571 h 779290"/>
              <a:gd name="connsiteX21" fmla="*/ 733193 w 999131"/>
              <a:gd name="connsiteY21" fmla="*/ 596190 h 779290"/>
              <a:gd name="connsiteX22" fmla="*/ 592865 w 999131"/>
              <a:gd name="connsiteY22" fmla="*/ 667109 h 779290"/>
              <a:gd name="connsiteX23" fmla="*/ 583811 w 999131"/>
              <a:gd name="connsiteY23" fmla="*/ 547905 h 779290"/>
              <a:gd name="connsiteX24" fmla="*/ 426884 w 999131"/>
              <a:gd name="connsiteY24" fmla="*/ 638439 h 779290"/>
              <a:gd name="connsiteX25" fmla="*/ 473661 w 999131"/>
              <a:gd name="connsiteY25" fmla="*/ 451334 h 779290"/>
              <a:gd name="connsiteX26" fmla="*/ 316733 w 999131"/>
              <a:gd name="connsiteY26" fmla="*/ 528288 h 779290"/>
              <a:gd name="connsiteX27" fmla="*/ 331823 w 999131"/>
              <a:gd name="connsiteY27" fmla="*/ 335148 h 779290"/>
              <a:gd name="connsiteX28" fmla="*/ 162825 w 999131"/>
              <a:gd name="connsiteY28" fmla="*/ 410593 h 779290"/>
              <a:gd name="connsiteX29" fmla="*/ 197530 w 999131"/>
              <a:gd name="connsiteY29" fmla="*/ 282335 h 779290"/>
              <a:gd name="connsiteX30" fmla="*/ 167352 w 999131"/>
              <a:gd name="connsiteY30" fmla="*/ 206891 h 779290"/>
              <a:gd name="connsiteX31" fmla="*/ 57202 w 999131"/>
              <a:gd name="connsiteY31" fmla="*/ 301952 h 779290"/>
              <a:gd name="connsiteX32" fmla="*/ 102469 w 999131"/>
              <a:gd name="connsiteY32" fmla="*/ 158605 h 779290"/>
              <a:gd name="connsiteX33" fmla="*/ 4389 w 999131"/>
              <a:gd name="connsiteY33" fmla="*/ 197837 h 779290"/>
              <a:gd name="connsiteX34" fmla="*/ 27024 w 999131"/>
              <a:gd name="connsiteY34" fmla="*/ 92214 h 779290"/>
              <a:gd name="connsiteX35" fmla="*/ 123594 w 999131"/>
              <a:gd name="connsiteY35" fmla="*/ 169 h 779290"/>
              <a:gd name="connsiteX0" fmla="*/ 123594 w 999131"/>
              <a:gd name="connsiteY0" fmla="*/ 169 h 778770"/>
              <a:gd name="connsiteX1" fmla="*/ 108504 w 999131"/>
              <a:gd name="connsiteY1" fmla="*/ 68071 h 778770"/>
              <a:gd name="connsiteX2" fmla="*/ 253360 w 999131"/>
              <a:gd name="connsiteY2" fmla="*/ 15259 h 778770"/>
              <a:gd name="connsiteX3" fmla="*/ 189985 w 999131"/>
              <a:gd name="connsiteY3" fmla="*/ 148043 h 778770"/>
              <a:gd name="connsiteX4" fmla="*/ 325787 w 999131"/>
              <a:gd name="connsiteY4" fmla="*/ 57509 h 778770"/>
              <a:gd name="connsiteX5" fmla="*/ 292591 w 999131"/>
              <a:gd name="connsiteY5" fmla="*/ 199346 h 778770"/>
              <a:gd name="connsiteX6" fmla="*/ 435938 w 999131"/>
              <a:gd name="connsiteY6" fmla="*/ 60526 h 778770"/>
              <a:gd name="connsiteX7" fmla="*/ 404252 w 999131"/>
              <a:gd name="connsiteY7" fmla="*/ 247631 h 778770"/>
              <a:gd name="connsiteX8" fmla="*/ 514401 w 999131"/>
              <a:gd name="connsiteY8" fmla="*/ 122391 h 778770"/>
              <a:gd name="connsiteX9" fmla="*/ 500821 w 999131"/>
              <a:gd name="connsiteY9" fmla="*/ 315532 h 778770"/>
              <a:gd name="connsiteX10" fmla="*/ 641150 w 999131"/>
              <a:gd name="connsiteY10" fmla="*/ 142008 h 778770"/>
              <a:gd name="connsiteX11" fmla="*/ 644167 w 999131"/>
              <a:gd name="connsiteY11" fmla="*/ 353255 h 778770"/>
              <a:gd name="connsiteX12" fmla="*/ 782988 w 999131"/>
              <a:gd name="connsiteY12" fmla="*/ 282336 h 778770"/>
              <a:gd name="connsiteX13" fmla="*/ 766390 w 999131"/>
              <a:gd name="connsiteY13" fmla="*/ 457369 h 778770"/>
              <a:gd name="connsiteX14" fmla="*/ 915772 w 999131"/>
              <a:gd name="connsiteY14" fmla="*/ 404559 h 778770"/>
              <a:gd name="connsiteX15" fmla="*/ 876539 w 999131"/>
              <a:gd name="connsiteY15" fmla="*/ 591663 h 778770"/>
              <a:gd name="connsiteX16" fmla="*/ 989707 w 999131"/>
              <a:gd name="connsiteY16" fmla="*/ 532816 h 778770"/>
              <a:gd name="connsiteX17" fmla="*/ 977637 w 999131"/>
              <a:gd name="connsiteY17" fmla="*/ 627877 h 778770"/>
              <a:gd name="connsiteX18" fmla="*/ 856923 w 999131"/>
              <a:gd name="connsiteY18" fmla="*/ 778769 h 778770"/>
              <a:gd name="connsiteX19" fmla="*/ 831273 w 999131"/>
              <a:gd name="connsiteY19" fmla="*/ 644475 h 778770"/>
              <a:gd name="connsiteX20" fmla="*/ 742247 w 999131"/>
              <a:gd name="connsiteY20" fmla="*/ 745571 h 778770"/>
              <a:gd name="connsiteX21" fmla="*/ 733193 w 999131"/>
              <a:gd name="connsiteY21" fmla="*/ 596190 h 778770"/>
              <a:gd name="connsiteX22" fmla="*/ 592865 w 999131"/>
              <a:gd name="connsiteY22" fmla="*/ 667109 h 778770"/>
              <a:gd name="connsiteX23" fmla="*/ 583811 w 999131"/>
              <a:gd name="connsiteY23" fmla="*/ 547905 h 778770"/>
              <a:gd name="connsiteX24" fmla="*/ 426884 w 999131"/>
              <a:gd name="connsiteY24" fmla="*/ 638439 h 778770"/>
              <a:gd name="connsiteX25" fmla="*/ 473661 w 999131"/>
              <a:gd name="connsiteY25" fmla="*/ 451334 h 778770"/>
              <a:gd name="connsiteX26" fmla="*/ 316733 w 999131"/>
              <a:gd name="connsiteY26" fmla="*/ 528288 h 778770"/>
              <a:gd name="connsiteX27" fmla="*/ 331823 w 999131"/>
              <a:gd name="connsiteY27" fmla="*/ 335148 h 778770"/>
              <a:gd name="connsiteX28" fmla="*/ 162825 w 999131"/>
              <a:gd name="connsiteY28" fmla="*/ 410593 h 778770"/>
              <a:gd name="connsiteX29" fmla="*/ 197530 w 999131"/>
              <a:gd name="connsiteY29" fmla="*/ 282335 h 778770"/>
              <a:gd name="connsiteX30" fmla="*/ 167352 w 999131"/>
              <a:gd name="connsiteY30" fmla="*/ 206891 h 778770"/>
              <a:gd name="connsiteX31" fmla="*/ 57202 w 999131"/>
              <a:gd name="connsiteY31" fmla="*/ 301952 h 778770"/>
              <a:gd name="connsiteX32" fmla="*/ 102469 w 999131"/>
              <a:gd name="connsiteY32" fmla="*/ 158605 h 778770"/>
              <a:gd name="connsiteX33" fmla="*/ 4389 w 999131"/>
              <a:gd name="connsiteY33" fmla="*/ 197837 h 778770"/>
              <a:gd name="connsiteX34" fmla="*/ 27024 w 999131"/>
              <a:gd name="connsiteY34" fmla="*/ 92214 h 778770"/>
              <a:gd name="connsiteX35" fmla="*/ 123594 w 999131"/>
              <a:gd name="connsiteY35" fmla="*/ 169 h 778770"/>
              <a:gd name="connsiteX0" fmla="*/ 123594 w 1003394"/>
              <a:gd name="connsiteY0" fmla="*/ 169 h 778769"/>
              <a:gd name="connsiteX1" fmla="*/ 108504 w 1003394"/>
              <a:gd name="connsiteY1" fmla="*/ 68071 h 778769"/>
              <a:gd name="connsiteX2" fmla="*/ 253360 w 1003394"/>
              <a:gd name="connsiteY2" fmla="*/ 15259 h 778769"/>
              <a:gd name="connsiteX3" fmla="*/ 189985 w 1003394"/>
              <a:gd name="connsiteY3" fmla="*/ 148043 h 778769"/>
              <a:gd name="connsiteX4" fmla="*/ 325787 w 1003394"/>
              <a:gd name="connsiteY4" fmla="*/ 57509 h 778769"/>
              <a:gd name="connsiteX5" fmla="*/ 292591 w 1003394"/>
              <a:gd name="connsiteY5" fmla="*/ 199346 h 778769"/>
              <a:gd name="connsiteX6" fmla="*/ 435938 w 1003394"/>
              <a:gd name="connsiteY6" fmla="*/ 60526 h 778769"/>
              <a:gd name="connsiteX7" fmla="*/ 404252 w 1003394"/>
              <a:gd name="connsiteY7" fmla="*/ 247631 h 778769"/>
              <a:gd name="connsiteX8" fmla="*/ 514401 w 1003394"/>
              <a:gd name="connsiteY8" fmla="*/ 122391 h 778769"/>
              <a:gd name="connsiteX9" fmla="*/ 500821 w 1003394"/>
              <a:gd name="connsiteY9" fmla="*/ 315532 h 778769"/>
              <a:gd name="connsiteX10" fmla="*/ 641150 w 1003394"/>
              <a:gd name="connsiteY10" fmla="*/ 142008 h 778769"/>
              <a:gd name="connsiteX11" fmla="*/ 644167 w 1003394"/>
              <a:gd name="connsiteY11" fmla="*/ 353255 h 778769"/>
              <a:gd name="connsiteX12" fmla="*/ 782988 w 1003394"/>
              <a:gd name="connsiteY12" fmla="*/ 282336 h 778769"/>
              <a:gd name="connsiteX13" fmla="*/ 766390 w 1003394"/>
              <a:gd name="connsiteY13" fmla="*/ 457369 h 778769"/>
              <a:gd name="connsiteX14" fmla="*/ 915772 w 1003394"/>
              <a:gd name="connsiteY14" fmla="*/ 404559 h 778769"/>
              <a:gd name="connsiteX15" fmla="*/ 876539 w 1003394"/>
              <a:gd name="connsiteY15" fmla="*/ 591663 h 778769"/>
              <a:gd name="connsiteX16" fmla="*/ 989707 w 1003394"/>
              <a:gd name="connsiteY16" fmla="*/ 532816 h 778769"/>
              <a:gd name="connsiteX17" fmla="*/ 986691 w 1003394"/>
              <a:gd name="connsiteY17" fmla="*/ 645984 h 778769"/>
              <a:gd name="connsiteX18" fmla="*/ 856923 w 1003394"/>
              <a:gd name="connsiteY18" fmla="*/ 778769 h 778769"/>
              <a:gd name="connsiteX19" fmla="*/ 831273 w 1003394"/>
              <a:gd name="connsiteY19" fmla="*/ 644475 h 778769"/>
              <a:gd name="connsiteX20" fmla="*/ 742247 w 1003394"/>
              <a:gd name="connsiteY20" fmla="*/ 745571 h 778769"/>
              <a:gd name="connsiteX21" fmla="*/ 733193 w 1003394"/>
              <a:gd name="connsiteY21" fmla="*/ 596190 h 778769"/>
              <a:gd name="connsiteX22" fmla="*/ 592865 w 1003394"/>
              <a:gd name="connsiteY22" fmla="*/ 667109 h 778769"/>
              <a:gd name="connsiteX23" fmla="*/ 583811 w 1003394"/>
              <a:gd name="connsiteY23" fmla="*/ 547905 h 778769"/>
              <a:gd name="connsiteX24" fmla="*/ 426884 w 1003394"/>
              <a:gd name="connsiteY24" fmla="*/ 638439 h 778769"/>
              <a:gd name="connsiteX25" fmla="*/ 473661 w 1003394"/>
              <a:gd name="connsiteY25" fmla="*/ 451334 h 778769"/>
              <a:gd name="connsiteX26" fmla="*/ 316733 w 1003394"/>
              <a:gd name="connsiteY26" fmla="*/ 528288 h 778769"/>
              <a:gd name="connsiteX27" fmla="*/ 331823 w 1003394"/>
              <a:gd name="connsiteY27" fmla="*/ 335148 h 778769"/>
              <a:gd name="connsiteX28" fmla="*/ 162825 w 1003394"/>
              <a:gd name="connsiteY28" fmla="*/ 410593 h 778769"/>
              <a:gd name="connsiteX29" fmla="*/ 197530 w 1003394"/>
              <a:gd name="connsiteY29" fmla="*/ 282335 h 778769"/>
              <a:gd name="connsiteX30" fmla="*/ 167352 w 1003394"/>
              <a:gd name="connsiteY30" fmla="*/ 206891 h 778769"/>
              <a:gd name="connsiteX31" fmla="*/ 57202 w 1003394"/>
              <a:gd name="connsiteY31" fmla="*/ 301952 h 778769"/>
              <a:gd name="connsiteX32" fmla="*/ 102469 w 1003394"/>
              <a:gd name="connsiteY32" fmla="*/ 158605 h 778769"/>
              <a:gd name="connsiteX33" fmla="*/ 4389 w 1003394"/>
              <a:gd name="connsiteY33" fmla="*/ 197837 h 778769"/>
              <a:gd name="connsiteX34" fmla="*/ 27024 w 1003394"/>
              <a:gd name="connsiteY34" fmla="*/ 92214 h 778769"/>
              <a:gd name="connsiteX35" fmla="*/ 123594 w 1003394"/>
              <a:gd name="connsiteY35" fmla="*/ 169 h 778769"/>
              <a:gd name="connsiteX0" fmla="*/ 123594 w 1002320"/>
              <a:gd name="connsiteY0" fmla="*/ 169 h 778769"/>
              <a:gd name="connsiteX1" fmla="*/ 108504 w 1002320"/>
              <a:gd name="connsiteY1" fmla="*/ 68071 h 778769"/>
              <a:gd name="connsiteX2" fmla="*/ 253360 w 1002320"/>
              <a:gd name="connsiteY2" fmla="*/ 15259 h 778769"/>
              <a:gd name="connsiteX3" fmla="*/ 189985 w 1002320"/>
              <a:gd name="connsiteY3" fmla="*/ 148043 h 778769"/>
              <a:gd name="connsiteX4" fmla="*/ 325787 w 1002320"/>
              <a:gd name="connsiteY4" fmla="*/ 57509 h 778769"/>
              <a:gd name="connsiteX5" fmla="*/ 292591 w 1002320"/>
              <a:gd name="connsiteY5" fmla="*/ 199346 h 778769"/>
              <a:gd name="connsiteX6" fmla="*/ 435938 w 1002320"/>
              <a:gd name="connsiteY6" fmla="*/ 60526 h 778769"/>
              <a:gd name="connsiteX7" fmla="*/ 404252 w 1002320"/>
              <a:gd name="connsiteY7" fmla="*/ 247631 h 778769"/>
              <a:gd name="connsiteX8" fmla="*/ 514401 w 1002320"/>
              <a:gd name="connsiteY8" fmla="*/ 122391 h 778769"/>
              <a:gd name="connsiteX9" fmla="*/ 500821 w 1002320"/>
              <a:gd name="connsiteY9" fmla="*/ 315532 h 778769"/>
              <a:gd name="connsiteX10" fmla="*/ 641150 w 1002320"/>
              <a:gd name="connsiteY10" fmla="*/ 142008 h 778769"/>
              <a:gd name="connsiteX11" fmla="*/ 644167 w 1002320"/>
              <a:gd name="connsiteY11" fmla="*/ 353255 h 778769"/>
              <a:gd name="connsiteX12" fmla="*/ 782988 w 1002320"/>
              <a:gd name="connsiteY12" fmla="*/ 282336 h 778769"/>
              <a:gd name="connsiteX13" fmla="*/ 766390 w 1002320"/>
              <a:gd name="connsiteY13" fmla="*/ 457369 h 778769"/>
              <a:gd name="connsiteX14" fmla="*/ 915772 w 1002320"/>
              <a:gd name="connsiteY14" fmla="*/ 404559 h 778769"/>
              <a:gd name="connsiteX15" fmla="*/ 876539 w 1002320"/>
              <a:gd name="connsiteY15" fmla="*/ 591663 h 778769"/>
              <a:gd name="connsiteX16" fmla="*/ 989707 w 1002320"/>
              <a:gd name="connsiteY16" fmla="*/ 532816 h 778769"/>
              <a:gd name="connsiteX17" fmla="*/ 986691 w 1002320"/>
              <a:gd name="connsiteY17" fmla="*/ 645984 h 778769"/>
              <a:gd name="connsiteX18" fmla="*/ 856923 w 1002320"/>
              <a:gd name="connsiteY18" fmla="*/ 778769 h 778769"/>
              <a:gd name="connsiteX19" fmla="*/ 831273 w 1002320"/>
              <a:gd name="connsiteY19" fmla="*/ 644475 h 778769"/>
              <a:gd name="connsiteX20" fmla="*/ 742247 w 1002320"/>
              <a:gd name="connsiteY20" fmla="*/ 745571 h 778769"/>
              <a:gd name="connsiteX21" fmla="*/ 733193 w 1002320"/>
              <a:gd name="connsiteY21" fmla="*/ 596190 h 778769"/>
              <a:gd name="connsiteX22" fmla="*/ 592865 w 1002320"/>
              <a:gd name="connsiteY22" fmla="*/ 667109 h 778769"/>
              <a:gd name="connsiteX23" fmla="*/ 583811 w 1002320"/>
              <a:gd name="connsiteY23" fmla="*/ 547905 h 778769"/>
              <a:gd name="connsiteX24" fmla="*/ 426884 w 1002320"/>
              <a:gd name="connsiteY24" fmla="*/ 638439 h 778769"/>
              <a:gd name="connsiteX25" fmla="*/ 473661 w 1002320"/>
              <a:gd name="connsiteY25" fmla="*/ 451334 h 778769"/>
              <a:gd name="connsiteX26" fmla="*/ 316733 w 1002320"/>
              <a:gd name="connsiteY26" fmla="*/ 528288 h 778769"/>
              <a:gd name="connsiteX27" fmla="*/ 331823 w 1002320"/>
              <a:gd name="connsiteY27" fmla="*/ 335148 h 778769"/>
              <a:gd name="connsiteX28" fmla="*/ 162825 w 1002320"/>
              <a:gd name="connsiteY28" fmla="*/ 410593 h 778769"/>
              <a:gd name="connsiteX29" fmla="*/ 197530 w 1002320"/>
              <a:gd name="connsiteY29" fmla="*/ 282335 h 778769"/>
              <a:gd name="connsiteX30" fmla="*/ 167352 w 1002320"/>
              <a:gd name="connsiteY30" fmla="*/ 206891 h 778769"/>
              <a:gd name="connsiteX31" fmla="*/ 57202 w 1002320"/>
              <a:gd name="connsiteY31" fmla="*/ 301952 h 778769"/>
              <a:gd name="connsiteX32" fmla="*/ 102469 w 1002320"/>
              <a:gd name="connsiteY32" fmla="*/ 158605 h 778769"/>
              <a:gd name="connsiteX33" fmla="*/ 4389 w 1002320"/>
              <a:gd name="connsiteY33" fmla="*/ 197837 h 778769"/>
              <a:gd name="connsiteX34" fmla="*/ 27024 w 1002320"/>
              <a:gd name="connsiteY34" fmla="*/ 92214 h 778769"/>
              <a:gd name="connsiteX35" fmla="*/ 123594 w 100232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15772 w 1001230"/>
              <a:gd name="connsiteY14" fmla="*/ 404559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15772 w 1001230"/>
              <a:gd name="connsiteY14" fmla="*/ 404559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333332 w 1001230"/>
              <a:gd name="connsiteY5" fmla="*/ 196328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241288 w 1001230"/>
              <a:gd name="connsiteY3" fmla="*/ 157096 h 778769"/>
              <a:gd name="connsiteX4" fmla="*/ 325787 w 1001230"/>
              <a:gd name="connsiteY4" fmla="*/ 57509 h 778769"/>
              <a:gd name="connsiteX5" fmla="*/ 333332 w 1001230"/>
              <a:gd name="connsiteY5" fmla="*/ 196328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241288 w 1001230"/>
              <a:gd name="connsiteY3" fmla="*/ 157096 h 778769"/>
              <a:gd name="connsiteX4" fmla="*/ 339368 w 1001230"/>
              <a:gd name="connsiteY4" fmla="*/ 34876 h 778769"/>
              <a:gd name="connsiteX5" fmla="*/ 333332 w 1001230"/>
              <a:gd name="connsiteY5" fmla="*/ 196328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9 h 778609"/>
              <a:gd name="connsiteX1" fmla="*/ 146227 w 1001230"/>
              <a:gd name="connsiteY1" fmla="*/ 86018 h 778609"/>
              <a:gd name="connsiteX2" fmla="*/ 253360 w 1001230"/>
              <a:gd name="connsiteY2" fmla="*/ 15099 h 778609"/>
              <a:gd name="connsiteX3" fmla="*/ 241288 w 1001230"/>
              <a:gd name="connsiteY3" fmla="*/ 156936 h 778609"/>
              <a:gd name="connsiteX4" fmla="*/ 339368 w 1001230"/>
              <a:gd name="connsiteY4" fmla="*/ 34716 h 778609"/>
              <a:gd name="connsiteX5" fmla="*/ 333332 w 1001230"/>
              <a:gd name="connsiteY5" fmla="*/ 196168 h 778609"/>
              <a:gd name="connsiteX6" fmla="*/ 494785 w 1001230"/>
              <a:gd name="connsiteY6" fmla="*/ 66402 h 778609"/>
              <a:gd name="connsiteX7" fmla="*/ 482715 w 1001230"/>
              <a:gd name="connsiteY7" fmla="*/ 238418 h 778609"/>
              <a:gd name="connsiteX8" fmla="*/ 610971 w 1001230"/>
              <a:gd name="connsiteY8" fmla="*/ 161463 h 778609"/>
              <a:gd name="connsiteX9" fmla="*/ 591356 w 1001230"/>
              <a:gd name="connsiteY9" fmla="*/ 371202 h 778609"/>
              <a:gd name="connsiteX10" fmla="*/ 733194 w 1001230"/>
              <a:gd name="connsiteY10" fmla="*/ 268597 h 778609"/>
              <a:gd name="connsiteX11" fmla="*/ 687925 w 1001230"/>
              <a:gd name="connsiteY11" fmla="*/ 437594 h 778609"/>
              <a:gd name="connsiteX12" fmla="*/ 844853 w 1001230"/>
              <a:gd name="connsiteY12" fmla="*/ 350077 h 778609"/>
              <a:gd name="connsiteX13" fmla="*/ 853907 w 1001230"/>
              <a:gd name="connsiteY13" fmla="*/ 493423 h 778609"/>
              <a:gd name="connsiteX14" fmla="*/ 944442 w 1001230"/>
              <a:gd name="connsiteY14" fmla="*/ 427033 h 778609"/>
              <a:gd name="connsiteX15" fmla="*/ 893137 w 1001230"/>
              <a:gd name="connsiteY15" fmla="*/ 611119 h 778609"/>
              <a:gd name="connsiteX16" fmla="*/ 989707 w 1001230"/>
              <a:gd name="connsiteY16" fmla="*/ 532656 h 778609"/>
              <a:gd name="connsiteX17" fmla="*/ 986691 w 1001230"/>
              <a:gd name="connsiteY17" fmla="*/ 645824 h 778609"/>
              <a:gd name="connsiteX18" fmla="*/ 856923 w 1001230"/>
              <a:gd name="connsiteY18" fmla="*/ 778609 h 778609"/>
              <a:gd name="connsiteX19" fmla="*/ 831273 w 1001230"/>
              <a:gd name="connsiteY19" fmla="*/ 644315 h 778609"/>
              <a:gd name="connsiteX20" fmla="*/ 742247 w 1001230"/>
              <a:gd name="connsiteY20" fmla="*/ 745411 h 778609"/>
              <a:gd name="connsiteX21" fmla="*/ 733193 w 1001230"/>
              <a:gd name="connsiteY21" fmla="*/ 596030 h 778609"/>
              <a:gd name="connsiteX22" fmla="*/ 592865 w 1001230"/>
              <a:gd name="connsiteY22" fmla="*/ 666949 h 778609"/>
              <a:gd name="connsiteX23" fmla="*/ 583811 w 1001230"/>
              <a:gd name="connsiteY23" fmla="*/ 547745 h 778609"/>
              <a:gd name="connsiteX24" fmla="*/ 426884 w 1001230"/>
              <a:gd name="connsiteY24" fmla="*/ 638279 h 778609"/>
              <a:gd name="connsiteX25" fmla="*/ 473661 w 1001230"/>
              <a:gd name="connsiteY25" fmla="*/ 451174 h 778609"/>
              <a:gd name="connsiteX26" fmla="*/ 316733 w 1001230"/>
              <a:gd name="connsiteY26" fmla="*/ 528128 h 778609"/>
              <a:gd name="connsiteX27" fmla="*/ 331823 w 1001230"/>
              <a:gd name="connsiteY27" fmla="*/ 334988 h 778609"/>
              <a:gd name="connsiteX28" fmla="*/ 162825 w 1001230"/>
              <a:gd name="connsiteY28" fmla="*/ 410433 h 778609"/>
              <a:gd name="connsiteX29" fmla="*/ 197530 w 1001230"/>
              <a:gd name="connsiteY29" fmla="*/ 282175 h 778609"/>
              <a:gd name="connsiteX30" fmla="*/ 167352 w 1001230"/>
              <a:gd name="connsiteY30" fmla="*/ 206731 h 778609"/>
              <a:gd name="connsiteX31" fmla="*/ 57202 w 1001230"/>
              <a:gd name="connsiteY31" fmla="*/ 301792 h 778609"/>
              <a:gd name="connsiteX32" fmla="*/ 102469 w 1001230"/>
              <a:gd name="connsiteY32" fmla="*/ 158445 h 778609"/>
              <a:gd name="connsiteX33" fmla="*/ 4389 w 1001230"/>
              <a:gd name="connsiteY33" fmla="*/ 197677 h 778609"/>
              <a:gd name="connsiteX34" fmla="*/ 27024 w 1001230"/>
              <a:gd name="connsiteY34" fmla="*/ 92054 h 778609"/>
              <a:gd name="connsiteX35" fmla="*/ 123594 w 1001230"/>
              <a:gd name="connsiteY35" fmla="*/ 9 h 778609"/>
              <a:gd name="connsiteX0" fmla="*/ 123594 w 1001230"/>
              <a:gd name="connsiteY0" fmla="*/ 5795 h 784395"/>
              <a:gd name="connsiteX1" fmla="*/ 146227 w 1001230"/>
              <a:gd name="connsiteY1" fmla="*/ 91804 h 784395"/>
              <a:gd name="connsiteX2" fmla="*/ 253360 w 1001230"/>
              <a:gd name="connsiteY2" fmla="*/ 20885 h 784395"/>
              <a:gd name="connsiteX3" fmla="*/ 241288 w 1001230"/>
              <a:gd name="connsiteY3" fmla="*/ 162722 h 784395"/>
              <a:gd name="connsiteX4" fmla="*/ 339368 w 1001230"/>
              <a:gd name="connsiteY4" fmla="*/ 40502 h 784395"/>
              <a:gd name="connsiteX5" fmla="*/ 333332 w 1001230"/>
              <a:gd name="connsiteY5" fmla="*/ 201954 h 784395"/>
              <a:gd name="connsiteX6" fmla="*/ 494785 w 1001230"/>
              <a:gd name="connsiteY6" fmla="*/ 72188 h 784395"/>
              <a:gd name="connsiteX7" fmla="*/ 482715 w 1001230"/>
              <a:gd name="connsiteY7" fmla="*/ 244204 h 784395"/>
              <a:gd name="connsiteX8" fmla="*/ 610971 w 1001230"/>
              <a:gd name="connsiteY8" fmla="*/ 167249 h 784395"/>
              <a:gd name="connsiteX9" fmla="*/ 591356 w 1001230"/>
              <a:gd name="connsiteY9" fmla="*/ 376988 h 784395"/>
              <a:gd name="connsiteX10" fmla="*/ 733194 w 1001230"/>
              <a:gd name="connsiteY10" fmla="*/ 274383 h 784395"/>
              <a:gd name="connsiteX11" fmla="*/ 687925 w 1001230"/>
              <a:gd name="connsiteY11" fmla="*/ 443380 h 784395"/>
              <a:gd name="connsiteX12" fmla="*/ 844853 w 1001230"/>
              <a:gd name="connsiteY12" fmla="*/ 355863 h 784395"/>
              <a:gd name="connsiteX13" fmla="*/ 853907 w 1001230"/>
              <a:gd name="connsiteY13" fmla="*/ 499209 h 784395"/>
              <a:gd name="connsiteX14" fmla="*/ 944442 w 1001230"/>
              <a:gd name="connsiteY14" fmla="*/ 432819 h 784395"/>
              <a:gd name="connsiteX15" fmla="*/ 893137 w 1001230"/>
              <a:gd name="connsiteY15" fmla="*/ 616905 h 784395"/>
              <a:gd name="connsiteX16" fmla="*/ 989707 w 1001230"/>
              <a:gd name="connsiteY16" fmla="*/ 538442 h 784395"/>
              <a:gd name="connsiteX17" fmla="*/ 986691 w 1001230"/>
              <a:gd name="connsiteY17" fmla="*/ 651610 h 784395"/>
              <a:gd name="connsiteX18" fmla="*/ 856923 w 1001230"/>
              <a:gd name="connsiteY18" fmla="*/ 784395 h 784395"/>
              <a:gd name="connsiteX19" fmla="*/ 831273 w 1001230"/>
              <a:gd name="connsiteY19" fmla="*/ 650101 h 784395"/>
              <a:gd name="connsiteX20" fmla="*/ 742247 w 1001230"/>
              <a:gd name="connsiteY20" fmla="*/ 751197 h 784395"/>
              <a:gd name="connsiteX21" fmla="*/ 733193 w 1001230"/>
              <a:gd name="connsiteY21" fmla="*/ 601816 h 784395"/>
              <a:gd name="connsiteX22" fmla="*/ 592865 w 1001230"/>
              <a:gd name="connsiteY22" fmla="*/ 672735 h 784395"/>
              <a:gd name="connsiteX23" fmla="*/ 583811 w 1001230"/>
              <a:gd name="connsiteY23" fmla="*/ 553531 h 784395"/>
              <a:gd name="connsiteX24" fmla="*/ 426884 w 1001230"/>
              <a:gd name="connsiteY24" fmla="*/ 644065 h 784395"/>
              <a:gd name="connsiteX25" fmla="*/ 473661 w 1001230"/>
              <a:gd name="connsiteY25" fmla="*/ 456960 h 784395"/>
              <a:gd name="connsiteX26" fmla="*/ 316733 w 1001230"/>
              <a:gd name="connsiteY26" fmla="*/ 533914 h 784395"/>
              <a:gd name="connsiteX27" fmla="*/ 331823 w 1001230"/>
              <a:gd name="connsiteY27" fmla="*/ 340774 h 784395"/>
              <a:gd name="connsiteX28" fmla="*/ 162825 w 1001230"/>
              <a:gd name="connsiteY28" fmla="*/ 416219 h 784395"/>
              <a:gd name="connsiteX29" fmla="*/ 197530 w 1001230"/>
              <a:gd name="connsiteY29" fmla="*/ 287961 h 784395"/>
              <a:gd name="connsiteX30" fmla="*/ 167352 w 1001230"/>
              <a:gd name="connsiteY30" fmla="*/ 212517 h 784395"/>
              <a:gd name="connsiteX31" fmla="*/ 57202 w 1001230"/>
              <a:gd name="connsiteY31" fmla="*/ 307578 h 784395"/>
              <a:gd name="connsiteX32" fmla="*/ 102469 w 1001230"/>
              <a:gd name="connsiteY32" fmla="*/ 164231 h 784395"/>
              <a:gd name="connsiteX33" fmla="*/ 4389 w 1001230"/>
              <a:gd name="connsiteY33" fmla="*/ 203463 h 784395"/>
              <a:gd name="connsiteX34" fmla="*/ 27024 w 1001230"/>
              <a:gd name="connsiteY34" fmla="*/ 97840 h 784395"/>
              <a:gd name="connsiteX35" fmla="*/ 123594 w 1001230"/>
              <a:gd name="connsiteY35" fmla="*/ 5795 h 784395"/>
              <a:gd name="connsiteX0" fmla="*/ 122390 w 1000026"/>
              <a:gd name="connsiteY0" fmla="*/ 5795 h 784395"/>
              <a:gd name="connsiteX1" fmla="*/ 145023 w 1000026"/>
              <a:gd name="connsiteY1" fmla="*/ 91804 h 784395"/>
              <a:gd name="connsiteX2" fmla="*/ 252156 w 1000026"/>
              <a:gd name="connsiteY2" fmla="*/ 20885 h 784395"/>
              <a:gd name="connsiteX3" fmla="*/ 240084 w 1000026"/>
              <a:gd name="connsiteY3" fmla="*/ 162722 h 784395"/>
              <a:gd name="connsiteX4" fmla="*/ 338164 w 1000026"/>
              <a:gd name="connsiteY4" fmla="*/ 40502 h 784395"/>
              <a:gd name="connsiteX5" fmla="*/ 332128 w 1000026"/>
              <a:gd name="connsiteY5" fmla="*/ 201954 h 784395"/>
              <a:gd name="connsiteX6" fmla="*/ 493581 w 1000026"/>
              <a:gd name="connsiteY6" fmla="*/ 72188 h 784395"/>
              <a:gd name="connsiteX7" fmla="*/ 481511 w 1000026"/>
              <a:gd name="connsiteY7" fmla="*/ 244204 h 784395"/>
              <a:gd name="connsiteX8" fmla="*/ 609767 w 1000026"/>
              <a:gd name="connsiteY8" fmla="*/ 167249 h 784395"/>
              <a:gd name="connsiteX9" fmla="*/ 590152 w 1000026"/>
              <a:gd name="connsiteY9" fmla="*/ 376988 h 784395"/>
              <a:gd name="connsiteX10" fmla="*/ 731990 w 1000026"/>
              <a:gd name="connsiteY10" fmla="*/ 274383 h 784395"/>
              <a:gd name="connsiteX11" fmla="*/ 686721 w 1000026"/>
              <a:gd name="connsiteY11" fmla="*/ 443380 h 784395"/>
              <a:gd name="connsiteX12" fmla="*/ 843649 w 1000026"/>
              <a:gd name="connsiteY12" fmla="*/ 355863 h 784395"/>
              <a:gd name="connsiteX13" fmla="*/ 852703 w 1000026"/>
              <a:gd name="connsiteY13" fmla="*/ 499209 h 784395"/>
              <a:gd name="connsiteX14" fmla="*/ 943238 w 1000026"/>
              <a:gd name="connsiteY14" fmla="*/ 432819 h 784395"/>
              <a:gd name="connsiteX15" fmla="*/ 891933 w 1000026"/>
              <a:gd name="connsiteY15" fmla="*/ 616905 h 784395"/>
              <a:gd name="connsiteX16" fmla="*/ 988503 w 1000026"/>
              <a:gd name="connsiteY16" fmla="*/ 538442 h 784395"/>
              <a:gd name="connsiteX17" fmla="*/ 985487 w 1000026"/>
              <a:gd name="connsiteY17" fmla="*/ 651610 h 784395"/>
              <a:gd name="connsiteX18" fmla="*/ 855719 w 1000026"/>
              <a:gd name="connsiteY18" fmla="*/ 784395 h 784395"/>
              <a:gd name="connsiteX19" fmla="*/ 830069 w 1000026"/>
              <a:gd name="connsiteY19" fmla="*/ 650101 h 784395"/>
              <a:gd name="connsiteX20" fmla="*/ 741043 w 1000026"/>
              <a:gd name="connsiteY20" fmla="*/ 751197 h 784395"/>
              <a:gd name="connsiteX21" fmla="*/ 731989 w 1000026"/>
              <a:gd name="connsiteY21" fmla="*/ 601816 h 784395"/>
              <a:gd name="connsiteX22" fmla="*/ 591661 w 1000026"/>
              <a:gd name="connsiteY22" fmla="*/ 672735 h 784395"/>
              <a:gd name="connsiteX23" fmla="*/ 582607 w 1000026"/>
              <a:gd name="connsiteY23" fmla="*/ 553531 h 784395"/>
              <a:gd name="connsiteX24" fmla="*/ 425680 w 1000026"/>
              <a:gd name="connsiteY24" fmla="*/ 644065 h 784395"/>
              <a:gd name="connsiteX25" fmla="*/ 472457 w 1000026"/>
              <a:gd name="connsiteY25" fmla="*/ 456960 h 784395"/>
              <a:gd name="connsiteX26" fmla="*/ 315529 w 1000026"/>
              <a:gd name="connsiteY26" fmla="*/ 533914 h 784395"/>
              <a:gd name="connsiteX27" fmla="*/ 330619 w 1000026"/>
              <a:gd name="connsiteY27" fmla="*/ 340774 h 784395"/>
              <a:gd name="connsiteX28" fmla="*/ 161621 w 1000026"/>
              <a:gd name="connsiteY28" fmla="*/ 416219 h 784395"/>
              <a:gd name="connsiteX29" fmla="*/ 196326 w 1000026"/>
              <a:gd name="connsiteY29" fmla="*/ 287961 h 784395"/>
              <a:gd name="connsiteX30" fmla="*/ 166148 w 1000026"/>
              <a:gd name="connsiteY30" fmla="*/ 212517 h 784395"/>
              <a:gd name="connsiteX31" fmla="*/ 55998 w 1000026"/>
              <a:gd name="connsiteY31" fmla="*/ 307578 h 784395"/>
              <a:gd name="connsiteX32" fmla="*/ 101265 w 1000026"/>
              <a:gd name="connsiteY32" fmla="*/ 164231 h 784395"/>
              <a:gd name="connsiteX33" fmla="*/ 3185 w 1000026"/>
              <a:gd name="connsiteY33" fmla="*/ 203463 h 784395"/>
              <a:gd name="connsiteX34" fmla="*/ 25820 w 1000026"/>
              <a:gd name="connsiteY34" fmla="*/ 97840 h 784395"/>
              <a:gd name="connsiteX35" fmla="*/ 122390 w 1000026"/>
              <a:gd name="connsiteY35" fmla="*/ 5795 h 784395"/>
              <a:gd name="connsiteX0" fmla="*/ 122390 w 1000026"/>
              <a:gd name="connsiteY0" fmla="*/ 5795 h 784395"/>
              <a:gd name="connsiteX1" fmla="*/ 145023 w 1000026"/>
              <a:gd name="connsiteY1" fmla="*/ 91804 h 784395"/>
              <a:gd name="connsiteX2" fmla="*/ 252156 w 1000026"/>
              <a:gd name="connsiteY2" fmla="*/ 20885 h 784395"/>
              <a:gd name="connsiteX3" fmla="*/ 240084 w 1000026"/>
              <a:gd name="connsiteY3" fmla="*/ 162722 h 784395"/>
              <a:gd name="connsiteX4" fmla="*/ 338164 w 1000026"/>
              <a:gd name="connsiteY4" fmla="*/ 40502 h 784395"/>
              <a:gd name="connsiteX5" fmla="*/ 332128 w 1000026"/>
              <a:gd name="connsiteY5" fmla="*/ 201954 h 784395"/>
              <a:gd name="connsiteX6" fmla="*/ 493581 w 1000026"/>
              <a:gd name="connsiteY6" fmla="*/ 72188 h 784395"/>
              <a:gd name="connsiteX7" fmla="*/ 481511 w 1000026"/>
              <a:gd name="connsiteY7" fmla="*/ 244204 h 784395"/>
              <a:gd name="connsiteX8" fmla="*/ 609767 w 1000026"/>
              <a:gd name="connsiteY8" fmla="*/ 167249 h 784395"/>
              <a:gd name="connsiteX9" fmla="*/ 590152 w 1000026"/>
              <a:gd name="connsiteY9" fmla="*/ 376988 h 784395"/>
              <a:gd name="connsiteX10" fmla="*/ 731990 w 1000026"/>
              <a:gd name="connsiteY10" fmla="*/ 274383 h 784395"/>
              <a:gd name="connsiteX11" fmla="*/ 686721 w 1000026"/>
              <a:gd name="connsiteY11" fmla="*/ 443380 h 784395"/>
              <a:gd name="connsiteX12" fmla="*/ 843649 w 1000026"/>
              <a:gd name="connsiteY12" fmla="*/ 355863 h 784395"/>
              <a:gd name="connsiteX13" fmla="*/ 852703 w 1000026"/>
              <a:gd name="connsiteY13" fmla="*/ 499209 h 784395"/>
              <a:gd name="connsiteX14" fmla="*/ 943238 w 1000026"/>
              <a:gd name="connsiteY14" fmla="*/ 432819 h 784395"/>
              <a:gd name="connsiteX15" fmla="*/ 891933 w 1000026"/>
              <a:gd name="connsiteY15" fmla="*/ 616905 h 784395"/>
              <a:gd name="connsiteX16" fmla="*/ 988503 w 1000026"/>
              <a:gd name="connsiteY16" fmla="*/ 538442 h 784395"/>
              <a:gd name="connsiteX17" fmla="*/ 985487 w 1000026"/>
              <a:gd name="connsiteY17" fmla="*/ 651610 h 784395"/>
              <a:gd name="connsiteX18" fmla="*/ 855719 w 1000026"/>
              <a:gd name="connsiteY18" fmla="*/ 784395 h 784395"/>
              <a:gd name="connsiteX19" fmla="*/ 830069 w 1000026"/>
              <a:gd name="connsiteY19" fmla="*/ 650101 h 784395"/>
              <a:gd name="connsiteX20" fmla="*/ 741043 w 1000026"/>
              <a:gd name="connsiteY20" fmla="*/ 751197 h 784395"/>
              <a:gd name="connsiteX21" fmla="*/ 731989 w 1000026"/>
              <a:gd name="connsiteY21" fmla="*/ 601816 h 784395"/>
              <a:gd name="connsiteX22" fmla="*/ 591661 w 1000026"/>
              <a:gd name="connsiteY22" fmla="*/ 672735 h 784395"/>
              <a:gd name="connsiteX23" fmla="*/ 582607 w 1000026"/>
              <a:gd name="connsiteY23" fmla="*/ 553531 h 784395"/>
              <a:gd name="connsiteX24" fmla="*/ 425680 w 1000026"/>
              <a:gd name="connsiteY24" fmla="*/ 644065 h 784395"/>
              <a:gd name="connsiteX25" fmla="*/ 472457 w 1000026"/>
              <a:gd name="connsiteY25" fmla="*/ 456960 h 784395"/>
              <a:gd name="connsiteX26" fmla="*/ 315529 w 1000026"/>
              <a:gd name="connsiteY26" fmla="*/ 533914 h 784395"/>
              <a:gd name="connsiteX27" fmla="*/ 330619 w 1000026"/>
              <a:gd name="connsiteY27" fmla="*/ 340774 h 784395"/>
              <a:gd name="connsiteX28" fmla="*/ 161621 w 1000026"/>
              <a:gd name="connsiteY28" fmla="*/ 416219 h 784395"/>
              <a:gd name="connsiteX29" fmla="*/ 196326 w 1000026"/>
              <a:gd name="connsiteY29" fmla="*/ 287961 h 784395"/>
              <a:gd name="connsiteX30" fmla="*/ 166148 w 1000026"/>
              <a:gd name="connsiteY30" fmla="*/ 212517 h 784395"/>
              <a:gd name="connsiteX31" fmla="*/ 55998 w 1000026"/>
              <a:gd name="connsiteY31" fmla="*/ 307578 h 784395"/>
              <a:gd name="connsiteX32" fmla="*/ 101265 w 1000026"/>
              <a:gd name="connsiteY32" fmla="*/ 164231 h 784395"/>
              <a:gd name="connsiteX33" fmla="*/ 3185 w 1000026"/>
              <a:gd name="connsiteY33" fmla="*/ 203463 h 784395"/>
              <a:gd name="connsiteX34" fmla="*/ 25820 w 1000026"/>
              <a:gd name="connsiteY34" fmla="*/ 97840 h 784395"/>
              <a:gd name="connsiteX35" fmla="*/ 122390 w 1000026"/>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165725 w 1004130"/>
              <a:gd name="connsiteY28" fmla="*/ 416219 h 784395"/>
              <a:gd name="connsiteX29" fmla="*/ 200430 w 1004130"/>
              <a:gd name="connsiteY29" fmla="*/ 287961 h 784395"/>
              <a:gd name="connsiteX30" fmla="*/ 170252 w 1004130"/>
              <a:gd name="connsiteY30" fmla="*/ 212517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00430 w 1004130"/>
              <a:gd name="connsiteY29" fmla="*/ 287961 h 784395"/>
              <a:gd name="connsiteX30" fmla="*/ 170252 w 1004130"/>
              <a:gd name="connsiteY30" fmla="*/ 212517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53242 w 1004130"/>
              <a:gd name="connsiteY29" fmla="*/ 297015 h 784395"/>
              <a:gd name="connsiteX30" fmla="*/ 170252 w 1004130"/>
              <a:gd name="connsiteY30" fmla="*/ 212517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53242 w 1004130"/>
              <a:gd name="connsiteY29" fmla="*/ 297015 h 784395"/>
              <a:gd name="connsiteX30" fmla="*/ 159690 w 1004130"/>
              <a:gd name="connsiteY30" fmla="*/ 337756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53242 w 1004130"/>
              <a:gd name="connsiteY29" fmla="*/ 297015 h 784395"/>
              <a:gd name="connsiteX30" fmla="*/ 159690 w 1004130"/>
              <a:gd name="connsiteY30" fmla="*/ 337756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28666 w 1003012"/>
              <a:gd name="connsiteY24" fmla="*/ 644065 h 784395"/>
              <a:gd name="connsiteX25" fmla="*/ 475443 w 1003012"/>
              <a:gd name="connsiteY25" fmla="*/ 456960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28666 w 1003012"/>
              <a:gd name="connsiteY24" fmla="*/ 644065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28666 w 1003012"/>
              <a:gd name="connsiteY24" fmla="*/ 644065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25237 w 1003012"/>
              <a:gd name="connsiteY22" fmla="*/ 64406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677636 w 1003012"/>
              <a:gd name="connsiteY21" fmla="*/ 552022 h 784395"/>
              <a:gd name="connsiteX22" fmla="*/ 525237 w 1003012"/>
              <a:gd name="connsiteY22" fmla="*/ 64406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656512 w 1003012"/>
              <a:gd name="connsiteY20" fmla="*/ 719510 h 784395"/>
              <a:gd name="connsiteX21" fmla="*/ 677636 w 1003012"/>
              <a:gd name="connsiteY21" fmla="*/ 552022 h 784395"/>
              <a:gd name="connsiteX22" fmla="*/ 525237 w 1003012"/>
              <a:gd name="connsiteY22" fmla="*/ 64406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6480"/>
              <a:gd name="connsiteY0" fmla="*/ 5795 h 764779"/>
              <a:gd name="connsiteX1" fmla="*/ 148009 w 1006480"/>
              <a:gd name="connsiteY1" fmla="*/ 91804 h 764779"/>
              <a:gd name="connsiteX2" fmla="*/ 255142 w 1006480"/>
              <a:gd name="connsiteY2" fmla="*/ 20885 h 764779"/>
              <a:gd name="connsiteX3" fmla="*/ 243070 w 1006480"/>
              <a:gd name="connsiteY3" fmla="*/ 162722 h 764779"/>
              <a:gd name="connsiteX4" fmla="*/ 341150 w 1006480"/>
              <a:gd name="connsiteY4" fmla="*/ 40502 h 764779"/>
              <a:gd name="connsiteX5" fmla="*/ 335114 w 1006480"/>
              <a:gd name="connsiteY5" fmla="*/ 201954 h 764779"/>
              <a:gd name="connsiteX6" fmla="*/ 496567 w 1006480"/>
              <a:gd name="connsiteY6" fmla="*/ 72188 h 764779"/>
              <a:gd name="connsiteX7" fmla="*/ 484497 w 1006480"/>
              <a:gd name="connsiteY7" fmla="*/ 244204 h 764779"/>
              <a:gd name="connsiteX8" fmla="*/ 612753 w 1006480"/>
              <a:gd name="connsiteY8" fmla="*/ 167249 h 764779"/>
              <a:gd name="connsiteX9" fmla="*/ 593138 w 1006480"/>
              <a:gd name="connsiteY9" fmla="*/ 376988 h 764779"/>
              <a:gd name="connsiteX10" fmla="*/ 734976 w 1006480"/>
              <a:gd name="connsiteY10" fmla="*/ 274383 h 764779"/>
              <a:gd name="connsiteX11" fmla="*/ 689707 w 1006480"/>
              <a:gd name="connsiteY11" fmla="*/ 443380 h 764779"/>
              <a:gd name="connsiteX12" fmla="*/ 846635 w 1006480"/>
              <a:gd name="connsiteY12" fmla="*/ 355863 h 764779"/>
              <a:gd name="connsiteX13" fmla="*/ 855689 w 1006480"/>
              <a:gd name="connsiteY13" fmla="*/ 499209 h 764779"/>
              <a:gd name="connsiteX14" fmla="*/ 946224 w 1006480"/>
              <a:gd name="connsiteY14" fmla="*/ 432819 h 764779"/>
              <a:gd name="connsiteX15" fmla="*/ 894919 w 1006480"/>
              <a:gd name="connsiteY15" fmla="*/ 616905 h 764779"/>
              <a:gd name="connsiteX16" fmla="*/ 991489 w 1006480"/>
              <a:gd name="connsiteY16" fmla="*/ 538442 h 764779"/>
              <a:gd name="connsiteX17" fmla="*/ 988473 w 1006480"/>
              <a:gd name="connsiteY17" fmla="*/ 651610 h 764779"/>
              <a:gd name="connsiteX18" fmla="*/ 822491 w 1006480"/>
              <a:gd name="connsiteY18" fmla="*/ 764779 h 764779"/>
              <a:gd name="connsiteX19" fmla="*/ 833055 w 1006480"/>
              <a:gd name="connsiteY19" fmla="*/ 650101 h 764779"/>
              <a:gd name="connsiteX20" fmla="*/ 656512 w 1006480"/>
              <a:gd name="connsiteY20" fmla="*/ 719510 h 764779"/>
              <a:gd name="connsiteX21" fmla="*/ 677636 w 1006480"/>
              <a:gd name="connsiteY21" fmla="*/ 552022 h 764779"/>
              <a:gd name="connsiteX22" fmla="*/ 525237 w 1006480"/>
              <a:gd name="connsiteY22" fmla="*/ 644065 h 764779"/>
              <a:gd name="connsiteX23" fmla="*/ 529763 w 1006480"/>
              <a:gd name="connsiteY23" fmla="*/ 494684 h 764779"/>
              <a:gd name="connsiteX24" fmla="*/ 407541 w 1006480"/>
              <a:gd name="connsiteY24" fmla="*/ 621431 h 764779"/>
              <a:gd name="connsiteX25" fmla="*/ 451301 w 1006480"/>
              <a:gd name="connsiteY25" fmla="*/ 408675 h 764779"/>
              <a:gd name="connsiteX26" fmla="*/ 318515 w 1006480"/>
              <a:gd name="connsiteY26" fmla="*/ 533914 h 764779"/>
              <a:gd name="connsiteX27" fmla="*/ 333605 w 1006480"/>
              <a:gd name="connsiteY27" fmla="*/ 340774 h 764779"/>
              <a:gd name="connsiteX28" fmla="*/ 218928 w 1006480"/>
              <a:gd name="connsiteY28" fmla="*/ 466013 h 764779"/>
              <a:gd name="connsiteX29" fmla="*/ 252124 w 1006480"/>
              <a:gd name="connsiteY29" fmla="*/ 297015 h 764779"/>
              <a:gd name="connsiteX30" fmla="*/ 158572 w 1006480"/>
              <a:gd name="connsiteY30" fmla="*/ 337756 h 764779"/>
              <a:gd name="connsiteX31" fmla="*/ 58984 w 1006480"/>
              <a:gd name="connsiteY31" fmla="*/ 307578 h 764779"/>
              <a:gd name="connsiteX32" fmla="*/ 126885 w 1006480"/>
              <a:gd name="connsiteY32" fmla="*/ 176302 h 764779"/>
              <a:gd name="connsiteX33" fmla="*/ 6171 w 1006480"/>
              <a:gd name="connsiteY33" fmla="*/ 226097 h 764779"/>
              <a:gd name="connsiteX34" fmla="*/ 28806 w 1006480"/>
              <a:gd name="connsiteY34" fmla="*/ 97840 h 764779"/>
              <a:gd name="connsiteX35" fmla="*/ 125376 w 1006480"/>
              <a:gd name="connsiteY35" fmla="*/ 5795 h 764779"/>
              <a:gd name="connsiteX0" fmla="*/ 125376 w 1006480"/>
              <a:gd name="connsiteY0" fmla="*/ 5795 h 765148"/>
              <a:gd name="connsiteX1" fmla="*/ 148009 w 1006480"/>
              <a:gd name="connsiteY1" fmla="*/ 91804 h 765148"/>
              <a:gd name="connsiteX2" fmla="*/ 255142 w 1006480"/>
              <a:gd name="connsiteY2" fmla="*/ 20885 h 765148"/>
              <a:gd name="connsiteX3" fmla="*/ 243070 w 1006480"/>
              <a:gd name="connsiteY3" fmla="*/ 162722 h 765148"/>
              <a:gd name="connsiteX4" fmla="*/ 341150 w 1006480"/>
              <a:gd name="connsiteY4" fmla="*/ 40502 h 765148"/>
              <a:gd name="connsiteX5" fmla="*/ 335114 w 1006480"/>
              <a:gd name="connsiteY5" fmla="*/ 201954 h 765148"/>
              <a:gd name="connsiteX6" fmla="*/ 496567 w 1006480"/>
              <a:gd name="connsiteY6" fmla="*/ 72188 h 765148"/>
              <a:gd name="connsiteX7" fmla="*/ 484497 w 1006480"/>
              <a:gd name="connsiteY7" fmla="*/ 244204 h 765148"/>
              <a:gd name="connsiteX8" fmla="*/ 612753 w 1006480"/>
              <a:gd name="connsiteY8" fmla="*/ 167249 h 765148"/>
              <a:gd name="connsiteX9" fmla="*/ 593138 w 1006480"/>
              <a:gd name="connsiteY9" fmla="*/ 376988 h 765148"/>
              <a:gd name="connsiteX10" fmla="*/ 734976 w 1006480"/>
              <a:gd name="connsiteY10" fmla="*/ 274383 h 765148"/>
              <a:gd name="connsiteX11" fmla="*/ 689707 w 1006480"/>
              <a:gd name="connsiteY11" fmla="*/ 443380 h 765148"/>
              <a:gd name="connsiteX12" fmla="*/ 846635 w 1006480"/>
              <a:gd name="connsiteY12" fmla="*/ 355863 h 765148"/>
              <a:gd name="connsiteX13" fmla="*/ 855689 w 1006480"/>
              <a:gd name="connsiteY13" fmla="*/ 499209 h 765148"/>
              <a:gd name="connsiteX14" fmla="*/ 946224 w 1006480"/>
              <a:gd name="connsiteY14" fmla="*/ 432819 h 765148"/>
              <a:gd name="connsiteX15" fmla="*/ 894919 w 1006480"/>
              <a:gd name="connsiteY15" fmla="*/ 616905 h 765148"/>
              <a:gd name="connsiteX16" fmla="*/ 991489 w 1006480"/>
              <a:gd name="connsiteY16" fmla="*/ 538442 h 765148"/>
              <a:gd name="connsiteX17" fmla="*/ 988473 w 1006480"/>
              <a:gd name="connsiteY17" fmla="*/ 651610 h 765148"/>
              <a:gd name="connsiteX18" fmla="*/ 822491 w 1006480"/>
              <a:gd name="connsiteY18" fmla="*/ 764779 h 765148"/>
              <a:gd name="connsiteX19" fmla="*/ 775717 w 1006480"/>
              <a:gd name="connsiteY19" fmla="*/ 612378 h 765148"/>
              <a:gd name="connsiteX20" fmla="*/ 656512 w 1006480"/>
              <a:gd name="connsiteY20" fmla="*/ 719510 h 765148"/>
              <a:gd name="connsiteX21" fmla="*/ 677636 w 1006480"/>
              <a:gd name="connsiteY21" fmla="*/ 552022 h 765148"/>
              <a:gd name="connsiteX22" fmla="*/ 525237 w 1006480"/>
              <a:gd name="connsiteY22" fmla="*/ 644065 h 765148"/>
              <a:gd name="connsiteX23" fmla="*/ 529763 w 1006480"/>
              <a:gd name="connsiteY23" fmla="*/ 494684 h 765148"/>
              <a:gd name="connsiteX24" fmla="*/ 407541 w 1006480"/>
              <a:gd name="connsiteY24" fmla="*/ 621431 h 765148"/>
              <a:gd name="connsiteX25" fmla="*/ 451301 w 1006480"/>
              <a:gd name="connsiteY25" fmla="*/ 408675 h 765148"/>
              <a:gd name="connsiteX26" fmla="*/ 318515 w 1006480"/>
              <a:gd name="connsiteY26" fmla="*/ 533914 h 765148"/>
              <a:gd name="connsiteX27" fmla="*/ 333605 w 1006480"/>
              <a:gd name="connsiteY27" fmla="*/ 340774 h 765148"/>
              <a:gd name="connsiteX28" fmla="*/ 218928 w 1006480"/>
              <a:gd name="connsiteY28" fmla="*/ 466013 h 765148"/>
              <a:gd name="connsiteX29" fmla="*/ 252124 w 1006480"/>
              <a:gd name="connsiteY29" fmla="*/ 297015 h 765148"/>
              <a:gd name="connsiteX30" fmla="*/ 158572 w 1006480"/>
              <a:gd name="connsiteY30" fmla="*/ 337756 h 765148"/>
              <a:gd name="connsiteX31" fmla="*/ 58984 w 1006480"/>
              <a:gd name="connsiteY31" fmla="*/ 307578 h 765148"/>
              <a:gd name="connsiteX32" fmla="*/ 126885 w 1006480"/>
              <a:gd name="connsiteY32" fmla="*/ 176302 h 765148"/>
              <a:gd name="connsiteX33" fmla="*/ 6171 w 1006480"/>
              <a:gd name="connsiteY33" fmla="*/ 226097 h 765148"/>
              <a:gd name="connsiteX34" fmla="*/ 28806 w 1006480"/>
              <a:gd name="connsiteY34" fmla="*/ 97840 h 765148"/>
              <a:gd name="connsiteX35" fmla="*/ 125376 w 1006480"/>
              <a:gd name="connsiteY35" fmla="*/ 5795 h 76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6480" h="765148">
                <a:moveTo>
                  <a:pt x="125376" y="5795"/>
                </a:moveTo>
                <a:cubicBezTo>
                  <a:pt x="190510" y="-26898"/>
                  <a:pt x="126381" y="89289"/>
                  <a:pt x="148009" y="91804"/>
                </a:cubicBezTo>
                <a:cubicBezTo>
                  <a:pt x="169637" y="94319"/>
                  <a:pt x="239299" y="9065"/>
                  <a:pt x="255142" y="20885"/>
                </a:cubicBezTo>
                <a:cubicBezTo>
                  <a:pt x="270985" y="32705"/>
                  <a:pt x="228735" y="159453"/>
                  <a:pt x="243070" y="162722"/>
                </a:cubicBezTo>
                <a:cubicBezTo>
                  <a:pt x="257405" y="165991"/>
                  <a:pt x="325810" y="33963"/>
                  <a:pt x="341150" y="40502"/>
                </a:cubicBezTo>
                <a:cubicBezTo>
                  <a:pt x="356490" y="47041"/>
                  <a:pt x="309211" y="196673"/>
                  <a:pt x="335114" y="201954"/>
                </a:cubicBezTo>
                <a:cubicBezTo>
                  <a:pt x="361017" y="207235"/>
                  <a:pt x="471670" y="65146"/>
                  <a:pt x="496567" y="72188"/>
                </a:cubicBezTo>
                <a:cubicBezTo>
                  <a:pt x="521464" y="79230"/>
                  <a:pt x="465133" y="228360"/>
                  <a:pt x="484497" y="244204"/>
                </a:cubicBezTo>
                <a:cubicBezTo>
                  <a:pt x="503861" y="260048"/>
                  <a:pt x="594646" y="145118"/>
                  <a:pt x="612753" y="167249"/>
                </a:cubicBezTo>
                <a:cubicBezTo>
                  <a:pt x="630860" y="189380"/>
                  <a:pt x="572768" y="359132"/>
                  <a:pt x="593138" y="376988"/>
                </a:cubicBezTo>
                <a:cubicBezTo>
                  <a:pt x="613508" y="394844"/>
                  <a:pt x="718881" y="263318"/>
                  <a:pt x="734976" y="274383"/>
                </a:cubicBezTo>
                <a:cubicBezTo>
                  <a:pt x="751071" y="285448"/>
                  <a:pt x="671097" y="429800"/>
                  <a:pt x="689707" y="443380"/>
                </a:cubicBezTo>
                <a:cubicBezTo>
                  <a:pt x="708317" y="456960"/>
                  <a:pt x="818971" y="346558"/>
                  <a:pt x="846635" y="355863"/>
                </a:cubicBezTo>
                <a:cubicBezTo>
                  <a:pt x="874299" y="365168"/>
                  <a:pt x="839091" y="486383"/>
                  <a:pt x="855689" y="499209"/>
                </a:cubicBezTo>
                <a:cubicBezTo>
                  <a:pt x="872287" y="512035"/>
                  <a:pt x="939686" y="413203"/>
                  <a:pt x="946224" y="432819"/>
                </a:cubicBezTo>
                <a:cubicBezTo>
                  <a:pt x="952762" y="452435"/>
                  <a:pt x="887375" y="599301"/>
                  <a:pt x="894919" y="616905"/>
                </a:cubicBezTo>
                <a:cubicBezTo>
                  <a:pt x="902463" y="634509"/>
                  <a:pt x="975897" y="532658"/>
                  <a:pt x="991489" y="538442"/>
                </a:cubicBezTo>
                <a:cubicBezTo>
                  <a:pt x="1007081" y="544226"/>
                  <a:pt x="1016639" y="613887"/>
                  <a:pt x="988473" y="651610"/>
                </a:cubicBezTo>
                <a:cubicBezTo>
                  <a:pt x="960307" y="689333"/>
                  <a:pt x="857950" y="771318"/>
                  <a:pt x="822491" y="764779"/>
                </a:cubicBezTo>
                <a:cubicBezTo>
                  <a:pt x="787032" y="758240"/>
                  <a:pt x="803380" y="619923"/>
                  <a:pt x="775717" y="612378"/>
                </a:cubicBezTo>
                <a:cubicBezTo>
                  <a:pt x="748054" y="604833"/>
                  <a:pt x="672859" y="729569"/>
                  <a:pt x="656512" y="719510"/>
                </a:cubicBezTo>
                <a:cubicBezTo>
                  <a:pt x="640165" y="709451"/>
                  <a:pt x="699515" y="564596"/>
                  <a:pt x="677636" y="552022"/>
                </a:cubicBezTo>
                <a:cubicBezTo>
                  <a:pt x="655757" y="539448"/>
                  <a:pt x="549882" y="653621"/>
                  <a:pt x="525237" y="644065"/>
                </a:cubicBezTo>
                <a:cubicBezTo>
                  <a:pt x="500592" y="634509"/>
                  <a:pt x="549379" y="498456"/>
                  <a:pt x="529763" y="494684"/>
                </a:cubicBezTo>
                <a:cubicBezTo>
                  <a:pt x="510147" y="490912"/>
                  <a:pt x="420618" y="635766"/>
                  <a:pt x="407541" y="621431"/>
                </a:cubicBezTo>
                <a:cubicBezTo>
                  <a:pt x="394464" y="607096"/>
                  <a:pt x="466139" y="423261"/>
                  <a:pt x="451301" y="408675"/>
                </a:cubicBezTo>
                <a:cubicBezTo>
                  <a:pt x="436463" y="394089"/>
                  <a:pt x="338131" y="545231"/>
                  <a:pt x="318515" y="533914"/>
                </a:cubicBezTo>
                <a:cubicBezTo>
                  <a:pt x="298899" y="522597"/>
                  <a:pt x="350203" y="352091"/>
                  <a:pt x="333605" y="340774"/>
                </a:cubicBezTo>
                <a:cubicBezTo>
                  <a:pt x="317007" y="329457"/>
                  <a:pt x="232508" y="473306"/>
                  <a:pt x="218928" y="466013"/>
                </a:cubicBezTo>
                <a:cubicBezTo>
                  <a:pt x="205348" y="458720"/>
                  <a:pt x="262183" y="318391"/>
                  <a:pt x="252124" y="297015"/>
                </a:cubicBezTo>
                <a:cubicBezTo>
                  <a:pt x="242065" y="275639"/>
                  <a:pt x="131914" y="483869"/>
                  <a:pt x="158572" y="337756"/>
                </a:cubicBezTo>
                <a:cubicBezTo>
                  <a:pt x="185230" y="191643"/>
                  <a:pt x="64265" y="334487"/>
                  <a:pt x="58984" y="307578"/>
                </a:cubicBezTo>
                <a:cubicBezTo>
                  <a:pt x="53703" y="280669"/>
                  <a:pt x="135687" y="189882"/>
                  <a:pt x="126885" y="176302"/>
                </a:cubicBezTo>
                <a:cubicBezTo>
                  <a:pt x="118083" y="162722"/>
                  <a:pt x="22518" y="239174"/>
                  <a:pt x="6171" y="226097"/>
                </a:cubicBezTo>
                <a:cubicBezTo>
                  <a:pt x="-10176" y="213020"/>
                  <a:pt x="8939" y="134557"/>
                  <a:pt x="28806" y="97840"/>
                </a:cubicBezTo>
                <a:cubicBezTo>
                  <a:pt x="48673" y="61123"/>
                  <a:pt x="60242" y="38488"/>
                  <a:pt x="125376" y="5795"/>
                </a:cubicBezTo>
                <a:close/>
              </a:path>
            </a:pathLst>
          </a:cu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6" name="Group 45">
            <a:extLst>
              <a:ext uri="{FF2B5EF4-FFF2-40B4-BE49-F238E27FC236}">
                <a16:creationId xmlns:a16="http://schemas.microsoft.com/office/drawing/2014/main" id="{DC57D2E7-419E-4543-9060-B61ADF0C8BE2}"/>
              </a:ext>
            </a:extLst>
          </p:cNvPr>
          <p:cNvGrpSpPr/>
          <p:nvPr/>
        </p:nvGrpSpPr>
        <p:grpSpPr>
          <a:xfrm>
            <a:off x="5143987" y="3533536"/>
            <a:ext cx="2113171" cy="2195102"/>
            <a:chOff x="4253342" y="2214967"/>
            <a:chExt cx="2130857" cy="2213474"/>
          </a:xfrm>
        </p:grpSpPr>
        <p:sp>
          <p:nvSpPr>
            <p:cNvPr id="34" name="Freeform: Shape 33">
              <a:extLst>
                <a:ext uri="{FF2B5EF4-FFF2-40B4-BE49-F238E27FC236}">
                  <a16:creationId xmlns:a16="http://schemas.microsoft.com/office/drawing/2014/main" id="{B08F1C69-B074-43A7-A6FC-6F1DB662C9D5}"/>
                </a:ext>
              </a:extLst>
            </p:cNvPr>
            <p:cNvSpPr/>
            <p:nvPr/>
          </p:nvSpPr>
          <p:spPr>
            <a:xfrm>
              <a:off x="4253342" y="2214967"/>
              <a:ext cx="1782233" cy="1032033"/>
            </a:xfrm>
            <a:custGeom>
              <a:avLst/>
              <a:gdLst>
                <a:gd name="connsiteX0" fmla="*/ 1211663 w 1782233"/>
                <a:gd name="connsiteY0" fmla="*/ 54 h 1032033"/>
                <a:gd name="connsiteX1" fmla="*/ 1527031 w 1782233"/>
                <a:gd name="connsiteY1" fmla="*/ 70972 h 1032033"/>
                <a:gd name="connsiteX2" fmla="*/ 1089444 w 1782233"/>
                <a:gd name="connsiteY2" fmla="*/ 61919 h 1032033"/>
                <a:gd name="connsiteX3" fmla="*/ 651861 w 1782233"/>
                <a:gd name="connsiteY3" fmla="*/ 191686 h 1032033"/>
                <a:gd name="connsiteX4" fmla="*/ 392328 w 1782233"/>
                <a:gd name="connsiteY4" fmla="*/ 338049 h 1032033"/>
                <a:gd name="connsiteX5" fmla="*/ 393554 w 1782233"/>
                <a:gd name="connsiteY5" fmla="*/ 390390 h 1032033"/>
                <a:gd name="connsiteX6" fmla="*/ 413078 w 1782233"/>
                <a:gd name="connsiteY6" fmla="*/ 410359 h 1032033"/>
                <a:gd name="connsiteX7" fmla="*/ 473654 w 1782233"/>
                <a:gd name="connsiteY7" fmla="*/ 359803 h 1032033"/>
                <a:gd name="connsiteX8" fmla="*/ 923939 w 1782233"/>
                <a:gd name="connsiteY8" fmla="*/ 123473 h 1032033"/>
                <a:gd name="connsiteX9" fmla="*/ 1211202 w 1782233"/>
                <a:gd name="connsiteY9" fmla="*/ 86695 h 1032033"/>
                <a:gd name="connsiteX10" fmla="*/ 1284256 w 1782233"/>
                <a:gd name="connsiteY10" fmla="*/ 87911 h 1032033"/>
                <a:gd name="connsiteX11" fmla="*/ 1433329 w 1782233"/>
                <a:gd name="connsiteY11" fmla="*/ 158441 h 1032033"/>
                <a:gd name="connsiteX12" fmla="*/ 1135502 w 1782233"/>
                <a:gd name="connsiteY12" fmla="*/ 137219 h 1032033"/>
                <a:gd name="connsiteX13" fmla="*/ 925014 w 1782233"/>
                <a:gd name="connsiteY13" fmla="*/ 170399 h 1032033"/>
                <a:gd name="connsiteX14" fmla="*/ 916934 w 1782233"/>
                <a:gd name="connsiteY14" fmla="*/ 228323 h 1032033"/>
                <a:gd name="connsiteX15" fmla="*/ 917614 w 1782233"/>
                <a:gd name="connsiteY15" fmla="*/ 232520 h 1032033"/>
                <a:gd name="connsiteX16" fmla="*/ 977423 w 1782233"/>
                <a:gd name="connsiteY16" fmla="*/ 212817 h 1032033"/>
                <a:gd name="connsiteX17" fmla="*/ 1268250 w 1782233"/>
                <a:gd name="connsiteY17" fmla="*/ 174134 h 1032033"/>
                <a:gd name="connsiteX18" fmla="*/ 1551226 w 1782233"/>
                <a:gd name="connsiteY18" fmla="*/ 237768 h 1032033"/>
                <a:gd name="connsiteX19" fmla="*/ 1158584 w 1782233"/>
                <a:gd name="connsiteY19" fmla="*/ 229645 h 1032033"/>
                <a:gd name="connsiteX20" fmla="*/ 765946 w 1782233"/>
                <a:gd name="connsiteY20" fmla="*/ 346083 h 1032033"/>
                <a:gd name="connsiteX21" fmla="*/ 533070 w 1782233"/>
                <a:gd name="connsiteY21" fmla="*/ 477413 h 1032033"/>
                <a:gd name="connsiteX22" fmla="*/ 551887 w 1782233"/>
                <a:gd name="connsiteY22" fmla="*/ 542498 h 1032033"/>
                <a:gd name="connsiteX23" fmla="*/ 556361 w 1782233"/>
                <a:gd name="connsiteY23" fmla="*/ 548754 h 1032033"/>
                <a:gd name="connsiteX24" fmla="*/ 587176 w 1782233"/>
                <a:gd name="connsiteY24" fmla="*/ 521572 h 1032033"/>
                <a:gd name="connsiteX25" fmla="*/ 670945 w 1782233"/>
                <a:gd name="connsiteY25" fmla="*/ 462150 h 1032033"/>
                <a:gd name="connsiteX26" fmla="*/ 1107214 w 1782233"/>
                <a:gd name="connsiteY26" fmla="*/ 275211 h 1032033"/>
                <a:gd name="connsiteX27" fmla="*/ 1294822 w 1782233"/>
                <a:gd name="connsiteY27" fmla="*/ 260506 h 1032033"/>
                <a:gd name="connsiteX28" fmla="*/ 1445077 w 1782233"/>
                <a:gd name="connsiteY28" fmla="*/ 268495 h 1032033"/>
                <a:gd name="connsiteX29" fmla="*/ 1578621 w 1782233"/>
                <a:gd name="connsiteY29" fmla="*/ 345031 h 1032033"/>
                <a:gd name="connsiteX30" fmla="*/ 1303059 w 1782233"/>
                <a:gd name="connsiteY30" fmla="*/ 303486 h 1032033"/>
                <a:gd name="connsiteX31" fmla="*/ 1104780 w 1782233"/>
                <a:gd name="connsiteY31" fmla="*/ 318952 h 1032033"/>
                <a:gd name="connsiteX32" fmla="*/ 1094194 w 1782233"/>
                <a:gd name="connsiteY32" fmla="*/ 386519 h 1032033"/>
                <a:gd name="connsiteX33" fmla="*/ 1090011 w 1782233"/>
                <a:gd name="connsiteY33" fmla="*/ 394825 h 1032033"/>
                <a:gd name="connsiteX34" fmla="*/ 1167882 w 1782233"/>
                <a:gd name="connsiteY34" fmla="*/ 385954 h 1032033"/>
                <a:gd name="connsiteX35" fmla="*/ 1782233 w 1782233"/>
                <a:gd name="connsiteY35" fmla="*/ 580725 h 1032033"/>
                <a:gd name="connsiteX36" fmla="*/ 1753627 w 1782233"/>
                <a:gd name="connsiteY36" fmla="*/ 617045 h 1032033"/>
                <a:gd name="connsiteX37" fmla="*/ 963632 w 1782233"/>
                <a:gd name="connsiteY37" fmla="*/ 468536 h 1032033"/>
                <a:gd name="connsiteX38" fmla="*/ 390380 w 1782233"/>
                <a:gd name="connsiteY38" fmla="*/ 1032033 h 1032033"/>
                <a:gd name="connsiteX39" fmla="*/ 346390 w 1782233"/>
                <a:gd name="connsiteY39" fmla="*/ 1017813 h 1032033"/>
                <a:gd name="connsiteX40" fmla="*/ 950169 w 1782233"/>
                <a:gd name="connsiteY40" fmla="*/ 424308 h 1032033"/>
                <a:gd name="connsiteX41" fmla="*/ 1058463 w 1782233"/>
                <a:gd name="connsiteY41" fmla="*/ 398419 h 1032033"/>
                <a:gd name="connsiteX42" fmla="*/ 1074459 w 1782233"/>
                <a:gd name="connsiteY42" fmla="*/ 396596 h 1032033"/>
                <a:gd name="connsiteX43" fmla="*/ 1070569 w 1782233"/>
                <a:gd name="connsiteY43" fmla="*/ 384634 h 1032033"/>
                <a:gd name="connsiteX44" fmla="*/ 1032112 w 1782233"/>
                <a:gd name="connsiteY44" fmla="*/ 334439 h 1032033"/>
                <a:gd name="connsiteX45" fmla="*/ 804442 w 1782233"/>
                <a:gd name="connsiteY45" fmla="*/ 436578 h 1032033"/>
                <a:gd name="connsiteX46" fmla="*/ 499436 w 1782233"/>
                <a:gd name="connsiteY46" fmla="*/ 666961 h 1032033"/>
                <a:gd name="connsiteX47" fmla="*/ 287982 w 1782233"/>
                <a:gd name="connsiteY47" fmla="*/ 966363 h 1032033"/>
                <a:gd name="connsiteX48" fmla="*/ 396980 w 1782233"/>
                <a:gd name="connsiteY48" fmla="*/ 718570 h 1032033"/>
                <a:gd name="connsiteX49" fmla="*/ 513508 w 1782233"/>
                <a:gd name="connsiteY49" fmla="*/ 586557 h 1032033"/>
                <a:gd name="connsiteX50" fmla="*/ 538921 w 1782233"/>
                <a:gd name="connsiteY50" fmla="*/ 564139 h 1032033"/>
                <a:gd name="connsiteX51" fmla="*/ 538486 w 1782233"/>
                <a:gd name="connsiteY51" fmla="*/ 564065 h 1032033"/>
                <a:gd name="connsiteX52" fmla="*/ 473497 w 1782233"/>
                <a:gd name="connsiteY52" fmla="*/ 530217 h 1032033"/>
                <a:gd name="connsiteX53" fmla="*/ 334044 w 1782233"/>
                <a:gd name="connsiteY53" fmla="*/ 691335 h 1032033"/>
                <a:gd name="connsiteX54" fmla="*/ 194589 w 1782233"/>
                <a:gd name="connsiteY54" fmla="*/ 955349 h 1032033"/>
                <a:gd name="connsiteX55" fmla="*/ 213542 w 1782233"/>
                <a:gd name="connsiteY55" fmla="*/ 791526 h 1032033"/>
                <a:gd name="connsiteX56" fmla="*/ 434235 w 1782233"/>
                <a:gd name="connsiteY56" fmla="*/ 504493 h 1032033"/>
                <a:gd name="connsiteX57" fmla="*/ 872907 w 1782233"/>
                <a:gd name="connsiteY57" fmla="*/ 247247 h 1032033"/>
                <a:gd name="connsiteX58" fmla="*/ 893285 w 1782233"/>
                <a:gd name="connsiteY58" fmla="*/ 240534 h 1032033"/>
                <a:gd name="connsiteX59" fmla="*/ 887979 w 1782233"/>
                <a:gd name="connsiteY59" fmla="*/ 218811 h 1032033"/>
                <a:gd name="connsiteX60" fmla="*/ 848697 w 1782233"/>
                <a:gd name="connsiteY60" fmla="*/ 193046 h 1032033"/>
                <a:gd name="connsiteX61" fmla="*/ 614098 w 1782233"/>
                <a:gd name="connsiteY61" fmla="*/ 321273 h 1032033"/>
                <a:gd name="connsiteX62" fmla="*/ 307669 w 1782233"/>
                <a:gd name="connsiteY62" fmla="*/ 592978 h 1032033"/>
                <a:gd name="connsiteX63" fmla="*/ 106965 w 1782233"/>
                <a:gd name="connsiteY63" fmla="*/ 930545 h 1032033"/>
                <a:gd name="connsiteX64" fmla="*/ 202569 w 1782233"/>
                <a:gd name="connsiteY64" fmla="*/ 656712 h 1032033"/>
                <a:gd name="connsiteX65" fmla="*/ 389170 w 1782233"/>
                <a:gd name="connsiteY65" fmla="*/ 430312 h 1032033"/>
                <a:gd name="connsiteX66" fmla="*/ 391346 w 1782233"/>
                <a:gd name="connsiteY66" fmla="*/ 428496 h 1032033"/>
                <a:gd name="connsiteX67" fmla="*/ 385491 w 1782233"/>
                <a:gd name="connsiteY67" fmla="*/ 423386 h 1032033"/>
                <a:gd name="connsiteX68" fmla="*/ 325935 w 1782233"/>
                <a:gd name="connsiteY68" fmla="*/ 396897 h 1032033"/>
                <a:gd name="connsiteX69" fmla="*/ 170519 w 1782233"/>
                <a:gd name="connsiteY69" fmla="*/ 576458 h 1032033"/>
                <a:gd name="connsiteX70" fmla="*/ 15101 w 1782233"/>
                <a:gd name="connsiteY70" fmla="*/ 870694 h 1032033"/>
                <a:gd name="connsiteX71" fmla="*/ 36224 w 1782233"/>
                <a:gd name="connsiteY71" fmla="*/ 688118 h 1032033"/>
                <a:gd name="connsiteX72" fmla="*/ 282179 w 1782233"/>
                <a:gd name="connsiteY72" fmla="*/ 368229 h 1032033"/>
                <a:gd name="connsiteX73" fmla="*/ 771065 w 1782233"/>
                <a:gd name="connsiteY73" fmla="*/ 81536 h 1032033"/>
                <a:gd name="connsiteX74" fmla="*/ 1211663 w 1782233"/>
                <a:gd name="connsiteY74" fmla="*/ 54 h 103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782233" h="1032033">
                  <a:moveTo>
                    <a:pt x="1211663" y="54"/>
                  </a:moveTo>
                  <a:cubicBezTo>
                    <a:pt x="1337657" y="-1707"/>
                    <a:pt x="1548910" y="39535"/>
                    <a:pt x="1527031" y="70972"/>
                  </a:cubicBezTo>
                  <a:cubicBezTo>
                    <a:pt x="1505152" y="102409"/>
                    <a:pt x="1259447" y="44818"/>
                    <a:pt x="1089444" y="61919"/>
                  </a:cubicBezTo>
                  <a:cubicBezTo>
                    <a:pt x="919441" y="79020"/>
                    <a:pt x="768047" y="145664"/>
                    <a:pt x="651861" y="191686"/>
                  </a:cubicBezTo>
                  <a:cubicBezTo>
                    <a:pt x="535675" y="237708"/>
                    <a:pt x="430302" y="299069"/>
                    <a:pt x="392328" y="338049"/>
                  </a:cubicBezTo>
                  <a:cubicBezTo>
                    <a:pt x="373341" y="357539"/>
                    <a:pt x="381011" y="375395"/>
                    <a:pt x="393554" y="390390"/>
                  </a:cubicBezTo>
                  <a:lnTo>
                    <a:pt x="413078" y="410359"/>
                  </a:lnTo>
                  <a:lnTo>
                    <a:pt x="473654" y="359803"/>
                  </a:lnTo>
                  <a:cubicBezTo>
                    <a:pt x="593883" y="270930"/>
                    <a:pt x="788386" y="154150"/>
                    <a:pt x="923939" y="123473"/>
                  </a:cubicBezTo>
                  <a:cubicBezTo>
                    <a:pt x="1025604" y="100465"/>
                    <a:pt x="1129695" y="88688"/>
                    <a:pt x="1211202" y="86695"/>
                  </a:cubicBezTo>
                  <a:cubicBezTo>
                    <a:pt x="1238371" y="86031"/>
                    <a:pt x="1263031" y="86454"/>
                    <a:pt x="1284256" y="87911"/>
                  </a:cubicBezTo>
                  <a:cubicBezTo>
                    <a:pt x="1369154" y="93739"/>
                    <a:pt x="1458121" y="150223"/>
                    <a:pt x="1433329" y="158441"/>
                  </a:cubicBezTo>
                  <a:cubicBezTo>
                    <a:pt x="1408537" y="166658"/>
                    <a:pt x="1208164" y="134095"/>
                    <a:pt x="1135502" y="137219"/>
                  </a:cubicBezTo>
                  <a:cubicBezTo>
                    <a:pt x="1062841" y="140342"/>
                    <a:pt x="961034" y="152692"/>
                    <a:pt x="925014" y="170399"/>
                  </a:cubicBezTo>
                  <a:cubicBezTo>
                    <a:pt x="897999" y="183678"/>
                    <a:pt x="910655" y="209856"/>
                    <a:pt x="916934" y="228323"/>
                  </a:cubicBezTo>
                  <a:lnTo>
                    <a:pt x="917614" y="232520"/>
                  </a:lnTo>
                  <a:lnTo>
                    <a:pt x="977423" y="212817"/>
                  </a:lnTo>
                  <a:cubicBezTo>
                    <a:pt x="1081664" y="184882"/>
                    <a:pt x="1183461" y="175319"/>
                    <a:pt x="1268250" y="174134"/>
                  </a:cubicBezTo>
                  <a:cubicBezTo>
                    <a:pt x="1381303" y="172554"/>
                    <a:pt x="1570858" y="209560"/>
                    <a:pt x="1551226" y="237768"/>
                  </a:cubicBezTo>
                  <a:cubicBezTo>
                    <a:pt x="1531594" y="265976"/>
                    <a:pt x="1311126" y="214300"/>
                    <a:pt x="1158584" y="229645"/>
                  </a:cubicBezTo>
                  <a:cubicBezTo>
                    <a:pt x="1006043" y="244989"/>
                    <a:pt x="870199" y="304788"/>
                    <a:pt x="765946" y="346083"/>
                  </a:cubicBezTo>
                  <a:cubicBezTo>
                    <a:pt x="661694" y="387379"/>
                    <a:pt x="567144" y="442437"/>
                    <a:pt x="533070" y="477413"/>
                  </a:cubicBezTo>
                  <a:cubicBezTo>
                    <a:pt x="507515" y="503646"/>
                    <a:pt x="535778" y="526578"/>
                    <a:pt x="551887" y="542498"/>
                  </a:cubicBezTo>
                  <a:lnTo>
                    <a:pt x="556361" y="548754"/>
                  </a:lnTo>
                  <a:lnTo>
                    <a:pt x="587176" y="521572"/>
                  </a:lnTo>
                  <a:cubicBezTo>
                    <a:pt x="613422" y="500634"/>
                    <a:pt x="641352" y="480623"/>
                    <a:pt x="670945" y="462150"/>
                  </a:cubicBezTo>
                  <a:cubicBezTo>
                    <a:pt x="789318" y="388257"/>
                    <a:pt x="978842" y="293833"/>
                    <a:pt x="1107214" y="275211"/>
                  </a:cubicBezTo>
                  <a:cubicBezTo>
                    <a:pt x="1171400" y="265900"/>
                    <a:pt x="1236224" y="261312"/>
                    <a:pt x="1294822" y="260506"/>
                  </a:cubicBezTo>
                  <a:cubicBezTo>
                    <a:pt x="1353420" y="259700"/>
                    <a:pt x="1405793" y="262676"/>
                    <a:pt x="1445077" y="268495"/>
                  </a:cubicBezTo>
                  <a:cubicBezTo>
                    <a:pt x="1523645" y="280131"/>
                    <a:pt x="1602291" y="339199"/>
                    <a:pt x="1578621" y="345031"/>
                  </a:cubicBezTo>
                  <a:cubicBezTo>
                    <a:pt x="1554952" y="350862"/>
                    <a:pt x="1370896" y="305898"/>
                    <a:pt x="1303059" y="303486"/>
                  </a:cubicBezTo>
                  <a:cubicBezTo>
                    <a:pt x="1235222" y="301074"/>
                    <a:pt x="1139591" y="305114"/>
                    <a:pt x="1104780" y="318952"/>
                  </a:cubicBezTo>
                  <a:cubicBezTo>
                    <a:pt x="1069969" y="332791"/>
                    <a:pt x="1099100" y="373127"/>
                    <a:pt x="1094194" y="386519"/>
                  </a:cubicBezTo>
                  <a:lnTo>
                    <a:pt x="1090011" y="394825"/>
                  </a:lnTo>
                  <a:lnTo>
                    <a:pt x="1167882" y="385954"/>
                  </a:lnTo>
                  <a:cubicBezTo>
                    <a:pt x="1387061" y="374302"/>
                    <a:pt x="1605939" y="441875"/>
                    <a:pt x="1782233" y="580725"/>
                  </a:cubicBezTo>
                  <a:lnTo>
                    <a:pt x="1753627" y="617045"/>
                  </a:lnTo>
                  <a:cubicBezTo>
                    <a:pt x="1530453" y="441272"/>
                    <a:pt x="1235401" y="385807"/>
                    <a:pt x="963632" y="468536"/>
                  </a:cubicBezTo>
                  <a:cubicBezTo>
                    <a:pt x="691863" y="551266"/>
                    <a:pt x="477762" y="761724"/>
                    <a:pt x="390380" y="1032033"/>
                  </a:cubicBezTo>
                  <a:lnTo>
                    <a:pt x="346390" y="1017813"/>
                  </a:lnTo>
                  <a:cubicBezTo>
                    <a:pt x="438425" y="733109"/>
                    <a:pt x="663927" y="511443"/>
                    <a:pt x="950169" y="424308"/>
                  </a:cubicBezTo>
                  <a:cubicBezTo>
                    <a:pt x="985949" y="413416"/>
                    <a:pt x="1022113" y="404799"/>
                    <a:pt x="1058463" y="398419"/>
                  </a:cubicBezTo>
                  <a:lnTo>
                    <a:pt x="1074459" y="396596"/>
                  </a:lnTo>
                  <a:lnTo>
                    <a:pt x="1070569" y="384634"/>
                  </a:lnTo>
                  <a:cubicBezTo>
                    <a:pt x="1067538" y="363714"/>
                    <a:pt x="1065974" y="329780"/>
                    <a:pt x="1032112" y="334439"/>
                  </a:cubicBezTo>
                  <a:cubicBezTo>
                    <a:pt x="986963" y="340651"/>
                    <a:pt x="893222" y="381158"/>
                    <a:pt x="804442" y="436578"/>
                  </a:cubicBezTo>
                  <a:cubicBezTo>
                    <a:pt x="715663" y="491998"/>
                    <a:pt x="595481" y="560893"/>
                    <a:pt x="499436" y="666961"/>
                  </a:cubicBezTo>
                  <a:cubicBezTo>
                    <a:pt x="403391" y="773028"/>
                    <a:pt x="320046" y="967248"/>
                    <a:pt x="287982" y="966363"/>
                  </a:cubicBezTo>
                  <a:cubicBezTo>
                    <a:pt x="255918" y="965478"/>
                    <a:pt x="333153" y="802605"/>
                    <a:pt x="396980" y="718570"/>
                  </a:cubicBezTo>
                  <a:cubicBezTo>
                    <a:pt x="428894" y="676552"/>
                    <a:pt x="467792" y="630921"/>
                    <a:pt x="513508" y="586557"/>
                  </a:cubicBezTo>
                  <a:lnTo>
                    <a:pt x="538921" y="564139"/>
                  </a:lnTo>
                  <a:lnTo>
                    <a:pt x="538486" y="564065"/>
                  </a:lnTo>
                  <a:cubicBezTo>
                    <a:pt x="523818" y="559778"/>
                    <a:pt x="507570" y="509005"/>
                    <a:pt x="473497" y="530217"/>
                  </a:cubicBezTo>
                  <a:cubicBezTo>
                    <a:pt x="439423" y="551429"/>
                    <a:pt x="375113" y="631312"/>
                    <a:pt x="334044" y="691335"/>
                  </a:cubicBezTo>
                  <a:cubicBezTo>
                    <a:pt x="292974" y="751358"/>
                    <a:pt x="214672" y="938651"/>
                    <a:pt x="194589" y="955349"/>
                  </a:cubicBezTo>
                  <a:cubicBezTo>
                    <a:pt x="174505" y="972048"/>
                    <a:pt x="173601" y="866668"/>
                    <a:pt x="213542" y="791526"/>
                  </a:cubicBezTo>
                  <a:cubicBezTo>
                    <a:pt x="253483" y="716383"/>
                    <a:pt x="336527" y="603331"/>
                    <a:pt x="434235" y="504493"/>
                  </a:cubicBezTo>
                  <a:cubicBezTo>
                    <a:pt x="531943" y="405656"/>
                    <a:pt x="733904" y="302307"/>
                    <a:pt x="872907" y="247247"/>
                  </a:cubicBezTo>
                  <a:lnTo>
                    <a:pt x="893285" y="240534"/>
                  </a:lnTo>
                  <a:lnTo>
                    <a:pt x="887979" y="218811"/>
                  </a:lnTo>
                  <a:cubicBezTo>
                    <a:pt x="882509" y="202144"/>
                    <a:pt x="872549" y="187832"/>
                    <a:pt x="848697" y="193046"/>
                  </a:cubicBezTo>
                  <a:cubicBezTo>
                    <a:pt x="800994" y="203475"/>
                    <a:pt x="704270" y="254617"/>
                    <a:pt x="614098" y="321273"/>
                  </a:cubicBezTo>
                  <a:cubicBezTo>
                    <a:pt x="523927" y="387928"/>
                    <a:pt x="401346" y="471615"/>
                    <a:pt x="307669" y="592978"/>
                  </a:cubicBezTo>
                  <a:cubicBezTo>
                    <a:pt x="213992" y="714342"/>
                    <a:pt x="141287" y="928796"/>
                    <a:pt x="106965" y="930545"/>
                  </a:cubicBezTo>
                  <a:cubicBezTo>
                    <a:pt x="72642" y="932294"/>
                    <a:pt x="141454" y="751835"/>
                    <a:pt x="202569" y="656712"/>
                  </a:cubicBezTo>
                  <a:cubicBezTo>
                    <a:pt x="248405" y="585369"/>
                    <a:pt x="310344" y="504021"/>
                    <a:pt x="389170" y="430312"/>
                  </a:cubicBezTo>
                  <a:lnTo>
                    <a:pt x="391346" y="428496"/>
                  </a:lnTo>
                  <a:lnTo>
                    <a:pt x="385491" y="423386"/>
                  </a:lnTo>
                  <a:cubicBezTo>
                    <a:pt x="371722" y="406564"/>
                    <a:pt x="354416" y="379167"/>
                    <a:pt x="325935" y="396897"/>
                  </a:cubicBezTo>
                  <a:cubicBezTo>
                    <a:pt x="287961" y="420537"/>
                    <a:pt x="216289" y="509564"/>
                    <a:pt x="170519" y="576458"/>
                  </a:cubicBezTo>
                  <a:cubicBezTo>
                    <a:pt x="124749" y="643352"/>
                    <a:pt x="37483" y="852084"/>
                    <a:pt x="15101" y="870694"/>
                  </a:cubicBezTo>
                  <a:cubicBezTo>
                    <a:pt x="-7281" y="889304"/>
                    <a:pt x="-8289" y="771862"/>
                    <a:pt x="36224" y="688118"/>
                  </a:cubicBezTo>
                  <a:cubicBezTo>
                    <a:pt x="80737" y="604374"/>
                    <a:pt x="173286" y="478380"/>
                    <a:pt x="282179" y="368229"/>
                  </a:cubicBezTo>
                  <a:cubicBezTo>
                    <a:pt x="391072" y="258078"/>
                    <a:pt x="616151" y="142899"/>
                    <a:pt x="771065" y="81536"/>
                  </a:cubicBezTo>
                  <a:cubicBezTo>
                    <a:pt x="925979" y="20174"/>
                    <a:pt x="1085669" y="1815"/>
                    <a:pt x="1211663" y="54"/>
                  </a:cubicBezTo>
                  <a:close/>
                </a:path>
              </a:pathLst>
            </a:cu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Block Arc 29">
              <a:extLst>
                <a:ext uri="{FF2B5EF4-FFF2-40B4-BE49-F238E27FC236}">
                  <a16:creationId xmlns:a16="http://schemas.microsoft.com/office/drawing/2014/main" id="{F454C6AB-0912-468F-A9F1-7724F30CCDAB}"/>
                </a:ext>
              </a:extLst>
            </p:cNvPr>
            <p:cNvSpPr/>
            <p:nvPr/>
          </p:nvSpPr>
          <p:spPr>
            <a:xfrm>
              <a:off x="4555399" y="2599641"/>
              <a:ext cx="1828800" cy="1828800"/>
            </a:xfrm>
            <a:prstGeom prst="blockArc">
              <a:avLst>
                <a:gd name="adj1" fmla="val 8055634"/>
                <a:gd name="adj2" fmla="val 11688905"/>
                <a:gd name="adj3" fmla="val 2889"/>
              </a:avLst>
            </a:pr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Block Arc 31">
              <a:extLst>
                <a:ext uri="{FF2B5EF4-FFF2-40B4-BE49-F238E27FC236}">
                  <a16:creationId xmlns:a16="http://schemas.microsoft.com/office/drawing/2014/main" id="{C088AA18-1F72-4724-B8CD-89434C7B6E5C}"/>
                </a:ext>
              </a:extLst>
            </p:cNvPr>
            <p:cNvSpPr/>
            <p:nvPr/>
          </p:nvSpPr>
          <p:spPr>
            <a:xfrm>
              <a:off x="4555399" y="2599641"/>
              <a:ext cx="1828800" cy="1828800"/>
            </a:xfrm>
            <a:prstGeom prst="blockArc">
              <a:avLst>
                <a:gd name="adj1" fmla="val 861719"/>
                <a:gd name="adj2" fmla="val 7900030"/>
                <a:gd name="adj3" fmla="val 2838"/>
              </a:avLst>
            </a:pr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Block Arc 32">
              <a:extLst>
                <a:ext uri="{FF2B5EF4-FFF2-40B4-BE49-F238E27FC236}">
                  <a16:creationId xmlns:a16="http://schemas.microsoft.com/office/drawing/2014/main" id="{E204576B-3999-4F42-99A3-E3806B6B7B44}"/>
                </a:ext>
              </a:extLst>
            </p:cNvPr>
            <p:cNvSpPr/>
            <p:nvPr/>
          </p:nvSpPr>
          <p:spPr>
            <a:xfrm>
              <a:off x="4555399" y="2599641"/>
              <a:ext cx="1828800" cy="1828800"/>
            </a:xfrm>
            <a:prstGeom prst="blockArc">
              <a:avLst>
                <a:gd name="adj1" fmla="val 18767475"/>
                <a:gd name="adj2" fmla="val 561863"/>
                <a:gd name="adj3" fmla="val 2335"/>
              </a:avLst>
            </a:pr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5" name="TextBox 34">
            <a:extLst>
              <a:ext uri="{FF2B5EF4-FFF2-40B4-BE49-F238E27FC236}">
                <a16:creationId xmlns:a16="http://schemas.microsoft.com/office/drawing/2014/main" id="{91E066BA-3AC5-483A-9BD9-B318CFD9474C}"/>
              </a:ext>
            </a:extLst>
          </p:cNvPr>
          <p:cNvSpPr txBox="1"/>
          <p:nvPr/>
        </p:nvSpPr>
        <p:spPr>
          <a:xfrm>
            <a:off x="5795645" y="2260733"/>
            <a:ext cx="1345240"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Protein &amp; Ion Leaks</a:t>
            </a:r>
          </a:p>
        </p:txBody>
      </p:sp>
      <p:sp>
        <p:nvSpPr>
          <p:cNvPr id="36" name="TextBox 35">
            <a:extLst>
              <a:ext uri="{FF2B5EF4-FFF2-40B4-BE49-F238E27FC236}">
                <a16:creationId xmlns:a16="http://schemas.microsoft.com/office/drawing/2014/main" id="{2CA8E9AA-98AC-4933-9A2F-AADB9F51572C}"/>
              </a:ext>
            </a:extLst>
          </p:cNvPr>
          <p:cNvSpPr txBox="1"/>
          <p:nvPr/>
        </p:nvSpPr>
        <p:spPr>
          <a:xfrm>
            <a:off x="5803685" y="4681941"/>
            <a:ext cx="1031051"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DNA Damage</a:t>
            </a:r>
          </a:p>
        </p:txBody>
      </p:sp>
      <p:sp>
        <p:nvSpPr>
          <p:cNvPr id="37" name="TextBox 36">
            <a:extLst>
              <a:ext uri="{FF2B5EF4-FFF2-40B4-BE49-F238E27FC236}">
                <a16:creationId xmlns:a16="http://schemas.microsoft.com/office/drawing/2014/main" id="{0D8AB2F5-6411-427A-BD60-E5285DB6523A}"/>
              </a:ext>
            </a:extLst>
          </p:cNvPr>
          <p:cNvSpPr txBox="1"/>
          <p:nvPr/>
        </p:nvSpPr>
        <p:spPr>
          <a:xfrm>
            <a:off x="5298982" y="3319011"/>
            <a:ext cx="1269578" cy="161583"/>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Peroxidation of lipids</a:t>
            </a:r>
          </a:p>
        </p:txBody>
      </p:sp>
      <p:sp>
        <p:nvSpPr>
          <p:cNvPr id="38" name="TextBox 37">
            <a:extLst>
              <a:ext uri="{FF2B5EF4-FFF2-40B4-BE49-F238E27FC236}">
                <a16:creationId xmlns:a16="http://schemas.microsoft.com/office/drawing/2014/main" id="{0B4C5F44-6219-4C44-A189-01907654A573}"/>
              </a:ext>
            </a:extLst>
          </p:cNvPr>
          <p:cNvSpPr txBox="1"/>
          <p:nvPr/>
        </p:nvSpPr>
        <p:spPr>
          <a:xfrm>
            <a:off x="7301354" y="4599702"/>
            <a:ext cx="1016428" cy="41549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Repressed translation</a:t>
            </a:r>
          </a:p>
        </p:txBody>
      </p:sp>
      <p:sp>
        <p:nvSpPr>
          <p:cNvPr id="39" name="TextBox 38">
            <a:extLst>
              <a:ext uri="{FF2B5EF4-FFF2-40B4-BE49-F238E27FC236}">
                <a16:creationId xmlns:a16="http://schemas.microsoft.com/office/drawing/2014/main" id="{7F39D680-1A13-4A4F-B20C-1B00139D3B5A}"/>
              </a:ext>
            </a:extLst>
          </p:cNvPr>
          <p:cNvSpPr txBox="1"/>
          <p:nvPr/>
        </p:nvSpPr>
        <p:spPr>
          <a:xfrm>
            <a:off x="7287212" y="3808703"/>
            <a:ext cx="713657"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Low ATP</a:t>
            </a:r>
          </a:p>
        </p:txBody>
      </p:sp>
      <p:sp>
        <p:nvSpPr>
          <p:cNvPr id="40" name="TextBox 39">
            <a:extLst>
              <a:ext uri="{FF2B5EF4-FFF2-40B4-BE49-F238E27FC236}">
                <a16:creationId xmlns:a16="http://schemas.microsoft.com/office/drawing/2014/main" id="{A4498AA4-27E4-4ABA-8570-C2F58E9355D1}"/>
              </a:ext>
            </a:extLst>
          </p:cNvPr>
          <p:cNvSpPr txBox="1"/>
          <p:nvPr/>
        </p:nvSpPr>
        <p:spPr>
          <a:xfrm>
            <a:off x="7799489" y="2664802"/>
            <a:ext cx="957247" cy="161583"/>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Cell cycle arrest</a:t>
            </a:r>
          </a:p>
        </p:txBody>
      </p:sp>
      <p:cxnSp>
        <p:nvCxnSpPr>
          <p:cNvPr id="42" name="Straight Arrow Connector 41">
            <a:extLst>
              <a:ext uri="{FF2B5EF4-FFF2-40B4-BE49-F238E27FC236}">
                <a16:creationId xmlns:a16="http://schemas.microsoft.com/office/drawing/2014/main" id="{005023A2-171B-48B0-B698-F4C54B7EE2C5}"/>
              </a:ext>
            </a:extLst>
          </p:cNvPr>
          <p:cNvCxnSpPr>
            <a:cxnSpLocks/>
          </p:cNvCxnSpPr>
          <p:nvPr/>
        </p:nvCxnSpPr>
        <p:spPr>
          <a:xfrm flipV="1">
            <a:off x="6277653" y="2525831"/>
            <a:ext cx="100348" cy="39457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B19A9F6A-EEBE-4B4B-B393-A69F267F13ED}"/>
              </a:ext>
            </a:extLst>
          </p:cNvPr>
          <p:cNvSpPr txBox="1"/>
          <p:nvPr/>
        </p:nvSpPr>
        <p:spPr>
          <a:xfrm>
            <a:off x="4817722" y="1409212"/>
            <a:ext cx="3704162"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prstClr val="white"/>
                </a:solidFill>
                <a:effectLst/>
                <a:uLnTx/>
                <a:uFillTx/>
                <a:latin typeface="Avenir Black" panose="02000503020000020003" pitchFamily="2" charset="0"/>
              </a:rPr>
              <a:t>Oxidative damage from Reactive Oxygen Species (ROS)</a:t>
            </a:r>
          </a:p>
        </p:txBody>
      </p:sp>
      <p:cxnSp>
        <p:nvCxnSpPr>
          <p:cNvPr id="49" name="Straight Arrow Connector 48">
            <a:extLst>
              <a:ext uri="{FF2B5EF4-FFF2-40B4-BE49-F238E27FC236}">
                <a16:creationId xmlns:a16="http://schemas.microsoft.com/office/drawing/2014/main" id="{242B7A08-C076-499E-914A-1CDCA81357DB}"/>
              </a:ext>
            </a:extLst>
          </p:cNvPr>
          <p:cNvCxnSpPr>
            <a:cxnSpLocks/>
          </p:cNvCxnSpPr>
          <p:nvPr/>
        </p:nvCxnSpPr>
        <p:spPr>
          <a:xfrm flipV="1">
            <a:off x="6428788" y="2525831"/>
            <a:ext cx="100348" cy="39457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FB3C4C6-34D6-4B9C-A14B-5C3CA6FC3444}"/>
              </a:ext>
            </a:extLst>
          </p:cNvPr>
          <p:cNvCxnSpPr>
            <a:cxnSpLocks/>
          </p:cNvCxnSpPr>
          <p:nvPr/>
        </p:nvCxnSpPr>
        <p:spPr>
          <a:xfrm flipV="1">
            <a:off x="6575911" y="2525831"/>
            <a:ext cx="100348" cy="39457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F29FCEA-23B2-C86E-F7B0-9F8475D1C442}"/>
              </a:ext>
            </a:extLst>
          </p:cNvPr>
          <p:cNvSpPr txBox="1"/>
          <p:nvPr/>
        </p:nvSpPr>
        <p:spPr>
          <a:xfrm>
            <a:off x="124094" y="6459768"/>
            <a:ext cx="5120640" cy="307777"/>
          </a:xfrm>
          <a:prstGeom prst="rect">
            <a:avLst/>
          </a:prstGeom>
          <a:noFill/>
        </p:spPr>
        <p:txBody>
          <a:bodyPr wrap="square" rtlCol="0">
            <a:spAutoFit/>
          </a:bodyPr>
          <a:lstStyle/>
          <a:p>
            <a:r>
              <a:rPr lang="en-US" sz="1400" dirty="0">
                <a:solidFill>
                  <a:schemeClr val="bg1">
                    <a:lumMod val="85000"/>
                  </a:schemeClr>
                </a:solidFill>
                <a:latin typeface="Avenir Book" panose="02000503020000020003" pitchFamily="2" charset="0"/>
              </a:rPr>
              <a:t>image credit: M. Settles, NASA</a:t>
            </a:r>
          </a:p>
        </p:txBody>
      </p:sp>
      <p:sp>
        <p:nvSpPr>
          <p:cNvPr id="3" name="TextBox 2">
            <a:extLst>
              <a:ext uri="{FF2B5EF4-FFF2-40B4-BE49-F238E27FC236}">
                <a16:creationId xmlns:a16="http://schemas.microsoft.com/office/drawing/2014/main" id="{4B654346-95DD-3D41-63F1-08EDA97430A3}"/>
              </a:ext>
            </a:extLst>
          </p:cNvPr>
          <p:cNvSpPr txBox="1"/>
          <p:nvPr/>
        </p:nvSpPr>
        <p:spPr>
          <a:xfrm>
            <a:off x="622116" y="1412539"/>
            <a:ext cx="3704162"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prstClr val="white"/>
                </a:solidFill>
                <a:effectLst/>
                <a:uLnTx/>
                <a:uFillTx/>
                <a:latin typeface="Avenir Black" panose="02000503020000020003" pitchFamily="2" charset="0"/>
              </a:rPr>
              <a:t>Direct DNA damage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prstClr val="white"/>
                </a:solidFill>
                <a:effectLst/>
                <a:uLnTx/>
                <a:uFillTx/>
                <a:latin typeface="Avenir Black" panose="02000503020000020003" pitchFamily="2" charset="0"/>
              </a:rPr>
              <a:t>(strand breaks, base damage)</a:t>
            </a:r>
          </a:p>
        </p:txBody>
      </p:sp>
    </p:spTree>
    <p:extLst>
      <p:ext uri="{BB962C8B-B14F-4D97-AF65-F5344CB8AC3E}">
        <p14:creationId xmlns:p14="http://schemas.microsoft.com/office/powerpoint/2010/main" val="4167581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2E5D181-8472-F331-7A4D-9D32A28974A2}"/>
              </a:ext>
            </a:extLst>
          </p:cNvPr>
          <p:cNvSpPr/>
          <p:nvPr/>
        </p:nvSpPr>
        <p:spPr>
          <a:xfrm>
            <a:off x="3037840" y="2051780"/>
            <a:ext cx="5479216" cy="455440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984FEE6-2B26-B7B4-40B2-5DF80D6855E9}"/>
              </a:ext>
            </a:extLst>
          </p:cNvPr>
          <p:cNvSpPr txBox="1"/>
          <p:nvPr/>
        </p:nvSpPr>
        <p:spPr>
          <a:xfrm>
            <a:off x="239843" y="317854"/>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Yeast are a common model organism for deep-space radiobiology</a:t>
            </a:r>
          </a:p>
        </p:txBody>
      </p:sp>
      <p:pic>
        <p:nvPicPr>
          <p:cNvPr id="21" name="Picture 20" descr="Diagram of a cell membrane&#10;&#10;Description automatically generated">
            <a:extLst>
              <a:ext uri="{FF2B5EF4-FFF2-40B4-BE49-F238E27FC236}">
                <a16:creationId xmlns:a16="http://schemas.microsoft.com/office/drawing/2014/main" id="{FBB6EB39-A9DA-0348-C394-C193319428A6}"/>
              </a:ext>
            </a:extLst>
          </p:cNvPr>
          <p:cNvPicPr>
            <a:picLocks noChangeAspect="1"/>
          </p:cNvPicPr>
          <p:nvPr/>
        </p:nvPicPr>
        <p:blipFill>
          <a:blip r:embed="rId3"/>
          <a:stretch>
            <a:fillRect/>
          </a:stretch>
        </p:blipFill>
        <p:spPr>
          <a:xfrm>
            <a:off x="3144697" y="2097222"/>
            <a:ext cx="5265502" cy="4554405"/>
          </a:xfrm>
          <a:prstGeom prst="rect">
            <a:avLst/>
          </a:prstGeom>
        </p:spPr>
      </p:pic>
      <p:pic>
        <p:nvPicPr>
          <p:cNvPr id="3" name="Picture 2" descr="BioSentinel Fluidics Card">
            <a:extLst>
              <a:ext uri="{FF2B5EF4-FFF2-40B4-BE49-F238E27FC236}">
                <a16:creationId xmlns:a16="http://schemas.microsoft.com/office/drawing/2014/main" id="{809498DC-7923-0C7E-0338-2A86611D9587}"/>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239843" y="1793240"/>
            <a:ext cx="2298514" cy="17221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artoon of a astronaut's helmet&#10;&#10;Description automatically generated">
            <a:extLst>
              <a:ext uri="{FF2B5EF4-FFF2-40B4-BE49-F238E27FC236}">
                <a16:creationId xmlns:a16="http://schemas.microsoft.com/office/drawing/2014/main" id="{7BE62DDB-8B2F-1909-05F7-6960907E4B07}"/>
              </a:ext>
            </a:extLst>
          </p:cNvPr>
          <p:cNvPicPr>
            <a:picLocks noChangeAspect="1"/>
          </p:cNvPicPr>
          <p:nvPr/>
        </p:nvPicPr>
        <p:blipFill>
          <a:blip r:embed="rId5"/>
          <a:stretch>
            <a:fillRect/>
          </a:stretch>
        </p:blipFill>
        <p:spPr>
          <a:xfrm>
            <a:off x="787849" y="4398572"/>
            <a:ext cx="1333500" cy="1917700"/>
          </a:xfrm>
          <a:prstGeom prst="rect">
            <a:avLst/>
          </a:prstGeom>
        </p:spPr>
      </p:pic>
      <p:sp>
        <p:nvSpPr>
          <p:cNvPr id="7" name="Rectangle 13">
            <a:extLst>
              <a:ext uri="{FF2B5EF4-FFF2-40B4-BE49-F238E27FC236}">
                <a16:creationId xmlns:a16="http://schemas.microsoft.com/office/drawing/2014/main" id="{315F0C99-8F8D-B00C-2C41-B6F84ADFC86E}"/>
              </a:ext>
            </a:extLst>
          </p:cNvPr>
          <p:cNvSpPr>
            <a:spLocks noChangeArrowheads="1"/>
          </p:cNvSpPr>
          <p:nvPr/>
        </p:nvSpPr>
        <p:spPr bwMode="auto">
          <a:xfrm>
            <a:off x="239843" y="3559584"/>
            <a:ext cx="2218877" cy="461665"/>
          </a:xfrm>
          <a:prstGeom prst="rect">
            <a:avLst/>
          </a:prstGeom>
          <a:noFill/>
          <a:ln w="9525">
            <a:noFill/>
            <a:miter lim="800000"/>
            <a:headEnd/>
            <a:tailEnd/>
          </a:ln>
        </p:spPr>
        <p:txBody>
          <a:bodyPr wrap="square">
            <a:prstTxWarp prst="textNoShape">
              <a:avLst/>
            </a:prstTxWarp>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Fluidic card with yeast, </a:t>
            </a: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Arial"/>
              </a:rPr>
              <a:t>BioSentinel</a:t>
            </a: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mission</a:t>
            </a:r>
            <a:endParaRPr kumimoji="0" lang="en-US" sz="1200" b="1"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endParaRPr>
          </a:p>
        </p:txBody>
      </p:sp>
      <p:sp>
        <p:nvSpPr>
          <p:cNvPr id="8" name="Rectangle 13">
            <a:extLst>
              <a:ext uri="{FF2B5EF4-FFF2-40B4-BE49-F238E27FC236}">
                <a16:creationId xmlns:a16="http://schemas.microsoft.com/office/drawing/2014/main" id="{3FB27111-2637-B1BE-3E47-AA18C0EC3107}"/>
              </a:ext>
            </a:extLst>
          </p:cNvPr>
          <p:cNvSpPr>
            <a:spLocks noChangeArrowheads="1"/>
          </p:cNvSpPr>
          <p:nvPr/>
        </p:nvSpPr>
        <p:spPr bwMode="auto">
          <a:xfrm>
            <a:off x="258072" y="6316272"/>
            <a:ext cx="2218877" cy="276999"/>
          </a:xfrm>
          <a:prstGeom prst="rect">
            <a:avLst/>
          </a:prstGeom>
          <a:noFill/>
          <a:ln w="9525">
            <a:noFill/>
            <a:miter lim="800000"/>
            <a:headEnd/>
            <a:tailEnd/>
          </a:ln>
        </p:spPr>
        <p:txBody>
          <a:bodyPr wrap="square">
            <a:prstTxWarp prst="textNoShape">
              <a:avLst/>
            </a:prstTxWarp>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Arial"/>
              </a:rPr>
              <a:t>BioSentinel</a:t>
            </a: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a:t>
            </a: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Arial"/>
              </a:rPr>
              <a:t>yeastronaut</a:t>
            </a:r>
            <a:endParaRPr kumimoji="0" lang="en-US" sz="1200" b="1"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endParaRPr>
          </a:p>
        </p:txBody>
      </p:sp>
      <p:sp>
        <p:nvSpPr>
          <p:cNvPr id="9" name="Rectangle 13">
            <a:extLst>
              <a:ext uri="{FF2B5EF4-FFF2-40B4-BE49-F238E27FC236}">
                <a16:creationId xmlns:a16="http://schemas.microsoft.com/office/drawing/2014/main" id="{3B6DFB9A-7D79-A789-A8E6-D22251FE36A7}"/>
              </a:ext>
            </a:extLst>
          </p:cNvPr>
          <p:cNvSpPr>
            <a:spLocks noChangeArrowheads="1"/>
          </p:cNvSpPr>
          <p:nvPr/>
        </p:nvSpPr>
        <p:spPr bwMode="auto">
          <a:xfrm>
            <a:off x="3037840" y="1691593"/>
            <a:ext cx="5372359" cy="369332"/>
          </a:xfrm>
          <a:prstGeom prst="rect">
            <a:avLst/>
          </a:prstGeom>
          <a:noFill/>
          <a:ln w="9525">
            <a:noFill/>
            <a:miter lim="800000"/>
            <a:headEnd/>
            <a:tailEnd/>
          </a:ln>
        </p:spPr>
        <p:txBody>
          <a:bodyPr wrap="square">
            <a:prstTxWarp prst="textNoShape">
              <a:avLst/>
            </a:prstTxWarp>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lang="en-US" b="1" i="1" dirty="0">
                <a:latin typeface="Avenir Book" panose="02000503020000020003" pitchFamily="2" charset="0"/>
                <a:cs typeface="Arial"/>
              </a:rPr>
              <a:t>Fluidic card well: cross-section</a:t>
            </a:r>
            <a:endParaRPr kumimoji="0" lang="en-US" b="1" i="1" u="none" strike="noStrike" kern="1200" cap="none" spc="0" normalizeH="0" baseline="0" noProof="0" dirty="0">
              <a:ln>
                <a:noFill/>
              </a:ln>
              <a:effectLst/>
              <a:uLnTx/>
              <a:uFillTx/>
              <a:latin typeface="Avenir Book" panose="02000503020000020003" pitchFamily="2" charset="0"/>
              <a:cs typeface="Arial"/>
            </a:endParaRPr>
          </a:p>
        </p:txBody>
      </p:sp>
    </p:spTree>
    <p:extLst>
      <p:ext uri="{BB962C8B-B14F-4D97-AF65-F5344CB8AC3E}">
        <p14:creationId xmlns:p14="http://schemas.microsoft.com/office/powerpoint/2010/main" val="622232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E3CCD4-4E48-94A0-FB48-4F7A927494AC}"/>
              </a:ext>
            </a:extLst>
          </p:cNvPr>
          <p:cNvSpPr txBox="1"/>
          <p:nvPr/>
        </p:nvSpPr>
        <p:spPr>
          <a:xfrm>
            <a:off x="373096" y="462407"/>
            <a:ext cx="8559384" cy="646331"/>
          </a:xfrm>
          <a:prstGeom prst="rect">
            <a:avLst/>
          </a:prstGeom>
          <a:noFill/>
        </p:spPr>
        <p:txBody>
          <a:bodyPr wrap="square" rtlCol="0">
            <a:spAutoFit/>
          </a:bodyPr>
          <a:lstStyle/>
          <a:p>
            <a:pPr algn="ctr"/>
            <a:r>
              <a:rPr lang="en-US" sz="3600" b="1" dirty="0">
                <a:latin typeface="Avenir Black" panose="02000503020000020003" pitchFamily="2" charset="0"/>
              </a:rPr>
              <a:t>Single-cell yeast radiobiology</a:t>
            </a:r>
          </a:p>
        </p:txBody>
      </p:sp>
      <p:sp>
        <p:nvSpPr>
          <p:cNvPr id="3" name="TextBox 2">
            <a:extLst>
              <a:ext uri="{FF2B5EF4-FFF2-40B4-BE49-F238E27FC236}">
                <a16:creationId xmlns:a16="http://schemas.microsoft.com/office/drawing/2014/main" id="{1F5536F3-8211-C1E7-46BF-136BB4FB11C3}"/>
              </a:ext>
            </a:extLst>
          </p:cNvPr>
          <p:cNvSpPr txBox="1"/>
          <p:nvPr/>
        </p:nvSpPr>
        <p:spPr>
          <a:xfrm>
            <a:off x="292308" y="1046224"/>
            <a:ext cx="860269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i="1" dirty="0">
                <a:latin typeface="Avenir Book" panose="02000503020000020003" pitchFamily="2" charset="0"/>
                <a:cs typeface="Futura Medium" panose="020B0602020204020303" pitchFamily="34" charset="-79"/>
              </a:rPr>
              <a:t>Lab s</a:t>
            </a:r>
            <a:r>
              <a:rPr kumimoji="0" lang="en-US" b="0" i="1" u="none" strike="noStrike" kern="1200" cap="none" spc="0" normalizeH="0" baseline="0" noProof="0" dirty="0" err="1">
                <a:ln>
                  <a:noFill/>
                </a:ln>
                <a:effectLst/>
                <a:uLnTx/>
                <a:uFillTx/>
                <a:latin typeface="Avenir Book" panose="02000503020000020003" pitchFamily="2" charset="0"/>
                <a:cs typeface="Futura Medium" panose="020B0602020204020303" pitchFamily="34" charset="-79"/>
              </a:rPr>
              <a:t>tudy</a:t>
            </a:r>
            <a:r>
              <a:rPr kumimoji="0" lang="en-US" b="0" i="1"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 on the effects of spatially heterogeneous deep-space radiation</a:t>
            </a:r>
          </a:p>
        </p:txBody>
      </p:sp>
      <p:sp>
        <p:nvSpPr>
          <p:cNvPr id="5" name="TextBox 4">
            <a:extLst>
              <a:ext uri="{FF2B5EF4-FFF2-40B4-BE49-F238E27FC236}">
                <a16:creationId xmlns:a16="http://schemas.microsoft.com/office/drawing/2014/main" id="{0AD569AB-BCB7-A7B9-474F-D761F7649D18}"/>
              </a:ext>
            </a:extLst>
          </p:cNvPr>
          <p:cNvSpPr txBox="1"/>
          <p:nvPr/>
        </p:nvSpPr>
        <p:spPr>
          <a:xfrm>
            <a:off x="476992" y="4828683"/>
            <a:ext cx="2411397" cy="1477328"/>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US" b="1" i="0" u="none" strike="noStrike" kern="1200" cap="none" spc="0" normalizeH="0" baseline="0" noProof="0" dirty="0" err="1">
                <a:ln>
                  <a:noFill/>
                </a:ln>
                <a:effectLst/>
                <a:uLnTx/>
                <a:uFillTx/>
                <a:latin typeface="Avenir Book" panose="02000503020000020003" pitchFamily="2" charset="0"/>
                <a:cs typeface="Futura Medium" panose="020B0602020204020303" pitchFamily="34" charset="-79"/>
              </a:rPr>
              <a:t>PicoShells</a:t>
            </a:r>
            <a:r>
              <a:rPr kumimoji="0" lang="en-US" b="0"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 made of </a:t>
            </a:r>
          </a:p>
          <a:p>
            <a:pPr marR="0" lvl="0" algn="l" defTabSz="457200" rtl="0" eaLnBrk="1" fontAlgn="auto" latinLnBrk="0" hangingPunct="1">
              <a:lnSpc>
                <a:spcPct val="100000"/>
              </a:lnSpc>
              <a:spcBef>
                <a:spcPts val="0"/>
              </a:spcBef>
              <a:spcAft>
                <a:spcPts val="0"/>
              </a:spcAft>
              <a:buClrTx/>
              <a:buSzTx/>
              <a:tabLst/>
              <a:defRPr/>
            </a:pPr>
            <a:r>
              <a:rPr kumimoji="0" lang="en-US" b="0"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Polyethylene glycol (PEG) contain cells but allow nutrient exchange</a:t>
            </a:r>
          </a:p>
        </p:txBody>
      </p:sp>
      <p:sp>
        <p:nvSpPr>
          <p:cNvPr id="6" name="TextBox 5">
            <a:extLst>
              <a:ext uri="{FF2B5EF4-FFF2-40B4-BE49-F238E27FC236}">
                <a16:creationId xmlns:a16="http://schemas.microsoft.com/office/drawing/2014/main" id="{E97F8FF8-A50C-158C-1E7D-51035421CD85}"/>
              </a:ext>
            </a:extLst>
          </p:cNvPr>
          <p:cNvSpPr txBox="1"/>
          <p:nvPr/>
        </p:nvSpPr>
        <p:spPr>
          <a:xfrm>
            <a:off x="3800007" y="4367018"/>
            <a:ext cx="2596082" cy="1200329"/>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lang="en-US" dirty="0">
                <a:latin typeface="Avenir Book" panose="02000503020000020003" pitchFamily="2" charset="0"/>
                <a:cs typeface="Futura Medium" panose="020B0602020204020303" pitchFamily="34" charset="-79"/>
              </a:rPr>
              <a:t>Individual c</a:t>
            </a:r>
            <a:r>
              <a:rPr kumimoji="0" lang="en-US" b="0"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ells are isolated </a:t>
            </a:r>
            <a:r>
              <a:rPr lang="en-US" dirty="0">
                <a:latin typeface="Avenir Book" panose="02000503020000020003" pitchFamily="2" charset="0"/>
                <a:cs typeface="Futura Medium" panose="020B0602020204020303" pitchFamily="34" charset="-79"/>
              </a:rPr>
              <a:t>in </a:t>
            </a:r>
            <a:r>
              <a:rPr lang="en-US" dirty="0" err="1">
                <a:latin typeface="Avenir Book" panose="02000503020000020003" pitchFamily="2" charset="0"/>
                <a:cs typeface="Futura Medium" panose="020B0602020204020303" pitchFamily="34" charset="-79"/>
              </a:rPr>
              <a:t>PicoShells</a:t>
            </a:r>
            <a:r>
              <a:rPr lang="en-US" dirty="0">
                <a:latin typeface="Avenir Book" panose="02000503020000020003" pitchFamily="2" charset="0"/>
                <a:cs typeface="Futura Medium" panose="020B0602020204020303" pitchFamily="34" charset="-79"/>
              </a:rPr>
              <a:t>.</a:t>
            </a:r>
          </a:p>
          <a:p>
            <a:pPr marR="0" lvl="0" algn="l" defTabSz="457200" rtl="0" eaLnBrk="1" fontAlgn="auto" latinLnBrk="0" hangingPunct="1">
              <a:lnSpc>
                <a:spcPct val="100000"/>
              </a:lnSpc>
              <a:spcBef>
                <a:spcPts val="0"/>
              </a:spcBef>
              <a:spcAft>
                <a:spcPts val="0"/>
              </a:spcAft>
              <a:buClrTx/>
              <a:buSzTx/>
              <a:tabLst/>
              <a:defRPr/>
            </a:pPr>
            <a:r>
              <a:rPr kumimoji="0" lang="en-US" b="0"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Progeny stay together as a colony inside shell</a:t>
            </a:r>
          </a:p>
        </p:txBody>
      </p:sp>
      <p:pic>
        <p:nvPicPr>
          <p:cNvPr id="10" name="Picture 9" descr="A close-up of bubbles&#10;&#10;Description automatically generated">
            <a:extLst>
              <a:ext uri="{FF2B5EF4-FFF2-40B4-BE49-F238E27FC236}">
                <a16:creationId xmlns:a16="http://schemas.microsoft.com/office/drawing/2014/main" id="{26B5EFB0-6C3F-91FB-A258-78CCB43F9B1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92308" y="2078443"/>
            <a:ext cx="1634373" cy="1317433"/>
          </a:xfrm>
          <a:prstGeom prst="rect">
            <a:avLst/>
          </a:prstGeom>
        </p:spPr>
      </p:pic>
      <p:pic>
        <p:nvPicPr>
          <p:cNvPr id="12" name="Picture 11" descr="A close-up of a microscope&#10;&#10;Description automatically generated">
            <a:extLst>
              <a:ext uri="{FF2B5EF4-FFF2-40B4-BE49-F238E27FC236}">
                <a16:creationId xmlns:a16="http://schemas.microsoft.com/office/drawing/2014/main" id="{D68D8FDB-5F2B-CCA4-F4BB-70782853A15F}"/>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089736" y="2078443"/>
            <a:ext cx="1519922" cy="1317433"/>
          </a:xfrm>
          <a:prstGeom prst="rect">
            <a:avLst/>
          </a:prstGeom>
        </p:spPr>
      </p:pic>
      <p:pic>
        <p:nvPicPr>
          <p:cNvPr id="14" name="Picture 13" descr="A close-up of a grey background&#10;&#10;Description automatically generated">
            <a:extLst>
              <a:ext uri="{FF2B5EF4-FFF2-40B4-BE49-F238E27FC236}">
                <a16:creationId xmlns:a16="http://schemas.microsoft.com/office/drawing/2014/main" id="{46F91F3C-CAAC-3084-3B76-AD58122B8C2B}"/>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752113" y="2078443"/>
            <a:ext cx="1519923" cy="1317433"/>
          </a:xfrm>
          <a:prstGeom prst="rect">
            <a:avLst/>
          </a:prstGeom>
        </p:spPr>
      </p:pic>
      <p:pic>
        <p:nvPicPr>
          <p:cNvPr id="18" name="Picture 17" descr="A close-up of a microscope&#10;&#10;Description automatically generated">
            <a:extLst>
              <a:ext uri="{FF2B5EF4-FFF2-40B4-BE49-F238E27FC236}">
                <a16:creationId xmlns:a16="http://schemas.microsoft.com/office/drawing/2014/main" id="{6DFAA744-D3D4-2199-6349-915ECB1A91B5}"/>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7134371" y="2070632"/>
            <a:ext cx="1620645" cy="1325244"/>
          </a:xfrm>
          <a:prstGeom prst="rect">
            <a:avLst/>
          </a:prstGeom>
        </p:spPr>
      </p:pic>
      <p:pic>
        <p:nvPicPr>
          <p:cNvPr id="21" name="Picture 20" descr="A close-up of a grey surface&#10;&#10;Description automatically generated">
            <a:extLst>
              <a:ext uri="{FF2B5EF4-FFF2-40B4-BE49-F238E27FC236}">
                <a16:creationId xmlns:a16="http://schemas.microsoft.com/office/drawing/2014/main" id="{5BD8694C-36BF-BDBA-18D6-73533F1F829F}"/>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5414491" y="2078443"/>
            <a:ext cx="1519920" cy="1317433"/>
          </a:xfrm>
          <a:prstGeom prst="rect">
            <a:avLst/>
          </a:prstGeom>
        </p:spPr>
      </p:pic>
      <p:cxnSp>
        <p:nvCxnSpPr>
          <p:cNvPr id="8" name="Straight Arrow Connector 7">
            <a:extLst>
              <a:ext uri="{FF2B5EF4-FFF2-40B4-BE49-F238E27FC236}">
                <a16:creationId xmlns:a16="http://schemas.microsoft.com/office/drawing/2014/main" id="{FC2E2918-53AA-9F9F-D929-C8C66545C7C6}"/>
              </a:ext>
            </a:extLst>
          </p:cNvPr>
          <p:cNvCxnSpPr>
            <a:cxnSpLocks/>
            <a:stCxn id="6" idx="0"/>
          </p:cNvCxnSpPr>
          <p:nvPr/>
        </p:nvCxnSpPr>
        <p:spPr>
          <a:xfrm flipH="1" flipV="1">
            <a:off x="4869180" y="3040380"/>
            <a:ext cx="228868" cy="1326638"/>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BFD5E6F-E197-58AE-0000-D9CBAD16A762}"/>
              </a:ext>
            </a:extLst>
          </p:cNvPr>
          <p:cNvSpPr txBox="1"/>
          <p:nvPr/>
        </p:nvSpPr>
        <p:spPr>
          <a:xfrm>
            <a:off x="712668" y="3506246"/>
            <a:ext cx="7718663" cy="369332"/>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US" b="1"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0 </a:t>
            </a:r>
            <a:r>
              <a:rPr kumimoji="0" lang="en-US" b="1" i="0" u="none" strike="noStrike" kern="1200" cap="none" spc="0" normalizeH="0" baseline="0" noProof="0" dirty="0" err="1">
                <a:ln>
                  <a:noFill/>
                </a:ln>
                <a:effectLst/>
                <a:uLnTx/>
                <a:uFillTx/>
                <a:latin typeface="Avenir Book" panose="02000503020000020003" pitchFamily="2" charset="0"/>
                <a:cs typeface="Futura Medium" panose="020B0602020204020303" pitchFamily="34" charset="-79"/>
              </a:rPr>
              <a:t>hrs</a:t>
            </a:r>
            <a:r>
              <a:rPr lang="en-US" b="1" dirty="0">
                <a:latin typeface="Avenir Book" panose="02000503020000020003" pitchFamily="2" charset="0"/>
                <a:cs typeface="Futura Medium" panose="020B0602020204020303" pitchFamily="34" charset="-79"/>
              </a:rPr>
              <a:t>		    </a:t>
            </a:r>
            <a:r>
              <a:rPr kumimoji="0" lang="en-US" b="1"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3 </a:t>
            </a:r>
            <a:r>
              <a:rPr kumimoji="0" lang="en-US" b="1" i="0" u="none" strike="noStrike" kern="1200" cap="none" spc="0" normalizeH="0" baseline="0" noProof="0" dirty="0" err="1">
                <a:ln>
                  <a:noFill/>
                </a:ln>
                <a:effectLst/>
                <a:uLnTx/>
                <a:uFillTx/>
                <a:latin typeface="Avenir Book" panose="02000503020000020003" pitchFamily="2" charset="0"/>
                <a:cs typeface="Futura Medium" panose="020B0602020204020303" pitchFamily="34" charset="-79"/>
              </a:rPr>
              <a:t>hrs</a:t>
            </a:r>
            <a:r>
              <a:rPr kumimoji="0" lang="en-US" b="1"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			   5 </a:t>
            </a:r>
            <a:r>
              <a:rPr kumimoji="0" lang="en-US" b="1" i="0" u="none" strike="noStrike" kern="1200" cap="none" spc="0" normalizeH="0" baseline="0" noProof="0" dirty="0" err="1">
                <a:ln>
                  <a:noFill/>
                </a:ln>
                <a:effectLst/>
                <a:uLnTx/>
                <a:uFillTx/>
                <a:latin typeface="Avenir Book" panose="02000503020000020003" pitchFamily="2" charset="0"/>
                <a:cs typeface="Futura Medium" panose="020B0602020204020303" pitchFamily="34" charset="-79"/>
              </a:rPr>
              <a:t>hrs</a:t>
            </a:r>
            <a:r>
              <a:rPr lang="en-US" b="1" dirty="0">
                <a:latin typeface="Avenir Book" panose="02000503020000020003" pitchFamily="2" charset="0"/>
                <a:cs typeface="Futura Medium" panose="020B0602020204020303" pitchFamily="34" charset="-79"/>
              </a:rPr>
              <a:t>		      </a:t>
            </a:r>
            <a:r>
              <a:rPr kumimoji="0" lang="en-US" b="1"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7 </a:t>
            </a:r>
            <a:r>
              <a:rPr kumimoji="0" lang="en-US" b="1" i="0" u="none" strike="noStrike" kern="1200" cap="none" spc="0" normalizeH="0" baseline="0" noProof="0" dirty="0" err="1">
                <a:ln>
                  <a:noFill/>
                </a:ln>
                <a:effectLst/>
                <a:uLnTx/>
                <a:uFillTx/>
                <a:latin typeface="Avenir Book" panose="02000503020000020003" pitchFamily="2" charset="0"/>
                <a:cs typeface="Futura Medium" panose="020B0602020204020303" pitchFamily="34" charset="-79"/>
              </a:rPr>
              <a:t>hrs</a:t>
            </a:r>
            <a:r>
              <a:rPr kumimoji="0" lang="en-US" b="1"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rPr>
              <a:t>		</a:t>
            </a:r>
            <a:r>
              <a:rPr lang="en-US" b="1">
                <a:latin typeface="Avenir Book" panose="02000503020000020003" pitchFamily="2" charset="0"/>
                <a:cs typeface="Futura Medium" panose="020B0602020204020303" pitchFamily="34" charset="-79"/>
              </a:rPr>
              <a:t>		</a:t>
            </a:r>
            <a:r>
              <a:rPr kumimoji="0" lang="en-US" b="1" i="0" u="none" strike="noStrike" kern="1200" cap="none" spc="0" normalizeH="0" baseline="0" noProof="0">
                <a:ln>
                  <a:noFill/>
                </a:ln>
                <a:effectLst/>
                <a:uLnTx/>
                <a:uFillTx/>
                <a:latin typeface="Avenir Book" panose="02000503020000020003" pitchFamily="2" charset="0"/>
                <a:cs typeface="Futura Medium" panose="020B0602020204020303" pitchFamily="34" charset="-79"/>
              </a:rPr>
              <a:t>9 </a:t>
            </a:r>
            <a:r>
              <a:rPr kumimoji="0" lang="en-US" b="1" i="0" u="none" strike="noStrike" kern="1200" cap="none" spc="0" normalizeH="0" baseline="0" noProof="0" dirty="0" err="1">
                <a:ln>
                  <a:noFill/>
                </a:ln>
                <a:effectLst/>
                <a:uLnTx/>
                <a:uFillTx/>
                <a:latin typeface="Avenir Book" panose="02000503020000020003" pitchFamily="2" charset="0"/>
                <a:cs typeface="Futura Medium" panose="020B0602020204020303" pitchFamily="34" charset="-79"/>
              </a:rPr>
              <a:t>hrs</a:t>
            </a:r>
            <a:endParaRPr kumimoji="0" lang="en-US" b="0" i="0" u="none" strike="noStrike" kern="1200" cap="none" spc="0" normalizeH="0" baseline="0" noProof="0" dirty="0">
              <a:ln>
                <a:noFill/>
              </a:ln>
              <a:effectLst/>
              <a:uLnTx/>
              <a:uFillTx/>
              <a:latin typeface="Avenir Book" panose="02000503020000020003" pitchFamily="2" charset="0"/>
              <a:cs typeface="Futura Medium" panose="020B0602020204020303" pitchFamily="34" charset="-79"/>
            </a:endParaRPr>
          </a:p>
        </p:txBody>
      </p:sp>
      <p:cxnSp>
        <p:nvCxnSpPr>
          <p:cNvPr id="7" name="Straight Arrow Connector 6">
            <a:extLst>
              <a:ext uri="{FF2B5EF4-FFF2-40B4-BE49-F238E27FC236}">
                <a16:creationId xmlns:a16="http://schemas.microsoft.com/office/drawing/2014/main" id="{74B4032B-61ED-F624-3C92-77BFF4082B61}"/>
              </a:ext>
            </a:extLst>
          </p:cNvPr>
          <p:cNvCxnSpPr>
            <a:cxnSpLocks/>
          </p:cNvCxnSpPr>
          <p:nvPr/>
        </p:nvCxnSpPr>
        <p:spPr>
          <a:xfrm flipH="1" flipV="1">
            <a:off x="1405890" y="3223260"/>
            <a:ext cx="520791" cy="1605423"/>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C6472B4-DD33-9BB4-DD12-898DCB268A15}"/>
              </a:ext>
            </a:extLst>
          </p:cNvPr>
          <p:cNvSpPr txBox="1"/>
          <p:nvPr/>
        </p:nvSpPr>
        <p:spPr>
          <a:xfrm>
            <a:off x="4394564" y="6306011"/>
            <a:ext cx="474943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i="1" dirty="0">
                <a:latin typeface="Avenir Book" panose="02000503020000020003" pitchFamily="2" charset="0"/>
                <a:cs typeface="Futura Medium" panose="020B0602020204020303" pitchFamily="34" charset="-79"/>
              </a:rPr>
              <a:t>Collaboration with the Di Carlo lab, UCLA</a:t>
            </a:r>
            <a:endParaRPr kumimoji="0" lang="en-US" b="0" i="1" u="none" strike="noStrike" kern="1200" cap="none" spc="0" normalizeH="0" baseline="0" noProof="0" dirty="0">
              <a:ln>
                <a:noFill/>
              </a:ln>
              <a:effectLst/>
              <a:uLnTx/>
              <a:uFillTx/>
              <a:latin typeface="Avenir Book" panose="02000503020000020003" pitchFamily="2" charset="0"/>
              <a:cs typeface="Futura Medium" panose="020B0602020204020303" pitchFamily="34" charset="-79"/>
            </a:endParaRPr>
          </a:p>
        </p:txBody>
      </p:sp>
    </p:spTree>
    <p:extLst>
      <p:ext uri="{BB962C8B-B14F-4D97-AF65-F5344CB8AC3E}">
        <p14:creationId xmlns:p14="http://schemas.microsoft.com/office/powerpoint/2010/main" val="1460917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cells with text&#10;&#10;Description automatically generated with medium confidence">
            <a:extLst>
              <a:ext uri="{FF2B5EF4-FFF2-40B4-BE49-F238E27FC236}">
                <a16:creationId xmlns:a16="http://schemas.microsoft.com/office/drawing/2014/main" id="{D48D9269-DC7B-D718-317B-881DF234CC3A}"/>
              </a:ext>
            </a:extLst>
          </p:cNvPr>
          <p:cNvPicPr>
            <a:picLocks noChangeAspect="1"/>
          </p:cNvPicPr>
          <p:nvPr/>
        </p:nvPicPr>
        <p:blipFill>
          <a:blip r:embed="rId2"/>
          <a:stretch>
            <a:fillRect/>
          </a:stretch>
        </p:blipFill>
        <p:spPr>
          <a:xfrm>
            <a:off x="742310" y="2067073"/>
            <a:ext cx="7862005" cy="3333986"/>
          </a:xfrm>
          <a:prstGeom prst="rect">
            <a:avLst/>
          </a:prstGeom>
        </p:spPr>
      </p:pic>
      <p:sp>
        <p:nvSpPr>
          <p:cNvPr id="15" name="TextBox 14">
            <a:extLst>
              <a:ext uri="{FF2B5EF4-FFF2-40B4-BE49-F238E27FC236}">
                <a16:creationId xmlns:a16="http://schemas.microsoft.com/office/drawing/2014/main" id="{8A40DC04-8E96-124A-01FA-489467BCE343}"/>
              </a:ext>
            </a:extLst>
          </p:cNvPr>
          <p:cNvSpPr txBox="1"/>
          <p:nvPr/>
        </p:nvSpPr>
        <p:spPr>
          <a:xfrm rot="16200000">
            <a:off x="-977570" y="3503233"/>
            <a:ext cx="296642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effectLst/>
                <a:uLnTx/>
                <a:uFillTx/>
                <a:latin typeface="Avenir Black" panose="02000503020000020003" pitchFamily="2" charset="0"/>
                <a:cs typeface="Futura Medium" panose="020B0602020204020303" pitchFamily="34" charset="-79"/>
              </a:rPr>
              <a:t>Hypotheses</a:t>
            </a:r>
          </a:p>
        </p:txBody>
      </p:sp>
      <p:sp>
        <p:nvSpPr>
          <p:cNvPr id="3" name="TextBox 2">
            <a:extLst>
              <a:ext uri="{FF2B5EF4-FFF2-40B4-BE49-F238E27FC236}">
                <a16:creationId xmlns:a16="http://schemas.microsoft.com/office/drawing/2014/main" id="{A0DB1651-6217-7D44-3780-CA66D8558C76}"/>
              </a:ext>
            </a:extLst>
          </p:cNvPr>
          <p:cNvSpPr txBox="1"/>
          <p:nvPr/>
        </p:nvSpPr>
        <p:spPr>
          <a:xfrm>
            <a:off x="292308" y="358469"/>
            <a:ext cx="8559384" cy="1200329"/>
          </a:xfrm>
          <a:prstGeom prst="rect">
            <a:avLst/>
          </a:prstGeom>
          <a:noFill/>
        </p:spPr>
        <p:txBody>
          <a:bodyPr wrap="square" rtlCol="0">
            <a:spAutoFit/>
          </a:bodyPr>
          <a:lstStyle/>
          <a:p>
            <a:pPr algn="ctr"/>
            <a:r>
              <a:rPr lang="en-US" sz="3600" b="1" dirty="0">
                <a:latin typeface="Avenir Black" panose="02000503020000020003" pitchFamily="2" charset="0"/>
              </a:rPr>
              <a:t>Encapsulation allows us to survey the distribution of single-cell responses</a:t>
            </a:r>
          </a:p>
        </p:txBody>
      </p:sp>
    </p:spTree>
    <p:extLst>
      <p:ext uri="{BB962C8B-B14F-4D97-AF65-F5344CB8AC3E}">
        <p14:creationId xmlns:p14="http://schemas.microsoft.com/office/powerpoint/2010/main" val="443309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DB1651-6217-7D44-3780-CA66D8558C76}"/>
              </a:ext>
            </a:extLst>
          </p:cNvPr>
          <p:cNvSpPr txBox="1"/>
          <p:nvPr/>
        </p:nvSpPr>
        <p:spPr>
          <a:xfrm>
            <a:off x="63977" y="113980"/>
            <a:ext cx="8559384" cy="1200329"/>
          </a:xfrm>
          <a:prstGeom prst="rect">
            <a:avLst/>
          </a:prstGeom>
          <a:noFill/>
        </p:spPr>
        <p:txBody>
          <a:bodyPr wrap="square" rtlCol="0">
            <a:spAutoFit/>
          </a:bodyPr>
          <a:lstStyle/>
          <a:p>
            <a:pPr algn="ctr"/>
            <a:r>
              <a:rPr lang="en-US" sz="3600" b="1" dirty="0">
                <a:solidFill>
                  <a:schemeClr val="bg1"/>
                </a:solidFill>
                <a:latin typeface="Avenir Black" panose="02000503020000020003" pitchFamily="2" charset="0"/>
              </a:rPr>
              <a:t>Flow cytometry enables tracking growth of clonal colonies over time</a:t>
            </a:r>
          </a:p>
        </p:txBody>
      </p:sp>
      <p:pic>
        <p:nvPicPr>
          <p:cNvPr id="5" name="Picture 4" descr="A graph showing a number of different types of growth&#10;&#10;Description automatically generated with medium confidence">
            <a:extLst>
              <a:ext uri="{FF2B5EF4-FFF2-40B4-BE49-F238E27FC236}">
                <a16:creationId xmlns:a16="http://schemas.microsoft.com/office/drawing/2014/main" id="{24535B06-15C5-FE03-E103-44EA7C76ED85}"/>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12526" y="1573619"/>
            <a:ext cx="7318947" cy="4674441"/>
          </a:xfrm>
          <a:prstGeom prst="rect">
            <a:avLst/>
          </a:prstGeom>
        </p:spPr>
      </p:pic>
      <p:sp>
        <p:nvSpPr>
          <p:cNvPr id="6" name="TextBox 5">
            <a:extLst>
              <a:ext uri="{FF2B5EF4-FFF2-40B4-BE49-F238E27FC236}">
                <a16:creationId xmlns:a16="http://schemas.microsoft.com/office/drawing/2014/main" id="{E5DAD4C1-6078-8C72-DCFA-9A3D35C28CFA}"/>
              </a:ext>
            </a:extLst>
          </p:cNvPr>
          <p:cNvSpPr txBox="1"/>
          <p:nvPr/>
        </p:nvSpPr>
        <p:spPr>
          <a:xfrm>
            <a:off x="558652" y="1750821"/>
            <a:ext cx="737727" cy="4060727"/>
          </a:xfrm>
          <a:prstGeom prst="rect">
            <a:avLst/>
          </a:prstGeom>
          <a:solidFill>
            <a:schemeClr val="tx1"/>
          </a:solidFill>
        </p:spPr>
        <p:txBody>
          <a:bodyPr wrap="square">
            <a:spAutoFit/>
          </a:bodyPr>
          <a:lstStyle/>
          <a:p>
            <a:pPr marL="0" marR="0" lvl="0" indent="0" algn="r" defTabSz="457200" rtl="0" eaLnBrk="1" fontAlgn="auto" latinLnBrk="0" hangingPunct="1">
              <a:lnSpc>
                <a:spcPts val="3080"/>
              </a:lnSpc>
              <a:spcBef>
                <a:spcPts val="0"/>
              </a:spcBef>
              <a:spcAft>
                <a:spcPts val="0"/>
              </a:spcAft>
              <a:buClrTx/>
              <a:buSzTx/>
              <a:buFontTx/>
              <a:buNone/>
              <a:tabLst/>
              <a:defRPr/>
            </a:pPr>
            <a:r>
              <a:rPr lang="en-US" sz="2000" dirty="0">
                <a:solidFill>
                  <a:schemeClr val="bg1"/>
                </a:solidFill>
                <a:latin typeface="Avenir Book" panose="02000503020000020003" pitchFamily="2" charset="0"/>
                <a:cs typeface="Futura Medium" panose="020B0602020204020303" pitchFamily="34" charset="-79"/>
              </a:rPr>
              <a:t>9</a:t>
            </a:r>
          </a:p>
          <a:p>
            <a:pPr marL="0" marR="0" lvl="0" indent="0" algn="r" defTabSz="457200" rtl="0" eaLnBrk="1" fontAlgn="auto" latinLnBrk="0" hangingPunct="1">
              <a:lnSpc>
                <a:spcPts val="3080"/>
              </a:lnSpc>
              <a:spcBef>
                <a:spcPts val="0"/>
              </a:spcBef>
              <a:spcAft>
                <a:spcPts val="0"/>
              </a:spcAft>
              <a:buClrTx/>
              <a:buSzTx/>
              <a:buFontTx/>
              <a:buNone/>
              <a:tabLst/>
              <a:defRPr/>
            </a:pPr>
            <a:r>
              <a:rPr kumimoji="0" lang="en-US" sz="200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8</a:t>
            </a:r>
          </a:p>
          <a:p>
            <a:pPr marL="0" marR="0" lvl="0" indent="0" algn="r" defTabSz="457200" rtl="0" eaLnBrk="1" fontAlgn="auto" latinLnBrk="0" hangingPunct="1">
              <a:lnSpc>
                <a:spcPts val="3080"/>
              </a:lnSpc>
              <a:spcBef>
                <a:spcPts val="0"/>
              </a:spcBef>
              <a:spcAft>
                <a:spcPts val="0"/>
              </a:spcAft>
              <a:buClrTx/>
              <a:buSzTx/>
              <a:buFontTx/>
              <a:buNone/>
              <a:tabLst/>
              <a:defRPr/>
            </a:pPr>
            <a:r>
              <a:rPr lang="en-US" sz="2000" dirty="0">
                <a:solidFill>
                  <a:schemeClr val="bg1"/>
                </a:solidFill>
                <a:latin typeface="Avenir Book" panose="02000503020000020003" pitchFamily="2" charset="0"/>
                <a:cs typeface="Futura Medium" panose="020B0602020204020303" pitchFamily="34" charset="-79"/>
              </a:rPr>
              <a:t>7</a:t>
            </a:r>
          </a:p>
          <a:p>
            <a:pPr marL="0" marR="0" lvl="0" indent="0" algn="r" defTabSz="457200" rtl="0" eaLnBrk="1" fontAlgn="auto" latinLnBrk="0" hangingPunct="1">
              <a:lnSpc>
                <a:spcPts val="3080"/>
              </a:lnSpc>
              <a:spcBef>
                <a:spcPts val="0"/>
              </a:spcBef>
              <a:spcAft>
                <a:spcPts val="0"/>
              </a:spcAft>
              <a:buClrTx/>
              <a:buSzTx/>
              <a:buFontTx/>
              <a:buNone/>
              <a:tabLst/>
              <a:defRPr/>
            </a:pPr>
            <a:r>
              <a:rPr kumimoji="0" lang="en-US" sz="200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6</a:t>
            </a:r>
          </a:p>
          <a:p>
            <a:pPr marL="0" marR="0" lvl="0" indent="0" algn="r" defTabSz="457200" rtl="0" eaLnBrk="1" fontAlgn="auto" latinLnBrk="0" hangingPunct="1">
              <a:lnSpc>
                <a:spcPts val="3080"/>
              </a:lnSpc>
              <a:spcBef>
                <a:spcPts val="0"/>
              </a:spcBef>
              <a:spcAft>
                <a:spcPts val="0"/>
              </a:spcAft>
              <a:buClrTx/>
              <a:buSzTx/>
              <a:buFontTx/>
              <a:buNone/>
              <a:tabLst/>
              <a:defRPr/>
            </a:pPr>
            <a:r>
              <a:rPr lang="en-US" sz="2000" dirty="0">
                <a:solidFill>
                  <a:schemeClr val="bg1"/>
                </a:solidFill>
                <a:latin typeface="Avenir Book" panose="02000503020000020003" pitchFamily="2" charset="0"/>
                <a:cs typeface="Futura Medium" panose="020B0602020204020303" pitchFamily="34" charset="-79"/>
              </a:rPr>
              <a:t>5</a:t>
            </a:r>
          </a:p>
          <a:p>
            <a:pPr marL="0" marR="0" lvl="0" indent="0" algn="r" defTabSz="457200" rtl="0" eaLnBrk="1" fontAlgn="auto" latinLnBrk="0" hangingPunct="1">
              <a:lnSpc>
                <a:spcPts val="3080"/>
              </a:lnSpc>
              <a:spcBef>
                <a:spcPts val="0"/>
              </a:spcBef>
              <a:spcAft>
                <a:spcPts val="0"/>
              </a:spcAft>
              <a:buClrTx/>
              <a:buSzTx/>
              <a:buFontTx/>
              <a:buNone/>
              <a:tabLst/>
              <a:defRPr/>
            </a:pPr>
            <a:r>
              <a:rPr kumimoji="0" lang="en-US" sz="200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4</a:t>
            </a:r>
          </a:p>
          <a:p>
            <a:pPr marL="0" marR="0" lvl="0" indent="0" algn="r" defTabSz="457200" rtl="0" eaLnBrk="1" fontAlgn="auto" latinLnBrk="0" hangingPunct="1">
              <a:lnSpc>
                <a:spcPts val="3080"/>
              </a:lnSpc>
              <a:spcBef>
                <a:spcPts val="0"/>
              </a:spcBef>
              <a:spcAft>
                <a:spcPts val="0"/>
              </a:spcAft>
              <a:buClrTx/>
              <a:buSzTx/>
              <a:buFontTx/>
              <a:buNone/>
              <a:tabLst/>
              <a:defRPr/>
            </a:pPr>
            <a:r>
              <a:rPr lang="en-US" sz="2000" dirty="0">
                <a:solidFill>
                  <a:schemeClr val="bg1"/>
                </a:solidFill>
                <a:latin typeface="Avenir Book" panose="02000503020000020003" pitchFamily="2" charset="0"/>
                <a:cs typeface="Futura Medium" panose="020B0602020204020303" pitchFamily="34" charset="-79"/>
              </a:rPr>
              <a:t>3</a:t>
            </a:r>
          </a:p>
          <a:p>
            <a:pPr marL="0" marR="0" lvl="0" indent="0" algn="r" defTabSz="457200" rtl="0" eaLnBrk="1" fontAlgn="auto" latinLnBrk="0" hangingPunct="1">
              <a:lnSpc>
                <a:spcPts val="3080"/>
              </a:lnSpc>
              <a:spcBef>
                <a:spcPts val="0"/>
              </a:spcBef>
              <a:spcAft>
                <a:spcPts val="0"/>
              </a:spcAft>
              <a:buClrTx/>
              <a:buSzTx/>
              <a:buFontTx/>
              <a:buNone/>
              <a:tabLst/>
              <a:defRPr/>
            </a:pPr>
            <a:r>
              <a:rPr kumimoji="0" lang="en-US" sz="200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2</a:t>
            </a:r>
          </a:p>
          <a:p>
            <a:pPr marL="0" marR="0" lvl="0" indent="0" algn="r" defTabSz="457200" rtl="0" eaLnBrk="1" fontAlgn="auto" latinLnBrk="0" hangingPunct="1">
              <a:lnSpc>
                <a:spcPts val="3080"/>
              </a:lnSpc>
              <a:spcBef>
                <a:spcPts val="0"/>
              </a:spcBef>
              <a:spcAft>
                <a:spcPts val="0"/>
              </a:spcAft>
              <a:buClrTx/>
              <a:buSzTx/>
              <a:buFontTx/>
              <a:buNone/>
              <a:tabLst/>
              <a:defRPr/>
            </a:pPr>
            <a:r>
              <a:rPr lang="en-US" sz="2000" dirty="0">
                <a:solidFill>
                  <a:schemeClr val="bg1"/>
                </a:solidFill>
                <a:latin typeface="Avenir Book" panose="02000503020000020003" pitchFamily="2" charset="0"/>
                <a:cs typeface="Futura Medium" panose="020B0602020204020303" pitchFamily="34" charset="-79"/>
              </a:rPr>
              <a:t>1</a:t>
            </a:r>
          </a:p>
          <a:p>
            <a:pPr marL="0" marR="0" lvl="0" indent="0" algn="r" defTabSz="457200" rtl="0" eaLnBrk="1" fontAlgn="auto" latinLnBrk="0" hangingPunct="1">
              <a:lnSpc>
                <a:spcPts val="3080"/>
              </a:lnSpc>
              <a:spcBef>
                <a:spcPts val="0"/>
              </a:spcBef>
              <a:spcAft>
                <a:spcPts val="0"/>
              </a:spcAft>
              <a:buClrTx/>
              <a:buSzTx/>
              <a:buFontTx/>
              <a:buNone/>
              <a:tabLst/>
              <a:defRPr/>
            </a:pPr>
            <a:r>
              <a:rPr kumimoji="0" lang="en-US" sz="200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0</a:t>
            </a:r>
            <a:endParaRPr kumimoji="0" lang="en-US" sz="240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endParaRPr>
          </a:p>
        </p:txBody>
      </p:sp>
      <p:sp>
        <p:nvSpPr>
          <p:cNvPr id="8" name="Rectangle 7">
            <a:extLst>
              <a:ext uri="{FF2B5EF4-FFF2-40B4-BE49-F238E27FC236}">
                <a16:creationId xmlns:a16="http://schemas.microsoft.com/office/drawing/2014/main" id="{4F202F79-69F3-2079-DDC5-98A1BE954CED}"/>
              </a:ext>
            </a:extLst>
          </p:cNvPr>
          <p:cNvSpPr/>
          <p:nvPr/>
        </p:nvSpPr>
        <p:spPr>
          <a:xfrm>
            <a:off x="558652" y="1314309"/>
            <a:ext cx="737727" cy="43651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TextBox 8">
            <a:extLst>
              <a:ext uri="{FF2B5EF4-FFF2-40B4-BE49-F238E27FC236}">
                <a16:creationId xmlns:a16="http://schemas.microsoft.com/office/drawing/2014/main" id="{960E6317-52FA-48ED-A301-B4C774C7899F}"/>
              </a:ext>
            </a:extLst>
          </p:cNvPr>
          <p:cNvSpPr txBox="1"/>
          <p:nvPr/>
        </p:nvSpPr>
        <p:spPr>
          <a:xfrm rot="16200000">
            <a:off x="-1590511" y="3413097"/>
            <a:ext cx="4304837" cy="461665"/>
          </a:xfrm>
          <a:prstGeom prst="rect">
            <a:avLst/>
          </a:prstGeom>
          <a:noFill/>
        </p:spPr>
        <p:txBody>
          <a:bodyPr wrap="square">
            <a:spAutoFit/>
          </a:bodyPr>
          <a:lstStyle/>
          <a:p>
            <a:pPr marR="0" lvl="0" algn="ctr" defTabSz="4572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Growth time (hours)</a:t>
            </a:r>
          </a:p>
        </p:txBody>
      </p:sp>
      <p:sp>
        <p:nvSpPr>
          <p:cNvPr id="10" name="TextBox 9">
            <a:extLst>
              <a:ext uri="{FF2B5EF4-FFF2-40B4-BE49-F238E27FC236}">
                <a16:creationId xmlns:a16="http://schemas.microsoft.com/office/drawing/2014/main" id="{33DE8BE1-917C-EF94-8F4E-ED9CC19626A3}"/>
              </a:ext>
            </a:extLst>
          </p:cNvPr>
          <p:cNvSpPr txBox="1"/>
          <p:nvPr/>
        </p:nvSpPr>
        <p:spPr>
          <a:xfrm>
            <a:off x="1507958" y="6001878"/>
            <a:ext cx="6112042" cy="707886"/>
          </a:xfrm>
          <a:prstGeom prst="rect">
            <a:avLst/>
          </a:prstGeom>
          <a:solidFill>
            <a:schemeClr val="tx1"/>
          </a:solidFill>
        </p:spPr>
        <p:txBody>
          <a:bodyPr wrap="square">
            <a:spAutoFit/>
          </a:bodyPr>
          <a:lstStyle/>
          <a:p>
            <a:pPr marR="0" lvl="0" algn="ctr" defTabSz="4572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Distribution of red fluorescence ~ cells per </a:t>
            </a:r>
            <a:r>
              <a:rPr kumimoji="0" lang="en-US" sz="2000" b="0" i="0" u="none" strike="noStrike" kern="1200" cap="none" spc="0" normalizeH="0" baseline="0" noProof="0" dirty="0" err="1">
                <a:ln>
                  <a:noFill/>
                </a:ln>
                <a:solidFill>
                  <a:schemeClr val="bg1"/>
                </a:solidFill>
                <a:effectLst/>
                <a:uLnTx/>
                <a:uFillTx/>
                <a:latin typeface="Avenir Book" panose="02000503020000020003" pitchFamily="2" charset="0"/>
                <a:cs typeface="Futura Medium" panose="020B0602020204020303" pitchFamily="34" charset="-79"/>
              </a:rPr>
              <a:t>PicoShell</a:t>
            </a:r>
            <a:r>
              <a:rPr kumimoji="0" lang="en-US" sz="2000" b="0" i="0" u="none" strike="noStrike" kern="1200" cap="none" spc="0" normalizeH="0" baseline="0" noProof="0" dirty="0">
                <a:ln>
                  <a:noFill/>
                </a:ln>
                <a:solidFill>
                  <a:schemeClr val="bg1"/>
                </a:solidFill>
                <a:effectLst/>
                <a:uLnTx/>
                <a:uFillTx/>
                <a:latin typeface="Avenir Book" panose="02000503020000020003" pitchFamily="2" charset="0"/>
                <a:cs typeface="Futura Medium" panose="020B0602020204020303" pitchFamily="34" charset="-79"/>
              </a:rPr>
              <a:t> (log scale)</a:t>
            </a:r>
          </a:p>
        </p:txBody>
      </p:sp>
      <p:cxnSp>
        <p:nvCxnSpPr>
          <p:cNvPr id="4" name="Straight Arrow Connector 3">
            <a:extLst>
              <a:ext uri="{FF2B5EF4-FFF2-40B4-BE49-F238E27FC236}">
                <a16:creationId xmlns:a16="http://schemas.microsoft.com/office/drawing/2014/main" id="{874E3F01-821C-4362-C529-87533AB09EE5}"/>
              </a:ext>
            </a:extLst>
          </p:cNvPr>
          <p:cNvCxnSpPr/>
          <p:nvPr/>
        </p:nvCxnSpPr>
        <p:spPr>
          <a:xfrm flipV="1">
            <a:off x="792740" y="1750821"/>
            <a:ext cx="0" cy="391845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34A59F7-7D8B-C276-D774-B3D6EC8E188D}"/>
              </a:ext>
            </a:extLst>
          </p:cNvPr>
          <p:cNvSpPr txBox="1"/>
          <p:nvPr/>
        </p:nvSpPr>
        <p:spPr>
          <a:xfrm rot="5400000">
            <a:off x="6366236" y="3495205"/>
            <a:ext cx="4304837" cy="461665"/>
          </a:xfrm>
          <a:prstGeom prst="rect">
            <a:avLst/>
          </a:prstGeom>
          <a:noFill/>
        </p:spPr>
        <p:txBody>
          <a:bodyPr wrap="square">
            <a:spAutoFit/>
          </a:bodyPr>
          <a:lstStyle/>
          <a:p>
            <a:pPr marR="0" lvl="0" algn="ctr" defTabSz="4572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chemeClr val="bg1">
                    <a:lumMod val="75000"/>
                    <a:lumOff val="25000"/>
                  </a:schemeClr>
                </a:solidFill>
                <a:effectLst/>
                <a:uLnTx/>
                <a:uFillTx/>
                <a:latin typeface="Avenir Book" panose="02000503020000020003" pitchFamily="2" charset="0"/>
                <a:cs typeface="Futura Medium" panose="020B0602020204020303" pitchFamily="34" charset="-79"/>
              </a:rPr>
              <a:t>number of events</a:t>
            </a:r>
          </a:p>
        </p:txBody>
      </p:sp>
      <p:cxnSp>
        <p:nvCxnSpPr>
          <p:cNvPr id="12" name="Straight Arrow Connector 11">
            <a:extLst>
              <a:ext uri="{FF2B5EF4-FFF2-40B4-BE49-F238E27FC236}">
                <a16:creationId xmlns:a16="http://schemas.microsoft.com/office/drawing/2014/main" id="{30ADDEF8-FDB4-69E8-41FC-CD40ACE1C9AF}"/>
              </a:ext>
            </a:extLst>
          </p:cNvPr>
          <p:cNvCxnSpPr/>
          <p:nvPr/>
        </p:nvCxnSpPr>
        <p:spPr>
          <a:xfrm flipV="1">
            <a:off x="8231473" y="515493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CDBB00A-2BFA-7729-7E3E-56F742BDED3E}"/>
              </a:ext>
            </a:extLst>
          </p:cNvPr>
          <p:cNvCxnSpPr/>
          <p:nvPr/>
        </p:nvCxnSpPr>
        <p:spPr>
          <a:xfrm flipV="1">
            <a:off x="8231473" y="476631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95CB611-8288-A8DE-D811-D2A4CA66F14D}"/>
              </a:ext>
            </a:extLst>
          </p:cNvPr>
          <p:cNvCxnSpPr/>
          <p:nvPr/>
        </p:nvCxnSpPr>
        <p:spPr>
          <a:xfrm flipV="1">
            <a:off x="8231473" y="437769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288461A-408B-78FF-1270-7C7153956107}"/>
              </a:ext>
            </a:extLst>
          </p:cNvPr>
          <p:cNvCxnSpPr/>
          <p:nvPr/>
        </p:nvCxnSpPr>
        <p:spPr>
          <a:xfrm flipV="1">
            <a:off x="8231473" y="400050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685EE58-8DA5-4FBA-9ACF-227D55057B2F}"/>
              </a:ext>
            </a:extLst>
          </p:cNvPr>
          <p:cNvCxnSpPr/>
          <p:nvPr/>
        </p:nvCxnSpPr>
        <p:spPr>
          <a:xfrm flipV="1">
            <a:off x="8231473" y="360045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3FA637E-97B9-7F73-2286-E85516F7F223}"/>
              </a:ext>
            </a:extLst>
          </p:cNvPr>
          <p:cNvCxnSpPr/>
          <p:nvPr/>
        </p:nvCxnSpPr>
        <p:spPr>
          <a:xfrm flipV="1">
            <a:off x="8231473" y="318897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2CB614B-A7AD-AA1C-91BE-976A6E55360A}"/>
              </a:ext>
            </a:extLst>
          </p:cNvPr>
          <p:cNvCxnSpPr/>
          <p:nvPr/>
        </p:nvCxnSpPr>
        <p:spPr>
          <a:xfrm flipV="1">
            <a:off x="8231473" y="274701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B1BB675-614D-14E6-CDAB-EFFE63C85F02}"/>
              </a:ext>
            </a:extLst>
          </p:cNvPr>
          <p:cNvCxnSpPr/>
          <p:nvPr/>
        </p:nvCxnSpPr>
        <p:spPr>
          <a:xfrm flipV="1">
            <a:off x="8231473" y="235839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FC04FBB-DBDF-152D-F8EA-0B0854A0D8AA}"/>
              </a:ext>
            </a:extLst>
          </p:cNvPr>
          <p:cNvCxnSpPr/>
          <p:nvPr/>
        </p:nvCxnSpPr>
        <p:spPr>
          <a:xfrm flipV="1">
            <a:off x="8231473" y="1969770"/>
            <a:ext cx="0" cy="377190"/>
          </a:xfrm>
          <a:prstGeom prst="straightConnector1">
            <a:avLst/>
          </a:prstGeom>
          <a:ln w="12700">
            <a:solidFill>
              <a:schemeClr val="bg1">
                <a:lumMod val="50000"/>
                <a:lumOff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7277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D597B8-DD87-78EE-39B9-930095C65E14}"/>
              </a:ext>
            </a:extLst>
          </p:cNvPr>
          <p:cNvSpPr txBox="1"/>
          <p:nvPr/>
        </p:nvSpPr>
        <p:spPr>
          <a:xfrm>
            <a:off x="211521" y="151028"/>
            <a:ext cx="872095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solidFill>
                  <a:prstClr val="black"/>
                </a:solidFill>
                <a:effectLst/>
                <a:uLnTx/>
                <a:uFillTx/>
                <a:latin typeface="Avenir Black" panose="02000503020000020003" pitchFamily="2" charset="0"/>
                <a:cs typeface="Futura Medium" panose="020B0602020204020303" pitchFamily="34" charset="-79"/>
              </a:rPr>
              <a:t>AMMPER</a:t>
            </a:r>
          </a:p>
        </p:txBody>
      </p:sp>
      <p:sp>
        <p:nvSpPr>
          <p:cNvPr id="21" name="TextBox 20">
            <a:extLst>
              <a:ext uri="{FF2B5EF4-FFF2-40B4-BE49-F238E27FC236}">
                <a16:creationId xmlns:a16="http://schemas.microsoft.com/office/drawing/2014/main" id="{953DCE0B-12A7-4957-7F22-CB0E9D6E94F8}"/>
              </a:ext>
            </a:extLst>
          </p:cNvPr>
          <p:cNvSpPr txBox="1"/>
          <p:nvPr/>
        </p:nvSpPr>
        <p:spPr>
          <a:xfrm>
            <a:off x="39502" y="6594990"/>
            <a:ext cx="5056371"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50000"/>
                    <a:lumOff val="50000"/>
                  </a:prstClr>
                </a:solidFill>
                <a:effectLst/>
                <a:uLnTx/>
                <a:uFillTx/>
                <a:latin typeface="Avenir Book" panose="02000503020000020003" pitchFamily="2" charset="0"/>
                <a:cs typeface="Futura Medium" panose="020B0602020204020303" pitchFamily="34" charset="-79"/>
              </a:rPr>
              <a:t>Relativistic Ion Tracks: https://</a:t>
            </a:r>
            <a:r>
              <a:rPr kumimoji="0" lang="en-US" sz="1000" b="0" i="0" u="none" strike="noStrike" kern="1200" cap="none" spc="0" normalizeH="0" baseline="0" noProof="0" dirty="0" err="1">
                <a:ln>
                  <a:noFill/>
                </a:ln>
                <a:solidFill>
                  <a:prstClr val="black">
                    <a:lumMod val="50000"/>
                    <a:lumOff val="50000"/>
                  </a:prstClr>
                </a:solidFill>
                <a:effectLst/>
                <a:uLnTx/>
                <a:uFillTx/>
                <a:latin typeface="Avenir Book" panose="02000503020000020003" pitchFamily="2" charset="0"/>
                <a:cs typeface="Futura Medium" panose="020B0602020204020303" pitchFamily="34" charset="-79"/>
              </a:rPr>
              <a:t>software.nasa.gov</a:t>
            </a:r>
            <a:r>
              <a:rPr kumimoji="0" lang="en-US" sz="1000" b="0" i="0" u="none" strike="noStrike" kern="1200" cap="none" spc="0" normalizeH="0" baseline="0" noProof="0" dirty="0">
                <a:ln>
                  <a:noFill/>
                </a:ln>
                <a:solidFill>
                  <a:prstClr val="black">
                    <a:lumMod val="50000"/>
                    <a:lumOff val="50000"/>
                  </a:prstClr>
                </a:solidFill>
                <a:effectLst/>
                <a:uLnTx/>
                <a:uFillTx/>
                <a:latin typeface="Avenir Book" panose="02000503020000020003" pitchFamily="2" charset="0"/>
                <a:cs typeface="Futura Medium" panose="020B0602020204020303" pitchFamily="34" charset="-79"/>
              </a:rPr>
              <a:t>/software/MSC-25937-1</a:t>
            </a:r>
          </a:p>
        </p:txBody>
      </p:sp>
      <p:sp>
        <p:nvSpPr>
          <p:cNvPr id="17" name="TextBox 16">
            <a:extLst>
              <a:ext uri="{FF2B5EF4-FFF2-40B4-BE49-F238E27FC236}">
                <a16:creationId xmlns:a16="http://schemas.microsoft.com/office/drawing/2014/main" id="{EE10F3E7-983F-1DF6-6B17-5175F37ED27D}"/>
              </a:ext>
            </a:extLst>
          </p:cNvPr>
          <p:cNvSpPr txBox="1"/>
          <p:nvPr/>
        </p:nvSpPr>
        <p:spPr>
          <a:xfrm>
            <a:off x="1381206" y="712042"/>
            <a:ext cx="6102946"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a computational model of yeast populations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exposed to Galactic Cosmic Ray (GCR) radiation</a:t>
            </a:r>
          </a:p>
        </p:txBody>
      </p:sp>
      <p:grpSp>
        <p:nvGrpSpPr>
          <p:cNvPr id="18" name="Group 17">
            <a:extLst>
              <a:ext uri="{FF2B5EF4-FFF2-40B4-BE49-F238E27FC236}">
                <a16:creationId xmlns:a16="http://schemas.microsoft.com/office/drawing/2014/main" id="{976FF570-795E-4722-2541-A47238FFDDDC}"/>
              </a:ext>
            </a:extLst>
          </p:cNvPr>
          <p:cNvGrpSpPr/>
          <p:nvPr/>
        </p:nvGrpSpPr>
        <p:grpSpPr>
          <a:xfrm>
            <a:off x="518868" y="2606978"/>
            <a:ext cx="8282078" cy="4175615"/>
            <a:chOff x="518868" y="2606978"/>
            <a:chExt cx="8282078" cy="4175615"/>
          </a:xfrm>
        </p:grpSpPr>
        <p:sp>
          <p:nvSpPr>
            <p:cNvPr id="6" name="TextBox 5">
              <a:extLst>
                <a:ext uri="{FF2B5EF4-FFF2-40B4-BE49-F238E27FC236}">
                  <a16:creationId xmlns:a16="http://schemas.microsoft.com/office/drawing/2014/main" id="{AF4B796C-2822-B8DD-62B2-7A97E6094F70}"/>
                </a:ext>
              </a:extLst>
            </p:cNvPr>
            <p:cNvSpPr txBox="1"/>
            <p:nvPr/>
          </p:nvSpPr>
          <p:spPr>
            <a:xfrm>
              <a:off x="5651930" y="5913373"/>
              <a:ext cx="115922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30FF"/>
                  </a:solidFill>
                  <a:effectLst/>
                  <a:uLnTx/>
                  <a:uFillTx/>
                  <a:latin typeface="Futura Medium" panose="020B0602020204020303" pitchFamily="34" charset="-79"/>
                  <a:ea typeface="+mn-ea"/>
                  <a:cs typeface="Futura Medium" panose="020B0602020204020303" pitchFamily="34" charset="-79"/>
                </a:rPr>
                <a:t>yeast cells</a:t>
              </a:r>
            </a:p>
          </p:txBody>
        </p:sp>
        <p:pic>
          <p:nvPicPr>
            <p:cNvPr id="5" name="Picture 4">
              <a:extLst>
                <a:ext uri="{FF2B5EF4-FFF2-40B4-BE49-F238E27FC236}">
                  <a16:creationId xmlns:a16="http://schemas.microsoft.com/office/drawing/2014/main" id="{86EDE8F6-210F-263D-380F-491C74AC7488}"/>
                </a:ext>
              </a:extLst>
            </p:cNvPr>
            <p:cNvPicPr>
              <a:picLocks noChangeAspect="1"/>
            </p:cNvPicPr>
            <p:nvPr/>
          </p:nvPicPr>
          <p:blipFill>
            <a:blip r:embed="rId2"/>
            <a:stretch>
              <a:fillRect/>
            </a:stretch>
          </p:blipFill>
          <p:spPr>
            <a:xfrm>
              <a:off x="518868" y="2715301"/>
              <a:ext cx="8044694" cy="3512678"/>
            </a:xfrm>
            <a:prstGeom prst="rect">
              <a:avLst/>
            </a:prstGeom>
          </p:spPr>
        </p:pic>
        <p:sp>
          <p:nvSpPr>
            <p:cNvPr id="8" name="TextBox 7">
              <a:extLst>
                <a:ext uri="{FF2B5EF4-FFF2-40B4-BE49-F238E27FC236}">
                  <a16:creationId xmlns:a16="http://schemas.microsoft.com/office/drawing/2014/main" id="{09D5D526-1E94-D6CC-6A02-0BA82369A024}"/>
                </a:ext>
              </a:extLst>
            </p:cNvPr>
            <p:cNvSpPr txBox="1"/>
            <p:nvPr/>
          </p:nvSpPr>
          <p:spPr>
            <a:xfrm>
              <a:off x="3114900" y="2766956"/>
              <a:ext cx="2532772" cy="646331"/>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Avenir Book" panose="02000503020000020003" pitchFamily="2" charset="0"/>
                  <a:cs typeface="Futura Medium" panose="020B0602020204020303" pitchFamily="34" charset="-79"/>
                </a:rPr>
                <a:t>Accelerator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Avenir Book" panose="02000503020000020003" pitchFamily="2" charset="0"/>
                  <a:cs typeface="Futura Medium" panose="020B0602020204020303" pitchFamily="34" charset="-79"/>
                </a:rPr>
                <a:t>(simulated GCR)</a:t>
              </a:r>
            </a:p>
          </p:txBody>
        </p:sp>
        <p:sp>
          <p:nvSpPr>
            <p:cNvPr id="9" name="TextBox 8">
              <a:extLst>
                <a:ext uri="{FF2B5EF4-FFF2-40B4-BE49-F238E27FC236}">
                  <a16:creationId xmlns:a16="http://schemas.microsoft.com/office/drawing/2014/main" id="{BE16A6E5-8A4B-12BD-6868-CA6A8D6243BB}"/>
                </a:ext>
              </a:extLst>
            </p:cNvPr>
            <p:cNvSpPr txBox="1"/>
            <p:nvPr/>
          </p:nvSpPr>
          <p:spPr>
            <a:xfrm>
              <a:off x="5786413" y="2771120"/>
              <a:ext cx="2759243" cy="646331"/>
            </a:xfrm>
            <a:prstGeom prst="rect">
              <a:avLst/>
            </a:prstGeom>
            <a:solidFill>
              <a:schemeClr val="bg1"/>
            </a:solidFill>
            <a:ln>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Avenir Book" panose="02000503020000020003" pitchFamily="2" charset="0"/>
                  <a:cs typeface="Futura Medium" panose="020B0602020204020303" pitchFamily="34" charset="-79"/>
                </a:rPr>
                <a:t>Accelerator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Avenir Book" panose="02000503020000020003" pitchFamily="2" charset="0"/>
                  <a:cs typeface="Futura Medium" panose="020B0602020204020303" pitchFamily="34" charset="-79"/>
                </a:rPr>
                <a:t>(150 MeV protons)</a:t>
              </a:r>
            </a:p>
          </p:txBody>
        </p:sp>
        <p:sp>
          <p:nvSpPr>
            <p:cNvPr id="12" name="TextBox 11">
              <a:extLst>
                <a:ext uri="{FF2B5EF4-FFF2-40B4-BE49-F238E27FC236}">
                  <a16:creationId xmlns:a16="http://schemas.microsoft.com/office/drawing/2014/main" id="{2C235F9C-355F-D27F-0113-E6DDDF9A644D}"/>
                </a:ext>
              </a:extLst>
            </p:cNvPr>
            <p:cNvSpPr txBox="1"/>
            <p:nvPr/>
          </p:nvSpPr>
          <p:spPr>
            <a:xfrm>
              <a:off x="6231541" y="6444039"/>
              <a:ext cx="2569405"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2B700"/>
                  </a:solidFill>
                  <a:effectLst/>
                  <a:uLnTx/>
                  <a:uFillTx/>
                  <a:latin typeface="Futura Medium" panose="020B0602020204020303" pitchFamily="34" charset="-79"/>
                  <a:ea typeface="+mn-ea"/>
                  <a:cs typeface="Futura Medium" panose="020B0602020204020303" pitchFamily="34" charset="-79"/>
                </a:rPr>
                <a:t>reactive oxygen species</a:t>
              </a:r>
            </a:p>
          </p:txBody>
        </p:sp>
        <p:sp>
          <p:nvSpPr>
            <p:cNvPr id="13" name="TextBox 12">
              <a:extLst>
                <a:ext uri="{FF2B5EF4-FFF2-40B4-BE49-F238E27FC236}">
                  <a16:creationId xmlns:a16="http://schemas.microsoft.com/office/drawing/2014/main" id="{B0596316-90A4-279F-590A-8D29D5B539ED}"/>
                </a:ext>
              </a:extLst>
            </p:cNvPr>
            <p:cNvSpPr txBox="1"/>
            <p:nvPr/>
          </p:nvSpPr>
          <p:spPr>
            <a:xfrm>
              <a:off x="5932528" y="6214464"/>
              <a:ext cx="1757247"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2C104"/>
                  </a:solidFill>
                  <a:effectLst>
                    <a:glow rad="101600">
                      <a:srgbClr val="FFC000">
                        <a:satMod val="175000"/>
                        <a:alpha val="40000"/>
                      </a:srgbClr>
                    </a:glow>
                  </a:effectLst>
                  <a:uLnTx/>
                  <a:uFillTx/>
                  <a:latin typeface="Futura Medium" panose="020B0602020204020303" pitchFamily="34" charset="-79"/>
                  <a:ea typeface="+mn-ea"/>
                  <a:cs typeface="Futura Medium" panose="020B0602020204020303" pitchFamily="34" charset="-79"/>
                </a:rPr>
                <a:t>radiation track</a:t>
              </a:r>
            </a:p>
          </p:txBody>
        </p:sp>
        <p:cxnSp>
          <p:nvCxnSpPr>
            <p:cNvPr id="15" name="Straight Arrow Connector 14">
              <a:extLst>
                <a:ext uri="{FF2B5EF4-FFF2-40B4-BE49-F238E27FC236}">
                  <a16:creationId xmlns:a16="http://schemas.microsoft.com/office/drawing/2014/main" id="{E8971BA2-26D4-FEED-83C1-AF822B810B43}"/>
                </a:ext>
              </a:extLst>
            </p:cNvPr>
            <p:cNvCxnSpPr>
              <a:cxnSpLocks/>
            </p:cNvCxnSpPr>
            <p:nvPr/>
          </p:nvCxnSpPr>
          <p:spPr>
            <a:xfrm flipV="1">
              <a:off x="6564827" y="4712824"/>
              <a:ext cx="601207" cy="1241166"/>
            </a:xfrm>
            <a:prstGeom prst="straightConnector1">
              <a:avLst/>
            </a:prstGeom>
            <a:ln w="19050">
              <a:solidFill>
                <a:srgbClr val="0030F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9D26B52-2A21-E84E-1F6B-D08E4F95B655}"/>
                </a:ext>
              </a:extLst>
            </p:cNvPr>
            <p:cNvCxnSpPr>
              <a:cxnSpLocks/>
            </p:cNvCxnSpPr>
            <p:nvPr/>
          </p:nvCxnSpPr>
          <p:spPr>
            <a:xfrm flipV="1">
              <a:off x="7354258" y="5641679"/>
              <a:ext cx="467836" cy="541886"/>
            </a:xfrm>
            <a:prstGeom prst="straightConnector1">
              <a:avLst/>
            </a:prstGeom>
            <a:ln w="19050">
              <a:solidFill>
                <a:srgbClr val="C2C10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ABAD84D-577E-BB0C-64BB-DFEAAF7B4034}"/>
                </a:ext>
              </a:extLst>
            </p:cNvPr>
            <p:cNvCxnSpPr>
              <a:cxnSpLocks/>
            </p:cNvCxnSpPr>
            <p:nvPr/>
          </p:nvCxnSpPr>
          <p:spPr>
            <a:xfrm flipV="1">
              <a:off x="7822094" y="5750881"/>
              <a:ext cx="235438" cy="732217"/>
            </a:xfrm>
            <a:prstGeom prst="straightConnector1">
              <a:avLst/>
            </a:prstGeom>
            <a:ln w="19050">
              <a:solidFill>
                <a:srgbClr val="32B7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B8A9903-0E52-47F1-4C05-9B82A53DC6B3}"/>
                </a:ext>
              </a:extLst>
            </p:cNvPr>
            <p:cNvSpPr/>
            <p:nvPr/>
          </p:nvSpPr>
          <p:spPr>
            <a:xfrm>
              <a:off x="583697" y="2606978"/>
              <a:ext cx="2145223" cy="8419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BAE5647-6C14-E0E9-9942-62C14ED2FD90}"/>
                </a:ext>
              </a:extLst>
            </p:cNvPr>
            <p:cNvSpPr txBox="1"/>
            <p:nvPr/>
          </p:nvSpPr>
          <p:spPr>
            <a:xfrm>
              <a:off x="678365" y="2968538"/>
              <a:ext cx="1955886"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Avenir Book" panose="02000503020000020003" pitchFamily="2" charset="0"/>
                  <a:cs typeface="Futura Medium" panose="020B0602020204020303" pitchFamily="34" charset="-79"/>
                </a:rPr>
                <a:t>Deep Space</a:t>
              </a:r>
            </a:p>
          </p:txBody>
        </p:sp>
      </p:grpSp>
      <p:sp>
        <p:nvSpPr>
          <p:cNvPr id="10" name="TextBox 9">
            <a:extLst>
              <a:ext uri="{FF2B5EF4-FFF2-40B4-BE49-F238E27FC236}">
                <a16:creationId xmlns:a16="http://schemas.microsoft.com/office/drawing/2014/main" id="{249166F0-E177-6759-DFA8-8B3A7F5EDCD7}"/>
              </a:ext>
            </a:extLst>
          </p:cNvPr>
          <p:cNvSpPr txBox="1"/>
          <p:nvPr/>
        </p:nvSpPr>
        <p:spPr>
          <a:xfrm>
            <a:off x="2501641" y="1458597"/>
            <a:ext cx="5555891" cy="1200329"/>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yeast population growth</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radiation energy deposition (from </a:t>
            </a:r>
            <a:r>
              <a:rPr kumimoji="0" lang="en-US" b="0" i="0" u="none" strike="noStrike" kern="1200" cap="none" spc="0" normalizeH="0" baseline="0" noProof="0" dirty="0" err="1">
                <a:ln>
                  <a:noFill/>
                </a:ln>
                <a:solidFill>
                  <a:prstClr val="black"/>
                </a:solidFill>
                <a:effectLst/>
                <a:uLnTx/>
                <a:uFillTx/>
                <a:latin typeface="Avenir Book" panose="02000503020000020003" pitchFamily="2" charset="0"/>
                <a:cs typeface="Futura Medium" panose="020B0602020204020303" pitchFamily="34" charset="-79"/>
              </a:rPr>
              <a:t>RITRACKS</a:t>
            </a:r>
            <a:r>
              <a:rPr kumimoji="0" lang="en-US" b="0" i="0"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ROS generation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cell damage and recovery</a:t>
            </a:r>
          </a:p>
        </p:txBody>
      </p:sp>
      <p:sp>
        <p:nvSpPr>
          <p:cNvPr id="3" name="TextBox 2">
            <a:extLst>
              <a:ext uri="{FF2B5EF4-FFF2-40B4-BE49-F238E27FC236}">
                <a16:creationId xmlns:a16="http://schemas.microsoft.com/office/drawing/2014/main" id="{5707912C-ED0C-9EAF-D880-5B2BAEBF3A08}"/>
              </a:ext>
            </a:extLst>
          </p:cNvPr>
          <p:cNvSpPr txBox="1"/>
          <p:nvPr/>
        </p:nvSpPr>
        <p:spPr>
          <a:xfrm>
            <a:off x="39502" y="6287213"/>
            <a:ext cx="5120640" cy="307777"/>
          </a:xfrm>
          <a:prstGeom prst="rect">
            <a:avLst/>
          </a:prstGeom>
          <a:noFill/>
        </p:spPr>
        <p:txBody>
          <a:bodyPr wrap="square" rtlCol="0">
            <a:spAutoFit/>
          </a:bodyPr>
          <a:lstStyle/>
          <a:p>
            <a:r>
              <a:rPr lang="en-US" sz="1400" dirty="0">
                <a:solidFill>
                  <a:schemeClr val="tx1">
                    <a:lumMod val="50000"/>
                    <a:lumOff val="50000"/>
                  </a:schemeClr>
                </a:solidFill>
                <a:latin typeface="Avenir Book" panose="02000503020000020003" pitchFamily="2" charset="0"/>
              </a:rPr>
              <a:t>image credits: Amrita Singh, NASA</a:t>
            </a:r>
          </a:p>
        </p:txBody>
      </p:sp>
    </p:spTree>
    <p:extLst>
      <p:ext uri="{BB962C8B-B14F-4D97-AF65-F5344CB8AC3E}">
        <p14:creationId xmlns:p14="http://schemas.microsoft.com/office/powerpoint/2010/main" val="1502879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ell damage&#10;&#10;Description automatically generated">
            <a:extLst>
              <a:ext uri="{FF2B5EF4-FFF2-40B4-BE49-F238E27FC236}">
                <a16:creationId xmlns:a16="http://schemas.microsoft.com/office/drawing/2014/main" id="{2C1F4E25-6A79-748D-6987-2E890A96D81B}"/>
              </a:ext>
            </a:extLst>
          </p:cNvPr>
          <p:cNvPicPr>
            <a:picLocks noChangeAspect="1"/>
          </p:cNvPicPr>
          <p:nvPr/>
        </p:nvPicPr>
        <p:blipFill>
          <a:blip r:embed="rId3"/>
          <a:stretch>
            <a:fillRect/>
          </a:stretch>
        </p:blipFill>
        <p:spPr>
          <a:xfrm>
            <a:off x="278624" y="2240986"/>
            <a:ext cx="8586751" cy="2376028"/>
          </a:xfrm>
          <a:prstGeom prst="rect">
            <a:avLst/>
          </a:prstGeom>
        </p:spPr>
      </p:pic>
      <p:sp>
        <p:nvSpPr>
          <p:cNvPr id="4" name="TextBox 3">
            <a:extLst>
              <a:ext uri="{FF2B5EF4-FFF2-40B4-BE49-F238E27FC236}">
                <a16:creationId xmlns:a16="http://schemas.microsoft.com/office/drawing/2014/main" id="{6E8068F7-A5D7-22C1-39C6-24E03C4DEBB9}"/>
              </a:ext>
            </a:extLst>
          </p:cNvPr>
          <p:cNvSpPr txBox="1"/>
          <p:nvPr/>
        </p:nvSpPr>
        <p:spPr>
          <a:xfrm>
            <a:off x="211521" y="151028"/>
            <a:ext cx="872095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solidFill>
                  <a:prstClr val="black"/>
                </a:solidFill>
                <a:effectLst/>
                <a:uLnTx/>
                <a:uFillTx/>
                <a:latin typeface="Avenir Black" panose="02000503020000020003" pitchFamily="2" charset="0"/>
                <a:cs typeface="Futura Medium" panose="020B0602020204020303" pitchFamily="34" charset="-79"/>
              </a:rPr>
              <a:t>AMMPER</a:t>
            </a:r>
          </a:p>
        </p:txBody>
      </p:sp>
      <p:sp>
        <p:nvSpPr>
          <p:cNvPr id="5" name="TextBox 4">
            <a:extLst>
              <a:ext uri="{FF2B5EF4-FFF2-40B4-BE49-F238E27FC236}">
                <a16:creationId xmlns:a16="http://schemas.microsoft.com/office/drawing/2014/main" id="{92D81462-F63E-FEC7-258A-C46DB697D23C}"/>
              </a:ext>
            </a:extLst>
          </p:cNvPr>
          <p:cNvSpPr txBox="1"/>
          <p:nvPr/>
        </p:nvSpPr>
        <p:spPr>
          <a:xfrm>
            <a:off x="1381206" y="712042"/>
            <a:ext cx="6102946"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a computational model of yeast populations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venir Book" panose="02000503020000020003" pitchFamily="2" charset="0"/>
                <a:cs typeface="Futura Medium" panose="020B0602020204020303" pitchFamily="34" charset="-79"/>
              </a:rPr>
              <a:t>exposed to Galactic Cosmic Ray (GCR) radiation</a:t>
            </a:r>
          </a:p>
        </p:txBody>
      </p:sp>
      <p:sp>
        <p:nvSpPr>
          <p:cNvPr id="6" name="TextBox 5">
            <a:extLst>
              <a:ext uri="{FF2B5EF4-FFF2-40B4-BE49-F238E27FC236}">
                <a16:creationId xmlns:a16="http://schemas.microsoft.com/office/drawing/2014/main" id="{043C5C66-774D-AB1D-5778-3D6E264BA101}"/>
              </a:ext>
            </a:extLst>
          </p:cNvPr>
          <p:cNvSpPr txBox="1"/>
          <p:nvPr/>
        </p:nvSpPr>
        <p:spPr>
          <a:xfrm>
            <a:off x="423042" y="5137311"/>
            <a:ext cx="8720958" cy="1200329"/>
          </a:xfrm>
          <a:prstGeom prst="rect">
            <a:avLst/>
          </a:prstGeom>
          <a:noFill/>
        </p:spPr>
        <p:txBody>
          <a:bodyPr wrap="square">
            <a:spAutoFit/>
          </a:bodyPr>
          <a:lstStyle/>
          <a:p>
            <a:r>
              <a:rPr lang="en-US" b="1" i="1" dirty="0">
                <a:latin typeface="Avenir Book" panose="02000503020000020003" pitchFamily="2" charset="0"/>
              </a:rPr>
              <a:t>Preprint now on </a:t>
            </a:r>
            <a:r>
              <a:rPr lang="en-US" b="1" i="1" dirty="0" err="1">
                <a:latin typeface="Avenir Book" panose="02000503020000020003" pitchFamily="2" charset="0"/>
              </a:rPr>
              <a:t>BioRxiv</a:t>
            </a:r>
            <a:r>
              <a:rPr lang="en-US" b="1" i="1" dirty="0">
                <a:latin typeface="Avenir Book" panose="02000503020000020003" pitchFamily="2" charset="0"/>
              </a:rPr>
              <a:t>!</a:t>
            </a:r>
          </a:p>
          <a:p>
            <a:r>
              <a:rPr lang="en-US" dirty="0">
                <a:latin typeface="Avenir Book" panose="02000503020000020003" pitchFamily="2" charset="0"/>
              </a:rPr>
              <a:t>Singh et al. (2023) </a:t>
            </a:r>
            <a:r>
              <a:rPr lang="en-US" dirty="0">
                <a:latin typeface="Avenir Book" panose="02000503020000020003" pitchFamily="2" charset="0"/>
                <a:hlinkClick r:id="rId4"/>
              </a:rPr>
              <a:t>https://www.biorxiv.org/content/10.1101/2023.10.29.564630v1</a:t>
            </a:r>
            <a:endParaRPr lang="en-US" dirty="0">
              <a:latin typeface="Avenir Book" panose="02000503020000020003" pitchFamily="2" charset="0"/>
            </a:endParaRPr>
          </a:p>
          <a:p>
            <a:endParaRPr lang="en-US" dirty="0">
              <a:latin typeface="Avenir Book" panose="02000503020000020003" pitchFamily="2" charset="0"/>
            </a:endParaRPr>
          </a:p>
          <a:p>
            <a:r>
              <a:rPr lang="en-US" b="1" i="1" dirty="0">
                <a:latin typeface="Avenir Book" panose="02000503020000020003" pitchFamily="2" charset="0"/>
              </a:rPr>
              <a:t>Open-source software </a:t>
            </a:r>
            <a:r>
              <a:rPr lang="en-US" dirty="0">
                <a:latin typeface="Avenir Book" panose="02000503020000020003" pitchFamily="2" charset="0"/>
              </a:rPr>
              <a:t>available at https://</a:t>
            </a:r>
            <a:r>
              <a:rPr lang="en-US" dirty="0" err="1">
                <a:latin typeface="Avenir Book" panose="02000503020000020003" pitchFamily="2" charset="0"/>
              </a:rPr>
              <a:t>github.com</a:t>
            </a:r>
            <a:r>
              <a:rPr lang="en-US" dirty="0">
                <a:latin typeface="Avenir Book" panose="02000503020000020003" pitchFamily="2" charset="0"/>
              </a:rPr>
              <a:t>/</a:t>
            </a:r>
            <a:r>
              <a:rPr lang="en-US" dirty="0" err="1">
                <a:latin typeface="Avenir Book" panose="02000503020000020003" pitchFamily="2" charset="0"/>
              </a:rPr>
              <a:t>nasa</a:t>
            </a:r>
            <a:r>
              <a:rPr lang="en-US" dirty="0">
                <a:latin typeface="Avenir Book" panose="02000503020000020003" pitchFamily="2" charset="0"/>
              </a:rPr>
              <a:t>/</a:t>
            </a:r>
            <a:r>
              <a:rPr lang="en-US" dirty="0" err="1">
                <a:latin typeface="Avenir Book" panose="02000503020000020003" pitchFamily="2" charset="0"/>
              </a:rPr>
              <a:t>AMMPER</a:t>
            </a:r>
            <a:endParaRPr lang="en-US" dirty="0">
              <a:latin typeface="Avenir Book" panose="02000503020000020003" pitchFamily="2" charset="0"/>
            </a:endParaRPr>
          </a:p>
        </p:txBody>
      </p:sp>
    </p:spTree>
    <p:extLst>
      <p:ext uri="{BB962C8B-B14F-4D97-AF65-F5344CB8AC3E}">
        <p14:creationId xmlns:p14="http://schemas.microsoft.com/office/powerpoint/2010/main" val="1050478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0A10DE5-8B49-F3E8-EB54-BC1B9AEDDF4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25875" y="2069432"/>
            <a:ext cx="6141542" cy="46644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086184B-A4D8-7BEF-A1F6-C2EE43C1B4AF}"/>
              </a:ext>
            </a:extLst>
          </p:cNvPr>
          <p:cNvSpPr txBox="1"/>
          <p:nvPr/>
        </p:nvSpPr>
        <p:spPr>
          <a:xfrm>
            <a:off x="553640" y="229943"/>
            <a:ext cx="8036719" cy="646331"/>
          </a:xfrm>
          <a:prstGeom prst="rect">
            <a:avLst/>
          </a:prstGeom>
          <a:noFill/>
        </p:spPr>
        <p:txBody>
          <a:bodyPr wrap="square" rtlCol="0">
            <a:spAutoFit/>
          </a:bodyPr>
          <a:lstStyle/>
          <a:p>
            <a:pPr algn="ctr"/>
            <a:r>
              <a:rPr lang="en-US" sz="3600" dirty="0">
                <a:latin typeface="Avenir Black" panose="02000503020000020003" pitchFamily="2" charset="0"/>
                <a:cs typeface="Arial" panose="020B0604020202020204" pitchFamily="34" charset="0"/>
              </a:rPr>
              <a:t>Conducting research in deep space</a:t>
            </a:r>
          </a:p>
        </p:txBody>
      </p:sp>
      <p:sp>
        <p:nvSpPr>
          <p:cNvPr id="6" name="TextBox 5">
            <a:extLst>
              <a:ext uri="{FF2B5EF4-FFF2-40B4-BE49-F238E27FC236}">
                <a16:creationId xmlns:a16="http://schemas.microsoft.com/office/drawing/2014/main" id="{3F78E497-78C1-7544-C52B-C5C3F339BF21}"/>
              </a:ext>
            </a:extLst>
          </p:cNvPr>
          <p:cNvSpPr txBox="1"/>
          <p:nvPr/>
        </p:nvSpPr>
        <p:spPr>
          <a:xfrm>
            <a:off x="5084775" y="6559122"/>
            <a:ext cx="3982642" cy="253916"/>
          </a:xfrm>
          <a:prstGeom prst="rect">
            <a:avLst/>
          </a:prstGeom>
          <a:noFill/>
        </p:spPr>
        <p:txBody>
          <a:bodyPr wrap="square">
            <a:spAutoFit/>
          </a:bodyPr>
          <a:lstStyle/>
          <a:p>
            <a:pPr algn="r" defTabSz="342900"/>
            <a:r>
              <a:rPr lang="en-US" sz="1050" dirty="0">
                <a:solidFill>
                  <a:schemeClr val="tx1">
                    <a:lumMod val="75000"/>
                  </a:schemeClr>
                </a:solidFill>
                <a:latin typeface="Avenir Book" panose="02000503020000020003" pitchFamily="2" charset="0"/>
              </a:rPr>
              <a:t>image credit: NASA</a:t>
            </a:r>
          </a:p>
        </p:txBody>
      </p:sp>
    </p:spTree>
    <p:extLst>
      <p:ext uri="{BB962C8B-B14F-4D97-AF65-F5344CB8AC3E}">
        <p14:creationId xmlns:p14="http://schemas.microsoft.com/office/powerpoint/2010/main" val="29175803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0A10DE5-8B49-F3E8-EB54-BC1B9AEDDF4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25875" y="2069432"/>
            <a:ext cx="6141542" cy="46644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086184B-A4D8-7BEF-A1F6-C2EE43C1B4AF}"/>
              </a:ext>
            </a:extLst>
          </p:cNvPr>
          <p:cNvSpPr txBox="1"/>
          <p:nvPr/>
        </p:nvSpPr>
        <p:spPr>
          <a:xfrm>
            <a:off x="553640" y="229943"/>
            <a:ext cx="8036719" cy="1200329"/>
          </a:xfrm>
          <a:prstGeom prst="rect">
            <a:avLst/>
          </a:prstGeom>
          <a:noFill/>
        </p:spPr>
        <p:txBody>
          <a:bodyPr wrap="square" rtlCol="0">
            <a:spAutoFit/>
          </a:bodyPr>
          <a:lstStyle/>
          <a:p>
            <a:pPr algn="ctr"/>
            <a:r>
              <a:rPr lang="en-US" sz="3600" dirty="0">
                <a:latin typeface="Avenir Black" panose="02000503020000020003" pitchFamily="2" charset="0"/>
                <a:cs typeface="Arial" panose="020B0604020202020204" pitchFamily="34" charset="0"/>
              </a:rPr>
              <a:t>Conducting research in deep space</a:t>
            </a:r>
          </a:p>
          <a:p>
            <a:pPr algn="ctr"/>
            <a:r>
              <a:rPr lang="en-US" sz="3600" dirty="0">
                <a:latin typeface="Avenir Black" panose="02000503020000020003" pitchFamily="2" charset="0"/>
                <a:cs typeface="Arial" panose="020B0604020202020204" pitchFamily="34" charset="0"/>
              </a:rPr>
              <a:t>presents new challenges</a:t>
            </a:r>
          </a:p>
        </p:txBody>
      </p:sp>
      <p:sp>
        <p:nvSpPr>
          <p:cNvPr id="4" name="TextBox 3">
            <a:extLst>
              <a:ext uri="{FF2B5EF4-FFF2-40B4-BE49-F238E27FC236}">
                <a16:creationId xmlns:a16="http://schemas.microsoft.com/office/drawing/2014/main" id="{80D741C2-7E16-C0F6-D226-D308397F8F61}"/>
              </a:ext>
            </a:extLst>
          </p:cNvPr>
          <p:cNvSpPr txBox="1"/>
          <p:nvPr/>
        </p:nvSpPr>
        <p:spPr>
          <a:xfrm>
            <a:off x="76583" y="1516099"/>
            <a:ext cx="8251031" cy="4832092"/>
          </a:xfrm>
          <a:prstGeom prst="rect">
            <a:avLst/>
          </a:prstGeom>
          <a:noFill/>
        </p:spPr>
        <p:txBody>
          <a:bodyPr wrap="square" rtlCol="0">
            <a:spAutoFit/>
          </a:bodyPr>
          <a:lstStyle/>
          <a:p>
            <a:r>
              <a:rPr lang="en-US" sz="2400" b="1" dirty="0">
                <a:solidFill>
                  <a:schemeClr val="accent2">
                    <a:lumMod val="40000"/>
                    <a:lumOff val="60000"/>
                  </a:schemeClr>
                </a:solidFill>
                <a:latin typeface="Avenir Black" panose="02000503020000020003" pitchFamily="2" charset="0"/>
                <a:cs typeface="Arial" panose="020B0604020202020204" pitchFamily="34" charset="0"/>
              </a:rPr>
              <a:t>Current platforms involve…</a:t>
            </a:r>
          </a:p>
          <a:p>
            <a:endParaRPr lang="en-US" sz="2400" b="1" dirty="0">
              <a:solidFill>
                <a:schemeClr val="accent2">
                  <a:lumMod val="40000"/>
                  <a:lumOff val="60000"/>
                </a:schemeClr>
              </a:solidFill>
              <a:latin typeface="Avenir Black" panose="02000503020000020003" pitchFamily="2" charset="0"/>
              <a:cs typeface="Arial" panose="020B0604020202020204" pitchFamily="34" charset="0"/>
            </a:endParaRPr>
          </a:p>
          <a:p>
            <a:pPr marL="257175" indent="-257175">
              <a:buFont typeface="Arial" panose="020B0604020202020204" pitchFamily="34" charset="0"/>
              <a:buChar char="•"/>
            </a:pPr>
            <a:r>
              <a:rPr lang="en-US" sz="2000" b="1" dirty="0">
                <a:latin typeface="Avenir Black" panose="02000503020000020003" pitchFamily="2" charset="0"/>
                <a:cs typeface="Arial" panose="020B0604020202020204" pitchFamily="34" charset="0"/>
              </a:rPr>
              <a:t>Longer payload integration / transit periods</a:t>
            </a:r>
            <a:br>
              <a:rPr lang="en-US" sz="2000" dirty="0">
                <a:latin typeface="Avenir Book" panose="02000503020000020003" pitchFamily="2" charset="0"/>
                <a:cs typeface="Arial" panose="020B0604020202020204" pitchFamily="34" charset="0"/>
              </a:rPr>
            </a:br>
            <a:r>
              <a:rPr lang="en-US" sz="2000" kern="100" dirty="0">
                <a:latin typeface="Avenir Book" panose="02000503020000020003" pitchFamily="2" charset="0"/>
                <a:ea typeface="Calibri" panose="020F0502020204030204" pitchFamily="34" charset="0"/>
                <a:cs typeface="Times New Roman" panose="02020603050405020304" pitchFamily="18" charset="0"/>
                <a:sym typeface="Symbol" pitchFamily="2" charset="2"/>
              </a:rPr>
              <a:t> </a:t>
            </a:r>
            <a:r>
              <a:rPr lang="en-US" sz="2000" dirty="0">
                <a:latin typeface="Avenir Book" panose="02000503020000020003" pitchFamily="2" charset="0"/>
                <a:cs typeface="Arial" panose="020B0604020202020204" pitchFamily="34" charset="0"/>
              </a:rPr>
              <a:t>longer stasis periods for organisms</a:t>
            </a:r>
          </a:p>
          <a:p>
            <a:pPr marL="257175" indent="-257175">
              <a:buFont typeface="Arial" panose="020B0604020202020204" pitchFamily="34" charset="0"/>
              <a:buChar char="•"/>
            </a:pPr>
            <a:endParaRPr lang="en-US" sz="2000" dirty="0">
              <a:latin typeface="Avenir Book" panose="02000503020000020003" pitchFamily="2" charset="0"/>
              <a:cs typeface="Arial" panose="020B0604020202020204" pitchFamily="34" charset="0"/>
            </a:endParaRPr>
          </a:p>
          <a:p>
            <a:pPr marL="257175" indent="-257175">
              <a:buFont typeface="Arial" panose="020B0604020202020204" pitchFamily="34" charset="0"/>
              <a:buChar char="•"/>
            </a:pPr>
            <a:r>
              <a:rPr lang="en-US" sz="2000" b="1" dirty="0">
                <a:latin typeface="Avenir Black" panose="02000503020000020003" pitchFamily="2" charset="0"/>
                <a:cs typeface="Arial" panose="020B0604020202020204" pitchFamily="34" charset="0"/>
              </a:rPr>
              <a:t>Lower mass/volume/data limits </a:t>
            </a:r>
            <a:br>
              <a:rPr lang="en-US" sz="2000" dirty="0">
                <a:latin typeface="Avenir Book" panose="02000503020000020003" pitchFamily="2" charset="0"/>
                <a:cs typeface="Arial" panose="020B0604020202020204" pitchFamily="34" charset="0"/>
              </a:rPr>
            </a:br>
            <a:r>
              <a:rPr lang="en-US" sz="2000" kern="100" dirty="0">
                <a:latin typeface="Avenir Book" panose="02000503020000020003" pitchFamily="2" charset="0"/>
                <a:ea typeface="Calibri" panose="020F0502020204030204" pitchFamily="34" charset="0"/>
                <a:cs typeface="Times New Roman" panose="02020603050405020304" pitchFamily="18" charset="0"/>
                <a:sym typeface="Symbol" pitchFamily="2" charset="2"/>
              </a:rPr>
              <a:t></a:t>
            </a:r>
            <a:r>
              <a:rPr lang="en-US" sz="2000" dirty="0">
                <a:latin typeface="Avenir Book" panose="02000503020000020003" pitchFamily="2" charset="0"/>
                <a:cs typeface="Arial" panose="020B0604020202020204" pitchFamily="34" charset="0"/>
              </a:rPr>
              <a:t> compact, efficient hardware</a:t>
            </a:r>
            <a:br>
              <a:rPr lang="en-US" sz="2000" dirty="0">
                <a:latin typeface="Avenir Book" panose="02000503020000020003" pitchFamily="2" charset="0"/>
                <a:cs typeface="Arial" panose="020B0604020202020204" pitchFamily="34" charset="0"/>
              </a:rPr>
            </a:br>
            <a:r>
              <a:rPr lang="en-US" sz="2000" kern="100" dirty="0">
                <a:latin typeface="Avenir Book" panose="02000503020000020003" pitchFamily="2" charset="0"/>
                <a:ea typeface="Calibri" panose="020F0502020204030204" pitchFamily="34" charset="0"/>
                <a:cs typeface="Times New Roman" panose="02020603050405020304" pitchFamily="18" charset="0"/>
                <a:sym typeface="Symbol" pitchFamily="2" charset="2"/>
              </a:rPr>
              <a:t></a:t>
            </a:r>
            <a:r>
              <a:rPr lang="en-US" sz="2000" dirty="0">
                <a:latin typeface="Avenir Book" panose="02000503020000020003" pitchFamily="2" charset="0"/>
                <a:cs typeface="Arial" panose="020B0604020202020204" pitchFamily="34" charset="0"/>
              </a:rPr>
              <a:t> onboard data processing</a:t>
            </a:r>
          </a:p>
          <a:p>
            <a:pPr marL="257175" indent="-257175">
              <a:buFont typeface="Arial" panose="020B0604020202020204" pitchFamily="34" charset="0"/>
              <a:buChar char="•"/>
            </a:pPr>
            <a:endParaRPr lang="en-US" sz="2000" dirty="0">
              <a:latin typeface="Avenir Book" panose="02000503020000020003" pitchFamily="2" charset="0"/>
              <a:cs typeface="Arial" panose="020B0604020202020204" pitchFamily="34" charset="0"/>
            </a:endParaRPr>
          </a:p>
          <a:p>
            <a:pPr marL="257175" indent="-257175">
              <a:buFont typeface="Arial" panose="020B0604020202020204" pitchFamily="34" charset="0"/>
              <a:buChar char="•"/>
            </a:pPr>
            <a:r>
              <a:rPr lang="en-US" sz="2000" b="1" dirty="0">
                <a:latin typeface="Avenir Black" panose="02000503020000020003" pitchFamily="2" charset="0"/>
                <a:cs typeface="Arial" panose="020B0604020202020204" pitchFamily="34" charset="0"/>
              </a:rPr>
              <a:t>Little / no crew time</a:t>
            </a:r>
            <a:br>
              <a:rPr lang="en-US" sz="2000" dirty="0">
                <a:latin typeface="Avenir Book" panose="02000503020000020003" pitchFamily="2" charset="0"/>
                <a:cs typeface="Arial" panose="020B0604020202020204" pitchFamily="34" charset="0"/>
              </a:rPr>
            </a:br>
            <a:r>
              <a:rPr lang="en-US" sz="2000" kern="100" dirty="0">
                <a:latin typeface="Avenir Book" panose="02000503020000020003" pitchFamily="2" charset="0"/>
                <a:ea typeface="Calibri" panose="020F0502020204030204" pitchFamily="34" charset="0"/>
                <a:cs typeface="Times New Roman" panose="02020603050405020304" pitchFamily="18" charset="0"/>
                <a:sym typeface="Symbol" pitchFamily="2" charset="2"/>
              </a:rPr>
              <a:t></a:t>
            </a:r>
            <a:r>
              <a:rPr lang="en-US" sz="2000" dirty="0">
                <a:latin typeface="Avenir Book" panose="02000503020000020003" pitchFamily="2" charset="0"/>
                <a:cs typeface="Arial" panose="020B0604020202020204" pitchFamily="34" charset="0"/>
              </a:rPr>
              <a:t> autonomous / passive hardware</a:t>
            </a:r>
          </a:p>
          <a:p>
            <a:pPr marL="257175" indent="-257175">
              <a:buFont typeface="Arial" panose="020B0604020202020204" pitchFamily="34" charset="0"/>
              <a:buChar char="•"/>
            </a:pPr>
            <a:endParaRPr lang="en-US" sz="2000" dirty="0">
              <a:latin typeface="Avenir Book" panose="02000503020000020003" pitchFamily="2" charset="0"/>
              <a:cs typeface="Arial" panose="020B0604020202020204" pitchFamily="34" charset="0"/>
            </a:endParaRPr>
          </a:p>
          <a:p>
            <a:pPr marL="257175" indent="-257175">
              <a:buFont typeface="Arial" panose="020B0604020202020204" pitchFamily="34" charset="0"/>
              <a:buChar char="•"/>
            </a:pPr>
            <a:r>
              <a:rPr lang="en-US" sz="2000" b="1" dirty="0">
                <a:latin typeface="Avenir Black" panose="02000503020000020003" pitchFamily="2" charset="0"/>
                <a:cs typeface="Arial" panose="020B0604020202020204" pitchFamily="34" charset="0"/>
              </a:rPr>
              <a:t>Little / no sample return</a:t>
            </a:r>
            <a:br>
              <a:rPr lang="en-US" sz="2000" b="1" dirty="0">
                <a:latin typeface="Avenir Book" panose="02000503020000020003" pitchFamily="2" charset="0"/>
                <a:cs typeface="Arial" panose="020B0604020202020204" pitchFamily="34" charset="0"/>
              </a:rPr>
            </a:br>
            <a:r>
              <a:rPr lang="en-US" sz="2000" kern="100" dirty="0">
                <a:latin typeface="Avenir Book" panose="02000503020000020003" pitchFamily="2" charset="0"/>
                <a:ea typeface="Calibri" panose="020F0502020204030204" pitchFamily="34" charset="0"/>
                <a:cs typeface="Times New Roman" panose="02020603050405020304" pitchFamily="18" charset="0"/>
                <a:sym typeface="Symbol" pitchFamily="2" charset="2"/>
              </a:rPr>
              <a:t></a:t>
            </a:r>
            <a:r>
              <a:rPr lang="en-US" sz="2000" dirty="0">
                <a:latin typeface="Avenir Book" panose="02000503020000020003" pitchFamily="2" charset="0"/>
                <a:cs typeface="Arial" panose="020B0604020202020204" pitchFamily="34" charset="0"/>
              </a:rPr>
              <a:t> in situ measurement;</a:t>
            </a:r>
            <a:br>
              <a:rPr lang="en-US" sz="2000" dirty="0">
                <a:latin typeface="Avenir Book" panose="02000503020000020003" pitchFamily="2" charset="0"/>
                <a:cs typeface="Arial" panose="020B0604020202020204" pitchFamily="34" charset="0"/>
              </a:rPr>
            </a:br>
            <a:r>
              <a:rPr lang="en-US" sz="2000" dirty="0">
                <a:latin typeface="Avenir Book" panose="02000503020000020003" pitchFamily="2" charset="0"/>
                <a:cs typeface="Arial" panose="020B0604020202020204" pitchFamily="34" charset="0"/>
              </a:rPr>
              <a:t> assays that return only data</a:t>
            </a:r>
          </a:p>
        </p:txBody>
      </p:sp>
      <p:sp>
        <p:nvSpPr>
          <p:cNvPr id="6" name="TextBox 5">
            <a:extLst>
              <a:ext uri="{FF2B5EF4-FFF2-40B4-BE49-F238E27FC236}">
                <a16:creationId xmlns:a16="http://schemas.microsoft.com/office/drawing/2014/main" id="{3F78E497-78C1-7544-C52B-C5C3F339BF21}"/>
              </a:ext>
            </a:extLst>
          </p:cNvPr>
          <p:cNvSpPr txBox="1"/>
          <p:nvPr/>
        </p:nvSpPr>
        <p:spPr>
          <a:xfrm>
            <a:off x="5084775" y="6559122"/>
            <a:ext cx="3982642" cy="253916"/>
          </a:xfrm>
          <a:prstGeom prst="rect">
            <a:avLst/>
          </a:prstGeom>
          <a:noFill/>
        </p:spPr>
        <p:txBody>
          <a:bodyPr wrap="square">
            <a:spAutoFit/>
          </a:bodyPr>
          <a:lstStyle/>
          <a:p>
            <a:pPr algn="r" defTabSz="342900"/>
            <a:r>
              <a:rPr lang="en-US" sz="1050" dirty="0">
                <a:solidFill>
                  <a:schemeClr val="tx1">
                    <a:lumMod val="75000"/>
                  </a:schemeClr>
                </a:solidFill>
                <a:latin typeface="Avenir Book" panose="02000503020000020003" pitchFamily="2" charset="0"/>
              </a:rPr>
              <a:t>image credit: NASA</a:t>
            </a:r>
          </a:p>
        </p:txBody>
      </p:sp>
    </p:spTree>
    <p:extLst>
      <p:ext uri="{BB962C8B-B14F-4D97-AF65-F5344CB8AC3E}">
        <p14:creationId xmlns:p14="http://schemas.microsoft.com/office/powerpoint/2010/main" val="3803548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49D65A5-D322-462E-8169-E9D2CCA3DEA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4858352" y="2248381"/>
            <a:ext cx="3455038" cy="3425862"/>
          </a:xfrm>
          <a:prstGeom prst="ellipse">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F0CECC1-1FDE-4FE2-B882-DE48C4E30592}"/>
              </a:ext>
            </a:extLst>
          </p:cNvPr>
          <p:cNvSpPr txBox="1"/>
          <p:nvPr/>
        </p:nvSpPr>
        <p:spPr>
          <a:xfrm>
            <a:off x="2213113" y="130634"/>
            <a:ext cx="6930887" cy="1569660"/>
          </a:xfrm>
          <a:prstGeom prst="rect">
            <a:avLst/>
          </a:prstGeom>
          <a:noFill/>
        </p:spPr>
        <p:txBody>
          <a:bodyPr wrap="square" rtlCol="0">
            <a:spAutoFit/>
          </a:bodyPr>
          <a:lstStyle/>
          <a:p>
            <a:pPr defTabSz="685800">
              <a:defRPr/>
            </a:pPr>
            <a:r>
              <a:rPr lang="en-US" sz="3600" u="sng" dirty="0">
                <a:solidFill>
                  <a:prstClr val="white"/>
                </a:solidFill>
                <a:latin typeface="Avenir Black" panose="02000503020000020003" pitchFamily="2" charset="0"/>
                <a:cs typeface="Arial" panose="020B0604020202020204" pitchFamily="34" charset="0"/>
              </a:rPr>
              <a:t>L</a:t>
            </a:r>
            <a:r>
              <a:rPr lang="en-US" sz="3600" dirty="0">
                <a:solidFill>
                  <a:prstClr val="white"/>
                </a:solidFill>
                <a:latin typeface="Avenir Black" panose="02000503020000020003" pitchFamily="2" charset="0"/>
                <a:cs typeface="Arial" panose="020B0604020202020204" pitchFamily="34" charset="0"/>
              </a:rPr>
              <a:t>unar </a:t>
            </a:r>
            <a:r>
              <a:rPr lang="en-US" sz="3600" u="sng" dirty="0">
                <a:solidFill>
                  <a:prstClr val="white"/>
                </a:solidFill>
                <a:latin typeface="Avenir Black" panose="02000503020000020003" pitchFamily="2" charset="0"/>
                <a:cs typeface="Arial" panose="020B0604020202020204" pitchFamily="34" charset="0"/>
              </a:rPr>
              <a:t>E</a:t>
            </a:r>
            <a:r>
              <a:rPr lang="en-US" sz="3600" dirty="0">
                <a:solidFill>
                  <a:prstClr val="white"/>
                </a:solidFill>
                <a:latin typeface="Avenir Black" panose="02000503020000020003" pitchFamily="2" charset="0"/>
                <a:cs typeface="Arial" panose="020B0604020202020204" pitchFamily="34" charset="0"/>
              </a:rPr>
              <a:t>xplorer </a:t>
            </a:r>
            <a:r>
              <a:rPr lang="en-US" sz="3600" u="sng" dirty="0">
                <a:solidFill>
                  <a:prstClr val="white"/>
                </a:solidFill>
                <a:latin typeface="Avenir Black" panose="02000503020000020003" pitchFamily="2" charset="0"/>
                <a:cs typeface="Arial" panose="020B0604020202020204" pitchFamily="34" charset="0"/>
              </a:rPr>
              <a:t>I</a:t>
            </a:r>
            <a:r>
              <a:rPr lang="en-US" sz="3600" dirty="0">
                <a:solidFill>
                  <a:prstClr val="white"/>
                </a:solidFill>
                <a:latin typeface="Avenir Black" panose="02000503020000020003" pitchFamily="2" charset="0"/>
                <a:cs typeface="Arial" panose="020B0604020202020204" pitchFamily="34" charset="0"/>
              </a:rPr>
              <a:t>nstrument </a:t>
            </a:r>
          </a:p>
          <a:p>
            <a:pPr defTabSz="685800">
              <a:defRPr/>
            </a:pPr>
            <a:r>
              <a:rPr lang="en-US" sz="3600" dirty="0">
                <a:solidFill>
                  <a:prstClr val="white"/>
                </a:solidFill>
                <a:latin typeface="Avenir Black" panose="02000503020000020003" pitchFamily="2" charset="0"/>
                <a:cs typeface="Arial" panose="020B0604020202020204" pitchFamily="34" charset="0"/>
              </a:rPr>
              <a:t>for space biology </a:t>
            </a:r>
            <a:r>
              <a:rPr lang="en-US" sz="3600" u="sng" dirty="0">
                <a:solidFill>
                  <a:prstClr val="white"/>
                </a:solidFill>
                <a:latin typeface="Avenir Black" panose="02000503020000020003" pitchFamily="2" charset="0"/>
                <a:cs typeface="Arial" panose="020B0604020202020204" pitchFamily="34" charset="0"/>
              </a:rPr>
              <a:t>A</a:t>
            </a:r>
            <a:r>
              <a:rPr lang="en-US" sz="3600" dirty="0">
                <a:solidFill>
                  <a:prstClr val="white"/>
                </a:solidFill>
                <a:latin typeface="Avenir Black" panose="02000503020000020003" pitchFamily="2" charset="0"/>
                <a:cs typeface="Arial" panose="020B0604020202020204" pitchFamily="34" charset="0"/>
              </a:rPr>
              <a:t>pplications</a:t>
            </a:r>
          </a:p>
          <a:p>
            <a:pPr defTabSz="685800">
              <a:defRPr/>
            </a:pPr>
            <a:r>
              <a:rPr lang="en-US" sz="2400" dirty="0">
                <a:solidFill>
                  <a:prstClr val="white"/>
                </a:solidFill>
                <a:latin typeface="Avenir Book" panose="02000503020000020003" pitchFamily="2" charset="0"/>
                <a:cs typeface="Arial" panose="020B0604020202020204" pitchFamily="34" charset="0"/>
              </a:rPr>
              <a:t>a South Pole Lunar surface investigation</a:t>
            </a:r>
          </a:p>
        </p:txBody>
      </p:sp>
      <p:sp>
        <p:nvSpPr>
          <p:cNvPr id="4" name="TextBox 3">
            <a:extLst>
              <a:ext uri="{FF2B5EF4-FFF2-40B4-BE49-F238E27FC236}">
                <a16:creationId xmlns:a16="http://schemas.microsoft.com/office/drawing/2014/main" id="{466805FD-01AA-4C98-9CB1-EE8E3AED1E1A}"/>
              </a:ext>
            </a:extLst>
          </p:cNvPr>
          <p:cNvSpPr txBox="1"/>
          <p:nvPr/>
        </p:nvSpPr>
        <p:spPr>
          <a:xfrm>
            <a:off x="131040" y="6294827"/>
            <a:ext cx="8858564" cy="230832"/>
          </a:xfrm>
          <a:prstGeom prst="rect">
            <a:avLst/>
          </a:prstGeom>
          <a:solidFill>
            <a:srgbClr val="002060"/>
          </a:solidFill>
        </p:spPr>
        <p:txBody>
          <a:bodyPr wrap="square" tIns="34290" bIns="34290" rtlCol="0">
            <a:spAutoFit/>
          </a:bodyPr>
          <a:lstStyle/>
          <a:p>
            <a:pPr defTabSz="685800">
              <a:defRPr/>
            </a:pPr>
            <a:r>
              <a:rPr lang="en-US" sz="1050" dirty="0">
                <a:solidFill>
                  <a:srgbClr val="ED7D31"/>
                </a:solidFill>
                <a:latin typeface="Avenir Book" panose="02000503020000020003" pitchFamily="2" charset="0"/>
                <a:cs typeface="Arial" panose="020B0604020202020204" pitchFamily="34" charset="0"/>
              </a:rPr>
              <a:t>Team:</a:t>
            </a:r>
            <a:r>
              <a:rPr lang="en-US" sz="1050" dirty="0">
                <a:solidFill>
                  <a:prstClr val="white"/>
                </a:solidFill>
                <a:latin typeface="Avenir Book" panose="02000503020000020003" pitchFamily="2" charset="0"/>
                <a:cs typeface="Arial" panose="020B0604020202020204" pitchFamily="34" charset="0"/>
              </a:rPr>
              <a:t> Dr. A. Mark Settles (PI), Dr. Sergio Santa Maria (Deputy PI), Dr. Donald M. Hassler (Co-I, </a:t>
            </a:r>
            <a:r>
              <a:rPr lang="en-US" sz="1050" dirty="0" err="1">
                <a:solidFill>
                  <a:prstClr val="white"/>
                </a:solidFill>
                <a:latin typeface="Avenir Book" panose="02000503020000020003" pitchFamily="2" charset="0"/>
                <a:cs typeface="Arial" panose="020B0604020202020204" pitchFamily="34" charset="0"/>
              </a:rPr>
              <a:t>SwRI</a:t>
            </a:r>
            <a:r>
              <a:rPr lang="en-US" sz="1050" dirty="0">
                <a:solidFill>
                  <a:prstClr val="white"/>
                </a:solidFill>
                <a:latin typeface="Avenir Book" panose="02000503020000020003" pitchFamily="2" charset="0"/>
                <a:cs typeface="Arial" panose="020B0604020202020204" pitchFamily="34" charset="0"/>
              </a:rPr>
              <a:t>), David Pletcher (PM), Leandro James (SE)</a:t>
            </a:r>
            <a:endParaRPr lang="en-US" sz="1050" dirty="0">
              <a:solidFill>
                <a:srgbClr val="C00000"/>
              </a:solidFill>
              <a:latin typeface="Avenir Book" panose="02000503020000020003" pitchFamily="2" charset="0"/>
              <a:cs typeface="Arial" panose="020B0604020202020204" pitchFamily="34" charset="0"/>
            </a:endParaRPr>
          </a:p>
        </p:txBody>
      </p:sp>
      <p:sp>
        <p:nvSpPr>
          <p:cNvPr id="5" name="TextBox 4">
            <a:extLst>
              <a:ext uri="{FF2B5EF4-FFF2-40B4-BE49-F238E27FC236}">
                <a16:creationId xmlns:a16="http://schemas.microsoft.com/office/drawing/2014/main" id="{D38E7FAA-8E12-479D-AA02-51C7E16F26D9}"/>
              </a:ext>
            </a:extLst>
          </p:cNvPr>
          <p:cNvSpPr txBox="1"/>
          <p:nvPr/>
        </p:nvSpPr>
        <p:spPr>
          <a:xfrm>
            <a:off x="125213" y="1691604"/>
            <a:ext cx="4251960" cy="4488408"/>
          </a:xfrm>
          <a:prstGeom prst="rect">
            <a:avLst/>
          </a:prstGeom>
          <a:solidFill>
            <a:srgbClr val="002060">
              <a:alpha val="90000"/>
            </a:srgbClr>
          </a:solidFill>
        </p:spPr>
        <p:txBody>
          <a:bodyPr wrap="square" tIns="68580" rIns="68580" bIns="68580" numCol="1" rtlCol="0">
            <a:spAutoFit/>
          </a:bodyPr>
          <a:lstStyle/>
          <a:p>
            <a:pPr defTabSz="685800">
              <a:defRPr/>
            </a:pPr>
            <a:r>
              <a:rPr lang="en-US" sz="1400" dirty="0">
                <a:solidFill>
                  <a:srgbClr val="ED7D31"/>
                </a:solidFill>
                <a:latin typeface="Avenir Book" panose="02000503020000020003" pitchFamily="2" charset="0"/>
                <a:cs typeface="Arial" panose="020B0604020202020204" pitchFamily="34" charset="0"/>
              </a:rPr>
              <a:t>Motivation.</a:t>
            </a:r>
            <a:r>
              <a:rPr lang="en-US" sz="1400" dirty="0">
                <a:solidFill>
                  <a:prstClr val="white"/>
                </a:solidFill>
                <a:latin typeface="Avenir Book" panose="02000503020000020003" pitchFamily="2" charset="0"/>
                <a:cs typeface="Arial" panose="020B0604020202020204" pitchFamily="34" charset="0"/>
              </a:rPr>
              <a:t> </a:t>
            </a:r>
          </a:p>
          <a:p>
            <a:pPr marL="214313" indent="-214313" defTabSz="685800">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What are the radiation health risks for crewed exploration of the lunar surface? </a:t>
            </a:r>
          </a:p>
          <a:p>
            <a:pPr marL="214313" indent="-214313" defTabSz="685800">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Will proposed mitigations for crew health using in-space biomanufacturing be effective beyond low Earth orbit?</a:t>
            </a:r>
          </a:p>
          <a:p>
            <a:pPr defTabSz="685800">
              <a:spcBef>
                <a:spcPts val="450"/>
              </a:spcBef>
              <a:defRPr/>
            </a:pPr>
            <a:r>
              <a:rPr lang="en-US" sz="1400" dirty="0">
                <a:solidFill>
                  <a:srgbClr val="ED7D31"/>
                </a:solidFill>
                <a:latin typeface="Avenir Book" panose="02000503020000020003" pitchFamily="2" charset="0"/>
                <a:cs typeface="Arial" panose="020B0604020202020204" pitchFamily="34" charset="0"/>
              </a:rPr>
              <a:t>Approach. </a:t>
            </a:r>
          </a:p>
          <a:p>
            <a:pPr marL="214313" indent="-214313" defTabSz="685800">
              <a:spcBef>
                <a:spcPts val="450"/>
              </a:spcBef>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Engineer yeast strains to test growth and metabolism for sensitivity to radiation.</a:t>
            </a:r>
          </a:p>
          <a:p>
            <a:pPr marL="214313" indent="-214313" defTabSz="685800">
              <a:spcBef>
                <a:spcPts val="450"/>
              </a:spcBef>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Measure biologically relevant radiation in transit and on the lunar surface.</a:t>
            </a:r>
          </a:p>
          <a:p>
            <a:pPr defTabSz="685800">
              <a:spcBef>
                <a:spcPts val="450"/>
              </a:spcBef>
              <a:defRPr/>
            </a:pPr>
            <a:r>
              <a:rPr lang="en-US" sz="1400" dirty="0">
                <a:solidFill>
                  <a:srgbClr val="ED7D31"/>
                </a:solidFill>
                <a:latin typeface="Avenir Book" panose="02000503020000020003" pitchFamily="2" charset="0"/>
                <a:cs typeface="Arial" panose="020B0604020202020204" pitchFamily="34" charset="0"/>
              </a:rPr>
              <a:t>Expected Outcomes and Impact.</a:t>
            </a:r>
            <a:r>
              <a:rPr lang="en-US" sz="1400" dirty="0">
                <a:solidFill>
                  <a:prstClr val="white"/>
                </a:solidFill>
                <a:latin typeface="Avenir Book" panose="02000503020000020003" pitchFamily="2" charset="0"/>
                <a:cs typeface="Arial" panose="020B0604020202020204" pitchFamily="34" charset="0"/>
              </a:rPr>
              <a:t> </a:t>
            </a:r>
          </a:p>
          <a:p>
            <a:pPr marL="214313" indent="-214313" defTabSz="685800">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Determine cellular sensitivity to the lunar environment.</a:t>
            </a:r>
          </a:p>
          <a:p>
            <a:pPr marL="214313" indent="-214313" defTabSz="685800">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Evaluate feasibility of bioproduction on the Moon.</a:t>
            </a:r>
          </a:p>
          <a:p>
            <a:pPr marL="214313" indent="-214313" defTabSz="685800">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Test genetic strategies to enhance cellular tolerance to the lunar environment.</a:t>
            </a:r>
          </a:p>
          <a:p>
            <a:pPr marL="214313" indent="-214313" defTabSz="685800">
              <a:buFont typeface="Arial" panose="020B0604020202020204" pitchFamily="34" charset="0"/>
              <a:buChar char="•"/>
              <a:defRPr/>
            </a:pPr>
            <a:r>
              <a:rPr lang="en-US" sz="1400" dirty="0">
                <a:solidFill>
                  <a:prstClr val="white"/>
                </a:solidFill>
                <a:latin typeface="Avenir Book" panose="02000503020000020003" pitchFamily="2" charset="0"/>
                <a:cs typeface="Arial" panose="020B0604020202020204" pitchFamily="34" charset="0"/>
              </a:rPr>
              <a:t>Determine ground truth radiation risks for crew.</a:t>
            </a:r>
          </a:p>
        </p:txBody>
      </p:sp>
      <p:pic>
        <p:nvPicPr>
          <p:cNvPr id="6" name="Picture 5">
            <a:extLst>
              <a:ext uri="{FF2B5EF4-FFF2-40B4-BE49-F238E27FC236}">
                <a16:creationId xmlns:a16="http://schemas.microsoft.com/office/drawing/2014/main" id="{B8A96ADF-85A0-4C5C-92B5-E5AD6AF3A7F6}"/>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7568049" y="4361645"/>
            <a:ext cx="1421555" cy="1508760"/>
          </a:xfrm>
          <a:prstGeom prst="rect">
            <a:avLst/>
          </a:prstGeom>
        </p:spPr>
      </p:pic>
      <p:pic>
        <p:nvPicPr>
          <p:cNvPr id="7" name="Picture 6">
            <a:extLst>
              <a:ext uri="{FF2B5EF4-FFF2-40B4-BE49-F238E27FC236}">
                <a16:creationId xmlns:a16="http://schemas.microsoft.com/office/drawing/2014/main" id="{CD5D6483-0EDF-4074-BF20-31A00D207910}"/>
              </a:ext>
            </a:extLst>
          </p:cNvPr>
          <p:cNvPicPr>
            <a:picLocks noChangeAspect="1"/>
          </p:cNvPicPr>
          <p:nvPr/>
        </p:nvPicPr>
        <p:blipFill>
          <a:blip r:embed="rId5"/>
          <a:stretch>
            <a:fillRect/>
          </a:stretch>
        </p:blipFill>
        <p:spPr>
          <a:xfrm>
            <a:off x="6031547" y="3275546"/>
            <a:ext cx="1734371" cy="1508760"/>
          </a:xfrm>
          <a:prstGeom prst="rect">
            <a:avLst/>
          </a:prstGeom>
        </p:spPr>
      </p:pic>
      <p:pic>
        <p:nvPicPr>
          <p:cNvPr id="8" name="Picture 7">
            <a:extLst>
              <a:ext uri="{FF2B5EF4-FFF2-40B4-BE49-F238E27FC236}">
                <a16:creationId xmlns:a16="http://schemas.microsoft.com/office/drawing/2014/main" id="{C3292BD8-D25D-4488-B25E-060359E3F053}"/>
              </a:ext>
            </a:extLst>
          </p:cNvPr>
          <p:cNvPicPr>
            <a:picLocks noChangeAspect="1"/>
          </p:cNvPicPr>
          <p:nvPr/>
        </p:nvPicPr>
        <p:blipFill>
          <a:blip r:embed="rId6"/>
          <a:stretch>
            <a:fillRect/>
          </a:stretch>
        </p:blipFill>
        <p:spPr>
          <a:xfrm>
            <a:off x="4493312" y="2189445"/>
            <a:ext cx="1736105" cy="1508760"/>
          </a:xfrm>
          <a:prstGeom prst="rect">
            <a:avLst/>
          </a:prstGeom>
        </p:spPr>
      </p:pic>
      <p:pic>
        <p:nvPicPr>
          <p:cNvPr id="12" name="Picture 3" descr="LEIA_white_logo_nofill.png">
            <a:extLst>
              <a:ext uri="{FF2B5EF4-FFF2-40B4-BE49-F238E27FC236}">
                <a16:creationId xmlns:a16="http://schemas.microsoft.com/office/drawing/2014/main" id="{52E8094D-E8CF-4196-B262-0142E9084BD2}"/>
              </a:ext>
            </a:extLst>
          </p:cNvPr>
          <p:cNvPicPr>
            <a:picLocks noChangeAspect="1"/>
          </p:cNvPicPr>
          <p:nvPr/>
        </p:nvPicPr>
        <p:blipFill>
          <a:blip r:embed="rId7"/>
          <a:stretch>
            <a:fillRect/>
          </a:stretch>
        </p:blipFill>
        <p:spPr>
          <a:xfrm>
            <a:off x="211837" y="106392"/>
            <a:ext cx="1696475" cy="1425676"/>
          </a:xfrm>
          <a:prstGeom prst="rect">
            <a:avLst/>
          </a:prstGeom>
        </p:spPr>
      </p:pic>
      <p:sp>
        <p:nvSpPr>
          <p:cNvPr id="13" name="TextBox 12">
            <a:extLst>
              <a:ext uri="{FF2B5EF4-FFF2-40B4-BE49-F238E27FC236}">
                <a16:creationId xmlns:a16="http://schemas.microsoft.com/office/drawing/2014/main" id="{9EF37484-8D1F-4AC5-A6ED-8988A4A31A34}"/>
              </a:ext>
            </a:extLst>
          </p:cNvPr>
          <p:cNvSpPr txBox="1"/>
          <p:nvPr/>
        </p:nvSpPr>
        <p:spPr>
          <a:xfrm>
            <a:off x="7549786" y="5885558"/>
            <a:ext cx="1439818" cy="253916"/>
          </a:xfrm>
          <a:prstGeom prst="rect">
            <a:avLst/>
          </a:prstGeom>
          <a:noFill/>
        </p:spPr>
        <p:txBody>
          <a:bodyPr wrap="none" rtlCol="0">
            <a:spAutoFit/>
          </a:bodyPr>
          <a:lstStyle/>
          <a:p>
            <a:pPr defTabSz="685800">
              <a:defRPr/>
            </a:pPr>
            <a:r>
              <a:rPr lang="en-US" sz="1050" dirty="0">
                <a:solidFill>
                  <a:prstClr val="white"/>
                </a:solidFill>
                <a:latin typeface="Avenir Book" panose="02000503020000020003" pitchFamily="2" charset="0"/>
              </a:rPr>
              <a:t>Image credits: NASA</a:t>
            </a:r>
          </a:p>
        </p:txBody>
      </p:sp>
      <p:sp>
        <p:nvSpPr>
          <p:cNvPr id="14" name="TextBox 13">
            <a:extLst>
              <a:ext uri="{FF2B5EF4-FFF2-40B4-BE49-F238E27FC236}">
                <a16:creationId xmlns:a16="http://schemas.microsoft.com/office/drawing/2014/main" id="{CFE00AF4-095D-9C76-3A51-8FF18F61D394}"/>
              </a:ext>
            </a:extLst>
          </p:cNvPr>
          <p:cNvSpPr txBox="1"/>
          <p:nvPr/>
        </p:nvSpPr>
        <p:spPr>
          <a:xfrm>
            <a:off x="125213" y="6568727"/>
            <a:ext cx="3704665" cy="230832"/>
          </a:xfrm>
          <a:prstGeom prst="rect">
            <a:avLst/>
          </a:prstGeom>
          <a:solidFill>
            <a:srgbClr val="002060"/>
          </a:solidFill>
        </p:spPr>
        <p:txBody>
          <a:bodyPr wrap="square" tIns="34290" bIns="34290" rtlCol="0">
            <a:spAutoFit/>
          </a:bodyPr>
          <a:lstStyle/>
          <a:p>
            <a:pPr defTabSz="685800">
              <a:defRPr/>
            </a:pPr>
            <a:r>
              <a:rPr lang="en-US" sz="1050" dirty="0">
                <a:solidFill>
                  <a:srgbClr val="ED7D31"/>
                </a:solidFill>
                <a:latin typeface="Avenir Book" panose="02000503020000020003" pitchFamily="2" charset="0"/>
                <a:cs typeface="Arial" panose="020B0604020202020204" pitchFamily="34" charset="0"/>
              </a:rPr>
              <a:t>For more information:</a:t>
            </a:r>
            <a:r>
              <a:rPr lang="en-US" sz="1050" dirty="0">
                <a:solidFill>
                  <a:prstClr val="white"/>
                </a:solidFill>
                <a:latin typeface="Avenir Book" panose="02000503020000020003" pitchFamily="2" charset="0"/>
                <a:cs typeface="Arial" panose="020B0604020202020204" pitchFamily="34" charset="0"/>
              </a:rPr>
              <a:t> https://</a:t>
            </a:r>
            <a:r>
              <a:rPr lang="en-US" sz="1050" dirty="0" err="1">
                <a:solidFill>
                  <a:prstClr val="white"/>
                </a:solidFill>
                <a:latin typeface="Avenir Book" panose="02000503020000020003" pitchFamily="2" charset="0"/>
                <a:cs typeface="Arial" panose="020B0604020202020204" pitchFamily="34" charset="0"/>
              </a:rPr>
              <a:t>www.nasa.gov</a:t>
            </a:r>
            <a:r>
              <a:rPr lang="en-US" sz="1050" dirty="0">
                <a:solidFill>
                  <a:prstClr val="white"/>
                </a:solidFill>
                <a:latin typeface="Avenir Book" panose="02000503020000020003" pitchFamily="2" charset="0"/>
                <a:cs typeface="Arial" panose="020B0604020202020204" pitchFamily="34" charset="0"/>
              </a:rPr>
              <a:t>/</a:t>
            </a:r>
            <a:r>
              <a:rPr lang="en-US" sz="1050" dirty="0" err="1">
                <a:solidFill>
                  <a:prstClr val="white"/>
                </a:solidFill>
                <a:latin typeface="Avenir Book" panose="02000503020000020003" pitchFamily="2" charset="0"/>
                <a:cs typeface="Arial" panose="020B0604020202020204" pitchFamily="34" charset="0"/>
              </a:rPr>
              <a:t>ames</a:t>
            </a:r>
            <a:r>
              <a:rPr lang="en-US" sz="1050" dirty="0">
                <a:solidFill>
                  <a:prstClr val="white"/>
                </a:solidFill>
                <a:latin typeface="Avenir Book" panose="02000503020000020003" pitchFamily="2" charset="0"/>
                <a:cs typeface="Arial" panose="020B0604020202020204" pitchFamily="34" charset="0"/>
              </a:rPr>
              <a:t>/</a:t>
            </a:r>
            <a:r>
              <a:rPr lang="en-US" sz="1050" dirty="0" err="1">
                <a:solidFill>
                  <a:prstClr val="white"/>
                </a:solidFill>
                <a:latin typeface="Avenir Book" panose="02000503020000020003" pitchFamily="2" charset="0"/>
                <a:cs typeface="Arial" panose="020B0604020202020204" pitchFamily="34" charset="0"/>
              </a:rPr>
              <a:t>leia</a:t>
            </a:r>
            <a:endParaRPr lang="en-US" sz="1050" dirty="0">
              <a:solidFill>
                <a:srgbClr val="C00000"/>
              </a:solidFill>
              <a:latin typeface="Avenir Book" panose="02000503020000020003" pitchFamily="2" charset="0"/>
              <a:cs typeface="Arial" panose="020B0604020202020204" pitchFamily="34" charset="0"/>
            </a:endParaRPr>
          </a:p>
        </p:txBody>
      </p:sp>
    </p:spTree>
    <p:extLst>
      <p:ext uri="{BB962C8B-B14F-4D97-AF65-F5344CB8AC3E}">
        <p14:creationId xmlns:p14="http://schemas.microsoft.com/office/powerpoint/2010/main" val="2621843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 name="Picture 2" descr="NASA's Artemis 1 mega SLS moon rocket makes public debut">
            <a:extLst>
              <a:ext uri="{FF2B5EF4-FFF2-40B4-BE49-F238E27FC236}">
                <a16:creationId xmlns:a16="http://schemas.microsoft.com/office/drawing/2014/main" id="{8C6284CC-7AC7-44F3-AEB8-E85C37EB8817}"/>
              </a:ext>
            </a:extLst>
          </p:cNvPr>
          <p:cNvPicPr>
            <a:picLocks noChangeAspect="1" noChangeArrowheads="1"/>
          </p:cNvPicPr>
          <p:nvPr/>
        </p:nvPicPr>
        <p:blipFill rotWithShape="1">
          <a:blip r:embed="rId2" cstate="screen">
            <a:alphaModFix/>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a:ext>
            </a:extLst>
          </a:blip>
          <a:srcRect/>
          <a:stretch/>
        </p:blipFill>
        <p:spPr bwMode="auto">
          <a:xfrm>
            <a:off x="6466114" y="323959"/>
            <a:ext cx="2677887" cy="6109498"/>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04501CF2-9955-4606-AF22-7F3909695A4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9617912">
            <a:off x="4651076" y="3195795"/>
            <a:ext cx="2005793" cy="1766937"/>
          </a:xfrm>
          <a:prstGeom prst="rect">
            <a:avLst/>
          </a:prstGeom>
        </p:spPr>
      </p:pic>
      <p:sp>
        <p:nvSpPr>
          <p:cNvPr id="4" name="Rectangle 13">
            <a:extLst>
              <a:ext uri="{FF2B5EF4-FFF2-40B4-BE49-F238E27FC236}">
                <a16:creationId xmlns:a16="http://schemas.microsoft.com/office/drawing/2014/main" id="{7341BB68-6DBD-48DD-BB93-29049B4855EB}"/>
              </a:ext>
            </a:extLst>
          </p:cNvPr>
          <p:cNvSpPr>
            <a:spLocks noChangeArrowheads="1"/>
          </p:cNvSpPr>
          <p:nvPr/>
        </p:nvSpPr>
        <p:spPr bwMode="auto">
          <a:xfrm>
            <a:off x="359610" y="5138976"/>
            <a:ext cx="6152088" cy="553998"/>
          </a:xfrm>
          <a:prstGeom prst="rect">
            <a:avLst/>
          </a:prstGeom>
          <a:noFill/>
          <a:ln w="9525">
            <a:noFill/>
            <a:miter lim="800000"/>
            <a:headEnd/>
            <a:tailEnd/>
          </a:ln>
        </p:spPr>
        <p:txBody>
          <a:bodyPr wrap="square">
            <a:prstTxWarp prst="textNoShape">
              <a:avLst/>
            </a:prstTxWarp>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C. </a:t>
            </a:r>
            <a:r>
              <a:rPr kumimoji="0" lang="en-US" sz="1500" b="1" i="1" u="none" strike="noStrike" kern="1200" cap="none" spc="0" normalizeH="0" baseline="0" noProof="0" dirty="0" err="1">
                <a:ln>
                  <a:noFill/>
                </a:ln>
                <a:solidFill>
                  <a:prstClr val="white"/>
                </a:solidFill>
                <a:effectLst/>
                <a:uLnTx/>
                <a:uFillTx/>
                <a:latin typeface="Avenir Book" panose="02000503020000020003" pitchFamily="2" charset="0"/>
                <a:ea typeface="+mn-ea"/>
                <a:cs typeface="Arial"/>
              </a:rPr>
              <a:t>richardii</a:t>
            </a: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a:t>
            </a:r>
            <a:r>
              <a:rPr kumimoji="0" lang="en-US" sz="15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SporeSat-1 (2014 / 3U):</a:t>
            </a:r>
            <a:r>
              <a:rPr kumimoji="0" lang="en-US" sz="1500" b="1"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ion channel sensors, µ-centrifuges</a:t>
            </a:r>
          </a:p>
        </p:txBody>
      </p:sp>
      <p:sp>
        <p:nvSpPr>
          <p:cNvPr id="7" name="Rectangle 4">
            <a:extLst>
              <a:ext uri="{FF2B5EF4-FFF2-40B4-BE49-F238E27FC236}">
                <a16:creationId xmlns:a16="http://schemas.microsoft.com/office/drawing/2014/main" id="{B139CAA2-27CD-4547-B829-8D9FB96D7C32}"/>
              </a:ext>
            </a:extLst>
          </p:cNvPr>
          <p:cNvSpPr>
            <a:spLocks noChangeArrowheads="1"/>
          </p:cNvSpPr>
          <p:nvPr/>
        </p:nvSpPr>
        <p:spPr bwMode="auto">
          <a:xfrm>
            <a:off x="427305" y="1595442"/>
            <a:ext cx="5226667" cy="553998"/>
          </a:xfrm>
          <a:prstGeom prst="rect">
            <a:avLst/>
          </a:prstGeom>
          <a:noFill/>
          <a:ln w="9525">
            <a:noFill/>
            <a:miter lim="800000"/>
            <a:headEnd/>
            <a:tailEnd/>
          </a:ln>
          <a:effectLst/>
        </p:spPr>
        <p:txBody>
          <a:bodyPr wrap="square">
            <a:prstTxWarp prst="textNoShape">
              <a:avLst/>
            </a:prstTxWarp>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E. coli		</a:t>
            </a:r>
            <a:r>
              <a:rPr kumimoji="0" lang="en-US" sz="15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GeneSat-1 (2006 / 3U): </a:t>
            </a: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gene expression</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a:t>
            </a:r>
            <a:r>
              <a:rPr kumimoji="0" lang="en-US" sz="15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Arial"/>
              </a:rPr>
              <a:t>EcAMSat</a:t>
            </a:r>
            <a:r>
              <a:rPr kumimoji="0" lang="en-US" sz="15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(2017 / 6U): </a:t>
            </a: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antibiotic resistance</a:t>
            </a:r>
            <a:endParaRPr kumimoji="0" lang="en-US" sz="1500" b="0"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endParaRPr>
          </a:p>
        </p:txBody>
      </p:sp>
      <p:sp>
        <p:nvSpPr>
          <p:cNvPr id="10" name="Rectangle 7">
            <a:extLst>
              <a:ext uri="{FF2B5EF4-FFF2-40B4-BE49-F238E27FC236}">
                <a16:creationId xmlns:a16="http://schemas.microsoft.com/office/drawing/2014/main" id="{1A4E8406-FBDA-4FEE-9556-13D9E0E8C145}"/>
              </a:ext>
            </a:extLst>
          </p:cNvPr>
          <p:cNvSpPr>
            <a:spLocks noChangeArrowheads="1"/>
          </p:cNvSpPr>
          <p:nvPr/>
        </p:nvSpPr>
        <p:spPr bwMode="auto">
          <a:xfrm>
            <a:off x="378868" y="4006078"/>
            <a:ext cx="5275105" cy="784830"/>
          </a:xfrm>
          <a:prstGeom prst="rect">
            <a:avLst/>
          </a:prstGeom>
          <a:noFill/>
          <a:ln w="9525">
            <a:noFill/>
            <a:miter lim="800000"/>
            <a:headEnd/>
            <a:tailEnd/>
          </a:ln>
          <a:effectLst/>
        </p:spPr>
        <p:txBody>
          <a:bodyPr wrap="square">
            <a:prstTxWarp prst="textNoShape">
              <a:avLst/>
            </a:prstTxWarp>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B. subtilis	</a:t>
            </a:r>
            <a:r>
              <a:rPr kumimoji="0" lang="en-US" sz="15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O/OREOS* (2010 / 3U): </a:t>
            </a: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survival, metabolism</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a:t>
            </a:r>
          </a:p>
        </p:txBody>
      </p:sp>
      <p:sp>
        <p:nvSpPr>
          <p:cNvPr id="13" name="Rectangle 6">
            <a:extLst>
              <a:ext uri="{FF2B5EF4-FFF2-40B4-BE49-F238E27FC236}">
                <a16:creationId xmlns:a16="http://schemas.microsoft.com/office/drawing/2014/main" id="{65DC37AE-2373-4BEA-9105-A4F49D2A93F9}"/>
              </a:ext>
            </a:extLst>
          </p:cNvPr>
          <p:cNvSpPr>
            <a:spLocks noChangeArrowheads="1"/>
          </p:cNvSpPr>
          <p:nvPr/>
        </p:nvSpPr>
        <p:spPr bwMode="auto">
          <a:xfrm>
            <a:off x="378868" y="2577789"/>
            <a:ext cx="5546462" cy="553998"/>
          </a:xfrm>
          <a:prstGeom prst="rect">
            <a:avLst/>
          </a:prstGeom>
          <a:noFill/>
          <a:ln w="9525">
            <a:noFill/>
            <a:miter lim="800000"/>
            <a:headEnd/>
            <a:tailEnd/>
          </a:ln>
          <a:effectLst/>
        </p:spPr>
        <p:txBody>
          <a:bodyPr wrap="square">
            <a:prstTxWarp prst="textNoShape">
              <a:avLst/>
            </a:prstTxWarp>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S. cerevisiae	</a:t>
            </a:r>
            <a:r>
              <a:rPr kumimoji="0" lang="en-US" sz="15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Arial"/>
              </a:rPr>
              <a:t>PharmaSat</a:t>
            </a:r>
            <a:r>
              <a:rPr kumimoji="0" lang="en-US" sz="15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 (2009 / 3U): </a:t>
            </a:r>
            <a:r>
              <a:rPr kumimoji="0" lang="en-US" sz="1500" b="1" i="1" u="none" strike="noStrike" kern="1200" cap="none" spc="0" normalizeH="0" baseline="0" noProof="0" dirty="0">
                <a:ln>
                  <a:noFill/>
                </a:ln>
                <a:solidFill>
                  <a:prstClr val="white"/>
                </a:solidFill>
                <a:effectLst/>
                <a:uLnTx/>
                <a:uFillTx/>
                <a:latin typeface="Avenir Book" panose="02000503020000020003" pitchFamily="2" charset="0"/>
                <a:ea typeface="+mn-ea"/>
                <a:cs typeface="Arial"/>
              </a:rPr>
              <a:t>drug dose response</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ED7D31"/>
                </a:solidFill>
                <a:effectLst/>
                <a:uLnTx/>
                <a:uFillTx/>
                <a:latin typeface="Avenir Book" panose="02000503020000020003" pitchFamily="2" charset="0"/>
                <a:ea typeface="+mn-ea"/>
                <a:cs typeface="Arial"/>
              </a:rPr>
              <a:t>		</a:t>
            </a:r>
            <a:r>
              <a:rPr kumimoji="0" lang="en-US" sz="1500" b="1" i="0" u="none" strike="noStrike" kern="1200" cap="none" spc="0" normalizeH="0" baseline="0" noProof="0" dirty="0" err="1">
                <a:ln>
                  <a:noFill/>
                </a:ln>
                <a:solidFill>
                  <a:srgbClr val="ED7D31"/>
                </a:solidFill>
                <a:effectLst/>
                <a:uLnTx/>
                <a:uFillTx/>
                <a:latin typeface="Avenir Book" panose="02000503020000020003" pitchFamily="2" charset="0"/>
                <a:ea typeface="+mn-ea"/>
                <a:cs typeface="Arial"/>
              </a:rPr>
              <a:t>BioSentinel</a:t>
            </a:r>
            <a:r>
              <a:rPr kumimoji="0" lang="en-US" sz="1500" b="0" i="0" u="none" strike="noStrike" kern="1200" cap="none" spc="0" normalizeH="0" baseline="0" noProof="0" dirty="0">
                <a:ln>
                  <a:noFill/>
                </a:ln>
                <a:solidFill>
                  <a:srgbClr val="ED7D31"/>
                </a:solidFill>
                <a:effectLst/>
                <a:uLnTx/>
                <a:uFillTx/>
                <a:latin typeface="Avenir Book" panose="02000503020000020003" pitchFamily="2" charset="0"/>
                <a:ea typeface="+mn-ea"/>
                <a:cs typeface="Arial"/>
              </a:rPr>
              <a:t> (2022 / 6U): </a:t>
            </a:r>
            <a:r>
              <a:rPr kumimoji="0" lang="en-US" sz="1500" b="1" i="1" u="none" strike="noStrike" kern="1200" cap="none" spc="0" normalizeH="0" baseline="0" noProof="0" dirty="0">
                <a:ln>
                  <a:noFill/>
                </a:ln>
                <a:solidFill>
                  <a:srgbClr val="ED7D31"/>
                </a:solidFill>
                <a:effectLst/>
                <a:uLnTx/>
                <a:uFillTx/>
                <a:latin typeface="Avenir Book" panose="02000503020000020003" pitchFamily="2" charset="0"/>
                <a:ea typeface="+mn-ea"/>
                <a:cs typeface="Arial"/>
              </a:rPr>
              <a:t>cell damage repair</a:t>
            </a:r>
            <a:r>
              <a:rPr kumimoji="0" lang="en-US" sz="1500" b="1" i="0" u="none" strike="noStrike" kern="1200" cap="none" spc="0" normalizeH="0" baseline="0" noProof="0" dirty="0">
                <a:ln>
                  <a:noFill/>
                </a:ln>
                <a:solidFill>
                  <a:srgbClr val="ED7D31"/>
                </a:solidFill>
                <a:effectLst/>
                <a:uLnTx/>
                <a:uFillTx/>
                <a:latin typeface="Avenir Book" panose="02000503020000020003" pitchFamily="2" charset="0"/>
                <a:ea typeface="+mn-ea"/>
                <a:cs typeface="Arial"/>
              </a:rPr>
              <a:t> </a:t>
            </a:r>
          </a:p>
        </p:txBody>
      </p:sp>
      <p:sp>
        <p:nvSpPr>
          <p:cNvPr id="22" name="Rectangle 21">
            <a:extLst>
              <a:ext uri="{FF2B5EF4-FFF2-40B4-BE49-F238E27FC236}">
                <a16:creationId xmlns:a16="http://schemas.microsoft.com/office/drawing/2014/main" id="{7CF3A975-C589-45D7-A81C-7CB2DCE872DB}"/>
              </a:ext>
            </a:extLst>
          </p:cNvPr>
          <p:cNvSpPr>
            <a:spLocks noChangeArrowheads="1"/>
          </p:cNvSpPr>
          <p:nvPr/>
        </p:nvSpPr>
        <p:spPr bwMode="auto">
          <a:xfrm>
            <a:off x="1725268" y="4288046"/>
            <a:ext cx="2980303" cy="253916"/>
          </a:xfrm>
          <a:prstGeom prst="rect">
            <a:avLst/>
          </a:prstGeom>
          <a:noFill/>
          <a:ln w="9525">
            <a:noFill/>
            <a:miter lim="800000"/>
            <a:headEnd/>
            <a:tailEnd/>
          </a:ln>
        </p:spPr>
        <p:txBody>
          <a:bodyPr wrap="none">
            <a:prstTxWarp prst="textNoShape">
              <a:avLst/>
            </a:prstTxWarp>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050" b="0" i="1" u="none" strike="noStrike" kern="1200" cap="none" spc="0" normalizeH="0" baseline="0" noProof="0" dirty="0">
                <a:ln>
                  <a:noFill/>
                </a:ln>
                <a:solidFill>
                  <a:prstClr val="white"/>
                </a:solidFill>
                <a:effectLst/>
                <a:uLnTx/>
                <a:uFillTx/>
                <a:latin typeface="Arial"/>
                <a:ea typeface="+mn-ea"/>
                <a:cs typeface="Arial"/>
              </a:rPr>
              <a:t>*Organism/Organic Response to Orbital Stress</a:t>
            </a:r>
          </a:p>
        </p:txBody>
      </p:sp>
      <p:sp>
        <p:nvSpPr>
          <p:cNvPr id="26" name="Text Box 4">
            <a:extLst>
              <a:ext uri="{FF2B5EF4-FFF2-40B4-BE49-F238E27FC236}">
                <a16:creationId xmlns:a16="http://schemas.microsoft.com/office/drawing/2014/main" id="{F75EC026-086C-4605-B5B6-C8B855130407}"/>
              </a:ext>
            </a:extLst>
          </p:cNvPr>
          <p:cNvSpPr txBox="1">
            <a:spLocks noChangeArrowheads="1"/>
          </p:cNvSpPr>
          <p:nvPr/>
        </p:nvSpPr>
        <p:spPr bwMode="auto">
          <a:xfrm>
            <a:off x="942940" y="244097"/>
            <a:ext cx="7190295" cy="954107"/>
          </a:xfrm>
          <a:prstGeom prst="rect">
            <a:avLst/>
          </a:prstGeom>
          <a:noFill/>
          <a:ln w="9525">
            <a:noFill/>
            <a:miter lim="800000"/>
            <a:headEnd/>
            <a:tailEnd/>
          </a:ln>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a:rPr>
              <a:t>LEIA builds on generations of CubeSat biological missions</a:t>
            </a:r>
            <a:endParaRPr kumimoji="0" lang="en-US" sz="20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a:endParaRPr>
          </a:p>
        </p:txBody>
      </p:sp>
      <p:pic>
        <p:nvPicPr>
          <p:cNvPr id="27" name="Picture 2" descr="Image result for nasa ames logo">
            <a:extLst>
              <a:ext uri="{FF2B5EF4-FFF2-40B4-BE49-F238E27FC236}">
                <a16:creationId xmlns:a16="http://schemas.microsoft.com/office/drawing/2014/main" id="{7E68208E-FAC9-469C-BB62-F60B52B3EAC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9610" y="6023833"/>
            <a:ext cx="1166660" cy="666663"/>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Arrow Connector 30">
            <a:extLst>
              <a:ext uri="{FF2B5EF4-FFF2-40B4-BE49-F238E27FC236}">
                <a16:creationId xmlns:a16="http://schemas.microsoft.com/office/drawing/2014/main" id="{6660E9CE-83F5-44CA-8852-A7492B4F5064}"/>
              </a:ext>
            </a:extLst>
          </p:cNvPr>
          <p:cNvCxnSpPr>
            <a:cxnSpLocks/>
          </p:cNvCxnSpPr>
          <p:nvPr/>
        </p:nvCxnSpPr>
        <p:spPr>
          <a:xfrm>
            <a:off x="2716917" y="3237631"/>
            <a:ext cx="2344940" cy="497619"/>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4885501-3CE6-43EB-8CBA-01C7F1A5B27C}"/>
              </a:ext>
            </a:extLst>
          </p:cNvPr>
          <p:cNvSpPr txBox="1"/>
          <p:nvPr/>
        </p:nvSpPr>
        <p:spPr>
          <a:xfrm>
            <a:off x="7850056" y="6563538"/>
            <a:ext cx="1293944"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Image credits: NASA</a:t>
            </a:r>
          </a:p>
        </p:txBody>
      </p:sp>
      <p:pic>
        <p:nvPicPr>
          <p:cNvPr id="5" name="Picture 3" descr="LEIA_white_logo_nofill.png">
            <a:extLst>
              <a:ext uri="{FF2B5EF4-FFF2-40B4-BE49-F238E27FC236}">
                <a16:creationId xmlns:a16="http://schemas.microsoft.com/office/drawing/2014/main" id="{A69777FC-655B-8396-3183-C044FCCECB72}"/>
              </a:ext>
            </a:extLst>
          </p:cNvPr>
          <p:cNvPicPr>
            <a:picLocks noChangeAspect="1"/>
          </p:cNvPicPr>
          <p:nvPr/>
        </p:nvPicPr>
        <p:blipFill>
          <a:blip r:embed="rId6"/>
          <a:stretch>
            <a:fillRect/>
          </a:stretch>
        </p:blipFill>
        <p:spPr>
          <a:xfrm>
            <a:off x="72090" y="84854"/>
            <a:ext cx="695850" cy="584775"/>
          </a:xfrm>
          <a:prstGeom prst="rect">
            <a:avLst/>
          </a:prstGeom>
        </p:spPr>
      </p:pic>
    </p:spTree>
    <p:extLst>
      <p:ext uri="{BB962C8B-B14F-4D97-AF65-F5344CB8AC3E}">
        <p14:creationId xmlns:p14="http://schemas.microsoft.com/office/powerpoint/2010/main" val="2254571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0AEF80E-6B48-4BA2-910D-943BEA49FB4B}"/>
              </a:ext>
            </a:extLst>
          </p:cNvPr>
          <p:cNvSpPr txBox="1"/>
          <p:nvPr/>
        </p:nvSpPr>
        <p:spPr>
          <a:xfrm>
            <a:off x="1264913" y="131727"/>
            <a:ext cx="7168243" cy="1077218"/>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Lunar surface radiation: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yet another flavor of hazard</a:t>
            </a:r>
          </a:p>
        </p:txBody>
      </p:sp>
      <p:grpSp>
        <p:nvGrpSpPr>
          <p:cNvPr id="11" name="Group 10">
            <a:extLst>
              <a:ext uri="{FF2B5EF4-FFF2-40B4-BE49-F238E27FC236}">
                <a16:creationId xmlns:a16="http://schemas.microsoft.com/office/drawing/2014/main" id="{D72F55C2-0F82-4CD2-8339-170070AF86DA}"/>
              </a:ext>
            </a:extLst>
          </p:cNvPr>
          <p:cNvGrpSpPr>
            <a:grpSpLocks noChangeAspect="1"/>
          </p:cNvGrpSpPr>
          <p:nvPr/>
        </p:nvGrpSpPr>
        <p:grpSpPr>
          <a:xfrm>
            <a:off x="381001" y="1333159"/>
            <a:ext cx="3942814" cy="3294996"/>
            <a:chOff x="5718412" y="0"/>
            <a:chExt cx="2188351" cy="1828800"/>
          </a:xfrm>
        </p:grpSpPr>
        <p:pic>
          <p:nvPicPr>
            <p:cNvPr id="12" name="Picture 11">
              <a:extLst>
                <a:ext uri="{FF2B5EF4-FFF2-40B4-BE49-F238E27FC236}">
                  <a16:creationId xmlns:a16="http://schemas.microsoft.com/office/drawing/2014/main" id="{F7251370-0006-48B5-9E98-D7533C7F0D9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5718412" y="0"/>
              <a:ext cx="2188351" cy="1828800"/>
            </a:xfrm>
            <a:prstGeom prst="rect">
              <a:avLst/>
            </a:prstGeom>
          </p:spPr>
        </p:pic>
        <p:sp>
          <p:nvSpPr>
            <p:cNvPr id="13" name="Arrow: Down 12">
              <a:extLst>
                <a:ext uri="{FF2B5EF4-FFF2-40B4-BE49-F238E27FC236}">
                  <a16:creationId xmlns:a16="http://schemas.microsoft.com/office/drawing/2014/main" id="{D7A93223-05BE-468F-8108-5791DAEAEC35}"/>
                </a:ext>
              </a:extLst>
            </p:cNvPr>
            <p:cNvSpPr/>
            <p:nvPr/>
          </p:nvSpPr>
          <p:spPr>
            <a:xfrm>
              <a:off x="6677505" y="296477"/>
              <a:ext cx="182880" cy="1188720"/>
            </a:xfrm>
            <a:prstGeom prst="downArrow">
              <a:avLst>
                <a:gd name="adj1" fmla="val 35043"/>
                <a:gd name="adj2" fmla="val 87393"/>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A4AAB9B-FA2A-43DD-98EB-59B556DD9BB7}"/>
                </a:ext>
              </a:extLst>
            </p:cNvPr>
            <p:cNvSpPr txBox="1"/>
            <p:nvPr/>
          </p:nvSpPr>
          <p:spPr>
            <a:xfrm>
              <a:off x="6634686" y="88712"/>
              <a:ext cx="320600" cy="17312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GCR</a:t>
              </a:r>
            </a:p>
          </p:txBody>
        </p:sp>
        <p:sp>
          <p:nvSpPr>
            <p:cNvPr id="15" name="Freeform: Shape 14">
              <a:extLst>
                <a:ext uri="{FF2B5EF4-FFF2-40B4-BE49-F238E27FC236}">
                  <a16:creationId xmlns:a16="http://schemas.microsoft.com/office/drawing/2014/main" id="{25D171FF-A878-440B-8567-327DB369FC73}"/>
                </a:ext>
              </a:extLst>
            </p:cNvPr>
            <p:cNvSpPr/>
            <p:nvPr/>
          </p:nvSpPr>
          <p:spPr>
            <a:xfrm rot="16200000">
              <a:off x="7272103" y="757815"/>
              <a:ext cx="999744" cy="24626"/>
            </a:xfrm>
            <a:custGeom>
              <a:avLst/>
              <a:gdLst>
                <a:gd name="connsiteX0" fmla="*/ 0 w 1454373"/>
                <a:gd name="connsiteY0" fmla="*/ 426720 h 426720"/>
                <a:gd name="connsiteX1" fmla="*/ 17418 w 1454373"/>
                <a:gd name="connsiteY1" fmla="*/ 313508 h 426720"/>
                <a:gd name="connsiteX2" fmla="*/ 34835 w 1454373"/>
                <a:gd name="connsiteY2" fmla="*/ 287383 h 426720"/>
                <a:gd name="connsiteX3" fmla="*/ 78378 w 1454373"/>
                <a:gd name="connsiteY3" fmla="*/ 243840 h 426720"/>
                <a:gd name="connsiteX4" fmla="*/ 235132 w 1454373"/>
                <a:gd name="connsiteY4" fmla="*/ 261257 h 426720"/>
                <a:gd name="connsiteX5" fmla="*/ 287383 w 1454373"/>
                <a:gd name="connsiteY5" fmla="*/ 304800 h 426720"/>
                <a:gd name="connsiteX6" fmla="*/ 322218 w 1454373"/>
                <a:gd name="connsiteY6" fmla="*/ 322217 h 426720"/>
                <a:gd name="connsiteX7" fmla="*/ 348343 w 1454373"/>
                <a:gd name="connsiteY7" fmla="*/ 339634 h 426720"/>
                <a:gd name="connsiteX8" fmla="*/ 357052 w 1454373"/>
                <a:gd name="connsiteY8" fmla="*/ 365760 h 426720"/>
                <a:gd name="connsiteX9" fmla="*/ 444138 w 1454373"/>
                <a:gd name="connsiteY9" fmla="*/ 391886 h 426720"/>
                <a:gd name="connsiteX10" fmla="*/ 470263 w 1454373"/>
                <a:gd name="connsiteY10" fmla="*/ 374468 h 426720"/>
                <a:gd name="connsiteX11" fmla="*/ 478972 w 1454373"/>
                <a:gd name="connsiteY11" fmla="*/ 348343 h 426720"/>
                <a:gd name="connsiteX12" fmla="*/ 496389 w 1454373"/>
                <a:gd name="connsiteY12" fmla="*/ 313508 h 426720"/>
                <a:gd name="connsiteX13" fmla="*/ 505098 w 1454373"/>
                <a:gd name="connsiteY13" fmla="*/ 287383 h 426720"/>
                <a:gd name="connsiteX14" fmla="*/ 557349 w 1454373"/>
                <a:gd name="connsiteY14" fmla="*/ 235131 h 426720"/>
                <a:gd name="connsiteX15" fmla="*/ 600892 w 1454373"/>
                <a:gd name="connsiteY15" fmla="*/ 139337 h 426720"/>
                <a:gd name="connsiteX16" fmla="*/ 627018 w 1454373"/>
                <a:gd name="connsiteY16" fmla="*/ 130628 h 426720"/>
                <a:gd name="connsiteX17" fmla="*/ 792480 w 1454373"/>
                <a:gd name="connsiteY17" fmla="*/ 165463 h 426720"/>
                <a:gd name="connsiteX18" fmla="*/ 888275 w 1454373"/>
                <a:gd name="connsiteY18" fmla="*/ 235131 h 426720"/>
                <a:gd name="connsiteX19" fmla="*/ 923109 w 1454373"/>
                <a:gd name="connsiteY19" fmla="*/ 269966 h 426720"/>
                <a:gd name="connsiteX20" fmla="*/ 984069 w 1454373"/>
                <a:gd name="connsiteY20" fmla="*/ 287383 h 426720"/>
                <a:gd name="connsiteX21" fmla="*/ 1010195 w 1454373"/>
                <a:gd name="connsiteY21" fmla="*/ 296091 h 426720"/>
                <a:gd name="connsiteX22" fmla="*/ 1114698 w 1454373"/>
                <a:gd name="connsiteY22" fmla="*/ 313508 h 426720"/>
                <a:gd name="connsiteX23" fmla="*/ 1219200 w 1454373"/>
                <a:gd name="connsiteY23" fmla="*/ 304800 h 426720"/>
                <a:gd name="connsiteX24" fmla="*/ 1254035 w 1454373"/>
                <a:gd name="connsiteY24" fmla="*/ 287383 h 426720"/>
                <a:gd name="connsiteX25" fmla="*/ 1332412 w 1454373"/>
                <a:gd name="connsiteY25" fmla="*/ 217714 h 426720"/>
                <a:gd name="connsiteX26" fmla="*/ 1358538 w 1454373"/>
                <a:gd name="connsiteY26" fmla="*/ 174171 h 426720"/>
                <a:gd name="connsiteX27" fmla="*/ 1375955 w 1454373"/>
                <a:gd name="connsiteY27" fmla="*/ 148046 h 426720"/>
                <a:gd name="connsiteX28" fmla="*/ 1384663 w 1454373"/>
                <a:gd name="connsiteY28" fmla="*/ 113211 h 426720"/>
                <a:gd name="connsiteX29" fmla="*/ 1410789 w 1454373"/>
                <a:gd name="connsiteY29" fmla="*/ 87086 h 426720"/>
                <a:gd name="connsiteX30" fmla="*/ 1454332 w 1454373"/>
                <a:gd name="connsiteY30" fmla="*/ 0 h 426720"/>
                <a:gd name="connsiteX0" fmla="*/ 0 w 1794007"/>
                <a:gd name="connsiteY0" fmla="*/ 531223 h 531223"/>
                <a:gd name="connsiteX1" fmla="*/ 357052 w 1794007"/>
                <a:gd name="connsiteY1" fmla="*/ 313508 h 531223"/>
                <a:gd name="connsiteX2" fmla="*/ 374469 w 1794007"/>
                <a:gd name="connsiteY2" fmla="*/ 287383 h 531223"/>
                <a:gd name="connsiteX3" fmla="*/ 418012 w 1794007"/>
                <a:gd name="connsiteY3" fmla="*/ 243840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357052 w 1794007"/>
                <a:gd name="connsiteY1" fmla="*/ 313508 h 531223"/>
                <a:gd name="connsiteX2" fmla="*/ 374469 w 1794007"/>
                <a:gd name="connsiteY2" fmla="*/ 287383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357052 w 1794007"/>
                <a:gd name="connsiteY1" fmla="*/ 313508 h 531223"/>
                <a:gd name="connsiteX2" fmla="*/ 284033 w 1794007"/>
                <a:gd name="connsiteY2" fmla="*/ 161779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231447 w 1794007"/>
                <a:gd name="connsiteY1" fmla="*/ 489354 h 531223"/>
                <a:gd name="connsiteX2" fmla="*/ 284033 w 1794007"/>
                <a:gd name="connsiteY2" fmla="*/ 161779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231447 w 1794007"/>
                <a:gd name="connsiteY1" fmla="*/ 489354 h 531223"/>
                <a:gd name="connsiteX2" fmla="*/ 344323 w 1794007"/>
                <a:gd name="connsiteY2" fmla="*/ 287383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231447 w 1794007"/>
                <a:gd name="connsiteY1" fmla="*/ 489354 h 531223"/>
                <a:gd name="connsiteX2" fmla="*/ 344323 w 1794007"/>
                <a:gd name="connsiteY2" fmla="*/ 287383 h 531223"/>
                <a:gd name="connsiteX3" fmla="*/ 531223 w 1794007"/>
                <a:gd name="connsiteY3" fmla="*/ 52251 h 531223"/>
                <a:gd name="connsiteX4" fmla="*/ 655152 w 1794007"/>
                <a:gd name="connsiteY4" fmla="*/ 115556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15589 w 2200924"/>
                <a:gd name="connsiteY27" fmla="*/ 338965 h 722142"/>
                <a:gd name="connsiteX28" fmla="*/ 1724297 w 2200924"/>
                <a:gd name="connsiteY28" fmla="*/ 304130 h 722142"/>
                <a:gd name="connsiteX29" fmla="*/ 1750423 w 2200924"/>
                <a:gd name="connsiteY29" fmla="*/ 278005 h 722142"/>
                <a:gd name="connsiteX30" fmla="*/ 2200924 w 2200924"/>
                <a:gd name="connsiteY30" fmla="*/ 0 h 722142"/>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15589 w 2200924"/>
                <a:gd name="connsiteY27" fmla="*/ 338965 h 722142"/>
                <a:gd name="connsiteX28" fmla="*/ 1724297 w 2200924"/>
                <a:gd name="connsiteY28" fmla="*/ 304130 h 722142"/>
                <a:gd name="connsiteX29" fmla="*/ 2016704 w 2200924"/>
                <a:gd name="connsiteY29" fmla="*/ 122255 h 722142"/>
                <a:gd name="connsiteX30" fmla="*/ 2200924 w 2200924"/>
                <a:gd name="connsiteY30" fmla="*/ 0 h 722142"/>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15589 w 2200924"/>
                <a:gd name="connsiteY27" fmla="*/ 338965 h 722142"/>
                <a:gd name="connsiteX28" fmla="*/ 1895119 w 2200924"/>
                <a:gd name="connsiteY28" fmla="*/ 198622 h 722142"/>
                <a:gd name="connsiteX29" fmla="*/ 2016704 w 2200924"/>
                <a:gd name="connsiteY29" fmla="*/ 122255 h 722142"/>
                <a:gd name="connsiteX30" fmla="*/ 2200924 w 2200924"/>
                <a:gd name="connsiteY30" fmla="*/ 0 h 722142"/>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95976 w 2200924"/>
                <a:gd name="connsiteY27" fmla="*/ 273651 h 722142"/>
                <a:gd name="connsiteX28" fmla="*/ 1895119 w 2200924"/>
                <a:gd name="connsiteY28" fmla="*/ 198622 h 722142"/>
                <a:gd name="connsiteX29" fmla="*/ 2016704 w 2200924"/>
                <a:gd name="connsiteY29" fmla="*/ 122255 h 722142"/>
                <a:gd name="connsiteX30" fmla="*/ 2200924 w 2200924"/>
                <a:gd name="connsiteY30" fmla="*/ 0 h 722142"/>
                <a:gd name="connsiteX0" fmla="*/ 0 w 3356484"/>
                <a:gd name="connsiteY0" fmla="*/ 762336 h 762336"/>
                <a:gd name="connsiteX1" fmla="*/ 1387007 w 3356484"/>
                <a:gd name="connsiteY1" fmla="*/ 680273 h 762336"/>
                <a:gd name="connsiteX2" fmla="*/ 1499883 w 3356484"/>
                <a:gd name="connsiteY2" fmla="*/ 478302 h 762336"/>
                <a:gd name="connsiteX3" fmla="*/ 1686783 w 3356484"/>
                <a:gd name="connsiteY3" fmla="*/ 243170 h 762336"/>
                <a:gd name="connsiteX4" fmla="*/ 1810712 w 3356484"/>
                <a:gd name="connsiteY4" fmla="*/ 306475 h 762336"/>
                <a:gd name="connsiteX5" fmla="*/ 1782577 w 3356484"/>
                <a:gd name="connsiteY5" fmla="*/ 495719 h 762336"/>
                <a:gd name="connsiteX6" fmla="*/ 1817412 w 3356484"/>
                <a:gd name="connsiteY6" fmla="*/ 513136 h 762336"/>
                <a:gd name="connsiteX7" fmla="*/ 1843537 w 3356484"/>
                <a:gd name="connsiteY7" fmla="*/ 530553 h 762336"/>
                <a:gd name="connsiteX8" fmla="*/ 1852246 w 3356484"/>
                <a:gd name="connsiteY8" fmla="*/ 556679 h 762336"/>
                <a:gd name="connsiteX9" fmla="*/ 1939332 w 3356484"/>
                <a:gd name="connsiteY9" fmla="*/ 582805 h 762336"/>
                <a:gd name="connsiteX10" fmla="*/ 1965457 w 3356484"/>
                <a:gd name="connsiteY10" fmla="*/ 565387 h 762336"/>
                <a:gd name="connsiteX11" fmla="*/ 1974166 w 3356484"/>
                <a:gd name="connsiteY11" fmla="*/ 539262 h 762336"/>
                <a:gd name="connsiteX12" fmla="*/ 1991583 w 3356484"/>
                <a:gd name="connsiteY12" fmla="*/ 504427 h 762336"/>
                <a:gd name="connsiteX13" fmla="*/ 2000292 w 3356484"/>
                <a:gd name="connsiteY13" fmla="*/ 478302 h 762336"/>
                <a:gd name="connsiteX14" fmla="*/ 2052543 w 3356484"/>
                <a:gd name="connsiteY14" fmla="*/ 426050 h 762336"/>
                <a:gd name="connsiteX15" fmla="*/ 2096086 w 3356484"/>
                <a:gd name="connsiteY15" fmla="*/ 330256 h 762336"/>
                <a:gd name="connsiteX16" fmla="*/ 2122212 w 3356484"/>
                <a:gd name="connsiteY16" fmla="*/ 321547 h 762336"/>
                <a:gd name="connsiteX17" fmla="*/ 2287674 w 3356484"/>
                <a:gd name="connsiteY17" fmla="*/ 356382 h 762336"/>
                <a:gd name="connsiteX18" fmla="*/ 2383469 w 3356484"/>
                <a:gd name="connsiteY18" fmla="*/ 426050 h 762336"/>
                <a:gd name="connsiteX19" fmla="*/ 2418303 w 3356484"/>
                <a:gd name="connsiteY19" fmla="*/ 460885 h 762336"/>
                <a:gd name="connsiteX20" fmla="*/ 2479263 w 3356484"/>
                <a:gd name="connsiteY20" fmla="*/ 478302 h 762336"/>
                <a:gd name="connsiteX21" fmla="*/ 2505389 w 3356484"/>
                <a:gd name="connsiteY21" fmla="*/ 487010 h 762336"/>
                <a:gd name="connsiteX22" fmla="*/ 2609892 w 3356484"/>
                <a:gd name="connsiteY22" fmla="*/ 504427 h 762336"/>
                <a:gd name="connsiteX23" fmla="*/ 2714394 w 3356484"/>
                <a:gd name="connsiteY23" fmla="*/ 495719 h 762336"/>
                <a:gd name="connsiteX24" fmla="*/ 2749229 w 3356484"/>
                <a:gd name="connsiteY24" fmla="*/ 478302 h 762336"/>
                <a:gd name="connsiteX25" fmla="*/ 2827606 w 3356484"/>
                <a:gd name="connsiteY25" fmla="*/ 408633 h 762336"/>
                <a:gd name="connsiteX26" fmla="*/ 2853732 w 3356484"/>
                <a:gd name="connsiteY26" fmla="*/ 365090 h 762336"/>
                <a:gd name="connsiteX27" fmla="*/ 2951536 w 3356484"/>
                <a:gd name="connsiteY27" fmla="*/ 273651 h 762336"/>
                <a:gd name="connsiteX28" fmla="*/ 3050679 w 3356484"/>
                <a:gd name="connsiteY28" fmla="*/ 198622 h 762336"/>
                <a:gd name="connsiteX29" fmla="*/ 3172264 w 3356484"/>
                <a:gd name="connsiteY29" fmla="*/ 122255 h 762336"/>
                <a:gd name="connsiteX30" fmla="*/ 3356484 w 3356484"/>
                <a:gd name="connsiteY30" fmla="*/ 0 h 762336"/>
                <a:gd name="connsiteX0" fmla="*/ 0 w 3356484"/>
                <a:gd name="connsiteY0" fmla="*/ 762336 h 785903"/>
                <a:gd name="connsiteX1" fmla="*/ 558018 w 3356484"/>
                <a:gd name="connsiteY1" fmla="*/ 770708 h 785903"/>
                <a:gd name="connsiteX2" fmla="*/ 1499883 w 3356484"/>
                <a:gd name="connsiteY2" fmla="*/ 478302 h 785903"/>
                <a:gd name="connsiteX3" fmla="*/ 1686783 w 3356484"/>
                <a:gd name="connsiteY3" fmla="*/ 243170 h 785903"/>
                <a:gd name="connsiteX4" fmla="*/ 1810712 w 3356484"/>
                <a:gd name="connsiteY4" fmla="*/ 306475 h 785903"/>
                <a:gd name="connsiteX5" fmla="*/ 1782577 w 3356484"/>
                <a:gd name="connsiteY5" fmla="*/ 495719 h 785903"/>
                <a:gd name="connsiteX6" fmla="*/ 1817412 w 3356484"/>
                <a:gd name="connsiteY6" fmla="*/ 513136 h 785903"/>
                <a:gd name="connsiteX7" fmla="*/ 1843537 w 3356484"/>
                <a:gd name="connsiteY7" fmla="*/ 530553 h 785903"/>
                <a:gd name="connsiteX8" fmla="*/ 1852246 w 3356484"/>
                <a:gd name="connsiteY8" fmla="*/ 556679 h 785903"/>
                <a:gd name="connsiteX9" fmla="*/ 1939332 w 3356484"/>
                <a:gd name="connsiteY9" fmla="*/ 582805 h 785903"/>
                <a:gd name="connsiteX10" fmla="*/ 1965457 w 3356484"/>
                <a:gd name="connsiteY10" fmla="*/ 565387 h 785903"/>
                <a:gd name="connsiteX11" fmla="*/ 1974166 w 3356484"/>
                <a:gd name="connsiteY11" fmla="*/ 539262 h 785903"/>
                <a:gd name="connsiteX12" fmla="*/ 1991583 w 3356484"/>
                <a:gd name="connsiteY12" fmla="*/ 504427 h 785903"/>
                <a:gd name="connsiteX13" fmla="*/ 2000292 w 3356484"/>
                <a:gd name="connsiteY13" fmla="*/ 478302 h 785903"/>
                <a:gd name="connsiteX14" fmla="*/ 2052543 w 3356484"/>
                <a:gd name="connsiteY14" fmla="*/ 426050 h 785903"/>
                <a:gd name="connsiteX15" fmla="*/ 2096086 w 3356484"/>
                <a:gd name="connsiteY15" fmla="*/ 330256 h 785903"/>
                <a:gd name="connsiteX16" fmla="*/ 2122212 w 3356484"/>
                <a:gd name="connsiteY16" fmla="*/ 321547 h 785903"/>
                <a:gd name="connsiteX17" fmla="*/ 2287674 w 3356484"/>
                <a:gd name="connsiteY17" fmla="*/ 356382 h 785903"/>
                <a:gd name="connsiteX18" fmla="*/ 2383469 w 3356484"/>
                <a:gd name="connsiteY18" fmla="*/ 426050 h 785903"/>
                <a:gd name="connsiteX19" fmla="*/ 2418303 w 3356484"/>
                <a:gd name="connsiteY19" fmla="*/ 460885 h 785903"/>
                <a:gd name="connsiteX20" fmla="*/ 2479263 w 3356484"/>
                <a:gd name="connsiteY20" fmla="*/ 478302 h 785903"/>
                <a:gd name="connsiteX21" fmla="*/ 2505389 w 3356484"/>
                <a:gd name="connsiteY21" fmla="*/ 487010 h 785903"/>
                <a:gd name="connsiteX22" fmla="*/ 2609892 w 3356484"/>
                <a:gd name="connsiteY22" fmla="*/ 504427 h 785903"/>
                <a:gd name="connsiteX23" fmla="*/ 2714394 w 3356484"/>
                <a:gd name="connsiteY23" fmla="*/ 495719 h 785903"/>
                <a:gd name="connsiteX24" fmla="*/ 2749229 w 3356484"/>
                <a:gd name="connsiteY24" fmla="*/ 478302 h 785903"/>
                <a:gd name="connsiteX25" fmla="*/ 2827606 w 3356484"/>
                <a:gd name="connsiteY25" fmla="*/ 408633 h 785903"/>
                <a:gd name="connsiteX26" fmla="*/ 2853732 w 3356484"/>
                <a:gd name="connsiteY26" fmla="*/ 365090 h 785903"/>
                <a:gd name="connsiteX27" fmla="*/ 2951536 w 3356484"/>
                <a:gd name="connsiteY27" fmla="*/ 273651 h 785903"/>
                <a:gd name="connsiteX28" fmla="*/ 3050679 w 3356484"/>
                <a:gd name="connsiteY28" fmla="*/ 198622 h 785903"/>
                <a:gd name="connsiteX29" fmla="*/ 3172264 w 3356484"/>
                <a:gd name="connsiteY29" fmla="*/ 122255 h 785903"/>
                <a:gd name="connsiteX30" fmla="*/ 3356484 w 3356484"/>
                <a:gd name="connsiteY30" fmla="*/ 0 h 785903"/>
                <a:gd name="connsiteX0" fmla="*/ 0 w 3356484"/>
                <a:gd name="connsiteY0" fmla="*/ 762336 h 775778"/>
                <a:gd name="connsiteX1" fmla="*/ 558018 w 3356484"/>
                <a:gd name="connsiteY1" fmla="*/ 770708 h 775778"/>
                <a:gd name="connsiteX2" fmla="*/ 987417 w 3356484"/>
                <a:gd name="connsiteY2" fmla="*/ 634052 h 775778"/>
                <a:gd name="connsiteX3" fmla="*/ 1686783 w 3356484"/>
                <a:gd name="connsiteY3" fmla="*/ 243170 h 775778"/>
                <a:gd name="connsiteX4" fmla="*/ 1810712 w 3356484"/>
                <a:gd name="connsiteY4" fmla="*/ 306475 h 775778"/>
                <a:gd name="connsiteX5" fmla="*/ 1782577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5778"/>
                <a:gd name="connsiteX1" fmla="*/ 558018 w 3356484"/>
                <a:gd name="connsiteY1" fmla="*/ 770708 h 775778"/>
                <a:gd name="connsiteX2" fmla="*/ 987417 w 3356484"/>
                <a:gd name="connsiteY2" fmla="*/ 634052 h 775778"/>
                <a:gd name="connsiteX3" fmla="*/ 1239631 w 3356484"/>
                <a:gd name="connsiteY3" fmla="*/ 589839 h 775778"/>
                <a:gd name="connsiteX4" fmla="*/ 1810712 w 3356484"/>
                <a:gd name="connsiteY4" fmla="*/ 306475 h 775778"/>
                <a:gd name="connsiteX5" fmla="*/ 1782577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5778"/>
                <a:gd name="connsiteX1" fmla="*/ 558018 w 3356484"/>
                <a:gd name="connsiteY1" fmla="*/ 770708 h 775778"/>
                <a:gd name="connsiteX2" fmla="*/ 987417 w 3356484"/>
                <a:gd name="connsiteY2" fmla="*/ 634052 h 775778"/>
                <a:gd name="connsiteX3" fmla="*/ 1239631 w 3356484"/>
                <a:gd name="connsiteY3" fmla="*/ 589839 h 775778"/>
                <a:gd name="connsiteX4" fmla="*/ 1529358 w 3356484"/>
                <a:gd name="connsiteY4" fmla="*/ 497394 h 775778"/>
                <a:gd name="connsiteX5" fmla="*/ 1782577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5778"/>
                <a:gd name="connsiteX1" fmla="*/ 558018 w 3356484"/>
                <a:gd name="connsiteY1" fmla="*/ 770708 h 775778"/>
                <a:gd name="connsiteX2" fmla="*/ 987417 w 3356484"/>
                <a:gd name="connsiteY2" fmla="*/ 634052 h 775778"/>
                <a:gd name="connsiteX3" fmla="*/ 1239631 w 3356484"/>
                <a:gd name="connsiteY3" fmla="*/ 589839 h 775778"/>
                <a:gd name="connsiteX4" fmla="*/ 1529358 w 3356484"/>
                <a:gd name="connsiteY4" fmla="*/ 497394 h 775778"/>
                <a:gd name="connsiteX5" fmla="*/ 1667021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1174"/>
                <a:gd name="connsiteX1" fmla="*/ 291737 w 3356484"/>
                <a:gd name="connsiteY1" fmla="*/ 765684 h 771174"/>
                <a:gd name="connsiteX2" fmla="*/ 987417 w 3356484"/>
                <a:gd name="connsiteY2" fmla="*/ 634052 h 771174"/>
                <a:gd name="connsiteX3" fmla="*/ 1239631 w 3356484"/>
                <a:gd name="connsiteY3" fmla="*/ 589839 h 771174"/>
                <a:gd name="connsiteX4" fmla="*/ 1529358 w 3356484"/>
                <a:gd name="connsiteY4" fmla="*/ 497394 h 771174"/>
                <a:gd name="connsiteX5" fmla="*/ 1667021 w 3356484"/>
                <a:gd name="connsiteY5" fmla="*/ 495719 h 771174"/>
                <a:gd name="connsiteX6" fmla="*/ 1817412 w 3356484"/>
                <a:gd name="connsiteY6" fmla="*/ 513136 h 771174"/>
                <a:gd name="connsiteX7" fmla="*/ 1843537 w 3356484"/>
                <a:gd name="connsiteY7" fmla="*/ 530553 h 771174"/>
                <a:gd name="connsiteX8" fmla="*/ 1852246 w 3356484"/>
                <a:gd name="connsiteY8" fmla="*/ 556679 h 771174"/>
                <a:gd name="connsiteX9" fmla="*/ 1939332 w 3356484"/>
                <a:gd name="connsiteY9" fmla="*/ 582805 h 771174"/>
                <a:gd name="connsiteX10" fmla="*/ 1965457 w 3356484"/>
                <a:gd name="connsiteY10" fmla="*/ 565387 h 771174"/>
                <a:gd name="connsiteX11" fmla="*/ 1974166 w 3356484"/>
                <a:gd name="connsiteY11" fmla="*/ 539262 h 771174"/>
                <a:gd name="connsiteX12" fmla="*/ 1991583 w 3356484"/>
                <a:gd name="connsiteY12" fmla="*/ 504427 h 771174"/>
                <a:gd name="connsiteX13" fmla="*/ 2000292 w 3356484"/>
                <a:gd name="connsiteY13" fmla="*/ 478302 h 771174"/>
                <a:gd name="connsiteX14" fmla="*/ 2052543 w 3356484"/>
                <a:gd name="connsiteY14" fmla="*/ 426050 h 771174"/>
                <a:gd name="connsiteX15" fmla="*/ 2096086 w 3356484"/>
                <a:gd name="connsiteY15" fmla="*/ 330256 h 771174"/>
                <a:gd name="connsiteX16" fmla="*/ 2122212 w 3356484"/>
                <a:gd name="connsiteY16" fmla="*/ 321547 h 771174"/>
                <a:gd name="connsiteX17" fmla="*/ 2287674 w 3356484"/>
                <a:gd name="connsiteY17" fmla="*/ 356382 h 771174"/>
                <a:gd name="connsiteX18" fmla="*/ 2383469 w 3356484"/>
                <a:gd name="connsiteY18" fmla="*/ 426050 h 771174"/>
                <a:gd name="connsiteX19" fmla="*/ 2418303 w 3356484"/>
                <a:gd name="connsiteY19" fmla="*/ 460885 h 771174"/>
                <a:gd name="connsiteX20" fmla="*/ 2479263 w 3356484"/>
                <a:gd name="connsiteY20" fmla="*/ 478302 h 771174"/>
                <a:gd name="connsiteX21" fmla="*/ 2505389 w 3356484"/>
                <a:gd name="connsiteY21" fmla="*/ 487010 h 771174"/>
                <a:gd name="connsiteX22" fmla="*/ 2609892 w 3356484"/>
                <a:gd name="connsiteY22" fmla="*/ 504427 h 771174"/>
                <a:gd name="connsiteX23" fmla="*/ 2714394 w 3356484"/>
                <a:gd name="connsiteY23" fmla="*/ 495719 h 771174"/>
                <a:gd name="connsiteX24" fmla="*/ 2749229 w 3356484"/>
                <a:gd name="connsiteY24" fmla="*/ 478302 h 771174"/>
                <a:gd name="connsiteX25" fmla="*/ 2827606 w 3356484"/>
                <a:gd name="connsiteY25" fmla="*/ 408633 h 771174"/>
                <a:gd name="connsiteX26" fmla="*/ 2853732 w 3356484"/>
                <a:gd name="connsiteY26" fmla="*/ 365090 h 771174"/>
                <a:gd name="connsiteX27" fmla="*/ 2951536 w 3356484"/>
                <a:gd name="connsiteY27" fmla="*/ 273651 h 771174"/>
                <a:gd name="connsiteX28" fmla="*/ 3050679 w 3356484"/>
                <a:gd name="connsiteY28" fmla="*/ 198622 h 771174"/>
                <a:gd name="connsiteX29" fmla="*/ 3172264 w 3356484"/>
                <a:gd name="connsiteY29" fmla="*/ 122255 h 771174"/>
                <a:gd name="connsiteX30" fmla="*/ 3356484 w 3356484"/>
                <a:gd name="connsiteY30" fmla="*/ 0 h 771174"/>
                <a:gd name="connsiteX0" fmla="*/ 0 w 3356484"/>
                <a:gd name="connsiteY0" fmla="*/ 762336 h 767294"/>
                <a:gd name="connsiteX1" fmla="*/ 291737 w 3356484"/>
                <a:gd name="connsiteY1" fmla="*/ 765684 h 767294"/>
                <a:gd name="connsiteX2" fmla="*/ 585483 w 3356484"/>
                <a:gd name="connsiteY2" fmla="*/ 704390 h 767294"/>
                <a:gd name="connsiteX3" fmla="*/ 1239631 w 3356484"/>
                <a:gd name="connsiteY3" fmla="*/ 589839 h 767294"/>
                <a:gd name="connsiteX4" fmla="*/ 1529358 w 3356484"/>
                <a:gd name="connsiteY4" fmla="*/ 497394 h 767294"/>
                <a:gd name="connsiteX5" fmla="*/ 1667021 w 3356484"/>
                <a:gd name="connsiteY5" fmla="*/ 495719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1529358 w 3356484"/>
                <a:gd name="connsiteY4" fmla="*/ 497394 h 767294"/>
                <a:gd name="connsiteX5" fmla="*/ 1667021 w 3356484"/>
                <a:gd name="connsiteY5" fmla="*/ 495719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667021 w 3356484"/>
                <a:gd name="connsiteY5" fmla="*/ 495719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843537 w 3356484"/>
                <a:gd name="connsiteY7" fmla="*/ 530553 h 767294"/>
                <a:gd name="connsiteX8" fmla="*/ 1500554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31555 w 3356484"/>
                <a:gd name="connsiteY7" fmla="*/ 420021 h 767294"/>
                <a:gd name="connsiteX8" fmla="*/ 1500554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31555 w 3356484"/>
                <a:gd name="connsiteY7" fmla="*/ 420021 h 767294"/>
                <a:gd name="connsiteX8" fmla="*/ 1631183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66725 w 3356484"/>
                <a:gd name="connsiteY7" fmla="*/ 565722 h 767294"/>
                <a:gd name="connsiteX8" fmla="*/ 1631183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66725 w 3356484"/>
                <a:gd name="connsiteY7" fmla="*/ 565722 h 767294"/>
                <a:gd name="connsiteX8" fmla="*/ 1631183 w 3356484"/>
                <a:gd name="connsiteY8" fmla="*/ 581799 h 767294"/>
                <a:gd name="connsiteX9" fmla="*/ 1763486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66725 w 3356484"/>
                <a:gd name="connsiteY7" fmla="*/ 565722 h 767294"/>
                <a:gd name="connsiteX8" fmla="*/ 1631183 w 3356484"/>
                <a:gd name="connsiteY8" fmla="*/ 581799 h 767294"/>
                <a:gd name="connsiteX9" fmla="*/ 1763486 w 3356484"/>
                <a:gd name="connsiteY9" fmla="*/ 582805 h 767294"/>
                <a:gd name="connsiteX10" fmla="*/ 1869998 w 3356484"/>
                <a:gd name="connsiteY10" fmla="*/ 580459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4908955"/>
                <a:gd name="connsiteY0" fmla="*/ 644977 h 649935"/>
                <a:gd name="connsiteX1" fmla="*/ 291737 w 4908955"/>
                <a:gd name="connsiteY1" fmla="*/ 648325 h 649935"/>
                <a:gd name="connsiteX2" fmla="*/ 585483 w 4908955"/>
                <a:gd name="connsiteY2" fmla="*/ 587031 h 649935"/>
                <a:gd name="connsiteX3" fmla="*/ 742237 w 4908955"/>
                <a:gd name="connsiteY3" fmla="*/ 552867 h 649935"/>
                <a:gd name="connsiteX4" fmla="*/ 961626 w 4908955"/>
                <a:gd name="connsiteY4" fmla="*/ 505639 h 649935"/>
                <a:gd name="connsiteX5" fmla="*/ 1174652 w 4908955"/>
                <a:gd name="connsiteY5" fmla="*/ 468795 h 649935"/>
                <a:gd name="connsiteX6" fmla="*/ 1335091 w 4908955"/>
                <a:gd name="connsiteY6" fmla="*/ 456067 h 649935"/>
                <a:gd name="connsiteX7" fmla="*/ 1466725 w 4908955"/>
                <a:gd name="connsiteY7" fmla="*/ 448363 h 649935"/>
                <a:gd name="connsiteX8" fmla="*/ 1631183 w 4908955"/>
                <a:gd name="connsiteY8" fmla="*/ 464440 h 649935"/>
                <a:gd name="connsiteX9" fmla="*/ 1763486 w 4908955"/>
                <a:gd name="connsiteY9" fmla="*/ 465446 h 649935"/>
                <a:gd name="connsiteX10" fmla="*/ 1869998 w 4908955"/>
                <a:gd name="connsiteY10" fmla="*/ 463100 h 649935"/>
                <a:gd name="connsiteX11" fmla="*/ 1974166 w 4908955"/>
                <a:gd name="connsiteY11" fmla="*/ 421903 h 649935"/>
                <a:gd name="connsiteX12" fmla="*/ 1991583 w 4908955"/>
                <a:gd name="connsiteY12" fmla="*/ 387068 h 649935"/>
                <a:gd name="connsiteX13" fmla="*/ 2000292 w 4908955"/>
                <a:gd name="connsiteY13" fmla="*/ 360943 h 649935"/>
                <a:gd name="connsiteX14" fmla="*/ 2052543 w 4908955"/>
                <a:gd name="connsiteY14" fmla="*/ 308691 h 649935"/>
                <a:gd name="connsiteX15" fmla="*/ 2096086 w 4908955"/>
                <a:gd name="connsiteY15" fmla="*/ 212897 h 649935"/>
                <a:gd name="connsiteX16" fmla="*/ 2122212 w 4908955"/>
                <a:gd name="connsiteY16" fmla="*/ 204188 h 649935"/>
                <a:gd name="connsiteX17" fmla="*/ 2287674 w 4908955"/>
                <a:gd name="connsiteY17" fmla="*/ 239023 h 649935"/>
                <a:gd name="connsiteX18" fmla="*/ 2383469 w 4908955"/>
                <a:gd name="connsiteY18" fmla="*/ 308691 h 649935"/>
                <a:gd name="connsiteX19" fmla="*/ 2418303 w 4908955"/>
                <a:gd name="connsiteY19" fmla="*/ 343526 h 649935"/>
                <a:gd name="connsiteX20" fmla="*/ 2479263 w 4908955"/>
                <a:gd name="connsiteY20" fmla="*/ 360943 h 649935"/>
                <a:gd name="connsiteX21" fmla="*/ 2505389 w 4908955"/>
                <a:gd name="connsiteY21" fmla="*/ 369651 h 649935"/>
                <a:gd name="connsiteX22" fmla="*/ 2609892 w 4908955"/>
                <a:gd name="connsiteY22" fmla="*/ 387068 h 649935"/>
                <a:gd name="connsiteX23" fmla="*/ 2714394 w 4908955"/>
                <a:gd name="connsiteY23" fmla="*/ 378360 h 649935"/>
                <a:gd name="connsiteX24" fmla="*/ 2749229 w 4908955"/>
                <a:gd name="connsiteY24" fmla="*/ 360943 h 649935"/>
                <a:gd name="connsiteX25" fmla="*/ 2827606 w 4908955"/>
                <a:gd name="connsiteY25" fmla="*/ 291274 h 649935"/>
                <a:gd name="connsiteX26" fmla="*/ 2853732 w 4908955"/>
                <a:gd name="connsiteY26" fmla="*/ 247731 h 649935"/>
                <a:gd name="connsiteX27" fmla="*/ 2951536 w 4908955"/>
                <a:gd name="connsiteY27" fmla="*/ 156292 h 649935"/>
                <a:gd name="connsiteX28" fmla="*/ 3050679 w 4908955"/>
                <a:gd name="connsiteY28" fmla="*/ 81263 h 649935"/>
                <a:gd name="connsiteX29" fmla="*/ 3172264 w 4908955"/>
                <a:gd name="connsiteY29" fmla="*/ 4896 h 649935"/>
                <a:gd name="connsiteX30" fmla="*/ 4908955 w 4908955"/>
                <a:gd name="connsiteY30" fmla="*/ 485542 h 649935"/>
                <a:gd name="connsiteX0" fmla="*/ 0 w 4908955"/>
                <a:gd name="connsiteY0" fmla="*/ 579203 h 584161"/>
                <a:gd name="connsiteX1" fmla="*/ 291737 w 4908955"/>
                <a:gd name="connsiteY1" fmla="*/ 582551 h 584161"/>
                <a:gd name="connsiteX2" fmla="*/ 585483 w 4908955"/>
                <a:gd name="connsiteY2" fmla="*/ 521257 h 584161"/>
                <a:gd name="connsiteX3" fmla="*/ 742237 w 4908955"/>
                <a:gd name="connsiteY3" fmla="*/ 487093 h 584161"/>
                <a:gd name="connsiteX4" fmla="*/ 961626 w 4908955"/>
                <a:gd name="connsiteY4" fmla="*/ 439865 h 584161"/>
                <a:gd name="connsiteX5" fmla="*/ 1174652 w 4908955"/>
                <a:gd name="connsiteY5" fmla="*/ 403021 h 584161"/>
                <a:gd name="connsiteX6" fmla="*/ 1335091 w 4908955"/>
                <a:gd name="connsiteY6" fmla="*/ 390293 h 584161"/>
                <a:gd name="connsiteX7" fmla="*/ 1466725 w 4908955"/>
                <a:gd name="connsiteY7" fmla="*/ 382589 h 584161"/>
                <a:gd name="connsiteX8" fmla="*/ 1631183 w 4908955"/>
                <a:gd name="connsiteY8" fmla="*/ 398666 h 584161"/>
                <a:gd name="connsiteX9" fmla="*/ 1763486 w 4908955"/>
                <a:gd name="connsiteY9" fmla="*/ 399672 h 584161"/>
                <a:gd name="connsiteX10" fmla="*/ 1869998 w 4908955"/>
                <a:gd name="connsiteY10" fmla="*/ 397326 h 584161"/>
                <a:gd name="connsiteX11" fmla="*/ 1974166 w 4908955"/>
                <a:gd name="connsiteY11" fmla="*/ 356129 h 584161"/>
                <a:gd name="connsiteX12" fmla="*/ 1991583 w 4908955"/>
                <a:gd name="connsiteY12" fmla="*/ 321294 h 584161"/>
                <a:gd name="connsiteX13" fmla="*/ 2000292 w 4908955"/>
                <a:gd name="connsiteY13" fmla="*/ 295169 h 584161"/>
                <a:gd name="connsiteX14" fmla="*/ 2052543 w 4908955"/>
                <a:gd name="connsiteY14" fmla="*/ 242917 h 584161"/>
                <a:gd name="connsiteX15" fmla="*/ 2096086 w 4908955"/>
                <a:gd name="connsiteY15" fmla="*/ 147123 h 584161"/>
                <a:gd name="connsiteX16" fmla="*/ 2122212 w 4908955"/>
                <a:gd name="connsiteY16" fmla="*/ 138414 h 584161"/>
                <a:gd name="connsiteX17" fmla="*/ 2287674 w 4908955"/>
                <a:gd name="connsiteY17" fmla="*/ 173249 h 584161"/>
                <a:gd name="connsiteX18" fmla="*/ 2383469 w 4908955"/>
                <a:gd name="connsiteY18" fmla="*/ 242917 h 584161"/>
                <a:gd name="connsiteX19" fmla="*/ 2418303 w 4908955"/>
                <a:gd name="connsiteY19" fmla="*/ 277752 h 584161"/>
                <a:gd name="connsiteX20" fmla="*/ 2479263 w 4908955"/>
                <a:gd name="connsiteY20" fmla="*/ 295169 h 584161"/>
                <a:gd name="connsiteX21" fmla="*/ 2505389 w 4908955"/>
                <a:gd name="connsiteY21" fmla="*/ 303877 h 584161"/>
                <a:gd name="connsiteX22" fmla="*/ 2609892 w 4908955"/>
                <a:gd name="connsiteY22" fmla="*/ 321294 h 584161"/>
                <a:gd name="connsiteX23" fmla="*/ 2714394 w 4908955"/>
                <a:gd name="connsiteY23" fmla="*/ 312586 h 584161"/>
                <a:gd name="connsiteX24" fmla="*/ 2749229 w 4908955"/>
                <a:gd name="connsiteY24" fmla="*/ 295169 h 584161"/>
                <a:gd name="connsiteX25" fmla="*/ 2827606 w 4908955"/>
                <a:gd name="connsiteY25" fmla="*/ 225500 h 584161"/>
                <a:gd name="connsiteX26" fmla="*/ 2853732 w 4908955"/>
                <a:gd name="connsiteY26" fmla="*/ 181957 h 584161"/>
                <a:gd name="connsiteX27" fmla="*/ 2951536 w 4908955"/>
                <a:gd name="connsiteY27" fmla="*/ 90518 h 584161"/>
                <a:gd name="connsiteX28" fmla="*/ 3050679 w 4908955"/>
                <a:gd name="connsiteY28" fmla="*/ 15489 h 584161"/>
                <a:gd name="connsiteX29" fmla="*/ 4769951 w 4908955"/>
                <a:gd name="connsiteY29" fmla="*/ 436515 h 584161"/>
                <a:gd name="connsiteX30" fmla="*/ 4908955 w 4908955"/>
                <a:gd name="connsiteY30" fmla="*/ 419768 h 584161"/>
                <a:gd name="connsiteX0" fmla="*/ 0 w 4908955"/>
                <a:gd name="connsiteY0" fmla="*/ 489029 h 493987"/>
                <a:gd name="connsiteX1" fmla="*/ 291737 w 4908955"/>
                <a:gd name="connsiteY1" fmla="*/ 492377 h 493987"/>
                <a:gd name="connsiteX2" fmla="*/ 585483 w 4908955"/>
                <a:gd name="connsiteY2" fmla="*/ 431083 h 493987"/>
                <a:gd name="connsiteX3" fmla="*/ 742237 w 4908955"/>
                <a:gd name="connsiteY3" fmla="*/ 396919 h 493987"/>
                <a:gd name="connsiteX4" fmla="*/ 961626 w 4908955"/>
                <a:gd name="connsiteY4" fmla="*/ 349691 h 493987"/>
                <a:gd name="connsiteX5" fmla="*/ 1174652 w 4908955"/>
                <a:gd name="connsiteY5" fmla="*/ 312847 h 493987"/>
                <a:gd name="connsiteX6" fmla="*/ 1335091 w 4908955"/>
                <a:gd name="connsiteY6" fmla="*/ 300119 h 493987"/>
                <a:gd name="connsiteX7" fmla="*/ 1466725 w 4908955"/>
                <a:gd name="connsiteY7" fmla="*/ 292415 h 493987"/>
                <a:gd name="connsiteX8" fmla="*/ 1631183 w 4908955"/>
                <a:gd name="connsiteY8" fmla="*/ 308492 h 493987"/>
                <a:gd name="connsiteX9" fmla="*/ 1763486 w 4908955"/>
                <a:gd name="connsiteY9" fmla="*/ 309498 h 493987"/>
                <a:gd name="connsiteX10" fmla="*/ 1869998 w 4908955"/>
                <a:gd name="connsiteY10" fmla="*/ 307152 h 493987"/>
                <a:gd name="connsiteX11" fmla="*/ 1974166 w 4908955"/>
                <a:gd name="connsiteY11" fmla="*/ 265955 h 493987"/>
                <a:gd name="connsiteX12" fmla="*/ 1991583 w 4908955"/>
                <a:gd name="connsiteY12" fmla="*/ 231120 h 493987"/>
                <a:gd name="connsiteX13" fmla="*/ 2000292 w 4908955"/>
                <a:gd name="connsiteY13" fmla="*/ 204995 h 493987"/>
                <a:gd name="connsiteX14" fmla="*/ 2052543 w 4908955"/>
                <a:gd name="connsiteY14" fmla="*/ 152743 h 493987"/>
                <a:gd name="connsiteX15" fmla="*/ 2096086 w 4908955"/>
                <a:gd name="connsiteY15" fmla="*/ 56949 h 493987"/>
                <a:gd name="connsiteX16" fmla="*/ 2122212 w 4908955"/>
                <a:gd name="connsiteY16" fmla="*/ 48240 h 493987"/>
                <a:gd name="connsiteX17" fmla="*/ 2287674 w 4908955"/>
                <a:gd name="connsiteY17" fmla="*/ 83075 h 493987"/>
                <a:gd name="connsiteX18" fmla="*/ 2383469 w 4908955"/>
                <a:gd name="connsiteY18" fmla="*/ 152743 h 493987"/>
                <a:gd name="connsiteX19" fmla="*/ 2418303 w 4908955"/>
                <a:gd name="connsiteY19" fmla="*/ 187578 h 493987"/>
                <a:gd name="connsiteX20" fmla="*/ 2479263 w 4908955"/>
                <a:gd name="connsiteY20" fmla="*/ 204995 h 493987"/>
                <a:gd name="connsiteX21" fmla="*/ 2505389 w 4908955"/>
                <a:gd name="connsiteY21" fmla="*/ 213703 h 493987"/>
                <a:gd name="connsiteX22" fmla="*/ 2609892 w 4908955"/>
                <a:gd name="connsiteY22" fmla="*/ 231120 h 493987"/>
                <a:gd name="connsiteX23" fmla="*/ 2714394 w 4908955"/>
                <a:gd name="connsiteY23" fmla="*/ 222412 h 493987"/>
                <a:gd name="connsiteX24" fmla="*/ 2749229 w 4908955"/>
                <a:gd name="connsiteY24" fmla="*/ 204995 h 493987"/>
                <a:gd name="connsiteX25" fmla="*/ 2827606 w 4908955"/>
                <a:gd name="connsiteY25" fmla="*/ 135326 h 493987"/>
                <a:gd name="connsiteX26" fmla="*/ 2853732 w 4908955"/>
                <a:gd name="connsiteY26" fmla="*/ 91783 h 493987"/>
                <a:gd name="connsiteX27" fmla="*/ 2951536 w 4908955"/>
                <a:gd name="connsiteY27" fmla="*/ 344 h 493987"/>
                <a:gd name="connsiteX28" fmla="*/ 4567980 w 4908955"/>
                <a:gd name="connsiteY28" fmla="*/ 332273 h 493987"/>
                <a:gd name="connsiteX29" fmla="*/ 4769951 w 4908955"/>
                <a:gd name="connsiteY29" fmla="*/ 346341 h 493987"/>
                <a:gd name="connsiteX30" fmla="*/ 4908955 w 4908955"/>
                <a:gd name="connsiteY30" fmla="*/ 329594 h 49398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2749229 w 4908955"/>
                <a:gd name="connsiteY24" fmla="*/ 156755 h 445747"/>
                <a:gd name="connsiteX25" fmla="*/ 2827606 w 4908955"/>
                <a:gd name="connsiteY25" fmla="*/ 87086 h 445747"/>
                <a:gd name="connsiteX26" fmla="*/ 2853732 w 4908955"/>
                <a:gd name="connsiteY26" fmla="*/ 43543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2749229 w 4908955"/>
                <a:gd name="connsiteY24" fmla="*/ 156755 h 445747"/>
                <a:gd name="connsiteX25" fmla="*/ 2827606 w 4908955"/>
                <a:gd name="connsiteY25" fmla="*/ 87086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2749229 w 4908955"/>
                <a:gd name="connsiteY24" fmla="*/ 156755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905648 w 4908955"/>
                <a:gd name="connsiteY19" fmla="*/ 224749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870814 w 4908955"/>
                <a:gd name="connsiteY18" fmla="*/ 250204 h 445747"/>
                <a:gd name="connsiteX19" fmla="*/ 2905648 w 4908955"/>
                <a:gd name="connsiteY19" fmla="*/ 224749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70814 w 4908955"/>
                <a:gd name="connsiteY18" fmla="*/ 250204 h 445747"/>
                <a:gd name="connsiteX19" fmla="*/ 2905648 w 4908955"/>
                <a:gd name="connsiteY19" fmla="*/ 224749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70814 w 4908955"/>
                <a:gd name="connsiteY18" fmla="*/ 250204 h 445747"/>
                <a:gd name="connsiteX19" fmla="*/ 2790092 w 4908955"/>
                <a:gd name="connsiteY19" fmla="*/ 23479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70814 w 4908955"/>
                <a:gd name="connsiteY18" fmla="*/ 250204 h 445747"/>
                <a:gd name="connsiteX19" fmla="*/ 3001108 w 4908955"/>
                <a:gd name="connsiteY19" fmla="*/ 13933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20572 w 4908955"/>
                <a:gd name="connsiteY18" fmla="*/ 260252 h 445747"/>
                <a:gd name="connsiteX19" fmla="*/ 3001108 w 4908955"/>
                <a:gd name="connsiteY19" fmla="*/ 13933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20572 w 4908955"/>
                <a:gd name="connsiteY18" fmla="*/ 260252 h 445747"/>
                <a:gd name="connsiteX19" fmla="*/ 2996084 w 4908955"/>
                <a:gd name="connsiteY19" fmla="*/ 244846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32080 h 437038"/>
                <a:gd name="connsiteX1" fmla="*/ 291737 w 4908955"/>
                <a:gd name="connsiteY1" fmla="*/ 435428 h 437038"/>
                <a:gd name="connsiteX2" fmla="*/ 585483 w 4908955"/>
                <a:gd name="connsiteY2" fmla="*/ 374134 h 437038"/>
                <a:gd name="connsiteX3" fmla="*/ 742237 w 4908955"/>
                <a:gd name="connsiteY3" fmla="*/ 339970 h 437038"/>
                <a:gd name="connsiteX4" fmla="*/ 961626 w 4908955"/>
                <a:gd name="connsiteY4" fmla="*/ 292742 h 437038"/>
                <a:gd name="connsiteX5" fmla="*/ 1174652 w 4908955"/>
                <a:gd name="connsiteY5" fmla="*/ 255898 h 437038"/>
                <a:gd name="connsiteX6" fmla="*/ 1335091 w 4908955"/>
                <a:gd name="connsiteY6" fmla="*/ 243170 h 437038"/>
                <a:gd name="connsiteX7" fmla="*/ 1466725 w 4908955"/>
                <a:gd name="connsiteY7" fmla="*/ 235466 h 437038"/>
                <a:gd name="connsiteX8" fmla="*/ 1631183 w 4908955"/>
                <a:gd name="connsiteY8" fmla="*/ 251543 h 437038"/>
                <a:gd name="connsiteX9" fmla="*/ 1763486 w 4908955"/>
                <a:gd name="connsiteY9" fmla="*/ 252549 h 437038"/>
                <a:gd name="connsiteX10" fmla="*/ 1869998 w 4908955"/>
                <a:gd name="connsiteY10" fmla="*/ 250203 h 437038"/>
                <a:gd name="connsiteX11" fmla="*/ 1974166 w 4908955"/>
                <a:gd name="connsiteY11" fmla="*/ 209006 h 437038"/>
                <a:gd name="connsiteX12" fmla="*/ 1991583 w 4908955"/>
                <a:gd name="connsiteY12" fmla="*/ 174171 h 437038"/>
                <a:gd name="connsiteX13" fmla="*/ 2000292 w 4908955"/>
                <a:gd name="connsiteY13" fmla="*/ 148046 h 437038"/>
                <a:gd name="connsiteX14" fmla="*/ 2052543 w 4908955"/>
                <a:gd name="connsiteY14" fmla="*/ 95794 h 437038"/>
                <a:gd name="connsiteX15" fmla="*/ 2096086 w 4908955"/>
                <a:gd name="connsiteY15" fmla="*/ 0 h 437038"/>
                <a:gd name="connsiteX16" fmla="*/ 2343276 w 4908955"/>
                <a:gd name="connsiteY16" fmla="*/ 202306 h 437038"/>
                <a:gd name="connsiteX17" fmla="*/ 2558979 w 4908955"/>
                <a:gd name="connsiteY17" fmla="*/ 227093 h 437038"/>
                <a:gd name="connsiteX18" fmla="*/ 2820572 w 4908955"/>
                <a:gd name="connsiteY18" fmla="*/ 251543 h 437038"/>
                <a:gd name="connsiteX19" fmla="*/ 2996084 w 4908955"/>
                <a:gd name="connsiteY19" fmla="*/ 236137 h 437038"/>
                <a:gd name="connsiteX20" fmla="*/ 3102260 w 4908955"/>
                <a:gd name="connsiteY20" fmla="*/ 218385 h 437038"/>
                <a:gd name="connsiteX21" fmla="*/ 3253991 w 4908955"/>
                <a:gd name="connsiteY21" fmla="*/ 227093 h 437038"/>
                <a:gd name="connsiteX22" fmla="*/ 3413760 w 4908955"/>
                <a:gd name="connsiteY22" fmla="*/ 234461 h 437038"/>
                <a:gd name="connsiteX23" fmla="*/ 3538359 w 4908955"/>
                <a:gd name="connsiteY23" fmla="*/ 225753 h 437038"/>
                <a:gd name="connsiteX24" fmla="*/ 3733967 w 4908955"/>
                <a:gd name="connsiteY24" fmla="*/ 233457 h 437038"/>
                <a:gd name="connsiteX25" fmla="*/ 3968093 w 4908955"/>
                <a:gd name="connsiteY25" fmla="*/ 249199 h 437038"/>
                <a:gd name="connsiteX26" fmla="*/ 4175090 w 4908955"/>
                <a:gd name="connsiteY26" fmla="*/ 245849 h 437038"/>
                <a:gd name="connsiteX27" fmla="*/ 4393475 w 4908955"/>
                <a:gd name="connsiteY27" fmla="*/ 264942 h 437038"/>
                <a:gd name="connsiteX28" fmla="*/ 4567980 w 4908955"/>
                <a:gd name="connsiteY28" fmla="*/ 275324 h 437038"/>
                <a:gd name="connsiteX29" fmla="*/ 4769951 w 4908955"/>
                <a:gd name="connsiteY29" fmla="*/ 289392 h 437038"/>
                <a:gd name="connsiteX30" fmla="*/ 4908955 w 4908955"/>
                <a:gd name="connsiteY30" fmla="*/ 272645 h 437038"/>
                <a:gd name="connsiteX0" fmla="*/ 0 w 4908955"/>
                <a:gd name="connsiteY0" fmla="*/ 339694 h 344652"/>
                <a:gd name="connsiteX1" fmla="*/ 291737 w 4908955"/>
                <a:gd name="connsiteY1" fmla="*/ 343042 h 344652"/>
                <a:gd name="connsiteX2" fmla="*/ 585483 w 4908955"/>
                <a:gd name="connsiteY2" fmla="*/ 281748 h 344652"/>
                <a:gd name="connsiteX3" fmla="*/ 742237 w 4908955"/>
                <a:gd name="connsiteY3" fmla="*/ 247584 h 344652"/>
                <a:gd name="connsiteX4" fmla="*/ 961626 w 4908955"/>
                <a:gd name="connsiteY4" fmla="*/ 200356 h 344652"/>
                <a:gd name="connsiteX5" fmla="*/ 1174652 w 4908955"/>
                <a:gd name="connsiteY5" fmla="*/ 163512 h 344652"/>
                <a:gd name="connsiteX6" fmla="*/ 1335091 w 4908955"/>
                <a:gd name="connsiteY6" fmla="*/ 150784 h 344652"/>
                <a:gd name="connsiteX7" fmla="*/ 1466725 w 4908955"/>
                <a:gd name="connsiteY7" fmla="*/ 143080 h 344652"/>
                <a:gd name="connsiteX8" fmla="*/ 1631183 w 4908955"/>
                <a:gd name="connsiteY8" fmla="*/ 159157 h 344652"/>
                <a:gd name="connsiteX9" fmla="*/ 1763486 w 4908955"/>
                <a:gd name="connsiteY9" fmla="*/ 160163 h 344652"/>
                <a:gd name="connsiteX10" fmla="*/ 1869998 w 4908955"/>
                <a:gd name="connsiteY10" fmla="*/ 157817 h 344652"/>
                <a:gd name="connsiteX11" fmla="*/ 1974166 w 4908955"/>
                <a:gd name="connsiteY11" fmla="*/ 116620 h 344652"/>
                <a:gd name="connsiteX12" fmla="*/ 1991583 w 4908955"/>
                <a:gd name="connsiteY12" fmla="*/ 81785 h 344652"/>
                <a:gd name="connsiteX13" fmla="*/ 2000292 w 4908955"/>
                <a:gd name="connsiteY13" fmla="*/ 55660 h 344652"/>
                <a:gd name="connsiteX14" fmla="*/ 2052543 w 4908955"/>
                <a:gd name="connsiteY14" fmla="*/ 3408 h 344652"/>
                <a:gd name="connsiteX15" fmla="*/ 2231739 w 4908955"/>
                <a:gd name="connsiteY15" fmla="*/ 98533 h 344652"/>
                <a:gd name="connsiteX16" fmla="*/ 2343276 w 4908955"/>
                <a:gd name="connsiteY16" fmla="*/ 109920 h 344652"/>
                <a:gd name="connsiteX17" fmla="*/ 2558979 w 4908955"/>
                <a:gd name="connsiteY17" fmla="*/ 134707 h 344652"/>
                <a:gd name="connsiteX18" fmla="*/ 2820572 w 4908955"/>
                <a:gd name="connsiteY18" fmla="*/ 159157 h 344652"/>
                <a:gd name="connsiteX19" fmla="*/ 2996084 w 4908955"/>
                <a:gd name="connsiteY19" fmla="*/ 143751 h 344652"/>
                <a:gd name="connsiteX20" fmla="*/ 3102260 w 4908955"/>
                <a:gd name="connsiteY20" fmla="*/ 125999 h 344652"/>
                <a:gd name="connsiteX21" fmla="*/ 3253991 w 4908955"/>
                <a:gd name="connsiteY21" fmla="*/ 134707 h 344652"/>
                <a:gd name="connsiteX22" fmla="*/ 3413760 w 4908955"/>
                <a:gd name="connsiteY22" fmla="*/ 142075 h 344652"/>
                <a:gd name="connsiteX23" fmla="*/ 3538359 w 4908955"/>
                <a:gd name="connsiteY23" fmla="*/ 133367 h 344652"/>
                <a:gd name="connsiteX24" fmla="*/ 3733967 w 4908955"/>
                <a:gd name="connsiteY24" fmla="*/ 141071 h 344652"/>
                <a:gd name="connsiteX25" fmla="*/ 3968093 w 4908955"/>
                <a:gd name="connsiteY25" fmla="*/ 156813 h 344652"/>
                <a:gd name="connsiteX26" fmla="*/ 4175090 w 4908955"/>
                <a:gd name="connsiteY26" fmla="*/ 153463 h 344652"/>
                <a:gd name="connsiteX27" fmla="*/ 4393475 w 4908955"/>
                <a:gd name="connsiteY27" fmla="*/ 172556 h 344652"/>
                <a:gd name="connsiteX28" fmla="*/ 4567980 w 4908955"/>
                <a:gd name="connsiteY28" fmla="*/ 182938 h 344652"/>
                <a:gd name="connsiteX29" fmla="*/ 4769951 w 4908955"/>
                <a:gd name="connsiteY29" fmla="*/ 197006 h 344652"/>
                <a:gd name="connsiteX30" fmla="*/ 4908955 w 4908955"/>
                <a:gd name="connsiteY30" fmla="*/ 180259 h 344652"/>
                <a:gd name="connsiteX0" fmla="*/ 0 w 4908955"/>
                <a:gd name="connsiteY0" fmla="*/ 284635 h 289593"/>
                <a:gd name="connsiteX1" fmla="*/ 291737 w 4908955"/>
                <a:gd name="connsiteY1" fmla="*/ 287983 h 289593"/>
                <a:gd name="connsiteX2" fmla="*/ 585483 w 4908955"/>
                <a:gd name="connsiteY2" fmla="*/ 226689 h 289593"/>
                <a:gd name="connsiteX3" fmla="*/ 742237 w 4908955"/>
                <a:gd name="connsiteY3" fmla="*/ 192525 h 289593"/>
                <a:gd name="connsiteX4" fmla="*/ 961626 w 4908955"/>
                <a:gd name="connsiteY4" fmla="*/ 145297 h 289593"/>
                <a:gd name="connsiteX5" fmla="*/ 1174652 w 4908955"/>
                <a:gd name="connsiteY5" fmla="*/ 108453 h 289593"/>
                <a:gd name="connsiteX6" fmla="*/ 1335091 w 4908955"/>
                <a:gd name="connsiteY6" fmla="*/ 95725 h 289593"/>
                <a:gd name="connsiteX7" fmla="*/ 1466725 w 4908955"/>
                <a:gd name="connsiteY7" fmla="*/ 88021 h 289593"/>
                <a:gd name="connsiteX8" fmla="*/ 1631183 w 4908955"/>
                <a:gd name="connsiteY8" fmla="*/ 104098 h 289593"/>
                <a:gd name="connsiteX9" fmla="*/ 1763486 w 4908955"/>
                <a:gd name="connsiteY9" fmla="*/ 105104 h 289593"/>
                <a:gd name="connsiteX10" fmla="*/ 1869998 w 4908955"/>
                <a:gd name="connsiteY10" fmla="*/ 102758 h 289593"/>
                <a:gd name="connsiteX11" fmla="*/ 1974166 w 4908955"/>
                <a:gd name="connsiteY11" fmla="*/ 61561 h 289593"/>
                <a:gd name="connsiteX12" fmla="*/ 1991583 w 4908955"/>
                <a:gd name="connsiteY12" fmla="*/ 26726 h 289593"/>
                <a:gd name="connsiteX13" fmla="*/ 2000292 w 4908955"/>
                <a:gd name="connsiteY13" fmla="*/ 601 h 289593"/>
                <a:gd name="connsiteX14" fmla="*/ 2102785 w 4908955"/>
                <a:gd name="connsiteY14" fmla="*/ 53857 h 289593"/>
                <a:gd name="connsiteX15" fmla="*/ 2231739 w 4908955"/>
                <a:gd name="connsiteY15" fmla="*/ 43474 h 289593"/>
                <a:gd name="connsiteX16" fmla="*/ 2343276 w 4908955"/>
                <a:gd name="connsiteY16" fmla="*/ 54861 h 289593"/>
                <a:gd name="connsiteX17" fmla="*/ 2558979 w 4908955"/>
                <a:gd name="connsiteY17" fmla="*/ 79648 h 289593"/>
                <a:gd name="connsiteX18" fmla="*/ 2820572 w 4908955"/>
                <a:gd name="connsiteY18" fmla="*/ 104098 h 289593"/>
                <a:gd name="connsiteX19" fmla="*/ 2996084 w 4908955"/>
                <a:gd name="connsiteY19" fmla="*/ 88692 h 289593"/>
                <a:gd name="connsiteX20" fmla="*/ 3102260 w 4908955"/>
                <a:gd name="connsiteY20" fmla="*/ 70940 h 289593"/>
                <a:gd name="connsiteX21" fmla="*/ 3253991 w 4908955"/>
                <a:gd name="connsiteY21" fmla="*/ 79648 h 289593"/>
                <a:gd name="connsiteX22" fmla="*/ 3413760 w 4908955"/>
                <a:gd name="connsiteY22" fmla="*/ 87016 h 289593"/>
                <a:gd name="connsiteX23" fmla="*/ 3538359 w 4908955"/>
                <a:gd name="connsiteY23" fmla="*/ 78308 h 289593"/>
                <a:gd name="connsiteX24" fmla="*/ 3733967 w 4908955"/>
                <a:gd name="connsiteY24" fmla="*/ 86012 h 289593"/>
                <a:gd name="connsiteX25" fmla="*/ 3968093 w 4908955"/>
                <a:gd name="connsiteY25" fmla="*/ 101754 h 289593"/>
                <a:gd name="connsiteX26" fmla="*/ 4175090 w 4908955"/>
                <a:gd name="connsiteY26" fmla="*/ 98404 h 289593"/>
                <a:gd name="connsiteX27" fmla="*/ 4393475 w 4908955"/>
                <a:gd name="connsiteY27" fmla="*/ 117497 h 289593"/>
                <a:gd name="connsiteX28" fmla="*/ 4567980 w 4908955"/>
                <a:gd name="connsiteY28" fmla="*/ 127879 h 289593"/>
                <a:gd name="connsiteX29" fmla="*/ 4769951 w 4908955"/>
                <a:gd name="connsiteY29" fmla="*/ 141947 h 289593"/>
                <a:gd name="connsiteX30" fmla="*/ 4908955 w 4908955"/>
                <a:gd name="connsiteY30" fmla="*/ 125200 h 289593"/>
                <a:gd name="connsiteX0" fmla="*/ 0 w 5310889"/>
                <a:gd name="connsiteY0" fmla="*/ 300111 h 305069"/>
                <a:gd name="connsiteX1" fmla="*/ 291737 w 5310889"/>
                <a:gd name="connsiteY1" fmla="*/ 303459 h 305069"/>
                <a:gd name="connsiteX2" fmla="*/ 585483 w 5310889"/>
                <a:gd name="connsiteY2" fmla="*/ 242165 h 305069"/>
                <a:gd name="connsiteX3" fmla="*/ 742237 w 5310889"/>
                <a:gd name="connsiteY3" fmla="*/ 208001 h 305069"/>
                <a:gd name="connsiteX4" fmla="*/ 961626 w 5310889"/>
                <a:gd name="connsiteY4" fmla="*/ 160773 h 305069"/>
                <a:gd name="connsiteX5" fmla="*/ 1174652 w 5310889"/>
                <a:gd name="connsiteY5" fmla="*/ 123929 h 305069"/>
                <a:gd name="connsiteX6" fmla="*/ 1335091 w 5310889"/>
                <a:gd name="connsiteY6" fmla="*/ 111201 h 305069"/>
                <a:gd name="connsiteX7" fmla="*/ 1466725 w 5310889"/>
                <a:gd name="connsiteY7" fmla="*/ 103497 h 305069"/>
                <a:gd name="connsiteX8" fmla="*/ 1631183 w 5310889"/>
                <a:gd name="connsiteY8" fmla="*/ 119574 h 305069"/>
                <a:gd name="connsiteX9" fmla="*/ 1763486 w 5310889"/>
                <a:gd name="connsiteY9" fmla="*/ 120580 h 305069"/>
                <a:gd name="connsiteX10" fmla="*/ 1869998 w 5310889"/>
                <a:gd name="connsiteY10" fmla="*/ 118234 h 305069"/>
                <a:gd name="connsiteX11" fmla="*/ 1974166 w 5310889"/>
                <a:gd name="connsiteY11" fmla="*/ 77037 h 305069"/>
                <a:gd name="connsiteX12" fmla="*/ 1991583 w 5310889"/>
                <a:gd name="connsiteY12" fmla="*/ 42202 h 305069"/>
                <a:gd name="connsiteX13" fmla="*/ 2000292 w 5310889"/>
                <a:gd name="connsiteY13" fmla="*/ 16077 h 305069"/>
                <a:gd name="connsiteX14" fmla="*/ 2102785 w 5310889"/>
                <a:gd name="connsiteY14" fmla="*/ 69333 h 305069"/>
                <a:gd name="connsiteX15" fmla="*/ 2231739 w 5310889"/>
                <a:gd name="connsiteY15" fmla="*/ 58950 h 305069"/>
                <a:gd name="connsiteX16" fmla="*/ 2343276 w 5310889"/>
                <a:gd name="connsiteY16" fmla="*/ 70337 h 305069"/>
                <a:gd name="connsiteX17" fmla="*/ 2558979 w 5310889"/>
                <a:gd name="connsiteY17" fmla="*/ 95124 h 305069"/>
                <a:gd name="connsiteX18" fmla="*/ 2820572 w 5310889"/>
                <a:gd name="connsiteY18" fmla="*/ 119574 h 305069"/>
                <a:gd name="connsiteX19" fmla="*/ 2996084 w 5310889"/>
                <a:gd name="connsiteY19" fmla="*/ 104168 h 305069"/>
                <a:gd name="connsiteX20" fmla="*/ 3102260 w 5310889"/>
                <a:gd name="connsiteY20" fmla="*/ 86416 h 305069"/>
                <a:gd name="connsiteX21" fmla="*/ 3253991 w 5310889"/>
                <a:gd name="connsiteY21" fmla="*/ 95124 h 305069"/>
                <a:gd name="connsiteX22" fmla="*/ 3413760 w 5310889"/>
                <a:gd name="connsiteY22" fmla="*/ 102492 h 305069"/>
                <a:gd name="connsiteX23" fmla="*/ 3538359 w 5310889"/>
                <a:gd name="connsiteY23" fmla="*/ 93784 h 305069"/>
                <a:gd name="connsiteX24" fmla="*/ 3733967 w 5310889"/>
                <a:gd name="connsiteY24" fmla="*/ 101488 h 305069"/>
                <a:gd name="connsiteX25" fmla="*/ 3968093 w 5310889"/>
                <a:gd name="connsiteY25" fmla="*/ 117230 h 305069"/>
                <a:gd name="connsiteX26" fmla="*/ 4175090 w 5310889"/>
                <a:gd name="connsiteY26" fmla="*/ 113880 h 305069"/>
                <a:gd name="connsiteX27" fmla="*/ 4393475 w 5310889"/>
                <a:gd name="connsiteY27" fmla="*/ 132973 h 305069"/>
                <a:gd name="connsiteX28" fmla="*/ 4567980 w 5310889"/>
                <a:gd name="connsiteY28" fmla="*/ 143355 h 305069"/>
                <a:gd name="connsiteX29" fmla="*/ 4769951 w 5310889"/>
                <a:gd name="connsiteY29" fmla="*/ 157423 h 305069"/>
                <a:gd name="connsiteX30" fmla="*/ 5310889 w 5310889"/>
                <a:gd name="connsiteY30" fmla="*/ 0 h 305069"/>
                <a:gd name="connsiteX0" fmla="*/ 0 w 5310889"/>
                <a:gd name="connsiteY0" fmla="*/ 300111 h 305069"/>
                <a:gd name="connsiteX1" fmla="*/ 291737 w 5310889"/>
                <a:gd name="connsiteY1" fmla="*/ 303459 h 305069"/>
                <a:gd name="connsiteX2" fmla="*/ 585483 w 5310889"/>
                <a:gd name="connsiteY2" fmla="*/ 242165 h 305069"/>
                <a:gd name="connsiteX3" fmla="*/ 742237 w 5310889"/>
                <a:gd name="connsiteY3" fmla="*/ 208001 h 305069"/>
                <a:gd name="connsiteX4" fmla="*/ 961626 w 5310889"/>
                <a:gd name="connsiteY4" fmla="*/ 160773 h 305069"/>
                <a:gd name="connsiteX5" fmla="*/ 1174652 w 5310889"/>
                <a:gd name="connsiteY5" fmla="*/ 123929 h 305069"/>
                <a:gd name="connsiteX6" fmla="*/ 1335091 w 5310889"/>
                <a:gd name="connsiteY6" fmla="*/ 111201 h 305069"/>
                <a:gd name="connsiteX7" fmla="*/ 1466725 w 5310889"/>
                <a:gd name="connsiteY7" fmla="*/ 103497 h 305069"/>
                <a:gd name="connsiteX8" fmla="*/ 1631183 w 5310889"/>
                <a:gd name="connsiteY8" fmla="*/ 119574 h 305069"/>
                <a:gd name="connsiteX9" fmla="*/ 1763486 w 5310889"/>
                <a:gd name="connsiteY9" fmla="*/ 120580 h 305069"/>
                <a:gd name="connsiteX10" fmla="*/ 1869998 w 5310889"/>
                <a:gd name="connsiteY10" fmla="*/ 118234 h 305069"/>
                <a:gd name="connsiteX11" fmla="*/ 1974166 w 5310889"/>
                <a:gd name="connsiteY11" fmla="*/ 77037 h 305069"/>
                <a:gd name="connsiteX12" fmla="*/ 1991583 w 5310889"/>
                <a:gd name="connsiteY12" fmla="*/ 42202 h 305069"/>
                <a:gd name="connsiteX13" fmla="*/ 2000292 w 5310889"/>
                <a:gd name="connsiteY13" fmla="*/ 16077 h 305069"/>
                <a:gd name="connsiteX14" fmla="*/ 2102785 w 5310889"/>
                <a:gd name="connsiteY14" fmla="*/ 69333 h 305069"/>
                <a:gd name="connsiteX15" fmla="*/ 2231739 w 5310889"/>
                <a:gd name="connsiteY15" fmla="*/ 58950 h 305069"/>
                <a:gd name="connsiteX16" fmla="*/ 2343276 w 5310889"/>
                <a:gd name="connsiteY16" fmla="*/ 70337 h 305069"/>
                <a:gd name="connsiteX17" fmla="*/ 2558979 w 5310889"/>
                <a:gd name="connsiteY17" fmla="*/ 95124 h 305069"/>
                <a:gd name="connsiteX18" fmla="*/ 2820572 w 5310889"/>
                <a:gd name="connsiteY18" fmla="*/ 119574 h 305069"/>
                <a:gd name="connsiteX19" fmla="*/ 2996084 w 5310889"/>
                <a:gd name="connsiteY19" fmla="*/ 104168 h 305069"/>
                <a:gd name="connsiteX20" fmla="*/ 3102260 w 5310889"/>
                <a:gd name="connsiteY20" fmla="*/ 86416 h 305069"/>
                <a:gd name="connsiteX21" fmla="*/ 3253991 w 5310889"/>
                <a:gd name="connsiteY21" fmla="*/ 95124 h 305069"/>
                <a:gd name="connsiteX22" fmla="*/ 3413760 w 5310889"/>
                <a:gd name="connsiteY22" fmla="*/ 102492 h 305069"/>
                <a:gd name="connsiteX23" fmla="*/ 3538359 w 5310889"/>
                <a:gd name="connsiteY23" fmla="*/ 93784 h 305069"/>
                <a:gd name="connsiteX24" fmla="*/ 3733967 w 5310889"/>
                <a:gd name="connsiteY24" fmla="*/ 101488 h 305069"/>
                <a:gd name="connsiteX25" fmla="*/ 3968093 w 5310889"/>
                <a:gd name="connsiteY25" fmla="*/ 117230 h 305069"/>
                <a:gd name="connsiteX26" fmla="*/ 4175090 w 5310889"/>
                <a:gd name="connsiteY26" fmla="*/ 113880 h 305069"/>
                <a:gd name="connsiteX27" fmla="*/ 4393475 w 5310889"/>
                <a:gd name="connsiteY27" fmla="*/ 132973 h 305069"/>
                <a:gd name="connsiteX28" fmla="*/ 4567980 w 5310889"/>
                <a:gd name="connsiteY28" fmla="*/ 143355 h 305069"/>
                <a:gd name="connsiteX29" fmla="*/ 5126668 w 5310889"/>
                <a:gd name="connsiteY29" fmla="*/ 31818 h 305069"/>
                <a:gd name="connsiteX30" fmla="*/ 5310889 w 5310889"/>
                <a:gd name="connsiteY30" fmla="*/ 0 h 305069"/>
                <a:gd name="connsiteX0" fmla="*/ 0 w 5310889"/>
                <a:gd name="connsiteY0" fmla="*/ 315528 h 320486"/>
                <a:gd name="connsiteX1" fmla="*/ 291737 w 5310889"/>
                <a:gd name="connsiteY1" fmla="*/ 318876 h 320486"/>
                <a:gd name="connsiteX2" fmla="*/ 585483 w 5310889"/>
                <a:gd name="connsiteY2" fmla="*/ 257582 h 320486"/>
                <a:gd name="connsiteX3" fmla="*/ 742237 w 5310889"/>
                <a:gd name="connsiteY3" fmla="*/ 223418 h 320486"/>
                <a:gd name="connsiteX4" fmla="*/ 961626 w 5310889"/>
                <a:gd name="connsiteY4" fmla="*/ 176190 h 320486"/>
                <a:gd name="connsiteX5" fmla="*/ 1174652 w 5310889"/>
                <a:gd name="connsiteY5" fmla="*/ 139346 h 320486"/>
                <a:gd name="connsiteX6" fmla="*/ 1335091 w 5310889"/>
                <a:gd name="connsiteY6" fmla="*/ 126618 h 320486"/>
                <a:gd name="connsiteX7" fmla="*/ 1466725 w 5310889"/>
                <a:gd name="connsiteY7" fmla="*/ 118914 h 320486"/>
                <a:gd name="connsiteX8" fmla="*/ 1631183 w 5310889"/>
                <a:gd name="connsiteY8" fmla="*/ 134991 h 320486"/>
                <a:gd name="connsiteX9" fmla="*/ 1763486 w 5310889"/>
                <a:gd name="connsiteY9" fmla="*/ 135997 h 320486"/>
                <a:gd name="connsiteX10" fmla="*/ 1869998 w 5310889"/>
                <a:gd name="connsiteY10" fmla="*/ 133651 h 320486"/>
                <a:gd name="connsiteX11" fmla="*/ 1974166 w 5310889"/>
                <a:gd name="connsiteY11" fmla="*/ 92454 h 320486"/>
                <a:gd name="connsiteX12" fmla="*/ 1991583 w 5310889"/>
                <a:gd name="connsiteY12" fmla="*/ 57619 h 320486"/>
                <a:gd name="connsiteX13" fmla="*/ 2000292 w 5310889"/>
                <a:gd name="connsiteY13" fmla="*/ 31494 h 320486"/>
                <a:gd name="connsiteX14" fmla="*/ 2102785 w 5310889"/>
                <a:gd name="connsiteY14" fmla="*/ 84750 h 320486"/>
                <a:gd name="connsiteX15" fmla="*/ 2231739 w 5310889"/>
                <a:gd name="connsiteY15" fmla="*/ 74367 h 320486"/>
                <a:gd name="connsiteX16" fmla="*/ 2343276 w 5310889"/>
                <a:gd name="connsiteY16" fmla="*/ 85754 h 320486"/>
                <a:gd name="connsiteX17" fmla="*/ 2558979 w 5310889"/>
                <a:gd name="connsiteY17" fmla="*/ 110541 h 320486"/>
                <a:gd name="connsiteX18" fmla="*/ 2820572 w 5310889"/>
                <a:gd name="connsiteY18" fmla="*/ 134991 h 320486"/>
                <a:gd name="connsiteX19" fmla="*/ 2996084 w 5310889"/>
                <a:gd name="connsiteY19" fmla="*/ 119585 h 320486"/>
                <a:gd name="connsiteX20" fmla="*/ 3102260 w 5310889"/>
                <a:gd name="connsiteY20" fmla="*/ 101833 h 320486"/>
                <a:gd name="connsiteX21" fmla="*/ 3253991 w 5310889"/>
                <a:gd name="connsiteY21" fmla="*/ 110541 h 320486"/>
                <a:gd name="connsiteX22" fmla="*/ 3413760 w 5310889"/>
                <a:gd name="connsiteY22" fmla="*/ 117909 h 320486"/>
                <a:gd name="connsiteX23" fmla="*/ 3538359 w 5310889"/>
                <a:gd name="connsiteY23" fmla="*/ 109201 h 320486"/>
                <a:gd name="connsiteX24" fmla="*/ 3733967 w 5310889"/>
                <a:gd name="connsiteY24" fmla="*/ 116905 h 320486"/>
                <a:gd name="connsiteX25" fmla="*/ 3968093 w 5310889"/>
                <a:gd name="connsiteY25" fmla="*/ 132647 h 320486"/>
                <a:gd name="connsiteX26" fmla="*/ 4175090 w 5310889"/>
                <a:gd name="connsiteY26" fmla="*/ 129297 h 320486"/>
                <a:gd name="connsiteX27" fmla="*/ 4393475 w 5310889"/>
                <a:gd name="connsiteY27" fmla="*/ 148390 h 320486"/>
                <a:gd name="connsiteX28" fmla="*/ 4567980 w 5310889"/>
                <a:gd name="connsiteY28" fmla="*/ 158772 h 320486"/>
                <a:gd name="connsiteX29" fmla="*/ 5186958 w 5310889"/>
                <a:gd name="connsiteY29" fmla="*/ 22114 h 320486"/>
                <a:gd name="connsiteX30" fmla="*/ 5310889 w 5310889"/>
                <a:gd name="connsiteY30" fmla="*/ 15417 h 320486"/>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4567980 w 5310889"/>
                <a:gd name="connsiteY28" fmla="*/ 154431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4567980 w 5310889"/>
                <a:gd name="connsiteY28" fmla="*/ 154431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5018630 w 5310889"/>
                <a:gd name="connsiteY28" fmla="*/ 508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4045249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3551568 w 5310889"/>
                <a:gd name="connsiteY18" fmla="*/ 179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2433 h 317391"/>
                <a:gd name="connsiteX1" fmla="*/ 291737 w 5310889"/>
                <a:gd name="connsiteY1" fmla="*/ 315781 h 317391"/>
                <a:gd name="connsiteX2" fmla="*/ 585483 w 5310889"/>
                <a:gd name="connsiteY2" fmla="*/ 254487 h 317391"/>
                <a:gd name="connsiteX3" fmla="*/ 742237 w 5310889"/>
                <a:gd name="connsiteY3" fmla="*/ 220323 h 317391"/>
                <a:gd name="connsiteX4" fmla="*/ 961626 w 5310889"/>
                <a:gd name="connsiteY4" fmla="*/ 173095 h 317391"/>
                <a:gd name="connsiteX5" fmla="*/ 1174652 w 5310889"/>
                <a:gd name="connsiteY5" fmla="*/ 136251 h 317391"/>
                <a:gd name="connsiteX6" fmla="*/ 1335091 w 5310889"/>
                <a:gd name="connsiteY6" fmla="*/ 123523 h 317391"/>
                <a:gd name="connsiteX7" fmla="*/ 1466725 w 5310889"/>
                <a:gd name="connsiteY7" fmla="*/ 115819 h 317391"/>
                <a:gd name="connsiteX8" fmla="*/ 1631183 w 5310889"/>
                <a:gd name="connsiteY8" fmla="*/ 131896 h 317391"/>
                <a:gd name="connsiteX9" fmla="*/ 1763486 w 5310889"/>
                <a:gd name="connsiteY9" fmla="*/ 132902 h 317391"/>
                <a:gd name="connsiteX10" fmla="*/ 1869998 w 5310889"/>
                <a:gd name="connsiteY10" fmla="*/ 130556 h 317391"/>
                <a:gd name="connsiteX11" fmla="*/ 1974166 w 5310889"/>
                <a:gd name="connsiteY11" fmla="*/ 89359 h 317391"/>
                <a:gd name="connsiteX12" fmla="*/ 1991583 w 5310889"/>
                <a:gd name="connsiteY12" fmla="*/ 54524 h 317391"/>
                <a:gd name="connsiteX13" fmla="*/ 2000292 w 5310889"/>
                <a:gd name="connsiteY13" fmla="*/ 28399 h 317391"/>
                <a:gd name="connsiteX14" fmla="*/ 2102785 w 5310889"/>
                <a:gd name="connsiteY14" fmla="*/ 81655 h 317391"/>
                <a:gd name="connsiteX15" fmla="*/ 2231739 w 5310889"/>
                <a:gd name="connsiteY15" fmla="*/ 71272 h 317391"/>
                <a:gd name="connsiteX16" fmla="*/ 2343276 w 5310889"/>
                <a:gd name="connsiteY16" fmla="*/ 82659 h 317391"/>
                <a:gd name="connsiteX17" fmla="*/ 2558979 w 5310889"/>
                <a:gd name="connsiteY17" fmla="*/ 107446 h 317391"/>
                <a:gd name="connsiteX18" fmla="*/ 3598729 w 5310889"/>
                <a:gd name="connsiteY18" fmla="*/ 6134 h 317391"/>
                <a:gd name="connsiteX19" fmla="*/ 3732320 w 5310889"/>
                <a:gd name="connsiteY19" fmla="*/ 11688 h 317391"/>
                <a:gd name="connsiteX20" fmla="*/ 3883037 w 5310889"/>
                <a:gd name="connsiteY20" fmla="*/ 14896 h 317391"/>
                <a:gd name="connsiteX21" fmla="*/ 4021668 w 5310889"/>
                <a:gd name="connsiteY21" fmla="*/ 20984 h 317391"/>
                <a:gd name="connsiteX22" fmla="*/ 4170957 w 5310889"/>
                <a:gd name="connsiteY22" fmla="*/ 20492 h 317391"/>
                <a:gd name="connsiteX23" fmla="*/ 4319136 w 5310889"/>
                <a:gd name="connsiteY23" fmla="*/ 14404 h 317391"/>
                <a:gd name="connsiteX24" fmla="*/ 4454483 w 5310889"/>
                <a:gd name="connsiteY24" fmla="*/ 16868 h 317391"/>
                <a:gd name="connsiteX25" fmla="*/ 4615247 w 5310889"/>
                <a:gd name="connsiteY25" fmla="*/ 11650 h 317391"/>
                <a:gd name="connsiteX26" fmla="*/ 4746262 w 5310889"/>
                <a:gd name="connsiteY26" fmla="*/ 13540 h 317391"/>
                <a:gd name="connsiteX27" fmla="*/ 4891286 w 5310889"/>
                <a:gd name="connsiteY27" fmla="*/ 9053 h 317391"/>
                <a:gd name="connsiteX28" fmla="*/ 5039591 w 5310889"/>
                <a:gd name="connsiteY28" fmla="*/ 8954 h 317391"/>
                <a:gd name="connsiteX29" fmla="*/ 5171237 w 5310889"/>
                <a:gd name="connsiteY29" fmla="*/ 24259 h 317391"/>
                <a:gd name="connsiteX30" fmla="*/ 5310889 w 5310889"/>
                <a:gd name="connsiteY30" fmla="*/ 12322 h 317391"/>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3439318 w 5310889"/>
                <a:gd name="connsiteY17" fmla="*/ 9258 h 316145"/>
                <a:gd name="connsiteX18" fmla="*/ 3598729 w 5310889"/>
                <a:gd name="connsiteY18" fmla="*/ 48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3320558 w 5310889"/>
                <a:gd name="connsiteY16" fmla="*/ 5432 h 316145"/>
                <a:gd name="connsiteX17" fmla="*/ 3439318 w 5310889"/>
                <a:gd name="connsiteY17" fmla="*/ 9258 h 316145"/>
                <a:gd name="connsiteX18" fmla="*/ 3598729 w 5310889"/>
                <a:gd name="connsiteY18" fmla="*/ 48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3167100 w 5310889"/>
                <a:gd name="connsiteY15" fmla="*/ 7145 h 316145"/>
                <a:gd name="connsiteX16" fmla="*/ 3320558 w 5310889"/>
                <a:gd name="connsiteY16" fmla="*/ 5432 h 316145"/>
                <a:gd name="connsiteX17" fmla="*/ 3439318 w 5310889"/>
                <a:gd name="connsiteY17" fmla="*/ 9258 h 316145"/>
                <a:gd name="connsiteX18" fmla="*/ 3598729 w 5310889"/>
                <a:gd name="connsiteY18" fmla="*/ 48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517 h 316475"/>
                <a:gd name="connsiteX1" fmla="*/ 291737 w 5310889"/>
                <a:gd name="connsiteY1" fmla="*/ 314865 h 316475"/>
                <a:gd name="connsiteX2" fmla="*/ 585483 w 5310889"/>
                <a:gd name="connsiteY2" fmla="*/ 253571 h 316475"/>
                <a:gd name="connsiteX3" fmla="*/ 742237 w 5310889"/>
                <a:gd name="connsiteY3" fmla="*/ 219407 h 316475"/>
                <a:gd name="connsiteX4" fmla="*/ 961626 w 5310889"/>
                <a:gd name="connsiteY4" fmla="*/ 172179 h 316475"/>
                <a:gd name="connsiteX5" fmla="*/ 1174652 w 5310889"/>
                <a:gd name="connsiteY5" fmla="*/ 135335 h 316475"/>
                <a:gd name="connsiteX6" fmla="*/ 1335091 w 5310889"/>
                <a:gd name="connsiteY6" fmla="*/ 122607 h 316475"/>
                <a:gd name="connsiteX7" fmla="*/ 1466725 w 5310889"/>
                <a:gd name="connsiteY7" fmla="*/ 114903 h 316475"/>
                <a:gd name="connsiteX8" fmla="*/ 1631183 w 5310889"/>
                <a:gd name="connsiteY8" fmla="*/ 130980 h 316475"/>
                <a:gd name="connsiteX9" fmla="*/ 1763486 w 5310889"/>
                <a:gd name="connsiteY9" fmla="*/ 131986 h 316475"/>
                <a:gd name="connsiteX10" fmla="*/ 1869998 w 5310889"/>
                <a:gd name="connsiteY10" fmla="*/ 129640 h 316475"/>
                <a:gd name="connsiteX11" fmla="*/ 1974166 w 5310889"/>
                <a:gd name="connsiteY11" fmla="*/ 88443 h 316475"/>
                <a:gd name="connsiteX12" fmla="*/ 1991583 w 5310889"/>
                <a:gd name="connsiteY12" fmla="*/ 53608 h 316475"/>
                <a:gd name="connsiteX13" fmla="*/ 2000292 w 5310889"/>
                <a:gd name="connsiteY13" fmla="*/ 27483 h 316475"/>
                <a:gd name="connsiteX14" fmla="*/ 3019806 w 5310889"/>
                <a:gd name="connsiteY14" fmla="*/ 9998 h 316475"/>
                <a:gd name="connsiteX15" fmla="*/ 3167100 w 5310889"/>
                <a:gd name="connsiteY15" fmla="*/ 7475 h 316475"/>
                <a:gd name="connsiteX16" fmla="*/ 3320558 w 5310889"/>
                <a:gd name="connsiteY16" fmla="*/ 5762 h 316475"/>
                <a:gd name="connsiteX17" fmla="*/ 3439318 w 5310889"/>
                <a:gd name="connsiteY17" fmla="*/ 9588 h 316475"/>
                <a:gd name="connsiteX18" fmla="*/ 3598729 w 5310889"/>
                <a:gd name="connsiteY18" fmla="*/ 5218 h 316475"/>
                <a:gd name="connsiteX19" fmla="*/ 3732320 w 5310889"/>
                <a:gd name="connsiteY19" fmla="*/ 10772 h 316475"/>
                <a:gd name="connsiteX20" fmla="*/ 3883037 w 5310889"/>
                <a:gd name="connsiteY20" fmla="*/ 13980 h 316475"/>
                <a:gd name="connsiteX21" fmla="*/ 4021668 w 5310889"/>
                <a:gd name="connsiteY21" fmla="*/ 20068 h 316475"/>
                <a:gd name="connsiteX22" fmla="*/ 4170957 w 5310889"/>
                <a:gd name="connsiteY22" fmla="*/ 19576 h 316475"/>
                <a:gd name="connsiteX23" fmla="*/ 4319136 w 5310889"/>
                <a:gd name="connsiteY23" fmla="*/ 13488 h 316475"/>
                <a:gd name="connsiteX24" fmla="*/ 4454483 w 5310889"/>
                <a:gd name="connsiteY24" fmla="*/ 15952 h 316475"/>
                <a:gd name="connsiteX25" fmla="*/ 4615247 w 5310889"/>
                <a:gd name="connsiteY25" fmla="*/ 10734 h 316475"/>
                <a:gd name="connsiteX26" fmla="*/ 4746262 w 5310889"/>
                <a:gd name="connsiteY26" fmla="*/ 12624 h 316475"/>
                <a:gd name="connsiteX27" fmla="*/ 4891286 w 5310889"/>
                <a:gd name="connsiteY27" fmla="*/ 8137 h 316475"/>
                <a:gd name="connsiteX28" fmla="*/ 5039591 w 5310889"/>
                <a:gd name="connsiteY28" fmla="*/ 8038 h 316475"/>
                <a:gd name="connsiteX29" fmla="*/ 5171237 w 5310889"/>
                <a:gd name="connsiteY29" fmla="*/ 23343 h 316475"/>
                <a:gd name="connsiteX30" fmla="*/ 5310889 w 5310889"/>
                <a:gd name="connsiteY30" fmla="*/ 11406 h 316475"/>
                <a:gd name="connsiteX0" fmla="*/ 0 w 5310889"/>
                <a:gd name="connsiteY0" fmla="*/ 311517 h 316475"/>
                <a:gd name="connsiteX1" fmla="*/ 291737 w 5310889"/>
                <a:gd name="connsiteY1" fmla="*/ 314865 h 316475"/>
                <a:gd name="connsiteX2" fmla="*/ 585483 w 5310889"/>
                <a:gd name="connsiteY2" fmla="*/ 253571 h 316475"/>
                <a:gd name="connsiteX3" fmla="*/ 742237 w 5310889"/>
                <a:gd name="connsiteY3" fmla="*/ 219407 h 316475"/>
                <a:gd name="connsiteX4" fmla="*/ 961626 w 5310889"/>
                <a:gd name="connsiteY4" fmla="*/ 172179 h 316475"/>
                <a:gd name="connsiteX5" fmla="*/ 1174652 w 5310889"/>
                <a:gd name="connsiteY5" fmla="*/ 135335 h 316475"/>
                <a:gd name="connsiteX6" fmla="*/ 1335091 w 5310889"/>
                <a:gd name="connsiteY6" fmla="*/ 122607 h 316475"/>
                <a:gd name="connsiteX7" fmla="*/ 1466725 w 5310889"/>
                <a:gd name="connsiteY7" fmla="*/ 114903 h 316475"/>
                <a:gd name="connsiteX8" fmla="*/ 1631183 w 5310889"/>
                <a:gd name="connsiteY8" fmla="*/ 130980 h 316475"/>
                <a:gd name="connsiteX9" fmla="*/ 1763486 w 5310889"/>
                <a:gd name="connsiteY9" fmla="*/ 131986 h 316475"/>
                <a:gd name="connsiteX10" fmla="*/ 1869998 w 5310889"/>
                <a:gd name="connsiteY10" fmla="*/ 129640 h 316475"/>
                <a:gd name="connsiteX11" fmla="*/ 1974166 w 5310889"/>
                <a:gd name="connsiteY11" fmla="*/ 88443 h 316475"/>
                <a:gd name="connsiteX12" fmla="*/ 1991583 w 5310889"/>
                <a:gd name="connsiteY12" fmla="*/ 53608 h 316475"/>
                <a:gd name="connsiteX13" fmla="*/ 2885871 w 5310889"/>
                <a:gd name="connsiteY13" fmla="*/ 9143 h 316475"/>
                <a:gd name="connsiteX14" fmla="*/ 3019806 w 5310889"/>
                <a:gd name="connsiteY14" fmla="*/ 9998 h 316475"/>
                <a:gd name="connsiteX15" fmla="*/ 3167100 w 5310889"/>
                <a:gd name="connsiteY15" fmla="*/ 7475 h 316475"/>
                <a:gd name="connsiteX16" fmla="*/ 3320558 w 5310889"/>
                <a:gd name="connsiteY16" fmla="*/ 5762 h 316475"/>
                <a:gd name="connsiteX17" fmla="*/ 3439318 w 5310889"/>
                <a:gd name="connsiteY17" fmla="*/ 9588 h 316475"/>
                <a:gd name="connsiteX18" fmla="*/ 3598729 w 5310889"/>
                <a:gd name="connsiteY18" fmla="*/ 5218 h 316475"/>
                <a:gd name="connsiteX19" fmla="*/ 3732320 w 5310889"/>
                <a:gd name="connsiteY19" fmla="*/ 10772 h 316475"/>
                <a:gd name="connsiteX20" fmla="*/ 3883037 w 5310889"/>
                <a:gd name="connsiteY20" fmla="*/ 13980 h 316475"/>
                <a:gd name="connsiteX21" fmla="*/ 4021668 w 5310889"/>
                <a:gd name="connsiteY21" fmla="*/ 20068 h 316475"/>
                <a:gd name="connsiteX22" fmla="*/ 4170957 w 5310889"/>
                <a:gd name="connsiteY22" fmla="*/ 19576 h 316475"/>
                <a:gd name="connsiteX23" fmla="*/ 4319136 w 5310889"/>
                <a:gd name="connsiteY23" fmla="*/ 13488 h 316475"/>
                <a:gd name="connsiteX24" fmla="*/ 4454483 w 5310889"/>
                <a:gd name="connsiteY24" fmla="*/ 15952 h 316475"/>
                <a:gd name="connsiteX25" fmla="*/ 4615247 w 5310889"/>
                <a:gd name="connsiteY25" fmla="*/ 10734 h 316475"/>
                <a:gd name="connsiteX26" fmla="*/ 4746262 w 5310889"/>
                <a:gd name="connsiteY26" fmla="*/ 12624 h 316475"/>
                <a:gd name="connsiteX27" fmla="*/ 4891286 w 5310889"/>
                <a:gd name="connsiteY27" fmla="*/ 8137 h 316475"/>
                <a:gd name="connsiteX28" fmla="*/ 5039591 w 5310889"/>
                <a:gd name="connsiteY28" fmla="*/ 8038 h 316475"/>
                <a:gd name="connsiteX29" fmla="*/ 5171237 w 5310889"/>
                <a:gd name="connsiteY29" fmla="*/ 23343 h 316475"/>
                <a:gd name="connsiteX30" fmla="*/ 5310889 w 5310889"/>
                <a:gd name="connsiteY30" fmla="*/ 11406 h 316475"/>
                <a:gd name="connsiteX0" fmla="*/ 0 w 5310889"/>
                <a:gd name="connsiteY0" fmla="*/ 318591 h 323549"/>
                <a:gd name="connsiteX1" fmla="*/ 291737 w 5310889"/>
                <a:gd name="connsiteY1" fmla="*/ 321939 h 323549"/>
                <a:gd name="connsiteX2" fmla="*/ 585483 w 5310889"/>
                <a:gd name="connsiteY2" fmla="*/ 260645 h 323549"/>
                <a:gd name="connsiteX3" fmla="*/ 742237 w 5310889"/>
                <a:gd name="connsiteY3" fmla="*/ 226481 h 323549"/>
                <a:gd name="connsiteX4" fmla="*/ 961626 w 5310889"/>
                <a:gd name="connsiteY4" fmla="*/ 179253 h 323549"/>
                <a:gd name="connsiteX5" fmla="*/ 1174652 w 5310889"/>
                <a:gd name="connsiteY5" fmla="*/ 142409 h 323549"/>
                <a:gd name="connsiteX6" fmla="*/ 1335091 w 5310889"/>
                <a:gd name="connsiteY6" fmla="*/ 129681 h 323549"/>
                <a:gd name="connsiteX7" fmla="*/ 1466725 w 5310889"/>
                <a:gd name="connsiteY7" fmla="*/ 121977 h 323549"/>
                <a:gd name="connsiteX8" fmla="*/ 1631183 w 5310889"/>
                <a:gd name="connsiteY8" fmla="*/ 138054 h 323549"/>
                <a:gd name="connsiteX9" fmla="*/ 1763486 w 5310889"/>
                <a:gd name="connsiteY9" fmla="*/ 139060 h 323549"/>
                <a:gd name="connsiteX10" fmla="*/ 1869998 w 5310889"/>
                <a:gd name="connsiteY10" fmla="*/ 136714 h 323549"/>
                <a:gd name="connsiteX11" fmla="*/ 1974166 w 5310889"/>
                <a:gd name="connsiteY11" fmla="*/ 95517 h 323549"/>
                <a:gd name="connsiteX12" fmla="*/ 1991583 w 5310889"/>
                <a:gd name="connsiteY12" fmla="*/ 60682 h 323549"/>
                <a:gd name="connsiteX13" fmla="*/ 2885871 w 5310889"/>
                <a:gd name="connsiteY13" fmla="*/ 16217 h 323549"/>
                <a:gd name="connsiteX14" fmla="*/ 3019806 w 5310889"/>
                <a:gd name="connsiteY14" fmla="*/ 17072 h 323549"/>
                <a:gd name="connsiteX15" fmla="*/ 3167100 w 5310889"/>
                <a:gd name="connsiteY15" fmla="*/ 14549 h 323549"/>
                <a:gd name="connsiteX16" fmla="*/ 3320558 w 5310889"/>
                <a:gd name="connsiteY16" fmla="*/ 12836 h 323549"/>
                <a:gd name="connsiteX17" fmla="*/ 3439318 w 5310889"/>
                <a:gd name="connsiteY17" fmla="*/ 16662 h 323549"/>
                <a:gd name="connsiteX18" fmla="*/ 3598729 w 5310889"/>
                <a:gd name="connsiteY18" fmla="*/ 12292 h 323549"/>
                <a:gd name="connsiteX19" fmla="*/ 3732320 w 5310889"/>
                <a:gd name="connsiteY19" fmla="*/ 17846 h 323549"/>
                <a:gd name="connsiteX20" fmla="*/ 3883037 w 5310889"/>
                <a:gd name="connsiteY20" fmla="*/ 21054 h 323549"/>
                <a:gd name="connsiteX21" fmla="*/ 4021668 w 5310889"/>
                <a:gd name="connsiteY21" fmla="*/ 27142 h 323549"/>
                <a:gd name="connsiteX22" fmla="*/ 4170957 w 5310889"/>
                <a:gd name="connsiteY22" fmla="*/ 26650 h 323549"/>
                <a:gd name="connsiteX23" fmla="*/ 4319136 w 5310889"/>
                <a:gd name="connsiteY23" fmla="*/ 20562 h 323549"/>
                <a:gd name="connsiteX24" fmla="*/ 4454483 w 5310889"/>
                <a:gd name="connsiteY24" fmla="*/ 23026 h 323549"/>
                <a:gd name="connsiteX25" fmla="*/ 4615247 w 5310889"/>
                <a:gd name="connsiteY25" fmla="*/ 17808 h 323549"/>
                <a:gd name="connsiteX26" fmla="*/ 4746262 w 5310889"/>
                <a:gd name="connsiteY26" fmla="*/ 19698 h 323549"/>
                <a:gd name="connsiteX27" fmla="*/ 4891286 w 5310889"/>
                <a:gd name="connsiteY27" fmla="*/ 15211 h 323549"/>
                <a:gd name="connsiteX28" fmla="*/ 5039591 w 5310889"/>
                <a:gd name="connsiteY28" fmla="*/ 15112 h 323549"/>
                <a:gd name="connsiteX29" fmla="*/ 5171237 w 5310889"/>
                <a:gd name="connsiteY29" fmla="*/ 30417 h 323549"/>
                <a:gd name="connsiteX30" fmla="*/ 5310889 w 5310889"/>
                <a:gd name="connsiteY30" fmla="*/ 18480 h 323549"/>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71237 w 5310889"/>
                <a:gd name="connsiteY29" fmla="*/ 23344 h 316476"/>
                <a:gd name="connsiteX30" fmla="*/ 5310889 w 5310889"/>
                <a:gd name="connsiteY30" fmla="*/ 11407 h 316476"/>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71237 w 5310889"/>
                <a:gd name="connsiteY29" fmla="*/ 23344 h 316476"/>
                <a:gd name="connsiteX30" fmla="*/ 5310889 w 5310889"/>
                <a:gd name="connsiteY30" fmla="*/ 11407 h 316476"/>
                <a:gd name="connsiteX0" fmla="*/ 0 w 5310889"/>
                <a:gd name="connsiteY0" fmla="*/ 316001 h 320959"/>
                <a:gd name="connsiteX1" fmla="*/ 291737 w 5310889"/>
                <a:gd name="connsiteY1" fmla="*/ 319349 h 320959"/>
                <a:gd name="connsiteX2" fmla="*/ 585483 w 5310889"/>
                <a:gd name="connsiteY2" fmla="*/ 258055 h 320959"/>
                <a:gd name="connsiteX3" fmla="*/ 742237 w 5310889"/>
                <a:gd name="connsiteY3" fmla="*/ 223891 h 320959"/>
                <a:gd name="connsiteX4" fmla="*/ 961626 w 5310889"/>
                <a:gd name="connsiteY4" fmla="*/ 176663 h 320959"/>
                <a:gd name="connsiteX5" fmla="*/ 1174652 w 5310889"/>
                <a:gd name="connsiteY5" fmla="*/ 139819 h 320959"/>
                <a:gd name="connsiteX6" fmla="*/ 1335091 w 5310889"/>
                <a:gd name="connsiteY6" fmla="*/ 127091 h 320959"/>
                <a:gd name="connsiteX7" fmla="*/ 1466725 w 5310889"/>
                <a:gd name="connsiteY7" fmla="*/ 119387 h 320959"/>
                <a:gd name="connsiteX8" fmla="*/ 1631183 w 5310889"/>
                <a:gd name="connsiteY8" fmla="*/ 135464 h 320959"/>
                <a:gd name="connsiteX9" fmla="*/ 1763486 w 5310889"/>
                <a:gd name="connsiteY9" fmla="*/ 136470 h 320959"/>
                <a:gd name="connsiteX10" fmla="*/ 1869998 w 5310889"/>
                <a:gd name="connsiteY10" fmla="*/ 134124 h 320959"/>
                <a:gd name="connsiteX11" fmla="*/ 1974166 w 5310889"/>
                <a:gd name="connsiteY11" fmla="*/ 92927 h 320959"/>
                <a:gd name="connsiteX12" fmla="*/ 1991583 w 5310889"/>
                <a:gd name="connsiteY12" fmla="*/ 58092 h 320959"/>
                <a:gd name="connsiteX13" fmla="*/ 2885871 w 5310889"/>
                <a:gd name="connsiteY13" fmla="*/ 13627 h 320959"/>
                <a:gd name="connsiteX14" fmla="*/ 3019806 w 5310889"/>
                <a:gd name="connsiteY14" fmla="*/ 14482 h 320959"/>
                <a:gd name="connsiteX15" fmla="*/ 3167100 w 5310889"/>
                <a:gd name="connsiteY15" fmla="*/ 11959 h 320959"/>
                <a:gd name="connsiteX16" fmla="*/ 3320558 w 5310889"/>
                <a:gd name="connsiteY16" fmla="*/ 10246 h 320959"/>
                <a:gd name="connsiteX17" fmla="*/ 3439318 w 5310889"/>
                <a:gd name="connsiteY17" fmla="*/ 14072 h 320959"/>
                <a:gd name="connsiteX18" fmla="*/ 3598729 w 5310889"/>
                <a:gd name="connsiteY18" fmla="*/ 9702 h 320959"/>
                <a:gd name="connsiteX19" fmla="*/ 3732320 w 5310889"/>
                <a:gd name="connsiteY19" fmla="*/ 15256 h 320959"/>
                <a:gd name="connsiteX20" fmla="*/ 3883037 w 5310889"/>
                <a:gd name="connsiteY20" fmla="*/ 18464 h 320959"/>
                <a:gd name="connsiteX21" fmla="*/ 4021668 w 5310889"/>
                <a:gd name="connsiteY21" fmla="*/ 24552 h 320959"/>
                <a:gd name="connsiteX22" fmla="*/ 4170957 w 5310889"/>
                <a:gd name="connsiteY22" fmla="*/ 24060 h 320959"/>
                <a:gd name="connsiteX23" fmla="*/ 4319136 w 5310889"/>
                <a:gd name="connsiteY23" fmla="*/ 17972 h 320959"/>
                <a:gd name="connsiteX24" fmla="*/ 4454483 w 5310889"/>
                <a:gd name="connsiteY24" fmla="*/ 20436 h 320959"/>
                <a:gd name="connsiteX25" fmla="*/ 4615247 w 5310889"/>
                <a:gd name="connsiteY25" fmla="*/ 15218 h 320959"/>
                <a:gd name="connsiteX26" fmla="*/ 4746262 w 5310889"/>
                <a:gd name="connsiteY26" fmla="*/ 17108 h 320959"/>
                <a:gd name="connsiteX27" fmla="*/ 4891286 w 5310889"/>
                <a:gd name="connsiteY27" fmla="*/ 12621 h 320959"/>
                <a:gd name="connsiteX28" fmla="*/ 5039591 w 5310889"/>
                <a:gd name="connsiteY28" fmla="*/ 12522 h 320959"/>
                <a:gd name="connsiteX29" fmla="*/ 5173857 w 5310889"/>
                <a:gd name="connsiteY29" fmla="*/ 19967 h 320959"/>
                <a:gd name="connsiteX30" fmla="*/ 5310889 w 5310889"/>
                <a:gd name="connsiteY30" fmla="*/ 15890 h 320959"/>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68617 w 5310889"/>
                <a:gd name="connsiteY29" fmla="*/ 62645 h 316476"/>
                <a:gd name="connsiteX30" fmla="*/ 5310889 w 5310889"/>
                <a:gd name="connsiteY30" fmla="*/ 11407 h 316476"/>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68617 w 5310889"/>
                <a:gd name="connsiteY29" fmla="*/ 62645 h 316476"/>
                <a:gd name="connsiteX30" fmla="*/ 5310889 w 5310889"/>
                <a:gd name="connsiteY30" fmla="*/ 11407 h 316476"/>
                <a:gd name="connsiteX0" fmla="*/ 0 w 5310889"/>
                <a:gd name="connsiteY0" fmla="*/ 312153 h 317111"/>
                <a:gd name="connsiteX1" fmla="*/ 291737 w 5310889"/>
                <a:gd name="connsiteY1" fmla="*/ 315501 h 317111"/>
                <a:gd name="connsiteX2" fmla="*/ 585483 w 5310889"/>
                <a:gd name="connsiteY2" fmla="*/ 254207 h 317111"/>
                <a:gd name="connsiteX3" fmla="*/ 742237 w 5310889"/>
                <a:gd name="connsiteY3" fmla="*/ 220043 h 317111"/>
                <a:gd name="connsiteX4" fmla="*/ 961626 w 5310889"/>
                <a:gd name="connsiteY4" fmla="*/ 172815 h 317111"/>
                <a:gd name="connsiteX5" fmla="*/ 1174652 w 5310889"/>
                <a:gd name="connsiteY5" fmla="*/ 135971 h 317111"/>
                <a:gd name="connsiteX6" fmla="*/ 1335091 w 5310889"/>
                <a:gd name="connsiteY6" fmla="*/ 123243 h 317111"/>
                <a:gd name="connsiteX7" fmla="*/ 1466725 w 5310889"/>
                <a:gd name="connsiteY7" fmla="*/ 115539 h 317111"/>
                <a:gd name="connsiteX8" fmla="*/ 1631183 w 5310889"/>
                <a:gd name="connsiteY8" fmla="*/ 131616 h 317111"/>
                <a:gd name="connsiteX9" fmla="*/ 1763486 w 5310889"/>
                <a:gd name="connsiteY9" fmla="*/ 132622 h 317111"/>
                <a:gd name="connsiteX10" fmla="*/ 1869998 w 5310889"/>
                <a:gd name="connsiteY10" fmla="*/ 130276 h 317111"/>
                <a:gd name="connsiteX11" fmla="*/ 1974166 w 5310889"/>
                <a:gd name="connsiteY11" fmla="*/ 89079 h 317111"/>
                <a:gd name="connsiteX12" fmla="*/ 1991583 w 5310889"/>
                <a:gd name="connsiteY12" fmla="*/ 54244 h 317111"/>
                <a:gd name="connsiteX13" fmla="*/ 2885871 w 5310889"/>
                <a:gd name="connsiteY13" fmla="*/ 9779 h 317111"/>
                <a:gd name="connsiteX14" fmla="*/ 3019806 w 5310889"/>
                <a:gd name="connsiteY14" fmla="*/ 10634 h 317111"/>
                <a:gd name="connsiteX15" fmla="*/ 3167100 w 5310889"/>
                <a:gd name="connsiteY15" fmla="*/ 8111 h 317111"/>
                <a:gd name="connsiteX16" fmla="*/ 3320558 w 5310889"/>
                <a:gd name="connsiteY16" fmla="*/ 6398 h 317111"/>
                <a:gd name="connsiteX17" fmla="*/ 3439318 w 5310889"/>
                <a:gd name="connsiteY17" fmla="*/ 10224 h 317111"/>
                <a:gd name="connsiteX18" fmla="*/ 3598729 w 5310889"/>
                <a:gd name="connsiteY18" fmla="*/ 5854 h 317111"/>
                <a:gd name="connsiteX19" fmla="*/ 3732320 w 5310889"/>
                <a:gd name="connsiteY19" fmla="*/ 11408 h 317111"/>
                <a:gd name="connsiteX20" fmla="*/ 3883037 w 5310889"/>
                <a:gd name="connsiteY20" fmla="*/ 14616 h 317111"/>
                <a:gd name="connsiteX21" fmla="*/ 4021668 w 5310889"/>
                <a:gd name="connsiteY21" fmla="*/ 20704 h 317111"/>
                <a:gd name="connsiteX22" fmla="*/ 4170957 w 5310889"/>
                <a:gd name="connsiteY22" fmla="*/ 20212 h 317111"/>
                <a:gd name="connsiteX23" fmla="*/ 4319136 w 5310889"/>
                <a:gd name="connsiteY23" fmla="*/ 14124 h 317111"/>
                <a:gd name="connsiteX24" fmla="*/ 4454483 w 5310889"/>
                <a:gd name="connsiteY24" fmla="*/ 16588 h 317111"/>
                <a:gd name="connsiteX25" fmla="*/ 4615247 w 5310889"/>
                <a:gd name="connsiteY25" fmla="*/ 11370 h 317111"/>
                <a:gd name="connsiteX26" fmla="*/ 4746262 w 5310889"/>
                <a:gd name="connsiteY26" fmla="*/ 13260 h 317111"/>
                <a:gd name="connsiteX27" fmla="*/ 4891286 w 5310889"/>
                <a:gd name="connsiteY27" fmla="*/ 8773 h 317111"/>
                <a:gd name="connsiteX28" fmla="*/ 5039591 w 5310889"/>
                <a:gd name="connsiteY28" fmla="*/ 8674 h 317111"/>
                <a:gd name="connsiteX29" fmla="*/ 5168617 w 5310889"/>
                <a:gd name="connsiteY29" fmla="*/ 63280 h 317111"/>
                <a:gd name="connsiteX30" fmla="*/ 5310889 w 5310889"/>
                <a:gd name="connsiteY30" fmla="*/ 12042 h 317111"/>
                <a:gd name="connsiteX0" fmla="*/ 0 w 5310889"/>
                <a:gd name="connsiteY0" fmla="*/ 312153 h 317111"/>
                <a:gd name="connsiteX1" fmla="*/ 291737 w 5310889"/>
                <a:gd name="connsiteY1" fmla="*/ 315501 h 317111"/>
                <a:gd name="connsiteX2" fmla="*/ 585483 w 5310889"/>
                <a:gd name="connsiteY2" fmla="*/ 254207 h 317111"/>
                <a:gd name="connsiteX3" fmla="*/ 742237 w 5310889"/>
                <a:gd name="connsiteY3" fmla="*/ 220043 h 317111"/>
                <a:gd name="connsiteX4" fmla="*/ 961626 w 5310889"/>
                <a:gd name="connsiteY4" fmla="*/ 172815 h 317111"/>
                <a:gd name="connsiteX5" fmla="*/ 1174652 w 5310889"/>
                <a:gd name="connsiteY5" fmla="*/ 135971 h 317111"/>
                <a:gd name="connsiteX6" fmla="*/ 1335091 w 5310889"/>
                <a:gd name="connsiteY6" fmla="*/ 123243 h 317111"/>
                <a:gd name="connsiteX7" fmla="*/ 1466725 w 5310889"/>
                <a:gd name="connsiteY7" fmla="*/ 115539 h 317111"/>
                <a:gd name="connsiteX8" fmla="*/ 1631183 w 5310889"/>
                <a:gd name="connsiteY8" fmla="*/ 131616 h 317111"/>
                <a:gd name="connsiteX9" fmla="*/ 1763486 w 5310889"/>
                <a:gd name="connsiteY9" fmla="*/ 132622 h 317111"/>
                <a:gd name="connsiteX10" fmla="*/ 1869998 w 5310889"/>
                <a:gd name="connsiteY10" fmla="*/ 130276 h 317111"/>
                <a:gd name="connsiteX11" fmla="*/ 1974166 w 5310889"/>
                <a:gd name="connsiteY11" fmla="*/ 89079 h 317111"/>
                <a:gd name="connsiteX12" fmla="*/ 1991583 w 5310889"/>
                <a:gd name="connsiteY12" fmla="*/ 54244 h 317111"/>
                <a:gd name="connsiteX13" fmla="*/ 2885871 w 5310889"/>
                <a:gd name="connsiteY13" fmla="*/ 9779 h 317111"/>
                <a:gd name="connsiteX14" fmla="*/ 3019806 w 5310889"/>
                <a:gd name="connsiteY14" fmla="*/ 10634 h 317111"/>
                <a:gd name="connsiteX15" fmla="*/ 3167100 w 5310889"/>
                <a:gd name="connsiteY15" fmla="*/ 8111 h 317111"/>
                <a:gd name="connsiteX16" fmla="*/ 3320558 w 5310889"/>
                <a:gd name="connsiteY16" fmla="*/ 6398 h 317111"/>
                <a:gd name="connsiteX17" fmla="*/ 3439318 w 5310889"/>
                <a:gd name="connsiteY17" fmla="*/ 10224 h 317111"/>
                <a:gd name="connsiteX18" fmla="*/ 3598729 w 5310889"/>
                <a:gd name="connsiteY18" fmla="*/ 5854 h 317111"/>
                <a:gd name="connsiteX19" fmla="*/ 3732320 w 5310889"/>
                <a:gd name="connsiteY19" fmla="*/ 11408 h 317111"/>
                <a:gd name="connsiteX20" fmla="*/ 3883037 w 5310889"/>
                <a:gd name="connsiteY20" fmla="*/ 14616 h 317111"/>
                <a:gd name="connsiteX21" fmla="*/ 4021668 w 5310889"/>
                <a:gd name="connsiteY21" fmla="*/ 20704 h 317111"/>
                <a:gd name="connsiteX22" fmla="*/ 4170957 w 5310889"/>
                <a:gd name="connsiteY22" fmla="*/ 20212 h 317111"/>
                <a:gd name="connsiteX23" fmla="*/ 4319136 w 5310889"/>
                <a:gd name="connsiteY23" fmla="*/ 14124 h 317111"/>
                <a:gd name="connsiteX24" fmla="*/ 4454483 w 5310889"/>
                <a:gd name="connsiteY24" fmla="*/ 16588 h 317111"/>
                <a:gd name="connsiteX25" fmla="*/ 4615247 w 5310889"/>
                <a:gd name="connsiteY25" fmla="*/ 11370 h 317111"/>
                <a:gd name="connsiteX26" fmla="*/ 4746262 w 5310889"/>
                <a:gd name="connsiteY26" fmla="*/ 13260 h 317111"/>
                <a:gd name="connsiteX27" fmla="*/ 4891286 w 5310889"/>
                <a:gd name="connsiteY27" fmla="*/ 8773 h 317111"/>
                <a:gd name="connsiteX28" fmla="*/ 5039591 w 5310889"/>
                <a:gd name="connsiteY28" fmla="*/ 8674 h 317111"/>
                <a:gd name="connsiteX29" fmla="*/ 5176477 w 5310889"/>
                <a:gd name="connsiteY29" fmla="*/ 63280 h 317111"/>
                <a:gd name="connsiteX30" fmla="*/ 5310889 w 5310889"/>
                <a:gd name="connsiteY30" fmla="*/ 12042 h 317111"/>
                <a:gd name="connsiteX0" fmla="*/ 0 w 5310889"/>
                <a:gd name="connsiteY0" fmla="*/ 312153 h 317111"/>
                <a:gd name="connsiteX1" fmla="*/ 291737 w 5310889"/>
                <a:gd name="connsiteY1" fmla="*/ 315501 h 317111"/>
                <a:gd name="connsiteX2" fmla="*/ 585483 w 5310889"/>
                <a:gd name="connsiteY2" fmla="*/ 254207 h 317111"/>
                <a:gd name="connsiteX3" fmla="*/ 742237 w 5310889"/>
                <a:gd name="connsiteY3" fmla="*/ 220043 h 317111"/>
                <a:gd name="connsiteX4" fmla="*/ 961626 w 5310889"/>
                <a:gd name="connsiteY4" fmla="*/ 172815 h 317111"/>
                <a:gd name="connsiteX5" fmla="*/ 1174652 w 5310889"/>
                <a:gd name="connsiteY5" fmla="*/ 135971 h 317111"/>
                <a:gd name="connsiteX6" fmla="*/ 1335091 w 5310889"/>
                <a:gd name="connsiteY6" fmla="*/ 123243 h 317111"/>
                <a:gd name="connsiteX7" fmla="*/ 1466725 w 5310889"/>
                <a:gd name="connsiteY7" fmla="*/ 115539 h 317111"/>
                <a:gd name="connsiteX8" fmla="*/ 1631183 w 5310889"/>
                <a:gd name="connsiteY8" fmla="*/ 131616 h 317111"/>
                <a:gd name="connsiteX9" fmla="*/ 1763486 w 5310889"/>
                <a:gd name="connsiteY9" fmla="*/ 132622 h 317111"/>
                <a:gd name="connsiteX10" fmla="*/ 1869998 w 5310889"/>
                <a:gd name="connsiteY10" fmla="*/ 130276 h 317111"/>
                <a:gd name="connsiteX11" fmla="*/ 1974166 w 5310889"/>
                <a:gd name="connsiteY11" fmla="*/ 89079 h 317111"/>
                <a:gd name="connsiteX12" fmla="*/ 1991583 w 5310889"/>
                <a:gd name="connsiteY12" fmla="*/ 54244 h 317111"/>
                <a:gd name="connsiteX13" fmla="*/ 2885871 w 5310889"/>
                <a:gd name="connsiteY13" fmla="*/ 9779 h 317111"/>
                <a:gd name="connsiteX14" fmla="*/ 3019806 w 5310889"/>
                <a:gd name="connsiteY14" fmla="*/ 10634 h 317111"/>
                <a:gd name="connsiteX15" fmla="*/ 3167100 w 5310889"/>
                <a:gd name="connsiteY15" fmla="*/ 8111 h 317111"/>
                <a:gd name="connsiteX16" fmla="*/ 3320558 w 5310889"/>
                <a:gd name="connsiteY16" fmla="*/ 6398 h 317111"/>
                <a:gd name="connsiteX17" fmla="*/ 3439318 w 5310889"/>
                <a:gd name="connsiteY17" fmla="*/ 10224 h 317111"/>
                <a:gd name="connsiteX18" fmla="*/ 3598729 w 5310889"/>
                <a:gd name="connsiteY18" fmla="*/ 5854 h 317111"/>
                <a:gd name="connsiteX19" fmla="*/ 3732320 w 5310889"/>
                <a:gd name="connsiteY19" fmla="*/ 11408 h 317111"/>
                <a:gd name="connsiteX20" fmla="*/ 3883037 w 5310889"/>
                <a:gd name="connsiteY20" fmla="*/ 14616 h 317111"/>
                <a:gd name="connsiteX21" fmla="*/ 4021668 w 5310889"/>
                <a:gd name="connsiteY21" fmla="*/ 20704 h 317111"/>
                <a:gd name="connsiteX22" fmla="*/ 4170957 w 5310889"/>
                <a:gd name="connsiteY22" fmla="*/ 20212 h 317111"/>
                <a:gd name="connsiteX23" fmla="*/ 4319136 w 5310889"/>
                <a:gd name="connsiteY23" fmla="*/ 14124 h 317111"/>
                <a:gd name="connsiteX24" fmla="*/ 4454483 w 5310889"/>
                <a:gd name="connsiteY24" fmla="*/ 16588 h 317111"/>
                <a:gd name="connsiteX25" fmla="*/ 4615247 w 5310889"/>
                <a:gd name="connsiteY25" fmla="*/ 11370 h 317111"/>
                <a:gd name="connsiteX26" fmla="*/ 4746262 w 5310889"/>
                <a:gd name="connsiteY26" fmla="*/ 13260 h 317111"/>
                <a:gd name="connsiteX27" fmla="*/ 4891286 w 5310889"/>
                <a:gd name="connsiteY27" fmla="*/ 8773 h 317111"/>
                <a:gd name="connsiteX28" fmla="*/ 5039591 w 5310889"/>
                <a:gd name="connsiteY28" fmla="*/ 8674 h 317111"/>
                <a:gd name="connsiteX29" fmla="*/ 5176477 w 5310889"/>
                <a:gd name="connsiteY29" fmla="*/ 63280 h 317111"/>
                <a:gd name="connsiteX30" fmla="*/ 5310889 w 5310889"/>
                <a:gd name="connsiteY30" fmla="*/ 12042 h 317111"/>
                <a:gd name="connsiteX0" fmla="*/ 0 w 5310889"/>
                <a:gd name="connsiteY0" fmla="*/ 323778 h 328736"/>
                <a:gd name="connsiteX1" fmla="*/ 291737 w 5310889"/>
                <a:gd name="connsiteY1" fmla="*/ 327126 h 328736"/>
                <a:gd name="connsiteX2" fmla="*/ 585483 w 5310889"/>
                <a:gd name="connsiteY2" fmla="*/ 265832 h 328736"/>
                <a:gd name="connsiteX3" fmla="*/ 742237 w 5310889"/>
                <a:gd name="connsiteY3" fmla="*/ 231668 h 328736"/>
                <a:gd name="connsiteX4" fmla="*/ 961626 w 5310889"/>
                <a:gd name="connsiteY4" fmla="*/ 184440 h 328736"/>
                <a:gd name="connsiteX5" fmla="*/ 1174652 w 5310889"/>
                <a:gd name="connsiteY5" fmla="*/ 147596 h 328736"/>
                <a:gd name="connsiteX6" fmla="*/ 1335091 w 5310889"/>
                <a:gd name="connsiteY6" fmla="*/ 134868 h 328736"/>
                <a:gd name="connsiteX7" fmla="*/ 1466725 w 5310889"/>
                <a:gd name="connsiteY7" fmla="*/ 127164 h 328736"/>
                <a:gd name="connsiteX8" fmla="*/ 1631183 w 5310889"/>
                <a:gd name="connsiteY8" fmla="*/ 143241 h 328736"/>
                <a:gd name="connsiteX9" fmla="*/ 1763486 w 5310889"/>
                <a:gd name="connsiteY9" fmla="*/ 144247 h 328736"/>
                <a:gd name="connsiteX10" fmla="*/ 1869998 w 5310889"/>
                <a:gd name="connsiteY10" fmla="*/ 141901 h 328736"/>
                <a:gd name="connsiteX11" fmla="*/ 1974166 w 5310889"/>
                <a:gd name="connsiteY11" fmla="*/ 100704 h 328736"/>
                <a:gd name="connsiteX12" fmla="*/ 1991583 w 5310889"/>
                <a:gd name="connsiteY12" fmla="*/ 65869 h 328736"/>
                <a:gd name="connsiteX13" fmla="*/ 2885871 w 5310889"/>
                <a:gd name="connsiteY13" fmla="*/ 21404 h 328736"/>
                <a:gd name="connsiteX14" fmla="*/ 3019806 w 5310889"/>
                <a:gd name="connsiteY14" fmla="*/ 22259 h 328736"/>
                <a:gd name="connsiteX15" fmla="*/ 3167100 w 5310889"/>
                <a:gd name="connsiteY15" fmla="*/ 19736 h 328736"/>
                <a:gd name="connsiteX16" fmla="*/ 3320558 w 5310889"/>
                <a:gd name="connsiteY16" fmla="*/ 18023 h 328736"/>
                <a:gd name="connsiteX17" fmla="*/ 3439318 w 5310889"/>
                <a:gd name="connsiteY17" fmla="*/ 21849 h 328736"/>
                <a:gd name="connsiteX18" fmla="*/ 3598729 w 5310889"/>
                <a:gd name="connsiteY18" fmla="*/ 17479 h 328736"/>
                <a:gd name="connsiteX19" fmla="*/ 3732320 w 5310889"/>
                <a:gd name="connsiteY19" fmla="*/ 23033 h 328736"/>
                <a:gd name="connsiteX20" fmla="*/ 3883037 w 5310889"/>
                <a:gd name="connsiteY20" fmla="*/ 26241 h 328736"/>
                <a:gd name="connsiteX21" fmla="*/ 4021668 w 5310889"/>
                <a:gd name="connsiteY21" fmla="*/ 32329 h 328736"/>
                <a:gd name="connsiteX22" fmla="*/ 4170957 w 5310889"/>
                <a:gd name="connsiteY22" fmla="*/ 31837 h 328736"/>
                <a:gd name="connsiteX23" fmla="*/ 4319136 w 5310889"/>
                <a:gd name="connsiteY23" fmla="*/ 25749 h 328736"/>
                <a:gd name="connsiteX24" fmla="*/ 4454483 w 5310889"/>
                <a:gd name="connsiteY24" fmla="*/ 28213 h 328736"/>
                <a:gd name="connsiteX25" fmla="*/ 4615247 w 5310889"/>
                <a:gd name="connsiteY25" fmla="*/ 22995 h 328736"/>
                <a:gd name="connsiteX26" fmla="*/ 4746262 w 5310889"/>
                <a:gd name="connsiteY26" fmla="*/ 24885 h 328736"/>
                <a:gd name="connsiteX27" fmla="*/ 4891286 w 5310889"/>
                <a:gd name="connsiteY27" fmla="*/ 20398 h 328736"/>
                <a:gd name="connsiteX28" fmla="*/ 5039591 w 5310889"/>
                <a:gd name="connsiteY28" fmla="*/ 20299 h 328736"/>
                <a:gd name="connsiteX29" fmla="*/ 5176477 w 5310889"/>
                <a:gd name="connsiteY29" fmla="*/ 74905 h 328736"/>
                <a:gd name="connsiteX30" fmla="*/ 5310889 w 5310889"/>
                <a:gd name="connsiteY30" fmla="*/ 23667 h 328736"/>
                <a:gd name="connsiteX0" fmla="*/ 0 w 5310889"/>
                <a:gd name="connsiteY0" fmla="*/ 323778 h 328736"/>
                <a:gd name="connsiteX1" fmla="*/ 291737 w 5310889"/>
                <a:gd name="connsiteY1" fmla="*/ 327126 h 328736"/>
                <a:gd name="connsiteX2" fmla="*/ 585483 w 5310889"/>
                <a:gd name="connsiteY2" fmla="*/ 265832 h 328736"/>
                <a:gd name="connsiteX3" fmla="*/ 742237 w 5310889"/>
                <a:gd name="connsiteY3" fmla="*/ 231668 h 328736"/>
                <a:gd name="connsiteX4" fmla="*/ 961626 w 5310889"/>
                <a:gd name="connsiteY4" fmla="*/ 184440 h 328736"/>
                <a:gd name="connsiteX5" fmla="*/ 1174652 w 5310889"/>
                <a:gd name="connsiteY5" fmla="*/ 147596 h 328736"/>
                <a:gd name="connsiteX6" fmla="*/ 1335091 w 5310889"/>
                <a:gd name="connsiteY6" fmla="*/ 134868 h 328736"/>
                <a:gd name="connsiteX7" fmla="*/ 1466725 w 5310889"/>
                <a:gd name="connsiteY7" fmla="*/ 127164 h 328736"/>
                <a:gd name="connsiteX8" fmla="*/ 1631183 w 5310889"/>
                <a:gd name="connsiteY8" fmla="*/ 143241 h 328736"/>
                <a:gd name="connsiteX9" fmla="*/ 1763486 w 5310889"/>
                <a:gd name="connsiteY9" fmla="*/ 144247 h 328736"/>
                <a:gd name="connsiteX10" fmla="*/ 1869998 w 5310889"/>
                <a:gd name="connsiteY10" fmla="*/ 141901 h 328736"/>
                <a:gd name="connsiteX11" fmla="*/ 1974166 w 5310889"/>
                <a:gd name="connsiteY11" fmla="*/ 100704 h 328736"/>
                <a:gd name="connsiteX12" fmla="*/ 1991583 w 5310889"/>
                <a:gd name="connsiteY12" fmla="*/ 65869 h 328736"/>
                <a:gd name="connsiteX13" fmla="*/ 2885871 w 5310889"/>
                <a:gd name="connsiteY13" fmla="*/ 21404 h 328736"/>
                <a:gd name="connsiteX14" fmla="*/ 3019806 w 5310889"/>
                <a:gd name="connsiteY14" fmla="*/ 22259 h 328736"/>
                <a:gd name="connsiteX15" fmla="*/ 3167100 w 5310889"/>
                <a:gd name="connsiteY15" fmla="*/ 19736 h 328736"/>
                <a:gd name="connsiteX16" fmla="*/ 3320558 w 5310889"/>
                <a:gd name="connsiteY16" fmla="*/ 18023 h 328736"/>
                <a:gd name="connsiteX17" fmla="*/ 3439318 w 5310889"/>
                <a:gd name="connsiteY17" fmla="*/ 21849 h 328736"/>
                <a:gd name="connsiteX18" fmla="*/ 3598729 w 5310889"/>
                <a:gd name="connsiteY18" fmla="*/ 17479 h 328736"/>
                <a:gd name="connsiteX19" fmla="*/ 3732320 w 5310889"/>
                <a:gd name="connsiteY19" fmla="*/ 23033 h 328736"/>
                <a:gd name="connsiteX20" fmla="*/ 3883037 w 5310889"/>
                <a:gd name="connsiteY20" fmla="*/ 26241 h 328736"/>
                <a:gd name="connsiteX21" fmla="*/ 4021668 w 5310889"/>
                <a:gd name="connsiteY21" fmla="*/ 32329 h 328736"/>
                <a:gd name="connsiteX22" fmla="*/ 4170957 w 5310889"/>
                <a:gd name="connsiteY22" fmla="*/ 31837 h 328736"/>
                <a:gd name="connsiteX23" fmla="*/ 4319136 w 5310889"/>
                <a:gd name="connsiteY23" fmla="*/ 25749 h 328736"/>
                <a:gd name="connsiteX24" fmla="*/ 4454483 w 5310889"/>
                <a:gd name="connsiteY24" fmla="*/ 28213 h 328736"/>
                <a:gd name="connsiteX25" fmla="*/ 4615247 w 5310889"/>
                <a:gd name="connsiteY25" fmla="*/ 22995 h 328736"/>
                <a:gd name="connsiteX26" fmla="*/ 4746262 w 5310889"/>
                <a:gd name="connsiteY26" fmla="*/ 24885 h 328736"/>
                <a:gd name="connsiteX27" fmla="*/ 4891286 w 5310889"/>
                <a:gd name="connsiteY27" fmla="*/ 20398 h 328736"/>
                <a:gd name="connsiteX28" fmla="*/ 5029111 w 5310889"/>
                <a:gd name="connsiteY28" fmla="*/ 15059 h 328736"/>
                <a:gd name="connsiteX29" fmla="*/ 5176477 w 5310889"/>
                <a:gd name="connsiteY29" fmla="*/ 74905 h 328736"/>
                <a:gd name="connsiteX30" fmla="*/ 5310889 w 5310889"/>
                <a:gd name="connsiteY30" fmla="*/ 23667 h 328736"/>
                <a:gd name="connsiteX0" fmla="*/ 0 w 5310889"/>
                <a:gd name="connsiteY0" fmla="*/ 332843 h 337801"/>
                <a:gd name="connsiteX1" fmla="*/ 291737 w 5310889"/>
                <a:gd name="connsiteY1" fmla="*/ 336191 h 337801"/>
                <a:gd name="connsiteX2" fmla="*/ 585483 w 5310889"/>
                <a:gd name="connsiteY2" fmla="*/ 274897 h 337801"/>
                <a:gd name="connsiteX3" fmla="*/ 742237 w 5310889"/>
                <a:gd name="connsiteY3" fmla="*/ 240733 h 337801"/>
                <a:gd name="connsiteX4" fmla="*/ 961626 w 5310889"/>
                <a:gd name="connsiteY4" fmla="*/ 193505 h 337801"/>
                <a:gd name="connsiteX5" fmla="*/ 1174652 w 5310889"/>
                <a:gd name="connsiteY5" fmla="*/ 156661 h 337801"/>
                <a:gd name="connsiteX6" fmla="*/ 1335091 w 5310889"/>
                <a:gd name="connsiteY6" fmla="*/ 143933 h 337801"/>
                <a:gd name="connsiteX7" fmla="*/ 1466725 w 5310889"/>
                <a:gd name="connsiteY7" fmla="*/ 136229 h 337801"/>
                <a:gd name="connsiteX8" fmla="*/ 1631183 w 5310889"/>
                <a:gd name="connsiteY8" fmla="*/ 152306 h 337801"/>
                <a:gd name="connsiteX9" fmla="*/ 1763486 w 5310889"/>
                <a:gd name="connsiteY9" fmla="*/ 153312 h 337801"/>
                <a:gd name="connsiteX10" fmla="*/ 1869998 w 5310889"/>
                <a:gd name="connsiteY10" fmla="*/ 150966 h 337801"/>
                <a:gd name="connsiteX11" fmla="*/ 1974166 w 5310889"/>
                <a:gd name="connsiteY11" fmla="*/ 109769 h 337801"/>
                <a:gd name="connsiteX12" fmla="*/ 1991583 w 5310889"/>
                <a:gd name="connsiteY12" fmla="*/ 74934 h 337801"/>
                <a:gd name="connsiteX13" fmla="*/ 2885871 w 5310889"/>
                <a:gd name="connsiteY13" fmla="*/ 30469 h 337801"/>
                <a:gd name="connsiteX14" fmla="*/ 3019806 w 5310889"/>
                <a:gd name="connsiteY14" fmla="*/ 31324 h 337801"/>
                <a:gd name="connsiteX15" fmla="*/ 3167100 w 5310889"/>
                <a:gd name="connsiteY15" fmla="*/ 28801 h 337801"/>
                <a:gd name="connsiteX16" fmla="*/ 3320558 w 5310889"/>
                <a:gd name="connsiteY16" fmla="*/ 27088 h 337801"/>
                <a:gd name="connsiteX17" fmla="*/ 3439318 w 5310889"/>
                <a:gd name="connsiteY17" fmla="*/ 30914 h 337801"/>
                <a:gd name="connsiteX18" fmla="*/ 3598729 w 5310889"/>
                <a:gd name="connsiteY18" fmla="*/ 26544 h 337801"/>
                <a:gd name="connsiteX19" fmla="*/ 3732320 w 5310889"/>
                <a:gd name="connsiteY19" fmla="*/ 32098 h 337801"/>
                <a:gd name="connsiteX20" fmla="*/ 3883037 w 5310889"/>
                <a:gd name="connsiteY20" fmla="*/ 35306 h 337801"/>
                <a:gd name="connsiteX21" fmla="*/ 4021668 w 5310889"/>
                <a:gd name="connsiteY21" fmla="*/ 41394 h 337801"/>
                <a:gd name="connsiteX22" fmla="*/ 4170957 w 5310889"/>
                <a:gd name="connsiteY22" fmla="*/ 40902 h 337801"/>
                <a:gd name="connsiteX23" fmla="*/ 4319136 w 5310889"/>
                <a:gd name="connsiteY23" fmla="*/ 34814 h 337801"/>
                <a:gd name="connsiteX24" fmla="*/ 4454483 w 5310889"/>
                <a:gd name="connsiteY24" fmla="*/ 37278 h 337801"/>
                <a:gd name="connsiteX25" fmla="*/ 4615247 w 5310889"/>
                <a:gd name="connsiteY25" fmla="*/ 32060 h 337801"/>
                <a:gd name="connsiteX26" fmla="*/ 4746262 w 5310889"/>
                <a:gd name="connsiteY26" fmla="*/ 33950 h 337801"/>
                <a:gd name="connsiteX27" fmla="*/ 4891286 w 5310889"/>
                <a:gd name="connsiteY27" fmla="*/ 29463 h 337801"/>
                <a:gd name="connsiteX28" fmla="*/ 5029111 w 5310889"/>
                <a:gd name="connsiteY28" fmla="*/ 24124 h 337801"/>
                <a:gd name="connsiteX29" fmla="*/ 5176477 w 5310889"/>
                <a:gd name="connsiteY29" fmla="*/ 83970 h 337801"/>
                <a:gd name="connsiteX30" fmla="*/ 5310889 w 5310889"/>
                <a:gd name="connsiteY30" fmla="*/ 32732 h 337801"/>
                <a:gd name="connsiteX0" fmla="*/ 0 w 5310889"/>
                <a:gd name="connsiteY0" fmla="*/ 361923 h 366881"/>
                <a:gd name="connsiteX1" fmla="*/ 291737 w 5310889"/>
                <a:gd name="connsiteY1" fmla="*/ 365271 h 366881"/>
                <a:gd name="connsiteX2" fmla="*/ 585483 w 5310889"/>
                <a:gd name="connsiteY2" fmla="*/ 303977 h 366881"/>
                <a:gd name="connsiteX3" fmla="*/ 742237 w 5310889"/>
                <a:gd name="connsiteY3" fmla="*/ 269813 h 366881"/>
                <a:gd name="connsiteX4" fmla="*/ 961626 w 5310889"/>
                <a:gd name="connsiteY4" fmla="*/ 222585 h 366881"/>
                <a:gd name="connsiteX5" fmla="*/ 1174652 w 5310889"/>
                <a:gd name="connsiteY5" fmla="*/ 185741 h 366881"/>
                <a:gd name="connsiteX6" fmla="*/ 1335091 w 5310889"/>
                <a:gd name="connsiteY6" fmla="*/ 173013 h 366881"/>
                <a:gd name="connsiteX7" fmla="*/ 1466725 w 5310889"/>
                <a:gd name="connsiteY7" fmla="*/ 165309 h 366881"/>
                <a:gd name="connsiteX8" fmla="*/ 1631183 w 5310889"/>
                <a:gd name="connsiteY8" fmla="*/ 181386 h 366881"/>
                <a:gd name="connsiteX9" fmla="*/ 1763486 w 5310889"/>
                <a:gd name="connsiteY9" fmla="*/ 182392 h 366881"/>
                <a:gd name="connsiteX10" fmla="*/ 1869998 w 5310889"/>
                <a:gd name="connsiteY10" fmla="*/ 180046 h 366881"/>
                <a:gd name="connsiteX11" fmla="*/ 1974166 w 5310889"/>
                <a:gd name="connsiteY11" fmla="*/ 138849 h 366881"/>
                <a:gd name="connsiteX12" fmla="*/ 1991583 w 5310889"/>
                <a:gd name="connsiteY12" fmla="*/ 104014 h 366881"/>
                <a:gd name="connsiteX13" fmla="*/ 2885871 w 5310889"/>
                <a:gd name="connsiteY13" fmla="*/ 59549 h 366881"/>
                <a:gd name="connsiteX14" fmla="*/ 3019806 w 5310889"/>
                <a:gd name="connsiteY14" fmla="*/ 60404 h 366881"/>
                <a:gd name="connsiteX15" fmla="*/ 3167100 w 5310889"/>
                <a:gd name="connsiteY15" fmla="*/ 57881 h 366881"/>
                <a:gd name="connsiteX16" fmla="*/ 3320558 w 5310889"/>
                <a:gd name="connsiteY16" fmla="*/ 56168 h 366881"/>
                <a:gd name="connsiteX17" fmla="*/ 3439318 w 5310889"/>
                <a:gd name="connsiteY17" fmla="*/ 59994 h 366881"/>
                <a:gd name="connsiteX18" fmla="*/ 3598729 w 5310889"/>
                <a:gd name="connsiteY18" fmla="*/ 55624 h 366881"/>
                <a:gd name="connsiteX19" fmla="*/ 3732320 w 5310889"/>
                <a:gd name="connsiteY19" fmla="*/ 61178 h 366881"/>
                <a:gd name="connsiteX20" fmla="*/ 3883037 w 5310889"/>
                <a:gd name="connsiteY20" fmla="*/ 64386 h 366881"/>
                <a:gd name="connsiteX21" fmla="*/ 4021668 w 5310889"/>
                <a:gd name="connsiteY21" fmla="*/ 70474 h 366881"/>
                <a:gd name="connsiteX22" fmla="*/ 4170957 w 5310889"/>
                <a:gd name="connsiteY22" fmla="*/ 69982 h 366881"/>
                <a:gd name="connsiteX23" fmla="*/ 4319136 w 5310889"/>
                <a:gd name="connsiteY23" fmla="*/ 63894 h 366881"/>
                <a:gd name="connsiteX24" fmla="*/ 4454483 w 5310889"/>
                <a:gd name="connsiteY24" fmla="*/ 66358 h 366881"/>
                <a:gd name="connsiteX25" fmla="*/ 4615247 w 5310889"/>
                <a:gd name="connsiteY25" fmla="*/ 61140 h 366881"/>
                <a:gd name="connsiteX26" fmla="*/ 4746262 w 5310889"/>
                <a:gd name="connsiteY26" fmla="*/ 63030 h 366881"/>
                <a:gd name="connsiteX27" fmla="*/ 4891286 w 5310889"/>
                <a:gd name="connsiteY27" fmla="*/ 58543 h 366881"/>
                <a:gd name="connsiteX28" fmla="*/ 5029111 w 5310889"/>
                <a:gd name="connsiteY28" fmla="*/ 53204 h 366881"/>
                <a:gd name="connsiteX29" fmla="*/ 5192197 w 5310889"/>
                <a:gd name="connsiteY29" fmla="*/ 63269 h 366881"/>
                <a:gd name="connsiteX30" fmla="*/ 5310889 w 5310889"/>
                <a:gd name="connsiteY30" fmla="*/ 61812 h 366881"/>
                <a:gd name="connsiteX0" fmla="*/ 0 w 5310889"/>
                <a:gd name="connsiteY0" fmla="*/ 366151 h 371109"/>
                <a:gd name="connsiteX1" fmla="*/ 291737 w 5310889"/>
                <a:gd name="connsiteY1" fmla="*/ 369499 h 371109"/>
                <a:gd name="connsiteX2" fmla="*/ 585483 w 5310889"/>
                <a:gd name="connsiteY2" fmla="*/ 308205 h 371109"/>
                <a:gd name="connsiteX3" fmla="*/ 742237 w 5310889"/>
                <a:gd name="connsiteY3" fmla="*/ 274041 h 371109"/>
                <a:gd name="connsiteX4" fmla="*/ 961626 w 5310889"/>
                <a:gd name="connsiteY4" fmla="*/ 226813 h 371109"/>
                <a:gd name="connsiteX5" fmla="*/ 1174652 w 5310889"/>
                <a:gd name="connsiteY5" fmla="*/ 189969 h 371109"/>
                <a:gd name="connsiteX6" fmla="*/ 1335091 w 5310889"/>
                <a:gd name="connsiteY6" fmla="*/ 177241 h 371109"/>
                <a:gd name="connsiteX7" fmla="*/ 1466725 w 5310889"/>
                <a:gd name="connsiteY7" fmla="*/ 169537 h 371109"/>
                <a:gd name="connsiteX8" fmla="*/ 1631183 w 5310889"/>
                <a:gd name="connsiteY8" fmla="*/ 185614 h 371109"/>
                <a:gd name="connsiteX9" fmla="*/ 1763486 w 5310889"/>
                <a:gd name="connsiteY9" fmla="*/ 186620 h 371109"/>
                <a:gd name="connsiteX10" fmla="*/ 1869998 w 5310889"/>
                <a:gd name="connsiteY10" fmla="*/ 184274 h 371109"/>
                <a:gd name="connsiteX11" fmla="*/ 1974166 w 5310889"/>
                <a:gd name="connsiteY11" fmla="*/ 143077 h 371109"/>
                <a:gd name="connsiteX12" fmla="*/ 1991583 w 5310889"/>
                <a:gd name="connsiteY12" fmla="*/ 108242 h 371109"/>
                <a:gd name="connsiteX13" fmla="*/ 2885871 w 5310889"/>
                <a:gd name="connsiteY13" fmla="*/ 63777 h 371109"/>
                <a:gd name="connsiteX14" fmla="*/ 3019806 w 5310889"/>
                <a:gd name="connsiteY14" fmla="*/ 64632 h 371109"/>
                <a:gd name="connsiteX15" fmla="*/ 3167100 w 5310889"/>
                <a:gd name="connsiteY15" fmla="*/ 62109 h 371109"/>
                <a:gd name="connsiteX16" fmla="*/ 3320558 w 5310889"/>
                <a:gd name="connsiteY16" fmla="*/ 60396 h 371109"/>
                <a:gd name="connsiteX17" fmla="*/ 3439318 w 5310889"/>
                <a:gd name="connsiteY17" fmla="*/ 64222 h 371109"/>
                <a:gd name="connsiteX18" fmla="*/ 3598729 w 5310889"/>
                <a:gd name="connsiteY18" fmla="*/ 59852 h 371109"/>
                <a:gd name="connsiteX19" fmla="*/ 3732320 w 5310889"/>
                <a:gd name="connsiteY19" fmla="*/ 65406 h 371109"/>
                <a:gd name="connsiteX20" fmla="*/ 3883037 w 5310889"/>
                <a:gd name="connsiteY20" fmla="*/ 68614 h 371109"/>
                <a:gd name="connsiteX21" fmla="*/ 4021668 w 5310889"/>
                <a:gd name="connsiteY21" fmla="*/ 74702 h 371109"/>
                <a:gd name="connsiteX22" fmla="*/ 4170957 w 5310889"/>
                <a:gd name="connsiteY22" fmla="*/ 74210 h 371109"/>
                <a:gd name="connsiteX23" fmla="*/ 4319136 w 5310889"/>
                <a:gd name="connsiteY23" fmla="*/ 68122 h 371109"/>
                <a:gd name="connsiteX24" fmla="*/ 4454483 w 5310889"/>
                <a:gd name="connsiteY24" fmla="*/ 70586 h 371109"/>
                <a:gd name="connsiteX25" fmla="*/ 4615247 w 5310889"/>
                <a:gd name="connsiteY25" fmla="*/ 65368 h 371109"/>
                <a:gd name="connsiteX26" fmla="*/ 4746262 w 5310889"/>
                <a:gd name="connsiteY26" fmla="*/ 67258 h 371109"/>
                <a:gd name="connsiteX27" fmla="*/ 4891286 w 5310889"/>
                <a:gd name="connsiteY27" fmla="*/ 62771 h 371109"/>
                <a:gd name="connsiteX28" fmla="*/ 5029111 w 5310889"/>
                <a:gd name="connsiteY28" fmla="*/ 57432 h 371109"/>
                <a:gd name="connsiteX29" fmla="*/ 5171236 w 5310889"/>
                <a:gd name="connsiteY29" fmla="*/ 62257 h 371109"/>
                <a:gd name="connsiteX30" fmla="*/ 5310889 w 5310889"/>
                <a:gd name="connsiteY30" fmla="*/ 66040 h 371109"/>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91286 w 5310889"/>
                <a:gd name="connsiteY27" fmla="*/ 39053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91286 w 5310889"/>
                <a:gd name="connsiteY27" fmla="*/ 39053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91010 h 395968"/>
                <a:gd name="connsiteX1" fmla="*/ 291737 w 5310889"/>
                <a:gd name="connsiteY1" fmla="*/ 394358 h 395968"/>
                <a:gd name="connsiteX2" fmla="*/ 585483 w 5310889"/>
                <a:gd name="connsiteY2" fmla="*/ 333064 h 395968"/>
                <a:gd name="connsiteX3" fmla="*/ 742237 w 5310889"/>
                <a:gd name="connsiteY3" fmla="*/ 298900 h 395968"/>
                <a:gd name="connsiteX4" fmla="*/ 961626 w 5310889"/>
                <a:gd name="connsiteY4" fmla="*/ 251672 h 395968"/>
                <a:gd name="connsiteX5" fmla="*/ 1174652 w 5310889"/>
                <a:gd name="connsiteY5" fmla="*/ 214828 h 395968"/>
                <a:gd name="connsiteX6" fmla="*/ 1335091 w 5310889"/>
                <a:gd name="connsiteY6" fmla="*/ 202100 h 395968"/>
                <a:gd name="connsiteX7" fmla="*/ 1466725 w 5310889"/>
                <a:gd name="connsiteY7" fmla="*/ 194396 h 395968"/>
                <a:gd name="connsiteX8" fmla="*/ 1631183 w 5310889"/>
                <a:gd name="connsiteY8" fmla="*/ 210473 h 395968"/>
                <a:gd name="connsiteX9" fmla="*/ 1763486 w 5310889"/>
                <a:gd name="connsiteY9" fmla="*/ 211479 h 395968"/>
                <a:gd name="connsiteX10" fmla="*/ 1869998 w 5310889"/>
                <a:gd name="connsiteY10" fmla="*/ 209133 h 395968"/>
                <a:gd name="connsiteX11" fmla="*/ 1974166 w 5310889"/>
                <a:gd name="connsiteY11" fmla="*/ 167936 h 395968"/>
                <a:gd name="connsiteX12" fmla="*/ 1991583 w 5310889"/>
                <a:gd name="connsiteY12" fmla="*/ 133101 h 395968"/>
                <a:gd name="connsiteX13" fmla="*/ 2885871 w 5310889"/>
                <a:gd name="connsiteY13" fmla="*/ 88636 h 395968"/>
                <a:gd name="connsiteX14" fmla="*/ 3019806 w 5310889"/>
                <a:gd name="connsiteY14" fmla="*/ 89491 h 395968"/>
                <a:gd name="connsiteX15" fmla="*/ 3167100 w 5310889"/>
                <a:gd name="connsiteY15" fmla="*/ 86968 h 395968"/>
                <a:gd name="connsiteX16" fmla="*/ 3320558 w 5310889"/>
                <a:gd name="connsiteY16" fmla="*/ 85255 h 395968"/>
                <a:gd name="connsiteX17" fmla="*/ 3439318 w 5310889"/>
                <a:gd name="connsiteY17" fmla="*/ 89081 h 395968"/>
                <a:gd name="connsiteX18" fmla="*/ 3598729 w 5310889"/>
                <a:gd name="connsiteY18" fmla="*/ 84711 h 395968"/>
                <a:gd name="connsiteX19" fmla="*/ 3732320 w 5310889"/>
                <a:gd name="connsiteY19" fmla="*/ 90265 h 395968"/>
                <a:gd name="connsiteX20" fmla="*/ 3883037 w 5310889"/>
                <a:gd name="connsiteY20" fmla="*/ 93473 h 395968"/>
                <a:gd name="connsiteX21" fmla="*/ 4021668 w 5310889"/>
                <a:gd name="connsiteY21" fmla="*/ 99561 h 395968"/>
                <a:gd name="connsiteX22" fmla="*/ 4170957 w 5310889"/>
                <a:gd name="connsiteY22" fmla="*/ 99069 h 395968"/>
                <a:gd name="connsiteX23" fmla="*/ 4319136 w 5310889"/>
                <a:gd name="connsiteY23" fmla="*/ 92981 h 395968"/>
                <a:gd name="connsiteX24" fmla="*/ 4454483 w 5310889"/>
                <a:gd name="connsiteY24" fmla="*/ 95445 h 395968"/>
                <a:gd name="connsiteX25" fmla="*/ 4615247 w 5310889"/>
                <a:gd name="connsiteY25" fmla="*/ 90227 h 395968"/>
                <a:gd name="connsiteX26" fmla="*/ 4746262 w 5310889"/>
                <a:gd name="connsiteY26" fmla="*/ 92117 h 395968"/>
                <a:gd name="connsiteX27" fmla="*/ 4925346 w 5310889"/>
                <a:gd name="connsiteY27" fmla="*/ 1168 h 395968"/>
                <a:gd name="connsiteX28" fmla="*/ 5029111 w 5310889"/>
                <a:gd name="connsiteY28" fmla="*/ 82291 h 395968"/>
                <a:gd name="connsiteX29" fmla="*/ 5171236 w 5310889"/>
                <a:gd name="connsiteY29" fmla="*/ 87116 h 395968"/>
                <a:gd name="connsiteX30" fmla="*/ 5310889 w 5310889"/>
                <a:gd name="connsiteY30" fmla="*/ 90899 h 395968"/>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52122 h 357080"/>
                <a:gd name="connsiteX1" fmla="*/ 291737 w 5310889"/>
                <a:gd name="connsiteY1" fmla="*/ 355470 h 357080"/>
                <a:gd name="connsiteX2" fmla="*/ 585483 w 5310889"/>
                <a:gd name="connsiteY2" fmla="*/ 294176 h 357080"/>
                <a:gd name="connsiteX3" fmla="*/ 742237 w 5310889"/>
                <a:gd name="connsiteY3" fmla="*/ 260012 h 357080"/>
                <a:gd name="connsiteX4" fmla="*/ 961626 w 5310889"/>
                <a:gd name="connsiteY4" fmla="*/ 212784 h 357080"/>
                <a:gd name="connsiteX5" fmla="*/ 1174652 w 5310889"/>
                <a:gd name="connsiteY5" fmla="*/ 175940 h 357080"/>
                <a:gd name="connsiteX6" fmla="*/ 1335091 w 5310889"/>
                <a:gd name="connsiteY6" fmla="*/ 163212 h 357080"/>
                <a:gd name="connsiteX7" fmla="*/ 1466725 w 5310889"/>
                <a:gd name="connsiteY7" fmla="*/ 155508 h 357080"/>
                <a:gd name="connsiteX8" fmla="*/ 1631183 w 5310889"/>
                <a:gd name="connsiteY8" fmla="*/ 171585 h 357080"/>
                <a:gd name="connsiteX9" fmla="*/ 1763486 w 5310889"/>
                <a:gd name="connsiteY9" fmla="*/ 172591 h 357080"/>
                <a:gd name="connsiteX10" fmla="*/ 1869998 w 5310889"/>
                <a:gd name="connsiteY10" fmla="*/ 170245 h 357080"/>
                <a:gd name="connsiteX11" fmla="*/ 1974166 w 5310889"/>
                <a:gd name="connsiteY11" fmla="*/ 129048 h 357080"/>
                <a:gd name="connsiteX12" fmla="*/ 1991583 w 5310889"/>
                <a:gd name="connsiteY12" fmla="*/ 94213 h 357080"/>
                <a:gd name="connsiteX13" fmla="*/ 2885871 w 5310889"/>
                <a:gd name="connsiteY13" fmla="*/ 49748 h 357080"/>
                <a:gd name="connsiteX14" fmla="*/ 3019806 w 5310889"/>
                <a:gd name="connsiteY14" fmla="*/ 50603 h 357080"/>
                <a:gd name="connsiteX15" fmla="*/ 3167100 w 5310889"/>
                <a:gd name="connsiteY15" fmla="*/ 48080 h 357080"/>
                <a:gd name="connsiteX16" fmla="*/ 3320558 w 5310889"/>
                <a:gd name="connsiteY16" fmla="*/ 46367 h 357080"/>
                <a:gd name="connsiteX17" fmla="*/ 3439318 w 5310889"/>
                <a:gd name="connsiteY17" fmla="*/ 50193 h 357080"/>
                <a:gd name="connsiteX18" fmla="*/ 3598729 w 5310889"/>
                <a:gd name="connsiteY18" fmla="*/ 45823 h 357080"/>
                <a:gd name="connsiteX19" fmla="*/ 3732320 w 5310889"/>
                <a:gd name="connsiteY19" fmla="*/ 51377 h 357080"/>
                <a:gd name="connsiteX20" fmla="*/ 3883037 w 5310889"/>
                <a:gd name="connsiteY20" fmla="*/ 54585 h 357080"/>
                <a:gd name="connsiteX21" fmla="*/ 4021668 w 5310889"/>
                <a:gd name="connsiteY21" fmla="*/ 60673 h 357080"/>
                <a:gd name="connsiteX22" fmla="*/ 4170957 w 5310889"/>
                <a:gd name="connsiteY22" fmla="*/ 60181 h 357080"/>
                <a:gd name="connsiteX23" fmla="*/ 4319136 w 5310889"/>
                <a:gd name="connsiteY23" fmla="*/ 54093 h 357080"/>
                <a:gd name="connsiteX24" fmla="*/ 4454483 w 5310889"/>
                <a:gd name="connsiteY24" fmla="*/ 56557 h 357080"/>
                <a:gd name="connsiteX25" fmla="*/ 4615247 w 5310889"/>
                <a:gd name="connsiteY25" fmla="*/ 51339 h 357080"/>
                <a:gd name="connsiteX26" fmla="*/ 4746262 w 5310889"/>
                <a:gd name="connsiteY26" fmla="*/ 53229 h 357080"/>
                <a:gd name="connsiteX27" fmla="*/ 4888665 w 5310889"/>
                <a:gd name="connsiteY27" fmla="*/ 40881 h 357080"/>
                <a:gd name="connsiteX28" fmla="*/ 5029111 w 5310889"/>
                <a:gd name="connsiteY28" fmla="*/ 43403 h 357080"/>
                <a:gd name="connsiteX29" fmla="*/ 5171236 w 5310889"/>
                <a:gd name="connsiteY29" fmla="*/ 48228 h 357080"/>
                <a:gd name="connsiteX30" fmla="*/ 5310889 w 5310889"/>
                <a:gd name="connsiteY30" fmla="*/ 52011 h 357080"/>
                <a:gd name="connsiteX0" fmla="*/ 0 w 5310889"/>
                <a:gd name="connsiteY0" fmla="*/ 344533 h 349491"/>
                <a:gd name="connsiteX1" fmla="*/ 291737 w 5310889"/>
                <a:gd name="connsiteY1" fmla="*/ 347881 h 349491"/>
                <a:gd name="connsiteX2" fmla="*/ 585483 w 5310889"/>
                <a:gd name="connsiteY2" fmla="*/ 286587 h 349491"/>
                <a:gd name="connsiteX3" fmla="*/ 742237 w 5310889"/>
                <a:gd name="connsiteY3" fmla="*/ 252423 h 349491"/>
                <a:gd name="connsiteX4" fmla="*/ 961626 w 5310889"/>
                <a:gd name="connsiteY4" fmla="*/ 205195 h 349491"/>
                <a:gd name="connsiteX5" fmla="*/ 1174652 w 5310889"/>
                <a:gd name="connsiteY5" fmla="*/ 168351 h 349491"/>
                <a:gd name="connsiteX6" fmla="*/ 1335091 w 5310889"/>
                <a:gd name="connsiteY6" fmla="*/ 155623 h 349491"/>
                <a:gd name="connsiteX7" fmla="*/ 1466725 w 5310889"/>
                <a:gd name="connsiteY7" fmla="*/ 147919 h 349491"/>
                <a:gd name="connsiteX8" fmla="*/ 1631183 w 5310889"/>
                <a:gd name="connsiteY8" fmla="*/ 163996 h 349491"/>
                <a:gd name="connsiteX9" fmla="*/ 1763486 w 5310889"/>
                <a:gd name="connsiteY9" fmla="*/ 165002 h 349491"/>
                <a:gd name="connsiteX10" fmla="*/ 1869998 w 5310889"/>
                <a:gd name="connsiteY10" fmla="*/ 162656 h 349491"/>
                <a:gd name="connsiteX11" fmla="*/ 1974166 w 5310889"/>
                <a:gd name="connsiteY11" fmla="*/ 121459 h 349491"/>
                <a:gd name="connsiteX12" fmla="*/ 1991583 w 5310889"/>
                <a:gd name="connsiteY12" fmla="*/ 86624 h 349491"/>
                <a:gd name="connsiteX13" fmla="*/ 2885871 w 5310889"/>
                <a:gd name="connsiteY13" fmla="*/ 42159 h 349491"/>
                <a:gd name="connsiteX14" fmla="*/ 3019806 w 5310889"/>
                <a:gd name="connsiteY14" fmla="*/ 43014 h 349491"/>
                <a:gd name="connsiteX15" fmla="*/ 3167100 w 5310889"/>
                <a:gd name="connsiteY15" fmla="*/ 40491 h 349491"/>
                <a:gd name="connsiteX16" fmla="*/ 3320558 w 5310889"/>
                <a:gd name="connsiteY16" fmla="*/ 38778 h 349491"/>
                <a:gd name="connsiteX17" fmla="*/ 3439318 w 5310889"/>
                <a:gd name="connsiteY17" fmla="*/ 42604 h 349491"/>
                <a:gd name="connsiteX18" fmla="*/ 3598729 w 5310889"/>
                <a:gd name="connsiteY18" fmla="*/ 38234 h 349491"/>
                <a:gd name="connsiteX19" fmla="*/ 3732320 w 5310889"/>
                <a:gd name="connsiteY19" fmla="*/ 43788 h 349491"/>
                <a:gd name="connsiteX20" fmla="*/ 3883037 w 5310889"/>
                <a:gd name="connsiteY20" fmla="*/ 46996 h 349491"/>
                <a:gd name="connsiteX21" fmla="*/ 4021668 w 5310889"/>
                <a:gd name="connsiteY21" fmla="*/ 53084 h 349491"/>
                <a:gd name="connsiteX22" fmla="*/ 4170957 w 5310889"/>
                <a:gd name="connsiteY22" fmla="*/ 52592 h 349491"/>
                <a:gd name="connsiteX23" fmla="*/ 4319136 w 5310889"/>
                <a:gd name="connsiteY23" fmla="*/ 46504 h 349491"/>
                <a:gd name="connsiteX24" fmla="*/ 4454483 w 5310889"/>
                <a:gd name="connsiteY24" fmla="*/ 48968 h 349491"/>
                <a:gd name="connsiteX25" fmla="*/ 4615247 w 5310889"/>
                <a:gd name="connsiteY25" fmla="*/ 43750 h 349491"/>
                <a:gd name="connsiteX26" fmla="*/ 4746262 w 5310889"/>
                <a:gd name="connsiteY26" fmla="*/ 45640 h 349491"/>
                <a:gd name="connsiteX27" fmla="*/ 4888665 w 5310889"/>
                <a:gd name="connsiteY27" fmla="*/ 33292 h 349491"/>
                <a:gd name="connsiteX28" fmla="*/ 5029111 w 5310889"/>
                <a:gd name="connsiteY28" fmla="*/ 35814 h 349491"/>
                <a:gd name="connsiteX29" fmla="*/ 5171236 w 5310889"/>
                <a:gd name="connsiteY29" fmla="*/ 40639 h 349491"/>
                <a:gd name="connsiteX30" fmla="*/ 5310889 w 5310889"/>
                <a:gd name="connsiteY30" fmla="*/ 44422 h 3494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37833 h 342791"/>
                <a:gd name="connsiteX1" fmla="*/ 291737 w 5310889"/>
                <a:gd name="connsiteY1" fmla="*/ 341181 h 342791"/>
                <a:gd name="connsiteX2" fmla="*/ 585483 w 5310889"/>
                <a:gd name="connsiteY2" fmla="*/ 279887 h 342791"/>
                <a:gd name="connsiteX3" fmla="*/ 742237 w 5310889"/>
                <a:gd name="connsiteY3" fmla="*/ 245723 h 342791"/>
                <a:gd name="connsiteX4" fmla="*/ 961626 w 5310889"/>
                <a:gd name="connsiteY4" fmla="*/ 198495 h 342791"/>
                <a:gd name="connsiteX5" fmla="*/ 1174652 w 5310889"/>
                <a:gd name="connsiteY5" fmla="*/ 161651 h 342791"/>
                <a:gd name="connsiteX6" fmla="*/ 1335091 w 5310889"/>
                <a:gd name="connsiteY6" fmla="*/ 148923 h 342791"/>
                <a:gd name="connsiteX7" fmla="*/ 1466725 w 5310889"/>
                <a:gd name="connsiteY7" fmla="*/ 141219 h 342791"/>
                <a:gd name="connsiteX8" fmla="*/ 1631183 w 5310889"/>
                <a:gd name="connsiteY8" fmla="*/ 157296 h 342791"/>
                <a:gd name="connsiteX9" fmla="*/ 1763486 w 5310889"/>
                <a:gd name="connsiteY9" fmla="*/ 158302 h 342791"/>
                <a:gd name="connsiteX10" fmla="*/ 1869998 w 5310889"/>
                <a:gd name="connsiteY10" fmla="*/ 155956 h 342791"/>
                <a:gd name="connsiteX11" fmla="*/ 1974166 w 5310889"/>
                <a:gd name="connsiteY11" fmla="*/ 114759 h 342791"/>
                <a:gd name="connsiteX12" fmla="*/ 1991583 w 5310889"/>
                <a:gd name="connsiteY12" fmla="*/ 79924 h 342791"/>
                <a:gd name="connsiteX13" fmla="*/ 2885871 w 5310889"/>
                <a:gd name="connsiteY13" fmla="*/ 35459 h 342791"/>
                <a:gd name="connsiteX14" fmla="*/ 3019806 w 5310889"/>
                <a:gd name="connsiteY14" fmla="*/ 36314 h 342791"/>
                <a:gd name="connsiteX15" fmla="*/ 3167100 w 5310889"/>
                <a:gd name="connsiteY15" fmla="*/ 33791 h 342791"/>
                <a:gd name="connsiteX16" fmla="*/ 3320558 w 5310889"/>
                <a:gd name="connsiteY16" fmla="*/ 32078 h 342791"/>
                <a:gd name="connsiteX17" fmla="*/ 3439318 w 5310889"/>
                <a:gd name="connsiteY17" fmla="*/ 35904 h 342791"/>
                <a:gd name="connsiteX18" fmla="*/ 3598729 w 5310889"/>
                <a:gd name="connsiteY18" fmla="*/ 31534 h 342791"/>
                <a:gd name="connsiteX19" fmla="*/ 3732320 w 5310889"/>
                <a:gd name="connsiteY19" fmla="*/ 37088 h 342791"/>
                <a:gd name="connsiteX20" fmla="*/ 3883037 w 5310889"/>
                <a:gd name="connsiteY20" fmla="*/ 40296 h 342791"/>
                <a:gd name="connsiteX21" fmla="*/ 4021668 w 5310889"/>
                <a:gd name="connsiteY21" fmla="*/ 46384 h 342791"/>
                <a:gd name="connsiteX22" fmla="*/ 4170957 w 5310889"/>
                <a:gd name="connsiteY22" fmla="*/ 45892 h 342791"/>
                <a:gd name="connsiteX23" fmla="*/ 4319136 w 5310889"/>
                <a:gd name="connsiteY23" fmla="*/ 39804 h 342791"/>
                <a:gd name="connsiteX24" fmla="*/ 4454483 w 5310889"/>
                <a:gd name="connsiteY24" fmla="*/ 42268 h 342791"/>
                <a:gd name="connsiteX25" fmla="*/ 4615247 w 5310889"/>
                <a:gd name="connsiteY25" fmla="*/ 37050 h 342791"/>
                <a:gd name="connsiteX26" fmla="*/ 4746262 w 5310889"/>
                <a:gd name="connsiteY26" fmla="*/ 38940 h 342791"/>
                <a:gd name="connsiteX27" fmla="*/ 4888665 w 5310889"/>
                <a:gd name="connsiteY27" fmla="*/ 26592 h 342791"/>
                <a:gd name="connsiteX28" fmla="*/ 5029111 w 5310889"/>
                <a:gd name="connsiteY28" fmla="*/ 29114 h 342791"/>
                <a:gd name="connsiteX29" fmla="*/ 5171236 w 5310889"/>
                <a:gd name="connsiteY29" fmla="*/ 33939 h 342791"/>
                <a:gd name="connsiteX30" fmla="*/ 5310889 w 5310889"/>
                <a:gd name="connsiteY30" fmla="*/ 37722 h 342791"/>
                <a:gd name="connsiteX0" fmla="*/ 0 w 5310889"/>
                <a:gd name="connsiteY0" fmla="*/ 337833 h 342791"/>
                <a:gd name="connsiteX1" fmla="*/ 291737 w 5310889"/>
                <a:gd name="connsiteY1" fmla="*/ 341181 h 342791"/>
                <a:gd name="connsiteX2" fmla="*/ 585483 w 5310889"/>
                <a:gd name="connsiteY2" fmla="*/ 279887 h 342791"/>
                <a:gd name="connsiteX3" fmla="*/ 742237 w 5310889"/>
                <a:gd name="connsiteY3" fmla="*/ 245723 h 342791"/>
                <a:gd name="connsiteX4" fmla="*/ 961626 w 5310889"/>
                <a:gd name="connsiteY4" fmla="*/ 198495 h 342791"/>
                <a:gd name="connsiteX5" fmla="*/ 1174652 w 5310889"/>
                <a:gd name="connsiteY5" fmla="*/ 161651 h 342791"/>
                <a:gd name="connsiteX6" fmla="*/ 1335091 w 5310889"/>
                <a:gd name="connsiteY6" fmla="*/ 148923 h 342791"/>
                <a:gd name="connsiteX7" fmla="*/ 1466725 w 5310889"/>
                <a:gd name="connsiteY7" fmla="*/ 141219 h 342791"/>
                <a:gd name="connsiteX8" fmla="*/ 1631183 w 5310889"/>
                <a:gd name="connsiteY8" fmla="*/ 157296 h 342791"/>
                <a:gd name="connsiteX9" fmla="*/ 1763486 w 5310889"/>
                <a:gd name="connsiteY9" fmla="*/ 158302 h 342791"/>
                <a:gd name="connsiteX10" fmla="*/ 1869998 w 5310889"/>
                <a:gd name="connsiteY10" fmla="*/ 155956 h 342791"/>
                <a:gd name="connsiteX11" fmla="*/ 1974166 w 5310889"/>
                <a:gd name="connsiteY11" fmla="*/ 114759 h 342791"/>
                <a:gd name="connsiteX12" fmla="*/ 1991583 w 5310889"/>
                <a:gd name="connsiteY12" fmla="*/ 79924 h 342791"/>
                <a:gd name="connsiteX13" fmla="*/ 2885871 w 5310889"/>
                <a:gd name="connsiteY13" fmla="*/ 35459 h 342791"/>
                <a:gd name="connsiteX14" fmla="*/ 3019806 w 5310889"/>
                <a:gd name="connsiteY14" fmla="*/ 36314 h 342791"/>
                <a:gd name="connsiteX15" fmla="*/ 3167100 w 5310889"/>
                <a:gd name="connsiteY15" fmla="*/ 33791 h 342791"/>
                <a:gd name="connsiteX16" fmla="*/ 3320558 w 5310889"/>
                <a:gd name="connsiteY16" fmla="*/ 32078 h 342791"/>
                <a:gd name="connsiteX17" fmla="*/ 3439318 w 5310889"/>
                <a:gd name="connsiteY17" fmla="*/ 35904 h 342791"/>
                <a:gd name="connsiteX18" fmla="*/ 3598729 w 5310889"/>
                <a:gd name="connsiteY18" fmla="*/ 31534 h 342791"/>
                <a:gd name="connsiteX19" fmla="*/ 3732320 w 5310889"/>
                <a:gd name="connsiteY19" fmla="*/ 37088 h 342791"/>
                <a:gd name="connsiteX20" fmla="*/ 3883037 w 5310889"/>
                <a:gd name="connsiteY20" fmla="*/ 40296 h 342791"/>
                <a:gd name="connsiteX21" fmla="*/ 4021668 w 5310889"/>
                <a:gd name="connsiteY21" fmla="*/ 46384 h 342791"/>
                <a:gd name="connsiteX22" fmla="*/ 4170957 w 5310889"/>
                <a:gd name="connsiteY22" fmla="*/ 45892 h 342791"/>
                <a:gd name="connsiteX23" fmla="*/ 4319136 w 5310889"/>
                <a:gd name="connsiteY23" fmla="*/ 39804 h 342791"/>
                <a:gd name="connsiteX24" fmla="*/ 4454483 w 5310889"/>
                <a:gd name="connsiteY24" fmla="*/ 42268 h 342791"/>
                <a:gd name="connsiteX25" fmla="*/ 4615247 w 5310889"/>
                <a:gd name="connsiteY25" fmla="*/ 37050 h 342791"/>
                <a:gd name="connsiteX26" fmla="*/ 4746262 w 5310889"/>
                <a:gd name="connsiteY26" fmla="*/ 38940 h 342791"/>
                <a:gd name="connsiteX27" fmla="*/ 4888665 w 5310889"/>
                <a:gd name="connsiteY27" fmla="*/ 26592 h 342791"/>
                <a:gd name="connsiteX28" fmla="*/ 5029111 w 5310889"/>
                <a:gd name="connsiteY28" fmla="*/ 29114 h 342791"/>
                <a:gd name="connsiteX29" fmla="*/ 5171236 w 5310889"/>
                <a:gd name="connsiteY29" fmla="*/ 33939 h 342791"/>
                <a:gd name="connsiteX30" fmla="*/ 5310889 w 5310889"/>
                <a:gd name="connsiteY30" fmla="*/ 37722 h 342791"/>
                <a:gd name="connsiteX0" fmla="*/ 0 w 5310889"/>
                <a:gd name="connsiteY0" fmla="*/ 337833 h 342791"/>
                <a:gd name="connsiteX1" fmla="*/ 291737 w 5310889"/>
                <a:gd name="connsiteY1" fmla="*/ 341181 h 342791"/>
                <a:gd name="connsiteX2" fmla="*/ 585483 w 5310889"/>
                <a:gd name="connsiteY2" fmla="*/ 279887 h 342791"/>
                <a:gd name="connsiteX3" fmla="*/ 742237 w 5310889"/>
                <a:gd name="connsiteY3" fmla="*/ 245723 h 342791"/>
                <a:gd name="connsiteX4" fmla="*/ 961626 w 5310889"/>
                <a:gd name="connsiteY4" fmla="*/ 198495 h 342791"/>
                <a:gd name="connsiteX5" fmla="*/ 1174652 w 5310889"/>
                <a:gd name="connsiteY5" fmla="*/ 161651 h 342791"/>
                <a:gd name="connsiteX6" fmla="*/ 1335091 w 5310889"/>
                <a:gd name="connsiteY6" fmla="*/ 148923 h 342791"/>
                <a:gd name="connsiteX7" fmla="*/ 1466725 w 5310889"/>
                <a:gd name="connsiteY7" fmla="*/ 141219 h 342791"/>
                <a:gd name="connsiteX8" fmla="*/ 1631183 w 5310889"/>
                <a:gd name="connsiteY8" fmla="*/ 157296 h 342791"/>
                <a:gd name="connsiteX9" fmla="*/ 1763486 w 5310889"/>
                <a:gd name="connsiteY9" fmla="*/ 158302 h 342791"/>
                <a:gd name="connsiteX10" fmla="*/ 1869998 w 5310889"/>
                <a:gd name="connsiteY10" fmla="*/ 155956 h 342791"/>
                <a:gd name="connsiteX11" fmla="*/ 1974166 w 5310889"/>
                <a:gd name="connsiteY11" fmla="*/ 114759 h 342791"/>
                <a:gd name="connsiteX12" fmla="*/ 1991583 w 5310889"/>
                <a:gd name="connsiteY12" fmla="*/ 79924 h 342791"/>
                <a:gd name="connsiteX13" fmla="*/ 2885871 w 5310889"/>
                <a:gd name="connsiteY13" fmla="*/ 35459 h 342791"/>
                <a:gd name="connsiteX14" fmla="*/ 3019806 w 5310889"/>
                <a:gd name="connsiteY14" fmla="*/ 36314 h 342791"/>
                <a:gd name="connsiteX15" fmla="*/ 3167100 w 5310889"/>
                <a:gd name="connsiteY15" fmla="*/ 33791 h 342791"/>
                <a:gd name="connsiteX16" fmla="*/ 3320558 w 5310889"/>
                <a:gd name="connsiteY16" fmla="*/ 32078 h 342791"/>
                <a:gd name="connsiteX17" fmla="*/ 3439318 w 5310889"/>
                <a:gd name="connsiteY17" fmla="*/ 35904 h 342791"/>
                <a:gd name="connsiteX18" fmla="*/ 3598729 w 5310889"/>
                <a:gd name="connsiteY18" fmla="*/ 31534 h 342791"/>
                <a:gd name="connsiteX19" fmla="*/ 3732320 w 5310889"/>
                <a:gd name="connsiteY19" fmla="*/ 37088 h 342791"/>
                <a:gd name="connsiteX20" fmla="*/ 3883037 w 5310889"/>
                <a:gd name="connsiteY20" fmla="*/ 40296 h 342791"/>
                <a:gd name="connsiteX21" fmla="*/ 4021668 w 5310889"/>
                <a:gd name="connsiteY21" fmla="*/ 46384 h 342791"/>
                <a:gd name="connsiteX22" fmla="*/ 4170957 w 5310889"/>
                <a:gd name="connsiteY22" fmla="*/ 45892 h 342791"/>
                <a:gd name="connsiteX23" fmla="*/ 4319136 w 5310889"/>
                <a:gd name="connsiteY23" fmla="*/ 39804 h 342791"/>
                <a:gd name="connsiteX24" fmla="*/ 4454483 w 5310889"/>
                <a:gd name="connsiteY24" fmla="*/ 42268 h 342791"/>
                <a:gd name="connsiteX25" fmla="*/ 4615247 w 5310889"/>
                <a:gd name="connsiteY25" fmla="*/ 37050 h 342791"/>
                <a:gd name="connsiteX26" fmla="*/ 4746262 w 5310889"/>
                <a:gd name="connsiteY26" fmla="*/ 38940 h 342791"/>
                <a:gd name="connsiteX27" fmla="*/ 4888665 w 5310889"/>
                <a:gd name="connsiteY27" fmla="*/ 26592 h 342791"/>
                <a:gd name="connsiteX28" fmla="*/ 5029111 w 5310889"/>
                <a:gd name="connsiteY28" fmla="*/ 29114 h 342791"/>
                <a:gd name="connsiteX29" fmla="*/ 5171236 w 5310889"/>
                <a:gd name="connsiteY29" fmla="*/ 33939 h 342791"/>
                <a:gd name="connsiteX30" fmla="*/ 5310889 w 5310889"/>
                <a:gd name="connsiteY30" fmla="*/ 37722 h 342791"/>
                <a:gd name="connsiteX0" fmla="*/ 0 w 5310889"/>
                <a:gd name="connsiteY0" fmla="*/ 336480 h 341438"/>
                <a:gd name="connsiteX1" fmla="*/ 291737 w 5310889"/>
                <a:gd name="connsiteY1" fmla="*/ 339828 h 341438"/>
                <a:gd name="connsiteX2" fmla="*/ 585483 w 5310889"/>
                <a:gd name="connsiteY2" fmla="*/ 278534 h 341438"/>
                <a:gd name="connsiteX3" fmla="*/ 742237 w 5310889"/>
                <a:gd name="connsiteY3" fmla="*/ 244370 h 341438"/>
                <a:gd name="connsiteX4" fmla="*/ 961626 w 5310889"/>
                <a:gd name="connsiteY4" fmla="*/ 197142 h 341438"/>
                <a:gd name="connsiteX5" fmla="*/ 1174652 w 5310889"/>
                <a:gd name="connsiteY5" fmla="*/ 160298 h 341438"/>
                <a:gd name="connsiteX6" fmla="*/ 1335091 w 5310889"/>
                <a:gd name="connsiteY6" fmla="*/ 147570 h 341438"/>
                <a:gd name="connsiteX7" fmla="*/ 1466725 w 5310889"/>
                <a:gd name="connsiteY7" fmla="*/ 139866 h 341438"/>
                <a:gd name="connsiteX8" fmla="*/ 1631183 w 5310889"/>
                <a:gd name="connsiteY8" fmla="*/ 155943 h 341438"/>
                <a:gd name="connsiteX9" fmla="*/ 1763486 w 5310889"/>
                <a:gd name="connsiteY9" fmla="*/ 156949 h 341438"/>
                <a:gd name="connsiteX10" fmla="*/ 1869998 w 5310889"/>
                <a:gd name="connsiteY10" fmla="*/ 154603 h 341438"/>
                <a:gd name="connsiteX11" fmla="*/ 1974166 w 5310889"/>
                <a:gd name="connsiteY11" fmla="*/ 113406 h 341438"/>
                <a:gd name="connsiteX12" fmla="*/ 1991583 w 5310889"/>
                <a:gd name="connsiteY12" fmla="*/ 78571 h 341438"/>
                <a:gd name="connsiteX13" fmla="*/ 2885871 w 5310889"/>
                <a:gd name="connsiteY13" fmla="*/ 34106 h 341438"/>
                <a:gd name="connsiteX14" fmla="*/ 3019806 w 5310889"/>
                <a:gd name="connsiteY14" fmla="*/ 34961 h 341438"/>
                <a:gd name="connsiteX15" fmla="*/ 3167100 w 5310889"/>
                <a:gd name="connsiteY15" fmla="*/ 32438 h 341438"/>
                <a:gd name="connsiteX16" fmla="*/ 3320558 w 5310889"/>
                <a:gd name="connsiteY16" fmla="*/ 30725 h 341438"/>
                <a:gd name="connsiteX17" fmla="*/ 3439318 w 5310889"/>
                <a:gd name="connsiteY17" fmla="*/ 34551 h 341438"/>
                <a:gd name="connsiteX18" fmla="*/ 3598729 w 5310889"/>
                <a:gd name="connsiteY18" fmla="*/ 30181 h 341438"/>
                <a:gd name="connsiteX19" fmla="*/ 3732320 w 5310889"/>
                <a:gd name="connsiteY19" fmla="*/ 35735 h 341438"/>
                <a:gd name="connsiteX20" fmla="*/ 3883037 w 5310889"/>
                <a:gd name="connsiteY20" fmla="*/ 38943 h 341438"/>
                <a:gd name="connsiteX21" fmla="*/ 4021668 w 5310889"/>
                <a:gd name="connsiteY21" fmla="*/ 45031 h 341438"/>
                <a:gd name="connsiteX22" fmla="*/ 4170957 w 5310889"/>
                <a:gd name="connsiteY22" fmla="*/ 44539 h 341438"/>
                <a:gd name="connsiteX23" fmla="*/ 4319136 w 5310889"/>
                <a:gd name="connsiteY23" fmla="*/ 38451 h 341438"/>
                <a:gd name="connsiteX24" fmla="*/ 4454483 w 5310889"/>
                <a:gd name="connsiteY24" fmla="*/ 40915 h 341438"/>
                <a:gd name="connsiteX25" fmla="*/ 4615247 w 5310889"/>
                <a:gd name="connsiteY25" fmla="*/ 35697 h 341438"/>
                <a:gd name="connsiteX26" fmla="*/ 4746262 w 5310889"/>
                <a:gd name="connsiteY26" fmla="*/ 37587 h 341438"/>
                <a:gd name="connsiteX27" fmla="*/ 4888665 w 5310889"/>
                <a:gd name="connsiteY27" fmla="*/ 25239 h 341438"/>
                <a:gd name="connsiteX28" fmla="*/ 5029111 w 5310889"/>
                <a:gd name="connsiteY28" fmla="*/ 27761 h 341438"/>
                <a:gd name="connsiteX29" fmla="*/ 5171236 w 5310889"/>
                <a:gd name="connsiteY29" fmla="*/ 32586 h 341438"/>
                <a:gd name="connsiteX30" fmla="*/ 5310889 w 5310889"/>
                <a:gd name="connsiteY30" fmla="*/ 36369 h 341438"/>
                <a:gd name="connsiteX0" fmla="*/ 0 w 5310889"/>
                <a:gd name="connsiteY0" fmla="*/ 336480 h 341438"/>
                <a:gd name="connsiteX1" fmla="*/ 291737 w 5310889"/>
                <a:gd name="connsiteY1" fmla="*/ 339828 h 341438"/>
                <a:gd name="connsiteX2" fmla="*/ 585483 w 5310889"/>
                <a:gd name="connsiteY2" fmla="*/ 278534 h 341438"/>
                <a:gd name="connsiteX3" fmla="*/ 742237 w 5310889"/>
                <a:gd name="connsiteY3" fmla="*/ 244370 h 341438"/>
                <a:gd name="connsiteX4" fmla="*/ 961626 w 5310889"/>
                <a:gd name="connsiteY4" fmla="*/ 197142 h 341438"/>
                <a:gd name="connsiteX5" fmla="*/ 1174652 w 5310889"/>
                <a:gd name="connsiteY5" fmla="*/ 160298 h 341438"/>
                <a:gd name="connsiteX6" fmla="*/ 1335091 w 5310889"/>
                <a:gd name="connsiteY6" fmla="*/ 147570 h 341438"/>
                <a:gd name="connsiteX7" fmla="*/ 1466725 w 5310889"/>
                <a:gd name="connsiteY7" fmla="*/ 139866 h 341438"/>
                <a:gd name="connsiteX8" fmla="*/ 1631183 w 5310889"/>
                <a:gd name="connsiteY8" fmla="*/ 155943 h 341438"/>
                <a:gd name="connsiteX9" fmla="*/ 1763486 w 5310889"/>
                <a:gd name="connsiteY9" fmla="*/ 156949 h 341438"/>
                <a:gd name="connsiteX10" fmla="*/ 1869998 w 5310889"/>
                <a:gd name="connsiteY10" fmla="*/ 154603 h 341438"/>
                <a:gd name="connsiteX11" fmla="*/ 1974166 w 5310889"/>
                <a:gd name="connsiteY11" fmla="*/ 113406 h 341438"/>
                <a:gd name="connsiteX12" fmla="*/ 1991583 w 5310889"/>
                <a:gd name="connsiteY12" fmla="*/ 78571 h 341438"/>
                <a:gd name="connsiteX13" fmla="*/ 2885871 w 5310889"/>
                <a:gd name="connsiteY13" fmla="*/ 34106 h 341438"/>
                <a:gd name="connsiteX14" fmla="*/ 3019806 w 5310889"/>
                <a:gd name="connsiteY14" fmla="*/ 34961 h 341438"/>
                <a:gd name="connsiteX15" fmla="*/ 3167100 w 5310889"/>
                <a:gd name="connsiteY15" fmla="*/ 32438 h 341438"/>
                <a:gd name="connsiteX16" fmla="*/ 3320558 w 5310889"/>
                <a:gd name="connsiteY16" fmla="*/ 30725 h 341438"/>
                <a:gd name="connsiteX17" fmla="*/ 3439318 w 5310889"/>
                <a:gd name="connsiteY17" fmla="*/ 34551 h 341438"/>
                <a:gd name="connsiteX18" fmla="*/ 3598729 w 5310889"/>
                <a:gd name="connsiteY18" fmla="*/ 30181 h 341438"/>
                <a:gd name="connsiteX19" fmla="*/ 3732320 w 5310889"/>
                <a:gd name="connsiteY19" fmla="*/ 35735 h 341438"/>
                <a:gd name="connsiteX20" fmla="*/ 3883037 w 5310889"/>
                <a:gd name="connsiteY20" fmla="*/ 38943 h 341438"/>
                <a:gd name="connsiteX21" fmla="*/ 4021668 w 5310889"/>
                <a:gd name="connsiteY21" fmla="*/ 45031 h 341438"/>
                <a:gd name="connsiteX22" fmla="*/ 4170957 w 5310889"/>
                <a:gd name="connsiteY22" fmla="*/ 44539 h 341438"/>
                <a:gd name="connsiteX23" fmla="*/ 4319136 w 5310889"/>
                <a:gd name="connsiteY23" fmla="*/ 38451 h 341438"/>
                <a:gd name="connsiteX24" fmla="*/ 4454483 w 5310889"/>
                <a:gd name="connsiteY24" fmla="*/ 40915 h 341438"/>
                <a:gd name="connsiteX25" fmla="*/ 4615247 w 5310889"/>
                <a:gd name="connsiteY25" fmla="*/ 35697 h 341438"/>
                <a:gd name="connsiteX26" fmla="*/ 4746262 w 5310889"/>
                <a:gd name="connsiteY26" fmla="*/ 37587 h 341438"/>
                <a:gd name="connsiteX27" fmla="*/ 4888665 w 5310889"/>
                <a:gd name="connsiteY27" fmla="*/ 25239 h 341438"/>
                <a:gd name="connsiteX28" fmla="*/ 5029111 w 5310889"/>
                <a:gd name="connsiteY28" fmla="*/ 27761 h 341438"/>
                <a:gd name="connsiteX29" fmla="*/ 5171236 w 5310889"/>
                <a:gd name="connsiteY29" fmla="*/ 32586 h 341438"/>
                <a:gd name="connsiteX30" fmla="*/ 5310889 w 5310889"/>
                <a:gd name="connsiteY30" fmla="*/ 36369 h 341438"/>
                <a:gd name="connsiteX0" fmla="*/ 0 w 5310889"/>
                <a:gd name="connsiteY0" fmla="*/ 332580 h 337538"/>
                <a:gd name="connsiteX1" fmla="*/ 291737 w 5310889"/>
                <a:gd name="connsiteY1" fmla="*/ 335928 h 337538"/>
                <a:gd name="connsiteX2" fmla="*/ 585483 w 5310889"/>
                <a:gd name="connsiteY2" fmla="*/ 274634 h 337538"/>
                <a:gd name="connsiteX3" fmla="*/ 742237 w 5310889"/>
                <a:gd name="connsiteY3" fmla="*/ 240470 h 337538"/>
                <a:gd name="connsiteX4" fmla="*/ 961626 w 5310889"/>
                <a:gd name="connsiteY4" fmla="*/ 193242 h 337538"/>
                <a:gd name="connsiteX5" fmla="*/ 1174652 w 5310889"/>
                <a:gd name="connsiteY5" fmla="*/ 156398 h 337538"/>
                <a:gd name="connsiteX6" fmla="*/ 1335091 w 5310889"/>
                <a:gd name="connsiteY6" fmla="*/ 143670 h 337538"/>
                <a:gd name="connsiteX7" fmla="*/ 1466725 w 5310889"/>
                <a:gd name="connsiteY7" fmla="*/ 135966 h 337538"/>
                <a:gd name="connsiteX8" fmla="*/ 1631183 w 5310889"/>
                <a:gd name="connsiteY8" fmla="*/ 152043 h 337538"/>
                <a:gd name="connsiteX9" fmla="*/ 1763486 w 5310889"/>
                <a:gd name="connsiteY9" fmla="*/ 153049 h 337538"/>
                <a:gd name="connsiteX10" fmla="*/ 1869998 w 5310889"/>
                <a:gd name="connsiteY10" fmla="*/ 150703 h 337538"/>
                <a:gd name="connsiteX11" fmla="*/ 1974166 w 5310889"/>
                <a:gd name="connsiteY11" fmla="*/ 109506 h 337538"/>
                <a:gd name="connsiteX12" fmla="*/ 1991583 w 5310889"/>
                <a:gd name="connsiteY12" fmla="*/ 74671 h 337538"/>
                <a:gd name="connsiteX13" fmla="*/ 2885871 w 5310889"/>
                <a:gd name="connsiteY13" fmla="*/ 30206 h 337538"/>
                <a:gd name="connsiteX14" fmla="*/ 3019806 w 5310889"/>
                <a:gd name="connsiteY14" fmla="*/ 31061 h 337538"/>
                <a:gd name="connsiteX15" fmla="*/ 3167100 w 5310889"/>
                <a:gd name="connsiteY15" fmla="*/ 28538 h 337538"/>
                <a:gd name="connsiteX16" fmla="*/ 3320558 w 5310889"/>
                <a:gd name="connsiteY16" fmla="*/ 26825 h 337538"/>
                <a:gd name="connsiteX17" fmla="*/ 3439318 w 5310889"/>
                <a:gd name="connsiteY17" fmla="*/ 30651 h 337538"/>
                <a:gd name="connsiteX18" fmla="*/ 3598729 w 5310889"/>
                <a:gd name="connsiteY18" fmla="*/ 26281 h 337538"/>
                <a:gd name="connsiteX19" fmla="*/ 3732320 w 5310889"/>
                <a:gd name="connsiteY19" fmla="*/ 31835 h 337538"/>
                <a:gd name="connsiteX20" fmla="*/ 3883037 w 5310889"/>
                <a:gd name="connsiteY20" fmla="*/ 35043 h 337538"/>
                <a:gd name="connsiteX21" fmla="*/ 4021668 w 5310889"/>
                <a:gd name="connsiteY21" fmla="*/ 41131 h 337538"/>
                <a:gd name="connsiteX22" fmla="*/ 4170957 w 5310889"/>
                <a:gd name="connsiteY22" fmla="*/ 40639 h 337538"/>
                <a:gd name="connsiteX23" fmla="*/ 4319136 w 5310889"/>
                <a:gd name="connsiteY23" fmla="*/ 34551 h 337538"/>
                <a:gd name="connsiteX24" fmla="*/ 4454483 w 5310889"/>
                <a:gd name="connsiteY24" fmla="*/ 37015 h 337538"/>
                <a:gd name="connsiteX25" fmla="*/ 4615247 w 5310889"/>
                <a:gd name="connsiteY25" fmla="*/ 31797 h 337538"/>
                <a:gd name="connsiteX26" fmla="*/ 4746262 w 5310889"/>
                <a:gd name="connsiteY26" fmla="*/ 33687 h 337538"/>
                <a:gd name="connsiteX27" fmla="*/ 4864837 w 5310889"/>
                <a:gd name="connsiteY27" fmla="*/ 54102 h 337538"/>
                <a:gd name="connsiteX28" fmla="*/ 5029111 w 5310889"/>
                <a:gd name="connsiteY28" fmla="*/ 23861 h 337538"/>
                <a:gd name="connsiteX29" fmla="*/ 5171236 w 5310889"/>
                <a:gd name="connsiteY29" fmla="*/ 28686 h 337538"/>
                <a:gd name="connsiteX30" fmla="*/ 5310889 w 5310889"/>
                <a:gd name="connsiteY30" fmla="*/ 32469 h 337538"/>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03333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49135 h 354093"/>
                <a:gd name="connsiteX1" fmla="*/ 291737 w 5310889"/>
                <a:gd name="connsiteY1" fmla="*/ 352483 h 354093"/>
                <a:gd name="connsiteX2" fmla="*/ 585483 w 5310889"/>
                <a:gd name="connsiteY2" fmla="*/ 291189 h 354093"/>
                <a:gd name="connsiteX3" fmla="*/ 742237 w 5310889"/>
                <a:gd name="connsiteY3" fmla="*/ 257025 h 354093"/>
                <a:gd name="connsiteX4" fmla="*/ 961626 w 5310889"/>
                <a:gd name="connsiteY4" fmla="*/ 209797 h 354093"/>
                <a:gd name="connsiteX5" fmla="*/ 1174652 w 5310889"/>
                <a:gd name="connsiteY5" fmla="*/ 172953 h 354093"/>
                <a:gd name="connsiteX6" fmla="*/ 1335091 w 5310889"/>
                <a:gd name="connsiteY6" fmla="*/ 160225 h 354093"/>
                <a:gd name="connsiteX7" fmla="*/ 1466725 w 5310889"/>
                <a:gd name="connsiteY7" fmla="*/ 152521 h 354093"/>
                <a:gd name="connsiteX8" fmla="*/ 1631183 w 5310889"/>
                <a:gd name="connsiteY8" fmla="*/ 168598 h 354093"/>
                <a:gd name="connsiteX9" fmla="*/ 1763486 w 5310889"/>
                <a:gd name="connsiteY9" fmla="*/ 169604 h 354093"/>
                <a:gd name="connsiteX10" fmla="*/ 1869998 w 5310889"/>
                <a:gd name="connsiteY10" fmla="*/ 167258 h 354093"/>
                <a:gd name="connsiteX11" fmla="*/ 1974166 w 5310889"/>
                <a:gd name="connsiteY11" fmla="*/ 126061 h 354093"/>
                <a:gd name="connsiteX12" fmla="*/ 1991583 w 5310889"/>
                <a:gd name="connsiteY12" fmla="*/ 91226 h 354093"/>
                <a:gd name="connsiteX13" fmla="*/ 2885871 w 5310889"/>
                <a:gd name="connsiteY13" fmla="*/ 46761 h 354093"/>
                <a:gd name="connsiteX14" fmla="*/ 3019806 w 5310889"/>
                <a:gd name="connsiteY14" fmla="*/ 47616 h 354093"/>
                <a:gd name="connsiteX15" fmla="*/ 3167100 w 5310889"/>
                <a:gd name="connsiteY15" fmla="*/ 45093 h 354093"/>
                <a:gd name="connsiteX16" fmla="*/ 3320558 w 5310889"/>
                <a:gd name="connsiteY16" fmla="*/ 43380 h 354093"/>
                <a:gd name="connsiteX17" fmla="*/ 3439318 w 5310889"/>
                <a:gd name="connsiteY17" fmla="*/ 47206 h 354093"/>
                <a:gd name="connsiteX18" fmla="*/ 3598729 w 5310889"/>
                <a:gd name="connsiteY18" fmla="*/ 42836 h 354093"/>
                <a:gd name="connsiteX19" fmla="*/ 3732320 w 5310889"/>
                <a:gd name="connsiteY19" fmla="*/ 48390 h 354093"/>
                <a:gd name="connsiteX20" fmla="*/ 3883037 w 5310889"/>
                <a:gd name="connsiteY20" fmla="*/ 51598 h 354093"/>
                <a:gd name="connsiteX21" fmla="*/ 4021668 w 5310889"/>
                <a:gd name="connsiteY21" fmla="*/ 57686 h 354093"/>
                <a:gd name="connsiteX22" fmla="*/ 4170957 w 5310889"/>
                <a:gd name="connsiteY22" fmla="*/ 57194 h 354093"/>
                <a:gd name="connsiteX23" fmla="*/ 4319136 w 5310889"/>
                <a:gd name="connsiteY23" fmla="*/ 51106 h 354093"/>
                <a:gd name="connsiteX24" fmla="*/ 4454483 w 5310889"/>
                <a:gd name="connsiteY24" fmla="*/ 53570 h 354093"/>
                <a:gd name="connsiteX25" fmla="*/ 4603333 w 5310889"/>
                <a:gd name="connsiteY25" fmla="*/ 48352 h 354093"/>
                <a:gd name="connsiteX26" fmla="*/ 4746262 w 5310889"/>
                <a:gd name="connsiteY26" fmla="*/ 50242 h 354093"/>
                <a:gd name="connsiteX27" fmla="*/ 4879730 w 5310889"/>
                <a:gd name="connsiteY27" fmla="*/ 55765 h 354093"/>
                <a:gd name="connsiteX28" fmla="*/ 5029111 w 5310889"/>
                <a:gd name="connsiteY28" fmla="*/ 40416 h 354093"/>
                <a:gd name="connsiteX29" fmla="*/ 5171236 w 5310889"/>
                <a:gd name="connsiteY29" fmla="*/ 45241 h 354093"/>
                <a:gd name="connsiteX30" fmla="*/ 5310889 w 5310889"/>
                <a:gd name="connsiteY30" fmla="*/ 49024 h 354093"/>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38565 h 343523"/>
                <a:gd name="connsiteX1" fmla="*/ 291737 w 5310889"/>
                <a:gd name="connsiteY1" fmla="*/ 341913 h 343523"/>
                <a:gd name="connsiteX2" fmla="*/ 585483 w 5310889"/>
                <a:gd name="connsiteY2" fmla="*/ 280619 h 343523"/>
                <a:gd name="connsiteX3" fmla="*/ 742237 w 5310889"/>
                <a:gd name="connsiteY3" fmla="*/ 246455 h 343523"/>
                <a:gd name="connsiteX4" fmla="*/ 961626 w 5310889"/>
                <a:gd name="connsiteY4" fmla="*/ 199227 h 343523"/>
                <a:gd name="connsiteX5" fmla="*/ 1174652 w 5310889"/>
                <a:gd name="connsiteY5" fmla="*/ 162383 h 343523"/>
                <a:gd name="connsiteX6" fmla="*/ 1335091 w 5310889"/>
                <a:gd name="connsiteY6" fmla="*/ 149655 h 343523"/>
                <a:gd name="connsiteX7" fmla="*/ 1466725 w 5310889"/>
                <a:gd name="connsiteY7" fmla="*/ 141951 h 343523"/>
                <a:gd name="connsiteX8" fmla="*/ 1631183 w 5310889"/>
                <a:gd name="connsiteY8" fmla="*/ 158028 h 343523"/>
                <a:gd name="connsiteX9" fmla="*/ 1763486 w 5310889"/>
                <a:gd name="connsiteY9" fmla="*/ 159034 h 343523"/>
                <a:gd name="connsiteX10" fmla="*/ 1869998 w 5310889"/>
                <a:gd name="connsiteY10" fmla="*/ 156688 h 343523"/>
                <a:gd name="connsiteX11" fmla="*/ 1974166 w 5310889"/>
                <a:gd name="connsiteY11" fmla="*/ 115491 h 343523"/>
                <a:gd name="connsiteX12" fmla="*/ 1991583 w 5310889"/>
                <a:gd name="connsiteY12" fmla="*/ 80656 h 343523"/>
                <a:gd name="connsiteX13" fmla="*/ 2885871 w 5310889"/>
                <a:gd name="connsiteY13" fmla="*/ 36191 h 343523"/>
                <a:gd name="connsiteX14" fmla="*/ 3019806 w 5310889"/>
                <a:gd name="connsiteY14" fmla="*/ 37046 h 343523"/>
                <a:gd name="connsiteX15" fmla="*/ 3167100 w 5310889"/>
                <a:gd name="connsiteY15" fmla="*/ 34523 h 343523"/>
                <a:gd name="connsiteX16" fmla="*/ 3320558 w 5310889"/>
                <a:gd name="connsiteY16" fmla="*/ 32810 h 343523"/>
                <a:gd name="connsiteX17" fmla="*/ 3439318 w 5310889"/>
                <a:gd name="connsiteY17" fmla="*/ 36636 h 343523"/>
                <a:gd name="connsiteX18" fmla="*/ 3598729 w 5310889"/>
                <a:gd name="connsiteY18" fmla="*/ 32266 h 343523"/>
                <a:gd name="connsiteX19" fmla="*/ 3732320 w 5310889"/>
                <a:gd name="connsiteY19" fmla="*/ 37820 h 343523"/>
                <a:gd name="connsiteX20" fmla="*/ 3883037 w 5310889"/>
                <a:gd name="connsiteY20" fmla="*/ 41028 h 343523"/>
                <a:gd name="connsiteX21" fmla="*/ 4021668 w 5310889"/>
                <a:gd name="connsiteY21" fmla="*/ 47116 h 343523"/>
                <a:gd name="connsiteX22" fmla="*/ 4170957 w 5310889"/>
                <a:gd name="connsiteY22" fmla="*/ 46624 h 343523"/>
                <a:gd name="connsiteX23" fmla="*/ 4319136 w 5310889"/>
                <a:gd name="connsiteY23" fmla="*/ 40536 h 343523"/>
                <a:gd name="connsiteX24" fmla="*/ 4454483 w 5310889"/>
                <a:gd name="connsiteY24" fmla="*/ 43000 h 343523"/>
                <a:gd name="connsiteX25" fmla="*/ 4603333 w 5310889"/>
                <a:gd name="connsiteY25" fmla="*/ 37782 h 343523"/>
                <a:gd name="connsiteX26" fmla="*/ 4746262 w 5310889"/>
                <a:gd name="connsiteY26" fmla="*/ 39672 h 343523"/>
                <a:gd name="connsiteX27" fmla="*/ 4879730 w 5310889"/>
                <a:gd name="connsiteY27" fmla="*/ 45195 h 343523"/>
                <a:gd name="connsiteX28" fmla="*/ 5029111 w 5310889"/>
                <a:gd name="connsiteY28" fmla="*/ 29846 h 343523"/>
                <a:gd name="connsiteX29" fmla="*/ 5171236 w 5310889"/>
                <a:gd name="connsiteY29" fmla="*/ 34671 h 343523"/>
                <a:gd name="connsiteX30" fmla="*/ 5310889 w 5310889"/>
                <a:gd name="connsiteY30" fmla="*/ 38454 h 343523"/>
                <a:gd name="connsiteX0" fmla="*/ 0 w 5310889"/>
                <a:gd name="connsiteY0" fmla="*/ 338565 h 343523"/>
                <a:gd name="connsiteX1" fmla="*/ 291737 w 5310889"/>
                <a:gd name="connsiteY1" fmla="*/ 341913 h 343523"/>
                <a:gd name="connsiteX2" fmla="*/ 585483 w 5310889"/>
                <a:gd name="connsiteY2" fmla="*/ 280619 h 343523"/>
                <a:gd name="connsiteX3" fmla="*/ 742237 w 5310889"/>
                <a:gd name="connsiteY3" fmla="*/ 246455 h 343523"/>
                <a:gd name="connsiteX4" fmla="*/ 961626 w 5310889"/>
                <a:gd name="connsiteY4" fmla="*/ 199227 h 343523"/>
                <a:gd name="connsiteX5" fmla="*/ 1174652 w 5310889"/>
                <a:gd name="connsiteY5" fmla="*/ 162383 h 343523"/>
                <a:gd name="connsiteX6" fmla="*/ 1335091 w 5310889"/>
                <a:gd name="connsiteY6" fmla="*/ 149655 h 343523"/>
                <a:gd name="connsiteX7" fmla="*/ 1466725 w 5310889"/>
                <a:gd name="connsiteY7" fmla="*/ 141951 h 343523"/>
                <a:gd name="connsiteX8" fmla="*/ 1631183 w 5310889"/>
                <a:gd name="connsiteY8" fmla="*/ 158028 h 343523"/>
                <a:gd name="connsiteX9" fmla="*/ 1763486 w 5310889"/>
                <a:gd name="connsiteY9" fmla="*/ 159034 h 343523"/>
                <a:gd name="connsiteX10" fmla="*/ 1869998 w 5310889"/>
                <a:gd name="connsiteY10" fmla="*/ 156688 h 343523"/>
                <a:gd name="connsiteX11" fmla="*/ 1974166 w 5310889"/>
                <a:gd name="connsiteY11" fmla="*/ 115491 h 343523"/>
                <a:gd name="connsiteX12" fmla="*/ 1991583 w 5310889"/>
                <a:gd name="connsiteY12" fmla="*/ 80656 h 343523"/>
                <a:gd name="connsiteX13" fmla="*/ 2885871 w 5310889"/>
                <a:gd name="connsiteY13" fmla="*/ 36191 h 343523"/>
                <a:gd name="connsiteX14" fmla="*/ 3019806 w 5310889"/>
                <a:gd name="connsiteY14" fmla="*/ 37046 h 343523"/>
                <a:gd name="connsiteX15" fmla="*/ 3167100 w 5310889"/>
                <a:gd name="connsiteY15" fmla="*/ 34523 h 343523"/>
                <a:gd name="connsiteX16" fmla="*/ 3320558 w 5310889"/>
                <a:gd name="connsiteY16" fmla="*/ 32810 h 343523"/>
                <a:gd name="connsiteX17" fmla="*/ 3439318 w 5310889"/>
                <a:gd name="connsiteY17" fmla="*/ 36636 h 343523"/>
                <a:gd name="connsiteX18" fmla="*/ 3598729 w 5310889"/>
                <a:gd name="connsiteY18" fmla="*/ 32266 h 343523"/>
                <a:gd name="connsiteX19" fmla="*/ 3732320 w 5310889"/>
                <a:gd name="connsiteY19" fmla="*/ 37820 h 343523"/>
                <a:gd name="connsiteX20" fmla="*/ 3883037 w 5310889"/>
                <a:gd name="connsiteY20" fmla="*/ 41028 h 343523"/>
                <a:gd name="connsiteX21" fmla="*/ 4021668 w 5310889"/>
                <a:gd name="connsiteY21" fmla="*/ 47116 h 343523"/>
                <a:gd name="connsiteX22" fmla="*/ 4170957 w 5310889"/>
                <a:gd name="connsiteY22" fmla="*/ 46624 h 343523"/>
                <a:gd name="connsiteX23" fmla="*/ 4319136 w 5310889"/>
                <a:gd name="connsiteY23" fmla="*/ 40536 h 343523"/>
                <a:gd name="connsiteX24" fmla="*/ 4454483 w 5310889"/>
                <a:gd name="connsiteY24" fmla="*/ 43000 h 343523"/>
                <a:gd name="connsiteX25" fmla="*/ 4603333 w 5310889"/>
                <a:gd name="connsiteY25" fmla="*/ 37782 h 343523"/>
                <a:gd name="connsiteX26" fmla="*/ 4746262 w 5310889"/>
                <a:gd name="connsiteY26" fmla="*/ 39672 h 343523"/>
                <a:gd name="connsiteX27" fmla="*/ 4879730 w 5310889"/>
                <a:gd name="connsiteY27" fmla="*/ 45195 h 343523"/>
                <a:gd name="connsiteX28" fmla="*/ 5029111 w 5310889"/>
                <a:gd name="connsiteY28" fmla="*/ 29846 h 343523"/>
                <a:gd name="connsiteX29" fmla="*/ 5171236 w 5310889"/>
                <a:gd name="connsiteY29" fmla="*/ 34671 h 343523"/>
                <a:gd name="connsiteX30" fmla="*/ 5310889 w 5310889"/>
                <a:gd name="connsiteY30" fmla="*/ 38454 h 343523"/>
                <a:gd name="connsiteX0" fmla="*/ 0 w 5310889"/>
                <a:gd name="connsiteY0" fmla="*/ 349078 h 354036"/>
                <a:gd name="connsiteX1" fmla="*/ 291737 w 5310889"/>
                <a:gd name="connsiteY1" fmla="*/ 352426 h 354036"/>
                <a:gd name="connsiteX2" fmla="*/ 585483 w 5310889"/>
                <a:gd name="connsiteY2" fmla="*/ 291132 h 354036"/>
                <a:gd name="connsiteX3" fmla="*/ 742237 w 5310889"/>
                <a:gd name="connsiteY3" fmla="*/ 256968 h 354036"/>
                <a:gd name="connsiteX4" fmla="*/ 961626 w 5310889"/>
                <a:gd name="connsiteY4" fmla="*/ 209740 h 354036"/>
                <a:gd name="connsiteX5" fmla="*/ 1174652 w 5310889"/>
                <a:gd name="connsiteY5" fmla="*/ 172896 h 354036"/>
                <a:gd name="connsiteX6" fmla="*/ 1335091 w 5310889"/>
                <a:gd name="connsiteY6" fmla="*/ 160168 h 354036"/>
                <a:gd name="connsiteX7" fmla="*/ 1466725 w 5310889"/>
                <a:gd name="connsiteY7" fmla="*/ 152464 h 354036"/>
                <a:gd name="connsiteX8" fmla="*/ 1631183 w 5310889"/>
                <a:gd name="connsiteY8" fmla="*/ 168541 h 354036"/>
                <a:gd name="connsiteX9" fmla="*/ 1763486 w 5310889"/>
                <a:gd name="connsiteY9" fmla="*/ 169547 h 354036"/>
                <a:gd name="connsiteX10" fmla="*/ 1869998 w 5310889"/>
                <a:gd name="connsiteY10" fmla="*/ 167201 h 354036"/>
                <a:gd name="connsiteX11" fmla="*/ 1974166 w 5310889"/>
                <a:gd name="connsiteY11" fmla="*/ 126004 h 354036"/>
                <a:gd name="connsiteX12" fmla="*/ 1991583 w 5310889"/>
                <a:gd name="connsiteY12" fmla="*/ 91169 h 354036"/>
                <a:gd name="connsiteX13" fmla="*/ 2885871 w 5310889"/>
                <a:gd name="connsiteY13" fmla="*/ 46704 h 354036"/>
                <a:gd name="connsiteX14" fmla="*/ 3019806 w 5310889"/>
                <a:gd name="connsiteY14" fmla="*/ 47559 h 354036"/>
                <a:gd name="connsiteX15" fmla="*/ 3167100 w 5310889"/>
                <a:gd name="connsiteY15" fmla="*/ 45036 h 354036"/>
                <a:gd name="connsiteX16" fmla="*/ 3320558 w 5310889"/>
                <a:gd name="connsiteY16" fmla="*/ 43323 h 354036"/>
                <a:gd name="connsiteX17" fmla="*/ 3439318 w 5310889"/>
                <a:gd name="connsiteY17" fmla="*/ 47149 h 354036"/>
                <a:gd name="connsiteX18" fmla="*/ 3598729 w 5310889"/>
                <a:gd name="connsiteY18" fmla="*/ 42779 h 354036"/>
                <a:gd name="connsiteX19" fmla="*/ 3732320 w 5310889"/>
                <a:gd name="connsiteY19" fmla="*/ 48333 h 354036"/>
                <a:gd name="connsiteX20" fmla="*/ 3883037 w 5310889"/>
                <a:gd name="connsiteY20" fmla="*/ 51541 h 354036"/>
                <a:gd name="connsiteX21" fmla="*/ 4021668 w 5310889"/>
                <a:gd name="connsiteY21" fmla="*/ 57629 h 354036"/>
                <a:gd name="connsiteX22" fmla="*/ 4170957 w 5310889"/>
                <a:gd name="connsiteY22" fmla="*/ 57137 h 354036"/>
                <a:gd name="connsiteX23" fmla="*/ 4319136 w 5310889"/>
                <a:gd name="connsiteY23" fmla="*/ 51049 h 354036"/>
                <a:gd name="connsiteX24" fmla="*/ 4454483 w 5310889"/>
                <a:gd name="connsiteY24" fmla="*/ 53513 h 354036"/>
                <a:gd name="connsiteX25" fmla="*/ 4603333 w 5310889"/>
                <a:gd name="connsiteY25" fmla="*/ 48295 h 354036"/>
                <a:gd name="connsiteX26" fmla="*/ 4746262 w 5310889"/>
                <a:gd name="connsiteY26" fmla="*/ 50185 h 354036"/>
                <a:gd name="connsiteX27" fmla="*/ 4879730 w 5310889"/>
                <a:gd name="connsiteY27" fmla="*/ 55708 h 354036"/>
                <a:gd name="connsiteX28" fmla="*/ 5029111 w 5310889"/>
                <a:gd name="connsiteY28" fmla="*/ 40359 h 354036"/>
                <a:gd name="connsiteX29" fmla="*/ 5171236 w 5310889"/>
                <a:gd name="connsiteY29" fmla="*/ 45184 h 354036"/>
                <a:gd name="connsiteX30" fmla="*/ 5310889 w 5310889"/>
                <a:gd name="connsiteY30" fmla="*/ 48967 h 354036"/>
                <a:gd name="connsiteX0" fmla="*/ 0 w 5310889"/>
                <a:gd name="connsiteY0" fmla="*/ 349078 h 354036"/>
                <a:gd name="connsiteX1" fmla="*/ 291737 w 5310889"/>
                <a:gd name="connsiteY1" fmla="*/ 352426 h 354036"/>
                <a:gd name="connsiteX2" fmla="*/ 585483 w 5310889"/>
                <a:gd name="connsiteY2" fmla="*/ 291132 h 354036"/>
                <a:gd name="connsiteX3" fmla="*/ 742237 w 5310889"/>
                <a:gd name="connsiteY3" fmla="*/ 256968 h 354036"/>
                <a:gd name="connsiteX4" fmla="*/ 961626 w 5310889"/>
                <a:gd name="connsiteY4" fmla="*/ 209740 h 354036"/>
                <a:gd name="connsiteX5" fmla="*/ 1174652 w 5310889"/>
                <a:gd name="connsiteY5" fmla="*/ 172896 h 354036"/>
                <a:gd name="connsiteX6" fmla="*/ 1335091 w 5310889"/>
                <a:gd name="connsiteY6" fmla="*/ 160168 h 354036"/>
                <a:gd name="connsiteX7" fmla="*/ 1466725 w 5310889"/>
                <a:gd name="connsiteY7" fmla="*/ 152464 h 354036"/>
                <a:gd name="connsiteX8" fmla="*/ 1631183 w 5310889"/>
                <a:gd name="connsiteY8" fmla="*/ 168541 h 354036"/>
                <a:gd name="connsiteX9" fmla="*/ 1763486 w 5310889"/>
                <a:gd name="connsiteY9" fmla="*/ 169547 h 354036"/>
                <a:gd name="connsiteX10" fmla="*/ 1869998 w 5310889"/>
                <a:gd name="connsiteY10" fmla="*/ 167201 h 354036"/>
                <a:gd name="connsiteX11" fmla="*/ 1974166 w 5310889"/>
                <a:gd name="connsiteY11" fmla="*/ 126004 h 354036"/>
                <a:gd name="connsiteX12" fmla="*/ 1991583 w 5310889"/>
                <a:gd name="connsiteY12" fmla="*/ 91169 h 354036"/>
                <a:gd name="connsiteX13" fmla="*/ 2885871 w 5310889"/>
                <a:gd name="connsiteY13" fmla="*/ 46704 h 354036"/>
                <a:gd name="connsiteX14" fmla="*/ 3019806 w 5310889"/>
                <a:gd name="connsiteY14" fmla="*/ 47559 h 354036"/>
                <a:gd name="connsiteX15" fmla="*/ 3167100 w 5310889"/>
                <a:gd name="connsiteY15" fmla="*/ 45036 h 354036"/>
                <a:gd name="connsiteX16" fmla="*/ 3320558 w 5310889"/>
                <a:gd name="connsiteY16" fmla="*/ 43323 h 354036"/>
                <a:gd name="connsiteX17" fmla="*/ 3439318 w 5310889"/>
                <a:gd name="connsiteY17" fmla="*/ 47149 h 354036"/>
                <a:gd name="connsiteX18" fmla="*/ 3598729 w 5310889"/>
                <a:gd name="connsiteY18" fmla="*/ 42779 h 354036"/>
                <a:gd name="connsiteX19" fmla="*/ 3732320 w 5310889"/>
                <a:gd name="connsiteY19" fmla="*/ 48333 h 354036"/>
                <a:gd name="connsiteX20" fmla="*/ 3883037 w 5310889"/>
                <a:gd name="connsiteY20" fmla="*/ 51541 h 354036"/>
                <a:gd name="connsiteX21" fmla="*/ 4021668 w 5310889"/>
                <a:gd name="connsiteY21" fmla="*/ 57629 h 354036"/>
                <a:gd name="connsiteX22" fmla="*/ 4170957 w 5310889"/>
                <a:gd name="connsiteY22" fmla="*/ 57137 h 354036"/>
                <a:gd name="connsiteX23" fmla="*/ 4319136 w 5310889"/>
                <a:gd name="connsiteY23" fmla="*/ 51049 h 354036"/>
                <a:gd name="connsiteX24" fmla="*/ 4454483 w 5310889"/>
                <a:gd name="connsiteY24" fmla="*/ 53513 h 354036"/>
                <a:gd name="connsiteX25" fmla="*/ 4603333 w 5310889"/>
                <a:gd name="connsiteY25" fmla="*/ 48295 h 354036"/>
                <a:gd name="connsiteX26" fmla="*/ 4746262 w 5310889"/>
                <a:gd name="connsiteY26" fmla="*/ 50185 h 354036"/>
                <a:gd name="connsiteX27" fmla="*/ 4879730 w 5310889"/>
                <a:gd name="connsiteY27" fmla="*/ 55708 h 354036"/>
                <a:gd name="connsiteX28" fmla="*/ 5029111 w 5310889"/>
                <a:gd name="connsiteY28" fmla="*/ 40359 h 354036"/>
                <a:gd name="connsiteX29" fmla="*/ 5171236 w 5310889"/>
                <a:gd name="connsiteY29" fmla="*/ 45184 h 354036"/>
                <a:gd name="connsiteX30" fmla="*/ 5310889 w 5310889"/>
                <a:gd name="connsiteY30" fmla="*/ 48967 h 354036"/>
                <a:gd name="connsiteX0" fmla="*/ 0 w 5310889"/>
                <a:gd name="connsiteY0" fmla="*/ 349078 h 354036"/>
                <a:gd name="connsiteX1" fmla="*/ 291737 w 5310889"/>
                <a:gd name="connsiteY1" fmla="*/ 352426 h 354036"/>
                <a:gd name="connsiteX2" fmla="*/ 585483 w 5310889"/>
                <a:gd name="connsiteY2" fmla="*/ 291132 h 354036"/>
                <a:gd name="connsiteX3" fmla="*/ 742237 w 5310889"/>
                <a:gd name="connsiteY3" fmla="*/ 256968 h 354036"/>
                <a:gd name="connsiteX4" fmla="*/ 961626 w 5310889"/>
                <a:gd name="connsiteY4" fmla="*/ 209740 h 354036"/>
                <a:gd name="connsiteX5" fmla="*/ 1174652 w 5310889"/>
                <a:gd name="connsiteY5" fmla="*/ 172896 h 354036"/>
                <a:gd name="connsiteX6" fmla="*/ 1335091 w 5310889"/>
                <a:gd name="connsiteY6" fmla="*/ 160168 h 354036"/>
                <a:gd name="connsiteX7" fmla="*/ 1466725 w 5310889"/>
                <a:gd name="connsiteY7" fmla="*/ 152464 h 354036"/>
                <a:gd name="connsiteX8" fmla="*/ 1631183 w 5310889"/>
                <a:gd name="connsiteY8" fmla="*/ 168541 h 354036"/>
                <a:gd name="connsiteX9" fmla="*/ 1763486 w 5310889"/>
                <a:gd name="connsiteY9" fmla="*/ 169547 h 354036"/>
                <a:gd name="connsiteX10" fmla="*/ 1869998 w 5310889"/>
                <a:gd name="connsiteY10" fmla="*/ 167201 h 354036"/>
                <a:gd name="connsiteX11" fmla="*/ 1974166 w 5310889"/>
                <a:gd name="connsiteY11" fmla="*/ 126004 h 354036"/>
                <a:gd name="connsiteX12" fmla="*/ 1991583 w 5310889"/>
                <a:gd name="connsiteY12" fmla="*/ 91169 h 354036"/>
                <a:gd name="connsiteX13" fmla="*/ 2885871 w 5310889"/>
                <a:gd name="connsiteY13" fmla="*/ 46704 h 354036"/>
                <a:gd name="connsiteX14" fmla="*/ 3019806 w 5310889"/>
                <a:gd name="connsiteY14" fmla="*/ 47559 h 354036"/>
                <a:gd name="connsiteX15" fmla="*/ 3167100 w 5310889"/>
                <a:gd name="connsiteY15" fmla="*/ 45036 h 354036"/>
                <a:gd name="connsiteX16" fmla="*/ 3320558 w 5310889"/>
                <a:gd name="connsiteY16" fmla="*/ 43323 h 354036"/>
                <a:gd name="connsiteX17" fmla="*/ 3439318 w 5310889"/>
                <a:gd name="connsiteY17" fmla="*/ 47149 h 354036"/>
                <a:gd name="connsiteX18" fmla="*/ 3598729 w 5310889"/>
                <a:gd name="connsiteY18" fmla="*/ 42779 h 354036"/>
                <a:gd name="connsiteX19" fmla="*/ 3732320 w 5310889"/>
                <a:gd name="connsiteY19" fmla="*/ 48333 h 354036"/>
                <a:gd name="connsiteX20" fmla="*/ 3883037 w 5310889"/>
                <a:gd name="connsiteY20" fmla="*/ 51541 h 354036"/>
                <a:gd name="connsiteX21" fmla="*/ 4021668 w 5310889"/>
                <a:gd name="connsiteY21" fmla="*/ 57629 h 354036"/>
                <a:gd name="connsiteX22" fmla="*/ 4170957 w 5310889"/>
                <a:gd name="connsiteY22" fmla="*/ 57137 h 354036"/>
                <a:gd name="connsiteX23" fmla="*/ 4319136 w 5310889"/>
                <a:gd name="connsiteY23" fmla="*/ 51049 h 354036"/>
                <a:gd name="connsiteX24" fmla="*/ 4454483 w 5310889"/>
                <a:gd name="connsiteY24" fmla="*/ 53513 h 354036"/>
                <a:gd name="connsiteX25" fmla="*/ 4603333 w 5310889"/>
                <a:gd name="connsiteY25" fmla="*/ 48295 h 354036"/>
                <a:gd name="connsiteX26" fmla="*/ 4746262 w 5310889"/>
                <a:gd name="connsiteY26" fmla="*/ 50185 h 354036"/>
                <a:gd name="connsiteX27" fmla="*/ 4879730 w 5310889"/>
                <a:gd name="connsiteY27" fmla="*/ 55708 h 354036"/>
                <a:gd name="connsiteX28" fmla="*/ 5029111 w 5310889"/>
                <a:gd name="connsiteY28" fmla="*/ 40359 h 354036"/>
                <a:gd name="connsiteX29" fmla="*/ 5171236 w 5310889"/>
                <a:gd name="connsiteY29" fmla="*/ 45184 h 354036"/>
                <a:gd name="connsiteX30" fmla="*/ 5310889 w 5310889"/>
                <a:gd name="connsiteY30" fmla="*/ 48967 h 354036"/>
                <a:gd name="connsiteX0" fmla="*/ 0 w 5310889"/>
                <a:gd name="connsiteY0" fmla="*/ 340763 h 345721"/>
                <a:gd name="connsiteX1" fmla="*/ 291737 w 5310889"/>
                <a:gd name="connsiteY1" fmla="*/ 344111 h 345721"/>
                <a:gd name="connsiteX2" fmla="*/ 585483 w 5310889"/>
                <a:gd name="connsiteY2" fmla="*/ 282817 h 345721"/>
                <a:gd name="connsiteX3" fmla="*/ 742237 w 5310889"/>
                <a:gd name="connsiteY3" fmla="*/ 248653 h 345721"/>
                <a:gd name="connsiteX4" fmla="*/ 961626 w 5310889"/>
                <a:gd name="connsiteY4" fmla="*/ 201425 h 345721"/>
                <a:gd name="connsiteX5" fmla="*/ 1174652 w 5310889"/>
                <a:gd name="connsiteY5" fmla="*/ 164581 h 345721"/>
                <a:gd name="connsiteX6" fmla="*/ 1335091 w 5310889"/>
                <a:gd name="connsiteY6" fmla="*/ 151853 h 345721"/>
                <a:gd name="connsiteX7" fmla="*/ 1466725 w 5310889"/>
                <a:gd name="connsiteY7" fmla="*/ 144149 h 345721"/>
                <a:gd name="connsiteX8" fmla="*/ 1631183 w 5310889"/>
                <a:gd name="connsiteY8" fmla="*/ 160226 h 345721"/>
                <a:gd name="connsiteX9" fmla="*/ 1763486 w 5310889"/>
                <a:gd name="connsiteY9" fmla="*/ 161232 h 345721"/>
                <a:gd name="connsiteX10" fmla="*/ 1869998 w 5310889"/>
                <a:gd name="connsiteY10" fmla="*/ 158886 h 345721"/>
                <a:gd name="connsiteX11" fmla="*/ 1974166 w 5310889"/>
                <a:gd name="connsiteY11" fmla="*/ 117689 h 345721"/>
                <a:gd name="connsiteX12" fmla="*/ 1991583 w 5310889"/>
                <a:gd name="connsiteY12" fmla="*/ 82854 h 345721"/>
                <a:gd name="connsiteX13" fmla="*/ 2885871 w 5310889"/>
                <a:gd name="connsiteY13" fmla="*/ 38389 h 345721"/>
                <a:gd name="connsiteX14" fmla="*/ 3019806 w 5310889"/>
                <a:gd name="connsiteY14" fmla="*/ 39244 h 345721"/>
                <a:gd name="connsiteX15" fmla="*/ 3167100 w 5310889"/>
                <a:gd name="connsiteY15" fmla="*/ 36721 h 345721"/>
                <a:gd name="connsiteX16" fmla="*/ 3320558 w 5310889"/>
                <a:gd name="connsiteY16" fmla="*/ 35008 h 345721"/>
                <a:gd name="connsiteX17" fmla="*/ 3439318 w 5310889"/>
                <a:gd name="connsiteY17" fmla="*/ 38834 h 345721"/>
                <a:gd name="connsiteX18" fmla="*/ 3598729 w 5310889"/>
                <a:gd name="connsiteY18" fmla="*/ 34464 h 345721"/>
                <a:gd name="connsiteX19" fmla="*/ 3732320 w 5310889"/>
                <a:gd name="connsiteY19" fmla="*/ 40018 h 345721"/>
                <a:gd name="connsiteX20" fmla="*/ 3883037 w 5310889"/>
                <a:gd name="connsiteY20" fmla="*/ 43226 h 345721"/>
                <a:gd name="connsiteX21" fmla="*/ 4021668 w 5310889"/>
                <a:gd name="connsiteY21" fmla="*/ 49314 h 345721"/>
                <a:gd name="connsiteX22" fmla="*/ 4170957 w 5310889"/>
                <a:gd name="connsiteY22" fmla="*/ 48822 h 345721"/>
                <a:gd name="connsiteX23" fmla="*/ 4319136 w 5310889"/>
                <a:gd name="connsiteY23" fmla="*/ 42734 h 345721"/>
                <a:gd name="connsiteX24" fmla="*/ 4454483 w 5310889"/>
                <a:gd name="connsiteY24" fmla="*/ 45198 h 345721"/>
                <a:gd name="connsiteX25" fmla="*/ 4603333 w 5310889"/>
                <a:gd name="connsiteY25" fmla="*/ 39980 h 345721"/>
                <a:gd name="connsiteX26" fmla="*/ 4746262 w 5310889"/>
                <a:gd name="connsiteY26" fmla="*/ 41870 h 345721"/>
                <a:gd name="connsiteX27" fmla="*/ 4879730 w 5310889"/>
                <a:gd name="connsiteY27" fmla="*/ 47393 h 345721"/>
                <a:gd name="connsiteX28" fmla="*/ 5029111 w 5310889"/>
                <a:gd name="connsiteY28" fmla="*/ 32044 h 345721"/>
                <a:gd name="connsiteX29" fmla="*/ 5171236 w 5310889"/>
                <a:gd name="connsiteY29" fmla="*/ 36869 h 345721"/>
                <a:gd name="connsiteX30" fmla="*/ 5310889 w 5310889"/>
                <a:gd name="connsiteY30" fmla="*/ 40652 h 345721"/>
                <a:gd name="connsiteX0" fmla="*/ 0 w 5310889"/>
                <a:gd name="connsiteY0" fmla="*/ 337331 h 342289"/>
                <a:gd name="connsiteX1" fmla="*/ 291737 w 5310889"/>
                <a:gd name="connsiteY1" fmla="*/ 340679 h 342289"/>
                <a:gd name="connsiteX2" fmla="*/ 585483 w 5310889"/>
                <a:gd name="connsiteY2" fmla="*/ 279385 h 342289"/>
                <a:gd name="connsiteX3" fmla="*/ 742237 w 5310889"/>
                <a:gd name="connsiteY3" fmla="*/ 245221 h 342289"/>
                <a:gd name="connsiteX4" fmla="*/ 961626 w 5310889"/>
                <a:gd name="connsiteY4" fmla="*/ 197993 h 342289"/>
                <a:gd name="connsiteX5" fmla="*/ 1174652 w 5310889"/>
                <a:gd name="connsiteY5" fmla="*/ 161149 h 342289"/>
                <a:gd name="connsiteX6" fmla="*/ 1335091 w 5310889"/>
                <a:gd name="connsiteY6" fmla="*/ 148421 h 342289"/>
                <a:gd name="connsiteX7" fmla="*/ 1466725 w 5310889"/>
                <a:gd name="connsiteY7" fmla="*/ 140717 h 342289"/>
                <a:gd name="connsiteX8" fmla="*/ 1631183 w 5310889"/>
                <a:gd name="connsiteY8" fmla="*/ 156794 h 342289"/>
                <a:gd name="connsiteX9" fmla="*/ 1763486 w 5310889"/>
                <a:gd name="connsiteY9" fmla="*/ 157800 h 342289"/>
                <a:gd name="connsiteX10" fmla="*/ 1869998 w 5310889"/>
                <a:gd name="connsiteY10" fmla="*/ 155454 h 342289"/>
                <a:gd name="connsiteX11" fmla="*/ 1974166 w 5310889"/>
                <a:gd name="connsiteY11" fmla="*/ 114257 h 342289"/>
                <a:gd name="connsiteX12" fmla="*/ 1991583 w 5310889"/>
                <a:gd name="connsiteY12" fmla="*/ 79422 h 342289"/>
                <a:gd name="connsiteX13" fmla="*/ 2885871 w 5310889"/>
                <a:gd name="connsiteY13" fmla="*/ 34957 h 342289"/>
                <a:gd name="connsiteX14" fmla="*/ 3019806 w 5310889"/>
                <a:gd name="connsiteY14" fmla="*/ 35812 h 342289"/>
                <a:gd name="connsiteX15" fmla="*/ 3167100 w 5310889"/>
                <a:gd name="connsiteY15" fmla="*/ 33289 h 342289"/>
                <a:gd name="connsiteX16" fmla="*/ 3320558 w 5310889"/>
                <a:gd name="connsiteY16" fmla="*/ 31576 h 342289"/>
                <a:gd name="connsiteX17" fmla="*/ 3439318 w 5310889"/>
                <a:gd name="connsiteY17" fmla="*/ 35402 h 342289"/>
                <a:gd name="connsiteX18" fmla="*/ 3598729 w 5310889"/>
                <a:gd name="connsiteY18" fmla="*/ 31032 h 342289"/>
                <a:gd name="connsiteX19" fmla="*/ 3732320 w 5310889"/>
                <a:gd name="connsiteY19" fmla="*/ 36586 h 342289"/>
                <a:gd name="connsiteX20" fmla="*/ 3883037 w 5310889"/>
                <a:gd name="connsiteY20" fmla="*/ 39794 h 342289"/>
                <a:gd name="connsiteX21" fmla="*/ 4021668 w 5310889"/>
                <a:gd name="connsiteY21" fmla="*/ 45882 h 342289"/>
                <a:gd name="connsiteX22" fmla="*/ 4170957 w 5310889"/>
                <a:gd name="connsiteY22" fmla="*/ 45390 h 342289"/>
                <a:gd name="connsiteX23" fmla="*/ 4319136 w 5310889"/>
                <a:gd name="connsiteY23" fmla="*/ 39302 h 342289"/>
                <a:gd name="connsiteX24" fmla="*/ 4454483 w 5310889"/>
                <a:gd name="connsiteY24" fmla="*/ 41766 h 342289"/>
                <a:gd name="connsiteX25" fmla="*/ 4603333 w 5310889"/>
                <a:gd name="connsiteY25" fmla="*/ 36548 h 342289"/>
                <a:gd name="connsiteX26" fmla="*/ 4746262 w 5310889"/>
                <a:gd name="connsiteY26" fmla="*/ 38438 h 342289"/>
                <a:gd name="connsiteX27" fmla="*/ 4879730 w 5310889"/>
                <a:gd name="connsiteY27" fmla="*/ 43961 h 342289"/>
                <a:gd name="connsiteX28" fmla="*/ 5029111 w 5310889"/>
                <a:gd name="connsiteY28" fmla="*/ 28612 h 342289"/>
                <a:gd name="connsiteX29" fmla="*/ 5171236 w 5310889"/>
                <a:gd name="connsiteY29" fmla="*/ 33437 h 342289"/>
                <a:gd name="connsiteX30" fmla="*/ 5310889 w 5310889"/>
                <a:gd name="connsiteY30" fmla="*/ 37220 h 342289"/>
                <a:gd name="connsiteX0" fmla="*/ 0 w 5310889"/>
                <a:gd name="connsiteY0" fmla="*/ 337331 h 342289"/>
                <a:gd name="connsiteX1" fmla="*/ 291737 w 5310889"/>
                <a:gd name="connsiteY1" fmla="*/ 340679 h 342289"/>
                <a:gd name="connsiteX2" fmla="*/ 585483 w 5310889"/>
                <a:gd name="connsiteY2" fmla="*/ 279385 h 342289"/>
                <a:gd name="connsiteX3" fmla="*/ 742237 w 5310889"/>
                <a:gd name="connsiteY3" fmla="*/ 245221 h 342289"/>
                <a:gd name="connsiteX4" fmla="*/ 961626 w 5310889"/>
                <a:gd name="connsiteY4" fmla="*/ 197993 h 342289"/>
                <a:gd name="connsiteX5" fmla="*/ 1174652 w 5310889"/>
                <a:gd name="connsiteY5" fmla="*/ 161149 h 342289"/>
                <a:gd name="connsiteX6" fmla="*/ 1335091 w 5310889"/>
                <a:gd name="connsiteY6" fmla="*/ 148421 h 342289"/>
                <a:gd name="connsiteX7" fmla="*/ 1466725 w 5310889"/>
                <a:gd name="connsiteY7" fmla="*/ 140717 h 342289"/>
                <a:gd name="connsiteX8" fmla="*/ 1631183 w 5310889"/>
                <a:gd name="connsiteY8" fmla="*/ 156794 h 342289"/>
                <a:gd name="connsiteX9" fmla="*/ 1763486 w 5310889"/>
                <a:gd name="connsiteY9" fmla="*/ 157800 h 342289"/>
                <a:gd name="connsiteX10" fmla="*/ 1869998 w 5310889"/>
                <a:gd name="connsiteY10" fmla="*/ 155454 h 342289"/>
                <a:gd name="connsiteX11" fmla="*/ 1974166 w 5310889"/>
                <a:gd name="connsiteY11" fmla="*/ 114257 h 342289"/>
                <a:gd name="connsiteX12" fmla="*/ 1991583 w 5310889"/>
                <a:gd name="connsiteY12" fmla="*/ 79422 h 342289"/>
                <a:gd name="connsiteX13" fmla="*/ 2885871 w 5310889"/>
                <a:gd name="connsiteY13" fmla="*/ 34957 h 342289"/>
                <a:gd name="connsiteX14" fmla="*/ 3019806 w 5310889"/>
                <a:gd name="connsiteY14" fmla="*/ 35812 h 342289"/>
                <a:gd name="connsiteX15" fmla="*/ 3167100 w 5310889"/>
                <a:gd name="connsiteY15" fmla="*/ 33289 h 342289"/>
                <a:gd name="connsiteX16" fmla="*/ 3320558 w 5310889"/>
                <a:gd name="connsiteY16" fmla="*/ 31576 h 342289"/>
                <a:gd name="connsiteX17" fmla="*/ 3439318 w 5310889"/>
                <a:gd name="connsiteY17" fmla="*/ 35402 h 342289"/>
                <a:gd name="connsiteX18" fmla="*/ 3598729 w 5310889"/>
                <a:gd name="connsiteY18" fmla="*/ 31032 h 342289"/>
                <a:gd name="connsiteX19" fmla="*/ 3732320 w 5310889"/>
                <a:gd name="connsiteY19" fmla="*/ 36586 h 342289"/>
                <a:gd name="connsiteX20" fmla="*/ 3883037 w 5310889"/>
                <a:gd name="connsiteY20" fmla="*/ 39794 h 342289"/>
                <a:gd name="connsiteX21" fmla="*/ 4021668 w 5310889"/>
                <a:gd name="connsiteY21" fmla="*/ 45882 h 342289"/>
                <a:gd name="connsiteX22" fmla="*/ 4170957 w 5310889"/>
                <a:gd name="connsiteY22" fmla="*/ 45390 h 342289"/>
                <a:gd name="connsiteX23" fmla="*/ 4319136 w 5310889"/>
                <a:gd name="connsiteY23" fmla="*/ 39302 h 342289"/>
                <a:gd name="connsiteX24" fmla="*/ 4454483 w 5310889"/>
                <a:gd name="connsiteY24" fmla="*/ 41766 h 342289"/>
                <a:gd name="connsiteX25" fmla="*/ 4603333 w 5310889"/>
                <a:gd name="connsiteY25" fmla="*/ 36548 h 342289"/>
                <a:gd name="connsiteX26" fmla="*/ 4746262 w 5310889"/>
                <a:gd name="connsiteY26" fmla="*/ 38438 h 342289"/>
                <a:gd name="connsiteX27" fmla="*/ 4879730 w 5310889"/>
                <a:gd name="connsiteY27" fmla="*/ 43961 h 342289"/>
                <a:gd name="connsiteX28" fmla="*/ 5029111 w 5310889"/>
                <a:gd name="connsiteY28" fmla="*/ 28612 h 342289"/>
                <a:gd name="connsiteX29" fmla="*/ 5171236 w 5310889"/>
                <a:gd name="connsiteY29" fmla="*/ 33437 h 342289"/>
                <a:gd name="connsiteX30" fmla="*/ 5310889 w 5310889"/>
                <a:gd name="connsiteY30" fmla="*/ 37220 h 342289"/>
                <a:gd name="connsiteX0" fmla="*/ 0 w 5310889"/>
                <a:gd name="connsiteY0" fmla="*/ 338406 h 343364"/>
                <a:gd name="connsiteX1" fmla="*/ 291737 w 5310889"/>
                <a:gd name="connsiteY1" fmla="*/ 341754 h 343364"/>
                <a:gd name="connsiteX2" fmla="*/ 585483 w 5310889"/>
                <a:gd name="connsiteY2" fmla="*/ 280460 h 343364"/>
                <a:gd name="connsiteX3" fmla="*/ 742237 w 5310889"/>
                <a:gd name="connsiteY3" fmla="*/ 246296 h 343364"/>
                <a:gd name="connsiteX4" fmla="*/ 961626 w 5310889"/>
                <a:gd name="connsiteY4" fmla="*/ 199068 h 343364"/>
                <a:gd name="connsiteX5" fmla="*/ 1174652 w 5310889"/>
                <a:gd name="connsiteY5" fmla="*/ 162224 h 343364"/>
                <a:gd name="connsiteX6" fmla="*/ 1335091 w 5310889"/>
                <a:gd name="connsiteY6" fmla="*/ 149496 h 343364"/>
                <a:gd name="connsiteX7" fmla="*/ 1466725 w 5310889"/>
                <a:gd name="connsiteY7" fmla="*/ 141792 h 343364"/>
                <a:gd name="connsiteX8" fmla="*/ 1631183 w 5310889"/>
                <a:gd name="connsiteY8" fmla="*/ 157869 h 343364"/>
                <a:gd name="connsiteX9" fmla="*/ 1763486 w 5310889"/>
                <a:gd name="connsiteY9" fmla="*/ 158875 h 343364"/>
                <a:gd name="connsiteX10" fmla="*/ 1869998 w 5310889"/>
                <a:gd name="connsiteY10" fmla="*/ 156529 h 343364"/>
                <a:gd name="connsiteX11" fmla="*/ 1974166 w 5310889"/>
                <a:gd name="connsiteY11" fmla="*/ 115332 h 343364"/>
                <a:gd name="connsiteX12" fmla="*/ 1991583 w 5310889"/>
                <a:gd name="connsiteY12" fmla="*/ 80497 h 343364"/>
                <a:gd name="connsiteX13" fmla="*/ 2885871 w 5310889"/>
                <a:gd name="connsiteY13" fmla="*/ 36032 h 343364"/>
                <a:gd name="connsiteX14" fmla="*/ 3019806 w 5310889"/>
                <a:gd name="connsiteY14" fmla="*/ 36887 h 343364"/>
                <a:gd name="connsiteX15" fmla="*/ 3167100 w 5310889"/>
                <a:gd name="connsiteY15" fmla="*/ 34364 h 343364"/>
                <a:gd name="connsiteX16" fmla="*/ 3320558 w 5310889"/>
                <a:gd name="connsiteY16" fmla="*/ 32651 h 343364"/>
                <a:gd name="connsiteX17" fmla="*/ 3439318 w 5310889"/>
                <a:gd name="connsiteY17" fmla="*/ 36477 h 343364"/>
                <a:gd name="connsiteX18" fmla="*/ 3598729 w 5310889"/>
                <a:gd name="connsiteY18" fmla="*/ 32107 h 343364"/>
                <a:gd name="connsiteX19" fmla="*/ 3732320 w 5310889"/>
                <a:gd name="connsiteY19" fmla="*/ 37661 h 343364"/>
                <a:gd name="connsiteX20" fmla="*/ 3883037 w 5310889"/>
                <a:gd name="connsiteY20" fmla="*/ 40869 h 343364"/>
                <a:gd name="connsiteX21" fmla="*/ 4021668 w 5310889"/>
                <a:gd name="connsiteY21" fmla="*/ 46957 h 343364"/>
                <a:gd name="connsiteX22" fmla="*/ 4170957 w 5310889"/>
                <a:gd name="connsiteY22" fmla="*/ 46465 h 343364"/>
                <a:gd name="connsiteX23" fmla="*/ 4319136 w 5310889"/>
                <a:gd name="connsiteY23" fmla="*/ 40377 h 343364"/>
                <a:gd name="connsiteX24" fmla="*/ 4454483 w 5310889"/>
                <a:gd name="connsiteY24" fmla="*/ 42841 h 343364"/>
                <a:gd name="connsiteX25" fmla="*/ 4603333 w 5310889"/>
                <a:gd name="connsiteY25" fmla="*/ 37623 h 343364"/>
                <a:gd name="connsiteX26" fmla="*/ 4746262 w 5310889"/>
                <a:gd name="connsiteY26" fmla="*/ 39513 h 343364"/>
                <a:gd name="connsiteX27" fmla="*/ 4879730 w 5310889"/>
                <a:gd name="connsiteY27" fmla="*/ 45036 h 343364"/>
                <a:gd name="connsiteX28" fmla="*/ 5029111 w 5310889"/>
                <a:gd name="connsiteY28" fmla="*/ 29687 h 343364"/>
                <a:gd name="connsiteX29" fmla="*/ 5171236 w 5310889"/>
                <a:gd name="connsiteY29" fmla="*/ 34512 h 343364"/>
                <a:gd name="connsiteX30" fmla="*/ 5310889 w 5310889"/>
                <a:gd name="connsiteY30" fmla="*/ 38295 h 343364"/>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41256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52634 h 357592"/>
                <a:gd name="connsiteX1" fmla="*/ 291737 w 5310889"/>
                <a:gd name="connsiteY1" fmla="*/ 355982 h 357592"/>
                <a:gd name="connsiteX2" fmla="*/ 585483 w 5310889"/>
                <a:gd name="connsiteY2" fmla="*/ 294688 h 357592"/>
                <a:gd name="connsiteX3" fmla="*/ 742237 w 5310889"/>
                <a:gd name="connsiteY3" fmla="*/ 260524 h 357592"/>
                <a:gd name="connsiteX4" fmla="*/ 961626 w 5310889"/>
                <a:gd name="connsiteY4" fmla="*/ 213296 h 357592"/>
                <a:gd name="connsiteX5" fmla="*/ 1174652 w 5310889"/>
                <a:gd name="connsiteY5" fmla="*/ 176452 h 357592"/>
                <a:gd name="connsiteX6" fmla="*/ 1335091 w 5310889"/>
                <a:gd name="connsiteY6" fmla="*/ 163724 h 357592"/>
                <a:gd name="connsiteX7" fmla="*/ 1466725 w 5310889"/>
                <a:gd name="connsiteY7" fmla="*/ 156020 h 357592"/>
                <a:gd name="connsiteX8" fmla="*/ 1631183 w 5310889"/>
                <a:gd name="connsiteY8" fmla="*/ 172097 h 357592"/>
                <a:gd name="connsiteX9" fmla="*/ 1763486 w 5310889"/>
                <a:gd name="connsiteY9" fmla="*/ 173103 h 357592"/>
                <a:gd name="connsiteX10" fmla="*/ 1869998 w 5310889"/>
                <a:gd name="connsiteY10" fmla="*/ 170757 h 357592"/>
                <a:gd name="connsiteX11" fmla="*/ 1974166 w 5310889"/>
                <a:gd name="connsiteY11" fmla="*/ 129560 h 357592"/>
                <a:gd name="connsiteX12" fmla="*/ 1991583 w 5310889"/>
                <a:gd name="connsiteY12" fmla="*/ 94725 h 357592"/>
                <a:gd name="connsiteX13" fmla="*/ 2885871 w 5310889"/>
                <a:gd name="connsiteY13" fmla="*/ 50260 h 357592"/>
                <a:gd name="connsiteX14" fmla="*/ 3019806 w 5310889"/>
                <a:gd name="connsiteY14" fmla="*/ 51115 h 357592"/>
                <a:gd name="connsiteX15" fmla="*/ 3167100 w 5310889"/>
                <a:gd name="connsiteY15" fmla="*/ 48592 h 357592"/>
                <a:gd name="connsiteX16" fmla="*/ 3320558 w 5310889"/>
                <a:gd name="connsiteY16" fmla="*/ 46879 h 357592"/>
                <a:gd name="connsiteX17" fmla="*/ 3439318 w 5310889"/>
                <a:gd name="connsiteY17" fmla="*/ 50705 h 357592"/>
                <a:gd name="connsiteX18" fmla="*/ 3598729 w 5310889"/>
                <a:gd name="connsiteY18" fmla="*/ 46335 h 357592"/>
                <a:gd name="connsiteX19" fmla="*/ 3741256 w 5310889"/>
                <a:gd name="connsiteY19" fmla="*/ 51889 h 357592"/>
                <a:gd name="connsiteX20" fmla="*/ 3883037 w 5310889"/>
                <a:gd name="connsiteY20" fmla="*/ 55097 h 357592"/>
                <a:gd name="connsiteX21" fmla="*/ 4021668 w 5310889"/>
                <a:gd name="connsiteY21" fmla="*/ 61185 h 357592"/>
                <a:gd name="connsiteX22" fmla="*/ 4170957 w 5310889"/>
                <a:gd name="connsiteY22" fmla="*/ 60693 h 357592"/>
                <a:gd name="connsiteX23" fmla="*/ 4319136 w 5310889"/>
                <a:gd name="connsiteY23" fmla="*/ 54605 h 357592"/>
                <a:gd name="connsiteX24" fmla="*/ 4454483 w 5310889"/>
                <a:gd name="connsiteY24" fmla="*/ 57069 h 357592"/>
                <a:gd name="connsiteX25" fmla="*/ 4603333 w 5310889"/>
                <a:gd name="connsiteY25" fmla="*/ 51851 h 357592"/>
                <a:gd name="connsiteX26" fmla="*/ 4746262 w 5310889"/>
                <a:gd name="connsiteY26" fmla="*/ 53741 h 357592"/>
                <a:gd name="connsiteX27" fmla="*/ 4879730 w 5310889"/>
                <a:gd name="connsiteY27" fmla="*/ 59264 h 357592"/>
                <a:gd name="connsiteX28" fmla="*/ 5029111 w 5310889"/>
                <a:gd name="connsiteY28" fmla="*/ 43915 h 357592"/>
                <a:gd name="connsiteX29" fmla="*/ 5171236 w 5310889"/>
                <a:gd name="connsiteY29" fmla="*/ 48740 h 357592"/>
                <a:gd name="connsiteX30" fmla="*/ 5310889 w 5310889"/>
                <a:gd name="connsiteY30" fmla="*/ 52523 h 357592"/>
                <a:gd name="connsiteX0" fmla="*/ 0 w 5310889"/>
                <a:gd name="connsiteY0" fmla="*/ 353429 h 358387"/>
                <a:gd name="connsiteX1" fmla="*/ 291737 w 5310889"/>
                <a:gd name="connsiteY1" fmla="*/ 356777 h 358387"/>
                <a:gd name="connsiteX2" fmla="*/ 585483 w 5310889"/>
                <a:gd name="connsiteY2" fmla="*/ 295483 h 358387"/>
                <a:gd name="connsiteX3" fmla="*/ 742237 w 5310889"/>
                <a:gd name="connsiteY3" fmla="*/ 261319 h 358387"/>
                <a:gd name="connsiteX4" fmla="*/ 961626 w 5310889"/>
                <a:gd name="connsiteY4" fmla="*/ 214091 h 358387"/>
                <a:gd name="connsiteX5" fmla="*/ 1174652 w 5310889"/>
                <a:gd name="connsiteY5" fmla="*/ 177247 h 358387"/>
                <a:gd name="connsiteX6" fmla="*/ 1335091 w 5310889"/>
                <a:gd name="connsiteY6" fmla="*/ 164519 h 358387"/>
                <a:gd name="connsiteX7" fmla="*/ 1466725 w 5310889"/>
                <a:gd name="connsiteY7" fmla="*/ 156815 h 358387"/>
                <a:gd name="connsiteX8" fmla="*/ 1631183 w 5310889"/>
                <a:gd name="connsiteY8" fmla="*/ 172892 h 358387"/>
                <a:gd name="connsiteX9" fmla="*/ 1763486 w 5310889"/>
                <a:gd name="connsiteY9" fmla="*/ 173898 h 358387"/>
                <a:gd name="connsiteX10" fmla="*/ 1869998 w 5310889"/>
                <a:gd name="connsiteY10" fmla="*/ 171552 h 358387"/>
                <a:gd name="connsiteX11" fmla="*/ 1974166 w 5310889"/>
                <a:gd name="connsiteY11" fmla="*/ 130355 h 358387"/>
                <a:gd name="connsiteX12" fmla="*/ 1991583 w 5310889"/>
                <a:gd name="connsiteY12" fmla="*/ 95520 h 358387"/>
                <a:gd name="connsiteX13" fmla="*/ 2885871 w 5310889"/>
                <a:gd name="connsiteY13" fmla="*/ 51055 h 358387"/>
                <a:gd name="connsiteX14" fmla="*/ 3019806 w 5310889"/>
                <a:gd name="connsiteY14" fmla="*/ 51910 h 358387"/>
                <a:gd name="connsiteX15" fmla="*/ 3167100 w 5310889"/>
                <a:gd name="connsiteY15" fmla="*/ 49387 h 358387"/>
                <a:gd name="connsiteX16" fmla="*/ 3320558 w 5310889"/>
                <a:gd name="connsiteY16" fmla="*/ 47674 h 358387"/>
                <a:gd name="connsiteX17" fmla="*/ 3439318 w 5310889"/>
                <a:gd name="connsiteY17" fmla="*/ 51500 h 358387"/>
                <a:gd name="connsiteX18" fmla="*/ 3598729 w 5310889"/>
                <a:gd name="connsiteY18" fmla="*/ 47130 h 358387"/>
                <a:gd name="connsiteX19" fmla="*/ 3741256 w 5310889"/>
                <a:gd name="connsiteY19" fmla="*/ 52684 h 358387"/>
                <a:gd name="connsiteX20" fmla="*/ 3883037 w 5310889"/>
                <a:gd name="connsiteY20" fmla="*/ 55892 h 358387"/>
                <a:gd name="connsiteX21" fmla="*/ 4021668 w 5310889"/>
                <a:gd name="connsiteY21" fmla="*/ 61980 h 358387"/>
                <a:gd name="connsiteX22" fmla="*/ 4170957 w 5310889"/>
                <a:gd name="connsiteY22" fmla="*/ 61488 h 358387"/>
                <a:gd name="connsiteX23" fmla="*/ 4319136 w 5310889"/>
                <a:gd name="connsiteY23" fmla="*/ 55400 h 358387"/>
                <a:gd name="connsiteX24" fmla="*/ 4454483 w 5310889"/>
                <a:gd name="connsiteY24" fmla="*/ 57864 h 358387"/>
                <a:gd name="connsiteX25" fmla="*/ 4603333 w 5310889"/>
                <a:gd name="connsiteY25" fmla="*/ 52646 h 358387"/>
                <a:gd name="connsiteX26" fmla="*/ 4746262 w 5310889"/>
                <a:gd name="connsiteY26" fmla="*/ 54536 h 358387"/>
                <a:gd name="connsiteX27" fmla="*/ 4879730 w 5310889"/>
                <a:gd name="connsiteY27" fmla="*/ 60059 h 358387"/>
                <a:gd name="connsiteX28" fmla="*/ 5029111 w 5310889"/>
                <a:gd name="connsiteY28" fmla="*/ 44710 h 358387"/>
                <a:gd name="connsiteX29" fmla="*/ 5171236 w 5310889"/>
                <a:gd name="connsiteY29" fmla="*/ 49535 h 358387"/>
                <a:gd name="connsiteX30" fmla="*/ 5310889 w 5310889"/>
                <a:gd name="connsiteY30" fmla="*/ 53318 h 358387"/>
                <a:gd name="connsiteX0" fmla="*/ 0 w 5310889"/>
                <a:gd name="connsiteY0" fmla="*/ 354300 h 359258"/>
                <a:gd name="connsiteX1" fmla="*/ 291737 w 5310889"/>
                <a:gd name="connsiteY1" fmla="*/ 357648 h 359258"/>
                <a:gd name="connsiteX2" fmla="*/ 585483 w 5310889"/>
                <a:gd name="connsiteY2" fmla="*/ 296354 h 359258"/>
                <a:gd name="connsiteX3" fmla="*/ 742237 w 5310889"/>
                <a:gd name="connsiteY3" fmla="*/ 262190 h 359258"/>
                <a:gd name="connsiteX4" fmla="*/ 961626 w 5310889"/>
                <a:gd name="connsiteY4" fmla="*/ 214962 h 359258"/>
                <a:gd name="connsiteX5" fmla="*/ 1174652 w 5310889"/>
                <a:gd name="connsiteY5" fmla="*/ 178118 h 359258"/>
                <a:gd name="connsiteX6" fmla="*/ 1335091 w 5310889"/>
                <a:gd name="connsiteY6" fmla="*/ 165390 h 359258"/>
                <a:gd name="connsiteX7" fmla="*/ 1466725 w 5310889"/>
                <a:gd name="connsiteY7" fmla="*/ 157686 h 359258"/>
                <a:gd name="connsiteX8" fmla="*/ 1631183 w 5310889"/>
                <a:gd name="connsiteY8" fmla="*/ 173763 h 359258"/>
                <a:gd name="connsiteX9" fmla="*/ 1763486 w 5310889"/>
                <a:gd name="connsiteY9" fmla="*/ 174769 h 359258"/>
                <a:gd name="connsiteX10" fmla="*/ 1869998 w 5310889"/>
                <a:gd name="connsiteY10" fmla="*/ 172423 h 359258"/>
                <a:gd name="connsiteX11" fmla="*/ 1974166 w 5310889"/>
                <a:gd name="connsiteY11" fmla="*/ 131226 h 359258"/>
                <a:gd name="connsiteX12" fmla="*/ 1991583 w 5310889"/>
                <a:gd name="connsiteY12" fmla="*/ 96391 h 359258"/>
                <a:gd name="connsiteX13" fmla="*/ 2885871 w 5310889"/>
                <a:gd name="connsiteY13" fmla="*/ 51926 h 359258"/>
                <a:gd name="connsiteX14" fmla="*/ 3019806 w 5310889"/>
                <a:gd name="connsiteY14" fmla="*/ 52781 h 359258"/>
                <a:gd name="connsiteX15" fmla="*/ 3167100 w 5310889"/>
                <a:gd name="connsiteY15" fmla="*/ 50258 h 359258"/>
                <a:gd name="connsiteX16" fmla="*/ 3320558 w 5310889"/>
                <a:gd name="connsiteY16" fmla="*/ 48545 h 359258"/>
                <a:gd name="connsiteX17" fmla="*/ 3439318 w 5310889"/>
                <a:gd name="connsiteY17" fmla="*/ 52371 h 359258"/>
                <a:gd name="connsiteX18" fmla="*/ 3598729 w 5310889"/>
                <a:gd name="connsiteY18" fmla="*/ 48001 h 359258"/>
                <a:gd name="connsiteX19" fmla="*/ 3741256 w 5310889"/>
                <a:gd name="connsiteY19" fmla="*/ 53555 h 359258"/>
                <a:gd name="connsiteX20" fmla="*/ 3883037 w 5310889"/>
                <a:gd name="connsiteY20" fmla="*/ 56763 h 359258"/>
                <a:gd name="connsiteX21" fmla="*/ 4021668 w 5310889"/>
                <a:gd name="connsiteY21" fmla="*/ 62851 h 359258"/>
                <a:gd name="connsiteX22" fmla="*/ 4170957 w 5310889"/>
                <a:gd name="connsiteY22" fmla="*/ 62359 h 359258"/>
                <a:gd name="connsiteX23" fmla="*/ 4319136 w 5310889"/>
                <a:gd name="connsiteY23" fmla="*/ 56271 h 359258"/>
                <a:gd name="connsiteX24" fmla="*/ 4454483 w 5310889"/>
                <a:gd name="connsiteY24" fmla="*/ 58735 h 359258"/>
                <a:gd name="connsiteX25" fmla="*/ 4603333 w 5310889"/>
                <a:gd name="connsiteY25" fmla="*/ 53517 h 359258"/>
                <a:gd name="connsiteX26" fmla="*/ 4746262 w 5310889"/>
                <a:gd name="connsiteY26" fmla="*/ 55407 h 359258"/>
                <a:gd name="connsiteX27" fmla="*/ 4879730 w 5310889"/>
                <a:gd name="connsiteY27" fmla="*/ 60930 h 359258"/>
                <a:gd name="connsiteX28" fmla="*/ 5029111 w 5310889"/>
                <a:gd name="connsiteY28" fmla="*/ 45581 h 359258"/>
                <a:gd name="connsiteX29" fmla="*/ 5171236 w 5310889"/>
                <a:gd name="connsiteY29" fmla="*/ 50406 h 359258"/>
                <a:gd name="connsiteX30" fmla="*/ 5310889 w 5310889"/>
                <a:gd name="connsiteY30" fmla="*/ 54189 h 35925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1991583 w 5310889"/>
                <a:gd name="connsiteY12" fmla="*/ 81861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1991583 w 5310889"/>
                <a:gd name="connsiteY12" fmla="*/ 81861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1991583 w 5310889"/>
                <a:gd name="connsiteY12" fmla="*/ 81861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2125614 w 5310889"/>
                <a:gd name="connsiteY8" fmla="*/ 81792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2035619 w 5310889"/>
                <a:gd name="connsiteY7" fmla="*/ 44866 h 344728"/>
                <a:gd name="connsiteX8" fmla="*/ 2125614 w 5310889"/>
                <a:gd name="connsiteY8" fmla="*/ 81792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743546 w 5310889"/>
                <a:gd name="connsiteY5" fmla="*/ 59340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746525 w 5310889"/>
                <a:gd name="connsiteY5" fmla="*/ 41469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1604983 w 5310889"/>
                <a:gd name="connsiteY4" fmla="*/ 51506 h 344728"/>
                <a:gd name="connsiteX5" fmla="*/ 1746525 w 5310889"/>
                <a:gd name="connsiteY5" fmla="*/ 41469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1454099 w 5310889"/>
                <a:gd name="connsiteY3" fmla="*/ 60014 h 344728"/>
                <a:gd name="connsiteX4" fmla="*/ 1604983 w 5310889"/>
                <a:gd name="connsiteY4" fmla="*/ 51506 h 344728"/>
                <a:gd name="connsiteX5" fmla="*/ 1746525 w 5310889"/>
                <a:gd name="connsiteY5" fmla="*/ 41469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59073"/>
                <a:gd name="connsiteX1" fmla="*/ 291737 w 5310889"/>
                <a:gd name="connsiteY1" fmla="*/ 343118 h 359073"/>
                <a:gd name="connsiteX2" fmla="*/ 1297345 w 5310889"/>
                <a:gd name="connsiteY2" fmla="*/ 55457 h 359073"/>
                <a:gd name="connsiteX3" fmla="*/ 1454099 w 5310889"/>
                <a:gd name="connsiteY3" fmla="*/ 60014 h 359073"/>
                <a:gd name="connsiteX4" fmla="*/ 1604983 w 5310889"/>
                <a:gd name="connsiteY4" fmla="*/ 51506 h 359073"/>
                <a:gd name="connsiteX5" fmla="*/ 1746525 w 5310889"/>
                <a:gd name="connsiteY5" fmla="*/ 41469 h 359073"/>
                <a:gd name="connsiteX6" fmla="*/ 1883135 w 5310889"/>
                <a:gd name="connsiteY6" fmla="*/ 49591 h 359073"/>
                <a:gd name="connsiteX7" fmla="*/ 2035619 w 5310889"/>
                <a:gd name="connsiteY7" fmla="*/ 44866 h 359073"/>
                <a:gd name="connsiteX8" fmla="*/ 2182206 w 5310889"/>
                <a:gd name="connsiteY8" fmla="*/ 49029 h 359073"/>
                <a:gd name="connsiteX9" fmla="*/ 2323444 w 5310889"/>
                <a:gd name="connsiteY9" fmla="*/ 53013 h 359073"/>
                <a:gd name="connsiteX10" fmla="*/ 2450806 w 5310889"/>
                <a:gd name="connsiteY10" fmla="*/ 53646 h 359073"/>
                <a:gd name="connsiteX11" fmla="*/ 2599651 w 5310889"/>
                <a:gd name="connsiteY11" fmla="*/ 45212 h 359073"/>
                <a:gd name="connsiteX12" fmla="*/ 2742166 w 5310889"/>
                <a:gd name="connsiteY12" fmla="*/ 43140 h 359073"/>
                <a:gd name="connsiteX13" fmla="*/ 2885871 w 5310889"/>
                <a:gd name="connsiteY13" fmla="*/ 37396 h 359073"/>
                <a:gd name="connsiteX14" fmla="*/ 3019806 w 5310889"/>
                <a:gd name="connsiteY14" fmla="*/ 38251 h 359073"/>
                <a:gd name="connsiteX15" fmla="*/ 3167100 w 5310889"/>
                <a:gd name="connsiteY15" fmla="*/ 35728 h 359073"/>
                <a:gd name="connsiteX16" fmla="*/ 3320558 w 5310889"/>
                <a:gd name="connsiteY16" fmla="*/ 34015 h 359073"/>
                <a:gd name="connsiteX17" fmla="*/ 3439318 w 5310889"/>
                <a:gd name="connsiteY17" fmla="*/ 37841 h 359073"/>
                <a:gd name="connsiteX18" fmla="*/ 3598729 w 5310889"/>
                <a:gd name="connsiteY18" fmla="*/ 33471 h 359073"/>
                <a:gd name="connsiteX19" fmla="*/ 3741256 w 5310889"/>
                <a:gd name="connsiteY19" fmla="*/ 39025 h 359073"/>
                <a:gd name="connsiteX20" fmla="*/ 3883037 w 5310889"/>
                <a:gd name="connsiteY20" fmla="*/ 42233 h 359073"/>
                <a:gd name="connsiteX21" fmla="*/ 4021668 w 5310889"/>
                <a:gd name="connsiteY21" fmla="*/ 48321 h 359073"/>
                <a:gd name="connsiteX22" fmla="*/ 4170957 w 5310889"/>
                <a:gd name="connsiteY22" fmla="*/ 47829 h 359073"/>
                <a:gd name="connsiteX23" fmla="*/ 4319136 w 5310889"/>
                <a:gd name="connsiteY23" fmla="*/ 41741 h 359073"/>
                <a:gd name="connsiteX24" fmla="*/ 4454483 w 5310889"/>
                <a:gd name="connsiteY24" fmla="*/ 44205 h 359073"/>
                <a:gd name="connsiteX25" fmla="*/ 4603333 w 5310889"/>
                <a:gd name="connsiteY25" fmla="*/ 38987 h 359073"/>
                <a:gd name="connsiteX26" fmla="*/ 4746262 w 5310889"/>
                <a:gd name="connsiteY26" fmla="*/ 40877 h 359073"/>
                <a:gd name="connsiteX27" fmla="*/ 4879730 w 5310889"/>
                <a:gd name="connsiteY27" fmla="*/ 46400 h 359073"/>
                <a:gd name="connsiteX28" fmla="*/ 5029111 w 5310889"/>
                <a:gd name="connsiteY28" fmla="*/ 31051 h 359073"/>
                <a:gd name="connsiteX29" fmla="*/ 5171236 w 5310889"/>
                <a:gd name="connsiteY29" fmla="*/ 35876 h 359073"/>
                <a:gd name="connsiteX30" fmla="*/ 5310889 w 5310889"/>
                <a:gd name="connsiteY30" fmla="*/ 39659 h 359073"/>
                <a:gd name="connsiteX0" fmla="*/ 0 w 5310889"/>
                <a:gd name="connsiteY0" fmla="*/ 339770 h 339770"/>
                <a:gd name="connsiteX1" fmla="*/ 1161460 w 5310889"/>
                <a:gd name="connsiteY1" fmla="*/ 60160 h 339770"/>
                <a:gd name="connsiteX2" fmla="*/ 1297345 w 5310889"/>
                <a:gd name="connsiteY2" fmla="*/ 55457 h 339770"/>
                <a:gd name="connsiteX3" fmla="*/ 1454099 w 5310889"/>
                <a:gd name="connsiteY3" fmla="*/ 60014 h 339770"/>
                <a:gd name="connsiteX4" fmla="*/ 1604983 w 5310889"/>
                <a:gd name="connsiteY4" fmla="*/ 51506 h 339770"/>
                <a:gd name="connsiteX5" fmla="*/ 1746525 w 5310889"/>
                <a:gd name="connsiteY5" fmla="*/ 41469 h 339770"/>
                <a:gd name="connsiteX6" fmla="*/ 1883135 w 5310889"/>
                <a:gd name="connsiteY6" fmla="*/ 49591 h 339770"/>
                <a:gd name="connsiteX7" fmla="*/ 2035619 w 5310889"/>
                <a:gd name="connsiteY7" fmla="*/ 44866 h 339770"/>
                <a:gd name="connsiteX8" fmla="*/ 2182206 w 5310889"/>
                <a:gd name="connsiteY8" fmla="*/ 49029 h 339770"/>
                <a:gd name="connsiteX9" fmla="*/ 2323444 w 5310889"/>
                <a:gd name="connsiteY9" fmla="*/ 53013 h 339770"/>
                <a:gd name="connsiteX10" fmla="*/ 2450806 w 5310889"/>
                <a:gd name="connsiteY10" fmla="*/ 53646 h 339770"/>
                <a:gd name="connsiteX11" fmla="*/ 2599651 w 5310889"/>
                <a:gd name="connsiteY11" fmla="*/ 45212 h 339770"/>
                <a:gd name="connsiteX12" fmla="*/ 2742166 w 5310889"/>
                <a:gd name="connsiteY12" fmla="*/ 43140 h 339770"/>
                <a:gd name="connsiteX13" fmla="*/ 2885871 w 5310889"/>
                <a:gd name="connsiteY13" fmla="*/ 37396 h 339770"/>
                <a:gd name="connsiteX14" fmla="*/ 3019806 w 5310889"/>
                <a:gd name="connsiteY14" fmla="*/ 38251 h 339770"/>
                <a:gd name="connsiteX15" fmla="*/ 3167100 w 5310889"/>
                <a:gd name="connsiteY15" fmla="*/ 35728 h 339770"/>
                <a:gd name="connsiteX16" fmla="*/ 3320558 w 5310889"/>
                <a:gd name="connsiteY16" fmla="*/ 34015 h 339770"/>
                <a:gd name="connsiteX17" fmla="*/ 3439318 w 5310889"/>
                <a:gd name="connsiteY17" fmla="*/ 37841 h 339770"/>
                <a:gd name="connsiteX18" fmla="*/ 3598729 w 5310889"/>
                <a:gd name="connsiteY18" fmla="*/ 33471 h 339770"/>
                <a:gd name="connsiteX19" fmla="*/ 3741256 w 5310889"/>
                <a:gd name="connsiteY19" fmla="*/ 39025 h 339770"/>
                <a:gd name="connsiteX20" fmla="*/ 3883037 w 5310889"/>
                <a:gd name="connsiteY20" fmla="*/ 42233 h 339770"/>
                <a:gd name="connsiteX21" fmla="*/ 4021668 w 5310889"/>
                <a:gd name="connsiteY21" fmla="*/ 48321 h 339770"/>
                <a:gd name="connsiteX22" fmla="*/ 4170957 w 5310889"/>
                <a:gd name="connsiteY22" fmla="*/ 47829 h 339770"/>
                <a:gd name="connsiteX23" fmla="*/ 4319136 w 5310889"/>
                <a:gd name="connsiteY23" fmla="*/ 41741 h 339770"/>
                <a:gd name="connsiteX24" fmla="*/ 4454483 w 5310889"/>
                <a:gd name="connsiteY24" fmla="*/ 44205 h 339770"/>
                <a:gd name="connsiteX25" fmla="*/ 4603333 w 5310889"/>
                <a:gd name="connsiteY25" fmla="*/ 38987 h 339770"/>
                <a:gd name="connsiteX26" fmla="*/ 4746262 w 5310889"/>
                <a:gd name="connsiteY26" fmla="*/ 40877 h 339770"/>
                <a:gd name="connsiteX27" fmla="*/ 4879730 w 5310889"/>
                <a:gd name="connsiteY27" fmla="*/ 46400 h 339770"/>
                <a:gd name="connsiteX28" fmla="*/ 5029111 w 5310889"/>
                <a:gd name="connsiteY28" fmla="*/ 31051 h 339770"/>
                <a:gd name="connsiteX29" fmla="*/ 5171236 w 5310889"/>
                <a:gd name="connsiteY29" fmla="*/ 35876 h 339770"/>
                <a:gd name="connsiteX30" fmla="*/ 5310889 w 5310889"/>
                <a:gd name="connsiteY30" fmla="*/ 39659 h 339770"/>
                <a:gd name="connsiteX0" fmla="*/ 0 w 4298198"/>
                <a:gd name="connsiteY0" fmla="*/ 56812 h 90438"/>
                <a:gd name="connsiteX1" fmla="*/ 148769 w 4298198"/>
                <a:gd name="connsiteY1" fmla="*/ 60160 h 90438"/>
                <a:gd name="connsiteX2" fmla="*/ 284654 w 4298198"/>
                <a:gd name="connsiteY2" fmla="*/ 55457 h 90438"/>
                <a:gd name="connsiteX3" fmla="*/ 441408 w 4298198"/>
                <a:gd name="connsiteY3" fmla="*/ 60014 h 90438"/>
                <a:gd name="connsiteX4" fmla="*/ 592292 w 4298198"/>
                <a:gd name="connsiteY4" fmla="*/ 51506 h 90438"/>
                <a:gd name="connsiteX5" fmla="*/ 733834 w 4298198"/>
                <a:gd name="connsiteY5" fmla="*/ 41469 h 90438"/>
                <a:gd name="connsiteX6" fmla="*/ 870444 w 4298198"/>
                <a:gd name="connsiteY6" fmla="*/ 49591 h 90438"/>
                <a:gd name="connsiteX7" fmla="*/ 1022928 w 4298198"/>
                <a:gd name="connsiteY7" fmla="*/ 44866 h 90438"/>
                <a:gd name="connsiteX8" fmla="*/ 1169515 w 4298198"/>
                <a:gd name="connsiteY8" fmla="*/ 49029 h 90438"/>
                <a:gd name="connsiteX9" fmla="*/ 1310753 w 4298198"/>
                <a:gd name="connsiteY9" fmla="*/ 53013 h 90438"/>
                <a:gd name="connsiteX10" fmla="*/ 1438115 w 4298198"/>
                <a:gd name="connsiteY10" fmla="*/ 53646 h 90438"/>
                <a:gd name="connsiteX11" fmla="*/ 1586960 w 4298198"/>
                <a:gd name="connsiteY11" fmla="*/ 45212 h 90438"/>
                <a:gd name="connsiteX12" fmla="*/ 1729475 w 4298198"/>
                <a:gd name="connsiteY12" fmla="*/ 43140 h 90438"/>
                <a:gd name="connsiteX13" fmla="*/ 1873180 w 4298198"/>
                <a:gd name="connsiteY13" fmla="*/ 37396 h 90438"/>
                <a:gd name="connsiteX14" fmla="*/ 2007115 w 4298198"/>
                <a:gd name="connsiteY14" fmla="*/ 38251 h 90438"/>
                <a:gd name="connsiteX15" fmla="*/ 2154409 w 4298198"/>
                <a:gd name="connsiteY15" fmla="*/ 35728 h 90438"/>
                <a:gd name="connsiteX16" fmla="*/ 2307867 w 4298198"/>
                <a:gd name="connsiteY16" fmla="*/ 34015 h 90438"/>
                <a:gd name="connsiteX17" fmla="*/ 2426627 w 4298198"/>
                <a:gd name="connsiteY17" fmla="*/ 37841 h 90438"/>
                <a:gd name="connsiteX18" fmla="*/ 2586038 w 4298198"/>
                <a:gd name="connsiteY18" fmla="*/ 33471 h 90438"/>
                <a:gd name="connsiteX19" fmla="*/ 2728565 w 4298198"/>
                <a:gd name="connsiteY19" fmla="*/ 39025 h 90438"/>
                <a:gd name="connsiteX20" fmla="*/ 2870346 w 4298198"/>
                <a:gd name="connsiteY20" fmla="*/ 42233 h 90438"/>
                <a:gd name="connsiteX21" fmla="*/ 3008977 w 4298198"/>
                <a:gd name="connsiteY21" fmla="*/ 48321 h 90438"/>
                <a:gd name="connsiteX22" fmla="*/ 3158266 w 4298198"/>
                <a:gd name="connsiteY22" fmla="*/ 47829 h 90438"/>
                <a:gd name="connsiteX23" fmla="*/ 3306445 w 4298198"/>
                <a:gd name="connsiteY23" fmla="*/ 41741 h 90438"/>
                <a:gd name="connsiteX24" fmla="*/ 3441792 w 4298198"/>
                <a:gd name="connsiteY24" fmla="*/ 44205 h 90438"/>
                <a:gd name="connsiteX25" fmla="*/ 3590642 w 4298198"/>
                <a:gd name="connsiteY25" fmla="*/ 38987 h 90438"/>
                <a:gd name="connsiteX26" fmla="*/ 3733571 w 4298198"/>
                <a:gd name="connsiteY26" fmla="*/ 40877 h 90438"/>
                <a:gd name="connsiteX27" fmla="*/ 3867039 w 4298198"/>
                <a:gd name="connsiteY27" fmla="*/ 46400 h 90438"/>
                <a:gd name="connsiteX28" fmla="*/ 4016420 w 4298198"/>
                <a:gd name="connsiteY28" fmla="*/ 31051 h 90438"/>
                <a:gd name="connsiteX29" fmla="*/ 4158545 w 4298198"/>
                <a:gd name="connsiteY29" fmla="*/ 35876 h 90438"/>
                <a:gd name="connsiteX30" fmla="*/ 4298198 w 4298198"/>
                <a:gd name="connsiteY30" fmla="*/ 39659 h 90438"/>
                <a:gd name="connsiteX0" fmla="*/ 0 w 4286284"/>
                <a:gd name="connsiteY0" fmla="*/ 53833 h 90438"/>
                <a:gd name="connsiteX1" fmla="*/ 136855 w 4286284"/>
                <a:gd name="connsiteY1" fmla="*/ 60160 h 90438"/>
                <a:gd name="connsiteX2" fmla="*/ 272740 w 4286284"/>
                <a:gd name="connsiteY2" fmla="*/ 55457 h 90438"/>
                <a:gd name="connsiteX3" fmla="*/ 429494 w 4286284"/>
                <a:gd name="connsiteY3" fmla="*/ 60014 h 90438"/>
                <a:gd name="connsiteX4" fmla="*/ 580378 w 4286284"/>
                <a:gd name="connsiteY4" fmla="*/ 51506 h 90438"/>
                <a:gd name="connsiteX5" fmla="*/ 721920 w 4286284"/>
                <a:gd name="connsiteY5" fmla="*/ 41469 h 90438"/>
                <a:gd name="connsiteX6" fmla="*/ 858530 w 4286284"/>
                <a:gd name="connsiteY6" fmla="*/ 49591 h 90438"/>
                <a:gd name="connsiteX7" fmla="*/ 1011014 w 4286284"/>
                <a:gd name="connsiteY7" fmla="*/ 44866 h 90438"/>
                <a:gd name="connsiteX8" fmla="*/ 1157601 w 4286284"/>
                <a:gd name="connsiteY8" fmla="*/ 49029 h 90438"/>
                <a:gd name="connsiteX9" fmla="*/ 1298839 w 4286284"/>
                <a:gd name="connsiteY9" fmla="*/ 53013 h 90438"/>
                <a:gd name="connsiteX10" fmla="*/ 1426201 w 4286284"/>
                <a:gd name="connsiteY10" fmla="*/ 53646 h 90438"/>
                <a:gd name="connsiteX11" fmla="*/ 1575046 w 4286284"/>
                <a:gd name="connsiteY11" fmla="*/ 45212 h 90438"/>
                <a:gd name="connsiteX12" fmla="*/ 1717561 w 4286284"/>
                <a:gd name="connsiteY12" fmla="*/ 43140 h 90438"/>
                <a:gd name="connsiteX13" fmla="*/ 1861266 w 4286284"/>
                <a:gd name="connsiteY13" fmla="*/ 37396 h 90438"/>
                <a:gd name="connsiteX14" fmla="*/ 1995201 w 4286284"/>
                <a:gd name="connsiteY14" fmla="*/ 38251 h 90438"/>
                <a:gd name="connsiteX15" fmla="*/ 2142495 w 4286284"/>
                <a:gd name="connsiteY15" fmla="*/ 35728 h 90438"/>
                <a:gd name="connsiteX16" fmla="*/ 2295953 w 4286284"/>
                <a:gd name="connsiteY16" fmla="*/ 34015 h 90438"/>
                <a:gd name="connsiteX17" fmla="*/ 2414713 w 4286284"/>
                <a:gd name="connsiteY17" fmla="*/ 37841 h 90438"/>
                <a:gd name="connsiteX18" fmla="*/ 2574124 w 4286284"/>
                <a:gd name="connsiteY18" fmla="*/ 33471 h 90438"/>
                <a:gd name="connsiteX19" fmla="*/ 2716651 w 4286284"/>
                <a:gd name="connsiteY19" fmla="*/ 39025 h 90438"/>
                <a:gd name="connsiteX20" fmla="*/ 2858432 w 4286284"/>
                <a:gd name="connsiteY20" fmla="*/ 42233 h 90438"/>
                <a:gd name="connsiteX21" fmla="*/ 2997063 w 4286284"/>
                <a:gd name="connsiteY21" fmla="*/ 48321 h 90438"/>
                <a:gd name="connsiteX22" fmla="*/ 3146352 w 4286284"/>
                <a:gd name="connsiteY22" fmla="*/ 47829 h 90438"/>
                <a:gd name="connsiteX23" fmla="*/ 3294531 w 4286284"/>
                <a:gd name="connsiteY23" fmla="*/ 41741 h 90438"/>
                <a:gd name="connsiteX24" fmla="*/ 3429878 w 4286284"/>
                <a:gd name="connsiteY24" fmla="*/ 44205 h 90438"/>
                <a:gd name="connsiteX25" fmla="*/ 3578728 w 4286284"/>
                <a:gd name="connsiteY25" fmla="*/ 38987 h 90438"/>
                <a:gd name="connsiteX26" fmla="*/ 3721657 w 4286284"/>
                <a:gd name="connsiteY26" fmla="*/ 40877 h 90438"/>
                <a:gd name="connsiteX27" fmla="*/ 3855125 w 4286284"/>
                <a:gd name="connsiteY27" fmla="*/ 46400 h 90438"/>
                <a:gd name="connsiteX28" fmla="*/ 4004506 w 4286284"/>
                <a:gd name="connsiteY28" fmla="*/ 31051 h 90438"/>
                <a:gd name="connsiteX29" fmla="*/ 4146631 w 4286284"/>
                <a:gd name="connsiteY29" fmla="*/ 35876 h 90438"/>
                <a:gd name="connsiteX30" fmla="*/ 4286284 w 4286284"/>
                <a:gd name="connsiteY30" fmla="*/ 39659 h 90438"/>
                <a:gd name="connsiteX0" fmla="*/ 0 w 4286284"/>
                <a:gd name="connsiteY0" fmla="*/ 53833 h 90438"/>
                <a:gd name="connsiteX1" fmla="*/ 139833 w 4286284"/>
                <a:gd name="connsiteY1" fmla="*/ 48246 h 90438"/>
                <a:gd name="connsiteX2" fmla="*/ 272740 w 4286284"/>
                <a:gd name="connsiteY2" fmla="*/ 55457 h 90438"/>
                <a:gd name="connsiteX3" fmla="*/ 429494 w 4286284"/>
                <a:gd name="connsiteY3" fmla="*/ 60014 h 90438"/>
                <a:gd name="connsiteX4" fmla="*/ 580378 w 4286284"/>
                <a:gd name="connsiteY4" fmla="*/ 51506 h 90438"/>
                <a:gd name="connsiteX5" fmla="*/ 721920 w 4286284"/>
                <a:gd name="connsiteY5" fmla="*/ 41469 h 90438"/>
                <a:gd name="connsiteX6" fmla="*/ 858530 w 4286284"/>
                <a:gd name="connsiteY6" fmla="*/ 49591 h 90438"/>
                <a:gd name="connsiteX7" fmla="*/ 1011014 w 4286284"/>
                <a:gd name="connsiteY7" fmla="*/ 44866 h 90438"/>
                <a:gd name="connsiteX8" fmla="*/ 1157601 w 4286284"/>
                <a:gd name="connsiteY8" fmla="*/ 49029 h 90438"/>
                <a:gd name="connsiteX9" fmla="*/ 1298839 w 4286284"/>
                <a:gd name="connsiteY9" fmla="*/ 53013 h 90438"/>
                <a:gd name="connsiteX10" fmla="*/ 1426201 w 4286284"/>
                <a:gd name="connsiteY10" fmla="*/ 53646 h 90438"/>
                <a:gd name="connsiteX11" fmla="*/ 1575046 w 4286284"/>
                <a:gd name="connsiteY11" fmla="*/ 45212 h 90438"/>
                <a:gd name="connsiteX12" fmla="*/ 1717561 w 4286284"/>
                <a:gd name="connsiteY12" fmla="*/ 43140 h 90438"/>
                <a:gd name="connsiteX13" fmla="*/ 1861266 w 4286284"/>
                <a:gd name="connsiteY13" fmla="*/ 37396 h 90438"/>
                <a:gd name="connsiteX14" fmla="*/ 1995201 w 4286284"/>
                <a:gd name="connsiteY14" fmla="*/ 38251 h 90438"/>
                <a:gd name="connsiteX15" fmla="*/ 2142495 w 4286284"/>
                <a:gd name="connsiteY15" fmla="*/ 35728 h 90438"/>
                <a:gd name="connsiteX16" fmla="*/ 2295953 w 4286284"/>
                <a:gd name="connsiteY16" fmla="*/ 34015 h 90438"/>
                <a:gd name="connsiteX17" fmla="*/ 2414713 w 4286284"/>
                <a:gd name="connsiteY17" fmla="*/ 37841 h 90438"/>
                <a:gd name="connsiteX18" fmla="*/ 2574124 w 4286284"/>
                <a:gd name="connsiteY18" fmla="*/ 33471 h 90438"/>
                <a:gd name="connsiteX19" fmla="*/ 2716651 w 4286284"/>
                <a:gd name="connsiteY19" fmla="*/ 39025 h 90438"/>
                <a:gd name="connsiteX20" fmla="*/ 2858432 w 4286284"/>
                <a:gd name="connsiteY20" fmla="*/ 42233 h 90438"/>
                <a:gd name="connsiteX21" fmla="*/ 2997063 w 4286284"/>
                <a:gd name="connsiteY21" fmla="*/ 48321 h 90438"/>
                <a:gd name="connsiteX22" fmla="*/ 3146352 w 4286284"/>
                <a:gd name="connsiteY22" fmla="*/ 47829 h 90438"/>
                <a:gd name="connsiteX23" fmla="*/ 3294531 w 4286284"/>
                <a:gd name="connsiteY23" fmla="*/ 41741 h 90438"/>
                <a:gd name="connsiteX24" fmla="*/ 3429878 w 4286284"/>
                <a:gd name="connsiteY24" fmla="*/ 44205 h 90438"/>
                <a:gd name="connsiteX25" fmla="*/ 3578728 w 4286284"/>
                <a:gd name="connsiteY25" fmla="*/ 38987 h 90438"/>
                <a:gd name="connsiteX26" fmla="*/ 3721657 w 4286284"/>
                <a:gd name="connsiteY26" fmla="*/ 40877 h 90438"/>
                <a:gd name="connsiteX27" fmla="*/ 3855125 w 4286284"/>
                <a:gd name="connsiteY27" fmla="*/ 46400 h 90438"/>
                <a:gd name="connsiteX28" fmla="*/ 4004506 w 4286284"/>
                <a:gd name="connsiteY28" fmla="*/ 31051 h 90438"/>
                <a:gd name="connsiteX29" fmla="*/ 4146631 w 4286284"/>
                <a:gd name="connsiteY29" fmla="*/ 35876 h 90438"/>
                <a:gd name="connsiteX30" fmla="*/ 4286284 w 4286284"/>
                <a:gd name="connsiteY30" fmla="*/ 39659 h 90438"/>
                <a:gd name="connsiteX0" fmla="*/ 0 w 4286284"/>
                <a:gd name="connsiteY0" fmla="*/ 58346 h 94951"/>
                <a:gd name="connsiteX1" fmla="*/ 139833 w 4286284"/>
                <a:gd name="connsiteY1" fmla="*/ 52759 h 94951"/>
                <a:gd name="connsiteX2" fmla="*/ 272740 w 4286284"/>
                <a:gd name="connsiteY2" fmla="*/ 59970 h 94951"/>
                <a:gd name="connsiteX3" fmla="*/ 429494 w 4286284"/>
                <a:gd name="connsiteY3" fmla="*/ 64527 h 94951"/>
                <a:gd name="connsiteX4" fmla="*/ 580378 w 4286284"/>
                <a:gd name="connsiteY4" fmla="*/ 56019 h 94951"/>
                <a:gd name="connsiteX5" fmla="*/ 721920 w 4286284"/>
                <a:gd name="connsiteY5" fmla="*/ 45982 h 94951"/>
                <a:gd name="connsiteX6" fmla="*/ 858530 w 4286284"/>
                <a:gd name="connsiteY6" fmla="*/ 54104 h 94951"/>
                <a:gd name="connsiteX7" fmla="*/ 1011014 w 4286284"/>
                <a:gd name="connsiteY7" fmla="*/ 49379 h 94951"/>
                <a:gd name="connsiteX8" fmla="*/ 1157601 w 4286284"/>
                <a:gd name="connsiteY8" fmla="*/ 53542 h 94951"/>
                <a:gd name="connsiteX9" fmla="*/ 1298839 w 4286284"/>
                <a:gd name="connsiteY9" fmla="*/ 57526 h 94951"/>
                <a:gd name="connsiteX10" fmla="*/ 1426201 w 4286284"/>
                <a:gd name="connsiteY10" fmla="*/ 58159 h 94951"/>
                <a:gd name="connsiteX11" fmla="*/ 1575046 w 4286284"/>
                <a:gd name="connsiteY11" fmla="*/ 49725 h 94951"/>
                <a:gd name="connsiteX12" fmla="*/ 1717561 w 4286284"/>
                <a:gd name="connsiteY12" fmla="*/ 47653 h 94951"/>
                <a:gd name="connsiteX13" fmla="*/ 1861266 w 4286284"/>
                <a:gd name="connsiteY13" fmla="*/ 41909 h 94951"/>
                <a:gd name="connsiteX14" fmla="*/ 1995201 w 4286284"/>
                <a:gd name="connsiteY14" fmla="*/ 42764 h 94951"/>
                <a:gd name="connsiteX15" fmla="*/ 2142495 w 4286284"/>
                <a:gd name="connsiteY15" fmla="*/ 40241 h 94951"/>
                <a:gd name="connsiteX16" fmla="*/ 2295953 w 4286284"/>
                <a:gd name="connsiteY16" fmla="*/ 38528 h 94951"/>
                <a:gd name="connsiteX17" fmla="*/ 2414713 w 4286284"/>
                <a:gd name="connsiteY17" fmla="*/ 42354 h 94951"/>
                <a:gd name="connsiteX18" fmla="*/ 2574124 w 4286284"/>
                <a:gd name="connsiteY18" fmla="*/ 37984 h 94951"/>
                <a:gd name="connsiteX19" fmla="*/ 2716651 w 4286284"/>
                <a:gd name="connsiteY19" fmla="*/ 43538 h 94951"/>
                <a:gd name="connsiteX20" fmla="*/ 2858432 w 4286284"/>
                <a:gd name="connsiteY20" fmla="*/ 46746 h 94951"/>
                <a:gd name="connsiteX21" fmla="*/ 2997063 w 4286284"/>
                <a:gd name="connsiteY21" fmla="*/ 52834 h 94951"/>
                <a:gd name="connsiteX22" fmla="*/ 3146352 w 4286284"/>
                <a:gd name="connsiteY22" fmla="*/ 52342 h 94951"/>
                <a:gd name="connsiteX23" fmla="*/ 3294531 w 4286284"/>
                <a:gd name="connsiteY23" fmla="*/ 46254 h 94951"/>
                <a:gd name="connsiteX24" fmla="*/ 3429878 w 4286284"/>
                <a:gd name="connsiteY24" fmla="*/ 48718 h 94951"/>
                <a:gd name="connsiteX25" fmla="*/ 3578728 w 4286284"/>
                <a:gd name="connsiteY25" fmla="*/ 43500 h 94951"/>
                <a:gd name="connsiteX26" fmla="*/ 3721657 w 4286284"/>
                <a:gd name="connsiteY26" fmla="*/ 45390 h 94951"/>
                <a:gd name="connsiteX27" fmla="*/ 3855125 w 4286284"/>
                <a:gd name="connsiteY27" fmla="*/ 50913 h 94951"/>
                <a:gd name="connsiteX28" fmla="*/ 4004506 w 4286284"/>
                <a:gd name="connsiteY28" fmla="*/ 35564 h 94951"/>
                <a:gd name="connsiteX29" fmla="*/ 4146631 w 4286284"/>
                <a:gd name="connsiteY29" fmla="*/ 40389 h 94951"/>
                <a:gd name="connsiteX30" fmla="*/ 4286284 w 4286284"/>
                <a:gd name="connsiteY30" fmla="*/ 44172 h 94951"/>
                <a:gd name="connsiteX0" fmla="*/ 0 w 4286284"/>
                <a:gd name="connsiteY0" fmla="*/ 58552 h 101819"/>
                <a:gd name="connsiteX1" fmla="*/ 139833 w 4286284"/>
                <a:gd name="connsiteY1" fmla="*/ 52965 h 101819"/>
                <a:gd name="connsiteX2" fmla="*/ 272740 w 4286284"/>
                <a:gd name="connsiteY2" fmla="*/ 60176 h 101819"/>
                <a:gd name="connsiteX3" fmla="*/ 429494 w 4286284"/>
                <a:gd name="connsiteY3" fmla="*/ 64733 h 101819"/>
                <a:gd name="connsiteX4" fmla="*/ 580378 w 4286284"/>
                <a:gd name="connsiteY4" fmla="*/ 56225 h 101819"/>
                <a:gd name="connsiteX5" fmla="*/ 721920 w 4286284"/>
                <a:gd name="connsiteY5" fmla="*/ 46188 h 101819"/>
                <a:gd name="connsiteX6" fmla="*/ 858530 w 4286284"/>
                <a:gd name="connsiteY6" fmla="*/ 54310 h 101819"/>
                <a:gd name="connsiteX7" fmla="*/ 1011014 w 4286284"/>
                <a:gd name="connsiteY7" fmla="*/ 49585 h 101819"/>
                <a:gd name="connsiteX8" fmla="*/ 1157601 w 4286284"/>
                <a:gd name="connsiteY8" fmla="*/ 53748 h 101819"/>
                <a:gd name="connsiteX9" fmla="*/ 1298839 w 4286284"/>
                <a:gd name="connsiteY9" fmla="*/ 57732 h 101819"/>
                <a:gd name="connsiteX10" fmla="*/ 1426201 w 4286284"/>
                <a:gd name="connsiteY10" fmla="*/ 58365 h 101819"/>
                <a:gd name="connsiteX11" fmla="*/ 1575046 w 4286284"/>
                <a:gd name="connsiteY11" fmla="*/ 49931 h 101819"/>
                <a:gd name="connsiteX12" fmla="*/ 1717561 w 4286284"/>
                <a:gd name="connsiteY12" fmla="*/ 47859 h 101819"/>
                <a:gd name="connsiteX13" fmla="*/ 1861266 w 4286284"/>
                <a:gd name="connsiteY13" fmla="*/ 42115 h 101819"/>
                <a:gd name="connsiteX14" fmla="*/ 1995201 w 4286284"/>
                <a:gd name="connsiteY14" fmla="*/ 42970 h 101819"/>
                <a:gd name="connsiteX15" fmla="*/ 2142495 w 4286284"/>
                <a:gd name="connsiteY15" fmla="*/ 40447 h 101819"/>
                <a:gd name="connsiteX16" fmla="*/ 2295953 w 4286284"/>
                <a:gd name="connsiteY16" fmla="*/ 38734 h 101819"/>
                <a:gd name="connsiteX17" fmla="*/ 2414713 w 4286284"/>
                <a:gd name="connsiteY17" fmla="*/ 42560 h 101819"/>
                <a:gd name="connsiteX18" fmla="*/ 2574124 w 4286284"/>
                <a:gd name="connsiteY18" fmla="*/ 38190 h 101819"/>
                <a:gd name="connsiteX19" fmla="*/ 2716651 w 4286284"/>
                <a:gd name="connsiteY19" fmla="*/ 43744 h 101819"/>
                <a:gd name="connsiteX20" fmla="*/ 2858432 w 4286284"/>
                <a:gd name="connsiteY20" fmla="*/ 46952 h 101819"/>
                <a:gd name="connsiteX21" fmla="*/ 2997063 w 4286284"/>
                <a:gd name="connsiteY21" fmla="*/ 53040 h 101819"/>
                <a:gd name="connsiteX22" fmla="*/ 3146352 w 4286284"/>
                <a:gd name="connsiteY22" fmla="*/ 52548 h 101819"/>
                <a:gd name="connsiteX23" fmla="*/ 3294531 w 4286284"/>
                <a:gd name="connsiteY23" fmla="*/ 46460 h 101819"/>
                <a:gd name="connsiteX24" fmla="*/ 3429878 w 4286284"/>
                <a:gd name="connsiteY24" fmla="*/ 48924 h 101819"/>
                <a:gd name="connsiteX25" fmla="*/ 3578728 w 4286284"/>
                <a:gd name="connsiteY25" fmla="*/ 43706 h 101819"/>
                <a:gd name="connsiteX26" fmla="*/ 3721657 w 4286284"/>
                <a:gd name="connsiteY26" fmla="*/ 45596 h 101819"/>
                <a:gd name="connsiteX27" fmla="*/ 3855125 w 4286284"/>
                <a:gd name="connsiteY27" fmla="*/ 51119 h 101819"/>
                <a:gd name="connsiteX28" fmla="*/ 4004506 w 4286284"/>
                <a:gd name="connsiteY28" fmla="*/ 35770 h 101819"/>
                <a:gd name="connsiteX29" fmla="*/ 4146631 w 4286284"/>
                <a:gd name="connsiteY29" fmla="*/ 40595 h 101819"/>
                <a:gd name="connsiteX30" fmla="*/ 4286284 w 4286284"/>
                <a:gd name="connsiteY30" fmla="*/ 44378 h 101819"/>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9984 h 103251"/>
                <a:gd name="connsiteX1" fmla="*/ 139833 w 4286284"/>
                <a:gd name="connsiteY1" fmla="*/ 54397 h 103251"/>
                <a:gd name="connsiteX2" fmla="*/ 272740 w 4286284"/>
                <a:gd name="connsiteY2" fmla="*/ 61608 h 103251"/>
                <a:gd name="connsiteX3" fmla="*/ 429494 w 4286284"/>
                <a:gd name="connsiteY3" fmla="*/ 66165 h 103251"/>
                <a:gd name="connsiteX4" fmla="*/ 580378 w 4286284"/>
                <a:gd name="connsiteY4" fmla="*/ 57657 h 103251"/>
                <a:gd name="connsiteX5" fmla="*/ 721920 w 4286284"/>
                <a:gd name="connsiteY5" fmla="*/ 47620 h 103251"/>
                <a:gd name="connsiteX6" fmla="*/ 858530 w 4286284"/>
                <a:gd name="connsiteY6" fmla="*/ 55742 h 103251"/>
                <a:gd name="connsiteX7" fmla="*/ 1011014 w 4286284"/>
                <a:gd name="connsiteY7" fmla="*/ 51017 h 103251"/>
                <a:gd name="connsiteX8" fmla="*/ 1157601 w 4286284"/>
                <a:gd name="connsiteY8" fmla="*/ 55180 h 103251"/>
                <a:gd name="connsiteX9" fmla="*/ 1298839 w 4286284"/>
                <a:gd name="connsiteY9" fmla="*/ 59164 h 103251"/>
                <a:gd name="connsiteX10" fmla="*/ 1426201 w 4286284"/>
                <a:gd name="connsiteY10" fmla="*/ 59797 h 103251"/>
                <a:gd name="connsiteX11" fmla="*/ 1575046 w 4286284"/>
                <a:gd name="connsiteY11" fmla="*/ 51363 h 103251"/>
                <a:gd name="connsiteX12" fmla="*/ 1717561 w 4286284"/>
                <a:gd name="connsiteY12" fmla="*/ 49291 h 103251"/>
                <a:gd name="connsiteX13" fmla="*/ 1861266 w 4286284"/>
                <a:gd name="connsiteY13" fmla="*/ 43547 h 103251"/>
                <a:gd name="connsiteX14" fmla="*/ 1995201 w 4286284"/>
                <a:gd name="connsiteY14" fmla="*/ 44402 h 103251"/>
                <a:gd name="connsiteX15" fmla="*/ 2142495 w 4286284"/>
                <a:gd name="connsiteY15" fmla="*/ 41879 h 103251"/>
                <a:gd name="connsiteX16" fmla="*/ 2295953 w 4286284"/>
                <a:gd name="connsiteY16" fmla="*/ 40166 h 103251"/>
                <a:gd name="connsiteX17" fmla="*/ 2414713 w 4286284"/>
                <a:gd name="connsiteY17" fmla="*/ 43992 h 103251"/>
                <a:gd name="connsiteX18" fmla="*/ 2574124 w 4286284"/>
                <a:gd name="connsiteY18" fmla="*/ 39622 h 103251"/>
                <a:gd name="connsiteX19" fmla="*/ 2716651 w 4286284"/>
                <a:gd name="connsiteY19" fmla="*/ 45176 h 103251"/>
                <a:gd name="connsiteX20" fmla="*/ 2858432 w 4286284"/>
                <a:gd name="connsiteY20" fmla="*/ 48384 h 103251"/>
                <a:gd name="connsiteX21" fmla="*/ 2997063 w 4286284"/>
                <a:gd name="connsiteY21" fmla="*/ 54472 h 103251"/>
                <a:gd name="connsiteX22" fmla="*/ 3146352 w 4286284"/>
                <a:gd name="connsiteY22" fmla="*/ 53980 h 103251"/>
                <a:gd name="connsiteX23" fmla="*/ 3294531 w 4286284"/>
                <a:gd name="connsiteY23" fmla="*/ 47892 h 103251"/>
                <a:gd name="connsiteX24" fmla="*/ 3429878 w 4286284"/>
                <a:gd name="connsiteY24" fmla="*/ 50356 h 103251"/>
                <a:gd name="connsiteX25" fmla="*/ 3578728 w 4286284"/>
                <a:gd name="connsiteY25" fmla="*/ 45138 h 103251"/>
                <a:gd name="connsiteX26" fmla="*/ 3721657 w 4286284"/>
                <a:gd name="connsiteY26" fmla="*/ 47028 h 103251"/>
                <a:gd name="connsiteX27" fmla="*/ 3855125 w 4286284"/>
                <a:gd name="connsiteY27" fmla="*/ 52551 h 103251"/>
                <a:gd name="connsiteX28" fmla="*/ 4004506 w 4286284"/>
                <a:gd name="connsiteY28" fmla="*/ 37202 h 103251"/>
                <a:gd name="connsiteX29" fmla="*/ 4146631 w 4286284"/>
                <a:gd name="connsiteY29" fmla="*/ 42027 h 103251"/>
                <a:gd name="connsiteX30" fmla="*/ 4286284 w 4286284"/>
                <a:gd name="connsiteY30" fmla="*/ 45810 h 103251"/>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9606 h 102873"/>
                <a:gd name="connsiteX1" fmla="*/ 139833 w 4286284"/>
                <a:gd name="connsiteY1" fmla="*/ 54019 h 102873"/>
                <a:gd name="connsiteX2" fmla="*/ 272740 w 4286284"/>
                <a:gd name="connsiteY2" fmla="*/ 61230 h 102873"/>
                <a:gd name="connsiteX3" fmla="*/ 429494 w 4286284"/>
                <a:gd name="connsiteY3" fmla="*/ 65787 h 102873"/>
                <a:gd name="connsiteX4" fmla="*/ 580378 w 4286284"/>
                <a:gd name="connsiteY4" fmla="*/ 57279 h 102873"/>
                <a:gd name="connsiteX5" fmla="*/ 721920 w 4286284"/>
                <a:gd name="connsiteY5" fmla="*/ 47242 h 102873"/>
                <a:gd name="connsiteX6" fmla="*/ 858530 w 4286284"/>
                <a:gd name="connsiteY6" fmla="*/ 55364 h 102873"/>
                <a:gd name="connsiteX7" fmla="*/ 1011014 w 4286284"/>
                <a:gd name="connsiteY7" fmla="*/ 50639 h 102873"/>
                <a:gd name="connsiteX8" fmla="*/ 1157601 w 4286284"/>
                <a:gd name="connsiteY8" fmla="*/ 54802 h 102873"/>
                <a:gd name="connsiteX9" fmla="*/ 1298839 w 4286284"/>
                <a:gd name="connsiteY9" fmla="*/ 58786 h 102873"/>
                <a:gd name="connsiteX10" fmla="*/ 1426201 w 4286284"/>
                <a:gd name="connsiteY10" fmla="*/ 59419 h 102873"/>
                <a:gd name="connsiteX11" fmla="*/ 1575046 w 4286284"/>
                <a:gd name="connsiteY11" fmla="*/ 50985 h 102873"/>
                <a:gd name="connsiteX12" fmla="*/ 1717561 w 4286284"/>
                <a:gd name="connsiteY12" fmla="*/ 48913 h 102873"/>
                <a:gd name="connsiteX13" fmla="*/ 1861266 w 4286284"/>
                <a:gd name="connsiteY13" fmla="*/ 43169 h 102873"/>
                <a:gd name="connsiteX14" fmla="*/ 1995201 w 4286284"/>
                <a:gd name="connsiteY14" fmla="*/ 44024 h 102873"/>
                <a:gd name="connsiteX15" fmla="*/ 2142495 w 4286284"/>
                <a:gd name="connsiteY15" fmla="*/ 41501 h 102873"/>
                <a:gd name="connsiteX16" fmla="*/ 2295953 w 4286284"/>
                <a:gd name="connsiteY16" fmla="*/ 39788 h 102873"/>
                <a:gd name="connsiteX17" fmla="*/ 2414713 w 4286284"/>
                <a:gd name="connsiteY17" fmla="*/ 43614 h 102873"/>
                <a:gd name="connsiteX18" fmla="*/ 2574124 w 4286284"/>
                <a:gd name="connsiteY18" fmla="*/ 39244 h 102873"/>
                <a:gd name="connsiteX19" fmla="*/ 2716651 w 4286284"/>
                <a:gd name="connsiteY19" fmla="*/ 44798 h 102873"/>
                <a:gd name="connsiteX20" fmla="*/ 2858432 w 4286284"/>
                <a:gd name="connsiteY20" fmla="*/ 48006 h 102873"/>
                <a:gd name="connsiteX21" fmla="*/ 2997063 w 4286284"/>
                <a:gd name="connsiteY21" fmla="*/ 54094 h 102873"/>
                <a:gd name="connsiteX22" fmla="*/ 3146352 w 4286284"/>
                <a:gd name="connsiteY22" fmla="*/ 53602 h 102873"/>
                <a:gd name="connsiteX23" fmla="*/ 3294531 w 4286284"/>
                <a:gd name="connsiteY23" fmla="*/ 47514 h 102873"/>
                <a:gd name="connsiteX24" fmla="*/ 3429878 w 4286284"/>
                <a:gd name="connsiteY24" fmla="*/ 49978 h 102873"/>
                <a:gd name="connsiteX25" fmla="*/ 3578728 w 4286284"/>
                <a:gd name="connsiteY25" fmla="*/ 44760 h 102873"/>
                <a:gd name="connsiteX26" fmla="*/ 3721657 w 4286284"/>
                <a:gd name="connsiteY26" fmla="*/ 46650 h 102873"/>
                <a:gd name="connsiteX27" fmla="*/ 3855125 w 4286284"/>
                <a:gd name="connsiteY27" fmla="*/ 52173 h 102873"/>
                <a:gd name="connsiteX28" fmla="*/ 4004506 w 4286284"/>
                <a:gd name="connsiteY28" fmla="*/ 36824 h 102873"/>
                <a:gd name="connsiteX29" fmla="*/ 4146631 w 4286284"/>
                <a:gd name="connsiteY29" fmla="*/ 41649 h 102873"/>
                <a:gd name="connsiteX30" fmla="*/ 4286284 w 4286284"/>
                <a:gd name="connsiteY30" fmla="*/ 45432 h 102873"/>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7927 h 101194"/>
                <a:gd name="connsiteX1" fmla="*/ 139833 w 4286284"/>
                <a:gd name="connsiteY1" fmla="*/ 52340 h 101194"/>
                <a:gd name="connsiteX2" fmla="*/ 272740 w 4286284"/>
                <a:gd name="connsiteY2" fmla="*/ 59551 h 101194"/>
                <a:gd name="connsiteX3" fmla="*/ 429494 w 4286284"/>
                <a:gd name="connsiteY3" fmla="*/ 64108 h 101194"/>
                <a:gd name="connsiteX4" fmla="*/ 580378 w 4286284"/>
                <a:gd name="connsiteY4" fmla="*/ 55600 h 101194"/>
                <a:gd name="connsiteX5" fmla="*/ 721920 w 4286284"/>
                <a:gd name="connsiteY5" fmla="*/ 45563 h 101194"/>
                <a:gd name="connsiteX6" fmla="*/ 858530 w 4286284"/>
                <a:gd name="connsiteY6" fmla="*/ 53685 h 101194"/>
                <a:gd name="connsiteX7" fmla="*/ 1011014 w 4286284"/>
                <a:gd name="connsiteY7" fmla="*/ 48960 h 101194"/>
                <a:gd name="connsiteX8" fmla="*/ 1157601 w 4286284"/>
                <a:gd name="connsiteY8" fmla="*/ 53123 h 101194"/>
                <a:gd name="connsiteX9" fmla="*/ 1298839 w 4286284"/>
                <a:gd name="connsiteY9" fmla="*/ 57107 h 101194"/>
                <a:gd name="connsiteX10" fmla="*/ 1426201 w 4286284"/>
                <a:gd name="connsiteY10" fmla="*/ 57740 h 101194"/>
                <a:gd name="connsiteX11" fmla="*/ 1575046 w 4286284"/>
                <a:gd name="connsiteY11" fmla="*/ 49306 h 101194"/>
                <a:gd name="connsiteX12" fmla="*/ 1717561 w 4286284"/>
                <a:gd name="connsiteY12" fmla="*/ 47234 h 101194"/>
                <a:gd name="connsiteX13" fmla="*/ 1861266 w 4286284"/>
                <a:gd name="connsiteY13" fmla="*/ 41490 h 101194"/>
                <a:gd name="connsiteX14" fmla="*/ 1995201 w 4286284"/>
                <a:gd name="connsiteY14" fmla="*/ 42345 h 101194"/>
                <a:gd name="connsiteX15" fmla="*/ 2142495 w 4286284"/>
                <a:gd name="connsiteY15" fmla="*/ 39822 h 101194"/>
                <a:gd name="connsiteX16" fmla="*/ 2295953 w 4286284"/>
                <a:gd name="connsiteY16" fmla="*/ 38109 h 101194"/>
                <a:gd name="connsiteX17" fmla="*/ 2414713 w 4286284"/>
                <a:gd name="connsiteY17" fmla="*/ 41935 h 101194"/>
                <a:gd name="connsiteX18" fmla="*/ 2574124 w 4286284"/>
                <a:gd name="connsiteY18" fmla="*/ 37565 h 101194"/>
                <a:gd name="connsiteX19" fmla="*/ 2716651 w 4286284"/>
                <a:gd name="connsiteY19" fmla="*/ 43119 h 101194"/>
                <a:gd name="connsiteX20" fmla="*/ 2858432 w 4286284"/>
                <a:gd name="connsiteY20" fmla="*/ 46327 h 101194"/>
                <a:gd name="connsiteX21" fmla="*/ 2997063 w 4286284"/>
                <a:gd name="connsiteY21" fmla="*/ 52415 h 101194"/>
                <a:gd name="connsiteX22" fmla="*/ 3146352 w 4286284"/>
                <a:gd name="connsiteY22" fmla="*/ 51923 h 101194"/>
                <a:gd name="connsiteX23" fmla="*/ 3294531 w 4286284"/>
                <a:gd name="connsiteY23" fmla="*/ 45835 h 101194"/>
                <a:gd name="connsiteX24" fmla="*/ 3429878 w 4286284"/>
                <a:gd name="connsiteY24" fmla="*/ 48299 h 101194"/>
                <a:gd name="connsiteX25" fmla="*/ 3578728 w 4286284"/>
                <a:gd name="connsiteY25" fmla="*/ 43081 h 101194"/>
                <a:gd name="connsiteX26" fmla="*/ 3721657 w 4286284"/>
                <a:gd name="connsiteY26" fmla="*/ 44971 h 101194"/>
                <a:gd name="connsiteX27" fmla="*/ 3855125 w 4286284"/>
                <a:gd name="connsiteY27" fmla="*/ 50494 h 101194"/>
                <a:gd name="connsiteX28" fmla="*/ 4004506 w 4286284"/>
                <a:gd name="connsiteY28" fmla="*/ 35145 h 101194"/>
                <a:gd name="connsiteX29" fmla="*/ 4146631 w 4286284"/>
                <a:gd name="connsiteY29" fmla="*/ 39970 h 101194"/>
                <a:gd name="connsiteX30" fmla="*/ 4286284 w 4286284"/>
                <a:gd name="connsiteY30" fmla="*/ 43753 h 101194"/>
                <a:gd name="connsiteX0" fmla="*/ 0 w 4286284"/>
                <a:gd name="connsiteY0" fmla="*/ 57927 h 101194"/>
                <a:gd name="connsiteX1" fmla="*/ 139833 w 4286284"/>
                <a:gd name="connsiteY1" fmla="*/ 52340 h 101194"/>
                <a:gd name="connsiteX2" fmla="*/ 272740 w 4286284"/>
                <a:gd name="connsiteY2" fmla="*/ 59551 h 101194"/>
                <a:gd name="connsiteX3" fmla="*/ 429494 w 4286284"/>
                <a:gd name="connsiteY3" fmla="*/ 64108 h 101194"/>
                <a:gd name="connsiteX4" fmla="*/ 580378 w 4286284"/>
                <a:gd name="connsiteY4" fmla="*/ 55600 h 101194"/>
                <a:gd name="connsiteX5" fmla="*/ 721920 w 4286284"/>
                <a:gd name="connsiteY5" fmla="*/ 45563 h 101194"/>
                <a:gd name="connsiteX6" fmla="*/ 858530 w 4286284"/>
                <a:gd name="connsiteY6" fmla="*/ 53685 h 101194"/>
                <a:gd name="connsiteX7" fmla="*/ 1011014 w 4286284"/>
                <a:gd name="connsiteY7" fmla="*/ 48960 h 101194"/>
                <a:gd name="connsiteX8" fmla="*/ 1157601 w 4286284"/>
                <a:gd name="connsiteY8" fmla="*/ 53123 h 101194"/>
                <a:gd name="connsiteX9" fmla="*/ 1298839 w 4286284"/>
                <a:gd name="connsiteY9" fmla="*/ 57107 h 101194"/>
                <a:gd name="connsiteX10" fmla="*/ 1426201 w 4286284"/>
                <a:gd name="connsiteY10" fmla="*/ 57740 h 101194"/>
                <a:gd name="connsiteX11" fmla="*/ 1575046 w 4286284"/>
                <a:gd name="connsiteY11" fmla="*/ 49306 h 101194"/>
                <a:gd name="connsiteX12" fmla="*/ 1717561 w 4286284"/>
                <a:gd name="connsiteY12" fmla="*/ 47234 h 101194"/>
                <a:gd name="connsiteX13" fmla="*/ 1861266 w 4286284"/>
                <a:gd name="connsiteY13" fmla="*/ 41490 h 101194"/>
                <a:gd name="connsiteX14" fmla="*/ 1995201 w 4286284"/>
                <a:gd name="connsiteY14" fmla="*/ 42345 h 101194"/>
                <a:gd name="connsiteX15" fmla="*/ 2142495 w 4286284"/>
                <a:gd name="connsiteY15" fmla="*/ 39822 h 101194"/>
                <a:gd name="connsiteX16" fmla="*/ 2295953 w 4286284"/>
                <a:gd name="connsiteY16" fmla="*/ 38109 h 101194"/>
                <a:gd name="connsiteX17" fmla="*/ 2414713 w 4286284"/>
                <a:gd name="connsiteY17" fmla="*/ 41935 h 101194"/>
                <a:gd name="connsiteX18" fmla="*/ 2574124 w 4286284"/>
                <a:gd name="connsiteY18" fmla="*/ 37565 h 101194"/>
                <a:gd name="connsiteX19" fmla="*/ 2716651 w 4286284"/>
                <a:gd name="connsiteY19" fmla="*/ 43119 h 101194"/>
                <a:gd name="connsiteX20" fmla="*/ 2858432 w 4286284"/>
                <a:gd name="connsiteY20" fmla="*/ 46327 h 101194"/>
                <a:gd name="connsiteX21" fmla="*/ 2997063 w 4286284"/>
                <a:gd name="connsiteY21" fmla="*/ 52415 h 101194"/>
                <a:gd name="connsiteX22" fmla="*/ 3146352 w 4286284"/>
                <a:gd name="connsiteY22" fmla="*/ 51923 h 101194"/>
                <a:gd name="connsiteX23" fmla="*/ 3294531 w 4286284"/>
                <a:gd name="connsiteY23" fmla="*/ 45835 h 101194"/>
                <a:gd name="connsiteX24" fmla="*/ 3429878 w 4286284"/>
                <a:gd name="connsiteY24" fmla="*/ 48299 h 101194"/>
                <a:gd name="connsiteX25" fmla="*/ 3578728 w 4286284"/>
                <a:gd name="connsiteY25" fmla="*/ 43081 h 101194"/>
                <a:gd name="connsiteX26" fmla="*/ 3721657 w 4286284"/>
                <a:gd name="connsiteY26" fmla="*/ 44971 h 101194"/>
                <a:gd name="connsiteX27" fmla="*/ 3855125 w 4286284"/>
                <a:gd name="connsiteY27" fmla="*/ 50494 h 101194"/>
                <a:gd name="connsiteX28" fmla="*/ 4004506 w 4286284"/>
                <a:gd name="connsiteY28" fmla="*/ 35145 h 101194"/>
                <a:gd name="connsiteX29" fmla="*/ 4146631 w 4286284"/>
                <a:gd name="connsiteY29" fmla="*/ 39970 h 101194"/>
                <a:gd name="connsiteX30" fmla="*/ 4286284 w 4286284"/>
                <a:gd name="connsiteY30" fmla="*/ 43753 h 101194"/>
                <a:gd name="connsiteX0" fmla="*/ 0 w 4286284"/>
                <a:gd name="connsiteY0" fmla="*/ 58606 h 101873"/>
                <a:gd name="connsiteX1" fmla="*/ 139833 w 4286284"/>
                <a:gd name="connsiteY1" fmla="*/ 53019 h 101873"/>
                <a:gd name="connsiteX2" fmla="*/ 272740 w 4286284"/>
                <a:gd name="connsiteY2" fmla="*/ 60230 h 101873"/>
                <a:gd name="connsiteX3" fmla="*/ 429494 w 4286284"/>
                <a:gd name="connsiteY3" fmla="*/ 64787 h 101873"/>
                <a:gd name="connsiteX4" fmla="*/ 580378 w 4286284"/>
                <a:gd name="connsiteY4" fmla="*/ 56279 h 101873"/>
                <a:gd name="connsiteX5" fmla="*/ 721920 w 4286284"/>
                <a:gd name="connsiteY5" fmla="*/ 46242 h 101873"/>
                <a:gd name="connsiteX6" fmla="*/ 858530 w 4286284"/>
                <a:gd name="connsiteY6" fmla="*/ 54364 h 101873"/>
                <a:gd name="connsiteX7" fmla="*/ 1011014 w 4286284"/>
                <a:gd name="connsiteY7" fmla="*/ 49639 h 101873"/>
                <a:gd name="connsiteX8" fmla="*/ 1157601 w 4286284"/>
                <a:gd name="connsiteY8" fmla="*/ 53802 h 101873"/>
                <a:gd name="connsiteX9" fmla="*/ 1298839 w 4286284"/>
                <a:gd name="connsiteY9" fmla="*/ 57786 h 101873"/>
                <a:gd name="connsiteX10" fmla="*/ 1426201 w 4286284"/>
                <a:gd name="connsiteY10" fmla="*/ 58419 h 101873"/>
                <a:gd name="connsiteX11" fmla="*/ 1575046 w 4286284"/>
                <a:gd name="connsiteY11" fmla="*/ 49985 h 101873"/>
                <a:gd name="connsiteX12" fmla="*/ 1717561 w 4286284"/>
                <a:gd name="connsiteY12" fmla="*/ 47913 h 101873"/>
                <a:gd name="connsiteX13" fmla="*/ 1861266 w 4286284"/>
                <a:gd name="connsiteY13" fmla="*/ 42169 h 101873"/>
                <a:gd name="connsiteX14" fmla="*/ 1995201 w 4286284"/>
                <a:gd name="connsiteY14" fmla="*/ 43024 h 101873"/>
                <a:gd name="connsiteX15" fmla="*/ 2142495 w 4286284"/>
                <a:gd name="connsiteY15" fmla="*/ 40501 h 101873"/>
                <a:gd name="connsiteX16" fmla="*/ 2295953 w 4286284"/>
                <a:gd name="connsiteY16" fmla="*/ 38788 h 101873"/>
                <a:gd name="connsiteX17" fmla="*/ 2414713 w 4286284"/>
                <a:gd name="connsiteY17" fmla="*/ 42614 h 101873"/>
                <a:gd name="connsiteX18" fmla="*/ 2574124 w 4286284"/>
                <a:gd name="connsiteY18" fmla="*/ 38244 h 101873"/>
                <a:gd name="connsiteX19" fmla="*/ 2716651 w 4286284"/>
                <a:gd name="connsiteY19" fmla="*/ 43798 h 101873"/>
                <a:gd name="connsiteX20" fmla="*/ 2858432 w 4286284"/>
                <a:gd name="connsiteY20" fmla="*/ 47006 h 101873"/>
                <a:gd name="connsiteX21" fmla="*/ 2997063 w 4286284"/>
                <a:gd name="connsiteY21" fmla="*/ 53094 h 101873"/>
                <a:gd name="connsiteX22" fmla="*/ 3146352 w 4286284"/>
                <a:gd name="connsiteY22" fmla="*/ 52602 h 101873"/>
                <a:gd name="connsiteX23" fmla="*/ 3294531 w 4286284"/>
                <a:gd name="connsiteY23" fmla="*/ 46514 h 101873"/>
                <a:gd name="connsiteX24" fmla="*/ 3429878 w 4286284"/>
                <a:gd name="connsiteY24" fmla="*/ 48978 h 101873"/>
                <a:gd name="connsiteX25" fmla="*/ 3578728 w 4286284"/>
                <a:gd name="connsiteY25" fmla="*/ 43760 h 101873"/>
                <a:gd name="connsiteX26" fmla="*/ 3721657 w 4286284"/>
                <a:gd name="connsiteY26" fmla="*/ 45650 h 101873"/>
                <a:gd name="connsiteX27" fmla="*/ 3855125 w 4286284"/>
                <a:gd name="connsiteY27" fmla="*/ 51173 h 101873"/>
                <a:gd name="connsiteX28" fmla="*/ 4004506 w 4286284"/>
                <a:gd name="connsiteY28" fmla="*/ 35824 h 101873"/>
                <a:gd name="connsiteX29" fmla="*/ 4146631 w 4286284"/>
                <a:gd name="connsiteY29" fmla="*/ 40649 h 101873"/>
                <a:gd name="connsiteX30" fmla="*/ 4286284 w 4286284"/>
                <a:gd name="connsiteY30" fmla="*/ 44432 h 101873"/>
                <a:gd name="connsiteX0" fmla="*/ 0 w 4286284"/>
                <a:gd name="connsiteY0" fmla="*/ 58606 h 101873"/>
                <a:gd name="connsiteX1" fmla="*/ 139833 w 4286284"/>
                <a:gd name="connsiteY1" fmla="*/ 53019 h 101873"/>
                <a:gd name="connsiteX2" fmla="*/ 272740 w 4286284"/>
                <a:gd name="connsiteY2" fmla="*/ 60230 h 101873"/>
                <a:gd name="connsiteX3" fmla="*/ 429494 w 4286284"/>
                <a:gd name="connsiteY3" fmla="*/ 64787 h 101873"/>
                <a:gd name="connsiteX4" fmla="*/ 580378 w 4286284"/>
                <a:gd name="connsiteY4" fmla="*/ 56279 h 101873"/>
                <a:gd name="connsiteX5" fmla="*/ 721920 w 4286284"/>
                <a:gd name="connsiteY5" fmla="*/ 46242 h 101873"/>
                <a:gd name="connsiteX6" fmla="*/ 858530 w 4286284"/>
                <a:gd name="connsiteY6" fmla="*/ 54364 h 101873"/>
                <a:gd name="connsiteX7" fmla="*/ 1011014 w 4286284"/>
                <a:gd name="connsiteY7" fmla="*/ 49639 h 101873"/>
                <a:gd name="connsiteX8" fmla="*/ 1157601 w 4286284"/>
                <a:gd name="connsiteY8" fmla="*/ 53802 h 101873"/>
                <a:gd name="connsiteX9" fmla="*/ 1298839 w 4286284"/>
                <a:gd name="connsiteY9" fmla="*/ 57786 h 101873"/>
                <a:gd name="connsiteX10" fmla="*/ 1426201 w 4286284"/>
                <a:gd name="connsiteY10" fmla="*/ 58419 h 101873"/>
                <a:gd name="connsiteX11" fmla="*/ 1575046 w 4286284"/>
                <a:gd name="connsiteY11" fmla="*/ 49985 h 101873"/>
                <a:gd name="connsiteX12" fmla="*/ 1717561 w 4286284"/>
                <a:gd name="connsiteY12" fmla="*/ 47913 h 101873"/>
                <a:gd name="connsiteX13" fmla="*/ 1861266 w 4286284"/>
                <a:gd name="connsiteY13" fmla="*/ 42169 h 101873"/>
                <a:gd name="connsiteX14" fmla="*/ 1995201 w 4286284"/>
                <a:gd name="connsiteY14" fmla="*/ 43024 h 101873"/>
                <a:gd name="connsiteX15" fmla="*/ 2142495 w 4286284"/>
                <a:gd name="connsiteY15" fmla="*/ 40501 h 101873"/>
                <a:gd name="connsiteX16" fmla="*/ 2295953 w 4286284"/>
                <a:gd name="connsiteY16" fmla="*/ 38788 h 101873"/>
                <a:gd name="connsiteX17" fmla="*/ 2414713 w 4286284"/>
                <a:gd name="connsiteY17" fmla="*/ 42614 h 101873"/>
                <a:gd name="connsiteX18" fmla="*/ 2574124 w 4286284"/>
                <a:gd name="connsiteY18" fmla="*/ 38244 h 101873"/>
                <a:gd name="connsiteX19" fmla="*/ 2716651 w 4286284"/>
                <a:gd name="connsiteY19" fmla="*/ 43798 h 101873"/>
                <a:gd name="connsiteX20" fmla="*/ 2858432 w 4286284"/>
                <a:gd name="connsiteY20" fmla="*/ 47006 h 101873"/>
                <a:gd name="connsiteX21" fmla="*/ 2997063 w 4286284"/>
                <a:gd name="connsiteY21" fmla="*/ 53094 h 101873"/>
                <a:gd name="connsiteX22" fmla="*/ 3146352 w 4286284"/>
                <a:gd name="connsiteY22" fmla="*/ 52602 h 101873"/>
                <a:gd name="connsiteX23" fmla="*/ 3294531 w 4286284"/>
                <a:gd name="connsiteY23" fmla="*/ 46514 h 101873"/>
                <a:gd name="connsiteX24" fmla="*/ 3429878 w 4286284"/>
                <a:gd name="connsiteY24" fmla="*/ 48978 h 101873"/>
                <a:gd name="connsiteX25" fmla="*/ 3578728 w 4286284"/>
                <a:gd name="connsiteY25" fmla="*/ 43760 h 101873"/>
                <a:gd name="connsiteX26" fmla="*/ 3721657 w 4286284"/>
                <a:gd name="connsiteY26" fmla="*/ 45650 h 101873"/>
                <a:gd name="connsiteX27" fmla="*/ 3855125 w 4286284"/>
                <a:gd name="connsiteY27" fmla="*/ 51173 h 101873"/>
                <a:gd name="connsiteX28" fmla="*/ 4004506 w 4286284"/>
                <a:gd name="connsiteY28" fmla="*/ 35824 h 101873"/>
                <a:gd name="connsiteX29" fmla="*/ 4146631 w 4286284"/>
                <a:gd name="connsiteY29" fmla="*/ 40649 h 101873"/>
                <a:gd name="connsiteX30" fmla="*/ 4286284 w 4286284"/>
                <a:gd name="connsiteY30" fmla="*/ 44432 h 101873"/>
                <a:gd name="connsiteX0" fmla="*/ 0 w 4286284"/>
                <a:gd name="connsiteY0" fmla="*/ 58606 h 101873"/>
                <a:gd name="connsiteX1" fmla="*/ 139833 w 4286284"/>
                <a:gd name="connsiteY1" fmla="*/ 53019 h 101873"/>
                <a:gd name="connsiteX2" fmla="*/ 272740 w 4286284"/>
                <a:gd name="connsiteY2" fmla="*/ 60230 h 101873"/>
                <a:gd name="connsiteX3" fmla="*/ 429494 w 4286284"/>
                <a:gd name="connsiteY3" fmla="*/ 64787 h 101873"/>
                <a:gd name="connsiteX4" fmla="*/ 580378 w 4286284"/>
                <a:gd name="connsiteY4" fmla="*/ 56279 h 101873"/>
                <a:gd name="connsiteX5" fmla="*/ 721920 w 4286284"/>
                <a:gd name="connsiteY5" fmla="*/ 46242 h 101873"/>
                <a:gd name="connsiteX6" fmla="*/ 858530 w 4286284"/>
                <a:gd name="connsiteY6" fmla="*/ 54364 h 101873"/>
                <a:gd name="connsiteX7" fmla="*/ 1011014 w 4286284"/>
                <a:gd name="connsiteY7" fmla="*/ 49639 h 101873"/>
                <a:gd name="connsiteX8" fmla="*/ 1157601 w 4286284"/>
                <a:gd name="connsiteY8" fmla="*/ 53802 h 101873"/>
                <a:gd name="connsiteX9" fmla="*/ 1298839 w 4286284"/>
                <a:gd name="connsiteY9" fmla="*/ 57786 h 101873"/>
                <a:gd name="connsiteX10" fmla="*/ 1426201 w 4286284"/>
                <a:gd name="connsiteY10" fmla="*/ 58419 h 101873"/>
                <a:gd name="connsiteX11" fmla="*/ 1575046 w 4286284"/>
                <a:gd name="connsiteY11" fmla="*/ 49985 h 101873"/>
                <a:gd name="connsiteX12" fmla="*/ 1717561 w 4286284"/>
                <a:gd name="connsiteY12" fmla="*/ 47913 h 101873"/>
                <a:gd name="connsiteX13" fmla="*/ 1861266 w 4286284"/>
                <a:gd name="connsiteY13" fmla="*/ 42169 h 101873"/>
                <a:gd name="connsiteX14" fmla="*/ 1995201 w 4286284"/>
                <a:gd name="connsiteY14" fmla="*/ 43024 h 101873"/>
                <a:gd name="connsiteX15" fmla="*/ 2142495 w 4286284"/>
                <a:gd name="connsiteY15" fmla="*/ 40501 h 101873"/>
                <a:gd name="connsiteX16" fmla="*/ 2295953 w 4286284"/>
                <a:gd name="connsiteY16" fmla="*/ 38788 h 101873"/>
                <a:gd name="connsiteX17" fmla="*/ 2414713 w 4286284"/>
                <a:gd name="connsiteY17" fmla="*/ 42614 h 101873"/>
                <a:gd name="connsiteX18" fmla="*/ 2574124 w 4286284"/>
                <a:gd name="connsiteY18" fmla="*/ 38244 h 101873"/>
                <a:gd name="connsiteX19" fmla="*/ 2716651 w 4286284"/>
                <a:gd name="connsiteY19" fmla="*/ 43798 h 101873"/>
                <a:gd name="connsiteX20" fmla="*/ 2858432 w 4286284"/>
                <a:gd name="connsiteY20" fmla="*/ 47006 h 101873"/>
                <a:gd name="connsiteX21" fmla="*/ 2997063 w 4286284"/>
                <a:gd name="connsiteY21" fmla="*/ 53094 h 101873"/>
                <a:gd name="connsiteX22" fmla="*/ 3146352 w 4286284"/>
                <a:gd name="connsiteY22" fmla="*/ 52602 h 101873"/>
                <a:gd name="connsiteX23" fmla="*/ 3294531 w 4286284"/>
                <a:gd name="connsiteY23" fmla="*/ 46514 h 101873"/>
                <a:gd name="connsiteX24" fmla="*/ 3429878 w 4286284"/>
                <a:gd name="connsiteY24" fmla="*/ 48978 h 101873"/>
                <a:gd name="connsiteX25" fmla="*/ 3578728 w 4286284"/>
                <a:gd name="connsiteY25" fmla="*/ 43760 h 101873"/>
                <a:gd name="connsiteX26" fmla="*/ 3721657 w 4286284"/>
                <a:gd name="connsiteY26" fmla="*/ 45650 h 101873"/>
                <a:gd name="connsiteX27" fmla="*/ 3855125 w 4286284"/>
                <a:gd name="connsiteY27" fmla="*/ 51173 h 101873"/>
                <a:gd name="connsiteX28" fmla="*/ 4004506 w 4286284"/>
                <a:gd name="connsiteY28" fmla="*/ 35824 h 101873"/>
                <a:gd name="connsiteX29" fmla="*/ 4146631 w 4286284"/>
                <a:gd name="connsiteY29" fmla="*/ 40649 h 101873"/>
                <a:gd name="connsiteX30" fmla="*/ 4286284 w 4286284"/>
                <a:gd name="connsiteY30" fmla="*/ 44432 h 101873"/>
                <a:gd name="connsiteX0" fmla="*/ 0 w 4286284"/>
                <a:gd name="connsiteY0" fmla="*/ 59929 h 103196"/>
                <a:gd name="connsiteX1" fmla="*/ 139833 w 4286284"/>
                <a:gd name="connsiteY1" fmla="*/ 54342 h 103196"/>
                <a:gd name="connsiteX2" fmla="*/ 272740 w 4286284"/>
                <a:gd name="connsiteY2" fmla="*/ 61553 h 103196"/>
                <a:gd name="connsiteX3" fmla="*/ 429494 w 4286284"/>
                <a:gd name="connsiteY3" fmla="*/ 66110 h 103196"/>
                <a:gd name="connsiteX4" fmla="*/ 580378 w 4286284"/>
                <a:gd name="connsiteY4" fmla="*/ 57602 h 103196"/>
                <a:gd name="connsiteX5" fmla="*/ 721920 w 4286284"/>
                <a:gd name="connsiteY5" fmla="*/ 47565 h 103196"/>
                <a:gd name="connsiteX6" fmla="*/ 858530 w 4286284"/>
                <a:gd name="connsiteY6" fmla="*/ 55687 h 103196"/>
                <a:gd name="connsiteX7" fmla="*/ 1011014 w 4286284"/>
                <a:gd name="connsiteY7" fmla="*/ 50962 h 103196"/>
                <a:gd name="connsiteX8" fmla="*/ 1157601 w 4286284"/>
                <a:gd name="connsiteY8" fmla="*/ 55125 h 103196"/>
                <a:gd name="connsiteX9" fmla="*/ 1298839 w 4286284"/>
                <a:gd name="connsiteY9" fmla="*/ 59109 h 103196"/>
                <a:gd name="connsiteX10" fmla="*/ 1426201 w 4286284"/>
                <a:gd name="connsiteY10" fmla="*/ 59742 h 103196"/>
                <a:gd name="connsiteX11" fmla="*/ 1575046 w 4286284"/>
                <a:gd name="connsiteY11" fmla="*/ 51308 h 103196"/>
                <a:gd name="connsiteX12" fmla="*/ 1717561 w 4286284"/>
                <a:gd name="connsiteY12" fmla="*/ 49236 h 103196"/>
                <a:gd name="connsiteX13" fmla="*/ 1861266 w 4286284"/>
                <a:gd name="connsiteY13" fmla="*/ 43492 h 103196"/>
                <a:gd name="connsiteX14" fmla="*/ 1995201 w 4286284"/>
                <a:gd name="connsiteY14" fmla="*/ 44347 h 103196"/>
                <a:gd name="connsiteX15" fmla="*/ 2142495 w 4286284"/>
                <a:gd name="connsiteY15" fmla="*/ 41824 h 103196"/>
                <a:gd name="connsiteX16" fmla="*/ 2295953 w 4286284"/>
                <a:gd name="connsiteY16" fmla="*/ 40111 h 103196"/>
                <a:gd name="connsiteX17" fmla="*/ 2414713 w 4286284"/>
                <a:gd name="connsiteY17" fmla="*/ 43937 h 103196"/>
                <a:gd name="connsiteX18" fmla="*/ 2574124 w 4286284"/>
                <a:gd name="connsiteY18" fmla="*/ 39567 h 103196"/>
                <a:gd name="connsiteX19" fmla="*/ 2716651 w 4286284"/>
                <a:gd name="connsiteY19" fmla="*/ 45121 h 103196"/>
                <a:gd name="connsiteX20" fmla="*/ 2858432 w 4286284"/>
                <a:gd name="connsiteY20" fmla="*/ 48329 h 103196"/>
                <a:gd name="connsiteX21" fmla="*/ 2997063 w 4286284"/>
                <a:gd name="connsiteY21" fmla="*/ 54417 h 103196"/>
                <a:gd name="connsiteX22" fmla="*/ 3146352 w 4286284"/>
                <a:gd name="connsiteY22" fmla="*/ 53925 h 103196"/>
                <a:gd name="connsiteX23" fmla="*/ 3294531 w 4286284"/>
                <a:gd name="connsiteY23" fmla="*/ 47837 h 103196"/>
                <a:gd name="connsiteX24" fmla="*/ 3429878 w 4286284"/>
                <a:gd name="connsiteY24" fmla="*/ 50301 h 103196"/>
                <a:gd name="connsiteX25" fmla="*/ 3578728 w 4286284"/>
                <a:gd name="connsiteY25" fmla="*/ 45083 h 103196"/>
                <a:gd name="connsiteX26" fmla="*/ 3721657 w 4286284"/>
                <a:gd name="connsiteY26" fmla="*/ 46973 h 103196"/>
                <a:gd name="connsiteX27" fmla="*/ 3855125 w 4286284"/>
                <a:gd name="connsiteY27" fmla="*/ 52496 h 103196"/>
                <a:gd name="connsiteX28" fmla="*/ 4004506 w 4286284"/>
                <a:gd name="connsiteY28" fmla="*/ 37147 h 103196"/>
                <a:gd name="connsiteX29" fmla="*/ 4146631 w 4286284"/>
                <a:gd name="connsiteY29" fmla="*/ 41972 h 103196"/>
                <a:gd name="connsiteX30" fmla="*/ 4286284 w 4286284"/>
                <a:gd name="connsiteY30" fmla="*/ 45755 h 103196"/>
                <a:gd name="connsiteX0" fmla="*/ 0 w 4286284"/>
                <a:gd name="connsiteY0" fmla="*/ 59929 h 103196"/>
                <a:gd name="connsiteX1" fmla="*/ 139833 w 4286284"/>
                <a:gd name="connsiteY1" fmla="*/ 54342 h 103196"/>
                <a:gd name="connsiteX2" fmla="*/ 272740 w 4286284"/>
                <a:gd name="connsiteY2" fmla="*/ 61553 h 103196"/>
                <a:gd name="connsiteX3" fmla="*/ 429494 w 4286284"/>
                <a:gd name="connsiteY3" fmla="*/ 66110 h 103196"/>
                <a:gd name="connsiteX4" fmla="*/ 580378 w 4286284"/>
                <a:gd name="connsiteY4" fmla="*/ 57602 h 103196"/>
                <a:gd name="connsiteX5" fmla="*/ 721920 w 4286284"/>
                <a:gd name="connsiteY5" fmla="*/ 47565 h 103196"/>
                <a:gd name="connsiteX6" fmla="*/ 858530 w 4286284"/>
                <a:gd name="connsiteY6" fmla="*/ 55687 h 103196"/>
                <a:gd name="connsiteX7" fmla="*/ 1011014 w 4286284"/>
                <a:gd name="connsiteY7" fmla="*/ 50962 h 103196"/>
                <a:gd name="connsiteX8" fmla="*/ 1157601 w 4286284"/>
                <a:gd name="connsiteY8" fmla="*/ 55125 h 103196"/>
                <a:gd name="connsiteX9" fmla="*/ 1298839 w 4286284"/>
                <a:gd name="connsiteY9" fmla="*/ 59109 h 103196"/>
                <a:gd name="connsiteX10" fmla="*/ 1426201 w 4286284"/>
                <a:gd name="connsiteY10" fmla="*/ 59742 h 103196"/>
                <a:gd name="connsiteX11" fmla="*/ 1575046 w 4286284"/>
                <a:gd name="connsiteY11" fmla="*/ 51308 h 103196"/>
                <a:gd name="connsiteX12" fmla="*/ 1717561 w 4286284"/>
                <a:gd name="connsiteY12" fmla="*/ 49236 h 103196"/>
                <a:gd name="connsiteX13" fmla="*/ 1861266 w 4286284"/>
                <a:gd name="connsiteY13" fmla="*/ 43492 h 103196"/>
                <a:gd name="connsiteX14" fmla="*/ 1995201 w 4286284"/>
                <a:gd name="connsiteY14" fmla="*/ 44347 h 103196"/>
                <a:gd name="connsiteX15" fmla="*/ 2142495 w 4286284"/>
                <a:gd name="connsiteY15" fmla="*/ 41824 h 103196"/>
                <a:gd name="connsiteX16" fmla="*/ 2295953 w 4286284"/>
                <a:gd name="connsiteY16" fmla="*/ 40111 h 103196"/>
                <a:gd name="connsiteX17" fmla="*/ 2414713 w 4286284"/>
                <a:gd name="connsiteY17" fmla="*/ 43937 h 103196"/>
                <a:gd name="connsiteX18" fmla="*/ 2574124 w 4286284"/>
                <a:gd name="connsiteY18" fmla="*/ 39567 h 103196"/>
                <a:gd name="connsiteX19" fmla="*/ 2716651 w 4286284"/>
                <a:gd name="connsiteY19" fmla="*/ 45121 h 103196"/>
                <a:gd name="connsiteX20" fmla="*/ 2858432 w 4286284"/>
                <a:gd name="connsiteY20" fmla="*/ 48329 h 103196"/>
                <a:gd name="connsiteX21" fmla="*/ 2997063 w 4286284"/>
                <a:gd name="connsiteY21" fmla="*/ 54417 h 103196"/>
                <a:gd name="connsiteX22" fmla="*/ 3146352 w 4286284"/>
                <a:gd name="connsiteY22" fmla="*/ 53925 h 103196"/>
                <a:gd name="connsiteX23" fmla="*/ 3294531 w 4286284"/>
                <a:gd name="connsiteY23" fmla="*/ 47837 h 103196"/>
                <a:gd name="connsiteX24" fmla="*/ 3429878 w 4286284"/>
                <a:gd name="connsiteY24" fmla="*/ 50301 h 103196"/>
                <a:gd name="connsiteX25" fmla="*/ 3578728 w 4286284"/>
                <a:gd name="connsiteY25" fmla="*/ 45083 h 103196"/>
                <a:gd name="connsiteX26" fmla="*/ 3721657 w 4286284"/>
                <a:gd name="connsiteY26" fmla="*/ 46973 h 103196"/>
                <a:gd name="connsiteX27" fmla="*/ 3855125 w 4286284"/>
                <a:gd name="connsiteY27" fmla="*/ 52496 h 103196"/>
                <a:gd name="connsiteX28" fmla="*/ 4004506 w 4286284"/>
                <a:gd name="connsiteY28" fmla="*/ 37147 h 103196"/>
                <a:gd name="connsiteX29" fmla="*/ 4146631 w 4286284"/>
                <a:gd name="connsiteY29" fmla="*/ 41972 h 103196"/>
                <a:gd name="connsiteX30" fmla="*/ 4286284 w 4286284"/>
                <a:gd name="connsiteY30" fmla="*/ 45755 h 103196"/>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6146 h 99413"/>
                <a:gd name="connsiteX1" fmla="*/ 139833 w 4286284"/>
                <a:gd name="connsiteY1" fmla="*/ 50559 h 99413"/>
                <a:gd name="connsiteX2" fmla="*/ 272740 w 4286284"/>
                <a:gd name="connsiteY2" fmla="*/ 57770 h 99413"/>
                <a:gd name="connsiteX3" fmla="*/ 429494 w 4286284"/>
                <a:gd name="connsiteY3" fmla="*/ 62327 h 99413"/>
                <a:gd name="connsiteX4" fmla="*/ 580378 w 4286284"/>
                <a:gd name="connsiteY4" fmla="*/ 53819 h 99413"/>
                <a:gd name="connsiteX5" fmla="*/ 721920 w 4286284"/>
                <a:gd name="connsiteY5" fmla="*/ 43782 h 99413"/>
                <a:gd name="connsiteX6" fmla="*/ 858530 w 4286284"/>
                <a:gd name="connsiteY6" fmla="*/ 51904 h 99413"/>
                <a:gd name="connsiteX7" fmla="*/ 1011014 w 4286284"/>
                <a:gd name="connsiteY7" fmla="*/ 47179 h 99413"/>
                <a:gd name="connsiteX8" fmla="*/ 1157601 w 4286284"/>
                <a:gd name="connsiteY8" fmla="*/ 51342 h 99413"/>
                <a:gd name="connsiteX9" fmla="*/ 1298839 w 4286284"/>
                <a:gd name="connsiteY9" fmla="*/ 55326 h 99413"/>
                <a:gd name="connsiteX10" fmla="*/ 1426201 w 4286284"/>
                <a:gd name="connsiteY10" fmla="*/ 55959 h 99413"/>
                <a:gd name="connsiteX11" fmla="*/ 1575046 w 4286284"/>
                <a:gd name="connsiteY11" fmla="*/ 47525 h 99413"/>
                <a:gd name="connsiteX12" fmla="*/ 1717561 w 4286284"/>
                <a:gd name="connsiteY12" fmla="*/ 45453 h 99413"/>
                <a:gd name="connsiteX13" fmla="*/ 1861266 w 4286284"/>
                <a:gd name="connsiteY13" fmla="*/ 39709 h 99413"/>
                <a:gd name="connsiteX14" fmla="*/ 1995201 w 4286284"/>
                <a:gd name="connsiteY14" fmla="*/ 40564 h 99413"/>
                <a:gd name="connsiteX15" fmla="*/ 2142495 w 4286284"/>
                <a:gd name="connsiteY15" fmla="*/ 38041 h 99413"/>
                <a:gd name="connsiteX16" fmla="*/ 2295953 w 4286284"/>
                <a:gd name="connsiteY16" fmla="*/ 36328 h 99413"/>
                <a:gd name="connsiteX17" fmla="*/ 2414713 w 4286284"/>
                <a:gd name="connsiteY17" fmla="*/ 40154 h 99413"/>
                <a:gd name="connsiteX18" fmla="*/ 2574124 w 4286284"/>
                <a:gd name="connsiteY18" fmla="*/ 35784 h 99413"/>
                <a:gd name="connsiteX19" fmla="*/ 2716651 w 4286284"/>
                <a:gd name="connsiteY19" fmla="*/ 41338 h 99413"/>
                <a:gd name="connsiteX20" fmla="*/ 2858432 w 4286284"/>
                <a:gd name="connsiteY20" fmla="*/ 44546 h 99413"/>
                <a:gd name="connsiteX21" fmla="*/ 2997063 w 4286284"/>
                <a:gd name="connsiteY21" fmla="*/ 50634 h 99413"/>
                <a:gd name="connsiteX22" fmla="*/ 3146352 w 4286284"/>
                <a:gd name="connsiteY22" fmla="*/ 50142 h 99413"/>
                <a:gd name="connsiteX23" fmla="*/ 3294531 w 4286284"/>
                <a:gd name="connsiteY23" fmla="*/ 44054 h 99413"/>
                <a:gd name="connsiteX24" fmla="*/ 3429878 w 4286284"/>
                <a:gd name="connsiteY24" fmla="*/ 46518 h 99413"/>
                <a:gd name="connsiteX25" fmla="*/ 3578728 w 4286284"/>
                <a:gd name="connsiteY25" fmla="*/ 41300 h 99413"/>
                <a:gd name="connsiteX26" fmla="*/ 3721657 w 4286284"/>
                <a:gd name="connsiteY26" fmla="*/ 43190 h 99413"/>
                <a:gd name="connsiteX27" fmla="*/ 3855125 w 4286284"/>
                <a:gd name="connsiteY27" fmla="*/ 48713 h 99413"/>
                <a:gd name="connsiteX28" fmla="*/ 4004506 w 4286284"/>
                <a:gd name="connsiteY28" fmla="*/ 33364 h 99413"/>
                <a:gd name="connsiteX29" fmla="*/ 4146631 w 4286284"/>
                <a:gd name="connsiteY29" fmla="*/ 38189 h 99413"/>
                <a:gd name="connsiteX30" fmla="*/ 4286284 w 4286284"/>
                <a:gd name="connsiteY30" fmla="*/ 41972 h 99413"/>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6283 h 99550"/>
                <a:gd name="connsiteX1" fmla="*/ 139833 w 4286284"/>
                <a:gd name="connsiteY1" fmla="*/ 50696 h 99550"/>
                <a:gd name="connsiteX2" fmla="*/ 272740 w 4286284"/>
                <a:gd name="connsiteY2" fmla="*/ 57907 h 99550"/>
                <a:gd name="connsiteX3" fmla="*/ 429494 w 4286284"/>
                <a:gd name="connsiteY3" fmla="*/ 62464 h 99550"/>
                <a:gd name="connsiteX4" fmla="*/ 580378 w 4286284"/>
                <a:gd name="connsiteY4" fmla="*/ 53956 h 99550"/>
                <a:gd name="connsiteX5" fmla="*/ 721920 w 4286284"/>
                <a:gd name="connsiteY5" fmla="*/ 43919 h 99550"/>
                <a:gd name="connsiteX6" fmla="*/ 858530 w 4286284"/>
                <a:gd name="connsiteY6" fmla="*/ 52041 h 99550"/>
                <a:gd name="connsiteX7" fmla="*/ 1011014 w 4286284"/>
                <a:gd name="connsiteY7" fmla="*/ 47316 h 99550"/>
                <a:gd name="connsiteX8" fmla="*/ 1157601 w 4286284"/>
                <a:gd name="connsiteY8" fmla="*/ 51479 h 99550"/>
                <a:gd name="connsiteX9" fmla="*/ 1298839 w 4286284"/>
                <a:gd name="connsiteY9" fmla="*/ 55463 h 99550"/>
                <a:gd name="connsiteX10" fmla="*/ 1426201 w 4286284"/>
                <a:gd name="connsiteY10" fmla="*/ 56096 h 99550"/>
                <a:gd name="connsiteX11" fmla="*/ 1575046 w 4286284"/>
                <a:gd name="connsiteY11" fmla="*/ 47662 h 99550"/>
                <a:gd name="connsiteX12" fmla="*/ 1717561 w 4286284"/>
                <a:gd name="connsiteY12" fmla="*/ 45590 h 99550"/>
                <a:gd name="connsiteX13" fmla="*/ 1861266 w 4286284"/>
                <a:gd name="connsiteY13" fmla="*/ 39846 h 99550"/>
                <a:gd name="connsiteX14" fmla="*/ 1995201 w 4286284"/>
                <a:gd name="connsiteY14" fmla="*/ 40701 h 99550"/>
                <a:gd name="connsiteX15" fmla="*/ 2142495 w 4286284"/>
                <a:gd name="connsiteY15" fmla="*/ 38178 h 99550"/>
                <a:gd name="connsiteX16" fmla="*/ 2295953 w 4286284"/>
                <a:gd name="connsiteY16" fmla="*/ 36465 h 99550"/>
                <a:gd name="connsiteX17" fmla="*/ 2414713 w 4286284"/>
                <a:gd name="connsiteY17" fmla="*/ 40291 h 99550"/>
                <a:gd name="connsiteX18" fmla="*/ 2574124 w 4286284"/>
                <a:gd name="connsiteY18" fmla="*/ 35921 h 99550"/>
                <a:gd name="connsiteX19" fmla="*/ 2716651 w 4286284"/>
                <a:gd name="connsiteY19" fmla="*/ 41475 h 99550"/>
                <a:gd name="connsiteX20" fmla="*/ 2858432 w 4286284"/>
                <a:gd name="connsiteY20" fmla="*/ 44683 h 99550"/>
                <a:gd name="connsiteX21" fmla="*/ 2997063 w 4286284"/>
                <a:gd name="connsiteY21" fmla="*/ 50771 h 99550"/>
                <a:gd name="connsiteX22" fmla="*/ 3146352 w 4286284"/>
                <a:gd name="connsiteY22" fmla="*/ 50279 h 99550"/>
                <a:gd name="connsiteX23" fmla="*/ 3294531 w 4286284"/>
                <a:gd name="connsiteY23" fmla="*/ 44191 h 99550"/>
                <a:gd name="connsiteX24" fmla="*/ 3429878 w 4286284"/>
                <a:gd name="connsiteY24" fmla="*/ 46655 h 99550"/>
                <a:gd name="connsiteX25" fmla="*/ 3578728 w 4286284"/>
                <a:gd name="connsiteY25" fmla="*/ 41437 h 99550"/>
                <a:gd name="connsiteX26" fmla="*/ 3721657 w 4286284"/>
                <a:gd name="connsiteY26" fmla="*/ 43327 h 99550"/>
                <a:gd name="connsiteX27" fmla="*/ 3855125 w 4286284"/>
                <a:gd name="connsiteY27" fmla="*/ 48850 h 99550"/>
                <a:gd name="connsiteX28" fmla="*/ 4004506 w 4286284"/>
                <a:gd name="connsiteY28" fmla="*/ 33501 h 99550"/>
                <a:gd name="connsiteX29" fmla="*/ 4146631 w 4286284"/>
                <a:gd name="connsiteY29" fmla="*/ 38326 h 99550"/>
                <a:gd name="connsiteX30" fmla="*/ 4286284 w 4286284"/>
                <a:gd name="connsiteY30" fmla="*/ 42109 h 9955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87498 h 130765"/>
                <a:gd name="connsiteX1" fmla="*/ 139833 w 4286284"/>
                <a:gd name="connsiteY1" fmla="*/ 81911 h 130765"/>
                <a:gd name="connsiteX2" fmla="*/ 272740 w 4286284"/>
                <a:gd name="connsiteY2" fmla="*/ 89122 h 130765"/>
                <a:gd name="connsiteX3" fmla="*/ 429494 w 4286284"/>
                <a:gd name="connsiteY3" fmla="*/ 93679 h 130765"/>
                <a:gd name="connsiteX4" fmla="*/ 580378 w 4286284"/>
                <a:gd name="connsiteY4" fmla="*/ 85171 h 130765"/>
                <a:gd name="connsiteX5" fmla="*/ 721920 w 4286284"/>
                <a:gd name="connsiteY5" fmla="*/ 75134 h 130765"/>
                <a:gd name="connsiteX6" fmla="*/ 858530 w 4286284"/>
                <a:gd name="connsiteY6" fmla="*/ 83256 h 130765"/>
                <a:gd name="connsiteX7" fmla="*/ 1011014 w 4286284"/>
                <a:gd name="connsiteY7" fmla="*/ 78531 h 130765"/>
                <a:gd name="connsiteX8" fmla="*/ 1157601 w 4286284"/>
                <a:gd name="connsiteY8" fmla="*/ 82694 h 130765"/>
                <a:gd name="connsiteX9" fmla="*/ 1343517 w 4286284"/>
                <a:gd name="connsiteY9" fmla="*/ 301 h 130765"/>
                <a:gd name="connsiteX10" fmla="*/ 1426201 w 4286284"/>
                <a:gd name="connsiteY10" fmla="*/ 87311 h 130765"/>
                <a:gd name="connsiteX11" fmla="*/ 1575046 w 4286284"/>
                <a:gd name="connsiteY11" fmla="*/ 78877 h 130765"/>
                <a:gd name="connsiteX12" fmla="*/ 1717561 w 4286284"/>
                <a:gd name="connsiteY12" fmla="*/ 76805 h 130765"/>
                <a:gd name="connsiteX13" fmla="*/ 1861266 w 4286284"/>
                <a:gd name="connsiteY13" fmla="*/ 71061 h 130765"/>
                <a:gd name="connsiteX14" fmla="*/ 1995201 w 4286284"/>
                <a:gd name="connsiteY14" fmla="*/ 71916 h 130765"/>
                <a:gd name="connsiteX15" fmla="*/ 2142495 w 4286284"/>
                <a:gd name="connsiteY15" fmla="*/ 69393 h 130765"/>
                <a:gd name="connsiteX16" fmla="*/ 2295953 w 4286284"/>
                <a:gd name="connsiteY16" fmla="*/ 67680 h 130765"/>
                <a:gd name="connsiteX17" fmla="*/ 2414713 w 4286284"/>
                <a:gd name="connsiteY17" fmla="*/ 71506 h 130765"/>
                <a:gd name="connsiteX18" fmla="*/ 2574124 w 4286284"/>
                <a:gd name="connsiteY18" fmla="*/ 67136 h 130765"/>
                <a:gd name="connsiteX19" fmla="*/ 2716651 w 4286284"/>
                <a:gd name="connsiteY19" fmla="*/ 72690 h 130765"/>
                <a:gd name="connsiteX20" fmla="*/ 2858432 w 4286284"/>
                <a:gd name="connsiteY20" fmla="*/ 75898 h 130765"/>
                <a:gd name="connsiteX21" fmla="*/ 2997063 w 4286284"/>
                <a:gd name="connsiteY21" fmla="*/ 81986 h 130765"/>
                <a:gd name="connsiteX22" fmla="*/ 3146352 w 4286284"/>
                <a:gd name="connsiteY22" fmla="*/ 81494 h 130765"/>
                <a:gd name="connsiteX23" fmla="*/ 3294531 w 4286284"/>
                <a:gd name="connsiteY23" fmla="*/ 75406 h 130765"/>
                <a:gd name="connsiteX24" fmla="*/ 3429878 w 4286284"/>
                <a:gd name="connsiteY24" fmla="*/ 77870 h 130765"/>
                <a:gd name="connsiteX25" fmla="*/ 3578728 w 4286284"/>
                <a:gd name="connsiteY25" fmla="*/ 72652 h 130765"/>
                <a:gd name="connsiteX26" fmla="*/ 3721657 w 4286284"/>
                <a:gd name="connsiteY26" fmla="*/ 74542 h 130765"/>
                <a:gd name="connsiteX27" fmla="*/ 3855125 w 4286284"/>
                <a:gd name="connsiteY27" fmla="*/ 80065 h 130765"/>
                <a:gd name="connsiteX28" fmla="*/ 4004506 w 4286284"/>
                <a:gd name="connsiteY28" fmla="*/ 64716 h 130765"/>
                <a:gd name="connsiteX29" fmla="*/ 4146631 w 4286284"/>
                <a:gd name="connsiteY29" fmla="*/ 69541 h 130765"/>
                <a:gd name="connsiteX30" fmla="*/ 4286284 w 4286284"/>
                <a:gd name="connsiteY30" fmla="*/ 73324 h 1307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814 h 103081"/>
                <a:gd name="connsiteX1" fmla="*/ 139833 w 4286284"/>
                <a:gd name="connsiteY1" fmla="*/ 54227 h 103081"/>
                <a:gd name="connsiteX2" fmla="*/ 272740 w 4286284"/>
                <a:gd name="connsiteY2" fmla="*/ 61438 h 103081"/>
                <a:gd name="connsiteX3" fmla="*/ 429494 w 4286284"/>
                <a:gd name="connsiteY3" fmla="*/ 65995 h 103081"/>
                <a:gd name="connsiteX4" fmla="*/ 580378 w 4286284"/>
                <a:gd name="connsiteY4" fmla="*/ 57487 h 103081"/>
                <a:gd name="connsiteX5" fmla="*/ 721920 w 4286284"/>
                <a:gd name="connsiteY5" fmla="*/ 47450 h 103081"/>
                <a:gd name="connsiteX6" fmla="*/ 858530 w 4286284"/>
                <a:gd name="connsiteY6" fmla="*/ 55572 h 103081"/>
                <a:gd name="connsiteX7" fmla="*/ 1011014 w 4286284"/>
                <a:gd name="connsiteY7" fmla="*/ 50847 h 103081"/>
                <a:gd name="connsiteX8" fmla="*/ 1157601 w 4286284"/>
                <a:gd name="connsiteY8" fmla="*/ 55010 h 103081"/>
                <a:gd name="connsiteX9" fmla="*/ 1292882 w 4286284"/>
                <a:gd name="connsiteY9" fmla="*/ 44101 h 103081"/>
                <a:gd name="connsiteX10" fmla="*/ 1426201 w 4286284"/>
                <a:gd name="connsiteY10" fmla="*/ 59627 h 103081"/>
                <a:gd name="connsiteX11" fmla="*/ 1575046 w 4286284"/>
                <a:gd name="connsiteY11" fmla="*/ 51193 h 103081"/>
                <a:gd name="connsiteX12" fmla="*/ 1717561 w 4286284"/>
                <a:gd name="connsiteY12" fmla="*/ 49121 h 103081"/>
                <a:gd name="connsiteX13" fmla="*/ 1861266 w 4286284"/>
                <a:gd name="connsiteY13" fmla="*/ 43377 h 103081"/>
                <a:gd name="connsiteX14" fmla="*/ 1995201 w 4286284"/>
                <a:gd name="connsiteY14" fmla="*/ 44232 h 103081"/>
                <a:gd name="connsiteX15" fmla="*/ 2142495 w 4286284"/>
                <a:gd name="connsiteY15" fmla="*/ 41709 h 103081"/>
                <a:gd name="connsiteX16" fmla="*/ 2295953 w 4286284"/>
                <a:gd name="connsiteY16" fmla="*/ 39996 h 103081"/>
                <a:gd name="connsiteX17" fmla="*/ 2414713 w 4286284"/>
                <a:gd name="connsiteY17" fmla="*/ 43822 h 103081"/>
                <a:gd name="connsiteX18" fmla="*/ 2574124 w 4286284"/>
                <a:gd name="connsiteY18" fmla="*/ 39452 h 103081"/>
                <a:gd name="connsiteX19" fmla="*/ 2716651 w 4286284"/>
                <a:gd name="connsiteY19" fmla="*/ 45006 h 103081"/>
                <a:gd name="connsiteX20" fmla="*/ 2858432 w 4286284"/>
                <a:gd name="connsiteY20" fmla="*/ 48214 h 103081"/>
                <a:gd name="connsiteX21" fmla="*/ 2997063 w 4286284"/>
                <a:gd name="connsiteY21" fmla="*/ 54302 h 103081"/>
                <a:gd name="connsiteX22" fmla="*/ 3146352 w 4286284"/>
                <a:gd name="connsiteY22" fmla="*/ 53810 h 103081"/>
                <a:gd name="connsiteX23" fmla="*/ 3294531 w 4286284"/>
                <a:gd name="connsiteY23" fmla="*/ 47722 h 103081"/>
                <a:gd name="connsiteX24" fmla="*/ 3429878 w 4286284"/>
                <a:gd name="connsiteY24" fmla="*/ 50186 h 103081"/>
                <a:gd name="connsiteX25" fmla="*/ 3578728 w 4286284"/>
                <a:gd name="connsiteY25" fmla="*/ 44968 h 103081"/>
                <a:gd name="connsiteX26" fmla="*/ 3721657 w 4286284"/>
                <a:gd name="connsiteY26" fmla="*/ 46858 h 103081"/>
                <a:gd name="connsiteX27" fmla="*/ 3855125 w 4286284"/>
                <a:gd name="connsiteY27" fmla="*/ 52381 h 103081"/>
                <a:gd name="connsiteX28" fmla="*/ 4004506 w 4286284"/>
                <a:gd name="connsiteY28" fmla="*/ 37032 h 103081"/>
                <a:gd name="connsiteX29" fmla="*/ 4146631 w 4286284"/>
                <a:gd name="connsiteY29" fmla="*/ 41857 h 103081"/>
                <a:gd name="connsiteX30" fmla="*/ 4286284 w 4286284"/>
                <a:gd name="connsiteY30" fmla="*/ 45640 h 103081"/>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60024 h 103291"/>
                <a:gd name="connsiteX1" fmla="*/ 139833 w 4286284"/>
                <a:gd name="connsiteY1" fmla="*/ 54437 h 103291"/>
                <a:gd name="connsiteX2" fmla="*/ 272740 w 4286284"/>
                <a:gd name="connsiteY2" fmla="*/ 61648 h 103291"/>
                <a:gd name="connsiteX3" fmla="*/ 429494 w 4286284"/>
                <a:gd name="connsiteY3" fmla="*/ 66205 h 103291"/>
                <a:gd name="connsiteX4" fmla="*/ 580378 w 4286284"/>
                <a:gd name="connsiteY4" fmla="*/ 57697 h 103291"/>
                <a:gd name="connsiteX5" fmla="*/ 721920 w 4286284"/>
                <a:gd name="connsiteY5" fmla="*/ 47660 h 103291"/>
                <a:gd name="connsiteX6" fmla="*/ 858530 w 4286284"/>
                <a:gd name="connsiteY6" fmla="*/ 55782 h 103291"/>
                <a:gd name="connsiteX7" fmla="*/ 1011014 w 4286284"/>
                <a:gd name="connsiteY7" fmla="*/ 51057 h 103291"/>
                <a:gd name="connsiteX8" fmla="*/ 1157601 w 4286284"/>
                <a:gd name="connsiteY8" fmla="*/ 55220 h 103291"/>
                <a:gd name="connsiteX9" fmla="*/ 1292882 w 4286284"/>
                <a:gd name="connsiteY9" fmla="*/ 44311 h 103291"/>
                <a:gd name="connsiteX10" fmla="*/ 1426201 w 4286284"/>
                <a:gd name="connsiteY10" fmla="*/ 59837 h 103291"/>
                <a:gd name="connsiteX11" fmla="*/ 1575046 w 4286284"/>
                <a:gd name="connsiteY11" fmla="*/ 51403 h 103291"/>
                <a:gd name="connsiteX12" fmla="*/ 1717561 w 4286284"/>
                <a:gd name="connsiteY12" fmla="*/ 49331 h 103291"/>
                <a:gd name="connsiteX13" fmla="*/ 1861266 w 4286284"/>
                <a:gd name="connsiteY13" fmla="*/ 43587 h 103291"/>
                <a:gd name="connsiteX14" fmla="*/ 1995201 w 4286284"/>
                <a:gd name="connsiteY14" fmla="*/ 44442 h 103291"/>
                <a:gd name="connsiteX15" fmla="*/ 2142495 w 4286284"/>
                <a:gd name="connsiteY15" fmla="*/ 41919 h 103291"/>
                <a:gd name="connsiteX16" fmla="*/ 2295953 w 4286284"/>
                <a:gd name="connsiteY16" fmla="*/ 40206 h 103291"/>
                <a:gd name="connsiteX17" fmla="*/ 2414713 w 4286284"/>
                <a:gd name="connsiteY17" fmla="*/ 44032 h 103291"/>
                <a:gd name="connsiteX18" fmla="*/ 2574124 w 4286284"/>
                <a:gd name="connsiteY18" fmla="*/ 39662 h 103291"/>
                <a:gd name="connsiteX19" fmla="*/ 2716651 w 4286284"/>
                <a:gd name="connsiteY19" fmla="*/ 45216 h 103291"/>
                <a:gd name="connsiteX20" fmla="*/ 2858432 w 4286284"/>
                <a:gd name="connsiteY20" fmla="*/ 48424 h 103291"/>
                <a:gd name="connsiteX21" fmla="*/ 2997063 w 4286284"/>
                <a:gd name="connsiteY21" fmla="*/ 54512 h 103291"/>
                <a:gd name="connsiteX22" fmla="*/ 3146352 w 4286284"/>
                <a:gd name="connsiteY22" fmla="*/ 54020 h 103291"/>
                <a:gd name="connsiteX23" fmla="*/ 3294531 w 4286284"/>
                <a:gd name="connsiteY23" fmla="*/ 47932 h 103291"/>
                <a:gd name="connsiteX24" fmla="*/ 3429878 w 4286284"/>
                <a:gd name="connsiteY24" fmla="*/ 50396 h 103291"/>
                <a:gd name="connsiteX25" fmla="*/ 3578728 w 4286284"/>
                <a:gd name="connsiteY25" fmla="*/ 45178 h 103291"/>
                <a:gd name="connsiteX26" fmla="*/ 3721657 w 4286284"/>
                <a:gd name="connsiteY26" fmla="*/ 47068 h 103291"/>
                <a:gd name="connsiteX27" fmla="*/ 3855125 w 4286284"/>
                <a:gd name="connsiteY27" fmla="*/ 52591 h 103291"/>
                <a:gd name="connsiteX28" fmla="*/ 4004506 w 4286284"/>
                <a:gd name="connsiteY28" fmla="*/ 37242 h 103291"/>
                <a:gd name="connsiteX29" fmla="*/ 4146631 w 4286284"/>
                <a:gd name="connsiteY29" fmla="*/ 42067 h 103291"/>
                <a:gd name="connsiteX30" fmla="*/ 4286284 w 4286284"/>
                <a:gd name="connsiteY30" fmla="*/ 45850 h 103291"/>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60447 h 103714"/>
                <a:gd name="connsiteX1" fmla="*/ 139833 w 4286284"/>
                <a:gd name="connsiteY1" fmla="*/ 54860 h 103714"/>
                <a:gd name="connsiteX2" fmla="*/ 272740 w 4286284"/>
                <a:gd name="connsiteY2" fmla="*/ 62071 h 103714"/>
                <a:gd name="connsiteX3" fmla="*/ 429494 w 4286284"/>
                <a:gd name="connsiteY3" fmla="*/ 66628 h 103714"/>
                <a:gd name="connsiteX4" fmla="*/ 580378 w 4286284"/>
                <a:gd name="connsiteY4" fmla="*/ 58120 h 103714"/>
                <a:gd name="connsiteX5" fmla="*/ 721920 w 4286284"/>
                <a:gd name="connsiteY5" fmla="*/ 48083 h 103714"/>
                <a:gd name="connsiteX6" fmla="*/ 858530 w 4286284"/>
                <a:gd name="connsiteY6" fmla="*/ 56205 h 103714"/>
                <a:gd name="connsiteX7" fmla="*/ 1011014 w 4286284"/>
                <a:gd name="connsiteY7" fmla="*/ 51480 h 103714"/>
                <a:gd name="connsiteX8" fmla="*/ 1157601 w 4286284"/>
                <a:gd name="connsiteY8" fmla="*/ 55643 h 103714"/>
                <a:gd name="connsiteX9" fmla="*/ 1292882 w 4286284"/>
                <a:gd name="connsiteY9" fmla="*/ 44734 h 103714"/>
                <a:gd name="connsiteX10" fmla="*/ 1426201 w 4286284"/>
                <a:gd name="connsiteY10" fmla="*/ 60260 h 103714"/>
                <a:gd name="connsiteX11" fmla="*/ 1575046 w 4286284"/>
                <a:gd name="connsiteY11" fmla="*/ 51826 h 103714"/>
                <a:gd name="connsiteX12" fmla="*/ 1717561 w 4286284"/>
                <a:gd name="connsiteY12" fmla="*/ 49754 h 103714"/>
                <a:gd name="connsiteX13" fmla="*/ 1861266 w 4286284"/>
                <a:gd name="connsiteY13" fmla="*/ 44010 h 103714"/>
                <a:gd name="connsiteX14" fmla="*/ 1995201 w 4286284"/>
                <a:gd name="connsiteY14" fmla="*/ 44865 h 103714"/>
                <a:gd name="connsiteX15" fmla="*/ 2142495 w 4286284"/>
                <a:gd name="connsiteY15" fmla="*/ 42342 h 103714"/>
                <a:gd name="connsiteX16" fmla="*/ 2295953 w 4286284"/>
                <a:gd name="connsiteY16" fmla="*/ 40629 h 103714"/>
                <a:gd name="connsiteX17" fmla="*/ 2414713 w 4286284"/>
                <a:gd name="connsiteY17" fmla="*/ 44455 h 103714"/>
                <a:gd name="connsiteX18" fmla="*/ 2574124 w 4286284"/>
                <a:gd name="connsiteY18" fmla="*/ 40085 h 103714"/>
                <a:gd name="connsiteX19" fmla="*/ 2716651 w 4286284"/>
                <a:gd name="connsiteY19" fmla="*/ 45639 h 103714"/>
                <a:gd name="connsiteX20" fmla="*/ 2858432 w 4286284"/>
                <a:gd name="connsiteY20" fmla="*/ 48847 h 103714"/>
                <a:gd name="connsiteX21" fmla="*/ 2997063 w 4286284"/>
                <a:gd name="connsiteY21" fmla="*/ 54935 h 103714"/>
                <a:gd name="connsiteX22" fmla="*/ 3146352 w 4286284"/>
                <a:gd name="connsiteY22" fmla="*/ 54443 h 103714"/>
                <a:gd name="connsiteX23" fmla="*/ 3294531 w 4286284"/>
                <a:gd name="connsiteY23" fmla="*/ 48355 h 103714"/>
                <a:gd name="connsiteX24" fmla="*/ 3429878 w 4286284"/>
                <a:gd name="connsiteY24" fmla="*/ 50819 h 103714"/>
                <a:gd name="connsiteX25" fmla="*/ 3578728 w 4286284"/>
                <a:gd name="connsiteY25" fmla="*/ 45601 h 103714"/>
                <a:gd name="connsiteX26" fmla="*/ 3721657 w 4286284"/>
                <a:gd name="connsiteY26" fmla="*/ 47491 h 103714"/>
                <a:gd name="connsiteX27" fmla="*/ 3855125 w 4286284"/>
                <a:gd name="connsiteY27" fmla="*/ 53014 h 103714"/>
                <a:gd name="connsiteX28" fmla="*/ 4004506 w 4286284"/>
                <a:gd name="connsiteY28" fmla="*/ 37665 h 103714"/>
                <a:gd name="connsiteX29" fmla="*/ 4146631 w 4286284"/>
                <a:gd name="connsiteY29" fmla="*/ 42490 h 103714"/>
                <a:gd name="connsiteX30" fmla="*/ 4286284 w 4286284"/>
                <a:gd name="connsiteY30" fmla="*/ 46273 h 103714"/>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872 h 103139"/>
                <a:gd name="connsiteX1" fmla="*/ 139833 w 4286284"/>
                <a:gd name="connsiteY1" fmla="*/ 54285 h 103139"/>
                <a:gd name="connsiteX2" fmla="*/ 272740 w 4286284"/>
                <a:gd name="connsiteY2" fmla="*/ 61496 h 103139"/>
                <a:gd name="connsiteX3" fmla="*/ 429494 w 4286284"/>
                <a:gd name="connsiteY3" fmla="*/ 66053 h 103139"/>
                <a:gd name="connsiteX4" fmla="*/ 580378 w 4286284"/>
                <a:gd name="connsiteY4" fmla="*/ 57545 h 103139"/>
                <a:gd name="connsiteX5" fmla="*/ 721920 w 4286284"/>
                <a:gd name="connsiteY5" fmla="*/ 47508 h 103139"/>
                <a:gd name="connsiteX6" fmla="*/ 858530 w 4286284"/>
                <a:gd name="connsiteY6" fmla="*/ 55630 h 103139"/>
                <a:gd name="connsiteX7" fmla="*/ 1011014 w 4286284"/>
                <a:gd name="connsiteY7" fmla="*/ 50905 h 103139"/>
                <a:gd name="connsiteX8" fmla="*/ 1157601 w 4286284"/>
                <a:gd name="connsiteY8" fmla="*/ 55068 h 103139"/>
                <a:gd name="connsiteX9" fmla="*/ 1292882 w 4286284"/>
                <a:gd name="connsiteY9" fmla="*/ 44159 h 103139"/>
                <a:gd name="connsiteX10" fmla="*/ 1426201 w 4286284"/>
                <a:gd name="connsiteY10" fmla="*/ 59685 h 103139"/>
                <a:gd name="connsiteX11" fmla="*/ 1575046 w 4286284"/>
                <a:gd name="connsiteY11" fmla="*/ 51251 h 103139"/>
                <a:gd name="connsiteX12" fmla="*/ 1717561 w 4286284"/>
                <a:gd name="connsiteY12" fmla="*/ 49179 h 103139"/>
                <a:gd name="connsiteX13" fmla="*/ 1861266 w 4286284"/>
                <a:gd name="connsiteY13" fmla="*/ 43435 h 103139"/>
                <a:gd name="connsiteX14" fmla="*/ 1995201 w 4286284"/>
                <a:gd name="connsiteY14" fmla="*/ 44290 h 103139"/>
                <a:gd name="connsiteX15" fmla="*/ 2142495 w 4286284"/>
                <a:gd name="connsiteY15" fmla="*/ 41767 h 103139"/>
                <a:gd name="connsiteX16" fmla="*/ 2295953 w 4286284"/>
                <a:gd name="connsiteY16" fmla="*/ 40054 h 103139"/>
                <a:gd name="connsiteX17" fmla="*/ 2414713 w 4286284"/>
                <a:gd name="connsiteY17" fmla="*/ 43880 h 103139"/>
                <a:gd name="connsiteX18" fmla="*/ 2574124 w 4286284"/>
                <a:gd name="connsiteY18" fmla="*/ 39510 h 103139"/>
                <a:gd name="connsiteX19" fmla="*/ 2716651 w 4286284"/>
                <a:gd name="connsiteY19" fmla="*/ 45064 h 103139"/>
                <a:gd name="connsiteX20" fmla="*/ 2858432 w 4286284"/>
                <a:gd name="connsiteY20" fmla="*/ 48272 h 103139"/>
                <a:gd name="connsiteX21" fmla="*/ 2997063 w 4286284"/>
                <a:gd name="connsiteY21" fmla="*/ 54360 h 103139"/>
                <a:gd name="connsiteX22" fmla="*/ 3146352 w 4286284"/>
                <a:gd name="connsiteY22" fmla="*/ 53868 h 103139"/>
                <a:gd name="connsiteX23" fmla="*/ 3294531 w 4286284"/>
                <a:gd name="connsiteY23" fmla="*/ 47780 h 103139"/>
                <a:gd name="connsiteX24" fmla="*/ 3429878 w 4286284"/>
                <a:gd name="connsiteY24" fmla="*/ 50244 h 103139"/>
                <a:gd name="connsiteX25" fmla="*/ 3578728 w 4286284"/>
                <a:gd name="connsiteY25" fmla="*/ 45026 h 103139"/>
                <a:gd name="connsiteX26" fmla="*/ 3721657 w 4286284"/>
                <a:gd name="connsiteY26" fmla="*/ 46916 h 103139"/>
                <a:gd name="connsiteX27" fmla="*/ 3855125 w 4286284"/>
                <a:gd name="connsiteY27" fmla="*/ 52439 h 103139"/>
                <a:gd name="connsiteX28" fmla="*/ 4004506 w 4286284"/>
                <a:gd name="connsiteY28" fmla="*/ 37090 h 103139"/>
                <a:gd name="connsiteX29" fmla="*/ 4146631 w 4286284"/>
                <a:gd name="connsiteY29" fmla="*/ 41915 h 103139"/>
                <a:gd name="connsiteX30" fmla="*/ 4286284 w 4286284"/>
                <a:gd name="connsiteY30" fmla="*/ 45698 h 103139"/>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63686 h 106953"/>
                <a:gd name="connsiteX1" fmla="*/ 139833 w 4286284"/>
                <a:gd name="connsiteY1" fmla="*/ 58099 h 106953"/>
                <a:gd name="connsiteX2" fmla="*/ 272740 w 4286284"/>
                <a:gd name="connsiteY2" fmla="*/ 65310 h 106953"/>
                <a:gd name="connsiteX3" fmla="*/ 429494 w 4286284"/>
                <a:gd name="connsiteY3" fmla="*/ 69867 h 106953"/>
                <a:gd name="connsiteX4" fmla="*/ 580378 w 4286284"/>
                <a:gd name="connsiteY4" fmla="*/ 61359 h 106953"/>
                <a:gd name="connsiteX5" fmla="*/ 721920 w 4286284"/>
                <a:gd name="connsiteY5" fmla="*/ 51322 h 106953"/>
                <a:gd name="connsiteX6" fmla="*/ 858530 w 4286284"/>
                <a:gd name="connsiteY6" fmla="*/ 59444 h 106953"/>
                <a:gd name="connsiteX7" fmla="*/ 1011014 w 4286284"/>
                <a:gd name="connsiteY7" fmla="*/ 54719 h 106953"/>
                <a:gd name="connsiteX8" fmla="*/ 1157601 w 4286284"/>
                <a:gd name="connsiteY8" fmla="*/ 58882 h 106953"/>
                <a:gd name="connsiteX9" fmla="*/ 1292882 w 4286284"/>
                <a:gd name="connsiteY9" fmla="*/ 47973 h 106953"/>
                <a:gd name="connsiteX10" fmla="*/ 1426201 w 4286284"/>
                <a:gd name="connsiteY10" fmla="*/ 63499 h 106953"/>
                <a:gd name="connsiteX11" fmla="*/ 1575046 w 4286284"/>
                <a:gd name="connsiteY11" fmla="*/ 55065 h 106953"/>
                <a:gd name="connsiteX12" fmla="*/ 1717561 w 4286284"/>
                <a:gd name="connsiteY12" fmla="*/ 52993 h 106953"/>
                <a:gd name="connsiteX13" fmla="*/ 1861266 w 4286284"/>
                <a:gd name="connsiteY13" fmla="*/ 47249 h 106953"/>
                <a:gd name="connsiteX14" fmla="*/ 1995201 w 4286284"/>
                <a:gd name="connsiteY14" fmla="*/ 48104 h 106953"/>
                <a:gd name="connsiteX15" fmla="*/ 2142495 w 4286284"/>
                <a:gd name="connsiteY15" fmla="*/ 45581 h 106953"/>
                <a:gd name="connsiteX16" fmla="*/ 2295953 w 4286284"/>
                <a:gd name="connsiteY16" fmla="*/ 43868 h 106953"/>
                <a:gd name="connsiteX17" fmla="*/ 2414713 w 4286284"/>
                <a:gd name="connsiteY17" fmla="*/ 47694 h 106953"/>
                <a:gd name="connsiteX18" fmla="*/ 2574124 w 4286284"/>
                <a:gd name="connsiteY18" fmla="*/ 43324 h 106953"/>
                <a:gd name="connsiteX19" fmla="*/ 2716651 w 4286284"/>
                <a:gd name="connsiteY19" fmla="*/ 48878 h 106953"/>
                <a:gd name="connsiteX20" fmla="*/ 2858432 w 4286284"/>
                <a:gd name="connsiteY20" fmla="*/ 52086 h 106953"/>
                <a:gd name="connsiteX21" fmla="*/ 2997063 w 4286284"/>
                <a:gd name="connsiteY21" fmla="*/ 58174 h 106953"/>
                <a:gd name="connsiteX22" fmla="*/ 3146352 w 4286284"/>
                <a:gd name="connsiteY22" fmla="*/ 57682 h 106953"/>
                <a:gd name="connsiteX23" fmla="*/ 3294531 w 4286284"/>
                <a:gd name="connsiteY23" fmla="*/ 51594 h 106953"/>
                <a:gd name="connsiteX24" fmla="*/ 3429878 w 4286284"/>
                <a:gd name="connsiteY24" fmla="*/ 54058 h 106953"/>
                <a:gd name="connsiteX25" fmla="*/ 3578728 w 4286284"/>
                <a:gd name="connsiteY25" fmla="*/ 48840 h 106953"/>
                <a:gd name="connsiteX26" fmla="*/ 3721657 w 4286284"/>
                <a:gd name="connsiteY26" fmla="*/ 50730 h 106953"/>
                <a:gd name="connsiteX27" fmla="*/ 3855125 w 4286284"/>
                <a:gd name="connsiteY27" fmla="*/ 56253 h 106953"/>
                <a:gd name="connsiteX28" fmla="*/ 4004506 w 4286284"/>
                <a:gd name="connsiteY28" fmla="*/ 40904 h 106953"/>
                <a:gd name="connsiteX29" fmla="*/ 4146631 w 4286284"/>
                <a:gd name="connsiteY29" fmla="*/ 45729 h 106953"/>
                <a:gd name="connsiteX30" fmla="*/ 4286284 w 4286284"/>
                <a:gd name="connsiteY30" fmla="*/ 49512 h 106953"/>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6627 w 4286284"/>
                <a:gd name="connsiteY17" fmla="*/ 22948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8066"/>
                <a:gd name="connsiteX1" fmla="*/ 139833 w 4286284"/>
                <a:gd name="connsiteY1" fmla="*/ 48246 h 98066"/>
                <a:gd name="connsiteX2" fmla="*/ 272740 w 4286284"/>
                <a:gd name="connsiteY2" fmla="*/ 55457 h 98066"/>
                <a:gd name="connsiteX3" fmla="*/ 429494 w 4286284"/>
                <a:gd name="connsiteY3" fmla="*/ 60014 h 98066"/>
                <a:gd name="connsiteX4" fmla="*/ 580378 w 4286284"/>
                <a:gd name="connsiteY4" fmla="*/ 51506 h 98066"/>
                <a:gd name="connsiteX5" fmla="*/ 721920 w 4286284"/>
                <a:gd name="connsiteY5" fmla="*/ 41469 h 98066"/>
                <a:gd name="connsiteX6" fmla="*/ 858530 w 4286284"/>
                <a:gd name="connsiteY6" fmla="*/ 49591 h 98066"/>
                <a:gd name="connsiteX7" fmla="*/ 1011014 w 4286284"/>
                <a:gd name="connsiteY7" fmla="*/ 44866 h 98066"/>
                <a:gd name="connsiteX8" fmla="*/ 1157601 w 4286284"/>
                <a:gd name="connsiteY8" fmla="*/ 49029 h 98066"/>
                <a:gd name="connsiteX9" fmla="*/ 1292882 w 4286284"/>
                <a:gd name="connsiteY9" fmla="*/ 38120 h 98066"/>
                <a:gd name="connsiteX10" fmla="*/ 1426201 w 4286284"/>
                <a:gd name="connsiteY10" fmla="*/ 53646 h 98066"/>
                <a:gd name="connsiteX11" fmla="*/ 1575046 w 4286284"/>
                <a:gd name="connsiteY11" fmla="*/ 45212 h 98066"/>
                <a:gd name="connsiteX12" fmla="*/ 1717561 w 4286284"/>
                <a:gd name="connsiteY12" fmla="*/ 43140 h 98066"/>
                <a:gd name="connsiteX13" fmla="*/ 1861266 w 4286284"/>
                <a:gd name="connsiteY13" fmla="*/ 37396 h 98066"/>
                <a:gd name="connsiteX14" fmla="*/ 1995201 w 4286284"/>
                <a:gd name="connsiteY14" fmla="*/ 38251 h 98066"/>
                <a:gd name="connsiteX15" fmla="*/ 2142495 w 4286284"/>
                <a:gd name="connsiteY15" fmla="*/ 35728 h 98066"/>
                <a:gd name="connsiteX16" fmla="*/ 2295953 w 4286284"/>
                <a:gd name="connsiteY16" fmla="*/ 34015 h 98066"/>
                <a:gd name="connsiteX17" fmla="*/ 2426627 w 4286284"/>
                <a:gd name="connsiteY17" fmla="*/ 22948 h 98066"/>
                <a:gd name="connsiteX18" fmla="*/ 2574124 w 4286284"/>
                <a:gd name="connsiteY18" fmla="*/ 33471 h 98066"/>
                <a:gd name="connsiteX19" fmla="*/ 2716651 w 4286284"/>
                <a:gd name="connsiteY19" fmla="*/ 39025 h 98066"/>
                <a:gd name="connsiteX20" fmla="*/ 2858432 w 4286284"/>
                <a:gd name="connsiteY20" fmla="*/ 42233 h 98066"/>
                <a:gd name="connsiteX21" fmla="*/ 2997063 w 4286284"/>
                <a:gd name="connsiteY21" fmla="*/ 48321 h 98066"/>
                <a:gd name="connsiteX22" fmla="*/ 3146352 w 4286284"/>
                <a:gd name="connsiteY22" fmla="*/ 47829 h 98066"/>
                <a:gd name="connsiteX23" fmla="*/ 3294531 w 4286284"/>
                <a:gd name="connsiteY23" fmla="*/ 41741 h 98066"/>
                <a:gd name="connsiteX24" fmla="*/ 3429878 w 4286284"/>
                <a:gd name="connsiteY24" fmla="*/ 44205 h 98066"/>
                <a:gd name="connsiteX25" fmla="*/ 3578728 w 4286284"/>
                <a:gd name="connsiteY25" fmla="*/ 38987 h 98066"/>
                <a:gd name="connsiteX26" fmla="*/ 3721657 w 4286284"/>
                <a:gd name="connsiteY26" fmla="*/ 40877 h 98066"/>
                <a:gd name="connsiteX27" fmla="*/ 3855125 w 4286284"/>
                <a:gd name="connsiteY27" fmla="*/ 46400 h 98066"/>
                <a:gd name="connsiteX28" fmla="*/ 4004506 w 4286284"/>
                <a:gd name="connsiteY28" fmla="*/ 31051 h 98066"/>
                <a:gd name="connsiteX29" fmla="*/ 4146631 w 4286284"/>
                <a:gd name="connsiteY29" fmla="*/ 35876 h 98066"/>
                <a:gd name="connsiteX30" fmla="*/ 4286284 w 4286284"/>
                <a:gd name="connsiteY30" fmla="*/ 39659 h 98066"/>
                <a:gd name="connsiteX0" fmla="*/ 0 w 4286284"/>
                <a:gd name="connsiteY0" fmla="*/ 68686 h 112919"/>
                <a:gd name="connsiteX1" fmla="*/ 139833 w 4286284"/>
                <a:gd name="connsiteY1" fmla="*/ 63099 h 112919"/>
                <a:gd name="connsiteX2" fmla="*/ 272740 w 4286284"/>
                <a:gd name="connsiteY2" fmla="*/ 70310 h 112919"/>
                <a:gd name="connsiteX3" fmla="*/ 429494 w 4286284"/>
                <a:gd name="connsiteY3" fmla="*/ 74867 h 112919"/>
                <a:gd name="connsiteX4" fmla="*/ 580378 w 4286284"/>
                <a:gd name="connsiteY4" fmla="*/ 66359 h 112919"/>
                <a:gd name="connsiteX5" fmla="*/ 721920 w 4286284"/>
                <a:gd name="connsiteY5" fmla="*/ 56322 h 112919"/>
                <a:gd name="connsiteX6" fmla="*/ 858530 w 4286284"/>
                <a:gd name="connsiteY6" fmla="*/ 64444 h 112919"/>
                <a:gd name="connsiteX7" fmla="*/ 1011014 w 4286284"/>
                <a:gd name="connsiteY7" fmla="*/ 59719 h 112919"/>
                <a:gd name="connsiteX8" fmla="*/ 1157601 w 4286284"/>
                <a:gd name="connsiteY8" fmla="*/ 63882 h 112919"/>
                <a:gd name="connsiteX9" fmla="*/ 1292882 w 4286284"/>
                <a:gd name="connsiteY9" fmla="*/ 52973 h 112919"/>
                <a:gd name="connsiteX10" fmla="*/ 1426201 w 4286284"/>
                <a:gd name="connsiteY10" fmla="*/ 68499 h 112919"/>
                <a:gd name="connsiteX11" fmla="*/ 1575046 w 4286284"/>
                <a:gd name="connsiteY11" fmla="*/ 60065 h 112919"/>
                <a:gd name="connsiteX12" fmla="*/ 1717561 w 4286284"/>
                <a:gd name="connsiteY12" fmla="*/ 57993 h 112919"/>
                <a:gd name="connsiteX13" fmla="*/ 1861266 w 4286284"/>
                <a:gd name="connsiteY13" fmla="*/ 52249 h 112919"/>
                <a:gd name="connsiteX14" fmla="*/ 1995201 w 4286284"/>
                <a:gd name="connsiteY14" fmla="*/ 53104 h 112919"/>
                <a:gd name="connsiteX15" fmla="*/ 2142495 w 4286284"/>
                <a:gd name="connsiteY15" fmla="*/ 50581 h 112919"/>
                <a:gd name="connsiteX16" fmla="*/ 2295953 w 4286284"/>
                <a:gd name="connsiteY16" fmla="*/ 48868 h 112919"/>
                <a:gd name="connsiteX17" fmla="*/ 2426627 w 4286284"/>
                <a:gd name="connsiteY17" fmla="*/ 37801 h 112919"/>
                <a:gd name="connsiteX18" fmla="*/ 2574124 w 4286284"/>
                <a:gd name="connsiteY18" fmla="*/ 48324 h 112919"/>
                <a:gd name="connsiteX19" fmla="*/ 2716651 w 4286284"/>
                <a:gd name="connsiteY19" fmla="*/ 53878 h 112919"/>
                <a:gd name="connsiteX20" fmla="*/ 2858432 w 4286284"/>
                <a:gd name="connsiteY20" fmla="*/ 57086 h 112919"/>
                <a:gd name="connsiteX21" fmla="*/ 2997063 w 4286284"/>
                <a:gd name="connsiteY21" fmla="*/ 63174 h 112919"/>
                <a:gd name="connsiteX22" fmla="*/ 3146352 w 4286284"/>
                <a:gd name="connsiteY22" fmla="*/ 62682 h 112919"/>
                <a:gd name="connsiteX23" fmla="*/ 3294531 w 4286284"/>
                <a:gd name="connsiteY23" fmla="*/ 56594 h 112919"/>
                <a:gd name="connsiteX24" fmla="*/ 3429878 w 4286284"/>
                <a:gd name="connsiteY24" fmla="*/ 59058 h 112919"/>
                <a:gd name="connsiteX25" fmla="*/ 3578728 w 4286284"/>
                <a:gd name="connsiteY25" fmla="*/ 53840 h 112919"/>
                <a:gd name="connsiteX26" fmla="*/ 3721657 w 4286284"/>
                <a:gd name="connsiteY26" fmla="*/ 55730 h 112919"/>
                <a:gd name="connsiteX27" fmla="*/ 3855125 w 4286284"/>
                <a:gd name="connsiteY27" fmla="*/ 61253 h 112919"/>
                <a:gd name="connsiteX28" fmla="*/ 4004506 w 4286284"/>
                <a:gd name="connsiteY28" fmla="*/ 45904 h 112919"/>
                <a:gd name="connsiteX29" fmla="*/ 4146631 w 4286284"/>
                <a:gd name="connsiteY29" fmla="*/ 50729 h 112919"/>
                <a:gd name="connsiteX30" fmla="*/ 4286284 w 4286284"/>
                <a:gd name="connsiteY30" fmla="*/ 54512 h 112919"/>
                <a:gd name="connsiteX0" fmla="*/ 0 w 4286284"/>
                <a:gd name="connsiteY0" fmla="*/ 53833 h 114525"/>
                <a:gd name="connsiteX1" fmla="*/ 139833 w 4286284"/>
                <a:gd name="connsiteY1" fmla="*/ 48246 h 114525"/>
                <a:gd name="connsiteX2" fmla="*/ 272740 w 4286284"/>
                <a:gd name="connsiteY2" fmla="*/ 55457 h 114525"/>
                <a:gd name="connsiteX3" fmla="*/ 429494 w 4286284"/>
                <a:gd name="connsiteY3" fmla="*/ 60014 h 114525"/>
                <a:gd name="connsiteX4" fmla="*/ 580378 w 4286284"/>
                <a:gd name="connsiteY4" fmla="*/ 51506 h 114525"/>
                <a:gd name="connsiteX5" fmla="*/ 721920 w 4286284"/>
                <a:gd name="connsiteY5" fmla="*/ 41469 h 114525"/>
                <a:gd name="connsiteX6" fmla="*/ 858530 w 4286284"/>
                <a:gd name="connsiteY6" fmla="*/ 49591 h 114525"/>
                <a:gd name="connsiteX7" fmla="*/ 1011014 w 4286284"/>
                <a:gd name="connsiteY7" fmla="*/ 44866 h 114525"/>
                <a:gd name="connsiteX8" fmla="*/ 1157601 w 4286284"/>
                <a:gd name="connsiteY8" fmla="*/ 49029 h 114525"/>
                <a:gd name="connsiteX9" fmla="*/ 1292882 w 4286284"/>
                <a:gd name="connsiteY9" fmla="*/ 38120 h 114525"/>
                <a:gd name="connsiteX10" fmla="*/ 1426201 w 4286284"/>
                <a:gd name="connsiteY10" fmla="*/ 53646 h 114525"/>
                <a:gd name="connsiteX11" fmla="*/ 1575046 w 4286284"/>
                <a:gd name="connsiteY11" fmla="*/ 45212 h 114525"/>
                <a:gd name="connsiteX12" fmla="*/ 1717561 w 4286284"/>
                <a:gd name="connsiteY12" fmla="*/ 43140 h 114525"/>
                <a:gd name="connsiteX13" fmla="*/ 1861266 w 4286284"/>
                <a:gd name="connsiteY13" fmla="*/ 37396 h 114525"/>
                <a:gd name="connsiteX14" fmla="*/ 1995201 w 4286284"/>
                <a:gd name="connsiteY14" fmla="*/ 38251 h 114525"/>
                <a:gd name="connsiteX15" fmla="*/ 2142495 w 4286284"/>
                <a:gd name="connsiteY15" fmla="*/ 35728 h 114525"/>
                <a:gd name="connsiteX16" fmla="*/ 2295953 w 4286284"/>
                <a:gd name="connsiteY16" fmla="*/ 34015 h 114525"/>
                <a:gd name="connsiteX17" fmla="*/ 2423649 w 4286284"/>
                <a:gd name="connsiteY17" fmla="*/ 46776 h 114525"/>
                <a:gd name="connsiteX18" fmla="*/ 2574124 w 4286284"/>
                <a:gd name="connsiteY18" fmla="*/ 33471 h 114525"/>
                <a:gd name="connsiteX19" fmla="*/ 2716651 w 4286284"/>
                <a:gd name="connsiteY19" fmla="*/ 39025 h 114525"/>
                <a:gd name="connsiteX20" fmla="*/ 2858432 w 4286284"/>
                <a:gd name="connsiteY20" fmla="*/ 42233 h 114525"/>
                <a:gd name="connsiteX21" fmla="*/ 2997063 w 4286284"/>
                <a:gd name="connsiteY21" fmla="*/ 48321 h 114525"/>
                <a:gd name="connsiteX22" fmla="*/ 3146352 w 4286284"/>
                <a:gd name="connsiteY22" fmla="*/ 47829 h 114525"/>
                <a:gd name="connsiteX23" fmla="*/ 3294531 w 4286284"/>
                <a:gd name="connsiteY23" fmla="*/ 41741 h 114525"/>
                <a:gd name="connsiteX24" fmla="*/ 3429878 w 4286284"/>
                <a:gd name="connsiteY24" fmla="*/ 44205 h 114525"/>
                <a:gd name="connsiteX25" fmla="*/ 3578728 w 4286284"/>
                <a:gd name="connsiteY25" fmla="*/ 38987 h 114525"/>
                <a:gd name="connsiteX26" fmla="*/ 3721657 w 4286284"/>
                <a:gd name="connsiteY26" fmla="*/ 40877 h 114525"/>
                <a:gd name="connsiteX27" fmla="*/ 3855125 w 4286284"/>
                <a:gd name="connsiteY27" fmla="*/ 46400 h 114525"/>
                <a:gd name="connsiteX28" fmla="*/ 4004506 w 4286284"/>
                <a:gd name="connsiteY28" fmla="*/ 31051 h 114525"/>
                <a:gd name="connsiteX29" fmla="*/ 4146631 w 4286284"/>
                <a:gd name="connsiteY29" fmla="*/ 35876 h 114525"/>
                <a:gd name="connsiteX30" fmla="*/ 4286284 w 4286284"/>
                <a:gd name="connsiteY30" fmla="*/ 39659 h 114525"/>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60842 h 104109"/>
                <a:gd name="connsiteX1" fmla="*/ 139833 w 4286284"/>
                <a:gd name="connsiteY1" fmla="*/ 55255 h 104109"/>
                <a:gd name="connsiteX2" fmla="*/ 272740 w 4286284"/>
                <a:gd name="connsiteY2" fmla="*/ 62466 h 104109"/>
                <a:gd name="connsiteX3" fmla="*/ 429494 w 4286284"/>
                <a:gd name="connsiteY3" fmla="*/ 67023 h 104109"/>
                <a:gd name="connsiteX4" fmla="*/ 580378 w 4286284"/>
                <a:gd name="connsiteY4" fmla="*/ 58515 h 104109"/>
                <a:gd name="connsiteX5" fmla="*/ 721920 w 4286284"/>
                <a:gd name="connsiteY5" fmla="*/ 48478 h 104109"/>
                <a:gd name="connsiteX6" fmla="*/ 858530 w 4286284"/>
                <a:gd name="connsiteY6" fmla="*/ 56600 h 104109"/>
                <a:gd name="connsiteX7" fmla="*/ 1011014 w 4286284"/>
                <a:gd name="connsiteY7" fmla="*/ 51875 h 104109"/>
                <a:gd name="connsiteX8" fmla="*/ 1157601 w 4286284"/>
                <a:gd name="connsiteY8" fmla="*/ 56038 h 104109"/>
                <a:gd name="connsiteX9" fmla="*/ 1292882 w 4286284"/>
                <a:gd name="connsiteY9" fmla="*/ 45129 h 104109"/>
                <a:gd name="connsiteX10" fmla="*/ 1426201 w 4286284"/>
                <a:gd name="connsiteY10" fmla="*/ 60655 h 104109"/>
                <a:gd name="connsiteX11" fmla="*/ 1575046 w 4286284"/>
                <a:gd name="connsiteY11" fmla="*/ 52221 h 104109"/>
                <a:gd name="connsiteX12" fmla="*/ 1717561 w 4286284"/>
                <a:gd name="connsiteY12" fmla="*/ 50149 h 104109"/>
                <a:gd name="connsiteX13" fmla="*/ 1861266 w 4286284"/>
                <a:gd name="connsiteY13" fmla="*/ 44405 h 104109"/>
                <a:gd name="connsiteX14" fmla="*/ 1995201 w 4286284"/>
                <a:gd name="connsiteY14" fmla="*/ 45260 h 104109"/>
                <a:gd name="connsiteX15" fmla="*/ 2142495 w 4286284"/>
                <a:gd name="connsiteY15" fmla="*/ 42737 h 104109"/>
                <a:gd name="connsiteX16" fmla="*/ 2295953 w 4286284"/>
                <a:gd name="connsiteY16" fmla="*/ 41024 h 104109"/>
                <a:gd name="connsiteX17" fmla="*/ 2423649 w 4286284"/>
                <a:gd name="connsiteY17" fmla="*/ 53785 h 104109"/>
                <a:gd name="connsiteX18" fmla="*/ 2574124 w 4286284"/>
                <a:gd name="connsiteY18" fmla="*/ 40480 h 104109"/>
                <a:gd name="connsiteX19" fmla="*/ 2716651 w 4286284"/>
                <a:gd name="connsiteY19" fmla="*/ 46034 h 104109"/>
                <a:gd name="connsiteX20" fmla="*/ 2858432 w 4286284"/>
                <a:gd name="connsiteY20" fmla="*/ 49242 h 104109"/>
                <a:gd name="connsiteX21" fmla="*/ 2997063 w 4286284"/>
                <a:gd name="connsiteY21" fmla="*/ 55330 h 104109"/>
                <a:gd name="connsiteX22" fmla="*/ 3146352 w 4286284"/>
                <a:gd name="connsiteY22" fmla="*/ 54838 h 104109"/>
                <a:gd name="connsiteX23" fmla="*/ 3294531 w 4286284"/>
                <a:gd name="connsiteY23" fmla="*/ 48750 h 104109"/>
                <a:gd name="connsiteX24" fmla="*/ 3429878 w 4286284"/>
                <a:gd name="connsiteY24" fmla="*/ 51214 h 104109"/>
                <a:gd name="connsiteX25" fmla="*/ 3578728 w 4286284"/>
                <a:gd name="connsiteY25" fmla="*/ 45996 h 104109"/>
                <a:gd name="connsiteX26" fmla="*/ 3721657 w 4286284"/>
                <a:gd name="connsiteY26" fmla="*/ 47886 h 104109"/>
                <a:gd name="connsiteX27" fmla="*/ 3855125 w 4286284"/>
                <a:gd name="connsiteY27" fmla="*/ 53409 h 104109"/>
                <a:gd name="connsiteX28" fmla="*/ 4004506 w 4286284"/>
                <a:gd name="connsiteY28" fmla="*/ 38060 h 104109"/>
                <a:gd name="connsiteX29" fmla="*/ 4146631 w 4286284"/>
                <a:gd name="connsiteY29" fmla="*/ 42885 h 104109"/>
                <a:gd name="connsiteX30" fmla="*/ 4286284 w 4286284"/>
                <a:gd name="connsiteY30" fmla="*/ 46668 h 104109"/>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62308 h 105575"/>
                <a:gd name="connsiteX1" fmla="*/ 139833 w 4286284"/>
                <a:gd name="connsiteY1" fmla="*/ 56721 h 105575"/>
                <a:gd name="connsiteX2" fmla="*/ 272740 w 4286284"/>
                <a:gd name="connsiteY2" fmla="*/ 63932 h 105575"/>
                <a:gd name="connsiteX3" fmla="*/ 429494 w 4286284"/>
                <a:gd name="connsiteY3" fmla="*/ 68489 h 105575"/>
                <a:gd name="connsiteX4" fmla="*/ 580378 w 4286284"/>
                <a:gd name="connsiteY4" fmla="*/ 59981 h 105575"/>
                <a:gd name="connsiteX5" fmla="*/ 721920 w 4286284"/>
                <a:gd name="connsiteY5" fmla="*/ 49944 h 105575"/>
                <a:gd name="connsiteX6" fmla="*/ 858530 w 4286284"/>
                <a:gd name="connsiteY6" fmla="*/ 58066 h 105575"/>
                <a:gd name="connsiteX7" fmla="*/ 1011014 w 4286284"/>
                <a:gd name="connsiteY7" fmla="*/ 53341 h 105575"/>
                <a:gd name="connsiteX8" fmla="*/ 1157601 w 4286284"/>
                <a:gd name="connsiteY8" fmla="*/ 57504 h 105575"/>
                <a:gd name="connsiteX9" fmla="*/ 1292882 w 4286284"/>
                <a:gd name="connsiteY9" fmla="*/ 46595 h 105575"/>
                <a:gd name="connsiteX10" fmla="*/ 1426201 w 4286284"/>
                <a:gd name="connsiteY10" fmla="*/ 62121 h 105575"/>
                <a:gd name="connsiteX11" fmla="*/ 1575046 w 4286284"/>
                <a:gd name="connsiteY11" fmla="*/ 53687 h 105575"/>
                <a:gd name="connsiteX12" fmla="*/ 1717561 w 4286284"/>
                <a:gd name="connsiteY12" fmla="*/ 51615 h 105575"/>
                <a:gd name="connsiteX13" fmla="*/ 1861266 w 4286284"/>
                <a:gd name="connsiteY13" fmla="*/ 45871 h 105575"/>
                <a:gd name="connsiteX14" fmla="*/ 1995201 w 4286284"/>
                <a:gd name="connsiteY14" fmla="*/ 46726 h 105575"/>
                <a:gd name="connsiteX15" fmla="*/ 2142495 w 4286284"/>
                <a:gd name="connsiteY15" fmla="*/ 44203 h 105575"/>
                <a:gd name="connsiteX16" fmla="*/ 2295953 w 4286284"/>
                <a:gd name="connsiteY16" fmla="*/ 42490 h 105575"/>
                <a:gd name="connsiteX17" fmla="*/ 2423649 w 4286284"/>
                <a:gd name="connsiteY17" fmla="*/ 55251 h 105575"/>
                <a:gd name="connsiteX18" fmla="*/ 2574124 w 4286284"/>
                <a:gd name="connsiteY18" fmla="*/ 41946 h 105575"/>
                <a:gd name="connsiteX19" fmla="*/ 2716651 w 4286284"/>
                <a:gd name="connsiteY19" fmla="*/ 47500 h 105575"/>
                <a:gd name="connsiteX20" fmla="*/ 2858432 w 4286284"/>
                <a:gd name="connsiteY20" fmla="*/ 50708 h 105575"/>
                <a:gd name="connsiteX21" fmla="*/ 2997063 w 4286284"/>
                <a:gd name="connsiteY21" fmla="*/ 56796 h 105575"/>
                <a:gd name="connsiteX22" fmla="*/ 3146352 w 4286284"/>
                <a:gd name="connsiteY22" fmla="*/ 56304 h 105575"/>
                <a:gd name="connsiteX23" fmla="*/ 3294531 w 4286284"/>
                <a:gd name="connsiteY23" fmla="*/ 50216 h 105575"/>
                <a:gd name="connsiteX24" fmla="*/ 3429878 w 4286284"/>
                <a:gd name="connsiteY24" fmla="*/ 52680 h 105575"/>
                <a:gd name="connsiteX25" fmla="*/ 3578728 w 4286284"/>
                <a:gd name="connsiteY25" fmla="*/ 47462 h 105575"/>
                <a:gd name="connsiteX26" fmla="*/ 3721657 w 4286284"/>
                <a:gd name="connsiteY26" fmla="*/ 49352 h 105575"/>
                <a:gd name="connsiteX27" fmla="*/ 3855125 w 4286284"/>
                <a:gd name="connsiteY27" fmla="*/ 54875 h 105575"/>
                <a:gd name="connsiteX28" fmla="*/ 4004506 w 4286284"/>
                <a:gd name="connsiteY28" fmla="*/ 39526 h 105575"/>
                <a:gd name="connsiteX29" fmla="*/ 4146631 w 4286284"/>
                <a:gd name="connsiteY29" fmla="*/ 44351 h 105575"/>
                <a:gd name="connsiteX30" fmla="*/ 4286284 w 4286284"/>
                <a:gd name="connsiteY30" fmla="*/ 48134 h 105575"/>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9263"/>
                <a:gd name="connsiteY0" fmla="*/ 53833 h 97100"/>
                <a:gd name="connsiteX1" fmla="*/ 139833 w 4289263"/>
                <a:gd name="connsiteY1" fmla="*/ 48246 h 97100"/>
                <a:gd name="connsiteX2" fmla="*/ 272740 w 4289263"/>
                <a:gd name="connsiteY2" fmla="*/ 55457 h 97100"/>
                <a:gd name="connsiteX3" fmla="*/ 429494 w 4289263"/>
                <a:gd name="connsiteY3" fmla="*/ 60014 h 97100"/>
                <a:gd name="connsiteX4" fmla="*/ 580378 w 4289263"/>
                <a:gd name="connsiteY4" fmla="*/ 51506 h 97100"/>
                <a:gd name="connsiteX5" fmla="*/ 721920 w 4289263"/>
                <a:gd name="connsiteY5" fmla="*/ 41469 h 97100"/>
                <a:gd name="connsiteX6" fmla="*/ 858530 w 4289263"/>
                <a:gd name="connsiteY6" fmla="*/ 49591 h 97100"/>
                <a:gd name="connsiteX7" fmla="*/ 1011014 w 4289263"/>
                <a:gd name="connsiteY7" fmla="*/ 44866 h 97100"/>
                <a:gd name="connsiteX8" fmla="*/ 1157601 w 4289263"/>
                <a:gd name="connsiteY8" fmla="*/ 49029 h 97100"/>
                <a:gd name="connsiteX9" fmla="*/ 1292882 w 4289263"/>
                <a:gd name="connsiteY9" fmla="*/ 38120 h 97100"/>
                <a:gd name="connsiteX10" fmla="*/ 1426201 w 4289263"/>
                <a:gd name="connsiteY10" fmla="*/ 53646 h 97100"/>
                <a:gd name="connsiteX11" fmla="*/ 1575046 w 4289263"/>
                <a:gd name="connsiteY11" fmla="*/ 45212 h 97100"/>
                <a:gd name="connsiteX12" fmla="*/ 1717561 w 4289263"/>
                <a:gd name="connsiteY12" fmla="*/ 43140 h 97100"/>
                <a:gd name="connsiteX13" fmla="*/ 1861266 w 4289263"/>
                <a:gd name="connsiteY13" fmla="*/ 37396 h 97100"/>
                <a:gd name="connsiteX14" fmla="*/ 1995201 w 4289263"/>
                <a:gd name="connsiteY14" fmla="*/ 38251 h 97100"/>
                <a:gd name="connsiteX15" fmla="*/ 2142495 w 4289263"/>
                <a:gd name="connsiteY15" fmla="*/ 35728 h 97100"/>
                <a:gd name="connsiteX16" fmla="*/ 2295953 w 4289263"/>
                <a:gd name="connsiteY16" fmla="*/ 34015 h 97100"/>
                <a:gd name="connsiteX17" fmla="*/ 2423649 w 4289263"/>
                <a:gd name="connsiteY17" fmla="*/ 46776 h 97100"/>
                <a:gd name="connsiteX18" fmla="*/ 2574124 w 4289263"/>
                <a:gd name="connsiteY18" fmla="*/ 33471 h 97100"/>
                <a:gd name="connsiteX19" fmla="*/ 2716651 w 4289263"/>
                <a:gd name="connsiteY19" fmla="*/ 39025 h 97100"/>
                <a:gd name="connsiteX20" fmla="*/ 2858432 w 4289263"/>
                <a:gd name="connsiteY20" fmla="*/ 42233 h 97100"/>
                <a:gd name="connsiteX21" fmla="*/ 2997063 w 4289263"/>
                <a:gd name="connsiteY21" fmla="*/ 48321 h 97100"/>
                <a:gd name="connsiteX22" fmla="*/ 3146352 w 4289263"/>
                <a:gd name="connsiteY22" fmla="*/ 47829 h 97100"/>
                <a:gd name="connsiteX23" fmla="*/ 3294531 w 4289263"/>
                <a:gd name="connsiteY23" fmla="*/ 41741 h 97100"/>
                <a:gd name="connsiteX24" fmla="*/ 3429878 w 4289263"/>
                <a:gd name="connsiteY24" fmla="*/ 44205 h 97100"/>
                <a:gd name="connsiteX25" fmla="*/ 3578728 w 4289263"/>
                <a:gd name="connsiteY25" fmla="*/ 38987 h 97100"/>
                <a:gd name="connsiteX26" fmla="*/ 3721657 w 4289263"/>
                <a:gd name="connsiteY26" fmla="*/ 40877 h 97100"/>
                <a:gd name="connsiteX27" fmla="*/ 3855125 w 4289263"/>
                <a:gd name="connsiteY27" fmla="*/ 46400 h 97100"/>
                <a:gd name="connsiteX28" fmla="*/ 4004506 w 4289263"/>
                <a:gd name="connsiteY28" fmla="*/ 31051 h 97100"/>
                <a:gd name="connsiteX29" fmla="*/ 4146631 w 4289263"/>
                <a:gd name="connsiteY29" fmla="*/ 35876 h 97100"/>
                <a:gd name="connsiteX30" fmla="*/ 4289263 w 4289263"/>
                <a:gd name="connsiteY30" fmla="*/ 33702 h 97100"/>
                <a:gd name="connsiteX0" fmla="*/ 0 w 4289263"/>
                <a:gd name="connsiteY0" fmla="*/ 63266 h 106533"/>
                <a:gd name="connsiteX1" fmla="*/ 139833 w 4289263"/>
                <a:gd name="connsiteY1" fmla="*/ 57679 h 106533"/>
                <a:gd name="connsiteX2" fmla="*/ 272740 w 4289263"/>
                <a:gd name="connsiteY2" fmla="*/ 64890 h 106533"/>
                <a:gd name="connsiteX3" fmla="*/ 429494 w 4289263"/>
                <a:gd name="connsiteY3" fmla="*/ 69447 h 106533"/>
                <a:gd name="connsiteX4" fmla="*/ 580378 w 4289263"/>
                <a:gd name="connsiteY4" fmla="*/ 60939 h 106533"/>
                <a:gd name="connsiteX5" fmla="*/ 721920 w 4289263"/>
                <a:gd name="connsiteY5" fmla="*/ 50902 h 106533"/>
                <a:gd name="connsiteX6" fmla="*/ 858530 w 4289263"/>
                <a:gd name="connsiteY6" fmla="*/ 59024 h 106533"/>
                <a:gd name="connsiteX7" fmla="*/ 1011014 w 4289263"/>
                <a:gd name="connsiteY7" fmla="*/ 54299 h 106533"/>
                <a:gd name="connsiteX8" fmla="*/ 1157601 w 4289263"/>
                <a:gd name="connsiteY8" fmla="*/ 58462 h 106533"/>
                <a:gd name="connsiteX9" fmla="*/ 1292882 w 4289263"/>
                <a:gd name="connsiteY9" fmla="*/ 47553 h 106533"/>
                <a:gd name="connsiteX10" fmla="*/ 1426201 w 4289263"/>
                <a:gd name="connsiteY10" fmla="*/ 63079 h 106533"/>
                <a:gd name="connsiteX11" fmla="*/ 1575046 w 4289263"/>
                <a:gd name="connsiteY11" fmla="*/ 54645 h 106533"/>
                <a:gd name="connsiteX12" fmla="*/ 1717561 w 4289263"/>
                <a:gd name="connsiteY12" fmla="*/ 52573 h 106533"/>
                <a:gd name="connsiteX13" fmla="*/ 1861266 w 4289263"/>
                <a:gd name="connsiteY13" fmla="*/ 46829 h 106533"/>
                <a:gd name="connsiteX14" fmla="*/ 1995201 w 4289263"/>
                <a:gd name="connsiteY14" fmla="*/ 47684 h 106533"/>
                <a:gd name="connsiteX15" fmla="*/ 2142495 w 4289263"/>
                <a:gd name="connsiteY15" fmla="*/ 45161 h 106533"/>
                <a:gd name="connsiteX16" fmla="*/ 2295953 w 4289263"/>
                <a:gd name="connsiteY16" fmla="*/ 43448 h 106533"/>
                <a:gd name="connsiteX17" fmla="*/ 2423649 w 4289263"/>
                <a:gd name="connsiteY17" fmla="*/ 56209 h 106533"/>
                <a:gd name="connsiteX18" fmla="*/ 2574124 w 4289263"/>
                <a:gd name="connsiteY18" fmla="*/ 42904 h 106533"/>
                <a:gd name="connsiteX19" fmla="*/ 2716651 w 4289263"/>
                <a:gd name="connsiteY19" fmla="*/ 48458 h 106533"/>
                <a:gd name="connsiteX20" fmla="*/ 2858432 w 4289263"/>
                <a:gd name="connsiteY20" fmla="*/ 51666 h 106533"/>
                <a:gd name="connsiteX21" fmla="*/ 2997063 w 4289263"/>
                <a:gd name="connsiteY21" fmla="*/ 57754 h 106533"/>
                <a:gd name="connsiteX22" fmla="*/ 3146352 w 4289263"/>
                <a:gd name="connsiteY22" fmla="*/ 57262 h 106533"/>
                <a:gd name="connsiteX23" fmla="*/ 3294531 w 4289263"/>
                <a:gd name="connsiteY23" fmla="*/ 51174 h 106533"/>
                <a:gd name="connsiteX24" fmla="*/ 3429878 w 4289263"/>
                <a:gd name="connsiteY24" fmla="*/ 53638 h 106533"/>
                <a:gd name="connsiteX25" fmla="*/ 3578728 w 4289263"/>
                <a:gd name="connsiteY25" fmla="*/ 48420 h 106533"/>
                <a:gd name="connsiteX26" fmla="*/ 3721657 w 4289263"/>
                <a:gd name="connsiteY26" fmla="*/ 50310 h 106533"/>
                <a:gd name="connsiteX27" fmla="*/ 3855125 w 4289263"/>
                <a:gd name="connsiteY27" fmla="*/ 55833 h 106533"/>
                <a:gd name="connsiteX28" fmla="*/ 4004506 w 4289263"/>
                <a:gd name="connsiteY28" fmla="*/ 40484 h 106533"/>
                <a:gd name="connsiteX29" fmla="*/ 4146631 w 4289263"/>
                <a:gd name="connsiteY29" fmla="*/ 48287 h 106533"/>
                <a:gd name="connsiteX30" fmla="*/ 4289263 w 4289263"/>
                <a:gd name="connsiteY30" fmla="*/ 43135 h 106533"/>
                <a:gd name="connsiteX0" fmla="*/ 0 w 4289263"/>
                <a:gd name="connsiteY0" fmla="*/ 63266 h 106533"/>
                <a:gd name="connsiteX1" fmla="*/ 139833 w 4289263"/>
                <a:gd name="connsiteY1" fmla="*/ 57679 h 106533"/>
                <a:gd name="connsiteX2" fmla="*/ 272740 w 4289263"/>
                <a:gd name="connsiteY2" fmla="*/ 64890 h 106533"/>
                <a:gd name="connsiteX3" fmla="*/ 429494 w 4289263"/>
                <a:gd name="connsiteY3" fmla="*/ 69447 h 106533"/>
                <a:gd name="connsiteX4" fmla="*/ 580378 w 4289263"/>
                <a:gd name="connsiteY4" fmla="*/ 60939 h 106533"/>
                <a:gd name="connsiteX5" fmla="*/ 721920 w 4289263"/>
                <a:gd name="connsiteY5" fmla="*/ 50902 h 106533"/>
                <a:gd name="connsiteX6" fmla="*/ 858530 w 4289263"/>
                <a:gd name="connsiteY6" fmla="*/ 59024 h 106533"/>
                <a:gd name="connsiteX7" fmla="*/ 1011014 w 4289263"/>
                <a:gd name="connsiteY7" fmla="*/ 54299 h 106533"/>
                <a:gd name="connsiteX8" fmla="*/ 1157601 w 4289263"/>
                <a:gd name="connsiteY8" fmla="*/ 58462 h 106533"/>
                <a:gd name="connsiteX9" fmla="*/ 1292882 w 4289263"/>
                <a:gd name="connsiteY9" fmla="*/ 47553 h 106533"/>
                <a:gd name="connsiteX10" fmla="*/ 1426201 w 4289263"/>
                <a:gd name="connsiteY10" fmla="*/ 63079 h 106533"/>
                <a:gd name="connsiteX11" fmla="*/ 1575046 w 4289263"/>
                <a:gd name="connsiteY11" fmla="*/ 54645 h 106533"/>
                <a:gd name="connsiteX12" fmla="*/ 1717561 w 4289263"/>
                <a:gd name="connsiteY12" fmla="*/ 52573 h 106533"/>
                <a:gd name="connsiteX13" fmla="*/ 1861266 w 4289263"/>
                <a:gd name="connsiteY13" fmla="*/ 46829 h 106533"/>
                <a:gd name="connsiteX14" fmla="*/ 1995201 w 4289263"/>
                <a:gd name="connsiteY14" fmla="*/ 47684 h 106533"/>
                <a:gd name="connsiteX15" fmla="*/ 2142495 w 4289263"/>
                <a:gd name="connsiteY15" fmla="*/ 45161 h 106533"/>
                <a:gd name="connsiteX16" fmla="*/ 2295953 w 4289263"/>
                <a:gd name="connsiteY16" fmla="*/ 43448 h 106533"/>
                <a:gd name="connsiteX17" fmla="*/ 2423649 w 4289263"/>
                <a:gd name="connsiteY17" fmla="*/ 56209 h 106533"/>
                <a:gd name="connsiteX18" fmla="*/ 2574124 w 4289263"/>
                <a:gd name="connsiteY18" fmla="*/ 42904 h 106533"/>
                <a:gd name="connsiteX19" fmla="*/ 2716651 w 4289263"/>
                <a:gd name="connsiteY19" fmla="*/ 48458 h 106533"/>
                <a:gd name="connsiteX20" fmla="*/ 2858432 w 4289263"/>
                <a:gd name="connsiteY20" fmla="*/ 51666 h 106533"/>
                <a:gd name="connsiteX21" fmla="*/ 2997063 w 4289263"/>
                <a:gd name="connsiteY21" fmla="*/ 57754 h 106533"/>
                <a:gd name="connsiteX22" fmla="*/ 3146352 w 4289263"/>
                <a:gd name="connsiteY22" fmla="*/ 57262 h 106533"/>
                <a:gd name="connsiteX23" fmla="*/ 3294531 w 4289263"/>
                <a:gd name="connsiteY23" fmla="*/ 51174 h 106533"/>
                <a:gd name="connsiteX24" fmla="*/ 3429878 w 4289263"/>
                <a:gd name="connsiteY24" fmla="*/ 53638 h 106533"/>
                <a:gd name="connsiteX25" fmla="*/ 3578728 w 4289263"/>
                <a:gd name="connsiteY25" fmla="*/ 48420 h 106533"/>
                <a:gd name="connsiteX26" fmla="*/ 3721657 w 4289263"/>
                <a:gd name="connsiteY26" fmla="*/ 50310 h 106533"/>
                <a:gd name="connsiteX27" fmla="*/ 3855125 w 4289263"/>
                <a:gd name="connsiteY27" fmla="*/ 55833 h 106533"/>
                <a:gd name="connsiteX28" fmla="*/ 4004506 w 4289263"/>
                <a:gd name="connsiteY28" fmla="*/ 40484 h 106533"/>
                <a:gd name="connsiteX29" fmla="*/ 4146631 w 4289263"/>
                <a:gd name="connsiteY29" fmla="*/ 48287 h 106533"/>
                <a:gd name="connsiteX30" fmla="*/ 4289263 w 4289263"/>
                <a:gd name="connsiteY30" fmla="*/ 43135 h 106533"/>
                <a:gd name="connsiteX0" fmla="*/ 0 w 4289263"/>
                <a:gd name="connsiteY0" fmla="*/ 54954 h 98221"/>
                <a:gd name="connsiteX1" fmla="*/ 139833 w 4289263"/>
                <a:gd name="connsiteY1" fmla="*/ 49367 h 98221"/>
                <a:gd name="connsiteX2" fmla="*/ 272740 w 4289263"/>
                <a:gd name="connsiteY2" fmla="*/ 56578 h 98221"/>
                <a:gd name="connsiteX3" fmla="*/ 429494 w 4289263"/>
                <a:gd name="connsiteY3" fmla="*/ 61135 h 98221"/>
                <a:gd name="connsiteX4" fmla="*/ 580378 w 4289263"/>
                <a:gd name="connsiteY4" fmla="*/ 52627 h 98221"/>
                <a:gd name="connsiteX5" fmla="*/ 721920 w 4289263"/>
                <a:gd name="connsiteY5" fmla="*/ 42590 h 98221"/>
                <a:gd name="connsiteX6" fmla="*/ 858530 w 4289263"/>
                <a:gd name="connsiteY6" fmla="*/ 50712 h 98221"/>
                <a:gd name="connsiteX7" fmla="*/ 1011014 w 4289263"/>
                <a:gd name="connsiteY7" fmla="*/ 45987 h 98221"/>
                <a:gd name="connsiteX8" fmla="*/ 1157601 w 4289263"/>
                <a:gd name="connsiteY8" fmla="*/ 50150 h 98221"/>
                <a:gd name="connsiteX9" fmla="*/ 1292882 w 4289263"/>
                <a:gd name="connsiteY9" fmla="*/ 39241 h 98221"/>
                <a:gd name="connsiteX10" fmla="*/ 1426201 w 4289263"/>
                <a:gd name="connsiteY10" fmla="*/ 54767 h 98221"/>
                <a:gd name="connsiteX11" fmla="*/ 1575046 w 4289263"/>
                <a:gd name="connsiteY11" fmla="*/ 46333 h 98221"/>
                <a:gd name="connsiteX12" fmla="*/ 1717561 w 4289263"/>
                <a:gd name="connsiteY12" fmla="*/ 44261 h 98221"/>
                <a:gd name="connsiteX13" fmla="*/ 1861266 w 4289263"/>
                <a:gd name="connsiteY13" fmla="*/ 38517 h 98221"/>
                <a:gd name="connsiteX14" fmla="*/ 1995201 w 4289263"/>
                <a:gd name="connsiteY14" fmla="*/ 39372 h 98221"/>
                <a:gd name="connsiteX15" fmla="*/ 2142495 w 4289263"/>
                <a:gd name="connsiteY15" fmla="*/ 36849 h 98221"/>
                <a:gd name="connsiteX16" fmla="*/ 2295953 w 4289263"/>
                <a:gd name="connsiteY16" fmla="*/ 35136 h 98221"/>
                <a:gd name="connsiteX17" fmla="*/ 2423649 w 4289263"/>
                <a:gd name="connsiteY17" fmla="*/ 47897 h 98221"/>
                <a:gd name="connsiteX18" fmla="*/ 2574124 w 4289263"/>
                <a:gd name="connsiteY18" fmla="*/ 34592 h 98221"/>
                <a:gd name="connsiteX19" fmla="*/ 2716651 w 4289263"/>
                <a:gd name="connsiteY19" fmla="*/ 40146 h 98221"/>
                <a:gd name="connsiteX20" fmla="*/ 2858432 w 4289263"/>
                <a:gd name="connsiteY20" fmla="*/ 43354 h 98221"/>
                <a:gd name="connsiteX21" fmla="*/ 2997063 w 4289263"/>
                <a:gd name="connsiteY21" fmla="*/ 49442 h 98221"/>
                <a:gd name="connsiteX22" fmla="*/ 3146352 w 4289263"/>
                <a:gd name="connsiteY22" fmla="*/ 48950 h 98221"/>
                <a:gd name="connsiteX23" fmla="*/ 3294531 w 4289263"/>
                <a:gd name="connsiteY23" fmla="*/ 42862 h 98221"/>
                <a:gd name="connsiteX24" fmla="*/ 3429878 w 4289263"/>
                <a:gd name="connsiteY24" fmla="*/ 45326 h 98221"/>
                <a:gd name="connsiteX25" fmla="*/ 3578728 w 4289263"/>
                <a:gd name="connsiteY25" fmla="*/ 40108 h 98221"/>
                <a:gd name="connsiteX26" fmla="*/ 3721657 w 4289263"/>
                <a:gd name="connsiteY26" fmla="*/ 41998 h 98221"/>
                <a:gd name="connsiteX27" fmla="*/ 3855125 w 4289263"/>
                <a:gd name="connsiteY27" fmla="*/ 47521 h 98221"/>
                <a:gd name="connsiteX28" fmla="*/ 4004506 w 4289263"/>
                <a:gd name="connsiteY28" fmla="*/ 32172 h 98221"/>
                <a:gd name="connsiteX29" fmla="*/ 4146631 w 4289263"/>
                <a:gd name="connsiteY29" fmla="*/ 39975 h 98221"/>
                <a:gd name="connsiteX30" fmla="*/ 4289263 w 4289263"/>
                <a:gd name="connsiteY30" fmla="*/ 34823 h 98221"/>
                <a:gd name="connsiteX0" fmla="*/ 0 w 4289263"/>
                <a:gd name="connsiteY0" fmla="*/ 49082 h 92349"/>
                <a:gd name="connsiteX1" fmla="*/ 139833 w 4289263"/>
                <a:gd name="connsiteY1" fmla="*/ 43495 h 92349"/>
                <a:gd name="connsiteX2" fmla="*/ 272740 w 4289263"/>
                <a:gd name="connsiteY2" fmla="*/ 50706 h 92349"/>
                <a:gd name="connsiteX3" fmla="*/ 429494 w 4289263"/>
                <a:gd name="connsiteY3" fmla="*/ 55263 h 92349"/>
                <a:gd name="connsiteX4" fmla="*/ 580378 w 4289263"/>
                <a:gd name="connsiteY4" fmla="*/ 46755 h 92349"/>
                <a:gd name="connsiteX5" fmla="*/ 721920 w 4289263"/>
                <a:gd name="connsiteY5" fmla="*/ 36718 h 92349"/>
                <a:gd name="connsiteX6" fmla="*/ 858530 w 4289263"/>
                <a:gd name="connsiteY6" fmla="*/ 44840 h 92349"/>
                <a:gd name="connsiteX7" fmla="*/ 1011014 w 4289263"/>
                <a:gd name="connsiteY7" fmla="*/ 40115 h 92349"/>
                <a:gd name="connsiteX8" fmla="*/ 1157601 w 4289263"/>
                <a:gd name="connsiteY8" fmla="*/ 44278 h 92349"/>
                <a:gd name="connsiteX9" fmla="*/ 1292882 w 4289263"/>
                <a:gd name="connsiteY9" fmla="*/ 33369 h 92349"/>
                <a:gd name="connsiteX10" fmla="*/ 1426201 w 4289263"/>
                <a:gd name="connsiteY10" fmla="*/ 48895 h 92349"/>
                <a:gd name="connsiteX11" fmla="*/ 1575046 w 4289263"/>
                <a:gd name="connsiteY11" fmla="*/ 40461 h 92349"/>
                <a:gd name="connsiteX12" fmla="*/ 1717561 w 4289263"/>
                <a:gd name="connsiteY12" fmla="*/ 38389 h 92349"/>
                <a:gd name="connsiteX13" fmla="*/ 1861266 w 4289263"/>
                <a:gd name="connsiteY13" fmla="*/ 32645 h 92349"/>
                <a:gd name="connsiteX14" fmla="*/ 1995201 w 4289263"/>
                <a:gd name="connsiteY14" fmla="*/ 33500 h 92349"/>
                <a:gd name="connsiteX15" fmla="*/ 2142495 w 4289263"/>
                <a:gd name="connsiteY15" fmla="*/ 30977 h 92349"/>
                <a:gd name="connsiteX16" fmla="*/ 2295953 w 4289263"/>
                <a:gd name="connsiteY16" fmla="*/ 29264 h 92349"/>
                <a:gd name="connsiteX17" fmla="*/ 2423649 w 4289263"/>
                <a:gd name="connsiteY17" fmla="*/ 42025 h 92349"/>
                <a:gd name="connsiteX18" fmla="*/ 2574124 w 4289263"/>
                <a:gd name="connsiteY18" fmla="*/ 28720 h 92349"/>
                <a:gd name="connsiteX19" fmla="*/ 2716651 w 4289263"/>
                <a:gd name="connsiteY19" fmla="*/ 34274 h 92349"/>
                <a:gd name="connsiteX20" fmla="*/ 2858432 w 4289263"/>
                <a:gd name="connsiteY20" fmla="*/ 37482 h 92349"/>
                <a:gd name="connsiteX21" fmla="*/ 2997063 w 4289263"/>
                <a:gd name="connsiteY21" fmla="*/ 43570 h 92349"/>
                <a:gd name="connsiteX22" fmla="*/ 3146352 w 4289263"/>
                <a:gd name="connsiteY22" fmla="*/ 43078 h 92349"/>
                <a:gd name="connsiteX23" fmla="*/ 3294531 w 4289263"/>
                <a:gd name="connsiteY23" fmla="*/ 36990 h 92349"/>
                <a:gd name="connsiteX24" fmla="*/ 3429878 w 4289263"/>
                <a:gd name="connsiteY24" fmla="*/ 39454 h 92349"/>
                <a:gd name="connsiteX25" fmla="*/ 3578728 w 4289263"/>
                <a:gd name="connsiteY25" fmla="*/ 34236 h 92349"/>
                <a:gd name="connsiteX26" fmla="*/ 3721657 w 4289263"/>
                <a:gd name="connsiteY26" fmla="*/ 36126 h 92349"/>
                <a:gd name="connsiteX27" fmla="*/ 3855125 w 4289263"/>
                <a:gd name="connsiteY27" fmla="*/ 41649 h 92349"/>
                <a:gd name="connsiteX28" fmla="*/ 4004506 w 4289263"/>
                <a:gd name="connsiteY28" fmla="*/ 26300 h 92349"/>
                <a:gd name="connsiteX29" fmla="*/ 4146631 w 4289263"/>
                <a:gd name="connsiteY29" fmla="*/ 34103 h 92349"/>
                <a:gd name="connsiteX30" fmla="*/ 4289263 w 4289263"/>
                <a:gd name="connsiteY30" fmla="*/ 28951 h 9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89263" h="92349">
                  <a:moveTo>
                    <a:pt x="0" y="49082"/>
                  </a:moveTo>
                  <a:cubicBezTo>
                    <a:pt x="2498" y="24103"/>
                    <a:pt x="64642" y="162168"/>
                    <a:pt x="139833" y="43495"/>
                  </a:cubicBezTo>
                  <a:cubicBezTo>
                    <a:pt x="217329" y="-78816"/>
                    <a:pt x="206518" y="149195"/>
                    <a:pt x="272740" y="50706"/>
                  </a:cubicBezTo>
                  <a:cubicBezTo>
                    <a:pt x="356814" y="-74334"/>
                    <a:pt x="364972" y="156499"/>
                    <a:pt x="429494" y="55263"/>
                  </a:cubicBezTo>
                  <a:cubicBezTo>
                    <a:pt x="504977" y="-63170"/>
                    <a:pt x="508372" y="175564"/>
                    <a:pt x="580378" y="46755"/>
                  </a:cubicBezTo>
                  <a:cubicBezTo>
                    <a:pt x="649564" y="-77009"/>
                    <a:pt x="648816" y="158061"/>
                    <a:pt x="721920" y="36718"/>
                  </a:cubicBezTo>
                  <a:cubicBezTo>
                    <a:pt x="788538" y="-73860"/>
                    <a:pt x="784003" y="160733"/>
                    <a:pt x="858530" y="44840"/>
                  </a:cubicBezTo>
                  <a:cubicBezTo>
                    <a:pt x="932410" y="-70047"/>
                    <a:pt x="930821" y="159406"/>
                    <a:pt x="1011014" y="40115"/>
                  </a:cubicBezTo>
                  <a:cubicBezTo>
                    <a:pt x="1079444" y="-76273"/>
                    <a:pt x="1078814" y="165301"/>
                    <a:pt x="1157601" y="44278"/>
                  </a:cubicBezTo>
                  <a:cubicBezTo>
                    <a:pt x="1225691" y="-60313"/>
                    <a:pt x="1214691" y="162747"/>
                    <a:pt x="1292882" y="33369"/>
                  </a:cubicBezTo>
                  <a:cubicBezTo>
                    <a:pt x="1361160" y="-58813"/>
                    <a:pt x="1357934" y="145125"/>
                    <a:pt x="1426201" y="48895"/>
                  </a:cubicBezTo>
                  <a:cubicBezTo>
                    <a:pt x="1511247" y="-70986"/>
                    <a:pt x="1500504" y="155931"/>
                    <a:pt x="1575046" y="40461"/>
                  </a:cubicBezTo>
                  <a:cubicBezTo>
                    <a:pt x="1649347" y="-74636"/>
                    <a:pt x="1629936" y="154832"/>
                    <a:pt x="1717561" y="38389"/>
                  </a:cubicBezTo>
                  <a:cubicBezTo>
                    <a:pt x="1799527" y="-70533"/>
                    <a:pt x="1767318" y="170458"/>
                    <a:pt x="1861266" y="32645"/>
                  </a:cubicBezTo>
                  <a:cubicBezTo>
                    <a:pt x="1932007" y="-71126"/>
                    <a:pt x="1921443" y="159559"/>
                    <a:pt x="1995201" y="33500"/>
                  </a:cubicBezTo>
                  <a:cubicBezTo>
                    <a:pt x="2083804" y="-69963"/>
                    <a:pt x="2071491" y="157900"/>
                    <a:pt x="2142495" y="30977"/>
                  </a:cubicBezTo>
                  <a:cubicBezTo>
                    <a:pt x="2217477" y="-70863"/>
                    <a:pt x="2217994" y="154932"/>
                    <a:pt x="2295953" y="29264"/>
                  </a:cubicBezTo>
                  <a:cubicBezTo>
                    <a:pt x="2357819" y="-76643"/>
                    <a:pt x="2356929" y="162270"/>
                    <a:pt x="2423649" y="42025"/>
                  </a:cubicBezTo>
                  <a:cubicBezTo>
                    <a:pt x="2507932" y="-71400"/>
                    <a:pt x="2493718" y="146068"/>
                    <a:pt x="2574124" y="28720"/>
                  </a:cubicBezTo>
                  <a:cubicBezTo>
                    <a:pt x="2639077" y="-66075"/>
                    <a:pt x="2634953" y="150867"/>
                    <a:pt x="2716651" y="34274"/>
                  </a:cubicBezTo>
                  <a:cubicBezTo>
                    <a:pt x="2785316" y="-63720"/>
                    <a:pt x="2779635" y="150554"/>
                    <a:pt x="2858432" y="37482"/>
                  </a:cubicBezTo>
                  <a:cubicBezTo>
                    <a:pt x="2936164" y="-74062"/>
                    <a:pt x="2920049" y="146215"/>
                    <a:pt x="2997063" y="43570"/>
                  </a:cubicBezTo>
                  <a:cubicBezTo>
                    <a:pt x="3081983" y="-69612"/>
                    <a:pt x="3068946" y="154038"/>
                    <a:pt x="3146352" y="43078"/>
                  </a:cubicBezTo>
                  <a:cubicBezTo>
                    <a:pt x="3219906" y="-73008"/>
                    <a:pt x="3210529" y="148926"/>
                    <a:pt x="3294531" y="36990"/>
                  </a:cubicBezTo>
                  <a:cubicBezTo>
                    <a:pt x="3370142" y="-63765"/>
                    <a:pt x="3361600" y="154986"/>
                    <a:pt x="3429878" y="39454"/>
                  </a:cubicBezTo>
                  <a:cubicBezTo>
                    <a:pt x="3484329" y="-52682"/>
                    <a:pt x="3494201" y="150440"/>
                    <a:pt x="3578728" y="34236"/>
                  </a:cubicBezTo>
                  <a:cubicBezTo>
                    <a:pt x="3653826" y="-69006"/>
                    <a:pt x="3643436" y="155222"/>
                    <a:pt x="3721657" y="36126"/>
                  </a:cubicBezTo>
                  <a:cubicBezTo>
                    <a:pt x="3796370" y="-77629"/>
                    <a:pt x="3783792" y="148648"/>
                    <a:pt x="3855125" y="41649"/>
                  </a:cubicBezTo>
                  <a:cubicBezTo>
                    <a:pt x="3941043" y="-75013"/>
                    <a:pt x="3930088" y="151114"/>
                    <a:pt x="4004506" y="26300"/>
                  </a:cubicBezTo>
                  <a:cubicBezTo>
                    <a:pt x="4065106" y="-75339"/>
                    <a:pt x="4065060" y="159236"/>
                    <a:pt x="4146631" y="34103"/>
                  </a:cubicBezTo>
                  <a:cubicBezTo>
                    <a:pt x="4246976" y="36382"/>
                    <a:pt x="4222685" y="29974"/>
                    <a:pt x="4289263" y="28951"/>
                  </a:cubicBezTo>
                </a:path>
              </a:pathLst>
            </a:custGeom>
            <a:noFill/>
            <a:ln w="12700">
              <a:solidFill>
                <a:srgbClr val="FFC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3DEAD609-3BCB-4B7E-8BAF-F32DD211FE3A}"/>
                </a:ext>
              </a:extLst>
            </p:cNvPr>
            <p:cNvSpPr txBox="1"/>
            <p:nvPr/>
          </p:nvSpPr>
          <p:spPr>
            <a:xfrm>
              <a:off x="7736294" y="53814"/>
              <a:ext cx="72135" cy="17312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l-GR"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γ</a:t>
              </a:r>
              <a:endPar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Explosion: 8 Points 16">
              <a:extLst>
                <a:ext uri="{FF2B5EF4-FFF2-40B4-BE49-F238E27FC236}">
                  <a16:creationId xmlns:a16="http://schemas.microsoft.com/office/drawing/2014/main" id="{DBC0D1A7-FB9E-45A0-B329-2C7D8F98A6C0}"/>
                </a:ext>
              </a:extLst>
            </p:cNvPr>
            <p:cNvSpPr/>
            <p:nvPr/>
          </p:nvSpPr>
          <p:spPr>
            <a:xfrm>
              <a:off x="7736028" y="1220756"/>
              <a:ext cx="96520" cy="98489"/>
            </a:xfrm>
            <a:prstGeom prst="irregularSeal1">
              <a:avLst/>
            </a:prstGeom>
            <a:solidFill>
              <a:schemeClr val="accent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18" name="TextBox 17">
            <a:extLst>
              <a:ext uri="{FF2B5EF4-FFF2-40B4-BE49-F238E27FC236}">
                <a16:creationId xmlns:a16="http://schemas.microsoft.com/office/drawing/2014/main" id="{81623067-AE63-490A-9F52-A3363FEF0A54}"/>
              </a:ext>
            </a:extLst>
          </p:cNvPr>
          <p:cNvSpPr txBox="1"/>
          <p:nvPr/>
        </p:nvSpPr>
        <p:spPr>
          <a:xfrm>
            <a:off x="7786184" y="6578554"/>
            <a:ext cx="1293944"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Image credits: NASA</a:t>
            </a:r>
          </a:p>
        </p:txBody>
      </p:sp>
      <p:sp>
        <p:nvSpPr>
          <p:cNvPr id="6" name="TextBox 5">
            <a:extLst>
              <a:ext uri="{FF2B5EF4-FFF2-40B4-BE49-F238E27FC236}">
                <a16:creationId xmlns:a16="http://schemas.microsoft.com/office/drawing/2014/main" id="{2DDEA2AF-7A7E-49D9-AB94-37E97AC5BB98}"/>
              </a:ext>
            </a:extLst>
          </p:cNvPr>
          <p:cNvSpPr txBox="1"/>
          <p:nvPr/>
        </p:nvSpPr>
        <p:spPr>
          <a:xfrm>
            <a:off x="257560" y="4947369"/>
            <a:ext cx="7865079" cy="147732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Lunar regolith absorbs galactic cosmic radiation (GCR) to produce secondary albedo neutrons</a:t>
            </a:r>
          </a:p>
          <a:p>
            <a:pPr marL="942975" marR="0" lvl="2" indent="-2571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High-energy, fast neutrons cause direct cellular damage</a:t>
            </a:r>
          </a:p>
          <a:p>
            <a:pPr marL="942975" marR="0" lvl="2" indent="-2571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Fast neutrons also produce ionizing radiation</a:t>
            </a:r>
          </a:p>
          <a:p>
            <a:pPr marL="942975" marR="0" lvl="2" indent="-2571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Estimates of surface neutron doses vary widely</a:t>
            </a:r>
          </a:p>
        </p:txBody>
      </p:sp>
      <p:graphicFrame>
        <p:nvGraphicFramePr>
          <p:cNvPr id="2" name="Table 11">
            <a:extLst>
              <a:ext uri="{FF2B5EF4-FFF2-40B4-BE49-F238E27FC236}">
                <a16:creationId xmlns:a16="http://schemas.microsoft.com/office/drawing/2014/main" id="{CA05E338-A911-89E3-C140-EADD57B26D56}"/>
              </a:ext>
            </a:extLst>
          </p:cNvPr>
          <p:cNvGraphicFramePr>
            <a:graphicFrameLocks noGrp="1"/>
          </p:cNvGraphicFramePr>
          <p:nvPr/>
        </p:nvGraphicFramePr>
        <p:xfrm>
          <a:off x="4460572" y="2454463"/>
          <a:ext cx="4520144" cy="1623060"/>
        </p:xfrm>
        <a:graphic>
          <a:graphicData uri="http://schemas.openxmlformats.org/drawingml/2006/table">
            <a:tbl>
              <a:tblPr firstRow="1" bandRow="1">
                <a:tableStyleId>{D03447BB-5D67-496B-8E87-E561075AD55C}</a:tableStyleId>
              </a:tblPr>
              <a:tblGrid>
                <a:gridCol w="1393936">
                  <a:extLst>
                    <a:ext uri="{9D8B030D-6E8A-4147-A177-3AD203B41FA5}">
                      <a16:colId xmlns:a16="http://schemas.microsoft.com/office/drawing/2014/main" val="483939251"/>
                    </a:ext>
                  </a:extLst>
                </a:gridCol>
                <a:gridCol w="866136">
                  <a:extLst>
                    <a:ext uri="{9D8B030D-6E8A-4147-A177-3AD203B41FA5}">
                      <a16:colId xmlns:a16="http://schemas.microsoft.com/office/drawing/2014/main" val="2280010820"/>
                    </a:ext>
                  </a:extLst>
                </a:gridCol>
                <a:gridCol w="1130036">
                  <a:extLst>
                    <a:ext uri="{9D8B030D-6E8A-4147-A177-3AD203B41FA5}">
                      <a16:colId xmlns:a16="http://schemas.microsoft.com/office/drawing/2014/main" val="3148763339"/>
                    </a:ext>
                  </a:extLst>
                </a:gridCol>
                <a:gridCol w="1130036">
                  <a:extLst>
                    <a:ext uri="{9D8B030D-6E8A-4147-A177-3AD203B41FA5}">
                      <a16:colId xmlns:a16="http://schemas.microsoft.com/office/drawing/2014/main" val="1317836891"/>
                    </a:ext>
                  </a:extLst>
                </a:gridCol>
              </a:tblGrid>
              <a:tr h="278130">
                <a:tc gridSpan="4">
                  <a:txBody>
                    <a:bodyPr/>
                    <a:lstStyle/>
                    <a:p>
                      <a:r>
                        <a:rPr lang="en-US" sz="1400" dirty="0"/>
                        <a:t>Estimates of fast neutrons in lunar surface radiation</a:t>
                      </a:r>
                    </a:p>
                  </a:txBody>
                  <a:tcPr marL="68580" marR="68580" marT="34290" marB="34290" anchor="b"/>
                </a:tc>
                <a:tc hMerge="1">
                  <a:txBody>
                    <a:bodyPr/>
                    <a:lstStyle/>
                    <a:p>
                      <a:endParaRPr lang="en-US" dirty="0"/>
                    </a:p>
                  </a:txBody>
                  <a:tcPr anchor="b"/>
                </a:tc>
                <a:tc hMerge="1">
                  <a:txBody>
                    <a:bodyPr/>
                    <a:lstStyle/>
                    <a:p>
                      <a:endParaRPr lang="en-US" dirty="0"/>
                    </a:p>
                  </a:txBody>
                  <a:tcPr anchor="b"/>
                </a:tc>
                <a:tc hMerge="1">
                  <a:txBody>
                    <a:bodyPr/>
                    <a:lstStyle/>
                    <a:p>
                      <a:endParaRPr lang="en-US" dirty="0"/>
                    </a:p>
                  </a:txBody>
                  <a:tcPr anchor="b"/>
                </a:tc>
                <a:extLst>
                  <a:ext uri="{0D108BD9-81ED-4DB2-BD59-A6C34878D82A}">
                    <a16:rowId xmlns:a16="http://schemas.microsoft.com/office/drawing/2014/main" val="186142841"/>
                  </a:ext>
                </a:extLst>
              </a:tr>
              <a:tr h="278130">
                <a:tc>
                  <a:txBody>
                    <a:bodyPr/>
                    <a:lstStyle/>
                    <a:p>
                      <a:r>
                        <a:rPr lang="en-US" sz="1400" dirty="0"/>
                        <a:t>Mission</a:t>
                      </a:r>
                    </a:p>
                  </a:txBody>
                  <a:tcPr marL="68580" marR="68580" marT="34290" marB="34290" anchor="b">
                    <a:solidFill>
                      <a:schemeClr val="tx1"/>
                    </a:solidFill>
                  </a:tcPr>
                </a:tc>
                <a:tc>
                  <a:txBody>
                    <a:bodyPr/>
                    <a:lstStyle/>
                    <a:p>
                      <a:r>
                        <a:rPr lang="en-US" sz="1400" dirty="0"/>
                        <a:t>Project</a:t>
                      </a:r>
                    </a:p>
                  </a:txBody>
                  <a:tcPr marL="68580" marR="68580" marT="34290" marB="34290" anchor="b">
                    <a:solidFill>
                      <a:schemeClr val="tx1"/>
                    </a:solidFill>
                  </a:tcPr>
                </a:tc>
                <a:tc>
                  <a:txBody>
                    <a:bodyPr/>
                    <a:lstStyle/>
                    <a:p>
                      <a:r>
                        <a:rPr lang="en-US" sz="1400" dirty="0"/>
                        <a:t>Dose Type</a:t>
                      </a:r>
                    </a:p>
                  </a:txBody>
                  <a:tcPr marL="68580" marR="68580" marT="34290" marB="34290" anchor="b">
                    <a:solidFill>
                      <a:schemeClr val="tx1"/>
                    </a:solidFill>
                  </a:tcPr>
                </a:tc>
                <a:tc>
                  <a:txBody>
                    <a:bodyPr/>
                    <a:lstStyle/>
                    <a:p>
                      <a:r>
                        <a:rPr lang="en-US" sz="1400" dirty="0"/>
                        <a:t>% Fast Neutron</a:t>
                      </a:r>
                    </a:p>
                  </a:txBody>
                  <a:tcPr marL="68580" marR="68580" marT="34290" marB="34290" anchor="b">
                    <a:solidFill>
                      <a:schemeClr val="tx1"/>
                    </a:solidFill>
                  </a:tcPr>
                </a:tc>
                <a:extLst>
                  <a:ext uri="{0D108BD9-81ED-4DB2-BD59-A6C34878D82A}">
                    <a16:rowId xmlns:a16="http://schemas.microsoft.com/office/drawing/2014/main" val="209410271"/>
                  </a:ext>
                </a:extLst>
              </a:tr>
              <a:tr h="278130">
                <a:tc>
                  <a:txBody>
                    <a:bodyPr/>
                    <a:lstStyle/>
                    <a:p>
                      <a:r>
                        <a:rPr lang="en-US" sz="1400" dirty="0"/>
                        <a:t>Lunar Prospector</a:t>
                      </a:r>
                    </a:p>
                  </a:txBody>
                  <a:tcPr marL="68580" marR="68580" marT="34290" marB="34290"/>
                </a:tc>
                <a:tc>
                  <a:txBody>
                    <a:bodyPr/>
                    <a:lstStyle/>
                    <a:p>
                      <a:r>
                        <a:rPr lang="en-US" sz="1400" dirty="0"/>
                        <a:t>LP</a:t>
                      </a:r>
                    </a:p>
                  </a:txBody>
                  <a:tcPr marL="68580" marR="68580" marT="34290" marB="34290"/>
                </a:tc>
                <a:tc>
                  <a:txBody>
                    <a:bodyPr/>
                    <a:lstStyle/>
                    <a:p>
                      <a:r>
                        <a:rPr lang="en-US" sz="1400" dirty="0"/>
                        <a:t>Effective</a:t>
                      </a:r>
                    </a:p>
                  </a:txBody>
                  <a:tcPr marL="68580" marR="68580" marT="34290" marB="34290"/>
                </a:tc>
                <a:tc>
                  <a:txBody>
                    <a:bodyPr/>
                    <a:lstStyle/>
                    <a:p>
                      <a:r>
                        <a:rPr lang="en-US" sz="1400" dirty="0"/>
                        <a:t>16-18%</a:t>
                      </a:r>
                    </a:p>
                  </a:txBody>
                  <a:tcPr marL="68580" marR="68580" marT="34290" marB="34290"/>
                </a:tc>
                <a:extLst>
                  <a:ext uri="{0D108BD9-81ED-4DB2-BD59-A6C34878D82A}">
                    <a16:rowId xmlns:a16="http://schemas.microsoft.com/office/drawing/2014/main" val="2297010453"/>
                  </a:ext>
                </a:extLst>
              </a:tr>
              <a:tr h="278130">
                <a:tc>
                  <a:txBody>
                    <a:bodyPr/>
                    <a:lstStyle/>
                    <a:p>
                      <a:r>
                        <a:rPr lang="en-US" sz="1400" dirty="0"/>
                        <a:t>LRO</a:t>
                      </a:r>
                    </a:p>
                  </a:txBody>
                  <a:tcPr marL="68580" marR="68580" marT="34290" marB="34290"/>
                </a:tc>
                <a:tc>
                  <a:txBody>
                    <a:bodyPr/>
                    <a:lstStyle/>
                    <a:p>
                      <a:r>
                        <a:rPr lang="en-US" sz="1400" dirty="0" err="1"/>
                        <a:t>CRaTER</a:t>
                      </a:r>
                      <a:endParaRPr lang="en-US" sz="1400" dirty="0"/>
                    </a:p>
                  </a:txBody>
                  <a:tcPr marL="68580" marR="68580" marT="34290" marB="34290"/>
                </a:tc>
                <a:tc>
                  <a:txBody>
                    <a:bodyPr/>
                    <a:lstStyle/>
                    <a:p>
                      <a:r>
                        <a:rPr lang="en-US" sz="1400" dirty="0"/>
                        <a:t>Absorbed</a:t>
                      </a:r>
                    </a:p>
                  </a:txBody>
                  <a:tcPr marL="68580" marR="68580" marT="34290" marB="34290"/>
                </a:tc>
                <a:tc>
                  <a:txBody>
                    <a:bodyPr/>
                    <a:lstStyle/>
                    <a:p>
                      <a:r>
                        <a:rPr lang="en-US" sz="1400" dirty="0"/>
                        <a:t>0.7%</a:t>
                      </a:r>
                    </a:p>
                  </a:txBody>
                  <a:tcPr marL="68580" marR="68580" marT="34290" marB="34290"/>
                </a:tc>
                <a:extLst>
                  <a:ext uri="{0D108BD9-81ED-4DB2-BD59-A6C34878D82A}">
                    <a16:rowId xmlns:a16="http://schemas.microsoft.com/office/drawing/2014/main" val="3042871857"/>
                  </a:ext>
                </a:extLst>
              </a:tr>
              <a:tr h="278130">
                <a:tc>
                  <a:txBody>
                    <a:bodyPr/>
                    <a:lstStyle/>
                    <a:p>
                      <a:r>
                        <a:rPr lang="en-US" sz="1400" dirty="0" err="1"/>
                        <a:t>Chang’E</a:t>
                      </a:r>
                      <a:r>
                        <a:rPr lang="en-US" sz="1400" dirty="0"/>
                        <a:t> 4</a:t>
                      </a:r>
                    </a:p>
                  </a:txBody>
                  <a:tcPr marL="68580" marR="68580" marT="34290" marB="34290"/>
                </a:tc>
                <a:tc>
                  <a:txBody>
                    <a:bodyPr/>
                    <a:lstStyle/>
                    <a:p>
                      <a:r>
                        <a:rPr lang="en-US" sz="1400" dirty="0"/>
                        <a:t>LND</a:t>
                      </a:r>
                    </a:p>
                  </a:txBody>
                  <a:tcPr marL="68580" marR="68580" marT="34290" marB="34290"/>
                </a:tc>
                <a:tc>
                  <a:txBody>
                    <a:bodyPr/>
                    <a:lstStyle/>
                    <a:p>
                      <a:r>
                        <a:rPr lang="en-US" sz="1400" dirty="0"/>
                        <a:t>Absorbed</a:t>
                      </a:r>
                    </a:p>
                  </a:txBody>
                  <a:tcPr marL="68580" marR="68580" marT="34290" marB="34290"/>
                </a:tc>
                <a:tc>
                  <a:txBody>
                    <a:bodyPr/>
                    <a:lstStyle/>
                    <a:p>
                      <a:r>
                        <a:rPr lang="en-US" sz="1400" dirty="0"/>
                        <a:t>23%</a:t>
                      </a:r>
                    </a:p>
                  </a:txBody>
                  <a:tcPr marL="68580" marR="68580" marT="34290" marB="34290"/>
                </a:tc>
                <a:extLst>
                  <a:ext uri="{0D108BD9-81ED-4DB2-BD59-A6C34878D82A}">
                    <a16:rowId xmlns:a16="http://schemas.microsoft.com/office/drawing/2014/main" val="117549447"/>
                  </a:ext>
                </a:extLst>
              </a:tr>
            </a:tbl>
          </a:graphicData>
        </a:graphic>
      </p:graphicFrame>
      <p:pic>
        <p:nvPicPr>
          <p:cNvPr id="4" name="Picture 3" descr="LEIA_white_logo_nofill.png">
            <a:extLst>
              <a:ext uri="{FF2B5EF4-FFF2-40B4-BE49-F238E27FC236}">
                <a16:creationId xmlns:a16="http://schemas.microsoft.com/office/drawing/2014/main" id="{F84C7BBD-4CAF-27C4-AC7B-1FF2379A4069}"/>
              </a:ext>
            </a:extLst>
          </p:cNvPr>
          <p:cNvPicPr>
            <a:picLocks noChangeAspect="1"/>
          </p:cNvPicPr>
          <p:nvPr/>
        </p:nvPicPr>
        <p:blipFill>
          <a:blip r:embed="rId3"/>
          <a:stretch>
            <a:fillRect/>
          </a:stretch>
        </p:blipFill>
        <p:spPr>
          <a:xfrm>
            <a:off x="72090" y="84854"/>
            <a:ext cx="695850" cy="584775"/>
          </a:xfrm>
          <a:prstGeom prst="rect">
            <a:avLst/>
          </a:prstGeom>
        </p:spPr>
      </p:pic>
    </p:spTree>
    <p:extLst>
      <p:ext uri="{BB962C8B-B14F-4D97-AF65-F5344CB8AC3E}">
        <p14:creationId xmlns:p14="http://schemas.microsoft.com/office/powerpoint/2010/main" val="3541616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ext Box 4">
            <a:extLst>
              <a:ext uri="{FF2B5EF4-FFF2-40B4-BE49-F238E27FC236}">
                <a16:creationId xmlns:a16="http://schemas.microsoft.com/office/drawing/2014/main" id="{CC6D7B77-AE3E-916D-22BB-D9974A9FCF70}"/>
              </a:ext>
            </a:extLst>
          </p:cNvPr>
          <p:cNvSpPr txBox="1">
            <a:spLocks noChangeArrowheads="1"/>
          </p:cNvSpPr>
          <p:nvPr/>
        </p:nvSpPr>
        <p:spPr bwMode="auto">
          <a:xfrm>
            <a:off x="1230335" y="339976"/>
            <a:ext cx="7056415" cy="1077218"/>
          </a:xfrm>
          <a:prstGeom prst="rect">
            <a:avLst/>
          </a:prstGeom>
          <a:noFill/>
          <a:ln w="9525">
            <a:noFill/>
            <a:miter lim="800000"/>
            <a:headEnd/>
            <a:tailEnd/>
          </a:ln>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lang="en-US" sz="3200" b="1" dirty="0">
                <a:solidFill>
                  <a:prstClr val="white"/>
                </a:solidFill>
                <a:latin typeface="Avenir Black" panose="02000503020000020003" pitchFamily="2" charset="0"/>
                <a:cs typeface="Arial" panose="020B0604020202020204" pitchFamily="34" charset="0"/>
              </a:rPr>
              <a:t>LEIA’s p</a:t>
            </a:r>
            <a:r>
              <a:rPr kumimoji="0" lang="en-US" sz="3200" b="1" i="0" u="none" strike="noStrike" kern="1200" cap="none" spc="0" normalizeH="0" baseline="0" noProof="0" dirty="0" err="1">
                <a:ln>
                  <a:noFill/>
                </a:ln>
                <a:solidFill>
                  <a:prstClr val="white"/>
                </a:solidFill>
                <a:effectLst/>
                <a:uLnTx/>
                <a:uFillTx/>
                <a:latin typeface="Avenir Black" panose="02000503020000020003" pitchFamily="2" charset="0"/>
                <a:ea typeface="+mn-ea"/>
                <a:cs typeface="Arial" panose="020B0604020202020204" pitchFamily="34" charset="0"/>
              </a:rPr>
              <a:t>lanned</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 landing site: </a:t>
            </a:r>
          </a:p>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Mons Mouton</a:t>
            </a:r>
            <a:endParaRPr kumimoji="0" lang="en-US" sz="24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endParaRPr>
          </a:p>
        </p:txBody>
      </p:sp>
      <p:sp>
        <p:nvSpPr>
          <p:cNvPr id="17" name="TextBox 16">
            <a:extLst>
              <a:ext uri="{FF2B5EF4-FFF2-40B4-BE49-F238E27FC236}">
                <a16:creationId xmlns:a16="http://schemas.microsoft.com/office/drawing/2014/main" id="{411C4AC0-A022-655E-AC00-395656156008}"/>
              </a:ext>
            </a:extLst>
          </p:cNvPr>
          <p:cNvSpPr txBox="1"/>
          <p:nvPr/>
        </p:nvSpPr>
        <p:spPr>
          <a:xfrm>
            <a:off x="7167223" y="6584294"/>
            <a:ext cx="1986441" cy="253916"/>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Video Credit: Ernie Wright, NASA</a:t>
            </a:r>
          </a:p>
        </p:txBody>
      </p:sp>
      <p:sp>
        <p:nvSpPr>
          <p:cNvPr id="23" name="TextBox 22">
            <a:extLst>
              <a:ext uri="{FF2B5EF4-FFF2-40B4-BE49-F238E27FC236}">
                <a16:creationId xmlns:a16="http://schemas.microsoft.com/office/drawing/2014/main" id="{72625E2C-6D28-7490-2E1F-A8695CB4D895}"/>
              </a:ext>
            </a:extLst>
          </p:cNvPr>
          <p:cNvSpPr txBox="1"/>
          <p:nvPr/>
        </p:nvSpPr>
        <p:spPr>
          <a:xfrm>
            <a:off x="72090" y="5684047"/>
            <a:ext cx="4114800" cy="7155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Mons Mouton is a mesa-like lunar mountain near the Nobile Crater.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Visible from Earth, roughly the size of Delaware.</a:t>
            </a:r>
          </a:p>
        </p:txBody>
      </p:sp>
      <p:pic>
        <p:nvPicPr>
          <p:cNvPr id="3" name="mouton_telescope_360p30">
            <a:hlinkClick r:id="" action="ppaction://media"/>
            <a:extLst>
              <a:ext uri="{FF2B5EF4-FFF2-40B4-BE49-F238E27FC236}">
                <a16:creationId xmlns:a16="http://schemas.microsoft.com/office/drawing/2014/main" id="{1A4DD6D9-9C2A-1A0C-2936-8871D48522B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57250" y="1263306"/>
            <a:ext cx="7674430" cy="4316867"/>
          </a:xfrm>
          <a:prstGeom prst="rect">
            <a:avLst/>
          </a:prstGeom>
        </p:spPr>
      </p:pic>
      <p:sp>
        <p:nvSpPr>
          <p:cNvPr id="6" name="TextBox 5">
            <a:extLst>
              <a:ext uri="{FF2B5EF4-FFF2-40B4-BE49-F238E27FC236}">
                <a16:creationId xmlns:a16="http://schemas.microsoft.com/office/drawing/2014/main" id="{44204477-1F89-6B9A-38C2-B862CEE19D57}"/>
              </a:ext>
            </a:extLst>
          </p:cNvPr>
          <p:cNvSpPr txBox="1"/>
          <p:nvPr/>
        </p:nvSpPr>
        <p:spPr>
          <a:xfrm>
            <a:off x="4171949" y="5580173"/>
            <a:ext cx="4634593" cy="9233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The VIPER mission will survey near the western rim of the crater.</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LEIA will land in a more central region of the mountain.</a:t>
            </a:r>
          </a:p>
        </p:txBody>
      </p:sp>
      <p:pic>
        <p:nvPicPr>
          <p:cNvPr id="4" name="Picture 3" descr="LEIA_white_logo_nofill.png">
            <a:extLst>
              <a:ext uri="{FF2B5EF4-FFF2-40B4-BE49-F238E27FC236}">
                <a16:creationId xmlns:a16="http://schemas.microsoft.com/office/drawing/2014/main" id="{EAED02B6-FFB7-331B-9AA5-07CF947874C4}"/>
              </a:ext>
            </a:extLst>
          </p:cNvPr>
          <p:cNvPicPr>
            <a:picLocks noChangeAspect="1"/>
          </p:cNvPicPr>
          <p:nvPr/>
        </p:nvPicPr>
        <p:blipFill>
          <a:blip r:embed="rId6"/>
          <a:stretch>
            <a:fillRect/>
          </a:stretch>
        </p:blipFill>
        <p:spPr>
          <a:xfrm>
            <a:off x="72090" y="84854"/>
            <a:ext cx="695850" cy="584775"/>
          </a:xfrm>
          <a:prstGeom prst="rect">
            <a:avLst/>
          </a:prstGeom>
        </p:spPr>
      </p:pic>
    </p:spTree>
    <p:extLst>
      <p:ext uri="{BB962C8B-B14F-4D97-AF65-F5344CB8AC3E}">
        <p14:creationId xmlns:p14="http://schemas.microsoft.com/office/powerpoint/2010/main" val="138237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ext Box 4">
            <a:extLst>
              <a:ext uri="{FF2B5EF4-FFF2-40B4-BE49-F238E27FC236}">
                <a16:creationId xmlns:a16="http://schemas.microsoft.com/office/drawing/2014/main" id="{CC6D7B77-AE3E-916D-22BB-D9974A9FCF70}"/>
              </a:ext>
            </a:extLst>
          </p:cNvPr>
          <p:cNvSpPr txBox="1">
            <a:spLocks noChangeArrowheads="1"/>
          </p:cNvSpPr>
          <p:nvPr/>
        </p:nvSpPr>
        <p:spPr bwMode="auto">
          <a:xfrm>
            <a:off x="1076605" y="201054"/>
            <a:ext cx="7281738" cy="1077218"/>
          </a:xfrm>
          <a:prstGeom prst="rect">
            <a:avLst/>
          </a:prstGeom>
          <a:noFill/>
          <a:ln w="9525">
            <a:noFill/>
            <a:miter lim="800000"/>
            <a:headEnd/>
            <a:tailEnd/>
          </a:ln>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Commercial Lunar Payload Services (CLPS)</a:t>
            </a:r>
            <a:endParaRPr kumimoji="0" lang="en-US" sz="24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endParaRPr>
          </a:p>
        </p:txBody>
      </p:sp>
      <p:pic>
        <p:nvPicPr>
          <p:cNvPr id="4" name="Picture 2">
            <a:extLst>
              <a:ext uri="{FF2B5EF4-FFF2-40B4-BE49-F238E27FC236}">
                <a16:creationId xmlns:a16="http://schemas.microsoft.com/office/drawing/2014/main" id="{8E18F5D1-8E14-FA92-1E84-B060DAE1594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85387" y="1278272"/>
            <a:ext cx="6303537" cy="447147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411C4AC0-A022-655E-AC00-395656156008}"/>
              </a:ext>
            </a:extLst>
          </p:cNvPr>
          <p:cNvSpPr txBox="1"/>
          <p:nvPr/>
        </p:nvSpPr>
        <p:spPr>
          <a:xfrm>
            <a:off x="7162367" y="6630444"/>
            <a:ext cx="1981633" cy="230832"/>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Image Credit: Jenny </a:t>
            </a:r>
            <a:r>
              <a:rPr kumimoji="0" lang="en-US" sz="9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Mottar</a:t>
            </a:r>
            <a:r>
              <a:rPr kumimoji="0" lang="en-US" sz="9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NASA</a:t>
            </a:r>
          </a:p>
        </p:txBody>
      </p:sp>
      <p:sp>
        <p:nvSpPr>
          <p:cNvPr id="23" name="TextBox 22">
            <a:extLst>
              <a:ext uri="{FF2B5EF4-FFF2-40B4-BE49-F238E27FC236}">
                <a16:creationId xmlns:a16="http://schemas.microsoft.com/office/drawing/2014/main" id="{72625E2C-6D28-7490-2E1F-A8695CB4D895}"/>
              </a:ext>
            </a:extLst>
          </p:cNvPr>
          <p:cNvSpPr txBox="1"/>
          <p:nvPr/>
        </p:nvSpPr>
        <p:spPr>
          <a:xfrm>
            <a:off x="238729" y="5866553"/>
            <a:ext cx="8937170" cy="7155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CLPS relies on American companies to deliver NASA payloads from Earth to the surface of the Moon.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LEIA is a payload on CP-22 and scheduled to land in late 2026.</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350" dirty="0">
                <a:solidFill>
                  <a:prstClr val="white"/>
                </a:solidFill>
                <a:latin typeface="Avenir Book" panose="02000503020000020003" pitchFamily="2" charset="0"/>
              </a:rPr>
              <a:t>Peregrine-1: launched Jan 8, 2024. 1</a:t>
            </a:r>
            <a:r>
              <a:rPr lang="en-US" sz="1350" baseline="30000" dirty="0">
                <a:solidFill>
                  <a:prstClr val="white"/>
                </a:solidFill>
                <a:latin typeface="Avenir Book" panose="02000503020000020003" pitchFamily="2" charset="0"/>
              </a:rPr>
              <a:t>st</a:t>
            </a:r>
            <a:r>
              <a:rPr lang="en-US" sz="1350" dirty="0">
                <a:solidFill>
                  <a:prstClr val="white"/>
                </a:solidFill>
                <a:latin typeface="Avenir Book" panose="02000503020000020003" pitchFamily="2" charset="0"/>
              </a:rPr>
              <a:t> NOVA-C (Odysseus): launched Feb 15, landed Feb 22, 2024</a:t>
            </a:r>
            <a:endParaRPr kumimoji="0" lang="en-US" sz="135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pic>
        <p:nvPicPr>
          <p:cNvPr id="3" name="Picture 3" descr="LEIA_white_logo_nofill.png">
            <a:extLst>
              <a:ext uri="{FF2B5EF4-FFF2-40B4-BE49-F238E27FC236}">
                <a16:creationId xmlns:a16="http://schemas.microsoft.com/office/drawing/2014/main" id="{C481BB19-83E3-7A1E-099D-D97FA8FDD111}"/>
              </a:ext>
            </a:extLst>
          </p:cNvPr>
          <p:cNvPicPr>
            <a:picLocks noChangeAspect="1"/>
          </p:cNvPicPr>
          <p:nvPr/>
        </p:nvPicPr>
        <p:blipFill>
          <a:blip r:embed="rId3"/>
          <a:stretch>
            <a:fillRect/>
          </a:stretch>
        </p:blipFill>
        <p:spPr>
          <a:xfrm>
            <a:off x="72090" y="84854"/>
            <a:ext cx="695850" cy="584775"/>
          </a:xfrm>
          <a:prstGeom prst="rect">
            <a:avLst/>
          </a:prstGeom>
        </p:spPr>
      </p:pic>
    </p:spTree>
    <p:extLst>
      <p:ext uri="{BB962C8B-B14F-4D97-AF65-F5344CB8AC3E}">
        <p14:creationId xmlns:p14="http://schemas.microsoft.com/office/powerpoint/2010/main" val="1288073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EF98FC4E-5FC3-5E66-FB22-0FCA9BC890AB}"/>
              </a:ext>
            </a:extLst>
          </p:cNvPr>
          <p:cNvSpPr txBox="1"/>
          <p:nvPr/>
        </p:nvSpPr>
        <p:spPr>
          <a:xfrm>
            <a:off x="2088291" y="189677"/>
            <a:ext cx="5284151" cy="58477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rPr>
              <a:t>LEIA Instrument suite</a:t>
            </a:r>
          </a:p>
        </p:txBody>
      </p:sp>
      <p:grpSp>
        <p:nvGrpSpPr>
          <p:cNvPr id="30" name="Group 29">
            <a:extLst>
              <a:ext uri="{FF2B5EF4-FFF2-40B4-BE49-F238E27FC236}">
                <a16:creationId xmlns:a16="http://schemas.microsoft.com/office/drawing/2014/main" id="{BD99FBFF-3F17-21C0-68D0-E9BF15A0464F}"/>
              </a:ext>
            </a:extLst>
          </p:cNvPr>
          <p:cNvGrpSpPr/>
          <p:nvPr/>
        </p:nvGrpSpPr>
        <p:grpSpPr>
          <a:xfrm>
            <a:off x="48557" y="1382832"/>
            <a:ext cx="3761443" cy="5152400"/>
            <a:chOff x="728675" y="428036"/>
            <a:chExt cx="5015258" cy="6869866"/>
          </a:xfrm>
        </p:grpSpPr>
        <p:pic>
          <p:nvPicPr>
            <p:cNvPr id="22" name="Picture 21">
              <a:extLst>
                <a:ext uri="{FF2B5EF4-FFF2-40B4-BE49-F238E27FC236}">
                  <a16:creationId xmlns:a16="http://schemas.microsoft.com/office/drawing/2014/main" id="{CFE0D4F0-0526-B2EC-42A2-58BFF48617F6}"/>
                </a:ext>
              </a:extLst>
            </p:cNvPr>
            <p:cNvPicPr>
              <a:picLocks noChangeAspect="1"/>
            </p:cNvPicPr>
            <p:nvPr/>
          </p:nvPicPr>
          <p:blipFill>
            <a:blip r:embed="rId2"/>
            <a:stretch>
              <a:fillRect/>
            </a:stretch>
          </p:blipFill>
          <p:spPr>
            <a:xfrm>
              <a:off x="1186575" y="428036"/>
              <a:ext cx="4557358" cy="6869866"/>
            </a:xfrm>
            <a:prstGeom prst="rect">
              <a:avLst/>
            </a:prstGeom>
          </p:spPr>
        </p:pic>
        <p:sp>
          <p:nvSpPr>
            <p:cNvPr id="26" name="TextBox 25">
              <a:extLst>
                <a:ext uri="{FF2B5EF4-FFF2-40B4-BE49-F238E27FC236}">
                  <a16:creationId xmlns:a16="http://schemas.microsoft.com/office/drawing/2014/main" id="{99EC7C97-16AA-68D1-816F-E83F7A793167}"/>
                </a:ext>
              </a:extLst>
            </p:cNvPr>
            <p:cNvSpPr txBox="1"/>
            <p:nvPr/>
          </p:nvSpPr>
          <p:spPr>
            <a:xfrm>
              <a:off x="1200150" y="2962275"/>
              <a:ext cx="1184513" cy="40010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err="1">
                  <a:ln>
                    <a:noFill/>
                  </a:ln>
                  <a:solidFill>
                    <a:prstClr val="black"/>
                  </a:solidFill>
                  <a:effectLst/>
                  <a:uLnTx/>
                  <a:uFillTx/>
                  <a:latin typeface="Calibri" panose="020F0502020204030204"/>
                  <a:ea typeface="+mn-ea"/>
                  <a:cs typeface="+mn-cs"/>
                </a:rPr>
                <a:t>BioSensor</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2FEAD1FA-8A44-361C-02C7-C27044CB7513}"/>
                </a:ext>
              </a:extLst>
            </p:cNvPr>
            <p:cNvSpPr txBox="1"/>
            <p:nvPr/>
          </p:nvSpPr>
          <p:spPr>
            <a:xfrm>
              <a:off x="728675" y="3811499"/>
              <a:ext cx="1546343" cy="67710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ARES LET Spectrometer</a:t>
              </a:r>
            </a:p>
          </p:txBody>
        </p:sp>
      </p:grpSp>
      <p:pic>
        <p:nvPicPr>
          <p:cNvPr id="24" name="Picture 23">
            <a:extLst>
              <a:ext uri="{FF2B5EF4-FFF2-40B4-BE49-F238E27FC236}">
                <a16:creationId xmlns:a16="http://schemas.microsoft.com/office/drawing/2014/main" id="{C2CE6D35-C96D-F943-D837-E4AE57F32C8E}"/>
              </a:ext>
            </a:extLst>
          </p:cNvPr>
          <p:cNvPicPr>
            <a:picLocks noChangeAspect="1"/>
          </p:cNvPicPr>
          <p:nvPr/>
        </p:nvPicPr>
        <p:blipFill>
          <a:blip r:embed="rId3"/>
          <a:stretch>
            <a:fillRect/>
          </a:stretch>
        </p:blipFill>
        <p:spPr>
          <a:xfrm>
            <a:off x="6580094" y="3165069"/>
            <a:ext cx="2161743" cy="2300149"/>
          </a:xfrm>
          <a:prstGeom prst="rect">
            <a:avLst/>
          </a:prstGeom>
        </p:spPr>
      </p:pic>
      <p:sp>
        <p:nvSpPr>
          <p:cNvPr id="31" name="TextBox 30">
            <a:extLst>
              <a:ext uri="{FF2B5EF4-FFF2-40B4-BE49-F238E27FC236}">
                <a16:creationId xmlns:a16="http://schemas.microsoft.com/office/drawing/2014/main" id="{0171EF7D-9529-C0EE-4668-131CC77F80AE}"/>
              </a:ext>
            </a:extLst>
          </p:cNvPr>
          <p:cNvSpPr txBox="1"/>
          <p:nvPr/>
        </p:nvSpPr>
        <p:spPr>
          <a:xfrm>
            <a:off x="3978408" y="3429000"/>
            <a:ext cx="2669794" cy="3139321"/>
          </a:xfrm>
          <a:prstGeom prst="rect">
            <a:avLst/>
          </a:prstGeom>
          <a:noFill/>
        </p:spPr>
        <p:txBody>
          <a:bodyPr wrap="square" rtlCol="0">
            <a:spAutoFit/>
          </a:bodyPr>
          <a:lstStyle/>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BioSensor</a:t>
            </a: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is a microfluidic culturing system to measure yeast growth and metabolism.</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ARES Timepix3 spectrometer measures charged particle radiation.</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Mini-FND is a fast neutron detector.</a:t>
            </a:r>
          </a:p>
        </p:txBody>
      </p:sp>
      <p:pic>
        <p:nvPicPr>
          <p:cNvPr id="7" name="Picture 6" descr="A picture containing electronics&#10;&#10;Description automatically generated">
            <a:extLst>
              <a:ext uri="{FF2B5EF4-FFF2-40B4-BE49-F238E27FC236}">
                <a16:creationId xmlns:a16="http://schemas.microsoft.com/office/drawing/2014/main" id="{0D23344B-E65A-3E5D-13EF-2F14131C8B0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1010959"/>
            <a:ext cx="2878794" cy="1800920"/>
          </a:xfrm>
          <a:prstGeom prst="rect">
            <a:avLst/>
          </a:prstGeom>
        </p:spPr>
      </p:pic>
      <p:pic>
        <p:nvPicPr>
          <p:cNvPr id="3" name="Picture 2">
            <a:extLst>
              <a:ext uri="{FF2B5EF4-FFF2-40B4-BE49-F238E27FC236}">
                <a16:creationId xmlns:a16="http://schemas.microsoft.com/office/drawing/2014/main" id="{0BB624D6-08B6-A91D-117A-20B2BD005892}"/>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41592" y="99336"/>
            <a:ext cx="612334" cy="576314"/>
          </a:xfrm>
          <a:prstGeom prst="rect">
            <a:avLst/>
          </a:prstGeom>
        </p:spPr>
      </p:pic>
      <p:sp>
        <p:nvSpPr>
          <p:cNvPr id="2" name="TextBox 1">
            <a:extLst>
              <a:ext uri="{FF2B5EF4-FFF2-40B4-BE49-F238E27FC236}">
                <a16:creationId xmlns:a16="http://schemas.microsoft.com/office/drawing/2014/main" id="{6CEB7A43-3E56-7FBD-8B0E-2EEC0D99366F}"/>
              </a:ext>
            </a:extLst>
          </p:cNvPr>
          <p:cNvSpPr txBox="1"/>
          <p:nvPr/>
        </p:nvSpPr>
        <p:spPr>
          <a:xfrm>
            <a:off x="-3396" y="6618152"/>
            <a:ext cx="1293944"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rPr>
              <a:t>Image credits: NASA</a:t>
            </a:r>
          </a:p>
        </p:txBody>
      </p:sp>
    </p:spTree>
    <p:extLst>
      <p:ext uri="{BB962C8B-B14F-4D97-AF65-F5344CB8AC3E}">
        <p14:creationId xmlns:p14="http://schemas.microsoft.com/office/powerpoint/2010/main" val="887704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a:extLst>
              <a:ext uri="{FF2B5EF4-FFF2-40B4-BE49-F238E27FC236}">
                <a16:creationId xmlns:a16="http://schemas.microsoft.com/office/drawing/2014/main" id="{00DDC64C-422D-4320-B37D-83E8637ECD5F}"/>
              </a:ext>
            </a:extLst>
          </p:cNvPr>
          <p:cNvSpPr txBox="1">
            <a:spLocks noChangeArrowheads="1"/>
          </p:cNvSpPr>
          <p:nvPr/>
        </p:nvSpPr>
        <p:spPr bwMode="auto">
          <a:xfrm>
            <a:off x="1365062" y="108740"/>
            <a:ext cx="7466874" cy="1077218"/>
          </a:xfrm>
          <a:prstGeom prst="rect">
            <a:avLst/>
          </a:prstGeom>
          <a:noFill/>
          <a:ln w="9525">
            <a:noFill/>
            <a:miter lim="800000"/>
            <a:headEnd/>
            <a:tailEnd/>
          </a:ln>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rPr>
              <a:t>The </a:t>
            </a:r>
            <a:r>
              <a:rPr kumimoji="0" lang="en-US" sz="32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Arial" panose="020B0604020202020204" pitchFamily="34" charset="0"/>
              </a:rPr>
              <a:t>BioSensor</a:t>
            </a:r>
            <a:r>
              <a:rPr kumimoji="0" lang="en-US" sz="32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rPr>
              <a:t> monitors cell growth </a:t>
            </a:r>
          </a:p>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rPr>
              <a:t>in microfluidic culture wells</a:t>
            </a:r>
            <a:endParaRPr kumimoji="0" lang="en-US" sz="24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endParaRPr>
          </a:p>
        </p:txBody>
      </p:sp>
      <p:sp>
        <p:nvSpPr>
          <p:cNvPr id="12" name="TextBox 11">
            <a:extLst>
              <a:ext uri="{FF2B5EF4-FFF2-40B4-BE49-F238E27FC236}">
                <a16:creationId xmlns:a16="http://schemas.microsoft.com/office/drawing/2014/main" id="{5EC34BCB-9187-4B23-BE32-623D9732E34C}"/>
              </a:ext>
            </a:extLst>
          </p:cNvPr>
          <p:cNvSpPr txBox="1"/>
          <p:nvPr/>
        </p:nvSpPr>
        <p:spPr>
          <a:xfrm>
            <a:off x="532385" y="5404368"/>
            <a:ext cx="8199575" cy="1200329"/>
          </a:xfrm>
          <a:prstGeom prst="rect">
            <a:avLst/>
          </a:prstGeom>
          <a:noFill/>
        </p:spPr>
        <p:txBody>
          <a:bodyPr wrap="square" rtlCol="0">
            <a:spAutoFit/>
          </a:bodyPr>
          <a:lstStyle/>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BioSensor</a:t>
            </a: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contains 16 microfluidic cards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Pumps and valves control medium addition through 2 separate manifolds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Each card has 16 culture wells (256 wells total)</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Each well can record light absorbance data at 3 LED wavelengths</a:t>
            </a:r>
          </a:p>
        </p:txBody>
      </p:sp>
      <p:sp>
        <p:nvSpPr>
          <p:cNvPr id="10" name="TextBox 9">
            <a:extLst>
              <a:ext uri="{FF2B5EF4-FFF2-40B4-BE49-F238E27FC236}">
                <a16:creationId xmlns:a16="http://schemas.microsoft.com/office/drawing/2014/main" id="{DAEE1B22-F0DF-4227-B70E-F0ACD41B3EDE}"/>
              </a:ext>
            </a:extLst>
          </p:cNvPr>
          <p:cNvSpPr txBox="1"/>
          <p:nvPr/>
        </p:nvSpPr>
        <p:spPr>
          <a:xfrm>
            <a:off x="98365" y="995693"/>
            <a:ext cx="1174381"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Microfluidic </a:t>
            </a:r>
            <a:r>
              <a:rPr lang="en-US" sz="1350" dirty="0">
                <a:solidFill>
                  <a:prstClr val="black"/>
                </a:solidFill>
                <a:latin typeface="Calibri" panose="020F0502020204030204"/>
              </a:rPr>
              <a:t>c</a:t>
            </a:r>
            <a:r>
              <a:rPr kumimoji="0" lang="en-US" sz="1350" b="0" i="0" u="none" strike="noStrike" kern="1200" cap="none" spc="0" normalizeH="0" baseline="0" noProof="0" dirty="0" err="1">
                <a:ln>
                  <a:noFill/>
                </a:ln>
                <a:solidFill>
                  <a:prstClr val="black"/>
                </a:solidFill>
                <a:effectLst/>
                <a:uLnTx/>
                <a:uFillTx/>
                <a:latin typeface="Calibri" panose="020F0502020204030204"/>
                <a:ea typeface="+mn-ea"/>
                <a:cs typeface="+mn-cs"/>
              </a:rPr>
              <a:t>ard</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 stack</a:t>
            </a:r>
          </a:p>
        </p:txBody>
      </p:sp>
      <p:grpSp>
        <p:nvGrpSpPr>
          <p:cNvPr id="14" name="Group 13">
            <a:extLst>
              <a:ext uri="{FF2B5EF4-FFF2-40B4-BE49-F238E27FC236}">
                <a16:creationId xmlns:a16="http://schemas.microsoft.com/office/drawing/2014/main" id="{42243438-540E-7D4B-E3F9-B68C43CB204E}"/>
              </a:ext>
            </a:extLst>
          </p:cNvPr>
          <p:cNvGrpSpPr>
            <a:grpSpLocks noChangeAspect="1"/>
          </p:cNvGrpSpPr>
          <p:nvPr/>
        </p:nvGrpSpPr>
        <p:grpSpPr>
          <a:xfrm>
            <a:off x="600238" y="3237560"/>
            <a:ext cx="2693936" cy="2089884"/>
            <a:chOff x="3444571" y="4781605"/>
            <a:chExt cx="2239847" cy="1737613"/>
          </a:xfrm>
        </p:grpSpPr>
        <p:grpSp>
          <p:nvGrpSpPr>
            <p:cNvPr id="15" name="Group 14">
              <a:extLst>
                <a:ext uri="{FF2B5EF4-FFF2-40B4-BE49-F238E27FC236}">
                  <a16:creationId xmlns:a16="http://schemas.microsoft.com/office/drawing/2014/main" id="{CF57C761-9AEE-0A1E-C8B2-DF2D2FAA8F60}"/>
                </a:ext>
              </a:extLst>
            </p:cNvPr>
            <p:cNvGrpSpPr/>
            <p:nvPr/>
          </p:nvGrpSpPr>
          <p:grpSpPr>
            <a:xfrm>
              <a:off x="3649018" y="6180663"/>
              <a:ext cx="1067522" cy="338555"/>
              <a:chOff x="3649018" y="6180663"/>
              <a:chExt cx="1067522" cy="338555"/>
            </a:xfrm>
          </p:grpSpPr>
          <p:cxnSp>
            <p:nvCxnSpPr>
              <p:cNvPr id="17" name="Straight Connector 16">
                <a:extLst>
                  <a:ext uri="{FF2B5EF4-FFF2-40B4-BE49-F238E27FC236}">
                    <a16:creationId xmlns:a16="http://schemas.microsoft.com/office/drawing/2014/main" id="{D08C4630-EACE-31AE-C870-0F50FDEB6E4E}"/>
                  </a:ext>
                </a:extLst>
              </p:cNvPr>
              <p:cNvCxnSpPr>
                <a:cxnSpLocks/>
              </p:cNvCxnSpPr>
              <p:nvPr/>
            </p:nvCxnSpPr>
            <p:spPr>
              <a:xfrm>
                <a:off x="3649018" y="6486963"/>
                <a:ext cx="1067522" cy="0"/>
              </a:xfrm>
              <a:prstGeom prst="line">
                <a:avLst/>
              </a:prstGeom>
              <a:ln w="1016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B99FAFC-6700-57BE-AC9E-72322DDB15E7}"/>
                  </a:ext>
                </a:extLst>
              </p:cNvPr>
              <p:cNvSpPr txBox="1"/>
              <p:nvPr/>
            </p:nvSpPr>
            <p:spPr>
              <a:xfrm>
                <a:off x="3784553" y="6180663"/>
                <a:ext cx="803225" cy="33855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~5 cm</a:t>
                </a:r>
              </a:p>
            </p:txBody>
          </p:sp>
        </p:grpSp>
        <p:pic>
          <p:nvPicPr>
            <p:cNvPr id="16" name="Picture 15">
              <a:extLst>
                <a:ext uri="{FF2B5EF4-FFF2-40B4-BE49-F238E27FC236}">
                  <a16:creationId xmlns:a16="http://schemas.microsoft.com/office/drawing/2014/main" id="{97D1FC76-F3E5-A5CE-777B-FBB6402ACFA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3444571" y="4781605"/>
              <a:ext cx="2239847" cy="1707749"/>
            </a:xfrm>
            <a:prstGeom prst="rect">
              <a:avLst/>
            </a:prstGeom>
          </p:spPr>
        </p:pic>
      </p:grpSp>
      <p:pic>
        <p:nvPicPr>
          <p:cNvPr id="21" name="Picture 20" descr="photo 4 copy.png">
            <a:extLst>
              <a:ext uri="{FF2B5EF4-FFF2-40B4-BE49-F238E27FC236}">
                <a16:creationId xmlns:a16="http://schemas.microsoft.com/office/drawing/2014/main" id="{EBC3747D-2EE3-09BC-ADA3-55190AE86BD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0890062">
            <a:off x="917008" y="1053450"/>
            <a:ext cx="2168148" cy="2091992"/>
          </a:xfrm>
          <a:prstGeom prst="rect">
            <a:avLst/>
          </a:prstGeom>
        </p:spPr>
      </p:pic>
      <p:grpSp>
        <p:nvGrpSpPr>
          <p:cNvPr id="4" name="Group 3">
            <a:extLst>
              <a:ext uri="{FF2B5EF4-FFF2-40B4-BE49-F238E27FC236}">
                <a16:creationId xmlns:a16="http://schemas.microsoft.com/office/drawing/2014/main" id="{182274B7-EBA9-C8D7-995F-7230A569D06E}"/>
              </a:ext>
            </a:extLst>
          </p:cNvPr>
          <p:cNvGrpSpPr>
            <a:grpSpLocks noChangeAspect="1"/>
          </p:cNvGrpSpPr>
          <p:nvPr/>
        </p:nvGrpSpPr>
        <p:grpSpPr>
          <a:xfrm>
            <a:off x="3703651" y="1335481"/>
            <a:ext cx="5128285" cy="4077430"/>
            <a:chOff x="6211963" y="1217089"/>
            <a:chExt cx="5563952" cy="4423822"/>
          </a:xfrm>
        </p:grpSpPr>
        <p:pic>
          <p:nvPicPr>
            <p:cNvPr id="5" name="Picture 4">
              <a:extLst>
                <a:ext uri="{FF2B5EF4-FFF2-40B4-BE49-F238E27FC236}">
                  <a16:creationId xmlns:a16="http://schemas.microsoft.com/office/drawing/2014/main" id="{8DAC25B2-73C3-4231-8127-753B0C53EF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11963" y="1686723"/>
              <a:ext cx="5563952" cy="3954188"/>
            </a:xfrm>
            <a:prstGeom prst="rect">
              <a:avLst/>
            </a:prstGeom>
          </p:spPr>
        </p:pic>
        <p:sp>
          <p:nvSpPr>
            <p:cNvPr id="11" name="TextBox 10">
              <a:extLst>
                <a:ext uri="{FF2B5EF4-FFF2-40B4-BE49-F238E27FC236}">
                  <a16:creationId xmlns:a16="http://schemas.microsoft.com/office/drawing/2014/main" id="{F072C1C7-C834-49CB-85EE-0D96EAC86143}"/>
                </a:ext>
              </a:extLst>
            </p:cNvPr>
            <p:cNvSpPr txBox="1"/>
            <p:nvPr/>
          </p:nvSpPr>
          <p:spPr>
            <a:xfrm>
              <a:off x="7592082" y="1217089"/>
              <a:ext cx="2778112" cy="40010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Individual Cell Culture Well</a:t>
              </a:r>
            </a:p>
          </p:txBody>
        </p:sp>
      </p:grpSp>
      <p:pic>
        <p:nvPicPr>
          <p:cNvPr id="6" name="Picture 5">
            <a:extLst>
              <a:ext uri="{FF2B5EF4-FFF2-40B4-BE49-F238E27FC236}">
                <a16:creationId xmlns:a16="http://schemas.microsoft.com/office/drawing/2014/main" id="{8CF0FAF8-123E-CB8E-B44F-D0A204BD9725}"/>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41592" y="99336"/>
            <a:ext cx="612334" cy="576314"/>
          </a:xfrm>
          <a:prstGeom prst="rect">
            <a:avLst/>
          </a:prstGeom>
        </p:spPr>
      </p:pic>
      <p:sp>
        <p:nvSpPr>
          <p:cNvPr id="2" name="TextBox 1">
            <a:extLst>
              <a:ext uri="{FF2B5EF4-FFF2-40B4-BE49-F238E27FC236}">
                <a16:creationId xmlns:a16="http://schemas.microsoft.com/office/drawing/2014/main" id="{E5181665-8B95-5004-4C87-AD7C6DC31132}"/>
              </a:ext>
            </a:extLst>
          </p:cNvPr>
          <p:cNvSpPr txBox="1"/>
          <p:nvPr/>
        </p:nvSpPr>
        <p:spPr>
          <a:xfrm>
            <a:off x="0" y="6612359"/>
            <a:ext cx="2396810"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rPr>
              <a:t>Image credits: </a:t>
            </a:r>
            <a:r>
              <a:rPr kumimoji="0" lang="en-US" sz="1050" b="0" i="0" u="none" strike="noStrike" kern="1200" cap="none" spc="0" normalizeH="0" baseline="0" noProof="0" dirty="0" err="1">
                <a:ln>
                  <a:noFill/>
                </a:ln>
                <a:solidFill>
                  <a:schemeClr val="tx1">
                    <a:lumMod val="50000"/>
                    <a:lumOff val="50000"/>
                  </a:schemeClr>
                </a:solidFill>
                <a:effectLst/>
                <a:uLnTx/>
                <a:uFillTx/>
                <a:latin typeface="Calibri" panose="020F0502020204030204"/>
                <a:ea typeface="+mn-ea"/>
                <a:cs typeface="+mn-cs"/>
              </a:rPr>
              <a:t>BioSentinel</a:t>
            </a:r>
            <a:r>
              <a:rPr kumimoji="0" lang="en-US" sz="1050" b="0" i="0"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rPr>
              <a:t> project, NASA</a:t>
            </a:r>
          </a:p>
        </p:txBody>
      </p:sp>
    </p:spTree>
    <p:extLst>
      <p:ext uri="{BB962C8B-B14F-4D97-AF65-F5344CB8AC3E}">
        <p14:creationId xmlns:p14="http://schemas.microsoft.com/office/powerpoint/2010/main" val="1209838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a:extLst>
              <a:ext uri="{FF2B5EF4-FFF2-40B4-BE49-F238E27FC236}">
                <a16:creationId xmlns:a16="http://schemas.microsoft.com/office/drawing/2014/main" id="{00DDC64C-422D-4320-B37D-83E8637ECD5F}"/>
              </a:ext>
            </a:extLst>
          </p:cNvPr>
          <p:cNvSpPr txBox="1">
            <a:spLocks noChangeArrowheads="1"/>
          </p:cNvSpPr>
          <p:nvPr/>
        </p:nvSpPr>
        <p:spPr bwMode="auto">
          <a:xfrm>
            <a:off x="923737" y="86553"/>
            <a:ext cx="8026553" cy="1077218"/>
          </a:xfrm>
          <a:prstGeom prst="rect">
            <a:avLst/>
          </a:prstGeom>
          <a:noFill/>
          <a:ln w="9525">
            <a:noFill/>
            <a:miter lim="800000"/>
            <a:headEnd/>
            <a:tailEnd/>
          </a:ln>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lang="en-US" sz="3200" b="1" dirty="0">
                <a:solidFill>
                  <a:prstClr val="black"/>
                </a:solidFill>
                <a:latin typeface="Avenir Black" panose="02000503020000020003" pitchFamily="2" charset="0"/>
                <a:cs typeface="Arial" panose="020B0604020202020204" pitchFamily="34" charset="0"/>
              </a:rPr>
              <a:t>a</a:t>
            </a:r>
            <a:r>
              <a:rPr kumimoji="0" lang="en-US" sz="32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Arial" panose="020B0604020202020204" pitchFamily="34" charset="0"/>
              </a:rPr>
              <a:t>lamar</a:t>
            </a:r>
            <a:r>
              <a:rPr lang="en-US" sz="3200" b="1" dirty="0">
                <a:solidFill>
                  <a:prstClr val="black"/>
                </a:solidFill>
                <a:latin typeface="Avenir Black" panose="02000503020000020003" pitchFamily="2" charset="0"/>
                <a:cs typeface="Arial" panose="020B0604020202020204" pitchFamily="34" charset="0"/>
              </a:rPr>
              <a:t>Blue dye helps us see </a:t>
            </a:r>
          </a:p>
          <a:p>
            <a:pPr marL="0" marR="0" lvl="0" indent="0" algn="ctr" defTabSz="685800" rtl="0" eaLnBrk="0" fontAlgn="auto" latinLnBrk="0" hangingPunct="0">
              <a:lnSpc>
                <a:spcPct val="100000"/>
              </a:lnSpc>
              <a:spcBef>
                <a:spcPts val="0"/>
              </a:spcBef>
              <a:spcAft>
                <a:spcPts val="0"/>
              </a:spcAft>
              <a:buClrTx/>
              <a:buSzTx/>
              <a:buFontTx/>
              <a:buNone/>
              <a:tabLst/>
              <a:defRPr/>
            </a:pPr>
            <a:r>
              <a:rPr lang="en-US" sz="3200" b="1" dirty="0">
                <a:solidFill>
                  <a:prstClr val="black"/>
                </a:solidFill>
                <a:latin typeface="Avenir Black" panose="02000503020000020003" pitchFamily="2" charset="0"/>
                <a:cs typeface="Arial" panose="020B0604020202020204" pitchFamily="34" charset="0"/>
              </a:rPr>
              <a:t>yeast </a:t>
            </a:r>
            <a:r>
              <a:rPr kumimoji="0" lang="en-US" sz="32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rPr>
              <a:t>metabolic activity</a:t>
            </a:r>
            <a:endParaRPr kumimoji="0" lang="en-US" sz="24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endParaRPr>
          </a:p>
        </p:txBody>
      </p:sp>
      <p:pic>
        <p:nvPicPr>
          <p:cNvPr id="31" name="Picture 30">
            <a:extLst>
              <a:ext uri="{FF2B5EF4-FFF2-40B4-BE49-F238E27FC236}">
                <a16:creationId xmlns:a16="http://schemas.microsoft.com/office/drawing/2014/main" id="{8CADC147-109A-097F-26D3-154240D27F6E}"/>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41592" y="99336"/>
            <a:ext cx="612334" cy="576314"/>
          </a:xfrm>
          <a:prstGeom prst="rect">
            <a:avLst/>
          </a:prstGeom>
        </p:spPr>
      </p:pic>
      <p:grpSp>
        <p:nvGrpSpPr>
          <p:cNvPr id="6" name="Group 5">
            <a:extLst>
              <a:ext uri="{FF2B5EF4-FFF2-40B4-BE49-F238E27FC236}">
                <a16:creationId xmlns:a16="http://schemas.microsoft.com/office/drawing/2014/main" id="{00C63D04-D6A8-C4A4-E340-D3EFB0926A06}"/>
              </a:ext>
            </a:extLst>
          </p:cNvPr>
          <p:cNvGrpSpPr>
            <a:grpSpLocks noChangeAspect="1"/>
          </p:cNvGrpSpPr>
          <p:nvPr/>
        </p:nvGrpSpPr>
        <p:grpSpPr>
          <a:xfrm>
            <a:off x="769537" y="1286480"/>
            <a:ext cx="4682988" cy="3749057"/>
            <a:chOff x="2557682" y="2236928"/>
            <a:chExt cx="3127052" cy="2503419"/>
          </a:xfrm>
        </p:grpSpPr>
        <p:sp>
          <p:nvSpPr>
            <p:cNvPr id="8" name="Arrow: Down 7">
              <a:extLst>
                <a:ext uri="{FF2B5EF4-FFF2-40B4-BE49-F238E27FC236}">
                  <a16:creationId xmlns:a16="http://schemas.microsoft.com/office/drawing/2014/main" id="{EE16EE0D-B424-8736-40FE-7A127DC22D04}"/>
                </a:ext>
              </a:extLst>
            </p:cNvPr>
            <p:cNvSpPr/>
            <p:nvPr/>
          </p:nvSpPr>
          <p:spPr>
            <a:xfrm>
              <a:off x="4833698" y="3028588"/>
              <a:ext cx="280387" cy="350484"/>
            </a:xfrm>
            <a:prstGeom prst="downArrow">
              <a:avLst>
                <a:gd name="adj1" fmla="val 39208"/>
                <a:gd name="adj2" fmla="val 50000"/>
              </a:avLst>
            </a:prstGeom>
            <a:solidFill>
              <a:schemeClr val="tx1">
                <a:lumMod val="50000"/>
                <a:lumOff val="50000"/>
              </a:schemeClr>
            </a:solidFill>
            <a:ln w="6350" cap="flat">
              <a:solidFill>
                <a:schemeClr val="tx1"/>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F21B2FB3-0D07-A21D-645F-C4F2C4394137}"/>
                </a:ext>
              </a:extLst>
            </p:cNvPr>
            <p:cNvGrpSpPr/>
            <p:nvPr/>
          </p:nvGrpSpPr>
          <p:grpSpPr>
            <a:xfrm>
              <a:off x="2557683" y="2236928"/>
              <a:ext cx="1730578" cy="832775"/>
              <a:chOff x="3890970" y="0"/>
              <a:chExt cx="1128753" cy="543170"/>
            </a:xfrm>
          </p:grpSpPr>
          <p:sp>
            <p:nvSpPr>
              <p:cNvPr id="73" name="Freeform: Shape 72">
                <a:extLst>
                  <a:ext uri="{FF2B5EF4-FFF2-40B4-BE49-F238E27FC236}">
                    <a16:creationId xmlns:a16="http://schemas.microsoft.com/office/drawing/2014/main" id="{C8CABA8E-7039-92F9-F783-B5D94D5AA8CA}"/>
                  </a:ext>
                </a:extLst>
              </p:cNvPr>
              <p:cNvSpPr/>
              <p:nvPr/>
            </p:nvSpPr>
            <p:spPr>
              <a:xfrm>
                <a:off x="4384904" y="207146"/>
                <a:ext cx="249588" cy="287845"/>
              </a:xfrm>
              <a:custGeom>
                <a:avLst/>
                <a:gdLst>
                  <a:gd name="connsiteX0" fmla="*/ 920151 w 919884"/>
                  <a:gd name="connsiteY0" fmla="*/ 795531 h 1060885"/>
                  <a:gd name="connsiteX1" fmla="*/ 460208 w 919884"/>
                  <a:gd name="connsiteY1" fmla="*/ 1060771 h 1060885"/>
                  <a:gd name="connsiteX2" fmla="*/ 266 w 919884"/>
                  <a:gd name="connsiteY2" fmla="*/ 795531 h 1060885"/>
                  <a:gd name="connsiteX3" fmla="*/ 266 w 919884"/>
                  <a:gd name="connsiteY3" fmla="*/ 265124 h 1060885"/>
                  <a:gd name="connsiteX4" fmla="*/ 460208 w 919884"/>
                  <a:gd name="connsiteY4" fmla="*/ -115 h 1060885"/>
                  <a:gd name="connsiteX5" fmla="*/ 920151 w 919884"/>
                  <a:gd name="connsiteY5" fmla="*/ 265124 h 10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84" h="1060885">
                    <a:moveTo>
                      <a:pt x="920151" y="795531"/>
                    </a:moveTo>
                    <a:lnTo>
                      <a:pt x="460208" y="1060771"/>
                    </a:lnTo>
                    <a:lnTo>
                      <a:pt x="266" y="795531"/>
                    </a:lnTo>
                    <a:lnTo>
                      <a:pt x="266" y="265124"/>
                    </a:lnTo>
                    <a:lnTo>
                      <a:pt x="460208" y="-115"/>
                    </a:lnTo>
                    <a:lnTo>
                      <a:pt x="920151" y="265124"/>
                    </a:lnTo>
                    <a:close/>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4" name="Freeform: Shape 73">
                <a:extLst>
                  <a:ext uri="{FF2B5EF4-FFF2-40B4-BE49-F238E27FC236}">
                    <a16:creationId xmlns:a16="http://schemas.microsoft.com/office/drawing/2014/main" id="{92DBB809-8B4A-6339-4252-530AAE539051}"/>
                  </a:ext>
                </a:extLst>
              </p:cNvPr>
              <p:cNvSpPr/>
              <p:nvPr/>
            </p:nvSpPr>
            <p:spPr>
              <a:xfrm>
                <a:off x="4507121"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25B44403-3ECB-ED8C-39D8-F5C89EFAC0C0}"/>
                  </a:ext>
                </a:extLst>
              </p:cNvPr>
              <p:cNvSpPr/>
              <p:nvPr/>
            </p:nvSpPr>
            <p:spPr>
              <a:xfrm>
                <a:off x="4459976" y="182708"/>
                <a:ext cx="9555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636CFF49-F709-0E29-CEEE-A2942EDE3069}"/>
                  </a:ext>
                </a:extLst>
              </p:cNvPr>
              <p:cNvSpPr txBox="1"/>
              <p:nvPr/>
            </p:nvSpPr>
            <p:spPr>
              <a:xfrm>
                <a:off x="4458708" y="147455"/>
                <a:ext cx="124272" cy="134047"/>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N</a:t>
                </a:r>
                <a:r>
                  <a:rPr kumimoji="0" lang="en-US" sz="2000" b="0" i="0" u="none" strike="noStrike" kern="1200" cap="none" spc="0" normalizeH="0" baseline="30000" noProof="0" dirty="0">
                    <a:ln>
                      <a:noFill/>
                    </a:ln>
                    <a:solidFill>
                      <a:srgbClr val="0000FF"/>
                    </a:solidFill>
                    <a:effectLst/>
                    <a:uLnTx/>
                    <a:uFillTx/>
                    <a:latin typeface="Arial" panose="020B060402020202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3619FE4B-292A-F6A4-2F35-3E309A8EC39F}"/>
                  </a:ext>
                </a:extLst>
              </p:cNvPr>
              <p:cNvSpPr txBox="1"/>
              <p:nvPr/>
            </p:nvSpPr>
            <p:spPr>
              <a:xfrm>
                <a:off x="4460443" y="0"/>
                <a:ext cx="111705" cy="134047"/>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O</a:t>
                </a:r>
                <a:r>
                  <a:rPr kumimoji="0" lang="en-US" sz="2000" b="0" i="0" u="none" strike="noStrike" kern="1200" cap="none" spc="0" normalizeH="0" baseline="30000" noProof="0" dirty="0">
                    <a:ln>
                      <a:noFill/>
                    </a:ln>
                    <a:solidFill>
                      <a:srgbClr val="0000FF"/>
                    </a:solidFill>
                    <a:effectLst/>
                    <a:uLnTx/>
                    <a:uFillTx/>
                    <a:latin typeface="Arial" panose="020B0604020202020204" pitchFamily="34" charset="0"/>
                    <a:ea typeface="+mn-ea"/>
                    <a:cs typeface="Arial" panose="020B0604020202020204" pitchFamily="34" charset="0"/>
                  </a:rPr>
                  <a:t>-</a:t>
                </a:r>
              </a:p>
            </p:txBody>
          </p:sp>
          <p:sp>
            <p:nvSpPr>
              <p:cNvPr id="78" name="Freeform: Shape 77">
                <a:extLst>
                  <a:ext uri="{FF2B5EF4-FFF2-40B4-BE49-F238E27FC236}">
                    <a16:creationId xmlns:a16="http://schemas.microsoft.com/office/drawing/2014/main" id="{3B8A9266-CF30-B562-8694-AB524F6FF75B}"/>
                  </a:ext>
                </a:extLst>
              </p:cNvPr>
              <p:cNvSpPr/>
              <p:nvPr/>
            </p:nvSpPr>
            <p:spPr>
              <a:xfrm rot="3599999">
                <a:off x="4135308" y="207146"/>
                <a:ext cx="249592" cy="287843"/>
              </a:xfrm>
              <a:custGeom>
                <a:avLst/>
                <a:gdLst>
                  <a:gd name="connsiteX0" fmla="*/ 920033 w 919900"/>
                  <a:gd name="connsiteY0" fmla="*/ 794922 h 1060876"/>
                  <a:gd name="connsiteX1" fmla="*/ 460084 w 919900"/>
                  <a:gd name="connsiteY1" fmla="*/ 1060141 h 1060876"/>
                  <a:gd name="connsiteX2" fmla="*/ 132 w 919900"/>
                  <a:gd name="connsiteY2" fmla="*/ 794922 h 1060876"/>
                  <a:gd name="connsiteX3" fmla="*/ 132 w 919900"/>
                  <a:gd name="connsiteY3" fmla="*/ 264484 h 1060876"/>
                  <a:gd name="connsiteX4" fmla="*/ 460084 w 919900"/>
                  <a:gd name="connsiteY4" fmla="*/ -736 h 1060876"/>
                  <a:gd name="connsiteX5" fmla="*/ 920033 w 919900"/>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900" h="1060876">
                    <a:moveTo>
                      <a:pt x="920033" y="794922"/>
                    </a:moveTo>
                    <a:lnTo>
                      <a:pt x="460084" y="1060141"/>
                    </a:lnTo>
                    <a:lnTo>
                      <a:pt x="132" y="794922"/>
                    </a:lnTo>
                    <a:lnTo>
                      <a:pt x="132" y="264484"/>
                    </a:lnTo>
                    <a:lnTo>
                      <a:pt x="460084" y="-736"/>
                    </a:lnTo>
                    <a:lnTo>
                      <a:pt x="920033" y="264484"/>
                    </a:lnTo>
                    <a:close/>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9" name="Freeform: Shape 78">
                <a:extLst>
                  <a:ext uri="{FF2B5EF4-FFF2-40B4-BE49-F238E27FC236}">
                    <a16:creationId xmlns:a16="http://schemas.microsoft.com/office/drawing/2014/main" id="{F8F84761-6BB7-3DBC-D1AB-776364B7E954}"/>
                  </a:ext>
                </a:extLst>
              </p:cNvPr>
              <p:cNvSpPr/>
              <p:nvPr/>
            </p:nvSpPr>
            <p:spPr>
              <a:xfrm rot="3599999">
                <a:off x="4634490" y="207146"/>
                <a:ext cx="249590" cy="287843"/>
              </a:xfrm>
              <a:custGeom>
                <a:avLst/>
                <a:gdLst>
                  <a:gd name="connsiteX0" fmla="*/ 919847 w 919892"/>
                  <a:gd name="connsiteY0" fmla="*/ 794922 h 1060876"/>
                  <a:gd name="connsiteX1" fmla="*/ 459900 w 919892"/>
                  <a:gd name="connsiteY1" fmla="*/ 1060141 h 1060876"/>
                  <a:gd name="connsiteX2" fmla="*/ -46 w 919892"/>
                  <a:gd name="connsiteY2" fmla="*/ 794922 h 1060876"/>
                  <a:gd name="connsiteX3" fmla="*/ -46 w 919892"/>
                  <a:gd name="connsiteY3" fmla="*/ 264484 h 1060876"/>
                  <a:gd name="connsiteX4" fmla="*/ 459900 w 919892"/>
                  <a:gd name="connsiteY4" fmla="*/ -736 h 1060876"/>
                  <a:gd name="connsiteX5" fmla="*/ 919847 w 919892"/>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92" h="1060876">
                    <a:moveTo>
                      <a:pt x="919847" y="794922"/>
                    </a:moveTo>
                    <a:lnTo>
                      <a:pt x="459900" y="1060141"/>
                    </a:lnTo>
                    <a:lnTo>
                      <a:pt x="-46" y="794922"/>
                    </a:lnTo>
                    <a:lnTo>
                      <a:pt x="-46" y="264484"/>
                    </a:lnTo>
                    <a:lnTo>
                      <a:pt x="459900" y="-736"/>
                    </a:lnTo>
                    <a:lnTo>
                      <a:pt x="919847" y="264484"/>
                    </a:lnTo>
                    <a:close/>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0" name="Freeform: Shape 79">
                <a:extLst>
                  <a:ext uri="{FF2B5EF4-FFF2-40B4-BE49-F238E27FC236}">
                    <a16:creationId xmlns:a16="http://schemas.microsoft.com/office/drawing/2014/main" id="{6D9FA5CC-261E-B458-F329-1C337CEAE6D0}"/>
                  </a:ext>
                </a:extLst>
              </p:cNvPr>
              <p:cNvSpPr/>
              <p:nvPr/>
            </p:nvSpPr>
            <p:spPr>
              <a:xfrm>
                <a:off x="4509698" y="124928"/>
                <a:ext cx="9777" cy="56254"/>
              </a:xfrm>
              <a:custGeom>
                <a:avLst/>
                <a:gdLst>
                  <a:gd name="connsiteX0" fmla="*/ 266 w 36034"/>
                  <a:gd name="connsiteY0" fmla="*/ -115 h 207332"/>
                  <a:gd name="connsiteX1" fmla="*/ 266 w 36034"/>
                  <a:gd name="connsiteY1" fmla="*/ 207218 h 207332"/>
                </a:gdLst>
                <a:ahLst/>
                <a:cxnLst>
                  <a:cxn ang="0">
                    <a:pos x="connsiteX0" y="connsiteY0"/>
                  </a:cxn>
                  <a:cxn ang="0">
                    <a:pos x="connsiteX1" y="connsiteY1"/>
                  </a:cxn>
                </a:cxnLst>
                <a:rect l="l" t="t" r="r" b="b"/>
                <a:pathLst>
                  <a:path w="36034" h="207332">
                    <a:moveTo>
                      <a:pt x="266" y="-115"/>
                    </a:moveTo>
                    <a:lnTo>
                      <a:pt x="266" y="207218"/>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1" name="Freeform: Shape 80">
                <a:extLst>
                  <a:ext uri="{FF2B5EF4-FFF2-40B4-BE49-F238E27FC236}">
                    <a16:creationId xmlns:a16="http://schemas.microsoft.com/office/drawing/2014/main" id="{17B1D734-EEFF-E8E6-91E6-93FCBD0101EA}"/>
                  </a:ext>
                </a:extLst>
              </p:cNvPr>
              <p:cNvSpPr/>
              <p:nvPr/>
            </p:nvSpPr>
            <p:spPr>
              <a:xfrm>
                <a:off x="4154552" y="288096"/>
                <a:ext cx="9777" cy="125008"/>
              </a:xfrm>
              <a:custGeom>
                <a:avLst/>
                <a:gdLst>
                  <a:gd name="connsiteX0" fmla="*/ 266 w 36034"/>
                  <a:gd name="connsiteY0" fmla="*/ 460617 h 460731"/>
                  <a:gd name="connsiteX1" fmla="*/ 266 w 36034"/>
                  <a:gd name="connsiteY1" fmla="*/ -115 h 460731"/>
                </a:gdLst>
                <a:ahLst/>
                <a:cxnLst>
                  <a:cxn ang="0">
                    <a:pos x="connsiteX0" y="connsiteY0"/>
                  </a:cxn>
                  <a:cxn ang="0">
                    <a:pos x="connsiteX1" y="connsiteY1"/>
                  </a:cxn>
                </a:cxnLst>
                <a:rect l="l" t="t" r="r" b="b"/>
                <a:pathLst>
                  <a:path w="36034" h="460731">
                    <a:moveTo>
                      <a:pt x="266" y="460617"/>
                    </a:moveTo>
                    <a:lnTo>
                      <a:pt x="266" y="-115"/>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2" name="Freeform: Shape 81">
                <a:extLst>
                  <a:ext uri="{FF2B5EF4-FFF2-40B4-BE49-F238E27FC236}">
                    <a16:creationId xmlns:a16="http://schemas.microsoft.com/office/drawing/2014/main" id="{4A3C872B-E335-75E0-AE0D-91B0BB4EE0B5}"/>
                  </a:ext>
                </a:extLst>
              </p:cNvPr>
              <p:cNvSpPr/>
              <p:nvPr/>
            </p:nvSpPr>
            <p:spPr>
              <a:xfrm>
                <a:off x="4257798" y="410528"/>
                <a:ext cx="108398" cy="62504"/>
              </a:xfrm>
              <a:custGeom>
                <a:avLst/>
                <a:gdLst>
                  <a:gd name="connsiteX0" fmla="*/ 399778 w 399512"/>
                  <a:gd name="connsiteY0" fmla="*/ -115 h 230365"/>
                  <a:gd name="connsiteX1" fmla="*/ 266 w 399512"/>
                  <a:gd name="connsiteY1" fmla="*/ 230251 h 230365"/>
                </a:gdLst>
                <a:ahLst/>
                <a:cxnLst>
                  <a:cxn ang="0">
                    <a:pos x="connsiteX0" y="connsiteY0"/>
                  </a:cxn>
                  <a:cxn ang="0">
                    <a:pos x="connsiteX1" y="connsiteY1"/>
                  </a:cxn>
                </a:cxnLst>
                <a:rect l="l" t="t" r="r" b="b"/>
                <a:pathLst>
                  <a:path w="399512" h="230365">
                    <a:moveTo>
                      <a:pt x="399778" y="-115"/>
                    </a:moveTo>
                    <a:lnTo>
                      <a:pt x="266" y="230251"/>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3" name="Freeform: Shape 82">
                <a:extLst>
                  <a:ext uri="{FF2B5EF4-FFF2-40B4-BE49-F238E27FC236}">
                    <a16:creationId xmlns:a16="http://schemas.microsoft.com/office/drawing/2014/main" id="{E81CC9EE-BC02-4A85-3811-EB70919D6F78}"/>
                  </a:ext>
                </a:extLst>
              </p:cNvPr>
              <p:cNvSpPr/>
              <p:nvPr/>
            </p:nvSpPr>
            <p:spPr>
              <a:xfrm>
                <a:off x="4257798" y="228158"/>
                <a:ext cx="108398" cy="62514"/>
              </a:xfrm>
              <a:custGeom>
                <a:avLst/>
                <a:gdLst>
                  <a:gd name="connsiteX0" fmla="*/ 399778 w 399512"/>
                  <a:gd name="connsiteY0" fmla="*/ 230287 h 230401"/>
                  <a:gd name="connsiteX1" fmla="*/ 266 w 399512"/>
                  <a:gd name="connsiteY1" fmla="*/ -115 h 230401"/>
                </a:gdLst>
                <a:ahLst/>
                <a:cxnLst>
                  <a:cxn ang="0">
                    <a:pos x="connsiteX0" y="connsiteY0"/>
                  </a:cxn>
                  <a:cxn ang="0">
                    <a:pos x="connsiteX1" y="connsiteY1"/>
                  </a:cxn>
                </a:cxnLst>
                <a:rect l="l" t="t" r="r" b="b"/>
                <a:pathLst>
                  <a:path w="399512" h="230401">
                    <a:moveTo>
                      <a:pt x="399778" y="230287"/>
                    </a:moveTo>
                    <a:lnTo>
                      <a:pt x="266" y="-115"/>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4" name="Freeform: Shape 83">
                <a:extLst>
                  <a:ext uri="{FF2B5EF4-FFF2-40B4-BE49-F238E27FC236}">
                    <a16:creationId xmlns:a16="http://schemas.microsoft.com/office/drawing/2014/main" id="{B6E74E46-42B5-F968-9E2C-2DC270BE9F63}"/>
                  </a:ext>
                </a:extLst>
              </p:cNvPr>
              <p:cNvSpPr/>
              <p:nvPr/>
            </p:nvSpPr>
            <p:spPr>
              <a:xfrm>
                <a:off x="4653464" y="410997"/>
                <a:ext cx="108398" cy="62504"/>
              </a:xfrm>
              <a:custGeom>
                <a:avLst/>
                <a:gdLst>
                  <a:gd name="connsiteX0" fmla="*/ 399778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8" y="230251"/>
                    </a:moveTo>
                    <a:lnTo>
                      <a:pt x="266" y="-115"/>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 name="Freeform: Shape 84">
                <a:extLst>
                  <a:ext uri="{FF2B5EF4-FFF2-40B4-BE49-F238E27FC236}">
                    <a16:creationId xmlns:a16="http://schemas.microsoft.com/office/drawing/2014/main" id="{1BF8441C-DDDD-3B8E-9409-1E32598A1121}"/>
                  </a:ext>
                </a:extLst>
              </p:cNvPr>
              <p:cNvSpPr/>
              <p:nvPr/>
            </p:nvSpPr>
            <p:spPr>
              <a:xfrm>
                <a:off x="4756710"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6" name="Freeform: Shape 85">
                <a:extLst>
                  <a:ext uri="{FF2B5EF4-FFF2-40B4-BE49-F238E27FC236}">
                    <a16:creationId xmlns:a16="http://schemas.microsoft.com/office/drawing/2014/main" id="{16575850-448E-8531-0C10-911ABD2EBC45}"/>
                  </a:ext>
                </a:extLst>
              </p:cNvPr>
              <p:cNvSpPr/>
              <p:nvPr/>
            </p:nvSpPr>
            <p:spPr>
              <a:xfrm>
                <a:off x="4877143" y="432054"/>
                <a:ext cx="48778" cy="28122"/>
              </a:xfrm>
              <a:custGeom>
                <a:avLst/>
                <a:gdLst>
                  <a:gd name="connsiteX0" fmla="*/ 180041 w 179775"/>
                  <a:gd name="connsiteY0" fmla="*/ 103534 h 103648"/>
                  <a:gd name="connsiteX1" fmla="*/ 266 w 179775"/>
                  <a:gd name="connsiteY1" fmla="*/ -115 h 103648"/>
                </a:gdLst>
                <a:ahLst/>
                <a:cxnLst>
                  <a:cxn ang="0">
                    <a:pos x="connsiteX0" y="connsiteY0"/>
                  </a:cxn>
                  <a:cxn ang="0">
                    <a:pos x="connsiteX1" y="connsiteY1"/>
                  </a:cxn>
                </a:cxnLst>
                <a:rect l="l" t="t" r="r" b="b"/>
                <a:pathLst>
                  <a:path w="179775" h="103648">
                    <a:moveTo>
                      <a:pt x="180041" y="103534"/>
                    </a:moveTo>
                    <a:lnTo>
                      <a:pt x="266" y="-115"/>
                    </a:lnTo>
                  </a:path>
                </a:pathLst>
              </a:custGeom>
              <a:noFill/>
              <a:ln w="16058"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7" name="Freeform: Shape 86">
                <a:extLst>
                  <a:ext uri="{FF2B5EF4-FFF2-40B4-BE49-F238E27FC236}">
                    <a16:creationId xmlns:a16="http://schemas.microsoft.com/office/drawing/2014/main" id="{1D3AEBF3-65C2-EC61-D765-1F26DE5E7D8F}"/>
                  </a:ext>
                </a:extLst>
              </p:cNvPr>
              <p:cNvSpPr/>
              <p:nvPr/>
            </p:nvSpPr>
            <p:spPr>
              <a:xfrm>
                <a:off x="4886656" y="416787"/>
                <a:ext cx="48778" cy="28132"/>
              </a:xfrm>
              <a:custGeom>
                <a:avLst/>
                <a:gdLst>
                  <a:gd name="connsiteX0" fmla="*/ 180041 w 179775"/>
                  <a:gd name="connsiteY0" fmla="*/ 103570 h 103684"/>
                  <a:gd name="connsiteX1" fmla="*/ 266 w 179775"/>
                  <a:gd name="connsiteY1" fmla="*/ -115 h 103684"/>
                </a:gdLst>
                <a:ahLst/>
                <a:cxnLst>
                  <a:cxn ang="0">
                    <a:pos x="connsiteX0" y="connsiteY0"/>
                  </a:cxn>
                  <a:cxn ang="0">
                    <a:pos x="connsiteX1" y="connsiteY1"/>
                  </a:cxn>
                </a:cxnLst>
                <a:rect l="l" t="t" r="r" b="b"/>
                <a:pathLst>
                  <a:path w="179775" h="103684">
                    <a:moveTo>
                      <a:pt x="180041" y="103570"/>
                    </a:moveTo>
                    <a:lnTo>
                      <a:pt x="266" y="-115"/>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5CDE0F44-070D-80DF-CBF7-739B00AB038F}"/>
                  </a:ext>
                </a:extLst>
              </p:cNvPr>
              <p:cNvSpPr/>
              <p:nvPr/>
            </p:nvSpPr>
            <p:spPr>
              <a:xfrm>
                <a:off x="4082197" y="423025"/>
                <a:ext cx="53109" cy="30632"/>
              </a:xfrm>
              <a:custGeom>
                <a:avLst/>
                <a:gdLst>
                  <a:gd name="connsiteX0" fmla="*/ 196004 w 195738"/>
                  <a:gd name="connsiteY0" fmla="*/ -115 h 112897"/>
                  <a:gd name="connsiteX1" fmla="*/ 266 w 195738"/>
                  <a:gd name="connsiteY1" fmla="*/ 112783 h 112897"/>
                </a:gdLst>
                <a:ahLst/>
                <a:cxnLst>
                  <a:cxn ang="0">
                    <a:pos x="connsiteX0" y="connsiteY0"/>
                  </a:cxn>
                  <a:cxn ang="0">
                    <a:pos x="connsiteX1" y="connsiteY1"/>
                  </a:cxn>
                </a:cxnLst>
                <a:rect l="l" t="t" r="r" b="b"/>
                <a:pathLst>
                  <a:path w="195738" h="112897">
                    <a:moveTo>
                      <a:pt x="196004" y="-115"/>
                    </a:moveTo>
                    <a:lnTo>
                      <a:pt x="266" y="112783"/>
                    </a:lnTo>
                  </a:path>
                </a:pathLst>
              </a:custGeom>
              <a:noFill/>
              <a:ln w="12700" cap="flat">
                <a:solidFill>
                  <a:srgbClr val="2429EA"/>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9" name="TextBox 88">
                <a:extLst>
                  <a:ext uri="{FF2B5EF4-FFF2-40B4-BE49-F238E27FC236}">
                    <a16:creationId xmlns:a16="http://schemas.microsoft.com/office/drawing/2014/main" id="{19BF329A-ACD8-FE41-3A21-45FBA1633BF0}"/>
                  </a:ext>
                </a:extLst>
              </p:cNvPr>
              <p:cNvSpPr txBox="1"/>
              <p:nvPr/>
            </p:nvSpPr>
            <p:spPr>
              <a:xfrm>
                <a:off x="3890970" y="409123"/>
                <a:ext cx="167558" cy="134047"/>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HO</a:t>
                </a:r>
              </a:p>
            </p:txBody>
          </p:sp>
          <p:sp>
            <p:nvSpPr>
              <p:cNvPr id="90" name="TextBox 89">
                <a:extLst>
                  <a:ext uri="{FF2B5EF4-FFF2-40B4-BE49-F238E27FC236}">
                    <a16:creationId xmlns:a16="http://schemas.microsoft.com/office/drawing/2014/main" id="{206F3BEF-BACA-18D0-879C-75A254FC74FF}"/>
                  </a:ext>
                </a:extLst>
              </p:cNvPr>
              <p:cNvSpPr txBox="1"/>
              <p:nvPr/>
            </p:nvSpPr>
            <p:spPr>
              <a:xfrm>
                <a:off x="4933152" y="403971"/>
                <a:ext cx="86571" cy="134047"/>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O</a:t>
                </a:r>
              </a:p>
            </p:txBody>
          </p:sp>
          <p:sp>
            <p:nvSpPr>
              <p:cNvPr id="91" name="TextBox 90">
                <a:extLst>
                  <a:ext uri="{FF2B5EF4-FFF2-40B4-BE49-F238E27FC236}">
                    <a16:creationId xmlns:a16="http://schemas.microsoft.com/office/drawing/2014/main" id="{0A3AB385-7FA2-4622-2CD1-8ACB8C5AAA19}"/>
                  </a:ext>
                </a:extLst>
              </p:cNvPr>
              <p:cNvSpPr txBox="1"/>
              <p:nvPr/>
            </p:nvSpPr>
            <p:spPr>
              <a:xfrm>
                <a:off x="4457875" y="406870"/>
                <a:ext cx="86571" cy="134047"/>
              </a:xfrm>
              <a:prstGeom prst="rect">
                <a:avLst/>
              </a:prstGeom>
              <a:solidFill>
                <a:schemeClr val="bg1"/>
              </a:solid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O</a:t>
                </a:r>
              </a:p>
            </p:txBody>
          </p:sp>
        </p:grpSp>
        <p:grpSp>
          <p:nvGrpSpPr>
            <p:cNvPr id="23" name="Group 22">
              <a:extLst>
                <a:ext uri="{FF2B5EF4-FFF2-40B4-BE49-F238E27FC236}">
                  <a16:creationId xmlns:a16="http://schemas.microsoft.com/office/drawing/2014/main" id="{BB2EAC87-506D-102F-EA7A-D0F5D2435F31}"/>
                </a:ext>
              </a:extLst>
            </p:cNvPr>
            <p:cNvGrpSpPr/>
            <p:nvPr/>
          </p:nvGrpSpPr>
          <p:grpSpPr>
            <a:xfrm>
              <a:off x="2557682" y="3186416"/>
              <a:ext cx="1730578" cy="606700"/>
              <a:chOff x="5191828" y="807067"/>
              <a:chExt cx="1128753" cy="395715"/>
            </a:xfrm>
          </p:grpSpPr>
          <p:sp>
            <p:nvSpPr>
              <p:cNvPr id="56" name="Freeform: Shape 55">
                <a:extLst>
                  <a:ext uri="{FF2B5EF4-FFF2-40B4-BE49-F238E27FC236}">
                    <a16:creationId xmlns:a16="http://schemas.microsoft.com/office/drawing/2014/main" id="{06E2F5A3-4484-4F07-4D1F-B493119ADBB9}"/>
                  </a:ext>
                </a:extLst>
              </p:cNvPr>
              <p:cNvSpPr/>
              <p:nvPr/>
            </p:nvSpPr>
            <p:spPr>
              <a:xfrm>
                <a:off x="5685762" y="866758"/>
                <a:ext cx="249588" cy="287845"/>
              </a:xfrm>
              <a:custGeom>
                <a:avLst/>
                <a:gdLst>
                  <a:gd name="connsiteX0" fmla="*/ 920151 w 919884"/>
                  <a:gd name="connsiteY0" fmla="*/ 795531 h 1060885"/>
                  <a:gd name="connsiteX1" fmla="*/ 460208 w 919884"/>
                  <a:gd name="connsiteY1" fmla="*/ 1060771 h 1060885"/>
                  <a:gd name="connsiteX2" fmla="*/ 266 w 919884"/>
                  <a:gd name="connsiteY2" fmla="*/ 795531 h 1060885"/>
                  <a:gd name="connsiteX3" fmla="*/ 266 w 919884"/>
                  <a:gd name="connsiteY3" fmla="*/ 265124 h 1060885"/>
                  <a:gd name="connsiteX4" fmla="*/ 460208 w 919884"/>
                  <a:gd name="connsiteY4" fmla="*/ -115 h 1060885"/>
                  <a:gd name="connsiteX5" fmla="*/ 920151 w 919884"/>
                  <a:gd name="connsiteY5" fmla="*/ 265124 h 10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84" h="1060885">
                    <a:moveTo>
                      <a:pt x="920151" y="795531"/>
                    </a:moveTo>
                    <a:lnTo>
                      <a:pt x="460208" y="1060771"/>
                    </a:lnTo>
                    <a:lnTo>
                      <a:pt x="266" y="795531"/>
                    </a:lnTo>
                    <a:lnTo>
                      <a:pt x="266" y="265124"/>
                    </a:lnTo>
                    <a:lnTo>
                      <a:pt x="460208" y="-115"/>
                    </a:lnTo>
                    <a:lnTo>
                      <a:pt x="920151" y="265124"/>
                    </a:lnTo>
                    <a:close/>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7" name="Freeform: Shape 56">
                <a:extLst>
                  <a:ext uri="{FF2B5EF4-FFF2-40B4-BE49-F238E27FC236}">
                    <a16:creationId xmlns:a16="http://schemas.microsoft.com/office/drawing/2014/main" id="{753C853D-55A0-A089-4FE6-3473421D5991}"/>
                  </a:ext>
                </a:extLst>
              </p:cNvPr>
              <p:cNvSpPr/>
              <p:nvPr/>
            </p:nvSpPr>
            <p:spPr>
              <a:xfrm>
                <a:off x="5807979" y="888248"/>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284E5D87-E839-1020-FED8-6D9487162A67}"/>
                  </a:ext>
                </a:extLst>
              </p:cNvPr>
              <p:cNvSpPr/>
              <p:nvPr/>
            </p:nvSpPr>
            <p:spPr>
              <a:xfrm>
                <a:off x="5760834" y="842320"/>
                <a:ext cx="9555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a16="http://schemas.microsoft.com/office/drawing/2014/main" id="{BEBD9E59-6D9C-3EC3-6061-D059FD0A18AF}"/>
                  </a:ext>
                </a:extLst>
              </p:cNvPr>
              <p:cNvSpPr txBox="1"/>
              <p:nvPr/>
            </p:nvSpPr>
            <p:spPr>
              <a:xfrm>
                <a:off x="5759566" y="807067"/>
                <a:ext cx="80986" cy="134047"/>
              </a:xfrm>
              <a:prstGeom prst="rect">
                <a:avLst/>
              </a:prstGeom>
              <a:noFill/>
              <a:ln>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90DE6"/>
                    </a:solidFill>
                    <a:effectLst/>
                    <a:uLnTx/>
                    <a:uFillTx/>
                    <a:latin typeface="Arial" panose="020B0604020202020204" pitchFamily="34" charset="0"/>
                    <a:ea typeface="+mn-ea"/>
                    <a:cs typeface="Arial" panose="020B0604020202020204" pitchFamily="34" charset="0"/>
                  </a:rPr>
                  <a:t>N</a:t>
                </a:r>
                <a:endParaRPr kumimoji="0" lang="en-US" sz="2000" b="0" i="0" u="none" strike="noStrike" kern="1200" cap="none" spc="0" normalizeH="0" baseline="30000" noProof="0" dirty="0">
                  <a:ln>
                    <a:noFill/>
                  </a:ln>
                  <a:solidFill>
                    <a:srgbClr val="F90DE6"/>
                  </a:solidFill>
                  <a:effectLst/>
                  <a:uLnTx/>
                  <a:uFillTx/>
                  <a:latin typeface="Arial" panose="020B0604020202020204" pitchFamily="34" charset="0"/>
                  <a:ea typeface="+mn-ea"/>
                  <a:cs typeface="Arial" panose="020B0604020202020204" pitchFamily="34" charset="0"/>
                </a:endParaRPr>
              </a:p>
            </p:txBody>
          </p:sp>
          <p:sp>
            <p:nvSpPr>
              <p:cNvPr id="60" name="Freeform: Shape 59">
                <a:extLst>
                  <a:ext uri="{FF2B5EF4-FFF2-40B4-BE49-F238E27FC236}">
                    <a16:creationId xmlns:a16="http://schemas.microsoft.com/office/drawing/2014/main" id="{2D707B95-C84A-A0D5-CA33-03F3BE9B4A69}"/>
                  </a:ext>
                </a:extLst>
              </p:cNvPr>
              <p:cNvSpPr/>
              <p:nvPr/>
            </p:nvSpPr>
            <p:spPr>
              <a:xfrm rot="3599999">
                <a:off x="5436166" y="866758"/>
                <a:ext cx="249592" cy="287843"/>
              </a:xfrm>
              <a:custGeom>
                <a:avLst/>
                <a:gdLst>
                  <a:gd name="connsiteX0" fmla="*/ 920033 w 919900"/>
                  <a:gd name="connsiteY0" fmla="*/ 794922 h 1060876"/>
                  <a:gd name="connsiteX1" fmla="*/ 460084 w 919900"/>
                  <a:gd name="connsiteY1" fmla="*/ 1060141 h 1060876"/>
                  <a:gd name="connsiteX2" fmla="*/ 132 w 919900"/>
                  <a:gd name="connsiteY2" fmla="*/ 794922 h 1060876"/>
                  <a:gd name="connsiteX3" fmla="*/ 132 w 919900"/>
                  <a:gd name="connsiteY3" fmla="*/ 264484 h 1060876"/>
                  <a:gd name="connsiteX4" fmla="*/ 460084 w 919900"/>
                  <a:gd name="connsiteY4" fmla="*/ -736 h 1060876"/>
                  <a:gd name="connsiteX5" fmla="*/ 920033 w 919900"/>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900" h="1060876">
                    <a:moveTo>
                      <a:pt x="920033" y="794922"/>
                    </a:moveTo>
                    <a:lnTo>
                      <a:pt x="460084" y="1060141"/>
                    </a:lnTo>
                    <a:lnTo>
                      <a:pt x="132" y="794922"/>
                    </a:lnTo>
                    <a:lnTo>
                      <a:pt x="132" y="264484"/>
                    </a:lnTo>
                    <a:lnTo>
                      <a:pt x="460084" y="-736"/>
                    </a:lnTo>
                    <a:lnTo>
                      <a:pt x="920033" y="264484"/>
                    </a:lnTo>
                    <a:close/>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1" name="Freeform: Shape 60">
                <a:extLst>
                  <a:ext uri="{FF2B5EF4-FFF2-40B4-BE49-F238E27FC236}">
                    <a16:creationId xmlns:a16="http://schemas.microsoft.com/office/drawing/2014/main" id="{A23C015E-A068-31C5-97F9-A8313014F8A0}"/>
                  </a:ext>
                </a:extLst>
              </p:cNvPr>
              <p:cNvSpPr/>
              <p:nvPr/>
            </p:nvSpPr>
            <p:spPr>
              <a:xfrm rot="3599999">
                <a:off x="5935348" y="866758"/>
                <a:ext cx="249590" cy="287843"/>
              </a:xfrm>
              <a:custGeom>
                <a:avLst/>
                <a:gdLst>
                  <a:gd name="connsiteX0" fmla="*/ 919847 w 919892"/>
                  <a:gd name="connsiteY0" fmla="*/ 794922 h 1060876"/>
                  <a:gd name="connsiteX1" fmla="*/ 459900 w 919892"/>
                  <a:gd name="connsiteY1" fmla="*/ 1060141 h 1060876"/>
                  <a:gd name="connsiteX2" fmla="*/ -46 w 919892"/>
                  <a:gd name="connsiteY2" fmla="*/ 794922 h 1060876"/>
                  <a:gd name="connsiteX3" fmla="*/ -46 w 919892"/>
                  <a:gd name="connsiteY3" fmla="*/ 264484 h 1060876"/>
                  <a:gd name="connsiteX4" fmla="*/ 459900 w 919892"/>
                  <a:gd name="connsiteY4" fmla="*/ -736 h 1060876"/>
                  <a:gd name="connsiteX5" fmla="*/ 919847 w 919892"/>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92" h="1060876">
                    <a:moveTo>
                      <a:pt x="919847" y="794922"/>
                    </a:moveTo>
                    <a:lnTo>
                      <a:pt x="459900" y="1060141"/>
                    </a:lnTo>
                    <a:lnTo>
                      <a:pt x="-46" y="794922"/>
                    </a:lnTo>
                    <a:lnTo>
                      <a:pt x="-46" y="264484"/>
                    </a:lnTo>
                    <a:lnTo>
                      <a:pt x="459900" y="-736"/>
                    </a:lnTo>
                    <a:lnTo>
                      <a:pt x="919847" y="264484"/>
                    </a:lnTo>
                    <a:close/>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2" name="Freeform: Shape 61">
                <a:extLst>
                  <a:ext uri="{FF2B5EF4-FFF2-40B4-BE49-F238E27FC236}">
                    <a16:creationId xmlns:a16="http://schemas.microsoft.com/office/drawing/2014/main" id="{63AEE3DB-BAA6-9ACC-2ECC-703FC6A704E7}"/>
                  </a:ext>
                </a:extLst>
              </p:cNvPr>
              <p:cNvSpPr/>
              <p:nvPr/>
            </p:nvSpPr>
            <p:spPr>
              <a:xfrm>
                <a:off x="5455410" y="947708"/>
                <a:ext cx="9777" cy="125008"/>
              </a:xfrm>
              <a:custGeom>
                <a:avLst/>
                <a:gdLst>
                  <a:gd name="connsiteX0" fmla="*/ 266 w 36034"/>
                  <a:gd name="connsiteY0" fmla="*/ 460617 h 460731"/>
                  <a:gd name="connsiteX1" fmla="*/ 266 w 36034"/>
                  <a:gd name="connsiteY1" fmla="*/ -115 h 460731"/>
                </a:gdLst>
                <a:ahLst/>
                <a:cxnLst>
                  <a:cxn ang="0">
                    <a:pos x="connsiteX0" y="connsiteY0"/>
                  </a:cxn>
                  <a:cxn ang="0">
                    <a:pos x="connsiteX1" y="connsiteY1"/>
                  </a:cxn>
                </a:cxnLst>
                <a:rect l="l" t="t" r="r" b="b"/>
                <a:pathLst>
                  <a:path w="36034" h="460731">
                    <a:moveTo>
                      <a:pt x="266" y="460617"/>
                    </a:moveTo>
                    <a:lnTo>
                      <a:pt x="266" y="-115"/>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3" name="Freeform: Shape 62">
                <a:extLst>
                  <a:ext uri="{FF2B5EF4-FFF2-40B4-BE49-F238E27FC236}">
                    <a16:creationId xmlns:a16="http://schemas.microsoft.com/office/drawing/2014/main" id="{218EE912-0A33-E7BA-4EC3-5EF7C9B3286A}"/>
                  </a:ext>
                </a:extLst>
              </p:cNvPr>
              <p:cNvSpPr/>
              <p:nvPr/>
            </p:nvSpPr>
            <p:spPr>
              <a:xfrm>
                <a:off x="5558656" y="1070140"/>
                <a:ext cx="108398" cy="62504"/>
              </a:xfrm>
              <a:custGeom>
                <a:avLst/>
                <a:gdLst>
                  <a:gd name="connsiteX0" fmla="*/ 399778 w 399512"/>
                  <a:gd name="connsiteY0" fmla="*/ -115 h 230365"/>
                  <a:gd name="connsiteX1" fmla="*/ 266 w 399512"/>
                  <a:gd name="connsiteY1" fmla="*/ 230251 h 230365"/>
                </a:gdLst>
                <a:ahLst/>
                <a:cxnLst>
                  <a:cxn ang="0">
                    <a:pos x="connsiteX0" y="connsiteY0"/>
                  </a:cxn>
                  <a:cxn ang="0">
                    <a:pos x="connsiteX1" y="connsiteY1"/>
                  </a:cxn>
                </a:cxnLst>
                <a:rect l="l" t="t" r="r" b="b"/>
                <a:pathLst>
                  <a:path w="399512" h="230365">
                    <a:moveTo>
                      <a:pt x="399778" y="-115"/>
                    </a:moveTo>
                    <a:lnTo>
                      <a:pt x="266" y="230251"/>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Freeform: Shape 63">
                <a:extLst>
                  <a:ext uri="{FF2B5EF4-FFF2-40B4-BE49-F238E27FC236}">
                    <a16:creationId xmlns:a16="http://schemas.microsoft.com/office/drawing/2014/main" id="{44C8435B-2A30-7107-17F5-2FFCE0BB6227}"/>
                  </a:ext>
                </a:extLst>
              </p:cNvPr>
              <p:cNvSpPr/>
              <p:nvPr/>
            </p:nvSpPr>
            <p:spPr>
              <a:xfrm>
                <a:off x="5558656" y="887770"/>
                <a:ext cx="108398" cy="62514"/>
              </a:xfrm>
              <a:custGeom>
                <a:avLst/>
                <a:gdLst>
                  <a:gd name="connsiteX0" fmla="*/ 399778 w 399512"/>
                  <a:gd name="connsiteY0" fmla="*/ 230287 h 230401"/>
                  <a:gd name="connsiteX1" fmla="*/ 266 w 399512"/>
                  <a:gd name="connsiteY1" fmla="*/ -115 h 230401"/>
                </a:gdLst>
                <a:ahLst/>
                <a:cxnLst>
                  <a:cxn ang="0">
                    <a:pos x="connsiteX0" y="connsiteY0"/>
                  </a:cxn>
                  <a:cxn ang="0">
                    <a:pos x="connsiteX1" y="connsiteY1"/>
                  </a:cxn>
                </a:cxnLst>
                <a:rect l="l" t="t" r="r" b="b"/>
                <a:pathLst>
                  <a:path w="399512" h="230401">
                    <a:moveTo>
                      <a:pt x="399778" y="230287"/>
                    </a:moveTo>
                    <a:lnTo>
                      <a:pt x="266" y="-115"/>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5" name="Freeform: Shape 64">
                <a:extLst>
                  <a:ext uri="{FF2B5EF4-FFF2-40B4-BE49-F238E27FC236}">
                    <a16:creationId xmlns:a16="http://schemas.microsoft.com/office/drawing/2014/main" id="{43268B7E-2776-42B7-1F89-9C6E1B7E4DF2}"/>
                  </a:ext>
                </a:extLst>
              </p:cNvPr>
              <p:cNvSpPr/>
              <p:nvPr/>
            </p:nvSpPr>
            <p:spPr>
              <a:xfrm>
                <a:off x="5954322" y="1070609"/>
                <a:ext cx="108398" cy="62504"/>
              </a:xfrm>
              <a:custGeom>
                <a:avLst/>
                <a:gdLst>
                  <a:gd name="connsiteX0" fmla="*/ 399778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8" y="230251"/>
                    </a:moveTo>
                    <a:lnTo>
                      <a:pt x="266" y="-115"/>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6" name="Freeform: Shape 65">
                <a:extLst>
                  <a:ext uri="{FF2B5EF4-FFF2-40B4-BE49-F238E27FC236}">
                    <a16:creationId xmlns:a16="http://schemas.microsoft.com/office/drawing/2014/main" id="{47E84C9F-368D-BDF8-C4C8-5811B34E8819}"/>
                  </a:ext>
                </a:extLst>
              </p:cNvPr>
              <p:cNvSpPr/>
              <p:nvPr/>
            </p:nvSpPr>
            <p:spPr>
              <a:xfrm>
                <a:off x="6057568" y="888248"/>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7" name="Freeform: Shape 66">
                <a:extLst>
                  <a:ext uri="{FF2B5EF4-FFF2-40B4-BE49-F238E27FC236}">
                    <a16:creationId xmlns:a16="http://schemas.microsoft.com/office/drawing/2014/main" id="{B212C986-FBFB-168B-A05F-401F1A1470EA}"/>
                  </a:ext>
                </a:extLst>
              </p:cNvPr>
              <p:cNvSpPr/>
              <p:nvPr/>
            </p:nvSpPr>
            <p:spPr>
              <a:xfrm>
                <a:off x="6178001" y="1091666"/>
                <a:ext cx="48778" cy="28122"/>
              </a:xfrm>
              <a:custGeom>
                <a:avLst/>
                <a:gdLst>
                  <a:gd name="connsiteX0" fmla="*/ 180041 w 179775"/>
                  <a:gd name="connsiteY0" fmla="*/ 103534 h 103648"/>
                  <a:gd name="connsiteX1" fmla="*/ 266 w 179775"/>
                  <a:gd name="connsiteY1" fmla="*/ -115 h 103648"/>
                </a:gdLst>
                <a:ahLst/>
                <a:cxnLst>
                  <a:cxn ang="0">
                    <a:pos x="connsiteX0" y="connsiteY0"/>
                  </a:cxn>
                  <a:cxn ang="0">
                    <a:pos x="connsiteX1" y="connsiteY1"/>
                  </a:cxn>
                </a:cxnLst>
                <a:rect l="l" t="t" r="r" b="b"/>
                <a:pathLst>
                  <a:path w="179775" h="103648">
                    <a:moveTo>
                      <a:pt x="180041" y="103534"/>
                    </a:moveTo>
                    <a:lnTo>
                      <a:pt x="266" y="-115"/>
                    </a:lnTo>
                  </a:path>
                </a:pathLst>
              </a:custGeom>
              <a:noFill/>
              <a:ln w="16058"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8" name="Freeform: Shape 67">
                <a:extLst>
                  <a:ext uri="{FF2B5EF4-FFF2-40B4-BE49-F238E27FC236}">
                    <a16:creationId xmlns:a16="http://schemas.microsoft.com/office/drawing/2014/main" id="{37597120-6449-1012-E21A-6BD0B247D7AB}"/>
                  </a:ext>
                </a:extLst>
              </p:cNvPr>
              <p:cNvSpPr/>
              <p:nvPr/>
            </p:nvSpPr>
            <p:spPr>
              <a:xfrm>
                <a:off x="6187514" y="1076399"/>
                <a:ext cx="48778" cy="28132"/>
              </a:xfrm>
              <a:custGeom>
                <a:avLst/>
                <a:gdLst>
                  <a:gd name="connsiteX0" fmla="*/ 180041 w 179775"/>
                  <a:gd name="connsiteY0" fmla="*/ 103570 h 103684"/>
                  <a:gd name="connsiteX1" fmla="*/ 266 w 179775"/>
                  <a:gd name="connsiteY1" fmla="*/ -115 h 103684"/>
                </a:gdLst>
                <a:ahLst/>
                <a:cxnLst>
                  <a:cxn ang="0">
                    <a:pos x="connsiteX0" y="connsiteY0"/>
                  </a:cxn>
                  <a:cxn ang="0">
                    <a:pos x="connsiteX1" y="connsiteY1"/>
                  </a:cxn>
                </a:cxnLst>
                <a:rect l="l" t="t" r="r" b="b"/>
                <a:pathLst>
                  <a:path w="179775" h="103684">
                    <a:moveTo>
                      <a:pt x="180041" y="103570"/>
                    </a:moveTo>
                    <a:lnTo>
                      <a:pt x="266" y="-115"/>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 name="Freeform: Shape 68">
                <a:extLst>
                  <a:ext uri="{FF2B5EF4-FFF2-40B4-BE49-F238E27FC236}">
                    <a16:creationId xmlns:a16="http://schemas.microsoft.com/office/drawing/2014/main" id="{76C46AFF-AFB8-513B-CB24-3DD0923FBF2E}"/>
                  </a:ext>
                </a:extLst>
              </p:cNvPr>
              <p:cNvSpPr/>
              <p:nvPr/>
            </p:nvSpPr>
            <p:spPr>
              <a:xfrm>
                <a:off x="5383055" y="1082637"/>
                <a:ext cx="53109" cy="30632"/>
              </a:xfrm>
              <a:custGeom>
                <a:avLst/>
                <a:gdLst>
                  <a:gd name="connsiteX0" fmla="*/ 196004 w 195738"/>
                  <a:gd name="connsiteY0" fmla="*/ -115 h 112897"/>
                  <a:gd name="connsiteX1" fmla="*/ 266 w 195738"/>
                  <a:gd name="connsiteY1" fmla="*/ 112783 h 112897"/>
                </a:gdLst>
                <a:ahLst/>
                <a:cxnLst>
                  <a:cxn ang="0">
                    <a:pos x="connsiteX0" y="connsiteY0"/>
                  </a:cxn>
                  <a:cxn ang="0">
                    <a:pos x="connsiteX1" y="connsiteY1"/>
                  </a:cxn>
                </a:cxnLst>
                <a:rect l="l" t="t" r="r" b="b"/>
                <a:pathLst>
                  <a:path w="195738" h="112897">
                    <a:moveTo>
                      <a:pt x="196004" y="-115"/>
                    </a:moveTo>
                    <a:lnTo>
                      <a:pt x="266" y="112783"/>
                    </a:lnTo>
                  </a:path>
                </a:pathLst>
              </a:custGeom>
              <a:noFill/>
              <a:ln w="12700" cap="flat">
                <a:solidFill>
                  <a:srgbClr val="F90DE6"/>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0" name="TextBox 69">
                <a:extLst>
                  <a:ext uri="{FF2B5EF4-FFF2-40B4-BE49-F238E27FC236}">
                    <a16:creationId xmlns:a16="http://schemas.microsoft.com/office/drawing/2014/main" id="{2A17AB48-01C0-4ECB-DE9F-49652B33BC60}"/>
                  </a:ext>
                </a:extLst>
              </p:cNvPr>
              <p:cNvSpPr txBox="1"/>
              <p:nvPr/>
            </p:nvSpPr>
            <p:spPr>
              <a:xfrm>
                <a:off x="5191828" y="1068735"/>
                <a:ext cx="167558" cy="134047"/>
              </a:xfrm>
              <a:prstGeom prst="rect">
                <a:avLst/>
              </a:prstGeom>
              <a:noFill/>
              <a:ln>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90DE6"/>
                    </a:solidFill>
                    <a:effectLst/>
                    <a:uLnTx/>
                    <a:uFillTx/>
                    <a:latin typeface="Arial" panose="020B0604020202020204" pitchFamily="34" charset="0"/>
                    <a:ea typeface="+mn-ea"/>
                    <a:cs typeface="Arial" panose="020B0604020202020204" pitchFamily="34" charset="0"/>
                  </a:rPr>
                  <a:t>HO</a:t>
                </a:r>
              </a:p>
            </p:txBody>
          </p:sp>
          <p:sp>
            <p:nvSpPr>
              <p:cNvPr id="71" name="TextBox 70">
                <a:extLst>
                  <a:ext uri="{FF2B5EF4-FFF2-40B4-BE49-F238E27FC236}">
                    <a16:creationId xmlns:a16="http://schemas.microsoft.com/office/drawing/2014/main" id="{2E234E17-82C2-611C-D238-15CCF56C0632}"/>
                  </a:ext>
                </a:extLst>
              </p:cNvPr>
              <p:cNvSpPr txBox="1"/>
              <p:nvPr/>
            </p:nvSpPr>
            <p:spPr>
              <a:xfrm>
                <a:off x="6234010" y="1063583"/>
                <a:ext cx="86571" cy="134047"/>
              </a:xfrm>
              <a:prstGeom prst="rect">
                <a:avLst/>
              </a:prstGeom>
              <a:noFill/>
              <a:ln>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90DE6"/>
                    </a:solidFill>
                    <a:effectLst/>
                    <a:uLnTx/>
                    <a:uFillTx/>
                    <a:latin typeface="Arial" panose="020B0604020202020204" pitchFamily="34" charset="0"/>
                    <a:ea typeface="+mn-ea"/>
                    <a:cs typeface="Arial" panose="020B0604020202020204" pitchFamily="34" charset="0"/>
                  </a:rPr>
                  <a:t>O</a:t>
                </a:r>
              </a:p>
            </p:txBody>
          </p:sp>
          <p:sp>
            <p:nvSpPr>
              <p:cNvPr id="72" name="TextBox 71">
                <a:extLst>
                  <a:ext uri="{FF2B5EF4-FFF2-40B4-BE49-F238E27FC236}">
                    <a16:creationId xmlns:a16="http://schemas.microsoft.com/office/drawing/2014/main" id="{0BCB5028-8F5F-E752-12E4-B24032F3184B}"/>
                  </a:ext>
                </a:extLst>
              </p:cNvPr>
              <p:cNvSpPr txBox="1"/>
              <p:nvPr/>
            </p:nvSpPr>
            <p:spPr>
              <a:xfrm>
                <a:off x="5758733" y="1066482"/>
                <a:ext cx="86571" cy="134047"/>
              </a:xfrm>
              <a:prstGeom prst="rect">
                <a:avLst/>
              </a:prstGeom>
              <a:solidFill>
                <a:schemeClr val="bg1"/>
              </a:solidFill>
              <a:ln>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90DE6"/>
                    </a:solidFill>
                    <a:effectLst/>
                    <a:uLnTx/>
                    <a:uFillTx/>
                    <a:latin typeface="Arial" panose="020B0604020202020204" pitchFamily="34" charset="0"/>
                    <a:ea typeface="+mn-ea"/>
                    <a:cs typeface="Arial" panose="020B0604020202020204" pitchFamily="34" charset="0"/>
                  </a:rPr>
                  <a:t>O</a:t>
                </a:r>
              </a:p>
            </p:txBody>
          </p:sp>
        </p:grpSp>
        <p:grpSp>
          <p:nvGrpSpPr>
            <p:cNvPr id="27" name="Group 26">
              <a:extLst>
                <a:ext uri="{FF2B5EF4-FFF2-40B4-BE49-F238E27FC236}">
                  <a16:creationId xmlns:a16="http://schemas.microsoft.com/office/drawing/2014/main" id="{D0351218-A63D-3D24-52D4-4572F6386E19}"/>
                </a:ext>
              </a:extLst>
            </p:cNvPr>
            <p:cNvGrpSpPr/>
            <p:nvPr/>
          </p:nvGrpSpPr>
          <p:grpSpPr>
            <a:xfrm>
              <a:off x="2562043" y="3907572"/>
              <a:ext cx="1854744" cy="832775"/>
              <a:chOff x="3890970" y="0"/>
              <a:chExt cx="1209740" cy="543170"/>
            </a:xfrm>
          </p:grpSpPr>
          <p:sp>
            <p:nvSpPr>
              <p:cNvPr id="37" name="Freeform: Shape 36">
                <a:extLst>
                  <a:ext uri="{FF2B5EF4-FFF2-40B4-BE49-F238E27FC236}">
                    <a16:creationId xmlns:a16="http://schemas.microsoft.com/office/drawing/2014/main" id="{1F4C7479-6CA2-BD1D-BFB0-A2C877BC2D89}"/>
                  </a:ext>
                </a:extLst>
              </p:cNvPr>
              <p:cNvSpPr/>
              <p:nvPr/>
            </p:nvSpPr>
            <p:spPr>
              <a:xfrm>
                <a:off x="4384904" y="207146"/>
                <a:ext cx="249588" cy="287845"/>
              </a:xfrm>
              <a:custGeom>
                <a:avLst/>
                <a:gdLst>
                  <a:gd name="connsiteX0" fmla="*/ 920151 w 919884"/>
                  <a:gd name="connsiteY0" fmla="*/ 795531 h 1060885"/>
                  <a:gd name="connsiteX1" fmla="*/ 460208 w 919884"/>
                  <a:gd name="connsiteY1" fmla="*/ 1060771 h 1060885"/>
                  <a:gd name="connsiteX2" fmla="*/ 266 w 919884"/>
                  <a:gd name="connsiteY2" fmla="*/ 795531 h 1060885"/>
                  <a:gd name="connsiteX3" fmla="*/ 266 w 919884"/>
                  <a:gd name="connsiteY3" fmla="*/ 265124 h 1060885"/>
                  <a:gd name="connsiteX4" fmla="*/ 460208 w 919884"/>
                  <a:gd name="connsiteY4" fmla="*/ -115 h 1060885"/>
                  <a:gd name="connsiteX5" fmla="*/ 920151 w 919884"/>
                  <a:gd name="connsiteY5" fmla="*/ 265124 h 10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84" h="1060885">
                    <a:moveTo>
                      <a:pt x="920151" y="795531"/>
                    </a:moveTo>
                    <a:lnTo>
                      <a:pt x="460208" y="1060771"/>
                    </a:lnTo>
                    <a:lnTo>
                      <a:pt x="266" y="795531"/>
                    </a:lnTo>
                    <a:lnTo>
                      <a:pt x="266" y="265124"/>
                    </a:lnTo>
                    <a:lnTo>
                      <a:pt x="460208" y="-115"/>
                    </a:lnTo>
                    <a:lnTo>
                      <a:pt x="920151" y="265124"/>
                    </a:lnTo>
                    <a:close/>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Freeform: Shape 37">
                <a:extLst>
                  <a:ext uri="{FF2B5EF4-FFF2-40B4-BE49-F238E27FC236}">
                    <a16:creationId xmlns:a16="http://schemas.microsoft.com/office/drawing/2014/main" id="{8BAFD54D-B947-4BA6-97F1-2F868B845F6F}"/>
                  </a:ext>
                </a:extLst>
              </p:cNvPr>
              <p:cNvSpPr/>
              <p:nvPr/>
            </p:nvSpPr>
            <p:spPr>
              <a:xfrm>
                <a:off x="4507121"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DC916A03-8FB9-C171-06CB-D28AFD2DAD5B}"/>
                  </a:ext>
                </a:extLst>
              </p:cNvPr>
              <p:cNvSpPr/>
              <p:nvPr/>
            </p:nvSpPr>
            <p:spPr>
              <a:xfrm>
                <a:off x="4459976" y="182708"/>
                <a:ext cx="95552" cy="914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50033B16-0519-6609-888A-C16C5CE8F4E1}"/>
                  </a:ext>
                </a:extLst>
              </p:cNvPr>
              <p:cNvSpPr txBox="1"/>
              <p:nvPr/>
            </p:nvSpPr>
            <p:spPr>
              <a:xfrm>
                <a:off x="4458708" y="147455"/>
                <a:ext cx="80986" cy="134047"/>
              </a:xfrm>
              <a:prstGeom prst="rect">
                <a:avLst/>
              </a:prstGeom>
              <a:noFill/>
              <a:ln w="12700">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N</a:t>
                </a:r>
                <a:endParaRPr kumimoji="0" lang="en-US" sz="2000" b="0" i="0" u="none" strike="noStrike" kern="1200" cap="none" spc="0" normalizeH="0" baseline="3000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D27D4D29-2091-FD93-BE07-AD835433D85B}"/>
                  </a:ext>
                </a:extLst>
              </p:cNvPr>
              <p:cNvSpPr txBox="1"/>
              <p:nvPr/>
            </p:nvSpPr>
            <p:spPr>
              <a:xfrm>
                <a:off x="4465595" y="0"/>
                <a:ext cx="80986" cy="134047"/>
              </a:xfrm>
              <a:prstGeom prst="rect">
                <a:avLst/>
              </a:prstGeom>
              <a:noFill/>
              <a:ln w="12700">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H</a:t>
                </a:r>
                <a:endParaRPr kumimoji="0" lang="en-US" sz="2000" b="0" i="0" u="none" strike="noStrike" kern="1200" cap="none" spc="0" normalizeH="0" baseline="3000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42" name="Freeform: Shape 41">
                <a:extLst>
                  <a:ext uri="{FF2B5EF4-FFF2-40B4-BE49-F238E27FC236}">
                    <a16:creationId xmlns:a16="http://schemas.microsoft.com/office/drawing/2014/main" id="{90F4829D-9068-A59F-4915-423BC4894150}"/>
                  </a:ext>
                </a:extLst>
              </p:cNvPr>
              <p:cNvSpPr/>
              <p:nvPr/>
            </p:nvSpPr>
            <p:spPr>
              <a:xfrm rot="3599999">
                <a:off x="4135308" y="207146"/>
                <a:ext cx="249592" cy="287843"/>
              </a:xfrm>
              <a:custGeom>
                <a:avLst/>
                <a:gdLst>
                  <a:gd name="connsiteX0" fmla="*/ 920033 w 919900"/>
                  <a:gd name="connsiteY0" fmla="*/ 794922 h 1060876"/>
                  <a:gd name="connsiteX1" fmla="*/ 460084 w 919900"/>
                  <a:gd name="connsiteY1" fmla="*/ 1060141 h 1060876"/>
                  <a:gd name="connsiteX2" fmla="*/ 132 w 919900"/>
                  <a:gd name="connsiteY2" fmla="*/ 794922 h 1060876"/>
                  <a:gd name="connsiteX3" fmla="*/ 132 w 919900"/>
                  <a:gd name="connsiteY3" fmla="*/ 264484 h 1060876"/>
                  <a:gd name="connsiteX4" fmla="*/ 460084 w 919900"/>
                  <a:gd name="connsiteY4" fmla="*/ -736 h 1060876"/>
                  <a:gd name="connsiteX5" fmla="*/ 920033 w 919900"/>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900" h="1060876">
                    <a:moveTo>
                      <a:pt x="920033" y="794922"/>
                    </a:moveTo>
                    <a:lnTo>
                      <a:pt x="460084" y="1060141"/>
                    </a:lnTo>
                    <a:lnTo>
                      <a:pt x="132" y="794922"/>
                    </a:lnTo>
                    <a:lnTo>
                      <a:pt x="132" y="264484"/>
                    </a:lnTo>
                    <a:lnTo>
                      <a:pt x="460084" y="-736"/>
                    </a:lnTo>
                    <a:lnTo>
                      <a:pt x="920033" y="264484"/>
                    </a:lnTo>
                    <a:close/>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477B4A12-3E19-F232-3038-9949C43B9DBC}"/>
                  </a:ext>
                </a:extLst>
              </p:cNvPr>
              <p:cNvSpPr/>
              <p:nvPr/>
            </p:nvSpPr>
            <p:spPr>
              <a:xfrm rot="3599999">
                <a:off x="4634490" y="207146"/>
                <a:ext cx="249590" cy="287843"/>
              </a:xfrm>
              <a:custGeom>
                <a:avLst/>
                <a:gdLst>
                  <a:gd name="connsiteX0" fmla="*/ 919847 w 919892"/>
                  <a:gd name="connsiteY0" fmla="*/ 794922 h 1060876"/>
                  <a:gd name="connsiteX1" fmla="*/ 459900 w 919892"/>
                  <a:gd name="connsiteY1" fmla="*/ 1060141 h 1060876"/>
                  <a:gd name="connsiteX2" fmla="*/ -46 w 919892"/>
                  <a:gd name="connsiteY2" fmla="*/ 794922 h 1060876"/>
                  <a:gd name="connsiteX3" fmla="*/ -46 w 919892"/>
                  <a:gd name="connsiteY3" fmla="*/ 264484 h 1060876"/>
                  <a:gd name="connsiteX4" fmla="*/ 459900 w 919892"/>
                  <a:gd name="connsiteY4" fmla="*/ -736 h 1060876"/>
                  <a:gd name="connsiteX5" fmla="*/ 919847 w 919892"/>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92" h="1060876">
                    <a:moveTo>
                      <a:pt x="919847" y="794922"/>
                    </a:moveTo>
                    <a:lnTo>
                      <a:pt x="459900" y="1060141"/>
                    </a:lnTo>
                    <a:lnTo>
                      <a:pt x="-46" y="794922"/>
                    </a:lnTo>
                    <a:lnTo>
                      <a:pt x="-46" y="264484"/>
                    </a:lnTo>
                    <a:lnTo>
                      <a:pt x="459900" y="-736"/>
                    </a:lnTo>
                    <a:lnTo>
                      <a:pt x="919847" y="264484"/>
                    </a:lnTo>
                    <a:close/>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Freeform: Shape 43">
                <a:extLst>
                  <a:ext uri="{FF2B5EF4-FFF2-40B4-BE49-F238E27FC236}">
                    <a16:creationId xmlns:a16="http://schemas.microsoft.com/office/drawing/2014/main" id="{207D63B4-1912-F1B4-7794-2F625FA71ED3}"/>
                  </a:ext>
                </a:extLst>
              </p:cNvPr>
              <p:cNvSpPr/>
              <p:nvPr/>
            </p:nvSpPr>
            <p:spPr>
              <a:xfrm>
                <a:off x="4509698" y="124928"/>
                <a:ext cx="9777" cy="56254"/>
              </a:xfrm>
              <a:custGeom>
                <a:avLst/>
                <a:gdLst>
                  <a:gd name="connsiteX0" fmla="*/ 266 w 36034"/>
                  <a:gd name="connsiteY0" fmla="*/ -115 h 207332"/>
                  <a:gd name="connsiteX1" fmla="*/ 266 w 36034"/>
                  <a:gd name="connsiteY1" fmla="*/ 207218 h 207332"/>
                </a:gdLst>
                <a:ahLst/>
                <a:cxnLst>
                  <a:cxn ang="0">
                    <a:pos x="connsiteX0" y="connsiteY0"/>
                  </a:cxn>
                  <a:cxn ang="0">
                    <a:pos x="connsiteX1" y="connsiteY1"/>
                  </a:cxn>
                </a:cxnLst>
                <a:rect l="l" t="t" r="r" b="b"/>
                <a:pathLst>
                  <a:path w="36034" h="207332">
                    <a:moveTo>
                      <a:pt x="266" y="-115"/>
                    </a:moveTo>
                    <a:lnTo>
                      <a:pt x="266" y="207218"/>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Freeform: Shape 44">
                <a:extLst>
                  <a:ext uri="{FF2B5EF4-FFF2-40B4-BE49-F238E27FC236}">
                    <a16:creationId xmlns:a16="http://schemas.microsoft.com/office/drawing/2014/main" id="{0062BD98-E956-4735-D0FE-7CA95F9C750D}"/>
                  </a:ext>
                </a:extLst>
              </p:cNvPr>
              <p:cNvSpPr/>
              <p:nvPr/>
            </p:nvSpPr>
            <p:spPr>
              <a:xfrm>
                <a:off x="4154552" y="288096"/>
                <a:ext cx="9777" cy="125008"/>
              </a:xfrm>
              <a:custGeom>
                <a:avLst/>
                <a:gdLst>
                  <a:gd name="connsiteX0" fmla="*/ 266 w 36034"/>
                  <a:gd name="connsiteY0" fmla="*/ 460617 h 460731"/>
                  <a:gd name="connsiteX1" fmla="*/ 266 w 36034"/>
                  <a:gd name="connsiteY1" fmla="*/ -115 h 460731"/>
                </a:gdLst>
                <a:ahLst/>
                <a:cxnLst>
                  <a:cxn ang="0">
                    <a:pos x="connsiteX0" y="connsiteY0"/>
                  </a:cxn>
                  <a:cxn ang="0">
                    <a:pos x="connsiteX1" y="connsiteY1"/>
                  </a:cxn>
                </a:cxnLst>
                <a:rect l="l" t="t" r="r" b="b"/>
                <a:pathLst>
                  <a:path w="36034" h="460731">
                    <a:moveTo>
                      <a:pt x="266" y="460617"/>
                    </a:moveTo>
                    <a:lnTo>
                      <a:pt x="266" y="-115"/>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Freeform: Shape 45">
                <a:extLst>
                  <a:ext uri="{FF2B5EF4-FFF2-40B4-BE49-F238E27FC236}">
                    <a16:creationId xmlns:a16="http://schemas.microsoft.com/office/drawing/2014/main" id="{CCF6E115-D342-08CD-85BD-86AB2663BE59}"/>
                  </a:ext>
                </a:extLst>
              </p:cNvPr>
              <p:cNvSpPr/>
              <p:nvPr/>
            </p:nvSpPr>
            <p:spPr>
              <a:xfrm>
                <a:off x="4257798" y="410528"/>
                <a:ext cx="108398" cy="62504"/>
              </a:xfrm>
              <a:custGeom>
                <a:avLst/>
                <a:gdLst>
                  <a:gd name="connsiteX0" fmla="*/ 399778 w 399512"/>
                  <a:gd name="connsiteY0" fmla="*/ -115 h 230365"/>
                  <a:gd name="connsiteX1" fmla="*/ 266 w 399512"/>
                  <a:gd name="connsiteY1" fmla="*/ 230251 h 230365"/>
                </a:gdLst>
                <a:ahLst/>
                <a:cxnLst>
                  <a:cxn ang="0">
                    <a:pos x="connsiteX0" y="connsiteY0"/>
                  </a:cxn>
                  <a:cxn ang="0">
                    <a:pos x="connsiteX1" y="connsiteY1"/>
                  </a:cxn>
                </a:cxnLst>
                <a:rect l="l" t="t" r="r" b="b"/>
                <a:pathLst>
                  <a:path w="399512" h="230365">
                    <a:moveTo>
                      <a:pt x="399778" y="-115"/>
                    </a:moveTo>
                    <a:lnTo>
                      <a:pt x="266" y="230251"/>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F0324018-94A7-8C1C-CF2A-8911C86816A1}"/>
                  </a:ext>
                </a:extLst>
              </p:cNvPr>
              <p:cNvSpPr/>
              <p:nvPr/>
            </p:nvSpPr>
            <p:spPr>
              <a:xfrm>
                <a:off x="4257798" y="228158"/>
                <a:ext cx="108398" cy="62514"/>
              </a:xfrm>
              <a:custGeom>
                <a:avLst/>
                <a:gdLst>
                  <a:gd name="connsiteX0" fmla="*/ 399778 w 399512"/>
                  <a:gd name="connsiteY0" fmla="*/ 230287 h 230401"/>
                  <a:gd name="connsiteX1" fmla="*/ 266 w 399512"/>
                  <a:gd name="connsiteY1" fmla="*/ -115 h 230401"/>
                </a:gdLst>
                <a:ahLst/>
                <a:cxnLst>
                  <a:cxn ang="0">
                    <a:pos x="connsiteX0" y="connsiteY0"/>
                  </a:cxn>
                  <a:cxn ang="0">
                    <a:pos x="connsiteX1" y="connsiteY1"/>
                  </a:cxn>
                </a:cxnLst>
                <a:rect l="l" t="t" r="r" b="b"/>
                <a:pathLst>
                  <a:path w="399512" h="230401">
                    <a:moveTo>
                      <a:pt x="399778" y="230287"/>
                    </a:moveTo>
                    <a:lnTo>
                      <a:pt x="266" y="-115"/>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6E727F07-B7FB-D9A5-C84C-C4DE37D38B08}"/>
                  </a:ext>
                </a:extLst>
              </p:cNvPr>
              <p:cNvSpPr/>
              <p:nvPr/>
            </p:nvSpPr>
            <p:spPr>
              <a:xfrm>
                <a:off x="4653464" y="410997"/>
                <a:ext cx="108398" cy="62504"/>
              </a:xfrm>
              <a:custGeom>
                <a:avLst/>
                <a:gdLst>
                  <a:gd name="connsiteX0" fmla="*/ 399778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8" y="230251"/>
                    </a:moveTo>
                    <a:lnTo>
                      <a:pt x="266" y="-115"/>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9" name="Freeform: Shape 48">
                <a:extLst>
                  <a:ext uri="{FF2B5EF4-FFF2-40B4-BE49-F238E27FC236}">
                    <a16:creationId xmlns:a16="http://schemas.microsoft.com/office/drawing/2014/main" id="{A6C9B91C-95D3-A628-0226-596969D4B187}"/>
                  </a:ext>
                </a:extLst>
              </p:cNvPr>
              <p:cNvSpPr/>
              <p:nvPr/>
            </p:nvSpPr>
            <p:spPr>
              <a:xfrm>
                <a:off x="4756710"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 name="Freeform: Shape 49">
                <a:extLst>
                  <a:ext uri="{FF2B5EF4-FFF2-40B4-BE49-F238E27FC236}">
                    <a16:creationId xmlns:a16="http://schemas.microsoft.com/office/drawing/2014/main" id="{49C7D432-9DCB-B83A-838B-DC6CB3414E48}"/>
                  </a:ext>
                </a:extLst>
              </p:cNvPr>
              <p:cNvSpPr/>
              <p:nvPr/>
            </p:nvSpPr>
            <p:spPr>
              <a:xfrm>
                <a:off x="4877143" y="432054"/>
                <a:ext cx="48778" cy="28122"/>
              </a:xfrm>
              <a:custGeom>
                <a:avLst/>
                <a:gdLst>
                  <a:gd name="connsiteX0" fmla="*/ 180041 w 179775"/>
                  <a:gd name="connsiteY0" fmla="*/ 103534 h 103648"/>
                  <a:gd name="connsiteX1" fmla="*/ 266 w 179775"/>
                  <a:gd name="connsiteY1" fmla="*/ -115 h 103648"/>
                </a:gdLst>
                <a:ahLst/>
                <a:cxnLst>
                  <a:cxn ang="0">
                    <a:pos x="connsiteX0" y="connsiteY0"/>
                  </a:cxn>
                  <a:cxn ang="0">
                    <a:pos x="connsiteX1" y="connsiteY1"/>
                  </a:cxn>
                </a:cxnLst>
                <a:rect l="l" t="t" r="r" b="b"/>
                <a:pathLst>
                  <a:path w="179775" h="103648">
                    <a:moveTo>
                      <a:pt x="180041" y="103534"/>
                    </a:moveTo>
                    <a:lnTo>
                      <a:pt x="266" y="-115"/>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3A9DCE2F-1FCD-E67F-BD4C-F73C04EA31E1}"/>
                  </a:ext>
                </a:extLst>
              </p:cNvPr>
              <p:cNvSpPr/>
              <p:nvPr/>
            </p:nvSpPr>
            <p:spPr>
              <a:xfrm>
                <a:off x="4886656" y="416787"/>
                <a:ext cx="48778" cy="28132"/>
              </a:xfrm>
              <a:custGeom>
                <a:avLst/>
                <a:gdLst>
                  <a:gd name="connsiteX0" fmla="*/ 180041 w 179775"/>
                  <a:gd name="connsiteY0" fmla="*/ 103570 h 103684"/>
                  <a:gd name="connsiteX1" fmla="*/ 266 w 179775"/>
                  <a:gd name="connsiteY1" fmla="*/ -115 h 103684"/>
                </a:gdLst>
                <a:ahLst/>
                <a:cxnLst>
                  <a:cxn ang="0">
                    <a:pos x="connsiteX0" y="connsiteY0"/>
                  </a:cxn>
                  <a:cxn ang="0">
                    <a:pos x="connsiteX1" y="connsiteY1"/>
                  </a:cxn>
                </a:cxnLst>
                <a:rect l="l" t="t" r="r" b="b"/>
                <a:pathLst>
                  <a:path w="179775" h="103684">
                    <a:moveTo>
                      <a:pt x="180041" y="103570"/>
                    </a:moveTo>
                    <a:lnTo>
                      <a:pt x="266" y="-115"/>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2" name="Freeform: Shape 51">
                <a:extLst>
                  <a:ext uri="{FF2B5EF4-FFF2-40B4-BE49-F238E27FC236}">
                    <a16:creationId xmlns:a16="http://schemas.microsoft.com/office/drawing/2014/main" id="{27107260-26ED-AFF8-F30F-AD2D106AD6B9}"/>
                  </a:ext>
                </a:extLst>
              </p:cNvPr>
              <p:cNvSpPr/>
              <p:nvPr/>
            </p:nvSpPr>
            <p:spPr>
              <a:xfrm>
                <a:off x="4082197" y="423025"/>
                <a:ext cx="53109" cy="30632"/>
              </a:xfrm>
              <a:custGeom>
                <a:avLst/>
                <a:gdLst>
                  <a:gd name="connsiteX0" fmla="*/ 196004 w 195738"/>
                  <a:gd name="connsiteY0" fmla="*/ -115 h 112897"/>
                  <a:gd name="connsiteX1" fmla="*/ 266 w 195738"/>
                  <a:gd name="connsiteY1" fmla="*/ 112783 h 112897"/>
                </a:gdLst>
                <a:ahLst/>
                <a:cxnLst>
                  <a:cxn ang="0">
                    <a:pos x="connsiteX0" y="connsiteY0"/>
                  </a:cxn>
                  <a:cxn ang="0">
                    <a:pos x="connsiteX1" y="connsiteY1"/>
                  </a:cxn>
                </a:cxnLst>
                <a:rect l="l" t="t" r="r" b="b"/>
                <a:pathLst>
                  <a:path w="195738" h="112897">
                    <a:moveTo>
                      <a:pt x="196004" y="-115"/>
                    </a:moveTo>
                    <a:lnTo>
                      <a:pt x="266" y="112783"/>
                    </a:lnTo>
                  </a:path>
                </a:pathLst>
              </a:custGeom>
              <a:noFill/>
              <a:ln w="12700" cap="flat">
                <a:solidFill>
                  <a:schemeClr val="tx1">
                    <a:lumMod val="65000"/>
                    <a:lumOff val="35000"/>
                  </a:schemeClr>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C16B7D94-DC05-0EAB-7266-57EE36888575}"/>
                  </a:ext>
                </a:extLst>
              </p:cNvPr>
              <p:cNvSpPr txBox="1"/>
              <p:nvPr/>
            </p:nvSpPr>
            <p:spPr>
              <a:xfrm>
                <a:off x="3890970" y="409123"/>
                <a:ext cx="167558" cy="134047"/>
              </a:xfrm>
              <a:prstGeom prst="rect">
                <a:avLst/>
              </a:prstGeom>
              <a:noFill/>
              <a:ln w="12700">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HO</a:t>
                </a:r>
              </a:p>
            </p:txBody>
          </p:sp>
          <p:sp>
            <p:nvSpPr>
              <p:cNvPr id="54" name="TextBox 53">
                <a:extLst>
                  <a:ext uri="{FF2B5EF4-FFF2-40B4-BE49-F238E27FC236}">
                    <a16:creationId xmlns:a16="http://schemas.microsoft.com/office/drawing/2014/main" id="{F8F6B083-F7A0-0EE5-443A-F35D97B4DF04}"/>
                  </a:ext>
                </a:extLst>
              </p:cNvPr>
              <p:cNvSpPr txBox="1"/>
              <p:nvPr/>
            </p:nvSpPr>
            <p:spPr>
              <a:xfrm>
                <a:off x="4933152" y="403971"/>
                <a:ext cx="167558" cy="134047"/>
              </a:xfrm>
              <a:prstGeom prst="rect">
                <a:avLst/>
              </a:prstGeom>
              <a:noFill/>
              <a:ln w="12700">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OH</a:t>
                </a:r>
              </a:p>
            </p:txBody>
          </p:sp>
          <p:sp>
            <p:nvSpPr>
              <p:cNvPr id="55" name="TextBox 54">
                <a:extLst>
                  <a:ext uri="{FF2B5EF4-FFF2-40B4-BE49-F238E27FC236}">
                    <a16:creationId xmlns:a16="http://schemas.microsoft.com/office/drawing/2014/main" id="{66B20D9A-D2B4-B4B6-C562-85C29C8FA0FD}"/>
                  </a:ext>
                </a:extLst>
              </p:cNvPr>
              <p:cNvSpPr txBox="1"/>
              <p:nvPr/>
            </p:nvSpPr>
            <p:spPr>
              <a:xfrm>
                <a:off x="4457875" y="406870"/>
                <a:ext cx="86571" cy="134047"/>
              </a:xfrm>
              <a:prstGeom prst="rect">
                <a:avLst/>
              </a:prstGeom>
              <a:solidFill>
                <a:schemeClr val="bg1"/>
              </a:solidFill>
              <a:ln w="12700">
                <a:noFill/>
              </a:ln>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O</a:t>
                </a:r>
              </a:p>
            </p:txBody>
          </p:sp>
        </p:grpSp>
        <p:sp>
          <p:nvSpPr>
            <p:cNvPr id="28" name="TextBox 27">
              <a:extLst>
                <a:ext uri="{FF2B5EF4-FFF2-40B4-BE49-F238E27FC236}">
                  <a16:creationId xmlns:a16="http://schemas.microsoft.com/office/drawing/2014/main" id="{34F7E2B5-3A16-AB5F-823D-11A3F61E0C1C}"/>
                </a:ext>
              </a:extLst>
            </p:cNvPr>
            <p:cNvSpPr txBox="1"/>
            <p:nvPr/>
          </p:nvSpPr>
          <p:spPr>
            <a:xfrm>
              <a:off x="4606381" y="2526129"/>
              <a:ext cx="771758" cy="411033"/>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Resazurin</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(Blue)</a:t>
              </a:r>
            </a:p>
          </p:txBody>
        </p:sp>
        <p:sp>
          <p:nvSpPr>
            <p:cNvPr id="29" name="TextBox 28">
              <a:extLst>
                <a:ext uri="{FF2B5EF4-FFF2-40B4-BE49-F238E27FC236}">
                  <a16:creationId xmlns:a16="http://schemas.microsoft.com/office/drawing/2014/main" id="{586D7D14-65F6-4379-0850-86E2A8169A45}"/>
                </a:ext>
              </a:extLst>
            </p:cNvPr>
            <p:cNvSpPr txBox="1"/>
            <p:nvPr/>
          </p:nvSpPr>
          <p:spPr>
            <a:xfrm>
              <a:off x="4607279" y="3409654"/>
              <a:ext cx="733224" cy="411033"/>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Resorufin</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(Pink)</a:t>
              </a:r>
            </a:p>
          </p:txBody>
        </p:sp>
        <p:sp>
          <p:nvSpPr>
            <p:cNvPr id="33" name="TextBox 32">
              <a:extLst>
                <a:ext uri="{FF2B5EF4-FFF2-40B4-BE49-F238E27FC236}">
                  <a16:creationId xmlns:a16="http://schemas.microsoft.com/office/drawing/2014/main" id="{59D163E6-7336-7497-5EFF-0DA369E84E94}"/>
                </a:ext>
              </a:extLst>
            </p:cNvPr>
            <p:cNvSpPr txBox="1"/>
            <p:nvPr/>
          </p:nvSpPr>
          <p:spPr>
            <a:xfrm>
              <a:off x="4428085" y="4293180"/>
              <a:ext cx="1256649" cy="411033"/>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Dihydroresorufin</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(Colorless)</a:t>
              </a:r>
            </a:p>
          </p:txBody>
        </p:sp>
        <p:grpSp>
          <p:nvGrpSpPr>
            <p:cNvPr id="34" name="Group 33">
              <a:extLst>
                <a:ext uri="{FF2B5EF4-FFF2-40B4-BE49-F238E27FC236}">
                  <a16:creationId xmlns:a16="http://schemas.microsoft.com/office/drawing/2014/main" id="{6A50591B-3955-A489-A6EE-D54C90FD1A3A}"/>
                </a:ext>
              </a:extLst>
            </p:cNvPr>
            <p:cNvGrpSpPr/>
            <p:nvPr/>
          </p:nvGrpSpPr>
          <p:grpSpPr>
            <a:xfrm>
              <a:off x="4716852" y="3912112"/>
              <a:ext cx="514065" cy="350484"/>
              <a:chOff x="3444584" y="1172333"/>
              <a:chExt cx="335295" cy="273015"/>
            </a:xfrm>
          </p:grpSpPr>
          <p:sp>
            <p:nvSpPr>
              <p:cNvPr id="35" name="Arrow: Down 34">
                <a:extLst>
                  <a:ext uri="{FF2B5EF4-FFF2-40B4-BE49-F238E27FC236}">
                    <a16:creationId xmlns:a16="http://schemas.microsoft.com/office/drawing/2014/main" id="{A5379AD8-E154-7482-EFC0-C9931B74DA26}"/>
                  </a:ext>
                </a:extLst>
              </p:cNvPr>
              <p:cNvSpPr/>
              <p:nvPr/>
            </p:nvSpPr>
            <p:spPr>
              <a:xfrm>
                <a:off x="3444584" y="1172333"/>
                <a:ext cx="182880" cy="273015"/>
              </a:xfrm>
              <a:prstGeom prst="downArrow">
                <a:avLst>
                  <a:gd name="adj1" fmla="val 39208"/>
                  <a:gd name="adj2" fmla="val 50000"/>
                </a:avLst>
              </a:prstGeom>
              <a:solidFill>
                <a:schemeClr val="tx1">
                  <a:lumMod val="50000"/>
                  <a:lumOff val="50000"/>
                </a:schemeClr>
              </a:solidFill>
              <a:ln w="6350" cap="flat">
                <a:solidFill>
                  <a:schemeClr val="tx1"/>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Arrow: Down 35">
                <a:extLst>
                  <a:ext uri="{FF2B5EF4-FFF2-40B4-BE49-F238E27FC236}">
                    <a16:creationId xmlns:a16="http://schemas.microsoft.com/office/drawing/2014/main" id="{BD6E378D-8E2A-2683-F41E-BF2AFCBE2EC9}"/>
                  </a:ext>
                </a:extLst>
              </p:cNvPr>
              <p:cNvSpPr/>
              <p:nvPr/>
            </p:nvSpPr>
            <p:spPr>
              <a:xfrm flipV="1">
                <a:off x="3596999" y="1172333"/>
                <a:ext cx="182880" cy="273015"/>
              </a:xfrm>
              <a:prstGeom prst="downArrow">
                <a:avLst>
                  <a:gd name="adj1" fmla="val 39208"/>
                  <a:gd name="adj2" fmla="val 50000"/>
                </a:avLst>
              </a:prstGeom>
              <a:solidFill>
                <a:schemeClr val="tx1">
                  <a:lumMod val="50000"/>
                  <a:lumOff val="50000"/>
                </a:schemeClr>
              </a:solidFill>
              <a:ln w="6350" cap="flat">
                <a:solidFill>
                  <a:schemeClr val="tx1"/>
                </a:solid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92" name="TextBox 91">
            <a:extLst>
              <a:ext uri="{FF2B5EF4-FFF2-40B4-BE49-F238E27FC236}">
                <a16:creationId xmlns:a16="http://schemas.microsoft.com/office/drawing/2014/main" id="{10EA5F50-FDCC-D542-7138-4CC6B6E18450}"/>
              </a:ext>
            </a:extLst>
          </p:cNvPr>
          <p:cNvSpPr txBox="1"/>
          <p:nvPr/>
        </p:nvSpPr>
        <p:spPr>
          <a:xfrm>
            <a:off x="5500474" y="2169892"/>
            <a:ext cx="3566682" cy="156966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Reduction of </a:t>
            </a:r>
            <a:r>
              <a:rPr kumimoji="0" lang="en-US" sz="18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Arial" panose="020B0604020202020204" pitchFamily="34" charset="0"/>
              </a:rPr>
              <a:t>alamarBlue</a:t>
            </a: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Arial" panose="020B0604020202020204" pitchFamily="34" charset="0"/>
              </a:rPr>
              <a:t>aB</a:t>
            </a: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changes dye color.</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   570 nm – measures pink </a:t>
            </a:r>
            <a:r>
              <a:rPr kumimoji="0" lang="en-US" sz="18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Arial" panose="020B0604020202020204" pitchFamily="34" charset="0"/>
              </a:rPr>
              <a:t>aB</a:t>
            </a: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   630 nm – measures blue </a:t>
            </a:r>
            <a:r>
              <a:rPr kumimoji="0" lang="en-US" sz="18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Arial" panose="020B0604020202020204" pitchFamily="34" charset="0"/>
              </a:rPr>
              <a:t>aB</a:t>
            </a: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   850 nm – measures cell growth</a:t>
            </a:r>
          </a:p>
        </p:txBody>
      </p:sp>
      <p:pic>
        <p:nvPicPr>
          <p:cNvPr id="93" name="Online Media 2" descr="_12_4_19_timelapse_60fps">
            <a:hlinkClick r:id="" action="ppaction://media"/>
            <a:extLst>
              <a:ext uri="{FF2B5EF4-FFF2-40B4-BE49-F238E27FC236}">
                <a16:creationId xmlns:a16="http://schemas.microsoft.com/office/drawing/2014/main" id="{BF5CDF3E-D5E2-5775-6632-0BECAE2FEFA9}"/>
              </a:ext>
            </a:extLst>
          </p:cNvPr>
          <p:cNvPicPr>
            <a:picLocks noChangeAspect="1"/>
          </p:cNvPicPr>
          <p:nvPr>
            <a:videoFile r:link="rId1"/>
            <p:extLst>
              <p:ext uri="{DAA4B4D4-6D71-4841-9C94-3DE7FCFB9230}">
                <p14:media xmlns:p14="http://schemas.microsoft.com/office/powerpoint/2010/main" r:embed="rId2">
                  <p14:trim st="4837"/>
                </p14:media>
              </p:ext>
            </p:extLst>
          </p:nvPr>
        </p:nvPicPr>
        <p:blipFill rotWithShape="1">
          <a:blip r:embed="rId5">
            <a:lum bright="-40000" contrast="40000"/>
          </a:blip>
          <a:srcRect l="28953" t="40301" r="27499" b="49525"/>
          <a:stretch/>
        </p:blipFill>
        <p:spPr>
          <a:xfrm>
            <a:off x="621065" y="5522552"/>
            <a:ext cx="7277062" cy="955448"/>
          </a:xfrm>
          <a:prstGeom prst="rect">
            <a:avLst/>
          </a:prstGeom>
        </p:spPr>
      </p:pic>
      <p:sp>
        <p:nvSpPr>
          <p:cNvPr id="3" name="TextBox 2">
            <a:extLst>
              <a:ext uri="{FF2B5EF4-FFF2-40B4-BE49-F238E27FC236}">
                <a16:creationId xmlns:a16="http://schemas.microsoft.com/office/drawing/2014/main" id="{0E3D0CDE-3102-B04B-C605-3B4DD0B0C33B}"/>
              </a:ext>
            </a:extLst>
          </p:cNvPr>
          <p:cNvSpPr txBox="1"/>
          <p:nvPr/>
        </p:nvSpPr>
        <p:spPr>
          <a:xfrm>
            <a:off x="72090" y="6568658"/>
            <a:ext cx="2771913"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rPr>
              <a:t>Credit: A.M. Settles and S.R. Santa Maria, NASA</a:t>
            </a:r>
          </a:p>
        </p:txBody>
      </p:sp>
    </p:spTree>
    <p:extLst>
      <p:ext uri="{BB962C8B-B14F-4D97-AF65-F5344CB8AC3E}">
        <p14:creationId xmlns:p14="http://schemas.microsoft.com/office/powerpoint/2010/main" val="157746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79" fill="hold"/>
                                        <p:tgtEl>
                                          <p:spTgt spid="93"/>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9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3"/>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843523" y="188399"/>
            <a:ext cx="7840980" cy="584775"/>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Space Synthetic Biology: </a:t>
            </a:r>
            <a:r>
              <a:rPr kumimoji="0" lang="en-US" sz="3200" b="1" i="0" u="none" strike="noStrike" kern="1200" cap="none" spc="0" normalizeH="0" baseline="0" noProof="0" dirty="0" err="1">
                <a:ln>
                  <a:noFill/>
                </a:ln>
                <a:solidFill>
                  <a:prstClr val="white"/>
                </a:solidFill>
                <a:effectLst/>
                <a:uLnTx/>
                <a:uFillTx/>
                <a:latin typeface="Avenir Black" panose="02000503020000020003" pitchFamily="2" charset="0"/>
                <a:ea typeface="+mn-ea"/>
                <a:cs typeface="Arial" panose="020B0604020202020204" pitchFamily="34" charset="0"/>
              </a:rPr>
              <a:t>BioNutrients</a:t>
            </a:r>
            <a:endPar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endParaRPr>
          </a:p>
        </p:txBody>
      </p:sp>
      <p:sp>
        <p:nvSpPr>
          <p:cNvPr id="3" name="TextBox 2">
            <a:extLst>
              <a:ext uri="{FF2B5EF4-FFF2-40B4-BE49-F238E27FC236}">
                <a16:creationId xmlns:a16="http://schemas.microsoft.com/office/drawing/2014/main" id="{CA9B11D0-E8D3-0664-A69F-FEDA936436FD}"/>
              </a:ext>
            </a:extLst>
          </p:cNvPr>
          <p:cNvSpPr txBox="1"/>
          <p:nvPr/>
        </p:nvSpPr>
        <p:spPr>
          <a:xfrm>
            <a:off x="1388579" y="683153"/>
            <a:ext cx="6278252"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Microbially fermented foods to produce essential nutrients</a:t>
            </a:r>
          </a:p>
        </p:txBody>
      </p:sp>
      <p:sp>
        <p:nvSpPr>
          <p:cNvPr id="8" name="TextBox 7">
            <a:extLst>
              <a:ext uri="{FF2B5EF4-FFF2-40B4-BE49-F238E27FC236}">
                <a16:creationId xmlns:a16="http://schemas.microsoft.com/office/drawing/2014/main" id="{24026369-CCC7-08CF-A909-6456119DD968}"/>
              </a:ext>
            </a:extLst>
          </p:cNvPr>
          <p:cNvSpPr txBox="1"/>
          <p:nvPr/>
        </p:nvSpPr>
        <p:spPr>
          <a:xfrm>
            <a:off x="211089" y="4280835"/>
            <a:ext cx="6761211" cy="2462213"/>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Rationale</a:t>
            </a: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Engineer yeast and/or bacteria to produce essential nutrients when grown for a short period of time in edible media.</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Rapid, on-demand production</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Room temperature storage of organisms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Enriches pre-packaged foods with labile nutrients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Carotenoids selected as initial nutrient:</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Light sensitive and degrades in packaged foods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Important to protect from macular degeneration</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Antioxidant activity to protect against DNA damage</a:t>
            </a:r>
          </a:p>
        </p:txBody>
      </p:sp>
      <p:pic>
        <p:nvPicPr>
          <p:cNvPr id="5" name="Picture 4">
            <a:extLst>
              <a:ext uri="{FF2B5EF4-FFF2-40B4-BE49-F238E27FC236}">
                <a16:creationId xmlns:a16="http://schemas.microsoft.com/office/drawing/2014/main" id="{B720BC97-73A0-D204-0C9D-2774F2586B96}"/>
              </a:ext>
            </a:extLst>
          </p:cNvPr>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58800" y="1235558"/>
            <a:ext cx="2754795" cy="2679522"/>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019924FE-944B-7ACD-A838-5B8B9ADB8617}"/>
              </a:ext>
            </a:extLst>
          </p:cNvPr>
          <p:cNvSpPr txBox="1"/>
          <p:nvPr/>
        </p:nvSpPr>
        <p:spPr>
          <a:xfrm>
            <a:off x="1214778" y="3894232"/>
            <a:ext cx="4271972"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dirty="0">
                <a:ln>
                  <a:noFill/>
                </a:ln>
                <a:solidFill>
                  <a:prstClr val="white"/>
                </a:solidFill>
                <a:effectLst/>
                <a:uLnTx/>
                <a:uFillTx/>
                <a:latin typeface="Calibri" panose="020F0502020204030204"/>
                <a:ea typeface="+mn-ea"/>
                <a:cs typeface="+mn-cs"/>
              </a:rPr>
              <a:t>S. cerevisiae </a:t>
            </a: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var. </a:t>
            </a:r>
            <a:r>
              <a:rPr kumimoji="0" lang="en-US" sz="1350" b="0" i="1" u="none" strike="noStrike" kern="1200" cap="none" spc="0" normalizeH="0" baseline="0" noProof="0" dirty="0" err="1">
                <a:ln>
                  <a:noFill/>
                </a:ln>
                <a:solidFill>
                  <a:prstClr val="white"/>
                </a:solidFill>
                <a:effectLst/>
                <a:uLnTx/>
                <a:uFillTx/>
                <a:latin typeface="Calibri" panose="020F0502020204030204"/>
                <a:ea typeface="+mn-ea"/>
                <a:cs typeface="+mn-cs"/>
              </a:rPr>
              <a:t>boulardii</a:t>
            </a:r>
            <a:r>
              <a:rPr kumimoji="0" lang="en-US" sz="1350" b="0"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producing</a:t>
            </a:r>
            <a:r>
              <a:rPr kumimoji="0" lang="en-US" sz="1350" b="0"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l-GR" sz="1350" b="0" i="0" u="none" strike="noStrike" kern="1200" cap="none" spc="0" normalizeH="0" baseline="0" noProof="0" dirty="0">
                <a:ln>
                  <a:noFill/>
                </a:ln>
                <a:solidFill>
                  <a:prstClr val="white"/>
                </a:solidFill>
                <a:effectLst/>
                <a:uLnTx/>
                <a:uFillTx/>
                <a:latin typeface="Calibri" panose="020F0502020204030204"/>
                <a:ea typeface="+mn-ea"/>
                <a:cs typeface="+mn-cs"/>
              </a:rPr>
              <a:t>β</a:t>
            </a: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-carotene</a:t>
            </a:r>
          </a:p>
        </p:txBody>
      </p:sp>
      <p:pic>
        <p:nvPicPr>
          <p:cNvPr id="10" name="Picture 9">
            <a:extLst>
              <a:ext uri="{FF2B5EF4-FFF2-40B4-BE49-F238E27FC236}">
                <a16:creationId xmlns:a16="http://schemas.microsoft.com/office/drawing/2014/main" id="{E2ABCA48-430E-2A61-93CF-EA1AA1ECE5C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3387933" y="1228745"/>
            <a:ext cx="2665487" cy="2665487"/>
          </a:xfrm>
          <a:prstGeom prst="rect">
            <a:avLst/>
          </a:prstGeom>
        </p:spPr>
      </p:pic>
      <p:grpSp>
        <p:nvGrpSpPr>
          <p:cNvPr id="2" name="Group 1">
            <a:extLst>
              <a:ext uri="{FF2B5EF4-FFF2-40B4-BE49-F238E27FC236}">
                <a16:creationId xmlns:a16="http://schemas.microsoft.com/office/drawing/2014/main" id="{D5040327-A904-1254-D80D-3392408620BE}"/>
              </a:ext>
            </a:extLst>
          </p:cNvPr>
          <p:cNvGrpSpPr/>
          <p:nvPr/>
        </p:nvGrpSpPr>
        <p:grpSpPr>
          <a:xfrm>
            <a:off x="6875512" y="1849833"/>
            <a:ext cx="2057399" cy="4088798"/>
            <a:chOff x="9581236" y="1228470"/>
            <a:chExt cx="2145887" cy="4089194"/>
          </a:xfrm>
        </p:grpSpPr>
        <p:pic>
          <p:nvPicPr>
            <p:cNvPr id="4" name="Picture 3">
              <a:extLst>
                <a:ext uri="{FF2B5EF4-FFF2-40B4-BE49-F238E27FC236}">
                  <a16:creationId xmlns:a16="http://schemas.microsoft.com/office/drawing/2014/main" id="{70F0BE09-FD8D-0B17-4BC3-EB56974CC36E}"/>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994768" y="1600123"/>
              <a:ext cx="914400" cy="877165"/>
            </a:xfrm>
            <a:prstGeom prst="rect">
              <a:avLst/>
            </a:prstGeom>
          </p:spPr>
        </p:pic>
        <p:pic>
          <p:nvPicPr>
            <p:cNvPr id="6" name="Picture 5">
              <a:extLst>
                <a:ext uri="{FF2B5EF4-FFF2-40B4-BE49-F238E27FC236}">
                  <a16:creationId xmlns:a16="http://schemas.microsoft.com/office/drawing/2014/main" id="{3D13918A-8AF4-CD62-8584-8E6CD89C6167}"/>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9978924" y="3494986"/>
              <a:ext cx="914400" cy="875926"/>
            </a:xfrm>
            <a:prstGeom prst="rect">
              <a:avLst/>
            </a:prstGeom>
          </p:spPr>
        </p:pic>
        <p:pic>
          <p:nvPicPr>
            <p:cNvPr id="12" name="Picture 11">
              <a:extLst>
                <a:ext uri="{FF2B5EF4-FFF2-40B4-BE49-F238E27FC236}">
                  <a16:creationId xmlns:a16="http://schemas.microsoft.com/office/drawing/2014/main" id="{D7D27467-ECCE-F940-9124-5089E3A8DF8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9989659" y="2548237"/>
              <a:ext cx="914400" cy="875925"/>
            </a:xfrm>
            <a:prstGeom prst="rect">
              <a:avLst/>
            </a:prstGeom>
          </p:spPr>
        </p:pic>
        <p:pic>
          <p:nvPicPr>
            <p:cNvPr id="13" name="Picture 12">
              <a:extLst>
                <a:ext uri="{FF2B5EF4-FFF2-40B4-BE49-F238E27FC236}">
                  <a16:creationId xmlns:a16="http://schemas.microsoft.com/office/drawing/2014/main" id="{1EFFF5A4-CC7C-C2E8-395F-5A2147EFC5AE}"/>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9989659" y="4441739"/>
              <a:ext cx="914400" cy="875925"/>
            </a:xfrm>
            <a:prstGeom prst="rect">
              <a:avLst/>
            </a:prstGeom>
          </p:spPr>
        </p:pic>
        <p:sp>
          <p:nvSpPr>
            <p:cNvPr id="15" name="TextBox 14">
              <a:extLst>
                <a:ext uri="{FF2B5EF4-FFF2-40B4-BE49-F238E27FC236}">
                  <a16:creationId xmlns:a16="http://schemas.microsoft.com/office/drawing/2014/main" id="{D321868D-0B20-3098-5F8D-DB58A8C91150}"/>
                </a:ext>
              </a:extLst>
            </p:cNvPr>
            <p:cNvSpPr txBox="1"/>
            <p:nvPr/>
          </p:nvSpPr>
          <p:spPr>
            <a:xfrm>
              <a:off x="9581236" y="1228470"/>
              <a:ext cx="2145887" cy="276999"/>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SB2022 (</a:t>
              </a:r>
              <a:r>
                <a:rPr kumimoji="0" lang="el-GR"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β</a:t>
              </a:r>
              <a:r>
                <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-carotene)</a:t>
              </a:r>
            </a:p>
          </p:txBody>
        </p:sp>
        <p:sp>
          <p:nvSpPr>
            <p:cNvPr id="16" name="TextBox 15">
              <a:extLst>
                <a:ext uri="{FF2B5EF4-FFF2-40B4-BE49-F238E27FC236}">
                  <a16:creationId xmlns:a16="http://schemas.microsoft.com/office/drawing/2014/main" id="{BDC57508-800C-7D1F-D56B-24142B947A70}"/>
                </a:ext>
              </a:extLst>
            </p:cNvPr>
            <p:cNvSpPr txBox="1"/>
            <p:nvPr/>
          </p:nvSpPr>
          <p:spPr>
            <a:xfrm>
              <a:off x="11064240" y="1900206"/>
              <a:ext cx="515099" cy="276999"/>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23°C</a:t>
              </a:r>
            </a:p>
          </p:txBody>
        </p:sp>
        <p:sp>
          <p:nvSpPr>
            <p:cNvPr id="17" name="TextBox 16">
              <a:extLst>
                <a:ext uri="{FF2B5EF4-FFF2-40B4-BE49-F238E27FC236}">
                  <a16:creationId xmlns:a16="http://schemas.microsoft.com/office/drawing/2014/main" id="{DB60BF1F-C86F-7177-F24F-E99473097BD0}"/>
                </a:ext>
              </a:extLst>
            </p:cNvPr>
            <p:cNvSpPr txBox="1"/>
            <p:nvPr/>
          </p:nvSpPr>
          <p:spPr>
            <a:xfrm>
              <a:off x="11064240" y="3794450"/>
              <a:ext cx="515099" cy="276999"/>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30°C</a:t>
              </a:r>
            </a:p>
          </p:txBody>
        </p:sp>
        <p:sp>
          <p:nvSpPr>
            <p:cNvPr id="18" name="TextBox 17">
              <a:extLst>
                <a:ext uri="{FF2B5EF4-FFF2-40B4-BE49-F238E27FC236}">
                  <a16:creationId xmlns:a16="http://schemas.microsoft.com/office/drawing/2014/main" id="{8108486D-651A-F5CD-9F9E-A8050D8A91B3}"/>
                </a:ext>
              </a:extLst>
            </p:cNvPr>
            <p:cNvSpPr txBox="1"/>
            <p:nvPr/>
          </p:nvSpPr>
          <p:spPr>
            <a:xfrm>
              <a:off x="11064240" y="2847700"/>
              <a:ext cx="515099" cy="276999"/>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25°C</a:t>
              </a:r>
            </a:p>
          </p:txBody>
        </p:sp>
        <p:sp>
          <p:nvSpPr>
            <p:cNvPr id="19" name="TextBox 18">
              <a:extLst>
                <a:ext uri="{FF2B5EF4-FFF2-40B4-BE49-F238E27FC236}">
                  <a16:creationId xmlns:a16="http://schemas.microsoft.com/office/drawing/2014/main" id="{83D168E8-2BB9-F4A4-8CA3-94AC4FEB0959}"/>
                </a:ext>
              </a:extLst>
            </p:cNvPr>
            <p:cNvSpPr txBox="1"/>
            <p:nvPr/>
          </p:nvSpPr>
          <p:spPr>
            <a:xfrm>
              <a:off x="11064240" y="4741201"/>
              <a:ext cx="515099" cy="276999"/>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35°C</a:t>
              </a:r>
            </a:p>
          </p:txBody>
        </p:sp>
      </p:grpSp>
      <p:pic>
        <p:nvPicPr>
          <p:cNvPr id="20" name="Picture 3" descr="LEIA_white_logo_nofill.png">
            <a:extLst>
              <a:ext uri="{FF2B5EF4-FFF2-40B4-BE49-F238E27FC236}">
                <a16:creationId xmlns:a16="http://schemas.microsoft.com/office/drawing/2014/main" id="{71F4B64B-C146-07BD-E51A-629F0DFF84FD}"/>
              </a:ext>
            </a:extLst>
          </p:cNvPr>
          <p:cNvPicPr>
            <a:picLocks noChangeAspect="1"/>
          </p:cNvPicPr>
          <p:nvPr/>
        </p:nvPicPr>
        <p:blipFill>
          <a:blip r:embed="rId8"/>
          <a:stretch>
            <a:fillRect/>
          </a:stretch>
        </p:blipFill>
        <p:spPr>
          <a:xfrm>
            <a:off x="72090" y="84854"/>
            <a:ext cx="695850" cy="584775"/>
          </a:xfrm>
          <a:prstGeom prst="rect">
            <a:avLst/>
          </a:prstGeom>
        </p:spPr>
      </p:pic>
      <p:sp>
        <p:nvSpPr>
          <p:cNvPr id="14" name="TextBox 13">
            <a:extLst>
              <a:ext uri="{FF2B5EF4-FFF2-40B4-BE49-F238E27FC236}">
                <a16:creationId xmlns:a16="http://schemas.microsoft.com/office/drawing/2014/main" id="{BF1D7385-0DB5-50ED-4F2C-76555DC8D59C}"/>
              </a:ext>
            </a:extLst>
          </p:cNvPr>
          <p:cNvSpPr txBox="1"/>
          <p:nvPr/>
        </p:nvSpPr>
        <p:spPr>
          <a:xfrm>
            <a:off x="5959278" y="6382981"/>
            <a:ext cx="3184722" cy="430887"/>
          </a:xfrm>
          <a:prstGeom prst="rect">
            <a:avLst/>
          </a:prstGeom>
          <a:noFill/>
        </p:spPr>
        <p:txBody>
          <a:bodyPr wrap="square">
            <a:spAutoFit/>
          </a:bodyPr>
          <a:lstStyle/>
          <a:p>
            <a:pPr algn="r"/>
            <a:r>
              <a:rPr lang="en-US" sz="1100" b="0" i="0" u="none" strike="noStrike" dirty="0">
                <a:solidFill>
                  <a:schemeClr val="bg1">
                    <a:lumMod val="75000"/>
                  </a:schemeClr>
                </a:solidFill>
                <a:effectLst/>
                <a:latin typeface="Calibri" panose="020F0502020204030204" pitchFamily="34" charset="0"/>
              </a:rPr>
              <a:t>courtesy of Synthetic Biology Project/</a:t>
            </a:r>
            <a:r>
              <a:rPr lang="en-US" sz="1100" b="0" i="0" u="none" strike="noStrike" dirty="0" err="1">
                <a:solidFill>
                  <a:schemeClr val="bg1">
                    <a:lumMod val="75000"/>
                  </a:schemeClr>
                </a:solidFill>
                <a:effectLst/>
                <a:latin typeface="Calibri" panose="020F0502020204030204" pitchFamily="34" charset="0"/>
              </a:rPr>
              <a:t>BioNutrients</a:t>
            </a:r>
            <a:r>
              <a:rPr lang="en-US" sz="1100" b="0" i="0" u="none" strike="noStrike" dirty="0">
                <a:solidFill>
                  <a:schemeClr val="bg1">
                    <a:lumMod val="75000"/>
                  </a:schemeClr>
                </a:solidFill>
                <a:effectLst/>
                <a:latin typeface="Calibri" panose="020F0502020204030204" pitchFamily="34" charset="0"/>
              </a:rPr>
              <a:t>, F. Donovan, NASA</a:t>
            </a:r>
            <a:endParaRPr lang="en-US" sz="1100" dirty="0">
              <a:solidFill>
                <a:schemeClr val="bg1">
                  <a:lumMod val="75000"/>
                </a:schemeClr>
              </a:solidFill>
            </a:endParaRPr>
          </a:p>
        </p:txBody>
      </p:sp>
    </p:spTree>
    <p:extLst>
      <p:ext uri="{BB962C8B-B14F-4D97-AF65-F5344CB8AC3E}">
        <p14:creationId xmlns:p14="http://schemas.microsoft.com/office/powerpoint/2010/main" val="336847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a:extLst>
              <a:ext uri="{FF2B5EF4-FFF2-40B4-BE49-F238E27FC236}">
                <a16:creationId xmlns:a16="http://schemas.microsoft.com/office/drawing/2014/main" id="{00DDC64C-422D-4320-B37D-83E8637ECD5F}"/>
              </a:ext>
            </a:extLst>
          </p:cNvPr>
          <p:cNvSpPr txBox="1">
            <a:spLocks noChangeArrowheads="1"/>
          </p:cNvSpPr>
          <p:nvPr/>
        </p:nvSpPr>
        <p:spPr bwMode="auto">
          <a:xfrm>
            <a:off x="1660175" y="136883"/>
            <a:ext cx="6734333" cy="1077218"/>
          </a:xfrm>
          <a:prstGeom prst="rect">
            <a:avLst/>
          </a:prstGeom>
          <a:noFill/>
          <a:ln w="9525">
            <a:noFill/>
            <a:miter lim="800000"/>
            <a:headEnd/>
            <a:tailEnd/>
          </a:ln>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rPr>
              <a:t>The </a:t>
            </a:r>
            <a:r>
              <a:rPr kumimoji="0" lang="en-US" sz="32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Arial" panose="020B0604020202020204" pitchFamily="34" charset="0"/>
              </a:rPr>
              <a:t>BioSensor</a:t>
            </a:r>
            <a:r>
              <a:rPr kumimoji="0" lang="en-US" sz="32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rPr>
              <a:t> can monitor both metabolism and bioproduction</a:t>
            </a:r>
            <a:endParaRPr kumimoji="0" lang="en-US" sz="2400" b="1" i="0" u="none" strike="noStrike" kern="1200" cap="none" spc="0" normalizeH="0" baseline="0" noProof="0" dirty="0">
              <a:ln>
                <a:noFill/>
              </a:ln>
              <a:solidFill>
                <a:prstClr val="black"/>
              </a:solidFill>
              <a:effectLst/>
              <a:uLnTx/>
              <a:uFillTx/>
              <a:latin typeface="Avenir Black" panose="02000503020000020003" pitchFamily="2" charset="0"/>
              <a:ea typeface="+mn-ea"/>
              <a:cs typeface="Arial" panose="020B0604020202020204" pitchFamily="34" charset="0"/>
            </a:endParaRPr>
          </a:p>
        </p:txBody>
      </p:sp>
      <p:pic>
        <p:nvPicPr>
          <p:cNvPr id="31" name="Picture 30">
            <a:extLst>
              <a:ext uri="{FF2B5EF4-FFF2-40B4-BE49-F238E27FC236}">
                <a16:creationId xmlns:a16="http://schemas.microsoft.com/office/drawing/2014/main" id="{8CADC147-109A-097F-26D3-154240D27F6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41592" y="99336"/>
            <a:ext cx="612334" cy="576314"/>
          </a:xfrm>
          <a:prstGeom prst="rect">
            <a:avLst/>
          </a:prstGeom>
        </p:spPr>
      </p:pic>
      <p:grpSp>
        <p:nvGrpSpPr>
          <p:cNvPr id="2" name="Group 1">
            <a:extLst>
              <a:ext uri="{FF2B5EF4-FFF2-40B4-BE49-F238E27FC236}">
                <a16:creationId xmlns:a16="http://schemas.microsoft.com/office/drawing/2014/main" id="{C21BF295-E804-ED8B-7F7D-53BDB74DA372}"/>
              </a:ext>
            </a:extLst>
          </p:cNvPr>
          <p:cNvGrpSpPr>
            <a:grpSpLocks noChangeAspect="1"/>
          </p:cNvGrpSpPr>
          <p:nvPr/>
        </p:nvGrpSpPr>
        <p:grpSpPr>
          <a:xfrm>
            <a:off x="2001914" y="2020850"/>
            <a:ext cx="5124601" cy="3734352"/>
            <a:chOff x="4793621" y="2674254"/>
            <a:chExt cx="2590510" cy="1887733"/>
          </a:xfrm>
        </p:grpSpPr>
        <p:grpSp>
          <p:nvGrpSpPr>
            <p:cNvPr id="94" name="Group 93">
              <a:extLst>
                <a:ext uri="{FF2B5EF4-FFF2-40B4-BE49-F238E27FC236}">
                  <a16:creationId xmlns:a16="http://schemas.microsoft.com/office/drawing/2014/main" id="{28569ACF-30B9-7C51-16B4-2836571147BD}"/>
                </a:ext>
              </a:extLst>
            </p:cNvPr>
            <p:cNvGrpSpPr/>
            <p:nvPr/>
          </p:nvGrpSpPr>
          <p:grpSpPr>
            <a:xfrm>
              <a:off x="4793621" y="2674254"/>
              <a:ext cx="2590510" cy="1887733"/>
              <a:chOff x="6391494" y="2422671"/>
              <a:chExt cx="3454013" cy="2516976"/>
            </a:xfrm>
          </p:grpSpPr>
          <p:cxnSp>
            <p:nvCxnSpPr>
              <p:cNvPr id="95" name="Straight Connector 94">
                <a:extLst>
                  <a:ext uri="{FF2B5EF4-FFF2-40B4-BE49-F238E27FC236}">
                    <a16:creationId xmlns:a16="http://schemas.microsoft.com/office/drawing/2014/main" id="{CDEA1D56-88DA-75B4-75B7-3207765673E2}"/>
                  </a:ext>
                </a:extLst>
              </p:cNvPr>
              <p:cNvCxnSpPr>
                <a:cxnSpLocks/>
              </p:cNvCxnSpPr>
              <p:nvPr/>
            </p:nvCxnSpPr>
            <p:spPr>
              <a:xfrm>
                <a:off x="8563378" y="2617857"/>
                <a:ext cx="0" cy="1970383"/>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90C91B-5827-FF73-91FC-200B9801EC93}"/>
                  </a:ext>
                </a:extLst>
              </p:cNvPr>
              <p:cNvCxnSpPr>
                <a:cxnSpLocks/>
              </p:cNvCxnSpPr>
              <p:nvPr/>
            </p:nvCxnSpPr>
            <p:spPr>
              <a:xfrm>
                <a:off x="9080887" y="2617857"/>
                <a:ext cx="0" cy="1970383"/>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59474040-BE88-BF8C-4942-4EC71FCC92D9}"/>
                  </a:ext>
                </a:extLst>
              </p:cNvPr>
              <p:cNvGrpSpPr/>
              <p:nvPr/>
            </p:nvGrpSpPr>
            <p:grpSpPr>
              <a:xfrm>
                <a:off x="7049031" y="2840917"/>
                <a:ext cx="2643977" cy="1622668"/>
                <a:chOff x="2124357" y="3856162"/>
                <a:chExt cx="1962121" cy="1441765"/>
              </a:xfrm>
            </p:grpSpPr>
            <p:sp>
              <p:nvSpPr>
                <p:cNvPr id="115" name="Freeform: Shape 114">
                  <a:extLst>
                    <a:ext uri="{FF2B5EF4-FFF2-40B4-BE49-F238E27FC236}">
                      <a16:creationId xmlns:a16="http://schemas.microsoft.com/office/drawing/2014/main" id="{41B39D87-8415-F7F9-8C59-472409553B8C}"/>
                    </a:ext>
                  </a:extLst>
                </p:cNvPr>
                <p:cNvSpPr/>
                <p:nvPr/>
              </p:nvSpPr>
              <p:spPr>
                <a:xfrm>
                  <a:off x="2124357" y="3856162"/>
                  <a:ext cx="1962121" cy="1441765"/>
                </a:xfrm>
                <a:custGeom>
                  <a:avLst/>
                  <a:gdLst>
                    <a:gd name="connsiteX0" fmla="*/ 0 w 3059953"/>
                    <a:gd name="connsiteY0" fmla="*/ 1843810 h 1843810"/>
                    <a:gd name="connsiteX1" fmla="*/ 119530 w 3059953"/>
                    <a:gd name="connsiteY1" fmla="*/ 1766116 h 1843810"/>
                    <a:gd name="connsiteX2" fmla="*/ 519953 w 3059953"/>
                    <a:gd name="connsiteY2" fmla="*/ 1772092 h 1843810"/>
                    <a:gd name="connsiteX3" fmla="*/ 896471 w 3059953"/>
                    <a:gd name="connsiteY3" fmla="*/ 1706351 h 1843810"/>
                    <a:gd name="connsiteX4" fmla="*/ 1069788 w 3059953"/>
                    <a:gd name="connsiteY4" fmla="*/ 1461316 h 1843810"/>
                    <a:gd name="connsiteX5" fmla="*/ 1177365 w 3059953"/>
                    <a:gd name="connsiteY5" fmla="*/ 1246163 h 1843810"/>
                    <a:gd name="connsiteX6" fmla="*/ 1213224 w 3059953"/>
                    <a:gd name="connsiteY6" fmla="*/ 1060892 h 1843810"/>
                    <a:gd name="connsiteX7" fmla="*/ 1422400 w 3059953"/>
                    <a:gd name="connsiteY7" fmla="*/ 779998 h 1843810"/>
                    <a:gd name="connsiteX8" fmla="*/ 1541930 w 3059953"/>
                    <a:gd name="connsiteY8" fmla="*/ 588751 h 1843810"/>
                    <a:gd name="connsiteX9" fmla="*/ 1631577 w 3059953"/>
                    <a:gd name="connsiteY9" fmla="*/ 367622 h 1843810"/>
                    <a:gd name="connsiteX10" fmla="*/ 1715247 w 3059953"/>
                    <a:gd name="connsiteY10" fmla="*/ 146492 h 1843810"/>
                    <a:gd name="connsiteX11" fmla="*/ 1769036 w 3059953"/>
                    <a:gd name="connsiteY11" fmla="*/ 15010 h 1843810"/>
                    <a:gd name="connsiteX12" fmla="*/ 1804894 w 3059953"/>
                    <a:gd name="connsiteY12" fmla="*/ 20987 h 1843810"/>
                    <a:gd name="connsiteX13" fmla="*/ 1882588 w 3059953"/>
                    <a:gd name="connsiteY13" fmla="*/ 176375 h 1843810"/>
                    <a:gd name="connsiteX14" fmla="*/ 1942353 w 3059953"/>
                    <a:gd name="connsiteY14" fmla="*/ 475198 h 1843810"/>
                    <a:gd name="connsiteX15" fmla="*/ 1960283 w 3059953"/>
                    <a:gd name="connsiteY15" fmla="*/ 768045 h 1843810"/>
                    <a:gd name="connsiteX16" fmla="*/ 2002118 w 3059953"/>
                    <a:gd name="connsiteY16" fmla="*/ 1216281 h 1843810"/>
                    <a:gd name="connsiteX17" fmla="*/ 2139577 w 3059953"/>
                    <a:gd name="connsiteY17" fmla="*/ 1586822 h 1843810"/>
                    <a:gd name="connsiteX18" fmla="*/ 2534024 w 3059953"/>
                    <a:gd name="connsiteY18" fmla="*/ 1784045 h 1843810"/>
                    <a:gd name="connsiteX19" fmla="*/ 3059953 w 3059953"/>
                    <a:gd name="connsiteY19" fmla="*/ 1801975 h 1843810"/>
                    <a:gd name="connsiteX20" fmla="*/ 3059953 w 3059953"/>
                    <a:gd name="connsiteY20" fmla="*/ 1801975 h 184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9953" h="1843810">
                      <a:moveTo>
                        <a:pt x="0" y="1843810"/>
                      </a:moveTo>
                      <a:cubicBezTo>
                        <a:pt x="16435" y="1810939"/>
                        <a:pt x="32871" y="1778069"/>
                        <a:pt x="119530" y="1766116"/>
                      </a:cubicBezTo>
                      <a:cubicBezTo>
                        <a:pt x="206189" y="1754163"/>
                        <a:pt x="390463" y="1782053"/>
                        <a:pt x="519953" y="1772092"/>
                      </a:cubicBezTo>
                      <a:cubicBezTo>
                        <a:pt x="649443" y="1762131"/>
                        <a:pt x="804832" y="1758147"/>
                        <a:pt x="896471" y="1706351"/>
                      </a:cubicBezTo>
                      <a:cubicBezTo>
                        <a:pt x="988110" y="1654555"/>
                        <a:pt x="1022972" y="1538014"/>
                        <a:pt x="1069788" y="1461316"/>
                      </a:cubicBezTo>
                      <a:cubicBezTo>
                        <a:pt x="1116604" y="1384618"/>
                        <a:pt x="1153459" y="1312900"/>
                        <a:pt x="1177365" y="1246163"/>
                      </a:cubicBezTo>
                      <a:cubicBezTo>
                        <a:pt x="1201271" y="1179426"/>
                        <a:pt x="1172385" y="1138586"/>
                        <a:pt x="1213224" y="1060892"/>
                      </a:cubicBezTo>
                      <a:cubicBezTo>
                        <a:pt x="1254063" y="983198"/>
                        <a:pt x="1367616" y="858688"/>
                        <a:pt x="1422400" y="779998"/>
                      </a:cubicBezTo>
                      <a:cubicBezTo>
                        <a:pt x="1477184" y="701308"/>
                        <a:pt x="1507067" y="657480"/>
                        <a:pt x="1541930" y="588751"/>
                      </a:cubicBezTo>
                      <a:cubicBezTo>
                        <a:pt x="1576793" y="520022"/>
                        <a:pt x="1602691" y="441332"/>
                        <a:pt x="1631577" y="367622"/>
                      </a:cubicBezTo>
                      <a:cubicBezTo>
                        <a:pt x="1660463" y="293912"/>
                        <a:pt x="1692337" y="205261"/>
                        <a:pt x="1715247" y="146492"/>
                      </a:cubicBezTo>
                      <a:cubicBezTo>
                        <a:pt x="1738157" y="87723"/>
                        <a:pt x="1754095" y="35927"/>
                        <a:pt x="1769036" y="15010"/>
                      </a:cubicBezTo>
                      <a:cubicBezTo>
                        <a:pt x="1783977" y="-5907"/>
                        <a:pt x="1785969" y="-5907"/>
                        <a:pt x="1804894" y="20987"/>
                      </a:cubicBezTo>
                      <a:cubicBezTo>
                        <a:pt x="1823819" y="47881"/>
                        <a:pt x="1859678" y="100673"/>
                        <a:pt x="1882588" y="176375"/>
                      </a:cubicBezTo>
                      <a:cubicBezTo>
                        <a:pt x="1905498" y="252077"/>
                        <a:pt x="1929404" y="376586"/>
                        <a:pt x="1942353" y="475198"/>
                      </a:cubicBezTo>
                      <a:cubicBezTo>
                        <a:pt x="1955302" y="573810"/>
                        <a:pt x="1950322" y="644531"/>
                        <a:pt x="1960283" y="768045"/>
                      </a:cubicBezTo>
                      <a:cubicBezTo>
                        <a:pt x="1970244" y="891559"/>
                        <a:pt x="1972236" y="1079818"/>
                        <a:pt x="2002118" y="1216281"/>
                      </a:cubicBezTo>
                      <a:cubicBezTo>
                        <a:pt x="2032000" y="1352744"/>
                        <a:pt x="2050926" y="1492195"/>
                        <a:pt x="2139577" y="1586822"/>
                      </a:cubicBezTo>
                      <a:cubicBezTo>
                        <a:pt x="2228228" y="1681449"/>
                        <a:pt x="2380628" y="1748186"/>
                        <a:pt x="2534024" y="1784045"/>
                      </a:cubicBezTo>
                      <a:cubicBezTo>
                        <a:pt x="2687420" y="1819904"/>
                        <a:pt x="3059953" y="1801975"/>
                        <a:pt x="3059953" y="1801975"/>
                      </a:cubicBezTo>
                      <a:lnTo>
                        <a:pt x="3059953" y="1801975"/>
                      </a:lnTo>
                    </a:path>
                  </a:pathLst>
                </a:custGeom>
                <a:noFill/>
                <a:ln w="19050">
                  <a:solidFill>
                    <a:srgbClr val="FF66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Freeform: Shape 115">
                  <a:extLst>
                    <a:ext uri="{FF2B5EF4-FFF2-40B4-BE49-F238E27FC236}">
                      <a16:creationId xmlns:a16="http://schemas.microsoft.com/office/drawing/2014/main" id="{310AC0BA-1139-F09E-52FA-BB44DB3A9A01}"/>
                    </a:ext>
                  </a:extLst>
                </p:cNvPr>
                <p:cNvSpPr/>
                <p:nvPr/>
              </p:nvSpPr>
              <p:spPr>
                <a:xfrm>
                  <a:off x="2507584" y="4105755"/>
                  <a:ext cx="1548236" cy="1145085"/>
                </a:xfrm>
                <a:custGeom>
                  <a:avLst/>
                  <a:gdLst>
                    <a:gd name="connsiteX0" fmla="*/ 0 w 2414494"/>
                    <a:gd name="connsiteY0" fmla="*/ 1452898 h 1464399"/>
                    <a:gd name="connsiteX1" fmla="*/ 203200 w 2414494"/>
                    <a:gd name="connsiteY1" fmla="*/ 1440946 h 1464399"/>
                    <a:gd name="connsiteX2" fmla="*/ 406400 w 2414494"/>
                    <a:gd name="connsiteY2" fmla="*/ 1375204 h 1464399"/>
                    <a:gd name="connsiteX3" fmla="*/ 597647 w 2414494"/>
                    <a:gd name="connsiteY3" fmla="*/ 1261651 h 1464399"/>
                    <a:gd name="connsiteX4" fmla="*/ 741083 w 2414494"/>
                    <a:gd name="connsiteY4" fmla="*/ 1106263 h 1464399"/>
                    <a:gd name="connsiteX5" fmla="*/ 848659 w 2414494"/>
                    <a:gd name="connsiteY5" fmla="*/ 962828 h 1464399"/>
                    <a:gd name="connsiteX6" fmla="*/ 950259 w 2414494"/>
                    <a:gd name="connsiteY6" fmla="*/ 681934 h 1464399"/>
                    <a:gd name="connsiteX7" fmla="*/ 1111624 w 2414494"/>
                    <a:gd name="connsiteY7" fmla="*/ 377134 h 1464399"/>
                    <a:gd name="connsiteX8" fmla="*/ 1255059 w 2414494"/>
                    <a:gd name="connsiteY8" fmla="*/ 167957 h 1464399"/>
                    <a:gd name="connsiteX9" fmla="*/ 1422400 w 2414494"/>
                    <a:gd name="connsiteY9" fmla="*/ 616 h 1464399"/>
                    <a:gd name="connsiteX10" fmla="*/ 1541930 w 2414494"/>
                    <a:gd name="connsiteY10" fmla="*/ 126122 h 1464399"/>
                    <a:gd name="connsiteX11" fmla="*/ 1625600 w 2414494"/>
                    <a:gd name="connsiteY11" fmla="*/ 478734 h 1464399"/>
                    <a:gd name="connsiteX12" fmla="*/ 1721224 w 2414494"/>
                    <a:gd name="connsiteY12" fmla="*/ 974781 h 1464399"/>
                    <a:gd name="connsiteX13" fmla="*/ 1846730 w 2414494"/>
                    <a:gd name="connsiteY13" fmla="*/ 1333369 h 1464399"/>
                    <a:gd name="connsiteX14" fmla="*/ 2318871 w 2414494"/>
                    <a:gd name="connsiteY14" fmla="*/ 1452898 h 1464399"/>
                    <a:gd name="connsiteX15" fmla="*/ 2414494 w 2414494"/>
                    <a:gd name="connsiteY15" fmla="*/ 1452898 h 1464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14494" h="1464399">
                      <a:moveTo>
                        <a:pt x="0" y="1452898"/>
                      </a:moveTo>
                      <a:cubicBezTo>
                        <a:pt x="67733" y="1453396"/>
                        <a:pt x="135467" y="1453895"/>
                        <a:pt x="203200" y="1440946"/>
                      </a:cubicBezTo>
                      <a:cubicBezTo>
                        <a:pt x="270933" y="1427997"/>
                        <a:pt x="340659" y="1405086"/>
                        <a:pt x="406400" y="1375204"/>
                      </a:cubicBezTo>
                      <a:cubicBezTo>
                        <a:pt x="472141" y="1345322"/>
                        <a:pt x="541866" y="1306475"/>
                        <a:pt x="597647" y="1261651"/>
                      </a:cubicBezTo>
                      <a:cubicBezTo>
                        <a:pt x="653428" y="1216827"/>
                        <a:pt x="699248" y="1156067"/>
                        <a:pt x="741083" y="1106263"/>
                      </a:cubicBezTo>
                      <a:cubicBezTo>
                        <a:pt x="782918" y="1056459"/>
                        <a:pt x="813796" y="1033549"/>
                        <a:pt x="848659" y="962828"/>
                      </a:cubicBezTo>
                      <a:cubicBezTo>
                        <a:pt x="883522" y="892106"/>
                        <a:pt x="906432" y="779550"/>
                        <a:pt x="950259" y="681934"/>
                      </a:cubicBezTo>
                      <a:cubicBezTo>
                        <a:pt x="994087" y="584318"/>
                        <a:pt x="1060824" y="462797"/>
                        <a:pt x="1111624" y="377134"/>
                      </a:cubicBezTo>
                      <a:cubicBezTo>
                        <a:pt x="1162424" y="291471"/>
                        <a:pt x="1203263" y="230710"/>
                        <a:pt x="1255059" y="167957"/>
                      </a:cubicBezTo>
                      <a:cubicBezTo>
                        <a:pt x="1306855" y="105204"/>
                        <a:pt x="1374588" y="7589"/>
                        <a:pt x="1422400" y="616"/>
                      </a:cubicBezTo>
                      <a:cubicBezTo>
                        <a:pt x="1470212" y="-6357"/>
                        <a:pt x="1508063" y="46436"/>
                        <a:pt x="1541930" y="126122"/>
                      </a:cubicBezTo>
                      <a:cubicBezTo>
                        <a:pt x="1575797" y="205808"/>
                        <a:pt x="1595718" y="337291"/>
                        <a:pt x="1625600" y="478734"/>
                      </a:cubicBezTo>
                      <a:cubicBezTo>
                        <a:pt x="1655482" y="620177"/>
                        <a:pt x="1684369" y="832342"/>
                        <a:pt x="1721224" y="974781"/>
                      </a:cubicBezTo>
                      <a:cubicBezTo>
                        <a:pt x="1758079" y="1117220"/>
                        <a:pt x="1747122" y="1253683"/>
                        <a:pt x="1846730" y="1333369"/>
                      </a:cubicBezTo>
                      <a:cubicBezTo>
                        <a:pt x="1946338" y="1413055"/>
                        <a:pt x="2224244" y="1432977"/>
                        <a:pt x="2318871" y="1452898"/>
                      </a:cubicBezTo>
                      <a:cubicBezTo>
                        <a:pt x="2413498" y="1472819"/>
                        <a:pt x="2413996" y="1462858"/>
                        <a:pt x="2414494" y="1452898"/>
                      </a:cubicBezTo>
                    </a:path>
                  </a:pathLst>
                </a:cu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8" name="TextBox 97">
                <a:extLst>
                  <a:ext uri="{FF2B5EF4-FFF2-40B4-BE49-F238E27FC236}">
                    <a16:creationId xmlns:a16="http://schemas.microsoft.com/office/drawing/2014/main" id="{954B0A06-126E-FD89-3C25-AA3D118D69F8}"/>
                  </a:ext>
                </a:extLst>
              </p:cNvPr>
              <p:cNvSpPr txBox="1"/>
              <p:nvPr/>
            </p:nvSpPr>
            <p:spPr>
              <a:xfrm>
                <a:off x="6534432"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350</a:t>
                </a:r>
              </a:p>
            </p:txBody>
          </p:sp>
          <p:sp>
            <p:nvSpPr>
              <p:cNvPr id="99" name="TextBox 98">
                <a:extLst>
                  <a:ext uri="{FF2B5EF4-FFF2-40B4-BE49-F238E27FC236}">
                    <a16:creationId xmlns:a16="http://schemas.microsoft.com/office/drawing/2014/main" id="{043A2E09-CC19-BD87-B528-55333542D6F4}"/>
                  </a:ext>
                </a:extLst>
              </p:cNvPr>
              <p:cNvSpPr txBox="1"/>
              <p:nvPr/>
            </p:nvSpPr>
            <p:spPr>
              <a:xfrm>
                <a:off x="6973639"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400</a:t>
                </a:r>
              </a:p>
            </p:txBody>
          </p:sp>
          <p:sp>
            <p:nvSpPr>
              <p:cNvPr id="100" name="TextBox 99">
                <a:extLst>
                  <a:ext uri="{FF2B5EF4-FFF2-40B4-BE49-F238E27FC236}">
                    <a16:creationId xmlns:a16="http://schemas.microsoft.com/office/drawing/2014/main" id="{65B5C6A4-EE43-6E15-4E74-935C0CCDEDF8}"/>
                  </a:ext>
                </a:extLst>
              </p:cNvPr>
              <p:cNvSpPr txBox="1"/>
              <p:nvPr/>
            </p:nvSpPr>
            <p:spPr>
              <a:xfrm>
                <a:off x="7412848"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450</a:t>
                </a:r>
              </a:p>
            </p:txBody>
          </p:sp>
          <p:sp>
            <p:nvSpPr>
              <p:cNvPr id="101" name="TextBox 100">
                <a:extLst>
                  <a:ext uri="{FF2B5EF4-FFF2-40B4-BE49-F238E27FC236}">
                    <a16:creationId xmlns:a16="http://schemas.microsoft.com/office/drawing/2014/main" id="{86EC344D-D45A-44CA-DB17-4A4C4321FFAD}"/>
                  </a:ext>
                </a:extLst>
              </p:cNvPr>
              <p:cNvSpPr txBox="1"/>
              <p:nvPr/>
            </p:nvSpPr>
            <p:spPr>
              <a:xfrm>
                <a:off x="7852055"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500</a:t>
                </a:r>
              </a:p>
            </p:txBody>
          </p:sp>
          <p:sp>
            <p:nvSpPr>
              <p:cNvPr id="102" name="TextBox 101">
                <a:extLst>
                  <a:ext uri="{FF2B5EF4-FFF2-40B4-BE49-F238E27FC236}">
                    <a16:creationId xmlns:a16="http://schemas.microsoft.com/office/drawing/2014/main" id="{81BC4253-210D-18B2-6597-1838747F18C3}"/>
                  </a:ext>
                </a:extLst>
              </p:cNvPr>
              <p:cNvSpPr txBox="1"/>
              <p:nvPr/>
            </p:nvSpPr>
            <p:spPr>
              <a:xfrm>
                <a:off x="8291262"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550</a:t>
                </a:r>
              </a:p>
            </p:txBody>
          </p:sp>
          <p:sp>
            <p:nvSpPr>
              <p:cNvPr id="103" name="TextBox 102">
                <a:extLst>
                  <a:ext uri="{FF2B5EF4-FFF2-40B4-BE49-F238E27FC236}">
                    <a16:creationId xmlns:a16="http://schemas.microsoft.com/office/drawing/2014/main" id="{60939CD4-20D2-5A4A-DDD3-211C5440380C}"/>
                  </a:ext>
                </a:extLst>
              </p:cNvPr>
              <p:cNvSpPr txBox="1"/>
              <p:nvPr/>
            </p:nvSpPr>
            <p:spPr>
              <a:xfrm>
                <a:off x="8730470"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600</a:t>
                </a:r>
              </a:p>
            </p:txBody>
          </p:sp>
          <p:sp>
            <p:nvSpPr>
              <p:cNvPr id="104" name="TextBox 103">
                <a:extLst>
                  <a:ext uri="{FF2B5EF4-FFF2-40B4-BE49-F238E27FC236}">
                    <a16:creationId xmlns:a16="http://schemas.microsoft.com/office/drawing/2014/main" id="{31FFF75A-F16D-C6C8-D94C-019462E66BB6}"/>
                  </a:ext>
                </a:extLst>
              </p:cNvPr>
              <p:cNvSpPr txBox="1"/>
              <p:nvPr/>
            </p:nvSpPr>
            <p:spPr>
              <a:xfrm>
                <a:off x="9169678"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650</a:t>
                </a:r>
              </a:p>
            </p:txBody>
          </p:sp>
          <p:sp>
            <p:nvSpPr>
              <p:cNvPr id="105" name="TextBox 104">
                <a:extLst>
                  <a:ext uri="{FF2B5EF4-FFF2-40B4-BE49-F238E27FC236}">
                    <a16:creationId xmlns:a16="http://schemas.microsoft.com/office/drawing/2014/main" id="{1DCBEC05-B367-59BE-3F8C-2A8AD49C3BC7}"/>
                  </a:ext>
                </a:extLst>
              </p:cNvPr>
              <p:cNvSpPr txBox="1"/>
              <p:nvPr/>
            </p:nvSpPr>
            <p:spPr>
              <a:xfrm>
                <a:off x="9608882" y="4588240"/>
                <a:ext cx="230133"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700</a:t>
                </a:r>
              </a:p>
            </p:txBody>
          </p:sp>
          <p:sp>
            <p:nvSpPr>
              <p:cNvPr id="106" name="TextBox 105">
                <a:extLst>
                  <a:ext uri="{FF2B5EF4-FFF2-40B4-BE49-F238E27FC236}">
                    <a16:creationId xmlns:a16="http://schemas.microsoft.com/office/drawing/2014/main" id="{5EA274F9-E973-BF8E-58F0-6AEA1E71D220}"/>
                  </a:ext>
                </a:extLst>
              </p:cNvPr>
              <p:cNvSpPr txBox="1"/>
              <p:nvPr/>
            </p:nvSpPr>
            <p:spPr>
              <a:xfrm rot="16200000">
                <a:off x="5542101" y="3422676"/>
                <a:ext cx="1864742" cy="165955"/>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Relative Absorbance/Emission</a:t>
                </a:r>
              </a:p>
            </p:txBody>
          </p:sp>
          <p:sp>
            <p:nvSpPr>
              <p:cNvPr id="107" name="TextBox 106">
                <a:extLst>
                  <a:ext uri="{FF2B5EF4-FFF2-40B4-BE49-F238E27FC236}">
                    <a16:creationId xmlns:a16="http://schemas.microsoft.com/office/drawing/2014/main" id="{A2A23133-B235-E145-C6CF-6FE4105F3A3F}"/>
                  </a:ext>
                </a:extLst>
              </p:cNvPr>
              <p:cNvSpPr txBox="1"/>
              <p:nvPr/>
            </p:nvSpPr>
            <p:spPr>
              <a:xfrm>
                <a:off x="7632203" y="4773693"/>
                <a:ext cx="1048281"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Wavelength (nm)</a:t>
                </a:r>
              </a:p>
            </p:txBody>
          </p:sp>
          <p:cxnSp>
            <p:nvCxnSpPr>
              <p:cNvPr id="108" name="Straight Connector 107">
                <a:extLst>
                  <a:ext uri="{FF2B5EF4-FFF2-40B4-BE49-F238E27FC236}">
                    <a16:creationId xmlns:a16="http://schemas.microsoft.com/office/drawing/2014/main" id="{455C3798-DB2A-8FFC-26FA-9D75E6E77EE9}"/>
                  </a:ext>
                </a:extLst>
              </p:cNvPr>
              <p:cNvCxnSpPr>
                <a:cxnSpLocks/>
              </p:cNvCxnSpPr>
              <p:nvPr/>
            </p:nvCxnSpPr>
            <p:spPr>
              <a:xfrm>
                <a:off x="6615252" y="2422671"/>
                <a:ext cx="0" cy="21655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D7E18D9-2513-5839-7F9A-63706E4C8D4B}"/>
                  </a:ext>
                </a:extLst>
              </p:cNvPr>
              <p:cNvCxnSpPr>
                <a:cxnSpLocks/>
              </p:cNvCxnSpPr>
              <p:nvPr/>
            </p:nvCxnSpPr>
            <p:spPr>
              <a:xfrm>
                <a:off x="6615252" y="4588240"/>
                <a:ext cx="323025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AC42A54-2468-112F-3ED1-8A00D3C479F9}"/>
                  </a:ext>
                </a:extLst>
              </p:cNvPr>
              <p:cNvCxnSpPr>
                <a:cxnSpLocks/>
                <a:stCxn id="112" idx="1"/>
                <a:endCxn id="115" idx="12"/>
              </p:cNvCxnSpPr>
              <p:nvPr/>
            </p:nvCxnSpPr>
            <p:spPr>
              <a:xfrm flipH="1">
                <a:off x="8608564" y="2743163"/>
                <a:ext cx="198347" cy="116224"/>
              </a:xfrm>
              <a:prstGeom prst="line">
                <a:avLst/>
              </a:prstGeom>
              <a:ln w="1270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E22C144-EFA3-D5C4-4883-A21196ACD88C}"/>
                  </a:ext>
                </a:extLst>
              </p:cNvPr>
              <p:cNvCxnSpPr>
                <a:cxnSpLocks/>
                <a:stCxn id="112" idx="1"/>
                <a:endCxn id="116" idx="9"/>
              </p:cNvCxnSpPr>
              <p:nvPr/>
            </p:nvCxnSpPr>
            <p:spPr>
              <a:xfrm flipH="1">
                <a:off x="8794469" y="2743163"/>
                <a:ext cx="12442" cy="379206"/>
              </a:xfrm>
              <a:prstGeom prst="line">
                <a:avLst/>
              </a:prstGeom>
              <a:ln w="12700">
                <a:solidFill>
                  <a:srgbClr val="4472C4"/>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B04968C2-E1EB-598A-BAE0-CD96F7281F83}"/>
                  </a:ext>
                </a:extLst>
              </p:cNvPr>
              <p:cNvSpPr txBox="1"/>
              <p:nvPr/>
            </p:nvSpPr>
            <p:spPr>
              <a:xfrm>
                <a:off x="8806911" y="2660186"/>
                <a:ext cx="168547" cy="165954"/>
              </a:xfrm>
              <a:prstGeom prst="rect">
                <a:avLst/>
              </a:prstGeom>
              <a:solidFill>
                <a:schemeClr val="bg1"/>
              </a:solid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aB</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 name="TextBox 112">
                <a:extLst>
                  <a:ext uri="{FF2B5EF4-FFF2-40B4-BE49-F238E27FC236}">
                    <a16:creationId xmlns:a16="http://schemas.microsoft.com/office/drawing/2014/main" id="{B089418F-5D84-CA3D-094E-1FBB018E8642}"/>
                  </a:ext>
                </a:extLst>
              </p:cNvPr>
              <p:cNvSpPr txBox="1"/>
              <p:nvPr/>
            </p:nvSpPr>
            <p:spPr>
              <a:xfrm>
                <a:off x="8277170" y="2422671"/>
                <a:ext cx="461346"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570 nm</a:t>
                </a:r>
              </a:p>
            </p:txBody>
          </p:sp>
          <p:sp>
            <p:nvSpPr>
              <p:cNvPr id="114" name="TextBox 113">
                <a:extLst>
                  <a:ext uri="{FF2B5EF4-FFF2-40B4-BE49-F238E27FC236}">
                    <a16:creationId xmlns:a16="http://schemas.microsoft.com/office/drawing/2014/main" id="{C5F7CA5C-D7A6-028C-A645-73F19CBA5529}"/>
                  </a:ext>
                </a:extLst>
              </p:cNvPr>
              <p:cNvSpPr txBox="1"/>
              <p:nvPr/>
            </p:nvSpPr>
            <p:spPr>
              <a:xfrm>
                <a:off x="8941903" y="2422671"/>
                <a:ext cx="461346" cy="165954"/>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630 nm</a:t>
                </a:r>
              </a:p>
            </p:txBody>
          </p:sp>
        </p:grpSp>
        <p:cxnSp>
          <p:nvCxnSpPr>
            <p:cNvPr id="118" name="Straight Connector 117">
              <a:extLst>
                <a:ext uri="{FF2B5EF4-FFF2-40B4-BE49-F238E27FC236}">
                  <a16:creationId xmlns:a16="http://schemas.microsoft.com/office/drawing/2014/main" id="{AD40B802-9532-D723-6C8D-83433418C13C}"/>
                </a:ext>
              </a:extLst>
            </p:cNvPr>
            <p:cNvCxnSpPr>
              <a:cxnSpLocks/>
            </p:cNvCxnSpPr>
            <p:nvPr/>
          </p:nvCxnSpPr>
          <p:spPr>
            <a:xfrm>
              <a:off x="5729442" y="2820644"/>
              <a:ext cx="0" cy="1477787"/>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9" name="Freeform: Shape 118">
              <a:extLst>
                <a:ext uri="{FF2B5EF4-FFF2-40B4-BE49-F238E27FC236}">
                  <a16:creationId xmlns:a16="http://schemas.microsoft.com/office/drawing/2014/main" id="{0ED7CDD5-E6A3-E6F5-E2F7-E78609CC16E2}"/>
                </a:ext>
              </a:extLst>
            </p:cNvPr>
            <p:cNvSpPr/>
            <p:nvPr/>
          </p:nvSpPr>
          <p:spPr>
            <a:xfrm>
              <a:off x="4961440" y="2861511"/>
              <a:ext cx="983746" cy="1344809"/>
            </a:xfrm>
            <a:custGeom>
              <a:avLst/>
              <a:gdLst>
                <a:gd name="connsiteX0" fmla="*/ 0 w 1518023"/>
                <a:gd name="connsiteY0" fmla="*/ 1565970 h 1569180"/>
                <a:gd name="connsiteX1" fmla="*/ 155388 w 1518023"/>
                <a:gd name="connsiteY1" fmla="*/ 1559993 h 1569180"/>
                <a:gd name="connsiteX2" fmla="*/ 233082 w 1518023"/>
                <a:gd name="connsiteY2" fmla="*/ 1488276 h 1569180"/>
                <a:gd name="connsiteX3" fmla="*/ 286870 w 1518023"/>
                <a:gd name="connsiteY3" fmla="*/ 1458393 h 1569180"/>
                <a:gd name="connsiteX4" fmla="*/ 364564 w 1518023"/>
                <a:gd name="connsiteY4" fmla="*/ 1332887 h 1569180"/>
                <a:gd name="connsiteX5" fmla="*/ 508000 w 1518023"/>
                <a:gd name="connsiteY5" fmla="*/ 1051993 h 1569180"/>
                <a:gd name="connsiteX6" fmla="*/ 621553 w 1518023"/>
                <a:gd name="connsiteY6" fmla="*/ 890629 h 1569180"/>
                <a:gd name="connsiteX7" fmla="*/ 693270 w 1518023"/>
                <a:gd name="connsiteY7" fmla="*/ 633640 h 1569180"/>
                <a:gd name="connsiteX8" fmla="*/ 782917 w 1518023"/>
                <a:gd name="connsiteY8" fmla="*/ 496182 h 1569180"/>
                <a:gd name="connsiteX9" fmla="*/ 878541 w 1518023"/>
                <a:gd name="connsiteY9" fmla="*/ 358723 h 1569180"/>
                <a:gd name="connsiteX10" fmla="*/ 938306 w 1518023"/>
                <a:gd name="connsiteY10" fmla="*/ 233217 h 1569180"/>
                <a:gd name="connsiteX11" fmla="*/ 974164 w 1518023"/>
                <a:gd name="connsiteY11" fmla="*/ 119664 h 1569180"/>
                <a:gd name="connsiteX12" fmla="*/ 1021976 w 1518023"/>
                <a:gd name="connsiteY12" fmla="*/ 135 h 1569180"/>
                <a:gd name="connsiteX13" fmla="*/ 1129553 w 1518023"/>
                <a:gd name="connsiteY13" fmla="*/ 143570 h 1569180"/>
                <a:gd name="connsiteX14" fmla="*/ 1189317 w 1518023"/>
                <a:gd name="connsiteY14" fmla="*/ 257123 h 1569180"/>
                <a:gd name="connsiteX15" fmla="*/ 1272988 w 1518023"/>
                <a:gd name="connsiteY15" fmla="*/ 215287 h 1569180"/>
                <a:gd name="connsiteX16" fmla="*/ 1344706 w 1518023"/>
                <a:gd name="connsiteY16" fmla="*/ 209311 h 1569180"/>
                <a:gd name="connsiteX17" fmla="*/ 1518023 w 1518023"/>
                <a:gd name="connsiteY17" fmla="*/ 1087852 h 1569180"/>
                <a:gd name="connsiteX0" fmla="*/ 0 w 1518023"/>
                <a:gd name="connsiteY0" fmla="*/ 1565970 h 1569180"/>
                <a:gd name="connsiteX1" fmla="*/ 155388 w 1518023"/>
                <a:gd name="connsiteY1" fmla="*/ 1559993 h 1569180"/>
                <a:gd name="connsiteX2" fmla="*/ 233082 w 1518023"/>
                <a:gd name="connsiteY2" fmla="*/ 1488276 h 1569180"/>
                <a:gd name="connsiteX3" fmla="*/ 286870 w 1518023"/>
                <a:gd name="connsiteY3" fmla="*/ 1458393 h 1569180"/>
                <a:gd name="connsiteX4" fmla="*/ 364564 w 1518023"/>
                <a:gd name="connsiteY4" fmla="*/ 1332887 h 1569180"/>
                <a:gd name="connsiteX5" fmla="*/ 508000 w 1518023"/>
                <a:gd name="connsiteY5" fmla="*/ 1051993 h 1569180"/>
                <a:gd name="connsiteX6" fmla="*/ 621553 w 1518023"/>
                <a:gd name="connsiteY6" fmla="*/ 890629 h 1569180"/>
                <a:gd name="connsiteX7" fmla="*/ 693270 w 1518023"/>
                <a:gd name="connsiteY7" fmla="*/ 633640 h 1569180"/>
                <a:gd name="connsiteX8" fmla="*/ 782917 w 1518023"/>
                <a:gd name="connsiteY8" fmla="*/ 496182 h 1569180"/>
                <a:gd name="connsiteX9" fmla="*/ 878541 w 1518023"/>
                <a:gd name="connsiteY9" fmla="*/ 358723 h 1569180"/>
                <a:gd name="connsiteX10" fmla="*/ 938306 w 1518023"/>
                <a:gd name="connsiteY10" fmla="*/ 233217 h 1569180"/>
                <a:gd name="connsiteX11" fmla="*/ 974164 w 1518023"/>
                <a:gd name="connsiteY11" fmla="*/ 119664 h 1569180"/>
                <a:gd name="connsiteX12" fmla="*/ 1021976 w 1518023"/>
                <a:gd name="connsiteY12" fmla="*/ 135 h 1569180"/>
                <a:gd name="connsiteX13" fmla="*/ 1129553 w 1518023"/>
                <a:gd name="connsiteY13" fmla="*/ 143570 h 1569180"/>
                <a:gd name="connsiteX14" fmla="*/ 1189317 w 1518023"/>
                <a:gd name="connsiteY14" fmla="*/ 257123 h 1569180"/>
                <a:gd name="connsiteX15" fmla="*/ 1344706 w 1518023"/>
                <a:gd name="connsiteY15" fmla="*/ 209311 h 1569180"/>
                <a:gd name="connsiteX16" fmla="*/ 1518023 w 1518023"/>
                <a:gd name="connsiteY16" fmla="*/ 1087852 h 1569180"/>
                <a:gd name="connsiteX0" fmla="*/ 0 w 1518023"/>
                <a:gd name="connsiteY0" fmla="*/ 1566012 h 1569222"/>
                <a:gd name="connsiteX1" fmla="*/ 155388 w 1518023"/>
                <a:gd name="connsiteY1" fmla="*/ 1560035 h 1569222"/>
                <a:gd name="connsiteX2" fmla="*/ 233082 w 1518023"/>
                <a:gd name="connsiteY2" fmla="*/ 1488318 h 1569222"/>
                <a:gd name="connsiteX3" fmla="*/ 286870 w 1518023"/>
                <a:gd name="connsiteY3" fmla="*/ 1458435 h 1569222"/>
                <a:gd name="connsiteX4" fmla="*/ 364564 w 1518023"/>
                <a:gd name="connsiteY4" fmla="*/ 1332929 h 1569222"/>
                <a:gd name="connsiteX5" fmla="*/ 508000 w 1518023"/>
                <a:gd name="connsiteY5" fmla="*/ 1052035 h 1569222"/>
                <a:gd name="connsiteX6" fmla="*/ 621553 w 1518023"/>
                <a:gd name="connsiteY6" fmla="*/ 890671 h 1569222"/>
                <a:gd name="connsiteX7" fmla="*/ 693270 w 1518023"/>
                <a:gd name="connsiteY7" fmla="*/ 633682 h 1569222"/>
                <a:gd name="connsiteX8" fmla="*/ 782917 w 1518023"/>
                <a:gd name="connsiteY8" fmla="*/ 496224 h 1569222"/>
                <a:gd name="connsiteX9" fmla="*/ 878541 w 1518023"/>
                <a:gd name="connsiteY9" fmla="*/ 358765 h 1569222"/>
                <a:gd name="connsiteX10" fmla="*/ 974164 w 1518023"/>
                <a:gd name="connsiteY10" fmla="*/ 119706 h 1569222"/>
                <a:gd name="connsiteX11" fmla="*/ 1021976 w 1518023"/>
                <a:gd name="connsiteY11" fmla="*/ 177 h 1569222"/>
                <a:gd name="connsiteX12" fmla="*/ 1129553 w 1518023"/>
                <a:gd name="connsiteY12" fmla="*/ 143612 h 1569222"/>
                <a:gd name="connsiteX13" fmla="*/ 1189317 w 1518023"/>
                <a:gd name="connsiteY13" fmla="*/ 257165 h 1569222"/>
                <a:gd name="connsiteX14" fmla="*/ 1344706 w 1518023"/>
                <a:gd name="connsiteY14" fmla="*/ 209353 h 1569222"/>
                <a:gd name="connsiteX15" fmla="*/ 1518023 w 1518023"/>
                <a:gd name="connsiteY15" fmla="*/ 1087894 h 1569222"/>
                <a:gd name="connsiteX0" fmla="*/ 0 w 1518023"/>
                <a:gd name="connsiteY0" fmla="*/ 1566765 h 1569975"/>
                <a:gd name="connsiteX1" fmla="*/ 155388 w 1518023"/>
                <a:gd name="connsiteY1" fmla="*/ 1560788 h 1569975"/>
                <a:gd name="connsiteX2" fmla="*/ 233082 w 1518023"/>
                <a:gd name="connsiteY2" fmla="*/ 1489071 h 1569975"/>
                <a:gd name="connsiteX3" fmla="*/ 286870 w 1518023"/>
                <a:gd name="connsiteY3" fmla="*/ 1459188 h 1569975"/>
                <a:gd name="connsiteX4" fmla="*/ 364564 w 1518023"/>
                <a:gd name="connsiteY4" fmla="*/ 1333682 h 1569975"/>
                <a:gd name="connsiteX5" fmla="*/ 508000 w 1518023"/>
                <a:gd name="connsiteY5" fmla="*/ 1052788 h 1569975"/>
                <a:gd name="connsiteX6" fmla="*/ 621553 w 1518023"/>
                <a:gd name="connsiteY6" fmla="*/ 891424 h 1569975"/>
                <a:gd name="connsiteX7" fmla="*/ 693270 w 1518023"/>
                <a:gd name="connsiteY7" fmla="*/ 634435 h 1569975"/>
                <a:gd name="connsiteX8" fmla="*/ 782917 w 1518023"/>
                <a:gd name="connsiteY8" fmla="*/ 496977 h 1569975"/>
                <a:gd name="connsiteX9" fmla="*/ 878541 w 1518023"/>
                <a:gd name="connsiteY9" fmla="*/ 359518 h 1569975"/>
                <a:gd name="connsiteX10" fmla="*/ 974164 w 1518023"/>
                <a:gd name="connsiteY10" fmla="*/ 120459 h 1569975"/>
                <a:gd name="connsiteX11" fmla="*/ 1021976 w 1518023"/>
                <a:gd name="connsiteY11" fmla="*/ 930 h 1569975"/>
                <a:gd name="connsiteX12" fmla="*/ 1129553 w 1518023"/>
                <a:gd name="connsiteY12" fmla="*/ 144365 h 1569975"/>
                <a:gd name="connsiteX13" fmla="*/ 1189317 w 1518023"/>
                <a:gd name="connsiteY13" fmla="*/ 257918 h 1569975"/>
                <a:gd name="connsiteX14" fmla="*/ 1344706 w 1518023"/>
                <a:gd name="connsiteY14" fmla="*/ 210106 h 1569975"/>
                <a:gd name="connsiteX15" fmla="*/ 1518023 w 1518023"/>
                <a:gd name="connsiteY15" fmla="*/ 1088647 h 1569975"/>
                <a:gd name="connsiteX0" fmla="*/ 0 w 1518023"/>
                <a:gd name="connsiteY0" fmla="*/ 1565860 h 1569070"/>
                <a:gd name="connsiteX1" fmla="*/ 155388 w 1518023"/>
                <a:gd name="connsiteY1" fmla="*/ 1559883 h 1569070"/>
                <a:gd name="connsiteX2" fmla="*/ 233082 w 1518023"/>
                <a:gd name="connsiteY2" fmla="*/ 1488166 h 1569070"/>
                <a:gd name="connsiteX3" fmla="*/ 286870 w 1518023"/>
                <a:gd name="connsiteY3" fmla="*/ 1458283 h 1569070"/>
                <a:gd name="connsiteX4" fmla="*/ 364564 w 1518023"/>
                <a:gd name="connsiteY4" fmla="*/ 1332777 h 1569070"/>
                <a:gd name="connsiteX5" fmla="*/ 508000 w 1518023"/>
                <a:gd name="connsiteY5" fmla="*/ 1051883 h 1569070"/>
                <a:gd name="connsiteX6" fmla="*/ 621553 w 1518023"/>
                <a:gd name="connsiteY6" fmla="*/ 890519 h 1569070"/>
                <a:gd name="connsiteX7" fmla="*/ 693270 w 1518023"/>
                <a:gd name="connsiteY7" fmla="*/ 633530 h 1569070"/>
                <a:gd name="connsiteX8" fmla="*/ 782917 w 1518023"/>
                <a:gd name="connsiteY8" fmla="*/ 496072 h 1569070"/>
                <a:gd name="connsiteX9" fmla="*/ 878541 w 1518023"/>
                <a:gd name="connsiteY9" fmla="*/ 358613 h 1569070"/>
                <a:gd name="connsiteX10" fmla="*/ 974164 w 1518023"/>
                <a:gd name="connsiteY10" fmla="*/ 119554 h 1569070"/>
                <a:gd name="connsiteX11" fmla="*/ 1021976 w 1518023"/>
                <a:gd name="connsiteY11" fmla="*/ 25 h 1569070"/>
                <a:gd name="connsiteX12" fmla="*/ 1129553 w 1518023"/>
                <a:gd name="connsiteY12" fmla="*/ 143460 h 1569070"/>
                <a:gd name="connsiteX13" fmla="*/ 1189317 w 1518023"/>
                <a:gd name="connsiteY13" fmla="*/ 257013 h 1569070"/>
                <a:gd name="connsiteX14" fmla="*/ 1344706 w 1518023"/>
                <a:gd name="connsiteY14" fmla="*/ 209201 h 1569070"/>
                <a:gd name="connsiteX15" fmla="*/ 1518023 w 1518023"/>
                <a:gd name="connsiteY15" fmla="*/ 1087742 h 1569070"/>
                <a:gd name="connsiteX0" fmla="*/ 0 w 1518023"/>
                <a:gd name="connsiteY0" fmla="*/ 1571773 h 1574983"/>
                <a:gd name="connsiteX1" fmla="*/ 155388 w 1518023"/>
                <a:gd name="connsiteY1" fmla="*/ 1565796 h 1574983"/>
                <a:gd name="connsiteX2" fmla="*/ 233082 w 1518023"/>
                <a:gd name="connsiteY2" fmla="*/ 1494079 h 1574983"/>
                <a:gd name="connsiteX3" fmla="*/ 286870 w 1518023"/>
                <a:gd name="connsiteY3" fmla="*/ 1464196 h 1574983"/>
                <a:gd name="connsiteX4" fmla="*/ 364564 w 1518023"/>
                <a:gd name="connsiteY4" fmla="*/ 1338690 h 1574983"/>
                <a:gd name="connsiteX5" fmla="*/ 508000 w 1518023"/>
                <a:gd name="connsiteY5" fmla="*/ 1057796 h 1574983"/>
                <a:gd name="connsiteX6" fmla="*/ 621553 w 1518023"/>
                <a:gd name="connsiteY6" fmla="*/ 896432 h 1574983"/>
                <a:gd name="connsiteX7" fmla="*/ 693270 w 1518023"/>
                <a:gd name="connsiteY7" fmla="*/ 639443 h 1574983"/>
                <a:gd name="connsiteX8" fmla="*/ 782917 w 1518023"/>
                <a:gd name="connsiteY8" fmla="*/ 501985 h 1574983"/>
                <a:gd name="connsiteX9" fmla="*/ 878541 w 1518023"/>
                <a:gd name="connsiteY9" fmla="*/ 364526 h 1574983"/>
                <a:gd name="connsiteX10" fmla="*/ 1021976 w 1518023"/>
                <a:gd name="connsiteY10" fmla="*/ 5938 h 1574983"/>
                <a:gd name="connsiteX11" fmla="*/ 1129553 w 1518023"/>
                <a:gd name="connsiteY11" fmla="*/ 149373 h 1574983"/>
                <a:gd name="connsiteX12" fmla="*/ 1189317 w 1518023"/>
                <a:gd name="connsiteY12" fmla="*/ 262926 h 1574983"/>
                <a:gd name="connsiteX13" fmla="*/ 1344706 w 1518023"/>
                <a:gd name="connsiteY13" fmla="*/ 215114 h 1574983"/>
                <a:gd name="connsiteX14" fmla="*/ 1518023 w 1518023"/>
                <a:gd name="connsiteY14" fmla="*/ 1093655 h 1574983"/>
                <a:gd name="connsiteX0" fmla="*/ 0 w 1518023"/>
                <a:gd name="connsiteY0" fmla="*/ 1571774 h 1574984"/>
                <a:gd name="connsiteX1" fmla="*/ 155388 w 1518023"/>
                <a:gd name="connsiteY1" fmla="*/ 1565797 h 1574984"/>
                <a:gd name="connsiteX2" fmla="*/ 233082 w 1518023"/>
                <a:gd name="connsiteY2" fmla="*/ 1494080 h 1574984"/>
                <a:gd name="connsiteX3" fmla="*/ 286870 w 1518023"/>
                <a:gd name="connsiteY3" fmla="*/ 1464197 h 1574984"/>
                <a:gd name="connsiteX4" fmla="*/ 364564 w 1518023"/>
                <a:gd name="connsiteY4" fmla="*/ 1338691 h 1574984"/>
                <a:gd name="connsiteX5" fmla="*/ 508000 w 1518023"/>
                <a:gd name="connsiteY5" fmla="*/ 1057797 h 1574984"/>
                <a:gd name="connsiteX6" fmla="*/ 693270 w 1518023"/>
                <a:gd name="connsiteY6" fmla="*/ 639444 h 1574984"/>
                <a:gd name="connsiteX7" fmla="*/ 782917 w 1518023"/>
                <a:gd name="connsiteY7" fmla="*/ 501986 h 1574984"/>
                <a:gd name="connsiteX8" fmla="*/ 878541 w 1518023"/>
                <a:gd name="connsiteY8" fmla="*/ 364527 h 1574984"/>
                <a:gd name="connsiteX9" fmla="*/ 1021976 w 1518023"/>
                <a:gd name="connsiteY9" fmla="*/ 5939 h 1574984"/>
                <a:gd name="connsiteX10" fmla="*/ 1129553 w 1518023"/>
                <a:gd name="connsiteY10" fmla="*/ 149374 h 1574984"/>
                <a:gd name="connsiteX11" fmla="*/ 1189317 w 1518023"/>
                <a:gd name="connsiteY11" fmla="*/ 262927 h 1574984"/>
                <a:gd name="connsiteX12" fmla="*/ 1344706 w 1518023"/>
                <a:gd name="connsiteY12" fmla="*/ 215115 h 1574984"/>
                <a:gd name="connsiteX13" fmla="*/ 1518023 w 1518023"/>
                <a:gd name="connsiteY13" fmla="*/ 1093656 h 1574984"/>
                <a:gd name="connsiteX0" fmla="*/ 0 w 1518023"/>
                <a:gd name="connsiteY0" fmla="*/ 1571774 h 1576842"/>
                <a:gd name="connsiteX1" fmla="*/ 155388 w 1518023"/>
                <a:gd name="connsiteY1" fmla="*/ 1565797 h 1576842"/>
                <a:gd name="connsiteX2" fmla="*/ 286870 w 1518023"/>
                <a:gd name="connsiteY2" fmla="*/ 1464197 h 1576842"/>
                <a:gd name="connsiteX3" fmla="*/ 364564 w 1518023"/>
                <a:gd name="connsiteY3" fmla="*/ 1338691 h 1576842"/>
                <a:gd name="connsiteX4" fmla="*/ 508000 w 1518023"/>
                <a:gd name="connsiteY4" fmla="*/ 1057797 h 1576842"/>
                <a:gd name="connsiteX5" fmla="*/ 693270 w 1518023"/>
                <a:gd name="connsiteY5" fmla="*/ 639444 h 1576842"/>
                <a:gd name="connsiteX6" fmla="*/ 782917 w 1518023"/>
                <a:gd name="connsiteY6" fmla="*/ 501986 h 1576842"/>
                <a:gd name="connsiteX7" fmla="*/ 878541 w 1518023"/>
                <a:gd name="connsiteY7" fmla="*/ 364527 h 1576842"/>
                <a:gd name="connsiteX8" fmla="*/ 1021976 w 1518023"/>
                <a:gd name="connsiteY8" fmla="*/ 5939 h 1576842"/>
                <a:gd name="connsiteX9" fmla="*/ 1129553 w 1518023"/>
                <a:gd name="connsiteY9" fmla="*/ 149374 h 1576842"/>
                <a:gd name="connsiteX10" fmla="*/ 1189317 w 1518023"/>
                <a:gd name="connsiteY10" fmla="*/ 262927 h 1576842"/>
                <a:gd name="connsiteX11" fmla="*/ 1344706 w 1518023"/>
                <a:gd name="connsiteY11" fmla="*/ 215115 h 1576842"/>
                <a:gd name="connsiteX12" fmla="*/ 1518023 w 1518023"/>
                <a:gd name="connsiteY12" fmla="*/ 1093656 h 157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8023" h="1576842">
                  <a:moveTo>
                    <a:pt x="0" y="1571774"/>
                  </a:moveTo>
                  <a:cubicBezTo>
                    <a:pt x="58270" y="1575260"/>
                    <a:pt x="107576" y="1583726"/>
                    <a:pt x="155388" y="1565797"/>
                  </a:cubicBezTo>
                  <a:cubicBezTo>
                    <a:pt x="203200" y="1547868"/>
                    <a:pt x="252007" y="1502048"/>
                    <a:pt x="286870" y="1464197"/>
                  </a:cubicBezTo>
                  <a:cubicBezTo>
                    <a:pt x="321733" y="1426346"/>
                    <a:pt x="327709" y="1406424"/>
                    <a:pt x="364564" y="1338691"/>
                  </a:cubicBezTo>
                  <a:cubicBezTo>
                    <a:pt x="401419" y="1270958"/>
                    <a:pt x="453216" y="1174338"/>
                    <a:pt x="508000" y="1057797"/>
                  </a:cubicBezTo>
                  <a:cubicBezTo>
                    <a:pt x="562784" y="941256"/>
                    <a:pt x="647450" y="732079"/>
                    <a:pt x="693270" y="639444"/>
                  </a:cubicBezTo>
                  <a:cubicBezTo>
                    <a:pt x="739090" y="546809"/>
                    <a:pt x="752038" y="547806"/>
                    <a:pt x="782917" y="501986"/>
                  </a:cubicBezTo>
                  <a:cubicBezTo>
                    <a:pt x="813796" y="456166"/>
                    <a:pt x="838698" y="447201"/>
                    <a:pt x="878541" y="364527"/>
                  </a:cubicBezTo>
                  <a:cubicBezTo>
                    <a:pt x="918384" y="281853"/>
                    <a:pt x="980141" y="41798"/>
                    <a:pt x="1021976" y="5939"/>
                  </a:cubicBezTo>
                  <a:cubicBezTo>
                    <a:pt x="1063811" y="-29920"/>
                    <a:pt x="1101663" y="106543"/>
                    <a:pt x="1129553" y="149374"/>
                  </a:cubicBezTo>
                  <a:cubicBezTo>
                    <a:pt x="1157443" y="192205"/>
                    <a:pt x="1153458" y="251970"/>
                    <a:pt x="1189317" y="262927"/>
                  </a:cubicBezTo>
                  <a:cubicBezTo>
                    <a:pt x="1225176" y="273884"/>
                    <a:pt x="1289922" y="76660"/>
                    <a:pt x="1344706" y="215115"/>
                  </a:cubicBezTo>
                  <a:cubicBezTo>
                    <a:pt x="1385545" y="360542"/>
                    <a:pt x="1451784" y="727099"/>
                    <a:pt x="1518023" y="1093656"/>
                  </a:cubicBezTo>
                </a:path>
              </a:pathLst>
            </a:cu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TextBox 119">
              <a:extLst>
                <a:ext uri="{FF2B5EF4-FFF2-40B4-BE49-F238E27FC236}">
                  <a16:creationId xmlns:a16="http://schemas.microsoft.com/office/drawing/2014/main" id="{1C2FFA5F-0AEB-8AFF-EEED-E41386965CED}"/>
                </a:ext>
              </a:extLst>
            </p:cNvPr>
            <p:cNvSpPr txBox="1"/>
            <p:nvPr/>
          </p:nvSpPr>
          <p:spPr>
            <a:xfrm>
              <a:off x="5094997" y="2847448"/>
              <a:ext cx="323320" cy="248932"/>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Y55</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Extract</a:t>
              </a:r>
            </a:p>
          </p:txBody>
        </p:sp>
        <p:sp>
          <p:nvSpPr>
            <p:cNvPr id="121" name="TextBox 120">
              <a:extLst>
                <a:ext uri="{FF2B5EF4-FFF2-40B4-BE49-F238E27FC236}">
                  <a16:creationId xmlns:a16="http://schemas.microsoft.com/office/drawing/2014/main" id="{91724ED2-1D75-D2A8-EEA9-27B768A3F6CA}"/>
                </a:ext>
              </a:extLst>
            </p:cNvPr>
            <p:cNvSpPr txBox="1"/>
            <p:nvPr/>
          </p:nvSpPr>
          <p:spPr>
            <a:xfrm>
              <a:off x="5514659" y="2674254"/>
              <a:ext cx="346009" cy="124466"/>
            </a:xfrm>
            <a:prstGeom prst="rect">
              <a:avLst/>
            </a:prstGeom>
            <a:noFill/>
          </p:spPr>
          <p:txBody>
            <a:bodyPr wrap="non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465 nm</a:t>
              </a:r>
            </a:p>
          </p:txBody>
        </p:sp>
        <p:cxnSp>
          <p:nvCxnSpPr>
            <p:cNvPr id="122" name="Straight Connector 121">
              <a:extLst>
                <a:ext uri="{FF2B5EF4-FFF2-40B4-BE49-F238E27FC236}">
                  <a16:creationId xmlns:a16="http://schemas.microsoft.com/office/drawing/2014/main" id="{7EB1304A-B14A-FDAD-65FE-8FA5E71BB788}"/>
                </a:ext>
              </a:extLst>
            </p:cNvPr>
            <p:cNvCxnSpPr>
              <a:cxnSpLocks/>
              <a:stCxn id="120" idx="2"/>
              <a:endCxn id="119" idx="6"/>
            </p:cNvCxnSpPr>
            <p:nvPr/>
          </p:nvCxnSpPr>
          <p:spPr>
            <a:xfrm>
              <a:off x="5256657" y="3096380"/>
              <a:ext cx="212148" cy="19325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23" name="TextBox 122">
            <a:extLst>
              <a:ext uri="{FF2B5EF4-FFF2-40B4-BE49-F238E27FC236}">
                <a16:creationId xmlns:a16="http://schemas.microsoft.com/office/drawing/2014/main" id="{DF3522B0-F820-A62A-8CA9-B0973F92E21B}"/>
              </a:ext>
            </a:extLst>
          </p:cNvPr>
          <p:cNvSpPr txBox="1"/>
          <p:nvPr/>
        </p:nvSpPr>
        <p:spPr>
          <a:xfrm>
            <a:off x="2374603" y="5905632"/>
            <a:ext cx="4394793"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Carotenoids absorb in blue wavelengths.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Replace 570 nm with a 465 nm LED.</a:t>
            </a:r>
          </a:p>
        </p:txBody>
      </p:sp>
      <p:sp>
        <p:nvSpPr>
          <p:cNvPr id="3" name="TextBox 2">
            <a:extLst>
              <a:ext uri="{FF2B5EF4-FFF2-40B4-BE49-F238E27FC236}">
                <a16:creationId xmlns:a16="http://schemas.microsoft.com/office/drawing/2014/main" id="{9C9E1FF6-0771-80DD-749C-A41FF808DFD8}"/>
              </a:ext>
            </a:extLst>
          </p:cNvPr>
          <p:cNvSpPr txBox="1"/>
          <p:nvPr/>
        </p:nvSpPr>
        <p:spPr>
          <a:xfrm>
            <a:off x="72090" y="6568658"/>
            <a:ext cx="2771913"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rPr>
              <a:t>Credit: A.M. Settles and S.R. Santa Maria, NASA</a:t>
            </a:r>
          </a:p>
        </p:txBody>
      </p:sp>
    </p:spTree>
    <p:extLst>
      <p:ext uri="{BB962C8B-B14F-4D97-AF65-F5344CB8AC3E}">
        <p14:creationId xmlns:p14="http://schemas.microsoft.com/office/powerpoint/2010/main" val="2582904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ound, outdoor&#10;&#10;Description automatically generated">
            <a:extLst>
              <a:ext uri="{FF2B5EF4-FFF2-40B4-BE49-F238E27FC236}">
                <a16:creationId xmlns:a16="http://schemas.microsoft.com/office/drawing/2014/main" id="{C61C8C04-08E8-491F-8440-7CEECDA35FA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11477"/>
            <a:ext cx="9144000" cy="6858000"/>
          </a:xfrm>
          <a:prstGeom prst="rect">
            <a:avLst/>
          </a:prstGeom>
        </p:spPr>
      </p:pic>
      <p:sp>
        <p:nvSpPr>
          <p:cNvPr id="26" name="TextBox 25">
            <a:extLst>
              <a:ext uri="{FF2B5EF4-FFF2-40B4-BE49-F238E27FC236}">
                <a16:creationId xmlns:a16="http://schemas.microsoft.com/office/drawing/2014/main" id="{A29E4080-9A17-4A6C-A6E2-077C5357D6D7}"/>
              </a:ext>
            </a:extLst>
          </p:cNvPr>
          <p:cNvSpPr txBox="1"/>
          <p:nvPr/>
        </p:nvSpPr>
        <p:spPr>
          <a:xfrm>
            <a:off x="2328328" y="310270"/>
            <a:ext cx="5255286" cy="584775"/>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Avenir Black" panose="02000503020000020003" pitchFamily="2" charset="0"/>
                <a:ea typeface="Calibri" panose="020F0502020204030204" pitchFamily="34" charset="0"/>
                <a:cs typeface="Times New Roman" panose="02020603050405020304" pitchFamily="18" charset="0"/>
              </a:rPr>
              <a:t>LEIA’s e</a:t>
            </a:r>
            <a:r>
              <a:rPr kumimoji="0" lang="en-US" sz="3200" b="1" i="0" u="none" strike="noStrike" kern="1200" cap="none" spc="0" normalizeH="0" baseline="0" noProof="0" dirty="0" err="1">
                <a:ln>
                  <a:noFill/>
                </a:ln>
                <a:solidFill>
                  <a:prstClr val="white"/>
                </a:solidFill>
                <a:effectLst/>
                <a:uLnTx/>
                <a:uFillTx/>
                <a:latin typeface="Avenir Black" panose="02000503020000020003" pitchFamily="2" charset="0"/>
                <a:ea typeface="Calibri" panose="020F0502020204030204" pitchFamily="34" charset="0"/>
                <a:cs typeface="Times New Roman" panose="02020603050405020304" pitchFamily="18" charset="0"/>
              </a:rPr>
              <a:t>xpected</a:t>
            </a: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Calibri" panose="020F0502020204030204" pitchFamily="34" charset="0"/>
                <a:cs typeface="Times New Roman" panose="02020603050405020304" pitchFamily="18" charset="0"/>
              </a:rPr>
              <a:t> outcomes</a:t>
            </a:r>
          </a:p>
        </p:txBody>
      </p:sp>
      <p:sp>
        <p:nvSpPr>
          <p:cNvPr id="30" name="TextBox 29">
            <a:extLst>
              <a:ext uri="{FF2B5EF4-FFF2-40B4-BE49-F238E27FC236}">
                <a16:creationId xmlns:a16="http://schemas.microsoft.com/office/drawing/2014/main" id="{1975BDF6-6A10-42D3-9095-121F71872ECD}"/>
              </a:ext>
            </a:extLst>
          </p:cNvPr>
          <p:cNvSpPr txBox="1"/>
          <p:nvPr/>
        </p:nvSpPr>
        <p:spPr>
          <a:xfrm>
            <a:off x="456058" y="2713166"/>
            <a:ext cx="8197116" cy="1200329"/>
          </a:xfrm>
          <a:prstGeom prst="rect">
            <a:avLst/>
          </a:prstGeom>
          <a:solidFill>
            <a:schemeClr val="tx1">
              <a:lumMod val="50000"/>
              <a:lumOff val="50000"/>
              <a:alpha val="75000"/>
            </a:schemeClr>
          </a:solid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Determine cellular sensitivity to the lunar environment.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Evaluate feasibility of bioproduction on the Moon.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Test genetic strategies to enhance cellular tolerance to the lunar environment.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Determine ground truth radiation risks for crew.</a:t>
            </a:r>
          </a:p>
        </p:txBody>
      </p:sp>
      <p:sp>
        <p:nvSpPr>
          <p:cNvPr id="7" name="TextBox 6">
            <a:extLst>
              <a:ext uri="{FF2B5EF4-FFF2-40B4-BE49-F238E27FC236}">
                <a16:creationId xmlns:a16="http://schemas.microsoft.com/office/drawing/2014/main" id="{70894BA2-F746-4DC2-BB73-44DAE8ACC35B}"/>
              </a:ext>
            </a:extLst>
          </p:cNvPr>
          <p:cNvSpPr txBox="1"/>
          <p:nvPr/>
        </p:nvSpPr>
        <p:spPr>
          <a:xfrm>
            <a:off x="72090" y="6519230"/>
            <a:ext cx="1241045"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Image credit: NASA</a:t>
            </a:r>
          </a:p>
        </p:txBody>
      </p:sp>
      <p:pic>
        <p:nvPicPr>
          <p:cNvPr id="3" name="Picture 3" descr="LEIA_white_logo_nofill.png">
            <a:extLst>
              <a:ext uri="{FF2B5EF4-FFF2-40B4-BE49-F238E27FC236}">
                <a16:creationId xmlns:a16="http://schemas.microsoft.com/office/drawing/2014/main" id="{2F61785B-6171-2603-0EBF-72ADBDC1B957}"/>
              </a:ext>
            </a:extLst>
          </p:cNvPr>
          <p:cNvPicPr>
            <a:picLocks noChangeAspect="1"/>
          </p:cNvPicPr>
          <p:nvPr/>
        </p:nvPicPr>
        <p:blipFill>
          <a:blip r:embed="rId4"/>
          <a:stretch>
            <a:fillRect/>
          </a:stretch>
        </p:blipFill>
        <p:spPr>
          <a:xfrm>
            <a:off x="72090" y="84854"/>
            <a:ext cx="695850" cy="584775"/>
          </a:xfrm>
          <a:prstGeom prst="rect">
            <a:avLst/>
          </a:prstGeom>
        </p:spPr>
      </p:pic>
    </p:spTree>
    <p:extLst>
      <p:ext uri="{BB962C8B-B14F-4D97-AF65-F5344CB8AC3E}">
        <p14:creationId xmlns:p14="http://schemas.microsoft.com/office/powerpoint/2010/main" val="350908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ABB4F297-2875-154A-97AE-1B47BD93315A}"/>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0" y="0"/>
            <a:ext cx="9144000" cy="68799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42A0FAE-9C6C-DEDD-CDA4-F8E777D0E4FB}"/>
              </a:ext>
            </a:extLst>
          </p:cNvPr>
          <p:cNvSpPr txBox="1"/>
          <p:nvPr/>
        </p:nvSpPr>
        <p:spPr>
          <a:xfrm>
            <a:off x="4023360" y="6513647"/>
            <a:ext cx="51206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Curiosity rover. image credit: NASA</a:t>
            </a:r>
          </a:p>
        </p:txBody>
      </p:sp>
    </p:spTree>
    <p:extLst>
      <p:ext uri="{BB962C8B-B14F-4D97-AF65-F5344CB8AC3E}">
        <p14:creationId xmlns:p14="http://schemas.microsoft.com/office/powerpoint/2010/main" val="280548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64BF61-E2C3-BF44-9B21-32A4F9DD5A49}"/>
              </a:ext>
            </a:extLst>
          </p:cNvPr>
          <p:cNvSpPr txBox="1"/>
          <p:nvPr/>
        </p:nvSpPr>
        <p:spPr>
          <a:xfrm>
            <a:off x="337136" y="857259"/>
            <a:ext cx="8469727"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Black" panose="02000503020000020003" pitchFamily="2" charset="0"/>
                <a:ea typeface="Calibri" panose="020F0502020204030204" pitchFamily="34" charset="0"/>
                <a:cs typeface="Times New Roman" panose="02020603050405020304" pitchFamily="18" charset="0"/>
              </a:rPr>
              <a:t>Preventing forward contamination </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requires bioburden reduction (sterilization) of spacecraft components to: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inactivate viable microorganisms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eliminate cell debris and other potentially confounding biosignatures</a:t>
            </a:r>
          </a:p>
        </p:txBody>
      </p:sp>
      <p:pic>
        <p:nvPicPr>
          <p:cNvPr id="8" name="Picture 7">
            <a:extLst>
              <a:ext uri="{FF2B5EF4-FFF2-40B4-BE49-F238E27FC236}">
                <a16:creationId xmlns:a16="http://schemas.microsoft.com/office/drawing/2014/main" id="{F43F78BC-7B89-5944-A3A0-51203033A2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59985" y="3793864"/>
            <a:ext cx="4146878" cy="2767590"/>
          </a:xfrm>
          <a:prstGeom prst="rect">
            <a:avLst/>
          </a:prstGeom>
        </p:spPr>
      </p:pic>
      <p:sp>
        <p:nvSpPr>
          <p:cNvPr id="4" name="TextBox 3">
            <a:extLst>
              <a:ext uri="{FF2B5EF4-FFF2-40B4-BE49-F238E27FC236}">
                <a16:creationId xmlns:a16="http://schemas.microsoft.com/office/drawing/2014/main" id="{EC323AF6-247B-C625-1D9D-E6807A9860E8}"/>
              </a:ext>
            </a:extLst>
          </p:cNvPr>
          <p:cNvSpPr txBox="1"/>
          <p:nvPr/>
        </p:nvSpPr>
        <p:spPr>
          <a:xfrm>
            <a:off x="292308" y="223887"/>
            <a:ext cx="8559384"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Planetary protection</a:t>
            </a:r>
          </a:p>
        </p:txBody>
      </p:sp>
      <p:sp>
        <p:nvSpPr>
          <p:cNvPr id="7" name="TextBox 6">
            <a:extLst>
              <a:ext uri="{FF2B5EF4-FFF2-40B4-BE49-F238E27FC236}">
                <a16:creationId xmlns:a16="http://schemas.microsoft.com/office/drawing/2014/main" id="{52706CFA-A005-374B-A88B-43BC454ED811}"/>
              </a:ext>
            </a:extLst>
          </p:cNvPr>
          <p:cNvSpPr txBox="1"/>
          <p:nvPr/>
        </p:nvSpPr>
        <p:spPr>
          <a:xfrm>
            <a:off x="4896382" y="6561454"/>
            <a:ext cx="3955310"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100" dirty="0">
                <a:solidFill>
                  <a:prstClr val="white"/>
                </a:solidFill>
                <a:latin typeface="Avenir Book" panose="02000503020000020003" pitchFamily="2" charset="0"/>
              </a:rPr>
              <a:t>Photo c</a:t>
            </a:r>
            <a:r>
              <a:rPr kumimoji="0" lang="en-US" sz="11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redits</a:t>
            </a:r>
            <a:r>
              <a:rPr kumimoji="0" lang="en-US" sz="11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NASA</a:t>
            </a:r>
          </a:p>
        </p:txBody>
      </p:sp>
      <p:sp>
        <p:nvSpPr>
          <p:cNvPr id="5" name="TextBox 4">
            <a:extLst>
              <a:ext uri="{FF2B5EF4-FFF2-40B4-BE49-F238E27FC236}">
                <a16:creationId xmlns:a16="http://schemas.microsoft.com/office/drawing/2014/main" id="{2EFA2746-86ED-220A-E295-B6ADA5295C4C}"/>
              </a:ext>
            </a:extLst>
          </p:cNvPr>
          <p:cNvSpPr txBox="1"/>
          <p:nvPr/>
        </p:nvSpPr>
        <p:spPr>
          <a:xfrm>
            <a:off x="292308" y="2160480"/>
            <a:ext cx="8469727" cy="1477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Black" panose="02000503020000020003" pitchFamily="2" charset="0"/>
                <a:ea typeface="Calibri" panose="020F0502020204030204" pitchFamily="34" charset="0"/>
                <a:cs typeface="Times New Roman" panose="02020603050405020304" pitchFamily="18" charset="0"/>
              </a:rPr>
              <a:t>Current methods </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(mostly Heat Microbial Reduction):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require removing hardware from the assembly room</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are time-consuming and expensive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are incompatible with sensitive instruments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Calibri" panose="020F0502020204030204" pitchFamily="34" charset="0"/>
                <a:cs typeface="Times New Roman" panose="02020603050405020304" pitchFamily="18" charset="0"/>
              </a:rPr>
              <a:t>do not remove cell debris</a:t>
            </a:r>
          </a:p>
        </p:txBody>
      </p:sp>
      <p:pic>
        <p:nvPicPr>
          <p:cNvPr id="13" name="Picture 12" descr="A group of people in white overalls standing around a large white object&#10;&#10;Description automatically generated">
            <a:extLst>
              <a:ext uri="{FF2B5EF4-FFF2-40B4-BE49-F238E27FC236}">
                <a16:creationId xmlns:a16="http://schemas.microsoft.com/office/drawing/2014/main" id="{D26C5A92-7EBD-3F93-BE0F-D7778DC011EA}"/>
              </a:ext>
            </a:extLst>
          </p:cNvPr>
          <p:cNvPicPr>
            <a:picLocks noChangeAspect="1"/>
          </p:cNvPicPr>
          <p:nvPr/>
        </p:nvPicPr>
        <p:blipFill>
          <a:blip r:embed="rId4"/>
          <a:stretch>
            <a:fillRect/>
          </a:stretch>
        </p:blipFill>
        <p:spPr>
          <a:xfrm>
            <a:off x="784699" y="3793864"/>
            <a:ext cx="3462920" cy="2858922"/>
          </a:xfrm>
          <a:prstGeom prst="rect">
            <a:avLst/>
          </a:prstGeom>
        </p:spPr>
      </p:pic>
      <p:sp>
        <p:nvSpPr>
          <p:cNvPr id="14" name="TextBox 13">
            <a:extLst>
              <a:ext uri="{FF2B5EF4-FFF2-40B4-BE49-F238E27FC236}">
                <a16:creationId xmlns:a16="http://schemas.microsoft.com/office/drawing/2014/main" id="{23183CA9-3A42-1967-0A81-0F5F7E4DFF3A}"/>
              </a:ext>
            </a:extLst>
          </p:cNvPr>
          <p:cNvSpPr txBox="1"/>
          <p:nvPr/>
        </p:nvSpPr>
        <p:spPr>
          <a:xfrm>
            <a:off x="739870" y="3793864"/>
            <a:ext cx="346292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Viking lander in preparation for HMR</a:t>
            </a:r>
          </a:p>
        </p:txBody>
      </p:sp>
      <p:sp>
        <p:nvSpPr>
          <p:cNvPr id="15" name="TextBox 14">
            <a:extLst>
              <a:ext uri="{FF2B5EF4-FFF2-40B4-BE49-F238E27FC236}">
                <a16:creationId xmlns:a16="http://schemas.microsoft.com/office/drawing/2014/main" id="{1A951DAF-91C5-DDFA-4DE8-7BE0F939FCD6}"/>
              </a:ext>
            </a:extLst>
          </p:cNvPr>
          <p:cNvSpPr txBox="1"/>
          <p:nvPr/>
        </p:nvSpPr>
        <p:spPr>
          <a:xfrm>
            <a:off x="6470248" y="3793864"/>
            <a:ext cx="2476982"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Mars 2020 bit carousel assembly</a:t>
            </a:r>
          </a:p>
        </p:txBody>
      </p:sp>
    </p:spTree>
    <p:extLst>
      <p:ext uri="{BB962C8B-B14F-4D97-AF65-F5344CB8AC3E}">
        <p14:creationId xmlns:p14="http://schemas.microsoft.com/office/powerpoint/2010/main" val="8471289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
            <a:extLst>
              <a:ext uri="{FF2B5EF4-FFF2-40B4-BE49-F238E27FC236}">
                <a16:creationId xmlns:a16="http://schemas.microsoft.com/office/drawing/2014/main" id="{F8E0E855-1362-954B-972D-D323F1ED85F0}"/>
              </a:ext>
            </a:extLst>
          </p:cNvPr>
          <p:cNvSpPr txBox="1">
            <a:spLocks noChangeArrowheads="1"/>
          </p:cNvSpPr>
          <p:nvPr/>
        </p:nvSpPr>
        <p:spPr bwMode="auto">
          <a:xfrm>
            <a:off x="-5214938" y="194738625"/>
            <a:ext cx="181451250" cy="277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en-US" sz="900" b="1" i="1"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Figure 2. </a:t>
            </a:r>
            <a:r>
              <a:rPr kumimoji="0" lang="en-US" altLang="en-US" sz="900" b="0" i="1"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State-of-the-art femtosecond laser research facilities at UNL.</a:t>
            </a:r>
            <a:endParaRPr kumimoji="0" lang="en-US" altLang="en-US" sz="135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1" name="Rectangle 6">
            <a:extLst>
              <a:ext uri="{FF2B5EF4-FFF2-40B4-BE49-F238E27FC236}">
                <a16:creationId xmlns:a16="http://schemas.microsoft.com/office/drawing/2014/main" id="{70757691-7F25-1648-A40E-7CBE3D1A87D6}"/>
              </a:ext>
            </a:extLst>
          </p:cNvPr>
          <p:cNvSpPr>
            <a:spLocks noChangeArrowheads="1"/>
          </p:cNvSpPr>
          <p:nvPr/>
        </p:nvSpPr>
        <p:spPr bwMode="auto">
          <a:xfrm>
            <a:off x="0" y="66991030"/>
            <a:ext cx="22870043"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marL="0" marR="0" lvl="0" indent="0" algn="l" defTabSz="685783" rtl="0" eaLnBrk="0" fontAlgn="base" latinLnBrk="0" hangingPunct="0">
              <a:lnSpc>
                <a:spcPct val="100000"/>
              </a:lnSpc>
              <a:spcBef>
                <a:spcPct val="0"/>
              </a:spcBef>
              <a:spcAft>
                <a:spcPct val="0"/>
              </a:spcAft>
              <a:buClrTx/>
              <a:buSzTx/>
              <a:buFontTx/>
              <a:buNone/>
              <a:tabLst/>
              <a:defRPr/>
            </a:pPr>
            <a:endPar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Calibri" panose="020F0502020204030204" pitchFamily="34" charset="0"/>
            </a:endParaRPr>
          </a:p>
          <a:p>
            <a:pPr marL="0" marR="0" lvl="0" indent="116678" algn="l" defTabSz="685783"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Calibri" panose="020F0502020204030204" pitchFamily="34" charset="0"/>
              </a:rPr>
              <a:t>Sterilization research using high photon flux tuned wavelength femtosecond pulses is enabled by the Coherent Legend Elite Duo laser (see Figure 2) at UNL that was acquired with Defense University Research Instrumentation Program (DURIP 2016) funding ($488K). The laser is wavelength tunable from 800 nm to 15 microns. The wavelengths of 400 nm and 266 nm are also available using non-linear crystals available in the lab. </a:t>
            </a:r>
            <a:endPar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endParaRPr>
          </a:p>
          <a:p>
            <a:pPr marL="0" marR="0" lvl="0" indent="116678" algn="l" defTabSz="685783"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For this task only </a:t>
            </a:r>
            <a:r>
              <a:rPr kumimoji="0" lang="en-US" altLang="en-US" sz="900" b="0" i="1"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Bacillus subtilis </a:t>
            </a:r>
            <a:r>
              <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will be used following the microbiology methods described in Section 2.4.1. Surfaces spiked with the spores will be illuminated with femtosecond pulses at various wavelengths below the damage threshold for the aluminum. Wavelengths of particular interest are resonance wavelengths for the water in the spores (e.g., 2.7 µm). As an alternative to using IR wavelengths, we will also investigate the use of UV wavelengths at frequency doubled (400 nm) </a:t>
            </a:r>
            <a:endParaRPr kumimoji="0" lang="en-US" altLang="en-US" sz="135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8321515C-2E05-0140-AAAF-29C55537DD2C}"/>
              </a:ext>
            </a:extLst>
          </p:cNvPr>
          <p:cNvSpPr txBox="1"/>
          <p:nvPr/>
        </p:nvSpPr>
        <p:spPr>
          <a:xfrm>
            <a:off x="411109" y="1899168"/>
            <a:ext cx="8321782"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High photon flux</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35 fs laser pulses (~1 x 10</a:t>
            </a:r>
            <a:r>
              <a:rPr kumimoji="0" lang="en-US" sz="1800" b="0" i="0" u="none" strike="noStrike" kern="1200" cap="none" spc="0" normalizeH="0" baseline="30000" noProof="0" dirty="0">
                <a:ln>
                  <a:noFill/>
                </a:ln>
                <a:solidFill>
                  <a:prstClr val="white"/>
                </a:solidFill>
                <a:effectLst/>
                <a:uLnTx/>
                <a:uFillTx/>
                <a:latin typeface="Avenir Book" panose="02000503020000020003" pitchFamily="2" charset="0"/>
                <a:ea typeface="+mn-ea"/>
                <a:cs typeface="+mn-cs"/>
              </a:rPr>
              <a:t>31</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photons/(sec*cm</a:t>
            </a:r>
            <a:r>
              <a:rPr kumimoji="0" lang="en-US" sz="1800" b="0" i="0" u="none" strike="noStrike" kern="1200" cap="none" spc="0" normalizeH="0" baseline="30000" noProof="0" dirty="0">
                <a:ln>
                  <a:noFill/>
                </a:ln>
                <a:solidFill>
                  <a:prstClr val="white"/>
                </a:solidFill>
                <a:effectLst/>
                <a:uLnTx/>
                <a:uFillTx/>
                <a:latin typeface="Avenir Book" panose="02000503020000020003" pitchFamily="2" charset="0"/>
                <a:ea typeface="+mn-ea"/>
                <a:cs typeface="+mn-cs"/>
              </a:rPr>
              <a:t>2</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~0.1 J/cm</a:t>
            </a:r>
            <a:r>
              <a:rPr kumimoji="0" lang="en-US" sz="1800" b="0" i="0" u="none" strike="noStrike" kern="1200" cap="none" spc="0" normalizeH="0" baseline="30000" noProof="0" dirty="0">
                <a:ln>
                  <a:noFill/>
                </a:ln>
                <a:solidFill>
                  <a:prstClr val="white"/>
                </a:solidFill>
                <a:effectLst/>
                <a:uLnTx/>
                <a:uFillTx/>
                <a:latin typeface="Avenir Book" panose="02000503020000020003" pitchFamily="2" charset="0"/>
                <a:ea typeface="+mn-ea"/>
                <a:cs typeface="+mn-cs"/>
              </a:rPr>
              <a:t>2</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Multi-photon, non-linear light-matter interactions.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High-speed surface scanning</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~2,500 cm</a:t>
            </a:r>
            <a:r>
              <a:rPr kumimoji="0" lang="en-US" sz="1800" b="0" i="0" u="none" strike="noStrike" kern="1200" cap="none" spc="0" normalizeH="0" baseline="30000" noProof="0" dirty="0">
                <a:ln>
                  <a:noFill/>
                </a:ln>
                <a:solidFill>
                  <a:prstClr val="white"/>
                </a:solidFill>
                <a:effectLst/>
                <a:uLnTx/>
                <a:uFillTx/>
                <a:latin typeface="Avenir Book" panose="02000503020000020003" pitchFamily="2" charset="0"/>
                <a:ea typeface="+mn-ea"/>
                <a:cs typeface="+mn-cs"/>
              </a:rPr>
              <a:t>2</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/sec  - can be done in situ</a:t>
            </a:r>
            <a:b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br>
            <a:endParaRPr kumimoji="0" lang="en-US" sz="18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Wavelength-tuned</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Can enhance standard UV sterilization,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or take advantage of resonance absorption of water (2.7 µm)</a:t>
            </a:r>
          </a:p>
        </p:txBody>
      </p:sp>
      <p:pic>
        <p:nvPicPr>
          <p:cNvPr id="24" name="Picture 23" descr="A diagram of a wave plate&#10;&#10;Description automatically generated">
            <a:extLst>
              <a:ext uri="{FF2B5EF4-FFF2-40B4-BE49-F238E27FC236}">
                <a16:creationId xmlns:a16="http://schemas.microsoft.com/office/drawing/2014/main" id="{6BF4C80A-B70A-DF4D-D569-9DBCD638A29C}"/>
              </a:ext>
            </a:extLst>
          </p:cNvPr>
          <p:cNvPicPr>
            <a:picLocks noChangeAspect="1"/>
          </p:cNvPicPr>
          <p:nvPr/>
        </p:nvPicPr>
        <p:blipFill>
          <a:blip r:embed="rId3"/>
          <a:stretch>
            <a:fillRect/>
          </a:stretch>
        </p:blipFill>
        <p:spPr>
          <a:xfrm>
            <a:off x="2991039" y="4275562"/>
            <a:ext cx="5860653" cy="2110373"/>
          </a:xfrm>
          <a:prstGeom prst="rect">
            <a:avLst/>
          </a:prstGeom>
        </p:spPr>
      </p:pic>
      <p:sp>
        <p:nvSpPr>
          <p:cNvPr id="25" name="TextBox 24">
            <a:extLst>
              <a:ext uri="{FF2B5EF4-FFF2-40B4-BE49-F238E27FC236}">
                <a16:creationId xmlns:a16="http://schemas.microsoft.com/office/drawing/2014/main" id="{194FB1B8-824A-A9A9-AD23-B2B473B0BA8E}"/>
              </a:ext>
            </a:extLst>
          </p:cNvPr>
          <p:cNvSpPr txBox="1"/>
          <p:nvPr/>
        </p:nvSpPr>
        <p:spPr>
          <a:xfrm>
            <a:off x="411109" y="4038086"/>
            <a:ext cx="2579930" cy="25853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Dual-pulse option</a:t>
            </a:r>
            <a:r>
              <a:rPr kumimoji="0" lang="en-US" sz="1800" b="1"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T</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wo pulses spaced picoseconds apart.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Takes advantage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time-dependent light-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matter interaction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processes.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Not previously used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for sterilization.</a:t>
            </a:r>
          </a:p>
        </p:txBody>
      </p:sp>
      <p:sp>
        <p:nvSpPr>
          <p:cNvPr id="26" name="TextBox 25">
            <a:extLst>
              <a:ext uri="{FF2B5EF4-FFF2-40B4-BE49-F238E27FC236}">
                <a16:creationId xmlns:a16="http://schemas.microsoft.com/office/drawing/2014/main" id="{341F39F3-1586-0084-BD10-9C287D161BE5}"/>
              </a:ext>
            </a:extLst>
          </p:cNvPr>
          <p:cNvSpPr txBox="1"/>
          <p:nvPr/>
        </p:nvSpPr>
        <p:spPr>
          <a:xfrm>
            <a:off x="292308" y="223887"/>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Femtosecond pulsed laser processing for sterilization</a:t>
            </a:r>
          </a:p>
        </p:txBody>
      </p:sp>
      <p:sp>
        <p:nvSpPr>
          <p:cNvPr id="27" name="TextBox 26">
            <a:extLst>
              <a:ext uri="{FF2B5EF4-FFF2-40B4-BE49-F238E27FC236}">
                <a16:creationId xmlns:a16="http://schemas.microsoft.com/office/drawing/2014/main" id="{D82BBB2F-489E-4042-5AA0-0DFFAB97AE12}"/>
              </a:ext>
            </a:extLst>
          </p:cNvPr>
          <p:cNvSpPr txBox="1"/>
          <p:nvPr/>
        </p:nvSpPr>
        <p:spPr>
          <a:xfrm>
            <a:off x="2114518" y="1358287"/>
            <a:ext cx="554792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venir Light Oblique" panose="020B0402020203090204" pitchFamily="34" charset="77"/>
                <a:ea typeface="+mn-ea"/>
                <a:cs typeface="+mn-cs"/>
              </a:rPr>
              <a:t>PI: Craig </a:t>
            </a:r>
            <a:r>
              <a:rPr kumimoji="0" lang="en-US" sz="1800" b="0" i="1" u="none" strike="noStrike" kern="1200" cap="none" spc="0" normalizeH="0" baseline="0" noProof="0" dirty="0" err="1">
                <a:ln>
                  <a:noFill/>
                </a:ln>
                <a:solidFill>
                  <a:prstClr val="white"/>
                </a:solidFill>
                <a:effectLst/>
                <a:uLnTx/>
                <a:uFillTx/>
                <a:latin typeface="Avenir Light Oblique" panose="020B0402020203090204" pitchFamily="34" charset="77"/>
                <a:ea typeface="+mn-ea"/>
                <a:cs typeface="+mn-cs"/>
              </a:rPr>
              <a:t>Zuhlke</a:t>
            </a:r>
            <a:r>
              <a:rPr kumimoji="0" lang="en-US" sz="1800" b="0" i="1" u="none" strike="noStrike" kern="1200" cap="none" spc="0" normalizeH="0" baseline="0" noProof="0" dirty="0">
                <a:ln>
                  <a:noFill/>
                </a:ln>
                <a:solidFill>
                  <a:prstClr val="white"/>
                </a:solidFill>
                <a:effectLst/>
                <a:uLnTx/>
                <a:uFillTx/>
                <a:latin typeface="Avenir Light Oblique" panose="020B0402020203090204" pitchFamily="34" charset="77"/>
                <a:ea typeface="+mn-ea"/>
                <a:cs typeface="+mn-cs"/>
              </a:rPr>
              <a:t>, University of Nebraska-Lincoln</a:t>
            </a:r>
          </a:p>
        </p:txBody>
      </p:sp>
      <p:sp>
        <p:nvSpPr>
          <p:cNvPr id="28" name="TextBox 27">
            <a:extLst>
              <a:ext uri="{FF2B5EF4-FFF2-40B4-BE49-F238E27FC236}">
                <a16:creationId xmlns:a16="http://schemas.microsoft.com/office/drawing/2014/main" id="{E7BAF02F-2527-60A3-E6A0-640293AC8C12}"/>
              </a:ext>
            </a:extLst>
          </p:cNvPr>
          <p:cNvSpPr txBox="1"/>
          <p:nvPr/>
        </p:nvSpPr>
        <p:spPr>
          <a:xfrm>
            <a:off x="2931807" y="6387892"/>
            <a:ext cx="2319866"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credit: Kaleb McQuillan, Craig </a:t>
            </a:r>
            <a:r>
              <a:rPr kumimoji="0" lang="en-US" sz="1000" b="0" i="0" u="none" strike="noStrike" kern="1200" cap="none" spc="0" normalizeH="0" baseline="0" noProof="0" dirty="0" err="1">
                <a:ln>
                  <a:noFill/>
                </a:ln>
                <a:solidFill>
                  <a:prstClr val="white">
                    <a:lumMod val="75000"/>
                  </a:prstClr>
                </a:solidFill>
                <a:effectLst/>
                <a:uLnTx/>
                <a:uFillTx/>
                <a:latin typeface="Avenir Book" panose="02000503020000020003" pitchFamily="2" charset="0"/>
                <a:ea typeface="+mn-ea"/>
                <a:cs typeface="+mn-cs"/>
              </a:rPr>
              <a:t>Zuhlke</a:t>
            </a:r>
            <a:endPar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endParaRPr>
          </a:p>
        </p:txBody>
      </p:sp>
    </p:spTree>
    <p:extLst>
      <p:ext uri="{BB962C8B-B14F-4D97-AF65-F5344CB8AC3E}">
        <p14:creationId xmlns:p14="http://schemas.microsoft.com/office/powerpoint/2010/main" val="2667456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microscope&#10;&#10;Description automatically generated">
            <a:extLst>
              <a:ext uri="{FF2B5EF4-FFF2-40B4-BE49-F238E27FC236}">
                <a16:creationId xmlns:a16="http://schemas.microsoft.com/office/drawing/2014/main" id="{02619596-ADA6-8A16-6304-E59EE744A8B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522667" y="359764"/>
            <a:ext cx="8186618" cy="6223700"/>
          </a:xfrm>
          <a:prstGeom prst="rect">
            <a:avLst/>
          </a:prstGeom>
        </p:spPr>
      </p:pic>
    </p:spTree>
    <p:extLst>
      <p:ext uri="{BB962C8B-B14F-4D97-AF65-F5344CB8AC3E}">
        <p14:creationId xmlns:p14="http://schemas.microsoft.com/office/powerpoint/2010/main" val="36562358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CDEF0-87C6-75EB-510E-E0C8194D5DB9}"/>
            </a:ext>
          </a:extLst>
        </p:cNvPr>
        <p:cNvGrpSpPr/>
        <p:nvPr/>
      </p:nvGrpSpPr>
      <p:grpSpPr>
        <a:xfrm>
          <a:off x="0" y="0"/>
          <a:ext cx="0" cy="0"/>
          <a:chOff x="0" y="0"/>
          <a:chExt cx="0" cy="0"/>
        </a:xfrm>
      </p:grpSpPr>
      <p:sp>
        <p:nvSpPr>
          <p:cNvPr id="10" name="Text Box 1">
            <a:extLst>
              <a:ext uri="{FF2B5EF4-FFF2-40B4-BE49-F238E27FC236}">
                <a16:creationId xmlns:a16="http://schemas.microsoft.com/office/drawing/2014/main" id="{748C52CA-5F78-397B-1940-1785890A5A3C}"/>
              </a:ext>
            </a:extLst>
          </p:cNvPr>
          <p:cNvSpPr txBox="1">
            <a:spLocks noChangeArrowheads="1"/>
          </p:cNvSpPr>
          <p:nvPr/>
        </p:nvSpPr>
        <p:spPr bwMode="auto">
          <a:xfrm>
            <a:off x="-5214938" y="194738625"/>
            <a:ext cx="181451250" cy="277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685783" rtl="0" eaLnBrk="0" fontAlgn="base" latinLnBrk="0" hangingPunct="0">
              <a:lnSpc>
                <a:spcPct val="100000"/>
              </a:lnSpc>
              <a:spcBef>
                <a:spcPct val="0"/>
              </a:spcBef>
              <a:spcAft>
                <a:spcPct val="0"/>
              </a:spcAft>
              <a:buClrTx/>
              <a:buSzTx/>
              <a:buFontTx/>
              <a:buNone/>
              <a:tabLst/>
              <a:defRPr/>
            </a:pPr>
            <a:r>
              <a:rPr kumimoji="0" lang="en-US" altLang="en-US" sz="900" b="1" i="1"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Figure 2. </a:t>
            </a:r>
            <a:r>
              <a:rPr kumimoji="0" lang="en-US" altLang="en-US" sz="900" b="0" i="1"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State-of-the-art femtosecond laser research facilities at UNL.</a:t>
            </a:r>
            <a:endParaRPr kumimoji="0" lang="en-US" altLang="en-US" sz="135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1" name="Rectangle 6">
            <a:extLst>
              <a:ext uri="{FF2B5EF4-FFF2-40B4-BE49-F238E27FC236}">
                <a16:creationId xmlns:a16="http://schemas.microsoft.com/office/drawing/2014/main" id="{5507EC62-C586-7720-6242-83B1777459CA}"/>
              </a:ext>
            </a:extLst>
          </p:cNvPr>
          <p:cNvSpPr>
            <a:spLocks noChangeArrowheads="1"/>
          </p:cNvSpPr>
          <p:nvPr/>
        </p:nvSpPr>
        <p:spPr bwMode="auto">
          <a:xfrm>
            <a:off x="0" y="66991030"/>
            <a:ext cx="22870043"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marL="0" marR="0" lvl="0" indent="0" algn="l" defTabSz="685783" rtl="0" eaLnBrk="0" fontAlgn="base" latinLnBrk="0" hangingPunct="0">
              <a:lnSpc>
                <a:spcPct val="100000"/>
              </a:lnSpc>
              <a:spcBef>
                <a:spcPct val="0"/>
              </a:spcBef>
              <a:spcAft>
                <a:spcPct val="0"/>
              </a:spcAft>
              <a:buClrTx/>
              <a:buSzTx/>
              <a:buFontTx/>
              <a:buNone/>
              <a:tabLst/>
              <a:defRPr/>
            </a:pPr>
            <a:endPar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Calibri" panose="020F0502020204030204" pitchFamily="34" charset="0"/>
            </a:endParaRPr>
          </a:p>
          <a:p>
            <a:pPr marL="0" marR="0" lvl="0" indent="116678" algn="l" defTabSz="685783"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Calibri" panose="020F0502020204030204" pitchFamily="34" charset="0"/>
              </a:rPr>
              <a:t>Sterilization research using high photon flux tuned wavelength femtosecond pulses is enabled by the Coherent Legend Elite Duo laser (see Figure 2) at UNL that was acquired with Defense University Research Instrumentation Program (DURIP 2016) funding ($488K). The laser is wavelength tunable from 800 nm to 15 microns. The wavelengths of 400 nm and 266 nm are also available using non-linear crystals available in the lab. </a:t>
            </a:r>
            <a:endPar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endParaRPr>
          </a:p>
          <a:p>
            <a:pPr marL="0" marR="0" lvl="0" indent="116678" algn="l" defTabSz="685783"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For this task only </a:t>
            </a:r>
            <a:r>
              <a:rPr kumimoji="0" lang="en-US" altLang="en-US" sz="900" b="0" i="1"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Bacillus subtilis </a:t>
            </a:r>
            <a:r>
              <a:rPr kumimoji="0" lang="en-US" altLang="en-US" sz="900" b="0" i="0" u="none" strike="noStrike" kern="1200" cap="none" spc="0" normalizeH="0" baseline="0" noProof="0">
                <a:ln>
                  <a:noFill/>
                </a:ln>
                <a:solidFill>
                  <a:prstClr val="white"/>
                </a:solidFill>
                <a:effectLst/>
                <a:uLnTx/>
                <a:uFillTx/>
                <a:latin typeface="Times New Roman" panose="02020603050405020304" pitchFamily="18" charset="0"/>
                <a:ea typeface="Calibri" panose="020F0502020204030204" pitchFamily="34" charset="0"/>
                <a:cs typeface="+mn-cs"/>
              </a:rPr>
              <a:t>will be used following the microbiology methods described in Section 2.4.1. Surfaces spiked with the spores will be illuminated with femtosecond pulses at various wavelengths below the damage threshold for the aluminum. Wavelengths of particular interest are resonance wavelengths for the water in the spores (e.g., 2.7 µm). As an alternative to using IR wavelengths, we will also investigate the use of UV wavelengths at frequency doubled (400 nm) </a:t>
            </a:r>
            <a:endParaRPr kumimoji="0" lang="en-US" altLang="en-US" sz="135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TextBox 14">
            <a:extLst>
              <a:ext uri="{FF2B5EF4-FFF2-40B4-BE49-F238E27FC236}">
                <a16:creationId xmlns:a16="http://schemas.microsoft.com/office/drawing/2014/main" id="{0191729D-FC1B-D88B-2F69-9E186BB0A9AD}"/>
              </a:ext>
            </a:extLst>
          </p:cNvPr>
          <p:cNvSpPr txBox="1"/>
          <p:nvPr/>
        </p:nvSpPr>
        <p:spPr>
          <a:xfrm>
            <a:off x="1323879" y="5920401"/>
            <a:ext cx="2743200" cy="400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Pre-Processing</a:t>
            </a:r>
            <a:endParaRPr kumimoji="0" lang="en-US" sz="18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endParaRPr>
          </a:p>
        </p:txBody>
      </p:sp>
      <p:sp>
        <p:nvSpPr>
          <p:cNvPr id="16" name="TextBox 15">
            <a:extLst>
              <a:ext uri="{FF2B5EF4-FFF2-40B4-BE49-F238E27FC236}">
                <a16:creationId xmlns:a16="http://schemas.microsoft.com/office/drawing/2014/main" id="{DBBA2782-E579-1A1E-42C4-A62842DC5D45}"/>
              </a:ext>
            </a:extLst>
          </p:cNvPr>
          <p:cNvSpPr txBox="1"/>
          <p:nvPr/>
        </p:nvSpPr>
        <p:spPr>
          <a:xfrm>
            <a:off x="5411786" y="5932704"/>
            <a:ext cx="2743200" cy="400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Post-Processing</a:t>
            </a:r>
            <a:endParaRPr kumimoji="0" lang="en-US" sz="1800" b="0"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endParaRPr>
          </a:p>
        </p:txBody>
      </p:sp>
      <p:grpSp>
        <p:nvGrpSpPr>
          <p:cNvPr id="23" name="Group 22">
            <a:extLst>
              <a:ext uri="{FF2B5EF4-FFF2-40B4-BE49-F238E27FC236}">
                <a16:creationId xmlns:a16="http://schemas.microsoft.com/office/drawing/2014/main" id="{49DB9D1E-D282-276F-5F46-6A5616E94891}"/>
              </a:ext>
            </a:extLst>
          </p:cNvPr>
          <p:cNvGrpSpPr/>
          <p:nvPr/>
        </p:nvGrpSpPr>
        <p:grpSpPr>
          <a:xfrm>
            <a:off x="786001" y="2403131"/>
            <a:ext cx="7709645" cy="3510258"/>
            <a:chOff x="404036" y="1194271"/>
            <a:chExt cx="7709645" cy="3510258"/>
          </a:xfrm>
        </p:grpSpPr>
        <p:pic>
          <p:nvPicPr>
            <p:cNvPr id="9" name="Picture 8" descr="A close-up of a microscope&#10;&#10;Description automatically generated">
              <a:extLst>
                <a:ext uri="{FF2B5EF4-FFF2-40B4-BE49-F238E27FC236}">
                  <a16:creationId xmlns:a16="http://schemas.microsoft.com/office/drawing/2014/main" id="{F0EA0852-8EF7-4056-84AC-57A9EAD1BB95}"/>
                </a:ext>
              </a:extLst>
            </p:cNvPr>
            <p:cNvPicPr>
              <a:picLocks noChangeAspect="1"/>
            </p:cNvPicPr>
            <p:nvPr/>
          </p:nvPicPr>
          <p:blipFill>
            <a:blip r:embed="rId3"/>
            <a:stretch>
              <a:fillRect/>
            </a:stretch>
          </p:blipFill>
          <p:spPr>
            <a:xfrm>
              <a:off x="404036" y="1194271"/>
              <a:ext cx="3818963" cy="3510258"/>
            </a:xfrm>
            <a:prstGeom prst="rect">
              <a:avLst/>
            </a:prstGeom>
          </p:spPr>
        </p:pic>
        <p:pic>
          <p:nvPicPr>
            <p:cNvPr id="14" name="Picture 13" descr="A close-up of a black and white photo&#10;&#10;Description automatically generated">
              <a:extLst>
                <a:ext uri="{FF2B5EF4-FFF2-40B4-BE49-F238E27FC236}">
                  <a16:creationId xmlns:a16="http://schemas.microsoft.com/office/drawing/2014/main" id="{F5057AFF-75D4-FCAB-FFC0-59DB2F08A0BC}"/>
                </a:ext>
              </a:extLst>
            </p:cNvPr>
            <p:cNvPicPr>
              <a:picLocks noChangeAspect="1"/>
            </p:cNvPicPr>
            <p:nvPr/>
          </p:nvPicPr>
          <p:blipFill>
            <a:blip r:embed="rId4"/>
            <a:stretch>
              <a:fillRect/>
            </a:stretch>
          </p:blipFill>
          <p:spPr>
            <a:xfrm>
              <a:off x="4330575" y="1194271"/>
              <a:ext cx="3783106" cy="3510258"/>
            </a:xfrm>
            <a:prstGeom prst="rect">
              <a:avLst/>
            </a:prstGeom>
          </p:spPr>
        </p:pic>
        <p:sp>
          <p:nvSpPr>
            <p:cNvPr id="21" name="Oval 20">
              <a:extLst>
                <a:ext uri="{FF2B5EF4-FFF2-40B4-BE49-F238E27FC236}">
                  <a16:creationId xmlns:a16="http://schemas.microsoft.com/office/drawing/2014/main" id="{B0FECA71-EB98-6BC9-3D4A-038C7ECA5CB8}"/>
                </a:ext>
              </a:extLst>
            </p:cNvPr>
            <p:cNvSpPr/>
            <p:nvPr/>
          </p:nvSpPr>
          <p:spPr>
            <a:xfrm>
              <a:off x="655043" y="1237142"/>
              <a:ext cx="573742" cy="591671"/>
            </a:xfrm>
            <a:prstGeom prst="ellipse">
              <a:avLst/>
            </a:prstGeom>
            <a:noFill/>
            <a:ln w="25400" cap="flat">
              <a:solidFill>
                <a:schemeClr val="accent1"/>
              </a:solidFill>
              <a:prstDash val="solid"/>
              <a:round/>
            </a:ln>
            <a:effectLst>
              <a:outerShdw blurRad="38100" dist="25400" dir="2700000" rotWithShape="0">
                <a:srgbClr val="000000">
                  <a:alpha val="6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sym typeface="Calibri"/>
              </a:endParaRPr>
            </a:p>
          </p:txBody>
        </p:sp>
        <p:sp>
          <p:nvSpPr>
            <p:cNvPr id="22" name="Oval 21">
              <a:extLst>
                <a:ext uri="{FF2B5EF4-FFF2-40B4-BE49-F238E27FC236}">
                  <a16:creationId xmlns:a16="http://schemas.microsoft.com/office/drawing/2014/main" id="{3BBE3A0F-9317-25E5-E38E-37808E269C09}"/>
                </a:ext>
              </a:extLst>
            </p:cNvPr>
            <p:cNvSpPr/>
            <p:nvPr/>
          </p:nvSpPr>
          <p:spPr>
            <a:xfrm>
              <a:off x="4742950" y="1201282"/>
              <a:ext cx="573742" cy="591671"/>
            </a:xfrm>
            <a:prstGeom prst="ellipse">
              <a:avLst/>
            </a:prstGeom>
            <a:noFill/>
            <a:ln w="25400" cap="flat">
              <a:solidFill>
                <a:schemeClr val="accent1"/>
              </a:solidFill>
              <a:prstDash val="solid"/>
              <a:round/>
            </a:ln>
            <a:effectLst>
              <a:outerShdw blurRad="38100" dist="25400" dir="2700000" rotWithShape="0">
                <a:srgbClr val="000000">
                  <a:alpha val="6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sym typeface="Calibri"/>
              </a:endParaRPr>
            </a:p>
          </p:txBody>
        </p:sp>
      </p:grpSp>
      <p:sp>
        <p:nvSpPr>
          <p:cNvPr id="2" name="TextBox 1">
            <a:extLst>
              <a:ext uri="{FF2B5EF4-FFF2-40B4-BE49-F238E27FC236}">
                <a16:creationId xmlns:a16="http://schemas.microsoft.com/office/drawing/2014/main" id="{3F39A79E-8A03-CE08-0533-ACB359947D08}"/>
              </a:ext>
            </a:extLst>
          </p:cNvPr>
          <p:cNvSpPr txBox="1"/>
          <p:nvPr/>
        </p:nvSpPr>
        <p:spPr>
          <a:xfrm>
            <a:off x="292308" y="223887"/>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Femtosecond lasers may remove spore material</a:t>
            </a:r>
          </a:p>
        </p:txBody>
      </p:sp>
      <p:sp>
        <p:nvSpPr>
          <p:cNvPr id="4" name="TextBox 3">
            <a:extLst>
              <a:ext uri="{FF2B5EF4-FFF2-40B4-BE49-F238E27FC236}">
                <a16:creationId xmlns:a16="http://schemas.microsoft.com/office/drawing/2014/main" id="{F429A86C-F0E4-821F-ABAD-D4E6BBD18437}"/>
              </a:ext>
            </a:extLst>
          </p:cNvPr>
          <p:cNvSpPr txBox="1"/>
          <p:nvPr/>
        </p:nvSpPr>
        <p:spPr>
          <a:xfrm>
            <a:off x="248996" y="1386152"/>
            <a:ext cx="8602696"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B. subtilis </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spores were deposited on mirror-polished aluminum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Processed at peak fluence = 0.04 J/cm</a:t>
            </a:r>
            <a:r>
              <a:rPr kumimoji="0" lang="en-US" sz="1800" b="0" i="0" u="none" strike="noStrike" kern="1200" cap="none" spc="0" normalizeH="0" baseline="30000" noProof="0" dirty="0">
                <a:ln>
                  <a:noFill/>
                </a:ln>
                <a:solidFill>
                  <a:prstClr val="white"/>
                </a:solidFill>
                <a:effectLst/>
                <a:uLnTx/>
                <a:uFillTx/>
                <a:latin typeface="Avenir Book" panose="02000503020000020003" pitchFamily="2" charset="0"/>
                <a:ea typeface="+mn-ea"/>
                <a:cs typeface="Futura Medium" panose="020B0602020204020303" pitchFamily="34" charset="-79"/>
              </a:rPr>
              <a:t>2</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and a pulse count = 100,000 </a:t>
            </a:r>
          </a:p>
        </p:txBody>
      </p:sp>
      <p:sp>
        <p:nvSpPr>
          <p:cNvPr id="3" name="TextBox 2">
            <a:extLst>
              <a:ext uri="{FF2B5EF4-FFF2-40B4-BE49-F238E27FC236}">
                <a16:creationId xmlns:a16="http://schemas.microsoft.com/office/drawing/2014/main" id="{D6B543CD-448E-321F-ABB0-F4E5DC54DD15}"/>
              </a:ext>
            </a:extLst>
          </p:cNvPr>
          <p:cNvSpPr txBox="1"/>
          <p:nvPr/>
        </p:nvSpPr>
        <p:spPr>
          <a:xfrm>
            <a:off x="0" y="6597957"/>
            <a:ext cx="1529586"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credit: Kaleb McQuillan</a:t>
            </a:r>
          </a:p>
        </p:txBody>
      </p:sp>
    </p:spTree>
    <p:extLst>
      <p:ext uri="{BB962C8B-B14F-4D97-AF65-F5344CB8AC3E}">
        <p14:creationId xmlns:p14="http://schemas.microsoft.com/office/powerpoint/2010/main" val="17405822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9E146-B82D-095E-F19E-98018FCFD54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A6B698B0-0267-083A-24E2-811E82CDA2EF}"/>
              </a:ext>
            </a:extLst>
          </p:cNvPr>
          <p:cNvGrpSpPr/>
          <p:nvPr/>
        </p:nvGrpSpPr>
        <p:grpSpPr>
          <a:xfrm>
            <a:off x="1845282" y="2340233"/>
            <a:ext cx="5433274" cy="4340180"/>
            <a:chOff x="1947960" y="2032483"/>
            <a:chExt cx="5433274" cy="4340180"/>
          </a:xfrm>
        </p:grpSpPr>
        <p:pic>
          <p:nvPicPr>
            <p:cNvPr id="2" name="Picture 1" descr="A graph of a pulse curve&#10;&#10;Description automatically generated">
              <a:extLst>
                <a:ext uri="{FF2B5EF4-FFF2-40B4-BE49-F238E27FC236}">
                  <a16:creationId xmlns:a16="http://schemas.microsoft.com/office/drawing/2014/main" id="{CEFE1EEF-05D7-C127-FF13-C61B60E66A77}"/>
                </a:ext>
              </a:extLst>
            </p:cNvPr>
            <p:cNvPicPr>
              <a:picLocks noChangeAspect="1"/>
            </p:cNvPicPr>
            <p:nvPr/>
          </p:nvPicPr>
          <p:blipFill>
            <a:blip r:embed="rId2"/>
            <a:stretch>
              <a:fillRect/>
            </a:stretch>
          </p:blipFill>
          <p:spPr>
            <a:xfrm>
              <a:off x="1947960" y="2032483"/>
              <a:ext cx="5433274" cy="4340180"/>
            </a:xfrm>
            <a:prstGeom prst="rect">
              <a:avLst/>
            </a:prstGeom>
            <a:ln w="28575">
              <a:noFill/>
            </a:ln>
          </p:spPr>
        </p:pic>
        <p:sp>
          <p:nvSpPr>
            <p:cNvPr id="3" name="TextBox 2">
              <a:extLst>
                <a:ext uri="{FF2B5EF4-FFF2-40B4-BE49-F238E27FC236}">
                  <a16:creationId xmlns:a16="http://schemas.microsoft.com/office/drawing/2014/main" id="{3DFBC164-4E75-AD24-CE70-24648B8B7EE2}"/>
                </a:ext>
              </a:extLst>
            </p:cNvPr>
            <p:cNvSpPr txBox="1"/>
            <p:nvPr/>
          </p:nvSpPr>
          <p:spPr>
            <a:xfrm>
              <a:off x="6544971" y="3856530"/>
              <a:ext cx="674219" cy="276995"/>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5e+04</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endParaRPr>
            </a:p>
          </p:txBody>
        </p:sp>
        <p:sp>
          <p:nvSpPr>
            <p:cNvPr id="4" name="TextBox 3">
              <a:extLst>
                <a:ext uri="{FF2B5EF4-FFF2-40B4-BE49-F238E27FC236}">
                  <a16:creationId xmlns:a16="http://schemas.microsoft.com/office/drawing/2014/main" id="{66D6A05B-6DC9-2DE6-0F07-B41FB0B68B95}"/>
                </a:ext>
              </a:extLst>
            </p:cNvPr>
            <p:cNvSpPr txBox="1"/>
            <p:nvPr/>
          </p:nvSpPr>
          <p:spPr>
            <a:xfrm>
              <a:off x="6544971" y="4133525"/>
              <a:ext cx="674219" cy="276995"/>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1e+05</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sym typeface="Calibri"/>
              </a:endParaRPr>
            </a:p>
          </p:txBody>
        </p:sp>
      </p:grpSp>
      <p:sp>
        <p:nvSpPr>
          <p:cNvPr id="6" name="TextBox 5">
            <a:extLst>
              <a:ext uri="{FF2B5EF4-FFF2-40B4-BE49-F238E27FC236}">
                <a16:creationId xmlns:a16="http://schemas.microsoft.com/office/drawing/2014/main" id="{43E12C7E-B371-8EFD-959C-A3DBEE76D35F}"/>
              </a:ext>
            </a:extLst>
          </p:cNvPr>
          <p:cNvSpPr txBox="1"/>
          <p:nvPr/>
        </p:nvSpPr>
        <p:spPr>
          <a:xfrm>
            <a:off x="292308" y="223887"/>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Femtosecond lasers definitely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mn-cs"/>
              </a:rPr>
              <a:t>kill spores</a:t>
            </a:r>
          </a:p>
        </p:txBody>
      </p:sp>
      <p:sp>
        <p:nvSpPr>
          <p:cNvPr id="7" name="TextBox 6">
            <a:extLst>
              <a:ext uri="{FF2B5EF4-FFF2-40B4-BE49-F238E27FC236}">
                <a16:creationId xmlns:a16="http://schemas.microsoft.com/office/drawing/2014/main" id="{9A63244C-3937-B0FA-F1F2-7B7D90FBB56E}"/>
              </a:ext>
            </a:extLst>
          </p:cNvPr>
          <p:cNvSpPr txBox="1"/>
          <p:nvPr/>
        </p:nvSpPr>
        <p:spPr>
          <a:xfrm>
            <a:off x="248996" y="1374577"/>
            <a:ext cx="860269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B. subtilis </a:t>
            </a: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spores were deposited on mirror-polished aluminum</a:t>
            </a:r>
          </a:p>
        </p:txBody>
      </p:sp>
      <p:sp>
        <p:nvSpPr>
          <p:cNvPr id="9" name="TextBox 8">
            <a:extLst>
              <a:ext uri="{FF2B5EF4-FFF2-40B4-BE49-F238E27FC236}">
                <a16:creationId xmlns:a16="http://schemas.microsoft.com/office/drawing/2014/main" id="{1D3EF106-62F8-7AD4-E344-333625DC939B}"/>
              </a:ext>
            </a:extLst>
          </p:cNvPr>
          <p:cNvSpPr txBox="1"/>
          <p:nvPr/>
        </p:nvSpPr>
        <p:spPr>
          <a:xfrm>
            <a:off x="248996" y="1640671"/>
            <a:ext cx="8602696"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Viability was assayed by removing spores from coupons with PVA peel,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then serial dilution and plating for colony-forming units.</a:t>
            </a:r>
          </a:p>
        </p:txBody>
      </p:sp>
    </p:spTree>
    <p:extLst>
      <p:ext uri="{BB962C8B-B14F-4D97-AF65-F5344CB8AC3E}">
        <p14:creationId xmlns:p14="http://schemas.microsoft.com/office/powerpoint/2010/main" val="33519261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8A9949B-9598-4AE0-0012-652A9C0E9CCD}"/>
              </a:ext>
            </a:extLst>
          </p:cNvPr>
          <p:cNvSpPr txBox="1"/>
          <p:nvPr/>
        </p:nvSpPr>
        <p:spPr>
          <a:xfrm>
            <a:off x="211521" y="217802"/>
            <a:ext cx="8720958"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Microbes are essential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to space exploration</a:t>
            </a:r>
          </a:p>
        </p:txBody>
      </p:sp>
      <p:pic>
        <p:nvPicPr>
          <p:cNvPr id="11" name="Google Shape;391;p49">
            <a:extLst>
              <a:ext uri="{FF2B5EF4-FFF2-40B4-BE49-F238E27FC236}">
                <a16:creationId xmlns:a16="http://schemas.microsoft.com/office/drawing/2014/main" id="{213B097B-3F1A-8AFC-2EA3-B3DDC5F9E0E0}"/>
              </a:ext>
            </a:extLst>
          </p:cNvPr>
          <p:cNvPicPr preferRelativeResize="0">
            <a:picLocks noChangeAspect="1"/>
          </p:cNvPicPr>
          <p:nvPr/>
        </p:nvPicPr>
        <p:blipFill>
          <a:blip r:embed="rId3">
            <a:alphaModFix/>
          </a:blip>
          <a:stretch>
            <a:fillRect/>
          </a:stretch>
        </p:blipFill>
        <p:spPr>
          <a:xfrm>
            <a:off x="1430586" y="5079246"/>
            <a:ext cx="2282790" cy="1521856"/>
          </a:xfrm>
          <a:prstGeom prst="rect">
            <a:avLst/>
          </a:prstGeom>
          <a:noFill/>
          <a:ln>
            <a:noFill/>
          </a:ln>
        </p:spPr>
      </p:pic>
      <p:sp>
        <p:nvSpPr>
          <p:cNvPr id="5" name="TextBox 4">
            <a:extLst>
              <a:ext uri="{FF2B5EF4-FFF2-40B4-BE49-F238E27FC236}">
                <a16:creationId xmlns:a16="http://schemas.microsoft.com/office/drawing/2014/main" id="{233A697B-F6B0-4DF0-3893-99DB79B485BA}"/>
              </a:ext>
            </a:extLst>
          </p:cNvPr>
          <p:cNvSpPr txBox="1"/>
          <p:nvPr/>
        </p:nvSpPr>
        <p:spPr>
          <a:xfrm>
            <a:off x="4546810" y="5171423"/>
            <a:ext cx="3952613"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T</a:t>
            </a:r>
            <a:r>
              <a:rPr kumimoji="0" lang="en-US" sz="20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hey're</a:t>
            </a: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coming with us anyway: microbiomes of astronauts and spacecraft </a:t>
            </a:r>
          </a:p>
        </p:txBody>
      </p:sp>
      <p:sp>
        <p:nvSpPr>
          <p:cNvPr id="18" name="TextBox 17">
            <a:extLst>
              <a:ext uri="{FF2B5EF4-FFF2-40B4-BE49-F238E27FC236}">
                <a16:creationId xmlns:a16="http://schemas.microsoft.com/office/drawing/2014/main" id="{986214F9-7A3B-02FD-AC9C-436E44D65369}"/>
              </a:ext>
            </a:extLst>
          </p:cNvPr>
          <p:cNvSpPr txBox="1"/>
          <p:nvPr/>
        </p:nvSpPr>
        <p:spPr>
          <a:xfrm>
            <a:off x="4572000" y="3541286"/>
            <a:ext cx="3952613"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Potential to keep astronauts healthy through regenerative life support and microbial biotech</a:t>
            </a:r>
          </a:p>
        </p:txBody>
      </p:sp>
      <p:pic>
        <p:nvPicPr>
          <p:cNvPr id="22" name="Picture 21" descr="A picture containing dining table&#10;&#10;Description automatically generated">
            <a:extLst>
              <a:ext uri="{FF2B5EF4-FFF2-40B4-BE49-F238E27FC236}">
                <a16:creationId xmlns:a16="http://schemas.microsoft.com/office/drawing/2014/main" id="{ABB5AA6B-DBEA-CFCE-3EA4-00B4BD9D5B08}"/>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430586" y="3285187"/>
            <a:ext cx="2221075" cy="1497619"/>
          </a:xfrm>
          <a:prstGeom prst="rect">
            <a:avLst/>
          </a:prstGeom>
        </p:spPr>
      </p:pic>
      <p:pic>
        <p:nvPicPr>
          <p:cNvPr id="2" name="Picture 1">
            <a:extLst>
              <a:ext uri="{FF2B5EF4-FFF2-40B4-BE49-F238E27FC236}">
                <a16:creationId xmlns:a16="http://schemas.microsoft.com/office/drawing/2014/main" id="{AAEB4AE6-941D-14F5-C1CF-9B402C17FD2E}"/>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354434" y="1509013"/>
            <a:ext cx="2754426" cy="1497619"/>
          </a:xfrm>
          <a:prstGeom prst="rect">
            <a:avLst/>
          </a:prstGeom>
        </p:spPr>
      </p:pic>
      <p:sp>
        <p:nvSpPr>
          <p:cNvPr id="12" name="TextBox 11">
            <a:extLst>
              <a:ext uri="{FF2B5EF4-FFF2-40B4-BE49-F238E27FC236}">
                <a16:creationId xmlns:a16="http://schemas.microsoft.com/office/drawing/2014/main" id="{640C958E-41C1-2302-F815-5EC8B344DB17}"/>
              </a:ext>
            </a:extLst>
          </p:cNvPr>
          <p:cNvSpPr txBox="1"/>
          <p:nvPr/>
        </p:nvSpPr>
        <p:spPr>
          <a:xfrm>
            <a:off x="4546810" y="1889472"/>
            <a:ext cx="3242756"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M</a:t>
            </a:r>
            <a:r>
              <a:rPr kumimoji="0" lang="en-US" sz="20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odel</a:t>
            </a:r>
            <a:r>
              <a:rPr kumimoji="0" lang="en-US" sz="20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organisms to investigate space effects on biology </a:t>
            </a:r>
          </a:p>
        </p:txBody>
      </p:sp>
      <p:sp>
        <p:nvSpPr>
          <p:cNvPr id="19" name="TextBox 18">
            <a:extLst>
              <a:ext uri="{FF2B5EF4-FFF2-40B4-BE49-F238E27FC236}">
                <a16:creationId xmlns:a16="http://schemas.microsoft.com/office/drawing/2014/main" id="{A1558FA2-D0AC-A2C1-35FF-48292C87120E}"/>
              </a:ext>
            </a:extLst>
          </p:cNvPr>
          <p:cNvSpPr txBox="1"/>
          <p:nvPr/>
        </p:nvSpPr>
        <p:spPr>
          <a:xfrm>
            <a:off x="1338041" y="4783268"/>
            <a:ext cx="1640193"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credit: Miki </a:t>
            </a:r>
            <a:r>
              <a:rPr kumimoji="0" lang="en-US" sz="1000" b="0" i="0" u="none" strike="noStrike" kern="1200" cap="none" spc="0" normalizeH="0" baseline="0" noProof="0" dirty="0" err="1">
                <a:ln>
                  <a:noFill/>
                </a:ln>
                <a:solidFill>
                  <a:prstClr val="white">
                    <a:lumMod val="75000"/>
                  </a:prstClr>
                </a:solidFill>
                <a:effectLst/>
                <a:uLnTx/>
                <a:uFillTx/>
                <a:latin typeface="Avenir Book" panose="02000503020000020003" pitchFamily="2" charset="0"/>
                <a:ea typeface="+mn-ea"/>
                <a:cs typeface="+mn-cs"/>
              </a:rPr>
              <a:t>Hyunh</a:t>
            </a: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 NASA</a:t>
            </a:r>
          </a:p>
        </p:txBody>
      </p:sp>
      <p:sp>
        <p:nvSpPr>
          <p:cNvPr id="13" name="TextBox 12">
            <a:extLst>
              <a:ext uri="{FF2B5EF4-FFF2-40B4-BE49-F238E27FC236}">
                <a16:creationId xmlns:a16="http://schemas.microsoft.com/office/drawing/2014/main" id="{42F15B79-B19C-F982-BB50-A1D8307D0E56}"/>
              </a:ext>
            </a:extLst>
          </p:cNvPr>
          <p:cNvSpPr txBox="1"/>
          <p:nvPr/>
        </p:nvSpPr>
        <p:spPr>
          <a:xfrm>
            <a:off x="1370227" y="6598301"/>
            <a:ext cx="965329"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credit: NASA</a:t>
            </a:r>
          </a:p>
        </p:txBody>
      </p:sp>
      <p:sp>
        <p:nvSpPr>
          <p:cNvPr id="14" name="TextBox 13">
            <a:extLst>
              <a:ext uri="{FF2B5EF4-FFF2-40B4-BE49-F238E27FC236}">
                <a16:creationId xmlns:a16="http://schemas.microsoft.com/office/drawing/2014/main" id="{C3D5C0D6-1A12-4ACC-121E-5619F212ED2C}"/>
              </a:ext>
            </a:extLst>
          </p:cNvPr>
          <p:cNvSpPr txBox="1"/>
          <p:nvPr/>
        </p:nvSpPr>
        <p:spPr>
          <a:xfrm>
            <a:off x="1380871" y="1560453"/>
            <a:ext cx="96051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BioSentinel</a:t>
            </a:r>
            <a:endParaRPr kumimoji="0" lang="en-US" sz="1200" b="1" i="1"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5" name="TextBox 14">
            <a:extLst>
              <a:ext uri="{FF2B5EF4-FFF2-40B4-BE49-F238E27FC236}">
                <a16:creationId xmlns:a16="http://schemas.microsoft.com/office/drawing/2014/main" id="{118F95FE-BFB0-ADD6-31F3-FB2D6BF73F9C}"/>
              </a:ext>
            </a:extLst>
          </p:cNvPr>
          <p:cNvSpPr txBox="1"/>
          <p:nvPr/>
        </p:nvSpPr>
        <p:spPr>
          <a:xfrm>
            <a:off x="1382313" y="2982859"/>
            <a:ext cx="3116559"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Ricco et al. 2020 </a:t>
            </a:r>
            <a:r>
              <a:rPr kumimoji="0" lang="en-US" sz="1000" b="0" i="0" u="none" strike="noStrike" kern="1200" cap="none" spc="0" normalizeH="0" baseline="0" noProof="0" dirty="0" err="1">
                <a:ln>
                  <a:noFill/>
                </a:ln>
                <a:solidFill>
                  <a:prstClr val="white">
                    <a:lumMod val="75000"/>
                  </a:prstClr>
                </a:solidFill>
                <a:effectLst/>
                <a:uLnTx/>
                <a:uFillTx/>
                <a:latin typeface="Avenir Book" panose="02000503020000020003" pitchFamily="2" charset="0"/>
                <a:ea typeface="+mn-ea"/>
                <a:cs typeface="+mn-cs"/>
              </a:rPr>
              <a:t>doi</a:t>
            </a:r>
            <a:r>
              <a:rPr kumimoji="0" lang="en-US" sz="1000" b="0" i="0" u="none" strike="noStrike" kern="1200" cap="none" spc="0" normalizeH="0" baseline="0" noProof="0" dirty="0">
                <a:ln>
                  <a:noFill/>
                </a:ln>
                <a:solidFill>
                  <a:prstClr val="white">
                    <a:lumMod val="75000"/>
                  </a:prstClr>
                </a:solidFill>
                <a:effectLst/>
                <a:uLnTx/>
                <a:uFillTx/>
                <a:latin typeface="Avenir Book" panose="02000503020000020003" pitchFamily="2" charset="0"/>
                <a:ea typeface="+mn-ea"/>
                <a:cs typeface="+mn-cs"/>
              </a:rPr>
              <a:t>: 10.1109/MAES.2019.2953760</a:t>
            </a:r>
          </a:p>
        </p:txBody>
      </p:sp>
    </p:spTree>
    <p:extLst>
      <p:ext uri="{BB962C8B-B14F-4D97-AF65-F5344CB8AC3E}">
        <p14:creationId xmlns:p14="http://schemas.microsoft.com/office/powerpoint/2010/main" val="6166942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7ED886-315F-782E-4523-36CE9A1E9D50}"/>
              </a:ext>
            </a:extLst>
          </p:cNvPr>
          <p:cNvSpPr txBox="1"/>
          <p:nvPr/>
        </p:nvSpPr>
        <p:spPr>
          <a:xfrm>
            <a:off x="289932" y="5425289"/>
            <a:ext cx="3345366" cy="923330"/>
          </a:xfrm>
          <a:prstGeom prst="rect">
            <a:avLst/>
          </a:prstGeom>
          <a:noFill/>
        </p:spPr>
        <p:txBody>
          <a:bodyPr wrap="square">
            <a:spAutoFit/>
          </a:bodyPr>
          <a:lstStyle/>
          <a:p>
            <a:r>
              <a:rPr lang="en-US" dirty="0">
                <a:latin typeface="Avenir Book" panose="02000503020000020003" pitchFamily="2" charset="0"/>
              </a:rPr>
              <a:t>https://</a:t>
            </a:r>
            <a:r>
              <a:rPr lang="en-US" dirty="0" err="1">
                <a:latin typeface="Avenir Book" panose="02000503020000020003" pitchFamily="2" charset="0"/>
              </a:rPr>
              <a:t>www.nasa.gov</a:t>
            </a:r>
            <a:r>
              <a:rPr lang="en-US" dirty="0">
                <a:latin typeface="Avenir Book" panose="02000503020000020003" pitchFamily="2" charset="0"/>
              </a:rPr>
              <a:t>/humans-in-space/astronauts/become-an-astronaut/</a:t>
            </a:r>
          </a:p>
        </p:txBody>
      </p:sp>
      <p:pic>
        <p:nvPicPr>
          <p:cNvPr id="5" name="Picture 4" descr="A group of people in blue uniforms&#10;&#10;Description automatically generated">
            <a:extLst>
              <a:ext uri="{FF2B5EF4-FFF2-40B4-BE49-F238E27FC236}">
                <a16:creationId xmlns:a16="http://schemas.microsoft.com/office/drawing/2014/main" id="{F2B98006-6793-D1EC-ABBC-607E3D0EA5FE}"/>
              </a:ext>
            </a:extLst>
          </p:cNvPr>
          <p:cNvPicPr>
            <a:picLocks noChangeAspect="1"/>
          </p:cNvPicPr>
          <p:nvPr/>
        </p:nvPicPr>
        <p:blipFill>
          <a:blip r:embed="rId2"/>
          <a:stretch>
            <a:fillRect/>
          </a:stretch>
        </p:blipFill>
        <p:spPr>
          <a:xfrm>
            <a:off x="178419" y="49633"/>
            <a:ext cx="7772400" cy="3638368"/>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01470F75-81A8-F415-A59E-B7723CE6113F}"/>
              </a:ext>
            </a:extLst>
          </p:cNvPr>
          <p:cNvPicPr>
            <a:picLocks noChangeAspect="1"/>
          </p:cNvPicPr>
          <p:nvPr/>
        </p:nvPicPr>
        <p:blipFill>
          <a:blip r:embed="rId3"/>
          <a:stretch>
            <a:fillRect/>
          </a:stretch>
        </p:blipFill>
        <p:spPr>
          <a:xfrm>
            <a:off x="3847170" y="3899919"/>
            <a:ext cx="5156897" cy="2693901"/>
          </a:xfrm>
          <a:prstGeom prst="rect">
            <a:avLst/>
          </a:prstGeom>
        </p:spPr>
      </p:pic>
      <p:sp>
        <p:nvSpPr>
          <p:cNvPr id="8" name="TextBox 7">
            <a:extLst>
              <a:ext uri="{FF2B5EF4-FFF2-40B4-BE49-F238E27FC236}">
                <a16:creationId xmlns:a16="http://schemas.microsoft.com/office/drawing/2014/main" id="{FA0E0124-054F-D26B-ABF3-0C93EBADDABF}"/>
              </a:ext>
            </a:extLst>
          </p:cNvPr>
          <p:cNvSpPr txBox="1"/>
          <p:nvPr/>
        </p:nvSpPr>
        <p:spPr>
          <a:xfrm>
            <a:off x="289932" y="4186671"/>
            <a:ext cx="3345366" cy="923330"/>
          </a:xfrm>
          <a:prstGeom prst="rect">
            <a:avLst/>
          </a:prstGeom>
          <a:noFill/>
        </p:spPr>
        <p:txBody>
          <a:bodyPr wrap="square">
            <a:spAutoFit/>
          </a:bodyPr>
          <a:lstStyle/>
          <a:p>
            <a:r>
              <a:rPr lang="en-US" b="1" dirty="0">
                <a:solidFill>
                  <a:schemeClr val="accent5">
                    <a:lumMod val="60000"/>
                    <a:lumOff val="40000"/>
                  </a:schemeClr>
                </a:solidFill>
                <a:latin typeface="Avenir Black" panose="02000503020000020003" pitchFamily="2" charset="0"/>
              </a:rPr>
              <a:t>Apply to become an Artemis generation astronaut before Tuesday, April 2!</a:t>
            </a:r>
          </a:p>
        </p:txBody>
      </p:sp>
    </p:spTree>
    <p:extLst>
      <p:ext uri="{BB962C8B-B14F-4D97-AF65-F5344CB8AC3E}">
        <p14:creationId xmlns:p14="http://schemas.microsoft.com/office/powerpoint/2010/main" val="16535142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4FA61065-9510-3646-2107-E8FD8C95783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685800" y="868558"/>
            <a:ext cx="7772400" cy="2855353"/>
          </a:xfrm>
          <a:prstGeom prst="rect">
            <a:avLst/>
          </a:prstGeom>
        </p:spPr>
      </p:pic>
      <p:pic>
        <p:nvPicPr>
          <p:cNvPr id="6" name="Picture 5" descr="A group of people standing in front of a red sign&#10;&#10;Description automatically generated">
            <a:extLst>
              <a:ext uri="{FF2B5EF4-FFF2-40B4-BE49-F238E27FC236}">
                <a16:creationId xmlns:a16="http://schemas.microsoft.com/office/drawing/2014/main" id="{12ED2A88-467A-61BB-B2A2-8DF34F96F0A6}"/>
              </a:ext>
            </a:extLst>
          </p:cNvPr>
          <p:cNvPicPr>
            <a:picLocks noChangeAspect="1"/>
          </p:cNvPicPr>
          <p:nvPr/>
        </p:nvPicPr>
        <p:blipFill>
          <a:blip r:embed="rId3"/>
          <a:stretch>
            <a:fillRect/>
          </a:stretch>
        </p:blipFill>
        <p:spPr>
          <a:xfrm>
            <a:off x="187990" y="4001341"/>
            <a:ext cx="4482553" cy="2518205"/>
          </a:xfrm>
          <a:prstGeom prst="rect">
            <a:avLst/>
          </a:prstGeom>
        </p:spPr>
      </p:pic>
      <p:pic>
        <p:nvPicPr>
          <p:cNvPr id="8" name="Picture 7" descr="A white and black text on a white background&#10;&#10;Description automatically generated">
            <a:extLst>
              <a:ext uri="{FF2B5EF4-FFF2-40B4-BE49-F238E27FC236}">
                <a16:creationId xmlns:a16="http://schemas.microsoft.com/office/drawing/2014/main" id="{53EF6348-950D-2BEB-44D1-7E443EC2F611}"/>
              </a:ext>
            </a:extLst>
          </p:cNvPr>
          <p:cNvPicPr>
            <a:picLocks noChangeAspect="1"/>
          </p:cNvPicPr>
          <p:nvPr/>
        </p:nvPicPr>
        <p:blipFill>
          <a:blip r:embed="rId4"/>
          <a:stretch>
            <a:fillRect/>
          </a:stretch>
        </p:blipFill>
        <p:spPr>
          <a:xfrm>
            <a:off x="4873286" y="4001341"/>
            <a:ext cx="4082724" cy="2518205"/>
          </a:xfrm>
          <a:prstGeom prst="rect">
            <a:avLst/>
          </a:prstGeom>
        </p:spPr>
      </p:pic>
      <p:sp>
        <p:nvSpPr>
          <p:cNvPr id="9" name="TextBox 8">
            <a:extLst>
              <a:ext uri="{FF2B5EF4-FFF2-40B4-BE49-F238E27FC236}">
                <a16:creationId xmlns:a16="http://schemas.microsoft.com/office/drawing/2014/main" id="{08B9277C-04DB-84B7-350C-0311D8C10D5B}"/>
              </a:ext>
            </a:extLst>
          </p:cNvPr>
          <p:cNvSpPr txBox="1"/>
          <p:nvPr/>
        </p:nvSpPr>
        <p:spPr>
          <a:xfrm>
            <a:off x="2871439" y="268178"/>
            <a:ext cx="3401122" cy="461665"/>
          </a:xfrm>
          <a:prstGeom prst="rect">
            <a:avLst/>
          </a:prstGeom>
          <a:noFill/>
        </p:spPr>
        <p:txBody>
          <a:bodyPr wrap="square" rtlCol="0">
            <a:spAutoFit/>
          </a:bodyPr>
          <a:lstStyle/>
          <a:p>
            <a:pPr algn="ctr"/>
            <a:r>
              <a:rPr lang="en-US" sz="2400" b="1" dirty="0" err="1">
                <a:solidFill>
                  <a:srgbClr val="FF0000"/>
                </a:solidFill>
                <a:latin typeface="Avenir Black" panose="02000503020000020003" pitchFamily="2" charset="0"/>
              </a:rPr>
              <a:t>intern.nasa.gov</a:t>
            </a:r>
            <a:endParaRPr lang="en-US" sz="2400" b="1" dirty="0">
              <a:solidFill>
                <a:srgbClr val="FF0000"/>
              </a:solidFill>
              <a:latin typeface="Avenir Black" panose="02000503020000020003" pitchFamily="2" charset="0"/>
            </a:endParaRPr>
          </a:p>
        </p:txBody>
      </p:sp>
      <p:pic>
        <p:nvPicPr>
          <p:cNvPr id="10" name="Picture 9" descr="Logo&#10;&#10;Description automatically generated">
            <a:extLst>
              <a:ext uri="{FF2B5EF4-FFF2-40B4-BE49-F238E27FC236}">
                <a16:creationId xmlns:a16="http://schemas.microsoft.com/office/drawing/2014/main" id="{2541C407-4209-3488-10D5-84647033259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641139" y="144649"/>
            <a:ext cx="782285" cy="654552"/>
          </a:xfrm>
          <a:prstGeom prst="rect">
            <a:avLst/>
          </a:prstGeom>
        </p:spPr>
      </p:pic>
    </p:spTree>
    <p:extLst>
      <p:ext uri="{BB962C8B-B14F-4D97-AF65-F5344CB8AC3E}">
        <p14:creationId xmlns:p14="http://schemas.microsoft.com/office/powerpoint/2010/main" val="2800216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Google Shape;88;p13">
            <a:extLst>
              <a:ext uri="{FF2B5EF4-FFF2-40B4-BE49-F238E27FC236}">
                <a16:creationId xmlns:a16="http://schemas.microsoft.com/office/drawing/2014/main" id="{7FCE35CE-051D-83A5-352E-C35500F854EB}"/>
              </a:ext>
            </a:extLst>
          </p:cNvPr>
          <p:cNvPicPr preferRelativeResize="0">
            <a:picLocks noChangeAspect="1"/>
          </p:cNvPicPr>
          <p:nvPr/>
        </p:nvPicPr>
        <p:blipFill rotWithShape="1">
          <a:blip r:embed="rId2">
            <a:alphaModFix/>
          </a:blip>
          <a:srcRect/>
          <a:stretch/>
        </p:blipFill>
        <p:spPr>
          <a:xfrm>
            <a:off x="3189998" y="0"/>
            <a:ext cx="6169902" cy="6858000"/>
          </a:xfrm>
          <a:prstGeom prst="rect">
            <a:avLst/>
          </a:prstGeom>
          <a:noFill/>
          <a:ln>
            <a:noFill/>
          </a:ln>
        </p:spPr>
      </p:pic>
      <p:sp>
        <p:nvSpPr>
          <p:cNvPr id="2" name="TextBox 1">
            <a:extLst>
              <a:ext uri="{FF2B5EF4-FFF2-40B4-BE49-F238E27FC236}">
                <a16:creationId xmlns:a16="http://schemas.microsoft.com/office/drawing/2014/main" id="{4B97895A-A94E-0D9D-1519-092879C18393}"/>
              </a:ext>
            </a:extLst>
          </p:cNvPr>
          <p:cNvSpPr txBox="1"/>
          <p:nvPr/>
        </p:nvSpPr>
        <p:spPr>
          <a:xfrm>
            <a:off x="211521" y="217004"/>
            <a:ext cx="552667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Thank you!</a:t>
            </a:r>
          </a:p>
        </p:txBody>
      </p:sp>
      <p:sp>
        <p:nvSpPr>
          <p:cNvPr id="3" name="TextBox 2">
            <a:extLst>
              <a:ext uri="{FF2B5EF4-FFF2-40B4-BE49-F238E27FC236}">
                <a16:creationId xmlns:a16="http://schemas.microsoft.com/office/drawing/2014/main" id="{CA3672AA-8692-E862-1262-518D3B90A797}"/>
              </a:ext>
            </a:extLst>
          </p:cNvPr>
          <p:cNvSpPr txBox="1"/>
          <p:nvPr/>
        </p:nvSpPr>
        <p:spPr>
          <a:xfrm>
            <a:off x="3384884" y="830433"/>
            <a:ext cx="2596311" cy="37856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Avenir Black" panose="02000503020000020003" pitchFamily="2" charset="0"/>
                <a:ea typeface="+mn-ea"/>
                <a:cs typeface="Futura Medium" panose="020B0602020204020303" pitchFamily="34" charset="-79"/>
              </a:rPr>
              <a:t>AMMPER</a:t>
            </a: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yeast radiobiology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Amrita Singh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Daniel Palacios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Madeline </a:t>
            </a: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Marous</a:t>
            </a:r>
            <a:endPar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Pramesh</a:t>
            </a: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 Sharma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Diego </a:t>
            </a: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Salgues</a:t>
            </a:r>
            <a:endPar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Sarah Pierce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Dino Di Carlo (UCLA)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Mark van Zee (UCLA)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Sergio Santa Maria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Diana Gentry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Lauren Liddell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endParaRPr>
          </a:p>
        </p:txBody>
      </p:sp>
      <p:sp>
        <p:nvSpPr>
          <p:cNvPr id="6" name="TextBox 5">
            <a:extLst>
              <a:ext uri="{FF2B5EF4-FFF2-40B4-BE49-F238E27FC236}">
                <a16:creationId xmlns:a16="http://schemas.microsoft.com/office/drawing/2014/main" id="{AD9F9D5F-4E14-930C-6C81-911549ADEF02}"/>
              </a:ext>
            </a:extLst>
          </p:cNvPr>
          <p:cNvSpPr txBox="1"/>
          <p:nvPr/>
        </p:nvSpPr>
        <p:spPr>
          <a:xfrm>
            <a:off x="1945876" y="5753558"/>
            <a:ext cx="4429524"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Support from: </a:t>
            </a:r>
            <a:r>
              <a:rPr kumimoji="0" lang="en-US" sz="14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NASA Space Biology Program, </a:t>
            </a:r>
            <a:br>
              <a:rPr kumimoji="0" lang="en-US" sz="14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br>
            <a:r>
              <a:rPr kumimoji="0" lang="en-US" sz="14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NASA Planetary Protection Research Program,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NASA Ames Space Life Sciences Training Program,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Space Grant, </a:t>
            </a:r>
            <a:r>
              <a:rPr kumimoji="0" lang="en-US" sz="14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MUREP</a:t>
            </a:r>
            <a:r>
              <a:rPr kumimoji="0" lang="en-US" sz="14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ARIA, CIF</a:t>
            </a:r>
          </a:p>
        </p:txBody>
      </p:sp>
      <p:sp>
        <p:nvSpPr>
          <p:cNvPr id="7" name="TextBox 6">
            <a:extLst>
              <a:ext uri="{FF2B5EF4-FFF2-40B4-BE49-F238E27FC236}">
                <a16:creationId xmlns:a16="http://schemas.microsoft.com/office/drawing/2014/main" id="{8C10E28E-29D1-FABB-301C-6DE85685CED7}"/>
              </a:ext>
            </a:extLst>
          </p:cNvPr>
          <p:cNvSpPr txBox="1"/>
          <p:nvPr/>
        </p:nvSpPr>
        <p:spPr>
          <a:xfrm>
            <a:off x="211521" y="815402"/>
            <a:ext cx="3173363" cy="35394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Avenir Black" panose="02000503020000020003" pitchFamily="2" charset="0"/>
                <a:ea typeface="+mn-ea"/>
                <a:cs typeface="Futura Medium" panose="020B0602020204020303" pitchFamily="34" charset="-79"/>
              </a:rPr>
              <a:t>CAMDLES</a:t>
            </a: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cross-feeding communities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Rocky 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Jess Gonzalez</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Nathan Moreno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Juliana </a:t>
            </a: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Gesztesi</a:t>
            </a:r>
            <a:endPar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Umme</a:t>
            </a: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 Nur Habiba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John Lawson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Tyler </a:t>
            </a:r>
            <a:r>
              <a:rPr kumimoji="0" lang="en-US" sz="16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Quarton</a:t>
            </a:r>
            <a:endPar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Emmanouil</a:t>
            </a: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a:t>
            </a:r>
            <a:r>
              <a:rPr kumimoji="0" lang="en-US" sz="16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Skountzos</a:t>
            </a:r>
            <a:endPar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Ashwin Ravichandran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Timothy </a:t>
            </a:r>
            <a:r>
              <a:rPr kumimoji="0" lang="en-US" sz="16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Lannin</a:t>
            </a: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(Northeastern)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Will </a:t>
            </a:r>
            <a:r>
              <a:rPr kumimoji="0" lang="en-US" sz="16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Harcombe</a:t>
            </a: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(U. Minnesota)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Jeremy </a:t>
            </a:r>
            <a:r>
              <a:rPr kumimoji="0" lang="en-US" sz="16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Chacón</a:t>
            </a: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(U. Minnesota)</a:t>
            </a:r>
          </a:p>
        </p:txBody>
      </p:sp>
      <p:pic>
        <p:nvPicPr>
          <p:cNvPr id="8" name="Picture 7">
            <a:extLst>
              <a:ext uri="{FF2B5EF4-FFF2-40B4-BE49-F238E27FC236}">
                <a16:creationId xmlns:a16="http://schemas.microsoft.com/office/drawing/2014/main" id="{6602E30D-598F-B4E1-1802-9CAEDBB5858E}"/>
              </a:ext>
            </a:extLst>
          </p:cNvPr>
          <p:cNvPicPr>
            <a:picLocks noChangeAspect="1"/>
          </p:cNvPicPr>
          <p:nvPr/>
        </p:nvPicPr>
        <p:blipFill>
          <a:blip r:embed="rId3"/>
          <a:stretch>
            <a:fillRect/>
          </a:stretch>
        </p:blipFill>
        <p:spPr>
          <a:xfrm>
            <a:off x="211521" y="5877008"/>
            <a:ext cx="1597468" cy="782949"/>
          </a:xfrm>
          <a:prstGeom prst="rect">
            <a:avLst/>
          </a:prstGeom>
        </p:spPr>
      </p:pic>
      <p:sp>
        <p:nvSpPr>
          <p:cNvPr id="10" name="TextBox 9">
            <a:extLst>
              <a:ext uri="{FF2B5EF4-FFF2-40B4-BE49-F238E27FC236}">
                <a16:creationId xmlns:a16="http://schemas.microsoft.com/office/drawing/2014/main" id="{C92D0D99-773B-E57D-5F20-2F4E30524336}"/>
              </a:ext>
            </a:extLst>
          </p:cNvPr>
          <p:cNvSpPr txBox="1"/>
          <p:nvPr/>
        </p:nvSpPr>
        <p:spPr>
          <a:xfrm>
            <a:off x="229692" y="4419075"/>
            <a:ext cx="3173363"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Futura Medium" panose="020B0602020204020303" pitchFamily="34" charset="-79"/>
              </a:rPr>
              <a:t>Planetary Protection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Maha</a:t>
            </a: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 </a:t>
            </a: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Ulhaq</a:t>
            </a:r>
            <a:endPar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Dylan Walsh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Trinity Smith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rPr>
              <a:t>Ryan </a:t>
            </a:r>
            <a:r>
              <a:rPr kumimoji="0" lang="en-US" sz="1600" b="0" i="1" u="none" strike="noStrike" kern="1200" cap="none" spc="0" normalizeH="0" baseline="0" noProof="0" dirty="0" err="1">
                <a:ln>
                  <a:noFill/>
                </a:ln>
                <a:solidFill>
                  <a:srgbClr val="0070C0"/>
                </a:solidFill>
                <a:effectLst/>
                <a:uLnTx/>
                <a:uFillTx/>
                <a:latin typeface="Avenir Book" panose="02000503020000020003" pitchFamily="2" charset="0"/>
                <a:ea typeface="+mn-ea"/>
                <a:cs typeface="Futura Medium" panose="020B0602020204020303" pitchFamily="34" charset="-79"/>
              </a:rPr>
              <a:t>Ozatalar</a:t>
            </a:r>
            <a:endParaRPr kumimoji="0" lang="en-US" sz="1600" b="0" i="1" u="none" strike="noStrike" kern="1200" cap="none" spc="0" normalizeH="0" baseline="0" noProof="0" dirty="0">
              <a:ln>
                <a:noFill/>
              </a:ln>
              <a:solidFill>
                <a:srgbClr val="0070C0"/>
              </a:solidFill>
              <a:effectLst/>
              <a:uLnTx/>
              <a:uFillTx/>
              <a:latin typeface="Avenir Book" panose="02000503020000020003" pitchFamily="2" charset="0"/>
              <a:ea typeface="+mn-ea"/>
              <a:cs typeface="Futura Medium" panose="020B0602020204020303" pitchFamily="34" charset="-79"/>
            </a:endParaRPr>
          </a:p>
        </p:txBody>
      </p:sp>
      <p:sp>
        <p:nvSpPr>
          <p:cNvPr id="9" name="TextBox 8">
            <a:extLst>
              <a:ext uri="{FF2B5EF4-FFF2-40B4-BE49-F238E27FC236}">
                <a16:creationId xmlns:a16="http://schemas.microsoft.com/office/drawing/2014/main" id="{5335FC04-3404-949B-095D-651265BB5887}"/>
              </a:ext>
            </a:extLst>
          </p:cNvPr>
          <p:cNvSpPr txBox="1"/>
          <p:nvPr/>
        </p:nvSpPr>
        <p:spPr>
          <a:xfrm>
            <a:off x="1945876" y="4665295"/>
            <a:ext cx="3173363"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Craig </a:t>
            </a:r>
            <a:r>
              <a:rPr kumimoji="0" lang="en-US" sz="16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Futura Medium" panose="020B0602020204020303" pitchFamily="34" charset="-79"/>
              </a:rPr>
              <a:t>Zuhlke</a:t>
            </a: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 (U. Nebraska)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Graham Kaufman (U. Nebraska)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Futura Medium" panose="020B0602020204020303" pitchFamily="34" charset="-79"/>
              </a:rPr>
              <a:t>Kaleb McQuillan (U. Nebraska)</a:t>
            </a:r>
          </a:p>
        </p:txBody>
      </p:sp>
    </p:spTree>
    <p:extLst>
      <p:ext uri="{BB962C8B-B14F-4D97-AF65-F5344CB8AC3E}">
        <p14:creationId xmlns:p14="http://schemas.microsoft.com/office/powerpoint/2010/main" val="36443193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4">
            <a:extLst>
              <a:ext uri="{FF2B5EF4-FFF2-40B4-BE49-F238E27FC236}">
                <a16:creationId xmlns:a16="http://schemas.microsoft.com/office/drawing/2014/main" id="{E76E6493-0FAF-F546-58E4-6A631F5AAC99}"/>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6650832" y="857250"/>
            <a:ext cx="2493169" cy="51435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0F96E12B-0AA2-48DB-A74F-3D7496261F5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20249"/>
            <a:ext cx="1229446" cy="1028700"/>
          </a:xfrm>
          <a:prstGeom prst="rect">
            <a:avLst/>
          </a:prstGeom>
        </p:spPr>
      </p:pic>
      <p:sp>
        <p:nvSpPr>
          <p:cNvPr id="9" name="TextBox 8">
            <a:extLst>
              <a:ext uri="{FF2B5EF4-FFF2-40B4-BE49-F238E27FC236}">
                <a16:creationId xmlns:a16="http://schemas.microsoft.com/office/drawing/2014/main" id="{C085F5F1-996F-429F-BA63-1C6DE05C796A}"/>
              </a:ext>
            </a:extLst>
          </p:cNvPr>
          <p:cNvSpPr txBox="1"/>
          <p:nvPr/>
        </p:nvSpPr>
        <p:spPr>
          <a:xfrm>
            <a:off x="3474211" y="563150"/>
            <a:ext cx="2456937" cy="5078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Project Team</a:t>
            </a:r>
          </a:p>
        </p:txBody>
      </p:sp>
      <p:sp>
        <p:nvSpPr>
          <p:cNvPr id="4" name="TextBox 3">
            <a:extLst>
              <a:ext uri="{FF2B5EF4-FFF2-40B4-BE49-F238E27FC236}">
                <a16:creationId xmlns:a16="http://schemas.microsoft.com/office/drawing/2014/main" id="{51D9520D-27D2-D46E-04B2-2213A27E7018}"/>
              </a:ext>
            </a:extLst>
          </p:cNvPr>
          <p:cNvSpPr txBox="1"/>
          <p:nvPr/>
        </p:nvSpPr>
        <p:spPr>
          <a:xfrm>
            <a:off x="250975" y="1454685"/>
            <a:ext cx="2277034" cy="3785652"/>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A. Mark Settles (PI)</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Sergio Santa Maria (Deputy PI)</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Donald M. Hassler (Co-I, </a:t>
            </a: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SwRI</a:t>
            </a: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David Pletcher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Hami Ray (Deputy PM)</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rPr>
              <a:t>Science Team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Natalie Ball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Jared Broddrick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Jessica Chau</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Katie </a:t>
            </a: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FIsher</a:t>
            </a:r>
            <a:endPar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Diana Gentry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Chinmayee Govinda Raj</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Aditya Hindupur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Jessica Lee (Project Scientist)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Lauren Liddell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Jack Miller (Radiation)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Kira </a:t>
            </a: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Rienecker</a:t>
            </a:r>
            <a:endPar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Dunya</a:t>
            </a: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Shuman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Sandra Vu</a:t>
            </a:r>
          </a:p>
        </p:txBody>
      </p:sp>
      <p:pic>
        <p:nvPicPr>
          <p:cNvPr id="2" name="Picture 3" descr="LEIA_white_logo_nofill.png">
            <a:extLst>
              <a:ext uri="{FF2B5EF4-FFF2-40B4-BE49-F238E27FC236}">
                <a16:creationId xmlns:a16="http://schemas.microsoft.com/office/drawing/2014/main" id="{144327F7-E7CC-9822-A877-4BB26A3E3782}"/>
              </a:ext>
            </a:extLst>
          </p:cNvPr>
          <p:cNvPicPr>
            <a:picLocks noChangeAspect="1"/>
          </p:cNvPicPr>
          <p:nvPr/>
        </p:nvPicPr>
        <p:blipFill>
          <a:blip r:embed="rId5"/>
          <a:stretch>
            <a:fillRect/>
          </a:stretch>
        </p:blipFill>
        <p:spPr>
          <a:xfrm>
            <a:off x="2331720" y="220249"/>
            <a:ext cx="1142491" cy="960120"/>
          </a:xfrm>
          <a:prstGeom prst="rect">
            <a:avLst/>
          </a:prstGeom>
        </p:spPr>
      </p:pic>
      <p:sp>
        <p:nvSpPr>
          <p:cNvPr id="7" name="TextBox 6">
            <a:extLst>
              <a:ext uri="{FF2B5EF4-FFF2-40B4-BE49-F238E27FC236}">
                <a16:creationId xmlns:a16="http://schemas.microsoft.com/office/drawing/2014/main" id="{3B1449CB-4F44-2719-4049-AE411CA0FD3B}"/>
              </a:ext>
            </a:extLst>
          </p:cNvPr>
          <p:cNvSpPr txBox="1"/>
          <p:nvPr/>
        </p:nvSpPr>
        <p:spPr>
          <a:xfrm>
            <a:off x="2821434" y="1449879"/>
            <a:ext cx="2277033" cy="341632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rPr>
              <a:t>Engineering Team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Leandro James (Lead SE)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Earl Daley (Mechanical)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Matt McKay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Mike Padgen (Fluidics)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Victor Yeh</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Brandon Schmitt (Software)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Bryan Kirsch</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Mareyna Karlin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Nicholas Stoffle (ARES)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Brett </a:t>
            </a: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Stroozas</a:t>
            </a: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(OPs)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Steven Ormsby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Alex Szerszen  (Thermal)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H. Kris Vogelsong (I&amp;T)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Shang Wu (Electrical)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Nghia Mai</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Neil Davies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Aidan Remy</a:t>
            </a:r>
          </a:p>
        </p:txBody>
      </p:sp>
      <p:sp>
        <p:nvSpPr>
          <p:cNvPr id="3" name="TextBox 2">
            <a:extLst>
              <a:ext uri="{FF2B5EF4-FFF2-40B4-BE49-F238E27FC236}">
                <a16:creationId xmlns:a16="http://schemas.microsoft.com/office/drawing/2014/main" id="{3AE0DF4E-4BBE-E669-38F9-9448868E790D}"/>
              </a:ext>
            </a:extLst>
          </p:cNvPr>
          <p:cNvSpPr txBox="1"/>
          <p:nvPr/>
        </p:nvSpPr>
        <p:spPr>
          <a:xfrm>
            <a:off x="7850056" y="6495291"/>
            <a:ext cx="1293944"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Image credits: NASA</a:t>
            </a:r>
          </a:p>
        </p:txBody>
      </p:sp>
      <p:sp>
        <p:nvSpPr>
          <p:cNvPr id="8" name="TextBox 7">
            <a:extLst>
              <a:ext uri="{FF2B5EF4-FFF2-40B4-BE49-F238E27FC236}">
                <a16:creationId xmlns:a16="http://schemas.microsoft.com/office/drawing/2014/main" id="{B444F827-FAA4-12C3-A9F6-0500AAE958C2}"/>
              </a:ext>
            </a:extLst>
          </p:cNvPr>
          <p:cNvSpPr txBox="1"/>
          <p:nvPr/>
        </p:nvSpPr>
        <p:spPr>
          <a:xfrm>
            <a:off x="346315" y="5791252"/>
            <a:ext cx="6650832" cy="830997"/>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rPr>
              <a:t>Funding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NASA Planetary Missions Program Office - PRISM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NASA Biological &amp; Physical Sciences - Space Biology</a:t>
            </a: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6" name="TextBox 5">
            <a:extLst>
              <a:ext uri="{FF2B5EF4-FFF2-40B4-BE49-F238E27FC236}">
                <a16:creationId xmlns:a16="http://schemas.microsoft.com/office/drawing/2014/main" id="{16A84C3B-6703-7DEA-2A92-75A2026B29CE}"/>
              </a:ext>
            </a:extLst>
          </p:cNvPr>
          <p:cNvSpPr txBox="1"/>
          <p:nvPr/>
        </p:nvSpPr>
        <p:spPr>
          <a:xfrm>
            <a:off x="5013445" y="1437803"/>
            <a:ext cx="1621854" cy="3970318"/>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rPr>
              <a:t>Mini-FND (SwRI)</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Michael Vincent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Yvette D. Tyler (SE)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Jianxin</a:t>
            </a: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Chen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Bent Ehresmann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Bryan Pike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Travis Smith</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Eddie Weigle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Cary Zeitlin (JSC)</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Lu Zheng</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rPr>
              <a:t>SMA</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Mariano Perez (CSO)</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Ted </a:t>
            </a:r>
            <a:r>
              <a:rPr kumimoji="0" lang="en-US" sz="1200" b="0" i="0" u="none" strike="noStrike" kern="1200" cap="none" spc="0" normalizeH="0" baseline="0" noProof="0" dirty="0" err="1">
                <a:ln>
                  <a:noFill/>
                </a:ln>
                <a:solidFill>
                  <a:prstClr val="white"/>
                </a:solidFill>
                <a:effectLst/>
                <a:uLnTx/>
                <a:uFillTx/>
                <a:latin typeface="Avenir Book" panose="02000503020000020003" pitchFamily="2" charset="0"/>
                <a:ea typeface="+mn-ea"/>
                <a:cs typeface="+mn-cs"/>
              </a:rPr>
              <a:t>Drude</a:t>
            </a: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 (SQA)</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Avenir Book" panose="02000503020000020003" pitchFamily="2" charset="0"/>
                <a:ea typeface="+mn-ea"/>
                <a:cs typeface="+mn-cs"/>
              </a:rPr>
              <a:t>NASA Interns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Kylie Akiyama</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Jennifer Gil Acevedo</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Stephen Lantin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Dylan F. Walsh</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Payne E. Turney</a:t>
            </a:r>
          </a:p>
        </p:txBody>
      </p:sp>
    </p:spTree>
    <p:extLst>
      <p:ext uri="{BB962C8B-B14F-4D97-AF65-F5344CB8AC3E}">
        <p14:creationId xmlns:p14="http://schemas.microsoft.com/office/powerpoint/2010/main" val="23387361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99202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tanding next to a machine&#10;&#10;Description automatically generated with medium confidence">
            <a:extLst>
              <a:ext uri="{FF2B5EF4-FFF2-40B4-BE49-F238E27FC236}">
                <a16:creationId xmlns:a16="http://schemas.microsoft.com/office/drawing/2014/main" id="{412CC896-1F9B-5E2F-DA67-9A7FBF33386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16154738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7625BE-FDCC-2C1B-97C6-1E3729FE75FD}"/>
              </a:ext>
            </a:extLst>
          </p:cNvPr>
          <p:cNvPicPr>
            <a:picLocks noChangeAspect="1"/>
          </p:cNvPicPr>
          <p:nvPr/>
        </p:nvPicPr>
        <p:blipFill rotWithShape="1">
          <a:blip r:embed="rId3">
            <a:extLst>
              <a:ext uri="{28A0092B-C50C-407E-A947-70E740481C1C}">
                <a14:useLocalDpi xmlns:a14="http://schemas.microsoft.com/office/drawing/2010/main"/>
              </a:ext>
            </a:extLst>
          </a:blip>
          <a:srcRect t="11751"/>
          <a:stretch/>
        </p:blipFill>
        <p:spPr>
          <a:xfrm>
            <a:off x="810125" y="1619362"/>
            <a:ext cx="6855326" cy="4157986"/>
          </a:xfrm>
          <a:prstGeom prst="rect">
            <a:avLst/>
          </a:prstGeom>
        </p:spPr>
      </p:pic>
      <p:sp>
        <p:nvSpPr>
          <p:cNvPr id="5" name="TextBox 4">
            <a:extLst>
              <a:ext uri="{FF2B5EF4-FFF2-40B4-BE49-F238E27FC236}">
                <a16:creationId xmlns:a16="http://schemas.microsoft.com/office/drawing/2014/main" id="{9ECD1D68-7474-AF5A-B897-B81F01624F2C}"/>
              </a:ext>
            </a:extLst>
          </p:cNvPr>
          <p:cNvSpPr txBox="1"/>
          <p:nvPr/>
        </p:nvSpPr>
        <p:spPr>
          <a:xfrm>
            <a:off x="211521" y="151028"/>
            <a:ext cx="8720958"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Futura Medium" panose="020B0602020204020303" pitchFamily="34" charset="-79"/>
              </a:rPr>
              <a:t>AMMPER</a:t>
            </a: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Futura Medium" panose="020B0602020204020303" pitchFamily="34" charset="-79"/>
              </a:rPr>
              <a:t> </a:t>
            </a:r>
            <a:r>
              <a:rPr kumimoji="0" lang="en-US" sz="36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Futura Medium" panose="020B0602020204020303" pitchFamily="34" charset="-79"/>
              </a:rPr>
              <a:t>v2.0</a:t>
            </a: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Futura Medium" panose="020B0602020204020303" pitchFamily="34" charset="-79"/>
              </a:rPr>
              <a:t> simulates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Futura Medium" panose="020B0602020204020303" pitchFamily="34" charset="-79"/>
              </a:rPr>
              <a:t>yeast growth and metabolism</a:t>
            </a:r>
          </a:p>
        </p:txBody>
      </p:sp>
      <p:sp>
        <p:nvSpPr>
          <p:cNvPr id="6" name="TextBox 5">
            <a:extLst>
              <a:ext uri="{FF2B5EF4-FFF2-40B4-BE49-F238E27FC236}">
                <a16:creationId xmlns:a16="http://schemas.microsoft.com/office/drawing/2014/main" id="{24F0164E-E9CD-E95B-9050-568075176E94}"/>
              </a:ext>
            </a:extLst>
          </p:cNvPr>
          <p:cNvSpPr txBox="1"/>
          <p:nvPr/>
        </p:nvSpPr>
        <p:spPr>
          <a:xfrm>
            <a:off x="2787759" y="5478990"/>
            <a:ext cx="2967790" cy="400110"/>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Time (hours)</a:t>
            </a:r>
          </a:p>
        </p:txBody>
      </p:sp>
      <p:sp>
        <p:nvSpPr>
          <p:cNvPr id="7" name="TextBox 6">
            <a:extLst>
              <a:ext uri="{FF2B5EF4-FFF2-40B4-BE49-F238E27FC236}">
                <a16:creationId xmlns:a16="http://schemas.microsoft.com/office/drawing/2014/main" id="{06B91FF9-5A85-5F84-883C-C7A31E1C5398}"/>
              </a:ext>
            </a:extLst>
          </p:cNvPr>
          <p:cNvSpPr txBox="1"/>
          <p:nvPr/>
        </p:nvSpPr>
        <p:spPr>
          <a:xfrm rot="16200000">
            <a:off x="-685382" y="3228945"/>
            <a:ext cx="3391124" cy="400110"/>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alamarBlue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color composition</a:t>
            </a:r>
          </a:p>
        </p:txBody>
      </p:sp>
      <p:sp>
        <p:nvSpPr>
          <p:cNvPr id="2" name="TextBox 1">
            <a:extLst>
              <a:ext uri="{FF2B5EF4-FFF2-40B4-BE49-F238E27FC236}">
                <a16:creationId xmlns:a16="http://schemas.microsoft.com/office/drawing/2014/main" id="{1BF9813A-8B33-FA88-2BA6-72670DA9A916}"/>
              </a:ext>
            </a:extLst>
          </p:cNvPr>
          <p:cNvSpPr txBox="1"/>
          <p:nvPr/>
        </p:nvSpPr>
        <p:spPr>
          <a:xfrm>
            <a:off x="1309210" y="5805486"/>
            <a:ext cx="6356241" cy="707886"/>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microbial metabolism catalyzes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alamarBlue</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reaction: </a:t>
            </a:r>
            <a:r>
              <a:rPr kumimoji="0" lang="en-US" sz="2000" b="1" i="0" u="none" strike="noStrike" kern="1200" cap="none" spc="0" normalizeH="0" baseline="0" noProof="0" dirty="0">
                <a:ln>
                  <a:noFill/>
                </a:ln>
                <a:solidFill>
                  <a:srgbClr val="4472C4">
                    <a:lumMod val="75000"/>
                  </a:srgbClr>
                </a:solidFill>
                <a:effectLst/>
                <a:uLnTx/>
                <a:uFillTx/>
                <a:latin typeface="Avenir Black" panose="02000503020000020003" pitchFamily="2" charset="0"/>
                <a:ea typeface="+mn-ea"/>
                <a:cs typeface="+mn-cs"/>
              </a:rPr>
              <a:t>blue</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a:t>
            </a:r>
            <a:r>
              <a:rPr kumimoji="0" lang="en-US" sz="2000" b="0" i="0" u="none" strike="noStrike" kern="100" cap="none" spc="0" normalizeH="0" baseline="0" noProof="0" dirty="0">
                <a:ln>
                  <a:noFill/>
                </a:ln>
                <a:solidFill>
                  <a:prstClr val="black"/>
                </a:solidFill>
                <a:effectLst/>
                <a:uLnTx/>
                <a:uFillTx/>
                <a:latin typeface="Avenir Book" panose="02000503020000020003" pitchFamily="2" charset="0"/>
                <a:ea typeface="Calibri" panose="020F0502020204030204" pitchFamily="34" charset="0"/>
                <a:cs typeface="Times New Roman" panose="02020603050405020304" pitchFamily="18" charset="0"/>
                <a:sym typeface="Symbol" pitchFamily="2" charset="2"/>
              </a:rPr>
              <a:t></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a:t>
            </a:r>
            <a:r>
              <a:rPr kumimoji="0" lang="en-US" sz="2000" b="1" i="0" u="none" strike="noStrike" kern="1200" cap="none" spc="0" normalizeH="0" baseline="0" noProof="0" dirty="0">
                <a:ln>
                  <a:noFill/>
                </a:ln>
                <a:solidFill>
                  <a:srgbClr val="D54FED"/>
                </a:solidFill>
                <a:effectLst/>
                <a:uLnTx/>
                <a:uFillTx/>
                <a:latin typeface="Avenir Black" panose="02000503020000020003" pitchFamily="2" charset="0"/>
                <a:ea typeface="+mn-ea"/>
                <a:cs typeface="+mn-cs"/>
              </a:rPr>
              <a:t>pink</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a:t>
            </a:r>
            <a:r>
              <a:rPr kumimoji="0" lang="en-US" sz="2000" b="0" i="0" u="none" strike="noStrike" kern="100" cap="none" spc="0" normalizeH="0" baseline="0" noProof="0" dirty="0">
                <a:ln>
                  <a:noFill/>
                </a:ln>
                <a:solidFill>
                  <a:prstClr val="black"/>
                </a:solidFill>
                <a:effectLst/>
                <a:uLnTx/>
                <a:uFillTx/>
                <a:latin typeface="Avenir Book" panose="02000503020000020003" pitchFamily="2" charset="0"/>
                <a:ea typeface="Calibri" panose="020F0502020204030204" pitchFamily="34" charset="0"/>
                <a:cs typeface="Times New Roman" panose="02020603050405020304" pitchFamily="18" charset="0"/>
                <a:sym typeface="Symbol" pitchFamily="2" charset="2"/>
              </a:rPr>
              <a:t></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a:t>
            </a:r>
            <a:r>
              <a:rPr kumimoji="0" lang="en-US" sz="2000" b="1" i="0" u="none" strike="noStrike" kern="1200" cap="none" spc="0" normalizeH="0" baseline="0" noProof="0" dirty="0">
                <a:ln>
                  <a:noFill/>
                </a:ln>
                <a:solidFill>
                  <a:prstClr val="white">
                    <a:lumMod val="50000"/>
                  </a:prstClr>
                </a:solidFill>
                <a:effectLst/>
                <a:uLnTx/>
                <a:uFillTx/>
                <a:latin typeface="Avenir Black" panose="02000503020000020003" pitchFamily="2" charset="0"/>
                <a:ea typeface="+mn-ea"/>
                <a:cs typeface="+mn-cs"/>
              </a:rPr>
              <a:t>colorless</a:t>
            </a:r>
            <a:r>
              <a:rPr kumimoji="0" lang="en-US" sz="20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 </a:t>
            </a:r>
          </a:p>
        </p:txBody>
      </p:sp>
      <p:sp>
        <p:nvSpPr>
          <p:cNvPr id="8" name="TextBox 7">
            <a:extLst>
              <a:ext uri="{FF2B5EF4-FFF2-40B4-BE49-F238E27FC236}">
                <a16:creationId xmlns:a16="http://schemas.microsoft.com/office/drawing/2014/main" id="{20F020C9-0220-7395-221F-63A9E4E1F016}"/>
              </a:ext>
            </a:extLst>
          </p:cNvPr>
          <p:cNvSpPr txBox="1"/>
          <p:nvPr/>
        </p:nvSpPr>
        <p:spPr>
          <a:xfrm>
            <a:off x="0" y="6550223"/>
            <a:ext cx="512064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venir Book" panose="02000503020000020003" pitchFamily="2" charset="0"/>
                <a:ea typeface="+mn-ea"/>
                <a:cs typeface="+mn-cs"/>
              </a:rPr>
              <a:t>Credit: </a:t>
            </a:r>
            <a:r>
              <a:rPr kumimoji="0" lang="en-US" sz="1400" b="0" i="0" u="none" strike="noStrike" kern="1200" cap="none" spc="0" normalizeH="0" baseline="0" noProof="0" dirty="0" err="1">
                <a:ln>
                  <a:noFill/>
                </a:ln>
                <a:solidFill>
                  <a:prstClr val="black">
                    <a:lumMod val="50000"/>
                    <a:lumOff val="50000"/>
                  </a:prstClr>
                </a:solidFill>
                <a:effectLst/>
                <a:uLnTx/>
                <a:uFillTx/>
                <a:latin typeface="Avenir Book" panose="02000503020000020003" pitchFamily="2" charset="0"/>
                <a:ea typeface="+mn-ea"/>
                <a:cs typeface="+mn-cs"/>
              </a:rPr>
              <a:t>Pramesh</a:t>
            </a:r>
            <a:r>
              <a:rPr kumimoji="0" lang="en-US" sz="1400" b="0" i="0" u="none" strike="noStrike" kern="1200" cap="none" spc="0" normalizeH="0" baseline="0" noProof="0" dirty="0">
                <a:ln>
                  <a:noFill/>
                </a:ln>
                <a:solidFill>
                  <a:prstClr val="black">
                    <a:lumMod val="50000"/>
                    <a:lumOff val="50000"/>
                  </a:prstClr>
                </a:solidFill>
                <a:effectLst/>
                <a:uLnTx/>
                <a:uFillTx/>
                <a:latin typeface="Avenir Book" panose="02000503020000020003" pitchFamily="2" charset="0"/>
                <a:ea typeface="+mn-ea"/>
                <a:cs typeface="+mn-cs"/>
              </a:rPr>
              <a:t> Sharma, NASA</a:t>
            </a:r>
          </a:p>
        </p:txBody>
      </p:sp>
    </p:spTree>
    <p:extLst>
      <p:ext uri="{BB962C8B-B14F-4D97-AF65-F5344CB8AC3E}">
        <p14:creationId xmlns:p14="http://schemas.microsoft.com/office/powerpoint/2010/main" val="10378212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05AD1B-7B17-5E23-5A78-A1AFCA572EC7}"/>
              </a:ext>
            </a:extLst>
          </p:cNvPr>
          <p:cNvSpPr/>
          <p:nvPr/>
        </p:nvSpPr>
        <p:spPr>
          <a:xfrm>
            <a:off x="292308" y="2185758"/>
            <a:ext cx="1773382" cy="152461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843E809-CD63-AB39-C701-ADA7CE4FB89D}"/>
              </a:ext>
            </a:extLst>
          </p:cNvPr>
          <p:cNvSpPr txBox="1"/>
          <p:nvPr/>
        </p:nvSpPr>
        <p:spPr>
          <a:xfrm>
            <a:off x="292308" y="223887"/>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Radiation might make communities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as weak as the weakest link</a:t>
            </a:r>
          </a:p>
        </p:txBody>
      </p:sp>
      <p:sp>
        <p:nvSpPr>
          <p:cNvPr id="8" name="TextBox 7">
            <a:extLst>
              <a:ext uri="{FF2B5EF4-FFF2-40B4-BE49-F238E27FC236}">
                <a16:creationId xmlns:a16="http://schemas.microsoft.com/office/drawing/2014/main" id="{BCB5429C-E008-19E3-C617-1DAA16B08C68}"/>
              </a:ext>
            </a:extLst>
          </p:cNvPr>
          <p:cNvSpPr txBox="1"/>
          <p:nvPr/>
        </p:nvSpPr>
        <p:spPr>
          <a:xfrm>
            <a:off x="185982" y="1435655"/>
            <a:ext cx="855938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 third hypothesis for the effects of spaceflight on microbial communities</a:t>
            </a:r>
          </a:p>
        </p:txBody>
      </p:sp>
      <p:pic>
        <p:nvPicPr>
          <p:cNvPr id="10" name="Picture 9" descr="A diagram of different types of methicillin&#10;&#10;Description automatically generated">
            <a:extLst>
              <a:ext uri="{FF2B5EF4-FFF2-40B4-BE49-F238E27FC236}">
                <a16:creationId xmlns:a16="http://schemas.microsoft.com/office/drawing/2014/main" id="{0C3BAA65-311D-E763-DEED-BAC080F48FCD}"/>
              </a:ext>
            </a:extLst>
          </p:cNvPr>
          <p:cNvPicPr>
            <a:picLocks noChangeAspect="1"/>
          </p:cNvPicPr>
          <p:nvPr/>
        </p:nvPicPr>
        <p:blipFill>
          <a:blip r:embed="rId3"/>
          <a:stretch>
            <a:fillRect/>
          </a:stretch>
        </p:blipFill>
        <p:spPr>
          <a:xfrm>
            <a:off x="292307" y="1904381"/>
            <a:ext cx="1773381" cy="1773381"/>
          </a:xfrm>
          <a:prstGeom prst="rect">
            <a:avLst/>
          </a:prstGeom>
        </p:spPr>
      </p:pic>
      <p:grpSp>
        <p:nvGrpSpPr>
          <p:cNvPr id="13" name="Group 12">
            <a:extLst>
              <a:ext uri="{FF2B5EF4-FFF2-40B4-BE49-F238E27FC236}">
                <a16:creationId xmlns:a16="http://schemas.microsoft.com/office/drawing/2014/main" id="{E55D6CA7-4A5E-45CA-420F-1368BF3FC555}"/>
              </a:ext>
            </a:extLst>
          </p:cNvPr>
          <p:cNvGrpSpPr/>
          <p:nvPr/>
        </p:nvGrpSpPr>
        <p:grpSpPr>
          <a:xfrm>
            <a:off x="2303629" y="1856595"/>
            <a:ext cx="6615199" cy="4905266"/>
            <a:chOff x="2303629" y="1856595"/>
            <a:chExt cx="6615199" cy="4905266"/>
          </a:xfrm>
        </p:grpSpPr>
        <p:pic>
          <p:nvPicPr>
            <p:cNvPr id="3" name="Picture 2">
              <a:extLst>
                <a:ext uri="{FF2B5EF4-FFF2-40B4-BE49-F238E27FC236}">
                  <a16:creationId xmlns:a16="http://schemas.microsoft.com/office/drawing/2014/main" id="{0BE20DA8-5055-E95A-CBCF-00A1AC18AD31}"/>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303629" y="1856595"/>
              <a:ext cx="6615199" cy="4905266"/>
            </a:xfrm>
            <a:prstGeom prst="rect">
              <a:avLst/>
            </a:prstGeom>
          </p:spPr>
        </p:pic>
        <p:pic>
          <p:nvPicPr>
            <p:cNvPr id="11" name="Picture 10" descr="A white background with black text&#10;&#10;Description automatically generated">
              <a:extLst>
                <a:ext uri="{FF2B5EF4-FFF2-40B4-BE49-F238E27FC236}">
                  <a16:creationId xmlns:a16="http://schemas.microsoft.com/office/drawing/2014/main" id="{8A9C2C4E-1813-DCB8-2435-6FE45C354BFE}"/>
                </a:ext>
              </a:extLst>
            </p:cNvPr>
            <p:cNvPicPr>
              <a:picLocks noChangeAspect="1"/>
            </p:cNvPicPr>
            <p:nvPr/>
          </p:nvPicPr>
          <p:blipFill>
            <a:blip r:embed="rId5"/>
            <a:stretch>
              <a:fillRect/>
            </a:stretch>
          </p:blipFill>
          <p:spPr>
            <a:xfrm>
              <a:off x="2614864" y="3116292"/>
              <a:ext cx="1732546" cy="3517821"/>
            </a:xfrm>
            <a:prstGeom prst="rect">
              <a:avLst/>
            </a:prstGeom>
          </p:spPr>
        </p:pic>
        <p:sp>
          <p:nvSpPr>
            <p:cNvPr id="12" name="Rectangle 11">
              <a:extLst>
                <a:ext uri="{FF2B5EF4-FFF2-40B4-BE49-F238E27FC236}">
                  <a16:creationId xmlns:a16="http://schemas.microsoft.com/office/drawing/2014/main" id="{567810A7-9C5A-58EF-ADC7-18A789F61D3D}"/>
                </a:ext>
              </a:extLst>
            </p:cNvPr>
            <p:cNvSpPr/>
            <p:nvPr/>
          </p:nvSpPr>
          <p:spPr>
            <a:xfrm>
              <a:off x="4219074" y="6304547"/>
              <a:ext cx="545431" cy="3295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035762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8D69B87-1FF5-E885-250F-827FDED6E794}"/>
              </a:ext>
            </a:extLst>
          </p:cNvPr>
          <p:cNvSpPr txBox="1"/>
          <p:nvPr/>
        </p:nvSpPr>
        <p:spPr>
          <a:xfrm>
            <a:off x="292308" y="223887"/>
            <a:ext cx="8559384"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Radiation effects are not as strong as microgravity effects</a:t>
            </a:r>
          </a:p>
        </p:txBody>
      </p:sp>
      <p:grpSp>
        <p:nvGrpSpPr>
          <p:cNvPr id="17" name="Group 16">
            <a:extLst>
              <a:ext uri="{FF2B5EF4-FFF2-40B4-BE49-F238E27FC236}">
                <a16:creationId xmlns:a16="http://schemas.microsoft.com/office/drawing/2014/main" id="{7CDC3288-9189-82E7-AD8E-0DB1139091D3}"/>
              </a:ext>
            </a:extLst>
          </p:cNvPr>
          <p:cNvGrpSpPr/>
          <p:nvPr/>
        </p:nvGrpSpPr>
        <p:grpSpPr>
          <a:xfrm>
            <a:off x="4591102" y="1982970"/>
            <a:ext cx="4260590" cy="3185836"/>
            <a:chOff x="4591102" y="1982970"/>
            <a:chExt cx="4260590" cy="3185836"/>
          </a:xfrm>
        </p:grpSpPr>
        <p:pic>
          <p:nvPicPr>
            <p:cNvPr id="3" name="Picture 2">
              <a:extLst>
                <a:ext uri="{FF2B5EF4-FFF2-40B4-BE49-F238E27FC236}">
                  <a16:creationId xmlns:a16="http://schemas.microsoft.com/office/drawing/2014/main" id="{57D91906-ABD4-2137-97BF-66A4C4165B4B}"/>
                </a:ext>
              </a:extLst>
            </p:cNvPr>
            <p:cNvPicPr>
              <a:picLocks noChangeAspect="1"/>
            </p:cNvPicPr>
            <p:nvPr/>
          </p:nvPicPr>
          <p:blipFill rotWithShape="1">
            <a:blip r:embed="rId3">
              <a:extLst>
                <a:ext uri="{28A0092B-C50C-407E-A947-70E740481C1C}">
                  <a14:useLocalDpi xmlns:a14="http://schemas.microsoft.com/office/drawing/2010/main"/>
                </a:ext>
              </a:extLst>
            </a:blip>
            <a:srcRect r="12878"/>
            <a:stretch/>
          </p:blipFill>
          <p:spPr>
            <a:xfrm>
              <a:off x="4740366" y="2110563"/>
              <a:ext cx="4111326" cy="3042056"/>
            </a:xfrm>
            <a:prstGeom prst="rect">
              <a:avLst/>
            </a:prstGeom>
          </p:spPr>
        </p:pic>
        <p:sp>
          <p:nvSpPr>
            <p:cNvPr id="10" name="Rectangle 9">
              <a:extLst>
                <a:ext uri="{FF2B5EF4-FFF2-40B4-BE49-F238E27FC236}">
                  <a16:creationId xmlns:a16="http://schemas.microsoft.com/office/drawing/2014/main" id="{A864AB66-373C-17C3-CF43-33235914BA92}"/>
                </a:ext>
              </a:extLst>
            </p:cNvPr>
            <p:cNvSpPr/>
            <p:nvPr/>
          </p:nvSpPr>
          <p:spPr>
            <a:xfrm>
              <a:off x="5270170" y="1982971"/>
              <a:ext cx="1722475" cy="371043"/>
            </a:xfrm>
            <a:prstGeom prst="rect">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Simulated </a:t>
              </a:r>
              <a:r>
                <a:rPr kumimoji="0" lang="en-US" sz="18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mn-cs"/>
                </a:rPr>
                <a:t>uG</a:t>
              </a:r>
              <a:endParaRPr kumimoji="0" lang="en-US" sz="18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endParaRPr>
            </a:p>
          </p:txBody>
        </p:sp>
        <p:sp>
          <p:nvSpPr>
            <p:cNvPr id="11" name="Rectangle 10">
              <a:extLst>
                <a:ext uri="{FF2B5EF4-FFF2-40B4-BE49-F238E27FC236}">
                  <a16:creationId xmlns:a16="http://schemas.microsoft.com/office/drawing/2014/main" id="{97A5506D-FE84-881B-E052-34C62CE6DDC6}"/>
                </a:ext>
              </a:extLst>
            </p:cNvPr>
            <p:cNvSpPr/>
            <p:nvPr/>
          </p:nvSpPr>
          <p:spPr>
            <a:xfrm>
              <a:off x="7048099" y="1982970"/>
              <a:ext cx="1722475" cy="371043"/>
            </a:xfrm>
            <a:prstGeom prst="rect">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Well-mixed</a:t>
              </a:r>
            </a:p>
          </p:txBody>
        </p:sp>
        <p:sp>
          <p:nvSpPr>
            <p:cNvPr id="12" name="Rectangle 11">
              <a:extLst>
                <a:ext uri="{FF2B5EF4-FFF2-40B4-BE49-F238E27FC236}">
                  <a16:creationId xmlns:a16="http://schemas.microsoft.com/office/drawing/2014/main" id="{1A1E3CE3-9BEA-8B4D-7B84-836817254743}"/>
                </a:ext>
              </a:extLst>
            </p:cNvPr>
            <p:cNvSpPr/>
            <p:nvPr/>
          </p:nvSpPr>
          <p:spPr>
            <a:xfrm rot="16200000">
              <a:off x="3247502" y="3454163"/>
              <a:ext cx="3058243" cy="3710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Viable cells (CFU/mL)</a:t>
              </a:r>
            </a:p>
          </p:txBody>
        </p:sp>
      </p:grpSp>
      <p:grpSp>
        <p:nvGrpSpPr>
          <p:cNvPr id="16" name="Group 15">
            <a:extLst>
              <a:ext uri="{FF2B5EF4-FFF2-40B4-BE49-F238E27FC236}">
                <a16:creationId xmlns:a16="http://schemas.microsoft.com/office/drawing/2014/main" id="{5730AD67-E901-0407-40B1-200091CCB86B}"/>
              </a:ext>
            </a:extLst>
          </p:cNvPr>
          <p:cNvGrpSpPr/>
          <p:nvPr/>
        </p:nvGrpSpPr>
        <p:grpSpPr>
          <a:xfrm>
            <a:off x="273248" y="2009552"/>
            <a:ext cx="4197009" cy="3159254"/>
            <a:chOff x="273248" y="2009552"/>
            <a:chExt cx="4197009" cy="3159254"/>
          </a:xfrm>
        </p:grpSpPr>
        <p:pic>
          <p:nvPicPr>
            <p:cNvPr id="5" name="Picture 4">
              <a:extLst>
                <a:ext uri="{FF2B5EF4-FFF2-40B4-BE49-F238E27FC236}">
                  <a16:creationId xmlns:a16="http://schemas.microsoft.com/office/drawing/2014/main" id="{7D28FCEA-4E3A-1553-C857-E9293AFDDC66}"/>
                </a:ext>
              </a:extLst>
            </p:cNvPr>
            <p:cNvPicPr>
              <a:picLocks noChangeAspect="1"/>
            </p:cNvPicPr>
            <p:nvPr/>
          </p:nvPicPr>
          <p:blipFill rotWithShape="1">
            <a:blip r:embed="rId4">
              <a:extLst>
                <a:ext uri="{28A0092B-C50C-407E-A947-70E740481C1C}">
                  <a14:useLocalDpi xmlns:a14="http://schemas.microsoft.com/office/drawing/2010/main"/>
                </a:ext>
              </a:extLst>
            </a:blip>
            <a:srcRect r="12878"/>
            <a:stretch/>
          </p:blipFill>
          <p:spPr>
            <a:xfrm>
              <a:off x="494824" y="2110563"/>
              <a:ext cx="3975433" cy="3042056"/>
            </a:xfrm>
            <a:prstGeom prst="rect">
              <a:avLst/>
            </a:prstGeom>
          </p:spPr>
        </p:pic>
        <p:sp>
          <p:nvSpPr>
            <p:cNvPr id="8" name="Rectangle 7">
              <a:extLst>
                <a:ext uri="{FF2B5EF4-FFF2-40B4-BE49-F238E27FC236}">
                  <a16:creationId xmlns:a16="http://schemas.microsoft.com/office/drawing/2014/main" id="{A6917988-686B-8350-270F-EB6A288171C8}"/>
                </a:ext>
              </a:extLst>
            </p:cNvPr>
            <p:cNvSpPr/>
            <p:nvPr/>
          </p:nvSpPr>
          <p:spPr>
            <a:xfrm>
              <a:off x="914399" y="2009553"/>
              <a:ext cx="1722475" cy="371043"/>
            </a:xfrm>
            <a:prstGeom prst="rect">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Simulated </a:t>
              </a:r>
              <a:r>
                <a:rPr kumimoji="0" lang="en-US" sz="18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mn-cs"/>
                </a:rPr>
                <a:t>uG</a:t>
              </a:r>
              <a:endParaRPr kumimoji="0" lang="en-US" sz="18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endParaRPr>
            </a:p>
          </p:txBody>
        </p:sp>
        <p:sp>
          <p:nvSpPr>
            <p:cNvPr id="9" name="Rectangle 8">
              <a:extLst>
                <a:ext uri="{FF2B5EF4-FFF2-40B4-BE49-F238E27FC236}">
                  <a16:creationId xmlns:a16="http://schemas.microsoft.com/office/drawing/2014/main" id="{0A1FA35F-B393-1AB1-8BF0-CCFE2940C231}"/>
                </a:ext>
              </a:extLst>
            </p:cNvPr>
            <p:cNvSpPr/>
            <p:nvPr/>
          </p:nvSpPr>
          <p:spPr>
            <a:xfrm>
              <a:off x="2692328" y="2009552"/>
              <a:ext cx="1722475" cy="371043"/>
            </a:xfrm>
            <a:prstGeom prst="rect">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Black" panose="02000503020000020003" pitchFamily="2" charset="0"/>
                  <a:ea typeface="+mn-ea"/>
                  <a:cs typeface="+mn-cs"/>
                </a:rPr>
                <a:t>Well-mixed</a:t>
              </a:r>
            </a:p>
          </p:txBody>
        </p:sp>
        <p:sp>
          <p:nvSpPr>
            <p:cNvPr id="13" name="Rectangle 12">
              <a:extLst>
                <a:ext uri="{FF2B5EF4-FFF2-40B4-BE49-F238E27FC236}">
                  <a16:creationId xmlns:a16="http://schemas.microsoft.com/office/drawing/2014/main" id="{AFE6BDBA-DD7A-7122-7F63-210F19FC59FB}"/>
                </a:ext>
              </a:extLst>
            </p:cNvPr>
            <p:cNvSpPr/>
            <p:nvPr/>
          </p:nvSpPr>
          <p:spPr>
            <a:xfrm rot="16200000">
              <a:off x="-1070352" y="3454163"/>
              <a:ext cx="3058243" cy="3710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venir Black" panose="02000503020000020003" pitchFamily="2" charset="0"/>
                  <a:ea typeface="+mn-ea"/>
                  <a:cs typeface="+mn-cs"/>
                </a:rPr>
                <a:t>OD</a:t>
              </a:r>
              <a:r>
                <a:rPr kumimoji="0" lang="en-US" sz="1800" b="1" i="0" u="none" strike="noStrike" kern="1200" cap="none" spc="0" normalizeH="0" baseline="-25000" noProof="0" dirty="0" err="1">
                  <a:ln>
                    <a:noFill/>
                  </a:ln>
                  <a:solidFill>
                    <a:prstClr val="black"/>
                  </a:solidFill>
                  <a:effectLst/>
                  <a:uLnTx/>
                  <a:uFillTx/>
                  <a:latin typeface="Avenir Black" panose="02000503020000020003" pitchFamily="2" charset="0"/>
                  <a:ea typeface="+mn-ea"/>
                  <a:cs typeface="+mn-cs"/>
                </a:rPr>
                <a:t>600</a:t>
              </a:r>
              <a:endParaRPr kumimoji="0" lang="en-US" sz="1800" b="1" i="0" u="none" strike="noStrike" kern="1200" cap="none" spc="0" normalizeH="0" baseline="-25000" noProof="0" dirty="0">
                <a:ln>
                  <a:noFill/>
                </a:ln>
                <a:solidFill>
                  <a:prstClr val="black"/>
                </a:solidFill>
                <a:effectLst/>
                <a:uLnTx/>
                <a:uFillTx/>
                <a:latin typeface="Avenir Black" panose="02000503020000020003" pitchFamily="2" charset="0"/>
                <a:ea typeface="+mn-ea"/>
                <a:cs typeface="+mn-cs"/>
              </a:endParaRPr>
            </a:p>
          </p:txBody>
        </p:sp>
      </p:grpSp>
      <p:grpSp>
        <p:nvGrpSpPr>
          <p:cNvPr id="20" name="Group 19">
            <a:extLst>
              <a:ext uri="{FF2B5EF4-FFF2-40B4-BE49-F238E27FC236}">
                <a16:creationId xmlns:a16="http://schemas.microsoft.com/office/drawing/2014/main" id="{ABDCDD11-5FE1-AB9B-02A1-CFAAC7FE08D6}"/>
              </a:ext>
            </a:extLst>
          </p:cNvPr>
          <p:cNvGrpSpPr/>
          <p:nvPr/>
        </p:nvGrpSpPr>
        <p:grpSpPr>
          <a:xfrm>
            <a:off x="437787" y="5433787"/>
            <a:ext cx="3720324" cy="894772"/>
            <a:chOff x="1877557" y="5467923"/>
            <a:chExt cx="3720324" cy="894772"/>
          </a:xfrm>
        </p:grpSpPr>
        <p:pic>
          <p:nvPicPr>
            <p:cNvPr id="7" name="Picture 6">
              <a:extLst>
                <a:ext uri="{FF2B5EF4-FFF2-40B4-BE49-F238E27FC236}">
                  <a16:creationId xmlns:a16="http://schemas.microsoft.com/office/drawing/2014/main" id="{4C8B961E-E788-C4DB-2F10-67E06BEEB499}"/>
                </a:ext>
              </a:extLst>
            </p:cNvPr>
            <p:cNvPicPr>
              <a:picLocks noChangeAspect="1"/>
            </p:cNvPicPr>
            <p:nvPr/>
          </p:nvPicPr>
          <p:blipFill rotWithShape="1">
            <a:blip r:embed="rId5">
              <a:extLst>
                <a:ext uri="{28A0092B-C50C-407E-A947-70E740481C1C}">
                  <a14:useLocalDpi xmlns:a14="http://schemas.microsoft.com/office/drawing/2010/main"/>
                </a:ext>
              </a:extLst>
            </a:blip>
            <a:srcRect l="87579" t="45070" b="41299"/>
            <a:stretch/>
          </p:blipFill>
          <p:spPr>
            <a:xfrm>
              <a:off x="1877557" y="5477460"/>
              <a:ext cx="1209969" cy="885235"/>
            </a:xfrm>
            <a:prstGeom prst="rect">
              <a:avLst/>
            </a:prstGeom>
          </p:spPr>
        </p:pic>
        <p:sp>
          <p:nvSpPr>
            <p:cNvPr id="14" name="Rectangle 13">
              <a:extLst>
                <a:ext uri="{FF2B5EF4-FFF2-40B4-BE49-F238E27FC236}">
                  <a16:creationId xmlns:a16="http://schemas.microsoft.com/office/drawing/2014/main" id="{4F3F3A03-F79C-DD5C-5E01-151DC2BE0705}"/>
                </a:ext>
              </a:extLst>
            </p:cNvPr>
            <p:cNvSpPr/>
            <p:nvPr/>
          </p:nvSpPr>
          <p:spPr>
            <a:xfrm>
              <a:off x="2539638" y="5467923"/>
              <a:ext cx="3058243" cy="3710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None</a:t>
              </a:r>
            </a:p>
          </p:txBody>
        </p:sp>
        <p:sp>
          <p:nvSpPr>
            <p:cNvPr id="15" name="Rectangle 14">
              <a:extLst>
                <a:ext uri="{FF2B5EF4-FFF2-40B4-BE49-F238E27FC236}">
                  <a16:creationId xmlns:a16="http://schemas.microsoft.com/office/drawing/2014/main" id="{E4168A2B-CBBD-DE62-63E9-1B2A34DE28F8}"/>
                </a:ext>
              </a:extLst>
            </p:cNvPr>
            <p:cNvSpPr/>
            <p:nvPr/>
          </p:nvSpPr>
          <p:spPr>
            <a:xfrm>
              <a:off x="2539637" y="5915309"/>
              <a:ext cx="3058243" cy="3710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GCRSim</a:t>
              </a:r>
              <a:endParaRPr kumimoji="0" lang="en-US" sz="18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grpSp>
      <p:sp>
        <p:nvSpPr>
          <p:cNvPr id="19" name="TextBox 18">
            <a:extLst>
              <a:ext uri="{FF2B5EF4-FFF2-40B4-BE49-F238E27FC236}">
                <a16:creationId xmlns:a16="http://schemas.microsoft.com/office/drawing/2014/main" id="{C483DE11-D9BA-22D5-F108-E96610F98A89}"/>
              </a:ext>
            </a:extLst>
          </p:cNvPr>
          <p:cNvSpPr txBox="1"/>
          <p:nvPr/>
        </p:nvSpPr>
        <p:spPr>
          <a:xfrm>
            <a:off x="3377185" y="5296398"/>
            <a:ext cx="5166820" cy="138499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Linear models: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OD ~ hours + spin rate + radiation: </a:t>
            </a:r>
            <a:r>
              <a:rPr kumimoji="0" lang="en-US" sz="14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r</a:t>
            </a:r>
            <a:r>
              <a:rPr kumimoji="0" lang="en-US" sz="1400" b="0" i="0" u="none" strike="noStrike" kern="1200" cap="none" spc="0" normalizeH="0" baseline="30000" noProof="0" dirty="0" err="1">
                <a:ln>
                  <a:noFill/>
                </a:ln>
                <a:solidFill>
                  <a:prstClr val="black"/>
                </a:solidFill>
                <a:effectLst/>
                <a:uLnTx/>
                <a:uFillTx/>
                <a:latin typeface="Avenir Book" panose="02000503020000020003" pitchFamily="2" charset="0"/>
                <a:ea typeface="+mn-ea"/>
                <a:cs typeface="+mn-cs"/>
              </a:rPr>
              <a:t>2</a:t>
            </a:r>
            <a:r>
              <a:rPr kumimoji="0" lang="en-US" sz="1400" b="0" i="0" u="none" strike="noStrike" kern="1200" cap="none" spc="0" normalizeH="0" baseline="-25000" noProof="0" dirty="0" err="1">
                <a:ln>
                  <a:noFill/>
                </a:ln>
                <a:solidFill>
                  <a:prstClr val="black"/>
                </a:solidFill>
                <a:effectLst/>
                <a:uLnTx/>
                <a:uFillTx/>
                <a:latin typeface="Avenir Book" panose="02000503020000020003" pitchFamily="2" charset="0"/>
                <a:ea typeface="+mn-ea"/>
                <a:cs typeface="+mn-cs"/>
              </a:rPr>
              <a:t>adj</a:t>
            </a: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 0.9519</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CFU ~ hours + spin rate + radiation: </a:t>
            </a:r>
            <a:r>
              <a:rPr kumimoji="0" lang="en-US" sz="1400" b="0" i="0" u="none" strike="noStrike" kern="1200" cap="none" spc="0" normalizeH="0" baseline="0" noProof="0" dirty="0" err="1">
                <a:ln>
                  <a:noFill/>
                </a:ln>
                <a:solidFill>
                  <a:prstClr val="black"/>
                </a:solidFill>
                <a:effectLst/>
                <a:uLnTx/>
                <a:uFillTx/>
                <a:latin typeface="Avenir Book" panose="02000503020000020003" pitchFamily="2" charset="0"/>
                <a:ea typeface="+mn-ea"/>
                <a:cs typeface="+mn-cs"/>
              </a:rPr>
              <a:t>r</a:t>
            </a:r>
            <a:r>
              <a:rPr kumimoji="0" lang="en-US" sz="1400" b="0" i="0" u="none" strike="noStrike" kern="1200" cap="none" spc="0" normalizeH="0" baseline="30000" noProof="0" dirty="0" err="1">
                <a:ln>
                  <a:noFill/>
                </a:ln>
                <a:solidFill>
                  <a:prstClr val="black"/>
                </a:solidFill>
                <a:effectLst/>
                <a:uLnTx/>
                <a:uFillTx/>
                <a:latin typeface="Avenir Book" panose="02000503020000020003" pitchFamily="2" charset="0"/>
                <a:ea typeface="+mn-ea"/>
                <a:cs typeface="+mn-cs"/>
              </a:rPr>
              <a:t>2</a:t>
            </a:r>
            <a:r>
              <a:rPr kumimoji="0" lang="en-US" sz="1400" b="0" i="0" u="none" strike="noStrike" kern="1200" cap="none" spc="0" normalizeH="0" baseline="-25000" noProof="0" dirty="0" err="1">
                <a:ln>
                  <a:noFill/>
                </a:ln>
                <a:solidFill>
                  <a:prstClr val="black"/>
                </a:solidFill>
                <a:effectLst/>
                <a:uLnTx/>
                <a:uFillTx/>
                <a:latin typeface="Avenir Book" panose="02000503020000020003" pitchFamily="2" charset="0"/>
                <a:ea typeface="+mn-ea"/>
                <a:cs typeface="+mn-cs"/>
              </a:rPr>
              <a:t>adj</a:t>
            </a: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=0.8299</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Both OD and CFU showed significant relationships to rotation rate (</a:t>
            </a:r>
            <a:r>
              <a:rPr kumimoji="0" lang="en-US" sz="1400" b="0" i="1"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p</a:t>
            </a:r>
            <a:r>
              <a:rPr kumimoji="0" lang="en-US" sz="14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&lt;0.005) but not to radiation. </a:t>
            </a:r>
          </a:p>
        </p:txBody>
      </p:sp>
    </p:spTree>
    <p:extLst>
      <p:ext uri="{BB962C8B-B14F-4D97-AF65-F5344CB8AC3E}">
        <p14:creationId xmlns:p14="http://schemas.microsoft.com/office/powerpoint/2010/main" val="40321633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 2013 - 2022</Template>
  <TotalTime>11991</TotalTime>
  <Words>3634</Words>
  <Application>Microsoft Macintosh PowerPoint</Application>
  <PresentationFormat>On-screen Show (4:3)</PresentationFormat>
  <Paragraphs>609</Paragraphs>
  <Slides>65</Slides>
  <Notes>35</Notes>
  <HiddenSlides>0</HiddenSlides>
  <MMClips>2</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65</vt:i4>
      </vt:variant>
    </vt:vector>
  </HeadingPairs>
  <TitlesOfParts>
    <vt:vector size="81" baseType="lpstr">
      <vt:lpstr>Arial</vt:lpstr>
      <vt:lpstr>Avenir Black</vt:lpstr>
      <vt:lpstr>Avenir Black Oblique</vt:lpstr>
      <vt:lpstr>Avenir Book</vt:lpstr>
      <vt:lpstr>Avenir Book Oblique</vt:lpstr>
      <vt:lpstr>Avenir Light</vt:lpstr>
      <vt:lpstr>Avenir Light Oblique</vt:lpstr>
      <vt:lpstr>Calibri</vt:lpstr>
      <vt:lpstr>Calibri Light</vt:lpstr>
      <vt:lpstr>Cambria</vt:lpstr>
      <vt:lpstr>Futura Medium</vt:lpstr>
      <vt:lpstr>Palatino Linotype</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 Jessica A. (ARC-SCR)</dc:creator>
  <cp:lastModifiedBy>Lee, Jessica A. (ARC-SCR)</cp:lastModifiedBy>
  <cp:revision>14</cp:revision>
  <dcterms:created xsi:type="dcterms:W3CDTF">2023-06-06T15:30:05Z</dcterms:created>
  <dcterms:modified xsi:type="dcterms:W3CDTF">2024-03-26T21:35:42Z</dcterms:modified>
</cp:coreProperties>
</file>