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8"/>
  </p:notesMasterIdLst>
  <p:sldIdLst>
    <p:sldId id="366" r:id="rId6"/>
    <p:sldId id="3024" r:id="rId7"/>
    <p:sldId id="379" r:id="rId8"/>
    <p:sldId id="381" r:id="rId9"/>
    <p:sldId id="371" r:id="rId10"/>
    <p:sldId id="382" r:id="rId11"/>
    <p:sldId id="383" r:id="rId12"/>
    <p:sldId id="385" r:id="rId13"/>
    <p:sldId id="258" r:id="rId14"/>
    <p:sldId id="260" r:id="rId15"/>
    <p:sldId id="261" r:id="rId16"/>
    <p:sldId id="259" r:id="rId17"/>
    <p:sldId id="262" r:id="rId18"/>
    <p:sldId id="3015" r:id="rId19"/>
    <p:sldId id="3016" r:id="rId20"/>
    <p:sldId id="3018" r:id="rId21"/>
    <p:sldId id="3025" r:id="rId22"/>
    <p:sldId id="2984" r:id="rId23"/>
    <p:sldId id="386" r:id="rId24"/>
    <p:sldId id="3013" r:id="rId25"/>
    <p:sldId id="3014" r:id="rId26"/>
    <p:sldId id="3021" r:id="rId27"/>
    <p:sldId id="3022" r:id="rId28"/>
    <p:sldId id="3026" r:id="rId29"/>
    <p:sldId id="380" r:id="rId30"/>
    <p:sldId id="3023" r:id="rId31"/>
    <p:sldId id="368" r:id="rId32"/>
    <p:sldId id="370" r:id="rId33"/>
    <p:sldId id="369" r:id="rId34"/>
    <p:sldId id="256" r:id="rId35"/>
    <p:sldId id="269" r:id="rId36"/>
    <p:sldId id="270"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venti, Anthony J. (GSFC-3220)" initials="DA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27" autoAdjust="0"/>
    <p:restoredTop sz="94660"/>
  </p:normalViewPr>
  <p:slideViewPr>
    <p:cSldViewPr snapToGrid="0" snapToObjects="1">
      <p:cViewPr varScale="1">
        <p:scale>
          <a:sx n="177" d="100"/>
          <a:sy n="177" d="100"/>
        </p:scale>
        <p:origin x="184" y="576"/>
      </p:cViewPr>
      <p:guideLst>
        <p:guide orient="horz" pos="2160"/>
        <p:guide pos="2880"/>
        <p:guide orient="horz" pos="1620"/>
      </p:guideLst>
    </p:cSldViewPr>
  </p:slideViewPr>
  <p:notesTextViewPr>
    <p:cViewPr>
      <p:scale>
        <a:sx n="100" d="100"/>
        <a:sy n="100" d="100"/>
      </p:scale>
      <p:origin x="0" y="0"/>
    </p:cViewPr>
  </p:notesTextViewPr>
  <p:sorterViewPr>
    <p:cViewPr varScale="1">
      <p:scale>
        <a:sx n="100" d="100"/>
        <a:sy n="100" d="100"/>
      </p:scale>
      <p:origin x="0" y="368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7A6DD-9D74-FC4E-B0C8-9C7DE66737C0}" type="datetimeFigureOut">
              <a:rPr lang="en-US" smtClean="0"/>
              <a:t>3/19/24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D7079-BE31-AD43-8E0A-06D367AB2E0F}" type="slidenum">
              <a:rPr lang="en-US" smtClean="0"/>
              <a:t>‹#›</a:t>
            </a:fld>
            <a:endParaRPr lang="en-US"/>
          </a:p>
        </p:txBody>
      </p:sp>
    </p:spTree>
    <p:extLst>
      <p:ext uri="{BB962C8B-B14F-4D97-AF65-F5344CB8AC3E}">
        <p14:creationId xmlns:p14="http://schemas.microsoft.com/office/powerpoint/2010/main" val="24159438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D7079-BE31-AD43-8E0A-06D367AB2E0F}" type="slidenum">
              <a:rPr lang="en-US" smtClean="0"/>
              <a:t>25</a:t>
            </a:fld>
            <a:endParaRPr lang="en-US"/>
          </a:p>
        </p:txBody>
      </p:sp>
    </p:spTree>
    <p:extLst>
      <p:ext uri="{BB962C8B-B14F-4D97-AF65-F5344CB8AC3E}">
        <p14:creationId xmlns:p14="http://schemas.microsoft.com/office/powerpoint/2010/main" val="230987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D7079-BE31-AD43-8E0A-06D367AB2E0F}" type="slidenum">
              <a:rPr lang="en-US" smtClean="0"/>
              <a:t>28</a:t>
            </a:fld>
            <a:endParaRPr lang="en-US"/>
          </a:p>
        </p:txBody>
      </p:sp>
    </p:spTree>
    <p:extLst>
      <p:ext uri="{BB962C8B-B14F-4D97-AF65-F5344CB8AC3E}">
        <p14:creationId xmlns:p14="http://schemas.microsoft.com/office/powerpoint/2010/main" val="279884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31</a:t>
            </a:fld>
            <a:endParaRPr lang="en-US" dirty="0"/>
          </a:p>
        </p:txBody>
      </p:sp>
    </p:spTree>
    <p:extLst>
      <p:ext uri="{BB962C8B-B14F-4D97-AF65-F5344CB8AC3E}">
        <p14:creationId xmlns:p14="http://schemas.microsoft.com/office/powerpoint/2010/main" val="250794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file://localhost/Users/kgammage/Documents/CustomerWork/ToDo/U4%20-%20Code%20300%20SMA%20Branding/Code%20300%20SMA%20FINAL%20LOGO%20FILES/SMA_PPT_Template/SMA_Code_300_logo.png" TargetMode="External"/><Relationship Id="rId5" Type="http://schemas.openxmlformats.org/officeDocument/2006/relationships/image" Target="../media/image3.png"/><Relationship Id="rId4" Type="http://schemas.openxmlformats.org/officeDocument/2006/relationships/image" Target="file://localhost/Users/kgammage/Documents/CustomerWork/Meatballs/NASA.gi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77AD3F"/>
              </a:buClr>
              <a:defRPr>
                <a:solidFill>
                  <a:srgbClr val="1863AB"/>
                </a:solidFill>
              </a:defRPr>
            </a:lvl1pPr>
            <a:lvl2pPr>
              <a:buClr>
                <a:srgbClr val="77AD3F"/>
              </a:buClr>
              <a:defRPr>
                <a:solidFill>
                  <a:srgbClr val="1863AB"/>
                </a:solidFill>
              </a:defRPr>
            </a:lvl2pPr>
            <a:lvl3pPr>
              <a:buClr>
                <a:srgbClr val="77AD3F"/>
              </a:buClr>
              <a:defRPr>
                <a:solidFill>
                  <a:srgbClr val="1863AB"/>
                </a:solidFill>
              </a:defRPr>
            </a:lvl3pPr>
            <a:lvl4pPr>
              <a:buClr>
                <a:srgbClr val="77AD3F"/>
              </a:buClr>
              <a:defRPr>
                <a:solidFill>
                  <a:srgbClr val="1863AB"/>
                </a:solidFill>
              </a:defRPr>
            </a:lvl4pPr>
            <a:lvl5pPr>
              <a:buClr>
                <a:srgbClr val="77AD3F"/>
              </a:buClr>
              <a:defRPr>
                <a:solidFill>
                  <a:srgbClr val="1863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nSpc>
                <a:spcPct val="90000"/>
              </a:lnSpc>
              <a:defRPr sz="2400">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861AC"/>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184900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63272"/>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88777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7D2DE9-9FFF-8C43-B0F5-BC23C4B57597}" type="datetimeFigureOut">
              <a:rPr lang="en-US" smtClean="0"/>
              <a:t>3/19/24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DB4B24-0C55-1A47-9680-82A99140F4FB}" type="slidenum">
              <a:rPr lang="en-US" smtClean="0"/>
              <a:t>‹#›</a:t>
            </a:fld>
            <a:endParaRPr lang="en-US" dirty="0"/>
          </a:p>
        </p:txBody>
      </p:sp>
    </p:spTree>
    <p:extLst>
      <p:ext uri="{BB962C8B-B14F-4D97-AF65-F5344CB8AC3E}">
        <p14:creationId xmlns:p14="http://schemas.microsoft.com/office/powerpoint/2010/main" val="66004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84117" y="2335980"/>
            <a:ext cx="5674369" cy="1191253"/>
          </a:xfrm>
          <a:ln>
            <a:noFill/>
          </a:ln>
        </p:spPr>
        <p:txBody>
          <a:bodyPr/>
          <a:lstStyle>
            <a:lvl1pPr marL="0" indent="0" algn="l">
              <a:buNone/>
              <a:defRPr>
                <a:ln>
                  <a:noFill/>
                </a:ln>
                <a:solidFill>
                  <a:srgbClr val="1863AB"/>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261080" y="466458"/>
            <a:ext cx="2183611" cy="207749"/>
          </a:xfrm>
          <a:prstGeom prst="rect">
            <a:avLst/>
          </a:prstGeom>
          <a:noFill/>
        </p:spPr>
        <p:txBody>
          <a:bodyPr wrap="none" rtlCol="0">
            <a:spAutoFit/>
          </a:bodyPr>
          <a:lstStyle/>
          <a:p>
            <a:r>
              <a:rPr lang="en-US" sz="750" dirty="0">
                <a:solidFill>
                  <a:srgbClr val="0A3474"/>
                </a:solidFill>
                <a:latin typeface="Arial"/>
                <a:cs typeface="Arial"/>
              </a:rPr>
              <a:t>National Aeronautics</a:t>
            </a:r>
            <a:r>
              <a:rPr lang="en-US" sz="750" baseline="0" dirty="0">
                <a:solidFill>
                  <a:srgbClr val="0A3474"/>
                </a:solidFill>
                <a:latin typeface="Arial"/>
                <a:cs typeface="Arial"/>
              </a:rPr>
              <a:t> and Space Administration</a:t>
            </a:r>
            <a:endParaRPr lang="en-US" sz="750" dirty="0">
              <a:solidFill>
                <a:srgbClr val="0A3474"/>
              </a:solidFill>
              <a:latin typeface="Arial"/>
              <a:cs typeface="Arial"/>
            </a:endParaRPr>
          </a:p>
        </p:txBody>
      </p:sp>
      <p:sp>
        <p:nvSpPr>
          <p:cNvPr id="10" name="TextBox 9"/>
          <p:cNvSpPr txBox="1"/>
          <p:nvPr userDrawn="1"/>
        </p:nvSpPr>
        <p:spPr>
          <a:xfrm>
            <a:off x="261080" y="4872519"/>
            <a:ext cx="854721" cy="207749"/>
          </a:xfrm>
          <a:prstGeom prst="rect">
            <a:avLst/>
          </a:prstGeom>
          <a:noFill/>
        </p:spPr>
        <p:txBody>
          <a:bodyPr wrap="none" rtlCol="0">
            <a:spAutoFit/>
          </a:bodyPr>
          <a:lstStyle/>
          <a:p>
            <a:pPr algn="l"/>
            <a:r>
              <a:rPr lang="en-US" sz="750" b="1" dirty="0" err="1">
                <a:solidFill>
                  <a:srgbClr val="0A3474"/>
                </a:solidFill>
                <a:effectLst/>
                <a:latin typeface="Arial"/>
                <a:cs typeface="Arial"/>
              </a:rPr>
              <a:t>www.nasa.gov</a:t>
            </a:r>
            <a:endParaRPr lang="en-US" sz="750" b="1" dirty="0">
              <a:solidFill>
                <a:srgbClr val="0A3474"/>
              </a:solidFill>
              <a:effectLst/>
              <a:latin typeface="Arial"/>
              <a:cs typeface="Arial"/>
            </a:endParaRPr>
          </a:p>
        </p:txBody>
      </p:sp>
      <p:sp>
        <p:nvSpPr>
          <p:cNvPr id="7" name="Title 1"/>
          <p:cNvSpPr>
            <a:spLocks noGrp="1"/>
          </p:cNvSpPr>
          <p:nvPr>
            <p:ph type="ctrTitle" hasCustomPrompt="1"/>
          </p:nvPr>
        </p:nvSpPr>
        <p:spPr>
          <a:xfrm>
            <a:off x="2499545" y="1177098"/>
            <a:ext cx="6258941" cy="1133970"/>
          </a:xfrm>
        </p:spPr>
        <p:txBody>
          <a:bodyPr>
            <a:noAutofit/>
          </a:bodyPr>
          <a:lstStyle>
            <a:lvl1pPr algn="l">
              <a:spcAft>
                <a:spcPts val="0"/>
              </a:spcAft>
              <a:defRPr sz="2550">
                <a:solidFill>
                  <a:schemeClr val="bg1"/>
                </a:solidFill>
                <a:effectLst>
                  <a:outerShdw blurRad="50800" dist="38100" dir="2700000" algn="tl" rotWithShape="0">
                    <a:srgbClr val="000000">
                      <a:alpha val="75000"/>
                    </a:srgbClr>
                  </a:outerShdw>
                </a:effectLst>
              </a:defRPr>
            </a:lvl1pPr>
          </a:lstStyle>
          <a:p>
            <a:r>
              <a:rPr lang="en-US" dirty="0"/>
              <a:t>Click to edit Master title style</a:t>
            </a:r>
            <a:br>
              <a:rPr lang="en-US" dirty="0"/>
            </a:br>
            <a:endParaRPr lang="en-US" dirty="0"/>
          </a:p>
        </p:txBody>
      </p:sp>
      <p:pic>
        <p:nvPicPr>
          <p:cNvPr id="13" name="NASA.gif" descr="/Users/kgammage/Documents/CustomerWork/Meatballs/NASA.gif"/>
          <p:cNvPicPr>
            <a:picLocks noChangeAspect="1"/>
          </p:cNvPicPr>
          <p:nvPr userDrawn="1"/>
        </p:nvPicPr>
        <p:blipFill>
          <a:blip r:embed="rId3" r:link="rId4"/>
          <a:stretch>
            <a:fillRect/>
          </a:stretch>
        </p:blipFill>
        <p:spPr>
          <a:xfrm>
            <a:off x="7711309" y="194087"/>
            <a:ext cx="1086856" cy="701022"/>
          </a:xfrm>
          <a:prstGeom prst="rect">
            <a:avLst/>
          </a:prstGeom>
        </p:spPr>
      </p:pic>
      <p:sp>
        <p:nvSpPr>
          <p:cNvPr id="15" name="TextBox 14"/>
          <p:cNvSpPr txBox="1"/>
          <p:nvPr userDrawn="1"/>
        </p:nvSpPr>
        <p:spPr>
          <a:xfrm>
            <a:off x="4243180" y="4128159"/>
            <a:ext cx="4777355" cy="461665"/>
          </a:xfrm>
          <a:prstGeom prst="rect">
            <a:avLst/>
          </a:prstGeom>
          <a:noFill/>
        </p:spPr>
        <p:txBody>
          <a:bodyPr wrap="square"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1200" b="1" spc="150" dirty="0">
                <a:solidFill>
                  <a:srgbClr val="1863AB"/>
                </a:solidFill>
                <a:latin typeface="Arial"/>
                <a:cs typeface="Arial"/>
              </a:rPr>
              <a:t>SAFETY</a:t>
            </a:r>
            <a:r>
              <a:rPr lang="en-US" sz="1200" b="1" spc="150" baseline="0" dirty="0">
                <a:solidFill>
                  <a:srgbClr val="1863AB"/>
                </a:solidFill>
                <a:latin typeface="Arial"/>
                <a:cs typeface="Arial"/>
              </a:rPr>
              <a:t> and MISSION ASSURANCE </a:t>
            </a:r>
          </a:p>
          <a:p>
            <a:pPr marL="0" marR="0" indent="0" algn="l" defTabSz="342900" rtl="0" eaLnBrk="1" fontAlgn="auto" latinLnBrk="0" hangingPunct="1">
              <a:lnSpc>
                <a:spcPct val="100000"/>
              </a:lnSpc>
              <a:spcBef>
                <a:spcPts val="0"/>
              </a:spcBef>
              <a:spcAft>
                <a:spcPts val="0"/>
              </a:spcAft>
              <a:buClrTx/>
              <a:buSzTx/>
              <a:buFontTx/>
              <a:buNone/>
              <a:tabLst/>
              <a:defRPr/>
            </a:pPr>
            <a:r>
              <a:rPr lang="en-US" sz="1200" b="1" spc="150" baseline="0" dirty="0">
                <a:solidFill>
                  <a:srgbClr val="1863AB"/>
                </a:solidFill>
                <a:latin typeface="Arial"/>
                <a:cs typeface="Arial"/>
              </a:rPr>
              <a:t>DIRECTORATE </a:t>
            </a:r>
            <a:r>
              <a:rPr lang="en-US" sz="900" b="0" spc="150" baseline="0" dirty="0">
                <a:solidFill>
                  <a:srgbClr val="1863AB"/>
                </a:solidFill>
                <a:latin typeface="Arial"/>
                <a:cs typeface="Arial"/>
              </a:rPr>
              <a:t>Code 300</a:t>
            </a:r>
            <a:endParaRPr lang="en-US" sz="900" b="0" spc="150" dirty="0">
              <a:solidFill>
                <a:srgbClr val="1863AB"/>
              </a:solidFill>
              <a:latin typeface="Arial"/>
              <a:cs typeface="Arial"/>
            </a:endParaRPr>
          </a:p>
        </p:txBody>
      </p:sp>
      <p:pic>
        <p:nvPicPr>
          <p:cNvPr id="4" name="SMA_Code_300_logo.png" descr="/Users/kgammage/Documents/CustomerWork/ToDo/U4 - Code 300 SMA Branding/Code 300 SMA FINAL LOGO FILES/SMA_PPT_Template/SMA_Code_300_logo.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7690311" y="4384840"/>
            <a:ext cx="1128852" cy="527807"/>
          </a:xfrm>
          <a:prstGeom prst="rect">
            <a:avLst/>
          </a:prstGeom>
        </p:spPr>
      </p:pic>
      <p:sp>
        <p:nvSpPr>
          <p:cNvPr id="11" name="Rectangle 10"/>
          <p:cNvSpPr/>
          <p:nvPr userDrawn="1"/>
        </p:nvSpPr>
        <p:spPr>
          <a:xfrm>
            <a:off x="4293574" y="4043653"/>
            <a:ext cx="4555622" cy="3779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760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effectLst>
                  <a:outerShdw blurRad="38100" dist="38100" dir="2700000" algn="tl">
                    <a:srgbClr val="000000">
                      <a:alpha val="75000"/>
                    </a:srgbClr>
                  </a:outerShdw>
                </a:effectLst>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rgbClr val="1863AB"/>
                </a:solidFill>
              </a:defRPr>
            </a:lvl1pPr>
            <a:lvl2pPr>
              <a:defRPr sz="1800">
                <a:solidFill>
                  <a:srgbClr val="1863AB"/>
                </a:solidFill>
              </a:defRPr>
            </a:lvl2pPr>
            <a:lvl3pPr>
              <a:defRPr sz="1500">
                <a:solidFill>
                  <a:srgbClr val="1863AB"/>
                </a:solidFill>
              </a:defRPr>
            </a:lvl3pPr>
            <a:lvl4pPr>
              <a:defRPr sz="1350">
                <a:solidFill>
                  <a:srgbClr val="1863AB"/>
                </a:solidFill>
              </a:defRPr>
            </a:lvl4pPr>
            <a:lvl5pPr>
              <a:defRPr sz="1350">
                <a:solidFill>
                  <a:srgbClr val="1863A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rgbClr val="1863AB"/>
                </a:solidFill>
              </a:defRPr>
            </a:lvl1pPr>
            <a:lvl2pPr>
              <a:defRPr sz="1800">
                <a:solidFill>
                  <a:srgbClr val="1863AB"/>
                </a:solidFill>
              </a:defRPr>
            </a:lvl2pPr>
            <a:lvl3pPr>
              <a:defRPr sz="1500">
                <a:solidFill>
                  <a:srgbClr val="1863AB"/>
                </a:solidFill>
              </a:defRPr>
            </a:lvl3pPr>
            <a:lvl4pPr>
              <a:defRPr sz="1350">
                <a:solidFill>
                  <a:srgbClr val="1863AB"/>
                </a:solidFill>
              </a:defRPr>
            </a:lvl4pPr>
            <a:lvl5pPr>
              <a:defRPr sz="1350">
                <a:solidFill>
                  <a:srgbClr val="1863A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0A3474"/>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1524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8446152" y="4811309"/>
            <a:ext cx="391464" cy="273844"/>
          </a:xfrm>
          <a:prstGeom prst="rect">
            <a:avLst/>
          </a:prstGeom>
        </p:spPr>
        <p:txBody>
          <a:bodyPr vert="horz" lIns="91440" tIns="45720" rIns="91440" bIns="45720" rtlCol="0" anchor="ctr"/>
          <a:lstStyle>
            <a:lvl1pPr algn="r">
              <a:defRPr sz="750">
                <a:solidFill>
                  <a:srgbClr val="163272"/>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76804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63272"/>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137400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63272"/>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158835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63272"/>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82963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63272"/>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20402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63272"/>
                </a:solidFill>
                <a:latin typeface="Arial"/>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915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952529"/>
          </a:xfrm>
          <a:prstGeom prst="rect">
            <a:avLst/>
          </a:prstGeom>
          <a:gradFill flip="none" rotWithShape="1">
            <a:gsLst>
              <a:gs pos="0">
                <a:srgbClr val="A60B19"/>
              </a:gs>
              <a:gs pos="25000">
                <a:srgbClr val="E94826"/>
              </a:gs>
              <a:gs pos="100000">
                <a:srgbClr val="F6E431"/>
              </a:gs>
              <a:gs pos="50000">
                <a:srgbClr val="ED6827"/>
              </a:gs>
              <a:gs pos="75000">
                <a:srgbClr val="F6982A"/>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457200" y="91326"/>
            <a:ext cx="8229600" cy="804731"/>
          </a:xfrm>
          <a:prstGeom prst="rect">
            <a:avLst/>
          </a:prstGeom>
        </p:spPr>
        <p:txBody>
          <a:bodyPr vert="horz" lIns="91440" tIns="45720" rIns="91440" bIns="45720" rtlCol="0" anchor="ctr">
            <a:noAutofit/>
          </a:bodyPr>
          <a:lstStyle/>
          <a:p>
            <a:br>
              <a:rPr lang="en-US" dirty="0"/>
            </a:br>
            <a:r>
              <a:rPr lang="en-US" dirty="0"/>
              <a:t>Click to edit Master title style</a:t>
            </a:r>
            <a:br>
              <a:rPr lang="en-US" dirty="0"/>
            </a:br>
            <a:endParaRPr lang="en-US" dirty="0"/>
          </a:p>
        </p:txBody>
      </p:sp>
      <p:sp>
        <p:nvSpPr>
          <p:cNvPr id="3" name="Text Placeholder 2"/>
          <p:cNvSpPr>
            <a:spLocks noGrp="1"/>
          </p:cNvSpPr>
          <p:nvPr>
            <p:ph type="body" idx="1"/>
          </p:nvPr>
        </p:nvSpPr>
        <p:spPr>
          <a:xfrm>
            <a:off x="457200" y="1106559"/>
            <a:ext cx="8229600" cy="3488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4811309"/>
            <a:ext cx="391464" cy="273844"/>
          </a:xfrm>
          <a:prstGeom prst="rect">
            <a:avLst/>
          </a:prstGeom>
        </p:spPr>
        <p:txBody>
          <a:bodyPr vert="horz" lIns="91440" tIns="45720" rIns="91440" bIns="45720" rtlCol="0" anchor="ctr"/>
          <a:lstStyle>
            <a:lvl1pPr algn="r">
              <a:defRPr sz="750">
                <a:solidFill>
                  <a:srgbClr val="1861AC"/>
                </a:solidFill>
                <a:latin typeface="Arial"/>
                <a:cs typeface="Arial"/>
              </a:defRPr>
            </a:lvl1pPr>
          </a:lstStyle>
          <a:p>
            <a:fld id="{E3BE99E5-8F11-4D46-8B27-FC02D164DEA2}" type="slidenum">
              <a:rPr lang="en-US" smtClean="0"/>
              <a:pPr/>
              <a:t>‹#›</a:t>
            </a:fld>
            <a:endParaRPr lang="en-US" dirty="0"/>
          </a:p>
        </p:txBody>
      </p:sp>
      <p:sp>
        <p:nvSpPr>
          <p:cNvPr id="10" name="TextBox 9"/>
          <p:cNvSpPr txBox="1"/>
          <p:nvPr userDrawn="1"/>
        </p:nvSpPr>
        <p:spPr>
          <a:xfrm>
            <a:off x="425884" y="4833357"/>
            <a:ext cx="7542788" cy="230832"/>
          </a:xfrm>
          <a:prstGeom prst="rect">
            <a:avLst/>
          </a:prstGeom>
          <a:noFill/>
        </p:spPr>
        <p:txBody>
          <a:bodyPr wrap="square"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900" b="1" spc="150" dirty="0">
                <a:solidFill>
                  <a:srgbClr val="1861AC"/>
                </a:solidFill>
                <a:latin typeface="Arial"/>
                <a:cs typeface="Arial"/>
              </a:rPr>
              <a:t>SAFETY</a:t>
            </a:r>
            <a:r>
              <a:rPr lang="en-US" sz="900" b="1" spc="150" baseline="0" dirty="0">
                <a:solidFill>
                  <a:srgbClr val="1861AC"/>
                </a:solidFill>
                <a:latin typeface="Arial"/>
                <a:cs typeface="Arial"/>
              </a:rPr>
              <a:t> and MISSION ASSURANCE DIRECTORATE </a:t>
            </a:r>
            <a:r>
              <a:rPr lang="en-US" sz="750" b="0" spc="150" baseline="0" dirty="0">
                <a:solidFill>
                  <a:srgbClr val="1861AC"/>
                </a:solidFill>
                <a:latin typeface="Arial"/>
                <a:cs typeface="Arial"/>
              </a:rPr>
              <a:t>Code 300</a:t>
            </a:r>
            <a:endParaRPr lang="en-US" sz="750" b="0" spc="150" dirty="0">
              <a:solidFill>
                <a:srgbClr val="1861AC"/>
              </a:solidFill>
              <a:latin typeface="Arial"/>
              <a:cs typeface="Arial"/>
            </a:endParaRPr>
          </a:p>
        </p:txBody>
      </p:sp>
      <p:sp>
        <p:nvSpPr>
          <p:cNvPr id="4" name="Rectangle 3"/>
          <p:cNvSpPr/>
          <p:nvPr userDrawn="1"/>
        </p:nvSpPr>
        <p:spPr>
          <a:xfrm>
            <a:off x="110868" y="4687077"/>
            <a:ext cx="8788722" cy="4535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32236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900" rtl="0" eaLnBrk="1" latinLnBrk="0" hangingPunct="1">
        <a:lnSpc>
          <a:spcPct val="90000"/>
        </a:lnSpc>
        <a:spcBef>
          <a:spcPct val="0"/>
        </a:spcBef>
        <a:spcAft>
          <a:spcPts val="0"/>
        </a:spcAft>
        <a:buNone/>
        <a:defRPr sz="2400" b="1"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127397" indent="-127397" algn="l" defTabSz="342900" rtl="0" eaLnBrk="1" latinLnBrk="0" hangingPunct="1">
        <a:spcBef>
          <a:spcPct val="20000"/>
        </a:spcBef>
        <a:buClr>
          <a:srgbClr val="77AD3F"/>
        </a:buClr>
        <a:buFont typeface="Arial"/>
        <a:buChar char="•"/>
        <a:defRPr sz="1500" kern="1200">
          <a:solidFill>
            <a:srgbClr val="1861AC"/>
          </a:solidFill>
          <a:latin typeface="Arial"/>
          <a:ea typeface="+mn-ea"/>
          <a:cs typeface="Arial"/>
        </a:defRPr>
      </a:lvl1pPr>
      <a:lvl2pPr marL="300038" indent="-171450" algn="l" defTabSz="300038" rtl="0" eaLnBrk="1" latinLnBrk="0" hangingPunct="1">
        <a:spcBef>
          <a:spcPct val="20000"/>
        </a:spcBef>
        <a:buClr>
          <a:srgbClr val="77AD3F"/>
        </a:buClr>
        <a:buFont typeface="Arial"/>
        <a:buChar char="–"/>
        <a:tabLst>
          <a:tab pos="255985" algn="l"/>
        </a:tabLst>
        <a:defRPr sz="1350" kern="1200">
          <a:solidFill>
            <a:srgbClr val="1861AC"/>
          </a:solidFill>
          <a:latin typeface="Arial"/>
          <a:ea typeface="+mn-ea"/>
          <a:cs typeface="Arial"/>
        </a:defRPr>
      </a:lvl2pPr>
      <a:lvl3pPr marL="428625" indent="-128588" algn="l" defTabSz="342900" rtl="0" eaLnBrk="1" latinLnBrk="0" hangingPunct="1">
        <a:spcBef>
          <a:spcPct val="20000"/>
        </a:spcBef>
        <a:buClr>
          <a:srgbClr val="77AD3F"/>
        </a:buClr>
        <a:buFont typeface="Arial"/>
        <a:buChar char="•"/>
        <a:tabLst>
          <a:tab pos="300038" algn="l"/>
        </a:tabLst>
        <a:defRPr sz="1200" kern="1200">
          <a:solidFill>
            <a:srgbClr val="1861AC"/>
          </a:solidFill>
          <a:latin typeface="Arial"/>
          <a:ea typeface="+mn-ea"/>
          <a:cs typeface="Arial"/>
        </a:defRPr>
      </a:lvl3pPr>
      <a:lvl4pPr marL="556022" indent="-127397" algn="l" defTabSz="342900" rtl="0" eaLnBrk="1" latinLnBrk="0" hangingPunct="1">
        <a:spcBef>
          <a:spcPct val="20000"/>
        </a:spcBef>
        <a:buClr>
          <a:srgbClr val="77AD3F"/>
        </a:buClr>
        <a:buFont typeface="Arial"/>
        <a:buChar char="–"/>
        <a:defRPr sz="1050" kern="1200">
          <a:solidFill>
            <a:srgbClr val="1861AC"/>
          </a:solidFill>
          <a:latin typeface="Arial"/>
          <a:ea typeface="+mn-ea"/>
          <a:cs typeface="Arial"/>
        </a:defRPr>
      </a:lvl4pPr>
      <a:lvl5pPr marL="683419" indent="-82154" algn="l" defTabSz="342900" rtl="0" eaLnBrk="1" latinLnBrk="0" hangingPunct="1">
        <a:spcBef>
          <a:spcPct val="20000"/>
        </a:spcBef>
        <a:buClr>
          <a:srgbClr val="77AD3F"/>
        </a:buClr>
        <a:buFont typeface="Arial"/>
        <a:buChar char="»"/>
        <a:defRPr sz="900" kern="1200">
          <a:solidFill>
            <a:srgbClr val="1861AC"/>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0994" y="1186165"/>
            <a:ext cx="6292273" cy="1021556"/>
          </a:xfrm>
        </p:spPr>
        <p:txBody>
          <a:bodyPr>
            <a:noAutofit/>
          </a:bodyPr>
          <a:lstStyle/>
          <a:p>
            <a:r>
              <a:rPr lang="en-US" sz="2000" dirty="0"/>
              <a:t> Extraction and Analysis of 4 Decades of Radiation Events from GSFC’s SOARS database</a:t>
            </a:r>
          </a:p>
        </p:txBody>
      </p:sp>
      <p:sp>
        <p:nvSpPr>
          <p:cNvPr id="4" name="Slide Number Placeholder 3"/>
          <p:cNvSpPr>
            <a:spLocks noGrp="1"/>
          </p:cNvSpPr>
          <p:nvPr>
            <p:ph type="sldNum" sz="quarter" idx="4294967295"/>
          </p:nvPr>
        </p:nvSpPr>
        <p:spPr>
          <a:xfrm>
            <a:off x="7010400" y="4767263"/>
            <a:ext cx="2133600" cy="274637"/>
          </a:xfrm>
        </p:spPr>
        <p:txBody>
          <a:bodyPr/>
          <a:lstStyle/>
          <a:p>
            <a:fld id="{641FB1AC-02D1-9846-8E42-69528F42F281}" type="slidenum">
              <a:rPr lang="en-US" smtClean="0"/>
              <a:pPr/>
              <a:t>1</a:t>
            </a:fld>
            <a:endParaRPr lang="en-US"/>
          </a:p>
        </p:txBody>
      </p:sp>
      <p:sp>
        <p:nvSpPr>
          <p:cNvPr id="3" name="TextBox 2">
            <a:extLst>
              <a:ext uri="{FF2B5EF4-FFF2-40B4-BE49-F238E27FC236}">
                <a16:creationId xmlns:a16="http://schemas.microsoft.com/office/drawing/2014/main" id="{F4297203-B4ED-D641-B243-71483590BF8B}"/>
              </a:ext>
            </a:extLst>
          </p:cNvPr>
          <p:cNvSpPr txBox="1"/>
          <p:nvPr/>
        </p:nvSpPr>
        <p:spPr>
          <a:xfrm>
            <a:off x="4108450" y="2309707"/>
            <a:ext cx="4914901" cy="2031325"/>
          </a:xfrm>
          <a:prstGeom prst="rect">
            <a:avLst/>
          </a:prstGeom>
          <a:noFill/>
        </p:spPr>
        <p:txBody>
          <a:bodyPr wrap="square" rtlCol="0">
            <a:spAutoFit/>
          </a:bodyPr>
          <a:lstStyle/>
          <a:p>
            <a:r>
              <a:rPr lang="en-US" dirty="0"/>
              <a:t>Jesse Leitner</a:t>
            </a:r>
          </a:p>
          <a:p>
            <a:r>
              <a:rPr lang="en-US" dirty="0"/>
              <a:t>SMA Chief Engineer</a:t>
            </a:r>
          </a:p>
          <a:p>
            <a:r>
              <a:rPr lang="en-US" dirty="0"/>
              <a:t>NASA GSFC Code 300</a:t>
            </a:r>
          </a:p>
          <a:p>
            <a:endParaRPr lang="en-US" dirty="0"/>
          </a:p>
          <a:p>
            <a:r>
              <a:rPr lang="en-US" dirty="0"/>
              <a:t>Supported by Walt Thomas (Code 371 - reliability) and Rebekah Austin (Code 561 – radiation)</a:t>
            </a:r>
          </a:p>
          <a:p>
            <a:endParaRPr lang="en-US" dirty="0"/>
          </a:p>
        </p:txBody>
      </p:sp>
    </p:spTree>
    <p:extLst>
      <p:ext uri="{BB962C8B-B14F-4D97-AF65-F5344CB8AC3E}">
        <p14:creationId xmlns:p14="http://schemas.microsoft.com/office/powerpoint/2010/main" val="109361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9095-53EC-212C-8DC8-029FC2208D50}"/>
              </a:ext>
            </a:extLst>
          </p:cNvPr>
          <p:cNvSpPr>
            <a:spLocks noGrp="1"/>
          </p:cNvSpPr>
          <p:nvPr>
            <p:ph type="title"/>
          </p:nvPr>
        </p:nvSpPr>
        <p:spPr>
          <a:xfrm>
            <a:off x="1466613" y="304668"/>
            <a:ext cx="6210776" cy="527539"/>
          </a:xfrm>
        </p:spPr>
        <p:txBody>
          <a:bodyPr>
            <a:noAutofit/>
          </a:bodyPr>
          <a:lstStyle/>
          <a:p>
            <a:r>
              <a:rPr lang="en-US" dirty="0">
                <a:latin typeface="Arial" panose="020B0604020202020204" pitchFamily="34" charset="0"/>
                <a:cs typeface="Arial" panose="020B0604020202020204" pitchFamily="34" charset="0"/>
              </a:rPr>
              <a:t>GSFC On-orbit Radiation Effects: Overview Facts</a:t>
            </a:r>
          </a:p>
        </p:txBody>
      </p:sp>
      <p:sp>
        <p:nvSpPr>
          <p:cNvPr id="3" name="Content Placeholder 2">
            <a:extLst>
              <a:ext uri="{FF2B5EF4-FFF2-40B4-BE49-F238E27FC236}">
                <a16:creationId xmlns:a16="http://schemas.microsoft.com/office/drawing/2014/main" id="{1F5FFF02-26CD-D93E-29A1-D07534ED8E8E}"/>
              </a:ext>
            </a:extLst>
          </p:cNvPr>
          <p:cNvSpPr>
            <a:spLocks noGrp="1"/>
          </p:cNvSpPr>
          <p:nvPr>
            <p:ph idx="1"/>
          </p:nvPr>
        </p:nvSpPr>
        <p:spPr>
          <a:xfrm>
            <a:off x="1466613" y="832207"/>
            <a:ext cx="6210776" cy="4196993"/>
          </a:xfrm>
        </p:spPr>
        <p:txBody>
          <a:bodyPr>
            <a:noAutofit/>
          </a:bodyPr>
          <a:lstStyle/>
          <a:p>
            <a:pPr marL="0" indent="0">
              <a:buNone/>
            </a:pPr>
            <a:endParaRPr lang="en-US" sz="1200" dirty="0"/>
          </a:p>
          <a:p>
            <a:r>
              <a:rPr lang="en-US" sz="1200" dirty="0"/>
              <a:t>56/77 missions (either spacecraft or instruments) were in either in LEO or geostationary orbits. The others included highly elliptic GEO, LaGrange point, heliocentric, and several other orbits. Three of the four instruments were hosted on ISS</a:t>
            </a:r>
          </a:p>
          <a:p>
            <a:r>
              <a:rPr lang="en-US" sz="1200" dirty="0"/>
              <a:t>56% of all radiation affected anomalies were recurring events; possible (</a:t>
            </a:r>
            <a:r>
              <a:rPr lang="en-US" sz="1200" b="1" dirty="0"/>
              <a:t>PS</a:t>
            </a:r>
            <a:r>
              <a:rPr lang="en-US" sz="1200" dirty="0"/>
              <a:t>) included 51% and probable (</a:t>
            </a:r>
            <a:r>
              <a:rPr lang="en-US" sz="1200" b="1" dirty="0"/>
              <a:t>PR</a:t>
            </a:r>
            <a:r>
              <a:rPr lang="en-US" sz="1200" dirty="0"/>
              <a:t>–combined, per above) included 59% of recurring events.</a:t>
            </a:r>
          </a:p>
          <a:p>
            <a:pPr marL="342900" lvl="1" indent="0">
              <a:buNone/>
            </a:pPr>
            <a:r>
              <a:rPr lang="en-US" sz="1200" dirty="0"/>
              <a:t>-   10 spacecraft (FUSE, IBEX, LRO, POLAR, RXTE, SAMPEX, SWIFT, TERRA, THEMIS, and WIND) accounted for </a:t>
            </a:r>
            <a:r>
              <a:rPr lang="en-US" sz="1200" b="1" dirty="0"/>
              <a:t>83%</a:t>
            </a:r>
            <a:r>
              <a:rPr lang="en-US" sz="1200" dirty="0"/>
              <a:t> of all recurring anomalies. All 10 had 20 or more radiation-induced anomalies. Excepting IBEX, they also were ones having the greatest numbers of SOARS Flight 	records – from over 125 to more than 1100 records for each.       </a:t>
            </a:r>
          </a:p>
          <a:p>
            <a:pPr marL="342900" lvl="1" indent="0">
              <a:buNone/>
            </a:pPr>
            <a:r>
              <a:rPr lang="en-US" sz="1200" dirty="0"/>
              <a:t>-    These large numbers of radiation-affected and recurring events reflects non-uniform reporting 	into the SOARS database by operational missions. Some missions reported all anomalies, 	including all recurring events. Others reported only a portion of their flight anomalies or only an 	initial event that later recurred. </a:t>
            </a:r>
          </a:p>
          <a:p>
            <a:r>
              <a:rPr lang="en-US" sz="1200" dirty="0"/>
              <a:t>Spacecraft operating times range from 416 to 12,308 days (</a:t>
            </a:r>
            <a:r>
              <a:rPr lang="en-US" sz="1200" i="1" dirty="0"/>
              <a:t>circa</a:t>
            </a:r>
            <a:r>
              <a:rPr lang="en-US" sz="1200" dirty="0"/>
              <a:t> 31 December 2023); the longest operating "grandfather" spacecraft is the Hubble Space Telescope – at 33.7 years.</a:t>
            </a:r>
          </a:p>
        </p:txBody>
      </p:sp>
      <p:sp>
        <p:nvSpPr>
          <p:cNvPr id="4" name="Slide Number Placeholder 3">
            <a:extLst>
              <a:ext uri="{FF2B5EF4-FFF2-40B4-BE49-F238E27FC236}">
                <a16:creationId xmlns:a16="http://schemas.microsoft.com/office/drawing/2014/main" id="{14BC06AC-6720-9FF6-FCB6-428B3CCD795A}"/>
              </a:ext>
            </a:extLst>
          </p:cNvPr>
          <p:cNvSpPr>
            <a:spLocks noGrp="1"/>
          </p:cNvSpPr>
          <p:nvPr>
            <p:ph type="sldNum" sz="quarter" idx="12"/>
          </p:nvPr>
        </p:nvSpPr>
        <p:spPr>
          <a:xfrm>
            <a:off x="6780848" y="6356352"/>
            <a:ext cx="216027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66C651-0B97-1D47-B319-F3DF364C0986}" type="slidenum">
              <a:rPr lang="en-US" smtClean="0"/>
              <a:pPr/>
              <a:t>10</a:t>
            </a:fld>
            <a:endParaRPr lang="en-US"/>
          </a:p>
        </p:txBody>
      </p:sp>
    </p:spTree>
    <p:extLst>
      <p:ext uri="{BB962C8B-B14F-4D97-AF65-F5344CB8AC3E}">
        <p14:creationId xmlns:p14="http://schemas.microsoft.com/office/powerpoint/2010/main" val="372272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9095-53EC-212C-8DC8-029FC2208D50}"/>
              </a:ext>
            </a:extLst>
          </p:cNvPr>
          <p:cNvSpPr>
            <a:spLocks noGrp="1"/>
          </p:cNvSpPr>
          <p:nvPr>
            <p:ph type="title"/>
          </p:nvPr>
        </p:nvSpPr>
        <p:spPr>
          <a:xfrm>
            <a:off x="1466612" y="304668"/>
            <a:ext cx="6547087" cy="527539"/>
          </a:xfrm>
        </p:spPr>
        <p:txBody>
          <a:bodyPr>
            <a:noAutofit/>
          </a:bodyPr>
          <a:lstStyle/>
          <a:p>
            <a:r>
              <a:rPr lang="en-US" dirty="0">
                <a:latin typeface="Arial" panose="020B0604020202020204" pitchFamily="34" charset="0"/>
                <a:cs typeface="Arial" panose="020B0604020202020204" pitchFamily="34" charset="0"/>
              </a:rPr>
              <a:t>GSFC On-orbit Radiation Effects: Overview facts (cont’d)</a:t>
            </a:r>
          </a:p>
        </p:txBody>
      </p:sp>
      <p:sp>
        <p:nvSpPr>
          <p:cNvPr id="3" name="Content Placeholder 2">
            <a:extLst>
              <a:ext uri="{FF2B5EF4-FFF2-40B4-BE49-F238E27FC236}">
                <a16:creationId xmlns:a16="http://schemas.microsoft.com/office/drawing/2014/main" id="{1F5FFF02-26CD-D93E-29A1-D07534ED8E8E}"/>
              </a:ext>
            </a:extLst>
          </p:cNvPr>
          <p:cNvSpPr>
            <a:spLocks noGrp="1"/>
          </p:cNvSpPr>
          <p:nvPr>
            <p:ph idx="1"/>
          </p:nvPr>
        </p:nvSpPr>
        <p:spPr>
          <a:xfrm>
            <a:off x="1466612" y="796489"/>
            <a:ext cx="6210776" cy="3888527"/>
          </a:xfrm>
        </p:spPr>
        <p:txBody>
          <a:bodyPr>
            <a:normAutofit/>
          </a:bodyPr>
          <a:lstStyle/>
          <a:p>
            <a:pPr marL="0" indent="0">
              <a:buNone/>
            </a:pPr>
            <a:endParaRPr lang="en-US" sz="750" dirty="0"/>
          </a:p>
          <a:p>
            <a:pPr>
              <a:spcBef>
                <a:spcPts val="0"/>
              </a:spcBef>
            </a:pPr>
            <a:r>
              <a:rPr lang="en-US" sz="1200" dirty="0"/>
              <a:t>Mission occurrence frequency data for radiation-induced events:</a:t>
            </a:r>
          </a:p>
          <a:p>
            <a:pPr marL="0" indent="0">
              <a:spcBef>
                <a:spcPts val="0"/>
              </a:spcBef>
              <a:buNone/>
            </a:pPr>
            <a:endParaRPr lang="en-US" sz="1200" dirty="0"/>
          </a:p>
          <a:p>
            <a:pPr marL="0" indent="0">
              <a:spcBef>
                <a:spcPts val="0"/>
              </a:spcBef>
              <a:buNone/>
            </a:pPr>
            <a:endParaRPr lang="en-US" sz="300" dirty="0"/>
          </a:p>
          <a:p>
            <a:pPr>
              <a:spcBef>
                <a:spcPts val="0"/>
              </a:spcBef>
            </a:pPr>
            <a:r>
              <a:rPr lang="en-US" sz="1200" dirty="0"/>
              <a:t>For each mission, occurrence frequencies were computed as the number of specified events divided by mission operating time, in days (to 31 December 2023, if the mission still is operational). This was performed for all (</a:t>
            </a:r>
            <a:r>
              <a:rPr lang="en-US" sz="1200" b="1" dirty="0"/>
              <a:t>PS</a:t>
            </a:r>
            <a:r>
              <a:rPr lang="en-US" sz="1200" dirty="0"/>
              <a:t> + </a:t>
            </a:r>
            <a:r>
              <a:rPr lang="en-US" sz="1200" b="1" dirty="0"/>
              <a:t>PR</a:t>
            </a:r>
            <a:r>
              <a:rPr lang="en-US" sz="1200" dirty="0"/>
              <a:t>), </a:t>
            </a:r>
            <a:r>
              <a:rPr lang="en-US" sz="1200" b="1" dirty="0"/>
              <a:t>PR</a:t>
            </a:r>
            <a:r>
              <a:rPr lang="en-US" sz="1200" dirty="0"/>
              <a:t> only, and </a:t>
            </a:r>
            <a:r>
              <a:rPr lang="en-US" sz="1200" b="1" dirty="0"/>
              <a:t>PR</a:t>
            </a:r>
            <a:r>
              <a:rPr lang="en-US" sz="1200" dirty="0"/>
              <a:t> discrete.</a:t>
            </a:r>
          </a:p>
          <a:p>
            <a:pPr>
              <a:spcBef>
                <a:spcPts val="0"/>
              </a:spcBef>
            </a:pPr>
            <a:r>
              <a:rPr lang="en-US" sz="1200" b="1" dirty="0"/>
              <a:t>PR only</a:t>
            </a:r>
            <a:r>
              <a:rPr lang="en-US" sz="1200" dirty="0"/>
              <a:t> removes the less credible </a:t>
            </a:r>
            <a:r>
              <a:rPr lang="en-US" sz="1200" i="1" dirty="0"/>
              <a:t>possible</a:t>
            </a:r>
            <a:r>
              <a:rPr lang="en-US" sz="1200" dirty="0"/>
              <a:t> events data; </a:t>
            </a:r>
            <a:r>
              <a:rPr lang="en-US" sz="1200" b="1" dirty="0"/>
              <a:t>PR</a:t>
            </a:r>
            <a:r>
              <a:rPr lang="en-US" sz="1200" dirty="0"/>
              <a:t> discrete data are the </a:t>
            </a:r>
            <a:r>
              <a:rPr lang="en-US" sz="1200" b="1" dirty="0"/>
              <a:t>PR only </a:t>
            </a:r>
            <a:r>
              <a:rPr lang="en-US" sz="1200" dirty="0"/>
              <a:t>data with associated </a:t>
            </a:r>
            <a:r>
              <a:rPr lang="en-US" sz="1200" i="1" dirty="0"/>
              <a:t>recurring</a:t>
            </a:r>
            <a:r>
              <a:rPr lang="en-US" sz="1200" dirty="0"/>
              <a:t> events discounted.</a:t>
            </a:r>
          </a:p>
          <a:p>
            <a:pPr>
              <a:spcBef>
                <a:spcPts val="0"/>
              </a:spcBef>
            </a:pPr>
            <a:endParaRPr lang="en-US" sz="300" dirty="0"/>
          </a:p>
          <a:p>
            <a:pPr>
              <a:spcBef>
                <a:spcPts val="0"/>
              </a:spcBef>
            </a:pPr>
            <a:r>
              <a:rPr lang="en-US" sz="1200" dirty="0"/>
              <a:t>These extant frequency data are </a:t>
            </a:r>
            <a:r>
              <a:rPr lang="en-US" sz="1200" b="1" i="1" dirty="0"/>
              <a:t>biased</a:t>
            </a:r>
            <a:r>
              <a:rPr lang="en-US" sz="1200" dirty="0"/>
              <a:t>, when viewed from a </a:t>
            </a:r>
            <a:r>
              <a:rPr lang="en-US" sz="1200" i="1" dirty="0"/>
              <a:t>mission risk perspective</a:t>
            </a:r>
            <a:r>
              <a:rPr lang="en-US" sz="1200" dirty="0"/>
              <a:t>, because missions operating with no recorded radiation-affected events during its operating timeframe are not considered. (</a:t>
            </a:r>
            <a:r>
              <a:rPr lang="en-US" sz="1050" dirty="0"/>
              <a:t>This is analogous to performing a Weibull analysis with only the failures and discounting the non-failed operating times</a:t>
            </a:r>
            <a:r>
              <a:rPr lang="en-US" sz="1200" dirty="0"/>
              <a:t>.)</a:t>
            </a:r>
          </a:p>
          <a:p>
            <a:pPr>
              <a:spcBef>
                <a:spcPts val="0"/>
              </a:spcBef>
            </a:pPr>
            <a:endParaRPr lang="en-US" sz="600" dirty="0"/>
          </a:p>
          <a:p>
            <a:pPr>
              <a:spcBef>
                <a:spcPts val="0"/>
              </a:spcBef>
            </a:pPr>
            <a:r>
              <a:rPr lang="en-US" sz="1200" dirty="0"/>
              <a:t>When viewed in the context of a technical mission risk, where the lower limit for a </a:t>
            </a:r>
            <a:r>
              <a:rPr lang="en-US" sz="1200" i="1" dirty="0"/>
              <a:t>credible</a:t>
            </a:r>
            <a:r>
              <a:rPr lang="en-US" sz="1200" dirty="0"/>
              <a:t> risk is a 0.1% likelihood (</a:t>
            </a:r>
            <a:r>
              <a:rPr lang="en-US" sz="1200" dirty="0" err="1"/>
              <a:t>p</a:t>
            </a:r>
            <a:r>
              <a:rPr lang="en-US" sz="1200" baseline="-25000" dirty="0" err="1"/>
              <a:t>occ</a:t>
            </a:r>
            <a:r>
              <a:rPr lang="en-US" sz="1200" dirty="0"/>
              <a:t> = 0.001):</a:t>
            </a:r>
          </a:p>
          <a:p>
            <a:pPr>
              <a:spcBef>
                <a:spcPts val="0"/>
              </a:spcBef>
            </a:pPr>
            <a:r>
              <a:rPr lang="en-US" sz="150" dirty="0"/>
              <a:t> 	</a:t>
            </a:r>
          </a:p>
          <a:p>
            <a:pPr>
              <a:spcBef>
                <a:spcPts val="0"/>
              </a:spcBef>
            </a:pPr>
            <a:endParaRPr lang="en-US" sz="150" dirty="0"/>
          </a:p>
          <a:p>
            <a:pPr>
              <a:spcBef>
                <a:spcPts val="0"/>
              </a:spcBef>
            </a:pPr>
            <a:r>
              <a:rPr lang="en-US" sz="1200" dirty="0"/>
              <a:t>35 missions (of 77) exceeded this threshold when All (</a:t>
            </a:r>
            <a:r>
              <a:rPr lang="en-US" sz="1200" b="1" dirty="0"/>
              <a:t>PS</a:t>
            </a:r>
            <a:r>
              <a:rPr lang="en-US" sz="1200" dirty="0"/>
              <a:t> + </a:t>
            </a:r>
            <a:r>
              <a:rPr lang="en-US" sz="1200" b="1" dirty="0"/>
              <a:t>PR</a:t>
            </a:r>
            <a:r>
              <a:rPr lang="en-US" sz="1200" dirty="0"/>
              <a:t>), including recurring events, were analyzed.</a:t>
            </a:r>
          </a:p>
          <a:p>
            <a:pPr>
              <a:spcBef>
                <a:spcPts val="0"/>
              </a:spcBef>
            </a:pPr>
            <a:endParaRPr lang="en-US" sz="300" dirty="0"/>
          </a:p>
          <a:p>
            <a:pPr>
              <a:spcBef>
                <a:spcPts val="0"/>
              </a:spcBef>
            </a:pPr>
            <a:r>
              <a:rPr lang="en-US" sz="1200" dirty="0"/>
              <a:t>When PS and recurring events were excluded, this number decreased to 18 missions.</a:t>
            </a:r>
          </a:p>
          <a:p>
            <a:pPr>
              <a:spcBef>
                <a:spcPts val="0"/>
              </a:spcBef>
            </a:pPr>
            <a:endParaRPr lang="en-US" sz="300" dirty="0"/>
          </a:p>
          <a:p>
            <a:pPr>
              <a:spcBef>
                <a:spcPts val="0"/>
              </a:spcBef>
            </a:pPr>
            <a:r>
              <a:rPr lang="en-US" sz="1200" dirty="0"/>
              <a:t>6 missions had credible likelihoods (</a:t>
            </a:r>
            <a:r>
              <a:rPr lang="en-US" sz="1200" dirty="0" err="1"/>
              <a:t>p</a:t>
            </a:r>
            <a:r>
              <a:rPr lang="en-US" sz="1200" baseline="-25000" dirty="0" err="1"/>
              <a:t>occ</a:t>
            </a:r>
            <a:r>
              <a:rPr lang="en-US" sz="1200" dirty="0"/>
              <a:t> &gt; 0.001) simply because they had limited operating times, generally less than their design lifetimes (DLs).</a:t>
            </a:r>
          </a:p>
          <a:p>
            <a:pPr marL="0" indent="0">
              <a:buNone/>
            </a:pPr>
            <a:endParaRPr lang="en-US" sz="1200" dirty="0"/>
          </a:p>
          <a:p>
            <a:pPr marL="0" indent="0">
              <a:buNone/>
            </a:pPr>
            <a:endParaRPr lang="en-US" sz="1200" dirty="0"/>
          </a:p>
        </p:txBody>
      </p:sp>
      <p:sp>
        <p:nvSpPr>
          <p:cNvPr id="4" name="Slide Number Placeholder 3">
            <a:extLst>
              <a:ext uri="{FF2B5EF4-FFF2-40B4-BE49-F238E27FC236}">
                <a16:creationId xmlns:a16="http://schemas.microsoft.com/office/drawing/2014/main" id="{14BC06AC-6720-9FF6-FCB6-428B3CCD795A}"/>
              </a:ext>
            </a:extLst>
          </p:cNvPr>
          <p:cNvSpPr>
            <a:spLocks noGrp="1"/>
          </p:cNvSpPr>
          <p:nvPr>
            <p:ph type="sldNum" sz="quarter" idx="12"/>
          </p:nvPr>
        </p:nvSpPr>
        <p:spPr>
          <a:xfrm>
            <a:off x="6780848" y="6356352"/>
            <a:ext cx="216027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66C651-0B97-1D47-B319-F3DF364C0986}" type="slidenum">
              <a:rPr lang="en-US" smtClean="0"/>
              <a:pPr/>
              <a:t>11</a:t>
            </a:fld>
            <a:endParaRPr lang="en-US"/>
          </a:p>
        </p:txBody>
      </p:sp>
    </p:spTree>
    <p:extLst>
      <p:ext uri="{BB962C8B-B14F-4D97-AF65-F5344CB8AC3E}">
        <p14:creationId xmlns:p14="http://schemas.microsoft.com/office/powerpoint/2010/main" val="239943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9095-53EC-212C-8DC8-029FC2208D50}"/>
              </a:ext>
            </a:extLst>
          </p:cNvPr>
          <p:cNvSpPr>
            <a:spLocks noGrp="1"/>
          </p:cNvSpPr>
          <p:nvPr>
            <p:ph type="title"/>
          </p:nvPr>
        </p:nvSpPr>
        <p:spPr>
          <a:xfrm>
            <a:off x="1466613" y="304668"/>
            <a:ext cx="6210776" cy="527539"/>
          </a:xfrm>
        </p:spPr>
        <p:txBody>
          <a:bodyPr>
            <a:noAutofit/>
          </a:bodyPr>
          <a:lstStyle/>
          <a:p>
            <a:r>
              <a:rPr lang="en-US" dirty="0">
                <a:latin typeface="Arial" panose="020B0604020202020204" pitchFamily="34" charset="0"/>
                <a:cs typeface="Arial" panose="020B0604020202020204" pitchFamily="34" charset="0"/>
              </a:rPr>
              <a:t>GSFC On-orbit Radiation Effects: Overview facts (cont’d)</a:t>
            </a:r>
          </a:p>
        </p:txBody>
      </p:sp>
      <p:sp>
        <p:nvSpPr>
          <p:cNvPr id="3" name="Content Placeholder 2">
            <a:extLst>
              <a:ext uri="{FF2B5EF4-FFF2-40B4-BE49-F238E27FC236}">
                <a16:creationId xmlns:a16="http://schemas.microsoft.com/office/drawing/2014/main" id="{1F5FFF02-26CD-D93E-29A1-D07534ED8E8E}"/>
              </a:ext>
            </a:extLst>
          </p:cNvPr>
          <p:cNvSpPr>
            <a:spLocks noGrp="1"/>
          </p:cNvSpPr>
          <p:nvPr>
            <p:ph idx="1"/>
          </p:nvPr>
        </p:nvSpPr>
        <p:spPr>
          <a:xfrm>
            <a:off x="1466612" y="796489"/>
            <a:ext cx="6314529" cy="4347011"/>
          </a:xfrm>
        </p:spPr>
        <p:txBody>
          <a:bodyPr>
            <a:normAutofit/>
          </a:bodyPr>
          <a:lstStyle/>
          <a:p>
            <a:pPr>
              <a:buFont typeface="Wingdings" pitchFamily="2" charset="2"/>
              <a:buChar char="Ø"/>
            </a:pPr>
            <a:endParaRPr lang="en-US" sz="800" dirty="0"/>
          </a:p>
          <a:p>
            <a:pPr marL="0" indent="0">
              <a:spcBef>
                <a:spcPts val="0"/>
              </a:spcBef>
              <a:buNone/>
            </a:pPr>
            <a:r>
              <a:rPr lang="en-US" sz="700" dirty="0"/>
              <a:t>     </a:t>
            </a:r>
          </a:p>
          <a:p>
            <a:pPr>
              <a:spcBef>
                <a:spcPts val="0"/>
              </a:spcBef>
            </a:pPr>
            <a:r>
              <a:rPr lang="en-US" sz="1400" dirty="0"/>
              <a:t>Only one mission mission recorded a radiation-induced anomaly mission impact as "Catastrophic."  However, this event occurred several years after the mission's design life – at 2.9 times DL. Thus, from a mission success perspective, it had completed its mission requirements to its design life and the Catastrophic ranking likely overstated 	the mission impact.</a:t>
            </a:r>
          </a:p>
          <a:p>
            <a:pPr>
              <a:spcBef>
                <a:spcPts val="0"/>
              </a:spcBef>
            </a:pPr>
            <a:endParaRPr lang="en-US" sz="600" dirty="0"/>
          </a:p>
          <a:p>
            <a:pPr>
              <a:spcBef>
                <a:spcPts val="0"/>
              </a:spcBef>
            </a:pPr>
            <a:endParaRPr lang="en-US" sz="600" dirty="0"/>
          </a:p>
          <a:p>
            <a:pPr>
              <a:spcBef>
                <a:spcPts val="0"/>
              </a:spcBef>
            </a:pPr>
            <a:r>
              <a:rPr lang="en-US" sz="1400" dirty="0"/>
              <a:t>803 of the 852 Flight radiation-induced anomalies had either "No effect" or "Minor" mission impacts (94%). This proportion is actually greater as several missions, particularly older ones, cited "- No data -" for mission impacts.</a:t>
            </a:r>
          </a:p>
          <a:p>
            <a:pPr>
              <a:spcBef>
                <a:spcPts val="0"/>
              </a:spcBef>
            </a:pPr>
            <a:endParaRPr lang="en-US" sz="600" dirty="0"/>
          </a:p>
          <a:p>
            <a:pPr>
              <a:spcBef>
                <a:spcPts val="0"/>
              </a:spcBef>
            </a:pPr>
            <a:r>
              <a:rPr lang="en-US" sz="1400" dirty="0"/>
              <a:t>Several missions had listed mission impacts as "Significant," though a detailed reading of those anomaly records showed that the impacts were </a:t>
            </a:r>
            <a:r>
              <a:rPr lang="en-US" sz="1400" dirty="0">
                <a:solidFill>
                  <a:schemeClr val="tx2"/>
                </a:solidFill>
                <a:latin typeface="Arial" panose="020B0604020202020204" pitchFamily="34" charset="0"/>
                <a:cs typeface="Arial" panose="020B0604020202020204" pitchFamily="34" charset="0"/>
              </a:rPr>
              <a:t>ranked </a:t>
            </a:r>
            <a:r>
              <a:rPr lang="en-US" sz="1400" dirty="0"/>
              <a:t>incorrectly since most all had sustained only data or service losses that were restored after the causes were determined and corrected. </a:t>
            </a:r>
          </a:p>
        </p:txBody>
      </p:sp>
      <p:sp>
        <p:nvSpPr>
          <p:cNvPr id="4" name="Slide Number Placeholder 3">
            <a:extLst>
              <a:ext uri="{FF2B5EF4-FFF2-40B4-BE49-F238E27FC236}">
                <a16:creationId xmlns:a16="http://schemas.microsoft.com/office/drawing/2014/main" id="{14BC06AC-6720-9FF6-FCB6-428B3CCD795A}"/>
              </a:ext>
            </a:extLst>
          </p:cNvPr>
          <p:cNvSpPr>
            <a:spLocks noGrp="1"/>
          </p:cNvSpPr>
          <p:nvPr>
            <p:ph type="sldNum" sz="quarter" idx="12"/>
          </p:nvPr>
        </p:nvSpPr>
        <p:spPr>
          <a:xfrm>
            <a:off x="6780848" y="6356352"/>
            <a:ext cx="216027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66C651-0B97-1D47-B319-F3DF364C0986}" type="slidenum">
              <a:rPr lang="en-US" smtClean="0"/>
              <a:pPr/>
              <a:t>12</a:t>
            </a:fld>
            <a:endParaRPr lang="en-US"/>
          </a:p>
        </p:txBody>
      </p:sp>
    </p:spTree>
    <p:extLst>
      <p:ext uri="{BB962C8B-B14F-4D97-AF65-F5344CB8AC3E}">
        <p14:creationId xmlns:p14="http://schemas.microsoft.com/office/powerpoint/2010/main" val="256205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9095-53EC-212C-8DC8-029FC2208D50}"/>
              </a:ext>
            </a:extLst>
          </p:cNvPr>
          <p:cNvSpPr>
            <a:spLocks noGrp="1"/>
          </p:cNvSpPr>
          <p:nvPr>
            <p:ph type="title"/>
          </p:nvPr>
        </p:nvSpPr>
        <p:spPr>
          <a:xfrm>
            <a:off x="1466613" y="304668"/>
            <a:ext cx="6210776" cy="527539"/>
          </a:xfrm>
        </p:spPr>
        <p:txBody>
          <a:bodyPr>
            <a:noAutofit/>
          </a:bodyPr>
          <a:lstStyle/>
          <a:p>
            <a:r>
              <a:rPr lang="en-US" dirty="0">
                <a:latin typeface="Arial" panose="020B0604020202020204" pitchFamily="34" charset="0"/>
                <a:cs typeface="Arial" panose="020B0604020202020204" pitchFamily="34" charset="0"/>
              </a:rPr>
              <a:t>GSFC On-orbit Radiation Effects: Forward work</a:t>
            </a:r>
          </a:p>
        </p:txBody>
      </p:sp>
      <p:sp>
        <p:nvSpPr>
          <p:cNvPr id="3" name="Content Placeholder 2">
            <a:extLst>
              <a:ext uri="{FF2B5EF4-FFF2-40B4-BE49-F238E27FC236}">
                <a16:creationId xmlns:a16="http://schemas.microsoft.com/office/drawing/2014/main" id="{1F5FFF02-26CD-D93E-29A1-D07534ED8E8E}"/>
              </a:ext>
            </a:extLst>
          </p:cNvPr>
          <p:cNvSpPr>
            <a:spLocks noGrp="1"/>
          </p:cNvSpPr>
          <p:nvPr>
            <p:ph idx="1"/>
          </p:nvPr>
        </p:nvSpPr>
        <p:spPr>
          <a:xfrm>
            <a:off x="1466611" y="1031439"/>
            <a:ext cx="6314529" cy="3888527"/>
          </a:xfrm>
        </p:spPr>
        <p:txBody>
          <a:bodyPr>
            <a:normAutofit lnSpcReduction="10000"/>
          </a:bodyPr>
          <a:lstStyle/>
          <a:p>
            <a:pPr marL="0" indent="0">
              <a:buNone/>
            </a:pPr>
            <a:r>
              <a:rPr lang="en-US" sz="1200" dirty="0"/>
              <a:t>1.  For  occurrence frequency statistics, correct the computations to remove the bias.</a:t>
            </a:r>
          </a:p>
          <a:p>
            <a:pPr marL="344091" lvl="1" indent="-1191">
              <a:buNone/>
            </a:pPr>
            <a:r>
              <a:rPr lang="en-US" sz="1200" dirty="0"/>
              <a:t>This will entail collecting appropriate SOARS Flight data on non-radiation-affected missions and integrating those data into the computations for each mission.                                             Only non-affected missions operating at times of radiation-induced events for the radiation-affected missions would be applicable.</a:t>
            </a:r>
          </a:p>
          <a:p>
            <a:pPr marL="0" indent="0">
              <a:buNone/>
            </a:pPr>
            <a:r>
              <a:rPr lang="en-US" sz="1200" dirty="0"/>
              <a:t>2.  For the following analyses, we will use only the </a:t>
            </a:r>
            <a:r>
              <a:rPr lang="en-US" sz="1200" b="1" dirty="0"/>
              <a:t>PR</a:t>
            </a:r>
            <a:r>
              <a:rPr lang="en-US" sz="1200" dirty="0"/>
              <a:t> (combined) data subset.</a:t>
            </a:r>
          </a:p>
          <a:p>
            <a:pPr marL="344091" indent="-344091">
              <a:spcBef>
                <a:spcPts val="300"/>
              </a:spcBef>
              <a:buNone/>
            </a:pPr>
            <a:r>
              <a:rPr lang="en-US" sz="1200" dirty="0"/>
              <a:t>	</a:t>
            </a:r>
            <a:r>
              <a:rPr lang="en-US" sz="1050" dirty="0"/>
              <a:t>Rationale:  The above observed (to-date) frequency statistics indicate the </a:t>
            </a:r>
            <a:r>
              <a:rPr lang="en-US" sz="1050" b="1" dirty="0"/>
              <a:t>PS</a:t>
            </a:r>
            <a:r>
              <a:rPr lang="en-US" sz="1050" dirty="0"/>
              <a:t> data subset is substantially smaller (271 vs. 581 records) and those are "less credible" than the </a:t>
            </a:r>
            <a:r>
              <a:rPr lang="en-US" sz="1050" b="1" dirty="0"/>
              <a:t>PR</a:t>
            </a:r>
            <a:r>
              <a:rPr lang="en-US" sz="1050" dirty="0"/>
              <a:t> data subset.</a:t>
            </a:r>
          </a:p>
          <a:p>
            <a:pPr marL="344091" indent="-344091">
              <a:spcBef>
                <a:spcPts val="300"/>
              </a:spcBef>
              <a:buNone/>
            </a:pPr>
            <a:r>
              <a:rPr lang="en-US" sz="1050" dirty="0"/>
              <a:t>	The size of the </a:t>
            </a:r>
            <a:r>
              <a:rPr lang="en-US" sz="1050" b="1" dirty="0"/>
              <a:t>PR</a:t>
            </a:r>
            <a:r>
              <a:rPr lang="en-US" sz="1050" dirty="0"/>
              <a:t> data subset should provide adequate data for statistical comparisons and analyses. </a:t>
            </a:r>
            <a:endParaRPr lang="en-US" sz="1200" dirty="0"/>
          </a:p>
          <a:p>
            <a:pPr marL="344091" indent="-344091">
              <a:spcBef>
                <a:spcPts val="600"/>
              </a:spcBef>
              <a:buNone/>
            </a:pPr>
            <a:r>
              <a:rPr lang="en-US" sz="1200" dirty="0"/>
              <a:t>3.  Parse the data (</a:t>
            </a:r>
            <a:r>
              <a:rPr lang="en-US" sz="1200" b="1" dirty="0"/>
              <a:t>PR</a:t>
            </a:r>
            <a:r>
              <a:rPr lang="en-US" sz="1200" dirty="0"/>
              <a:t> combined) by orbit type to determine if there are significant differences between the orbit effects on mission radiation-induced anomalies.</a:t>
            </a:r>
          </a:p>
          <a:p>
            <a:pPr marL="344091" indent="-344091">
              <a:spcBef>
                <a:spcPts val="600"/>
              </a:spcBef>
              <a:buNone/>
            </a:pPr>
            <a:r>
              <a:rPr lang="en-US" sz="1200" dirty="0"/>
              <a:t>4.  Analyze the data to determine occurrence frequencies chronologically by launch dates.</a:t>
            </a:r>
          </a:p>
          <a:p>
            <a:pPr marL="344091" indent="-344091">
              <a:spcBef>
                <a:spcPts val="300"/>
              </a:spcBef>
              <a:buNone/>
            </a:pPr>
            <a:r>
              <a:rPr lang="en-US" sz="1200" dirty="0"/>
              <a:t>	</a:t>
            </a:r>
            <a:r>
              <a:rPr lang="en-US" sz="1050" dirty="0"/>
              <a:t>Annual frequency data must be normalized via number of missions having radiation-induced anomalies to avoid biasing those data.</a:t>
            </a:r>
          </a:p>
          <a:p>
            <a:pPr marL="344091" indent="-344091">
              <a:spcBef>
                <a:spcPts val="300"/>
              </a:spcBef>
              <a:buNone/>
            </a:pPr>
            <a:r>
              <a:rPr lang="en-US" sz="1050" dirty="0"/>
              <a:t>	Consider analyzing data by launch decades or half decades to determine any significant findings.</a:t>
            </a:r>
          </a:p>
          <a:p>
            <a:pPr marL="344091" indent="-344091">
              <a:spcBef>
                <a:spcPts val="600"/>
              </a:spcBef>
              <a:buNone/>
            </a:pPr>
            <a:r>
              <a:rPr lang="en-US" sz="1200" dirty="0"/>
              <a:t>5.  Analyze chronological data to determine if on-orbit radiation-induced anomalies associate or correlate with the periodic solar cycle.</a:t>
            </a:r>
          </a:p>
          <a:p>
            <a:pPr marL="344091" indent="-344091">
              <a:spcBef>
                <a:spcPts val="600"/>
              </a:spcBef>
              <a:buNone/>
            </a:pPr>
            <a:r>
              <a:rPr lang="en-US" sz="1200" dirty="0"/>
              <a:t>  </a:t>
            </a:r>
          </a:p>
        </p:txBody>
      </p:sp>
      <p:sp>
        <p:nvSpPr>
          <p:cNvPr id="4" name="Slide Number Placeholder 3">
            <a:extLst>
              <a:ext uri="{FF2B5EF4-FFF2-40B4-BE49-F238E27FC236}">
                <a16:creationId xmlns:a16="http://schemas.microsoft.com/office/drawing/2014/main" id="{14BC06AC-6720-9FF6-FCB6-428B3CCD795A}"/>
              </a:ext>
            </a:extLst>
          </p:cNvPr>
          <p:cNvSpPr>
            <a:spLocks noGrp="1"/>
          </p:cNvSpPr>
          <p:nvPr>
            <p:ph type="sldNum" sz="quarter" idx="12"/>
          </p:nvPr>
        </p:nvSpPr>
        <p:spPr>
          <a:xfrm>
            <a:off x="6780848" y="6356352"/>
            <a:ext cx="216027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66C651-0B97-1D47-B319-F3DF364C0986}" type="slidenum">
              <a:rPr lang="en-US" smtClean="0"/>
              <a:pPr/>
              <a:t>13</a:t>
            </a:fld>
            <a:endParaRPr lang="en-US"/>
          </a:p>
        </p:txBody>
      </p:sp>
    </p:spTree>
    <p:extLst>
      <p:ext uri="{BB962C8B-B14F-4D97-AF65-F5344CB8AC3E}">
        <p14:creationId xmlns:p14="http://schemas.microsoft.com/office/powerpoint/2010/main" val="51443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EC3B0-F205-162D-6909-9569F1D2094A}"/>
              </a:ext>
            </a:extLst>
          </p:cNvPr>
          <p:cNvSpPr>
            <a:spLocks noGrp="1"/>
          </p:cNvSpPr>
          <p:nvPr>
            <p:ph type="title"/>
          </p:nvPr>
        </p:nvSpPr>
        <p:spPr/>
        <p:txBody>
          <a:bodyPr/>
          <a:lstStyle/>
          <a:p>
            <a:r>
              <a:rPr lang="en-US" dirty="0"/>
              <a:t>SOARS data review (1)</a:t>
            </a:r>
          </a:p>
        </p:txBody>
      </p:sp>
      <p:pic>
        <p:nvPicPr>
          <p:cNvPr id="5" name="Picture 4">
            <a:extLst>
              <a:ext uri="{FF2B5EF4-FFF2-40B4-BE49-F238E27FC236}">
                <a16:creationId xmlns:a16="http://schemas.microsoft.com/office/drawing/2014/main" id="{09655293-EEAD-AF3B-C1DA-1235E084491E}"/>
              </a:ext>
            </a:extLst>
          </p:cNvPr>
          <p:cNvPicPr>
            <a:picLocks noChangeAspect="1"/>
          </p:cNvPicPr>
          <p:nvPr/>
        </p:nvPicPr>
        <p:blipFill>
          <a:blip r:embed="rId2"/>
          <a:stretch>
            <a:fillRect/>
          </a:stretch>
        </p:blipFill>
        <p:spPr>
          <a:xfrm>
            <a:off x="97077" y="1027936"/>
            <a:ext cx="8721246" cy="3745663"/>
          </a:xfrm>
          <a:prstGeom prst="rect">
            <a:avLst/>
          </a:prstGeom>
        </p:spPr>
      </p:pic>
    </p:spTree>
    <p:extLst>
      <p:ext uri="{BB962C8B-B14F-4D97-AF65-F5344CB8AC3E}">
        <p14:creationId xmlns:p14="http://schemas.microsoft.com/office/powerpoint/2010/main" val="209081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DE20BC-86A1-43FD-B4FF-6F41A4589910}"/>
              </a:ext>
            </a:extLst>
          </p:cNvPr>
          <p:cNvSpPr>
            <a:spLocks noGrp="1"/>
          </p:cNvSpPr>
          <p:nvPr>
            <p:ph type="title"/>
          </p:nvPr>
        </p:nvSpPr>
        <p:spPr/>
        <p:txBody>
          <a:bodyPr/>
          <a:lstStyle/>
          <a:p>
            <a:r>
              <a:rPr lang="en-US" dirty="0"/>
              <a:t>SOARS data review (2) </a:t>
            </a:r>
          </a:p>
        </p:txBody>
      </p:sp>
      <p:pic>
        <p:nvPicPr>
          <p:cNvPr id="4" name="Picture 3">
            <a:extLst>
              <a:ext uri="{FF2B5EF4-FFF2-40B4-BE49-F238E27FC236}">
                <a16:creationId xmlns:a16="http://schemas.microsoft.com/office/drawing/2014/main" id="{33132875-EB22-BF14-EE79-C26FEAB643C8}"/>
              </a:ext>
            </a:extLst>
          </p:cNvPr>
          <p:cNvPicPr>
            <a:picLocks noChangeAspect="1"/>
          </p:cNvPicPr>
          <p:nvPr/>
        </p:nvPicPr>
        <p:blipFill>
          <a:blip r:embed="rId2"/>
          <a:stretch>
            <a:fillRect/>
          </a:stretch>
        </p:blipFill>
        <p:spPr>
          <a:xfrm>
            <a:off x="2116898" y="672073"/>
            <a:ext cx="4930117" cy="4129973"/>
          </a:xfrm>
          <a:prstGeom prst="rect">
            <a:avLst/>
          </a:prstGeom>
        </p:spPr>
      </p:pic>
    </p:spTree>
    <p:extLst>
      <p:ext uri="{BB962C8B-B14F-4D97-AF65-F5344CB8AC3E}">
        <p14:creationId xmlns:p14="http://schemas.microsoft.com/office/powerpoint/2010/main" val="222206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F3CEB-F654-9547-A16C-97D7F289D682}"/>
              </a:ext>
            </a:extLst>
          </p:cNvPr>
          <p:cNvPicPr>
            <a:picLocks noChangeAspect="1"/>
          </p:cNvPicPr>
          <p:nvPr/>
        </p:nvPicPr>
        <p:blipFill>
          <a:blip r:embed="rId2"/>
          <a:stretch>
            <a:fillRect/>
          </a:stretch>
        </p:blipFill>
        <p:spPr>
          <a:xfrm>
            <a:off x="3098612" y="401719"/>
            <a:ext cx="5850545" cy="3457927"/>
          </a:xfrm>
          <a:prstGeom prst="rect">
            <a:avLst/>
          </a:prstGeom>
        </p:spPr>
      </p:pic>
      <p:sp>
        <p:nvSpPr>
          <p:cNvPr id="5" name="TextBox 4">
            <a:extLst>
              <a:ext uri="{FF2B5EF4-FFF2-40B4-BE49-F238E27FC236}">
                <a16:creationId xmlns:a16="http://schemas.microsoft.com/office/drawing/2014/main" id="{391527A9-D019-1341-A276-817E706AD87E}"/>
              </a:ext>
            </a:extLst>
          </p:cNvPr>
          <p:cNvSpPr txBox="1"/>
          <p:nvPr/>
        </p:nvSpPr>
        <p:spPr>
          <a:xfrm>
            <a:off x="325676" y="3818154"/>
            <a:ext cx="8693063" cy="715581"/>
          </a:xfrm>
          <a:prstGeom prst="rect">
            <a:avLst/>
          </a:prstGeom>
          <a:noFill/>
        </p:spPr>
        <p:txBody>
          <a:bodyPr wrap="square" rtlCol="0">
            <a:spAutoFit/>
          </a:bodyPr>
          <a:lstStyle/>
          <a:p>
            <a:pPr algn="ctr"/>
            <a:r>
              <a:rPr lang="en-US" sz="1050" b="1" dirty="0" err="1">
                <a:latin typeface="Times New Roman" panose="02020603050405020304" pitchFamily="18" charset="0"/>
                <a:cs typeface="Times New Roman" panose="02020603050405020304" pitchFamily="18" charset="0"/>
              </a:rPr>
              <a:t>CrIS</a:t>
            </a:r>
            <a:r>
              <a:rPr lang="en-US" sz="1050" b="1" dirty="0">
                <a:latin typeface="Times New Roman" panose="02020603050405020304" pitchFamily="18" charset="0"/>
                <a:cs typeface="Times New Roman" panose="02020603050405020304" pitchFamily="18" charset="0"/>
              </a:rPr>
              <a:t> out-of-synchronization (OOS) on-orbit anomalies.</a:t>
            </a:r>
          </a:p>
          <a:p>
            <a:pPr algn="ctr"/>
            <a:endParaRPr lang="en-US" sz="300" b="1" dirty="0">
              <a:latin typeface="Times New Roman" panose="02020603050405020304" pitchFamily="18" charset="0"/>
              <a:cs typeface="Times New Roman" panose="02020603050405020304" pitchFamily="18" charset="0"/>
            </a:endParaRPr>
          </a:p>
          <a:p>
            <a:r>
              <a:rPr lang="en-US" sz="900" dirty="0">
                <a:latin typeface="Times New Roman" panose="02020603050405020304" pitchFamily="18" charset="0"/>
                <a:cs typeface="Times New Roman" panose="02020603050405020304" pitchFamily="18" charset="0"/>
              </a:rPr>
              <a:t>For the first ~ 4.2 years, these anomalies were occurring randomly with time (</a:t>
            </a:r>
            <a:r>
              <a:rPr lang="en-US" sz="900" dirty="0">
                <a:latin typeface="Symbol" pitchFamily="2" charset="2"/>
                <a:cs typeface="Times New Roman" panose="02020603050405020304" pitchFamily="18" charset="0"/>
              </a:rPr>
              <a:t>b</a:t>
            </a:r>
            <a:r>
              <a:rPr lang="en-US" sz="900" dirty="0">
                <a:latin typeface="Times New Roman" panose="02020603050405020304" pitchFamily="18" charset="0"/>
                <a:cs typeface="Times New Roman" panose="02020603050405020304" pitchFamily="18" charset="0"/>
              </a:rPr>
              <a:t> ~ 1). At day 1542 post-launch, anomalies began occurring at a significantly increasing rate. It appears that something changed in the system that induced OOS events to occur no longer randomly and at an increasing rate. The "system" includes the instrument itself, any possible spacecraft effects on the instrument, and any space environmental changes.  </a:t>
            </a:r>
          </a:p>
        </p:txBody>
      </p:sp>
      <p:sp>
        <p:nvSpPr>
          <p:cNvPr id="6" name="TextBox 5">
            <a:extLst>
              <a:ext uri="{FF2B5EF4-FFF2-40B4-BE49-F238E27FC236}">
                <a16:creationId xmlns:a16="http://schemas.microsoft.com/office/drawing/2014/main" id="{6B93D43B-A427-5148-8B43-F8414C3C0751}"/>
              </a:ext>
            </a:extLst>
          </p:cNvPr>
          <p:cNvSpPr txBox="1"/>
          <p:nvPr/>
        </p:nvSpPr>
        <p:spPr>
          <a:xfrm>
            <a:off x="394231" y="4533735"/>
            <a:ext cx="1752403" cy="196208"/>
          </a:xfrm>
          <a:prstGeom prst="rect">
            <a:avLst/>
          </a:prstGeom>
          <a:noFill/>
        </p:spPr>
        <p:txBody>
          <a:bodyPr wrap="none" rtlCol="0">
            <a:spAutoFit/>
          </a:bodyPr>
          <a:lstStyle/>
          <a:p>
            <a:r>
              <a:rPr lang="en-US" sz="675" dirty="0"/>
              <a:t>WT/599/2109007/</a:t>
            </a:r>
            <a:r>
              <a:rPr lang="en-US" sz="675" dirty="0" err="1"/>
              <a:t>Fn</a:t>
            </a:r>
            <a:r>
              <a:rPr lang="en-US" sz="675" dirty="0"/>
              <a:t>: </a:t>
            </a:r>
            <a:r>
              <a:rPr lang="en-US" sz="675" dirty="0" err="1"/>
              <a:t>CrIS</a:t>
            </a:r>
            <a:r>
              <a:rPr lang="en-US" sz="675" dirty="0"/>
              <a:t>-OOS-</a:t>
            </a:r>
            <a:r>
              <a:rPr lang="en-US" sz="675" dirty="0" err="1"/>
              <a:t>Anom's.pptx</a:t>
            </a:r>
            <a:endParaRPr lang="en-US" sz="675" dirty="0"/>
          </a:p>
        </p:txBody>
      </p:sp>
      <p:sp>
        <p:nvSpPr>
          <p:cNvPr id="2" name="TextBox 1">
            <a:extLst>
              <a:ext uri="{FF2B5EF4-FFF2-40B4-BE49-F238E27FC236}">
                <a16:creationId xmlns:a16="http://schemas.microsoft.com/office/drawing/2014/main" id="{D7141047-B6F1-8DD3-6165-C988D07F404D}"/>
              </a:ext>
            </a:extLst>
          </p:cNvPr>
          <p:cNvSpPr txBox="1"/>
          <p:nvPr/>
        </p:nvSpPr>
        <p:spPr>
          <a:xfrm>
            <a:off x="25142" y="413557"/>
            <a:ext cx="3073470" cy="461665"/>
          </a:xfrm>
          <a:prstGeom prst="rect">
            <a:avLst/>
          </a:prstGeom>
          <a:noFill/>
        </p:spPr>
        <p:txBody>
          <a:bodyPr wrap="none" rtlCol="0">
            <a:spAutoFit/>
          </a:bodyPr>
          <a:lstStyle/>
          <a:p>
            <a:r>
              <a:rPr lang="en-US" sz="2400" b="1" dirty="0">
                <a:solidFill>
                  <a:schemeClr val="bg1"/>
                </a:solidFill>
              </a:rPr>
              <a:t>NPP </a:t>
            </a:r>
            <a:r>
              <a:rPr lang="en-US" sz="2400" b="1" dirty="0" err="1">
                <a:solidFill>
                  <a:schemeClr val="bg1"/>
                </a:solidFill>
              </a:rPr>
              <a:t>CrIS</a:t>
            </a:r>
            <a:r>
              <a:rPr lang="en-US" sz="2400" b="1" dirty="0">
                <a:solidFill>
                  <a:schemeClr val="bg1"/>
                </a:solidFill>
              </a:rPr>
              <a:t> Crow-AMSAA</a:t>
            </a:r>
          </a:p>
        </p:txBody>
      </p:sp>
    </p:spTree>
    <p:extLst>
      <p:ext uri="{BB962C8B-B14F-4D97-AF65-F5344CB8AC3E}">
        <p14:creationId xmlns:p14="http://schemas.microsoft.com/office/powerpoint/2010/main" val="387273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F7EF901-FA27-1EB0-9775-FC9E998819CA}"/>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02C3690D-0C8D-2BE3-B6C8-784CC09E5044}"/>
              </a:ext>
            </a:extLst>
          </p:cNvPr>
          <p:cNvSpPr>
            <a:spLocks noGrp="1"/>
          </p:cNvSpPr>
          <p:nvPr>
            <p:ph type="ctrTitle"/>
          </p:nvPr>
        </p:nvSpPr>
        <p:spPr/>
        <p:txBody>
          <a:bodyPr/>
          <a:lstStyle/>
          <a:p>
            <a:r>
              <a:rPr lang="en-US" dirty="0"/>
              <a:t>On-orbit experiences outside of SOARS</a:t>
            </a:r>
          </a:p>
        </p:txBody>
      </p:sp>
    </p:spTree>
    <p:extLst>
      <p:ext uri="{BB962C8B-B14F-4D97-AF65-F5344CB8AC3E}">
        <p14:creationId xmlns:p14="http://schemas.microsoft.com/office/powerpoint/2010/main" val="4293836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SpaceCube</a:t>
            </a:r>
            <a:r>
              <a:rPr lang="en-US" dirty="0"/>
              <a:t> Time-on-orbit</a:t>
            </a:r>
          </a:p>
        </p:txBody>
      </p:sp>
      <p:sp>
        <p:nvSpPr>
          <p:cNvPr id="6" name="TextBox 5"/>
          <p:cNvSpPr txBox="1"/>
          <p:nvPr/>
        </p:nvSpPr>
        <p:spPr>
          <a:xfrm>
            <a:off x="5197793" y="2887833"/>
            <a:ext cx="2686728" cy="1296317"/>
          </a:xfrm>
          <a:prstGeom prst="rect">
            <a:avLst/>
          </a:prstGeom>
          <a:noFill/>
        </p:spPr>
        <p:txBody>
          <a:bodyPr wrap="square" rtlCol="0">
            <a:spAutoFit/>
          </a:bodyPr>
          <a:lstStyle/>
          <a:p>
            <a:r>
              <a:rPr lang="en-US" sz="619" dirty="0"/>
              <a:t>Also to note: We flew many COTS components on some of these projects:</a:t>
            </a:r>
          </a:p>
          <a:p>
            <a:pPr marL="96441" indent="-96441">
              <a:buFontTx/>
              <a:buChar char="-"/>
            </a:pPr>
            <a:r>
              <a:rPr lang="en-US" sz="619" dirty="0"/>
              <a:t>ISE2.0, SMART, and ISEM all flew COTS cameras that were ruggedized. SMART flew COTS SATA drives.</a:t>
            </a:r>
          </a:p>
          <a:p>
            <a:pPr marL="96441" indent="-96441">
              <a:buFontTx/>
              <a:buChar char="-"/>
            </a:pPr>
            <a:r>
              <a:rPr lang="en-US" sz="619" dirty="0"/>
              <a:t>Raven flew a $5 USB interface card to an IR sensor</a:t>
            </a:r>
          </a:p>
          <a:p>
            <a:pPr marL="96441" indent="-96441">
              <a:buFontTx/>
              <a:buChar char="-"/>
            </a:pPr>
            <a:r>
              <a:rPr lang="en-US" sz="619" dirty="0"/>
              <a:t>STP-H5 and -H6 have CHREC Space Processors (CSPs) that were 95% COTS components.  See references for more info on CSP results (no failures to date)</a:t>
            </a:r>
          </a:p>
          <a:p>
            <a:pPr marL="96441" indent="-96441">
              <a:buFontTx/>
              <a:buChar char="-"/>
            </a:pPr>
            <a:r>
              <a:rPr lang="en-US" sz="619" dirty="0"/>
              <a:t>RRM3 suffered a failure (outside of </a:t>
            </a:r>
            <a:r>
              <a:rPr lang="en-US" sz="619" dirty="0" err="1"/>
              <a:t>SpaceCube</a:t>
            </a:r>
            <a:r>
              <a:rPr lang="en-US" sz="619" dirty="0"/>
              <a:t>) that may have involved a specific COTS part, but the part was used in a stressing condition that any part would eventually fail.</a:t>
            </a:r>
          </a:p>
          <a:p>
            <a:pPr marL="96441" indent="-96441">
              <a:buFontTx/>
              <a:buChar char="-"/>
            </a:pPr>
            <a:r>
              <a:rPr lang="en-US" sz="619" dirty="0" err="1"/>
              <a:t>NavCube</a:t>
            </a:r>
            <a:r>
              <a:rPr lang="en-US" sz="619" dirty="0"/>
              <a:t> Commercial vendor populated PWBs</a:t>
            </a:r>
          </a:p>
          <a:p>
            <a:endParaRPr lang="en-US" sz="1013" dirty="0"/>
          </a:p>
        </p:txBody>
      </p:sp>
      <p:graphicFrame>
        <p:nvGraphicFramePr>
          <p:cNvPr id="3" name="Table 2">
            <a:extLst>
              <a:ext uri="{FF2B5EF4-FFF2-40B4-BE49-F238E27FC236}">
                <a16:creationId xmlns:a16="http://schemas.microsoft.com/office/drawing/2014/main" id="{D9B606EF-C1DA-D046-B81B-EDCC376A1E36}"/>
              </a:ext>
            </a:extLst>
          </p:cNvPr>
          <p:cNvGraphicFramePr>
            <a:graphicFrameLocks noGrp="1"/>
          </p:cNvGraphicFramePr>
          <p:nvPr/>
        </p:nvGraphicFramePr>
        <p:xfrm>
          <a:off x="1410039" y="1607344"/>
          <a:ext cx="3550380" cy="2671326"/>
        </p:xfrm>
        <a:graphic>
          <a:graphicData uri="http://schemas.openxmlformats.org/drawingml/2006/table">
            <a:tbl>
              <a:tblPr>
                <a:tableStyleId>{5C22544A-7EE6-4342-B048-85BDC9FD1C3A}</a:tableStyleId>
              </a:tblPr>
              <a:tblGrid>
                <a:gridCol w="805379">
                  <a:extLst>
                    <a:ext uri="{9D8B030D-6E8A-4147-A177-3AD203B41FA5}">
                      <a16:colId xmlns:a16="http://schemas.microsoft.com/office/drawing/2014/main" val="2440464823"/>
                    </a:ext>
                  </a:extLst>
                </a:gridCol>
                <a:gridCol w="434905">
                  <a:extLst>
                    <a:ext uri="{9D8B030D-6E8A-4147-A177-3AD203B41FA5}">
                      <a16:colId xmlns:a16="http://schemas.microsoft.com/office/drawing/2014/main" val="3509116291"/>
                    </a:ext>
                  </a:extLst>
                </a:gridCol>
                <a:gridCol w="230876">
                  <a:extLst>
                    <a:ext uri="{9D8B030D-6E8A-4147-A177-3AD203B41FA5}">
                      <a16:colId xmlns:a16="http://schemas.microsoft.com/office/drawing/2014/main" val="1190210222"/>
                    </a:ext>
                  </a:extLst>
                </a:gridCol>
                <a:gridCol w="350340">
                  <a:extLst>
                    <a:ext uri="{9D8B030D-6E8A-4147-A177-3AD203B41FA5}">
                      <a16:colId xmlns:a16="http://schemas.microsoft.com/office/drawing/2014/main" val="2289914709"/>
                    </a:ext>
                  </a:extLst>
                </a:gridCol>
                <a:gridCol w="499334">
                  <a:extLst>
                    <a:ext uri="{9D8B030D-6E8A-4147-A177-3AD203B41FA5}">
                      <a16:colId xmlns:a16="http://schemas.microsoft.com/office/drawing/2014/main" val="86561523"/>
                    </a:ext>
                  </a:extLst>
                </a:gridCol>
                <a:gridCol w="499334">
                  <a:extLst>
                    <a:ext uri="{9D8B030D-6E8A-4147-A177-3AD203B41FA5}">
                      <a16:colId xmlns:a16="http://schemas.microsoft.com/office/drawing/2014/main" val="2783927596"/>
                    </a:ext>
                  </a:extLst>
                </a:gridCol>
                <a:gridCol w="338260">
                  <a:extLst>
                    <a:ext uri="{9D8B030D-6E8A-4147-A177-3AD203B41FA5}">
                      <a16:colId xmlns:a16="http://schemas.microsoft.com/office/drawing/2014/main" val="1651130291"/>
                    </a:ext>
                  </a:extLst>
                </a:gridCol>
                <a:gridCol w="391952">
                  <a:extLst>
                    <a:ext uri="{9D8B030D-6E8A-4147-A177-3AD203B41FA5}">
                      <a16:colId xmlns:a16="http://schemas.microsoft.com/office/drawing/2014/main" val="1760988085"/>
                    </a:ext>
                  </a:extLst>
                </a:gridCol>
              </a:tblGrid>
              <a:tr h="238355">
                <a:tc>
                  <a:txBody>
                    <a:bodyPr/>
                    <a:lstStyle/>
                    <a:p>
                      <a:pPr algn="l" rtl="0" fontAlgn="ctr"/>
                      <a:r>
                        <a:rPr lang="en-US" sz="700" u="none" strike="noStrike">
                          <a:effectLst/>
                        </a:rPr>
                        <a:t>Project</a:t>
                      </a:r>
                      <a:endParaRPr lang="en-US" sz="700" b="1" i="0" u="none" strike="noStrike">
                        <a:solidFill>
                          <a:srgbClr val="FFFFFF"/>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Version</a:t>
                      </a:r>
                      <a:endParaRPr lang="en-US" sz="700" b="1" i="0" u="none" strike="noStrike">
                        <a:solidFill>
                          <a:srgbClr val="FFFFFF"/>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Part Req</a:t>
                      </a:r>
                      <a:endParaRPr lang="en-US" sz="700" b="1" i="0" u="none" strike="noStrike">
                        <a:solidFill>
                          <a:srgbClr val="FFFFFF"/>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BOM Count</a:t>
                      </a:r>
                      <a:endParaRPr lang="en-US" sz="700" b="1" i="0" u="none" strike="noStrike">
                        <a:solidFill>
                          <a:srgbClr val="FFFFFF"/>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Operation Months</a:t>
                      </a:r>
                      <a:endParaRPr lang="en-US" sz="700" b="1" i="0" u="none" strike="noStrike">
                        <a:solidFill>
                          <a:srgbClr val="FFFFFF"/>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Xilinx Quantity</a:t>
                      </a:r>
                      <a:endParaRPr lang="en-US" sz="700" b="1" i="0" u="none" strike="noStrike">
                        <a:solidFill>
                          <a:srgbClr val="FFFFFF"/>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COTS %</a:t>
                      </a:r>
                      <a:endParaRPr lang="en-US" sz="700" b="1" i="0" u="none" strike="noStrike">
                        <a:solidFill>
                          <a:srgbClr val="FFFFFF"/>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COTS Months</a:t>
                      </a:r>
                      <a:endParaRPr lang="en-US" sz="700" b="1" i="0" u="none" strike="noStrike">
                        <a:solidFill>
                          <a:srgbClr val="FFFFFF"/>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2139616734"/>
                  </a:ext>
                </a:extLst>
              </a:tr>
              <a:tr h="227696">
                <a:tc>
                  <a:txBody>
                    <a:bodyPr/>
                    <a:lstStyle/>
                    <a:p>
                      <a:pPr algn="l" rtl="0" fontAlgn="ctr"/>
                      <a:r>
                        <a:rPr lang="en-US" sz="700" u="none" strike="noStrike">
                          <a:effectLst/>
                        </a:rPr>
                        <a:t>RNS</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v1.0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3700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0.0833333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4</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3.08333</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3218386207"/>
                  </a:ext>
                </a:extLst>
              </a:tr>
              <a:tr h="122333">
                <a:tc>
                  <a:txBody>
                    <a:bodyPr/>
                    <a:lstStyle/>
                    <a:p>
                      <a:pPr algn="l" rtl="0" fontAlgn="ctr"/>
                      <a:r>
                        <a:rPr lang="en-US" sz="700" u="none" strike="noStrike">
                          <a:effectLst/>
                        </a:rPr>
                        <a:t>MISSE-7</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v1.0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3100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90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4</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5580</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1594099476"/>
                  </a:ext>
                </a:extLst>
              </a:tr>
              <a:tr h="227696">
                <a:tc>
                  <a:txBody>
                    <a:bodyPr/>
                    <a:lstStyle/>
                    <a:p>
                      <a:pPr algn="l" rtl="0" fontAlgn="ctr"/>
                      <a:r>
                        <a:rPr lang="en-US" sz="700" u="none" strike="noStrike">
                          <a:effectLst/>
                        </a:rPr>
                        <a:t>SMART</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v1.5</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1000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0.0333333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dirty="0">
                          <a:effectLst/>
                        </a:rPr>
                        <a:t>1</a:t>
                      </a:r>
                      <a:endParaRPr lang="en-US" sz="700" b="0" i="0" u="none" strike="noStrike" dirty="0">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95%</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31.6667</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1611702735"/>
                  </a:ext>
                </a:extLst>
              </a:tr>
              <a:tr h="122333">
                <a:tc>
                  <a:txBody>
                    <a:bodyPr/>
                    <a:lstStyle/>
                    <a:p>
                      <a:pPr algn="l" rtl="0" fontAlgn="ctr"/>
                      <a:r>
                        <a:rPr lang="en-US" sz="700" u="none" strike="noStrike">
                          <a:effectLst/>
                        </a:rPr>
                        <a:t>STP-H4 CIB</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v1.0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1500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450</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1031258250"/>
                  </a:ext>
                </a:extLst>
              </a:tr>
              <a:tr h="122333">
                <a:tc>
                  <a:txBody>
                    <a:bodyPr/>
                    <a:lstStyle/>
                    <a:p>
                      <a:pPr algn="l" rtl="0" fontAlgn="ctr"/>
                      <a:r>
                        <a:rPr lang="en-US" sz="700" u="none" strike="noStrike">
                          <a:effectLst/>
                        </a:rPr>
                        <a:t>STP-H4 ISE2.0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v2.0-EM</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1250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dirty="0">
                          <a:effectLst/>
                        </a:rPr>
                        <a:t>30</a:t>
                      </a:r>
                      <a:endParaRPr lang="en-US" sz="700" b="0" i="0" u="none" strike="noStrike" dirty="0">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98%</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36750</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641601701"/>
                  </a:ext>
                </a:extLst>
              </a:tr>
              <a:tr h="227696">
                <a:tc>
                  <a:txBody>
                    <a:bodyPr/>
                    <a:lstStyle/>
                    <a:p>
                      <a:pPr algn="l" rtl="0" fontAlgn="ctr"/>
                      <a:r>
                        <a:rPr lang="en-US" sz="700" u="none" strike="noStrike">
                          <a:effectLst/>
                        </a:rPr>
                        <a:t>STP-H5 CIB</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v1.0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1500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46.933333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704</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4108095395"/>
                  </a:ext>
                </a:extLst>
              </a:tr>
              <a:tr h="227696">
                <a:tc>
                  <a:txBody>
                    <a:bodyPr/>
                    <a:lstStyle/>
                    <a:p>
                      <a:pPr algn="l" rtl="0" fontAlgn="ctr"/>
                      <a:r>
                        <a:rPr lang="en-US" sz="700" u="none" strike="noStrike">
                          <a:effectLst/>
                        </a:rPr>
                        <a:t>STP-H5 ISEM</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v2.0 Mini</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1000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46.933333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26%</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12202.7</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12720891"/>
                  </a:ext>
                </a:extLst>
              </a:tr>
              <a:tr h="227696">
                <a:tc>
                  <a:txBody>
                    <a:bodyPr/>
                    <a:lstStyle/>
                    <a:p>
                      <a:pPr algn="l" rtl="0" fontAlgn="ctr"/>
                      <a:r>
                        <a:rPr lang="en-US" sz="700" u="none" strike="noStrike">
                          <a:effectLst/>
                        </a:rPr>
                        <a:t>STP-H5 Raven</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v2.0-EM</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1500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46.933333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99%</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69696</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3896700753"/>
                  </a:ext>
                </a:extLst>
              </a:tr>
              <a:tr h="227696">
                <a:tc>
                  <a:txBody>
                    <a:bodyPr/>
                    <a:lstStyle/>
                    <a:p>
                      <a:pPr algn="l" rtl="0" fontAlgn="ctr"/>
                      <a:r>
                        <a:rPr lang="en-US" sz="700" u="none" strike="noStrike">
                          <a:effectLst/>
                        </a:rPr>
                        <a:t>RRM3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v2.0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1429</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dirty="0">
                          <a:effectLst/>
                        </a:rPr>
                        <a:t>36.666667</a:t>
                      </a:r>
                      <a:endParaRPr lang="en-US" sz="700" b="0" i="0" u="none" strike="noStrike" dirty="0">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65%</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34057.8</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4274949593"/>
                  </a:ext>
                </a:extLst>
              </a:tr>
              <a:tr h="227696">
                <a:tc>
                  <a:txBody>
                    <a:bodyPr/>
                    <a:lstStyle/>
                    <a:p>
                      <a:pPr algn="l" rtl="0" fontAlgn="ctr"/>
                      <a:r>
                        <a:rPr lang="en-US" sz="700" u="none" strike="noStrike">
                          <a:effectLst/>
                        </a:rPr>
                        <a:t>STP-H6 CIB</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v1.0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1500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31.833333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477.5</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3838950546"/>
                  </a:ext>
                </a:extLst>
              </a:tr>
              <a:tr h="227696">
                <a:tc>
                  <a:txBody>
                    <a:bodyPr/>
                    <a:lstStyle/>
                    <a:p>
                      <a:pPr algn="l" rtl="0" fontAlgn="ctr"/>
                      <a:r>
                        <a:rPr lang="en-US" sz="700" u="none" strike="noStrike">
                          <a:effectLst/>
                        </a:rPr>
                        <a:t>STP-H6 GPS</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v2.0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1157</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31.833333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65%</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23940.3</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909537970"/>
                  </a:ext>
                </a:extLst>
              </a:tr>
              <a:tr h="122202">
                <a:tc>
                  <a:txBody>
                    <a:bodyPr/>
                    <a:lstStyle/>
                    <a:p>
                      <a:pPr algn="l" rtl="0" fontAlgn="ctr"/>
                      <a:r>
                        <a:rPr lang="en-US" sz="700" u="none" strike="noStrike">
                          <a:effectLst/>
                        </a:rPr>
                        <a:t>Restore-L Lidar</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v2.0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2000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3949858855"/>
                  </a:ext>
                </a:extLst>
              </a:tr>
              <a:tr h="122202">
                <a:tc>
                  <a:txBody>
                    <a:bodyPr/>
                    <a:lstStyle/>
                    <a:p>
                      <a:pPr algn="l" rtl="0" fontAlgn="ctr"/>
                      <a:r>
                        <a:rPr lang="en-US" sz="700" u="none" strike="noStrike">
                          <a:effectLst/>
                        </a:rPr>
                        <a:t>STPSat6</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v2.0 Mini</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N/A</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1500</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a:effectLst/>
                        </a:rPr>
                        <a:t>98%</a:t>
                      </a:r>
                      <a:endParaRPr lang="en-US" sz="700" b="0" i="0" u="none" strike="noStrike">
                        <a:solidFill>
                          <a:srgbClr val="000000"/>
                        </a:solidFill>
                        <a:effectLst/>
                        <a:latin typeface="Arial" panose="020B0604020202020204" pitchFamily="34" charset="0"/>
                      </a:endParaRPr>
                    </a:p>
                  </a:txBody>
                  <a:tcPr marL="5358" marR="5358" marT="5358" marB="0" anchor="ctr"/>
                </a:tc>
                <a:tc>
                  <a:txBody>
                    <a:bodyPr/>
                    <a:lstStyle/>
                    <a:p>
                      <a:pPr algn="l" rtl="0" fontAlgn="ctr"/>
                      <a:r>
                        <a:rPr lang="en-US" sz="700" u="none" strike="noStrike" dirty="0">
                          <a:effectLst/>
                        </a:rPr>
                        <a:t>N/A</a:t>
                      </a:r>
                      <a:endParaRPr lang="en-US" sz="700" b="0" i="0" u="none" strike="noStrike" dirty="0">
                        <a:solidFill>
                          <a:srgbClr val="000000"/>
                        </a:solidFill>
                        <a:effectLst/>
                        <a:latin typeface="Arial" panose="020B0604020202020204" pitchFamily="34" charset="0"/>
                      </a:endParaRPr>
                    </a:p>
                  </a:txBody>
                  <a:tcPr marL="5358" marR="5358" marT="5358" marB="0" anchor="ctr"/>
                </a:tc>
                <a:extLst>
                  <a:ext uri="{0D108BD9-81ED-4DB2-BD59-A6C34878D82A}">
                    <a16:rowId xmlns:a16="http://schemas.microsoft.com/office/drawing/2014/main" val="479138229"/>
                  </a:ext>
                </a:extLst>
              </a:tr>
            </a:tbl>
          </a:graphicData>
        </a:graphic>
      </p:graphicFrame>
      <p:graphicFrame>
        <p:nvGraphicFramePr>
          <p:cNvPr id="7" name="Table 6">
            <a:extLst>
              <a:ext uri="{FF2B5EF4-FFF2-40B4-BE49-F238E27FC236}">
                <a16:creationId xmlns:a16="http://schemas.microsoft.com/office/drawing/2014/main" id="{7E176360-B2A4-CC44-9173-69CB1F8EB0FD}"/>
              </a:ext>
            </a:extLst>
          </p:cNvPr>
          <p:cNvGraphicFramePr>
            <a:graphicFrameLocks noGrp="1"/>
          </p:cNvGraphicFramePr>
          <p:nvPr/>
        </p:nvGraphicFramePr>
        <p:xfrm>
          <a:off x="5197792" y="1588447"/>
          <a:ext cx="1917130" cy="1112271"/>
        </p:xfrm>
        <a:graphic>
          <a:graphicData uri="http://schemas.openxmlformats.org/drawingml/2006/table">
            <a:tbl>
              <a:tblPr>
                <a:tableStyleId>{5C22544A-7EE6-4342-B048-85BDC9FD1C3A}</a:tableStyleId>
              </a:tblPr>
              <a:tblGrid>
                <a:gridCol w="563073">
                  <a:extLst>
                    <a:ext uri="{9D8B030D-6E8A-4147-A177-3AD203B41FA5}">
                      <a16:colId xmlns:a16="http://schemas.microsoft.com/office/drawing/2014/main" val="2903585630"/>
                    </a:ext>
                  </a:extLst>
                </a:gridCol>
                <a:gridCol w="878126">
                  <a:extLst>
                    <a:ext uri="{9D8B030D-6E8A-4147-A177-3AD203B41FA5}">
                      <a16:colId xmlns:a16="http://schemas.microsoft.com/office/drawing/2014/main" val="3357490404"/>
                    </a:ext>
                  </a:extLst>
                </a:gridCol>
                <a:gridCol w="475931">
                  <a:extLst>
                    <a:ext uri="{9D8B030D-6E8A-4147-A177-3AD203B41FA5}">
                      <a16:colId xmlns:a16="http://schemas.microsoft.com/office/drawing/2014/main" val="3040612454"/>
                    </a:ext>
                  </a:extLst>
                </a:gridCol>
              </a:tblGrid>
              <a:tr h="354279">
                <a:tc>
                  <a:txBody>
                    <a:bodyPr/>
                    <a:lstStyle/>
                    <a:p>
                      <a:pPr algn="l" fontAlgn="b"/>
                      <a:r>
                        <a:rPr lang="en-US" sz="600" u="none" strike="noStrike">
                          <a:effectLst/>
                        </a:rPr>
                        <a:t>Totals</a:t>
                      </a:r>
                      <a:endParaRPr lang="en-US" sz="600" b="1" i="0" u="none" strike="noStrike">
                        <a:solidFill>
                          <a:srgbClr val="000000"/>
                        </a:solidFill>
                        <a:effectLst/>
                        <a:latin typeface="Calibri" panose="020F0502020204030204" pitchFamily="34" charset="0"/>
                      </a:endParaRPr>
                    </a:p>
                  </a:txBody>
                  <a:tcPr marL="5358" marR="5358" marT="5358" marB="0" anchor="b"/>
                </a:tc>
                <a:tc>
                  <a:txBody>
                    <a:bodyPr/>
                    <a:lstStyle/>
                    <a:p>
                      <a:pPr algn="l" fontAlgn="b"/>
                      <a:r>
                        <a:rPr lang="en-US" sz="600" u="none" strike="noStrike">
                          <a:effectLst/>
                        </a:rPr>
                        <a:t>Units Flown</a:t>
                      </a:r>
                      <a:endParaRPr lang="en-US" sz="600" b="1"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600" u="none" strike="noStrike">
                          <a:effectLst/>
                        </a:rPr>
                        <a:t>11</a:t>
                      </a:r>
                      <a:endParaRPr lang="en-US" sz="600" b="1" i="0" u="none" strike="noStrike">
                        <a:solidFill>
                          <a:srgbClr val="000000"/>
                        </a:solidFill>
                        <a:effectLst/>
                        <a:latin typeface="Calibri" panose="020F0502020204030204" pitchFamily="34" charset="0"/>
                      </a:endParaRPr>
                    </a:p>
                  </a:txBody>
                  <a:tcPr marL="5358" marR="5358" marT="5358" marB="0" anchor="b"/>
                </a:tc>
                <a:extLst>
                  <a:ext uri="{0D108BD9-81ED-4DB2-BD59-A6C34878D82A}">
                    <a16:rowId xmlns:a16="http://schemas.microsoft.com/office/drawing/2014/main" val="2096983968"/>
                  </a:ext>
                </a:extLst>
              </a:tr>
              <a:tr h="189498">
                <a:tc>
                  <a:txBody>
                    <a:bodyPr/>
                    <a:lstStyle/>
                    <a:p>
                      <a:pPr algn="l" fontAlgn="b"/>
                      <a:r>
                        <a:rPr lang="en-US" sz="600" u="none" strike="noStrike">
                          <a:effectLst/>
                        </a:rPr>
                        <a:t> </a:t>
                      </a:r>
                      <a:endParaRPr lang="en-US" sz="600" b="1" i="0" u="none" strike="noStrike">
                        <a:solidFill>
                          <a:srgbClr val="000000"/>
                        </a:solidFill>
                        <a:effectLst/>
                        <a:latin typeface="Calibri" panose="020F0502020204030204" pitchFamily="34" charset="0"/>
                      </a:endParaRPr>
                    </a:p>
                  </a:txBody>
                  <a:tcPr marL="5358" marR="5358" marT="5358" marB="0" anchor="b"/>
                </a:tc>
                <a:tc>
                  <a:txBody>
                    <a:bodyPr/>
                    <a:lstStyle/>
                    <a:p>
                      <a:pPr algn="l" fontAlgn="b"/>
                      <a:r>
                        <a:rPr lang="en-US" sz="600" u="none" strike="noStrike" dirty="0">
                          <a:effectLst/>
                        </a:rPr>
                        <a:t>Commercial FPGAs</a:t>
                      </a:r>
                      <a:endParaRPr lang="en-US" sz="600" b="1" i="0" u="none" strike="noStrike" dirty="0">
                        <a:solidFill>
                          <a:srgbClr val="000000"/>
                        </a:solidFill>
                        <a:effectLst/>
                        <a:latin typeface="Calibri" panose="020F0502020204030204" pitchFamily="34" charset="0"/>
                      </a:endParaRPr>
                    </a:p>
                  </a:txBody>
                  <a:tcPr marL="5358" marR="5358" marT="5358" marB="0" anchor="b"/>
                </a:tc>
                <a:tc>
                  <a:txBody>
                    <a:bodyPr/>
                    <a:lstStyle/>
                    <a:p>
                      <a:pPr algn="r" fontAlgn="b"/>
                      <a:r>
                        <a:rPr lang="en-US" sz="600" u="none" strike="noStrike">
                          <a:effectLst/>
                        </a:rPr>
                        <a:t>26</a:t>
                      </a:r>
                      <a:endParaRPr lang="en-US" sz="600" b="1" i="0" u="none" strike="noStrike">
                        <a:solidFill>
                          <a:srgbClr val="000000"/>
                        </a:solidFill>
                        <a:effectLst/>
                        <a:latin typeface="Calibri" panose="020F0502020204030204" pitchFamily="34" charset="0"/>
                      </a:endParaRPr>
                    </a:p>
                  </a:txBody>
                  <a:tcPr marL="5358" marR="5358" marT="5358" marB="0" anchor="b"/>
                </a:tc>
                <a:extLst>
                  <a:ext uri="{0D108BD9-81ED-4DB2-BD59-A6C34878D82A}">
                    <a16:rowId xmlns:a16="http://schemas.microsoft.com/office/drawing/2014/main" val="1691687906"/>
                  </a:ext>
                </a:extLst>
              </a:tr>
              <a:tr h="189498">
                <a:tc>
                  <a:txBody>
                    <a:bodyPr/>
                    <a:lstStyle/>
                    <a:p>
                      <a:pPr algn="l" fontAlgn="b"/>
                      <a:r>
                        <a:rPr lang="en-US" sz="600" u="none" strike="noStrike">
                          <a:effectLst/>
                        </a:rPr>
                        <a:t> </a:t>
                      </a:r>
                      <a:endParaRPr lang="en-US" sz="600" b="1" i="0" u="none" strike="noStrike">
                        <a:solidFill>
                          <a:srgbClr val="000000"/>
                        </a:solidFill>
                        <a:effectLst/>
                        <a:latin typeface="Calibri" panose="020F0502020204030204" pitchFamily="34" charset="0"/>
                      </a:endParaRPr>
                    </a:p>
                  </a:txBody>
                  <a:tcPr marL="5358" marR="5358" marT="5358" marB="0" anchor="b"/>
                </a:tc>
                <a:tc>
                  <a:txBody>
                    <a:bodyPr/>
                    <a:lstStyle/>
                    <a:p>
                      <a:pPr algn="l" fontAlgn="b"/>
                      <a:r>
                        <a:rPr lang="en-US" sz="600" u="none" strike="noStrike" dirty="0">
                          <a:effectLst/>
                        </a:rPr>
                        <a:t>Commercial FPGA  Device-Years</a:t>
                      </a:r>
                      <a:endParaRPr lang="en-US" sz="600" b="1" i="0" u="none" strike="noStrike" dirty="0">
                        <a:solidFill>
                          <a:srgbClr val="000000"/>
                        </a:solidFill>
                        <a:effectLst/>
                        <a:latin typeface="Calibri" panose="020F0502020204030204" pitchFamily="34" charset="0"/>
                      </a:endParaRPr>
                    </a:p>
                  </a:txBody>
                  <a:tcPr marL="5358" marR="5358" marT="5358" marB="0" anchor="b"/>
                </a:tc>
                <a:tc>
                  <a:txBody>
                    <a:bodyPr/>
                    <a:lstStyle/>
                    <a:p>
                      <a:pPr algn="r" fontAlgn="b"/>
                      <a:r>
                        <a:rPr lang="en-US" sz="600" u="none" strike="noStrike">
                          <a:effectLst/>
                        </a:rPr>
                        <a:t>83</a:t>
                      </a:r>
                      <a:endParaRPr lang="en-US" sz="600" b="1" i="0" u="none" strike="noStrike">
                        <a:solidFill>
                          <a:srgbClr val="000000"/>
                        </a:solidFill>
                        <a:effectLst/>
                        <a:latin typeface="Calibri" panose="020F0502020204030204" pitchFamily="34" charset="0"/>
                      </a:endParaRPr>
                    </a:p>
                  </a:txBody>
                  <a:tcPr marL="5358" marR="5358" marT="5358" marB="0" anchor="b"/>
                </a:tc>
                <a:extLst>
                  <a:ext uri="{0D108BD9-81ED-4DB2-BD59-A6C34878D82A}">
                    <a16:rowId xmlns:a16="http://schemas.microsoft.com/office/drawing/2014/main" val="3364951553"/>
                  </a:ext>
                </a:extLst>
              </a:tr>
              <a:tr h="189498">
                <a:tc>
                  <a:txBody>
                    <a:bodyPr/>
                    <a:lstStyle/>
                    <a:p>
                      <a:pPr algn="l" fontAlgn="b"/>
                      <a:r>
                        <a:rPr lang="en-US" sz="600" u="none" strike="noStrike">
                          <a:effectLst/>
                        </a:rPr>
                        <a:t> </a:t>
                      </a:r>
                      <a:endParaRPr lang="en-US" sz="600" b="1" i="0" u="none" strike="noStrike">
                        <a:solidFill>
                          <a:srgbClr val="000000"/>
                        </a:solidFill>
                        <a:effectLst/>
                        <a:latin typeface="Calibri" panose="020F0502020204030204" pitchFamily="34" charset="0"/>
                      </a:endParaRPr>
                    </a:p>
                  </a:txBody>
                  <a:tcPr marL="5358" marR="5358" marT="5358" marB="0" anchor="b"/>
                </a:tc>
                <a:tc>
                  <a:txBody>
                    <a:bodyPr/>
                    <a:lstStyle/>
                    <a:p>
                      <a:pPr algn="l" fontAlgn="b"/>
                      <a:r>
                        <a:rPr lang="en-US" sz="600" u="none" strike="noStrike" dirty="0">
                          <a:effectLst/>
                        </a:rPr>
                        <a:t>Part Years</a:t>
                      </a:r>
                      <a:endParaRPr lang="en-US" sz="600" b="1" i="0" u="none" strike="noStrike" dirty="0">
                        <a:solidFill>
                          <a:srgbClr val="000000"/>
                        </a:solidFill>
                        <a:effectLst/>
                        <a:latin typeface="Calibri" panose="020F0502020204030204" pitchFamily="34" charset="0"/>
                      </a:endParaRPr>
                    </a:p>
                  </a:txBody>
                  <a:tcPr marL="5358" marR="5358" marT="5358" marB="0" anchor="b"/>
                </a:tc>
                <a:tc>
                  <a:txBody>
                    <a:bodyPr/>
                    <a:lstStyle/>
                    <a:p>
                      <a:pPr algn="r" fontAlgn="b"/>
                      <a:r>
                        <a:rPr lang="en-US" sz="600" u="none" strike="noStrike">
                          <a:effectLst/>
                        </a:rPr>
                        <a:t>57213</a:t>
                      </a:r>
                      <a:endParaRPr lang="en-US" sz="600" b="1" i="0" u="none" strike="noStrike">
                        <a:solidFill>
                          <a:srgbClr val="000000"/>
                        </a:solidFill>
                        <a:effectLst/>
                        <a:latin typeface="Calibri" panose="020F0502020204030204" pitchFamily="34" charset="0"/>
                      </a:endParaRPr>
                    </a:p>
                  </a:txBody>
                  <a:tcPr marL="5358" marR="5358" marT="5358" marB="0" anchor="b"/>
                </a:tc>
                <a:extLst>
                  <a:ext uri="{0D108BD9-81ED-4DB2-BD59-A6C34878D82A}">
                    <a16:rowId xmlns:a16="http://schemas.microsoft.com/office/drawing/2014/main" val="2388761900"/>
                  </a:ext>
                </a:extLst>
              </a:tr>
              <a:tr h="189498">
                <a:tc>
                  <a:txBody>
                    <a:bodyPr/>
                    <a:lstStyle/>
                    <a:p>
                      <a:pPr algn="l" fontAlgn="b"/>
                      <a:r>
                        <a:rPr lang="en-US" sz="600" u="none" strike="noStrike">
                          <a:effectLst/>
                        </a:rPr>
                        <a:t> </a:t>
                      </a:r>
                      <a:endParaRPr lang="en-US" sz="600" b="1" i="0" u="none" strike="noStrike">
                        <a:solidFill>
                          <a:srgbClr val="000000"/>
                        </a:solidFill>
                        <a:effectLst/>
                        <a:latin typeface="Calibri" panose="020F0502020204030204" pitchFamily="34" charset="0"/>
                      </a:endParaRPr>
                    </a:p>
                  </a:txBody>
                  <a:tcPr marL="5358" marR="5358" marT="5358" marB="0" anchor="b"/>
                </a:tc>
                <a:tc>
                  <a:txBody>
                    <a:bodyPr/>
                    <a:lstStyle/>
                    <a:p>
                      <a:pPr algn="l" fontAlgn="b"/>
                      <a:r>
                        <a:rPr lang="en-US" sz="600" u="none" strike="noStrike">
                          <a:effectLst/>
                        </a:rPr>
                        <a:t>COTS Parts Years</a:t>
                      </a:r>
                      <a:endParaRPr lang="en-US" sz="600" b="1" i="0" u="none" strike="noStrike">
                        <a:solidFill>
                          <a:srgbClr val="000000"/>
                        </a:solidFill>
                        <a:effectLst/>
                        <a:latin typeface="Calibri" panose="020F0502020204030204" pitchFamily="34" charset="0"/>
                      </a:endParaRPr>
                    </a:p>
                  </a:txBody>
                  <a:tcPr marL="5358" marR="5358" marT="5358" marB="0" anchor="b"/>
                </a:tc>
                <a:tc>
                  <a:txBody>
                    <a:bodyPr/>
                    <a:lstStyle/>
                    <a:p>
                      <a:pPr algn="r" fontAlgn="b"/>
                      <a:r>
                        <a:rPr lang="en-US" sz="600" u="none" strike="noStrike" dirty="0">
                          <a:effectLst/>
                        </a:rPr>
                        <a:t>15324</a:t>
                      </a:r>
                      <a:endParaRPr lang="en-US" sz="600" b="1" i="0" u="none" strike="noStrike" dirty="0">
                        <a:solidFill>
                          <a:srgbClr val="000000"/>
                        </a:solidFill>
                        <a:effectLst/>
                        <a:latin typeface="Calibri" panose="020F0502020204030204" pitchFamily="34" charset="0"/>
                      </a:endParaRPr>
                    </a:p>
                  </a:txBody>
                  <a:tcPr marL="5358" marR="5358" marT="5358" marB="0" anchor="b"/>
                </a:tc>
                <a:extLst>
                  <a:ext uri="{0D108BD9-81ED-4DB2-BD59-A6C34878D82A}">
                    <a16:rowId xmlns:a16="http://schemas.microsoft.com/office/drawing/2014/main" val="3344360217"/>
                  </a:ext>
                </a:extLst>
              </a:tr>
            </a:tbl>
          </a:graphicData>
        </a:graphic>
      </p:graphicFrame>
      <p:sp>
        <p:nvSpPr>
          <p:cNvPr id="5" name="TextBox 4">
            <a:extLst>
              <a:ext uri="{FF2B5EF4-FFF2-40B4-BE49-F238E27FC236}">
                <a16:creationId xmlns:a16="http://schemas.microsoft.com/office/drawing/2014/main" id="{E1D6246B-980C-04C3-C260-3FC6EE424C04}"/>
              </a:ext>
            </a:extLst>
          </p:cNvPr>
          <p:cNvSpPr txBox="1"/>
          <p:nvPr/>
        </p:nvSpPr>
        <p:spPr>
          <a:xfrm>
            <a:off x="1555871" y="1217890"/>
            <a:ext cx="6480877" cy="300082"/>
          </a:xfrm>
          <a:prstGeom prst="rect">
            <a:avLst/>
          </a:prstGeom>
          <a:noFill/>
        </p:spPr>
        <p:txBody>
          <a:bodyPr wrap="none" rtlCol="0">
            <a:spAutoFit/>
          </a:bodyPr>
          <a:lstStyle/>
          <a:p>
            <a:r>
              <a:rPr lang="en-US" sz="1350" dirty="0"/>
              <a:t>As of Oct 2021 (STP-H6 was turned off Dec 9, 2021 to make room for the next instrument)</a:t>
            </a:r>
          </a:p>
        </p:txBody>
      </p:sp>
    </p:spTree>
    <p:extLst>
      <p:ext uri="{BB962C8B-B14F-4D97-AF65-F5344CB8AC3E}">
        <p14:creationId xmlns:p14="http://schemas.microsoft.com/office/powerpoint/2010/main" val="63969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A70E5-932E-E99D-C2AF-AB0101052B5C}"/>
              </a:ext>
            </a:extLst>
          </p:cNvPr>
          <p:cNvSpPr>
            <a:spLocks noGrp="1"/>
          </p:cNvSpPr>
          <p:nvPr>
            <p:ph type="title"/>
          </p:nvPr>
        </p:nvSpPr>
        <p:spPr/>
        <p:txBody>
          <a:bodyPr/>
          <a:lstStyle/>
          <a:p>
            <a:r>
              <a:rPr lang="en-US" dirty="0" err="1"/>
              <a:t>Aerocube</a:t>
            </a:r>
            <a:r>
              <a:rPr lang="en-US" dirty="0"/>
              <a:t> orbits</a:t>
            </a:r>
          </a:p>
        </p:txBody>
      </p:sp>
      <p:pic>
        <p:nvPicPr>
          <p:cNvPr id="4" name="Picture 3">
            <a:extLst>
              <a:ext uri="{FF2B5EF4-FFF2-40B4-BE49-F238E27FC236}">
                <a16:creationId xmlns:a16="http://schemas.microsoft.com/office/drawing/2014/main" id="{8ADFEAC0-1E95-8113-39B2-20A24DAD4B59}"/>
              </a:ext>
            </a:extLst>
          </p:cNvPr>
          <p:cNvPicPr>
            <a:picLocks noChangeAspect="1"/>
          </p:cNvPicPr>
          <p:nvPr/>
        </p:nvPicPr>
        <p:blipFill>
          <a:blip r:embed="rId2"/>
          <a:stretch>
            <a:fillRect/>
          </a:stretch>
        </p:blipFill>
        <p:spPr>
          <a:xfrm>
            <a:off x="125260" y="239232"/>
            <a:ext cx="6791722" cy="4812942"/>
          </a:xfrm>
          <a:prstGeom prst="rect">
            <a:avLst/>
          </a:prstGeom>
        </p:spPr>
      </p:pic>
      <p:sp>
        <p:nvSpPr>
          <p:cNvPr id="5" name="TextBox 4">
            <a:extLst>
              <a:ext uri="{FF2B5EF4-FFF2-40B4-BE49-F238E27FC236}">
                <a16:creationId xmlns:a16="http://schemas.microsoft.com/office/drawing/2014/main" id="{560DAD4B-32FE-3B75-4769-B90499A95430}"/>
              </a:ext>
            </a:extLst>
          </p:cNvPr>
          <p:cNvSpPr txBox="1"/>
          <p:nvPr/>
        </p:nvSpPr>
        <p:spPr>
          <a:xfrm>
            <a:off x="6938283" y="1816137"/>
            <a:ext cx="2108199" cy="2862322"/>
          </a:xfrm>
          <a:prstGeom prst="rect">
            <a:avLst/>
          </a:prstGeom>
          <a:noFill/>
        </p:spPr>
        <p:txBody>
          <a:bodyPr wrap="square" rtlCol="0">
            <a:spAutoFit/>
          </a:bodyPr>
          <a:lstStyle/>
          <a:p>
            <a:r>
              <a:rPr lang="en-US" sz="1200" dirty="0"/>
              <a:t>Chart from: "Overview of the </a:t>
            </a:r>
            <a:r>
              <a:rPr lang="en-US" sz="1200" dirty="0" err="1"/>
              <a:t>AeroCube</a:t>
            </a:r>
            <a:r>
              <a:rPr lang="en-US" sz="1200" dirty="0"/>
              <a:t> Program and Experience with Alt-Grade Parts Usage”</a:t>
            </a:r>
          </a:p>
          <a:p>
            <a:endParaRPr lang="en-US" sz="1200" dirty="0"/>
          </a:p>
          <a:p>
            <a:r>
              <a:rPr lang="en-US" sz="1200" dirty="0"/>
              <a:t>Aerospace Corp, “MICROELECTRONICS RELIABILITY AND QUALIFICATION WORKSHOP”, Feb, 2023</a:t>
            </a:r>
          </a:p>
          <a:p>
            <a:endParaRPr lang="en-US" sz="1200" dirty="0"/>
          </a:p>
          <a:p>
            <a:r>
              <a:rPr lang="en-US" sz="1200" dirty="0"/>
              <a:t>Brian Hardy, The Aerospace Corporation</a:t>
            </a:r>
          </a:p>
          <a:p>
            <a:endParaRPr lang="en-US" sz="1200" dirty="0"/>
          </a:p>
          <a:p>
            <a:r>
              <a:rPr lang="en-US" sz="1200" dirty="0"/>
              <a:t> </a:t>
            </a:r>
          </a:p>
        </p:txBody>
      </p:sp>
      <p:sp>
        <p:nvSpPr>
          <p:cNvPr id="6" name="TextBox 5">
            <a:extLst>
              <a:ext uri="{FF2B5EF4-FFF2-40B4-BE49-F238E27FC236}">
                <a16:creationId xmlns:a16="http://schemas.microsoft.com/office/drawing/2014/main" id="{62BB5D23-F06C-D653-A77B-9CA41AE4B5C3}"/>
              </a:ext>
            </a:extLst>
          </p:cNvPr>
          <p:cNvSpPr txBox="1"/>
          <p:nvPr/>
        </p:nvSpPr>
        <p:spPr>
          <a:xfrm>
            <a:off x="7004050" y="977900"/>
            <a:ext cx="1746250" cy="523220"/>
          </a:xfrm>
          <a:prstGeom prst="rect">
            <a:avLst/>
          </a:prstGeom>
          <a:noFill/>
        </p:spPr>
        <p:txBody>
          <a:bodyPr wrap="square" rtlCol="0">
            <a:spAutoFit/>
          </a:bodyPr>
          <a:lstStyle/>
          <a:p>
            <a:r>
              <a:rPr lang="en-US" sz="1400" dirty="0"/>
              <a:t>No FMRR or PMRR parts used</a:t>
            </a:r>
          </a:p>
        </p:txBody>
      </p:sp>
    </p:spTree>
    <p:extLst>
      <p:ext uri="{BB962C8B-B14F-4D97-AF65-F5344CB8AC3E}">
        <p14:creationId xmlns:p14="http://schemas.microsoft.com/office/powerpoint/2010/main" val="396067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BC352-1308-9BCE-820B-C41CA8E06ABB}"/>
              </a:ext>
            </a:extLst>
          </p:cNvPr>
          <p:cNvSpPr>
            <a:spLocks noGrp="1"/>
          </p:cNvSpPr>
          <p:nvPr>
            <p:ph idx="1"/>
          </p:nvPr>
        </p:nvSpPr>
        <p:spPr/>
        <p:txBody>
          <a:bodyPr/>
          <a:lstStyle/>
          <a:p>
            <a:r>
              <a:rPr lang="en-US" dirty="0"/>
              <a:t>Background</a:t>
            </a:r>
          </a:p>
          <a:p>
            <a:r>
              <a:rPr lang="en-US" dirty="0"/>
              <a:t>Scope of presentation</a:t>
            </a:r>
          </a:p>
          <a:p>
            <a:r>
              <a:rPr lang="en-US" dirty="0"/>
              <a:t>Definitions</a:t>
            </a:r>
          </a:p>
          <a:p>
            <a:r>
              <a:rPr lang="en-US" dirty="0"/>
              <a:t>Early lessons</a:t>
            </a:r>
          </a:p>
          <a:p>
            <a:r>
              <a:rPr lang="en-US" dirty="0"/>
              <a:t>Data gathering and review from SOARS</a:t>
            </a:r>
          </a:p>
          <a:p>
            <a:r>
              <a:rPr lang="en-US" dirty="0"/>
              <a:t>On-orbit experiences of nonconventional space electronics</a:t>
            </a:r>
          </a:p>
          <a:p>
            <a:r>
              <a:rPr lang="en-US" dirty="0"/>
              <a:t>Mystery electronics failures</a:t>
            </a:r>
          </a:p>
          <a:p>
            <a:r>
              <a:rPr lang="en-US" dirty="0"/>
              <a:t>Conclusions</a:t>
            </a:r>
          </a:p>
          <a:p>
            <a:endParaRPr lang="en-US" dirty="0"/>
          </a:p>
        </p:txBody>
      </p:sp>
      <p:sp>
        <p:nvSpPr>
          <p:cNvPr id="3" name="Title 2">
            <a:extLst>
              <a:ext uri="{FF2B5EF4-FFF2-40B4-BE49-F238E27FC236}">
                <a16:creationId xmlns:a16="http://schemas.microsoft.com/office/drawing/2014/main" id="{A1D4C6EB-F3AD-4B9F-920E-0AFE5AAC16A6}"/>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66238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30F009-D76B-56D2-A3BB-F0B181CD7ADF}"/>
              </a:ext>
            </a:extLst>
          </p:cNvPr>
          <p:cNvPicPr>
            <a:picLocks noChangeAspect="1"/>
          </p:cNvPicPr>
          <p:nvPr/>
        </p:nvPicPr>
        <p:blipFill>
          <a:blip r:embed="rId2"/>
          <a:stretch>
            <a:fillRect/>
          </a:stretch>
        </p:blipFill>
        <p:spPr>
          <a:xfrm>
            <a:off x="284896" y="325098"/>
            <a:ext cx="6653387" cy="4736404"/>
          </a:xfrm>
          <a:prstGeom prst="rect">
            <a:avLst/>
          </a:prstGeom>
        </p:spPr>
      </p:pic>
      <p:sp>
        <p:nvSpPr>
          <p:cNvPr id="3" name="TextBox 2">
            <a:extLst>
              <a:ext uri="{FF2B5EF4-FFF2-40B4-BE49-F238E27FC236}">
                <a16:creationId xmlns:a16="http://schemas.microsoft.com/office/drawing/2014/main" id="{2DB53B3D-0A99-9A32-D417-BA3E3DCDE8E5}"/>
              </a:ext>
            </a:extLst>
          </p:cNvPr>
          <p:cNvSpPr txBox="1"/>
          <p:nvPr/>
        </p:nvSpPr>
        <p:spPr>
          <a:xfrm>
            <a:off x="6938283" y="1816137"/>
            <a:ext cx="2108199" cy="2862322"/>
          </a:xfrm>
          <a:prstGeom prst="rect">
            <a:avLst/>
          </a:prstGeom>
          <a:noFill/>
        </p:spPr>
        <p:txBody>
          <a:bodyPr wrap="square" rtlCol="0">
            <a:spAutoFit/>
          </a:bodyPr>
          <a:lstStyle/>
          <a:p>
            <a:r>
              <a:rPr lang="en-US" sz="1200" dirty="0"/>
              <a:t>Chart from: "Overview of the </a:t>
            </a:r>
            <a:r>
              <a:rPr lang="en-US" sz="1200" dirty="0" err="1"/>
              <a:t>AeroCube</a:t>
            </a:r>
            <a:r>
              <a:rPr lang="en-US" sz="1200" dirty="0"/>
              <a:t> Program and Experience with Alt-Grade Parts Usage”</a:t>
            </a:r>
          </a:p>
          <a:p>
            <a:endParaRPr lang="en-US" sz="1200" dirty="0"/>
          </a:p>
          <a:p>
            <a:r>
              <a:rPr lang="en-US" sz="1200" dirty="0"/>
              <a:t>Aerospace Corp, “MICROELECTRONICS RELIABILITY AND QUALIFICATION WORKSHOP”, Feb, 2023</a:t>
            </a:r>
          </a:p>
          <a:p>
            <a:endParaRPr lang="en-US" sz="1200" dirty="0"/>
          </a:p>
          <a:p>
            <a:r>
              <a:rPr lang="en-US" sz="1200" dirty="0"/>
              <a:t>Brian Hardy, The Aerospace Corporation</a:t>
            </a:r>
          </a:p>
          <a:p>
            <a:endParaRPr lang="en-US" sz="1200" dirty="0"/>
          </a:p>
          <a:p>
            <a:r>
              <a:rPr lang="en-US" sz="1200" dirty="0"/>
              <a:t> </a:t>
            </a:r>
          </a:p>
        </p:txBody>
      </p:sp>
      <p:sp>
        <p:nvSpPr>
          <p:cNvPr id="5" name="TextBox 4">
            <a:extLst>
              <a:ext uri="{FF2B5EF4-FFF2-40B4-BE49-F238E27FC236}">
                <a16:creationId xmlns:a16="http://schemas.microsoft.com/office/drawing/2014/main" id="{52429967-008C-9998-EF60-D0DD41792656}"/>
              </a:ext>
            </a:extLst>
          </p:cNvPr>
          <p:cNvSpPr txBox="1"/>
          <p:nvPr/>
        </p:nvSpPr>
        <p:spPr>
          <a:xfrm>
            <a:off x="7004050" y="977900"/>
            <a:ext cx="1746250" cy="523220"/>
          </a:xfrm>
          <a:prstGeom prst="rect">
            <a:avLst/>
          </a:prstGeom>
          <a:noFill/>
        </p:spPr>
        <p:txBody>
          <a:bodyPr wrap="square" rtlCol="0">
            <a:spAutoFit/>
          </a:bodyPr>
          <a:lstStyle/>
          <a:p>
            <a:r>
              <a:rPr lang="en-US" sz="1400" dirty="0"/>
              <a:t>No FMRR or PMRR parts used</a:t>
            </a:r>
          </a:p>
        </p:txBody>
      </p:sp>
    </p:spTree>
    <p:extLst>
      <p:ext uri="{BB962C8B-B14F-4D97-AF65-F5344CB8AC3E}">
        <p14:creationId xmlns:p14="http://schemas.microsoft.com/office/powerpoint/2010/main" val="855862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A48542-6FAF-727B-410E-E7BACA58C880}"/>
              </a:ext>
            </a:extLst>
          </p:cNvPr>
          <p:cNvPicPr>
            <a:picLocks noChangeAspect="1"/>
          </p:cNvPicPr>
          <p:nvPr/>
        </p:nvPicPr>
        <p:blipFill rotWithShape="1">
          <a:blip r:embed="rId2"/>
          <a:srcRect l="1" r="62"/>
          <a:stretch/>
        </p:blipFill>
        <p:spPr>
          <a:xfrm>
            <a:off x="105142" y="59845"/>
            <a:ext cx="6894576" cy="5023809"/>
          </a:xfrm>
          <a:prstGeom prst="rect">
            <a:avLst/>
          </a:prstGeom>
        </p:spPr>
      </p:pic>
      <p:sp>
        <p:nvSpPr>
          <p:cNvPr id="2" name="TextBox 1">
            <a:extLst>
              <a:ext uri="{FF2B5EF4-FFF2-40B4-BE49-F238E27FC236}">
                <a16:creationId xmlns:a16="http://schemas.microsoft.com/office/drawing/2014/main" id="{537058F3-C9A5-89B2-30BC-9D4B9AABE1C3}"/>
              </a:ext>
            </a:extLst>
          </p:cNvPr>
          <p:cNvSpPr txBox="1"/>
          <p:nvPr/>
        </p:nvSpPr>
        <p:spPr>
          <a:xfrm>
            <a:off x="6938283" y="1816137"/>
            <a:ext cx="2108199" cy="2862322"/>
          </a:xfrm>
          <a:prstGeom prst="rect">
            <a:avLst/>
          </a:prstGeom>
          <a:noFill/>
        </p:spPr>
        <p:txBody>
          <a:bodyPr wrap="square" rtlCol="0">
            <a:spAutoFit/>
          </a:bodyPr>
          <a:lstStyle/>
          <a:p>
            <a:r>
              <a:rPr lang="en-US" sz="1200" dirty="0"/>
              <a:t>Chart from: "Overview of the </a:t>
            </a:r>
            <a:r>
              <a:rPr lang="en-US" sz="1200" dirty="0" err="1"/>
              <a:t>AeroCube</a:t>
            </a:r>
            <a:r>
              <a:rPr lang="en-US" sz="1200" dirty="0"/>
              <a:t> Program and Experience with Alt-Grade Parts Usage”</a:t>
            </a:r>
          </a:p>
          <a:p>
            <a:endParaRPr lang="en-US" sz="1200" dirty="0"/>
          </a:p>
          <a:p>
            <a:r>
              <a:rPr lang="en-US" sz="1200" dirty="0"/>
              <a:t>Aerospace Corp, “MICROELECTRONICS RELIABILITY AND QUALIFICATION WORKSHOP”, Feb, 2023</a:t>
            </a:r>
          </a:p>
          <a:p>
            <a:endParaRPr lang="en-US" sz="1200" dirty="0"/>
          </a:p>
          <a:p>
            <a:r>
              <a:rPr lang="en-US" sz="1200" dirty="0"/>
              <a:t>Brian Hardy, The Aerospace Corporation</a:t>
            </a:r>
          </a:p>
          <a:p>
            <a:endParaRPr lang="en-US" sz="1200" dirty="0"/>
          </a:p>
          <a:p>
            <a:r>
              <a:rPr lang="en-US" sz="1200" dirty="0"/>
              <a:t> </a:t>
            </a:r>
          </a:p>
        </p:txBody>
      </p:sp>
      <p:sp>
        <p:nvSpPr>
          <p:cNvPr id="3" name="TextBox 2">
            <a:extLst>
              <a:ext uri="{FF2B5EF4-FFF2-40B4-BE49-F238E27FC236}">
                <a16:creationId xmlns:a16="http://schemas.microsoft.com/office/drawing/2014/main" id="{3E0FEC84-8AFC-C2E4-9537-49749372C97B}"/>
              </a:ext>
            </a:extLst>
          </p:cNvPr>
          <p:cNvSpPr txBox="1"/>
          <p:nvPr/>
        </p:nvSpPr>
        <p:spPr>
          <a:xfrm>
            <a:off x="7004050" y="977900"/>
            <a:ext cx="1746250" cy="523220"/>
          </a:xfrm>
          <a:prstGeom prst="rect">
            <a:avLst/>
          </a:prstGeom>
          <a:noFill/>
        </p:spPr>
        <p:txBody>
          <a:bodyPr wrap="square" rtlCol="0">
            <a:spAutoFit/>
          </a:bodyPr>
          <a:lstStyle/>
          <a:p>
            <a:r>
              <a:rPr lang="en-US" sz="1400" dirty="0"/>
              <a:t>No FMRR or PMRR parts used</a:t>
            </a:r>
          </a:p>
        </p:txBody>
      </p:sp>
      <p:sp>
        <p:nvSpPr>
          <p:cNvPr id="5" name="Rectangle 4">
            <a:extLst>
              <a:ext uri="{FF2B5EF4-FFF2-40B4-BE49-F238E27FC236}">
                <a16:creationId xmlns:a16="http://schemas.microsoft.com/office/drawing/2014/main" id="{71C78CD4-2529-3071-6E9A-ED73285FB66C}"/>
              </a:ext>
            </a:extLst>
          </p:cNvPr>
          <p:cNvSpPr/>
          <p:nvPr/>
        </p:nvSpPr>
        <p:spPr>
          <a:xfrm>
            <a:off x="4017600" y="1036800"/>
            <a:ext cx="2920683" cy="3641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34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045659-5128-9586-1D71-9E02E5F259CE}"/>
              </a:ext>
            </a:extLst>
          </p:cNvPr>
          <p:cNvSpPr>
            <a:spLocks noGrp="1"/>
          </p:cNvSpPr>
          <p:nvPr>
            <p:ph idx="1"/>
          </p:nvPr>
        </p:nvSpPr>
        <p:spPr>
          <a:xfrm>
            <a:off x="457200" y="977770"/>
            <a:ext cx="8229600" cy="3488064"/>
          </a:xfrm>
        </p:spPr>
        <p:txBody>
          <a:bodyPr>
            <a:normAutofit lnSpcReduction="10000"/>
          </a:bodyPr>
          <a:lstStyle/>
          <a:p>
            <a:r>
              <a:rPr lang="en-US" dirty="0"/>
              <a:t>Mission degradation or failure due to SEEs is most likely a circuit design problem (in good circuit designs, vulnerable parts largely threaten availability)</a:t>
            </a:r>
          </a:p>
          <a:p>
            <a:pPr lvl="1"/>
            <a:r>
              <a:rPr lang="en-US" dirty="0"/>
              <a:t>HST optocoupler (should have included a filter)</a:t>
            </a:r>
          </a:p>
          <a:p>
            <a:pPr lvl="1"/>
            <a:r>
              <a:rPr lang="en-US" dirty="0"/>
              <a:t>NASA ARC watchdog proximity failure (non </a:t>
            </a:r>
            <a:r>
              <a:rPr lang="en-US" dirty="0" err="1"/>
              <a:t>realtime</a:t>
            </a:r>
            <a:r>
              <a:rPr lang="en-US" dirty="0"/>
              <a:t>, &gt; 2 sec, overcurrent protection)</a:t>
            </a:r>
          </a:p>
          <a:p>
            <a:pPr lvl="1"/>
            <a:r>
              <a:rPr lang="en-US" dirty="0"/>
              <a:t>SMAP radar power supply (coupled voltage spikes with SETs)</a:t>
            </a:r>
          </a:p>
          <a:p>
            <a:pPr lvl="1"/>
            <a:r>
              <a:rPr lang="en-US" dirty="0"/>
              <a:t>2 pair of </a:t>
            </a:r>
            <a:r>
              <a:rPr lang="en-US" dirty="0" err="1"/>
              <a:t>Aerocube</a:t>
            </a:r>
            <a:r>
              <a:rPr lang="en-US" dirty="0"/>
              <a:t> circuit failures (circuit not designed to mitigate radiation effects)</a:t>
            </a:r>
          </a:p>
          <a:p>
            <a:pPr lvl="1"/>
            <a:r>
              <a:rPr lang="en-US" dirty="0"/>
              <a:t>Suspect:  SNPP </a:t>
            </a:r>
            <a:r>
              <a:rPr lang="en-US" dirty="0" err="1"/>
              <a:t>CrIS</a:t>
            </a:r>
            <a:r>
              <a:rPr lang="en-US" dirty="0"/>
              <a:t> detector electronics failures (3)</a:t>
            </a:r>
          </a:p>
          <a:p>
            <a:r>
              <a:rPr lang="en-US" dirty="0"/>
              <a:t>Cumulative damage from SEEs is somewhat common but observed TID degradation is rare</a:t>
            </a:r>
          </a:p>
          <a:p>
            <a:pPr lvl="1"/>
            <a:r>
              <a:rPr lang="en-US" dirty="0"/>
              <a:t>Going through verification process across all events</a:t>
            </a:r>
          </a:p>
          <a:p>
            <a:r>
              <a:rPr lang="en-US" dirty="0"/>
              <a:t>Nondestructive SEEs are continuous and ever-present, with no apparent bias towards parts with or without RHA (protected by circuit designs and ops rules)</a:t>
            </a:r>
          </a:p>
          <a:p>
            <a:r>
              <a:rPr lang="en-US" dirty="0"/>
              <a:t>Place a vulnerable part outside a spacecraft in a simple circuit and the result will be certain</a:t>
            </a:r>
          </a:p>
          <a:p>
            <a:pPr lvl="1"/>
            <a:r>
              <a:rPr lang="en-US" dirty="0"/>
              <a:t>17 AD590s failed installed outside of AMPTE spacecraft (ELDRS)</a:t>
            </a:r>
          </a:p>
          <a:p>
            <a:r>
              <a:rPr lang="en-US" dirty="0"/>
              <a:t>System effects overcome component susceptibility (detectors on Chandra)</a:t>
            </a:r>
          </a:p>
          <a:p>
            <a:pPr lvl="1"/>
            <a:endParaRPr lang="en-US" dirty="0"/>
          </a:p>
        </p:txBody>
      </p:sp>
      <p:sp>
        <p:nvSpPr>
          <p:cNvPr id="3" name="Title 2">
            <a:extLst>
              <a:ext uri="{FF2B5EF4-FFF2-40B4-BE49-F238E27FC236}">
                <a16:creationId xmlns:a16="http://schemas.microsoft.com/office/drawing/2014/main" id="{FEFEAEE1-5759-66B4-79D9-D2B440AB2DCC}"/>
              </a:ext>
            </a:extLst>
          </p:cNvPr>
          <p:cNvSpPr>
            <a:spLocks noGrp="1"/>
          </p:cNvSpPr>
          <p:nvPr>
            <p:ph type="title"/>
          </p:nvPr>
        </p:nvSpPr>
        <p:spPr/>
        <p:txBody>
          <a:bodyPr/>
          <a:lstStyle/>
          <a:p>
            <a:r>
              <a:rPr lang="en-US" dirty="0"/>
              <a:t>Current on-orbit findings summary</a:t>
            </a:r>
          </a:p>
        </p:txBody>
      </p:sp>
      <p:sp>
        <p:nvSpPr>
          <p:cNvPr id="4" name="Rectangle 3">
            <a:extLst>
              <a:ext uri="{FF2B5EF4-FFF2-40B4-BE49-F238E27FC236}">
                <a16:creationId xmlns:a16="http://schemas.microsoft.com/office/drawing/2014/main" id="{9025205E-CFCE-BE60-CD90-A7DA6096FAED}"/>
              </a:ext>
            </a:extLst>
          </p:cNvPr>
          <p:cNvSpPr/>
          <p:nvPr/>
        </p:nvSpPr>
        <p:spPr>
          <a:xfrm>
            <a:off x="560231" y="4295104"/>
            <a:ext cx="8126569" cy="3928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If you focus your radiation concerns at the part level, you will likely miss something</a:t>
            </a:r>
          </a:p>
        </p:txBody>
      </p:sp>
    </p:spTree>
    <p:extLst>
      <p:ext uri="{BB962C8B-B14F-4D97-AF65-F5344CB8AC3E}">
        <p14:creationId xmlns:p14="http://schemas.microsoft.com/office/powerpoint/2010/main" val="99911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D0E228-BBE3-F796-8441-DF5BECF28B0B}"/>
              </a:ext>
            </a:extLst>
          </p:cNvPr>
          <p:cNvSpPr>
            <a:spLocks noGrp="1"/>
          </p:cNvSpPr>
          <p:nvPr>
            <p:ph idx="1"/>
          </p:nvPr>
        </p:nvSpPr>
        <p:spPr/>
        <p:txBody>
          <a:bodyPr/>
          <a:lstStyle/>
          <a:p>
            <a:r>
              <a:rPr lang="en-US" dirty="0"/>
              <a:t>ICON:  complete loss of power, mission ended after just over 3 years on Nov 25, 2022 (no event or location of incident identifiable).</a:t>
            </a:r>
          </a:p>
          <a:p>
            <a:r>
              <a:rPr lang="en-US" dirty="0"/>
              <a:t>CYGNSS: loss of command transmitter on one of 8 spacecraft after just over 6 years on Nov 26, 2022 (no event or location of incident identifiable). Remaining electronics remain functional as S/C is three-axis stable.</a:t>
            </a:r>
          </a:p>
          <a:p>
            <a:r>
              <a:rPr lang="en-US" dirty="0"/>
              <a:t>JPSS-2 Ka-band transmitter:  failure after weeks on orbit just exiting the SAA.  Redundant transmitter working.</a:t>
            </a:r>
          </a:p>
          <a:p>
            <a:endParaRPr lang="en-US" dirty="0"/>
          </a:p>
          <a:p>
            <a:r>
              <a:rPr lang="en-US" dirty="0"/>
              <a:t>Each incident has been thoroughly investigated with no cause determined.  Radiation eliminated by review of parts.  No thorough review of circuit radiation effects.</a:t>
            </a:r>
          </a:p>
          <a:p>
            <a:endParaRPr lang="en-US" dirty="0"/>
          </a:p>
        </p:txBody>
      </p:sp>
      <p:sp>
        <p:nvSpPr>
          <p:cNvPr id="3" name="Title 2">
            <a:extLst>
              <a:ext uri="{FF2B5EF4-FFF2-40B4-BE49-F238E27FC236}">
                <a16:creationId xmlns:a16="http://schemas.microsoft.com/office/drawing/2014/main" id="{B0B2C8BD-1173-27F1-4E37-2B95F829C32E}"/>
              </a:ext>
            </a:extLst>
          </p:cNvPr>
          <p:cNvSpPr>
            <a:spLocks noGrp="1"/>
          </p:cNvSpPr>
          <p:nvPr>
            <p:ph type="title"/>
          </p:nvPr>
        </p:nvSpPr>
        <p:spPr/>
        <p:txBody>
          <a:bodyPr/>
          <a:lstStyle/>
          <a:p>
            <a:r>
              <a:rPr lang="en-US" dirty="0"/>
              <a:t>Mystery electronics failures</a:t>
            </a:r>
          </a:p>
        </p:txBody>
      </p:sp>
    </p:spTree>
    <p:extLst>
      <p:ext uri="{BB962C8B-B14F-4D97-AF65-F5344CB8AC3E}">
        <p14:creationId xmlns:p14="http://schemas.microsoft.com/office/powerpoint/2010/main" val="399310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16C7F5-DE8E-5E2E-86C5-8921612E9821}"/>
              </a:ext>
            </a:extLst>
          </p:cNvPr>
          <p:cNvSpPr>
            <a:spLocks noGrp="1"/>
          </p:cNvSpPr>
          <p:nvPr>
            <p:ph idx="1"/>
          </p:nvPr>
        </p:nvSpPr>
        <p:spPr/>
        <p:txBody>
          <a:bodyPr/>
          <a:lstStyle/>
          <a:p>
            <a:r>
              <a:rPr lang="en-US" dirty="0"/>
              <a:t>First-time broad review of about four decades of on-orbit anomaly data combined with about two decades of nonconventional electronics flight experiential data point to the need to re-evaluate our approaches at developing flight electronics</a:t>
            </a:r>
          </a:p>
          <a:p>
            <a:r>
              <a:rPr lang="en-US" dirty="0"/>
              <a:t>Across a wide spectrum of orbits (LEO, GEO, HEO, Lagrange point, heliocentric) single event effects have dominated our radiation experiences over the past 20 years with few noticeable effects of total ionizing dose</a:t>
            </a:r>
          </a:p>
          <a:p>
            <a:pPr lvl="1"/>
            <a:r>
              <a:rPr lang="en-US" dirty="0"/>
              <a:t>Many cases perceived to be total ionizing apparently were cumulative damaging single event effects</a:t>
            </a:r>
          </a:p>
          <a:p>
            <a:r>
              <a:rPr lang="en-US" dirty="0"/>
              <a:t>Events and incidents have no apparent correlation with FMRR, PMRR, or parts with no manufacturer radiation rating</a:t>
            </a:r>
          </a:p>
          <a:p>
            <a:pPr lvl="1"/>
            <a:r>
              <a:rPr lang="en-US" dirty="0"/>
              <a:t>Nonvolatile memory virtually always needs some form of protection</a:t>
            </a:r>
          </a:p>
          <a:p>
            <a:r>
              <a:rPr lang="en-US" dirty="0"/>
              <a:t>While many missions have had design lifetimes limited by radiation, radiation has not been life-limiting for any in the GSFC missions launched since 2000, even going well over 10x the original lifetime.</a:t>
            </a:r>
          </a:p>
          <a:p>
            <a:pPr marL="128588" lvl="1" indent="0">
              <a:buNone/>
            </a:pPr>
            <a:endParaRPr lang="en-US" dirty="0"/>
          </a:p>
        </p:txBody>
      </p:sp>
      <p:sp>
        <p:nvSpPr>
          <p:cNvPr id="3" name="Title 2">
            <a:extLst>
              <a:ext uri="{FF2B5EF4-FFF2-40B4-BE49-F238E27FC236}">
                <a16:creationId xmlns:a16="http://schemas.microsoft.com/office/drawing/2014/main" id="{C1A9E679-92BD-A3B1-5CCA-9C042C14B68D}"/>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253317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B8D98C-2770-B685-8C12-32039AF9B6D5}"/>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B46F14D4-06AE-F316-6543-6547E6C4B476}"/>
              </a:ext>
            </a:extLst>
          </p:cNvPr>
          <p:cNvSpPr>
            <a:spLocks noGrp="1"/>
          </p:cNvSpPr>
          <p:nvPr>
            <p:ph type="ctrTitle"/>
          </p:nvPr>
        </p:nvSpPr>
        <p:spPr/>
        <p:txBody>
          <a:bodyPr/>
          <a:lstStyle/>
          <a:p>
            <a:r>
              <a:rPr lang="en-US" dirty="0"/>
              <a:t>Backup </a:t>
            </a:r>
          </a:p>
        </p:txBody>
      </p:sp>
    </p:spTree>
    <p:extLst>
      <p:ext uri="{BB962C8B-B14F-4D97-AF65-F5344CB8AC3E}">
        <p14:creationId xmlns:p14="http://schemas.microsoft.com/office/powerpoint/2010/main" val="52038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E8F45-9299-DEC1-4936-D12879CF2D34}"/>
              </a:ext>
            </a:extLst>
          </p:cNvPr>
          <p:cNvSpPr>
            <a:spLocks noGrp="1"/>
          </p:cNvSpPr>
          <p:nvPr>
            <p:ph idx="1"/>
          </p:nvPr>
        </p:nvSpPr>
        <p:spPr>
          <a:xfrm>
            <a:off x="457200" y="987612"/>
            <a:ext cx="8229600" cy="3488064"/>
          </a:xfrm>
        </p:spPr>
        <p:txBody>
          <a:bodyPr/>
          <a:lstStyle/>
          <a:p>
            <a:r>
              <a:rPr lang="en-US" dirty="0"/>
              <a:t>Primary elements of technical risk for space missions are the departures from</a:t>
            </a:r>
          </a:p>
          <a:p>
            <a:pPr lvl="1"/>
            <a:r>
              <a:rPr lang="en-US" dirty="0"/>
              <a:t>The system being tested in its flight configuration</a:t>
            </a:r>
          </a:p>
          <a:p>
            <a:pPr lvl="1"/>
            <a:r>
              <a:rPr lang="en-US" dirty="0"/>
              <a:t>The system being tested in a way that replicates its time on-orbit</a:t>
            </a:r>
          </a:p>
          <a:p>
            <a:pPr lvl="1"/>
            <a:r>
              <a:rPr lang="en-US" dirty="0"/>
              <a:t>The system being tested in a way that replicates its on-orbit operation</a:t>
            </a:r>
          </a:p>
          <a:p>
            <a:r>
              <a:rPr lang="en-US" dirty="0"/>
              <a:t>Combined with the remnant problems that have been unresolved from that testing</a:t>
            </a:r>
          </a:p>
          <a:p>
            <a:r>
              <a:rPr lang="en-US" dirty="0"/>
              <a:t>Risk is minimized by using components that have been proven in the environment for the necessary lifetime, when possible, without interfering with their design or development</a:t>
            </a:r>
          </a:p>
          <a:p>
            <a:r>
              <a:rPr lang="en-US" dirty="0"/>
              <a:t>Not testing in flight configuration drives </a:t>
            </a:r>
          </a:p>
          <a:p>
            <a:pPr lvl="1"/>
            <a:r>
              <a:rPr lang="en-US" dirty="0"/>
              <a:t>Technical risk</a:t>
            </a:r>
          </a:p>
          <a:p>
            <a:pPr lvl="2"/>
            <a:r>
              <a:rPr lang="en-US" dirty="0"/>
              <a:t>That of not catching something important that threatens the system on-orbit</a:t>
            </a:r>
          </a:p>
          <a:p>
            <a:pPr lvl="2"/>
            <a:r>
              <a:rPr lang="en-US" dirty="0"/>
              <a:t>That of limiting the performance or reliability through unnecessary or irrelevant restrictions</a:t>
            </a:r>
          </a:p>
          <a:p>
            <a:pPr lvl="1"/>
            <a:r>
              <a:rPr lang="en-US" dirty="0"/>
              <a:t>Programmatic risk</a:t>
            </a:r>
          </a:p>
          <a:p>
            <a:pPr lvl="2"/>
            <a:r>
              <a:rPr lang="en-US" dirty="0"/>
              <a:t>The use of time and money to address things that do not or are not likely to occur on-orbit</a:t>
            </a:r>
          </a:p>
        </p:txBody>
      </p:sp>
      <p:sp>
        <p:nvSpPr>
          <p:cNvPr id="3" name="Title 2">
            <a:extLst>
              <a:ext uri="{FF2B5EF4-FFF2-40B4-BE49-F238E27FC236}">
                <a16:creationId xmlns:a16="http://schemas.microsoft.com/office/drawing/2014/main" id="{0B912602-11BA-0B09-2973-4461F6DFBDAE}"/>
              </a:ext>
            </a:extLst>
          </p:cNvPr>
          <p:cNvSpPr>
            <a:spLocks noGrp="1"/>
          </p:cNvSpPr>
          <p:nvPr>
            <p:ph type="title"/>
          </p:nvPr>
        </p:nvSpPr>
        <p:spPr/>
        <p:txBody>
          <a:bodyPr/>
          <a:lstStyle/>
          <a:p>
            <a:r>
              <a:rPr lang="en-US" dirty="0"/>
              <a:t>Source of Mission Risks</a:t>
            </a:r>
          </a:p>
        </p:txBody>
      </p:sp>
      <p:sp>
        <p:nvSpPr>
          <p:cNvPr id="4" name="Rectangle 3">
            <a:extLst>
              <a:ext uri="{FF2B5EF4-FFF2-40B4-BE49-F238E27FC236}">
                <a16:creationId xmlns:a16="http://schemas.microsoft.com/office/drawing/2014/main" id="{7F3E508C-074E-DC92-A00B-737885F3CC79}"/>
              </a:ext>
            </a:extLst>
          </p:cNvPr>
          <p:cNvSpPr/>
          <p:nvPr/>
        </p:nvSpPr>
        <p:spPr>
          <a:xfrm>
            <a:off x="457200" y="4252332"/>
            <a:ext cx="8307659" cy="5872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Review of on-orbit experiences is essential to validate items and approaches that cannot be tested in flight configuration</a:t>
            </a:r>
          </a:p>
        </p:txBody>
      </p:sp>
    </p:spTree>
    <p:extLst>
      <p:ext uri="{BB962C8B-B14F-4D97-AF65-F5344CB8AC3E}">
        <p14:creationId xmlns:p14="http://schemas.microsoft.com/office/powerpoint/2010/main" val="38934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B5DD5-0AA4-8205-2026-B7DEC9D694BC}"/>
              </a:ext>
            </a:extLst>
          </p:cNvPr>
          <p:cNvSpPr>
            <a:spLocks noGrp="1"/>
          </p:cNvSpPr>
          <p:nvPr>
            <p:ph type="title"/>
          </p:nvPr>
        </p:nvSpPr>
        <p:spPr/>
        <p:txBody>
          <a:bodyPr/>
          <a:lstStyle/>
          <a:p>
            <a:r>
              <a:rPr lang="en-US"/>
              <a:t>The multi-dimensional radiation problem</a:t>
            </a:r>
            <a:endParaRPr lang="en-US" dirty="0"/>
          </a:p>
        </p:txBody>
      </p:sp>
      <p:pic>
        <p:nvPicPr>
          <p:cNvPr id="2" name="Picture 1">
            <a:extLst>
              <a:ext uri="{FF2B5EF4-FFF2-40B4-BE49-F238E27FC236}">
                <a16:creationId xmlns:a16="http://schemas.microsoft.com/office/drawing/2014/main" id="{90F810F3-D085-3915-837D-3C07B3515327}"/>
              </a:ext>
            </a:extLst>
          </p:cNvPr>
          <p:cNvPicPr>
            <a:picLocks noChangeAspect="1"/>
          </p:cNvPicPr>
          <p:nvPr/>
        </p:nvPicPr>
        <p:blipFill>
          <a:blip r:embed="rId2"/>
          <a:stretch>
            <a:fillRect/>
          </a:stretch>
        </p:blipFill>
        <p:spPr>
          <a:xfrm>
            <a:off x="971322" y="1931602"/>
            <a:ext cx="6560303" cy="2112134"/>
          </a:xfrm>
          <a:prstGeom prst="rect">
            <a:avLst/>
          </a:prstGeom>
        </p:spPr>
      </p:pic>
    </p:spTree>
    <p:extLst>
      <p:ext uri="{BB962C8B-B14F-4D97-AF65-F5344CB8AC3E}">
        <p14:creationId xmlns:p14="http://schemas.microsoft.com/office/powerpoint/2010/main" val="41998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A231FB-7DE4-4A40-C87A-8317757695AF}"/>
              </a:ext>
            </a:extLst>
          </p:cNvPr>
          <p:cNvSpPr>
            <a:spLocks noGrp="1"/>
          </p:cNvSpPr>
          <p:nvPr>
            <p:ph idx="1"/>
          </p:nvPr>
        </p:nvSpPr>
        <p:spPr/>
        <p:txBody>
          <a:bodyPr/>
          <a:lstStyle/>
          <a:p>
            <a:r>
              <a:rPr lang="en-US" dirty="0"/>
              <a:t>This effort must be driven by and informed from on-orbit experiences and data</a:t>
            </a:r>
          </a:p>
          <a:p>
            <a:r>
              <a:rPr lang="en-US" dirty="0"/>
              <a:t>On-orbit data show lack of correlation between piece-part radiation data and on-orbit experiences of spacecraft systems</a:t>
            </a:r>
          </a:p>
          <a:p>
            <a:pPr lvl="1"/>
            <a:r>
              <a:rPr lang="en-US" dirty="0"/>
              <a:t>Hubble</a:t>
            </a:r>
          </a:p>
          <a:p>
            <a:pPr lvl="1"/>
            <a:r>
              <a:rPr lang="en-US" dirty="0"/>
              <a:t>SMAP</a:t>
            </a:r>
          </a:p>
          <a:p>
            <a:pPr lvl="1"/>
            <a:r>
              <a:rPr lang="en-US" dirty="0"/>
              <a:t>Chandra</a:t>
            </a:r>
          </a:p>
          <a:p>
            <a:pPr lvl="1"/>
            <a:r>
              <a:rPr lang="en-US" dirty="0"/>
              <a:t>Swift</a:t>
            </a:r>
          </a:p>
          <a:p>
            <a:pPr lvl="1"/>
            <a:r>
              <a:rPr lang="en-US" dirty="0"/>
              <a:t>Others</a:t>
            </a:r>
          </a:p>
          <a:p>
            <a:r>
              <a:rPr lang="en-US" dirty="0"/>
              <a:t>Benchmark problem</a:t>
            </a:r>
          </a:p>
          <a:p>
            <a:pPr lvl="1"/>
            <a:r>
              <a:rPr lang="en-US" dirty="0"/>
              <a:t>Consider on-orbit experiences of non-RHA FPGA in a range of different regimes and lifetimes to estimate risk in new regime not enveloped by any of the other regimes</a:t>
            </a:r>
          </a:p>
        </p:txBody>
      </p:sp>
      <p:sp>
        <p:nvSpPr>
          <p:cNvPr id="3" name="Title 2">
            <a:extLst>
              <a:ext uri="{FF2B5EF4-FFF2-40B4-BE49-F238E27FC236}">
                <a16:creationId xmlns:a16="http://schemas.microsoft.com/office/drawing/2014/main" id="{B5A13A68-39A7-A326-0244-6A0D81735D61}"/>
              </a:ext>
            </a:extLst>
          </p:cNvPr>
          <p:cNvSpPr>
            <a:spLocks noGrp="1"/>
          </p:cNvSpPr>
          <p:nvPr>
            <p:ph type="title"/>
          </p:nvPr>
        </p:nvSpPr>
        <p:spPr/>
        <p:txBody>
          <a:bodyPr/>
          <a:lstStyle/>
          <a:p>
            <a:r>
              <a:rPr lang="en-US" dirty="0"/>
              <a:t>The charge</a:t>
            </a:r>
          </a:p>
        </p:txBody>
      </p:sp>
    </p:spTree>
    <p:extLst>
      <p:ext uri="{BB962C8B-B14F-4D97-AF65-F5344CB8AC3E}">
        <p14:creationId xmlns:p14="http://schemas.microsoft.com/office/powerpoint/2010/main" val="68569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2AAA8-E123-7E8F-3A30-1395183D09D3}"/>
              </a:ext>
            </a:extLst>
          </p:cNvPr>
          <p:cNvSpPr>
            <a:spLocks noGrp="1"/>
          </p:cNvSpPr>
          <p:nvPr>
            <p:ph idx="1"/>
          </p:nvPr>
        </p:nvSpPr>
        <p:spPr/>
        <p:txBody>
          <a:bodyPr>
            <a:normAutofit fontScale="92500"/>
          </a:bodyPr>
          <a:lstStyle/>
          <a:p>
            <a:r>
              <a:rPr lang="en-US" dirty="0"/>
              <a:t>First “skeleton draft” complete</a:t>
            </a:r>
          </a:p>
          <a:p>
            <a:pPr lvl="1"/>
            <a:r>
              <a:rPr lang="en-US" dirty="0"/>
              <a:t>Includes the basic risk assessment principles</a:t>
            </a:r>
          </a:p>
          <a:p>
            <a:pPr lvl="1"/>
            <a:r>
              <a:rPr lang="en-US" dirty="0"/>
              <a:t>Includes basic concepts relating radiation to risk</a:t>
            </a:r>
          </a:p>
          <a:p>
            <a:r>
              <a:rPr lang="en-US" dirty="0"/>
              <a:t>Effort on-going for several months</a:t>
            </a:r>
          </a:p>
          <a:p>
            <a:pPr lvl="1"/>
            <a:r>
              <a:rPr lang="en-US" dirty="0"/>
              <a:t>Reliability expertise on board</a:t>
            </a:r>
          </a:p>
          <a:p>
            <a:pPr lvl="1"/>
            <a:r>
              <a:rPr lang="en-US" dirty="0"/>
              <a:t>Radiation expertise on board</a:t>
            </a:r>
          </a:p>
          <a:p>
            <a:pPr lvl="1"/>
            <a:r>
              <a:rPr lang="en-US" dirty="0"/>
              <a:t>Completed review of 30+ years of on-orbit anomaly data from GSFC missions (~9000 flight anomalies)</a:t>
            </a:r>
          </a:p>
          <a:p>
            <a:pPr lvl="1"/>
            <a:r>
              <a:rPr lang="en-US" dirty="0"/>
              <a:t>Over 1000 hits associated with radiation-related search terms, pared down to ~140 that are due to radiation or possibly due to radiation.  </a:t>
            </a:r>
          </a:p>
          <a:p>
            <a:pPr lvl="2"/>
            <a:r>
              <a:rPr lang="en-US" dirty="0"/>
              <a:t>Subsequently, manual searches revealed that global searches were not sufficient, uncovering approximately 1000 more</a:t>
            </a:r>
          </a:p>
          <a:p>
            <a:pPr lvl="1"/>
            <a:r>
              <a:rPr lang="en-US" dirty="0"/>
              <a:t>Hits are being correlated against regions, events, designs, components, and parts </a:t>
            </a:r>
          </a:p>
          <a:p>
            <a:r>
              <a:rPr lang="en-US" dirty="0"/>
              <a:t>Interacting with NOAA endorsed SBIR, which is developing a tool to broadly characterize and display space weather and radiation events</a:t>
            </a:r>
          </a:p>
          <a:p>
            <a:r>
              <a:rPr lang="en-US" dirty="0"/>
              <a:t>Presentation completed proving that expanded use of COTS parts does not increase radiation risk</a:t>
            </a:r>
          </a:p>
          <a:p>
            <a:endParaRPr lang="en-US" dirty="0"/>
          </a:p>
        </p:txBody>
      </p:sp>
      <p:sp>
        <p:nvSpPr>
          <p:cNvPr id="3" name="Title 2">
            <a:extLst>
              <a:ext uri="{FF2B5EF4-FFF2-40B4-BE49-F238E27FC236}">
                <a16:creationId xmlns:a16="http://schemas.microsoft.com/office/drawing/2014/main" id="{34082E56-1E91-F9E8-EAC6-7BD2F97D5AC5}"/>
              </a:ext>
            </a:extLst>
          </p:cNvPr>
          <p:cNvSpPr>
            <a:spLocks noGrp="1"/>
          </p:cNvSpPr>
          <p:nvPr>
            <p:ph type="title"/>
          </p:nvPr>
        </p:nvSpPr>
        <p:spPr/>
        <p:txBody>
          <a:bodyPr/>
          <a:lstStyle/>
          <a:p>
            <a:r>
              <a:rPr lang="en-US" dirty="0"/>
              <a:t>Status</a:t>
            </a:r>
          </a:p>
        </p:txBody>
      </p:sp>
    </p:spTree>
    <p:extLst>
      <p:ext uri="{BB962C8B-B14F-4D97-AF65-F5344CB8AC3E}">
        <p14:creationId xmlns:p14="http://schemas.microsoft.com/office/powerpoint/2010/main" val="184059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7FF460-429A-1778-0430-B217E852634A}"/>
              </a:ext>
            </a:extLst>
          </p:cNvPr>
          <p:cNvSpPr>
            <a:spLocks noGrp="1"/>
          </p:cNvSpPr>
          <p:nvPr>
            <p:ph idx="1"/>
          </p:nvPr>
        </p:nvSpPr>
        <p:spPr>
          <a:xfrm>
            <a:off x="457200" y="1106558"/>
            <a:ext cx="8229600" cy="3579741"/>
          </a:xfrm>
        </p:spPr>
        <p:txBody>
          <a:bodyPr>
            <a:normAutofit fontScale="85000" lnSpcReduction="20000"/>
          </a:bodyPr>
          <a:lstStyle/>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COTS parts:  Parts for which the part manufacturer solely establishes and controls the specifications for performance, configuration and reliability, including design, materials, processes, and testing without additional requirements imposed by users and external organizations.  The use of any particular MIL-PRF or MIL-STD test, or performance of any type of testing is at the manufacturer’s discretion, as would be the decision to issue a product change notice.</a:t>
            </a:r>
          </a:p>
          <a:p>
            <a:pPr marL="342900" marR="0" lvl="0" indent="-342900">
              <a:spcBef>
                <a:spcPts val="0"/>
              </a:spcBef>
              <a:spcAft>
                <a:spcPts val="0"/>
              </a:spcAft>
              <a:buFont typeface="Symbol" pitchFamily="2" charset="2"/>
              <a:buChar char=""/>
            </a:pPr>
            <a:r>
              <a:rPr lang="en-US" sz="1800" kern="100" dirty="0">
                <a:highlight>
                  <a:srgbClr val="00FFFF"/>
                </a:highlight>
                <a:latin typeface="Calibri" panose="020F0502020204030204" pitchFamily="34" charset="0"/>
                <a:ea typeface="Calibri" panose="020F0502020204030204" pitchFamily="34" charset="0"/>
                <a:cs typeface="Times New Roman" panose="02020603050405020304" pitchFamily="18" charset="0"/>
              </a:rPr>
              <a:t>FMRR*:  fully manufacturer radiation rated, to be used with rated levels for each radiation variant - includes manufacturer-rated radiation assurance for TID, SEE, and DDD</a:t>
            </a:r>
          </a:p>
          <a:p>
            <a:pPr marL="342900" marR="0" lvl="0" indent="-342900">
              <a:spcBef>
                <a:spcPts val="0"/>
              </a:spcBef>
              <a:spcAft>
                <a:spcPts val="0"/>
              </a:spcAft>
              <a:buFont typeface="Symbol" pitchFamily="2" charset="2"/>
              <a:buChar char=""/>
            </a:pPr>
            <a:r>
              <a:rPr lang="en-US"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PMRR</a:t>
            </a:r>
            <a:r>
              <a:rPr lang="en-US" sz="1800" kern="1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partially </a:t>
            </a:r>
            <a:r>
              <a:rPr lang="en-US" sz="18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manufacturer radiation rated – includes manufacturer-rated radiation assurance for one or two of TID, SEE, and DID</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RHA:  Radiation Hardness Assurance – the overall practice of </a:t>
            </a:r>
            <a:r>
              <a:rPr lang="en-US" sz="1800" kern="100" dirty="0">
                <a:latin typeface="Calibri" panose="020F0502020204030204" pitchFamily="34" charset="0"/>
                <a:ea typeface="Calibri" panose="020F0502020204030204" pitchFamily="34" charset="0"/>
                <a:cs typeface="Times New Roman" panose="02020603050405020304" pitchFamily="18" charset="0"/>
              </a:rPr>
              <a:t>assuring a mission’s performance in a radiation environment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Radiation-tolerance: ability to sustain performance and reliability under some level of radiation exposure</a:t>
            </a:r>
          </a:p>
          <a:p>
            <a:pPr marL="342900" indent="-342900">
              <a:spcBef>
                <a:spcPts val="0"/>
              </a:spcBef>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Radiation design margin (RDM):  the multiple of the expected amount of time that a particular part, component, or system can survive in the given radiation environment</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We recommend discontinuing the use of this term, not just due to ambiguity, but because RDM has never proven to be a valid predictor or limiter of time or exposure of a mission or its individual parts to radiation</a:t>
            </a:r>
          </a:p>
          <a:p>
            <a:pPr marL="342900" indent="-342900">
              <a:spcBef>
                <a:spcPts val="0"/>
              </a:spcBef>
              <a:buFont typeface="Symbol" pitchFamily="2"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Strategic testing:  testing performed from a general, focused testing effort outside of a project or program, generally in contrast to lot-specific testing.</a:t>
            </a:r>
          </a:p>
          <a:p>
            <a:pPr marL="342900" marR="0" lvl="0" indent="-342900">
              <a:spcBef>
                <a:spcPts val="0"/>
              </a:spcBef>
              <a:spcAft>
                <a:spcPts val="0"/>
              </a:spcAft>
              <a:buFont typeface="Symbol" pitchFamily="2" charset="2"/>
              <a:buChar char=""/>
            </a:pPr>
            <a:endPar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9517A439-16C8-3C65-07BD-A25BCE801E99}"/>
              </a:ext>
            </a:extLst>
          </p:cNvPr>
          <p:cNvSpPr>
            <a:spLocks noGrp="1"/>
          </p:cNvSpPr>
          <p:nvPr>
            <p:ph type="title"/>
          </p:nvPr>
        </p:nvSpPr>
        <p:spPr/>
        <p:txBody>
          <a:bodyPr/>
          <a:lstStyle/>
          <a:p>
            <a:r>
              <a:rPr lang="en-US" dirty="0"/>
              <a:t>Definitions (as used in this document)</a:t>
            </a:r>
          </a:p>
        </p:txBody>
      </p:sp>
      <p:sp>
        <p:nvSpPr>
          <p:cNvPr id="4" name="TextBox 3">
            <a:extLst>
              <a:ext uri="{FF2B5EF4-FFF2-40B4-BE49-F238E27FC236}">
                <a16:creationId xmlns:a16="http://schemas.microsoft.com/office/drawing/2014/main" id="{2CF17F7F-A2EA-AC37-7CBD-64A85C70596E}"/>
              </a:ext>
            </a:extLst>
          </p:cNvPr>
          <p:cNvSpPr txBox="1"/>
          <p:nvPr/>
        </p:nvSpPr>
        <p:spPr>
          <a:xfrm>
            <a:off x="592473" y="4686299"/>
            <a:ext cx="8175247" cy="415498"/>
          </a:xfrm>
          <a:prstGeom prst="rect">
            <a:avLst/>
          </a:prstGeom>
          <a:solidFill>
            <a:schemeClr val="bg2"/>
          </a:solidFill>
        </p:spPr>
        <p:txBody>
          <a:bodyPr wrap="square" rtlCol="0">
            <a:spAutoFit/>
          </a:bodyPr>
          <a:lstStyle/>
          <a:p>
            <a:r>
              <a:rPr lang="en-US" sz="1000" dirty="0"/>
              <a:t>*often the RHA term is used accordingly, but we introduce these terms to avoid conflict with the general process of radiation hardness assurance and to allow for specification of the manufacturer rated values when pertinent, e.g. FMRR 100 </a:t>
            </a:r>
            <a:r>
              <a:rPr lang="en-US" sz="1000" dirty="0" err="1"/>
              <a:t>krad</a:t>
            </a:r>
            <a:r>
              <a:rPr lang="en-US" sz="1000" dirty="0"/>
              <a:t> (TID), 37 MeV cm^2/mg (SEE), 1e12 Neutrons/cm^2 (DDD) </a:t>
            </a:r>
            <a:endParaRPr lang="en-US" sz="1200" dirty="0"/>
          </a:p>
        </p:txBody>
      </p:sp>
    </p:spTree>
    <p:extLst>
      <p:ext uri="{BB962C8B-B14F-4D97-AF65-F5344CB8AC3E}">
        <p14:creationId xmlns:p14="http://schemas.microsoft.com/office/powerpoint/2010/main" val="3358383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9B5F55F5-8766-E840-322E-433BCF45985D}"/>
              </a:ext>
            </a:extLst>
          </p:cNvPr>
          <p:cNvSpPr/>
          <p:nvPr/>
        </p:nvSpPr>
        <p:spPr>
          <a:xfrm>
            <a:off x="1303735" y="795636"/>
            <a:ext cx="6637376" cy="3640634"/>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Oval 11">
            <a:extLst>
              <a:ext uri="{FF2B5EF4-FFF2-40B4-BE49-F238E27FC236}">
                <a16:creationId xmlns:a16="http://schemas.microsoft.com/office/drawing/2014/main" id="{7149FA7E-DD3F-E60B-722C-E97910962209}"/>
              </a:ext>
            </a:extLst>
          </p:cNvPr>
          <p:cNvSpPr/>
          <p:nvPr/>
        </p:nvSpPr>
        <p:spPr>
          <a:xfrm rot="-2640000">
            <a:off x="6360787" y="3747370"/>
            <a:ext cx="1852411" cy="15244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7" name="Group 6">
            <a:extLst>
              <a:ext uri="{FF2B5EF4-FFF2-40B4-BE49-F238E27FC236}">
                <a16:creationId xmlns:a16="http://schemas.microsoft.com/office/drawing/2014/main" id="{1B486BB9-F6A5-F326-62AF-AD7F08EDECFE}"/>
              </a:ext>
            </a:extLst>
          </p:cNvPr>
          <p:cNvGrpSpPr/>
          <p:nvPr/>
        </p:nvGrpSpPr>
        <p:grpSpPr>
          <a:xfrm>
            <a:off x="6840931" y="2792187"/>
            <a:ext cx="3226376" cy="2747096"/>
            <a:chOff x="10687791" y="4213759"/>
            <a:chExt cx="4227615" cy="4205846"/>
          </a:xfrm>
        </p:grpSpPr>
        <p:sp>
          <p:nvSpPr>
            <p:cNvPr id="4" name="Arc 3">
              <a:extLst>
                <a:ext uri="{FF2B5EF4-FFF2-40B4-BE49-F238E27FC236}">
                  <a16:creationId xmlns:a16="http://schemas.microsoft.com/office/drawing/2014/main" id="{C08A80FC-5B02-0154-2C7D-A07FD5BF295C}"/>
                </a:ext>
              </a:extLst>
            </p:cNvPr>
            <p:cNvSpPr/>
            <p:nvPr/>
          </p:nvSpPr>
          <p:spPr>
            <a:xfrm flipH="1" flipV="1">
              <a:off x="10687791" y="5296395"/>
              <a:ext cx="4227615" cy="3123210"/>
            </a:xfrm>
            <a:prstGeom prst="arc">
              <a:avLst>
                <a:gd name="adj1" fmla="val 69196"/>
                <a:gd name="adj2" fmla="val 3982941"/>
              </a:avLst>
            </a:pr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5" name="Arc 4">
              <a:extLst>
                <a:ext uri="{FF2B5EF4-FFF2-40B4-BE49-F238E27FC236}">
                  <a16:creationId xmlns:a16="http://schemas.microsoft.com/office/drawing/2014/main" id="{6D1E1993-A995-30D3-9A32-8156C4DCC18B}"/>
                </a:ext>
              </a:extLst>
            </p:cNvPr>
            <p:cNvSpPr/>
            <p:nvPr/>
          </p:nvSpPr>
          <p:spPr>
            <a:xfrm flipH="1" flipV="1">
              <a:off x="11089576" y="4948052"/>
              <a:ext cx="2911432" cy="1909948"/>
            </a:xfrm>
            <a:prstGeom prst="arc">
              <a:avLst>
                <a:gd name="adj1" fmla="val 69196"/>
                <a:gd name="adj2" fmla="val 3982941"/>
              </a:avLst>
            </a:pr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6" name="Arc 5">
              <a:extLst>
                <a:ext uri="{FF2B5EF4-FFF2-40B4-BE49-F238E27FC236}">
                  <a16:creationId xmlns:a16="http://schemas.microsoft.com/office/drawing/2014/main" id="{E8ED45AA-AB33-D513-E4C8-D909A597ACE1}"/>
                </a:ext>
              </a:extLst>
            </p:cNvPr>
            <p:cNvSpPr/>
            <p:nvPr/>
          </p:nvSpPr>
          <p:spPr>
            <a:xfrm flipH="1" flipV="1">
              <a:off x="11964392" y="4213759"/>
              <a:ext cx="977730" cy="1611086"/>
            </a:xfrm>
            <a:prstGeom prst="arc">
              <a:avLst>
                <a:gd name="adj1" fmla="val 69196"/>
                <a:gd name="adj2" fmla="val 3982941"/>
              </a:avLst>
            </a:prstGeom>
            <a:ln w="190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grpSp>
      <p:sp>
        <p:nvSpPr>
          <p:cNvPr id="8" name="TextBox 7">
            <a:extLst>
              <a:ext uri="{FF2B5EF4-FFF2-40B4-BE49-F238E27FC236}">
                <a16:creationId xmlns:a16="http://schemas.microsoft.com/office/drawing/2014/main" id="{C9BBFB29-D074-13D6-06F7-B10083F63EF2}"/>
              </a:ext>
            </a:extLst>
          </p:cNvPr>
          <p:cNvSpPr txBox="1"/>
          <p:nvPr/>
        </p:nvSpPr>
        <p:spPr>
          <a:xfrm>
            <a:off x="7341920" y="4146726"/>
            <a:ext cx="748923" cy="265457"/>
          </a:xfrm>
          <a:prstGeom prst="rect">
            <a:avLst/>
          </a:prstGeom>
          <a:noFill/>
        </p:spPr>
        <p:txBody>
          <a:bodyPr wrap="none" rtlCol="0">
            <a:spAutoFit/>
          </a:bodyPr>
          <a:lstStyle/>
          <a:p>
            <a:r>
              <a:rPr lang="en-US" sz="1125" b="1" dirty="0"/>
              <a:t>MIL-SPEC</a:t>
            </a:r>
          </a:p>
        </p:txBody>
      </p:sp>
      <p:sp>
        <p:nvSpPr>
          <p:cNvPr id="9" name="TextBox 8">
            <a:extLst>
              <a:ext uri="{FF2B5EF4-FFF2-40B4-BE49-F238E27FC236}">
                <a16:creationId xmlns:a16="http://schemas.microsoft.com/office/drawing/2014/main" id="{DC214838-2A12-E35C-9DC9-CE4A7D0A1FF3}"/>
              </a:ext>
            </a:extLst>
          </p:cNvPr>
          <p:cNvSpPr txBox="1"/>
          <p:nvPr/>
        </p:nvSpPr>
        <p:spPr>
          <a:xfrm>
            <a:off x="7047606" y="3574039"/>
            <a:ext cx="1079142" cy="265457"/>
          </a:xfrm>
          <a:prstGeom prst="rect">
            <a:avLst/>
          </a:prstGeom>
          <a:noFill/>
        </p:spPr>
        <p:txBody>
          <a:bodyPr wrap="none" rtlCol="0">
            <a:spAutoFit/>
          </a:bodyPr>
          <a:lstStyle/>
          <a:p>
            <a:r>
              <a:rPr lang="en-US" sz="1125" b="1" dirty="0"/>
              <a:t>ESA/JAXA spec</a:t>
            </a:r>
          </a:p>
        </p:txBody>
      </p:sp>
      <p:sp>
        <p:nvSpPr>
          <p:cNvPr id="10" name="TextBox 9">
            <a:extLst>
              <a:ext uri="{FF2B5EF4-FFF2-40B4-BE49-F238E27FC236}">
                <a16:creationId xmlns:a16="http://schemas.microsoft.com/office/drawing/2014/main" id="{CED32DE0-7474-52C5-21F5-77DCF9949198}"/>
              </a:ext>
            </a:extLst>
          </p:cNvPr>
          <p:cNvSpPr txBox="1"/>
          <p:nvPr/>
        </p:nvSpPr>
        <p:spPr>
          <a:xfrm>
            <a:off x="7528365" y="3015066"/>
            <a:ext cx="623889" cy="265457"/>
          </a:xfrm>
          <a:prstGeom prst="rect">
            <a:avLst/>
          </a:prstGeom>
          <a:noFill/>
        </p:spPr>
        <p:txBody>
          <a:bodyPr wrap="none" rtlCol="0">
            <a:spAutoFit/>
          </a:bodyPr>
          <a:lstStyle/>
          <a:p>
            <a:r>
              <a:rPr lang="en-US" sz="1125" b="1" dirty="0"/>
              <a:t>custom</a:t>
            </a:r>
          </a:p>
        </p:txBody>
      </p:sp>
      <p:sp>
        <p:nvSpPr>
          <p:cNvPr id="11" name="TextBox 10">
            <a:extLst>
              <a:ext uri="{FF2B5EF4-FFF2-40B4-BE49-F238E27FC236}">
                <a16:creationId xmlns:a16="http://schemas.microsoft.com/office/drawing/2014/main" id="{1B568558-4B49-6074-854E-290B37468A42}"/>
              </a:ext>
            </a:extLst>
          </p:cNvPr>
          <p:cNvSpPr txBox="1"/>
          <p:nvPr/>
        </p:nvSpPr>
        <p:spPr>
          <a:xfrm>
            <a:off x="4246129" y="2408203"/>
            <a:ext cx="500458" cy="265457"/>
          </a:xfrm>
          <a:prstGeom prst="rect">
            <a:avLst/>
          </a:prstGeom>
          <a:noFill/>
        </p:spPr>
        <p:txBody>
          <a:bodyPr wrap="none" rtlCol="0">
            <a:spAutoFit/>
          </a:bodyPr>
          <a:lstStyle/>
          <a:p>
            <a:r>
              <a:rPr lang="en-US" sz="1125" b="1" dirty="0"/>
              <a:t>COTS</a:t>
            </a:r>
          </a:p>
        </p:txBody>
      </p:sp>
      <p:sp>
        <p:nvSpPr>
          <p:cNvPr id="15" name="TextBox 14">
            <a:extLst>
              <a:ext uri="{FF2B5EF4-FFF2-40B4-BE49-F238E27FC236}">
                <a16:creationId xmlns:a16="http://schemas.microsoft.com/office/drawing/2014/main" id="{4217F2E5-FBAC-9B5A-4D86-AC153B8EE0DE}"/>
              </a:ext>
            </a:extLst>
          </p:cNvPr>
          <p:cNvSpPr txBox="1"/>
          <p:nvPr/>
        </p:nvSpPr>
        <p:spPr>
          <a:xfrm>
            <a:off x="5775125" y="4140116"/>
            <a:ext cx="1308371" cy="248209"/>
          </a:xfrm>
          <a:prstGeom prst="rect">
            <a:avLst/>
          </a:prstGeom>
          <a:noFill/>
        </p:spPr>
        <p:txBody>
          <a:bodyPr wrap="none" rtlCol="0">
            <a:spAutoFit/>
          </a:bodyPr>
          <a:lstStyle/>
          <a:p>
            <a:r>
              <a:rPr lang="en-US" sz="1013" i="1" dirty="0"/>
              <a:t>RHA (orange shaded)</a:t>
            </a:r>
          </a:p>
        </p:txBody>
      </p:sp>
      <p:sp>
        <p:nvSpPr>
          <p:cNvPr id="16" name="TextBox 15">
            <a:extLst>
              <a:ext uri="{FF2B5EF4-FFF2-40B4-BE49-F238E27FC236}">
                <a16:creationId xmlns:a16="http://schemas.microsoft.com/office/drawing/2014/main" id="{74F5D5CC-C48A-CF62-1D3D-9E829A5B6D0B}"/>
              </a:ext>
            </a:extLst>
          </p:cNvPr>
          <p:cNvSpPr txBox="1"/>
          <p:nvPr/>
        </p:nvSpPr>
        <p:spPr>
          <a:xfrm>
            <a:off x="5467050" y="987043"/>
            <a:ext cx="2335896" cy="248209"/>
          </a:xfrm>
          <a:prstGeom prst="rect">
            <a:avLst/>
          </a:prstGeom>
          <a:noFill/>
        </p:spPr>
        <p:txBody>
          <a:bodyPr wrap="none" rtlCol="0">
            <a:spAutoFit/>
          </a:bodyPr>
          <a:lstStyle/>
          <a:p>
            <a:r>
              <a:rPr lang="en-US" sz="1013" i="1" dirty="0"/>
              <a:t>Not radiation susceptible (green shaded)</a:t>
            </a:r>
          </a:p>
        </p:txBody>
      </p:sp>
      <p:sp>
        <p:nvSpPr>
          <p:cNvPr id="2" name="TextBox 1">
            <a:extLst>
              <a:ext uri="{FF2B5EF4-FFF2-40B4-BE49-F238E27FC236}">
                <a16:creationId xmlns:a16="http://schemas.microsoft.com/office/drawing/2014/main" id="{3454D86C-0BB3-A245-9C07-9B5F9EE48BF9}"/>
              </a:ext>
            </a:extLst>
          </p:cNvPr>
          <p:cNvSpPr txBox="1"/>
          <p:nvPr/>
        </p:nvSpPr>
        <p:spPr>
          <a:xfrm>
            <a:off x="3148857" y="539689"/>
            <a:ext cx="3136564" cy="276999"/>
          </a:xfrm>
          <a:prstGeom prst="rect">
            <a:avLst/>
          </a:prstGeom>
          <a:noFill/>
        </p:spPr>
        <p:txBody>
          <a:bodyPr wrap="none" rtlCol="0">
            <a:spAutoFit/>
          </a:bodyPr>
          <a:lstStyle/>
          <a:p>
            <a:r>
              <a:rPr lang="en-US" sz="1200" dirty="0"/>
              <a:t>White area:  radiation susceptible (active) parts</a:t>
            </a:r>
          </a:p>
        </p:txBody>
      </p:sp>
      <p:sp>
        <p:nvSpPr>
          <p:cNvPr id="3" name="Rectangle 2">
            <a:extLst>
              <a:ext uri="{FF2B5EF4-FFF2-40B4-BE49-F238E27FC236}">
                <a16:creationId xmlns:a16="http://schemas.microsoft.com/office/drawing/2014/main" id="{72D64589-4004-2502-0EA3-FEC54C135F03}"/>
              </a:ext>
            </a:extLst>
          </p:cNvPr>
          <p:cNvSpPr/>
          <p:nvPr/>
        </p:nvSpPr>
        <p:spPr>
          <a:xfrm>
            <a:off x="1832336" y="3574039"/>
            <a:ext cx="2317226" cy="674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dirty="0"/>
              <a:t>Note:  this is not a Venn diagram, it is meant to give a rough sense of scale.  The orange shaded area is not a subset of the green shaded area.  </a:t>
            </a:r>
          </a:p>
        </p:txBody>
      </p:sp>
      <p:sp>
        <p:nvSpPr>
          <p:cNvPr id="17" name="Rectangle 16">
            <a:extLst>
              <a:ext uri="{FF2B5EF4-FFF2-40B4-BE49-F238E27FC236}">
                <a16:creationId xmlns:a16="http://schemas.microsoft.com/office/drawing/2014/main" id="{A31F9640-55FD-96CD-B3FC-0F9FD2128FA9}"/>
              </a:ext>
            </a:extLst>
          </p:cNvPr>
          <p:cNvSpPr/>
          <p:nvPr/>
        </p:nvSpPr>
        <p:spPr>
          <a:xfrm>
            <a:off x="1221828" y="539689"/>
            <a:ext cx="6779173" cy="39776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19303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6D31-C97D-CB08-08E0-E4D6BDAE7A30}"/>
              </a:ext>
            </a:extLst>
          </p:cNvPr>
          <p:cNvSpPr>
            <a:spLocks noGrp="1"/>
          </p:cNvSpPr>
          <p:nvPr>
            <p:ph type="title"/>
          </p:nvPr>
        </p:nvSpPr>
        <p:spPr/>
        <p:txBody>
          <a:bodyPr/>
          <a:lstStyle/>
          <a:p>
            <a:r>
              <a:rPr lang="en-US" dirty="0"/>
              <a:t>Radiation risk and traceability</a:t>
            </a:r>
          </a:p>
        </p:txBody>
      </p:sp>
      <p:sp>
        <p:nvSpPr>
          <p:cNvPr id="3" name="Content Placeholder 2">
            <a:extLst>
              <a:ext uri="{FF2B5EF4-FFF2-40B4-BE49-F238E27FC236}">
                <a16:creationId xmlns:a16="http://schemas.microsoft.com/office/drawing/2014/main" id="{40967CD9-D6DC-3268-A089-4DD7F174BEA7}"/>
              </a:ext>
            </a:extLst>
          </p:cNvPr>
          <p:cNvSpPr>
            <a:spLocks noGrp="1"/>
          </p:cNvSpPr>
          <p:nvPr>
            <p:ph idx="1"/>
          </p:nvPr>
        </p:nvSpPr>
        <p:spPr/>
        <p:txBody>
          <a:bodyPr>
            <a:normAutofit/>
          </a:bodyPr>
          <a:lstStyle/>
          <a:p>
            <a:r>
              <a:rPr lang="en-US" dirty="0"/>
              <a:t>Traceability to wafer lot feeds radiation risk if you are using parts from multiple lot date codes and are not testing or demonstrating all lot date codes in space.  </a:t>
            </a:r>
          </a:p>
          <a:p>
            <a:pPr lvl="1"/>
            <a:r>
              <a:rPr lang="en-US" dirty="0"/>
              <a:t>Strategic testing can retire most of that risk</a:t>
            </a:r>
          </a:p>
          <a:p>
            <a:pPr lvl="1"/>
            <a:r>
              <a:rPr lang="en-US" dirty="0"/>
              <a:t>The same points that are required about ILPMs, statistical process controls, and volume, all play into such risk in the same way</a:t>
            </a:r>
          </a:p>
          <a:p>
            <a:pPr lvl="1"/>
            <a:r>
              <a:rPr lang="en-US" dirty="0"/>
              <a:t>If you purchase cheap consumer grade parts, then there may be uncertainty as to the origins of the parts or whether they really came from the same lot.  </a:t>
            </a:r>
          </a:p>
          <a:p>
            <a:pPr lvl="1"/>
            <a:r>
              <a:rPr lang="en-US" dirty="0"/>
              <a:t>Even ”hi-</a:t>
            </a:r>
            <a:r>
              <a:rPr lang="en-US" dirty="0" err="1"/>
              <a:t>rel</a:t>
            </a:r>
            <a:r>
              <a:rPr lang="en-US" dirty="0"/>
              <a:t>” parts might have multiple wafer lots in a single lot</a:t>
            </a:r>
          </a:p>
          <a:p>
            <a:pPr lvl="1"/>
            <a:r>
              <a:rPr lang="en-US" dirty="0"/>
              <a:t>In general, the same features required to assure the selection and procurement of reliable COTS parts also address traceability concerns within a lot.  </a:t>
            </a:r>
          </a:p>
          <a:p>
            <a:pPr lvl="1"/>
            <a:r>
              <a:rPr lang="en-US" dirty="0"/>
              <a:t>Any part that is not process-controlled for radiation susceptibility can have variability throughout the lot, COTS or MIL-SPEC</a:t>
            </a:r>
          </a:p>
        </p:txBody>
      </p:sp>
    </p:spTree>
    <p:extLst>
      <p:ext uri="{BB962C8B-B14F-4D97-AF65-F5344CB8AC3E}">
        <p14:creationId xmlns:p14="http://schemas.microsoft.com/office/powerpoint/2010/main" val="399427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2CD2-7978-8874-E3F4-6A45D437EC25}"/>
              </a:ext>
            </a:extLst>
          </p:cNvPr>
          <p:cNvSpPr>
            <a:spLocks noGrp="1"/>
          </p:cNvSpPr>
          <p:nvPr>
            <p:ph type="title"/>
          </p:nvPr>
        </p:nvSpPr>
        <p:spPr/>
        <p:txBody>
          <a:bodyPr/>
          <a:lstStyle/>
          <a:p>
            <a:r>
              <a:rPr lang="en-US" dirty="0"/>
              <a:t>Risk of failing radiation tests</a:t>
            </a:r>
          </a:p>
        </p:txBody>
      </p:sp>
      <p:sp>
        <p:nvSpPr>
          <p:cNvPr id="3" name="Content Placeholder 2">
            <a:extLst>
              <a:ext uri="{FF2B5EF4-FFF2-40B4-BE49-F238E27FC236}">
                <a16:creationId xmlns:a16="http://schemas.microsoft.com/office/drawing/2014/main" id="{789DA0A5-CB74-0269-1CF8-CEFF80C8BAF4}"/>
              </a:ext>
            </a:extLst>
          </p:cNvPr>
          <p:cNvSpPr>
            <a:spLocks noGrp="1"/>
          </p:cNvSpPr>
          <p:nvPr>
            <p:ph idx="1"/>
          </p:nvPr>
        </p:nvSpPr>
        <p:spPr/>
        <p:txBody>
          <a:bodyPr/>
          <a:lstStyle/>
          <a:p>
            <a:r>
              <a:rPr lang="en-US" dirty="0"/>
              <a:t>This is not an artifact of using COTS; it’s an artifact of requiring a function that has no available solution that meets the radiation requirements, and the concern would apply to COTS and MIL-SPEC parts</a:t>
            </a:r>
          </a:p>
          <a:p>
            <a:r>
              <a:rPr lang="en-US" dirty="0"/>
              <a:t>Many developers use almost exclusively non-RHA parts very successfully, so this is not a significant concern</a:t>
            </a:r>
          </a:p>
          <a:p>
            <a:r>
              <a:rPr lang="en-US" dirty="0"/>
              <a:t>In some cases, the higher performance you are trying to achieve and the newer technology, the greater the challenge.  </a:t>
            </a:r>
          </a:p>
          <a:p>
            <a:pPr lvl="1"/>
            <a:r>
              <a:rPr lang="en-US" dirty="0"/>
              <a:t>In that case the choice is use what’s available or don’t execute the mission</a:t>
            </a:r>
          </a:p>
        </p:txBody>
      </p:sp>
      <p:sp>
        <p:nvSpPr>
          <p:cNvPr id="4" name="Rectangle 3">
            <a:extLst>
              <a:ext uri="{FF2B5EF4-FFF2-40B4-BE49-F238E27FC236}">
                <a16:creationId xmlns:a16="http://schemas.microsoft.com/office/drawing/2014/main" id="{209AAD4F-A829-CEAE-DB44-A9E05DF6D906}"/>
              </a:ext>
            </a:extLst>
          </p:cNvPr>
          <p:cNvSpPr/>
          <p:nvPr/>
        </p:nvSpPr>
        <p:spPr>
          <a:xfrm>
            <a:off x="1614487" y="3879988"/>
            <a:ext cx="6022679" cy="5974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Radiation-tolerant design and Rad-Hard By Design techniques will be needed to keep us moving forward</a:t>
            </a:r>
          </a:p>
        </p:txBody>
      </p:sp>
    </p:spTree>
    <p:extLst>
      <p:ext uri="{BB962C8B-B14F-4D97-AF65-F5344CB8AC3E}">
        <p14:creationId xmlns:p14="http://schemas.microsoft.com/office/powerpoint/2010/main" val="224223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7BA0F4-AFC5-906B-D62D-15E5E00BFDF5}"/>
              </a:ext>
            </a:extLst>
          </p:cNvPr>
          <p:cNvSpPr>
            <a:spLocks noGrp="1"/>
          </p:cNvSpPr>
          <p:nvPr>
            <p:ph idx="1"/>
          </p:nvPr>
        </p:nvSpPr>
        <p:spPr>
          <a:xfrm>
            <a:off x="409073" y="989681"/>
            <a:ext cx="8229600" cy="3488064"/>
          </a:xfrm>
        </p:spPr>
        <p:txBody>
          <a:bodyPr>
            <a:normAutofit lnSpcReduction="10000"/>
          </a:bodyPr>
          <a:lstStyle/>
          <a:p>
            <a:r>
              <a:rPr lang="en-US" sz="1200" dirty="0"/>
              <a:t>While some passive devices might experience radiation effects (part-level radiation testing has shown some examples), rarely is radiation hardness assurance performed on passives, no NASA missions require it, and there is no evidence discovered yet that passive part radiation susceptibility has contributed to any on-orbit events</a:t>
            </a:r>
          </a:p>
          <a:p>
            <a:pPr lvl="1"/>
            <a:r>
              <a:rPr lang="en-US" sz="1000" dirty="0"/>
              <a:t>Circuit effects due to radiation are always possible and often do not rely on susceptibility of individual parts. These are often missed since there is rarely a test as you fly approach that involves radiation and the traditional space community has implemented RHA as a parts assurance function</a:t>
            </a:r>
          </a:p>
          <a:p>
            <a:pPr lvl="1"/>
            <a:r>
              <a:rPr lang="en-US" sz="1000" dirty="0"/>
              <a:t>Radiation should not be a consideration for resistors or capacitors </a:t>
            </a:r>
          </a:p>
          <a:p>
            <a:pPr lvl="1"/>
            <a:r>
              <a:rPr lang="en-US" sz="1000" dirty="0"/>
              <a:t>Actives generally represent &lt; 10% of parts counts</a:t>
            </a:r>
          </a:p>
          <a:p>
            <a:r>
              <a:rPr lang="en-US" sz="1200" dirty="0"/>
              <a:t>Radiation is not in opposition to COTS (nor is there any relationship at all between radiation and COTS)</a:t>
            </a:r>
          </a:p>
          <a:p>
            <a:pPr lvl="1"/>
            <a:r>
              <a:rPr lang="en-US" sz="1000" dirty="0"/>
              <a:t>Most MIL-SPEC parts do not have FMRR (or even PMRR)</a:t>
            </a:r>
          </a:p>
          <a:p>
            <a:pPr lvl="2"/>
            <a:r>
              <a:rPr lang="en-US" sz="900" dirty="0"/>
              <a:t>Ex:  JANS2N2907AUB (numerous similar examples exist)</a:t>
            </a:r>
          </a:p>
          <a:p>
            <a:pPr lvl="1"/>
            <a:r>
              <a:rPr lang="en-US" sz="1000" dirty="0"/>
              <a:t>Many COTS parts do have FMRR or PMRR</a:t>
            </a:r>
          </a:p>
          <a:p>
            <a:pPr lvl="2"/>
            <a:r>
              <a:rPr lang="en-US" sz="900" dirty="0"/>
              <a:t>Ex:  IRHM57160 (numerous similar examples exist)</a:t>
            </a:r>
          </a:p>
          <a:p>
            <a:pPr lvl="1"/>
            <a:r>
              <a:rPr lang="en-US" sz="1050" dirty="0"/>
              <a:t>Unfortunately, the term “COTS” is often selectively misused today to mean “non-FMRR” (among other things)</a:t>
            </a:r>
          </a:p>
          <a:p>
            <a:r>
              <a:rPr lang="en-US" sz="1200" dirty="0"/>
              <a:t>There are a wide range of successful approaches to address radiation</a:t>
            </a:r>
          </a:p>
          <a:p>
            <a:pPr lvl="1"/>
            <a:r>
              <a:rPr lang="en-US" sz="1000" dirty="0"/>
              <a:t>Lot-specific radiation testing of all susceptible part types combined with circuit level analyses (this largely will not work with broad use of non-FMRR parts) </a:t>
            </a:r>
          </a:p>
          <a:p>
            <a:pPr lvl="1"/>
            <a:r>
              <a:rPr lang="en-US" sz="1000" dirty="0"/>
              <a:t>Strategic testing of parts (not lot specific) with periodic retesting to check variability combined with radiation-tolerant design</a:t>
            </a:r>
          </a:p>
          <a:p>
            <a:pPr lvl="1"/>
            <a:r>
              <a:rPr lang="en-US" sz="1000" dirty="0"/>
              <a:t>Use of familiar parts</a:t>
            </a:r>
          </a:p>
          <a:p>
            <a:pPr lvl="1"/>
            <a:r>
              <a:rPr lang="en-US" sz="1000" dirty="0"/>
              <a:t>Strict radiation-tolerant design and rad-hard by design methods using FMRR parts as front-end defenders</a:t>
            </a:r>
          </a:p>
        </p:txBody>
      </p:sp>
      <p:sp>
        <p:nvSpPr>
          <p:cNvPr id="3" name="Title 2">
            <a:extLst>
              <a:ext uri="{FF2B5EF4-FFF2-40B4-BE49-F238E27FC236}">
                <a16:creationId xmlns:a16="http://schemas.microsoft.com/office/drawing/2014/main" id="{86CF6AD2-BFC8-3517-AB88-574A890C851B}"/>
              </a:ext>
            </a:extLst>
          </p:cNvPr>
          <p:cNvSpPr>
            <a:spLocks noGrp="1"/>
          </p:cNvSpPr>
          <p:nvPr>
            <p:ph type="title"/>
          </p:nvPr>
        </p:nvSpPr>
        <p:spPr/>
        <p:txBody>
          <a:bodyPr/>
          <a:lstStyle/>
          <a:p>
            <a:r>
              <a:rPr lang="en-US" dirty="0"/>
              <a:t>Early Lessons from study</a:t>
            </a:r>
          </a:p>
        </p:txBody>
      </p:sp>
      <p:sp>
        <p:nvSpPr>
          <p:cNvPr id="4" name="Rectangle 3">
            <a:extLst>
              <a:ext uri="{FF2B5EF4-FFF2-40B4-BE49-F238E27FC236}">
                <a16:creationId xmlns:a16="http://schemas.microsoft.com/office/drawing/2014/main" id="{F1A12D45-A9D1-4F30-A854-50F15D96096A}"/>
              </a:ext>
            </a:extLst>
          </p:cNvPr>
          <p:cNvSpPr/>
          <p:nvPr/>
        </p:nvSpPr>
        <p:spPr>
          <a:xfrm>
            <a:off x="409073" y="4372273"/>
            <a:ext cx="8459919" cy="501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Using non-FMRR parts demands a holistic approach at radiation, but most parts we use today are non-FMRR</a:t>
            </a:r>
          </a:p>
        </p:txBody>
      </p:sp>
    </p:spTree>
    <p:extLst>
      <p:ext uri="{BB962C8B-B14F-4D97-AF65-F5344CB8AC3E}">
        <p14:creationId xmlns:p14="http://schemas.microsoft.com/office/powerpoint/2010/main" val="377397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B4E9C9-67EC-E312-6D66-7872A615AE24}"/>
              </a:ext>
            </a:extLst>
          </p:cNvPr>
          <p:cNvSpPr>
            <a:spLocks noGrp="1"/>
          </p:cNvSpPr>
          <p:nvPr>
            <p:ph idx="1"/>
          </p:nvPr>
        </p:nvSpPr>
        <p:spPr>
          <a:xfrm>
            <a:off x="457200" y="1030359"/>
            <a:ext cx="8229600" cy="3488064"/>
          </a:xfrm>
        </p:spPr>
        <p:txBody>
          <a:bodyPr>
            <a:normAutofit lnSpcReduction="10000"/>
          </a:bodyPr>
          <a:lstStyle/>
          <a:p>
            <a:r>
              <a:rPr lang="en-US" dirty="0"/>
              <a:t>GSFC effort has combed all the tens of thousands of Spacecraft On-orbit Anomaly Records (SOARs) since the late 1980’s to cull out radiation-related anomalies</a:t>
            </a:r>
          </a:p>
          <a:p>
            <a:pPr lvl="1"/>
            <a:r>
              <a:rPr lang="en-US" dirty="0"/>
              <a:t>Initial broad search identified ~140</a:t>
            </a:r>
          </a:p>
          <a:p>
            <a:pPr lvl="1"/>
            <a:r>
              <a:rPr lang="en-US" dirty="0"/>
              <a:t>Subsequent poring through data opened up over 850 more</a:t>
            </a:r>
          </a:p>
          <a:p>
            <a:pPr lvl="1"/>
            <a:r>
              <a:rPr lang="en-US" dirty="0"/>
              <a:t>None with catastrophic mission results</a:t>
            </a:r>
          </a:p>
          <a:p>
            <a:pPr lvl="1"/>
            <a:r>
              <a:rPr lang="en-US" dirty="0"/>
              <a:t>Currently correlating against pertinent hardware, events, and locations</a:t>
            </a:r>
          </a:p>
          <a:p>
            <a:pPr lvl="1"/>
            <a:r>
              <a:rPr lang="en-US" dirty="0"/>
              <a:t>Many radiation effects have been experienced on FMRR parts and other parts deemed “space-grade*”</a:t>
            </a:r>
          </a:p>
          <a:p>
            <a:r>
              <a:rPr lang="en-US" dirty="0"/>
              <a:t>Collecting mission experiential data for missions broadly flying non-FMRR parts</a:t>
            </a:r>
          </a:p>
          <a:p>
            <a:pPr lvl="1"/>
            <a:r>
              <a:rPr lang="en-US" dirty="0"/>
              <a:t>Substantial datasets from GSFC and some other organizations</a:t>
            </a:r>
          </a:p>
          <a:p>
            <a:r>
              <a:rPr lang="en-US" dirty="0"/>
              <a:t>Reviewed mission lifetime data compared to radiation-driven design lifetimes for GSFC-managed missions since 2000</a:t>
            </a:r>
          </a:p>
          <a:p>
            <a:pPr lvl="1"/>
            <a:r>
              <a:rPr lang="en-US" dirty="0"/>
              <a:t>One conclusion:  radiation-driven lifetime (RDM) has no connection to actual lifetime</a:t>
            </a:r>
          </a:p>
          <a:p>
            <a:r>
              <a:rPr lang="en-US" dirty="0"/>
              <a:t>Reviewed numerous parts lists from high-end missions, such as SDO and JWST</a:t>
            </a:r>
          </a:p>
          <a:p>
            <a:endParaRPr lang="en-US" dirty="0"/>
          </a:p>
          <a:p>
            <a:endParaRPr lang="en-US" dirty="0"/>
          </a:p>
        </p:txBody>
      </p:sp>
      <p:sp>
        <p:nvSpPr>
          <p:cNvPr id="3" name="Title 2">
            <a:extLst>
              <a:ext uri="{FF2B5EF4-FFF2-40B4-BE49-F238E27FC236}">
                <a16:creationId xmlns:a16="http://schemas.microsoft.com/office/drawing/2014/main" id="{9C0CA72A-64AA-1918-8331-A6F349F3351F}"/>
              </a:ext>
            </a:extLst>
          </p:cNvPr>
          <p:cNvSpPr>
            <a:spLocks noGrp="1"/>
          </p:cNvSpPr>
          <p:nvPr>
            <p:ph type="title"/>
          </p:nvPr>
        </p:nvSpPr>
        <p:spPr/>
        <p:txBody>
          <a:bodyPr/>
          <a:lstStyle/>
          <a:p>
            <a:r>
              <a:rPr lang="en-US" dirty="0"/>
              <a:t>Data gathering</a:t>
            </a:r>
          </a:p>
        </p:txBody>
      </p:sp>
      <p:sp>
        <p:nvSpPr>
          <p:cNvPr id="4" name="TextBox 3">
            <a:extLst>
              <a:ext uri="{FF2B5EF4-FFF2-40B4-BE49-F238E27FC236}">
                <a16:creationId xmlns:a16="http://schemas.microsoft.com/office/drawing/2014/main" id="{A416A5B2-7F94-9FB7-3BE3-6759777CC668}"/>
              </a:ext>
            </a:extLst>
          </p:cNvPr>
          <p:cNvSpPr txBox="1"/>
          <p:nvPr/>
        </p:nvSpPr>
        <p:spPr>
          <a:xfrm>
            <a:off x="406046" y="4271457"/>
            <a:ext cx="8597277" cy="646331"/>
          </a:xfrm>
          <a:prstGeom prst="rect">
            <a:avLst/>
          </a:prstGeom>
          <a:noFill/>
        </p:spPr>
        <p:txBody>
          <a:bodyPr wrap="square" rtlCol="0">
            <a:spAutoFit/>
          </a:bodyPr>
          <a:lstStyle/>
          <a:p>
            <a:r>
              <a:rPr lang="en-US" sz="1200" dirty="0"/>
              <a:t>*space-grade is a highly-renowned marketing term that can best be defined as “designed and tested to endure the historical ground testing regimens employed to spacecraft and space instruments to provide confidence to survive a lengthy development time on the ground, the launch, and finally many years on-orbit”</a:t>
            </a:r>
          </a:p>
        </p:txBody>
      </p:sp>
    </p:spTree>
    <p:extLst>
      <p:ext uri="{BB962C8B-B14F-4D97-AF65-F5344CB8AC3E}">
        <p14:creationId xmlns:p14="http://schemas.microsoft.com/office/powerpoint/2010/main" val="390035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2D4C3-81C8-BA18-E2A9-8B5AF6D832CB}"/>
              </a:ext>
            </a:extLst>
          </p:cNvPr>
          <p:cNvSpPr>
            <a:spLocks noGrp="1"/>
          </p:cNvSpPr>
          <p:nvPr>
            <p:ph type="title"/>
          </p:nvPr>
        </p:nvSpPr>
        <p:spPr/>
        <p:txBody>
          <a:bodyPr/>
          <a:lstStyle/>
          <a:p>
            <a:r>
              <a:rPr lang="en-US" dirty="0"/>
              <a:t>Typical BOM excerpt from high-end mission (Class B GEO)</a:t>
            </a:r>
          </a:p>
        </p:txBody>
      </p:sp>
      <p:sp>
        <p:nvSpPr>
          <p:cNvPr id="6" name="TextBox 5">
            <a:extLst>
              <a:ext uri="{FF2B5EF4-FFF2-40B4-BE49-F238E27FC236}">
                <a16:creationId xmlns:a16="http://schemas.microsoft.com/office/drawing/2014/main" id="{3AFD63C3-620E-7B46-4F31-7F35382E749D}"/>
              </a:ext>
            </a:extLst>
          </p:cNvPr>
          <p:cNvSpPr txBox="1"/>
          <p:nvPr/>
        </p:nvSpPr>
        <p:spPr>
          <a:xfrm>
            <a:off x="6483472" y="1531241"/>
            <a:ext cx="2557347" cy="3046988"/>
          </a:xfrm>
          <a:prstGeom prst="rect">
            <a:avLst/>
          </a:prstGeom>
          <a:noFill/>
        </p:spPr>
        <p:txBody>
          <a:bodyPr wrap="square" rtlCol="0">
            <a:spAutoFit/>
          </a:bodyPr>
          <a:lstStyle/>
          <a:p>
            <a:r>
              <a:rPr lang="en-US" sz="1200" dirty="0"/>
              <a:t>Yellow highlight</a:t>
            </a:r>
          </a:p>
          <a:p>
            <a:r>
              <a:rPr lang="en-US" sz="1200" dirty="0"/>
              <a:t>MIL-SPEC FMRR</a:t>
            </a:r>
          </a:p>
          <a:p>
            <a:endParaRPr lang="en-US" sz="1200" dirty="0"/>
          </a:p>
          <a:p>
            <a:r>
              <a:rPr lang="en-US" sz="1200" dirty="0"/>
              <a:t>Orange highlight</a:t>
            </a:r>
          </a:p>
          <a:p>
            <a:r>
              <a:rPr lang="en-US" sz="1200" dirty="0"/>
              <a:t>COTS FMRR</a:t>
            </a:r>
          </a:p>
          <a:p>
            <a:endParaRPr lang="en-US" sz="1200" dirty="0"/>
          </a:p>
          <a:p>
            <a:r>
              <a:rPr lang="en-US" sz="1200" dirty="0"/>
              <a:t>Gray/purple highlight</a:t>
            </a:r>
          </a:p>
          <a:p>
            <a:r>
              <a:rPr lang="en-US" sz="1200" dirty="0"/>
              <a:t>Actives with no FMRR</a:t>
            </a:r>
          </a:p>
          <a:p>
            <a:endParaRPr lang="en-US" sz="1200" dirty="0"/>
          </a:p>
          <a:p>
            <a:r>
              <a:rPr lang="en-US" sz="1200" dirty="0"/>
              <a:t>Total parts count:  1042</a:t>
            </a:r>
          </a:p>
          <a:p>
            <a:r>
              <a:rPr lang="en-US" sz="1200" dirty="0"/>
              <a:t>Total MIL-SPEC FMRR:  3.6%</a:t>
            </a:r>
          </a:p>
          <a:p>
            <a:r>
              <a:rPr lang="en-US" sz="1200" dirty="0"/>
              <a:t>Total COTS FMRR:  10:  0.96%</a:t>
            </a:r>
          </a:p>
          <a:p>
            <a:r>
              <a:rPr lang="en-US" sz="1200" dirty="0"/>
              <a:t>Total non-FMRR and discrete semiconductors (requiring radiation testing or other forms of analysis:  16 (1.5%)</a:t>
            </a:r>
          </a:p>
        </p:txBody>
      </p:sp>
      <p:pic>
        <p:nvPicPr>
          <p:cNvPr id="2" name="Picture 1">
            <a:extLst>
              <a:ext uri="{FF2B5EF4-FFF2-40B4-BE49-F238E27FC236}">
                <a16:creationId xmlns:a16="http://schemas.microsoft.com/office/drawing/2014/main" id="{FA804F57-70EC-D60D-F3FE-98F6E6ECD3A6}"/>
              </a:ext>
            </a:extLst>
          </p:cNvPr>
          <p:cNvPicPr>
            <a:picLocks noChangeAspect="1"/>
          </p:cNvPicPr>
          <p:nvPr/>
        </p:nvPicPr>
        <p:blipFill>
          <a:blip r:embed="rId2"/>
          <a:stretch>
            <a:fillRect/>
          </a:stretch>
        </p:blipFill>
        <p:spPr>
          <a:xfrm>
            <a:off x="2530334" y="508690"/>
            <a:ext cx="3829291" cy="4543484"/>
          </a:xfrm>
          <a:prstGeom prst="rect">
            <a:avLst/>
          </a:prstGeom>
        </p:spPr>
      </p:pic>
    </p:spTree>
    <p:extLst>
      <p:ext uri="{BB962C8B-B14F-4D97-AF65-F5344CB8AC3E}">
        <p14:creationId xmlns:p14="http://schemas.microsoft.com/office/powerpoint/2010/main" val="94183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5AF7A2-618D-F61F-21A6-5CC59757FE3E}"/>
              </a:ext>
            </a:extLst>
          </p:cNvPr>
          <p:cNvSpPr>
            <a:spLocks noGrp="1"/>
          </p:cNvSpPr>
          <p:nvPr>
            <p:ph idx="1"/>
          </p:nvPr>
        </p:nvSpPr>
        <p:spPr/>
        <p:txBody>
          <a:bodyPr/>
          <a:lstStyle/>
          <a:p>
            <a:r>
              <a:rPr lang="en-US" dirty="0"/>
              <a:t>Total active parts generally &lt; 10% of part count (example has 6.1%)</a:t>
            </a:r>
          </a:p>
          <a:p>
            <a:r>
              <a:rPr lang="en-US" dirty="0"/>
              <a:t>FMRR parts are a mix of COTS and MIL-SPEC parts (example has 3.6% MIL/0.96% COTS)</a:t>
            </a:r>
          </a:p>
          <a:p>
            <a:r>
              <a:rPr lang="en-US" dirty="0"/>
              <a:t>Remaining active parts make up the rest, requiring radiation testing, ray-tracing, or other forms of analysis (example has 1.5% non-FMRR)</a:t>
            </a:r>
          </a:p>
          <a:p>
            <a:r>
              <a:rPr lang="en-US" dirty="0"/>
              <a:t>Non-FMRR parts were most likely not selected to save money (because cost for radiation testing was much higher than the savings, and thus cost was much higher)</a:t>
            </a:r>
          </a:p>
          <a:p>
            <a:r>
              <a:rPr lang="en-US" dirty="0"/>
              <a:t>If COTS were broadly permitted, then this would have no effect on the FMRR parts, but it would have simply opened more options for the non-FMRR parts, which all required radiation testing anyway (and which would require radiation testing whether COTS or MIL-SPEC)</a:t>
            </a:r>
          </a:p>
          <a:p>
            <a:r>
              <a:rPr lang="en-US" dirty="0"/>
              <a:t>Furthermore, the biggest drivers for the use of COTS are passives, e.g., needed to support modern FPGAs (extremely high capacitance with limited real estate).  </a:t>
            </a:r>
          </a:p>
        </p:txBody>
      </p:sp>
      <p:sp>
        <p:nvSpPr>
          <p:cNvPr id="3" name="Title 2">
            <a:extLst>
              <a:ext uri="{FF2B5EF4-FFF2-40B4-BE49-F238E27FC236}">
                <a16:creationId xmlns:a16="http://schemas.microsoft.com/office/drawing/2014/main" id="{6FD6E340-CD52-8566-AB16-D1C5A68A14E2}"/>
              </a:ext>
            </a:extLst>
          </p:cNvPr>
          <p:cNvSpPr>
            <a:spLocks noGrp="1"/>
          </p:cNvSpPr>
          <p:nvPr>
            <p:ph type="title"/>
          </p:nvPr>
        </p:nvSpPr>
        <p:spPr/>
        <p:txBody>
          <a:bodyPr/>
          <a:lstStyle/>
          <a:p>
            <a:r>
              <a:rPr lang="en-US" dirty="0"/>
              <a:t>What do this BOM and other similar BOMs tell us?</a:t>
            </a:r>
          </a:p>
        </p:txBody>
      </p:sp>
      <p:sp>
        <p:nvSpPr>
          <p:cNvPr id="4" name="Rectangle 3">
            <a:extLst>
              <a:ext uri="{FF2B5EF4-FFF2-40B4-BE49-F238E27FC236}">
                <a16:creationId xmlns:a16="http://schemas.microsoft.com/office/drawing/2014/main" id="{BC7C2B97-46E0-8B4E-8F3C-AEAD5285EFD4}"/>
              </a:ext>
            </a:extLst>
          </p:cNvPr>
          <p:cNvSpPr/>
          <p:nvPr/>
        </p:nvSpPr>
        <p:spPr>
          <a:xfrm>
            <a:off x="457200" y="3977268"/>
            <a:ext cx="8419171" cy="6765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Expanded use of COTS does not increase radiation risk for a project; however advanced technology missions enabled by high-performance COTS microcircuits will often demand new approaches to address radiation</a:t>
            </a:r>
          </a:p>
        </p:txBody>
      </p:sp>
    </p:spTree>
    <p:extLst>
      <p:ext uri="{BB962C8B-B14F-4D97-AF65-F5344CB8AC3E}">
        <p14:creationId xmlns:p14="http://schemas.microsoft.com/office/powerpoint/2010/main" val="186319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EC922-1A66-1CBB-34AE-FA170F90B541}"/>
              </a:ext>
            </a:extLst>
          </p:cNvPr>
          <p:cNvSpPr>
            <a:spLocks noGrp="1"/>
          </p:cNvSpPr>
          <p:nvPr>
            <p:ph idx="1"/>
          </p:nvPr>
        </p:nvSpPr>
        <p:spPr/>
        <p:txBody>
          <a:bodyPr/>
          <a:lstStyle/>
          <a:p>
            <a:r>
              <a:rPr lang="en-US" dirty="0"/>
              <a:t>Test data:</a:t>
            </a:r>
          </a:p>
          <a:p>
            <a:pPr lvl="1"/>
            <a:r>
              <a:rPr lang="en-US" dirty="0"/>
              <a:t>Traditional:  </a:t>
            </a:r>
            <a:r>
              <a:rPr lang="en-US" dirty="0" err="1"/>
              <a:t>radhome.gsfc.nasa.gov</a:t>
            </a:r>
            <a:r>
              <a:rPr lang="en-US" dirty="0"/>
              <a:t>, transitioned to https://</a:t>
            </a:r>
            <a:r>
              <a:rPr lang="en-US" dirty="0" err="1"/>
              <a:t>nepp.nasa.gov</a:t>
            </a:r>
            <a:r>
              <a:rPr lang="en-US" dirty="0"/>
              <a:t>/pages/</a:t>
            </a:r>
            <a:r>
              <a:rPr lang="en-US" dirty="0" err="1"/>
              <a:t>pubs.cfm</a:t>
            </a:r>
            <a:endParaRPr lang="en-US" dirty="0"/>
          </a:p>
          <a:p>
            <a:pPr lvl="1"/>
            <a:r>
              <a:rPr lang="en-US" dirty="0"/>
              <a:t>New:  </a:t>
            </a:r>
            <a:r>
              <a:rPr lang="en-US" dirty="0" err="1"/>
              <a:t>esarad.esa.int</a:t>
            </a:r>
            <a:endParaRPr lang="en-US" dirty="0"/>
          </a:p>
          <a:p>
            <a:pPr lvl="1"/>
            <a:r>
              <a:rPr lang="en-US" dirty="0"/>
              <a:t>New:  </a:t>
            </a:r>
            <a:r>
              <a:rPr lang="en-US" dirty="0" err="1"/>
              <a:t>pmpedia.space</a:t>
            </a:r>
            <a:endParaRPr lang="en-US" dirty="0"/>
          </a:p>
          <a:p>
            <a:r>
              <a:rPr lang="en-US" dirty="0"/>
              <a:t>On-orbit experiences (“fact of” - some info available)</a:t>
            </a:r>
          </a:p>
          <a:p>
            <a:pPr lvl="1"/>
            <a:r>
              <a:rPr lang="en-US" dirty="0" err="1"/>
              <a:t>Spacecube</a:t>
            </a:r>
            <a:r>
              <a:rPr lang="en-US" dirty="0"/>
              <a:t> data (LEO on-orbit – extensive non-FMRR and COTS  – 10+ </a:t>
            </a:r>
            <a:r>
              <a:rPr lang="en-US" dirty="0" err="1"/>
              <a:t>yr</a:t>
            </a:r>
            <a:r>
              <a:rPr lang="en-US" dirty="0"/>
              <a:t>)</a:t>
            </a:r>
          </a:p>
          <a:p>
            <a:pPr lvl="1"/>
            <a:r>
              <a:rPr lang="en-US" dirty="0" err="1"/>
              <a:t>Aerocube</a:t>
            </a:r>
            <a:r>
              <a:rPr lang="en-US" dirty="0"/>
              <a:t> data (LEO on-orbit – 100% non-FMRR COTS – 10+ </a:t>
            </a:r>
            <a:r>
              <a:rPr lang="en-US" dirty="0" err="1"/>
              <a:t>yr</a:t>
            </a:r>
            <a:r>
              <a:rPr lang="en-US" dirty="0"/>
              <a:t>) (Aerospace Corporation)</a:t>
            </a:r>
          </a:p>
          <a:p>
            <a:pPr lvl="1"/>
            <a:r>
              <a:rPr lang="en-US" dirty="0"/>
              <a:t>Swift data (585km x 604km, 20.6 deg - extensive COTS ~ 19 </a:t>
            </a:r>
            <a:r>
              <a:rPr lang="en-US" dirty="0" err="1"/>
              <a:t>yrs</a:t>
            </a:r>
            <a:r>
              <a:rPr lang="en-US" dirty="0"/>
              <a:t>)</a:t>
            </a:r>
          </a:p>
          <a:p>
            <a:pPr lvl="1"/>
            <a:r>
              <a:rPr lang="en-US" dirty="0"/>
              <a:t>Ascent (GEO </a:t>
            </a:r>
            <a:r>
              <a:rPr lang="en-US" dirty="0" err="1"/>
              <a:t>cubesat</a:t>
            </a:r>
            <a:r>
              <a:rPr lang="en-US" dirty="0"/>
              <a:t> – launched 12/2021) (AFRL)</a:t>
            </a:r>
          </a:p>
          <a:p>
            <a:pPr lvl="1"/>
            <a:r>
              <a:rPr lang="en-US" dirty="0" err="1"/>
              <a:t>Biosentinel</a:t>
            </a:r>
            <a:r>
              <a:rPr lang="en-US" dirty="0"/>
              <a:t> (deep space </a:t>
            </a:r>
            <a:r>
              <a:rPr lang="en-US" dirty="0" err="1"/>
              <a:t>cubesat</a:t>
            </a:r>
            <a:r>
              <a:rPr lang="en-US" dirty="0"/>
              <a:t> – launched with Artemis)</a:t>
            </a:r>
          </a:p>
          <a:p>
            <a:pPr lvl="1"/>
            <a:r>
              <a:rPr lang="en-US" dirty="0" err="1"/>
              <a:t>Newspace</a:t>
            </a:r>
            <a:r>
              <a:rPr lang="en-US" dirty="0"/>
              <a:t> – extensive, limited data availability</a:t>
            </a:r>
          </a:p>
        </p:txBody>
      </p:sp>
      <p:sp>
        <p:nvSpPr>
          <p:cNvPr id="3" name="Title 2">
            <a:extLst>
              <a:ext uri="{FF2B5EF4-FFF2-40B4-BE49-F238E27FC236}">
                <a16:creationId xmlns:a16="http://schemas.microsoft.com/office/drawing/2014/main" id="{CDCA3BDD-C018-6B3E-7335-088B352BE3D9}"/>
              </a:ext>
            </a:extLst>
          </p:cNvPr>
          <p:cNvSpPr>
            <a:spLocks noGrp="1"/>
          </p:cNvSpPr>
          <p:nvPr>
            <p:ph type="title"/>
          </p:nvPr>
        </p:nvSpPr>
        <p:spPr/>
        <p:txBody>
          <a:bodyPr/>
          <a:lstStyle/>
          <a:p>
            <a:r>
              <a:rPr lang="en-US" dirty="0"/>
              <a:t>Radiation and on-orbit non-RHA performance data sources</a:t>
            </a:r>
          </a:p>
        </p:txBody>
      </p:sp>
    </p:spTree>
    <p:extLst>
      <p:ext uri="{BB962C8B-B14F-4D97-AF65-F5344CB8AC3E}">
        <p14:creationId xmlns:p14="http://schemas.microsoft.com/office/powerpoint/2010/main" val="328052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9095-53EC-212C-8DC8-029FC2208D50}"/>
              </a:ext>
            </a:extLst>
          </p:cNvPr>
          <p:cNvSpPr>
            <a:spLocks noGrp="1"/>
          </p:cNvSpPr>
          <p:nvPr>
            <p:ph type="title"/>
          </p:nvPr>
        </p:nvSpPr>
        <p:spPr>
          <a:xfrm>
            <a:off x="698500" y="287602"/>
            <a:ext cx="7524750" cy="527539"/>
          </a:xfrm>
        </p:spPr>
        <p:txBody>
          <a:bodyPr>
            <a:noAutofit/>
          </a:bodyPr>
          <a:lstStyle/>
          <a:p>
            <a:r>
              <a:rPr lang="en-US" dirty="0">
                <a:latin typeface="Arial" panose="020B0604020202020204" pitchFamily="34" charset="0"/>
                <a:cs typeface="Arial" panose="020B0604020202020204" pitchFamily="34" charset="0"/>
              </a:rPr>
              <a:t>GSFC On-orbit Radiation Effects: Current Results</a:t>
            </a:r>
          </a:p>
        </p:txBody>
      </p:sp>
      <p:sp>
        <p:nvSpPr>
          <p:cNvPr id="3" name="Content Placeholder 2">
            <a:extLst>
              <a:ext uri="{FF2B5EF4-FFF2-40B4-BE49-F238E27FC236}">
                <a16:creationId xmlns:a16="http://schemas.microsoft.com/office/drawing/2014/main" id="{1F5FFF02-26CD-D93E-29A1-D07534ED8E8E}"/>
              </a:ext>
            </a:extLst>
          </p:cNvPr>
          <p:cNvSpPr>
            <a:spLocks noGrp="1"/>
          </p:cNvSpPr>
          <p:nvPr>
            <p:ph idx="1"/>
          </p:nvPr>
        </p:nvSpPr>
        <p:spPr>
          <a:xfrm>
            <a:off x="1117362" y="1190189"/>
            <a:ext cx="6210776" cy="3888527"/>
          </a:xfrm>
        </p:spPr>
        <p:txBody>
          <a:bodyPr>
            <a:noAutofit/>
          </a:bodyPr>
          <a:lstStyle/>
          <a:p>
            <a:pPr marL="0" indent="0">
              <a:buNone/>
            </a:pPr>
            <a:r>
              <a:rPr lang="en-US" sz="1200" b="1" dirty="0"/>
              <a:t>Methods</a:t>
            </a:r>
            <a:r>
              <a:rPr lang="en-US" sz="1200" dirty="0"/>
              <a:t>: Each anomaly record, including any attached data and information, was reviewed and scored according to the text descriptions for its "credibility" that the anomaly was, in fact, caused by space radiation (June - October 2023):</a:t>
            </a:r>
          </a:p>
          <a:p>
            <a:pPr marL="0" indent="0">
              <a:buNone/>
            </a:pPr>
            <a:endParaRPr lang="en-US" sz="1200" dirty="0"/>
          </a:p>
          <a:p>
            <a:r>
              <a:rPr lang="en-US" sz="1200" dirty="0"/>
              <a:t>Anomaly record text describing a </a:t>
            </a:r>
            <a:r>
              <a:rPr lang="en-US" sz="1200" i="1" dirty="0"/>
              <a:t>possible</a:t>
            </a:r>
            <a:r>
              <a:rPr lang="en-US" sz="1200" dirty="0"/>
              <a:t> space radiation cause was coded </a:t>
            </a:r>
            <a:r>
              <a:rPr lang="en-US" sz="1200" b="1" dirty="0"/>
              <a:t>PS</a:t>
            </a:r>
            <a:r>
              <a:rPr lang="en-US" sz="1200" dirty="0"/>
              <a:t>. </a:t>
            </a:r>
          </a:p>
          <a:p>
            <a:r>
              <a:rPr lang="en-US" sz="1200" dirty="0"/>
              <a:t>Anomaly record text describing a likely, probable, or definite space radiation cause were coded </a:t>
            </a:r>
            <a:r>
              <a:rPr lang="en-US" sz="1200" b="1" dirty="0"/>
              <a:t>PR</a:t>
            </a:r>
            <a:r>
              <a:rPr lang="en-US" sz="1200" dirty="0"/>
              <a:t>, </a:t>
            </a:r>
            <a:r>
              <a:rPr lang="en-US" sz="1200" b="1" dirty="0"/>
              <a:t>LK</a:t>
            </a:r>
            <a:r>
              <a:rPr lang="en-US" sz="1200" dirty="0"/>
              <a:t>, and </a:t>
            </a:r>
            <a:r>
              <a:rPr lang="en-US" sz="1200" b="1" dirty="0"/>
              <a:t>Y</a:t>
            </a:r>
            <a:r>
              <a:rPr lang="en-US" sz="1200" dirty="0"/>
              <a:t>, respectively.</a:t>
            </a:r>
          </a:p>
          <a:p>
            <a:pPr marL="0" indent="0">
              <a:buNone/>
            </a:pPr>
            <a:r>
              <a:rPr lang="en-US" sz="1200" dirty="0"/>
              <a:t>     The rationale for using these three categorical codes was to capture as accurately as practical the text descriptions used in each record; </a:t>
            </a:r>
            <a:r>
              <a:rPr lang="en-US" sz="1200" b="1" dirty="0"/>
              <a:t>LK</a:t>
            </a:r>
            <a:r>
              <a:rPr lang="en-US" sz="1200" dirty="0"/>
              <a:t> and </a:t>
            </a:r>
            <a:r>
              <a:rPr lang="en-US" sz="1200" b="1" dirty="0"/>
              <a:t>PR</a:t>
            </a:r>
            <a:r>
              <a:rPr lang="en-US" sz="1200" dirty="0"/>
              <a:t> have approximately equal credence and </a:t>
            </a:r>
            <a:r>
              <a:rPr lang="en-US" sz="1200" b="1" dirty="0"/>
              <a:t>Y</a:t>
            </a:r>
            <a:r>
              <a:rPr lang="en-US" sz="1200" dirty="0"/>
              <a:t> is more 	definitive.</a:t>
            </a:r>
          </a:p>
          <a:p>
            <a:pPr>
              <a:buFont typeface="Wingdings" pitchFamily="2" charset="2"/>
              <a:buChar char="Ø"/>
            </a:pPr>
            <a:r>
              <a:rPr lang="en-US" sz="1200" b="1" dirty="0"/>
              <a:t>Overview facts</a:t>
            </a:r>
            <a:r>
              <a:rPr lang="en-US" sz="1200" dirty="0"/>
              <a:t>:</a:t>
            </a:r>
          </a:p>
          <a:p>
            <a:r>
              <a:rPr lang="en-US" sz="1200" dirty="0"/>
              <a:t>852 Flight SOARS records indicated either possible (</a:t>
            </a:r>
            <a:r>
              <a:rPr lang="en-US" sz="1200" b="1" dirty="0"/>
              <a:t>PS</a:t>
            </a:r>
            <a:r>
              <a:rPr lang="en-US" sz="1200" dirty="0"/>
              <a:t> = 271) or combined likely, probable, or definite (</a:t>
            </a:r>
            <a:r>
              <a:rPr lang="en-US" sz="1200" b="1" dirty="0"/>
              <a:t>LK</a:t>
            </a:r>
            <a:r>
              <a:rPr lang="en-US" sz="1200" dirty="0"/>
              <a:t>, </a:t>
            </a:r>
            <a:r>
              <a:rPr lang="en-US" sz="1200" b="1" dirty="0"/>
              <a:t>PR</a:t>
            </a:r>
            <a:r>
              <a:rPr lang="en-US" sz="1200" dirty="0"/>
              <a:t>, </a:t>
            </a:r>
            <a:r>
              <a:rPr lang="en-US" sz="1200" b="1" dirty="0"/>
              <a:t>Y </a:t>
            </a:r>
            <a:r>
              <a:rPr lang="en-US" sz="1200" dirty="0"/>
              <a:t>= 581) radiation affected anomalies.</a:t>
            </a:r>
          </a:p>
          <a:p>
            <a:pPr marL="0" indent="0">
              <a:buNone/>
            </a:pPr>
            <a:r>
              <a:rPr lang="en-US" sz="1200" b="1" i="1" dirty="0"/>
              <a:t>     NOTE</a:t>
            </a:r>
            <a:r>
              <a:rPr lang="en-US" sz="1200" dirty="0"/>
              <a:t>: Henceforth, </a:t>
            </a:r>
            <a:r>
              <a:rPr lang="en-US" sz="1200" b="1" dirty="0"/>
              <a:t>LK</a:t>
            </a:r>
            <a:r>
              <a:rPr lang="en-US" sz="1200" dirty="0"/>
              <a:t>, </a:t>
            </a:r>
            <a:r>
              <a:rPr lang="en-US" sz="1200" b="1" dirty="0"/>
              <a:t>PR</a:t>
            </a:r>
            <a:r>
              <a:rPr lang="en-US" sz="1200" dirty="0"/>
              <a:t>, and </a:t>
            </a:r>
            <a:r>
              <a:rPr lang="en-US" sz="1200" b="1" dirty="0"/>
              <a:t>Y</a:t>
            </a:r>
            <a:r>
              <a:rPr lang="en-US" sz="1200" dirty="0"/>
              <a:t> </a:t>
            </a:r>
            <a:r>
              <a:rPr lang="en-US" sz="1200" i="1" dirty="0"/>
              <a:t>combined</a:t>
            </a:r>
            <a:r>
              <a:rPr lang="en-US" sz="1200" dirty="0"/>
              <a:t> will be called </a:t>
            </a:r>
            <a:r>
              <a:rPr lang="en-US" sz="1200" b="1" dirty="0"/>
              <a:t>PR</a:t>
            </a:r>
            <a:r>
              <a:rPr lang="en-US" sz="1200" dirty="0"/>
              <a:t>, for brevity. </a:t>
            </a:r>
          </a:p>
          <a:p>
            <a:r>
              <a:rPr lang="en-US" sz="1200" dirty="0"/>
              <a:t>Records covered 73 spacecraft and 4 instruments, launched between 1983 and 2022.          Thirty-seven (37) of those still are operating as of 31 December 2023.</a:t>
            </a:r>
          </a:p>
          <a:p>
            <a:pPr marL="0" indent="0">
              <a:buNone/>
            </a:pPr>
            <a:endParaRPr lang="en-US" sz="1200" dirty="0"/>
          </a:p>
          <a:p>
            <a:pPr marL="342900" lvl="1" indent="0">
              <a:buNone/>
            </a:pPr>
            <a:endParaRPr lang="en-US" sz="1200" dirty="0"/>
          </a:p>
          <a:p>
            <a:endParaRPr lang="en-US" sz="1200" dirty="0"/>
          </a:p>
          <a:p>
            <a:pPr marL="0" indent="0">
              <a:buNone/>
            </a:pPr>
            <a:r>
              <a:rPr lang="en-US" sz="1200" dirty="0"/>
              <a:t>	</a:t>
            </a:r>
          </a:p>
          <a:p>
            <a:pPr marL="0" indent="0">
              <a:buNone/>
            </a:pPr>
            <a:r>
              <a:rPr lang="en-US" sz="1200" b="1" dirty="0"/>
              <a:t>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	</a:t>
            </a:r>
          </a:p>
          <a:p>
            <a:pPr marL="0" indent="0">
              <a:buNone/>
            </a:pPr>
            <a:endParaRPr lang="en-US" sz="1200" dirty="0"/>
          </a:p>
          <a:p>
            <a:pPr marL="0" indent="0">
              <a:buNone/>
            </a:pPr>
            <a:endParaRPr lang="en-US" sz="1200" dirty="0"/>
          </a:p>
        </p:txBody>
      </p:sp>
      <p:sp>
        <p:nvSpPr>
          <p:cNvPr id="4" name="Slide Number Placeholder 3">
            <a:extLst>
              <a:ext uri="{FF2B5EF4-FFF2-40B4-BE49-F238E27FC236}">
                <a16:creationId xmlns:a16="http://schemas.microsoft.com/office/drawing/2014/main" id="{14BC06AC-6720-9FF6-FCB6-428B3CCD795A}"/>
              </a:ext>
            </a:extLst>
          </p:cNvPr>
          <p:cNvSpPr>
            <a:spLocks noGrp="1"/>
          </p:cNvSpPr>
          <p:nvPr>
            <p:ph type="sldNum" sz="quarter" idx="12"/>
          </p:nvPr>
        </p:nvSpPr>
        <p:spPr>
          <a:xfrm>
            <a:off x="6780848" y="6356352"/>
            <a:ext cx="216027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B66C651-0B97-1D47-B319-F3DF364C0986}" type="slidenum">
              <a:rPr lang="en-US" smtClean="0"/>
              <a:pPr/>
              <a:t>9</a:t>
            </a:fld>
            <a:endParaRPr lang="en-US"/>
          </a:p>
        </p:txBody>
      </p:sp>
    </p:spTree>
    <p:extLst>
      <p:ext uri="{BB962C8B-B14F-4D97-AF65-F5344CB8AC3E}">
        <p14:creationId xmlns:p14="http://schemas.microsoft.com/office/powerpoint/2010/main" val="66075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826B12E232D44AF476A855E97B203" ma:contentTypeVersion="1" ma:contentTypeDescription="Create a new document." ma:contentTypeScope="" ma:versionID="b182ba1730ddbc089b2ca9d474907b39">
  <xsd:schema xmlns:xsd="http://www.w3.org/2001/XMLSchema" xmlns:xs="http://www.w3.org/2001/XMLSchema" xmlns:p="http://schemas.microsoft.com/office/2006/metadata/properties" xmlns:ns2="http://schemas.microsoft.com/sharepoint/v4" xmlns:ns3="20f8d9d5-1735-4f2d-bfbe-918a4f3759d8" targetNamespace="http://schemas.microsoft.com/office/2006/metadata/properties" ma:root="true" ma:fieldsID="02558cc5f870d109c34389e0ac3c4ea2" ns2:_="" ns3:_="">
    <xsd:import namespace="http://schemas.microsoft.com/sharepoint/v4"/>
    <xsd:import namespace="20f8d9d5-1735-4f2d-bfbe-918a4f3759d8"/>
    <xsd:element name="properties">
      <xsd:complexType>
        <xsd:sequence>
          <xsd:element name="documentManagement">
            <xsd:complexType>
              <xsd:all>
                <xsd:element ref="ns2:IconOverla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f8d9d5-1735-4f2d-bfbe-918a4f3759d8"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20f8d9d5-1735-4f2d-bfbe-918a4f3759d8">7WPQ4U5XQU6A-573-4942</_dlc_DocId>
    <_dlc_DocIdUrl xmlns="20f8d9d5-1735-4f2d-bfbe-918a4f3759d8">
      <Url>https://sharepoint.integrity-apps.com/ProgramOperations/NationalPrograms/IRT/_layouts/15/DocIdRedir.aspx?ID=7WPQ4U5XQU6A-573-4942</Url>
      <Description>7WPQ4U5XQU6A-573-4942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5CFCF5-BA3E-49B2-BA78-2102B00C6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20f8d9d5-1735-4f2d-bfbe-918a4f375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504087-E9F3-401F-AE49-E448A5C4F705}">
  <ds:schemaRefs>
    <ds:schemaRef ds:uri="http://schemas.microsoft.com/office/2006/documentManagement/types"/>
    <ds:schemaRef ds:uri="http://purl.org/dc/elements/1.1/"/>
    <ds:schemaRef ds:uri="http://www.w3.org/XML/1998/namespace"/>
    <ds:schemaRef ds:uri="http://schemas.microsoft.com/sharepoint/v4"/>
    <ds:schemaRef ds:uri="http://schemas.openxmlformats.org/package/2006/metadata/core-properties"/>
    <ds:schemaRef ds:uri="http://schemas.microsoft.com/office/2006/metadata/properties"/>
    <ds:schemaRef ds:uri="20f8d9d5-1735-4f2d-bfbe-918a4f3759d8"/>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0D5CC81A-3B8C-4696-9F8D-6587D01C9C1E}">
  <ds:schemaRefs>
    <ds:schemaRef ds:uri="http://schemas.microsoft.com/sharepoint/v3/contenttype/forms"/>
  </ds:schemaRefs>
</ds:datastoreItem>
</file>

<file path=customXml/itemProps4.xml><?xml version="1.0" encoding="utf-8"?>
<ds:datastoreItem xmlns:ds="http://schemas.openxmlformats.org/officeDocument/2006/customXml" ds:itemID="{3DDB9E96-3336-47EA-9232-30D8EEC6345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415347</TotalTime>
  <Words>4126</Words>
  <Application>Microsoft Macintosh PowerPoint</Application>
  <PresentationFormat>On-screen Show (16:9)</PresentationFormat>
  <Paragraphs>419</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Symbol</vt:lpstr>
      <vt:lpstr>Times New Roman</vt:lpstr>
      <vt:lpstr>Wingdings</vt:lpstr>
      <vt:lpstr>1_Office Theme</vt:lpstr>
      <vt:lpstr> Extraction and Analysis of 4 Decades of Radiation Events from GSFC’s SOARS database</vt:lpstr>
      <vt:lpstr>Outline</vt:lpstr>
      <vt:lpstr>Definitions (as used in this document)</vt:lpstr>
      <vt:lpstr>Early Lessons from study</vt:lpstr>
      <vt:lpstr>Data gathering</vt:lpstr>
      <vt:lpstr>Typical BOM excerpt from high-end mission (Class B GEO)</vt:lpstr>
      <vt:lpstr>What do this BOM and other similar BOMs tell us?</vt:lpstr>
      <vt:lpstr>Radiation and on-orbit non-RHA performance data sources</vt:lpstr>
      <vt:lpstr>GSFC On-orbit Radiation Effects: Current Results</vt:lpstr>
      <vt:lpstr>GSFC On-orbit Radiation Effects: Overview Facts</vt:lpstr>
      <vt:lpstr>GSFC On-orbit Radiation Effects: Overview facts (cont’d)</vt:lpstr>
      <vt:lpstr>GSFC On-orbit Radiation Effects: Overview facts (cont’d)</vt:lpstr>
      <vt:lpstr>GSFC On-orbit Radiation Effects: Forward work</vt:lpstr>
      <vt:lpstr>SOARS data review (1)</vt:lpstr>
      <vt:lpstr>SOARS data review (2) </vt:lpstr>
      <vt:lpstr>PowerPoint Presentation</vt:lpstr>
      <vt:lpstr>On-orbit experiences outside of SOARS</vt:lpstr>
      <vt:lpstr>SpaceCube Time-on-orbit</vt:lpstr>
      <vt:lpstr>Aerocube orbits</vt:lpstr>
      <vt:lpstr>PowerPoint Presentation</vt:lpstr>
      <vt:lpstr>PowerPoint Presentation</vt:lpstr>
      <vt:lpstr>Current on-orbit findings summary</vt:lpstr>
      <vt:lpstr>Mystery electronics failures</vt:lpstr>
      <vt:lpstr>Conclusions</vt:lpstr>
      <vt:lpstr>Backup </vt:lpstr>
      <vt:lpstr>Source of Mission Risks</vt:lpstr>
      <vt:lpstr>The multi-dimensional radiation problem</vt:lpstr>
      <vt:lpstr>The charge</vt:lpstr>
      <vt:lpstr>Status</vt:lpstr>
      <vt:lpstr>PowerPoint Presentation</vt:lpstr>
      <vt:lpstr>Radiation risk and traceability</vt:lpstr>
      <vt:lpstr>Risk of failing radiation tests</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Leitner</dc:creator>
  <cp:lastModifiedBy>Leitner, Jesse A. (GSFC-3000)</cp:lastModifiedBy>
  <cp:revision>551</cp:revision>
  <cp:lastPrinted>2013-02-26T19:46:29Z</cp:lastPrinted>
  <dcterms:created xsi:type="dcterms:W3CDTF">2013-02-26T17:46:25Z</dcterms:created>
  <dcterms:modified xsi:type="dcterms:W3CDTF">2024-03-25T23:40:50Z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0x010100C6B826B12E232D44AF476A855E97B203</vt:lpwstr>
  </property>
  <property fmtid="{D5CDD505-2E9C-101B-9397-08002B2CF9AE}" pid="3" name="_dlc_DocIdItemGuid">
    <vt:lpwstr>7072535f-d366-40e7-834a-435db7e5f18c</vt:lpwstr>
  </property>
</Properties>
</file>