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57" r:id="rId3"/>
    <p:sldId id="259" r:id="rId4"/>
    <p:sldId id="261" r:id="rId5"/>
    <p:sldId id="260" r:id="rId6"/>
    <p:sldId id="276" r:id="rId7"/>
    <p:sldId id="266" r:id="rId8"/>
    <p:sldId id="275" r:id="rId9"/>
    <p:sldId id="277" r:id="rId10"/>
    <p:sldId id="270" r:id="rId11"/>
    <p:sldId id="271" r:id="rId12"/>
    <p:sldId id="273" r:id="rId13"/>
    <p:sldId id="27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41"/>
    <p:restoredTop sz="95574"/>
  </p:normalViewPr>
  <p:slideViewPr>
    <p:cSldViewPr snapToGrid="0">
      <p:cViewPr varScale="1">
        <p:scale>
          <a:sx n="128" d="100"/>
          <a:sy n="128" d="100"/>
        </p:scale>
        <p:origin x="6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E24CE-4887-8E4A-8015-48FCD8D7380D}" type="datetimeFigureOut">
              <a:rPr lang="en-US" smtClean="0"/>
              <a:t>4/2/24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1AFE36-F020-ED42-814D-295A85D16B7A}" type="slidenum">
              <a:rPr lang="en-US" smtClean="0"/>
              <a:t>‹#›</a:t>
            </a:fld>
            <a:endParaRPr lang="en-US"/>
          </a:p>
        </p:txBody>
      </p:sp>
    </p:spTree>
    <p:extLst>
      <p:ext uri="{BB962C8B-B14F-4D97-AF65-F5344CB8AC3E}">
        <p14:creationId xmlns:p14="http://schemas.microsoft.com/office/powerpoint/2010/main" val="3575318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5c5acfb8f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5c5acfb8f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0F81-C79C-507C-C41A-4E9BCFA0F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FAD779-F602-F761-357B-A246A48D37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5D827E-8BCB-A396-60D0-1C46D204C5F9}"/>
              </a:ext>
            </a:extLst>
          </p:cNvPr>
          <p:cNvSpPr>
            <a:spLocks noGrp="1"/>
          </p:cNvSpPr>
          <p:nvPr>
            <p:ph type="dt" sz="half" idx="10"/>
          </p:nvPr>
        </p:nvSpPr>
        <p:spPr/>
        <p:txBody>
          <a:bodyPr/>
          <a:lstStyle/>
          <a:p>
            <a:fld id="{F7918BDE-4FB4-634D-89F9-355886FBDC02}" type="datetime1">
              <a:rPr lang="en-US" smtClean="0"/>
              <a:t>4/2/24</a:t>
            </a:fld>
            <a:endParaRPr lang="en-US"/>
          </a:p>
        </p:txBody>
      </p:sp>
      <p:sp>
        <p:nvSpPr>
          <p:cNvPr id="5" name="Footer Placeholder 4">
            <a:extLst>
              <a:ext uri="{FF2B5EF4-FFF2-40B4-BE49-F238E27FC236}">
                <a16:creationId xmlns:a16="http://schemas.microsoft.com/office/drawing/2014/main" id="{8BDBEDCC-B7AC-79BF-216D-8EEE38A0FD27}"/>
              </a:ext>
            </a:extLst>
          </p:cNvPr>
          <p:cNvSpPr>
            <a:spLocks noGrp="1"/>
          </p:cNvSpPr>
          <p:nvPr>
            <p:ph type="ftr" sz="quarter" idx="11"/>
          </p:nvPr>
        </p:nvSpPr>
        <p:spPr/>
        <p:txBody>
          <a:bodyPr/>
          <a:lstStyle/>
          <a:p>
            <a:r>
              <a:rPr lang="en-US"/>
              <a:t>2024 Flight Software Workshop</a:t>
            </a:r>
          </a:p>
        </p:txBody>
      </p:sp>
      <p:sp>
        <p:nvSpPr>
          <p:cNvPr id="6" name="Slide Number Placeholder 5">
            <a:extLst>
              <a:ext uri="{FF2B5EF4-FFF2-40B4-BE49-F238E27FC236}">
                <a16:creationId xmlns:a16="http://schemas.microsoft.com/office/drawing/2014/main" id="{09C8C0A5-0919-C439-3ECB-E8A001DCBD00}"/>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681797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8D1CB-EE3C-0646-AE90-FD4E852F9F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BD8FB-1A99-3E98-6C04-4B49776186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8FFFB4-FA69-43C0-531C-DAC992B451D1}"/>
              </a:ext>
            </a:extLst>
          </p:cNvPr>
          <p:cNvSpPr>
            <a:spLocks noGrp="1"/>
          </p:cNvSpPr>
          <p:nvPr>
            <p:ph type="dt" sz="half" idx="10"/>
          </p:nvPr>
        </p:nvSpPr>
        <p:spPr/>
        <p:txBody>
          <a:bodyPr/>
          <a:lstStyle/>
          <a:p>
            <a:fld id="{8EDCCB72-A178-BE41-9314-0003D5EDDE8F}" type="datetime1">
              <a:rPr lang="en-US" smtClean="0"/>
              <a:t>4/2/24</a:t>
            </a:fld>
            <a:endParaRPr lang="en-US"/>
          </a:p>
        </p:txBody>
      </p:sp>
      <p:sp>
        <p:nvSpPr>
          <p:cNvPr id="5" name="Footer Placeholder 4">
            <a:extLst>
              <a:ext uri="{FF2B5EF4-FFF2-40B4-BE49-F238E27FC236}">
                <a16:creationId xmlns:a16="http://schemas.microsoft.com/office/drawing/2014/main" id="{BD3B0143-7B20-1A97-B505-C61A6B3CECCA}"/>
              </a:ext>
            </a:extLst>
          </p:cNvPr>
          <p:cNvSpPr>
            <a:spLocks noGrp="1"/>
          </p:cNvSpPr>
          <p:nvPr>
            <p:ph type="ftr" sz="quarter" idx="11"/>
          </p:nvPr>
        </p:nvSpPr>
        <p:spPr/>
        <p:txBody>
          <a:bodyPr/>
          <a:lstStyle/>
          <a:p>
            <a:r>
              <a:rPr lang="en-US"/>
              <a:t>2024 Flight Software Workshop</a:t>
            </a:r>
          </a:p>
        </p:txBody>
      </p:sp>
      <p:sp>
        <p:nvSpPr>
          <p:cNvPr id="6" name="Slide Number Placeholder 5">
            <a:extLst>
              <a:ext uri="{FF2B5EF4-FFF2-40B4-BE49-F238E27FC236}">
                <a16:creationId xmlns:a16="http://schemas.microsoft.com/office/drawing/2014/main" id="{6F6F0CF0-8876-39BC-8857-07570A0B6D47}"/>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536232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6E57-F3DD-0080-DE49-0DB04CC6CF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944893-4E86-7DFD-672A-5EB830B84ED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066197-E76A-FF14-E870-C7B0BFED57A4}"/>
              </a:ext>
            </a:extLst>
          </p:cNvPr>
          <p:cNvSpPr>
            <a:spLocks noGrp="1"/>
          </p:cNvSpPr>
          <p:nvPr>
            <p:ph type="dt" sz="half" idx="10"/>
          </p:nvPr>
        </p:nvSpPr>
        <p:spPr/>
        <p:txBody>
          <a:bodyPr/>
          <a:lstStyle/>
          <a:p>
            <a:fld id="{B40897DB-F9C5-D847-9D53-9AAB05E9BEEA}" type="datetime1">
              <a:rPr lang="en-US" smtClean="0"/>
              <a:t>4/2/24</a:t>
            </a:fld>
            <a:endParaRPr lang="en-US"/>
          </a:p>
        </p:txBody>
      </p:sp>
      <p:sp>
        <p:nvSpPr>
          <p:cNvPr id="5" name="Footer Placeholder 4">
            <a:extLst>
              <a:ext uri="{FF2B5EF4-FFF2-40B4-BE49-F238E27FC236}">
                <a16:creationId xmlns:a16="http://schemas.microsoft.com/office/drawing/2014/main" id="{EA14ED7B-DC17-8AD7-40F8-F3BB636C1757}"/>
              </a:ext>
            </a:extLst>
          </p:cNvPr>
          <p:cNvSpPr>
            <a:spLocks noGrp="1"/>
          </p:cNvSpPr>
          <p:nvPr>
            <p:ph type="ftr" sz="quarter" idx="11"/>
          </p:nvPr>
        </p:nvSpPr>
        <p:spPr/>
        <p:txBody>
          <a:bodyPr/>
          <a:lstStyle/>
          <a:p>
            <a:r>
              <a:rPr lang="en-US"/>
              <a:t>2024 Flight Software Workshop</a:t>
            </a:r>
          </a:p>
        </p:txBody>
      </p:sp>
      <p:sp>
        <p:nvSpPr>
          <p:cNvPr id="6" name="Slide Number Placeholder 5">
            <a:extLst>
              <a:ext uri="{FF2B5EF4-FFF2-40B4-BE49-F238E27FC236}">
                <a16:creationId xmlns:a16="http://schemas.microsoft.com/office/drawing/2014/main" id="{B7C3DE76-D399-4E4A-34AE-9AF663989AE3}"/>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1217864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D204-462F-B601-D91A-E4D2B428EB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0F2AB7-F51D-3A56-49B6-F024118C6D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2EE63E-5C33-5DD1-DA99-1C346E1EF1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6FA570-2282-1F43-6576-C3C0068B22A0}"/>
              </a:ext>
            </a:extLst>
          </p:cNvPr>
          <p:cNvSpPr>
            <a:spLocks noGrp="1"/>
          </p:cNvSpPr>
          <p:nvPr>
            <p:ph type="dt" sz="half" idx="10"/>
          </p:nvPr>
        </p:nvSpPr>
        <p:spPr/>
        <p:txBody>
          <a:bodyPr/>
          <a:lstStyle/>
          <a:p>
            <a:fld id="{5DCAF426-E769-E84F-9A13-AF05E8CEB76D}" type="datetime1">
              <a:rPr lang="en-US" smtClean="0"/>
              <a:t>4/2/24</a:t>
            </a:fld>
            <a:endParaRPr lang="en-US"/>
          </a:p>
        </p:txBody>
      </p:sp>
      <p:sp>
        <p:nvSpPr>
          <p:cNvPr id="6" name="Footer Placeholder 5">
            <a:extLst>
              <a:ext uri="{FF2B5EF4-FFF2-40B4-BE49-F238E27FC236}">
                <a16:creationId xmlns:a16="http://schemas.microsoft.com/office/drawing/2014/main" id="{759FD44C-07F8-15B4-8EBC-D87AB3ABEDED}"/>
              </a:ext>
            </a:extLst>
          </p:cNvPr>
          <p:cNvSpPr>
            <a:spLocks noGrp="1"/>
          </p:cNvSpPr>
          <p:nvPr>
            <p:ph type="ftr" sz="quarter" idx="11"/>
          </p:nvPr>
        </p:nvSpPr>
        <p:spPr/>
        <p:txBody>
          <a:bodyPr/>
          <a:lstStyle/>
          <a:p>
            <a:r>
              <a:rPr lang="en-US"/>
              <a:t>2024 Flight Software Workshop</a:t>
            </a:r>
          </a:p>
        </p:txBody>
      </p:sp>
      <p:sp>
        <p:nvSpPr>
          <p:cNvPr id="7" name="Slide Number Placeholder 6">
            <a:extLst>
              <a:ext uri="{FF2B5EF4-FFF2-40B4-BE49-F238E27FC236}">
                <a16:creationId xmlns:a16="http://schemas.microsoft.com/office/drawing/2014/main" id="{A8CC1C0B-3068-F3CC-ACAA-19D1B41E8757}"/>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2510559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06D5-935A-E086-E068-3F1A6B2A13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7B44D2-F342-8AE4-E940-E83D400AFF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1B6BE-29A9-E87D-446B-6E7EFC1A75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7FE988-10BE-66F8-FB17-7BEDEF4745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712331-15C7-07FE-A734-29DC5BF468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14CB51-1928-7813-58F5-540D3B98A05E}"/>
              </a:ext>
            </a:extLst>
          </p:cNvPr>
          <p:cNvSpPr>
            <a:spLocks noGrp="1"/>
          </p:cNvSpPr>
          <p:nvPr>
            <p:ph type="dt" sz="half" idx="10"/>
          </p:nvPr>
        </p:nvSpPr>
        <p:spPr/>
        <p:txBody>
          <a:bodyPr/>
          <a:lstStyle/>
          <a:p>
            <a:fld id="{483A6C68-A539-284A-BD9E-B646D14026DB}" type="datetime1">
              <a:rPr lang="en-US" smtClean="0"/>
              <a:t>4/2/24</a:t>
            </a:fld>
            <a:endParaRPr lang="en-US"/>
          </a:p>
        </p:txBody>
      </p:sp>
      <p:sp>
        <p:nvSpPr>
          <p:cNvPr id="8" name="Footer Placeholder 7">
            <a:extLst>
              <a:ext uri="{FF2B5EF4-FFF2-40B4-BE49-F238E27FC236}">
                <a16:creationId xmlns:a16="http://schemas.microsoft.com/office/drawing/2014/main" id="{F3C0DEC8-9AA7-366F-426C-4F7768C60235}"/>
              </a:ext>
            </a:extLst>
          </p:cNvPr>
          <p:cNvSpPr>
            <a:spLocks noGrp="1"/>
          </p:cNvSpPr>
          <p:nvPr>
            <p:ph type="ftr" sz="quarter" idx="11"/>
          </p:nvPr>
        </p:nvSpPr>
        <p:spPr/>
        <p:txBody>
          <a:bodyPr/>
          <a:lstStyle/>
          <a:p>
            <a:r>
              <a:rPr lang="en-US"/>
              <a:t>2024 Flight Software Workshop</a:t>
            </a:r>
          </a:p>
        </p:txBody>
      </p:sp>
      <p:sp>
        <p:nvSpPr>
          <p:cNvPr id="9" name="Slide Number Placeholder 8">
            <a:extLst>
              <a:ext uri="{FF2B5EF4-FFF2-40B4-BE49-F238E27FC236}">
                <a16:creationId xmlns:a16="http://schemas.microsoft.com/office/drawing/2014/main" id="{3FC1BA01-CF48-6452-C181-DCF378CB60FB}"/>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466675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8294-AD90-B981-1D77-19BEA2FBE4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1349B5-1E50-7806-34D8-4443FE819F6E}"/>
              </a:ext>
            </a:extLst>
          </p:cNvPr>
          <p:cNvSpPr>
            <a:spLocks noGrp="1"/>
          </p:cNvSpPr>
          <p:nvPr>
            <p:ph type="dt" sz="half" idx="10"/>
          </p:nvPr>
        </p:nvSpPr>
        <p:spPr/>
        <p:txBody>
          <a:bodyPr/>
          <a:lstStyle/>
          <a:p>
            <a:fld id="{4EAC5E23-1533-C944-B7CF-970C6B064535}" type="datetime1">
              <a:rPr lang="en-US" smtClean="0"/>
              <a:t>4/2/24</a:t>
            </a:fld>
            <a:endParaRPr lang="en-US"/>
          </a:p>
        </p:txBody>
      </p:sp>
      <p:sp>
        <p:nvSpPr>
          <p:cNvPr id="4" name="Footer Placeholder 3">
            <a:extLst>
              <a:ext uri="{FF2B5EF4-FFF2-40B4-BE49-F238E27FC236}">
                <a16:creationId xmlns:a16="http://schemas.microsoft.com/office/drawing/2014/main" id="{875688F9-9828-E54F-B836-5ABF60307412}"/>
              </a:ext>
            </a:extLst>
          </p:cNvPr>
          <p:cNvSpPr>
            <a:spLocks noGrp="1"/>
          </p:cNvSpPr>
          <p:nvPr>
            <p:ph type="ftr" sz="quarter" idx="11"/>
          </p:nvPr>
        </p:nvSpPr>
        <p:spPr/>
        <p:txBody>
          <a:bodyPr/>
          <a:lstStyle/>
          <a:p>
            <a:r>
              <a:rPr lang="en-US"/>
              <a:t>2024 Flight Software Workshop</a:t>
            </a:r>
          </a:p>
        </p:txBody>
      </p:sp>
      <p:sp>
        <p:nvSpPr>
          <p:cNvPr id="5" name="Slide Number Placeholder 4">
            <a:extLst>
              <a:ext uri="{FF2B5EF4-FFF2-40B4-BE49-F238E27FC236}">
                <a16:creationId xmlns:a16="http://schemas.microsoft.com/office/drawing/2014/main" id="{DD6B57A3-176C-46D5-B86E-9AA5056732C4}"/>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2783184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182F10-485F-5554-AE03-86FEAEA1DC12}"/>
              </a:ext>
            </a:extLst>
          </p:cNvPr>
          <p:cNvSpPr>
            <a:spLocks noGrp="1"/>
          </p:cNvSpPr>
          <p:nvPr>
            <p:ph type="dt" sz="half" idx="10"/>
          </p:nvPr>
        </p:nvSpPr>
        <p:spPr/>
        <p:txBody>
          <a:bodyPr/>
          <a:lstStyle/>
          <a:p>
            <a:fld id="{C767A45D-AA04-DE41-9E57-2700841EB4A3}" type="datetime1">
              <a:rPr lang="en-US" smtClean="0"/>
              <a:t>4/2/24</a:t>
            </a:fld>
            <a:endParaRPr lang="en-US"/>
          </a:p>
        </p:txBody>
      </p:sp>
      <p:sp>
        <p:nvSpPr>
          <p:cNvPr id="3" name="Footer Placeholder 2">
            <a:extLst>
              <a:ext uri="{FF2B5EF4-FFF2-40B4-BE49-F238E27FC236}">
                <a16:creationId xmlns:a16="http://schemas.microsoft.com/office/drawing/2014/main" id="{62025EC7-AFFF-EB56-1D40-4A139A589750}"/>
              </a:ext>
            </a:extLst>
          </p:cNvPr>
          <p:cNvSpPr>
            <a:spLocks noGrp="1"/>
          </p:cNvSpPr>
          <p:nvPr>
            <p:ph type="ftr" sz="quarter" idx="11"/>
          </p:nvPr>
        </p:nvSpPr>
        <p:spPr/>
        <p:txBody>
          <a:bodyPr/>
          <a:lstStyle/>
          <a:p>
            <a:r>
              <a:rPr lang="en-US"/>
              <a:t>2024 Flight Software Workshop</a:t>
            </a:r>
          </a:p>
        </p:txBody>
      </p:sp>
      <p:sp>
        <p:nvSpPr>
          <p:cNvPr id="4" name="Slide Number Placeholder 3">
            <a:extLst>
              <a:ext uri="{FF2B5EF4-FFF2-40B4-BE49-F238E27FC236}">
                <a16:creationId xmlns:a16="http://schemas.microsoft.com/office/drawing/2014/main" id="{940271DE-6F37-8A47-60FD-773D74C189E9}"/>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1688177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41A72-77F7-5FEE-084E-010EC70720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6B4A42-BF7F-896A-4BF7-97FDC3F0CB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BFF4B7-789E-D40D-C48A-1EC95CCE0B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CE741-0AB4-8BF3-5161-BCCEED6C9481}"/>
              </a:ext>
            </a:extLst>
          </p:cNvPr>
          <p:cNvSpPr>
            <a:spLocks noGrp="1"/>
          </p:cNvSpPr>
          <p:nvPr>
            <p:ph type="dt" sz="half" idx="10"/>
          </p:nvPr>
        </p:nvSpPr>
        <p:spPr/>
        <p:txBody>
          <a:bodyPr/>
          <a:lstStyle/>
          <a:p>
            <a:fld id="{DB519259-DF90-0F48-BF2E-3653D97B2C0A}" type="datetime1">
              <a:rPr lang="en-US" smtClean="0"/>
              <a:t>4/2/24</a:t>
            </a:fld>
            <a:endParaRPr lang="en-US"/>
          </a:p>
        </p:txBody>
      </p:sp>
      <p:sp>
        <p:nvSpPr>
          <p:cNvPr id="6" name="Footer Placeholder 5">
            <a:extLst>
              <a:ext uri="{FF2B5EF4-FFF2-40B4-BE49-F238E27FC236}">
                <a16:creationId xmlns:a16="http://schemas.microsoft.com/office/drawing/2014/main" id="{A617946B-5459-709E-6C70-F13C12598321}"/>
              </a:ext>
            </a:extLst>
          </p:cNvPr>
          <p:cNvSpPr>
            <a:spLocks noGrp="1"/>
          </p:cNvSpPr>
          <p:nvPr>
            <p:ph type="ftr" sz="quarter" idx="11"/>
          </p:nvPr>
        </p:nvSpPr>
        <p:spPr/>
        <p:txBody>
          <a:bodyPr/>
          <a:lstStyle/>
          <a:p>
            <a:r>
              <a:rPr lang="en-US"/>
              <a:t>2024 Flight Software Workshop</a:t>
            </a:r>
          </a:p>
        </p:txBody>
      </p:sp>
      <p:sp>
        <p:nvSpPr>
          <p:cNvPr id="7" name="Slide Number Placeholder 6">
            <a:extLst>
              <a:ext uri="{FF2B5EF4-FFF2-40B4-BE49-F238E27FC236}">
                <a16:creationId xmlns:a16="http://schemas.microsoft.com/office/drawing/2014/main" id="{00DD8517-C377-C4F8-320F-6485EA411D43}"/>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82297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9DE73-9520-4A49-CCB3-D8B0A18BB3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049D83-ECE4-A43B-7C4A-7581F9F4B2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FD5AC1-4627-56E9-BCBC-CE3C243B5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220F1A-5F46-FB48-5986-699FB6749920}"/>
              </a:ext>
            </a:extLst>
          </p:cNvPr>
          <p:cNvSpPr>
            <a:spLocks noGrp="1"/>
          </p:cNvSpPr>
          <p:nvPr>
            <p:ph type="dt" sz="half" idx="10"/>
          </p:nvPr>
        </p:nvSpPr>
        <p:spPr/>
        <p:txBody>
          <a:bodyPr/>
          <a:lstStyle/>
          <a:p>
            <a:fld id="{0E170DE8-AB05-EA41-B6E7-98012DF59A92}" type="datetime1">
              <a:rPr lang="en-US" smtClean="0"/>
              <a:t>4/2/24</a:t>
            </a:fld>
            <a:endParaRPr lang="en-US"/>
          </a:p>
        </p:txBody>
      </p:sp>
      <p:sp>
        <p:nvSpPr>
          <p:cNvPr id="6" name="Footer Placeholder 5">
            <a:extLst>
              <a:ext uri="{FF2B5EF4-FFF2-40B4-BE49-F238E27FC236}">
                <a16:creationId xmlns:a16="http://schemas.microsoft.com/office/drawing/2014/main" id="{06A42403-C441-B0D2-2844-B673FDCF942E}"/>
              </a:ext>
            </a:extLst>
          </p:cNvPr>
          <p:cNvSpPr>
            <a:spLocks noGrp="1"/>
          </p:cNvSpPr>
          <p:nvPr>
            <p:ph type="ftr" sz="quarter" idx="11"/>
          </p:nvPr>
        </p:nvSpPr>
        <p:spPr/>
        <p:txBody>
          <a:bodyPr/>
          <a:lstStyle/>
          <a:p>
            <a:r>
              <a:rPr lang="en-US"/>
              <a:t>2024 Flight Software Workshop</a:t>
            </a:r>
          </a:p>
        </p:txBody>
      </p:sp>
      <p:sp>
        <p:nvSpPr>
          <p:cNvPr id="7" name="Slide Number Placeholder 6">
            <a:extLst>
              <a:ext uri="{FF2B5EF4-FFF2-40B4-BE49-F238E27FC236}">
                <a16:creationId xmlns:a16="http://schemas.microsoft.com/office/drawing/2014/main" id="{9C670018-75EB-7C95-4CE4-F504257BC926}"/>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3954404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DEE7-0987-CAEC-50A5-700426824F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A5E6C7-A097-3853-E35E-123C3E15DC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97AF48-25E1-95C5-F34D-1A059A28ED64}"/>
              </a:ext>
            </a:extLst>
          </p:cNvPr>
          <p:cNvSpPr>
            <a:spLocks noGrp="1"/>
          </p:cNvSpPr>
          <p:nvPr>
            <p:ph type="dt" sz="half" idx="10"/>
          </p:nvPr>
        </p:nvSpPr>
        <p:spPr/>
        <p:txBody>
          <a:bodyPr/>
          <a:lstStyle/>
          <a:p>
            <a:fld id="{103EFF92-663B-D543-B010-A4208C0C0DC1}" type="datetime1">
              <a:rPr lang="en-US" smtClean="0"/>
              <a:t>4/2/24</a:t>
            </a:fld>
            <a:endParaRPr lang="en-US"/>
          </a:p>
        </p:txBody>
      </p:sp>
      <p:sp>
        <p:nvSpPr>
          <p:cNvPr id="5" name="Footer Placeholder 4">
            <a:extLst>
              <a:ext uri="{FF2B5EF4-FFF2-40B4-BE49-F238E27FC236}">
                <a16:creationId xmlns:a16="http://schemas.microsoft.com/office/drawing/2014/main" id="{872186CE-B03F-ED9F-1BA0-DF3BF30CD8D4}"/>
              </a:ext>
            </a:extLst>
          </p:cNvPr>
          <p:cNvSpPr>
            <a:spLocks noGrp="1"/>
          </p:cNvSpPr>
          <p:nvPr>
            <p:ph type="ftr" sz="quarter" idx="11"/>
          </p:nvPr>
        </p:nvSpPr>
        <p:spPr/>
        <p:txBody>
          <a:bodyPr/>
          <a:lstStyle/>
          <a:p>
            <a:r>
              <a:rPr lang="en-US"/>
              <a:t>2024 Flight Software Workshop</a:t>
            </a:r>
          </a:p>
        </p:txBody>
      </p:sp>
      <p:sp>
        <p:nvSpPr>
          <p:cNvPr id="6" name="Slide Number Placeholder 5">
            <a:extLst>
              <a:ext uri="{FF2B5EF4-FFF2-40B4-BE49-F238E27FC236}">
                <a16:creationId xmlns:a16="http://schemas.microsoft.com/office/drawing/2014/main" id="{113B176A-DC78-D156-A31D-B70B30B931D4}"/>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1639680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4E3D9-EC83-5ED2-AFD6-9263AD9846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B1F823-31B2-B59E-0C7F-AC4AC2F036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77F956-8092-3702-DE15-F8D4831D5ED8}"/>
              </a:ext>
            </a:extLst>
          </p:cNvPr>
          <p:cNvSpPr>
            <a:spLocks noGrp="1"/>
          </p:cNvSpPr>
          <p:nvPr>
            <p:ph type="dt" sz="half" idx="10"/>
          </p:nvPr>
        </p:nvSpPr>
        <p:spPr/>
        <p:txBody>
          <a:bodyPr/>
          <a:lstStyle/>
          <a:p>
            <a:fld id="{34230882-2967-B644-AB69-8EAC573FC780}" type="datetime1">
              <a:rPr lang="en-US" smtClean="0"/>
              <a:t>4/2/24</a:t>
            </a:fld>
            <a:endParaRPr lang="en-US"/>
          </a:p>
        </p:txBody>
      </p:sp>
      <p:sp>
        <p:nvSpPr>
          <p:cNvPr id="5" name="Footer Placeholder 4">
            <a:extLst>
              <a:ext uri="{FF2B5EF4-FFF2-40B4-BE49-F238E27FC236}">
                <a16:creationId xmlns:a16="http://schemas.microsoft.com/office/drawing/2014/main" id="{7A127599-70A0-D866-B68A-2B3CAA5BF569}"/>
              </a:ext>
            </a:extLst>
          </p:cNvPr>
          <p:cNvSpPr>
            <a:spLocks noGrp="1"/>
          </p:cNvSpPr>
          <p:nvPr>
            <p:ph type="ftr" sz="quarter" idx="11"/>
          </p:nvPr>
        </p:nvSpPr>
        <p:spPr/>
        <p:txBody>
          <a:bodyPr/>
          <a:lstStyle/>
          <a:p>
            <a:r>
              <a:rPr lang="en-US"/>
              <a:t>2024 Flight Software Workshop</a:t>
            </a:r>
          </a:p>
        </p:txBody>
      </p:sp>
      <p:sp>
        <p:nvSpPr>
          <p:cNvPr id="6" name="Slide Number Placeholder 5">
            <a:extLst>
              <a:ext uri="{FF2B5EF4-FFF2-40B4-BE49-F238E27FC236}">
                <a16:creationId xmlns:a16="http://schemas.microsoft.com/office/drawing/2014/main" id="{4334A227-EA7F-BDBE-6564-19673564F173}"/>
              </a:ext>
            </a:extLst>
          </p:cNvPr>
          <p:cNvSpPr>
            <a:spLocks noGrp="1"/>
          </p:cNvSpPr>
          <p:nvPr>
            <p:ph type="sldNum" sz="quarter" idx="12"/>
          </p:nvPr>
        </p:nvSpPr>
        <p:spPr/>
        <p:txBody>
          <a:bodyPr/>
          <a:lstStyle/>
          <a:p>
            <a:fld id="{983E9A77-D4E0-0A4C-96AB-5C286605DA80}" type="slidenum">
              <a:rPr lang="en-US" smtClean="0"/>
              <a:t>‹#›</a:t>
            </a:fld>
            <a:endParaRPr lang="en-US"/>
          </a:p>
        </p:txBody>
      </p:sp>
    </p:spTree>
    <p:extLst>
      <p:ext uri="{BB962C8B-B14F-4D97-AF65-F5344CB8AC3E}">
        <p14:creationId xmlns:p14="http://schemas.microsoft.com/office/powerpoint/2010/main" val="3371866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5" name="Google Shape;25;p4"/>
          <p:cNvGrpSpPr/>
          <p:nvPr/>
        </p:nvGrpSpPr>
        <p:grpSpPr>
          <a:xfrm>
            <a:off x="1107190" y="1588342"/>
            <a:ext cx="994351" cy="61101"/>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 name="Google Shape;28;p4"/>
          <p:cNvSpPr txBox="1">
            <a:spLocks noGrp="1"/>
          </p:cNvSpPr>
          <p:nvPr>
            <p:ph type="title"/>
          </p:nvPr>
        </p:nvSpPr>
        <p:spPr>
          <a:xfrm>
            <a:off x="972600" y="1758200"/>
            <a:ext cx="10251600" cy="7136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3467"/>
            </a:lvl1pPr>
            <a:lvl2pPr lvl="1">
              <a:spcBef>
                <a:spcPts val="0"/>
              </a:spcBef>
              <a:spcAft>
                <a:spcPts val="0"/>
              </a:spcAft>
              <a:buSzPts val="2600"/>
              <a:buNone/>
              <a:defRPr sz="3467"/>
            </a:lvl2pPr>
            <a:lvl3pPr lvl="2">
              <a:spcBef>
                <a:spcPts val="0"/>
              </a:spcBef>
              <a:spcAft>
                <a:spcPts val="0"/>
              </a:spcAft>
              <a:buSzPts val="2600"/>
              <a:buNone/>
              <a:defRPr sz="3467"/>
            </a:lvl3pPr>
            <a:lvl4pPr lvl="3">
              <a:spcBef>
                <a:spcPts val="0"/>
              </a:spcBef>
              <a:spcAft>
                <a:spcPts val="0"/>
              </a:spcAft>
              <a:buSzPts val="2600"/>
              <a:buNone/>
              <a:defRPr sz="3467"/>
            </a:lvl4pPr>
            <a:lvl5pPr lvl="4">
              <a:spcBef>
                <a:spcPts val="0"/>
              </a:spcBef>
              <a:spcAft>
                <a:spcPts val="0"/>
              </a:spcAft>
              <a:buSzPts val="2600"/>
              <a:buNone/>
              <a:defRPr sz="3467"/>
            </a:lvl5pPr>
            <a:lvl6pPr lvl="5">
              <a:spcBef>
                <a:spcPts val="0"/>
              </a:spcBef>
              <a:spcAft>
                <a:spcPts val="0"/>
              </a:spcAft>
              <a:buSzPts val="2600"/>
              <a:buNone/>
              <a:defRPr sz="3467"/>
            </a:lvl6pPr>
            <a:lvl7pPr lvl="6">
              <a:spcBef>
                <a:spcPts val="0"/>
              </a:spcBef>
              <a:spcAft>
                <a:spcPts val="0"/>
              </a:spcAft>
              <a:buSzPts val="2600"/>
              <a:buNone/>
              <a:defRPr sz="3467"/>
            </a:lvl7pPr>
            <a:lvl8pPr lvl="7">
              <a:spcBef>
                <a:spcPts val="0"/>
              </a:spcBef>
              <a:spcAft>
                <a:spcPts val="0"/>
              </a:spcAft>
              <a:buSzPts val="2600"/>
              <a:buNone/>
              <a:defRPr sz="3467"/>
            </a:lvl8pPr>
            <a:lvl9pPr lvl="8">
              <a:spcBef>
                <a:spcPts val="0"/>
              </a:spcBef>
              <a:spcAft>
                <a:spcPts val="0"/>
              </a:spcAft>
              <a:buSzPts val="2600"/>
              <a:buNone/>
              <a:defRPr sz="3467"/>
            </a:lvl9pPr>
          </a:lstStyle>
          <a:p>
            <a:endParaRPr/>
          </a:p>
        </p:txBody>
      </p:sp>
      <p:sp>
        <p:nvSpPr>
          <p:cNvPr id="29" name="Google Shape;29;p4"/>
          <p:cNvSpPr txBox="1">
            <a:spLocks noGrp="1"/>
          </p:cNvSpPr>
          <p:nvPr>
            <p:ph type="body" idx="1"/>
          </p:nvPr>
        </p:nvSpPr>
        <p:spPr>
          <a:xfrm>
            <a:off x="972600" y="2771833"/>
            <a:ext cx="10251600" cy="3014800"/>
          </a:xfrm>
          <a:prstGeom prst="rect">
            <a:avLst/>
          </a:prstGeom>
        </p:spPr>
        <p:txBody>
          <a:bodyPr spcFirstLastPara="1" wrap="square" lIns="91425" tIns="91425" rIns="91425" bIns="91425" anchor="t" anchorCtr="0">
            <a:normAutofit/>
          </a:bodyPr>
          <a:lstStyle>
            <a:lvl1pPr marL="609585" lvl="0" indent="-414856">
              <a:spcBef>
                <a:spcPts val="0"/>
              </a:spcBef>
              <a:spcAft>
                <a:spcPts val="0"/>
              </a:spcAft>
              <a:buSzPts val="1300"/>
              <a:buChar char="●"/>
              <a:defRPr/>
            </a:lvl1pPr>
            <a:lvl2pPr marL="1219170" lvl="1" indent="-397923">
              <a:spcBef>
                <a:spcPts val="0"/>
              </a:spcBef>
              <a:spcAft>
                <a:spcPts val="0"/>
              </a:spcAft>
              <a:buSzPts val="1100"/>
              <a:buChar char="○"/>
              <a:defRPr/>
            </a:lvl2pPr>
            <a:lvl3pPr marL="1828754" lvl="2" indent="-397923">
              <a:spcBef>
                <a:spcPts val="0"/>
              </a:spcBef>
              <a:spcAft>
                <a:spcPts val="0"/>
              </a:spcAft>
              <a:buSzPts val="1100"/>
              <a:buChar char="■"/>
              <a:defRPr/>
            </a:lvl3pPr>
            <a:lvl4pPr marL="2438339" lvl="3" indent="-397923">
              <a:spcBef>
                <a:spcPts val="0"/>
              </a:spcBef>
              <a:spcAft>
                <a:spcPts val="0"/>
              </a:spcAft>
              <a:buSzPts val="1100"/>
              <a:buChar char="●"/>
              <a:defRPr/>
            </a:lvl4pPr>
            <a:lvl5pPr marL="3047924" lvl="4" indent="-397923">
              <a:spcBef>
                <a:spcPts val="0"/>
              </a:spcBef>
              <a:spcAft>
                <a:spcPts val="0"/>
              </a:spcAft>
              <a:buSzPts val="1100"/>
              <a:buChar char="○"/>
              <a:defRPr/>
            </a:lvl5pPr>
            <a:lvl6pPr marL="3657509" lvl="5" indent="-397923">
              <a:spcBef>
                <a:spcPts val="0"/>
              </a:spcBef>
              <a:spcAft>
                <a:spcPts val="0"/>
              </a:spcAft>
              <a:buSzPts val="1100"/>
              <a:buChar char="■"/>
              <a:defRPr/>
            </a:lvl6pPr>
            <a:lvl7pPr marL="4267093" lvl="6" indent="-397923">
              <a:spcBef>
                <a:spcPts val="0"/>
              </a:spcBef>
              <a:spcAft>
                <a:spcPts val="0"/>
              </a:spcAft>
              <a:buSzPts val="1100"/>
              <a:buChar char="●"/>
              <a:defRPr/>
            </a:lvl7pPr>
            <a:lvl8pPr marL="4876678" lvl="7" indent="-397923">
              <a:spcBef>
                <a:spcPts val="0"/>
              </a:spcBef>
              <a:spcAft>
                <a:spcPts val="0"/>
              </a:spcAft>
              <a:buSzPts val="1100"/>
              <a:buChar char="○"/>
              <a:defRPr/>
            </a:lvl8pPr>
            <a:lvl9pPr marL="5486263" lvl="8" indent="-397923">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50675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ACBD31-A0DE-C502-F8A3-543BE6EB0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187C38-BA26-4373-922B-A28CF4FBC3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6B49A-CB49-671F-CC0B-0639371ADC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AC63AA-5EA0-8040-9E88-473F65045654}" type="datetime1">
              <a:rPr lang="en-US" smtClean="0"/>
              <a:t>4/2/24</a:t>
            </a:fld>
            <a:endParaRPr lang="en-US"/>
          </a:p>
        </p:txBody>
      </p:sp>
      <p:sp>
        <p:nvSpPr>
          <p:cNvPr id="5" name="Footer Placeholder 4">
            <a:extLst>
              <a:ext uri="{FF2B5EF4-FFF2-40B4-BE49-F238E27FC236}">
                <a16:creationId xmlns:a16="http://schemas.microsoft.com/office/drawing/2014/main" id="{6FE02263-0174-5959-616A-0A09444B20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2024 Flight Software Workshop</a:t>
            </a:r>
          </a:p>
        </p:txBody>
      </p:sp>
      <p:sp>
        <p:nvSpPr>
          <p:cNvPr id="6" name="Slide Number Placeholder 5">
            <a:extLst>
              <a:ext uri="{FF2B5EF4-FFF2-40B4-BE49-F238E27FC236}">
                <a16:creationId xmlns:a16="http://schemas.microsoft.com/office/drawing/2014/main" id="{7A103221-BEC4-5987-6255-90745D74D2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3E9A77-D4E0-0A4C-96AB-5C286605DA80}" type="slidenum">
              <a:rPr lang="en-US" smtClean="0"/>
              <a:t>‹#›</a:t>
            </a:fld>
            <a:endParaRPr lang="en-US"/>
          </a:p>
        </p:txBody>
      </p:sp>
    </p:spTree>
    <p:extLst>
      <p:ext uri="{BB962C8B-B14F-4D97-AF65-F5344CB8AC3E}">
        <p14:creationId xmlns:p14="http://schemas.microsoft.com/office/powerpoint/2010/main" val="3444713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lbse2023.github.io/"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9907C3-4AA9-0A46-DE0A-E5FE84059189}"/>
              </a:ext>
            </a:extLst>
          </p:cNvPr>
          <p:cNvSpPr>
            <a:spLocks noGrp="1"/>
          </p:cNvSpPr>
          <p:nvPr>
            <p:ph type="ctrTitle"/>
          </p:nvPr>
        </p:nvSpPr>
        <p:spPr>
          <a:xfrm>
            <a:off x="838200" y="451381"/>
            <a:ext cx="10512552" cy="4066540"/>
          </a:xfrm>
        </p:spPr>
        <p:txBody>
          <a:bodyPr anchor="b">
            <a:normAutofit/>
          </a:bodyPr>
          <a:lstStyle/>
          <a:p>
            <a:pPr algn="l"/>
            <a:r>
              <a:rPr lang="en-US" sz="6600" kern="1400" spc="25" dirty="0">
                <a:effectLst/>
                <a:latin typeface="Calibri Light" panose="020F0302020204030204" pitchFamily="34" charset="0"/>
                <a:ea typeface="DengXian Light" panose="02010600030101010101" pitchFamily="2" charset="-122"/>
                <a:cs typeface="Times New Roman" panose="02020603050405020304" pitchFamily="18" charset="0"/>
              </a:rPr>
              <a:t>Enhanced </a:t>
            </a:r>
            <a:r>
              <a:rPr lang="en-US" sz="6600" kern="1400" spc="25">
                <a:effectLst/>
                <a:latin typeface="Calibri Light" panose="020F0302020204030204" pitchFamily="34" charset="0"/>
                <a:ea typeface="DengXian Light" panose="02010600030101010101" pitchFamily="2" charset="-122"/>
                <a:cs typeface="Times New Roman" panose="02020603050405020304" pitchFamily="18" charset="0"/>
              </a:rPr>
              <a:t>Software Defect </a:t>
            </a:r>
            <a:r>
              <a:rPr lang="en-US" sz="6600" kern="1400" spc="25" dirty="0">
                <a:effectLst/>
                <a:latin typeface="Calibri Light" panose="020F0302020204030204" pitchFamily="34" charset="0"/>
                <a:ea typeface="DengXian Light" panose="02010600030101010101" pitchFamily="2" charset="-122"/>
                <a:cs typeface="Times New Roman" panose="02020603050405020304" pitchFamily="18" charset="0"/>
              </a:rPr>
              <a:t>Classification with NLP</a:t>
            </a:r>
            <a:endParaRPr lang="en-US" sz="6600" dirty="0"/>
          </a:p>
        </p:txBody>
      </p:sp>
      <p:sp>
        <p:nvSpPr>
          <p:cNvPr id="3" name="Subtitle 2">
            <a:extLst>
              <a:ext uri="{FF2B5EF4-FFF2-40B4-BE49-F238E27FC236}">
                <a16:creationId xmlns:a16="http://schemas.microsoft.com/office/drawing/2014/main" id="{B75936B7-4BBF-1A5D-933D-C48966370C01}"/>
              </a:ext>
            </a:extLst>
          </p:cNvPr>
          <p:cNvSpPr>
            <a:spLocks noGrp="1"/>
          </p:cNvSpPr>
          <p:nvPr>
            <p:ph type="subTitle" idx="1"/>
          </p:nvPr>
        </p:nvSpPr>
        <p:spPr>
          <a:xfrm>
            <a:off x="838199" y="4983276"/>
            <a:ext cx="10512552" cy="1126680"/>
          </a:xfrm>
        </p:spPr>
        <p:txBody>
          <a:bodyPr>
            <a:normAutofit/>
          </a:bodyPr>
          <a:lstStyle/>
          <a:p>
            <a:pPr algn="l"/>
            <a:r>
              <a:rPr lang="en-US" sz="1700"/>
              <a:t>Ying Shi, PhD, NASA GSFC</a:t>
            </a:r>
          </a:p>
          <a:p>
            <a:pPr algn="l"/>
            <a:r>
              <a:rPr lang="en-US" sz="1700"/>
              <a:t>Leila </a:t>
            </a:r>
            <a:r>
              <a:rPr lang="en-US" sz="1700" err="1"/>
              <a:t>Meshkat</a:t>
            </a:r>
            <a:r>
              <a:rPr lang="en-US" sz="1700"/>
              <a:t>, PhD, NASA JPL</a:t>
            </a:r>
          </a:p>
          <a:p>
            <a:pPr algn="l"/>
            <a:r>
              <a:rPr lang="en-US" sz="1700"/>
              <a:t>Daniel Chang, Yale University</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8514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886359-3ADD-87DA-9027-55F2E6836C00}"/>
              </a:ext>
            </a:extLst>
          </p:cNvPr>
          <p:cNvSpPr>
            <a:spLocks noGrp="1"/>
          </p:cNvSpPr>
          <p:nvPr>
            <p:ph type="title"/>
          </p:nvPr>
        </p:nvSpPr>
        <p:spPr>
          <a:xfrm>
            <a:off x="838200" y="365125"/>
            <a:ext cx="10515600" cy="1325563"/>
          </a:xfrm>
        </p:spPr>
        <p:txBody>
          <a:bodyPr>
            <a:normAutofit/>
          </a:bodyPr>
          <a:lstStyle/>
          <a:p>
            <a:r>
              <a:rPr lang="en-US" sz="5400"/>
              <a:t>Overview and Outline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95F656E-A03B-0CB4-55D1-46FDD4E0A3B2}"/>
              </a:ext>
            </a:extLst>
          </p:cNvPr>
          <p:cNvSpPr>
            <a:spLocks noGrp="1"/>
          </p:cNvSpPr>
          <p:nvPr>
            <p:ph idx="1"/>
          </p:nvPr>
        </p:nvSpPr>
        <p:spPr>
          <a:xfrm>
            <a:off x="838200" y="1929384"/>
            <a:ext cx="10515600" cy="4251960"/>
          </a:xfrm>
        </p:spPr>
        <p:txBody>
          <a:bodyPr>
            <a:normAutofit/>
          </a:bodyPr>
          <a:lstStyle/>
          <a:p>
            <a:r>
              <a:rPr lang="en-US" sz="2200" dirty="0"/>
              <a:t>Background</a:t>
            </a:r>
          </a:p>
          <a:p>
            <a:r>
              <a:rPr lang="en-US" sz="2200" dirty="0"/>
              <a:t>Status of the collection and analysis of Software Anomaly/Discrepancy Data </a:t>
            </a:r>
          </a:p>
          <a:p>
            <a:r>
              <a:rPr lang="en-US" sz="2200" dirty="0"/>
              <a:t>Classification of Software Defects Data </a:t>
            </a:r>
          </a:p>
          <a:p>
            <a:r>
              <a:rPr lang="en-US" sz="2200" dirty="0"/>
              <a:t>NLP for classification</a:t>
            </a:r>
          </a:p>
          <a:p>
            <a:r>
              <a:rPr lang="en-US" sz="2200" dirty="0"/>
              <a:t>Initial Results and Future Research</a:t>
            </a:r>
          </a:p>
        </p:txBody>
      </p:sp>
      <p:sp>
        <p:nvSpPr>
          <p:cNvPr id="4" name="Footer Placeholder 3">
            <a:extLst>
              <a:ext uri="{FF2B5EF4-FFF2-40B4-BE49-F238E27FC236}">
                <a16:creationId xmlns:a16="http://schemas.microsoft.com/office/drawing/2014/main" id="{64F2307B-0F35-7B22-8536-062326BEB8E3}"/>
              </a:ext>
            </a:extLst>
          </p:cNvPr>
          <p:cNvSpPr>
            <a:spLocks noGrp="1"/>
          </p:cNvSpPr>
          <p:nvPr>
            <p:ph type="ftr" sz="quarter" idx="11"/>
          </p:nvPr>
        </p:nvSpPr>
        <p:spPr/>
        <p:txBody>
          <a:bodyPr/>
          <a:lstStyle/>
          <a:p>
            <a:r>
              <a:rPr lang="en-US"/>
              <a:t>2024 Flight Software Workshop</a:t>
            </a:r>
          </a:p>
        </p:txBody>
      </p:sp>
      <p:sp>
        <p:nvSpPr>
          <p:cNvPr id="5" name="Slide Number Placeholder 4">
            <a:extLst>
              <a:ext uri="{FF2B5EF4-FFF2-40B4-BE49-F238E27FC236}">
                <a16:creationId xmlns:a16="http://schemas.microsoft.com/office/drawing/2014/main" id="{57CA6EAB-C273-4ABE-B300-CA940860F732}"/>
              </a:ext>
            </a:extLst>
          </p:cNvPr>
          <p:cNvSpPr>
            <a:spLocks noGrp="1"/>
          </p:cNvSpPr>
          <p:nvPr>
            <p:ph type="sldNum" sz="quarter" idx="12"/>
          </p:nvPr>
        </p:nvSpPr>
        <p:spPr/>
        <p:txBody>
          <a:bodyPr/>
          <a:lstStyle/>
          <a:p>
            <a:fld id="{983E9A77-D4E0-0A4C-96AB-5C286605DA80}" type="slidenum">
              <a:rPr lang="en-US" smtClean="0"/>
              <a:t>2</a:t>
            </a:fld>
            <a:endParaRPr lang="en-US"/>
          </a:p>
        </p:txBody>
      </p:sp>
    </p:spTree>
    <p:extLst>
      <p:ext uri="{BB962C8B-B14F-4D97-AF65-F5344CB8AC3E}">
        <p14:creationId xmlns:p14="http://schemas.microsoft.com/office/powerpoint/2010/main" val="3236943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734AB4-CE59-0BDC-D407-BA2F5B551BC7}"/>
              </a:ext>
            </a:extLst>
          </p:cNvPr>
          <p:cNvSpPr>
            <a:spLocks noGrp="1"/>
          </p:cNvSpPr>
          <p:nvPr>
            <p:ph type="title"/>
          </p:nvPr>
        </p:nvSpPr>
        <p:spPr>
          <a:xfrm>
            <a:off x="630936" y="640080"/>
            <a:ext cx="4818888" cy="1481328"/>
          </a:xfrm>
        </p:spPr>
        <p:txBody>
          <a:bodyPr anchor="b">
            <a:normAutofit/>
          </a:bodyPr>
          <a:lstStyle/>
          <a:p>
            <a:r>
              <a:rPr lang="en-US" sz="5400"/>
              <a:t>Background</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E427E9-6062-53BF-F636-C07F52C325F9}"/>
              </a:ext>
            </a:extLst>
          </p:cNvPr>
          <p:cNvSpPr>
            <a:spLocks noGrp="1"/>
          </p:cNvSpPr>
          <p:nvPr>
            <p:ph idx="1"/>
          </p:nvPr>
        </p:nvSpPr>
        <p:spPr>
          <a:xfrm>
            <a:off x="630936" y="2660904"/>
            <a:ext cx="4818888" cy="3547872"/>
          </a:xfrm>
        </p:spPr>
        <p:txBody>
          <a:bodyPr anchor="t">
            <a:normAutofit/>
          </a:bodyPr>
          <a:lstStyle/>
          <a:p>
            <a:r>
              <a:rPr lang="en-US" sz="2200" dirty="0"/>
              <a:t>Spacecraft systems at NASA and elsewhere are becoming increasingly reliant on software for command-and-control purposes. </a:t>
            </a:r>
          </a:p>
          <a:p>
            <a:r>
              <a:rPr lang="en-US" sz="2200" dirty="0"/>
              <a:t>The growth of software code for human and robotic missions, as described by Dvorak (JPL), is shown here:</a:t>
            </a:r>
          </a:p>
        </p:txBody>
      </p:sp>
      <p:pic>
        <p:nvPicPr>
          <p:cNvPr id="4" name="Picture 3">
            <a:extLst>
              <a:ext uri="{FF2B5EF4-FFF2-40B4-BE49-F238E27FC236}">
                <a16:creationId xmlns:a16="http://schemas.microsoft.com/office/drawing/2014/main" id="{04C4FE92-C37B-649D-C6FC-3FB1BA551658}"/>
              </a:ext>
            </a:extLst>
          </p:cNvPr>
          <p:cNvPicPr>
            <a:picLocks noChangeAspect="1"/>
          </p:cNvPicPr>
          <p:nvPr/>
        </p:nvPicPr>
        <p:blipFill>
          <a:blip r:embed="rId2"/>
          <a:stretch>
            <a:fillRect/>
          </a:stretch>
        </p:blipFill>
        <p:spPr>
          <a:xfrm>
            <a:off x="6099048" y="1416006"/>
            <a:ext cx="5458968" cy="4025988"/>
          </a:xfrm>
          <a:prstGeom prst="rect">
            <a:avLst/>
          </a:prstGeom>
        </p:spPr>
      </p:pic>
      <p:sp>
        <p:nvSpPr>
          <p:cNvPr id="5" name="Footer Placeholder 4">
            <a:extLst>
              <a:ext uri="{FF2B5EF4-FFF2-40B4-BE49-F238E27FC236}">
                <a16:creationId xmlns:a16="http://schemas.microsoft.com/office/drawing/2014/main" id="{93EA01FB-709C-1688-4A95-9F7379293213}"/>
              </a:ext>
            </a:extLst>
          </p:cNvPr>
          <p:cNvSpPr>
            <a:spLocks noGrp="1"/>
          </p:cNvSpPr>
          <p:nvPr>
            <p:ph type="ftr" sz="quarter" idx="11"/>
          </p:nvPr>
        </p:nvSpPr>
        <p:spPr/>
        <p:txBody>
          <a:bodyPr/>
          <a:lstStyle/>
          <a:p>
            <a:r>
              <a:rPr lang="en-US"/>
              <a:t>2024 Flight Software Workshop</a:t>
            </a:r>
          </a:p>
        </p:txBody>
      </p:sp>
      <p:sp>
        <p:nvSpPr>
          <p:cNvPr id="6" name="Slide Number Placeholder 5">
            <a:extLst>
              <a:ext uri="{FF2B5EF4-FFF2-40B4-BE49-F238E27FC236}">
                <a16:creationId xmlns:a16="http://schemas.microsoft.com/office/drawing/2014/main" id="{10ECD827-09E4-535C-662F-BAC781EA8C77}"/>
              </a:ext>
            </a:extLst>
          </p:cNvPr>
          <p:cNvSpPr>
            <a:spLocks noGrp="1"/>
          </p:cNvSpPr>
          <p:nvPr>
            <p:ph type="sldNum" sz="quarter" idx="12"/>
          </p:nvPr>
        </p:nvSpPr>
        <p:spPr/>
        <p:txBody>
          <a:bodyPr/>
          <a:lstStyle/>
          <a:p>
            <a:fld id="{983E9A77-D4E0-0A4C-96AB-5C286605DA80}" type="slidenum">
              <a:rPr lang="en-US" smtClean="0"/>
              <a:t>3</a:t>
            </a:fld>
            <a:endParaRPr lang="en-US"/>
          </a:p>
        </p:txBody>
      </p:sp>
    </p:spTree>
    <p:extLst>
      <p:ext uri="{BB962C8B-B14F-4D97-AF65-F5344CB8AC3E}">
        <p14:creationId xmlns:p14="http://schemas.microsoft.com/office/powerpoint/2010/main" val="666468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A6160E-5D5D-4B33-1E0A-4DFCF9D2DEA4}"/>
              </a:ext>
            </a:extLst>
          </p:cNvPr>
          <p:cNvSpPr>
            <a:spLocks noGrp="1"/>
          </p:cNvSpPr>
          <p:nvPr>
            <p:ph type="title"/>
          </p:nvPr>
        </p:nvSpPr>
        <p:spPr>
          <a:xfrm>
            <a:off x="838200" y="365125"/>
            <a:ext cx="10515600" cy="1325563"/>
          </a:xfrm>
        </p:spPr>
        <p:txBody>
          <a:bodyPr>
            <a:normAutofit/>
          </a:bodyPr>
          <a:lstStyle/>
          <a:p>
            <a:r>
              <a:rPr lang="en-US" sz="5400"/>
              <a:t>Software defects study</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30FE08-CD2D-23C9-2FC1-FA6574B347F1}"/>
              </a:ext>
            </a:extLst>
          </p:cNvPr>
          <p:cNvSpPr>
            <a:spLocks noGrp="1"/>
          </p:cNvSpPr>
          <p:nvPr>
            <p:ph idx="1"/>
          </p:nvPr>
        </p:nvSpPr>
        <p:spPr>
          <a:xfrm>
            <a:off x="838200" y="1929384"/>
            <a:ext cx="10515600" cy="4251960"/>
          </a:xfrm>
        </p:spPr>
        <p:txBody>
          <a:bodyPr>
            <a:normAutofit/>
          </a:bodyPr>
          <a:lstStyle/>
          <a:p>
            <a:r>
              <a:rPr lang="en-US" sz="2200" dirty="0"/>
              <a:t>Questions addressed include: </a:t>
            </a:r>
          </a:p>
          <a:p>
            <a:pPr lvl="1"/>
            <a:r>
              <a:rPr lang="en-US" sz="2200" dirty="0"/>
              <a:t>How can we use discrepancies/anomalies that are discovered to improve software reliability across the board?</a:t>
            </a:r>
          </a:p>
          <a:p>
            <a:pPr lvl="1"/>
            <a:r>
              <a:rPr lang="en-US" sz="2200" dirty="0"/>
              <a:t>What are those discrepancies/anomalies telling us about design philosophy, coding methods, programmer biases, common parameters, cross-module dependencies, other dependencies, and recurring issues</a:t>
            </a:r>
          </a:p>
          <a:p>
            <a:pPr lvl="1"/>
            <a:r>
              <a:rPr lang="en-US" sz="2200" dirty="0"/>
              <a:t>How can we discover them?</a:t>
            </a:r>
          </a:p>
          <a:p>
            <a:pPr lvl="1"/>
            <a:r>
              <a:rPr lang="en-US" sz="2200" dirty="0"/>
              <a:t>How do we apply them?</a:t>
            </a:r>
          </a:p>
          <a:p>
            <a:pPr lvl="1"/>
            <a:r>
              <a:rPr lang="en-US" sz="2200" dirty="0"/>
              <a:t>How do we address them?</a:t>
            </a:r>
          </a:p>
          <a:p>
            <a:r>
              <a:rPr lang="en-US" sz="2200" dirty="0"/>
              <a:t>To address these questions, we first consider a classification scheme for existing anomaly/discrepancy information that helps to discriminate between different types of issues.  </a:t>
            </a:r>
          </a:p>
        </p:txBody>
      </p:sp>
      <p:sp>
        <p:nvSpPr>
          <p:cNvPr id="4" name="Footer Placeholder 3">
            <a:extLst>
              <a:ext uri="{FF2B5EF4-FFF2-40B4-BE49-F238E27FC236}">
                <a16:creationId xmlns:a16="http://schemas.microsoft.com/office/drawing/2014/main" id="{D11AEBC0-F21E-4297-2537-171A9F6FD8E5}"/>
              </a:ext>
            </a:extLst>
          </p:cNvPr>
          <p:cNvSpPr>
            <a:spLocks noGrp="1"/>
          </p:cNvSpPr>
          <p:nvPr>
            <p:ph type="ftr" sz="quarter" idx="11"/>
          </p:nvPr>
        </p:nvSpPr>
        <p:spPr/>
        <p:txBody>
          <a:bodyPr/>
          <a:lstStyle/>
          <a:p>
            <a:r>
              <a:rPr lang="en-US"/>
              <a:t>2024 Flight Software Workshop</a:t>
            </a:r>
          </a:p>
        </p:txBody>
      </p:sp>
      <p:sp>
        <p:nvSpPr>
          <p:cNvPr id="5" name="Slide Number Placeholder 4">
            <a:extLst>
              <a:ext uri="{FF2B5EF4-FFF2-40B4-BE49-F238E27FC236}">
                <a16:creationId xmlns:a16="http://schemas.microsoft.com/office/drawing/2014/main" id="{05281E5E-5802-F6C2-C6E5-377BC6EA26CB}"/>
              </a:ext>
            </a:extLst>
          </p:cNvPr>
          <p:cNvSpPr>
            <a:spLocks noGrp="1"/>
          </p:cNvSpPr>
          <p:nvPr>
            <p:ph type="sldNum" sz="quarter" idx="12"/>
          </p:nvPr>
        </p:nvSpPr>
        <p:spPr/>
        <p:txBody>
          <a:bodyPr/>
          <a:lstStyle/>
          <a:p>
            <a:fld id="{983E9A77-D4E0-0A4C-96AB-5C286605DA80}" type="slidenum">
              <a:rPr lang="en-US" smtClean="0"/>
              <a:t>4</a:t>
            </a:fld>
            <a:endParaRPr lang="en-US"/>
          </a:p>
        </p:txBody>
      </p:sp>
    </p:spTree>
    <p:extLst>
      <p:ext uri="{BB962C8B-B14F-4D97-AF65-F5344CB8AC3E}">
        <p14:creationId xmlns:p14="http://schemas.microsoft.com/office/powerpoint/2010/main" val="759431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41AB7788-E6FF-D133-AA81-16DF4D696CA4}"/>
              </a:ext>
            </a:extLst>
          </p:cNvPr>
          <p:cNvSpPr txBox="1">
            <a:spLocks noChangeArrowheads="1"/>
          </p:cNvSpPr>
          <p:nvPr/>
        </p:nvSpPr>
        <p:spPr bwMode="auto">
          <a:xfrm>
            <a:off x="838200" y="365125"/>
            <a:ext cx="10515600" cy="13255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algn="l" rtl="0" eaLnBrk="0" fontAlgn="base" hangingPunct="0">
              <a:spcBef>
                <a:spcPct val="0"/>
              </a:spcBef>
              <a:spcAft>
                <a:spcPct val="0"/>
              </a:spcAft>
              <a:defRPr sz="3600" kern="1200">
                <a:solidFill>
                  <a:srgbClr val="0070C0"/>
                </a:solidFill>
                <a:latin typeface="+mj-lt"/>
                <a:ea typeface="+mj-ea"/>
                <a:cs typeface="+mj-cs"/>
              </a:defRPr>
            </a:lvl1pPr>
            <a:lvl2pPr algn="l" rtl="0" eaLnBrk="0" fontAlgn="base" hangingPunct="0">
              <a:spcBef>
                <a:spcPct val="0"/>
              </a:spcBef>
              <a:spcAft>
                <a:spcPct val="0"/>
              </a:spcAft>
              <a:defRPr sz="3600">
                <a:solidFill>
                  <a:srgbClr val="0070C0"/>
                </a:solidFill>
                <a:latin typeface="Times New Roman" panose="02020603050405020304" pitchFamily="18" charset="0"/>
              </a:defRPr>
            </a:lvl2pPr>
            <a:lvl3pPr algn="l" rtl="0" eaLnBrk="0" fontAlgn="base" hangingPunct="0">
              <a:spcBef>
                <a:spcPct val="0"/>
              </a:spcBef>
              <a:spcAft>
                <a:spcPct val="0"/>
              </a:spcAft>
              <a:defRPr sz="3600">
                <a:solidFill>
                  <a:srgbClr val="0070C0"/>
                </a:solidFill>
                <a:latin typeface="Times New Roman" panose="02020603050405020304" pitchFamily="18" charset="0"/>
              </a:defRPr>
            </a:lvl3pPr>
            <a:lvl4pPr algn="l" rtl="0" eaLnBrk="0" fontAlgn="base" hangingPunct="0">
              <a:spcBef>
                <a:spcPct val="0"/>
              </a:spcBef>
              <a:spcAft>
                <a:spcPct val="0"/>
              </a:spcAft>
              <a:defRPr sz="3600">
                <a:solidFill>
                  <a:srgbClr val="0070C0"/>
                </a:solidFill>
                <a:latin typeface="Times New Roman" panose="02020603050405020304" pitchFamily="18" charset="0"/>
              </a:defRPr>
            </a:lvl4pPr>
            <a:lvl5pPr algn="l" rtl="0" eaLnBrk="0" fontAlgn="base" hangingPunct="0">
              <a:spcBef>
                <a:spcPct val="0"/>
              </a:spcBef>
              <a:spcAft>
                <a:spcPct val="0"/>
              </a:spcAft>
              <a:defRPr sz="3600">
                <a:solidFill>
                  <a:srgbClr val="0070C0"/>
                </a:solidFill>
                <a:latin typeface="Times New Roman" panose="02020603050405020304" pitchFamily="18" charset="0"/>
              </a:defRPr>
            </a:lvl5pPr>
            <a:lvl6pPr marL="457200" algn="l" rtl="0" fontAlgn="base">
              <a:spcBef>
                <a:spcPct val="0"/>
              </a:spcBef>
              <a:spcAft>
                <a:spcPct val="0"/>
              </a:spcAft>
              <a:defRPr sz="3600">
                <a:solidFill>
                  <a:srgbClr val="800000"/>
                </a:solidFill>
                <a:latin typeface="Times New Roman" panose="02020603050405020304" pitchFamily="18" charset="0"/>
              </a:defRPr>
            </a:lvl6pPr>
            <a:lvl7pPr marL="914400" algn="l" rtl="0" fontAlgn="base">
              <a:spcBef>
                <a:spcPct val="0"/>
              </a:spcBef>
              <a:spcAft>
                <a:spcPct val="0"/>
              </a:spcAft>
              <a:defRPr sz="3600">
                <a:solidFill>
                  <a:srgbClr val="800000"/>
                </a:solidFill>
                <a:latin typeface="Times New Roman" panose="02020603050405020304" pitchFamily="18" charset="0"/>
              </a:defRPr>
            </a:lvl7pPr>
            <a:lvl8pPr marL="1371600" algn="l" rtl="0" fontAlgn="base">
              <a:spcBef>
                <a:spcPct val="0"/>
              </a:spcBef>
              <a:spcAft>
                <a:spcPct val="0"/>
              </a:spcAft>
              <a:defRPr sz="3600">
                <a:solidFill>
                  <a:srgbClr val="800000"/>
                </a:solidFill>
                <a:latin typeface="Times New Roman" panose="02020603050405020304" pitchFamily="18" charset="0"/>
              </a:defRPr>
            </a:lvl8pPr>
            <a:lvl9pPr marL="1828800" algn="l" rtl="0" fontAlgn="base">
              <a:spcBef>
                <a:spcPct val="0"/>
              </a:spcBef>
              <a:spcAft>
                <a:spcPct val="0"/>
              </a:spcAft>
              <a:defRPr sz="3600">
                <a:solidFill>
                  <a:srgbClr val="800000"/>
                </a:solidFill>
                <a:latin typeface="Times New Roman" panose="02020603050405020304" pitchFamily="18" charset="0"/>
              </a:defRPr>
            </a:lvl9pPr>
          </a:lstStyle>
          <a:p>
            <a:pPr marL="0" marR="0" lvl="0" indent="0" eaLnBrk="1" fontAlgn="base" hangingPunct="1">
              <a:lnSpc>
                <a:spcPct val="90000"/>
              </a:lnSpc>
              <a:spcAft>
                <a:spcPts val="600"/>
              </a:spcAft>
              <a:buClrTx/>
              <a:buSzTx/>
              <a:tabLst/>
              <a:defRPr/>
            </a:pPr>
            <a:r>
              <a:rPr lang="en-US" sz="5400" kern="1200">
                <a:solidFill>
                  <a:schemeClr val="tx1"/>
                </a:solidFill>
                <a:latin typeface="+mj-lt"/>
                <a:ea typeface="+mj-ea"/>
                <a:cs typeface="+mj-cs"/>
              </a:rPr>
              <a:t>Data Collections</a:t>
            </a:r>
            <a:endParaRPr kumimoji="0" lang="en-US" altLang="en-US" sz="5400" b="0" i="0" u="none" strike="noStrike" kern="1200" cap="none" spc="0" normalizeH="0" baseline="0" noProof="0">
              <a:ln>
                <a:noFill/>
              </a:ln>
              <a:solidFill>
                <a:schemeClr val="tx1"/>
              </a:solidFill>
              <a:effectLst/>
              <a:uLnTx/>
              <a:uFillTx/>
              <a:latin typeface="+mj-lt"/>
              <a:ea typeface="+mj-ea"/>
              <a:cs typeface="+mj-cs"/>
            </a:endParaRP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6B5C0D-E164-73AD-8A03-89DFC53DAA17}"/>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000" dirty="0"/>
              <a:t>Development Phase - Software Discrepancy Reports: </a:t>
            </a:r>
          </a:p>
          <a:p>
            <a:pPr lvl="1"/>
            <a:r>
              <a:rPr lang="en-US" sz="2000" dirty="0"/>
              <a:t>Problem (or Failure) Reporting and Corrective Action (PRACA) systems have been used at NASA historically to capture errors introduced into the system throughout the design and development.</a:t>
            </a:r>
          </a:p>
          <a:p>
            <a:pPr lvl="1"/>
            <a:r>
              <a:rPr lang="en-US" sz="2000" dirty="0"/>
              <a:t>Project software team usually keeps a separate software discrepancy report using various systems like Excel, Jira, Confluence, and </a:t>
            </a:r>
            <a:r>
              <a:rPr lang="en-US" sz="2000" dirty="0" err="1"/>
              <a:t>Github</a:t>
            </a:r>
            <a:r>
              <a:rPr lang="en-US" sz="2000" dirty="0"/>
              <a:t>. </a:t>
            </a:r>
          </a:p>
          <a:p>
            <a:r>
              <a:rPr lang="en-US" sz="2000" dirty="0"/>
              <a:t>On-orbit Operations Phase – Software Anomaly Reports:</a:t>
            </a:r>
          </a:p>
          <a:p>
            <a:pPr lvl="1"/>
            <a:r>
              <a:rPr lang="en-US" sz="2000" dirty="0"/>
              <a:t>Goddard Spacecraft On-orbit Anomaly Reports (SOARs) </a:t>
            </a:r>
          </a:p>
          <a:p>
            <a:pPr lvl="1"/>
            <a:r>
              <a:rPr lang="en-US" sz="2000" dirty="0"/>
              <a:t>JPL Incident Surprise and Anomaly (ISA) Reports</a:t>
            </a:r>
          </a:p>
          <a:p>
            <a:r>
              <a:rPr lang="en-US" sz="2000" dirty="0"/>
              <a:t>Each center/project uses different systems to document and track software discrepancy/anomaly data</a:t>
            </a:r>
          </a:p>
          <a:p>
            <a:pPr lvl="1"/>
            <a:r>
              <a:rPr lang="en-US" sz="2000" dirty="0"/>
              <a:t>These systems were initially developed for hardware-based systems and do not adequately address software failure behaviors and software defect characteristics</a:t>
            </a:r>
          </a:p>
          <a:p>
            <a:endParaRPr lang="en-US" sz="2000" dirty="0"/>
          </a:p>
        </p:txBody>
      </p:sp>
      <p:sp>
        <p:nvSpPr>
          <p:cNvPr id="2" name="Footer Placeholder 1">
            <a:extLst>
              <a:ext uri="{FF2B5EF4-FFF2-40B4-BE49-F238E27FC236}">
                <a16:creationId xmlns:a16="http://schemas.microsoft.com/office/drawing/2014/main" id="{8C33D306-5BCA-00C8-D09B-69254AFEC9FF}"/>
              </a:ext>
            </a:extLst>
          </p:cNvPr>
          <p:cNvSpPr>
            <a:spLocks noGrp="1"/>
          </p:cNvSpPr>
          <p:nvPr>
            <p:ph type="ftr" sz="quarter" idx="11"/>
          </p:nvPr>
        </p:nvSpPr>
        <p:spPr/>
        <p:txBody>
          <a:bodyPr/>
          <a:lstStyle/>
          <a:p>
            <a:r>
              <a:rPr lang="en-US" dirty="0"/>
              <a:t>2024 Flight Software Workshop</a:t>
            </a:r>
          </a:p>
        </p:txBody>
      </p:sp>
      <p:sp>
        <p:nvSpPr>
          <p:cNvPr id="4" name="Slide Number Placeholder 3">
            <a:extLst>
              <a:ext uri="{FF2B5EF4-FFF2-40B4-BE49-F238E27FC236}">
                <a16:creationId xmlns:a16="http://schemas.microsoft.com/office/drawing/2014/main" id="{9AE9FE2F-17B2-F5A1-B3B8-48FD177AF4A0}"/>
              </a:ext>
            </a:extLst>
          </p:cNvPr>
          <p:cNvSpPr>
            <a:spLocks noGrp="1"/>
          </p:cNvSpPr>
          <p:nvPr>
            <p:ph type="sldNum" sz="quarter" idx="12"/>
          </p:nvPr>
        </p:nvSpPr>
        <p:spPr/>
        <p:txBody>
          <a:bodyPr/>
          <a:lstStyle/>
          <a:p>
            <a:fld id="{983E9A77-D4E0-0A4C-96AB-5C286605DA80}" type="slidenum">
              <a:rPr lang="en-US" smtClean="0"/>
              <a:t>5</a:t>
            </a:fld>
            <a:endParaRPr lang="en-US"/>
          </a:p>
        </p:txBody>
      </p:sp>
    </p:spTree>
    <p:extLst>
      <p:ext uri="{BB962C8B-B14F-4D97-AF65-F5344CB8AC3E}">
        <p14:creationId xmlns:p14="http://schemas.microsoft.com/office/powerpoint/2010/main" val="2394190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41AB7788-E6FF-D133-AA81-16DF4D696CA4}"/>
              </a:ext>
            </a:extLst>
          </p:cNvPr>
          <p:cNvSpPr txBox="1">
            <a:spLocks noChangeArrowheads="1"/>
          </p:cNvSpPr>
          <p:nvPr/>
        </p:nvSpPr>
        <p:spPr bwMode="auto">
          <a:xfrm>
            <a:off x="838200" y="365125"/>
            <a:ext cx="10515600" cy="13255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algn="l" rtl="0" eaLnBrk="0" fontAlgn="base" hangingPunct="0">
              <a:spcBef>
                <a:spcPct val="0"/>
              </a:spcBef>
              <a:spcAft>
                <a:spcPct val="0"/>
              </a:spcAft>
              <a:defRPr sz="3600" kern="1200">
                <a:solidFill>
                  <a:srgbClr val="0070C0"/>
                </a:solidFill>
                <a:latin typeface="+mj-lt"/>
                <a:ea typeface="+mj-ea"/>
                <a:cs typeface="+mj-cs"/>
              </a:defRPr>
            </a:lvl1pPr>
            <a:lvl2pPr algn="l" rtl="0" eaLnBrk="0" fontAlgn="base" hangingPunct="0">
              <a:spcBef>
                <a:spcPct val="0"/>
              </a:spcBef>
              <a:spcAft>
                <a:spcPct val="0"/>
              </a:spcAft>
              <a:defRPr sz="3600">
                <a:solidFill>
                  <a:srgbClr val="0070C0"/>
                </a:solidFill>
                <a:latin typeface="Times New Roman" panose="02020603050405020304" pitchFamily="18" charset="0"/>
              </a:defRPr>
            </a:lvl2pPr>
            <a:lvl3pPr algn="l" rtl="0" eaLnBrk="0" fontAlgn="base" hangingPunct="0">
              <a:spcBef>
                <a:spcPct val="0"/>
              </a:spcBef>
              <a:spcAft>
                <a:spcPct val="0"/>
              </a:spcAft>
              <a:defRPr sz="3600">
                <a:solidFill>
                  <a:srgbClr val="0070C0"/>
                </a:solidFill>
                <a:latin typeface="Times New Roman" panose="02020603050405020304" pitchFamily="18" charset="0"/>
              </a:defRPr>
            </a:lvl3pPr>
            <a:lvl4pPr algn="l" rtl="0" eaLnBrk="0" fontAlgn="base" hangingPunct="0">
              <a:spcBef>
                <a:spcPct val="0"/>
              </a:spcBef>
              <a:spcAft>
                <a:spcPct val="0"/>
              </a:spcAft>
              <a:defRPr sz="3600">
                <a:solidFill>
                  <a:srgbClr val="0070C0"/>
                </a:solidFill>
                <a:latin typeface="Times New Roman" panose="02020603050405020304" pitchFamily="18" charset="0"/>
              </a:defRPr>
            </a:lvl4pPr>
            <a:lvl5pPr algn="l" rtl="0" eaLnBrk="0" fontAlgn="base" hangingPunct="0">
              <a:spcBef>
                <a:spcPct val="0"/>
              </a:spcBef>
              <a:spcAft>
                <a:spcPct val="0"/>
              </a:spcAft>
              <a:defRPr sz="3600">
                <a:solidFill>
                  <a:srgbClr val="0070C0"/>
                </a:solidFill>
                <a:latin typeface="Times New Roman" panose="02020603050405020304" pitchFamily="18" charset="0"/>
              </a:defRPr>
            </a:lvl5pPr>
            <a:lvl6pPr marL="457200" algn="l" rtl="0" fontAlgn="base">
              <a:spcBef>
                <a:spcPct val="0"/>
              </a:spcBef>
              <a:spcAft>
                <a:spcPct val="0"/>
              </a:spcAft>
              <a:defRPr sz="3600">
                <a:solidFill>
                  <a:srgbClr val="800000"/>
                </a:solidFill>
                <a:latin typeface="Times New Roman" panose="02020603050405020304" pitchFamily="18" charset="0"/>
              </a:defRPr>
            </a:lvl6pPr>
            <a:lvl7pPr marL="914400" algn="l" rtl="0" fontAlgn="base">
              <a:spcBef>
                <a:spcPct val="0"/>
              </a:spcBef>
              <a:spcAft>
                <a:spcPct val="0"/>
              </a:spcAft>
              <a:defRPr sz="3600">
                <a:solidFill>
                  <a:srgbClr val="800000"/>
                </a:solidFill>
                <a:latin typeface="Times New Roman" panose="02020603050405020304" pitchFamily="18" charset="0"/>
              </a:defRPr>
            </a:lvl7pPr>
            <a:lvl8pPr marL="1371600" algn="l" rtl="0" fontAlgn="base">
              <a:spcBef>
                <a:spcPct val="0"/>
              </a:spcBef>
              <a:spcAft>
                <a:spcPct val="0"/>
              </a:spcAft>
              <a:defRPr sz="3600">
                <a:solidFill>
                  <a:srgbClr val="800000"/>
                </a:solidFill>
                <a:latin typeface="Times New Roman" panose="02020603050405020304" pitchFamily="18" charset="0"/>
              </a:defRPr>
            </a:lvl8pPr>
            <a:lvl9pPr marL="1828800" algn="l" rtl="0" fontAlgn="base">
              <a:spcBef>
                <a:spcPct val="0"/>
              </a:spcBef>
              <a:spcAft>
                <a:spcPct val="0"/>
              </a:spcAft>
              <a:defRPr sz="3600">
                <a:solidFill>
                  <a:srgbClr val="800000"/>
                </a:solidFill>
                <a:latin typeface="Times New Roman" panose="02020603050405020304" pitchFamily="18" charset="0"/>
              </a:defRPr>
            </a:lvl9pPr>
          </a:lstStyle>
          <a:p>
            <a:pPr marL="0" marR="0" lvl="0" indent="0" eaLnBrk="1" fontAlgn="base" hangingPunct="1">
              <a:lnSpc>
                <a:spcPct val="90000"/>
              </a:lnSpc>
              <a:spcAft>
                <a:spcPts val="600"/>
              </a:spcAft>
              <a:buClrTx/>
              <a:buSzTx/>
              <a:tabLst/>
              <a:defRPr/>
            </a:pPr>
            <a:r>
              <a:rPr lang="en-US" sz="5400" kern="1200">
                <a:solidFill>
                  <a:schemeClr val="tx1"/>
                </a:solidFill>
                <a:latin typeface="+mj-lt"/>
                <a:ea typeface="+mj-ea"/>
                <a:cs typeface="+mj-cs"/>
              </a:rPr>
              <a:t>First Level Classification</a:t>
            </a:r>
            <a:endParaRPr kumimoji="0" lang="en-US" altLang="en-US" sz="5400" b="0" i="0" u="none" strike="noStrike" kern="1200" cap="none" spc="0" normalizeH="0" baseline="0" noProof="0">
              <a:ln>
                <a:noFill/>
              </a:ln>
              <a:solidFill>
                <a:schemeClr val="tx1"/>
              </a:solidFill>
              <a:effectLst/>
              <a:uLnTx/>
              <a:uFillTx/>
              <a:latin typeface="+mj-lt"/>
              <a:ea typeface="+mj-ea"/>
              <a:cs typeface="+mj-cs"/>
            </a:endParaRP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6B5C0D-E164-73AD-8A03-89DFC53DAA17}"/>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200" dirty="0"/>
              <a:t>Development Phase - Software Discrepancy Reports: </a:t>
            </a:r>
          </a:p>
          <a:p>
            <a:pPr lvl="1"/>
            <a:r>
              <a:rPr lang="en-US" sz="2200" dirty="0"/>
              <a:t>Defect (need further classification)</a:t>
            </a:r>
          </a:p>
          <a:p>
            <a:pPr lvl="1"/>
            <a:r>
              <a:rPr lang="en-US" sz="2200" dirty="0"/>
              <a:t>Enhancement/Feature</a:t>
            </a:r>
          </a:p>
          <a:p>
            <a:pPr lvl="1"/>
            <a:r>
              <a:rPr lang="en-US" sz="2200" dirty="0"/>
              <a:t>Questions</a:t>
            </a:r>
          </a:p>
          <a:p>
            <a:pPr lvl="1"/>
            <a:r>
              <a:rPr lang="en-US" sz="2200" dirty="0"/>
              <a:t>Documentation</a:t>
            </a:r>
          </a:p>
          <a:p>
            <a:r>
              <a:rPr lang="en-US" sz="2200" dirty="0"/>
              <a:t>On-orbit Operations Phase – Software Anomaly Reports:</a:t>
            </a:r>
          </a:p>
          <a:p>
            <a:pPr lvl="1"/>
            <a:r>
              <a:rPr lang="en-US" sz="2200" dirty="0"/>
              <a:t>Defect (need further classification)</a:t>
            </a:r>
          </a:p>
          <a:p>
            <a:pPr lvl="1"/>
            <a:r>
              <a:rPr lang="en-US" sz="2200" dirty="0"/>
              <a:t>Idiosyncrasies</a:t>
            </a:r>
          </a:p>
          <a:p>
            <a:pPr lvl="1"/>
            <a:endParaRPr lang="en-US" sz="2200" dirty="0"/>
          </a:p>
          <a:p>
            <a:endParaRPr lang="en-US" sz="2200" dirty="0"/>
          </a:p>
        </p:txBody>
      </p:sp>
      <p:sp>
        <p:nvSpPr>
          <p:cNvPr id="2" name="Footer Placeholder 1">
            <a:extLst>
              <a:ext uri="{FF2B5EF4-FFF2-40B4-BE49-F238E27FC236}">
                <a16:creationId xmlns:a16="http://schemas.microsoft.com/office/drawing/2014/main" id="{AE0B7AC0-FDFE-06A9-1C03-E3BEA75AD286}"/>
              </a:ext>
            </a:extLst>
          </p:cNvPr>
          <p:cNvSpPr>
            <a:spLocks noGrp="1"/>
          </p:cNvSpPr>
          <p:nvPr>
            <p:ph type="ftr" sz="quarter" idx="11"/>
          </p:nvPr>
        </p:nvSpPr>
        <p:spPr/>
        <p:txBody>
          <a:bodyPr/>
          <a:lstStyle/>
          <a:p>
            <a:r>
              <a:rPr lang="en-US"/>
              <a:t>2024 Flight Software Workshop</a:t>
            </a:r>
          </a:p>
        </p:txBody>
      </p:sp>
      <p:sp>
        <p:nvSpPr>
          <p:cNvPr id="4" name="Slide Number Placeholder 3">
            <a:extLst>
              <a:ext uri="{FF2B5EF4-FFF2-40B4-BE49-F238E27FC236}">
                <a16:creationId xmlns:a16="http://schemas.microsoft.com/office/drawing/2014/main" id="{B988D584-290B-C0BA-6200-CD51CF5DFC71}"/>
              </a:ext>
            </a:extLst>
          </p:cNvPr>
          <p:cNvSpPr>
            <a:spLocks noGrp="1"/>
          </p:cNvSpPr>
          <p:nvPr>
            <p:ph type="sldNum" sz="quarter" idx="12"/>
          </p:nvPr>
        </p:nvSpPr>
        <p:spPr/>
        <p:txBody>
          <a:bodyPr/>
          <a:lstStyle/>
          <a:p>
            <a:fld id="{983E9A77-D4E0-0A4C-96AB-5C286605DA80}" type="slidenum">
              <a:rPr lang="en-US" smtClean="0"/>
              <a:t>6</a:t>
            </a:fld>
            <a:endParaRPr lang="en-US"/>
          </a:p>
        </p:txBody>
      </p:sp>
    </p:spTree>
    <p:extLst>
      <p:ext uri="{BB962C8B-B14F-4D97-AF65-F5344CB8AC3E}">
        <p14:creationId xmlns:p14="http://schemas.microsoft.com/office/powerpoint/2010/main" val="3922584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77D92-8F8A-E018-26F5-FE2A4C6C6FF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kern="1200">
                <a:solidFill>
                  <a:schemeClr val="tx1"/>
                </a:solidFill>
                <a:latin typeface="+mj-lt"/>
                <a:ea typeface="+mj-ea"/>
                <a:cs typeface="+mj-cs"/>
              </a:rPr>
              <a:t>Suggested Defect Classification</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AA5C243-AB9F-E15F-B105-808209966D0D}"/>
              </a:ext>
            </a:extLst>
          </p:cNvPr>
          <p:cNvSpPr>
            <a:spLocks noGrp="1"/>
          </p:cNvSpPr>
          <p:nvPr>
            <p:ph sz="half" idx="1"/>
          </p:nvPr>
        </p:nvSpPr>
        <p:spPr>
          <a:xfrm>
            <a:off x="838200" y="1929384"/>
            <a:ext cx="10515600" cy="4251960"/>
          </a:xfrm>
        </p:spPr>
        <p:txBody>
          <a:bodyPr vert="horz" lIns="91440" tIns="45720" rIns="91440" bIns="45720" rtlCol="0">
            <a:normAutofit/>
          </a:bodyPr>
          <a:lstStyle/>
          <a:p>
            <a:r>
              <a:rPr lang="en-US" sz="1400" b="1" dirty="0"/>
              <a:t>Algorithm: </a:t>
            </a:r>
            <a:r>
              <a:rPr lang="en-US" sz="1400" dirty="0"/>
              <a:t>An incorrect implementation of the set of instructions or rules that can be followed to solve a problem.</a:t>
            </a:r>
          </a:p>
          <a:p>
            <a:r>
              <a:rPr lang="en-US" sz="1400" b="1" dirty="0"/>
              <a:t>Incorrect Parameter</a:t>
            </a:r>
            <a:r>
              <a:rPr lang="en-US" sz="1400" dirty="0"/>
              <a:t>: A specific value within the code that is incorrect (constant, limit, definition, etc.).</a:t>
            </a:r>
          </a:p>
          <a:p>
            <a:r>
              <a:rPr lang="en-US" sz="1400" b="1" dirty="0"/>
              <a:t>Command Script: </a:t>
            </a:r>
            <a:r>
              <a:rPr lang="en-US" sz="1400" dirty="0"/>
              <a:t>An error in the procedure or command sent to the spacecraft, causing unexpected behavior</a:t>
            </a:r>
          </a:p>
          <a:p>
            <a:r>
              <a:rPr lang="en-US" sz="1400" b="1" dirty="0"/>
              <a:t>Interfaces</a:t>
            </a:r>
            <a:r>
              <a:rPr lang="en-US" sz="1400" dirty="0"/>
              <a:t>: The interaction between hardware and software is causing unexpected behavior.</a:t>
            </a:r>
          </a:p>
          <a:p>
            <a:pPr lvl="1"/>
            <a:r>
              <a:rPr lang="en-US" sz="1400" dirty="0"/>
              <a:t>Sub-classes: Hardware/Software, Software Modules, User Interface, Ground Software (GSW) and Flight Software (FSW)</a:t>
            </a:r>
          </a:p>
          <a:p>
            <a:r>
              <a:rPr lang="en-US" sz="1400" b="1" dirty="0"/>
              <a:t>Timing (Sequence, Other): </a:t>
            </a:r>
            <a:r>
              <a:rPr lang="en-US" sz="1400" dirty="0"/>
              <a:t>The specific time in which an interrupt/module/command occurs and causes unexpected behavior. </a:t>
            </a:r>
          </a:p>
          <a:p>
            <a:r>
              <a:rPr lang="en-US" sz="1400" b="1" dirty="0"/>
              <a:t>Hardware Limitation: </a:t>
            </a:r>
            <a:r>
              <a:rPr lang="en-US" sz="1400" dirty="0"/>
              <a:t>The root cause of the anomaly is hardware-related, but the corrective action is a change to the flight software.</a:t>
            </a:r>
          </a:p>
          <a:p>
            <a:r>
              <a:rPr lang="en-US" sz="1400" b="1" dirty="0"/>
              <a:t>Omission</a:t>
            </a:r>
            <a:r>
              <a:rPr lang="en-US" sz="1400" dirty="0"/>
              <a:t>, which is a subset of most of the classes, itself can include multiple attributes: </a:t>
            </a:r>
          </a:p>
          <a:p>
            <a:pPr lvl="1"/>
            <a:r>
              <a:rPr lang="en-US" sz="1400" dirty="0"/>
              <a:t>Missing scenarios</a:t>
            </a:r>
          </a:p>
          <a:p>
            <a:pPr lvl="1"/>
            <a:r>
              <a:rPr lang="en-US" sz="1400" dirty="0"/>
              <a:t>Missing condition/boundary check (e.g., software does not know how to deal with out-of-range timestamps)</a:t>
            </a:r>
          </a:p>
          <a:p>
            <a:pPr lvl="1"/>
            <a:r>
              <a:rPr lang="en-US" sz="1400" dirty="0"/>
              <a:t>Missing requirements</a:t>
            </a:r>
          </a:p>
          <a:p>
            <a:pPr lvl="1"/>
            <a:r>
              <a:rPr lang="en-US" sz="1400" dirty="0"/>
              <a:t>Missing states in the state diagram</a:t>
            </a:r>
          </a:p>
          <a:p>
            <a:pPr lvl="1"/>
            <a:r>
              <a:rPr lang="en-US" sz="1400" dirty="0"/>
              <a:t>Missing parameters</a:t>
            </a:r>
          </a:p>
          <a:p>
            <a:endParaRPr lang="en-US" sz="1400" dirty="0"/>
          </a:p>
          <a:p>
            <a:endParaRPr lang="en-US" sz="1400" dirty="0"/>
          </a:p>
          <a:p>
            <a:endParaRPr lang="en-US" sz="1400" dirty="0"/>
          </a:p>
        </p:txBody>
      </p:sp>
      <p:sp>
        <p:nvSpPr>
          <p:cNvPr id="3" name="Footer Placeholder 2">
            <a:extLst>
              <a:ext uri="{FF2B5EF4-FFF2-40B4-BE49-F238E27FC236}">
                <a16:creationId xmlns:a16="http://schemas.microsoft.com/office/drawing/2014/main" id="{6F009133-191A-1D3E-4F26-B4364BA599DE}"/>
              </a:ext>
            </a:extLst>
          </p:cNvPr>
          <p:cNvSpPr>
            <a:spLocks noGrp="1"/>
          </p:cNvSpPr>
          <p:nvPr>
            <p:ph type="ftr" sz="quarter" idx="11"/>
          </p:nvPr>
        </p:nvSpPr>
        <p:spPr/>
        <p:txBody>
          <a:bodyPr/>
          <a:lstStyle/>
          <a:p>
            <a:r>
              <a:rPr lang="en-US"/>
              <a:t>2024 Flight Software Workshop</a:t>
            </a:r>
          </a:p>
        </p:txBody>
      </p:sp>
      <p:sp>
        <p:nvSpPr>
          <p:cNvPr id="5" name="Slide Number Placeholder 4">
            <a:extLst>
              <a:ext uri="{FF2B5EF4-FFF2-40B4-BE49-F238E27FC236}">
                <a16:creationId xmlns:a16="http://schemas.microsoft.com/office/drawing/2014/main" id="{3CCEBB21-218B-C87B-23C8-A299500FE482}"/>
              </a:ext>
            </a:extLst>
          </p:cNvPr>
          <p:cNvSpPr>
            <a:spLocks noGrp="1"/>
          </p:cNvSpPr>
          <p:nvPr>
            <p:ph type="sldNum" sz="quarter" idx="12"/>
          </p:nvPr>
        </p:nvSpPr>
        <p:spPr/>
        <p:txBody>
          <a:bodyPr/>
          <a:lstStyle/>
          <a:p>
            <a:fld id="{983E9A77-D4E0-0A4C-96AB-5C286605DA80}" type="slidenum">
              <a:rPr lang="en-US" smtClean="0"/>
              <a:t>7</a:t>
            </a:fld>
            <a:endParaRPr lang="en-US"/>
          </a:p>
        </p:txBody>
      </p:sp>
    </p:spTree>
    <p:extLst>
      <p:ext uri="{BB962C8B-B14F-4D97-AF65-F5344CB8AC3E}">
        <p14:creationId xmlns:p14="http://schemas.microsoft.com/office/powerpoint/2010/main" val="606756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B00F3B-2C4A-0762-E9AB-DB8531FDAADB}"/>
              </a:ext>
            </a:extLst>
          </p:cNvPr>
          <p:cNvSpPr>
            <a:spLocks noGrp="1"/>
          </p:cNvSpPr>
          <p:nvPr>
            <p:ph type="title"/>
          </p:nvPr>
        </p:nvSpPr>
        <p:spPr>
          <a:xfrm>
            <a:off x="838200" y="365125"/>
            <a:ext cx="10515600" cy="1325563"/>
          </a:xfrm>
        </p:spPr>
        <p:txBody>
          <a:bodyPr>
            <a:normAutofit/>
          </a:bodyPr>
          <a:lstStyle/>
          <a:p>
            <a:r>
              <a:rPr lang="en-US" sz="4600"/>
              <a:t>Existing and Future Anomaly Data Reporting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2C1599B-19A0-FC15-001B-6F2928078EF3}"/>
              </a:ext>
            </a:extLst>
          </p:cNvPr>
          <p:cNvSpPr>
            <a:spLocks noGrp="1"/>
          </p:cNvSpPr>
          <p:nvPr>
            <p:ph idx="1"/>
          </p:nvPr>
        </p:nvSpPr>
        <p:spPr>
          <a:xfrm>
            <a:off x="838200" y="1929384"/>
            <a:ext cx="10515600" cy="4251960"/>
          </a:xfrm>
        </p:spPr>
        <p:txBody>
          <a:bodyPr>
            <a:normAutofit/>
          </a:bodyPr>
          <a:lstStyle/>
          <a:p>
            <a:r>
              <a:rPr lang="en-US" sz="2200" dirty="0"/>
              <a:t>Various systems (Excel, Jira, Confluence, etc.) have been used to capture software anomaly data</a:t>
            </a:r>
          </a:p>
          <a:p>
            <a:r>
              <a:rPr lang="en-US" sz="2200" dirty="0"/>
              <a:t>Historical anomaly data are not categorized</a:t>
            </a:r>
          </a:p>
          <a:p>
            <a:r>
              <a:rPr lang="en-US" sz="2200" dirty="0"/>
              <a:t>Several JPL projects adopted the proposed defect categorization scheme. Many centers prefer to continue their existing systems rather than adopt a universal system for the agency</a:t>
            </a:r>
          </a:p>
          <a:p>
            <a:r>
              <a:rPr lang="en-US" sz="2200" dirty="0"/>
              <a:t>Proposed approach: use NLP to help with categorizing all the defects (historical and new but not using the proposed categorization)</a:t>
            </a:r>
          </a:p>
          <a:p>
            <a:endParaRPr lang="en-US" sz="2200" dirty="0"/>
          </a:p>
          <a:p>
            <a:endParaRPr lang="en-US" sz="2200" dirty="0"/>
          </a:p>
        </p:txBody>
      </p:sp>
      <p:sp>
        <p:nvSpPr>
          <p:cNvPr id="4" name="Footer Placeholder 3">
            <a:extLst>
              <a:ext uri="{FF2B5EF4-FFF2-40B4-BE49-F238E27FC236}">
                <a16:creationId xmlns:a16="http://schemas.microsoft.com/office/drawing/2014/main" id="{ECE55C01-8C53-8B80-1198-F7C92A8981B7}"/>
              </a:ext>
            </a:extLst>
          </p:cNvPr>
          <p:cNvSpPr>
            <a:spLocks noGrp="1"/>
          </p:cNvSpPr>
          <p:nvPr>
            <p:ph type="ftr" sz="quarter" idx="11"/>
          </p:nvPr>
        </p:nvSpPr>
        <p:spPr/>
        <p:txBody>
          <a:bodyPr/>
          <a:lstStyle/>
          <a:p>
            <a:r>
              <a:rPr lang="en-US"/>
              <a:t>2024 Flight Software Workshop</a:t>
            </a:r>
          </a:p>
        </p:txBody>
      </p:sp>
      <p:sp>
        <p:nvSpPr>
          <p:cNvPr id="5" name="Slide Number Placeholder 4">
            <a:extLst>
              <a:ext uri="{FF2B5EF4-FFF2-40B4-BE49-F238E27FC236}">
                <a16:creationId xmlns:a16="http://schemas.microsoft.com/office/drawing/2014/main" id="{0E3FEB73-33E0-C8DC-3E3F-B17D4A750D3A}"/>
              </a:ext>
            </a:extLst>
          </p:cNvPr>
          <p:cNvSpPr>
            <a:spLocks noGrp="1"/>
          </p:cNvSpPr>
          <p:nvPr>
            <p:ph type="sldNum" sz="quarter" idx="12"/>
          </p:nvPr>
        </p:nvSpPr>
        <p:spPr/>
        <p:txBody>
          <a:bodyPr/>
          <a:lstStyle/>
          <a:p>
            <a:fld id="{983E9A77-D4E0-0A4C-96AB-5C286605DA80}" type="slidenum">
              <a:rPr lang="en-US" smtClean="0"/>
              <a:t>8</a:t>
            </a:fld>
            <a:endParaRPr lang="en-US"/>
          </a:p>
        </p:txBody>
      </p:sp>
    </p:spTree>
    <p:extLst>
      <p:ext uri="{BB962C8B-B14F-4D97-AF65-F5344CB8AC3E}">
        <p14:creationId xmlns:p14="http://schemas.microsoft.com/office/powerpoint/2010/main" val="210176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B00F3B-2C4A-0762-E9AB-DB8531FDAADB}"/>
              </a:ext>
            </a:extLst>
          </p:cNvPr>
          <p:cNvSpPr>
            <a:spLocks noGrp="1"/>
          </p:cNvSpPr>
          <p:nvPr>
            <p:ph type="title"/>
          </p:nvPr>
        </p:nvSpPr>
        <p:spPr>
          <a:xfrm>
            <a:off x="1115568" y="548640"/>
            <a:ext cx="10168128" cy="1179576"/>
          </a:xfrm>
        </p:spPr>
        <p:txBody>
          <a:bodyPr>
            <a:normAutofit/>
          </a:bodyPr>
          <a:lstStyle/>
          <a:p>
            <a:r>
              <a:rPr lang="en" sz="4000"/>
              <a:t>NLP for Text Classification</a:t>
            </a:r>
            <a:endParaRPr lang="en-US" sz="4000"/>
          </a:p>
        </p:txBody>
      </p:sp>
      <p:sp>
        <p:nvSpPr>
          <p:cNvPr id="17" name="Rectangle 16">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2C1599B-19A0-FC15-001B-6F2928078EF3}"/>
              </a:ext>
            </a:extLst>
          </p:cNvPr>
          <p:cNvSpPr>
            <a:spLocks/>
          </p:cNvSpPr>
          <p:nvPr/>
        </p:nvSpPr>
        <p:spPr>
          <a:xfrm>
            <a:off x="1373718" y="2269730"/>
            <a:ext cx="9651827" cy="3993910"/>
          </a:xfrm>
          <a:prstGeom prst="rect">
            <a:avLst/>
          </a:prstGeom>
        </p:spPr>
        <p:txBody>
          <a:bodyPr>
            <a:normAutofit/>
          </a:bodyPr>
          <a:lstStyle/>
          <a:p>
            <a:pPr defTabSz="832104">
              <a:spcAft>
                <a:spcPts val="600"/>
              </a:spcAft>
            </a:pPr>
            <a:r>
              <a:rPr lang="en-US" sz="1638" kern="1200">
                <a:solidFill>
                  <a:schemeClr val="tx1"/>
                </a:solidFill>
                <a:latin typeface="+mn-lt"/>
                <a:ea typeface="+mn-ea"/>
                <a:cs typeface="+mn-cs"/>
              </a:rPr>
              <a:t>BERT based few-shot learning for issue reports classification</a:t>
            </a:r>
          </a:p>
          <a:p>
            <a:pPr defTabSz="832104">
              <a:spcAft>
                <a:spcPts val="600"/>
              </a:spcAft>
            </a:pPr>
            <a:endParaRPr lang="en-US" sz="1638" kern="1200">
              <a:solidFill>
                <a:schemeClr val="tx1"/>
              </a:solidFill>
              <a:latin typeface="+mn-lt"/>
              <a:ea typeface="+mn-ea"/>
              <a:cs typeface="+mn-cs"/>
            </a:endParaRPr>
          </a:p>
          <a:p>
            <a:pPr>
              <a:spcAft>
                <a:spcPts val="600"/>
              </a:spcAft>
            </a:pPr>
            <a:endParaRPr lang="en-US"/>
          </a:p>
        </p:txBody>
      </p:sp>
      <p:pic>
        <p:nvPicPr>
          <p:cNvPr id="4" name="Google Shape;140;p20">
            <a:extLst>
              <a:ext uri="{FF2B5EF4-FFF2-40B4-BE49-F238E27FC236}">
                <a16:creationId xmlns:a16="http://schemas.microsoft.com/office/drawing/2014/main" id="{C3D0B897-6243-1B2F-0A9C-0E6CF9AF3C05}"/>
              </a:ext>
            </a:extLst>
          </p:cNvPr>
          <p:cNvPicPr preferRelativeResize="0"/>
          <p:nvPr/>
        </p:nvPicPr>
        <p:blipFill>
          <a:blip r:embed="rId2">
            <a:alphaModFix/>
          </a:blip>
          <a:stretch>
            <a:fillRect/>
          </a:stretch>
        </p:blipFill>
        <p:spPr>
          <a:xfrm>
            <a:off x="2538646" y="3053036"/>
            <a:ext cx="4868385" cy="2149758"/>
          </a:xfrm>
          <a:prstGeom prst="rect">
            <a:avLst/>
          </a:prstGeom>
          <a:noFill/>
          <a:ln>
            <a:noFill/>
          </a:ln>
        </p:spPr>
      </p:pic>
      <p:sp>
        <p:nvSpPr>
          <p:cNvPr id="5" name="Google Shape;141;p20">
            <a:extLst>
              <a:ext uri="{FF2B5EF4-FFF2-40B4-BE49-F238E27FC236}">
                <a16:creationId xmlns:a16="http://schemas.microsoft.com/office/drawing/2014/main" id="{DA0480C8-793F-2A75-5F6B-1FD4A4786603}"/>
              </a:ext>
            </a:extLst>
          </p:cNvPr>
          <p:cNvSpPr txBox="1"/>
          <p:nvPr/>
        </p:nvSpPr>
        <p:spPr>
          <a:xfrm>
            <a:off x="1373718" y="5547769"/>
            <a:ext cx="9051809" cy="848269"/>
          </a:xfrm>
          <a:prstGeom prst="rect">
            <a:avLst/>
          </a:prstGeom>
          <a:noFill/>
          <a:ln>
            <a:noFill/>
          </a:ln>
        </p:spPr>
        <p:txBody>
          <a:bodyPr spcFirstLastPara="1" wrap="square" lIns="121900" tIns="121900" rIns="121900" bIns="121900" anchor="t" anchorCtr="0">
            <a:spAutoFit/>
          </a:bodyPr>
          <a:lstStyle/>
          <a:p>
            <a:pPr defTabSz="832104">
              <a:spcAft>
                <a:spcPts val="600"/>
              </a:spcAft>
            </a:pPr>
            <a:r>
              <a:rPr lang="en-US" sz="971" kern="1200" dirty="0" err="1">
                <a:solidFill>
                  <a:srgbClr val="222222"/>
                </a:solidFill>
                <a:highlight>
                  <a:srgbClr val="FFFFFF"/>
                </a:highlight>
                <a:latin typeface="Times New Roman"/>
                <a:ea typeface="+mn-ea"/>
                <a:cs typeface="Times New Roman"/>
                <a:sym typeface="Times New Roman"/>
              </a:rPr>
              <a:t>Colavito</a:t>
            </a:r>
            <a:r>
              <a:rPr lang="en-US" sz="971" kern="1200" dirty="0">
                <a:solidFill>
                  <a:srgbClr val="222222"/>
                </a:solidFill>
                <a:highlight>
                  <a:srgbClr val="FFFFFF"/>
                </a:highlight>
                <a:latin typeface="Times New Roman"/>
                <a:ea typeface="+mn-ea"/>
                <a:cs typeface="Times New Roman"/>
                <a:sym typeface="Times New Roman"/>
              </a:rPr>
              <a:t>, G., </a:t>
            </a:r>
            <a:r>
              <a:rPr lang="en-US" sz="971" kern="1200" dirty="0" err="1">
                <a:solidFill>
                  <a:srgbClr val="222222"/>
                </a:solidFill>
                <a:highlight>
                  <a:srgbClr val="FFFFFF"/>
                </a:highlight>
                <a:latin typeface="Times New Roman"/>
                <a:ea typeface="+mn-ea"/>
                <a:cs typeface="Times New Roman"/>
                <a:sym typeface="Times New Roman"/>
              </a:rPr>
              <a:t>Lanubile</a:t>
            </a:r>
            <a:r>
              <a:rPr lang="en-US" sz="971" kern="1200" dirty="0">
                <a:solidFill>
                  <a:srgbClr val="222222"/>
                </a:solidFill>
                <a:highlight>
                  <a:srgbClr val="FFFFFF"/>
                </a:highlight>
                <a:latin typeface="Times New Roman"/>
                <a:ea typeface="+mn-ea"/>
                <a:cs typeface="Times New Roman"/>
                <a:sym typeface="Times New Roman"/>
              </a:rPr>
              <a:t>, F., </a:t>
            </a:r>
            <a:r>
              <a:rPr lang="en-US" sz="971" kern="1200" dirty="0" err="1">
                <a:solidFill>
                  <a:srgbClr val="222222"/>
                </a:solidFill>
                <a:highlight>
                  <a:srgbClr val="FFFFFF"/>
                </a:highlight>
                <a:latin typeface="Times New Roman"/>
                <a:ea typeface="+mn-ea"/>
                <a:cs typeface="Times New Roman"/>
                <a:sym typeface="Times New Roman"/>
              </a:rPr>
              <a:t>Novielli</a:t>
            </a:r>
            <a:r>
              <a:rPr lang="en-US" sz="971" kern="1200" dirty="0">
                <a:solidFill>
                  <a:srgbClr val="222222"/>
                </a:solidFill>
                <a:highlight>
                  <a:srgbClr val="FFFFFF"/>
                </a:highlight>
                <a:latin typeface="Times New Roman"/>
                <a:ea typeface="+mn-ea"/>
                <a:cs typeface="Times New Roman"/>
                <a:sym typeface="Times New Roman"/>
              </a:rPr>
              <a:t>, N. (2023, May 20). </a:t>
            </a:r>
            <a:r>
              <a:rPr lang="en-US" sz="971" i="1" kern="1200" dirty="0">
                <a:solidFill>
                  <a:srgbClr val="222222"/>
                </a:solidFill>
                <a:latin typeface="+mn-lt"/>
                <a:ea typeface="+mn-ea"/>
                <a:cs typeface="+mn-cs"/>
              </a:rPr>
              <a:t>Few-Shot Learning for Issue Report </a:t>
            </a:r>
            <a:r>
              <a:rPr lang="en-US" sz="971" i="1" kern="1200" dirty="0" err="1">
                <a:solidFill>
                  <a:srgbClr val="222222"/>
                </a:solidFill>
                <a:latin typeface="+mn-lt"/>
                <a:ea typeface="+mn-ea"/>
                <a:cs typeface="+mn-cs"/>
              </a:rPr>
              <a:t>Classifcation</a:t>
            </a:r>
            <a:r>
              <a:rPr lang="en-US" sz="971" kern="1200" dirty="0">
                <a:solidFill>
                  <a:srgbClr val="222222"/>
                </a:solidFill>
                <a:highlight>
                  <a:srgbClr val="FFFFFF"/>
                </a:highlight>
                <a:latin typeface="Times New Roman"/>
                <a:ea typeface="+mn-ea"/>
                <a:cs typeface="Times New Roman"/>
                <a:sym typeface="Times New Roman"/>
              </a:rPr>
              <a:t> [PowerPoint presentation], Slide 2. The 2nd Intl. Workshop on NL-based Software Engineering, Melbourne, Australia. </a:t>
            </a:r>
          </a:p>
          <a:p>
            <a:pPr defTabSz="832104">
              <a:spcAft>
                <a:spcPts val="600"/>
              </a:spcAft>
            </a:pPr>
            <a:r>
              <a:rPr lang="en-US" sz="971" kern="1200" dirty="0">
                <a:solidFill>
                  <a:srgbClr val="222222"/>
                </a:solidFill>
                <a:highlight>
                  <a:srgbClr val="FFFFFF"/>
                </a:highlight>
                <a:latin typeface="Times New Roman"/>
                <a:ea typeface="+mn-ea"/>
                <a:cs typeface="Times New Roman"/>
                <a:sym typeface="Times New Roman"/>
              </a:rPr>
              <a:t>https://www.nlbse2023.github.io</a:t>
            </a:r>
            <a:endParaRPr lang="en-US" sz="1067" dirty="0">
              <a:latin typeface="Lato"/>
              <a:ea typeface="Lato"/>
              <a:cs typeface="Lato"/>
              <a:sym typeface="Lato"/>
            </a:endParaRPr>
          </a:p>
        </p:txBody>
      </p:sp>
      <p:sp>
        <p:nvSpPr>
          <p:cNvPr id="6" name="Footer Placeholder 5">
            <a:extLst>
              <a:ext uri="{FF2B5EF4-FFF2-40B4-BE49-F238E27FC236}">
                <a16:creationId xmlns:a16="http://schemas.microsoft.com/office/drawing/2014/main" id="{C675F1A6-89DF-93D9-727A-6113D5C57C94}"/>
              </a:ext>
            </a:extLst>
          </p:cNvPr>
          <p:cNvSpPr>
            <a:spLocks noGrp="1"/>
          </p:cNvSpPr>
          <p:nvPr>
            <p:ph type="ftr" sz="quarter" idx="11"/>
          </p:nvPr>
        </p:nvSpPr>
        <p:spPr/>
        <p:txBody>
          <a:bodyPr/>
          <a:lstStyle/>
          <a:p>
            <a:r>
              <a:rPr lang="en-US"/>
              <a:t>2024 Flight Software Workshop</a:t>
            </a:r>
          </a:p>
        </p:txBody>
      </p:sp>
      <p:sp>
        <p:nvSpPr>
          <p:cNvPr id="7" name="Slide Number Placeholder 6">
            <a:extLst>
              <a:ext uri="{FF2B5EF4-FFF2-40B4-BE49-F238E27FC236}">
                <a16:creationId xmlns:a16="http://schemas.microsoft.com/office/drawing/2014/main" id="{BC373783-59DC-4F29-FC85-E3834BA414F2}"/>
              </a:ext>
            </a:extLst>
          </p:cNvPr>
          <p:cNvSpPr>
            <a:spLocks noGrp="1"/>
          </p:cNvSpPr>
          <p:nvPr>
            <p:ph type="sldNum" sz="quarter" idx="12"/>
          </p:nvPr>
        </p:nvSpPr>
        <p:spPr/>
        <p:txBody>
          <a:bodyPr/>
          <a:lstStyle/>
          <a:p>
            <a:fld id="{983E9A77-D4E0-0A4C-96AB-5C286605DA80}" type="slidenum">
              <a:rPr lang="en-US" smtClean="0"/>
              <a:t>9</a:t>
            </a:fld>
            <a:endParaRPr lang="en-US"/>
          </a:p>
        </p:txBody>
      </p:sp>
    </p:spTree>
    <p:extLst>
      <p:ext uri="{BB962C8B-B14F-4D97-AF65-F5344CB8AC3E}">
        <p14:creationId xmlns:p14="http://schemas.microsoft.com/office/powerpoint/2010/main" val="2497551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2"/>
        <p:cNvGrpSpPr/>
        <p:nvPr/>
      </p:nvGrpSpPr>
      <p:grpSpPr>
        <a:xfrm>
          <a:off x="0" y="0"/>
          <a:ext cx="0" cy="0"/>
          <a:chOff x="0" y="0"/>
          <a:chExt cx="0" cy="0"/>
        </a:xfrm>
      </p:grpSpPr>
      <p:sp useBgFill="1">
        <p:nvSpPr>
          <p:cNvPr id="171" name="Rectangle 170">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Google Shape;163;p23"/>
          <p:cNvSpPr txBox="1">
            <a:spLocks noGrp="1"/>
          </p:cNvSpPr>
          <p:nvPr>
            <p:ph type="title"/>
          </p:nvPr>
        </p:nvSpPr>
        <p:spPr>
          <a:xfrm>
            <a:off x="411480" y="991443"/>
            <a:ext cx="4443154" cy="1087819"/>
          </a:xfrm>
          <a:prstGeom prst="rect">
            <a:avLst/>
          </a:prstGeom>
        </p:spPr>
        <p:txBody>
          <a:bodyPr spcFirstLastPara="1" vert="horz" lIns="91440" tIns="45720" rIns="91440" bIns="45720" rtlCol="0" anchor="b" anchorCtr="0">
            <a:normAutofit/>
          </a:bodyPr>
          <a:lstStyle/>
          <a:p>
            <a:pPr>
              <a:spcBef>
                <a:spcPct val="0"/>
              </a:spcBef>
            </a:pPr>
            <a:r>
              <a:rPr lang="en-US" sz="3400" kern="1200">
                <a:solidFill>
                  <a:schemeClr val="tx1"/>
                </a:solidFill>
                <a:latin typeface="+mj-lt"/>
                <a:ea typeface="+mj-ea"/>
                <a:cs typeface="+mj-cs"/>
              </a:rPr>
              <a:t>Few Shot Learners</a:t>
            </a:r>
          </a:p>
        </p:txBody>
      </p:sp>
      <p:sp>
        <p:nvSpPr>
          <p:cNvPr id="173" name="Rectangle 172">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5" name="Rectangle 174">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4" name="Google Shape;164;p23"/>
          <p:cNvSpPr txBox="1">
            <a:spLocks/>
          </p:cNvSpPr>
          <p:nvPr/>
        </p:nvSpPr>
        <p:spPr>
          <a:xfrm>
            <a:off x="1911386" y="4191824"/>
            <a:ext cx="7863344" cy="1592568"/>
          </a:xfrm>
          <a:prstGeom prst="rect">
            <a:avLst/>
          </a:prstGeom>
        </p:spPr>
        <p:txBody>
          <a:bodyPr spcFirstLastPara="1" vert="horz" wrap="square" lIns="121900" tIns="121900" rIns="121900" bIns="121900" rtlCol="0" anchor="t" anchorCtr="0">
            <a:normAutofit/>
          </a:bodyPr>
          <a:lstStyle/>
          <a:p>
            <a:pPr marL="285750" indent="-285750" defTabSz="475488">
              <a:spcAft>
                <a:spcPts val="600"/>
              </a:spcAft>
              <a:buFont typeface="Arial" panose="020B0604020202020204" pitchFamily="34" charset="0"/>
              <a:buChar char="•"/>
            </a:pPr>
            <a:r>
              <a:rPr lang="en" sz="1600" kern="1200" dirty="0">
                <a:solidFill>
                  <a:schemeClr val="tx1"/>
                </a:solidFill>
                <a:latin typeface="+mn-lt"/>
                <a:ea typeface="+mn-ea"/>
                <a:cs typeface="+mn-cs"/>
              </a:rPr>
              <a:t>Fine tuning sentence transformers</a:t>
            </a:r>
            <a:endParaRPr sz="1600" kern="1200" dirty="0">
              <a:solidFill>
                <a:schemeClr val="tx1"/>
              </a:solidFill>
              <a:latin typeface="+mn-lt"/>
              <a:ea typeface="+mn-ea"/>
              <a:cs typeface="+mn-cs"/>
            </a:endParaRPr>
          </a:p>
          <a:p>
            <a:pPr marL="285750" indent="-285750" defTabSz="475488">
              <a:spcAft>
                <a:spcPts val="600"/>
              </a:spcAft>
              <a:buFont typeface="Arial" panose="020B0604020202020204" pitchFamily="34" charset="0"/>
              <a:buChar char="•"/>
            </a:pPr>
            <a:r>
              <a:rPr lang="en" sz="1600" kern="1200" dirty="0">
                <a:solidFill>
                  <a:schemeClr val="tx1"/>
                </a:solidFill>
                <a:latin typeface="+mn-lt"/>
                <a:ea typeface="+mn-ea"/>
                <a:cs typeface="+mn-cs"/>
              </a:rPr>
              <a:t>Only require a few dozen samples from each category</a:t>
            </a:r>
            <a:endParaRPr sz="1600" kern="1200" dirty="0">
              <a:solidFill>
                <a:schemeClr val="tx1"/>
              </a:solidFill>
              <a:latin typeface="+mn-lt"/>
              <a:ea typeface="+mn-ea"/>
              <a:cs typeface="+mn-cs"/>
            </a:endParaRPr>
          </a:p>
          <a:p>
            <a:pPr marL="285750" indent="-285750" defTabSz="475488">
              <a:spcAft>
                <a:spcPts val="600"/>
              </a:spcAft>
              <a:buFont typeface="Arial" panose="020B0604020202020204" pitchFamily="34" charset="0"/>
              <a:buChar char="•"/>
            </a:pPr>
            <a:r>
              <a:rPr lang="en" sz="1600" kern="1200" dirty="0">
                <a:solidFill>
                  <a:schemeClr val="tx1"/>
                </a:solidFill>
                <a:latin typeface="+mn-lt"/>
                <a:ea typeface="+mn-ea"/>
                <a:cs typeface="+mn-cs"/>
              </a:rPr>
              <a:t>Comparable results to large language models from very low sample sizes</a:t>
            </a:r>
            <a:endParaRPr dirty="0"/>
          </a:p>
        </p:txBody>
      </p:sp>
      <p:pic>
        <p:nvPicPr>
          <p:cNvPr id="165" name="Google Shape;165;p23"/>
          <p:cNvPicPr preferRelativeResize="0"/>
          <p:nvPr/>
        </p:nvPicPr>
        <p:blipFill>
          <a:blip r:embed="rId3">
            <a:alphaModFix/>
          </a:blip>
          <a:stretch>
            <a:fillRect/>
          </a:stretch>
        </p:blipFill>
        <p:spPr>
          <a:xfrm>
            <a:off x="1911386" y="2347174"/>
            <a:ext cx="7473245" cy="1685834"/>
          </a:xfrm>
          <a:prstGeom prst="rect">
            <a:avLst/>
          </a:prstGeom>
          <a:noFill/>
          <a:ln>
            <a:noFill/>
          </a:ln>
        </p:spPr>
      </p:pic>
      <p:sp>
        <p:nvSpPr>
          <p:cNvPr id="166" name="Google Shape;166;p23"/>
          <p:cNvSpPr txBox="1"/>
          <p:nvPr/>
        </p:nvSpPr>
        <p:spPr>
          <a:xfrm>
            <a:off x="1438757" y="5619586"/>
            <a:ext cx="8619643" cy="630902"/>
          </a:xfrm>
          <a:prstGeom prst="rect">
            <a:avLst/>
          </a:prstGeom>
          <a:noFill/>
          <a:ln>
            <a:noFill/>
          </a:ln>
        </p:spPr>
        <p:txBody>
          <a:bodyPr spcFirstLastPara="1" wrap="square" lIns="121900" tIns="121900" rIns="121900" bIns="121900" anchor="t" anchorCtr="0">
            <a:spAutoFit/>
          </a:bodyPr>
          <a:lstStyle/>
          <a:p>
            <a:pPr defTabSz="832104">
              <a:spcAft>
                <a:spcPts val="600"/>
              </a:spcAft>
            </a:pPr>
            <a:r>
              <a:rPr lang="en-US" sz="1000" kern="1200" dirty="0" err="1">
                <a:solidFill>
                  <a:srgbClr val="222222"/>
                </a:solidFill>
                <a:highlight>
                  <a:srgbClr val="FFFFFF"/>
                </a:highlight>
                <a:latin typeface="Times New Roman"/>
                <a:ea typeface="+mn-ea"/>
                <a:cs typeface="Times New Roman"/>
                <a:sym typeface="Times New Roman"/>
              </a:rPr>
              <a:t>Colavito</a:t>
            </a:r>
            <a:r>
              <a:rPr lang="en-US" sz="1000" kern="1200" dirty="0">
                <a:solidFill>
                  <a:srgbClr val="222222"/>
                </a:solidFill>
                <a:highlight>
                  <a:srgbClr val="FFFFFF"/>
                </a:highlight>
                <a:latin typeface="Times New Roman"/>
                <a:ea typeface="+mn-ea"/>
                <a:cs typeface="Times New Roman"/>
                <a:sym typeface="Times New Roman"/>
              </a:rPr>
              <a:t>, G., </a:t>
            </a:r>
            <a:r>
              <a:rPr lang="en-US" sz="1000" kern="1200" dirty="0" err="1">
                <a:solidFill>
                  <a:srgbClr val="222222"/>
                </a:solidFill>
                <a:highlight>
                  <a:srgbClr val="FFFFFF"/>
                </a:highlight>
                <a:latin typeface="Times New Roman"/>
                <a:ea typeface="+mn-ea"/>
                <a:cs typeface="Times New Roman"/>
                <a:sym typeface="Times New Roman"/>
              </a:rPr>
              <a:t>Lanubile</a:t>
            </a:r>
            <a:r>
              <a:rPr lang="en-US" sz="1000" kern="1200" dirty="0">
                <a:solidFill>
                  <a:srgbClr val="222222"/>
                </a:solidFill>
                <a:highlight>
                  <a:srgbClr val="FFFFFF"/>
                </a:highlight>
                <a:latin typeface="Times New Roman"/>
                <a:ea typeface="+mn-ea"/>
                <a:cs typeface="Times New Roman"/>
                <a:sym typeface="Times New Roman"/>
              </a:rPr>
              <a:t>, F., </a:t>
            </a:r>
            <a:r>
              <a:rPr lang="en-US" sz="1000" kern="1200" dirty="0" err="1">
                <a:solidFill>
                  <a:srgbClr val="222222"/>
                </a:solidFill>
                <a:highlight>
                  <a:srgbClr val="FFFFFF"/>
                </a:highlight>
                <a:latin typeface="Times New Roman"/>
                <a:ea typeface="+mn-ea"/>
                <a:cs typeface="Times New Roman"/>
                <a:sym typeface="Times New Roman"/>
              </a:rPr>
              <a:t>Novielli</a:t>
            </a:r>
            <a:r>
              <a:rPr lang="en-US" sz="1000" kern="1200" dirty="0">
                <a:solidFill>
                  <a:srgbClr val="222222"/>
                </a:solidFill>
                <a:highlight>
                  <a:srgbClr val="FFFFFF"/>
                </a:highlight>
                <a:latin typeface="Times New Roman"/>
                <a:ea typeface="+mn-ea"/>
                <a:cs typeface="Times New Roman"/>
                <a:sym typeface="Times New Roman"/>
              </a:rPr>
              <a:t>, N. (2023, May 20). </a:t>
            </a:r>
            <a:r>
              <a:rPr lang="en-US" sz="1000" i="1" kern="1200" dirty="0">
                <a:solidFill>
                  <a:srgbClr val="222222"/>
                </a:solidFill>
                <a:latin typeface="+mn-lt"/>
                <a:ea typeface="+mn-ea"/>
                <a:cs typeface="+mn-cs"/>
              </a:rPr>
              <a:t>Few-Shot Learning for Issue Report Classification</a:t>
            </a:r>
            <a:r>
              <a:rPr lang="en-US" sz="1000" kern="1200" dirty="0">
                <a:solidFill>
                  <a:srgbClr val="222222"/>
                </a:solidFill>
                <a:highlight>
                  <a:srgbClr val="FFFFFF"/>
                </a:highlight>
                <a:latin typeface="Times New Roman"/>
                <a:ea typeface="+mn-ea"/>
                <a:cs typeface="Times New Roman"/>
                <a:sym typeface="Times New Roman"/>
              </a:rPr>
              <a:t> [PowerPoint presentation], Slide 2. The 2nd Intl. Workshop on NL-based Software Engineering, Melbourne, Australia. </a:t>
            </a:r>
          </a:p>
        </p:txBody>
      </p:sp>
      <p:sp>
        <p:nvSpPr>
          <p:cNvPr id="2" name="Slide Number Placeholder 1">
            <a:extLst>
              <a:ext uri="{FF2B5EF4-FFF2-40B4-BE49-F238E27FC236}">
                <a16:creationId xmlns:a16="http://schemas.microsoft.com/office/drawing/2014/main" id="{C188A448-9AA0-41C4-0E93-0D8EE1AF29F8}"/>
              </a:ext>
            </a:extLst>
          </p:cNvPr>
          <p:cNvSpPr>
            <a:spLocks noGrp="1"/>
          </p:cNvSpPr>
          <p:nvPr>
            <p:ph type="sldNum" idx="12"/>
          </p:nvPr>
        </p:nvSpPr>
        <p:spPr/>
        <p:txBody>
          <a:bodyPr/>
          <a:lstStyle/>
          <a:p>
            <a:fld id="{00000000-1234-1234-1234-123412341234}" type="slidenum">
              <a:rPr lang="en" smtClean="0"/>
              <a:pPr/>
              <a:t>10</a:t>
            </a:fld>
            <a:endParaRPr lang="e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6B4717-41A6-479C-7FBD-CDC0BFC76C95}"/>
              </a:ext>
            </a:extLst>
          </p:cNvPr>
          <p:cNvSpPr>
            <a:spLocks noGrp="1"/>
          </p:cNvSpPr>
          <p:nvPr>
            <p:ph type="title"/>
          </p:nvPr>
        </p:nvSpPr>
        <p:spPr>
          <a:xfrm>
            <a:off x="630936" y="640080"/>
            <a:ext cx="4818888" cy="1481328"/>
          </a:xfrm>
        </p:spPr>
        <p:txBody>
          <a:bodyPr vert="horz" lIns="91440" tIns="45720" rIns="91440" bIns="45720" rtlCol="0" anchor="b">
            <a:normAutofit/>
          </a:bodyPr>
          <a:lstStyle/>
          <a:p>
            <a:pPr>
              <a:spcBef>
                <a:spcPct val="0"/>
              </a:spcBef>
            </a:pPr>
            <a:r>
              <a:rPr lang="en-US" sz="5400" dirty="0" err="1"/>
              <a:t>c</a:t>
            </a:r>
            <a:r>
              <a:rPr lang="en-US" sz="5400" kern="1200" dirty="0" err="1">
                <a:solidFill>
                  <a:schemeClr val="tx1"/>
                </a:solidFill>
                <a:latin typeface="+mj-lt"/>
                <a:ea typeface="+mj-ea"/>
                <a:cs typeface="+mj-cs"/>
              </a:rPr>
              <a:t>FS</a:t>
            </a:r>
            <a:r>
              <a:rPr lang="en-US" sz="5400" kern="1200" dirty="0">
                <a:solidFill>
                  <a:schemeClr val="tx1"/>
                </a:solidFill>
                <a:latin typeface="+mj-lt"/>
                <a:ea typeface="+mj-ea"/>
                <a:cs typeface="+mj-cs"/>
              </a:rPr>
              <a:t> application</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08DC8C34-4C9E-AF72-860F-343DFB7D0ADE}"/>
              </a:ext>
            </a:extLst>
          </p:cNvPr>
          <p:cNvSpPr>
            <a:spLocks noGrp="1"/>
          </p:cNvSpPr>
          <p:nvPr>
            <p:ph type="body" idx="1"/>
          </p:nvPr>
        </p:nvSpPr>
        <p:spPr>
          <a:xfrm>
            <a:off x="630936" y="2660904"/>
            <a:ext cx="4818888" cy="3547872"/>
          </a:xfrm>
        </p:spPr>
        <p:txBody>
          <a:bodyPr vert="horz" lIns="91440" tIns="45720" rIns="91440" bIns="45720" rtlCol="0" anchor="t">
            <a:normAutofit/>
          </a:bodyPr>
          <a:lstStyle/>
          <a:p>
            <a:pPr indent="-228600">
              <a:spcAft>
                <a:spcPts val="600"/>
              </a:spcAft>
              <a:buFont typeface="Arial" panose="020B0604020202020204" pitchFamily="34" charset="0"/>
              <a:buChar char="•"/>
            </a:pPr>
            <a:r>
              <a:rPr lang="en-US" sz="1700" dirty="0"/>
              <a:t>Various performance metrics of the model. 100 issues from each category were randomly sampled, and half were set aside for the training set and the other half for the test set. There were only 79 issues with the label </a:t>
            </a:r>
            <a:r>
              <a:rPr lang="en-US" sz="1700" i="1" dirty="0"/>
              <a:t>question</a:t>
            </a:r>
            <a:r>
              <a:rPr lang="en-US" sz="1700" dirty="0"/>
              <a:t>, so 50 were randomly sampled and set aside for the training set, while the other 29 were set aside for the test set. The performance metrics are slightly higher than reported, as some issues had multiple labels, but were only labeled as one for the purposes of training and testing. </a:t>
            </a:r>
          </a:p>
          <a:p>
            <a:pPr indent="-228600">
              <a:spcAft>
                <a:spcPts val="600"/>
              </a:spcAft>
              <a:buFont typeface="Arial" panose="020B0604020202020204" pitchFamily="34" charset="0"/>
              <a:buChar char="•"/>
            </a:pPr>
            <a:endParaRPr lang="en-US" sz="1700" dirty="0"/>
          </a:p>
        </p:txBody>
      </p:sp>
      <p:graphicFrame>
        <p:nvGraphicFramePr>
          <p:cNvPr id="5" name="Table 4">
            <a:extLst>
              <a:ext uri="{FF2B5EF4-FFF2-40B4-BE49-F238E27FC236}">
                <a16:creationId xmlns:a16="http://schemas.microsoft.com/office/drawing/2014/main" id="{14476D74-998D-4E79-FA6D-46951654E508}"/>
              </a:ext>
            </a:extLst>
          </p:cNvPr>
          <p:cNvGraphicFramePr>
            <a:graphicFrameLocks noGrp="1"/>
          </p:cNvGraphicFramePr>
          <p:nvPr>
            <p:extLst>
              <p:ext uri="{D42A27DB-BD31-4B8C-83A1-F6EECF244321}">
                <p14:modId xmlns:p14="http://schemas.microsoft.com/office/powerpoint/2010/main" val="611199074"/>
              </p:ext>
            </p:extLst>
          </p:nvPr>
        </p:nvGraphicFramePr>
        <p:xfrm>
          <a:off x="6099048" y="2286523"/>
          <a:ext cx="5458970" cy="3760826"/>
        </p:xfrm>
        <a:graphic>
          <a:graphicData uri="http://schemas.openxmlformats.org/drawingml/2006/table">
            <a:tbl>
              <a:tblPr firstRow="1" bandRow="1">
                <a:tableStyleId>{5C22544A-7EE6-4342-B048-85BDC9FD1C3A}</a:tableStyleId>
              </a:tblPr>
              <a:tblGrid>
                <a:gridCol w="1588862">
                  <a:extLst>
                    <a:ext uri="{9D8B030D-6E8A-4147-A177-3AD203B41FA5}">
                      <a16:colId xmlns:a16="http://schemas.microsoft.com/office/drawing/2014/main" val="4039283313"/>
                    </a:ext>
                  </a:extLst>
                </a:gridCol>
                <a:gridCol w="1097201">
                  <a:extLst>
                    <a:ext uri="{9D8B030D-6E8A-4147-A177-3AD203B41FA5}">
                      <a16:colId xmlns:a16="http://schemas.microsoft.com/office/drawing/2014/main" val="123845564"/>
                    </a:ext>
                  </a:extLst>
                </a:gridCol>
                <a:gridCol w="896143">
                  <a:extLst>
                    <a:ext uri="{9D8B030D-6E8A-4147-A177-3AD203B41FA5}">
                      <a16:colId xmlns:a16="http://schemas.microsoft.com/office/drawing/2014/main" val="3358332839"/>
                    </a:ext>
                  </a:extLst>
                </a:gridCol>
                <a:gridCol w="896143">
                  <a:extLst>
                    <a:ext uri="{9D8B030D-6E8A-4147-A177-3AD203B41FA5}">
                      <a16:colId xmlns:a16="http://schemas.microsoft.com/office/drawing/2014/main" val="609453298"/>
                    </a:ext>
                  </a:extLst>
                </a:gridCol>
                <a:gridCol w="980621">
                  <a:extLst>
                    <a:ext uri="{9D8B030D-6E8A-4147-A177-3AD203B41FA5}">
                      <a16:colId xmlns:a16="http://schemas.microsoft.com/office/drawing/2014/main" val="1224982721"/>
                    </a:ext>
                  </a:extLst>
                </a:gridCol>
              </a:tblGrid>
              <a:tr h="590400">
                <a:tc>
                  <a:txBody>
                    <a:bodyPr/>
                    <a:lstStyle/>
                    <a:p>
                      <a:endParaRPr lang="en-US" sz="1500"/>
                    </a:p>
                  </a:txBody>
                  <a:tcPr marL="97319" marR="97319" marT="48659" marB="48659"/>
                </a:tc>
                <a:tc>
                  <a:txBody>
                    <a:bodyPr/>
                    <a:lstStyle/>
                    <a:p>
                      <a:r>
                        <a:rPr lang="en-US" sz="1500"/>
                        <a:t>Precision</a:t>
                      </a:r>
                    </a:p>
                  </a:txBody>
                  <a:tcPr marL="97319" marR="97319" marT="48659" marB="48659"/>
                </a:tc>
                <a:tc>
                  <a:txBody>
                    <a:bodyPr/>
                    <a:lstStyle/>
                    <a:p>
                      <a:r>
                        <a:rPr lang="en-US" sz="1500"/>
                        <a:t>Recall</a:t>
                      </a:r>
                    </a:p>
                  </a:txBody>
                  <a:tcPr marL="97319" marR="97319" marT="48659" marB="48659"/>
                </a:tc>
                <a:tc>
                  <a:txBody>
                    <a:bodyPr/>
                    <a:lstStyle/>
                    <a:p>
                      <a:r>
                        <a:rPr lang="en-US" sz="1500"/>
                        <a:t>F1 Score</a:t>
                      </a:r>
                    </a:p>
                  </a:txBody>
                  <a:tcPr marL="97319" marR="97319" marT="48659" marB="48659"/>
                </a:tc>
                <a:tc>
                  <a:txBody>
                    <a:bodyPr/>
                    <a:lstStyle/>
                    <a:p>
                      <a:r>
                        <a:rPr lang="en-US" sz="1500"/>
                        <a:t>Support</a:t>
                      </a:r>
                    </a:p>
                  </a:txBody>
                  <a:tcPr marL="97319" marR="97319" marT="48659" marB="48659"/>
                </a:tc>
                <a:extLst>
                  <a:ext uri="{0D108BD9-81ED-4DB2-BD59-A6C34878D82A}">
                    <a16:rowId xmlns:a16="http://schemas.microsoft.com/office/drawing/2014/main" val="1758284632"/>
                  </a:ext>
                </a:extLst>
              </a:tr>
              <a:tr h="363323">
                <a:tc>
                  <a:txBody>
                    <a:bodyPr/>
                    <a:lstStyle/>
                    <a:p>
                      <a:r>
                        <a:rPr lang="en-US" sz="1500" dirty="0"/>
                        <a:t>Bug</a:t>
                      </a:r>
                    </a:p>
                  </a:txBody>
                  <a:tcPr marL="97319" marR="97319" marT="48659" marB="48659"/>
                </a:tc>
                <a:tc>
                  <a:txBody>
                    <a:bodyPr/>
                    <a:lstStyle/>
                    <a:p>
                      <a:r>
                        <a:rPr lang="en-US" sz="1500"/>
                        <a:t>0.7959</a:t>
                      </a:r>
                    </a:p>
                  </a:txBody>
                  <a:tcPr marL="97319" marR="97319" marT="48659" marB="48659"/>
                </a:tc>
                <a:tc>
                  <a:txBody>
                    <a:bodyPr/>
                    <a:lstStyle/>
                    <a:p>
                      <a:r>
                        <a:rPr lang="en-US" sz="1500"/>
                        <a:t>0.7800</a:t>
                      </a:r>
                    </a:p>
                  </a:txBody>
                  <a:tcPr marL="97319" marR="97319" marT="48659" marB="48659"/>
                </a:tc>
                <a:tc>
                  <a:txBody>
                    <a:bodyPr/>
                    <a:lstStyle/>
                    <a:p>
                      <a:r>
                        <a:rPr lang="en-US" sz="1500"/>
                        <a:t>0.7879</a:t>
                      </a:r>
                    </a:p>
                  </a:txBody>
                  <a:tcPr marL="97319" marR="97319" marT="48659" marB="48659"/>
                </a:tc>
                <a:tc>
                  <a:txBody>
                    <a:bodyPr/>
                    <a:lstStyle/>
                    <a:p>
                      <a:r>
                        <a:rPr lang="en-US" sz="1500"/>
                        <a:t>50</a:t>
                      </a:r>
                    </a:p>
                  </a:txBody>
                  <a:tcPr marL="97319" marR="97319" marT="48659" marB="48659"/>
                </a:tc>
                <a:extLst>
                  <a:ext uri="{0D108BD9-81ED-4DB2-BD59-A6C34878D82A}">
                    <a16:rowId xmlns:a16="http://schemas.microsoft.com/office/drawing/2014/main" val="436414258"/>
                  </a:ext>
                </a:extLst>
              </a:tr>
              <a:tr h="363323">
                <a:tc>
                  <a:txBody>
                    <a:bodyPr/>
                    <a:lstStyle/>
                    <a:p>
                      <a:r>
                        <a:rPr lang="en-US" sz="1500"/>
                        <a:t>Documentation</a:t>
                      </a:r>
                    </a:p>
                  </a:txBody>
                  <a:tcPr marL="97319" marR="97319" marT="48659" marB="48659"/>
                </a:tc>
                <a:tc>
                  <a:txBody>
                    <a:bodyPr/>
                    <a:lstStyle/>
                    <a:p>
                      <a:r>
                        <a:rPr lang="en-US" sz="1500"/>
                        <a:t>0.9149</a:t>
                      </a:r>
                    </a:p>
                  </a:txBody>
                  <a:tcPr marL="97319" marR="97319" marT="48659" marB="48659"/>
                </a:tc>
                <a:tc>
                  <a:txBody>
                    <a:bodyPr/>
                    <a:lstStyle/>
                    <a:p>
                      <a:r>
                        <a:rPr lang="en-US" sz="1500"/>
                        <a:t>0.8600</a:t>
                      </a:r>
                    </a:p>
                  </a:txBody>
                  <a:tcPr marL="97319" marR="97319" marT="48659" marB="48659"/>
                </a:tc>
                <a:tc>
                  <a:txBody>
                    <a:bodyPr/>
                    <a:lstStyle/>
                    <a:p>
                      <a:r>
                        <a:rPr lang="en-US" sz="1500"/>
                        <a:t>0.8866</a:t>
                      </a:r>
                    </a:p>
                  </a:txBody>
                  <a:tcPr marL="97319" marR="97319" marT="48659" marB="48659"/>
                </a:tc>
                <a:tc>
                  <a:txBody>
                    <a:bodyPr/>
                    <a:lstStyle/>
                    <a:p>
                      <a:r>
                        <a:rPr lang="en-US" sz="1500"/>
                        <a:t>50</a:t>
                      </a:r>
                    </a:p>
                  </a:txBody>
                  <a:tcPr marL="97319" marR="97319" marT="48659" marB="48659"/>
                </a:tc>
                <a:extLst>
                  <a:ext uri="{0D108BD9-81ED-4DB2-BD59-A6C34878D82A}">
                    <a16:rowId xmlns:a16="http://schemas.microsoft.com/office/drawing/2014/main" val="84803996"/>
                  </a:ext>
                </a:extLst>
              </a:tr>
              <a:tr h="363323">
                <a:tc>
                  <a:txBody>
                    <a:bodyPr/>
                    <a:lstStyle/>
                    <a:p>
                      <a:r>
                        <a:rPr lang="en-US" sz="1500"/>
                        <a:t>Feature</a:t>
                      </a:r>
                    </a:p>
                  </a:txBody>
                  <a:tcPr marL="97319" marR="97319" marT="48659" marB="48659"/>
                </a:tc>
                <a:tc>
                  <a:txBody>
                    <a:bodyPr/>
                    <a:lstStyle/>
                    <a:p>
                      <a:r>
                        <a:rPr lang="en-US" sz="1500"/>
                        <a:t>0.8077</a:t>
                      </a:r>
                    </a:p>
                  </a:txBody>
                  <a:tcPr marL="97319" marR="97319" marT="48659" marB="48659"/>
                </a:tc>
                <a:tc>
                  <a:txBody>
                    <a:bodyPr/>
                    <a:lstStyle/>
                    <a:p>
                      <a:r>
                        <a:rPr lang="en-US" sz="1500"/>
                        <a:t>0.8400</a:t>
                      </a:r>
                    </a:p>
                  </a:txBody>
                  <a:tcPr marL="97319" marR="97319" marT="48659" marB="48659"/>
                </a:tc>
                <a:tc>
                  <a:txBody>
                    <a:bodyPr/>
                    <a:lstStyle/>
                    <a:p>
                      <a:r>
                        <a:rPr lang="en-US" sz="1500"/>
                        <a:t>0.8235</a:t>
                      </a:r>
                    </a:p>
                  </a:txBody>
                  <a:tcPr marL="97319" marR="97319" marT="48659" marB="48659"/>
                </a:tc>
                <a:tc>
                  <a:txBody>
                    <a:bodyPr/>
                    <a:lstStyle/>
                    <a:p>
                      <a:r>
                        <a:rPr lang="en-US" sz="1500"/>
                        <a:t>50</a:t>
                      </a:r>
                    </a:p>
                  </a:txBody>
                  <a:tcPr marL="97319" marR="97319" marT="48659" marB="48659"/>
                </a:tc>
                <a:extLst>
                  <a:ext uri="{0D108BD9-81ED-4DB2-BD59-A6C34878D82A}">
                    <a16:rowId xmlns:a16="http://schemas.microsoft.com/office/drawing/2014/main" val="1756779226"/>
                  </a:ext>
                </a:extLst>
              </a:tr>
              <a:tr h="363323">
                <a:tc>
                  <a:txBody>
                    <a:bodyPr/>
                    <a:lstStyle/>
                    <a:p>
                      <a:r>
                        <a:rPr lang="en-US" sz="1500"/>
                        <a:t>Question</a:t>
                      </a:r>
                    </a:p>
                  </a:txBody>
                  <a:tcPr marL="97319" marR="97319" marT="48659" marB="48659"/>
                </a:tc>
                <a:tc>
                  <a:txBody>
                    <a:bodyPr/>
                    <a:lstStyle/>
                    <a:p>
                      <a:r>
                        <a:rPr lang="en-US" sz="1500"/>
                        <a:t>0.7097</a:t>
                      </a:r>
                    </a:p>
                  </a:txBody>
                  <a:tcPr marL="97319" marR="97319" marT="48659" marB="48659"/>
                </a:tc>
                <a:tc>
                  <a:txBody>
                    <a:bodyPr/>
                    <a:lstStyle/>
                    <a:p>
                      <a:r>
                        <a:rPr lang="en-US" sz="1500"/>
                        <a:t>0.7586</a:t>
                      </a:r>
                    </a:p>
                  </a:txBody>
                  <a:tcPr marL="97319" marR="97319" marT="48659" marB="48659"/>
                </a:tc>
                <a:tc>
                  <a:txBody>
                    <a:bodyPr/>
                    <a:lstStyle/>
                    <a:p>
                      <a:r>
                        <a:rPr lang="en-US" sz="1500"/>
                        <a:t>0.7333</a:t>
                      </a:r>
                    </a:p>
                  </a:txBody>
                  <a:tcPr marL="97319" marR="97319" marT="48659" marB="48659"/>
                </a:tc>
                <a:tc>
                  <a:txBody>
                    <a:bodyPr/>
                    <a:lstStyle/>
                    <a:p>
                      <a:r>
                        <a:rPr lang="en-US" sz="1500"/>
                        <a:t>29</a:t>
                      </a:r>
                    </a:p>
                  </a:txBody>
                  <a:tcPr marL="97319" marR="97319" marT="48659" marB="48659"/>
                </a:tc>
                <a:extLst>
                  <a:ext uri="{0D108BD9-81ED-4DB2-BD59-A6C34878D82A}">
                    <a16:rowId xmlns:a16="http://schemas.microsoft.com/office/drawing/2014/main" val="2777724923"/>
                  </a:ext>
                </a:extLst>
              </a:tr>
              <a:tr h="400088">
                <a:tc>
                  <a:txBody>
                    <a:bodyPr/>
                    <a:lstStyle/>
                    <a:p>
                      <a:endParaRPr lang="en-US" sz="1500"/>
                    </a:p>
                  </a:txBody>
                  <a:tcPr marL="97319" marR="97319" marT="48659" marB="48659"/>
                </a:tc>
                <a:tc>
                  <a:txBody>
                    <a:bodyPr/>
                    <a:lstStyle/>
                    <a:p>
                      <a:endParaRPr lang="en-US" sz="1500"/>
                    </a:p>
                  </a:txBody>
                  <a:tcPr marL="97319" marR="97319" marT="48659" marB="48659"/>
                </a:tc>
                <a:tc>
                  <a:txBody>
                    <a:bodyPr/>
                    <a:lstStyle/>
                    <a:p>
                      <a:endParaRPr lang="en-US" sz="1500"/>
                    </a:p>
                  </a:txBody>
                  <a:tcPr marL="97319" marR="97319" marT="48659" marB="48659"/>
                </a:tc>
                <a:tc>
                  <a:txBody>
                    <a:bodyPr/>
                    <a:lstStyle/>
                    <a:p>
                      <a:endParaRPr lang="en-US" sz="1500"/>
                    </a:p>
                  </a:txBody>
                  <a:tcPr marL="97319" marR="97319" marT="48659" marB="48659"/>
                </a:tc>
                <a:tc>
                  <a:txBody>
                    <a:bodyPr/>
                    <a:lstStyle/>
                    <a:p>
                      <a:endParaRPr lang="en-US" sz="1500"/>
                    </a:p>
                  </a:txBody>
                  <a:tcPr marL="97319" marR="97319" marT="48659" marB="48659"/>
                </a:tc>
                <a:extLst>
                  <a:ext uri="{0D108BD9-81ED-4DB2-BD59-A6C34878D82A}">
                    <a16:rowId xmlns:a16="http://schemas.microsoft.com/office/drawing/2014/main" val="4216184098"/>
                  </a:ext>
                </a:extLst>
              </a:tr>
              <a:tr h="363323">
                <a:tc>
                  <a:txBody>
                    <a:bodyPr/>
                    <a:lstStyle/>
                    <a:p>
                      <a:r>
                        <a:rPr lang="en-US" sz="1500"/>
                        <a:t>Accuracy</a:t>
                      </a:r>
                    </a:p>
                  </a:txBody>
                  <a:tcPr marL="97319" marR="97319" marT="48659" marB="48659"/>
                </a:tc>
                <a:tc>
                  <a:txBody>
                    <a:bodyPr/>
                    <a:lstStyle/>
                    <a:p>
                      <a:endParaRPr lang="en-US" sz="1500"/>
                    </a:p>
                  </a:txBody>
                  <a:tcPr marL="97319" marR="97319" marT="48659" marB="48659"/>
                </a:tc>
                <a:tc>
                  <a:txBody>
                    <a:bodyPr/>
                    <a:lstStyle/>
                    <a:p>
                      <a:endParaRPr lang="en-US" sz="1500"/>
                    </a:p>
                  </a:txBody>
                  <a:tcPr marL="97319" marR="97319" marT="48659" marB="48659"/>
                </a:tc>
                <a:tc>
                  <a:txBody>
                    <a:bodyPr/>
                    <a:lstStyle/>
                    <a:p>
                      <a:r>
                        <a:rPr lang="en-US" sz="1500"/>
                        <a:t>0.8156</a:t>
                      </a:r>
                    </a:p>
                  </a:txBody>
                  <a:tcPr marL="97319" marR="97319" marT="48659" marB="48659"/>
                </a:tc>
                <a:tc>
                  <a:txBody>
                    <a:bodyPr/>
                    <a:lstStyle/>
                    <a:p>
                      <a:r>
                        <a:rPr lang="en-US" sz="1500"/>
                        <a:t>179</a:t>
                      </a:r>
                    </a:p>
                  </a:txBody>
                  <a:tcPr marL="97319" marR="97319" marT="48659" marB="48659"/>
                </a:tc>
                <a:extLst>
                  <a:ext uri="{0D108BD9-81ED-4DB2-BD59-A6C34878D82A}">
                    <a16:rowId xmlns:a16="http://schemas.microsoft.com/office/drawing/2014/main" val="1039592248"/>
                  </a:ext>
                </a:extLst>
              </a:tr>
              <a:tr h="363323">
                <a:tc>
                  <a:txBody>
                    <a:bodyPr/>
                    <a:lstStyle/>
                    <a:p>
                      <a:r>
                        <a:rPr lang="en-US" sz="1500"/>
                        <a:t>Macro Average</a:t>
                      </a:r>
                    </a:p>
                  </a:txBody>
                  <a:tcPr marL="97319" marR="97319" marT="48659" marB="48659"/>
                </a:tc>
                <a:tc>
                  <a:txBody>
                    <a:bodyPr/>
                    <a:lstStyle/>
                    <a:p>
                      <a:r>
                        <a:rPr lang="en-US" sz="1500"/>
                        <a:t>0.8070</a:t>
                      </a:r>
                    </a:p>
                  </a:txBody>
                  <a:tcPr marL="97319" marR="97319" marT="48659" marB="48659"/>
                </a:tc>
                <a:tc>
                  <a:txBody>
                    <a:bodyPr/>
                    <a:lstStyle/>
                    <a:p>
                      <a:r>
                        <a:rPr lang="en-US" sz="1500"/>
                        <a:t>0.8097</a:t>
                      </a:r>
                    </a:p>
                  </a:txBody>
                  <a:tcPr marL="97319" marR="97319" marT="48659" marB="48659"/>
                </a:tc>
                <a:tc>
                  <a:txBody>
                    <a:bodyPr/>
                    <a:lstStyle/>
                    <a:p>
                      <a:r>
                        <a:rPr lang="en-US" sz="1500"/>
                        <a:t>0.8078</a:t>
                      </a:r>
                    </a:p>
                  </a:txBody>
                  <a:tcPr marL="97319" marR="97319" marT="48659" marB="48659"/>
                </a:tc>
                <a:tc>
                  <a:txBody>
                    <a:bodyPr/>
                    <a:lstStyle/>
                    <a:p>
                      <a:r>
                        <a:rPr lang="en-US" sz="1500"/>
                        <a:t>179</a:t>
                      </a:r>
                    </a:p>
                  </a:txBody>
                  <a:tcPr marL="97319" marR="97319" marT="48659" marB="48659"/>
                </a:tc>
                <a:extLst>
                  <a:ext uri="{0D108BD9-81ED-4DB2-BD59-A6C34878D82A}">
                    <a16:rowId xmlns:a16="http://schemas.microsoft.com/office/drawing/2014/main" val="3960252123"/>
                  </a:ext>
                </a:extLst>
              </a:tr>
              <a:tr h="590400">
                <a:tc>
                  <a:txBody>
                    <a:bodyPr/>
                    <a:lstStyle/>
                    <a:p>
                      <a:r>
                        <a:rPr lang="en-US" sz="1500"/>
                        <a:t>Weighted Average</a:t>
                      </a:r>
                    </a:p>
                  </a:txBody>
                  <a:tcPr marL="97319" marR="97319" marT="48659" marB="48659"/>
                </a:tc>
                <a:tc>
                  <a:txBody>
                    <a:bodyPr/>
                    <a:lstStyle/>
                    <a:p>
                      <a:r>
                        <a:rPr lang="en-US" sz="1500"/>
                        <a:t>0.8185</a:t>
                      </a:r>
                    </a:p>
                  </a:txBody>
                  <a:tcPr marL="97319" marR="97319" marT="48659" marB="48659"/>
                </a:tc>
                <a:tc>
                  <a:txBody>
                    <a:bodyPr/>
                    <a:lstStyle/>
                    <a:p>
                      <a:r>
                        <a:rPr lang="en-US" sz="1500"/>
                        <a:t>0.8156</a:t>
                      </a:r>
                    </a:p>
                  </a:txBody>
                  <a:tcPr marL="97319" marR="97319" marT="48659" marB="48659"/>
                </a:tc>
                <a:tc>
                  <a:txBody>
                    <a:bodyPr/>
                    <a:lstStyle/>
                    <a:p>
                      <a:r>
                        <a:rPr lang="en-US" sz="1500"/>
                        <a:t>0.8166</a:t>
                      </a:r>
                    </a:p>
                  </a:txBody>
                  <a:tcPr marL="97319" marR="97319" marT="48659" marB="48659"/>
                </a:tc>
                <a:tc>
                  <a:txBody>
                    <a:bodyPr/>
                    <a:lstStyle/>
                    <a:p>
                      <a:r>
                        <a:rPr lang="en-US" sz="1500" dirty="0"/>
                        <a:t>179</a:t>
                      </a:r>
                    </a:p>
                  </a:txBody>
                  <a:tcPr marL="97319" marR="97319" marT="48659" marB="48659"/>
                </a:tc>
                <a:extLst>
                  <a:ext uri="{0D108BD9-81ED-4DB2-BD59-A6C34878D82A}">
                    <a16:rowId xmlns:a16="http://schemas.microsoft.com/office/drawing/2014/main" val="4092126243"/>
                  </a:ext>
                </a:extLst>
              </a:tr>
            </a:tbl>
          </a:graphicData>
        </a:graphic>
      </p:graphicFrame>
      <p:sp>
        <p:nvSpPr>
          <p:cNvPr id="4" name="Slide Number Placeholder 3">
            <a:extLst>
              <a:ext uri="{FF2B5EF4-FFF2-40B4-BE49-F238E27FC236}">
                <a16:creationId xmlns:a16="http://schemas.microsoft.com/office/drawing/2014/main" id="{36EE5C0C-BB55-A6D6-1461-22A6A6751C89}"/>
              </a:ext>
            </a:extLst>
          </p:cNvPr>
          <p:cNvSpPr>
            <a:spLocks noGrp="1"/>
          </p:cNvSpPr>
          <p:nvPr>
            <p:ph type="sldNum" idx="12"/>
          </p:nvPr>
        </p:nvSpPr>
        <p:spPr/>
        <p:txBody>
          <a:bodyPr/>
          <a:lstStyle/>
          <a:p>
            <a:fld id="{00000000-1234-1234-1234-123412341234}" type="slidenum">
              <a:rPr lang="en" smtClean="0"/>
              <a:pPr/>
              <a:t>11</a:t>
            </a:fld>
            <a:endParaRPr lang="en"/>
          </a:p>
        </p:txBody>
      </p:sp>
    </p:spTree>
    <p:extLst>
      <p:ext uri="{BB962C8B-B14F-4D97-AF65-F5344CB8AC3E}">
        <p14:creationId xmlns:p14="http://schemas.microsoft.com/office/powerpoint/2010/main" val="1756447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E385A1-DC74-703E-A622-32BB555DDA9E}"/>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spcBef>
                <a:spcPct val="0"/>
              </a:spcBef>
            </a:pPr>
            <a:r>
              <a:rPr lang="en-US" sz="5400" kern="1200" dirty="0">
                <a:solidFill>
                  <a:schemeClr val="tx1"/>
                </a:solidFill>
                <a:latin typeface="+mj-lt"/>
                <a:ea typeface="+mj-ea"/>
                <a:cs typeface="+mj-cs"/>
              </a:rPr>
              <a:t>Future Research</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ABF7639-42CD-E8C0-5A75-E6B2960DF8BC}"/>
              </a:ext>
            </a:extLst>
          </p:cNvPr>
          <p:cNvSpPr>
            <a:spLocks noGrp="1"/>
          </p:cNvSpPr>
          <p:nvPr>
            <p:ph type="body" idx="1"/>
          </p:nvPr>
        </p:nvSpPr>
        <p:spPr>
          <a:xfrm>
            <a:off x="838200" y="1929384"/>
            <a:ext cx="10515600" cy="4251960"/>
          </a:xfrm>
        </p:spPr>
        <p:txBody>
          <a:bodyPr vert="horz" lIns="91440" tIns="45720" rIns="91440" bIns="45720" rtlCol="0">
            <a:normAutofit/>
          </a:bodyPr>
          <a:lstStyle/>
          <a:p>
            <a:pPr indent="-228600">
              <a:spcAft>
                <a:spcPts val="600"/>
              </a:spcAft>
              <a:buFont typeface="Arial" panose="020B0604020202020204" pitchFamily="34" charset="0"/>
              <a:buChar char="•"/>
            </a:pPr>
            <a:r>
              <a:rPr lang="en-US" sz="2200" dirty="0"/>
              <a:t>Collaborate with U. of Bari to fine-tune the few-shot model and to further improve the F1 score</a:t>
            </a:r>
          </a:p>
          <a:p>
            <a:pPr lvl="1" indent="-228600">
              <a:spcAft>
                <a:spcPts val="600"/>
              </a:spcAft>
              <a:buFont typeface="Arial" panose="020B0604020202020204" pitchFamily="34" charset="0"/>
              <a:buChar char="•"/>
            </a:pPr>
            <a:r>
              <a:rPr lang="en-US" sz="2200" dirty="0"/>
              <a:t>Increase the number of training data by manually classifying defect data</a:t>
            </a:r>
          </a:p>
          <a:p>
            <a:pPr lvl="1" indent="-228600">
              <a:spcAft>
                <a:spcPts val="600"/>
              </a:spcAft>
              <a:buFont typeface="Arial" panose="020B0604020202020204" pitchFamily="34" charset="0"/>
              <a:buChar char="•"/>
            </a:pPr>
            <a:r>
              <a:rPr lang="en-US" sz="2200" dirty="0"/>
              <a:t>Use NASA-specific corpus for preprocessing text</a:t>
            </a:r>
          </a:p>
          <a:p>
            <a:pPr indent="-228600">
              <a:spcAft>
                <a:spcPts val="600"/>
              </a:spcAft>
              <a:buFont typeface="Arial" panose="020B0604020202020204" pitchFamily="34" charset="0"/>
              <a:buChar char="•"/>
            </a:pPr>
            <a:endParaRPr lang="en-US" sz="2200" dirty="0"/>
          </a:p>
          <a:p>
            <a:pPr indent="-228600">
              <a:spcAft>
                <a:spcPts val="600"/>
              </a:spcAft>
              <a:buFont typeface="Arial" panose="020B0604020202020204" pitchFamily="34" charset="0"/>
              <a:buChar char="•"/>
            </a:pPr>
            <a:r>
              <a:rPr lang="en-US" sz="2200" dirty="0"/>
              <a:t>Extend</a:t>
            </a:r>
            <a:r>
              <a:rPr lang="en-US" sz="2200" b="0" dirty="0">
                <a:effectLst/>
              </a:rPr>
              <a:t> </a:t>
            </a:r>
            <a:r>
              <a:rPr lang="en-US" sz="2200" dirty="0" err="1"/>
              <a:t>cFS’</a:t>
            </a:r>
            <a:r>
              <a:rPr lang="en-US" sz="2200" dirty="0"/>
              <a:t> current issue labels with </a:t>
            </a:r>
            <a:r>
              <a:rPr lang="en-US" sz="2200" b="0" dirty="0">
                <a:effectLst/>
              </a:rPr>
              <a:t>the proposed defect classification schema into the learning models.</a:t>
            </a:r>
            <a:endParaRPr lang="en-US" sz="2200" dirty="0"/>
          </a:p>
        </p:txBody>
      </p:sp>
      <p:sp>
        <p:nvSpPr>
          <p:cNvPr id="4" name="Slide Number Placeholder 3">
            <a:extLst>
              <a:ext uri="{FF2B5EF4-FFF2-40B4-BE49-F238E27FC236}">
                <a16:creationId xmlns:a16="http://schemas.microsoft.com/office/drawing/2014/main" id="{EF0D6572-1A7C-1B4A-21FF-F1176DE469A9}"/>
              </a:ext>
            </a:extLst>
          </p:cNvPr>
          <p:cNvSpPr>
            <a:spLocks noGrp="1"/>
          </p:cNvSpPr>
          <p:nvPr>
            <p:ph type="sldNum" idx="12"/>
          </p:nvPr>
        </p:nvSpPr>
        <p:spPr/>
        <p:txBody>
          <a:bodyPr/>
          <a:lstStyle/>
          <a:p>
            <a:fld id="{00000000-1234-1234-1234-123412341234}" type="slidenum">
              <a:rPr lang="en" smtClean="0"/>
              <a:pPr/>
              <a:t>12</a:t>
            </a:fld>
            <a:endParaRPr lang="en"/>
          </a:p>
        </p:txBody>
      </p:sp>
    </p:spTree>
    <p:extLst>
      <p:ext uri="{BB962C8B-B14F-4D97-AF65-F5344CB8AC3E}">
        <p14:creationId xmlns:p14="http://schemas.microsoft.com/office/powerpoint/2010/main" val="357218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A0A8-6E52-30D6-9AB0-CB655E4E5881}"/>
              </a:ext>
            </a:extLst>
          </p:cNvPr>
          <p:cNvSpPr>
            <a:spLocks noGrp="1"/>
          </p:cNvSpPr>
          <p:nvPr>
            <p:ph type="title"/>
          </p:nvPr>
        </p:nvSpPr>
        <p:spPr/>
        <p:txBody>
          <a:bodyPr/>
          <a:lstStyle/>
          <a:p>
            <a:r>
              <a:rPr lang="en-US" dirty="0"/>
              <a:t>References</a:t>
            </a:r>
          </a:p>
        </p:txBody>
      </p:sp>
      <p:sp>
        <p:nvSpPr>
          <p:cNvPr id="3" name="Text Placeholder 2">
            <a:extLst>
              <a:ext uri="{FF2B5EF4-FFF2-40B4-BE49-F238E27FC236}">
                <a16:creationId xmlns:a16="http://schemas.microsoft.com/office/drawing/2014/main" id="{A74A939E-18F2-3ACB-712B-CC559D849942}"/>
              </a:ext>
            </a:extLst>
          </p:cNvPr>
          <p:cNvSpPr>
            <a:spLocks noGrp="1"/>
          </p:cNvSpPr>
          <p:nvPr>
            <p:ph type="body" idx="1"/>
          </p:nvPr>
        </p:nvSpPr>
        <p:spPr>
          <a:xfrm>
            <a:off x="972600" y="2383417"/>
            <a:ext cx="10409136" cy="3014800"/>
          </a:xfrm>
        </p:spPr>
        <p:txBody>
          <a:bodyPr>
            <a:normAutofit fontScale="85000" lnSpcReduction="20000"/>
          </a:bodyPr>
          <a:lstStyle/>
          <a:p>
            <a:r>
              <a:rPr lang="en-US" dirty="0"/>
              <a:t>D. Dvorak, et. al. “NASA Study on Flight Software Complexity”, 2009</a:t>
            </a:r>
          </a:p>
          <a:p>
            <a:endParaRPr lang="en-US" sz="2800" dirty="0">
              <a:solidFill>
                <a:srgbClr val="222222"/>
              </a:solidFill>
              <a:highlight>
                <a:srgbClr val="FFFFFF"/>
              </a:highlight>
              <a:ea typeface="Times New Roman"/>
              <a:cs typeface="Times New Roman"/>
              <a:sym typeface="Times New Roman"/>
            </a:endParaRPr>
          </a:p>
          <a:p>
            <a:r>
              <a:rPr lang="en-US" sz="2800" dirty="0" err="1">
                <a:solidFill>
                  <a:srgbClr val="222222"/>
                </a:solidFill>
                <a:highlight>
                  <a:srgbClr val="FFFFFF"/>
                </a:highlight>
                <a:ea typeface="Times New Roman"/>
                <a:cs typeface="Times New Roman"/>
                <a:sym typeface="Times New Roman"/>
              </a:rPr>
              <a:t>Colavito</a:t>
            </a:r>
            <a:r>
              <a:rPr lang="en-US" sz="2800" dirty="0">
                <a:solidFill>
                  <a:srgbClr val="222222"/>
                </a:solidFill>
                <a:highlight>
                  <a:srgbClr val="FFFFFF"/>
                </a:highlight>
                <a:ea typeface="Times New Roman"/>
                <a:cs typeface="Times New Roman"/>
                <a:sym typeface="Times New Roman"/>
              </a:rPr>
              <a:t>, G., </a:t>
            </a:r>
            <a:r>
              <a:rPr lang="en-US" sz="2800" dirty="0" err="1">
                <a:solidFill>
                  <a:srgbClr val="222222"/>
                </a:solidFill>
                <a:highlight>
                  <a:srgbClr val="FFFFFF"/>
                </a:highlight>
                <a:ea typeface="Times New Roman"/>
                <a:cs typeface="Times New Roman"/>
                <a:sym typeface="Times New Roman"/>
              </a:rPr>
              <a:t>Lanubile</a:t>
            </a:r>
            <a:r>
              <a:rPr lang="en-US" sz="2800" dirty="0">
                <a:solidFill>
                  <a:srgbClr val="222222"/>
                </a:solidFill>
                <a:highlight>
                  <a:srgbClr val="FFFFFF"/>
                </a:highlight>
                <a:ea typeface="Times New Roman"/>
                <a:cs typeface="Times New Roman"/>
                <a:sym typeface="Times New Roman"/>
              </a:rPr>
              <a:t>, F., </a:t>
            </a:r>
            <a:r>
              <a:rPr lang="en-US" sz="2800" dirty="0" err="1">
                <a:solidFill>
                  <a:srgbClr val="222222"/>
                </a:solidFill>
                <a:highlight>
                  <a:srgbClr val="FFFFFF"/>
                </a:highlight>
                <a:ea typeface="Times New Roman"/>
                <a:cs typeface="Times New Roman"/>
                <a:sym typeface="Times New Roman"/>
              </a:rPr>
              <a:t>Novielli</a:t>
            </a:r>
            <a:r>
              <a:rPr lang="en-US" sz="2800" dirty="0">
                <a:solidFill>
                  <a:srgbClr val="222222"/>
                </a:solidFill>
                <a:highlight>
                  <a:srgbClr val="FFFFFF"/>
                </a:highlight>
                <a:ea typeface="Times New Roman"/>
                <a:cs typeface="Times New Roman"/>
                <a:sym typeface="Times New Roman"/>
              </a:rPr>
              <a:t>, N. (2023, May 20). </a:t>
            </a:r>
            <a:r>
              <a:rPr lang="en-US" sz="2800" i="1" dirty="0">
                <a:solidFill>
                  <a:srgbClr val="222222"/>
                </a:solidFill>
              </a:rPr>
              <a:t>Few-Shot Learning for Issue Report Classification</a:t>
            </a:r>
            <a:r>
              <a:rPr lang="en-US" sz="2800" dirty="0">
                <a:solidFill>
                  <a:srgbClr val="222222"/>
                </a:solidFill>
                <a:highlight>
                  <a:srgbClr val="FFFFFF"/>
                </a:highlight>
                <a:ea typeface="Times New Roman"/>
                <a:cs typeface="Times New Roman"/>
                <a:sym typeface="Times New Roman"/>
              </a:rPr>
              <a:t>. The 2nd Intl. Workshop on NL-based Software Engineering, Melbourne, Australia. </a:t>
            </a:r>
            <a:r>
              <a:rPr lang="en-US" sz="2800" dirty="0">
                <a:solidFill>
                  <a:srgbClr val="222222"/>
                </a:solidFill>
                <a:highlight>
                  <a:srgbClr val="FFFFFF"/>
                </a:highlight>
                <a:ea typeface="Times New Roman"/>
                <a:cs typeface="Times New Roman"/>
                <a:sym typeface="Times New Roman"/>
                <a:hlinkClick r:id="rId2"/>
              </a:rPr>
              <a:t>https://www.nlbse2023.github.io</a:t>
            </a:r>
            <a:endParaRPr lang="en-US" sz="2800" dirty="0">
              <a:solidFill>
                <a:srgbClr val="222222"/>
              </a:solidFill>
              <a:highlight>
                <a:srgbClr val="FFFFFF"/>
              </a:highlight>
              <a:ea typeface="Times New Roman"/>
              <a:cs typeface="Times New Roman"/>
              <a:sym typeface="Times New Roman"/>
            </a:endParaRPr>
          </a:p>
          <a:p>
            <a:pPr marL="194729" indent="0">
              <a:buNone/>
            </a:pPr>
            <a:endParaRPr lang="en-US" sz="2800" dirty="0">
              <a:solidFill>
                <a:srgbClr val="222222"/>
              </a:solidFill>
              <a:highlight>
                <a:srgbClr val="FFFFFF"/>
              </a:highlight>
              <a:ea typeface="Times New Roman"/>
              <a:cs typeface="Times New Roman"/>
              <a:sym typeface="Times New Roman"/>
            </a:endParaRPr>
          </a:p>
          <a:p>
            <a:r>
              <a:rPr lang="en-US" dirty="0">
                <a:solidFill>
                  <a:srgbClr val="222222"/>
                </a:solidFill>
                <a:highlight>
                  <a:srgbClr val="FFFFFF"/>
                </a:highlight>
                <a:ea typeface="Lato"/>
                <a:cs typeface="Times New Roman"/>
                <a:sym typeface="Times New Roman"/>
              </a:rPr>
              <a:t>Leila </a:t>
            </a:r>
            <a:r>
              <a:rPr lang="en-US" dirty="0" err="1">
                <a:solidFill>
                  <a:srgbClr val="222222"/>
                </a:solidFill>
                <a:highlight>
                  <a:srgbClr val="FFFFFF"/>
                </a:highlight>
                <a:ea typeface="Lato"/>
                <a:cs typeface="Times New Roman"/>
                <a:sym typeface="Times New Roman"/>
              </a:rPr>
              <a:t>Meshkat</a:t>
            </a:r>
            <a:r>
              <a:rPr lang="en-US" dirty="0">
                <a:solidFill>
                  <a:srgbClr val="222222"/>
                </a:solidFill>
                <a:highlight>
                  <a:srgbClr val="FFFFFF"/>
                </a:highlight>
                <a:ea typeface="Lato"/>
                <a:cs typeface="Times New Roman"/>
                <a:sym typeface="Times New Roman"/>
              </a:rPr>
              <a:t>, Daniel Chang, Ying Shi, </a:t>
            </a:r>
            <a:r>
              <a:rPr lang="en-US" i="1" dirty="0">
                <a:solidFill>
                  <a:srgbClr val="333333"/>
                </a:solidFill>
              </a:rPr>
              <a:t>Software </a:t>
            </a:r>
            <a:r>
              <a:rPr lang="en-US" i="1" dirty="0">
                <a:solidFill>
                  <a:srgbClr val="333333"/>
                </a:solidFill>
                <a:effectLst/>
              </a:rPr>
              <a:t>Error Classification and Dependency Assessment for NASA Missions</a:t>
            </a:r>
            <a:r>
              <a:rPr lang="en-US" i="0" dirty="0">
                <a:solidFill>
                  <a:srgbClr val="333333"/>
                </a:solidFill>
                <a:effectLst/>
              </a:rPr>
              <a:t>, 70</a:t>
            </a:r>
            <a:r>
              <a:rPr lang="en-US" i="0" baseline="30000" dirty="0">
                <a:solidFill>
                  <a:srgbClr val="333333"/>
                </a:solidFill>
                <a:effectLst/>
              </a:rPr>
              <a:t>th</a:t>
            </a:r>
            <a:r>
              <a:rPr lang="en-US" i="0" dirty="0">
                <a:solidFill>
                  <a:srgbClr val="333333"/>
                </a:solidFill>
                <a:effectLst/>
              </a:rPr>
              <a:t> Annual Reliability and Maintainability Symposium, Albuquerque, NM, Jan 2024</a:t>
            </a:r>
            <a:endParaRPr lang="en-US" sz="2800" dirty="0">
              <a:ea typeface="Lato"/>
              <a:cs typeface="Lato"/>
              <a:sym typeface="Lato"/>
            </a:endParaRPr>
          </a:p>
          <a:p>
            <a:endParaRPr lang="en-US" dirty="0"/>
          </a:p>
        </p:txBody>
      </p:sp>
      <p:sp>
        <p:nvSpPr>
          <p:cNvPr id="4" name="Slide Number Placeholder 3">
            <a:extLst>
              <a:ext uri="{FF2B5EF4-FFF2-40B4-BE49-F238E27FC236}">
                <a16:creationId xmlns:a16="http://schemas.microsoft.com/office/drawing/2014/main" id="{018AF512-C7FC-0D0E-6579-F41BEAAA7924}"/>
              </a:ext>
            </a:extLst>
          </p:cNvPr>
          <p:cNvSpPr>
            <a:spLocks noGrp="1"/>
          </p:cNvSpPr>
          <p:nvPr>
            <p:ph type="sldNum" idx="12"/>
          </p:nvPr>
        </p:nvSpPr>
        <p:spPr/>
        <p:txBody>
          <a:bodyPr/>
          <a:lstStyle/>
          <a:p>
            <a:fld id="{00000000-1234-1234-1234-123412341234}" type="slidenum">
              <a:rPr lang="en" smtClean="0"/>
              <a:pPr/>
              <a:t>13</a:t>
            </a:fld>
            <a:endParaRPr lang="en"/>
          </a:p>
        </p:txBody>
      </p:sp>
    </p:spTree>
    <p:extLst>
      <p:ext uri="{BB962C8B-B14F-4D97-AF65-F5344CB8AC3E}">
        <p14:creationId xmlns:p14="http://schemas.microsoft.com/office/powerpoint/2010/main" val="2193436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6312</TotalTime>
  <Words>1107</Words>
  <Application>Microsoft Macintosh PowerPoint</Application>
  <PresentationFormat>Widescreen</PresentationFormat>
  <Paragraphs>139</Paragraphs>
  <Slides>13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Display</vt:lpstr>
      <vt:lpstr>Arial</vt:lpstr>
      <vt:lpstr>Calibri</vt:lpstr>
      <vt:lpstr>Calibri Light</vt:lpstr>
      <vt:lpstr>Lato</vt:lpstr>
      <vt:lpstr>Times New Roman</vt:lpstr>
      <vt:lpstr>Office Theme</vt:lpstr>
      <vt:lpstr>Enhanced Software Defect Classification with NLP</vt:lpstr>
      <vt:lpstr>Overview and Outline</vt:lpstr>
      <vt:lpstr>Background</vt:lpstr>
      <vt:lpstr>Software defects study</vt:lpstr>
      <vt:lpstr>PowerPoint Presentation</vt:lpstr>
      <vt:lpstr>PowerPoint Presentation</vt:lpstr>
      <vt:lpstr>Suggested Defect Classification</vt:lpstr>
      <vt:lpstr>Existing and Future Anomaly Data Reporting</vt:lpstr>
      <vt:lpstr>NLP for Text Classification</vt:lpstr>
      <vt:lpstr>Few Shot Learners</vt:lpstr>
      <vt:lpstr>cFS application</vt:lpstr>
      <vt:lpstr>Future Research</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Enhanced Software Defects Classification with NLP</dc:title>
  <dc:creator>Shi, Ying (GSFC-3700)</dc:creator>
  <cp:lastModifiedBy>Leitner, Jesse A. (GSFC-3000)</cp:lastModifiedBy>
  <cp:revision>27</cp:revision>
  <dcterms:created xsi:type="dcterms:W3CDTF">2024-03-06T20:36:07Z</dcterms:created>
  <dcterms:modified xsi:type="dcterms:W3CDTF">2024-04-02T17:26:54Z</dcterms:modified>
</cp:coreProperties>
</file>