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98" r:id="rId5"/>
    <p:sldMasterId id="2147483755" r:id="rId6"/>
    <p:sldMasterId id="2147483792" r:id="rId7"/>
    <p:sldMasterId id="2147483804" r:id="rId8"/>
    <p:sldMasterId id="2147483816" r:id="rId9"/>
  </p:sldMasterIdLst>
  <p:notesMasterIdLst>
    <p:notesMasterId r:id="rId44"/>
  </p:notesMasterIdLst>
  <p:sldIdLst>
    <p:sldId id="3365" r:id="rId10"/>
    <p:sldId id="3364" r:id="rId11"/>
    <p:sldId id="16068" r:id="rId12"/>
    <p:sldId id="3367" r:id="rId13"/>
    <p:sldId id="16052" r:id="rId14"/>
    <p:sldId id="3368" r:id="rId15"/>
    <p:sldId id="16056" r:id="rId16"/>
    <p:sldId id="16057" r:id="rId17"/>
    <p:sldId id="16046" r:id="rId18"/>
    <p:sldId id="16045" r:id="rId19"/>
    <p:sldId id="16053" r:id="rId20"/>
    <p:sldId id="16044" r:id="rId21"/>
    <p:sldId id="16047" r:id="rId22"/>
    <p:sldId id="16048" r:id="rId23"/>
    <p:sldId id="16049" r:id="rId24"/>
    <p:sldId id="16058" r:id="rId25"/>
    <p:sldId id="16059" r:id="rId26"/>
    <p:sldId id="16060" r:id="rId27"/>
    <p:sldId id="16065" r:id="rId28"/>
    <p:sldId id="16066" r:id="rId29"/>
    <p:sldId id="16061" r:id="rId30"/>
    <p:sldId id="16062" r:id="rId31"/>
    <p:sldId id="3351" r:id="rId32"/>
    <p:sldId id="16041" r:id="rId33"/>
    <p:sldId id="16042" r:id="rId34"/>
    <p:sldId id="385" r:id="rId35"/>
    <p:sldId id="3410" r:id="rId36"/>
    <p:sldId id="16063" r:id="rId37"/>
    <p:sldId id="16064" r:id="rId38"/>
    <p:sldId id="3398" r:id="rId39"/>
    <p:sldId id="3399" r:id="rId40"/>
    <p:sldId id="3400" r:id="rId41"/>
    <p:sldId id="3394" r:id="rId42"/>
    <p:sldId id="340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56DF6E-7630-49B0-A2B3-230C534A3367}">
          <p14:sldIdLst>
            <p14:sldId id="3365"/>
          </p14:sldIdLst>
        </p14:section>
        <p14:section name="LSP Slides" id="{98A3BB01-3206-43BD-BB53-9C2857E7B189}">
          <p14:sldIdLst>
            <p14:sldId id="3364"/>
            <p14:sldId id="16068"/>
          </p14:sldIdLst>
        </p14:section>
        <p14:section name="CSLI &amp; Orbital Debris" id="{F84001DC-0BF0-4B33-AEAC-09764CCAB374}">
          <p14:sldIdLst>
            <p14:sldId id="3367"/>
            <p14:sldId id="16052"/>
            <p14:sldId id="3368"/>
            <p14:sldId id="16056"/>
            <p14:sldId id="16057"/>
            <p14:sldId id="16046"/>
            <p14:sldId id="16045"/>
            <p14:sldId id="16053"/>
          </p14:sldIdLst>
        </p14:section>
        <p14:section name="Summary" id="{2C12363D-25E3-4B96-8520-2DD32F090183}">
          <p14:sldIdLst>
            <p14:sldId id="16044"/>
            <p14:sldId id="16047"/>
          </p14:sldIdLst>
        </p14:section>
        <p14:section name="Backup - More Details" id="{7C110E21-D097-4242-B477-CDA1B7569DB5}">
          <p14:sldIdLst>
            <p14:sldId id="16048"/>
            <p14:sldId id="16049"/>
            <p14:sldId id="16058"/>
            <p14:sldId id="16059"/>
            <p14:sldId id="16060"/>
            <p14:sldId id="16065"/>
            <p14:sldId id="16066"/>
            <p14:sldId id="16061"/>
            <p14:sldId id="16062"/>
          </p14:sldIdLst>
        </p14:section>
        <p14:section name="LSP &amp; CSLI Backup" id="{10F6FBE4-1101-49B1-9B4B-03C6C4B15D82}">
          <p14:sldIdLst>
            <p14:sldId id="3351"/>
            <p14:sldId id="16041"/>
            <p14:sldId id="16042"/>
            <p14:sldId id="385"/>
            <p14:sldId id="3410"/>
            <p14:sldId id="16063"/>
            <p14:sldId id="16064"/>
            <p14:sldId id="3398"/>
            <p14:sldId id="3399"/>
            <p14:sldId id="3400"/>
            <p14:sldId id="3394"/>
            <p14:sldId id="3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20409B"/>
    <a:srgbClr val="005DC7"/>
    <a:srgbClr val="0833C5"/>
    <a:srgbClr val="C2F732"/>
    <a:srgbClr val="FFE800"/>
    <a:srgbClr val="D8F774"/>
    <a:srgbClr val="B5F700"/>
    <a:srgbClr val="00D500"/>
    <a:srgbClr val="FF7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9"/>
    <p:restoredTop sz="84959" autoAdjust="0"/>
  </p:normalViewPr>
  <p:slideViewPr>
    <p:cSldViewPr snapToGrid="0" snapToObjects="1">
      <p:cViewPr varScale="1">
        <p:scale>
          <a:sx n="97" d="100"/>
          <a:sy n="97" d="100"/>
        </p:scale>
        <p:origin x="810" y="78"/>
      </p:cViewPr>
      <p:guideLst/>
    </p:cSldViewPr>
  </p:slideViewPr>
  <p:notesTextViewPr>
    <p:cViewPr>
      <p:scale>
        <a:sx n="1" d="1"/>
        <a:sy n="1" d="1"/>
      </p:scale>
      <p:origin x="0" y="0"/>
    </p:cViewPr>
  </p:notesTextViewPr>
  <p:sorterViewPr>
    <p:cViewPr>
      <p:scale>
        <a:sx n="110" d="100"/>
        <a:sy n="110" d="100"/>
      </p:scale>
      <p:origin x="0" y="-7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Example</a:t>
            </a:r>
            <a:r>
              <a:rPr lang="en-US" baseline="0" dirty="0"/>
              <a:t> Missions’</a:t>
            </a:r>
            <a:r>
              <a:rPr lang="en-US" dirty="0"/>
              <a:t> Predicted Orbital Lifetime (years) for</a:t>
            </a:r>
            <a:r>
              <a:rPr lang="en-US" baseline="0" dirty="0"/>
              <a:t> Different Launch Years</a:t>
            </a:r>
            <a:endParaRPr lang="en-US" dirty="0"/>
          </a:p>
        </c:rich>
      </c:tx>
      <c:layout>
        <c:manualLayout>
          <c:xMode val="edge"/>
          <c:yMode val="edge"/>
          <c:x val="0.20962320774674781"/>
          <c:y val="2.29166660401173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Maximum Lifetime</c:v>
                </c:pt>
              </c:strCache>
            </c:strRef>
          </c:tx>
          <c:spPr>
            <a:solidFill>
              <a:schemeClr val="accent1"/>
            </a:solidFill>
            <a:ln>
              <a:noFill/>
            </a:ln>
            <a:effectLst/>
          </c:spPr>
          <c:invertIfNegative val="0"/>
          <c:cat>
            <c:strRef>
              <c:f>Sheet1!$A$2:$A$3</c:f>
              <c:strCache>
                <c:ptCount val="2"/>
                <c:pt idx="0">
                  <c:v>Mission B: 
Launch Years across a Solar Cycle</c:v>
                </c:pt>
                <c:pt idx="1">
                  <c:v>Mission A: 
Launch Years 2 Years Apart</c:v>
                </c:pt>
              </c:strCache>
            </c:strRef>
          </c:cat>
          <c:val>
            <c:numRef>
              <c:f>Sheet1!$B$2:$B$3</c:f>
              <c:numCache>
                <c:formatCode>General</c:formatCode>
                <c:ptCount val="2"/>
                <c:pt idx="0">
                  <c:v>7.4</c:v>
                </c:pt>
                <c:pt idx="1">
                  <c:v>5</c:v>
                </c:pt>
              </c:numCache>
            </c:numRef>
          </c:val>
          <c:extLst>
            <c:ext xmlns:c16="http://schemas.microsoft.com/office/drawing/2014/chart" uri="{C3380CC4-5D6E-409C-BE32-E72D297353CC}">
              <c16:uniqueId val="{00000000-2B7B-4D6C-90C1-66A6E851A2E1}"/>
            </c:ext>
          </c:extLst>
        </c:ser>
        <c:ser>
          <c:idx val="1"/>
          <c:order val="1"/>
          <c:tx>
            <c:strRef>
              <c:f>Sheet1!$C$1</c:f>
              <c:strCache>
                <c:ptCount val="1"/>
                <c:pt idx="0">
                  <c:v>Minimum Lifetime</c:v>
                </c:pt>
              </c:strCache>
            </c:strRef>
          </c:tx>
          <c:spPr>
            <a:solidFill>
              <a:schemeClr val="accent2"/>
            </a:solidFill>
            <a:ln>
              <a:noFill/>
            </a:ln>
            <a:effectLst/>
          </c:spPr>
          <c:invertIfNegative val="0"/>
          <c:cat>
            <c:strRef>
              <c:f>Sheet1!$A$2:$A$3</c:f>
              <c:strCache>
                <c:ptCount val="2"/>
                <c:pt idx="0">
                  <c:v>Mission B: 
Launch Years across a Solar Cycle</c:v>
                </c:pt>
                <c:pt idx="1">
                  <c:v>Mission A: 
Launch Years 2 Years Apart</c:v>
                </c:pt>
              </c:strCache>
            </c:strRef>
          </c:cat>
          <c:val>
            <c:numRef>
              <c:f>Sheet1!$C$2:$C$3</c:f>
              <c:numCache>
                <c:formatCode>General</c:formatCode>
                <c:ptCount val="2"/>
                <c:pt idx="0">
                  <c:v>1.6</c:v>
                </c:pt>
                <c:pt idx="1">
                  <c:v>2</c:v>
                </c:pt>
              </c:numCache>
            </c:numRef>
          </c:val>
          <c:extLst>
            <c:ext xmlns:c16="http://schemas.microsoft.com/office/drawing/2014/chart" uri="{C3380CC4-5D6E-409C-BE32-E72D297353CC}">
              <c16:uniqueId val="{00000001-2B7B-4D6C-90C1-66A6E851A2E1}"/>
            </c:ext>
          </c:extLst>
        </c:ser>
        <c:dLbls>
          <c:showLegendKey val="0"/>
          <c:showVal val="0"/>
          <c:showCatName val="0"/>
          <c:showSerName val="0"/>
          <c:showPercent val="0"/>
          <c:showBubbleSize val="0"/>
        </c:dLbls>
        <c:gapWidth val="182"/>
        <c:axId val="2129375567"/>
        <c:axId val="2134421519"/>
      </c:barChart>
      <c:catAx>
        <c:axId val="21293755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4421519"/>
        <c:crosses val="autoZero"/>
        <c:auto val="0"/>
        <c:lblAlgn val="ctr"/>
        <c:lblOffset val="100"/>
        <c:tickLblSkip val="1"/>
        <c:noMultiLvlLbl val="0"/>
      </c:catAx>
      <c:valAx>
        <c:axId val="21344215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375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Example Mission</a:t>
            </a:r>
            <a:r>
              <a:rPr lang="en-US" baseline="0" dirty="0"/>
              <a:t>’s Predicted Orbital Lifetime over 3 Years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 Scheduled</c:v>
                </c:pt>
              </c:strCache>
            </c:strRef>
          </c:tx>
          <c:spPr>
            <a:solidFill>
              <a:schemeClr val="accent1"/>
            </a:solidFill>
            <a:ln>
              <a:noFill/>
            </a:ln>
            <a:effectLst/>
          </c:spPr>
          <c:invertIfNegative val="0"/>
          <c:cat>
            <c:strRef>
              <c:f>Sheet1!$A$2</c:f>
              <c:strCache>
                <c:ptCount val="1"/>
                <c:pt idx="0">
                  <c:v>Launch Date Slips</c:v>
                </c:pt>
              </c:strCache>
            </c:strRef>
          </c:cat>
          <c:val>
            <c:numRef>
              <c:f>Sheet1!$B$2</c:f>
              <c:numCache>
                <c:formatCode>General</c:formatCode>
                <c:ptCount val="1"/>
                <c:pt idx="0">
                  <c:v>3.1</c:v>
                </c:pt>
              </c:numCache>
            </c:numRef>
          </c:val>
          <c:extLst>
            <c:ext xmlns:c16="http://schemas.microsoft.com/office/drawing/2014/chart" uri="{C3380CC4-5D6E-409C-BE32-E72D297353CC}">
              <c16:uniqueId val="{00000000-2BB1-4921-83E9-C03EC4EBB7CB}"/>
            </c:ext>
          </c:extLst>
        </c:ser>
        <c:ser>
          <c:idx val="1"/>
          <c:order val="1"/>
          <c:tx>
            <c:strRef>
              <c:f>Sheet1!$C$1</c:f>
              <c:strCache>
                <c:ptCount val="1"/>
                <c:pt idx="0">
                  <c:v>+6 months</c:v>
                </c:pt>
              </c:strCache>
            </c:strRef>
          </c:tx>
          <c:spPr>
            <a:solidFill>
              <a:schemeClr val="accent2"/>
            </a:solidFill>
            <a:ln>
              <a:noFill/>
            </a:ln>
            <a:effectLst/>
          </c:spPr>
          <c:invertIfNegative val="0"/>
          <c:cat>
            <c:strRef>
              <c:f>Sheet1!$A$2</c:f>
              <c:strCache>
                <c:ptCount val="1"/>
                <c:pt idx="0">
                  <c:v>Launch Date Slips</c:v>
                </c:pt>
              </c:strCache>
            </c:strRef>
          </c:cat>
          <c:val>
            <c:numRef>
              <c:f>Sheet1!$C$2</c:f>
              <c:numCache>
                <c:formatCode>General</c:formatCode>
                <c:ptCount val="1"/>
                <c:pt idx="0">
                  <c:v>3.8</c:v>
                </c:pt>
              </c:numCache>
            </c:numRef>
          </c:val>
          <c:extLst>
            <c:ext xmlns:c16="http://schemas.microsoft.com/office/drawing/2014/chart" uri="{C3380CC4-5D6E-409C-BE32-E72D297353CC}">
              <c16:uniqueId val="{00000001-2BB1-4921-83E9-C03EC4EBB7CB}"/>
            </c:ext>
          </c:extLst>
        </c:ser>
        <c:ser>
          <c:idx val="2"/>
          <c:order val="2"/>
          <c:tx>
            <c:strRef>
              <c:f>Sheet1!$D$1</c:f>
              <c:strCache>
                <c:ptCount val="1"/>
                <c:pt idx="0">
                  <c:v>+1 year</c:v>
                </c:pt>
              </c:strCache>
            </c:strRef>
          </c:tx>
          <c:spPr>
            <a:solidFill>
              <a:schemeClr val="accent3"/>
            </a:solidFill>
            <a:ln>
              <a:noFill/>
            </a:ln>
            <a:effectLst/>
          </c:spPr>
          <c:invertIfNegative val="0"/>
          <c:cat>
            <c:strRef>
              <c:f>Sheet1!$A$2</c:f>
              <c:strCache>
                <c:ptCount val="1"/>
                <c:pt idx="0">
                  <c:v>Launch Date Slips</c:v>
                </c:pt>
              </c:strCache>
            </c:strRef>
          </c:cat>
          <c:val>
            <c:numRef>
              <c:f>Sheet1!$D$2</c:f>
              <c:numCache>
                <c:formatCode>General</c:formatCode>
                <c:ptCount val="1"/>
                <c:pt idx="0">
                  <c:v>5.6</c:v>
                </c:pt>
              </c:numCache>
            </c:numRef>
          </c:val>
          <c:extLst>
            <c:ext xmlns:c16="http://schemas.microsoft.com/office/drawing/2014/chart" uri="{C3380CC4-5D6E-409C-BE32-E72D297353CC}">
              <c16:uniqueId val="{00000002-2BB1-4921-83E9-C03EC4EBB7CB}"/>
            </c:ext>
          </c:extLst>
        </c:ser>
        <c:ser>
          <c:idx val="3"/>
          <c:order val="3"/>
          <c:tx>
            <c:strRef>
              <c:f>Sheet1!$E$1</c:f>
              <c:strCache>
                <c:ptCount val="1"/>
                <c:pt idx="0">
                  <c:v>+1.5 years</c:v>
                </c:pt>
              </c:strCache>
            </c:strRef>
          </c:tx>
          <c:spPr>
            <a:solidFill>
              <a:schemeClr val="accent4"/>
            </a:solidFill>
            <a:ln>
              <a:noFill/>
            </a:ln>
            <a:effectLst/>
          </c:spPr>
          <c:invertIfNegative val="0"/>
          <c:cat>
            <c:strRef>
              <c:f>Sheet1!$A$2</c:f>
              <c:strCache>
                <c:ptCount val="1"/>
                <c:pt idx="0">
                  <c:v>Launch Date Slips</c:v>
                </c:pt>
              </c:strCache>
            </c:strRef>
          </c:cat>
          <c:val>
            <c:numRef>
              <c:f>Sheet1!$E$2</c:f>
              <c:numCache>
                <c:formatCode>General</c:formatCode>
                <c:ptCount val="1"/>
                <c:pt idx="0">
                  <c:v>6.8</c:v>
                </c:pt>
              </c:numCache>
            </c:numRef>
          </c:val>
          <c:extLst>
            <c:ext xmlns:c16="http://schemas.microsoft.com/office/drawing/2014/chart" uri="{C3380CC4-5D6E-409C-BE32-E72D297353CC}">
              <c16:uniqueId val="{00000003-2BB1-4921-83E9-C03EC4EBB7CB}"/>
            </c:ext>
          </c:extLst>
        </c:ser>
        <c:ser>
          <c:idx val="4"/>
          <c:order val="4"/>
          <c:tx>
            <c:strRef>
              <c:f>Sheet1!$F$1</c:f>
              <c:strCache>
                <c:ptCount val="1"/>
                <c:pt idx="0">
                  <c:v>+2 years</c:v>
                </c:pt>
              </c:strCache>
            </c:strRef>
          </c:tx>
          <c:spPr>
            <a:solidFill>
              <a:schemeClr val="accent5"/>
            </a:solidFill>
            <a:ln>
              <a:noFill/>
            </a:ln>
            <a:effectLst/>
          </c:spPr>
          <c:invertIfNegative val="0"/>
          <c:cat>
            <c:strRef>
              <c:f>Sheet1!$A$2</c:f>
              <c:strCache>
                <c:ptCount val="1"/>
                <c:pt idx="0">
                  <c:v>Launch Date Slips</c:v>
                </c:pt>
              </c:strCache>
            </c:strRef>
          </c:cat>
          <c:val>
            <c:numRef>
              <c:f>Sheet1!$F$2</c:f>
              <c:numCache>
                <c:formatCode>General</c:formatCode>
                <c:ptCount val="1"/>
                <c:pt idx="0">
                  <c:v>6.8</c:v>
                </c:pt>
              </c:numCache>
            </c:numRef>
          </c:val>
          <c:extLst>
            <c:ext xmlns:c16="http://schemas.microsoft.com/office/drawing/2014/chart" uri="{C3380CC4-5D6E-409C-BE32-E72D297353CC}">
              <c16:uniqueId val="{00000004-2BB1-4921-83E9-C03EC4EBB7CB}"/>
            </c:ext>
          </c:extLst>
        </c:ser>
        <c:ser>
          <c:idx val="5"/>
          <c:order val="5"/>
          <c:tx>
            <c:strRef>
              <c:f>Sheet1!$G$1</c:f>
              <c:strCache>
                <c:ptCount val="1"/>
                <c:pt idx="0">
                  <c:v>+2.5 years</c:v>
                </c:pt>
              </c:strCache>
            </c:strRef>
          </c:tx>
          <c:spPr>
            <a:solidFill>
              <a:schemeClr val="accent6"/>
            </a:solidFill>
            <a:ln>
              <a:noFill/>
            </a:ln>
            <a:effectLst/>
          </c:spPr>
          <c:invertIfNegative val="0"/>
          <c:cat>
            <c:strRef>
              <c:f>Sheet1!$A$2</c:f>
              <c:strCache>
                <c:ptCount val="1"/>
                <c:pt idx="0">
                  <c:v>Launch Date Slips</c:v>
                </c:pt>
              </c:strCache>
            </c:strRef>
          </c:cat>
          <c:val>
            <c:numRef>
              <c:f>Sheet1!$G$2</c:f>
              <c:numCache>
                <c:formatCode>General</c:formatCode>
                <c:ptCount val="1"/>
                <c:pt idx="0">
                  <c:v>6.6</c:v>
                </c:pt>
              </c:numCache>
            </c:numRef>
          </c:val>
          <c:extLst>
            <c:ext xmlns:c16="http://schemas.microsoft.com/office/drawing/2014/chart" uri="{C3380CC4-5D6E-409C-BE32-E72D297353CC}">
              <c16:uniqueId val="{00000005-2BB1-4921-83E9-C03EC4EBB7CB}"/>
            </c:ext>
          </c:extLst>
        </c:ser>
        <c:ser>
          <c:idx val="6"/>
          <c:order val="6"/>
          <c:tx>
            <c:strRef>
              <c:f>Sheet1!$H$1</c:f>
              <c:strCache>
                <c:ptCount val="1"/>
                <c:pt idx="0">
                  <c:v>+3 years</c:v>
                </c:pt>
              </c:strCache>
            </c:strRef>
          </c:tx>
          <c:spPr>
            <a:solidFill>
              <a:schemeClr val="accent1">
                <a:lumMod val="60000"/>
              </a:schemeClr>
            </a:solidFill>
            <a:ln>
              <a:noFill/>
            </a:ln>
            <a:effectLst/>
          </c:spPr>
          <c:invertIfNegative val="0"/>
          <c:cat>
            <c:strRef>
              <c:f>Sheet1!$A$2</c:f>
              <c:strCache>
                <c:ptCount val="1"/>
                <c:pt idx="0">
                  <c:v>Launch Date Slips</c:v>
                </c:pt>
              </c:strCache>
            </c:strRef>
          </c:cat>
          <c:val>
            <c:numRef>
              <c:f>Sheet1!$H$2</c:f>
              <c:numCache>
                <c:formatCode>General</c:formatCode>
                <c:ptCount val="1"/>
                <c:pt idx="0">
                  <c:v>6.3</c:v>
                </c:pt>
              </c:numCache>
            </c:numRef>
          </c:val>
          <c:extLst>
            <c:ext xmlns:c16="http://schemas.microsoft.com/office/drawing/2014/chart" uri="{C3380CC4-5D6E-409C-BE32-E72D297353CC}">
              <c16:uniqueId val="{00000006-2BB1-4921-83E9-C03EC4EBB7CB}"/>
            </c:ext>
          </c:extLst>
        </c:ser>
        <c:dLbls>
          <c:showLegendKey val="0"/>
          <c:showVal val="0"/>
          <c:showCatName val="0"/>
          <c:showSerName val="0"/>
          <c:showPercent val="0"/>
          <c:showBubbleSize val="0"/>
        </c:dLbls>
        <c:gapWidth val="219"/>
        <c:overlap val="-27"/>
        <c:axId val="557549519"/>
        <c:axId val="2118627359"/>
      </c:barChart>
      <c:catAx>
        <c:axId val="55754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8627359"/>
        <c:crosses val="autoZero"/>
        <c:auto val="1"/>
        <c:lblAlgn val="ctr"/>
        <c:lblOffset val="100"/>
        <c:noMultiLvlLbl val="0"/>
      </c:catAx>
      <c:valAx>
        <c:axId val="2118627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dirty="0"/>
                  <a:t>Predicted Orbital Lifetime (years)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7549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2.jpeg"/><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2.jpeg"/><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85E65-165A-E74B-A7E6-5EA4C39A42DD}" type="doc">
      <dgm:prSet loTypeId="urn:microsoft.com/office/officeart/2008/layout/BendingPictureCaption" loCatId="" qsTypeId="urn:microsoft.com/office/officeart/2005/8/quickstyle/simple1" qsCatId="simple" csTypeId="urn:microsoft.com/office/officeart/2005/8/colors/accent5_3" csCatId="accent5" phldr="1"/>
      <dgm:spPr/>
      <dgm:t>
        <a:bodyPr/>
        <a:lstStyle/>
        <a:p>
          <a:endParaRPr lang="en-US"/>
        </a:p>
      </dgm:t>
    </dgm:pt>
    <dgm:pt modelId="{352920C1-6699-1341-8D02-1E7F1C73EEA0}">
      <dgm:prSet phldrT="[Text]"/>
      <dgm:spPr/>
      <dgm:t>
        <a:bodyPr/>
        <a:lstStyle/>
        <a:p>
          <a:r>
            <a:rPr lang="en-US" dirty="0">
              <a:latin typeface="Arial" panose="020B0604020202020204" pitchFamily="34" charset="0"/>
              <a:cs typeface="Arial" panose="020B0604020202020204" pitchFamily="34" charset="0"/>
            </a:rPr>
            <a:t>Acquire Launch Services</a:t>
          </a:r>
        </a:p>
      </dgm:t>
    </dgm:pt>
    <dgm:pt modelId="{99A65756-0B6C-CE4E-AFA1-C9024ECAC662}" type="parTrans" cxnId="{819B3231-CF5B-2541-9281-C8BFC6449693}">
      <dgm:prSet/>
      <dgm:spPr/>
      <dgm:t>
        <a:bodyPr/>
        <a:lstStyle/>
        <a:p>
          <a:endParaRPr lang="en-US">
            <a:latin typeface="Arial" panose="020B0604020202020204" pitchFamily="34" charset="0"/>
            <a:cs typeface="Arial" panose="020B0604020202020204" pitchFamily="34" charset="0"/>
          </a:endParaRPr>
        </a:p>
      </dgm:t>
    </dgm:pt>
    <dgm:pt modelId="{BC7E7283-B700-7C46-8D48-7C83EEEA8A7B}" type="sibTrans" cxnId="{819B3231-CF5B-2541-9281-C8BFC6449693}">
      <dgm:prSet/>
      <dgm:spPr/>
      <dgm:t>
        <a:bodyPr/>
        <a:lstStyle/>
        <a:p>
          <a:endParaRPr lang="en-US">
            <a:latin typeface="Arial" panose="020B0604020202020204" pitchFamily="34" charset="0"/>
            <a:cs typeface="Arial" panose="020B0604020202020204" pitchFamily="34" charset="0"/>
          </a:endParaRPr>
        </a:p>
      </dgm:t>
    </dgm:pt>
    <dgm:pt modelId="{A139BDF9-4DA1-5F43-B810-6F8D6DF1E3F5}">
      <dgm:prSet phldrT="[Text]"/>
      <dgm:spPr/>
      <dgm:t>
        <a:bodyPr/>
        <a:lstStyle/>
        <a:p>
          <a:r>
            <a:rPr lang="en-US" dirty="0">
              <a:latin typeface="Arial" panose="020B0604020202020204" pitchFamily="34" charset="0"/>
              <a:cs typeface="Arial" panose="020B0604020202020204" pitchFamily="34" charset="0"/>
            </a:rPr>
            <a:t>Verify and validate mission engineering analysis</a:t>
          </a:r>
        </a:p>
      </dgm:t>
    </dgm:pt>
    <dgm:pt modelId="{699C01BC-3BE1-FC4D-85C7-FA93AB6C151B}" type="parTrans" cxnId="{2670FA57-A17C-1446-8530-8A80E289510C}">
      <dgm:prSet/>
      <dgm:spPr/>
      <dgm:t>
        <a:bodyPr/>
        <a:lstStyle/>
        <a:p>
          <a:endParaRPr lang="en-US">
            <a:latin typeface="Arial" panose="020B0604020202020204" pitchFamily="34" charset="0"/>
            <a:cs typeface="Arial" panose="020B0604020202020204" pitchFamily="34" charset="0"/>
          </a:endParaRPr>
        </a:p>
      </dgm:t>
    </dgm:pt>
    <dgm:pt modelId="{8C29BFAF-AE83-8D44-AEB9-1BD8704612FA}" type="sibTrans" cxnId="{2670FA57-A17C-1446-8530-8A80E289510C}">
      <dgm:prSet/>
      <dgm:spPr/>
      <dgm:t>
        <a:bodyPr/>
        <a:lstStyle/>
        <a:p>
          <a:endParaRPr lang="en-US">
            <a:latin typeface="Arial" panose="020B0604020202020204" pitchFamily="34" charset="0"/>
            <a:cs typeface="Arial" panose="020B0604020202020204" pitchFamily="34" charset="0"/>
          </a:endParaRPr>
        </a:p>
      </dgm:t>
    </dgm:pt>
    <dgm:pt modelId="{99107061-5146-DB4D-84EA-BDA9F99F42A6}">
      <dgm:prSet/>
      <dgm:spPr/>
      <dgm:t>
        <a:bodyPr/>
        <a:lstStyle/>
        <a:p>
          <a:pPr>
            <a:buClrTx/>
            <a:buSzTx/>
            <a:buFontTx/>
            <a:buNone/>
          </a:pPr>
          <a:r>
            <a:rPr kumimoji="0" lang="en-US" b="0" i="0" u="none" strike="noStrike" cap="none" spc="0" normalizeH="0" baseline="0" noProof="0">
              <a:ln/>
              <a:effectLst/>
              <a:uLnTx/>
              <a:uFillTx/>
              <a:latin typeface="Arial" panose="020B0604020202020204" pitchFamily="34" charset="0"/>
              <a:ea typeface="+mn-ea"/>
              <a:cs typeface="Arial" panose="020B0604020202020204" pitchFamily="34" charset="0"/>
            </a:rPr>
            <a:t>Manage launch vehicle to spacecraft integration</a:t>
          </a:r>
          <a:endParaRPr lang="en-US" dirty="0">
            <a:latin typeface="Arial" panose="020B0604020202020204" pitchFamily="34" charset="0"/>
            <a:cs typeface="Arial" panose="020B0604020202020204" pitchFamily="34" charset="0"/>
          </a:endParaRPr>
        </a:p>
      </dgm:t>
    </dgm:pt>
    <dgm:pt modelId="{A63B8CF7-34CE-6042-9F79-8E2D65F43A06}" type="parTrans" cxnId="{56A11533-0C5F-444F-9470-0EC381D832B2}">
      <dgm:prSet/>
      <dgm:spPr/>
      <dgm:t>
        <a:bodyPr/>
        <a:lstStyle/>
        <a:p>
          <a:endParaRPr lang="en-US">
            <a:latin typeface="Arial" panose="020B0604020202020204" pitchFamily="34" charset="0"/>
            <a:cs typeface="Arial" panose="020B0604020202020204" pitchFamily="34" charset="0"/>
          </a:endParaRPr>
        </a:p>
      </dgm:t>
    </dgm:pt>
    <dgm:pt modelId="{E7201F21-073E-5C4D-98D3-708E6E647868}" type="sibTrans" cxnId="{56A11533-0C5F-444F-9470-0EC381D832B2}">
      <dgm:prSet/>
      <dgm:spPr/>
      <dgm:t>
        <a:bodyPr/>
        <a:lstStyle/>
        <a:p>
          <a:endParaRPr lang="en-US">
            <a:latin typeface="Arial" panose="020B0604020202020204" pitchFamily="34" charset="0"/>
            <a:cs typeface="Arial" panose="020B0604020202020204" pitchFamily="34" charset="0"/>
          </a:endParaRPr>
        </a:p>
      </dgm:t>
    </dgm:pt>
    <dgm:pt modelId="{636EABCA-9171-EC43-99A7-5D6F714FF40A}">
      <dgm:prSet/>
      <dgm:spPr/>
      <dgm:t>
        <a:bodyPr/>
        <a:lstStyle/>
        <a:p>
          <a:pPr>
            <a:buClrTx/>
            <a:buSzTx/>
            <a:buFontTx/>
            <a:buNone/>
          </a:pPr>
          <a:r>
            <a:rPr kumimoji="0" lang="en-US" b="0" i="0" u="none" strike="noStrike" cap="none" spc="0" normalizeH="0" baseline="0" noProof="0">
              <a:ln/>
              <a:effectLst/>
              <a:uLnTx/>
              <a:uFillTx/>
              <a:latin typeface="Arial" panose="020B0604020202020204" pitchFamily="34" charset="0"/>
              <a:ea typeface="+mn-ea"/>
              <a:cs typeface="Arial" panose="020B0604020202020204" pitchFamily="34" charset="0"/>
            </a:rPr>
            <a:t>Certify launch systems for NASA use</a:t>
          </a:r>
          <a:endParaRPr lang="en-US" dirty="0">
            <a:latin typeface="Arial" panose="020B0604020202020204" pitchFamily="34" charset="0"/>
            <a:cs typeface="Arial" panose="020B0604020202020204" pitchFamily="34" charset="0"/>
          </a:endParaRPr>
        </a:p>
      </dgm:t>
    </dgm:pt>
    <dgm:pt modelId="{102C1BD9-DAE7-6B49-BA6E-47D5FB9FC596}" type="parTrans" cxnId="{F4617C37-518A-B94F-97BC-64A6137CD512}">
      <dgm:prSet/>
      <dgm:spPr/>
      <dgm:t>
        <a:bodyPr/>
        <a:lstStyle/>
        <a:p>
          <a:endParaRPr lang="en-US">
            <a:latin typeface="Arial" panose="020B0604020202020204" pitchFamily="34" charset="0"/>
            <a:cs typeface="Arial" panose="020B0604020202020204" pitchFamily="34" charset="0"/>
          </a:endParaRPr>
        </a:p>
      </dgm:t>
    </dgm:pt>
    <dgm:pt modelId="{9EF67424-971D-A64E-8B7B-F9DB7B0CF538}" type="sibTrans" cxnId="{F4617C37-518A-B94F-97BC-64A6137CD512}">
      <dgm:prSet/>
      <dgm:spPr/>
      <dgm:t>
        <a:bodyPr/>
        <a:lstStyle/>
        <a:p>
          <a:endParaRPr lang="en-US">
            <a:latin typeface="Arial" panose="020B0604020202020204" pitchFamily="34" charset="0"/>
            <a:cs typeface="Arial" panose="020B0604020202020204" pitchFamily="34" charset="0"/>
          </a:endParaRPr>
        </a:p>
      </dgm:t>
    </dgm:pt>
    <dgm:pt modelId="{4A25C4A7-1E88-4442-BF16-0105265AABF2}">
      <dgm:prSet/>
      <dgm:spPr/>
      <dgm:t>
        <a:bodyPr/>
        <a:lstStyle/>
        <a:p>
          <a:r>
            <a:rPr lang="en-US" dirty="0">
              <a:latin typeface="Arial" panose="020B0604020202020204" pitchFamily="34" charset="0"/>
              <a:cs typeface="Arial" panose="020B0604020202020204" pitchFamily="34" charset="0"/>
            </a:rPr>
            <a:t>Provide insight</a:t>
          </a:r>
          <a:r>
            <a:rPr kumimoji="0" lang="en-US" b="0" i="0" u="none" strike="noStrike" cap="none" spc="0" normalizeH="0" baseline="0" noProof="0" dirty="0">
              <a:ln/>
              <a:effectLst/>
              <a:uLnTx/>
              <a:uFillTx/>
              <a:latin typeface="Arial" panose="020B0604020202020204" pitchFamily="34" charset="0"/>
              <a:ea typeface="+mn-ea"/>
              <a:cs typeface="Arial" panose="020B0604020202020204" pitchFamily="34" charset="0"/>
            </a:rPr>
            <a:t> and approval of production, integration, testing and processing</a:t>
          </a:r>
          <a:endParaRPr lang="en-US" dirty="0">
            <a:latin typeface="Arial" panose="020B0604020202020204" pitchFamily="34" charset="0"/>
            <a:cs typeface="Arial" panose="020B0604020202020204" pitchFamily="34" charset="0"/>
          </a:endParaRPr>
        </a:p>
      </dgm:t>
    </dgm:pt>
    <dgm:pt modelId="{A72EE116-B843-254E-8ACF-49333480484F}" type="parTrans" cxnId="{E9E0EE27-6D63-6149-BB07-AA818B62BCB2}">
      <dgm:prSet/>
      <dgm:spPr/>
      <dgm:t>
        <a:bodyPr/>
        <a:lstStyle/>
        <a:p>
          <a:endParaRPr lang="en-US">
            <a:latin typeface="Arial" panose="020B0604020202020204" pitchFamily="34" charset="0"/>
            <a:cs typeface="Arial" panose="020B0604020202020204" pitchFamily="34" charset="0"/>
          </a:endParaRPr>
        </a:p>
      </dgm:t>
    </dgm:pt>
    <dgm:pt modelId="{9D6BBBF6-DBF1-E84F-B225-B5E9B7189901}" type="sibTrans" cxnId="{E9E0EE27-6D63-6149-BB07-AA818B62BCB2}">
      <dgm:prSet/>
      <dgm:spPr/>
      <dgm:t>
        <a:bodyPr/>
        <a:lstStyle/>
        <a:p>
          <a:endParaRPr lang="en-US">
            <a:latin typeface="Arial" panose="020B0604020202020204" pitchFamily="34" charset="0"/>
            <a:cs typeface="Arial" panose="020B0604020202020204" pitchFamily="34" charset="0"/>
          </a:endParaRPr>
        </a:p>
      </dgm:t>
    </dgm:pt>
    <dgm:pt modelId="{C542E08D-FD8D-F44C-884F-C1A1D64AE38B}" type="pres">
      <dgm:prSet presAssocID="{05585E65-165A-E74B-A7E6-5EA4C39A42DD}" presName="diagram" presStyleCnt="0">
        <dgm:presLayoutVars>
          <dgm:dir/>
        </dgm:presLayoutVars>
      </dgm:prSet>
      <dgm:spPr/>
    </dgm:pt>
    <dgm:pt modelId="{C3E8C0B4-F956-4348-9406-E29FD8A64049}" type="pres">
      <dgm:prSet presAssocID="{352920C1-6699-1341-8D02-1E7F1C73EEA0}" presName="composite" presStyleCnt="0"/>
      <dgm:spPr/>
    </dgm:pt>
    <dgm:pt modelId="{E6F0CFF4-6285-7849-AA53-D8DD4AC0E67D}" type="pres">
      <dgm:prSet presAssocID="{352920C1-6699-1341-8D02-1E7F1C73EEA0}" presName="Image" presStyleLbl="bgShp" presStyleIdx="0" presStyleCnt="5" custLinFactNeighborX="1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7" t="-54810" r="-117" b="-30148"/>
          </a:stretch>
        </a:blipFill>
      </dgm:spPr>
    </dgm:pt>
    <dgm:pt modelId="{A420DB4B-5EFD-614A-8A4A-0448E58D11B8}" type="pres">
      <dgm:prSet presAssocID="{352920C1-6699-1341-8D02-1E7F1C73EEA0}" presName="Parent" presStyleLbl="node0" presStyleIdx="0" presStyleCnt="5" custLinFactNeighborX="1338" custLinFactNeighborY="5790">
        <dgm:presLayoutVars>
          <dgm:bulletEnabled val="1"/>
        </dgm:presLayoutVars>
      </dgm:prSet>
      <dgm:spPr/>
    </dgm:pt>
    <dgm:pt modelId="{94E7424C-1905-A344-9984-5D2BB1E46A61}" type="pres">
      <dgm:prSet presAssocID="{BC7E7283-B700-7C46-8D48-7C83EEEA8A7B}" presName="sibTrans" presStyleCnt="0"/>
      <dgm:spPr/>
    </dgm:pt>
    <dgm:pt modelId="{115E43B5-F9F5-A84E-B4BE-FAE79E77506B}" type="pres">
      <dgm:prSet presAssocID="{A139BDF9-4DA1-5F43-B810-6F8D6DF1E3F5}" presName="composite" presStyleCnt="0"/>
      <dgm:spPr/>
    </dgm:pt>
    <dgm:pt modelId="{3CB05DF6-1777-2A4C-ABA8-17E84B4AF22C}" type="pres">
      <dgm:prSet presAssocID="{A139BDF9-4DA1-5F43-B810-6F8D6DF1E3F5}" presName="Image" presStyleLbl="bgShp" presStyleIdx="1" presStyleCnt="5"/>
      <dgm:spPr>
        <a:blipFill dpi="0" rotWithShape="1">
          <a:blip xmlns:r="http://schemas.openxmlformats.org/officeDocument/2006/relationships" r:embed="rId2">
            <a:extLst>
              <a:ext uri="{96DAC541-7B7A-43D3-8B79-37D633B846F1}">
                <asvg:svgBlip xmlns:asvg="http://schemas.microsoft.com/office/drawing/2016/SVG/main" r:embed="rId3"/>
              </a:ext>
            </a:extLst>
          </a:blip>
          <a:srcRect/>
          <a:stretch>
            <a:fillRect l="-9990" t="-9597" r="-3913" b="-1377"/>
          </a:stretch>
        </a:blipFill>
      </dgm:spPr>
    </dgm:pt>
    <dgm:pt modelId="{2B966A7D-4BFC-8D4F-90A9-ED63B20CA5AB}" type="pres">
      <dgm:prSet presAssocID="{A139BDF9-4DA1-5F43-B810-6F8D6DF1E3F5}" presName="Parent" presStyleLbl="node0" presStyleIdx="1" presStyleCnt="5" custLinFactNeighborX="1338" custLinFactNeighborY="5790">
        <dgm:presLayoutVars>
          <dgm:bulletEnabled val="1"/>
        </dgm:presLayoutVars>
      </dgm:prSet>
      <dgm:spPr/>
    </dgm:pt>
    <dgm:pt modelId="{7278E8B2-A830-8648-948C-D8B13C7D5589}" type="pres">
      <dgm:prSet presAssocID="{8C29BFAF-AE83-8D44-AEB9-1BD8704612FA}" presName="sibTrans" presStyleCnt="0"/>
      <dgm:spPr/>
    </dgm:pt>
    <dgm:pt modelId="{5CD0CF37-2CA8-A249-8FD9-6728FE8A7548}" type="pres">
      <dgm:prSet presAssocID="{99107061-5146-DB4D-84EA-BDA9F99F42A6}" presName="composite" presStyleCnt="0"/>
      <dgm:spPr/>
    </dgm:pt>
    <dgm:pt modelId="{69E3A14A-E101-1C4D-9AD8-D2FCE5EC2ED4}" type="pres">
      <dgm:prSet presAssocID="{99107061-5146-DB4D-84EA-BDA9F99F42A6}" presName="Image" presStyleLbl="bgShp" presStyleIdx="2"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67441" b="-34559"/>
          </a:stretch>
        </a:blipFill>
      </dgm:spPr>
    </dgm:pt>
    <dgm:pt modelId="{21A0CA47-18AE-8741-85E3-ABAF1A8E0E2E}" type="pres">
      <dgm:prSet presAssocID="{99107061-5146-DB4D-84EA-BDA9F99F42A6}" presName="Parent" presStyleLbl="node0" presStyleIdx="2" presStyleCnt="5" custLinFactNeighborX="1338" custLinFactNeighborY="5790">
        <dgm:presLayoutVars>
          <dgm:bulletEnabled val="1"/>
        </dgm:presLayoutVars>
      </dgm:prSet>
      <dgm:spPr/>
    </dgm:pt>
    <dgm:pt modelId="{9C8C2275-7978-5B49-BB7A-C8F4BBEA9958}" type="pres">
      <dgm:prSet presAssocID="{E7201F21-073E-5C4D-98D3-708E6E647868}" presName="sibTrans" presStyleCnt="0"/>
      <dgm:spPr/>
    </dgm:pt>
    <dgm:pt modelId="{F184C116-8A7E-4B41-B86A-BCAD5F369A64}" type="pres">
      <dgm:prSet presAssocID="{636EABCA-9171-EC43-99A7-5D6F714FF40A}" presName="composite" presStyleCnt="0"/>
      <dgm:spPr/>
    </dgm:pt>
    <dgm:pt modelId="{1F7E64F2-0E18-AB4C-BC99-8A257ED7F602}" type="pres">
      <dgm:prSet presAssocID="{636EABCA-9171-EC43-99A7-5D6F714FF40A}" presName="Image" presStyleLbl="bgShp" presStyleIdx="3"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dgm:spPr>
    </dgm:pt>
    <dgm:pt modelId="{6E9D4266-356B-964D-B635-CE775A949917}" type="pres">
      <dgm:prSet presAssocID="{636EABCA-9171-EC43-99A7-5D6F714FF40A}" presName="Parent" presStyleLbl="node0" presStyleIdx="3" presStyleCnt="5" custLinFactNeighborX="1338" custLinFactNeighborY="5790">
        <dgm:presLayoutVars>
          <dgm:bulletEnabled val="1"/>
        </dgm:presLayoutVars>
      </dgm:prSet>
      <dgm:spPr/>
    </dgm:pt>
    <dgm:pt modelId="{435C6C14-AFC0-904A-9D13-17969FBE6B4F}" type="pres">
      <dgm:prSet presAssocID="{9EF67424-971D-A64E-8B7B-F9DB7B0CF538}" presName="sibTrans" presStyleCnt="0"/>
      <dgm:spPr/>
    </dgm:pt>
    <dgm:pt modelId="{9FDE4C4C-EF9C-0048-9A9F-1755199A817F}" type="pres">
      <dgm:prSet presAssocID="{4A25C4A7-1E88-4442-BF16-0105265AABF2}" presName="composite" presStyleCnt="0"/>
      <dgm:spPr/>
    </dgm:pt>
    <dgm:pt modelId="{0A1BA738-097F-F14B-A0BC-37F9B87D1E32}" type="pres">
      <dgm:prSet presAssocID="{4A25C4A7-1E88-4442-BF16-0105265AABF2}" presName="Image" presStyleLbl="bgShp" presStyleIdx="4" presStyleCnt="5"/>
      <dgm:spPr>
        <a:blipFill>
          <a:blip xmlns:r="http://schemas.openxmlformats.org/officeDocument/2006/relationships" r:embed="rId6"/>
          <a:srcRect/>
          <a:stretch>
            <a:fillRect l="-17000" r="-17000"/>
          </a:stretch>
        </a:blipFill>
      </dgm:spPr>
    </dgm:pt>
    <dgm:pt modelId="{D12E828F-C867-9D4D-A829-0B9B491E895F}" type="pres">
      <dgm:prSet presAssocID="{4A25C4A7-1E88-4442-BF16-0105265AABF2}" presName="Parent" presStyleLbl="node0" presStyleIdx="4" presStyleCnt="5" custScaleX="105466" custLinFactNeighborX="0" custLinFactNeighborY="5790">
        <dgm:presLayoutVars>
          <dgm:bulletEnabled val="1"/>
        </dgm:presLayoutVars>
      </dgm:prSet>
      <dgm:spPr/>
    </dgm:pt>
  </dgm:ptLst>
  <dgm:cxnLst>
    <dgm:cxn modelId="{E9E0EE27-6D63-6149-BB07-AA818B62BCB2}" srcId="{05585E65-165A-E74B-A7E6-5EA4C39A42DD}" destId="{4A25C4A7-1E88-4442-BF16-0105265AABF2}" srcOrd="4" destOrd="0" parTransId="{A72EE116-B843-254E-8ACF-49333480484F}" sibTransId="{9D6BBBF6-DBF1-E84F-B225-B5E9B7189901}"/>
    <dgm:cxn modelId="{AB86BC28-3ABA-7049-A701-1DD575E4D3E1}" type="presOf" srcId="{352920C1-6699-1341-8D02-1E7F1C73EEA0}" destId="{A420DB4B-5EFD-614A-8A4A-0448E58D11B8}" srcOrd="0" destOrd="0" presId="urn:microsoft.com/office/officeart/2008/layout/BendingPictureCaption"/>
    <dgm:cxn modelId="{819B3231-CF5B-2541-9281-C8BFC6449693}" srcId="{05585E65-165A-E74B-A7E6-5EA4C39A42DD}" destId="{352920C1-6699-1341-8D02-1E7F1C73EEA0}" srcOrd="0" destOrd="0" parTransId="{99A65756-0B6C-CE4E-AFA1-C9024ECAC662}" sibTransId="{BC7E7283-B700-7C46-8D48-7C83EEEA8A7B}"/>
    <dgm:cxn modelId="{56A11533-0C5F-444F-9470-0EC381D832B2}" srcId="{05585E65-165A-E74B-A7E6-5EA4C39A42DD}" destId="{99107061-5146-DB4D-84EA-BDA9F99F42A6}" srcOrd="2" destOrd="0" parTransId="{A63B8CF7-34CE-6042-9F79-8E2D65F43A06}" sibTransId="{E7201F21-073E-5C4D-98D3-708E6E647868}"/>
    <dgm:cxn modelId="{F4617C37-518A-B94F-97BC-64A6137CD512}" srcId="{05585E65-165A-E74B-A7E6-5EA4C39A42DD}" destId="{636EABCA-9171-EC43-99A7-5D6F714FF40A}" srcOrd="3" destOrd="0" parTransId="{102C1BD9-DAE7-6B49-BA6E-47D5FB9FC596}" sibTransId="{9EF67424-971D-A64E-8B7B-F9DB7B0CF538}"/>
    <dgm:cxn modelId="{429E7F62-3C63-AA4B-A30C-C6C8DCBDE209}" type="presOf" srcId="{4A25C4A7-1E88-4442-BF16-0105265AABF2}" destId="{D12E828F-C867-9D4D-A829-0B9B491E895F}" srcOrd="0" destOrd="0" presId="urn:microsoft.com/office/officeart/2008/layout/BendingPictureCaption"/>
    <dgm:cxn modelId="{3B08EE43-9809-FB45-8BC9-DBBDBFDA368F}" type="presOf" srcId="{05585E65-165A-E74B-A7E6-5EA4C39A42DD}" destId="{C542E08D-FD8D-F44C-884F-C1A1D64AE38B}" srcOrd="0" destOrd="0" presId="urn:microsoft.com/office/officeart/2008/layout/BendingPictureCaption"/>
    <dgm:cxn modelId="{5C5D8C4A-BE9D-354D-A7A8-3538D22DDAF0}" type="presOf" srcId="{A139BDF9-4DA1-5F43-B810-6F8D6DF1E3F5}" destId="{2B966A7D-4BFC-8D4F-90A9-ED63B20CA5AB}" srcOrd="0" destOrd="0" presId="urn:microsoft.com/office/officeart/2008/layout/BendingPictureCaption"/>
    <dgm:cxn modelId="{A468C951-35AE-BB48-A46E-014A0004D371}" type="presOf" srcId="{99107061-5146-DB4D-84EA-BDA9F99F42A6}" destId="{21A0CA47-18AE-8741-85E3-ABAF1A8E0E2E}" srcOrd="0" destOrd="0" presId="urn:microsoft.com/office/officeart/2008/layout/BendingPictureCaption"/>
    <dgm:cxn modelId="{2670FA57-A17C-1446-8530-8A80E289510C}" srcId="{05585E65-165A-E74B-A7E6-5EA4C39A42DD}" destId="{A139BDF9-4DA1-5F43-B810-6F8D6DF1E3F5}" srcOrd="1" destOrd="0" parTransId="{699C01BC-3BE1-FC4D-85C7-FA93AB6C151B}" sibTransId="{8C29BFAF-AE83-8D44-AEB9-1BD8704612FA}"/>
    <dgm:cxn modelId="{BA40BBED-8D20-C540-BD48-15EB298F32A0}" type="presOf" srcId="{636EABCA-9171-EC43-99A7-5D6F714FF40A}" destId="{6E9D4266-356B-964D-B635-CE775A949917}" srcOrd="0" destOrd="0" presId="urn:microsoft.com/office/officeart/2008/layout/BendingPictureCaption"/>
    <dgm:cxn modelId="{CCA8FEE7-8CC5-8048-BD20-4BF0E798C1BE}" type="presParOf" srcId="{C542E08D-FD8D-F44C-884F-C1A1D64AE38B}" destId="{C3E8C0B4-F956-4348-9406-E29FD8A64049}" srcOrd="0" destOrd="0" presId="urn:microsoft.com/office/officeart/2008/layout/BendingPictureCaption"/>
    <dgm:cxn modelId="{ED30A5D0-D64E-CE4C-BD52-D45E031F6FB5}" type="presParOf" srcId="{C3E8C0B4-F956-4348-9406-E29FD8A64049}" destId="{E6F0CFF4-6285-7849-AA53-D8DD4AC0E67D}" srcOrd="0" destOrd="0" presId="urn:microsoft.com/office/officeart/2008/layout/BendingPictureCaption"/>
    <dgm:cxn modelId="{17F0C1D8-44A7-FE4C-BC6B-CCF083982506}" type="presParOf" srcId="{C3E8C0B4-F956-4348-9406-E29FD8A64049}" destId="{A420DB4B-5EFD-614A-8A4A-0448E58D11B8}" srcOrd="1" destOrd="0" presId="urn:microsoft.com/office/officeart/2008/layout/BendingPictureCaption"/>
    <dgm:cxn modelId="{4C714BFF-6DCC-CD44-9DCE-BADA7C9D50FC}" type="presParOf" srcId="{C542E08D-FD8D-F44C-884F-C1A1D64AE38B}" destId="{94E7424C-1905-A344-9984-5D2BB1E46A61}" srcOrd="1" destOrd="0" presId="urn:microsoft.com/office/officeart/2008/layout/BendingPictureCaption"/>
    <dgm:cxn modelId="{66CC3CB7-700B-F544-92DD-D55634E5C1D1}" type="presParOf" srcId="{C542E08D-FD8D-F44C-884F-C1A1D64AE38B}" destId="{115E43B5-F9F5-A84E-B4BE-FAE79E77506B}" srcOrd="2" destOrd="0" presId="urn:microsoft.com/office/officeart/2008/layout/BendingPictureCaption"/>
    <dgm:cxn modelId="{D5E7B8F6-4C35-4C46-A18D-CD01C5FC9D30}" type="presParOf" srcId="{115E43B5-F9F5-A84E-B4BE-FAE79E77506B}" destId="{3CB05DF6-1777-2A4C-ABA8-17E84B4AF22C}" srcOrd="0" destOrd="0" presId="urn:microsoft.com/office/officeart/2008/layout/BendingPictureCaption"/>
    <dgm:cxn modelId="{78DDF4AD-2380-9849-802D-EF8FC2CE4E82}" type="presParOf" srcId="{115E43B5-F9F5-A84E-B4BE-FAE79E77506B}" destId="{2B966A7D-4BFC-8D4F-90A9-ED63B20CA5AB}" srcOrd="1" destOrd="0" presId="urn:microsoft.com/office/officeart/2008/layout/BendingPictureCaption"/>
    <dgm:cxn modelId="{5274BD4E-3DFD-DA40-BCCD-066D29A75805}" type="presParOf" srcId="{C542E08D-FD8D-F44C-884F-C1A1D64AE38B}" destId="{7278E8B2-A830-8648-948C-D8B13C7D5589}" srcOrd="3" destOrd="0" presId="urn:microsoft.com/office/officeart/2008/layout/BendingPictureCaption"/>
    <dgm:cxn modelId="{4423263E-3FCA-0A49-ABF5-2F615509A181}" type="presParOf" srcId="{C542E08D-FD8D-F44C-884F-C1A1D64AE38B}" destId="{5CD0CF37-2CA8-A249-8FD9-6728FE8A7548}" srcOrd="4" destOrd="0" presId="urn:microsoft.com/office/officeart/2008/layout/BendingPictureCaption"/>
    <dgm:cxn modelId="{2FAC2E0E-1BFE-504B-84BD-A30A6535ABE7}" type="presParOf" srcId="{5CD0CF37-2CA8-A249-8FD9-6728FE8A7548}" destId="{69E3A14A-E101-1C4D-9AD8-D2FCE5EC2ED4}" srcOrd="0" destOrd="0" presId="urn:microsoft.com/office/officeart/2008/layout/BendingPictureCaption"/>
    <dgm:cxn modelId="{4901B4E4-A491-4A4C-9E98-4CF1DDC8CEA0}" type="presParOf" srcId="{5CD0CF37-2CA8-A249-8FD9-6728FE8A7548}" destId="{21A0CA47-18AE-8741-85E3-ABAF1A8E0E2E}" srcOrd="1" destOrd="0" presId="urn:microsoft.com/office/officeart/2008/layout/BendingPictureCaption"/>
    <dgm:cxn modelId="{3BC897C6-196E-BB49-85AE-8EA1E59C8DDB}" type="presParOf" srcId="{C542E08D-FD8D-F44C-884F-C1A1D64AE38B}" destId="{9C8C2275-7978-5B49-BB7A-C8F4BBEA9958}" srcOrd="5" destOrd="0" presId="urn:microsoft.com/office/officeart/2008/layout/BendingPictureCaption"/>
    <dgm:cxn modelId="{5013751D-70BB-594F-B5E2-28F9E5F0FC02}" type="presParOf" srcId="{C542E08D-FD8D-F44C-884F-C1A1D64AE38B}" destId="{F184C116-8A7E-4B41-B86A-BCAD5F369A64}" srcOrd="6" destOrd="0" presId="urn:microsoft.com/office/officeart/2008/layout/BendingPictureCaption"/>
    <dgm:cxn modelId="{E1D256B4-7CA5-3243-993A-97C4345AD9DC}" type="presParOf" srcId="{F184C116-8A7E-4B41-B86A-BCAD5F369A64}" destId="{1F7E64F2-0E18-AB4C-BC99-8A257ED7F602}" srcOrd="0" destOrd="0" presId="urn:microsoft.com/office/officeart/2008/layout/BendingPictureCaption"/>
    <dgm:cxn modelId="{86172FC2-F57C-7C4E-9E7C-9FE99776FBAF}" type="presParOf" srcId="{F184C116-8A7E-4B41-B86A-BCAD5F369A64}" destId="{6E9D4266-356B-964D-B635-CE775A949917}" srcOrd="1" destOrd="0" presId="urn:microsoft.com/office/officeart/2008/layout/BendingPictureCaption"/>
    <dgm:cxn modelId="{B4905F97-FA26-254E-A5C2-8729F88E18BC}" type="presParOf" srcId="{C542E08D-FD8D-F44C-884F-C1A1D64AE38B}" destId="{435C6C14-AFC0-904A-9D13-17969FBE6B4F}" srcOrd="7" destOrd="0" presId="urn:microsoft.com/office/officeart/2008/layout/BendingPictureCaption"/>
    <dgm:cxn modelId="{F9B3E3D9-833C-EA48-97AA-458DA7BE4234}" type="presParOf" srcId="{C542E08D-FD8D-F44C-884F-C1A1D64AE38B}" destId="{9FDE4C4C-EF9C-0048-9A9F-1755199A817F}" srcOrd="8" destOrd="0" presId="urn:microsoft.com/office/officeart/2008/layout/BendingPictureCaption"/>
    <dgm:cxn modelId="{F483EC2B-FF74-0B48-B21E-3996C5A1D5A8}" type="presParOf" srcId="{9FDE4C4C-EF9C-0048-9A9F-1755199A817F}" destId="{0A1BA738-097F-F14B-A0BC-37F9B87D1E32}" srcOrd="0" destOrd="0" presId="urn:microsoft.com/office/officeart/2008/layout/BendingPictureCaption"/>
    <dgm:cxn modelId="{B148F4C9-9652-6842-AC0F-D35DDDC0F542}" type="presParOf" srcId="{9FDE4C4C-EF9C-0048-9A9F-1755199A817F}" destId="{D12E828F-C867-9D4D-A829-0B9B491E895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0CFF4-6285-7849-AA53-D8DD4AC0E67D}">
      <dsp:nvSpPr>
        <dsp:cNvPr id="0" name=""/>
        <dsp:cNvSpPr/>
      </dsp:nvSpPr>
      <dsp:spPr>
        <a:xfrm>
          <a:off x="502934" y="104452"/>
          <a:ext cx="3010465" cy="2224722"/>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17" t="-54810" r="-117" b="-30148"/>
          </a:stretch>
        </a:blipFill>
        <a:ln>
          <a:noFill/>
        </a:ln>
        <a:effectLst/>
      </dsp:spPr>
      <dsp:style>
        <a:lnRef idx="0">
          <a:scrgbClr r="0" g="0" b="0"/>
        </a:lnRef>
        <a:fillRef idx="1">
          <a:scrgbClr r="0" g="0" b="0"/>
        </a:fillRef>
        <a:effectRef idx="0">
          <a:scrgbClr r="0" g="0" b="0"/>
        </a:effectRef>
        <a:fontRef idx="minor"/>
      </dsp:style>
    </dsp:sp>
    <dsp:sp modelId="{A420DB4B-5EFD-614A-8A4A-0448E58D11B8}">
      <dsp:nvSpPr>
        <dsp:cNvPr id="0" name=""/>
        <dsp:cNvSpPr/>
      </dsp:nvSpPr>
      <dsp:spPr>
        <a:xfrm>
          <a:off x="1145720" y="1961886"/>
          <a:ext cx="2594124" cy="62341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a:latin typeface="Arial" panose="020B0604020202020204" pitchFamily="34" charset="0"/>
              <a:cs typeface="Arial" panose="020B0604020202020204" pitchFamily="34" charset="0"/>
            </a:rPr>
            <a:t>Acquire Launch Services</a:t>
          </a:r>
        </a:p>
      </dsp:txBody>
      <dsp:txXfrm>
        <a:off x="1145720" y="1961886"/>
        <a:ext cx="2594124" cy="623411"/>
      </dsp:txXfrm>
    </dsp:sp>
    <dsp:sp modelId="{3CB05DF6-1777-2A4C-ABA8-17E84B4AF22C}">
      <dsp:nvSpPr>
        <dsp:cNvPr id="0" name=""/>
        <dsp:cNvSpPr/>
      </dsp:nvSpPr>
      <dsp:spPr>
        <a:xfrm>
          <a:off x="4231451" y="104452"/>
          <a:ext cx="3010465" cy="2224722"/>
        </a:xfrm>
        <a:prstGeom prst="rect">
          <a:avLst/>
        </a:prstGeom>
        <a:blipFill dpi="0" rotWithShape="1">
          <a:blip xmlns:r="http://schemas.openxmlformats.org/officeDocument/2006/relationships" r:embed="rId2">
            <a:extLst>
              <a:ext uri="{96DAC541-7B7A-43D3-8B79-37D633B846F1}">
                <asvg:svgBlip xmlns:asvg="http://schemas.microsoft.com/office/drawing/2016/SVG/main" r:embed="rId3"/>
              </a:ext>
            </a:extLst>
          </a:blip>
          <a:srcRect/>
          <a:stretch>
            <a:fillRect l="-9990" t="-9597" r="-3913" b="-1377"/>
          </a:stretch>
        </a:blipFill>
        <a:ln>
          <a:noFill/>
        </a:ln>
        <a:effectLst/>
      </dsp:spPr>
      <dsp:style>
        <a:lnRef idx="0">
          <a:scrgbClr r="0" g="0" b="0"/>
        </a:lnRef>
        <a:fillRef idx="1">
          <a:scrgbClr r="0" g="0" b="0"/>
        </a:fillRef>
        <a:effectRef idx="0">
          <a:scrgbClr r="0" g="0" b="0"/>
        </a:effectRef>
        <a:fontRef idx="minor"/>
      </dsp:style>
    </dsp:sp>
    <dsp:sp modelId="{2B966A7D-4BFC-8D4F-90A9-ED63B20CA5AB}">
      <dsp:nvSpPr>
        <dsp:cNvPr id="0" name=""/>
        <dsp:cNvSpPr/>
      </dsp:nvSpPr>
      <dsp:spPr>
        <a:xfrm>
          <a:off x="4874658" y="1961886"/>
          <a:ext cx="2594124" cy="62341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a:latin typeface="Arial" panose="020B0604020202020204" pitchFamily="34" charset="0"/>
              <a:cs typeface="Arial" panose="020B0604020202020204" pitchFamily="34" charset="0"/>
            </a:rPr>
            <a:t>Verify and validate mission engineering analysis</a:t>
          </a:r>
        </a:p>
      </dsp:txBody>
      <dsp:txXfrm>
        <a:off x="4874658" y="1961886"/>
        <a:ext cx="2594124" cy="623411"/>
      </dsp:txXfrm>
    </dsp:sp>
    <dsp:sp modelId="{69E3A14A-E101-1C4D-9AD8-D2FCE5EC2ED4}">
      <dsp:nvSpPr>
        <dsp:cNvPr id="0" name=""/>
        <dsp:cNvSpPr/>
      </dsp:nvSpPr>
      <dsp:spPr>
        <a:xfrm>
          <a:off x="7960389" y="104452"/>
          <a:ext cx="3010465" cy="2224722"/>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67441" b="-34559"/>
          </a:stretch>
        </a:blipFill>
        <a:ln>
          <a:noFill/>
        </a:ln>
        <a:effectLst/>
      </dsp:spPr>
      <dsp:style>
        <a:lnRef idx="0">
          <a:scrgbClr r="0" g="0" b="0"/>
        </a:lnRef>
        <a:fillRef idx="1">
          <a:scrgbClr r="0" g="0" b="0"/>
        </a:fillRef>
        <a:effectRef idx="0">
          <a:scrgbClr r="0" g="0" b="0"/>
        </a:effectRef>
        <a:fontRef idx="minor"/>
      </dsp:style>
    </dsp:sp>
    <dsp:sp modelId="{21A0CA47-18AE-8741-85E3-ABAF1A8E0E2E}">
      <dsp:nvSpPr>
        <dsp:cNvPr id="0" name=""/>
        <dsp:cNvSpPr/>
      </dsp:nvSpPr>
      <dsp:spPr>
        <a:xfrm>
          <a:off x="8603597" y="1961886"/>
          <a:ext cx="2594124" cy="62341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ClrTx/>
            <a:buSzTx/>
            <a:buFontTx/>
            <a:buNone/>
          </a:pPr>
          <a:r>
            <a:rPr kumimoji="0" lang="en-US" sz="1400" b="0" i="0" u="none" strike="noStrike" kern="1200" cap="none" spc="0" normalizeH="0" baseline="0" noProof="0">
              <a:ln/>
              <a:effectLst/>
              <a:uLnTx/>
              <a:uFillTx/>
              <a:latin typeface="Arial" panose="020B0604020202020204" pitchFamily="34" charset="0"/>
              <a:ea typeface="+mn-ea"/>
              <a:cs typeface="Arial" panose="020B0604020202020204" pitchFamily="34" charset="0"/>
            </a:rPr>
            <a:t>Manage launch vehicle to spacecraft integration</a:t>
          </a:r>
          <a:endParaRPr lang="en-US" sz="1400" kern="1200" dirty="0">
            <a:latin typeface="Arial" panose="020B0604020202020204" pitchFamily="34" charset="0"/>
            <a:cs typeface="Arial" panose="020B0604020202020204" pitchFamily="34" charset="0"/>
          </a:endParaRPr>
        </a:p>
      </dsp:txBody>
      <dsp:txXfrm>
        <a:off x="8603597" y="1961886"/>
        <a:ext cx="2594124" cy="623411"/>
      </dsp:txXfrm>
    </dsp:sp>
    <dsp:sp modelId="{1F7E64F2-0E18-AB4C-BC99-8A257ED7F602}">
      <dsp:nvSpPr>
        <dsp:cNvPr id="0" name=""/>
        <dsp:cNvSpPr/>
      </dsp:nvSpPr>
      <dsp:spPr>
        <a:xfrm>
          <a:off x="2331533" y="2869464"/>
          <a:ext cx="3010465" cy="222472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6E9D4266-356B-964D-B635-CE775A949917}">
      <dsp:nvSpPr>
        <dsp:cNvPr id="0" name=""/>
        <dsp:cNvSpPr/>
      </dsp:nvSpPr>
      <dsp:spPr>
        <a:xfrm>
          <a:off x="2974740" y="4726899"/>
          <a:ext cx="2594124" cy="62341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ClrTx/>
            <a:buSzTx/>
            <a:buFontTx/>
            <a:buNone/>
          </a:pPr>
          <a:r>
            <a:rPr kumimoji="0" lang="en-US" sz="1400" b="0" i="0" u="none" strike="noStrike" kern="1200" cap="none" spc="0" normalizeH="0" baseline="0" noProof="0">
              <a:ln/>
              <a:effectLst/>
              <a:uLnTx/>
              <a:uFillTx/>
              <a:latin typeface="Arial" panose="020B0604020202020204" pitchFamily="34" charset="0"/>
              <a:ea typeface="+mn-ea"/>
              <a:cs typeface="Arial" panose="020B0604020202020204" pitchFamily="34" charset="0"/>
            </a:rPr>
            <a:t>Certify launch systems for NASA use</a:t>
          </a:r>
          <a:endParaRPr lang="en-US" sz="1400" kern="1200" dirty="0">
            <a:latin typeface="Arial" panose="020B0604020202020204" pitchFamily="34" charset="0"/>
            <a:cs typeface="Arial" panose="020B0604020202020204" pitchFamily="34" charset="0"/>
          </a:endParaRPr>
        </a:p>
      </dsp:txBody>
      <dsp:txXfrm>
        <a:off x="2974740" y="4726899"/>
        <a:ext cx="2594124" cy="623411"/>
      </dsp:txXfrm>
    </dsp:sp>
    <dsp:sp modelId="{0A1BA738-097F-F14B-A0BC-37F9B87D1E32}">
      <dsp:nvSpPr>
        <dsp:cNvPr id="0" name=""/>
        <dsp:cNvSpPr/>
      </dsp:nvSpPr>
      <dsp:spPr>
        <a:xfrm>
          <a:off x="6060471" y="2869464"/>
          <a:ext cx="3010465" cy="2224722"/>
        </a:xfrm>
        <a:prstGeom prst="rect">
          <a:avLst/>
        </a:prstGeom>
        <a:blipFill>
          <a:blip xmlns:r="http://schemas.openxmlformats.org/officeDocument/2006/relationships" r:embed="rId6"/>
          <a:srcRect/>
          <a:stretch>
            <a:fillRect l="-17000" r="-17000"/>
          </a:stretch>
        </a:blipFill>
        <a:ln>
          <a:noFill/>
        </a:ln>
        <a:effectLst/>
      </dsp:spPr>
      <dsp:style>
        <a:lnRef idx="0">
          <a:scrgbClr r="0" g="0" b="0"/>
        </a:lnRef>
        <a:fillRef idx="1">
          <a:scrgbClr r="0" g="0" b="0"/>
        </a:fillRef>
        <a:effectRef idx="0">
          <a:scrgbClr r="0" g="0" b="0"/>
        </a:effectRef>
        <a:fontRef idx="minor"/>
      </dsp:style>
    </dsp:sp>
    <dsp:sp modelId="{D12E828F-C867-9D4D-A829-0B9B491E895F}">
      <dsp:nvSpPr>
        <dsp:cNvPr id="0" name=""/>
        <dsp:cNvSpPr/>
      </dsp:nvSpPr>
      <dsp:spPr>
        <a:xfrm>
          <a:off x="6598072" y="4726899"/>
          <a:ext cx="2735919" cy="62341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a:latin typeface="Arial" panose="020B0604020202020204" pitchFamily="34" charset="0"/>
              <a:cs typeface="Arial" panose="020B0604020202020204" pitchFamily="34" charset="0"/>
            </a:rPr>
            <a:t>Provide insight</a:t>
          </a:r>
          <a:r>
            <a:rPr kumimoji="0" lang="en-US" sz="1400" b="0" i="0" u="none" strike="noStrike" kern="1200" cap="none" spc="0" normalizeH="0" baseline="0" noProof="0" dirty="0">
              <a:ln/>
              <a:effectLst/>
              <a:uLnTx/>
              <a:uFillTx/>
              <a:latin typeface="Arial" panose="020B0604020202020204" pitchFamily="34" charset="0"/>
              <a:ea typeface="+mn-ea"/>
              <a:cs typeface="Arial" panose="020B0604020202020204" pitchFamily="34" charset="0"/>
            </a:rPr>
            <a:t> and approval of production, integration, testing and processing</a:t>
          </a:r>
          <a:endParaRPr lang="en-US" sz="1400" kern="1200" dirty="0">
            <a:latin typeface="Arial" panose="020B0604020202020204" pitchFamily="34" charset="0"/>
            <a:cs typeface="Arial" panose="020B0604020202020204" pitchFamily="34" charset="0"/>
          </a:endParaRPr>
        </a:p>
      </dsp:txBody>
      <dsp:txXfrm>
        <a:off x="6598072" y="4726899"/>
        <a:ext cx="2735919" cy="623411"/>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906D2-E215-C248-9B81-422CB8A3C8E2}"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653C8-4434-CD4D-9275-66D056474DB4}" type="slidenum">
              <a:rPr lang="en-US" smtClean="0"/>
              <a:t>‹#›</a:t>
            </a:fld>
            <a:endParaRPr lang="en-US"/>
          </a:p>
        </p:txBody>
      </p:sp>
    </p:spTree>
    <p:extLst>
      <p:ext uri="{BB962C8B-B14F-4D97-AF65-F5344CB8AC3E}">
        <p14:creationId xmlns:p14="http://schemas.microsoft.com/office/powerpoint/2010/main" val="107813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nce.nasa.gov/science-research/heliophysics/nasa-mission-to-study-mysteries-in-the-origin-of-solar-radio-wav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ience.nasa.gov/science-research/heliophysics/nasa-mission-to-study-mysteries-in-the-origin-of-solar-radio-wav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664-FBDE-FB4E-8A88-B9CEC42C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7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Calculated Orbit Lifetime vs Launch Year for Perigee Altitude = 550 km</a:t>
            </a:r>
          </a:p>
          <a:p>
            <a:r>
              <a:rPr lang="en-US" dirty="0"/>
              <a:t>DAS = 3.2.6 version, Solar Flux Data (F10) = 20230927 release date</a:t>
            </a:r>
          </a:p>
          <a:p>
            <a:r>
              <a:rPr lang="en-US" dirty="0"/>
              <a:t>Inclination = 98.8 deg, R.A. of Ascending Node = 0 deg</a:t>
            </a:r>
          </a:p>
          <a:p>
            <a:r>
              <a:rPr lang="en-US" dirty="0"/>
              <a:t>Argument of Perigee = 0 deg</a:t>
            </a:r>
          </a:p>
          <a:p>
            <a:r>
              <a:rPr lang="en-US" dirty="0"/>
              <a:t>Area-to-Mass 0.010 (m^2/kg)</a:t>
            </a:r>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12</a:t>
            </a:fld>
            <a:endParaRPr lang="en-US"/>
          </a:p>
        </p:txBody>
      </p:sp>
    </p:spTree>
    <p:extLst>
      <p:ext uri="{BB962C8B-B14F-4D97-AF65-F5344CB8AC3E}">
        <p14:creationId xmlns:p14="http://schemas.microsoft.com/office/powerpoint/2010/main" val="35939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LSP Facebook page (March 2023): https://www.facebook.com/photo/?fbid=607126108129316&amp;set=a.229501599225104</a:t>
            </a:r>
          </a:p>
          <a:p>
            <a:r>
              <a:rPr lang="en-US" dirty="0"/>
              <a:t>NASA LSP Twitter page (April 2023): https://twitter.com/NASA_LSP/status/1651964755135930371/photo/1</a:t>
            </a:r>
          </a:p>
          <a:p>
            <a:r>
              <a:rPr lang="en-US" dirty="0"/>
              <a:t>NASA LSP Twitter page (May 2023): https://twitter.com/NASA_LSP/status/1771978019181097341/photo/1</a:t>
            </a:r>
          </a:p>
          <a:p>
            <a:r>
              <a:rPr lang="en-US" dirty="0"/>
              <a:t>NASA LSP Twitter page (August 2023): https://twitter.com/NASA_LSP/status/1688973430811463693/photo/1</a:t>
            </a:r>
          </a:p>
        </p:txBody>
      </p:sp>
      <p:sp>
        <p:nvSpPr>
          <p:cNvPr id="4" name="Slide Number Placeholder 3"/>
          <p:cNvSpPr>
            <a:spLocks noGrp="1"/>
          </p:cNvSpPr>
          <p:nvPr>
            <p:ph type="sldNum" sz="quarter" idx="5"/>
          </p:nvPr>
        </p:nvSpPr>
        <p:spPr/>
        <p:txBody>
          <a:bodyPr/>
          <a:lstStyle/>
          <a:p>
            <a:fld id="{1B2653C8-4434-CD4D-9275-66D056474DB4}" type="slidenum">
              <a:rPr lang="en-US" smtClean="0"/>
              <a:t>13</a:t>
            </a:fld>
            <a:endParaRPr lang="en-US"/>
          </a:p>
        </p:txBody>
      </p:sp>
    </p:spTree>
    <p:extLst>
      <p:ext uri="{BB962C8B-B14F-4D97-AF65-F5344CB8AC3E}">
        <p14:creationId xmlns:p14="http://schemas.microsoft.com/office/powerpoint/2010/main" val="205505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still from </a:t>
            </a:r>
            <a:r>
              <a:rPr lang="en-US" b="1" dirty="0"/>
              <a:t>Earth Observing Fleet (January 2023)</a:t>
            </a:r>
          </a:p>
          <a:p>
            <a:r>
              <a:rPr lang="en-US" dirty="0"/>
              <a:t>https://svs.gsfc.nasa.gov/5061/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Credit: NASA's Scientific Visualization Studio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653C8-4434-CD4D-9275-66D056474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49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1U image: Still from the NASA animation, https://www.youtube.com/watch?v=HZMiJ_Q47qk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6U image: </a:t>
            </a:r>
            <a:r>
              <a:rPr lang="en-US" dirty="0">
                <a:hlinkClick r:id="rId3"/>
              </a:rPr>
              <a:t>https://science.nasa.gov/science-research/heliophysics/nasa-mission-to-study-mysteries-in-the-origin-of-solar-radio-waves/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653C8-4434-CD4D-9275-66D056474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68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653C8-4434-CD4D-9275-66D056474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4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653C8-4434-CD4D-9275-66D056474D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9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A: Calculated Orbit Lifetime vs Launch Year for Perigee Altitude = 430 km</a:t>
            </a:r>
          </a:p>
          <a:p>
            <a:r>
              <a:rPr lang="en-US" dirty="0"/>
              <a:t>DAS = 3.2.3 version, Solar Flux Data (F10) = 20230927 release date</a:t>
            </a:r>
          </a:p>
          <a:p>
            <a:r>
              <a:rPr lang="en-US" dirty="0"/>
              <a:t>Inclination = 51.6 deg, R.A. of Ascending Node = 0 deg</a:t>
            </a:r>
          </a:p>
          <a:p>
            <a:r>
              <a:rPr lang="en-US" dirty="0"/>
              <a:t>Argument of Perigee = 0 deg</a:t>
            </a:r>
          </a:p>
          <a:p>
            <a:r>
              <a:rPr lang="en-US" dirty="0"/>
              <a:t>Area-to-Mass 0.005 (m^2/kg)</a:t>
            </a:r>
          </a:p>
          <a:p>
            <a:endParaRPr lang="en-US" dirty="0"/>
          </a:p>
          <a:p>
            <a:r>
              <a:rPr lang="en-US" dirty="0"/>
              <a:t>Mission B: Calculated Orbit Lifetime vs Launch Year for Perigee Altitude = 550 km</a:t>
            </a:r>
          </a:p>
          <a:p>
            <a:r>
              <a:rPr lang="en-US" dirty="0"/>
              <a:t>DAS = 3.2.3 version, Solar Flux Data (F10) = 20230927 release date</a:t>
            </a:r>
          </a:p>
          <a:p>
            <a:r>
              <a:rPr lang="en-US" dirty="0"/>
              <a:t>Inclination = 51.6 deg, R.A. of Ascending Node = 0 deg</a:t>
            </a:r>
          </a:p>
          <a:p>
            <a:r>
              <a:rPr lang="en-US" dirty="0"/>
              <a:t>Argument of Perigee = 0 deg</a:t>
            </a:r>
          </a:p>
          <a:p>
            <a:r>
              <a:rPr lang="en-US" dirty="0"/>
              <a:t>Area-to-Mass 0.02 (m^2/kg)</a:t>
            </a:r>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21</a:t>
            </a:fld>
            <a:endParaRPr lang="en-US"/>
          </a:p>
        </p:txBody>
      </p:sp>
    </p:spTree>
    <p:extLst>
      <p:ext uri="{BB962C8B-B14F-4D97-AF65-F5344CB8AC3E}">
        <p14:creationId xmlns:p14="http://schemas.microsoft.com/office/powerpoint/2010/main" val="3451825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22</a:t>
            </a:fld>
            <a:endParaRPr lang="en-US"/>
          </a:p>
        </p:txBody>
      </p:sp>
    </p:spTree>
    <p:extLst>
      <p:ext uri="{BB962C8B-B14F-4D97-AF65-F5344CB8AC3E}">
        <p14:creationId xmlns:p14="http://schemas.microsoft.com/office/powerpoint/2010/main" val="3807438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31B76-E7F0-45AA-9271-D658AD58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48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prstClr val="black"/>
                </a:solidFill>
                <a:latin typeface="Helvetica" pitchFamily="34" charset="0"/>
              </a:rPr>
              <a:t>CURRENT FLEET</a:t>
            </a:r>
          </a:p>
          <a:p>
            <a:pPr marL="241632" marR="0" lvl="0" indent="-241632" algn="l" defTabSz="966529" rtl="0" eaLnBrk="1" fontAlgn="auto" latinLnBrk="0" hangingPunct="1">
              <a:lnSpc>
                <a:spcPct val="100000"/>
              </a:lnSpc>
              <a:spcBef>
                <a:spcPts val="0"/>
              </a:spcBef>
              <a:spcAft>
                <a:spcPts val="0"/>
              </a:spcAft>
              <a:buClrTx/>
              <a:buSzTx/>
              <a:buFont typeface="+mj-lt"/>
              <a:buAutoNum type="arabicPeriod"/>
              <a:tabLst/>
              <a:defRPr/>
            </a:pPr>
            <a:r>
              <a:rPr lang="en-US" dirty="0">
                <a:latin typeface="Calibri" panose="020F0502020204030204" pitchFamily="34" charset="0"/>
              </a:rPr>
              <a:t>NGIS, </a:t>
            </a:r>
            <a:r>
              <a:rPr lang="en-US" b="1" dirty="0">
                <a:latin typeface="Calibri" panose="020F0502020204030204" pitchFamily="34" charset="0"/>
              </a:rPr>
              <a:t>Pegasus XL (Certified </a:t>
            </a:r>
            <a:r>
              <a:rPr lang="en-US" dirty="0">
                <a:latin typeface="Calibri" panose="020F0502020204030204" pitchFamily="34" charset="0"/>
              </a:rPr>
              <a:t>NLS-II)</a:t>
            </a:r>
          </a:p>
          <a:p>
            <a:pPr marL="241632" indent="-241632" defTabSz="966529">
              <a:buFont typeface="+mj-lt"/>
              <a:buAutoNum type="arabicPeriod"/>
              <a:defRPr/>
            </a:pPr>
            <a:r>
              <a:rPr lang="en-US" dirty="0">
                <a:latin typeface="Calibri" panose="020F0502020204030204" pitchFamily="34" charset="0"/>
              </a:rPr>
              <a:t>NGIS, </a:t>
            </a:r>
            <a:r>
              <a:rPr lang="en-US" b="1" dirty="0">
                <a:latin typeface="Calibri" panose="020F0502020204030204" pitchFamily="34" charset="0"/>
              </a:rPr>
              <a:t>Antares</a:t>
            </a:r>
            <a:r>
              <a:rPr lang="en-US" dirty="0">
                <a:latin typeface="Calibri" panose="020F0502020204030204" pitchFamily="34" charset="0"/>
              </a:rPr>
              <a:t> (NLS-II)</a:t>
            </a:r>
          </a:p>
          <a:p>
            <a:pPr marL="241632" indent="-241632" defTabSz="966529">
              <a:buFont typeface="+mj-lt"/>
              <a:buAutoNum type="arabicPeriod"/>
              <a:defRPr/>
            </a:pPr>
            <a:r>
              <a:rPr lang="en-US" dirty="0">
                <a:latin typeface="Calibri" panose="020F0502020204030204" pitchFamily="34" charset="0"/>
              </a:rPr>
              <a:t>ULA, </a:t>
            </a:r>
            <a:r>
              <a:rPr lang="en-US" b="1" dirty="0">
                <a:latin typeface="Calibri" panose="020F0502020204030204" pitchFamily="34" charset="0"/>
              </a:rPr>
              <a:t>Atlas V </a:t>
            </a:r>
            <a:r>
              <a:rPr lang="en-US" dirty="0">
                <a:latin typeface="Calibri" panose="020F0502020204030204" pitchFamily="34" charset="0"/>
              </a:rPr>
              <a:t>(</a:t>
            </a:r>
            <a:r>
              <a:rPr lang="en-US" b="1" dirty="0">
                <a:latin typeface="Calibri" panose="020F0502020204030204" pitchFamily="34" charset="0"/>
              </a:rPr>
              <a:t>Certified</a:t>
            </a:r>
            <a:r>
              <a:rPr lang="en-US" dirty="0">
                <a:latin typeface="Calibri" panose="020F0502020204030204" pitchFamily="34" charset="0"/>
              </a:rPr>
              <a:t> NLS-II)</a:t>
            </a:r>
          </a:p>
          <a:p>
            <a:pPr marL="241632" indent="-241632" defTabSz="966529">
              <a:buFont typeface="+mj-lt"/>
              <a:buAutoNum type="arabicPeriod"/>
              <a:defRPr/>
            </a:pPr>
            <a:r>
              <a:rPr lang="en-US" dirty="0">
                <a:latin typeface="Calibri" panose="020F0502020204030204" pitchFamily="34" charset="0"/>
              </a:rPr>
              <a:t>SpaceX, </a:t>
            </a:r>
            <a:r>
              <a:rPr lang="en-US" b="1" dirty="0">
                <a:latin typeface="Calibri" panose="020F0502020204030204" pitchFamily="34" charset="0"/>
              </a:rPr>
              <a:t>Falcon 9</a:t>
            </a:r>
            <a:r>
              <a:rPr lang="en-US" dirty="0">
                <a:latin typeface="Calibri" panose="020F0502020204030204" pitchFamily="34" charset="0"/>
              </a:rPr>
              <a:t> (</a:t>
            </a:r>
            <a:r>
              <a:rPr lang="en-US" b="1" dirty="0">
                <a:latin typeface="Calibri" panose="020F0502020204030204" pitchFamily="34" charset="0"/>
              </a:rPr>
              <a:t>Certified</a:t>
            </a:r>
            <a:r>
              <a:rPr lang="en-US" dirty="0">
                <a:latin typeface="Calibri" panose="020F0502020204030204" pitchFamily="34" charset="0"/>
              </a:rPr>
              <a:t> NLS-II)</a:t>
            </a:r>
          </a:p>
          <a:p>
            <a:pPr marL="241632" indent="-241632" defTabSz="966529">
              <a:buFont typeface="+mj-lt"/>
              <a:buAutoNum type="arabicPeriod"/>
              <a:defRPr/>
            </a:pPr>
            <a:r>
              <a:rPr lang="en-US" dirty="0">
                <a:latin typeface="Calibri" panose="020F0502020204030204" pitchFamily="34" charset="0"/>
              </a:rPr>
              <a:t>SpaceX, </a:t>
            </a:r>
            <a:r>
              <a:rPr lang="en-US" b="1" dirty="0">
                <a:latin typeface="Calibri" panose="020F0502020204030204" pitchFamily="34" charset="0"/>
              </a:rPr>
              <a:t>Falcon Heavy </a:t>
            </a:r>
            <a:r>
              <a:rPr lang="en-US" dirty="0">
                <a:latin typeface="Calibri" panose="020F0502020204030204" pitchFamily="34" charset="0"/>
              </a:rPr>
              <a:t>(</a:t>
            </a:r>
            <a:r>
              <a:rPr lang="en-US" b="1" dirty="0">
                <a:latin typeface="Calibri" panose="020F0502020204030204" pitchFamily="34" charset="0"/>
              </a:rPr>
              <a:t>Certified</a:t>
            </a:r>
            <a:r>
              <a:rPr lang="en-US" dirty="0">
                <a:latin typeface="Calibri" panose="020F0502020204030204" pitchFamily="34" charset="0"/>
              </a:rPr>
              <a:t> NLS-II)</a:t>
            </a:r>
          </a:p>
          <a:p>
            <a:pPr marL="241632" indent="-241632" defTabSz="966529">
              <a:buFont typeface="+mj-lt"/>
              <a:buAutoNum type="arabicPeriod"/>
              <a:defRPr/>
            </a:pPr>
            <a:r>
              <a:rPr lang="en-US" dirty="0">
                <a:latin typeface="Calibri" panose="020F0502020204030204" pitchFamily="34" charset="0"/>
              </a:rPr>
              <a:t>ULA, </a:t>
            </a:r>
            <a:r>
              <a:rPr lang="en-US" b="1" dirty="0">
                <a:latin typeface="Calibri" panose="020F0502020204030204" pitchFamily="34" charset="0"/>
              </a:rPr>
              <a:t>Vulcan</a:t>
            </a:r>
            <a:r>
              <a:rPr lang="en-US" dirty="0">
                <a:latin typeface="Calibri" panose="020F0502020204030204" pitchFamily="34" charset="0"/>
              </a:rPr>
              <a:t> (NLS-II)</a:t>
            </a:r>
          </a:p>
          <a:p>
            <a:pPr marL="241632" indent="-241632" defTabSz="966529">
              <a:buFont typeface="+mj-lt"/>
              <a:buAutoNum type="arabicPeriod"/>
              <a:defRPr/>
            </a:pPr>
            <a:r>
              <a:rPr lang="en-US" dirty="0">
                <a:latin typeface="Calibri" panose="020F0502020204030204" pitchFamily="34" charset="0"/>
              </a:rPr>
              <a:t>Blue Origin, </a:t>
            </a:r>
            <a:r>
              <a:rPr lang="en-US" b="1" dirty="0">
                <a:latin typeface="Calibri" panose="020F0502020204030204" pitchFamily="34" charset="0"/>
              </a:rPr>
              <a:t>New Glenn </a:t>
            </a:r>
            <a:r>
              <a:rPr lang="en-US" sz="1100" dirty="0">
                <a:latin typeface="Calibri" panose="020F0502020204030204" pitchFamily="34" charset="0"/>
              </a:rPr>
              <a:t>(NLS-II)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A1384-5B58-2D4D-97FB-4F9C30CDC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82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Rocket picture</a:t>
            </a:r>
          </a:p>
          <a:p>
            <a:r>
              <a:rPr lang="en-US" dirty="0"/>
              <a:t>https://blogs.nasa.gov/Rocketology/category/space-launch-system/page/3/</a:t>
            </a:r>
          </a:p>
          <a:p>
            <a:r>
              <a:rPr lang="en-US" dirty="0"/>
              <a:t>https://blogs.nasa.gov/Rocketology/wp-content/uploads/sites/251/2015/09/NASA-Space-Launch-System-SLS-ascends-through-clouds.jpg</a:t>
            </a:r>
          </a:p>
          <a:p>
            <a:endParaRPr lang="en-US" dirty="0"/>
          </a:p>
          <a:p>
            <a:r>
              <a:rPr lang="en-US" dirty="0"/>
              <a:t>Orbital Debris picture</a:t>
            </a:r>
          </a:p>
          <a:p>
            <a:r>
              <a:rPr lang="en-US" dirty="0"/>
              <a:t>https://www.orbitaldebris.jsc.nasa.gov/_pictures/_slideshow/reentry-risk.jpg</a:t>
            </a:r>
          </a:p>
          <a:p>
            <a:r>
              <a:rPr lang="en-US" dirty="0"/>
              <a:t>Alternatives: </a:t>
            </a:r>
          </a:p>
          <a:p>
            <a:r>
              <a:rPr lang="en-US" dirty="0"/>
              <a:t>https://technology.nasa.gov/t2media/tops/img/MSC-TOPS-90/Orbital_Debris_V2.jpg</a:t>
            </a:r>
          </a:p>
          <a:p>
            <a:r>
              <a:rPr lang="en-US" dirty="0"/>
              <a:t>https://sma.nasa.gov/images/default-source/news/posters/hero---nasa-updates-the-nasa-technical-standard-for-limiting-orbital-debris.png?sfvrsn=b7aec3f8_0</a:t>
            </a:r>
          </a:p>
          <a:p>
            <a:r>
              <a:rPr lang="en-US" dirty="0"/>
              <a:t>https://sma.nasa.gov/images/default-source/news/posters/od-hero.jpg?sfvrsn=ed60f0f8_0</a:t>
            </a:r>
          </a:p>
          <a:p>
            <a:r>
              <a:rPr lang="en-US" dirty="0"/>
              <a:t>https://vienna.usmission.gov/2022-copuos-stsc-space-debris/</a:t>
            </a:r>
          </a:p>
        </p:txBody>
      </p:sp>
      <p:sp>
        <p:nvSpPr>
          <p:cNvPr id="4" name="Slide Number Placeholder 3"/>
          <p:cNvSpPr>
            <a:spLocks noGrp="1"/>
          </p:cNvSpPr>
          <p:nvPr>
            <p:ph type="sldNum" sz="quarter" idx="5"/>
          </p:nvPr>
        </p:nvSpPr>
        <p:spPr/>
        <p:txBody>
          <a:bodyPr/>
          <a:lstStyle/>
          <a:p>
            <a:fld id="{1B2653C8-4434-CD4D-9275-66D056474DB4}" type="slidenum">
              <a:rPr lang="en-US" smtClean="0"/>
              <a:t>4</a:t>
            </a:fld>
            <a:endParaRPr lang="en-US"/>
          </a:p>
        </p:txBody>
      </p:sp>
    </p:spTree>
    <p:extLst>
      <p:ext uri="{BB962C8B-B14F-4D97-AF65-F5344CB8AC3E}">
        <p14:creationId xmlns:p14="http://schemas.microsoft.com/office/powerpoint/2010/main" val="12849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A1384-5B58-2D4D-97FB-4F9C30CDC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543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LSP Partnerships and Collaborations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31B76-E7F0-45AA-9271-D658AD58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3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1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664-FBDE-FB4E-8A88-B9CEC42C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02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664-FBDE-FB4E-8A88-B9CEC42C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20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664-FBDE-FB4E-8A88-B9CEC42C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2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missions 14 CubeSats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40664-FBDE-FB4E-8A88-B9CEC42C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5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94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88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0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Orbit Image: still from </a:t>
            </a:r>
            <a:r>
              <a:rPr lang="en-US" b="1" dirty="0"/>
              <a:t>Earth Observing Fleet (January 2023)</a:t>
            </a:r>
          </a:p>
          <a:p>
            <a:r>
              <a:rPr lang="en-US" dirty="0"/>
              <a:t>https://svs.gsfc.nasa.gov/5061/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1U image: Still from the NASA animation, https://www.youtube.com/watch?v=HZMiJ_Q47qk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6U image: </a:t>
            </a:r>
            <a:r>
              <a:rPr lang="en-US" dirty="0">
                <a:hlinkClick r:id="rId3"/>
              </a:rPr>
              <a:t>https://science.nasa.gov/science-research/heliophysics/nasa-mission-to-study-mysteries-in-the-origin-of-solar-radio-waves/</a:t>
            </a:r>
            <a:endParaRPr lang="en-US" dirty="0"/>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5</a:t>
            </a:fld>
            <a:endParaRPr lang="en-US"/>
          </a:p>
        </p:txBody>
      </p:sp>
    </p:spTree>
    <p:extLst>
      <p:ext uri="{BB962C8B-B14F-4D97-AF65-F5344CB8AC3E}">
        <p14:creationId xmlns:p14="http://schemas.microsoft.com/office/powerpoint/2010/main" val="34905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images: https://www.nesdis.noaa.gov/news/does-space-junk-fall-the-sky</a:t>
            </a:r>
            <a:br>
              <a:rPr lang="en-US" dirty="0"/>
            </a:br>
            <a:br>
              <a:rPr lang="en-US" dirty="0"/>
            </a:br>
            <a:r>
              <a:rPr lang="en-US" dirty="0"/>
              <a:t>NASA</a:t>
            </a:r>
          </a:p>
          <a:p>
            <a:pPr lvl="1"/>
            <a:r>
              <a:rPr lang="en-US" dirty="0"/>
              <a:t>Requirement 4.6-1.a “Natural reentry: …no more than 25 years after the completion of mission.”</a:t>
            </a:r>
          </a:p>
          <a:p>
            <a:pPr lvl="1"/>
            <a:r>
              <a:rPr lang="en-US" i="1" dirty="0"/>
              <a:t>Process for Limiting Orbital Debris</a:t>
            </a:r>
            <a:r>
              <a:rPr lang="en-US" dirty="0"/>
              <a:t>, NASA-STD-8719.14C, 5 November 2021</a:t>
            </a:r>
          </a:p>
          <a:p>
            <a:r>
              <a:rPr lang="en-US" dirty="0"/>
              <a:t>FCC</a:t>
            </a:r>
          </a:p>
          <a:p>
            <a:pPr lvl="1"/>
            <a:r>
              <a:rPr lang="en-US" dirty="0"/>
              <a:t>“</a:t>
            </a:r>
            <a:r>
              <a:rPr lang="en-US" dirty="0">
                <a:effectLst/>
                <a:latin typeface="Calibri" panose="020F0502020204030204" pitchFamily="34" charset="0"/>
              </a:rPr>
              <a:t>successful disposal…no later than five years following completion of the mission”</a:t>
            </a:r>
          </a:p>
          <a:p>
            <a:pPr lvl="1"/>
            <a:r>
              <a:rPr lang="en-US" dirty="0"/>
              <a:t>All satellites launched from </a:t>
            </a:r>
            <a:r>
              <a:rPr lang="en-US" b="1" dirty="0"/>
              <a:t>September 30, 2024 </a:t>
            </a:r>
            <a:r>
              <a:rPr lang="en-US" dirty="0"/>
              <a:t>on must meet this rule or else seek a waiver</a:t>
            </a:r>
          </a:p>
          <a:p>
            <a:pPr lvl="1"/>
            <a:r>
              <a:rPr lang="en-US" i="1" dirty="0"/>
              <a:t>In the Matter of Space Innovation Mitigation of Orbital Debris in the New Space Age</a:t>
            </a:r>
            <a:r>
              <a:rPr lang="en-US" dirty="0"/>
              <a:t>, Federal Communications Commission FCC 22-74, 30 September 2022</a:t>
            </a:r>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6</a:t>
            </a:fld>
            <a:endParaRPr lang="en-US"/>
          </a:p>
        </p:txBody>
      </p:sp>
    </p:spTree>
    <p:extLst>
      <p:ext uri="{BB962C8B-B14F-4D97-AF65-F5344CB8AC3E}">
        <p14:creationId xmlns:p14="http://schemas.microsoft.com/office/powerpoint/2010/main" val="142445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min: https://www.nasa.gov/missions/sdo/what-will-solar-cycle-25-look-like/</a:t>
            </a:r>
          </a:p>
          <a:p>
            <a:r>
              <a:rPr lang="en-US" dirty="0"/>
              <a:t>Solar cycle: https://svs.gsfc.nasa.gov/13776</a:t>
            </a:r>
          </a:p>
        </p:txBody>
      </p:sp>
      <p:sp>
        <p:nvSpPr>
          <p:cNvPr id="4" name="Slide Number Placeholder 3"/>
          <p:cNvSpPr>
            <a:spLocks noGrp="1"/>
          </p:cNvSpPr>
          <p:nvPr>
            <p:ph type="sldNum" sz="quarter" idx="5"/>
          </p:nvPr>
        </p:nvSpPr>
        <p:spPr/>
        <p:txBody>
          <a:bodyPr/>
          <a:lstStyle/>
          <a:p>
            <a:fld id="{1B2653C8-4434-CD4D-9275-66D056474DB4}" type="slidenum">
              <a:rPr lang="en-US" smtClean="0"/>
              <a:t>7</a:t>
            </a:fld>
            <a:endParaRPr lang="en-US"/>
          </a:p>
        </p:txBody>
      </p:sp>
    </p:spTree>
    <p:extLst>
      <p:ext uri="{BB962C8B-B14F-4D97-AF65-F5344CB8AC3E}">
        <p14:creationId xmlns:p14="http://schemas.microsoft.com/office/powerpoint/2010/main" val="274359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https://www.nasa.gov/solar-system/revolutions-in-understanding-the-ionosphere-earths-interface-to-space/</a:t>
            </a:r>
          </a:p>
        </p:txBody>
      </p:sp>
      <p:sp>
        <p:nvSpPr>
          <p:cNvPr id="4" name="Slide Number Placeholder 3"/>
          <p:cNvSpPr>
            <a:spLocks noGrp="1"/>
          </p:cNvSpPr>
          <p:nvPr>
            <p:ph type="sldNum" sz="quarter" idx="5"/>
          </p:nvPr>
        </p:nvSpPr>
        <p:spPr/>
        <p:txBody>
          <a:bodyPr/>
          <a:lstStyle/>
          <a:p>
            <a:fld id="{1B2653C8-4434-CD4D-9275-66D056474DB4}" type="slidenum">
              <a:rPr lang="en-US" smtClean="0"/>
              <a:t>8</a:t>
            </a:fld>
            <a:endParaRPr lang="en-US"/>
          </a:p>
        </p:txBody>
      </p:sp>
    </p:spTree>
    <p:extLst>
      <p:ext uri="{BB962C8B-B14F-4D97-AF65-F5344CB8AC3E}">
        <p14:creationId xmlns:p14="http://schemas.microsoft.com/office/powerpoint/2010/main" val="301046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 Orbit Lifetime vs Launch Year for Perigee Altitude = 430 km</a:t>
            </a:r>
          </a:p>
          <a:p>
            <a:r>
              <a:rPr lang="en-US" dirty="0"/>
              <a:t>DAS = 3.2.3 version, Solar Flux Data (F10) = 20230927 release date</a:t>
            </a:r>
          </a:p>
          <a:p>
            <a:r>
              <a:rPr lang="en-US" dirty="0"/>
              <a:t>Inclination = 51.6 deg, R.A. of Ascending Node = 0 deg</a:t>
            </a:r>
          </a:p>
          <a:p>
            <a:r>
              <a:rPr lang="en-US" dirty="0"/>
              <a:t>Argument of Perigee = 0 deg</a:t>
            </a:r>
          </a:p>
        </p:txBody>
      </p:sp>
      <p:sp>
        <p:nvSpPr>
          <p:cNvPr id="4" name="Slide Number Placeholder 3"/>
          <p:cNvSpPr>
            <a:spLocks noGrp="1"/>
          </p:cNvSpPr>
          <p:nvPr>
            <p:ph type="sldNum" sz="quarter" idx="5"/>
          </p:nvPr>
        </p:nvSpPr>
        <p:spPr/>
        <p:txBody>
          <a:bodyPr/>
          <a:lstStyle/>
          <a:p>
            <a:fld id="{1B2653C8-4434-CD4D-9275-66D056474DB4}" type="slidenum">
              <a:rPr lang="en-US" smtClean="0"/>
              <a:t>9</a:t>
            </a:fld>
            <a:endParaRPr lang="en-US"/>
          </a:p>
        </p:txBody>
      </p:sp>
    </p:spTree>
    <p:extLst>
      <p:ext uri="{BB962C8B-B14F-4D97-AF65-F5344CB8AC3E}">
        <p14:creationId xmlns:p14="http://schemas.microsoft.com/office/powerpoint/2010/main" val="23375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 Orbit Lifetime vs Launch Year for Perigee Altitude = 550 km</a:t>
            </a:r>
          </a:p>
          <a:p>
            <a:r>
              <a:rPr lang="en-US" dirty="0"/>
              <a:t>DAS = 3.2.3 version, Solar Flux Data (F10) = 20230927 release date</a:t>
            </a:r>
          </a:p>
          <a:p>
            <a:r>
              <a:rPr lang="en-US" dirty="0"/>
              <a:t>Inclination = 51.6 deg, R.A. of Ascending Node = 0 deg</a:t>
            </a:r>
          </a:p>
          <a:p>
            <a:r>
              <a:rPr lang="en-US" dirty="0"/>
              <a:t>Argument of Perigee = 0 deg</a:t>
            </a:r>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10</a:t>
            </a:fld>
            <a:endParaRPr lang="en-US"/>
          </a:p>
        </p:txBody>
      </p:sp>
    </p:spTree>
    <p:extLst>
      <p:ext uri="{BB962C8B-B14F-4D97-AF65-F5344CB8AC3E}">
        <p14:creationId xmlns:p14="http://schemas.microsoft.com/office/powerpoint/2010/main" val="3680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A: Calculated Orbit Lifetime vs Launch Year for Perigee Altitude = 430 km</a:t>
            </a:r>
          </a:p>
          <a:p>
            <a:r>
              <a:rPr lang="en-US" dirty="0"/>
              <a:t>DAS = 3.2.3 version, Solar Flux Data (F10) = 20230927 release date</a:t>
            </a:r>
          </a:p>
          <a:p>
            <a:r>
              <a:rPr lang="en-US" dirty="0"/>
              <a:t>Inclination = 51.6 deg, R.A. of Ascending Node = 0 deg</a:t>
            </a:r>
          </a:p>
          <a:p>
            <a:r>
              <a:rPr lang="en-US" dirty="0"/>
              <a:t>Argument of Perigee = 0 deg</a:t>
            </a:r>
          </a:p>
          <a:p>
            <a:r>
              <a:rPr lang="en-US" dirty="0"/>
              <a:t>Area-to-Mass 0.005 (m^2/kg)</a:t>
            </a:r>
          </a:p>
          <a:p>
            <a:pPr lvl="1"/>
            <a:r>
              <a:rPr lang="en-US" dirty="0"/>
              <a:t>2026: 2 years</a:t>
            </a:r>
          </a:p>
          <a:p>
            <a:pPr lvl="1"/>
            <a:r>
              <a:rPr lang="en-US" dirty="0"/>
              <a:t>2028: 5 years</a:t>
            </a:r>
          </a:p>
          <a:p>
            <a:endParaRPr lang="en-US" dirty="0"/>
          </a:p>
          <a:p>
            <a:r>
              <a:rPr lang="en-US" dirty="0"/>
              <a:t>Mission B: Calculated Orbit Lifetime vs Launch Year for Perigee Altitude = 550 km</a:t>
            </a:r>
          </a:p>
          <a:p>
            <a:r>
              <a:rPr lang="en-US" dirty="0"/>
              <a:t>DAS = 3.2.3 version, Solar Flux Data (F10) = 20230927 release date</a:t>
            </a:r>
          </a:p>
          <a:p>
            <a:r>
              <a:rPr lang="en-US" dirty="0"/>
              <a:t>Inclination = 51.6 deg, R.A. of Ascending Node = 0 deg</a:t>
            </a:r>
          </a:p>
          <a:p>
            <a:r>
              <a:rPr lang="en-US" dirty="0"/>
              <a:t>Argument of Perigee = 0 deg</a:t>
            </a:r>
          </a:p>
          <a:p>
            <a:r>
              <a:rPr lang="en-US" dirty="0"/>
              <a:t>Area-to-Mass 0.02 (m^2/kg)</a:t>
            </a:r>
          </a:p>
          <a:p>
            <a:pPr lvl="1"/>
            <a:r>
              <a:rPr lang="en-US" dirty="0"/>
              <a:t>2035: 1.6 years</a:t>
            </a:r>
          </a:p>
          <a:p>
            <a:pPr lvl="1"/>
            <a:r>
              <a:rPr lang="en-US" dirty="0"/>
              <a:t>2038: 7.4 years</a:t>
            </a:r>
          </a:p>
          <a:p>
            <a:endParaRPr lang="en-US" dirty="0"/>
          </a:p>
        </p:txBody>
      </p:sp>
      <p:sp>
        <p:nvSpPr>
          <p:cNvPr id="4" name="Slide Number Placeholder 3"/>
          <p:cNvSpPr>
            <a:spLocks noGrp="1"/>
          </p:cNvSpPr>
          <p:nvPr>
            <p:ph type="sldNum" sz="quarter" idx="5"/>
          </p:nvPr>
        </p:nvSpPr>
        <p:spPr/>
        <p:txBody>
          <a:bodyPr/>
          <a:lstStyle/>
          <a:p>
            <a:fld id="{1B2653C8-4434-CD4D-9275-66D056474DB4}" type="slidenum">
              <a:rPr lang="en-US" smtClean="0"/>
              <a:t>11</a:t>
            </a:fld>
            <a:endParaRPr lang="en-US"/>
          </a:p>
        </p:txBody>
      </p:sp>
    </p:spTree>
    <p:extLst>
      <p:ext uri="{BB962C8B-B14F-4D97-AF65-F5344CB8AC3E}">
        <p14:creationId xmlns:p14="http://schemas.microsoft.com/office/powerpoint/2010/main" val="147853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217222-5490-C243-9962-B9A8F8A4DD24}"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069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835F0-1E7F-4F4E-8D0C-7B63ED8DE9FF}"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7453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03A066-E60B-D744-8783-C4D39923F03A}"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84756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8DDC7C9-29EA-44C3-9278-ED7EC5D3F89D}"/>
              </a:ext>
            </a:extLst>
          </p:cNvPr>
          <p:cNvSpPr>
            <a:spLocks noGrp="1"/>
          </p:cNvSpPr>
          <p:nvPr>
            <p:ph type="sldNum" sz="quarter" idx="4"/>
          </p:nvPr>
        </p:nvSpPr>
        <p:spPr>
          <a:xfrm>
            <a:off x="9525000" y="6569123"/>
            <a:ext cx="2667000" cy="288876"/>
          </a:xfrm>
          <a:prstGeom prst="rect">
            <a:avLst/>
          </a:prstGeom>
        </p:spPr>
        <p:txBody>
          <a:bodyPr anchor="ctr"/>
          <a:lstStyle>
            <a:lvl1pPr algn="r">
              <a:defRPr sz="1600">
                <a:solidFill>
                  <a:schemeClr val="accent3"/>
                </a:solidFill>
                <a:latin typeface="Calibri" panose="020F0502020204030204" pitchFamily="34" charset="0"/>
                <a:cs typeface="Calibri" panose="020F0502020204030204" pitchFamily="34" charset="0"/>
              </a:defRPr>
            </a:lvl1pPr>
          </a:lstStyle>
          <a:p>
            <a:pPr>
              <a:defRPr/>
            </a:pPr>
            <a:fld id="{070AAE48-01B4-471A-8DD3-C3FBF21F0392}" type="slidenum">
              <a:rPr lang="en-US" smtClean="0"/>
              <a:pPr>
                <a:defRPr/>
              </a:pPr>
              <a:t>‹#›</a:t>
            </a:fld>
            <a:endParaRPr lang="en-US" dirty="0"/>
          </a:p>
        </p:txBody>
      </p:sp>
    </p:spTree>
    <p:extLst>
      <p:ext uri="{BB962C8B-B14F-4D97-AF65-F5344CB8AC3E}">
        <p14:creationId xmlns:p14="http://schemas.microsoft.com/office/powerpoint/2010/main" val="3550681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Official%20LSP%20Logo.JPG"/>
          <p:cNvPicPr>
            <a:picLocks/>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535681" y="1478281"/>
            <a:ext cx="5153337" cy="455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lvl1pPr>
              <a:defRPr cap="all" baseline="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US" dirty="0"/>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130311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09585" indent="-298443">
              <a:defRPr sz="2100"/>
            </a:lvl2pPr>
            <a:lvl3pPr marL="920728" indent="-311143">
              <a:tabLst/>
              <a:defRPr sz="1800"/>
            </a:lvl3pPr>
            <a:lvl4pPr marL="1219170" indent="-298443">
              <a:defRPr sz="1800"/>
            </a:lvl4pPr>
            <a:lvl5pPr marL="1530312" indent="-31114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0"/>
          <p:cNvSpPr>
            <a:spLocks noGrp="1" noChangeArrowheads="1"/>
          </p:cNvSpPr>
          <p:nvPr>
            <p:ph type="ftr" sz="quarter" idx="10"/>
          </p:nvPr>
        </p:nvSpPr>
        <p:spPr>
          <a:ln/>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2212013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3972499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371600"/>
            <a:ext cx="5537200" cy="4667693"/>
          </a:xfrm>
        </p:spPr>
        <p:txBody>
          <a:bodyPr/>
          <a:lstStyle>
            <a:lvl1pPr>
              <a:defRPr sz="2667"/>
            </a:lvl1pPr>
            <a:lvl2pPr marL="609585" indent="-298443">
              <a:defRPr sz="2400"/>
            </a:lvl2pPr>
            <a:lvl3pPr marL="920728" indent="-311143">
              <a:defRPr sz="2133"/>
            </a:lvl3pPr>
            <a:lvl4pPr marL="1219170" indent="-298443">
              <a:defRPr sz="1867"/>
            </a:lvl4pPr>
            <a:lvl5pPr marL="1530312" indent="-311143">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0"/>
          <p:cNvSpPr>
            <a:spLocks noGrp="1" noChangeArrowheads="1"/>
          </p:cNvSpPr>
          <p:nvPr>
            <p:ph type="ftr" sz="quarter" idx="10"/>
          </p:nvPr>
        </p:nvSpPr>
        <p:spPr>
          <a:ln/>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
        <p:nvSpPr>
          <p:cNvPr id="7" name="Content Placeholder 2"/>
          <p:cNvSpPr>
            <a:spLocks noGrp="1"/>
          </p:cNvSpPr>
          <p:nvPr>
            <p:ph sz="half" idx="12"/>
          </p:nvPr>
        </p:nvSpPr>
        <p:spPr>
          <a:xfrm>
            <a:off x="6181060" y="1371602"/>
            <a:ext cx="5537200" cy="4667693"/>
          </a:xfrm>
        </p:spPr>
        <p:txBody>
          <a:bodyPr/>
          <a:lstStyle>
            <a:lvl1pPr>
              <a:defRPr sz="2667"/>
            </a:lvl1pPr>
            <a:lvl2pPr marL="609585" indent="-298443">
              <a:defRPr sz="2400"/>
            </a:lvl2pPr>
            <a:lvl3pPr marL="920728" indent="-311143">
              <a:defRPr sz="2133"/>
            </a:lvl3pPr>
            <a:lvl4pPr marL="1219170" indent="-298443">
              <a:defRPr sz="1867"/>
            </a:lvl4pPr>
            <a:lvl5pPr marL="1530312" indent="-311143">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68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with Comment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D396A51-04B0-409E-ACF8-3A826619CC50}" type="slidenum">
              <a:rPr lang="en-US" smtClean="0"/>
              <a:t>‹#›</a:t>
            </a:fld>
            <a:endParaRPr lang="en-US"/>
          </a:p>
        </p:txBody>
      </p:sp>
      <p:sp>
        <p:nvSpPr>
          <p:cNvPr id="5" name="Content Placeholder 2"/>
          <p:cNvSpPr>
            <a:spLocks noGrp="1"/>
          </p:cNvSpPr>
          <p:nvPr>
            <p:ph sz="half" idx="1"/>
          </p:nvPr>
        </p:nvSpPr>
        <p:spPr>
          <a:xfrm>
            <a:off x="406401" y="1371600"/>
            <a:ext cx="3959897" cy="4667693"/>
          </a:xfrm>
        </p:spPr>
        <p:txBody>
          <a:bodyPr/>
          <a:lstStyle>
            <a:lvl1pPr>
              <a:defRPr sz="2667"/>
            </a:lvl1pPr>
            <a:lvl2pPr marL="609585" indent="-298443">
              <a:defRPr sz="2400"/>
            </a:lvl2pPr>
            <a:lvl3pPr marL="920728" indent="-311143">
              <a:defRPr sz="2133"/>
            </a:lvl3pPr>
            <a:lvl4pPr marL="1219170" indent="-298443">
              <a:defRPr sz="1867"/>
            </a:lvl4pPr>
            <a:lvl5pPr marL="1530312" indent="-311143">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2"/>
          </p:nvPr>
        </p:nvSpPr>
        <p:spPr>
          <a:xfrm>
            <a:off x="4534463" y="1371602"/>
            <a:ext cx="7183797" cy="4667693"/>
          </a:xfrm>
        </p:spPr>
        <p:txBody>
          <a:bodyPr/>
          <a:lstStyle>
            <a:lvl1pPr>
              <a:defRPr sz="2667"/>
            </a:lvl1pPr>
            <a:lvl2pPr marL="609585" indent="-298443">
              <a:defRPr sz="2400"/>
            </a:lvl2pPr>
            <a:lvl3pPr marL="920728" indent="-311143">
              <a:defRPr sz="2133"/>
            </a:lvl3pPr>
            <a:lvl4pPr marL="1219170" indent="-298443">
              <a:defRPr sz="1867"/>
            </a:lvl4pPr>
            <a:lvl5pPr marL="1530312" indent="-311143">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531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marL="609585" indent="-298443">
              <a:defRPr sz="2133"/>
            </a:lvl2pPr>
            <a:lvl3pPr marL="920728" indent="-311143">
              <a:defRPr sz="1867"/>
            </a:lvl3pPr>
            <a:lvl4pPr marL="1219170" indent="-298443">
              <a:defRPr sz="1600"/>
            </a:lvl4pPr>
            <a:lvl5pPr marL="1530312" indent="-311143">
              <a:tabLst>
                <a:tab pos="3117773" algn="l"/>
              </a:tabLst>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0"/>
          <p:cNvSpPr>
            <a:spLocks noGrp="1" noChangeArrowheads="1"/>
          </p:cNvSpPr>
          <p:nvPr>
            <p:ph type="ftr" sz="quarter" idx="10"/>
          </p:nvPr>
        </p:nvSpPr>
        <p:spPr>
          <a:ln/>
        </p:spPr>
        <p:txBody>
          <a:bodyPr/>
          <a:lstStyle>
            <a:lvl1pPr>
              <a:defRPr/>
            </a:lvl1pPr>
          </a:lstStyle>
          <a:p>
            <a:endParaRPr lang="en-US"/>
          </a:p>
        </p:txBody>
      </p:sp>
      <p:sp>
        <p:nvSpPr>
          <p:cNvPr id="8"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
        <p:nvSpPr>
          <p:cNvPr id="9" name="Title 1"/>
          <p:cNvSpPr>
            <a:spLocks noGrp="1"/>
          </p:cNvSpPr>
          <p:nvPr>
            <p:ph type="title"/>
          </p:nvPr>
        </p:nvSpPr>
        <p:spPr>
          <a:xfrm>
            <a:off x="2311401" y="76200"/>
            <a:ext cx="7782440" cy="762000"/>
          </a:xfrm>
        </p:spPr>
        <p:txBody>
          <a:bodyPr/>
          <a:lstStyle/>
          <a:p>
            <a:r>
              <a:rPr lang="en-US"/>
              <a:t>Click to edit Master title style</a:t>
            </a:r>
          </a:p>
        </p:txBody>
      </p:sp>
      <p:sp>
        <p:nvSpPr>
          <p:cNvPr id="10" name="Text Placeholder 2"/>
          <p:cNvSpPr>
            <a:spLocks noGrp="1"/>
          </p:cNvSpPr>
          <p:nvPr>
            <p:ph type="body" idx="12"/>
          </p:nvPr>
        </p:nvSpPr>
        <p:spPr>
          <a:xfrm>
            <a:off x="6157432" y="1539839"/>
            <a:ext cx="5386917" cy="639763"/>
          </a:xfr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Content Placeholder 3"/>
          <p:cNvSpPr>
            <a:spLocks noGrp="1"/>
          </p:cNvSpPr>
          <p:nvPr>
            <p:ph sz="half" idx="13"/>
          </p:nvPr>
        </p:nvSpPr>
        <p:spPr>
          <a:xfrm>
            <a:off x="6157432" y="2179600"/>
            <a:ext cx="5386917" cy="3951288"/>
          </a:xfrm>
        </p:spPr>
        <p:txBody>
          <a:bodyPr/>
          <a:lstStyle>
            <a:lvl1pPr>
              <a:defRPr sz="2400"/>
            </a:lvl1pPr>
            <a:lvl2pPr marL="609585" indent="-298443">
              <a:defRPr sz="2133"/>
            </a:lvl2pPr>
            <a:lvl3pPr marL="920728" indent="-311143">
              <a:defRPr sz="1867"/>
            </a:lvl3pPr>
            <a:lvl4pPr marL="1219170" indent="-298443">
              <a:defRPr sz="1600"/>
            </a:lvl4pPr>
            <a:lvl5pPr marL="1530312" indent="-311143">
              <a:tabLst>
                <a:tab pos="3117773" algn="l"/>
              </a:tabLst>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867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ftr" sz="quarter" idx="10"/>
          </p:nvPr>
        </p:nvSpPr>
        <p:spPr>
          <a:ln/>
        </p:spPr>
        <p:txBody>
          <a:bodyPr/>
          <a:lstStyle>
            <a:lvl1pPr>
              <a:defRPr/>
            </a:lvl1pPr>
          </a:lstStyle>
          <a:p>
            <a:endParaRPr lang="en-US"/>
          </a:p>
        </p:txBody>
      </p:sp>
      <p:sp>
        <p:nvSpPr>
          <p:cNvPr id="4"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226561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284F0-92E9-024D-ACEC-3EBE16DB3B13}"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4524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endParaRPr lang="en-US"/>
          </a:p>
        </p:txBody>
      </p:sp>
      <p:sp>
        <p:nvSpPr>
          <p:cNvPr id="3"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99684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362973"/>
            <a:ext cx="4011084" cy="1162051"/>
          </a:xfrm>
        </p:spPr>
        <p:txBody>
          <a:bodyPr anchor="b"/>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4766733" y="1362975"/>
            <a:ext cx="6815667" cy="4763188"/>
          </a:xfrm>
        </p:spPr>
        <p:txBody>
          <a:bodyPr/>
          <a:lstStyle>
            <a:lvl1pPr>
              <a:defRPr sz="2667"/>
            </a:lvl1pPr>
            <a:lvl2pPr marL="609585" indent="-298443">
              <a:defRPr sz="2400"/>
            </a:lvl2pPr>
            <a:lvl3pPr marL="920728" indent="-311143">
              <a:defRPr sz="2133"/>
            </a:lvl3pPr>
            <a:lvl4pPr marL="1219170" indent="-298443">
              <a:defRPr sz="1867"/>
            </a:lvl4pPr>
            <a:lvl5pPr marL="1530312" indent="-311143">
              <a:defRPr sz="18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536167"/>
            <a:ext cx="4011084" cy="358999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
        <p:nvSpPr>
          <p:cNvPr id="7" name="Title 1"/>
          <p:cNvSpPr txBox="1">
            <a:spLocks/>
          </p:cNvSpPr>
          <p:nvPr/>
        </p:nvSpPr>
        <p:spPr bwMode="auto">
          <a:xfrm>
            <a:off x="2311401" y="76200"/>
            <a:ext cx="778244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767" tIns="61384" rIns="122767" bIns="61384" numCol="1" anchor="ctr" anchorCtr="0" compatLnSpc="1">
            <a:prstTxWarp prst="textNoShape">
              <a:avLst/>
            </a:prstTxWarp>
          </a:bodyPr>
          <a:lstStyle>
            <a:lvl1pPr algn="ctr" rtl="0" eaLnBrk="0" fontAlgn="base" hangingPunct="0">
              <a:spcBef>
                <a:spcPct val="0"/>
              </a:spcBef>
              <a:spcAft>
                <a:spcPct val="0"/>
              </a:spcAft>
              <a:defRPr sz="2400" b="1">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a:lstStyle>
          <a:p>
            <a:r>
              <a:rPr lang="en-US" sz="3200" kern="0"/>
              <a:t>Click to edit Master title style</a:t>
            </a:r>
          </a:p>
        </p:txBody>
      </p:sp>
    </p:spTree>
    <p:extLst>
      <p:ext uri="{BB962C8B-B14F-4D97-AF65-F5344CB8AC3E}">
        <p14:creationId xmlns:p14="http://schemas.microsoft.com/office/powerpoint/2010/main" val="383362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283656"/>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17346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848709"/>
            <a:ext cx="7315200" cy="32349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
        <p:nvSpPr>
          <p:cNvPr id="7" name="Title 1"/>
          <p:cNvSpPr txBox="1">
            <a:spLocks/>
          </p:cNvSpPr>
          <p:nvPr/>
        </p:nvSpPr>
        <p:spPr bwMode="auto">
          <a:xfrm>
            <a:off x="2311401" y="76200"/>
            <a:ext cx="778244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767" tIns="61384" rIns="122767" bIns="61384" numCol="1" anchor="ctr" anchorCtr="0" compatLnSpc="1">
            <a:prstTxWarp prst="textNoShape">
              <a:avLst/>
            </a:prstTxWarp>
          </a:bodyPr>
          <a:lstStyle>
            <a:lvl1pPr algn="ctr" rtl="0" eaLnBrk="0" fontAlgn="base" hangingPunct="0">
              <a:spcBef>
                <a:spcPct val="0"/>
              </a:spcBef>
              <a:spcAft>
                <a:spcPct val="0"/>
              </a:spcAft>
              <a:defRPr sz="2400" b="1">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a:lstStyle>
          <a:p>
            <a:r>
              <a:rPr lang="en-US" sz="3200" kern="0"/>
              <a:t>Click to edit Master title style</a:t>
            </a:r>
          </a:p>
        </p:txBody>
      </p:sp>
    </p:spTree>
    <p:extLst>
      <p:ext uri="{BB962C8B-B14F-4D97-AF65-F5344CB8AC3E}">
        <p14:creationId xmlns:p14="http://schemas.microsoft.com/office/powerpoint/2010/main" val="3732903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06400" y="1371600"/>
            <a:ext cx="11277600" cy="4752753"/>
          </a:xfrm>
        </p:spPr>
        <p:txBody>
          <a:bodyPr vert="eaVert"/>
          <a:lstStyle>
            <a:lvl2pPr marL="539737" indent="-228594">
              <a:defRPr/>
            </a:lvl2pPr>
            <a:lvl3pPr marL="836063" indent="-226478">
              <a:defRPr/>
            </a:lvl3pPr>
            <a:lvl4pPr marL="1149322" indent="-228594">
              <a:defRPr/>
            </a:lvl4pPr>
            <a:lvl5pPr marL="1445648" indent="-2264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0"/>
          <p:cNvSpPr>
            <a:spLocks noGrp="1" noChangeArrowheads="1"/>
          </p:cNvSpPr>
          <p:nvPr>
            <p:ph type="ftr" sz="quarter" idx="10"/>
          </p:nvPr>
        </p:nvSpPr>
        <p:spPr>
          <a:ln/>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860743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92317" y="1299513"/>
            <a:ext cx="1561803" cy="4796259"/>
          </a:xfrm>
        </p:spPr>
        <p:txBody>
          <a:bodyPr vert="eaVert"/>
          <a:lstStyle/>
          <a:p>
            <a:r>
              <a:rPr lang="en-US"/>
              <a:t>Click to edit Master title style</a:t>
            </a:r>
            <a:endParaRPr lang="en-US" dirty="0"/>
          </a:p>
        </p:txBody>
      </p:sp>
      <p:sp>
        <p:nvSpPr>
          <p:cNvPr id="4" name="Rectangle 10"/>
          <p:cNvSpPr>
            <a:spLocks noGrp="1" noChangeArrowheads="1"/>
          </p:cNvSpPr>
          <p:nvPr>
            <p:ph type="ftr" sz="quarter" idx="10"/>
          </p:nvPr>
        </p:nvSpPr>
        <p:spPr>
          <a:ln/>
        </p:spPr>
        <p:txBody>
          <a:bodyPr/>
          <a:lstStyle>
            <a:lvl1pPr>
              <a:defRPr/>
            </a:lvl1pPr>
          </a:lstStyle>
          <a:p>
            <a:endParaRPr lang="en-US"/>
          </a:p>
        </p:txBody>
      </p:sp>
      <p:sp>
        <p:nvSpPr>
          <p:cNvPr id="5" name="Slide Number Placeholder 5"/>
          <p:cNvSpPr>
            <a:spLocks noGrp="1"/>
          </p:cNvSpPr>
          <p:nvPr>
            <p:ph type="sldNum" sz="quarter" idx="11"/>
          </p:nvPr>
        </p:nvSpPr>
        <p:spPr/>
        <p:txBody>
          <a:bodyPr/>
          <a:lstStyle>
            <a:lvl1pPr>
              <a:defRPr/>
            </a:lvl1pPr>
          </a:lstStyle>
          <a:p>
            <a:fld id="{FD396A51-04B0-409E-ACF8-3A826619CC50}" type="slidenum">
              <a:rPr lang="en-US" smtClean="0"/>
              <a:t>‹#›</a:t>
            </a:fld>
            <a:endParaRPr lang="en-US"/>
          </a:p>
        </p:txBody>
      </p:sp>
      <p:sp>
        <p:nvSpPr>
          <p:cNvPr id="6" name="Vertical Text Placeholder 2"/>
          <p:cNvSpPr>
            <a:spLocks noGrp="1"/>
          </p:cNvSpPr>
          <p:nvPr>
            <p:ph type="body" orient="vert" idx="1"/>
          </p:nvPr>
        </p:nvSpPr>
        <p:spPr>
          <a:xfrm>
            <a:off x="406400" y="1304261"/>
            <a:ext cx="9701619" cy="4820092"/>
          </a:xfrm>
        </p:spPr>
        <p:txBody>
          <a:bodyPr vert="eaVert"/>
          <a:lstStyle>
            <a:lvl2pPr marL="539737" indent="-228594">
              <a:defRPr/>
            </a:lvl2pPr>
            <a:lvl3pPr marL="836063" indent="-226478">
              <a:defRPr/>
            </a:lvl3pPr>
            <a:lvl4pPr marL="1149322" indent="-228594">
              <a:defRPr/>
            </a:lvl4pPr>
            <a:lvl5pPr marL="1445648" indent="-2264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063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93B30D-57EF-487F-8F9C-25AC753C025D}" type="datetime1">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D85A-B630-7045-BDE0-89B487FA9CDC}" type="slidenum">
              <a:rPr lang="en-US" smtClean="0"/>
              <a:t>‹#›</a:t>
            </a:fld>
            <a:endParaRPr lang="en-US"/>
          </a:p>
        </p:txBody>
      </p:sp>
      <p:sp>
        <p:nvSpPr>
          <p:cNvPr id="7" name="Rectangle 6"/>
          <p:cNvSpPr>
            <a:spLocks noChangeArrowheads="1"/>
          </p:cNvSpPr>
          <p:nvPr userDrawn="1"/>
        </p:nvSpPr>
        <p:spPr bwMode="auto">
          <a:xfrm>
            <a:off x="0" y="6362700"/>
            <a:ext cx="12192000" cy="511175"/>
          </a:xfrm>
          <a:prstGeom prst="rect">
            <a:avLst/>
          </a:prstGeom>
          <a:gradFill rotWithShape="1">
            <a:gsLst>
              <a:gs pos="0">
                <a:srgbClr val="000000"/>
              </a:gs>
              <a:gs pos="20000">
                <a:srgbClr val="000000"/>
              </a:gs>
              <a:gs pos="100000">
                <a:srgbClr val="000000"/>
              </a:gs>
            </a:gsLst>
            <a:lin ang="5400000"/>
          </a:gra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8" name="Subtitle 4"/>
          <p:cNvSpPr txBox="1">
            <a:spLocks/>
          </p:cNvSpPr>
          <p:nvPr userDrawn="1"/>
        </p:nvSpPr>
        <p:spPr bwMode="auto">
          <a:xfrm>
            <a:off x="541490" y="6362700"/>
            <a:ext cx="4635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b="1">
                <a:solidFill>
                  <a:schemeClr val="tx1"/>
                </a:solidFill>
                <a:latin typeface="Arial" charset="0"/>
                <a:ea typeface="MS PGothic" charset="-128"/>
              </a:defRPr>
            </a:lvl1pPr>
            <a:lvl2pPr marL="742950" indent="-285750">
              <a:spcBef>
                <a:spcPct val="20000"/>
              </a:spcBef>
              <a:buChar char="–"/>
              <a:defRPr b="1">
                <a:solidFill>
                  <a:schemeClr val="tx1"/>
                </a:solidFill>
                <a:latin typeface="Arial" charset="0"/>
                <a:ea typeface="MS PGothic" charset="-128"/>
              </a:defRPr>
            </a:lvl2pPr>
            <a:lvl3pPr marL="1143000" indent="-228600">
              <a:spcBef>
                <a:spcPct val="20000"/>
              </a:spcBef>
              <a:buChar char="»"/>
              <a:defRPr sz="1600" b="1">
                <a:solidFill>
                  <a:schemeClr val="tx1"/>
                </a:solidFill>
                <a:latin typeface="Arial" charset="0"/>
                <a:ea typeface="ヒラギノ角ゴ Pro W3" charset="-128"/>
                <a:cs typeface="ヒラギノ角ゴ Pro W3" charset="-128"/>
              </a:defRPr>
            </a:lvl3pPr>
            <a:lvl4pPr marL="1600200" indent="-228600">
              <a:spcBef>
                <a:spcPct val="20000"/>
              </a:spcBef>
              <a:buChar char="•"/>
              <a:defRPr sz="1400" b="1">
                <a:solidFill>
                  <a:schemeClr val="tx1"/>
                </a:solidFill>
                <a:latin typeface="Arial" charset="0"/>
                <a:ea typeface="ヒラギノ角ゴ Pro W3" charset="-128"/>
                <a:cs typeface="ヒラギノ角ゴ Pro W3" charset="-128"/>
              </a:defRPr>
            </a:lvl4pPr>
            <a:lvl5pPr marL="2057400" indent="-228600">
              <a:spcBef>
                <a:spcPct val="20000"/>
              </a:spcBef>
              <a:buChar char="–"/>
              <a:defRPr sz="1200" b="1">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9pPr>
          </a:lstStyle>
          <a:p>
            <a:pPr eaLnBrk="1" hangingPunct="1">
              <a:buFontTx/>
              <a:buNone/>
            </a:pPr>
            <a:r>
              <a:rPr lang="en-US" altLang="en-US" sz="1400" b="0">
                <a:solidFill>
                  <a:srgbClr val="FFFFFF"/>
                </a:solidFill>
              </a:rPr>
              <a:t>NASA Launch Services Program </a:t>
            </a:r>
          </a:p>
        </p:txBody>
      </p:sp>
      <p:pic>
        <p:nvPicPr>
          <p:cNvPr id="13" name="Graphic 12">
            <a:extLst>
              <a:ext uri="{FF2B5EF4-FFF2-40B4-BE49-F238E27FC236}">
                <a16:creationId xmlns:a16="http://schemas.microsoft.com/office/drawing/2014/main" id="{0D845727-A220-4A73-8EEB-1B973FF08A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1232"/>
            <a:ext cx="541490" cy="541490"/>
          </a:xfrm>
          <a:prstGeom prst="rect">
            <a:avLst/>
          </a:prstGeom>
        </p:spPr>
      </p:pic>
    </p:spTree>
    <p:extLst>
      <p:ext uri="{BB962C8B-B14F-4D97-AF65-F5344CB8AC3E}">
        <p14:creationId xmlns:p14="http://schemas.microsoft.com/office/powerpoint/2010/main" val="3277842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10312"/>
            <a:ext cx="2743200" cy="365125"/>
          </a:xfrm>
        </p:spPr>
        <p:txBody>
          <a:bodyPr/>
          <a:lstStyle/>
          <a:p>
            <a:fld id="{FF1B821C-6339-412B-80A3-A6AF56485F74}" type="datetime1">
              <a:rPr lang="en-US" smtClean="0"/>
              <a:t>7/26/2024</a:t>
            </a:fld>
            <a:endParaRPr lang="en-US"/>
          </a:p>
        </p:txBody>
      </p:sp>
      <p:sp>
        <p:nvSpPr>
          <p:cNvPr id="6" name="Slide Number Placeholder 5"/>
          <p:cNvSpPr>
            <a:spLocks noGrp="1"/>
          </p:cNvSpPr>
          <p:nvPr>
            <p:ph type="sldNum" sz="quarter" idx="12"/>
          </p:nvPr>
        </p:nvSpPr>
        <p:spPr>
          <a:xfrm>
            <a:off x="8842169" y="6439477"/>
            <a:ext cx="2743200" cy="365125"/>
          </a:xfrm>
        </p:spPr>
        <p:txBody>
          <a:bodyPr/>
          <a:lstStyle>
            <a:lvl1pPr>
              <a:defRPr>
                <a:solidFill>
                  <a:schemeClr val="bg1"/>
                </a:solidFill>
              </a:defRPr>
            </a:lvl1pPr>
          </a:lstStyle>
          <a:p>
            <a:fld id="{C20FD85A-B630-7045-BDE0-89B487FA9CDC}" type="slidenum">
              <a:rPr lang="en-US" smtClean="0"/>
              <a:pPr/>
              <a:t>‹#›</a:t>
            </a:fld>
            <a:endParaRPr lang="en-US"/>
          </a:p>
        </p:txBody>
      </p:sp>
    </p:spTree>
    <p:extLst>
      <p:ext uri="{BB962C8B-B14F-4D97-AF65-F5344CB8AC3E}">
        <p14:creationId xmlns:p14="http://schemas.microsoft.com/office/powerpoint/2010/main" val="155257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66800" y="6356350"/>
            <a:ext cx="2743200" cy="365125"/>
          </a:xfrm>
        </p:spPr>
        <p:txBody>
          <a:bodyPr/>
          <a:lstStyle/>
          <a:p>
            <a:fld id="{7F693D70-93CE-40D1-B5EC-B60081C10054}" type="datetime1">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18418" y="6371277"/>
            <a:ext cx="2743200" cy="365125"/>
          </a:xfrm>
        </p:spPr>
        <p:txBody>
          <a:bodyPr/>
          <a:lstStyle>
            <a:lvl1pPr>
              <a:defRPr>
                <a:solidFill>
                  <a:schemeClr val="bg1"/>
                </a:solidFill>
              </a:defRPr>
            </a:lvl1pPr>
          </a:lstStyle>
          <a:p>
            <a:fld id="{C20FD85A-B630-7045-BDE0-89B487FA9CDC}" type="slidenum">
              <a:rPr lang="en-US" smtClean="0"/>
              <a:pPr/>
              <a:t>‹#›</a:t>
            </a:fld>
            <a:endParaRPr lang="en-US"/>
          </a:p>
        </p:txBody>
      </p:sp>
    </p:spTree>
    <p:extLst>
      <p:ext uri="{BB962C8B-B14F-4D97-AF65-F5344CB8AC3E}">
        <p14:creationId xmlns:p14="http://schemas.microsoft.com/office/powerpoint/2010/main" val="693236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E44C9-E523-4DD8-80EE-41BA3F277479}" type="datetime1">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478630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4906-2CC4-4992-9E5D-1169EBAAF35C}" type="datetime1">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333338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A71FB2-435C-644A-9B3E-DEBD90DAC764}"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7021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CEE35-B541-4AA1-B511-2B9EA5D03FD8}" type="datetime1">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2647264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AA34B-733E-44BF-91D8-06D451F739D2}" type="datetime1">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1891015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648B4F-5330-46A5-A3DF-ED7D750B661B}" type="datetime1">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4070878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BF671E-E04D-468C-B752-4FDC88079B9A}" type="datetime1">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1833454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EDBD04-0740-40C8-93B0-D603AB76D64D}" type="datetime1">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4278138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FDE4C-E00B-4C83-ACA8-769C587D9C45}" type="datetime1">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D85A-B630-7045-BDE0-89B487FA9CDC}" type="slidenum">
              <a:rPr lang="en-US" smtClean="0"/>
              <a:t>‹#›</a:t>
            </a:fld>
            <a:endParaRPr lang="en-US"/>
          </a:p>
        </p:txBody>
      </p:sp>
    </p:spTree>
    <p:extLst>
      <p:ext uri="{BB962C8B-B14F-4D97-AF65-F5344CB8AC3E}">
        <p14:creationId xmlns:p14="http://schemas.microsoft.com/office/powerpoint/2010/main" val="965066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09AA93-B87D-4DD7-B3E0-57DEC883E502}"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2271902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9AA93-B87D-4DD7-B3E0-57DEC883E502}"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1808104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9AA93-B87D-4DD7-B3E0-57DEC883E502}"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1509567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09AA93-B87D-4DD7-B3E0-57DEC883E502}"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96097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C33F22-6805-544D-ADAF-08D502A4B243}" type="datetime1">
              <a:rPr lang="en-US" smtClean="0">
                <a:solidFill>
                  <a:prstClr val="white">
                    <a:tint val="75000"/>
                  </a:prstClr>
                </a:solidFill>
              </a:rPr>
              <a:p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30548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09AA93-B87D-4DD7-B3E0-57DEC883E502}" type="datetimeFigureOut">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537498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09AA93-B87D-4DD7-B3E0-57DEC883E502}" type="datetimeFigureOut">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3973391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9AA93-B87D-4DD7-B3E0-57DEC883E502}" type="datetimeFigureOut">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3742186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9AA93-B87D-4DD7-B3E0-57DEC883E502}"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4144624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9AA93-B87D-4DD7-B3E0-57DEC883E502}"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716083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9AA93-B87D-4DD7-B3E0-57DEC883E502}"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4135184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9AA93-B87D-4DD7-B3E0-57DEC883E502}"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396A51-04B0-409E-ACF8-3A826619CC50}" type="slidenum">
              <a:rPr lang="en-US" smtClean="0"/>
              <a:t>‹#›</a:t>
            </a:fld>
            <a:endParaRPr lang="en-US"/>
          </a:p>
        </p:txBody>
      </p:sp>
    </p:spTree>
    <p:extLst>
      <p:ext uri="{BB962C8B-B14F-4D97-AF65-F5344CB8AC3E}">
        <p14:creationId xmlns:p14="http://schemas.microsoft.com/office/powerpoint/2010/main" val="3707975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17222-5490-C243-9962-B9A8F8A4DD24}"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8684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284F0-92E9-024D-ACEC-3EBE16DB3B13}"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9609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A71FB2-435C-644A-9B3E-DEBD90DAC764}"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924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AEB62D-20BE-A447-9FD7-9474B485D097}" type="datetime1">
              <a:rPr lang="en-US" smtClean="0">
                <a:solidFill>
                  <a:prstClr val="white">
                    <a:tint val="75000"/>
                  </a:prstClr>
                </a:solidFill>
              </a:rPr>
              <a:pPr/>
              <a:t>7/26/2024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173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C33F22-6805-544D-ADAF-08D502A4B243}" type="datetime1">
              <a:rPr lang="en-US" smtClean="0">
                <a:solidFill>
                  <a:prstClr val="white">
                    <a:tint val="75000"/>
                  </a:prstClr>
                </a:solidFill>
              </a:r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8824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AEB62D-20BE-A447-9FD7-9474B485D097}" type="datetime1">
              <a:rPr lang="en-US" smtClean="0">
                <a:solidFill>
                  <a:prstClr val="white">
                    <a:tint val="75000"/>
                  </a:prstClr>
                </a:solidFill>
              </a:rPr>
              <a:t>7/26/2024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956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FE089A-2528-C744-8C1E-1F80A58A54AF}" type="datetime1">
              <a:rPr lang="en-US" smtClean="0">
                <a:solidFill>
                  <a:prstClr val="white">
                    <a:tint val="75000"/>
                  </a:prstClr>
                </a:solidFill>
              </a:rPr>
              <a:t>7/26/2024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64196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0732B-F55A-414B-AFBE-B780009F79ED}" type="datetime1">
              <a:rPr lang="en-US" smtClean="0">
                <a:solidFill>
                  <a:prstClr val="white">
                    <a:tint val="75000"/>
                  </a:prstClr>
                </a:solidFill>
              </a:rPr>
              <a:t>7/26/2024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48219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6F89B6-6127-2C4B-B0FF-161FE226388F}" type="datetime1">
              <a:rPr lang="en-US" smtClean="0">
                <a:solidFill>
                  <a:prstClr val="white">
                    <a:tint val="75000"/>
                  </a:prstClr>
                </a:solidFill>
              </a:r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1228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321589-1589-5545-9870-9CA3D8F7D8F5}" type="datetime1">
              <a:rPr lang="en-US" smtClean="0">
                <a:solidFill>
                  <a:prstClr val="white">
                    <a:tint val="75000"/>
                  </a:prstClr>
                </a:solidFill>
              </a:r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460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F835F0-1E7F-4F4E-8D0C-7B63ED8DE9FF}"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4120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3A066-E60B-D744-8783-C4D39923F03A}"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3442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E089A-2528-C744-8C1E-1F80A58A54AF}" type="datetime1">
              <a:rPr lang="en-US" smtClean="0">
                <a:solidFill>
                  <a:prstClr val="white">
                    <a:tint val="75000"/>
                  </a:prstClr>
                </a:solidFill>
              </a:rPr>
              <a:pPr/>
              <a:t>7/26/2024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346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0732B-F55A-414B-AFBE-B780009F79ED}" type="datetime1">
              <a:rPr lang="en-US" smtClean="0">
                <a:solidFill>
                  <a:prstClr val="white">
                    <a:tint val="75000"/>
                  </a:prstClr>
                </a:solidFill>
              </a:rPr>
              <a:pPr/>
              <a:t>7/26/2024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460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6F89B6-6127-2C4B-B0FF-161FE226388F}" type="datetime1">
              <a:rPr lang="en-US" smtClean="0">
                <a:solidFill>
                  <a:prstClr val="white">
                    <a:tint val="75000"/>
                  </a:prstClr>
                </a:solidFill>
              </a:rPr>
              <a:p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8929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321589-1589-5545-9870-9CA3D8F7D8F5}" type="datetime1">
              <a:rPr lang="en-US" smtClean="0">
                <a:solidFill>
                  <a:prstClr val="white">
                    <a:tint val="75000"/>
                  </a:prstClr>
                </a:solidFill>
              </a:rPr>
              <a:pPr/>
              <a:t>7/26/2024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8379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8.sv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D6CF8-96C2-8A4F-952E-97EA5F33E36A}" type="datetime1">
              <a:rPr lang="en-US" smtClean="0">
                <a:solidFill>
                  <a:prstClr val="white">
                    <a:tint val="75000"/>
                  </a:prstClr>
                </a:solidFill>
              </a:rPr>
              <a:pPr/>
              <a:t>7/26/2024</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39185779"/>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536B0F5-182C-4466-8337-5808E087DA9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10"/>
          <a:stretch/>
        </p:blipFill>
        <p:spPr>
          <a:xfrm>
            <a:off x="3131393" y="0"/>
            <a:ext cx="6050460" cy="6137259"/>
          </a:xfrm>
          <a:prstGeom prst="rect">
            <a:avLst/>
          </a:prstGeom>
        </p:spPr>
      </p:pic>
    </p:spTree>
    <p:extLst>
      <p:ext uri="{BB962C8B-B14F-4D97-AF65-F5344CB8AC3E}">
        <p14:creationId xmlns:p14="http://schemas.microsoft.com/office/powerpoint/2010/main" val="109887909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G:\LSP_LOGO_Final_Color_larger_text_smal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5201" y="192089"/>
            <a:ext cx="1591735"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7"/>
          <p:cNvSpPr>
            <a:spLocks noGrp="1" noChangeArrowheads="1"/>
          </p:cNvSpPr>
          <p:nvPr>
            <p:ph type="title"/>
          </p:nvPr>
        </p:nvSpPr>
        <p:spPr bwMode="auto">
          <a:xfrm>
            <a:off x="2311401" y="76200"/>
            <a:ext cx="778244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8"/>
          <p:cNvSpPr>
            <a:spLocks noGrp="1" noChangeArrowheads="1"/>
          </p:cNvSpPr>
          <p:nvPr>
            <p:ph type="body" idx="1"/>
          </p:nvPr>
        </p:nvSpPr>
        <p:spPr bwMode="auto">
          <a:xfrm>
            <a:off x="406400" y="1247554"/>
            <a:ext cx="11277600" cy="46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4" name="Rectangle 10"/>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333">
                <a:solidFill>
                  <a:schemeClr val="bg1">
                    <a:lumMod val="50000"/>
                  </a:schemeClr>
                </a:solidFill>
                <a:latin typeface="+mn-lt"/>
              </a:defRPr>
            </a:lvl1pPr>
          </a:lstStyle>
          <a:p>
            <a:endParaRPr lang="en-US">
              <a:solidFill>
                <a:prstClr val="white">
                  <a:tint val="75000"/>
                </a:prstClr>
              </a:solidFill>
            </a:endParaRPr>
          </a:p>
        </p:txBody>
      </p:sp>
      <p:sp>
        <p:nvSpPr>
          <p:cNvPr id="1037" name="Line 13"/>
          <p:cNvSpPr>
            <a:spLocks noChangeShapeType="1"/>
          </p:cNvSpPr>
          <p:nvPr/>
        </p:nvSpPr>
        <p:spPr bwMode="auto">
          <a:xfrm>
            <a:off x="304801" y="1047751"/>
            <a:ext cx="9461500" cy="0"/>
          </a:xfrm>
          <a:prstGeom prst="line">
            <a:avLst/>
          </a:prstGeom>
          <a:noFill/>
          <a:ln w="76200">
            <a:solidFill>
              <a:schemeClr val="tx1"/>
            </a:solidFill>
            <a:round/>
            <a:headEnd type="none" w="sm" len="sm"/>
            <a:tailEnd type="none" w="sm" len="sm"/>
          </a:ln>
          <a:effectLst/>
        </p:spPr>
        <p:txBody>
          <a:bodyPr wrap="none" anchor="ctr"/>
          <a:lstStyle/>
          <a:p>
            <a:pPr>
              <a:defRPr/>
            </a:pPr>
            <a:endParaRPr lang="en-US" sz="2400"/>
          </a:p>
        </p:txBody>
      </p:sp>
      <p:sp>
        <p:nvSpPr>
          <p:cNvPr id="1039" name="Line 15"/>
          <p:cNvSpPr>
            <a:spLocks noChangeShapeType="1"/>
          </p:cNvSpPr>
          <p:nvPr/>
        </p:nvSpPr>
        <p:spPr bwMode="auto">
          <a:xfrm flipV="1">
            <a:off x="11383435" y="1047751"/>
            <a:ext cx="452967" cy="0"/>
          </a:xfrm>
          <a:prstGeom prst="line">
            <a:avLst/>
          </a:prstGeom>
          <a:noFill/>
          <a:ln w="76200">
            <a:solidFill>
              <a:schemeClr val="tx1"/>
            </a:solidFill>
            <a:round/>
            <a:headEnd type="none" w="sm" len="sm"/>
            <a:tailEnd type="none" w="sm" len="sm"/>
          </a:ln>
          <a:effectLst/>
        </p:spPr>
        <p:txBody>
          <a:bodyPr wrap="none" anchor="ctr"/>
          <a:lstStyle/>
          <a:p>
            <a:pPr>
              <a:defRPr/>
            </a:pPr>
            <a:endParaRPr lang="en-US" sz="2400"/>
          </a:p>
        </p:txBody>
      </p:sp>
      <p:pic>
        <p:nvPicPr>
          <p:cNvPr id="1033" name="Picture 19" descr="G:\JFK_text_capital_smal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6102" y="841376"/>
            <a:ext cx="1706556" cy="1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codece"/>
          <p:cNvPicPr>
            <a:picLocks noChangeArrowheads="1"/>
          </p:cNvPicPr>
          <p:nvPr/>
        </p:nvPicPr>
        <p:blipFill>
          <a:blip r:embed="rId16">
            <a:extLst>
              <a:ext uri="{28A0092B-C50C-407E-A947-70E740481C1C}">
                <a14:useLocalDpi xmlns:a14="http://schemas.microsoft.com/office/drawing/2010/main" val="0"/>
              </a:ext>
            </a:extLst>
          </a:blip>
          <a:srcRect l="3200" t="5963" r="72000" b="10606"/>
          <a:stretch>
            <a:fillRect/>
          </a:stretch>
        </p:blipFill>
        <p:spPr bwMode="auto">
          <a:xfrm>
            <a:off x="914397" y="0"/>
            <a:ext cx="944880"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a:spLocks noGrp="1"/>
          </p:cNvSpPr>
          <p:nvPr>
            <p:ph type="sldNum" sz="quarter" idx="4"/>
          </p:nvPr>
        </p:nvSpPr>
        <p:spPr>
          <a:xfrm>
            <a:off x="9355667" y="6273800"/>
            <a:ext cx="2667000" cy="517525"/>
          </a:xfrm>
          <a:prstGeom prst="rect">
            <a:avLst/>
          </a:prstGeom>
        </p:spPr>
        <p:txBody>
          <a:bodyPr anchor="ctr"/>
          <a:lstStyle>
            <a:lvl1pPr algn="r">
              <a:defRPr sz="1333">
                <a:solidFill>
                  <a:schemeClr val="bg1">
                    <a:lumMod val="50000"/>
                  </a:schemeClr>
                </a:solidFill>
                <a:latin typeface="+mn-lt"/>
              </a:defRPr>
            </a:lvl1p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2042662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ctr" rtl="0" eaLnBrk="1" fontAlgn="base" hangingPunct="1">
        <a:spcBef>
          <a:spcPct val="0"/>
        </a:spcBef>
        <a:spcAft>
          <a:spcPct val="0"/>
        </a:spcAft>
        <a:defRPr sz="3200" b="1">
          <a:solidFill>
            <a:schemeClr val="tx1"/>
          </a:solidFill>
          <a:latin typeface="Calibri" panose="020F0502020204030204" pitchFamily="34" charset="0"/>
          <a:ea typeface="+mj-ea"/>
          <a:cs typeface="+mj-cs"/>
        </a:defRPr>
      </a:lvl1pPr>
      <a:lvl2pPr algn="ctr" rtl="0" eaLnBrk="1" fontAlgn="base" hangingPunct="1">
        <a:spcBef>
          <a:spcPct val="0"/>
        </a:spcBef>
        <a:spcAft>
          <a:spcPct val="0"/>
        </a:spcAft>
        <a:defRPr sz="3200" b="1">
          <a:solidFill>
            <a:schemeClr val="tx1"/>
          </a:solidFill>
          <a:latin typeface="Arial" charset="0"/>
        </a:defRPr>
      </a:lvl2pPr>
      <a:lvl3pPr algn="ctr" rtl="0" eaLnBrk="1" fontAlgn="base" hangingPunct="1">
        <a:spcBef>
          <a:spcPct val="0"/>
        </a:spcBef>
        <a:spcAft>
          <a:spcPct val="0"/>
        </a:spcAft>
        <a:defRPr sz="3200" b="1">
          <a:solidFill>
            <a:schemeClr val="tx1"/>
          </a:solidFill>
          <a:latin typeface="Arial" charset="0"/>
        </a:defRPr>
      </a:lvl3pPr>
      <a:lvl4pPr algn="ctr" rtl="0" eaLnBrk="1" fontAlgn="base" hangingPunct="1">
        <a:spcBef>
          <a:spcPct val="0"/>
        </a:spcBef>
        <a:spcAft>
          <a:spcPct val="0"/>
        </a:spcAft>
        <a:defRPr sz="3200" b="1">
          <a:solidFill>
            <a:schemeClr val="tx1"/>
          </a:solidFill>
          <a:latin typeface="Arial" charset="0"/>
        </a:defRPr>
      </a:lvl4pPr>
      <a:lvl5pPr algn="ctr" rtl="0" eaLnBrk="1" fontAlgn="base" hangingPunct="1">
        <a:spcBef>
          <a:spcPct val="0"/>
        </a:spcBef>
        <a:spcAft>
          <a:spcPct val="0"/>
        </a:spcAft>
        <a:defRPr sz="3200" b="1">
          <a:solidFill>
            <a:schemeClr val="tx1"/>
          </a:solidFill>
          <a:latin typeface="Arial" charset="0"/>
        </a:defRPr>
      </a:lvl5pPr>
      <a:lvl6pPr marL="609585" algn="ctr" rtl="0" eaLnBrk="1" fontAlgn="base" hangingPunct="1">
        <a:spcBef>
          <a:spcPct val="0"/>
        </a:spcBef>
        <a:spcAft>
          <a:spcPct val="0"/>
        </a:spcAft>
        <a:defRPr sz="3200" b="1">
          <a:solidFill>
            <a:schemeClr val="tx2"/>
          </a:solidFill>
          <a:latin typeface="Arial" charset="0"/>
        </a:defRPr>
      </a:lvl6pPr>
      <a:lvl7pPr marL="1219170" algn="ctr" rtl="0" eaLnBrk="1" fontAlgn="base" hangingPunct="1">
        <a:spcBef>
          <a:spcPct val="0"/>
        </a:spcBef>
        <a:spcAft>
          <a:spcPct val="0"/>
        </a:spcAft>
        <a:defRPr sz="3200" b="1">
          <a:solidFill>
            <a:schemeClr val="tx2"/>
          </a:solidFill>
          <a:latin typeface="Arial" charset="0"/>
        </a:defRPr>
      </a:lvl7pPr>
      <a:lvl8pPr marL="1828754" algn="ctr" rtl="0" eaLnBrk="1" fontAlgn="base" hangingPunct="1">
        <a:spcBef>
          <a:spcPct val="0"/>
        </a:spcBef>
        <a:spcAft>
          <a:spcPct val="0"/>
        </a:spcAft>
        <a:defRPr sz="3200" b="1">
          <a:solidFill>
            <a:schemeClr val="tx2"/>
          </a:solidFill>
          <a:latin typeface="Arial" charset="0"/>
        </a:defRPr>
      </a:lvl8pPr>
      <a:lvl9pPr marL="2438339" algn="ctr" rtl="0" eaLnBrk="1" fontAlgn="base" hangingPunct="1">
        <a:spcBef>
          <a:spcPct val="0"/>
        </a:spcBef>
        <a:spcAft>
          <a:spcPct val="0"/>
        </a:spcAft>
        <a:defRPr sz="3200" b="1">
          <a:solidFill>
            <a:schemeClr val="tx2"/>
          </a:solidFill>
          <a:latin typeface="Arial" charset="0"/>
        </a:defRPr>
      </a:lvl9pPr>
    </p:titleStyle>
    <p:bodyStyle>
      <a:lvl1pPr marL="311143" indent="-311143" algn="l" rtl="0" eaLnBrk="1" fontAlgn="base" hangingPunct="1">
        <a:spcBef>
          <a:spcPct val="20000"/>
        </a:spcBef>
        <a:spcAft>
          <a:spcPct val="0"/>
        </a:spcAft>
        <a:buChar char="•"/>
        <a:defRPr sz="2667" b="0">
          <a:solidFill>
            <a:schemeClr val="tx1"/>
          </a:solidFill>
          <a:latin typeface="Calibri" panose="020F0502020204030204" pitchFamily="34" charset="0"/>
          <a:ea typeface="+mn-ea"/>
          <a:cs typeface="+mn-cs"/>
        </a:defRPr>
      </a:lvl1pPr>
      <a:lvl2pPr marL="920728" indent="-311143" algn="l" rtl="0" eaLnBrk="1" fontAlgn="base" hangingPunct="1">
        <a:spcBef>
          <a:spcPct val="20000"/>
        </a:spcBef>
        <a:spcAft>
          <a:spcPct val="0"/>
        </a:spcAft>
        <a:buChar char="–"/>
        <a:defRPr b="0">
          <a:solidFill>
            <a:schemeClr val="tx1"/>
          </a:solidFill>
          <a:latin typeface="Calibri" panose="020F0502020204030204" pitchFamily="34" charset="0"/>
        </a:defRPr>
      </a:lvl2pPr>
      <a:lvl3pPr marL="1523962" indent="-304792" algn="l" rtl="0" eaLnBrk="1" fontAlgn="base" hangingPunct="1">
        <a:spcBef>
          <a:spcPct val="20000"/>
        </a:spcBef>
        <a:spcAft>
          <a:spcPct val="0"/>
        </a:spcAft>
        <a:buChar char="»"/>
        <a:defRPr sz="2133" b="0">
          <a:solidFill>
            <a:schemeClr val="tx1"/>
          </a:solidFill>
          <a:latin typeface="Calibri" panose="020F0502020204030204" pitchFamily="34" charset="0"/>
        </a:defRPr>
      </a:lvl3pPr>
      <a:lvl4pPr marL="2133547" indent="-304792" algn="l" rtl="0" eaLnBrk="1" fontAlgn="base" hangingPunct="1">
        <a:spcBef>
          <a:spcPct val="20000"/>
        </a:spcBef>
        <a:spcAft>
          <a:spcPct val="0"/>
        </a:spcAft>
        <a:buChar char="•"/>
        <a:defRPr sz="1867" b="0">
          <a:solidFill>
            <a:schemeClr val="tx1"/>
          </a:solidFill>
          <a:latin typeface="Calibri" panose="020F0502020204030204" pitchFamily="34" charset="0"/>
        </a:defRPr>
      </a:lvl4pPr>
      <a:lvl5pPr marL="2743131" indent="-304792" algn="l" rtl="0" eaLnBrk="1" fontAlgn="base" hangingPunct="1">
        <a:spcBef>
          <a:spcPct val="20000"/>
        </a:spcBef>
        <a:spcAft>
          <a:spcPct val="0"/>
        </a:spcAft>
        <a:buChar char="–"/>
        <a:defRPr sz="1600" b="0">
          <a:solidFill>
            <a:schemeClr val="tx1"/>
          </a:solidFill>
          <a:latin typeface="Calibri" panose="020F0502020204030204" pitchFamily="34" charset="0"/>
        </a:defRPr>
      </a:lvl5pPr>
      <a:lvl6pPr marL="3352716" indent="-304792" algn="l" rtl="0" eaLnBrk="1" fontAlgn="base" hangingPunct="1">
        <a:spcBef>
          <a:spcPct val="20000"/>
        </a:spcBef>
        <a:spcAft>
          <a:spcPct val="0"/>
        </a:spcAft>
        <a:buChar char="–"/>
        <a:defRPr sz="1600" b="1">
          <a:solidFill>
            <a:schemeClr val="tx1"/>
          </a:solidFill>
          <a:latin typeface="+mn-lt"/>
        </a:defRPr>
      </a:lvl6pPr>
      <a:lvl7pPr marL="3962301" indent="-304792" algn="l" rtl="0" eaLnBrk="1" fontAlgn="base" hangingPunct="1">
        <a:spcBef>
          <a:spcPct val="20000"/>
        </a:spcBef>
        <a:spcAft>
          <a:spcPct val="0"/>
        </a:spcAft>
        <a:buChar char="–"/>
        <a:defRPr sz="1600" b="1">
          <a:solidFill>
            <a:schemeClr val="tx1"/>
          </a:solidFill>
          <a:latin typeface="+mn-lt"/>
        </a:defRPr>
      </a:lvl7pPr>
      <a:lvl8pPr marL="4571886" indent="-304792" algn="l" rtl="0" eaLnBrk="1" fontAlgn="base" hangingPunct="1">
        <a:spcBef>
          <a:spcPct val="20000"/>
        </a:spcBef>
        <a:spcAft>
          <a:spcPct val="0"/>
        </a:spcAft>
        <a:buChar char="–"/>
        <a:defRPr sz="1600" b="1">
          <a:solidFill>
            <a:schemeClr val="tx1"/>
          </a:solidFill>
          <a:latin typeface="+mn-lt"/>
        </a:defRPr>
      </a:lvl8pPr>
      <a:lvl9pPr marL="5181470" indent="-304792" algn="l" rtl="0" eaLnBrk="1" fontAlgn="base" hangingPunct="1">
        <a:spcBef>
          <a:spcPct val="20000"/>
        </a:spcBef>
        <a:spcAft>
          <a:spcPct val="0"/>
        </a:spcAft>
        <a:buChar char="–"/>
        <a:defRPr sz="1600" b="1">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8FD69-3AFF-4CF7-92D4-DDF159E382D9}" type="datetime1">
              <a:rPr lang="en-US" smtClean="0"/>
              <a:t>7/26/2024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FD85A-B630-7045-BDE0-89B487FA9CDC}" type="slidenum">
              <a:rPr lang="en-US" smtClean="0"/>
              <a:t>‹#›</a:t>
            </a:fld>
            <a:endParaRPr lang="en-US"/>
          </a:p>
        </p:txBody>
      </p:sp>
      <p:sp>
        <p:nvSpPr>
          <p:cNvPr id="7" name="Rectangle 6"/>
          <p:cNvSpPr>
            <a:spLocks noChangeArrowheads="1"/>
          </p:cNvSpPr>
          <p:nvPr userDrawn="1"/>
        </p:nvSpPr>
        <p:spPr bwMode="auto">
          <a:xfrm>
            <a:off x="0" y="6362700"/>
            <a:ext cx="12192000" cy="511175"/>
          </a:xfrm>
          <a:prstGeom prst="rect">
            <a:avLst/>
          </a:prstGeom>
          <a:gradFill rotWithShape="1">
            <a:gsLst>
              <a:gs pos="0">
                <a:srgbClr val="000000"/>
              </a:gs>
              <a:gs pos="20000">
                <a:srgbClr val="000000"/>
              </a:gs>
              <a:gs pos="100000">
                <a:srgbClr val="000000"/>
              </a:gs>
            </a:gsLst>
            <a:lin ang="5400000"/>
          </a:gra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8" name="Subtitle 4"/>
          <p:cNvSpPr txBox="1">
            <a:spLocks/>
          </p:cNvSpPr>
          <p:nvPr userDrawn="1"/>
        </p:nvSpPr>
        <p:spPr bwMode="auto">
          <a:xfrm>
            <a:off x="675670" y="6362700"/>
            <a:ext cx="4635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b="1">
                <a:solidFill>
                  <a:schemeClr val="tx1"/>
                </a:solidFill>
                <a:latin typeface="Arial" charset="0"/>
                <a:ea typeface="MS PGothic" charset="-128"/>
              </a:defRPr>
            </a:lvl1pPr>
            <a:lvl2pPr marL="742950" indent="-285750">
              <a:spcBef>
                <a:spcPct val="20000"/>
              </a:spcBef>
              <a:buChar char="–"/>
              <a:defRPr b="1">
                <a:solidFill>
                  <a:schemeClr val="tx1"/>
                </a:solidFill>
                <a:latin typeface="Arial" charset="0"/>
                <a:ea typeface="MS PGothic" charset="-128"/>
              </a:defRPr>
            </a:lvl2pPr>
            <a:lvl3pPr marL="1143000" indent="-228600">
              <a:spcBef>
                <a:spcPct val="20000"/>
              </a:spcBef>
              <a:buChar char="»"/>
              <a:defRPr sz="1600" b="1">
                <a:solidFill>
                  <a:schemeClr val="tx1"/>
                </a:solidFill>
                <a:latin typeface="Arial" charset="0"/>
                <a:ea typeface="ヒラギノ角ゴ Pro W3" charset="-128"/>
                <a:cs typeface="ヒラギノ角ゴ Pro W3" charset="-128"/>
              </a:defRPr>
            </a:lvl3pPr>
            <a:lvl4pPr marL="1600200" indent="-228600">
              <a:spcBef>
                <a:spcPct val="20000"/>
              </a:spcBef>
              <a:buChar char="•"/>
              <a:defRPr sz="1400" b="1">
                <a:solidFill>
                  <a:schemeClr val="tx1"/>
                </a:solidFill>
                <a:latin typeface="Arial" charset="0"/>
                <a:ea typeface="ヒラギノ角ゴ Pro W3" charset="-128"/>
                <a:cs typeface="ヒラギノ角ゴ Pro W3" charset="-128"/>
              </a:defRPr>
            </a:lvl4pPr>
            <a:lvl5pPr marL="2057400" indent="-228600">
              <a:spcBef>
                <a:spcPct val="20000"/>
              </a:spcBef>
              <a:buChar char="–"/>
              <a:defRPr sz="1200" b="1">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9pPr>
          </a:lstStyle>
          <a:p>
            <a:pPr algn="l" eaLnBrk="1" hangingPunct="1">
              <a:buFontTx/>
              <a:buNone/>
            </a:pPr>
            <a:r>
              <a:rPr lang="en-US" altLang="en-US" sz="1400" b="0">
                <a:solidFill>
                  <a:srgbClr val="FFFFFF"/>
                </a:solidFill>
              </a:rPr>
              <a:t>NASA Launch Services Program</a:t>
            </a:r>
          </a:p>
        </p:txBody>
      </p:sp>
      <p:sp>
        <p:nvSpPr>
          <p:cNvPr id="11" name="Rectangle 9"/>
          <p:cNvSpPr>
            <a:spLocks noChangeArrowheads="1"/>
          </p:cNvSpPr>
          <p:nvPr userDrawn="1"/>
        </p:nvSpPr>
        <p:spPr bwMode="auto">
          <a:xfrm>
            <a:off x="0" y="0"/>
            <a:ext cx="12192000" cy="846138"/>
          </a:xfrm>
          <a:prstGeom prst="rect">
            <a:avLst/>
          </a:prstGeom>
          <a:solidFill>
            <a:srgbClr val="000000"/>
          </a:solidFill>
          <a:ln>
            <a:noFill/>
          </a:ln>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fontAlgn="base">
              <a:spcBef>
                <a:spcPct val="20000"/>
              </a:spcBef>
              <a:spcAft>
                <a:spcPct val="0"/>
              </a:spcAft>
              <a:defRPr/>
            </a:pPr>
            <a:endParaRPr lang="en-US" altLang="en-US" sz="1800">
              <a:solidFill>
                <a:srgbClr val="000000"/>
              </a:solidFill>
              <a:latin typeface="Arial" charset="0"/>
            </a:endParaRPr>
          </a:p>
        </p:txBody>
      </p:sp>
      <p:sp>
        <p:nvSpPr>
          <p:cNvPr id="12" name="Title Placeholder 1"/>
          <p:cNvSpPr txBox="1">
            <a:spLocks/>
          </p:cNvSpPr>
          <p:nvPr userDrawn="1"/>
        </p:nvSpPr>
        <p:spPr bwMode="auto">
          <a:xfrm>
            <a:off x="315384" y="103188"/>
            <a:ext cx="1076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x-none"/>
              <a:t>CLICK TO EDIT MASTER TITLE STYLE</a:t>
            </a:r>
          </a:p>
        </p:txBody>
      </p:sp>
      <p:pic>
        <p:nvPicPr>
          <p:cNvPr id="13" name="Picture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250886" y="118347"/>
            <a:ext cx="715837" cy="592854"/>
          </a:xfrm>
          <a:prstGeom prst="rect">
            <a:avLst/>
          </a:prstGeom>
        </p:spPr>
      </p:pic>
      <p:sp>
        <p:nvSpPr>
          <p:cNvPr id="16" name="Subtitle 4">
            <a:extLst>
              <a:ext uri="{FF2B5EF4-FFF2-40B4-BE49-F238E27FC236}">
                <a16:creationId xmlns:a16="http://schemas.microsoft.com/office/drawing/2014/main" id="{BCA941FD-6459-42AF-A697-C4C55261A2B0}"/>
              </a:ext>
            </a:extLst>
          </p:cNvPr>
          <p:cNvSpPr txBox="1">
            <a:spLocks/>
          </p:cNvSpPr>
          <p:nvPr userDrawn="1"/>
        </p:nvSpPr>
        <p:spPr bwMode="auto">
          <a:xfrm>
            <a:off x="5285687" y="-118626"/>
            <a:ext cx="204494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b="1">
                <a:solidFill>
                  <a:schemeClr val="tx1"/>
                </a:solidFill>
                <a:latin typeface="Arial" charset="0"/>
                <a:ea typeface="MS PGothic" charset="-128"/>
              </a:defRPr>
            </a:lvl1pPr>
            <a:lvl2pPr marL="742950" indent="-285750">
              <a:spcBef>
                <a:spcPct val="20000"/>
              </a:spcBef>
              <a:buChar char="–"/>
              <a:defRPr b="1">
                <a:solidFill>
                  <a:schemeClr val="tx1"/>
                </a:solidFill>
                <a:latin typeface="Arial" charset="0"/>
                <a:ea typeface="MS PGothic" charset="-128"/>
              </a:defRPr>
            </a:lvl2pPr>
            <a:lvl3pPr marL="1143000" indent="-228600">
              <a:spcBef>
                <a:spcPct val="20000"/>
              </a:spcBef>
              <a:buChar char="»"/>
              <a:defRPr sz="1600" b="1">
                <a:solidFill>
                  <a:schemeClr val="tx1"/>
                </a:solidFill>
                <a:latin typeface="Arial" charset="0"/>
                <a:ea typeface="ヒラギノ角ゴ Pro W3" charset="-128"/>
                <a:cs typeface="ヒラギノ角ゴ Pro W3" charset="-128"/>
              </a:defRPr>
            </a:lvl3pPr>
            <a:lvl4pPr marL="1600200" indent="-228600">
              <a:spcBef>
                <a:spcPct val="20000"/>
              </a:spcBef>
              <a:buChar char="•"/>
              <a:defRPr sz="1400" b="1">
                <a:solidFill>
                  <a:schemeClr val="tx1"/>
                </a:solidFill>
                <a:latin typeface="Arial" charset="0"/>
                <a:ea typeface="ヒラギノ角ゴ Pro W3" charset="-128"/>
                <a:cs typeface="ヒラギノ角ゴ Pro W3" charset="-128"/>
              </a:defRPr>
            </a:lvl4pPr>
            <a:lvl5pPr marL="2057400" indent="-228600">
              <a:spcBef>
                <a:spcPct val="20000"/>
              </a:spcBef>
              <a:buChar char="–"/>
              <a:defRPr sz="1200" b="1">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har char="–"/>
              <a:defRPr sz="1200" b="1">
                <a:solidFill>
                  <a:schemeClr val="tx1"/>
                </a:solidFill>
                <a:latin typeface="Arial" charset="0"/>
                <a:ea typeface="ヒラギノ角ゴ Pro W3" charset="-128"/>
                <a:cs typeface="ヒラギノ角ゴ Pro W3" charset="-128"/>
              </a:defRPr>
            </a:lvl9pPr>
          </a:lstStyle>
          <a:p>
            <a:pPr algn="l" eaLnBrk="1" hangingPunct="1">
              <a:buFontTx/>
              <a:buNone/>
            </a:pPr>
            <a:endParaRPr lang="en-US" altLang="en-US" sz="1400" b="0">
              <a:solidFill>
                <a:srgbClr val="FFFFFF"/>
              </a:solidFill>
              <a:latin typeface="+mn-lt"/>
            </a:endParaRPr>
          </a:p>
        </p:txBody>
      </p:sp>
      <p:pic>
        <p:nvPicPr>
          <p:cNvPr id="10" name="Graphic 9">
            <a:extLst>
              <a:ext uri="{FF2B5EF4-FFF2-40B4-BE49-F238E27FC236}">
                <a16:creationId xmlns:a16="http://schemas.microsoft.com/office/drawing/2014/main" id="{3FDE3392-47DF-4628-8C6F-B3E622EC684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9415" y="6356350"/>
            <a:ext cx="523874" cy="523874"/>
          </a:xfrm>
          <a:prstGeom prst="rect">
            <a:avLst/>
          </a:prstGeom>
        </p:spPr>
      </p:pic>
    </p:spTree>
    <p:extLst>
      <p:ext uri="{BB962C8B-B14F-4D97-AF65-F5344CB8AC3E}">
        <p14:creationId xmlns:p14="http://schemas.microsoft.com/office/powerpoint/2010/main" val="195385501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9AA93-B87D-4DD7-B3E0-57DEC883E502}" type="datetimeFigureOut">
              <a:rPr lang="en-US" smtClean="0"/>
              <a:t>7/26/2024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96A51-04B0-409E-ACF8-3A826619CC50}" type="slidenum">
              <a:rPr lang="en-US" smtClean="0"/>
              <a:t>‹#›</a:t>
            </a:fld>
            <a:endParaRPr lang="en-US"/>
          </a:p>
        </p:txBody>
      </p:sp>
    </p:spTree>
    <p:extLst>
      <p:ext uri="{BB962C8B-B14F-4D97-AF65-F5344CB8AC3E}">
        <p14:creationId xmlns:p14="http://schemas.microsoft.com/office/powerpoint/2010/main" val="29842898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D6CF8-96C2-8A4F-952E-97EA5F33E36A}" type="datetime1">
              <a:rPr lang="en-US" smtClean="0">
                <a:solidFill>
                  <a:prstClr val="white">
                    <a:tint val="75000"/>
                  </a:prstClr>
                </a:solidFill>
              </a:rPr>
              <a:t>7/26/2024</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CD282-9651-1F42-B177-FFAC442A27E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8666998"/>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hyperlink" Target="https://ntrs.nasa.gov/"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orbitaldebris.jsc.nasa.gov/" TargetMode="External"/><Relationship Id="rId2" Type="http://schemas.openxmlformats.org/officeDocument/2006/relationships/hyperlink" Target="https://software.nasa.gov/software/MSC-26690-1"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hyperlink" Target="https://science.nasa.gov/science-research/heliophysics/nasa-mission-to-study-mysteries-in-the-origin-of-solar-radio-wav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microsoft.com/office/2007/relationships/hdphoto" Target="../media/hdphoto2.wdp"/><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8.jp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hyperlink" Target="https://www.flickr.com/photos/nasa2explore/14998623065/" TargetMode="External"/><Relationship Id="rId3" Type="http://schemas.openxmlformats.org/officeDocument/2006/relationships/notesSlide" Target="../notesSlides/notesSlide22.xml"/><Relationship Id="rId7" Type="http://schemas.openxmlformats.org/officeDocument/2006/relationships/image" Target="../media/image61.jpeg"/><Relationship Id="rId12" Type="http://schemas.openxmlformats.org/officeDocument/2006/relationships/hyperlink" Target="https://images.nasa.gov/details/KSC-20181218-PH_RKL01_0002" TargetMode="Externa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60.jpeg"/><Relationship Id="rId11" Type="http://schemas.openxmlformats.org/officeDocument/2006/relationships/hyperlink" Target="https://www.nasa.gov/feature/smallsat-advances-spacecraft-technology-in-a-big-way" TargetMode="External"/><Relationship Id="rId5" Type="http://schemas.openxmlformats.org/officeDocument/2006/relationships/image" Target="../media/image16.pn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nasa2explore/51751616813/" TargetMode="External"/><Relationship Id="rId3" Type="http://schemas.openxmlformats.org/officeDocument/2006/relationships/image" Target="../media/image59.jpeg"/><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63.jpeg"/><Relationship Id="rId11" Type="http://schemas.openxmlformats.org/officeDocument/2006/relationships/image" Target="../media/image16.png"/><Relationship Id="rId5" Type="http://schemas.openxmlformats.org/officeDocument/2006/relationships/image" Target="../media/image65.jpeg"/><Relationship Id="rId10" Type="http://schemas.openxmlformats.org/officeDocument/2006/relationships/hyperlink" Target="https://images.nasa.gov/details/KSC-20170222-PH_ELA01_0001" TargetMode="External"/><Relationship Id="rId4" Type="http://schemas.openxmlformats.org/officeDocument/2006/relationships/hyperlink" Target="https://images.nasa.gov/details/KSC-20181218-PH_RKL01_0002" TargetMode="External"/><Relationship Id="rId9" Type="http://schemas.openxmlformats.org/officeDocument/2006/relationships/hyperlink" Target="https://www.flickr.com/photos/nasa2explore/1499862306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nasa.sharepohttps/www.nasa.gov/news-release/nasas-cubesat-launch-initiative-opens-space-to-educators-nonprofits/int.com/teams/CSLILSPMissionIntegration/Shared%20Documents/General/Presentations/SmallSat/SmallSat%202024/Common%20Charts/CSLI%20SmallSat%20Common%20Charts.pptx"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hyperlink" Target="https://nasa.sharepohttps/www.nasa.gov/news-release/nasas-cubesat-launch-initiative-opens-space-to-educators-nonprofits/int.com/teams/CSLILSPMissionIntegration/Shared%20Documents/General/Presentations/SmallSat/SmallSat%202024/Common%20Charts/CSLI%20SmallSat%20Common%20Charts.pptx"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hyperlink" Target="https://science.nasa.gov/science-research/heliophysics/nasa-mission-to-study-mysteries-in-the-origin-of-solar-radio-waves/" TargetMode="External"/><Relationship Id="rId3" Type="http://schemas.openxmlformats.org/officeDocument/2006/relationships/image" Target="../media/image20.jpeg"/><Relationship Id="rId7" Type="http://schemas.openxmlformats.org/officeDocument/2006/relationships/image" Target="../media/image73.png"/><Relationship Id="rId12" Type="http://schemas.openxmlformats.org/officeDocument/2006/relationships/hyperlink" Target="https://www.nasa.gov/missions/small-satellite-missions/nasas-elana-43-prepares-for-firefly-aerospace-launch/" TargetMode="External"/><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72.jpeg"/><Relationship Id="rId11" Type="http://schemas.openxmlformats.org/officeDocument/2006/relationships/hyperlink" Target="https://www.nasa.gov/image-article/eight-cubesats-lift-off-for-nasa-on-firefly-aerospace-rocket/" TargetMode="External"/><Relationship Id="rId5" Type="http://schemas.openxmlformats.org/officeDocument/2006/relationships/image" Target="../media/image71.jpeg"/><Relationship Id="rId15" Type="http://schemas.openxmlformats.org/officeDocument/2006/relationships/image" Target="../media/image16.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hyperlink" Target="https://science.nasa.gov/science-research/science-enabling-technology/technology-highlights/the-bird-with-an-eagle-eye-for-infrared/"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8.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hyperlink" Target="https://science.nasa.gov/science-research/heliophysics/nasa-mission-to-study-mysteries-in-the-origin-of-solar-radio-waves/" TargetMode="External"/><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4F18-954E-A3CC-FE22-818D5898D745}"/>
              </a:ext>
            </a:extLst>
          </p:cNvPr>
          <p:cNvSpPr>
            <a:spLocks noGrp="1"/>
          </p:cNvSpPr>
          <p:nvPr>
            <p:ph type="ctrTitle"/>
          </p:nvPr>
        </p:nvSpPr>
        <p:spPr/>
        <p:txBody>
          <a:bodyPr/>
          <a:lstStyle/>
          <a:p>
            <a:r>
              <a:rPr lang="en-US" dirty="0"/>
              <a:t>Variation in Predicated Orbital Lifetime </a:t>
            </a:r>
            <a:br>
              <a:rPr lang="en-US" dirty="0"/>
            </a:br>
            <a:r>
              <a:rPr lang="en-US" dirty="0"/>
              <a:t>due to Launch Year</a:t>
            </a:r>
          </a:p>
        </p:txBody>
      </p:sp>
      <p:sp>
        <p:nvSpPr>
          <p:cNvPr id="3" name="Subtitle 2">
            <a:extLst>
              <a:ext uri="{FF2B5EF4-FFF2-40B4-BE49-F238E27FC236}">
                <a16:creationId xmlns:a16="http://schemas.microsoft.com/office/drawing/2014/main" id="{D023CDFA-2BEA-B1EF-D558-561F19BD6471}"/>
              </a:ext>
            </a:extLst>
          </p:cNvPr>
          <p:cNvSpPr>
            <a:spLocks noGrp="1"/>
          </p:cNvSpPr>
          <p:nvPr>
            <p:ph type="subTitle" idx="1"/>
          </p:nvPr>
        </p:nvSpPr>
        <p:spPr/>
        <p:txBody>
          <a:bodyPr>
            <a:normAutofit fontScale="92500" lnSpcReduction="10000"/>
          </a:bodyPr>
          <a:lstStyle/>
          <a:p>
            <a:r>
              <a:rPr lang="en-US" dirty="0"/>
              <a:t>Caley Burke</a:t>
            </a:r>
          </a:p>
          <a:p>
            <a:r>
              <a:rPr lang="en-US" dirty="0"/>
              <a:t>NASA’s Launch Services Program</a:t>
            </a:r>
          </a:p>
          <a:p>
            <a:r>
              <a:rPr lang="en-US" dirty="0"/>
              <a:t>Kennedy Space Center, Florida</a:t>
            </a:r>
          </a:p>
          <a:p>
            <a:r>
              <a:rPr lang="en-US" dirty="0"/>
              <a:t>August 6, 2024</a:t>
            </a:r>
          </a:p>
        </p:txBody>
      </p:sp>
      <p:sp>
        <p:nvSpPr>
          <p:cNvPr id="4" name="Slide Number Placeholder 3">
            <a:extLst>
              <a:ext uri="{FF2B5EF4-FFF2-40B4-BE49-F238E27FC236}">
                <a16:creationId xmlns:a16="http://schemas.microsoft.com/office/drawing/2014/main" id="{1D3016F7-FD36-16F9-9E0F-12697F9A34CE}"/>
              </a:ext>
            </a:extLst>
          </p:cNvPr>
          <p:cNvSpPr>
            <a:spLocks noGrp="1"/>
          </p:cNvSpPr>
          <p:nvPr>
            <p:ph type="sldNum" sz="quarter" idx="4294967295"/>
          </p:nvPr>
        </p:nvSpPr>
        <p:spPr>
          <a:xfrm>
            <a:off x="9448800" y="6356350"/>
            <a:ext cx="2743200" cy="365125"/>
          </a:xfrm>
        </p:spPr>
        <p:txBody>
          <a:bodyPr/>
          <a:lstStyle/>
          <a:p>
            <a:fld id="{BBACD282-9651-1F42-B177-FFAC442A27E6}" type="slidenum">
              <a:rPr lang="en-US" smtClean="0">
                <a:solidFill>
                  <a:prstClr val="white">
                    <a:tint val="75000"/>
                  </a:prstClr>
                </a:solidFill>
              </a:rPr>
              <a:pPr/>
              <a:t>1</a:t>
            </a:fld>
            <a:endParaRPr lang="en-US">
              <a:solidFill>
                <a:prstClr val="white">
                  <a:tint val="75000"/>
                </a:prstClr>
              </a:solidFill>
            </a:endParaRPr>
          </a:p>
        </p:txBody>
      </p:sp>
    </p:spTree>
    <p:extLst>
      <p:ext uri="{BB962C8B-B14F-4D97-AF65-F5344CB8AC3E}">
        <p14:creationId xmlns:p14="http://schemas.microsoft.com/office/powerpoint/2010/main" val="1402736249"/>
      </p:ext>
    </p:extLst>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Predicted Orbital Lifetime at 550 km:</a:t>
            </a:r>
            <a:br>
              <a:rPr lang="en-US" dirty="0"/>
            </a:br>
            <a:r>
              <a:rPr lang="en-US" dirty="0"/>
              <a:t>Launched over 2 Solar Cycles (2021-2044)</a:t>
            </a:r>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fld id="{FD396A51-04B0-409E-ACF8-3A826619CC50}" type="slidenum">
              <a:rPr lang="en-US" smtClean="0"/>
              <a:t>10</a:t>
            </a:fld>
            <a:endParaRPr lang="en-US"/>
          </a:p>
        </p:txBody>
      </p:sp>
      <p:pic>
        <p:nvPicPr>
          <p:cNvPr id="10" name="Picture 9" descr="Chart, line chart&#10;&#10;Description automatically generated">
            <a:extLst>
              <a:ext uri="{FF2B5EF4-FFF2-40B4-BE49-F238E27FC236}">
                <a16:creationId xmlns:a16="http://schemas.microsoft.com/office/drawing/2014/main" id="{7F17B4B6-25BD-FB13-BC24-F57F5519E8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5415" y="1260907"/>
            <a:ext cx="10701169" cy="5257800"/>
          </a:xfrm>
          <a:prstGeom prst="rect">
            <a:avLst/>
          </a:prstGeom>
        </p:spPr>
      </p:pic>
    </p:spTree>
    <p:extLst>
      <p:ext uri="{BB962C8B-B14F-4D97-AF65-F5344CB8AC3E}">
        <p14:creationId xmlns:p14="http://schemas.microsoft.com/office/powerpoint/2010/main" val="1056085393"/>
      </p:ext>
    </p:extLst>
  </p:cSld>
  <p:clrMapOvr>
    <a:masterClrMapping/>
  </p:clrMapOvr>
  <mc:AlternateContent xmlns:mc="http://schemas.openxmlformats.org/markup-compatibility/2006" xmlns:p14="http://schemas.microsoft.com/office/powerpoint/2010/main">
    <mc:Choice Requires="p14">
      <p:transition spd="slow" p14:dur="2000" advTm="21330"/>
    </mc:Choice>
    <mc:Fallback xmlns="">
      <p:transition spd="slow" advTm="213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Solar Cycle Impact on Orbital Lifetime</a:t>
            </a:r>
          </a:p>
        </p:txBody>
      </p:sp>
      <p:sp>
        <p:nvSpPr>
          <p:cNvPr id="4" name="Content Placeholder 3">
            <a:extLst>
              <a:ext uri="{FF2B5EF4-FFF2-40B4-BE49-F238E27FC236}">
                <a16:creationId xmlns:a16="http://schemas.microsoft.com/office/drawing/2014/main" id="{5C64357B-7792-CA39-9567-FBA86E965C93}"/>
              </a:ext>
            </a:extLst>
          </p:cNvPr>
          <p:cNvSpPr>
            <a:spLocks noGrp="1"/>
          </p:cNvSpPr>
          <p:nvPr>
            <p:ph idx="1"/>
          </p:nvPr>
        </p:nvSpPr>
        <p:spPr/>
        <p:txBody>
          <a:bodyPr/>
          <a:lstStyle/>
          <a:p>
            <a:r>
              <a:rPr lang="en-US" dirty="0"/>
              <a:t>Predicted orbital lifetime can change up to</a:t>
            </a:r>
          </a:p>
          <a:p>
            <a:pPr lvl="1"/>
            <a:r>
              <a:rPr lang="en-US" dirty="0"/>
              <a:t>A factor of 2.5 in just two years</a:t>
            </a:r>
          </a:p>
          <a:p>
            <a:pPr lvl="1"/>
            <a:r>
              <a:rPr lang="en-US" dirty="0"/>
              <a:t>A factor of 5 over the solar cycle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0"/>
            <a:r>
              <a:rPr lang="en-US" dirty="0">
                <a:solidFill>
                  <a:prstClr val="black"/>
                </a:solidFill>
              </a:rPr>
              <a:t>Maximum orbital lifetime occurs at different launch years for different mission designs</a:t>
            </a:r>
          </a:p>
          <a:p>
            <a:pPr marL="311142" lvl="1" indent="0">
              <a:buNone/>
            </a:pPr>
            <a:endParaRPr lang="en-US" dirty="0"/>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fld id="{FD396A51-04B0-409E-ACF8-3A826619CC50}" type="slidenum">
              <a:rPr lang="en-US" smtClean="0"/>
              <a:t>11</a:t>
            </a:fld>
            <a:endParaRPr lang="en-US"/>
          </a:p>
        </p:txBody>
      </p:sp>
      <p:grpSp>
        <p:nvGrpSpPr>
          <p:cNvPr id="14" name="Group 13">
            <a:extLst>
              <a:ext uri="{FF2B5EF4-FFF2-40B4-BE49-F238E27FC236}">
                <a16:creationId xmlns:a16="http://schemas.microsoft.com/office/drawing/2014/main" id="{1166CD80-3C66-2482-2FC5-E2A0F14238E9}"/>
              </a:ext>
            </a:extLst>
          </p:cNvPr>
          <p:cNvGrpSpPr/>
          <p:nvPr/>
        </p:nvGrpSpPr>
        <p:grpSpPr>
          <a:xfrm>
            <a:off x="769120" y="2586612"/>
            <a:ext cx="10653760" cy="2388511"/>
            <a:chOff x="769120" y="2586612"/>
            <a:chExt cx="10653760" cy="2388511"/>
          </a:xfrm>
        </p:grpSpPr>
        <p:graphicFrame>
          <p:nvGraphicFramePr>
            <p:cNvPr id="7" name="Chart 6">
              <a:extLst>
                <a:ext uri="{FF2B5EF4-FFF2-40B4-BE49-F238E27FC236}">
                  <a16:creationId xmlns:a16="http://schemas.microsoft.com/office/drawing/2014/main" id="{F6B06D2B-A879-93F2-A915-5EA15F2953AA}"/>
                </a:ext>
              </a:extLst>
            </p:cNvPr>
            <p:cNvGraphicFramePr/>
            <p:nvPr>
              <p:extLst>
                <p:ext uri="{D42A27DB-BD31-4B8C-83A1-F6EECF244321}">
                  <p14:modId xmlns:p14="http://schemas.microsoft.com/office/powerpoint/2010/main" val="1735927296"/>
                </p:ext>
              </p:extLst>
            </p:nvPr>
          </p:nvGraphicFramePr>
          <p:xfrm>
            <a:off x="769120" y="2586612"/>
            <a:ext cx="10653760" cy="2388511"/>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D947227D-B151-F168-96DB-649633CECF75}"/>
                </a:ext>
              </a:extLst>
            </p:cNvPr>
            <p:cNvCxnSpPr>
              <a:cxnSpLocks/>
            </p:cNvCxnSpPr>
            <p:nvPr/>
          </p:nvCxnSpPr>
          <p:spPr>
            <a:xfrm>
              <a:off x="8291945" y="3068782"/>
              <a:ext cx="0" cy="1274618"/>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516332465"/>
      </p:ext>
    </p:extLst>
  </p:cSld>
  <p:clrMapOvr>
    <a:masterClrMapping/>
  </p:clrMapOvr>
  <mc:AlternateContent xmlns:mc="http://schemas.openxmlformats.org/markup-compatibility/2006" xmlns:p14="http://schemas.microsoft.com/office/powerpoint/2010/main">
    <mc:Choice Requires="p14">
      <p:transition spd="slow" p14:dur="2000" advTm="15368"/>
    </mc:Choice>
    <mc:Fallback xmlns="">
      <p:transition spd="slow" advTm="153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81CE-54E9-7067-35D0-79DF79E14E4D}"/>
              </a:ext>
            </a:extLst>
          </p:cNvPr>
          <p:cNvSpPr>
            <a:spLocks noGrp="1"/>
          </p:cNvSpPr>
          <p:nvPr>
            <p:ph type="title"/>
          </p:nvPr>
        </p:nvSpPr>
        <p:spPr/>
        <p:txBody>
          <a:bodyPr/>
          <a:lstStyle/>
          <a:p>
            <a:r>
              <a:rPr lang="en-US" dirty="0"/>
              <a:t>Summary - Orbital Lifetime Risk Planning</a:t>
            </a:r>
          </a:p>
        </p:txBody>
      </p:sp>
      <p:sp>
        <p:nvSpPr>
          <p:cNvPr id="3" name="Content Placeholder 2">
            <a:extLst>
              <a:ext uri="{FF2B5EF4-FFF2-40B4-BE49-F238E27FC236}">
                <a16:creationId xmlns:a16="http://schemas.microsoft.com/office/drawing/2014/main" id="{2FC205C9-16BB-D093-E7BA-DA9FE603A752}"/>
              </a:ext>
            </a:extLst>
          </p:cNvPr>
          <p:cNvSpPr>
            <a:spLocks noGrp="1"/>
          </p:cNvSpPr>
          <p:nvPr>
            <p:ph idx="1"/>
          </p:nvPr>
        </p:nvSpPr>
        <p:spPr/>
        <p:txBody>
          <a:bodyPr/>
          <a:lstStyle/>
          <a:p>
            <a:r>
              <a:rPr lang="en-US" dirty="0"/>
              <a:t>Plan for CubeSat’s licensing and estimate spacecraft mission parameters</a:t>
            </a:r>
          </a:p>
          <a:p>
            <a:r>
              <a:rPr lang="en-US" b="1" dirty="0">
                <a:solidFill>
                  <a:srgbClr val="7030A0"/>
                </a:solidFill>
              </a:rPr>
              <a:t>Plan for launch slips - calculate orbital lifetime over multiple launch years</a:t>
            </a:r>
          </a:p>
          <a:p>
            <a:r>
              <a:rPr lang="en-US" dirty="0"/>
              <a:t>Consider mission design changes early in development process</a:t>
            </a:r>
          </a:p>
          <a:p>
            <a:endParaRPr lang="en-US" dirty="0"/>
          </a:p>
        </p:txBody>
      </p:sp>
      <p:sp>
        <p:nvSpPr>
          <p:cNvPr id="4" name="Slide Number Placeholder 3">
            <a:extLst>
              <a:ext uri="{FF2B5EF4-FFF2-40B4-BE49-F238E27FC236}">
                <a16:creationId xmlns:a16="http://schemas.microsoft.com/office/drawing/2014/main" id="{8006DC39-4EB3-328F-4474-3C302231209D}"/>
              </a:ext>
            </a:extLst>
          </p:cNvPr>
          <p:cNvSpPr>
            <a:spLocks noGrp="1"/>
          </p:cNvSpPr>
          <p:nvPr>
            <p:ph type="sldNum" sz="quarter" idx="11"/>
          </p:nvPr>
        </p:nvSpPr>
        <p:spPr/>
        <p:txBody>
          <a:bodyPr/>
          <a:lstStyle/>
          <a:p>
            <a:fld id="{FD396A51-04B0-409E-ACF8-3A826619CC50}" type="slidenum">
              <a:rPr lang="en-US" smtClean="0"/>
              <a:t>12</a:t>
            </a:fld>
            <a:endParaRPr lang="en-US"/>
          </a:p>
        </p:txBody>
      </p:sp>
      <p:grpSp>
        <p:nvGrpSpPr>
          <p:cNvPr id="14" name="Group 13">
            <a:extLst>
              <a:ext uri="{FF2B5EF4-FFF2-40B4-BE49-F238E27FC236}">
                <a16:creationId xmlns:a16="http://schemas.microsoft.com/office/drawing/2014/main" id="{32683247-C7B2-9607-5DF3-8A0260013272}"/>
              </a:ext>
            </a:extLst>
          </p:cNvPr>
          <p:cNvGrpSpPr/>
          <p:nvPr/>
        </p:nvGrpSpPr>
        <p:grpSpPr>
          <a:xfrm>
            <a:off x="2124749" y="3005959"/>
            <a:ext cx="7942503" cy="3222429"/>
            <a:chOff x="1413164" y="3005959"/>
            <a:chExt cx="7942503" cy="3222429"/>
          </a:xfrm>
        </p:grpSpPr>
        <p:graphicFrame>
          <p:nvGraphicFramePr>
            <p:cNvPr id="8" name="Chart 7">
              <a:extLst>
                <a:ext uri="{FF2B5EF4-FFF2-40B4-BE49-F238E27FC236}">
                  <a16:creationId xmlns:a16="http://schemas.microsoft.com/office/drawing/2014/main" id="{417A2375-F129-2500-4883-CABB3AAF790F}"/>
                </a:ext>
              </a:extLst>
            </p:cNvPr>
            <p:cNvGraphicFramePr/>
            <p:nvPr>
              <p:extLst>
                <p:ext uri="{D42A27DB-BD31-4B8C-83A1-F6EECF244321}">
                  <p14:modId xmlns:p14="http://schemas.microsoft.com/office/powerpoint/2010/main" val="1806763656"/>
                </p:ext>
              </p:extLst>
            </p:nvPr>
          </p:nvGraphicFramePr>
          <p:xfrm>
            <a:off x="1413164" y="3005959"/>
            <a:ext cx="7942503" cy="322242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9D3A1E55-A3EA-83EC-D13B-5E623C632B04}"/>
                </a:ext>
              </a:extLst>
            </p:cNvPr>
            <p:cNvCxnSpPr>
              <a:cxnSpLocks/>
            </p:cNvCxnSpPr>
            <p:nvPr/>
          </p:nvCxnSpPr>
          <p:spPr>
            <a:xfrm>
              <a:off x="2223654" y="4301836"/>
              <a:ext cx="6968837" cy="0"/>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33699142"/>
      </p:ext>
    </p:extLst>
  </p:cSld>
  <p:clrMapOvr>
    <a:masterClrMapping/>
  </p:clrMapOvr>
  <mc:AlternateContent xmlns:mc="http://schemas.openxmlformats.org/markup-compatibility/2006" xmlns:p14="http://schemas.microsoft.com/office/powerpoint/2010/main">
    <mc:Choice Requires="p14">
      <p:transition spd="slow" p14:dur="2000" advTm="13557"/>
    </mc:Choice>
    <mc:Fallback xmlns="">
      <p:transition spd="slow" advTm="1355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2B19-2CCB-8F43-FAF9-624A51030815}"/>
              </a:ext>
            </a:extLst>
          </p:cNvPr>
          <p:cNvSpPr>
            <a:spLocks noGrp="1"/>
          </p:cNvSpPr>
          <p:nvPr>
            <p:ph type="ctrTitle"/>
          </p:nvPr>
        </p:nvSpPr>
        <p:spPr>
          <a:xfrm>
            <a:off x="4693053" y="1324374"/>
            <a:ext cx="6858000" cy="1470025"/>
          </a:xfrm>
        </p:spPr>
        <p:txBody>
          <a:bodyPr/>
          <a:lstStyle/>
          <a:p>
            <a:r>
              <a:rPr lang="en-US" dirty="0"/>
              <a:t>Variation in Predicated </a:t>
            </a:r>
            <a:br>
              <a:rPr lang="en-US" dirty="0"/>
            </a:br>
            <a:r>
              <a:rPr lang="en-US" dirty="0"/>
              <a:t>Orbital Lifetime </a:t>
            </a:r>
            <a:br>
              <a:rPr lang="en-US" dirty="0"/>
            </a:br>
            <a:r>
              <a:rPr lang="en-US" dirty="0"/>
              <a:t>due to Launch Year</a:t>
            </a:r>
          </a:p>
        </p:txBody>
      </p:sp>
      <p:sp>
        <p:nvSpPr>
          <p:cNvPr id="3" name="Subtitle 2">
            <a:extLst>
              <a:ext uri="{FF2B5EF4-FFF2-40B4-BE49-F238E27FC236}">
                <a16:creationId xmlns:a16="http://schemas.microsoft.com/office/drawing/2014/main" id="{30F3FAFA-50B3-A349-0E33-A5F212666D89}"/>
              </a:ext>
            </a:extLst>
          </p:cNvPr>
          <p:cNvSpPr>
            <a:spLocks noGrp="1"/>
          </p:cNvSpPr>
          <p:nvPr>
            <p:ph type="subTitle" idx="1"/>
          </p:nvPr>
        </p:nvSpPr>
        <p:spPr>
          <a:xfrm>
            <a:off x="4433280" y="3087037"/>
            <a:ext cx="7377546" cy="1752600"/>
          </a:xfrm>
        </p:spPr>
        <p:txBody>
          <a:bodyPr/>
          <a:lstStyle/>
          <a:p>
            <a:r>
              <a:rPr lang="en-US" dirty="0"/>
              <a:t>Thank you for your attention</a:t>
            </a:r>
          </a:p>
          <a:p>
            <a:r>
              <a:rPr lang="en-US" dirty="0"/>
              <a:t>Visit NASA LSP &amp; learn about CSLI: Booth 17</a:t>
            </a:r>
          </a:p>
          <a:p>
            <a:endParaRPr lang="en-US" dirty="0"/>
          </a:p>
          <a:p>
            <a:r>
              <a:rPr lang="en-US" dirty="0"/>
              <a:t>Paper to come</a:t>
            </a:r>
          </a:p>
          <a:p>
            <a:r>
              <a:rPr lang="en-US" dirty="0"/>
              <a:t>Will post on </a:t>
            </a:r>
            <a:r>
              <a:rPr lang="en-US" dirty="0">
                <a:hlinkClick r:id="rId3"/>
              </a:rPr>
              <a:t>NASA Technical Reports Server (NTRS)</a:t>
            </a:r>
            <a:endParaRPr lang="en-US" dirty="0"/>
          </a:p>
          <a:p>
            <a:r>
              <a:rPr lang="en-US" dirty="0"/>
              <a:t>Caley.A.Burke@nasa.gov</a:t>
            </a:r>
          </a:p>
        </p:txBody>
      </p:sp>
      <p:pic>
        <p:nvPicPr>
          <p:cNvPr id="5" name="Picture 4" descr="A group of people sitting at a table with a sign&#10;&#10;Description automatically generated with low confidence">
            <a:extLst>
              <a:ext uri="{FF2B5EF4-FFF2-40B4-BE49-F238E27FC236}">
                <a16:creationId xmlns:a16="http://schemas.microsoft.com/office/drawing/2014/main" id="{3E37AD90-A69B-FD4A-0964-58A5712B9A13}"/>
              </a:ext>
            </a:extLst>
          </p:cNvPr>
          <p:cNvPicPr>
            <a:picLocks noChangeAspect="1"/>
          </p:cNvPicPr>
          <p:nvPr/>
        </p:nvPicPr>
        <p:blipFill rotWithShape="1">
          <a:blip r:embed="rId4"/>
          <a:srcRect t="12432"/>
          <a:stretch/>
        </p:blipFill>
        <p:spPr>
          <a:xfrm>
            <a:off x="240723" y="1677665"/>
            <a:ext cx="4123458" cy="4814455"/>
          </a:xfrm>
          <a:prstGeom prst="rect">
            <a:avLst/>
          </a:prstGeom>
        </p:spPr>
      </p:pic>
      <p:sp>
        <p:nvSpPr>
          <p:cNvPr id="6" name="Content Placeholder 2">
            <a:extLst>
              <a:ext uri="{FF2B5EF4-FFF2-40B4-BE49-F238E27FC236}">
                <a16:creationId xmlns:a16="http://schemas.microsoft.com/office/drawing/2014/main" id="{6DC9D068-0E48-6346-6E88-1D2F2B0F999B}"/>
              </a:ext>
            </a:extLst>
          </p:cNvPr>
          <p:cNvSpPr txBox="1">
            <a:spLocks/>
          </p:cNvSpPr>
          <p:nvPr/>
        </p:nvSpPr>
        <p:spPr>
          <a:xfrm>
            <a:off x="309822" y="4824270"/>
            <a:ext cx="3472469" cy="984870"/>
          </a:xfrm>
          <a:prstGeom prst="rect">
            <a:avLst/>
          </a:prstGeom>
          <a:solidFill>
            <a:srgbClr val="FFFFFF">
              <a:alpha val="49804"/>
            </a:srgbClr>
          </a:solidFill>
          <a:effectLst>
            <a:softEdge rad="31750"/>
          </a:effectLst>
        </p:spPr>
        <p:txBody>
          <a:bodyPr vert="horz" lIns="274320" tIns="182880" rIns="274320" bIns="18288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altLang="en-US" sz="5000" b="1" dirty="0">
                <a:latin typeface="Arial"/>
                <a:ea typeface="MS PGothic"/>
                <a:cs typeface="Arial"/>
              </a:rPr>
              <a:t>Booth 17</a:t>
            </a:r>
            <a:endParaRPr lang="en-US" altLang="en-US" sz="5000" dirty="0">
              <a:latin typeface="Arial"/>
              <a:ea typeface="MS PGothic"/>
              <a:cs typeface="Arial"/>
            </a:endParaRPr>
          </a:p>
        </p:txBody>
      </p:sp>
    </p:spTree>
    <p:extLst>
      <p:ext uri="{BB962C8B-B14F-4D97-AF65-F5344CB8AC3E}">
        <p14:creationId xmlns:p14="http://schemas.microsoft.com/office/powerpoint/2010/main" val="276389849"/>
      </p:ext>
    </p:extLst>
  </p:cSld>
  <p:clrMapOvr>
    <a:masterClrMapping/>
  </p:clrMapOvr>
  <mc:AlternateContent xmlns:mc="http://schemas.openxmlformats.org/markup-compatibility/2006" xmlns:p14="http://schemas.microsoft.com/office/powerpoint/2010/main">
    <mc:Choice Requires="p14">
      <p:transition spd="slow" p14:dur="2000" advTm="44409"/>
    </mc:Choice>
    <mc:Fallback xmlns="">
      <p:transition spd="slow" advTm="4440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AF2B-730B-5BDB-4241-4880B1529094}"/>
              </a:ext>
            </a:extLst>
          </p:cNvPr>
          <p:cNvSpPr>
            <a:spLocks noGrp="1"/>
          </p:cNvSpPr>
          <p:nvPr>
            <p:ph type="title"/>
          </p:nvPr>
        </p:nvSpPr>
        <p:spPr/>
        <p:txBody>
          <a:bodyPr/>
          <a:lstStyle/>
          <a:p>
            <a:r>
              <a:rPr lang="en-US" dirty="0"/>
              <a:t>backup</a:t>
            </a:r>
          </a:p>
        </p:txBody>
      </p:sp>
      <p:sp>
        <p:nvSpPr>
          <p:cNvPr id="4" name="Slide Number Placeholder 3">
            <a:extLst>
              <a:ext uri="{FF2B5EF4-FFF2-40B4-BE49-F238E27FC236}">
                <a16:creationId xmlns:a16="http://schemas.microsoft.com/office/drawing/2014/main" id="{B27E9186-341A-7532-B073-BC42351FB3FC}"/>
              </a:ext>
            </a:extLst>
          </p:cNvPr>
          <p:cNvSpPr>
            <a:spLocks noGrp="1"/>
          </p:cNvSpPr>
          <p:nvPr>
            <p:ph type="sldNum" sz="quarter" idx="11"/>
          </p:nvPr>
        </p:nvSpPr>
        <p:spPr/>
        <p:txBody>
          <a:bodyPr/>
          <a:lstStyle/>
          <a:p>
            <a:fld id="{FD396A51-04B0-409E-ACF8-3A826619CC50}" type="slidenum">
              <a:rPr lang="en-US" smtClean="0"/>
              <a:t>14</a:t>
            </a:fld>
            <a:endParaRPr lang="en-US"/>
          </a:p>
        </p:txBody>
      </p:sp>
    </p:spTree>
    <p:extLst>
      <p:ext uri="{BB962C8B-B14F-4D97-AF65-F5344CB8AC3E}">
        <p14:creationId xmlns:p14="http://schemas.microsoft.com/office/powerpoint/2010/main" val="193188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BBC1-B591-A7A5-0A36-B770BAAE10D3}"/>
              </a:ext>
            </a:extLst>
          </p:cNvPr>
          <p:cNvSpPr>
            <a:spLocks noGrp="1"/>
          </p:cNvSpPr>
          <p:nvPr>
            <p:ph type="title"/>
          </p:nvPr>
        </p:nvSpPr>
        <p:spPr/>
        <p:txBody>
          <a:bodyPr/>
          <a:lstStyle/>
          <a:p>
            <a:r>
              <a:rPr lang="en-US" dirty="0"/>
              <a:t>Debris Assessment Software (DAS)</a:t>
            </a:r>
          </a:p>
        </p:txBody>
      </p:sp>
      <p:sp>
        <p:nvSpPr>
          <p:cNvPr id="3" name="Content Placeholder 2">
            <a:extLst>
              <a:ext uri="{FF2B5EF4-FFF2-40B4-BE49-F238E27FC236}">
                <a16:creationId xmlns:a16="http://schemas.microsoft.com/office/drawing/2014/main" id="{54995765-4B19-7AC5-54B7-511B84257CE3}"/>
              </a:ext>
            </a:extLst>
          </p:cNvPr>
          <p:cNvSpPr>
            <a:spLocks noGrp="1"/>
          </p:cNvSpPr>
          <p:nvPr>
            <p:ph idx="1"/>
          </p:nvPr>
        </p:nvSpPr>
        <p:spPr/>
        <p:txBody>
          <a:bodyPr/>
          <a:lstStyle/>
          <a:p>
            <a:r>
              <a:rPr lang="en-US" dirty="0"/>
              <a:t>Data presented on slides 9-12 were created using NASA’s DAS</a:t>
            </a:r>
          </a:p>
          <a:p>
            <a:pPr lvl="1"/>
            <a:r>
              <a:rPr lang="en-US" dirty="0"/>
              <a:t>Slides 19-20 show the inputs used for the figures on Slides 9-10</a:t>
            </a:r>
          </a:p>
          <a:p>
            <a:pPr lvl="1"/>
            <a:r>
              <a:rPr lang="en-US" dirty="0"/>
              <a:t>The notes on all slides include the inputs used to generate the results</a:t>
            </a:r>
          </a:p>
          <a:p>
            <a:r>
              <a:rPr lang="en-US" dirty="0"/>
              <a:t>Debris Assessment Software (DAS) v. 3.2.6 is currently available</a:t>
            </a:r>
          </a:p>
          <a:p>
            <a:pPr lvl="1"/>
            <a:r>
              <a:rPr lang="en-US" dirty="0"/>
              <a:t>Request at </a:t>
            </a:r>
            <a:r>
              <a:rPr lang="en-US" dirty="0">
                <a:hlinkClick r:id="rId2"/>
              </a:rPr>
              <a:t>https://software.nasa.gov/software/MSC-26690-1</a:t>
            </a:r>
            <a:r>
              <a:rPr lang="en-US" dirty="0"/>
              <a:t> </a:t>
            </a:r>
          </a:p>
          <a:p>
            <a:pPr lvl="1"/>
            <a:r>
              <a:rPr lang="en-US" dirty="0"/>
              <a:t>Release Type: General Public Release</a:t>
            </a:r>
          </a:p>
          <a:p>
            <a:r>
              <a:rPr lang="en-US" dirty="0"/>
              <a:t>DAS is released by NASA Orbital Debris Program Office (ODPO) at Johnson Space Center</a:t>
            </a:r>
          </a:p>
          <a:p>
            <a:pPr lvl="1"/>
            <a:r>
              <a:rPr lang="en-US" dirty="0">
                <a:hlinkClick r:id="rId3"/>
              </a:rPr>
              <a:t>https://www.orbitaldebris.jsc.nasa.gov/</a:t>
            </a:r>
            <a:r>
              <a:rPr lang="en-US" dirty="0"/>
              <a:t> </a:t>
            </a:r>
          </a:p>
          <a:p>
            <a:endParaRPr lang="en-US" dirty="0"/>
          </a:p>
        </p:txBody>
      </p:sp>
      <p:sp>
        <p:nvSpPr>
          <p:cNvPr id="4" name="Slide Number Placeholder 3">
            <a:extLst>
              <a:ext uri="{FF2B5EF4-FFF2-40B4-BE49-F238E27FC236}">
                <a16:creationId xmlns:a16="http://schemas.microsoft.com/office/drawing/2014/main" id="{22DEE97E-5BEE-646A-2C31-471577268F0A}"/>
              </a:ext>
            </a:extLst>
          </p:cNvPr>
          <p:cNvSpPr>
            <a:spLocks noGrp="1"/>
          </p:cNvSpPr>
          <p:nvPr>
            <p:ph type="sldNum" sz="quarter" idx="11"/>
          </p:nvPr>
        </p:nvSpPr>
        <p:spPr/>
        <p:txBody>
          <a:bodyPr/>
          <a:lstStyle/>
          <a:p>
            <a:fld id="{FD396A51-04B0-409E-ACF8-3A826619CC50}" type="slidenum">
              <a:rPr lang="en-US" smtClean="0"/>
              <a:t>15</a:t>
            </a:fld>
            <a:endParaRPr lang="en-US"/>
          </a:p>
        </p:txBody>
      </p:sp>
    </p:spTree>
    <p:extLst>
      <p:ext uri="{BB962C8B-B14F-4D97-AF65-F5344CB8AC3E}">
        <p14:creationId xmlns:p14="http://schemas.microsoft.com/office/powerpoint/2010/main" val="1942944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CD9FC-56C2-3CDE-C6FD-DC7F7F80C8CC}"/>
              </a:ext>
            </a:extLst>
          </p:cNvPr>
          <p:cNvSpPr>
            <a:spLocks noGrp="1"/>
          </p:cNvSpPr>
          <p:nvPr>
            <p:ph type="title"/>
          </p:nvPr>
        </p:nvSpPr>
        <p:spPr/>
        <p:txBody>
          <a:bodyPr/>
          <a:lstStyle/>
          <a:p>
            <a:r>
              <a:rPr lang="en-US" dirty="0"/>
              <a:t>Typical CSLI CubeSat Missions</a:t>
            </a:r>
          </a:p>
        </p:txBody>
      </p:sp>
      <p:sp>
        <p:nvSpPr>
          <p:cNvPr id="3" name="Content Placeholder 2">
            <a:extLst>
              <a:ext uri="{FF2B5EF4-FFF2-40B4-BE49-F238E27FC236}">
                <a16:creationId xmlns:a16="http://schemas.microsoft.com/office/drawing/2014/main" id="{BC4E3A00-19C1-230A-E36B-E9091EF769F5}"/>
              </a:ext>
            </a:extLst>
          </p:cNvPr>
          <p:cNvSpPr>
            <a:spLocks noGrp="1"/>
          </p:cNvSpPr>
          <p:nvPr>
            <p:ph sz="half" idx="1"/>
          </p:nvPr>
        </p:nvSpPr>
        <p:spPr>
          <a:xfrm>
            <a:off x="406400" y="1371600"/>
            <a:ext cx="6377858" cy="4667693"/>
          </a:xfrm>
        </p:spPr>
        <p:txBody>
          <a:bodyPr/>
          <a:lstStyle/>
          <a:p>
            <a:r>
              <a:rPr lang="en-US" dirty="0"/>
              <a:t>Low Earth Orbit (LEO) missions</a:t>
            </a:r>
          </a:p>
          <a:p>
            <a:pPr lvl="1"/>
            <a:r>
              <a:rPr lang="en-US" dirty="0"/>
              <a:t>Deploy from ISS</a:t>
            </a:r>
          </a:p>
          <a:p>
            <a:pPr lvl="2"/>
            <a:r>
              <a:rPr lang="en-US" dirty="0"/>
              <a:t>~430 km at 51.6 deg inclination</a:t>
            </a:r>
          </a:p>
          <a:p>
            <a:pPr lvl="1"/>
            <a:r>
              <a:rPr lang="en-US" dirty="0"/>
              <a:t>≤ 650 km sun-synchronous orbit (SSO)</a:t>
            </a:r>
          </a:p>
          <a:p>
            <a:pPr lvl="1"/>
            <a:r>
              <a:rPr lang="en-US" dirty="0"/>
              <a:t>≤ 650 km at other inclinations</a:t>
            </a:r>
          </a:p>
          <a:p>
            <a:r>
              <a:rPr lang="en-US" dirty="0"/>
              <a:t>Mission length: 6 months to 2 years</a:t>
            </a:r>
          </a:p>
          <a:p>
            <a:r>
              <a:rPr lang="en-US" dirty="0"/>
              <a:t>Post-mission disposal </a:t>
            </a:r>
            <a:r>
              <a:rPr lang="en-US" sz="2670" dirty="0"/>
              <a:t>via passive reentry</a:t>
            </a:r>
          </a:p>
          <a:p>
            <a:pPr lvl="1"/>
            <a:r>
              <a:rPr lang="en-US" sz="2403" dirty="0"/>
              <a:t>i.e. atmospheric drag gradually lowers orbit</a:t>
            </a:r>
          </a:p>
          <a:p>
            <a:endParaRPr lang="en-US" dirty="0"/>
          </a:p>
          <a:p>
            <a:endParaRPr lang="en-US" dirty="0"/>
          </a:p>
        </p:txBody>
      </p:sp>
      <p:sp>
        <p:nvSpPr>
          <p:cNvPr id="4" name="Slide Number Placeholder 3">
            <a:extLst>
              <a:ext uri="{FF2B5EF4-FFF2-40B4-BE49-F238E27FC236}">
                <a16:creationId xmlns:a16="http://schemas.microsoft.com/office/drawing/2014/main" id="{D906C870-1D8C-FFB1-A5EB-36F6964B2A2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96A51-04B0-409E-ACF8-3A826619CC50}" type="slidenum">
              <a:rPr kumimoji="0" lang="en-US" sz="1333"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33"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89824F1D-44A0-553A-53BD-5FD8F5AD2909}"/>
              </a:ext>
            </a:extLst>
          </p:cNvPr>
          <p:cNvSpPr txBox="1"/>
          <p:nvPr/>
        </p:nvSpPr>
        <p:spPr>
          <a:xfrm>
            <a:off x="413800" y="5354899"/>
            <a:ext cx="112144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mn-cs"/>
              </a:rPr>
              <a:t>Higher Altitudes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4000" b="0" i="0" u="none" strike="noStrike" kern="1200" cap="none" spc="0" normalizeH="0" baseline="0" noProof="0" dirty="0">
                <a:ln>
                  <a:noFill/>
                </a:ln>
                <a:solidFill>
                  <a:prstClr val="black"/>
                </a:solidFill>
                <a:effectLst/>
                <a:uLnTx/>
                <a:uFillTx/>
                <a:latin typeface="Arial"/>
                <a:ea typeface="+mn-ea"/>
                <a:cs typeface="+mn-cs"/>
              </a:rPr>
              <a:t> Longer Orbital Lifetimes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1" name="Picture 10" descr="A picture containing text, invertebrate, dark, hydrozoan&#10;&#10;Description automatically generated">
            <a:extLst>
              <a:ext uri="{FF2B5EF4-FFF2-40B4-BE49-F238E27FC236}">
                <a16:creationId xmlns:a16="http://schemas.microsoft.com/office/drawing/2014/main" id="{61F5B5E9-C2F3-D0D8-B5E7-0F34B17918E6}"/>
              </a:ext>
            </a:extLst>
          </p:cNvPr>
          <p:cNvPicPr>
            <a:picLocks noChangeAspect="1"/>
          </p:cNvPicPr>
          <p:nvPr/>
        </p:nvPicPr>
        <p:blipFill rotWithShape="1">
          <a:blip r:embed="rId3"/>
          <a:srcRect l="21745" r="16618"/>
          <a:stretch/>
        </p:blipFill>
        <p:spPr>
          <a:xfrm>
            <a:off x="6982405" y="1129694"/>
            <a:ext cx="4310686" cy="3933919"/>
          </a:xfrm>
          <a:prstGeom prst="rect">
            <a:avLst/>
          </a:prstGeom>
        </p:spPr>
      </p:pic>
    </p:spTree>
    <p:extLst>
      <p:ext uri="{BB962C8B-B14F-4D97-AF65-F5344CB8AC3E}">
        <p14:creationId xmlns:p14="http://schemas.microsoft.com/office/powerpoint/2010/main" val="352939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0CB2-DC9E-7572-14C1-B022A0407E32}"/>
              </a:ext>
            </a:extLst>
          </p:cNvPr>
          <p:cNvSpPr>
            <a:spLocks noGrp="1"/>
          </p:cNvSpPr>
          <p:nvPr>
            <p:ph type="title"/>
          </p:nvPr>
        </p:nvSpPr>
        <p:spPr/>
        <p:txBody>
          <a:bodyPr/>
          <a:lstStyle/>
          <a:p>
            <a:r>
              <a:rPr lang="en-US" dirty="0"/>
              <a:t>Typical CSLI CubeSats</a:t>
            </a:r>
          </a:p>
        </p:txBody>
      </p:sp>
      <p:sp>
        <p:nvSpPr>
          <p:cNvPr id="3" name="Content Placeholder 2">
            <a:extLst>
              <a:ext uri="{FF2B5EF4-FFF2-40B4-BE49-F238E27FC236}">
                <a16:creationId xmlns:a16="http://schemas.microsoft.com/office/drawing/2014/main" id="{DC32E054-9083-E966-B9C7-FD73D03E8087}"/>
              </a:ext>
            </a:extLst>
          </p:cNvPr>
          <p:cNvSpPr>
            <a:spLocks noGrp="1"/>
          </p:cNvSpPr>
          <p:nvPr>
            <p:ph sz="half" idx="1"/>
          </p:nvPr>
        </p:nvSpPr>
        <p:spPr>
          <a:xfrm>
            <a:off x="406400" y="1371600"/>
            <a:ext cx="7518400" cy="4667693"/>
          </a:xfrm>
        </p:spPr>
        <p:txBody>
          <a:bodyPr/>
          <a:lstStyle/>
          <a:p>
            <a:r>
              <a:rPr lang="en-US" dirty="0"/>
              <a:t>Size: 1U to 6U</a:t>
            </a:r>
          </a:p>
          <a:p>
            <a:r>
              <a:rPr lang="en-US" dirty="0"/>
              <a:t>Mass: 1-13 kg</a:t>
            </a:r>
          </a:p>
          <a:p>
            <a:r>
              <a:rPr lang="en-US" dirty="0"/>
              <a:t>Median Area-To-Mass Ratios</a:t>
            </a:r>
          </a:p>
          <a:p>
            <a:pPr lvl="1"/>
            <a:r>
              <a:rPr lang="en-US" dirty="0"/>
              <a:t>1U: 0.014 m</a:t>
            </a:r>
            <a:r>
              <a:rPr lang="en-US" baseline="30000" dirty="0"/>
              <a:t>2</a:t>
            </a:r>
            <a:r>
              <a:rPr lang="en-US" dirty="0"/>
              <a:t>/kg</a:t>
            </a:r>
          </a:p>
          <a:p>
            <a:pPr lvl="1"/>
            <a:r>
              <a:rPr lang="en-US" dirty="0"/>
              <a:t>3U: 0.010 m</a:t>
            </a:r>
            <a:r>
              <a:rPr lang="en-US" baseline="30000" dirty="0"/>
              <a:t>2</a:t>
            </a:r>
            <a:r>
              <a:rPr lang="en-US" dirty="0"/>
              <a:t>/kg</a:t>
            </a:r>
          </a:p>
          <a:p>
            <a:pPr lvl="1"/>
            <a:r>
              <a:rPr lang="en-US" dirty="0"/>
              <a:t>6U: 0.007 m</a:t>
            </a:r>
            <a:r>
              <a:rPr lang="en-US" baseline="30000" dirty="0"/>
              <a:t>2</a:t>
            </a:r>
            <a:r>
              <a:rPr lang="en-US" dirty="0"/>
              <a:t>/kg</a:t>
            </a:r>
          </a:p>
          <a:p>
            <a:r>
              <a:rPr lang="en-US" sz="2800" dirty="0"/>
              <a:t>Lower Area-To-Mass Ratios </a:t>
            </a:r>
          </a:p>
          <a:p>
            <a:pPr marL="0" indent="0">
              <a:buNone/>
            </a:pPr>
            <a:r>
              <a:rPr lang="en-US" sz="2800" dirty="0"/>
              <a:t>	~ Denser Spacecraft</a:t>
            </a:r>
            <a:endParaRPr lang="en-US" dirty="0"/>
          </a:p>
        </p:txBody>
      </p:sp>
      <p:sp>
        <p:nvSpPr>
          <p:cNvPr id="4" name="Slide Number Placeholder 3">
            <a:extLst>
              <a:ext uri="{FF2B5EF4-FFF2-40B4-BE49-F238E27FC236}">
                <a16:creationId xmlns:a16="http://schemas.microsoft.com/office/drawing/2014/main" id="{56B041BD-763C-8F76-54AC-C625D907A2A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96A51-04B0-409E-ACF8-3A826619CC50}" type="slidenum">
              <a:rPr kumimoji="0" lang="en-US" sz="1333"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33"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C5D3BF00-813F-027E-3147-267F52F92F96}"/>
              </a:ext>
            </a:extLst>
          </p:cNvPr>
          <p:cNvSpPr txBox="1"/>
          <p:nvPr/>
        </p:nvSpPr>
        <p:spPr>
          <a:xfrm>
            <a:off x="406400" y="5455344"/>
            <a:ext cx="112144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mn-cs"/>
              </a:rPr>
              <a:t>Denser Spacecraft </a:t>
            </a:r>
            <a:r>
              <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4000" b="0" i="0" u="none" strike="noStrike" kern="1200" cap="none" spc="0" normalizeH="0" baseline="0" noProof="0" dirty="0">
                <a:ln>
                  <a:noFill/>
                </a:ln>
                <a:solidFill>
                  <a:prstClr val="black"/>
                </a:solidFill>
                <a:effectLst/>
                <a:uLnTx/>
                <a:uFillTx/>
                <a:latin typeface="Arial"/>
                <a:ea typeface="+mn-ea"/>
                <a:cs typeface="+mn-cs"/>
              </a:rPr>
              <a:t> Longer Orbital Lifetimes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0" name="Picture 9" descr="People in hairnets and clean suits connect components with a black box.">
            <a:extLst>
              <a:ext uri="{FF2B5EF4-FFF2-40B4-BE49-F238E27FC236}">
                <a16:creationId xmlns:a16="http://schemas.microsoft.com/office/drawing/2014/main" id="{5ED6F7BB-8347-1748-56DA-586A6F9B1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62" t="44806" r="2010" b="2000"/>
          <a:stretch/>
        </p:blipFill>
        <p:spPr bwMode="auto">
          <a:xfrm>
            <a:off x="6653849" y="2652974"/>
            <a:ext cx="4413816" cy="25921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8">
            <a:extLst>
              <a:ext uri="{FF2B5EF4-FFF2-40B4-BE49-F238E27FC236}">
                <a16:creationId xmlns:a16="http://schemas.microsoft.com/office/drawing/2014/main" id="{AD1A316C-34D5-C236-8E47-423BCCC0DA95}"/>
              </a:ext>
            </a:extLst>
          </p:cNvPr>
          <p:cNvSpPr txBox="1"/>
          <p:nvPr/>
        </p:nvSpPr>
        <p:spPr>
          <a:xfrm>
            <a:off x="6915233" y="4911347"/>
            <a:ext cx="13123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CURIE (ELaNa 48)</a:t>
            </a:r>
            <a:endParaRPr kumimoji="0" lang="en-US" sz="8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a:ea typeface="+mn-ea"/>
                <a:cs typeface="+mn-cs"/>
              </a:rPr>
              <a:t>Credit: ExoLaunch</a:t>
            </a:r>
          </a:p>
        </p:txBody>
      </p:sp>
      <p:pic>
        <p:nvPicPr>
          <p:cNvPr id="8" name="Picture 7">
            <a:extLst>
              <a:ext uri="{FF2B5EF4-FFF2-40B4-BE49-F238E27FC236}">
                <a16:creationId xmlns:a16="http://schemas.microsoft.com/office/drawing/2014/main" id="{3B3FF01C-568F-0D3D-3B3F-58BF877FF144}"/>
              </a:ext>
            </a:extLst>
          </p:cNvPr>
          <p:cNvPicPr>
            <a:picLocks noChangeAspect="1"/>
          </p:cNvPicPr>
          <p:nvPr/>
        </p:nvPicPr>
        <p:blipFill rotWithShape="1">
          <a:blip r:embed="rId5"/>
          <a:srcRect t="17778"/>
          <a:stretch/>
        </p:blipFill>
        <p:spPr>
          <a:xfrm>
            <a:off x="6653848" y="1129216"/>
            <a:ext cx="4413817" cy="2066267"/>
          </a:xfrm>
          <a:prstGeom prst="rect">
            <a:avLst/>
          </a:prstGeom>
        </p:spPr>
      </p:pic>
    </p:spTree>
    <p:extLst>
      <p:ext uri="{BB962C8B-B14F-4D97-AF65-F5344CB8AC3E}">
        <p14:creationId xmlns:p14="http://schemas.microsoft.com/office/powerpoint/2010/main" val="191559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CAE4-54ED-F06F-7AEB-63F2A9AD3DE4}"/>
              </a:ext>
            </a:extLst>
          </p:cNvPr>
          <p:cNvSpPr>
            <a:spLocks noGrp="1"/>
          </p:cNvSpPr>
          <p:nvPr>
            <p:ph type="title"/>
          </p:nvPr>
        </p:nvSpPr>
        <p:spPr/>
        <p:txBody>
          <a:bodyPr/>
          <a:lstStyle/>
          <a:p>
            <a:r>
              <a:rPr lang="en-US" dirty="0"/>
              <a:t>Post-mission Disposal Rules</a:t>
            </a:r>
          </a:p>
        </p:txBody>
      </p:sp>
      <p:sp>
        <p:nvSpPr>
          <p:cNvPr id="3" name="Content Placeholder 2">
            <a:extLst>
              <a:ext uri="{FF2B5EF4-FFF2-40B4-BE49-F238E27FC236}">
                <a16:creationId xmlns:a16="http://schemas.microsoft.com/office/drawing/2014/main" id="{22DB8607-6866-EC02-9975-95B25A8749B5}"/>
              </a:ext>
            </a:extLst>
          </p:cNvPr>
          <p:cNvSpPr>
            <a:spLocks noGrp="1"/>
          </p:cNvSpPr>
          <p:nvPr>
            <p:ph idx="1"/>
          </p:nvPr>
        </p:nvSpPr>
        <p:spPr/>
        <p:txBody>
          <a:bodyPr/>
          <a:lstStyle/>
          <a:p>
            <a:r>
              <a:rPr lang="en-US" dirty="0"/>
              <a:t>ODARs address post-mission disposal rules</a:t>
            </a:r>
          </a:p>
          <a:p>
            <a:pPr lvl="1"/>
            <a:r>
              <a:rPr lang="en-US" dirty="0"/>
              <a:t>Time length depends on satellite’s licensing body</a:t>
            </a:r>
          </a:p>
          <a:p>
            <a:r>
              <a:rPr lang="en-US" dirty="0"/>
              <a:t>NASA: </a:t>
            </a:r>
            <a:r>
              <a:rPr lang="en-US" b="1" dirty="0">
                <a:solidFill>
                  <a:srgbClr val="C00000"/>
                </a:solidFill>
              </a:rPr>
              <a:t>25-year </a:t>
            </a:r>
            <a:r>
              <a:rPr lang="en-US" dirty="0"/>
              <a:t>post-mission orbital lifetime </a:t>
            </a:r>
            <a:endParaRPr lang="en-US" b="1" dirty="0">
              <a:solidFill>
                <a:srgbClr val="C00000"/>
              </a:solidFill>
            </a:endParaRPr>
          </a:p>
          <a:p>
            <a:pPr lvl="1"/>
            <a:r>
              <a:rPr lang="en-US" dirty="0"/>
              <a:t>Requirement 4.6-1.a “Natural reentry: …no more than 25 years after the completion of mission.”</a:t>
            </a:r>
          </a:p>
          <a:p>
            <a:pPr lvl="1"/>
            <a:r>
              <a:rPr lang="en-US" i="1" dirty="0"/>
              <a:t>Process for Limiting Orbital Debris</a:t>
            </a:r>
            <a:r>
              <a:rPr lang="en-US" dirty="0"/>
              <a:t>, NASA-STD-8719.14C, 5 November 2021</a:t>
            </a:r>
          </a:p>
          <a:p>
            <a:r>
              <a:rPr lang="en-US" dirty="0"/>
              <a:t>FCC: </a:t>
            </a:r>
            <a:r>
              <a:rPr lang="en-US" b="1" dirty="0">
                <a:solidFill>
                  <a:srgbClr val="C00000"/>
                </a:solidFill>
              </a:rPr>
              <a:t>5-year </a:t>
            </a:r>
            <a:r>
              <a:rPr lang="en-US" dirty="0"/>
              <a:t>post-mission orbital lifetime </a:t>
            </a:r>
            <a:endParaRPr lang="en-US" b="1" dirty="0">
              <a:solidFill>
                <a:srgbClr val="C00000"/>
              </a:solidFill>
            </a:endParaRPr>
          </a:p>
          <a:p>
            <a:pPr lvl="1"/>
            <a:r>
              <a:rPr lang="en-US" dirty="0"/>
              <a:t>“</a:t>
            </a:r>
            <a:r>
              <a:rPr lang="en-US" dirty="0">
                <a:effectLst/>
                <a:latin typeface="Calibri" panose="020F0502020204030204" pitchFamily="34" charset="0"/>
              </a:rPr>
              <a:t>successful disposal…no later than five years following completion of the mission”</a:t>
            </a:r>
          </a:p>
          <a:p>
            <a:pPr lvl="1"/>
            <a:r>
              <a:rPr lang="en-US" dirty="0"/>
              <a:t>All satellites launched from </a:t>
            </a:r>
            <a:r>
              <a:rPr lang="en-US" b="1" dirty="0"/>
              <a:t>September 30, 2024 </a:t>
            </a:r>
            <a:r>
              <a:rPr lang="en-US" dirty="0"/>
              <a:t>on must meet this rule or else seek a waiver</a:t>
            </a:r>
          </a:p>
          <a:p>
            <a:pPr lvl="1"/>
            <a:r>
              <a:rPr lang="en-US" i="1" dirty="0"/>
              <a:t>In the Matter of Space Innovation Mitigation of Orbital Debris in the New Space Age</a:t>
            </a:r>
            <a:r>
              <a:rPr lang="en-US" dirty="0"/>
              <a:t>, Federal Communications Commission FCC 22-74, 30 September 2022</a:t>
            </a:r>
          </a:p>
          <a:p>
            <a:r>
              <a:rPr lang="en-US" dirty="0"/>
              <a:t>For other licensing agencies, check their rules / regulations</a:t>
            </a:r>
          </a:p>
        </p:txBody>
      </p:sp>
      <p:sp>
        <p:nvSpPr>
          <p:cNvPr id="4" name="Slide Number Placeholder 3">
            <a:extLst>
              <a:ext uri="{FF2B5EF4-FFF2-40B4-BE49-F238E27FC236}">
                <a16:creationId xmlns:a16="http://schemas.microsoft.com/office/drawing/2014/main" id="{323154E8-2C8A-4608-F571-9AED7B92FF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96A51-04B0-409E-ACF8-3A826619CC50}" type="slidenum">
              <a:rPr kumimoji="0" lang="en-US" sz="1333"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33" b="0" i="0" u="none" strike="noStrike" kern="1200" cap="none" spc="0" normalizeH="0" baseline="0" noProof="0">
              <a:ln>
                <a:noFill/>
              </a:ln>
              <a:solidFill>
                <a:prstClr val="white">
                  <a:lumMod val="50000"/>
                </a:prstClr>
              </a:solidFill>
              <a:effectLst/>
              <a:uLnTx/>
              <a:uFillTx/>
              <a:latin typeface="Arial"/>
              <a:ea typeface="+mn-ea"/>
              <a:cs typeface="+mn-cs"/>
            </a:endParaRPr>
          </a:p>
        </p:txBody>
      </p:sp>
    </p:spTree>
    <p:extLst>
      <p:ext uri="{BB962C8B-B14F-4D97-AF65-F5344CB8AC3E}">
        <p14:creationId xmlns:p14="http://schemas.microsoft.com/office/powerpoint/2010/main" val="49541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Predicted Orbital Lifetime at 430 km:</a:t>
            </a:r>
            <a:br>
              <a:rPr lang="en-US" dirty="0"/>
            </a:br>
            <a:r>
              <a:rPr lang="en-US" dirty="0"/>
              <a:t>Deployed over 2 Solar Cycles (2021-2044)</a:t>
            </a:r>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96A51-04B0-409E-ACF8-3A826619CC50}" type="slidenum">
              <a:rPr kumimoji="0" lang="en-US" sz="1333"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33" b="0" i="0" u="none" strike="noStrike" kern="1200" cap="none" spc="0" normalizeH="0" baseline="0" noProof="0">
              <a:ln>
                <a:noFill/>
              </a:ln>
              <a:solidFill>
                <a:prstClr val="white">
                  <a:lumMod val="50000"/>
                </a:prst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D44AC5EB-C3A9-17C0-6DDF-D130336853E2}"/>
              </a:ext>
            </a:extLst>
          </p:cNvPr>
          <p:cNvPicPr>
            <a:picLocks noChangeAspect="1"/>
          </p:cNvPicPr>
          <p:nvPr/>
        </p:nvPicPr>
        <p:blipFill>
          <a:blip r:embed="rId3"/>
          <a:stretch>
            <a:fillRect/>
          </a:stretch>
        </p:blipFill>
        <p:spPr>
          <a:xfrm>
            <a:off x="1518598" y="1298425"/>
            <a:ext cx="9154803" cy="5087060"/>
          </a:xfrm>
          <a:prstGeom prst="rect">
            <a:avLst/>
          </a:prstGeom>
        </p:spPr>
      </p:pic>
    </p:spTree>
    <p:extLst>
      <p:ext uri="{BB962C8B-B14F-4D97-AF65-F5344CB8AC3E}">
        <p14:creationId xmlns:p14="http://schemas.microsoft.com/office/powerpoint/2010/main" val="2996089792"/>
      </p:ext>
    </p:extLst>
  </p:cSld>
  <p:clrMapOvr>
    <a:masterClrMapping/>
  </p:clrMapOvr>
  <mc:AlternateContent xmlns:mc="http://schemas.openxmlformats.org/markup-compatibility/2006" xmlns:p14="http://schemas.microsoft.com/office/powerpoint/2010/main">
    <mc:Choice Requires="p14">
      <p:transition spd="slow" p14:dur="2000" advTm="28812"/>
    </mc:Choice>
    <mc:Fallback xmlns="">
      <p:transition spd="slow" advTm="288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861D420D-984C-29AE-4B50-2E5576F72FF2}"/>
              </a:ext>
            </a:extLst>
          </p:cNvPr>
          <p:cNvPicPr>
            <a:picLocks noChangeAspect="1"/>
          </p:cNvPicPr>
          <p:nvPr/>
        </p:nvPicPr>
        <p:blipFill rotWithShape="1">
          <a:blip r:embed="rId2"/>
          <a:srcRect b="47462"/>
          <a:stretch/>
        </p:blipFill>
        <p:spPr>
          <a:xfrm>
            <a:off x="0" y="3251207"/>
            <a:ext cx="12192000" cy="3606793"/>
          </a:xfrm>
          <a:prstGeom prst="rect">
            <a:avLst/>
          </a:prstGeom>
        </p:spPr>
      </p:pic>
      <p:pic>
        <p:nvPicPr>
          <p:cNvPr id="4" name="Picture 3">
            <a:extLst>
              <a:ext uri="{FF2B5EF4-FFF2-40B4-BE49-F238E27FC236}">
                <a16:creationId xmlns:a16="http://schemas.microsoft.com/office/drawing/2014/main" id="{7D8CAA7E-30F1-FF4E-B28D-71E4A9D639F0}"/>
              </a:ext>
            </a:extLst>
          </p:cNvPr>
          <p:cNvPicPr>
            <a:picLocks noChangeAspect="1"/>
          </p:cNvPicPr>
          <p:nvPr/>
        </p:nvPicPr>
        <p:blipFill>
          <a:blip r:embed="rId3"/>
          <a:stretch>
            <a:fillRect/>
          </a:stretch>
        </p:blipFill>
        <p:spPr>
          <a:xfrm>
            <a:off x="-552099" y="1697385"/>
            <a:ext cx="5012418" cy="2506209"/>
          </a:xfrm>
          <a:prstGeom prst="rect">
            <a:avLst/>
          </a:prstGeom>
        </p:spPr>
      </p:pic>
      <p:pic>
        <p:nvPicPr>
          <p:cNvPr id="6" name="Picture 5">
            <a:extLst>
              <a:ext uri="{FF2B5EF4-FFF2-40B4-BE49-F238E27FC236}">
                <a16:creationId xmlns:a16="http://schemas.microsoft.com/office/drawing/2014/main" id="{8B97E662-19D8-694C-8C77-426F789E69BF}"/>
              </a:ext>
            </a:extLst>
          </p:cNvPr>
          <p:cNvPicPr>
            <a:picLocks noChangeAspect="1"/>
          </p:cNvPicPr>
          <p:nvPr/>
        </p:nvPicPr>
        <p:blipFill>
          <a:blip r:embed="rId4"/>
          <a:stretch>
            <a:fillRect/>
          </a:stretch>
        </p:blipFill>
        <p:spPr>
          <a:xfrm>
            <a:off x="8898537" y="1548555"/>
            <a:ext cx="2782096" cy="2782096"/>
          </a:xfrm>
          <a:prstGeom prst="rect">
            <a:avLst/>
          </a:prstGeom>
        </p:spPr>
      </p:pic>
      <p:pic>
        <p:nvPicPr>
          <p:cNvPr id="8" name="Picture 7">
            <a:extLst>
              <a:ext uri="{FF2B5EF4-FFF2-40B4-BE49-F238E27FC236}">
                <a16:creationId xmlns:a16="http://schemas.microsoft.com/office/drawing/2014/main" id="{D487B5CE-2886-C94A-BFEA-C93566425B80}"/>
              </a:ext>
            </a:extLst>
          </p:cNvPr>
          <p:cNvPicPr>
            <a:picLocks noChangeAspect="1"/>
          </p:cNvPicPr>
          <p:nvPr/>
        </p:nvPicPr>
        <p:blipFill>
          <a:blip r:embed="rId5"/>
          <a:srcRect/>
          <a:stretch/>
        </p:blipFill>
        <p:spPr>
          <a:xfrm>
            <a:off x="3811436" y="455838"/>
            <a:ext cx="4569127" cy="4461919"/>
          </a:xfrm>
          <a:prstGeom prst="rect">
            <a:avLst/>
          </a:prstGeom>
        </p:spPr>
      </p:pic>
      <p:sp>
        <p:nvSpPr>
          <p:cNvPr id="2" name="Content Placeholder 2">
            <a:extLst>
              <a:ext uri="{FF2B5EF4-FFF2-40B4-BE49-F238E27FC236}">
                <a16:creationId xmlns:a16="http://schemas.microsoft.com/office/drawing/2014/main" id="{D1E3A2C5-76EE-68AB-E127-443CA85254EB}"/>
              </a:ext>
            </a:extLst>
          </p:cNvPr>
          <p:cNvSpPr txBox="1">
            <a:spLocks/>
          </p:cNvSpPr>
          <p:nvPr/>
        </p:nvSpPr>
        <p:spPr>
          <a:xfrm>
            <a:off x="4175242" y="5752525"/>
            <a:ext cx="4054359" cy="984870"/>
          </a:xfrm>
          <a:prstGeom prst="rect">
            <a:avLst/>
          </a:prstGeom>
          <a:solidFill>
            <a:srgbClr val="FFFFFF">
              <a:alpha val="49804"/>
            </a:srgbClr>
          </a:solidFill>
          <a:effectLst>
            <a:softEdge rad="31750"/>
          </a:effectLst>
        </p:spPr>
        <p:txBody>
          <a:bodyPr vert="horz" lIns="274320" tIns="182880" rIns="274320" bIns="18288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altLang="en-US" sz="5000" b="1" dirty="0">
                <a:solidFill>
                  <a:schemeClr val="bg1"/>
                </a:solidFill>
                <a:latin typeface="Arial"/>
                <a:ea typeface="MS PGothic"/>
                <a:cs typeface="Arial"/>
              </a:rPr>
              <a:t>Booth 17</a:t>
            </a:r>
            <a:endParaRPr lang="en-US" altLang="en-US" sz="5000" dirty="0">
              <a:solidFill>
                <a:schemeClr val="bg1"/>
              </a:solidFill>
              <a:latin typeface="Arial"/>
              <a:ea typeface="MS PGothic"/>
              <a:cs typeface="Arial"/>
            </a:endParaRPr>
          </a:p>
        </p:txBody>
      </p:sp>
    </p:spTree>
    <p:extLst>
      <p:ext uri="{BB962C8B-B14F-4D97-AF65-F5344CB8AC3E}">
        <p14:creationId xmlns:p14="http://schemas.microsoft.com/office/powerpoint/2010/main" val="2343143782"/>
      </p:ext>
    </p:extLst>
  </p:cSld>
  <p:clrMapOvr>
    <a:masterClrMapping/>
  </p:clrMapOvr>
  <mc:AlternateContent xmlns:mc="http://schemas.openxmlformats.org/markup-compatibility/2006" xmlns:p14="http://schemas.microsoft.com/office/powerpoint/2010/main">
    <mc:Choice Requires="p14">
      <p:transition spd="slow" p14:dur="2000" advTm="2981"/>
    </mc:Choice>
    <mc:Fallback xmlns="">
      <p:transition spd="slow" advTm="29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Predicted Orbital Lifetime at 550 km:</a:t>
            </a:r>
            <a:br>
              <a:rPr lang="en-US" dirty="0"/>
            </a:br>
            <a:r>
              <a:rPr lang="en-US" dirty="0"/>
              <a:t>Deployed over 2 Solar Cycles (2021-2044)</a:t>
            </a:r>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96A51-04B0-409E-ACF8-3A826619CC50}" type="slidenum">
              <a:rPr kumimoji="0" lang="en-US" sz="1333"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33" b="0" i="0" u="none" strike="noStrike" kern="1200" cap="none" spc="0" normalizeH="0" baseline="0" noProof="0">
              <a:ln>
                <a:noFill/>
              </a:ln>
              <a:solidFill>
                <a:prstClr val="white">
                  <a:lumMod val="50000"/>
                </a:prstClr>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EC86B799-94DD-D14F-98FA-18F8BF2410AE}"/>
              </a:ext>
            </a:extLst>
          </p:cNvPr>
          <p:cNvPicPr>
            <a:picLocks noChangeAspect="1"/>
          </p:cNvPicPr>
          <p:nvPr/>
        </p:nvPicPr>
        <p:blipFill>
          <a:blip r:embed="rId3"/>
          <a:stretch>
            <a:fillRect/>
          </a:stretch>
        </p:blipFill>
        <p:spPr>
          <a:xfrm>
            <a:off x="1537651" y="1215319"/>
            <a:ext cx="9116697" cy="5058481"/>
          </a:xfrm>
          <a:prstGeom prst="rect">
            <a:avLst/>
          </a:prstGeom>
        </p:spPr>
      </p:pic>
    </p:spTree>
    <p:extLst>
      <p:ext uri="{BB962C8B-B14F-4D97-AF65-F5344CB8AC3E}">
        <p14:creationId xmlns:p14="http://schemas.microsoft.com/office/powerpoint/2010/main" val="3778526573"/>
      </p:ext>
    </p:extLst>
  </p:cSld>
  <p:clrMapOvr>
    <a:masterClrMapping/>
  </p:clrMapOvr>
  <mc:AlternateContent xmlns:mc="http://schemas.openxmlformats.org/markup-compatibility/2006" xmlns:p14="http://schemas.microsoft.com/office/powerpoint/2010/main">
    <mc:Choice Requires="p14">
      <p:transition spd="slow" p14:dur="2000" advTm="21330"/>
    </mc:Choice>
    <mc:Fallback xmlns="">
      <p:transition spd="slow" advTm="2133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Solar Cycle Impact on Orbital Lifetime</a:t>
            </a:r>
          </a:p>
        </p:txBody>
      </p:sp>
      <p:sp>
        <p:nvSpPr>
          <p:cNvPr id="4" name="Content Placeholder 3">
            <a:extLst>
              <a:ext uri="{FF2B5EF4-FFF2-40B4-BE49-F238E27FC236}">
                <a16:creationId xmlns:a16="http://schemas.microsoft.com/office/drawing/2014/main" id="{5C64357B-7792-CA39-9567-FBA86E965C93}"/>
              </a:ext>
            </a:extLst>
          </p:cNvPr>
          <p:cNvSpPr>
            <a:spLocks noGrp="1"/>
          </p:cNvSpPr>
          <p:nvPr>
            <p:ph idx="1"/>
          </p:nvPr>
        </p:nvSpPr>
        <p:spPr/>
        <p:txBody>
          <a:bodyPr/>
          <a:lstStyle/>
          <a:p>
            <a:r>
              <a:rPr lang="en-US" dirty="0"/>
              <a:t>Predicted orbital lifetime changes up to a factor of 2.5 in just two years</a:t>
            </a:r>
          </a:p>
          <a:p>
            <a:pPr lvl="1"/>
            <a:r>
              <a:rPr lang="en-US" dirty="0"/>
              <a:t>2026: 2 years</a:t>
            </a:r>
          </a:p>
          <a:p>
            <a:pPr lvl="1"/>
            <a:r>
              <a:rPr lang="en-US" dirty="0"/>
              <a:t>2028: 5 years</a:t>
            </a:r>
          </a:p>
          <a:p>
            <a:r>
              <a:rPr lang="en-US" dirty="0"/>
              <a:t>Predicted orbital lifetime changes up to a factor of 5 over the solar cycle</a:t>
            </a:r>
          </a:p>
          <a:p>
            <a:pPr lvl="1"/>
            <a:r>
              <a:rPr lang="en-US" dirty="0"/>
              <a:t>2035: 1.6 years</a:t>
            </a:r>
          </a:p>
          <a:p>
            <a:pPr lvl="1"/>
            <a:r>
              <a:rPr lang="en-US" dirty="0"/>
              <a:t>2038: 7.4 years</a:t>
            </a:r>
          </a:p>
          <a:p>
            <a:r>
              <a:rPr lang="en-US" dirty="0"/>
              <a:t>Maximum orbital lifetime occurs at different launch years for different mission designs</a:t>
            </a:r>
          </a:p>
          <a:p>
            <a:pPr lvl="1"/>
            <a:r>
              <a:rPr lang="en-US" dirty="0"/>
              <a:t>Maximum predicted orbital lifetime don’t occur consistently across the solar cycle</a:t>
            </a:r>
          </a:p>
          <a:p>
            <a:pPr lvl="1"/>
            <a:r>
              <a:rPr lang="en-US" dirty="0"/>
              <a:t>Different altitude and area-to-mass ratio combinations have different launch years that result in the maximum predicted orbital lifetime </a:t>
            </a:r>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fld id="{FD396A51-04B0-409E-ACF8-3A826619CC50}" type="slidenum">
              <a:rPr lang="en-US" smtClean="0"/>
              <a:t>21</a:t>
            </a:fld>
            <a:endParaRPr lang="en-US"/>
          </a:p>
        </p:txBody>
      </p:sp>
    </p:spTree>
    <p:custDataLst>
      <p:tags r:id="rId1"/>
    </p:custDataLst>
    <p:extLst>
      <p:ext uri="{BB962C8B-B14F-4D97-AF65-F5344CB8AC3E}">
        <p14:creationId xmlns:p14="http://schemas.microsoft.com/office/powerpoint/2010/main" val="3303822061"/>
      </p:ext>
    </p:extLst>
  </p:cSld>
  <p:clrMapOvr>
    <a:masterClrMapping/>
  </p:clrMapOvr>
  <mc:AlternateContent xmlns:mc="http://schemas.openxmlformats.org/markup-compatibility/2006" xmlns:p14="http://schemas.microsoft.com/office/powerpoint/2010/main">
    <mc:Choice Requires="p14">
      <p:transition spd="slow" p14:dur="2000" advTm="15368"/>
    </mc:Choice>
    <mc:Fallback xmlns="">
      <p:transition spd="slow" advTm="153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81CE-54E9-7067-35D0-79DF79E14E4D}"/>
              </a:ext>
            </a:extLst>
          </p:cNvPr>
          <p:cNvSpPr>
            <a:spLocks noGrp="1"/>
          </p:cNvSpPr>
          <p:nvPr>
            <p:ph type="title"/>
          </p:nvPr>
        </p:nvSpPr>
        <p:spPr/>
        <p:txBody>
          <a:bodyPr/>
          <a:lstStyle/>
          <a:p>
            <a:r>
              <a:rPr lang="en-US" dirty="0"/>
              <a:t>Summary - Orbital Lifetime Risk Planning</a:t>
            </a:r>
          </a:p>
        </p:txBody>
      </p:sp>
      <p:sp>
        <p:nvSpPr>
          <p:cNvPr id="3" name="Content Placeholder 2">
            <a:extLst>
              <a:ext uri="{FF2B5EF4-FFF2-40B4-BE49-F238E27FC236}">
                <a16:creationId xmlns:a16="http://schemas.microsoft.com/office/drawing/2014/main" id="{2FC205C9-16BB-D093-E7BA-DA9FE603A752}"/>
              </a:ext>
            </a:extLst>
          </p:cNvPr>
          <p:cNvSpPr>
            <a:spLocks noGrp="1"/>
          </p:cNvSpPr>
          <p:nvPr>
            <p:ph idx="1"/>
          </p:nvPr>
        </p:nvSpPr>
        <p:spPr/>
        <p:txBody>
          <a:bodyPr/>
          <a:lstStyle/>
          <a:p>
            <a:r>
              <a:rPr lang="en-US" dirty="0"/>
              <a:t>Plan for CubeSat’s licensing and estimate spacecraft mission parameters</a:t>
            </a:r>
          </a:p>
          <a:p>
            <a:pPr lvl="1"/>
            <a:r>
              <a:rPr lang="en-US" dirty="0"/>
              <a:t>Learn the rules for the licensing body</a:t>
            </a:r>
          </a:p>
          <a:p>
            <a:pPr lvl="1"/>
            <a:r>
              <a:rPr lang="en-US" dirty="0"/>
              <a:t>Estimate mission length, Area-to-Mass ratio, orbit</a:t>
            </a:r>
          </a:p>
          <a:p>
            <a:r>
              <a:rPr lang="en-US" b="1" dirty="0">
                <a:solidFill>
                  <a:srgbClr val="7030A0"/>
                </a:solidFill>
              </a:rPr>
              <a:t>Plan for launch slips - calculate orbital lifetime over multiple launch years</a:t>
            </a:r>
          </a:p>
          <a:p>
            <a:pPr lvl="1"/>
            <a:r>
              <a:rPr lang="en-US" dirty="0"/>
              <a:t>Expect the launch date to slip due to spacecraft or launch vehicle readiness</a:t>
            </a:r>
          </a:p>
          <a:p>
            <a:pPr lvl="1"/>
            <a:r>
              <a:rPr lang="en-US" dirty="0"/>
              <a:t>Orbital debris waivers are sometimes possible, but not guaranteed</a:t>
            </a:r>
          </a:p>
          <a:p>
            <a:r>
              <a:rPr lang="en-US" dirty="0"/>
              <a:t>Consider mission design changes early in development process to: </a:t>
            </a:r>
          </a:p>
          <a:p>
            <a:pPr lvl="1"/>
            <a:r>
              <a:rPr lang="en-US" dirty="0"/>
              <a:t>Improve likelihood of compliance with orbital debris requirements </a:t>
            </a:r>
          </a:p>
          <a:p>
            <a:pPr lvl="1"/>
            <a:r>
              <a:rPr lang="en-US" dirty="0"/>
              <a:t>Meet minimum mission length</a:t>
            </a:r>
          </a:p>
          <a:p>
            <a:pPr lvl="1"/>
            <a:r>
              <a:rPr lang="en-US" dirty="0"/>
              <a:t>E.g. add propulsion, change cross-sectional area (deployables), change mass, </a:t>
            </a:r>
            <a:r>
              <a:rPr lang="en-US" dirty="0" err="1"/>
              <a:t>etc</a:t>
            </a:r>
            <a:endParaRPr lang="en-US" dirty="0"/>
          </a:p>
          <a:p>
            <a:endParaRPr lang="en-US" dirty="0"/>
          </a:p>
        </p:txBody>
      </p:sp>
      <p:sp>
        <p:nvSpPr>
          <p:cNvPr id="4" name="Slide Number Placeholder 3">
            <a:extLst>
              <a:ext uri="{FF2B5EF4-FFF2-40B4-BE49-F238E27FC236}">
                <a16:creationId xmlns:a16="http://schemas.microsoft.com/office/drawing/2014/main" id="{8006DC39-4EB3-328F-4474-3C302231209D}"/>
              </a:ext>
            </a:extLst>
          </p:cNvPr>
          <p:cNvSpPr>
            <a:spLocks noGrp="1"/>
          </p:cNvSpPr>
          <p:nvPr>
            <p:ph type="sldNum" sz="quarter" idx="11"/>
          </p:nvPr>
        </p:nvSpPr>
        <p:spPr/>
        <p:txBody>
          <a:bodyPr/>
          <a:lstStyle/>
          <a:p>
            <a:fld id="{FD396A51-04B0-409E-ACF8-3A826619CC50}" type="slidenum">
              <a:rPr lang="en-US" smtClean="0"/>
              <a:t>22</a:t>
            </a:fld>
            <a:endParaRPr lang="en-US"/>
          </a:p>
        </p:txBody>
      </p:sp>
    </p:spTree>
    <p:custDataLst>
      <p:tags r:id="rId1"/>
    </p:custDataLst>
    <p:extLst>
      <p:ext uri="{BB962C8B-B14F-4D97-AF65-F5344CB8AC3E}">
        <p14:creationId xmlns:p14="http://schemas.microsoft.com/office/powerpoint/2010/main" val="1609575971"/>
      </p:ext>
    </p:extLst>
  </p:cSld>
  <p:clrMapOvr>
    <a:masterClrMapping/>
  </p:clrMapOvr>
  <mc:AlternateContent xmlns:mc="http://schemas.openxmlformats.org/markup-compatibility/2006" xmlns:p14="http://schemas.microsoft.com/office/powerpoint/2010/main">
    <mc:Choice Requires="p14">
      <p:transition spd="slow" p14:dur="2000" advTm="13557"/>
    </mc:Choice>
    <mc:Fallback xmlns="">
      <p:transition spd="slow" advTm="1355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43E1781-0189-C04B-A459-F31579E950C5}"/>
              </a:ext>
            </a:extLst>
          </p:cNvPr>
          <p:cNvGraphicFramePr/>
          <p:nvPr/>
        </p:nvGraphicFramePr>
        <p:xfrm>
          <a:off x="267855" y="1180358"/>
          <a:ext cx="1166552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59">
            <a:extLst>
              <a:ext uri="{FF2B5EF4-FFF2-40B4-BE49-F238E27FC236}">
                <a16:creationId xmlns:a16="http://schemas.microsoft.com/office/drawing/2014/main" id="{937B37EB-D777-F04B-83FE-A0C06BF5E13E}"/>
              </a:ext>
            </a:extLst>
          </p:cNvPr>
          <p:cNvSpPr txBox="1">
            <a:spLocks/>
          </p:cNvSpPr>
          <p:nvPr/>
        </p:nvSpPr>
        <p:spPr>
          <a:xfrm>
            <a:off x="267856" y="289598"/>
            <a:ext cx="11665526" cy="6824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Traditional LSP Roles and Responsibilities</a:t>
            </a:r>
          </a:p>
        </p:txBody>
      </p:sp>
    </p:spTree>
    <p:extLst>
      <p:ext uri="{BB962C8B-B14F-4D97-AF65-F5344CB8AC3E}">
        <p14:creationId xmlns:p14="http://schemas.microsoft.com/office/powerpoint/2010/main" val="2554083942"/>
      </p:ext>
    </p:extLst>
  </p:cSld>
  <p:clrMapOvr>
    <a:masterClrMapping/>
  </p:clrMapOvr>
  <mc:AlternateContent xmlns:mc="http://schemas.openxmlformats.org/markup-compatibility/2006" xmlns:p14="http://schemas.microsoft.com/office/powerpoint/2010/main">
    <mc:Choice Requires="p14">
      <p:transition spd="slow" p14:dur="2000" advTm="9122"/>
    </mc:Choice>
    <mc:Fallback xmlns="">
      <p:transition spd="slow" advTm="912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25AAD-CFD9-1532-2ED5-F772786374B3}"/>
              </a:ext>
            </a:extLst>
          </p:cNvPr>
          <p:cNvPicPr>
            <a:picLocks noChangeAspect="1"/>
          </p:cNvPicPr>
          <p:nvPr/>
        </p:nvPicPr>
        <p:blipFill rotWithShape="1">
          <a:blip r:embed="rId3">
            <a:alphaModFix amt="70000"/>
          </a:blip>
          <a:srcRect b="65536"/>
          <a:stretch/>
        </p:blipFill>
        <p:spPr>
          <a:xfrm rot="10800000">
            <a:off x="6350" y="-1"/>
            <a:ext cx="12185650" cy="2362305"/>
          </a:xfrm>
          <a:prstGeom prst="rect">
            <a:avLst/>
          </a:prstGeom>
        </p:spPr>
      </p:pic>
      <p:pic>
        <p:nvPicPr>
          <p:cNvPr id="26" name="Picture 25">
            <a:extLst>
              <a:ext uri="{FF2B5EF4-FFF2-40B4-BE49-F238E27FC236}">
                <a16:creationId xmlns:a16="http://schemas.microsoft.com/office/drawing/2014/main" id="{ABDEA130-4F34-CF92-3FCD-A827EE7C8A33}"/>
              </a:ext>
            </a:extLst>
          </p:cNvPr>
          <p:cNvPicPr>
            <a:picLocks noChangeAspect="1"/>
          </p:cNvPicPr>
          <p:nvPr/>
        </p:nvPicPr>
        <p:blipFill rotWithShape="1">
          <a:blip r:embed="rId3">
            <a:alphaModFix amt="70000"/>
          </a:blip>
          <a:srcRect b="28896"/>
          <a:stretch/>
        </p:blipFill>
        <p:spPr>
          <a:xfrm>
            <a:off x="6350" y="2230330"/>
            <a:ext cx="12185650" cy="4627670"/>
          </a:xfrm>
          <a:prstGeom prst="rect">
            <a:avLst/>
          </a:prstGeom>
        </p:spPr>
      </p:pic>
      <p:sp>
        <p:nvSpPr>
          <p:cNvPr id="3" name="Title 1">
            <a:extLst>
              <a:ext uri="{FF2B5EF4-FFF2-40B4-BE49-F238E27FC236}">
                <a16:creationId xmlns:a16="http://schemas.microsoft.com/office/drawing/2014/main" id="{C9329119-90EB-A043-99DD-37E2686C26D7}"/>
              </a:ext>
            </a:extLst>
          </p:cNvPr>
          <p:cNvSpPr txBox="1">
            <a:spLocks/>
          </p:cNvSpPr>
          <p:nvPr/>
        </p:nvSpPr>
        <p:spPr>
          <a:xfrm>
            <a:off x="838200" y="533870"/>
            <a:ext cx="10515600" cy="114665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Launch Services Program</a:t>
            </a:r>
            <a:br>
              <a:rPr kumimoji="0" lang="en-US" sz="49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b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 Current Vehicle Fleet – NLS II -</a:t>
            </a:r>
            <a:endParaRPr kumimoji="0" lang="en-US" sz="49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Trebuchet MS" panose="020B0703020202090204" pitchFamily="34" charset="0"/>
              <a:ea typeface="+mj-ea"/>
              <a:cs typeface="+mj-cs"/>
            </a:endParaRPr>
          </a:p>
        </p:txBody>
      </p:sp>
      <p:graphicFrame>
        <p:nvGraphicFramePr>
          <p:cNvPr id="4" name="Table 37">
            <a:extLst>
              <a:ext uri="{FF2B5EF4-FFF2-40B4-BE49-F238E27FC236}">
                <a16:creationId xmlns:a16="http://schemas.microsoft.com/office/drawing/2014/main" id="{D272B6F7-FD60-7F4E-7B0C-D74F8C7185D7}"/>
              </a:ext>
            </a:extLst>
          </p:cNvPr>
          <p:cNvGraphicFramePr>
            <a:graphicFrameLocks noGrp="1"/>
          </p:cNvGraphicFramePr>
          <p:nvPr/>
        </p:nvGraphicFramePr>
        <p:xfrm>
          <a:off x="1073038" y="1965517"/>
          <a:ext cx="10045924" cy="4115421"/>
        </p:xfrm>
        <a:graphic>
          <a:graphicData uri="http://schemas.openxmlformats.org/drawingml/2006/table">
            <a:tbl>
              <a:tblPr firstRow="1" bandRow="1">
                <a:tableStyleId>{C083E6E3-FA7D-4D7B-A595-EF9225AFEA82}</a:tableStyleId>
              </a:tblPr>
              <a:tblGrid>
                <a:gridCol w="1435132">
                  <a:extLst>
                    <a:ext uri="{9D8B030D-6E8A-4147-A177-3AD203B41FA5}">
                      <a16:colId xmlns:a16="http://schemas.microsoft.com/office/drawing/2014/main" val="436139267"/>
                    </a:ext>
                  </a:extLst>
                </a:gridCol>
                <a:gridCol w="1435132">
                  <a:extLst>
                    <a:ext uri="{9D8B030D-6E8A-4147-A177-3AD203B41FA5}">
                      <a16:colId xmlns:a16="http://schemas.microsoft.com/office/drawing/2014/main" val="2442732375"/>
                    </a:ext>
                  </a:extLst>
                </a:gridCol>
                <a:gridCol w="1435132">
                  <a:extLst>
                    <a:ext uri="{9D8B030D-6E8A-4147-A177-3AD203B41FA5}">
                      <a16:colId xmlns:a16="http://schemas.microsoft.com/office/drawing/2014/main" val="4052458970"/>
                    </a:ext>
                  </a:extLst>
                </a:gridCol>
                <a:gridCol w="1435132">
                  <a:extLst>
                    <a:ext uri="{9D8B030D-6E8A-4147-A177-3AD203B41FA5}">
                      <a16:colId xmlns:a16="http://schemas.microsoft.com/office/drawing/2014/main" val="2355649616"/>
                    </a:ext>
                  </a:extLst>
                </a:gridCol>
                <a:gridCol w="1435132">
                  <a:extLst>
                    <a:ext uri="{9D8B030D-6E8A-4147-A177-3AD203B41FA5}">
                      <a16:colId xmlns:a16="http://schemas.microsoft.com/office/drawing/2014/main" val="2173790627"/>
                    </a:ext>
                  </a:extLst>
                </a:gridCol>
                <a:gridCol w="1435132">
                  <a:extLst>
                    <a:ext uri="{9D8B030D-6E8A-4147-A177-3AD203B41FA5}">
                      <a16:colId xmlns:a16="http://schemas.microsoft.com/office/drawing/2014/main" val="1145534851"/>
                    </a:ext>
                  </a:extLst>
                </a:gridCol>
                <a:gridCol w="1435132">
                  <a:extLst>
                    <a:ext uri="{9D8B030D-6E8A-4147-A177-3AD203B41FA5}">
                      <a16:colId xmlns:a16="http://schemas.microsoft.com/office/drawing/2014/main" val="3297641154"/>
                    </a:ext>
                  </a:extLst>
                </a:gridCol>
              </a:tblGrid>
              <a:tr h="332226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9647261"/>
                  </a:ext>
                </a:extLst>
              </a:tr>
              <a:tr h="793154">
                <a:tc>
                  <a:txBody>
                    <a:bodyPr/>
                    <a:lstStyle/>
                    <a:p>
                      <a:pPr algn="ctr"/>
                      <a:r>
                        <a:rPr lang="en-US" sz="1400" b="0" i="0" dirty="0">
                          <a:latin typeface="Trebuchet MS" panose="020B0703020202090204" pitchFamily="34" charset="0"/>
                        </a:rPr>
                        <a:t>NGIS</a:t>
                      </a:r>
                    </a:p>
                    <a:p>
                      <a:pPr algn="ctr"/>
                      <a:r>
                        <a:rPr lang="en-US" sz="1400" b="0" i="0" dirty="0">
                          <a:latin typeface="Trebuchet MS" panose="020B0703020202090204" pitchFamily="34" charset="0"/>
                        </a:rPr>
                        <a:t>Pegasus XL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NGIS</a:t>
                      </a:r>
                    </a:p>
                    <a:p>
                      <a:pPr algn="ctr"/>
                      <a:r>
                        <a:rPr lang="en-US" sz="1400" b="0" i="0" dirty="0">
                          <a:latin typeface="Trebuchet MS" panose="020B0703020202090204" pitchFamily="34" charset="0"/>
                        </a:rPr>
                        <a:t>Antares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ULA</a:t>
                      </a:r>
                    </a:p>
                    <a:p>
                      <a:pPr algn="ctr"/>
                      <a:r>
                        <a:rPr lang="en-US" sz="1400" b="0" i="0" dirty="0">
                          <a:latin typeface="Trebuchet MS" panose="020B0703020202090204" pitchFamily="34" charset="0"/>
                        </a:rPr>
                        <a:t>Atlas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SpaceX</a:t>
                      </a:r>
                    </a:p>
                    <a:p>
                      <a:pPr algn="ctr"/>
                      <a:r>
                        <a:rPr lang="en-US" sz="1400" b="0" i="0" dirty="0">
                          <a:latin typeface="Trebuchet MS" panose="020B0703020202090204" pitchFamily="34" charset="0"/>
                        </a:rPr>
                        <a:t>Falcon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SpaceX</a:t>
                      </a:r>
                    </a:p>
                    <a:p>
                      <a:pPr algn="ctr"/>
                      <a:r>
                        <a:rPr lang="en-US" sz="1400" b="0" i="0" dirty="0">
                          <a:latin typeface="Trebuchet MS" panose="020B0703020202090204" pitchFamily="34" charset="0"/>
                        </a:rPr>
                        <a:t>Falcon Heavy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ULA</a:t>
                      </a:r>
                    </a:p>
                    <a:p>
                      <a:pPr algn="ctr"/>
                      <a:r>
                        <a:rPr lang="en-US" sz="1400" b="0" i="0" dirty="0">
                          <a:latin typeface="Trebuchet MS" panose="020B0703020202090204" pitchFamily="34" charset="0"/>
                        </a:rPr>
                        <a:t>Vulcan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0" i="0" dirty="0">
                          <a:latin typeface="Trebuchet MS" panose="020B0703020202090204" pitchFamily="34" charset="0"/>
                        </a:rPr>
                        <a:t>Blue Origin</a:t>
                      </a:r>
                    </a:p>
                    <a:p>
                      <a:pPr algn="ctr"/>
                      <a:r>
                        <a:rPr lang="en-US" sz="1400" b="0" i="0" dirty="0">
                          <a:latin typeface="Trebuchet MS" panose="020B0703020202090204" pitchFamily="34" charset="0"/>
                        </a:rPr>
                        <a:t>New Glenn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25385260"/>
                  </a:ext>
                </a:extLst>
              </a:tr>
            </a:tbl>
          </a:graphicData>
        </a:graphic>
      </p:graphicFrame>
      <p:pic>
        <p:nvPicPr>
          <p:cNvPr id="17" name="Picture 10" descr="Image result for Pegasus XL PNG">
            <a:extLst>
              <a:ext uri="{FF2B5EF4-FFF2-40B4-BE49-F238E27FC236}">
                <a16:creationId xmlns:a16="http://schemas.microsoft.com/office/drawing/2014/main" id="{B2C306F1-82A4-1DDA-BBB1-C3F92EF701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59"/>
          <a:stretch/>
        </p:blipFill>
        <p:spPr bwMode="auto">
          <a:xfrm>
            <a:off x="1261172" y="2542550"/>
            <a:ext cx="1062815" cy="25202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bsnorton\AppData\Local\Microsoft\Windows\Temporary Internet Files\Content.Outlook\ORUYNIMZ\View 0 (3).png">
            <a:extLst>
              <a:ext uri="{FF2B5EF4-FFF2-40B4-BE49-F238E27FC236}">
                <a16:creationId xmlns:a16="http://schemas.microsoft.com/office/drawing/2014/main" id="{50F158AC-5B8B-6D8B-BAD7-9C5A39DFA4D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13" r="22453"/>
          <a:stretch/>
        </p:blipFill>
        <p:spPr bwMode="auto">
          <a:xfrm>
            <a:off x="2850127" y="2065828"/>
            <a:ext cx="743672" cy="31552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309D1AD-46E3-34D2-CACD-6F951758F004}"/>
              </a:ext>
            </a:extLst>
          </p:cNvPr>
          <p:cNvPicPr>
            <a:picLocks noChangeAspect="1"/>
          </p:cNvPicPr>
          <p:nvPr/>
        </p:nvPicPr>
        <p:blipFill>
          <a:blip r:embed="rId6"/>
          <a:stretch>
            <a:fillRect/>
          </a:stretch>
        </p:blipFill>
        <p:spPr>
          <a:xfrm>
            <a:off x="3800972" y="2052046"/>
            <a:ext cx="1756771" cy="3155220"/>
          </a:xfrm>
          <a:prstGeom prst="rect">
            <a:avLst/>
          </a:prstGeom>
        </p:spPr>
      </p:pic>
      <p:pic>
        <p:nvPicPr>
          <p:cNvPr id="25" name="Picture 2" descr="Image result for Falcon 9 PNG">
            <a:extLst>
              <a:ext uri="{FF2B5EF4-FFF2-40B4-BE49-F238E27FC236}">
                <a16:creationId xmlns:a16="http://schemas.microsoft.com/office/drawing/2014/main" id="{DF8CA171-3B55-83AD-22C6-40B501C9518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425" r="14498"/>
          <a:stretch/>
        </p:blipFill>
        <p:spPr bwMode="auto">
          <a:xfrm>
            <a:off x="5878990" y="2116186"/>
            <a:ext cx="438086" cy="30508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SpaceX Falcon PNG">
            <a:extLst>
              <a:ext uri="{FF2B5EF4-FFF2-40B4-BE49-F238E27FC236}">
                <a16:creationId xmlns:a16="http://schemas.microsoft.com/office/drawing/2014/main" id="{6C9EB907-149F-0997-6D8E-898BA9DA32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8751" y="2101703"/>
            <a:ext cx="543109" cy="30508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Vulcan Centaur - 3D model by aleesatana (@alisatana) [41970ea] - Sketchfab">
            <a:extLst>
              <a:ext uri="{FF2B5EF4-FFF2-40B4-BE49-F238E27FC236}">
                <a16:creationId xmlns:a16="http://schemas.microsoft.com/office/drawing/2014/main" id="{D81BBC86-E782-F107-9B15-61B1F4B3E8C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52" b="93333" l="10000" r="90000">
                        <a14:foregroundMark x1="47917" y1="9352" x2="47917" y2="9352"/>
                        <a14:foregroundMark x1="47917" y1="9352" x2="47917" y2="9352"/>
                        <a14:foregroundMark x1="47135" y1="93333" x2="47135" y2="93333"/>
                        <a14:foregroundMark x1="46042" y1="93333" x2="46042" y2="93333"/>
                      </a14:backgroundRemoval>
                    </a14:imgEffect>
                    <a14:imgEffect>
                      <a14:saturation sat="66000"/>
                    </a14:imgEffect>
                  </a14:imgLayer>
                </a14:imgProps>
              </a:ext>
              <a:ext uri="{28A0092B-C50C-407E-A947-70E740481C1C}">
                <a14:useLocalDpi xmlns:a14="http://schemas.microsoft.com/office/drawing/2010/main" val="0"/>
              </a:ext>
            </a:extLst>
          </a:blip>
          <a:srcRect l="44759" r="47381"/>
          <a:stretch/>
        </p:blipFill>
        <p:spPr bwMode="auto">
          <a:xfrm>
            <a:off x="8765423" y="1943711"/>
            <a:ext cx="462638" cy="33109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72B4328-4FF8-AB3E-52B9-E6EF3C3FDF22}"/>
              </a:ext>
            </a:extLst>
          </p:cNvPr>
          <p:cNvPicPr>
            <a:picLocks noChangeAspect="1"/>
          </p:cNvPicPr>
          <p:nvPr/>
        </p:nvPicPr>
        <p:blipFill>
          <a:blip r:embed="rId11"/>
          <a:stretch>
            <a:fillRect/>
          </a:stretch>
        </p:blipFill>
        <p:spPr>
          <a:xfrm>
            <a:off x="10161624" y="2089836"/>
            <a:ext cx="478242" cy="3084799"/>
          </a:xfrm>
          <a:prstGeom prst="rect">
            <a:avLst/>
          </a:prstGeom>
        </p:spPr>
      </p:pic>
      <p:sp>
        <p:nvSpPr>
          <p:cNvPr id="31" name="TextBox 30">
            <a:extLst>
              <a:ext uri="{FF2B5EF4-FFF2-40B4-BE49-F238E27FC236}">
                <a16:creationId xmlns:a16="http://schemas.microsoft.com/office/drawing/2014/main" id="{2A471F3E-3C0E-2E5F-670C-180F2E67CD3D}"/>
              </a:ext>
            </a:extLst>
          </p:cNvPr>
          <p:cNvSpPr txBox="1"/>
          <p:nvPr/>
        </p:nvSpPr>
        <p:spPr>
          <a:xfrm>
            <a:off x="994234" y="6130915"/>
            <a:ext cx="1763624"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*Not shown to scale</a:t>
            </a:r>
          </a:p>
        </p:txBody>
      </p:sp>
    </p:spTree>
    <p:extLst>
      <p:ext uri="{BB962C8B-B14F-4D97-AF65-F5344CB8AC3E}">
        <p14:creationId xmlns:p14="http://schemas.microsoft.com/office/powerpoint/2010/main" val="799242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25AAD-CFD9-1532-2ED5-F772786374B3}"/>
              </a:ext>
            </a:extLst>
          </p:cNvPr>
          <p:cNvPicPr>
            <a:picLocks noChangeAspect="1"/>
          </p:cNvPicPr>
          <p:nvPr/>
        </p:nvPicPr>
        <p:blipFill rotWithShape="1">
          <a:blip r:embed="rId3">
            <a:alphaModFix amt="70000"/>
          </a:blip>
          <a:srcRect b="65536"/>
          <a:stretch/>
        </p:blipFill>
        <p:spPr>
          <a:xfrm rot="10800000">
            <a:off x="6350" y="-1"/>
            <a:ext cx="12185650" cy="2362305"/>
          </a:xfrm>
          <a:prstGeom prst="rect">
            <a:avLst/>
          </a:prstGeom>
        </p:spPr>
      </p:pic>
      <p:pic>
        <p:nvPicPr>
          <p:cNvPr id="26" name="Picture 25">
            <a:extLst>
              <a:ext uri="{FF2B5EF4-FFF2-40B4-BE49-F238E27FC236}">
                <a16:creationId xmlns:a16="http://schemas.microsoft.com/office/drawing/2014/main" id="{ABDEA130-4F34-CF92-3FCD-A827EE7C8A33}"/>
              </a:ext>
            </a:extLst>
          </p:cNvPr>
          <p:cNvPicPr>
            <a:picLocks noChangeAspect="1"/>
          </p:cNvPicPr>
          <p:nvPr/>
        </p:nvPicPr>
        <p:blipFill rotWithShape="1">
          <a:blip r:embed="rId3">
            <a:alphaModFix amt="70000"/>
          </a:blip>
          <a:srcRect b="28896"/>
          <a:stretch/>
        </p:blipFill>
        <p:spPr>
          <a:xfrm>
            <a:off x="6350" y="2230330"/>
            <a:ext cx="12185650" cy="4627670"/>
          </a:xfrm>
          <a:prstGeom prst="rect">
            <a:avLst/>
          </a:prstGeom>
        </p:spPr>
      </p:pic>
      <p:sp>
        <p:nvSpPr>
          <p:cNvPr id="3" name="Title 1">
            <a:extLst>
              <a:ext uri="{FF2B5EF4-FFF2-40B4-BE49-F238E27FC236}">
                <a16:creationId xmlns:a16="http://schemas.microsoft.com/office/drawing/2014/main" id="{C9329119-90EB-A043-99DD-37E2686C26D7}"/>
              </a:ext>
            </a:extLst>
          </p:cNvPr>
          <p:cNvSpPr txBox="1">
            <a:spLocks/>
          </p:cNvSpPr>
          <p:nvPr/>
        </p:nvSpPr>
        <p:spPr>
          <a:xfrm>
            <a:off x="838200" y="533870"/>
            <a:ext cx="10515600" cy="114665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Launch Services Program</a:t>
            </a:r>
            <a:br>
              <a:rPr kumimoji="0" lang="en-US" sz="49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b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 VADR Launch Service Providers -</a:t>
            </a:r>
            <a:endParaRPr kumimoji="0" lang="en-US" sz="49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Trebuchet MS" panose="020B0703020202090204" pitchFamily="34" charset="0"/>
              <a:ea typeface="+mj-ea"/>
              <a:cs typeface="+mj-cs"/>
            </a:endParaRPr>
          </a:p>
        </p:txBody>
      </p:sp>
      <p:pic>
        <p:nvPicPr>
          <p:cNvPr id="6" name="Picture 5" descr="A picture containing font, logo, symbol, text&#10;&#10;Description automatically generated">
            <a:extLst>
              <a:ext uri="{FF2B5EF4-FFF2-40B4-BE49-F238E27FC236}">
                <a16:creationId xmlns:a16="http://schemas.microsoft.com/office/drawing/2014/main" id="{4BFC5F48-CC76-026C-EBCC-556D5F318013}"/>
              </a:ext>
            </a:extLst>
          </p:cNvPr>
          <p:cNvPicPr>
            <a:picLocks noChangeAspect="1"/>
          </p:cNvPicPr>
          <p:nvPr/>
        </p:nvPicPr>
        <p:blipFill>
          <a:blip r:embed="rId4"/>
          <a:stretch>
            <a:fillRect/>
          </a:stretch>
        </p:blipFill>
        <p:spPr>
          <a:xfrm>
            <a:off x="9167652" y="2039752"/>
            <a:ext cx="2376914" cy="1146652"/>
          </a:xfrm>
          <a:prstGeom prst="rect">
            <a:avLst/>
          </a:prstGeom>
          <a:ln w="38100">
            <a:solidFill>
              <a:schemeClr val="tx1"/>
            </a:solidFill>
          </a:ln>
        </p:spPr>
      </p:pic>
      <p:pic>
        <p:nvPicPr>
          <p:cNvPr id="8" name="Picture 7" descr="A blue and white logo&#10;&#10;Description automatically generated with medium confidence">
            <a:extLst>
              <a:ext uri="{FF2B5EF4-FFF2-40B4-BE49-F238E27FC236}">
                <a16:creationId xmlns:a16="http://schemas.microsoft.com/office/drawing/2014/main" id="{78656106-D107-C2C1-8D7F-CEF7F331E2CB}"/>
              </a:ext>
            </a:extLst>
          </p:cNvPr>
          <p:cNvPicPr>
            <a:picLocks noChangeAspect="1"/>
          </p:cNvPicPr>
          <p:nvPr/>
        </p:nvPicPr>
        <p:blipFill>
          <a:blip r:embed="rId5"/>
          <a:stretch>
            <a:fillRect/>
          </a:stretch>
        </p:blipFill>
        <p:spPr>
          <a:xfrm>
            <a:off x="9167652" y="5100210"/>
            <a:ext cx="2376914" cy="1146652"/>
          </a:xfrm>
          <a:prstGeom prst="rect">
            <a:avLst/>
          </a:prstGeom>
          <a:ln w="38100">
            <a:solidFill>
              <a:schemeClr val="tx1"/>
            </a:solidFill>
          </a:ln>
        </p:spPr>
      </p:pic>
      <p:pic>
        <p:nvPicPr>
          <p:cNvPr id="10" name="Picture 9" descr="A blue and white logo&#10;&#10;Description automatically generated with low confidence">
            <a:extLst>
              <a:ext uri="{FF2B5EF4-FFF2-40B4-BE49-F238E27FC236}">
                <a16:creationId xmlns:a16="http://schemas.microsoft.com/office/drawing/2014/main" id="{A674B611-F88B-46DE-2104-8998751E5C01}"/>
              </a:ext>
            </a:extLst>
          </p:cNvPr>
          <p:cNvPicPr>
            <a:picLocks noChangeAspect="1"/>
          </p:cNvPicPr>
          <p:nvPr/>
        </p:nvPicPr>
        <p:blipFill>
          <a:blip r:embed="rId6"/>
          <a:stretch>
            <a:fillRect/>
          </a:stretch>
        </p:blipFill>
        <p:spPr>
          <a:xfrm>
            <a:off x="6321818" y="5103560"/>
            <a:ext cx="2376914" cy="1146652"/>
          </a:xfrm>
          <a:prstGeom prst="rect">
            <a:avLst/>
          </a:prstGeom>
          <a:ln w="38100">
            <a:solidFill>
              <a:schemeClr val="tx1"/>
            </a:solidFill>
          </a:ln>
        </p:spPr>
      </p:pic>
      <p:pic>
        <p:nvPicPr>
          <p:cNvPr id="12" name="Picture 11" descr="A white text on a black background&#10;&#10;Description automatically generated with medium confidence">
            <a:extLst>
              <a:ext uri="{FF2B5EF4-FFF2-40B4-BE49-F238E27FC236}">
                <a16:creationId xmlns:a16="http://schemas.microsoft.com/office/drawing/2014/main" id="{B038B297-96B5-2AAD-D3F7-16ED35AD9F13}"/>
              </a:ext>
            </a:extLst>
          </p:cNvPr>
          <p:cNvPicPr>
            <a:picLocks noChangeAspect="1"/>
          </p:cNvPicPr>
          <p:nvPr/>
        </p:nvPicPr>
        <p:blipFill>
          <a:blip r:embed="rId7"/>
          <a:stretch>
            <a:fillRect/>
          </a:stretch>
        </p:blipFill>
        <p:spPr>
          <a:xfrm>
            <a:off x="3493270" y="5103560"/>
            <a:ext cx="2376914" cy="1146652"/>
          </a:xfrm>
          <a:prstGeom prst="rect">
            <a:avLst/>
          </a:prstGeom>
          <a:ln w="38100">
            <a:solidFill>
              <a:schemeClr val="tx1"/>
            </a:solidFill>
          </a:ln>
        </p:spPr>
      </p:pic>
      <p:pic>
        <p:nvPicPr>
          <p:cNvPr id="14" name="Picture 13" descr="A white and red logo on a black background&#10;&#10;Description automatically generated with medium confidence">
            <a:extLst>
              <a:ext uri="{FF2B5EF4-FFF2-40B4-BE49-F238E27FC236}">
                <a16:creationId xmlns:a16="http://schemas.microsoft.com/office/drawing/2014/main" id="{D7E95E97-BC85-6F2C-A72F-08696C0EB01A}"/>
              </a:ext>
            </a:extLst>
          </p:cNvPr>
          <p:cNvPicPr>
            <a:picLocks noChangeAspect="1"/>
          </p:cNvPicPr>
          <p:nvPr/>
        </p:nvPicPr>
        <p:blipFill>
          <a:blip r:embed="rId8"/>
          <a:stretch>
            <a:fillRect/>
          </a:stretch>
        </p:blipFill>
        <p:spPr>
          <a:xfrm>
            <a:off x="658923" y="5103560"/>
            <a:ext cx="2376914" cy="1146652"/>
          </a:xfrm>
          <a:prstGeom prst="rect">
            <a:avLst/>
          </a:prstGeom>
          <a:ln w="38100">
            <a:solidFill>
              <a:schemeClr val="tx1"/>
            </a:solidFill>
          </a:ln>
        </p:spPr>
      </p:pic>
      <p:pic>
        <p:nvPicPr>
          <p:cNvPr id="16" name="Picture 15" descr="A white text on a black background&#10;&#10;Description automatically generated with medium confidence">
            <a:extLst>
              <a:ext uri="{FF2B5EF4-FFF2-40B4-BE49-F238E27FC236}">
                <a16:creationId xmlns:a16="http://schemas.microsoft.com/office/drawing/2014/main" id="{C28A943E-4F4D-823B-DC95-454D4B9F204D}"/>
              </a:ext>
            </a:extLst>
          </p:cNvPr>
          <p:cNvPicPr>
            <a:picLocks noChangeAspect="1"/>
          </p:cNvPicPr>
          <p:nvPr/>
        </p:nvPicPr>
        <p:blipFill>
          <a:blip r:embed="rId9"/>
          <a:stretch>
            <a:fillRect/>
          </a:stretch>
        </p:blipFill>
        <p:spPr>
          <a:xfrm>
            <a:off x="9167652" y="3569981"/>
            <a:ext cx="2376914" cy="1146652"/>
          </a:xfrm>
          <a:prstGeom prst="rect">
            <a:avLst/>
          </a:prstGeom>
          <a:ln w="38100">
            <a:solidFill>
              <a:schemeClr val="tx1"/>
            </a:solidFill>
          </a:ln>
        </p:spPr>
      </p:pic>
      <p:pic>
        <p:nvPicPr>
          <p:cNvPr id="19" name="Picture 18" descr="A picture containing font, text, graphics, screenshot&#10;&#10;Description automatically generated">
            <a:extLst>
              <a:ext uri="{FF2B5EF4-FFF2-40B4-BE49-F238E27FC236}">
                <a16:creationId xmlns:a16="http://schemas.microsoft.com/office/drawing/2014/main" id="{B231049F-CE65-55B2-0E40-1230077EA0B4}"/>
              </a:ext>
            </a:extLst>
          </p:cNvPr>
          <p:cNvPicPr>
            <a:picLocks noChangeAspect="1"/>
          </p:cNvPicPr>
          <p:nvPr/>
        </p:nvPicPr>
        <p:blipFill>
          <a:blip r:embed="rId10"/>
          <a:stretch>
            <a:fillRect/>
          </a:stretch>
        </p:blipFill>
        <p:spPr>
          <a:xfrm>
            <a:off x="6321818" y="3569981"/>
            <a:ext cx="2376914" cy="1146652"/>
          </a:xfrm>
          <a:prstGeom prst="rect">
            <a:avLst/>
          </a:prstGeom>
          <a:ln w="38100">
            <a:solidFill>
              <a:schemeClr val="tx1"/>
            </a:solidFill>
          </a:ln>
        </p:spPr>
      </p:pic>
      <p:pic>
        <p:nvPicPr>
          <p:cNvPr id="22" name="Picture 21" descr="A blue sign with white text&#10;&#10;Description automatically generated with medium confidence">
            <a:extLst>
              <a:ext uri="{FF2B5EF4-FFF2-40B4-BE49-F238E27FC236}">
                <a16:creationId xmlns:a16="http://schemas.microsoft.com/office/drawing/2014/main" id="{61409836-3007-3C06-1C3B-279790F98F4E}"/>
              </a:ext>
            </a:extLst>
          </p:cNvPr>
          <p:cNvPicPr>
            <a:picLocks noChangeAspect="1"/>
          </p:cNvPicPr>
          <p:nvPr/>
        </p:nvPicPr>
        <p:blipFill>
          <a:blip r:embed="rId11"/>
          <a:stretch>
            <a:fillRect/>
          </a:stretch>
        </p:blipFill>
        <p:spPr>
          <a:xfrm>
            <a:off x="3493270" y="3569981"/>
            <a:ext cx="2376914" cy="1146652"/>
          </a:xfrm>
          <a:prstGeom prst="rect">
            <a:avLst/>
          </a:prstGeom>
          <a:ln w="38100">
            <a:solidFill>
              <a:schemeClr val="tx1"/>
            </a:solidFill>
          </a:ln>
        </p:spPr>
      </p:pic>
      <p:pic>
        <p:nvPicPr>
          <p:cNvPr id="29" name="Picture 28" descr="A picture containing font, graphics, screenshot, graphic design&#10;&#10;Description automatically generated">
            <a:extLst>
              <a:ext uri="{FF2B5EF4-FFF2-40B4-BE49-F238E27FC236}">
                <a16:creationId xmlns:a16="http://schemas.microsoft.com/office/drawing/2014/main" id="{2FD03AD7-4B7A-27C1-512B-A3A94C11D0A0}"/>
              </a:ext>
            </a:extLst>
          </p:cNvPr>
          <p:cNvPicPr>
            <a:picLocks noChangeAspect="1"/>
          </p:cNvPicPr>
          <p:nvPr/>
        </p:nvPicPr>
        <p:blipFill>
          <a:blip r:embed="rId12"/>
          <a:stretch>
            <a:fillRect/>
          </a:stretch>
        </p:blipFill>
        <p:spPr>
          <a:xfrm>
            <a:off x="658923" y="3569981"/>
            <a:ext cx="2376914" cy="1146652"/>
          </a:xfrm>
          <a:prstGeom prst="rect">
            <a:avLst/>
          </a:prstGeom>
          <a:ln w="38100">
            <a:solidFill>
              <a:schemeClr val="tx1"/>
            </a:solidFill>
          </a:ln>
        </p:spPr>
      </p:pic>
      <p:pic>
        <p:nvPicPr>
          <p:cNvPr id="32" name="Picture 31" descr="A blue sign with white text&#10;&#10;Description automatically generated with medium confidence">
            <a:extLst>
              <a:ext uri="{FF2B5EF4-FFF2-40B4-BE49-F238E27FC236}">
                <a16:creationId xmlns:a16="http://schemas.microsoft.com/office/drawing/2014/main" id="{53EDA74A-2DE1-B1D1-ECC1-7AF10B5F6F9D}"/>
              </a:ext>
            </a:extLst>
          </p:cNvPr>
          <p:cNvPicPr>
            <a:picLocks noChangeAspect="1"/>
          </p:cNvPicPr>
          <p:nvPr/>
        </p:nvPicPr>
        <p:blipFill>
          <a:blip r:embed="rId13"/>
          <a:stretch>
            <a:fillRect/>
          </a:stretch>
        </p:blipFill>
        <p:spPr>
          <a:xfrm>
            <a:off x="6330461" y="2036401"/>
            <a:ext cx="2376914" cy="1146652"/>
          </a:xfrm>
          <a:prstGeom prst="rect">
            <a:avLst/>
          </a:prstGeom>
          <a:ln w="38100">
            <a:solidFill>
              <a:schemeClr val="tx1"/>
            </a:solidFill>
          </a:ln>
        </p:spPr>
      </p:pic>
      <p:pic>
        <p:nvPicPr>
          <p:cNvPr id="34" name="Picture 33" descr="A black and white logo&#10;&#10;Description automatically generated with low confidence">
            <a:extLst>
              <a:ext uri="{FF2B5EF4-FFF2-40B4-BE49-F238E27FC236}">
                <a16:creationId xmlns:a16="http://schemas.microsoft.com/office/drawing/2014/main" id="{383296D8-6024-5ADA-43FC-0F02B56167AE}"/>
              </a:ext>
            </a:extLst>
          </p:cNvPr>
          <p:cNvPicPr>
            <a:picLocks noChangeAspect="1"/>
          </p:cNvPicPr>
          <p:nvPr/>
        </p:nvPicPr>
        <p:blipFill>
          <a:blip r:embed="rId14"/>
          <a:stretch>
            <a:fillRect/>
          </a:stretch>
        </p:blipFill>
        <p:spPr>
          <a:xfrm>
            <a:off x="3493270" y="2036401"/>
            <a:ext cx="2376914" cy="1146652"/>
          </a:xfrm>
          <a:prstGeom prst="rect">
            <a:avLst/>
          </a:prstGeom>
          <a:ln w="38100">
            <a:solidFill>
              <a:schemeClr val="tx1"/>
            </a:solidFill>
          </a:ln>
        </p:spPr>
      </p:pic>
      <p:pic>
        <p:nvPicPr>
          <p:cNvPr id="36" name="Picture 35" descr="A picture containing graphics, font, screenshot, design&#10;&#10;Description automatically generated">
            <a:extLst>
              <a:ext uri="{FF2B5EF4-FFF2-40B4-BE49-F238E27FC236}">
                <a16:creationId xmlns:a16="http://schemas.microsoft.com/office/drawing/2014/main" id="{3B7BBA69-7EB9-2531-2402-BEBA82C0A605}"/>
              </a:ext>
            </a:extLst>
          </p:cNvPr>
          <p:cNvPicPr>
            <a:picLocks noChangeAspect="1"/>
          </p:cNvPicPr>
          <p:nvPr/>
        </p:nvPicPr>
        <p:blipFill>
          <a:blip r:embed="rId15"/>
          <a:stretch>
            <a:fillRect/>
          </a:stretch>
        </p:blipFill>
        <p:spPr>
          <a:xfrm>
            <a:off x="658923" y="2036402"/>
            <a:ext cx="2376914" cy="1146652"/>
          </a:xfrm>
          <a:prstGeom prst="rect">
            <a:avLst/>
          </a:prstGeom>
          <a:ln w="38100">
            <a:solidFill>
              <a:schemeClr val="tx1"/>
            </a:solidFill>
          </a:ln>
        </p:spPr>
      </p:pic>
    </p:spTree>
    <p:extLst>
      <p:ext uri="{BB962C8B-B14F-4D97-AF65-F5344CB8AC3E}">
        <p14:creationId xmlns:p14="http://schemas.microsoft.com/office/powerpoint/2010/main" val="18010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ext&#10;&#10;Description automatically generated with low confidence">
            <a:extLst>
              <a:ext uri="{FF2B5EF4-FFF2-40B4-BE49-F238E27FC236}">
                <a16:creationId xmlns:a16="http://schemas.microsoft.com/office/drawing/2014/main" id="{54374FFC-198C-F415-B6A2-331C2EF24A6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80271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A2E4B5-A8CC-E6B6-6DDB-602A964D474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1762" t="16083" r="22594" b="1096"/>
          <a:stretch/>
        </p:blipFill>
        <p:spPr bwMode="auto">
          <a:xfrm>
            <a:off x="4661505" y="3800935"/>
            <a:ext cx="2577846" cy="25611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BE6AE767-654B-4F55-B7AB-7AAE14B887FE}"/>
              </a:ext>
            </a:extLst>
          </p:cNvPr>
          <p:cNvSpPr txBox="1">
            <a:spLocks/>
          </p:cNvSpPr>
          <p:nvPr/>
        </p:nvSpPr>
        <p:spPr>
          <a:xfrm>
            <a:off x="366233" y="0"/>
            <a:ext cx="9532042"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panose="020B0604020202020204" pitchFamily="34" charset="0"/>
                <a:ea typeface="Arial" charset="0"/>
                <a:cs typeface="Arial" panose="020B0604020202020204" pitchFamily="34" charset="0"/>
              </a:rPr>
              <a:t>CubeSat Launch Initiative (CSLI)</a:t>
            </a:r>
          </a:p>
        </p:txBody>
      </p:sp>
      <p:sp>
        <p:nvSpPr>
          <p:cNvPr id="6" name="TextBox 5">
            <a:extLst>
              <a:ext uri="{FF2B5EF4-FFF2-40B4-BE49-F238E27FC236}">
                <a16:creationId xmlns:a16="http://schemas.microsoft.com/office/drawing/2014/main" id="{05E73513-A884-0A1C-86F8-DD5D637B1FDC}"/>
              </a:ext>
            </a:extLst>
          </p:cNvPr>
          <p:cNvSpPr txBox="1"/>
          <p:nvPr/>
        </p:nvSpPr>
        <p:spPr>
          <a:xfrm>
            <a:off x="3141952" y="1118931"/>
            <a:ext cx="590809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CSLI provides launch opportunities to U.S. CubeSat developers, thereby giving them a pathway to conduct research in the areas of science, exploration, technology development and education.</a:t>
            </a:r>
          </a:p>
        </p:txBody>
      </p:sp>
      <p:pic>
        <p:nvPicPr>
          <p:cNvPr id="11" name="Picture 10">
            <a:extLst>
              <a:ext uri="{FF2B5EF4-FFF2-40B4-BE49-F238E27FC236}">
                <a16:creationId xmlns:a16="http://schemas.microsoft.com/office/drawing/2014/main" id="{44D957A5-2C45-A3CA-7948-311275A5BAD3}"/>
              </a:ext>
            </a:extLst>
          </p:cNvPr>
          <p:cNvPicPr>
            <a:picLocks noChangeAspect="1"/>
          </p:cNvPicPr>
          <p:nvPr/>
        </p:nvPicPr>
        <p:blipFill>
          <a:blip r:embed="rId5"/>
          <a:srcRect/>
          <a:stretch/>
        </p:blipFill>
        <p:spPr>
          <a:xfrm>
            <a:off x="655178" y="1045793"/>
            <a:ext cx="2002027" cy="2002027"/>
          </a:xfrm>
          <a:prstGeom prst="rect">
            <a:avLst/>
          </a:prstGeom>
        </p:spPr>
      </p:pic>
      <p:sp>
        <p:nvSpPr>
          <p:cNvPr id="4" name="TextBox 3">
            <a:extLst>
              <a:ext uri="{FF2B5EF4-FFF2-40B4-BE49-F238E27FC236}">
                <a16:creationId xmlns:a16="http://schemas.microsoft.com/office/drawing/2014/main" id="{7850827B-1278-4468-2458-B11F16994125}"/>
              </a:ext>
            </a:extLst>
          </p:cNvPr>
          <p:cNvSpPr txBox="1"/>
          <p:nvPr/>
        </p:nvSpPr>
        <p:spPr>
          <a:xfrm>
            <a:off x="3733133" y="1973991"/>
            <a:ext cx="47257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a:ln>
                  <a:noFill/>
                </a:ln>
                <a:solidFill>
                  <a:srgbClr val="70AD47">
                    <a:lumMod val="75000"/>
                  </a:srgbClr>
                </a:solidFill>
                <a:effectLst/>
                <a:uLnTx/>
                <a:uFillTx/>
                <a:latin typeface="Arial"/>
                <a:ea typeface="+mn-ea"/>
                <a:cs typeface="Arial"/>
              </a:rPr>
              <a:t>Opportunity for NASA to fund CubeSat launches</a:t>
            </a:r>
          </a:p>
        </p:txBody>
      </p:sp>
      <p:pic>
        <p:nvPicPr>
          <p:cNvPr id="13" name="Picture 12" descr="A picture containing person, blue&#10;&#10;Description automatically generated">
            <a:extLst>
              <a:ext uri="{FF2B5EF4-FFF2-40B4-BE49-F238E27FC236}">
                <a16:creationId xmlns:a16="http://schemas.microsoft.com/office/drawing/2014/main" id="{97AAEA85-F189-78FA-BF0F-FEF2A24D7582}"/>
              </a:ext>
            </a:extLst>
          </p:cNvPr>
          <p:cNvPicPr>
            <a:picLocks noChangeAspect="1"/>
          </p:cNvPicPr>
          <p:nvPr/>
        </p:nvPicPr>
        <p:blipFill rotWithShape="1">
          <a:blip r:embed="rId6"/>
          <a:srcRect l="33892" r="6085" b="3"/>
          <a:stretch/>
        </p:blipFill>
        <p:spPr>
          <a:xfrm>
            <a:off x="2358369" y="3801795"/>
            <a:ext cx="2303136" cy="2561180"/>
          </a:xfrm>
          <a:prstGeom prst="rect">
            <a:avLst/>
          </a:prstGeom>
          <a:solidFill>
            <a:srgbClr val="FFFFFF">
              <a:shade val="85000"/>
            </a:srgbClr>
          </a:solidFill>
        </p:spPr>
      </p:pic>
      <p:pic>
        <p:nvPicPr>
          <p:cNvPr id="7" name="Picture 4">
            <a:extLst>
              <a:ext uri="{FF2B5EF4-FFF2-40B4-BE49-F238E27FC236}">
                <a16:creationId xmlns:a16="http://schemas.microsoft.com/office/drawing/2014/main" id="{99DFDBEC-478A-2BC0-DFEE-C12E676915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65" r="17870" b="-2"/>
          <a:stretch/>
        </p:blipFill>
        <p:spPr bwMode="auto">
          <a:xfrm>
            <a:off x="0" y="3804561"/>
            <a:ext cx="2361679" cy="2558414"/>
          </a:xfrm>
          <a:prstGeom prst="rect">
            <a:avLst/>
          </a:prstGeom>
          <a:solidFill>
            <a:srgbClr val="FFFFFF">
              <a:shade val="85000"/>
            </a:srgbClr>
          </a:solidFill>
        </p:spPr>
      </p:pic>
      <p:pic>
        <p:nvPicPr>
          <p:cNvPr id="8" name="Picture 4">
            <a:extLst>
              <a:ext uri="{FF2B5EF4-FFF2-40B4-BE49-F238E27FC236}">
                <a16:creationId xmlns:a16="http://schemas.microsoft.com/office/drawing/2014/main" id="{538E9119-5E96-7EC8-E69F-3339A174A353}"/>
              </a:ext>
            </a:extLst>
          </p:cNvPr>
          <p:cNvPicPr>
            <a:picLocks noChangeAspect="1" noChangeArrowheads="1"/>
          </p:cNvPicPr>
          <p:nvPr/>
        </p:nvPicPr>
        <p:blipFill>
          <a:blip r:embed="rId8"/>
          <a:srcRect l="6809" r="6809"/>
          <a:stretch/>
        </p:blipFill>
        <p:spPr bwMode="auto">
          <a:xfrm>
            <a:off x="9821561" y="3804560"/>
            <a:ext cx="2373750" cy="2557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view of a city from a window&#10;&#10;Description automatically generated with low confidence">
            <a:extLst>
              <a:ext uri="{FF2B5EF4-FFF2-40B4-BE49-F238E27FC236}">
                <a16:creationId xmlns:a16="http://schemas.microsoft.com/office/drawing/2014/main" id="{FC0E9C7E-79D9-11DC-D549-207FA5FCFAE5}"/>
              </a:ext>
            </a:extLst>
          </p:cNvPr>
          <p:cNvPicPr>
            <a:picLocks noChangeAspect="1"/>
          </p:cNvPicPr>
          <p:nvPr/>
        </p:nvPicPr>
        <p:blipFill rotWithShape="1">
          <a:blip r:embed="rId9"/>
          <a:srcRect l="19269" t="20466" r="33241" b="11997"/>
          <a:stretch/>
        </p:blipFill>
        <p:spPr>
          <a:xfrm>
            <a:off x="7239351" y="3804132"/>
            <a:ext cx="2705275" cy="2558414"/>
          </a:xfrm>
          <a:prstGeom prst="rect">
            <a:avLst/>
          </a:prstGeom>
        </p:spPr>
      </p:pic>
      <p:pic>
        <p:nvPicPr>
          <p:cNvPr id="12" name="Picture 6">
            <a:extLst>
              <a:ext uri="{FF2B5EF4-FFF2-40B4-BE49-F238E27FC236}">
                <a16:creationId xmlns:a16="http://schemas.microsoft.com/office/drawing/2014/main" id="{BD653C8C-27B1-2FFE-7CE1-6BE63CD3ECEB}"/>
              </a:ext>
            </a:extLst>
          </p:cNvPr>
          <p:cNvPicPr>
            <a:picLocks noChangeAspect="1"/>
          </p:cNvPicPr>
          <p:nvPr/>
        </p:nvPicPr>
        <p:blipFill rotWithShape="1">
          <a:blip r:embed="rId10">
            <a:alphaModFix/>
          </a:blip>
          <a:srcRect l="19412" t="28475" r="24554" b="19075"/>
          <a:stretch/>
        </p:blipFill>
        <p:spPr>
          <a:xfrm>
            <a:off x="9944626" y="1194801"/>
            <a:ext cx="1897922" cy="1878444"/>
          </a:xfrm>
          <a:prstGeom prst="rect">
            <a:avLst/>
          </a:prstGeom>
          <a:ln w="28575">
            <a:solidFill>
              <a:schemeClr val="tx1"/>
            </a:solidFill>
          </a:ln>
        </p:spPr>
      </p:pic>
      <p:sp>
        <p:nvSpPr>
          <p:cNvPr id="17" name="TextBox 16">
            <a:extLst>
              <a:ext uri="{FF2B5EF4-FFF2-40B4-BE49-F238E27FC236}">
                <a16:creationId xmlns:a16="http://schemas.microsoft.com/office/drawing/2014/main" id="{14255ECC-3521-DA8A-3CD1-EE0FBC7FB8B8}"/>
              </a:ext>
            </a:extLst>
          </p:cNvPr>
          <p:cNvSpPr txBox="1"/>
          <p:nvPr/>
        </p:nvSpPr>
        <p:spPr>
          <a:xfrm>
            <a:off x="6337258" y="3371099"/>
            <a:ext cx="610874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https://www.nasa.gov/kennedy/launch-services-program/cubesat-launch-initiative/</a:t>
            </a:r>
          </a:p>
        </p:txBody>
      </p:sp>
      <p:sp>
        <p:nvSpPr>
          <p:cNvPr id="28" name="TextBox 27">
            <a:extLst>
              <a:ext uri="{FF2B5EF4-FFF2-40B4-BE49-F238E27FC236}">
                <a16:creationId xmlns:a16="http://schemas.microsoft.com/office/drawing/2014/main" id="{AB0BCF2C-1FCE-6C9C-B1A6-BD69D25E76B1}"/>
              </a:ext>
            </a:extLst>
          </p:cNvPr>
          <p:cNvSpPr txBox="1"/>
          <p:nvPr/>
        </p:nvSpPr>
        <p:spPr>
          <a:xfrm>
            <a:off x="3141952" y="2786210"/>
            <a:ext cx="59080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Announcement of Partnership Opportunity (AoPO) posted in early August, applications due around Thanksgiving</a:t>
            </a:r>
          </a:p>
        </p:txBody>
      </p:sp>
      <p:sp>
        <p:nvSpPr>
          <p:cNvPr id="29" name="TextBox 28">
            <a:extLst>
              <a:ext uri="{FF2B5EF4-FFF2-40B4-BE49-F238E27FC236}">
                <a16:creationId xmlns:a16="http://schemas.microsoft.com/office/drawing/2014/main" id="{D05E69C7-D6BE-3571-797E-0B7103EBD917}"/>
              </a:ext>
            </a:extLst>
          </p:cNvPr>
          <p:cNvSpPr txBox="1"/>
          <p:nvPr/>
        </p:nvSpPr>
        <p:spPr>
          <a:xfrm>
            <a:off x="-55065" y="6156980"/>
            <a:ext cx="230243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prstClr>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GPX2</a:t>
            </a:r>
            <a:r>
              <a:rPr kumimoji="0" lang="en-US" sz="800" b="0" i="0" u="none" strike="noStrike" kern="1200" cap="none" spc="0" normalizeH="0" baseline="0" noProof="0">
                <a:ln>
                  <a:noFill/>
                </a:ln>
                <a:solidFill>
                  <a:prstClr val="black">
                    <a:lumMod val="65000"/>
                  </a:prstClr>
                </a:solidFill>
                <a:effectLst/>
                <a:uLnTx/>
                <a:uFillTx/>
                <a:latin typeface="Calibri" panose="020F0502020204030204"/>
                <a:ea typeface="+mn-ea"/>
                <a:cs typeface="+mn-cs"/>
              </a:rPr>
              <a:t>, Credit: NASA</a:t>
            </a:r>
          </a:p>
        </p:txBody>
      </p:sp>
      <p:sp>
        <p:nvSpPr>
          <p:cNvPr id="30" name="TextBox 29">
            <a:extLst>
              <a:ext uri="{FF2B5EF4-FFF2-40B4-BE49-F238E27FC236}">
                <a16:creationId xmlns:a16="http://schemas.microsoft.com/office/drawing/2014/main" id="{E61A22B8-15D7-A875-3C4F-7D3CB2413215}"/>
              </a:ext>
            </a:extLst>
          </p:cNvPr>
          <p:cNvSpPr txBox="1"/>
          <p:nvPr/>
        </p:nvSpPr>
        <p:spPr>
          <a:xfrm>
            <a:off x="2295373" y="3800936"/>
            <a:ext cx="26286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prstClr>
                </a:solidFill>
                <a:effectLst/>
                <a:uLnTx/>
                <a:uFillTx/>
                <a:latin typeface="Calibri" panose="020F0502020204030204"/>
                <a:ea typeface="+mn-ea"/>
                <a:cs typeface="+mn-cs"/>
              </a:rPr>
              <a:t>LightCube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prstClr>
                </a:solidFill>
                <a:effectLst/>
                <a:uLnTx/>
                <a:uFillTx/>
                <a:latin typeface="Calibri" panose="020F0502020204030204"/>
                <a:ea typeface="+mn-ea"/>
                <a:cs typeface="+mn-cs"/>
              </a:rPr>
              <a:t>Credit: Nanoracks</a:t>
            </a:r>
          </a:p>
        </p:txBody>
      </p:sp>
      <p:sp>
        <p:nvSpPr>
          <p:cNvPr id="31" name="TextBox 30">
            <a:extLst>
              <a:ext uri="{FF2B5EF4-FFF2-40B4-BE49-F238E27FC236}">
                <a16:creationId xmlns:a16="http://schemas.microsoft.com/office/drawing/2014/main" id="{3D594244-C77E-6E6B-7CD3-1964471BB79F}"/>
              </a:ext>
            </a:extLst>
          </p:cNvPr>
          <p:cNvSpPr txBox="1"/>
          <p:nvPr/>
        </p:nvSpPr>
        <p:spPr>
          <a:xfrm>
            <a:off x="4593529" y="6097558"/>
            <a:ext cx="26458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Image: ELaNa 19 Launch</a:t>
            </a:r>
            <a:b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rPr>
              <a:t>Credit: Rocket Lab/Trevor Mahlmann</a:t>
            </a:r>
          </a:p>
        </p:txBody>
      </p:sp>
      <p:sp>
        <p:nvSpPr>
          <p:cNvPr id="32" name="TextBox 31">
            <a:extLst>
              <a:ext uri="{FF2B5EF4-FFF2-40B4-BE49-F238E27FC236}">
                <a16:creationId xmlns:a16="http://schemas.microsoft.com/office/drawing/2014/main" id="{1A353EC0-2DE3-E905-D46C-27C0512B1847}"/>
              </a:ext>
            </a:extLst>
          </p:cNvPr>
          <p:cNvSpPr txBox="1"/>
          <p:nvPr/>
        </p:nvSpPr>
        <p:spPr>
          <a:xfrm>
            <a:off x="7219395" y="3790570"/>
            <a:ext cx="111597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CubeSat Deployers on ISS</a:t>
            </a:r>
            <a:endPar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AF1D19E-BC8C-03AA-9374-2B91925BB14B}"/>
              </a:ext>
            </a:extLst>
          </p:cNvPr>
          <p:cNvSpPr/>
          <p:nvPr/>
        </p:nvSpPr>
        <p:spPr>
          <a:xfrm>
            <a:off x="0" y="3784493"/>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4879D16-9E57-0429-6BBF-B4DD5FDAFF3E}"/>
              </a:ext>
            </a:extLst>
          </p:cNvPr>
          <p:cNvSpPr/>
          <p:nvPr/>
        </p:nvSpPr>
        <p:spPr>
          <a:xfrm>
            <a:off x="1" y="6346830"/>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82106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39BEE39-B8AF-40F0-9F03-3623E868570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9643" r="37757" b="18412"/>
          <a:stretch/>
        </p:blipFill>
        <p:spPr bwMode="auto">
          <a:xfrm>
            <a:off x="-1" y="893343"/>
            <a:ext cx="8171849" cy="54286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366233" y="974715"/>
            <a:ext cx="4891567" cy="2292268"/>
          </a:xfrm>
          <a:solidFill>
            <a:srgbClr val="FFFFFF">
              <a:alpha val="49804"/>
            </a:srgbClr>
          </a:solidFill>
          <a:effectLst>
            <a:softEdge rad="31750"/>
          </a:effectLst>
        </p:spPr>
        <p:txBody>
          <a:bodyPr lIns="274320" tIns="182880" rIns="274320" bIns="182880" anchor="ctr">
            <a:noAutofit/>
          </a:bodyPr>
          <a:lstStyle/>
          <a:p>
            <a:pPr marL="0" indent="0">
              <a:buFontTx/>
              <a:buNone/>
            </a:pPr>
            <a:r>
              <a:rPr lang="en-US" altLang="en-US" sz="2000" b="1" dirty="0">
                <a:latin typeface="Arial"/>
                <a:ea typeface="MS PGothic"/>
                <a:cs typeface="Arial"/>
              </a:rPr>
              <a:t>Mission</a:t>
            </a:r>
          </a:p>
          <a:p>
            <a:pPr marL="0" indent="0">
              <a:buFontTx/>
              <a:buNone/>
            </a:pPr>
            <a:r>
              <a:rPr lang="en-US" altLang="en-US" sz="2000" dirty="0">
                <a:latin typeface="Arial"/>
                <a:ea typeface="MS PGothic"/>
                <a:cs typeface="Arial"/>
              </a:rPr>
              <a:t>Provide launch opportunities to U.S. CubeSat developers, thereby giving them a pathway to conduct research in the areas of science, exploration, technology development and education.</a:t>
            </a:r>
          </a:p>
        </p:txBody>
      </p:sp>
      <p:sp>
        <p:nvSpPr>
          <p:cNvPr id="2" name="Slide Number Placeholder 1">
            <a:extLst>
              <a:ext uri="{FF2B5EF4-FFF2-40B4-BE49-F238E27FC236}">
                <a16:creationId xmlns:a16="http://schemas.microsoft.com/office/drawing/2014/main" id="{137B758F-1577-4EFB-95D3-0AB04ECB0D15}"/>
              </a:ext>
            </a:extLst>
          </p:cNvPr>
          <p:cNvSpPr>
            <a:spLocks noGrp="1"/>
          </p:cNvSpPr>
          <p:nvPr>
            <p:ph type="sldNum" sz="quarter" idx="12"/>
          </p:nvPr>
        </p:nvSpPr>
        <p:spPr>
          <a:xfrm>
            <a:off x="9336024" y="6457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FD85A-B630-7045-BDE0-89B487FA9C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C52C0B2-6CE2-44E3-A31D-C15C7F1FDF54}"/>
              </a:ext>
            </a:extLst>
          </p:cNvPr>
          <p:cNvSpPr txBox="1"/>
          <p:nvPr/>
        </p:nvSpPr>
        <p:spPr>
          <a:xfrm>
            <a:off x="-48198" y="6135599"/>
            <a:ext cx="264582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lumMod val="6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Image: ELaNa 19 Launch</a:t>
            </a:r>
            <a:r>
              <a:rPr kumimoji="0" lang="en-US" sz="7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 Credit: Rocket Lab/Trevor Mahlmann</a:t>
            </a:r>
          </a:p>
        </p:txBody>
      </p:sp>
      <p:pic>
        <p:nvPicPr>
          <p:cNvPr id="21" name="Picture 4">
            <a:extLst>
              <a:ext uri="{FF2B5EF4-FFF2-40B4-BE49-F238E27FC236}">
                <a16:creationId xmlns:a16="http://schemas.microsoft.com/office/drawing/2014/main" id="{1CDBC778-C120-4988-BBBE-C63299BCA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714" r="1691" b="8584"/>
          <a:stretch/>
        </p:blipFill>
        <p:spPr bwMode="auto">
          <a:xfrm>
            <a:off x="8258476" y="893343"/>
            <a:ext cx="3933525" cy="17733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view of a city from a window&#10;&#10;Description automatically generated with low confidence">
            <a:extLst>
              <a:ext uri="{FF2B5EF4-FFF2-40B4-BE49-F238E27FC236}">
                <a16:creationId xmlns:a16="http://schemas.microsoft.com/office/drawing/2014/main" id="{6174C5F8-8270-410E-8E4C-4F26C7BFDDE7}"/>
              </a:ext>
            </a:extLst>
          </p:cNvPr>
          <p:cNvPicPr>
            <a:picLocks noChangeAspect="1"/>
          </p:cNvPicPr>
          <p:nvPr/>
        </p:nvPicPr>
        <p:blipFill rotWithShape="1">
          <a:blip r:embed="rId6"/>
          <a:srcRect t="20466" r="379" b="11997"/>
          <a:stretch/>
        </p:blipFill>
        <p:spPr>
          <a:xfrm>
            <a:off x="8258476" y="2720983"/>
            <a:ext cx="3933525" cy="1773362"/>
          </a:xfrm>
          <a:prstGeom prst="rect">
            <a:avLst/>
          </a:prstGeom>
        </p:spPr>
      </p:pic>
      <p:pic>
        <p:nvPicPr>
          <p:cNvPr id="23" name="Picture 22" descr="A picture containing satellite, device, gauge&#10;&#10;Description automatically generated">
            <a:extLst>
              <a:ext uri="{FF2B5EF4-FFF2-40B4-BE49-F238E27FC236}">
                <a16:creationId xmlns:a16="http://schemas.microsoft.com/office/drawing/2014/main" id="{68F00725-0E4D-4543-9883-9D300DEDB31A}"/>
              </a:ext>
            </a:extLst>
          </p:cNvPr>
          <p:cNvPicPr>
            <a:picLocks noChangeAspect="1"/>
          </p:cNvPicPr>
          <p:nvPr/>
        </p:nvPicPr>
        <p:blipFill rotWithShape="1">
          <a:blip r:embed="rId7"/>
          <a:srcRect t="5591" r="604" b="13668"/>
          <a:stretch/>
        </p:blipFill>
        <p:spPr>
          <a:xfrm>
            <a:off x="8258476" y="4548631"/>
            <a:ext cx="3933529" cy="1773362"/>
          </a:xfrm>
          <a:prstGeom prst="rect">
            <a:avLst/>
          </a:prstGeom>
        </p:spPr>
      </p:pic>
      <p:sp>
        <p:nvSpPr>
          <p:cNvPr id="25" name="Title 1">
            <a:extLst>
              <a:ext uri="{FF2B5EF4-FFF2-40B4-BE49-F238E27FC236}">
                <a16:creationId xmlns:a16="http://schemas.microsoft.com/office/drawing/2014/main" id="{853D4B01-B60B-4F32-B469-2466484DCDEE}"/>
              </a:ext>
            </a:extLst>
          </p:cNvPr>
          <p:cNvSpPr txBox="1">
            <a:spLocks/>
          </p:cNvSpPr>
          <p:nvPr/>
        </p:nvSpPr>
        <p:spPr>
          <a:xfrm>
            <a:off x="366233" y="37672"/>
            <a:ext cx="8682474"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Arial" panose="020B0604020202020204" pitchFamily="34" charset="0"/>
                <a:ea typeface="Arial" charset="0"/>
                <a:cs typeface="Arial" panose="020B0604020202020204" pitchFamily="34" charset="0"/>
              </a:rPr>
              <a:t>CubeSat Launch Initiative </a:t>
            </a:r>
          </a:p>
        </p:txBody>
      </p:sp>
      <p:sp>
        <p:nvSpPr>
          <p:cNvPr id="16" name="TextBox 15">
            <a:extLst>
              <a:ext uri="{FF2B5EF4-FFF2-40B4-BE49-F238E27FC236}">
                <a16:creationId xmlns:a16="http://schemas.microsoft.com/office/drawing/2014/main" id="{8774E0F8-15F0-4475-B63A-58025B723BB2}"/>
              </a:ext>
            </a:extLst>
          </p:cNvPr>
          <p:cNvSpPr txBox="1"/>
          <p:nvPr/>
        </p:nvSpPr>
        <p:spPr>
          <a:xfrm>
            <a:off x="11022841" y="6089539"/>
            <a:ext cx="116915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International Space Station</a:t>
            </a:r>
            <a:endParaRPr kumimoji="0" lang="en-US" sz="7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7620657-BAE6-4161-8FF7-FD8B4E66C9EA}"/>
              </a:ext>
            </a:extLst>
          </p:cNvPr>
          <p:cNvSpPr txBox="1"/>
          <p:nvPr/>
        </p:nvSpPr>
        <p:spPr>
          <a:xfrm>
            <a:off x="8220045" y="2701926"/>
            <a:ext cx="111597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CubeSat Deployers on ISS</a:t>
            </a:r>
            <a:endPar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9B81ADB-3DA2-4EEE-814D-C0723F827C29}"/>
              </a:ext>
            </a:extLst>
          </p:cNvPr>
          <p:cNvSpPr txBox="1"/>
          <p:nvPr/>
        </p:nvSpPr>
        <p:spPr>
          <a:xfrm>
            <a:off x="10515878" y="858114"/>
            <a:ext cx="1733180"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472C4">
                    <a:lumMod val="50000"/>
                  </a:srgbClr>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LightSail</a:t>
            </a:r>
            <a:r>
              <a:rPr kumimoji="0" lang="en-US" sz="7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Credit: The Planetary Society</a:t>
            </a:r>
          </a:p>
        </p:txBody>
      </p:sp>
      <p:pic>
        <p:nvPicPr>
          <p:cNvPr id="6" name="Picture 5">
            <a:extLst>
              <a:ext uri="{FF2B5EF4-FFF2-40B4-BE49-F238E27FC236}">
                <a16:creationId xmlns:a16="http://schemas.microsoft.com/office/drawing/2014/main" id="{18BF5202-252A-C910-6C90-E50F8585D91F}"/>
              </a:ext>
            </a:extLst>
          </p:cNvPr>
          <p:cNvPicPr>
            <a:picLocks noChangeAspect="1"/>
          </p:cNvPicPr>
          <p:nvPr/>
        </p:nvPicPr>
        <p:blipFill>
          <a:blip r:embed="rId11"/>
          <a:srcRect/>
          <a:stretch/>
        </p:blipFill>
        <p:spPr>
          <a:xfrm>
            <a:off x="195331" y="3179182"/>
            <a:ext cx="3110412" cy="3110412"/>
          </a:xfrm>
          <a:prstGeom prst="rect">
            <a:avLst/>
          </a:prstGeom>
        </p:spPr>
      </p:pic>
      <p:sp>
        <p:nvSpPr>
          <p:cNvPr id="7" name="TextBox 6">
            <a:extLst>
              <a:ext uri="{FF2B5EF4-FFF2-40B4-BE49-F238E27FC236}">
                <a16:creationId xmlns:a16="http://schemas.microsoft.com/office/drawing/2014/main" id="{4510358D-4573-B401-6A63-2B4E36C6B5CE}"/>
              </a:ext>
            </a:extLst>
          </p:cNvPr>
          <p:cNvSpPr txBox="1"/>
          <p:nvPr/>
        </p:nvSpPr>
        <p:spPr>
          <a:xfrm>
            <a:off x="3653546" y="6448296"/>
            <a:ext cx="7980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https://www.nasa.gov/kennedy/launch-services-program/cubesat-launch-initiative/</a:t>
            </a:r>
          </a:p>
        </p:txBody>
      </p:sp>
    </p:spTree>
    <p:extLst>
      <p:ext uri="{BB962C8B-B14F-4D97-AF65-F5344CB8AC3E}">
        <p14:creationId xmlns:p14="http://schemas.microsoft.com/office/powerpoint/2010/main" val="74845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89FEBB-1341-7C9A-3C93-BB557FA4E3A8}"/>
              </a:ext>
            </a:extLst>
          </p:cNvPr>
          <p:cNvSpPr txBox="1">
            <a:spLocks/>
          </p:cNvSpPr>
          <p:nvPr/>
        </p:nvSpPr>
        <p:spPr>
          <a:xfrm>
            <a:off x="150535" y="33876"/>
            <a:ext cx="8884920"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panose="020F0502020204030204"/>
                <a:ea typeface="Arial" charset="0"/>
                <a:cs typeface="Arial" charset="0"/>
              </a:rPr>
              <a:t>How CubeSat Launch Initiative (CSLI) works…</a:t>
            </a:r>
          </a:p>
        </p:txBody>
      </p:sp>
      <p:pic>
        <p:nvPicPr>
          <p:cNvPr id="2050" name="Picture 2">
            <a:extLst>
              <a:ext uri="{FF2B5EF4-FFF2-40B4-BE49-F238E27FC236}">
                <a16:creationId xmlns:a16="http://schemas.microsoft.com/office/drawing/2014/main" id="{0327E2C8-FA97-D5EB-74C2-EBE8F2B4E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 t="20243" r="704" b="16302"/>
          <a:stretch/>
        </p:blipFill>
        <p:spPr bwMode="auto">
          <a:xfrm>
            <a:off x="0" y="1232896"/>
            <a:ext cx="3133273" cy="26768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descr="A group of people flying in the sky&#10;&#10;Description automatically generated with low confidence">
            <a:extLst>
              <a:ext uri="{FF2B5EF4-FFF2-40B4-BE49-F238E27FC236}">
                <a16:creationId xmlns:a16="http://schemas.microsoft.com/office/drawing/2014/main" id="{691988FD-D050-5CB6-6454-1E22BD4D7D4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brightnessContrast bright="23000"/>
                    </a14:imgEffect>
                  </a14:imgLayer>
                </a14:imgProps>
              </a:ext>
            </a:extLst>
          </a:blip>
          <a:srcRect l="48044" t="35631" r="37371" b="45703"/>
          <a:stretch/>
        </p:blipFill>
        <p:spPr>
          <a:xfrm rot="10800000">
            <a:off x="9058725" y="1232897"/>
            <a:ext cx="3133275" cy="2676814"/>
          </a:xfrm>
          <a:prstGeom prst="rect">
            <a:avLst/>
          </a:prstGeom>
          <a:ln>
            <a:noFill/>
          </a:ln>
        </p:spPr>
      </p:pic>
      <p:pic>
        <p:nvPicPr>
          <p:cNvPr id="2054" name="Picture 6">
            <a:extLst>
              <a:ext uri="{FF2B5EF4-FFF2-40B4-BE49-F238E27FC236}">
                <a16:creationId xmlns:a16="http://schemas.microsoft.com/office/drawing/2014/main" id="{B61CA5D7-0636-AA94-DA5D-049351AC3C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4" t="19705" r="111" b="26870"/>
          <a:stretch/>
        </p:blipFill>
        <p:spPr bwMode="auto">
          <a:xfrm>
            <a:off x="3141629" y="1264540"/>
            <a:ext cx="5908741" cy="267681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Callout: Up Arrow 6">
            <a:extLst>
              <a:ext uri="{FF2B5EF4-FFF2-40B4-BE49-F238E27FC236}">
                <a16:creationId xmlns:a16="http://schemas.microsoft.com/office/drawing/2014/main" id="{383621DF-F3A9-D3A8-CE4F-FA3A5F69F2C8}"/>
              </a:ext>
            </a:extLst>
          </p:cNvPr>
          <p:cNvSpPr/>
          <p:nvPr/>
        </p:nvSpPr>
        <p:spPr>
          <a:xfrm>
            <a:off x="620435" y="4068462"/>
            <a:ext cx="3054350" cy="1219200"/>
          </a:xfrm>
          <a:prstGeom prst="upArrowCallou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 Team Designs/Builds/Tests their Spacecraft</a:t>
            </a:r>
          </a:p>
        </p:txBody>
      </p:sp>
      <p:sp>
        <p:nvSpPr>
          <p:cNvPr id="12" name="Callout: Up Arrow 11">
            <a:extLst>
              <a:ext uri="{FF2B5EF4-FFF2-40B4-BE49-F238E27FC236}">
                <a16:creationId xmlns:a16="http://schemas.microsoft.com/office/drawing/2014/main" id="{6B3F8C99-917B-0C86-0547-510DD071BEDA}"/>
              </a:ext>
            </a:extLst>
          </p:cNvPr>
          <p:cNvSpPr/>
          <p:nvPr/>
        </p:nvSpPr>
        <p:spPr>
          <a:xfrm>
            <a:off x="8517213" y="4068462"/>
            <a:ext cx="3054350" cy="1219200"/>
          </a:xfrm>
          <a:prstGeom prst="upArrowCallou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 Team Operates their Spacecraft</a:t>
            </a:r>
          </a:p>
        </p:txBody>
      </p:sp>
      <p:sp>
        <p:nvSpPr>
          <p:cNvPr id="15" name="Callout: Up Arrow 14">
            <a:extLst>
              <a:ext uri="{FF2B5EF4-FFF2-40B4-BE49-F238E27FC236}">
                <a16:creationId xmlns:a16="http://schemas.microsoft.com/office/drawing/2014/main" id="{89BFD91D-80A3-3155-3962-EFED8E47CC35}"/>
              </a:ext>
            </a:extLst>
          </p:cNvPr>
          <p:cNvSpPr/>
          <p:nvPr/>
        </p:nvSpPr>
        <p:spPr>
          <a:xfrm>
            <a:off x="4568824" y="4068462"/>
            <a:ext cx="3054350" cy="1219200"/>
          </a:xfrm>
          <a:prstGeom prst="upArrowCallou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NASA CSLI Procures and Funds* the Launch Service</a:t>
            </a:r>
          </a:p>
        </p:txBody>
      </p:sp>
      <p:sp>
        <p:nvSpPr>
          <p:cNvPr id="16" name="TextBox 15">
            <a:extLst>
              <a:ext uri="{FF2B5EF4-FFF2-40B4-BE49-F238E27FC236}">
                <a16:creationId xmlns:a16="http://schemas.microsoft.com/office/drawing/2014/main" id="{CC78A193-E14B-7D83-BED6-0386B6908A57}"/>
              </a:ext>
            </a:extLst>
          </p:cNvPr>
          <p:cNvSpPr txBox="1"/>
          <p:nvPr/>
        </p:nvSpPr>
        <p:spPr>
          <a:xfrm>
            <a:off x="420114" y="5739923"/>
            <a:ext cx="113517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Projects that are NASA funded and/or sponsored may be asked to provide matching funding if requirements exceed the baselined budget for integration and launch.</a:t>
            </a:r>
          </a:p>
        </p:txBody>
      </p:sp>
      <p:sp>
        <p:nvSpPr>
          <p:cNvPr id="18" name="TextBox 17">
            <a:extLst>
              <a:ext uri="{FF2B5EF4-FFF2-40B4-BE49-F238E27FC236}">
                <a16:creationId xmlns:a16="http://schemas.microsoft.com/office/drawing/2014/main" id="{A780A4FB-9096-D959-7490-1DB8BEF83B2A}"/>
              </a:ext>
            </a:extLst>
          </p:cNvPr>
          <p:cNvSpPr txBox="1"/>
          <p:nvPr/>
        </p:nvSpPr>
        <p:spPr>
          <a:xfrm>
            <a:off x="1687384" y="3571157"/>
            <a:ext cx="145424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BisonSat (ELaNa-12)</a:t>
            </a:r>
            <a:endPar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Credit: Salish Kootenai College</a:t>
            </a:r>
          </a:p>
        </p:txBody>
      </p:sp>
      <p:sp>
        <p:nvSpPr>
          <p:cNvPr id="19" name="TextBox 18">
            <a:extLst>
              <a:ext uri="{FF2B5EF4-FFF2-40B4-BE49-F238E27FC236}">
                <a16:creationId xmlns:a16="http://schemas.microsoft.com/office/drawing/2014/main" id="{F6BE6713-0519-30B1-615D-3310ECA80F9D}"/>
              </a:ext>
            </a:extLst>
          </p:cNvPr>
          <p:cNvSpPr txBox="1"/>
          <p:nvPr/>
        </p:nvSpPr>
        <p:spPr>
          <a:xfrm>
            <a:off x="3133273" y="1279294"/>
            <a:ext cx="24032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SpX-16 (ELaNa21) Launch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Credit: NASA/Tony Gray, Tim Terry &amp; Kevin O’Connell</a:t>
            </a:r>
          </a:p>
        </p:txBody>
      </p:sp>
      <p:sp>
        <p:nvSpPr>
          <p:cNvPr id="20" name="Rectangle 19">
            <a:extLst>
              <a:ext uri="{FF2B5EF4-FFF2-40B4-BE49-F238E27FC236}">
                <a16:creationId xmlns:a16="http://schemas.microsoft.com/office/drawing/2014/main" id="{D96E977B-F037-8C7D-B961-2B5788E48965}"/>
              </a:ext>
            </a:extLst>
          </p:cNvPr>
          <p:cNvSpPr/>
          <p:nvPr/>
        </p:nvSpPr>
        <p:spPr>
          <a:xfrm>
            <a:off x="0" y="1214575"/>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BFB4FD5-B0FD-41DE-6FD3-ED652949C94C}"/>
              </a:ext>
            </a:extLst>
          </p:cNvPr>
          <p:cNvSpPr/>
          <p:nvPr/>
        </p:nvSpPr>
        <p:spPr>
          <a:xfrm>
            <a:off x="0" y="3916338"/>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39399"/>
      </p:ext>
    </p:extLst>
  </p:cSld>
  <p:clrMapOvr>
    <a:masterClrMapping/>
  </p:clrMapOvr>
  <mc:AlternateContent xmlns:mc="http://schemas.openxmlformats.org/markup-compatibility/2006" xmlns:p14="http://schemas.microsoft.com/office/powerpoint/2010/main">
    <mc:Choice Requires="p14">
      <p:transition spd="slow" p14:dur="2000" advTm="9342"/>
    </mc:Choice>
    <mc:Fallback xmlns="">
      <p:transition spd="slow" advTm="93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89FEBB-1341-7C9A-3C93-BB557FA4E3A8}"/>
              </a:ext>
            </a:extLst>
          </p:cNvPr>
          <p:cNvSpPr txBox="1">
            <a:spLocks/>
          </p:cNvSpPr>
          <p:nvPr/>
        </p:nvSpPr>
        <p:spPr>
          <a:xfrm>
            <a:off x="150535" y="33876"/>
            <a:ext cx="8884920"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Calibri" panose="020F0502020204030204"/>
                <a:ea typeface="Arial" charset="0"/>
                <a:cs typeface="Arial" charset="0"/>
              </a:rPr>
              <a:t>How CubeSat Launch Initiative (CSLI) works…</a:t>
            </a:r>
          </a:p>
        </p:txBody>
      </p:sp>
      <p:pic>
        <p:nvPicPr>
          <p:cNvPr id="2050" name="Picture 2">
            <a:extLst>
              <a:ext uri="{FF2B5EF4-FFF2-40B4-BE49-F238E27FC236}">
                <a16:creationId xmlns:a16="http://schemas.microsoft.com/office/drawing/2014/main" id="{0327E2C8-FA97-D5EB-74C2-EBE8F2B4E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 t="20243" r="704" b="16302"/>
          <a:stretch/>
        </p:blipFill>
        <p:spPr bwMode="auto">
          <a:xfrm>
            <a:off x="-1" y="1981041"/>
            <a:ext cx="3133273" cy="26768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descr="A group of people flying in the sky&#10;&#10;Description automatically generated with low confidence">
            <a:extLst>
              <a:ext uri="{FF2B5EF4-FFF2-40B4-BE49-F238E27FC236}">
                <a16:creationId xmlns:a16="http://schemas.microsoft.com/office/drawing/2014/main" id="{691988FD-D050-5CB6-6454-1E22BD4D7D4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brightnessContrast bright="23000"/>
                    </a14:imgEffect>
                  </a14:imgLayer>
                </a14:imgProps>
              </a:ext>
            </a:extLst>
          </a:blip>
          <a:srcRect l="48044" t="35631" r="37371" b="45703"/>
          <a:stretch/>
        </p:blipFill>
        <p:spPr>
          <a:xfrm rot="10800000">
            <a:off x="9058724" y="1981042"/>
            <a:ext cx="3133275" cy="2676814"/>
          </a:xfrm>
          <a:prstGeom prst="rect">
            <a:avLst/>
          </a:prstGeom>
          <a:ln>
            <a:noFill/>
          </a:ln>
        </p:spPr>
      </p:pic>
      <p:pic>
        <p:nvPicPr>
          <p:cNvPr id="2054" name="Picture 6">
            <a:extLst>
              <a:ext uri="{FF2B5EF4-FFF2-40B4-BE49-F238E27FC236}">
                <a16:creationId xmlns:a16="http://schemas.microsoft.com/office/drawing/2014/main" id="{B61CA5D7-0636-AA94-DA5D-049351AC3C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404" t="19705" r="111" b="26870"/>
          <a:stretch/>
        </p:blipFill>
        <p:spPr bwMode="auto">
          <a:xfrm>
            <a:off x="3141628" y="2012685"/>
            <a:ext cx="5908741" cy="267681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Callout: Up Arrow 6">
            <a:extLst>
              <a:ext uri="{FF2B5EF4-FFF2-40B4-BE49-F238E27FC236}">
                <a16:creationId xmlns:a16="http://schemas.microsoft.com/office/drawing/2014/main" id="{383621DF-F3A9-D3A8-CE4F-FA3A5F69F2C8}"/>
              </a:ext>
            </a:extLst>
          </p:cNvPr>
          <p:cNvSpPr/>
          <p:nvPr/>
        </p:nvSpPr>
        <p:spPr>
          <a:xfrm>
            <a:off x="620434" y="4816607"/>
            <a:ext cx="3054350" cy="1219200"/>
          </a:xfrm>
          <a:prstGeom prst="upArrowCallou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 Team Designs/Builds/Tests their Spacecraft</a:t>
            </a:r>
          </a:p>
        </p:txBody>
      </p:sp>
      <p:sp>
        <p:nvSpPr>
          <p:cNvPr id="12" name="Callout: Up Arrow 11">
            <a:extLst>
              <a:ext uri="{FF2B5EF4-FFF2-40B4-BE49-F238E27FC236}">
                <a16:creationId xmlns:a16="http://schemas.microsoft.com/office/drawing/2014/main" id="{6B3F8C99-917B-0C86-0547-510DD071BEDA}"/>
              </a:ext>
            </a:extLst>
          </p:cNvPr>
          <p:cNvSpPr/>
          <p:nvPr/>
        </p:nvSpPr>
        <p:spPr>
          <a:xfrm>
            <a:off x="8517212" y="4816607"/>
            <a:ext cx="3054350" cy="1219200"/>
          </a:xfrm>
          <a:prstGeom prst="upArrowCallou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 Team Operates their Spacecraft</a:t>
            </a:r>
          </a:p>
        </p:txBody>
      </p:sp>
      <p:sp>
        <p:nvSpPr>
          <p:cNvPr id="15" name="Callout: Up Arrow 14">
            <a:extLst>
              <a:ext uri="{FF2B5EF4-FFF2-40B4-BE49-F238E27FC236}">
                <a16:creationId xmlns:a16="http://schemas.microsoft.com/office/drawing/2014/main" id="{89BFD91D-80A3-3155-3962-EFED8E47CC35}"/>
              </a:ext>
            </a:extLst>
          </p:cNvPr>
          <p:cNvSpPr/>
          <p:nvPr/>
        </p:nvSpPr>
        <p:spPr>
          <a:xfrm>
            <a:off x="4568823" y="4816607"/>
            <a:ext cx="3054350" cy="1219200"/>
          </a:xfrm>
          <a:prstGeom prst="upArrowCallout">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NASA CSLI Procures and Funds the Launch Service</a:t>
            </a:r>
          </a:p>
        </p:txBody>
      </p:sp>
      <p:sp>
        <p:nvSpPr>
          <p:cNvPr id="18" name="TextBox 17">
            <a:extLst>
              <a:ext uri="{FF2B5EF4-FFF2-40B4-BE49-F238E27FC236}">
                <a16:creationId xmlns:a16="http://schemas.microsoft.com/office/drawing/2014/main" id="{A780A4FB-9096-D959-7490-1DB8BEF83B2A}"/>
              </a:ext>
            </a:extLst>
          </p:cNvPr>
          <p:cNvSpPr txBox="1"/>
          <p:nvPr/>
        </p:nvSpPr>
        <p:spPr>
          <a:xfrm>
            <a:off x="1687383" y="4319302"/>
            <a:ext cx="145424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BisonSat (ELaNa-12)</a:t>
            </a:r>
            <a:endPar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Credit: Salish Kootenai College</a:t>
            </a:r>
          </a:p>
        </p:txBody>
      </p:sp>
      <p:sp>
        <p:nvSpPr>
          <p:cNvPr id="19" name="TextBox 18">
            <a:extLst>
              <a:ext uri="{FF2B5EF4-FFF2-40B4-BE49-F238E27FC236}">
                <a16:creationId xmlns:a16="http://schemas.microsoft.com/office/drawing/2014/main" id="{F6BE6713-0519-30B1-615D-3310ECA80F9D}"/>
              </a:ext>
            </a:extLst>
          </p:cNvPr>
          <p:cNvSpPr txBox="1"/>
          <p:nvPr/>
        </p:nvSpPr>
        <p:spPr>
          <a:xfrm>
            <a:off x="3133272" y="2027439"/>
            <a:ext cx="24032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SpX-16 (ELaNa21) Launch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Credit: NASA/Tony Gray, Tim Terry &amp; Kevin O’Connell</a:t>
            </a:r>
          </a:p>
        </p:txBody>
      </p:sp>
      <p:sp>
        <p:nvSpPr>
          <p:cNvPr id="20" name="Rectangle 19">
            <a:extLst>
              <a:ext uri="{FF2B5EF4-FFF2-40B4-BE49-F238E27FC236}">
                <a16:creationId xmlns:a16="http://schemas.microsoft.com/office/drawing/2014/main" id="{D96E977B-F037-8C7D-B961-2B5788E48965}"/>
              </a:ext>
            </a:extLst>
          </p:cNvPr>
          <p:cNvSpPr/>
          <p:nvPr/>
        </p:nvSpPr>
        <p:spPr>
          <a:xfrm>
            <a:off x="-1" y="1962720"/>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BFB4FD5-B0FD-41DE-6FD3-ED652949C94C}"/>
              </a:ext>
            </a:extLst>
          </p:cNvPr>
          <p:cNvSpPr/>
          <p:nvPr/>
        </p:nvSpPr>
        <p:spPr>
          <a:xfrm>
            <a:off x="-1" y="4664483"/>
            <a:ext cx="12191999" cy="499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2448BB8-724D-D891-DCA6-2D4FFF28DBC5}"/>
              </a:ext>
            </a:extLst>
          </p:cNvPr>
          <p:cNvPicPr>
            <a:picLocks noChangeAspect="1"/>
          </p:cNvPicPr>
          <p:nvPr/>
        </p:nvPicPr>
        <p:blipFill>
          <a:blip r:embed="rId8"/>
          <a:srcRect/>
          <a:stretch/>
        </p:blipFill>
        <p:spPr>
          <a:xfrm>
            <a:off x="7973291" y="-137138"/>
            <a:ext cx="2819400" cy="2819400"/>
          </a:xfrm>
          <a:prstGeom prst="rect">
            <a:avLst/>
          </a:prstGeom>
        </p:spPr>
      </p:pic>
    </p:spTree>
    <p:extLst>
      <p:ext uri="{BB962C8B-B14F-4D97-AF65-F5344CB8AC3E}">
        <p14:creationId xmlns:p14="http://schemas.microsoft.com/office/powerpoint/2010/main" val="1547034759"/>
      </p:ext>
    </p:extLst>
  </p:cSld>
  <p:clrMapOvr>
    <a:masterClrMapping/>
  </p:clrMapOvr>
  <mc:AlternateContent xmlns:mc="http://schemas.openxmlformats.org/markup-compatibility/2006" xmlns:p14="http://schemas.microsoft.com/office/powerpoint/2010/main">
    <mc:Choice Requires="p14">
      <p:transition spd="slow" p14:dur="2000" advTm="9342"/>
    </mc:Choice>
    <mc:Fallback xmlns="">
      <p:transition spd="slow" advTm="934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89FEBB-1341-7C9A-3C93-BB557FA4E3A8}"/>
              </a:ext>
            </a:extLst>
          </p:cNvPr>
          <p:cNvSpPr txBox="1">
            <a:spLocks/>
          </p:cNvSpPr>
          <p:nvPr/>
        </p:nvSpPr>
        <p:spPr>
          <a:xfrm>
            <a:off x="150535" y="33876"/>
            <a:ext cx="8884920"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Calibri" panose="020F0502020204030204"/>
                <a:ea typeface="Arial" charset="0"/>
                <a:cs typeface="Arial" charset="0"/>
              </a:rPr>
              <a:t>CSLI Progress</a:t>
            </a:r>
          </a:p>
        </p:txBody>
      </p:sp>
      <p:pic>
        <p:nvPicPr>
          <p:cNvPr id="19" name="Picture 18">
            <a:extLst>
              <a:ext uri="{FF2B5EF4-FFF2-40B4-BE49-F238E27FC236}">
                <a16:creationId xmlns:a16="http://schemas.microsoft.com/office/drawing/2014/main" id="{1899A671-218E-48E7-9426-B5F9E7D5C9E3}"/>
              </a:ext>
            </a:extLst>
          </p:cNvPr>
          <p:cNvPicPr>
            <a:picLocks noChangeAspect="1"/>
          </p:cNvPicPr>
          <p:nvPr/>
        </p:nvPicPr>
        <p:blipFill>
          <a:blip r:embed="rId3"/>
          <a:srcRect/>
          <a:stretch/>
        </p:blipFill>
        <p:spPr>
          <a:xfrm>
            <a:off x="5675187" y="1103613"/>
            <a:ext cx="6313143" cy="2619147"/>
          </a:xfrm>
          <a:prstGeom prst="rect">
            <a:avLst/>
          </a:prstGeom>
          <a:ln>
            <a:noFill/>
          </a:ln>
          <a:effectLst/>
        </p:spPr>
      </p:pic>
      <p:sp>
        <p:nvSpPr>
          <p:cNvPr id="3" name="TextBox 2">
            <a:extLst>
              <a:ext uri="{FF2B5EF4-FFF2-40B4-BE49-F238E27FC236}">
                <a16:creationId xmlns:a16="http://schemas.microsoft.com/office/drawing/2014/main" id="{52D54F10-55EE-E2DB-8C99-BA6BCC80E367}"/>
              </a:ext>
            </a:extLst>
          </p:cNvPr>
          <p:cNvSpPr txBox="1"/>
          <p:nvPr/>
        </p:nvSpPr>
        <p:spPr>
          <a:xfrm>
            <a:off x="5131633" y="6509007"/>
            <a:ext cx="192873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Data current as of 07/19/2024</a:t>
            </a:r>
          </a:p>
        </p:txBody>
      </p:sp>
      <p:sp>
        <p:nvSpPr>
          <p:cNvPr id="4" name="TextBox 3">
            <a:extLst>
              <a:ext uri="{FF2B5EF4-FFF2-40B4-BE49-F238E27FC236}">
                <a16:creationId xmlns:a16="http://schemas.microsoft.com/office/drawing/2014/main" id="{F0A3DD3A-BFDD-DDE4-726C-8FE9A4061D82}"/>
              </a:ext>
            </a:extLst>
          </p:cNvPr>
          <p:cNvSpPr txBox="1"/>
          <p:nvPr/>
        </p:nvSpPr>
        <p:spPr>
          <a:xfrm>
            <a:off x="5148962" y="4100869"/>
            <a:ext cx="6815477" cy="12464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a:ea typeface="+mn-ea"/>
                <a:cs typeface="Arial"/>
              </a:rPr>
              <a:t>Nearly 300 CubeSat Projects from 100+ organizations selected from</a:t>
            </a:r>
            <a:br>
              <a:rPr kumimoji="0" lang="en-US" sz="1200" b="1" i="0" u="none" strike="noStrike" kern="0" cap="none" spc="0" normalizeH="0" baseline="0" noProof="0">
                <a:ln>
                  <a:noFill/>
                </a:ln>
                <a:solidFill>
                  <a:prstClr val="black"/>
                </a:solidFill>
                <a:effectLst/>
                <a:uLnTx/>
                <a:uFillTx/>
                <a:latin typeface="Arial"/>
                <a:ea typeface="+mn-ea"/>
                <a:cs typeface="Arial"/>
              </a:rPr>
            </a:br>
            <a:r>
              <a:rPr kumimoji="0" lang="en-US" sz="1200" b="1" i="0" u="none" strike="noStrike" kern="0" cap="none" spc="0" normalizeH="0" baseline="0" noProof="0">
                <a:ln>
                  <a:noFill/>
                </a:ln>
                <a:solidFill>
                  <a:prstClr val="black"/>
                </a:solidFill>
                <a:effectLst/>
                <a:uLnTx/>
                <a:uFillTx/>
                <a:latin typeface="Arial"/>
                <a:ea typeface="+mn-ea"/>
                <a:cs typeface="Arial"/>
              </a:rPr>
              <a:t>42 states, Washington DC, and Puerto Rico</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a:ea typeface="+mn-ea"/>
                <a:cs typeface="Arial"/>
              </a:rPr>
              <a:t>Successfully launched 162 CubeSats to date!</a:t>
            </a:r>
          </a:p>
        </p:txBody>
      </p:sp>
      <p:grpSp>
        <p:nvGrpSpPr>
          <p:cNvPr id="12" name="Group 11">
            <a:extLst>
              <a:ext uri="{FF2B5EF4-FFF2-40B4-BE49-F238E27FC236}">
                <a16:creationId xmlns:a16="http://schemas.microsoft.com/office/drawing/2014/main" id="{E837482B-C4C4-BF12-9229-FE298D9FEBD5}"/>
              </a:ext>
            </a:extLst>
          </p:cNvPr>
          <p:cNvGrpSpPr/>
          <p:nvPr/>
        </p:nvGrpSpPr>
        <p:grpSpPr>
          <a:xfrm>
            <a:off x="72707" y="875886"/>
            <a:ext cx="5058926" cy="5429250"/>
            <a:chOff x="6841" y="987014"/>
            <a:chExt cx="4889687" cy="5247622"/>
          </a:xfrm>
        </p:grpSpPr>
        <p:pic>
          <p:nvPicPr>
            <p:cNvPr id="6" name="Picture 5">
              <a:extLst>
                <a:ext uri="{FF2B5EF4-FFF2-40B4-BE49-F238E27FC236}">
                  <a16:creationId xmlns:a16="http://schemas.microsoft.com/office/drawing/2014/main" id="{6E24A14F-790C-7793-7B31-977226E11D7E}"/>
                </a:ext>
              </a:extLst>
            </p:cNvPr>
            <p:cNvPicPr>
              <a:picLocks noChangeAspect="1"/>
            </p:cNvPicPr>
            <p:nvPr/>
          </p:nvPicPr>
          <p:blipFill>
            <a:blip r:embed="rId4"/>
            <a:srcRect/>
            <a:stretch/>
          </p:blipFill>
          <p:spPr>
            <a:xfrm>
              <a:off x="6841" y="987014"/>
              <a:ext cx="4889687" cy="2743319"/>
            </a:xfrm>
            <a:prstGeom prst="rect">
              <a:avLst/>
            </a:prstGeom>
            <a:ln>
              <a:solidFill>
                <a:schemeClr val="tx1"/>
              </a:solidFill>
            </a:ln>
          </p:spPr>
        </p:pic>
        <p:pic>
          <p:nvPicPr>
            <p:cNvPr id="7" name="Picture 6">
              <a:extLst>
                <a:ext uri="{FF2B5EF4-FFF2-40B4-BE49-F238E27FC236}">
                  <a16:creationId xmlns:a16="http://schemas.microsoft.com/office/drawing/2014/main" id="{140ED808-9BD6-E477-260E-A930E21CD92D}"/>
                </a:ext>
              </a:extLst>
            </p:cNvPr>
            <p:cNvPicPr>
              <a:picLocks noChangeAspect="1"/>
            </p:cNvPicPr>
            <p:nvPr/>
          </p:nvPicPr>
          <p:blipFill rotWithShape="1">
            <a:blip r:embed="rId5"/>
            <a:srcRect t="9646"/>
            <a:stretch/>
          </p:blipFill>
          <p:spPr>
            <a:xfrm>
              <a:off x="6841" y="3730333"/>
              <a:ext cx="4889687" cy="2504303"/>
            </a:xfrm>
            <a:prstGeom prst="rect">
              <a:avLst/>
            </a:prstGeom>
            <a:ln>
              <a:solidFill>
                <a:schemeClr val="tx1"/>
              </a:solidFill>
            </a:ln>
          </p:spPr>
        </p:pic>
      </p:grpSp>
    </p:spTree>
    <p:extLst>
      <p:ext uri="{BB962C8B-B14F-4D97-AF65-F5344CB8AC3E}">
        <p14:creationId xmlns:p14="http://schemas.microsoft.com/office/powerpoint/2010/main" val="2138206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eople in hairnets and clean suits connect components with a black box.">
            <a:extLst>
              <a:ext uri="{FF2B5EF4-FFF2-40B4-BE49-F238E27FC236}">
                <a16:creationId xmlns:a16="http://schemas.microsoft.com/office/drawing/2014/main" id="{5ED6F7BB-8347-1748-56DA-586A6F9B1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62" t="44806" r="2010" b="2000"/>
          <a:stretch/>
        </p:blipFill>
        <p:spPr bwMode="auto">
          <a:xfrm>
            <a:off x="7762304" y="3767655"/>
            <a:ext cx="4429696" cy="25921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to of camera instrument with lens on a table.">
            <a:extLst>
              <a:ext uri="{FF2B5EF4-FFF2-40B4-BE49-F238E27FC236}">
                <a16:creationId xmlns:a16="http://schemas.microsoft.com/office/drawing/2014/main" id="{347B761F-62B1-28BE-E8F8-CD830ABED9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87" t="328" r="10240" b="1361"/>
          <a:stretch/>
        </p:blipFill>
        <p:spPr bwMode="auto">
          <a:xfrm>
            <a:off x="4957901" y="3742626"/>
            <a:ext cx="3090333" cy="26171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274E085-72A1-1A53-7641-729FF58C2A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6" t="1117"/>
          <a:stretch/>
        </p:blipFill>
        <p:spPr bwMode="auto">
          <a:xfrm>
            <a:off x="4957901" y="837048"/>
            <a:ext cx="4429696" cy="2941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25199DC4-F623-A096-3003-7EC35053DB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22" r="15984"/>
          <a:stretch/>
        </p:blipFill>
        <p:spPr bwMode="auto">
          <a:xfrm>
            <a:off x="8804070" y="836988"/>
            <a:ext cx="3387931" cy="29412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66233" y="37672"/>
            <a:ext cx="8682474"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a:ea typeface="Arial" charset="0"/>
                <a:cs typeface="Arial"/>
              </a:rPr>
              <a:t>Recent CSLI Launches (</a:t>
            </a:r>
            <a:r>
              <a:rPr kumimoji="0" lang="en-US" sz="3400" b="0" i="0" u="none" strike="noStrike" kern="1200" cap="none" spc="0" normalizeH="0" baseline="0" noProof="0">
                <a:ln>
                  <a:noFill/>
                </a:ln>
                <a:solidFill>
                  <a:srgbClr val="FFC000"/>
                </a:solidFill>
                <a:effectLst/>
                <a:uLnTx/>
                <a:uFillTx/>
                <a:latin typeface="Arial"/>
                <a:ea typeface="Arial" charset="0"/>
                <a:cs typeface="Arial"/>
              </a:rPr>
              <a:t>2024</a:t>
            </a:r>
            <a:r>
              <a:rPr kumimoji="0" lang="en-US" sz="3200" b="0" i="0" u="none" strike="noStrike" kern="1200" cap="none" spc="0" normalizeH="0" baseline="0" noProof="0">
                <a:ln>
                  <a:noFill/>
                </a:ln>
                <a:solidFill>
                  <a:srgbClr val="FFC000"/>
                </a:solidFill>
                <a:effectLst/>
                <a:uLnTx/>
                <a:uFillTx/>
                <a:latin typeface="Arial"/>
                <a:ea typeface="Arial" charset="0"/>
                <a:cs typeface="Arial"/>
              </a:rPr>
              <a:t>)</a:t>
            </a:r>
          </a:p>
        </p:txBody>
      </p:sp>
      <p:sp>
        <p:nvSpPr>
          <p:cNvPr id="2" name="Slide Number Placeholder 1">
            <a:extLst>
              <a:ext uri="{FF2B5EF4-FFF2-40B4-BE49-F238E27FC236}">
                <a16:creationId xmlns:a16="http://schemas.microsoft.com/office/drawing/2014/main" id="{137B758F-1577-4EFB-95D3-0AB04ECB0D15}"/>
              </a:ext>
            </a:extLst>
          </p:cNvPr>
          <p:cNvSpPr>
            <a:spLocks noGrp="1"/>
          </p:cNvSpPr>
          <p:nvPr>
            <p:ph type="sldNum" sz="quarter" idx="12"/>
          </p:nvPr>
        </p:nvSpPr>
        <p:spPr>
          <a:xfrm>
            <a:off x="9336024" y="64572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FD85A-B630-7045-BDE0-89B487FA9CD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9">
            <a:extLst>
              <a:ext uri="{FF2B5EF4-FFF2-40B4-BE49-F238E27FC236}">
                <a16:creationId xmlns:a16="http://schemas.microsoft.com/office/drawing/2014/main" id="{3DF1EF9E-5659-4D51-9F2A-DA751DDBA985}"/>
              </a:ext>
            </a:extLst>
          </p:cNvPr>
          <p:cNvSpPr txBox="1">
            <a:spLocks noChangeArrowheads="1"/>
          </p:cNvSpPr>
          <p:nvPr/>
        </p:nvSpPr>
        <p:spPr bwMode="auto">
          <a:xfrm>
            <a:off x="1281660" y="880533"/>
            <a:ext cx="4055444" cy="544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20" tIns="43160" rIns="86320" bIns="43160" numCol="1" anchor="t"/>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indent="-228600">
              <a:spcBef>
                <a:spcPct val="20000"/>
              </a:spcBef>
              <a:buChar char="–"/>
              <a:defRPr>
                <a:solidFill>
                  <a:schemeClr val="tx1"/>
                </a:solidFill>
                <a:latin typeface="Arial" panose="020B0604020202020204" pitchFamily="34" charset="0"/>
                <a:ea typeface="MS PGothic" panose="020B0600070205080204" pitchFamily="34" charset="-128"/>
              </a:defRPr>
            </a:lvl2pPr>
            <a:lvl3pPr marL="685800" indent="-228600">
              <a:spcBef>
                <a:spcPct val="20000"/>
              </a:spcBef>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ea typeface="MS PGothic" panose="020B0600070205080204" pitchFamily="34" charset="-128"/>
              </a:defRPr>
            </a:lvl9pPr>
          </a:lstStyle>
          <a:p>
            <a:pPr marL="228600" marR="0" lvl="1" indent="0" algn="l" defTabSz="914400" rtl="0" eaLnBrk="1" fontAlgn="auto" latinLnBrk="0" hangingPunct="1">
              <a:lnSpc>
                <a:spcPct val="100000"/>
              </a:lnSpc>
              <a:spcBef>
                <a:spcPts val="0"/>
              </a:spcBef>
              <a:spcAft>
                <a:spcPts val="9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S PGothic"/>
                <a:cs typeface="Arial"/>
              </a:rPr>
              <a:t>ELaNa 57</a:t>
            </a:r>
            <a:r>
              <a:rPr kumimoji="0" lang="en-US" sz="1000" b="0" i="0" u="none" strike="noStrike" kern="1200" cap="none" spc="0" normalizeH="0" baseline="0" noProof="0">
                <a:ln>
                  <a:noFill/>
                </a:ln>
                <a:solidFill>
                  <a:prstClr val="black"/>
                </a:solidFill>
                <a:effectLst/>
                <a:uLnTx/>
                <a:uFillTx/>
                <a:latin typeface="Arial"/>
                <a:ea typeface="MS PGothic"/>
                <a:cs typeface="Arial"/>
              </a:rPr>
              <a:t>, Transporter 10, Falcon 9, 3/4/2024</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M3, Missouri University of Science and Technology</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endParaRPr kumimoji="0" lang="en-US" sz="1000" b="1" i="0" u="none" strike="noStrike" kern="1200" cap="none" spc="0" normalizeH="0" baseline="0" noProof="0">
              <a:ln>
                <a:noFill/>
              </a:ln>
              <a:solidFill>
                <a:prstClr val="black"/>
              </a:solidFill>
              <a:effectLst/>
              <a:uLnTx/>
              <a:uFillTx/>
              <a:latin typeface="Arial"/>
              <a:ea typeface="MS PGothic"/>
              <a:cs typeface="Arial"/>
            </a:endParaRPr>
          </a:p>
          <a:p>
            <a:pPr marL="228600" marR="0" lvl="1" indent="0" algn="l" defTabSz="914400" rtl="0" eaLnBrk="1" fontAlgn="auto" latinLnBrk="0" hangingPunct="1">
              <a:lnSpc>
                <a:spcPct val="100000"/>
              </a:lnSpc>
              <a:spcBef>
                <a:spcPts val="0"/>
              </a:spcBef>
              <a:spcAft>
                <a:spcPts val="9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S PGothic"/>
                <a:cs typeface="Arial"/>
              </a:rPr>
              <a:t>ELaNa 51</a:t>
            </a:r>
            <a:r>
              <a:rPr kumimoji="0" lang="en-US" sz="1000" b="0" i="0" u="none" strike="noStrike" kern="1200" cap="none" spc="0" normalizeH="0" baseline="0" noProof="0">
                <a:ln>
                  <a:noFill/>
                </a:ln>
                <a:solidFill>
                  <a:prstClr val="black"/>
                </a:solidFill>
                <a:effectLst/>
                <a:uLnTx/>
                <a:uFillTx/>
                <a:latin typeface="Arial"/>
                <a:ea typeface="MS PGothic"/>
                <a:cs typeface="Arial"/>
              </a:rPr>
              <a:t>, Transporter 10, Falcon 9, 3/21/2024</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Big Red Sat-1 University of Nebraska at Lincoln</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BurstCube, NASA Goddard Space Flight Center</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HyTI, University of Hawaii at Manoa</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SNoOPI, Purdue University</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a:ea typeface="MS PGothic"/>
              <a:cs typeface="Arial"/>
            </a:endParaRPr>
          </a:p>
          <a:p>
            <a:pPr marL="228600" marR="0" lvl="1" indent="0" algn="l" defTabSz="914400" rtl="0" eaLnBrk="1" fontAlgn="auto" latinLnBrk="0" hangingPunct="1">
              <a:lnSpc>
                <a:spcPct val="100000"/>
              </a:lnSpc>
              <a:spcBef>
                <a:spcPts val="0"/>
              </a:spcBef>
              <a:spcAft>
                <a:spcPts val="9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S PGothic"/>
                <a:cs typeface="Arial"/>
              </a:rPr>
              <a:t>ELaNa 43, </a:t>
            </a:r>
            <a:r>
              <a:rPr kumimoji="0" lang="en-US" sz="1000" b="0" i="0" u="none" strike="noStrike" kern="1200" cap="none" spc="0" normalizeH="0" baseline="0" noProof="0">
                <a:ln>
                  <a:noFill/>
                </a:ln>
                <a:solidFill>
                  <a:prstClr val="black"/>
                </a:solidFill>
                <a:effectLst/>
                <a:uLnTx/>
                <a:uFillTx/>
                <a:latin typeface="Arial"/>
                <a:ea typeface="MS PGothic"/>
                <a:cs typeface="Arial"/>
              </a:rPr>
              <a:t>VCLS Demo 2, Firefly Alpha ,7/3/2024</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CatSat, University of Arizona</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KUbeSat-1, University of Kansas </a:t>
            </a:r>
            <a:r>
              <a:rPr kumimoji="0" lang="en-US" sz="900" b="0" i="0" u="none" strike="noStrike" kern="1200" cap="none" spc="0" normalizeH="0" baseline="0" noProof="0">
                <a:ln>
                  <a:noFill/>
                </a:ln>
                <a:solidFill>
                  <a:srgbClr val="00B050"/>
                </a:solidFill>
                <a:effectLst/>
                <a:uLnTx/>
                <a:uFillTx/>
                <a:latin typeface="Arial"/>
                <a:ea typeface="MS PGothic"/>
                <a:cs typeface="Arial"/>
              </a:rPr>
              <a:t>- First from Kansas</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MESAT-1, University of Maine </a:t>
            </a:r>
            <a:r>
              <a:rPr kumimoji="0" lang="en-US" sz="900" b="0" i="0" u="none" strike="noStrike" kern="1200" cap="none" spc="0" normalizeH="0" baseline="0" noProof="0">
                <a:ln>
                  <a:noFill/>
                </a:ln>
                <a:solidFill>
                  <a:srgbClr val="00B050"/>
                </a:solidFill>
                <a:effectLst/>
                <a:uLnTx/>
                <a:uFillTx/>
                <a:latin typeface="Arial"/>
                <a:ea typeface="MS PGothic"/>
                <a:cs typeface="Arial"/>
              </a:rPr>
              <a:t>- First From Maine</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R5-S2-2.0, NASA Johnson Space Center</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R5-S4, NASA Johnson Space Center</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Serenity, Teachers in Space</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SOC-i, University of Washington</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TechEdSat-11, NASA Ames Research Center</a:t>
            </a: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Arial"/>
              <a:ea typeface="MS PGothic"/>
              <a:cs typeface="Arial"/>
            </a:endParaRPr>
          </a:p>
          <a:p>
            <a:pPr marL="228600" marR="0" lvl="1" indent="0" algn="l" defTabSz="914400" rtl="0" eaLnBrk="1" fontAlgn="auto" latinLnBrk="0" hangingPunct="1">
              <a:lnSpc>
                <a:spcPct val="100000"/>
              </a:lnSpc>
              <a:spcBef>
                <a:spcPts val="0"/>
              </a:spcBef>
              <a:spcAft>
                <a:spcPts val="90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S PGothic"/>
                <a:cs typeface="Arial"/>
              </a:rPr>
              <a:t>ELaNa 48</a:t>
            </a:r>
            <a:r>
              <a:rPr kumimoji="0" lang="en-US" sz="1000" b="0" i="0" u="none" strike="noStrike" kern="1200" cap="none" spc="0" normalizeH="0" baseline="0" noProof="0">
                <a:ln>
                  <a:noFill/>
                </a:ln>
                <a:solidFill>
                  <a:prstClr val="black"/>
                </a:solidFill>
                <a:effectLst/>
                <a:uLnTx/>
                <a:uFillTx/>
                <a:latin typeface="Arial"/>
                <a:ea typeface="MS PGothic"/>
                <a:cs typeface="Arial"/>
              </a:rPr>
              <a:t>, Ariane VI First Flight, 7/9/2024</a:t>
            </a:r>
            <a:endParaRPr kumimoji="0" lang="en-US" sz="900" b="0" i="0" u="none" strike="noStrike" kern="1200" cap="none" spc="0" normalizeH="0" baseline="0" noProof="0">
              <a:ln>
                <a:noFill/>
              </a:ln>
              <a:solidFill>
                <a:prstClr val="black"/>
              </a:solidFill>
              <a:effectLst/>
              <a:uLnTx/>
              <a:uFillTx/>
              <a:latin typeface="Arial"/>
              <a:ea typeface="MS PGothic"/>
              <a:cs typeface="Arial"/>
            </a:endParaRPr>
          </a:p>
          <a:p>
            <a:pPr marL="685800" marR="0" lvl="2" indent="-228600" algn="l" defTabSz="914400" rtl="0" eaLnBrk="1" fontAlgn="auto" latinLnBrk="0" hangingPunct="1">
              <a:lnSpc>
                <a:spcPct val="100000"/>
              </a:lnSpc>
              <a:spcBef>
                <a:spcPts val="0"/>
              </a:spcBef>
              <a:spcAft>
                <a:spcPts val="900"/>
              </a:spcAft>
              <a:buClrTx/>
              <a:buSzTx/>
              <a:buFont typeface="Arial,Sans-Serif"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Arial"/>
                <a:ea typeface="MS PGothic"/>
                <a:cs typeface="Arial"/>
              </a:rPr>
              <a:t>CURIE (Qty. 2), University of California at Berkely</a:t>
            </a:r>
            <a:endParaRPr kumimoji="0" lang="en-US" sz="1000" b="0" i="0" u="none" strike="noStrike" kern="1200" cap="none" spc="0" normalizeH="0" baseline="0" noProof="0">
              <a:ln>
                <a:noFill/>
              </a:ln>
              <a:solidFill>
                <a:prstClr val="black"/>
              </a:solidFill>
              <a:effectLst/>
              <a:uLnTx/>
              <a:uFillTx/>
              <a:latin typeface="Arial"/>
              <a:ea typeface="MS PGothic"/>
              <a:cs typeface="Arial"/>
            </a:endParaRPr>
          </a:p>
          <a:p>
            <a:pPr marL="457200" marR="0" lvl="1" indent="-22860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rial"/>
              <a:ea typeface="MS PGothic"/>
              <a:cs typeface="Arial"/>
            </a:endParaRPr>
          </a:p>
        </p:txBody>
      </p:sp>
      <p:grpSp>
        <p:nvGrpSpPr>
          <p:cNvPr id="20" name="Group 19">
            <a:extLst>
              <a:ext uri="{FF2B5EF4-FFF2-40B4-BE49-F238E27FC236}">
                <a16:creationId xmlns:a16="http://schemas.microsoft.com/office/drawing/2014/main" id="{B2919D2F-4C06-48D5-3258-401EE3668527}"/>
              </a:ext>
            </a:extLst>
          </p:cNvPr>
          <p:cNvGrpSpPr/>
          <p:nvPr/>
        </p:nvGrpSpPr>
        <p:grpSpPr>
          <a:xfrm>
            <a:off x="0" y="782255"/>
            <a:ext cx="1464358" cy="5620173"/>
            <a:chOff x="4275186" y="782255"/>
            <a:chExt cx="1464358" cy="5620173"/>
          </a:xfrm>
        </p:grpSpPr>
        <p:sp>
          <p:nvSpPr>
            <p:cNvPr id="4" name="Rectangle 3">
              <a:extLst>
                <a:ext uri="{FF2B5EF4-FFF2-40B4-BE49-F238E27FC236}">
                  <a16:creationId xmlns:a16="http://schemas.microsoft.com/office/drawing/2014/main" id="{C11B8C2A-7823-4EF6-869C-3794C570A63D}"/>
                </a:ext>
              </a:extLst>
            </p:cNvPr>
            <p:cNvSpPr/>
            <p:nvPr/>
          </p:nvSpPr>
          <p:spPr>
            <a:xfrm rot="5400000">
              <a:off x="2218596" y="2838845"/>
              <a:ext cx="5577537" cy="14643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ABBD669-7800-2737-4C0C-47B2A3FC02E9}"/>
                </a:ext>
              </a:extLst>
            </p:cNvPr>
            <p:cNvPicPr>
              <a:picLocks noChangeAspect="1"/>
            </p:cNvPicPr>
            <p:nvPr/>
          </p:nvPicPr>
          <p:blipFill>
            <a:blip r:embed="rId7"/>
            <a:stretch>
              <a:fillRect/>
            </a:stretch>
          </p:blipFill>
          <p:spPr>
            <a:xfrm>
              <a:off x="4411754" y="2312071"/>
              <a:ext cx="1221509" cy="1266034"/>
            </a:xfrm>
            <a:prstGeom prst="rect">
              <a:avLst/>
            </a:prstGeom>
          </p:spPr>
        </p:pic>
        <p:pic>
          <p:nvPicPr>
            <p:cNvPr id="5" name="Picture 4">
              <a:extLst>
                <a:ext uri="{FF2B5EF4-FFF2-40B4-BE49-F238E27FC236}">
                  <a16:creationId xmlns:a16="http://schemas.microsoft.com/office/drawing/2014/main" id="{994E01B2-0AF6-88C7-EDC2-7666A8C358F3}"/>
                </a:ext>
              </a:extLst>
            </p:cNvPr>
            <p:cNvPicPr>
              <a:picLocks noChangeAspect="1"/>
            </p:cNvPicPr>
            <p:nvPr/>
          </p:nvPicPr>
          <p:blipFill>
            <a:blip r:embed="rId8"/>
            <a:stretch>
              <a:fillRect/>
            </a:stretch>
          </p:blipFill>
          <p:spPr>
            <a:xfrm>
              <a:off x="4409839" y="837048"/>
              <a:ext cx="1225338" cy="1321418"/>
            </a:xfrm>
            <a:prstGeom prst="rect">
              <a:avLst/>
            </a:prstGeom>
          </p:spPr>
        </p:pic>
        <p:pic>
          <p:nvPicPr>
            <p:cNvPr id="14" name="Picture 13">
              <a:extLst>
                <a:ext uri="{FF2B5EF4-FFF2-40B4-BE49-F238E27FC236}">
                  <a16:creationId xmlns:a16="http://schemas.microsoft.com/office/drawing/2014/main" id="{4EF0F444-6BAF-25BE-3D2D-7EAE0B44B64D}"/>
                </a:ext>
              </a:extLst>
            </p:cNvPr>
            <p:cNvPicPr>
              <a:picLocks noChangeAspect="1"/>
            </p:cNvPicPr>
            <p:nvPr/>
          </p:nvPicPr>
          <p:blipFill>
            <a:blip r:embed="rId9"/>
            <a:stretch>
              <a:fillRect/>
            </a:stretch>
          </p:blipFill>
          <p:spPr>
            <a:xfrm>
              <a:off x="4396968" y="3731710"/>
              <a:ext cx="1251080" cy="125108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928AC05-23BC-88AC-29AE-F1D5BF489751}"/>
                </a:ext>
              </a:extLst>
            </p:cNvPr>
            <p:cNvPicPr>
              <a:picLocks noChangeAspect="1"/>
            </p:cNvPicPr>
            <p:nvPr/>
          </p:nvPicPr>
          <p:blipFill>
            <a:blip r:embed="rId10"/>
            <a:stretch>
              <a:fillRect/>
            </a:stretch>
          </p:blipFill>
          <p:spPr>
            <a:xfrm>
              <a:off x="4389491" y="5136394"/>
              <a:ext cx="1266034" cy="1266034"/>
            </a:xfrm>
            <a:prstGeom prst="rect">
              <a:avLst/>
            </a:prstGeom>
          </p:spPr>
        </p:pic>
      </p:grpSp>
      <p:sp>
        <p:nvSpPr>
          <p:cNvPr id="13" name="TextBox 12">
            <a:extLst>
              <a:ext uri="{FF2B5EF4-FFF2-40B4-BE49-F238E27FC236}">
                <a16:creationId xmlns:a16="http://schemas.microsoft.com/office/drawing/2014/main" id="{A518E23F-1777-E51C-8B90-3B21355FE322}"/>
              </a:ext>
            </a:extLst>
          </p:cNvPr>
          <p:cNvSpPr txBox="1"/>
          <p:nvPr/>
        </p:nvSpPr>
        <p:spPr>
          <a:xfrm>
            <a:off x="4957901" y="3373539"/>
            <a:ext cx="24121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ELaNa 43 Launch</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rPr>
              <a:t>Credit: Firefly Aerospace/Trevor Mahlmann</a:t>
            </a:r>
          </a:p>
        </p:txBody>
      </p:sp>
      <p:sp>
        <p:nvSpPr>
          <p:cNvPr id="17" name="TextBox 16">
            <a:extLst>
              <a:ext uri="{FF2B5EF4-FFF2-40B4-BE49-F238E27FC236}">
                <a16:creationId xmlns:a16="http://schemas.microsoft.com/office/drawing/2014/main" id="{5E8BBE5B-BF50-7882-FF54-683CACDF23EF}"/>
              </a:ext>
            </a:extLst>
          </p:cNvPr>
          <p:cNvSpPr txBox="1"/>
          <p:nvPr/>
        </p:nvSpPr>
        <p:spPr>
          <a:xfrm>
            <a:off x="10288002" y="879682"/>
            <a:ext cx="187511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SOC-i (ELaNa 43)</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D1A316C-34D5-C236-8E47-423BCCC0DA95}"/>
              </a:ext>
            </a:extLst>
          </p:cNvPr>
          <p:cNvSpPr txBox="1"/>
          <p:nvPr/>
        </p:nvSpPr>
        <p:spPr>
          <a:xfrm>
            <a:off x="8023688" y="6026028"/>
            <a:ext cx="13123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CURIE (ELaNa 48)</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rPr>
              <a:t>Credit: ExoLaunch</a:t>
            </a:r>
          </a:p>
        </p:txBody>
      </p:sp>
      <p:sp>
        <p:nvSpPr>
          <p:cNvPr id="24" name="TextBox 23">
            <a:extLst>
              <a:ext uri="{FF2B5EF4-FFF2-40B4-BE49-F238E27FC236}">
                <a16:creationId xmlns:a16="http://schemas.microsoft.com/office/drawing/2014/main" id="{5B3EE446-AD10-2C6D-AE03-25663F4CCB5F}"/>
              </a:ext>
            </a:extLst>
          </p:cNvPr>
          <p:cNvSpPr txBox="1"/>
          <p:nvPr/>
        </p:nvSpPr>
        <p:spPr>
          <a:xfrm>
            <a:off x="4915505" y="6126288"/>
            <a:ext cx="158668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HyTI Instrument (ELaNa 51)</a:t>
            </a:r>
            <a:endParaRPr kumimoji="0" lang="en-US" sz="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7076A00C-D500-192E-C969-1F2CE5BF6573}"/>
              </a:ext>
            </a:extLst>
          </p:cNvPr>
          <p:cNvPicPr>
            <a:picLocks noChangeAspect="1"/>
          </p:cNvPicPr>
          <p:nvPr/>
        </p:nvPicPr>
        <p:blipFill>
          <a:blip r:embed="rId15"/>
          <a:srcRect/>
          <a:stretch/>
        </p:blipFill>
        <p:spPr>
          <a:xfrm>
            <a:off x="7510741" y="2872345"/>
            <a:ext cx="1797603" cy="1797603"/>
          </a:xfrm>
          <a:prstGeom prst="rect">
            <a:avLst/>
          </a:prstGeom>
        </p:spPr>
      </p:pic>
      <p:sp>
        <p:nvSpPr>
          <p:cNvPr id="27" name="TextBox 26">
            <a:extLst>
              <a:ext uri="{FF2B5EF4-FFF2-40B4-BE49-F238E27FC236}">
                <a16:creationId xmlns:a16="http://schemas.microsoft.com/office/drawing/2014/main" id="{C0748AB8-E9EE-E49A-1EDE-6940AD6D360D}"/>
              </a:ext>
            </a:extLst>
          </p:cNvPr>
          <p:cNvSpPr txBox="1"/>
          <p:nvPr/>
        </p:nvSpPr>
        <p:spPr>
          <a:xfrm>
            <a:off x="3653546" y="6448296"/>
            <a:ext cx="7980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https://www.nasa.gov/kennedy/launch-services-program/cubesat-launch-initiative/</a:t>
            </a:r>
          </a:p>
        </p:txBody>
      </p:sp>
    </p:spTree>
    <p:extLst>
      <p:ext uri="{BB962C8B-B14F-4D97-AF65-F5344CB8AC3E}">
        <p14:creationId xmlns:p14="http://schemas.microsoft.com/office/powerpoint/2010/main" val="1052798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0DF64E-9C70-8D2A-1582-C09B95AF1AC7}"/>
              </a:ext>
            </a:extLst>
          </p:cNvPr>
          <p:cNvGrpSpPr/>
          <p:nvPr/>
        </p:nvGrpSpPr>
        <p:grpSpPr>
          <a:xfrm>
            <a:off x="208332" y="1110282"/>
            <a:ext cx="9896420" cy="4803411"/>
            <a:chOff x="220974" y="1182980"/>
            <a:chExt cx="10484588" cy="5088889"/>
          </a:xfrm>
        </p:grpSpPr>
        <p:grpSp>
          <p:nvGrpSpPr>
            <p:cNvPr id="4" name="Group 3">
              <a:extLst>
                <a:ext uri="{FF2B5EF4-FFF2-40B4-BE49-F238E27FC236}">
                  <a16:creationId xmlns:a16="http://schemas.microsoft.com/office/drawing/2014/main" id="{DE57A65E-D972-41AB-9353-C645002466BA}"/>
                </a:ext>
              </a:extLst>
            </p:cNvPr>
            <p:cNvGrpSpPr/>
            <p:nvPr/>
          </p:nvGrpSpPr>
          <p:grpSpPr>
            <a:xfrm>
              <a:off x="220974" y="1182980"/>
              <a:ext cx="2062836" cy="4968000"/>
              <a:chOff x="667744" y="1100589"/>
              <a:chExt cx="2062836" cy="4830155"/>
            </a:xfrm>
          </p:grpSpPr>
          <p:sp>
            <p:nvSpPr>
              <p:cNvPr id="5" name="Freeform: Shape 4">
                <a:extLst>
                  <a:ext uri="{FF2B5EF4-FFF2-40B4-BE49-F238E27FC236}">
                    <a16:creationId xmlns:a16="http://schemas.microsoft.com/office/drawing/2014/main" id="{F74396C4-0B67-4615-8CAC-3AEB51BCC54F}"/>
                  </a:ext>
                </a:extLst>
              </p:cNvPr>
              <p:cNvSpPr/>
              <p:nvPr/>
            </p:nvSpPr>
            <p:spPr>
              <a:xfrm flipH="1">
                <a:off x="667744" y="1100589"/>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Develop your Idea/Experiment</a:t>
                </a:r>
              </a:p>
            </p:txBody>
          </p:sp>
          <p:sp>
            <p:nvSpPr>
              <p:cNvPr id="6" name="Freeform: Shape 5">
                <a:extLst>
                  <a:ext uri="{FF2B5EF4-FFF2-40B4-BE49-F238E27FC236}">
                    <a16:creationId xmlns:a16="http://schemas.microsoft.com/office/drawing/2014/main" id="{447209E4-2648-4ED1-8258-3BC06C152E73}"/>
                  </a:ext>
                </a:extLst>
              </p:cNvPr>
              <p:cNvSpPr/>
              <p:nvPr/>
            </p:nvSpPr>
            <p:spPr>
              <a:xfrm>
                <a:off x="667744" y="2028520"/>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Build Your Team</a:t>
                </a:r>
              </a:p>
            </p:txBody>
          </p:sp>
          <p:sp>
            <p:nvSpPr>
              <p:cNvPr id="7" name="Freeform: Shape 6">
                <a:extLst>
                  <a:ext uri="{FF2B5EF4-FFF2-40B4-BE49-F238E27FC236}">
                    <a16:creationId xmlns:a16="http://schemas.microsoft.com/office/drawing/2014/main" id="{36D3E309-45B5-4786-B5F7-C5D2BAAA5A37}"/>
                  </a:ext>
                </a:extLst>
              </p:cNvPr>
              <p:cNvSpPr/>
              <p:nvPr/>
            </p:nvSpPr>
            <p:spPr>
              <a:xfrm>
                <a:off x="671003" y="3884382"/>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Merit/Feasibility Reviews</a:t>
                </a:r>
              </a:p>
            </p:txBody>
          </p:sp>
          <p:sp>
            <p:nvSpPr>
              <p:cNvPr id="8" name="Freeform: Shape 7">
                <a:extLst>
                  <a:ext uri="{FF2B5EF4-FFF2-40B4-BE49-F238E27FC236}">
                    <a16:creationId xmlns:a16="http://schemas.microsoft.com/office/drawing/2014/main" id="{E6016CAD-06FD-4432-A69B-7F9243ADDB7E}"/>
                  </a:ext>
                </a:extLst>
              </p:cNvPr>
              <p:cNvSpPr/>
              <p:nvPr/>
            </p:nvSpPr>
            <p:spPr>
              <a:xfrm flipH="1">
                <a:off x="671003" y="4812313"/>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Apply!</a:t>
                </a:r>
              </a:p>
            </p:txBody>
          </p:sp>
          <p:sp>
            <p:nvSpPr>
              <p:cNvPr id="9" name="Freeform: Shape 8">
                <a:extLst>
                  <a:ext uri="{FF2B5EF4-FFF2-40B4-BE49-F238E27FC236}">
                    <a16:creationId xmlns:a16="http://schemas.microsoft.com/office/drawing/2014/main" id="{28B91244-E586-4D8C-8BFE-E6A786B2EB09}"/>
                  </a:ext>
                </a:extLst>
              </p:cNvPr>
              <p:cNvSpPr/>
              <p:nvPr/>
            </p:nvSpPr>
            <p:spPr>
              <a:xfrm flipH="1">
                <a:off x="684066" y="2956451"/>
                <a:ext cx="2046514" cy="1118431"/>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Secure Funding</a:t>
                </a:r>
              </a:p>
            </p:txBody>
          </p:sp>
        </p:grpSp>
        <p:cxnSp>
          <p:nvCxnSpPr>
            <p:cNvPr id="11" name="Straight Connector 10">
              <a:extLst>
                <a:ext uri="{FF2B5EF4-FFF2-40B4-BE49-F238E27FC236}">
                  <a16:creationId xmlns:a16="http://schemas.microsoft.com/office/drawing/2014/main" id="{368CD7E8-C930-4FF3-8C7A-DC44E26A8748}"/>
                </a:ext>
              </a:extLst>
            </p:cNvPr>
            <p:cNvCxnSpPr>
              <a:cxnSpLocks/>
            </p:cNvCxnSpPr>
            <p:nvPr/>
          </p:nvCxnSpPr>
          <p:spPr>
            <a:xfrm>
              <a:off x="2605498" y="2198399"/>
              <a:ext cx="8100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51E2FA-26C3-4D25-A9DD-2BA83EF73A91}"/>
                </a:ext>
              </a:extLst>
            </p:cNvPr>
            <p:cNvCxnSpPr>
              <a:cxnSpLocks/>
            </p:cNvCxnSpPr>
            <p:nvPr/>
          </p:nvCxnSpPr>
          <p:spPr>
            <a:xfrm>
              <a:off x="2605498" y="3429000"/>
              <a:ext cx="8100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96A048-70B4-463B-A49D-587982A2D9DF}"/>
                </a:ext>
              </a:extLst>
            </p:cNvPr>
            <p:cNvCxnSpPr>
              <a:cxnSpLocks/>
            </p:cNvCxnSpPr>
            <p:nvPr/>
          </p:nvCxnSpPr>
          <p:spPr>
            <a:xfrm>
              <a:off x="2605498" y="4058701"/>
              <a:ext cx="8100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CC2086-991F-4721-9542-189EA36ACB77}"/>
                </a:ext>
              </a:extLst>
            </p:cNvPr>
            <p:cNvCxnSpPr>
              <a:cxnSpLocks/>
            </p:cNvCxnSpPr>
            <p:nvPr/>
          </p:nvCxnSpPr>
          <p:spPr>
            <a:xfrm>
              <a:off x="2605498" y="5244656"/>
              <a:ext cx="810006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11AFFF5-18F7-411F-80BA-3ADC8770EFD3}"/>
                </a:ext>
              </a:extLst>
            </p:cNvPr>
            <p:cNvSpPr>
              <a:spLocks noChangeAspect="1"/>
            </p:cNvSpPr>
            <p:nvPr/>
          </p:nvSpPr>
          <p:spPr>
            <a:xfrm>
              <a:off x="2605498" y="1427152"/>
              <a:ext cx="527076" cy="5270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7" name="Oval 16">
              <a:extLst>
                <a:ext uri="{FF2B5EF4-FFF2-40B4-BE49-F238E27FC236}">
                  <a16:creationId xmlns:a16="http://schemas.microsoft.com/office/drawing/2014/main" id="{BADF4E0B-B160-4F66-A782-587D63C3D362}"/>
                </a:ext>
              </a:extLst>
            </p:cNvPr>
            <p:cNvSpPr>
              <a:spLocks noChangeAspect="1"/>
            </p:cNvSpPr>
            <p:nvPr/>
          </p:nvSpPr>
          <p:spPr>
            <a:xfrm>
              <a:off x="2605498" y="2442571"/>
              <a:ext cx="527076" cy="527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8" name="Oval 17">
              <a:extLst>
                <a:ext uri="{FF2B5EF4-FFF2-40B4-BE49-F238E27FC236}">
                  <a16:creationId xmlns:a16="http://schemas.microsoft.com/office/drawing/2014/main" id="{150C6C1A-0E5D-4071-B2DB-55B5D498B4FA}"/>
                </a:ext>
              </a:extLst>
            </p:cNvPr>
            <p:cNvSpPr>
              <a:spLocks noChangeAspect="1"/>
            </p:cNvSpPr>
            <p:nvPr/>
          </p:nvSpPr>
          <p:spPr>
            <a:xfrm>
              <a:off x="2605498" y="3457990"/>
              <a:ext cx="527076" cy="5270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9" name="Oval 18">
              <a:extLst>
                <a:ext uri="{FF2B5EF4-FFF2-40B4-BE49-F238E27FC236}">
                  <a16:creationId xmlns:a16="http://schemas.microsoft.com/office/drawing/2014/main" id="{1FAA72E7-0FA7-40F1-9F16-3E459D3C666D}"/>
                </a:ext>
              </a:extLst>
            </p:cNvPr>
            <p:cNvSpPr>
              <a:spLocks noChangeAspect="1"/>
            </p:cNvSpPr>
            <p:nvPr/>
          </p:nvSpPr>
          <p:spPr>
            <a:xfrm>
              <a:off x="2605498" y="4473409"/>
              <a:ext cx="527076" cy="5270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20" name="Oval 19">
              <a:extLst>
                <a:ext uri="{FF2B5EF4-FFF2-40B4-BE49-F238E27FC236}">
                  <a16:creationId xmlns:a16="http://schemas.microsoft.com/office/drawing/2014/main" id="{EC7C0117-009D-432A-B1AE-3BEA54D653C8}"/>
                </a:ext>
              </a:extLst>
            </p:cNvPr>
            <p:cNvSpPr>
              <a:spLocks noChangeAspect="1"/>
            </p:cNvSpPr>
            <p:nvPr/>
          </p:nvSpPr>
          <p:spPr>
            <a:xfrm>
              <a:off x="2605498" y="5488828"/>
              <a:ext cx="527076" cy="5270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21" name="Rectangle 20">
              <a:extLst>
                <a:ext uri="{FF2B5EF4-FFF2-40B4-BE49-F238E27FC236}">
                  <a16:creationId xmlns:a16="http://schemas.microsoft.com/office/drawing/2014/main" id="{E3E421DD-7F73-48C5-BDA3-451A3E2EF995}"/>
                </a:ext>
              </a:extLst>
            </p:cNvPr>
            <p:cNvSpPr/>
            <p:nvPr/>
          </p:nvSpPr>
          <p:spPr>
            <a:xfrm>
              <a:off x="3274517" y="1182980"/>
              <a:ext cx="7431045" cy="1015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With the assistance of a faculty advisor, professor and/or mentor, develop a scientific experiment/demonstration that is in line with NASA’s strategic goals and objectives</a:t>
              </a:r>
            </a:p>
          </p:txBody>
        </p:sp>
        <p:sp>
          <p:nvSpPr>
            <p:cNvPr id="22" name="Rectangle 21">
              <a:extLst>
                <a:ext uri="{FF2B5EF4-FFF2-40B4-BE49-F238E27FC236}">
                  <a16:creationId xmlns:a16="http://schemas.microsoft.com/office/drawing/2014/main" id="{EAEA28A2-3B7A-4F81-8E2F-726011B03030}"/>
                </a:ext>
              </a:extLst>
            </p:cNvPr>
            <p:cNvSpPr/>
            <p:nvPr/>
          </p:nvSpPr>
          <p:spPr>
            <a:xfrm>
              <a:off x="3274517" y="2220599"/>
              <a:ext cx="7431045" cy="1015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If you are an educational institution, your team must be composed of students and be student run and student led. Professional and Faculty mentors are not only encouraged but required. Clearly define all roles and responsibilities and maintain redundancy for all roles</a:t>
              </a:r>
            </a:p>
          </p:txBody>
        </p:sp>
        <p:sp>
          <p:nvSpPr>
            <p:cNvPr id="23" name="Rectangle 22">
              <a:extLst>
                <a:ext uri="{FF2B5EF4-FFF2-40B4-BE49-F238E27FC236}">
                  <a16:creationId xmlns:a16="http://schemas.microsoft.com/office/drawing/2014/main" id="{61E2407D-97B3-4CF4-8F03-F12333D4588D}"/>
                </a:ext>
              </a:extLst>
            </p:cNvPr>
            <p:cNvSpPr/>
            <p:nvPr/>
          </p:nvSpPr>
          <p:spPr>
            <a:xfrm>
              <a:off x="3274517" y="3207726"/>
              <a:ext cx="7431045" cy="1015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Secure all funding  required for your mission. CSLI submittals must show evidence that all funding is secured prior to submittal </a:t>
              </a:r>
            </a:p>
          </p:txBody>
        </p:sp>
        <p:sp>
          <p:nvSpPr>
            <p:cNvPr id="24" name="Rectangle 23">
              <a:extLst>
                <a:ext uri="{FF2B5EF4-FFF2-40B4-BE49-F238E27FC236}">
                  <a16:creationId xmlns:a16="http://schemas.microsoft.com/office/drawing/2014/main" id="{D32CF6D2-EB84-48EA-89DE-6CAD6AE383EC}"/>
                </a:ext>
              </a:extLst>
            </p:cNvPr>
            <p:cNvSpPr/>
            <p:nvPr/>
          </p:nvSpPr>
          <p:spPr>
            <a:xfrm>
              <a:off x="3274517" y="4143971"/>
              <a:ext cx="7431045" cy="1015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Conduct a </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structured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(if possible competitive) merit and feasibility review, with independent reviewers not affiliated with your project</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List the names and qualifications of all your reviewers, record action items and how you addressed each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one.</a:t>
              </a:r>
            </a:p>
          </p:txBody>
        </p:sp>
        <p:sp>
          <p:nvSpPr>
            <p:cNvPr id="25" name="Rectangle 24">
              <a:extLst>
                <a:ext uri="{FF2B5EF4-FFF2-40B4-BE49-F238E27FC236}">
                  <a16:creationId xmlns:a16="http://schemas.microsoft.com/office/drawing/2014/main" id="{36A19458-CE65-4D18-A503-7A991346632A}"/>
                </a:ext>
              </a:extLst>
            </p:cNvPr>
            <p:cNvSpPr/>
            <p:nvPr/>
          </p:nvSpPr>
          <p:spPr>
            <a:xfrm>
              <a:off x="3274517" y="5256454"/>
              <a:ext cx="7431045" cy="1015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Announcement of Partnership Opportunity (AOPO)</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is released around the first week of August every Year. Applications are due around Thanksgiving.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Follow all Directions in the Application!</a:t>
              </a:r>
            </a:p>
          </p:txBody>
        </p:sp>
      </p:grpSp>
      <p:sp>
        <p:nvSpPr>
          <p:cNvPr id="26" name="Title 1">
            <a:extLst>
              <a:ext uri="{FF2B5EF4-FFF2-40B4-BE49-F238E27FC236}">
                <a16:creationId xmlns:a16="http://schemas.microsoft.com/office/drawing/2014/main" id="{BE6AE767-654B-4F55-B7AB-7AAE14B887FE}"/>
              </a:ext>
            </a:extLst>
          </p:cNvPr>
          <p:cNvSpPr txBox="1">
            <a:spLocks/>
          </p:cNvSpPr>
          <p:nvPr/>
        </p:nvSpPr>
        <p:spPr>
          <a:xfrm>
            <a:off x="366233" y="37672"/>
            <a:ext cx="8682474" cy="842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panose="020B0604020202020204" pitchFamily="34" charset="0"/>
                <a:ea typeface="Arial" charset="0"/>
                <a:cs typeface="Arial" panose="020B0604020202020204" pitchFamily="34" charset="0"/>
              </a:rPr>
              <a:t>How to join CSLI through the AoPO…</a:t>
            </a:r>
          </a:p>
        </p:txBody>
      </p:sp>
      <p:pic>
        <p:nvPicPr>
          <p:cNvPr id="2" name="Picture 6">
            <a:extLst>
              <a:ext uri="{FF2B5EF4-FFF2-40B4-BE49-F238E27FC236}">
                <a16:creationId xmlns:a16="http://schemas.microsoft.com/office/drawing/2014/main" id="{D410154E-B83F-EC4B-5D3F-129512743493}"/>
              </a:ext>
            </a:extLst>
          </p:cNvPr>
          <p:cNvPicPr>
            <a:picLocks noChangeAspect="1"/>
          </p:cNvPicPr>
          <p:nvPr/>
        </p:nvPicPr>
        <p:blipFill>
          <a:blip r:embed="rId4">
            <a:alphaModFix/>
          </a:blip>
          <a:stretch>
            <a:fillRect/>
          </a:stretch>
        </p:blipFill>
        <p:spPr>
          <a:xfrm>
            <a:off x="10104752" y="4639273"/>
            <a:ext cx="2011399" cy="2126788"/>
          </a:xfrm>
          <a:prstGeom prst="rect">
            <a:avLst/>
          </a:prstGeom>
          <a:ln w="28575">
            <a:solidFill>
              <a:schemeClr val="tx1"/>
            </a:solidFill>
          </a:ln>
        </p:spPr>
      </p:pic>
      <p:sp>
        <p:nvSpPr>
          <p:cNvPr id="28" name="TextBox 27">
            <a:extLst>
              <a:ext uri="{FF2B5EF4-FFF2-40B4-BE49-F238E27FC236}">
                <a16:creationId xmlns:a16="http://schemas.microsoft.com/office/drawing/2014/main" id="{07F6532B-A4EC-5FCE-F6A3-A361528E1EE0}"/>
              </a:ext>
            </a:extLst>
          </p:cNvPr>
          <p:cNvSpPr txBox="1"/>
          <p:nvPr/>
        </p:nvSpPr>
        <p:spPr>
          <a:xfrm>
            <a:off x="3653546" y="6448296"/>
            <a:ext cx="7980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https://www.nasa.gov/kennedy/launch-services-program/cubesat-launch-initiative/</a:t>
            </a:r>
          </a:p>
        </p:txBody>
      </p:sp>
    </p:spTree>
    <p:custDataLst>
      <p:tags r:id="rId1"/>
    </p:custDataLst>
    <p:extLst>
      <p:ext uri="{BB962C8B-B14F-4D97-AF65-F5344CB8AC3E}">
        <p14:creationId xmlns:p14="http://schemas.microsoft.com/office/powerpoint/2010/main" val="3210890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E6AE767-654B-4F55-B7AB-7AAE14B887FE}"/>
              </a:ext>
            </a:extLst>
          </p:cNvPr>
          <p:cNvSpPr txBox="1">
            <a:spLocks/>
          </p:cNvSpPr>
          <p:nvPr/>
        </p:nvSpPr>
        <p:spPr>
          <a:xfrm>
            <a:off x="366233" y="0"/>
            <a:ext cx="8682474" cy="84201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panose="020B0604020202020204" pitchFamily="34" charset="0"/>
                <a:ea typeface="Arial" charset="0"/>
                <a:cs typeface="Arial" panose="020B0604020202020204" pitchFamily="34" charset="0"/>
              </a:rPr>
              <a:t>2024 AoPO Orbital Parameter Options Summary</a:t>
            </a:r>
          </a:p>
        </p:txBody>
      </p:sp>
      <p:graphicFrame>
        <p:nvGraphicFramePr>
          <p:cNvPr id="2" name="Table 3">
            <a:extLst>
              <a:ext uri="{FF2B5EF4-FFF2-40B4-BE49-F238E27FC236}">
                <a16:creationId xmlns:a16="http://schemas.microsoft.com/office/drawing/2014/main" id="{9BF6E50D-6B2F-DC79-DE23-A10407F51440}"/>
              </a:ext>
            </a:extLst>
          </p:cNvPr>
          <p:cNvGraphicFramePr>
            <a:graphicFrameLocks noGrp="1"/>
          </p:cNvGraphicFramePr>
          <p:nvPr/>
        </p:nvGraphicFramePr>
        <p:xfrm>
          <a:off x="518633" y="1971281"/>
          <a:ext cx="6815616" cy="2545903"/>
        </p:xfrm>
        <a:graphic>
          <a:graphicData uri="http://schemas.openxmlformats.org/drawingml/2006/table">
            <a:tbl>
              <a:tblPr firstRow="1" bandRow="1">
                <a:tableStyleId>{2D5ABB26-0587-4C30-8999-92F81FD0307C}</a:tableStyleId>
              </a:tblPr>
              <a:tblGrid>
                <a:gridCol w="1575558">
                  <a:extLst>
                    <a:ext uri="{9D8B030D-6E8A-4147-A177-3AD203B41FA5}">
                      <a16:colId xmlns:a16="http://schemas.microsoft.com/office/drawing/2014/main" val="4187905757"/>
                    </a:ext>
                  </a:extLst>
                </a:gridCol>
                <a:gridCol w="1746686">
                  <a:extLst>
                    <a:ext uri="{9D8B030D-6E8A-4147-A177-3AD203B41FA5}">
                      <a16:colId xmlns:a16="http://schemas.microsoft.com/office/drawing/2014/main" val="2727129816"/>
                    </a:ext>
                  </a:extLst>
                </a:gridCol>
                <a:gridCol w="1746686">
                  <a:extLst>
                    <a:ext uri="{9D8B030D-6E8A-4147-A177-3AD203B41FA5}">
                      <a16:colId xmlns:a16="http://schemas.microsoft.com/office/drawing/2014/main" val="3737459574"/>
                    </a:ext>
                  </a:extLst>
                </a:gridCol>
                <a:gridCol w="1746686">
                  <a:extLst>
                    <a:ext uri="{9D8B030D-6E8A-4147-A177-3AD203B41FA5}">
                      <a16:colId xmlns:a16="http://schemas.microsoft.com/office/drawing/2014/main" val="2510268860"/>
                    </a:ext>
                  </a:extLst>
                </a:gridCol>
              </a:tblGrid>
              <a:tr h="306337">
                <a:tc>
                  <a:txBody>
                    <a:bodyPr/>
                    <a:lstStyle/>
                    <a:p>
                      <a:pPr algn="ctr"/>
                      <a:endParaRPr lang="en-US" sz="1100"/>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US" sz="1100" b="1">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US" sz="1100" b="1">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100" b="1">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7030A0"/>
                    </a:solidFill>
                  </a:tcPr>
                </a:tc>
                <a:extLst>
                  <a:ext uri="{0D108BD9-81ED-4DB2-BD59-A6C34878D82A}">
                    <a16:rowId xmlns:a16="http://schemas.microsoft.com/office/drawing/2014/main" val="1255224783"/>
                  </a:ext>
                </a:extLst>
              </a:tr>
              <a:tr h="306337">
                <a:tc>
                  <a:txBody>
                    <a:bodyPr/>
                    <a:lstStyle/>
                    <a:p>
                      <a:pPr algn="ctr"/>
                      <a:endParaRPr lang="en-US" sz="110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bg1"/>
                          </a:solidFill>
                        </a:rPr>
                        <a:t>Deployment from ISS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100" b="1">
                          <a:solidFill>
                            <a:schemeClr val="bg1"/>
                          </a:solidFill>
                        </a:rPr>
                        <a:t>Sun-Synchronous Orbit (SSO)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1100" b="1">
                          <a:solidFill>
                            <a:schemeClr val="bg1"/>
                          </a:solidFill>
                        </a:rPr>
                        <a:t>Non-SSO Orbit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077515877"/>
                  </a:ext>
                </a:extLst>
              </a:tr>
              <a:tr h="604282">
                <a:tc>
                  <a:txBody>
                    <a:bodyPr/>
                    <a:lstStyle/>
                    <a:p>
                      <a:pPr algn="ctr"/>
                      <a:r>
                        <a:rPr lang="en-US" sz="1100"/>
                        <a:t>Altitude*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t>Approximately</a:t>
                      </a:r>
                    </a:p>
                    <a:p>
                      <a:pPr algn="ctr"/>
                      <a:r>
                        <a:rPr lang="en-US" sz="1100"/>
                        <a:t>400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100"/>
                        <a:t>≤ 650km</a:t>
                      </a:r>
                    </a:p>
                    <a:p>
                      <a:pPr algn="ctr"/>
                      <a:r>
                        <a:rPr lang="en-US" sz="1100"/>
                        <a:t>May define a 50 km span of acceptability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100"/>
                        <a:t>≤ 650km</a:t>
                      </a:r>
                    </a:p>
                    <a:p>
                      <a:pPr algn="ctr"/>
                      <a:r>
                        <a:rPr lang="en-US" sz="1100"/>
                        <a:t>May define a 50 km span of acceptability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AFF"/>
                    </a:solidFill>
                  </a:tcPr>
                </a:tc>
                <a:extLst>
                  <a:ext uri="{0D108BD9-81ED-4DB2-BD59-A6C34878D82A}">
                    <a16:rowId xmlns:a16="http://schemas.microsoft.com/office/drawing/2014/main" val="408845793"/>
                  </a:ext>
                </a:extLst>
              </a:tr>
              <a:tr h="604282">
                <a:tc>
                  <a:txBody>
                    <a:bodyPr/>
                    <a:lstStyle/>
                    <a:p>
                      <a:pPr algn="ctr"/>
                      <a:r>
                        <a:rPr lang="en-US" sz="1100"/>
                        <a:t>Inclination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t>51.6 degrees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100"/>
                        <a:t>SSO ± 1 degree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100"/>
                        <a:t>44 to 136 degrees,</a:t>
                      </a:r>
                    </a:p>
                    <a:p>
                      <a:pPr algn="ctr"/>
                      <a:r>
                        <a:rPr lang="en-US" sz="1100"/>
                        <a:t>and not within 5 degrees of SSO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AFF"/>
                    </a:solidFill>
                  </a:tcPr>
                </a:tc>
                <a:extLst>
                  <a:ext uri="{0D108BD9-81ED-4DB2-BD59-A6C34878D82A}">
                    <a16:rowId xmlns:a16="http://schemas.microsoft.com/office/drawing/2014/main" val="2909775459"/>
                  </a:ext>
                </a:extLst>
              </a:tr>
              <a:tr h="604282">
                <a:tc>
                  <a:txBody>
                    <a:bodyPr/>
                    <a:lstStyle/>
                    <a:p>
                      <a:pPr algn="ctr"/>
                      <a:r>
                        <a:rPr lang="en-US" sz="1100"/>
                        <a:t>Mean Local Time of the Ascending Node (MLTAN)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100"/>
                        <a:t>At least 8-hour span of acceptability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10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AFF"/>
                    </a:solidFill>
                  </a:tcPr>
                </a:tc>
                <a:extLst>
                  <a:ext uri="{0D108BD9-81ED-4DB2-BD59-A6C34878D82A}">
                    <a16:rowId xmlns:a16="http://schemas.microsoft.com/office/drawing/2014/main" val="856066642"/>
                  </a:ext>
                </a:extLst>
              </a:tr>
            </a:tbl>
          </a:graphicData>
        </a:graphic>
      </p:graphicFrame>
      <p:sp>
        <p:nvSpPr>
          <p:cNvPr id="4" name="TextBox 3">
            <a:extLst>
              <a:ext uri="{FF2B5EF4-FFF2-40B4-BE49-F238E27FC236}">
                <a16:creationId xmlns:a16="http://schemas.microsoft.com/office/drawing/2014/main" id="{0E87F504-32C8-0587-34F1-50913D533535}"/>
              </a:ext>
            </a:extLst>
          </p:cNvPr>
          <p:cNvSpPr txBox="1"/>
          <p:nvPr/>
        </p:nvSpPr>
        <p:spPr>
          <a:xfrm flipH="1">
            <a:off x="341539" y="1192142"/>
            <a:ext cx="69927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Must be compatible with any deployment orbit within at least one of the following options.</a:t>
            </a:r>
          </a:p>
        </p:txBody>
      </p:sp>
      <p:sp>
        <p:nvSpPr>
          <p:cNvPr id="7" name="TextBox 6">
            <a:extLst>
              <a:ext uri="{FF2B5EF4-FFF2-40B4-BE49-F238E27FC236}">
                <a16:creationId xmlns:a16="http://schemas.microsoft.com/office/drawing/2014/main" id="{ABC89EAE-1B1D-67A6-FC71-6ACA2E8E4BEF}"/>
              </a:ext>
            </a:extLst>
          </p:cNvPr>
          <p:cNvSpPr txBox="1"/>
          <p:nvPr/>
        </p:nvSpPr>
        <p:spPr>
          <a:xfrm>
            <a:off x="430086" y="4850250"/>
            <a:ext cx="110456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Relevant orbital debris mitigation requirements must be met (Ex., FCC’s “5-year rule” if applicable) which may reduce the acceptable altitude depending on spacecraft design.</a:t>
            </a:r>
          </a:p>
        </p:txBody>
      </p:sp>
      <p:pic>
        <p:nvPicPr>
          <p:cNvPr id="11" name="Picture 10">
            <a:extLst>
              <a:ext uri="{FF2B5EF4-FFF2-40B4-BE49-F238E27FC236}">
                <a16:creationId xmlns:a16="http://schemas.microsoft.com/office/drawing/2014/main" id="{80CBFB55-67F7-4D1E-0E55-A84F606DE069}"/>
              </a:ext>
            </a:extLst>
          </p:cNvPr>
          <p:cNvPicPr>
            <a:picLocks noChangeAspect="1"/>
          </p:cNvPicPr>
          <p:nvPr/>
        </p:nvPicPr>
        <p:blipFill>
          <a:blip r:embed="rId4"/>
          <a:srcRect/>
          <a:stretch/>
        </p:blipFill>
        <p:spPr>
          <a:xfrm>
            <a:off x="8028328" y="2060334"/>
            <a:ext cx="3585254" cy="2249950"/>
          </a:xfrm>
          <a:prstGeom prst="rect">
            <a:avLst/>
          </a:prstGeom>
        </p:spPr>
      </p:pic>
      <p:sp>
        <p:nvSpPr>
          <p:cNvPr id="13" name="TextBox 12">
            <a:extLst>
              <a:ext uri="{FF2B5EF4-FFF2-40B4-BE49-F238E27FC236}">
                <a16:creationId xmlns:a16="http://schemas.microsoft.com/office/drawing/2014/main" id="{742AF5F1-C18C-8378-4490-8DC51D21730E}"/>
              </a:ext>
            </a:extLst>
          </p:cNvPr>
          <p:cNvSpPr txBox="1"/>
          <p:nvPr/>
        </p:nvSpPr>
        <p:spPr>
          <a:xfrm flipH="1">
            <a:off x="430086" y="5646456"/>
            <a:ext cx="11380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0000"/>
                </a:solidFill>
                <a:effectLst/>
                <a:uLnTx/>
                <a:uFillTx/>
                <a:latin typeface="Calibri" panose="020F0502020204030204"/>
                <a:ea typeface="+mn-ea"/>
                <a:cs typeface="+mn-cs"/>
              </a:rPr>
              <a:t>You may request a waiver</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with necessity and significant value and benefit to NASA, but waiver acceptance is not guaranteed.</a:t>
            </a:r>
          </a:p>
        </p:txBody>
      </p:sp>
      <p:sp>
        <p:nvSpPr>
          <p:cNvPr id="5" name="TextBox 4">
            <a:extLst>
              <a:ext uri="{FF2B5EF4-FFF2-40B4-BE49-F238E27FC236}">
                <a16:creationId xmlns:a16="http://schemas.microsoft.com/office/drawing/2014/main" id="{F9BFB8AA-5D7E-3547-0343-C758343D0924}"/>
              </a:ext>
            </a:extLst>
          </p:cNvPr>
          <p:cNvSpPr txBox="1"/>
          <p:nvPr/>
        </p:nvSpPr>
        <p:spPr>
          <a:xfrm>
            <a:off x="3653546" y="6448296"/>
            <a:ext cx="79808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https://www.nasa.gov/kennedy/launch-services-program/cubesat-launch-initiative/</a:t>
            </a:r>
          </a:p>
        </p:txBody>
      </p:sp>
    </p:spTree>
    <p:custDataLst>
      <p:tags r:id="rId1"/>
    </p:custDataLst>
    <p:extLst>
      <p:ext uri="{BB962C8B-B14F-4D97-AF65-F5344CB8AC3E}">
        <p14:creationId xmlns:p14="http://schemas.microsoft.com/office/powerpoint/2010/main" val="2145267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BE6AE767-654B-4F55-B7AB-7AAE14B887FE}"/>
              </a:ext>
            </a:extLst>
          </p:cNvPr>
          <p:cNvSpPr txBox="1">
            <a:spLocks/>
          </p:cNvSpPr>
          <p:nvPr/>
        </p:nvSpPr>
        <p:spPr>
          <a:xfrm>
            <a:off x="366233" y="0"/>
            <a:ext cx="9532042" cy="84201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panose="020B0604020202020204" pitchFamily="34" charset="0"/>
                <a:ea typeface="Arial" charset="0"/>
                <a:cs typeface="Arial" panose="020B0604020202020204" pitchFamily="34" charset="0"/>
              </a:rPr>
              <a:t>CubeSat Launch Initiative (CSLI) Contact Information</a:t>
            </a:r>
          </a:p>
        </p:txBody>
      </p:sp>
      <p:sp>
        <p:nvSpPr>
          <p:cNvPr id="4" name="TextBox 3">
            <a:extLst>
              <a:ext uri="{FF2B5EF4-FFF2-40B4-BE49-F238E27FC236}">
                <a16:creationId xmlns:a16="http://schemas.microsoft.com/office/drawing/2014/main" id="{AEE4FE4F-94DA-39C1-1E7F-9B7E4790DA0F}"/>
              </a:ext>
            </a:extLst>
          </p:cNvPr>
          <p:cNvSpPr txBox="1"/>
          <p:nvPr/>
        </p:nvSpPr>
        <p:spPr>
          <a:xfrm>
            <a:off x="5375115" y="5459365"/>
            <a:ext cx="659636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https://www.nasa.gov/kennedy/launch-services-program/cubesat-launch-initiative/</a:t>
            </a:r>
          </a:p>
        </p:txBody>
      </p:sp>
      <p:pic>
        <p:nvPicPr>
          <p:cNvPr id="3" name="Picture 6">
            <a:extLst>
              <a:ext uri="{FF2B5EF4-FFF2-40B4-BE49-F238E27FC236}">
                <a16:creationId xmlns:a16="http://schemas.microsoft.com/office/drawing/2014/main" id="{965640F5-0C1D-187B-B3A2-FD096A5E84DF}"/>
              </a:ext>
            </a:extLst>
          </p:cNvPr>
          <p:cNvPicPr>
            <a:picLocks noChangeAspect="1"/>
          </p:cNvPicPr>
          <p:nvPr/>
        </p:nvPicPr>
        <p:blipFill>
          <a:blip r:embed="rId4">
            <a:alphaModFix/>
          </a:blip>
          <a:stretch>
            <a:fillRect/>
          </a:stretch>
        </p:blipFill>
        <p:spPr>
          <a:xfrm>
            <a:off x="439641" y="1250812"/>
            <a:ext cx="4408291" cy="4661184"/>
          </a:xfrm>
          <a:prstGeom prst="rect">
            <a:avLst/>
          </a:prstGeom>
          <a:ln w="28575">
            <a:solidFill>
              <a:schemeClr val="tx1"/>
            </a:solidFill>
          </a:ln>
        </p:spPr>
      </p:pic>
      <p:sp>
        <p:nvSpPr>
          <p:cNvPr id="6" name="TextBox 5">
            <a:extLst>
              <a:ext uri="{FF2B5EF4-FFF2-40B4-BE49-F238E27FC236}">
                <a16:creationId xmlns:a16="http://schemas.microsoft.com/office/drawing/2014/main" id="{05E73513-A884-0A1C-86F8-DD5D637B1FDC}"/>
              </a:ext>
            </a:extLst>
          </p:cNvPr>
          <p:cNvSpPr txBox="1"/>
          <p:nvPr/>
        </p:nvSpPr>
        <p:spPr>
          <a:xfrm>
            <a:off x="5155998" y="1400159"/>
            <a:ext cx="3141023"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a:ea typeface="+mn-ea"/>
                <a:cs typeface="Arial"/>
              </a:rPr>
              <a:t>Liam Cheney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Liam.J.Cheney@nasa.gov</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Mission Manager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NASA Launch Services Program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a:ea typeface="+mn-ea"/>
                <a:cs typeface="Arial"/>
              </a:rPr>
              <a:t>Creg Raffington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Creg.O.Raffington@nasa.gov</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Mission Manager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a:ea typeface="+mn-ea"/>
                <a:cs typeface="Arial"/>
              </a:rPr>
              <a:t>NASA Launch Services Program</a:t>
            </a:r>
          </a:p>
        </p:txBody>
      </p:sp>
      <p:sp>
        <p:nvSpPr>
          <p:cNvPr id="7" name="TextBox 6">
            <a:extLst>
              <a:ext uri="{FF2B5EF4-FFF2-40B4-BE49-F238E27FC236}">
                <a16:creationId xmlns:a16="http://schemas.microsoft.com/office/drawing/2014/main" id="{9429D3B3-79B3-E1B6-EBCB-D01733294F48}"/>
              </a:ext>
            </a:extLst>
          </p:cNvPr>
          <p:cNvSpPr txBox="1"/>
          <p:nvPr/>
        </p:nvSpPr>
        <p:spPr>
          <a:xfrm>
            <a:off x="6610932" y="4410191"/>
            <a:ext cx="3141024" cy="646986"/>
          </a:xfrm>
          <a:prstGeom prst="round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News about how to apply through the AoPO will be posted here</a:t>
            </a:r>
          </a:p>
        </p:txBody>
      </p:sp>
      <p:sp>
        <p:nvSpPr>
          <p:cNvPr id="8" name="Arrow: Left 7">
            <a:extLst>
              <a:ext uri="{FF2B5EF4-FFF2-40B4-BE49-F238E27FC236}">
                <a16:creationId xmlns:a16="http://schemas.microsoft.com/office/drawing/2014/main" id="{8C949983-9C9D-BB8A-4006-F316D3B7FAC1}"/>
              </a:ext>
            </a:extLst>
          </p:cNvPr>
          <p:cNvSpPr/>
          <p:nvPr/>
        </p:nvSpPr>
        <p:spPr>
          <a:xfrm>
            <a:off x="5849840" y="4459959"/>
            <a:ext cx="665784" cy="307777"/>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Circular 9">
            <a:extLst>
              <a:ext uri="{FF2B5EF4-FFF2-40B4-BE49-F238E27FC236}">
                <a16:creationId xmlns:a16="http://schemas.microsoft.com/office/drawing/2014/main" id="{C9DF3AF9-BABA-6E2C-B33A-D270FEDD2D02}"/>
              </a:ext>
            </a:extLst>
          </p:cNvPr>
          <p:cNvSpPr/>
          <p:nvPr/>
        </p:nvSpPr>
        <p:spPr>
          <a:xfrm rot="10800000" flipV="1">
            <a:off x="5898797" y="4757317"/>
            <a:ext cx="1233653" cy="1233653"/>
          </a:xfrm>
          <a:prstGeom prst="circularArrow">
            <a:avLst>
              <a:gd name="adj1" fmla="val 12500"/>
              <a:gd name="adj2" fmla="val 1142319"/>
              <a:gd name="adj3" fmla="val 20457681"/>
              <a:gd name="adj4" fmla="val 16179982"/>
              <a:gd name="adj5" fmla="val 125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4D957A5-2C45-A3CA-7948-311275A5BAD3}"/>
              </a:ext>
            </a:extLst>
          </p:cNvPr>
          <p:cNvPicPr>
            <a:picLocks noChangeAspect="1"/>
          </p:cNvPicPr>
          <p:nvPr/>
        </p:nvPicPr>
        <p:blipFill>
          <a:blip r:embed="rId5"/>
          <a:srcRect/>
          <a:stretch/>
        </p:blipFill>
        <p:spPr>
          <a:xfrm>
            <a:off x="8897672" y="1356833"/>
            <a:ext cx="2569763" cy="2569763"/>
          </a:xfrm>
          <a:prstGeom prst="rect">
            <a:avLst/>
          </a:prstGeom>
        </p:spPr>
      </p:pic>
    </p:spTree>
    <p:custDataLst>
      <p:tags r:id="rId1"/>
    </p:custDataLst>
    <p:extLst>
      <p:ext uri="{BB962C8B-B14F-4D97-AF65-F5344CB8AC3E}">
        <p14:creationId xmlns:p14="http://schemas.microsoft.com/office/powerpoint/2010/main" val="4139830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840A-2CF6-2DE8-A2ED-79C2368F34CE}"/>
              </a:ext>
            </a:extLst>
          </p:cNvPr>
          <p:cNvSpPr>
            <a:spLocks noGrp="1"/>
          </p:cNvSpPr>
          <p:nvPr>
            <p:ph type="title"/>
          </p:nvPr>
        </p:nvSpPr>
        <p:spPr/>
        <p:txBody>
          <a:bodyPr/>
          <a:lstStyle/>
          <a:p>
            <a:r>
              <a:rPr lang="en-US" dirty="0"/>
              <a:t>LSP Flight Design Analysis &amp; CubeSats</a:t>
            </a:r>
          </a:p>
        </p:txBody>
      </p:sp>
      <p:sp>
        <p:nvSpPr>
          <p:cNvPr id="3" name="Content Placeholder 2">
            <a:extLst>
              <a:ext uri="{FF2B5EF4-FFF2-40B4-BE49-F238E27FC236}">
                <a16:creationId xmlns:a16="http://schemas.microsoft.com/office/drawing/2014/main" id="{85BE53B1-6B44-2AC6-315E-E4D1F738E948}"/>
              </a:ext>
            </a:extLst>
          </p:cNvPr>
          <p:cNvSpPr>
            <a:spLocks noGrp="1"/>
          </p:cNvSpPr>
          <p:nvPr>
            <p:ph sz="half" idx="1"/>
          </p:nvPr>
        </p:nvSpPr>
        <p:spPr/>
        <p:txBody>
          <a:bodyPr/>
          <a:lstStyle/>
          <a:p>
            <a:pPr marL="0" indent="0">
              <a:buNone/>
            </a:pPr>
            <a:r>
              <a:rPr lang="en-US" dirty="0"/>
              <a:t>Flight Design (i.e. Trajectory) Analysis</a:t>
            </a:r>
          </a:p>
        </p:txBody>
      </p:sp>
      <p:sp>
        <p:nvSpPr>
          <p:cNvPr id="4" name="Content Placeholder 3">
            <a:extLst>
              <a:ext uri="{FF2B5EF4-FFF2-40B4-BE49-F238E27FC236}">
                <a16:creationId xmlns:a16="http://schemas.microsoft.com/office/drawing/2014/main" id="{A587BABE-1F17-560F-1D45-34DD04AC4CEB}"/>
              </a:ext>
            </a:extLst>
          </p:cNvPr>
          <p:cNvSpPr>
            <a:spLocks noGrp="1"/>
          </p:cNvSpPr>
          <p:nvPr>
            <p:ph sz="half" idx="12"/>
          </p:nvPr>
        </p:nvSpPr>
        <p:spPr/>
        <p:txBody>
          <a:bodyPr/>
          <a:lstStyle/>
          <a:p>
            <a:pPr marL="0" indent="0">
              <a:buNone/>
            </a:pPr>
            <a:r>
              <a:rPr lang="en-US" b="1" dirty="0">
                <a:solidFill>
                  <a:srgbClr val="7030A0"/>
                </a:solidFill>
              </a:rPr>
              <a:t>Orbital Debris Analysis Reports (ODARs) </a:t>
            </a:r>
          </a:p>
          <a:p>
            <a:r>
              <a:rPr lang="en-US" dirty="0"/>
              <a:t>Launch vehicles </a:t>
            </a:r>
          </a:p>
          <a:p>
            <a:r>
              <a:rPr lang="en-US" dirty="0"/>
              <a:t>CubeSats for CSLI</a:t>
            </a:r>
          </a:p>
        </p:txBody>
      </p:sp>
      <p:pic>
        <p:nvPicPr>
          <p:cNvPr id="8" name="Picture 7" descr="A picture containing graphical user interface&#10;&#10;Description automatically generated">
            <a:extLst>
              <a:ext uri="{FF2B5EF4-FFF2-40B4-BE49-F238E27FC236}">
                <a16:creationId xmlns:a16="http://schemas.microsoft.com/office/drawing/2014/main" id="{50D15C68-983A-8C2B-B553-F5F99E4FF9A0}"/>
              </a:ext>
            </a:extLst>
          </p:cNvPr>
          <p:cNvPicPr>
            <a:picLocks noChangeAspect="1"/>
          </p:cNvPicPr>
          <p:nvPr/>
        </p:nvPicPr>
        <p:blipFill rotWithShape="1">
          <a:blip r:embed="rId3"/>
          <a:srcRect b="32783"/>
          <a:stretch/>
        </p:blipFill>
        <p:spPr>
          <a:xfrm>
            <a:off x="6403001" y="3429000"/>
            <a:ext cx="4572000" cy="2553082"/>
          </a:xfrm>
          <a:prstGeom prst="rect">
            <a:avLst/>
          </a:prstGeom>
        </p:spPr>
      </p:pic>
      <p:pic>
        <p:nvPicPr>
          <p:cNvPr id="13" name="Picture 12" descr="A plane flying in the sky&#10;&#10;Description automatically generated with low confidence">
            <a:extLst>
              <a:ext uri="{FF2B5EF4-FFF2-40B4-BE49-F238E27FC236}">
                <a16:creationId xmlns:a16="http://schemas.microsoft.com/office/drawing/2014/main" id="{701441E2-63C9-AB4B-2159-6D18EB7747A1}"/>
              </a:ext>
            </a:extLst>
          </p:cNvPr>
          <p:cNvPicPr>
            <a:picLocks noChangeAspect="1"/>
          </p:cNvPicPr>
          <p:nvPr/>
        </p:nvPicPr>
        <p:blipFill rotWithShape="1">
          <a:blip r:embed="rId4"/>
          <a:srcRect l="21815" r="14678"/>
          <a:stretch/>
        </p:blipFill>
        <p:spPr>
          <a:xfrm>
            <a:off x="473740" y="1858297"/>
            <a:ext cx="5161876" cy="4572000"/>
          </a:xfrm>
          <a:prstGeom prst="rect">
            <a:avLst/>
          </a:prstGeom>
        </p:spPr>
      </p:pic>
    </p:spTree>
    <p:extLst>
      <p:ext uri="{BB962C8B-B14F-4D97-AF65-F5344CB8AC3E}">
        <p14:creationId xmlns:p14="http://schemas.microsoft.com/office/powerpoint/2010/main" val="4168927788"/>
      </p:ext>
    </p:extLst>
  </p:cSld>
  <p:clrMapOvr>
    <a:masterClrMapping/>
  </p:clrMapOvr>
  <mc:AlternateContent xmlns:mc="http://schemas.openxmlformats.org/markup-compatibility/2006" xmlns:p14="http://schemas.microsoft.com/office/powerpoint/2010/main">
    <mc:Choice Requires="p14">
      <p:transition spd="slow" p14:dur="2000" advTm="12019"/>
    </mc:Choice>
    <mc:Fallback xmlns="">
      <p:transition spd="slow" advTm="120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CD9FC-56C2-3CDE-C6FD-DC7F7F80C8CC}"/>
              </a:ext>
            </a:extLst>
          </p:cNvPr>
          <p:cNvSpPr>
            <a:spLocks noGrp="1"/>
          </p:cNvSpPr>
          <p:nvPr>
            <p:ph type="title"/>
          </p:nvPr>
        </p:nvSpPr>
        <p:spPr/>
        <p:txBody>
          <a:bodyPr/>
          <a:lstStyle/>
          <a:p>
            <a:r>
              <a:rPr lang="en-US" dirty="0"/>
              <a:t>Typical CSLI CubeSat Missions</a:t>
            </a:r>
          </a:p>
        </p:txBody>
      </p:sp>
      <p:sp>
        <p:nvSpPr>
          <p:cNvPr id="3" name="Content Placeholder 2">
            <a:extLst>
              <a:ext uri="{FF2B5EF4-FFF2-40B4-BE49-F238E27FC236}">
                <a16:creationId xmlns:a16="http://schemas.microsoft.com/office/drawing/2014/main" id="{BC4E3A00-19C1-230A-E36B-E9091EF769F5}"/>
              </a:ext>
            </a:extLst>
          </p:cNvPr>
          <p:cNvSpPr>
            <a:spLocks noGrp="1"/>
          </p:cNvSpPr>
          <p:nvPr>
            <p:ph sz="half" idx="1"/>
          </p:nvPr>
        </p:nvSpPr>
        <p:spPr>
          <a:xfrm>
            <a:off x="406400" y="1371600"/>
            <a:ext cx="6377858" cy="4667693"/>
          </a:xfrm>
        </p:spPr>
        <p:txBody>
          <a:bodyPr/>
          <a:lstStyle/>
          <a:p>
            <a:r>
              <a:rPr lang="en-US" dirty="0"/>
              <a:t>Post-mission disposal </a:t>
            </a:r>
            <a:r>
              <a:rPr lang="en-US" sz="2670" dirty="0"/>
              <a:t>via passive reentry</a:t>
            </a:r>
          </a:p>
          <a:p>
            <a:endParaRPr lang="en-US" dirty="0"/>
          </a:p>
          <a:p>
            <a:endParaRPr lang="en-US" dirty="0"/>
          </a:p>
        </p:txBody>
      </p:sp>
      <p:sp>
        <p:nvSpPr>
          <p:cNvPr id="4" name="Slide Number Placeholder 3">
            <a:extLst>
              <a:ext uri="{FF2B5EF4-FFF2-40B4-BE49-F238E27FC236}">
                <a16:creationId xmlns:a16="http://schemas.microsoft.com/office/drawing/2014/main" id="{D906C870-1D8C-FFB1-A5EB-36F6964B2A22}"/>
              </a:ext>
            </a:extLst>
          </p:cNvPr>
          <p:cNvSpPr>
            <a:spLocks noGrp="1"/>
          </p:cNvSpPr>
          <p:nvPr>
            <p:ph type="sldNum" sz="quarter" idx="11"/>
          </p:nvPr>
        </p:nvSpPr>
        <p:spPr/>
        <p:txBody>
          <a:bodyPr/>
          <a:lstStyle/>
          <a:p>
            <a:fld id="{FD396A51-04B0-409E-ACF8-3A826619CC50}" type="slidenum">
              <a:rPr lang="en-US" smtClean="0"/>
              <a:t>5</a:t>
            </a:fld>
            <a:endParaRPr lang="en-US"/>
          </a:p>
        </p:txBody>
      </p:sp>
      <p:sp>
        <p:nvSpPr>
          <p:cNvPr id="6" name="TextBox 5">
            <a:extLst>
              <a:ext uri="{FF2B5EF4-FFF2-40B4-BE49-F238E27FC236}">
                <a16:creationId xmlns:a16="http://schemas.microsoft.com/office/drawing/2014/main" id="{89824F1D-44A0-553A-53BD-5FD8F5AD2909}"/>
              </a:ext>
            </a:extLst>
          </p:cNvPr>
          <p:cNvSpPr txBox="1"/>
          <p:nvPr/>
        </p:nvSpPr>
        <p:spPr>
          <a:xfrm>
            <a:off x="413800" y="5197620"/>
            <a:ext cx="11214470" cy="1538883"/>
          </a:xfrm>
          <a:prstGeom prst="rect">
            <a:avLst/>
          </a:prstGeom>
          <a:noFill/>
        </p:spPr>
        <p:txBody>
          <a:bodyPr wrap="square" rtlCol="0">
            <a:spAutoFit/>
          </a:bodyPr>
          <a:lstStyle/>
          <a:p>
            <a:pPr algn="ctr"/>
            <a:r>
              <a:rPr lang="en-US" sz="4000" dirty="0"/>
              <a:t>Higher Altitudes </a:t>
            </a:r>
            <a:r>
              <a:rPr lang="en-US" sz="4000" kern="0" dirty="0">
                <a:solidFill>
                  <a:prstClr val="black"/>
                </a:solidFill>
                <a:latin typeface="Calibri" panose="020F0502020204030204" pitchFamily="34" charset="0"/>
              </a:rPr>
              <a:t>→</a:t>
            </a:r>
            <a:r>
              <a:rPr lang="en-US" sz="4000" dirty="0"/>
              <a:t> Longer Orbital Lifetimes</a:t>
            </a:r>
          </a:p>
          <a:p>
            <a:pPr algn="ctr"/>
            <a:r>
              <a:rPr lang="en-US" sz="4000" dirty="0"/>
              <a:t>Denser Spacecraft </a:t>
            </a:r>
            <a:r>
              <a:rPr lang="en-US" sz="4000" kern="0" dirty="0">
                <a:solidFill>
                  <a:prstClr val="black"/>
                </a:solidFill>
                <a:latin typeface="Calibri" panose="020F0502020204030204" pitchFamily="34" charset="0"/>
              </a:rPr>
              <a:t>→</a:t>
            </a:r>
            <a:r>
              <a:rPr lang="en-US" sz="4000" dirty="0"/>
              <a:t> Longer Orbital Lifetimes</a:t>
            </a:r>
          </a:p>
          <a:p>
            <a:pPr algn="ctr"/>
            <a:endParaRPr lang="en-US" sz="1400" dirty="0">
              <a:latin typeface="Calibri" panose="020F0502020204030204" pitchFamily="34" charset="0"/>
            </a:endParaRPr>
          </a:p>
        </p:txBody>
      </p:sp>
      <p:pic>
        <p:nvPicPr>
          <p:cNvPr id="11" name="Picture 10" descr="A picture containing text, invertebrate, dark, hydrozoan&#10;&#10;Description automatically generated">
            <a:extLst>
              <a:ext uri="{FF2B5EF4-FFF2-40B4-BE49-F238E27FC236}">
                <a16:creationId xmlns:a16="http://schemas.microsoft.com/office/drawing/2014/main" id="{61F5B5E9-C2F3-D0D8-B5E7-0F34B17918E6}"/>
              </a:ext>
            </a:extLst>
          </p:cNvPr>
          <p:cNvPicPr>
            <a:picLocks noChangeAspect="1"/>
          </p:cNvPicPr>
          <p:nvPr/>
        </p:nvPicPr>
        <p:blipFill rotWithShape="1">
          <a:blip r:embed="rId4"/>
          <a:srcRect l="21745" r="16618"/>
          <a:stretch/>
        </p:blipFill>
        <p:spPr>
          <a:xfrm>
            <a:off x="7232067" y="1418883"/>
            <a:ext cx="3948394" cy="3603292"/>
          </a:xfrm>
          <a:prstGeom prst="rect">
            <a:avLst/>
          </a:prstGeom>
        </p:spPr>
      </p:pic>
      <p:pic>
        <p:nvPicPr>
          <p:cNvPr id="15" name="Picture 14" descr="People in hairnets and clean suits connect components with a black box.">
            <a:extLst>
              <a:ext uri="{FF2B5EF4-FFF2-40B4-BE49-F238E27FC236}">
                <a16:creationId xmlns:a16="http://schemas.microsoft.com/office/drawing/2014/main" id="{4EEE5888-2027-90B5-14F9-6068F6740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1" t="33621" r="17035" b="1999"/>
          <a:stretch/>
        </p:blipFill>
        <p:spPr bwMode="auto">
          <a:xfrm>
            <a:off x="501053" y="1976258"/>
            <a:ext cx="6240015" cy="3137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8">
            <a:extLst>
              <a:ext uri="{FF2B5EF4-FFF2-40B4-BE49-F238E27FC236}">
                <a16:creationId xmlns:a16="http://schemas.microsoft.com/office/drawing/2014/main" id="{CEC6D955-8745-B84D-9C1C-644154E9F41D}"/>
              </a:ext>
            </a:extLst>
          </p:cNvPr>
          <p:cNvSpPr txBox="1"/>
          <p:nvPr/>
        </p:nvSpPr>
        <p:spPr>
          <a:xfrm>
            <a:off x="4086629" y="4785424"/>
            <a:ext cx="13123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solidFill>
                  <a:schemeClr val="bg1"/>
                </a:solidFill>
                <a:hlinkClick r:id="rId6">
                  <a:extLst>
                    <a:ext uri="{A12FA001-AC4F-418D-AE19-62706E023703}">
                      <ahyp:hlinkClr xmlns:ahyp="http://schemas.microsoft.com/office/drawing/2018/hyperlinkcolor" val="tx"/>
                    </a:ext>
                  </a:extLst>
                </a:hlinkClick>
              </a:rPr>
              <a:t>CURIE (ELaNa 48)</a:t>
            </a:r>
            <a:endParaRPr lang="en-US" sz="800" b="1" dirty="0">
              <a:solidFill>
                <a:schemeClr val="bg1"/>
              </a:solidFill>
            </a:endParaRPr>
          </a:p>
          <a:p>
            <a:r>
              <a:rPr lang="en-US" sz="800" b="1" dirty="0">
                <a:solidFill>
                  <a:schemeClr val="bg1"/>
                </a:solidFill>
              </a:rPr>
              <a:t>Credit: </a:t>
            </a:r>
            <a:r>
              <a:rPr lang="en-US" sz="800" b="1" dirty="0" err="1">
                <a:solidFill>
                  <a:schemeClr val="bg1"/>
                </a:solidFill>
              </a:rPr>
              <a:t>ExoLaunch</a:t>
            </a:r>
            <a:endParaRPr lang="en-US" sz="800" b="1" dirty="0">
              <a:solidFill>
                <a:schemeClr val="bg1"/>
              </a:solidFill>
            </a:endParaRPr>
          </a:p>
        </p:txBody>
      </p:sp>
      <p:pic>
        <p:nvPicPr>
          <p:cNvPr id="14" name="Picture 13">
            <a:extLst>
              <a:ext uri="{FF2B5EF4-FFF2-40B4-BE49-F238E27FC236}">
                <a16:creationId xmlns:a16="http://schemas.microsoft.com/office/drawing/2014/main" id="{BA890601-33BD-1A94-93B6-67F77173DBCB}"/>
              </a:ext>
            </a:extLst>
          </p:cNvPr>
          <p:cNvPicPr>
            <a:picLocks noChangeAspect="1"/>
          </p:cNvPicPr>
          <p:nvPr/>
        </p:nvPicPr>
        <p:blipFill rotWithShape="1">
          <a:blip r:embed="rId7"/>
          <a:srcRect t="17778"/>
          <a:stretch/>
        </p:blipFill>
        <p:spPr>
          <a:xfrm>
            <a:off x="690239" y="1965750"/>
            <a:ext cx="3620695" cy="1694978"/>
          </a:xfrm>
          <a:prstGeom prst="rect">
            <a:avLst/>
          </a:prstGeom>
        </p:spPr>
      </p:pic>
    </p:spTree>
    <p:custDataLst>
      <p:tags r:id="rId1"/>
    </p:custDataLst>
    <p:extLst>
      <p:ext uri="{BB962C8B-B14F-4D97-AF65-F5344CB8AC3E}">
        <p14:creationId xmlns:p14="http://schemas.microsoft.com/office/powerpoint/2010/main" val="1329565470"/>
      </p:ext>
    </p:extLst>
  </p:cSld>
  <p:clrMapOvr>
    <a:masterClrMapping/>
  </p:clrMapOvr>
  <mc:AlternateContent xmlns:mc="http://schemas.openxmlformats.org/markup-compatibility/2006" xmlns:p14="http://schemas.microsoft.com/office/powerpoint/2010/main">
    <mc:Choice Requires="p14">
      <p:transition spd="slow" p14:dur="2000" advTm="21677"/>
    </mc:Choice>
    <mc:Fallback xmlns="">
      <p:transition spd="slow" advTm="216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CAE4-54ED-F06F-7AEB-63F2A9AD3DE4}"/>
              </a:ext>
            </a:extLst>
          </p:cNvPr>
          <p:cNvSpPr>
            <a:spLocks noGrp="1"/>
          </p:cNvSpPr>
          <p:nvPr>
            <p:ph type="title"/>
          </p:nvPr>
        </p:nvSpPr>
        <p:spPr/>
        <p:txBody>
          <a:bodyPr/>
          <a:lstStyle/>
          <a:p>
            <a:r>
              <a:rPr lang="en-US" dirty="0"/>
              <a:t>Post-Mission Disposal Rules</a:t>
            </a:r>
          </a:p>
        </p:txBody>
      </p:sp>
      <p:sp>
        <p:nvSpPr>
          <p:cNvPr id="3" name="Content Placeholder 2">
            <a:extLst>
              <a:ext uri="{FF2B5EF4-FFF2-40B4-BE49-F238E27FC236}">
                <a16:creationId xmlns:a16="http://schemas.microsoft.com/office/drawing/2014/main" id="{22DB8607-6866-EC02-9975-95B25A8749B5}"/>
              </a:ext>
            </a:extLst>
          </p:cNvPr>
          <p:cNvSpPr>
            <a:spLocks noGrp="1"/>
          </p:cNvSpPr>
          <p:nvPr>
            <p:ph idx="1"/>
          </p:nvPr>
        </p:nvSpPr>
        <p:spPr>
          <a:xfrm>
            <a:off x="406400" y="1511528"/>
            <a:ext cx="11277600" cy="2149843"/>
          </a:xfrm>
        </p:spPr>
        <p:txBody>
          <a:bodyPr/>
          <a:lstStyle/>
          <a:p>
            <a:r>
              <a:rPr lang="en-US" dirty="0"/>
              <a:t>Orbital Debris Analysis Reports (ODARs) address post-mission disposal rules</a:t>
            </a:r>
          </a:p>
          <a:p>
            <a:r>
              <a:rPr lang="en-US" dirty="0"/>
              <a:t>NASA requirement: </a:t>
            </a:r>
            <a:r>
              <a:rPr lang="en-US" b="1" dirty="0">
                <a:solidFill>
                  <a:srgbClr val="C00000"/>
                </a:solidFill>
              </a:rPr>
              <a:t>25-year </a:t>
            </a:r>
            <a:r>
              <a:rPr lang="en-US" dirty="0"/>
              <a:t>post-mission orbital lifetime </a:t>
            </a:r>
            <a:endParaRPr lang="en-US" b="1" dirty="0">
              <a:solidFill>
                <a:srgbClr val="C00000"/>
              </a:solidFill>
            </a:endParaRPr>
          </a:p>
          <a:p>
            <a:r>
              <a:rPr lang="en-US" dirty="0"/>
              <a:t>FCC rule: </a:t>
            </a:r>
            <a:r>
              <a:rPr lang="en-US" b="1" dirty="0">
                <a:solidFill>
                  <a:srgbClr val="C00000"/>
                </a:solidFill>
              </a:rPr>
              <a:t>5-year </a:t>
            </a:r>
            <a:r>
              <a:rPr lang="en-US" dirty="0"/>
              <a:t>post-mission orbital lifetime </a:t>
            </a:r>
            <a:endParaRPr lang="en-US" b="1" dirty="0">
              <a:solidFill>
                <a:srgbClr val="C00000"/>
              </a:solidFill>
            </a:endParaRPr>
          </a:p>
          <a:p>
            <a:r>
              <a:rPr lang="en-US" dirty="0"/>
              <a:t>For other licensing agencies, check their rules / regulations</a:t>
            </a:r>
          </a:p>
        </p:txBody>
      </p:sp>
      <p:sp>
        <p:nvSpPr>
          <p:cNvPr id="4" name="Slide Number Placeholder 3">
            <a:extLst>
              <a:ext uri="{FF2B5EF4-FFF2-40B4-BE49-F238E27FC236}">
                <a16:creationId xmlns:a16="http://schemas.microsoft.com/office/drawing/2014/main" id="{323154E8-2C8A-4608-F571-9AED7B92FFA1}"/>
              </a:ext>
            </a:extLst>
          </p:cNvPr>
          <p:cNvSpPr>
            <a:spLocks noGrp="1"/>
          </p:cNvSpPr>
          <p:nvPr>
            <p:ph type="sldNum" sz="quarter" idx="11"/>
          </p:nvPr>
        </p:nvSpPr>
        <p:spPr/>
        <p:txBody>
          <a:bodyPr/>
          <a:lstStyle/>
          <a:p>
            <a:fld id="{FD396A51-04B0-409E-ACF8-3A826619CC50}" type="slidenum">
              <a:rPr lang="en-US" smtClean="0"/>
              <a:t>6</a:t>
            </a:fld>
            <a:endParaRPr lang="en-US"/>
          </a:p>
        </p:txBody>
      </p:sp>
      <p:pic>
        <p:nvPicPr>
          <p:cNvPr id="6" name="Picture 5" descr="A picture containing text&#10;&#10;Description automatically generated">
            <a:extLst>
              <a:ext uri="{FF2B5EF4-FFF2-40B4-BE49-F238E27FC236}">
                <a16:creationId xmlns:a16="http://schemas.microsoft.com/office/drawing/2014/main" id="{7AE8284F-5336-D468-1E21-89D32C595AC2}"/>
              </a:ext>
            </a:extLst>
          </p:cNvPr>
          <p:cNvPicPr>
            <a:picLocks noChangeAspect="1"/>
          </p:cNvPicPr>
          <p:nvPr/>
        </p:nvPicPr>
        <p:blipFill>
          <a:blip r:embed="rId3"/>
          <a:stretch>
            <a:fillRect/>
          </a:stretch>
        </p:blipFill>
        <p:spPr>
          <a:xfrm>
            <a:off x="737368" y="3712093"/>
            <a:ext cx="4269511" cy="2561707"/>
          </a:xfrm>
          <a:prstGeom prst="rect">
            <a:avLst/>
          </a:prstGeom>
        </p:spPr>
      </p:pic>
      <p:sp>
        <p:nvSpPr>
          <p:cNvPr id="7" name="TextBox 6">
            <a:extLst>
              <a:ext uri="{FF2B5EF4-FFF2-40B4-BE49-F238E27FC236}">
                <a16:creationId xmlns:a16="http://schemas.microsoft.com/office/drawing/2014/main" id="{E7647370-58E9-ACF6-83E7-D3D4D9435360}"/>
              </a:ext>
            </a:extLst>
          </p:cNvPr>
          <p:cNvSpPr txBox="1"/>
          <p:nvPr/>
        </p:nvSpPr>
        <p:spPr>
          <a:xfrm>
            <a:off x="3472868" y="5963380"/>
            <a:ext cx="1534011" cy="307777"/>
          </a:xfrm>
          <a:prstGeom prst="rect">
            <a:avLst/>
          </a:prstGeom>
          <a:noFill/>
        </p:spPr>
        <p:txBody>
          <a:bodyPr wrap="square" rtlCol="0">
            <a:spAutoFit/>
          </a:bodyPr>
          <a:lstStyle/>
          <a:p>
            <a:pPr algn="r"/>
            <a:r>
              <a:rPr lang="en-US" sz="1400" dirty="0">
                <a:solidFill>
                  <a:schemeClr val="bg1"/>
                </a:solidFill>
                <a:latin typeface="Calibri" panose="020F0502020204030204" pitchFamily="34" charset="0"/>
                <a:cs typeface="Calibri" panose="020F0502020204030204" pitchFamily="34" charset="0"/>
              </a:rPr>
              <a:t>Credit: NOAA</a:t>
            </a:r>
          </a:p>
        </p:txBody>
      </p:sp>
      <p:pic>
        <p:nvPicPr>
          <p:cNvPr id="9" name="Picture 8" descr="A view of a city at night&#10;&#10;Description automatically generated with low confidence">
            <a:extLst>
              <a:ext uri="{FF2B5EF4-FFF2-40B4-BE49-F238E27FC236}">
                <a16:creationId xmlns:a16="http://schemas.microsoft.com/office/drawing/2014/main" id="{292FCF23-5EED-B418-61AA-46DFECAC2067}"/>
              </a:ext>
            </a:extLst>
          </p:cNvPr>
          <p:cNvPicPr>
            <a:picLocks noChangeAspect="1"/>
          </p:cNvPicPr>
          <p:nvPr/>
        </p:nvPicPr>
        <p:blipFill>
          <a:blip r:embed="rId4"/>
          <a:stretch>
            <a:fillRect/>
          </a:stretch>
        </p:blipFill>
        <p:spPr>
          <a:xfrm>
            <a:off x="5560674" y="3706910"/>
            <a:ext cx="5128493" cy="2564247"/>
          </a:xfrm>
          <a:prstGeom prst="rect">
            <a:avLst/>
          </a:prstGeom>
        </p:spPr>
      </p:pic>
      <p:sp>
        <p:nvSpPr>
          <p:cNvPr id="10" name="TextBox 9">
            <a:extLst>
              <a:ext uri="{FF2B5EF4-FFF2-40B4-BE49-F238E27FC236}">
                <a16:creationId xmlns:a16="http://schemas.microsoft.com/office/drawing/2014/main" id="{D4FFC4C8-A667-64AD-EAD7-D23D6D5020E9}"/>
              </a:ext>
            </a:extLst>
          </p:cNvPr>
          <p:cNvSpPr txBox="1"/>
          <p:nvPr/>
        </p:nvSpPr>
        <p:spPr>
          <a:xfrm>
            <a:off x="5560674" y="5747937"/>
            <a:ext cx="4081705" cy="523220"/>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ESA's Jules Verne ATV (2008) </a:t>
            </a:r>
          </a:p>
          <a:p>
            <a:r>
              <a:rPr lang="en-US" sz="1400" dirty="0">
                <a:solidFill>
                  <a:schemeClr val="bg1"/>
                </a:solidFill>
                <a:latin typeface="Calibri" panose="020F0502020204030204" pitchFamily="34" charset="0"/>
                <a:cs typeface="Calibri" panose="020F0502020204030204" pitchFamily="34" charset="0"/>
              </a:rPr>
              <a:t>Credit: </a:t>
            </a:r>
            <a:r>
              <a:rPr lang="pt-BR" sz="1400" dirty="0">
                <a:solidFill>
                  <a:schemeClr val="bg1"/>
                </a:solidFill>
                <a:latin typeface="Calibri" panose="020F0502020204030204" pitchFamily="34" charset="0"/>
                <a:cs typeface="Calibri" panose="020F0502020204030204" pitchFamily="34" charset="0"/>
              </a:rPr>
              <a:t>NASA/ESA/Bill Moede and Jesse Carpenter</a:t>
            </a: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93392"/>
      </p:ext>
    </p:extLst>
  </p:cSld>
  <p:clrMapOvr>
    <a:masterClrMapping/>
  </p:clrMapOvr>
  <mc:AlternateContent xmlns:mc="http://schemas.openxmlformats.org/markup-compatibility/2006" xmlns:p14="http://schemas.microsoft.com/office/powerpoint/2010/main">
    <mc:Choice Requires="p14">
      <p:transition spd="slow" p14:dur="2000" advTm="13334"/>
    </mc:Choice>
    <mc:Fallback xmlns="">
      <p:transition spd="slow" advTm="133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8F780E-99EC-E661-FF05-E50F8A287C52}"/>
              </a:ext>
            </a:extLst>
          </p:cNvPr>
          <p:cNvSpPr>
            <a:spLocks noGrp="1"/>
          </p:cNvSpPr>
          <p:nvPr>
            <p:ph type="title"/>
          </p:nvPr>
        </p:nvSpPr>
        <p:spPr/>
        <p:txBody>
          <a:bodyPr/>
          <a:lstStyle/>
          <a:p>
            <a:r>
              <a:rPr lang="en-US" dirty="0"/>
              <a:t>Solar Cycle: 11 years</a:t>
            </a:r>
          </a:p>
        </p:txBody>
      </p:sp>
      <p:sp>
        <p:nvSpPr>
          <p:cNvPr id="4" name="Slide Number Placeholder 3">
            <a:extLst>
              <a:ext uri="{FF2B5EF4-FFF2-40B4-BE49-F238E27FC236}">
                <a16:creationId xmlns:a16="http://schemas.microsoft.com/office/drawing/2014/main" id="{49039637-3F17-3735-3675-32EB2CB3F762}"/>
              </a:ext>
            </a:extLst>
          </p:cNvPr>
          <p:cNvSpPr>
            <a:spLocks noGrp="1"/>
          </p:cNvSpPr>
          <p:nvPr>
            <p:ph type="sldNum" sz="quarter" idx="11"/>
          </p:nvPr>
        </p:nvSpPr>
        <p:spPr/>
        <p:txBody>
          <a:bodyPr/>
          <a:lstStyle/>
          <a:p>
            <a:fld id="{FD396A51-04B0-409E-ACF8-3A826619CC50}" type="slidenum">
              <a:rPr lang="en-US" smtClean="0"/>
              <a:t>7</a:t>
            </a:fld>
            <a:endParaRPr lang="en-US"/>
          </a:p>
        </p:txBody>
      </p:sp>
      <p:pic>
        <p:nvPicPr>
          <p:cNvPr id="9" name="Picture 8" descr="A picture containing text, pool ball, sport&#10;&#10;Description automatically generated">
            <a:extLst>
              <a:ext uri="{FF2B5EF4-FFF2-40B4-BE49-F238E27FC236}">
                <a16:creationId xmlns:a16="http://schemas.microsoft.com/office/drawing/2014/main" id="{F01D9769-1F10-F416-5135-B9E7200374CD}"/>
              </a:ext>
            </a:extLst>
          </p:cNvPr>
          <p:cNvPicPr>
            <a:picLocks noChangeAspect="1"/>
          </p:cNvPicPr>
          <p:nvPr/>
        </p:nvPicPr>
        <p:blipFill>
          <a:blip r:embed="rId4"/>
          <a:stretch>
            <a:fillRect/>
          </a:stretch>
        </p:blipFill>
        <p:spPr>
          <a:xfrm>
            <a:off x="1219201" y="1184787"/>
            <a:ext cx="9753599" cy="5486400"/>
          </a:xfrm>
          <a:prstGeom prst="rect">
            <a:avLst/>
          </a:prstGeom>
        </p:spPr>
      </p:pic>
      <p:pic>
        <p:nvPicPr>
          <p:cNvPr id="11" name="Picture 10" descr="Chart, line chart&#10;&#10;Description automatically generated">
            <a:extLst>
              <a:ext uri="{FF2B5EF4-FFF2-40B4-BE49-F238E27FC236}">
                <a16:creationId xmlns:a16="http://schemas.microsoft.com/office/drawing/2014/main" id="{7DA23533-B1E9-3B16-1343-8E3D1F8290C2}"/>
              </a:ext>
            </a:extLst>
          </p:cNvPr>
          <p:cNvPicPr>
            <a:picLocks noChangeAspect="1"/>
          </p:cNvPicPr>
          <p:nvPr/>
        </p:nvPicPr>
        <p:blipFill rotWithShape="1">
          <a:blip r:embed="rId5"/>
          <a:srcRect b="13770"/>
          <a:stretch/>
        </p:blipFill>
        <p:spPr>
          <a:xfrm>
            <a:off x="775036" y="1184787"/>
            <a:ext cx="10641929" cy="5486400"/>
          </a:xfrm>
          <a:prstGeom prst="rect">
            <a:avLst/>
          </a:prstGeom>
        </p:spPr>
      </p:pic>
    </p:spTree>
    <p:custDataLst>
      <p:tags r:id="rId1"/>
    </p:custDataLst>
    <p:extLst>
      <p:ext uri="{BB962C8B-B14F-4D97-AF65-F5344CB8AC3E}">
        <p14:creationId xmlns:p14="http://schemas.microsoft.com/office/powerpoint/2010/main" val="1360289105"/>
      </p:ext>
    </p:extLst>
  </p:cSld>
  <p:clrMapOvr>
    <a:masterClrMapping/>
  </p:clrMapOvr>
  <mc:AlternateContent xmlns:mc="http://schemas.openxmlformats.org/markup-compatibility/2006" xmlns:p14="http://schemas.microsoft.com/office/powerpoint/2010/main">
    <mc:Choice Requires="p14">
      <p:transition spd="slow" p14:dur="2000" advTm="10416"/>
    </mc:Choice>
    <mc:Fallback xmlns="">
      <p:transition spd="slow" advTm="10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A0EB-80C4-620A-5DFD-A8166B1D772E}"/>
              </a:ext>
            </a:extLst>
          </p:cNvPr>
          <p:cNvSpPr>
            <a:spLocks noGrp="1"/>
          </p:cNvSpPr>
          <p:nvPr>
            <p:ph type="title"/>
          </p:nvPr>
        </p:nvSpPr>
        <p:spPr/>
        <p:txBody>
          <a:bodyPr/>
          <a:lstStyle/>
          <a:p>
            <a:r>
              <a:rPr lang="en-US" dirty="0"/>
              <a:t>Sun </a:t>
            </a:r>
            <a:r>
              <a:rPr lang="en-US" sz="3200" kern="0" dirty="0">
                <a:solidFill>
                  <a:prstClr val="black"/>
                </a:solidFill>
                <a:latin typeface="Calibri" panose="020F0502020204030204" pitchFamily="34" charset="0"/>
              </a:rPr>
              <a:t>→</a:t>
            </a:r>
            <a:r>
              <a:rPr lang="en-US" dirty="0"/>
              <a:t> Atmospheric Drag </a:t>
            </a:r>
            <a:r>
              <a:rPr lang="en-US" sz="3200" kern="0" dirty="0">
                <a:solidFill>
                  <a:prstClr val="black"/>
                </a:solidFill>
                <a:latin typeface="Calibri" panose="020F0502020204030204" pitchFamily="34" charset="0"/>
              </a:rPr>
              <a:t>→ Orbital Lifetime</a:t>
            </a:r>
            <a:endParaRPr lang="en-US" dirty="0"/>
          </a:p>
        </p:txBody>
      </p:sp>
      <p:sp>
        <p:nvSpPr>
          <p:cNvPr id="3" name="Slide Number Placeholder 2">
            <a:extLst>
              <a:ext uri="{FF2B5EF4-FFF2-40B4-BE49-F238E27FC236}">
                <a16:creationId xmlns:a16="http://schemas.microsoft.com/office/drawing/2014/main" id="{B1575E3A-11F2-D66F-F1C4-E2A05C93399A}"/>
              </a:ext>
            </a:extLst>
          </p:cNvPr>
          <p:cNvSpPr>
            <a:spLocks noGrp="1"/>
          </p:cNvSpPr>
          <p:nvPr>
            <p:ph type="sldNum" sz="quarter" idx="11"/>
          </p:nvPr>
        </p:nvSpPr>
        <p:spPr/>
        <p:txBody>
          <a:bodyPr/>
          <a:lstStyle/>
          <a:p>
            <a:fld id="{FD396A51-04B0-409E-ACF8-3A826619CC50}" type="slidenum">
              <a:rPr lang="en-US" smtClean="0"/>
              <a:t>8</a:t>
            </a:fld>
            <a:endParaRPr lang="en-US"/>
          </a:p>
        </p:txBody>
      </p:sp>
      <p:pic>
        <p:nvPicPr>
          <p:cNvPr id="5" name="Picture 4" descr="A picture containing text, yellow&#10;&#10;Description automatically generated">
            <a:extLst>
              <a:ext uri="{FF2B5EF4-FFF2-40B4-BE49-F238E27FC236}">
                <a16:creationId xmlns:a16="http://schemas.microsoft.com/office/drawing/2014/main" id="{76DE41FC-F3C0-0C65-3220-ADD6BD2F0021}"/>
              </a:ext>
            </a:extLst>
          </p:cNvPr>
          <p:cNvPicPr>
            <a:picLocks noChangeAspect="1"/>
          </p:cNvPicPr>
          <p:nvPr/>
        </p:nvPicPr>
        <p:blipFill>
          <a:blip r:embed="rId3"/>
          <a:stretch>
            <a:fillRect/>
          </a:stretch>
        </p:blipFill>
        <p:spPr>
          <a:xfrm>
            <a:off x="1219200" y="1165123"/>
            <a:ext cx="9753599" cy="5486400"/>
          </a:xfrm>
          <a:prstGeom prst="rect">
            <a:avLst/>
          </a:prstGeom>
        </p:spPr>
      </p:pic>
    </p:spTree>
    <p:extLst>
      <p:ext uri="{BB962C8B-B14F-4D97-AF65-F5344CB8AC3E}">
        <p14:creationId xmlns:p14="http://schemas.microsoft.com/office/powerpoint/2010/main" val="2453349154"/>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BEB-59CD-B53D-4D89-72A3EC13B617}"/>
              </a:ext>
            </a:extLst>
          </p:cNvPr>
          <p:cNvSpPr>
            <a:spLocks noGrp="1"/>
          </p:cNvSpPr>
          <p:nvPr>
            <p:ph type="title"/>
          </p:nvPr>
        </p:nvSpPr>
        <p:spPr/>
        <p:txBody>
          <a:bodyPr/>
          <a:lstStyle/>
          <a:p>
            <a:r>
              <a:rPr lang="en-US" dirty="0"/>
              <a:t>Predicted Orbital Lifetime at 430 km:</a:t>
            </a:r>
            <a:br>
              <a:rPr lang="en-US" dirty="0"/>
            </a:br>
            <a:r>
              <a:rPr lang="en-US" dirty="0"/>
              <a:t>Launched over 2 Solar Cycles (2021-2044)</a:t>
            </a:r>
          </a:p>
        </p:txBody>
      </p:sp>
      <p:sp>
        <p:nvSpPr>
          <p:cNvPr id="3" name="Slide Number Placeholder 2">
            <a:extLst>
              <a:ext uri="{FF2B5EF4-FFF2-40B4-BE49-F238E27FC236}">
                <a16:creationId xmlns:a16="http://schemas.microsoft.com/office/drawing/2014/main" id="{806E7C8C-54CF-6E81-6ECD-7A70B3B8FBB5}"/>
              </a:ext>
            </a:extLst>
          </p:cNvPr>
          <p:cNvSpPr>
            <a:spLocks noGrp="1"/>
          </p:cNvSpPr>
          <p:nvPr>
            <p:ph type="sldNum" sz="quarter" idx="11"/>
          </p:nvPr>
        </p:nvSpPr>
        <p:spPr/>
        <p:txBody>
          <a:bodyPr/>
          <a:lstStyle/>
          <a:p>
            <a:fld id="{FD396A51-04B0-409E-ACF8-3A826619CC50}" type="slidenum">
              <a:rPr lang="en-US" smtClean="0"/>
              <a:t>9</a:t>
            </a:fld>
            <a:endParaRPr lang="en-US"/>
          </a:p>
        </p:txBody>
      </p:sp>
      <p:pic>
        <p:nvPicPr>
          <p:cNvPr id="10" name="Picture 9" descr="Chart, line chart&#10;&#10;Description automatically generated">
            <a:extLst>
              <a:ext uri="{FF2B5EF4-FFF2-40B4-BE49-F238E27FC236}">
                <a16:creationId xmlns:a16="http://schemas.microsoft.com/office/drawing/2014/main" id="{A154D03E-A19D-2E02-4F20-7117D2381C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5416" y="1274762"/>
            <a:ext cx="10701169" cy="5257800"/>
          </a:xfrm>
          <a:prstGeom prst="rect">
            <a:avLst/>
          </a:prstGeom>
        </p:spPr>
      </p:pic>
    </p:spTree>
    <p:extLst>
      <p:ext uri="{BB962C8B-B14F-4D97-AF65-F5344CB8AC3E}">
        <p14:creationId xmlns:p14="http://schemas.microsoft.com/office/powerpoint/2010/main" val="533314570"/>
      </p:ext>
    </p:extLst>
  </p:cSld>
  <p:clrMapOvr>
    <a:masterClrMapping/>
  </p:clrMapOvr>
  <mc:AlternateContent xmlns:mc="http://schemas.openxmlformats.org/markup-compatibility/2006" xmlns:p14="http://schemas.microsoft.com/office/powerpoint/2010/main">
    <mc:Choice Requires="p14">
      <p:transition spd="slow" p14:dur="2000" advTm="28812"/>
    </mc:Choice>
    <mc:Fallback xmlns="">
      <p:transition spd="slow" advTm="288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ags/tag10.xml><?xml version="1.0" encoding="utf-8"?>
<p:tagLst xmlns:a="http://schemas.openxmlformats.org/drawingml/2006/main" xmlns:r="http://schemas.openxmlformats.org/officeDocument/2006/relationships" xmlns:p="http://schemas.openxmlformats.org/presentationml/2006/main">
  <p:tag name="POWER_USER_ID_TEMPLATES" val="Arrow_3"/>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ags/tag3.xml><?xml version="1.0" encoding="utf-8"?>
<p:tagLst xmlns:a="http://schemas.openxmlformats.org/drawingml/2006/main" xmlns:r="http://schemas.openxmlformats.org/officeDocument/2006/relationships" xmlns:p="http://schemas.openxmlformats.org/presentationml/2006/main">
  <p:tag name="TIMING" val="|10.2"/>
</p:tagLst>
</file>

<file path=ppt/tags/tag4.xml><?xml version="1.0" encoding="utf-8"?>
<p:tagLst xmlns:a="http://schemas.openxmlformats.org/drawingml/2006/main" xmlns:r="http://schemas.openxmlformats.org/officeDocument/2006/relationships" xmlns:p="http://schemas.openxmlformats.org/presentationml/2006/main">
  <p:tag name="TIMING" val="|7.1"/>
</p:tagLst>
</file>

<file path=ppt/tags/tag5.xml><?xml version="1.0" encoding="utf-8"?>
<p:tagLst xmlns:a="http://schemas.openxmlformats.org/drawingml/2006/main" xmlns:r="http://schemas.openxmlformats.org/officeDocument/2006/relationships" xmlns:p="http://schemas.openxmlformats.org/presentationml/2006/main">
  <p:tag name="TIMING" val="|10.2"/>
</p:tagLst>
</file>

<file path=ppt/tags/tag6.xml><?xml version="1.0" encoding="utf-8"?>
<p:tagLst xmlns:a="http://schemas.openxmlformats.org/drawingml/2006/main" xmlns:r="http://schemas.openxmlformats.org/officeDocument/2006/relationships" xmlns:p="http://schemas.openxmlformats.org/presentationml/2006/main">
  <p:tag name="TIMING" val="|7.1"/>
</p:tagLst>
</file>

<file path=ppt/tags/tag7.xml><?xml version="1.0" encoding="utf-8"?>
<p:tagLst xmlns:a="http://schemas.openxmlformats.org/drawingml/2006/main" xmlns:r="http://schemas.openxmlformats.org/officeDocument/2006/relationships" xmlns:p="http://schemas.openxmlformats.org/presentationml/2006/main">
  <p:tag name="POWER_USER_ID_TEMPLATES" val="Arrow_3"/>
</p:tagLst>
</file>

<file path=ppt/tags/tag8.xml><?xml version="1.0" encoding="utf-8"?>
<p:tagLst xmlns:a="http://schemas.openxmlformats.org/drawingml/2006/main" xmlns:r="http://schemas.openxmlformats.org/officeDocument/2006/relationships" xmlns:p="http://schemas.openxmlformats.org/presentationml/2006/main">
  <p:tag name="POWER_USER_ID_TEMPLATES" val="Arrow_3"/>
</p:tagLst>
</file>

<file path=ppt/tags/tag9.xml><?xml version="1.0" encoding="utf-8"?>
<p:tagLst xmlns:a="http://schemas.openxmlformats.org/drawingml/2006/main" xmlns:r="http://schemas.openxmlformats.org/officeDocument/2006/relationships" xmlns:p="http://schemas.openxmlformats.org/presentationml/2006/main">
  <p:tag name="POWER_USER_ID_TEMPLATES" val="Arrow_3"/>
</p:tagLst>
</file>

<file path=ppt/theme/theme1.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SP Generic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latin typeface="Calibri" panose="020F0502020204030204"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P Generic Widescreen" id="{34FA074F-AC57-4F75-893F-26F1733EFD2B}" vid="{57A5162F-87F4-4E15-9E55-7A96B061910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1E0783862F84B9D543560E1CC1AA0" ma:contentTypeVersion="4" ma:contentTypeDescription="Create a new document." ma:contentTypeScope="" ma:versionID="f71a26b21ee63d43fd96748dfa835e92">
  <xsd:schema xmlns:xsd="http://www.w3.org/2001/XMLSchema" xmlns:xs="http://www.w3.org/2001/XMLSchema" xmlns:p="http://schemas.microsoft.com/office/2006/metadata/properties" xmlns:ns2="36513924-e112-4b06-a56f-0426c6ad80f1" xmlns:ns3="8912593e-ab6c-4b97-a6d3-de9e6976d539" xmlns:ns4="http://schemas.microsoft.com/sharepoint/v4" targetNamespace="http://schemas.microsoft.com/office/2006/metadata/properties" ma:root="true" ma:fieldsID="241e81364e83c45d7cb3a118fd294e47" ns2:_="" ns3:_="" ns4:_="">
    <xsd:import namespace="36513924-e112-4b06-a56f-0426c6ad80f1"/>
    <xsd:import namespace="8912593e-ab6c-4b97-a6d3-de9e6976d539"/>
    <xsd:import namespace="http://schemas.microsoft.com/sharepoint/v4"/>
    <xsd:element name="properties">
      <xsd:complexType>
        <xsd:sequence>
          <xsd:element name="documentManagement">
            <xsd:complexType>
              <xsd:all>
                <xsd:element ref="ns2:Date" minOccurs="0"/>
                <xsd:element ref="ns2:POC" minOccurs="0"/>
                <xsd:element ref="ns3:SharedWithUser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13924-e112-4b06-a56f-0426c6ad80f1" elementFormDefault="qualified">
    <xsd:import namespace="http://schemas.microsoft.com/office/2006/documentManagement/types"/>
    <xsd:import namespace="http://schemas.microsoft.com/office/infopath/2007/PartnerControls"/>
    <xsd:element name="Date" ma:index="2" nillable="true" ma:displayName="Rev/Date" ma:internalName="Date">
      <xsd:simpleType>
        <xsd:restriction base="dms:Text">
          <xsd:maxLength value="255"/>
        </xsd:restriction>
      </xsd:simpleType>
    </xsd:element>
    <xsd:element name="POC" ma:index="3" nillable="true" ma:displayName="POC" ma:internalName="POC">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12593e-ab6c-4b97-a6d3-de9e6976d5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OC xmlns="36513924-e112-4b06-a56f-0426c6ad80f1">Wolff, Payton</POC>
    <Date xmlns="36513924-e112-4b06-a56f-0426c6ad80f1" xsi:nil="true"/>
    <IconOverlay xmlns="http://schemas.microsoft.com/sharepoint/v4" xsi:nil="true"/>
  </documentManagement>
</p:properties>
</file>

<file path=customXml/itemProps1.xml><?xml version="1.0" encoding="utf-8"?>
<ds:datastoreItem xmlns:ds="http://schemas.openxmlformats.org/officeDocument/2006/customXml" ds:itemID="{D631C239-5684-4750-A894-2F1BDCB1B275}">
  <ds:schemaRefs>
    <ds:schemaRef ds:uri="http://schemas.microsoft.com/sharepoint/v3/contenttype/forms"/>
  </ds:schemaRefs>
</ds:datastoreItem>
</file>

<file path=customXml/itemProps2.xml><?xml version="1.0" encoding="utf-8"?>
<ds:datastoreItem xmlns:ds="http://schemas.openxmlformats.org/officeDocument/2006/customXml" ds:itemID="{7AEAE87A-33F7-423D-B89E-DCD4C309B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513924-e112-4b06-a56f-0426c6ad80f1"/>
    <ds:schemaRef ds:uri="8912593e-ab6c-4b97-a6d3-de9e6976d53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6D5D77-EC83-4368-847C-2F30CC1E4BC5}">
  <ds:schemaRefs>
    <ds:schemaRef ds:uri="http://purl.org/dc/elements/1.1/"/>
    <ds:schemaRef ds:uri="8912593e-ab6c-4b97-a6d3-de9e6976d539"/>
    <ds:schemaRef ds:uri="http://purl.org/dc/terms/"/>
    <ds:schemaRef ds:uri="http://schemas.microsoft.com/office/infopath/2007/PartnerControls"/>
    <ds:schemaRef ds:uri="http://schemas.openxmlformats.org/package/2006/metadata/core-properties"/>
    <ds:schemaRef ds:uri="36513924-e112-4b06-a56f-0426c6ad80f1"/>
    <ds:schemaRef ds:uri="http://schemas.microsoft.com/sharepoint/v4"/>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2615</TotalTime>
  <Words>3044</Words>
  <Application>Microsoft Office PowerPoint</Application>
  <PresentationFormat>Widescreen</PresentationFormat>
  <Paragraphs>404</Paragraphs>
  <Slides>34</Slides>
  <Notes>29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34</vt:i4>
      </vt:variant>
    </vt:vector>
  </HeadingPairs>
  <TitlesOfParts>
    <vt:vector size="46" baseType="lpstr">
      <vt:lpstr>Arial</vt:lpstr>
      <vt:lpstr>Arial,Sans-Serif</vt:lpstr>
      <vt:lpstr>Calibri</vt:lpstr>
      <vt:lpstr>Calibri Light</vt:lpstr>
      <vt:lpstr>Helvetica</vt:lpstr>
      <vt:lpstr>Trebuchet MS</vt:lpstr>
      <vt:lpstr>4_Office Theme</vt:lpstr>
      <vt:lpstr>Custom Design</vt:lpstr>
      <vt:lpstr>LSP Generic Widescreen</vt:lpstr>
      <vt:lpstr>Office Theme</vt:lpstr>
      <vt:lpstr>3_Office Theme</vt:lpstr>
      <vt:lpstr>6_Office Theme</vt:lpstr>
      <vt:lpstr>Variation in Predicated Orbital Lifetime  due to Launch Year</vt:lpstr>
      <vt:lpstr>PowerPoint Presentation</vt:lpstr>
      <vt:lpstr>PowerPoint Presentation</vt:lpstr>
      <vt:lpstr>LSP Flight Design Analysis &amp; CubeSats</vt:lpstr>
      <vt:lpstr>Typical CSLI CubeSat Missions</vt:lpstr>
      <vt:lpstr>Post-Mission Disposal Rules</vt:lpstr>
      <vt:lpstr>Solar Cycle: 11 years</vt:lpstr>
      <vt:lpstr>Sun → Atmospheric Drag → Orbital Lifetime</vt:lpstr>
      <vt:lpstr>Predicted Orbital Lifetime at 430 km: Launched over 2 Solar Cycles (2021-2044)</vt:lpstr>
      <vt:lpstr>Predicted Orbital Lifetime at 550 km: Launched over 2 Solar Cycles (2021-2044)</vt:lpstr>
      <vt:lpstr>Solar Cycle Impact on Orbital Lifetime</vt:lpstr>
      <vt:lpstr>Summary - Orbital Lifetime Risk Planning</vt:lpstr>
      <vt:lpstr>Variation in Predicated  Orbital Lifetime  due to Launch Year</vt:lpstr>
      <vt:lpstr>backup</vt:lpstr>
      <vt:lpstr>Debris Assessment Software (DAS)</vt:lpstr>
      <vt:lpstr>Typical CSLI CubeSat Missions</vt:lpstr>
      <vt:lpstr>Typical CSLI CubeSats</vt:lpstr>
      <vt:lpstr>Post-mission Disposal Rules</vt:lpstr>
      <vt:lpstr>Predicted Orbital Lifetime at 430 km: Deployed over 2 Solar Cycles (2021-2044)</vt:lpstr>
      <vt:lpstr>Predicted Orbital Lifetime at 550 km: Deployed over 2 Solar Cycles (2021-2044)</vt:lpstr>
      <vt:lpstr>Solar Cycle Impact on Orbital Lifetime</vt:lpstr>
      <vt:lpstr>Summary - Orbital Lifetime Risk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Haber, Lisa T. (KSC-VAA00)</dc:creator>
  <cp:lastModifiedBy>Burke, Caley {she, her} (KSC-VAH10)</cp:lastModifiedBy>
  <cp:revision>34</cp:revision>
  <dcterms:created xsi:type="dcterms:W3CDTF">2022-03-15T13:50:52Z</dcterms:created>
  <dcterms:modified xsi:type="dcterms:W3CDTF">2024-07-26T08:56:50Z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0x0101006BA1E0783862F84B9D543560E1CC1AA0</vt:lpwstr>
  </property>
</Properties>
</file>