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notesMasterIdLst>
    <p:notesMasterId r:id="rId15"/>
  </p:notesMasterIdLst>
  <p:sldIdLst>
    <p:sldId id="1586" r:id="rId4"/>
    <p:sldId id="1669" r:id="rId5"/>
    <p:sldId id="1578" r:id="rId6"/>
    <p:sldId id="1547" r:id="rId7"/>
    <p:sldId id="1632" r:id="rId8"/>
    <p:sldId id="1663" r:id="rId9"/>
    <p:sldId id="1664" r:id="rId10"/>
    <p:sldId id="1665" r:id="rId11"/>
    <p:sldId id="1668" r:id="rId12"/>
    <p:sldId id="1626" r:id="rId13"/>
    <p:sldId id="158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6EBB"/>
    <a:srgbClr val="0066FF"/>
    <a:srgbClr val="77AC30"/>
    <a:srgbClr val="4DBEEE"/>
    <a:srgbClr val="BFE8F9"/>
    <a:srgbClr val="CFE1B5"/>
    <a:srgbClr val="9351A0"/>
    <a:srgbClr val="F1C14F"/>
    <a:srgbClr val="D84F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31" autoAdjust="0"/>
    <p:restoredTop sz="96130" autoAdjust="0"/>
  </p:normalViewPr>
  <p:slideViewPr>
    <p:cSldViewPr snapToGrid="0">
      <p:cViewPr varScale="1">
        <p:scale>
          <a:sx n="102" d="100"/>
          <a:sy n="102" d="100"/>
        </p:scale>
        <p:origin x="138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6CD81-7FFB-4869-9A81-7249CB9F746E}" type="datetimeFigureOut">
              <a:rPr lang="en-US" smtClean="0"/>
              <a:t>4/25/2024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CD05E-589D-494A-ABDF-565F378CA4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258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E05E54-241B-CC4F-B64B-BCEBBB91A41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718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CD05E-589D-494A-ABDF-565F378CA4F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404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/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7"/>
          <p:cNvSpPr>
            <a:spLocks noGrp="1" noChangeArrowheads="1"/>
          </p:cNvSpPr>
          <p:nvPr>
            <p:ph type="dt" sz="quarter" idx="2"/>
          </p:nvPr>
        </p:nvSpPr>
        <p:spPr>
          <a:xfrm>
            <a:off x="0" y="6731044"/>
            <a:ext cx="2743200" cy="12695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525" b="0" smtClean="0">
                <a:solidFill>
                  <a:srgbClr val="000000"/>
                </a:solidFill>
                <a:effectLst/>
                <a:latin typeface="Arial" charset="0"/>
                <a:ea typeface="ＭＳ Ｐゴシック" charset="-128"/>
                <a:cs typeface="+mj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87469" y="1199205"/>
            <a:ext cx="11679767" cy="51621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70180" y="166127"/>
            <a:ext cx="867833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640716" y="6731066"/>
            <a:ext cx="2483552" cy="126935"/>
          </a:xfrm>
          <a:prstGeom prst="rect">
            <a:avLst/>
          </a:prstGeom>
          <a:ln/>
        </p:spPr>
        <p:txBody>
          <a:bodyPr wrap="square" rIns="0" bIns="0" anchor="b" anchorCtr="0">
            <a:spAutoFit/>
          </a:bodyPr>
          <a:lstStyle>
            <a:lvl1pPr algn="r">
              <a:defRPr sz="525" b="0" dirty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SLS PPBE15.</a:t>
            </a:r>
            <a:fld id="{F055212B-1A35-DA42-BC74-EE21AE9960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228208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8194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" y="409704"/>
            <a:ext cx="11142399" cy="409704"/>
          </a:xfrm>
          <a:prstGeom prst="rect">
            <a:avLst/>
          </a:prstGeom>
          <a:gradFill flip="none" rotWithShape="1">
            <a:gsLst>
              <a:gs pos="79000">
                <a:schemeClr val="bg1">
                  <a:lumMod val="75000"/>
                </a:scheme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605" y="819415"/>
            <a:ext cx="11790727" cy="5799505"/>
          </a:xfrm>
          <a:prstGeom prst="rect">
            <a:avLst/>
          </a:prstGeom>
        </p:spPr>
        <p:txBody>
          <a:bodyPr/>
          <a:lstStyle>
            <a:lvl1pPr marL="175022" indent="-175022">
              <a:defRPr sz="1200">
                <a:latin typeface="Arial Narrow"/>
                <a:cs typeface="Arial Narrow"/>
              </a:defRPr>
            </a:lvl1pPr>
            <a:lvl2pPr marL="384572" indent="-214313">
              <a:defRPr sz="1050">
                <a:latin typeface="Arial Narrow"/>
                <a:cs typeface="Arial Narrow"/>
              </a:defRPr>
            </a:lvl2pPr>
            <a:lvl3pPr marL="602456" indent="-171450">
              <a:defRPr sz="1050">
                <a:latin typeface="Arial Narrow"/>
                <a:cs typeface="Arial Narrow"/>
              </a:defRPr>
            </a:lvl3pPr>
            <a:lvl4pPr marL="772716" indent="-171450">
              <a:defRPr sz="900">
                <a:latin typeface="Arial Narrow"/>
                <a:cs typeface="Arial Narrow"/>
              </a:defRPr>
            </a:lvl4pPr>
            <a:lvl5pPr marL="979885" indent="-171450"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169337" y="401965"/>
            <a:ext cx="11006664" cy="502108"/>
          </a:xfrm>
          <a:prstGeom prst="rect">
            <a:avLst/>
          </a:prstGeom>
        </p:spPr>
        <p:txBody>
          <a:bodyPr vert="horz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1">
                <a:latin typeface="Arial Narrow"/>
                <a:cs typeface="Arial Narrow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169599" y="-42893"/>
            <a:ext cx="10972800" cy="457808"/>
          </a:xfrm>
          <a:prstGeom prst="rect">
            <a:avLst/>
          </a:prstGeom>
        </p:spPr>
        <p:txBody>
          <a:bodyPr vert="horz"/>
          <a:lstStyle>
            <a:lvl1pPr>
              <a:defRPr sz="1800" b="1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5" name="Date Placeholder 34"/>
          <p:cNvSpPr>
            <a:spLocks noGrp="1"/>
          </p:cNvSpPr>
          <p:nvPr>
            <p:ph type="dt" sz="half" idx="14"/>
          </p:nvPr>
        </p:nvSpPr>
        <p:spPr>
          <a:xfrm>
            <a:off x="0" y="6588100"/>
            <a:ext cx="2844800" cy="366182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/>
                <a:cs typeface="Arial Narrow"/>
              </a:defRPr>
            </a:lvl1pPr>
          </a:lstStyle>
          <a:p>
            <a:pPr defTabSz="3429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ea typeface="ヒラギノ角ゴ Pro W3" charset="-128"/>
            </a:endParaRP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latin typeface="Arial Narrow"/>
                <a:cs typeface="Arial Narrow"/>
              </a:defRPr>
            </a:lvl1pPr>
          </a:lstStyle>
          <a:p>
            <a:fld id="{DF07178A-A57D-C748-BC79-22073AD067EC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6"/>
          </p:nvPr>
        </p:nvSpPr>
        <p:spPr>
          <a:xfrm>
            <a:off x="2302933" y="6680968"/>
            <a:ext cx="6451600" cy="215137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/>
                <a:cs typeface="Arial Narrow"/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67" descr="NASA insignia RGB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9559" y="59269"/>
            <a:ext cx="1072444" cy="6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49597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FEE912A-9AA1-F446-A08B-5239DB219C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179459" y="3910348"/>
            <a:ext cx="5836891" cy="494779"/>
          </a:xfrm>
          <a:prstGeom prst="rect">
            <a:avLst/>
          </a:prstGeom>
        </p:spPr>
        <p:txBody>
          <a:bodyPr vert="horz" anchor="ctr"/>
          <a:lstStyle>
            <a:lvl1pPr marL="0" indent="0" algn="r">
              <a:lnSpc>
                <a:spcPct val="100000"/>
              </a:lnSpc>
              <a:buNone/>
              <a:defRPr sz="2200" b="1" i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defRPr>
            </a:lvl1pPr>
            <a:lvl2pPr marL="338010" indent="0">
              <a:buNone/>
              <a:defRPr/>
            </a:lvl2pPr>
            <a:lvl3pPr marL="566521" indent="0">
              <a:buNone/>
              <a:defRPr/>
            </a:lvl3pPr>
            <a:lvl4pPr marL="739494" indent="0">
              <a:buNone/>
              <a:defRPr/>
            </a:lvl4pPr>
            <a:lvl5pPr marL="921986" indent="0">
              <a:buNone/>
              <a:defRPr/>
            </a:lvl5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4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921813" y="5357940"/>
            <a:ext cx="6084415" cy="984885"/>
          </a:xfrm>
          <a:prstGeom prst="rect">
            <a:avLst/>
          </a:prstGeom>
        </p:spPr>
        <p:txBody>
          <a:bodyPr vert="horz" wrap="square" anchor="b">
            <a:spAutoFit/>
          </a:bodyPr>
          <a:lstStyle>
            <a:lvl1pPr marL="0" indent="0" algn="r">
              <a:buFontTx/>
              <a:buNone/>
              <a:defRPr sz="24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defRPr>
            </a:lvl1pPr>
            <a:lvl2pPr marL="338129" indent="0" algn="r">
              <a:buNone/>
              <a:defRPr sz="1600" i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defRPr>
            </a:lvl2pPr>
          </a:lstStyle>
          <a:p>
            <a:pPr lvl="0"/>
            <a:r>
              <a:rPr lang="en-US" dirty="0"/>
              <a:t>Name</a:t>
            </a:r>
          </a:p>
          <a:p>
            <a:pPr lvl="1"/>
            <a:r>
              <a:rPr lang="en-US" dirty="0"/>
              <a:t>Title</a:t>
            </a:r>
          </a:p>
          <a:p>
            <a:pPr lvl="1"/>
            <a:r>
              <a:rPr lang="en-US" dirty="0"/>
              <a:t>Date</a:t>
            </a:r>
          </a:p>
        </p:txBody>
      </p:sp>
      <p:sp>
        <p:nvSpPr>
          <p:cNvPr id="19" name="Rectangle 8"/>
          <p:cNvSpPr>
            <a:spLocks noChangeArrowheads="1"/>
          </p:cNvSpPr>
          <p:nvPr userDrawn="1"/>
        </p:nvSpPr>
        <p:spPr bwMode="auto">
          <a:xfrm>
            <a:off x="156638" y="6635183"/>
            <a:ext cx="1087967" cy="153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5697" rIns="91395" bIns="0">
            <a:spAutoFit/>
          </a:bodyPr>
          <a:lstStyle/>
          <a:p>
            <a:pPr algn="ctr"/>
            <a:r>
              <a:rPr lang="en-US" sz="700" dirty="0">
                <a:solidFill>
                  <a:srgbClr val="F8F8F8"/>
                </a:solidFill>
              </a:rPr>
              <a:t>www.nasa.gov/sls</a:t>
            </a:r>
            <a:endParaRPr lang="en-US" sz="1800" dirty="0">
              <a:solidFill>
                <a:srgbClr val="F8F8F8"/>
              </a:solidFill>
            </a:endParaRPr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FEEFAC04-CE89-8543-BE98-92BF5262055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8319" y="523906"/>
            <a:ext cx="2262416" cy="13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5697" rIns="91395" bIns="0">
            <a:spAutoFit/>
          </a:bodyPr>
          <a:lstStyle/>
          <a:p>
            <a:r>
              <a:rPr lang="en-US" sz="600" dirty="0">
                <a:solidFill>
                  <a:srgbClr val="F8F8F8"/>
                </a:solidFill>
              </a:rPr>
              <a:t>National Aeronautics and Space Administration </a:t>
            </a: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1B3DA957-350E-D141-8F8E-A1EBECA4E5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38369" y="1392438"/>
            <a:ext cx="2677980" cy="1637897"/>
          </a:xfrm>
          <a:prstGeom prst="rect">
            <a:avLst/>
          </a:prstGeom>
        </p:spPr>
        <p:txBody>
          <a:bodyPr vert="horz" anchor="ctr"/>
          <a:lstStyle>
            <a:lvl1pPr marL="0" indent="0" algn="r" eaLnBrk="1" hangingPunct="1">
              <a:lnSpc>
                <a:spcPct val="100000"/>
              </a:lnSpc>
              <a:buNone/>
              <a:defRPr sz="3200" b="1" i="0">
                <a:solidFill>
                  <a:srgbClr val="FFFFFF"/>
                </a:solidFill>
                <a:effectLst/>
                <a:latin typeface="Century Gothic" charset="0"/>
                <a:ea typeface="Century Gothic" charset="0"/>
                <a:cs typeface="Century Gothic" charset="0"/>
              </a:defRPr>
            </a:lvl1pPr>
            <a:lvl2pPr marL="338010" indent="0">
              <a:buNone/>
              <a:defRPr/>
            </a:lvl2pPr>
            <a:lvl3pPr marL="566521" indent="0">
              <a:buNone/>
              <a:defRPr/>
            </a:lvl3pPr>
            <a:lvl4pPr marL="739494" indent="0">
              <a:buNone/>
              <a:defRPr/>
            </a:lvl4pPr>
            <a:lvl5pPr marL="921986" indent="0">
              <a:buNone/>
              <a:defRPr/>
            </a:lvl5pPr>
          </a:lstStyle>
          <a:p>
            <a:pPr algn="r" eaLnBrk="1" hangingPunct="1"/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SPACE LAUNCH SYSTEM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4382CE8-D191-A540-947B-5A4C053CA3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7007" y="255132"/>
            <a:ext cx="870789" cy="72193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7304C90-36E0-954D-ACA7-4BB1DD2FAF77}"/>
              </a:ext>
            </a:extLst>
          </p:cNvPr>
          <p:cNvSpPr/>
          <p:nvPr userDrawn="1"/>
        </p:nvSpPr>
        <p:spPr>
          <a:xfrm>
            <a:off x="5148036" y="3145"/>
            <a:ext cx="1895931" cy="276999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txBody>
          <a:bodyPr wrap="square" lIns="45720" rIns="4572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it-IT" sz="1200" b="1" dirty="0">
                <a:solidFill>
                  <a:schemeClr val="bg1"/>
                </a:solidFill>
                <a:latin typeface="+mn-lt"/>
              </a:rPr>
              <a:t>CUI//SP-EXPT​</a:t>
            </a:r>
          </a:p>
        </p:txBody>
      </p:sp>
    </p:spTree>
    <p:extLst>
      <p:ext uri="{BB962C8B-B14F-4D97-AF65-F5344CB8AC3E}">
        <p14:creationId xmlns:p14="http://schemas.microsoft.com/office/powerpoint/2010/main" val="33044610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3" orient="horz" pos="288" userDrawn="1">
          <p15:clr>
            <a:srgbClr val="FBAE40"/>
          </p15:clr>
        </p15:guide>
        <p15:guide id="4" pos="2880" userDrawn="1">
          <p15:clr>
            <a:srgbClr val="FBAE40"/>
          </p15:clr>
        </p15:guide>
        <p15:guide id="5" pos="561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SLS Slide Mas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5368" y="230788"/>
            <a:ext cx="11586633" cy="82172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0" bIns="0" numCol="1" anchor="ctr" anchorCtr="0" compatLnSpc="1">
            <a:prstTxWarp prst="textNoShape">
              <a:avLst/>
            </a:prstTxWarp>
          </a:bodyPr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05368" y="1052515"/>
            <a:ext cx="11057465" cy="5405437"/>
          </a:xfrm>
          <a:prstGeom prst="rect">
            <a:avLst/>
          </a:prstGeom>
        </p:spPr>
        <p:txBody>
          <a:bodyPr/>
          <a:lstStyle>
            <a:lvl1pPr marL="173034" indent="-173034">
              <a:buClr>
                <a:srgbClr val="DC6115"/>
              </a:buClr>
              <a:buFont typeface="Arial" panose="020B0604020202020204" pitchFamily="34" charset="0"/>
              <a:buChar char="•"/>
              <a:defRPr>
                <a:latin typeface="Century Gothic" panose="020B0502020202020204" pitchFamily="34" charset="0"/>
              </a:defRPr>
            </a:lvl1pPr>
            <a:lvl2pPr marL="511162" indent="-173034">
              <a:buClr>
                <a:srgbClr val="DC6115"/>
              </a:buClr>
              <a:buFont typeface="LucidaGrande" charset="0"/>
              <a:buChar char="–"/>
              <a:defRPr>
                <a:latin typeface="Century Gothic" panose="020B0502020202020204" pitchFamily="34" charset="0"/>
              </a:defRPr>
            </a:lvl2pPr>
            <a:lvl3pPr marL="690545" indent="-119060">
              <a:buClr>
                <a:srgbClr val="DC6115"/>
              </a:buClr>
              <a:buFont typeface="Arial" panose="020B0604020202020204" pitchFamily="34" charset="0"/>
              <a:buChar char="•"/>
              <a:tabLst/>
              <a:defRPr>
                <a:latin typeface="Century Gothic" panose="020B0502020202020204" pitchFamily="34" charset="0"/>
              </a:defRPr>
            </a:lvl3pPr>
            <a:lvl4pPr marL="858817" indent="-119060">
              <a:buClr>
                <a:srgbClr val="DC6115"/>
              </a:buClr>
              <a:buFont typeface="LucidaGrande" charset="0"/>
              <a:buChar char="–"/>
              <a:tabLst/>
              <a:defRPr>
                <a:latin typeface="Century Gothic" panose="020B0502020202020204" pitchFamily="34" charset="0"/>
              </a:defRPr>
            </a:lvl4pPr>
            <a:lvl5pPr marL="1088998" indent="-112711">
              <a:buClr>
                <a:srgbClr val="DC6115"/>
              </a:buClr>
              <a:buFont typeface="Arial" panose="020B0604020202020204" pitchFamily="34" charset="0"/>
              <a:buChar char="•"/>
              <a:tabLst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0253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Blank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85165"/>
            <a:ext cx="11582400" cy="81269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0" bIns="0" numCol="1" anchor="ctr" anchorCtr="0" compatLnSpc="1">
            <a:prstTxWarp prst="textNoShape">
              <a:avLst/>
            </a:prstTxWarp>
          </a:bodyPr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9063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Backgrou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2108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SLS Slide Master Oct 2015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s_PPT_Half Page Cover_09291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6"/>
            <a:ext cx="12192000" cy="6856475"/>
          </a:xfrm>
          <a:prstGeom prst="rect">
            <a:avLst/>
          </a:prstGeom>
        </p:spPr>
      </p:pic>
      <p:sp>
        <p:nvSpPr>
          <p:cNvPr id="35" name="TextBox 7"/>
          <p:cNvSpPr txBox="1">
            <a:spLocks noChangeArrowheads="1"/>
          </p:cNvSpPr>
          <p:nvPr/>
        </p:nvSpPr>
        <p:spPr bwMode="auto">
          <a:xfrm>
            <a:off x="626533" y="3100041"/>
            <a:ext cx="11059584" cy="105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400" b="1" dirty="0">
                <a:solidFill>
                  <a:srgbClr val="FFFFFF"/>
                </a:solidFill>
                <a:cs typeface="Arial" charset="0"/>
              </a:rPr>
              <a:t>SPACE LAUNCH SYSTEM</a:t>
            </a: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0" y="376238"/>
            <a:ext cx="2940051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5" tIns="45697" rIns="91395" bIns="45697"/>
          <a:lstStyle/>
          <a:p>
            <a:r>
              <a:rPr lang="en-US" sz="700" dirty="0">
                <a:solidFill>
                  <a:srgbClr val="F8F8F8"/>
                </a:solidFill>
              </a:rPr>
              <a:t>National Aeronautics and Space Administration</a:t>
            </a:r>
            <a:endParaRPr lang="en-US" sz="1800" dirty="0">
              <a:solidFill>
                <a:srgbClr val="F8F8F8"/>
              </a:solidFill>
            </a:endParaRPr>
          </a:p>
        </p:txBody>
      </p:sp>
      <p:sp>
        <p:nvSpPr>
          <p:cNvPr id="37" name="TextBox 10"/>
          <p:cNvSpPr txBox="1">
            <a:spLocks noChangeArrowheads="1"/>
          </p:cNvSpPr>
          <p:nvPr/>
        </p:nvSpPr>
        <p:spPr bwMode="auto">
          <a:xfrm>
            <a:off x="1" y="6610350"/>
            <a:ext cx="1648884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700" dirty="0">
                <a:solidFill>
                  <a:srgbClr val="000000"/>
                </a:solidFill>
                <a:cs typeface="Arial" charset="0"/>
              </a:rPr>
              <a:t>www.nasa.gov/sls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559984" y="2975727"/>
            <a:ext cx="17363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>
                <a:solidFill>
                  <a:srgbClr val="FFFFFF"/>
                </a:solidFill>
              </a:rPr>
              <a:t>5 . . . 4 . . . 3 . . . 2 . . . 1 . . .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853297" y="4413084"/>
            <a:ext cx="9338703" cy="86995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lnSpc>
                <a:spcPct val="100000"/>
              </a:lnSpc>
              <a:buNone/>
              <a:defRPr sz="3500" b="1" i="0">
                <a:solidFill>
                  <a:srgbClr val="DD6016"/>
                </a:solidFill>
                <a:latin typeface="Arial"/>
                <a:cs typeface="Arial"/>
              </a:defRPr>
            </a:lvl1pPr>
            <a:lvl2pPr marL="338018" indent="0">
              <a:buNone/>
              <a:defRPr/>
            </a:lvl2pPr>
            <a:lvl3pPr marL="566534" indent="0">
              <a:buNone/>
              <a:defRPr/>
            </a:lvl3pPr>
            <a:lvl4pPr marL="739512" indent="0">
              <a:buNone/>
              <a:defRPr/>
            </a:lvl4pPr>
            <a:lvl5pPr marL="922009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529843" y="5710042"/>
            <a:ext cx="5317288" cy="584776"/>
          </a:xfrm>
          <a:prstGeom prst="rect">
            <a:avLst/>
          </a:prstGeom>
        </p:spPr>
        <p:txBody>
          <a:bodyPr vert="horz" wrap="square" anchor="b">
            <a:spAutoFit/>
          </a:bodyPr>
          <a:lstStyle>
            <a:lvl1pPr marL="0" indent="0" algn="r">
              <a:buFontTx/>
              <a:buNone/>
              <a:defRPr sz="1800">
                <a:latin typeface="Arial"/>
              </a:defRPr>
            </a:lvl1pPr>
            <a:lvl2pPr marL="338137" indent="0" algn="r">
              <a:buNone/>
              <a:defRPr sz="1400">
                <a:latin typeface="Arial"/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412101" y="4001540"/>
            <a:ext cx="3779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r">
              <a:buFontTx/>
              <a:buNone/>
              <a:defRPr lang="en-US" sz="1400" kern="1200" smtClean="0">
                <a:latin typeface="Arial"/>
                <a:ea typeface="+mn-ea"/>
                <a:cs typeface="Arial"/>
              </a:defRPr>
            </a:lvl1pPr>
            <a:lvl2pPr>
              <a:defRPr lang="en-US" sz="1800" kern="1200" smtClean="0">
                <a:solidFill>
                  <a:schemeClr val="tx1"/>
                </a:solidFill>
                <a:ea typeface="+mn-ea"/>
                <a:cs typeface="+mn-cs"/>
              </a:defRPr>
            </a:lvl2pPr>
            <a:lvl3pPr>
              <a:defRPr lang="en-US" sz="1800" kern="1200" smtClean="0">
                <a:solidFill>
                  <a:schemeClr val="tx1"/>
                </a:solidFill>
                <a:ea typeface="+mn-ea"/>
                <a:cs typeface="+mn-cs"/>
              </a:defRPr>
            </a:lvl3pPr>
            <a:lvl4pPr>
              <a:defRPr lang="en-US" sz="1800" kern="1200" smtClean="0">
                <a:solidFill>
                  <a:schemeClr val="tx1"/>
                </a:solidFill>
                <a:ea typeface="+mn-ea"/>
                <a:cs typeface="+mn-cs"/>
              </a:defRPr>
            </a:lvl4pPr>
            <a:lvl5pPr>
              <a:defRPr lang="en-US" sz="1800" kern="1200">
                <a:solidFill>
                  <a:schemeClr val="tx1"/>
                </a:solidFill>
                <a:ea typeface="+mn-ea"/>
                <a:cs typeface="+mn-cs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4" name="Picture 13" descr="SLS color Internal PPT mark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7394" y="6418232"/>
            <a:ext cx="705689" cy="39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8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S Slide Master Oct 2015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1795" y="1"/>
            <a:ext cx="11060205" cy="84881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0" bIns="0" numCol="1" anchor="ctr" anchorCtr="0" compatLnSpc="1">
            <a:prstTxWarp prst="textNoShape">
              <a:avLst/>
            </a:prstTxWarp>
          </a:bodyPr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032171" y="6705221"/>
            <a:ext cx="2129989" cy="15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697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700" smtClean="0">
                <a:solidFill>
                  <a:schemeClr val="bg2"/>
                </a:solidFill>
                <a:latin typeface="+mj-lt"/>
                <a:cs typeface="Arial" charset="0"/>
              </a:defRPr>
            </a:lvl1pPr>
          </a:lstStyle>
          <a:p>
            <a:r>
              <a:rPr lang="en-US" altLang="en-US" dirty="0"/>
              <a:t>.</a:t>
            </a:r>
            <a:fld id="{C4961C3E-E491-4178-9B50-C7E0FC0B8D1C}" type="slidenum">
              <a:rPr lang="en-US" altLang="en-US" smtClean="0">
                <a:cs typeface="+mn-cs"/>
              </a:rPr>
              <a:pPr/>
              <a:t>‹#›</a:t>
            </a:fld>
            <a:endParaRPr lang="en-US" altLang="en-US" dirty="0"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58284" y="1052514"/>
            <a:ext cx="11004549" cy="5405437"/>
          </a:xfrm>
          <a:prstGeom prst="rect">
            <a:avLst/>
          </a:prstGeom>
        </p:spPr>
        <p:txBody>
          <a:bodyPr/>
          <a:lstStyle>
            <a:lvl1pPr marL="173038" indent="-173038">
              <a:buClr>
                <a:srgbClr val="CE4B1C"/>
              </a:buClr>
              <a:buFont typeface="Century Gothic" panose="020B0502020202020204" pitchFamily="34" charset="0"/>
              <a:buChar char="•"/>
              <a:defRPr>
                <a:latin typeface="Century Gothic" panose="020B0502020202020204" pitchFamily="34" charset="0"/>
              </a:defRPr>
            </a:lvl1pPr>
            <a:lvl2pPr marL="511175" indent="-173038">
              <a:buClr>
                <a:srgbClr val="CE4B1C"/>
              </a:buClr>
              <a:buFont typeface="Century Gothic" panose="020B0502020202020204" pitchFamily="34" charset="0"/>
              <a:buChar char="–"/>
              <a:defRPr>
                <a:latin typeface="Century Gothic" panose="020B0502020202020204" pitchFamily="34" charset="0"/>
              </a:defRPr>
            </a:lvl2pPr>
            <a:lvl3pPr marL="679205" indent="-112671">
              <a:buClr>
                <a:srgbClr val="CE4B1C"/>
              </a:buClr>
              <a:buFont typeface="Arial" panose="020B0604020202020204" pitchFamily="34" charset="0"/>
              <a:buChar char="•"/>
              <a:defRPr>
                <a:latin typeface="Century Gothic" panose="020B0502020202020204" pitchFamily="34" charset="0"/>
              </a:defRPr>
            </a:lvl3pPr>
            <a:lvl4pPr marL="852183" indent="-112671">
              <a:buClr>
                <a:srgbClr val="CE4B1C"/>
              </a:buClr>
              <a:buFont typeface="Century Gothic" panose="020B0502020202020204" pitchFamily="34" charset="0"/>
              <a:buChar char="–"/>
              <a:defRPr>
                <a:latin typeface="Century Gothic" panose="020B0502020202020204" pitchFamily="34" charset="0"/>
              </a:defRPr>
            </a:lvl4pPr>
            <a:lvl5pPr marL="1039442" indent="-117433">
              <a:buClr>
                <a:srgbClr val="CE4B1C"/>
              </a:buClr>
              <a:buFont typeface="Arial" panose="020B0604020202020204" pitchFamily="34" charset="0"/>
              <a:buChar char="•"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42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1795" y="1"/>
            <a:ext cx="11060205" cy="84881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0" bIns="0" numCol="1" anchor="ctr" anchorCtr="0" compatLnSpc="1">
            <a:prstTxWarp prst="textNoShape">
              <a:avLst/>
            </a:prstTxWarp>
          </a:bodyPr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032171" y="6705221"/>
            <a:ext cx="2129989" cy="15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697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700" smtClean="0">
                <a:solidFill>
                  <a:schemeClr val="bg2"/>
                </a:solidFill>
                <a:latin typeface="+mj-lt"/>
                <a:cs typeface="Arial" charset="0"/>
              </a:defRPr>
            </a:lvl1pPr>
          </a:lstStyle>
          <a:p>
            <a:r>
              <a:rPr lang="en-US" altLang="en-US" dirty="0"/>
              <a:t>.</a:t>
            </a:r>
            <a:fld id="{C4961C3E-E491-4178-9B50-C7E0FC0B8D1C}" type="slidenum">
              <a:rPr lang="en-US" altLang="en-US" smtClean="0">
                <a:cs typeface="+mn-cs"/>
              </a:rPr>
              <a:pPr/>
              <a:t>‹#›</a:t>
            </a:fld>
            <a:endParaRPr lang="en-US" alt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854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SLS Slide Master Oct 2015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032171" y="6705221"/>
            <a:ext cx="2129989" cy="15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697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700" smtClean="0">
                <a:solidFill>
                  <a:schemeClr val="bg2"/>
                </a:solidFill>
                <a:latin typeface="+mj-lt"/>
                <a:cs typeface="Arial" charset="0"/>
              </a:defRPr>
            </a:lvl1pPr>
          </a:lstStyle>
          <a:p>
            <a:r>
              <a:rPr lang="en-US" altLang="en-US" dirty="0"/>
              <a:t>.</a:t>
            </a:r>
            <a:fld id="{C4961C3E-E491-4178-9B50-C7E0FC0B8D1C}" type="slidenum">
              <a:rPr lang="en-US" altLang="en-US" smtClean="0">
                <a:cs typeface="+mn-cs"/>
              </a:rPr>
              <a:pPr/>
              <a:t>‹#›</a:t>
            </a:fld>
            <a:endParaRPr lang="en-US" altLang="en-US" dirty="0">
              <a:cs typeface="+mn-cs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849314"/>
            <a:ext cx="12192000" cy="56483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060441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- SLS Slide Master Oct 2015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032171" y="6705221"/>
            <a:ext cx="2129989" cy="15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697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700" smtClean="0">
                <a:solidFill>
                  <a:schemeClr val="bg2"/>
                </a:solidFill>
                <a:latin typeface="+mj-lt"/>
                <a:cs typeface="Arial" charset="0"/>
              </a:defRPr>
            </a:lvl1pPr>
          </a:lstStyle>
          <a:p>
            <a:r>
              <a:rPr lang="en-US" altLang="en-US" dirty="0"/>
              <a:t>.</a:t>
            </a:r>
            <a:fld id="{C4961C3E-E491-4178-9B50-C7E0FC0B8D1C}" type="slidenum">
              <a:rPr lang="en-US" altLang="en-US" smtClean="0">
                <a:cs typeface="+mn-cs"/>
              </a:rPr>
              <a:pPr/>
              <a:t>‹#›</a:t>
            </a:fld>
            <a:endParaRPr lang="en-US" altLang="en-US" dirty="0">
              <a:cs typeface="+mn-cs"/>
            </a:endParaRPr>
          </a:p>
        </p:txBody>
      </p:sp>
      <p:cxnSp>
        <p:nvCxnSpPr>
          <p:cNvPr id="4" name="Straight Connector 3"/>
          <p:cNvCxnSpPr/>
          <p:nvPr userDrawn="1"/>
        </p:nvCxnSpPr>
        <p:spPr bwMode="auto">
          <a:xfrm>
            <a:off x="6096000" y="960131"/>
            <a:ext cx="10789" cy="5642978"/>
          </a:xfrm>
          <a:prstGeom prst="line">
            <a:avLst/>
          </a:prstGeom>
          <a:solidFill>
            <a:srgbClr val="F3F5DD"/>
          </a:solidFill>
          <a:ln w="3810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 userDrawn="1"/>
        </p:nvCxnSpPr>
        <p:spPr bwMode="auto">
          <a:xfrm flipV="1">
            <a:off x="-1" y="3665701"/>
            <a:ext cx="12192000" cy="16184"/>
          </a:xfrm>
          <a:prstGeom prst="line">
            <a:avLst/>
          </a:prstGeom>
          <a:solidFill>
            <a:srgbClr val="F3F5DD"/>
          </a:solidFill>
          <a:ln w="38100" cap="flat" cmpd="sng" algn="ctr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 userDrawn="1"/>
        </p:nvSpPr>
        <p:spPr>
          <a:xfrm>
            <a:off x="129471" y="1131935"/>
            <a:ext cx="5837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2"/>
                </a:solidFill>
                <a:latin typeface="Century Gothic" panose="020B0502020202020204" pitchFamily="34" charset="0"/>
              </a:rPr>
              <a:t>Click to edit Master text styles</a:t>
            </a:r>
          </a:p>
          <a:p>
            <a:pPr marL="282575" lvl="2" indent="-112713">
              <a:buFont typeface="Arial" panose="020B0604020202020204" pitchFamily="34" charset="0"/>
              <a:buChar char="-"/>
            </a:pPr>
            <a:r>
              <a:rPr lang="en-US" sz="1200" b="1" dirty="0">
                <a:solidFill>
                  <a:schemeClr val="bg2"/>
                </a:solidFill>
                <a:latin typeface="Century Gothic" panose="020B0502020202020204" pitchFamily="34" charset="0"/>
              </a:rPr>
              <a:t>Second level</a:t>
            </a:r>
          </a:p>
          <a:p>
            <a:pPr marL="461963" lvl="3" indent="-112713">
              <a:buFont typeface="Arial" panose="020B0604020202020204" pitchFamily="34" charset="0"/>
              <a:buChar char="·"/>
            </a:pPr>
            <a:r>
              <a:rPr lang="en-US" sz="1000" b="1" dirty="0">
                <a:solidFill>
                  <a:schemeClr val="bg2"/>
                </a:solidFill>
                <a:latin typeface="Century Gothic" panose="020B0502020202020204" pitchFamily="34" charset="0"/>
              </a:rPr>
              <a:t>Third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6095999" y="3759400"/>
            <a:ext cx="5837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2"/>
                </a:solidFill>
                <a:latin typeface="Century Gothic" panose="020B0502020202020204" pitchFamily="34" charset="0"/>
              </a:rPr>
              <a:t>Click to edit Master text styles</a:t>
            </a:r>
          </a:p>
          <a:p>
            <a:pPr marL="282575" lvl="2" indent="-112713">
              <a:buFont typeface="Arial" panose="020B0604020202020204" pitchFamily="34" charset="0"/>
              <a:buChar char="-"/>
            </a:pPr>
            <a:r>
              <a:rPr lang="en-US" sz="1200" b="1" dirty="0">
                <a:solidFill>
                  <a:schemeClr val="bg2"/>
                </a:solidFill>
                <a:latin typeface="Century Gothic" panose="020B0502020202020204" pitchFamily="34" charset="0"/>
              </a:rPr>
              <a:t>Second level</a:t>
            </a:r>
          </a:p>
          <a:p>
            <a:pPr marL="461963" lvl="3" indent="-112713">
              <a:buFont typeface="Arial" panose="020B0604020202020204" pitchFamily="34" charset="0"/>
              <a:buChar char="·"/>
            </a:pPr>
            <a:r>
              <a:rPr lang="en-US" sz="1000" b="1" dirty="0">
                <a:solidFill>
                  <a:schemeClr val="bg2"/>
                </a:solidFill>
                <a:latin typeface="Century Gothic" panose="020B0502020202020204" pitchFamily="34" charset="0"/>
              </a:rPr>
              <a:t>Third level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29471" y="3759400"/>
            <a:ext cx="5837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2"/>
                </a:solidFill>
                <a:latin typeface="Century Gothic" panose="020B0502020202020204" pitchFamily="34" charset="0"/>
              </a:rPr>
              <a:t>Click to edit Master text styles</a:t>
            </a:r>
          </a:p>
          <a:p>
            <a:pPr marL="282575" lvl="2" indent="-112713">
              <a:buFont typeface="Arial" panose="020B0604020202020204" pitchFamily="34" charset="0"/>
              <a:buChar char="-"/>
            </a:pPr>
            <a:r>
              <a:rPr lang="en-US" sz="1200" b="1" dirty="0">
                <a:solidFill>
                  <a:schemeClr val="bg2"/>
                </a:solidFill>
                <a:latin typeface="Century Gothic" panose="020B0502020202020204" pitchFamily="34" charset="0"/>
              </a:rPr>
              <a:t>Second level</a:t>
            </a:r>
          </a:p>
          <a:p>
            <a:pPr marL="461963" lvl="3" indent="-112713">
              <a:buFont typeface="Arial" panose="020B0604020202020204" pitchFamily="34" charset="0"/>
              <a:buChar char="·"/>
            </a:pPr>
            <a:r>
              <a:rPr lang="en-US" sz="1000" b="1" dirty="0">
                <a:solidFill>
                  <a:schemeClr val="bg2"/>
                </a:solidFill>
                <a:latin typeface="Century Gothic" panose="020B0502020202020204" pitchFamily="34" charset="0"/>
              </a:rPr>
              <a:t>Third level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6095999" y="1131935"/>
            <a:ext cx="5837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bg2"/>
                </a:solidFill>
                <a:latin typeface="Century Gothic" panose="020B0502020202020204" pitchFamily="34" charset="0"/>
              </a:rPr>
              <a:t>Click to edit Master text styles</a:t>
            </a:r>
          </a:p>
          <a:p>
            <a:pPr marL="282575" lvl="2" indent="-112713">
              <a:buFont typeface="Arial" panose="020B0604020202020204" pitchFamily="34" charset="0"/>
              <a:buChar char="-"/>
            </a:pPr>
            <a:r>
              <a:rPr lang="en-US" sz="1200" b="1" dirty="0">
                <a:solidFill>
                  <a:schemeClr val="bg2"/>
                </a:solidFill>
                <a:latin typeface="Century Gothic" panose="020B0502020202020204" pitchFamily="34" charset="0"/>
              </a:rPr>
              <a:t>Second level</a:t>
            </a:r>
          </a:p>
          <a:p>
            <a:pPr marL="461963" lvl="3" indent="-112713">
              <a:buFont typeface="Arial" panose="020B0604020202020204" pitchFamily="34" charset="0"/>
              <a:buChar char="·"/>
            </a:pPr>
            <a:r>
              <a:rPr lang="en-US" sz="1000" b="1" dirty="0">
                <a:solidFill>
                  <a:schemeClr val="bg2"/>
                </a:solidFill>
                <a:latin typeface="Century Gothic" panose="020B0502020202020204" pitchFamily="34" charset="0"/>
              </a:rPr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5746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7"/>
          <p:cNvSpPr>
            <a:spLocks noGrp="1" noChangeArrowheads="1"/>
          </p:cNvSpPr>
          <p:nvPr>
            <p:ph type="dt" sz="quarter" idx="11"/>
          </p:nvPr>
        </p:nvSpPr>
        <p:spPr>
          <a:xfrm>
            <a:off x="0" y="6662744"/>
            <a:ext cx="2743200" cy="153987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/>
            </a:lvl1pPr>
          </a:lstStyle>
          <a:p>
            <a:pPr algn="ctr" defTabSz="308063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75" dirty="0">
              <a:solidFill>
                <a:srgbClr val="FFFFFF"/>
              </a:solidFill>
              <a:sym typeface="Helvetica Light" charset="0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366505" y="6662741"/>
            <a:ext cx="757767" cy="380869"/>
          </a:xfrm>
          <a:prstGeom prst="rect">
            <a:avLst/>
          </a:prstGeom>
        </p:spPr>
        <p:txBody>
          <a:bodyPr lIns="91435" tIns="45718" rIns="91435" bIns="45718"/>
          <a:lstStyle>
            <a:lvl1pPr>
              <a:defRPr/>
            </a:lvl1pPr>
          </a:lstStyle>
          <a:p>
            <a:pPr algn="ctr" defTabSz="308063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75">
                <a:solidFill>
                  <a:srgbClr val="000000"/>
                </a:solidFill>
                <a:sym typeface="Helvetica Light" charset="0"/>
              </a:rPr>
              <a:t>.</a:t>
            </a:r>
            <a:fld id="{AD3EC774-CF7F-4CB1-9078-CFC147B44DF8}" type="slidenum">
              <a:rPr lang="en-US" sz="1875" smtClean="0">
                <a:solidFill>
                  <a:srgbClr val="000000"/>
                </a:solidFill>
                <a:sym typeface="Helvetica Light" charset="0"/>
              </a:rPr>
              <a:pPr algn="ctr" defTabSz="308063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875" dirty="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08000" y="990600"/>
            <a:ext cx="10972800" cy="5257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3085305"/>
      </p:ext>
    </p:extLst>
  </p:cSld>
  <p:clrMapOvr>
    <a:masterClrMapping/>
  </p:clrMapOvr>
  <p:transition>
    <p:randomBa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Banner TakeAway SLS Slide Master Oct 2015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032171" y="6705221"/>
            <a:ext cx="2129989" cy="15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697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700" smtClean="0">
                <a:solidFill>
                  <a:schemeClr val="bg2"/>
                </a:solidFill>
                <a:latin typeface="+mj-lt"/>
                <a:cs typeface="Arial" charset="0"/>
              </a:defRPr>
            </a:lvl1pPr>
          </a:lstStyle>
          <a:p>
            <a:r>
              <a:rPr lang="en-US" altLang="en-US" dirty="0"/>
              <a:t>.</a:t>
            </a:r>
            <a:fld id="{C4961C3E-E491-4178-9B50-C7E0FC0B8D1C}" type="slidenum">
              <a:rPr lang="en-US" altLang="en-US" smtClean="0">
                <a:cs typeface="+mn-cs"/>
              </a:rPr>
              <a:pPr/>
              <a:t>‹#›</a:t>
            </a:fld>
            <a:endParaRPr lang="en-US" altLang="en-US" dirty="0">
              <a:cs typeface="+mn-cs"/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0" y="6251338"/>
            <a:ext cx="12192000" cy="430887"/>
          </a:xfrm>
          <a:prstGeom prst="rect">
            <a:avLst/>
          </a:prstGeom>
        </p:spPr>
        <p:txBody>
          <a:bodyPr vert="horz" anchor="ctr">
            <a:spAutoFit/>
          </a:bodyPr>
          <a:lstStyle>
            <a:lvl1pPr marL="0" indent="0" algn="ctr">
              <a:buNone/>
              <a:defRPr sz="2200" i="1">
                <a:solidFill>
                  <a:srgbClr val="CE4B1C"/>
                </a:solidFill>
              </a:defRPr>
            </a:lvl1pPr>
            <a:lvl2pPr marL="338137" indent="0">
              <a:buNone/>
              <a:defRPr>
                <a:solidFill>
                  <a:srgbClr val="FFFFFF"/>
                </a:solidFill>
              </a:defRPr>
            </a:lvl2pPr>
            <a:lvl3pPr marL="566738" indent="0">
              <a:buNone/>
              <a:defRPr>
                <a:solidFill>
                  <a:srgbClr val="FFFFFF"/>
                </a:solidFill>
              </a:defRPr>
            </a:lvl3pPr>
            <a:lvl4pPr marL="739775" indent="0">
              <a:buNone/>
              <a:defRPr>
                <a:solidFill>
                  <a:srgbClr val="FFFFFF"/>
                </a:solidFill>
              </a:defRPr>
            </a:lvl4pPr>
            <a:lvl5pPr marL="922337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658284" y="1052514"/>
            <a:ext cx="11004549" cy="5182196"/>
          </a:xfrm>
          <a:prstGeom prst="rect">
            <a:avLst/>
          </a:prstGeom>
        </p:spPr>
        <p:txBody>
          <a:bodyPr/>
          <a:lstStyle>
            <a:lvl1pPr marL="173038" indent="-173038">
              <a:buClr>
                <a:schemeClr val="accent2"/>
              </a:buClr>
              <a:buFont typeface="Arial" panose="020B0604020202020204" pitchFamily="34" charset="0"/>
              <a:buChar char="•"/>
              <a:defRPr>
                <a:latin typeface="Century Gothic" panose="020B0502020202020204" pitchFamily="34" charset="0"/>
              </a:defRPr>
            </a:lvl1pPr>
            <a:lvl2pPr marL="511175" indent="-173038">
              <a:buClr>
                <a:schemeClr val="accent2"/>
              </a:buClr>
              <a:buFont typeface="Century Gothic" panose="020B0502020202020204" pitchFamily="34" charset="0"/>
              <a:buChar char="–"/>
              <a:defRPr>
                <a:latin typeface="Century Gothic" panose="020B0502020202020204" pitchFamily="34" charset="0"/>
              </a:defRPr>
            </a:lvl2pPr>
            <a:lvl3pPr marL="679205" indent="-112671">
              <a:buClr>
                <a:schemeClr val="accent2"/>
              </a:buClr>
              <a:buFont typeface="Arial" panose="020B0604020202020204" pitchFamily="34" charset="0"/>
              <a:buChar char="•"/>
              <a:defRPr>
                <a:latin typeface="Century Gothic" panose="020B0502020202020204" pitchFamily="34" charset="0"/>
              </a:defRPr>
            </a:lvl3pPr>
            <a:lvl4pPr marL="852183" indent="-112671">
              <a:buClr>
                <a:schemeClr val="accent2"/>
              </a:buClr>
              <a:buFont typeface="Century Gothic" panose="020B0502020202020204" pitchFamily="34" charset="0"/>
              <a:buChar char="–"/>
              <a:defRPr>
                <a:latin typeface="Century Gothic" panose="020B0502020202020204" pitchFamily="34" charset="0"/>
              </a:defRPr>
            </a:lvl4pPr>
            <a:lvl5pPr marL="1039442" indent="-117433">
              <a:buClr>
                <a:schemeClr val="accent2"/>
              </a:buClr>
              <a:buFont typeface="Arial" panose="020B0604020202020204" pitchFamily="34" charset="0"/>
              <a:buChar char="•"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8423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Background SLS Slide Master Oct 2015 Colo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890073" y="6694879"/>
            <a:ext cx="2301927" cy="163122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r" defTabSz="914071" fontAlgn="auto">
              <a:spcBef>
                <a:spcPts val="0"/>
              </a:spcBef>
              <a:spcAft>
                <a:spcPts val="0"/>
              </a:spcAft>
              <a:defRPr sz="700">
                <a:solidFill>
                  <a:srgbClr val="F8F9EB"/>
                </a:solidFill>
                <a:latin typeface="+mn-lt"/>
                <a:ea typeface="+mn-ea"/>
                <a:cs typeface="Arial"/>
              </a:defRPr>
            </a:lvl1pPr>
          </a:lstStyle>
          <a:p>
            <a:r>
              <a:rPr lang="en-US" altLang="en-US" dirty="0"/>
              <a:t>.</a:t>
            </a:r>
            <a:fld id="{AE408AF3-908C-4E41-B625-5FB9A0611A40}" type="slidenum">
              <a:rPr lang="en-US" altLang="en-US" smtClean="0">
                <a:cs typeface="+mn-cs"/>
              </a:rPr>
              <a:pPr/>
              <a:t>‹#›</a:t>
            </a:fld>
            <a:endParaRPr lang="en-US" altLang="en-US" dirty="0">
              <a:cs typeface="+mn-cs"/>
            </a:endParaRPr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10" hasCustomPrompt="1"/>
          </p:nvPr>
        </p:nvSpPr>
        <p:spPr>
          <a:xfrm>
            <a:off x="-1" y="615656"/>
            <a:ext cx="12192000" cy="527526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on icon to insert movie/media</a:t>
            </a:r>
          </a:p>
        </p:txBody>
      </p:sp>
    </p:spTree>
    <p:extLst>
      <p:ext uri="{BB962C8B-B14F-4D97-AF65-F5344CB8AC3E}">
        <p14:creationId xmlns:p14="http://schemas.microsoft.com/office/powerpoint/2010/main" val="782125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9262403" y="6631740"/>
            <a:ext cx="2844800" cy="226260"/>
          </a:xfrm>
          <a:prstGeom prst="rect">
            <a:avLst/>
          </a:prstGeom>
        </p:spPr>
        <p:txBody>
          <a:bodyPr/>
          <a:lstStyle>
            <a:lvl1pPr>
              <a:defRPr lang="en-US" sz="675" kern="1200" dirty="0" smtClean="0">
                <a:solidFill>
                  <a:schemeClr val="tx1"/>
                </a:solidFill>
                <a:latin typeface="Calibri" pitchFamily="34" charset="0"/>
                <a:ea typeface="ヒラギノ角ゴ Pro W6"/>
                <a:cs typeface="Calibri" pitchFamily="34" charset="0"/>
              </a:defRPr>
            </a:lvl1pPr>
          </a:lstStyle>
          <a:p>
            <a:endParaRPr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79017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b="1" dirty="0">
              <a:solidFill>
                <a:srgbClr val="000000"/>
              </a:solidFill>
              <a:ea typeface="ＭＳ Ｐゴシック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7961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6" descr="Internal Cover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"/>
            <a:ext cx="12192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7"/>
          <p:cNvSpPr txBox="1">
            <a:spLocks noChangeArrowheads="1"/>
          </p:cNvSpPr>
          <p:nvPr/>
        </p:nvSpPr>
        <p:spPr bwMode="auto">
          <a:xfrm>
            <a:off x="626533" y="3046413"/>
            <a:ext cx="11059584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300" b="1" dirty="0">
                <a:solidFill>
                  <a:srgbClr val="FFFFFF"/>
                </a:solidFill>
                <a:cs typeface="Arial" charset="0"/>
              </a:rPr>
              <a:t>SPACE LAUNCH SYSTEM</a:t>
            </a: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1" y="376238"/>
            <a:ext cx="2940051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6" tIns="34273" rIns="68546" bIns="34273"/>
          <a:lstStyle/>
          <a:p>
            <a:r>
              <a:rPr lang="en-US" sz="525" dirty="0">
                <a:solidFill>
                  <a:srgbClr val="F8F8F8"/>
                </a:solidFill>
              </a:rPr>
              <a:t>National Aeronautics and Space Administration</a:t>
            </a:r>
            <a:endParaRPr lang="en-US" sz="1350" dirty="0">
              <a:solidFill>
                <a:srgbClr val="F8F8F8"/>
              </a:solidFill>
            </a:endParaRPr>
          </a:p>
        </p:txBody>
      </p:sp>
      <p:sp>
        <p:nvSpPr>
          <p:cNvPr id="37" name="TextBox 10"/>
          <p:cNvSpPr txBox="1">
            <a:spLocks noChangeArrowheads="1"/>
          </p:cNvSpPr>
          <p:nvPr/>
        </p:nvSpPr>
        <p:spPr bwMode="auto">
          <a:xfrm>
            <a:off x="3" y="6610350"/>
            <a:ext cx="1648884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525" dirty="0">
                <a:solidFill>
                  <a:srgbClr val="000000"/>
                </a:solidFill>
                <a:cs typeface="Arial" charset="0"/>
              </a:rPr>
              <a:t>www.nasa.gov/sls</a:t>
            </a:r>
          </a:p>
        </p:txBody>
      </p:sp>
      <p:pic>
        <p:nvPicPr>
          <p:cNvPr id="38" name="Picture 12" descr="NASA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19369" y="130175"/>
            <a:ext cx="1035051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3" descr="slsmark_color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0387" y="6408743"/>
            <a:ext cx="749300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559984" y="2941642"/>
            <a:ext cx="1375698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750" dirty="0">
                <a:solidFill>
                  <a:srgbClr val="FFFFFF"/>
                </a:solidFill>
              </a:rPr>
              <a:t>5 . . . 4 . . . 3 . . . 2 . . . 1 . . .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853299" y="4413084"/>
            <a:ext cx="9338703" cy="869950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lnSpc>
                <a:spcPct val="100000"/>
              </a:lnSpc>
              <a:buNone/>
              <a:defRPr sz="2625" b="1" i="0">
                <a:solidFill>
                  <a:srgbClr val="DD6016"/>
                </a:solidFill>
                <a:latin typeface="Arial"/>
                <a:cs typeface="Arial"/>
              </a:defRPr>
            </a:lvl1pPr>
            <a:lvl2pPr marL="253514" indent="0">
              <a:buNone/>
              <a:defRPr/>
            </a:lvl2pPr>
            <a:lvl3pPr marL="424901" indent="0">
              <a:buNone/>
              <a:defRPr/>
            </a:lvl3pPr>
            <a:lvl4pPr marL="554634" indent="0">
              <a:buNone/>
              <a:defRPr/>
            </a:lvl4pPr>
            <a:lvl5pPr marL="691507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529843" y="5833154"/>
            <a:ext cx="5317288" cy="461665"/>
          </a:xfrm>
          <a:prstGeom prst="rect">
            <a:avLst/>
          </a:prstGeom>
        </p:spPr>
        <p:txBody>
          <a:bodyPr vert="horz" wrap="square" anchor="b">
            <a:spAutoFit/>
          </a:bodyPr>
          <a:lstStyle>
            <a:lvl1pPr marL="0" indent="0" algn="r">
              <a:buFontTx/>
              <a:buNone/>
              <a:defRPr sz="1350">
                <a:latin typeface="Arial"/>
              </a:defRPr>
            </a:lvl1pPr>
            <a:lvl2pPr marL="253603" indent="0" algn="r">
              <a:buNone/>
              <a:defRPr sz="1050">
                <a:latin typeface="Arial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8067233" y="3845231"/>
            <a:ext cx="377989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r">
              <a:buFontTx/>
              <a:buNone/>
              <a:defRPr lang="en-US" sz="1050" kern="1200" smtClean="0">
                <a:latin typeface="Arial"/>
                <a:ea typeface="+mn-ea"/>
                <a:cs typeface="Arial"/>
              </a:defRPr>
            </a:lvl1pPr>
            <a:lvl2pPr>
              <a:defRPr lang="en-US" sz="1350" kern="1200" smtClean="0">
                <a:solidFill>
                  <a:schemeClr val="tx1"/>
                </a:solidFill>
                <a:ea typeface="+mn-ea"/>
                <a:cs typeface="+mn-cs"/>
              </a:defRPr>
            </a:lvl2pPr>
            <a:lvl3pPr>
              <a:defRPr lang="en-US" sz="1350" kern="1200" smtClean="0">
                <a:solidFill>
                  <a:schemeClr val="tx1"/>
                </a:solidFill>
                <a:ea typeface="+mn-ea"/>
                <a:cs typeface="+mn-cs"/>
              </a:defRPr>
            </a:lvl3pPr>
            <a:lvl4pPr>
              <a:defRPr lang="en-US" sz="1350" kern="1200" smtClean="0">
                <a:solidFill>
                  <a:schemeClr val="tx1"/>
                </a:solidFill>
                <a:ea typeface="+mn-ea"/>
                <a:cs typeface="+mn-cs"/>
              </a:defRPr>
            </a:lvl4pPr>
            <a:lvl5pPr>
              <a:defRPr lang="en-US" sz="1350" kern="1200">
                <a:solidFill>
                  <a:schemeClr val="tx1"/>
                </a:solidFill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4234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021" y="1"/>
            <a:ext cx="11068979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488" y="1211578"/>
            <a:ext cx="10610849" cy="5099112"/>
          </a:xfrm>
          <a:prstGeom prst="rect">
            <a:avLst/>
          </a:prstGeom>
        </p:spPr>
        <p:txBody>
          <a:bodyPr/>
          <a:lstStyle>
            <a:lvl1pPr marL="257175" indent="-257175">
              <a:lnSpc>
                <a:spcPct val="100000"/>
              </a:lnSpc>
              <a:buClr>
                <a:srgbClr val="DD6016"/>
              </a:buClr>
              <a:buFont typeface="Wingdings" charset="2"/>
              <a:buChar char="u"/>
              <a:defRPr sz="1800">
                <a:solidFill>
                  <a:schemeClr val="bg2"/>
                </a:solidFill>
                <a:latin typeface="+mn-lt"/>
                <a:cs typeface="Arial"/>
              </a:defRPr>
            </a:lvl1pPr>
            <a:lvl2pPr marL="0" indent="0">
              <a:lnSpc>
                <a:spcPct val="100000"/>
              </a:lnSpc>
              <a:buClr>
                <a:srgbClr val="DD6016"/>
              </a:buClr>
              <a:buFontTx/>
              <a:buNone/>
              <a:defRPr sz="1800" b="1">
                <a:solidFill>
                  <a:schemeClr val="bg2"/>
                </a:solidFill>
                <a:latin typeface="+mn-lt"/>
                <a:cs typeface="Arial"/>
              </a:defRPr>
            </a:lvl2pPr>
            <a:lvl3pPr marL="514350" indent="-85725">
              <a:lnSpc>
                <a:spcPct val="100000"/>
              </a:lnSpc>
              <a:buClr>
                <a:schemeClr val="bg2"/>
              </a:buClr>
              <a:buFont typeface="Arial"/>
              <a:buChar char="•"/>
              <a:defRPr sz="1500">
                <a:solidFill>
                  <a:schemeClr val="bg2"/>
                </a:solidFill>
                <a:latin typeface="+mn-lt"/>
                <a:cs typeface="Arial"/>
              </a:defRPr>
            </a:lvl3pPr>
            <a:lvl4pPr marL="816769" indent="-127397">
              <a:lnSpc>
                <a:spcPct val="100000"/>
              </a:lnSpc>
              <a:buClr>
                <a:schemeClr val="bg1"/>
              </a:buClr>
              <a:buFont typeface="Lucida Grande"/>
              <a:buChar char="–"/>
              <a:defRPr sz="1350">
                <a:solidFill>
                  <a:srgbClr val="000000"/>
                </a:solidFill>
                <a:latin typeface="Arial"/>
                <a:cs typeface="Arial"/>
              </a:defRPr>
            </a:lvl4pPr>
            <a:lvl5pPr marL="470297" indent="0">
              <a:lnSpc>
                <a:spcPct val="100000"/>
              </a:lnSpc>
              <a:buClr>
                <a:srgbClr val="DD6016"/>
              </a:buClr>
              <a:buFontTx/>
              <a:buNone/>
              <a:defRPr sz="1050">
                <a:solidFill>
                  <a:srgbClr val="7F7F7F"/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" y="6505408"/>
            <a:ext cx="12191999" cy="352592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 b="1" i="1">
                <a:solidFill>
                  <a:srgbClr val="000000"/>
                </a:solidFill>
                <a:latin typeface="+mj-lt"/>
                <a:cs typeface="Arial"/>
              </a:defRPr>
            </a:lvl1pPr>
            <a:lvl2pPr marL="253514" indent="0" algn="ctr">
              <a:buFontTx/>
              <a:buNone/>
              <a:defRPr>
                <a:solidFill>
                  <a:srgbClr val="FFFFFF"/>
                </a:solidFill>
              </a:defRPr>
            </a:lvl2pPr>
            <a:lvl3pPr marL="424901" indent="0" algn="ctr">
              <a:buFontTx/>
              <a:buNone/>
              <a:defRPr>
                <a:solidFill>
                  <a:srgbClr val="FFFFFF"/>
                </a:solidFill>
              </a:defRPr>
            </a:lvl3pPr>
            <a:lvl4pPr marL="554634" indent="0" algn="ctr">
              <a:buFontTx/>
              <a:buNone/>
              <a:defRPr>
                <a:solidFill>
                  <a:srgbClr val="FFFFFF"/>
                </a:solidFill>
              </a:defRPr>
            </a:lvl4pPr>
            <a:lvl5pPr marL="691507" indent="0" algn="ctr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File number_Name of Briefing.</a:t>
            </a:r>
            <a:fld id="{72C2F7EA-524D-BA41-B822-D220B0F8B00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327795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Column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340684" y="875262"/>
            <a:ext cx="5643033" cy="5361695"/>
          </a:xfrm>
          <a:prstGeom prst="rect">
            <a:avLst/>
          </a:prstGeom>
        </p:spPr>
        <p:txBody>
          <a:bodyPr/>
          <a:lstStyle>
            <a:lvl1pPr marL="130969" indent="-130969">
              <a:defRPr sz="1050"/>
            </a:lvl1pPr>
            <a:lvl2pPr marL="128588" indent="-88106">
              <a:defRPr sz="900"/>
            </a:lvl2pPr>
            <a:lvl3pPr marL="214313" indent="-88106">
              <a:defRPr sz="825"/>
            </a:lvl3pPr>
            <a:lvl4pPr marL="302419" indent="-86916">
              <a:defRPr sz="788"/>
            </a:lvl4pPr>
            <a:lvl5pPr marL="644129" indent="-86916">
              <a:defRPr sz="788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3"/>
          </p:nvPr>
        </p:nvSpPr>
        <p:spPr>
          <a:xfrm>
            <a:off x="6281008" y="875262"/>
            <a:ext cx="5643033" cy="5361695"/>
          </a:xfrm>
          <a:prstGeom prst="rect">
            <a:avLst/>
          </a:prstGeom>
        </p:spPr>
        <p:txBody>
          <a:bodyPr/>
          <a:lstStyle>
            <a:lvl1pPr marL="130969" indent="-130969">
              <a:defRPr sz="1050"/>
            </a:lvl1pPr>
            <a:lvl2pPr marL="166688" indent="-88106">
              <a:defRPr sz="900"/>
            </a:lvl2pPr>
            <a:lvl3pPr marL="214313" indent="-88106">
              <a:defRPr sz="825"/>
            </a:lvl3pPr>
            <a:lvl4pPr marL="302419" indent="-86916">
              <a:defRPr sz="788"/>
            </a:lvl4pPr>
            <a:lvl5pPr marL="644129" indent="-86916">
              <a:defRPr sz="788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165658" y="73207"/>
            <a:ext cx="107837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F52A8BDF-0F40-466E-98A7-8294286E5587}" type="slidenum">
              <a:rPr lang="en-US">
                <a:solidFill>
                  <a:srgbClr val="1F497D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288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63819" y="6663059"/>
            <a:ext cx="1104900" cy="19620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675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F52A8BDF-0F40-466E-98A7-8294286E5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56530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63819" y="6663059"/>
            <a:ext cx="1104900" cy="19620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675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F52A8BDF-0F40-466E-98A7-8294286E5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54116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9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ernal No Bot Bar Slide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"/>
            <a:ext cx="12192000" cy="6856475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1796" y="9"/>
            <a:ext cx="11060205" cy="84881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738685" y="6705023"/>
            <a:ext cx="2423475" cy="126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697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525" smtClean="0">
                <a:solidFill>
                  <a:schemeClr val="bg2"/>
                </a:solidFill>
                <a:latin typeface="+mj-lt"/>
                <a:cs typeface="Arial" charset="0"/>
              </a:defRPr>
            </a:lvl1pPr>
          </a:lstStyle>
          <a:p>
            <a:pPr defTabSz="685536">
              <a:defRPr/>
            </a:pPr>
            <a:r>
              <a:rPr lang="en-US">
                <a:solidFill>
                  <a:srgbClr val="1F497D"/>
                </a:solidFill>
              </a:rPr>
              <a:t>File Name.</a:t>
            </a:r>
            <a:fld id="{F3E9E773-C84B-4F48-B42B-2136FDBAB2E2}" type="slidenum">
              <a:rPr lang="en-US" smtClean="0">
                <a:solidFill>
                  <a:srgbClr val="1F497D"/>
                </a:solidFill>
              </a:rPr>
              <a:pPr defTabSz="685536">
                <a:defRPr/>
              </a:pPr>
              <a:t>‹#›</a:t>
            </a:fld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" y="6705023"/>
            <a:ext cx="1245849" cy="152985"/>
          </a:xfrm>
          <a:prstGeom prst="rect">
            <a:avLst/>
          </a:prstGeom>
        </p:spPr>
        <p:txBody>
          <a:bodyPr vert="horz" lIns="91407" tIns="45704" rIns="91407" bIns="45704" rtlCol="0" anchor="ctr"/>
          <a:lstStyle>
            <a:lvl1pPr algn="l">
              <a:defRPr sz="450">
                <a:solidFill>
                  <a:srgbClr val="000000"/>
                </a:solidFill>
              </a:defRPr>
            </a:lvl1pPr>
          </a:lstStyle>
          <a:p>
            <a:pPr defTabSz="685536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5611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FFFFFF"/>
          </a:solidFill>
          <a:effectLst/>
          <a:latin typeface="+mn-lt"/>
          <a:ea typeface="ＭＳ Ｐゴシック" pitchFamily="-108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950" b="1">
          <a:solidFill>
            <a:srgbClr val="EAEAEA"/>
          </a:solidFill>
          <a:latin typeface="Arial Narrow" charset="0"/>
          <a:ea typeface="ＭＳ Ｐゴシック" pitchFamily="-108" charset="-128"/>
          <a:cs typeface="ＭＳ Ｐゴシック" pitchFamily="-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950" b="1">
          <a:solidFill>
            <a:srgbClr val="EAEAEA"/>
          </a:solidFill>
          <a:latin typeface="Arial Narrow" charset="0"/>
          <a:ea typeface="ＭＳ Ｐゴシック" pitchFamily="-108" charset="-128"/>
          <a:cs typeface="ＭＳ Ｐゴシック" pitchFamily="-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950" b="1">
          <a:solidFill>
            <a:srgbClr val="EAEAEA"/>
          </a:solidFill>
          <a:latin typeface="Arial Narrow" charset="0"/>
          <a:ea typeface="ＭＳ Ｐゴシック" pitchFamily="-108" charset="-128"/>
          <a:cs typeface="ＭＳ Ｐゴシック" pitchFamily="-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950" b="1">
          <a:solidFill>
            <a:srgbClr val="EAEAEA"/>
          </a:solidFill>
          <a:latin typeface="Arial Narrow" charset="0"/>
          <a:ea typeface="ＭＳ Ｐゴシック" pitchFamily="-108" charset="-128"/>
          <a:cs typeface="ＭＳ Ｐゴシック" pitchFamily="-108" charset="-128"/>
        </a:defRPr>
      </a:lvl5pPr>
      <a:lvl6pPr marL="307601" algn="l" defTabSz="685692" rtl="0" eaLnBrk="1" fontAlgn="base" hangingPunct="1">
        <a:spcBef>
          <a:spcPct val="0"/>
        </a:spcBef>
        <a:spcAft>
          <a:spcPct val="0"/>
        </a:spcAft>
        <a:defRPr sz="2400">
          <a:solidFill>
            <a:srgbClr val="939BA8"/>
          </a:solidFill>
          <a:latin typeface="Arial" pitchFamily="-108" charset="0"/>
        </a:defRPr>
      </a:lvl6pPr>
      <a:lvl7pPr marL="615202" algn="l" defTabSz="685692" rtl="0" eaLnBrk="1" fontAlgn="base" hangingPunct="1">
        <a:spcBef>
          <a:spcPct val="0"/>
        </a:spcBef>
        <a:spcAft>
          <a:spcPct val="0"/>
        </a:spcAft>
        <a:defRPr sz="2400">
          <a:solidFill>
            <a:srgbClr val="939BA8"/>
          </a:solidFill>
          <a:latin typeface="Arial" pitchFamily="-108" charset="0"/>
        </a:defRPr>
      </a:lvl7pPr>
      <a:lvl8pPr marL="922802" algn="l" defTabSz="685692" rtl="0" eaLnBrk="1" fontAlgn="base" hangingPunct="1">
        <a:spcBef>
          <a:spcPct val="0"/>
        </a:spcBef>
        <a:spcAft>
          <a:spcPct val="0"/>
        </a:spcAft>
        <a:defRPr sz="2400">
          <a:solidFill>
            <a:srgbClr val="939BA8"/>
          </a:solidFill>
          <a:latin typeface="Arial" pitchFamily="-108" charset="0"/>
        </a:defRPr>
      </a:lvl8pPr>
      <a:lvl9pPr marL="1230402" algn="l" defTabSz="685692" rtl="0" eaLnBrk="1" fontAlgn="base" hangingPunct="1">
        <a:spcBef>
          <a:spcPct val="0"/>
        </a:spcBef>
        <a:spcAft>
          <a:spcPct val="0"/>
        </a:spcAft>
        <a:defRPr sz="2400">
          <a:solidFill>
            <a:srgbClr val="939BA8"/>
          </a:solidFill>
          <a:latin typeface="Arial" pitchFamily="-108" charset="0"/>
        </a:defRPr>
      </a:lvl9pPr>
    </p:titleStyle>
    <p:bodyStyle>
      <a:lvl1pPr marL="253507" indent="-253507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Tx/>
        <a:buSzPct val="100000"/>
        <a:buFont typeface="Wingdings" charset="2"/>
        <a:buChar char="u"/>
        <a:tabLst/>
        <a:defRPr sz="1500" b="1">
          <a:solidFill>
            <a:schemeClr val="bg2"/>
          </a:solidFill>
          <a:latin typeface="+mn-lt"/>
          <a:ea typeface="ＭＳ Ｐゴシック" pitchFamily="-108" charset="-128"/>
          <a:cs typeface="ＭＳ Ｐゴシック" charset="-128"/>
        </a:defRPr>
      </a:lvl1pPr>
      <a:lvl2pPr marL="341579" indent="-88073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Tx/>
        <a:buFont typeface="Arial" charset="0"/>
        <a:buChar char="•"/>
        <a:defRPr b="0">
          <a:solidFill>
            <a:schemeClr val="bg2"/>
          </a:solidFill>
          <a:latin typeface="+mn-lt"/>
          <a:ea typeface="ＭＳ Ｐゴシック" charset="0"/>
          <a:cs typeface="Arial Narrow"/>
        </a:defRPr>
      </a:lvl2pPr>
      <a:lvl3pPr marL="509391" indent="-84501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Tx/>
        <a:buSzPct val="90000"/>
        <a:buFont typeface="Lucida Grande"/>
        <a:buChar char="‒"/>
        <a:tabLst/>
        <a:defRPr sz="1200">
          <a:solidFill>
            <a:schemeClr val="bg2"/>
          </a:solidFill>
          <a:latin typeface="+mn-lt"/>
          <a:ea typeface="Arial Narrow" pitchFamily="-112" charset="0"/>
          <a:cs typeface="Arial Narrow"/>
        </a:defRPr>
      </a:lvl3pPr>
      <a:lvl4pPr marL="639121" indent="-84501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Tx/>
        <a:buFont typeface="Arial" charset="0"/>
        <a:buChar char="•"/>
        <a:defRPr sz="1050">
          <a:solidFill>
            <a:schemeClr val="bg2"/>
          </a:solidFill>
          <a:latin typeface="+mn-lt"/>
          <a:ea typeface="Arial Narrow" pitchFamily="-112" charset="0"/>
          <a:cs typeface="Arial Narrow"/>
        </a:defRPr>
      </a:lvl4pPr>
      <a:lvl5pPr marL="779563" indent="-88073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Tx/>
        <a:buFont typeface="Lucida Grande"/>
        <a:buChar char="‒"/>
        <a:defRPr sz="900">
          <a:solidFill>
            <a:schemeClr val="bg2"/>
          </a:solidFill>
          <a:latin typeface="+mn-lt"/>
          <a:ea typeface="Arial Narrow" pitchFamily="-112" charset="0"/>
          <a:cs typeface="Arial Narrow"/>
        </a:defRPr>
      </a:lvl5pPr>
      <a:lvl6pPr marL="1849877" indent="-170888" algn="l" defTabSz="685692" rtl="0" eaLnBrk="1" fontAlgn="base" hangingPunct="1">
        <a:lnSpc>
          <a:spcPts val="1952"/>
        </a:lnSpc>
        <a:spcBef>
          <a:spcPct val="0"/>
        </a:spcBef>
        <a:spcAft>
          <a:spcPts val="446"/>
        </a:spcAft>
        <a:defRPr sz="975">
          <a:solidFill>
            <a:srgbClr val="666666"/>
          </a:solidFill>
          <a:latin typeface="+mn-lt"/>
          <a:ea typeface="ＭＳ Ｐゴシック" pitchFamily="-108" charset="-128"/>
        </a:defRPr>
      </a:lvl6pPr>
      <a:lvl7pPr marL="2157476" indent="-170888" algn="l" defTabSz="685692" rtl="0" eaLnBrk="1" fontAlgn="base" hangingPunct="1">
        <a:lnSpc>
          <a:spcPts val="1952"/>
        </a:lnSpc>
        <a:spcBef>
          <a:spcPct val="0"/>
        </a:spcBef>
        <a:spcAft>
          <a:spcPts val="446"/>
        </a:spcAft>
        <a:defRPr sz="975">
          <a:solidFill>
            <a:srgbClr val="666666"/>
          </a:solidFill>
          <a:latin typeface="+mn-lt"/>
          <a:ea typeface="ＭＳ Ｐゴシック" pitchFamily="-108" charset="-128"/>
        </a:defRPr>
      </a:lvl7pPr>
      <a:lvl8pPr marL="2465078" indent="-170888" algn="l" defTabSz="685692" rtl="0" eaLnBrk="1" fontAlgn="base" hangingPunct="1">
        <a:lnSpc>
          <a:spcPts val="1952"/>
        </a:lnSpc>
        <a:spcBef>
          <a:spcPct val="0"/>
        </a:spcBef>
        <a:spcAft>
          <a:spcPts val="446"/>
        </a:spcAft>
        <a:defRPr sz="975">
          <a:solidFill>
            <a:srgbClr val="666666"/>
          </a:solidFill>
          <a:latin typeface="+mn-lt"/>
          <a:ea typeface="ＭＳ Ｐゴシック" pitchFamily="-108" charset="-128"/>
        </a:defRPr>
      </a:lvl8pPr>
      <a:lvl9pPr marL="2772679" indent="-170888" algn="l" defTabSz="685692" rtl="0" eaLnBrk="1" fontAlgn="base" hangingPunct="1">
        <a:lnSpc>
          <a:spcPts val="1952"/>
        </a:lnSpc>
        <a:spcBef>
          <a:spcPct val="0"/>
        </a:spcBef>
        <a:spcAft>
          <a:spcPts val="446"/>
        </a:spcAft>
        <a:defRPr sz="975">
          <a:solidFill>
            <a:srgbClr val="666666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3076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7601" algn="l" defTabSz="3076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15202" algn="l" defTabSz="3076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22802" algn="l" defTabSz="3076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30402" algn="l" defTabSz="3076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38003" algn="l" defTabSz="3076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45604" algn="l" defTabSz="3076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3204" algn="l" defTabSz="3076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60805" algn="l" defTabSz="307601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2C58F0C-D256-074C-8781-2D875D78A46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" y="268699"/>
            <a:ext cx="12191999" cy="6853365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4" y="98616"/>
            <a:ext cx="11582401" cy="82172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EF0876-08F6-F64B-99D3-D269052371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5933" y="6646333"/>
            <a:ext cx="2396068" cy="202784"/>
          </a:xfrm>
          <a:prstGeom prst="rect">
            <a:avLst/>
          </a:prstGeom>
        </p:spPr>
        <p:txBody>
          <a:bodyPr vert="horz" lIns="91440" tIns="0" rIns="45720" bIns="0" rtlCol="0" anchor="b"/>
          <a:lstStyle>
            <a:lvl1pPr algn="r">
              <a:defRPr sz="80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3F9204F5-F094-2E40-9C69-DD575198B9A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0F12943-7B49-9947-96C0-49D9B3528DF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7007" y="153575"/>
            <a:ext cx="870789" cy="72193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D75311D-4030-0E47-92BB-F1831A6942C4}"/>
              </a:ext>
            </a:extLst>
          </p:cNvPr>
          <p:cNvSpPr/>
          <p:nvPr userDrawn="1"/>
        </p:nvSpPr>
        <p:spPr>
          <a:xfrm>
            <a:off x="5148036" y="3145"/>
            <a:ext cx="1895931" cy="276999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txBody>
          <a:bodyPr wrap="square" lIns="45720" rIns="4572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it-IT" sz="1200" b="1" dirty="0">
                <a:solidFill>
                  <a:schemeClr val="bg1"/>
                </a:solidFill>
                <a:latin typeface="+mn-lt"/>
              </a:rPr>
              <a:t>CUI//SP-EXPT​</a:t>
            </a:r>
          </a:p>
        </p:txBody>
      </p:sp>
    </p:spTree>
    <p:extLst>
      <p:ext uri="{BB962C8B-B14F-4D97-AF65-F5344CB8AC3E}">
        <p14:creationId xmlns:p14="http://schemas.microsoft.com/office/powerpoint/2010/main" val="37556888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800" b="0">
          <a:solidFill>
            <a:schemeClr val="bg1"/>
          </a:solidFill>
          <a:effectLst/>
          <a:latin typeface="Century Gothic" panose="020B0502020202020204" pitchFamily="34" charset="0"/>
          <a:ea typeface="ＭＳ Ｐゴシック" pitchFamily="-108" charset="-128"/>
          <a:cs typeface="Century Gothic" panose="020B0502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AEAEA"/>
          </a:solidFill>
          <a:latin typeface="Arial Narrow" charset="0"/>
          <a:ea typeface="ＭＳ Ｐゴシック" pitchFamily="-108" charset="-128"/>
          <a:cs typeface="ＭＳ Ｐゴシック" pitchFamily="-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AEAEA"/>
          </a:solidFill>
          <a:latin typeface="Arial Narrow" charset="0"/>
          <a:ea typeface="ＭＳ Ｐゴシック" pitchFamily="-108" charset="-128"/>
          <a:cs typeface="ＭＳ Ｐゴシック" pitchFamily="-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AEAEA"/>
          </a:solidFill>
          <a:latin typeface="Arial Narrow" charset="0"/>
          <a:ea typeface="ＭＳ Ｐゴシック" pitchFamily="-108" charset="-128"/>
          <a:cs typeface="ＭＳ Ｐゴシック" pitchFamily="-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AEAEA"/>
          </a:solidFill>
          <a:latin typeface="Arial Narrow" charset="0"/>
          <a:ea typeface="ＭＳ Ｐゴシック" pitchFamily="-108" charset="-128"/>
          <a:cs typeface="ＭＳ Ｐゴシック" pitchFamily="-108" charset="-128"/>
        </a:defRPr>
      </a:lvl5pPr>
      <a:lvl6pPr marL="410134" algn="l" defTabSz="914256" rtl="0" eaLnBrk="1" fontAlgn="base" hangingPunct="1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pitchFamily="-108" charset="0"/>
        </a:defRPr>
      </a:lvl6pPr>
      <a:lvl7pPr marL="820269" algn="l" defTabSz="914256" rtl="0" eaLnBrk="1" fontAlgn="base" hangingPunct="1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pitchFamily="-108" charset="0"/>
        </a:defRPr>
      </a:lvl7pPr>
      <a:lvl8pPr marL="1230403" algn="l" defTabSz="914256" rtl="0" eaLnBrk="1" fontAlgn="base" hangingPunct="1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pitchFamily="-108" charset="0"/>
        </a:defRPr>
      </a:lvl8pPr>
      <a:lvl9pPr marL="1640536" algn="l" defTabSz="914256" rtl="0" eaLnBrk="1" fontAlgn="base" hangingPunct="1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pitchFamily="-108" charset="0"/>
        </a:defRPr>
      </a:lvl9pPr>
    </p:titleStyle>
    <p:bodyStyle>
      <a:lvl1pPr marL="338009" indent="-338009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Tx/>
        <a:buSzPct val="100000"/>
        <a:buFont typeface="Wingdings" charset="2"/>
        <a:buChar char="u"/>
        <a:tabLst/>
        <a:defRPr sz="2000" b="1">
          <a:solidFill>
            <a:schemeClr val="bg2"/>
          </a:solidFill>
          <a:latin typeface="+mn-lt"/>
          <a:ea typeface="ＭＳ Ｐゴシック" pitchFamily="-108" charset="-128"/>
          <a:cs typeface="ＭＳ Ｐゴシック" charset="-128"/>
        </a:defRPr>
      </a:lvl1pPr>
      <a:lvl2pPr marL="455439" indent="-117430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Tx/>
        <a:buFont typeface="Arial" charset="0"/>
        <a:buChar char="•"/>
        <a:defRPr b="0">
          <a:solidFill>
            <a:schemeClr val="bg2"/>
          </a:solidFill>
          <a:latin typeface="+mn-lt"/>
          <a:ea typeface="ＭＳ Ｐゴシック" charset="0"/>
          <a:cs typeface="Arial Narrow"/>
        </a:defRPr>
      </a:lvl2pPr>
      <a:lvl3pPr marL="679188" indent="-112668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Tx/>
        <a:buSzPct val="90000"/>
        <a:buFont typeface="Lucida Grande"/>
        <a:buChar char="‒"/>
        <a:tabLst/>
        <a:defRPr sz="1600">
          <a:solidFill>
            <a:schemeClr val="bg2"/>
          </a:solidFill>
          <a:latin typeface="+mn-lt"/>
          <a:ea typeface="Arial Narrow" pitchFamily="-112" charset="0"/>
          <a:cs typeface="Arial Narrow"/>
        </a:defRPr>
      </a:lvl3pPr>
      <a:lvl4pPr marL="852161" indent="-112668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Tx/>
        <a:buFont typeface="Arial" charset="0"/>
        <a:buChar char="•"/>
        <a:defRPr sz="1400">
          <a:solidFill>
            <a:schemeClr val="bg2"/>
          </a:solidFill>
          <a:latin typeface="+mn-lt"/>
          <a:ea typeface="Arial Narrow" pitchFamily="-112" charset="0"/>
          <a:cs typeface="Arial Narrow"/>
        </a:defRPr>
      </a:lvl4pPr>
      <a:lvl5pPr marL="1039417" indent="-117430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Tx/>
        <a:buFont typeface="Lucida Grande"/>
        <a:buChar char="‒"/>
        <a:defRPr sz="1200">
          <a:solidFill>
            <a:schemeClr val="bg2"/>
          </a:solidFill>
          <a:latin typeface="+mn-lt"/>
          <a:ea typeface="Arial Narrow" pitchFamily="-112" charset="0"/>
          <a:cs typeface="Arial Narrow"/>
        </a:defRPr>
      </a:lvl5pPr>
      <a:lvl6pPr marL="2466502" indent="-227850" algn="l" defTabSz="914256" rtl="0" eaLnBrk="1" fontAlgn="base" hangingPunct="1">
        <a:lnSpc>
          <a:spcPts val="2603"/>
        </a:lnSpc>
        <a:spcBef>
          <a:spcPct val="0"/>
        </a:spcBef>
        <a:spcAft>
          <a:spcPts val="595"/>
        </a:spcAft>
        <a:defRPr sz="1300">
          <a:solidFill>
            <a:srgbClr val="666666"/>
          </a:solidFill>
          <a:latin typeface="+mn-lt"/>
          <a:ea typeface="ＭＳ Ｐゴシック" pitchFamily="-108" charset="-128"/>
        </a:defRPr>
      </a:lvl6pPr>
      <a:lvl7pPr marL="2876635" indent="-227850" algn="l" defTabSz="914256" rtl="0" eaLnBrk="1" fontAlgn="base" hangingPunct="1">
        <a:lnSpc>
          <a:spcPts val="2603"/>
        </a:lnSpc>
        <a:spcBef>
          <a:spcPct val="0"/>
        </a:spcBef>
        <a:spcAft>
          <a:spcPts val="595"/>
        </a:spcAft>
        <a:defRPr sz="1300">
          <a:solidFill>
            <a:srgbClr val="666666"/>
          </a:solidFill>
          <a:latin typeface="+mn-lt"/>
          <a:ea typeface="ＭＳ Ｐゴシック" pitchFamily="-108" charset="-128"/>
        </a:defRPr>
      </a:lvl7pPr>
      <a:lvl8pPr marL="3286771" indent="-227850" algn="l" defTabSz="914256" rtl="0" eaLnBrk="1" fontAlgn="base" hangingPunct="1">
        <a:lnSpc>
          <a:spcPts val="2603"/>
        </a:lnSpc>
        <a:spcBef>
          <a:spcPct val="0"/>
        </a:spcBef>
        <a:spcAft>
          <a:spcPts val="595"/>
        </a:spcAft>
        <a:defRPr sz="1300">
          <a:solidFill>
            <a:srgbClr val="666666"/>
          </a:solidFill>
          <a:latin typeface="+mn-lt"/>
          <a:ea typeface="ＭＳ Ｐゴシック" pitchFamily="-108" charset="-128"/>
        </a:defRPr>
      </a:lvl8pPr>
      <a:lvl9pPr marL="3696905" indent="-227850" algn="l" defTabSz="914256" rtl="0" eaLnBrk="1" fontAlgn="base" hangingPunct="1">
        <a:lnSpc>
          <a:spcPts val="2603"/>
        </a:lnSpc>
        <a:spcBef>
          <a:spcPct val="0"/>
        </a:spcBef>
        <a:spcAft>
          <a:spcPts val="595"/>
        </a:spcAft>
        <a:defRPr sz="1300">
          <a:solidFill>
            <a:srgbClr val="666666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101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134" algn="l" defTabSz="4101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269" algn="l" defTabSz="4101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403" algn="l" defTabSz="4101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0536" algn="l" defTabSz="4101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0670" algn="l" defTabSz="4101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0805" algn="l" defTabSz="4101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0939" algn="l" defTabSz="4101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1073" algn="l" defTabSz="4101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6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ernal No Bot Bar Slide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6475"/>
          </a:xfrm>
          <a:prstGeom prst="rect">
            <a:avLst/>
          </a:prstGeom>
        </p:spPr>
      </p:pic>
      <p:pic>
        <p:nvPicPr>
          <p:cNvPr id="2" name="Picture 1" descr="slsmark_color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57" y="6512263"/>
            <a:ext cx="627177" cy="342562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31795" y="1"/>
            <a:ext cx="11060205" cy="84881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032171" y="6705221"/>
            <a:ext cx="2129989" cy="15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697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700" smtClean="0">
                <a:solidFill>
                  <a:schemeClr val="bg2"/>
                </a:solidFill>
                <a:latin typeface="+mj-lt"/>
                <a:cs typeface="Arial" charset="0"/>
              </a:defRPr>
            </a:lvl1pPr>
          </a:lstStyle>
          <a:p>
            <a:r>
              <a:rPr lang="en-US" altLang="en-US" dirty="0"/>
              <a:t>.</a:t>
            </a:r>
            <a:fld id="{C4961C3E-E491-4178-9B50-C7E0FC0B8D1C}" type="slidenum">
              <a:rPr lang="en-US" altLang="en-US" smtClean="0">
                <a:cs typeface="+mn-cs"/>
              </a:rPr>
              <a:pPr/>
              <a:t>‹#›</a:t>
            </a:fld>
            <a:endParaRPr lang="en-US" altLang="en-US" dirty="0">
              <a:cs typeface="+mn-cs"/>
            </a:endParaRPr>
          </a:p>
        </p:txBody>
      </p:sp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2389717" y="6610350"/>
            <a:ext cx="164888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700" dirty="0">
                <a:solidFill>
                  <a:schemeClr val="bg2"/>
                </a:solidFill>
                <a:cs typeface="Arial" charset="0"/>
              </a:rPr>
              <a:t>www.nasa.gov/sls</a:t>
            </a:r>
          </a:p>
        </p:txBody>
      </p:sp>
    </p:spTree>
    <p:extLst>
      <p:ext uri="{BB962C8B-B14F-4D97-AF65-F5344CB8AC3E}">
        <p14:creationId xmlns:p14="http://schemas.microsoft.com/office/powerpoint/2010/main" val="15672006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FFFFFF"/>
          </a:solidFill>
          <a:effectLst/>
          <a:latin typeface="Century Gothic" panose="020B0502020202020204" pitchFamily="34" charset="0"/>
          <a:ea typeface="ＭＳ Ｐゴシック" pitchFamily="-108" charset="-128"/>
          <a:cs typeface="Century Gothic" panose="020B0502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AEAEA"/>
          </a:solidFill>
          <a:latin typeface="Arial Narrow" charset="0"/>
          <a:ea typeface="ＭＳ Ｐゴシック" pitchFamily="-108" charset="-128"/>
          <a:cs typeface="ＭＳ Ｐゴシック" pitchFamily="-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AEAEA"/>
          </a:solidFill>
          <a:latin typeface="Arial Narrow" charset="0"/>
          <a:ea typeface="ＭＳ Ｐゴシック" pitchFamily="-108" charset="-128"/>
          <a:cs typeface="ＭＳ Ｐゴシック" pitchFamily="-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AEAEA"/>
          </a:solidFill>
          <a:latin typeface="Arial Narrow" charset="0"/>
          <a:ea typeface="ＭＳ Ｐゴシック" pitchFamily="-108" charset="-128"/>
          <a:cs typeface="ＭＳ Ｐゴシック" pitchFamily="-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AEAEA"/>
          </a:solidFill>
          <a:latin typeface="Arial Narrow" charset="0"/>
          <a:ea typeface="ＭＳ Ｐゴシック" pitchFamily="-108" charset="-128"/>
          <a:cs typeface="ＭＳ Ｐゴシック" pitchFamily="-108" charset="-128"/>
        </a:defRPr>
      </a:lvl5pPr>
      <a:lvl6pPr marL="410144" algn="l" defTabSz="914279" rtl="0" eaLnBrk="1" fontAlgn="base" hangingPunct="1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pitchFamily="-108" charset="0"/>
        </a:defRPr>
      </a:lvl6pPr>
      <a:lvl7pPr marL="820289" algn="l" defTabSz="914279" rtl="0" eaLnBrk="1" fontAlgn="base" hangingPunct="1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pitchFamily="-108" charset="0"/>
        </a:defRPr>
      </a:lvl7pPr>
      <a:lvl8pPr marL="1230433" algn="l" defTabSz="914279" rtl="0" eaLnBrk="1" fontAlgn="base" hangingPunct="1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pitchFamily="-108" charset="0"/>
        </a:defRPr>
      </a:lvl8pPr>
      <a:lvl9pPr marL="1640577" algn="l" defTabSz="914279" rtl="0" eaLnBrk="1" fontAlgn="base" hangingPunct="1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pitchFamily="-108" charset="0"/>
        </a:defRPr>
      </a:lvl9pPr>
    </p:titleStyle>
    <p:bodyStyle>
      <a:lvl1pPr marL="338017" indent="-338017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Tx/>
        <a:buSzPct val="100000"/>
        <a:buFont typeface="Wingdings" charset="2"/>
        <a:buChar char="u"/>
        <a:tabLst/>
        <a:defRPr sz="2000" b="1">
          <a:solidFill>
            <a:schemeClr val="bg2"/>
          </a:solidFill>
          <a:latin typeface="+mn-lt"/>
          <a:ea typeface="ＭＳ Ｐゴシック" pitchFamily="-108" charset="-128"/>
          <a:cs typeface="ＭＳ Ｐゴシック" charset="-128"/>
        </a:defRPr>
      </a:lvl1pPr>
      <a:lvl2pPr marL="455451" indent="-117433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Tx/>
        <a:buFont typeface="Arial" charset="0"/>
        <a:buChar char="•"/>
        <a:defRPr b="0">
          <a:solidFill>
            <a:schemeClr val="bg2"/>
          </a:solidFill>
          <a:latin typeface="+mn-lt"/>
          <a:ea typeface="ＭＳ Ｐゴシック" charset="0"/>
          <a:cs typeface="Arial Narrow"/>
        </a:defRPr>
      </a:lvl2pPr>
      <a:lvl3pPr marL="679205" indent="-112671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Tx/>
        <a:buSzPct val="90000"/>
        <a:buFont typeface="Lucida Grande"/>
        <a:buChar char="‒"/>
        <a:tabLst/>
        <a:defRPr sz="1600">
          <a:solidFill>
            <a:schemeClr val="bg2"/>
          </a:solidFill>
          <a:latin typeface="+mn-lt"/>
          <a:ea typeface="Arial Narrow" pitchFamily="-112" charset="0"/>
          <a:cs typeface="Arial Narrow"/>
        </a:defRPr>
      </a:lvl3pPr>
      <a:lvl4pPr marL="852183" indent="-112671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Tx/>
        <a:buFont typeface="Arial" charset="0"/>
        <a:buChar char="•"/>
        <a:defRPr sz="1400">
          <a:solidFill>
            <a:schemeClr val="bg2"/>
          </a:solidFill>
          <a:latin typeface="+mn-lt"/>
          <a:ea typeface="Arial Narrow" pitchFamily="-112" charset="0"/>
          <a:cs typeface="Arial Narrow"/>
        </a:defRPr>
      </a:lvl4pPr>
      <a:lvl5pPr marL="1039442" indent="-117433" algn="l" rtl="0" eaLnBrk="1" fontAlgn="base" hangingPunct="1">
        <a:lnSpc>
          <a:spcPct val="100000"/>
        </a:lnSpc>
        <a:spcBef>
          <a:spcPct val="0"/>
        </a:spcBef>
        <a:spcAft>
          <a:spcPts val="0"/>
        </a:spcAft>
        <a:buClrTx/>
        <a:buFont typeface="Lucida Grande"/>
        <a:buChar char="‒"/>
        <a:defRPr sz="1200">
          <a:solidFill>
            <a:schemeClr val="bg2"/>
          </a:solidFill>
          <a:latin typeface="+mn-lt"/>
          <a:ea typeface="Arial Narrow" pitchFamily="-112" charset="0"/>
          <a:cs typeface="Arial Narrow"/>
        </a:defRPr>
      </a:lvl5pPr>
      <a:lvl6pPr marL="2466564" indent="-227856" algn="l" defTabSz="914279" rtl="0" eaLnBrk="1" fontAlgn="base" hangingPunct="1">
        <a:lnSpc>
          <a:spcPts val="2602"/>
        </a:lnSpc>
        <a:spcBef>
          <a:spcPct val="0"/>
        </a:spcBef>
        <a:spcAft>
          <a:spcPts val="595"/>
        </a:spcAft>
        <a:defRPr sz="1300">
          <a:solidFill>
            <a:srgbClr val="666666"/>
          </a:solidFill>
          <a:latin typeface="+mn-lt"/>
          <a:ea typeface="ＭＳ Ｐゴシック" pitchFamily="-108" charset="-128"/>
        </a:defRPr>
      </a:lvl6pPr>
      <a:lvl7pPr marL="2876707" indent="-227856" algn="l" defTabSz="914279" rtl="0" eaLnBrk="1" fontAlgn="base" hangingPunct="1">
        <a:lnSpc>
          <a:spcPts val="2602"/>
        </a:lnSpc>
        <a:spcBef>
          <a:spcPct val="0"/>
        </a:spcBef>
        <a:spcAft>
          <a:spcPts val="595"/>
        </a:spcAft>
        <a:defRPr sz="1300">
          <a:solidFill>
            <a:srgbClr val="666666"/>
          </a:solidFill>
          <a:latin typeface="+mn-lt"/>
          <a:ea typeface="ＭＳ Ｐゴシック" pitchFamily="-108" charset="-128"/>
        </a:defRPr>
      </a:lvl7pPr>
      <a:lvl8pPr marL="3286853" indent="-227856" algn="l" defTabSz="914279" rtl="0" eaLnBrk="1" fontAlgn="base" hangingPunct="1">
        <a:lnSpc>
          <a:spcPts val="2602"/>
        </a:lnSpc>
        <a:spcBef>
          <a:spcPct val="0"/>
        </a:spcBef>
        <a:spcAft>
          <a:spcPts val="595"/>
        </a:spcAft>
        <a:defRPr sz="1300">
          <a:solidFill>
            <a:srgbClr val="666666"/>
          </a:solidFill>
          <a:latin typeface="+mn-lt"/>
          <a:ea typeface="ＭＳ Ｐゴシック" pitchFamily="-108" charset="-128"/>
        </a:defRPr>
      </a:lvl8pPr>
      <a:lvl9pPr marL="3696997" indent="-227856" algn="l" defTabSz="914279" rtl="0" eaLnBrk="1" fontAlgn="base" hangingPunct="1">
        <a:lnSpc>
          <a:spcPts val="2602"/>
        </a:lnSpc>
        <a:spcBef>
          <a:spcPct val="0"/>
        </a:spcBef>
        <a:spcAft>
          <a:spcPts val="595"/>
        </a:spcAft>
        <a:defRPr sz="1300">
          <a:solidFill>
            <a:srgbClr val="666666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101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144" algn="l" defTabSz="4101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289" algn="l" defTabSz="4101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433" algn="l" defTabSz="4101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0577" algn="l" defTabSz="4101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0721" algn="l" defTabSz="4101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0866" algn="l" defTabSz="4101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1010" algn="l" defTabSz="4101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1154" algn="l" defTabSz="41014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5.emf"/><Relationship Id="rId7" Type="http://schemas.openxmlformats.org/officeDocument/2006/relationships/image" Target="../media/image17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wmf"/><Relationship Id="rId10" Type="http://schemas.openxmlformats.org/officeDocument/2006/relationships/image" Target="../media/image20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6D6533-ED79-4588-B078-B8AD46998E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03834" y="5532820"/>
            <a:ext cx="3987966" cy="715581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Austin Decker</a:t>
            </a:r>
          </a:p>
          <a:p>
            <a:r>
              <a:rPr lang="en-US" dirty="0">
                <a:solidFill>
                  <a:schemeClr val="bg1"/>
                </a:solidFill>
              </a:rPr>
              <a:t>Mike Craft</a:t>
            </a:r>
          </a:p>
          <a:p>
            <a:r>
              <a:rPr lang="en-US" dirty="0">
                <a:solidFill>
                  <a:schemeClr val="bg1"/>
                </a:solidFill>
              </a:rPr>
              <a:t>MSFC SLS Liftoff and Ascent Loads Teams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86E322-447B-405B-90BE-5931C8AF91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4425" y="3845232"/>
            <a:ext cx="2834924" cy="307777"/>
          </a:xfrm>
        </p:spPr>
        <p:txBody>
          <a:bodyPr/>
          <a:lstStyle/>
          <a:p>
            <a:r>
              <a:rPr lang="en-US" sz="1400" dirty="0">
                <a:solidFill>
                  <a:schemeClr val="bg1"/>
                </a:solidFill>
              </a:rPr>
              <a:t>6/4/2024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3004B50-58C8-9224-F485-FBDC6A60E0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4206" y="4343400"/>
            <a:ext cx="10243796" cy="869950"/>
          </a:xfrm>
        </p:spPr>
        <p:txBody>
          <a:bodyPr/>
          <a:lstStyle/>
          <a:p>
            <a:pPr algn="r"/>
            <a:r>
              <a:rPr lang="en-US" sz="2400" dirty="0"/>
              <a:t>Application of Norton-Thevenin Receptance Coupling (NTRC) to Space Launch System (SLS) Payload Coupled Loads Analysis (CLA)</a:t>
            </a:r>
          </a:p>
        </p:txBody>
      </p:sp>
    </p:spTree>
    <p:extLst>
      <p:ext uri="{BB962C8B-B14F-4D97-AF65-F5344CB8AC3E}">
        <p14:creationId xmlns:p14="http://schemas.microsoft.com/office/powerpoint/2010/main" val="2102662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hart, bar chart&#10;&#10;Description automatically generated">
            <a:extLst>
              <a:ext uri="{FF2B5EF4-FFF2-40B4-BE49-F238E27FC236}">
                <a16:creationId xmlns:a16="http://schemas.microsoft.com/office/drawing/2014/main" id="{4EA2FF23-701E-4F66-79FD-62CDA29757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8" r="7323" b="3950"/>
          <a:stretch/>
        </p:blipFill>
        <p:spPr>
          <a:xfrm>
            <a:off x="7270033" y="3654447"/>
            <a:ext cx="4730673" cy="3050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34DF7D-0AB9-60D7-8FBE-078A02D0B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318" y="0"/>
            <a:ext cx="8301734" cy="857250"/>
          </a:xfrm>
        </p:spPr>
        <p:txBody>
          <a:bodyPr/>
          <a:lstStyle/>
          <a:p>
            <a:r>
              <a:rPr lang="en-US" dirty="0"/>
              <a:t>SLS B1B/ERM NTRC Sensitivity Study</a:t>
            </a: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88720D06-FA09-B70D-04D8-2CF8C8E4146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828014" y="6705022"/>
            <a:ext cx="1817606" cy="169254"/>
          </a:xfrm>
        </p:spPr>
        <p:txBody>
          <a:bodyPr/>
          <a:lstStyle/>
          <a:p>
            <a:pPr>
              <a:defRPr/>
            </a:pPr>
            <a:fld id="{72C2F7EA-524D-BA41-B822-D220B0F8B002}" type="slidenum">
              <a:rPr lang="en-US" sz="80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sz="800" dirty="0">
              <a:solidFill>
                <a:srgbClr val="00000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F27555A-C0B6-F4E6-7FE8-3B99B88DC342}"/>
              </a:ext>
            </a:extLst>
          </p:cNvPr>
          <p:cNvGrpSpPr/>
          <p:nvPr/>
        </p:nvGrpSpPr>
        <p:grpSpPr>
          <a:xfrm>
            <a:off x="8593817" y="1112848"/>
            <a:ext cx="2285999" cy="1143000"/>
            <a:chOff x="8229601" y="990600"/>
            <a:chExt cx="2285999" cy="1143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EEAFF7A-D60D-A15C-7AE4-407C91C230E0}"/>
                </a:ext>
              </a:extLst>
            </p:cNvPr>
            <p:cNvSpPr/>
            <p:nvPr/>
          </p:nvSpPr>
          <p:spPr bwMode="auto">
            <a:xfrm>
              <a:off x="8229601" y="990600"/>
              <a:ext cx="2285999" cy="1143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solidFill>
                  <a:srgbClr val="666666"/>
                </a:solidFill>
                <a:latin typeface="55 Helvetica Roman" pitchFamily="1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49AC7C7-7DD2-A9CD-1EF6-E226B4CDFF87}"/>
                </a:ext>
              </a:extLst>
            </p:cNvPr>
            <p:cNvSpPr/>
            <p:nvPr/>
          </p:nvSpPr>
          <p:spPr bwMode="auto">
            <a:xfrm>
              <a:off x="8411050" y="1143000"/>
              <a:ext cx="1875951" cy="799522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solidFill>
                  <a:srgbClr val="666666"/>
                </a:solidFill>
                <a:latin typeface="55 Helvetica Roman" pitchFamily="1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334FB164-2EEA-F8F4-E549-BA9957D54E20}"/>
                    </a:ext>
                  </a:extLst>
                </p:cNvPr>
                <p:cNvSpPr txBox="1"/>
                <p:nvPr/>
              </p:nvSpPr>
              <p:spPr>
                <a:xfrm>
                  <a:off x="8411050" y="1291646"/>
                  <a:ext cx="1875951" cy="479427"/>
                </a:xfrm>
                <a:prstGeom prst="rect">
                  <a:avLst/>
                </a:prstGeom>
                <a:solidFill>
                  <a:schemeClr val="tx1"/>
                </a:solidFill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𝐿𝐹</m:t>
                        </m:r>
                        <m:r>
                          <a:rPr lang="en-US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𝑏𝑎𝑠𝑒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𝑚𝑎𝑠𝑠</m:t>
                            </m:r>
                            <m: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  <m:sSubSup>
                              <m:sSubSupPr>
                                <m:ctrlPr>
                                  <a:rPr lang="en-US" sz="1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US" sz="1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𝑏𝑎𝑠𝑒</m:t>
                                </m:r>
                              </m:sub>
                              <m:sup>
                                <m:r>
                                  <a:rPr lang="en-US" sz="14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𝑐𝑔</m:t>
                                </m:r>
                              </m:sup>
                            </m:sSubSup>
                            <m: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</m:den>
                        </m:f>
                      </m:oMath>
                    </m:oMathPara>
                  </a14:m>
                  <a:endParaRPr lang="en-US" sz="14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334FB164-2EEA-F8F4-E549-BA9957D54E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11050" y="1291646"/>
                  <a:ext cx="1875951" cy="479427"/>
                </a:xfrm>
                <a:prstGeom prst="rect">
                  <a:avLst/>
                </a:prstGeom>
                <a:blipFill>
                  <a:blip r:embed="rId3"/>
                  <a:stretch>
                    <a:fillRect b="-88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884E38F-8DE6-37E6-C169-9E1602E17790}"/>
              </a:ext>
            </a:extLst>
          </p:cNvPr>
          <p:cNvSpPr>
            <a:spLocks noGrp="1"/>
          </p:cNvSpPr>
          <p:nvPr/>
        </p:nvSpPr>
        <p:spPr>
          <a:xfrm>
            <a:off x="191294" y="857250"/>
            <a:ext cx="8068159" cy="5380018"/>
          </a:xfrm>
          <a:prstGeom prst="rect">
            <a:avLst/>
          </a:prstGeom>
        </p:spPr>
        <p:txBody>
          <a:bodyPr/>
          <a:lstStyle>
            <a:lvl1pPr marL="336550" indent="-3365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68B00"/>
              </a:buClr>
              <a:buSzPct val="100000"/>
              <a:buFont typeface="Wingdings" charset="0"/>
              <a:buChar char="u"/>
              <a:defRPr sz="1800" b="1">
                <a:solidFill>
                  <a:schemeClr val="bg2"/>
                </a:solidFill>
                <a:latin typeface="Arial" pitchFamily="34" charset="0"/>
                <a:ea typeface="ＭＳ Ｐゴシック" pitchFamily="-108" charset="-128"/>
                <a:cs typeface="Arial" pitchFamily="34" charset="0"/>
              </a:defRPr>
            </a:lvl1pPr>
            <a:lvl2pPr marL="454025" indent="-1158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68B00"/>
              </a:buClr>
              <a:buFont typeface="Arial" charset="0"/>
              <a:buChar char="•"/>
              <a:defRPr sz="1600">
                <a:solidFill>
                  <a:schemeClr val="bg2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677863" indent="-11112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68B00"/>
              </a:buClr>
              <a:buSzPct val="90000"/>
              <a:buFont typeface="Lucida Grande" charset="0"/>
              <a:buChar char="‒"/>
              <a:defRPr sz="1400">
                <a:solidFill>
                  <a:schemeClr val="bg2"/>
                </a:solidFill>
                <a:latin typeface="Arial" pitchFamily="34" charset="0"/>
                <a:ea typeface="Arial Narrow" pitchFamily="-112" charset="0"/>
                <a:cs typeface="Arial" pitchFamily="34" charset="0"/>
              </a:defRPr>
            </a:lvl3pPr>
            <a:lvl4pPr marL="850900" indent="-11112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68B00"/>
              </a:buClr>
              <a:buFont typeface="Arial" charset="0"/>
              <a:buChar char="•"/>
              <a:defRPr sz="1200">
                <a:solidFill>
                  <a:schemeClr val="bg2"/>
                </a:solidFill>
                <a:latin typeface="Arial" pitchFamily="34" charset="0"/>
                <a:ea typeface="Arial Narrow" pitchFamily="-112" charset="0"/>
                <a:cs typeface="Arial" pitchFamily="34" charset="0"/>
              </a:defRPr>
            </a:lvl4pPr>
            <a:lvl5pPr marL="1038225" indent="-1158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68B00"/>
              </a:buClr>
              <a:buFont typeface="Lucida Grande" charset="0"/>
              <a:buChar char="‒"/>
              <a:defRPr sz="1100">
                <a:solidFill>
                  <a:schemeClr val="bg2"/>
                </a:solidFill>
                <a:latin typeface="Arial" pitchFamily="34" charset="0"/>
                <a:ea typeface="Arial Narrow" pitchFamily="-112" charset="0"/>
                <a:cs typeface="Arial" pitchFamily="34" charset="0"/>
              </a:defRPr>
            </a:lvl5pPr>
            <a:lvl6pPr marL="2466564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6pPr>
            <a:lvl7pPr marL="2876707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7pPr>
            <a:lvl8pPr marL="3286853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8pPr>
            <a:lvl9pPr marL="3696997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ERM is currently in a design refinement process.  As part of that process, ESA/TAS-F provided MSFC with five (5) simplified ERM finite element models (FEMs) to perform a launch load sensitivity study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Due to time and resource constraints, only a buffet assessment was conducted for each of the five ERM variant models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Without the NTRC process, the sensitivity study would have been infeasible given SLS resource limitations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Equivalent lateral load factors were developed using buffet event results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Assuming the ERM is constrained at the payload attach ring, the load factor 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represents the equivalent lateral static load applied to the ERM CG required to 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represent the peak base bending moment 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The plot shows a comparison of the maximum equivalent quasi-static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load factors for Mach Bin 4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Each ERM SS model variant (I-V) yields similar or lower load factors compared to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the original ERM model (ERM 0)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Variant with lowest response buffet is ERM III</a:t>
            </a:r>
          </a:p>
        </p:txBody>
      </p:sp>
    </p:spTree>
    <p:extLst>
      <p:ext uri="{BB962C8B-B14F-4D97-AF65-F5344CB8AC3E}">
        <p14:creationId xmlns:p14="http://schemas.microsoft.com/office/powerpoint/2010/main" val="733095972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FECB0-694B-397A-DC6F-ED599749E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916" y="12777"/>
            <a:ext cx="8301734" cy="85725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27B22-828B-2F92-9597-08C66E12A23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828014" y="6705022"/>
            <a:ext cx="1817606" cy="169254"/>
          </a:xfrm>
        </p:spPr>
        <p:txBody>
          <a:bodyPr/>
          <a:lstStyle/>
          <a:p>
            <a:pPr>
              <a:defRPr/>
            </a:pPr>
            <a:fld id="{72C2F7EA-524D-BA41-B822-D220B0F8B002}" type="slidenum">
              <a:rPr lang="en-US" sz="80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A5FE195-1830-198F-B852-B20C05111711}"/>
              </a:ext>
            </a:extLst>
          </p:cNvPr>
          <p:cNvSpPr>
            <a:spLocks noGrp="1"/>
          </p:cNvSpPr>
          <p:nvPr/>
        </p:nvSpPr>
        <p:spPr>
          <a:xfrm>
            <a:off x="282943" y="870026"/>
            <a:ext cx="11132918" cy="5643895"/>
          </a:xfrm>
          <a:prstGeom prst="rect">
            <a:avLst/>
          </a:prstGeom>
        </p:spPr>
        <p:txBody>
          <a:bodyPr/>
          <a:lstStyle>
            <a:lvl1pPr marL="336550" indent="-3365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68B00"/>
              </a:buClr>
              <a:buSzPct val="100000"/>
              <a:buFont typeface="Wingdings" charset="0"/>
              <a:buChar char="u"/>
              <a:defRPr sz="1800" b="1">
                <a:solidFill>
                  <a:schemeClr val="bg2"/>
                </a:solidFill>
                <a:latin typeface="Arial" pitchFamily="34" charset="0"/>
                <a:ea typeface="ＭＳ Ｐゴシック" pitchFamily="-108" charset="-128"/>
                <a:cs typeface="Arial" pitchFamily="34" charset="0"/>
              </a:defRPr>
            </a:lvl1pPr>
            <a:lvl2pPr marL="454025" indent="-1158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68B00"/>
              </a:buClr>
              <a:buFont typeface="Arial" charset="0"/>
              <a:buChar char="•"/>
              <a:defRPr sz="1600">
                <a:solidFill>
                  <a:schemeClr val="bg2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677863" indent="-11112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68B00"/>
              </a:buClr>
              <a:buSzPct val="90000"/>
              <a:buFont typeface="Lucida Grande" charset="0"/>
              <a:buChar char="‒"/>
              <a:defRPr sz="1400">
                <a:solidFill>
                  <a:schemeClr val="bg2"/>
                </a:solidFill>
                <a:latin typeface="Arial" pitchFamily="34" charset="0"/>
                <a:ea typeface="Arial Narrow" pitchFamily="-112" charset="0"/>
                <a:cs typeface="Arial" pitchFamily="34" charset="0"/>
              </a:defRPr>
            </a:lvl3pPr>
            <a:lvl4pPr marL="850900" indent="-11112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68B00"/>
              </a:buClr>
              <a:buFont typeface="Arial" charset="0"/>
              <a:buChar char="•"/>
              <a:defRPr sz="1200">
                <a:solidFill>
                  <a:schemeClr val="bg2"/>
                </a:solidFill>
                <a:latin typeface="Arial" pitchFamily="34" charset="0"/>
                <a:ea typeface="Arial Narrow" pitchFamily="-112" charset="0"/>
                <a:cs typeface="Arial" pitchFamily="34" charset="0"/>
              </a:defRPr>
            </a:lvl4pPr>
            <a:lvl5pPr marL="1038225" indent="-1158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68B00"/>
              </a:buClr>
              <a:buFont typeface="Lucida Grande" charset="0"/>
              <a:buChar char="‒"/>
              <a:defRPr sz="1100">
                <a:solidFill>
                  <a:schemeClr val="bg2"/>
                </a:solidFill>
                <a:latin typeface="Arial" pitchFamily="34" charset="0"/>
                <a:ea typeface="Arial Narrow" pitchFamily="-112" charset="0"/>
                <a:cs typeface="Arial" pitchFamily="34" charset="0"/>
              </a:defRPr>
            </a:lvl5pPr>
            <a:lvl6pPr marL="2466564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6pPr>
            <a:lvl7pPr marL="2876707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7pPr>
            <a:lvl8pPr marL="3286853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8pPr>
            <a:lvl9pPr marL="3696997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The SLS coupled loads team needed a payload CLA tool to enable support of multiple co-manifested payloads for the B1B SLS vehicle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Using the Kaufman et. al paper methodology, the SLS team developed an NTRC-based tool to meet this need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Benchmarking with the I-HAB results from a standard SLS CLA indicated that the NTRC implementation provided loads comparable to a full CLA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The NTRC process was successfully used to provide a set of refined early design loads for ERM spacecraft payloads for the SLS B1B liftoff and boost phase ascent environments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Once baseline forcing functions and </a:t>
            </a:r>
            <a:r>
              <a:rPr lang="en-US" sz="1400" dirty="0" err="1">
                <a:solidFill>
                  <a:schemeClr val="bg1"/>
                </a:solidFill>
              </a:rPr>
              <a:t>accelerance</a:t>
            </a:r>
            <a:r>
              <a:rPr lang="en-US" sz="1400" dirty="0">
                <a:solidFill>
                  <a:schemeClr val="bg1"/>
                </a:solidFill>
              </a:rPr>
              <a:t> matrices were developed, evaluation took far less time than a typical SLS CLA</a:t>
            </a:r>
          </a:p>
          <a:p>
            <a:pPr lvl="1"/>
            <a:r>
              <a:rPr lang="en-US" sz="1400">
                <a:solidFill>
                  <a:schemeClr val="bg1"/>
                </a:solidFill>
              </a:rPr>
              <a:t>Analyses </a:t>
            </a:r>
            <a:r>
              <a:rPr lang="en-US" sz="1400" dirty="0">
                <a:solidFill>
                  <a:schemeClr val="bg1"/>
                </a:solidFill>
              </a:rPr>
              <a:t>for future payloads can be performed quickly using the baseline NTRC model and forcing function database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Initial SLS/ERM results yielded higher-than-expected responses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Expected ERM launch loads to be similar to I-HAB loads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Primary loads contributor was transonic buffet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NTRC ERM response verified using traditional CLA simulation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Difference in results due to I-HAB and ERM model differences, not NTRC vs. traditional CLA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Based on the initial analysis results, a sensitivity study was conducted using NTRC to develop SLS/ERM coupled loads for buffet events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Evaluated the responses of five candidate ERM models to buffet loads</a:t>
            </a:r>
          </a:p>
        </p:txBody>
      </p:sp>
    </p:spTree>
    <p:extLst>
      <p:ext uri="{BB962C8B-B14F-4D97-AF65-F5344CB8AC3E}">
        <p14:creationId xmlns:p14="http://schemas.microsoft.com/office/powerpoint/2010/main" val="3028394385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FAC028-433E-4A9C-2940-55286BB3D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7A3C8-AEB1-A955-0F92-1510C6E1C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049" y="17531"/>
            <a:ext cx="8301734" cy="857250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5E4A0859-8849-3A64-0A64-D62BF966462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828014" y="6705022"/>
            <a:ext cx="1817606" cy="169254"/>
          </a:xfrm>
        </p:spPr>
        <p:txBody>
          <a:bodyPr/>
          <a:lstStyle/>
          <a:p>
            <a:pPr>
              <a:defRPr/>
            </a:pPr>
            <a:fld id="{72C2F7EA-524D-BA41-B822-D220B0F8B002}" type="slidenum">
              <a:rPr lang="en-US" sz="80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3DABD01-18D7-4E00-3B31-FC001FB123E9}"/>
              </a:ext>
            </a:extLst>
          </p:cNvPr>
          <p:cNvSpPr>
            <a:spLocks noGrp="1"/>
          </p:cNvSpPr>
          <p:nvPr/>
        </p:nvSpPr>
        <p:spPr>
          <a:xfrm>
            <a:off x="216816" y="953756"/>
            <a:ext cx="7673995" cy="5638800"/>
          </a:xfrm>
          <a:prstGeom prst="rect">
            <a:avLst/>
          </a:prstGeom>
        </p:spPr>
        <p:txBody>
          <a:bodyPr/>
          <a:lstStyle>
            <a:lvl1pPr marL="336550" indent="-3365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68B00"/>
              </a:buClr>
              <a:buSzPct val="100000"/>
              <a:buFont typeface="Wingdings" charset="0"/>
              <a:buChar char="u"/>
              <a:defRPr sz="1800" b="1">
                <a:solidFill>
                  <a:schemeClr val="bg2"/>
                </a:solidFill>
                <a:latin typeface="Arial" pitchFamily="34" charset="0"/>
                <a:ea typeface="ＭＳ Ｐゴシック" pitchFamily="-108" charset="-128"/>
                <a:cs typeface="Arial" pitchFamily="34" charset="0"/>
              </a:defRPr>
            </a:lvl1pPr>
            <a:lvl2pPr marL="454025" indent="-1158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68B00"/>
              </a:buClr>
              <a:buFont typeface="Arial" charset="0"/>
              <a:buChar char="•"/>
              <a:defRPr sz="1600">
                <a:solidFill>
                  <a:schemeClr val="bg2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677863" indent="-11112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68B00"/>
              </a:buClr>
              <a:buSzPct val="90000"/>
              <a:buFont typeface="Lucida Grande" charset="0"/>
              <a:buChar char="‒"/>
              <a:defRPr sz="1400">
                <a:solidFill>
                  <a:schemeClr val="bg2"/>
                </a:solidFill>
                <a:latin typeface="Arial" pitchFamily="34" charset="0"/>
                <a:ea typeface="Arial Narrow" pitchFamily="-112" charset="0"/>
                <a:cs typeface="Arial" pitchFamily="34" charset="0"/>
              </a:defRPr>
            </a:lvl3pPr>
            <a:lvl4pPr marL="850900" indent="-11112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68B00"/>
              </a:buClr>
              <a:buFont typeface="Arial" charset="0"/>
              <a:buChar char="•"/>
              <a:defRPr sz="1200">
                <a:solidFill>
                  <a:schemeClr val="bg2"/>
                </a:solidFill>
                <a:latin typeface="Arial" pitchFamily="34" charset="0"/>
                <a:ea typeface="Arial Narrow" pitchFamily="-112" charset="0"/>
                <a:cs typeface="Arial" pitchFamily="34" charset="0"/>
              </a:defRPr>
            </a:lvl4pPr>
            <a:lvl5pPr marL="1038225" indent="-1158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68B00"/>
              </a:buClr>
              <a:buFont typeface="Lucida Grande" charset="0"/>
              <a:buChar char="‒"/>
              <a:defRPr sz="1100">
                <a:solidFill>
                  <a:schemeClr val="bg2"/>
                </a:solidFill>
                <a:latin typeface="Arial" pitchFamily="34" charset="0"/>
                <a:ea typeface="Arial Narrow" pitchFamily="-112" charset="0"/>
                <a:cs typeface="Arial" pitchFamily="34" charset="0"/>
              </a:defRPr>
            </a:lvl5pPr>
            <a:lvl6pPr marL="2466564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6pPr>
            <a:lvl7pPr marL="2876707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7pPr>
            <a:lvl8pPr marL="3286853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8pPr>
            <a:lvl9pPr marL="3696997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</a:rPr>
              <a:t>NASA’s Space Launch System (SLS) is currently slated to deliver critical components to the lunar-orbiting Gateway space station</a:t>
            </a:r>
          </a:p>
          <a:p>
            <a:pPr lvl="1"/>
            <a:r>
              <a:rPr lang="en-US" sz="1050" dirty="0">
                <a:solidFill>
                  <a:schemeClr val="bg1"/>
                </a:solidFill>
              </a:rPr>
              <a:t>International Habitation Module (I-HAB) – Habitat/logistics module with four docking ports, launched on Artemis IV</a:t>
            </a:r>
          </a:p>
          <a:p>
            <a:pPr lvl="1"/>
            <a:r>
              <a:rPr lang="en-US" sz="1050" dirty="0">
                <a:solidFill>
                  <a:schemeClr val="bg1"/>
                </a:solidFill>
              </a:rPr>
              <a:t>ESPRIT Refueling Module (ERM) – Fuel storage and observation, launched on Artemis V</a:t>
            </a:r>
          </a:p>
          <a:p>
            <a:pPr lvl="1"/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To date, SLS Block 1B Integrated Vehicle Coupled Loads Analysis (CLA) efforts have incorporated I-HAB as a representative co-manifested payload</a:t>
            </a:r>
          </a:p>
          <a:p>
            <a:pPr lvl="1"/>
            <a:r>
              <a:rPr lang="en-US" sz="1050" dirty="0">
                <a:solidFill>
                  <a:schemeClr val="bg1"/>
                </a:solidFill>
              </a:rPr>
              <a:t>I-HAB program is more mature than ERM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Prior to the assessment described in this presentation, the SLS Mission Planner’s Guide was the only source of launch environment design loads for the ERM program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An alternate payload CLA method has been used to develop </a:t>
            </a:r>
            <a:r>
              <a:rPr lang="en-US" sz="1400" i="1" dirty="0">
                <a:solidFill>
                  <a:schemeClr val="bg1"/>
                </a:solidFill>
              </a:rPr>
              <a:t>representative</a:t>
            </a:r>
            <a:r>
              <a:rPr lang="en-US" sz="1400" dirty="0">
                <a:solidFill>
                  <a:schemeClr val="bg1"/>
                </a:solidFill>
              </a:rPr>
              <a:t> CLA loading environments for the ERM based on a recent SLS B1B analysis cycle</a:t>
            </a:r>
          </a:p>
          <a:p>
            <a:pPr lvl="1"/>
            <a:r>
              <a:rPr lang="en-US" sz="1200" dirty="0">
                <a:solidFill>
                  <a:schemeClr val="bg1"/>
                </a:solidFill>
              </a:rPr>
              <a:t>D. Kaufman, et al, </a:t>
            </a:r>
            <a:r>
              <a:rPr lang="en-US" sz="1200" i="1" dirty="0">
                <a:solidFill>
                  <a:schemeClr val="bg1"/>
                </a:solidFill>
              </a:rPr>
              <a:t>Norton-Thevenin Receptance Coupling (NTRC) Coupled Loads Analysis (CLA) Method, </a:t>
            </a:r>
            <a:r>
              <a:rPr lang="en-US" sz="1200" dirty="0">
                <a:solidFill>
                  <a:schemeClr val="bg1"/>
                </a:solidFill>
              </a:rPr>
              <a:t>NASA Engineering Safety Center Technical Assessment Report, Version 1.0, June 2018.</a:t>
            </a:r>
          </a:p>
          <a:p>
            <a:pPr lvl="1"/>
            <a:r>
              <a:rPr lang="en-US" sz="1200" dirty="0">
                <a:solidFill>
                  <a:schemeClr val="bg1"/>
                </a:solidFill>
              </a:rPr>
              <a:t>Goals:</a:t>
            </a:r>
          </a:p>
          <a:p>
            <a:pPr lvl="2"/>
            <a:r>
              <a:rPr lang="en-US" sz="1000" dirty="0">
                <a:solidFill>
                  <a:schemeClr val="bg1"/>
                </a:solidFill>
              </a:rPr>
              <a:t>Provide PDR fidelity loads to supplement the initial sizing loads in</a:t>
            </a:r>
          </a:p>
          <a:p>
            <a:pPr marL="566738" lvl="2" indent="0">
              <a:buNone/>
            </a:pPr>
            <a:r>
              <a:rPr lang="en-US" sz="1000" dirty="0">
                <a:solidFill>
                  <a:schemeClr val="bg1"/>
                </a:solidFill>
              </a:rPr>
              <a:t>   the Mission Planner’s Guide</a:t>
            </a:r>
          </a:p>
          <a:p>
            <a:pPr lvl="2"/>
            <a:r>
              <a:rPr lang="en-US" sz="1000" dirty="0">
                <a:solidFill>
                  <a:schemeClr val="bg1"/>
                </a:solidFill>
              </a:rPr>
              <a:t>To complete the ERM assessment using a small fraction</a:t>
            </a:r>
            <a:br>
              <a:rPr lang="en-US" sz="1000" dirty="0">
                <a:solidFill>
                  <a:schemeClr val="bg1"/>
                </a:solidFill>
              </a:rPr>
            </a:br>
            <a:r>
              <a:rPr lang="en-US" sz="1000" dirty="0">
                <a:solidFill>
                  <a:schemeClr val="bg1"/>
                </a:solidFill>
              </a:rPr>
              <a:t>of the effort and resources typically used in a CLA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This presentation describes implementation of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NTRC for assessment of the ERM</a:t>
            </a:r>
          </a:p>
          <a:p>
            <a:pPr lvl="1"/>
            <a:r>
              <a:rPr lang="en-US" sz="1050" dirty="0">
                <a:solidFill>
                  <a:schemeClr val="bg1"/>
                </a:solidFill>
              </a:rPr>
              <a:t>Overview of the NTRC methodology</a:t>
            </a:r>
          </a:p>
          <a:p>
            <a:pPr lvl="1"/>
            <a:r>
              <a:rPr lang="en-US" sz="1050" dirty="0">
                <a:solidFill>
                  <a:schemeClr val="bg1"/>
                </a:solidFill>
              </a:rPr>
              <a:t>Verification methods</a:t>
            </a:r>
          </a:p>
          <a:p>
            <a:pPr lvl="1"/>
            <a:r>
              <a:rPr lang="en-US" sz="1050" dirty="0">
                <a:solidFill>
                  <a:schemeClr val="bg1"/>
                </a:solidFill>
              </a:rPr>
              <a:t>Comparison of I-HAB and ERM responses</a:t>
            </a:r>
          </a:p>
          <a:p>
            <a:pPr lvl="1"/>
            <a:r>
              <a:rPr lang="en-US" sz="1050" dirty="0">
                <a:solidFill>
                  <a:schemeClr val="bg1"/>
                </a:solidFill>
              </a:rPr>
              <a:t>Significant findings</a:t>
            </a:r>
          </a:p>
          <a:p>
            <a:pPr lvl="1"/>
            <a:endParaRPr lang="en-US" sz="105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5BD971-B356-5E57-7A94-D5B805BAB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0812" y="2695505"/>
            <a:ext cx="4294909" cy="2362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AC562D-0A2C-A182-9E93-5C778BB35E1A}"/>
              </a:ext>
            </a:extLst>
          </p:cNvPr>
          <p:cNvSpPr txBox="1"/>
          <p:nvPr/>
        </p:nvSpPr>
        <p:spPr>
          <a:xfrm>
            <a:off x="7243712" y="5057704"/>
            <a:ext cx="494200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https://www.esa.int/Science_Exploration/Human_and_Robotic_Exploration/Gateway_ESPRIT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C4D8DF-9C8F-80ED-E43D-03AEC2E697FC}"/>
              </a:ext>
            </a:extLst>
          </p:cNvPr>
          <p:cNvSpPr txBox="1"/>
          <p:nvPr/>
        </p:nvSpPr>
        <p:spPr>
          <a:xfrm>
            <a:off x="8381216" y="2418506"/>
            <a:ext cx="3314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Image of ERM attached to Lunar Gateway</a:t>
            </a:r>
          </a:p>
        </p:txBody>
      </p:sp>
    </p:spTree>
    <p:extLst>
      <p:ext uri="{BB962C8B-B14F-4D97-AF65-F5344CB8AC3E}">
        <p14:creationId xmlns:p14="http://schemas.microsoft.com/office/powerpoint/2010/main" val="2141686976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2C90C-149E-4F9E-B41C-9737B0AF8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NTRC?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14A817-60C7-46E6-A026-B952743FB63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latin typeface="Arial"/>
              </a:rPr>
              <a:t>File number_Name of Briefing.</a:t>
            </a:r>
            <a:fld id="{72C2F7EA-524D-BA41-B822-D220B0F8B002}" type="slidenum">
              <a:rPr lang="en-US">
                <a:solidFill>
                  <a:srgbClr val="000000"/>
                </a:solidFill>
                <a:latin typeface="Arial"/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EEA6BB6-81FE-4B7A-8619-AAE0E757EF13}"/>
              </a:ext>
            </a:extLst>
          </p:cNvPr>
          <p:cNvSpPr>
            <a:spLocks noGrp="1"/>
          </p:cNvSpPr>
          <p:nvPr/>
        </p:nvSpPr>
        <p:spPr>
          <a:xfrm>
            <a:off x="1123021" y="991998"/>
            <a:ext cx="10717045" cy="5839959"/>
          </a:xfrm>
          <a:prstGeom prst="rect">
            <a:avLst/>
          </a:prstGeom>
        </p:spPr>
        <p:txBody>
          <a:bodyPr/>
          <a:lstStyle>
            <a:lvl1pPr marL="336550" indent="-3365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68B00"/>
              </a:buClr>
              <a:buSzPct val="100000"/>
              <a:buFont typeface="Wingdings" charset="0"/>
              <a:buChar char="u"/>
              <a:defRPr sz="1800" b="1">
                <a:solidFill>
                  <a:schemeClr val="bg2"/>
                </a:solidFill>
                <a:latin typeface="Arial" pitchFamily="34" charset="0"/>
                <a:ea typeface="ＭＳ Ｐゴシック" pitchFamily="-108" charset="-128"/>
                <a:cs typeface="Arial" pitchFamily="34" charset="0"/>
              </a:defRPr>
            </a:lvl1pPr>
            <a:lvl2pPr marL="454025" indent="-1158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68B00"/>
              </a:buClr>
              <a:buFont typeface="Arial" charset="0"/>
              <a:buChar char="•"/>
              <a:defRPr sz="1600">
                <a:solidFill>
                  <a:schemeClr val="bg2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677863" indent="-11112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68B00"/>
              </a:buClr>
              <a:buSzPct val="90000"/>
              <a:buFont typeface="Lucida Grande" charset="0"/>
              <a:buChar char="‒"/>
              <a:defRPr sz="1400">
                <a:solidFill>
                  <a:schemeClr val="bg2"/>
                </a:solidFill>
                <a:latin typeface="Arial" pitchFamily="34" charset="0"/>
                <a:ea typeface="Arial Narrow" pitchFamily="-112" charset="0"/>
                <a:cs typeface="Arial" pitchFamily="34" charset="0"/>
              </a:defRPr>
            </a:lvl3pPr>
            <a:lvl4pPr marL="850900" indent="-11112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68B00"/>
              </a:buClr>
              <a:buFont typeface="Arial" charset="0"/>
              <a:buChar char="•"/>
              <a:defRPr sz="1200">
                <a:solidFill>
                  <a:schemeClr val="bg2"/>
                </a:solidFill>
                <a:latin typeface="Arial" pitchFamily="34" charset="0"/>
                <a:ea typeface="Arial Narrow" pitchFamily="-112" charset="0"/>
                <a:cs typeface="Arial" pitchFamily="34" charset="0"/>
              </a:defRPr>
            </a:lvl4pPr>
            <a:lvl5pPr marL="1038225" indent="-1158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68B00"/>
              </a:buClr>
              <a:buFont typeface="Lucida Grande" charset="0"/>
              <a:buChar char="‒"/>
              <a:defRPr sz="1100">
                <a:solidFill>
                  <a:schemeClr val="bg2"/>
                </a:solidFill>
                <a:latin typeface="Arial" pitchFamily="34" charset="0"/>
                <a:ea typeface="Arial Narrow" pitchFamily="-112" charset="0"/>
                <a:cs typeface="Arial" pitchFamily="34" charset="0"/>
              </a:defRPr>
            </a:lvl5pPr>
            <a:lvl6pPr marL="2466564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6pPr>
            <a:lvl7pPr marL="2876707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7pPr>
            <a:lvl8pPr marL="3286853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8pPr>
            <a:lvl9pPr marL="3696997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Currently, SLS provides initial sizing environments in the SLS Mission Planner’s Guide (MPG), ESD 30000, which is publicly available</a:t>
            </a:r>
          </a:p>
          <a:p>
            <a:pPr lvl="1">
              <a:defRPr/>
            </a:pPr>
            <a:r>
              <a:rPr lang="en-US" dirty="0">
                <a:solidFill>
                  <a:prstClr val="black"/>
                </a:solidFill>
              </a:rPr>
              <a:t>Suitable for SRR phase development of payloads</a:t>
            </a:r>
          </a:p>
          <a:p>
            <a:pPr marL="0" indent="0">
              <a:buNone/>
              <a:defRPr/>
            </a:pPr>
            <a:endParaRPr lang="en-US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SLS Loads, Dynamics, and Integrated Design (LDI) has supported I-HAB by incorporating it into planned integrated vehicle CLA cycles</a:t>
            </a:r>
          </a:p>
          <a:p>
            <a:pPr lvl="1">
              <a:defRPr/>
            </a:pPr>
            <a:r>
              <a:rPr lang="en-US" dirty="0">
                <a:solidFill>
                  <a:prstClr val="black"/>
                </a:solidFill>
              </a:rPr>
              <a:t>This delivers a high maturity product with more detailed deliveries, sufficient to support all reviews</a:t>
            </a:r>
          </a:p>
          <a:p>
            <a:pPr marL="0" indent="0">
              <a:buNone/>
              <a:defRPr/>
            </a:pPr>
            <a:endParaRPr lang="en-US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However, demand from additional SLS payloads has required a different approach</a:t>
            </a:r>
          </a:p>
          <a:p>
            <a:pPr lvl="1">
              <a:defRPr/>
            </a:pPr>
            <a:r>
              <a:rPr lang="en-US" dirty="0">
                <a:solidFill>
                  <a:prstClr val="black"/>
                </a:solidFill>
              </a:rPr>
              <a:t>Timing of payload requests does not match planned SLS CLA cycles</a:t>
            </a:r>
          </a:p>
          <a:p>
            <a:pPr lvl="1">
              <a:defRPr/>
            </a:pPr>
            <a:r>
              <a:rPr lang="en-US" dirty="0">
                <a:solidFill>
                  <a:prstClr val="black"/>
                </a:solidFill>
              </a:rPr>
              <a:t>An intermediate approach to provide PDR-fidelity or higher results without requiring additional integrated vehicle CLAs is required to support payloads within current LDI resource constraints</a:t>
            </a:r>
            <a:endParaRPr lang="en-US" sz="1100" dirty="0">
              <a:solidFill>
                <a:prstClr val="black"/>
              </a:solidFill>
            </a:endParaRPr>
          </a:p>
          <a:p>
            <a:pPr marL="338137" lvl="1" indent="0">
              <a:buNone/>
              <a:defRPr/>
            </a:pPr>
            <a:endParaRPr lang="en-US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NTRC allows a reference set of forcing functions to be developed from a baseline SLS CLA and applied to any co-manifested payload needing results</a:t>
            </a:r>
          </a:p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Results from NTRC with IHAB indicate that the method produces a good match to traditional integrated vehicle CLA results</a:t>
            </a:r>
          </a:p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ERM results completed with the recommended coverage factors</a:t>
            </a:r>
          </a:p>
          <a:p>
            <a:pPr lvl="1">
              <a:defRPr/>
            </a:pPr>
            <a:r>
              <a:rPr lang="en-US" dirty="0">
                <a:solidFill>
                  <a:prstClr val="black"/>
                </a:solidFill>
              </a:rPr>
              <a:t>Results delivered to ESA</a:t>
            </a:r>
            <a:endParaRPr lang="en-US" sz="1100" dirty="0">
              <a:solidFill>
                <a:prstClr val="black"/>
              </a:solidFill>
            </a:endParaRPr>
          </a:p>
          <a:p>
            <a:pPr lvl="1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332582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FE0CF-2A50-45B0-AE5B-A0E75194B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752" y="150"/>
            <a:ext cx="8301734" cy="857250"/>
          </a:xfrm>
        </p:spPr>
        <p:txBody>
          <a:bodyPr/>
          <a:lstStyle/>
          <a:p>
            <a:r>
              <a:rPr lang="en-US" dirty="0"/>
              <a:t>A Synopsis of the NTRC Method*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140B79-20A3-4A78-AB70-8347E454B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28" y="1038158"/>
            <a:ext cx="4886325" cy="282178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76494C-55FA-4C45-AB8F-036BDA7D7B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881" y="1331481"/>
            <a:ext cx="2215134" cy="85420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A0BE0C0-F610-42BB-82F9-A37C5DF08C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895575"/>
              </p:ext>
            </p:extLst>
          </p:nvPr>
        </p:nvGraphicFramePr>
        <p:xfrm>
          <a:off x="6552196" y="4407070"/>
          <a:ext cx="3351530" cy="297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578100" imgH="228600" progId="Equation.3">
                  <p:embed/>
                </p:oleObj>
              </mc:Choice>
              <mc:Fallback>
                <p:oleObj r:id="rId4" imgW="2578100" imgH="228600" progId="Equation.3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8A0BE0C0-F610-42BB-82F9-A37C5DF08C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2196" y="4407070"/>
                        <a:ext cx="3351530" cy="297180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2924122-DC40-4F8A-A206-1D26A974E7C4}"/>
              </a:ext>
            </a:extLst>
          </p:cNvPr>
          <p:cNvSpPr txBox="1"/>
          <p:nvPr/>
        </p:nvSpPr>
        <p:spPr>
          <a:xfrm>
            <a:off x="944213" y="5819842"/>
            <a:ext cx="3974211" cy="57708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defTabSz="568325"/>
            <a:r>
              <a:rPr lang="en-US" sz="1050" i="1" dirty="0">
                <a:solidFill>
                  <a:schemeClr val="bg1"/>
                </a:solidFill>
              </a:rPr>
              <a:t>*From	</a:t>
            </a:r>
            <a:r>
              <a:rPr lang="en-US" sz="1050" b="1" i="1" dirty="0">
                <a:solidFill>
                  <a:schemeClr val="bg1"/>
                </a:solidFill>
              </a:rPr>
              <a:t>TI-15-01093 Norton Thevenin Receptance Coupling </a:t>
            </a:r>
          </a:p>
          <a:p>
            <a:pPr defTabSz="568325"/>
            <a:r>
              <a:rPr lang="en-US" sz="1050" b="1" i="1" dirty="0">
                <a:solidFill>
                  <a:schemeClr val="bg1"/>
                </a:solidFill>
              </a:rPr>
              <a:t>	(NTRC)	Coupled Loads Analysis Method, </a:t>
            </a:r>
          </a:p>
          <a:p>
            <a:pPr defTabSz="568325"/>
            <a:r>
              <a:rPr lang="en-US" sz="1050" b="1" i="1" dirty="0">
                <a:solidFill>
                  <a:schemeClr val="bg1"/>
                </a:solidFill>
              </a:rPr>
              <a:t>	pages 16 and 17</a:t>
            </a:r>
            <a:endParaRPr lang="en-US" sz="105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DB951C-CE24-4214-812A-9C37EB5F2103}"/>
              </a:ext>
            </a:extLst>
          </p:cNvPr>
          <p:cNvSpPr txBox="1"/>
          <p:nvPr/>
        </p:nvSpPr>
        <p:spPr>
          <a:xfrm>
            <a:off x="9937736" y="1558669"/>
            <a:ext cx="587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Eq [1]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B67CB6-E706-416B-95A3-389396B0AFAB}"/>
              </a:ext>
            </a:extLst>
          </p:cNvPr>
          <p:cNvSpPr txBox="1"/>
          <p:nvPr/>
        </p:nvSpPr>
        <p:spPr>
          <a:xfrm>
            <a:off x="9990090" y="4382066"/>
            <a:ext cx="587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Eq [5]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4F6E71-BB26-6CA5-EC75-A556A72B893E}"/>
              </a:ext>
            </a:extLst>
          </p:cNvPr>
          <p:cNvSpPr txBox="1"/>
          <p:nvPr/>
        </p:nvSpPr>
        <p:spPr>
          <a:xfrm>
            <a:off x="9974710" y="3497012"/>
            <a:ext cx="587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Eq [4]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768DA7B-7D3A-5751-D1BF-8C609DB674E1}"/>
                  </a:ext>
                </a:extLst>
              </p:cNvPr>
              <p:cNvSpPr txBox="1"/>
              <p:nvPr/>
            </p:nvSpPr>
            <p:spPr>
              <a:xfrm>
                <a:off x="1178170" y="5118079"/>
                <a:ext cx="2248115" cy="4860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1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1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 </m:t>
                              </m:r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𝐶𝑖</m:t>
                              </m:r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4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768DA7B-7D3A-5751-D1BF-8C609DB674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170" y="5118079"/>
                <a:ext cx="2248115" cy="4860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>
            <a:extLst>
              <a:ext uri="{FF2B5EF4-FFF2-40B4-BE49-F238E27FC236}">
                <a16:creationId xmlns:a16="http://schemas.microsoft.com/office/drawing/2014/main" id="{2C24B680-089D-5C9F-DE4E-C2F6C3C425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658" y="2520628"/>
            <a:ext cx="1437132" cy="293561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FC703DD-1DB2-D6AF-9058-E9AFCF348170}"/>
              </a:ext>
            </a:extLst>
          </p:cNvPr>
          <p:cNvSpPr txBox="1"/>
          <p:nvPr/>
        </p:nvSpPr>
        <p:spPr>
          <a:xfrm>
            <a:off x="9941076" y="2433189"/>
            <a:ext cx="587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Eq [3]</a:t>
            </a:r>
          </a:p>
        </p:txBody>
      </p:sp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EDD7928B-BB02-4A3E-02FC-A2F65E12A3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831578"/>
              </p:ext>
            </p:extLst>
          </p:nvPr>
        </p:nvGraphicFramePr>
        <p:xfrm>
          <a:off x="6948436" y="3480331"/>
          <a:ext cx="2559050" cy="313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1968500" imgH="241300" progId="Equation.3">
                  <p:embed/>
                </p:oleObj>
              </mc:Choice>
              <mc:Fallback>
                <p:oleObj r:id="rId8" imgW="1968500" imgH="241300" progId="Equation.3">
                  <p:embed/>
                  <p:pic>
                    <p:nvPicPr>
                      <p:cNvPr id="40" name="Object 39">
                        <a:extLst>
                          <a:ext uri="{FF2B5EF4-FFF2-40B4-BE49-F238E27FC236}">
                            <a16:creationId xmlns:a16="http://schemas.microsoft.com/office/drawing/2014/main" id="{EDD7928B-BB02-4A3E-02FC-A2F65E12A3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36" y="3480331"/>
                        <a:ext cx="2559050" cy="3136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02381217-A9DB-D7CD-CBAF-EBBA56DE3ABF}"/>
              </a:ext>
            </a:extLst>
          </p:cNvPr>
          <p:cNvSpPr txBox="1"/>
          <p:nvPr/>
        </p:nvSpPr>
        <p:spPr>
          <a:xfrm>
            <a:off x="685753" y="4752893"/>
            <a:ext cx="2608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where: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83DB6B9-1354-F485-2603-B2BC2A8463F6}"/>
              </a:ext>
            </a:extLst>
          </p:cNvPr>
          <p:cNvSpPr txBox="1"/>
          <p:nvPr/>
        </p:nvSpPr>
        <p:spPr>
          <a:xfrm>
            <a:off x="5638801" y="838201"/>
            <a:ext cx="6220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Coupled system partitioned into LV free dof (r), payload free dof (t), and interface dof (s):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FEFC014-785D-3630-D0AE-834E1996042F}"/>
              </a:ext>
            </a:extLst>
          </p:cNvPr>
          <p:cNvSpPr txBox="1"/>
          <p:nvPr/>
        </p:nvSpPr>
        <p:spPr>
          <a:xfrm>
            <a:off x="5648588" y="2209801"/>
            <a:ext cx="6229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Frequency domain representation of a ‘classical’ base drive: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E361DED-3BB8-A5D7-D75F-66A6F375D8E7}"/>
              </a:ext>
            </a:extLst>
          </p:cNvPr>
          <p:cNvSpPr txBox="1"/>
          <p:nvPr/>
        </p:nvSpPr>
        <p:spPr>
          <a:xfrm>
            <a:off x="5658375" y="2889993"/>
            <a:ext cx="6220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Norton-Thevenin approximation of relationship between coupled system acceleration at i/f and LV-only acceleration at i/f: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28E10A5-20AA-E721-A461-9EEB2F457667}"/>
              </a:ext>
            </a:extLst>
          </p:cNvPr>
          <p:cNvSpPr txBox="1"/>
          <p:nvPr/>
        </p:nvSpPr>
        <p:spPr>
          <a:xfrm>
            <a:off x="5676551" y="3962401"/>
            <a:ext cx="6182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Substituting [4] into [3] yields effective coupled system response of payload free dof: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3EA9FC2-060A-8B6D-76F7-B7F4475C4ED1}"/>
              </a:ext>
            </a:extLst>
          </p:cNvPr>
          <p:cNvSpPr txBox="1"/>
          <p:nvPr/>
        </p:nvSpPr>
        <p:spPr>
          <a:xfrm>
            <a:off x="5791201" y="4828402"/>
            <a:ext cx="6067719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Eqs [4] and [5] generate total acceleration response of payload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B5D38EE-F86A-5E13-44B2-83C3DB80AF39}"/>
                  </a:ext>
                </a:extLst>
              </p:cNvPr>
              <p:cNvSpPr txBox="1"/>
              <p:nvPr/>
            </p:nvSpPr>
            <p:spPr>
              <a:xfrm>
                <a:off x="2117250" y="4524978"/>
                <a:ext cx="149932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1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1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sz="1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B5D38EE-F86A-5E13-44B2-83C3DB80A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250" y="4524978"/>
                <a:ext cx="1499320" cy="215444"/>
              </a:xfrm>
              <a:prstGeom prst="rect">
                <a:avLst/>
              </a:prstGeom>
              <a:blipFill>
                <a:blip r:embed="rId10"/>
                <a:stretch>
                  <a:fillRect l="-203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B371B7D1-2713-6B73-BAF4-35AB18AE1E9E}"/>
              </a:ext>
            </a:extLst>
          </p:cNvPr>
          <p:cNvSpPr txBox="1"/>
          <p:nvPr/>
        </p:nvSpPr>
        <p:spPr>
          <a:xfrm>
            <a:off x="697436" y="3914693"/>
            <a:ext cx="4686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A frequency domain representation of Newton’s 2</a:t>
            </a:r>
            <a:r>
              <a:rPr lang="en-US" sz="1600" baseline="30000" dirty="0">
                <a:solidFill>
                  <a:schemeClr val="bg1"/>
                </a:solidFill>
              </a:rPr>
              <a:t>nd</a:t>
            </a:r>
            <a:r>
              <a:rPr lang="en-US" sz="1600" dirty="0">
                <a:solidFill>
                  <a:schemeClr val="bg1"/>
                </a:solidFill>
              </a:rPr>
              <a:t> Law of Motion: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CAE33C-8F30-8606-AA28-C158A00E9026}"/>
              </a:ext>
            </a:extLst>
          </p:cNvPr>
          <p:cNvSpPr txBox="1"/>
          <p:nvPr/>
        </p:nvSpPr>
        <p:spPr>
          <a:xfrm>
            <a:off x="5791200" y="5341547"/>
            <a:ext cx="6067718" cy="141577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b="1" dirty="0"/>
              <a:t>NTRC in Practice</a:t>
            </a:r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Requires a full CLA assessment using a ‘no payload’ version of the launch vehicle</a:t>
            </a:r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Necessary to diagonalize state matrices using assumed modes</a:t>
            </a:r>
          </a:p>
          <a:p>
            <a:pPr marL="285750" indent="-2857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NTRC damping term will result in slightly different results compared with CLA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BA25A1B1-BE93-377A-8900-D520E240219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283600" y="6639545"/>
            <a:ext cx="1817606" cy="169254"/>
          </a:xfrm>
        </p:spPr>
        <p:txBody>
          <a:bodyPr/>
          <a:lstStyle/>
          <a:p>
            <a:pPr>
              <a:defRPr/>
            </a:pPr>
            <a:fld id="{72C2F7EA-524D-BA41-B822-D220B0F8B002}" type="slidenum">
              <a:rPr lang="en-US" sz="80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6AA6BD-F626-E50D-A3DB-33E63CF2D36F}"/>
              </a:ext>
            </a:extLst>
          </p:cNvPr>
          <p:cNvSpPr txBox="1"/>
          <p:nvPr/>
        </p:nvSpPr>
        <p:spPr>
          <a:xfrm>
            <a:off x="3616570" y="5222595"/>
            <a:ext cx="10204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</a:rPr>
              <a:t>Accelerance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03A59F-209C-DFC0-6870-B7E87FDE6617}"/>
              </a:ext>
            </a:extLst>
          </p:cNvPr>
          <p:cNvSpPr txBox="1"/>
          <p:nvPr/>
        </p:nvSpPr>
        <p:spPr>
          <a:xfrm>
            <a:off x="2330028" y="882636"/>
            <a:ext cx="1495923" cy="253916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bg2"/>
                </a:solidFill>
              </a:rPr>
              <a:t>NTRC Nomenclature</a:t>
            </a:r>
          </a:p>
        </p:txBody>
      </p:sp>
    </p:spTree>
    <p:extLst>
      <p:ext uri="{BB962C8B-B14F-4D97-AF65-F5344CB8AC3E}">
        <p14:creationId xmlns:p14="http://schemas.microsoft.com/office/powerpoint/2010/main" val="1140373735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81F33-8AB2-73FD-DBB0-1DF96251A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635" y="0"/>
            <a:ext cx="8301734" cy="857250"/>
          </a:xfrm>
        </p:spPr>
        <p:txBody>
          <a:bodyPr/>
          <a:lstStyle/>
          <a:p>
            <a:r>
              <a:rPr lang="en-US" dirty="0"/>
              <a:t>SLS Coupled Loads Analysis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9FE6A87-E964-5280-44EF-C235170F51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605333"/>
              </p:ext>
            </p:extLst>
          </p:nvPr>
        </p:nvGraphicFramePr>
        <p:xfrm>
          <a:off x="2232180" y="4189905"/>
          <a:ext cx="7597620" cy="2310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049030" imgH="3057602" progId="Excel.Sheet.12">
                  <p:embed/>
                </p:oleObj>
              </mc:Choice>
              <mc:Fallback>
                <p:oleObj name="Worksheet" r:id="rId2" imgW="10049030" imgH="3057602" progId="Excel.Shee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9FE6A87-E964-5280-44EF-C235170F51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32180" y="4189905"/>
                        <a:ext cx="7597620" cy="2310943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BD98F40-15DF-6855-D150-C7898E81CCA2}"/>
              </a:ext>
            </a:extLst>
          </p:cNvPr>
          <p:cNvSpPr>
            <a:spLocks noGrp="1"/>
          </p:cNvSpPr>
          <p:nvPr/>
        </p:nvSpPr>
        <p:spPr>
          <a:xfrm>
            <a:off x="329938" y="963135"/>
            <a:ext cx="11368726" cy="2978013"/>
          </a:xfrm>
          <a:prstGeom prst="rect">
            <a:avLst/>
          </a:prstGeom>
        </p:spPr>
        <p:txBody>
          <a:bodyPr/>
          <a:lstStyle>
            <a:lvl1pPr marL="336550" indent="-3365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68B00"/>
              </a:buClr>
              <a:buSzPct val="100000"/>
              <a:buFont typeface="Wingdings" charset="0"/>
              <a:buChar char="u"/>
              <a:defRPr sz="1800" b="1">
                <a:solidFill>
                  <a:schemeClr val="bg2"/>
                </a:solidFill>
                <a:latin typeface="Arial" pitchFamily="34" charset="0"/>
                <a:ea typeface="ＭＳ Ｐゴシック" pitchFamily="-108" charset="-128"/>
                <a:cs typeface="Arial" pitchFamily="34" charset="0"/>
              </a:defRPr>
            </a:lvl1pPr>
            <a:lvl2pPr marL="454025" indent="-1158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68B00"/>
              </a:buClr>
              <a:buFont typeface="Arial" charset="0"/>
              <a:buChar char="•"/>
              <a:defRPr sz="1600">
                <a:solidFill>
                  <a:schemeClr val="bg2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677863" indent="-11112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68B00"/>
              </a:buClr>
              <a:buSzPct val="90000"/>
              <a:buFont typeface="Lucida Grande" charset="0"/>
              <a:buChar char="‒"/>
              <a:defRPr sz="1400">
                <a:solidFill>
                  <a:schemeClr val="bg2"/>
                </a:solidFill>
                <a:latin typeface="Arial" pitchFamily="34" charset="0"/>
                <a:ea typeface="Arial Narrow" pitchFamily="-112" charset="0"/>
                <a:cs typeface="Arial" pitchFamily="34" charset="0"/>
              </a:defRPr>
            </a:lvl3pPr>
            <a:lvl4pPr marL="850900" indent="-11112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68B00"/>
              </a:buClr>
              <a:buFont typeface="Arial" charset="0"/>
              <a:buChar char="•"/>
              <a:defRPr sz="1200">
                <a:solidFill>
                  <a:schemeClr val="bg2"/>
                </a:solidFill>
                <a:latin typeface="Arial" pitchFamily="34" charset="0"/>
                <a:ea typeface="Arial Narrow" pitchFamily="-112" charset="0"/>
                <a:cs typeface="Arial" pitchFamily="34" charset="0"/>
              </a:defRPr>
            </a:lvl4pPr>
            <a:lvl5pPr marL="1038225" indent="-1158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68B00"/>
              </a:buClr>
              <a:buFont typeface="Lucida Grande" charset="0"/>
              <a:buChar char="‒"/>
              <a:defRPr sz="1100">
                <a:solidFill>
                  <a:schemeClr val="bg2"/>
                </a:solidFill>
                <a:latin typeface="Arial" pitchFamily="34" charset="0"/>
                <a:ea typeface="Arial Narrow" pitchFamily="-112" charset="0"/>
                <a:cs typeface="Arial" pitchFamily="34" charset="0"/>
              </a:defRPr>
            </a:lvl5pPr>
            <a:lvl6pPr marL="2466564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6pPr>
            <a:lvl7pPr marL="2876707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7pPr>
            <a:lvl8pPr marL="3286853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8pPr>
            <a:lvl9pPr marL="3696997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The SLS CLA process involves the development of loads that represent the required enclosure level for potential loading environments in each analysis cycle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For early payload analyses, the liftoff and ascent regimes are most important</a:t>
            </a:r>
          </a:p>
          <a:p>
            <a:pPr lvl="1"/>
            <a:r>
              <a:rPr lang="en-US" sz="1200" dirty="0">
                <a:solidFill>
                  <a:schemeClr val="bg1"/>
                </a:solidFill>
              </a:rPr>
              <a:t>Liftoff Event</a:t>
            </a:r>
          </a:p>
          <a:p>
            <a:pPr lvl="2"/>
            <a:r>
              <a:rPr lang="en-US" sz="1050" dirty="0">
                <a:solidFill>
                  <a:schemeClr val="bg1"/>
                </a:solidFill>
              </a:rPr>
              <a:t>Buildup and Ignition 5000 case Monte Carlo assessment</a:t>
            </a:r>
          </a:p>
          <a:p>
            <a:pPr lvl="2"/>
            <a:r>
              <a:rPr lang="en-US" sz="1050" dirty="0">
                <a:solidFill>
                  <a:schemeClr val="bg1"/>
                </a:solidFill>
              </a:rPr>
              <a:t>Encompasses Buildup, Ignition, and Shutdown </a:t>
            </a:r>
          </a:p>
          <a:p>
            <a:pPr lvl="3"/>
            <a:r>
              <a:rPr lang="en-US" sz="1000" dirty="0">
                <a:solidFill>
                  <a:schemeClr val="bg1"/>
                </a:solidFill>
              </a:rPr>
              <a:t>Shutdown not used in this study</a:t>
            </a:r>
            <a:endParaRPr lang="en-US" sz="1600" dirty="0">
              <a:solidFill>
                <a:schemeClr val="bg1"/>
              </a:solidFill>
            </a:endParaRPr>
          </a:p>
          <a:p>
            <a:pPr lvl="1"/>
            <a:r>
              <a:rPr lang="en-US" sz="1100" dirty="0">
                <a:solidFill>
                  <a:schemeClr val="bg1"/>
                </a:solidFill>
              </a:rPr>
              <a:t>Ascent Event</a:t>
            </a:r>
          </a:p>
          <a:p>
            <a:pPr lvl="2"/>
            <a:r>
              <a:rPr lang="en-US" sz="1050" dirty="0">
                <a:solidFill>
                  <a:schemeClr val="bg1"/>
                </a:solidFill>
              </a:rPr>
              <a:t>Vehicle mission is decomposed into specified Mach ranges, or bins</a:t>
            </a:r>
          </a:p>
          <a:p>
            <a:pPr lvl="2"/>
            <a:r>
              <a:rPr lang="en-US" sz="1050" dirty="0">
                <a:solidFill>
                  <a:schemeClr val="bg1"/>
                </a:solidFill>
              </a:rPr>
              <a:t>Loading events (buffet, gust, maneuvering, etc.) that occur during a bin are evaluated independently and uncertainty factors are applied to results </a:t>
            </a:r>
          </a:p>
          <a:p>
            <a:pPr lvl="2"/>
            <a:r>
              <a:rPr lang="en-US" sz="1050" dirty="0">
                <a:solidFill>
                  <a:schemeClr val="bg1"/>
                </a:solidFill>
              </a:rPr>
              <a:t>Most significant loads occur during ‘boost phase’ (first stage) flight</a:t>
            </a:r>
          </a:p>
          <a:p>
            <a:pPr lvl="2"/>
            <a:r>
              <a:rPr lang="en-US" sz="1050" dirty="0">
                <a:solidFill>
                  <a:schemeClr val="bg1"/>
                </a:solidFill>
              </a:rPr>
              <a:t>Ascent event loads combined into a single response via a Load Combination Equation</a:t>
            </a:r>
          </a:p>
          <a:p>
            <a:pPr lvl="1"/>
            <a:endParaRPr lang="en-US" sz="14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Only the Liftoff and Ascent Boost events were evaluated for the ERM NTRC analysis</a:t>
            </a:r>
          </a:p>
          <a:p>
            <a:pPr lvl="1"/>
            <a:endParaRPr lang="en-US" sz="1000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5D8EA8-BD26-50B6-45B0-C30442167619}"/>
              </a:ext>
            </a:extLst>
          </p:cNvPr>
          <p:cNvSpPr/>
          <p:nvPr/>
        </p:nvSpPr>
        <p:spPr bwMode="auto">
          <a:xfrm>
            <a:off x="5410200" y="4342305"/>
            <a:ext cx="2133600" cy="2034551"/>
          </a:xfrm>
          <a:prstGeom prst="rect">
            <a:avLst/>
          </a:prstGeom>
          <a:solidFill>
            <a:schemeClr val="accent1">
              <a:alpha val="32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666666"/>
              </a:solidFill>
              <a:latin typeface="55 Helvetica Roman" pitchFamily="1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93845B-945F-13AB-3659-03F92188E80B}"/>
              </a:ext>
            </a:extLst>
          </p:cNvPr>
          <p:cNvSpPr/>
          <p:nvPr/>
        </p:nvSpPr>
        <p:spPr bwMode="auto">
          <a:xfrm>
            <a:off x="4648200" y="4342304"/>
            <a:ext cx="762000" cy="2034552"/>
          </a:xfrm>
          <a:prstGeom prst="rect">
            <a:avLst/>
          </a:prstGeom>
          <a:solidFill>
            <a:schemeClr val="accent3">
              <a:lumMod val="20000"/>
              <a:lumOff val="80000"/>
              <a:alpha val="32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666666"/>
              </a:solidFill>
              <a:latin typeface="55 Helvetica Roman" pitchFamily="1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A5184D-84EB-BAF8-2FE6-09E664F7C6AE}"/>
              </a:ext>
            </a:extLst>
          </p:cNvPr>
          <p:cNvSpPr txBox="1"/>
          <p:nvPr/>
        </p:nvSpPr>
        <p:spPr>
          <a:xfrm>
            <a:off x="7620000" y="6552104"/>
            <a:ext cx="559770" cy="25391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bg2"/>
                </a:solidFill>
              </a:rPr>
              <a:t>NTRC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624751-19F8-7932-7672-5F932460B11F}"/>
              </a:ext>
            </a:extLst>
          </p:cNvPr>
          <p:cNvCxnSpPr>
            <a:cxnSpLocks/>
          </p:cNvCxnSpPr>
          <p:nvPr/>
        </p:nvCxnSpPr>
        <p:spPr bwMode="auto">
          <a:xfrm flipV="1">
            <a:off x="8153400" y="6384064"/>
            <a:ext cx="216870" cy="1642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AE04057-4CF3-7602-D1D9-3DF2BC894E90}"/>
              </a:ext>
            </a:extLst>
          </p:cNvPr>
          <p:cNvCxnSpPr>
            <a:cxnSpLocks/>
          </p:cNvCxnSpPr>
          <p:nvPr/>
        </p:nvCxnSpPr>
        <p:spPr bwMode="auto">
          <a:xfrm flipV="1">
            <a:off x="4648200" y="6345647"/>
            <a:ext cx="228600" cy="2255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Slide Number Placeholder 4">
            <a:extLst>
              <a:ext uri="{FF2B5EF4-FFF2-40B4-BE49-F238E27FC236}">
                <a16:creationId xmlns:a16="http://schemas.microsoft.com/office/drawing/2014/main" id="{969519B5-5746-B800-E7C8-DAA9DD40688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828014" y="6705022"/>
            <a:ext cx="1817606" cy="169254"/>
          </a:xfrm>
        </p:spPr>
        <p:txBody>
          <a:bodyPr/>
          <a:lstStyle/>
          <a:p>
            <a:pPr>
              <a:defRPr/>
            </a:pPr>
            <a:fld id="{72C2F7EA-524D-BA41-B822-D220B0F8B002}" type="slidenum">
              <a:rPr lang="en-US" sz="80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7950B9-ABCB-A2F1-BA25-C93B2E4277B6}"/>
              </a:ext>
            </a:extLst>
          </p:cNvPr>
          <p:cNvSpPr/>
          <p:nvPr/>
        </p:nvSpPr>
        <p:spPr bwMode="auto">
          <a:xfrm>
            <a:off x="8153400" y="4336413"/>
            <a:ext cx="762000" cy="2034551"/>
          </a:xfrm>
          <a:prstGeom prst="rect">
            <a:avLst/>
          </a:prstGeom>
          <a:solidFill>
            <a:schemeClr val="accent1">
              <a:alpha val="32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666666"/>
              </a:solidFill>
              <a:latin typeface="55 Helvetica Roman" pitchFamily="1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882E8D-AFFF-D2C4-FBBC-52B43B69810A}"/>
              </a:ext>
            </a:extLst>
          </p:cNvPr>
          <p:cNvCxnSpPr>
            <a:cxnSpLocks/>
          </p:cNvCxnSpPr>
          <p:nvPr/>
        </p:nvCxnSpPr>
        <p:spPr bwMode="auto">
          <a:xfrm>
            <a:off x="7391402" y="6370964"/>
            <a:ext cx="339966" cy="1811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1D2D344-4030-59AA-626A-42870AB8B68B}"/>
              </a:ext>
            </a:extLst>
          </p:cNvPr>
          <p:cNvSpPr txBox="1"/>
          <p:nvPr/>
        </p:nvSpPr>
        <p:spPr>
          <a:xfrm>
            <a:off x="3830462" y="6552104"/>
            <a:ext cx="970138" cy="253916"/>
          </a:xfrm>
          <a:prstGeom prst="rect">
            <a:avLst/>
          </a:prstGeom>
          <a:solidFill>
            <a:schemeClr val="tx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accent3">
                    <a:lumMod val="50000"/>
                  </a:schemeClr>
                </a:solidFill>
              </a:rPr>
              <a:t>Quasi-Static</a:t>
            </a:r>
          </a:p>
        </p:txBody>
      </p:sp>
    </p:spTree>
    <p:extLst>
      <p:ext uri="{BB962C8B-B14F-4D97-AF65-F5344CB8AC3E}">
        <p14:creationId xmlns:p14="http://schemas.microsoft.com/office/powerpoint/2010/main" val="1661701808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71A36-B592-4901-2F4D-5E28D651A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EAB611F9-5971-664D-8961-16EA5B1F81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89" t="6283" r="8905" b="8394"/>
          <a:stretch/>
        </p:blipFill>
        <p:spPr>
          <a:xfrm>
            <a:off x="1925191" y="4296284"/>
            <a:ext cx="1515716" cy="22183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F0E75-CFAC-1A21-B695-1220CEC74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999" y="17574"/>
            <a:ext cx="8301734" cy="857250"/>
          </a:xfrm>
        </p:spPr>
        <p:txBody>
          <a:bodyPr/>
          <a:lstStyle/>
          <a:p>
            <a:r>
              <a:rPr lang="en-US" dirty="0"/>
              <a:t>SLS B1B, IHAB, and ERM Finite Element Models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17DCE53-E2C5-EDF2-4461-9BDEECAE09D5}"/>
              </a:ext>
            </a:extLst>
          </p:cNvPr>
          <p:cNvSpPr>
            <a:spLocks noGrp="1"/>
          </p:cNvSpPr>
          <p:nvPr/>
        </p:nvSpPr>
        <p:spPr>
          <a:xfrm>
            <a:off x="315967" y="765957"/>
            <a:ext cx="7741646" cy="3657390"/>
          </a:xfrm>
          <a:prstGeom prst="rect">
            <a:avLst/>
          </a:prstGeom>
        </p:spPr>
        <p:txBody>
          <a:bodyPr/>
          <a:lstStyle>
            <a:lvl1pPr marL="336550" indent="-3365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68B00"/>
              </a:buClr>
              <a:buSzPct val="100000"/>
              <a:buFont typeface="Wingdings" charset="0"/>
              <a:buChar char="u"/>
              <a:defRPr sz="1800" b="1">
                <a:solidFill>
                  <a:schemeClr val="bg2"/>
                </a:solidFill>
                <a:latin typeface="Arial" pitchFamily="34" charset="0"/>
                <a:ea typeface="ＭＳ Ｐゴシック" pitchFamily="-108" charset="-128"/>
                <a:cs typeface="Arial" pitchFamily="34" charset="0"/>
              </a:defRPr>
            </a:lvl1pPr>
            <a:lvl2pPr marL="454025" indent="-1158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68B00"/>
              </a:buClr>
              <a:buFont typeface="Arial" charset="0"/>
              <a:buChar char="•"/>
              <a:defRPr sz="1600">
                <a:solidFill>
                  <a:schemeClr val="bg2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677863" indent="-11112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68B00"/>
              </a:buClr>
              <a:buSzPct val="90000"/>
              <a:buFont typeface="Lucida Grande" charset="0"/>
              <a:buChar char="‒"/>
              <a:defRPr sz="1400">
                <a:solidFill>
                  <a:schemeClr val="bg2"/>
                </a:solidFill>
                <a:latin typeface="Arial" pitchFamily="34" charset="0"/>
                <a:ea typeface="Arial Narrow" pitchFamily="-112" charset="0"/>
                <a:cs typeface="Arial" pitchFamily="34" charset="0"/>
              </a:defRPr>
            </a:lvl3pPr>
            <a:lvl4pPr marL="850900" indent="-11112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68B00"/>
              </a:buClr>
              <a:buFont typeface="Arial" charset="0"/>
              <a:buChar char="•"/>
              <a:defRPr sz="1200">
                <a:solidFill>
                  <a:schemeClr val="bg2"/>
                </a:solidFill>
                <a:latin typeface="Arial" pitchFamily="34" charset="0"/>
                <a:ea typeface="Arial Narrow" pitchFamily="-112" charset="0"/>
                <a:cs typeface="Arial" pitchFamily="34" charset="0"/>
              </a:defRPr>
            </a:lvl4pPr>
            <a:lvl5pPr marL="1038225" indent="-1158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68B00"/>
              </a:buClr>
              <a:buFont typeface="Lucida Grande" charset="0"/>
              <a:buChar char="‒"/>
              <a:defRPr sz="1100">
                <a:solidFill>
                  <a:schemeClr val="bg2"/>
                </a:solidFill>
                <a:latin typeface="Arial" pitchFamily="34" charset="0"/>
                <a:ea typeface="Arial Narrow" pitchFamily="-112" charset="0"/>
                <a:cs typeface="Arial" pitchFamily="34" charset="0"/>
              </a:defRPr>
            </a:lvl5pPr>
            <a:lvl6pPr marL="2466564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6pPr>
            <a:lvl7pPr marL="2876707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7pPr>
            <a:lvl8pPr marL="3286853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8pPr>
            <a:lvl9pPr marL="3696997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A series of SLS FEMs are provided for each loads analysis cycle</a:t>
            </a:r>
          </a:p>
          <a:p>
            <a:pPr lvl="1"/>
            <a:r>
              <a:rPr lang="en-US" sz="1100" dirty="0">
                <a:solidFill>
                  <a:schemeClr val="bg1"/>
                </a:solidFill>
              </a:rPr>
              <a:t>Represent vehicle at different mission times</a:t>
            </a:r>
          </a:p>
          <a:p>
            <a:pPr lvl="1"/>
            <a:r>
              <a:rPr lang="en-US" sz="1100" dirty="0">
                <a:solidFill>
                  <a:schemeClr val="bg1"/>
                </a:solidFill>
              </a:rPr>
              <a:t>Baseline SLS B1B CLA delivery consisted of 20+ models</a:t>
            </a:r>
          </a:p>
          <a:p>
            <a:pPr lvl="2"/>
            <a:r>
              <a:rPr lang="en-US" sz="1000" dirty="0">
                <a:solidFill>
                  <a:schemeClr val="bg1"/>
                </a:solidFill>
              </a:rPr>
              <a:t>Generally 10000+ DOF</a:t>
            </a:r>
          </a:p>
          <a:p>
            <a:pPr lvl="2"/>
            <a:r>
              <a:rPr lang="en-US" sz="1000" dirty="0">
                <a:solidFill>
                  <a:schemeClr val="bg1"/>
                </a:solidFill>
              </a:rPr>
              <a:t>Coupled damping</a:t>
            </a:r>
          </a:p>
          <a:p>
            <a:pPr lvl="2"/>
            <a:r>
              <a:rPr lang="en-US" sz="1000" dirty="0">
                <a:solidFill>
                  <a:schemeClr val="bg1"/>
                </a:solidFill>
              </a:rPr>
              <a:t>Included IHAB as co-manifested payload</a:t>
            </a:r>
          </a:p>
          <a:p>
            <a:pPr lvl="1"/>
            <a:r>
              <a:rPr lang="en-US" sz="1100" dirty="0">
                <a:solidFill>
                  <a:schemeClr val="bg1"/>
                </a:solidFill>
              </a:rPr>
              <a:t>NTRC required 13 additional SLS B1B models (no payload, interface grids in boundary)</a:t>
            </a:r>
          </a:p>
          <a:p>
            <a:pPr lvl="2"/>
            <a:r>
              <a:rPr lang="en-US" sz="1000" dirty="0">
                <a:solidFill>
                  <a:schemeClr val="bg1"/>
                </a:solidFill>
              </a:rPr>
              <a:t>Liftoff and Ascent Boost models only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Payload models </a:t>
            </a:r>
          </a:p>
          <a:p>
            <a:pPr lvl="1"/>
            <a:r>
              <a:rPr lang="en-US" sz="1100" dirty="0">
                <a:solidFill>
                  <a:schemeClr val="bg1"/>
                </a:solidFill>
              </a:rPr>
              <a:t>I-HAB model</a:t>
            </a:r>
          </a:p>
          <a:p>
            <a:pPr lvl="2"/>
            <a:r>
              <a:rPr lang="en-US" sz="1000" dirty="0">
                <a:solidFill>
                  <a:schemeClr val="bg1"/>
                </a:solidFill>
              </a:rPr>
              <a:t>100+ boundary grids representing IHAB geometry and interfaces</a:t>
            </a:r>
          </a:p>
          <a:p>
            <a:pPr lvl="2"/>
            <a:r>
              <a:rPr lang="en-US" sz="1000" dirty="0">
                <a:solidFill>
                  <a:schemeClr val="bg1"/>
                </a:solidFill>
              </a:rPr>
              <a:t>24 boundary grids at SLS PLA attach ring</a:t>
            </a:r>
            <a:endParaRPr lang="en-US" sz="1050" dirty="0">
              <a:solidFill>
                <a:schemeClr val="bg1"/>
              </a:solidFill>
            </a:endParaRPr>
          </a:p>
          <a:p>
            <a:pPr lvl="1"/>
            <a:r>
              <a:rPr lang="en-US" sz="1100" dirty="0">
                <a:solidFill>
                  <a:schemeClr val="bg1"/>
                </a:solidFill>
              </a:rPr>
              <a:t>ERM model</a:t>
            </a:r>
          </a:p>
          <a:p>
            <a:pPr lvl="2"/>
            <a:r>
              <a:rPr lang="en-US" sz="1000" dirty="0">
                <a:solidFill>
                  <a:schemeClr val="bg1"/>
                </a:solidFill>
              </a:rPr>
              <a:t>Pre-PDR maturity</a:t>
            </a:r>
          </a:p>
          <a:p>
            <a:pPr lvl="2"/>
            <a:r>
              <a:rPr lang="en-US" sz="1000" dirty="0">
                <a:solidFill>
                  <a:schemeClr val="bg1"/>
                </a:solidFill>
              </a:rPr>
              <a:t>Composed of two major substructures: Windows &amp; Tunnel (WIT) and Unpressurized Module and Xenon Transfer (UMAXT)</a:t>
            </a:r>
          </a:p>
          <a:p>
            <a:pPr lvl="2"/>
            <a:r>
              <a:rPr lang="en-US" sz="1000" dirty="0">
                <a:solidFill>
                  <a:schemeClr val="bg1"/>
                </a:solidFill>
              </a:rPr>
              <a:t>1 boundary grid, thousands of modal DOF</a:t>
            </a:r>
          </a:p>
          <a:p>
            <a:pPr lvl="1"/>
            <a:r>
              <a:rPr lang="en-US" sz="1200" dirty="0">
                <a:solidFill>
                  <a:schemeClr val="bg1"/>
                </a:solidFill>
              </a:rPr>
              <a:t>While the IHAB and ERM have similar size and mass, their dynamic characteristics differ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0" name="Slide Number Placeholder 4">
            <a:extLst>
              <a:ext uri="{FF2B5EF4-FFF2-40B4-BE49-F238E27FC236}">
                <a16:creationId xmlns:a16="http://schemas.microsoft.com/office/drawing/2014/main" id="{72AA2B43-58AE-DB5A-ACB5-9D85D01E9DA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179705" y="6691548"/>
            <a:ext cx="1817606" cy="169254"/>
          </a:xfrm>
        </p:spPr>
        <p:txBody>
          <a:bodyPr/>
          <a:lstStyle/>
          <a:p>
            <a:pPr>
              <a:defRPr/>
            </a:pPr>
            <a:fld id="{72C2F7EA-524D-BA41-B822-D220B0F8B002}" type="slidenum">
              <a:rPr lang="en-US" sz="80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16B34F-E976-26CF-3B0F-C5D2E3B9B0F5}"/>
              </a:ext>
            </a:extLst>
          </p:cNvPr>
          <p:cNvSpPr txBox="1"/>
          <p:nvPr/>
        </p:nvSpPr>
        <p:spPr>
          <a:xfrm>
            <a:off x="2024992" y="4015953"/>
            <a:ext cx="1371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I-HAB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AD9F693-D6DE-0634-F74D-1EA595862976}"/>
              </a:ext>
            </a:extLst>
          </p:cNvPr>
          <p:cNvSpPr txBox="1"/>
          <p:nvPr/>
        </p:nvSpPr>
        <p:spPr>
          <a:xfrm>
            <a:off x="4424242" y="4015953"/>
            <a:ext cx="10392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ERM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69E6B7-D844-EA45-5746-121F5E6EB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6160" y="4323132"/>
            <a:ext cx="1924921" cy="22155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D1A1DC-DE98-C42B-4D6F-962E11A8FD3B}"/>
              </a:ext>
            </a:extLst>
          </p:cNvPr>
          <p:cNvSpPr txBox="1"/>
          <p:nvPr/>
        </p:nvSpPr>
        <p:spPr>
          <a:xfrm>
            <a:off x="3786353" y="6522271"/>
            <a:ext cx="24158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https://www.esa.int/Science_Exploration/Human_and_Robotic_Exploration/Gateway_ESPRIT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7ED09A-D9E2-76C0-58A8-58A1A9A5BA69}"/>
              </a:ext>
            </a:extLst>
          </p:cNvPr>
          <p:cNvSpPr txBox="1"/>
          <p:nvPr/>
        </p:nvSpPr>
        <p:spPr>
          <a:xfrm>
            <a:off x="5505197" y="4557530"/>
            <a:ext cx="420308" cy="24622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WIT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6D472A-2F04-86D4-21AF-70FEA3AB3028}"/>
              </a:ext>
            </a:extLst>
          </p:cNvPr>
          <p:cNvSpPr txBox="1"/>
          <p:nvPr/>
        </p:nvSpPr>
        <p:spPr>
          <a:xfrm>
            <a:off x="5680487" y="5702936"/>
            <a:ext cx="641522" cy="246221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UMAXT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EAE25C-0EE6-0AE7-294E-E80D4A9A4506}"/>
              </a:ext>
            </a:extLst>
          </p:cNvPr>
          <p:cNvSpPr txBox="1"/>
          <p:nvPr/>
        </p:nvSpPr>
        <p:spPr>
          <a:xfrm>
            <a:off x="1501620" y="6521251"/>
            <a:ext cx="239011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006EBB"/>
                </a:solidFill>
              </a:rPr>
              <a:t>https://www.esa.int/ESA_Multimedia/Images/2021/01/Gateway_zoom_on_I-Hab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F0BF596-EA60-8669-8278-4724C7A53B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5648" y="4082142"/>
            <a:ext cx="3046817" cy="278740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EA2300E-18D1-1A92-088A-89C7F9A098C5}"/>
              </a:ext>
            </a:extLst>
          </p:cNvPr>
          <p:cNvGrpSpPr/>
          <p:nvPr/>
        </p:nvGrpSpPr>
        <p:grpSpPr>
          <a:xfrm>
            <a:off x="8102005" y="856551"/>
            <a:ext cx="3447458" cy="3195987"/>
            <a:chOff x="8102005" y="856551"/>
            <a:chExt cx="3447458" cy="319598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C1DE628-25E4-CF66-55B3-59B90CE04D20}"/>
                </a:ext>
              </a:extLst>
            </p:cNvPr>
            <p:cNvGrpSpPr/>
            <p:nvPr/>
          </p:nvGrpSpPr>
          <p:grpSpPr>
            <a:xfrm>
              <a:off x="8102005" y="856551"/>
              <a:ext cx="3447458" cy="3195987"/>
              <a:chOff x="8102005" y="856551"/>
              <a:chExt cx="3447458" cy="3195987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8A9CA7AF-2530-4B29-EF2F-698F8D69E1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15079" t="37410" r="44816" b="10128"/>
              <a:stretch/>
            </p:blipFill>
            <p:spPr>
              <a:xfrm>
                <a:off x="8283760" y="856551"/>
                <a:ext cx="2777398" cy="3155786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0239362-DF73-A3FD-D37A-E8BC798FE6CD}"/>
                  </a:ext>
                </a:extLst>
              </p:cNvPr>
              <p:cNvSpPr/>
              <p:nvPr/>
            </p:nvSpPr>
            <p:spPr bwMode="auto">
              <a:xfrm>
                <a:off x="10000268" y="998636"/>
                <a:ext cx="1057122" cy="1214615"/>
              </a:xfrm>
              <a:prstGeom prst="rect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900" dirty="0">
                  <a:solidFill>
                    <a:srgbClr val="666666"/>
                  </a:solidFill>
                  <a:latin typeface="55 Helvetica Roman" pitchFamily="1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CA3829-0A21-7271-F994-08EFEB932254}"/>
                  </a:ext>
                </a:extLst>
              </p:cNvPr>
              <p:cNvSpPr txBox="1"/>
              <p:nvPr/>
            </p:nvSpPr>
            <p:spPr>
              <a:xfrm>
                <a:off x="10120614" y="1094463"/>
                <a:ext cx="126410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>
                    <a:solidFill>
                      <a:srgbClr val="0066FF"/>
                    </a:solidFill>
                  </a:rPr>
                  <a:t>SLS Block 1B with Payload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E8FA27C-64CE-2EBE-B7AB-7869EF466DAE}"/>
                  </a:ext>
                </a:extLst>
              </p:cNvPr>
              <p:cNvSpPr txBox="1"/>
              <p:nvPr/>
            </p:nvSpPr>
            <p:spPr>
              <a:xfrm>
                <a:off x="10000269" y="1595155"/>
                <a:ext cx="1504801" cy="338554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800" dirty="0">
                    <a:solidFill>
                      <a:schemeClr val="bg1"/>
                    </a:solidFill>
                  </a:rPr>
                  <a:t>From </a:t>
                </a:r>
                <a:r>
                  <a:rPr lang="en-US" sz="800" i="1" dirty="0">
                    <a:solidFill>
                      <a:schemeClr val="bg1"/>
                    </a:solidFill>
                  </a:rPr>
                  <a:t>SLS Mission Planner’s Guide</a:t>
                </a:r>
                <a:r>
                  <a:rPr lang="en-US" sz="800" dirty="0">
                    <a:solidFill>
                      <a:schemeClr val="bg1"/>
                    </a:solidFill>
                  </a:rPr>
                  <a:t>, Figure 6-4</a:t>
                </a:r>
                <a:endParaRPr lang="en-US" sz="800" dirty="0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AFC1B88-F7D1-DFDB-4357-E0BB605F28F6}"/>
                  </a:ext>
                </a:extLst>
              </p:cNvPr>
              <p:cNvSpPr/>
              <p:nvPr/>
            </p:nvSpPr>
            <p:spPr bwMode="auto">
              <a:xfrm>
                <a:off x="8102005" y="865605"/>
                <a:ext cx="3447458" cy="3186933"/>
              </a:xfrm>
              <a:prstGeom prst="rect">
                <a:avLst/>
              </a:prstGeom>
              <a:noFill/>
              <a:ln w="9525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900" dirty="0">
                  <a:solidFill>
                    <a:srgbClr val="666666"/>
                  </a:solidFill>
                  <a:latin typeface="55 Helvetica Roman" pitchFamily="1" charset="0"/>
                </a:endParaRPr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03EE340-2EA9-D1B3-7980-3397832FB0F0}"/>
                </a:ext>
              </a:extLst>
            </p:cNvPr>
            <p:cNvSpPr/>
            <p:nvPr/>
          </p:nvSpPr>
          <p:spPr bwMode="auto">
            <a:xfrm>
              <a:off x="10825514" y="2213251"/>
              <a:ext cx="343667" cy="450008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55 Helvetica Roman" pitchFamily="1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1780146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E845F-A176-C0CA-7631-348453985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hart&#10;&#10;Description automatically generated with medium confidence">
            <a:extLst>
              <a:ext uri="{FF2B5EF4-FFF2-40B4-BE49-F238E27FC236}">
                <a16:creationId xmlns:a16="http://schemas.microsoft.com/office/drawing/2014/main" id="{0298B081-BFE6-1A9A-EBE8-0C3B9CBA9E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5" r="6694"/>
          <a:stretch/>
        </p:blipFill>
        <p:spPr>
          <a:xfrm>
            <a:off x="6348809" y="1125287"/>
            <a:ext cx="4958409" cy="293311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9A2457-DA92-4CC7-9AAE-F53796071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683" y="18480"/>
            <a:ext cx="8301734" cy="857250"/>
          </a:xfrm>
        </p:spPr>
        <p:txBody>
          <a:bodyPr/>
          <a:lstStyle/>
          <a:p>
            <a:r>
              <a:rPr lang="en-US" dirty="0"/>
              <a:t>Verification of NTRC with I-HAB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B481432-EF98-08D0-0A38-B53116FFEE44}"/>
              </a:ext>
            </a:extLst>
          </p:cNvPr>
          <p:cNvSpPr>
            <a:spLocks noGrp="1"/>
          </p:cNvSpPr>
          <p:nvPr/>
        </p:nvSpPr>
        <p:spPr>
          <a:xfrm>
            <a:off x="245097" y="992781"/>
            <a:ext cx="5431803" cy="5566036"/>
          </a:xfrm>
          <a:prstGeom prst="rect">
            <a:avLst/>
          </a:prstGeom>
        </p:spPr>
        <p:txBody>
          <a:bodyPr/>
          <a:lstStyle>
            <a:lvl1pPr marL="336550" indent="-3365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68B00"/>
              </a:buClr>
              <a:buSzPct val="100000"/>
              <a:buFont typeface="Wingdings" charset="0"/>
              <a:buChar char="u"/>
              <a:defRPr sz="1800" b="1">
                <a:solidFill>
                  <a:schemeClr val="bg2"/>
                </a:solidFill>
                <a:latin typeface="Arial" pitchFamily="34" charset="0"/>
                <a:ea typeface="ＭＳ Ｐゴシック" pitchFamily="-108" charset="-128"/>
                <a:cs typeface="Arial" pitchFamily="34" charset="0"/>
              </a:defRPr>
            </a:lvl1pPr>
            <a:lvl2pPr marL="454025" indent="-1158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68B00"/>
              </a:buClr>
              <a:buFont typeface="Arial" charset="0"/>
              <a:buChar char="•"/>
              <a:defRPr sz="1600">
                <a:solidFill>
                  <a:schemeClr val="bg2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677863" indent="-11112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68B00"/>
              </a:buClr>
              <a:buSzPct val="90000"/>
              <a:buFont typeface="Lucida Grande" charset="0"/>
              <a:buChar char="‒"/>
              <a:defRPr sz="1400">
                <a:solidFill>
                  <a:schemeClr val="bg2"/>
                </a:solidFill>
                <a:latin typeface="Arial" pitchFamily="34" charset="0"/>
                <a:ea typeface="Arial Narrow" pitchFamily="-112" charset="0"/>
                <a:cs typeface="Arial" pitchFamily="34" charset="0"/>
              </a:defRPr>
            </a:lvl3pPr>
            <a:lvl4pPr marL="850900" indent="-11112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68B00"/>
              </a:buClr>
              <a:buFont typeface="Arial" charset="0"/>
              <a:buChar char="•"/>
              <a:defRPr sz="1200">
                <a:solidFill>
                  <a:schemeClr val="bg2"/>
                </a:solidFill>
                <a:latin typeface="Arial" pitchFamily="34" charset="0"/>
                <a:ea typeface="Arial Narrow" pitchFamily="-112" charset="0"/>
                <a:cs typeface="Arial" pitchFamily="34" charset="0"/>
              </a:defRPr>
            </a:lvl4pPr>
            <a:lvl5pPr marL="1038225" indent="-1158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68B00"/>
              </a:buClr>
              <a:buFont typeface="Lucida Grande" charset="0"/>
              <a:buChar char="‒"/>
              <a:defRPr sz="1100">
                <a:solidFill>
                  <a:schemeClr val="bg2"/>
                </a:solidFill>
                <a:latin typeface="Arial" pitchFamily="34" charset="0"/>
                <a:ea typeface="Arial Narrow" pitchFamily="-112" charset="0"/>
                <a:cs typeface="Arial" pitchFamily="34" charset="0"/>
              </a:defRPr>
            </a:lvl5pPr>
            <a:lvl6pPr marL="2466564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6pPr>
            <a:lvl7pPr marL="2876707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7pPr>
            <a:lvl8pPr marL="3286853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8pPr>
            <a:lvl9pPr marL="3696997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An example of the SLS implementation of the NTRC method is a comparison to the I-HAB B1B CLA buffet assessment</a:t>
            </a:r>
          </a:p>
          <a:p>
            <a:pPr lvl="1"/>
            <a:r>
              <a:rPr lang="en-US" sz="1200" dirty="0">
                <a:solidFill>
                  <a:schemeClr val="bg1"/>
                </a:solidFill>
              </a:rPr>
              <a:t>Mach Bin 5 FFN as test case, T05 – T55 sec</a:t>
            </a:r>
          </a:p>
          <a:p>
            <a:pPr lvl="1"/>
            <a:r>
              <a:rPr lang="en-US" sz="1200" dirty="0">
                <a:solidFill>
                  <a:schemeClr val="bg1"/>
                </a:solidFill>
              </a:rPr>
              <a:t>‘Truth’ is B1B full CLA results for I-HAB</a:t>
            </a:r>
          </a:p>
          <a:p>
            <a:pPr lvl="1"/>
            <a:r>
              <a:rPr lang="en-US" sz="1200" dirty="0">
                <a:solidFill>
                  <a:schemeClr val="bg1"/>
                </a:solidFill>
              </a:rPr>
              <a:t>Base drive state made with B1B SLS NTRC model (no payload)</a:t>
            </a:r>
          </a:p>
          <a:p>
            <a:pPr lvl="1"/>
            <a:r>
              <a:rPr lang="en-US" sz="1200" dirty="0">
                <a:solidFill>
                  <a:schemeClr val="bg1"/>
                </a:solidFill>
              </a:rPr>
              <a:t>Assessment is NTRC using I-HAB payload, damping schedule same as coupled vehicle, 500 Hz resolution of time domain results</a:t>
            </a:r>
          </a:p>
          <a:p>
            <a:pPr lvl="1"/>
            <a:r>
              <a:rPr lang="en-US" sz="1200" dirty="0">
                <a:solidFill>
                  <a:schemeClr val="bg1"/>
                </a:solidFill>
              </a:rPr>
              <a:t>No adjustments to applied buffet load</a:t>
            </a:r>
            <a:endParaRPr lang="en-US" sz="1800" dirty="0">
              <a:solidFill>
                <a:schemeClr val="bg1"/>
              </a:solidFill>
            </a:endParaRPr>
          </a:p>
          <a:p>
            <a:endParaRPr lang="en-US" kern="0" dirty="0">
              <a:solidFill>
                <a:schemeClr val="bg1"/>
              </a:solidFill>
            </a:endParaRPr>
          </a:p>
          <a:p>
            <a:r>
              <a:rPr lang="en-US" kern="0" dirty="0">
                <a:solidFill>
                  <a:schemeClr val="bg1"/>
                </a:solidFill>
              </a:rPr>
              <a:t>Three simulations were made for assessment purposes</a:t>
            </a:r>
          </a:p>
          <a:p>
            <a:pPr lvl="1"/>
            <a:r>
              <a:rPr lang="en-US" sz="1200" kern="0" dirty="0">
                <a:solidFill>
                  <a:schemeClr val="bg1"/>
                </a:solidFill>
              </a:rPr>
              <a:t>Run 1 – time domain solution of coupled SLS/I-HAB system</a:t>
            </a:r>
          </a:p>
          <a:p>
            <a:pPr lvl="1"/>
            <a:r>
              <a:rPr lang="en-US" sz="1200" kern="0" dirty="0">
                <a:solidFill>
                  <a:schemeClr val="bg1"/>
                </a:solidFill>
              </a:rPr>
              <a:t>Run 2 – time domain solution of SLS, no payload</a:t>
            </a:r>
          </a:p>
          <a:p>
            <a:pPr lvl="1"/>
            <a:r>
              <a:rPr lang="en-US" sz="1200" kern="0" dirty="0">
                <a:solidFill>
                  <a:schemeClr val="bg1"/>
                </a:solidFill>
              </a:rPr>
              <a:t>Run 3 – NTRC base drive of I-HAB using results from [2]</a:t>
            </a:r>
          </a:p>
          <a:p>
            <a:pPr lvl="1"/>
            <a:r>
              <a:rPr lang="en-US" sz="1200" kern="0" dirty="0">
                <a:solidFill>
                  <a:schemeClr val="bg1"/>
                </a:solidFill>
              </a:rPr>
              <a:t>Figure shows comparison of Run 1 results to Run 3 results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Results comparison used IHAB LTMs</a:t>
            </a:r>
          </a:p>
          <a:p>
            <a:pPr lvl="1"/>
            <a:r>
              <a:rPr lang="en-US" sz="1200" dirty="0">
                <a:solidFill>
                  <a:schemeClr val="bg1"/>
                </a:solidFill>
              </a:rPr>
              <a:t>CG Acceleration (CGA) shown</a:t>
            </a:r>
          </a:p>
          <a:p>
            <a:pPr lvl="1"/>
            <a:endParaRPr lang="en-US" sz="14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Results are generally as expected</a:t>
            </a:r>
          </a:p>
          <a:p>
            <a:pPr lvl="1"/>
            <a:r>
              <a:rPr lang="en-US" sz="1200" dirty="0">
                <a:solidFill>
                  <a:schemeClr val="bg1"/>
                </a:solidFill>
              </a:rPr>
              <a:t>Trends from NTRC are a good match with SLS integrated vehicle CLA</a:t>
            </a:r>
          </a:p>
          <a:p>
            <a:pPr lvl="1"/>
            <a:r>
              <a:rPr lang="en-US" sz="1200" dirty="0">
                <a:solidFill>
                  <a:schemeClr val="bg1"/>
                </a:solidFill>
              </a:rPr>
              <a:t>Coverage factor developed to envelope CLA results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992FF5-9885-288F-AB24-011708346EC3}"/>
              </a:ext>
            </a:extLst>
          </p:cNvPr>
          <p:cNvSpPr txBox="1"/>
          <p:nvPr/>
        </p:nvSpPr>
        <p:spPr>
          <a:xfrm>
            <a:off x="6886713" y="4339834"/>
            <a:ext cx="3882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I-HAB Buffet Example CGA ABS MAX Comparison 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8D401CCF-F8C6-79E6-800B-30E2C833B9E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828014" y="6705022"/>
            <a:ext cx="1817606" cy="169254"/>
          </a:xfrm>
        </p:spPr>
        <p:txBody>
          <a:bodyPr/>
          <a:lstStyle/>
          <a:p>
            <a:pPr>
              <a:defRPr/>
            </a:pPr>
            <a:fld id="{72C2F7EA-524D-BA41-B822-D220B0F8B002}" type="slidenum">
              <a:rPr lang="en-US" sz="80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AA2A078-4287-3C7A-A65E-2CAA2E1EF3DB}"/>
              </a:ext>
            </a:extLst>
          </p:cNvPr>
          <p:cNvSpPr/>
          <p:nvPr/>
        </p:nvSpPr>
        <p:spPr bwMode="auto">
          <a:xfrm>
            <a:off x="7025582" y="1483860"/>
            <a:ext cx="304800" cy="304800"/>
          </a:xfrm>
          <a:prstGeom prst="ellipse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rgbClr val="666666"/>
              </a:solidFill>
              <a:latin typeface="55 Helvetica Roman" pitchFamily="1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7F3D566-E6C4-9FB6-EC78-7EDF332F3D4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330382" y="1658142"/>
            <a:ext cx="838200" cy="762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B7B0628-3D9F-81C6-F0CC-023CDB05D433}"/>
              </a:ext>
            </a:extLst>
          </p:cNvPr>
          <p:cNvSpPr txBox="1"/>
          <p:nvPr/>
        </p:nvSpPr>
        <p:spPr>
          <a:xfrm>
            <a:off x="7914760" y="1581943"/>
            <a:ext cx="992579" cy="246221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Example Max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5F5A422-7022-B123-51DB-1DDDB0BB6D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006777"/>
              </p:ext>
            </p:extLst>
          </p:nvPr>
        </p:nvGraphicFramePr>
        <p:xfrm>
          <a:off x="6886712" y="4596512"/>
          <a:ext cx="3790950" cy="155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3790856" imgH="1552433" progId="Excel.Sheet.8">
                  <p:embed/>
                </p:oleObj>
              </mc:Choice>
              <mc:Fallback>
                <p:oleObj name="Worksheet" r:id="rId4" imgW="3790856" imgH="1552433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86712" y="4596512"/>
                        <a:ext cx="3790950" cy="155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B062224-CD39-6AC2-6286-ED335E839441}"/>
              </a:ext>
            </a:extLst>
          </p:cNvPr>
          <p:cNvSpPr txBox="1"/>
          <p:nvPr/>
        </p:nvSpPr>
        <p:spPr>
          <a:xfrm>
            <a:off x="6886712" y="6236984"/>
            <a:ext cx="3790951" cy="2308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900" b="1" i="1" dirty="0">
                <a:solidFill>
                  <a:schemeClr val="bg1"/>
                </a:solidFill>
              </a:rPr>
              <a:t>Note - table displays results normalized to largest parameter.</a:t>
            </a:r>
            <a:endParaRPr lang="en-US" sz="900" b="1" i="1" dirty="0"/>
          </a:p>
        </p:txBody>
      </p:sp>
    </p:spTree>
    <p:extLst>
      <p:ext uri="{BB962C8B-B14F-4D97-AF65-F5344CB8AC3E}">
        <p14:creationId xmlns:p14="http://schemas.microsoft.com/office/powerpoint/2010/main" val="1573698933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CDE5D-6D31-1992-DADD-E0A36CFED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Chart&#10;&#10;Description automatically generated">
            <a:extLst>
              <a:ext uri="{FF2B5EF4-FFF2-40B4-BE49-F238E27FC236}">
                <a16:creationId xmlns:a16="http://schemas.microsoft.com/office/drawing/2014/main" id="{BDAFA940-11B6-8BDB-2AAB-E58F4FB8DB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5" r="6535"/>
          <a:stretch/>
        </p:blipFill>
        <p:spPr>
          <a:xfrm>
            <a:off x="7107286" y="3729010"/>
            <a:ext cx="4861711" cy="31452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D4F55D-1E37-AC3D-820F-A0700D16B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407" y="23096"/>
            <a:ext cx="8301734" cy="857250"/>
          </a:xfrm>
        </p:spPr>
        <p:txBody>
          <a:bodyPr/>
          <a:lstStyle/>
          <a:p>
            <a:r>
              <a:rPr lang="en-US" dirty="0"/>
              <a:t>SLS B1B/ERM NTRC CLA Initial Analysis Results Synopsis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9CF612F-8052-F86C-4779-0487EED7DB77}"/>
              </a:ext>
            </a:extLst>
          </p:cNvPr>
          <p:cNvSpPr>
            <a:spLocks noGrp="1"/>
          </p:cNvSpPr>
          <p:nvPr/>
        </p:nvSpPr>
        <p:spPr>
          <a:xfrm>
            <a:off x="377071" y="851457"/>
            <a:ext cx="6730215" cy="5511635"/>
          </a:xfrm>
          <a:prstGeom prst="rect">
            <a:avLst/>
          </a:prstGeom>
        </p:spPr>
        <p:txBody>
          <a:bodyPr/>
          <a:lstStyle>
            <a:lvl1pPr marL="336550" indent="-3365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68B00"/>
              </a:buClr>
              <a:buSzPct val="100000"/>
              <a:buFont typeface="Wingdings" charset="0"/>
              <a:buChar char="u"/>
              <a:defRPr sz="1800" b="1">
                <a:solidFill>
                  <a:schemeClr val="bg2"/>
                </a:solidFill>
                <a:latin typeface="Arial" pitchFamily="34" charset="0"/>
                <a:ea typeface="ＭＳ Ｐゴシック" pitchFamily="-108" charset="-128"/>
                <a:cs typeface="Arial" pitchFamily="34" charset="0"/>
              </a:defRPr>
            </a:lvl1pPr>
            <a:lvl2pPr marL="454025" indent="-1158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68B00"/>
              </a:buClr>
              <a:buFont typeface="Arial" charset="0"/>
              <a:buChar char="•"/>
              <a:defRPr sz="1600">
                <a:solidFill>
                  <a:schemeClr val="bg2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677863" indent="-11112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68B00"/>
              </a:buClr>
              <a:buSzPct val="90000"/>
              <a:buFont typeface="Lucida Grande" charset="0"/>
              <a:buChar char="‒"/>
              <a:defRPr sz="1400">
                <a:solidFill>
                  <a:schemeClr val="bg2"/>
                </a:solidFill>
                <a:latin typeface="Arial" pitchFamily="34" charset="0"/>
                <a:ea typeface="Arial Narrow" pitchFamily="-112" charset="0"/>
                <a:cs typeface="Arial" pitchFamily="34" charset="0"/>
              </a:defRPr>
            </a:lvl3pPr>
            <a:lvl4pPr marL="850900" indent="-11112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68B00"/>
              </a:buClr>
              <a:buFont typeface="Arial" charset="0"/>
              <a:buChar char="•"/>
              <a:defRPr sz="1200">
                <a:solidFill>
                  <a:schemeClr val="bg2"/>
                </a:solidFill>
                <a:latin typeface="Arial" pitchFamily="34" charset="0"/>
                <a:ea typeface="Arial Narrow" pitchFamily="-112" charset="0"/>
                <a:cs typeface="Arial" pitchFamily="34" charset="0"/>
              </a:defRPr>
            </a:lvl4pPr>
            <a:lvl5pPr marL="1038225" indent="-1158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68B00"/>
              </a:buClr>
              <a:buFont typeface="Lucida Grande" charset="0"/>
              <a:buChar char="‒"/>
              <a:defRPr sz="1100">
                <a:solidFill>
                  <a:schemeClr val="bg2"/>
                </a:solidFill>
                <a:latin typeface="Arial" pitchFamily="34" charset="0"/>
                <a:ea typeface="Arial Narrow" pitchFamily="-112" charset="0"/>
                <a:cs typeface="Arial" pitchFamily="34" charset="0"/>
              </a:defRPr>
            </a:lvl5pPr>
            <a:lvl6pPr marL="2466564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6pPr>
            <a:lvl7pPr marL="2876707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7pPr>
            <a:lvl8pPr marL="3286853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8pPr>
            <a:lvl9pPr marL="3696997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NTRC SLS/ERM assessment completed in May 2023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Max/min responses for ACC, CGA, DSP, FRC, and IFF output transformation matrices (OTMs) provided to ESA/TAS-F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Prior to analysis, expectations were that ERM launch loads would be generally similar to I-HAB launch loads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Analysis results showed the ERM experiencing unexpectedly high lateral loads during the first transonic Mach bin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Peak lateral ERM CG acceleration occurred during ascent in early transonic flight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Upper left bar graph shows a comparison of I-HAB and ERM early transonic CGA responses and their relative contributing events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Primary contributing event is buffet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NTRC buffet verified with traditional CLA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Coupled SLS/ERM CLA FEMs were used for spot checks of buffet results</a:t>
            </a:r>
          </a:p>
          <a:p>
            <a:pPr lvl="1"/>
            <a:r>
              <a:rPr lang="en-US" sz="1400" dirty="0">
                <a:solidFill>
                  <a:schemeClr val="bg1"/>
                </a:solidFill>
              </a:rPr>
              <a:t>NTRC correctly predicted CLA responses 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D671DB8F-8FD4-8696-E755-ACE9950CD81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828014" y="6705022"/>
            <a:ext cx="1817606" cy="169254"/>
          </a:xfrm>
        </p:spPr>
        <p:txBody>
          <a:bodyPr/>
          <a:lstStyle/>
          <a:p>
            <a:pPr>
              <a:defRPr/>
            </a:pPr>
            <a:fld id="{72C2F7EA-524D-BA41-B822-D220B0F8B002}" type="slidenum">
              <a:rPr lang="en-US" sz="80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sz="800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56596A-5511-119E-55F2-F98EC640B1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24"/>
          <a:stretch/>
        </p:blipFill>
        <p:spPr>
          <a:xfrm>
            <a:off x="7807330" y="921574"/>
            <a:ext cx="3461622" cy="28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59530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DA8638-5A6A-A700-2595-7ED1FBE29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A61ED-4787-4F17-07CD-1E7FB1733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769" y="0"/>
            <a:ext cx="8301734" cy="857250"/>
          </a:xfrm>
        </p:spPr>
        <p:txBody>
          <a:bodyPr/>
          <a:lstStyle/>
          <a:p>
            <a:r>
              <a:rPr lang="en-US" dirty="0"/>
              <a:t>SLS B1B/ERM NTRC CLA Initial Results Assessment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DA202692-4903-E2EE-CC3D-49B280E0F7B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828014" y="6705022"/>
            <a:ext cx="1817606" cy="169254"/>
          </a:xfrm>
        </p:spPr>
        <p:txBody>
          <a:bodyPr/>
          <a:lstStyle/>
          <a:p>
            <a:pPr>
              <a:defRPr/>
            </a:pPr>
            <a:fld id="{72C2F7EA-524D-BA41-B822-D220B0F8B002}" type="slidenum">
              <a:rPr lang="en-US" sz="80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F995508-3531-E724-9549-B3A41FD4067E}"/>
              </a:ext>
            </a:extLst>
          </p:cNvPr>
          <p:cNvSpPr>
            <a:spLocks noGrp="1"/>
          </p:cNvSpPr>
          <p:nvPr/>
        </p:nvSpPr>
        <p:spPr>
          <a:xfrm>
            <a:off x="198983" y="857250"/>
            <a:ext cx="5016633" cy="5760366"/>
          </a:xfrm>
          <a:prstGeom prst="rect">
            <a:avLst/>
          </a:prstGeom>
        </p:spPr>
        <p:txBody>
          <a:bodyPr/>
          <a:lstStyle>
            <a:lvl1pPr marL="336550" indent="-3365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68B00"/>
              </a:buClr>
              <a:buSzPct val="100000"/>
              <a:buFont typeface="Wingdings" charset="0"/>
              <a:buChar char="u"/>
              <a:defRPr sz="1800" b="1">
                <a:solidFill>
                  <a:schemeClr val="bg2"/>
                </a:solidFill>
                <a:latin typeface="Arial" pitchFamily="34" charset="0"/>
                <a:ea typeface="ＭＳ Ｐゴシック" pitchFamily="-108" charset="-128"/>
                <a:cs typeface="Arial" pitchFamily="34" charset="0"/>
              </a:defRPr>
            </a:lvl1pPr>
            <a:lvl2pPr marL="454025" indent="-1158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68B00"/>
              </a:buClr>
              <a:buFont typeface="Arial" charset="0"/>
              <a:buChar char="•"/>
              <a:defRPr sz="1600">
                <a:solidFill>
                  <a:schemeClr val="bg2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677863" indent="-11112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68B00"/>
              </a:buClr>
              <a:buSzPct val="90000"/>
              <a:buFont typeface="Lucida Grande" charset="0"/>
              <a:buChar char="‒"/>
              <a:defRPr sz="1400">
                <a:solidFill>
                  <a:schemeClr val="bg2"/>
                </a:solidFill>
                <a:latin typeface="Arial" pitchFamily="34" charset="0"/>
                <a:ea typeface="Arial Narrow" pitchFamily="-112" charset="0"/>
                <a:cs typeface="Arial" pitchFamily="34" charset="0"/>
              </a:defRPr>
            </a:lvl3pPr>
            <a:lvl4pPr marL="850900" indent="-11112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68B00"/>
              </a:buClr>
              <a:buFont typeface="Arial" charset="0"/>
              <a:buChar char="•"/>
              <a:defRPr sz="1200">
                <a:solidFill>
                  <a:schemeClr val="bg2"/>
                </a:solidFill>
                <a:latin typeface="Arial" pitchFamily="34" charset="0"/>
                <a:ea typeface="Arial Narrow" pitchFamily="-112" charset="0"/>
                <a:cs typeface="Arial" pitchFamily="34" charset="0"/>
              </a:defRPr>
            </a:lvl4pPr>
            <a:lvl5pPr marL="1038225" indent="-1158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68B00"/>
              </a:buClr>
              <a:buFont typeface="Lucida Grande" charset="0"/>
              <a:buChar char="‒"/>
              <a:defRPr sz="1100">
                <a:solidFill>
                  <a:schemeClr val="bg2"/>
                </a:solidFill>
                <a:latin typeface="Arial" pitchFamily="34" charset="0"/>
                <a:ea typeface="Arial Narrow" pitchFamily="-112" charset="0"/>
                <a:cs typeface="Arial" pitchFamily="34" charset="0"/>
              </a:defRPr>
            </a:lvl5pPr>
            <a:lvl6pPr marL="2466564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6pPr>
            <a:lvl7pPr marL="2876707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7pPr>
            <a:lvl8pPr marL="3286853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8pPr>
            <a:lvl9pPr marL="3696997" indent="-227856" algn="l" defTabSz="914279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3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A comparison of the co-manifested payload dynamics to an applied buffet force in the frequency domain provides an explanation for the ERM’s higher responses</a:t>
            </a:r>
          </a:p>
          <a:p>
            <a:pPr lvl="1"/>
            <a:r>
              <a:rPr lang="en-US" sz="1200" dirty="0">
                <a:solidFill>
                  <a:schemeClr val="bg1"/>
                </a:solidFill>
              </a:rPr>
              <a:t>Blue, red curves show frequency response function (FRF) results of the SLS B1B T50 / I-HAB and ERM structures, respectively</a:t>
            </a:r>
          </a:p>
          <a:p>
            <a:pPr lvl="2"/>
            <a:r>
              <a:rPr lang="en-US" sz="1050" dirty="0">
                <a:solidFill>
                  <a:schemeClr val="bg1"/>
                </a:solidFill>
              </a:rPr>
              <a:t>FRF input is a distributed FZ load at the SLS centerline aero grids</a:t>
            </a:r>
          </a:p>
          <a:p>
            <a:pPr lvl="2"/>
            <a:r>
              <a:rPr lang="en-US" sz="1050" dirty="0">
                <a:solidFill>
                  <a:schemeClr val="bg1"/>
                </a:solidFill>
              </a:rPr>
              <a:t>FRF output is the secondary payload (I-HAB, ERM) CG acceleration</a:t>
            </a:r>
          </a:p>
          <a:p>
            <a:pPr lvl="1"/>
            <a:r>
              <a:rPr lang="en-US" sz="1200" dirty="0">
                <a:solidFill>
                  <a:schemeClr val="bg1"/>
                </a:solidFill>
              </a:rPr>
              <a:t>Gray curve represents the FFT magnitude of the FZ buffet force applied to the USA Cone/Cylinder transition from the Mach 0.7/alpha=0/beta=0 buffet case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The SLS/ERM model is more reactive to forces with higher frequency content</a:t>
            </a:r>
          </a:p>
          <a:p>
            <a:pPr lvl="1"/>
            <a:r>
              <a:rPr lang="en-US" sz="1200" dirty="0">
                <a:solidFill>
                  <a:schemeClr val="bg1"/>
                </a:solidFill>
              </a:rPr>
              <a:t>Particularly sensitive to loads at USA Cone/Cylinder Transition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Response change found to be due to differences between the I-HAB and ERM, not the NTRC vs. standard CLA</a:t>
            </a:r>
          </a:p>
          <a:p>
            <a:pPr lvl="1"/>
            <a:endParaRPr lang="en-US" sz="1200" dirty="0">
              <a:solidFill>
                <a:schemeClr val="bg1"/>
              </a:solidFill>
            </a:endParaRPr>
          </a:p>
          <a:p>
            <a:pPr marL="338137" lvl="1" indent="0">
              <a:buNone/>
            </a:pP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E2266930-FC1E-2551-27BD-8C31376F23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5" r="4756"/>
          <a:stretch/>
        </p:blipFill>
        <p:spPr>
          <a:xfrm>
            <a:off x="5269044" y="1244160"/>
            <a:ext cx="5372413" cy="473243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E14BFB6-0D6F-B865-6705-D18F32A5978C}"/>
              </a:ext>
            </a:extLst>
          </p:cNvPr>
          <p:cNvGrpSpPr/>
          <p:nvPr/>
        </p:nvGrpSpPr>
        <p:grpSpPr>
          <a:xfrm>
            <a:off x="10641457" y="1108057"/>
            <a:ext cx="1288330" cy="4505783"/>
            <a:chOff x="9349224" y="1330392"/>
            <a:chExt cx="1288330" cy="4505783"/>
          </a:xfrm>
        </p:grpSpPr>
        <p:pic>
          <p:nvPicPr>
            <p:cNvPr id="18" name="Picture 17" descr="Diagram, engineering drawing&#10;&#10;Description automatically generated">
              <a:extLst>
                <a:ext uri="{FF2B5EF4-FFF2-40B4-BE49-F238E27FC236}">
                  <a16:creationId xmlns:a16="http://schemas.microsoft.com/office/drawing/2014/main" id="{6C13D9F0-8DA3-5DDA-985A-0022A98E5E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2660"/>
            <a:stretch/>
          </p:blipFill>
          <p:spPr>
            <a:xfrm>
              <a:off x="9766596" y="1330392"/>
              <a:ext cx="870958" cy="4505783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217A738-B4A2-34EE-4971-BA3A8982B059}"/>
                </a:ext>
              </a:extLst>
            </p:cNvPr>
            <p:cNvSpPr/>
            <p:nvPr/>
          </p:nvSpPr>
          <p:spPr bwMode="auto">
            <a:xfrm>
              <a:off x="10254076" y="2710519"/>
              <a:ext cx="129841" cy="192881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900" dirty="0">
                <a:solidFill>
                  <a:srgbClr val="666666"/>
                </a:solidFill>
                <a:latin typeface="55 Helvetica Roman" pitchFamily="1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1E5705E-B786-92F8-3095-20F42B691912}"/>
                </a:ext>
              </a:extLst>
            </p:cNvPr>
            <p:cNvSpPr txBox="1"/>
            <p:nvPr/>
          </p:nvSpPr>
          <p:spPr>
            <a:xfrm>
              <a:off x="9349224" y="2710518"/>
              <a:ext cx="870957" cy="4154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700" b="1" dirty="0">
                  <a:solidFill>
                    <a:schemeClr val="bg1"/>
                  </a:solidFill>
                </a:rPr>
                <a:t>USA Cone/Cylinder Transition</a:t>
              </a:r>
              <a:endParaRPr lang="en-US" sz="700" b="1" dirty="0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703EDF3-0089-EBFB-07E8-84AAA198BDA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784702" y="2803816"/>
              <a:ext cx="336998" cy="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0D99506-668C-B44C-2033-0AA6D45C8658}"/>
                </a:ext>
              </a:extLst>
            </p:cNvPr>
            <p:cNvSpPr txBox="1"/>
            <p:nvPr/>
          </p:nvSpPr>
          <p:spPr>
            <a:xfrm>
              <a:off x="9709214" y="2412466"/>
              <a:ext cx="557335" cy="2000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700" b="1" dirty="0">
                  <a:solidFill>
                    <a:schemeClr val="bg1"/>
                  </a:solidFill>
                </a:rPr>
                <a:t>Payload</a:t>
              </a:r>
              <a:endParaRPr lang="en-US" sz="700" b="1" dirty="0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856FD36-0CF6-9415-CBBC-F671F82BC8B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079108" y="2599258"/>
              <a:ext cx="134014" cy="11126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467203217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8141_SLS Feb 2012_Safety_Meeting_Final_SCob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>
            <a:ln>
              <a:noFill/>
            </a:ln>
            <a:solidFill>
              <a:srgbClr val="666666"/>
            </a:solidFill>
            <a:effectLst/>
            <a:latin typeface="55 Helvetica Roma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>
            <a:ln>
              <a:noFill/>
            </a:ln>
            <a:solidFill>
              <a:srgbClr val="666666"/>
            </a:solidFill>
            <a:effectLst/>
            <a:latin typeface="55 Helvetica Roman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4D4D4D"/>
        </a:dk1>
        <a:lt1>
          <a:srgbClr val="FFFFD9"/>
        </a:lt1>
        <a:dk2>
          <a:srgbClr val="000000"/>
        </a:dk2>
        <a:lt2>
          <a:srgbClr val="7F7F7D"/>
        </a:lt2>
        <a:accent1>
          <a:srgbClr val="DEDACF"/>
        </a:accent1>
        <a:accent2>
          <a:srgbClr val="536D89"/>
        </a:accent2>
        <a:accent3>
          <a:srgbClr val="FFFFE9"/>
        </a:accent3>
        <a:accent4>
          <a:srgbClr val="404040"/>
        </a:accent4>
        <a:accent5>
          <a:srgbClr val="ECEAE4"/>
        </a:accent5>
        <a:accent6>
          <a:srgbClr val="4A627C"/>
        </a:accent6>
        <a:hlink>
          <a:srgbClr val="943C35"/>
        </a:hlink>
        <a:folHlink>
          <a:srgbClr val="6340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E1EAED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EEF3F4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85B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666666"/>
        </a:dk1>
        <a:lt1>
          <a:srgbClr val="FFFFFF"/>
        </a:lt1>
        <a:dk2>
          <a:srgbClr val="000000"/>
        </a:dk2>
        <a:lt2>
          <a:srgbClr val="333333"/>
        </a:lt2>
        <a:accent1>
          <a:srgbClr val="D7DCC8"/>
        </a:accent1>
        <a:accent2>
          <a:srgbClr val="8DC6FF"/>
        </a:accent2>
        <a:accent3>
          <a:srgbClr val="FFFFFF"/>
        </a:accent3>
        <a:accent4>
          <a:srgbClr val="565656"/>
        </a:accent4>
        <a:accent5>
          <a:srgbClr val="E8EBE0"/>
        </a:accent5>
        <a:accent6>
          <a:srgbClr val="7FB3E7"/>
        </a:accent6>
        <a:hlink>
          <a:srgbClr val="0066CC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58572B"/>
        </a:dk1>
        <a:lt1>
          <a:srgbClr val="FFFFFF"/>
        </a:lt1>
        <a:dk2>
          <a:srgbClr val="808000"/>
        </a:dk2>
        <a:lt2>
          <a:srgbClr val="333333"/>
        </a:lt2>
        <a:accent1>
          <a:srgbClr val="CCCC99"/>
        </a:accent1>
        <a:accent2>
          <a:srgbClr val="FFFFCC"/>
        </a:accent2>
        <a:accent3>
          <a:srgbClr val="FFFFFF"/>
        </a:accent3>
        <a:accent4>
          <a:srgbClr val="4A4923"/>
        </a:accent4>
        <a:accent5>
          <a:srgbClr val="E2E2CA"/>
        </a:accent5>
        <a:accent6>
          <a:srgbClr val="E7E7B9"/>
        </a:accent6>
        <a:hlink>
          <a:srgbClr val="99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666633"/>
        </a:dk1>
        <a:lt1>
          <a:srgbClr val="008080"/>
        </a:lt1>
        <a:dk2>
          <a:srgbClr val="808000"/>
        </a:dk2>
        <a:lt2>
          <a:srgbClr val="005A58"/>
        </a:lt2>
        <a:accent1>
          <a:srgbClr val="B5C6B3"/>
        </a:accent1>
        <a:accent2>
          <a:srgbClr val="FFA962"/>
        </a:accent2>
        <a:accent3>
          <a:srgbClr val="AAC0C0"/>
        </a:accent3>
        <a:accent4>
          <a:srgbClr val="56562A"/>
        </a:accent4>
        <a:accent5>
          <a:srgbClr val="D7DFD6"/>
        </a:accent5>
        <a:accent6>
          <a:srgbClr val="E79958"/>
        </a:accent6>
        <a:hlink>
          <a:srgbClr val="FFEFCE"/>
        </a:hlink>
        <a:folHlink>
          <a:srgbClr val="A741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003366"/>
        </a:dk1>
        <a:lt1>
          <a:srgbClr val="A28E73"/>
        </a:lt1>
        <a:dk2>
          <a:srgbClr val="000099"/>
        </a:dk2>
        <a:lt2>
          <a:srgbClr val="D2C368"/>
        </a:lt2>
        <a:accent1>
          <a:srgbClr val="D1EBEA"/>
        </a:accent1>
        <a:accent2>
          <a:srgbClr val="CEC975"/>
        </a:accent2>
        <a:accent3>
          <a:srgbClr val="AAAACA"/>
        </a:accent3>
        <a:accent4>
          <a:srgbClr val="8A7861"/>
        </a:accent4>
        <a:accent5>
          <a:srgbClr val="E5F3F3"/>
        </a:accent5>
        <a:accent6>
          <a:srgbClr val="BAB669"/>
        </a:accent6>
        <a:hlink>
          <a:srgbClr val="7EBA93"/>
        </a:hlink>
        <a:folHlink>
          <a:srgbClr val="F09D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36699"/>
        </a:dk1>
        <a:lt1>
          <a:srgbClr val="969696"/>
        </a:lt1>
        <a:dk2>
          <a:srgbClr val="000000"/>
        </a:dk2>
        <a:lt2>
          <a:srgbClr val="517FA1"/>
        </a:lt2>
        <a:accent1>
          <a:srgbClr val="F3F5DD"/>
        </a:accent1>
        <a:accent2>
          <a:srgbClr val="CB4B0A"/>
        </a:accent2>
        <a:accent3>
          <a:srgbClr val="AAAAAA"/>
        </a:accent3>
        <a:accent4>
          <a:srgbClr val="7F7F7F"/>
        </a:accent4>
        <a:accent5>
          <a:srgbClr val="F8F9EB"/>
        </a:accent5>
        <a:accent6>
          <a:srgbClr val="B84308"/>
        </a:accent6>
        <a:hlink>
          <a:srgbClr val="D4B224"/>
        </a:hlink>
        <a:folHlink>
          <a:srgbClr val="D58E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5C1F00"/>
        </a:dk1>
        <a:lt1>
          <a:srgbClr val="8FA418"/>
        </a:lt1>
        <a:dk2>
          <a:srgbClr val="800000"/>
        </a:dk2>
        <a:lt2>
          <a:srgbClr val="A89546"/>
        </a:lt2>
        <a:accent1>
          <a:srgbClr val="EDF6BE"/>
        </a:accent1>
        <a:accent2>
          <a:srgbClr val="ADBC00"/>
        </a:accent2>
        <a:accent3>
          <a:srgbClr val="C0AAAA"/>
        </a:accent3>
        <a:accent4>
          <a:srgbClr val="798B13"/>
        </a:accent4>
        <a:accent5>
          <a:srgbClr val="F4FADB"/>
        </a:accent5>
        <a:accent6>
          <a:srgbClr val="9CAA00"/>
        </a:accent6>
        <a:hlink>
          <a:srgbClr val="FF7500"/>
        </a:hlink>
        <a:folHlink>
          <a:srgbClr val="3E5E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S_Internal_PPT Template_NOV 2015">
  <a:themeElements>
    <a:clrScheme name="October 2015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>
            <a:ln>
              <a:noFill/>
            </a:ln>
            <a:solidFill>
              <a:srgbClr val="666666"/>
            </a:solidFill>
            <a:effectLst/>
            <a:latin typeface="55 Helvetica Roma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>
            <a:ln>
              <a:noFill/>
            </a:ln>
            <a:solidFill>
              <a:srgbClr val="666666"/>
            </a:solidFill>
            <a:effectLst/>
            <a:latin typeface="55 Helvetica Roman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4D4D4D"/>
        </a:dk1>
        <a:lt1>
          <a:srgbClr val="FFFFD9"/>
        </a:lt1>
        <a:dk2>
          <a:srgbClr val="000000"/>
        </a:dk2>
        <a:lt2>
          <a:srgbClr val="7F7F7D"/>
        </a:lt2>
        <a:accent1>
          <a:srgbClr val="DEDACF"/>
        </a:accent1>
        <a:accent2>
          <a:srgbClr val="536D89"/>
        </a:accent2>
        <a:accent3>
          <a:srgbClr val="FFFFE9"/>
        </a:accent3>
        <a:accent4>
          <a:srgbClr val="404040"/>
        </a:accent4>
        <a:accent5>
          <a:srgbClr val="ECEAE4"/>
        </a:accent5>
        <a:accent6>
          <a:srgbClr val="4A627C"/>
        </a:accent6>
        <a:hlink>
          <a:srgbClr val="943C35"/>
        </a:hlink>
        <a:folHlink>
          <a:srgbClr val="6340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E1EAED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EEF3F4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85B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666666"/>
        </a:dk1>
        <a:lt1>
          <a:srgbClr val="FFFFFF"/>
        </a:lt1>
        <a:dk2>
          <a:srgbClr val="000000"/>
        </a:dk2>
        <a:lt2>
          <a:srgbClr val="333333"/>
        </a:lt2>
        <a:accent1>
          <a:srgbClr val="D7DCC8"/>
        </a:accent1>
        <a:accent2>
          <a:srgbClr val="8DC6FF"/>
        </a:accent2>
        <a:accent3>
          <a:srgbClr val="FFFFFF"/>
        </a:accent3>
        <a:accent4>
          <a:srgbClr val="565656"/>
        </a:accent4>
        <a:accent5>
          <a:srgbClr val="E8EBE0"/>
        </a:accent5>
        <a:accent6>
          <a:srgbClr val="7FB3E7"/>
        </a:accent6>
        <a:hlink>
          <a:srgbClr val="0066CC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58572B"/>
        </a:dk1>
        <a:lt1>
          <a:srgbClr val="FFFFFF"/>
        </a:lt1>
        <a:dk2>
          <a:srgbClr val="808000"/>
        </a:dk2>
        <a:lt2>
          <a:srgbClr val="333333"/>
        </a:lt2>
        <a:accent1>
          <a:srgbClr val="CCCC99"/>
        </a:accent1>
        <a:accent2>
          <a:srgbClr val="FFFFCC"/>
        </a:accent2>
        <a:accent3>
          <a:srgbClr val="FFFFFF"/>
        </a:accent3>
        <a:accent4>
          <a:srgbClr val="4A4923"/>
        </a:accent4>
        <a:accent5>
          <a:srgbClr val="E2E2CA"/>
        </a:accent5>
        <a:accent6>
          <a:srgbClr val="E7E7B9"/>
        </a:accent6>
        <a:hlink>
          <a:srgbClr val="99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666633"/>
        </a:dk1>
        <a:lt1>
          <a:srgbClr val="008080"/>
        </a:lt1>
        <a:dk2>
          <a:srgbClr val="808000"/>
        </a:dk2>
        <a:lt2>
          <a:srgbClr val="005A58"/>
        </a:lt2>
        <a:accent1>
          <a:srgbClr val="B5C6B3"/>
        </a:accent1>
        <a:accent2>
          <a:srgbClr val="FFA962"/>
        </a:accent2>
        <a:accent3>
          <a:srgbClr val="AAC0C0"/>
        </a:accent3>
        <a:accent4>
          <a:srgbClr val="56562A"/>
        </a:accent4>
        <a:accent5>
          <a:srgbClr val="D7DFD6"/>
        </a:accent5>
        <a:accent6>
          <a:srgbClr val="E79958"/>
        </a:accent6>
        <a:hlink>
          <a:srgbClr val="FFEFCE"/>
        </a:hlink>
        <a:folHlink>
          <a:srgbClr val="A741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003366"/>
        </a:dk1>
        <a:lt1>
          <a:srgbClr val="A28E73"/>
        </a:lt1>
        <a:dk2>
          <a:srgbClr val="000099"/>
        </a:dk2>
        <a:lt2>
          <a:srgbClr val="D2C368"/>
        </a:lt2>
        <a:accent1>
          <a:srgbClr val="D1EBEA"/>
        </a:accent1>
        <a:accent2>
          <a:srgbClr val="CEC975"/>
        </a:accent2>
        <a:accent3>
          <a:srgbClr val="AAAACA"/>
        </a:accent3>
        <a:accent4>
          <a:srgbClr val="8A7861"/>
        </a:accent4>
        <a:accent5>
          <a:srgbClr val="E5F3F3"/>
        </a:accent5>
        <a:accent6>
          <a:srgbClr val="BAB669"/>
        </a:accent6>
        <a:hlink>
          <a:srgbClr val="7EBA93"/>
        </a:hlink>
        <a:folHlink>
          <a:srgbClr val="F09D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36699"/>
        </a:dk1>
        <a:lt1>
          <a:srgbClr val="969696"/>
        </a:lt1>
        <a:dk2>
          <a:srgbClr val="000000"/>
        </a:dk2>
        <a:lt2>
          <a:srgbClr val="517FA1"/>
        </a:lt2>
        <a:accent1>
          <a:srgbClr val="F3F5DD"/>
        </a:accent1>
        <a:accent2>
          <a:srgbClr val="CB4B0A"/>
        </a:accent2>
        <a:accent3>
          <a:srgbClr val="AAAAAA"/>
        </a:accent3>
        <a:accent4>
          <a:srgbClr val="7F7F7F"/>
        </a:accent4>
        <a:accent5>
          <a:srgbClr val="F8F9EB"/>
        </a:accent5>
        <a:accent6>
          <a:srgbClr val="B84308"/>
        </a:accent6>
        <a:hlink>
          <a:srgbClr val="D4B224"/>
        </a:hlink>
        <a:folHlink>
          <a:srgbClr val="D58E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5C1F00"/>
        </a:dk1>
        <a:lt1>
          <a:srgbClr val="8FA418"/>
        </a:lt1>
        <a:dk2>
          <a:srgbClr val="800000"/>
        </a:dk2>
        <a:lt2>
          <a:srgbClr val="A89546"/>
        </a:lt2>
        <a:accent1>
          <a:srgbClr val="EDF6BE"/>
        </a:accent1>
        <a:accent2>
          <a:srgbClr val="ADBC00"/>
        </a:accent2>
        <a:accent3>
          <a:srgbClr val="C0AAAA"/>
        </a:accent3>
        <a:accent4>
          <a:srgbClr val="798B13"/>
        </a:accent4>
        <a:accent5>
          <a:srgbClr val="F4FADB"/>
        </a:accent5>
        <a:accent6>
          <a:srgbClr val="9CAA00"/>
        </a:accent6>
        <a:hlink>
          <a:srgbClr val="FF7500"/>
        </a:hlink>
        <a:folHlink>
          <a:srgbClr val="3E5E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LS Internal Aug2017.potx" id="{8FF999BE-7285-4880-B10B-DB8DBBB72F74}" vid="{EA2B29C6-6498-4B13-BA9A-1EEEE13B07A3}"/>
    </a:ext>
  </a:extLst>
</a:theme>
</file>

<file path=ppt/theme/theme3.xml><?xml version="1.0" encoding="utf-8"?>
<a:theme xmlns:a="http://schemas.openxmlformats.org/drawingml/2006/main" name="New SLS DAC3 White Bkgrd PPT Template_Oct292015">
  <a:themeElements>
    <a:clrScheme name="October 2015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>
            <a:ln>
              <a:noFill/>
            </a:ln>
            <a:solidFill>
              <a:srgbClr val="666666"/>
            </a:solidFill>
            <a:effectLst/>
            <a:latin typeface="55 Helvetica Roma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>
            <a:ln>
              <a:noFill/>
            </a:ln>
            <a:solidFill>
              <a:srgbClr val="666666"/>
            </a:solidFill>
            <a:effectLst/>
            <a:latin typeface="55 Helvetica Roman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4D4D4D"/>
        </a:dk1>
        <a:lt1>
          <a:srgbClr val="FFFFD9"/>
        </a:lt1>
        <a:dk2>
          <a:srgbClr val="000000"/>
        </a:dk2>
        <a:lt2>
          <a:srgbClr val="7F7F7D"/>
        </a:lt2>
        <a:accent1>
          <a:srgbClr val="DEDACF"/>
        </a:accent1>
        <a:accent2>
          <a:srgbClr val="536D89"/>
        </a:accent2>
        <a:accent3>
          <a:srgbClr val="FFFFE9"/>
        </a:accent3>
        <a:accent4>
          <a:srgbClr val="404040"/>
        </a:accent4>
        <a:accent5>
          <a:srgbClr val="ECEAE4"/>
        </a:accent5>
        <a:accent6>
          <a:srgbClr val="4A627C"/>
        </a:accent6>
        <a:hlink>
          <a:srgbClr val="943C35"/>
        </a:hlink>
        <a:folHlink>
          <a:srgbClr val="6340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E1EAED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EEF3F4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85B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666666"/>
        </a:dk1>
        <a:lt1>
          <a:srgbClr val="FFFFFF"/>
        </a:lt1>
        <a:dk2>
          <a:srgbClr val="000000"/>
        </a:dk2>
        <a:lt2>
          <a:srgbClr val="333333"/>
        </a:lt2>
        <a:accent1>
          <a:srgbClr val="D7DCC8"/>
        </a:accent1>
        <a:accent2>
          <a:srgbClr val="8DC6FF"/>
        </a:accent2>
        <a:accent3>
          <a:srgbClr val="FFFFFF"/>
        </a:accent3>
        <a:accent4>
          <a:srgbClr val="565656"/>
        </a:accent4>
        <a:accent5>
          <a:srgbClr val="E8EBE0"/>
        </a:accent5>
        <a:accent6>
          <a:srgbClr val="7FB3E7"/>
        </a:accent6>
        <a:hlink>
          <a:srgbClr val="0066CC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58572B"/>
        </a:dk1>
        <a:lt1>
          <a:srgbClr val="FFFFFF"/>
        </a:lt1>
        <a:dk2>
          <a:srgbClr val="808000"/>
        </a:dk2>
        <a:lt2>
          <a:srgbClr val="333333"/>
        </a:lt2>
        <a:accent1>
          <a:srgbClr val="CCCC99"/>
        </a:accent1>
        <a:accent2>
          <a:srgbClr val="FFFFCC"/>
        </a:accent2>
        <a:accent3>
          <a:srgbClr val="FFFFFF"/>
        </a:accent3>
        <a:accent4>
          <a:srgbClr val="4A4923"/>
        </a:accent4>
        <a:accent5>
          <a:srgbClr val="E2E2CA"/>
        </a:accent5>
        <a:accent6>
          <a:srgbClr val="E7E7B9"/>
        </a:accent6>
        <a:hlink>
          <a:srgbClr val="99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666633"/>
        </a:dk1>
        <a:lt1>
          <a:srgbClr val="008080"/>
        </a:lt1>
        <a:dk2>
          <a:srgbClr val="808000"/>
        </a:dk2>
        <a:lt2>
          <a:srgbClr val="005A58"/>
        </a:lt2>
        <a:accent1>
          <a:srgbClr val="B5C6B3"/>
        </a:accent1>
        <a:accent2>
          <a:srgbClr val="FFA962"/>
        </a:accent2>
        <a:accent3>
          <a:srgbClr val="AAC0C0"/>
        </a:accent3>
        <a:accent4>
          <a:srgbClr val="56562A"/>
        </a:accent4>
        <a:accent5>
          <a:srgbClr val="D7DFD6"/>
        </a:accent5>
        <a:accent6>
          <a:srgbClr val="E79958"/>
        </a:accent6>
        <a:hlink>
          <a:srgbClr val="FFEFCE"/>
        </a:hlink>
        <a:folHlink>
          <a:srgbClr val="A741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003366"/>
        </a:dk1>
        <a:lt1>
          <a:srgbClr val="A28E73"/>
        </a:lt1>
        <a:dk2>
          <a:srgbClr val="000099"/>
        </a:dk2>
        <a:lt2>
          <a:srgbClr val="D2C368"/>
        </a:lt2>
        <a:accent1>
          <a:srgbClr val="D1EBEA"/>
        </a:accent1>
        <a:accent2>
          <a:srgbClr val="CEC975"/>
        </a:accent2>
        <a:accent3>
          <a:srgbClr val="AAAACA"/>
        </a:accent3>
        <a:accent4>
          <a:srgbClr val="8A7861"/>
        </a:accent4>
        <a:accent5>
          <a:srgbClr val="E5F3F3"/>
        </a:accent5>
        <a:accent6>
          <a:srgbClr val="BAB669"/>
        </a:accent6>
        <a:hlink>
          <a:srgbClr val="7EBA93"/>
        </a:hlink>
        <a:folHlink>
          <a:srgbClr val="F09D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36699"/>
        </a:dk1>
        <a:lt1>
          <a:srgbClr val="969696"/>
        </a:lt1>
        <a:dk2>
          <a:srgbClr val="000000"/>
        </a:dk2>
        <a:lt2>
          <a:srgbClr val="517FA1"/>
        </a:lt2>
        <a:accent1>
          <a:srgbClr val="F3F5DD"/>
        </a:accent1>
        <a:accent2>
          <a:srgbClr val="CB4B0A"/>
        </a:accent2>
        <a:accent3>
          <a:srgbClr val="AAAAAA"/>
        </a:accent3>
        <a:accent4>
          <a:srgbClr val="7F7F7F"/>
        </a:accent4>
        <a:accent5>
          <a:srgbClr val="F8F9EB"/>
        </a:accent5>
        <a:accent6>
          <a:srgbClr val="B84308"/>
        </a:accent6>
        <a:hlink>
          <a:srgbClr val="D4B224"/>
        </a:hlink>
        <a:folHlink>
          <a:srgbClr val="D58E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5C1F00"/>
        </a:dk1>
        <a:lt1>
          <a:srgbClr val="8FA418"/>
        </a:lt1>
        <a:dk2>
          <a:srgbClr val="800000"/>
        </a:dk2>
        <a:lt2>
          <a:srgbClr val="A89546"/>
        </a:lt2>
        <a:accent1>
          <a:srgbClr val="EDF6BE"/>
        </a:accent1>
        <a:accent2>
          <a:srgbClr val="ADBC00"/>
        </a:accent2>
        <a:accent3>
          <a:srgbClr val="C0AAAA"/>
        </a:accent3>
        <a:accent4>
          <a:srgbClr val="798B13"/>
        </a:accent4>
        <a:accent5>
          <a:srgbClr val="F4FADB"/>
        </a:accent5>
        <a:accent6>
          <a:srgbClr val="9CAA00"/>
        </a:accent6>
        <a:hlink>
          <a:srgbClr val="FF7500"/>
        </a:hlink>
        <a:folHlink>
          <a:srgbClr val="3E5E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LSChartTemplate.potx" id="{209439A3-3D46-4F7B-BBF5-D3192B22D1FC}" vid="{C78573B5-6789-4598-9E3C-4195EEBB632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83870</TotalTime>
  <Words>1945</Words>
  <Application>Microsoft Office PowerPoint</Application>
  <PresentationFormat>Widescreen</PresentationFormat>
  <Paragraphs>212</Paragraphs>
  <Slides>11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55 Helvetica Roman</vt:lpstr>
      <vt:lpstr>Arial</vt:lpstr>
      <vt:lpstr>Arial Narrow</vt:lpstr>
      <vt:lpstr>Calibri</vt:lpstr>
      <vt:lpstr>Cambria Math</vt:lpstr>
      <vt:lpstr>Century Gothic</vt:lpstr>
      <vt:lpstr>Lucida Grande</vt:lpstr>
      <vt:lpstr>LucidaGrande</vt:lpstr>
      <vt:lpstr>Wingdings</vt:lpstr>
      <vt:lpstr>8141_SLS Feb 2012_Safety_Meeting_Final_SCobb</vt:lpstr>
      <vt:lpstr>SLS_Internal_PPT Template_NOV 2015</vt:lpstr>
      <vt:lpstr>New SLS DAC3 White Bkgrd PPT Template_Oct292015</vt:lpstr>
      <vt:lpstr>Equation.3</vt:lpstr>
      <vt:lpstr>Worksheet</vt:lpstr>
      <vt:lpstr>PowerPoint Presentation</vt:lpstr>
      <vt:lpstr>Introduction</vt:lpstr>
      <vt:lpstr>Why NTRC?</vt:lpstr>
      <vt:lpstr>A Synopsis of the NTRC Method*</vt:lpstr>
      <vt:lpstr>SLS Coupled Loads Analysis</vt:lpstr>
      <vt:lpstr>SLS B1B, IHAB, and ERM Finite Element Models</vt:lpstr>
      <vt:lpstr>Verification of NTRC with I-HAB</vt:lpstr>
      <vt:lpstr>SLS B1B/ERM NTRC CLA Initial Analysis Results Synopsis</vt:lpstr>
      <vt:lpstr>SLS B1B/ERM NTRC CLA Initial Results Assessment</vt:lpstr>
      <vt:lpstr>SLS B1B/ERM NTRC Sensitivity Study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Decker, Austin F. (MSFC-EV31)</dc:creator>
  <cp:lastModifiedBy>Decker, Austin F. (MSFC-EV30)</cp:lastModifiedBy>
  <cp:revision>318</cp:revision>
  <dcterms:created xsi:type="dcterms:W3CDTF">2021-11-04T01:24:45Z</dcterms:created>
  <dcterms:modified xsi:type="dcterms:W3CDTF">2024-04-26T04:15:47Z</dcterms:modified>
</cp:coreProperties>
</file>