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66" r:id="rId5"/>
    <p:sldId id="257" r:id="rId6"/>
    <p:sldId id="260" r:id="rId7"/>
    <p:sldId id="307" r:id="rId8"/>
    <p:sldId id="265" r:id="rId9"/>
    <p:sldId id="1020" r:id="rId10"/>
    <p:sldId id="1019" r:id="rId11"/>
    <p:sldId id="1021" r:id="rId12"/>
    <p:sldId id="1022" r:id="rId13"/>
    <p:sldId id="1023"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gadia, Vishal (LARC-E301)[STARSS III Affiiate]" initials="BV(IA" lastIdx="4" clrIdx="0">
    <p:extLst>
      <p:ext uri="{19B8F6BF-5375-455C-9EA6-DF929625EA0E}">
        <p15:presenceInfo xmlns:p15="http://schemas.microsoft.com/office/powerpoint/2012/main" userId="S-1-5-21-330711430-3775241029-4075259233-848668" providerId="AD"/>
      </p:ext>
    </p:extLst>
  </p:cmAuthor>
  <p:cmAuthor id="2" name="Groenen, Danielle (LARC-E301)[Science Systems &amp; Applications, Inc.]" initials="GD(S&amp;AI" lastIdx="3" clrIdx="1">
    <p:extLst>
      <p:ext uri="{19B8F6BF-5375-455C-9EA6-DF929625EA0E}">
        <p15:presenceInfo xmlns:p15="http://schemas.microsoft.com/office/powerpoint/2012/main" userId="S-1-5-21-330711430-3775241029-4075259233-9046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E5FF"/>
    <a:srgbClr val="F2F7FA"/>
    <a:srgbClr val="DBE8EE"/>
    <a:srgbClr val="91B4C8"/>
    <a:srgbClr val="6AC0E1"/>
    <a:srgbClr val="52B3D9"/>
    <a:srgbClr val="68BAE1"/>
    <a:srgbClr val="6DB8E3"/>
    <a:srgbClr val="AAE3F7"/>
    <a:srgbClr val="ABD5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87421" autoAdjust="0"/>
  </p:normalViewPr>
  <p:slideViewPr>
    <p:cSldViewPr snapToGrid="0" snapToObjects="1">
      <p:cViewPr varScale="1">
        <p:scale>
          <a:sx n="71" d="100"/>
          <a:sy n="71" d="100"/>
        </p:scale>
        <p:origin x="1046" y="62"/>
      </p:cViewPr>
      <p:guideLst/>
    </p:cSldViewPr>
  </p:slideViewPr>
  <p:notesTextViewPr>
    <p:cViewPr>
      <p:scale>
        <a:sx n="1" d="1"/>
        <a:sy n="1" d="1"/>
      </p:scale>
      <p:origin x="0" y="0"/>
    </p:cViewPr>
  </p:notesTextViewPr>
  <p:sorterViewPr>
    <p:cViewPr varScale="1">
      <p:scale>
        <a:sx n="100" d="100"/>
        <a:sy n="100" d="100"/>
      </p:scale>
      <p:origin x="0" y="-6928"/>
    </p:cViewPr>
  </p:sorterViewPr>
  <p:notesViewPr>
    <p:cSldViewPr snapToGrid="0" snapToObjects="1" showGuides="1">
      <p:cViewPr varScale="1">
        <p:scale>
          <a:sx n="182" d="100"/>
          <a:sy n="182" d="100"/>
        </p:scale>
        <p:origin x="468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84103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320044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support TEMPO because we are part of EOSDIS Earth Observation System Data and Information System and it is the NASA’s infrastructure for all data archiving and distribution. We process, we archive and we distribute thousands of data products to the global user community and we provide use support services. We offer benefits to the science teams such as support to the metadata development, metrics and tracking. Add the data to distribution applications. In the core of ESDIS system is the (DAACS) or Distributed Active archive centers. There are 12 DAACs distributed across the country, each is focusing in a science domain and you can see where they are here on the map. Other elements are science data processing segments. CMR is high performance metadata database that carries data from DAACs for search and discovery for any NASA archived datasets. It can be accessed by public </a:t>
            </a:r>
            <a:r>
              <a:rPr lang="en-US" dirty="0" err="1"/>
              <a:t>api</a:t>
            </a:r>
            <a:r>
              <a:rPr lang="en-US" dirty="0"/>
              <a:t> or EDS. Also, NASA Worldview and GIBS</a:t>
            </a:r>
          </a:p>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3</a:t>
            </a:fld>
            <a:endParaRPr lang="en-US"/>
          </a:p>
        </p:txBody>
      </p:sp>
    </p:spTree>
    <p:extLst>
      <p:ext uri="{BB962C8B-B14F-4D97-AF65-F5344CB8AC3E}">
        <p14:creationId xmlns:p14="http://schemas.microsoft.com/office/powerpoint/2010/main" val="200479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4</a:t>
            </a:fld>
            <a:endParaRPr lang="en-US"/>
          </a:p>
        </p:txBody>
      </p:sp>
    </p:spTree>
    <p:extLst>
      <p:ext uri="{BB962C8B-B14F-4D97-AF65-F5344CB8AC3E}">
        <p14:creationId xmlns:p14="http://schemas.microsoft.com/office/powerpoint/2010/main" val="3950671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 Science Satellite constellation which is the bread and butter of what we are working here so currently they offered 20 satellite and sensor in NASA’s earth science constellation continuedly monitoring weather climate and environment for research and application purposes. This constellation include several sensors onboard the continuously crude international space station. When you are looking at this chart, All the satellites in the cooler colors. The greens and the blues are the satellites that we are currently have operating on orbit. The </a:t>
            </a:r>
            <a:r>
              <a:rPr lang="en-US" dirty="0" err="1"/>
              <a:t>ons</a:t>
            </a:r>
            <a:r>
              <a:rPr lang="en-US" dirty="0"/>
              <a:t> that are in the warmer colors, the oranges and the yellows are the one we are planning to launch from now till the end of the decade because currently this is the largest civilian Earth Observing Satellite constellation that the world has ever known.</a:t>
            </a:r>
          </a:p>
          <a:p>
            <a:endParaRPr lang="en-US" dirty="0"/>
          </a:p>
          <a:p>
            <a:r>
              <a:rPr lang="en-US" dirty="0"/>
              <a:t>An investment by year of the US government 2 Billion US Dollars with a B. So we want to make sure that we make the maximum use of this huge investment back to our home.</a:t>
            </a:r>
          </a:p>
          <a:p>
            <a:endParaRPr lang="en-US" dirty="0"/>
          </a:p>
          <a:p>
            <a:r>
              <a:rPr lang="en-US" dirty="0"/>
              <a:t>This huge constellation won’t be possible with working alone. We must work as a team to success as a team. NASA is working with international partners. Other US government agencies and National Universities and Research Centers.</a:t>
            </a:r>
          </a:p>
        </p:txBody>
      </p:sp>
      <p:sp>
        <p:nvSpPr>
          <p:cNvPr id="4" name="Slide Number Placeholder 3"/>
          <p:cNvSpPr>
            <a:spLocks noGrp="1"/>
          </p:cNvSpPr>
          <p:nvPr>
            <p:ph type="sldNum" sz="quarter" idx="5"/>
          </p:nvPr>
        </p:nvSpPr>
        <p:spPr/>
        <p:txBody>
          <a:bodyPr/>
          <a:lstStyle/>
          <a:p>
            <a:fld id="{146C0CBE-288C-D84B-B11F-1B62224BD7E3}" type="slidenum">
              <a:rPr lang="en-US" smtClean="0"/>
              <a:t>6</a:t>
            </a:fld>
            <a:endParaRPr lang="en-US"/>
          </a:p>
        </p:txBody>
      </p:sp>
    </p:spTree>
    <p:extLst>
      <p:ext uri="{BB962C8B-B14F-4D97-AF65-F5344CB8AC3E}">
        <p14:creationId xmlns:p14="http://schemas.microsoft.com/office/powerpoint/2010/main" val="3762868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9140b3e430_2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g29140b3e430_2_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i="0" dirty="0">
                <a:solidFill>
                  <a:srgbClr val="000000"/>
                </a:solidFill>
              </a:rPr>
              <a:t>Base layer: foundational knowledge, technology, missions &amp; data. Includes building models. (Knowing)</a:t>
            </a:r>
            <a:endParaRPr sz="1200" i="0" dirty="0">
              <a:solidFill>
                <a:srgbClr val="000000"/>
              </a:solidFill>
            </a:endParaRPr>
          </a:p>
          <a:p>
            <a:pPr marL="0" lvl="0" indent="0" algn="l" rtl="0">
              <a:spcBef>
                <a:spcPts val="0"/>
              </a:spcBef>
              <a:spcAft>
                <a:spcPts val="0"/>
              </a:spcAft>
              <a:buNone/>
            </a:pPr>
            <a:r>
              <a:rPr lang="en" sz="1200" i="0" dirty="0">
                <a:solidFill>
                  <a:srgbClr val="000000"/>
                </a:solidFill>
              </a:rPr>
              <a:t>2</a:t>
            </a:r>
            <a:r>
              <a:rPr lang="en" sz="1200" i="0" baseline="30000" dirty="0">
                <a:solidFill>
                  <a:srgbClr val="000000"/>
                </a:solidFill>
              </a:rPr>
              <a:t>nd</a:t>
            </a:r>
            <a:r>
              <a:rPr lang="en" sz="1200" i="0" dirty="0">
                <a:solidFill>
                  <a:srgbClr val="000000"/>
                </a:solidFill>
              </a:rPr>
              <a:t> layer:  Earth system science and applied research. Includes improving models (Learning)</a:t>
            </a:r>
            <a:endParaRPr sz="1200" i="0" dirty="0">
              <a:solidFill>
                <a:srgbClr val="000000"/>
              </a:solidFill>
            </a:endParaRPr>
          </a:p>
          <a:p>
            <a:pPr marL="0" lvl="0" indent="0" algn="l" rtl="0">
              <a:spcBef>
                <a:spcPts val="0"/>
              </a:spcBef>
              <a:spcAft>
                <a:spcPts val="0"/>
              </a:spcAft>
              <a:buNone/>
            </a:pPr>
            <a:r>
              <a:rPr lang="en" sz="1200" i="0" dirty="0">
                <a:solidFill>
                  <a:srgbClr val="000000"/>
                </a:solidFill>
              </a:rPr>
              <a:t>3rd layer: Solutions &amp; Societal Value Includes using models (Doing) </a:t>
            </a:r>
            <a:endParaRPr sz="1200" i="1" dirty="0">
              <a:solidFill>
                <a:srgbClr val="000000"/>
              </a:solidFill>
            </a:endParaRPr>
          </a:p>
          <a:p>
            <a:pPr marL="0" lvl="0" indent="0" algn="l" rtl="0">
              <a:spcBef>
                <a:spcPts val="0"/>
              </a:spcBef>
              <a:spcAft>
                <a:spcPts val="0"/>
              </a:spcAft>
              <a:buNone/>
            </a:pPr>
            <a:r>
              <a:rPr lang="en" sz="1200" i="0" dirty="0">
                <a:solidFill>
                  <a:srgbClr val="000000"/>
                </a:solidFill>
              </a:rPr>
              <a:t>Top layer: Public understanding &amp; exchange (Teaching)</a:t>
            </a:r>
            <a:endParaRPr lang="en-US" sz="1200" i="0" dirty="0">
              <a:solidFill>
                <a:srgbClr val="000000"/>
              </a:solidFill>
            </a:endParaRPr>
          </a:p>
          <a:p>
            <a:pPr marL="0" lvl="0" indent="0" algn="l" rtl="0">
              <a:spcBef>
                <a:spcPts val="0"/>
              </a:spcBef>
              <a:spcAft>
                <a:spcPts val="0"/>
              </a:spcAft>
              <a:buNone/>
            </a:pPr>
            <a:endParaRPr lang="en-US" sz="1200" i="0" dirty="0">
              <a:solidFill>
                <a:srgbClr val="000000"/>
              </a:solidFill>
            </a:endParaRPr>
          </a:p>
          <a:p>
            <a:r>
              <a:rPr lang="en-US" dirty="0"/>
              <a:t>One of the Changes that has Happened in the last few years is the vision of the Director of NASA Earth Science Division Dr. Karen St German. She has sled an effort in the past few years to Pivot NASA’s Earth Science strategy to be more focused on earth action, solutions and Outcomes. In fact in this strategy which is called Earth Science to Action. </a:t>
            </a:r>
          </a:p>
          <a:p>
            <a:endParaRPr lang="en-US" dirty="0"/>
          </a:p>
          <a:p>
            <a:r>
              <a:rPr lang="en-US" dirty="0"/>
              <a:t>This strategy starts at the bottom of this pyramid . With foundation knowledge, technology, Mission and Data.</a:t>
            </a:r>
          </a:p>
          <a:p>
            <a:endParaRPr lang="en-US" dirty="0"/>
          </a:p>
          <a:p>
            <a:r>
              <a:rPr lang="en-US" dirty="0"/>
              <a:t>The next part is Earth system science and applied research from Airborne Ground and Satellite to grow scientific understanding of </a:t>
            </a:r>
            <a:r>
              <a:rPr lang="en-US" dirty="0" err="1"/>
              <a:t>Earth;s</a:t>
            </a:r>
            <a:r>
              <a:rPr lang="en-US" dirty="0"/>
              <a:t> system and use predictive models and applications and tools for use in mitigating adapting and response to climate change</a:t>
            </a:r>
          </a:p>
          <a:p>
            <a:endParaRPr lang="en-US" dirty="0"/>
          </a:p>
          <a:p>
            <a:r>
              <a:rPr lang="en-US" dirty="0"/>
              <a:t>The following piece of the puzzle here is solutions and societal value by offer info through open science , support operational climate services and provide applications and tools to inform decisions like NRT</a:t>
            </a:r>
          </a:p>
          <a:p>
            <a:endParaRPr lang="en-US" dirty="0"/>
          </a:p>
          <a:p>
            <a:r>
              <a:rPr lang="en-US" dirty="0"/>
              <a:t>The spere on the top is the capstone of the pyramid is getting this information to the public by engaging broader audiences and data users to put this understanding the public sphere. Deliver applied science to users. Participate in multi-way info exchange. Use input to inform subsequent work and we need to bring this information back to the foundation to enhance our earth science/data for future planning of the next decade and to meet user needs and meet the challenges that we are facing globally including the climate crises.</a:t>
            </a:r>
          </a:p>
          <a:p>
            <a:endParaRPr lang="en-US" dirty="0"/>
          </a:p>
          <a:p>
            <a:endParaRPr lang="en-US" dirty="0"/>
          </a:p>
          <a:p>
            <a:r>
              <a:rPr lang="en-US" dirty="0"/>
              <a:t>We want to make an example of Earth Action</a:t>
            </a:r>
          </a:p>
          <a:p>
            <a:pPr marL="0" lvl="0" indent="0" algn="l" rtl="0">
              <a:spcBef>
                <a:spcPts val="0"/>
              </a:spcBef>
              <a:spcAft>
                <a:spcPts val="0"/>
              </a:spcAft>
              <a:buNone/>
            </a:pPr>
            <a:endParaRPr lang="en-US" sz="1200" i="0" dirty="0">
              <a:solidFill>
                <a:srgbClr val="000000"/>
              </a:solidFill>
            </a:endParaRPr>
          </a:p>
        </p:txBody>
      </p:sp>
      <p:sp>
        <p:nvSpPr>
          <p:cNvPr id="705" name="Google Shape;705;g29140b3e430_2_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extLst>
      <p:ext uri="{BB962C8B-B14F-4D97-AF65-F5344CB8AC3E}">
        <p14:creationId xmlns:p14="http://schemas.microsoft.com/office/powerpoint/2010/main" val="518291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Earthdata</a:t>
            </a:r>
            <a:r>
              <a:rPr lang="en-US" sz="1200" b="0" i="0" kern="1200" baseline="0" dirty="0">
                <a:solidFill>
                  <a:schemeClr val="tx1"/>
                </a:solidFill>
                <a:effectLst/>
                <a:latin typeface="+mn-lt"/>
                <a:ea typeface="+mn-ea"/>
                <a:cs typeface="+mn-cs"/>
              </a:rPr>
              <a:t> Forum is our new online resource for </a:t>
            </a:r>
            <a:r>
              <a:rPr lang="en-US" sz="1200" b="0" i="0" kern="1200" dirty="0">
                <a:solidFill>
                  <a:schemeClr val="tx1"/>
                </a:solidFill>
                <a:effectLst/>
                <a:latin typeface="+mn-lt"/>
                <a:ea typeface="+mn-ea"/>
                <a:cs typeface="+mn-cs"/>
              </a:rPr>
              <a:t>staff members and subject matter experts from several NASA Distributed Active Archive Centers (DAACs) assist inquirers with questions about their NASA Earth science data. General questions, research needs, and data applications can all be subjects here.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Members of the NASA scientific user community are encouraged also provide insights and collaborative assistance.​</a:t>
            </a:r>
          </a:p>
          <a:p>
            <a:endParaRPr lang="en-US" sz="1200" b="0" i="0" kern="1200" dirty="0">
              <a:solidFill>
                <a:schemeClr val="tx1"/>
              </a:solidFill>
              <a:effectLst/>
              <a:latin typeface="+mn-lt"/>
              <a:ea typeface="+mn-ea"/>
              <a:cs typeface="+mn-cs"/>
            </a:endParaRPr>
          </a:p>
          <a:p>
            <a:pPr marL="0" marR="0">
              <a:lnSpc>
                <a:spcPct val="107000"/>
              </a:lnSpc>
              <a:spcBef>
                <a:spcPts val="0"/>
              </a:spcBef>
              <a:spcAft>
                <a:spcPts val="0"/>
              </a:spcAft>
            </a:pP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The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Forum serves as a cross-DAAC platform from which user communities can obtain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authoritative information relating to NASA Earth Science.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8</a:t>
            </a:fld>
            <a:endParaRPr lang="en-US"/>
          </a:p>
        </p:txBody>
      </p:sp>
    </p:spTree>
    <p:extLst>
      <p:ext uri="{BB962C8B-B14F-4D97-AF65-F5344CB8AC3E}">
        <p14:creationId xmlns:p14="http://schemas.microsoft.com/office/powerpoint/2010/main" val="3092427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The </a:t>
            </a:r>
            <a:r>
              <a:rPr lang="en-US" sz="1800" dirty="0" err="1">
                <a:solidFill>
                  <a:srgbClr val="000000"/>
                </a:solidFill>
                <a:effectLst/>
                <a:latin typeface="Verdana" panose="020B0604030504040204" pitchFamily="34" charset="0"/>
                <a:ea typeface="Calibri" panose="020F0502020204030204" pitchFamily="34" charset="0"/>
                <a:cs typeface="Verdana" panose="020B0604030504040204" pitchFamily="34" charset="0"/>
              </a:rPr>
              <a:t>Earthdata</a:t>
            </a: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 Forum saw a total of 46,922 users this reporting period, an increase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of 21,455 users, which accounts for both new and registered users. The total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distribution of </a:t>
            </a:r>
            <a:r>
              <a:rPr lang="en-US" sz="1800" dirty="0" err="1">
                <a:solidFill>
                  <a:srgbClr val="000000"/>
                </a:solidFill>
                <a:effectLst/>
                <a:latin typeface="Verdana" panose="020B0604030504040204" pitchFamily="34" charset="0"/>
                <a:ea typeface="Calibri" panose="020F0502020204030204" pitchFamily="34" charset="0"/>
                <a:cs typeface="Verdana" panose="020B0604030504040204" pitchFamily="34" charset="0"/>
              </a:rPr>
              <a:t>Earthdata</a:t>
            </a: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 Forum users are shown in Fig. 1 and list the top 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countries. The vast majority of </a:t>
            </a:r>
            <a:r>
              <a:rPr lang="en-US" sz="1800" dirty="0" err="1">
                <a:solidFill>
                  <a:srgbClr val="000000"/>
                </a:solidFill>
                <a:effectLst/>
                <a:latin typeface="Verdana" panose="020B0604030504040204" pitchFamily="34" charset="0"/>
                <a:ea typeface="Calibri" panose="020F0502020204030204" pitchFamily="34" charset="0"/>
                <a:cs typeface="Verdana" panose="020B0604030504040204" pitchFamily="34" charset="0"/>
              </a:rPr>
              <a:t>Earthdata</a:t>
            </a: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 Forum users are from within the United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States and account for 21,737 users. India had 3,018 users closely followed by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ArialMT"/>
                <a:ea typeface="Calibri" panose="020F0502020204030204" pitchFamily="34" charset="0"/>
                <a:cs typeface="ArialMT"/>
              </a:rPr>
              <a:t>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China with 3,005 users. In the European continent, the United Kingdom accounts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for 1,072 registered users, followed by Germany with 1,053 users. The top five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countries account for over 63% of </a:t>
            </a:r>
            <a:r>
              <a:rPr lang="en-US" sz="1800" dirty="0" err="1">
                <a:solidFill>
                  <a:srgbClr val="000000"/>
                </a:solidFill>
                <a:effectLst/>
                <a:latin typeface="Verdana" panose="020B0604030504040204" pitchFamily="34" charset="0"/>
                <a:ea typeface="Calibri" panose="020F0502020204030204" pitchFamily="34" charset="0"/>
                <a:cs typeface="Verdana" panose="020B0604030504040204" pitchFamily="34" charset="0"/>
              </a:rPr>
              <a:t>Earthdata</a:t>
            </a: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 Forum users.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9</a:t>
            </a:fld>
            <a:endParaRPr lang="en-US"/>
          </a:p>
        </p:txBody>
      </p:sp>
    </p:spTree>
    <p:extLst>
      <p:ext uri="{BB962C8B-B14F-4D97-AF65-F5344CB8AC3E}">
        <p14:creationId xmlns:p14="http://schemas.microsoft.com/office/powerpoint/2010/main" val="10012077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61048510-E575-EC4D-AC24-1F31E8291FA3}" type="datetime1">
              <a:rPr lang="en-US" smtClean="0"/>
              <a:t>3/20/2024</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91892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24" userDrawn="1">
          <p15:clr>
            <a:srgbClr val="FBAE40"/>
          </p15:clr>
        </p15:guide>
        <p15:guide id="2" pos="2424" userDrawn="1">
          <p15:clr>
            <a:srgbClr val="FBAE40"/>
          </p15:clr>
        </p15:guide>
        <p15:guide id="3" pos="336" userDrawn="1">
          <p15:clr>
            <a:srgbClr val="FBAE40"/>
          </p15:clr>
        </p15:guide>
        <p15:guide id="4" orient="horz" pos="2040" userDrawn="1">
          <p15:clr>
            <a:srgbClr val="FBAE40"/>
          </p15:clr>
        </p15:guide>
        <p15:guide id="5" orient="horz" pos="26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5C3778A4-7E51-F843-B442-9AB8F9B1B316}" type="datetime1">
              <a:rPr lang="en-US" smtClean="0"/>
              <a:t>3/20/2024</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AA1E046B-ED24-6E46-B6B7-E0B87B6DBC93}" type="datetime1">
              <a:rPr lang="en-US" smtClean="0"/>
              <a:t>3/20/2024</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6BF74303-5CC8-A742-91C1-5C845EA8F6D6}" type="datetime1">
              <a:rPr lang="en-US" smtClean="0"/>
              <a:t>3/20/2024</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C599AF67-EA06-934F-8B5B-BDD6DB237689}" type="datetime1">
              <a:rPr lang="en-US" smtClean="0"/>
              <a:t>3/20/2024</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A9F0BA44-6269-1648-A641-A3055C375614}" type="datetime1">
              <a:rPr lang="en-US" smtClean="0"/>
              <a:t>3/20/2024</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8_Title and Content">
  <p:cSld name="8_Title and Content">
    <p:spTree>
      <p:nvGrpSpPr>
        <p:cNvPr id="1" name="Shape 399"/>
        <p:cNvGrpSpPr/>
        <p:nvPr/>
      </p:nvGrpSpPr>
      <p:grpSpPr>
        <a:xfrm>
          <a:off x="0" y="0"/>
          <a:ext cx="0" cy="0"/>
          <a:chOff x="0" y="0"/>
          <a:chExt cx="0" cy="0"/>
        </a:xfrm>
      </p:grpSpPr>
      <p:sp>
        <p:nvSpPr>
          <p:cNvPr id="401" name="Google Shape;401;p7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65CBF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02" name="Google Shape;402;p7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65CBF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03" name="Google Shape;403;p7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b="0" i="0" u="none" strike="noStrike" cap="none">
                <a:solidFill>
                  <a:srgbClr val="65CBF9"/>
                </a:solidFill>
                <a:latin typeface="Calibri"/>
                <a:ea typeface="Calibri"/>
                <a:cs typeface="Calibri"/>
                <a:sym typeface="Calibri"/>
              </a:defRPr>
            </a:lvl1pPr>
            <a:lvl2pPr marL="0" lvl="1" indent="0" algn="r">
              <a:spcBef>
                <a:spcPts val="0"/>
              </a:spcBef>
              <a:buNone/>
              <a:defRPr sz="1200" b="0" i="0" u="none" strike="noStrike" cap="none">
                <a:solidFill>
                  <a:srgbClr val="65CBF9"/>
                </a:solidFill>
                <a:latin typeface="Calibri"/>
                <a:ea typeface="Calibri"/>
                <a:cs typeface="Calibri"/>
                <a:sym typeface="Calibri"/>
              </a:defRPr>
            </a:lvl2pPr>
            <a:lvl3pPr marL="0" lvl="2" indent="0" algn="r">
              <a:spcBef>
                <a:spcPts val="0"/>
              </a:spcBef>
              <a:buNone/>
              <a:defRPr sz="1200" b="0" i="0" u="none" strike="noStrike" cap="none">
                <a:solidFill>
                  <a:srgbClr val="65CBF9"/>
                </a:solidFill>
                <a:latin typeface="Calibri"/>
                <a:ea typeface="Calibri"/>
                <a:cs typeface="Calibri"/>
                <a:sym typeface="Calibri"/>
              </a:defRPr>
            </a:lvl3pPr>
            <a:lvl4pPr marL="0" lvl="3" indent="0" algn="r">
              <a:spcBef>
                <a:spcPts val="0"/>
              </a:spcBef>
              <a:buNone/>
              <a:defRPr sz="1200" b="0" i="0" u="none" strike="noStrike" cap="none">
                <a:solidFill>
                  <a:srgbClr val="65CBF9"/>
                </a:solidFill>
                <a:latin typeface="Calibri"/>
                <a:ea typeface="Calibri"/>
                <a:cs typeface="Calibri"/>
                <a:sym typeface="Calibri"/>
              </a:defRPr>
            </a:lvl4pPr>
            <a:lvl5pPr marL="0" lvl="4" indent="0" algn="r">
              <a:spcBef>
                <a:spcPts val="0"/>
              </a:spcBef>
              <a:buNone/>
              <a:defRPr sz="1200" b="0" i="0" u="none" strike="noStrike" cap="none">
                <a:solidFill>
                  <a:srgbClr val="65CBF9"/>
                </a:solidFill>
                <a:latin typeface="Calibri"/>
                <a:ea typeface="Calibri"/>
                <a:cs typeface="Calibri"/>
                <a:sym typeface="Calibri"/>
              </a:defRPr>
            </a:lvl5pPr>
            <a:lvl6pPr marL="0" lvl="5" indent="0" algn="r">
              <a:spcBef>
                <a:spcPts val="0"/>
              </a:spcBef>
              <a:buNone/>
              <a:defRPr sz="1200" b="0" i="0" u="none" strike="noStrike" cap="none">
                <a:solidFill>
                  <a:srgbClr val="65CBF9"/>
                </a:solidFill>
                <a:latin typeface="Calibri"/>
                <a:ea typeface="Calibri"/>
                <a:cs typeface="Calibri"/>
                <a:sym typeface="Calibri"/>
              </a:defRPr>
            </a:lvl6pPr>
            <a:lvl7pPr marL="0" lvl="6" indent="0" algn="r">
              <a:spcBef>
                <a:spcPts val="0"/>
              </a:spcBef>
              <a:buNone/>
              <a:defRPr sz="1200" b="0" i="0" u="none" strike="noStrike" cap="none">
                <a:solidFill>
                  <a:srgbClr val="65CBF9"/>
                </a:solidFill>
                <a:latin typeface="Calibri"/>
                <a:ea typeface="Calibri"/>
                <a:cs typeface="Calibri"/>
                <a:sym typeface="Calibri"/>
              </a:defRPr>
            </a:lvl7pPr>
            <a:lvl8pPr marL="0" lvl="7" indent="0" algn="r">
              <a:spcBef>
                <a:spcPts val="0"/>
              </a:spcBef>
              <a:buNone/>
              <a:defRPr sz="1200" b="0" i="0" u="none" strike="noStrike" cap="none">
                <a:solidFill>
                  <a:srgbClr val="65CBF9"/>
                </a:solidFill>
                <a:latin typeface="Calibri"/>
                <a:ea typeface="Calibri"/>
                <a:cs typeface="Calibri"/>
                <a:sym typeface="Calibri"/>
              </a:defRPr>
            </a:lvl8pPr>
            <a:lvl9pPr marL="0" lvl="8" indent="0" algn="r">
              <a:spcBef>
                <a:spcPts val="0"/>
              </a:spcBef>
              <a:buNone/>
              <a:defRPr sz="1200" b="0" i="0" u="none" strike="noStrike" cap="none">
                <a:solidFill>
                  <a:srgbClr val="65CBF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5006306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97059B84-1F8D-9F43-BBFC-BE9D2B4AD1AD}" type="datetime1">
              <a:rPr lang="en-US" smtClean="0"/>
              <a:t>3/20/2024</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30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88C50E3B-566A-3944-93A1-7996F3231232}" type="datetime1">
              <a:rPr lang="en-US" smtClean="0"/>
              <a:t>3/20/2024</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14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F19279-B047-7D48-85E8-DF95A6D7ECEF}"/>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31599FD2-9125-B541-B401-B04172892861}"/>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0B26E70B-8A33-914A-9518-534A92C071B1}"/>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a:extLst>
                <a:ext uri="{FF2B5EF4-FFF2-40B4-BE49-F238E27FC236}">
                  <a16:creationId xmlns:a16="http://schemas.microsoft.com/office/drawing/2014/main" id="{1A53DB7C-3BE5-1248-9EF9-A29A0871FC1F}"/>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91678DD0-9F0F-8E4D-9DA3-7734E7E42333}"/>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4" name="Rectangle 23">
            <a:extLst>
              <a:ext uri="{FF2B5EF4-FFF2-40B4-BE49-F238E27FC236}">
                <a16:creationId xmlns:a16="http://schemas.microsoft.com/office/drawing/2014/main" id="{F131E2E2-6830-6146-83B1-1D95E1D5EEAE}"/>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49641EF-59A9-EB44-B6A5-EA972A304A2A}" type="datetime1">
              <a:rPr lang="en-US" smtClean="0"/>
              <a:t>3/20/2024</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32FC62-3497-1C47-A6D4-744E2DE27B6B}"/>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5E98BFD-7261-2A4A-88D8-8BE7FA0E795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3" name="Freeform 10">
              <a:extLst>
                <a:ext uri="{FF2B5EF4-FFF2-40B4-BE49-F238E27FC236}">
                  <a16:creationId xmlns:a16="http://schemas.microsoft.com/office/drawing/2014/main" id="{ACFB6D1D-0217-1249-B4A7-02FA05433B07}"/>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031D602F-D1EF-824A-8399-D28A1138A66B}"/>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ADA3B2E1-B449-C24A-94E5-849A79FE6A81}"/>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6" name="Rectangle 25">
            <a:extLst>
              <a:ext uri="{FF2B5EF4-FFF2-40B4-BE49-F238E27FC236}">
                <a16:creationId xmlns:a16="http://schemas.microsoft.com/office/drawing/2014/main" id="{90A68660-7217-F145-A81C-CD6DEA0F7BAF}"/>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F02862F0-D083-B845-B6E9-16FEFBF1BB1D}" type="datetime1">
              <a:rPr lang="en-US" smtClean="0"/>
              <a:t>3/20/2024</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userDrawn="1">
          <p15:clr>
            <a:srgbClr val="FBAE40"/>
          </p15:clr>
        </p15:guide>
        <p15:guide id="2" pos="3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128C5F35-408D-3A4C-9A67-8EC08E9E6686}" type="datetime1">
              <a:rPr lang="en-US" smtClean="0"/>
              <a:t>3/20/2024</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90583E90-EA64-D543-87D6-FE6E377F3872}" type="datetime1">
              <a:rPr lang="en-US" smtClean="0"/>
              <a:t>3/20/2024</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266841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48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6505EF1-2689-1D4F-9A49-252FB9CB9F46}" type="datetime1">
              <a:rPr lang="en-US" smtClean="0"/>
              <a:t>3/20/2024</a:t>
            </a:fld>
            <a:endParaRPr lang="en-US" dirty="0"/>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74374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2A710D8C-AA93-0340-8C1F-B1357FC4E338}" type="datetime1">
              <a:rPr lang="en-US" smtClean="0"/>
              <a:t>3/20/2024</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r>
              <a:rPr lang="en-US"/>
              <a:t>The Science Directorate at NASA's Langley Research Center</a:t>
            </a:r>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7">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93F3FBE9-9076-9443-A2FD-B1185C139A92}" type="datetime1">
              <a:rPr lang="en-US" smtClean="0"/>
              <a:t>3/20/2024</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60" r:id="rId3"/>
    <p:sldLayoutId id="2147483662" r:id="rId4"/>
    <p:sldLayoutId id="2147483663" r:id="rId5"/>
    <p:sldLayoutId id="2147483651" r:id="rId6"/>
    <p:sldLayoutId id="2147483666" r:id="rId7"/>
    <p:sldLayoutId id="2147483652" r:id="rId8"/>
    <p:sldLayoutId id="2147483653" r:id="rId9"/>
    <p:sldLayoutId id="2147483654" r:id="rId10"/>
    <p:sldLayoutId id="2147483656" r:id="rId11"/>
    <p:sldLayoutId id="2147483657" r:id="rId12"/>
    <p:sldLayoutId id="2147483658" r:id="rId13"/>
    <p:sldLayoutId id="2147483659" r:id="rId14"/>
    <p:sldLayoutId id="2147483668" r:id="rId1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asdc.larc.nasa.gov/"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forum.earthdata.nasa.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7B6BAC4-5F87-6542-BEEE-CE4FF0892341}"/>
              </a:ext>
            </a:extLst>
          </p:cNvPr>
          <p:cNvGrpSpPr/>
          <p:nvPr/>
        </p:nvGrpSpPr>
        <p:grpSpPr>
          <a:xfrm>
            <a:off x="516442" y="-15373"/>
            <a:ext cx="4621246" cy="6873373"/>
            <a:chOff x="8077201" y="2376488"/>
            <a:chExt cx="2759074" cy="4103687"/>
          </a:xfrm>
        </p:grpSpPr>
        <p:sp>
          <p:nvSpPr>
            <p:cNvPr id="28" name="Freeform 16">
              <a:extLst>
                <a:ext uri="{FF2B5EF4-FFF2-40B4-BE49-F238E27FC236}">
                  <a16:creationId xmlns:a16="http://schemas.microsoft.com/office/drawing/2014/main" id="{8F53E66E-30C4-7644-8F60-C9C6E832A24A}"/>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7">
              <a:extLst>
                <a:ext uri="{FF2B5EF4-FFF2-40B4-BE49-F238E27FC236}">
                  <a16:creationId xmlns:a16="http://schemas.microsoft.com/office/drawing/2014/main" id="{BDA67E5B-1895-B644-AC9A-EA1677FA263C}"/>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DA4CD01E-55FA-7E4C-A3E5-99EBE4487F30}"/>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 name="Subtitle 2">
            <a:extLst>
              <a:ext uri="{FF2B5EF4-FFF2-40B4-BE49-F238E27FC236}">
                <a16:creationId xmlns:a16="http://schemas.microsoft.com/office/drawing/2014/main" id="{ACBE82BC-024F-394F-81FE-E6FAEB82C0E3}"/>
              </a:ext>
            </a:extLst>
          </p:cNvPr>
          <p:cNvSpPr>
            <a:spLocks noGrp="1"/>
          </p:cNvSpPr>
          <p:nvPr>
            <p:ph type="subTitle" idx="1"/>
          </p:nvPr>
        </p:nvSpPr>
        <p:spPr>
          <a:xfrm>
            <a:off x="3251994" y="4031201"/>
            <a:ext cx="8196213" cy="1102866"/>
          </a:xfrm>
        </p:spPr>
        <p:txBody>
          <a:bodyPr vert="horz" wrap="square" lIns="91440" tIns="45720" rIns="91440" bIns="45720" rtlCol="0" anchor="t">
            <a:spAutoFit/>
          </a:bodyPr>
          <a:lstStyle/>
          <a:p>
            <a:pPr>
              <a:spcBef>
                <a:spcPts val="400"/>
              </a:spcBef>
            </a:pPr>
            <a:r>
              <a:rPr lang="en-US" sz="1800" dirty="0">
                <a:latin typeface="Arial"/>
                <a:cs typeface="Arial"/>
              </a:rPr>
              <a:t>Hazem Mahmoud, Ph.D. </a:t>
            </a:r>
          </a:p>
          <a:p>
            <a:pPr>
              <a:spcBef>
                <a:spcPts val="400"/>
              </a:spcBef>
            </a:pPr>
            <a:r>
              <a:rPr lang="en-US" sz="1800" dirty="0">
                <a:latin typeface="Arial"/>
                <a:cs typeface="Arial"/>
              </a:rPr>
              <a:t>ASDC DAAC Scientist</a:t>
            </a:r>
          </a:p>
          <a:p>
            <a:endParaRPr lang="en-US" sz="1800" dirty="0"/>
          </a:p>
        </p:txBody>
      </p:sp>
      <p:sp>
        <p:nvSpPr>
          <p:cNvPr id="4" name="Footer Placeholder 3">
            <a:extLst>
              <a:ext uri="{FF2B5EF4-FFF2-40B4-BE49-F238E27FC236}">
                <a16:creationId xmlns:a16="http://schemas.microsoft.com/office/drawing/2014/main" id="{1E71598E-8275-DA40-8A13-8505501B40F1}"/>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TextBox 4">
            <a:extLst>
              <a:ext uri="{FF2B5EF4-FFF2-40B4-BE49-F238E27FC236}">
                <a16:creationId xmlns:a16="http://schemas.microsoft.com/office/drawing/2014/main" id="{C5128E6F-2258-7B5E-5B94-C30B56924F1A}"/>
              </a:ext>
            </a:extLst>
          </p:cNvPr>
          <p:cNvSpPr txBox="1"/>
          <p:nvPr/>
        </p:nvSpPr>
        <p:spPr>
          <a:xfrm>
            <a:off x="516442" y="3050889"/>
            <a:ext cx="10674072" cy="1077218"/>
          </a:xfrm>
          <a:prstGeom prst="rect">
            <a:avLst/>
          </a:prstGeom>
          <a:noFill/>
        </p:spPr>
        <p:txBody>
          <a:bodyPr wrap="square">
            <a:spAutoFit/>
          </a:bodyPr>
          <a:lstStyle/>
          <a:p>
            <a:pPr>
              <a:spcBef>
                <a:spcPts val="400"/>
              </a:spcBef>
            </a:pPr>
            <a:r>
              <a:rPr lang="en-US" sz="3200" b="1" dirty="0">
                <a:solidFill>
                  <a:schemeClr val="bg1"/>
                </a:solidFill>
                <a:latin typeface="Helvetica Neue"/>
                <a:cs typeface="Arial"/>
              </a:rPr>
              <a:t>Fostering Open Science in Earth Data Science Research: Insights from </a:t>
            </a:r>
            <a:r>
              <a:rPr lang="en-US" sz="3200" b="1" dirty="0" err="1">
                <a:solidFill>
                  <a:schemeClr val="bg1"/>
                </a:solidFill>
                <a:latin typeface="Helvetica Neue"/>
                <a:cs typeface="Arial"/>
              </a:rPr>
              <a:t>Earthdata</a:t>
            </a:r>
            <a:r>
              <a:rPr lang="en-US" sz="3200" b="1" dirty="0">
                <a:solidFill>
                  <a:schemeClr val="bg1"/>
                </a:solidFill>
                <a:latin typeface="Helvetica Neue"/>
                <a:cs typeface="Arial"/>
              </a:rPr>
              <a:t> Forum by ASDC</a:t>
            </a:r>
          </a:p>
        </p:txBody>
      </p:sp>
    </p:spTree>
    <p:extLst>
      <p:ext uri="{BB962C8B-B14F-4D97-AF65-F5344CB8AC3E}">
        <p14:creationId xmlns:p14="http://schemas.microsoft.com/office/powerpoint/2010/main" val="315478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C65D5-835B-70C8-2870-99B02E482418}"/>
              </a:ext>
            </a:extLst>
          </p:cNvPr>
          <p:cNvSpPr>
            <a:spLocks noGrp="1"/>
          </p:cNvSpPr>
          <p:nvPr>
            <p:ph type="title"/>
          </p:nvPr>
        </p:nvSpPr>
        <p:spPr/>
        <p:txBody>
          <a:bodyPr/>
          <a:lstStyle/>
          <a:p>
            <a:r>
              <a:rPr lang="en-US" dirty="0"/>
              <a:t>Usability and Future Goals</a:t>
            </a:r>
          </a:p>
        </p:txBody>
      </p:sp>
      <p:sp>
        <p:nvSpPr>
          <p:cNvPr id="3" name="Content Placeholder 2">
            <a:extLst>
              <a:ext uri="{FF2B5EF4-FFF2-40B4-BE49-F238E27FC236}">
                <a16:creationId xmlns:a16="http://schemas.microsoft.com/office/drawing/2014/main" id="{43E9AA48-AC2B-8977-A7ED-20706F02A1DC}"/>
              </a:ext>
            </a:extLst>
          </p:cNvPr>
          <p:cNvSpPr>
            <a:spLocks noGrp="1"/>
          </p:cNvSpPr>
          <p:nvPr>
            <p:ph idx="1"/>
          </p:nvPr>
        </p:nvSpPr>
        <p:spPr>
          <a:xfrm>
            <a:off x="952500" y="2271860"/>
            <a:ext cx="10619923" cy="1990288"/>
          </a:xfrm>
        </p:spPr>
        <p:txBody>
          <a:bodyPr/>
          <a:lstStyle/>
          <a:p>
            <a:r>
              <a:rPr lang="en-US" dirty="0"/>
              <a:t>Add Private messages</a:t>
            </a:r>
          </a:p>
          <a:p>
            <a:r>
              <a:rPr lang="en-US" dirty="0"/>
              <a:t>Expand usability to interdisciplinary research</a:t>
            </a:r>
          </a:p>
          <a:p>
            <a:r>
              <a:rPr lang="en-US" dirty="0"/>
              <a:t>Expand usability to the public</a:t>
            </a:r>
          </a:p>
          <a:p>
            <a:r>
              <a:rPr lang="en-US" dirty="0"/>
              <a:t>Migration to the Cloud</a:t>
            </a:r>
          </a:p>
          <a:p>
            <a:endParaRPr lang="en-US" dirty="0"/>
          </a:p>
        </p:txBody>
      </p:sp>
      <p:sp>
        <p:nvSpPr>
          <p:cNvPr id="4" name="Footer Placeholder 3">
            <a:extLst>
              <a:ext uri="{FF2B5EF4-FFF2-40B4-BE49-F238E27FC236}">
                <a16:creationId xmlns:a16="http://schemas.microsoft.com/office/drawing/2014/main" id="{BE35E27E-4A7A-627E-664F-CBF774DA3316}"/>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C1FD5589-2D1E-B930-84EB-C5D521873EC4}"/>
              </a:ext>
            </a:extLst>
          </p:cNvPr>
          <p:cNvSpPr>
            <a:spLocks noGrp="1"/>
          </p:cNvSpPr>
          <p:nvPr>
            <p:ph type="sldNum" sz="quarter" idx="12"/>
          </p:nvPr>
        </p:nvSpPr>
        <p:spPr/>
        <p:txBody>
          <a:bodyPr/>
          <a:lstStyle/>
          <a:p>
            <a:fld id="{2E8C51FE-49D9-314D-9957-ABBF7DDE8782}" type="slidenum">
              <a:rPr lang="en-US" smtClean="0"/>
              <a:pPr/>
              <a:t>10</a:t>
            </a:fld>
            <a:endParaRPr lang="en-US" dirty="0"/>
          </a:p>
        </p:txBody>
      </p:sp>
      <p:pic>
        <p:nvPicPr>
          <p:cNvPr id="6" name="Picture 5">
            <a:extLst>
              <a:ext uri="{FF2B5EF4-FFF2-40B4-BE49-F238E27FC236}">
                <a16:creationId xmlns:a16="http://schemas.microsoft.com/office/drawing/2014/main" id="{17D63357-230D-14E3-C693-37D6DCD6A444}"/>
              </a:ext>
            </a:extLst>
          </p:cNvPr>
          <p:cNvPicPr>
            <a:picLocks noChangeAspect="1"/>
          </p:cNvPicPr>
          <p:nvPr/>
        </p:nvPicPr>
        <p:blipFill rotWithShape="1">
          <a:blip r:embed="rId2">
            <a:extLst>
              <a:ext uri="{28A0092B-C50C-407E-A947-70E740481C1C}">
                <a14:useLocalDpi xmlns:a14="http://schemas.microsoft.com/office/drawing/2010/main" val="0"/>
              </a:ext>
            </a:extLst>
          </a:blip>
          <a:srcRect t="1957"/>
          <a:stretch/>
        </p:blipFill>
        <p:spPr bwMode="auto">
          <a:xfrm>
            <a:off x="6934633" y="1957892"/>
            <a:ext cx="5238750" cy="4398458"/>
          </a:xfrm>
          <a:prstGeom prst="rect">
            <a:avLst/>
          </a:prstGeom>
          <a:noFill/>
          <a:ln>
            <a:noFill/>
          </a:ln>
        </p:spPr>
      </p:pic>
    </p:spTree>
    <p:extLst>
      <p:ext uri="{BB962C8B-B14F-4D97-AF65-F5344CB8AC3E}">
        <p14:creationId xmlns:p14="http://schemas.microsoft.com/office/powerpoint/2010/main" val="2303660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t>11</a:t>
            </a:fld>
            <a:endParaRPr lang="en-US"/>
          </a:p>
        </p:txBody>
      </p:sp>
      <p:sp>
        <p:nvSpPr>
          <p:cNvPr id="4" name="Footer Placeholder 3">
            <a:extLst>
              <a:ext uri="{FF2B5EF4-FFF2-40B4-BE49-F238E27FC236}">
                <a16:creationId xmlns:a16="http://schemas.microsoft.com/office/drawing/2014/main" id="{E8DDEC50-2B7D-C04A-A6F7-27CFE141A60D}"/>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6" name="Rectangle 5">
            <a:extLst>
              <a:ext uri="{FF2B5EF4-FFF2-40B4-BE49-F238E27FC236}">
                <a16:creationId xmlns:a16="http://schemas.microsoft.com/office/drawing/2014/main" id="{B868467A-E115-7148-881F-D4C862364E33}"/>
              </a:ext>
            </a:extLst>
          </p:cNvPr>
          <p:cNvSpPr/>
          <p:nvPr/>
        </p:nvSpPr>
        <p:spPr>
          <a:xfrm>
            <a:off x="2533185" y="2616637"/>
            <a:ext cx="7125629" cy="1415772"/>
          </a:xfrm>
          <a:prstGeom prst="rect">
            <a:avLst/>
          </a:prstGeom>
        </p:spPr>
        <p:txBody>
          <a:bodyPr wrap="square" anchor="t">
            <a:spAutoFit/>
          </a:bodyPr>
          <a:lstStyle/>
          <a:p>
            <a:pPr algn="ctr"/>
            <a:r>
              <a:rPr lang="en-US" altLang="en-US"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Atmospheric Science Data Center</a:t>
            </a:r>
          </a:p>
          <a:p>
            <a:pPr algn="ctr"/>
            <a:r>
              <a:rPr lang="en-US" altLang="en-US" dirty="0">
                <a:latin typeface="Helvetica Neue" panose="02000503000000020004" pitchFamily="2" charset="0"/>
                <a:ea typeface="Helvetica Neue" panose="02000503000000020004" pitchFamily="2" charset="0"/>
                <a:cs typeface="Helvetica Neue" panose="02000503000000020004" pitchFamily="2" charset="0"/>
              </a:rPr>
              <a:t>NASA Langley Research Center</a:t>
            </a:r>
          </a:p>
          <a:p>
            <a:pPr algn="ctr"/>
            <a:r>
              <a:rPr lang="en-US" altLang="en-US" dirty="0">
                <a:latin typeface="Helvetica Neue" panose="02000503000000020004" pitchFamily="2" charset="0"/>
                <a:ea typeface="Helvetica Neue" panose="02000503000000020004" pitchFamily="2" charset="0"/>
                <a:cs typeface="Helvetica Neue" panose="02000503000000020004" pitchFamily="2" charset="0"/>
              </a:rPr>
              <a:t>Hampton, Virginia (USA)</a:t>
            </a:r>
          </a:p>
          <a:p>
            <a:pPr algn="ctr"/>
            <a:r>
              <a:rPr lang="en-US" i="1" dirty="0">
                <a:hlinkClick r:id="rId2"/>
              </a:rPr>
              <a:t>https://asdc.larc.nasa.gov/</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1400" i="1" dirty="0">
                <a:latin typeface="Century Gothic" panose="020B0502020202020204" pitchFamily="34" charset="0"/>
                <a:ea typeface="Helvetica Neue" panose="02000503000000020004" pitchFamily="2" charset="0"/>
                <a:cs typeface="Helvetica Neue" panose="02000503000000020004" pitchFamily="2" charset="0"/>
              </a:rPr>
              <a:t>support-asdc@earthdata.nasa.gov</a:t>
            </a:r>
          </a:p>
        </p:txBody>
      </p:sp>
    </p:spTree>
    <p:extLst>
      <p:ext uri="{BB962C8B-B14F-4D97-AF65-F5344CB8AC3E}">
        <p14:creationId xmlns:p14="http://schemas.microsoft.com/office/powerpoint/2010/main" val="35625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2</a:t>
            </a:fld>
            <a:endParaRPr lang="en-US"/>
          </a:p>
        </p:txBody>
      </p:sp>
      <p:grpSp>
        <p:nvGrpSpPr>
          <p:cNvPr id="2" name="Group 1">
            <a:extLst>
              <a:ext uri="{FF2B5EF4-FFF2-40B4-BE49-F238E27FC236}">
                <a16:creationId xmlns:a16="http://schemas.microsoft.com/office/drawing/2014/main" id="{5AFBC62C-7133-BE46-BC56-80CA7202B697}"/>
              </a:ext>
            </a:extLst>
          </p:cNvPr>
          <p:cNvGrpSpPr/>
          <p:nvPr/>
        </p:nvGrpSpPr>
        <p:grpSpPr>
          <a:xfrm>
            <a:off x="5013706" y="1147865"/>
            <a:ext cx="4136254" cy="507225"/>
            <a:chOff x="5013706" y="1147865"/>
            <a:chExt cx="4136254" cy="507225"/>
          </a:xfrm>
        </p:grpSpPr>
        <p:grpSp>
          <p:nvGrpSpPr>
            <p:cNvPr id="46" name="Group 45">
              <a:extLst>
                <a:ext uri="{FF2B5EF4-FFF2-40B4-BE49-F238E27FC236}">
                  <a16:creationId xmlns:a16="http://schemas.microsoft.com/office/drawing/2014/main" id="{039DCB97-1132-E44F-9FA5-1BDCD9331E05}"/>
                </a:ext>
              </a:extLst>
            </p:cNvPr>
            <p:cNvGrpSpPr/>
            <p:nvPr userDrawn="1"/>
          </p:nvGrpSpPr>
          <p:grpSpPr>
            <a:xfrm>
              <a:off x="5013706" y="1147865"/>
              <a:ext cx="2350138" cy="507225"/>
              <a:chOff x="339725" y="371475"/>
              <a:chExt cx="2647951" cy="571500"/>
            </a:xfrm>
            <a:solidFill>
              <a:srgbClr val="00C1EF"/>
            </a:solidFill>
          </p:grpSpPr>
          <p:sp>
            <p:nvSpPr>
              <p:cNvPr id="47" name="Freeform 55">
                <a:extLst>
                  <a:ext uri="{FF2B5EF4-FFF2-40B4-BE49-F238E27FC236}">
                    <a16:creationId xmlns:a16="http://schemas.microsoft.com/office/drawing/2014/main" id="{66CF6968-ACFA-774D-8A43-4C9799037AF0}"/>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6">
                <a:extLst>
                  <a:ext uri="{FF2B5EF4-FFF2-40B4-BE49-F238E27FC236}">
                    <a16:creationId xmlns:a16="http://schemas.microsoft.com/office/drawing/2014/main" id="{0A7E8A10-A0BE-A64B-B840-4CEA0A349724}"/>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7">
                <a:extLst>
                  <a:ext uri="{FF2B5EF4-FFF2-40B4-BE49-F238E27FC236}">
                    <a16:creationId xmlns:a16="http://schemas.microsoft.com/office/drawing/2014/main" id="{670AA4CB-ADD5-E943-9ECE-C1975A51009E}"/>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8">
                <a:extLst>
                  <a:ext uri="{FF2B5EF4-FFF2-40B4-BE49-F238E27FC236}">
                    <a16:creationId xmlns:a16="http://schemas.microsoft.com/office/drawing/2014/main" id="{894F3233-68BD-8D4B-95CE-6534587A8824}"/>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9">
                <a:extLst>
                  <a:ext uri="{FF2B5EF4-FFF2-40B4-BE49-F238E27FC236}">
                    <a16:creationId xmlns:a16="http://schemas.microsoft.com/office/drawing/2014/main" id="{6D9CC056-51E0-EF47-A0B7-9E7A4D5CB39F}"/>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0">
                <a:extLst>
                  <a:ext uri="{FF2B5EF4-FFF2-40B4-BE49-F238E27FC236}">
                    <a16:creationId xmlns:a16="http://schemas.microsoft.com/office/drawing/2014/main" id="{E23EF334-3DAB-0C49-B6EF-6C561FFEC1B3}"/>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61">
                <a:extLst>
                  <a:ext uri="{FF2B5EF4-FFF2-40B4-BE49-F238E27FC236}">
                    <a16:creationId xmlns:a16="http://schemas.microsoft.com/office/drawing/2014/main" id="{D9D3F4A4-6708-4443-BAE8-7AB5DF314367}"/>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83">
              <a:extLst>
                <a:ext uri="{FF2B5EF4-FFF2-40B4-BE49-F238E27FC236}">
                  <a16:creationId xmlns:a16="http://schemas.microsoft.com/office/drawing/2014/main" id="{1F0E59DE-C43D-2E4B-870B-94A8D23B5412}"/>
                </a:ext>
              </a:extLst>
            </p:cNvPr>
            <p:cNvGrpSpPr/>
            <p:nvPr/>
          </p:nvGrpSpPr>
          <p:grpSpPr>
            <a:xfrm>
              <a:off x="7502985" y="1184089"/>
              <a:ext cx="1646975" cy="437187"/>
              <a:chOff x="3138488" y="420688"/>
              <a:chExt cx="1824038" cy="484188"/>
            </a:xfrm>
            <a:solidFill>
              <a:schemeClr val="tx1"/>
            </a:solidFill>
          </p:grpSpPr>
          <p:sp>
            <p:nvSpPr>
              <p:cNvPr id="85" name="Freeform 50">
                <a:extLst>
                  <a:ext uri="{FF2B5EF4-FFF2-40B4-BE49-F238E27FC236}">
                    <a16:creationId xmlns:a16="http://schemas.microsoft.com/office/drawing/2014/main" id="{DBF558C6-5823-CA43-8B92-1C55135C52B7}"/>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id="{EDD6BBB4-04AB-8242-BA7C-565732D08000}"/>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2">
                <a:extLst>
                  <a:ext uri="{FF2B5EF4-FFF2-40B4-BE49-F238E27FC236}">
                    <a16:creationId xmlns:a16="http://schemas.microsoft.com/office/drawing/2014/main" id="{9F89288E-324A-7340-8FD3-87F20EB5A1DE}"/>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53">
                <a:extLst>
                  <a:ext uri="{FF2B5EF4-FFF2-40B4-BE49-F238E27FC236}">
                    <a16:creationId xmlns:a16="http://schemas.microsoft.com/office/drawing/2014/main" id="{4BFB5592-C893-4C41-955A-AB102FC69BE8}"/>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4">
                <a:extLst>
                  <a:ext uri="{FF2B5EF4-FFF2-40B4-BE49-F238E27FC236}">
                    <a16:creationId xmlns:a16="http://schemas.microsoft.com/office/drawing/2014/main" id="{24F8787C-65C3-CC4B-826A-C5724ECBBB91}"/>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Footer Placeholder 2">
            <a:extLst>
              <a:ext uri="{FF2B5EF4-FFF2-40B4-BE49-F238E27FC236}">
                <a16:creationId xmlns:a16="http://schemas.microsoft.com/office/drawing/2014/main" id="{00CE3533-C0BD-2D4C-8B2E-7ADB118C45F6}"/>
              </a:ext>
            </a:extLst>
          </p:cNvPr>
          <p:cNvSpPr>
            <a:spLocks noGrp="1"/>
          </p:cNvSpPr>
          <p:nvPr>
            <p:ph type="ftr" sz="quarter" idx="11"/>
          </p:nvPr>
        </p:nvSpPr>
        <p:spPr/>
        <p:txBody>
          <a:bodyPr/>
          <a:lstStyle/>
          <a:p>
            <a:r>
              <a:rPr lang="en-US"/>
              <a:t>The Science Directorate at NASA's Langley Research Center</a:t>
            </a:r>
          </a:p>
        </p:txBody>
      </p:sp>
      <p:sp>
        <p:nvSpPr>
          <p:cNvPr id="4" name="Content Placeholder 3"/>
          <p:cNvSpPr>
            <a:spLocks noGrp="1"/>
          </p:cNvSpPr>
          <p:nvPr>
            <p:ph idx="1"/>
          </p:nvPr>
        </p:nvSpPr>
        <p:spPr>
          <a:xfrm>
            <a:off x="4917214" y="1896998"/>
            <a:ext cx="6678104" cy="3688189"/>
          </a:xfrm>
        </p:spPr>
        <p:txBody>
          <a:bodyPr vert="horz" lIns="91440" tIns="45720" rIns="91440" bIns="45720" rtlCol="0" anchor="t">
            <a:spAutoFit/>
          </a:bodyPr>
          <a:lstStyle/>
          <a:p>
            <a:pPr marL="285750" indent="-285750">
              <a:buFont typeface="Wingdings" panose="05000000000000000000" pitchFamily="2" charset="2"/>
              <a:buChar char="§"/>
            </a:pPr>
            <a:r>
              <a:rPr lang="en-US" sz="3200" dirty="0">
                <a:solidFill>
                  <a:schemeClr val="tx2"/>
                </a:solidFill>
                <a:latin typeface="Helvetica Neue" panose="02000503000000020004"/>
              </a:rPr>
              <a:t>EOSDIS Overview</a:t>
            </a:r>
          </a:p>
          <a:p>
            <a:pPr marL="285750" indent="-285750">
              <a:buFont typeface="Wingdings" panose="05000000000000000000" pitchFamily="2" charset="2"/>
              <a:buChar char="§"/>
            </a:pPr>
            <a:r>
              <a:rPr lang="en-US" sz="3200" dirty="0">
                <a:solidFill>
                  <a:schemeClr val="tx2"/>
                </a:solidFill>
                <a:latin typeface="Helvetica Neue" panose="02000503000000020004"/>
              </a:rPr>
              <a:t>ASDC Overview</a:t>
            </a:r>
          </a:p>
          <a:p>
            <a:pPr marL="285750" indent="-285750">
              <a:buFont typeface="Wingdings" panose="05000000000000000000" pitchFamily="2" charset="2"/>
              <a:buChar char="§"/>
            </a:pPr>
            <a:r>
              <a:rPr lang="en-US" sz="3200" dirty="0">
                <a:solidFill>
                  <a:schemeClr val="tx2"/>
                </a:solidFill>
                <a:latin typeface="Helvetica Neue" panose="02000503000000020004"/>
              </a:rPr>
              <a:t>ESD Vision</a:t>
            </a:r>
          </a:p>
          <a:p>
            <a:pPr marL="285750" indent="-285750">
              <a:buFont typeface="Wingdings" panose="05000000000000000000" pitchFamily="2" charset="2"/>
              <a:buChar char="§"/>
            </a:pPr>
            <a:r>
              <a:rPr lang="en-US" sz="3200" dirty="0">
                <a:solidFill>
                  <a:schemeClr val="tx2"/>
                </a:solidFill>
                <a:latin typeface="Helvetica Neue" panose="02000503000000020004"/>
              </a:rPr>
              <a:t>TOPS</a:t>
            </a:r>
          </a:p>
          <a:p>
            <a:pPr marL="285750" indent="-285750">
              <a:buFont typeface="Wingdings" panose="05000000000000000000" pitchFamily="2" charset="2"/>
              <a:buChar char="§"/>
            </a:pPr>
            <a:r>
              <a:rPr lang="en-US" sz="3200" dirty="0">
                <a:solidFill>
                  <a:schemeClr val="tx2"/>
                </a:solidFill>
                <a:latin typeface="Helvetica Neue" panose="02000503000000020004"/>
              </a:rPr>
              <a:t>Earth Data Forum</a:t>
            </a:r>
          </a:p>
          <a:p>
            <a:pPr marL="285750" indent="-285750">
              <a:buFont typeface="Wingdings" panose="05000000000000000000" pitchFamily="2" charset="2"/>
              <a:buChar char="§"/>
            </a:pPr>
            <a:r>
              <a:rPr lang="en-US" sz="3200" dirty="0">
                <a:solidFill>
                  <a:schemeClr val="tx2"/>
                </a:solidFill>
                <a:latin typeface="Helvetica Neue" panose="02000503000000020004"/>
              </a:rPr>
              <a:t>Questions</a:t>
            </a:r>
          </a:p>
        </p:txBody>
      </p:sp>
    </p:spTree>
    <p:extLst>
      <p:ext uri="{BB962C8B-B14F-4D97-AF65-F5344CB8AC3E}">
        <p14:creationId xmlns:p14="http://schemas.microsoft.com/office/powerpoint/2010/main" val="215052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C51A5-D615-1C46-93E5-172C68964AA4}"/>
              </a:ext>
            </a:extLst>
          </p:cNvPr>
          <p:cNvSpPr>
            <a:spLocks noGrp="1"/>
          </p:cNvSpPr>
          <p:nvPr>
            <p:ph type="title"/>
          </p:nvPr>
        </p:nvSpPr>
        <p:spPr>
          <a:xfrm>
            <a:off x="2328421" y="791476"/>
            <a:ext cx="9346369" cy="923330"/>
          </a:xfrm>
        </p:spPr>
        <p:txBody>
          <a:bodyPr/>
          <a:lstStyle/>
          <a:p>
            <a:pPr algn="ctr"/>
            <a:r>
              <a:rPr lang="en-US" sz="2800" dirty="0">
                <a:solidFill>
                  <a:schemeClr val="tx2"/>
                </a:solidFill>
                <a:latin typeface="Helvetica Neue" panose="02000503000000020004"/>
              </a:rPr>
              <a:t>Earth Observation System Data and Information System </a:t>
            </a:r>
            <a:r>
              <a:rPr lang="en-US" sz="3200" b="1" i="1" dirty="0">
                <a:solidFill>
                  <a:schemeClr val="tx2"/>
                </a:solidFill>
                <a:latin typeface="Helvetica Neue" panose="02000503000000020004"/>
              </a:rPr>
              <a:t>EOSDIS</a:t>
            </a:r>
          </a:p>
        </p:txBody>
      </p:sp>
      <p:sp>
        <p:nvSpPr>
          <p:cNvPr id="3" name="Content Placeholder 2">
            <a:extLst>
              <a:ext uri="{FF2B5EF4-FFF2-40B4-BE49-F238E27FC236}">
                <a16:creationId xmlns:a16="http://schemas.microsoft.com/office/drawing/2014/main" id="{AE8D68E4-3C79-344A-809F-A5151D6389B2}"/>
              </a:ext>
            </a:extLst>
          </p:cNvPr>
          <p:cNvSpPr>
            <a:spLocks noGrp="1"/>
          </p:cNvSpPr>
          <p:nvPr>
            <p:ph idx="1"/>
          </p:nvPr>
        </p:nvSpPr>
        <p:spPr>
          <a:xfrm>
            <a:off x="2328422" y="3042844"/>
            <a:ext cx="5213114" cy="3760004"/>
          </a:xfrm>
        </p:spPr>
        <p:txBody>
          <a:bodyPr wrap="square">
            <a:spAutoFit/>
          </a:bodyPr>
          <a:lstStyle/>
          <a:p>
            <a:pPr marL="285750" indent="-285750">
              <a:buFont typeface="Arial" panose="020B0604020202020204" pitchFamily="34" charset="0"/>
              <a:buChar char="•"/>
            </a:pPr>
            <a:r>
              <a:rPr lang="en-US" b="1" i="1" dirty="0">
                <a:solidFill>
                  <a:schemeClr val="tx2"/>
                </a:solidFill>
                <a:latin typeface="Century Gothic" panose="020B0502020202020204" pitchFamily="34" charset="0"/>
              </a:rPr>
              <a:t>Distributed Active Archive Centers (DAACs</a:t>
            </a:r>
            <a:r>
              <a:rPr lang="en-US" i="1" dirty="0">
                <a:solidFill>
                  <a:schemeClr val="tx2"/>
                </a:solidFill>
                <a:latin typeface="Century Gothic" panose="020B0502020202020204" pitchFamily="34" charset="0"/>
              </a:rPr>
              <a:t>)</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Science Data Processing Segment (SDPS)</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Science Investigator-led Processing Systems (SIPS)</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Common Metadata Repository (CMR)</a:t>
            </a:r>
          </a:p>
          <a:p>
            <a:pPr marL="285750" indent="-285750">
              <a:buFont typeface="Arial" panose="020B0604020202020204" pitchFamily="34" charset="0"/>
              <a:buChar char="•"/>
            </a:pPr>
            <a:r>
              <a:rPr lang="en-US" dirty="0" err="1">
                <a:solidFill>
                  <a:schemeClr val="tx2"/>
                </a:solidFill>
                <a:latin typeface="Century Gothic" panose="020B0502020202020204" pitchFamily="34" charset="0"/>
              </a:rPr>
              <a:t>Earthdata</a:t>
            </a:r>
            <a:endParaRPr lang="en-US" dirty="0">
              <a:solidFill>
                <a:schemeClr val="tx2"/>
              </a:solidFill>
              <a:latin typeface="Century Gothic" panose="020B0502020202020204" pitchFamily="34" charset="0"/>
            </a:endParaRPr>
          </a:p>
          <a:p>
            <a:pPr marL="285750" indent="-285750">
              <a:buFont typeface="Arial" panose="020B0604020202020204" pitchFamily="34" charset="0"/>
              <a:buChar char="•"/>
            </a:pPr>
            <a:r>
              <a:rPr lang="en-US" dirty="0">
                <a:solidFill>
                  <a:schemeClr val="tx2"/>
                </a:solidFill>
                <a:latin typeface="Century Gothic" panose="020B0502020202020204" pitchFamily="34" charset="0"/>
              </a:rPr>
              <a:t>Global Imagery Browse Services (GIBS)</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more</a:t>
            </a:r>
          </a:p>
          <a:p>
            <a:pPr marL="285750" indent="-285750">
              <a:buFont typeface="Arial" panose="020B0604020202020204" pitchFamily="34" charset="0"/>
              <a:buChar char="•"/>
            </a:pPr>
            <a:endParaRPr lang="en-US" dirty="0">
              <a:solidFill>
                <a:schemeClr val="tx2"/>
              </a:solidFill>
            </a:endParaRPr>
          </a:p>
        </p:txBody>
      </p:sp>
      <p:sp>
        <p:nvSpPr>
          <p:cNvPr id="4" name="Slide Number Placeholder 3">
            <a:extLst>
              <a:ext uri="{FF2B5EF4-FFF2-40B4-BE49-F238E27FC236}">
                <a16:creationId xmlns:a16="http://schemas.microsoft.com/office/drawing/2014/main" id="{F9A2E6C8-1BAE-B94B-AC5D-40185132743A}"/>
              </a:ext>
            </a:extLst>
          </p:cNvPr>
          <p:cNvSpPr>
            <a:spLocks noGrp="1"/>
          </p:cNvSpPr>
          <p:nvPr>
            <p:ph type="sldNum" sz="quarter" idx="12"/>
          </p:nvPr>
        </p:nvSpPr>
        <p:spPr/>
        <p:txBody>
          <a:bodyPr/>
          <a:lstStyle/>
          <a:p>
            <a:fld id="{2E8C51FE-49D9-314D-9957-ABBF7DDE8782}" type="slidenum">
              <a:rPr lang="en-US" smtClean="0"/>
              <a:pPr/>
              <a:t>3</a:t>
            </a:fld>
            <a:endParaRPr lang="en-US"/>
          </a:p>
        </p:txBody>
      </p:sp>
      <p:sp>
        <p:nvSpPr>
          <p:cNvPr id="2" name="Footer Placeholder 1">
            <a:extLst>
              <a:ext uri="{FF2B5EF4-FFF2-40B4-BE49-F238E27FC236}">
                <a16:creationId xmlns:a16="http://schemas.microsoft.com/office/drawing/2014/main" id="{BAE1C276-47CF-BE4F-AD24-3AF95942D32A}"/>
              </a:ext>
            </a:extLst>
          </p:cNvPr>
          <p:cNvSpPr>
            <a:spLocks noGrp="1"/>
          </p:cNvSpPr>
          <p:nvPr>
            <p:ph type="ftr" sz="quarter" idx="11"/>
          </p:nvPr>
        </p:nvSpPr>
        <p:spPr/>
        <p:txBody>
          <a:bodyPr/>
          <a:lstStyle/>
          <a:p>
            <a:r>
              <a:rPr lang="en-US" dirty="0"/>
              <a:t>The Science Directorate at NASA's Langley Research Center</a:t>
            </a:r>
          </a:p>
        </p:txBody>
      </p:sp>
      <p:pic>
        <p:nvPicPr>
          <p:cNvPr id="1028" name="Picture 4" descr="Data Cente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535" y="3077957"/>
            <a:ext cx="4468084" cy="29444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8420" y="1692070"/>
            <a:ext cx="9346369" cy="1200329"/>
          </a:xfrm>
          <a:prstGeom prst="rect">
            <a:avLst/>
          </a:prstGeom>
          <a:noFill/>
        </p:spPr>
        <p:txBody>
          <a:bodyPr wrap="square" rtlCol="0">
            <a:spAutoFit/>
          </a:bodyPr>
          <a:lstStyle/>
          <a:p>
            <a:r>
              <a:rPr lang="en-US" dirty="0">
                <a:solidFill>
                  <a:schemeClr val="tx2"/>
                </a:solidFill>
                <a:latin typeface="Century Gothic" panose="020B0502020202020204" pitchFamily="34" charset="0"/>
              </a:rPr>
              <a:t>EOSDIS data centers </a:t>
            </a:r>
            <a:r>
              <a:rPr lang="en-US" b="1" dirty="0">
                <a:solidFill>
                  <a:schemeClr val="tx2"/>
                </a:solidFill>
                <a:latin typeface="Century Gothic" panose="020B0502020202020204" pitchFamily="34" charset="0"/>
              </a:rPr>
              <a:t>process, archive, and distribute thousands of data products </a:t>
            </a:r>
            <a:r>
              <a:rPr lang="en-US" dirty="0">
                <a:solidFill>
                  <a:schemeClr val="tx2"/>
                </a:solidFill>
                <a:latin typeface="Century Gothic" panose="020B0502020202020204" pitchFamily="34" charset="0"/>
              </a:rPr>
              <a:t>to the global user community. The primary services provided by EOSDIS are data archive &amp; management, distribution, information management, product generation, and user support.  It is comprised of multiple components including: </a:t>
            </a:r>
            <a:endParaRPr lang="en-US" b="1" i="1"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956488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4</a:t>
            </a:fld>
            <a:endParaRPr lang="en-US"/>
          </a:p>
        </p:txBody>
      </p:sp>
      <p:pic>
        <p:nvPicPr>
          <p:cNvPr id="21" name="Google Shape;96;p19">
            <a:extLst>
              <a:ext uri="{FF2B5EF4-FFF2-40B4-BE49-F238E27FC236}">
                <a16:creationId xmlns:a16="http://schemas.microsoft.com/office/drawing/2014/main" id="{8BDB9D4E-BD1D-DB43-BE4D-8C08DDDFEEB8}"/>
              </a:ext>
            </a:extLst>
          </p:cNvPr>
          <p:cNvPicPr preferRelativeResize="0">
            <a:picLocks noChangeAspect="1"/>
          </p:cNvPicPr>
          <p:nvPr/>
        </p:nvPicPr>
        <p:blipFill>
          <a:blip r:embed="rId3">
            <a:alphaModFix/>
          </a:blip>
          <a:stretch>
            <a:fillRect/>
          </a:stretch>
        </p:blipFill>
        <p:spPr>
          <a:xfrm>
            <a:off x="4605696" y="977633"/>
            <a:ext cx="3706698" cy="1957763"/>
          </a:xfrm>
          <a:prstGeom prst="rect">
            <a:avLst/>
          </a:prstGeom>
          <a:noFill/>
          <a:ln>
            <a:noFill/>
          </a:ln>
        </p:spPr>
      </p:pic>
      <p:sp>
        <p:nvSpPr>
          <p:cNvPr id="22" name="Rectangle 21"/>
          <p:cNvSpPr/>
          <p:nvPr/>
        </p:nvSpPr>
        <p:spPr>
          <a:xfrm>
            <a:off x="4862768" y="3925019"/>
            <a:ext cx="6581263" cy="1569660"/>
          </a:xfrm>
          <a:prstGeom prst="rect">
            <a:avLst/>
          </a:prstGeom>
        </p:spPr>
        <p:txBody>
          <a:bodyPr wrap="square">
            <a:spAutoFit/>
          </a:bodyPr>
          <a:lstStyle/>
          <a:p>
            <a:r>
              <a:rPr lang="en-US" sz="2400"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"To be a leading provider of </a:t>
            </a:r>
            <a:r>
              <a:rPr lang="en-US" sz="2400" b="1"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atmospheric science data</a:t>
            </a:r>
            <a:r>
              <a:rPr lang="en-US" sz="2400"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 products and services to the science community through </a:t>
            </a:r>
            <a:r>
              <a:rPr lang="en-US" sz="2400" b="1"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agility, innovation, and technical excellence“</a:t>
            </a:r>
          </a:p>
        </p:txBody>
      </p:sp>
      <p:sp>
        <p:nvSpPr>
          <p:cNvPr id="23" name="Title 2">
            <a:extLst>
              <a:ext uri="{FF2B5EF4-FFF2-40B4-BE49-F238E27FC236}">
                <a16:creationId xmlns:a16="http://schemas.microsoft.com/office/drawing/2014/main" id="{CD9C5548-2C1F-BB4B-B7FD-B2240EDA1435}"/>
              </a:ext>
            </a:extLst>
          </p:cNvPr>
          <p:cNvSpPr txBox="1">
            <a:spLocks noGrp="1"/>
          </p:cNvSpPr>
          <p:nvPr>
            <p:ph type="title"/>
          </p:nvPr>
        </p:nvSpPr>
        <p:spPr>
          <a:xfrm>
            <a:off x="4799631" y="3415697"/>
            <a:ext cx="6678105" cy="646331"/>
          </a:xfrm>
          <a:prstGeom prst="rect">
            <a:avLst/>
          </a:prstGeom>
        </p:spPr>
        <p:txBody>
          <a:bodyPr/>
          <a:lstStyle>
            <a:lvl1pPr algn="ctr" rtl="0" eaLnBrk="1" latinLnBrk="0" hangingPunct="1">
              <a:lnSpc>
                <a:spcPct val="90000"/>
              </a:lnSpc>
              <a:spcBef>
                <a:spcPct val="0"/>
              </a:spcBef>
              <a:buNone/>
              <a:defRPr kumimoji="0" sz="3000" kern="1200">
                <a:solidFill>
                  <a:schemeClr val="tx1"/>
                </a:solidFill>
                <a:latin typeface="Helvetica Neue Light"/>
                <a:ea typeface="+mj-ea"/>
                <a:cs typeface="Helvetica Neue Light"/>
              </a:defRPr>
            </a:lvl1pPr>
          </a:lstStyle>
          <a:p>
            <a:r>
              <a:rPr lang="en-US" dirty="0">
                <a:solidFill>
                  <a:schemeClr val="accent2"/>
                </a:solidFill>
              </a:rPr>
              <a:t>ASDC Vision</a:t>
            </a:r>
          </a:p>
        </p:txBody>
      </p:sp>
    </p:spTree>
    <p:extLst>
      <p:ext uri="{BB962C8B-B14F-4D97-AF65-F5344CB8AC3E}">
        <p14:creationId xmlns:p14="http://schemas.microsoft.com/office/powerpoint/2010/main" val="2502722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5</a:t>
            </a:fld>
            <a:endParaRPr lang="en-US" dirty="0"/>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endParaRPr lang="en-US" dirty="0"/>
          </a:p>
        </p:txBody>
      </p:sp>
      <p:grpSp>
        <p:nvGrpSpPr>
          <p:cNvPr id="5" name="Group 4"/>
          <p:cNvGrpSpPr/>
          <p:nvPr/>
        </p:nvGrpSpPr>
        <p:grpSpPr>
          <a:xfrm>
            <a:off x="1288167" y="672253"/>
            <a:ext cx="5860145" cy="3946843"/>
            <a:chOff x="1066043" y="1908047"/>
            <a:chExt cx="4777616" cy="3217753"/>
          </a:xfrm>
        </p:grpSpPr>
        <p:pic>
          <p:nvPicPr>
            <p:cNvPr id="69" name="Picture 6" descr="2001Apr4-6_CO">
              <a:extLst>
                <a:ext uri="{FF2B5EF4-FFF2-40B4-BE49-F238E27FC236}">
                  <a16:creationId xmlns:a16="http://schemas.microsoft.com/office/drawing/2014/main" id="{8BC3305D-79B4-C843-A0D2-89B969F3FF7B}"/>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8966" t="14333" r="18465" b="11166"/>
            <a:stretch/>
          </p:blipFill>
          <p:spPr bwMode="auto">
            <a:xfrm>
              <a:off x="3454851"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 name="Picture 7" descr="odepth_small_APR_2005_F02_0014">
              <a:extLst>
                <a:ext uri="{FF2B5EF4-FFF2-40B4-BE49-F238E27FC236}">
                  <a16:creationId xmlns:a16="http://schemas.microsoft.com/office/drawing/2014/main" id="{F231BB4F-76DE-FB43-A041-6721DACDF94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0307" t="9453" r="14539" b="24222"/>
            <a:stretch/>
          </p:blipFill>
          <p:spPr bwMode="auto">
            <a:xfrm>
              <a:off x="1066043"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8" descr="ISCCP_D2_200109_meanca">
              <a:extLst>
                <a:ext uri="{FF2B5EF4-FFF2-40B4-BE49-F238E27FC236}">
                  <a16:creationId xmlns:a16="http://schemas.microsoft.com/office/drawing/2014/main" id="{2268B562-3B37-C44F-92C7-2D0986430724}"/>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4664" t="14000" r="12820" b="16667"/>
            <a:stretch/>
          </p:blipFill>
          <p:spPr bwMode="auto">
            <a:xfrm>
              <a:off x="3454851" y="2123809"/>
              <a:ext cx="2388808" cy="13703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9" descr="sse">
              <a:extLst>
                <a:ext uri="{FF2B5EF4-FFF2-40B4-BE49-F238E27FC236}">
                  <a16:creationId xmlns:a16="http://schemas.microsoft.com/office/drawing/2014/main" id="{7C2DBB49-4DC8-6642-80ED-AEFB57132708}"/>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0749" t="21504" r="18069" b="21312"/>
            <a:stretch/>
          </p:blipFill>
          <p:spPr bwMode="auto">
            <a:xfrm>
              <a:off x="1066043" y="2123809"/>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0A773712-3A39-5342-8747-E018E6A8ED89}"/>
                </a:ext>
              </a:extLst>
            </p:cNvPr>
            <p:cNvSpPr txBox="1"/>
            <p:nvPr/>
          </p:nvSpPr>
          <p:spPr>
            <a:xfrm>
              <a:off x="1173707" y="4879579"/>
              <a:ext cx="2281144" cy="246221"/>
            </a:xfrm>
            <a:prstGeom prst="rect">
              <a:avLst/>
            </a:prstGeom>
            <a:noFill/>
          </p:spPr>
          <p:txBody>
            <a:bodyPr wrap="square" rtlCol="0">
              <a:spAutoFit/>
            </a:bodyPr>
            <a:lstStyle/>
            <a:p>
              <a:pPr algn="ctr"/>
              <a:r>
                <a:rPr lang="en-US" sz="1000" b="1" dirty="0">
                  <a:solidFill>
                    <a:schemeClr val="accent6">
                      <a:lumMod val="75000"/>
                    </a:schemeClr>
                  </a:solidFill>
                </a:rPr>
                <a:t>AEROSOLS</a:t>
              </a:r>
            </a:p>
          </p:txBody>
        </p:sp>
        <p:sp>
          <p:nvSpPr>
            <p:cNvPr id="76" name="TextBox 75">
              <a:extLst>
                <a:ext uri="{FF2B5EF4-FFF2-40B4-BE49-F238E27FC236}">
                  <a16:creationId xmlns:a16="http://schemas.microsoft.com/office/drawing/2014/main" id="{07812936-FD65-A442-BB9B-D6BC8FA3ADA3}"/>
                </a:ext>
              </a:extLst>
            </p:cNvPr>
            <p:cNvSpPr txBox="1"/>
            <p:nvPr/>
          </p:nvSpPr>
          <p:spPr>
            <a:xfrm>
              <a:off x="3562515" y="4879579"/>
              <a:ext cx="2281144" cy="246221"/>
            </a:xfrm>
            <a:prstGeom prst="rect">
              <a:avLst/>
            </a:prstGeom>
            <a:noFill/>
          </p:spPr>
          <p:txBody>
            <a:bodyPr wrap="square" rtlCol="0">
              <a:spAutoFit/>
            </a:bodyPr>
            <a:lstStyle/>
            <a:p>
              <a:pPr algn="ctr"/>
              <a:r>
                <a:rPr lang="en-US" sz="1000" b="1" dirty="0">
                  <a:solidFill>
                    <a:schemeClr val="accent6">
                      <a:lumMod val="75000"/>
                    </a:schemeClr>
                  </a:solidFill>
                </a:rPr>
                <a:t>TROPOSPHERIC COMPOSITION</a:t>
              </a:r>
            </a:p>
          </p:txBody>
        </p:sp>
        <p:sp>
          <p:nvSpPr>
            <p:cNvPr id="77" name="TextBox 76">
              <a:extLst>
                <a:ext uri="{FF2B5EF4-FFF2-40B4-BE49-F238E27FC236}">
                  <a16:creationId xmlns:a16="http://schemas.microsoft.com/office/drawing/2014/main" id="{3EBF3F32-B35A-A34B-B1D8-28F37DC7DAB0}"/>
                </a:ext>
              </a:extLst>
            </p:cNvPr>
            <p:cNvSpPr txBox="1"/>
            <p:nvPr/>
          </p:nvSpPr>
          <p:spPr>
            <a:xfrm>
              <a:off x="1066043" y="1908047"/>
              <a:ext cx="2388808" cy="246221"/>
            </a:xfrm>
            <a:prstGeom prst="rect">
              <a:avLst/>
            </a:prstGeom>
            <a:noFill/>
          </p:spPr>
          <p:txBody>
            <a:bodyPr wrap="square" rtlCol="0">
              <a:spAutoFit/>
            </a:bodyPr>
            <a:lstStyle/>
            <a:p>
              <a:pPr algn="ctr"/>
              <a:r>
                <a:rPr lang="en-US" sz="1000" b="1" dirty="0">
                  <a:solidFill>
                    <a:schemeClr val="accent6">
                      <a:lumMod val="75000"/>
                    </a:schemeClr>
                  </a:solidFill>
                </a:rPr>
                <a:t>RADIATION BUDGET</a:t>
              </a:r>
            </a:p>
          </p:txBody>
        </p:sp>
        <p:sp>
          <p:nvSpPr>
            <p:cNvPr id="78" name="TextBox 77">
              <a:extLst>
                <a:ext uri="{FF2B5EF4-FFF2-40B4-BE49-F238E27FC236}">
                  <a16:creationId xmlns:a16="http://schemas.microsoft.com/office/drawing/2014/main" id="{879FEA73-0DEA-9E4E-82F8-074B28D6EBB7}"/>
                </a:ext>
              </a:extLst>
            </p:cNvPr>
            <p:cNvSpPr txBox="1"/>
            <p:nvPr/>
          </p:nvSpPr>
          <p:spPr>
            <a:xfrm>
              <a:off x="3454851" y="1909276"/>
              <a:ext cx="2388808" cy="246221"/>
            </a:xfrm>
            <a:prstGeom prst="rect">
              <a:avLst/>
            </a:prstGeom>
            <a:noFill/>
          </p:spPr>
          <p:txBody>
            <a:bodyPr wrap="square" rtlCol="0">
              <a:spAutoFit/>
            </a:bodyPr>
            <a:lstStyle/>
            <a:p>
              <a:pPr algn="ctr"/>
              <a:r>
                <a:rPr lang="en-US" sz="1000" b="1" dirty="0">
                  <a:solidFill>
                    <a:schemeClr val="accent6">
                      <a:lumMod val="75000"/>
                    </a:schemeClr>
                  </a:solidFill>
                </a:rPr>
                <a:t>CLOUDS</a:t>
              </a:r>
            </a:p>
          </p:txBody>
        </p:sp>
      </p:grpSp>
      <p:sp>
        <p:nvSpPr>
          <p:cNvPr id="83" name="Rectangle 82">
            <a:extLst>
              <a:ext uri="{FF2B5EF4-FFF2-40B4-BE49-F238E27FC236}">
                <a16:creationId xmlns:a16="http://schemas.microsoft.com/office/drawing/2014/main" id="{B21F2F2F-44A6-294C-A795-2B9520DD6498}"/>
              </a:ext>
            </a:extLst>
          </p:cNvPr>
          <p:cNvSpPr/>
          <p:nvPr/>
        </p:nvSpPr>
        <p:spPr>
          <a:xfrm>
            <a:off x="7289316" y="941490"/>
            <a:ext cx="4205998" cy="3631763"/>
          </a:xfrm>
          <a:prstGeom prst="rect">
            <a:avLst/>
          </a:prstGeom>
        </p:spPr>
        <p:txBody>
          <a:bodyPr wrap="square" anchor="t">
            <a:spAutoFit/>
          </a:bodyPr>
          <a:lstStyle/>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100+ Science projects</a:t>
            </a:r>
          </a:p>
          <a:p>
            <a:pPr lvl="1"/>
            <a:r>
              <a:rPr lang="en-US" altLang="en-US" sz="1400" dirty="0">
                <a:latin typeface="Century Gothic"/>
                <a:ea typeface="Helvetica Neue" panose="02000503000000020004" pitchFamily="2" charset="0"/>
                <a:cs typeface="Helvetica Neue" panose="02000503000000020004" pitchFamily="2" charset="0"/>
              </a:rPr>
              <a:t>⚬ TEMPO ⚬ MISR ⚬ MOPITT ⚬ MAIA ⚬ CERES </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CALIPSO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rPr>
              <a:t> RSIG (EPA)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rPr>
              <a:t>Airborne field campaigns </a:t>
            </a:r>
          </a:p>
          <a:p>
            <a:pPr lvl="1"/>
            <a:r>
              <a:rPr lang="en-US" altLang="en-US" sz="1400" dirty="0">
                <a:latin typeface="Century Gothic"/>
                <a:ea typeface="Helvetica Neue" panose="02000503000000020004" pitchFamily="2" charset="0"/>
                <a:cs typeface="Helvetica Neue" panose="02000503000000020004" pitchFamily="2" charset="0"/>
                <a:sym typeface="Wingdings" pitchFamily="2" charset="2"/>
              </a:rPr>
              <a:t>(</a:t>
            </a:r>
            <a:r>
              <a:rPr lang="en-US" altLang="en-US" sz="1400" b="1" dirty="0">
                <a:latin typeface="Century Gothic"/>
                <a:ea typeface="Helvetica Neue" panose="02000503000000020004" pitchFamily="2" charset="0"/>
                <a:cs typeface="Helvetica Neue" panose="02000503000000020004" pitchFamily="2" charset="0"/>
                <a:sym typeface="Wingdings" pitchFamily="2" charset="2"/>
              </a:rPr>
              <a:t>KORUS AQ, DISCOVER AQ, FIREX AQ)</a:t>
            </a:r>
            <a:endParaRPr lang="en-US" altLang="en-US" b="1" dirty="0">
              <a:latin typeface="Century Gothic"/>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1300+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unique science products</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usage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4,600+ Terabytes ⚬ 160,000+ users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158 countries </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archive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5.8 Petabytes ⚬ 141 million files (4,400 TB) on high-speed disks</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in cloud (ongoing)</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Data and services in the cloud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Scalable infrastructure</a:t>
            </a:r>
            <a:endParaRPr lang="en-US" sz="1400" dirty="0">
              <a:latin typeface="Century Gothic" panose="020B0502020202020204" pitchFamily="34" charset="0"/>
              <a:ea typeface="Helvetica Neue" panose="02000503000000020004" pitchFamily="2" charset="0"/>
              <a:cs typeface="Helvetica Neue" panose="02000503000000020004" pitchFamily="2" charset="0"/>
            </a:endParaRPr>
          </a:p>
        </p:txBody>
      </p:sp>
      <p:sp>
        <p:nvSpPr>
          <p:cNvPr id="86" name="Rectangle 85">
            <a:extLst>
              <a:ext uri="{FF2B5EF4-FFF2-40B4-BE49-F238E27FC236}">
                <a16:creationId xmlns:a16="http://schemas.microsoft.com/office/drawing/2014/main" id="{2E4B4E91-434D-994F-BA82-3FE14A034D81}"/>
              </a:ext>
            </a:extLst>
          </p:cNvPr>
          <p:cNvSpPr/>
          <p:nvPr/>
        </p:nvSpPr>
        <p:spPr>
          <a:xfrm>
            <a:off x="7323825" y="672253"/>
            <a:ext cx="2111475" cy="369332"/>
          </a:xfrm>
          <a:prstGeom prst="rect">
            <a:avLst/>
          </a:prstGeom>
        </p:spPr>
        <p:txBody>
          <a:bodyPr wrap="non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at a glance</a:t>
            </a:r>
            <a:endParaRPr lang="en-US" b="1" dirty="0">
              <a:solidFill>
                <a:schemeClr val="accent2"/>
              </a:solidFill>
            </a:endParaRPr>
          </a:p>
        </p:txBody>
      </p:sp>
      <p:grpSp>
        <p:nvGrpSpPr>
          <p:cNvPr id="15" name="Group 14">
            <a:extLst>
              <a:ext uri="{FF2B5EF4-FFF2-40B4-BE49-F238E27FC236}">
                <a16:creationId xmlns:a16="http://schemas.microsoft.com/office/drawing/2014/main" id="{59B65ADB-2B6F-5549-B201-EA04072B26CE}"/>
              </a:ext>
            </a:extLst>
          </p:cNvPr>
          <p:cNvGrpSpPr/>
          <p:nvPr/>
        </p:nvGrpSpPr>
        <p:grpSpPr>
          <a:xfrm>
            <a:off x="1184040" y="4753461"/>
            <a:ext cx="9906329" cy="1847889"/>
            <a:chOff x="273050" y="5092754"/>
            <a:chExt cx="8432539" cy="1847889"/>
          </a:xfrm>
        </p:grpSpPr>
        <p:sp>
          <p:nvSpPr>
            <p:cNvPr id="16"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Ingest </a:t>
              </a:r>
              <a:r>
                <a:rPr lang="en-US" altLang="en-US" sz="1400" dirty="0">
                  <a:ea typeface="Helvetica Neue" panose="02000503000000020004" pitchFamily="2" charset="0"/>
                  <a:cs typeface="Calibri" panose="020F0502020204030204" pitchFamily="34" charset="0"/>
                </a:rPr>
                <a:t>receive data from data provider </a:t>
              </a:r>
              <a:endParaRPr lang="en-US" altLang="en-US" sz="1400" i="1" dirty="0">
                <a:solidFill>
                  <a:srgbClr val="0070C0"/>
                </a:solidFill>
                <a:ea typeface="Helvetica Neue" panose="02000503000000020004" pitchFamily="2" charset="0"/>
                <a:cs typeface="Calibri" panose="020F0502020204030204" pitchFamily="34" charset="0"/>
              </a:endParaRPr>
            </a:p>
            <a:p>
              <a:pPr eaLnBrk="1" hangingPunct="1">
                <a:spcBef>
                  <a:spcPct val="0"/>
                </a:spcBef>
                <a:buFontTx/>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Archive</a:t>
              </a:r>
              <a:r>
                <a:rPr lang="en-US" altLang="en-US" sz="1800" dirty="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mn-lt"/>
                  <a:ea typeface="Helvetica Neue" panose="02000503000000020004" pitchFamily="2" charset="0"/>
                  <a:cs typeface="Helvetica Neue" panose="02000503000000020004" pitchFamily="2" charset="0"/>
                </a:rPr>
                <a:t>preservation &amp; provenance</a:t>
              </a:r>
            </a:p>
            <a:p>
              <a:pPr eaLnBrk="1" hangingPunct="1">
                <a:spcBef>
                  <a:spcPct val="0"/>
                </a:spcBef>
                <a:buFontTx/>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Distribute</a:t>
              </a:r>
              <a:r>
                <a:rPr lang="en-US" altLang="en-US" sz="18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mn-lt"/>
                  <a:ea typeface="Helvetica Neue" panose="02000503000000020004" pitchFamily="2" charset="0"/>
                  <a:cs typeface="Helvetica Neue" panose="02000503000000020004" pitchFamily="2" charset="0"/>
                </a:rPr>
                <a:t>tools and services </a:t>
              </a:r>
            </a:p>
            <a:p>
              <a:pPr eaLnBrk="1" hangingPunct="1">
                <a:spcBef>
                  <a:spcPct val="0"/>
                </a:spcBef>
                <a:buFontTx/>
                <a:buNone/>
              </a:pPr>
              <a:endParaRPr lang="en-US" altLang="en-US" sz="1800" dirty="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spcBef>
                  <a:spcPct val="0"/>
                </a:spcBef>
                <a:buFontTx/>
                <a:buNone/>
              </a:pPr>
              <a:endParaRPr lang="en-US" altLang="en-US" sz="1800" dirty="0">
                <a:latin typeface="Helvetica Neue" panose="02000503000000020004" pitchFamily="2" charset="0"/>
                <a:ea typeface="Helvetica Neue" panose="02000503000000020004" pitchFamily="2" charset="0"/>
                <a:cs typeface="Helvetica Neue" panose="02000503000000020004" pitchFamily="2" charset="0"/>
              </a:endParaRPr>
            </a:p>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Process</a:t>
              </a:r>
              <a:r>
                <a:rPr lang="en-US" altLang="en-US" sz="1800" dirty="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mn-lt"/>
                  <a:ea typeface="Helvetica Neue" panose="02000503000000020004" pitchFamily="2" charset="0"/>
                  <a:cs typeface="Helvetica Neue" panose="02000503000000020004" pitchFamily="2" charset="0"/>
                </a:rPr>
                <a:t>create higher level products</a:t>
              </a:r>
            </a:p>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Outreach &amp; Support </a:t>
              </a:r>
              <a:r>
                <a:rPr lang="en-US" altLang="en-US" sz="1400" dirty="0">
                  <a:latin typeface="+mn-lt"/>
                  <a:ea typeface="Helvetica Neue" panose="02000503000000020004" pitchFamily="2" charset="0"/>
                  <a:cs typeface="Helvetica Neue" panose="02000503000000020004" pitchFamily="2" charset="0"/>
                </a:rPr>
                <a:t>research community</a:t>
              </a:r>
            </a:p>
            <a:p>
              <a:pPr>
                <a:spcBef>
                  <a:spcPct val="0"/>
                </a:spcBef>
                <a:buNone/>
              </a:pPr>
              <a:endParaRPr lang="en-US" altLang="en-US" sz="1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16">
              <a:extLst>
                <a:ext uri="{FF2B5EF4-FFF2-40B4-BE49-F238E27FC236}">
                  <a16:creationId xmlns:a16="http://schemas.microsoft.com/office/drawing/2014/main" id="{AD3E0637-8D97-464B-9295-E22BCA6C3B77}"/>
                </a:ext>
              </a:extLst>
            </p:cNvPr>
            <p:cNvSpPr/>
            <p:nvPr/>
          </p:nvSpPr>
          <p:spPr>
            <a:xfrm>
              <a:off x="273050" y="5092754"/>
              <a:ext cx="3183885" cy="369332"/>
            </a:xfrm>
            <a:prstGeom prst="rect">
              <a:avLst/>
            </a:prstGeom>
          </p:spPr>
          <p:txBody>
            <a:bodyPr wrap="non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Primary Functions of ASDC</a:t>
              </a:r>
              <a:endParaRPr lang="en-US" b="1" dirty="0">
                <a:solidFill>
                  <a:schemeClr val="accent2"/>
                </a:solidFill>
              </a:endParaRPr>
            </a:p>
          </p:txBody>
        </p:sp>
      </p:grpSp>
      <p:cxnSp>
        <p:nvCxnSpPr>
          <p:cNvPr id="18" name="Straight Connector 17">
            <a:extLst>
              <a:ext uri="{FF2B5EF4-FFF2-40B4-BE49-F238E27FC236}">
                <a16:creationId xmlns:a16="http://schemas.microsoft.com/office/drawing/2014/main" id="{CEDE7CA3-1B62-7C40-A16A-28DED4F80517}"/>
              </a:ext>
            </a:extLst>
          </p:cNvPr>
          <p:cNvCxnSpPr/>
          <p:nvPr/>
        </p:nvCxnSpPr>
        <p:spPr>
          <a:xfrm>
            <a:off x="1244093" y="4742332"/>
            <a:ext cx="9990186" cy="0"/>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22416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E2C0-6F54-DD0C-0B2A-2F6FE74C8DB3}"/>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858326D8-386C-9536-4E66-79B7FDE23126}"/>
              </a:ext>
            </a:extLst>
          </p:cNvPr>
          <p:cNvSpPr>
            <a:spLocks noGrp="1"/>
          </p:cNvSpPr>
          <p:nvPr>
            <p:ph type="ftr" sz="quarter" idx="11"/>
          </p:nvPr>
        </p:nvSpPr>
        <p:spPr/>
        <p:txBody>
          <a:bodyPr/>
          <a:lstStyle/>
          <a:p>
            <a:r>
              <a:rPr lang="en-US"/>
              <a:t>The Science Directorate at NASA's Langley Research Center</a:t>
            </a:r>
          </a:p>
        </p:txBody>
      </p:sp>
      <p:sp>
        <p:nvSpPr>
          <p:cNvPr id="4" name="Slide Number Placeholder 3">
            <a:extLst>
              <a:ext uri="{FF2B5EF4-FFF2-40B4-BE49-F238E27FC236}">
                <a16:creationId xmlns:a16="http://schemas.microsoft.com/office/drawing/2014/main" id="{1F5B8F34-FA94-0C14-5E29-20A180A5CF82}"/>
              </a:ext>
            </a:extLst>
          </p:cNvPr>
          <p:cNvSpPr>
            <a:spLocks noGrp="1"/>
          </p:cNvSpPr>
          <p:nvPr>
            <p:ph type="sldNum" sz="quarter" idx="12"/>
          </p:nvPr>
        </p:nvSpPr>
        <p:spPr/>
        <p:txBody>
          <a:bodyPr/>
          <a:lstStyle/>
          <a:p>
            <a:fld id="{2E8C51FE-49D9-314D-9957-ABBF7DDE8782}" type="slidenum">
              <a:rPr lang="en-US" smtClean="0"/>
              <a:pPr/>
              <a:t>6</a:t>
            </a:fld>
            <a:endParaRPr lang="en-US"/>
          </a:p>
        </p:txBody>
      </p:sp>
      <p:pic>
        <p:nvPicPr>
          <p:cNvPr id="5" name="Picture 5" descr="Graphical user interface, application&#10;&#10;Description automatically generated">
            <a:extLst>
              <a:ext uri="{FF2B5EF4-FFF2-40B4-BE49-F238E27FC236}">
                <a16:creationId xmlns:a16="http://schemas.microsoft.com/office/drawing/2014/main" id="{6D6CF515-891C-C792-42ED-AA4FFF245297}"/>
              </a:ext>
            </a:extLst>
          </p:cNvPr>
          <p:cNvPicPr>
            <a:picLocks noChangeAspect="1"/>
          </p:cNvPicPr>
          <p:nvPr/>
        </p:nvPicPr>
        <p:blipFill>
          <a:blip r:embed="rId3"/>
          <a:stretch>
            <a:fillRect/>
          </a:stretch>
        </p:blipFill>
        <p:spPr>
          <a:xfrm>
            <a:off x="3504" y="3613"/>
            <a:ext cx="12184992" cy="6850774"/>
          </a:xfrm>
          <a:prstGeom prst="rect">
            <a:avLst/>
          </a:prstGeom>
        </p:spPr>
      </p:pic>
    </p:spTree>
    <p:extLst>
      <p:ext uri="{BB962C8B-B14F-4D97-AF65-F5344CB8AC3E}">
        <p14:creationId xmlns:p14="http://schemas.microsoft.com/office/powerpoint/2010/main" val="2165173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707" name="Google Shape;707;p109"/>
          <p:cNvGrpSpPr/>
          <p:nvPr/>
        </p:nvGrpSpPr>
        <p:grpSpPr>
          <a:xfrm rot="8359544" flipH="1">
            <a:off x="-370046" y="931931"/>
            <a:ext cx="5420671" cy="5825571"/>
            <a:chOff x="2844963" y="301423"/>
            <a:chExt cx="5751516" cy="6181129"/>
          </a:xfrm>
        </p:grpSpPr>
        <p:sp>
          <p:nvSpPr>
            <p:cNvPr id="708" name="Google Shape;708;p109"/>
            <p:cNvSpPr/>
            <p:nvPr/>
          </p:nvSpPr>
          <p:spPr>
            <a:xfrm>
              <a:off x="4060329" y="830006"/>
              <a:ext cx="2584311" cy="1677426"/>
            </a:xfrm>
            <a:custGeom>
              <a:avLst/>
              <a:gdLst/>
              <a:ahLst/>
              <a:cxnLst/>
              <a:rect l="l" t="t" r="r" b="b"/>
              <a:pathLst>
                <a:path w="2584311" h="1677426" extrusionOk="0">
                  <a:moveTo>
                    <a:pt x="154385" y="1512906"/>
                  </a:moveTo>
                  <a:lnTo>
                    <a:pt x="440023" y="1676412"/>
                  </a:lnTo>
                  <a:lnTo>
                    <a:pt x="439344" y="1677426"/>
                  </a:lnTo>
                  <a:close/>
                  <a:moveTo>
                    <a:pt x="2035352" y="141667"/>
                  </a:moveTo>
                  <a:lnTo>
                    <a:pt x="2035352" y="755972"/>
                  </a:lnTo>
                  <a:cubicBezTo>
                    <a:pt x="1459245" y="755972"/>
                    <a:pt x="921428" y="1024904"/>
                    <a:pt x="575435" y="1474124"/>
                  </a:cubicBezTo>
                  <a:lnTo>
                    <a:pt x="531180" y="1540235"/>
                  </a:lnTo>
                  <a:lnTo>
                    <a:pt x="452532" y="1045473"/>
                  </a:lnTo>
                  <a:lnTo>
                    <a:pt x="0" y="1222746"/>
                  </a:lnTo>
                  <a:lnTo>
                    <a:pt x="88796" y="1099205"/>
                  </a:lnTo>
                  <a:cubicBezTo>
                    <a:pt x="550122" y="500241"/>
                    <a:pt x="1267206" y="141667"/>
                    <a:pt x="2035352" y="141667"/>
                  </a:cubicBezTo>
                  <a:close/>
                  <a:moveTo>
                    <a:pt x="2035671" y="0"/>
                  </a:moveTo>
                  <a:lnTo>
                    <a:pt x="2584311" y="449749"/>
                  </a:lnTo>
                  <a:lnTo>
                    <a:pt x="2035671" y="899498"/>
                  </a:lnTo>
                  <a:close/>
                </a:path>
              </a:pathLst>
            </a:custGeom>
            <a:gradFill>
              <a:gsLst>
                <a:gs pos="0">
                  <a:srgbClr val="FFFFFF"/>
                </a:gs>
                <a:gs pos="6000">
                  <a:srgbClr val="FFFFFF"/>
                </a:gs>
                <a:gs pos="14000">
                  <a:srgbClr val="FFFFFF"/>
                </a:gs>
                <a:gs pos="79000">
                  <a:srgbClr val="84AAB2"/>
                </a:gs>
                <a:gs pos="100000">
                  <a:srgbClr val="84AAB2"/>
                </a:gs>
              </a:gsLst>
              <a:path path="circle">
                <a:fillToRect l="100000" b="100000"/>
              </a:path>
              <a:tileRect t="-100000" r="-100000"/>
            </a:gra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709" name="Google Shape;709;p109"/>
            <p:cNvSpPr/>
            <p:nvPr/>
          </p:nvSpPr>
          <p:spPr>
            <a:xfrm rot="9026706">
              <a:off x="6383370" y="537339"/>
              <a:ext cx="1661836" cy="2673611"/>
            </a:xfrm>
            <a:custGeom>
              <a:avLst/>
              <a:gdLst/>
              <a:ahLst/>
              <a:cxnLst/>
              <a:rect l="l" t="t" r="r" b="b"/>
              <a:pathLst>
                <a:path w="1661836" h="2673611" extrusionOk="0">
                  <a:moveTo>
                    <a:pt x="1204088" y="2577511"/>
                  </a:moveTo>
                  <a:lnTo>
                    <a:pt x="1086360" y="2494271"/>
                  </a:lnTo>
                  <a:cubicBezTo>
                    <a:pt x="483848" y="2037622"/>
                    <a:pt x="119717" y="1323344"/>
                    <a:pt x="113737" y="555213"/>
                  </a:cubicBezTo>
                  <a:lnTo>
                    <a:pt x="297063" y="553787"/>
                  </a:lnTo>
                  <a:lnTo>
                    <a:pt x="0" y="553787"/>
                  </a:lnTo>
                  <a:lnTo>
                    <a:pt x="445618" y="0"/>
                  </a:lnTo>
                  <a:lnTo>
                    <a:pt x="891235" y="553787"/>
                  </a:lnTo>
                  <a:lnTo>
                    <a:pt x="728253" y="553787"/>
                  </a:lnTo>
                  <a:lnTo>
                    <a:pt x="746115" y="794416"/>
                  </a:lnTo>
                  <a:cubicBezTo>
                    <a:pt x="815595" y="1285676"/>
                    <a:pt x="1080894" y="1729293"/>
                    <a:pt x="1481862" y="2022893"/>
                  </a:cubicBezTo>
                  <a:lnTo>
                    <a:pt x="1524052" y="2050167"/>
                  </a:lnTo>
                  <a:lnTo>
                    <a:pt x="1033259" y="2134839"/>
                  </a:lnTo>
                  <a:close/>
                  <a:moveTo>
                    <a:pt x="1358826" y="2673611"/>
                  </a:moveTo>
                  <a:lnTo>
                    <a:pt x="1358554" y="2673445"/>
                  </a:lnTo>
                  <a:lnTo>
                    <a:pt x="1661568" y="2139065"/>
                  </a:lnTo>
                  <a:lnTo>
                    <a:pt x="1661836" y="2139238"/>
                  </a:lnTo>
                  <a:close/>
                </a:path>
              </a:pathLst>
            </a:custGeom>
            <a:gradFill>
              <a:gsLst>
                <a:gs pos="0">
                  <a:srgbClr val="FFFFFF"/>
                </a:gs>
                <a:gs pos="35000">
                  <a:srgbClr val="FFFFFF"/>
                </a:gs>
                <a:gs pos="100000">
                  <a:srgbClr val="84AAB2"/>
                </a:gs>
              </a:gsLst>
              <a:path path="circle">
                <a:fillToRect l="50000" t="50000" r="50000" b="50000"/>
              </a:path>
              <a:tileRect/>
            </a:gradFill>
            <a:ln>
              <a:noFill/>
            </a:ln>
          </p:spPr>
          <p:txBody>
            <a:bodyPr spcFirstLastPara="1" wrap="square" lIns="91433" tIns="45700" rIns="91433" bIns="45700" anchor="t" anchorCtr="0">
              <a:noAutofit/>
            </a:bodyPr>
            <a:lstStyle/>
            <a:p>
              <a:endParaRPr sz="1067">
                <a:solidFill>
                  <a:schemeClr val="lt1"/>
                </a:solidFill>
                <a:latin typeface="Calibri"/>
                <a:ea typeface="Calibri"/>
                <a:cs typeface="Calibri"/>
                <a:sym typeface="Calibri"/>
              </a:endParaRPr>
            </a:p>
          </p:txBody>
        </p:sp>
        <p:sp>
          <p:nvSpPr>
            <p:cNvPr id="710" name="Google Shape;710;p109"/>
            <p:cNvSpPr/>
            <p:nvPr/>
          </p:nvSpPr>
          <p:spPr>
            <a:xfrm>
              <a:off x="7557803" y="2200285"/>
              <a:ext cx="995093" cy="2756010"/>
            </a:xfrm>
            <a:custGeom>
              <a:avLst/>
              <a:gdLst/>
              <a:ahLst/>
              <a:cxnLst/>
              <a:rect l="l" t="t" r="r" b="b"/>
              <a:pathLst>
                <a:path w="995093" h="2756010" extrusionOk="0">
                  <a:moveTo>
                    <a:pt x="735415" y="129608"/>
                  </a:moveTo>
                  <a:lnTo>
                    <a:pt x="738514" y="135384"/>
                  </a:lnTo>
                  <a:cubicBezTo>
                    <a:pt x="1079106" y="820690"/>
                    <a:pt x="1080613" y="1626306"/>
                    <a:pt x="743035" y="2312676"/>
                  </a:cubicBezTo>
                  <a:lnTo>
                    <a:pt x="667107" y="2454897"/>
                  </a:lnTo>
                  <a:lnTo>
                    <a:pt x="762635" y="2512645"/>
                  </a:lnTo>
                  <a:lnTo>
                    <a:pt x="94852" y="2756010"/>
                  </a:lnTo>
                  <a:lnTo>
                    <a:pt x="0" y="2051621"/>
                  </a:lnTo>
                  <a:lnTo>
                    <a:pt x="140952" y="2136828"/>
                  </a:lnTo>
                  <a:lnTo>
                    <a:pt x="191753" y="2041658"/>
                  </a:lnTo>
                  <a:cubicBezTo>
                    <a:pt x="428025" y="1561199"/>
                    <a:pt x="442793" y="1002831"/>
                    <a:pt x="236054" y="512633"/>
                  </a:cubicBezTo>
                  <a:lnTo>
                    <a:pt x="217197" y="474706"/>
                  </a:lnTo>
                  <a:lnTo>
                    <a:pt x="651040" y="646673"/>
                  </a:lnTo>
                  <a:close/>
                  <a:moveTo>
                    <a:pt x="665875" y="0"/>
                  </a:moveTo>
                  <a:lnTo>
                    <a:pt x="666549" y="1256"/>
                  </a:lnTo>
                  <a:lnTo>
                    <a:pt x="507106" y="91667"/>
                  </a:lnTo>
                  <a:close/>
                </a:path>
              </a:pathLst>
            </a:custGeom>
            <a:gradFill>
              <a:gsLst>
                <a:gs pos="0">
                  <a:srgbClr val="FFFFFF"/>
                </a:gs>
                <a:gs pos="55000">
                  <a:srgbClr val="84AAB2"/>
                </a:gs>
                <a:gs pos="100000">
                  <a:srgbClr val="84AAB2"/>
                </a:gs>
              </a:gsLst>
              <a:path path="circle">
                <a:fillToRect t="100000" r="100000"/>
              </a:path>
              <a:tileRect l="-100000" b="-100000"/>
            </a:gra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711" name="Google Shape;711;p109"/>
            <p:cNvSpPr/>
            <p:nvPr/>
          </p:nvSpPr>
          <p:spPr>
            <a:xfrm>
              <a:off x="5547359" y="4501486"/>
              <a:ext cx="2603712" cy="1528547"/>
            </a:xfrm>
            <a:custGeom>
              <a:avLst/>
              <a:gdLst/>
              <a:ahLst/>
              <a:cxnLst/>
              <a:rect l="l" t="t" r="r" b="b"/>
              <a:pathLst>
                <a:path w="2603712" h="1528547" extrusionOk="0">
                  <a:moveTo>
                    <a:pt x="2044052" y="0"/>
                  </a:moveTo>
                  <a:lnTo>
                    <a:pt x="2105296" y="454809"/>
                  </a:lnTo>
                  <a:lnTo>
                    <a:pt x="2603712" y="273168"/>
                  </a:lnTo>
                  <a:lnTo>
                    <a:pt x="2595386" y="286603"/>
                  </a:lnTo>
                  <a:cubicBezTo>
                    <a:pt x="2172167" y="924204"/>
                    <a:pt x="1475243" y="1328316"/>
                    <a:pt x="712063" y="1379164"/>
                  </a:cubicBezTo>
                  <a:lnTo>
                    <a:pt x="548640" y="1384599"/>
                  </a:lnTo>
                  <a:lnTo>
                    <a:pt x="548640" y="1528547"/>
                  </a:lnTo>
                  <a:lnTo>
                    <a:pt x="0" y="1078797"/>
                  </a:lnTo>
                  <a:lnTo>
                    <a:pt x="548640" y="629048"/>
                  </a:lnTo>
                  <a:lnTo>
                    <a:pt x="548640" y="770300"/>
                  </a:lnTo>
                  <a:lnTo>
                    <a:pt x="671131" y="766226"/>
                  </a:lnTo>
                  <a:cubicBezTo>
                    <a:pt x="1205366" y="730633"/>
                    <a:pt x="1696296" y="464239"/>
                    <a:pt x="2017457" y="40083"/>
                  </a:cubicBezTo>
                  <a:close/>
                </a:path>
              </a:pathLst>
            </a:custGeom>
            <a:gradFill>
              <a:gsLst>
                <a:gs pos="0">
                  <a:srgbClr val="FFFFFF"/>
                </a:gs>
                <a:gs pos="100000">
                  <a:srgbClr val="84AAB2"/>
                </a:gs>
              </a:gsLst>
              <a:path path="circle">
                <a:fillToRect t="100000" r="100000"/>
              </a:path>
              <a:tileRect l="-100000" b="-100000"/>
            </a:gra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712" name="Google Shape;712;p109"/>
            <p:cNvSpPr/>
            <p:nvPr/>
          </p:nvSpPr>
          <p:spPr>
            <a:xfrm rot="-1797847">
              <a:off x="4099678" y="3692697"/>
              <a:ext cx="1557392" cy="2572877"/>
            </a:xfrm>
            <a:custGeom>
              <a:avLst/>
              <a:gdLst/>
              <a:ahLst/>
              <a:cxnLst/>
              <a:rect l="l" t="t" r="r" b="b"/>
              <a:pathLst>
                <a:path w="1557392" h="2572877" extrusionOk="0">
                  <a:moveTo>
                    <a:pt x="445577" y="0"/>
                  </a:moveTo>
                  <a:lnTo>
                    <a:pt x="891154" y="553788"/>
                  </a:lnTo>
                  <a:lnTo>
                    <a:pt x="770061" y="553788"/>
                  </a:lnTo>
                  <a:lnTo>
                    <a:pt x="785785" y="788395"/>
                  </a:lnTo>
                  <a:cubicBezTo>
                    <a:pt x="851742" y="1280132"/>
                    <a:pt x="1113878" y="1725639"/>
                    <a:pt x="1512741" y="2022096"/>
                  </a:cubicBezTo>
                  <a:lnTo>
                    <a:pt x="1557392" y="2051415"/>
                  </a:lnTo>
                  <a:lnTo>
                    <a:pt x="1062773" y="2133114"/>
                  </a:lnTo>
                  <a:lnTo>
                    <a:pt x="1062773" y="2133115"/>
                  </a:lnTo>
                  <a:lnTo>
                    <a:pt x="1062773" y="2133114"/>
                  </a:lnTo>
                  <a:lnTo>
                    <a:pt x="1228880" y="2572877"/>
                  </a:lnTo>
                  <a:lnTo>
                    <a:pt x="1146212" y="2515077"/>
                  </a:lnTo>
                  <a:cubicBezTo>
                    <a:pt x="614396" y="2119802"/>
                    <a:pt x="264881" y="1525795"/>
                    <a:pt x="176936" y="870144"/>
                  </a:cubicBezTo>
                  <a:lnTo>
                    <a:pt x="155733" y="553788"/>
                  </a:lnTo>
                  <a:lnTo>
                    <a:pt x="0" y="553788"/>
                  </a:lnTo>
                  <a:close/>
                </a:path>
              </a:pathLst>
            </a:custGeom>
            <a:gradFill>
              <a:gsLst>
                <a:gs pos="0">
                  <a:srgbClr val="FFFFFF"/>
                </a:gs>
                <a:gs pos="35000">
                  <a:srgbClr val="FFFFFF"/>
                </a:gs>
                <a:gs pos="100000">
                  <a:srgbClr val="84AAB2"/>
                </a:gs>
              </a:gsLst>
              <a:path path="circle">
                <a:fillToRect l="50000" t="50000" r="50000" b="50000"/>
              </a:path>
              <a:tileRect/>
            </a:gradFill>
            <a:ln>
              <a:noFill/>
            </a:ln>
          </p:spPr>
          <p:txBody>
            <a:bodyPr spcFirstLastPara="1" wrap="square" lIns="91433" tIns="45700" rIns="91433" bIns="45700" anchor="t" anchorCtr="0">
              <a:noAutofit/>
            </a:bodyPr>
            <a:lstStyle/>
            <a:p>
              <a:endParaRPr sz="1067">
                <a:solidFill>
                  <a:schemeClr val="lt1"/>
                </a:solidFill>
                <a:latin typeface="Calibri"/>
                <a:ea typeface="Calibri"/>
                <a:cs typeface="Calibri"/>
                <a:sym typeface="Calibri"/>
              </a:endParaRPr>
            </a:p>
          </p:txBody>
        </p:sp>
        <p:sp>
          <p:nvSpPr>
            <p:cNvPr id="713" name="Google Shape;713;p109"/>
            <p:cNvSpPr/>
            <p:nvPr/>
          </p:nvSpPr>
          <p:spPr>
            <a:xfrm rot="1787271">
              <a:off x="3383490" y="1855844"/>
              <a:ext cx="1549401" cy="2580116"/>
            </a:xfrm>
            <a:custGeom>
              <a:avLst/>
              <a:gdLst/>
              <a:ahLst/>
              <a:cxnLst/>
              <a:rect l="l" t="t" r="r" b="b"/>
              <a:pathLst>
                <a:path w="1549401" h="2580116" extrusionOk="0">
                  <a:moveTo>
                    <a:pt x="445577" y="0"/>
                  </a:moveTo>
                  <a:lnTo>
                    <a:pt x="891154" y="553788"/>
                  </a:lnTo>
                  <a:lnTo>
                    <a:pt x="418798" y="553788"/>
                  </a:lnTo>
                  <a:lnTo>
                    <a:pt x="748081" y="555006"/>
                  </a:lnTo>
                  <a:cubicBezTo>
                    <a:pt x="745947" y="1131108"/>
                    <a:pt x="1012886" y="1669917"/>
                    <a:pt x="1460822" y="2017570"/>
                  </a:cubicBezTo>
                  <a:lnTo>
                    <a:pt x="1549401" y="2081736"/>
                  </a:lnTo>
                  <a:lnTo>
                    <a:pt x="1030293" y="2159985"/>
                  </a:lnTo>
                  <a:lnTo>
                    <a:pt x="1190993" y="2580116"/>
                  </a:lnTo>
                  <a:lnTo>
                    <a:pt x="1100159" y="2515171"/>
                  </a:lnTo>
                  <a:cubicBezTo>
                    <a:pt x="536210" y="2084885"/>
                    <a:pt x="183445" y="1428982"/>
                    <a:pt x="138622" y="716498"/>
                  </a:cubicBezTo>
                  <a:lnTo>
                    <a:pt x="133814" y="553788"/>
                  </a:lnTo>
                  <a:lnTo>
                    <a:pt x="0" y="553788"/>
                  </a:lnTo>
                  <a:close/>
                </a:path>
              </a:pathLst>
            </a:custGeom>
            <a:gradFill>
              <a:gsLst>
                <a:gs pos="0">
                  <a:srgbClr val="FFFFFF"/>
                </a:gs>
                <a:gs pos="42000">
                  <a:srgbClr val="FFFFFF"/>
                </a:gs>
                <a:gs pos="77000">
                  <a:srgbClr val="84AAB2"/>
                </a:gs>
                <a:gs pos="100000">
                  <a:srgbClr val="84AAB2"/>
                </a:gs>
              </a:gsLst>
              <a:path path="circle">
                <a:fillToRect l="50000" t="50000" r="50000" b="50000"/>
              </a:path>
              <a:tileRect/>
            </a:gradFill>
            <a:ln>
              <a:noFill/>
            </a:ln>
          </p:spPr>
          <p:txBody>
            <a:bodyPr spcFirstLastPara="1" wrap="square" lIns="91433" tIns="45700" rIns="91433" bIns="45700" anchor="t" anchorCtr="0">
              <a:noAutofit/>
            </a:bodyPr>
            <a:lstStyle/>
            <a:p>
              <a:endParaRPr sz="1067">
                <a:solidFill>
                  <a:schemeClr val="lt1"/>
                </a:solidFill>
                <a:latin typeface="Calibri"/>
                <a:ea typeface="Calibri"/>
                <a:cs typeface="Calibri"/>
                <a:sym typeface="Calibri"/>
              </a:endParaRPr>
            </a:p>
          </p:txBody>
        </p:sp>
      </p:grpSp>
      <p:grpSp>
        <p:nvGrpSpPr>
          <p:cNvPr id="714" name="Google Shape;714;p109"/>
          <p:cNvGrpSpPr/>
          <p:nvPr/>
        </p:nvGrpSpPr>
        <p:grpSpPr>
          <a:xfrm>
            <a:off x="560213" y="1972567"/>
            <a:ext cx="11631787" cy="4583243"/>
            <a:chOff x="1373086" y="1972572"/>
            <a:chExt cx="10366802" cy="4616168"/>
          </a:xfrm>
        </p:grpSpPr>
        <p:sp>
          <p:nvSpPr>
            <p:cNvPr id="715" name="Google Shape;715;p109"/>
            <p:cNvSpPr/>
            <p:nvPr/>
          </p:nvSpPr>
          <p:spPr>
            <a:xfrm>
              <a:off x="5479188" y="4730971"/>
              <a:ext cx="6260700" cy="843300"/>
            </a:xfrm>
            <a:prstGeom prst="homePlate">
              <a:avLst>
                <a:gd name="adj" fmla="val 50000"/>
              </a:avLst>
            </a:prstGeom>
            <a:gradFill>
              <a:gsLst>
                <a:gs pos="0">
                  <a:srgbClr val="FFFFFF"/>
                </a:gs>
                <a:gs pos="5000">
                  <a:srgbClr val="FFFFFF">
                    <a:alpha val="0"/>
                  </a:srgbClr>
                </a:gs>
                <a:gs pos="66000">
                  <a:srgbClr val="0E2123"/>
                </a:gs>
                <a:gs pos="100000">
                  <a:srgbClr val="0E2123"/>
                </a:gs>
              </a:gsLst>
              <a:lin ang="8100000" scaled="0"/>
            </a:gradFill>
            <a:ln>
              <a:noFill/>
            </a:ln>
            <a:effectLst>
              <a:outerShdw blurRad="50800" dist="38100" dir="2700000" algn="tl" rotWithShape="0">
                <a:srgbClr val="000000">
                  <a:alpha val="88627"/>
                </a:srgbClr>
              </a:outerShdw>
            </a:effectLst>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16" name="Google Shape;716;p109"/>
            <p:cNvSpPr/>
            <p:nvPr/>
          </p:nvSpPr>
          <p:spPr>
            <a:xfrm>
              <a:off x="3862432" y="1981867"/>
              <a:ext cx="5002200" cy="710700"/>
            </a:xfrm>
            <a:prstGeom prst="homePlate">
              <a:avLst>
                <a:gd name="adj" fmla="val 50000"/>
              </a:avLst>
            </a:prstGeom>
            <a:gradFill>
              <a:gsLst>
                <a:gs pos="0">
                  <a:srgbClr val="FFFFFF">
                    <a:alpha val="0"/>
                  </a:srgbClr>
                </a:gs>
                <a:gs pos="99000">
                  <a:srgbClr val="445813"/>
                </a:gs>
                <a:gs pos="100000">
                  <a:srgbClr val="445813"/>
                </a:gs>
              </a:gsLst>
              <a:lin ang="8100000" scaled="0"/>
            </a:gradFill>
            <a:ln>
              <a:noFill/>
            </a:ln>
            <a:effectLst>
              <a:outerShdw blurRad="50800" dist="38100" dir="2700000" algn="tl" rotWithShape="0">
                <a:srgbClr val="000000">
                  <a:alpha val="40000"/>
                </a:srgbClr>
              </a:outerShdw>
            </a:effectLst>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17" name="Google Shape;717;p109"/>
            <p:cNvSpPr/>
            <p:nvPr/>
          </p:nvSpPr>
          <p:spPr>
            <a:xfrm>
              <a:off x="4104339" y="2777315"/>
              <a:ext cx="5588149" cy="913340"/>
            </a:xfrm>
            <a:prstGeom prst="homePlate">
              <a:avLst>
                <a:gd name="adj" fmla="val 50000"/>
              </a:avLst>
            </a:prstGeom>
            <a:gradFill>
              <a:gsLst>
                <a:gs pos="0">
                  <a:srgbClr val="FFFFFF">
                    <a:alpha val="0"/>
                  </a:srgbClr>
                </a:gs>
                <a:gs pos="94000">
                  <a:srgbClr val="084A27"/>
                </a:gs>
                <a:gs pos="100000">
                  <a:srgbClr val="084A27"/>
                </a:gs>
              </a:gsLst>
              <a:lin ang="8100000" scaled="0"/>
            </a:gradFill>
            <a:ln>
              <a:noFill/>
            </a:ln>
            <a:effectLst>
              <a:outerShdw blurRad="50800" dist="38100" dir="2700000" algn="tl" rotWithShape="0">
                <a:srgbClr val="000000">
                  <a:alpha val="40000"/>
                </a:srgbClr>
              </a:outerShdw>
            </a:effectLst>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18" name="Google Shape;718;p109"/>
            <p:cNvSpPr/>
            <p:nvPr/>
          </p:nvSpPr>
          <p:spPr>
            <a:xfrm>
              <a:off x="4700680" y="3786938"/>
              <a:ext cx="6458400" cy="864900"/>
            </a:xfrm>
            <a:prstGeom prst="homePlate">
              <a:avLst>
                <a:gd name="adj" fmla="val 50000"/>
              </a:avLst>
            </a:prstGeom>
            <a:gradFill>
              <a:gsLst>
                <a:gs pos="0">
                  <a:srgbClr val="FFFFFF">
                    <a:alpha val="0"/>
                  </a:srgbClr>
                </a:gs>
                <a:gs pos="66000">
                  <a:srgbClr val="0D3D3F"/>
                </a:gs>
                <a:gs pos="100000">
                  <a:srgbClr val="0D3D3F"/>
                </a:gs>
              </a:gsLst>
              <a:lin ang="8100000" scaled="0"/>
            </a:gradFill>
            <a:ln>
              <a:noFill/>
            </a:ln>
            <a:effectLst>
              <a:outerShdw blurRad="50800" dist="38100" dir="2700000" algn="tl" rotWithShape="0">
                <a:srgbClr val="000000">
                  <a:alpha val="40000"/>
                </a:srgbClr>
              </a:outerShdw>
            </a:effectLst>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19" name="Google Shape;719;p109"/>
            <p:cNvSpPr/>
            <p:nvPr/>
          </p:nvSpPr>
          <p:spPr>
            <a:xfrm rot="5400000">
              <a:off x="3417720" y="1935158"/>
              <a:ext cx="913339" cy="991062"/>
            </a:xfrm>
            <a:custGeom>
              <a:avLst/>
              <a:gdLst/>
              <a:ahLst/>
              <a:cxnLst/>
              <a:rect l="l" t="t" r="r" b="b"/>
              <a:pathLst>
                <a:path w="873956" h="781226" extrusionOk="0">
                  <a:moveTo>
                    <a:pt x="0" y="390613"/>
                  </a:moveTo>
                  <a:lnTo>
                    <a:pt x="684934" y="0"/>
                  </a:lnTo>
                  <a:lnTo>
                    <a:pt x="873956" y="390616"/>
                  </a:lnTo>
                  <a:lnTo>
                    <a:pt x="684936" y="781226"/>
                  </a:lnTo>
                  <a:lnTo>
                    <a:pt x="0" y="390613"/>
                  </a:lnTo>
                  <a:close/>
                </a:path>
              </a:pathLst>
            </a:custGeom>
            <a:solidFill>
              <a:srgbClr val="597419"/>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20" name="Google Shape;720;p109"/>
            <p:cNvSpPr/>
            <p:nvPr/>
          </p:nvSpPr>
          <p:spPr>
            <a:xfrm rot="5400000">
              <a:off x="3263885" y="2366056"/>
              <a:ext cx="1221006" cy="2378071"/>
            </a:xfrm>
            <a:custGeom>
              <a:avLst/>
              <a:gdLst/>
              <a:ahLst/>
              <a:cxnLst/>
              <a:rect l="l" t="t" r="r" b="b"/>
              <a:pathLst>
                <a:path w="1168357" h="1874567" extrusionOk="0">
                  <a:moveTo>
                    <a:pt x="0" y="407642"/>
                  </a:moveTo>
                  <a:lnTo>
                    <a:pt x="714796" y="0"/>
                  </a:lnTo>
                  <a:lnTo>
                    <a:pt x="1168357" y="937287"/>
                  </a:lnTo>
                  <a:lnTo>
                    <a:pt x="714799" y="1874567"/>
                  </a:lnTo>
                  <a:lnTo>
                    <a:pt x="2" y="1466924"/>
                  </a:lnTo>
                  <a:lnTo>
                    <a:pt x="256299" y="937285"/>
                  </a:lnTo>
                  <a:lnTo>
                    <a:pt x="0" y="407642"/>
                  </a:lnTo>
                  <a:close/>
                </a:path>
              </a:pathLst>
            </a:custGeom>
            <a:solidFill>
              <a:srgbClr val="066336"/>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21" name="Google Shape;721;p109"/>
            <p:cNvSpPr/>
            <p:nvPr/>
          </p:nvSpPr>
          <p:spPr>
            <a:xfrm rot="5400000">
              <a:off x="3156073" y="2815145"/>
              <a:ext cx="1436631" cy="3699072"/>
            </a:xfrm>
            <a:custGeom>
              <a:avLst/>
              <a:gdLst/>
              <a:ahLst/>
              <a:cxnLst/>
              <a:rect l="l" t="t" r="r" b="b"/>
              <a:pathLst>
                <a:path w="1374684" h="2915875" extrusionOk="0">
                  <a:moveTo>
                    <a:pt x="0" y="381625"/>
                  </a:moveTo>
                  <a:lnTo>
                    <a:pt x="669175" y="0"/>
                  </a:lnTo>
                  <a:lnTo>
                    <a:pt x="1374684" y="1457941"/>
                  </a:lnTo>
                  <a:lnTo>
                    <a:pt x="669178" y="2915875"/>
                  </a:lnTo>
                  <a:lnTo>
                    <a:pt x="2" y="2534249"/>
                  </a:lnTo>
                  <a:lnTo>
                    <a:pt x="520837" y="1457940"/>
                  </a:lnTo>
                  <a:lnTo>
                    <a:pt x="0" y="381625"/>
                  </a:lnTo>
                  <a:close/>
                </a:path>
              </a:pathLst>
            </a:custGeom>
            <a:solidFill>
              <a:srgbClr val="0E4A4E"/>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22" name="Google Shape;722;p109"/>
            <p:cNvSpPr/>
            <p:nvPr/>
          </p:nvSpPr>
          <p:spPr>
            <a:xfrm rot="5400000">
              <a:off x="3032596" y="3223551"/>
              <a:ext cx="1683589" cy="5002334"/>
            </a:xfrm>
            <a:custGeom>
              <a:avLst/>
              <a:gdLst/>
              <a:ahLst/>
              <a:cxnLst/>
              <a:rect l="l" t="t" r="r" b="b"/>
              <a:pathLst>
                <a:path w="1610993" h="3943201" extrusionOk="0">
                  <a:moveTo>
                    <a:pt x="0" y="374636"/>
                  </a:moveTo>
                  <a:lnTo>
                    <a:pt x="656920" y="0"/>
                  </a:lnTo>
                  <a:lnTo>
                    <a:pt x="1610993" y="1971601"/>
                  </a:lnTo>
                  <a:lnTo>
                    <a:pt x="656920" y="3943201"/>
                  </a:lnTo>
                  <a:lnTo>
                    <a:pt x="2" y="3568567"/>
                  </a:lnTo>
                  <a:lnTo>
                    <a:pt x="772785" y="1971604"/>
                  </a:lnTo>
                  <a:lnTo>
                    <a:pt x="0" y="374636"/>
                  </a:lnTo>
                  <a:close/>
                </a:path>
              </a:pathLst>
            </a:custGeom>
            <a:solidFill>
              <a:srgbClr val="163639"/>
            </a:solidFill>
            <a:ln>
              <a:noFill/>
            </a:ln>
            <a:effectLst>
              <a:outerShdw blurRad="900460" dist="302852" dir="5400000" algn="t" rotWithShape="0">
                <a:srgbClr val="000000">
                  <a:alpha val="40000"/>
                </a:srgbClr>
              </a:outerShdw>
            </a:effectLst>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23" name="Google Shape;723;p109"/>
            <p:cNvSpPr/>
            <p:nvPr/>
          </p:nvSpPr>
          <p:spPr>
            <a:xfrm rot="5400000">
              <a:off x="642209" y="2715422"/>
              <a:ext cx="3952920" cy="2491166"/>
            </a:xfrm>
            <a:custGeom>
              <a:avLst/>
              <a:gdLst/>
              <a:ahLst/>
              <a:cxnLst/>
              <a:rect l="l" t="t" r="r" b="b"/>
              <a:pathLst>
                <a:path w="4877192" h="3097935" extrusionOk="0">
                  <a:moveTo>
                    <a:pt x="3577327" y="2502912"/>
                  </a:moveTo>
                  <a:lnTo>
                    <a:pt x="3958540" y="1593382"/>
                  </a:lnTo>
                  <a:lnTo>
                    <a:pt x="4877192" y="1949127"/>
                  </a:lnTo>
                  <a:cubicBezTo>
                    <a:pt x="4728032" y="2326254"/>
                    <a:pt x="4564568" y="2720808"/>
                    <a:pt x="4415408" y="3097935"/>
                  </a:cubicBezTo>
                  <a:lnTo>
                    <a:pt x="3577327" y="2502912"/>
                  </a:lnTo>
                  <a:close/>
                  <a:moveTo>
                    <a:pt x="2420449" y="1688854"/>
                  </a:moveTo>
                  <a:lnTo>
                    <a:pt x="2664261" y="1072412"/>
                  </a:lnTo>
                  <a:lnTo>
                    <a:pt x="3612935" y="1454269"/>
                  </a:lnTo>
                  <a:lnTo>
                    <a:pt x="3282307" y="2290211"/>
                  </a:lnTo>
                  <a:lnTo>
                    <a:pt x="2420449" y="1688854"/>
                  </a:lnTo>
                  <a:close/>
                  <a:moveTo>
                    <a:pt x="1185854" y="827422"/>
                  </a:moveTo>
                  <a:lnTo>
                    <a:pt x="1305305" y="525408"/>
                  </a:lnTo>
                  <a:lnTo>
                    <a:pt x="2318654" y="933299"/>
                  </a:lnTo>
                  <a:lnTo>
                    <a:pt x="2106469" y="1469776"/>
                  </a:lnTo>
                  <a:lnTo>
                    <a:pt x="1185854" y="827422"/>
                  </a:lnTo>
                  <a:close/>
                  <a:moveTo>
                    <a:pt x="0" y="0"/>
                  </a:moveTo>
                  <a:lnTo>
                    <a:pt x="959698" y="386295"/>
                  </a:lnTo>
                  <a:lnTo>
                    <a:pt x="871874" y="608344"/>
                  </a:lnTo>
                  <a:lnTo>
                    <a:pt x="0" y="0"/>
                  </a:lnTo>
                  <a:close/>
                </a:path>
              </a:pathLst>
            </a:custGeom>
            <a:solidFill>
              <a:schemeClr val="lt1">
                <a:alpha val="16078"/>
              </a:scheme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24" name="Google Shape;724;p109"/>
            <p:cNvSpPr/>
            <p:nvPr/>
          </p:nvSpPr>
          <p:spPr>
            <a:xfrm>
              <a:off x="3874388" y="2949432"/>
              <a:ext cx="1193401" cy="1221006"/>
            </a:xfrm>
            <a:custGeom>
              <a:avLst/>
              <a:gdLst/>
              <a:ahLst/>
              <a:cxnLst/>
              <a:rect l="l" t="t" r="r" b="b"/>
              <a:pathLst>
                <a:path w="1482372" h="1504773" extrusionOk="0">
                  <a:moveTo>
                    <a:pt x="840019" y="0"/>
                  </a:moveTo>
                  <a:lnTo>
                    <a:pt x="1482372" y="920614"/>
                  </a:lnTo>
                  <a:lnTo>
                    <a:pt x="5416" y="1504773"/>
                  </a:lnTo>
                  <a:lnTo>
                    <a:pt x="0" y="1502631"/>
                  </a:lnTo>
                  <a:lnTo>
                    <a:pt x="0" y="327954"/>
                  </a:lnTo>
                  <a:lnTo>
                    <a:pt x="5419" y="330097"/>
                  </a:lnTo>
                  <a:lnTo>
                    <a:pt x="840019" y="0"/>
                  </a:lnTo>
                  <a:close/>
                </a:path>
              </a:pathLst>
            </a:custGeom>
            <a:solidFill>
              <a:srgbClr val="094A28"/>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25" name="Google Shape;725;p109"/>
            <p:cNvSpPr/>
            <p:nvPr/>
          </p:nvSpPr>
          <p:spPr>
            <a:xfrm>
              <a:off x="3874388" y="3946365"/>
              <a:ext cx="1853901" cy="1436631"/>
            </a:xfrm>
            <a:custGeom>
              <a:avLst/>
              <a:gdLst/>
              <a:ahLst/>
              <a:cxnLst/>
              <a:rect l="l" t="t" r="r" b="b"/>
              <a:pathLst>
                <a:path w="2302806" h="1770510" extrusionOk="0">
                  <a:moveTo>
                    <a:pt x="1701450" y="0"/>
                  </a:moveTo>
                  <a:lnTo>
                    <a:pt x="2302806" y="861857"/>
                  </a:lnTo>
                  <a:lnTo>
                    <a:pt x="5416" y="1770510"/>
                  </a:lnTo>
                  <a:lnTo>
                    <a:pt x="0" y="1768368"/>
                  </a:lnTo>
                  <a:lnTo>
                    <a:pt x="0" y="668664"/>
                  </a:lnTo>
                  <a:lnTo>
                    <a:pt x="5417" y="670806"/>
                  </a:lnTo>
                  <a:lnTo>
                    <a:pt x="1701450" y="0"/>
                  </a:lnTo>
                  <a:close/>
                </a:path>
              </a:pathLst>
            </a:custGeom>
            <a:solidFill>
              <a:srgbClr val="0D3D40"/>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26" name="Google Shape;726;p109"/>
            <p:cNvSpPr/>
            <p:nvPr/>
          </p:nvSpPr>
          <p:spPr>
            <a:xfrm>
              <a:off x="3874388" y="4882924"/>
              <a:ext cx="2505535" cy="1683589"/>
            </a:xfrm>
            <a:custGeom>
              <a:avLst/>
              <a:gdLst/>
              <a:ahLst/>
              <a:cxnLst/>
              <a:rect l="l" t="t" r="r" b="b"/>
              <a:pathLst>
                <a:path w="3112227" h="2074862" extrusionOk="0">
                  <a:moveTo>
                    <a:pt x="2521884" y="0"/>
                  </a:moveTo>
                  <a:lnTo>
                    <a:pt x="3112227" y="846073"/>
                  </a:lnTo>
                  <a:lnTo>
                    <a:pt x="5423" y="2074862"/>
                  </a:lnTo>
                  <a:lnTo>
                    <a:pt x="0" y="2072717"/>
                  </a:lnTo>
                  <a:lnTo>
                    <a:pt x="0" y="993157"/>
                  </a:lnTo>
                  <a:lnTo>
                    <a:pt x="5419" y="995300"/>
                  </a:lnTo>
                  <a:lnTo>
                    <a:pt x="2521884" y="0"/>
                  </a:lnTo>
                  <a:close/>
                </a:path>
              </a:pathLst>
            </a:custGeom>
            <a:solidFill>
              <a:srgbClr val="0F2123"/>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27" name="Google Shape;727;p109"/>
            <p:cNvSpPr/>
            <p:nvPr/>
          </p:nvSpPr>
          <p:spPr>
            <a:xfrm>
              <a:off x="1850444" y="4730969"/>
              <a:ext cx="4061550" cy="975667"/>
            </a:xfrm>
            <a:custGeom>
              <a:avLst/>
              <a:gdLst/>
              <a:ahLst/>
              <a:cxnLst/>
              <a:rect l="l" t="t" r="r" b="b"/>
              <a:pathLst>
                <a:path w="5045018" h="1202417" extrusionOk="0">
                  <a:moveTo>
                    <a:pt x="521776" y="0"/>
                  </a:moveTo>
                  <a:lnTo>
                    <a:pt x="2519441" y="790643"/>
                  </a:lnTo>
                  <a:lnTo>
                    <a:pt x="4530091" y="4682"/>
                  </a:lnTo>
                  <a:lnTo>
                    <a:pt x="5045018" y="185045"/>
                  </a:lnTo>
                  <a:lnTo>
                    <a:pt x="2506846" y="1202417"/>
                  </a:lnTo>
                  <a:lnTo>
                    <a:pt x="0" y="185045"/>
                  </a:lnTo>
                  <a:lnTo>
                    <a:pt x="521776" y="0"/>
                  </a:lnTo>
                  <a:close/>
                </a:path>
              </a:pathLst>
            </a:custGeom>
            <a:solidFill>
              <a:srgbClr val="10282B"/>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28" name="Google Shape;728;p109"/>
            <p:cNvSpPr/>
            <p:nvPr/>
          </p:nvSpPr>
          <p:spPr>
            <a:xfrm>
              <a:off x="2506826" y="3787195"/>
              <a:ext cx="2740387" cy="708568"/>
            </a:xfrm>
            <a:custGeom>
              <a:avLst/>
              <a:gdLst/>
              <a:ahLst/>
              <a:cxnLst/>
              <a:rect l="l" t="t" r="r" b="b"/>
              <a:pathLst>
                <a:path w="3403948" h="873243" extrusionOk="0">
                  <a:moveTo>
                    <a:pt x="526991" y="7003"/>
                  </a:moveTo>
                  <a:lnTo>
                    <a:pt x="1712535" y="460334"/>
                  </a:lnTo>
                  <a:lnTo>
                    <a:pt x="2867375" y="0"/>
                  </a:lnTo>
                  <a:lnTo>
                    <a:pt x="3403948" y="195017"/>
                  </a:lnTo>
                  <a:lnTo>
                    <a:pt x="1686555" y="873243"/>
                  </a:lnTo>
                  <a:lnTo>
                    <a:pt x="0" y="195017"/>
                  </a:lnTo>
                  <a:lnTo>
                    <a:pt x="526991" y="7003"/>
                  </a:lnTo>
                  <a:close/>
                </a:path>
              </a:pathLst>
            </a:custGeom>
            <a:solidFill>
              <a:srgbClr val="0D4245"/>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29" name="Google Shape;729;p109"/>
            <p:cNvSpPr/>
            <p:nvPr/>
          </p:nvSpPr>
          <p:spPr>
            <a:xfrm>
              <a:off x="3204401" y="2790398"/>
              <a:ext cx="1348523" cy="424652"/>
            </a:xfrm>
            <a:custGeom>
              <a:avLst/>
              <a:gdLst/>
              <a:ahLst/>
              <a:cxnLst/>
              <a:rect l="l" t="t" r="r" b="b"/>
              <a:pathLst>
                <a:path w="1675056" h="523343" extrusionOk="0">
                  <a:moveTo>
                    <a:pt x="523603" y="0"/>
                  </a:moveTo>
                  <a:lnTo>
                    <a:pt x="836125" y="122669"/>
                  </a:lnTo>
                  <a:lnTo>
                    <a:pt x="1145981" y="302"/>
                  </a:lnTo>
                  <a:lnTo>
                    <a:pt x="1675056" y="187063"/>
                  </a:lnTo>
                  <a:lnTo>
                    <a:pt x="829883" y="523343"/>
                  </a:lnTo>
                  <a:lnTo>
                    <a:pt x="0" y="190238"/>
                  </a:lnTo>
                  <a:close/>
                </a:path>
              </a:pathLst>
            </a:custGeom>
            <a:solidFill>
              <a:srgbClr val="08512C"/>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30" name="Google Shape;730;p109"/>
            <p:cNvSpPr/>
            <p:nvPr/>
          </p:nvSpPr>
          <p:spPr>
            <a:xfrm flipH="1">
              <a:off x="3841036" y="2021567"/>
              <a:ext cx="64887" cy="828384"/>
            </a:xfrm>
            <a:prstGeom prst="ellipse">
              <a:avLst/>
            </a:prstGeom>
            <a:gradFill>
              <a:gsLst>
                <a:gs pos="0">
                  <a:srgbClr val="FFFFFF"/>
                </a:gs>
                <a:gs pos="100000">
                  <a:srgbClr val="FFFFFF">
                    <a:alpha val="0"/>
                  </a:srgbClr>
                </a:gs>
              </a:gsLst>
              <a:path path="circle">
                <a:fillToRect l="50000" t="50000" r="50000" b="50000"/>
              </a:path>
              <a:tileRect/>
            </a:gra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31" name="Google Shape;731;p109"/>
            <p:cNvSpPr/>
            <p:nvPr/>
          </p:nvSpPr>
          <p:spPr>
            <a:xfrm flipH="1">
              <a:off x="3833676" y="3271539"/>
              <a:ext cx="64887" cy="828384"/>
            </a:xfrm>
            <a:prstGeom prst="ellipse">
              <a:avLst/>
            </a:prstGeom>
            <a:gradFill>
              <a:gsLst>
                <a:gs pos="0">
                  <a:srgbClr val="FFFFFF"/>
                </a:gs>
                <a:gs pos="100000">
                  <a:srgbClr val="FFFFFF">
                    <a:alpha val="0"/>
                  </a:srgbClr>
                </a:gs>
              </a:gsLst>
              <a:path path="circle">
                <a:fillToRect l="50000" t="50000" r="50000" b="50000"/>
              </a:path>
              <a:tileRect/>
            </a:gra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32" name="Google Shape;732;p109"/>
            <p:cNvSpPr/>
            <p:nvPr/>
          </p:nvSpPr>
          <p:spPr>
            <a:xfrm flipH="1">
              <a:off x="3837357" y="4488129"/>
              <a:ext cx="64887" cy="828384"/>
            </a:xfrm>
            <a:prstGeom prst="ellipse">
              <a:avLst/>
            </a:prstGeom>
            <a:gradFill>
              <a:gsLst>
                <a:gs pos="0">
                  <a:srgbClr val="FFFFFF"/>
                </a:gs>
                <a:gs pos="100000">
                  <a:srgbClr val="FFFFFF">
                    <a:alpha val="0"/>
                  </a:srgbClr>
                </a:gs>
              </a:gsLst>
              <a:path path="circle">
                <a:fillToRect l="50000" t="50000" r="50000" b="50000"/>
              </a:path>
              <a:tileRect/>
            </a:gra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33" name="Google Shape;733;p109"/>
            <p:cNvSpPr/>
            <p:nvPr/>
          </p:nvSpPr>
          <p:spPr>
            <a:xfrm flipH="1">
              <a:off x="3829997" y="5760356"/>
              <a:ext cx="64887" cy="828384"/>
            </a:xfrm>
            <a:prstGeom prst="ellipse">
              <a:avLst/>
            </a:prstGeom>
            <a:gradFill>
              <a:gsLst>
                <a:gs pos="0">
                  <a:srgbClr val="FFFFFF"/>
                </a:gs>
                <a:gs pos="100000">
                  <a:srgbClr val="FFFFFF">
                    <a:alpha val="0"/>
                  </a:srgbClr>
                </a:gs>
              </a:gsLst>
              <a:path path="circle">
                <a:fillToRect l="50000" t="50000" r="50000" b="50000"/>
              </a:path>
              <a:tileRect/>
            </a:gra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34" name="Google Shape;734;p109"/>
            <p:cNvSpPr txBox="1"/>
            <p:nvPr/>
          </p:nvSpPr>
          <p:spPr>
            <a:xfrm>
              <a:off x="4340291" y="2171600"/>
              <a:ext cx="4309200" cy="379615"/>
            </a:xfrm>
            <a:prstGeom prst="rect">
              <a:avLst/>
            </a:prstGeom>
            <a:noFill/>
            <a:ln>
              <a:noFill/>
            </a:ln>
            <a:effectLst>
              <a:outerShdw blurRad="50800" dist="38100" dir="10800000" algn="r" rotWithShape="0">
                <a:srgbClr val="000000">
                  <a:alpha val="71764"/>
                </a:srgbClr>
              </a:outerShdw>
            </a:effectLst>
          </p:spPr>
          <p:txBody>
            <a:bodyPr spcFirstLastPara="1" wrap="square" lIns="91433" tIns="45700" rIns="91433" bIns="45700" anchor="t" anchorCtr="0">
              <a:spAutoFit/>
            </a:bodyPr>
            <a:lstStyle/>
            <a:p>
              <a:r>
                <a:rPr lang="en" sz="1867" b="1" dirty="0">
                  <a:solidFill>
                    <a:srgbClr val="FFFFFF"/>
                  </a:solidFill>
                  <a:latin typeface="Arial"/>
                  <a:ea typeface="Arial"/>
                  <a:cs typeface="Arial"/>
                  <a:sym typeface="Arial"/>
                </a:rPr>
                <a:t>Public Understanding &amp; Exchange</a:t>
              </a:r>
              <a:endParaRPr sz="1467" dirty="0"/>
            </a:p>
          </p:txBody>
        </p:sp>
        <p:sp>
          <p:nvSpPr>
            <p:cNvPr id="735" name="Google Shape;735;p109"/>
            <p:cNvSpPr txBox="1"/>
            <p:nvPr/>
          </p:nvSpPr>
          <p:spPr>
            <a:xfrm>
              <a:off x="5010530" y="3048159"/>
              <a:ext cx="3344700" cy="379615"/>
            </a:xfrm>
            <a:prstGeom prst="rect">
              <a:avLst/>
            </a:prstGeom>
            <a:noFill/>
            <a:ln>
              <a:noFill/>
            </a:ln>
            <a:effectLst>
              <a:outerShdw blurRad="50800" dist="38100" dir="10800000" algn="r" rotWithShape="0">
                <a:srgbClr val="000000">
                  <a:alpha val="66666"/>
                </a:srgbClr>
              </a:outerShdw>
            </a:effectLst>
          </p:spPr>
          <p:txBody>
            <a:bodyPr spcFirstLastPara="1" wrap="square" lIns="91433" tIns="45700" rIns="91433" bIns="45700" anchor="t" anchorCtr="0">
              <a:spAutoFit/>
            </a:bodyPr>
            <a:lstStyle/>
            <a:p>
              <a:r>
                <a:rPr lang="en" sz="1867" b="1" dirty="0">
                  <a:solidFill>
                    <a:schemeClr val="lt1"/>
                  </a:solidFill>
                  <a:latin typeface="Arial"/>
                  <a:ea typeface="Arial"/>
                  <a:cs typeface="Arial"/>
                  <a:sym typeface="Arial"/>
                </a:rPr>
                <a:t>Solutions &amp; Societal Value</a:t>
              </a:r>
              <a:endParaRPr sz="1467" dirty="0"/>
            </a:p>
          </p:txBody>
        </p:sp>
        <p:pic>
          <p:nvPicPr>
            <p:cNvPr id="736" name="Google Shape;736;p109" descr="A group of people in a field&#10;&#10;Description automatically generated with medium confidence"/>
            <p:cNvPicPr preferRelativeResize="0"/>
            <p:nvPr/>
          </p:nvPicPr>
          <p:blipFill rotWithShape="1">
            <a:blip r:embed="rId3">
              <a:alphaModFix/>
            </a:blip>
            <a:srcRect l="32907" t="41279" r="40134" b="35378"/>
            <a:stretch/>
          </p:blipFill>
          <p:spPr>
            <a:xfrm>
              <a:off x="3557571" y="2691766"/>
              <a:ext cx="1707039" cy="1478072"/>
            </a:xfrm>
            <a:prstGeom prst="rect">
              <a:avLst/>
            </a:prstGeom>
            <a:noFill/>
            <a:ln>
              <a:noFill/>
            </a:ln>
          </p:spPr>
        </p:pic>
        <p:sp>
          <p:nvSpPr>
            <p:cNvPr id="737" name="Google Shape;737;p109"/>
            <p:cNvSpPr txBox="1"/>
            <p:nvPr/>
          </p:nvSpPr>
          <p:spPr>
            <a:xfrm>
              <a:off x="5791640" y="4097055"/>
              <a:ext cx="4671600" cy="379615"/>
            </a:xfrm>
            <a:prstGeom prst="rect">
              <a:avLst/>
            </a:prstGeom>
            <a:noFill/>
            <a:ln>
              <a:noFill/>
            </a:ln>
            <a:effectLst>
              <a:outerShdw blurRad="50800" dist="38100" dir="2700000" algn="tl" rotWithShape="0">
                <a:srgbClr val="000000">
                  <a:alpha val="69803"/>
                </a:srgbClr>
              </a:outerShdw>
            </a:effectLst>
          </p:spPr>
          <p:txBody>
            <a:bodyPr spcFirstLastPara="1" wrap="square" lIns="91433" tIns="45700" rIns="91433" bIns="45700" anchor="t" anchorCtr="0">
              <a:spAutoFit/>
            </a:bodyPr>
            <a:lstStyle/>
            <a:p>
              <a:r>
                <a:rPr lang="en" sz="1867" b="1" dirty="0">
                  <a:solidFill>
                    <a:schemeClr val="lt1"/>
                  </a:solidFill>
                  <a:latin typeface="Arial"/>
                  <a:ea typeface="Arial"/>
                  <a:cs typeface="Arial"/>
                  <a:sym typeface="Arial"/>
                </a:rPr>
                <a:t>Earth System Science &amp; Applied Research</a:t>
              </a:r>
              <a:endParaRPr sz="1867" b="1" dirty="0">
                <a:solidFill>
                  <a:schemeClr val="lt1"/>
                </a:solidFill>
                <a:latin typeface="Arial"/>
                <a:ea typeface="Arial"/>
                <a:cs typeface="Arial"/>
                <a:sym typeface="Arial"/>
              </a:endParaRPr>
            </a:p>
          </p:txBody>
        </p:sp>
        <p:sp>
          <p:nvSpPr>
            <p:cNvPr id="738" name="Google Shape;738;p109"/>
            <p:cNvSpPr txBox="1"/>
            <p:nvPr/>
          </p:nvSpPr>
          <p:spPr>
            <a:xfrm>
              <a:off x="6191907" y="4848005"/>
              <a:ext cx="5202000" cy="666937"/>
            </a:xfrm>
            <a:prstGeom prst="rect">
              <a:avLst/>
            </a:prstGeom>
            <a:noFill/>
            <a:ln>
              <a:noFill/>
            </a:ln>
            <a:effectLst>
              <a:outerShdw blurRad="50800" dist="38100" dir="10800000" algn="r" rotWithShape="0">
                <a:srgbClr val="000000">
                  <a:alpha val="40000"/>
                </a:srgbClr>
              </a:outerShdw>
            </a:effectLst>
          </p:spPr>
          <p:txBody>
            <a:bodyPr spcFirstLastPara="1" wrap="square" lIns="91433" tIns="45700" rIns="91433" bIns="45700" anchor="t" anchorCtr="0">
              <a:spAutoFit/>
            </a:bodyPr>
            <a:lstStyle/>
            <a:p>
              <a:r>
                <a:rPr lang="en" sz="1867" b="1" dirty="0">
                  <a:solidFill>
                    <a:schemeClr val="lt1"/>
                  </a:solidFill>
                  <a:latin typeface="Arial"/>
                  <a:ea typeface="Arial"/>
                  <a:cs typeface="Arial"/>
                  <a:sym typeface="Arial"/>
                </a:rPr>
                <a:t>Foundational Knowledge, Technology, </a:t>
              </a:r>
              <a:br>
                <a:rPr lang="en" sz="1867" b="1" dirty="0">
                  <a:solidFill>
                    <a:schemeClr val="lt1"/>
                  </a:solidFill>
                  <a:latin typeface="Arial"/>
                  <a:ea typeface="Arial"/>
                  <a:cs typeface="Arial"/>
                  <a:sym typeface="Arial"/>
                </a:rPr>
              </a:br>
              <a:r>
                <a:rPr lang="en" sz="1867" b="1" dirty="0">
                  <a:solidFill>
                    <a:schemeClr val="lt1"/>
                  </a:solidFill>
                  <a:latin typeface="Arial"/>
                  <a:ea typeface="Arial"/>
                  <a:cs typeface="Arial"/>
                  <a:sym typeface="Arial"/>
                </a:rPr>
                <a:t>  Missions, &amp; Data</a:t>
              </a:r>
              <a:endParaRPr sz="1867" b="1" dirty="0">
                <a:solidFill>
                  <a:schemeClr val="lt1"/>
                </a:solidFill>
                <a:latin typeface="Arial"/>
                <a:ea typeface="Arial"/>
                <a:cs typeface="Arial"/>
                <a:sym typeface="Arial"/>
              </a:endParaRPr>
            </a:p>
          </p:txBody>
        </p:sp>
        <p:sp>
          <p:nvSpPr>
            <p:cNvPr id="739" name="Google Shape;739;p109"/>
            <p:cNvSpPr/>
            <p:nvPr/>
          </p:nvSpPr>
          <p:spPr>
            <a:xfrm>
              <a:off x="3896895" y="4913436"/>
              <a:ext cx="2463518" cy="1642379"/>
            </a:xfrm>
            <a:custGeom>
              <a:avLst/>
              <a:gdLst/>
              <a:ahLst/>
              <a:cxnLst/>
              <a:rect l="l" t="t" r="r" b="b"/>
              <a:pathLst>
                <a:path w="3112227" h="2074862" extrusionOk="0">
                  <a:moveTo>
                    <a:pt x="2521884" y="0"/>
                  </a:moveTo>
                  <a:lnTo>
                    <a:pt x="3112227" y="846073"/>
                  </a:lnTo>
                  <a:lnTo>
                    <a:pt x="5423" y="2074862"/>
                  </a:lnTo>
                  <a:lnTo>
                    <a:pt x="0" y="2072717"/>
                  </a:lnTo>
                  <a:lnTo>
                    <a:pt x="0" y="993157"/>
                  </a:lnTo>
                  <a:lnTo>
                    <a:pt x="5419" y="995300"/>
                  </a:lnTo>
                  <a:lnTo>
                    <a:pt x="2521884" y="0"/>
                  </a:lnTo>
                  <a:close/>
                </a:path>
              </a:pathLst>
            </a:custGeom>
            <a:blipFill rotWithShape="1">
              <a:blip r:embed="rId4">
                <a:alphaModFix/>
              </a:blip>
              <a:stretch>
                <a:fillRect/>
              </a:stretch>
            </a:blip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40" name="Google Shape;740;p109"/>
            <p:cNvSpPr/>
            <p:nvPr/>
          </p:nvSpPr>
          <p:spPr>
            <a:xfrm>
              <a:off x="3916387" y="3953752"/>
              <a:ext cx="1823131" cy="1401713"/>
            </a:xfrm>
            <a:custGeom>
              <a:avLst/>
              <a:gdLst/>
              <a:ahLst/>
              <a:cxnLst/>
              <a:rect l="l" t="t" r="r" b="b"/>
              <a:pathLst>
                <a:path w="2302806" h="1770510" extrusionOk="0">
                  <a:moveTo>
                    <a:pt x="1701450" y="0"/>
                  </a:moveTo>
                  <a:lnTo>
                    <a:pt x="2302806" y="861857"/>
                  </a:lnTo>
                  <a:lnTo>
                    <a:pt x="5416" y="1770510"/>
                  </a:lnTo>
                  <a:lnTo>
                    <a:pt x="0" y="1768368"/>
                  </a:lnTo>
                  <a:lnTo>
                    <a:pt x="0" y="668664"/>
                  </a:lnTo>
                  <a:lnTo>
                    <a:pt x="5417" y="670806"/>
                  </a:lnTo>
                  <a:lnTo>
                    <a:pt x="1701450" y="0"/>
                  </a:lnTo>
                  <a:close/>
                </a:path>
              </a:pathLst>
            </a:custGeom>
            <a:blipFill rotWithShape="1">
              <a:blip r:embed="rId5">
                <a:alphaModFix/>
              </a:blip>
              <a:stretch>
                <a:fillRect/>
              </a:stretch>
            </a:blip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41" name="Google Shape;741;p109"/>
            <p:cNvSpPr/>
            <p:nvPr/>
          </p:nvSpPr>
          <p:spPr>
            <a:xfrm>
              <a:off x="3870329" y="1972572"/>
              <a:ext cx="499897" cy="913339"/>
            </a:xfrm>
            <a:custGeom>
              <a:avLst/>
              <a:gdLst/>
              <a:ahLst/>
              <a:cxnLst/>
              <a:rect l="l" t="t" r="r" b="b"/>
              <a:pathLst>
                <a:path w="620942" h="1125603" extrusionOk="0">
                  <a:moveTo>
                    <a:pt x="5423" y="0"/>
                  </a:moveTo>
                  <a:lnTo>
                    <a:pt x="620942" y="882154"/>
                  </a:lnTo>
                  <a:lnTo>
                    <a:pt x="5418" y="1125603"/>
                  </a:lnTo>
                  <a:lnTo>
                    <a:pt x="0" y="1123460"/>
                  </a:lnTo>
                  <a:lnTo>
                    <a:pt x="0" y="7772"/>
                  </a:lnTo>
                  <a:lnTo>
                    <a:pt x="5423" y="0"/>
                  </a:lnTo>
                  <a:close/>
                </a:path>
              </a:pathLst>
            </a:custGeom>
            <a:solidFill>
              <a:srgbClr val="445913"/>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42" name="Google Shape;742;p109"/>
            <p:cNvSpPr/>
            <p:nvPr/>
          </p:nvSpPr>
          <p:spPr>
            <a:xfrm>
              <a:off x="3889610" y="2015321"/>
              <a:ext cx="499897" cy="913339"/>
            </a:xfrm>
            <a:custGeom>
              <a:avLst/>
              <a:gdLst/>
              <a:ahLst/>
              <a:cxnLst/>
              <a:rect l="l" t="t" r="r" b="b"/>
              <a:pathLst>
                <a:path w="620942" h="1125603" extrusionOk="0">
                  <a:moveTo>
                    <a:pt x="5423" y="0"/>
                  </a:moveTo>
                  <a:lnTo>
                    <a:pt x="620942" y="882154"/>
                  </a:lnTo>
                  <a:lnTo>
                    <a:pt x="5418" y="1125603"/>
                  </a:lnTo>
                  <a:lnTo>
                    <a:pt x="0" y="1123460"/>
                  </a:lnTo>
                  <a:lnTo>
                    <a:pt x="0" y="7772"/>
                  </a:lnTo>
                  <a:lnTo>
                    <a:pt x="5423" y="0"/>
                  </a:lnTo>
                  <a:close/>
                </a:path>
              </a:pathLst>
            </a:custGeom>
            <a:blipFill rotWithShape="1">
              <a:blip r:embed="rId6">
                <a:alphaModFix/>
              </a:blip>
              <a:stretch>
                <a:fillRect/>
              </a:stretch>
            </a:blip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pic>
          <p:nvPicPr>
            <p:cNvPr id="743" name="Google Shape;743;p109"/>
            <p:cNvPicPr preferRelativeResize="0"/>
            <p:nvPr/>
          </p:nvPicPr>
          <p:blipFill rotWithShape="1">
            <a:blip r:embed="rId7">
              <a:alphaModFix/>
            </a:blip>
            <a:srcRect/>
            <a:stretch/>
          </p:blipFill>
          <p:spPr>
            <a:xfrm>
              <a:off x="3880531" y="1981878"/>
              <a:ext cx="502734" cy="897740"/>
            </a:xfrm>
            <a:prstGeom prst="rect">
              <a:avLst/>
            </a:prstGeom>
            <a:noFill/>
            <a:ln>
              <a:noFill/>
            </a:ln>
          </p:spPr>
        </p:pic>
      </p:grpSp>
      <p:sp>
        <p:nvSpPr>
          <p:cNvPr id="744" name="Google Shape;744;p109"/>
          <p:cNvSpPr txBox="1"/>
          <p:nvPr/>
        </p:nvSpPr>
        <p:spPr>
          <a:xfrm>
            <a:off x="2290596" y="300927"/>
            <a:ext cx="8893600" cy="625837"/>
          </a:xfrm>
          <a:prstGeom prst="rect">
            <a:avLst/>
          </a:prstGeom>
          <a:noFill/>
          <a:ln>
            <a:noFill/>
          </a:ln>
        </p:spPr>
        <p:txBody>
          <a:bodyPr spcFirstLastPara="1" wrap="square" lIns="91433" tIns="45700" rIns="91433" bIns="45700" anchor="t" anchorCtr="0">
            <a:spAutoFit/>
          </a:bodyPr>
          <a:lstStyle/>
          <a:p>
            <a:r>
              <a:rPr lang="en-US" sz="3467" b="1">
                <a:latin typeface="Helvetica Neue"/>
                <a:ea typeface="Helvetica Neue"/>
                <a:cs typeface="Helvetica Neue"/>
                <a:sym typeface="Helvetica Neue"/>
              </a:rPr>
              <a:t>Earth Science to Action Strategy</a:t>
            </a:r>
          </a:p>
        </p:txBody>
      </p:sp>
      <p:sp>
        <p:nvSpPr>
          <p:cNvPr id="745" name="Google Shape;745;p109"/>
          <p:cNvSpPr txBox="1"/>
          <p:nvPr/>
        </p:nvSpPr>
        <p:spPr>
          <a:xfrm>
            <a:off x="174246" y="6491170"/>
            <a:ext cx="780983" cy="276959"/>
          </a:xfrm>
          <a:prstGeom prst="rect">
            <a:avLst/>
          </a:prstGeom>
          <a:noFill/>
          <a:ln>
            <a:noFill/>
          </a:ln>
        </p:spPr>
        <p:txBody>
          <a:bodyPr spcFirstLastPara="1" wrap="square" lIns="91433" tIns="45700" rIns="91433" bIns="45700" anchor="t" anchorCtr="0">
            <a:spAutoFit/>
          </a:bodyPr>
          <a:lstStyle/>
          <a:p>
            <a:r>
              <a:rPr lang="en" sz="1200">
                <a:solidFill>
                  <a:schemeClr val="lt1"/>
                </a:solidFill>
                <a:latin typeface="Arial"/>
                <a:ea typeface="Arial"/>
                <a:cs typeface="Arial"/>
                <a:sym typeface="Arial"/>
              </a:rPr>
              <a:t>06.27.23</a:t>
            </a:r>
            <a:endParaRPr sz="1467"/>
          </a:p>
        </p:txBody>
      </p:sp>
    </p:spTree>
    <p:extLst>
      <p:ext uri="{BB962C8B-B14F-4D97-AF65-F5344CB8AC3E}">
        <p14:creationId xmlns:p14="http://schemas.microsoft.com/office/powerpoint/2010/main" val="1811423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fill="hold" nodeType="withEffect">
                                  <p:stCondLst>
                                    <p:cond delay="0"/>
                                  </p:stCondLst>
                                  <p:childTnLst>
                                    <p:animRot by="-21600000">
                                      <p:cBhvr>
                                        <p:cTn id="6" dur="20000" fill="hold"/>
                                        <p:tgtEl>
                                          <p:spTgt spid="70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621125"/>
            <a:ext cx="6667500" cy="646331"/>
          </a:xfrm>
        </p:spPr>
        <p:txBody>
          <a:bodyPr/>
          <a:lstStyle/>
          <a:p>
            <a:r>
              <a:rPr lang="en-US" err="1">
                <a:solidFill>
                  <a:schemeClr val="tx2"/>
                </a:solidFill>
                <a:latin typeface="Helvetica Neue" panose="02000503000000020004"/>
              </a:rPr>
              <a:t>Earthdata</a:t>
            </a:r>
            <a:r>
              <a:rPr lang="en-US">
                <a:solidFill>
                  <a:schemeClr val="tx2"/>
                </a:solidFill>
                <a:latin typeface="Helvetica Neue" panose="02000503000000020004"/>
              </a:rPr>
              <a:t> Forum</a:t>
            </a:r>
          </a:p>
        </p:txBody>
      </p:sp>
      <p:sp>
        <p:nvSpPr>
          <p:cNvPr id="3" name="Content Placeholder 2"/>
          <p:cNvSpPr>
            <a:spLocks noGrp="1"/>
          </p:cNvSpPr>
          <p:nvPr>
            <p:ph idx="1"/>
          </p:nvPr>
        </p:nvSpPr>
        <p:spPr>
          <a:xfrm>
            <a:off x="469901" y="1385063"/>
            <a:ext cx="4817881" cy="4078039"/>
          </a:xfrm>
        </p:spPr>
        <p:txBody>
          <a:bodyPr/>
          <a:lstStyle/>
          <a:p>
            <a:r>
              <a:rPr lang="en-US" b="1" dirty="0">
                <a:solidFill>
                  <a:schemeClr val="tx2"/>
                </a:solidFill>
                <a:latin typeface="Century Gothic" panose="020B0502020202020204" pitchFamily="34" charset="0"/>
              </a:rPr>
              <a:t>Science Data Users </a:t>
            </a:r>
            <a:r>
              <a:rPr lang="en-US" dirty="0">
                <a:solidFill>
                  <a:schemeClr val="tx2"/>
                </a:solidFill>
                <a:latin typeface="Century Gothic" panose="020B0502020202020204" pitchFamily="34" charset="0"/>
              </a:rPr>
              <a:t>can seamlessly search for information even if they do not know which DAAC the data belongs to.</a:t>
            </a:r>
          </a:p>
          <a:p>
            <a:r>
              <a:rPr lang="en-US" b="1" dirty="0">
                <a:solidFill>
                  <a:schemeClr val="tx2"/>
                </a:solidFill>
                <a:latin typeface="Century Gothic" panose="020B0502020202020204" pitchFamily="34" charset="0"/>
              </a:rPr>
              <a:t>Scientists &amp; Data Providers </a:t>
            </a:r>
            <a:r>
              <a:rPr lang="en-US" dirty="0">
                <a:solidFill>
                  <a:schemeClr val="tx2"/>
                </a:solidFill>
                <a:latin typeface="Century Gothic" panose="020B0502020202020204" pitchFamily="34" charset="0"/>
              </a:rPr>
              <a:t>can effectively assist their user community in more accurately using their products.</a:t>
            </a:r>
          </a:p>
          <a:p>
            <a:r>
              <a:rPr lang="en-US" b="1" dirty="0">
                <a:solidFill>
                  <a:schemeClr val="tx2"/>
                </a:solidFill>
                <a:latin typeface="Century Gothic" panose="020B0502020202020204" pitchFamily="34" charset="0"/>
              </a:rPr>
              <a:t>DAACs &amp; Subject Matter Experts (SMEs)</a:t>
            </a:r>
            <a:r>
              <a:rPr lang="en-US" dirty="0">
                <a:solidFill>
                  <a:schemeClr val="tx2"/>
                </a:solidFill>
                <a:latin typeface="Century Gothic" panose="020B0502020202020204" pitchFamily="34" charset="0"/>
              </a:rPr>
              <a:t> can quickly link users to existing resources.</a:t>
            </a:r>
          </a:p>
          <a:p>
            <a:r>
              <a:rPr lang="en-US" b="1" dirty="0">
                <a:solidFill>
                  <a:schemeClr val="tx2"/>
                </a:solidFill>
                <a:latin typeface="Century Gothic" panose="020B0502020202020204" pitchFamily="34" charset="0"/>
              </a:rPr>
              <a:t>DAAC User Services</a:t>
            </a:r>
            <a:r>
              <a:rPr lang="en-US" dirty="0">
                <a:solidFill>
                  <a:schemeClr val="tx2"/>
                </a:solidFill>
                <a:latin typeface="Century Gothic" panose="020B0502020202020204" pitchFamily="34" charset="0"/>
              </a:rPr>
              <a:t> can swiftly provide inquirers with an authoritative source related to DAAC data products &amp; services.</a:t>
            </a:r>
          </a:p>
        </p:txBody>
      </p:sp>
      <p:sp>
        <p:nvSpPr>
          <p:cNvPr id="4" name="Footer Placeholder 3"/>
          <p:cNvSpPr>
            <a:spLocks noGrp="1"/>
          </p:cNvSpPr>
          <p:nvPr>
            <p:ph type="ftr" sz="quarter" idx="11"/>
          </p:nvPr>
        </p:nvSpPr>
        <p:spPr/>
        <p:txBody>
          <a:bodyPr/>
          <a:lstStyle/>
          <a:p>
            <a:r>
              <a:rPr lang="en-US"/>
              <a:t>The Science Directorate at NASA's Langley Research Center</a:t>
            </a:r>
          </a:p>
        </p:txBody>
      </p:sp>
      <p:sp>
        <p:nvSpPr>
          <p:cNvPr id="5" name="Slide Number Placeholder 4"/>
          <p:cNvSpPr>
            <a:spLocks noGrp="1"/>
          </p:cNvSpPr>
          <p:nvPr>
            <p:ph type="sldNum" sz="quarter" idx="12"/>
          </p:nvPr>
        </p:nvSpPr>
        <p:spPr/>
        <p:txBody>
          <a:bodyPr/>
          <a:lstStyle/>
          <a:p>
            <a:fld id="{2E8C51FE-49D9-314D-9957-ABBF7DDE8782}" type="slidenum">
              <a:rPr lang="en-US" smtClean="0"/>
              <a:pPr/>
              <a:t>8</a:t>
            </a:fld>
            <a:endParaRPr lang="en-US"/>
          </a:p>
        </p:txBody>
      </p:sp>
      <p:pic>
        <p:nvPicPr>
          <p:cNvPr id="1026" name="Picture 2" descr="https://www.arcgis.com/sharing/rest/content/items/3586f7f341b541eda0434e87527492bf/resources/Forum__158568228635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901" y="509217"/>
            <a:ext cx="5486961" cy="54576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03651" y="5946121"/>
            <a:ext cx="4065537" cy="369332"/>
          </a:xfrm>
          <a:prstGeom prst="rect">
            <a:avLst/>
          </a:prstGeom>
        </p:spPr>
        <p:txBody>
          <a:bodyPr wrap="none">
            <a:spAutoFit/>
          </a:bodyPr>
          <a:lstStyle/>
          <a:p>
            <a:r>
              <a:rPr lang="en-US" i="1">
                <a:latin typeface="Century Gothic" panose="020B0502020202020204" pitchFamily="34" charset="0"/>
                <a:hlinkClick r:id="rId4"/>
              </a:rPr>
              <a:t>https://forum.earthdata.nasa.gov/</a:t>
            </a:r>
            <a:endParaRPr lang="en-US" i="1">
              <a:latin typeface="Century Gothic" panose="020B0502020202020204" pitchFamily="34" charset="0"/>
            </a:endParaRPr>
          </a:p>
        </p:txBody>
      </p:sp>
    </p:spTree>
    <p:extLst>
      <p:ext uri="{BB962C8B-B14F-4D97-AF65-F5344CB8AC3E}">
        <p14:creationId xmlns:p14="http://schemas.microsoft.com/office/powerpoint/2010/main" val="3360140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2D394-2C62-FFE2-3D09-C0F9F5AFD887}"/>
              </a:ext>
            </a:extLst>
          </p:cNvPr>
          <p:cNvSpPr>
            <a:spLocks noGrp="1"/>
          </p:cNvSpPr>
          <p:nvPr>
            <p:ph type="title"/>
          </p:nvPr>
        </p:nvSpPr>
        <p:spPr/>
        <p:txBody>
          <a:bodyPr/>
          <a:lstStyle/>
          <a:p>
            <a:r>
              <a:rPr lang="en-US" dirty="0" err="1"/>
              <a:t>Earthdata</a:t>
            </a:r>
            <a:r>
              <a:rPr lang="en-US" dirty="0"/>
              <a:t> FORUM Users by Country</a:t>
            </a:r>
          </a:p>
        </p:txBody>
      </p:sp>
      <p:sp>
        <p:nvSpPr>
          <p:cNvPr id="3" name="Content Placeholder 2">
            <a:extLst>
              <a:ext uri="{FF2B5EF4-FFF2-40B4-BE49-F238E27FC236}">
                <a16:creationId xmlns:a16="http://schemas.microsoft.com/office/drawing/2014/main" id="{6BF8D4B8-1153-3B96-F07E-E72B04882E8C}"/>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2DB7A799-754F-CE83-43AE-9878F2A24606}"/>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76F8CF14-C955-5AF9-4750-859CB836DA33}"/>
              </a:ext>
            </a:extLst>
          </p:cNvPr>
          <p:cNvSpPr>
            <a:spLocks noGrp="1"/>
          </p:cNvSpPr>
          <p:nvPr>
            <p:ph type="sldNum" sz="quarter" idx="12"/>
          </p:nvPr>
        </p:nvSpPr>
        <p:spPr/>
        <p:txBody>
          <a:bodyPr/>
          <a:lstStyle/>
          <a:p>
            <a:fld id="{2E8C51FE-49D9-314D-9957-ABBF7DDE8782}" type="slidenum">
              <a:rPr lang="en-US" smtClean="0"/>
              <a:pPr/>
              <a:t>9</a:t>
            </a:fld>
            <a:endParaRPr lang="en-US" dirty="0"/>
          </a:p>
        </p:txBody>
      </p:sp>
      <p:pic>
        <p:nvPicPr>
          <p:cNvPr id="6" name="Picture 5">
            <a:extLst>
              <a:ext uri="{FF2B5EF4-FFF2-40B4-BE49-F238E27FC236}">
                <a16:creationId xmlns:a16="http://schemas.microsoft.com/office/drawing/2014/main" id="{EFE7A268-FDD5-BA2E-F052-1B02EF69D4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2052" y="2145982"/>
            <a:ext cx="4781550" cy="4019550"/>
          </a:xfrm>
          <a:prstGeom prst="rect">
            <a:avLst/>
          </a:prstGeom>
          <a:noFill/>
          <a:ln>
            <a:noFill/>
          </a:ln>
        </p:spPr>
      </p:pic>
      <p:pic>
        <p:nvPicPr>
          <p:cNvPr id="7" name="Picture 6">
            <a:extLst>
              <a:ext uri="{FF2B5EF4-FFF2-40B4-BE49-F238E27FC236}">
                <a16:creationId xmlns:a16="http://schemas.microsoft.com/office/drawing/2014/main" id="{2346A7F2-AE57-2407-7518-D9F579432A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320" y="2547622"/>
            <a:ext cx="5943600" cy="3328670"/>
          </a:xfrm>
          <a:prstGeom prst="rect">
            <a:avLst/>
          </a:prstGeom>
          <a:noFill/>
          <a:ln>
            <a:noFill/>
          </a:ln>
        </p:spPr>
      </p:pic>
    </p:spTree>
    <p:extLst>
      <p:ext uri="{BB962C8B-B14F-4D97-AF65-F5344CB8AC3E}">
        <p14:creationId xmlns:p14="http://schemas.microsoft.com/office/powerpoint/2010/main" val="1880656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_STILL_OPTION_1" id="{A7EB731F-9F26-FA45-B219-A9FC2724B824}" vid="{BB2B4FA0-A277-B74D-BFBF-46A8FBBB8B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5A0F52B44E6D498493B97D7DC42B1D" ma:contentTypeVersion="15" ma:contentTypeDescription="Create a new document." ma:contentTypeScope="" ma:versionID="d7ec91e221e8df9eb59f35f4796688b4">
  <xsd:schema xmlns:xsd="http://www.w3.org/2001/XMLSchema" xmlns:xs="http://www.w3.org/2001/XMLSchema" xmlns:p="http://schemas.microsoft.com/office/2006/metadata/properties" xmlns:ns3="8b4577ae-dbfc-44be-869e-6dd47f0f3dba" xmlns:ns4="4a8e3a4a-34c1-478a-8360-bbe62ea53153" targetNamespace="http://schemas.microsoft.com/office/2006/metadata/properties" ma:root="true" ma:fieldsID="ef756d44ae3102ce9527ecef89054cb8" ns3:_="" ns4:_="">
    <xsd:import namespace="8b4577ae-dbfc-44be-869e-6dd47f0f3dba"/>
    <xsd:import namespace="4a8e3a4a-34c1-478a-8360-bbe62ea5315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4577ae-dbfc-44be-869e-6dd47f0f3d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8e3a4a-34c1-478a-8360-bbe62ea5315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b4577ae-dbfc-44be-869e-6dd47f0f3dba" xsi:nil="true"/>
  </documentManagement>
</p:properties>
</file>

<file path=customXml/itemProps1.xml><?xml version="1.0" encoding="utf-8"?>
<ds:datastoreItem xmlns:ds="http://schemas.openxmlformats.org/officeDocument/2006/customXml" ds:itemID="{ABFAF733-83B8-4CD4-AE53-B5F1FAB4B731}">
  <ds:schemaRefs>
    <ds:schemaRef ds:uri="http://schemas.microsoft.com/sharepoint/v3/contenttype/forms"/>
  </ds:schemaRefs>
</ds:datastoreItem>
</file>

<file path=customXml/itemProps2.xml><?xml version="1.0" encoding="utf-8"?>
<ds:datastoreItem xmlns:ds="http://schemas.openxmlformats.org/officeDocument/2006/customXml" ds:itemID="{9CD3E63B-4C7C-470E-9FF9-4702565DC8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4577ae-dbfc-44be-869e-6dd47f0f3dba"/>
    <ds:schemaRef ds:uri="4a8e3a4a-34c1-478a-8360-bbe62ea531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6E2327-2EDF-4DFE-86F1-A401F8EEFB99}">
  <ds:schemaRefs>
    <ds:schemaRef ds:uri="http://schemas.openxmlformats.org/package/2006/metadata/core-properties"/>
    <ds:schemaRef ds:uri="http://schemas.microsoft.com/office/2006/documentManagement/types"/>
    <ds:schemaRef ds:uri="http://schemas.microsoft.com/office/infopath/2007/PartnerControls"/>
    <ds:schemaRef ds:uri="8b4577ae-dbfc-44be-869e-6dd47f0f3dba"/>
    <ds:schemaRef ds:uri="http://www.w3.org/XML/1998/namespace"/>
    <ds:schemaRef ds:uri="http://purl.org/dc/dcmitype/"/>
    <ds:schemaRef ds:uri="http://schemas.microsoft.com/office/2006/metadata/properties"/>
    <ds:schemaRef ds:uri="4a8e3a4a-34c1-478a-8360-bbe62ea53153"/>
    <ds:schemaRef ds:uri="http://purl.org/dc/terms/"/>
    <ds:schemaRef ds:uri="http://purl.org/dc/elements/1.1/"/>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TEMPO_2020MAY19</Template>
  <TotalTime>122918</TotalTime>
  <Words>1458</Words>
  <Application>Microsoft Office PowerPoint</Application>
  <PresentationFormat>Widescreen</PresentationFormat>
  <Paragraphs>135</Paragraphs>
  <Slides>11</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ArialMT</vt:lpstr>
      <vt:lpstr>Calibri</vt:lpstr>
      <vt:lpstr>Century Gothic</vt:lpstr>
      <vt:lpstr>Helvetica Neue</vt:lpstr>
      <vt:lpstr>Helvetica Neue Light</vt:lpstr>
      <vt:lpstr>Verdana</vt:lpstr>
      <vt:lpstr>Wingdings</vt:lpstr>
      <vt:lpstr>Office Theme</vt:lpstr>
      <vt:lpstr>PowerPoint Presentation</vt:lpstr>
      <vt:lpstr>PowerPoint Presentation</vt:lpstr>
      <vt:lpstr>Earth Observation System Data and Information System EOSDIS</vt:lpstr>
      <vt:lpstr>ASDC Vision</vt:lpstr>
      <vt:lpstr>PowerPoint Presentation</vt:lpstr>
      <vt:lpstr>PowerPoint Presentation</vt:lpstr>
      <vt:lpstr>PowerPoint Presentation</vt:lpstr>
      <vt:lpstr>Earthdata Forum</vt:lpstr>
      <vt:lpstr>Earthdata FORUM Users by Country</vt:lpstr>
      <vt:lpstr>Usability and Future Goals</vt:lpstr>
      <vt:lpstr>PowerPoint Presentation</vt:lpstr>
    </vt:vector>
  </TitlesOfParts>
  <Manager/>
  <Company>HPES ACES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hazem.mahmoud@nasa.gov</dc:creator>
  <cp:keywords/>
  <dc:description/>
  <cp:lastModifiedBy>Hazem Mahmoud</cp:lastModifiedBy>
  <cp:revision>312</cp:revision>
  <dcterms:created xsi:type="dcterms:W3CDTF">2020-05-08T02:25:26Z</dcterms:created>
  <dcterms:modified xsi:type="dcterms:W3CDTF">2024-03-29T13:29:06Z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0x010100335A0F52B44E6D498493B97D7DC42B1D</vt:lpwstr>
  </property>
</Properties>
</file>