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098149382" r:id="rId5"/>
    <p:sldId id="256" r:id="rId6"/>
    <p:sldId id="2098149381" r:id="rId7"/>
    <p:sldId id="510" r:id="rId8"/>
    <p:sldId id="357" r:id="rId9"/>
    <p:sldId id="285" r:id="rId10"/>
    <p:sldId id="512" r:id="rId11"/>
  </p:sldIdLst>
  <p:sldSz cx="9144000" cy="5143500" type="screen16x9"/>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01E6AC-9B84-C04C-9462-73C1A684B7D2}">
          <p14:sldIdLst>
            <p14:sldId id="2098149382"/>
            <p14:sldId id="256"/>
            <p14:sldId id="2098149381"/>
            <p14:sldId id="510"/>
            <p14:sldId id="357"/>
            <p14:sldId id="285"/>
            <p14:sldId id="5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4F9C24-8E24-55A0-355F-336404895BF2}" name="Parker, Lynnell L. (AFRC-510)[Axient]" initials="PLL(5" userId="S::llparke2@ndc.nasa.gov::9cb2ffad-06fc-4c34-8450-8a550ee5f9a9" providerId="AD"/>
  <p188:author id="{DCCFE939-5279-9BC8-6CFA-C1E24797DBBC}" name="Clarke, Sean (AFRC-540)" initials="CS(5" userId="S::sclarke1@ndc.nasa.gov::0a0e55ba-137a-4375-855d-afb623002d3d" providerId="AD"/>
  <p188:author id="{67FEA43C-3B93-F864-34B8-3F457ED17A75}" name="Maliska, Heather A. (AFRC-310)" initials="" userId="S::hmaliska@ndc.nasa.gov::eda2d3c7-b6f8-4861-a121-8f5cd9499c59" providerId="AD"/>
  <p188:author id="{7186C346-8167-7213-B778-6EDB638D79C3}" name="Baumann, Ethan A. (AFRC-510)" initials="" userId="S::ebauman1@ndc.nasa.gov::00182efd-f39e-4120-9a01-754e42899773" providerId="AD"/>
  <p188:author id="{C35CD7E3-FDB1-B98F-419A-78A5B236DCC1}" name="Requist, Tara E. (AFRC-830)[ANALYTICAL MECHANICS ASSOCIATES INC]" initials="RI" userId="S::trequist@ndc.nasa.gov::cf50b961-ff7f-4dff-9549-fb75f4ef07e3" providerId="AD"/>
  <p188:author id="{7558A9ED-C330-E19A-089A-E4A6C2235EE2}" name="Borer, Nicholas K. (LARC-E403)" initials="BNK(E" userId="S::nborer@ndc.nasa.gov::0d34ba9a-d126-472a-bd80-61e3cbcf771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umming, Stephen B. (AFRC-520)" initials="CSB(" lastIdx="10" clrIdx="0">
    <p:extLst>
      <p:ext uri="{19B8F6BF-5375-455C-9EA6-DF929625EA0E}">
        <p15:presenceInfo xmlns:p15="http://schemas.microsoft.com/office/powerpoint/2012/main" userId="S::scumming@ndc.nasa.gov::6310d503-02a1-46d8-a41c-f4f83fb78ce5" providerId="AD"/>
      </p:ext>
    </p:extLst>
  </p:cmAuthor>
  <p:cmAuthor id="2" name="Boogaard, Kirsten (AFRC-320)" initials="BK(" lastIdx="7" clrIdx="1">
    <p:extLst>
      <p:ext uri="{19B8F6BF-5375-455C-9EA6-DF929625EA0E}">
        <p15:presenceInfo xmlns:p15="http://schemas.microsoft.com/office/powerpoint/2012/main" userId="Boogaard, Kirsten (AFRC-320)" providerId="None"/>
      </p:ext>
    </p:extLst>
  </p:cmAuthor>
  <p:cmAuthor id="3" name="Otis, Roger H. (AFRC-310)[Millennium Engineering and Integration Company]" initials="ORH(EaIC" lastIdx="1" clrIdx="2">
    <p:extLst>
      <p:ext uri="{19B8F6BF-5375-455C-9EA6-DF929625EA0E}">
        <p15:presenceInfo xmlns:p15="http://schemas.microsoft.com/office/powerpoint/2012/main" userId="S::rhotis@ndc.nasa.gov::343eac77-1589-4a35-8044-0675196da0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C8C800"/>
    <a:srgbClr val="0B76EB"/>
    <a:srgbClr val="404040"/>
    <a:srgbClr val="FEF6B2"/>
    <a:srgbClr val="FF4043"/>
    <a:srgbClr val="F3EAFF"/>
    <a:srgbClr val="CBDDFF"/>
    <a:srgbClr val="F6FFEB"/>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5"/>
    <p:restoredTop sz="94718"/>
  </p:normalViewPr>
  <p:slideViewPr>
    <p:cSldViewPr snapToGrid="0">
      <p:cViewPr varScale="1">
        <p:scale>
          <a:sx n="198" d="100"/>
          <a:sy n="198" d="100"/>
        </p:scale>
        <p:origin x="660" y="156"/>
      </p:cViewPr>
      <p:guideLst>
        <p:guide orient="horz" pos="2160"/>
        <p:guide pos="2880"/>
        <p:guide orient="horz" pos="162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1"/>
            <a:ext cx="3038475" cy="461963"/>
          </a:xfrm>
          <a:prstGeom prst="rect">
            <a:avLst/>
          </a:prstGeom>
        </p:spPr>
        <p:txBody>
          <a:bodyPr vert="horz" lIns="91440" tIns="45720" rIns="91440" bIns="45720" rtlCol="0"/>
          <a:lstStyle>
            <a:lvl1pPr algn="r">
              <a:defRPr sz="1200"/>
            </a:lvl1pPr>
          </a:lstStyle>
          <a:p>
            <a:fld id="{2DB2E0AD-2D34-334C-901B-916C1A5E1DFD}" type="datetimeFigureOut">
              <a:rPr lang="en-US" smtClean="0"/>
              <a:t>4/30/2024</a:t>
            </a:fld>
            <a:endParaRPr lang="en-US"/>
          </a:p>
        </p:txBody>
      </p:sp>
      <p:sp>
        <p:nvSpPr>
          <p:cNvPr id="4" name="Footer Placeholder 3"/>
          <p:cNvSpPr>
            <a:spLocks noGrp="1"/>
          </p:cNvSpPr>
          <p:nvPr>
            <p:ph type="ftr" sz="quarter" idx="2"/>
          </p:nvPr>
        </p:nvSpPr>
        <p:spPr>
          <a:xfrm>
            <a:off x="1" y="8772526"/>
            <a:ext cx="30384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772526"/>
            <a:ext cx="3038475" cy="461963"/>
          </a:xfrm>
          <a:prstGeom prst="rect">
            <a:avLst/>
          </a:prstGeom>
        </p:spPr>
        <p:txBody>
          <a:bodyPr vert="horz" lIns="91440" tIns="45720" rIns="91440" bIns="45720" rtlCol="0" anchor="b"/>
          <a:lstStyle>
            <a:lvl1pPr algn="r">
              <a:defRPr sz="1200"/>
            </a:lvl1pPr>
          </a:lstStyle>
          <a:p>
            <a:fld id="{99276FB6-1C3A-4542-AE45-334F1C702A3A}" type="slidenum">
              <a:rPr lang="en-US" smtClean="0"/>
              <a:t>‹#›</a:t>
            </a:fld>
            <a:endParaRPr lang="en-US"/>
          </a:p>
        </p:txBody>
      </p:sp>
    </p:spTree>
    <p:extLst>
      <p:ext uri="{BB962C8B-B14F-4D97-AF65-F5344CB8AC3E}">
        <p14:creationId xmlns:p14="http://schemas.microsoft.com/office/powerpoint/2010/main" val="28050021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4DE66353-6468-49AF-90DE-9F064BF36365}" type="datetimeFigureOut">
              <a:rPr lang="en-US" smtClean="0"/>
              <a:t>4/30/2024</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C2488009-4D59-4FD1-9EC9-1A5BD9E18F09}" type="slidenum">
              <a:rPr lang="en-US" smtClean="0"/>
              <a:t>‹#›</a:t>
            </a:fld>
            <a:endParaRPr lang="en-US"/>
          </a:p>
        </p:txBody>
      </p:sp>
    </p:spTree>
    <p:extLst>
      <p:ext uri="{BB962C8B-B14F-4D97-AF65-F5344CB8AC3E}">
        <p14:creationId xmlns:p14="http://schemas.microsoft.com/office/powerpoint/2010/main" val="32927601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HLMC paved the way for numerous new motor converter designs at GRC. </a:t>
            </a:r>
          </a:p>
          <a:p>
            <a:endParaRPr lang="en-US"/>
          </a:p>
          <a:p>
            <a:r>
              <a:rPr lang="en-US"/>
              <a:t>In green is our higher power converter work, beginning with the HEATheR project in which incorporated all the lessons learned from HLMC regarding its driver and power stage design. This project pushed the design up to 72 kW, an ~5x increase in power from HLMC, and stepped from 6 MOSFETs on HLMC up to 36 MOSFETs in a multilevel, interleaved configuration. </a:t>
            </a:r>
          </a:p>
          <a:p>
            <a:endParaRPr lang="en-US"/>
          </a:p>
          <a:p>
            <a:r>
              <a:rPr lang="en-US"/>
              <a:t>Following this subproject we again increased power, up to 250 kW on our next converter. This converter boasts 72 MOSFETs also in a multilevel, interleaved configuration. It also increased DC bus voltage up to 1 kV, pushed efficiency goals up to over 99%, and is an altitude rated design. This 250 kW converter is currently being tested at GRC and has so far verified the 1 kV design and is working on stepping up in power.</a:t>
            </a:r>
          </a:p>
          <a:p>
            <a:endParaRPr lang="en-US"/>
          </a:p>
          <a:p>
            <a:r>
              <a:rPr lang="en-US"/>
              <a:t>HEATheR and HLMC influenced the CMC XM3 redesign effort, where the driver and power stages were redesigned based on knowledge from these previous converters. With this knowledge and upgrade, CMC was able to pass its environmental and power tests.</a:t>
            </a:r>
          </a:p>
          <a:p>
            <a:endParaRPr lang="en-US"/>
          </a:p>
          <a:p>
            <a:r>
              <a:rPr lang="en-US"/>
              <a:t>The purple box is our newest converter, with its biggest innovation focused on thermal management, as it is an immersion cooled converter. It’s taken HLMC’s controller design, CMCs driver and power stage, and combined and upgraded them to create MAGIC. These electronics are immersion cooled, meaning completely immersed in a dielectric fluid, which allows for closer packaging of electronics as there is no need for bulky, heavy heatsinks. This converter is actively being tested in the lab at GRC. Future designs for this converter will look to increase DC bus voltage levels and potentially incorporate a resonant switching topology.</a:t>
            </a:r>
          </a:p>
          <a:p>
            <a:endParaRPr lang="en-US"/>
          </a:p>
          <a:p>
            <a:r>
              <a:rPr lang="en-US"/>
              <a:t>Future plans for this converter work are to continue to push to higher power levels and continue researching ways to improve power density and efficiency. As individual technologies continue to be proven on a smaller scale, they will begin to be combined with the end goal to create converters which can work with megawatt class motors and electric drive systems in future electric and hybrid electric aircraft.</a:t>
            </a:r>
          </a:p>
          <a:p>
            <a:endParaRPr lang="en-US"/>
          </a:p>
        </p:txBody>
      </p:sp>
      <p:sp>
        <p:nvSpPr>
          <p:cNvPr id="4" name="Slide Number Placeholder 3"/>
          <p:cNvSpPr>
            <a:spLocks noGrp="1"/>
          </p:cNvSpPr>
          <p:nvPr>
            <p:ph type="sldNum" sz="quarter" idx="5"/>
          </p:nvPr>
        </p:nvSpPr>
        <p:spPr/>
        <p:txBody>
          <a:bodyPr/>
          <a:lstStyle/>
          <a:p>
            <a:pPr>
              <a:defRPr/>
            </a:pPr>
            <a:fld id="{9D656773-6984-494E-961D-15D66F051427}" type="slidenum">
              <a:rPr lang="en-US" altLang="en-US" smtClean="0"/>
              <a:pPr>
                <a:defRPr/>
              </a:pPr>
              <a:t>4</a:t>
            </a:fld>
            <a:endParaRPr lang="en-US" altLang="en-US"/>
          </a:p>
        </p:txBody>
      </p:sp>
    </p:spTree>
    <p:extLst>
      <p:ext uri="{BB962C8B-B14F-4D97-AF65-F5344CB8AC3E}">
        <p14:creationId xmlns:p14="http://schemas.microsoft.com/office/powerpoint/2010/main" val="1307159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D656773-6984-494E-961D-15D66F051427}" type="slidenum">
              <a:rPr lang="en-US" altLang="en-US" smtClean="0"/>
              <a:pPr>
                <a:defRPr/>
              </a:pPr>
              <a:t>7</a:t>
            </a:fld>
            <a:endParaRPr lang="en-US" altLang="en-US"/>
          </a:p>
        </p:txBody>
      </p:sp>
    </p:spTree>
    <p:extLst>
      <p:ext uri="{BB962C8B-B14F-4D97-AF65-F5344CB8AC3E}">
        <p14:creationId xmlns:p14="http://schemas.microsoft.com/office/powerpoint/2010/main" val="158724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6"/>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Slide Number Placeholder 5">
            <a:extLst>
              <a:ext uri="{FF2B5EF4-FFF2-40B4-BE49-F238E27FC236}">
                <a16:creationId xmlns:a16="http://schemas.microsoft.com/office/drawing/2014/main" id="{1C1501D1-4470-A741-A6B2-8977A6BBDB24}"/>
              </a:ext>
            </a:extLst>
          </p:cNvPr>
          <p:cNvSpPr>
            <a:spLocks noGrp="1"/>
          </p:cNvSpPr>
          <p:nvPr>
            <p:ph type="sldNum" sz="quarter" idx="4"/>
          </p:nvPr>
        </p:nvSpPr>
        <p:spPr>
          <a:xfrm>
            <a:off x="7010400" y="4858226"/>
            <a:ext cx="2133600" cy="273844"/>
          </a:xfrm>
          <a:prstGeom prst="rect">
            <a:avLst/>
          </a:prstGeom>
        </p:spPr>
        <p:txBody>
          <a:bodyPr vert="horz" lIns="91440" tIns="45720" rIns="91440" bIns="45720" rtlCol="0" anchor="ctr"/>
          <a:lstStyle>
            <a:lvl1pPr algn="r">
              <a:defRPr sz="1000">
                <a:solidFill>
                  <a:schemeClr val="tx1">
                    <a:tint val="75000"/>
                  </a:schemeClr>
                </a:solidFill>
              </a:defRPr>
            </a:lvl1pPr>
          </a:lstStyle>
          <a:p>
            <a:fld id="{98A16FF2-13A7-47E2-85AD-21AAA4185925}" type="slidenum">
              <a:rPr lang="en-US" smtClean="0"/>
              <a:pPr/>
              <a:t>‹#›</a:t>
            </a:fld>
            <a:endParaRPr lang="en-US"/>
          </a:p>
        </p:txBody>
      </p:sp>
      <p:sp>
        <p:nvSpPr>
          <p:cNvPr id="6" name="Date Placeholder 3">
            <a:extLst>
              <a:ext uri="{FF2B5EF4-FFF2-40B4-BE49-F238E27FC236}">
                <a16:creationId xmlns:a16="http://schemas.microsoft.com/office/drawing/2014/main" id="{58513C16-B232-E218-E2A6-BAEAA24FB952}"/>
              </a:ext>
            </a:extLst>
          </p:cNvPr>
          <p:cNvSpPr>
            <a:spLocks noGrp="1"/>
          </p:cNvSpPr>
          <p:nvPr>
            <p:ph type="dt" sz="half" idx="2"/>
          </p:nvPr>
        </p:nvSpPr>
        <p:spPr>
          <a:xfrm>
            <a:off x="0" y="4869656"/>
            <a:ext cx="6858000" cy="273844"/>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X-57 Subproject Closeout Programmatic Summary (Government Only)</a:t>
            </a:r>
          </a:p>
        </p:txBody>
      </p:sp>
    </p:spTree>
    <p:extLst>
      <p:ext uri="{BB962C8B-B14F-4D97-AF65-F5344CB8AC3E}">
        <p14:creationId xmlns:p14="http://schemas.microsoft.com/office/powerpoint/2010/main" val="91283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1"/>
            <a:ext cx="7543800" cy="42267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AFCE1C6B-1C90-0868-06CD-CE8C3B5B930C}"/>
              </a:ext>
            </a:extLst>
          </p:cNvPr>
          <p:cNvSpPr>
            <a:spLocks noGrp="1"/>
          </p:cNvSpPr>
          <p:nvPr>
            <p:ph type="sldNum" sz="quarter" idx="4"/>
          </p:nvPr>
        </p:nvSpPr>
        <p:spPr>
          <a:xfrm>
            <a:off x="7010400" y="4858226"/>
            <a:ext cx="2133600" cy="273844"/>
          </a:xfrm>
          <a:prstGeom prst="rect">
            <a:avLst/>
          </a:prstGeom>
        </p:spPr>
        <p:txBody>
          <a:bodyPr vert="horz" lIns="91440" tIns="45720" rIns="91440" bIns="45720" rtlCol="0" anchor="ctr"/>
          <a:lstStyle>
            <a:lvl1pPr algn="r">
              <a:defRPr sz="1000">
                <a:solidFill>
                  <a:schemeClr val="tx1">
                    <a:tint val="75000"/>
                  </a:schemeClr>
                </a:solidFill>
              </a:defRPr>
            </a:lvl1pPr>
          </a:lstStyle>
          <a:p>
            <a:fld id="{98A16FF2-13A7-47E2-85AD-21AAA4185925}" type="slidenum">
              <a:rPr lang="en-US" smtClean="0"/>
              <a:pPr/>
              <a:t>‹#›</a:t>
            </a:fld>
            <a:endParaRPr lang="en-US"/>
          </a:p>
        </p:txBody>
      </p:sp>
      <p:sp>
        <p:nvSpPr>
          <p:cNvPr id="6" name="Date Placeholder 3">
            <a:extLst>
              <a:ext uri="{FF2B5EF4-FFF2-40B4-BE49-F238E27FC236}">
                <a16:creationId xmlns:a16="http://schemas.microsoft.com/office/drawing/2014/main" id="{76297198-5C3B-FAE7-6036-232111D50856}"/>
              </a:ext>
            </a:extLst>
          </p:cNvPr>
          <p:cNvSpPr>
            <a:spLocks noGrp="1"/>
          </p:cNvSpPr>
          <p:nvPr>
            <p:ph type="dt" sz="half" idx="2"/>
          </p:nvPr>
        </p:nvSpPr>
        <p:spPr>
          <a:xfrm>
            <a:off x="0" y="4869656"/>
            <a:ext cx="6858000" cy="273844"/>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X-57 Subproject Closeout Programmatic Summary (Government Only)</a:t>
            </a:r>
          </a:p>
        </p:txBody>
      </p:sp>
    </p:spTree>
    <p:extLst>
      <p:ext uri="{BB962C8B-B14F-4D97-AF65-F5344CB8AC3E}">
        <p14:creationId xmlns:p14="http://schemas.microsoft.com/office/powerpoint/2010/main" val="41103584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F52DB535-294D-811B-9F28-833DC4BA65F9}"/>
              </a:ext>
            </a:extLst>
          </p:cNvPr>
          <p:cNvPicPr preferRelativeResize="0">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194180" y="11430"/>
            <a:ext cx="1949820" cy="512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171451"/>
            <a:ext cx="8229600" cy="4226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914401"/>
            <a:ext cx="8229600" cy="36802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9577B269-E783-49F6-AD63-3D0117E18661}"/>
              </a:ext>
            </a:extLst>
          </p:cNvPr>
          <p:cNvSpPr/>
          <p:nvPr userDrawn="1"/>
        </p:nvSpPr>
        <p:spPr>
          <a:xfrm>
            <a:off x="457200" y="838200"/>
            <a:ext cx="8229600" cy="571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Date Placeholder 3">
            <a:extLst>
              <a:ext uri="{FF2B5EF4-FFF2-40B4-BE49-F238E27FC236}">
                <a16:creationId xmlns:a16="http://schemas.microsoft.com/office/drawing/2014/main" id="{DA444E64-12C8-10DA-B283-B2BBD4117B33}"/>
              </a:ext>
            </a:extLst>
          </p:cNvPr>
          <p:cNvSpPr>
            <a:spLocks noGrp="1"/>
          </p:cNvSpPr>
          <p:nvPr>
            <p:ph type="dt" sz="half" idx="2"/>
          </p:nvPr>
        </p:nvSpPr>
        <p:spPr>
          <a:xfrm>
            <a:off x="0" y="4869656"/>
            <a:ext cx="6858000" cy="273844"/>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X-57 Subproject Closeout Programmatic Summary (Government Only)</a:t>
            </a:r>
          </a:p>
        </p:txBody>
      </p:sp>
      <p:sp>
        <p:nvSpPr>
          <p:cNvPr id="9" name="Slide Number Placeholder 5">
            <a:extLst>
              <a:ext uri="{FF2B5EF4-FFF2-40B4-BE49-F238E27FC236}">
                <a16:creationId xmlns:a16="http://schemas.microsoft.com/office/drawing/2014/main" id="{26D033C4-AE21-0559-0808-E72FE5BF1428}"/>
              </a:ext>
            </a:extLst>
          </p:cNvPr>
          <p:cNvSpPr>
            <a:spLocks noGrp="1"/>
          </p:cNvSpPr>
          <p:nvPr>
            <p:ph type="sldNum" sz="quarter" idx="4"/>
          </p:nvPr>
        </p:nvSpPr>
        <p:spPr>
          <a:xfrm>
            <a:off x="7010400" y="4858226"/>
            <a:ext cx="2133600" cy="273844"/>
          </a:xfrm>
          <a:prstGeom prst="rect">
            <a:avLst/>
          </a:prstGeom>
        </p:spPr>
        <p:txBody>
          <a:bodyPr vert="horz" lIns="91440" tIns="45720" rIns="91440" bIns="45720" rtlCol="0" anchor="ctr"/>
          <a:lstStyle>
            <a:lvl1pPr algn="r">
              <a:defRPr sz="1000">
                <a:solidFill>
                  <a:schemeClr val="tx1">
                    <a:tint val="75000"/>
                  </a:schemeClr>
                </a:solidFill>
              </a:defRPr>
            </a:lvl1pPr>
          </a:lstStyle>
          <a:p>
            <a:fld id="{98A16FF2-13A7-47E2-85AD-21AAA4185925}" type="slidenum">
              <a:rPr lang="en-US" smtClean="0"/>
              <a:pPr/>
              <a:t>‹#›</a:t>
            </a:fld>
            <a:endParaRPr lang="en-US"/>
          </a:p>
        </p:txBody>
      </p:sp>
    </p:spTree>
    <p:extLst>
      <p:ext uri="{BB962C8B-B14F-4D97-AF65-F5344CB8AC3E}">
        <p14:creationId xmlns:p14="http://schemas.microsoft.com/office/powerpoint/2010/main" val="30906357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p:txStyles>
    <p:titleStyle>
      <a:lvl1pPr algn="ctr" defTabSz="914400" rtl="0" eaLnBrk="1" latinLnBrk="0" hangingPunct="1">
        <a:spcBef>
          <a:spcPct val="0"/>
        </a:spcBef>
        <a:buNone/>
        <a:defRPr sz="2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E24B1F-3B12-6579-2E78-55B5D7516A60}"/>
              </a:ext>
            </a:extLst>
          </p:cNvPr>
          <p:cNvSpPr>
            <a:spLocks noGrp="1"/>
          </p:cNvSpPr>
          <p:nvPr>
            <p:ph type="ctrTitle"/>
          </p:nvPr>
        </p:nvSpPr>
        <p:spPr/>
        <p:txBody>
          <a:bodyPr/>
          <a:lstStyle/>
          <a:p>
            <a:r>
              <a:rPr lang="en-US" dirty="0"/>
              <a:t>Subset of slides from the </a:t>
            </a:r>
            <a:br>
              <a:rPr lang="en-US" dirty="0"/>
            </a:br>
            <a:r>
              <a:rPr lang="en-US" dirty="0"/>
              <a:t>X-57 Subproject Closeout Programmatic Summary</a:t>
            </a:r>
            <a:br>
              <a:rPr lang="en-US" dirty="0"/>
            </a:br>
            <a:r>
              <a:rPr lang="en-US" dirty="0"/>
              <a:t>briefing 3/4/2024</a:t>
            </a:r>
          </a:p>
        </p:txBody>
      </p:sp>
      <p:sp>
        <p:nvSpPr>
          <p:cNvPr id="7" name="Subtitle 6">
            <a:extLst>
              <a:ext uri="{FF2B5EF4-FFF2-40B4-BE49-F238E27FC236}">
                <a16:creationId xmlns:a16="http://schemas.microsoft.com/office/drawing/2014/main" id="{35AC1618-EB18-49EE-3221-F45F3A0A90A5}"/>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38B436C4-7FC8-1D1F-33CB-528777116BB3}"/>
              </a:ext>
            </a:extLst>
          </p:cNvPr>
          <p:cNvSpPr>
            <a:spLocks noGrp="1"/>
          </p:cNvSpPr>
          <p:nvPr>
            <p:ph type="sldNum" sz="quarter" idx="4"/>
          </p:nvPr>
        </p:nvSpPr>
        <p:spPr/>
        <p:txBody>
          <a:bodyPr/>
          <a:lstStyle/>
          <a:p>
            <a:fld id="{98A16FF2-13A7-47E2-85AD-21AAA4185925}" type="slidenum">
              <a:rPr lang="en-US" smtClean="0"/>
              <a:pPr/>
              <a:t>1</a:t>
            </a:fld>
            <a:endParaRPr lang="en-US"/>
          </a:p>
        </p:txBody>
      </p:sp>
    </p:spTree>
    <p:extLst>
      <p:ext uri="{BB962C8B-B14F-4D97-AF65-F5344CB8AC3E}">
        <p14:creationId xmlns:p14="http://schemas.microsoft.com/office/powerpoint/2010/main" val="1720482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C55A8B-B6FE-520F-FF92-CF9F27982D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6" name="TextBox 5">
            <a:extLst>
              <a:ext uri="{FF2B5EF4-FFF2-40B4-BE49-F238E27FC236}">
                <a16:creationId xmlns:a16="http://schemas.microsoft.com/office/drawing/2014/main" id="{EA3A588B-FD73-0BAC-E28D-3FF90EA22867}"/>
              </a:ext>
            </a:extLst>
          </p:cNvPr>
          <p:cNvSpPr txBox="1"/>
          <p:nvPr/>
        </p:nvSpPr>
        <p:spPr>
          <a:xfrm>
            <a:off x="1603135" y="4158417"/>
            <a:ext cx="1764141"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U.S. electrified aviation small business growth [ESAero, Joby Aviation, Electric Power Systems] </a:t>
            </a:r>
          </a:p>
        </p:txBody>
      </p:sp>
      <p:sp>
        <p:nvSpPr>
          <p:cNvPr id="7" name="TextBox 6">
            <a:extLst>
              <a:ext uri="{FF2B5EF4-FFF2-40B4-BE49-F238E27FC236}">
                <a16:creationId xmlns:a16="http://schemas.microsoft.com/office/drawing/2014/main" id="{AD0F8ED3-4E19-52F2-E9BE-5B6CD47F6AF6}"/>
              </a:ext>
            </a:extLst>
          </p:cNvPr>
          <p:cNvSpPr txBox="1"/>
          <p:nvPr/>
        </p:nvSpPr>
        <p:spPr>
          <a:xfrm>
            <a:off x="3583046" y="1058827"/>
            <a:ext cx="1147233" cy="101566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Extensive CFD database for blown-wing configurations [Electra.aero]</a:t>
            </a:r>
          </a:p>
        </p:txBody>
      </p:sp>
      <p:sp>
        <p:nvSpPr>
          <p:cNvPr id="8" name="TextBox 7">
            <a:extLst>
              <a:ext uri="{FF2B5EF4-FFF2-40B4-BE49-F238E27FC236}">
                <a16:creationId xmlns:a16="http://schemas.microsoft.com/office/drawing/2014/main" id="{02413ADF-134F-8F18-3692-20329961FE61}"/>
              </a:ext>
            </a:extLst>
          </p:cNvPr>
          <p:cNvSpPr txBox="1"/>
          <p:nvPr/>
        </p:nvSpPr>
        <p:spPr>
          <a:xfrm>
            <a:off x="5359728" y="3505252"/>
            <a:ext cx="1855580" cy="138499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Commercialized battery system capable on several flying electric aircraft [Bye, </a:t>
            </a:r>
            <a:r>
              <a:rPr lang="en-US" sz="1200" b="1" err="1"/>
              <a:t>Ampaire</a:t>
            </a:r>
            <a:r>
              <a:rPr lang="en-US" sz="1200" b="1"/>
              <a:t>, Archer, Regent, Diamond, </a:t>
            </a:r>
            <a:r>
              <a:rPr lang="en-US" sz="1200" b="1" err="1"/>
              <a:t>Harbour</a:t>
            </a:r>
            <a:r>
              <a:rPr lang="en-US" sz="1200" b="1"/>
              <a:t> Air, Aurora, others]</a:t>
            </a:r>
          </a:p>
        </p:txBody>
      </p:sp>
      <p:sp>
        <p:nvSpPr>
          <p:cNvPr id="9" name="TextBox 8">
            <a:extLst>
              <a:ext uri="{FF2B5EF4-FFF2-40B4-BE49-F238E27FC236}">
                <a16:creationId xmlns:a16="http://schemas.microsoft.com/office/drawing/2014/main" id="{FD41A926-E8DE-5DEC-9F65-A9FA5E4D8B72}"/>
              </a:ext>
            </a:extLst>
          </p:cNvPr>
          <p:cNvSpPr txBox="1"/>
          <p:nvPr/>
        </p:nvSpPr>
        <p:spPr>
          <a:xfrm>
            <a:off x="2361339" y="1132423"/>
            <a:ext cx="1066147" cy="64633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New material for wing spar [</a:t>
            </a:r>
            <a:r>
              <a:rPr lang="en-US" sz="1200" b="1" err="1"/>
              <a:t>Hexel</a:t>
            </a:r>
            <a:r>
              <a:rPr lang="en-US" sz="1200" b="1"/>
              <a:t>]</a:t>
            </a:r>
          </a:p>
        </p:txBody>
      </p:sp>
      <p:sp>
        <p:nvSpPr>
          <p:cNvPr id="10" name="TextBox 9">
            <a:extLst>
              <a:ext uri="{FF2B5EF4-FFF2-40B4-BE49-F238E27FC236}">
                <a16:creationId xmlns:a16="http://schemas.microsoft.com/office/drawing/2014/main" id="{20D35E31-42A4-0C4D-534F-64E4C3E49316}"/>
              </a:ext>
            </a:extLst>
          </p:cNvPr>
          <p:cNvSpPr txBox="1"/>
          <p:nvPr/>
        </p:nvSpPr>
        <p:spPr>
          <a:xfrm>
            <a:off x="7567654" y="1790951"/>
            <a:ext cx="1376000"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High-lift laminar flow airfoil and flap [Mod III Wing]</a:t>
            </a:r>
          </a:p>
        </p:txBody>
      </p:sp>
      <p:sp>
        <p:nvSpPr>
          <p:cNvPr id="11" name="TextBox 10">
            <a:extLst>
              <a:ext uri="{FF2B5EF4-FFF2-40B4-BE49-F238E27FC236}">
                <a16:creationId xmlns:a16="http://schemas.microsoft.com/office/drawing/2014/main" id="{6C37CD51-B8C2-651A-B73E-9E42419C571E}"/>
              </a:ext>
            </a:extLst>
          </p:cNvPr>
          <p:cNvSpPr txBox="1"/>
          <p:nvPr/>
        </p:nvSpPr>
        <p:spPr>
          <a:xfrm>
            <a:off x="676196" y="1229989"/>
            <a:ext cx="1568303"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Airworthiness rule for use of propellers as high-lift device [14 CFR §23.2110(b)]</a:t>
            </a:r>
          </a:p>
        </p:txBody>
      </p:sp>
      <p:sp>
        <p:nvSpPr>
          <p:cNvPr id="12" name="TextBox 11">
            <a:extLst>
              <a:ext uri="{FF2B5EF4-FFF2-40B4-BE49-F238E27FC236}">
                <a16:creationId xmlns:a16="http://schemas.microsoft.com/office/drawing/2014/main" id="{641BB2DD-2BFE-99FE-2EBF-A93CD3BC71F2}"/>
              </a:ext>
            </a:extLst>
          </p:cNvPr>
          <p:cNvSpPr txBox="1"/>
          <p:nvPr/>
        </p:nvSpPr>
        <p:spPr>
          <a:xfrm>
            <a:off x="349015" y="2389648"/>
            <a:ext cx="1380586"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Airworthiness standards for electric motors [ASTM F3338]</a:t>
            </a:r>
          </a:p>
        </p:txBody>
      </p:sp>
      <p:sp>
        <p:nvSpPr>
          <p:cNvPr id="13" name="TextBox 12">
            <a:extLst>
              <a:ext uri="{FF2B5EF4-FFF2-40B4-BE49-F238E27FC236}">
                <a16:creationId xmlns:a16="http://schemas.microsoft.com/office/drawing/2014/main" id="{7676552F-FE9C-89F1-4D32-284286F32FD0}"/>
              </a:ext>
            </a:extLst>
          </p:cNvPr>
          <p:cNvSpPr txBox="1"/>
          <p:nvPr/>
        </p:nvSpPr>
        <p:spPr>
          <a:xfrm>
            <a:off x="5149199" y="918365"/>
            <a:ext cx="1719816" cy="101566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Whirl flutter research for distributed propulsion configurations [University of Alabama]</a:t>
            </a:r>
          </a:p>
        </p:txBody>
      </p:sp>
      <p:sp>
        <p:nvSpPr>
          <p:cNvPr id="14" name="TextBox 13">
            <a:extLst>
              <a:ext uri="{FF2B5EF4-FFF2-40B4-BE49-F238E27FC236}">
                <a16:creationId xmlns:a16="http://schemas.microsoft.com/office/drawing/2014/main" id="{E844446E-AF16-C6E8-6CF7-5B86AD65436F}"/>
              </a:ext>
            </a:extLst>
          </p:cNvPr>
          <p:cNvSpPr txBox="1"/>
          <p:nvPr/>
        </p:nvSpPr>
        <p:spPr>
          <a:xfrm>
            <a:off x="3583047" y="3913476"/>
            <a:ext cx="1181534" cy="64633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New material for EMI chokes [NASA GRC]</a:t>
            </a:r>
          </a:p>
        </p:txBody>
      </p:sp>
      <p:sp>
        <p:nvSpPr>
          <p:cNvPr id="15" name="TextBox 14">
            <a:extLst>
              <a:ext uri="{FF2B5EF4-FFF2-40B4-BE49-F238E27FC236}">
                <a16:creationId xmlns:a16="http://schemas.microsoft.com/office/drawing/2014/main" id="{1180397C-DE2A-7C36-C2DB-E0960EDCF6BE}"/>
              </a:ext>
            </a:extLst>
          </p:cNvPr>
          <p:cNvSpPr txBox="1"/>
          <p:nvPr/>
        </p:nvSpPr>
        <p:spPr>
          <a:xfrm>
            <a:off x="115408" y="3558252"/>
            <a:ext cx="1341768" cy="120032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First auto-coded safety-critical flight software for NASA Aeronautics [High-lift motor controllers]</a:t>
            </a:r>
          </a:p>
        </p:txBody>
      </p:sp>
      <p:sp>
        <p:nvSpPr>
          <p:cNvPr id="16" name="TextBox 15">
            <a:extLst>
              <a:ext uri="{FF2B5EF4-FFF2-40B4-BE49-F238E27FC236}">
                <a16:creationId xmlns:a16="http://schemas.microsoft.com/office/drawing/2014/main" id="{CA79E89A-5D80-707E-2684-AAFA632ABCFF}"/>
              </a:ext>
            </a:extLst>
          </p:cNvPr>
          <p:cNvSpPr txBox="1"/>
          <p:nvPr/>
        </p:nvSpPr>
        <p:spPr>
          <a:xfrm>
            <a:off x="7467420" y="2909825"/>
            <a:ext cx="1234061" cy="101566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b="1"/>
              <a:t>Cruise motor controller design [NASA EPFD, NASA SUSAN]</a:t>
            </a:r>
          </a:p>
        </p:txBody>
      </p:sp>
      <p:cxnSp>
        <p:nvCxnSpPr>
          <p:cNvPr id="18" name="Straight Connector 17">
            <a:extLst>
              <a:ext uri="{FF2B5EF4-FFF2-40B4-BE49-F238E27FC236}">
                <a16:creationId xmlns:a16="http://schemas.microsoft.com/office/drawing/2014/main" id="{A142FE16-DE34-1136-CB5C-14B12DC64C58}"/>
              </a:ext>
            </a:extLst>
          </p:cNvPr>
          <p:cNvCxnSpPr>
            <a:cxnSpLocks/>
            <a:stCxn id="12" idx="3"/>
          </p:cNvCxnSpPr>
          <p:nvPr/>
        </p:nvCxnSpPr>
        <p:spPr>
          <a:xfrm flipV="1">
            <a:off x="1729601" y="2398593"/>
            <a:ext cx="250274" cy="4065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519A774-7E57-CDF8-D2E9-F3EF0CC83CC8}"/>
              </a:ext>
            </a:extLst>
          </p:cNvPr>
          <p:cNvCxnSpPr>
            <a:cxnSpLocks/>
            <a:stCxn id="11" idx="2"/>
          </p:cNvCxnSpPr>
          <p:nvPr/>
        </p:nvCxnSpPr>
        <p:spPr>
          <a:xfrm>
            <a:off x="1460348" y="2060986"/>
            <a:ext cx="1066147" cy="422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C4728F-1481-1704-4629-D634E12AB96F}"/>
              </a:ext>
            </a:extLst>
          </p:cNvPr>
          <p:cNvCxnSpPr>
            <a:cxnSpLocks/>
            <a:stCxn id="9" idx="2"/>
          </p:cNvCxnSpPr>
          <p:nvPr/>
        </p:nvCxnSpPr>
        <p:spPr>
          <a:xfrm>
            <a:off x="2894413" y="1778754"/>
            <a:ext cx="391555" cy="61983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DB281AC-EAE0-9E8C-2560-CEF6513BBF90}"/>
              </a:ext>
            </a:extLst>
          </p:cNvPr>
          <p:cNvCxnSpPr>
            <a:stCxn id="7" idx="2"/>
          </p:cNvCxnSpPr>
          <p:nvPr/>
        </p:nvCxnSpPr>
        <p:spPr>
          <a:xfrm>
            <a:off x="4156663" y="2074490"/>
            <a:ext cx="286557" cy="4972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D09FBB5-A447-D8F3-E3FF-BE1C51120E4B}"/>
              </a:ext>
            </a:extLst>
          </p:cNvPr>
          <p:cNvCxnSpPr>
            <a:cxnSpLocks/>
            <a:stCxn id="13" idx="2"/>
          </p:cNvCxnSpPr>
          <p:nvPr/>
        </p:nvCxnSpPr>
        <p:spPr>
          <a:xfrm flipH="1">
            <a:off x="5822342" y="1934028"/>
            <a:ext cx="186765" cy="7672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2336E43-FC23-C520-4586-9056BAB1D419}"/>
              </a:ext>
            </a:extLst>
          </p:cNvPr>
          <p:cNvCxnSpPr>
            <a:cxnSpLocks/>
            <a:stCxn id="10" idx="1"/>
          </p:cNvCxnSpPr>
          <p:nvPr/>
        </p:nvCxnSpPr>
        <p:spPr>
          <a:xfrm flipH="1">
            <a:off x="6050733" y="2206450"/>
            <a:ext cx="1516921" cy="4223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6F006DA-97DE-320E-316C-13E9F65F7DFC}"/>
              </a:ext>
            </a:extLst>
          </p:cNvPr>
          <p:cNvCxnSpPr>
            <a:cxnSpLocks/>
            <a:stCxn id="16" idx="1"/>
          </p:cNvCxnSpPr>
          <p:nvPr/>
        </p:nvCxnSpPr>
        <p:spPr>
          <a:xfrm flipH="1" flipV="1">
            <a:off x="7128436" y="2805549"/>
            <a:ext cx="338984" cy="61210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4F65239-3841-866A-A3A0-D4DE527BAF91}"/>
              </a:ext>
            </a:extLst>
          </p:cNvPr>
          <p:cNvCxnSpPr>
            <a:cxnSpLocks/>
            <a:stCxn id="8" idx="1"/>
          </p:cNvCxnSpPr>
          <p:nvPr/>
        </p:nvCxnSpPr>
        <p:spPr>
          <a:xfrm flipH="1" flipV="1">
            <a:off x="4443220" y="3158455"/>
            <a:ext cx="916508" cy="103929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1A784D0-9AE7-BA4C-D811-2DDAF10244C6}"/>
              </a:ext>
            </a:extLst>
          </p:cNvPr>
          <p:cNvCxnSpPr>
            <a:stCxn id="14" idx="0"/>
          </p:cNvCxnSpPr>
          <p:nvPr/>
        </p:nvCxnSpPr>
        <p:spPr>
          <a:xfrm flipV="1">
            <a:off x="4173814" y="3262878"/>
            <a:ext cx="123447" cy="6505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8F0D49E-B048-8120-C6E6-368A8C6E423D}"/>
              </a:ext>
            </a:extLst>
          </p:cNvPr>
          <p:cNvCxnSpPr>
            <a:cxnSpLocks/>
            <a:stCxn id="15" idx="3"/>
          </p:cNvCxnSpPr>
          <p:nvPr/>
        </p:nvCxnSpPr>
        <p:spPr>
          <a:xfrm flipV="1">
            <a:off x="1457176" y="2548051"/>
            <a:ext cx="1135022" cy="161036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4E3500B-B0A8-7414-DC47-96B540A5F2EA}"/>
              </a:ext>
            </a:extLst>
          </p:cNvPr>
          <p:cNvCxnSpPr>
            <a:cxnSpLocks/>
            <a:stCxn id="6" idx="0"/>
          </p:cNvCxnSpPr>
          <p:nvPr/>
        </p:nvCxnSpPr>
        <p:spPr>
          <a:xfrm flipV="1">
            <a:off x="2485206" y="3657356"/>
            <a:ext cx="422162" cy="501061"/>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F410837-F77A-71D0-9B96-423501010950}"/>
              </a:ext>
            </a:extLst>
          </p:cNvPr>
          <p:cNvSpPr>
            <a:spLocks noGrp="1"/>
          </p:cNvSpPr>
          <p:nvPr>
            <p:ph type="title"/>
          </p:nvPr>
        </p:nvSpPr>
        <p:spPr/>
        <p:txBody>
          <a:bodyPr/>
          <a:lstStyle/>
          <a:p>
            <a:r>
              <a:rPr lang="en-US">
                <a:solidFill>
                  <a:schemeClr val="bg1"/>
                </a:solidFill>
              </a:rPr>
              <a:t>X-57 Contributions</a:t>
            </a:r>
          </a:p>
        </p:txBody>
      </p:sp>
      <p:sp>
        <p:nvSpPr>
          <p:cNvPr id="3" name="Slide Number Placeholder 2">
            <a:extLst>
              <a:ext uri="{FF2B5EF4-FFF2-40B4-BE49-F238E27FC236}">
                <a16:creationId xmlns:a16="http://schemas.microsoft.com/office/drawing/2014/main" id="{430758EF-CAB7-ACEE-7017-C0CD3B5B8AE7}"/>
              </a:ext>
            </a:extLst>
          </p:cNvPr>
          <p:cNvSpPr>
            <a:spLocks noGrp="1"/>
          </p:cNvSpPr>
          <p:nvPr>
            <p:ph type="sldNum" sz="quarter" idx="4"/>
          </p:nvPr>
        </p:nvSpPr>
        <p:spPr/>
        <p:txBody>
          <a:bodyPr/>
          <a:lstStyle/>
          <a:p>
            <a:fld id="{98A16FF2-13A7-47E2-85AD-21AAA4185925}" type="slidenum">
              <a:rPr lang="en-US" smtClean="0"/>
              <a:pPr/>
              <a:t>2</a:t>
            </a:fld>
            <a:endParaRPr lang="en-US"/>
          </a:p>
        </p:txBody>
      </p:sp>
    </p:spTree>
    <p:extLst>
      <p:ext uri="{BB962C8B-B14F-4D97-AF65-F5344CB8AC3E}">
        <p14:creationId xmlns:p14="http://schemas.microsoft.com/office/powerpoint/2010/main" val="2365401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BDB6-6640-B52F-F78B-4B96B24BBF25}"/>
              </a:ext>
            </a:extLst>
          </p:cNvPr>
          <p:cNvSpPr>
            <a:spLocks noGrp="1"/>
          </p:cNvSpPr>
          <p:nvPr>
            <p:ph type="title"/>
          </p:nvPr>
        </p:nvSpPr>
        <p:spPr>
          <a:xfrm>
            <a:off x="457200" y="171451"/>
            <a:ext cx="7543800" cy="422672"/>
          </a:xfrm>
        </p:spPr>
        <p:txBody>
          <a:bodyPr/>
          <a:lstStyle/>
          <a:p>
            <a:r>
              <a:rPr lang="en-US"/>
              <a:t>Overall Impact to Electrified Aviation</a:t>
            </a:r>
          </a:p>
        </p:txBody>
      </p:sp>
      <p:sp>
        <p:nvSpPr>
          <p:cNvPr id="3" name="Content Placeholder 2">
            <a:extLst>
              <a:ext uri="{FF2B5EF4-FFF2-40B4-BE49-F238E27FC236}">
                <a16:creationId xmlns:a16="http://schemas.microsoft.com/office/drawing/2014/main" id="{4BD43E47-CF25-909D-3C7E-1BA6B09222DC}"/>
              </a:ext>
            </a:extLst>
          </p:cNvPr>
          <p:cNvSpPr>
            <a:spLocks noGrp="1"/>
          </p:cNvSpPr>
          <p:nvPr>
            <p:ph idx="1"/>
          </p:nvPr>
        </p:nvSpPr>
        <p:spPr>
          <a:xfrm>
            <a:off x="219206" y="924110"/>
            <a:ext cx="8595804" cy="4070959"/>
          </a:xfrm>
        </p:spPr>
        <p:txBody>
          <a:bodyPr vert="horz" lIns="68580" tIns="34290" rIns="68580" bIns="34290" rtlCol="0">
            <a:normAutofit/>
          </a:bodyPr>
          <a:lstStyle/>
          <a:p>
            <a:r>
              <a:rPr lang="en-US"/>
              <a:t>X-57 contributions have been substantial, especially compared to level of investment</a:t>
            </a:r>
          </a:p>
          <a:p>
            <a:pPr lvl="1"/>
            <a:r>
              <a:rPr lang="en-US"/>
              <a:t>Elevated electric propulsion TRL of components leading to integration with flight performance specs</a:t>
            </a:r>
          </a:p>
          <a:p>
            <a:pPr lvl="1"/>
            <a:r>
              <a:rPr lang="en-US"/>
              <a:t>X-57 publishing approach has been 'early and often', includes sharing of design tools, component and subsystem test data, and operational lessons learned with academia and industry</a:t>
            </a:r>
          </a:p>
          <a:p>
            <a:r>
              <a:rPr lang="en-US"/>
              <a:t>Contractor/Subcontractors grew, in part, because of X-57</a:t>
            </a:r>
          </a:p>
          <a:p>
            <a:pPr lvl="1"/>
            <a:r>
              <a:rPr lang="en-US"/>
              <a:t>Joby Aviation – working through certification full scale flight demonstrations now</a:t>
            </a:r>
          </a:p>
          <a:p>
            <a:pPr lvl="1"/>
            <a:r>
              <a:rPr lang="en-US" err="1"/>
              <a:t>EPSystems</a:t>
            </a:r>
            <a:r>
              <a:rPr lang="en-US"/>
              <a:t> – commercialized X-57-series battery systems and continues to advance product line</a:t>
            </a:r>
          </a:p>
          <a:p>
            <a:pPr lvl="1"/>
            <a:r>
              <a:rPr lang="en-US"/>
              <a:t>ESAero grew substantially during execution and has integrated QA practices (AS9100 certification) </a:t>
            </a:r>
          </a:p>
          <a:p>
            <a:r>
              <a:rPr lang="en-US"/>
              <a:t>Wider impact across the electrified aviation space (industry, regulators, academia)</a:t>
            </a:r>
          </a:p>
          <a:p>
            <a:pPr lvl="1"/>
            <a:r>
              <a:rPr lang="en-US"/>
              <a:t>Published architecture is a principal reference for academia and standards development</a:t>
            </a:r>
          </a:p>
          <a:p>
            <a:pPr lvl="1"/>
            <a:r>
              <a:rPr lang="en-US"/>
              <a:t>Design and test standards and lessons learned are being adopted​</a:t>
            </a:r>
          </a:p>
          <a:p>
            <a:pPr lvl="1"/>
            <a:r>
              <a:rPr lang="en-US"/>
              <a:t>Impact on regulations and standards ongoing as operational constraints drive further learning​ </a:t>
            </a:r>
          </a:p>
        </p:txBody>
      </p:sp>
      <p:sp>
        <p:nvSpPr>
          <p:cNvPr id="4" name="Rounded Rectangle 3">
            <a:extLst>
              <a:ext uri="{FF2B5EF4-FFF2-40B4-BE49-F238E27FC236}">
                <a16:creationId xmlns:a16="http://schemas.microsoft.com/office/drawing/2014/main" id="{9976ADB4-3130-06B5-5A98-B02FDB7B955F}"/>
              </a:ext>
            </a:extLst>
          </p:cNvPr>
          <p:cNvSpPr/>
          <p:nvPr/>
        </p:nvSpPr>
        <p:spPr>
          <a:xfrm>
            <a:off x="1358085" y="4139960"/>
            <a:ext cx="5736265" cy="718266"/>
          </a:xfrm>
          <a:prstGeom prst="roundRect">
            <a:avLst/>
          </a:prstGeom>
        </p:spPr>
        <p:style>
          <a:lnRef idx="1">
            <a:schemeClr val="accent5"/>
          </a:lnRef>
          <a:fillRef idx="3">
            <a:schemeClr val="accent5"/>
          </a:fillRef>
          <a:effectRef idx="2">
            <a:schemeClr val="accent5"/>
          </a:effectRef>
          <a:fontRef idx="minor">
            <a:schemeClr val="lt1"/>
          </a:fontRef>
        </p:style>
        <p:txBody>
          <a:bodyPr lIns="0" rIns="0" rtlCol="0" anchor="ctr"/>
          <a:lstStyle/>
          <a:p>
            <a:pPr algn="ctr"/>
            <a:r>
              <a:rPr lang="en-US" sz="1400" b="1">
                <a:solidFill>
                  <a:sysClr val="windowText" lastClr="000000"/>
                </a:solidFill>
              </a:rPr>
              <a:t>X-57 </a:t>
            </a:r>
            <a:r>
              <a:rPr lang="en-US" sz="1400" b="1" i="1" u="sng">
                <a:solidFill>
                  <a:sysClr val="windowText" lastClr="000000"/>
                </a:solidFill>
              </a:rPr>
              <a:t>HAS</a:t>
            </a:r>
            <a:r>
              <a:rPr lang="en-US" sz="1400" b="1" i="1">
                <a:solidFill>
                  <a:sysClr val="windowText" lastClr="000000"/>
                </a:solidFill>
              </a:rPr>
              <a:t> </a:t>
            </a:r>
            <a:r>
              <a:rPr lang="en-US" sz="1400" b="1">
                <a:solidFill>
                  <a:sysClr val="windowText" lastClr="000000"/>
                </a:solidFill>
              </a:rPr>
              <a:t>advanced the Nation's ability to design, test, and determine airworthiness of electrified aircraft technologies</a:t>
            </a:r>
            <a:endParaRPr lang="en-US" sz="1400" b="1" strike="sngStrike">
              <a:solidFill>
                <a:sysClr val="windowText" lastClr="000000"/>
              </a:solidFill>
            </a:endParaRPr>
          </a:p>
        </p:txBody>
      </p:sp>
      <p:sp>
        <p:nvSpPr>
          <p:cNvPr id="6" name="Slide Number Placeholder 5">
            <a:extLst>
              <a:ext uri="{FF2B5EF4-FFF2-40B4-BE49-F238E27FC236}">
                <a16:creationId xmlns:a16="http://schemas.microsoft.com/office/drawing/2014/main" id="{2A66DFAA-9920-E9E9-2D7F-216681AE63DC}"/>
              </a:ext>
            </a:extLst>
          </p:cNvPr>
          <p:cNvSpPr>
            <a:spLocks noGrp="1"/>
          </p:cNvSpPr>
          <p:nvPr>
            <p:ph type="sldNum" sz="quarter" idx="4"/>
          </p:nvPr>
        </p:nvSpPr>
        <p:spPr/>
        <p:txBody>
          <a:bodyPr/>
          <a:lstStyle/>
          <a:p>
            <a:fld id="{98A16FF2-13A7-47E2-85AD-21AAA4185925}" type="slidenum">
              <a:rPr lang="en-US" smtClean="0"/>
              <a:pPr/>
              <a:t>3</a:t>
            </a:fld>
            <a:endParaRPr lang="en-US"/>
          </a:p>
        </p:txBody>
      </p:sp>
    </p:spTree>
    <p:extLst>
      <p:ext uri="{BB962C8B-B14F-4D97-AF65-F5344CB8AC3E}">
        <p14:creationId xmlns:p14="http://schemas.microsoft.com/office/powerpoint/2010/main" val="349634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75B96-C067-F1C3-4154-E9BE0C52C75F}"/>
              </a:ext>
            </a:extLst>
          </p:cNvPr>
          <p:cNvSpPr>
            <a:spLocks noGrp="1"/>
          </p:cNvSpPr>
          <p:nvPr>
            <p:ph type="title"/>
          </p:nvPr>
        </p:nvSpPr>
        <p:spPr/>
        <p:txBody>
          <a:bodyPr/>
          <a:lstStyle/>
          <a:p>
            <a:r>
              <a:rPr lang="en-US"/>
              <a:t>X-57 Motor Controllers - Building the Future</a:t>
            </a:r>
          </a:p>
        </p:txBody>
      </p:sp>
      <p:sp>
        <p:nvSpPr>
          <p:cNvPr id="3" name="Content Placeholder 2">
            <a:extLst>
              <a:ext uri="{FF2B5EF4-FFF2-40B4-BE49-F238E27FC236}">
                <a16:creationId xmlns:a16="http://schemas.microsoft.com/office/drawing/2014/main" id="{823BD269-5B15-0061-A7EA-EFB5B44C116E}"/>
              </a:ext>
            </a:extLst>
          </p:cNvPr>
          <p:cNvSpPr>
            <a:spLocks noGrp="1"/>
          </p:cNvSpPr>
          <p:nvPr>
            <p:ph idx="1"/>
          </p:nvPr>
        </p:nvSpPr>
        <p:spPr>
          <a:xfrm>
            <a:off x="109268" y="915975"/>
            <a:ext cx="9091099" cy="1676400"/>
          </a:xfrm>
        </p:spPr>
        <p:txBody>
          <a:bodyPr>
            <a:normAutofit/>
          </a:bodyPr>
          <a:lstStyle/>
          <a:p>
            <a:r>
              <a:rPr lang="en-US" sz="1800"/>
              <a:t>X-57’s High Lift Motor Controller efforts laid the groundwork for many new GRC converters</a:t>
            </a:r>
          </a:p>
          <a:p>
            <a:r>
              <a:rPr lang="en-US" sz="1800"/>
              <a:t>NASA’s Motor Controller Team is also benefiting EPFD</a:t>
            </a:r>
            <a:endParaRPr lang="en-US" sz="2000"/>
          </a:p>
        </p:txBody>
      </p:sp>
      <p:pic>
        <p:nvPicPr>
          <p:cNvPr id="59" name="Picture 58">
            <a:extLst>
              <a:ext uri="{FF2B5EF4-FFF2-40B4-BE49-F238E27FC236}">
                <a16:creationId xmlns:a16="http://schemas.microsoft.com/office/drawing/2014/main" id="{D33C0D96-03B1-982E-D45F-EA2A88EAF36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96902" y="1186495"/>
            <a:ext cx="7502008" cy="3785554"/>
          </a:xfrm>
          <a:prstGeom prst="rect">
            <a:avLst/>
          </a:prstGeom>
        </p:spPr>
      </p:pic>
      <p:sp>
        <p:nvSpPr>
          <p:cNvPr id="5" name="Slide Number Placeholder 4">
            <a:extLst>
              <a:ext uri="{FF2B5EF4-FFF2-40B4-BE49-F238E27FC236}">
                <a16:creationId xmlns:a16="http://schemas.microsoft.com/office/drawing/2014/main" id="{C93E4485-FE30-3CB8-026D-4282FCE807E7}"/>
              </a:ext>
            </a:extLst>
          </p:cNvPr>
          <p:cNvSpPr>
            <a:spLocks noGrp="1"/>
          </p:cNvSpPr>
          <p:nvPr>
            <p:ph type="sldNum" sz="quarter" idx="4"/>
          </p:nvPr>
        </p:nvSpPr>
        <p:spPr/>
        <p:txBody>
          <a:bodyPr/>
          <a:lstStyle/>
          <a:p>
            <a:fld id="{98A16FF2-13A7-47E2-85AD-21AAA4185925}" type="slidenum">
              <a:rPr lang="en-US" smtClean="0"/>
              <a:pPr/>
              <a:t>4</a:t>
            </a:fld>
            <a:endParaRPr lang="en-US"/>
          </a:p>
        </p:txBody>
      </p:sp>
    </p:spTree>
    <p:extLst>
      <p:ext uri="{BB962C8B-B14F-4D97-AF65-F5344CB8AC3E}">
        <p14:creationId xmlns:p14="http://schemas.microsoft.com/office/powerpoint/2010/main" val="221744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8354F5BB-C3A7-2DB4-26BA-77879A0786EC}"/>
              </a:ext>
            </a:extLst>
          </p:cNvPr>
          <p:cNvGraphicFramePr>
            <a:graphicFrameLocks noGrp="1"/>
          </p:cNvGraphicFramePr>
          <p:nvPr>
            <p:ph idx="1"/>
            <p:extLst>
              <p:ext uri="{D42A27DB-BD31-4B8C-83A1-F6EECF244321}">
                <p14:modId xmlns:p14="http://schemas.microsoft.com/office/powerpoint/2010/main" val="2374534528"/>
              </p:ext>
            </p:extLst>
          </p:nvPr>
        </p:nvGraphicFramePr>
        <p:xfrm>
          <a:off x="41249" y="926306"/>
          <a:ext cx="9030388" cy="3931920"/>
        </p:xfrm>
        <a:graphic>
          <a:graphicData uri="http://schemas.openxmlformats.org/drawingml/2006/table">
            <a:tbl>
              <a:tblPr firstRow="1" bandRow="1">
                <a:tableStyleId>{5C22544A-7EE6-4342-B048-85BDC9FD1C3A}</a:tableStyleId>
              </a:tblPr>
              <a:tblGrid>
                <a:gridCol w="2257597">
                  <a:extLst>
                    <a:ext uri="{9D8B030D-6E8A-4147-A177-3AD203B41FA5}">
                      <a16:colId xmlns:a16="http://schemas.microsoft.com/office/drawing/2014/main" val="1524440587"/>
                    </a:ext>
                  </a:extLst>
                </a:gridCol>
                <a:gridCol w="2257597">
                  <a:extLst>
                    <a:ext uri="{9D8B030D-6E8A-4147-A177-3AD203B41FA5}">
                      <a16:colId xmlns:a16="http://schemas.microsoft.com/office/drawing/2014/main" val="2589902221"/>
                    </a:ext>
                  </a:extLst>
                </a:gridCol>
                <a:gridCol w="2257597">
                  <a:extLst>
                    <a:ext uri="{9D8B030D-6E8A-4147-A177-3AD203B41FA5}">
                      <a16:colId xmlns:a16="http://schemas.microsoft.com/office/drawing/2014/main" val="118240141"/>
                    </a:ext>
                  </a:extLst>
                </a:gridCol>
                <a:gridCol w="2257597">
                  <a:extLst>
                    <a:ext uri="{9D8B030D-6E8A-4147-A177-3AD203B41FA5}">
                      <a16:colId xmlns:a16="http://schemas.microsoft.com/office/drawing/2014/main" val="2469917983"/>
                    </a:ext>
                  </a:extLst>
                </a:gridCol>
              </a:tblGrid>
              <a:tr h="370840">
                <a:tc>
                  <a:txBody>
                    <a:bodyPr/>
                    <a:lstStyle/>
                    <a:p>
                      <a:pPr algn="ctr"/>
                      <a:r>
                        <a:rPr lang="en-US" sz="1600"/>
                        <a:t>Empirical Systems Aerospace</a:t>
                      </a:r>
                    </a:p>
                  </a:txBody>
                  <a:tcPr anchor="ctr"/>
                </a:tc>
                <a:tc>
                  <a:txBody>
                    <a:bodyPr/>
                    <a:lstStyle/>
                    <a:p>
                      <a:pPr algn="ctr"/>
                      <a:r>
                        <a:rPr lang="en-US" sz="1600"/>
                        <a:t>Joby Aviation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Electric Power Systems</a:t>
                      </a:r>
                    </a:p>
                  </a:txBody>
                  <a:tcPr anchor="ctr"/>
                </a:tc>
                <a:tc>
                  <a:txBody>
                    <a:bodyPr/>
                    <a:lstStyle/>
                    <a:p>
                      <a:pPr algn="ctr"/>
                      <a:r>
                        <a:rPr lang="en-US" sz="1600" dirty="0" err="1"/>
                        <a:t>Electra.Aero</a:t>
                      </a:r>
                      <a:endParaRPr lang="en-US" sz="1600" dirty="0"/>
                    </a:p>
                  </a:txBody>
                  <a:tcPr anchor="ctr"/>
                </a:tc>
                <a:extLst>
                  <a:ext uri="{0D108BD9-81ED-4DB2-BD59-A6C34878D82A}">
                    <a16:rowId xmlns:a16="http://schemas.microsoft.com/office/drawing/2014/main" val="719579963"/>
                  </a:ext>
                </a:extLst>
              </a:tr>
              <a:tr h="370840">
                <a:tc>
                  <a:txBody>
                    <a:bodyPr/>
                    <a:lstStyle/>
                    <a:p>
                      <a:endParaRPr lang="en-US" sz="1600"/>
                    </a:p>
                    <a:p>
                      <a:endParaRPr lang="en-US" sz="1600"/>
                    </a:p>
                    <a:p>
                      <a:endParaRPr lang="en-US" sz="1600"/>
                    </a:p>
                    <a:p>
                      <a:endParaRPr lang="en-US" sz="1600"/>
                    </a:p>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extLst>
                  <a:ext uri="{0D108BD9-81ED-4DB2-BD59-A6C34878D82A}">
                    <a16:rowId xmlns:a16="http://schemas.microsoft.com/office/drawing/2014/main" val="4132961126"/>
                  </a:ext>
                </a:extLst>
              </a:tr>
              <a:tr h="370840">
                <a:tc>
                  <a:txBody>
                    <a:bodyPr/>
                    <a:lstStyle/>
                    <a:p>
                      <a:r>
                        <a:rPr lang="en-US" sz="1600" b="1"/>
                        <a:t>X-57 Prime Contractor</a:t>
                      </a:r>
                    </a:p>
                    <a:p>
                      <a:pPr marL="182880" indent="-182880">
                        <a:buFont typeface="Arial" panose="020B0604020202020204" pitchFamily="34" charset="0"/>
                        <a:buChar char="•"/>
                      </a:pPr>
                      <a:r>
                        <a:rPr lang="en-US" sz="1600"/>
                        <a:t>Grew substantially over life of project</a:t>
                      </a:r>
                    </a:p>
                    <a:p>
                      <a:pPr marL="182880" indent="-182880">
                        <a:buFont typeface="Arial" panose="020B0604020202020204" pitchFamily="34" charset="0"/>
                        <a:buChar char="•"/>
                      </a:pPr>
                      <a:r>
                        <a:rPr lang="en-US" sz="1600"/>
                        <a:t>Mentorship and knowledge transfer for electrification and integration</a:t>
                      </a:r>
                    </a:p>
                    <a:p>
                      <a:pPr marL="182880" indent="-182880">
                        <a:buFont typeface="Arial" panose="020B0604020202020204" pitchFamily="34" charset="0"/>
                        <a:buChar char="•"/>
                      </a:pPr>
                      <a:r>
                        <a:rPr lang="en-US" sz="1600"/>
                        <a:t>AS9100 certification</a:t>
                      </a:r>
                    </a:p>
                  </a:txBody>
                  <a:tcPr/>
                </a:tc>
                <a:tc>
                  <a:txBody>
                    <a:bodyPr/>
                    <a:lstStyle/>
                    <a:p>
                      <a:r>
                        <a:rPr lang="en-US" sz="1600" b="1"/>
                        <a:t>X-57 Subcontractor</a:t>
                      </a:r>
                    </a:p>
                    <a:p>
                      <a:pPr marL="182880" indent="-182880">
                        <a:buFont typeface="Arial" panose="020B0604020202020204" pitchFamily="34" charset="0"/>
                        <a:buChar char="•"/>
                      </a:pPr>
                      <a:r>
                        <a:rPr lang="en-US" sz="1600"/>
                        <a:t>Early lessons learned for electrical integration, motor, controller design</a:t>
                      </a:r>
                    </a:p>
                    <a:p>
                      <a:pPr marL="182880" indent="-182880">
                        <a:buFont typeface="Arial" panose="020B0604020202020204" pitchFamily="34" charset="0"/>
                        <a:buChar char="•"/>
                      </a:pPr>
                      <a:r>
                        <a:rPr lang="en-US" sz="1600"/>
                        <a:t>Went public, S4 in certification, current market cap of $4B</a:t>
                      </a:r>
                    </a:p>
                  </a:txBody>
                  <a:tcPr/>
                </a:tc>
                <a:tc>
                  <a:txBody>
                    <a:bodyPr/>
                    <a:lstStyle/>
                    <a:p>
                      <a:r>
                        <a:rPr lang="en-US" sz="1600" b="1"/>
                        <a:t>X-57 Subcontractor</a:t>
                      </a:r>
                    </a:p>
                    <a:p>
                      <a:pPr marL="182880" indent="-182880">
                        <a:buFont typeface="Arial" panose="020B0604020202020204" pitchFamily="34" charset="0"/>
                        <a:buChar char="•"/>
                      </a:pPr>
                      <a:r>
                        <a:rPr lang="en-US" sz="1600"/>
                        <a:t>Design of thermal runaway-tolerant battery system</a:t>
                      </a:r>
                    </a:p>
                    <a:p>
                      <a:pPr marL="182880" indent="-182880">
                        <a:buFont typeface="Arial" panose="020B0604020202020204" pitchFamily="34" charset="0"/>
                        <a:buChar char="•"/>
                      </a:pPr>
                      <a:r>
                        <a:rPr lang="en-US" sz="1600"/>
                        <a:t>Developed commercial product in use on over a dozen aircraft types</a:t>
                      </a:r>
                    </a:p>
                  </a:txBody>
                  <a:tcPr/>
                </a:tc>
                <a:tc>
                  <a:txBody>
                    <a:bodyPr/>
                    <a:lstStyle/>
                    <a:p>
                      <a:r>
                        <a:rPr lang="en-US" sz="1600" b="1" dirty="0"/>
                        <a:t>STTR Partner with NASA</a:t>
                      </a:r>
                    </a:p>
                    <a:p>
                      <a:pPr marL="182880" indent="-182880">
                        <a:buFont typeface="Arial" panose="020B0604020202020204" pitchFamily="34" charset="0"/>
                        <a:buChar char="•"/>
                      </a:pPr>
                      <a:r>
                        <a:rPr lang="en-US" sz="1600" dirty="0"/>
                        <a:t>Leveraged X-57 CFD aero database to develop blown lift tools and design</a:t>
                      </a:r>
                    </a:p>
                    <a:p>
                      <a:pPr marL="182880" indent="-182880">
                        <a:buFont typeface="Arial" panose="020B0604020202020204" pitchFamily="34" charset="0"/>
                        <a:buChar char="•"/>
                      </a:pPr>
                      <a:r>
                        <a:rPr lang="en-US" sz="1600" dirty="0"/>
                        <a:t>Over 2,000 orders booked for $8B in potential value</a:t>
                      </a:r>
                    </a:p>
                  </a:txBody>
                  <a:tcPr/>
                </a:tc>
                <a:extLst>
                  <a:ext uri="{0D108BD9-81ED-4DB2-BD59-A6C34878D82A}">
                    <a16:rowId xmlns:a16="http://schemas.microsoft.com/office/drawing/2014/main" val="1753836146"/>
                  </a:ext>
                </a:extLst>
              </a:tr>
            </a:tbl>
          </a:graphicData>
        </a:graphic>
      </p:graphicFrame>
      <p:sp>
        <p:nvSpPr>
          <p:cNvPr id="2" name="Title 1">
            <a:extLst>
              <a:ext uri="{FF2B5EF4-FFF2-40B4-BE49-F238E27FC236}">
                <a16:creationId xmlns:a16="http://schemas.microsoft.com/office/drawing/2014/main" id="{364DC2E9-FCC6-9729-CF11-F5BF8F971CA2}"/>
              </a:ext>
            </a:extLst>
          </p:cNvPr>
          <p:cNvSpPr>
            <a:spLocks noGrp="1"/>
          </p:cNvSpPr>
          <p:nvPr>
            <p:ph type="title"/>
          </p:nvPr>
        </p:nvSpPr>
        <p:spPr/>
        <p:txBody>
          <a:bodyPr/>
          <a:lstStyle/>
          <a:p>
            <a:r>
              <a:rPr lang="en-US"/>
              <a:t>Direct Knowledge Transfer to Industry</a:t>
            </a:r>
          </a:p>
        </p:txBody>
      </p:sp>
      <p:pic>
        <p:nvPicPr>
          <p:cNvPr id="9" name="Picture 8">
            <a:extLst>
              <a:ext uri="{FF2B5EF4-FFF2-40B4-BE49-F238E27FC236}">
                <a16:creationId xmlns:a16="http://schemas.microsoft.com/office/drawing/2014/main" id="{E24A0837-6161-A619-4ECC-7A9C85E61957}"/>
              </a:ext>
            </a:extLst>
          </p:cNvPr>
          <p:cNvPicPr>
            <a:picLocks noChangeAspect="1"/>
          </p:cNvPicPr>
          <p:nvPr/>
        </p:nvPicPr>
        <p:blipFill>
          <a:blip r:embed="rId2"/>
          <a:stretch>
            <a:fillRect/>
          </a:stretch>
        </p:blipFill>
        <p:spPr>
          <a:xfrm>
            <a:off x="177630" y="1523302"/>
            <a:ext cx="1935479" cy="1260404"/>
          </a:xfrm>
          <a:prstGeom prst="rect">
            <a:avLst/>
          </a:prstGeom>
        </p:spPr>
      </p:pic>
      <p:pic>
        <p:nvPicPr>
          <p:cNvPr id="11" name="Picture 10">
            <a:extLst>
              <a:ext uri="{FF2B5EF4-FFF2-40B4-BE49-F238E27FC236}">
                <a16:creationId xmlns:a16="http://schemas.microsoft.com/office/drawing/2014/main" id="{ABD9D318-AF5B-65DA-E29D-656C221D1962}"/>
              </a:ext>
            </a:extLst>
          </p:cNvPr>
          <p:cNvPicPr>
            <a:picLocks noChangeAspect="1"/>
          </p:cNvPicPr>
          <p:nvPr/>
        </p:nvPicPr>
        <p:blipFill>
          <a:blip r:embed="rId3"/>
          <a:stretch>
            <a:fillRect/>
          </a:stretch>
        </p:blipFill>
        <p:spPr>
          <a:xfrm>
            <a:off x="2382504" y="1523302"/>
            <a:ext cx="2119516" cy="1247780"/>
          </a:xfrm>
          <a:prstGeom prst="rect">
            <a:avLst/>
          </a:prstGeom>
        </p:spPr>
      </p:pic>
      <p:pic>
        <p:nvPicPr>
          <p:cNvPr id="13" name="Picture 12">
            <a:extLst>
              <a:ext uri="{FF2B5EF4-FFF2-40B4-BE49-F238E27FC236}">
                <a16:creationId xmlns:a16="http://schemas.microsoft.com/office/drawing/2014/main" id="{BC53BE94-9D65-585E-35EB-565B8561D796}"/>
              </a:ext>
            </a:extLst>
          </p:cNvPr>
          <p:cNvPicPr>
            <a:picLocks noChangeAspect="1"/>
          </p:cNvPicPr>
          <p:nvPr/>
        </p:nvPicPr>
        <p:blipFill rotWithShape="1">
          <a:blip r:embed="rId4"/>
          <a:srcRect t="14466" b="13202"/>
          <a:stretch/>
        </p:blipFill>
        <p:spPr>
          <a:xfrm>
            <a:off x="6834724" y="1577209"/>
            <a:ext cx="2236913" cy="1139965"/>
          </a:xfrm>
          <a:prstGeom prst="rect">
            <a:avLst/>
          </a:prstGeom>
        </p:spPr>
      </p:pic>
      <p:pic>
        <p:nvPicPr>
          <p:cNvPr id="14" name="Picture 13">
            <a:extLst>
              <a:ext uri="{FF2B5EF4-FFF2-40B4-BE49-F238E27FC236}">
                <a16:creationId xmlns:a16="http://schemas.microsoft.com/office/drawing/2014/main" id="{5FE31498-4AD9-8F2E-E5EC-99C90803CCB6}"/>
              </a:ext>
            </a:extLst>
          </p:cNvPr>
          <p:cNvPicPr>
            <a:picLocks noChangeAspect="1"/>
          </p:cNvPicPr>
          <p:nvPr/>
        </p:nvPicPr>
        <p:blipFill>
          <a:blip r:embed="rId5"/>
          <a:stretch>
            <a:fillRect/>
          </a:stretch>
        </p:blipFill>
        <p:spPr>
          <a:xfrm>
            <a:off x="5226973" y="1577209"/>
            <a:ext cx="788147" cy="1112520"/>
          </a:xfrm>
          <a:prstGeom prst="rect">
            <a:avLst/>
          </a:prstGeom>
        </p:spPr>
      </p:pic>
      <p:sp>
        <p:nvSpPr>
          <p:cNvPr id="4" name="Slide Number Placeholder 3">
            <a:extLst>
              <a:ext uri="{FF2B5EF4-FFF2-40B4-BE49-F238E27FC236}">
                <a16:creationId xmlns:a16="http://schemas.microsoft.com/office/drawing/2014/main" id="{D5DD56DA-49FC-FA5A-6C47-B92E7D1DBDE9}"/>
              </a:ext>
            </a:extLst>
          </p:cNvPr>
          <p:cNvSpPr>
            <a:spLocks noGrp="1"/>
          </p:cNvSpPr>
          <p:nvPr>
            <p:ph type="sldNum" sz="quarter" idx="4"/>
          </p:nvPr>
        </p:nvSpPr>
        <p:spPr/>
        <p:txBody>
          <a:bodyPr/>
          <a:lstStyle/>
          <a:p>
            <a:fld id="{98A16FF2-13A7-47E2-85AD-21AAA4185925}" type="slidenum">
              <a:rPr lang="en-US" smtClean="0"/>
              <a:pPr/>
              <a:t>5</a:t>
            </a:fld>
            <a:endParaRPr lang="en-US"/>
          </a:p>
        </p:txBody>
      </p:sp>
    </p:spTree>
    <p:extLst>
      <p:ext uri="{BB962C8B-B14F-4D97-AF65-F5344CB8AC3E}">
        <p14:creationId xmlns:p14="http://schemas.microsoft.com/office/powerpoint/2010/main" val="3587081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2C1F-3BCA-ACAA-E72C-9E46DE6BAC66}"/>
              </a:ext>
            </a:extLst>
          </p:cNvPr>
          <p:cNvSpPr>
            <a:spLocks noGrp="1"/>
          </p:cNvSpPr>
          <p:nvPr>
            <p:ph type="title"/>
          </p:nvPr>
        </p:nvSpPr>
        <p:spPr/>
        <p:txBody>
          <a:bodyPr/>
          <a:lstStyle/>
          <a:p>
            <a:r>
              <a:rPr lang="en-US"/>
              <a:t>Rules and Standards Development</a:t>
            </a:r>
          </a:p>
        </p:txBody>
      </p:sp>
      <p:sp>
        <p:nvSpPr>
          <p:cNvPr id="3" name="Content Placeholder 2">
            <a:extLst>
              <a:ext uri="{FF2B5EF4-FFF2-40B4-BE49-F238E27FC236}">
                <a16:creationId xmlns:a16="http://schemas.microsoft.com/office/drawing/2014/main" id="{62A81E83-8C49-6A55-B041-5CE962430E19}"/>
              </a:ext>
            </a:extLst>
          </p:cNvPr>
          <p:cNvSpPr>
            <a:spLocks noGrp="1"/>
          </p:cNvSpPr>
          <p:nvPr>
            <p:ph idx="1"/>
          </p:nvPr>
        </p:nvSpPr>
        <p:spPr>
          <a:xfrm>
            <a:off x="0" y="914400"/>
            <a:ext cx="5331709" cy="3943825"/>
          </a:xfrm>
        </p:spPr>
        <p:txBody>
          <a:bodyPr>
            <a:normAutofit/>
          </a:bodyPr>
          <a:lstStyle/>
          <a:p>
            <a:r>
              <a:rPr lang="en-US"/>
              <a:t>14 CFR Part 23 (Civil Airworthiness Standards for Normal Category Airplanes) in 2017 created new opportunity for faster adoption of new technologies</a:t>
            </a:r>
          </a:p>
          <a:p>
            <a:pPr lvl="1"/>
            <a:r>
              <a:rPr lang="en-US"/>
              <a:t>Move from prescriptive to performance-based requirements</a:t>
            </a:r>
          </a:p>
          <a:p>
            <a:pPr lvl="1"/>
            <a:r>
              <a:rPr lang="en-US"/>
              <a:t>Use of consensus standards as means of compliance</a:t>
            </a:r>
          </a:p>
          <a:p>
            <a:r>
              <a:rPr lang="en-US"/>
              <a:t>X-57 (then CEPT in formulation) used as one of three examples in FY15 FAA “stress test” to determine if new performance-based rules categories were adequate</a:t>
            </a:r>
          </a:p>
          <a:p>
            <a:pPr lvl="1"/>
            <a:r>
              <a:rPr lang="en-US"/>
              <a:t>14 CFR 23.2110(b) associated with use of propellers for lift augmentation directly resulted from early FAA engagement</a:t>
            </a:r>
          </a:p>
          <a:p>
            <a:r>
              <a:rPr lang="en-US"/>
              <a:t>X-57 SMEs helped develop consensus standards for DEP</a:t>
            </a:r>
          </a:p>
          <a:p>
            <a:pPr lvl="1"/>
            <a:r>
              <a:rPr lang="en-US"/>
              <a:t>ASTM Committee F39 on Aircraft Systems</a:t>
            </a:r>
          </a:p>
          <a:p>
            <a:pPr lvl="1"/>
            <a:r>
              <a:rPr lang="en-US"/>
              <a:t>ASTM Committee F44 on General Aviation</a:t>
            </a:r>
          </a:p>
        </p:txBody>
      </p:sp>
      <p:pic>
        <p:nvPicPr>
          <p:cNvPr id="7" name="Picture 6">
            <a:extLst>
              <a:ext uri="{FF2B5EF4-FFF2-40B4-BE49-F238E27FC236}">
                <a16:creationId xmlns:a16="http://schemas.microsoft.com/office/drawing/2014/main" id="{CCD28D8F-1820-89B0-5E16-07D8FC6BA7EB}"/>
              </a:ext>
            </a:extLst>
          </p:cNvPr>
          <p:cNvPicPr>
            <a:picLocks noChangeAspect="1"/>
          </p:cNvPicPr>
          <p:nvPr/>
        </p:nvPicPr>
        <p:blipFill rotWithShape="1">
          <a:blip r:embed="rId2"/>
          <a:srcRect r="1736"/>
          <a:stretch/>
        </p:blipFill>
        <p:spPr>
          <a:xfrm>
            <a:off x="5419470" y="914400"/>
            <a:ext cx="2827708" cy="2059918"/>
          </a:xfrm>
          <a:prstGeom prst="rect">
            <a:avLst/>
          </a:prstGeom>
          <a:ln>
            <a:solidFill>
              <a:schemeClr val="bg1">
                <a:lumMod val="75000"/>
              </a:schemeClr>
            </a:solidFill>
          </a:ln>
        </p:spPr>
      </p:pic>
      <p:pic>
        <p:nvPicPr>
          <p:cNvPr id="8" name="Picture 7">
            <a:extLst>
              <a:ext uri="{FF2B5EF4-FFF2-40B4-BE49-F238E27FC236}">
                <a16:creationId xmlns:a16="http://schemas.microsoft.com/office/drawing/2014/main" id="{4D640B26-0E5F-81CF-DB83-13207F34BCD1}"/>
              </a:ext>
            </a:extLst>
          </p:cNvPr>
          <p:cNvPicPr>
            <a:picLocks noChangeAspect="1"/>
          </p:cNvPicPr>
          <p:nvPr/>
        </p:nvPicPr>
        <p:blipFill rotWithShape="1">
          <a:blip r:embed="rId3"/>
          <a:srcRect b="11935"/>
          <a:stretch/>
        </p:blipFill>
        <p:spPr>
          <a:xfrm>
            <a:off x="5414224" y="3018210"/>
            <a:ext cx="2832954" cy="1871339"/>
          </a:xfrm>
          <a:prstGeom prst="rect">
            <a:avLst/>
          </a:prstGeom>
          <a:ln>
            <a:solidFill>
              <a:schemeClr val="bg1">
                <a:lumMod val="75000"/>
              </a:schemeClr>
            </a:solidFill>
          </a:ln>
        </p:spPr>
      </p:pic>
      <p:sp>
        <p:nvSpPr>
          <p:cNvPr id="4" name="Slide Number Placeholder 3">
            <a:extLst>
              <a:ext uri="{FF2B5EF4-FFF2-40B4-BE49-F238E27FC236}">
                <a16:creationId xmlns:a16="http://schemas.microsoft.com/office/drawing/2014/main" id="{A7C978FC-A524-B822-40DF-9E3BB5027A1E}"/>
              </a:ext>
            </a:extLst>
          </p:cNvPr>
          <p:cNvSpPr>
            <a:spLocks noGrp="1"/>
          </p:cNvSpPr>
          <p:nvPr>
            <p:ph type="sldNum" sz="quarter" idx="4"/>
          </p:nvPr>
        </p:nvSpPr>
        <p:spPr/>
        <p:txBody>
          <a:bodyPr/>
          <a:lstStyle/>
          <a:p>
            <a:fld id="{98A16FF2-13A7-47E2-85AD-21AAA4185925}" type="slidenum">
              <a:rPr lang="en-US" smtClean="0"/>
              <a:pPr/>
              <a:t>6</a:t>
            </a:fld>
            <a:endParaRPr lang="en-US"/>
          </a:p>
        </p:txBody>
      </p:sp>
    </p:spTree>
    <p:extLst>
      <p:ext uri="{BB962C8B-B14F-4D97-AF65-F5344CB8AC3E}">
        <p14:creationId xmlns:p14="http://schemas.microsoft.com/office/powerpoint/2010/main" val="3437708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8354F5BB-C3A7-2DB4-26BA-77879A0786EC}"/>
              </a:ext>
            </a:extLst>
          </p:cNvPr>
          <p:cNvGraphicFramePr>
            <a:graphicFrameLocks noGrp="1"/>
          </p:cNvGraphicFramePr>
          <p:nvPr>
            <p:ph idx="1"/>
            <p:extLst>
              <p:ext uri="{D42A27DB-BD31-4B8C-83A1-F6EECF244321}">
                <p14:modId xmlns:p14="http://schemas.microsoft.com/office/powerpoint/2010/main" val="3658285144"/>
              </p:ext>
            </p:extLst>
          </p:nvPr>
        </p:nvGraphicFramePr>
        <p:xfrm>
          <a:off x="41250" y="914400"/>
          <a:ext cx="9061500" cy="3474720"/>
        </p:xfrm>
        <a:graphic>
          <a:graphicData uri="http://schemas.openxmlformats.org/drawingml/2006/table">
            <a:tbl>
              <a:tblPr firstRow="1" bandRow="1">
                <a:tableStyleId>{5C22544A-7EE6-4342-B048-85BDC9FD1C3A}</a:tableStyleId>
              </a:tblPr>
              <a:tblGrid>
                <a:gridCol w="1812300">
                  <a:extLst>
                    <a:ext uri="{9D8B030D-6E8A-4147-A177-3AD203B41FA5}">
                      <a16:colId xmlns:a16="http://schemas.microsoft.com/office/drawing/2014/main" val="1524440587"/>
                    </a:ext>
                  </a:extLst>
                </a:gridCol>
                <a:gridCol w="1812300">
                  <a:extLst>
                    <a:ext uri="{9D8B030D-6E8A-4147-A177-3AD203B41FA5}">
                      <a16:colId xmlns:a16="http://schemas.microsoft.com/office/drawing/2014/main" val="2589902221"/>
                    </a:ext>
                  </a:extLst>
                </a:gridCol>
                <a:gridCol w="1812300">
                  <a:extLst>
                    <a:ext uri="{9D8B030D-6E8A-4147-A177-3AD203B41FA5}">
                      <a16:colId xmlns:a16="http://schemas.microsoft.com/office/drawing/2014/main" val="118240141"/>
                    </a:ext>
                  </a:extLst>
                </a:gridCol>
                <a:gridCol w="1812300">
                  <a:extLst>
                    <a:ext uri="{9D8B030D-6E8A-4147-A177-3AD203B41FA5}">
                      <a16:colId xmlns:a16="http://schemas.microsoft.com/office/drawing/2014/main" val="2469917983"/>
                    </a:ext>
                  </a:extLst>
                </a:gridCol>
                <a:gridCol w="1812300">
                  <a:extLst>
                    <a:ext uri="{9D8B030D-6E8A-4147-A177-3AD203B41FA5}">
                      <a16:colId xmlns:a16="http://schemas.microsoft.com/office/drawing/2014/main" val="4011506995"/>
                    </a:ext>
                  </a:extLst>
                </a:gridCol>
              </a:tblGrid>
              <a:tr h="370840">
                <a:tc>
                  <a:txBody>
                    <a:bodyPr/>
                    <a:lstStyle/>
                    <a:p>
                      <a:pPr algn="ctr"/>
                      <a:r>
                        <a:rPr lang="en-US" sz="1400"/>
                        <a:t>Electrified Powertrain Flight Demonstrator</a:t>
                      </a:r>
                    </a:p>
                  </a:txBody>
                  <a:tcPr anchor="ctr"/>
                </a:tc>
                <a:tc>
                  <a:txBody>
                    <a:bodyPr/>
                    <a:lstStyle/>
                    <a:p>
                      <a:pPr algn="ctr"/>
                      <a:r>
                        <a:rPr lang="en-US" sz="1400"/>
                        <a:t>Motor Controller Development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RVLT Project</a:t>
                      </a:r>
                    </a:p>
                  </a:txBody>
                  <a:tcPr anchor="ctr"/>
                </a:tc>
                <a:tc>
                  <a:txBody>
                    <a:bodyPr/>
                    <a:lstStyle/>
                    <a:p>
                      <a:pPr algn="ctr"/>
                      <a:r>
                        <a:rPr lang="en-US" sz="1400"/>
                        <a:t>Convergent Aeronautics Solutions</a:t>
                      </a:r>
                    </a:p>
                  </a:txBody>
                  <a:tcPr anchor="ctr"/>
                </a:tc>
                <a:tc>
                  <a:txBody>
                    <a:bodyPr/>
                    <a:lstStyle/>
                    <a:p>
                      <a:pPr algn="ctr"/>
                      <a:r>
                        <a:rPr lang="en-US" sz="1400"/>
                        <a:t>Electrified Aircraft Operations</a:t>
                      </a:r>
                    </a:p>
                  </a:txBody>
                  <a:tcPr anchor="ctr"/>
                </a:tc>
                <a:extLst>
                  <a:ext uri="{0D108BD9-81ED-4DB2-BD59-A6C34878D82A}">
                    <a16:rowId xmlns:a16="http://schemas.microsoft.com/office/drawing/2014/main" val="719579963"/>
                  </a:ext>
                </a:extLst>
              </a:tr>
              <a:tr h="370840">
                <a:tc>
                  <a:txBody>
                    <a:bodyPr/>
                    <a:lstStyle/>
                    <a:p>
                      <a:endParaRPr lang="en-US" sz="1400"/>
                    </a:p>
                    <a:p>
                      <a:endParaRPr lang="en-US" sz="1400"/>
                    </a:p>
                    <a:p>
                      <a:endParaRPr lang="en-US" sz="1400"/>
                    </a:p>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4132961126"/>
                  </a:ext>
                </a:extLst>
              </a:tr>
              <a:tr h="370840">
                <a:tc>
                  <a:txBody>
                    <a:bodyPr/>
                    <a:lstStyle/>
                    <a:p>
                      <a:pPr marL="182880" indent="-182880">
                        <a:buFont typeface="Arial" panose="020B0604020202020204" pitchFamily="34" charset="0"/>
                        <a:buChar char="•"/>
                      </a:pPr>
                      <a:r>
                        <a:rPr lang="en-US" sz="1400"/>
                        <a:t>X-57 engagement with standards orgs served as the model for EPFD engagement and objectives</a:t>
                      </a:r>
                    </a:p>
                    <a:p>
                      <a:pPr marL="182880" indent="-182880">
                        <a:buFont typeface="Arial" panose="020B0604020202020204" pitchFamily="34" charset="0"/>
                        <a:buChar char="•"/>
                      </a:pPr>
                      <a:r>
                        <a:rPr lang="en-US" sz="1400"/>
                        <a:t>Knowledge transfer to industry partners on EPFD</a:t>
                      </a:r>
                    </a:p>
                  </a:txBody>
                  <a:tcPr anchor="ctr"/>
                </a:tc>
                <a:tc>
                  <a:txBody>
                    <a:bodyPr/>
                    <a:lstStyle/>
                    <a:p>
                      <a:pPr marL="182880" indent="-182880">
                        <a:buFont typeface="Arial" panose="020B0604020202020204" pitchFamily="34" charset="0"/>
                        <a:buChar char="•"/>
                      </a:pPr>
                      <a:r>
                        <a:rPr lang="en-US" sz="1400"/>
                        <a:t>Motor controller hardware/software development for HLMCs and CMCs used for </a:t>
                      </a:r>
                      <a:r>
                        <a:rPr lang="en-US" sz="1400" err="1"/>
                        <a:t>HEATheR</a:t>
                      </a:r>
                      <a:r>
                        <a:rPr lang="en-US" sz="1400"/>
                        <a:t>, SUSAN, MAGIC, and other ongoing development and design at GRC</a:t>
                      </a:r>
                    </a:p>
                  </a:txBody>
                  <a:tcPr anchor="ctr"/>
                </a:tc>
                <a:tc>
                  <a:txBody>
                    <a:bodyPr/>
                    <a:lstStyle/>
                    <a:p>
                      <a:pPr marL="182880" indent="-182880">
                        <a:buFont typeface="Arial" panose="020B0604020202020204" pitchFamily="34" charset="0"/>
                        <a:buChar char="•"/>
                      </a:pPr>
                      <a:r>
                        <a:rPr lang="en-US" sz="1400"/>
                        <a:t>High-lift propellers tested as part of commissioning of Propeller Test Stand and reference for acoustic data</a:t>
                      </a:r>
                    </a:p>
                    <a:p>
                      <a:pPr marL="182880" indent="-182880">
                        <a:buFont typeface="Arial" panose="020B0604020202020204" pitchFamily="34" charset="0"/>
                        <a:buChar char="•"/>
                      </a:pPr>
                      <a:r>
                        <a:rPr lang="en-US" sz="1400"/>
                        <a:t>Motor and controller data / development</a:t>
                      </a:r>
                    </a:p>
                  </a:txBody>
                  <a:tcPr anchor="ctr"/>
                </a:tc>
                <a:tc>
                  <a:txBody>
                    <a:bodyPr/>
                    <a:lstStyle/>
                    <a:p>
                      <a:pPr marL="182880" indent="-182880">
                        <a:buFont typeface="Arial" panose="020B0604020202020204" pitchFamily="34" charset="0"/>
                        <a:buChar char="•"/>
                      </a:pPr>
                      <a:r>
                        <a:rPr lang="en-US" sz="1400"/>
                        <a:t>Leveraging X-57 hardware to develop electrified test capability at AFRC that will integrate with GRC, NREL as part of CAS ÆNode activity</a:t>
                      </a:r>
                    </a:p>
                  </a:txBody>
                  <a:tcPr anchor="ctr"/>
                </a:tc>
                <a:tc>
                  <a:txBody>
                    <a:bodyPr/>
                    <a:lstStyle/>
                    <a:p>
                      <a:pPr marL="182880" indent="-182880">
                        <a:buFont typeface="Arial" panose="020B0604020202020204" pitchFamily="34" charset="0"/>
                        <a:buChar char="•"/>
                      </a:pPr>
                      <a:r>
                        <a:rPr lang="en-US" sz="1400" dirty="0"/>
                        <a:t>NASA procedures for electrified aircraft operations</a:t>
                      </a:r>
                    </a:p>
                    <a:p>
                      <a:pPr marL="182880" indent="-182880">
                        <a:buFont typeface="Arial" panose="020B0604020202020204" pitchFamily="34" charset="0"/>
                        <a:buChar char="•"/>
                      </a:pPr>
                      <a:r>
                        <a:rPr lang="en-US" sz="1400" dirty="0"/>
                        <a:t>High-voltage system interaction, energy system maintenance</a:t>
                      </a:r>
                    </a:p>
                    <a:p>
                      <a:pPr marL="182880" indent="-182880">
                        <a:buFont typeface="Arial" panose="020B0604020202020204" pitchFamily="34" charset="0"/>
                        <a:buChar char="•"/>
                      </a:pPr>
                      <a:r>
                        <a:rPr lang="en-US" sz="1400" dirty="0"/>
                        <a:t>Hangar power-on testing</a:t>
                      </a:r>
                    </a:p>
                  </a:txBody>
                  <a:tcPr anchor="ctr"/>
                </a:tc>
                <a:extLst>
                  <a:ext uri="{0D108BD9-81ED-4DB2-BD59-A6C34878D82A}">
                    <a16:rowId xmlns:a16="http://schemas.microsoft.com/office/drawing/2014/main" val="1753836146"/>
                  </a:ext>
                </a:extLst>
              </a:tr>
            </a:tbl>
          </a:graphicData>
        </a:graphic>
      </p:graphicFrame>
      <p:sp>
        <p:nvSpPr>
          <p:cNvPr id="2" name="Title 1">
            <a:extLst>
              <a:ext uri="{FF2B5EF4-FFF2-40B4-BE49-F238E27FC236}">
                <a16:creationId xmlns:a16="http://schemas.microsoft.com/office/drawing/2014/main" id="{364DC2E9-FCC6-9729-CF11-F5BF8F971CA2}"/>
              </a:ext>
            </a:extLst>
          </p:cNvPr>
          <p:cNvSpPr>
            <a:spLocks noGrp="1"/>
          </p:cNvSpPr>
          <p:nvPr>
            <p:ph type="title"/>
          </p:nvPr>
        </p:nvSpPr>
        <p:spPr/>
        <p:txBody>
          <a:bodyPr/>
          <a:lstStyle/>
          <a:p>
            <a:r>
              <a:rPr lang="en-US"/>
              <a:t>Direct Knowledge Transfer within NASA</a:t>
            </a:r>
          </a:p>
        </p:txBody>
      </p:sp>
      <p:pic>
        <p:nvPicPr>
          <p:cNvPr id="7" name="Picture 6">
            <a:extLst>
              <a:ext uri="{FF2B5EF4-FFF2-40B4-BE49-F238E27FC236}">
                <a16:creationId xmlns:a16="http://schemas.microsoft.com/office/drawing/2014/main" id="{9EDA8A3C-E319-21B2-3A18-EC366A9A6E2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28070" y="1454169"/>
            <a:ext cx="999325" cy="496774"/>
          </a:xfrm>
          <a:prstGeom prst="rect">
            <a:avLst/>
          </a:prstGeom>
        </p:spPr>
      </p:pic>
      <p:pic>
        <p:nvPicPr>
          <p:cNvPr id="10" name="Picture 9">
            <a:extLst>
              <a:ext uri="{FF2B5EF4-FFF2-40B4-BE49-F238E27FC236}">
                <a16:creationId xmlns:a16="http://schemas.microsoft.com/office/drawing/2014/main" id="{25799BA6-67F1-7DE7-A899-A69BFD5901B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65815" y="1747122"/>
            <a:ext cx="1080829" cy="618509"/>
          </a:xfrm>
          <a:prstGeom prst="rect">
            <a:avLst/>
          </a:prstGeom>
        </p:spPr>
      </p:pic>
      <p:pic>
        <p:nvPicPr>
          <p:cNvPr id="15" name="Picture 14">
            <a:extLst>
              <a:ext uri="{FF2B5EF4-FFF2-40B4-BE49-F238E27FC236}">
                <a16:creationId xmlns:a16="http://schemas.microsoft.com/office/drawing/2014/main" id="{DE7ACA5E-2008-7FCF-914A-C70758A1B236}"/>
              </a:ext>
            </a:extLst>
          </p:cNvPr>
          <p:cNvPicPr>
            <a:picLocks noChangeAspect="1"/>
          </p:cNvPicPr>
          <p:nvPr/>
        </p:nvPicPr>
        <p:blipFill>
          <a:blip r:embed="rId5"/>
          <a:stretch>
            <a:fillRect/>
          </a:stretch>
        </p:blipFill>
        <p:spPr>
          <a:xfrm>
            <a:off x="3962560" y="1454169"/>
            <a:ext cx="1328283" cy="887272"/>
          </a:xfrm>
          <a:prstGeom prst="rect">
            <a:avLst/>
          </a:prstGeom>
        </p:spPr>
      </p:pic>
      <p:pic>
        <p:nvPicPr>
          <p:cNvPr id="16" name="Picture 15">
            <a:extLst>
              <a:ext uri="{FF2B5EF4-FFF2-40B4-BE49-F238E27FC236}">
                <a16:creationId xmlns:a16="http://schemas.microsoft.com/office/drawing/2014/main" id="{D47BC55D-3AB9-657F-F50F-06F08E39F638}"/>
              </a:ext>
            </a:extLst>
          </p:cNvPr>
          <p:cNvPicPr>
            <a:picLocks noChangeAspect="1"/>
          </p:cNvPicPr>
          <p:nvPr/>
        </p:nvPicPr>
        <p:blipFill>
          <a:blip r:embed="rId6"/>
          <a:stretch>
            <a:fillRect/>
          </a:stretch>
        </p:blipFill>
        <p:spPr>
          <a:xfrm>
            <a:off x="5730236" y="1461827"/>
            <a:ext cx="1333414" cy="887272"/>
          </a:xfrm>
          <a:prstGeom prst="rect">
            <a:avLst/>
          </a:prstGeom>
        </p:spPr>
      </p:pic>
      <p:pic>
        <p:nvPicPr>
          <p:cNvPr id="18" name="Picture 17">
            <a:extLst>
              <a:ext uri="{FF2B5EF4-FFF2-40B4-BE49-F238E27FC236}">
                <a16:creationId xmlns:a16="http://schemas.microsoft.com/office/drawing/2014/main" id="{677577DE-19A3-058A-9C2D-9619D61E5AAA}"/>
              </a:ext>
            </a:extLst>
          </p:cNvPr>
          <p:cNvPicPr>
            <a:picLocks noChangeAspect="1"/>
          </p:cNvPicPr>
          <p:nvPr/>
        </p:nvPicPr>
        <p:blipFill>
          <a:blip r:embed="rId7"/>
          <a:stretch>
            <a:fillRect/>
          </a:stretch>
        </p:blipFill>
        <p:spPr>
          <a:xfrm>
            <a:off x="283278" y="1454169"/>
            <a:ext cx="1369889" cy="911462"/>
          </a:xfrm>
          <a:prstGeom prst="rect">
            <a:avLst/>
          </a:prstGeom>
        </p:spPr>
      </p:pic>
      <p:pic>
        <p:nvPicPr>
          <p:cNvPr id="8" name="Picture 7">
            <a:extLst>
              <a:ext uri="{FF2B5EF4-FFF2-40B4-BE49-F238E27FC236}">
                <a16:creationId xmlns:a16="http://schemas.microsoft.com/office/drawing/2014/main" id="{972393D9-5DEE-BA97-5F2D-DC1CEF466060}"/>
              </a:ext>
            </a:extLst>
          </p:cNvPr>
          <p:cNvPicPr>
            <a:picLocks noChangeAspect="1"/>
          </p:cNvPicPr>
          <p:nvPr/>
        </p:nvPicPr>
        <p:blipFill>
          <a:blip r:embed="rId8"/>
          <a:stretch>
            <a:fillRect/>
          </a:stretch>
        </p:blipFill>
        <p:spPr>
          <a:xfrm>
            <a:off x="7614845" y="1461826"/>
            <a:ext cx="1312010" cy="874673"/>
          </a:xfrm>
          <a:prstGeom prst="rect">
            <a:avLst/>
          </a:prstGeom>
        </p:spPr>
      </p:pic>
      <p:sp>
        <p:nvSpPr>
          <p:cNvPr id="9" name="Rounded Rectangle 13">
            <a:extLst>
              <a:ext uri="{FF2B5EF4-FFF2-40B4-BE49-F238E27FC236}">
                <a16:creationId xmlns:a16="http://schemas.microsoft.com/office/drawing/2014/main" id="{FC32005B-DED8-CDF8-87B8-4D14FD7260C8}"/>
              </a:ext>
            </a:extLst>
          </p:cNvPr>
          <p:cNvSpPr/>
          <p:nvPr/>
        </p:nvSpPr>
        <p:spPr>
          <a:xfrm>
            <a:off x="142357" y="4428387"/>
            <a:ext cx="8167722" cy="336154"/>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1500" b="1">
                <a:solidFill>
                  <a:sysClr val="windowText" lastClr="000000"/>
                </a:solidFill>
              </a:rPr>
              <a:t>Long-term collaboration among NASA centers fostered relationships and distributed team practices</a:t>
            </a:r>
            <a:endParaRPr lang="en-US" sz="1500" b="1" u="sng">
              <a:solidFill>
                <a:sysClr val="windowText" lastClr="000000"/>
              </a:solidFill>
            </a:endParaRPr>
          </a:p>
        </p:txBody>
      </p:sp>
      <p:sp>
        <p:nvSpPr>
          <p:cNvPr id="4" name="Slide Number Placeholder 3">
            <a:extLst>
              <a:ext uri="{FF2B5EF4-FFF2-40B4-BE49-F238E27FC236}">
                <a16:creationId xmlns:a16="http://schemas.microsoft.com/office/drawing/2014/main" id="{447063B9-09D1-CD7C-7267-1DC291BED908}"/>
              </a:ext>
            </a:extLst>
          </p:cNvPr>
          <p:cNvSpPr>
            <a:spLocks noGrp="1"/>
          </p:cNvSpPr>
          <p:nvPr>
            <p:ph type="sldNum" sz="quarter" idx="4"/>
          </p:nvPr>
        </p:nvSpPr>
        <p:spPr/>
        <p:txBody>
          <a:bodyPr/>
          <a:lstStyle/>
          <a:p>
            <a:fld id="{98A16FF2-13A7-47E2-85AD-21AAA4185925}" type="slidenum">
              <a:rPr lang="en-US" smtClean="0"/>
              <a:pPr/>
              <a:t>7</a:t>
            </a:fld>
            <a:endParaRPr lang="en-US"/>
          </a:p>
        </p:txBody>
      </p:sp>
    </p:spTree>
    <p:extLst>
      <p:ext uri="{BB962C8B-B14F-4D97-AF65-F5344CB8AC3E}">
        <p14:creationId xmlns:p14="http://schemas.microsoft.com/office/powerpoint/2010/main" val="960553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70821 FDC Deep Dive" id="{36321153-C1D3-BD45-9AD6-D43A9FD38987}" vid="{E9A63DC7-2EBB-724D-B2E8-F095D5F28F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0 xmlns="b6018e51-1863-49b0-83e0-0921116a36d8" xsi:nil="true"/>
    <Summary xmlns="b6018e51-1863-49b0-83e0-0921116a36d8" xsi:nil="true"/>
    <l581e7d9516446d6b659faae48942ede xmlns="b6018e51-1863-49b0-83e0-0921116a36d8">
      <Terms xmlns="http://schemas.microsoft.com/office/infopath/2007/PartnerControls"/>
    </l581e7d9516446d6b659faae48942ede>
    <TaxCatchAll xmlns="d900e117-17a0-4b24-9e47-511ef1d02c43" xsi:nil="true"/>
    <Original_x0020_Filename xmlns="b6018e51-1863-49b0-83e0-0921116a36d8" xsi:nil="true"/>
    <Metadata_x002f_KeyTerms xmlns="0daa4c95-9344-4419-bbe5-24d0e4559118" xsi:nil="true"/>
    <RecordDisposition xmlns="0daa4c95-9344-4419-bbe5-24d0e4559118" xsi:nil="true"/>
    <BriefDescription_x002f_TempFilesOnly xmlns="0daa4c95-9344-4419-bbe5-24d0e4559118" xsi:nil="true"/>
    <Corporate_x0020_Author xmlns="b6018e51-1863-49b0-83e0-0921116a36d8" xsi:nil="true"/>
    <Handle xmlns="b6018e51-1863-49b0-83e0-0921116a36d8" xsi:nil="true"/>
    <Data_x0020_Classification xmlns="b6018e51-1863-49b0-83e0-0921116a36d8" xsi:nil="true"/>
    <Owner xmlns="b6018e51-1863-49b0-83e0-0921116a36d8" xsi:nil="true"/>
    <Doc_x0020__x0023_ xmlns="0daa4c95-9344-4419-bbe5-24d0e4559118" xsi:nil="true"/>
    <lcf76f155ced4ddcb4097134ff3c332f xmlns="0daa4c95-9344-4419-bbe5-24d0e4559118">
      <Terms xmlns="http://schemas.microsoft.com/office/infopath/2007/PartnerControls"/>
    </lcf76f155ced4ddcb4097134ff3c332f>
    <Creation_x0020_Date xmlns="b6018e51-1863-49b0-83e0-0921116a36d8" xsi:nil="true"/>
    <Notes xmlns="0daa4c95-9344-4419-bbe5-24d0e4559118" xsi:nil="true"/>
    <SharedWithUsers xmlns="6dd3fe96-2371-4f34-aa35-a8e710572a37">
      <UserInfo>
        <DisplayName>Schlickenmaier, Herb (LARC-E403)[BOOZ ALLEN HAMILTON INC]</DisplayName>
        <AccountId>257</AccountId>
        <AccountType/>
      </UserInfo>
      <UserInfo>
        <DisplayName>Contreras, Tracie (AFRC-140)[ARCATA ASSOCIATES INC]</DisplayName>
        <AccountId>258</AccountId>
        <AccountType/>
      </UserInfo>
      <UserInfo>
        <DisplayName>Cookson, William A. (AFRC-310)[ANALYTICAL MECHANICS ASSOCIATES INC]</DisplayName>
        <AccountId>189</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A5CD3A5ACCC474198D3A73552C9A878" ma:contentTypeVersion="33" ma:contentTypeDescription="Create a new document." ma:contentTypeScope="" ma:versionID="3b52711e024fb07ec0bc7ab9c72df71b">
  <xsd:schema xmlns:xsd="http://www.w3.org/2001/XMLSchema" xmlns:xs="http://www.w3.org/2001/XMLSchema" xmlns:p="http://schemas.microsoft.com/office/2006/metadata/properties" xmlns:ns2="b6018e51-1863-49b0-83e0-0921116a36d8" xmlns:ns3="d900e117-17a0-4b24-9e47-511ef1d02c43" xmlns:ns4="0daa4c95-9344-4419-bbe5-24d0e4559118" xmlns:ns5="6dd3fe96-2371-4f34-aa35-a8e710572a37" targetNamespace="http://schemas.microsoft.com/office/2006/metadata/properties" ma:root="true" ma:fieldsID="a1f983dab6a29ca698239e1645b4e2f5" ns2:_="" ns3:_="" ns4:_="" ns5:_="">
    <xsd:import namespace="b6018e51-1863-49b0-83e0-0921116a36d8"/>
    <xsd:import namespace="d900e117-17a0-4b24-9e47-511ef1d02c43"/>
    <xsd:import namespace="0daa4c95-9344-4419-bbe5-24d0e4559118"/>
    <xsd:import namespace="6dd3fe96-2371-4f34-aa35-a8e710572a37"/>
    <xsd:element name="properties">
      <xsd:complexType>
        <xsd:sequence>
          <xsd:element name="documentManagement">
            <xsd:complexType>
              <xsd:all>
                <xsd:element ref="ns2:Data_x0020_Classification" minOccurs="0"/>
                <xsd:element ref="ns2:Owner" minOccurs="0"/>
                <xsd:element ref="ns2:Handle" minOccurs="0"/>
                <xsd:element ref="ns2:Corporate_x0020_Author" minOccurs="0"/>
                <xsd:element ref="ns2:Creation_x0020_Date" minOccurs="0"/>
                <xsd:element ref="ns2:Description0" minOccurs="0"/>
                <xsd:element ref="ns2:l581e7d9516446d6b659faae48942ede" minOccurs="0"/>
                <xsd:element ref="ns3:TaxCatchAll" minOccurs="0"/>
                <xsd:element ref="ns2:Summary" minOccurs="0"/>
                <xsd:element ref="ns2:Original_x0020_Filename" minOccurs="0"/>
                <xsd:element ref="ns4:MediaServiceMetadata" minOccurs="0"/>
                <xsd:element ref="ns4:MediaServiceFastMetadata" minOccurs="0"/>
                <xsd:element ref="ns4:MediaServiceDateTaken" minOccurs="0"/>
                <xsd:element ref="ns4:MediaServiceGenerationTime" minOccurs="0"/>
                <xsd:element ref="ns4:MediaServiceEventHashCode" minOccurs="0"/>
                <xsd:element ref="ns4:MediaServiceOCR" minOccurs="0"/>
                <xsd:element ref="ns4:MediaLengthInSeconds" minOccurs="0"/>
                <xsd:element ref="ns4:MediaServiceLocation" minOccurs="0"/>
                <xsd:element ref="ns5:SharedWithUsers" minOccurs="0"/>
                <xsd:element ref="ns5:SharedWithDetails" minOccurs="0"/>
                <xsd:element ref="ns4:Doc_x0020__x0023_" minOccurs="0"/>
                <xsd:element ref="ns4:lcf76f155ced4ddcb4097134ff3c332f" minOccurs="0"/>
                <xsd:element ref="ns4:Notes" minOccurs="0"/>
                <xsd:element ref="ns4:RecordDisposition" minOccurs="0"/>
                <xsd:element ref="ns4:MediaServiceObjectDetectorVersions" minOccurs="0"/>
                <xsd:element ref="ns4:Metadata_x002f_KeyTerms" minOccurs="0"/>
                <xsd:element ref="ns4:BriefDescription_x002f_TempFilesOnl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18e51-1863-49b0-83e0-0921116a36d8" elementFormDefault="qualified">
    <xsd:import namespace="http://schemas.microsoft.com/office/2006/documentManagement/types"/>
    <xsd:import namespace="http://schemas.microsoft.com/office/infopath/2007/PartnerControls"/>
    <xsd:element name="Data_x0020_Classification" ma:index="8" nillable="true" ma:displayName="Data Classification" ma:format="Dropdown" ma:internalName="Data_x0020_Classification">
      <xsd:simpleType>
        <xsd:restriction base="dms:Choice">
          <xsd:enumeration value="Non-sensitive"/>
          <xsd:enumeration value="SBU"/>
          <xsd:enumeration value="CUI//SP-SBIZ"/>
          <xsd:enumeration value="CUI//SP-PROPIN"/>
          <xsd:enumeration value="NASA Internal Use Only"/>
          <xsd:enumeration value="Cleared for Public Release"/>
          <xsd:enumeration value="CUI//SP-EXPT"/>
        </xsd:restriction>
      </xsd:simpleType>
    </xsd:element>
    <xsd:element name="Owner" ma:index="9" nillable="true" ma:displayName="Owner" ma:internalName="Owner">
      <xsd:simpleType>
        <xsd:restriction base="dms:Text">
          <xsd:maxLength value="255"/>
        </xsd:restriction>
      </xsd:simpleType>
    </xsd:element>
    <xsd:element name="Handle" ma:index="10" nillable="true" ma:displayName="Handle" ma:internalName="Handle">
      <xsd:simpleType>
        <xsd:restriction base="dms:Text">
          <xsd:maxLength value="255"/>
        </xsd:restriction>
      </xsd:simpleType>
    </xsd:element>
    <xsd:element name="Corporate_x0020_Author" ma:index="11" nillable="true" ma:displayName="Corporate Author" ma:internalName="Corporate_x0020_Author">
      <xsd:simpleType>
        <xsd:restriction base="dms:Text">
          <xsd:maxLength value="255"/>
        </xsd:restriction>
      </xsd:simpleType>
    </xsd:element>
    <xsd:element name="Creation_x0020_Date" ma:index="12" nillable="true" ma:displayName="Creation Date" ma:format="DateOnly" ma:internalName="Creation_x0020_Date">
      <xsd:simpleType>
        <xsd:restriction base="dms:DateTime"/>
      </xsd:simpleType>
    </xsd:element>
    <xsd:element name="Description0" ma:index="13" nillable="true" ma:displayName="Description" ma:internalName="Description0">
      <xsd:simpleType>
        <xsd:restriction base="dms:Note">
          <xsd:maxLength value="255"/>
        </xsd:restriction>
      </xsd:simpleType>
    </xsd:element>
    <xsd:element name="l581e7d9516446d6b659faae48942ede" ma:index="15" nillable="true" ma:taxonomy="true" ma:internalName="l581e7d9516446d6b659faae48942ede" ma:taxonomyFieldName="Keywords" ma:displayName="Keywords" ma:default="" ma:fieldId="{5581e7d9-5164-46d6-b659-faae48942ede}" ma:sspId="0fb68aea-d2ee-4a6c-85e6-e4b5686e96e8" ma:termSetId="29bfb130-42d4-45ef-b8d2-4548020b6488" ma:anchorId="00000000-0000-0000-0000-000000000000" ma:open="true" ma:isKeyword="false">
      <xsd:complexType>
        <xsd:sequence>
          <xsd:element ref="pc:Terms" minOccurs="0" maxOccurs="1"/>
        </xsd:sequence>
      </xsd:complexType>
    </xsd:element>
    <xsd:element name="Summary" ma:index="17" nillable="true" ma:displayName="Summary" ma:internalName="Summary">
      <xsd:simpleType>
        <xsd:restriction base="dms:Note">
          <xsd:maxLength value="255"/>
        </xsd:restriction>
      </xsd:simpleType>
    </xsd:element>
    <xsd:element name="Original_x0020_Filename" ma:index="18" nillable="true" ma:displayName="Original Filename" ma:internalName="Original_x0020_Filenam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89cf1d5-9ba3-404a-a82e-25f513353157}" ma:internalName="TaxCatchAll" ma:showField="CatchAllData" ma:web="6dd3fe96-2371-4f34-aa35-a8e710572a3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daa4c95-9344-4419-bbe5-24d0e4559118" elementFormDefault="qualified">
    <xsd:import namespace="http://schemas.microsoft.com/office/2006/documentManagement/types"/>
    <xsd:import namespace="http://schemas.microsoft.com/office/infopath/2007/PartnerControls"/>
    <xsd:element name="MediaServiceMetadata" ma:index="19" nillable="true" ma:displayName="MediaServiceMetadata" ma:hidden="true" ma:internalName="MediaServiceMetadata" ma:readOnly="true">
      <xsd:simpleType>
        <xsd:restriction base="dms:Note"/>
      </xsd:simpleType>
    </xsd:element>
    <xsd:element name="MediaServiceFastMetadata" ma:index="20" nillable="true" ma:displayName="MediaServiceFastMetadata" ma:hidden="true" ma:internalName="MediaServiceFastMetadata" ma:readOnly="true">
      <xsd:simpleType>
        <xsd:restriction base="dms:Note"/>
      </xsd:simpleType>
    </xsd:element>
    <xsd:element name="MediaServiceDateTaken" ma:index="21" nillable="true" ma:displayName="MediaServiceDateTaken" ma:hidden="true" ma:internalName="MediaServiceDateTaken"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LengthInSeconds" ma:index="25" nillable="true" ma:displayName="Length (seconds)" ma:internalName="MediaLengthInSeconds" ma:readOnly="true">
      <xsd:simpleType>
        <xsd:restriction base="dms:Unknown"/>
      </xsd:simpleType>
    </xsd:element>
    <xsd:element name="MediaServiceLocation" ma:index="26" nillable="true" ma:displayName="Location" ma:internalName="MediaServiceLocation" ma:readOnly="true">
      <xsd:simpleType>
        <xsd:restriction base="dms:Text"/>
      </xsd:simpleType>
    </xsd:element>
    <xsd:element name="Doc_x0020__x0023_" ma:index="29" nillable="true" ma:displayName="Doc #" ma:description="Numbers coincide with the document number. Added to aid in finding documents as it puts them in sequential order by report document number." ma:format="Dropdown" ma:internalName="Doc_x0020__x0023_" ma:percentage="FALSE">
      <xsd:simpleType>
        <xsd:restriction base="dms:Number"/>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Notes" ma:index="32" nillable="true" ma:displayName="Notes" ma:description="FIle notes" ma:format="Dropdown" ma:internalName="Notes">
      <xsd:simpleType>
        <xsd:restriction base="dms:Note">
          <xsd:maxLength value="255"/>
        </xsd:restriction>
      </xsd:simpleType>
    </xsd:element>
    <xsd:element name="RecordDisposition" ma:index="33" nillable="true" ma:displayName="Record Disposition" ma:description="All FMRs are ground test only! - No Aircraft Integration was ever completed." ma:format="Dropdown" ma:indexed="true" ma:internalName="RecordDisposition">
      <xsd:simpleType>
        <xsd:restriction base="dms:Choice">
          <xsd:enumeration value="Temp 8-103 (5-10 yrs)"/>
          <xsd:enumeration value="Temp 8-103 (11-20 yrs)"/>
          <xsd:enumeration value="Permanent 8-101"/>
          <xsd:enumeration value="Under IPT Review"/>
        </xsd:restriction>
      </xsd:simpleType>
    </xsd:element>
    <xsd:element name="MediaServiceObjectDetectorVersions" ma:index="34" nillable="true" ma:displayName="MediaServiceObjectDetectorVersions" ma:hidden="true" ma:indexed="true" ma:internalName="MediaServiceObjectDetectorVersions" ma:readOnly="true">
      <xsd:simpleType>
        <xsd:restriction base="dms:Text"/>
      </xsd:simpleType>
    </xsd:element>
    <xsd:element name="Metadata_x002f_KeyTerms" ma:index="35" nillable="true" ma:displayName="Metadata/Key Terms" ma:description="If permanent record, must supply metadata/key terms." ma:format="Dropdown" ma:internalName="Metadata_x002f_KeyTerms">
      <xsd:simpleType>
        <xsd:restriction base="dms:Note">
          <xsd:maxLength value="255"/>
        </xsd:restriction>
      </xsd:simpleType>
    </xsd:element>
    <xsd:element name="BriefDescription_x002f_TempFilesOnly" ma:index="36" nillable="true" ma:displayName="Brief Description/Temp Files Only" ma:description="Provide a brief description for temporary files/folders." ma:format="Dropdown" ma:internalName="BriefDescription_x002f_TempFilesOnly">
      <xsd:simpleType>
        <xsd:restriction base="dms:Note">
          <xsd:maxLength value="255"/>
        </xsd:restriction>
      </xsd:simpleType>
    </xsd:element>
    <xsd:element name="MediaServiceSearchProperties" ma:index="3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d3fe96-2371-4f34-aa35-a8e710572a37"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1011FD-53EE-468E-9E11-81F924C7C48D}">
  <ds:schemaRefs>
    <ds:schemaRef ds:uri="0daa4c95-9344-4419-bbe5-24d0e4559118"/>
    <ds:schemaRef ds:uri="6dd3fe96-2371-4f34-aa35-a8e710572a37"/>
    <ds:schemaRef ds:uri="b6018e51-1863-49b0-83e0-0921116a36d8"/>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AFF7A7C-1FA6-4D4D-B5E2-B366207894AD}">
  <ds:schemaRefs>
    <ds:schemaRef ds:uri="http://schemas.microsoft.com/sharepoint/v3/contenttype/forms"/>
  </ds:schemaRefs>
</ds:datastoreItem>
</file>

<file path=customXml/itemProps3.xml><?xml version="1.0" encoding="utf-8"?>
<ds:datastoreItem xmlns:ds="http://schemas.openxmlformats.org/officeDocument/2006/customXml" ds:itemID="{47E33F27-5072-4598-B694-BFCBA2B8CDC5}">
  <ds:schemaRefs>
    <ds:schemaRef ds:uri="0daa4c95-9344-4419-bbe5-24d0e4559118"/>
    <ds:schemaRef ds:uri="6dd3fe96-2371-4f34-aa35-a8e710572a37"/>
    <ds:schemaRef ds:uri="b6018e51-1863-49b0-83e0-0921116a36d8"/>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11</TotalTime>
  <Words>1120</Words>
  <Application>Microsoft Office PowerPoint</Application>
  <PresentationFormat>On-screen Show (16:9)</PresentationFormat>
  <Paragraphs>97</Paragraphs>
  <Slides>7</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Subset of slides from the  X-57 Subproject Closeout Programmatic Summary briefing 3/4/2024</vt:lpstr>
      <vt:lpstr>X-57 Contributions</vt:lpstr>
      <vt:lpstr>Overall Impact to Electrified Aviation</vt:lpstr>
      <vt:lpstr>X-57 Motor Controllers - Building the Future</vt:lpstr>
      <vt:lpstr>Direct Knowledge Transfer to Industry</vt:lpstr>
      <vt:lpstr>Rules and Standards Development</vt:lpstr>
      <vt:lpstr>Direct Knowledge Transfer within NASA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Sustained Safe Operation (SSO) model</dc:title>
  <dc:creator>Cobleigh, Brent R. (AFRC-300)</dc:creator>
  <cp:keywords/>
  <cp:lastModifiedBy>McMurtry, Kate (AFRC-EN000)</cp:lastModifiedBy>
  <cp:revision>3</cp:revision>
  <cp:lastPrinted>2024-02-28T18:21:16Z</cp:lastPrinted>
  <dcterms:created xsi:type="dcterms:W3CDTF">2020-09-02T21:33:34Z</dcterms:created>
  <dcterms:modified xsi:type="dcterms:W3CDTF">2024-05-01T01:36:19Z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0x0101006A5CD3A5ACCC474198D3A73552C9A878</vt:lpwstr>
  </property>
</Properties>
</file>