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2" r:id="rId1"/>
    <p:sldMasterId id="2147483760" r:id="rId2"/>
  </p:sldMasterIdLst>
  <p:notesMasterIdLst>
    <p:notesMasterId r:id="rId18"/>
  </p:notesMasterIdLst>
  <p:sldIdLst>
    <p:sldId id="16044" r:id="rId3"/>
    <p:sldId id="7445" r:id="rId4"/>
    <p:sldId id="361" r:id="rId5"/>
    <p:sldId id="7446" r:id="rId6"/>
    <p:sldId id="16015" r:id="rId7"/>
    <p:sldId id="16000" r:id="rId8"/>
    <p:sldId id="16026" r:id="rId9"/>
    <p:sldId id="15997" r:id="rId10"/>
    <p:sldId id="16033" r:id="rId11"/>
    <p:sldId id="7470" r:id="rId12"/>
    <p:sldId id="16059" r:id="rId13"/>
    <p:sldId id="16025" r:id="rId14"/>
    <p:sldId id="16020" r:id="rId15"/>
    <p:sldId id="16024" r:id="rId16"/>
    <p:sldId id="1602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urns, Brooke M. (HQ-CA000)[BOOZ ALLEN HAMILTON]" initials="BBM(CAH" lastIdx="9" clrIdx="0">
    <p:extLst>
      <p:ext uri="{19B8F6BF-5375-455C-9EA6-DF929625EA0E}">
        <p15:presenceInfo xmlns:p15="http://schemas.microsoft.com/office/powerpoint/2012/main" userId="S::bmburns3@ndc.nasa.gov::416849e7-566d-4de5-b365-8d52660363f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E6E5"/>
    <a:srgbClr val="DBDBDB"/>
    <a:srgbClr val="BDD7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812"/>
    <p:restoredTop sz="96197"/>
  </p:normalViewPr>
  <p:slideViewPr>
    <p:cSldViewPr snapToGrid="0">
      <p:cViewPr varScale="1">
        <p:scale>
          <a:sx n="101" d="100"/>
          <a:sy n="101" d="100"/>
        </p:scale>
        <p:origin x="200" y="5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6_2">
  <dgm:title val=""/>
  <dgm:desc val=""/>
  <dgm:catLst>
    <dgm:cat type="accent6" pri="16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E1C92C-EF86-4CE0-B43F-C1D405F6310E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6_2" csCatId="accent6" phldr="1"/>
      <dgm:spPr/>
      <dgm:t>
        <a:bodyPr/>
        <a:lstStyle/>
        <a:p>
          <a:endParaRPr lang="en-US"/>
        </a:p>
      </dgm:t>
    </dgm:pt>
    <dgm:pt modelId="{D3EC903E-CF46-4458-8680-B9310A75447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Rideshare is the method of getting additional payloads to orbit by connecting them with a primary payload, </a:t>
          </a:r>
          <a:r>
            <a:rPr lang="en-US" sz="1800" b="1" dirty="0">
              <a:latin typeface="Calibri" panose="020F0502020204030204" pitchFamily="34" charset="0"/>
              <a:cs typeface="Calibri" panose="020F0502020204030204" pitchFamily="34" charset="0"/>
            </a:rPr>
            <a:t>a pre-established launch</a:t>
          </a: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, that has excess performance capabilities. </a:t>
          </a:r>
        </a:p>
      </dgm:t>
    </dgm:pt>
    <dgm:pt modelId="{843A4D49-FBBB-4323-8331-651989D590EE}" type="parTrans" cxnId="{E97F347C-A067-4E25-8BC3-A7625EF15C1D}">
      <dgm:prSet/>
      <dgm:spPr/>
      <dgm:t>
        <a:bodyPr/>
        <a:lstStyle/>
        <a:p>
          <a:endParaRPr lang="en-US" sz="2000"/>
        </a:p>
      </dgm:t>
    </dgm:pt>
    <dgm:pt modelId="{630F6EA6-3D3F-43BF-9E02-C863CA551B87}" type="sibTrans" cxnId="{E97F347C-A067-4E25-8BC3-A7625EF15C1D}">
      <dgm:prSet/>
      <dgm:spPr/>
      <dgm:t>
        <a:bodyPr/>
        <a:lstStyle/>
        <a:p>
          <a:endParaRPr lang="en-US" sz="2000"/>
        </a:p>
      </dgm:t>
    </dgm:pt>
    <dgm:pt modelId="{4A875E5F-DF8F-4725-9E7C-B3160680E857}">
      <dgm:prSet custT="1"/>
      <dgm:spPr>
        <a:noFill/>
      </dgm:spPr>
      <dgm:t>
        <a:bodyPr/>
        <a:lstStyle/>
        <a:p>
          <a:pPr>
            <a:lnSpc>
              <a:spcPct val="100000"/>
            </a:lnSpc>
          </a:pP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Rideshare is akin to using city bus system to get to the office. The bus has specific rules for the passengers, the routes/timelines are planned years in advance, and you may still have an extended walk to your actual destination</a:t>
          </a:r>
          <a:r>
            <a:rPr lang="en-US" sz="1800" dirty="0"/>
            <a:t>.</a:t>
          </a:r>
        </a:p>
      </dgm:t>
    </dgm:pt>
    <dgm:pt modelId="{2C50A994-298E-4BAC-A77C-3082CBC8F008}" type="parTrans" cxnId="{E0166916-7C70-4A19-B3BE-A5B873A27821}">
      <dgm:prSet/>
      <dgm:spPr/>
      <dgm:t>
        <a:bodyPr/>
        <a:lstStyle/>
        <a:p>
          <a:endParaRPr lang="en-US" sz="2000"/>
        </a:p>
      </dgm:t>
    </dgm:pt>
    <dgm:pt modelId="{6E878FD4-46B8-4F71-9851-D1D0CD098480}" type="sibTrans" cxnId="{E0166916-7C70-4A19-B3BE-A5B873A27821}">
      <dgm:prSet/>
      <dgm:spPr/>
      <dgm:t>
        <a:bodyPr/>
        <a:lstStyle/>
        <a:p>
          <a:endParaRPr lang="en-US" sz="2000"/>
        </a:p>
      </dgm:t>
    </dgm:pt>
    <dgm:pt modelId="{CD59D765-AAA2-4F71-B848-AA47DDDCB61F}">
      <dgm:prSet custT="1"/>
      <dgm:spPr>
        <a:noFill/>
      </dgm:spPr>
      <dgm:t>
        <a:bodyPr/>
        <a:lstStyle/>
        <a:p>
          <a:pPr>
            <a:lnSpc>
              <a:spcPct val="100000"/>
            </a:lnSpc>
          </a:pP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The purpose of rideshare is to decrease the cost of reaching orbit through these joint launches, thus increasing opportunities for space exploration and scientific studies.</a:t>
          </a:r>
        </a:p>
      </dgm:t>
    </dgm:pt>
    <dgm:pt modelId="{0524A5D2-E807-4FE1-869C-4C5AF2766427}" type="parTrans" cxnId="{D5B988BC-412B-4029-A6BC-0C764BB74971}">
      <dgm:prSet/>
      <dgm:spPr/>
      <dgm:t>
        <a:bodyPr/>
        <a:lstStyle/>
        <a:p>
          <a:endParaRPr lang="en-US" sz="2000"/>
        </a:p>
      </dgm:t>
    </dgm:pt>
    <dgm:pt modelId="{2D8D4685-C77D-4709-B81B-AE043F1D9D3F}" type="sibTrans" cxnId="{D5B988BC-412B-4029-A6BC-0C764BB74971}">
      <dgm:prSet/>
      <dgm:spPr/>
      <dgm:t>
        <a:bodyPr/>
        <a:lstStyle/>
        <a:p>
          <a:endParaRPr lang="en-US" sz="2000"/>
        </a:p>
      </dgm:t>
    </dgm:pt>
    <dgm:pt modelId="{8926BDED-779C-4D2B-89F5-498C1D0DA95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If you aren’t flexible enough to match up with a Primary’s launch parameters, then Rideshare is not for you!</a:t>
          </a:r>
        </a:p>
      </dgm:t>
    </dgm:pt>
    <dgm:pt modelId="{627DEBA8-6BC2-4662-B3E3-AA7B8AA2BE77}" type="parTrans" cxnId="{450140BF-88C1-4F58-A481-1694FE376F51}">
      <dgm:prSet/>
      <dgm:spPr/>
      <dgm:t>
        <a:bodyPr/>
        <a:lstStyle/>
        <a:p>
          <a:endParaRPr lang="en-US" sz="2000"/>
        </a:p>
      </dgm:t>
    </dgm:pt>
    <dgm:pt modelId="{96C71FF8-7B4E-488B-8AF0-4602BDE333CD}" type="sibTrans" cxnId="{450140BF-88C1-4F58-A481-1694FE376F51}">
      <dgm:prSet/>
      <dgm:spPr/>
      <dgm:t>
        <a:bodyPr/>
        <a:lstStyle/>
        <a:p>
          <a:endParaRPr lang="en-US" sz="2000"/>
        </a:p>
      </dgm:t>
    </dgm:pt>
    <dgm:pt modelId="{07294B90-77CA-4811-9AB9-D2244944BEB5}" type="pres">
      <dgm:prSet presAssocID="{C3E1C92C-EF86-4CE0-B43F-C1D405F6310E}" presName="root" presStyleCnt="0">
        <dgm:presLayoutVars>
          <dgm:dir/>
          <dgm:resizeHandles val="exact"/>
        </dgm:presLayoutVars>
      </dgm:prSet>
      <dgm:spPr/>
    </dgm:pt>
    <dgm:pt modelId="{9473C582-A3CF-49AC-9307-158492D5EBAF}" type="pres">
      <dgm:prSet presAssocID="{D3EC903E-CF46-4458-8680-B9310A75447C}" presName="compNode" presStyleCnt="0"/>
      <dgm:spPr/>
    </dgm:pt>
    <dgm:pt modelId="{08E87B93-B971-494F-9AEA-B2D2BB5E35AD}" type="pres">
      <dgm:prSet presAssocID="{D3EC903E-CF46-4458-8680-B9310A75447C}" presName="bgRect" presStyleLbl="bgShp" presStyleIdx="0" presStyleCnt="4" custScaleY="165186" custLinFactNeighborX="0" custLinFactNeighborY="-51221"/>
      <dgm:spPr>
        <a:solidFill>
          <a:srgbClr val="BDD7EE"/>
        </a:solidFill>
      </dgm:spPr>
    </dgm:pt>
    <dgm:pt modelId="{EEB87353-BF9D-417A-A7A8-0D9F620CB33E}" type="pres">
      <dgm:prSet presAssocID="{D3EC903E-CF46-4458-8680-B9310A75447C}" presName="iconRect" presStyleLbl="node1" presStyleIdx="0" presStyleCnt="4" custScaleX="197128" custScaleY="187343" custLinFactNeighborX="13967" custLinFactNeighborY="-31206"/>
      <dgm:spPr>
        <a:blipFill>
          <a:blip xmlns:r="http://schemas.openxmlformats.org/officeDocument/2006/relationships" r:embed="rId1">
            <a:grayscl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atellite with solid fill"/>
        </a:ext>
      </dgm:extLst>
    </dgm:pt>
    <dgm:pt modelId="{FECF302B-077F-467B-AEDD-AF4447DF4C75}" type="pres">
      <dgm:prSet presAssocID="{D3EC903E-CF46-4458-8680-B9310A75447C}" presName="spaceRect" presStyleCnt="0"/>
      <dgm:spPr/>
    </dgm:pt>
    <dgm:pt modelId="{1E184E3A-6D90-4744-850A-8C23E3DD6817}" type="pres">
      <dgm:prSet presAssocID="{D3EC903E-CF46-4458-8680-B9310A75447C}" presName="parTx" presStyleLbl="revTx" presStyleIdx="0" presStyleCnt="4" custScaleX="100000" custLinFactNeighborX="-86" custLinFactNeighborY="-9995">
        <dgm:presLayoutVars>
          <dgm:chMax val="0"/>
          <dgm:chPref val="0"/>
        </dgm:presLayoutVars>
      </dgm:prSet>
      <dgm:spPr/>
    </dgm:pt>
    <dgm:pt modelId="{4BDBC37A-E405-468F-8DAF-D94460B9EFFD}" type="pres">
      <dgm:prSet presAssocID="{630F6EA6-3D3F-43BF-9E02-C863CA551B87}" presName="sibTrans" presStyleCnt="0"/>
      <dgm:spPr/>
    </dgm:pt>
    <dgm:pt modelId="{3A8661BF-45EE-475A-B72A-382727D4992F}" type="pres">
      <dgm:prSet presAssocID="{4A875E5F-DF8F-4725-9E7C-B3160680E857}" presName="compNode" presStyleCnt="0"/>
      <dgm:spPr/>
    </dgm:pt>
    <dgm:pt modelId="{CCAB4FDF-8F7F-4D35-AB32-1B3FD373BC50}" type="pres">
      <dgm:prSet presAssocID="{4A875E5F-DF8F-4725-9E7C-B3160680E857}" presName="bgRect" presStyleLbl="bgShp" presStyleIdx="1" presStyleCnt="4" custScaleY="140066"/>
      <dgm:spPr>
        <a:solidFill>
          <a:schemeClr val="accent5">
            <a:lumMod val="40000"/>
            <a:lumOff val="60000"/>
          </a:schemeClr>
        </a:solidFill>
      </dgm:spPr>
    </dgm:pt>
    <dgm:pt modelId="{C13C65BD-4839-44B6-892B-5032A719E68B}" type="pres">
      <dgm:prSet presAssocID="{4A875E5F-DF8F-4725-9E7C-B3160680E857}" presName="iconRect" presStyleLbl="node1" presStyleIdx="1" presStyleCnt="4" custScaleX="218342" custScaleY="198264" custLinFactNeighborX="13981" custLinFactNeighborY="3262"/>
      <dgm:spPr>
        <a:blipFill>
          <a:blip xmlns:r="http://schemas.openxmlformats.org/officeDocument/2006/relationships" r:embed="rId3">
            <a:grayscl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 with solid fill"/>
        </a:ext>
      </dgm:extLst>
    </dgm:pt>
    <dgm:pt modelId="{8F050E91-9B48-4399-A3E6-1E02BEFCD17C}" type="pres">
      <dgm:prSet presAssocID="{4A875E5F-DF8F-4725-9E7C-B3160680E857}" presName="spaceRect" presStyleCnt="0"/>
      <dgm:spPr/>
    </dgm:pt>
    <dgm:pt modelId="{A6D5FCDC-1E9D-440B-BD15-CFC2BD2B1F5E}" type="pres">
      <dgm:prSet presAssocID="{4A875E5F-DF8F-4725-9E7C-B3160680E857}" presName="parTx" presStyleLbl="revTx" presStyleIdx="1" presStyleCnt="4">
        <dgm:presLayoutVars>
          <dgm:chMax val="0"/>
          <dgm:chPref val="0"/>
        </dgm:presLayoutVars>
      </dgm:prSet>
      <dgm:spPr/>
    </dgm:pt>
    <dgm:pt modelId="{B56A8B5D-D345-4426-8404-91C1B1A6B7B4}" type="pres">
      <dgm:prSet presAssocID="{6E878FD4-46B8-4F71-9851-D1D0CD098480}" presName="sibTrans" presStyleCnt="0"/>
      <dgm:spPr/>
    </dgm:pt>
    <dgm:pt modelId="{E112A697-C61A-4348-955F-2E42E9ABFC15}" type="pres">
      <dgm:prSet presAssocID="{CD59D765-AAA2-4F71-B848-AA47DDDCB61F}" presName="compNode" presStyleCnt="0"/>
      <dgm:spPr/>
    </dgm:pt>
    <dgm:pt modelId="{2254908A-9072-49ED-A1B8-2291382AA5C1}" type="pres">
      <dgm:prSet presAssocID="{CD59D765-AAA2-4F71-B848-AA47DDDCB61F}" presName="bgRect" presStyleLbl="bgShp" presStyleIdx="2" presStyleCnt="4" custScaleY="175905"/>
      <dgm:spPr>
        <a:solidFill>
          <a:schemeClr val="accent5">
            <a:lumMod val="40000"/>
            <a:lumOff val="60000"/>
          </a:schemeClr>
        </a:solidFill>
      </dgm:spPr>
    </dgm:pt>
    <dgm:pt modelId="{D5B2C7FF-82DB-41A2-8C29-18F0C6937898}" type="pres">
      <dgm:prSet presAssocID="{CD59D765-AAA2-4F71-B848-AA47DDDCB61F}" presName="iconRect" presStyleLbl="node1" presStyleIdx="2" presStyleCnt="4" custScaleX="223934" custScaleY="173272" custLinFactNeighborX="11307"/>
      <dgm:spPr>
        <a:blipFill>
          <a:blip xmlns:r="http://schemas.openxmlformats.org/officeDocument/2006/relationships" r:embed="rId5">
            <a:grayscl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 t="-15000" b="-15000"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lescope with solid fill"/>
        </a:ext>
      </dgm:extLst>
    </dgm:pt>
    <dgm:pt modelId="{D8177E26-BF05-4207-8BB9-3E15E3632377}" type="pres">
      <dgm:prSet presAssocID="{CD59D765-AAA2-4F71-B848-AA47DDDCB61F}" presName="spaceRect" presStyleCnt="0"/>
      <dgm:spPr/>
    </dgm:pt>
    <dgm:pt modelId="{46E9FE8A-5191-4D1F-B995-ED44A2CE0818}" type="pres">
      <dgm:prSet presAssocID="{CD59D765-AAA2-4F71-B848-AA47DDDCB61F}" presName="parTx" presStyleLbl="revTx" presStyleIdx="2" presStyleCnt="4">
        <dgm:presLayoutVars>
          <dgm:chMax val="0"/>
          <dgm:chPref val="0"/>
        </dgm:presLayoutVars>
      </dgm:prSet>
      <dgm:spPr/>
    </dgm:pt>
    <dgm:pt modelId="{F4BB14C7-8E18-4B4E-95A5-FC37A225CD4E}" type="pres">
      <dgm:prSet presAssocID="{2D8D4685-C77D-4709-B81B-AE043F1D9D3F}" presName="sibTrans" presStyleCnt="0"/>
      <dgm:spPr/>
    </dgm:pt>
    <dgm:pt modelId="{C31C26DF-5843-455C-878A-7B45A68556D9}" type="pres">
      <dgm:prSet presAssocID="{8926BDED-779C-4D2B-89F5-498C1D0DA95A}" presName="compNode" presStyleCnt="0"/>
      <dgm:spPr/>
    </dgm:pt>
    <dgm:pt modelId="{0DECCA4D-0DDA-41B0-B8B1-941ED39E5F88}" type="pres">
      <dgm:prSet presAssocID="{8926BDED-779C-4D2B-89F5-498C1D0DA95A}" presName="bgRect" presStyleLbl="bgShp" presStyleIdx="3" presStyleCnt="4" custScaleY="131450"/>
      <dgm:spPr>
        <a:solidFill>
          <a:schemeClr val="accent5">
            <a:lumMod val="40000"/>
            <a:lumOff val="60000"/>
          </a:schemeClr>
        </a:solidFill>
      </dgm:spPr>
    </dgm:pt>
    <dgm:pt modelId="{55150C6A-78CE-4B29-831C-2B9A970AE195}" type="pres">
      <dgm:prSet presAssocID="{8926BDED-779C-4D2B-89F5-498C1D0DA95A}" presName="iconRect" presStyleLbl="node1" presStyleIdx="3" presStyleCnt="4" custScaleX="219012" custScaleY="170693"/>
      <dgm:spPr>
        <a:blipFill>
          <a:blip xmlns:r="http://schemas.openxmlformats.org/officeDocument/2006/relationships" r:embed="rId7">
            <a:grayscl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Yoga with solid fill"/>
        </a:ext>
      </dgm:extLst>
    </dgm:pt>
    <dgm:pt modelId="{85B0B22D-5BDC-4649-94FA-7FE0137E25FE}" type="pres">
      <dgm:prSet presAssocID="{8926BDED-779C-4D2B-89F5-498C1D0DA95A}" presName="spaceRect" presStyleCnt="0"/>
      <dgm:spPr/>
    </dgm:pt>
    <dgm:pt modelId="{33FA5B0E-FEB0-43F1-BFD0-7F7E3E640FE0}" type="pres">
      <dgm:prSet presAssocID="{8926BDED-779C-4D2B-89F5-498C1D0DA95A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E0166916-7C70-4A19-B3BE-A5B873A27821}" srcId="{C3E1C92C-EF86-4CE0-B43F-C1D405F6310E}" destId="{4A875E5F-DF8F-4725-9E7C-B3160680E857}" srcOrd="1" destOrd="0" parTransId="{2C50A994-298E-4BAC-A77C-3082CBC8F008}" sibTransId="{6E878FD4-46B8-4F71-9851-D1D0CD098480}"/>
    <dgm:cxn modelId="{D11CDF48-5B7E-42EA-A259-4090ADD8A0B6}" type="presOf" srcId="{C3E1C92C-EF86-4CE0-B43F-C1D405F6310E}" destId="{07294B90-77CA-4811-9AB9-D2244944BEB5}" srcOrd="0" destOrd="0" presId="urn:microsoft.com/office/officeart/2018/2/layout/IconVerticalSolidList"/>
    <dgm:cxn modelId="{91A7AB63-A030-42BD-926D-CD8C9323AE2E}" type="presOf" srcId="{8926BDED-779C-4D2B-89F5-498C1D0DA95A}" destId="{33FA5B0E-FEB0-43F1-BFD0-7F7E3E640FE0}" srcOrd="0" destOrd="0" presId="urn:microsoft.com/office/officeart/2018/2/layout/IconVerticalSolidList"/>
    <dgm:cxn modelId="{E97F347C-A067-4E25-8BC3-A7625EF15C1D}" srcId="{C3E1C92C-EF86-4CE0-B43F-C1D405F6310E}" destId="{D3EC903E-CF46-4458-8680-B9310A75447C}" srcOrd="0" destOrd="0" parTransId="{843A4D49-FBBB-4323-8331-651989D590EE}" sibTransId="{630F6EA6-3D3F-43BF-9E02-C863CA551B87}"/>
    <dgm:cxn modelId="{961AFC8B-B6B1-4099-836F-233476266375}" type="presOf" srcId="{CD59D765-AAA2-4F71-B848-AA47DDDCB61F}" destId="{46E9FE8A-5191-4D1F-B995-ED44A2CE0818}" srcOrd="0" destOrd="0" presId="urn:microsoft.com/office/officeart/2018/2/layout/IconVerticalSolidList"/>
    <dgm:cxn modelId="{58A9F9B1-1F29-42EF-858A-CCF6157AE0B1}" type="presOf" srcId="{4A875E5F-DF8F-4725-9E7C-B3160680E857}" destId="{A6D5FCDC-1E9D-440B-BD15-CFC2BD2B1F5E}" srcOrd="0" destOrd="0" presId="urn:microsoft.com/office/officeart/2018/2/layout/IconVerticalSolidList"/>
    <dgm:cxn modelId="{D5B988BC-412B-4029-A6BC-0C764BB74971}" srcId="{C3E1C92C-EF86-4CE0-B43F-C1D405F6310E}" destId="{CD59D765-AAA2-4F71-B848-AA47DDDCB61F}" srcOrd="2" destOrd="0" parTransId="{0524A5D2-E807-4FE1-869C-4C5AF2766427}" sibTransId="{2D8D4685-C77D-4709-B81B-AE043F1D9D3F}"/>
    <dgm:cxn modelId="{450140BF-88C1-4F58-A481-1694FE376F51}" srcId="{C3E1C92C-EF86-4CE0-B43F-C1D405F6310E}" destId="{8926BDED-779C-4D2B-89F5-498C1D0DA95A}" srcOrd="3" destOrd="0" parTransId="{627DEBA8-6BC2-4662-B3E3-AA7B8AA2BE77}" sibTransId="{96C71FF8-7B4E-488B-8AF0-4602BDE333CD}"/>
    <dgm:cxn modelId="{25776AC9-38EB-434B-96C6-81D2470A5B1C}" type="presOf" srcId="{D3EC903E-CF46-4458-8680-B9310A75447C}" destId="{1E184E3A-6D90-4744-850A-8C23E3DD6817}" srcOrd="0" destOrd="0" presId="urn:microsoft.com/office/officeart/2018/2/layout/IconVerticalSolidList"/>
    <dgm:cxn modelId="{29BE0975-22EC-4CC9-8CD9-4894282664BC}" type="presParOf" srcId="{07294B90-77CA-4811-9AB9-D2244944BEB5}" destId="{9473C582-A3CF-49AC-9307-158492D5EBAF}" srcOrd="0" destOrd="0" presId="urn:microsoft.com/office/officeart/2018/2/layout/IconVerticalSolidList"/>
    <dgm:cxn modelId="{09C827F1-B0EA-4559-84C4-8A8BAFF4175F}" type="presParOf" srcId="{9473C582-A3CF-49AC-9307-158492D5EBAF}" destId="{08E87B93-B971-494F-9AEA-B2D2BB5E35AD}" srcOrd="0" destOrd="0" presId="urn:microsoft.com/office/officeart/2018/2/layout/IconVerticalSolidList"/>
    <dgm:cxn modelId="{0C39D340-B4B6-4961-87AC-09F154DF8665}" type="presParOf" srcId="{9473C582-A3CF-49AC-9307-158492D5EBAF}" destId="{EEB87353-BF9D-417A-A7A8-0D9F620CB33E}" srcOrd="1" destOrd="0" presId="urn:microsoft.com/office/officeart/2018/2/layout/IconVerticalSolidList"/>
    <dgm:cxn modelId="{15D6FFF7-62F5-4C66-B555-4F2F27260A4A}" type="presParOf" srcId="{9473C582-A3CF-49AC-9307-158492D5EBAF}" destId="{FECF302B-077F-467B-AEDD-AF4447DF4C75}" srcOrd="2" destOrd="0" presId="urn:microsoft.com/office/officeart/2018/2/layout/IconVerticalSolidList"/>
    <dgm:cxn modelId="{3D3484DC-D2AE-465F-869C-8F2AB9E39D65}" type="presParOf" srcId="{9473C582-A3CF-49AC-9307-158492D5EBAF}" destId="{1E184E3A-6D90-4744-850A-8C23E3DD6817}" srcOrd="3" destOrd="0" presId="urn:microsoft.com/office/officeart/2018/2/layout/IconVerticalSolidList"/>
    <dgm:cxn modelId="{7C281576-903F-4B8D-B036-25D69DCB76B8}" type="presParOf" srcId="{07294B90-77CA-4811-9AB9-D2244944BEB5}" destId="{4BDBC37A-E405-468F-8DAF-D94460B9EFFD}" srcOrd="1" destOrd="0" presId="urn:microsoft.com/office/officeart/2018/2/layout/IconVerticalSolidList"/>
    <dgm:cxn modelId="{CF1F35FD-8625-4755-8FFF-0775DB38766A}" type="presParOf" srcId="{07294B90-77CA-4811-9AB9-D2244944BEB5}" destId="{3A8661BF-45EE-475A-B72A-382727D4992F}" srcOrd="2" destOrd="0" presId="urn:microsoft.com/office/officeart/2018/2/layout/IconVerticalSolidList"/>
    <dgm:cxn modelId="{30BA11E0-C8E7-4AD6-B3BB-F8A5FDABFE73}" type="presParOf" srcId="{3A8661BF-45EE-475A-B72A-382727D4992F}" destId="{CCAB4FDF-8F7F-4D35-AB32-1B3FD373BC50}" srcOrd="0" destOrd="0" presId="urn:microsoft.com/office/officeart/2018/2/layout/IconVerticalSolidList"/>
    <dgm:cxn modelId="{75B7EDC0-C5F2-427D-BD5C-A590FB1A8D26}" type="presParOf" srcId="{3A8661BF-45EE-475A-B72A-382727D4992F}" destId="{C13C65BD-4839-44B6-892B-5032A719E68B}" srcOrd="1" destOrd="0" presId="urn:microsoft.com/office/officeart/2018/2/layout/IconVerticalSolidList"/>
    <dgm:cxn modelId="{0D90AF02-4B60-4DC7-806A-25EE39ABF993}" type="presParOf" srcId="{3A8661BF-45EE-475A-B72A-382727D4992F}" destId="{8F050E91-9B48-4399-A3E6-1E02BEFCD17C}" srcOrd="2" destOrd="0" presId="urn:microsoft.com/office/officeart/2018/2/layout/IconVerticalSolidList"/>
    <dgm:cxn modelId="{7412C056-4798-430C-BA67-91C25D45BBEE}" type="presParOf" srcId="{3A8661BF-45EE-475A-B72A-382727D4992F}" destId="{A6D5FCDC-1E9D-440B-BD15-CFC2BD2B1F5E}" srcOrd="3" destOrd="0" presId="urn:microsoft.com/office/officeart/2018/2/layout/IconVerticalSolidList"/>
    <dgm:cxn modelId="{AFAFEB62-E3E8-46A3-B60C-394EC06EB31E}" type="presParOf" srcId="{07294B90-77CA-4811-9AB9-D2244944BEB5}" destId="{B56A8B5D-D345-4426-8404-91C1B1A6B7B4}" srcOrd="3" destOrd="0" presId="urn:microsoft.com/office/officeart/2018/2/layout/IconVerticalSolidList"/>
    <dgm:cxn modelId="{04B1100A-7D0E-4CAE-A4C1-2F82A2E5BB88}" type="presParOf" srcId="{07294B90-77CA-4811-9AB9-D2244944BEB5}" destId="{E112A697-C61A-4348-955F-2E42E9ABFC15}" srcOrd="4" destOrd="0" presId="urn:microsoft.com/office/officeart/2018/2/layout/IconVerticalSolidList"/>
    <dgm:cxn modelId="{0A76AC1C-401F-4588-B140-20C17E416983}" type="presParOf" srcId="{E112A697-C61A-4348-955F-2E42E9ABFC15}" destId="{2254908A-9072-49ED-A1B8-2291382AA5C1}" srcOrd="0" destOrd="0" presId="urn:microsoft.com/office/officeart/2018/2/layout/IconVerticalSolidList"/>
    <dgm:cxn modelId="{36B57FB8-55CC-4BCB-AB7F-347868E4B8C5}" type="presParOf" srcId="{E112A697-C61A-4348-955F-2E42E9ABFC15}" destId="{D5B2C7FF-82DB-41A2-8C29-18F0C6937898}" srcOrd="1" destOrd="0" presId="urn:microsoft.com/office/officeart/2018/2/layout/IconVerticalSolidList"/>
    <dgm:cxn modelId="{B04CBEA4-9098-4713-9896-33B07F03CE51}" type="presParOf" srcId="{E112A697-C61A-4348-955F-2E42E9ABFC15}" destId="{D8177E26-BF05-4207-8BB9-3E15E3632377}" srcOrd="2" destOrd="0" presId="urn:microsoft.com/office/officeart/2018/2/layout/IconVerticalSolidList"/>
    <dgm:cxn modelId="{AE24B718-2B7A-4721-A513-85EDD10EFE3D}" type="presParOf" srcId="{E112A697-C61A-4348-955F-2E42E9ABFC15}" destId="{46E9FE8A-5191-4D1F-B995-ED44A2CE0818}" srcOrd="3" destOrd="0" presId="urn:microsoft.com/office/officeart/2018/2/layout/IconVerticalSolidList"/>
    <dgm:cxn modelId="{3A3ECF51-7A00-486B-88DF-EBB4DE8D5342}" type="presParOf" srcId="{07294B90-77CA-4811-9AB9-D2244944BEB5}" destId="{F4BB14C7-8E18-4B4E-95A5-FC37A225CD4E}" srcOrd="5" destOrd="0" presId="urn:microsoft.com/office/officeart/2018/2/layout/IconVerticalSolidList"/>
    <dgm:cxn modelId="{93721931-DAA3-420F-9A8F-E4ACFB580CC2}" type="presParOf" srcId="{07294B90-77CA-4811-9AB9-D2244944BEB5}" destId="{C31C26DF-5843-455C-878A-7B45A68556D9}" srcOrd="6" destOrd="0" presId="urn:microsoft.com/office/officeart/2018/2/layout/IconVerticalSolidList"/>
    <dgm:cxn modelId="{356DBFB7-3A6B-41B6-A4A8-C599B79F87D5}" type="presParOf" srcId="{C31C26DF-5843-455C-878A-7B45A68556D9}" destId="{0DECCA4D-0DDA-41B0-B8B1-941ED39E5F88}" srcOrd="0" destOrd="0" presId="urn:microsoft.com/office/officeart/2018/2/layout/IconVerticalSolidList"/>
    <dgm:cxn modelId="{12E65074-E465-43C9-A574-9892EA878352}" type="presParOf" srcId="{C31C26DF-5843-455C-878A-7B45A68556D9}" destId="{55150C6A-78CE-4B29-831C-2B9A970AE195}" srcOrd="1" destOrd="0" presId="urn:microsoft.com/office/officeart/2018/2/layout/IconVerticalSolidList"/>
    <dgm:cxn modelId="{CA2D0238-EF4A-408F-A3DA-17EF459AD10A}" type="presParOf" srcId="{C31C26DF-5843-455C-878A-7B45A68556D9}" destId="{85B0B22D-5BDC-4649-94FA-7FE0137E25FE}" srcOrd="2" destOrd="0" presId="urn:microsoft.com/office/officeart/2018/2/layout/IconVerticalSolidList"/>
    <dgm:cxn modelId="{78AD4472-E93D-44ED-B6C6-BDC19BE7AEF4}" type="presParOf" srcId="{C31C26DF-5843-455C-878A-7B45A68556D9}" destId="{33FA5B0E-FEB0-43F1-BFD0-7F7E3E640FE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E87B93-B971-494F-9AEA-B2D2BB5E35AD}">
      <dsp:nvSpPr>
        <dsp:cNvPr id="0" name=""/>
        <dsp:cNvSpPr/>
      </dsp:nvSpPr>
      <dsp:spPr>
        <a:xfrm>
          <a:off x="-13151" y="0"/>
          <a:ext cx="11653836" cy="1114495"/>
        </a:xfrm>
        <a:prstGeom prst="roundRect">
          <a:avLst>
            <a:gd name="adj" fmla="val 10000"/>
          </a:avLst>
        </a:prstGeom>
        <a:solidFill>
          <a:srgbClr val="BDD7EE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B87353-BF9D-417A-A7A8-0D9F620CB33E}">
      <dsp:nvSpPr>
        <dsp:cNvPr id="0" name=""/>
        <dsp:cNvSpPr/>
      </dsp:nvSpPr>
      <dsp:spPr>
        <a:xfrm>
          <a:off x="62308" y="167426"/>
          <a:ext cx="732933" cy="695192"/>
        </a:xfrm>
        <a:prstGeom prst="rect">
          <a:avLst/>
        </a:prstGeom>
        <a:blipFill>
          <a:blip xmlns:r="http://schemas.openxmlformats.org/officeDocument/2006/relationships" r:embed="rId1">
            <a:grayscl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184E3A-6D90-4744-850A-8C23E3DD6817}">
      <dsp:nvSpPr>
        <dsp:cNvPr id="0" name=""/>
        <dsp:cNvSpPr/>
      </dsp:nvSpPr>
      <dsp:spPr>
        <a:xfrm>
          <a:off x="757502" y="223934"/>
          <a:ext cx="10861050" cy="6957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636" tIns="73636" rIns="73636" bIns="73636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Rideshare is the method of getting additional payloads to orbit by connecting them with a primary payload, </a:t>
          </a:r>
          <a:r>
            <a:rPr lang="en-US" sz="1800" b="1" kern="1200" dirty="0">
              <a:latin typeface="Calibri" panose="020F0502020204030204" pitchFamily="34" charset="0"/>
              <a:cs typeface="Calibri" panose="020F0502020204030204" pitchFamily="34" charset="0"/>
            </a:rPr>
            <a:t>a pre-established launch</a:t>
          </a: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, that has excess performance capabilities. </a:t>
          </a:r>
        </a:p>
      </dsp:txBody>
      <dsp:txXfrm>
        <a:off x="757502" y="223934"/>
        <a:ext cx="10861050" cy="695775"/>
      </dsp:txXfrm>
    </dsp:sp>
    <dsp:sp modelId="{CCAB4FDF-8F7F-4D35-AB32-1B3FD373BC50}">
      <dsp:nvSpPr>
        <dsp:cNvPr id="0" name=""/>
        <dsp:cNvSpPr/>
      </dsp:nvSpPr>
      <dsp:spPr>
        <a:xfrm>
          <a:off x="2755" y="1362014"/>
          <a:ext cx="11653836" cy="945013"/>
        </a:xfrm>
        <a:prstGeom prst="roundRect">
          <a:avLst>
            <a:gd name="adj" fmla="val 10000"/>
          </a:avLst>
        </a:prstGeom>
        <a:solidFill>
          <a:schemeClr val="accent5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3C65BD-4839-44B6-892B-5032A719E68B}">
      <dsp:nvSpPr>
        <dsp:cNvPr id="0" name=""/>
        <dsp:cNvSpPr/>
      </dsp:nvSpPr>
      <dsp:spPr>
        <a:xfrm>
          <a:off x="38830" y="1478766"/>
          <a:ext cx="811808" cy="735718"/>
        </a:xfrm>
        <a:prstGeom prst="rect">
          <a:avLst/>
        </a:prstGeom>
        <a:blipFill>
          <a:blip xmlns:r="http://schemas.openxmlformats.org/officeDocument/2006/relationships" r:embed="rId3">
            <a:grayscl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D5FCDC-1E9D-440B-BD15-CFC2BD2B1F5E}">
      <dsp:nvSpPr>
        <dsp:cNvPr id="0" name=""/>
        <dsp:cNvSpPr/>
      </dsp:nvSpPr>
      <dsp:spPr>
        <a:xfrm>
          <a:off x="782750" y="1497175"/>
          <a:ext cx="10861050" cy="6957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636" tIns="73636" rIns="73636" bIns="73636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Rideshare is akin to using city bus system to get to the office. The bus has specific rules for the passengers, the routes/timelines are planned years in advance, and you may still have an extended walk to your actual destination</a:t>
          </a:r>
          <a:r>
            <a:rPr lang="en-US" sz="1800" kern="1200" dirty="0"/>
            <a:t>.</a:t>
          </a:r>
        </a:p>
      </dsp:txBody>
      <dsp:txXfrm>
        <a:off x="782750" y="1497175"/>
        <a:ext cx="10861050" cy="695775"/>
      </dsp:txXfrm>
    </dsp:sp>
    <dsp:sp modelId="{2254908A-9072-49ED-A1B8-2291382AA5C1}">
      <dsp:nvSpPr>
        <dsp:cNvPr id="0" name=""/>
        <dsp:cNvSpPr/>
      </dsp:nvSpPr>
      <dsp:spPr>
        <a:xfrm>
          <a:off x="13151" y="2480971"/>
          <a:ext cx="11653836" cy="1186815"/>
        </a:xfrm>
        <a:prstGeom prst="roundRect">
          <a:avLst>
            <a:gd name="adj" fmla="val 10000"/>
          </a:avLst>
        </a:prstGeom>
        <a:solidFill>
          <a:schemeClr val="accent5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B2C7FF-82DB-41A2-8C29-18F0C6937898}">
      <dsp:nvSpPr>
        <dsp:cNvPr id="0" name=""/>
        <dsp:cNvSpPr/>
      </dsp:nvSpPr>
      <dsp:spPr>
        <a:xfrm>
          <a:off x="28888" y="2752890"/>
          <a:ext cx="832600" cy="642978"/>
        </a:xfrm>
        <a:prstGeom prst="rect">
          <a:avLst/>
        </a:prstGeom>
        <a:blipFill>
          <a:blip xmlns:r="http://schemas.openxmlformats.org/officeDocument/2006/relationships" r:embed="rId5">
            <a:grayscl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 t="-15000" b="-15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E9FE8A-5191-4D1F-B995-ED44A2CE0818}">
      <dsp:nvSpPr>
        <dsp:cNvPr id="0" name=""/>
        <dsp:cNvSpPr/>
      </dsp:nvSpPr>
      <dsp:spPr>
        <a:xfrm>
          <a:off x="793145" y="2737033"/>
          <a:ext cx="10861050" cy="6957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636" tIns="73636" rIns="73636" bIns="73636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The purpose of rideshare is to decrease the cost of reaching orbit through these joint launches, thus increasing opportunities for space exploration and scientific studies.</a:t>
          </a:r>
        </a:p>
      </dsp:txBody>
      <dsp:txXfrm>
        <a:off x="793145" y="2737033"/>
        <a:ext cx="10861050" cy="695775"/>
      </dsp:txXfrm>
    </dsp:sp>
    <dsp:sp modelId="{0DECCA4D-0DDA-41B0-B8B1-941ED39E5F88}">
      <dsp:nvSpPr>
        <dsp:cNvPr id="0" name=""/>
        <dsp:cNvSpPr/>
      </dsp:nvSpPr>
      <dsp:spPr>
        <a:xfrm>
          <a:off x="4001" y="3841731"/>
          <a:ext cx="11653836" cy="886881"/>
        </a:xfrm>
        <a:prstGeom prst="roundRect">
          <a:avLst>
            <a:gd name="adj" fmla="val 10000"/>
          </a:avLst>
        </a:prstGeom>
        <a:solidFill>
          <a:schemeClr val="accent5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150C6A-78CE-4B29-831C-2B9A970AE195}">
      <dsp:nvSpPr>
        <dsp:cNvPr id="0" name=""/>
        <dsp:cNvSpPr/>
      </dsp:nvSpPr>
      <dsp:spPr>
        <a:xfrm>
          <a:off x="-13151" y="3968468"/>
          <a:ext cx="814300" cy="633408"/>
        </a:xfrm>
        <a:prstGeom prst="rect">
          <a:avLst/>
        </a:prstGeom>
        <a:blipFill>
          <a:blip xmlns:r="http://schemas.openxmlformats.org/officeDocument/2006/relationships" r:embed="rId7">
            <a:grayscl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FA5B0E-FEB0-43F1-BFD0-7F7E3E640FE0}">
      <dsp:nvSpPr>
        <dsp:cNvPr id="0" name=""/>
        <dsp:cNvSpPr/>
      </dsp:nvSpPr>
      <dsp:spPr>
        <a:xfrm>
          <a:off x="783995" y="3947826"/>
          <a:ext cx="10861050" cy="6957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636" tIns="73636" rIns="73636" bIns="73636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If you aren’t flexible enough to match up with a Primary’s launch parameters, then Rideshare is not for you!</a:t>
          </a:r>
        </a:p>
      </dsp:txBody>
      <dsp:txXfrm>
        <a:off x="783995" y="3947826"/>
        <a:ext cx="10861050" cy="6957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C3DBDE-FA1E-324E-B834-444C099C542F}" type="datetimeFigureOut">
              <a:rPr lang="en-US" smtClean="0"/>
              <a:t>4/2/24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FADA5E-D5B1-AE40-BB2C-4C13C231BA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430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182863-384D-A645-9536-8F1BA5D66C3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31976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9016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77ae687167_0_1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77ae687167_0_1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4503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NLS II – class A-D, low risk tolerant missions, full LSP technical oversight, dedicated launches can add rideshare if excess performance </a:t>
            </a:r>
          </a:p>
          <a:p>
            <a:r>
              <a:rPr lang="en-US" dirty="0"/>
              <a:t>VADR – class D and higher risk tolerant missions, limited LSP technical insight, dedicated launches or rideshare opportunities on commercial non-NASA procured launches </a:t>
            </a:r>
          </a:p>
          <a:p>
            <a:r>
              <a:rPr lang="en-US" dirty="0"/>
              <a:t>CLPS – full service contracts to the moon for instruments and hosted payloads</a:t>
            </a:r>
          </a:p>
          <a:p>
            <a:r>
              <a:rPr lang="en-US" dirty="0"/>
              <a:t>OGAs – rideshare </a:t>
            </a:r>
            <a:r>
              <a:rPr lang="en-US" dirty="0" err="1"/>
              <a:t>opps</a:t>
            </a:r>
            <a:r>
              <a:rPr lang="en-US" dirty="0"/>
              <a:t> on DoD procured launches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6C0CBE-288C-D84B-B11F-1B62224BD7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7045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2462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8809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82863-384D-A645-9536-8F1BA5D66C3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1447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081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>
            <a:extLst>
              <a:ext uri="{FF2B5EF4-FFF2-40B4-BE49-F238E27FC236}">
                <a16:creationId xmlns:a16="http://schemas.microsoft.com/office/drawing/2014/main" id="{610150A0-4F87-5741-979B-4F1DAA1B9DE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5841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>
            <a:extLst>
              <a:ext uri="{FF2B5EF4-FFF2-40B4-BE49-F238E27FC236}">
                <a16:creationId xmlns:a16="http://schemas.microsoft.com/office/drawing/2014/main" id="{60330EF1-E578-FB42-AA48-B8A5DFD992A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800000">
            <a:off x="5334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129FBCA-3442-C948-A5D3-5A886834C710}"/>
              </a:ext>
            </a:extLst>
          </p:cNvPr>
          <p:cNvSpPr/>
          <p:nvPr userDrawn="1"/>
        </p:nvSpPr>
        <p:spPr>
          <a:xfrm>
            <a:off x="1463" y="5166906"/>
            <a:ext cx="12190537" cy="189180"/>
          </a:xfrm>
          <a:prstGeom prst="rect">
            <a:avLst/>
          </a:prstGeom>
          <a:solidFill>
            <a:srgbClr val="9DC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657483-7BC8-5847-9144-77E1BD6215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538" y="1091946"/>
            <a:ext cx="10011508" cy="1881164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8D7362-3320-C842-A194-A4E46B29CA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0684" y="3211290"/>
            <a:ext cx="6670431" cy="95987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1FDE31-5646-E74B-9E2C-BB7F838F32B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77538" y="320217"/>
            <a:ext cx="2334211" cy="70831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8B290BD-AB85-0F80-D883-8733FFC5FDA2}"/>
              </a:ext>
            </a:extLst>
          </p:cNvPr>
          <p:cNvSpPr txBox="1"/>
          <p:nvPr userDrawn="1"/>
        </p:nvSpPr>
        <p:spPr>
          <a:xfrm>
            <a:off x="420502" y="6336047"/>
            <a:ext cx="24649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chemeClr val="bg1"/>
                </a:solidFill>
              </a:rPr>
              <a:t>www.nasa.gov</a:t>
            </a:r>
          </a:p>
        </p:txBody>
      </p:sp>
    </p:spTree>
    <p:extLst>
      <p:ext uri="{BB962C8B-B14F-4D97-AF65-F5344CB8AC3E}">
        <p14:creationId xmlns:p14="http://schemas.microsoft.com/office/powerpoint/2010/main" val="990790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CF075-958D-8A47-9928-9657EB0C6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9876" y="339968"/>
            <a:ext cx="9651023" cy="675437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297F03-63DA-F541-B6A1-6D608D322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246" y="1457324"/>
            <a:ext cx="11653954" cy="4801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478E4-DDCD-9F47-9F15-1C3C307DA0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86977"/>
            <a:ext cx="2743200" cy="365125"/>
          </a:xfrm>
        </p:spPr>
        <p:txBody>
          <a:bodyPr/>
          <a:lstStyle/>
          <a:p>
            <a:r>
              <a:rPr lang="en-US" dirty="0"/>
              <a:t>2/6/2024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0B05E1-45B6-524C-9943-22477325B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6977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NASA SMD Rideshare Roadshow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2CE28-878A-E645-AE79-B78B96C96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86977"/>
            <a:ext cx="2743200" cy="365125"/>
          </a:xfrm>
        </p:spPr>
        <p:txBody>
          <a:bodyPr/>
          <a:lstStyle/>
          <a:p>
            <a:fld id="{B5B64795-DA79-3341-91B9-E52BB6DDF781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4" descr="NASA Logo">
            <a:extLst>
              <a:ext uri="{FF2B5EF4-FFF2-40B4-BE49-F238E27FC236}">
                <a16:creationId xmlns:a16="http://schemas.microsoft.com/office/drawing/2014/main" id="{8ED3AEF2-9245-BF42-962D-3E782F58C0D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82034" y="339969"/>
            <a:ext cx="814006" cy="673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D3D25EBB-6A75-274C-BD0D-C635AD080014}"/>
              </a:ext>
            </a:extLst>
          </p:cNvPr>
          <p:cNvCxnSpPr/>
          <p:nvPr userDrawn="1"/>
        </p:nvCxnSpPr>
        <p:spPr>
          <a:xfrm flipH="1">
            <a:off x="-8377" y="6439168"/>
            <a:ext cx="12200377" cy="0"/>
          </a:xfrm>
          <a:prstGeom prst="line">
            <a:avLst/>
          </a:prstGeom>
          <a:ln w="76200">
            <a:solidFill>
              <a:srgbClr val="9DC3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27341DB2-27AE-2A4A-94BC-E0E6C70C39BF}"/>
              </a:ext>
            </a:extLst>
          </p:cNvPr>
          <p:cNvCxnSpPr>
            <a:cxnSpLocks/>
          </p:cNvCxnSpPr>
          <p:nvPr userDrawn="1"/>
        </p:nvCxnSpPr>
        <p:spPr>
          <a:xfrm flipH="1">
            <a:off x="1359876" y="260559"/>
            <a:ext cx="8847380" cy="0"/>
          </a:xfrm>
          <a:prstGeom prst="line">
            <a:avLst/>
          </a:prstGeom>
          <a:ln w="76200">
            <a:gradFill>
              <a:gsLst>
                <a:gs pos="50000">
                  <a:srgbClr val="9DC3E6"/>
                </a:gs>
                <a:gs pos="0">
                  <a:srgbClr val="9DC3E6">
                    <a:alpha val="0"/>
                  </a:srgbClr>
                </a:gs>
                <a:gs pos="100000">
                  <a:srgbClr val="9DC3E6">
                    <a:alpha val="0"/>
                  </a:srgb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C1EE6680-4D1B-7A4D-879E-6ADF0B687727}"/>
              </a:ext>
            </a:extLst>
          </p:cNvPr>
          <p:cNvCxnSpPr>
            <a:cxnSpLocks/>
          </p:cNvCxnSpPr>
          <p:nvPr userDrawn="1"/>
        </p:nvCxnSpPr>
        <p:spPr>
          <a:xfrm flipH="1">
            <a:off x="1359876" y="1080848"/>
            <a:ext cx="9091929" cy="0"/>
          </a:xfrm>
          <a:prstGeom prst="line">
            <a:avLst/>
          </a:prstGeom>
          <a:ln w="76200">
            <a:gradFill>
              <a:gsLst>
                <a:gs pos="50000">
                  <a:srgbClr val="9DC3E6"/>
                </a:gs>
                <a:gs pos="100000">
                  <a:srgbClr val="9DC3E6">
                    <a:alpha val="0"/>
                  </a:srgbClr>
                </a:gs>
                <a:gs pos="0">
                  <a:srgbClr val="9DC3E6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17D9A30-710E-5F54-70AA-B6441DD63073}"/>
              </a:ext>
            </a:extLst>
          </p:cNvPr>
          <p:cNvSpPr/>
          <p:nvPr userDrawn="1"/>
        </p:nvSpPr>
        <p:spPr>
          <a:xfrm rot="5400000">
            <a:off x="-8377" y="6471486"/>
            <a:ext cx="389377" cy="389377"/>
          </a:xfrm>
          <a:prstGeom prst="rtTriangle">
            <a:avLst/>
          </a:prstGeom>
          <a:gradFill flip="none" rotWithShape="1">
            <a:gsLst>
              <a:gs pos="0">
                <a:srgbClr val="9DC3E6"/>
              </a:gs>
              <a:gs pos="100000">
                <a:srgbClr val="9DC3E6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D777C6F9-DC26-B2CA-930C-A3AC419FAC23}"/>
              </a:ext>
            </a:extLst>
          </p:cNvPr>
          <p:cNvSpPr/>
          <p:nvPr userDrawn="1"/>
        </p:nvSpPr>
        <p:spPr>
          <a:xfrm rot="10800000">
            <a:off x="11802622" y="6471486"/>
            <a:ext cx="389377" cy="389377"/>
          </a:xfrm>
          <a:prstGeom prst="rtTriangle">
            <a:avLst/>
          </a:prstGeom>
          <a:gradFill flip="none" rotWithShape="1">
            <a:gsLst>
              <a:gs pos="0">
                <a:srgbClr val="9DC3E6"/>
              </a:gs>
              <a:gs pos="100000">
                <a:srgbClr val="9DC3E6">
                  <a:alpha val="0"/>
                </a:srgb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745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F01CAC-0CB4-4647-9BF0-77445B3E5E15}"/>
              </a:ext>
            </a:extLst>
          </p:cNvPr>
          <p:cNvSpPr/>
          <p:nvPr userDrawn="1"/>
        </p:nvSpPr>
        <p:spPr>
          <a:xfrm>
            <a:off x="0" y="-19393"/>
            <a:ext cx="12192000" cy="6887665"/>
          </a:xfrm>
          <a:prstGeom prst="rect">
            <a:avLst/>
          </a:prstGeom>
          <a:gradFill flip="none" rotWithShape="1">
            <a:gsLst>
              <a:gs pos="91000">
                <a:srgbClr val="C3873A"/>
              </a:gs>
              <a:gs pos="25000">
                <a:srgbClr val="255B74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178FC00-62D8-E046-9751-ABF74CA246E8}"/>
              </a:ext>
            </a:extLst>
          </p:cNvPr>
          <p:cNvGrpSpPr/>
          <p:nvPr userDrawn="1"/>
        </p:nvGrpSpPr>
        <p:grpSpPr>
          <a:xfrm>
            <a:off x="517664" y="-19393"/>
            <a:ext cx="4628149" cy="6890327"/>
            <a:chOff x="3308351" y="2370138"/>
            <a:chExt cx="2760662" cy="4110037"/>
          </a:xfrm>
          <a:gradFill>
            <a:gsLst>
              <a:gs pos="0">
                <a:srgbClr val="A3D1E8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0ACED15E-2780-DD44-A549-8B73F4F8C9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213" y="2370138"/>
              <a:ext cx="1574800" cy="3676650"/>
            </a:xfrm>
            <a:custGeom>
              <a:avLst/>
              <a:gdLst>
                <a:gd name="T0" fmla="*/ 239 w 828"/>
                <a:gd name="T1" fmla="*/ 1416 h 1936"/>
                <a:gd name="T2" fmla="*/ 387 w 828"/>
                <a:gd name="T3" fmla="*/ 1936 h 1936"/>
                <a:gd name="T4" fmla="*/ 127 w 828"/>
                <a:gd name="T5" fmla="*/ 1417 h 1936"/>
                <a:gd name="T6" fmla="*/ 239 w 828"/>
                <a:gd name="T7" fmla="*/ 1416 h 1936"/>
                <a:gd name="T8" fmla="*/ 273 w 828"/>
                <a:gd name="T9" fmla="*/ 883 h 1936"/>
                <a:gd name="T10" fmla="*/ 828 w 828"/>
                <a:gd name="T11" fmla="*/ 3 h 1936"/>
                <a:gd name="T12" fmla="*/ 195 w 828"/>
                <a:gd name="T13" fmla="*/ 0 h 1936"/>
                <a:gd name="T14" fmla="*/ 18 w 828"/>
                <a:gd name="T15" fmla="*/ 883 h 1936"/>
                <a:gd name="T16" fmla="*/ 273 w 828"/>
                <a:gd name="T17" fmla="*/ 883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8" h="1936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ACCEC"/>
                </a:gs>
                <a:gs pos="100000">
                  <a:srgbClr val="6BB7E0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551C759E-093F-2441-98A7-3DEC7BDE92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6" y="5254625"/>
              <a:ext cx="542925" cy="1223962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ABD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FB1A23FC-AD1F-0748-AE5C-4B02400A34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8351" y="2376488"/>
              <a:ext cx="2270125" cy="4103687"/>
            </a:xfrm>
            <a:custGeom>
              <a:avLst/>
              <a:gdLst>
                <a:gd name="T0" fmla="*/ 32 w 1193"/>
                <a:gd name="T1" fmla="*/ 1413 h 2162"/>
                <a:gd name="T2" fmla="*/ 361 w 1193"/>
                <a:gd name="T3" fmla="*/ 2161 h 2162"/>
                <a:gd name="T4" fmla="*/ 1193 w 1193"/>
                <a:gd name="T5" fmla="*/ 2161 h 2162"/>
                <a:gd name="T6" fmla="*/ 955 w 1193"/>
                <a:gd name="T7" fmla="*/ 1903 h 2162"/>
                <a:gd name="T8" fmla="*/ 704 w 1193"/>
                <a:gd name="T9" fmla="*/ 1413 h 2162"/>
                <a:gd name="T10" fmla="*/ 32 w 1193"/>
                <a:gd name="T11" fmla="*/ 1413 h 2162"/>
                <a:gd name="T12" fmla="*/ 0 w 1193"/>
                <a:gd name="T13" fmla="*/ 879 h 2162"/>
                <a:gd name="T14" fmla="*/ 126 w 1193"/>
                <a:gd name="T15" fmla="*/ 299 h 2162"/>
                <a:gd name="T16" fmla="*/ 275 w 1193"/>
                <a:gd name="T17" fmla="*/ 0 h 2162"/>
                <a:gd name="T18" fmla="*/ 725 w 1193"/>
                <a:gd name="T19" fmla="*/ 0 h 2162"/>
                <a:gd name="T20" fmla="*/ 590 w 1193"/>
                <a:gd name="T21" fmla="*/ 879 h 2162"/>
                <a:gd name="T22" fmla="*/ 0 w 1193"/>
                <a:gd name="T23" fmla="*/ 879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3" h="2162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9FDCF2"/>
                </a:gs>
                <a:gs pos="85000">
                  <a:srgbClr val="52B3D9"/>
                </a:gs>
              </a:gsLst>
              <a:lin ang="0" scaled="0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C0BBE337-6FE4-F74A-8847-969FD40E7926}"/>
              </a:ext>
            </a:extLst>
          </p:cNvPr>
          <p:cNvSpPr/>
          <p:nvPr userDrawn="1"/>
        </p:nvSpPr>
        <p:spPr>
          <a:xfrm>
            <a:off x="0" y="203200"/>
            <a:ext cx="12192000" cy="6184900"/>
          </a:xfrm>
          <a:prstGeom prst="rect">
            <a:avLst/>
          </a:prstGeom>
          <a:gradFill flip="none" rotWithShape="1">
            <a:gsLst>
              <a:gs pos="91000">
                <a:srgbClr val="255B74"/>
              </a:gs>
              <a:gs pos="26000">
                <a:srgbClr val="05344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1104144"/>
            <a:ext cx="10393680" cy="646331"/>
          </a:xfrm>
        </p:spPr>
        <p:txBody>
          <a:bodyPr>
            <a:spAutoFit/>
          </a:bodyPr>
          <a:lstStyle>
            <a:lvl1pPr>
              <a:defRPr>
                <a:solidFill>
                  <a:srgbClr val="65CBF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0" y="2271860"/>
            <a:ext cx="10619923" cy="1623008"/>
          </a:xfrm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5CBF9"/>
                </a:solidFill>
              </a:defRPr>
            </a:lvl1pPr>
          </a:lstStyle>
          <a:p>
            <a:fld id="{71845CE6-C3BF-264D-A66F-F22221B4F103}" type="datetime1">
              <a:rPr lang="en-US" smtClean="0"/>
              <a:pPr/>
              <a:t>4/2/24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5CBF9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5CBF9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164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60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F180C65-CE71-445A-833C-4D111EC25E97}"/>
              </a:ext>
            </a:extLst>
          </p:cNvPr>
          <p:cNvSpPr/>
          <p:nvPr userDrawn="1"/>
        </p:nvSpPr>
        <p:spPr>
          <a:xfrm>
            <a:off x="-24272" y="170538"/>
            <a:ext cx="12216272" cy="6305797"/>
          </a:xfrm>
          <a:prstGeom prst="rect">
            <a:avLst/>
          </a:prstGeom>
          <a:gradFill flip="none" rotWithShape="1">
            <a:gsLst>
              <a:gs pos="4000">
                <a:schemeClr val="accent5">
                  <a:lumMod val="20000"/>
                  <a:lumOff val="80000"/>
                </a:schemeClr>
              </a:gs>
              <a:gs pos="100000">
                <a:schemeClr val="accent5"/>
              </a:gs>
            </a:gsLst>
            <a:lin ang="1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5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068E336-5EF2-5E45-B3BF-5D203A63F8FC}"/>
              </a:ext>
            </a:extLst>
          </p:cNvPr>
          <p:cNvGrpSpPr/>
          <p:nvPr userDrawn="1"/>
        </p:nvGrpSpPr>
        <p:grpSpPr>
          <a:xfrm>
            <a:off x="-21219" y="0"/>
            <a:ext cx="12210167" cy="6869357"/>
            <a:chOff x="0" y="-2662"/>
            <a:chExt cx="12192000" cy="6859136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1B3BD39-6E50-C84B-845C-103757000593}"/>
                </a:ext>
              </a:extLst>
            </p:cNvPr>
            <p:cNvSpPr/>
            <p:nvPr userDrawn="1"/>
          </p:nvSpPr>
          <p:spPr>
            <a:xfrm>
              <a:off x="0" y="0"/>
              <a:ext cx="12192000" cy="6856474"/>
            </a:xfrm>
            <a:prstGeom prst="rect">
              <a:avLst/>
            </a:prstGeom>
            <a:solidFill>
              <a:srgbClr val="3A38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A687"/>
                </a:solidFill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CEC3DC4-4E91-0641-8F2B-D1E66D766FD3}"/>
                </a:ext>
              </a:extLst>
            </p:cNvPr>
            <p:cNvSpPr/>
            <p:nvPr userDrawn="1"/>
          </p:nvSpPr>
          <p:spPr>
            <a:xfrm>
              <a:off x="0" y="-2662"/>
              <a:ext cx="12188952" cy="6856474"/>
            </a:xfrm>
            <a:prstGeom prst="rect">
              <a:avLst/>
            </a:prstGeom>
            <a:gradFill flip="none" rotWithShape="1">
              <a:gsLst>
                <a:gs pos="95000">
                  <a:schemeClr val="accent5"/>
                </a:gs>
                <a:gs pos="59000">
                  <a:schemeClr val="accent5">
                    <a:lumMod val="40000"/>
                    <a:lumOff val="60000"/>
                  </a:schemeClr>
                </a:gs>
                <a:gs pos="11000">
                  <a:srgbClr val="444270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A687"/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BF81805-719F-2542-80C3-402FEB89BF91}"/>
              </a:ext>
            </a:extLst>
          </p:cNvPr>
          <p:cNvGrpSpPr/>
          <p:nvPr userDrawn="1"/>
        </p:nvGrpSpPr>
        <p:grpSpPr>
          <a:xfrm>
            <a:off x="526415" y="-10221"/>
            <a:ext cx="4628149" cy="6890327"/>
            <a:chOff x="3308351" y="2370138"/>
            <a:chExt cx="2760662" cy="4110037"/>
          </a:xfrm>
          <a:gradFill flip="none" rotWithShape="1">
            <a:gsLst>
              <a:gs pos="0">
                <a:schemeClr val="accent5"/>
              </a:gs>
              <a:gs pos="74000">
                <a:schemeClr val="accent5">
                  <a:lumMod val="40000"/>
                  <a:lumOff val="60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0800000" scaled="1"/>
            <a:tileRect/>
          </a:gradFill>
        </p:grpSpPr>
        <p:sp>
          <p:nvSpPr>
            <p:cNvPr id="25" name="Freeform 10">
              <a:extLst>
                <a:ext uri="{FF2B5EF4-FFF2-40B4-BE49-F238E27FC236}">
                  <a16:creationId xmlns:a16="http://schemas.microsoft.com/office/drawing/2014/main" id="{BF45DC07-36F0-A246-B6DE-72AD8A09886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213" y="2370138"/>
              <a:ext cx="1574800" cy="3676650"/>
            </a:xfrm>
            <a:custGeom>
              <a:avLst/>
              <a:gdLst>
                <a:gd name="T0" fmla="*/ 239 w 828"/>
                <a:gd name="T1" fmla="*/ 1416 h 1936"/>
                <a:gd name="T2" fmla="*/ 387 w 828"/>
                <a:gd name="T3" fmla="*/ 1936 h 1936"/>
                <a:gd name="T4" fmla="*/ 127 w 828"/>
                <a:gd name="T5" fmla="*/ 1417 h 1936"/>
                <a:gd name="T6" fmla="*/ 239 w 828"/>
                <a:gd name="T7" fmla="*/ 1416 h 1936"/>
                <a:gd name="T8" fmla="*/ 273 w 828"/>
                <a:gd name="T9" fmla="*/ 883 h 1936"/>
                <a:gd name="T10" fmla="*/ 828 w 828"/>
                <a:gd name="T11" fmla="*/ 3 h 1936"/>
                <a:gd name="T12" fmla="*/ 195 w 828"/>
                <a:gd name="T13" fmla="*/ 0 h 1936"/>
                <a:gd name="T14" fmla="*/ 18 w 828"/>
                <a:gd name="T15" fmla="*/ 883 h 1936"/>
                <a:gd name="T16" fmla="*/ 273 w 828"/>
                <a:gd name="T17" fmla="*/ 883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8" h="1936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6D6D2749-44FB-B445-81DB-EB533CF3C2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6" y="5254625"/>
              <a:ext cx="542925" cy="1223962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2">
              <a:extLst>
                <a:ext uri="{FF2B5EF4-FFF2-40B4-BE49-F238E27FC236}">
                  <a16:creationId xmlns:a16="http://schemas.microsoft.com/office/drawing/2014/main" id="{CF3D4EBE-04F4-6F4B-A209-CB5BBF16AF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8351" y="2376488"/>
              <a:ext cx="2270125" cy="4103687"/>
            </a:xfrm>
            <a:custGeom>
              <a:avLst/>
              <a:gdLst>
                <a:gd name="T0" fmla="*/ 32 w 1193"/>
                <a:gd name="T1" fmla="*/ 1413 h 2162"/>
                <a:gd name="T2" fmla="*/ 361 w 1193"/>
                <a:gd name="T3" fmla="*/ 2161 h 2162"/>
                <a:gd name="T4" fmla="*/ 1193 w 1193"/>
                <a:gd name="T5" fmla="*/ 2161 h 2162"/>
                <a:gd name="T6" fmla="*/ 955 w 1193"/>
                <a:gd name="T7" fmla="*/ 1903 h 2162"/>
                <a:gd name="T8" fmla="*/ 704 w 1193"/>
                <a:gd name="T9" fmla="*/ 1413 h 2162"/>
                <a:gd name="T10" fmla="*/ 32 w 1193"/>
                <a:gd name="T11" fmla="*/ 1413 h 2162"/>
                <a:gd name="T12" fmla="*/ 0 w 1193"/>
                <a:gd name="T13" fmla="*/ 879 h 2162"/>
                <a:gd name="T14" fmla="*/ 126 w 1193"/>
                <a:gd name="T15" fmla="*/ 299 h 2162"/>
                <a:gd name="T16" fmla="*/ 275 w 1193"/>
                <a:gd name="T17" fmla="*/ 0 h 2162"/>
                <a:gd name="T18" fmla="*/ 725 w 1193"/>
                <a:gd name="T19" fmla="*/ 0 h 2162"/>
                <a:gd name="T20" fmla="*/ 590 w 1193"/>
                <a:gd name="T21" fmla="*/ 879 h 2162"/>
                <a:gd name="T22" fmla="*/ 0 w 1193"/>
                <a:gd name="T23" fmla="*/ 879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3" h="2162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A8037908-C99B-094B-9FDA-6D6AD5ED6819}"/>
              </a:ext>
            </a:extLst>
          </p:cNvPr>
          <p:cNvSpPr/>
          <p:nvPr userDrawn="1"/>
        </p:nvSpPr>
        <p:spPr>
          <a:xfrm>
            <a:off x="-24272" y="160317"/>
            <a:ext cx="12216272" cy="6305797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20000"/>
                  <a:lumOff val="80000"/>
                </a:schemeClr>
              </a:gs>
              <a:gs pos="63000">
                <a:schemeClr val="accent5"/>
              </a:gs>
            </a:gsLst>
            <a:lin ang="1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9247" y="827145"/>
            <a:ext cx="6139363" cy="1200329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9248" y="2300436"/>
            <a:ext cx="6139363" cy="1623008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289" y="6424167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8C61A40-1EA2-224C-B3B7-13C9149DDE67}" type="datetime1">
              <a:rPr lang="en-US" smtClean="0"/>
              <a:pPr/>
              <a:t>4/2/24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42408" y="642261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8167" y="642233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465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C939768-4B75-F242-A6B4-9CF5A8EECD8E}"/>
              </a:ext>
            </a:extLst>
          </p:cNvPr>
          <p:cNvGrpSpPr/>
          <p:nvPr userDrawn="1"/>
        </p:nvGrpSpPr>
        <p:grpSpPr>
          <a:xfrm>
            <a:off x="-21219" y="0"/>
            <a:ext cx="12210167" cy="6869357"/>
            <a:chOff x="0" y="-2662"/>
            <a:chExt cx="12192000" cy="685913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61BA50B-8B1F-A244-B375-F86C8E5436F9}"/>
                </a:ext>
              </a:extLst>
            </p:cNvPr>
            <p:cNvSpPr/>
            <p:nvPr userDrawn="1"/>
          </p:nvSpPr>
          <p:spPr>
            <a:xfrm>
              <a:off x="0" y="0"/>
              <a:ext cx="12192000" cy="6856474"/>
            </a:xfrm>
            <a:prstGeom prst="rect">
              <a:avLst/>
            </a:prstGeom>
            <a:solidFill>
              <a:srgbClr val="3A38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A687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9EC7C33-1BA5-1748-8B08-423C53E14A7C}"/>
                </a:ext>
              </a:extLst>
            </p:cNvPr>
            <p:cNvSpPr/>
            <p:nvPr userDrawn="1"/>
          </p:nvSpPr>
          <p:spPr>
            <a:xfrm>
              <a:off x="0" y="-2662"/>
              <a:ext cx="12188952" cy="6856474"/>
            </a:xfrm>
            <a:prstGeom prst="rect">
              <a:avLst/>
            </a:prstGeom>
            <a:gradFill flip="none" rotWithShape="1">
              <a:gsLst>
                <a:gs pos="95000">
                  <a:schemeClr val="accent5"/>
                </a:gs>
                <a:gs pos="52000">
                  <a:schemeClr val="accent5">
                    <a:lumMod val="40000"/>
                    <a:lumOff val="60000"/>
                  </a:schemeClr>
                </a:gs>
                <a:gs pos="29000">
                  <a:schemeClr val="accent5"/>
                </a:gs>
                <a:gs pos="12000">
                  <a:srgbClr val="444270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A687"/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3DAB9EF-B79C-C640-9FA8-40D2DFCE2AD1}"/>
              </a:ext>
            </a:extLst>
          </p:cNvPr>
          <p:cNvGrpSpPr/>
          <p:nvPr userDrawn="1"/>
        </p:nvGrpSpPr>
        <p:grpSpPr>
          <a:xfrm>
            <a:off x="526415" y="-10221"/>
            <a:ext cx="4628149" cy="6890327"/>
            <a:chOff x="3308351" y="2370138"/>
            <a:chExt cx="2760662" cy="4110037"/>
          </a:xfrm>
          <a:gradFill flip="none" rotWithShape="1">
            <a:gsLst>
              <a:gs pos="0">
                <a:srgbClr val="815F80"/>
              </a:gs>
              <a:gs pos="74000">
                <a:schemeClr val="accent5"/>
              </a:gs>
              <a:gs pos="83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40000"/>
                  <a:lumOff val="60000"/>
                </a:schemeClr>
              </a:gs>
            </a:gsLst>
            <a:lin ang="10800000" scaled="1"/>
            <a:tileRect/>
          </a:gradFill>
        </p:grpSpPr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192CEE28-B58D-3241-B190-DB9DEBDD11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213" y="2370138"/>
              <a:ext cx="1574800" cy="3676650"/>
            </a:xfrm>
            <a:custGeom>
              <a:avLst/>
              <a:gdLst>
                <a:gd name="T0" fmla="*/ 239 w 828"/>
                <a:gd name="T1" fmla="*/ 1416 h 1936"/>
                <a:gd name="T2" fmla="*/ 387 w 828"/>
                <a:gd name="T3" fmla="*/ 1936 h 1936"/>
                <a:gd name="T4" fmla="*/ 127 w 828"/>
                <a:gd name="T5" fmla="*/ 1417 h 1936"/>
                <a:gd name="T6" fmla="*/ 239 w 828"/>
                <a:gd name="T7" fmla="*/ 1416 h 1936"/>
                <a:gd name="T8" fmla="*/ 273 w 828"/>
                <a:gd name="T9" fmla="*/ 883 h 1936"/>
                <a:gd name="T10" fmla="*/ 828 w 828"/>
                <a:gd name="T11" fmla="*/ 3 h 1936"/>
                <a:gd name="T12" fmla="*/ 195 w 828"/>
                <a:gd name="T13" fmla="*/ 0 h 1936"/>
                <a:gd name="T14" fmla="*/ 18 w 828"/>
                <a:gd name="T15" fmla="*/ 883 h 1936"/>
                <a:gd name="T16" fmla="*/ 273 w 828"/>
                <a:gd name="T17" fmla="*/ 883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8" h="1936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596FB482-A049-3547-9EDC-6CB459264D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6" y="5254625"/>
              <a:ext cx="542925" cy="1223962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7152F9E5-7B6B-C842-8B3D-E679AF46B9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8351" y="2376488"/>
              <a:ext cx="2270125" cy="4103687"/>
            </a:xfrm>
            <a:custGeom>
              <a:avLst/>
              <a:gdLst>
                <a:gd name="T0" fmla="*/ 32 w 1193"/>
                <a:gd name="T1" fmla="*/ 1413 h 2162"/>
                <a:gd name="T2" fmla="*/ 361 w 1193"/>
                <a:gd name="T3" fmla="*/ 2161 h 2162"/>
                <a:gd name="T4" fmla="*/ 1193 w 1193"/>
                <a:gd name="T5" fmla="*/ 2161 h 2162"/>
                <a:gd name="T6" fmla="*/ 955 w 1193"/>
                <a:gd name="T7" fmla="*/ 1903 h 2162"/>
                <a:gd name="T8" fmla="*/ 704 w 1193"/>
                <a:gd name="T9" fmla="*/ 1413 h 2162"/>
                <a:gd name="T10" fmla="*/ 32 w 1193"/>
                <a:gd name="T11" fmla="*/ 1413 h 2162"/>
                <a:gd name="T12" fmla="*/ 0 w 1193"/>
                <a:gd name="T13" fmla="*/ 879 h 2162"/>
                <a:gd name="T14" fmla="*/ 126 w 1193"/>
                <a:gd name="T15" fmla="*/ 299 h 2162"/>
                <a:gd name="T16" fmla="*/ 275 w 1193"/>
                <a:gd name="T17" fmla="*/ 0 h 2162"/>
                <a:gd name="T18" fmla="*/ 725 w 1193"/>
                <a:gd name="T19" fmla="*/ 0 h 2162"/>
                <a:gd name="T20" fmla="*/ 590 w 1193"/>
                <a:gd name="T21" fmla="*/ 879 h 2162"/>
                <a:gd name="T22" fmla="*/ 0 w 1193"/>
                <a:gd name="T23" fmla="*/ 879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3" h="2162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D44CD564-33BC-7448-AB09-E2836BD0852C}"/>
              </a:ext>
            </a:extLst>
          </p:cNvPr>
          <p:cNvSpPr/>
          <p:nvPr userDrawn="1"/>
        </p:nvSpPr>
        <p:spPr>
          <a:xfrm>
            <a:off x="-24272" y="160317"/>
            <a:ext cx="12216272" cy="6305797"/>
          </a:xfrm>
          <a:prstGeom prst="rect">
            <a:avLst/>
          </a:prstGeom>
          <a:gradFill flip="none" rotWithShape="1">
            <a:gsLst>
              <a:gs pos="91000">
                <a:schemeClr val="accent5">
                  <a:lumMod val="20000"/>
                  <a:lumOff val="80000"/>
                </a:schemeClr>
              </a:gs>
              <a:gs pos="0">
                <a:schemeClr val="accent5"/>
              </a:gs>
            </a:gsLst>
            <a:lin ang="1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1104144"/>
            <a:ext cx="10393680" cy="646331"/>
          </a:xfr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5840" y="2271860"/>
            <a:ext cx="10619923" cy="1623008"/>
          </a:xfr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289" y="6424167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8C61A40-1EA2-224C-B3B7-13C9149DDE67}" type="datetime1">
              <a:rPr lang="en-US" smtClean="0"/>
              <a:pPr/>
              <a:t>4/2/24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42408" y="642261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8167" y="642233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102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>
            <a:extLst>
              <a:ext uri="{FF2B5EF4-FFF2-40B4-BE49-F238E27FC236}">
                <a16:creationId xmlns:a16="http://schemas.microsoft.com/office/drawing/2014/main" id="{610150A0-4F87-5741-979B-4F1DAA1B9DE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5841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>
            <a:extLst>
              <a:ext uri="{FF2B5EF4-FFF2-40B4-BE49-F238E27FC236}">
                <a16:creationId xmlns:a16="http://schemas.microsoft.com/office/drawing/2014/main" id="{60330EF1-E578-FB42-AA48-B8A5DFD992A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800000">
            <a:off x="5334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129FBCA-3442-C948-A5D3-5A886834C710}"/>
              </a:ext>
            </a:extLst>
          </p:cNvPr>
          <p:cNvSpPr/>
          <p:nvPr userDrawn="1"/>
        </p:nvSpPr>
        <p:spPr>
          <a:xfrm>
            <a:off x="1463" y="5166906"/>
            <a:ext cx="12190537" cy="189180"/>
          </a:xfrm>
          <a:prstGeom prst="rect">
            <a:avLst/>
          </a:prstGeom>
          <a:solidFill>
            <a:srgbClr val="9DC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657483-7BC8-5847-9144-77E1BD6215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538" y="1091946"/>
            <a:ext cx="10011508" cy="1881164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8D7362-3320-C842-A194-A4E46B29CA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0684" y="3211290"/>
            <a:ext cx="6670431" cy="95987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1FDE31-5646-E74B-9E2C-BB7F838F32B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77538" y="320217"/>
            <a:ext cx="2334211" cy="70831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8B290BD-AB85-0F80-D883-8733FFC5FDA2}"/>
              </a:ext>
            </a:extLst>
          </p:cNvPr>
          <p:cNvSpPr txBox="1"/>
          <p:nvPr userDrawn="1"/>
        </p:nvSpPr>
        <p:spPr>
          <a:xfrm>
            <a:off x="420502" y="6336047"/>
            <a:ext cx="24649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chemeClr val="bg1"/>
                </a:solidFill>
              </a:rPr>
              <a:t>www.nasa.gov</a:t>
            </a:r>
          </a:p>
        </p:txBody>
      </p:sp>
    </p:spTree>
    <p:extLst>
      <p:ext uri="{BB962C8B-B14F-4D97-AF65-F5344CB8AC3E}">
        <p14:creationId xmlns:p14="http://schemas.microsoft.com/office/powerpoint/2010/main" val="3170602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CF075-958D-8A47-9928-9657EB0C6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9876" y="339968"/>
            <a:ext cx="9651023" cy="675437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297F03-63DA-F541-B6A1-6D608D322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246" y="1457324"/>
            <a:ext cx="11653954" cy="4801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478E4-DDCD-9F47-9F15-1C3C307DA0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86977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1/18/2024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0B05E1-45B6-524C-9943-22477325B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6977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Access to Space SMAC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2CE28-878A-E645-AE79-B78B96C96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86977"/>
            <a:ext cx="2743200" cy="365125"/>
          </a:xfrm>
        </p:spPr>
        <p:txBody>
          <a:bodyPr/>
          <a:lstStyle/>
          <a:p>
            <a:fld id="{B5B64795-DA79-3341-91B9-E52BB6DDF781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4" descr="NASA Logo">
            <a:extLst>
              <a:ext uri="{FF2B5EF4-FFF2-40B4-BE49-F238E27FC236}">
                <a16:creationId xmlns:a16="http://schemas.microsoft.com/office/drawing/2014/main" id="{8ED3AEF2-9245-BF42-962D-3E782F58C0D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82034" y="339969"/>
            <a:ext cx="814006" cy="673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D3D25EBB-6A75-274C-BD0D-C635AD080014}"/>
              </a:ext>
            </a:extLst>
          </p:cNvPr>
          <p:cNvCxnSpPr/>
          <p:nvPr userDrawn="1"/>
        </p:nvCxnSpPr>
        <p:spPr>
          <a:xfrm flipH="1">
            <a:off x="-8377" y="6439168"/>
            <a:ext cx="12200377" cy="0"/>
          </a:xfrm>
          <a:prstGeom prst="line">
            <a:avLst/>
          </a:prstGeom>
          <a:ln w="76200">
            <a:solidFill>
              <a:srgbClr val="9DC3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27341DB2-27AE-2A4A-94BC-E0E6C70C39BF}"/>
              </a:ext>
            </a:extLst>
          </p:cNvPr>
          <p:cNvCxnSpPr>
            <a:cxnSpLocks/>
          </p:cNvCxnSpPr>
          <p:nvPr userDrawn="1"/>
        </p:nvCxnSpPr>
        <p:spPr>
          <a:xfrm flipH="1">
            <a:off x="1359876" y="260559"/>
            <a:ext cx="8847380" cy="0"/>
          </a:xfrm>
          <a:prstGeom prst="line">
            <a:avLst/>
          </a:prstGeom>
          <a:ln w="76200">
            <a:gradFill>
              <a:gsLst>
                <a:gs pos="50000">
                  <a:srgbClr val="9DC3E6"/>
                </a:gs>
                <a:gs pos="0">
                  <a:srgbClr val="9DC3E6">
                    <a:alpha val="0"/>
                  </a:srgbClr>
                </a:gs>
                <a:gs pos="100000">
                  <a:srgbClr val="9DC3E6">
                    <a:alpha val="0"/>
                  </a:srgb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C1EE6680-4D1B-7A4D-879E-6ADF0B687727}"/>
              </a:ext>
            </a:extLst>
          </p:cNvPr>
          <p:cNvCxnSpPr>
            <a:cxnSpLocks/>
          </p:cNvCxnSpPr>
          <p:nvPr userDrawn="1"/>
        </p:nvCxnSpPr>
        <p:spPr>
          <a:xfrm flipH="1">
            <a:off x="1359876" y="1080848"/>
            <a:ext cx="9091929" cy="0"/>
          </a:xfrm>
          <a:prstGeom prst="line">
            <a:avLst/>
          </a:prstGeom>
          <a:ln w="76200">
            <a:gradFill>
              <a:gsLst>
                <a:gs pos="50000">
                  <a:srgbClr val="9DC3E6"/>
                </a:gs>
                <a:gs pos="100000">
                  <a:srgbClr val="9DC3E6">
                    <a:alpha val="0"/>
                  </a:srgbClr>
                </a:gs>
                <a:gs pos="0">
                  <a:srgbClr val="9DC3E6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17D9A30-710E-5F54-70AA-B6441DD63073}"/>
              </a:ext>
            </a:extLst>
          </p:cNvPr>
          <p:cNvSpPr/>
          <p:nvPr userDrawn="1"/>
        </p:nvSpPr>
        <p:spPr>
          <a:xfrm rot="5400000">
            <a:off x="-8377" y="6471486"/>
            <a:ext cx="389377" cy="389377"/>
          </a:xfrm>
          <a:prstGeom prst="rtTriangle">
            <a:avLst/>
          </a:prstGeom>
          <a:gradFill flip="none" rotWithShape="1">
            <a:gsLst>
              <a:gs pos="0">
                <a:srgbClr val="9DC3E6"/>
              </a:gs>
              <a:gs pos="100000">
                <a:srgbClr val="9DC3E6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D777C6F9-DC26-B2CA-930C-A3AC419FAC23}"/>
              </a:ext>
            </a:extLst>
          </p:cNvPr>
          <p:cNvSpPr/>
          <p:nvPr userDrawn="1"/>
        </p:nvSpPr>
        <p:spPr>
          <a:xfrm rot="10800000">
            <a:off x="11802622" y="6471486"/>
            <a:ext cx="389377" cy="389377"/>
          </a:xfrm>
          <a:prstGeom prst="rtTriangle">
            <a:avLst/>
          </a:prstGeom>
          <a:gradFill flip="none" rotWithShape="1">
            <a:gsLst>
              <a:gs pos="0">
                <a:srgbClr val="9DC3E6"/>
              </a:gs>
              <a:gs pos="100000">
                <a:srgbClr val="9DC3E6">
                  <a:alpha val="0"/>
                </a:srgb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236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F01CAC-0CB4-4647-9BF0-77445B3E5E15}"/>
              </a:ext>
            </a:extLst>
          </p:cNvPr>
          <p:cNvSpPr/>
          <p:nvPr userDrawn="1"/>
        </p:nvSpPr>
        <p:spPr>
          <a:xfrm>
            <a:off x="0" y="-19393"/>
            <a:ext cx="12192000" cy="6887665"/>
          </a:xfrm>
          <a:prstGeom prst="rect">
            <a:avLst/>
          </a:prstGeom>
          <a:gradFill flip="none" rotWithShape="1">
            <a:gsLst>
              <a:gs pos="91000">
                <a:srgbClr val="C3873A"/>
              </a:gs>
              <a:gs pos="25000">
                <a:srgbClr val="255B74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178FC00-62D8-E046-9751-ABF74CA246E8}"/>
              </a:ext>
            </a:extLst>
          </p:cNvPr>
          <p:cNvGrpSpPr/>
          <p:nvPr userDrawn="1"/>
        </p:nvGrpSpPr>
        <p:grpSpPr>
          <a:xfrm>
            <a:off x="517664" y="-19393"/>
            <a:ext cx="4628149" cy="6890327"/>
            <a:chOff x="3308351" y="2370138"/>
            <a:chExt cx="2760662" cy="4110037"/>
          </a:xfrm>
          <a:gradFill>
            <a:gsLst>
              <a:gs pos="0">
                <a:srgbClr val="A3D1E8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0ACED15E-2780-DD44-A549-8B73F4F8C9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213" y="2370138"/>
              <a:ext cx="1574800" cy="3676650"/>
            </a:xfrm>
            <a:custGeom>
              <a:avLst/>
              <a:gdLst>
                <a:gd name="T0" fmla="*/ 239 w 828"/>
                <a:gd name="T1" fmla="*/ 1416 h 1936"/>
                <a:gd name="T2" fmla="*/ 387 w 828"/>
                <a:gd name="T3" fmla="*/ 1936 h 1936"/>
                <a:gd name="T4" fmla="*/ 127 w 828"/>
                <a:gd name="T5" fmla="*/ 1417 h 1936"/>
                <a:gd name="T6" fmla="*/ 239 w 828"/>
                <a:gd name="T7" fmla="*/ 1416 h 1936"/>
                <a:gd name="T8" fmla="*/ 273 w 828"/>
                <a:gd name="T9" fmla="*/ 883 h 1936"/>
                <a:gd name="T10" fmla="*/ 828 w 828"/>
                <a:gd name="T11" fmla="*/ 3 h 1936"/>
                <a:gd name="T12" fmla="*/ 195 w 828"/>
                <a:gd name="T13" fmla="*/ 0 h 1936"/>
                <a:gd name="T14" fmla="*/ 18 w 828"/>
                <a:gd name="T15" fmla="*/ 883 h 1936"/>
                <a:gd name="T16" fmla="*/ 273 w 828"/>
                <a:gd name="T17" fmla="*/ 883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8" h="1936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ACCEC"/>
                </a:gs>
                <a:gs pos="100000">
                  <a:srgbClr val="6BB7E0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551C759E-093F-2441-98A7-3DEC7BDE92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6" y="5254625"/>
              <a:ext cx="542925" cy="1223962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ABD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FB1A23FC-AD1F-0748-AE5C-4B02400A34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8351" y="2376488"/>
              <a:ext cx="2270125" cy="4103687"/>
            </a:xfrm>
            <a:custGeom>
              <a:avLst/>
              <a:gdLst>
                <a:gd name="T0" fmla="*/ 32 w 1193"/>
                <a:gd name="T1" fmla="*/ 1413 h 2162"/>
                <a:gd name="T2" fmla="*/ 361 w 1193"/>
                <a:gd name="T3" fmla="*/ 2161 h 2162"/>
                <a:gd name="T4" fmla="*/ 1193 w 1193"/>
                <a:gd name="T5" fmla="*/ 2161 h 2162"/>
                <a:gd name="T6" fmla="*/ 955 w 1193"/>
                <a:gd name="T7" fmla="*/ 1903 h 2162"/>
                <a:gd name="T8" fmla="*/ 704 w 1193"/>
                <a:gd name="T9" fmla="*/ 1413 h 2162"/>
                <a:gd name="T10" fmla="*/ 32 w 1193"/>
                <a:gd name="T11" fmla="*/ 1413 h 2162"/>
                <a:gd name="T12" fmla="*/ 0 w 1193"/>
                <a:gd name="T13" fmla="*/ 879 h 2162"/>
                <a:gd name="T14" fmla="*/ 126 w 1193"/>
                <a:gd name="T15" fmla="*/ 299 h 2162"/>
                <a:gd name="T16" fmla="*/ 275 w 1193"/>
                <a:gd name="T17" fmla="*/ 0 h 2162"/>
                <a:gd name="T18" fmla="*/ 725 w 1193"/>
                <a:gd name="T19" fmla="*/ 0 h 2162"/>
                <a:gd name="T20" fmla="*/ 590 w 1193"/>
                <a:gd name="T21" fmla="*/ 879 h 2162"/>
                <a:gd name="T22" fmla="*/ 0 w 1193"/>
                <a:gd name="T23" fmla="*/ 879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3" h="2162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9FDCF2"/>
                </a:gs>
                <a:gs pos="85000">
                  <a:srgbClr val="52B3D9"/>
                </a:gs>
              </a:gsLst>
              <a:lin ang="0" scaled="0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C0BBE337-6FE4-F74A-8847-969FD40E7926}"/>
              </a:ext>
            </a:extLst>
          </p:cNvPr>
          <p:cNvSpPr/>
          <p:nvPr userDrawn="1"/>
        </p:nvSpPr>
        <p:spPr>
          <a:xfrm>
            <a:off x="0" y="203200"/>
            <a:ext cx="12192000" cy="6184900"/>
          </a:xfrm>
          <a:prstGeom prst="rect">
            <a:avLst/>
          </a:prstGeom>
          <a:gradFill flip="none" rotWithShape="1">
            <a:gsLst>
              <a:gs pos="91000">
                <a:srgbClr val="255B74"/>
              </a:gs>
              <a:gs pos="26000">
                <a:srgbClr val="05344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1104144"/>
            <a:ext cx="10393680" cy="646331"/>
          </a:xfrm>
        </p:spPr>
        <p:txBody>
          <a:bodyPr>
            <a:spAutoFit/>
          </a:bodyPr>
          <a:lstStyle>
            <a:lvl1pPr>
              <a:defRPr>
                <a:solidFill>
                  <a:srgbClr val="65CBF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0" y="2271860"/>
            <a:ext cx="10619923" cy="1623008"/>
          </a:xfrm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5CBF9"/>
                </a:solidFill>
              </a:defRPr>
            </a:lvl1pPr>
          </a:lstStyle>
          <a:p>
            <a:r>
              <a:rPr lang="en-US"/>
              <a:t>1/18/2024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5CBF9"/>
                </a:solidFill>
              </a:defRPr>
            </a:lvl1pPr>
          </a:lstStyle>
          <a:p>
            <a:r>
              <a:rPr lang="en-US"/>
              <a:t>Access to Space SMAC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5CBF9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169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6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F180C65-CE71-445A-833C-4D111EC25E97}"/>
              </a:ext>
            </a:extLst>
          </p:cNvPr>
          <p:cNvSpPr/>
          <p:nvPr userDrawn="1"/>
        </p:nvSpPr>
        <p:spPr>
          <a:xfrm>
            <a:off x="-24272" y="170538"/>
            <a:ext cx="12216272" cy="6305797"/>
          </a:xfrm>
          <a:prstGeom prst="rect">
            <a:avLst/>
          </a:prstGeom>
          <a:gradFill flip="none" rotWithShape="1">
            <a:gsLst>
              <a:gs pos="4000">
                <a:schemeClr val="accent5">
                  <a:lumMod val="20000"/>
                  <a:lumOff val="80000"/>
                </a:schemeClr>
              </a:gs>
              <a:gs pos="100000">
                <a:schemeClr val="accent5"/>
              </a:gs>
            </a:gsLst>
            <a:lin ang="1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5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068E336-5EF2-5E45-B3BF-5D203A63F8FC}"/>
              </a:ext>
            </a:extLst>
          </p:cNvPr>
          <p:cNvGrpSpPr/>
          <p:nvPr userDrawn="1"/>
        </p:nvGrpSpPr>
        <p:grpSpPr>
          <a:xfrm>
            <a:off x="-21219" y="0"/>
            <a:ext cx="12210167" cy="6869357"/>
            <a:chOff x="0" y="-2662"/>
            <a:chExt cx="12192000" cy="6859136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1B3BD39-6E50-C84B-845C-103757000593}"/>
                </a:ext>
              </a:extLst>
            </p:cNvPr>
            <p:cNvSpPr/>
            <p:nvPr userDrawn="1"/>
          </p:nvSpPr>
          <p:spPr>
            <a:xfrm>
              <a:off x="0" y="0"/>
              <a:ext cx="12192000" cy="6856474"/>
            </a:xfrm>
            <a:prstGeom prst="rect">
              <a:avLst/>
            </a:prstGeom>
            <a:solidFill>
              <a:srgbClr val="3A38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A687"/>
                </a:solidFill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CEC3DC4-4E91-0641-8F2B-D1E66D766FD3}"/>
                </a:ext>
              </a:extLst>
            </p:cNvPr>
            <p:cNvSpPr/>
            <p:nvPr userDrawn="1"/>
          </p:nvSpPr>
          <p:spPr>
            <a:xfrm>
              <a:off x="0" y="-2662"/>
              <a:ext cx="12188952" cy="6856474"/>
            </a:xfrm>
            <a:prstGeom prst="rect">
              <a:avLst/>
            </a:prstGeom>
            <a:gradFill flip="none" rotWithShape="1">
              <a:gsLst>
                <a:gs pos="95000">
                  <a:schemeClr val="accent5"/>
                </a:gs>
                <a:gs pos="59000">
                  <a:schemeClr val="accent5">
                    <a:lumMod val="40000"/>
                    <a:lumOff val="60000"/>
                  </a:schemeClr>
                </a:gs>
                <a:gs pos="11000">
                  <a:srgbClr val="444270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A687"/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BF81805-719F-2542-80C3-402FEB89BF91}"/>
              </a:ext>
            </a:extLst>
          </p:cNvPr>
          <p:cNvGrpSpPr/>
          <p:nvPr userDrawn="1"/>
        </p:nvGrpSpPr>
        <p:grpSpPr>
          <a:xfrm>
            <a:off x="526415" y="-10221"/>
            <a:ext cx="4628149" cy="6890327"/>
            <a:chOff x="3308351" y="2370138"/>
            <a:chExt cx="2760662" cy="4110037"/>
          </a:xfrm>
          <a:gradFill flip="none" rotWithShape="1">
            <a:gsLst>
              <a:gs pos="0">
                <a:schemeClr val="accent5"/>
              </a:gs>
              <a:gs pos="74000">
                <a:schemeClr val="accent5">
                  <a:lumMod val="40000"/>
                  <a:lumOff val="60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0800000" scaled="1"/>
            <a:tileRect/>
          </a:gradFill>
        </p:grpSpPr>
        <p:sp>
          <p:nvSpPr>
            <p:cNvPr id="25" name="Freeform 10">
              <a:extLst>
                <a:ext uri="{FF2B5EF4-FFF2-40B4-BE49-F238E27FC236}">
                  <a16:creationId xmlns:a16="http://schemas.microsoft.com/office/drawing/2014/main" id="{BF45DC07-36F0-A246-B6DE-72AD8A09886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213" y="2370138"/>
              <a:ext cx="1574800" cy="3676650"/>
            </a:xfrm>
            <a:custGeom>
              <a:avLst/>
              <a:gdLst>
                <a:gd name="T0" fmla="*/ 239 w 828"/>
                <a:gd name="T1" fmla="*/ 1416 h 1936"/>
                <a:gd name="T2" fmla="*/ 387 w 828"/>
                <a:gd name="T3" fmla="*/ 1936 h 1936"/>
                <a:gd name="T4" fmla="*/ 127 w 828"/>
                <a:gd name="T5" fmla="*/ 1417 h 1936"/>
                <a:gd name="T6" fmla="*/ 239 w 828"/>
                <a:gd name="T7" fmla="*/ 1416 h 1936"/>
                <a:gd name="T8" fmla="*/ 273 w 828"/>
                <a:gd name="T9" fmla="*/ 883 h 1936"/>
                <a:gd name="T10" fmla="*/ 828 w 828"/>
                <a:gd name="T11" fmla="*/ 3 h 1936"/>
                <a:gd name="T12" fmla="*/ 195 w 828"/>
                <a:gd name="T13" fmla="*/ 0 h 1936"/>
                <a:gd name="T14" fmla="*/ 18 w 828"/>
                <a:gd name="T15" fmla="*/ 883 h 1936"/>
                <a:gd name="T16" fmla="*/ 273 w 828"/>
                <a:gd name="T17" fmla="*/ 883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8" h="1936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6D6D2749-44FB-B445-81DB-EB533CF3C2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6" y="5254625"/>
              <a:ext cx="542925" cy="1223962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2">
              <a:extLst>
                <a:ext uri="{FF2B5EF4-FFF2-40B4-BE49-F238E27FC236}">
                  <a16:creationId xmlns:a16="http://schemas.microsoft.com/office/drawing/2014/main" id="{CF3D4EBE-04F4-6F4B-A209-CB5BBF16AF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8351" y="2376488"/>
              <a:ext cx="2270125" cy="4103687"/>
            </a:xfrm>
            <a:custGeom>
              <a:avLst/>
              <a:gdLst>
                <a:gd name="T0" fmla="*/ 32 w 1193"/>
                <a:gd name="T1" fmla="*/ 1413 h 2162"/>
                <a:gd name="T2" fmla="*/ 361 w 1193"/>
                <a:gd name="T3" fmla="*/ 2161 h 2162"/>
                <a:gd name="T4" fmla="*/ 1193 w 1193"/>
                <a:gd name="T5" fmla="*/ 2161 h 2162"/>
                <a:gd name="T6" fmla="*/ 955 w 1193"/>
                <a:gd name="T7" fmla="*/ 1903 h 2162"/>
                <a:gd name="T8" fmla="*/ 704 w 1193"/>
                <a:gd name="T9" fmla="*/ 1413 h 2162"/>
                <a:gd name="T10" fmla="*/ 32 w 1193"/>
                <a:gd name="T11" fmla="*/ 1413 h 2162"/>
                <a:gd name="T12" fmla="*/ 0 w 1193"/>
                <a:gd name="T13" fmla="*/ 879 h 2162"/>
                <a:gd name="T14" fmla="*/ 126 w 1193"/>
                <a:gd name="T15" fmla="*/ 299 h 2162"/>
                <a:gd name="T16" fmla="*/ 275 w 1193"/>
                <a:gd name="T17" fmla="*/ 0 h 2162"/>
                <a:gd name="T18" fmla="*/ 725 w 1193"/>
                <a:gd name="T19" fmla="*/ 0 h 2162"/>
                <a:gd name="T20" fmla="*/ 590 w 1193"/>
                <a:gd name="T21" fmla="*/ 879 h 2162"/>
                <a:gd name="T22" fmla="*/ 0 w 1193"/>
                <a:gd name="T23" fmla="*/ 879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3" h="2162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A8037908-C99B-094B-9FDA-6D6AD5ED6819}"/>
              </a:ext>
            </a:extLst>
          </p:cNvPr>
          <p:cNvSpPr/>
          <p:nvPr userDrawn="1"/>
        </p:nvSpPr>
        <p:spPr>
          <a:xfrm>
            <a:off x="-24272" y="160317"/>
            <a:ext cx="12216272" cy="6305797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20000"/>
                  <a:lumOff val="80000"/>
                </a:schemeClr>
              </a:gs>
              <a:gs pos="63000">
                <a:schemeClr val="accent5"/>
              </a:gs>
            </a:gsLst>
            <a:lin ang="1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9247" y="827145"/>
            <a:ext cx="6139363" cy="1200329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9248" y="2300436"/>
            <a:ext cx="6139363" cy="1623008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289" y="6424167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1/18/2024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42408" y="642261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Access to Space SMAC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8167" y="642233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916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utdoor, nature, water, flying&#10;&#10;Description automatically generated">
            <a:extLst>
              <a:ext uri="{FF2B5EF4-FFF2-40B4-BE49-F238E27FC236}">
                <a16:creationId xmlns:a16="http://schemas.microsoft.com/office/drawing/2014/main" id="{97F8866B-DE5A-2044-AD78-880DF7F9B2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402EFE-7EAA-2042-BFD5-33177FA652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81" y="6424167"/>
            <a:ext cx="2743200" cy="365125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en-US"/>
              <a:t>1/18/2024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B1DCC9-6755-1C41-A923-BB12EA8B5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4167"/>
            <a:ext cx="4114800" cy="365125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en-US"/>
              <a:t>Access to Space SMAC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8BE70F-03DA-4747-9669-09C46A6A9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781" y="2969886"/>
            <a:ext cx="4699320" cy="1200329"/>
          </a:xfrm>
        </p:spPr>
        <p:txBody>
          <a:bodyPr wrap="square" anchor="ctr">
            <a:spAutoFit/>
          </a:bodyPr>
          <a:lstStyle>
            <a:lvl1pPr marL="0" indent="0" algn="l">
              <a:tabLst>
                <a:tab pos="3476625" algn="l"/>
              </a:tabLst>
              <a:defRPr sz="40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FB372-536E-3149-8638-387946DFE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269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C939768-4B75-F242-A6B4-9CF5A8EECD8E}"/>
              </a:ext>
            </a:extLst>
          </p:cNvPr>
          <p:cNvGrpSpPr/>
          <p:nvPr userDrawn="1"/>
        </p:nvGrpSpPr>
        <p:grpSpPr>
          <a:xfrm>
            <a:off x="-21219" y="0"/>
            <a:ext cx="12210167" cy="6869357"/>
            <a:chOff x="0" y="-2662"/>
            <a:chExt cx="12192000" cy="685913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61BA50B-8B1F-A244-B375-F86C8E5436F9}"/>
                </a:ext>
              </a:extLst>
            </p:cNvPr>
            <p:cNvSpPr/>
            <p:nvPr userDrawn="1"/>
          </p:nvSpPr>
          <p:spPr>
            <a:xfrm>
              <a:off x="0" y="0"/>
              <a:ext cx="12192000" cy="6856474"/>
            </a:xfrm>
            <a:prstGeom prst="rect">
              <a:avLst/>
            </a:prstGeom>
            <a:solidFill>
              <a:srgbClr val="3A38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A687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9EC7C33-1BA5-1748-8B08-423C53E14A7C}"/>
                </a:ext>
              </a:extLst>
            </p:cNvPr>
            <p:cNvSpPr/>
            <p:nvPr userDrawn="1"/>
          </p:nvSpPr>
          <p:spPr>
            <a:xfrm>
              <a:off x="0" y="-2662"/>
              <a:ext cx="12188952" cy="6856474"/>
            </a:xfrm>
            <a:prstGeom prst="rect">
              <a:avLst/>
            </a:prstGeom>
            <a:gradFill flip="none" rotWithShape="1">
              <a:gsLst>
                <a:gs pos="95000">
                  <a:schemeClr val="accent5"/>
                </a:gs>
                <a:gs pos="52000">
                  <a:schemeClr val="accent5">
                    <a:lumMod val="40000"/>
                    <a:lumOff val="60000"/>
                  </a:schemeClr>
                </a:gs>
                <a:gs pos="29000">
                  <a:schemeClr val="accent5"/>
                </a:gs>
                <a:gs pos="12000">
                  <a:srgbClr val="444270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A687"/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3DAB9EF-B79C-C640-9FA8-40D2DFCE2AD1}"/>
              </a:ext>
            </a:extLst>
          </p:cNvPr>
          <p:cNvGrpSpPr/>
          <p:nvPr userDrawn="1"/>
        </p:nvGrpSpPr>
        <p:grpSpPr>
          <a:xfrm>
            <a:off x="526415" y="-10221"/>
            <a:ext cx="4628149" cy="6890327"/>
            <a:chOff x="3308351" y="2370138"/>
            <a:chExt cx="2760662" cy="4110037"/>
          </a:xfrm>
          <a:gradFill flip="none" rotWithShape="1">
            <a:gsLst>
              <a:gs pos="0">
                <a:srgbClr val="815F80"/>
              </a:gs>
              <a:gs pos="74000">
                <a:schemeClr val="accent5"/>
              </a:gs>
              <a:gs pos="83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40000"/>
                  <a:lumOff val="60000"/>
                </a:schemeClr>
              </a:gs>
            </a:gsLst>
            <a:lin ang="10800000" scaled="1"/>
            <a:tileRect/>
          </a:gradFill>
        </p:grpSpPr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192CEE28-B58D-3241-B190-DB9DEBDD11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213" y="2370138"/>
              <a:ext cx="1574800" cy="3676650"/>
            </a:xfrm>
            <a:custGeom>
              <a:avLst/>
              <a:gdLst>
                <a:gd name="T0" fmla="*/ 239 w 828"/>
                <a:gd name="T1" fmla="*/ 1416 h 1936"/>
                <a:gd name="T2" fmla="*/ 387 w 828"/>
                <a:gd name="T3" fmla="*/ 1936 h 1936"/>
                <a:gd name="T4" fmla="*/ 127 w 828"/>
                <a:gd name="T5" fmla="*/ 1417 h 1936"/>
                <a:gd name="T6" fmla="*/ 239 w 828"/>
                <a:gd name="T7" fmla="*/ 1416 h 1936"/>
                <a:gd name="T8" fmla="*/ 273 w 828"/>
                <a:gd name="T9" fmla="*/ 883 h 1936"/>
                <a:gd name="T10" fmla="*/ 828 w 828"/>
                <a:gd name="T11" fmla="*/ 3 h 1936"/>
                <a:gd name="T12" fmla="*/ 195 w 828"/>
                <a:gd name="T13" fmla="*/ 0 h 1936"/>
                <a:gd name="T14" fmla="*/ 18 w 828"/>
                <a:gd name="T15" fmla="*/ 883 h 1936"/>
                <a:gd name="T16" fmla="*/ 273 w 828"/>
                <a:gd name="T17" fmla="*/ 883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8" h="1936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596FB482-A049-3547-9EDC-6CB459264D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6" y="5254625"/>
              <a:ext cx="542925" cy="1223962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7152F9E5-7B6B-C842-8B3D-E679AF46B9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8351" y="2376488"/>
              <a:ext cx="2270125" cy="4103687"/>
            </a:xfrm>
            <a:custGeom>
              <a:avLst/>
              <a:gdLst>
                <a:gd name="T0" fmla="*/ 32 w 1193"/>
                <a:gd name="T1" fmla="*/ 1413 h 2162"/>
                <a:gd name="T2" fmla="*/ 361 w 1193"/>
                <a:gd name="T3" fmla="*/ 2161 h 2162"/>
                <a:gd name="T4" fmla="*/ 1193 w 1193"/>
                <a:gd name="T5" fmla="*/ 2161 h 2162"/>
                <a:gd name="T6" fmla="*/ 955 w 1193"/>
                <a:gd name="T7" fmla="*/ 1903 h 2162"/>
                <a:gd name="T8" fmla="*/ 704 w 1193"/>
                <a:gd name="T9" fmla="*/ 1413 h 2162"/>
                <a:gd name="T10" fmla="*/ 32 w 1193"/>
                <a:gd name="T11" fmla="*/ 1413 h 2162"/>
                <a:gd name="T12" fmla="*/ 0 w 1193"/>
                <a:gd name="T13" fmla="*/ 879 h 2162"/>
                <a:gd name="T14" fmla="*/ 126 w 1193"/>
                <a:gd name="T15" fmla="*/ 299 h 2162"/>
                <a:gd name="T16" fmla="*/ 275 w 1193"/>
                <a:gd name="T17" fmla="*/ 0 h 2162"/>
                <a:gd name="T18" fmla="*/ 725 w 1193"/>
                <a:gd name="T19" fmla="*/ 0 h 2162"/>
                <a:gd name="T20" fmla="*/ 590 w 1193"/>
                <a:gd name="T21" fmla="*/ 879 h 2162"/>
                <a:gd name="T22" fmla="*/ 0 w 1193"/>
                <a:gd name="T23" fmla="*/ 879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3" h="2162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D44CD564-33BC-7448-AB09-E2836BD0852C}"/>
              </a:ext>
            </a:extLst>
          </p:cNvPr>
          <p:cNvSpPr/>
          <p:nvPr userDrawn="1"/>
        </p:nvSpPr>
        <p:spPr>
          <a:xfrm>
            <a:off x="-24272" y="160317"/>
            <a:ext cx="12216272" cy="6305797"/>
          </a:xfrm>
          <a:prstGeom prst="rect">
            <a:avLst/>
          </a:prstGeom>
          <a:gradFill flip="none" rotWithShape="1">
            <a:gsLst>
              <a:gs pos="91000">
                <a:schemeClr val="accent5">
                  <a:lumMod val="20000"/>
                  <a:lumOff val="80000"/>
                </a:schemeClr>
              </a:gs>
              <a:gs pos="0">
                <a:schemeClr val="accent5"/>
              </a:gs>
            </a:gsLst>
            <a:lin ang="1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1104144"/>
            <a:ext cx="10393680" cy="646331"/>
          </a:xfr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5840" y="2271860"/>
            <a:ext cx="10619923" cy="1623008"/>
          </a:xfr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289" y="6424167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1/18/2024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42408" y="642261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Access to Space SMAC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8167" y="642233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05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FC99B0-4758-A243-BA21-97FFB8B82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854D0B-9CE7-E343-A278-77E82E85C8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FB8ACF-891D-084B-8263-AD5C95505F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AEBF2880-7612-904B-96C4-9F9DE4119766}" type="datetime1">
              <a:rPr lang="en-US" smtClean="0"/>
              <a:t>4/2/24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DE96FF-4711-C74F-9550-B7724CC309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NASA SmallSat LEARN Forum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C8556-64C9-1847-B525-BF906C3397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5B64795-DA79-3341-91B9-E52BB6DDF7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142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68" r:id="rId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FC99B0-4758-A243-BA21-97FFB8B82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854D0B-9CE7-E343-A278-77E82E85C8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FB8ACF-891D-084B-8263-AD5C95505F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1/18/2024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DE96FF-4711-C74F-9550-B7724CC309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Access to Space SMAC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C8556-64C9-1847-B525-BF906C3397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5B64795-DA79-3341-91B9-E52BB6DDF7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058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sv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7.tiff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tiff"/><Relationship Id="rId4" Type="http://schemas.openxmlformats.org/officeDocument/2006/relationships/image" Target="../media/image27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0672B-7801-8950-630A-1415FFFE6B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Rideshare on NASA Missions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088CB2-4573-933E-B72E-38838791F5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0684" y="3211290"/>
            <a:ext cx="6823435" cy="1171524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Government Small Satellite Forum</a:t>
            </a:r>
          </a:p>
          <a:p>
            <a:r>
              <a:rPr lang="en-US" dirty="0"/>
              <a:t>April 16-17, 2024</a:t>
            </a:r>
          </a:p>
          <a:p>
            <a:r>
              <a:rPr lang="en-US" dirty="0"/>
              <a:t>Aly Mendoza-Hill – SMD Rideshare Lead</a:t>
            </a:r>
          </a:p>
          <a:p>
            <a:r>
              <a:rPr lang="en-US" dirty="0"/>
              <a:t>Katie Nelson – Rideshare Process Analyst </a:t>
            </a:r>
          </a:p>
        </p:txBody>
      </p:sp>
    </p:spTree>
    <p:extLst>
      <p:ext uri="{BB962C8B-B14F-4D97-AF65-F5344CB8AC3E}">
        <p14:creationId xmlns:p14="http://schemas.microsoft.com/office/powerpoint/2010/main" val="1194254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40D75-A544-032D-1695-CAC4A37A3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411753-CF8B-D1CC-A5FE-F2C87E40DE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Benefits of Rideshare 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MD Rideshare Introduction</a:t>
            </a:r>
          </a:p>
          <a:p>
            <a:pPr marL="914400" lvl="1" indent="-457200">
              <a:buFont typeface="Wingdings" pitchFamily="2" charset="2"/>
              <a:buChar char="Ø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SMD Org Chart</a:t>
            </a:r>
          </a:p>
          <a:p>
            <a:pPr marL="914400" lvl="1" indent="-457200">
              <a:buFont typeface="Wingdings" pitchFamily="2" charset="2"/>
              <a:buChar char="Ø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NASA SMD Rideshare Policy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Maturing Rideshare on NASA Missions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Launch Options for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SmallSats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NASA SMD Rideshare Examples </a:t>
            </a:r>
          </a:p>
          <a:p>
            <a:pPr marL="457200" indent="-457200">
              <a:buFont typeface="Wingdings" pitchFamily="2" charset="2"/>
              <a:buChar char="Ø"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Wingdings" pitchFamily="2" charset="2"/>
              <a:buChar char="Ø"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6A64DB-DBB3-CA48-993E-0DE1651AF3A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736436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324049A2-BF4E-7113-CF21-E624F8D7E6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3506295"/>
              </p:ext>
            </p:extLst>
          </p:nvPr>
        </p:nvGraphicFramePr>
        <p:xfrm>
          <a:off x="328613" y="1457325"/>
          <a:ext cx="11653837" cy="48021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292CAB-3F12-4522-AB77-AF1FD7500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40007" y="6492875"/>
            <a:ext cx="2743200" cy="365125"/>
          </a:xfrm>
        </p:spPr>
        <p:txBody>
          <a:bodyPr vert="horz" lIns="18288" tIns="45720" rIns="18288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2E8C51FE-49D9-314D-9957-ABBF7DDE8782}" type="slidenum"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3DD2C06-1380-F209-5C1C-8F4D04EB1F4B}"/>
              </a:ext>
            </a:extLst>
          </p:cNvPr>
          <p:cNvSpPr txBox="1">
            <a:spLocks/>
          </p:cNvSpPr>
          <p:nvPr/>
        </p:nvSpPr>
        <p:spPr>
          <a:xfrm>
            <a:off x="1990981" y="455126"/>
            <a:ext cx="7324383" cy="5124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defTabSz="914400">
              <a:lnSpc>
                <a:spcPct val="90000"/>
              </a:lnSpc>
              <a:spcBef>
                <a:spcPct val="0"/>
              </a:spcBef>
              <a:buNone/>
              <a:defRPr sz="3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Benefits of Rideshare</a:t>
            </a:r>
          </a:p>
        </p:txBody>
      </p:sp>
    </p:spTree>
    <p:extLst>
      <p:ext uri="{BB962C8B-B14F-4D97-AF65-F5344CB8AC3E}">
        <p14:creationId xmlns:p14="http://schemas.microsoft.com/office/powerpoint/2010/main" val="3736721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2F5FF-A400-579D-F347-E7B57E74E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/>
              <a:t>SMD Rideshare Office (SRO) Intro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292CAB-3F12-4522-AB77-AF1FD7500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E8C51FE-49D9-314D-9957-ABBF7DDE878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F7AB1AD-25EC-FB45-8B3D-7A40CD0F1F38}"/>
              </a:ext>
            </a:extLst>
          </p:cNvPr>
          <p:cNvSpPr txBox="1">
            <a:spLocks/>
          </p:cNvSpPr>
          <p:nvPr/>
        </p:nvSpPr>
        <p:spPr>
          <a:xfrm>
            <a:off x="319931" y="1079195"/>
            <a:ext cx="11552137" cy="546046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u="sng" dirty="0">
                <a:solidFill>
                  <a:schemeClr val="bg1"/>
                </a:solidFill>
                <a:latin typeface="+mn-lt"/>
              </a:rPr>
              <a:t>Goal:</a:t>
            </a:r>
            <a:r>
              <a:rPr lang="en-US" sz="1600" b="1" dirty="0">
                <a:solidFill>
                  <a:schemeClr val="bg1"/>
                </a:solidFill>
                <a:latin typeface="+mn-lt"/>
              </a:rPr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500" dirty="0">
                <a:solidFill>
                  <a:schemeClr val="bg1"/>
                </a:solidFill>
                <a:latin typeface="+mn-lt"/>
              </a:rPr>
              <a:t>Provide a single POC for SMD Rideshare-related inquiries for both NASA Center and external partners;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500" dirty="0">
                <a:solidFill>
                  <a:schemeClr val="bg1"/>
                </a:solidFill>
                <a:latin typeface="+mn-lt"/>
              </a:rPr>
              <a:t>Maintain overall knowledge and tracking of Rideshare activities for SMD missions, and ensure best utilization of excess LV performance to obtain maximum science on SMD missions</a:t>
            </a:r>
          </a:p>
          <a:p>
            <a:r>
              <a:rPr lang="en-US" sz="1600" b="1" u="sng" dirty="0">
                <a:solidFill>
                  <a:schemeClr val="bg1"/>
                </a:solidFill>
                <a:latin typeface="+mn-lt"/>
              </a:rPr>
              <a:t>Scope of work: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bg1"/>
                </a:solidFill>
                <a:latin typeface="+mn-lt"/>
              </a:rPr>
              <a:t>Supports </a:t>
            </a:r>
            <a:r>
              <a:rPr lang="en-US" sz="1500" b="1" dirty="0">
                <a:solidFill>
                  <a:schemeClr val="bg1"/>
                </a:solidFill>
                <a:latin typeface="+mn-lt"/>
              </a:rPr>
              <a:t>ALL</a:t>
            </a:r>
            <a:r>
              <a:rPr lang="en-US" sz="1500" dirty="0">
                <a:solidFill>
                  <a:schemeClr val="bg1"/>
                </a:solidFill>
                <a:latin typeface="+mn-lt"/>
              </a:rPr>
              <a:t> SMD Divisions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bg1"/>
                </a:solidFill>
                <a:latin typeface="+mn-lt"/>
              </a:rPr>
              <a:t>Works closely with NASA’s Launch Service Program (LSP)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bg1"/>
                </a:solidFill>
                <a:latin typeface="+mn-lt"/>
              </a:rPr>
              <a:t>Works with NASA Center Rideshare POCs to create unified NASA/SMD Rideshare message; delegates tasks to appropriate Center POCs as required; does not replace Center-level Rideshare Payload development work</a:t>
            </a:r>
          </a:p>
          <a:p>
            <a:r>
              <a:rPr lang="en-US" sz="1600" b="1" u="sng" dirty="0">
                <a:solidFill>
                  <a:schemeClr val="bg1"/>
                </a:solidFill>
                <a:latin typeface="+mn-lt"/>
              </a:rPr>
              <a:t>What We Do: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Develop a robust rideshare program to utilize excess mass to orbit and enable additional launch opportunities for the science community</a:t>
            </a:r>
          </a:p>
          <a:p>
            <a:pPr marL="285750" indent="-285750">
              <a:lnSpc>
                <a:spcPts val="192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bg1"/>
                </a:solidFill>
                <a:latin typeface="+mn-lt"/>
              </a:rPr>
              <a:t>Standardizing Announcement of Opportunity (AO) language and reviewing each AO for consistency</a:t>
            </a:r>
          </a:p>
          <a:p>
            <a:pPr marL="285750" indent="-285750">
              <a:lnSpc>
                <a:spcPts val="192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bg1"/>
                </a:solidFill>
                <a:latin typeface="+mn-lt"/>
              </a:rPr>
              <a:t>Developing key documents: SMD RS101, SMD RUG &amp; DNH requirements, &amp; the internal SMD RS Implementation Plan</a:t>
            </a:r>
          </a:p>
          <a:p>
            <a:pPr marL="285750" indent="-285750">
              <a:lnSpc>
                <a:spcPts val="192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bg1"/>
                </a:solidFill>
                <a:latin typeface="+mn-lt"/>
              </a:rPr>
              <a:t>Performing top-level payload compatibility analyses of rideshare missions to identify potential impacts to the primary payload or the success of the secondaries</a:t>
            </a:r>
          </a:p>
          <a:p>
            <a:pPr marL="285750" indent="-285750">
              <a:lnSpc>
                <a:spcPts val="192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bg1"/>
                </a:solidFill>
                <a:latin typeface="+mn-lt"/>
              </a:rPr>
              <a:t>Maintaining a list of SMD launch opportunities and tracking potential external launch opportunities</a:t>
            </a:r>
          </a:p>
        </p:txBody>
      </p:sp>
    </p:spTree>
    <p:extLst>
      <p:ext uri="{BB962C8B-B14F-4D97-AF65-F5344CB8AC3E}">
        <p14:creationId xmlns:p14="http://schemas.microsoft.com/office/powerpoint/2010/main" val="3600106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A chart illustrating the SMD leadership hierarchy">
            <a:extLst>
              <a:ext uri="{FF2B5EF4-FFF2-40B4-BE49-F238E27FC236}">
                <a16:creationId xmlns:a16="http://schemas.microsoft.com/office/drawing/2014/main" id="{7762AA5C-AB24-DC32-08BB-661BC1B35E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51" y="1048380"/>
            <a:ext cx="8185553" cy="5478362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3DC3D5E-A2F8-C3C5-2704-C36FCAB79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/>
              <a:t>SMD Rideshare Office (SRO) Organization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97E65-20B0-499B-AD85-FB776B2CB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43352" y="6471891"/>
            <a:ext cx="2743200" cy="365125"/>
          </a:xfrm>
          <a:ln>
            <a:noFill/>
          </a:ln>
        </p:spPr>
        <p:txBody>
          <a:bodyPr/>
          <a:lstStyle/>
          <a:p>
            <a:fld id="{2E8C51FE-49D9-314D-9957-ABBF7DDE878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45E6540-51DC-854F-9559-F3E74F6A6797}"/>
              </a:ext>
            </a:extLst>
          </p:cNvPr>
          <p:cNvSpPr/>
          <p:nvPr/>
        </p:nvSpPr>
        <p:spPr>
          <a:xfrm>
            <a:off x="652960" y="4139462"/>
            <a:ext cx="7731238" cy="106018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3FA23FD-9C80-2E48-8606-BBDB57C3F3F2}"/>
              </a:ext>
            </a:extLst>
          </p:cNvPr>
          <p:cNvSpPr txBox="1"/>
          <p:nvPr/>
        </p:nvSpPr>
        <p:spPr>
          <a:xfrm>
            <a:off x="9758329" y="2178718"/>
            <a:ext cx="184825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SMD Rideshare Office</a:t>
            </a:r>
          </a:p>
          <a:p>
            <a:pPr algn="ctr"/>
            <a:r>
              <a:rPr lang="en-US" sz="1200" b="1" i="1" dirty="0">
                <a:solidFill>
                  <a:schemeClr val="bg1"/>
                </a:solidFill>
              </a:rPr>
              <a:t>Lead: </a:t>
            </a:r>
            <a:r>
              <a:rPr lang="en-US" sz="1200" i="1" dirty="0">
                <a:solidFill>
                  <a:schemeClr val="bg1"/>
                </a:solidFill>
              </a:rPr>
              <a:t>Aly-Mendoza-Hill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4AF8515-7324-2044-8C34-181B3BA0E9C5}"/>
              </a:ext>
            </a:extLst>
          </p:cNvPr>
          <p:cNvCxnSpPr>
            <a:cxnSpLocks/>
            <a:endCxn id="30" idx="3"/>
          </p:cNvCxnSpPr>
          <p:nvPr/>
        </p:nvCxnSpPr>
        <p:spPr>
          <a:xfrm flipH="1" flipV="1">
            <a:off x="6796766" y="2538601"/>
            <a:ext cx="3041944" cy="272124"/>
          </a:xfrm>
          <a:prstGeom prst="straightConnector1">
            <a:avLst/>
          </a:prstGeom>
          <a:ln w="1905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4C0A8D82-3469-C744-9F2B-7EAF3F9047C3}"/>
              </a:ext>
            </a:extLst>
          </p:cNvPr>
          <p:cNvSpPr/>
          <p:nvPr/>
        </p:nvSpPr>
        <p:spPr>
          <a:xfrm>
            <a:off x="5699799" y="2327491"/>
            <a:ext cx="1096967" cy="42222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F94AF44-3E28-A14A-B2E3-A16372832885}"/>
              </a:ext>
            </a:extLst>
          </p:cNvPr>
          <p:cNvSpPr txBox="1"/>
          <p:nvPr/>
        </p:nvSpPr>
        <p:spPr>
          <a:xfrm rot="751345">
            <a:off x="8581104" y="2313831"/>
            <a:ext cx="111547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rgbClr val="FFFF00"/>
                </a:solidFill>
              </a:rPr>
              <a:t>Reports to </a:t>
            </a:r>
          </a:p>
          <a:p>
            <a:pPr algn="ctr"/>
            <a:r>
              <a:rPr lang="en-US" sz="1050" dirty="0">
                <a:solidFill>
                  <a:srgbClr val="FFFF00"/>
                </a:solidFill>
              </a:rPr>
              <a:t>DAAP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AB8AD27-B503-6249-8FEF-CE2F7CDA8987}"/>
              </a:ext>
            </a:extLst>
          </p:cNvPr>
          <p:cNvSpPr txBox="1"/>
          <p:nvPr/>
        </p:nvSpPr>
        <p:spPr>
          <a:xfrm rot="19023418">
            <a:off x="8614840" y="3396885"/>
            <a:ext cx="143550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rgbClr val="FFFF00"/>
                </a:solidFill>
              </a:rPr>
              <a:t>Supports all SMD </a:t>
            </a:r>
          </a:p>
          <a:p>
            <a:pPr algn="ctr"/>
            <a:r>
              <a:rPr lang="en-US" sz="1050" dirty="0">
                <a:solidFill>
                  <a:srgbClr val="FFFF00"/>
                </a:solidFill>
              </a:rPr>
              <a:t>Divisions and </a:t>
            </a:r>
          </a:p>
          <a:p>
            <a:pPr algn="ctr"/>
            <a:r>
              <a:rPr lang="en-US" sz="1050" dirty="0">
                <a:solidFill>
                  <a:srgbClr val="FFFF00"/>
                </a:solidFill>
              </a:rPr>
              <a:t>Missions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EA80ADC-0BC0-0C43-B236-2A206A646356}"/>
              </a:ext>
            </a:extLst>
          </p:cNvPr>
          <p:cNvCxnSpPr>
            <a:cxnSpLocks/>
          </p:cNvCxnSpPr>
          <p:nvPr/>
        </p:nvCxnSpPr>
        <p:spPr>
          <a:xfrm flipH="1">
            <a:off x="8428596" y="2827376"/>
            <a:ext cx="1388183" cy="1330885"/>
          </a:xfrm>
          <a:prstGeom prst="straightConnector1">
            <a:avLst/>
          </a:prstGeom>
          <a:ln w="1905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B6000148-E082-9B47-856B-64731992C916}"/>
              </a:ext>
            </a:extLst>
          </p:cNvPr>
          <p:cNvSpPr txBox="1"/>
          <p:nvPr/>
        </p:nvSpPr>
        <p:spPr>
          <a:xfrm>
            <a:off x="10076332" y="2638471"/>
            <a:ext cx="1725101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bg1"/>
                </a:solidFill>
              </a:rPr>
              <a:t>Joe Westlake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bg1"/>
                </a:solidFill>
              </a:rPr>
              <a:t>Peg Luce &amp; Nicole </a:t>
            </a:r>
            <a:r>
              <a:rPr lang="en-US" sz="1050" dirty="0" err="1">
                <a:solidFill>
                  <a:schemeClr val="bg1"/>
                </a:solidFill>
              </a:rPr>
              <a:t>Rayl</a:t>
            </a:r>
            <a:endParaRPr lang="en-US" sz="1050" dirty="0">
              <a:solidFill>
                <a:schemeClr val="bg1"/>
              </a:solidFill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bg1"/>
                </a:solidFill>
              </a:rPr>
              <a:t>Alan Zide  (PT)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bg1"/>
                </a:solidFill>
              </a:rPr>
              <a:t>David Cheney (PT)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bg1"/>
                </a:solidFill>
              </a:rPr>
              <a:t>Katie Nelson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F722C9A-3DEC-2045-8098-EBDAD168E85F}"/>
              </a:ext>
            </a:extLst>
          </p:cNvPr>
          <p:cNvSpPr txBox="1"/>
          <p:nvPr/>
        </p:nvSpPr>
        <p:spPr>
          <a:xfrm>
            <a:off x="10663205" y="4401478"/>
            <a:ext cx="1193884" cy="1092607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u="sng" dirty="0">
                <a:solidFill>
                  <a:schemeClr val="bg1"/>
                </a:solidFill>
              </a:rPr>
              <a:t>NASA Centers</a:t>
            </a:r>
            <a:br>
              <a:rPr lang="en-US" sz="1600" u="sng" dirty="0">
                <a:solidFill>
                  <a:schemeClr val="bg1"/>
                </a:solidFill>
              </a:rPr>
            </a:br>
            <a:r>
              <a:rPr lang="en-US" sz="1100" dirty="0">
                <a:solidFill>
                  <a:schemeClr val="bg1"/>
                </a:solidFill>
              </a:rPr>
              <a:t>ARC, GSFC, LaRC, MSFC, KSC, JPL  etc.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486B320-07C8-4A4C-964E-711CC069F1D9}"/>
              </a:ext>
            </a:extLst>
          </p:cNvPr>
          <p:cNvSpPr/>
          <p:nvPr/>
        </p:nvSpPr>
        <p:spPr>
          <a:xfrm>
            <a:off x="9838710" y="2148909"/>
            <a:ext cx="1847842" cy="134498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48C8706-4DE8-BF47-B27C-E7B5BAF5CCD3}"/>
              </a:ext>
            </a:extLst>
          </p:cNvPr>
          <p:cNvCxnSpPr>
            <a:cxnSpLocks/>
            <a:endCxn id="35" idx="0"/>
          </p:cNvCxnSpPr>
          <p:nvPr/>
        </p:nvCxnSpPr>
        <p:spPr>
          <a:xfrm>
            <a:off x="11260147" y="3499346"/>
            <a:ext cx="0" cy="902132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7019B90E-AA65-EB46-AF61-D55182E25914}"/>
              </a:ext>
            </a:extLst>
          </p:cNvPr>
          <p:cNvSpPr txBox="1"/>
          <p:nvPr/>
        </p:nvSpPr>
        <p:spPr>
          <a:xfrm>
            <a:off x="9351336" y="4595425"/>
            <a:ext cx="977780" cy="761747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 u="sng"/>
            </a:lvl1pPr>
          </a:lstStyle>
          <a:p>
            <a:r>
              <a:rPr lang="en-US" sz="1200" i="1" u="none" dirty="0">
                <a:solidFill>
                  <a:schemeClr val="bg1"/>
                </a:solidFill>
              </a:rPr>
              <a:t>Florence Tan</a:t>
            </a:r>
          </a:p>
          <a:p>
            <a:r>
              <a:rPr lang="en-US" sz="1050" u="none" dirty="0">
                <a:solidFill>
                  <a:schemeClr val="bg1"/>
                </a:solidFill>
              </a:rPr>
              <a:t>Deputy Chief Technologist,</a:t>
            </a:r>
          </a:p>
          <a:p>
            <a:r>
              <a:rPr lang="en-US" sz="1050" u="none" dirty="0">
                <a:solidFill>
                  <a:srgbClr val="00B0F0"/>
                </a:solidFill>
              </a:rPr>
              <a:t>SSCG Chair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D6A46A-119D-5A4B-8A0C-637413C3470C}"/>
              </a:ext>
            </a:extLst>
          </p:cNvPr>
          <p:cNvSpPr txBox="1"/>
          <p:nvPr/>
        </p:nvSpPr>
        <p:spPr>
          <a:xfrm>
            <a:off x="9108965" y="5802049"/>
            <a:ext cx="2743200" cy="507831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 u="sng"/>
            </a:lvl1pPr>
          </a:lstStyle>
          <a:p>
            <a:r>
              <a:rPr lang="en-US" dirty="0">
                <a:solidFill>
                  <a:schemeClr val="bg1"/>
                </a:solidFill>
              </a:rPr>
              <a:t>Launch Services Program</a:t>
            </a:r>
          </a:p>
          <a:p>
            <a:r>
              <a:rPr lang="en-US" sz="1100" u="none" dirty="0">
                <a:solidFill>
                  <a:schemeClr val="bg1"/>
                </a:solidFill>
              </a:rPr>
              <a:t>Space Operations Mission Directorate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6D92138-22A4-7848-8959-9BD8C66B4567}"/>
              </a:ext>
            </a:extLst>
          </p:cNvPr>
          <p:cNvCxnSpPr>
            <a:cxnSpLocks/>
          </p:cNvCxnSpPr>
          <p:nvPr/>
        </p:nvCxnSpPr>
        <p:spPr>
          <a:xfrm>
            <a:off x="10442050" y="3520134"/>
            <a:ext cx="0" cy="2281915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440C869F-BF29-3A48-97CE-0170F6C70730}"/>
              </a:ext>
            </a:extLst>
          </p:cNvPr>
          <p:cNvCxnSpPr>
            <a:cxnSpLocks/>
          </p:cNvCxnSpPr>
          <p:nvPr/>
        </p:nvCxnSpPr>
        <p:spPr>
          <a:xfrm>
            <a:off x="10170742" y="3520134"/>
            <a:ext cx="0" cy="1069839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61DE78E8-E9F7-49EF-3CA1-7CB288EC7574}"/>
              </a:ext>
            </a:extLst>
          </p:cNvPr>
          <p:cNvSpPr/>
          <p:nvPr/>
        </p:nvSpPr>
        <p:spPr>
          <a:xfrm>
            <a:off x="3770577" y="1544824"/>
            <a:ext cx="914400" cy="189441"/>
          </a:xfrm>
          <a:prstGeom prst="ellipse">
            <a:avLst/>
          </a:prstGeom>
          <a:noFill/>
          <a:ln w="603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BD15F5D-13D4-89F4-C933-638DB16BEC8B}"/>
              </a:ext>
            </a:extLst>
          </p:cNvPr>
          <p:cNvCxnSpPr>
            <a:cxnSpLocks/>
          </p:cNvCxnSpPr>
          <p:nvPr/>
        </p:nvCxnSpPr>
        <p:spPr>
          <a:xfrm flipH="1">
            <a:off x="4800600" y="1711692"/>
            <a:ext cx="5211469" cy="0"/>
          </a:xfrm>
          <a:prstGeom prst="straightConnector1">
            <a:avLst/>
          </a:prstGeom>
          <a:ln w="3175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BA3A271-B545-1704-5582-86F95F7967D8}"/>
              </a:ext>
            </a:extLst>
          </p:cNvPr>
          <p:cNvSpPr txBox="1"/>
          <p:nvPr/>
        </p:nvSpPr>
        <p:spPr>
          <a:xfrm>
            <a:off x="8551704" y="1434533"/>
            <a:ext cx="171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NEW SMD AA, Nicola Fox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4600A1-77EB-D756-901D-F57E63E77D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5894" y="1048380"/>
            <a:ext cx="1187728" cy="10311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BCD6844-9734-4089-D805-FA34B2A6B76A}"/>
              </a:ext>
            </a:extLst>
          </p:cNvPr>
          <p:cNvSpPr txBox="1"/>
          <p:nvPr/>
        </p:nvSpPr>
        <p:spPr>
          <a:xfrm>
            <a:off x="8959951" y="4234487"/>
            <a:ext cx="977780" cy="276999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 u="sng"/>
            </a:lvl1pPr>
          </a:lstStyle>
          <a:p>
            <a:r>
              <a:rPr lang="en-US" sz="1200" i="1" u="none" dirty="0">
                <a:solidFill>
                  <a:srgbClr val="00B0F0"/>
                </a:solidFill>
              </a:rPr>
              <a:t>SSCG</a:t>
            </a:r>
            <a:endParaRPr lang="en-US" sz="1050" u="none" dirty="0">
              <a:solidFill>
                <a:srgbClr val="00B0F0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8BD6954-E8AD-B94E-35FA-2F7C5FD8D5F7}"/>
              </a:ext>
            </a:extLst>
          </p:cNvPr>
          <p:cNvCxnSpPr>
            <a:cxnSpLocks/>
            <a:endCxn id="10" idx="0"/>
          </p:cNvCxnSpPr>
          <p:nvPr/>
        </p:nvCxnSpPr>
        <p:spPr>
          <a:xfrm flipH="1">
            <a:off x="9448841" y="3520134"/>
            <a:ext cx="488890" cy="714353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3782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B108E32-2D18-1849-B3CC-EE2267B97D1C}"/>
              </a:ext>
            </a:extLst>
          </p:cNvPr>
          <p:cNvSpPr txBox="1">
            <a:spLocks/>
          </p:cNvSpPr>
          <p:nvPr/>
        </p:nvSpPr>
        <p:spPr>
          <a:xfrm>
            <a:off x="510988" y="1129553"/>
            <a:ext cx="11681012" cy="54753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29DD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SMD 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produced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 a rideshare policy and established the SRO to develop standard rideshare processes.</a:t>
            </a: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29DD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SPD-32 Evolved Expendable Launch Vehicle (EELV) Secondary Payload Adapter (ESPA) Secondary Payloads Rideshare</a:t>
            </a:r>
          </a:p>
          <a:p>
            <a:pPr marL="742950" marR="0" lvl="1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29DD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Baseline policy signed Oct. 2018; Policy updated January 2021 (Rev 2); Enables rideshare or launch accommodation opportunities using an</a:t>
            </a:r>
            <a:r>
              <a:rPr kumimoji="0" lang="en-US" sz="2000" b="0" i="1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 ESPA-type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ring integrated on the launch service procured for an SMD primary payload </a:t>
            </a:r>
            <a:r>
              <a:rPr kumimoji="0" lang="en-US" sz="2000" b="1" i="1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with identified excess performance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.</a:t>
            </a:r>
          </a:p>
          <a:p>
            <a:pPr marL="120015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29DD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Enables SMD to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offer any excess capacity not utilized for SMD investigations to other NASA Mission Directorates (MD), other U.S. Government Agencies, or NASA’s International partners </a:t>
            </a:r>
          </a:p>
          <a:p>
            <a:pPr marL="1200150" lvl="2" indent="-228600">
              <a:spcBef>
                <a:spcPts val="1000"/>
              </a:spcBef>
              <a:buClr>
                <a:srgbClr val="629DD1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Establishes that secondary manifests will be decided NLT 24 months prior to the launch date to minimize impacts to NASA primary missions</a:t>
            </a:r>
          </a:p>
          <a:p>
            <a:pPr marL="742950" lvl="1" indent="-228600">
              <a:spcBef>
                <a:spcPts val="1000"/>
              </a:spcBef>
              <a:buClr>
                <a:srgbClr val="629DD1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FF0000"/>
                </a:solidFill>
                <a:latin typeface="+mn-lt"/>
              </a:rPr>
              <a:t>Rev 3 </a:t>
            </a:r>
            <a:r>
              <a:rPr lang="en-US" sz="2000">
                <a:solidFill>
                  <a:srgbClr val="FF0000"/>
                </a:solidFill>
                <a:latin typeface="+mn-lt"/>
              </a:rPr>
              <a:t>expected 2024</a:t>
            </a:r>
            <a:endParaRPr lang="en-US" sz="2000" dirty="0">
              <a:solidFill>
                <a:schemeClr val="bg1"/>
              </a:solidFill>
              <a:latin typeface="+mn-lt"/>
            </a:endParaRPr>
          </a:p>
          <a:p>
            <a:pPr marL="971550" marR="0" lvl="2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29DD1"/>
              </a:buClr>
              <a:buSzTx/>
              <a:tabLst/>
              <a:defRPr/>
            </a:pPr>
            <a:endParaRPr kumimoji="0" lang="en-US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</a:endParaRPr>
          </a:p>
          <a:p>
            <a:pPr marL="285750" indent="-228600">
              <a:buClr>
                <a:srgbClr val="629DD1"/>
              </a:buClr>
              <a:buFont typeface="Arial" panose="020B0604020202020204" pitchFamily="34" charset="0"/>
              <a:buChar char="•"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** This policy currently</a:t>
            </a:r>
            <a:r>
              <a:rPr kumimoji="0" lang="en-US" sz="1400" b="0" i="1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only applies to ESPA-class and independent </a:t>
            </a:r>
            <a:r>
              <a:rPr kumimoji="0" 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Cubesat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 missions on ESPA ports (not </a:t>
            </a:r>
            <a:r>
              <a:rPr kumimoji="0" 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Cubesats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  <a:t> which are managed through the CubeSat Launch Initiative-CSLI).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08DB9C-D489-255E-8544-329EA4795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NASA SMD Rideshare Policy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BF52B1-2C27-DB10-EE87-72EFF55E2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E8C51FE-49D9-314D-9957-ABBF7DDE878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730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Google Shape;117;p16"/>
          <p:cNvGrpSpPr/>
          <p:nvPr/>
        </p:nvGrpSpPr>
        <p:grpSpPr>
          <a:xfrm>
            <a:off x="770769" y="1449177"/>
            <a:ext cx="2376865" cy="2594689"/>
            <a:chOff x="578076" y="1086883"/>
            <a:chExt cx="1782649" cy="1946017"/>
          </a:xfrm>
        </p:grpSpPr>
        <p:sp>
          <p:nvSpPr>
            <p:cNvPr id="118" name="Google Shape;118;p16"/>
            <p:cNvSpPr/>
            <p:nvPr/>
          </p:nvSpPr>
          <p:spPr>
            <a:xfrm>
              <a:off x="1912750" y="1382375"/>
              <a:ext cx="230100" cy="1119800"/>
            </a:xfrm>
            <a:custGeom>
              <a:avLst/>
              <a:gdLst/>
              <a:ahLst/>
              <a:cxnLst/>
              <a:rect l="l" t="t" r="r" b="b"/>
              <a:pathLst>
                <a:path w="9204" h="44792" extrusionOk="0">
                  <a:moveTo>
                    <a:pt x="0" y="1"/>
                  </a:moveTo>
                  <a:lnTo>
                    <a:pt x="0" y="33291"/>
                  </a:lnTo>
                  <a:cubicBezTo>
                    <a:pt x="0" y="38244"/>
                    <a:pt x="2810" y="42649"/>
                    <a:pt x="7096" y="44792"/>
                  </a:cubicBezTo>
                  <a:lnTo>
                    <a:pt x="9204" y="44792"/>
                  </a:lnTo>
                  <a:lnTo>
                    <a:pt x="9204" y="43328"/>
                  </a:lnTo>
                  <a:cubicBezTo>
                    <a:pt x="5025" y="41804"/>
                    <a:pt x="2179" y="37827"/>
                    <a:pt x="2179" y="33291"/>
                  </a:cubicBezTo>
                  <a:lnTo>
                    <a:pt x="2179" y="1"/>
                  </a:ln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solidFill>
                  <a:schemeClr val="bg1"/>
                </a:solidFill>
              </a:endParaRPr>
            </a:p>
          </p:txBody>
        </p:sp>
        <p:sp>
          <p:nvSpPr>
            <p:cNvPr id="119" name="Google Shape;119;p16"/>
            <p:cNvSpPr/>
            <p:nvPr/>
          </p:nvSpPr>
          <p:spPr>
            <a:xfrm>
              <a:off x="1192125" y="2443825"/>
              <a:ext cx="1134375" cy="589075"/>
            </a:xfrm>
            <a:custGeom>
              <a:avLst/>
              <a:gdLst/>
              <a:ahLst/>
              <a:cxnLst/>
              <a:rect l="l" t="t" r="r" b="b"/>
              <a:pathLst>
                <a:path w="45375" h="23563" extrusionOk="0">
                  <a:moveTo>
                    <a:pt x="0" y="0"/>
                  </a:moveTo>
                  <a:lnTo>
                    <a:pt x="0" y="23563"/>
                  </a:lnTo>
                  <a:lnTo>
                    <a:pt x="33599" y="23563"/>
                  </a:lnTo>
                  <a:cubicBezTo>
                    <a:pt x="40100" y="23563"/>
                    <a:pt x="45375" y="18288"/>
                    <a:pt x="45375" y="11788"/>
                  </a:cubicBezTo>
                  <a:cubicBezTo>
                    <a:pt x="45375" y="5275"/>
                    <a:pt x="40100" y="0"/>
                    <a:pt x="33599" y="0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2267" dirty="0">
                  <a:solidFill>
                    <a:schemeClr val="bg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2018</a:t>
              </a:r>
              <a:endParaRPr sz="2267" dirty="0">
                <a:solidFill>
                  <a:schemeClr val="bg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20" name="Google Shape;120;p16"/>
            <p:cNvSpPr/>
            <p:nvPr/>
          </p:nvSpPr>
          <p:spPr>
            <a:xfrm>
              <a:off x="2140450" y="1450250"/>
              <a:ext cx="150050" cy="150050"/>
            </a:xfrm>
            <a:custGeom>
              <a:avLst/>
              <a:gdLst/>
              <a:ahLst/>
              <a:cxnLst/>
              <a:rect l="l" t="t" r="r" b="b"/>
              <a:pathLst>
                <a:path w="6002" h="6002" extrusionOk="0">
                  <a:moveTo>
                    <a:pt x="3001" y="536"/>
                  </a:moveTo>
                  <a:cubicBezTo>
                    <a:pt x="4358" y="536"/>
                    <a:pt x="5465" y="1643"/>
                    <a:pt x="5465" y="3001"/>
                  </a:cubicBezTo>
                  <a:cubicBezTo>
                    <a:pt x="5465" y="4370"/>
                    <a:pt x="4358" y="5465"/>
                    <a:pt x="3001" y="5465"/>
                  </a:cubicBezTo>
                  <a:cubicBezTo>
                    <a:pt x="1643" y="5465"/>
                    <a:pt x="536" y="4370"/>
                    <a:pt x="536" y="3001"/>
                  </a:cubicBezTo>
                  <a:cubicBezTo>
                    <a:pt x="536" y="1643"/>
                    <a:pt x="1643" y="536"/>
                    <a:pt x="3001" y="536"/>
                  </a:cubicBezTo>
                  <a:close/>
                  <a:moveTo>
                    <a:pt x="3001" y="0"/>
                  </a:moveTo>
                  <a:cubicBezTo>
                    <a:pt x="1346" y="0"/>
                    <a:pt x="0" y="1346"/>
                    <a:pt x="0" y="3001"/>
                  </a:cubicBezTo>
                  <a:cubicBezTo>
                    <a:pt x="0" y="4656"/>
                    <a:pt x="1346" y="6001"/>
                    <a:pt x="3001" y="6001"/>
                  </a:cubicBezTo>
                  <a:cubicBezTo>
                    <a:pt x="4656" y="6001"/>
                    <a:pt x="6001" y="4656"/>
                    <a:pt x="6001" y="3001"/>
                  </a:cubicBezTo>
                  <a:cubicBezTo>
                    <a:pt x="6001" y="1346"/>
                    <a:pt x="4656" y="0"/>
                    <a:pt x="3001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solidFill>
                  <a:schemeClr val="bg1"/>
                </a:solidFill>
              </a:endParaRPr>
            </a:p>
          </p:txBody>
        </p:sp>
        <p:sp>
          <p:nvSpPr>
            <p:cNvPr id="121" name="Google Shape;121;p16"/>
            <p:cNvSpPr/>
            <p:nvPr/>
          </p:nvSpPr>
          <p:spPr>
            <a:xfrm>
              <a:off x="2070200" y="1382375"/>
              <a:ext cx="290525" cy="286075"/>
            </a:xfrm>
            <a:custGeom>
              <a:avLst/>
              <a:gdLst/>
              <a:ahLst/>
              <a:cxnLst/>
              <a:rect l="l" t="t" r="r" b="b"/>
              <a:pathLst>
                <a:path w="11621" h="11443" extrusionOk="0">
                  <a:moveTo>
                    <a:pt x="7085" y="596"/>
                  </a:moveTo>
                  <a:cubicBezTo>
                    <a:pt x="7335" y="656"/>
                    <a:pt x="7573" y="739"/>
                    <a:pt x="7799" y="834"/>
                  </a:cubicBezTo>
                  <a:lnTo>
                    <a:pt x="7799" y="929"/>
                  </a:lnTo>
                  <a:cubicBezTo>
                    <a:pt x="7751" y="1846"/>
                    <a:pt x="7728" y="2418"/>
                    <a:pt x="8049" y="2644"/>
                  </a:cubicBezTo>
                  <a:cubicBezTo>
                    <a:pt x="8144" y="2715"/>
                    <a:pt x="8263" y="2751"/>
                    <a:pt x="8406" y="2751"/>
                  </a:cubicBezTo>
                  <a:cubicBezTo>
                    <a:pt x="8752" y="2751"/>
                    <a:pt x="9252" y="2549"/>
                    <a:pt x="9776" y="2346"/>
                  </a:cubicBezTo>
                  <a:lnTo>
                    <a:pt x="9847" y="2322"/>
                  </a:lnTo>
                  <a:cubicBezTo>
                    <a:pt x="10014" y="2513"/>
                    <a:pt x="10157" y="2715"/>
                    <a:pt x="10287" y="2930"/>
                  </a:cubicBezTo>
                  <a:lnTo>
                    <a:pt x="10252" y="2977"/>
                  </a:lnTo>
                  <a:cubicBezTo>
                    <a:pt x="9668" y="3692"/>
                    <a:pt x="9311" y="4156"/>
                    <a:pt x="9430" y="4549"/>
                  </a:cubicBezTo>
                  <a:cubicBezTo>
                    <a:pt x="9549" y="4918"/>
                    <a:pt x="10097" y="5073"/>
                    <a:pt x="10978" y="5299"/>
                  </a:cubicBezTo>
                  <a:lnTo>
                    <a:pt x="11073" y="5335"/>
                  </a:lnTo>
                  <a:cubicBezTo>
                    <a:pt x="11085" y="5454"/>
                    <a:pt x="11097" y="5585"/>
                    <a:pt x="11097" y="5716"/>
                  </a:cubicBezTo>
                  <a:cubicBezTo>
                    <a:pt x="11097" y="5859"/>
                    <a:pt x="11085" y="5978"/>
                    <a:pt x="11073" y="6109"/>
                  </a:cubicBezTo>
                  <a:lnTo>
                    <a:pt x="10954" y="6144"/>
                  </a:lnTo>
                  <a:cubicBezTo>
                    <a:pt x="10085" y="6371"/>
                    <a:pt x="9549" y="6525"/>
                    <a:pt x="9430" y="6894"/>
                  </a:cubicBezTo>
                  <a:cubicBezTo>
                    <a:pt x="9311" y="7275"/>
                    <a:pt x="9656" y="7740"/>
                    <a:pt x="10252" y="8466"/>
                  </a:cubicBezTo>
                  <a:lnTo>
                    <a:pt x="10287" y="8514"/>
                  </a:lnTo>
                  <a:cubicBezTo>
                    <a:pt x="10157" y="8716"/>
                    <a:pt x="10014" y="8930"/>
                    <a:pt x="9847" y="9121"/>
                  </a:cubicBezTo>
                  <a:lnTo>
                    <a:pt x="9787" y="9097"/>
                  </a:lnTo>
                  <a:cubicBezTo>
                    <a:pt x="9264" y="8895"/>
                    <a:pt x="8763" y="8692"/>
                    <a:pt x="8406" y="8692"/>
                  </a:cubicBezTo>
                  <a:cubicBezTo>
                    <a:pt x="8263" y="8692"/>
                    <a:pt x="8144" y="8728"/>
                    <a:pt x="8049" y="8799"/>
                  </a:cubicBezTo>
                  <a:cubicBezTo>
                    <a:pt x="7728" y="9026"/>
                    <a:pt x="7751" y="9597"/>
                    <a:pt x="7799" y="10514"/>
                  </a:cubicBezTo>
                  <a:lnTo>
                    <a:pt x="7799" y="10609"/>
                  </a:lnTo>
                  <a:cubicBezTo>
                    <a:pt x="7573" y="10704"/>
                    <a:pt x="7335" y="10776"/>
                    <a:pt x="7085" y="10835"/>
                  </a:cubicBezTo>
                  <a:lnTo>
                    <a:pt x="7073" y="10812"/>
                  </a:lnTo>
                  <a:cubicBezTo>
                    <a:pt x="6561" y="10014"/>
                    <a:pt x="6227" y="9526"/>
                    <a:pt x="5811" y="9526"/>
                  </a:cubicBezTo>
                  <a:cubicBezTo>
                    <a:pt x="5406" y="9526"/>
                    <a:pt x="5073" y="10002"/>
                    <a:pt x="4572" y="10788"/>
                  </a:cubicBezTo>
                  <a:lnTo>
                    <a:pt x="4537" y="10835"/>
                  </a:lnTo>
                  <a:cubicBezTo>
                    <a:pt x="4299" y="10776"/>
                    <a:pt x="4061" y="10704"/>
                    <a:pt x="3822" y="10609"/>
                  </a:cubicBezTo>
                  <a:lnTo>
                    <a:pt x="3822" y="10526"/>
                  </a:lnTo>
                  <a:cubicBezTo>
                    <a:pt x="3882" y="9597"/>
                    <a:pt x="3894" y="9026"/>
                    <a:pt x="3584" y="8799"/>
                  </a:cubicBezTo>
                  <a:cubicBezTo>
                    <a:pt x="3489" y="8728"/>
                    <a:pt x="3370" y="8692"/>
                    <a:pt x="3215" y="8692"/>
                  </a:cubicBezTo>
                  <a:cubicBezTo>
                    <a:pt x="2870" y="8692"/>
                    <a:pt x="2370" y="8883"/>
                    <a:pt x="1846" y="9097"/>
                  </a:cubicBezTo>
                  <a:lnTo>
                    <a:pt x="1786" y="9121"/>
                  </a:lnTo>
                  <a:cubicBezTo>
                    <a:pt x="1620" y="8930"/>
                    <a:pt x="1477" y="8728"/>
                    <a:pt x="1334" y="8514"/>
                  </a:cubicBezTo>
                  <a:lnTo>
                    <a:pt x="1382" y="8454"/>
                  </a:lnTo>
                  <a:cubicBezTo>
                    <a:pt x="1965" y="7740"/>
                    <a:pt x="2322" y="7275"/>
                    <a:pt x="2191" y="6894"/>
                  </a:cubicBezTo>
                  <a:cubicBezTo>
                    <a:pt x="2072" y="6525"/>
                    <a:pt x="1536" y="6371"/>
                    <a:pt x="667" y="6144"/>
                  </a:cubicBezTo>
                  <a:lnTo>
                    <a:pt x="548" y="6109"/>
                  </a:lnTo>
                  <a:cubicBezTo>
                    <a:pt x="536" y="5978"/>
                    <a:pt x="536" y="5847"/>
                    <a:pt x="536" y="5716"/>
                  </a:cubicBezTo>
                  <a:cubicBezTo>
                    <a:pt x="536" y="5585"/>
                    <a:pt x="536" y="5454"/>
                    <a:pt x="548" y="5335"/>
                  </a:cubicBezTo>
                  <a:lnTo>
                    <a:pt x="655" y="5299"/>
                  </a:lnTo>
                  <a:cubicBezTo>
                    <a:pt x="1536" y="5073"/>
                    <a:pt x="2072" y="4918"/>
                    <a:pt x="2203" y="4537"/>
                  </a:cubicBezTo>
                  <a:cubicBezTo>
                    <a:pt x="2322" y="4156"/>
                    <a:pt x="1965" y="3704"/>
                    <a:pt x="1370" y="2977"/>
                  </a:cubicBezTo>
                  <a:lnTo>
                    <a:pt x="1334" y="2930"/>
                  </a:lnTo>
                  <a:cubicBezTo>
                    <a:pt x="1465" y="2715"/>
                    <a:pt x="1620" y="2513"/>
                    <a:pt x="1786" y="2322"/>
                  </a:cubicBezTo>
                  <a:lnTo>
                    <a:pt x="1858" y="2346"/>
                  </a:lnTo>
                  <a:cubicBezTo>
                    <a:pt x="2382" y="2549"/>
                    <a:pt x="2870" y="2751"/>
                    <a:pt x="3215" y="2751"/>
                  </a:cubicBezTo>
                  <a:cubicBezTo>
                    <a:pt x="3370" y="2751"/>
                    <a:pt x="3489" y="2715"/>
                    <a:pt x="3584" y="2644"/>
                  </a:cubicBezTo>
                  <a:cubicBezTo>
                    <a:pt x="3894" y="2418"/>
                    <a:pt x="3882" y="1834"/>
                    <a:pt x="3822" y="918"/>
                  </a:cubicBezTo>
                  <a:lnTo>
                    <a:pt x="3822" y="834"/>
                  </a:lnTo>
                  <a:cubicBezTo>
                    <a:pt x="4049" y="739"/>
                    <a:pt x="4287" y="656"/>
                    <a:pt x="4537" y="596"/>
                  </a:cubicBezTo>
                  <a:lnTo>
                    <a:pt x="4561" y="632"/>
                  </a:lnTo>
                  <a:cubicBezTo>
                    <a:pt x="5073" y="1429"/>
                    <a:pt x="5406" y="1918"/>
                    <a:pt x="5811" y="1918"/>
                  </a:cubicBezTo>
                  <a:cubicBezTo>
                    <a:pt x="6227" y="1918"/>
                    <a:pt x="6561" y="1418"/>
                    <a:pt x="7085" y="608"/>
                  </a:cubicBezTo>
                  <a:lnTo>
                    <a:pt x="7085" y="596"/>
                  </a:lnTo>
                  <a:close/>
                  <a:moveTo>
                    <a:pt x="4787" y="1"/>
                  </a:moveTo>
                  <a:lnTo>
                    <a:pt x="4608" y="36"/>
                  </a:lnTo>
                  <a:cubicBezTo>
                    <a:pt x="4203" y="120"/>
                    <a:pt x="3810" y="251"/>
                    <a:pt x="3441" y="417"/>
                  </a:cubicBezTo>
                  <a:lnTo>
                    <a:pt x="3275" y="501"/>
                  </a:lnTo>
                  <a:lnTo>
                    <a:pt x="3299" y="941"/>
                  </a:lnTo>
                  <a:cubicBezTo>
                    <a:pt x="3322" y="1370"/>
                    <a:pt x="3358" y="2084"/>
                    <a:pt x="3275" y="2203"/>
                  </a:cubicBezTo>
                  <a:cubicBezTo>
                    <a:pt x="3275" y="2203"/>
                    <a:pt x="3263" y="2215"/>
                    <a:pt x="3215" y="2215"/>
                  </a:cubicBezTo>
                  <a:cubicBezTo>
                    <a:pt x="2977" y="2215"/>
                    <a:pt x="2477" y="2025"/>
                    <a:pt x="2048" y="1846"/>
                  </a:cubicBezTo>
                  <a:lnTo>
                    <a:pt x="1632" y="1691"/>
                  </a:lnTo>
                  <a:lnTo>
                    <a:pt x="1501" y="1822"/>
                  </a:lnTo>
                  <a:cubicBezTo>
                    <a:pt x="1227" y="2144"/>
                    <a:pt x="977" y="2477"/>
                    <a:pt x="786" y="2823"/>
                  </a:cubicBezTo>
                  <a:lnTo>
                    <a:pt x="691" y="2977"/>
                  </a:lnTo>
                  <a:lnTo>
                    <a:pt x="965" y="3311"/>
                  </a:lnTo>
                  <a:cubicBezTo>
                    <a:pt x="1239" y="3656"/>
                    <a:pt x="1703" y="4216"/>
                    <a:pt x="1691" y="4370"/>
                  </a:cubicBezTo>
                  <a:cubicBezTo>
                    <a:pt x="1608" y="4501"/>
                    <a:pt x="929" y="4680"/>
                    <a:pt x="524" y="4787"/>
                  </a:cubicBezTo>
                  <a:lnTo>
                    <a:pt x="60" y="4906"/>
                  </a:lnTo>
                  <a:lnTo>
                    <a:pt x="36" y="5097"/>
                  </a:lnTo>
                  <a:cubicBezTo>
                    <a:pt x="12" y="5299"/>
                    <a:pt x="0" y="5513"/>
                    <a:pt x="0" y="5716"/>
                  </a:cubicBezTo>
                  <a:cubicBezTo>
                    <a:pt x="0" y="5930"/>
                    <a:pt x="12" y="6144"/>
                    <a:pt x="36" y="6347"/>
                  </a:cubicBezTo>
                  <a:lnTo>
                    <a:pt x="60" y="6525"/>
                  </a:lnTo>
                  <a:lnTo>
                    <a:pt x="536" y="6656"/>
                  </a:lnTo>
                  <a:cubicBezTo>
                    <a:pt x="929" y="6763"/>
                    <a:pt x="1608" y="6942"/>
                    <a:pt x="1691" y="7049"/>
                  </a:cubicBezTo>
                  <a:cubicBezTo>
                    <a:pt x="1703" y="7216"/>
                    <a:pt x="1239" y="7787"/>
                    <a:pt x="965" y="8121"/>
                  </a:cubicBezTo>
                  <a:lnTo>
                    <a:pt x="691" y="8466"/>
                  </a:lnTo>
                  <a:lnTo>
                    <a:pt x="786" y="8621"/>
                  </a:lnTo>
                  <a:cubicBezTo>
                    <a:pt x="989" y="8978"/>
                    <a:pt x="1239" y="9311"/>
                    <a:pt x="1513" y="9621"/>
                  </a:cubicBezTo>
                  <a:lnTo>
                    <a:pt x="1632" y="9752"/>
                  </a:lnTo>
                  <a:lnTo>
                    <a:pt x="2036" y="9585"/>
                  </a:lnTo>
                  <a:cubicBezTo>
                    <a:pt x="2477" y="9419"/>
                    <a:pt x="2977" y="9228"/>
                    <a:pt x="3215" y="9228"/>
                  </a:cubicBezTo>
                  <a:lnTo>
                    <a:pt x="3263" y="9228"/>
                  </a:lnTo>
                  <a:cubicBezTo>
                    <a:pt x="3358" y="9383"/>
                    <a:pt x="3322" y="10073"/>
                    <a:pt x="3299" y="10490"/>
                  </a:cubicBezTo>
                  <a:lnTo>
                    <a:pt x="3275" y="10943"/>
                  </a:lnTo>
                  <a:lnTo>
                    <a:pt x="3441" y="11026"/>
                  </a:lnTo>
                  <a:cubicBezTo>
                    <a:pt x="3822" y="11193"/>
                    <a:pt x="4215" y="11324"/>
                    <a:pt x="4608" y="11407"/>
                  </a:cubicBezTo>
                  <a:lnTo>
                    <a:pt x="4787" y="11443"/>
                  </a:lnTo>
                  <a:lnTo>
                    <a:pt x="5025" y="11074"/>
                  </a:lnTo>
                  <a:cubicBezTo>
                    <a:pt x="5251" y="10704"/>
                    <a:pt x="5656" y="10097"/>
                    <a:pt x="5811" y="10050"/>
                  </a:cubicBezTo>
                  <a:cubicBezTo>
                    <a:pt x="5977" y="10097"/>
                    <a:pt x="6394" y="10752"/>
                    <a:pt x="6620" y="11109"/>
                  </a:cubicBezTo>
                  <a:lnTo>
                    <a:pt x="6847" y="11443"/>
                  </a:lnTo>
                  <a:lnTo>
                    <a:pt x="7025" y="11407"/>
                  </a:lnTo>
                  <a:cubicBezTo>
                    <a:pt x="7418" y="11324"/>
                    <a:pt x="7811" y="11193"/>
                    <a:pt x="8192" y="11026"/>
                  </a:cubicBezTo>
                  <a:lnTo>
                    <a:pt x="8359" y="10954"/>
                  </a:lnTo>
                  <a:lnTo>
                    <a:pt x="8335" y="10490"/>
                  </a:lnTo>
                  <a:cubicBezTo>
                    <a:pt x="8311" y="10062"/>
                    <a:pt x="8263" y="9359"/>
                    <a:pt x="8359" y="9228"/>
                  </a:cubicBezTo>
                  <a:lnTo>
                    <a:pt x="8406" y="9228"/>
                  </a:lnTo>
                  <a:cubicBezTo>
                    <a:pt x="8656" y="9228"/>
                    <a:pt x="9156" y="9419"/>
                    <a:pt x="9597" y="9597"/>
                  </a:cubicBezTo>
                  <a:lnTo>
                    <a:pt x="10002" y="9752"/>
                  </a:lnTo>
                  <a:lnTo>
                    <a:pt x="10121" y="9621"/>
                  </a:lnTo>
                  <a:cubicBezTo>
                    <a:pt x="10407" y="9300"/>
                    <a:pt x="10645" y="8966"/>
                    <a:pt x="10847" y="8621"/>
                  </a:cubicBezTo>
                  <a:lnTo>
                    <a:pt x="10942" y="8466"/>
                  </a:lnTo>
                  <a:lnTo>
                    <a:pt x="10668" y="8121"/>
                  </a:lnTo>
                  <a:cubicBezTo>
                    <a:pt x="10383" y="7787"/>
                    <a:pt x="9930" y="7216"/>
                    <a:pt x="9930" y="7073"/>
                  </a:cubicBezTo>
                  <a:cubicBezTo>
                    <a:pt x="10026" y="6942"/>
                    <a:pt x="10692" y="6763"/>
                    <a:pt x="11097" y="6656"/>
                  </a:cubicBezTo>
                  <a:lnTo>
                    <a:pt x="11573" y="6525"/>
                  </a:lnTo>
                  <a:lnTo>
                    <a:pt x="11597" y="6347"/>
                  </a:lnTo>
                  <a:cubicBezTo>
                    <a:pt x="11609" y="6144"/>
                    <a:pt x="11621" y="5942"/>
                    <a:pt x="11621" y="5716"/>
                  </a:cubicBezTo>
                  <a:cubicBezTo>
                    <a:pt x="11621" y="5501"/>
                    <a:pt x="11609" y="5299"/>
                    <a:pt x="11597" y="5097"/>
                  </a:cubicBezTo>
                  <a:lnTo>
                    <a:pt x="11573" y="4906"/>
                  </a:lnTo>
                  <a:lnTo>
                    <a:pt x="11109" y="4787"/>
                  </a:lnTo>
                  <a:cubicBezTo>
                    <a:pt x="10704" y="4680"/>
                    <a:pt x="10026" y="4501"/>
                    <a:pt x="9942" y="4394"/>
                  </a:cubicBezTo>
                  <a:cubicBezTo>
                    <a:pt x="9930" y="4216"/>
                    <a:pt x="10395" y="3644"/>
                    <a:pt x="10668" y="3311"/>
                  </a:cubicBezTo>
                  <a:lnTo>
                    <a:pt x="10942" y="2977"/>
                  </a:lnTo>
                  <a:lnTo>
                    <a:pt x="10847" y="2823"/>
                  </a:lnTo>
                  <a:cubicBezTo>
                    <a:pt x="10645" y="2477"/>
                    <a:pt x="10407" y="2144"/>
                    <a:pt x="10121" y="1822"/>
                  </a:cubicBezTo>
                  <a:lnTo>
                    <a:pt x="10002" y="1691"/>
                  </a:lnTo>
                  <a:lnTo>
                    <a:pt x="9585" y="1846"/>
                  </a:lnTo>
                  <a:cubicBezTo>
                    <a:pt x="9144" y="2025"/>
                    <a:pt x="8656" y="2215"/>
                    <a:pt x="8406" y="2215"/>
                  </a:cubicBezTo>
                  <a:lnTo>
                    <a:pt x="8371" y="2215"/>
                  </a:lnTo>
                  <a:cubicBezTo>
                    <a:pt x="8263" y="2061"/>
                    <a:pt x="8311" y="1370"/>
                    <a:pt x="8335" y="953"/>
                  </a:cubicBezTo>
                  <a:lnTo>
                    <a:pt x="8359" y="489"/>
                  </a:lnTo>
                  <a:lnTo>
                    <a:pt x="8192" y="417"/>
                  </a:lnTo>
                  <a:cubicBezTo>
                    <a:pt x="7811" y="251"/>
                    <a:pt x="7418" y="120"/>
                    <a:pt x="7025" y="36"/>
                  </a:cubicBezTo>
                  <a:lnTo>
                    <a:pt x="6847" y="1"/>
                  </a:lnTo>
                  <a:lnTo>
                    <a:pt x="6632" y="322"/>
                  </a:lnTo>
                  <a:cubicBezTo>
                    <a:pt x="6406" y="679"/>
                    <a:pt x="5977" y="1346"/>
                    <a:pt x="5823" y="1382"/>
                  </a:cubicBezTo>
                  <a:cubicBezTo>
                    <a:pt x="5644" y="1346"/>
                    <a:pt x="5251" y="715"/>
                    <a:pt x="5013" y="346"/>
                  </a:cubicBezTo>
                  <a:lnTo>
                    <a:pt x="4787" y="1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solidFill>
                  <a:schemeClr val="bg1"/>
                </a:solidFill>
              </a:endParaRPr>
            </a:p>
          </p:txBody>
        </p:sp>
        <p:sp>
          <p:nvSpPr>
            <p:cNvPr id="122" name="Google Shape;122;p16"/>
            <p:cNvSpPr txBox="1"/>
            <p:nvPr/>
          </p:nvSpPr>
          <p:spPr>
            <a:xfrm>
              <a:off x="578076" y="1753831"/>
              <a:ext cx="13059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algn="r"/>
              <a:endParaRPr sz="16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3" name="Google Shape;123;p16"/>
            <p:cNvSpPr txBox="1"/>
            <p:nvPr/>
          </p:nvSpPr>
          <p:spPr>
            <a:xfrm>
              <a:off x="606850" y="1086883"/>
              <a:ext cx="13059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r"/>
              <a:r>
                <a:rPr lang="en" dirty="0">
                  <a:solidFill>
                    <a:schemeClr val="bg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Initial SMD Rideshare Policy signed</a:t>
              </a:r>
              <a:endParaRPr dirty="0">
                <a:solidFill>
                  <a:schemeClr val="bg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24" name="Google Shape;124;p16"/>
          <p:cNvGrpSpPr/>
          <p:nvPr/>
        </p:nvGrpSpPr>
        <p:grpSpPr>
          <a:xfrm>
            <a:off x="3356013" y="1339480"/>
            <a:ext cx="2998301" cy="2714557"/>
            <a:chOff x="2517074" y="996982"/>
            <a:chExt cx="2248726" cy="2035918"/>
          </a:xfrm>
        </p:grpSpPr>
        <p:sp>
          <p:nvSpPr>
            <p:cNvPr id="125" name="Google Shape;125;p16"/>
            <p:cNvSpPr/>
            <p:nvPr/>
          </p:nvSpPr>
          <p:spPr>
            <a:xfrm>
              <a:off x="4286550" y="1382375"/>
              <a:ext cx="230100" cy="1119800"/>
            </a:xfrm>
            <a:custGeom>
              <a:avLst/>
              <a:gdLst/>
              <a:ahLst/>
              <a:cxnLst/>
              <a:rect l="l" t="t" r="r" b="b"/>
              <a:pathLst>
                <a:path w="9204" h="44792" extrusionOk="0">
                  <a:moveTo>
                    <a:pt x="0" y="1"/>
                  </a:moveTo>
                  <a:lnTo>
                    <a:pt x="0" y="33291"/>
                  </a:lnTo>
                  <a:cubicBezTo>
                    <a:pt x="0" y="38244"/>
                    <a:pt x="2810" y="42649"/>
                    <a:pt x="7097" y="44792"/>
                  </a:cubicBezTo>
                  <a:lnTo>
                    <a:pt x="9204" y="44792"/>
                  </a:lnTo>
                  <a:lnTo>
                    <a:pt x="9204" y="43328"/>
                  </a:lnTo>
                  <a:cubicBezTo>
                    <a:pt x="5025" y="41804"/>
                    <a:pt x="2179" y="37827"/>
                    <a:pt x="2179" y="33291"/>
                  </a:cubicBezTo>
                  <a:lnTo>
                    <a:pt x="2179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solidFill>
                  <a:schemeClr val="bg1"/>
                </a:solidFill>
              </a:endParaRPr>
            </a:p>
          </p:txBody>
        </p:sp>
        <p:sp>
          <p:nvSpPr>
            <p:cNvPr id="126" name="Google Shape;126;p16"/>
            <p:cNvSpPr/>
            <p:nvPr/>
          </p:nvSpPr>
          <p:spPr>
            <a:xfrm>
              <a:off x="3460550" y="2443825"/>
              <a:ext cx="1240050" cy="589075"/>
            </a:xfrm>
            <a:custGeom>
              <a:avLst/>
              <a:gdLst/>
              <a:ahLst/>
              <a:cxnLst/>
              <a:rect l="l" t="t" r="r" b="b"/>
              <a:pathLst>
                <a:path w="49602" h="23563" extrusionOk="0">
                  <a:moveTo>
                    <a:pt x="1" y="0"/>
                  </a:moveTo>
                  <a:cubicBezTo>
                    <a:pt x="4620" y="1917"/>
                    <a:pt x="7871" y="6477"/>
                    <a:pt x="7871" y="11788"/>
                  </a:cubicBezTo>
                  <a:cubicBezTo>
                    <a:pt x="7871" y="17098"/>
                    <a:pt x="4620" y="21646"/>
                    <a:pt x="1" y="23563"/>
                  </a:cubicBezTo>
                  <a:lnTo>
                    <a:pt x="37827" y="23563"/>
                  </a:lnTo>
                  <a:cubicBezTo>
                    <a:pt x="44328" y="23563"/>
                    <a:pt x="49602" y="18288"/>
                    <a:pt x="49602" y="11788"/>
                  </a:cubicBezTo>
                  <a:cubicBezTo>
                    <a:pt x="49602" y="5275"/>
                    <a:pt x="44328" y="0"/>
                    <a:pt x="37827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2267" dirty="0">
                  <a:solidFill>
                    <a:schemeClr val="bg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2020</a:t>
              </a:r>
              <a:endParaRPr sz="2267" dirty="0">
                <a:solidFill>
                  <a:schemeClr val="bg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27" name="Google Shape;127;p16"/>
            <p:cNvSpPr/>
            <p:nvPr/>
          </p:nvSpPr>
          <p:spPr>
            <a:xfrm>
              <a:off x="4460675" y="1496375"/>
              <a:ext cx="89325" cy="171175"/>
            </a:xfrm>
            <a:custGeom>
              <a:avLst/>
              <a:gdLst/>
              <a:ahLst/>
              <a:cxnLst/>
              <a:rect l="l" t="t" r="r" b="b"/>
              <a:pathLst>
                <a:path w="3573" h="6847" extrusionOk="0">
                  <a:moveTo>
                    <a:pt x="2977" y="739"/>
                  </a:moveTo>
                  <a:lnTo>
                    <a:pt x="2977" y="6252"/>
                  </a:lnTo>
                  <a:lnTo>
                    <a:pt x="596" y="6252"/>
                  </a:lnTo>
                  <a:lnTo>
                    <a:pt x="596" y="739"/>
                  </a:lnTo>
                  <a:close/>
                  <a:moveTo>
                    <a:pt x="1" y="1"/>
                  </a:moveTo>
                  <a:lnTo>
                    <a:pt x="1" y="6847"/>
                  </a:lnTo>
                  <a:lnTo>
                    <a:pt x="3572" y="6847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solidFill>
                  <a:schemeClr val="bg1"/>
                </a:solidFill>
              </a:endParaRPr>
            </a:p>
          </p:txBody>
        </p:sp>
        <p:sp>
          <p:nvSpPr>
            <p:cNvPr id="128" name="Google Shape;128;p16"/>
            <p:cNvSpPr/>
            <p:nvPr/>
          </p:nvSpPr>
          <p:spPr>
            <a:xfrm>
              <a:off x="4564850" y="1436850"/>
              <a:ext cx="92900" cy="230700"/>
            </a:xfrm>
            <a:custGeom>
              <a:avLst/>
              <a:gdLst/>
              <a:ahLst/>
              <a:cxnLst/>
              <a:rect l="l" t="t" r="r" b="b"/>
              <a:pathLst>
                <a:path w="3716" h="9228" extrusionOk="0">
                  <a:moveTo>
                    <a:pt x="3120" y="596"/>
                  </a:moveTo>
                  <a:lnTo>
                    <a:pt x="3120" y="8633"/>
                  </a:lnTo>
                  <a:lnTo>
                    <a:pt x="596" y="8633"/>
                  </a:lnTo>
                  <a:lnTo>
                    <a:pt x="596" y="596"/>
                  </a:lnTo>
                  <a:close/>
                  <a:moveTo>
                    <a:pt x="1" y="1"/>
                  </a:moveTo>
                  <a:lnTo>
                    <a:pt x="1" y="9228"/>
                  </a:lnTo>
                  <a:lnTo>
                    <a:pt x="3716" y="9228"/>
                  </a:lnTo>
                  <a:lnTo>
                    <a:pt x="3716" y="1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solidFill>
                  <a:schemeClr val="bg1"/>
                </a:solidFill>
              </a:endParaRPr>
            </a:p>
          </p:txBody>
        </p:sp>
        <p:sp>
          <p:nvSpPr>
            <p:cNvPr id="129" name="Google Shape;129;p16"/>
            <p:cNvSpPr/>
            <p:nvPr/>
          </p:nvSpPr>
          <p:spPr>
            <a:xfrm>
              <a:off x="4672600" y="1380900"/>
              <a:ext cx="93200" cy="286650"/>
            </a:xfrm>
            <a:custGeom>
              <a:avLst/>
              <a:gdLst/>
              <a:ahLst/>
              <a:cxnLst/>
              <a:rect l="l" t="t" r="r" b="b"/>
              <a:pathLst>
                <a:path w="3728" h="11466" extrusionOk="0">
                  <a:moveTo>
                    <a:pt x="3132" y="596"/>
                  </a:moveTo>
                  <a:lnTo>
                    <a:pt x="3132" y="10871"/>
                  </a:lnTo>
                  <a:lnTo>
                    <a:pt x="596" y="10871"/>
                  </a:lnTo>
                  <a:lnTo>
                    <a:pt x="596" y="596"/>
                  </a:lnTo>
                  <a:close/>
                  <a:moveTo>
                    <a:pt x="1" y="0"/>
                  </a:moveTo>
                  <a:lnTo>
                    <a:pt x="1" y="11466"/>
                  </a:lnTo>
                  <a:lnTo>
                    <a:pt x="3727" y="11466"/>
                  </a:lnTo>
                  <a:lnTo>
                    <a:pt x="3727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solidFill>
                  <a:schemeClr val="bg1"/>
                </a:solidFill>
              </a:endParaRPr>
            </a:p>
          </p:txBody>
        </p:sp>
        <p:sp>
          <p:nvSpPr>
            <p:cNvPr id="130" name="Google Shape;130;p16"/>
            <p:cNvSpPr txBox="1"/>
            <p:nvPr/>
          </p:nvSpPr>
          <p:spPr>
            <a:xfrm>
              <a:off x="2596390" y="1347215"/>
              <a:ext cx="1961036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</a:p>
            <a:p>
              <a:r>
                <a:rPr lang="en-US" sz="1400" dirty="0">
                  <a:solidFill>
                    <a:schemeClr val="bg1"/>
                  </a:solidFill>
                  <a:latin typeface="Roboto"/>
                  <a:ea typeface="Roboto"/>
                  <a:cs typeface="Roboto"/>
                  <a:sym typeface="Roboto"/>
                </a:rPr>
                <a:t>  &amp; </a:t>
              </a:r>
              <a:r>
                <a:rPr lang="en-US" sz="1400" dirty="0">
                  <a:solidFill>
                    <a:schemeClr val="bg1"/>
                  </a:solidFill>
                  <a:latin typeface="Fira Sans Extra Condensed Medium"/>
                </a:rPr>
                <a:t>MOU USAF/NASA Sept ’20</a:t>
              </a:r>
            </a:p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Cooperative Area #7 - Rideshare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General Raymond, USSF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Mr. </a:t>
              </a:r>
              <a:r>
                <a:rPr lang="en-US" sz="1400" dirty="0" err="1">
                  <a:solidFill>
                    <a:schemeClr val="bg1"/>
                  </a:solidFill>
                </a:rPr>
                <a:t>Bridenstein</a:t>
              </a:r>
              <a:r>
                <a:rPr lang="en-US" sz="1400" dirty="0">
                  <a:solidFill>
                    <a:schemeClr val="bg1"/>
                  </a:solidFill>
                </a:rPr>
                <a:t>, NASA Administrator</a:t>
              </a:r>
            </a:p>
            <a:p>
              <a:endParaRPr lang="en-US" sz="1400" dirty="0">
                <a:solidFill>
                  <a:schemeClr val="bg1"/>
                </a:solidFill>
                <a:latin typeface="Fira Sans Extra Condensed Medium"/>
              </a:endParaRPr>
            </a:p>
            <a:p>
              <a:endParaRPr lang="en-US" sz="1400" dirty="0">
                <a:solidFill>
                  <a:schemeClr val="bg1"/>
                </a:solidFill>
                <a:latin typeface="Fira Sans Extra Condensed Medium"/>
              </a:endParaRPr>
            </a:p>
            <a:p>
              <a:endParaRPr lang="en-US" sz="2000" dirty="0">
                <a:solidFill>
                  <a:schemeClr val="bg1"/>
                </a:solidFill>
                <a:latin typeface="Fira Sans Extra Condensed Medium"/>
                <a:sym typeface="Roboto"/>
              </a:endParaRPr>
            </a:p>
          </p:txBody>
        </p:sp>
        <p:sp>
          <p:nvSpPr>
            <p:cNvPr id="131" name="Google Shape;131;p16"/>
            <p:cNvSpPr txBox="1"/>
            <p:nvPr/>
          </p:nvSpPr>
          <p:spPr>
            <a:xfrm>
              <a:off x="2517074" y="996982"/>
              <a:ext cx="1856881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r"/>
              <a:r>
                <a:rPr lang="en" sz="2000" dirty="0">
                  <a:solidFill>
                    <a:schemeClr val="bg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NASA SMD Rideshare Office Established</a:t>
              </a:r>
            </a:p>
          </p:txBody>
        </p:sp>
      </p:grpSp>
      <p:grpSp>
        <p:nvGrpSpPr>
          <p:cNvPr id="132" name="Google Shape;132;p16"/>
          <p:cNvGrpSpPr/>
          <p:nvPr/>
        </p:nvGrpSpPr>
        <p:grpSpPr>
          <a:xfrm>
            <a:off x="7165823" y="1281934"/>
            <a:ext cx="2262779" cy="2761933"/>
            <a:chOff x="5374366" y="961450"/>
            <a:chExt cx="1697084" cy="2071450"/>
          </a:xfrm>
        </p:grpSpPr>
        <p:sp>
          <p:nvSpPr>
            <p:cNvPr id="133" name="Google Shape;133;p16"/>
            <p:cNvSpPr/>
            <p:nvPr/>
          </p:nvSpPr>
          <p:spPr>
            <a:xfrm>
              <a:off x="6657075" y="1382375"/>
              <a:ext cx="230425" cy="1119800"/>
            </a:xfrm>
            <a:custGeom>
              <a:avLst/>
              <a:gdLst/>
              <a:ahLst/>
              <a:cxnLst/>
              <a:rect l="l" t="t" r="r" b="b"/>
              <a:pathLst>
                <a:path w="9217" h="44792" extrusionOk="0">
                  <a:moveTo>
                    <a:pt x="1" y="1"/>
                  </a:moveTo>
                  <a:lnTo>
                    <a:pt x="1" y="33291"/>
                  </a:lnTo>
                  <a:cubicBezTo>
                    <a:pt x="1" y="38244"/>
                    <a:pt x="2823" y="42649"/>
                    <a:pt x="7097" y="44792"/>
                  </a:cubicBezTo>
                  <a:lnTo>
                    <a:pt x="9216" y="44792"/>
                  </a:lnTo>
                  <a:lnTo>
                    <a:pt x="9216" y="43328"/>
                  </a:lnTo>
                  <a:cubicBezTo>
                    <a:pt x="5025" y="41804"/>
                    <a:pt x="2192" y="37827"/>
                    <a:pt x="2192" y="33291"/>
                  </a:cubicBezTo>
                  <a:lnTo>
                    <a:pt x="2192" y="1"/>
                  </a:ln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000">
                <a:solidFill>
                  <a:schemeClr val="bg1"/>
                </a:solidFill>
              </a:endParaRPr>
            </a:p>
          </p:txBody>
        </p:sp>
        <p:sp>
          <p:nvSpPr>
            <p:cNvPr id="134" name="Google Shape;134;p16"/>
            <p:cNvSpPr/>
            <p:nvPr/>
          </p:nvSpPr>
          <p:spPr>
            <a:xfrm>
              <a:off x="5831075" y="2443825"/>
              <a:ext cx="1240375" cy="589075"/>
            </a:xfrm>
            <a:custGeom>
              <a:avLst/>
              <a:gdLst/>
              <a:ahLst/>
              <a:cxnLst/>
              <a:rect l="l" t="t" r="r" b="b"/>
              <a:pathLst>
                <a:path w="49615" h="23563" extrusionOk="0">
                  <a:moveTo>
                    <a:pt x="1" y="0"/>
                  </a:moveTo>
                  <a:cubicBezTo>
                    <a:pt x="4621" y="1917"/>
                    <a:pt x="7871" y="6477"/>
                    <a:pt x="7871" y="11788"/>
                  </a:cubicBezTo>
                  <a:cubicBezTo>
                    <a:pt x="7871" y="17098"/>
                    <a:pt x="4621" y="21646"/>
                    <a:pt x="1" y="23563"/>
                  </a:cubicBezTo>
                  <a:lnTo>
                    <a:pt x="37827" y="23563"/>
                  </a:lnTo>
                  <a:cubicBezTo>
                    <a:pt x="44340" y="23563"/>
                    <a:pt x="49614" y="18288"/>
                    <a:pt x="49614" y="11788"/>
                  </a:cubicBezTo>
                  <a:cubicBezTo>
                    <a:pt x="49614" y="5275"/>
                    <a:pt x="44340" y="0"/>
                    <a:pt x="37827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2000" dirty="0">
                  <a:solidFill>
                    <a:schemeClr val="bg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2022</a:t>
              </a:r>
              <a:endParaRPr sz="2000" dirty="0">
                <a:solidFill>
                  <a:schemeClr val="bg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37" name="Google Shape;137;p16"/>
            <p:cNvSpPr txBox="1"/>
            <p:nvPr/>
          </p:nvSpPr>
          <p:spPr>
            <a:xfrm>
              <a:off x="5388490" y="1358400"/>
              <a:ext cx="13059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algn="r"/>
              <a:r>
                <a:rPr lang="en-US" sz="1400" dirty="0">
                  <a:solidFill>
                    <a:schemeClr val="bg1"/>
                  </a:solidFill>
                  <a:latin typeface="Roboto"/>
                  <a:ea typeface="Roboto"/>
                  <a:cs typeface="Roboto"/>
                  <a:sym typeface="Roboto"/>
                </a:rPr>
                <a:t>Launch options expanded with implementation of VADR</a:t>
              </a:r>
              <a:endParaRPr sz="1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algn="ctr"/>
              <a:endParaRPr sz="1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8" name="Google Shape;138;p16"/>
            <p:cNvSpPr txBox="1"/>
            <p:nvPr/>
          </p:nvSpPr>
          <p:spPr>
            <a:xfrm>
              <a:off x="5374366" y="961450"/>
              <a:ext cx="13059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r"/>
              <a:r>
                <a:rPr lang="en-US" sz="2000" dirty="0">
                  <a:solidFill>
                    <a:schemeClr val="bg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VADR Option</a:t>
              </a:r>
              <a:endParaRPr sz="2000" dirty="0">
                <a:solidFill>
                  <a:schemeClr val="bg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39" name="Google Shape;139;p16"/>
          <p:cNvGrpSpPr/>
          <p:nvPr/>
        </p:nvGrpSpPr>
        <p:grpSpPr>
          <a:xfrm>
            <a:off x="2187625" y="3242573"/>
            <a:ext cx="2508216" cy="2374683"/>
            <a:chOff x="1634188" y="2443825"/>
            <a:chExt cx="1881162" cy="1781012"/>
          </a:xfrm>
        </p:grpSpPr>
        <p:sp>
          <p:nvSpPr>
            <p:cNvPr id="140" name="Google Shape;140;p16"/>
            <p:cNvSpPr/>
            <p:nvPr/>
          </p:nvSpPr>
          <p:spPr>
            <a:xfrm>
              <a:off x="3035500" y="2993300"/>
              <a:ext cx="230100" cy="1120100"/>
            </a:xfrm>
            <a:custGeom>
              <a:avLst/>
              <a:gdLst/>
              <a:ahLst/>
              <a:cxnLst/>
              <a:rect l="l" t="t" r="r" b="b"/>
              <a:pathLst>
                <a:path w="9204" h="44804" extrusionOk="0">
                  <a:moveTo>
                    <a:pt x="7097" y="0"/>
                  </a:moveTo>
                  <a:cubicBezTo>
                    <a:pt x="2810" y="2143"/>
                    <a:pt x="0" y="6549"/>
                    <a:pt x="0" y="11514"/>
                  </a:cubicBezTo>
                  <a:lnTo>
                    <a:pt x="0" y="44803"/>
                  </a:lnTo>
                  <a:lnTo>
                    <a:pt x="2179" y="44803"/>
                  </a:lnTo>
                  <a:lnTo>
                    <a:pt x="2179" y="11514"/>
                  </a:lnTo>
                  <a:cubicBezTo>
                    <a:pt x="2179" y="6965"/>
                    <a:pt x="5025" y="2989"/>
                    <a:pt x="9204" y="1477"/>
                  </a:cubicBezTo>
                  <a:lnTo>
                    <a:pt x="9204" y="0"/>
                  </a:ln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000">
                <a:solidFill>
                  <a:schemeClr val="bg1"/>
                </a:solidFill>
              </a:endParaRPr>
            </a:p>
          </p:txBody>
        </p:sp>
        <p:sp>
          <p:nvSpPr>
            <p:cNvPr id="141" name="Google Shape;141;p16"/>
            <p:cNvSpPr/>
            <p:nvPr/>
          </p:nvSpPr>
          <p:spPr>
            <a:xfrm>
              <a:off x="2275275" y="2443825"/>
              <a:ext cx="1240075" cy="589075"/>
            </a:xfrm>
            <a:custGeom>
              <a:avLst/>
              <a:gdLst/>
              <a:ahLst/>
              <a:cxnLst/>
              <a:rect l="l" t="t" r="r" b="b"/>
              <a:pathLst>
                <a:path w="49603" h="23563" extrusionOk="0">
                  <a:moveTo>
                    <a:pt x="1" y="0"/>
                  </a:moveTo>
                  <a:cubicBezTo>
                    <a:pt x="4621" y="1917"/>
                    <a:pt x="7871" y="6477"/>
                    <a:pt x="7871" y="11788"/>
                  </a:cubicBezTo>
                  <a:cubicBezTo>
                    <a:pt x="7871" y="17098"/>
                    <a:pt x="4621" y="21646"/>
                    <a:pt x="1" y="23563"/>
                  </a:cubicBezTo>
                  <a:lnTo>
                    <a:pt x="37827" y="23563"/>
                  </a:lnTo>
                  <a:cubicBezTo>
                    <a:pt x="44328" y="23563"/>
                    <a:pt x="49602" y="18288"/>
                    <a:pt x="49602" y="11788"/>
                  </a:cubicBezTo>
                  <a:cubicBezTo>
                    <a:pt x="49602" y="5275"/>
                    <a:pt x="44328" y="0"/>
                    <a:pt x="37827" y="0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2000" dirty="0">
                  <a:solidFill>
                    <a:schemeClr val="bg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2019</a:t>
              </a:r>
              <a:endParaRPr sz="2000" dirty="0">
                <a:solidFill>
                  <a:schemeClr val="bg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4" name="Google Shape;144;p16"/>
            <p:cNvSpPr txBox="1"/>
            <p:nvPr/>
          </p:nvSpPr>
          <p:spPr>
            <a:xfrm>
              <a:off x="1634188" y="3689937"/>
              <a:ext cx="14013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algn="r"/>
              <a:r>
                <a:rPr lang="en" sz="1400" dirty="0">
                  <a:solidFill>
                    <a:schemeClr val="bg1"/>
                  </a:solidFill>
                  <a:latin typeface="Roboto"/>
                  <a:ea typeface="Roboto"/>
                  <a:cs typeface="Roboto"/>
                  <a:sym typeface="Roboto"/>
                </a:rPr>
                <a:t>Initial approach for Rideshare</a:t>
              </a:r>
            </a:p>
            <a:p>
              <a:pPr algn="r"/>
              <a:r>
                <a:rPr lang="en" sz="1400" dirty="0">
                  <a:solidFill>
                    <a:schemeClr val="bg1"/>
                  </a:solidFill>
                  <a:latin typeface="Roboto"/>
                  <a:ea typeface="Roboto"/>
                  <a:cs typeface="Roboto"/>
                  <a:sym typeface="Roboto"/>
                </a:rPr>
                <a:t>developed</a:t>
              </a:r>
              <a:endParaRPr sz="1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5" name="Google Shape;145;p16"/>
            <p:cNvSpPr txBox="1"/>
            <p:nvPr/>
          </p:nvSpPr>
          <p:spPr>
            <a:xfrm>
              <a:off x="1634188" y="3343088"/>
              <a:ext cx="14013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r"/>
              <a:r>
                <a:rPr lang="en" sz="2000" dirty="0">
                  <a:solidFill>
                    <a:schemeClr val="bg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Rideshare SIS for IMAP </a:t>
              </a:r>
              <a:endParaRPr sz="2000" dirty="0">
                <a:solidFill>
                  <a:schemeClr val="bg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46" name="Google Shape;146;p16"/>
          <p:cNvGrpSpPr/>
          <p:nvPr/>
        </p:nvGrpSpPr>
        <p:grpSpPr>
          <a:xfrm>
            <a:off x="5343984" y="3258433"/>
            <a:ext cx="2562984" cy="2374683"/>
            <a:chOff x="4007988" y="2443825"/>
            <a:chExt cx="1922238" cy="1781012"/>
          </a:xfrm>
        </p:grpSpPr>
        <p:sp>
          <p:nvSpPr>
            <p:cNvPr id="147" name="Google Shape;147;p16"/>
            <p:cNvSpPr/>
            <p:nvPr/>
          </p:nvSpPr>
          <p:spPr>
            <a:xfrm>
              <a:off x="5409300" y="2993300"/>
              <a:ext cx="230125" cy="1120100"/>
            </a:xfrm>
            <a:custGeom>
              <a:avLst/>
              <a:gdLst/>
              <a:ahLst/>
              <a:cxnLst/>
              <a:rect l="l" t="t" r="r" b="b"/>
              <a:pathLst>
                <a:path w="9205" h="44804" extrusionOk="0">
                  <a:moveTo>
                    <a:pt x="7097" y="0"/>
                  </a:moveTo>
                  <a:cubicBezTo>
                    <a:pt x="2811" y="2143"/>
                    <a:pt x="1" y="6549"/>
                    <a:pt x="1" y="11514"/>
                  </a:cubicBezTo>
                  <a:lnTo>
                    <a:pt x="1" y="44803"/>
                  </a:lnTo>
                  <a:lnTo>
                    <a:pt x="2180" y="44803"/>
                  </a:lnTo>
                  <a:lnTo>
                    <a:pt x="2180" y="11514"/>
                  </a:lnTo>
                  <a:cubicBezTo>
                    <a:pt x="2180" y="6965"/>
                    <a:pt x="5025" y="2989"/>
                    <a:pt x="9204" y="1477"/>
                  </a:cubicBezTo>
                  <a:lnTo>
                    <a:pt x="9204" y="0"/>
                  </a:ln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000">
                <a:solidFill>
                  <a:schemeClr val="bg1"/>
                </a:solidFill>
              </a:endParaRPr>
            </a:p>
          </p:txBody>
        </p:sp>
        <p:sp>
          <p:nvSpPr>
            <p:cNvPr id="148" name="Google Shape;148;p16"/>
            <p:cNvSpPr/>
            <p:nvPr/>
          </p:nvSpPr>
          <p:spPr>
            <a:xfrm>
              <a:off x="4645825" y="2443825"/>
              <a:ext cx="1240350" cy="589075"/>
            </a:xfrm>
            <a:custGeom>
              <a:avLst/>
              <a:gdLst/>
              <a:ahLst/>
              <a:cxnLst/>
              <a:rect l="l" t="t" r="r" b="b"/>
              <a:pathLst>
                <a:path w="49614" h="23563" extrusionOk="0">
                  <a:moveTo>
                    <a:pt x="0" y="0"/>
                  </a:moveTo>
                  <a:cubicBezTo>
                    <a:pt x="4620" y="1917"/>
                    <a:pt x="7870" y="6477"/>
                    <a:pt x="7870" y="11788"/>
                  </a:cubicBezTo>
                  <a:cubicBezTo>
                    <a:pt x="7870" y="17098"/>
                    <a:pt x="4620" y="21646"/>
                    <a:pt x="0" y="23563"/>
                  </a:cubicBezTo>
                  <a:lnTo>
                    <a:pt x="37826" y="23563"/>
                  </a:lnTo>
                  <a:cubicBezTo>
                    <a:pt x="44339" y="23563"/>
                    <a:pt x="49614" y="18288"/>
                    <a:pt x="49614" y="11788"/>
                  </a:cubicBezTo>
                  <a:cubicBezTo>
                    <a:pt x="49614" y="5275"/>
                    <a:pt x="44339" y="0"/>
                    <a:pt x="37826" y="0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2000" dirty="0">
                  <a:solidFill>
                    <a:schemeClr val="bg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2021</a:t>
              </a:r>
              <a:endParaRPr sz="2000" dirty="0">
                <a:solidFill>
                  <a:schemeClr val="bg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9" name="Google Shape;149;p16"/>
            <p:cNvSpPr/>
            <p:nvPr/>
          </p:nvSpPr>
          <p:spPr>
            <a:xfrm>
              <a:off x="5668275" y="3945200"/>
              <a:ext cx="22050" cy="22050"/>
            </a:xfrm>
            <a:custGeom>
              <a:avLst/>
              <a:gdLst/>
              <a:ahLst/>
              <a:cxnLst/>
              <a:rect l="l" t="t" r="r" b="b"/>
              <a:pathLst>
                <a:path w="882" h="882" extrusionOk="0">
                  <a:moveTo>
                    <a:pt x="441" y="0"/>
                  </a:moveTo>
                  <a:cubicBezTo>
                    <a:pt x="203" y="0"/>
                    <a:pt x="0" y="203"/>
                    <a:pt x="0" y="441"/>
                  </a:cubicBezTo>
                  <a:cubicBezTo>
                    <a:pt x="0" y="691"/>
                    <a:pt x="203" y="881"/>
                    <a:pt x="441" y="881"/>
                  </a:cubicBezTo>
                  <a:cubicBezTo>
                    <a:pt x="691" y="881"/>
                    <a:pt x="881" y="691"/>
                    <a:pt x="881" y="441"/>
                  </a:cubicBezTo>
                  <a:cubicBezTo>
                    <a:pt x="881" y="203"/>
                    <a:pt x="691" y="0"/>
                    <a:pt x="441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000">
                <a:solidFill>
                  <a:schemeClr val="bg1"/>
                </a:solidFill>
              </a:endParaRPr>
            </a:p>
          </p:txBody>
        </p:sp>
        <p:sp>
          <p:nvSpPr>
            <p:cNvPr id="150" name="Google Shape;150;p16"/>
            <p:cNvSpPr/>
            <p:nvPr/>
          </p:nvSpPr>
          <p:spPr>
            <a:xfrm>
              <a:off x="5712325" y="3945200"/>
              <a:ext cx="22350" cy="22050"/>
            </a:xfrm>
            <a:custGeom>
              <a:avLst/>
              <a:gdLst/>
              <a:ahLst/>
              <a:cxnLst/>
              <a:rect l="l" t="t" r="r" b="b"/>
              <a:pathLst>
                <a:path w="894" h="882" extrusionOk="0">
                  <a:moveTo>
                    <a:pt x="441" y="0"/>
                  </a:moveTo>
                  <a:cubicBezTo>
                    <a:pt x="203" y="0"/>
                    <a:pt x="0" y="203"/>
                    <a:pt x="0" y="441"/>
                  </a:cubicBezTo>
                  <a:cubicBezTo>
                    <a:pt x="0" y="691"/>
                    <a:pt x="203" y="881"/>
                    <a:pt x="441" y="881"/>
                  </a:cubicBezTo>
                  <a:cubicBezTo>
                    <a:pt x="691" y="881"/>
                    <a:pt x="893" y="691"/>
                    <a:pt x="893" y="441"/>
                  </a:cubicBezTo>
                  <a:cubicBezTo>
                    <a:pt x="893" y="203"/>
                    <a:pt x="691" y="0"/>
                    <a:pt x="441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000">
                <a:solidFill>
                  <a:schemeClr val="bg1"/>
                </a:solidFill>
              </a:endParaRPr>
            </a:p>
          </p:txBody>
        </p:sp>
        <p:sp>
          <p:nvSpPr>
            <p:cNvPr id="151" name="Google Shape;151;p16"/>
            <p:cNvSpPr/>
            <p:nvPr/>
          </p:nvSpPr>
          <p:spPr>
            <a:xfrm>
              <a:off x="5756675" y="3945200"/>
              <a:ext cx="22050" cy="22050"/>
            </a:xfrm>
            <a:custGeom>
              <a:avLst/>
              <a:gdLst/>
              <a:ahLst/>
              <a:cxnLst/>
              <a:rect l="l" t="t" r="r" b="b"/>
              <a:pathLst>
                <a:path w="882" h="882" extrusionOk="0">
                  <a:moveTo>
                    <a:pt x="441" y="0"/>
                  </a:moveTo>
                  <a:cubicBezTo>
                    <a:pt x="191" y="0"/>
                    <a:pt x="0" y="203"/>
                    <a:pt x="0" y="441"/>
                  </a:cubicBezTo>
                  <a:cubicBezTo>
                    <a:pt x="0" y="691"/>
                    <a:pt x="191" y="881"/>
                    <a:pt x="441" y="881"/>
                  </a:cubicBezTo>
                  <a:cubicBezTo>
                    <a:pt x="679" y="881"/>
                    <a:pt x="881" y="691"/>
                    <a:pt x="881" y="441"/>
                  </a:cubicBezTo>
                  <a:cubicBezTo>
                    <a:pt x="881" y="203"/>
                    <a:pt x="679" y="0"/>
                    <a:pt x="441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000">
                <a:solidFill>
                  <a:schemeClr val="bg1"/>
                </a:solidFill>
              </a:endParaRPr>
            </a:p>
          </p:txBody>
        </p:sp>
        <p:sp>
          <p:nvSpPr>
            <p:cNvPr id="152" name="Google Shape;152;p16"/>
            <p:cNvSpPr/>
            <p:nvPr/>
          </p:nvSpPr>
          <p:spPr>
            <a:xfrm>
              <a:off x="5800725" y="3945200"/>
              <a:ext cx="22050" cy="22050"/>
            </a:xfrm>
            <a:custGeom>
              <a:avLst/>
              <a:gdLst/>
              <a:ahLst/>
              <a:cxnLst/>
              <a:rect l="l" t="t" r="r" b="b"/>
              <a:pathLst>
                <a:path w="882" h="882" extrusionOk="0">
                  <a:moveTo>
                    <a:pt x="441" y="0"/>
                  </a:moveTo>
                  <a:cubicBezTo>
                    <a:pt x="191" y="0"/>
                    <a:pt x="1" y="203"/>
                    <a:pt x="1" y="441"/>
                  </a:cubicBezTo>
                  <a:cubicBezTo>
                    <a:pt x="1" y="691"/>
                    <a:pt x="191" y="881"/>
                    <a:pt x="441" y="881"/>
                  </a:cubicBezTo>
                  <a:cubicBezTo>
                    <a:pt x="679" y="881"/>
                    <a:pt x="882" y="691"/>
                    <a:pt x="882" y="441"/>
                  </a:cubicBezTo>
                  <a:cubicBezTo>
                    <a:pt x="882" y="203"/>
                    <a:pt x="679" y="0"/>
                    <a:pt x="441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000">
                <a:solidFill>
                  <a:schemeClr val="bg1"/>
                </a:solidFill>
              </a:endParaRPr>
            </a:p>
          </p:txBody>
        </p:sp>
        <p:sp>
          <p:nvSpPr>
            <p:cNvPr id="153" name="Google Shape;153;p16"/>
            <p:cNvSpPr/>
            <p:nvPr/>
          </p:nvSpPr>
          <p:spPr>
            <a:xfrm>
              <a:off x="5614100" y="3803225"/>
              <a:ext cx="316125" cy="324450"/>
            </a:xfrm>
            <a:custGeom>
              <a:avLst/>
              <a:gdLst/>
              <a:ahLst/>
              <a:cxnLst/>
              <a:rect l="l" t="t" r="r" b="b"/>
              <a:pathLst>
                <a:path w="12645" h="12978" extrusionOk="0">
                  <a:moveTo>
                    <a:pt x="11406" y="583"/>
                  </a:moveTo>
                  <a:cubicBezTo>
                    <a:pt x="11799" y="583"/>
                    <a:pt x="12192" y="881"/>
                    <a:pt x="12192" y="1286"/>
                  </a:cubicBezTo>
                  <a:lnTo>
                    <a:pt x="12192" y="5441"/>
                  </a:lnTo>
                  <a:lnTo>
                    <a:pt x="12204" y="5441"/>
                  </a:lnTo>
                  <a:cubicBezTo>
                    <a:pt x="12204" y="5763"/>
                    <a:pt x="12026" y="5882"/>
                    <a:pt x="12026" y="5882"/>
                  </a:cubicBezTo>
                  <a:lnTo>
                    <a:pt x="11966" y="5917"/>
                  </a:lnTo>
                  <a:cubicBezTo>
                    <a:pt x="11871" y="6025"/>
                    <a:pt x="11776" y="6132"/>
                    <a:pt x="11728" y="6156"/>
                  </a:cubicBezTo>
                  <a:lnTo>
                    <a:pt x="10418" y="7180"/>
                  </a:lnTo>
                  <a:lnTo>
                    <a:pt x="10418" y="3977"/>
                  </a:lnTo>
                  <a:cubicBezTo>
                    <a:pt x="10418" y="3274"/>
                    <a:pt x="9787" y="2667"/>
                    <a:pt x="9085" y="2667"/>
                  </a:cubicBezTo>
                  <a:lnTo>
                    <a:pt x="2822" y="2667"/>
                  </a:lnTo>
                  <a:lnTo>
                    <a:pt x="2822" y="1286"/>
                  </a:lnTo>
                  <a:cubicBezTo>
                    <a:pt x="2822" y="881"/>
                    <a:pt x="3120" y="583"/>
                    <a:pt x="3525" y="583"/>
                  </a:cubicBezTo>
                  <a:close/>
                  <a:moveTo>
                    <a:pt x="9085" y="3274"/>
                  </a:moveTo>
                  <a:cubicBezTo>
                    <a:pt x="9466" y="3274"/>
                    <a:pt x="9823" y="3596"/>
                    <a:pt x="9823" y="3977"/>
                  </a:cubicBezTo>
                  <a:lnTo>
                    <a:pt x="9823" y="8144"/>
                  </a:lnTo>
                  <a:cubicBezTo>
                    <a:pt x="9823" y="8442"/>
                    <a:pt x="9668" y="8561"/>
                    <a:pt x="9668" y="8561"/>
                  </a:cubicBezTo>
                  <a:lnTo>
                    <a:pt x="9621" y="8608"/>
                  </a:lnTo>
                  <a:cubicBezTo>
                    <a:pt x="9525" y="8704"/>
                    <a:pt x="9371" y="8823"/>
                    <a:pt x="9335" y="8846"/>
                  </a:cubicBezTo>
                  <a:lnTo>
                    <a:pt x="5358" y="11835"/>
                  </a:lnTo>
                  <a:lnTo>
                    <a:pt x="5358" y="8775"/>
                  </a:lnTo>
                  <a:lnTo>
                    <a:pt x="1203" y="8775"/>
                  </a:lnTo>
                  <a:cubicBezTo>
                    <a:pt x="810" y="8775"/>
                    <a:pt x="441" y="8525"/>
                    <a:pt x="441" y="8144"/>
                  </a:cubicBezTo>
                  <a:lnTo>
                    <a:pt x="441" y="3977"/>
                  </a:lnTo>
                  <a:cubicBezTo>
                    <a:pt x="441" y="3596"/>
                    <a:pt x="810" y="3274"/>
                    <a:pt x="1203" y="3274"/>
                  </a:cubicBezTo>
                  <a:close/>
                  <a:moveTo>
                    <a:pt x="3525" y="0"/>
                  </a:moveTo>
                  <a:cubicBezTo>
                    <a:pt x="2834" y="0"/>
                    <a:pt x="2227" y="595"/>
                    <a:pt x="2227" y="1286"/>
                  </a:cubicBezTo>
                  <a:lnTo>
                    <a:pt x="2227" y="2679"/>
                  </a:lnTo>
                  <a:lnTo>
                    <a:pt x="1203" y="2679"/>
                  </a:lnTo>
                  <a:cubicBezTo>
                    <a:pt x="500" y="2679"/>
                    <a:pt x="0" y="3274"/>
                    <a:pt x="0" y="3977"/>
                  </a:cubicBezTo>
                  <a:lnTo>
                    <a:pt x="0" y="8144"/>
                  </a:lnTo>
                  <a:cubicBezTo>
                    <a:pt x="0" y="8846"/>
                    <a:pt x="500" y="9370"/>
                    <a:pt x="1203" y="9370"/>
                  </a:cubicBezTo>
                  <a:lnTo>
                    <a:pt x="4906" y="9370"/>
                  </a:lnTo>
                  <a:lnTo>
                    <a:pt x="4906" y="12978"/>
                  </a:lnTo>
                  <a:lnTo>
                    <a:pt x="9680" y="9323"/>
                  </a:lnTo>
                  <a:cubicBezTo>
                    <a:pt x="9799" y="9251"/>
                    <a:pt x="9978" y="9085"/>
                    <a:pt x="10061" y="9001"/>
                  </a:cubicBezTo>
                  <a:cubicBezTo>
                    <a:pt x="10144" y="8918"/>
                    <a:pt x="10406" y="8656"/>
                    <a:pt x="10406" y="8144"/>
                  </a:cubicBezTo>
                  <a:lnTo>
                    <a:pt x="10406" y="7834"/>
                  </a:lnTo>
                  <a:lnTo>
                    <a:pt x="11990" y="6608"/>
                  </a:lnTo>
                  <a:cubicBezTo>
                    <a:pt x="12109" y="6537"/>
                    <a:pt x="12252" y="6370"/>
                    <a:pt x="12335" y="6287"/>
                  </a:cubicBezTo>
                  <a:cubicBezTo>
                    <a:pt x="12419" y="6203"/>
                    <a:pt x="12645" y="5953"/>
                    <a:pt x="12645" y="5441"/>
                  </a:cubicBezTo>
                  <a:lnTo>
                    <a:pt x="12645" y="1286"/>
                  </a:lnTo>
                  <a:cubicBezTo>
                    <a:pt x="12645" y="595"/>
                    <a:pt x="12097" y="0"/>
                    <a:pt x="11406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000">
                <a:solidFill>
                  <a:schemeClr val="bg1"/>
                </a:solidFill>
              </a:endParaRPr>
            </a:p>
          </p:txBody>
        </p:sp>
        <p:sp>
          <p:nvSpPr>
            <p:cNvPr id="154" name="Google Shape;154;p16"/>
            <p:cNvSpPr txBox="1"/>
            <p:nvPr/>
          </p:nvSpPr>
          <p:spPr>
            <a:xfrm>
              <a:off x="4007988" y="3689937"/>
              <a:ext cx="14013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algn="r"/>
              <a:r>
                <a:rPr lang="en" sz="1400" dirty="0">
                  <a:solidFill>
                    <a:schemeClr val="bg1"/>
                  </a:solidFill>
                  <a:latin typeface="Roboto"/>
                  <a:ea typeface="Roboto"/>
                  <a:cs typeface="Roboto"/>
                  <a:sym typeface="Roboto"/>
                </a:rPr>
                <a:t>Mature Rideshare Process for Customers</a:t>
              </a:r>
              <a:endParaRPr sz="1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5" name="Google Shape;155;p16"/>
            <p:cNvSpPr txBox="1"/>
            <p:nvPr/>
          </p:nvSpPr>
          <p:spPr>
            <a:xfrm>
              <a:off x="4007988" y="3343088"/>
              <a:ext cx="14013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r"/>
              <a:r>
                <a:rPr lang="en" sz="2000" dirty="0">
                  <a:solidFill>
                    <a:schemeClr val="bg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LSP Strategic Inititiave</a:t>
              </a:r>
              <a:endParaRPr sz="2000" dirty="0">
                <a:solidFill>
                  <a:schemeClr val="bg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56" name="Google Shape;156;p16"/>
          <p:cNvGrpSpPr/>
          <p:nvPr/>
        </p:nvGrpSpPr>
        <p:grpSpPr>
          <a:xfrm>
            <a:off x="8504717" y="3258434"/>
            <a:ext cx="2504216" cy="2606149"/>
            <a:chOff x="6378538" y="2443825"/>
            <a:chExt cx="1878162" cy="1954612"/>
          </a:xfrm>
        </p:grpSpPr>
        <p:sp>
          <p:nvSpPr>
            <p:cNvPr id="157" name="Google Shape;157;p16"/>
            <p:cNvSpPr/>
            <p:nvPr/>
          </p:nvSpPr>
          <p:spPr>
            <a:xfrm>
              <a:off x="7779850" y="2993300"/>
              <a:ext cx="230100" cy="1120100"/>
            </a:xfrm>
            <a:custGeom>
              <a:avLst/>
              <a:gdLst/>
              <a:ahLst/>
              <a:cxnLst/>
              <a:rect l="l" t="t" r="r" b="b"/>
              <a:pathLst>
                <a:path w="9204" h="44804" extrusionOk="0">
                  <a:moveTo>
                    <a:pt x="7096" y="0"/>
                  </a:moveTo>
                  <a:cubicBezTo>
                    <a:pt x="2810" y="2143"/>
                    <a:pt x="0" y="6549"/>
                    <a:pt x="0" y="11514"/>
                  </a:cubicBezTo>
                  <a:lnTo>
                    <a:pt x="0" y="44803"/>
                  </a:lnTo>
                  <a:lnTo>
                    <a:pt x="2179" y="44803"/>
                  </a:lnTo>
                  <a:lnTo>
                    <a:pt x="2179" y="11514"/>
                  </a:lnTo>
                  <a:cubicBezTo>
                    <a:pt x="2179" y="6965"/>
                    <a:pt x="5025" y="2989"/>
                    <a:pt x="9204" y="1477"/>
                  </a:cubicBezTo>
                  <a:lnTo>
                    <a:pt x="9204" y="0"/>
                  </a:ln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000">
                <a:solidFill>
                  <a:schemeClr val="bg1"/>
                </a:solidFill>
              </a:endParaRPr>
            </a:p>
          </p:txBody>
        </p:sp>
        <p:sp>
          <p:nvSpPr>
            <p:cNvPr id="158" name="Google Shape;158;p16"/>
            <p:cNvSpPr/>
            <p:nvPr/>
          </p:nvSpPr>
          <p:spPr>
            <a:xfrm>
              <a:off x="7016350" y="2443825"/>
              <a:ext cx="1240350" cy="589075"/>
            </a:xfrm>
            <a:custGeom>
              <a:avLst/>
              <a:gdLst/>
              <a:ahLst/>
              <a:cxnLst/>
              <a:rect l="l" t="t" r="r" b="b"/>
              <a:pathLst>
                <a:path w="49614" h="23563" extrusionOk="0">
                  <a:moveTo>
                    <a:pt x="1" y="0"/>
                  </a:moveTo>
                  <a:cubicBezTo>
                    <a:pt x="4620" y="1917"/>
                    <a:pt x="7871" y="6477"/>
                    <a:pt x="7871" y="11788"/>
                  </a:cubicBezTo>
                  <a:cubicBezTo>
                    <a:pt x="7871" y="17098"/>
                    <a:pt x="4620" y="21646"/>
                    <a:pt x="1" y="23563"/>
                  </a:cubicBezTo>
                  <a:lnTo>
                    <a:pt x="37827" y="23563"/>
                  </a:lnTo>
                  <a:cubicBezTo>
                    <a:pt x="44340" y="23563"/>
                    <a:pt x="49614" y="18288"/>
                    <a:pt x="49614" y="11788"/>
                  </a:cubicBezTo>
                  <a:cubicBezTo>
                    <a:pt x="49614" y="5275"/>
                    <a:pt x="44340" y="0"/>
                    <a:pt x="37827" y="0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2000" dirty="0">
                  <a:solidFill>
                    <a:schemeClr val="bg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2023</a:t>
              </a:r>
              <a:endParaRPr sz="2000" dirty="0">
                <a:solidFill>
                  <a:schemeClr val="bg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59" name="Google Shape;159;p16"/>
            <p:cNvSpPr/>
            <p:nvPr/>
          </p:nvSpPr>
          <p:spPr>
            <a:xfrm>
              <a:off x="7950700" y="3840425"/>
              <a:ext cx="282800" cy="278925"/>
            </a:xfrm>
            <a:custGeom>
              <a:avLst/>
              <a:gdLst/>
              <a:ahLst/>
              <a:cxnLst/>
              <a:rect l="l" t="t" r="r" b="b"/>
              <a:pathLst>
                <a:path w="11312" h="11157" extrusionOk="0">
                  <a:moveTo>
                    <a:pt x="9918" y="596"/>
                  </a:moveTo>
                  <a:cubicBezTo>
                    <a:pt x="10359" y="596"/>
                    <a:pt x="10716" y="941"/>
                    <a:pt x="10716" y="1381"/>
                  </a:cubicBezTo>
                  <a:lnTo>
                    <a:pt x="10716" y="6501"/>
                  </a:lnTo>
                  <a:cubicBezTo>
                    <a:pt x="10716" y="6930"/>
                    <a:pt x="10359" y="7287"/>
                    <a:pt x="9918" y="7287"/>
                  </a:cubicBezTo>
                  <a:lnTo>
                    <a:pt x="1381" y="7287"/>
                  </a:lnTo>
                  <a:cubicBezTo>
                    <a:pt x="941" y="7287"/>
                    <a:pt x="596" y="6930"/>
                    <a:pt x="596" y="6501"/>
                  </a:cubicBezTo>
                  <a:lnTo>
                    <a:pt x="596" y="1381"/>
                  </a:lnTo>
                  <a:cubicBezTo>
                    <a:pt x="596" y="941"/>
                    <a:pt x="941" y="596"/>
                    <a:pt x="1381" y="596"/>
                  </a:cubicBezTo>
                  <a:close/>
                  <a:moveTo>
                    <a:pt x="6989" y="7739"/>
                  </a:moveTo>
                  <a:lnTo>
                    <a:pt x="6989" y="9073"/>
                  </a:lnTo>
                  <a:lnTo>
                    <a:pt x="4310" y="9073"/>
                  </a:lnTo>
                  <a:lnTo>
                    <a:pt x="4310" y="7739"/>
                  </a:lnTo>
                  <a:close/>
                  <a:moveTo>
                    <a:pt x="9156" y="9668"/>
                  </a:moveTo>
                  <a:cubicBezTo>
                    <a:pt x="9490" y="9668"/>
                    <a:pt x="9823" y="9954"/>
                    <a:pt x="9823" y="10275"/>
                  </a:cubicBezTo>
                  <a:lnTo>
                    <a:pt x="9823" y="10561"/>
                  </a:lnTo>
                  <a:lnTo>
                    <a:pt x="1632" y="10561"/>
                  </a:lnTo>
                  <a:lnTo>
                    <a:pt x="1632" y="10275"/>
                  </a:lnTo>
                  <a:cubicBezTo>
                    <a:pt x="1632" y="9954"/>
                    <a:pt x="1834" y="9668"/>
                    <a:pt x="2155" y="9668"/>
                  </a:cubicBezTo>
                  <a:close/>
                  <a:moveTo>
                    <a:pt x="1393" y="0"/>
                  </a:moveTo>
                  <a:cubicBezTo>
                    <a:pt x="655" y="0"/>
                    <a:pt x="0" y="608"/>
                    <a:pt x="0" y="1358"/>
                  </a:cubicBezTo>
                  <a:lnTo>
                    <a:pt x="0" y="6430"/>
                  </a:lnTo>
                  <a:cubicBezTo>
                    <a:pt x="0" y="7168"/>
                    <a:pt x="655" y="7739"/>
                    <a:pt x="1393" y="7739"/>
                  </a:cubicBezTo>
                  <a:lnTo>
                    <a:pt x="3870" y="7739"/>
                  </a:lnTo>
                  <a:lnTo>
                    <a:pt x="3870" y="9073"/>
                  </a:lnTo>
                  <a:lnTo>
                    <a:pt x="2155" y="9073"/>
                  </a:lnTo>
                  <a:cubicBezTo>
                    <a:pt x="1512" y="9073"/>
                    <a:pt x="1036" y="9632"/>
                    <a:pt x="1036" y="10275"/>
                  </a:cubicBezTo>
                  <a:lnTo>
                    <a:pt x="1036" y="11156"/>
                  </a:lnTo>
                  <a:lnTo>
                    <a:pt x="10264" y="11156"/>
                  </a:lnTo>
                  <a:lnTo>
                    <a:pt x="10264" y="10275"/>
                  </a:lnTo>
                  <a:cubicBezTo>
                    <a:pt x="10264" y="9632"/>
                    <a:pt x="9799" y="9073"/>
                    <a:pt x="9156" y="9073"/>
                  </a:cubicBezTo>
                  <a:lnTo>
                    <a:pt x="7585" y="9073"/>
                  </a:lnTo>
                  <a:lnTo>
                    <a:pt x="7585" y="7739"/>
                  </a:lnTo>
                  <a:lnTo>
                    <a:pt x="9918" y="7739"/>
                  </a:lnTo>
                  <a:cubicBezTo>
                    <a:pt x="10668" y="7739"/>
                    <a:pt x="11311" y="7168"/>
                    <a:pt x="11311" y="6430"/>
                  </a:cubicBezTo>
                  <a:lnTo>
                    <a:pt x="11311" y="1358"/>
                  </a:lnTo>
                  <a:cubicBezTo>
                    <a:pt x="11311" y="608"/>
                    <a:pt x="10668" y="0"/>
                    <a:pt x="9918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000">
                <a:solidFill>
                  <a:schemeClr val="bg1"/>
                </a:solidFill>
              </a:endParaRPr>
            </a:p>
          </p:txBody>
        </p:sp>
        <p:sp>
          <p:nvSpPr>
            <p:cNvPr id="160" name="Google Shape;160;p16"/>
            <p:cNvSpPr/>
            <p:nvPr/>
          </p:nvSpPr>
          <p:spPr>
            <a:xfrm>
              <a:off x="8025100" y="3866325"/>
              <a:ext cx="178625" cy="115500"/>
            </a:xfrm>
            <a:custGeom>
              <a:avLst/>
              <a:gdLst/>
              <a:ahLst/>
              <a:cxnLst/>
              <a:rect l="l" t="t" r="r" b="b"/>
              <a:pathLst>
                <a:path w="7145" h="4620" extrusionOk="0">
                  <a:moveTo>
                    <a:pt x="1" y="0"/>
                  </a:moveTo>
                  <a:lnTo>
                    <a:pt x="1" y="596"/>
                  </a:lnTo>
                  <a:lnTo>
                    <a:pt x="6025" y="596"/>
                  </a:lnTo>
                  <a:cubicBezTo>
                    <a:pt x="6299" y="596"/>
                    <a:pt x="6549" y="857"/>
                    <a:pt x="6549" y="1131"/>
                  </a:cubicBezTo>
                  <a:lnTo>
                    <a:pt x="6549" y="4620"/>
                  </a:lnTo>
                  <a:lnTo>
                    <a:pt x="7145" y="4620"/>
                  </a:lnTo>
                  <a:lnTo>
                    <a:pt x="7145" y="1131"/>
                  </a:lnTo>
                  <a:cubicBezTo>
                    <a:pt x="7145" y="536"/>
                    <a:pt x="6609" y="0"/>
                    <a:pt x="6025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000">
                <a:solidFill>
                  <a:schemeClr val="bg1"/>
                </a:solidFill>
              </a:endParaRPr>
            </a:p>
          </p:txBody>
        </p:sp>
        <p:sp>
          <p:nvSpPr>
            <p:cNvPr id="161" name="Google Shape;161;p16"/>
            <p:cNvSpPr txBox="1"/>
            <p:nvPr/>
          </p:nvSpPr>
          <p:spPr>
            <a:xfrm>
              <a:off x="6389212" y="3863537"/>
              <a:ext cx="14013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algn="r"/>
              <a:r>
                <a:rPr lang="en" sz="1400" dirty="0">
                  <a:solidFill>
                    <a:schemeClr val="bg1"/>
                  </a:solidFill>
                  <a:latin typeface="Roboto"/>
                  <a:ea typeface="Roboto"/>
                  <a:cs typeface="Roboto"/>
                  <a:sym typeface="Roboto"/>
                </a:rPr>
                <a:t>Based on Lessons Learned and industry maturation</a:t>
              </a:r>
              <a:endParaRPr sz="14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2" name="Google Shape;162;p16"/>
            <p:cNvSpPr txBox="1"/>
            <p:nvPr/>
          </p:nvSpPr>
          <p:spPr>
            <a:xfrm>
              <a:off x="6378538" y="3343088"/>
              <a:ext cx="14013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r"/>
              <a:r>
                <a:rPr lang="en" sz="2000" dirty="0">
                  <a:solidFill>
                    <a:schemeClr val="bg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Update to Rideshare Policy &amp; RUG</a:t>
              </a:r>
              <a:endParaRPr sz="2000" dirty="0">
                <a:solidFill>
                  <a:schemeClr val="bg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sp>
        <p:nvSpPr>
          <p:cNvPr id="13" name="Google Shape;201;p17">
            <a:extLst>
              <a:ext uri="{FF2B5EF4-FFF2-40B4-BE49-F238E27FC236}">
                <a16:creationId xmlns:a16="http://schemas.microsoft.com/office/drawing/2014/main" id="{9F1FF028-74DE-E68E-E6F1-5DEA9FE3BCEB}"/>
              </a:ext>
            </a:extLst>
          </p:cNvPr>
          <p:cNvSpPr/>
          <p:nvPr/>
        </p:nvSpPr>
        <p:spPr>
          <a:xfrm>
            <a:off x="4347163" y="5260415"/>
            <a:ext cx="224499" cy="258055"/>
          </a:xfrm>
          <a:custGeom>
            <a:avLst/>
            <a:gdLst/>
            <a:ahLst/>
            <a:cxnLst/>
            <a:rect l="l" t="t" r="r" b="b"/>
            <a:pathLst>
              <a:path w="5573" h="6406" extrusionOk="0">
                <a:moveTo>
                  <a:pt x="2786" y="0"/>
                </a:moveTo>
                <a:cubicBezTo>
                  <a:pt x="1262" y="0"/>
                  <a:pt x="0" y="1251"/>
                  <a:pt x="0" y="2786"/>
                </a:cubicBezTo>
                <a:cubicBezTo>
                  <a:pt x="0" y="3584"/>
                  <a:pt x="357" y="4358"/>
                  <a:pt x="941" y="4870"/>
                </a:cubicBezTo>
                <a:cubicBezTo>
                  <a:pt x="1381" y="5311"/>
                  <a:pt x="1345" y="6251"/>
                  <a:pt x="1334" y="6263"/>
                </a:cubicBezTo>
                <a:cubicBezTo>
                  <a:pt x="1334" y="6311"/>
                  <a:pt x="1345" y="6334"/>
                  <a:pt x="1381" y="6370"/>
                </a:cubicBezTo>
                <a:cubicBezTo>
                  <a:pt x="1417" y="6406"/>
                  <a:pt x="1464" y="6406"/>
                  <a:pt x="1512" y="6406"/>
                </a:cubicBezTo>
                <a:lnTo>
                  <a:pt x="4060" y="6406"/>
                </a:lnTo>
                <a:cubicBezTo>
                  <a:pt x="4108" y="6406"/>
                  <a:pt x="4143" y="6406"/>
                  <a:pt x="4179" y="6370"/>
                </a:cubicBezTo>
                <a:cubicBezTo>
                  <a:pt x="4203" y="6346"/>
                  <a:pt x="4227" y="6311"/>
                  <a:pt x="4227" y="6251"/>
                </a:cubicBezTo>
                <a:cubicBezTo>
                  <a:pt x="4227" y="6239"/>
                  <a:pt x="4179" y="5311"/>
                  <a:pt x="4620" y="4870"/>
                </a:cubicBezTo>
                <a:cubicBezTo>
                  <a:pt x="4632" y="4858"/>
                  <a:pt x="4643" y="4846"/>
                  <a:pt x="4643" y="4846"/>
                </a:cubicBezTo>
                <a:cubicBezTo>
                  <a:pt x="5227" y="4310"/>
                  <a:pt x="5572" y="3560"/>
                  <a:pt x="5572" y="2786"/>
                </a:cubicBezTo>
                <a:cubicBezTo>
                  <a:pt x="5572" y="1251"/>
                  <a:pt x="4322" y="0"/>
                  <a:pt x="278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chemeClr val="bg1"/>
              </a:solidFill>
            </a:endParaRPr>
          </a:p>
        </p:txBody>
      </p:sp>
      <p:sp>
        <p:nvSpPr>
          <p:cNvPr id="14" name="Google Shape;202;p17">
            <a:extLst>
              <a:ext uri="{FF2B5EF4-FFF2-40B4-BE49-F238E27FC236}">
                <a16:creationId xmlns:a16="http://schemas.microsoft.com/office/drawing/2014/main" id="{9D80E424-0CB6-2D2A-C802-0A55BB27D2F8}"/>
              </a:ext>
            </a:extLst>
          </p:cNvPr>
          <p:cNvSpPr/>
          <p:nvPr/>
        </p:nvSpPr>
        <p:spPr>
          <a:xfrm>
            <a:off x="4397757" y="5530427"/>
            <a:ext cx="123307" cy="30253"/>
          </a:xfrm>
          <a:custGeom>
            <a:avLst/>
            <a:gdLst/>
            <a:ahLst/>
            <a:cxnLst/>
            <a:rect l="l" t="t" r="r" b="b"/>
            <a:pathLst>
              <a:path w="3061" h="751" extrusionOk="0">
                <a:moveTo>
                  <a:pt x="2643" y="1"/>
                </a:moveTo>
                <a:lnTo>
                  <a:pt x="417" y="1"/>
                </a:lnTo>
                <a:cubicBezTo>
                  <a:pt x="191" y="1"/>
                  <a:pt x="0" y="143"/>
                  <a:pt x="0" y="370"/>
                </a:cubicBezTo>
                <a:cubicBezTo>
                  <a:pt x="0" y="608"/>
                  <a:pt x="191" y="751"/>
                  <a:pt x="417" y="751"/>
                </a:cubicBezTo>
                <a:lnTo>
                  <a:pt x="2631" y="751"/>
                </a:lnTo>
                <a:cubicBezTo>
                  <a:pt x="2870" y="751"/>
                  <a:pt x="3060" y="608"/>
                  <a:pt x="3060" y="370"/>
                </a:cubicBezTo>
                <a:cubicBezTo>
                  <a:pt x="3060" y="143"/>
                  <a:pt x="2870" y="1"/>
                  <a:pt x="2643" y="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chemeClr val="bg1"/>
              </a:solidFill>
            </a:endParaRPr>
          </a:p>
        </p:txBody>
      </p:sp>
      <p:sp>
        <p:nvSpPr>
          <p:cNvPr id="15" name="Google Shape;203;p17">
            <a:extLst>
              <a:ext uri="{FF2B5EF4-FFF2-40B4-BE49-F238E27FC236}">
                <a16:creationId xmlns:a16="http://schemas.microsoft.com/office/drawing/2014/main" id="{EBA2F191-59F9-72D3-7E35-951B8D8C5547}"/>
              </a:ext>
            </a:extLst>
          </p:cNvPr>
          <p:cNvSpPr/>
          <p:nvPr/>
        </p:nvSpPr>
        <p:spPr>
          <a:xfrm>
            <a:off x="4411193" y="5572644"/>
            <a:ext cx="96439" cy="29769"/>
          </a:xfrm>
          <a:custGeom>
            <a:avLst/>
            <a:gdLst/>
            <a:ahLst/>
            <a:cxnLst/>
            <a:rect l="l" t="t" r="r" b="b"/>
            <a:pathLst>
              <a:path w="2394" h="739" extrusionOk="0">
                <a:moveTo>
                  <a:pt x="1976" y="0"/>
                </a:moveTo>
                <a:lnTo>
                  <a:pt x="417" y="0"/>
                </a:lnTo>
                <a:cubicBezTo>
                  <a:pt x="191" y="0"/>
                  <a:pt x="0" y="131"/>
                  <a:pt x="0" y="369"/>
                </a:cubicBezTo>
                <a:cubicBezTo>
                  <a:pt x="0" y="596"/>
                  <a:pt x="191" y="739"/>
                  <a:pt x="417" y="739"/>
                </a:cubicBezTo>
                <a:lnTo>
                  <a:pt x="1976" y="739"/>
                </a:lnTo>
                <a:cubicBezTo>
                  <a:pt x="2203" y="739"/>
                  <a:pt x="2393" y="596"/>
                  <a:pt x="2393" y="369"/>
                </a:cubicBezTo>
                <a:cubicBezTo>
                  <a:pt x="2393" y="131"/>
                  <a:pt x="2203" y="0"/>
                  <a:pt x="197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chemeClr val="bg1"/>
              </a:solidFill>
            </a:endParaRPr>
          </a:p>
        </p:txBody>
      </p:sp>
      <p:sp>
        <p:nvSpPr>
          <p:cNvPr id="16" name="Google Shape;205;p17">
            <a:extLst>
              <a:ext uri="{FF2B5EF4-FFF2-40B4-BE49-F238E27FC236}">
                <a16:creationId xmlns:a16="http://schemas.microsoft.com/office/drawing/2014/main" id="{2C87F0F3-BF35-C83B-7C95-CBCF8A68A553}"/>
              </a:ext>
            </a:extLst>
          </p:cNvPr>
          <p:cNvSpPr/>
          <p:nvPr/>
        </p:nvSpPr>
        <p:spPr>
          <a:xfrm>
            <a:off x="4450025" y="5166396"/>
            <a:ext cx="18288" cy="60465"/>
          </a:xfrm>
          <a:custGeom>
            <a:avLst/>
            <a:gdLst/>
            <a:ahLst/>
            <a:cxnLst/>
            <a:rect l="l" t="t" r="r" b="b"/>
            <a:pathLst>
              <a:path w="454" h="1501" extrusionOk="0">
                <a:moveTo>
                  <a:pt x="227" y="1501"/>
                </a:moveTo>
                <a:cubicBezTo>
                  <a:pt x="334" y="1501"/>
                  <a:pt x="453" y="1429"/>
                  <a:pt x="453" y="1334"/>
                </a:cubicBezTo>
                <a:lnTo>
                  <a:pt x="453" y="167"/>
                </a:lnTo>
                <a:cubicBezTo>
                  <a:pt x="453" y="84"/>
                  <a:pt x="322" y="1"/>
                  <a:pt x="227" y="1"/>
                </a:cubicBezTo>
                <a:cubicBezTo>
                  <a:pt x="144" y="1"/>
                  <a:pt x="1" y="84"/>
                  <a:pt x="1" y="167"/>
                </a:cubicBezTo>
                <a:lnTo>
                  <a:pt x="1" y="1334"/>
                </a:lnTo>
                <a:cubicBezTo>
                  <a:pt x="1" y="1429"/>
                  <a:pt x="144" y="1501"/>
                  <a:pt x="227" y="150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chemeClr val="bg1"/>
              </a:solidFill>
            </a:endParaRPr>
          </a:p>
        </p:txBody>
      </p:sp>
      <p:sp>
        <p:nvSpPr>
          <p:cNvPr id="17" name="Google Shape;206;p17">
            <a:extLst>
              <a:ext uri="{FF2B5EF4-FFF2-40B4-BE49-F238E27FC236}">
                <a16:creationId xmlns:a16="http://schemas.microsoft.com/office/drawing/2014/main" id="{0F832330-A40F-9B9B-E4CD-C78961636033}"/>
              </a:ext>
            </a:extLst>
          </p:cNvPr>
          <p:cNvSpPr/>
          <p:nvPr/>
        </p:nvSpPr>
        <p:spPr>
          <a:xfrm>
            <a:off x="4535907" y="5198541"/>
            <a:ext cx="41733" cy="53737"/>
          </a:xfrm>
          <a:custGeom>
            <a:avLst/>
            <a:gdLst/>
            <a:ahLst/>
            <a:cxnLst/>
            <a:rect l="l" t="t" r="r" b="b"/>
            <a:pathLst>
              <a:path w="1036" h="1334" extrusionOk="0">
                <a:moveTo>
                  <a:pt x="929" y="60"/>
                </a:moveTo>
                <a:cubicBezTo>
                  <a:pt x="846" y="0"/>
                  <a:pt x="750" y="36"/>
                  <a:pt x="703" y="108"/>
                </a:cubicBezTo>
                <a:lnTo>
                  <a:pt x="60" y="1060"/>
                </a:lnTo>
                <a:cubicBezTo>
                  <a:pt x="0" y="1143"/>
                  <a:pt x="24" y="1251"/>
                  <a:pt x="95" y="1310"/>
                </a:cubicBezTo>
                <a:cubicBezTo>
                  <a:pt x="131" y="1322"/>
                  <a:pt x="155" y="1334"/>
                  <a:pt x="191" y="1334"/>
                </a:cubicBezTo>
                <a:cubicBezTo>
                  <a:pt x="250" y="1334"/>
                  <a:pt x="298" y="1310"/>
                  <a:pt x="334" y="1251"/>
                </a:cubicBezTo>
                <a:lnTo>
                  <a:pt x="976" y="298"/>
                </a:lnTo>
                <a:cubicBezTo>
                  <a:pt x="1036" y="227"/>
                  <a:pt x="1012" y="120"/>
                  <a:pt x="929" y="6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chemeClr val="bg1"/>
              </a:solidFill>
            </a:endParaRPr>
          </a:p>
        </p:txBody>
      </p:sp>
      <p:sp>
        <p:nvSpPr>
          <p:cNvPr id="18" name="Google Shape;207;p17">
            <a:extLst>
              <a:ext uri="{FF2B5EF4-FFF2-40B4-BE49-F238E27FC236}">
                <a16:creationId xmlns:a16="http://schemas.microsoft.com/office/drawing/2014/main" id="{C96AFFA2-3CEB-71E9-3C55-7FCE0CC65542}"/>
              </a:ext>
            </a:extLst>
          </p:cNvPr>
          <p:cNvSpPr/>
          <p:nvPr/>
        </p:nvSpPr>
        <p:spPr>
          <a:xfrm>
            <a:off x="4344526" y="5196607"/>
            <a:ext cx="40807" cy="54261"/>
          </a:xfrm>
          <a:custGeom>
            <a:avLst/>
            <a:gdLst/>
            <a:ahLst/>
            <a:cxnLst/>
            <a:rect l="l" t="t" r="r" b="b"/>
            <a:pathLst>
              <a:path w="1013" h="1347" extrusionOk="0">
                <a:moveTo>
                  <a:pt x="822" y="1346"/>
                </a:moveTo>
                <a:cubicBezTo>
                  <a:pt x="846" y="1346"/>
                  <a:pt x="882" y="1334"/>
                  <a:pt x="905" y="1311"/>
                </a:cubicBezTo>
                <a:cubicBezTo>
                  <a:pt x="989" y="1263"/>
                  <a:pt x="1013" y="1156"/>
                  <a:pt x="953" y="1072"/>
                </a:cubicBezTo>
                <a:lnTo>
                  <a:pt x="334" y="108"/>
                </a:lnTo>
                <a:cubicBezTo>
                  <a:pt x="286" y="25"/>
                  <a:pt x="179" y="1"/>
                  <a:pt x="96" y="48"/>
                </a:cubicBezTo>
                <a:cubicBezTo>
                  <a:pt x="12" y="108"/>
                  <a:pt x="1" y="215"/>
                  <a:pt x="48" y="298"/>
                </a:cubicBezTo>
                <a:lnTo>
                  <a:pt x="667" y="1263"/>
                </a:lnTo>
                <a:cubicBezTo>
                  <a:pt x="703" y="1322"/>
                  <a:pt x="763" y="1346"/>
                  <a:pt x="822" y="134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chemeClr val="bg1"/>
              </a:solidFill>
            </a:endParaRPr>
          </a:p>
        </p:txBody>
      </p:sp>
      <p:sp>
        <p:nvSpPr>
          <p:cNvPr id="19" name="Google Shape;208;p17">
            <a:extLst>
              <a:ext uri="{FF2B5EF4-FFF2-40B4-BE49-F238E27FC236}">
                <a16:creationId xmlns:a16="http://schemas.microsoft.com/office/drawing/2014/main" id="{18D26D87-8620-4073-ECBC-1A9CEB1D15DC}"/>
              </a:ext>
            </a:extLst>
          </p:cNvPr>
          <p:cNvSpPr/>
          <p:nvPr/>
        </p:nvSpPr>
        <p:spPr>
          <a:xfrm>
            <a:off x="4276892" y="5269519"/>
            <a:ext cx="56155" cy="36980"/>
          </a:xfrm>
          <a:custGeom>
            <a:avLst/>
            <a:gdLst/>
            <a:ahLst/>
            <a:cxnLst/>
            <a:rect l="l" t="t" r="r" b="b"/>
            <a:pathLst>
              <a:path w="1394" h="918" extrusionOk="0">
                <a:moveTo>
                  <a:pt x="1287" y="596"/>
                </a:moveTo>
                <a:lnTo>
                  <a:pt x="275" y="48"/>
                </a:lnTo>
                <a:cubicBezTo>
                  <a:pt x="191" y="1"/>
                  <a:pt x="84" y="36"/>
                  <a:pt x="48" y="120"/>
                </a:cubicBezTo>
                <a:cubicBezTo>
                  <a:pt x="1" y="191"/>
                  <a:pt x="25" y="310"/>
                  <a:pt x="120" y="346"/>
                </a:cubicBezTo>
                <a:lnTo>
                  <a:pt x="1132" y="894"/>
                </a:lnTo>
                <a:cubicBezTo>
                  <a:pt x="1156" y="905"/>
                  <a:pt x="1180" y="917"/>
                  <a:pt x="1203" y="917"/>
                </a:cubicBezTo>
                <a:cubicBezTo>
                  <a:pt x="1263" y="917"/>
                  <a:pt x="1322" y="882"/>
                  <a:pt x="1358" y="822"/>
                </a:cubicBezTo>
                <a:cubicBezTo>
                  <a:pt x="1394" y="751"/>
                  <a:pt x="1370" y="632"/>
                  <a:pt x="1287" y="59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chemeClr val="bg1"/>
              </a:solidFill>
            </a:endParaRPr>
          </a:p>
        </p:txBody>
      </p:sp>
      <p:sp>
        <p:nvSpPr>
          <p:cNvPr id="20" name="Google Shape;209;p17">
            <a:extLst>
              <a:ext uri="{FF2B5EF4-FFF2-40B4-BE49-F238E27FC236}">
                <a16:creationId xmlns:a16="http://schemas.microsoft.com/office/drawing/2014/main" id="{A432CCB0-8519-AA6D-756E-BF94BCA6124D}"/>
              </a:ext>
            </a:extLst>
          </p:cNvPr>
          <p:cNvSpPr/>
          <p:nvPr/>
        </p:nvSpPr>
        <p:spPr>
          <a:xfrm>
            <a:off x="4585294" y="5269519"/>
            <a:ext cx="56639" cy="36980"/>
          </a:xfrm>
          <a:custGeom>
            <a:avLst/>
            <a:gdLst/>
            <a:ahLst/>
            <a:cxnLst/>
            <a:rect l="l" t="t" r="r" b="b"/>
            <a:pathLst>
              <a:path w="1406" h="918" extrusionOk="0">
                <a:moveTo>
                  <a:pt x="1370" y="120"/>
                </a:moveTo>
                <a:cubicBezTo>
                  <a:pt x="1322" y="36"/>
                  <a:pt x="1215" y="1"/>
                  <a:pt x="1132" y="48"/>
                </a:cubicBezTo>
                <a:lnTo>
                  <a:pt x="120" y="596"/>
                </a:lnTo>
                <a:cubicBezTo>
                  <a:pt x="36" y="632"/>
                  <a:pt x="1" y="751"/>
                  <a:pt x="48" y="822"/>
                </a:cubicBezTo>
                <a:cubicBezTo>
                  <a:pt x="72" y="882"/>
                  <a:pt x="131" y="917"/>
                  <a:pt x="191" y="917"/>
                </a:cubicBezTo>
                <a:cubicBezTo>
                  <a:pt x="227" y="917"/>
                  <a:pt x="251" y="905"/>
                  <a:pt x="274" y="894"/>
                </a:cubicBezTo>
                <a:lnTo>
                  <a:pt x="1298" y="346"/>
                </a:lnTo>
                <a:cubicBezTo>
                  <a:pt x="1382" y="310"/>
                  <a:pt x="1405" y="191"/>
                  <a:pt x="1370" y="12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chemeClr val="bg1"/>
              </a:solidFill>
            </a:endParaRPr>
          </a:p>
        </p:txBody>
      </p:sp>
      <p:sp>
        <p:nvSpPr>
          <p:cNvPr id="21" name="Google Shape;296;p18">
            <a:extLst>
              <a:ext uri="{FF2B5EF4-FFF2-40B4-BE49-F238E27FC236}">
                <a16:creationId xmlns:a16="http://schemas.microsoft.com/office/drawing/2014/main" id="{792018C3-8202-4265-77E1-242EFF4F8AE9}"/>
              </a:ext>
            </a:extLst>
          </p:cNvPr>
          <p:cNvSpPr/>
          <p:nvPr/>
        </p:nvSpPr>
        <p:spPr>
          <a:xfrm>
            <a:off x="9064234" y="1768633"/>
            <a:ext cx="364367" cy="408632"/>
          </a:xfrm>
          <a:custGeom>
            <a:avLst/>
            <a:gdLst/>
            <a:ahLst/>
            <a:cxnLst/>
            <a:rect l="l" t="t" r="r" b="b"/>
            <a:pathLst>
              <a:path w="5228" h="6526" extrusionOk="0">
                <a:moveTo>
                  <a:pt x="989" y="1"/>
                </a:moveTo>
                <a:cubicBezTo>
                  <a:pt x="453" y="1"/>
                  <a:pt x="1" y="441"/>
                  <a:pt x="1" y="989"/>
                </a:cubicBezTo>
                <a:cubicBezTo>
                  <a:pt x="1" y="1537"/>
                  <a:pt x="453" y="1977"/>
                  <a:pt x="989" y="1977"/>
                </a:cubicBezTo>
                <a:cubicBezTo>
                  <a:pt x="1251" y="1977"/>
                  <a:pt x="1489" y="1870"/>
                  <a:pt x="1668" y="1703"/>
                </a:cubicBezTo>
                <a:lnTo>
                  <a:pt x="3335" y="2870"/>
                </a:lnTo>
                <a:cubicBezTo>
                  <a:pt x="3275" y="2989"/>
                  <a:pt x="3251" y="3120"/>
                  <a:pt x="3251" y="3263"/>
                </a:cubicBezTo>
                <a:cubicBezTo>
                  <a:pt x="3251" y="3406"/>
                  <a:pt x="3275" y="3537"/>
                  <a:pt x="3335" y="3656"/>
                </a:cubicBezTo>
                <a:lnTo>
                  <a:pt x="1668" y="4823"/>
                </a:lnTo>
                <a:cubicBezTo>
                  <a:pt x="1489" y="4656"/>
                  <a:pt x="1251" y="4549"/>
                  <a:pt x="989" y="4549"/>
                </a:cubicBezTo>
                <a:cubicBezTo>
                  <a:pt x="453" y="4549"/>
                  <a:pt x="1" y="4989"/>
                  <a:pt x="1" y="5537"/>
                </a:cubicBezTo>
                <a:cubicBezTo>
                  <a:pt x="1" y="6085"/>
                  <a:pt x="453" y="6525"/>
                  <a:pt x="989" y="6525"/>
                </a:cubicBezTo>
                <a:cubicBezTo>
                  <a:pt x="1537" y="6525"/>
                  <a:pt x="1977" y="6085"/>
                  <a:pt x="1977" y="5537"/>
                </a:cubicBezTo>
                <a:cubicBezTo>
                  <a:pt x="1977" y="5394"/>
                  <a:pt x="1954" y="5263"/>
                  <a:pt x="1894" y="5144"/>
                </a:cubicBezTo>
                <a:lnTo>
                  <a:pt x="3561" y="3977"/>
                </a:lnTo>
                <a:cubicBezTo>
                  <a:pt x="3740" y="4144"/>
                  <a:pt x="3978" y="4251"/>
                  <a:pt x="4240" y="4251"/>
                </a:cubicBezTo>
                <a:cubicBezTo>
                  <a:pt x="4787" y="4251"/>
                  <a:pt x="5228" y="3811"/>
                  <a:pt x="5228" y="3263"/>
                </a:cubicBezTo>
                <a:cubicBezTo>
                  <a:pt x="5228" y="2715"/>
                  <a:pt x="4787" y="2275"/>
                  <a:pt x="4240" y="2275"/>
                </a:cubicBezTo>
                <a:cubicBezTo>
                  <a:pt x="3978" y="2275"/>
                  <a:pt x="3740" y="2382"/>
                  <a:pt x="3561" y="2549"/>
                </a:cubicBezTo>
                <a:lnTo>
                  <a:pt x="1894" y="1382"/>
                </a:lnTo>
                <a:cubicBezTo>
                  <a:pt x="1954" y="1263"/>
                  <a:pt x="1977" y="1132"/>
                  <a:pt x="1977" y="989"/>
                </a:cubicBezTo>
                <a:cubicBezTo>
                  <a:pt x="1977" y="441"/>
                  <a:pt x="1537" y="1"/>
                  <a:pt x="989" y="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>
              <a:solidFill>
                <a:schemeClr val="bg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F09B90-F436-5DC6-5D35-7D7D10965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910" y="314325"/>
            <a:ext cx="9651023" cy="67543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/>
              <a:t>Maturing Rideshare on NASA Missions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99F9EA-303C-099C-3B2A-C1484380A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E8C51FE-49D9-314D-9957-ABBF7DDE8782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262AD-5007-26BB-79BD-1AF3EFBD7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/>
              <a:t>SMD Rideshare Office Compatibility Assessments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CA249A-DDFF-417E-A2C4-2BAD88441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BF78F1-E7D8-4332-B565-69EE2D6D3958}"/>
              </a:ext>
            </a:extLst>
          </p:cNvPr>
          <p:cNvSpPr/>
          <p:nvPr/>
        </p:nvSpPr>
        <p:spPr>
          <a:xfrm>
            <a:off x="4306155" y="3544059"/>
            <a:ext cx="1669109" cy="107552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 RS on NASA SMD Primary NLS-II Mission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2E92E3-1EE5-4F09-9E68-4E941D2F14A8}"/>
              </a:ext>
            </a:extLst>
          </p:cNvPr>
          <p:cNvSpPr/>
          <p:nvPr/>
        </p:nvSpPr>
        <p:spPr>
          <a:xfrm>
            <a:off x="6305903" y="3544057"/>
            <a:ext cx="1669109" cy="107552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444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VADR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044D6C-BFBC-48F5-8263-DAF2795B2445}"/>
              </a:ext>
            </a:extLst>
          </p:cNvPr>
          <p:cNvSpPr/>
          <p:nvPr/>
        </p:nvSpPr>
        <p:spPr>
          <a:xfrm>
            <a:off x="8277081" y="3544057"/>
            <a:ext cx="1669109" cy="107552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RS on OGA Launches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DF94CB-47EF-4894-BD95-835E18F3976C}"/>
              </a:ext>
            </a:extLst>
          </p:cNvPr>
          <p:cNvSpPr/>
          <p:nvPr/>
        </p:nvSpPr>
        <p:spPr>
          <a:xfrm>
            <a:off x="4306155" y="4855755"/>
            <a:ext cx="1669109" cy="184029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14313" indent="-214313">
              <a:buFontTx/>
              <a:buChar char="-"/>
            </a:pPr>
            <a:r>
              <a:rPr lang="en-US" sz="1200" dirty="0"/>
              <a:t>Class A-D</a:t>
            </a:r>
          </a:p>
          <a:p>
            <a:pPr marL="214313" indent="-214313">
              <a:buFontTx/>
              <a:buChar char="-"/>
            </a:pPr>
            <a:r>
              <a:rPr lang="en-US" sz="1200" dirty="0"/>
              <a:t>Low risk tolerant full spacecraft missions</a:t>
            </a:r>
          </a:p>
          <a:p>
            <a:pPr marL="214313" indent="-214313">
              <a:buFontTx/>
              <a:buChar char="-"/>
            </a:pPr>
            <a:r>
              <a:rPr lang="en-US" sz="1200" dirty="0"/>
              <a:t>Full LSP technical oversight</a:t>
            </a:r>
          </a:p>
          <a:p>
            <a:pPr marL="214313" indent="-214313">
              <a:buFontTx/>
              <a:buChar char="-"/>
            </a:pPr>
            <a:r>
              <a:rPr lang="en-US" sz="1200" dirty="0"/>
              <a:t>Dedicated launches can add rideshare if excess performance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EE0677-83A9-48D6-8624-DE9A6B9ACD1B}"/>
              </a:ext>
            </a:extLst>
          </p:cNvPr>
          <p:cNvSpPr/>
          <p:nvPr/>
        </p:nvSpPr>
        <p:spPr>
          <a:xfrm>
            <a:off x="6181905" y="4855755"/>
            <a:ext cx="1909908" cy="184029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14313" indent="-214313">
              <a:buFontTx/>
              <a:buChar char="-"/>
            </a:pPr>
            <a:r>
              <a:rPr lang="en-US" sz="1200" dirty="0"/>
              <a:t>Class D and higher risk tolerant full spacecraft missions including CubeSats</a:t>
            </a:r>
          </a:p>
          <a:p>
            <a:pPr marL="214313" indent="-214313">
              <a:buFontTx/>
              <a:buChar char="-"/>
            </a:pPr>
            <a:r>
              <a:rPr lang="en-US" sz="1200" dirty="0"/>
              <a:t>Limited LSP technical insight</a:t>
            </a:r>
          </a:p>
          <a:p>
            <a:pPr marL="214313" indent="-214313">
              <a:buFontTx/>
              <a:buChar char="-"/>
            </a:pPr>
            <a:r>
              <a:rPr lang="en-US" sz="1200" dirty="0"/>
              <a:t>Dedicated launches or rideshare opportunities on commercial FAA licensed launches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CD11B0-9B7E-489C-B790-C4DEA124C25A}"/>
              </a:ext>
            </a:extLst>
          </p:cNvPr>
          <p:cNvSpPr/>
          <p:nvPr/>
        </p:nvSpPr>
        <p:spPr>
          <a:xfrm>
            <a:off x="8277081" y="4855756"/>
            <a:ext cx="1669109" cy="184029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14313" indent="-214313">
              <a:buFontTx/>
              <a:buChar char="-"/>
            </a:pPr>
            <a:r>
              <a:rPr lang="en-US" sz="1200" dirty="0"/>
              <a:t>Rideshare opportunities for free flying spacecraft on DoD procured launches coordinated through the SMD Rideshare Office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3A98D59-E5B7-455E-8AB1-46348AD20679}"/>
              </a:ext>
            </a:extLst>
          </p:cNvPr>
          <p:cNvCxnSpPr>
            <a:cxnSpLocks/>
            <a:stCxn id="7" idx="2"/>
            <a:endCxn id="12" idx="0"/>
          </p:cNvCxnSpPr>
          <p:nvPr/>
        </p:nvCxnSpPr>
        <p:spPr>
          <a:xfrm>
            <a:off x="5140710" y="4619580"/>
            <a:ext cx="0" cy="236175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D63D63B-CF10-47CA-9164-29CAA24613E8}"/>
              </a:ext>
            </a:extLst>
          </p:cNvPr>
          <p:cNvCxnSpPr>
            <a:cxnSpLocks/>
            <a:stCxn id="8" idx="2"/>
            <a:endCxn id="13" idx="0"/>
          </p:cNvCxnSpPr>
          <p:nvPr/>
        </p:nvCxnSpPr>
        <p:spPr>
          <a:xfrm flipH="1">
            <a:off x="7136859" y="4619578"/>
            <a:ext cx="3599" cy="236177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AA00254B-EEB4-41A6-9331-2EB6878BE6B3}"/>
              </a:ext>
            </a:extLst>
          </p:cNvPr>
          <p:cNvCxnSpPr>
            <a:cxnSpLocks/>
            <a:stCxn id="10" idx="2"/>
            <a:endCxn id="15" idx="0"/>
          </p:cNvCxnSpPr>
          <p:nvPr/>
        </p:nvCxnSpPr>
        <p:spPr>
          <a:xfrm>
            <a:off x="9111636" y="4619578"/>
            <a:ext cx="0" cy="236178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3A4D46CC-135C-31A7-F702-0097F5FF36A1}"/>
              </a:ext>
            </a:extLst>
          </p:cNvPr>
          <p:cNvSpPr txBox="1"/>
          <p:nvPr/>
        </p:nvSpPr>
        <p:spPr>
          <a:xfrm>
            <a:off x="591994" y="3270543"/>
            <a:ext cx="2922263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>
              <a:buSzPts val="2000"/>
            </a:pPr>
            <a:r>
              <a:rPr lang="en-US" sz="1600" dirty="0">
                <a:solidFill>
                  <a:schemeClr val="bg1"/>
                </a:solidFill>
                <a:ea typeface="Helvetica Neue"/>
                <a:cs typeface="Helvetica Neue"/>
                <a:sym typeface="Helvetica Neue"/>
              </a:rPr>
              <a:t>Launch Options:</a:t>
            </a:r>
          </a:p>
          <a:p>
            <a:pPr marL="471488" indent="-214313">
              <a:buSzPts val="2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ea typeface="Helvetica Neue"/>
                <a:cs typeface="Helvetica Neue"/>
                <a:sym typeface="Helvetica Neue"/>
              </a:rPr>
              <a:t>Utilize excess performance on NASA SMD Primary launches  =&gt; RS Policy</a:t>
            </a:r>
          </a:p>
          <a:p>
            <a:pPr marL="471488" indent="-214313">
              <a:buSzPts val="2000"/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bg1"/>
              </a:solidFill>
              <a:ea typeface="Helvetica Neue"/>
              <a:cs typeface="Helvetica Neue"/>
              <a:sym typeface="Helvetica Neue"/>
            </a:endParaRPr>
          </a:p>
          <a:p>
            <a:pPr marL="471488" indent="-214313">
              <a:buSzPts val="2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ea typeface="Helvetica Neue"/>
                <a:cs typeface="Helvetica Neue"/>
                <a:sym typeface="Helvetica Neue"/>
              </a:rPr>
              <a:t>For NASA Science-unique orbits =&gt; VADR</a:t>
            </a:r>
          </a:p>
          <a:p>
            <a:pPr marL="471488" indent="-214313">
              <a:buSzPts val="2000"/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bg1"/>
              </a:solidFill>
              <a:ea typeface="Helvetica Neue"/>
              <a:cs typeface="Helvetica Neue"/>
              <a:sym typeface="Helvetica Neue"/>
            </a:endParaRPr>
          </a:p>
          <a:p>
            <a:pPr marL="471488" indent="-214313">
              <a:buSzPts val="2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ea typeface="Helvetica Neue"/>
                <a:cs typeface="Helvetica Neue"/>
                <a:sym typeface="Helvetica Neue"/>
              </a:rPr>
              <a:t>Partnering with government and commercial providers for increased opportunities </a:t>
            </a:r>
          </a:p>
          <a:p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8E42016-5AC5-C4B0-0102-41782004A7E8}"/>
              </a:ext>
            </a:extLst>
          </p:cNvPr>
          <p:cNvSpPr/>
          <p:nvPr/>
        </p:nvSpPr>
        <p:spPr>
          <a:xfrm>
            <a:off x="6607131" y="1758089"/>
            <a:ext cx="1066142" cy="46416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>
              <a:solidFill>
                <a:schemeClr val="bg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A118C0F-A9FA-2FB3-33B0-47383A03313F}"/>
              </a:ext>
            </a:extLst>
          </p:cNvPr>
          <p:cNvSpPr txBox="1"/>
          <p:nvPr/>
        </p:nvSpPr>
        <p:spPr>
          <a:xfrm>
            <a:off x="6655140" y="1695126"/>
            <a:ext cx="951917" cy="553998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en-US" sz="1500" b="1" dirty="0">
                <a:solidFill>
                  <a:schemeClr val="bg1"/>
                </a:solidFill>
              </a:rPr>
              <a:t>SmallSat Selection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C9C8C96-6CEF-4005-157B-0CE9EDBD8487}"/>
              </a:ext>
            </a:extLst>
          </p:cNvPr>
          <p:cNvCxnSpPr>
            <a:cxnSpLocks/>
            <a:stCxn id="31" idx="2"/>
          </p:cNvCxnSpPr>
          <p:nvPr/>
        </p:nvCxnSpPr>
        <p:spPr>
          <a:xfrm flipH="1">
            <a:off x="5094849" y="2249124"/>
            <a:ext cx="2036250" cy="1278347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A952F177-D112-EB23-0215-A3B29D0AF1E3}"/>
              </a:ext>
            </a:extLst>
          </p:cNvPr>
          <p:cNvCxnSpPr>
            <a:cxnSpLocks/>
            <a:stCxn id="31" idx="2"/>
          </p:cNvCxnSpPr>
          <p:nvPr/>
        </p:nvCxnSpPr>
        <p:spPr>
          <a:xfrm flipH="1">
            <a:off x="7097808" y="2249124"/>
            <a:ext cx="33291" cy="1315932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5CA238C-7C9F-BE62-786F-A6DEA2360E01}"/>
              </a:ext>
            </a:extLst>
          </p:cNvPr>
          <p:cNvCxnSpPr>
            <a:cxnSpLocks/>
            <a:stCxn id="31" idx="2"/>
          </p:cNvCxnSpPr>
          <p:nvPr/>
        </p:nvCxnSpPr>
        <p:spPr>
          <a:xfrm>
            <a:off x="7131099" y="2249124"/>
            <a:ext cx="1934676" cy="1278345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A484CA88-595F-45BF-747E-B030B8A9C9E6}"/>
              </a:ext>
            </a:extLst>
          </p:cNvPr>
          <p:cNvSpPr txBox="1"/>
          <p:nvPr/>
        </p:nvSpPr>
        <p:spPr>
          <a:xfrm rot="19639357">
            <a:off x="4431345" y="2573128"/>
            <a:ext cx="2766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SMD Primary </a:t>
            </a:r>
          </a:p>
          <a:p>
            <a:pPr algn="ctr"/>
            <a:r>
              <a:rPr lang="en-US" sz="1200" b="1" dirty="0">
                <a:solidFill>
                  <a:schemeClr val="bg1"/>
                </a:solidFill>
              </a:rPr>
              <a:t>Compatibility Assessment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E506F9F-B9C0-6CD9-8131-8897ABB5139B}"/>
              </a:ext>
            </a:extLst>
          </p:cNvPr>
          <p:cNvSpPr txBox="1"/>
          <p:nvPr/>
        </p:nvSpPr>
        <p:spPr>
          <a:xfrm rot="2078145">
            <a:off x="7392265" y="2671801"/>
            <a:ext cx="2295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USSF Opportunity </a:t>
            </a:r>
          </a:p>
          <a:p>
            <a:pPr algn="ctr"/>
            <a:r>
              <a:rPr lang="en-US" sz="1200" b="1" dirty="0">
                <a:solidFill>
                  <a:schemeClr val="bg1"/>
                </a:solidFill>
              </a:rPr>
              <a:t>Assessment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7A531CA-257C-A949-D316-E73CF9FA7036}"/>
              </a:ext>
            </a:extLst>
          </p:cNvPr>
          <p:cNvSpPr/>
          <p:nvPr/>
        </p:nvSpPr>
        <p:spPr>
          <a:xfrm>
            <a:off x="5871063" y="1101940"/>
            <a:ext cx="2520072" cy="50665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>
              <a:solidFill>
                <a:schemeClr val="bg1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A531AB1-CC5A-7450-6A2C-02859E35CE35}"/>
              </a:ext>
            </a:extLst>
          </p:cNvPr>
          <p:cNvSpPr txBox="1"/>
          <p:nvPr/>
        </p:nvSpPr>
        <p:spPr>
          <a:xfrm>
            <a:off x="6010066" y="1089277"/>
            <a:ext cx="2325834" cy="461665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en-US" sz="1500" b="1" dirty="0">
                <a:solidFill>
                  <a:schemeClr val="bg1"/>
                </a:solidFill>
              </a:rPr>
              <a:t>AO Development Support</a:t>
            </a:r>
          </a:p>
          <a:p>
            <a:r>
              <a:rPr lang="en-US" sz="900" b="1" dirty="0">
                <a:solidFill>
                  <a:schemeClr val="bg1"/>
                </a:solidFill>
              </a:rPr>
              <a:t>(MO’s, EVM’s, SIMPLEX’s, Pioneers, </a:t>
            </a:r>
            <a:r>
              <a:rPr lang="en-US" sz="900" b="1" dirty="0" err="1">
                <a:solidFill>
                  <a:schemeClr val="bg1"/>
                </a:solidFill>
              </a:rPr>
              <a:t>etc</a:t>
            </a:r>
            <a:r>
              <a:rPr lang="en-US" sz="900" b="1" dirty="0">
                <a:solidFill>
                  <a:schemeClr val="bg1"/>
                </a:solidFill>
              </a:rPr>
              <a:t>)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7A2EA307-4069-66C0-D06A-5B9919A90EE5}"/>
              </a:ext>
            </a:extLst>
          </p:cNvPr>
          <p:cNvCxnSpPr>
            <a:cxnSpLocks/>
          </p:cNvCxnSpPr>
          <p:nvPr/>
        </p:nvCxnSpPr>
        <p:spPr>
          <a:xfrm>
            <a:off x="7131099" y="1541446"/>
            <a:ext cx="1576" cy="141335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CB88EF43-21B7-B397-BE28-F735892BD8D7}"/>
              </a:ext>
            </a:extLst>
          </p:cNvPr>
          <p:cNvSpPr txBox="1"/>
          <p:nvPr/>
        </p:nvSpPr>
        <p:spPr>
          <a:xfrm rot="16200000">
            <a:off x="6149032" y="2723358"/>
            <a:ext cx="196413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Class D Risk </a:t>
            </a:r>
          </a:p>
          <a:p>
            <a:pPr algn="ctr"/>
            <a:r>
              <a:rPr lang="en-US" sz="1200" b="1" dirty="0">
                <a:solidFill>
                  <a:schemeClr val="bg1"/>
                </a:solidFill>
              </a:rPr>
              <a:t>Assessment</a:t>
            </a:r>
          </a:p>
        </p:txBody>
      </p:sp>
      <p:sp>
        <p:nvSpPr>
          <p:cNvPr id="49" name="Diamond 48">
            <a:extLst>
              <a:ext uri="{FF2B5EF4-FFF2-40B4-BE49-F238E27FC236}">
                <a16:creationId xmlns:a16="http://schemas.microsoft.com/office/drawing/2014/main" id="{D3A667B5-BB81-385B-D1FC-102E70C0B298}"/>
              </a:ext>
            </a:extLst>
          </p:cNvPr>
          <p:cNvSpPr/>
          <p:nvPr/>
        </p:nvSpPr>
        <p:spPr>
          <a:xfrm>
            <a:off x="3676036" y="1133663"/>
            <a:ext cx="1704012" cy="553997"/>
          </a:xfrm>
          <a:prstGeom prst="diamond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6">
                    <a:lumMod val="75000"/>
                  </a:schemeClr>
                </a:solidFill>
              </a:rPr>
              <a:t>Initial</a:t>
            </a:r>
          </a:p>
        </p:txBody>
      </p:sp>
      <p:sp>
        <p:nvSpPr>
          <p:cNvPr id="50" name="Diamond 49">
            <a:extLst>
              <a:ext uri="{FF2B5EF4-FFF2-40B4-BE49-F238E27FC236}">
                <a16:creationId xmlns:a16="http://schemas.microsoft.com/office/drawing/2014/main" id="{6F83716D-8D7C-F8B4-8C6F-A77D32AF6ABA}"/>
              </a:ext>
            </a:extLst>
          </p:cNvPr>
          <p:cNvSpPr/>
          <p:nvPr/>
        </p:nvSpPr>
        <p:spPr>
          <a:xfrm>
            <a:off x="2972793" y="2139956"/>
            <a:ext cx="1999493" cy="821240"/>
          </a:xfrm>
          <a:prstGeom prst="diamond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6">
                    <a:lumMod val="75000"/>
                  </a:schemeClr>
                </a:solidFill>
              </a:rPr>
              <a:t>Detailed</a:t>
            </a:r>
          </a:p>
          <a:p>
            <a:pPr algn="ctr"/>
            <a:r>
              <a:rPr lang="en-US" sz="1200" b="1" dirty="0">
                <a:solidFill>
                  <a:schemeClr val="accent6">
                    <a:lumMod val="75000"/>
                  </a:schemeClr>
                </a:solidFill>
              </a:rPr>
              <a:t>~PDR/CDR</a:t>
            </a:r>
          </a:p>
          <a:p>
            <a:pPr algn="ctr"/>
            <a:r>
              <a:rPr lang="en-US" sz="1200" b="1" dirty="0">
                <a:solidFill>
                  <a:schemeClr val="accent6">
                    <a:lumMod val="75000"/>
                  </a:schemeClr>
                </a:solidFill>
              </a:rPr>
              <a:t>(need LSIRD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F1B3326A-E698-E376-C3B0-66FDE7970CA9}"/>
              </a:ext>
            </a:extLst>
          </p:cNvPr>
          <p:cNvCxnSpPr>
            <a:cxnSpLocks/>
          </p:cNvCxnSpPr>
          <p:nvPr/>
        </p:nvCxnSpPr>
        <p:spPr>
          <a:xfrm>
            <a:off x="4862359" y="1410660"/>
            <a:ext cx="906429" cy="0"/>
          </a:xfrm>
          <a:prstGeom prst="straightConnector1">
            <a:avLst/>
          </a:prstGeom>
          <a:ln w="317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46BA3D5B-ED0F-1E72-21D6-80E6A15BED5E}"/>
              </a:ext>
            </a:extLst>
          </p:cNvPr>
          <p:cNvCxnSpPr>
            <a:cxnSpLocks/>
          </p:cNvCxnSpPr>
          <p:nvPr/>
        </p:nvCxnSpPr>
        <p:spPr>
          <a:xfrm>
            <a:off x="4525616" y="2563172"/>
            <a:ext cx="1145912" cy="0"/>
          </a:xfrm>
          <a:prstGeom prst="straightConnector1">
            <a:avLst/>
          </a:prstGeom>
          <a:ln w="317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40768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9BBD4-226B-4F10-9011-5103A06B7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 to Space Options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BF78F1-E7D8-4332-B565-69EE2D6D3958}"/>
              </a:ext>
            </a:extLst>
          </p:cNvPr>
          <p:cNvSpPr/>
          <p:nvPr/>
        </p:nvSpPr>
        <p:spPr>
          <a:xfrm>
            <a:off x="667096" y="2431496"/>
            <a:ext cx="1303907" cy="79983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NLS II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2E92E3-1EE5-4F09-9E68-4E941D2F14A8}"/>
              </a:ext>
            </a:extLst>
          </p:cNvPr>
          <p:cNvSpPr/>
          <p:nvPr/>
        </p:nvSpPr>
        <p:spPr>
          <a:xfrm>
            <a:off x="667096" y="3429000"/>
            <a:ext cx="1303907" cy="79983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VADR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E86A07-D6FD-4718-9C48-AA68625AE2D6}"/>
              </a:ext>
            </a:extLst>
          </p:cNvPr>
          <p:cNvSpPr/>
          <p:nvPr/>
        </p:nvSpPr>
        <p:spPr>
          <a:xfrm>
            <a:off x="7900449" y="2431496"/>
            <a:ext cx="1362462" cy="7948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CLPS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044D6C-BFBC-48F5-8263-DAF2795B2445}"/>
              </a:ext>
            </a:extLst>
          </p:cNvPr>
          <p:cNvSpPr/>
          <p:nvPr/>
        </p:nvSpPr>
        <p:spPr>
          <a:xfrm>
            <a:off x="3904125" y="2431496"/>
            <a:ext cx="1379342" cy="79300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RS on OGAs or Intl Partners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DD55867-8A4D-DE07-4635-A9BD73DAB982}"/>
              </a:ext>
            </a:extLst>
          </p:cNvPr>
          <p:cNvSpPr/>
          <p:nvPr/>
        </p:nvSpPr>
        <p:spPr>
          <a:xfrm>
            <a:off x="667096" y="4426504"/>
            <a:ext cx="1303906" cy="79983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 Procured Launch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9FB54E3-DA71-D7FA-7F83-C2B235663DD0}"/>
              </a:ext>
            </a:extLst>
          </p:cNvPr>
          <p:cNvSpPr/>
          <p:nvPr/>
        </p:nvSpPr>
        <p:spPr>
          <a:xfrm>
            <a:off x="7901453" y="4394854"/>
            <a:ext cx="1360454" cy="83148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Hosted  Services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4D3A263-1080-477C-8D46-00BD880D6E04}"/>
              </a:ext>
            </a:extLst>
          </p:cNvPr>
          <p:cNvSpPr/>
          <p:nvPr/>
        </p:nvSpPr>
        <p:spPr>
          <a:xfrm>
            <a:off x="7767382" y="2095407"/>
            <a:ext cx="1628596" cy="337205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E967061-C140-B286-0EBC-E5BD8B16AD35}"/>
              </a:ext>
            </a:extLst>
          </p:cNvPr>
          <p:cNvSpPr txBox="1"/>
          <p:nvPr/>
        </p:nvSpPr>
        <p:spPr>
          <a:xfrm>
            <a:off x="7640647" y="1715299"/>
            <a:ext cx="1882066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Hosted Payloads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8E8FB6C-1CE8-3593-54BF-78FFCB51E795}"/>
              </a:ext>
            </a:extLst>
          </p:cNvPr>
          <p:cNvSpPr txBox="1"/>
          <p:nvPr/>
        </p:nvSpPr>
        <p:spPr>
          <a:xfrm>
            <a:off x="316649" y="1715299"/>
            <a:ext cx="200480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Dedicated Vehicles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8B6DDC4-FDE6-DCCE-729D-2C3525130AFD}"/>
              </a:ext>
            </a:extLst>
          </p:cNvPr>
          <p:cNvSpPr/>
          <p:nvPr/>
        </p:nvSpPr>
        <p:spPr>
          <a:xfrm>
            <a:off x="504751" y="2095407"/>
            <a:ext cx="1628596" cy="337205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F3FE26-E229-3A69-A83D-39D551099424}"/>
              </a:ext>
            </a:extLst>
          </p:cNvPr>
          <p:cNvSpPr/>
          <p:nvPr/>
        </p:nvSpPr>
        <p:spPr>
          <a:xfrm>
            <a:off x="2275406" y="2095407"/>
            <a:ext cx="3145792" cy="337205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A8DF510-50DE-8524-A1EA-8D9BF8ED14F3}"/>
              </a:ext>
            </a:extLst>
          </p:cNvPr>
          <p:cNvSpPr/>
          <p:nvPr/>
        </p:nvSpPr>
        <p:spPr>
          <a:xfrm>
            <a:off x="2387276" y="2438792"/>
            <a:ext cx="1379343" cy="77799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NLS II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AF8B258-A392-1030-DD86-0DC33EB18774}"/>
              </a:ext>
            </a:extLst>
          </p:cNvPr>
          <p:cNvSpPr/>
          <p:nvPr/>
        </p:nvSpPr>
        <p:spPr>
          <a:xfrm>
            <a:off x="2389082" y="3365702"/>
            <a:ext cx="1379343" cy="86313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VADR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9FECDB0-5C37-B8DF-75A9-F2D02EF287F7}"/>
              </a:ext>
            </a:extLst>
          </p:cNvPr>
          <p:cNvSpPr/>
          <p:nvPr/>
        </p:nvSpPr>
        <p:spPr>
          <a:xfrm>
            <a:off x="3905140" y="3381714"/>
            <a:ext cx="1379342" cy="86313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 Procured Launch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C466F2F-0F65-F269-513E-F2BE2ECF0E24}"/>
              </a:ext>
            </a:extLst>
          </p:cNvPr>
          <p:cNvSpPr/>
          <p:nvPr/>
        </p:nvSpPr>
        <p:spPr>
          <a:xfrm>
            <a:off x="7901453" y="3363726"/>
            <a:ext cx="1360454" cy="86510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95AF5AA-510A-ED0E-1E7D-8B014FE9A7DA}"/>
              </a:ext>
            </a:extLst>
          </p:cNvPr>
          <p:cNvSpPr/>
          <p:nvPr/>
        </p:nvSpPr>
        <p:spPr>
          <a:xfrm>
            <a:off x="2389082" y="4407720"/>
            <a:ext cx="1379343" cy="86313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Artemis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Cubesats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A1224C8-9BFD-9DF5-A996-9AD3B7B27963}"/>
              </a:ext>
            </a:extLst>
          </p:cNvPr>
          <p:cNvSpPr txBox="1"/>
          <p:nvPr/>
        </p:nvSpPr>
        <p:spPr>
          <a:xfrm>
            <a:off x="2845902" y="1715299"/>
            <a:ext cx="200480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Rideshare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98942DD-1A4F-DAA7-602B-95E678B2F4EC}"/>
              </a:ext>
            </a:extLst>
          </p:cNvPr>
          <p:cNvSpPr/>
          <p:nvPr/>
        </p:nvSpPr>
        <p:spPr>
          <a:xfrm>
            <a:off x="9746434" y="2452110"/>
            <a:ext cx="1572191" cy="76467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Sounding Rockets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3BC4D8D-EC3A-3FED-A057-81CD8264928F}"/>
              </a:ext>
            </a:extLst>
          </p:cNvPr>
          <p:cNvSpPr/>
          <p:nvPr/>
        </p:nvSpPr>
        <p:spPr>
          <a:xfrm>
            <a:off x="9591496" y="2095407"/>
            <a:ext cx="1882066" cy="3372054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527A126-251E-1DFB-B0EB-48C490D36E70}"/>
              </a:ext>
            </a:extLst>
          </p:cNvPr>
          <p:cNvSpPr txBox="1"/>
          <p:nvPr/>
        </p:nvSpPr>
        <p:spPr>
          <a:xfrm>
            <a:off x="9591496" y="1715299"/>
            <a:ext cx="1882066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Suborbital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B90EB8F-C48F-55DC-F255-7BA986652C84}"/>
              </a:ext>
            </a:extLst>
          </p:cNvPr>
          <p:cNvSpPr/>
          <p:nvPr/>
        </p:nvSpPr>
        <p:spPr>
          <a:xfrm>
            <a:off x="9746434" y="3365702"/>
            <a:ext cx="1572191" cy="85304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High Altitude Balloons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C19E510-0F3E-89E6-7B59-76F7196AF3FA}"/>
              </a:ext>
            </a:extLst>
          </p:cNvPr>
          <p:cNvSpPr/>
          <p:nvPr/>
        </p:nvSpPr>
        <p:spPr>
          <a:xfrm>
            <a:off x="3923362" y="4394855"/>
            <a:ext cx="1379226" cy="40009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CSLI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92254E-071B-6C83-0543-2480FCE0F798}"/>
              </a:ext>
            </a:extLst>
          </p:cNvPr>
          <p:cNvSpPr/>
          <p:nvPr/>
        </p:nvSpPr>
        <p:spPr>
          <a:xfrm>
            <a:off x="5687309" y="2431496"/>
            <a:ext cx="1362462" cy="78528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NLS-II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6CB02E-AB18-41C1-5AC3-7011DEF70C4F}"/>
              </a:ext>
            </a:extLst>
          </p:cNvPr>
          <p:cNvSpPr/>
          <p:nvPr/>
        </p:nvSpPr>
        <p:spPr>
          <a:xfrm>
            <a:off x="316649" y="1545304"/>
            <a:ext cx="7050169" cy="4221014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2DFB46-D5FF-C391-AC74-CC1647F993C5}"/>
              </a:ext>
            </a:extLst>
          </p:cNvPr>
          <p:cNvSpPr txBox="1"/>
          <p:nvPr/>
        </p:nvSpPr>
        <p:spPr>
          <a:xfrm>
            <a:off x="2588996" y="1151165"/>
            <a:ext cx="20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Free flyers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F7B284-0B4F-B435-3906-AC3A4A7ECC72}"/>
              </a:ext>
            </a:extLst>
          </p:cNvPr>
          <p:cNvSpPr/>
          <p:nvPr/>
        </p:nvSpPr>
        <p:spPr>
          <a:xfrm>
            <a:off x="7562336" y="1545304"/>
            <a:ext cx="4124913" cy="4221014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F0235F6-C197-82E1-A1C4-0C9EBA182A68}"/>
              </a:ext>
            </a:extLst>
          </p:cNvPr>
          <p:cNvSpPr txBox="1"/>
          <p:nvPr/>
        </p:nvSpPr>
        <p:spPr>
          <a:xfrm>
            <a:off x="8365385" y="1159189"/>
            <a:ext cx="2384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Instruments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021B74-C527-EA2F-8945-A7EEF8AA6046}"/>
              </a:ext>
            </a:extLst>
          </p:cNvPr>
          <p:cNvSpPr/>
          <p:nvPr/>
        </p:nvSpPr>
        <p:spPr>
          <a:xfrm>
            <a:off x="5561658" y="2095408"/>
            <a:ext cx="1613764" cy="337205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66420DE-DAA0-541E-ABD2-5FD1C89E178D}"/>
              </a:ext>
            </a:extLst>
          </p:cNvPr>
          <p:cNvSpPr/>
          <p:nvPr/>
        </p:nvSpPr>
        <p:spPr>
          <a:xfrm>
            <a:off x="5678869" y="3376698"/>
            <a:ext cx="1379343" cy="86313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VADR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8D27F4C-EC7E-E70B-A688-36EB8DDE5E19}"/>
              </a:ext>
            </a:extLst>
          </p:cNvPr>
          <p:cNvSpPr txBox="1"/>
          <p:nvPr/>
        </p:nvSpPr>
        <p:spPr>
          <a:xfrm>
            <a:off x="5366140" y="1715299"/>
            <a:ext cx="200480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Co-manifest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7A824F-4EF4-9E41-7A69-B658F343C30D}"/>
              </a:ext>
            </a:extLst>
          </p:cNvPr>
          <p:cNvSpPr/>
          <p:nvPr/>
        </p:nvSpPr>
        <p:spPr>
          <a:xfrm>
            <a:off x="3923362" y="4836373"/>
            <a:ext cx="1379226" cy="43447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Other </a:t>
            </a: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Cubesats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51A39857-770B-E65C-C692-371746E2B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B64795-DA79-3341-91B9-E52BB6DDF78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41144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extBox 70">
            <a:extLst>
              <a:ext uri="{FF2B5EF4-FFF2-40B4-BE49-F238E27FC236}">
                <a16:creationId xmlns:a16="http://schemas.microsoft.com/office/drawing/2014/main" id="{07928023-8992-DF46-BD27-207D36509734}"/>
              </a:ext>
            </a:extLst>
          </p:cNvPr>
          <p:cNvSpPr txBox="1"/>
          <p:nvPr/>
        </p:nvSpPr>
        <p:spPr>
          <a:xfrm>
            <a:off x="1949331" y="5814305"/>
            <a:ext cx="7237014" cy="923330"/>
          </a:xfrm>
          <a:custGeom>
            <a:avLst/>
            <a:gdLst>
              <a:gd name="connsiteX0" fmla="*/ 0 w 7237014"/>
              <a:gd name="connsiteY0" fmla="*/ 0 h 923330"/>
              <a:gd name="connsiteX1" fmla="*/ 411953 w 7237014"/>
              <a:gd name="connsiteY1" fmla="*/ 0 h 923330"/>
              <a:gd name="connsiteX2" fmla="*/ 1041017 w 7237014"/>
              <a:gd name="connsiteY2" fmla="*/ 0 h 923330"/>
              <a:gd name="connsiteX3" fmla="*/ 1452970 w 7237014"/>
              <a:gd name="connsiteY3" fmla="*/ 0 h 923330"/>
              <a:gd name="connsiteX4" fmla="*/ 1937293 w 7237014"/>
              <a:gd name="connsiteY4" fmla="*/ 0 h 923330"/>
              <a:gd name="connsiteX5" fmla="*/ 2421616 w 7237014"/>
              <a:gd name="connsiteY5" fmla="*/ 0 h 923330"/>
              <a:gd name="connsiteX6" fmla="*/ 2761199 w 7237014"/>
              <a:gd name="connsiteY6" fmla="*/ 0 h 923330"/>
              <a:gd name="connsiteX7" fmla="*/ 3100782 w 7237014"/>
              <a:gd name="connsiteY7" fmla="*/ 0 h 923330"/>
              <a:gd name="connsiteX8" fmla="*/ 3512735 w 7237014"/>
              <a:gd name="connsiteY8" fmla="*/ 0 h 923330"/>
              <a:gd name="connsiteX9" fmla="*/ 4214169 w 7237014"/>
              <a:gd name="connsiteY9" fmla="*/ 0 h 923330"/>
              <a:gd name="connsiteX10" fmla="*/ 4698492 w 7237014"/>
              <a:gd name="connsiteY10" fmla="*/ 0 h 923330"/>
              <a:gd name="connsiteX11" fmla="*/ 5182815 w 7237014"/>
              <a:gd name="connsiteY11" fmla="*/ 0 h 923330"/>
              <a:gd name="connsiteX12" fmla="*/ 5811879 w 7237014"/>
              <a:gd name="connsiteY12" fmla="*/ 0 h 923330"/>
              <a:gd name="connsiteX13" fmla="*/ 6513313 w 7237014"/>
              <a:gd name="connsiteY13" fmla="*/ 0 h 923330"/>
              <a:gd name="connsiteX14" fmla="*/ 7237014 w 7237014"/>
              <a:gd name="connsiteY14" fmla="*/ 0 h 923330"/>
              <a:gd name="connsiteX15" fmla="*/ 7237014 w 7237014"/>
              <a:gd name="connsiteY15" fmla="*/ 470898 h 923330"/>
              <a:gd name="connsiteX16" fmla="*/ 7237014 w 7237014"/>
              <a:gd name="connsiteY16" fmla="*/ 923330 h 923330"/>
              <a:gd name="connsiteX17" fmla="*/ 6752691 w 7237014"/>
              <a:gd name="connsiteY17" fmla="*/ 923330 h 923330"/>
              <a:gd name="connsiteX18" fmla="*/ 6123627 w 7237014"/>
              <a:gd name="connsiteY18" fmla="*/ 923330 h 923330"/>
              <a:gd name="connsiteX19" fmla="*/ 5422194 w 7237014"/>
              <a:gd name="connsiteY19" fmla="*/ 923330 h 923330"/>
              <a:gd name="connsiteX20" fmla="*/ 4937870 w 7237014"/>
              <a:gd name="connsiteY20" fmla="*/ 923330 h 923330"/>
              <a:gd name="connsiteX21" fmla="*/ 4236437 w 7237014"/>
              <a:gd name="connsiteY21" fmla="*/ 923330 h 923330"/>
              <a:gd name="connsiteX22" fmla="*/ 3535003 w 7237014"/>
              <a:gd name="connsiteY22" fmla="*/ 923330 h 923330"/>
              <a:gd name="connsiteX23" fmla="*/ 3123050 w 7237014"/>
              <a:gd name="connsiteY23" fmla="*/ 923330 h 923330"/>
              <a:gd name="connsiteX24" fmla="*/ 2638727 w 7237014"/>
              <a:gd name="connsiteY24" fmla="*/ 923330 h 923330"/>
              <a:gd name="connsiteX25" fmla="*/ 2009663 w 7237014"/>
              <a:gd name="connsiteY25" fmla="*/ 923330 h 923330"/>
              <a:gd name="connsiteX26" fmla="*/ 1597710 w 7237014"/>
              <a:gd name="connsiteY26" fmla="*/ 923330 h 923330"/>
              <a:gd name="connsiteX27" fmla="*/ 1185757 w 7237014"/>
              <a:gd name="connsiteY27" fmla="*/ 923330 h 923330"/>
              <a:gd name="connsiteX28" fmla="*/ 629064 w 7237014"/>
              <a:gd name="connsiteY28" fmla="*/ 923330 h 923330"/>
              <a:gd name="connsiteX29" fmla="*/ 0 w 7237014"/>
              <a:gd name="connsiteY29" fmla="*/ 923330 h 923330"/>
              <a:gd name="connsiteX30" fmla="*/ 0 w 7237014"/>
              <a:gd name="connsiteY30" fmla="*/ 489365 h 923330"/>
              <a:gd name="connsiteX31" fmla="*/ 0 w 7237014"/>
              <a:gd name="connsiteY31" fmla="*/ 0 h 923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7237014" h="923330" fill="none" extrusionOk="0">
                <a:moveTo>
                  <a:pt x="0" y="0"/>
                </a:moveTo>
                <a:cubicBezTo>
                  <a:pt x="158759" y="-562"/>
                  <a:pt x="279907" y="37769"/>
                  <a:pt x="411953" y="0"/>
                </a:cubicBezTo>
                <a:cubicBezTo>
                  <a:pt x="543999" y="-37769"/>
                  <a:pt x="742164" y="34991"/>
                  <a:pt x="1041017" y="0"/>
                </a:cubicBezTo>
                <a:cubicBezTo>
                  <a:pt x="1339870" y="-34991"/>
                  <a:pt x="1319422" y="1709"/>
                  <a:pt x="1452970" y="0"/>
                </a:cubicBezTo>
                <a:cubicBezTo>
                  <a:pt x="1586518" y="-1709"/>
                  <a:pt x="1720432" y="9547"/>
                  <a:pt x="1937293" y="0"/>
                </a:cubicBezTo>
                <a:cubicBezTo>
                  <a:pt x="2154154" y="-9547"/>
                  <a:pt x="2183467" y="18665"/>
                  <a:pt x="2421616" y="0"/>
                </a:cubicBezTo>
                <a:cubicBezTo>
                  <a:pt x="2659765" y="-18665"/>
                  <a:pt x="2607809" y="34835"/>
                  <a:pt x="2761199" y="0"/>
                </a:cubicBezTo>
                <a:cubicBezTo>
                  <a:pt x="2914589" y="-34835"/>
                  <a:pt x="2985802" y="17568"/>
                  <a:pt x="3100782" y="0"/>
                </a:cubicBezTo>
                <a:cubicBezTo>
                  <a:pt x="3215762" y="-17568"/>
                  <a:pt x="3396663" y="9359"/>
                  <a:pt x="3512735" y="0"/>
                </a:cubicBezTo>
                <a:cubicBezTo>
                  <a:pt x="3628807" y="-9359"/>
                  <a:pt x="3942751" y="32220"/>
                  <a:pt x="4214169" y="0"/>
                </a:cubicBezTo>
                <a:cubicBezTo>
                  <a:pt x="4485587" y="-32220"/>
                  <a:pt x="4479171" y="46137"/>
                  <a:pt x="4698492" y="0"/>
                </a:cubicBezTo>
                <a:cubicBezTo>
                  <a:pt x="4917813" y="-46137"/>
                  <a:pt x="4968878" y="25992"/>
                  <a:pt x="5182815" y="0"/>
                </a:cubicBezTo>
                <a:cubicBezTo>
                  <a:pt x="5396752" y="-25992"/>
                  <a:pt x="5674965" y="44320"/>
                  <a:pt x="5811879" y="0"/>
                </a:cubicBezTo>
                <a:cubicBezTo>
                  <a:pt x="5948793" y="-44320"/>
                  <a:pt x="6277049" y="5204"/>
                  <a:pt x="6513313" y="0"/>
                </a:cubicBezTo>
                <a:cubicBezTo>
                  <a:pt x="6749577" y="-5204"/>
                  <a:pt x="7084521" y="56649"/>
                  <a:pt x="7237014" y="0"/>
                </a:cubicBezTo>
                <a:cubicBezTo>
                  <a:pt x="7274860" y="159987"/>
                  <a:pt x="7189856" y="341806"/>
                  <a:pt x="7237014" y="470898"/>
                </a:cubicBezTo>
                <a:cubicBezTo>
                  <a:pt x="7284172" y="599990"/>
                  <a:pt x="7229219" y="795431"/>
                  <a:pt x="7237014" y="923330"/>
                </a:cubicBezTo>
                <a:cubicBezTo>
                  <a:pt x="7077058" y="944715"/>
                  <a:pt x="6920915" y="874883"/>
                  <a:pt x="6752691" y="923330"/>
                </a:cubicBezTo>
                <a:cubicBezTo>
                  <a:pt x="6584467" y="971777"/>
                  <a:pt x="6388307" y="913962"/>
                  <a:pt x="6123627" y="923330"/>
                </a:cubicBezTo>
                <a:cubicBezTo>
                  <a:pt x="5858947" y="932698"/>
                  <a:pt x="5657456" y="866519"/>
                  <a:pt x="5422194" y="923330"/>
                </a:cubicBezTo>
                <a:cubicBezTo>
                  <a:pt x="5186932" y="980141"/>
                  <a:pt x="5071991" y="869641"/>
                  <a:pt x="4937870" y="923330"/>
                </a:cubicBezTo>
                <a:cubicBezTo>
                  <a:pt x="4803749" y="977019"/>
                  <a:pt x="4425634" y="864380"/>
                  <a:pt x="4236437" y="923330"/>
                </a:cubicBezTo>
                <a:cubicBezTo>
                  <a:pt x="4047240" y="982280"/>
                  <a:pt x="3740327" y="915317"/>
                  <a:pt x="3535003" y="923330"/>
                </a:cubicBezTo>
                <a:cubicBezTo>
                  <a:pt x="3329679" y="931343"/>
                  <a:pt x="3252059" y="889869"/>
                  <a:pt x="3123050" y="923330"/>
                </a:cubicBezTo>
                <a:cubicBezTo>
                  <a:pt x="2994041" y="956791"/>
                  <a:pt x="2800365" y="909312"/>
                  <a:pt x="2638727" y="923330"/>
                </a:cubicBezTo>
                <a:cubicBezTo>
                  <a:pt x="2477089" y="937348"/>
                  <a:pt x="2252442" y="921164"/>
                  <a:pt x="2009663" y="923330"/>
                </a:cubicBezTo>
                <a:cubicBezTo>
                  <a:pt x="1766884" y="925496"/>
                  <a:pt x="1685501" y="907966"/>
                  <a:pt x="1597710" y="923330"/>
                </a:cubicBezTo>
                <a:cubicBezTo>
                  <a:pt x="1509919" y="938694"/>
                  <a:pt x="1325783" y="890205"/>
                  <a:pt x="1185757" y="923330"/>
                </a:cubicBezTo>
                <a:cubicBezTo>
                  <a:pt x="1045731" y="956455"/>
                  <a:pt x="843426" y="878810"/>
                  <a:pt x="629064" y="923330"/>
                </a:cubicBezTo>
                <a:cubicBezTo>
                  <a:pt x="414702" y="967850"/>
                  <a:pt x="219317" y="878395"/>
                  <a:pt x="0" y="923330"/>
                </a:cubicBezTo>
                <a:cubicBezTo>
                  <a:pt x="-36899" y="812952"/>
                  <a:pt x="40065" y="589673"/>
                  <a:pt x="0" y="489365"/>
                </a:cubicBezTo>
                <a:cubicBezTo>
                  <a:pt x="-40065" y="389058"/>
                  <a:pt x="29911" y="182750"/>
                  <a:pt x="0" y="0"/>
                </a:cubicBezTo>
                <a:close/>
              </a:path>
              <a:path w="7237014" h="923330" stroke="0" extrusionOk="0">
                <a:moveTo>
                  <a:pt x="0" y="0"/>
                </a:moveTo>
                <a:cubicBezTo>
                  <a:pt x="145143" y="-35432"/>
                  <a:pt x="268474" y="15017"/>
                  <a:pt x="339583" y="0"/>
                </a:cubicBezTo>
                <a:cubicBezTo>
                  <a:pt x="410692" y="-15017"/>
                  <a:pt x="834908" y="7696"/>
                  <a:pt x="1041017" y="0"/>
                </a:cubicBezTo>
                <a:cubicBezTo>
                  <a:pt x="1247126" y="-7696"/>
                  <a:pt x="1392711" y="58504"/>
                  <a:pt x="1670080" y="0"/>
                </a:cubicBezTo>
                <a:cubicBezTo>
                  <a:pt x="1947449" y="-58504"/>
                  <a:pt x="1981199" y="10924"/>
                  <a:pt x="2154403" y="0"/>
                </a:cubicBezTo>
                <a:cubicBezTo>
                  <a:pt x="2327607" y="-10924"/>
                  <a:pt x="2341549" y="24018"/>
                  <a:pt x="2493986" y="0"/>
                </a:cubicBezTo>
                <a:cubicBezTo>
                  <a:pt x="2646423" y="-24018"/>
                  <a:pt x="2995110" y="54049"/>
                  <a:pt x="3123050" y="0"/>
                </a:cubicBezTo>
                <a:cubicBezTo>
                  <a:pt x="3250990" y="-54049"/>
                  <a:pt x="3389339" y="23476"/>
                  <a:pt x="3535003" y="0"/>
                </a:cubicBezTo>
                <a:cubicBezTo>
                  <a:pt x="3680667" y="-23476"/>
                  <a:pt x="3920431" y="17227"/>
                  <a:pt x="4236437" y="0"/>
                </a:cubicBezTo>
                <a:cubicBezTo>
                  <a:pt x="4552443" y="-17227"/>
                  <a:pt x="4568755" y="42270"/>
                  <a:pt x="4793130" y="0"/>
                </a:cubicBezTo>
                <a:cubicBezTo>
                  <a:pt x="5017505" y="-42270"/>
                  <a:pt x="5147211" y="18306"/>
                  <a:pt x="5349823" y="0"/>
                </a:cubicBezTo>
                <a:cubicBezTo>
                  <a:pt x="5552435" y="-18306"/>
                  <a:pt x="5689418" y="27166"/>
                  <a:pt x="5834147" y="0"/>
                </a:cubicBezTo>
                <a:cubicBezTo>
                  <a:pt x="5978876" y="-27166"/>
                  <a:pt x="6241011" y="16637"/>
                  <a:pt x="6390840" y="0"/>
                </a:cubicBezTo>
                <a:cubicBezTo>
                  <a:pt x="6540669" y="-16637"/>
                  <a:pt x="7001927" y="93384"/>
                  <a:pt x="7237014" y="0"/>
                </a:cubicBezTo>
                <a:cubicBezTo>
                  <a:pt x="7243703" y="175577"/>
                  <a:pt x="7191521" y="341338"/>
                  <a:pt x="7237014" y="443198"/>
                </a:cubicBezTo>
                <a:cubicBezTo>
                  <a:pt x="7282507" y="545058"/>
                  <a:pt x="7216093" y="805863"/>
                  <a:pt x="7237014" y="923330"/>
                </a:cubicBezTo>
                <a:cubicBezTo>
                  <a:pt x="7061702" y="984008"/>
                  <a:pt x="6896262" y="869422"/>
                  <a:pt x="6680321" y="923330"/>
                </a:cubicBezTo>
                <a:cubicBezTo>
                  <a:pt x="6464380" y="977238"/>
                  <a:pt x="6496853" y="901125"/>
                  <a:pt x="6340738" y="923330"/>
                </a:cubicBezTo>
                <a:cubicBezTo>
                  <a:pt x="6184623" y="945535"/>
                  <a:pt x="6142833" y="890885"/>
                  <a:pt x="6001155" y="923330"/>
                </a:cubicBezTo>
                <a:cubicBezTo>
                  <a:pt x="5859477" y="955775"/>
                  <a:pt x="5576773" y="902644"/>
                  <a:pt x="5299721" y="923330"/>
                </a:cubicBezTo>
                <a:cubicBezTo>
                  <a:pt x="5022669" y="944016"/>
                  <a:pt x="4951226" y="905047"/>
                  <a:pt x="4743028" y="923330"/>
                </a:cubicBezTo>
                <a:cubicBezTo>
                  <a:pt x="4534830" y="941613"/>
                  <a:pt x="4477159" y="919378"/>
                  <a:pt x="4258704" y="923330"/>
                </a:cubicBezTo>
                <a:cubicBezTo>
                  <a:pt x="4040249" y="927282"/>
                  <a:pt x="3963656" y="886113"/>
                  <a:pt x="3774381" y="923330"/>
                </a:cubicBezTo>
                <a:cubicBezTo>
                  <a:pt x="3585106" y="960547"/>
                  <a:pt x="3557156" y="903928"/>
                  <a:pt x="3434798" y="923330"/>
                </a:cubicBezTo>
                <a:cubicBezTo>
                  <a:pt x="3312440" y="942732"/>
                  <a:pt x="3123570" y="919791"/>
                  <a:pt x="2878105" y="923330"/>
                </a:cubicBezTo>
                <a:cubicBezTo>
                  <a:pt x="2632640" y="926869"/>
                  <a:pt x="2483305" y="908999"/>
                  <a:pt x="2321411" y="923330"/>
                </a:cubicBezTo>
                <a:cubicBezTo>
                  <a:pt x="2159517" y="937661"/>
                  <a:pt x="1957930" y="915108"/>
                  <a:pt x="1692348" y="923330"/>
                </a:cubicBezTo>
                <a:cubicBezTo>
                  <a:pt x="1426766" y="931552"/>
                  <a:pt x="1434312" y="909863"/>
                  <a:pt x="1352765" y="923330"/>
                </a:cubicBezTo>
                <a:cubicBezTo>
                  <a:pt x="1271218" y="936797"/>
                  <a:pt x="931336" y="901289"/>
                  <a:pt x="723701" y="923330"/>
                </a:cubicBezTo>
                <a:cubicBezTo>
                  <a:pt x="516066" y="945371"/>
                  <a:pt x="163475" y="883566"/>
                  <a:pt x="0" y="923330"/>
                </a:cubicBezTo>
                <a:cubicBezTo>
                  <a:pt x="-30432" y="820233"/>
                  <a:pt x="25209" y="656098"/>
                  <a:pt x="0" y="489365"/>
                </a:cubicBezTo>
                <a:cubicBezTo>
                  <a:pt x="-25209" y="322633"/>
                  <a:pt x="32988" y="233511"/>
                  <a:pt x="0" y="0"/>
                </a:cubicBezTo>
                <a:close/>
              </a:path>
            </a:pathLst>
          </a:custGeom>
          <a:solidFill>
            <a:schemeClr val="bg1"/>
          </a:solidFill>
          <a:ln w="60325" cmpd="dbl">
            <a:solidFill>
              <a:srgbClr val="FF8A63"/>
            </a:solidFill>
            <a:extLst>
              <a:ext uri="{C807C97D-BFC1-408E-A445-0C87EB9F89A2}">
                <ask:lineSketchStyleProps xmlns:ask="http://schemas.microsoft.com/office/drawing/2018/sketchyshapes" sd="403266733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 u="sng"/>
            </a:lvl1pPr>
          </a:lstStyle>
          <a:p>
            <a:r>
              <a:rPr lang="en-US" b="0" u="none" dirty="0"/>
              <a:t>When OGA rideshare launch opportunities are identified to NASA, the</a:t>
            </a:r>
          </a:p>
          <a:p>
            <a:r>
              <a:rPr lang="en-US" b="0" u="none" dirty="0"/>
              <a:t>SSCG and the SRO will work together to provide a coordinated NASA response consisting of a list of prioritized mission candidates.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7E9B24F-A36D-204B-B137-1799A77F4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6205" y="339968"/>
            <a:ext cx="9651023" cy="67543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/>
              <a:t>Rideshare OGA Launch Opportunity Primary POC’s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471069-6C54-40BB-A7D9-6B0C68E49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18DFE59-AF92-7C46-9713-865AC81E4D71}"/>
              </a:ext>
            </a:extLst>
          </p:cNvPr>
          <p:cNvSpPr/>
          <p:nvPr/>
        </p:nvSpPr>
        <p:spPr>
          <a:xfrm>
            <a:off x="439155" y="2654275"/>
            <a:ext cx="1765820" cy="48502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SOMD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1E1D51F-1168-4645-B547-10787411DB91}"/>
              </a:ext>
            </a:extLst>
          </p:cNvPr>
          <p:cNvSpPr txBox="1"/>
          <p:nvPr/>
        </p:nvSpPr>
        <p:spPr>
          <a:xfrm>
            <a:off x="1216950" y="4678481"/>
            <a:ext cx="2330445" cy="1015663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>
                <a:solidFill>
                  <a:schemeClr val="bg1"/>
                </a:solidFill>
              </a:rPr>
              <a:t>NASA Center Reps</a:t>
            </a:r>
            <a:br>
              <a:rPr lang="en-US" sz="2000" u="sng" dirty="0">
                <a:solidFill>
                  <a:schemeClr val="bg1"/>
                </a:solidFill>
              </a:rPr>
            </a:br>
            <a:r>
              <a:rPr lang="en-US" sz="1400" dirty="0">
                <a:solidFill>
                  <a:schemeClr val="bg1"/>
                </a:solidFill>
              </a:rPr>
              <a:t>Ames, GRC, GSFC,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</a:rPr>
              <a:t> JPL, JSC, KSC, 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</a:rPr>
              <a:t>LaRC, MSFC, WFF, etc.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AE20B167-34CA-EE41-90A3-A7D8B1402DB0}"/>
              </a:ext>
            </a:extLst>
          </p:cNvPr>
          <p:cNvGrpSpPr/>
          <p:nvPr/>
        </p:nvGrpSpPr>
        <p:grpSpPr>
          <a:xfrm>
            <a:off x="6075911" y="2416525"/>
            <a:ext cx="3078996" cy="1051252"/>
            <a:chOff x="5697053" y="1775044"/>
            <a:chExt cx="3078996" cy="105125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006CF64-B9C8-154D-8404-B7900D76F35A}"/>
                </a:ext>
              </a:extLst>
            </p:cNvPr>
            <p:cNvSpPr txBox="1"/>
            <p:nvPr/>
          </p:nvSpPr>
          <p:spPr>
            <a:xfrm>
              <a:off x="5697053" y="1841411"/>
              <a:ext cx="3078996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i="1" dirty="0">
                  <a:solidFill>
                    <a:schemeClr val="bg1"/>
                  </a:solidFill>
                </a:rPr>
                <a:t>SMD Rideshare Office (SRO)</a:t>
              </a:r>
            </a:p>
            <a:p>
              <a:pPr algn="ctr"/>
              <a:r>
                <a:rPr lang="en-US" sz="1400" b="1" i="1" dirty="0">
                  <a:solidFill>
                    <a:schemeClr val="bg1"/>
                  </a:solidFill>
                </a:rPr>
                <a:t>Lead: </a:t>
              </a:r>
              <a:r>
                <a:rPr lang="en-US" sz="1400" i="1" dirty="0">
                  <a:solidFill>
                    <a:schemeClr val="bg1"/>
                  </a:solidFill>
                </a:rPr>
                <a:t>Aly-Mendoza-Hill, Prog Exec</a:t>
              </a:r>
            </a:p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lang="en-US" sz="1300" i="1" dirty="0">
                  <a:solidFill>
                    <a:schemeClr val="bg1"/>
                  </a:solidFill>
                </a:rPr>
                <a:t>David Cheney, Prog Exec</a:t>
              </a:r>
            </a:p>
            <a:p>
              <a:pPr algn="ctr"/>
              <a:endParaRPr lang="en-US" sz="1400" i="1" dirty="0">
                <a:solidFill>
                  <a:schemeClr val="bg1"/>
                </a:solidFill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73B3B5EC-00EC-F142-BCC6-A02E80C6FA11}"/>
                </a:ext>
              </a:extLst>
            </p:cNvPr>
            <p:cNvSpPr/>
            <p:nvPr/>
          </p:nvSpPr>
          <p:spPr>
            <a:xfrm>
              <a:off x="5845791" y="1775044"/>
              <a:ext cx="2712895" cy="938345"/>
            </a:xfrm>
            <a:custGeom>
              <a:avLst/>
              <a:gdLst>
                <a:gd name="connsiteX0" fmla="*/ 0 w 2712895"/>
                <a:gd name="connsiteY0" fmla="*/ 0 h 938345"/>
                <a:gd name="connsiteX1" fmla="*/ 515450 w 2712895"/>
                <a:gd name="connsiteY1" fmla="*/ 0 h 938345"/>
                <a:gd name="connsiteX2" fmla="*/ 976642 w 2712895"/>
                <a:gd name="connsiteY2" fmla="*/ 0 h 938345"/>
                <a:gd name="connsiteX3" fmla="*/ 1573479 w 2712895"/>
                <a:gd name="connsiteY3" fmla="*/ 0 h 938345"/>
                <a:gd name="connsiteX4" fmla="*/ 2088929 w 2712895"/>
                <a:gd name="connsiteY4" fmla="*/ 0 h 938345"/>
                <a:gd name="connsiteX5" fmla="*/ 2712895 w 2712895"/>
                <a:gd name="connsiteY5" fmla="*/ 0 h 938345"/>
                <a:gd name="connsiteX6" fmla="*/ 2712895 w 2712895"/>
                <a:gd name="connsiteY6" fmla="*/ 487939 h 938345"/>
                <a:gd name="connsiteX7" fmla="*/ 2712895 w 2712895"/>
                <a:gd name="connsiteY7" fmla="*/ 938345 h 938345"/>
                <a:gd name="connsiteX8" fmla="*/ 2170316 w 2712895"/>
                <a:gd name="connsiteY8" fmla="*/ 938345 h 938345"/>
                <a:gd name="connsiteX9" fmla="*/ 1709124 w 2712895"/>
                <a:gd name="connsiteY9" fmla="*/ 938345 h 938345"/>
                <a:gd name="connsiteX10" fmla="*/ 1166545 w 2712895"/>
                <a:gd name="connsiteY10" fmla="*/ 938345 h 938345"/>
                <a:gd name="connsiteX11" fmla="*/ 623966 w 2712895"/>
                <a:gd name="connsiteY11" fmla="*/ 938345 h 938345"/>
                <a:gd name="connsiteX12" fmla="*/ 0 w 2712895"/>
                <a:gd name="connsiteY12" fmla="*/ 938345 h 938345"/>
                <a:gd name="connsiteX13" fmla="*/ 0 w 2712895"/>
                <a:gd name="connsiteY13" fmla="*/ 450406 h 938345"/>
                <a:gd name="connsiteX14" fmla="*/ 0 w 2712895"/>
                <a:gd name="connsiteY14" fmla="*/ 0 h 938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712895" h="938345" extrusionOk="0">
                  <a:moveTo>
                    <a:pt x="0" y="0"/>
                  </a:moveTo>
                  <a:cubicBezTo>
                    <a:pt x="248487" y="-59953"/>
                    <a:pt x="337997" y="38297"/>
                    <a:pt x="515450" y="0"/>
                  </a:cubicBezTo>
                  <a:cubicBezTo>
                    <a:pt x="692903" y="-38297"/>
                    <a:pt x="821737" y="2019"/>
                    <a:pt x="976642" y="0"/>
                  </a:cubicBezTo>
                  <a:cubicBezTo>
                    <a:pt x="1131547" y="-2019"/>
                    <a:pt x="1453110" y="8324"/>
                    <a:pt x="1573479" y="0"/>
                  </a:cubicBezTo>
                  <a:cubicBezTo>
                    <a:pt x="1693848" y="-8324"/>
                    <a:pt x="1873581" y="50925"/>
                    <a:pt x="2088929" y="0"/>
                  </a:cubicBezTo>
                  <a:cubicBezTo>
                    <a:pt x="2304277" y="-50925"/>
                    <a:pt x="2465427" y="58681"/>
                    <a:pt x="2712895" y="0"/>
                  </a:cubicBezTo>
                  <a:cubicBezTo>
                    <a:pt x="2733151" y="200150"/>
                    <a:pt x="2707375" y="353846"/>
                    <a:pt x="2712895" y="487939"/>
                  </a:cubicBezTo>
                  <a:cubicBezTo>
                    <a:pt x="2718415" y="622032"/>
                    <a:pt x="2706252" y="751413"/>
                    <a:pt x="2712895" y="938345"/>
                  </a:cubicBezTo>
                  <a:cubicBezTo>
                    <a:pt x="2492095" y="994953"/>
                    <a:pt x="2437825" y="918885"/>
                    <a:pt x="2170316" y="938345"/>
                  </a:cubicBezTo>
                  <a:cubicBezTo>
                    <a:pt x="1902807" y="957805"/>
                    <a:pt x="1861499" y="902825"/>
                    <a:pt x="1709124" y="938345"/>
                  </a:cubicBezTo>
                  <a:cubicBezTo>
                    <a:pt x="1556749" y="973865"/>
                    <a:pt x="1364994" y="916154"/>
                    <a:pt x="1166545" y="938345"/>
                  </a:cubicBezTo>
                  <a:cubicBezTo>
                    <a:pt x="968096" y="960536"/>
                    <a:pt x="740313" y="888413"/>
                    <a:pt x="623966" y="938345"/>
                  </a:cubicBezTo>
                  <a:cubicBezTo>
                    <a:pt x="507619" y="988277"/>
                    <a:pt x="212953" y="914961"/>
                    <a:pt x="0" y="938345"/>
                  </a:cubicBezTo>
                  <a:cubicBezTo>
                    <a:pt x="-33507" y="756605"/>
                    <a:pt x="6876" y="684529"/>
                    <a:pt x="0" y="450406"/>
                  </a:cubicBezTo>
                  <a:cubicBezTo>
                    <a:pt x="-6876" y="216283"/>
                    <a:pt x="47223" y="158817"/>
                    <a:pt x="0" y="0"/>
                  </a:cubicBezTo>
                  <a:close/>
                </a:path>
              </a:pathLst>
            </a:custGeom>
            <a:noFill/>
            <a:ln w="44450" cmpd="dbl"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bg1"/>
                </a:solidFill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7D6BB2EA-1863-A240-827B-ABCA210F9879}"/>
              </a:ext>
            </a:extLst>
          </p:cNvPr>
          <p:cNvSpPr txBox="1"/>
          <p:nvPr/>
        </p:nvSpPr>
        <p:spPr>
          <a:xfrm>
            <a:off x="4300234" y="4231627"/>
            <a:ext cx="2564053" cy="89255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 anchor="t">
            <a:spAutoFit/>
          </a:bodyPr>
          <a:lstStyle>
            <a:defPPr>
              <a:defRPr lang="en-US"/>
            </a:defPPr>
            <a:lvl1pPr algn="ctr">
              <a:defRPr sz="1600" u="sng"/>
            </a:lvl1pPr>
          </a:lstStyle>
          <a:p>
            <a:r>
              <a:rPr lang="en-US" b="1" i="1" u="none" dirty="0">
                <a:solidFill>
                  <a:schemeClr val="bg1"/>
                </a:solidFill>
              </a:rPr>
              <a:t>Launch Services Program</a:t>
            </a:r>
          </a:p>
          <a:p>
            <a:r>
              <a:rPr lang="en-US" sz="1200" u="none" dirty="0">
                <a:solidFill>
                  <a:schemeClr val="bg1"/>
                </a:solidFill>
              </a:rPr>
              <a:t>@ KSC (reports to SOMD/LSO)</a:t>
            </a:r>
          </a:p>
          <a:p>
            <a:r>
              <a:rPr lang="en-US" sz="1200" i="1" u="none" dirty="0">
                <a:solidFill>
                  <a:schemeClr val="bg1"/>
                </a:solidFill>
              </a:rPr>
              <a:t>Shaun Daly (Rideshare)</a:t>
            </a:r>
            <a:endParaRPr lang="en-US" sz="1800" dirty="0">
              <a:solidFill>
                <a:schemeClr val="bg1"/>
              </a:solidFill>
            </a:endParaRPr>
          </a:p>
          <a:p>
            <a:r>
              <a:rPr lang="en-US" sz="1200" i="1" u="none" dirty="0">
                <a:solidFill>
                  <a:schemeClr val="bg1"/>
                </a:solidFill>
              </a:rPr>
              <a:t>Norman Phelps &amp; Liam Cheney (CSLI)</a:t>
            </a:r>
            <a:endParaRPr lang="en-US" sz="1800" dirty="0">
              <a:solidFill>
                <a:schemeClr val="bg1"/>
              </a:solidFill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1A3F5F57-A1FE-F14D-AEDB-65F763FF2D5B}"/>
              </a:ext>
            </a:extLst>
          </p:cNvPr>
          <p:cNvCxnSpPr>
            <a:cxnSpLocks/>
            <a:stCxn id="39" idx="1"/>
            <a:endCxn id="37" idx="3"/>
          </p:cNvCxnSpPr>
          <p:nvPr/>
        </p:nvCxnSpPr>
        <p:spPr>
          <a:xfrm flipH="1" flipV="1">
            <a:off x="2204975" y="1837902"/>
            <a:ext cx="436861" cy="709271"/>
          </a:xfrm>
          <a:prstGeom prst="line">
            <a:avLst/>
          </a:prstGeom>
          <a:ln w="2222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B71E07B4-4953-9C45-B3D5-E5ABE0F1339A}"/>
              </a:ext>
            </a:extLst>
          </p:cNvPr>
          <p:cNvSpPr/>
          <p:nvPr/>
        </p:nvSpPr>
        <p:spPr>
          <a:xfrm>
            <a:off x="441733" y="3174443"/>
            <a:ext cx="1764451" cy="486473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STMD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C621BE3-4DE5-D54C-B104-3604E5F8CF9D}"/>
              </a:ext>
            </a:extLst>
          </p:cNvPr>
          <p:cNvSpPr/>
          <p:nvPr/>
        </p:nvSpPr>
        <p:spPr>
          <a:xfrm>
            <a:off x="439156" y="1595392"/>
            <a:ext cx="1765819" cy="48502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SMD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E45ECB1-76CF-7541-9D8D-FF295C288CFB}"/>
              </a:ext>
            </a:extLst>
          </p:cNvPr>
          <p:cNvSpPr txBox="1"/>
          <p:nvPr/>
        </p:nvSpPr>
        <p:spPr>
          <a:xfrm>
            <a:off x="2641836" y="1685398"/>
            <a:ext cx="2279091" cy="1723549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algn="ctr">
              <a:defRPr sz="1600" u="sng"/>
            </a:lvl1pPr>
          </a:lstStyle>
          <a:p>
            <a:r>
              <a:rPr lang="en-US" b="1" i="1" u="none" dirty="0">
                <a:solidFill>
                  <a:schemeClr val="bg1"/>
                </a:solidFill>
              </a:rPr>
              <a:t>Small Spacecraft Coordination Group</a:t>
            </a:r>
          </a:p>
          <a:p>
            <a:r>
              <a:rPr lang="en-US" sz="2000" b="1" i="1" u="none" dirty="0">
                <a:solidFill>
                  <a:schemeClr val="bg1"/>
                </a:solidFill>
              </a:rPr>
              <a:t>(SSCG)</a:t>
            </a:r>
          </a:p>
          <a:p>
            <a:r>
              <a:rPr lang="en-US" sz="1800" i="1" u="none" dirty="0">
                <a:solidFill>
                  <a:srgbClr val="0070C0"/>
                </a:solidFill>
              </a:rPr>
              <a:t>Florence Tan / Aly</a:t>
            </a:r>
            <a:endParaRPr lang="en-US" sz="2000" dirty="0"/>
          </a:p>
          <a:p>
            <a:r>
              <a:rPr lang="en-US" sz="1800" i="1" u="none" dirty="0">
                <a:solidFill>
                  <a:srgbClr val="FF0000"/>
                </a:solidFill>
              </a:rPr>
              <a:t>Shad Combs*/</a:t>
            </a:r>
            <a:r>
              <a:rPr lang="en-US" sz="1800" i="1" u="none" dirty="0">
                <a:solidFill>
                  <a:srgbClr val="7030A0"/>
                </a:solidFill>
              </a:rPr>
              <a:t>Andres</a:t>
            </a:r>
            <a:endParaRPr lang="en-US" sz="1800" i="1" u="none" dirty="0">
              <a:solidFill>
                <a:srgbClr val="7030A0"/>
              </a:solidFill>
              <a:cs typeface="Calibri"/>
            </a:endParaRPr>
          </a:p>
          <a:p>
            <a:r>
              <a:rPr lang="en-US" sz="1800" i="1" u="none" dirty="0">
                <a:solidFill>
                  <a:srgbClr val="00B050"/>
                </a:solidFill>
              </a:rPr>
              <a:t>Chris Baker/Justin</a:t>
            </a:r>
            <a:endParaRPr lang="en-US" sz="1800" i="1" u="none" dirty="0">
              <a:solidFill>
                <a:srgbClr val="00B050"/>
              </a:solidFill>
              <a:cs typeface="Calibri"/>
            </a:endParaRPr>
          </a:p>
        </p:txBody>
      </p:sp>
      <p:sp>
        <p:nvSpPr>
          <p:cNvPr id="40" name="Rectangle: Rounded Corners 20">
            <a:extLst>
              <a:ext uri="{FF2B5EF4-FFF2-40B4-BE49-F238E27FC236}">
                <a16:creationId xmlns:a16="http://schemas.microsoft.com/office/drawing/2014/main" id="{4C47C62F-C98B-7B4F-B096-14AB740D1A81}"/>
              </a:ext>
            </a:extLst>
          </p:cNvPr>
          <p:cNvSpPr/>
          <p:nvPr/>
        </p:nvSpPr>
        <p:spPr>
          <a:xfrm>
            <a:off x="6617457" y="5002224"/>
            <a:ext cx="1148753" cy="452205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LSO</a:t>
            </a:r>
            <a:r>
              <a:rPr lang="en-US" b="1" dirty="0">
                <a:solidFill>
                  <a:srgbClr val="000000"/>
                </a:solidFill>
              </a:rPr>
              <a:t> - </a:t>
            </a:r>
            <a:r>
              <a:rPr lang="en-US" sz="1100" b="1" dirty="0">
                <a:solidFill>
                  <a:srgbClr val="000000"/>
                </a:solidFill>
              </a:rPr>
              <a:t>Flight Planning Board</a:t>
            </a:r>
            <a:endParaRPr lang="en-US" sz="2000" b="1" dirty="0">
              <a:solidFill>
                <a:srgbClr val="000000"/>
              </a:solidFill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BFF8AF9-A724-734B-B659-3684B50E3A7B}"/>
              </a:ext>
            </a:extLst>
          </p:cNvPr>
          <p:cNvCxnSpPr>
            <a:cxnSpLocks/>
            <a:stCxn id="36" idx="3"/>
            <a:endCxn id="39" idx="1"/>
          </p:cNvCxnSpPr>
          <p:nvPr/>
        </p:nvCxnSpPr>
        <p:spPr>
          <a:xfrm flipV="1">
            <a:off x="2206184" y="2547173"/>
            <a:ext cx="435652" cy="870507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418FCF2-CBBA-774C-B4C9-8BF7585FDC39}"/>
              </a:ext>
            </a:extLst>
          </p:cNvPr>
          <p:cNvCxnSpPr>
            <a:cxnSpLocks/>
            <a:stCxn id="39" idx="1"/>
            <a:endCxn id="26" idx="3"/>
          </p:cNvCxnSpPr>
          <p:nvPr/>
        </p:nvCxnSpPr>
        <p:spPr>
          <a:xfrm flipH="1">
            <a:off x="2204975" y="2547173"/>
            <a:ext cx="436861" cy="349612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>
            <a:extLst>
              <a:ext uri="{FF2B5EF4-FFF2-40B4-BE49-F238E27FC236}">
                <a16:creationId xmlns:a16="http://schemas.microsoft.com/office/drawing/2014/main" id="{EA434DEF-0DEE-F94C-B56E-1210FF202DA4}"/>
              </a:ext>
            </a:extLst>
          </p:cNvPr>
          <p:cNvSpPr/>
          <p:nvPr/>
        </p:nvSpPr>
        <p:spPr>
          <a:xfrm>
            <a:off x="439156" y="2119651"/>
            <a:ext cx="1771435" cy="486473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ESDMD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1B380991-BE64-F84A-B9F7-C14ABCA841B2}"/>
              </a:ext>
            </a:extLst>
          </p:cNvPr>
          <p:cNvCxnSpPr>
            <a:cxnSpLocks/>
            <a:stCxn id="61" idx="3"/>
            <a:endCxn id="39" idx="1"/>
          </p:cNvCxnSpPr>
          <p:nvPr/>
        </p:nvCxnSpPr>
        <p:spPr>
          <a:xfrm>
            <a:off x="2210591" y="2362888"/>
            <a:ext cx="431245" cy="184285"/>
          </a:xfrm>
          <a:prstGeom prst="line">
            <a:avLst/>
          </a:prstGeom>
          <a:ln w="19050">
            <a:solidFill>
              <a:srgbClr val="7030A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Rounded Rectangle 91">
            <a:extLst>
              <a:ext uri="{FF2B5EF4-FFF2-40B4-BE49-F238E27FC236}">
                <a16:creationId xmlns:a16="http://schemas.microsoft.com/office/drawing/2014/main" id="{ABEB05CD-637B-7A47-94DA-5A2CE10AB808}"/>
              </a:ext>
            </a:extLst>
          </p:cNvPr>
          <p:cNvSpPr/>
          <p:nvPr/>
        </p:nvSpPr>
        <p:spPr>
          <a:xfrm>
            <a:off x="9749792" y="1700099"/>
            <a:ext cx="2194457" cy="2780488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696BFE28-F68D-4E4A-807F-4444D1E6ADAD}"/>
              </a:ext>
            </a:extLst>
          </p:cNvPr>
          <p:cNvSpPr/>
          <p:nvPr/>
        </p:nvSpPr>
        <p:spPr>
          <a:xfrm>
            <a:off x="9932200" y="2217775"/>
            <a:ext cx="1864426" cy="39487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SOLAR</a:t>
            </a:r>
          </a:p>
        </p:txBody>
      </p:sp>
      <p:sp>
        <p:nvSpPr>
          <p:cNvPr id="89" name="Rounded Rectangle 88">
            <a:extLst>
              <a:ext uri="{FF2B5EF4-FFF2-40B4-BE49-F238E27FC236}">
                <a16:creationId xmlns:a16="http://schemas.microsoft.com/office/drawing/2014/main" id="{4D2BD50D-87CD-BC44-B05F-9E122E2769F0}"/>
              </a:ext>
            </a:extLst>
          </p:cNvPr>
          <p:cNvSpPr/>
          <p:nvPr/>
        </p:nvSpPr>
        <p:spPr>
          <a:xfrm>
            <a:off x="9932200" y="2673476"/>
            <a:ext cx="1864426" cy="39487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SLDG</a:t>
            </a:r>
          </a:p>
        </p:txBody>
      </p:sp>
      <p:sp>
        <p:nvSpPr>
          <p:cNvPr id="90" name="Rounded Rectangle 89">
            <a:extLst>
              <a:ext uri="{FF2B5EF4-FFF2-40B4-BE49-F238E27FC236}">
                <a16:creationId xmlns:a16="http://schemas.microsoft.com/office/drawing/2014/main" id="{1F7DCF20-795C-0849-8B79-A82C46F53CC4}"/>
              </a:ext>
            </a:extLst>
          </p:cNvPr>
          <p:cNvSpPr/>
          <p:nvPr/>
        </p:nvSpPr>
        <p:spPr>
          <a:xfrm>
            <a:off x="9932200" y="3118545"/>
            <a:ext cx="1864426" cy="39487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MMDS</a:t>
            </a:r>
          </a:p>
        </p:txBody>
      </p:sp>
      <p:sp>
        <p:nvSpPr>
          <p:cNvPr id="91" name="Rounded Rectangle 90">
            <a:extLst>
              <a:ext uri="{FF2B5EF4-FFF2-40B4-BE49-F238E27FC236}">
                <a16:creationId xmlns:a16="http://schemas.microsoft.com/office/drawing/2014/main" id="{1FAB4299-B230-0B4C-B518-3E958ECB29B9}"/>
              </a:ext>
            </a:extLst>
          </p:cNvPr>
          <p:cNvSpPr/>
          <p:nvPr/>
        </p:nvSpPr>
        <p:spPr>
          <a:xfrm>
            <a:off x="9932200" y="3993422"/>
            <a:ext cx="1864426" cy="39487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MMO/STP</a:t>
            </a:r>
          </a:p>
        </p:txBody>
      </p: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C6D94F28-350B-404E-81B2-B7BAA14541D5}"/>
              </a:ext>
            </a:extLst>
          </p:cNvPr>
          <p:cNvGrpSpPr/>
          <p:nvPr/>
        </p:nvGrpSpPr>
        <p:grpSpPr>
          <a:xfrm>
            <a:off x="4666587" y="3168930"/>
            <a:ext cx="1790939" cy="1123227"/>
            <a:chOff x="4548249" y="2757493"/>
            <a:chExt cx="1790939" cy="1123226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D2D272F-16BE-EE45-B3B9-28302B2880B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43718" y="2876308"/>
              <a:ext cx="895470" cy="1004411"/>
            </a:xfrm>
            <a:prstGeom prst="line">
              <a:avLst/>
            </a:prstGeom>
            <a:ln w="57150">
              <a:solidFill>
                <a:srgbClr val="FF815A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634E63E8-3190-C24B-B7FF-5EDCE6228A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8249" y="2870400"/>
              <a:ext cx="1790939" cy="0"/>
            </a:xfrm>
            <a:prstGeom prst="line">
              <a:avLst/>
            </a:prstGeom>
            <a:ln w="57150">
              <a:solidFill>
                <a:srgbClr val="FF815A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3D607C2E-915B-E242-B3E7-B5573EDB7759}"/>
                </a:ext>
              </a:extLst>
            </p:cNvPr>
            <p:cNvCxnSpPr>
              <a:cxnSpLocks/>
            </p:cNvCxnSpPr>
            <p:nvPr/>
          </p:nvCxnSpPr>
          <p:spPr>
            <a:xfrm>
              <a:off x="4569717" y="2870400"/>
              <a:ext cx="874001" cy="984071"/>
            </a:xfrm>
            <a:prstGeom prst="line">
              <a:avLst/>
            </a:prstGeom>
            <a:ln w="57150">
              <a:solidFill>
                <a:srgbClr val="FF815A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9" name="Graphic 118" descr="Arrow circle with solid fill">
              <a:extLst>
                <a:ext uri="{FF2B5EF4-FFF2-40B4-BE49-F238E27FC236}">
                  <a16:creationId xmlns:a16="http://schemas.microsoft.com/office/drawing/2014/main" id="{5D3792CC-CCB0-274E-AD58-350D7C69C4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922892" y="2757493"/>
              <a:ext cx="1043617" cy="1043617"/>
            </a:xfrm>
            <a:prstGeom prst="rect">
              <a:avLst/>
            </a:prstGeom>
          </p:spPr>
        </p:pic>
      </p:grpSp>
      <p:sp>
        <p:nvSpPr>
          <p:cNvPr id="124" name="TextBox 123">
            <a:extLst>
              <a:ext uri="{FF2B5EF4-FFF2-40B4-BE49-F238E27FC236}">
                <a16:creationId xmlns:a16="http://schemas.microsoft.com/office/drawing/2014/main" id="{C516AE03-03BF-5E49-832D-358BE6AC7376}"/>
              </a:ext>
            </a:extLst>
          </p:cNvPr>
          <p:cNvSpPr txBox="1"/>
          <p:nvPr/>
        </p:nvSpPr>
        <p:spPr>
          <a:xfrm>
            <a:off x="2761459" y="3417665"/>
            <a:ext cx="1908856" cy="369332"/>
          </a:xfrm>
          <a:prstGeom prst="rect">
            <a:avLst/>
          </a:prstGeom>
          <a:noFill/>
          <a:ln w="22225">
            <a:solidFill>
              <a:srgbClr val="040407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SmallSat Database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F9F05FD3-6251-0041-AA51-BBDE8055AEF7}"/>
              </a:ext>
            </a:extLst>
          </p:cNvPr>
          <p:cNvSpPr txBox="1"/>
          <p:nvPr/>
        </p:nvSpPr>
        <p:spPr>
          <a:xfrm>
            <a:off x="2204040" y="4144124"/>
            <a:ext cx="1314784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Submit PLs to SSCG </a:t>
            </a:r>
          </a:p>
          <a:p>
            <a:r>
              <a:rPr lang="en-US" sz="1100" dirty="0">
                <a:solidFill>
                  <a:schemeClr val="bg1"/>
                </a:solidFill>
              </a:rPr>
              <a:t>data calls  to be </a:t>
            </a:r>
          </a:p>
          <a:p>
            <a:r>
              <a:rPr lang="en-US" sz="1100" dirty="0">
                <a:solidFill>
                  <a:schemeClr val="bg1"/>
                </a:solidFill>
              </a:rPr>
              <a:t>included in dB</a:t>
            </a:r>
          </a:p>
        </p:txBody>
      </p: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07634972-6AC6-9541-A6DD-629CF783EE93}"/>
              </a:ext>
            </a:extLst>
          </p:cNvPr>
          <p:cNvCxnSpPr>
            <a:cxnSpLocks/>
          </p:cNvCxnSpPr>
          <p:nvPr/>
        </p:nvCxnSpPr>
        <p:spPr>
          <a:xfrm flipH="1" flipV="1">
            <a:off x="8881921" y="2874909"/>
            <a:ext cx="1301016" cy="396834"/>
          </a:xfrm>
          <a:prstGeom prst="line">
            <a:avLst/>
          </a:prstGeom>
          <a:ln w="412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27D62095-0D16-7D4E-ADAF-25F4CF2C4CDF}"/>
              </a:ext>
            </a:extLst>
          </p:cNvPr>
          <p:cNvSpPr/>
          <p:nvPr/>
        </p:nvSpPr>
        <p:spPr>
          <a:xfrm>
            <a:off x="9918874" y="3548353"/>
            <a:ext cx="1864426" cy="39487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SERB</a:t>
            </a:r>
          </a:p>
        </p:txBody>
      </p: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D9291820-B179-EF48-B0F4-4A4D337F9924}"/>
              </a:ext>
            </a:extLst>
          </p:cNvPr>
          <p:cNvCxnSpPr>
            <a:cxnSpLocks/>
          </p:cNvCxnSpPr>
          <p:nvPr/>
        </p:nvCxnSpPr>
        <p:spPr>
          <a:xfrm flipH="1">
            <a:off x="8950799" y="2867104"/>
            <a:ext cx="1238789" cy="15781"/>
          </a:xfrm>
          <a:prstGeom prst="line">
            <a:avLst/>
          </a:prstGeom>
          <a:ln w="412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C60F753-36D3-514F-9954-409E8D5832BE}"/>
              </a:ext>
            </a:extLst>
          </p:cNvPr>
          <p:cNvCxnSpPr>
            <a:cxnSpLocks/>
            <a:endCxn id="31" idx="3"/>
          </p:cNvCxnSpPr>
          <p:nvPr/>
        </p:nvCxnSpPr>
        <p:spPr>
          <a:xfrm flipH="1" flipV="1">
            <a:off x="8937544" y="2885698"/>
            <a:ext cx="1296711" cy="1306415"/>
          </a:xfrm>
          <a:prstGeom prst="line">
            <a:avLst/>
          </a:prstGeom>
          <a:ln w="412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0EFF696E-9211-4349-9E75-8D287DEC10DD}"/>
              </a:ext>
            </a:extLst>
          </p:cNvPr>
          <p:cNvCxnSpPr>
            <a:cxnSpLocks/>
            <a:endCxn id="31" idx="3"/>
          </p:cNvCxnSpPr>
          <p:nvPr/>
        </p:nvCxnSpPr>
        <p:spPr>
          <a:xfrm flipH="1">
            <a:off x="8937544" y="2344701"/>
            <a:ext cx="1314040" cy="540997"/>
          </a:xfrm>
          <a:prstGeom prst="line">
            <a:avLst/>
          </a:prstGeom>
          <a:ln w="412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C4A59080-D13B-9141-8494-83C98C471F6D}"/>
              </a:ext>
            </a:extLst>
          </p:cNvPr>
          <p:cNvSpPr txBox="1"/>
          <p:nvPr/>
        </p:nvSpPr>
        <p:spPr>
          <a:xfrm>
            <a:off x="9522839" y="911550"/>
            <a:ext cx="24556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MOU USAF/NASA –Sept 2020</a:t>
            </a:r>
          </a:p>
          <a:p>
            <a:pPr algn="ctr"/>
            <a:r>
              <a:rPr lang="en-US" sz="1200" b="1" dirty="0">
                <a:solidFill>
                  <a:schemeClr val="bg1"/>
                </a:solidFill>
              </a:rPr>
              <a:t>Cooperative Area #7 - Rideshare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General Raymond, USSF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Mr. </a:t>
            </a:r>
            <a:r>
              <a:rPr lang="en-US" sz="1200" dirty="0" err="1">
                <a:solidFill>
                  <a:schemeClr val="bg1"/>
                </a:solidFill>
              </a:rPr>
              <a:t>Bridenstein</a:t>
            </a:r>
            <a:r>
              <a:rPr lang="en-US" sz="1200" dirty="0">
                <a:solidFill>
                  <a:schemeClr val="bg1"/>
                </a:solidFill>
              </a:rPr>
              <a:t>, NASA Administrator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41406E43-12A0-B84C-9779-00FE0E767103}"/>
              </a:ext>
            </a:extLst>
          </p:cNvPr>
          <p:cNvCxnSpPr>
            <a:cxnSpLocks/>
            <a:stCxn id="124" idx="2"/>
          </p:cNvCxnSpPr>
          <p:nvPr/>
        </p:nvCxnSpPr>
        <p:spPr>
          <a:xfrm flipH="1">
            <a:off x="3298432" y="3786997"/>
            <a:ext cx="417455" cy="405116"/>
          </a:xfrm>
          <a:prstGeom prst="line">
            <a:avLst/>
          </a:prstGeom>
          <a:ln w="22225">
            <a:solidFill>
              <a:schemeClr val="tx1"/>
            </a:solidFill>
            <a:prstDash val="dash"/>
            <a:headEnd type="stealth" w="lg" len="lg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36583EEB-81C9-6A45-B9C9-4DD218AB867B}"/>
              </a:ext>
            </a:extLst>
          </p:cNvPr>
          <p:cNvSpPr/>
          <p:nvPr/>
        </p:nvSpPr>
        <p:spPr>
          <a:xfrm>
            <a:off x="9918874" y="1788239"/>
            <a:ext cx="1864426" cy="39487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SSCA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EC4E842D-F08C-0A44-8A12-C1F24E111828}"/>
              </a:ext>
            </a:extLst>
          </p:cNvPr>
          <p:cNvCxnSpPr>
            <a:cxnSpLocks/>
          </p:cNvCxnSpPr>
          <p:nvPr/>
        </p:nvCxnSpPr>
        <p:spPr>
          <a:xfrm flipH="1">
            <a:off x="8900165" y="1961710"/>
            <a:ext cx="1334090" cy="943219"/>
          </a:xfrm>
          <a:prstGeom prst="line">
            <a:avLst/>
          </a:prstGeom>
          <a:ln w="412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2BE4F4C7-8E78-674A-9C5F-CE39C4BD6D6F}"/>
              </a:ext>
            </a:extLst>
          </p:cNvPr>
          <p:cNvCxnSpPr>
            <a:cxnSpLocks/>
            <a:endCxn id="31" idx="3"/>
          </p:cNvCxnSpPr>
          <p:nvPr/>
        </p:nvCxnSpPr>
        <p:spPr>
          <a:xfrm flipH="1" flipV="1">
            <a:off x="8937544" y="2885698"/>
            <a:ext cx="1252044" cy="873000"/>
          </a:xfrm>
          <a:prstGeom prst="line">
            <a:avLst/>
          </a:prstGeom>
          <a:ln w="412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B1794962-ABA5-3B4C-B79C-4DB9A0913807}"/>
              </a:ext>
            </a:extLst>
          </p:cNvPr>
          <p:cNvCxnSpPr>
            <a:cxnSpLocks/>
          </p:cNvCxnSpPr>
          <p:nvPr/>
        </p:nvCxnSpPr>
        <p:spPr>
          <a:xfrm flipH="1">
            <a:off x="4300234" y="1593845"/>
            <a:ext cx="1933347" cy="1012279"/>
          </a:xfrm>
          <a:prstGeom prst="line">
            <a:avLst/>
          </a:prstGeom>
          <a:ln w="412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9C8DED74-F5AE-E74F-A9BA-DA5AE5EDCB5F}"/>
              </a:ext>
            </a:extLst>
          </p:cNvPr>
          <p:cNvCxnSpPr>
            <a:cxnSpLocks/>
          </p:cNvCxnSpPr>
          <p:nvPr/>
        </p:nvCxnSpPr>
        <p:spPr>
          <a:xfrm>
            <a:off x="6224649" y="1577517"/>
            <a:ext cx="3958288" cy="386803"/>
          </a:xfrm>
          <a:prstGeom prst="line">
            <a:avLst/>
          </a:prstGeom>
          <a:ln w="412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45780B3F-17D7-5842-B2FA-ADBEBCF09810}"/>
              </a:ext>
            </a:extLst>
          </p:cNvPr>
          <p:cNvCxnSpPr>
            <a:cxnSpLocks/>
          </p:cNvCxnSpPr>
          <p:nvPr/>
        </p:nvCxnSpPr>
        <p:spPr>
          <a:xfrm>
            <a:off x="7922449" y="3346730"/>
            <a:ext cx="8894" cy="2191593"/>
          </a:xfrm>
          <a:prstGeom prst="line">
            <a:avLst/>
          </a:prstGeom>
          <a:ln w="412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7B98C69D-F361-544C-97FF-FABB0A4293BA}"/>
              </a:ext>
            </a:extLst>
          </p:cNvPr>
          <p:cNvCxnSpPr>
            <a:cxnSpLocks/>
          </p:cNvCxnSpPr>
          <p:nvPr/>
        </p:nvCxnSpPr>
        <p:spPr>
          <a:xfrm>
            <a:off x="3547395" y="5538323"/>
            <a:ext cx="4375054" cy="0"/>
          </a:xfrm>
          <a:prstGeom prst="line">
            <a:avLst/>
          </a:prstGeom>
          <a:ln w="412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BDAE3C86-197F-2F43-900A-BD2A0A904563}"/>
              </a:ext>
            </a:extLst>
          </p:cNvPr>
          <p:cNvCxnSpPr>
            <a:cxnSpLocks/>
          </p:cNvCxnSpPr>
          <p:nvPr/>
        </p:nvCxnSpPr>
        <p:spPr>
          <a:xfrm flipH="1">
            <a:off x="4911007" y="2742896"/>
            <a:ext cx="1322574" cy="758"/>
          </a:xfrm>
          <a:prstGeom prst="line">
            <a:avLst/>
          </a:prstGeom>
          <a:ln w="412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AC9BB707-5303-0D41-9BC4-F802FED6F6B6}"/>
              </a:ext>
            </a:extLst>
          </p:cNvPr>
          <p:cNvCxnSpPr>
            <a:cxnSpLocks/>
          </p:cNvCxnSpPr>
          <p:nvPr/>
        </p:nvCxnSpPr>
        <p:spPr>
          <a:xfrm>
            <a:off x="7460984" y="3354870"/>
            <a:ext cx="33278" cy="1125717"/>
          </a:xfrm>
          <a:prstGeom prst="line">
            <a:avLst/>
          </a:prstGeom>
          <a:ln w="412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A4BA29E1-6C8E-A244-84B9-FADBD77220FB}"/>
              </a:ext>
            </a:extLst>
          </p:cNvPr>
          <p:cNvCxnSpPr>
            <a:cxnSpLocks/>
          </p:cNvCxnSpPr>
          <p:nvPr/>
        </p:nvCxnSpPr>
        <p:spPr>
          <a:xfrm>
            <a:off x="6864287" y="4388295"/>
            <a:ext cx="651491" cy="2766"/>
          </a:xfrm>
          <a:prstGeom prst="line">
            <a:avLst/>
          </a:prstGeom>
          <a:ln w="412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EC482E19-2430-3743-A768-9241917FE638}"/>
              </a:ext>
            </a:extLst>
          </p:cNvPr>
          <p:cNvCxnSpPr>
            <a:cxnSpLocks/>
            <a:stCxn id="40" idx="0"/>
          </p:cNvCxnSpPr>
          <p:nvPr/>
        </p:nvCxnSpPr>
        <p:spPr>
          <a:xfrm flipV="1">
            <a:off x="7191834" y="4406451"/>
            <a:ext cx="285789" cy="595773"/>
          </a:xfrm>
          <a:prstGeom prst="line">
            <a:avLst/>
          </a:prstGeom>
          <a:ln w="412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135">
            <a:extLst>
              <a:ext uri="{FF2B5EF4-FFF2-40B4-BE49-F238E27FC236}">
                <a16:creationId xmlns:a16="http://schemas.microsoft.com/office/drawing/2014/main" id="{99144367-78AA-6244-87C1-332B1A35F265}"/>
              </a:ext>
            </a:extLst>
          </p:cNvPr>
          <p:cNvSpPr txBox="1"/>
          <p:nvPr/>
        </p:nvSpPr>
        <p:spPr>
          <a:xfrm>
            <a:off x="8622391" y="4610631"/>
            <a:ext cx="3418976" cy="1661993"/>
          </a:xfrm>
          <a:custGeom>
            <a:avLst/>
            <a:gdLst>
              <a:gd name="connsiteX0" fmla="*/ 0 w 3418976"/>
              <a:gd name="connsiteY0" fmla="*/ 0 h 1661993"/>
              <a:gd name="connsiteX1" fmla="*/ 501450 w 3418976"/>
              <a:gd name="connsiteY1" fmla="*/ 0 h 1661993"/>
              <a:gd name="connsiteX2" fmla="*/ 1105469 w 3418976"/>
              <a:gd name="connsiteY2" fmla="*/ 0 h 1661993"/>
              <a:gd name="connsiteX3" fmla="*/ 1641108 w 3418976"/>
              <a:gd name="connsiteY3" fmla="*/ 0 h 1661993"/>
              <a:gd name="connsiteX4" fmla="*/ 2142558 w 3418976"/>
              <a:gd name="connsiteY4" fmla="*/ 0 h 1661993"/>
              <a:gd name="connsiteX5" fmla="*/ 2746577 w 3418976"/>
              <a:gd name="connsiteY5" fmla="*/ 0 h 1661993"/>
              <a:gd name="connsiteX6" fmla="*/ 3418976 w 3418976"/>
              <a:gd name="connsiteY6" fmla="*/ 0 h 1661993"/>
              <a:gd name="connsiteX7" fmla="*/ 3418976 w 3418976"/>
              <a:gd name="connsiteY7" fmla="*/ 553998 h 1661993"/>
              <a:gd name="connsiteX8" fmla="*/ 3418976 w 3418976"/>
              <a:gd name="connsiteY8" fmla="*/ 1074755 h 1661993"/>
              <a:gd name="connsiteX9" fmla="*/ 3418976 w 3418976"/>
              <a:gd name="connsiteY9" fmla="*/ 1661993 h 1661993"/>
              <a:gd name="connsiteX10" fmla="*/ 2917526 w 3418976"/>
              <a:gd name="connsiteY10" fmla="*/ 1661993 h 1661993"/>
              <a:gd name="connsiteX11" fmla="*/ 2450266 w 3418976"/>
              <a:gd name="connsiteY11" fmla="*/ 1661993 h 1661993"/>
              <a:gd name="connsiteX12" fmla="*/ 1846247 w 3418976"/>
              <a:gd name="connsiteY12" fmla="*/ 1661993 h 1661993"/>
              <a:gd name="connsiteX13" fmla="*/ 1344797 w 3418976"/>
              <a:gd name="connsiteY13" fmla="*/ 1661993 h 1661993"/>
              <a:gd name="connsiteX14" fmla="*/ 740778 w 3418976"/>
              <a:gd name="connsiteY14" fmla="*/ 1661993 h 1661993"/>
              <a:gd name="connsiteX15" fmla="*/ 0 w 3418976"/>
              <a:gd name="connsiteY15" fmla="*/ 1661993 h 1661993"/>
              <a:gd name="connsiteX16" fmla="*/ 0 w 3418976"/>
              <a:gd name="connsiteY16" fmla="*/ 1124615 h 1661993"/>
              <a:gd name="connsiteX17" fmla="*/ 0 w 3418976"/>
              <a:gd name="connsiteY17" fmla="*/ 553998 h 1661993"/>
              <a:gd name="connsiteX18" fmla="*/ 0 w 3418976"/>
              <a:gd name="connsiteY18" fmla="*/ 0 h 1661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418976" h="1661993" fill="none" extrusionOk="0">
                <a:moveTo>
                  <a:pt x="0" y="0"/>
                </a:moveTo>
                <a:cubicBezTo>
                  <a:pt x="115699" y="-51587"/>
                  <a:pt x="358728" y="20219"/>
                  <a:pt x="501450" y="0"/>
                </a:cubicBezTo>
                <a:cubicBezTo>
                  <a:pt x="644172" y="-20219"/>
                  <a:pt x="912068" y="19821"/>
                  <a:pt x="1105469" y="0"/>
                </a:cubicBezTo>
                <a:cubicBezTo>
                  <a:pt x="1298870" y="-19821"/>
                  <a:pt x="1525082" y="20568"/>
                  <a:pt x="1641108" y="0"/>
                </a:cubicBezTo>
                <a:cubicBezTo>
                  <a:pt x="1757134" y="-20568"/>
                  <a:pt x="1927854" y="2553"/>
                  <a:pt x="2142558" y="0"/>
                </a:cubicBezTo>
                <a:cubicBezTo>
                  <a:pt x="2357262" y="-2553"/>
                  <a:pt x="2565065" y="9954"/>
                  <a:pt x="2746577" y="0"/>
                </a:cubicBezTo>
                <a:cubicBezTo>
                  <a:pt x="2928089" y="-9954"/>
                  <a:pt x="3110470" y="5346"/>
                  <a:pt x="3418976" y="0"/>
                </a:cubicBezTo>
                <a:cubicBezTo>
                  <a:pt x="3429029" y="191936"/>
                  <a:pt x="3402215" y="353963"/>
                  <a:pt x="3418976" y="553998"/>
                </a:cubicBezTo>
                <a:cubicBezTo>
                  <a:pt x="3435737" y="754033"/>
                  <a:pt x="3398243" y="851096"/>
                  <a:pt x="3418976" y="1074755"/>
                </a:cubicBezTo>
                <a:cubicBezTo>
                  <a:pt x="3439709" y="1298414"/>
                  <a:pt x="3367012" y="1404000"/>
                  <a:pt x="3418976" y="1661993"/>
                </a:cubicBezTo>
                <a:cubicBezTo>
                  <a:pt x="3214392" y="1707759"/>
                  <a:pt x="3050385" y="1636362"/>
                  <a:pt x="2917526" y="1661993"/>
                </a:cubicBezTo>
                <a:cubicBezTo>
                  <a:pt x="2784667" y="1687624"/>
                  <a:pt x="2603056" y="1628406"/>
                  <a:pt x="2450266" y="1661993"/>
                </a:cubicBezTo>
                <a:cubicBezTo>
                  <a:pt x="2297476" y="1695580"/>
                  <a:pt x="2036715" y="1660577"/>
                  <a:pt x="1846247" y="1661993"/>
                </a:cubicBezTo>
                <a:cubicBezTo>
                  <a:pt x="1655779" y="1663409"/>
                  <a:pt x="1533315" y="1617357"/>
                  <a:pt x="1344797" y="1661993"/>
                </a:cubicBezTo>
                <a:cubicBezTo>
                  <a:pt x="1156279" y="1706629"/>
                  <a:pt x="957754" y="1632348"/>
                  <a:pt x="740778" y="1661993"/>
                </a:cubicBezTo>
                <a:cubicBezTo>
                  <a:pt x="523802" y="1691638"/>
                  <a:pt x="300623" y="1621061"/>
                  <a:pt x="0" y="1661993"/>
                </a:cubicBezTo>
                <a:cubicBezTo>
                  <a:pt x="-48558" y="1413093"/>
                  <a:pt x="57266" y="1324167"/>
                  <a:pt x="0" y="1124615"/>
                </a:cubicBezTo>
                <a:cubicBezTo>
                  <a:pt x="-57266" y="925063"/>
                  <a:pt x="60790" y="722365"/>
                  <a:pt x="0" y="553998"/>
                </a:cubicBezTo>
                <a:cubicBezTo>
                  <a:pt x="-60790" y="385631"/>
                  <a:pt x="44246" y="261948"/>
                  <a:pt x="0" y="0"/>
                </a:cubicBezTo>
                <a:close/>
              </a:path>
              <a:path w="3418976" h="1661993" stroke="0" extrusionOk="0">
                <a:moveTo>
                  <a:pt x="0" y="0"/>
                </a:moveTo>
                <a:cubicBezTo>
                  <a:pt x="235321" y="-11427"/>
                  <a:pt x="274629" y="29075"/>
                  <a:pt x="535640" y="0"/>
                </a:cubicBezTo>
                <a:cubicBezTo>
                  <a:pt x="796651" y="-29075"/>
                  <a:pt x="785527" y="6895"/>
                  <a:pt x="1002900" y="0"/>
                </a:cubicBezTo>
                <a:cubicBezTo>
                  <a:pt x="1220273" y="-6895"/>
                  <a:pt x="1478984" y="25729"/>
                  <a:pt x="1641108" y="0"/>
                </a:cubicBezTo>
                <a:cubicBezTo>
                  <a:pt x="1803232" y="-25729"/>
                  <a:pt x="1960667" y="19864"/>
                  <a:pt x="2176748" y="0"/>
                </a:cubicBezTo>
                <a:cubicBezTo>
                  <a:pt x="2392829" y="-19864"/>
                  <a:pt x="2457380" y="20252"/>
                  <a:pt x="2712388" y="0"/>
                </a:cubicBezTo>
                <a:cubicBezTo>
                  <a:pt x="2967396" y="-20252"/>
                  <a:pt x="3242737" y="76316"/>
                  <a:pt x="3418976" y="0"/>
                </a:cubicBezTo>
                <a:cubicBezTo>
                  <a:pt x="3474064" y="191228"/>
                  <a:pt x="3383389" y="272699"/>
                  <a:pt x="3418976" y="520758"/>
                </a:cubicBezTo>
                <a:cubicBezTo>
                  <a:pt x="3454563" y="768817"/>
                  <a:pt x="3372547" y="901643"/>
                  <a:pt x="3418976" y="1074755"/>
                </a:cubicBezTo>
                <a:cubicBezTo>
                  <a:pt x="3465405" y="1247867"/>
                  <a:pt x="3387824" y="1443123"/>
                  <a:pt x="3418976" y="1661993"/>
                </a:cubicBezTo>
                <a:cubicBezTo>
                  <a:pt x="3298315" y="1701032"/>
                  <a:pt x="3119546" y="1660779"/>
                  <a:pt x="2917526" y="1661993"/>
                </a:cubicBezTo>
                <a:cubicBezTo>
                  <a:pt x="2715506" y="1663207"/>
                  <a:pt x="2572818" y="1610579"/>
                  <a:pt x="2347697" y="1661993"/>
                </a:cubicBezTo>
                <a:cubicBezTo>
                  <a:pt x="2122576" y="1713407"/>
                  <a:pt x="1920381" y="1633322"/>
                  <a:pt x="1812057" y="1661993"/>
                </a:cubicBezTo>
                <a:cubicBezTo>
                  <a:pt x="1703733" y="1690664"/>
                  <a:pt x="1413168" y="1606267"/>
                  <a:pt x="1173848" y="1661993"/>
                </a:cubicBezTo>
                <a:cubicBezTo>
                  <a:pt x="934528" y="1717719"/>
                  <a:pt x="805451" y="1626019"/>
                  <a:pt x="535640" y="1661993"/>
                </a:cubicBezTo>
                <a:cubicBezTo>
                  <a:pt x="265829" y="1697967"/>
                  <a:pt x="201593" y="1640118"/>
                  <a:pt x="0" y="1661993"/>
                </a:cubicBezTo>
                <a:cubicBezTo>
                  <a:pt x="-60815" y="1490350"/>
                  <a:pt x="11552" y="1234667"/>
                  <a:pt x="0" y="1107995"/>
                </a:cubicBezTo>
                <a:cubicBezTo>
                  <a:pt x="-11552" y="981323"/>
                  <a:pt x="32794" y="830704"/>
                  <a:pt x="0" y="570618"/>
                </a:cubicBezTo>
                <a:cubicBezTo>
                  <a:pt x="-32794" y="310532"/>
                  <a:pt x="3977" y="25483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60325" cmpd="dbl">
            <a:solidFill>
              <a:srgbClr val="FF8A63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en-US" b="1" u="sng" dirty="0"/>
              <a:t>Launch Opportunity Calls sent to: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Florence Tan (SSCG rep)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Aly Mendoza-Hill. (SRO Rep)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Norman Phelps (LSP Rep)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Chris Baker  (STMD Rep)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Shad Combs (SOMD Rep)</a:t>
            </a:r>
          </a:p>
        </p:txBody>
      </p:sp>
    </p:spTree>
    <p:extLst>
      <p:ext uri="{BB962C8B-B14F-4D97-AF65-F5344CB8AC3E}">
        <p14:creationId xmlns:p14="http://schemas.microsoft.com/office/powerpoint/2010/main" val="14370999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0C70F-E455-0B50-548A-419F5D32F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SMD Rideshare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60A206-2BA9-B860-E2B7-590462369B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Landsat-9</a:t>
            </a:r>
          </a:p>
          <a:p>
            <a:r>
              <a:rPr lang="en-US" dirty="0"/>
              <a:t>JPSS-2</a:t>
            </a:r>
          </a:p>
          <a:p>
            <a:r>
              <a:rPr lang="en-US" dirty="0"/>
              <a:t>IMAP</a:t>
            </a:r>
          </a:p>
          <a:p>
            <a:r>
              <a:rPr lang="en-US" dirty="0" err="1"/>
              <a:t>SPHEREx</a:t>
            </a:r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7D5241-874D-536B-9F9F-DD3CA5573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2/6/2024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376023-1276-21CF-74DE-073C21DD5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64795-DA79-3341-91B9-E52BB6DDF78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225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183F3947-0010-DA8C-342F-21DD4216A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9876" y="393762"/>
            <a:ext cx="9651023" cy="5678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/>
              <a:t>SMD Primary NLS-II Rideshare Examples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0FF86E-A262-4E9E-ADF3-6A313C22C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12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A8971B7-3A92-4EC9-A59A-FAC06FBC4B0D}"/>
              </a:ext>
            </a:extLst>
          </p:cNvPr>
          <p:cNvCxnSpPr>
            <a:cxnSpLocks/>
          </p:cNvCxnSpPr>
          <p:nvPr/>
        </p:nvCxnSpPr>
        <p:spPr>
          <a:xfrm>
            <a:off x="6096000" y="797034"/>
            <a:ext cx="0" cy="562530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F917FA1-61BD-4691-9B24-8A3C8BF94472}"/>
              </a:ext>
            </a:extLst>
          </p:cNvPr>
          <p:cNvSpPr txBox="1">
            <a:spLocks/>
          </p:cNvSpPr>
          <p:nvPr/>
        </p:nvSpPr>
        <p:spPr>
          <a:xfrm>
            <a:off x="6546521" y="1193737"/>
            <a:ext cx="2982698" cy="189795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bg1"/>
                </a:solidFill>
                <a:latin typeface="+mn-lt"/>
              </a:rPr>
              <a:t>JPSS-2</a:t>
            </a:r>
          </a:p>
          <a:p>
            <a:r>
              <a:rPr lang="en-US" sz="1600" b="1" dirty="0">
                <a:solidFill>
                  <a:schemeClr val="bg1"/>
                </a:solidFill>
                <a:latin typeface="+mn-lt"/>
              </a:rPr>
              <a:t>-Joint Agency Satellite Division</a:t>
            </a:r>
          </a:p>
          <a:p>
            <a:r>
              <a:rPr lang="en-US" sz="1600" b="1" dirty="0">
                <a:solidFill>
                  <a:schemeClr val="bg1"/>
                </a:solidFill>
                <a:latin typeface="+mn-lt"/>
              </a:rPr>
              <a:t>-LV: AtlasV-401</a:t>
            </a:r>
          </a:p>
          <a:p>
            <a:r>
              <a:rPr lang="en-US" sz="1600" b="1" dirty="0">
                <a:solidFill>
                  <a:schemeClr val="bg1"/>
                </a:solidFill>
                <a:latin typeface="+mn-lt"/>
              </a:rPr>
              <a:t>-ULA C-Adapters</a:t>
            </a:r>
          </a:p>
          <a:p>
            <a:r>
              <a:rPr lang="en-US" sz="1600" b="1" dirty="0">
                <a:solidFill>
                  <a:schemeClr val="bg1"/>
                </a:solidFill>
                <a:latin typeface="+mn-lt"/>
              </a:rPr>
              <a:t>-Rideshare Payload:    LOFTID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14F36DD-8D3E-A64E-ABC7-CF28AF59EDA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872692" y="2399495"/>
            <a:ext cx="5665461" cy="2352404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C35BEDB5-CB74-9541-960F-02A9C7AAD334}"/>
              </a:ext>
            </a:extLst>
          </p:cNvPr>
          <p:cNvSpPr/>
          <p:nvPr/>
        </p:nvSpPr>
        <p:spPr>
          <a:xfrm>
            <a:off x="3453640" y="6447598"/>
            <a:ext cx="5082107" cy="316244"/>
          </a:xfrm>
          <a:prstGeom prst="roundRect">
            <a:avLst/>
          </a:prstGeom>
          <a:solidFill>
            <a:schemeClr val="accent5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Majority of excess performance utilized</a:t>
            </a:r>
          </a:p>
        </p:txBody>
      </p:sp>
      <p:pic>
        <p:nvPicPr>
          <p:cNvPr id="2" name="Picture 2" descr="logo">
            <a:extLst>
              <a:ext uri="{FF2B5EF4-FFF2-40B4-BE49-F238E27FC236}">
                <a16:creationId xmlns:a16="http://schemas.microsoft.com/office/drawing/2014/main" id="{9B629A69-05A8-1165-61A5-81EDE30545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70871" y="1197143"/>
            <a:ext cx="915780" cy="32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AF657A0-36CF-A511-404B-D7B4ACE79220}"/>
              </a:ext>
            </a:extLst>
          </p:cNvPr>
          <p:cNvSpPr/>
          <p:nvPr/>
        </p:nvSpPr>
        <p:spPr>
          <a:xfrm>
            <a:off x="9725173" y="1522312"/>
            <a:ext cx="1801776" cy="1384995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rgbClr val="0000FF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Launched </a:t>
            </a:r>
          </a:p>
          <a:p>
            <a:pPr algn="ctr"/>
            <a:r>
              <a:rPr lang="en-US" sz="2800" b="0" cap="none" spc="0" dirty="0">
                <a:ln w="0"/>
                <a:solidFill>
                  <a:srgbClr val="0000FF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November </a:t>
            </a:r>
          </a:p>
          <a:p>
            <a:pPr algn="ctr"/>
            <a:r>
              <a:rPr lang="en-US" sz="2800" b="0" cap="none" spc="0" dirty="0">
                <a:ln w="0"/>
                <a:solidFill>
                  <a:srgbClr val="0000FF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10, 2022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0996EFE-A5C1-E0D3-392E-CF100E7D3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54712">
            <a:off x="1761993" y="865952"/>
            <a:ext cx="5293580" cy="5487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A6CB5AD-487D-0AC4-3342-CB3D1155BAA0}"/>
              </a:ext>
            </a:extLst>
          </p:cNvPr>
          <p:cNvSpPr txBox="1">
            <a:spLocks/>
          </p:cNvSpPr>
          <p:nvPr/>
        </p:nvSpPr>
        <p:spPr>
          <a:xfrm>
            <a:off x="282535" y="1132441"/>
            <a:ext cx="4852452" cy="174406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Landsat-9</a:t>
            </a:r>
          </a:p>
          <a:p>
            <a:r>
              <a:rPr lang="en-US" sz="1400" b="1" dirty="0">
                <a:solidFill>
                  <a:schemeClr val="bg1"/>
                </a:solidFill>
              </a:rPr>
              <a:t>-Earth Science Division</a:t>
            </a:r>
          </a:p>
          <a:p>
            <a:r>
              <a:rPr lang="en-US" sz="1400" b="1" dirty="0">
                <a:solidFill>
                  <a:schemeClr val="bg1"/>
                </a:solidFill>
              </a:rPr>
              <a:t>-LV: AtlasV-401</a:t>
            </a:r>
          </a:p>
          <a:p>
            <a:r>
              <a:rPr lang="en-US" sz="1400" b="1" dirty="0">
                <a:solidFill>
                  <a:schemeClr val="bg1"/>
                </a:solidFill>
              </a:rPr>
              <a:t>-ESPA Standard</a:t>
            </a:r>
          </a:p>
          <a:p>
            <a:r>
              <a:rPr lang="en-US" sz="1400" b="1" dirty="0">
                <a:solidFill>
                  <a:schemeClr val="bg1"/>
                </a:solidFill>
              </a:rPr>
              <a:t>-Rideshare Payloads:   4 CubeSats</a:t>
            </a:r>
          </a:p>
        </p:txBody>
      </p:sp>
      <p:pic>
        <p:nvPicPr>
          <p:cNvPr id="16" name="Picture 2" descr="logo">
            <a:extLst>
              <a:ext uri="{FF2B5EF4-FFF2-40B4-BE49-F238E27FC236}">
                <a16:creationId xmlns:a16="http://schemas.microsoft.com/office/drawing/2014/main" id="{0D38B35E-DC52-5DE5-2A54-FF13DE6D8B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1886" y="1316063"/>
            <a:ext cx="915780" cy="32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model of a ship&#10;&#10;Description automatically generated with low confidence">
            <a:extLst>
              <a:ext uri="{FF2B5EF4-FFF2-40B4-BE49-F238E27FC236}">
                <a16:creationId xmlns:a16="http://schemas.microsoft.com/office/drawing/2014/main" id="{71DEB1A9-45DA-A85B-1DC3-ED90C3B8F1A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547" t="6408" r="12906" b="6792"/>
          <a:stretch/>
        </p:blipFill>
        <p:spPr>
          <a:xfrm rot="5400000">
            <a:off x="6224622" y="3279467"/>
            <a:ext cx="3279940" cy="2832489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616FD97-401C-0203-7DCC-E1D406885718}"/>
              </a:ext>
            </a:extLst>
          </p:cNvPr>
          <p:cNvSpPr/>
          <p:nvPr/>
        </p:nvSpPr>
        <p:spPr>
          <a:xfrm>
            <a:off x="4474592" y="1700025"/>
            <a:ext cx="1870385" cy="1384995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rgbClr val="0000FF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Launched </a:t>
            </a:r>
          </a:p>
          <a:p>
            <a:pPr algn="ctr"/>
            <a:r>
              <a:rPr lang="en-US" sz="2800" b="0" cap="none" spc="0" dirty="0">
                <a:ln w="0"/>
                <a:solidFill>
                  <a:srgbClr val="0000FF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September </a:t>
            </a:r>
          </a:p>
          <a:p>
            <a:pPr algn="ctr"/>
            <a:r>
              <a:rPr lang="en-US" sz="2800" dirty="0">
                <a:ln w="0"/>
                <a:solidFill>
                  <a:srgbClr val="0000FF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27</a:t>
            </a:r>
            <a:r>
              <a:rPr lang="en-US" sz="2800" b="0" cap="none" spc="0" dirty="0">
                <a:ln w="0"/>
                <a:solidFill>
                  <a:srgbClr val="0000FF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, 2021 </a:t>
            </a:r>
          </a:p>
        </p:txBody>
      </p:sp>
      <p:pic>
        <p:nvPicPr>
          <p:cNvPr id="1026" name="Picture 6">
            <a:extLst>
              <a:ext uri="{FF2B5EF4-FFF2-40B4-BE49-F238E27FC236}">
                <a16:creationId xmlns:a16="http://schemas.microsoft.com/office/drawing/2014/main" id="{C3DCA91C-9EB6-0031-26E0-91285FFD78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4900"/>
                    </a14:imgEffect>
                    <a14:imgEffect>
                      <a14:saturation sat="68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68" t="10675" r="5333" b="9104"/>
          <a:stretch/>
        </p:blipFill>
        <p:spPr bwMode="auto">
          <a:xfrm>
            <a:off x="360478" y="2864021"/>
            <a:ext cx="2655985" cy="3475531"/>
          </a:xfrm>
          <a:prstGeom prst="rect">
            <a:avLst/>
          </a:prstGeom>
          <a:ln>
            <a:noFill/>
          </a:ln>
          <a:effectLst>
            <a:softEdge rad="5080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57280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CB1B91B2-EBC7-47E1-352F-313305DC9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9876" y="497637"/>
            <a:ext cx="9651023" cy="360099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200" dirty="0"/>
              <a:t>SMD Primary NLS-II Rideshare Examples - continued </a:t>
            </a:r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CFE1489E-3393-444D-844B-9C75A3513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E8C51FE-49D9-314D-9957-ABBF7DDE8782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47D5FAB-3B76-7C41-9CF7-E006422E33DD}"/>
              </a:ext>
            </a:extLst>
          </p:cNvPr>
          <p:cNvSpPr txBox="1"/>
          <p:nvPr/>
        </p:nvSpPr>
        <p:spPr>
          <a:xfrm>
            <a:off x="9103935" y="3248861"/>
            <a:ext cx="2693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2000" b="1" dirty="0">
                <a:solidFill>
                  <a:schemeClr val="bg1"/>
                </a:solidFill>
                <a:latin typeface="Calibri" panose="020F0502020204030204"/>
              </a:rPr>
              <a:t>Images not to scale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5A09CCD-DE69-0B85-591A-83AB7502E0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4797" y="978729"/>
            <a:ext cx="5126659" cy="38525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DAD6002-4892-885F-BF2F-20E27AF8762C}"/>
              </a:ext>
            </a:extLst>
          </p:cNvPr>
          <p:cNvSpPr txBox="1"/>
          <p:nvPr/>
        </p:nvSpPr>
        <p:spPr>
          <a:xfrm>
            <a:off x="843504" y="3619884"/>
            <a:ext cx="3184077" cy="26161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SPHEREx</a:t>
            </a:r>
          </a:p>
          <a:p>
            <a:r>
              <a:rPr lang="en-US" sz="2000" b="1" dirty="0">
                <a:solidFill>
                  <a:schemeClr val="bg1"/>
                </a:solidFill>
              </a:rPr>
              <a:t>-Astrophysics Division</a:t>
            </a:r>
          </a:p>
          <a:p>
            <a:r>
              <a:rPr lang="en-US" sz="2000" b="1" dirty="0">
                <a:solidFill>
                  <a:schemeClr val="bg1"/>
                </a:solidFill>
              </a:rPr>
              <a:t>-LV: Falcon 9</a:t>
            </a:r>
          </a:p>
          <a:p>
            <a:r>
              <a:rPr lang="en-US" sz="2000" b="1" dirty="0">
                <a:solidFill>
                  <a:schemeClr val="bg1"/>
                </a:solidFill>
              </a:rPr>
              <a:t>-ESPA Grande</a:t>
            </a:r>
          </a:p>
          <a:p>
            <a:r>
              <a:rPr lang="en-US" sz="2000" b="1" dirty="0">
                <a:solidFill>
                  <a:schemeClr val="bg1"/>
                </a:solidFill>
              </a:rPr>
              <a:t>-Rideshare Payload:</a:t>
            </a:r>
          </a:p>
          <a:p>
            <a:r>
              <a:rPr lang="en-US" sz="2000" b="1" dirty="0">
                <a:solidFill>
                  <a:schemeClr val="bg1"/>
                </a:solidFill>
              </a:rPr>
              <a:t>	-PUNCH </a:t>
            </a:r>
          </a:p>
          <a:p>
            <a:r>
              <a:rPr lang="en-US" sz="2000" b="1" dirty="0">
                <a:solidFill>
                  <a:schemeClr val="bg1"/>
                </a:solidFill>
              </a:rPr>
              <a:t>	    -Heliophysics Division</a:t>
            </a:r>
          </a:p>
          <a:p>
            <a:r>
              <a:rPr lang="en-US" sz="2000" b="1" dirty="0">
                <a:solidFill>
                  <a:schemeClr val="bg1"/>
                </a:solidFill>
              </a:rPr>
              <a:t>	    -4 Spacecraft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3EAF92-67FC-659E-A647-D6056F7E8F67}"/>
              </a:ext>
            </a:extLst>
          </p:cNvPr>
          <p:cNvSpPr txBox="1"/>
          <p:nvPr/>
        </p:nvSpPr>
        <p:spPr>
          <a:xfrm>
            <a:off x="5079536" y="5580727"/>
            <a:ext cx="203292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algn="ctr">
              <a:defRPr sz="2000" b="0" cap="none" spc="0">
                <a:ln w="0"/>
                <a:solidFill>
                  <a:srgbClr val="0000FF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defRPr>
            </a:lvl1pPr>
          </a:lstStyle>
          <a:p>
            <a:r>
              <a:rPr lang="en-US" sz="2400" dirty="0">
                <a:solidFill>
                  <a:schemeClr val="bg1"/>
                </a:solidFill>
              </a:rPr>
              <a:t>Launching </a:t>
            </a:r>
          </a:p>
          <a:p>
            <a:r>
              <a:rPr lang="en-US" sz="2400" dirty="0">
                <a:solidFill>
                  <a:schemeClr val="bg1"/>
                </a:solidFill>
              </a:rPr>
              <a:t>NET April 2025</a:t>
            </a:r>
          </a:p>
        </p:txBody>
      </p:sp>
      <p:pic>
        <p:nvPicPr>
          <p:cNvPr id="1026" name="Picture 2" descr="The four PUNCH spacecraft in a notional mounting configuration on a four-port ESPA adapter">
            <a:extLst>
              <a:ext uri="{FF2B5EF4-FFF2-40B4-BE49-F238E27FC236}">
                <a16:creationId xmlns:a16="http://schemas.microsoft.com/office/drawing/2014/main" id="{6058E1AF-5B81-91A2-5B9E-A861203914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0562" y="3561126"/>
            <a:ext cx="2857186" cy="2540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70560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183F3947-0010-DA8C-342F-21DD4216A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9876" y="497637"/>
            <a:ext cx="9651023" cy="360099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200" dirty="0"/>
              <a:t>SMD Primary NLS-II Rideshare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B533AC-D959-4C42-AA41-3B25ED0BAA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b="1" dirty="0">
                <a:latin typeface="+mn-lt"/>
                <a:cs typeface="Arial" panose="020B0604020202020204" pitchFamily="34" charset="0"/>
              </a:rPr>
              <a:t>IMAP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600" b="1" dirty="0">
                <a:latin typeface="+mn-lt"/>
                <a:cs typeface="Arial" panose="020B0604020202020204" pitchFamily="34" charset="0"/>
              </a:rPr>
              <a:t>-</a:t>
            </a:r>
            <a:r>
              <a:rPr lang="en-US" sz="1600" b="1" dirty="0" err="1">
                <a:latin typeface="+mn-lt"/>
                <a:cs typeface="Arial" panose="020B0604020202020204" pitchFamily="34" charset="0"/>
              </a:rPr>
              <a:t>Heliophysics</a:t>
            </a:r>
            <a:r>
              <a:rPr lang="en-US" sz="1600" b="1" dirty="0">
                <a:latin typeface="+mn-lt"/>
                <a:cs typeface="Arial" panose="020B0604020202020204" pitchFamily="34" charset="0"/>
              </a:rPr>
              <a:t> Division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600" b="1" dirty="0">
                <a:latin typeface="+mn-lt"/>
                <a:cs typeface="Arial" panose="020B0604020202020204" pitchFamily="34" charset="0"/>
              </a:rPr>
              <a:t>-LV: Falcon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600" b="1" dirty="0">
                <a:latin typeface="+mn-lt"/>
                <a:cs typeface="Arial" panose="020B0604020202020204" pitchFamily="34" charset="0"/>
              </a:rPr>
              <a:t>-ESPA Grande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600" b="1" dirty="0">
                <a:latin typeface="+mn-lt"/>
                <a:cs typeface="Arial" panose="020B0604020202020204" pitchFamily="34" charset="0"/>
              </a:rPr>
              <a:t>-Rideshare Payloads:</a:t>
            </a:r>
          </a:p>
          <a:p>
            <a:pPr>
              <a:buNone/>
              <a:tabLst>
                <a:tab pos="392113" algn="l"/>
              </a:tabLst>
            </a:pPr>
            <a:r>
              <a:rPr lang="en-US" sz="1600" b="1" dirty="0">
                <a:latin typeface="+mn-lt"/>
              </a:rPr>
              <a:t>	</a:t>
            </a:r>
            <a:r>
              <a:rPr lang="en-US" sz="1600" b="1" dirty="0">
                <a:latin typeface="+mn-lt"/>
                <a:cs typeface="Arial" panose="020B0604020202020204" pitchFamily="34" charset="0"/>
              </a:rPr>
              <a:t>-SWFO L1</a:t>
            </a:r>
          </a:p>
          <a:p>
            <a:pPr>
              <a:buNone/>
              <a:tabLst>
                <a:tab pos="444500" algn="l"/>
              </a:tabLst>
            </a:pPr>
            <a:r>
              <a:rPr lang="en-US" sz="1600" b="1" dirty="0">
                <a:latin typeface="+mn-lt"/>
              </a:rPr>
              <a:t>	</a:t>
            </a:r>
            <a:r>
              <a:rPr lang="en-US" sz="1600" b="1" dirty="0">
                <a:latin typeface="+mn-lt"/>
                <a:cs typeface="Arial" panose="020B0604020202020204" pitchFamily="34" charset="0"/>
              </a:rPr>
              <a:t>-HPD Carruthers Geocorona </a:t>
            </a:r>
            <a:r>
              <a:rPr lang="en-US" sz="1600" b="1" dirty="0">
                <a:latin typeface="+mn-lt"/>
              </a:rPr>
              <a:t>Observatory</a:t>
            </a:r>
            <a:endParaRPr lang="en-US" sz="1600" b="1" dirty="0">
              <a:latin typeface="+mn-lt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6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0FF86E-A262-4E9E-ADF3-6A313C22C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160C9272-FF04-4D1F-B8D0-AADC957974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58550" y="1108374"/>
            <a:ext cx="2335727" cy="5251989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softEdge rad="127000"/>
          </a:effectLst>
        </p:spPr>
      </p:pic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C35BEDB5-CB74-9541-960F-02A9C7AAD334}"/>
              </a:ext>
            </a:extLst>
          </p:cNvPr>
          <p:cNvSpPr/>
          <p:nvPr/>
        </p:nvSpPr>
        <p:spPr>
          <a:xfrm>
            <a:off x="976221" y="5433087"/>
            <a:ext cx="5082107" cy="316244"/>
          </a:xfrm>
          <a:prstGeom prst="roundRect">
            <a:avLst/>
          </a:prstGeom>
          <a:solidFill>
            <a:schemeClr val="accent5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Majority of excess performance utilized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FC88EA-0829-020B-B37D-B15048C7083C}"/>
              </a:ext>
            </a:extLst>
          </p:cNvPr>
          <p:cNvSpPr txBox="1"/>
          <p:nvPr/>
        </p:nvSpPr>
        <p:spPr>
          <a:xfrm>
            <a:off x="4675769" y="6408428"/>
            <a:ext cx="39912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2000" b="1" dirty="0">
                <a:solidFill>
                  <a:srgbClr val="00B0F0"/>
                </a:solidFill>
                <a:latin typeface="Calibri" panose="020F0502020204030204"/>
              </a:rPr>
              <a:t>Images not to exact scale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47ECF7-CAFE-2BEB-2067-9964B9371244}"/>
              </a:ext>
            </a:extLst>
          </p:cNvPr>
          <p:cNvSpPr txBox="1"/>
          <p:nvPr/>
        </p:nvSpPr>
        <p:spPr>
          <a:xfrm>
            <a:off x="3711385" y="4215313"/>
            <a:ext cx="248978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algn="ctr">
              <a:defRPr sz="2400" b="0" cap="none" spc="0">
                <a:ln w="0"/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defRPr>
            </a:lvl1pPr>
          </a:lstStyle>
          <a:p>
            <a:r>
              <a:rPr lang="en-US" dirty="0"/>
              <a:t>Launching </a:t>
            </a:r>
          </a:p>
          <a:p>
            <a:r>
              <a:rPr lang="en-US" dirty="0"/>
              <a:t>NET April 29, 2025</a:t>
            </a:r>
          </a:p>
        </p:txBody>
      </p:sp>
    </p:spTree>
    <p:extLst>
      <p:ext uri="{BB962C8B-B14F-4D97-AF65-F5344CB8AC3E}">
        <p14:creationId xmlns:p14="http://schemas.microsoft.com/office/powerpoint/2010/main" val="28142128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149CF-1F05-0948-A2DB-06762E74F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+mn-lt"/>
              </a:rPr>
              <a:t>Back Up Charts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AA1D32-8D04-5ABC-622B-D495EFE3EF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BAE5ABC-3F1B-796B-38E9-33D08FB21251}"/>
              </a:ext>
            </a:extLst>
          </p:cNvPr>
          <p:cNvGrpSpPr/>
          <p:nvPr/>
        </p:nvGrpSpPr>
        <p:grpSpPr>
          <a:xfrm>
            <a:off x="-1" y="-45325"/>
            <a:ext cx="12192001" cy="6974602"/>
            <a:chOff x="-1" y="-8047"/>
            <a:chExt cx="12192001" cy="69746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628E3EB-E905-4C0E-9A42-2CD374EE67A8}"/>
                </a:ext>
              </a:extLst>
            </p:cNvPr>
            <p:cNvSpPr/>
            <p:nvPr/>
          </p:nvSpPr>
          <p:spPr>
            <a:xfrm>
              <a:off x="0" y="-8047"/>
              <a:ext cx="12192000" cy="68580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58483D5-5436-4512-A244-F8338BC09F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47" t="-2188" r="45832" b="2188"/>
            <a:stretch/>
          </p:blipFill>
          <p:spPr>
            <a:xfrm flipH="1">
              <a:off x="-1" y="1187040"/>
              <a:ext cx="5556616" cy="5779515"/>
            </a:xfrm>
            <a:prstGeom prst="rect">
              <a:avLst/>
            </a:prstGeom>
            <a:effectLst>
              <a:softEdge rad="139700"/>
            </a:effectLst>
          </p:spPr>
        </p:pic>
      </p:grpSp>
      <p:sp>
        <p:nvSpPr>
          <p:cNvPr id="6" name="Title 6">
            <a:extLst>
              <a:ext uri="{FF2B5EF4-FFF2-40B4-BE49-F238E27FC236}">
                <a16:creationId xmlns:a16="http://schemas.microsoft.com/office/drawing/2014/main" id="{67DEE333-5184-47A7-A894-F1BD8C46F4C1}"/>
              </a:ext>
            </a:extLst>
          </p:cNvPr>
          <p:cNvSpPr txBox="1">
            <a:spLocks/>
          </p:cNvSpPr>
          <p:nvPr/>
        </p:nvSpPr>
        <p:spPr>
          <a:xfrm>
            <a:off x="5384800" y="76656"/>
            <a:ext cx="6832111" cy="12003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 Narrow" charset="0"/>
              </a:rPr>
              <a:t>NASA HQ Science Mission Directorate</a:t>
            </a:r>
            <a:br>
              <a:rPr lang="en-US" sz="3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 Narrow" charset="0"/>
              </a:rPr>
            </a:br>
            <a:r>
              <a:rPr lang="en-US" sz="3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 Narrow" charset="0"/>
              </a:rPr>
              <a:t>Rideshare Office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9DCDBA7-15C0-4C03-8AA2-82BCACDCD7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88541" y="2159731"/>
            <a:ext cx="1197477" cy="1505804"/>
          </a:xfrm>
          <a:prstGeom prst="rect">
            <a:avLst/>
          </a:prstGeom>
          <a:solidFill>
            <a:schemeClr val="bg1"/>
          </a:solidFill>
          <a:ln>
            <a:solidFill>
              <a:srgbClr val="040407"/>
            </a:solidFill>
          </a:ln>
          <a:effectLst>
            <a:softEdge rad="1651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9BA9F69-0D7E-49AA-AEDB-6B29834CA5EF}"/>
              </a:ext>
            </a:extLst>
          </p:cNvPr>
          <p:cNvSpPr txBox="1"/>
          <p:nvPr/>
        </p:nvSpPr>
        <p:spPr>
          <a:xfrm>
            <a:off x="6200940" y="1395323"/>
            <a:ext cx="14313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accent4"/>
                </a:solidFill>
              </a:rPr>
              <a:t>Aly </a:t>
            </a:r>
          </a:p>
          <a:p>
            <a:pPr algn="ctr"/>
            <a:r>
              <a:rPr lang="en-US" dirty="0">
                <a:solidFill>
                  <a:schemeClr val="accent4"/>
                </a:solidFill>
              </a:rPr>
              <a:t>Mendoza-Hill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200597-47C9-4461-87DA-2A8F3A0AEEA8}"/>
              </a:ext>
            </a:extLst>
          </p:cNvPr>
          <p:cNvSpPr txBox="1"/>
          <p:nvPr/>
        </p:nvSpPr>
        <p:spPr>
          <a:xfrm>
            <a:off x="7918605" y="1395322"/>
            <a:ext cx="6030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accent4"/>
                </a:solidFill>
              </a:rPr>
              <a:t>Alan</a:t>
            </a:r>
          </a:p>
          <a:p>
            <a:pPr algn="ctr"/>
            <a:r>
              <a:rPr lang="en-US" dirty="0" err="1">
                <a:solidFill>
                  <a:schemeClr val="accent4"/>
                </a:solidFill>
              </a:rPr>
              <a:t>Zide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F555D2-BC31-4889-8447-15266E5D1CEB}"/>
              </a:ext>
            </a:extLst>
          </p:cNvPr>
          <p:cNvSpPr txBox="1"/>
          <p:nvPr/>
        </p:nvSpPr>
        <p:spPr>
          <a:xfrm>
            <a:off x="8953150" y="1395321"/>
            <a:ext cx="8853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accent4"/>
                </a:solidFill>
              </a:rPr>
              <a:t>David </a:t>
            </a:r>
          </a:p>
          <a:p>
            <a:pPr algn="ctr"/>
            <a:r>
              <a:rPr lang="en-US" dirty="0">
                <a:solidFill>
                  <a:schemeClr val="accent4"/>
                </a:solidFill>
              </a:rPr>
              <a:t>Cheney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CDCC961-28F5-480D-A84F-6A3F5B2A476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9771" y="2109506"/>
            <a:ext cx="1175673" cy="1496576"/>
          </a:xfrm>
          <a:prstGeom prst="rect">
            <a:avLst/>
          </a:prstGeom>
          <a:effectLst>
            <a:softEdge rad="1651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8EEC08F-4961-464C-89AC-DDE84788D50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69761" y="2109506"/>
            <a:ext cx="1197477" cy="1496576"/>
          </a:xfrm>
          <a:prstGeom prst="rect">
            <a:avLst/>
          </a:prstGeom>
          <a:effectLst>
            <a:softEdge rad="114300"/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ECD431F-1773-440C-9898-CEDD8B6F7FF6}"/>
              </a:ext>
            </a:extLst>
          </p:cNvPr>
          <p:cNvSpPr txBox="1"/>
          <p:nvPr/>
        </p:nvSpPr>
        <p:spPr>
          <a:xfrm>
            <a:off x="10198426" y="1415429"/>
            <a:ext cx="8354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accent4"/>
                </a:solidFill>
              </a:rPr>
              <a:t>Katie</a:t>
            </a:r>
          </a:p>
          <a:p>
            <a:pPr algn="ctr"/>
            <a:r>
              <a:rPr lang="en-US" dirty="0">
                <a:solidFill>
                  <a:schemeClr val="accent4"/>
                </a:solidFill>
              </a:rPr>
              <a:t>Nelson</a:t>
            </a:r>
          </a:p>
        </p:txBody>
      </p:sp>
      <p:sp>
        <p:nvSpPr>
          <p:cNvPr id="35" name="Slide Number Placeholder 3">
            <a:extLst>
              <a:ext uri="{FF2B5EF4-FFF2-40B4-BE49-F238E27FC236}">
                <a16:creationId xmlns:a16="http://schemas.microsoft.com/office/drawing/2014/main" id="{50B1F76F-E856-41F2-9CD1-916040EB6810}"/>
              </a:ext>
            </a:extLst>
          </p:cNvPr>
          <p:cNvSpPr txBox="1">
            <a:spLocks/>
          </p:cNvSpPr>
          <p:nvPr/>
        </p:nvSpPr>
        <p:spPr>
          <a:xfrm>
            <a:off x="9429662" y="6414749"/>
            <a:ext cx="2660804" cy="3786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E8C51FE-49D9-314D-9957-ABBF7DDE8782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746B0373-E595-A634-9B6F-95AA501A16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04104" y="2050053"/>
            <a:ext cx="1351535" cy="1506234"/>
          </a:xfrm>
          <a:prstGeom prst="rect">
            <a:avLst/>
          </a:prstGeom>
          <a:noFill/>
          <a:ln>
            <a:noFill/>
          </a:ln>
          <a:effectLst>
            <a:softEdge rad="1143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1B59663-2A6E-8A98-5A58-05F510DD6360}"/>
              </a:ext>
            </a:extLst>
          </p:cNvPr>
          <p:cNvSpPr txBox="1"/>
          <p:nvPr/>
        </p:nvSpPr>
        <p:spPr>
          <a:xfrm>
            <a:off x="820530" y="406136"/>
            <a:ext cx="30029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Q &amp; A’s?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9A341E4-109F-F988-79B8-4516A1EECFF7}"/>
              </a:ext>
            </a:extLst>
          </p:cNvPr>
          <p:cNvGrpSpPr/>
          <p:nvPr/>
        </p:nvGrpSpPr>
        <p:grpSpPr>
          <a:xfrm>
            <a:off x="6245000" y="3936976"/>
            <a:ext cx="4921438" cy="2546562"/>
            <a:chOff x="6218705" y="3724846"/>
            <a:chExt cx="4470717" cy="2235359"/>
          </a:xfrm>
        </p:grpSpPr>
        <p:pic>
          <p:nvPicPr>
            <p:cNvPr id="15" name="Picture 2">
              <a:extLst>
                <a:ext uri="{FF2B5EF4-FFF2-40B4-BE49-F238E27FC236}">
                  <a16:creationId xmlns:a16="http://schemas.microsoft.com/office/drawing/2014/main" id="{6FD4640C-8E1D-5301-F5E4-0A4E93F74C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8705" y="3724846"/>
              <a:ext cx="4470717" cy="2235359"/>
            </a:xfrm>
            <a:prstGeom prst="rect">
              <a:avLst/>
            </a:prstGeom>
            <a:noFill/>
            <a:effectLst>
              <a:softEdge rad="54921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CAEC2CC-DBD6-3F76-52F0-EBC6696497C8}"/>
                </a:ext>
              </a:extLst>
            </p:cNvPr>
            <p:cNvSpPr txBox="1"/>
            <p:nvPr/>
          </p:nvSpPr>
          <p:spPr>
            <a:xfrm>
              <a:off x="8939896" y="4946320"/>
              <a:ext cx="14366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Arial"/>
                  <a:sym typeface="Arial"/>
                </a:rPr>
                <a:t>Minimized Launch Costs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0B4ACA4-6095-8678-5F4C-03F7F39A65C3}"/>
                </a:ext>
              </a:extLst>
            </p:cNvPr>
            <p:cNvSpPr txBox="1"/>
            <p:nvPr/>
          </p:nvSpPr>
          <p:spPr>
            <a:xfrm>
              <a:off x="6381235" y="4911876"/>
              <a:ext cx="179291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Arial"/>
                  <a:sym typeface="Arial"/>
                </a:rPr>
                <a:t>SC flexibility to meet Primary Launch Parameters</a:t>
              </a:r>
            </a:p>
          </p:txBody>
        </p:sp>
        <p:sp>
          <p:nvSpPr>
            <p:cNvPr id="19" name="Title 1">
              <a:extLst>
                <a:ext uri="{FF2B5EF4-FFF2-40B4-BE49-F238E27FC236}">
                  <a16:creationId xmlns:a16="http://schemas.microsoft.com/office/drawing/2014/main" id="{B31CA6BE-65C7-F87F-B471-BA8970436590}"/>
                </a:ext>
              </a:extLst>
            </p:cNvPr>
            <p:cNvSpPr txBox="1">
              <a:spLocks/>
            </p:cNvSpPr>
            <p:nvPr/>
          </p:nvSpPr>
          <p:spPr>
            <a:xfrm>
              <a:off x="6332007" y="4104852"/>
              <a:ext cx="4244112" cy="346249"/>
            </a:xfrm>
            <a:prstGeom prst="rect">
              <a:avLst/>
            </a:prstGeom>
          </p:spPr>
          <p:txBody>
            <a:bodyPr vert="horz" wrap="square" lIns="68580" tIns="34290" rIns="68580" bIns="34290" rtlCol="0" anchor="ctr">
              <a:spAutoFit/>
            </a:bodyPr>
            <a:lstStyle>
              <a:lvl1pPr algn="ctr" defTabSz="685800">
                <a:lnSpc>
                  <a:spcPct val="90000"/>
                </a:lnSpc>
                <a:spcBef>
                  <a:spcPct val="0"/>
                </a:spcBef>
                <a:buNone/>
                <a:defRPr sz="2100" b="1">
                  <a:solidFill>
                    <a:prstClr val="black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r>
                <a:rPr lang="en-US" sz="2000" dirty="0"/>
                <a:t>The Rideshare ”Balance"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625692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31723</TotalTime>
  <Words>1390</Words>
  <Application>Microsoft Macintosh PowerPoint</Application>
  <PresentationFormat>Widescreen</PresentationFormat>
  <Paragraphs>272</Paragraphs>
  <Slides>15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7" baseType="lpstr">
      <vt:lpstr>Arial</vt:lpstr>
      <vt:lpstr>Arial Narrow</vt:lpstr>
      <vt:lpstr>Calibri</vt:lpstr>
      <vt:lpstr>Calibri Light</vt:lpstr>
      <vt:lpstr>Fira Sans Extra Condensed</vt:lpstr>
      <vt:lpstr>Fira Sans Extra Condensed Medium</vt:lpstr>
      <vt:lpstr>Gill Sans MT</vt:lpstr>
      <vt:lpstr>Helvetica Neue</vt:lpstr>
      <vt:lpstr>Roboto</vt:lpstr>
      <vt:lpstr>Wingdings</vt:lpstr>
      <vt:lpstr>1_Office Theme</vt:lpstr>
      <vt:lpstr>3_Office Theme</vt:lpstr>
      <vt:lpstr>Rideshare on NASA Missions</vt:lpstr>
      <vt:lpstr>Agenda</vt:lpstr>
      <vt:lpstr>PowerPoint Presentation</vt:lpstr>
      <vt:lpstr>SMD Rideshare Office (SRO) Intro</vt:lpstr>
      <vt:lpstr>SMD Rideshare Office (SRO) Organization</vt:lpstr>
      <vt:lpstr>NASA SMD Rideshare Policy </vt:lpstr>
      <vt:lpstr>Maturing Rideshare on NASA Missions</vt:lpstr>
      <vt:lpstr>SMD Rideshare Office Compatibility Assessments</vt:lpstr>
      <vt:lpstr>Access to Space Options </vt:lpstr>
      <vt:lpstr>Rideshare OGA Launch Opportunity Primary POC’s</vt:lpstr>
      <vt:lpstr>SMD Rideshare Examples</vt:lpstr>
      <vt:lpstr>SMD Primary NLS-II Rideshare Examples</vt:lpstr>
      <vt:lpstr>SMD Primary NLS-II Rideshare Examples - continued </vt:lpstr>
      <vt:lpstr>SMD Primary NLS-II Rideshare Examples</vt:lpstr>
      <vt:lpstr>Back Up Charts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LV Options  for SMD Class D missions</dc:title>
  <dc:creator>Mendoza-hill, Alicia (HQ-DJ000)</dc:creator>
  <cp:lastModifiedBy>Mendoza-hill, Alicia (HQ-DJ000)</cp:lastModifiedBy>
  <cp:revision>46</cp:revision>
  <dcterms:created xsi:type="dcterms:W3CDTF">2023-07-26T16:26:59Z</dcterms:created>
  <dcterms:modified xsi:type="dcterms:W3CDTF">2024-04-02T14:37:44Z</dcterms:modified>
</cp:coreProperties>
</file>