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21945600"/>
  <p:notesSz cx="6858000" cy="9144000"/>
  <p:defaultTextStyle>
    <a:defPPr>
      <a:defRPr lang="en-US"/>
    </a:defPPr>
    <a:lvl1pPr marL="0" algn="l" defTabSz="2632840" rtl="0" eaLnBrk="1" latinLnBrk="0" hangingPunct="1">
      <a:defRPr sz="5184" kern="1200">
        <a:solidFill>
          <a:schemeClr val="tx1"/>
        </a:solidFill>
        <a:latin typeface="+mn-lt"/>
        <a:ea typeface="+mn-ea"/>
        <a:cs typeface="+mn-cs"/>
      </a:defRPr>
    </a:lvl1pPr>
    <a:lvl2pPr marL="1316420" algn="l" defTabSz="2632840" rtl="0" eaLnBrk="1" latinLnBrk="0" hangingPunct="1">
      <a:defRPr sz="5184" kern="1200">
        <a:solidFill>
          <a:schemeClr val="tx1"/>
        </a:solidFill>
        <a:latin typeface="+mn-lt"/>
        <a:ea typeface="+mn-ea"/>
        <a:cs typeface="+mn-cs"/>
      </a:defRPr>
    </a:lvl2pPr>
    <a:lvl3pPr marL="2632840" algn="l" defTabSz="2632840" rtl="0" eaLnBrk="1" latinLnBrk="0" hangingPunct="1">
      <a:defRPr sz="5184" kern="1200">
        <a:solidFill>
          <a:schemeClr val="tx1"/>
        </a:solidFill>
        <a:latin typeface="+mn-lt"/>
        <a:ea typeface="+mn-ea"/>
        <a:cs typeface="+mn-cs"/>
      </a:defRPr>
    </a:lvl3pPr>
    <a:lvl4pPr marL="3949260" algn="l" defTabSz="2632840" rtl="0" eaLnBrk="1" latinLnBrk="0" hangingPunct="1">
      <a:defRPr sz="5184" kern="1200">
        <a:solidFill>
          <a:schemeClr val="tx1"/>
        </a:solidFill>
        <a:latin typeface="+mn-lt"/>
        <a:ea typeface="+mn-ea"/>
        <a:cs typeface="+mn-cs"/>
      </a:defRPr>
    </a:lvl4pPr>
    <a:lvl5pPr marL="5265680" algn="l" defTabSz="2632840" rtl="0" eaLnBrk="1" latinLnBrk="0" hangingPunct="1">
      <a:defRPr sz="5184" kern="1200">
        <a:solidFill>
          <a:schemeClr val="tx1"/>
        </a:solidFill>
        <a:latin typeface="+mn-lt"/>
        <a:ea typeface="+mn-ea"/>
        <a:cs typeface="+mn-cs"/>
      </a:defRPr>
    </a:lvl5pPr>
    <a:lvl6pPr marL="6582100" algn="l" defTabSz="2632840" rtl="0" eaLnBrk="1" latinLnBrk="0" hangingPunct="1">
      <a:defRPr sz="5184" kern="1200">
        <a:solidFill>
          <a:schemeClr val="tx1"/>
        </a:solidFill>
        <a:latin typeface="+mn-lt"/>
        <a:ea typeface="+mn-ea"/>
        <a:cs typeface="+mn-cs"/>
      </a:defRPr>
    </a:lvl6pPr>
    <a:lvl7pPr marL="7898520" algn="l" defTabSz="2632840" rtl="0" eaLnBrk="1" latinLnBrk="0" hangingPunct="1">
      <a:defRPr sz="5184" kern="1200">
        <a:solidFill>
          <a:schemeClr val="tx1"/>
        </a:solidFill>
        <a:latin typeface="+mn-lt"/>
        <a:ea typeface="+mn-ea"/>
        <a:cs typeface="+mn-cs"/>
      </a:defRPr>
    </a:lvl7pPr>
    <a:lvl8pPr marL="9214940" algn="l" defTabSz="2632840" rtl="0" eaLnBrk="1" latinLnBrk="0" hangingPunct="1">
      <a:defRPr sz="5184" kern="1200">
        <a:solidFill>
          <a:schemeClr val="tx1"/>
        </a:solidFill>
        <a:latin typeface="+mn-lt"/>
        <a:ea typeface="+mn-ea"/>
        <a:cs typeface="+mn-cs"/>
      </a:defRPr>
    </a:lvl8pPr>
    <a:lvl9pPr marL="10531360" algn="l" defTabSz="2632840"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2" userDrawn="1">
          <p15:clr>
            <a:srgbClr val="A4A3A4"/>
          </p15:clr>
        </p15:guide>
        <p15:guide id="3" pos="6912" userDrawn="1">
          <p15:clr>
            <a:srgbClr val="A4A3A4"/>
          </p15:clr>
        </p15:guide>
        <p15:guide id="4" pos="13842" userDrawn="1">
          <p15:clr>
            <a:srgbClr val="A4A3A4"/>
          </p15:clr>
        </p15:guide>
        <p15:guide id="5" orient="horz" pos="9216" userDrawn="1">
          <p15:clr>
            <a:srgbClr val="A4A3A4"/>
          </p15:clr>
        </p15:guide>
        <p15:guide id="6" orient="horz" pos="3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4BF"/>
    <a:srgbClr val="FFFFFF"/>
    <a:srgbClr val="F82B3F"/>
    <a:srgbClr val="3283BF"/>
    <a:srgbClr val="FFC828"/>
    <a:srgbClr val="8BC7EA"/>
    <a:srgbClr val="FAFAFA"/>
    <a:srgbClr val="0054A6"/>
    <a:srgbClr val="5B8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05" autoAdjust="0"/>
    <p:restoredTop sz="94660"/>
  </p:normalViewPr>
  <p:slideViewPr>
    <p:cSldViewPr snapToGrid="0" showGuides="1">
      <p:cViewPr varScale="1">
        <p:scale>
          <a:sx n="45" d="100"/>
          <a:sy n="45" d="100"/>
        </p:scale>
        <p:origin x="60" y="450"/>
      </p:cViewPr>
      <p:guideLst>
        <p:guide orient="horz" pos="4592"/>
        <p:guide pos="6912"/>
        <p:guide pos="13842"/>
        <p:guide orient="horz" pos="9216"/>
        <p:guide orient="horz" pos="3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baseline="0" dirty="0">
                <a:solidFill>
                  <a:schemeClr val="tx1"/>
                </a:solidFill>
                <a:latin typeface="Arial" panose="020B0604020202020204" pitchFamily="34" charset="0"/>
                <a:cs typeface="Arial" panose="020B0604020202020204" pitchFamily="34" charset="0"/>
              </a:rPr>
              <a:t>Prediction for June 2012 </a:t>
            </a:r>
            <a:endParaRPr lang="en-US" sz="14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8258430223334678E-2"/>
          <c:y val="9.8860750514293827E-2"/>
          <c:w val="0.86364475600424551"/>
          <c:h val="0.76119177410515992"/>
        </c:manualLayout>
      </c:layout>
      <c:scatterChart>
        <c:scatterStyle val="lineMarker"/>
        <c:varyColors val="0"/>
        <c:ser>
          <c:idx val="0"/>
          <c:order val="0"/>
          <c:tx>
            <c:v>Actual smoothed observed</c:v>
          </c:tx>
          <c:spPr>
            <a:ln w="19050" cap="rnd">
              <a:solidFill>
                <a:schemeClr val="tx1"/>
              </a:solidFill>
              <a:round/>
            </a:ln>
            <a:effectLst/>
          </c:spPr>
          <c:marker>
            <c:symbol val="none"/>
          </c:marker>
          <c:xVal>
            <c:numRef>
              <c:f>'F10 pred plot'!$A$7:$A$271</c:f>
              <c:numCache>
                <c:formatCode>General</c:formatCode>
                <c:ptCount val="265"/>
                <c:pt idx="0">
                  <c:v>2008</c:v>
                </c:pt>
                <c:pt idx="1">
                  <c:v>2008.0833299999999</c:v>
                </c:pt>
                <c:pt idx="2">
                  <c:v>2008.1666700000001</c:v>
                </c:pt>
                <c:pt idx="3">
                  <c:v>2008.25</c:v>
                </c:pt>
                <c:pt idx="4">
                  <c:v>2008.3333299999999</c:v>
                </c:pt>
                <c:pt idx="5">
                  <c:v>2008.4166700000001</c:v>
                </c:pt>
                <c:pt idx="6">
                  <c:v>2008.5</c:v>
                </c:pt>
                <c:pt idx="7">
                  <c:v>2008.5833299999999</c:v>
                </c:pt>
                <c:pt idx="8">
                  <c:v>2008.6666700000001</c:v>
                </c:pt>
                <c:pt idx="9">
                  <c:v>2008.75</c:v>
                </c:pt>
                <c:pt idx="10">
                  <c:v>2008.8333299999999</c:v>
                </c:pt>
                <c:pt idx="11">
                  <c:v>2008.9166700000001</c:v>
                </c:pt>
                <c:pt idx="12">
                  <c:v>2009</c:v>
                </c:pt>
                <c:pt idx="13">
                  <c:v>2009.0833299999999</c:v>
                </c:pt>
                <c:pt idx="14">
                  <c:v>2009.1666700000001</c:v>
                </c:pt>
                <c:pt idx="15">
                  <c:v>2009.25</c:v>
                </c:pt>
                <c:pt idx="16">
                  <c:v>2009.3333299999999</c:v>
                </c:pt>
                <c:pt idx="17">
                  <c:v>2009.4166700000001</c:v>
                </c:pt>
                <c:pt idx="18">
                  <c:v>2009.5</c:v>
                </c:pt>
                <c:pt idx="19">
                  <c:v>2009.5833299999999</c:v>
                </c:pt>
                <c:pt idx="20">
                  <c:v>2009.6666700000001</c:v>
                </c:pt>
                <c:pt idx="21">
                  <c:v>2009.75</c:v>
                </c:pt>
                <c:pt idx="22">
                  <c:v>2009.8333299999999</c:v>
                </c:pt>
                <c:pt idx="23">
                  <c:v>2009.9166700000001</c:v>
                </c:pt>
                <c:pt idx="24">
                  <c:v>2010</c:v>
                </c:pt>
                <c:pt idx="25">
                  <c:v>2010.0833299999999</c:v>
                </c:pt>
                <c:pt idx="26">
                  <c:v>2010.1666700000001</c:v>
                </c:pt>
                <c:pt idx="27">
                  <c:v>2010.25</c:v>
                </c:pt>
                <c:pt idx="28">
                  <c:v>2010.3333299999999</c:v>
                </c:pt>
                <c:pt idx="29">
                  <c:v>2010.4166700000001</c:v>
                </c:pt>
                <c:pt idx="30">
                  <c:v>2010.5</c:v>
                </c:pt>
                <c:pt idx="31">
                  <c:v>2010.5833299999999</c:v>
                </c:pt>
                <c:pt idx="32">
                  <c:v>2010.6666700000001</c:v>
                </c:pt>
                <c:pt idx="33">
                  <c:v>2010.75</c:v>
                </c:pt>
                <c:pt idx="34">
                  <c:v>2010.8333299999999</c:v>
                </c:pt>
                <c:pt idx="35">
                  <c:v>2010.9166700000001</c:v>
                </c:pt>
                <c:pt idx="36">
                  <c:v>2011</c:v>
                </c:pt>
                <c:pt idx="37">
                  <c:v>2011.0833299999999</c:v>
                </c:pt>
                <c:pt idx="38">
                  <c:v>2011.1666700000001</c:v>
                </c:pt>
                <c:pt idx="39">
                  <c:v>2011.25</c:v>
                </c:pt>
                <c:pt idx="40">
                  <c:v>2011.3333299999999</c:v>
                </c:pt>
                <c:pt idx="41">
                  <c:v>2011.4166700000001</c:v>
                </c:pt>
                <c:pt idx="42">
                  <c:v>2011.5</c:v>
                </c:pt>
                <c:pt idx="43">
                  <c:v>2011.5833299999999</c:v>
                </c:pt>
                <c:pt idx="44">
                  <c:v>2011.6666700000001</c:v>
                </c:pt>
                <c:pt idx="45">
                  <c:v>2011.75</c:v>
                </c:pt>
                <c:pt idx="46">
                  <c:v>2011.8333299999999</c:v>
                </c:pt>
                <c:pt idx="47">
                  <c:v>2011.9166700000001</c:v>
                </c:pt>
                <c:pt idx="48">
                  <c:v>2012</c:v>
                </c:pt>
                <c:pt idx="49">
                  <c:v>2012.0833299999999</c:v>
                </c:pt>
                <c:pt idx="50">
                  <c:v>2012.1666700000001</c:v>
                </c:pt>
                <c:pt idx="51">
                  <c:v>2012.25</c:v>
                </c:pt>
                <c:pt idx="52">
                  <c:v>2012.3333299999999</c:v>
                </c:pt>
                <c:pt idx="53">
                  <c:v>2012.4166700000001</c:v>
                </c:pt>
                <c:pt idx="54">
                  <c:v>2012.5</c:v>
                </c:pt>
                <c:pt idx="55">
                  <c:v>2012.5833299999999</c:v>
                </c:pt>
                <c:pt idx="56">
                  <c:v>2012.6666700000001</c:v>
                </c:pt>
                <c:pt idx="57">
                  <c:v>2012.75</c:v>
                </c:pt>
                <c:pt idx="58">
                  <c:v>2012.8333299999999</c:v>
                </c:pt>
                <c:pt idx="59">
                  <c:v>2012.9166700000001</c:v>
                </c:pt>
                <c:pt idx="60">
                  <c:v>2013</c:v>
                </c:pt>
                <c:pt idx="61">
                  <c:v>2013.0833299999999</c:v>
                </c:pt>
                <c:pt idx="62">
                  <c:v>2013.1666700000001</c:v>
                </c:pt>
                <c:pt idx="63">
                  <c:v>2013.25</c:v>
                </c:pt>
                <c:pt idx="64">
                  <c:v>2013.3333299999999</c:v>
                </c:pt>
                <c:pt idx="65">
                  <c:v>2013.4166700000001</c:v>
                </c:pt>
                <c:pt idx="66">
                  <c:v>2013.5</c:v>
                </c:pt>
                <c:pt idx="67">
                  <c:v>2013.5833299999999</c:v>
                </c:pt>
                <c:pt idx="68">
                  <c:v>2013.6666700000001</c:v>
                </c:pt>
                <c:pt idx="69">
                  <c:v>2013.75</c:v>
                </c:pt>
                <c:pt idx="70">
                  <c:v>2013.8333299999999</c:v>
                </c:pt>
                <c:pt idx="71">
                  <c:v>2013.9166700000001</c:v>
                </c:pt>
                <c:pt idx="72">
                  <c:v>2014</c:v>
                </c:pt>
                <c:pt idx="73">
                  <c:v>2014.0833299999999</c:v>
                </c:pt>
                <c:pt idx="74">
                  <c:v>2014.1666700000001</c:v>
                </c:pt>
                <c:pt idx="75">
                  <c:v>2014.25</c:v>
                </c:pt>
                <c:pt idx="76">
                  <c:v>2014.3333299999999</c:v>
                </c:pt>
                <c:pt idx="77">
                  <c:v>2014.4166700000001</c:v>
                </c:pt>
                <c:pt idx="78">
                  <c:v>2014.5</c:v>
                </c:pt>
                <c:pt idx="79">
                  <c:v>2014.5833299999999</c:v>
                </c:pt>
                <c:pt idx="80">
                  <c:v>2014.6666700000001</c:v>
                </c:pt>
                <c:pt idx="81">
                  <c:v>2014.75</c:v>
                </c:pt>
                <c:pt idx="82">
                  <c:v>2014.8333299999999</c:v>
                </c:pt>
                <c:pt idx="83">
                  <c:v>2014.9166700000001</c:v>
                </c:pt>
                <c:pt idx="84">
                  <c:v>2015</c:v>
                </c:pt>
                <c:pt idx="85">
                  <c:v>2015.0833299999999</c:v>
                </c:pt>
                <c:pt idx="86">
                  <c:v>2015.1666700000001</c:v>
                </c:pt>
                <c:pt idx="87">
                  <c:v>2015.25</c:v>
                </c:pt>
                <c:pt idx="88">
                  <c:v>2015.3333299999999</c:v>
                </c:pt>
                <c:pt idx="89">
                  <c:v>2015.4166700000001</c:v>
                </c:pt>
                <c:pt idx="90">
                  <c:v>2015.5</c:v>
                </c:pt>
                <c:pt idx="91">
                  <c:v>2015.5833299999999</c:v>
                </c:pt>
                <c:pt idx="92">
                  <c:v>2015.6666700000001</c:v>
                </c:pt>
                <c:pt idx="93">
                  <c:v>2015.75</c:v>
                </c:pt>
                <c:pt idx="94">
                  <c:v>2015.8333299999999</c:v>
                </c:pt>
                <c:pt idx="95">
                  <c:v>2015.9166700000001</c:v>
                </c:pt>
                <c:pt idx="96">
                  <c:v>2016</c:v>
                </c:pt>
                <c:pt idx="97">
                  <c:v>2016.0833299999999</c:v>
                </c:pt>
                <c:pt idx="98">
                  <c:v>2016.1666700000001</c:v>
                </c:pt>
                <c:pt idx="99">
                  <c:v>2016.25</c:v>
                </c:pt>
                <c:pt idx="100">
                  <c:v>2016.3333299999999</c:v>
                </c:pt>
                <c:pt idx="101">
                  <c:v>2016.4166700000001</c:v>
                </c:pt>
                <c:pt idx="102">
                  <c:v>2016.5</c:v>
                </c:pt>
                <c:pt idx="103">
                  <c:v>2016.5833299999999</c:v>
                </c:pt>
                <c:pt idx="104">
                  <c:v>2016.6666700000001</c:v>
                </c:pt>
                <c:pt idx="105">
                  <c:v>2016.75</c:v>
                </c:pt>
                <c:pt idx="106">
                  <c:v>2016.8333299999999</c:v>
                </c:pt>
                <c:pt idx="107">
                  <c:v>2016.9166700000001</c:v>
                </c:pt>
                <c:pt idx="108">
                  <c:v>2017</c:v>
                </c:pt>
                <c:pt idx="109">
                  <c:v>2017.0833299999999</c:v>
                </c:pt>
                <c:pt idx="110">
                  <c:v>2017.1666700000001</c:v>
                </c:pt>
                <c:pt idx="111">
                  <c:v>2017.25</c:v>
                </c:pt>
                <c:pt idx="112">
                  <c:v>2017.3333299999999</c:v>
                </c:pt>
                <c:pt idx="113">
                  <c:v>2017.4166700000001</c:v>
                </c:pt>
                <c:pt idx="114">
                  <c:v>2017.5</c:v>
                </c:pt>
                <c:pt idx="115">
                  <c:v>2017.5833299999999</c:v>
                </c:pt>
                <c:pt idx="116">
                  <c:v>2017.6666700000001</c:v>
                </c:pt>
                <c:pt idx="117">
                  <c:v>2017.75</c:v>
                </c:pt>
                <c:pt idx="118">
                  <c:v>2017.8333299999999</c:v>
                </c:pt>
                <c:pt idx="119">
                  <c:v>2017.9166700000001</c:v>
                </c:pt>
                <c:pt idx="120">
                  <c:v>2018</c:v>
                </c:pt>
                <c:pt idx="121">
                  <c:v>2018.0833299999999</c:v>
                </c:pt>
                <c:pt idx="122">
                  <c:v>2018.1666700000001</c:v>
                </c:pt>
                <c:pt idx="123">
                  <c:v>2018.25</c:v>
                </c:pt>
                <c:pt idx="124">
                  <c:v>2018.3333299999999</c:v>
                </c:pt>
                <c:pt idx="125">
                  <c:v>2018.4166700000001</c:v>
                </c:pt>
                <c:pt idx="126">
                  <c:v>2018.5</c:v>
                </c:pt>
                <c:pt idx="127">
                  <c:v>2018.5833299999999</c:v>
                </c:pt>
                <c:pt idx="128">
                  <c:v>2018.6666700000001</c:v>
                </c:pt>
                <c:pt idx="129">
                  <c:v>2018.75</c:v>
                </c:pt>
                <c:pt idx="130">
                  <c:v>2018.8333299999999</c:v>
                </c:pt>
                <c:pt idx="131">
                  <c:v>2018.9166700000001</c:v>
                </c:pt>
                <c:pt idx="132">
                  <c:v>2019</c:v>
                </c:pt>
                <c:pt idx="133">
                  <c:v>2019.0833299999999</c:v>
                </c:pt>
                <c:pt idx="134">
                  <c:v>2019.1666700000001</c:v>
                </c:pt>
                <c:pt idx="135">
                  <c:v>2019.25</c:v>
                </c:pt>
                <c:pt idx="136">
                  <c:v>2019.3333299999999</c:v>
                </c:pt>
                <c:pt idx="137">
                  <c:v>2019.4166700000001</c:v>
                </c:pt>
              </c:numCache>
            </c:numRef>
          </c:xVal>
          <c:yVal>
            <c:numRef>
              <c:f>'F10 pred plot'!$C$7:$C$271</c:f>
              <c:numCache>
                <c:formatCode>General</c:formatCode>
                <c:ptCount val="265"/>
                <c:pt idx="0">
                  <c:v>70.263000000000005</c:v>
                </c:pt>
                <c:pt idx="1">
                  <c:v>69.900000000000006</c:v>
                </c:pt>
                <c:pt idx="2">
                  <c:v>69.787000000000006</c:v>
                </c:pt>
                <c:pt idx="3">
                  <c:v>69.825000000000003</c:v>
                </c:pt>
                <c:pt idx="4">
                  <c:v>69.816999999999993</c:v>
                </c:pt>
                <c:pt idx="5">
                  <c:v>69.388000000000005</c:v>
                </c:pt>
                <c:pt idx="6">
                  <c:v>68.811999999999998</c:v>
                </c:pt>
                <c:pt idx="7">
                  <c:v>68.578999999999994</c:v>
                </c:pt>
                <c:pt idx="8">
                  <c:v>68.379000000000005</c:v>
                </c:pt>
                <c:pt idx="9">
                  <c:v>68.203999999999994</c:v>
                </c:pt>
                <c:pt idx="10">
                  <c:v>68.271000000000001</c:v>
                </c:pt>
                <c:pt idx="11">
                  <c:v>68.471000000000004</c:v>
                </c:pt>
                <c:pt idx="12">
                  <c:v>68.688000000000002</c:v>
                </c:pt>
                <c:pt idx="13">
                  <c:v>68.837999999999994</c:v>
                </c:pt>
                <c:pt idx="14">
                  <c:v>69.025000000000006</c:v>
                </c:pt>
                <c:pt idx="15">
                  <c:v>69.332999999999998</c:v>
                </c:pt>
                <c:pt idx="16">
                  <c:v>69.707999999999998</c:v>
                </c:pt>
                <c:pt idx="17">
                  <c:v>70.233000000000004</c:v>
                </c:pt>
                <c:pt idx="18">
                  <c:v>71.021000000000001</c:v>
                </c:pt>
                <c:pt idx="19">
                  <c:v>72.103999999999999</c:v>
                </c:pt>
                <c:pt idx="20">
                  <c:v>73.308000000000007</c:v>
                </c:pt>
                <c:pt idx="21">
                  <c:v>74.158000000000001</c:v>
                </c:pt>
                <c:pt idx="22">
                  <c:v>74.554000000000002</c:v>
                </c:pt>
                <c:pt idx="23">
                  <c:v>74.853999999999999</c:v>
                </c:pt>
                <c:pt idx="24">
                  <c:v>75.5</c:v>
                </c:pt>
                <c:pt idx="25">
                  <c:v>76.486999999999995</c:v>
                </c:pt>
                <c:pt idx="26">
                  <c:v>77.433000000000007</c:v>
                </c:pt>
                <c:pt idx="27">
                  <c:v>78.266999999999996</c:v>
                </c:pt>
                <c:pt idx="28">
                  <c:v>79.028999999999996</c:v>
                </c:pt>
                <c:pt idx="29">
                  <c:v>79.707999999999998</c:v>
                </c:pt>
                <c:pt idx="30">
                  <c:v>80.111999999999995</c:v>
                </c:pt>
                <c:pt idx="31">
                  <c:v>80.620999999999995</c:v>
                </c:pt>
                <c:pt idx="32">
                  <c:v>82.382999999999996</c:v>
                </c:pt>
                <c:pt idx="33">
                  <c:v>85.257999999999996</c:v>
                </c:pt>
                <c:pt idx="34">
                  <c:v>87.7</c:v>
                </c:pt>
                <c:pt idx="35">
                  <c:v>89.587999999999994</c:v>
                </c:pt>
                <c:pt idx="36">
                  <c:v>91.153999999999996</c:v>
                </c:pt>
                <c:pt idx="37">
                  <c:v>92.674999999999997</c:v>
                </c:pt>
                <c:pt idx="38">
                  <c:v>95.825000000000003</c:v>
                </c:pt>
                <c:pt idx="39">
                  <c:v>100.36199999999999</c:v>
                </c:pt>
                <c:pt idx="40">
                  <c:v>105.621</c:v>
                </c:pt>
                <c:pt idx="41">
                  <c:v>110.94199999999999</c:v>
                </c:pt>
                <c:pt idx="42">
                  <c:v>115.458</c:v>
                </c:pt>
                <c:pt idx="43">
                  <c:v>118.11199999999999</c:v>
                </c:pt>
                <c:pt idx="44">
                  <c:v>118.621</c:v>
                </c:pt>
                <c:pt idx="45">
                  <c:v>118.642</c:v>
                </c:pt>
                <c:pt idx="46">
                  <c:v>119.73699999999999</c:v>
                </c:pt>
                <c:pt idx="47">
                  <c:v>121.833</c:v>
                </c:pt>
                <c:pt idx="48">
                  <c:v>124.679</c:v>
                </c:pt>
                <c:pt idx="49">
                  <c:v>127.083</c:v>
                </c:pt>
                <c:pt idx="50">
                  <c:v>127.188</c:v>
                </c:pt>
                <c:pt idx="51">
                  <c:v>126.125</c:v>
                </c:pt>
                <c:pt idx="52">
                  <c:v>124.208</c:v>
                </c:pt>
                <c:pt idx="53">
                  <c:v>121.504</c:v>
                </c:pt>
                <c:pt idx="54">
                  <c:v>119.812</c:v>
                </c:pt>
                <c:pt idx="55">
                  <c:v>119.379</c:v>
                </c:pt>
                <c:pt idx="56">
                  <c:v>119.083</c:v>
                </c:pt>
                <c:pt idx="57">
                  <c:v>119.396</c:v>
                </c:pt>
                <c:pt idx="58">
                  <c:v>120.304</c:v>
                </c:pt>
                <c:pt idx="59">
                  <c:v>120.312</c:v>
                </c:pt>
                <c:pt idx="60">
                  <c:v>118.983</c:v>
                </c:pt>
                <c:pt idx="61">
                  <c:v>118.017</c:v>
                </c:pt>
                <c:pt idx="62">
                  <c:v>117.129</c:v>
                </c:pt>
                <c:pt idx="63">
                  <c:v>116.66200000000001</c:v>
                </c:pt>
                <c:pt idx="64">
                  <c:v>118.19199999999999</c:v>
                </c:pt>
                <c:pt idx="65">
                  <c:v>121</c:v>
                </c:pt>
                <c:pt idx="66">
                  <c:v>124.142</c:v>
                </c:pt>
                <c:pt idx="67">
                  <c:v>128.37100000000001</c:v>
                </c:pt>
                <c:pt idx="68">
                  <c:v>132.75</c:v>
                </c:pt>
                <c:pt idx="69">
                  <c:v>135.17099999999999</c:v>
                </c:pt>
                <c:pt idx="70">
                  <c:v>135.904</c:v>
                </c:pt>
                <c:pt idx="71">
                  <c:v>136.33799999999999</c:v>
                </c:pt>
                <c:pt idx="72">
                  <c:v>137.75399999999999</c:v>
                </c:pt>
                <c:pt idx="73">
                  <c:v>139.096</c:v>
                </c:pt>
                <c:pt idx="74">
                  <c:v>141.33799999999999</c:v>
                </c:pt>
                <c:pt idx="75">
                  <c:v>144.113</c:v>
                </c:pt>
                <c:pt idx="76">
                  <c:v>145.346</c:v>
                </c:pt>
                <c:pt idx="77">
                  <c:v>146.08799999999999</c:v>
                </c:pt>
                <c:pt idx="78">
                  <c:v>145.679</c:v>
                </c:pt>
                <c:pt idx="79">
                  <c:v>143.1</c:v>
                </c:pt>
                <c:pt idx="80">
                  <c:v>140.4</c:v>
                </c:pt>
                <c:pt idx="81">
                  <c:v>138.80000000000001</c:v>
                </c:pt>
                <c:pt idx="82">
                  <c:v>137.767</c:v>
                </c:pt>
                <c:pt idx="83">
                  <c:v>137.60400000000001</c:v>
                </c:pt>
                <c:pt idx="84">
                  <c:v>136.571</c:v>
                </c:pt>
                <c:pt idx="85">
                  <c:v>134.50399999999999</c:v>
                </c:pt>
                <c:pt idx="86">
                  <c:v>131.86699999999999</c:v>
                </c:pt>
                <c:pt idx="87">
                  <c:v>127.883</c:v>
                </c:pt>
                <c:pt idx="88">
                  <c:v>123.842</c:v>
                </c:pt>
                <c:pt idx="89">
                  <c:v>119.98699999999999</c:v>
                </c:pt>
                <c:pt idx="90">
                  <c:v>116.45</c:v>
                </c:pt>
                <c:pt idx="91">
                  <c:v>113.8</c:v>
                </c:pt>
                <c:pt idx="92">
                  <c:v>111.271</c:v>
                </c:pt>
                <c:pt idx="93">
                  <c:v>108.30800000000001</c:v>
                </c:pt>
                <c:pt idx="94">
                  <c:v>105.71299999999999</c:v>
                </c:pt>
                <c:pt idx="95">
                  <c:v>102.66200000000001</c:v>
                </c:pt>
                <c:pt idx="96">
                  <c:v>99.861999999999995</c:v>
                </c:pt>
                <c:pt idx="97">
                  <c:v>98.138000000000005</c:v>
                </c:pt>
                <c:pt idx="98">
                  <c:v>96.671000000000006</c:v>
                </c:pt>
                <c:pt idx="99">
                  <c:v>95.325000000000003</c:v>
                </c:pt>
                <c:pt idx="100">
                  <c:v>93.287000000000006</c:v>
                </c:pt>
                <c:pt idx="101">
                  <c:v>90.441999999999993</c:v>
                </c:pt>
                <c:pt idx="102">
                  <c:v>87.8</c:v>
                </c:pt>
                <c:pt idx="103">
                  <c:v>85.596000000000004</c:v>
                </c:pt>
                <c:pt idx="104">
                  <c:v>83.787000000000006</c:v>
                </c:pt>
                <c:pt idx="105">
                  <c:v>82.566999999999993</c:v>
                </c:pt>
                <c:pt idx="106">
                  <c:v>81.216999999999999</c:v>
                </c:pt>
                <c:pt idx="107">
                  <c:v>80.091999999999999</c:v>
                </c:pt>
                <c:pt idx="108">
                  <c:v>79.429000000000002</c:v>
                </c:pt>
                <c:pt idx="109">
                  <c:v>78.778999999999996</c:v>
                </c:pt>
                <c:pt idx="110">
                  <c:v>78.825000000000003</c:v>
                </c:pt>
                <c:pt idx="111">
                  <c:v>78.75</c:v>
                </c:pt>
                <c:pt idx="112">
                  <c:v>78.078999999999994</c:v>
                </c:pt>
                <c:pt idx="113">
                  <c:v>77.667000000000002</c:v>
                </c:pt>
                <c:pt idx="114">
                  <c:v>77.207999999999998</c:v>
                </c:pt>
                <c:pt idx="115">
                  <c:v>76.674999999999997</c:v>
                </c:pt>
                <c:pt idx="116">
                  <c:v>76.183000000000007</c:v>
                </c:pt>
                <c:pt idx="117">
                  <c:v>75.462999999999994</c:v>
                </c:pt>
                <c:pt idx="118">
                  <c:v>74.900000000000006</c:v>
                </c:pt>
                <c:pt idx="119">
                  <c:v>74.703999999999994</c:v>
                </c:pt>
                <c:pt idx="120">
                  <c:v>74.283000000000001</c:v>
                </c:pt>
                <c:pt idx="121">
                  <c:v>73.566999999999993</c:v>
                </c:pt>
                <c:pt idx="122">
                  <c:v>72.046000000000006</c:v>
                </c:pt>
                <c:pt idx="123">
                  <c:v>70.625</c:v>
                </c:pt>
                <c:pt idx="124">
                  <c:v>70.203999999999994</c:v>
                </c:pt>
                <c:pt idx="125">
                  <c:v>70</c:v>
                </c:pt>
                <c:pt idx="126">
                  <c:v>70</c:v>
                </c:pt>
                <c:pt idx="127">
                  <c:v>70.025000000000006</c:v>
                </c:pt>
                <c:pt idx="128">
                  <c:v>70.117000000000004</c:v>
                </c:pt>
                <c:pt idx="129">
                  <c:v>70.353999999999999</c:v>
                </c:pt>
                <c:pt idx="130">
                  <c:v>70.471000000000004</c:v>
                </c:pt>
                <c:pt idx="131">
                  <c:v>70.292000000000002</c:v>
                </c:pt>
              </c:numCache>
            </c:numRef>
          </c:yVal>
          <c:smooth val="0"/>
          <c:extLst>
            <c:ext xmlns:c16="http://schemas.microsoft.com/office/drawing/2014/chart" uri="{C3380CC4-5D6E-409C-BE32-E72D297353CC}">
              <c16:uniqueId val="{00000000-6FC0-487E-B20E-DB04FC05FD68}"/>
            </c:ext>
          </c:extLst>
        </c:ser>
        <c:ser>
          <c:idx val="1"/>
          <c:order val="1"/>
          <c:tx>
            <c:v>95 percentile</c:v>
          </c:tx>
          <c:spPr>
            <a:ln w="12700" cap="rnd">
              <a:solidFill>
                <a:srgbClr val="0070C0"/>
              </a:solidFill>
              <a:round/>
            </a:ln>
            <a:effectLst/>
          </c:spPr>
          <c:marker>
            <c:symbol val="none"/>
          </c:marker>
          <c:xVal>
            <c:numRef>
              <c:f>'F10 pred plot'!$D$8:$D$173</c:f>
              <c:numCache>
                <c:formatCode>General</c:formatCode>
                <c:ptCount val="166"/>
                <c:pt idx="0">
                  <c:v>2011.9169999999999</c:v>
                </c:pt>
                <c:pt idx="1">
                  <c:v>2012.0002999999999</c:v>
                </c:pt>
                <c:pt idx="2">
                  <c:v>2012.0836999999999</c:v>
                </c:pt>
                <c:pt idx="3">
                  <c:v>2012.1669999999999</c:v>
                </c:pt>
                <c:pt idx="4">
                  <c:v>2012.2502999999999</c:v>
                </c:pt>
                <c:pt idx="5">
                  <c:v>2012.3336999999999</c:v>
                </c:pt>
                <c:pt idx="6">
                  <c:v>2012.4169999999999</c:v>
                </c:pt>
                <c:pt idx="7">
                  <c:v>2012.5002999999999</c:v>
                </c:pt>
                <c:pt idx="8">
                  <c:v>2012.5836999999999</c:v>
                </c:pt>
                <c:pt idx="9">
                  <c:v>2012.6669999999999</c:v>
                </c:pt>
                <c:pt idx="10">
                  <c:v>2012.7502999999999</c:v>
                </c:pt>
                <c:pt idx="11">
                  <c:v>2012.8336999999999</c:v>
                </c:pt>
                <c:pt idx="12">
                  <c:v>2012.9169999999999</c:v>
                </c:pt>
                <c:pt idx="13">
                  <c:v>2013.0002999999999</c:v>
                </c:pt>
                <c:pt idx="14">
                  <c:v>2013.0836999999999</c:v>
                </c:pt>
                <c:pt idx="15">
                  <c:v>2013.1669999999999</c:v>
                </c:pt>
                <c:pt idx="16">
                  <c:v>2013.2502999999999</c:v>
                </c:pt>
                <c:pt idx="17">
                  <c:v>2013.3336999999999</c:v>
                </c:pt>
                <c:pt idx="18">
                  <c:v>2013.4169999999999</c:v>
                </c:pt>
                <c:pt idx="19">
                  <c:v>2013.5002999999999</c:v>
                </c:pt>
                <c:pt idx="20">
                  <c:v>2013.5836999999999</c:v>
                </c:pt>
                <c:pt idx="21">
                  <c:v>2013.6669999999999</c:v>
                </c:pt>
                <c:pt idx="22">
                  <c:v>2013.7502999999999</c:v>
                </c:pt>
                <c:pt idx="23">
                  <c:v>2013.8336999999999</c:v>
                </c:pt>
                <c:pt idx="24">
                  <c:v>2013.9169999999999</c:v>
                </c:pt>
                <c:pt idx="25">
                  <c:v>2014.0002999999999</c:v>
                </c:pt>
                <c:pt idx="26">
                  <c:v>2014.0836999999999</c:v>
                </c:pt>
                <c:pt idx="27">
                  <c:v>2014.1669999999999</c:v>
                </c:pt>
                <c:pt idx="28">
                  <c:v>2014.2502999999999</c:v>
                </c:pt>
                <c:pt idx="29">
                  <c:v>2014.3336999999999</c:v>
                </c:pt>
                <c:pt idx="30">
                  <c:v>2014.4169999999999</c:v>
                </c:pt>
                <c:pt idx="31">
                  <c:v>2014.5002999999999</c:v>
                </c:pt>
                <c:pt idx="32">
                  <c:v>2014.5836999999999</c:v>
                </c:pt>
                <c:pt idx="33">
                  <c:v>2014.6669999999999</c:v>
                </c:pt>
                <c:pt idx="34">
                  <c:v>2014.7502999999999</c:v>
                </c:pt>
                <c:pt idx="35">
                  <c:v>2014.8336999999999</c:v>
                </c:pt>
                <c:pt idx="36">
                  <c:v>2014.9169999999999</c:v>
                </c:pt>
                <c:pt idx="37">
                  <c:v>2015.0002999999999</c:v>
                </c:pt>
                <c:pt idx="38">
                  <c:v>2015.0836999999999</c:v>
                </c:pt>
                <c:pt idx="39">
                  <c:v>2015.1669999999999</c:v>
                </c:pt>
                <c:pt idx="40">
                  <c:v>2015.2502999999999</c:v>
                </c:pt>
                <c:pt idx="41">
                  <c:v>2015.3336999999999</c:v>
                </c:pt>
                <c:pt idx="42">
                  <c:v>2015.4169999999999</c:v>
                </c:pt>
                <c:pt idx="43">
                  <c:v>2015.5002999999999</c:v>
                </c:pt>
                <c:pt idx="44">
                  <c:v>2015.5836999999999</c:v>
                </c:pt>
                <c:pt idx="45">
                  <c:v>2015.6669999999999</c:v>
                </c:pt>
                <c:pt idx="46">
                  <c:v>2015.7502999999999</c:v>
                </c:pt>
                <c:pt idx="47">
                  <c:v>2015.8336999999999</c:v>
                </c:pt>
                <c:pt idx="48">
                  <c:v>2015.9169999999999</c:v>
                </c:pt>
                <c:pt idx="49">
                  <c:v>2016.0002999999999</c:v>
                </c:pt>
                <c:pt idx="50">
                  <c:v>2016.0836999999999</c:v>
                </c:pt>
                <c:pt idx="51">
                  <c:v>2016.1669999999999</c:v>
                </c:pt>
                <c:pt idx="52">
                  <c:v>2016.2502999999999</c:v>
                </c:pt>
                <c:pt idx="53">
                  <c:v>2016.3336999999999</c:v>
                </c:pt>
                <c:pt idx="54">
                  <c:v>2016.4169999999999</c:v>
                </c:pt>
                <c:pt idx="55">
                  <c:v>2016.5002999999999</c:v>
                </c:pt>
                <c:pt idx="56">
                  <c:v>2016.5836999999999</c:v>
                </c:pt>
                <c:pt idx="57">
                  <c:v>2016.6669999999999</c:v>
                </c:pt>
                <c:pt idx="58">
                  <c:v>2016.7502999999999</c:v>
                </c:pt>
                <c:pt idx="59">
                  <c:v>2016.8336999999999</c:v>
                </c:pt>
                <c:pt idx="60">
                  <c:v>2016.9169999999999</c:v>
                </c:pt>
                <c:pt idx="61">
                  <c:v>2017.0002999999999</c:v>
                </c:pt>
                <c:pt idx="62">
                  <c:v>2017.0836999999999</c:v>
                </c:pt>
                <c:pt idx="63">
                  <c:v>2017.1669999999999</c:v>
                </c:pt>
                <c:pt idx="64">
                  <c:v>2017.2502999999999</c:v>
                </c:pt>
                <c:pt idx="65">
                  <c:v>2017.3336999999999</c:v>
                </c:pt>
                <c:pt idx="66">
                  <c:v>2017.4169999999999</c:v>
                </c:pt>
                <c:pt idx="67">
                  <c:v>2017.5002999999999</c:v>
                </c:pt>
                <c:pt idx="68">
                  <c:v>2017.5836999999999</c:v>
                </c:pt>
                <c:pt idx="69">
                  <c:v>2017.6669999999999</c:v>
                </c:pt>
                <c:pt idx="70">
                  <c:v>2017.7502999999999</c:v>
                </c:pt>
                <c:pt idx="71">
                  <c:v>2017.8336999999999</c:v>
                </c:pt>
                <c:pt idx="72">
                  <c:v>2017.9169999999999</c:v>
                </c:pt>
                <c:pt idx="73">
                  <c:v>2018.0002999999999</c:v>
                </c:pt>
                <c:pt idx="74">
                  <c:v>2018.0836999999999</c:v>
                </c:pt>
                <c:pt idx="75">
                  <c:v>2018.1669999999999</c:v>
                </c:pt>
                <c:pt idx="76">
                  <c:v>2018.2502999999999</c:v>
                </c:pt>
                <c:pt idx="77">
                  <c:v>2018.3336999999999</c:v>
                </c:pt>
                <c:pt idx="78">
                  <c:v>2018.4169999999999</c:v>
                </c:pt>
                <c:pt idx="79">
                  <c:v>2018.5002999999999</c:v>
                </c:pt>
                <c:pt idx="80">
                  <c:v>2018.5836999999999</c:v>
                </c:pt>
                <c:pt idx="81">
                  <c:v>2018.6669999999999</c:v>
                </c:pt>
                <c:pt idx="82">
                  <c:v>2018.7502999999999</c:v>
                </c:pt>
                <c:pt idx="83">
                  <c:v>2018.8336999999999</c:v>
                </c:pt>
                <c:pt idx="84">
                  <c:v>2018.9169999999999</c:v>
                </c:pt>
                <c:pt idx="85">
                  <c:v>2019.0002999999999</c:v>
                </c:pt>
                <c:pt idx="86">
                  <c:v>2019.0836999999999</c:v>
                </c:pt>
                <c:pt idx="87">
                  <c:v>2019.1669999999999</c:v>
                </c:pt>
                <c:pt idx="88">
                  <c:v>2019.2502999999999</c:v>
                </c:pt>
                <c:pt idx="89">
                  <c:v>2019.3336999999999</c:v>
                </c:pt>
                <c:pt idx="90">
                  <c:v>2019.4169999999999</c:v>
                </c:pt>
                <c:pt idx="91">
                  <c:v>2019.5002999999999</c:v>
                </c:pt>
                <c:pt idx="92">
                  <c:v>2019.5836999999999</c:v>
                </c:pt>
                <c:pt idx="93">
                  <c:v>2019.6669999999999</c:v>
                </c:pt>
                <c:pt idx="94">
                  <c:v>2019.7502999999999</c:v>
                </c:pt>
                <c:pt idx="95">
                  <c:v>2019.8336999999999</c:v>
                </c:pt>
                <c:pt idx="96">
                  <c:v>2019.9169999999999</c:v>
                </c:pt>
                <c:pt idx="97">
                  <c:v>2020.0002999999999</c:v>
                </c:pt>
                <c:pt idx="98">
                  <c:v>2020.0836999999999</c:v>
                </c:pt>
                <c:pt idx="99">
                  <c:v>2020.1669999999999</c:v>
                </c:pt>
                <c:pt idx="100">
                  <c:v>2020.2502999999999</c:v>
                </c:pt>
                <c:pt idx="101">
                  <c:v>2020.3336999999999</c:v>
                </c:pt>
                <c:pt idx="102">
                  <c:v>2020.4169999999999</c:v>
                </c:pt>
                <c:pt idx="103">
                  <c:v>2020.5002999999999</c:v>
                </c:pt>
                <c:pt idx="104">
                  <c:v>2020.5836999999999</c:v>
                </c:pt>
                <c:pt idx="105">
                  <c:v>2020.6669999999999</c:v>
                </c:pt>
                <c:pt idx="106">
                  <c:v>2020.7502999999999</c:v>
                </c:pt>
                <c:pt idx="107">
                  <c:v>2020.8336999999999</c:v>
                </c:pt>
                <c:pt idx="108">
                  <c:v>2020.9169999999999</c:v>
                </c:pt>
                <c:pt idx="109">
                  <c:v>2021.0002999999999</c:v>
                </c:pt>
                <c:pt idx="110">
                  <c:v>2021.0836999999999</c:v>
                </c:pt>
                <c:pt idx="111">
                  <c:v>2021.1669999999999</c:v>
                </c:pt>
                <c:pt idx="112">
                  <c:v>2021.2502999999999</c:v>
                </c:pt>
                <c:pt idx="113">
                  <c:v>2021.3336999999999</c:v>
                </c:pt>
                <c:pt idx="114">
                  <c:v>2021.4169999999999</c:v>
                </c:pt>
                <c:pt idx="115">
                  <c:v>2021.5002999999999</c:v>
                </c:pt>
                <c:pt idx="116">
                  <c:v>2021.5836999999999</c:v>
                </c:pt>
                <c:pt idx="117">
                  <c:v>2021.6669999999999</c:v>
                </c:pt>
                <c:pt idx="118">
                  <c:v>2021.7502999999999</c:v>
                </c:pt>
                <c:pt idx="119">
                  <c:v>2021.8336999999999</c:v>
                </c:pt>
                <c:pt idx="120">
                  <c:v>2021.9169999999999</c:v>
                </c:pt>
                <c:pt idx="121">
                  <c:v>2022.0002999999999</c:v>
                </c:pt>
                <c:pt idx="122">
                  <c:v>2022.0836999999999</c:v>
                </c:pt>
                <c:pt idx="123">
                  <c:v>2022.1669999999999</c:v>
                </c:pt>
                <c:pt idx="124">
                  <c:v>2022.2502999999999</c:v>
                </c:pt>
                <c:pt idx="125">
                  <c:v>2022.3336999999999</c:v>
                </c:pt>
                <c:pt idx="126">
                  <c:v>2022.4169999999999</c:v>
                </c:pt>
                <c:pt idx="127">
                  <c:v>2022.5002999999999</c:v>
                </c:pt>
                <c:pt idx="128">
                  <c:v>2022.5836999999999</c:v>
                </c:pt>
                <c:pt idx="129">
                  <c:v>2022.6669999999999</c:v>
                </c:pt>
                <c:pt idx="130">
                  <c:v>2022.7502999999999</c:v>
                </c:pt>
                <c:pt idx="131">
                  <c:v>2022.8336999999999</c:v>
                </c:pt>
                <c:pt idx="132">
                  <c:v>2022.9169999999999</c:v>
                </c:pt>
                <c:pt idx="133">
                  <c:v>2023.0002999999999</c:v>
                </c:pt>
                <c:pt idx="134">
                  <c:v>2023.0836999999999</c:v>
                </c:pt>
                <c:pt idx="135">
                  <c:v>2023.1669999999999</c:v>
                </c:pt>
                <c:pt idx="136">
                  <c:v>2023.2502999999999</c:v>
                </c:pt>
                <c:pt idx="137">
                  <c:v>2023.3336999999999</c:v>
                </c:pt>
                <c:pt idx="138">
                  <c:v>2023.4169999999999</c:v>
                </c:pt>
                <c:pt idx="139">
                  <c:v>2023.5002999999999</c:v>
                </c:pt>
                <c:pt idx="140">
                  <c:v>2023.5836999999999</c:v>
                </c:pt>
                <c:pt idx="141">
                  <c:v>2023.6669999999999</c:v>
                </c:pt>
                <c:pt idx="142">
                  <c:v>2023.7502999999999</c:v>
                </c:pt>
                <c:pt idx="143">
                  <c:v>2023.8336999999999</c:v>
                </c:pt>
                <c:pt idx="144">
                  <c:v>2023.9169999999999</c:v>
                </c:pt>
                <c:pt idx="145">
                  <c:v>2024.0002999999999</c:v>
                </c:pt>
                <c:pt idx="146">
                  <c:v>2024.0836999999999</c:v>
                </c:pt>
                <c:pt idx="147">
                  <c:v>2024.1669999999999</c:v>
                </c:pt>
                <c:pt idx="148">
                  <c:v>2024.2502999999999</c:v>
                </c:pt>
                <c:pt idx="149">
                  <c:v>2024.3336999999999</c:v>
                </c:pt>
                <c:pt idx="150">
                  <c:v>2024.4169999999999</c:v>
                </c:pt>
                <c:pt idx="151">
                  <c:v>2024.5002999999999</c:v>
                </c:pt>
                <c:pt idx="152">
                  <c:v>2024.5836999999999</c:v>
                </c:pt>
                <c:pt idx="153">
                  <c:v>2024.6669999999999</c:v>
                </c:pt>
                <c:pt idx="154">
                  <c:v>2024.7502999999999</c:v>
                </c:pt>
                <c:pt idx="155">
                  <c:v>2024.8336999999999</c:v>
                </c:pt>
                <c:pt idx="156">
                  <c:v>2024.9169999999999</c:v>
                </c:pt>
                <c:pt idx="157">
                  <c:v>2025.0002999999999</c:v>
                </c:pt>
                <c:pt idx="158">
                  <c:v>2025.0836999999999</c:v>
                </c:pt>
                <c:pt idx="159">
                  <c:v>2025.1669999999999</c:v>
                </c:pt>
                <c:pt idx="160">
                  <c:v>2025.2502999999999</c:v>
                </c:pt>
                <c:pt idx="161">
                  <c:v>2025.3336999999999</c:v>
                </c:pt>
                <c:pt idx="162">
                  <c:v>2025.4169999999999</c:v>
                </c:pt>
                <c:pt idx="163">
                  <c:v>2025.5002999999999</c:v>
                </c:pt>
                <c:pt idx="164">
                  <c:v>2025.5836999999999</c:v>
                </c:pt>
                <c:pt idx="165">
                  <c:v>2025.6669999999999</c:v>
                </c:pt>
              </c:numCache>
            </c:numRef>
          </c:xVal>
          <c:yVal>
            <c:numRef>
              <c:f>'F10 pred plot'!$F$8:$F$173</c:f>
              <c:numCache>
                <c:formatCode>General</c:formatCode>
                <c:ptCount val="166"/>
                <c:pt idx="0">
                  <c:v>127.2</c:v>
                </c:pt>
                <c:pt idx="1">
                  <c:v>133.19999999999999</c:v>
                </c:pt>
                <c:pt idx="2">
                  <c:v>138.19999999999999</c:v>
                </c:pt>
                <c:pt idx="3">
                  <c:v>143.4</c:v>
                </c:pt>
                <c:pt idx="4">
                  <c:v>148.1</c:v>
                </c:pt>
                <c:pt idx="5">
                  <c:v>153.19999999999999</c:v>
                </c:pt>
                <c:pt idx="6">
                  <c:v>157.30000000000001</c:v>
                </c:pt>
                <c:pt idx="7">
                  <c:v>160.30000000000001</c:v>
                </c:pt>
                <c:pt idx="8">
                  <c:v>164.4</c:v>
                </c:pt>
                <c:pt idx="9">
                  <c:v>167.1</c:v>
                </c:pt>
                <c:pt idx="10">
                  <c:v>170.2</c:v>
                </c:pt>
                <c:pt idx="11">
                  <c:v>172.4</c:v>
                </c:pt>
                <c:pt idx="12">
                  <c:v>176.9</c:v>
                </c:pt>
                <c:pt idx="13">
                  <c:v>178.4</c:v>
                </c:pt>
                <c:pt idx="14">
                  <c:v>174.9</c:v>
                </c:pt>
                <c:pt idx="15">
                  <c:v>171.2</c:v>
                </c:pt>
                <c:pt idx="16">
                  <c:v>171.6</c:v>
                </c:pt>
                <c:pt idx="17">
                  <c:v>173.4</c:v>
                </c:pt>
                <c:pt idx="18">
                  <c:v>173.9</c:v>
                </c:pt>
                <c:pt idx="19">
                  <c:v>174</c:v>
                </c:pt>
                <c:pt idx="20">
                  <c:v>173.2</c:v>
                </c:pt>
                <c:pt idx="21">
                  <c:v>171.6</c:v>
                </c:pt>
                <c:pt idx="22">
                  <c:v>168.7</c:v>
                </c:pt>
                <c:pt idx="23">
                  <c:v>164.2</c:v>
                </c:pt>
                <c:pt idx="24">
                  <c:v>164.5</c:v>
                </c:pt>
                <c:pt idx="25">
                  <c:v>164.1</c:v>
                </c:pt>
                <c:pt idx="26">
                  <c:v>162.69999999999999</c:v>
                </c:pt>
                <c:pt idx="27">
                  <c:v>163.4</c:v>
                </c:pt>
                <c:pt idx="28">
                  <c:v>162.19999999999999</c:v>
                </c:pt>
                <c:pt idx="29">
                  <c:v>161.4</c:v>
                </c:pt>
                <c:pt idx="30">
                  <c:v>162.6</c:v>
                </c:pt>
                <c:pt idx="31">
                  <c:v>164.4</c:v>
                </c:pt>
                <c:pt idx="32">
                  <c:v>165.1</c:v>
                </c:pt>
                <c:pt idx="33">
                  <c:v>163.69999999999999</c:v>
                </c:pt>
                <c:pt idx="34">
                  <c:v>162.4</c:v>
                </c:pt>
                <c:pt idx="35">
                  <c:v>162.9</c:v>
                </c:pt>
                <c:pt idx="36">
                  <c:v>162.9</c:v>
                </c:pt>
                <c:pt idx="37">
                  <c:v>161</c:v>
                </c:pt>
                <c:pt idx="38">
                  <c:v>158.30000000000001</c:v>
                </c:pt>
                <c:pt idx="39">
                  <c:v>155.4</c:v>
                </c:pt>
                <c:pt idx="40">
                  <c:v>152.69999999999999</c:v>
                </c:pt>
                <c:pt idx="41">
                  <c:v>151.30000000000001</c:v>
                </c:pt>
                <c:pt idx="42">
                  <c:v>150.5</c:v>
                </c:pt>
                <c:pt idx="43">
                  <c:v>148.19999999999999</c:v>
                </c:pt>
                <c:pt idx="44">
                  <c:v>143.4</c:v>
                </c:pt>
                <c:pt idx="45">
                  <c:v>139.5</c:v>
                </c:pt>
                <c:pt idx="46">
                  <c:v>137.5</c:v>
                </c:pt>
                <c:pt idx="47">
                  <c:v>136.9</c:v>
                </c:pt>
                <c:pt idx="48">
                  <c:v>135.69999999999999</c:v>
                </c:pt>
                <c:pt idx="49">
                  <c:v>133.30000000000001</c:v>
                </c:pt>
                <c:pt idx="50">
                  <c:v>130.69999999999999</c:v>
                </c:pt>
                <c:pt idx="51">
                  <c:v>128.19999999999999</c:v>
                </c:pt>
                <c:pt idx="52">
                  <c:v>125.9</c:v>
                </c:pt>
                <c:pt idx="53">
                  <c:v>123.4</c:v>
                </c:pt>
                <c:pt idx="54">
                  <c:v>122.8</c:v>
                </c:pt>
                <c:pt idx="55">
                  <c:v>122</c:v>
                </c:pt>
                <c:pt idx="56">
                  <c:v>121</c:v>
                </c:pt>
                <c:pt idx="57">
                  <c:v>120.6</c:v>
                </c:pt>
                <c:pt idx="58">
                  <c:v>119.7</c:v>
                </c:pt>
                <c:pt idx="59">
                  <c:v>117.6</c:v>
                </c:pt>
                <c:pt idx="60">
                  <c:v>115.4</c:v>
                </c:pt>
                <c:pt idx="61">
                  <c:v>113.9</c:v>
                </c:pt>
                <c:pt idx="62">
                  <c:v>113.3</c:v>
                </c:pt>
                <c:pt idx="63">
                  <c:v>112.5</c:v>
                </c:pt>
                <c:pt idx="64">
                  <c:v>110.2</c:v>
                </c:pt>
                <c:pt idx="65">
                  <c:v>107</c:v>
                </c:pt>
                <c:pt idx="66">
                  <c:v>104.2</c:v>
                </c:pt>
                <c:pt idx="67">
                  <c:v>101.7</c:v>
                </c:pt>
                <c:pt idx="68">
                  <c:v>100.1</c:v>
                </c:pt>
                <c:pt idx="69">
                  <c:v>99.2</c:v>
                </c:pt>
                <c:pt idx="70">
                  <c:v>97.5</c:v>
                </c:pt>
                <c:pt idx="71">
                  <c:v>95.4</c:v>
                </c:pt>
                <c:pt idx="72">
                  <c:v>94.3</c:v>
                </c:pt>
                <c:pt idx="73">
                  <c:v>93.8</c:v>
                </c:pt>
                <c:pt idx="74">
                  <c:v>92.9</c:v>
                </c:pt>
                <c:pt idx="75">
                  <c:v>91.6</c:v>
                </c:pt>
                <c:pt idx="76">
                  <c:v>90.2</c:v>
                </c:pt>
                <c:pt idx="77">
                  <c:v>88.9</c:v>
                </c:pt>
                <c:pt idx="78">
                  <c:v>87.6</c:v>
                </c:pt>
                <c:pt idx="79">
                  <c:v>86.3</c:v>
                </c:pt>
                <c:pt idx="80">
                  <c:v>85.1</c:v>
                </c:pt>
                <c:pt idx="81">
                  <c:v>83.8</c:v>
                </c:pt>
                <c:pt idx="82">
                  <c:v>82.6</c:v>
                </c:pt>
                <c:pt idx="83">
                  <c:v>81.5</c:v>
                </c:pt>
                <c:pt idx="84">
                  <c:v>80.400000000000006</c:v>
                </c:pt>
                <c:pt idx="85">
                  <c:v>79.400000000000006</c:v>
                </c:pt>
                <c:pt idx="86">
                  <c:v>78.400000000000006</c:v>
                </c:pt>
                <c:pt idx="87">
                  <c:v>77.5</c:v>
                </c:pt>
                <c:pt idx="88">
                  <c:v>76.7</c:v>
                </c:pt>
                <c:pt idx="89">
                  <c:v>75.900000000000006</c:v>
                </c:pt>
                <c:pt idx="90">
                  <c:v>75.2</c:v>
                </c:pt>
                <c:pt idx="91">
                  <c:v>74.599999999999994</c:v>
                </c:pt>
                <c:pt idx="92">
                  <c:v>74.099999999999994</c:v>
                </c:pt>
                <c:pt idx="93">
                  <c:v>73.7</c:v>
                </c:pt>
                <c:pt idx="94">
                  <c:v>73.5</c:v>
                </c:pt>
                <c:pt idx="95">
                  <c:v>73.3</c:v>
                </c:pt>
                <c:pt idx="96">
                  <c:v>73.2</c:v>
                </c:pt>
                <c:pt idx="97">
                  <c:v>73.3</c:v>
                </c:pt>
                <c:pt idx="98">
                  <c:v>74</c:v>
                </c:pt>
                <c:pt idx="99">
                  <c:v>74.8</c:v>
                </c:pt>
                <c:pt idx="100">
                  <c:v>75.599999999999994</c:v>
                </c:pt>
                <c:pt idx="101">
                  <c:v>76.7</c:v>
                </c:pt>
                <c:pt idx="102">
                  <c:v>78.2</c:v>
                </c:pt>
                <c:pt idx="103">
                  <c:v>79.599999999999994</c:v>
                </c:pt>
                <c:pt idx="104">
                  <c:v>81</c:v>
                </c:pt>
                <c:pt idx="105">
                  <c:v>83.3</c:v>
                </c:pt>
                <c:pt idx="106">
                  <c:v>86.3</c:v>
                </c:pt>
                <c:pt idx="107">
                  <c:v>91</c:v>
                </c:pt>
                <c:pt idx="108">
                  <c:v>95.4</c:v>
                </c:pt>
                <c:pt idx="109">
                  <c:v>98.8</c:v>
                </c:pt>
                <c:pt idx="110">
                  <c:v>103.9</c:v>
                </c:pt>
                <c:pt idx="111">
                  <c:v>109.8</c:v>
                </c:pt>
                <c:pt idx="112">
                  <c:v>115.6</c:v>
                </c:pt>
                <c:pt idx="113">
                  <c:v>122.9</c:v>
                </c:pt>
                <c:pt idx="114">
                  <c:v>131.30000000000001</c:v>
                </c:pt>
                <c:pt idx="115">
                  <c:v>137.80000000000001</c:v>
                </c:pt>
                <c:pt idx="116">
                  <c:v>142.5</c:v>
                </c:pt>
                <c:pt idx="117">
                  <c:v>146.9</c:v>
                </c:pt>
                <c:pt idx="118">
                  <c:v>151.30000000000001</c:v>
                </c:pt>
                <c:pt idx="119">
                  <c:v>156.19999999999999</c:v>
                </c:pt>
                <c:pt idx="120">
                  <c:v>161.5</c:v>
                </c:pt>
                <c:pt idx="121">
                  <c:v>166.8</c:v>
                </c:pt>
                <c:pt idx="122">
                  <c:v>171.3</c:v>
                </c:pt>
                <c:pt idx="123">
                  <c:v>177.2</c:v>
                </c:pt>
                <c:pt idx="124">
                  <c:v>184.7</c:v>
                </c:pt>
                <c:pt idx="125">
                  <c:v>189.7</c:v>
                </c:pt>
                <c:pt idx="126">
                  <c:v>192.2</c:v>
                </c:pt>
                <c:pt idx="127">
                  <c:v>194.8</c:v>
                </c:pt>
                <c:pt idx="128">
                  <c:v>197.9</c:v>
                </c:pt>
                <c:pt idx="129">
                  <c:v>202.4</c:v>
                </c:pt>
                <c:pt idx="130">
                  <c:v>208.5</c:v>
                </c:pt>
                <c:pt idx="131">
                  <c:v>212.6</c:v>
                </c:pt>
                <c:pt idx="132">
                  <c:v>215.4</c:v>
                </c:pt>
                <c:pt idx="133">
                  <c:v>219.9</c:v>
                </c:pt>
                <c:pt idx="134">
                  <c:v>224.3</c:v>
                </c:pt>
                <c:pt idx="135">
                  <c:v>226.4</c:v>
                </c:pt>
                <c:pt idx="136">
                  <c:v>227.3</c:v>
                </c:pt>
                <c:pt idx="137">
                  <c:v>229.2</c:v>
                </c:pt>
                <c:pt idx="138">
                  <c:v>231.4</c:v>
                </c:pt>
                <c:pt idx="139">
                  <c:v>234.2</c:v>
                </c:pt>
                <c:pt idx="140">
                  <c:v>237.3</c:v>
                </c:pt>
                <c:pt idx="141">
                  <c:v>238.6</c:v>
                </c:pt>
                <c:pt idx="142">
                  <c:v>236.8</c:v>
                </c:pt>
                <c:pt idx="143">
                  <c:v>234.8</c:v>
                </c:pt>
                <c:pt idx="144">
                  <c:v>235.8</c:v>
                </c:pt>
                <c:pt idx="145">
                  <c:v>236.3</c:v>
                </c:pt>
                <c:pt idx="146">
                  <c:v>234.1</c:v>
                </c:pt>
                <c:pt idx="147">
                  <c:v>230.9</c:v>
                </c:pt>
                <c:pt idx="148">
                  <c:v>227.3</c:v>
                </c:pt>
                <c:pt idx="149">
                  <c:v>225.6</c:v>
                </c:pt>
                <c:pt idx="150">
                  <c:v>226</c:v>
                </c:pt>
                <c:pt idx="151">
                  <c:v>226.2</c:v>
                </c:pt>
                <c:pt idx="152">
                  <c:v>225</c:v>
                </c:pt>
                <c:pt idx="153">
                  <c:v>223.5</c:v>
                </c:pt>
                <c:pt idx="154">
                  <c:v>223</c:v>
                </c:pt>
                <c:pt idx="155">
                  <c:v>223</c:v>
                </c:pt>
                <c:pt idx="156">
                  <c:v>222.6</c:v>
                </c:pt>
                <c:pt idx="157">
                  <c:v>221.7</c:v>
                </c:pt>
                <c:pt idx="158">
                  <c:v>219.4</c:v>
                </c:pt>
                <c:pt idx="159">
                  <c:v>216.2</c:v>
                </c:pt>
                <c:pt idx="160">
                  <c:v>213.5</c:v>
                </c:pt>
                <c:pt idx="161">
                  <c:v>210.9</c:v>
                </c:pt>
                <c:pt idx="162">
                  <c:v>207.5</c:v>
                </c:pt>
                <c:pt idx="163">
                  <c:v>206.4</c:v>
                </c:pt>
                <c:pt idx="164">
                  <c:v>204.4</c:v>
                </c:pt>
                <c:pt idx="165">
                  <c:v>201</c:v>
                </c:pt>
              </c:numCache>
            </c:numRef>
          </c:yVal>
          <c:smooth val="0"/>
          <c:extLst>
            <c:ext xmlns:c16="http://schemas.microsoft.com/office/drawing/2014/chart" uri="{C3380CC4-5D6E-409C-BE32-E72D297353CC}">
              <c16:uniqueId val="{00000001-6FC0-487E-B20E-DB04FC05FD68}"/>
            </c:ext>
          </c:extLst>
        </c:ser>
        <c:ser>
          <c:idx val="2"/>
          <c:order val="2"/>
          <c:tx>
            <c:v>Prediction - June 2012</c:v>
          </c:tx>
          <c:spPr>
            <a:ln w="28575" cap="rnd">
              <a:solidFill>
                <a:schemeClr val="accent6">
                  <a:lumMod val="75000"/>
                </a:schemeClr>
              </a:solidFill>
              <a:round/>
            </a:ln>
            <a:effectLst/>
          </c:spPr>
          <c:marker>
            <c:symbol val="none"/>
          </c:marker>
          <c:xVal>
            <c:numRef>
              <c:f>'F10 pred plot'!$D$8:$D$173</c:f>
              <c:numCache>
                <c:formatCode>General</c:formatCode>
                <c:ptCount val="166"/>
                <c:pt idx="0">
                  <c:v>2011.9169999999999</c:v>
                </c:pt>
                <c:pt idx="1">
                  <c:v>2012.0002999999999</c:v>
                </c:pt>
                <c:pt idx="2">
                  <c:v>2012.0836999999999</c:v>
                </c:pt>
                <c:pt idx="3">
                  <c:v>2012.1669999999999</c:v>
                </c:pt>
                <c:pt idx="4">
                  <c:v>2012.2502999999999</c:v>
                </c:pt>
                <c:pt idx="5">
                  <c:v>2012.3336999999999</c:v>
                </c:pt>
                <c:pt idx="6">
                  <c:v>2012.4169999999999</c:v>
                </c:pt>
                <c:pt idx="7">
                  <c:v>2012.5002999999999</c:v>
                </c:pt>
                <c:pt idx="8">
                  <c:v>2012.5836999999999</c:v>
                </c:pt>
                <c:pt idx="9">
                  <c:v>2012.6669999999999</c:v>
                </c:pt>
                <c:pt idx="10">
                  <c:v>2012.7502999999999</c:v>
                </c:pt>
                <c:pt idx="11">
                  <c:v>2012.8336999999999</c:v>
                </c:pt>
                <c:pt idx="12">
                  <c:v>2012.9169999999999</c:v>
                </c:pt>
                <c:pt idx="13">
                  <c:v>2013.0002999999999</c:v>
                </c:pt>
                <c:pt idx="14">
                  <c:v>2013.0836999999999</c:v>
                </c:pt>
                <c:pt idx="15">
                  <c:v>2013.1669999999999</c:v>
                </c:pt>
                <c:pt idx="16">
                  <c:v>2013.2502999999999</c:v>
                </c:pt>
                <c:pt idx="17">
                  <c:v>2013.3336999999999</c:v>
                </c:pt>
                <c:pt idx="18">
                  <c:v>2013.4169999999999</c:v>
                </c:pt>
                <c:pt idx="19">
                  <c:v>2013.5002999999999</c:v>
                </c:pt>
                <c:pt idx="20">
                  <c:v>2013.5836999999999</c:v>
                </c:pt>
                <c:pt idx="21">
                  <c:v>2013.6669999999999</c:v>
                </c:pt>
                <c:pt idx="22">
                  <c:v>2013.7502999999999</c:v>
                </c:pt>
                <c:pt idx="23">
                  <c:v>2013.8336999999999</c:v>
                </c:pt>
                <c:pt idx="24">
                  <c:v>2013.9169999999999</c:v>
                </c:pt>
                <c:pt idx="25">
                  <c:v>2014.0002999999999</c:v>
                </c:pt>
                <c:pt idx="26">
                  <c:v>2014.0836999999999</c:v>
                </c:pt>
                <c:pt idx="27">
                  <c:v>2014.1669999999999</c:v>
                </c:pt>
                <c:pt idx="28">
                  <c:v>2014.2502999999999</c:v>
                </c:pt>
                <c:pt idx="29">
                  <c:v>2014.3336999999999</c:v>
                </c:pt>
                <c:pt idx="30">
                  <c:v>2014.4169999999999</c:v>
                </c:pt>
                <c:pt idx="31">
                  <c:v>2014.5002999999999</c:v>
                </c:pt>
                <c:pt idx="32">
                  <c:v>2014.5836999999999</c:v>
                </c:pt>
                <c:pt idx="33">
                  <c:v>2014.6669999999999</c:v>
                </c:pt>
                <c:pt idx="34">
                  <c:v>2014.7502999999999</c:v>
                </c:pt>
                <c:pt idx="35">
                  <c:v>2014.8336999999999</c:v>
                </c:pt>
                <c:pt idx="36">
                  <c:v>2014.9169999999999</c:v>
                </c:pt>
                <c:pt idx="37">
                  <c:v>2015.0002999999999</c:v>
                </c:pt>
                <c:pt idx="38">
                  <c:v>2015.0836999999999</c:v>
                </c:pt>
                <c:pt idx="39">
                  <c:v>2015.1669999999999</c:v>
                </c:pt>
                <c:pt idx="40">
                  <c:v>2015.2502999999999</c:v>
                </c:pt>
                <c:pt idx="41">
                  <c:v>2015.3336999999999</c:v>
                </c:pt>
                <c:pt idx="42">
                  <c:v>2015.4169999999999</c:v>
                </c:pt>
                <c:pt idx="43">
                  <c:v>2015.5002999999999</c:v>
                </c:pt>
                <c:pt idx="44">
                  <c:v>2015.5836999999999</c:v>
                </c:pt>
                <c:pt idx="45">
                  <c:v>2015.6669999999999</c:v>
                </c:pt>
                <c:pt idx="46">
                  <c:v>2015.7502999999999</c:v>
                </c:pt>
                <c:pt idx="47">
                  <c:v>2015.8336999999999</c:v>
                </c:pt>
                <c:pt idx="48">
                  <c:v>2015.9169999999999</c:v>
                </c:pt>
                <c:pt idx="49">
                  <c:v>2016.0002999999999</c:v>
                </c:pt>
                <c:pt idx="50">
                  <c:v>2016.0836999999999</c:v>
                </c:pt>
                <c:pt idx="51">
                  <c:v>2016.1669999999999</c:v>
                </c:pt>
                <c:pt idx="52">
                  <c:v>2016.2502999999999</c:v>
                </c:pt>
                <c:pt idx="53">
                  <c:v>2016.3336999999999</c:v>
                </c:pt>
                <c:pt idx="54">
                  <c:v>2016.4169999999999</c:v>
                </c:pt>
                <c:pt idx="55">
                  <c:v>2016.5002999999999</c:v>
                </c:pt>
                <c:pt idx="56">
                  <c:v>2016.5836999999999</c:v>
                </c:pt>
                <c:pt idx="57">
                  <c:v>2016.6669999999999</c:v>
                </c:pt>
                <c:pt idx="58">
                  <c:v>2016.7502999999999</c:v>
                </c:pt>
                <c:pt idx="59">
                  <c:v>2016.8336999999999</c:v>
                </c:pt>
                <c:pt idx="60">
                  <c:v>2016.9169999999999</c:v>
                </c:pt>
                <c:pt idx="61">
                  <c:v>2017.0002999999999</c:v>
                </c:pt>
                <c:pt idx="62">
                  <c:v>2017.0836999999999</c:v>
                </c:pt>
                <c:pt idx="63">
                  <c:v>2017.1669999999999</c:v>
                </c:pt>
                <c:pt idx="64">
                  <c:v>2017.2502999999999</c:v>
                </c:pt>
                <c:pt idx="65">
                  <c:v>2017.3336999999999</c:v>
                </c:pt>
                <c:pt idx="66">
                  <c:v>2017.4169999999999</c:v>
                </c:pt>
                <c:pt idx="67">
                  <c:v>2017.5002999999999</c:v>
                </c:pt>
                <c:pt idx="68">
                  <c:v>2017.5836999999999</c:v>
                </c:pt>
                <c:pt idx="69">
                  <c:v>2017.6669999999999</c:v>
                </c:pt>
                <c:pt idx="70">
                  <c:v>2017.7502999999999</c:v>
                </c:pt>
                <c:pt idx="71">
                  <c:v>2017.8336999999999</c:v>
                </c:pt>
                <c:pt idx="72">
                  <c:v>2017.9169999999999</c:v>
                </c:pt>
                <c:pt idx="73">
                  <c:v>2018.0002999999999</c:v>
                </c:pt>
                <c:pt idx="74">
                  <c:v>2018.0836999999999</c:v>
                </c:pt>
                <c:pt idx="75">
                  <c:v>2018.1669999999999</c:v>
                </c:pt>
                <c:pt idx="76">
                  <c:v>2018.2502999999999</c:v>
                </c:pt>
                <c:pt idx="77">
                  <c:v>2018.3336999999999</c:v>
                </c:pt>
                <c:pt idx="78">
                  <c:v>2018.4169999999999</c:v>
                </c:pt>
                <c:pt idx="79">
                  <c:v>2018.5002999999999</c:v>
                </c:pt>
                <c:pt idx="80">
                  <c:v>2018.5836999999999</c:v>
                </c:pt>
                <c:pt idx="81">
                  <c:v>2018.6669999999999</c:v>
                </c:pt>
                <c:pt idx="82">
                  <c:v>2018.7502999999999</c:v>
                </c:pt>
                <c:pt idx="83">
                  <c:v>2018.8336999999999</c:v>
                </c:pt>
                <c:pt idx="84">
                  <c:v>2018.9169999999999</c:v>
                </c:pt>
                <c:pt idx="85">
                  <c:v>2019.0002999999999</c:v>
                </c:pt>
                <c:pt idx="86">
                  <c:v>2019.0836999999999</c:v>
                </c:pt>
                <c:pt idx="87">
                  <c:v>2019.1669999999999</c:v>
                </c:pt>
                <c:pt idx="88">
                  <c:v>2019.2502999999999</c:v>
                </c:pt>
                <c:pt idx="89">
                  <c:v>2019.3336999999999</c:v>
                </c:pt>
                <c:pt idx="90">
                  <c:v>2019.4169999999999</c:v>
                </c:pt>
                <c:pt idx="91">
                  <c:v>2019.5002999999999</c:v>
                </c:pt>
                <c:pt idx="92">
                  <c:v>2019.5836999999999</c:v>
                </c:pt>
                <c:pt idx="93">
                  <c:v>2019.6669999999999</c:v>
                </c:pt>
                <c:pt idx="94">
                  <c:v>2019.7502999999999</c:v>
                </c:pt>
                <c:pt idx="95">
                  <c:v>2019.8336999999999</c:v>
                </c:pt>
                <c:pt idx="96">
                  <c:v>2019.9169999999999</c:v>
                </c:pt>
                <c:pt idx="97">
                  <c:v>2020.0002999999999</c:v>
                </c:pt>
                <c:pt idx="98">
                  <c:v>2020.0836999999999</c:v>
                </c:pt>
                <c:pt idx="99">
                  <c:v>2020.1669999999999</c:v>
                </c:pt>
                <c:pt idx="100">
                  <c:v>2020.2502999999999</c:v>
                </c:pt>
                <c:pt idx="101">
                  <c:v>2020.3336999999999</c:v>
                </c:pt>
                <c:pt idx="102">
                  <c:v>2020.4169999999999</c:v>
                </c:pt>
                <c:pt idx="103">
                  <c:v>2020.5002999999999</c:v>
                </c:pt>
                <c:pt idx="104">
                  <c:v>2020.5836999999999</c:v>
                </c:pt>
                <c:pt idx="105">
                  <c:v>2020.6669999999999</c:v>
                </c:pt>
                <c:pt idx="106">
                  <c:v>2020.7502999999999</c:v>
                </c:pt>
                <c:pt idx="107">
                  <c:v>2020.8336999999999</c:v>
                </c:pt>
                <c:pt idx="108">
                  <c:v>2020.9169999999999</c:v>
                </c:pt>
                <c:pt idx="109">
                  <c:v>2021.0002999999999</c:v>
                </c:pt>
                <c:pt idx="110">
                  <c:v>2021.0836999999999</c:v>
                </c:pt>
                <c:pt idx="111">
                  <c:v>2021.1669999999999</c:v>
                </c:pt>
                <c:pt idx="112">
                  <c:v>2021.2502999999999</c:v>
                </c:pt>
                <c:pt idx="113">
                  <c:v>2021.3336999999999</c:v>
                </c:pt>
                <c:pt idx="114">
                  <c:v>2021.4169999999999</c:v>
                </c:pt>
                <c:pt idx="115">
                  <c:v>2021.5002999999999</c:v>
                </c:pt>
                <c:pt idx="116">
                  <c:v>2021.5836999999999</c:v>
                </c:pt>
                <c:pt idx="117">
                  <c:v>2021.6669999999999</c:v>
                </c:pt>
                <c:pt idx="118">
                  <c:v>2021.7502999999999</c:v>
                </c:pt>
                <c:pt idx="119">
                  <c:v>2021.8336999999999</c:v>
                </c:pt>
                <c:pt idx="120">
                  <c:v>2021.9169999999999</c:v>
                </c:pt>
                <c:pt idx="121">
                  <c:v>2022.0002999999999</c:v>
                </c:pt>
                <c:pt idx="122">
                  <c:v>2022.0836999999999</c:v>
                </c:pt>
                <c:pt idx="123">
                  <c:v>2022.1669999999999</c:v>
                </c:pt>
                <c:pt idx="124">
                  <c:v>2022.2502999999999</c:v>
                </c:pt>
                <c:pt idx="125">
                  <c:v>2022.3336999999999</c:v>
                </c:pt>
                <c:pt idx="126">
                  <c:v>2022.4169999999999</c:v>
                </c:pt>
                <c:pt idx="127">
                  <c:v>2022.5002999999999</c:v>
                </c:pt>
                <c:pt idx="128">
                  <c:v>2022.5836999999999</c:v>
                </c:pt>
                <c:pt idx="129">
                  <c:v>2022.6669999999999</c:v>
                </c:pt>
                <c:pt idx="130">
                  <c:v>2022.7502999999999</c:v>
                </c:pt>
                <c:pt idx="131">
                  <c:v>2022.8336999999999</c:v>
                </c:pt>
                <c:pt idx="132">
                  <c:v>2022.9169999999999</c:v>
                </c:pt>
                <c:pt idx="133">
                  <c:v>2023.0002999999999</c:v>
                </c:pt>
                <c:pt idx="134">
                  <c:v>2023.0836999999999</c:v>
                </c:pt>
                <c:pt idx="135">
                  <c:v>2023.1669999999999</c:v>
                </c:pt>
                <c:pt idx="136">
                  <c:v>2023.2502999999999</c:v>
                </c:pt>
                <c:pt idx="137">
                  <c:v>2023.3336999999999</c:v>
                </c:pt>
                <c:pt idx="138">
                  <c:v>2023.4169999999999</c:v>
                </c:pt>
                <c:pt idx="139">
                  <c:v>2023.5002999999999</c:v>
                </c:pt>
                <c:pt idx="140">
                  <c:v>2023.5836999999999</c:v>
                </c:pt>
                <c:pt idx="141">
                  <c:v>2023.6669999999999</c:v>
                </c:pt>
                <c:pt idx="142">
                  <c:v>2023.7502999999999</c:v>
                </c:pt>
                <c:pt idx="143">
                  <c:v>2023.8336999999999</c:v>
                </c:pt>
                <c:pt idx="144">
                  <c:v>2023.9169999999999</c:v>
                </c:pt>
                <c:pt idx="145">
                  <c:v>2024.0002999999999</c:v>
                </c:pt>
                <c:pt idx="146">
                  <c:v>2024.0836999999999</c:v>
                </c:pt>
                <c:pt idx="147">
                  <c:v>2024.1669999999999</c:v>
                </c:pt>
                <c:pt idx="148">
                  <c:v>2024.2502999999999</c:v>
                </c:pt>
                <c:pt idx="149">
                  <c:v>2024.3336999999999</c:v>
                </c:pt>
                <c:pt idx="150">
                  <c:v>2024.4169999999999</c:v>
                </c:pt>
                <c:pt idx="151">
                  <c:v>2024.5002999999999</c:v>
                </c:pt>
                <c:pt idx="152">
                  <c:v>2024.5836999999999</c:v>
                </c:pt>
                <c:pt idx="153">
                  <c:v>2024.6669999999999</c:v>
                </c:pt>
                <c:pt idx="154">
                  <c:v>2024.7502999999999</c:v>
                </c:pt>
                <c:pt idx="155">
                  <c:v>2024.8336999999999</c:v>
                </c:pt>
                <c:pt idx="156">
                  <c:v>2024.9169999999999</c:v>
                </c:pt>
                <c:pt idx="157">
                  <c:v>2025.0002999999999</c:v>
                </c:pt>
                <c:pt idx="158">
                  <c:v>2025.0836999999999</c:v>
                </c:pt>
                <c:pt idx="159">
                  <c:v>2025.1669999999999</c:v>
                </c:pt>
                <c:pt idx="160">
                  <c:v>2025.2502999999999</c:v>
                </c:pt>
                <c:pt idx="161">
                  <c:v>2025.3336999999999</c:v>
                </c:pt>
                <c:pt idx="162">
                  <c:v>2025.4169999999999</c:v>
                </c:pt>
                <c:pt idx="163">
                  <c:v>2025.5002999999999</c:v>
                </c:pt>
                <c:pt idx="164">
                  <c:v>2025.5836999999999</c:v>
                </c:pt>
                <c:pt idx="165">
                  <c:v>2025.6669999999999</c:v>
                </c:pt>
              </c:numCache>
            </c:numRef>
          </c:xVal>
          <c:yVal>
            <c:numRef>
              <c:f>'F10 pred plot'!$G$8:$G$173</c:f>
              <c:numCache>
                <c:formatCode>General</c:formatCode>
                <c:ptCount val="166"/>
                <c:pt idx="0">
                  <c:v>121.5</c:v>
                </c:pt>
                <c:pt idx="1">
                  <c:v>123</c:v>
                </c:pt>
                <c:pt idx="2">
                  <c:v>124.6</c:v>
                </c:pt>
                <c:pt idx="3">
                  <c:v>126.3</c:v>
                </c:pt>
                <c:pt idx="4">
                  <c:v>128.1</c:v>
                </c:pt>
                <c:pt idx="5">
                  <c:v>129.6</c:v>
                </c:pt>
                <c:pt idx="6">
                  <c:v>130.69999999999999</c:v>
                </c:pt>
                <c:pt idx="7">
                  <c:v>131.80000000000001</c:v>
                </c:pt>
                <c:pt idx="8">
                  <c:v>132.5</c:v>
                </c:pt>
                <c:pt idx="9">
                  <c:v>133</c:v>
                </c:pt>
                <c:pt idx="10">
                  <c:v>133.80000000000001</c:v>
                </c:pt>
                <c:pt idx="11">
                  <c:v>134.6</c:v>
                </c:pt>
                <c:pt idx="12">
                  <c:v>135.19999999999999</c:v>
                </c:pt>
                <c:pt idx="13">
                  <c:v>134.80000000000001</c:v>
                </c:pt>
                <c:pt idx="14">
                  <c:v>133.80000000000001</c:v>
                </c:pt>
                <c:pt idx="15">
                  <c:v>133.5</c:v>
                </c:pt>
                <c:pt idx="16">
                  <c:v>133.69999999999999</c:v>
                </c:pt>
                <c:pt idx="17">
                  <c:v>134.30000000000001</c:v>
                </c:pt>
                <c:pt idx="18">
                  <c:v>134.80000000000001</c:v>
                </c:pt>
                <c:pt idx="19">
                  <c:v>135.1</c:v>
                </c:pt>
                <c:pt idx="20">
                  <c:v>135</c:v>
                </c:pt>
                <c:pt idx="21">
                  <c:v>134.5</c:v>
                </c:pt>
                <c:pt idx="22">
                  <c:v>133.9</c:v>
                </c:pt>
                <c:pt idx="23">
                  <c:v>133.69999999999999</c:v>
                </c:pt>
                <c:pt idx="24">
                  <c:v>133.6</c:v>
                </c:pt>
                <c:pt idx="25">
                  <c:v>132.9</c:v>
                </c:pt>
                <c:pt idx="26">
                  <c:v>131.80000000000001</c:v>
                </c:pt>
                <c:pt idx="27">
                  <c:v>130.5</c:v>
                </c:pt>
                <c:pt idx="28">
                  <c:v>129</c:v>
                </c:pt>
                <c:pt idx="29">
                  <c:v>127.5</c:v>
                </c:pt>
                <c:pt idx="30">
                  <c:v>126.5</c:v>
                </c:pt>
                <c:pt idx="31">
                  <c:v>125.4</c:v>
                </c:pt>
                <c:pt idx="32">
                  <c:v>124.2</c:v>
                </c:pt>
                <c:pt idx="33">
                  <c:v>122.9</c:v>
                </c:pt>
                <c:pt idx="34">
                  <c:v>122</c:v>
                </c:pt>
                <c:pt idx="35">
                  <c:v>121.3</c:v>
                </c:pt>
                <c:pt idx="36">
                  <c:v>120.5</c:v>
                </c:pt>
                <c:pt idx="37">
                  <c:v>119.2</c:v>
                </c:pt>
                <c:pt idx="38">
                  <c:v>117.7</c:v>
                </c:pt>
                <c:pt idx="39">
                  <c:v>116.8</c:v>
                </c:pt>
                <c:pt idx="40">
                  <c:v>116.2</c:v>
                </c:pt>
                <c:pt idx="41">
                  <c:v>115.3</c:v>
                </c:pt>
                <c:pt idx="42">
                  <c:v>114.2</c:v>
                </c:pt>
                <c:pt idx="43">
                  <c:v>113</c:v>
                </c:pt>
                <c:pt idx="44">
                  <c:v>111.7</c:v>
                </c:pt>
                <c:pt idx="45">
                  <c:v>110.3</c:v>
                </c:pt>
                <c:pt idx="46">
                  <c:v>108.7</c:v>
                </c:pt>
                <c:pt idx="47">
                  <c:v>107.1</c:v>
                </c:pt>
                <c:pt idx="48">
                  <c:v>105.7</c:v>
                </c:pt>
                <c:pt idx="49">
                  <c:v>104.4</c:v>
                </c:pt>
                <c:pt idx="50">
                  <c:v>103.1</c:v>
                </c:pt>
                <c:pt idx="51">
                  <c:v>101.8</c:v>
                </c:pt>
                <c:pt idx="52">
                  <c:v>100.8</c:v>
                </c:pt>
                <c:pt idx="53">
                  <c:v>99.5</c:v>
                </c:pt>
                <c:pt idx="54">
                  <c:v>98.2</c:v>
                </c:pt>
                <c:pt idx="55">
                  <c:v>97.1</c:v>
                </c:pt>
                <c:pt idx="56">
                  <c:v>96</c:v>
                </c:pt>
                <c:pt idx="57">
                  <c:v>95</c:v>
                </c:pt>
                <c:pt idx="58">
                  <c:v>94</c:v>
                </c:pt>
                <c:pt idx="59">
                  <c:v>93.1</c:v>
                </c:pt>
                <c:pt idx="60">
                  <c:v>92.1</c:v>
                </c:pt>
                <c:pt idx="61">
                  <c:v>90.9</c:v>
                </c:pt>
                <c:pt idx="62">
                  <c:v>90</c:v>
                </c:pt>
                <c:pt idx="63">
                  <c:v>89.2</c:v>
                </c:pt>
                <c:pt idx="64">
                  <c:v>88.4</c:v>
                </c:pt>
                <c:pt idx="65">
                  <c:v>87.3</c:v>
                </c:pt>
                <c:pt idx="66">
                  <c:v>86.4</c:v>
                </c:pt>
                <c:pt idx="67">
                  <c:v>85.6</c:v>
                </c:pt>
                <c:pt idx="68">
                  <c:v>84.8</c:v>
                </c:pt>
                <c:pt idx="69">
                  <c:v>84</c:v>
                </c:pt>
                <c:pt idx="70">
                  <c:v>83</c:v>
                </c:pt>
                <c:pt idx="71">
                  <c:v>82</c:v>
                </c:pt>
                <c:pt idx="72">
                  <c:v>81.3</c:v>
                </c:pt>
                <c:pt idx="73">
                  <c:v>80.599999999999994</c:v>
                </c:pt>
                <c:pt idx="74">
                  <c:v>79.900000000000006</c:v>
                </c:pt>
                <c:pt idx="75">
                  <c:v>79.2</c:v>
                </c:pt>
                <c:pt idx="76">
                  <c:v>78.599999999999994</c:v>
                </c:pt>
                <c:pt idx="77">
                  <c:v>77.900000000000006</c:v>
                </c:pt>
                <c:pt idx="78">
                  <c:v>77.2</c:v>
                </c:pt>
                <c:pt idx="79">
                  <c:v>76.599999999999994</c:v>
                </c:pt>
                <c:pt idx="80">
                  <c:v>75.900000000000006</c:v>
                </c:pt>
                <c:pt idx="81">
                  <c:v>75.3</c:v>
                </c:pt>
                <c:pt idx="82">
                  <c:v>74.7</c:v>
                </c:pt>
                <c:pt idx="83">
                  <c:v>74.099999999999994</c:v>
                </c:pt>
                <c:pt idx="84">
                  <c:v>73.5</c:v>
                </c:pt>
                <c:pt idx="85">
                  <c:v>73</c:v>
                </c:pt>
                <c:pt idx="86">
                  <c:v>72.5</c:v>
                </c:pt>
                <c:pt idx="87">
                  <c:v>72</c:v>
                </c:pt>
                <c:pt idx="88">
                  <c:v>71.599999999999994</c:v>
                </c:pt>
                <c:pt idx="89">
                  <c:v>71.2</c:v>
                </c:pt>
                <c:pt idx="90">
                  <c:v>70.900000000000006</c:v>
                </c:pt>
                <c:pt idx="91">
                  <c:v>70.599999999999994</c:v>
                </c:pt>
                <c:pt idx="92">
                  <c:v>70.3</c:v>
                </c:pt>
                <c:pt idx="93">
                  <c:v>70.099999999999994</c:v>
                </c:pt>
                <c:pt idx="94">
                  <c:v>70</c:v>
                </c:pt>
                <c:pt idx="95">
                  <c:v>69.900000000000006</c:v>
                </c:pt>
                <c:pt idx="96">
                  <c:v>69.900000000000006</c:v>
                </c:pt>
                <c:pt idx="97">
                  <c:v>70</c:v>
                </c:pt>
                <c:pt idx="98">
                  <c:v>70.3</c:v>
                </c:pt>
                <c:pt idx="99">
                  <c:v>70.7</c:v>
                </c:pt>
                <c:pt idx="100">
                  <c:v>71</c:v>
                </c:pt>
                <c:pt idx="101">
                  <c:v>71.5</c:v>
                </c:pt>
                <c:pt idx="102">
                  <c:v>72</c:v>
                </c:pt>
                <c:pt idx="103">
                  <c:v>72.599999999999994</c:v>
                </c:pt>
                <c:pt idx="104">
                  <c:v>73.3</c:v>
                </c:pt>
                <c:pt idx="105">
                  <c:v>74.099999999999994</c:v>
                </c:pt>
                <c:pt idx="106">
                  <c:v>75.099999999999994</c:v>
                </c:pt>
                <c:pt idx="107">
                  <c:v>76.3</c:v>
                </c:pt>
                <c:pt idx="108">
                  <c:v>77.7</c:v>
                </c:pt>
                <c:pt idx="109">
                  <c:v>79.2</c:v>
                </c:pt>
                <c:pt idx="110">
                  <c:v>80.900000000000006</c:v>
                </c:pt>
                <c:pt idx="111">
                  <c:v>82.9</c:v>
                </c:pt>
                <c:pt idx="112">
                  <c:v>85.1</c:v>
                </c:pt>
                <c:pt idx="113">
                  <c:v>87.3</c:v>
                </c:pt>
                <c:pt idx="114">
                  <c:v>89.9</c:v>
                </c:pt>
                <c:pt idx="115">
                  <c:v>92.6</c:v>
                </c:pt>
                <c:pt idx="116">
                  <c:v>95.4</c:v>
                </c:pt>
                <c:pt idx="117">
                  <c:v>98.2</c:v>
                </c:pt>
                <c:pt idx="118">
                  <c:v>101</c:v>
                </c:pt>
                <c:pt idx="119">
                  <c:v>103.9</c:v>
                </c:pt>
                <c:pt idx="120">
                  <c:v>107</c:v>
                </c:pt>
                <c:pt idx="121">
                  <c:v>110.1</c:v>
                </c:pt>
                <c:pt idx="122">
                  <c:v>113.2</c:v>
                </c:pt>
                <c:pt idx="123">
                  <c:v>116.5</c:v>
                </c:pt>
                <c:pt idx="124">
                  <c:v>119.7</c:v>
                </c:pt>
                <c:pt idx="125">
                  <c:v>122.9</c:v>
                </c:pt>
                <c:pt idx="126">
                  <c:v>125.7</c:v>
                </c:pt>
                <c:pt idx="127">
                  <c:v>128.19999999999999</c:v>
                </c:pt>
                <c:pt idx="128">
                  <c:v>130.5</c:v>
                </c:pt>
                <c:pt idx="129">
                  <c:v>132.6</c:v>
                </c:pt>
                <c:pt idx="130">
                  <c:v>135.1</c:v>
                </c:pt>
                <c:pt idx="131">
                  <c:v>137.69999999999999</c:v>
                </c:pt>
                <c:pt idx="132">
                  <c:v>140.30000000000001</c:v>
                </c:pt>
                <c:pt idx="133">
                  <c:v>142.4</c:v>
                </c:pt>
                <c:pt idx="134">
                  <c:v>144.30000000000001</c:v>
                </c:pt>
                <c:pt idx="135">
                  <c:v>146</c:v>
                </c:pt>
                <c:pt idx="136">
                  <c:v>147.69999999999999</c:v>
                </c:pt>
                <c:pt idx="137">
                  <c:v>149</c:v>
                </c:pt>
                <c:pt idx="138">
                  <c:v>149.9</c:v>
                </c:pt>
                <c:pt idx="139">
                  <c:v>150.80000000000001</c:v>
                </c:pt>
                <c:pt idx="140">
                  <c:v>151.19999999999999</c:v>
                </c:pt>
                <c:pt idx="141">
                  <c:v>151.4</c:v>
                </c:pt>
                <c:pt idx="142">
                  <c:v>151.69999999999999</c:v>
                </c:pt>
                <c:pt idx="143">
                  <c:v>151.9</c:v>
                </c:pt>
                <c:pt idx="144">
                  <c:v>152</c:v>
                </c:pt>
                <c:pt idx="145">
                  <c:v>151.19999999999999</c:v>
                </c:pt>
                <c:pt idx="146">
                  <c:v>149.69999999999999</c:v>
                </c:pt>
                <c:pt idx="147">
                  <c:v>148.69999999999999</c:v>
                </c:pt>
                <c:pt idx="148">
                  <c:v>148.4</c:v>
                </c:pt>
                <c:pt idx="149">
                  <c:v>148.5</c:v>
                </c:pt>
                <c:pt idx="150">
                  <c:v>148.9</c:v>
                </c:pt>
                <c:pt idx="151">
                  <c:v>149</c:v>
                </c:pt>
                <c:pt idx="152">
                  <c:v>148.69999999999999</c:v>
                </c:pt>
                <c:pt idx="153">
                  <c:v>148.1</c:v>
                </c:pt>
                <c:pt idx="154">
                  <c:v>147.5</c:v>
                </c:pt>
                <c:pt idx="155">
                  <c:v>147.30000000000001</c:v>
                </c:pt>
                <c:pt idx="156">
                  <c:v>147.19999999999999</c:v>
                </c:pt>
                <c:pt idx="157">
                  <c:v>146.4</c:v>
                </c:pt>
                <c:pt idx="158">
                  <c:v>145.1</c:v>
                </c:pt>
                <c:pt idx="159">
                  <c:v>143.5</c:v>
                </c:pt>
                <c:pt idx="160">
                  <c:v>141.80000000000001</c:v>
                </c:pt>
                <c:pt idx="161">
                  <c:v>140.1</c:v>
                </c:pt>
                <c:pt idx="162">
                  <c:v>138.80000000000001</c:v>
                </c:pt>
                <c:pt idx="163">
                  <c:v>137.4</c:v>
                </c:pt>
                <c:pt idx="164">
                  <c:v>135.6</c:v>
                </c:pt>
                <c:pt idx="165">
                  <c:v>133.69999999999999</c:v>
                </c:pt>
              </c:numCache>
            </c:numRef>
          </c:yVal>
          <c:smooth val="0"/>
          <c:extLst>
            <c:ext xmlns:c16="http://schemas.microsoft.com/office/drawing/2014/chart" uri="{C3380CC4-5D6E-409C-BE32-E72D297353CC}">
              <c16:uniqueId val="{00000002-6FC0-487E-B20E-DB04FC05FD68}"/>
            </c:ext>
          </c:extLst>
        </c:ser>
        <c:ser>
          <c:idx val="4"/>
          <c:order val="3"/>
          <c:tx>
            <c:v>75 percentile</c:v>
          </c:tx>
          <c:spPr>
            <a:ln w="12700" cap="rnd">
              <a:solidFill>
                <a:srgbClr val="7030A0"/>
              </a:solidFill>
              <a:round/>
            </a:ln>
            <a:effectLst/>
          </c:spPr>
          <c:marker>
            <c:symbol val="none"/>
          </c:marker>
          <c:xVal>
            <c:numRef>
              <c:f>'F10 pred plot'!$I$8:$I$172</c:f>
              <c:numCache>
                <c:formatCode>General</c:formatCode>
                <c:ptCount val="165"/>
                <c:pt idx="0">
                  <c:v>2011.9169999999999</c:v>
                </c:pt>
                <c:pt idx="1">
                  <c:v>2012.0002999999999</c:v>
                </c:pt>
                <c:pt idx="2">
                  <c:v>2012.0836999999999</c:v>
                </c:pt>
                <c:pt idx="3">
                  <c:v>2012.1669999999999</c:v>
                </c:pt>
                <c:pt idx="4">
                  <c:v>2012.2502999999999</c:v>
                </c:pt>
                <c:pt idx="5">
                  <c:v>2012.3336999999999</c:v>
                </c:pt>
                <c:pt idx="6">
                  <c:v>2012.4169999999999</c:v>
                </c:pt>
                <c:pt idx="7">
                  <c:v>2012.5002999999999</c:v>
                </c:pt>
                <c:pt idx="8">
                  <c:v>2012.5836999999999</c:v>
                </c:pt>
                <c:pt idx="9">
                  <c:v>2012.6669999999999</c:v>
                </c:pt>
                <c:pt idx="10">
                  <c:v>2012.7502999999999</c:v>
                </c:pt>
                <c:pt idx="11">
                  <c:v>2012.8336999999999</c:v>
                </c:pt>
                <c:pt idx="12">
                  <c:v>2012.9169999999999</c:v>
                </c:pt>
                <c:pt idx="13">
                  <c:v>2013.0002999999999</c:v>
                </c:pt>
                <c:pt idx="14">
                  <c:v>2013.0836999999999</c:v>
                </c:pt>
                <c:pt idx="15">
                  <c:v>2013.1669999999999</c:v>
                </c:pt>
                <c:pt idx="16">
                  <c:v>2013.2502999999999</c:v>
                </c:pt>
                <c:pt idx="17">
                  <c:v>2013.3336999999999</c:v>
                </c:pt>
                <c:pt idx="18">
                  <c:v>2013.4169999999999</c:v>
                </c:pt>
                <c:pt idx="19">
                  <c:v>2013.5002999999999</c:v>
                </c:pt>
                <c:pt idx="20">
                  <c:v>2013.5836999999999</c:v>
                </c:pt>
                <c:pt idx="21">
                  <c:v>2013.6669999999999</c:v>
                </c:pt>
                <c:pt idx="22">
                  <c:v>2013.7502999999999</c:v>
                </c:pt>
                <c:pt idx="23">
                  <c:v>2013.8336999999999</c:v>
                </c:pt>
                <c:pt idx="24">
                  <c:v>2013.9169999999999</c:v>
                </c:pt>
                <c:pt idx="25">
                  <c:v>2014.0002999999999</c:v>
                </c:pt>
                <c:pt idx="26">
                  <c:v>2014.0836999999999</c:v>
                </c:pt>
                <c:pt idx="27">
                  <c:v>2014.1669999999999</c:v>
                </c:pt>
                <c:pt idx="28">
                  <c:v>2014.2502999999999</c:v>
                </c:pt>
                <c:pt idx="29">
                  <c:v>2014.3336999999999</c:v>
                </c:pt>
                <c:pt idx="30">
                  <c:v>2014.4169999999999</c:v>
                </c:pt>
                <c:pt idx="31">
                  <c:v>2014.5002999999999</c:v>
                </c:pt>
                <c:pt idx="32">
                  <c:v>2014.5836999999999</c:v>
                </c:pt>
                <c:pt idx="33">
                  <c:v>2014.6669999999999</c:v>
                </c:pt>
                <c:pt idx="34">
                  <c:v>2014.7502999999999</c:v>
                </c:pt>
                <c:pt idx="35">
                  <c:v>2014.8336999999999</c:v>
                </c:pt>
                <c:pt idx="36">
                  <c:v>2014.9169999999999</c:v>
                </c:pt>
                <c:pt idx="37">
                  <c:v>2015.0002999999999</c:v>
                </c:pt>
                <c:pt idx="38">
                  <c:v>2015.0836999999999</c:v>
                </c:pt>
                <c:pt idx="39">
                  <c:v>2015.1669999999999</c:v>
                </c:pt>
                <c:pt idx="40">
                  <c:v>2015.2502999999999</c:v>
                </c:pt>
                <c:pt idx="41">
                  <c:v>2015.3336999999999</c:v>
                </c:pt>
                <c:pt idx="42">
                  <c:v>2015.4169999999999</c:v>
                </c:pt>
                <c:pt idx="43">
                  <c:v>2015.5002999999999</c:v>
                </c:pt>
                <c:pt idx="44">
                  <c:v>2015.5836999999999</c:v>
                </c:pt>
                <c:pt idx="45">
                  <c:v>2015.6669999999999</c:v>
                </c:pt>
                <c:pt idx="46">
                  <c:v>2015.7502999999999</c:v>
                </c:pt>
                <c:pt idx="47">
                  <c:v>2015.8336999999999</c:v>
                </c:pt>
                <c:pt idx="48">
                  <c:v>2015.9169999999999</c:v>
                </c:pt>
                <c:pt idx="49">
                  <c:v>2016.0002999999999</c:v>
                </c:pt>
                <c:pt idx="50">
                  <c:v>2016.0836999999999</c:v>
                </c:pt>
                <c:pt idx="51">
                  <c:v>2016.1669999999999</c:v>
                </c:pt>
                <c:pt idx="52">
                  <c:v>2016.2502999999999</c:v>
                </c:pt>
                <c:pt idx="53">
                  <c:v>2016.3336999999999</c:v>
                </c:pt>
                <c:pt idx="54">
                  <c:v>2016.4169999999999</c:v>
                </c:pt>
                <c:pt idx="55">
                  <c:v>2016.5002999999999</c:v>
                </c:pt>
                <c:pt idx="56">
                  <c:v>2016.5836999999999</c:v>
                </c:pt>
                <c:pt idx="57">
                  <c:v>2016.6669999999999</c:v>
                </c:pt>
                <c:pt idx="58">
                  <c:v>2016.7502999999999</c:v>
                </c:pt>
                <c:pt idx="59">
                  <c:v>2016.8336999999999</c:v>
                </c:pt>
                <c:pt idx="60">
                  <c:v>2016.9169999999999</c:v>
                </c:pt>
                <c:pt idx="61">
                  <c:v>2017.0002999999999</c:v>
                </c:pt>
                <c:pt idx="62">
                  <c:v>2017.0836999999999</c:v>
                </c:pt>
                <c:pt idx="63">
                  <c:v>2017.1669999999999</c:v>
                </c:pt>
                <c:pt idx="64">
                  <c:v>2017.2502999999999</c:v>
                </c:pt>
                <c:pt idx="65">
                  <c:v>2017.3336999999999</c:v>
                </c:pt>
                <c:pt idx="66">
                  <c:v>2017.4169999999999</c:v>
                </c:pt>
                <c:pt idx="67">
                  <c:v>2017.5002999999999</c:v>
                </c:pt>
                <c:pt idx="68">
                  <c:v>2017.5836999999999</c:v>
                </c:pt>
                <c:pt idx="69">
                  <c:v>2017.6669999999999</c:v>
                </c:pt>
                <c:pt idx="70">
                  <c:v>2017.7502999999999</c:v>
                </c:pt>
                <c:pt idx="71">
                  <c:v>2017.8336999999999</c:v>
                </c:pt>
                <c:pt idx="72">
                  <c:v>2017.9169999999999</c:v>
                </c:pt>
                <c:pt idx="73">
                  <c:v>2018.0002999999999</c:v>
                </c:pt>
                <c:pt idx="74">
                  <c:v>2018.0836999999999</c:v>
                </c:pt>
                <c:pt idx="75">
                  <c:v>2018.1669999999999</c:v>
                </c:pt>
                <c:pt idx="76">
                  <c:v>2018.2502999999999</c:v>
                </c:pt>
                <c:pt idx="77">
                  <c:v>2018.3336999999999</c:v>
                </c:pt>
                <c:pt idx="78">
                  <c:v>2018.4169999999999</c:v>
                </c:pt>
                <c:pt idx="79">
                  <c:v>2018.5002999999999</c:v>
                </c:pt>
                <c:pt idx="80">
                  <c:v>2018.5836999999999</c:v>
                </c:pt>
                <c:pt idx="81">
                  <c:v>2018.6669999999999</c:v>
                </c:pt>
                <c:pt idx="82">
                  <c:v>2018.7502999999999</c:v>
                </c:pt>
                <c:pt idx="83">
                  <c:v>2018.8336999999999</c:v>
                </c:pt>
                <c:pt idx="84">
                  <c:v>2018.9169999999999</c:v>
                </c:pt>
                <c:pt idx="85">
                  <c:v>2019.0002999999999</c:v>
                </c:pt>
                <c:pt idx="86">
                  <c:v>2019.0836999999999</c:v>
                </c:pt>
                <c:pt idx="87">
                  <c:v>2019.1669999999999</c:v>
                </c:pt>
                <c:pt idx="88">
                  <c:v>2019.2502999999999</c:v>
                </c:pt>
                <c:pt idx="89">
                  <c:v>2019.3336999999999</c:v>
                </c:pt>
                <c:pt idx="90">
                  <c:v>2019.4169999999999</c:v>
                </c:pt>
                <c:pt idx="91">
                  <c:v>2019.5002999999999</c:v>
                </c:pt>
                <c:pt idx="92">
                  <c:v>2019.5836999999999</c:v>
                </c:pt>
                <c:pt idx="93">
                  <c:v>2019.6669999999999</c:v>
                </c:pt>
                <c:pt idx="94">
                  <c:v>2019.7502999999999</c:v>
                </c:pt>
                <c:pt idx="95">
                  <c:v>2019.8336999999999</c:v>
                </c:pt>
                <c:pt idx="96">
                  <c:v>2019.9169999999999</c:v>
                </c:pt>
                <c:pt idx="97">
                  <c:v>2020.0002999999999</c:v>
                </c:pt>
                <c:pt idx="98">
                  <c:v>2020.0836999999999</c:v>
                </c:pt>
                <c:pt idx="99">
                  <c:v>2020.1669999999999</c:v>
                </c:pt>
                <c:pt idx="100">
                  <c:v>2020.2502999999999</c:v>
                </c:pt>
                <c:pt idx="101">
                  <c:v>2020.3336999999999</c:v>
                </c:pt>
                <c:pt idx="102">
                  <c:v>2020.4169999999999</c:v>
                </c:pt>
                <c:pt idx="103">
                  <c:v>2020.5002999999999</c:v>
                </c:pt>
                <c:pt idx="104">
                  <c:v>2020.5836999999999</c:v>
                </c:pt>
                <c:pt idx="105">
                  <c:v>2020.6669999999999</c:v>
                </c:pt>
                <c:pt idx="106">
                  <c:v>2020.7502999999999</c:v>
                </c:pt>
                <c:pt idx="107">
                  <c:v>2020.8336999999999</c:v>
                </c:pt>
                <c:pt idx="108">
                  <c:v>2020.9169999999999</c:v>
                </c:pt>
                <c:pt idx="109">
                  <c:v>2021.0002999999999</c:v>
                </c:pt>
                <c:pt idx="110">
                  <c:v>2021.0836999999999</c:v>
                </c:pt>
                <c:pt idx="111">
                  <c:v>2021.1669999999999</c:v>
                </c:pt>
                <c:pt idx="112">
                  <c:v>2021.2502999999999</c:v>
                </c:pt>
                <c:pt idx="113">
                  <c:v>2021.3336999999999</c:v>
                </c:pt>
                <c:pt idx="114">
                  <c:v>2021.4169999999999</c:v>
                </c:pt>
                <c:pt idx="115">
                  <c:v>2021.5002999999999</c:v>
                </c:pt>
                <c:pt idx="116">
                  <c:v>2021.5836999999999</c:v>
                </c:pt>
                <c:pt idx="117">
                  <c:v>2021.6669999999999</c:v>
                </c:pt>
                <c:pt idx="118">
                  <c:v>2021.7502999999999</c:v>
                </c:pt>
                <c:pt idx="119">
                  <c:v>2021.8336999999999</c:v>
                </c:pt>
                <c:pt idx="120">
                  <c:v>2021.9169999999999</c:v>
                </c:pt>
                <c:pt idx="121">
                  <c:v>2022.0002999999999</c:v>
                </c:pt>
                <c:pt idx="122">
                  <c:v>2022.0836999999999</c:v>
                </c:pt>
                <c:pt idx="123">
                  <c:v>2022.1669999999999</c:v>
                </c:pt>
                <c:pt idx="124">
                  <c:v>2022.2502999999999</c:v>
                </c:pt>
                <c:pt idx="125">
                  <c:v>2022.3336999999999</c:v>
                </c:pt>
                <c:pt idx="126">
                  <c:v>2022.4169999999999</c:v>
                </c:pt>
                <c:pt idx="127">
                  <c:v>2022.5002999999999</c:v>
                </c:pt>
                <c:pt idx="128">
                  <c:v>2022.5836999999999</c:v>
                </c:pt>
                <c:pt idx="129">
                  <c:v>2022.6669999999999</c:v>
                </c:pt>
                <c:pt idx="130">
                  <c:v>2022.7502999999999</c:v>
                </c:pt>
                <c:pt idx="131">
                  <c:v>2022.8336999999999</c:v>
                </c:pt>
                <c:pt idx="132">
                  <c:v>2022.9169999999999</c:v>
                </c:pt>
                <c:pt idx="133">
                  <c:v>2023.0002999999999</c:v>
                </c:pt>
                <c:pt idx="134">
                  <c:v>2023.0836999999999</c:v>
                </c:pt>
                <c:pt idx="135">
                  <c:v>2023.1669999999999</c:v>
                </c:pt>
                <c:pt idx="136">
                  <c:v>2023.2502999999999</c:v>
                </c:pt>
                <c:pt idx="137">
                  <c:v>2023.3336999999999</c:v>
                </c:pt>
                <c:pt idx="138">
                  <c:v>2023.4169999999999</c:v>
                </c:pt>
                <c:pt idx="139">
                  <c:v>2023.5002999999999</c:v>
                </c:pt>
                <c:pt idx="140">
                  <c:v>2023.5836999999999</c:v>
                </c:pt>
                <c:pt idx="141">
                  <c:v>2023.6669999999999</c:v>
                </c:pt>
                <c:pt idx="142">
                  <c:v>2023.7502999999999</c:v>
                </c:pt>
                <c:pt idx="143">
                  <c:v>2023.8336999999999</c:v>
                </c:pt>
                <c:pt idx="144">
                  <c:v>2023.9169999999999</c:v>
                </c:pt>
                <c:pt idx="145">
                  <c:v>2024.0002999999999</c:v>
                </c:pt>
                <c:pt idx="146">
                  <c:v>2024.0836999999999</c:v>
                </c:pt>
                <c:pt idx="147">
                  <c:v>2024.1669999999999</c:v>
                </c:pt>
                <c:pt idx="148">
                  <c:v>2024.2502999999999</c:v>
                </c:pt>
                <c:pt idx="149">
                  <c:v>2024.3336999999999</c:v>
                </c:pt>
                <c:pt idx="150">
                  <c:v>2024.4169999999999</c:v>
                </c:pt>
                <c:pt idx="151">
                  <c:v>2024.5002999999999</c:v>
                </c:pt>
                <c:pt idx="152">
                  <c:v>2024.5836999999999</c:v>
                </c:pt>
                <c:pt idx="153">
                  <c:v>2024.6669999999999</c:v>
                </c:pt>
                <c:pt idx="154">
                  <c:v>2024.7502999999999</c:v>
                </c:pt>
                <c:pt idx="155">
                  <c:v>2024.8336999999999</c:v>
                </c:pt>
                <c:pt idx="156">
                  <c:v>2024.9169999999999</c:v>
                </c:pt>
                <c:pt idx="157">
                  <c:v>2025.0002999999999</c:v>
                </c:pt>
                <c:pt idx="158">
                  <c:v>2025.0836999999999</c:v>
                </c:pt>
                <c:pt idx="159">
                  <c:v>2025.1669999999999</c:v>
                </c:pt>
                <c:pt idx="160">
                  <c:v>2025.2502999999999</c:v>
                </c:pt>
                <c:pt idx="161">
                  <c:v>2025.3336999999999</c:v>
                </c:pt>
                <c:pt idx="162">
                  <c:v>2025.4169999999999</c:v>
                </c:pt>
                <c:pt idx="163">
                  <c:v>2025.5002999999999</c:v>
                </c:pt>
                <c:pt idx="164">
                  <c:v>2025.5836999999999</c:v>
                </c:pt>
              </c:numCache>
            </c:numRef>
          </c:xVal>
          <c:yVal>
            <c:numRef>
              <c:f>'F10 pred plot'!$K$8:$K$172</c:f>
              <c:numCache>
                <c:formatCode>General</c:formatCode>
                <c:ptCount val="165"/>
                <c:pt idx="0">
                  <c:v>123.1</c:v>
                </c:pt>
                <c:pt idx="1">
                  <c:v>126.2</c:v>
                </c:pt>
                <c:pt idx="2">
                  <c:v>128.69999999999999</c:v>
                </c:pt>
                <c:pt idx="3">
                  <c:v>131.4</c:v>
                </c:pt>
                <c:pt idx="4">
                  <c:v>134.19999999999999</c:v>
                </c:pt>
                <c:pt idx="5">
                  <c:v>136.69999999999999</c:v>
                </c:pt>
                <c:pt idx="6">
                  <c:v>139.9</c:v>
                </c:pt>
                <c:pt idx="7">
                  <c:v>139</c:v>
                </c:pt>
                <c:pt idx="8">
                  <c:v>144.1</c:v>
                </c:pt>
                <c:pt idx="9">
                  <c:v>148.1</c:v>
                </c:pt>
                <c:pt idx="10">
                  <c:v>149.69999999999999</c:v>
                </c:pt>
                <c:pt idx="11">
                  <c:v>149.69999999999999</c:v>
                </c:pt>
                <c:pt idx="12">
                  <c:v>151.30000000000001</c:v>
                </c:pt>
                <c:pt idx="13">
                  <c:v>149.5</c:v>
                </c:pt>
                <c:pt idx="14">
                  <c:v>149.4</c:v>
                </c:pt>
                <c:pt idx="15">
                  <c:v>151.1</c:v>
                </c:pt>
                <c:pt idx="16">
                  <c:v>151.9</c:v>
                </c:pt>
                <c:pt idx="17">
                  <c:v>151.9</c:v>
                </c:pt>
                <c:pt idx="18">
                  <c:v>151.1</c:v>
                </c:pt>
                <c:pt idx="19">
                  <c:v>151.80000000000001</c:v>
                </c:pt>
                <c:pt idx="20">
                  <c:v>150.80000000000001</c:v>
                </c:pt>
                <c:pt idx="21">
                  <c:v>149.6</c:v>
                </c:pt>
                <c:pt idx="22">
                  <c:v>148.1</c:v>
                </c:pt>
                <c:pt idx="23">
                  <c:v>148.69999999999999</c:v>
                </c:pt>
                <c:pt idx="24">
                  <c:v>150.80000000000001</c:v>
                </c:pt>
                <c:pt idx="25">
                  <c:v>147.80000000000001</c:v>
                </c:pt>
                <c:pt idx="26">
                  <c:v>146</c:v>
                </c:pt>
                <c:pt idx="27">
                  <c:v>146.30000000000001</c:v>
                </c:pt>
                <c:pt idx="28">
                  <c:v>143.9</c:v>
                </c:pt>
                <c:pt idx="29">
                  <c:v>140.30000000000001</c:v>
                </c:pt>
                <c:pt idx="30">
                  <c:v>139.30000000000001</c:v>
                </c:pt>
                <c:pt idx="31">
                  <c:v>137.69999999999999</c:v>
                </c:pt>
                <c:pt idx="32">
                  <c:v>136.19999999999999</c:v>
                </c:pt>
                <c:pt idx="33">
                  <c:v>136.30000000000001</c:v>
                </c:pt>
                <c:pt idx="34">
                  <c:v>135.80000000000001</c:v>
                </c:pt>
                <c:pt idx="35">
                  <c:v>134.5</c:v>
                </c:pt>
                <c:pt idx="36">
                  <c:v>134.19999999999999</c:v>
                </c:pt>
                <c:pt idx="37">
                  <c:v>131.9</c:v>
                </c:pt>
                <c:pt idx="38">
                  <c:v>131.6</c:v>
                </c:pt>
                <c:pt idx="39">
                  <c:v>130.9</c:v>
                </c:pt>
                <c:pt idx="40">
                  <c:v>130.19999999999999</c:v>
                </c:pt>
                <c:pt idx="41">
                  <c:v>129.80000000000001</c:v>
                </c:pt>
                <c:pt idx="42">
                  <c:v>125.8</c:v>
                </c:pt>
                <c:pt idx="43">
                  <c:v>122.8</c:v>
                </c:pt>
                <c:pt idx="44">
                  <c:v>121</c:v>
                </c:pt>
                <c:pt idx="45">
                  <c:v>120.1</c:v>
                </c:pt>
                <c:pt idx="46">
                  <c:v>118.8</c:v>
                </c:pt>
                <c:pt idx="47">
                  <c:v>116.1</c:v>
                </c:pt>
                <c:pt idx="48">
                  <c:v>115.1</c:v>
                </c:pt>
                <c:pt idx="49">
                  <c:v>115.2</c:v>
                </c:pt>
                <c:pt idx="50">
                  <c:v>114.9</c:v>
                </c:pt>
                <c:pt idx="51">
                  <c:v>115</c:v>
                </c:pt>
                <c:pt idx="52">
                  <c:v>112.7</c:v>
                </c:pt>
                <c:pt idx="53">
                  <c:v>111.1</c:v>
                </c:pt>
                <c:pt idx="54">
                  <c:v>110</c:v>
                </c:pt>
                <c:pt idx="55">
                  <c:v>108.4</c:v>
                </c:pt>
                <c:pt idx="56">
                  <c:v>106.8</c:v>
                </c:pt>
                <c:pt idx="57">
                  <c:v>105.8</c:v>
                </c:pt>
                <c:pt idx="58">
                  <c:v>104.2</c:v>
                </c:pt>
                <c:pt idx="59">
                  <c:v>102.6</c:v>
                </c:pt>
                <c:pt idx="60">
                  <c:v>101.7</c:v>
                </c:pt>
                <c:pt idx="61">
                  <c:v>99.8</c:v>
                </c:pt>
                <c:pt idx="62">
                  <c:v>99</c:v>
                </c:pt>
                <c:pt idx="63">
                  <c:v>98.2</c:v>
                </c:pt>
                <c:pt idx="64">
                  <c:v>97.9</c:v>
                </c:pt>
                <c:pt idx="65">
                  <c:v>97.7</c:v>
                </c:pt>
                <c:pt idx="66">
                  <c:v>96.8</c:v>
                </c:pt>
                <c:pt idx="67">
                  <c:v>95.5</c:v>
                </c:pt>
                <c:pt idx="68">
                  <c:v>94.8</c:v>
                </c:pt>
                <c:pt idx="69">
                  <c:v>93.5</c:v>
                </c:pt>
                <c:pt idx="70">
                  <c:v>89.9</c:v>
                </c:pt>
                <c:pt idx="71">
                  <c:v>89.8</c:v>
                </c:pt>
                <c:pt idx="72">
                  <c:v>88.3</c:v>
                </c:pt>
                <c:pt idx="73">
                  <c:v>86.8</c:v>
                </c:pt>
                <c:pt idx="74">
                  <c:v>85.8</c:v>
                </c:pt>
                <c:pt idx="75">
                  <c:v>84.9</c:v>
                </c:pt>
                <c:pt idx="76">
                  <c:v>83.9</c:v>
                </c:pt>
                <c:pt idx="77">
                  <c:v>82.9</c:v>
                </c:pt>
                <c:pt idx="78">
                  <c:v>81.900000000000006</c:v>
                </c:pt>
                <c:pt idx="79">
                  <c:v>81</c:v>
                </c:pt>
                <c:pt idx="80">
                  <c:v>80.099999999999994</c:v>
                </c:pt>
                <c:pt idx="81">
                  <c:v>79.2</c:v>
                </c:pt>
                <c:pt idx="82">
                  <c:v>78.3</c:v>
                </c:pt>
                <c:pt idx="83">
                  <c:v>77.5</c:v>
                </c:pt>
                <c:pt idx="84">
                  <c:v>76.7</c:v>
                </c:pt>
                <c:pt idx="85">
                  <c:v>75.900000000000006</c:v>
                </c:pt>
                <c:pt idx="86">
                  <c:v>75.2</c:v>
                </c:pt>
                <c:pt idx="87">
                  <c:v>74.5</c:v>
                </c:pt>
                <c:pt idx="88">
                  <c:v>73.900000000000006</c:v>
                </c:pt>
                <c:pt idx="89">
                  <c:v>73.400000000000006</c:v>
                </c:pt>
                <c:pt idx="90">
                  <c:v>72.900000000000006</c:v>
                </c:pt>
                <c:pt idx="91">
                  <c:v>72.400000000000006</c:v>
                </c:pt>
                <c:pt idx="92">
                  <c:v>72.099999999999994</c:v>
                </c:pt>
                <c:pt idx="93">
                  <c:v>71.8</c:v>
                </c:pt>
                <c:pt idx="94">
                  <c:v>71.599999999999994</c:v>
                </c:pt>
                <c:pt idx="95">
                  <c:v>71.400000000000006</c:v>
                </c:pt>
                <c:pt idx="96">
                  <c:v>71.400000000000006</c:v>
                </c:pt>
                <c:pt idx="97">
                  <c:v>71.900000000000006</c:v>
                </c:pt>
                <c:pt idx="98">
                  <c:v>72.099999999999994</c:v>
                </c:pt>
                <c:pt idx="99">
                  <c:v>72.8</c:v>
                </c:pt>
                <c:pt idx="100">
                  <c:v>72.5</c:v>
                </c:pt>
                <c:pt idx="101">
                  <c:v>72.900000000000006</c:v>
                </c:pt>
                <c:pt idx="102">
                  <c:v>73.3</c:v>
                </c:pt>
                <c:pt idx="103">
                  <c:v>73.8</c:v>
                </c:pt>
                <c:pt idx="104">
                  <c:v>75.099999999999994</c:v>
                </c:pt>
                <c:pt idx="105">
                  <c:v>76.7</c:v>
                </c:pt>
                <c:pt idx="106">
                  <c:v>78.099999999999994</c:v>
                </c:pt>
                <c:pt idx="107">
                  <c:v>79.900000000000006</c:v>
                </c:pt>
                <c:pt idx="108">
                  <c:v>82</c:v>
                </c:pt>
                <c:pt idx="109">
                  <c:v>85.2</c:v>
                </c:pt>
                <c:pt idx="110">
                  <c:v>88.2</c:v>
                </c:pt>
                <c:pt idx="111">
                  <c:v>90.2</c:v>
                </c:pt>
                <c:pt idx="112">
                  <c:v>92.2</c:v>
                </c:pt>
                <c:pt idx="113">
                  <c:v>95.6</c:v>
                </c:pt>
                <c:pt idx="114">
                  <c:v>99.1</c:v>
                </c:pt>
                <c:pt idx="115">
                  <c:v>103.5</c:v>
                </c:pt>
                <c:pt idx="116">
                  <c:v>108.5</c:v>
                </c:pt>
                <c:pt idx="117">
                  <c:v>112</c:v>
                </c:pt>
                <c:pt idx="118">
                  <c:v>116.5</c:v>
                </c:pt>
                <c:pt idx="119">
                  <c:v>120.8</c:v>
                </c:pt>
                <c:pt idx="120">
                  <c:v>124.1</c:v>
                </c:pt>
                <c:pt idx="121">
                  <c:v>126.7</c:v>
                </c:pt>
                <c:pt idx="122">
                  <c:v>129.19999999999999</c:v>
                </c:pt>
                <c:pt idx="123">
                  <c:v>133.30000000000001</c:v>
                </c:pt>
                <c:pt idx="124">
                  <c:v>138.19999999999999</c:v>
                </c:pt>
                <c:pt idx="125">
                  <c:v>142.80000000000001</c:v>
                </c:pt>
                <c:pt idx="126">
                  <c:v>148.30000000000001</c:v>
                </c:pt>
                <c:pt idx="127">
                  <c:v>152.9</c:v>
                </c:pt>
                <c:pt idx="128">
                  <c:v>157.69999999999999</c:v>
                </c:pt>
                <c:pt idx="129">
                  <c:v>163.69999999999999</c:v>
                </c:pt>
                <c:pt idx="130">
                  <c:v>169.4</c:v>
                </c:pt>
                <c:pt idx="131">
                  <c:v>174.6</c:v>
                </c:pt>
                <c:pt idx="132">
                  <c:v>180.2</c:v>
                </c:pt>
                <c:pt idx="133">
                  <c:v>183.5</c:v>
                </c:pt>
                <c:pt idx="134">
                  <c:v>185.6</c:v>
                </c:pt>
                <c:pt idx="135">
                  <c:v>185.7</c:v>
                </c:pt>
                <c:pt idx="136">
                  <c:v>185.2</c:v>
                </c:pt>
                <c:pt idx="137">
                  <c:v>184.2</c:v>
                </c:pt>
                <c:pt idx="138">
                  <c:v>184.6</c:v>
                </c:pt>
                <c:pt idx="139">
                  <c:v>187.3</c:v>
                </c:pt>
                <c:pt idx="140">
                  <c:v>190.1</c:v>
                </c:pt>
                <c:pt idx="141">
                  <c:v>191.7</c:v>
                </c:pt>
                <c:pt idx="142">
                  <c:v>191.8</c:v>
                </c:pt>
                <c:pt idx="143">
                  <c:v>191.4</c:v>
                </c:pt>
                <c:pt idx="144">
                  <c:v>189.8</c:v>
                </c:pt>
                <c:pt idx="145">
                  <c:v>186.5</c:v>
                </c:pt>
                <c:pt idx="146">
                  <c:v>182.2</c:v>
                </c:pt>
                <c:pt idx="147">
                  <c:v>177.4</c:v>
                </c:pt>
                <c:pt idx="148">
                  <c:v>173.9</c:v>
                </c:pt>
                <c:pt idx="149">
                  <c:v>177</c:v>
                </c:pt>
                <c:pt idx="150">
                  <c:v>176.6</c:v>
                </c:pt>
                <c:pt idx="151">
                  <c:v>173.8</c:v>
                </c:pt>
                <c:pt idx="152">
                  <c:v>172.7</c:v>
                </c:pt>
                <c:pt idx="153">
                  <c:v>171.7</c:v>
                </c:pt>
                <c:pt idx="154">
                  <c:v>170.6</c:v>
                </c:pt>
                <c:pt idx="155">
                  <c:v>167.1</c:v>
                </c:pt>
                <c:pt idx="156">
                  <c:v>163.80000000000001</c:v>
                </c:pt>
                <c:pt idx="157">
                  <c:v>161.19999999999999</c:v>
                </c:pt>
                <c:pt idx="158">
                  <c:v>158.69999999999999</c:v>
                </c:pt>
                <c:pt idx="159">
                  <c:v>155.9</c:v>
                </c:pt>
                <c:pt idx="160">
                  <c:v>155.69999999999999</c:v>
                </c:pt>
                <c:pt idx="161">
                  <c:v>156.4</c:v>
                </c:pt>
                <c:pt idx="162">
                  <c:v>154.9</c:v>
                </c:pt>
                <c:pt idx="163">
                  <c:v>151.19999999999999</c:v>
                </c:pt>
                <c:pt idx="164">
                  <c:v>147.1</c:v>
                </c:pt>
              </c:numCache>
            </c:numRef>
          </c:yVal>
          <c:smooth val="0"/>
          <c:extLst>
            <c:ext xmlns:c16="http://schemas.microsoft.com/office/drawing/2014/chart" uri="{C3380CC4-5D6E-409C-BE32-E72D297353CC}">
              <c16:uniqueId val="{00000003-6FC0-487E-B20E-DB04FC05FD68}"/>
            </c:ext>
          </c:extLst>
        </c:ser>
        <c:ser>
          <c:idx val="3"/>
          <c:order val="4"/>
          <c:tx>
            <c:v>5 percentile</c:v>
          </c:tx>
          <c:spPr>
            <a:ln w="12700" cap="rnd">
              <a:solidFill>
                <a:srgbClr val="C00000"/>
              </a:solidFill>
              <a:round/>
            </a:ln>
            <a:effectLst/>
          </c:spPr>
          <c:marker>
            <c:symbol val="none"/>
          </c:marker>
          <c:xVal>
            <c:numRef>
              <c:f>'F10 pred plot'!$D$8:$D$173</c:f>
              <c:numCache>
                <c:formatCode>General</c:formatCode>
                <c:ptCount val="166"/>
                <c:pt idx="0">
                  <c:v>2011.9169999999999</c:v>
                </c:pt>
                <c:pt idx="1">
                  <c:v>2012.0002999999999</c:v>
                </c:pt>
                <c:pt idx="2">
                  <c:v>2012.0836999999999</c:v>
                </c:pt>
                <c:pt idx="3">
                  <c:v>2012.1669999999999</c:v>
                </c:pt>
                <c:pt idx="4">
                  <c:v>2012.2502999999999</c:v>
                </c:pt>
                <c:pt idx="5">
                  <c:v>2012.3336999999999</c:v>
                </c:pt>
                <c:pt idx="6">
                  <c:v>2012.4169999999999</c:v>
                </c:pt>
                <c:pt idx="7">
                  <c:v>2012.5002999999999</c:v>
                </c:pt>
                <c:pt idx="8">
                  <c:v>2012.5836999999999</c:v>
                </c:pt>
                <c:pt idx="9">
                  <c:v>2012.6669999999999</c:v>
                </c:pt>
                <c:pt idx="10">
                  <c:v>2012.7502999999999</c:v>
                </c:pt>
                <c:pt idx="11">
                  <c:v>2012.8336999999999</c:v>
                </c:pt>
                <c:pt idx="12">
                  <c:v>2012.9169999999999</c:v>
                </c:pt>
                <c:pt idx="13">
                  <c:v>2013.0002999999999</c:v>
                </c:pt>
                <c:pt idx="14">
                  <c:v>2013.0836999999999</c:v>
                </c:pt>
                <c:pt idx="15">
                  <c:v>2013.1669999999999</c:v>
                </c:pt>
                <c:pt idx="16">
                  <c:v>2013.2502999999999</c:v>
                </c:pt>
                <c:pt idx="17">
                  <c:v>2013.3336999999999</c:v>
                </c:pt>
                <c:pt idx="18">
                  <c:v>2013.4169999999999</c:v>
                </c:pt>
                <c:pt idx="19">
                  <c:v>2013.5002999999999</c:v>
                </c:pt>
                <c:pt idx="20">
                  <c:v>2013.5836999999999</c:v>
                </c:pt>
                <c:pt idx="21">
                  <c:v>2013.6669999999999</c:v>
                </c:pt>
                <c:pt idx="22">
                  <c:v>2013.7502999999999</c:v>
                </c:pt>
                <c:pt idx="23">
                  <c:v>2013.8336999999999</c:v>
                </c:pt>
                <c:pt idx="24">
                  <c:v>2013.9169999999999</c:v>
                </c:pt>
                <c:pt idx="25">
                  <c:v>2014.0002999999999</c:v>
                </c:pt>
                <c:pt idx="26">
                  <c:v>2014.0836999999999</c:v>
                </c:pt>
                <c:pt idx="27">
                  <c:v>2014.1669999999999</c:v>
                </c:pt>
                <c:pt idx="28">
                  <c:v>2014.2502999999999</c:v>
                </c:pt>
                <c:pt idx="29">
                  <c:v>2014.3336999999999</c:v>
                </c:pt>
                <c:pt idx="30">
                  <c:v>2014.4169999999999</c:v>
                </c:pt>
                <c:pt idx="31">
                  <c:v>2014.5002999999999</c:v>
                </c:pt>
                <c:pt idx="32">
                  <c:v>2014.5836999999999</c:v>
                </c:pt>
                <c:pt idx="33">
                  <c:v>2014.6669999999999</c:v>
                </c:pt>
                <c:pt idx="34">
                  <c:v>2014.7502999999999</c:v>
                </c:pt>
                <c:pt idx="35">
                  <c:v>2014.8336999999999</c:v>
                </c:pt>
                <c:pt idx="36">
                  <c:v>2014.9169999999999</c:v>
                </c:pt>
                <c:pt idx="37">
                  <c:v>2015.0002999999999</c:v>
                </c:pt>
                <c:pt idx="38">
                  <c:v>2015.0836999999999</c:v>
                </c:pt>
                <c:pt idx="39">
                  <c:v>2015.1669999999999</c:v>
                </c:pt>
                <c:pt idx="40">
                  <c:v>2015.2502999999999</c:v>
                </c:pt>
                <c:pt idx="41">
                  <c:v>2015.3336999999999</c:v>
                </c:pt>
                <c:pt idx="42">
                  <c:v>2015.4169999999999</c:v>
                </c:pt>
                <c:pt idx="43">
                  <c:v>2015.5002999999999</c:v>
                </c:pt>
                <c:pt idx="44">
                  <c:v>2015.5836999999999</c:v>
                </c:pt>
                <c:pt idx="45">
                  <c:v>2015.6669999999999</c:v>
                </c:pt>
                <c:pt idx="46">
                  <c:v>2015.7502999999999</c:v>
                </c:pt>
                <c:pt idx="47">
                  <c:v>2015.8336999999999</c:v>
                </c:pt>
                <c:pt idx="48">
                  <c:v>2015.9169999999999</c:v>
                </c:pt>
                <c:pt idx="49">
                  <c:v>2016.0002999999999</c:v>
                </c:pt>
                <c:pt idx="50">
                  <c:v>2016.0836999999999</c:v>
                </c:pt>
                <c:pt idx="51">
                  <c:v>2016.1669999999999</c:v>
                </c:pt>
                <c:pt idx="52">
                  <c:v>2016.2502999999999</c:v>
                </c:pt>
                <c:pt idx="53">
                  <c:v>2016.3336999999999</c:v>
                </c:pt>
                <c:pt idx="54">
                  <c:v>2016.4169999999999</c:v>
                </c:pt>
                <c:pt idx="55">
                  <c:v>2016.5002999999999</c:v>
                </c:pt>
                <c:pt idx="56">
                  <c:v>2016.5836999999999</c:v>
                </c:pt>
                <c:pt idx="57">
                  <c:v>2016.6669999999999</c:v>
                </c:pt>
                <c:pt idx="58">
                  <c:v>2016.7502999999999</c:v>
                </c:pt>
                <c:pt idx="59">
                  <c:v>2016.8336999999999</c:v>
                </c:pt>
                <c:pt idx="60">
                  <c:v>2016.9169999999999</c:v>
                </c:pt>
                <c:pt idx="61">
                  <c:v>2017.0002999999999</c:v>
                </c:pt>
                <c:pt idx="62">
                  <c:v>2017.0836999999999</c:v>
                </c:pt>
                <c:pt idx="63">
                  <c:v>2017.1669999999999</c:v>
                </c:pt>
                <c:pt idx="64">
                  <c:v>2017.2502999999999</c:v>
                </c:pt>
                <c:pt idx="65">
                  <c:v>2017.3336999999999</c:v>
                </c:pt>
                <c:pt idx="66">
                  <c:v>2017.4169999999999</c:v>
                </c:pt>
                <c:pt idx="67">
                  <c:v>2017.5002999999999</c:v>
                </c:pt>
                <c:pt idx="68">
                  <c:v>2017.5836999999999</c:v>
                </c:pt>
                <c:pt idx="69">
                  <c:v>2017.6669999999999</c:v>
                </c:pt>
                <c:pt idx="70">
                  <c:v>2017.7502999999999</c:v>
                </c:pt>
                <c:pt idx="71">
                  <c:v>2017.8336999999999</c:v>
                </c:pt>
                <c:pt idx="72">
                  <c:v>2017.9169999999999</c:v>
                </c:pt>
                <c:pt idx="73">
                  <c:v>2018.0002999999999</c:v>
                </c:pt>
                <c:pt idx="74">
                  <c:v>2018.0836999999999</c:v>
                </c:pt>
                <c:pt idx="75">
                  <c:v>2018.1669999999999</c:v>
                </c:pt>
                <c:pt idx="76">
                  <c:v>2018.2502999999999</c:v>
                </c:pt>
                <c:pt idx="77">
                  <c:v>2018.3336999999999</c:v>
                </c:pt>
                <c:pt idx="78">
                  <c:v>2018.4169999999999</c:v>
                </c:pt>
                <c:pt idx="79">
                  <c:v>2018.5002999999999</c:v>
                </c:pt>
                <c:pt idx="80">
                  <c:v>2018.5836999999999</c:v>
                </c:pt>
                <c:pt idx="81">
                  <c:v>2018.6669999999999</c:v>
                </c:pt>
                <c:pt idx="82">
                  <c:v>2018.7502999999999</c:v>
                </c:pt>
                <c:pt idx="83">
                  <c:v>2018.8336999999999</c:v>
                </c:pt>
                <c:pt idx="84">
                  <c:v>2018.9169999999999</c:v>
                </c:pt>
                <c:pt idx="85">
                  <c:v>2019.0002999999999</c:v>
                </c:pt>
                <c:pt idx="86">
                  <c:v>2019.0836999999999</c:v>
                </c:pt>
                <c:pt idx="87">
                  <c:v>2019.1669999999999</c:v>
                </c:pt>
                <c:pt idx="88">
                  <c:v>2019.2502999999999</c:v>
                </c:pt>
                <c:pt idx="89">
                  <c:v>2019.3336999999999</c:v>
                </c:pt>
                <c:pt idx="90">
                  <c:v>2019.4169999999999</c:v>
                </c:pt>
                <c:pt idx="91">
                  <c:v>2019.5002999999999</c:v>
                </c:pt>
                <c:pt idx="92">
                  <c:v>2019.5836999999999</c:v>
                </c:pt>
                <c:pt idx="93">
                  <c:v>2019.6669999999999</c:v>
                </c:pt>
                <c:pt idx="94">
                  <c:v>2019.7502999999999</c:v>
                </c:pt>
                <c:pt idx="95">
                  <c:v>2019.8336999999999</c:v>
                </c:pt>
                <c:pt idx="96">
                  <c:v>2019.9169999999999</c:v>
                </c:pt>
                <c:pt idx="97">
                  <c:v>2020.0002999999999</c:v>
                </c:pt>
                <c:pt idx="98">
                  <c:v>2020.0836999999999</c:v>
                </c:pt>
                <c:pt idx="99">
                  <c:v>2020.1669999999999</c:v>
                </c:pt>
                <c:pt idx="100">
                  <c:v>2020.2502999999999</c:v>
                </c:pt>
                <c:pt idx="101">
                  <c:v>2020.3336999999999</c:v>
                </c:pt>
                <c:pt idx="102">
                  <c:v>2020.4169999999999</c:v>
                </c:pt>
                <c:pt idx="103">
                  <c:v>2020.5002999999999</c:v>
                </c:pt>
                <c:pt idx="104">
                  <c:v>2020.5836999999999</c:v>
                </c:pt>
                <c:pt idx="105">
                  <c:v>2020.6669999999999</c:v>
                </c:pt>
                <c:pt idx="106">
                  <c:v>2020.7502999999999</c:v>
                </c:pt>
                <c:pt idx="107">
                  <c:v>2020.8336999999999</c:v>
                </c:pt>
                <c:pt idx="108">
                  <c:v>2020.9169999999999</c:v>
                </c:pt>
                <c:pt idx="109">
                  <c:v>2021.0002999999999</c:v>
                </c:pt>
                <c:pt idx="110">
                  <c:v>2021.0836999999999</c:v>
                </c:pt>
                <c:pt idx="111">
                  <c:v>2021.1669999999999</c:v>
                </c:pt>
                <c:pt idx="112">
                  <c:v>2021.2502999999999</c:v>
                </c:pt>
                <c:pt idx="113">
                  <c:v>2021.3336999999999</c:v>
                </c:pt>
                <c:pt idx="114">
                  <c:v>2021.4169999999999</c:v>
                </c:pt>
                <c:pt idx="115">
                  <c:v>2021.5002999999999</c:v>
                </c:pt>
                <c:pt idx="116">
                  <c:v>2021.5836999999999</c:v>
                </c:pt>
                <c:pt idx="117">
                  <c:v>2021.6669999999999</c:v>
                </c:pt>
                <c:pt idx="118">
                  <c:v>2021.7502999999999</c:v>
                </c:pt>
                <c:pt idx="119">
                  <c:v>2021.8336999999999</c:v>
                </c:pt>
                <c:pt idx="120">
                  <c:v>2021.9169999999999</c:v>
                </c:pt>
                <c:pt idx="121">
                  <c:v>2022.0002999999999</c:v>
                </c:pt>
                <c:pt idx="122">
                  <c:v>2022.0836999999999</c:v>
                </c:pt>
                <c:pt idx="123">
                  <c:v>2022.1669999999999</c:v>
                </c:pt>
                <c:pt idx="124">
                  <c:v>2022.2502999999999</c:v>
                </c:pt>
                <c:pt idx="125">
                  <c:v>2022.3336999999999</c:v>
                </c:pt>
                <c:pt idx="126">
                  <c:v>2022.4169999999999</c:v>
                </c:pt>
                <c:pt idx="127">
                  <c:v>2022.5002999999999</c:v>
                </c:pt>
                <c:pt idx="128">
                  <c:v>2022.5836999999999</c:v>
                </c:pt>
                <c:pt idx="129">
                  <c:v>2022.6669999999999</c:v>
                </c:pt>
                <c:pt idx="130">
                  <c:v>2022.7502999999999</c:v>
                </c:pt>
                <c:pt idx="131">
                  <c:v>2022.8336999999999</c:v>
                </c:pt>
                <c:pt idx="132">
                  <c:v>2022.9169999999999</c:v>
                </c:pt>
                <c:pt idx="133">
                  <c:v>2023.0002999999999</c:v>
                </c:pt>
                <c:pt idx="134">
                  <c:v>2023.0836999999999</c:v>
                </c:pt>
                <c:pt idx="135">
                  <c:v>2023.1669999999999</c:v>
                </c:pt>
                <c:pt idx="136">
                  <c:v>2023.2502999999999</c:v>
                </c:pt>
                <c:pt idx="137">
                  <c:v>2023.3336999999999</c:v>
                </c:pt>
                <c:pt idx="138">
                  <c:v>2023.4169999999999</c:v>
                </c:pt>
                <c:pt idx="139">
                  <c:v>2023.5002999999999</c:v>
                </c:pt>
                <c:pt idx="140">
                  <c:v>2023.5836999999999</c:v>
                </c:pt>
                <c:pt idx="141">
                  <c:v>2023.6669999999999</c:v>
                </c:pt>
                <c:pt idx="142">
                  <c:v>2023.7502999999999</c:v>
                </c:pt>
                <c:pt idx="143">
                  <c:v>2023.8336999999999</c:v>
                </c:pt>
                <c:pt idx="144">
                  <c:v>2023.9169999999999</c:v>
                </c:pt>
                <c:pt idx="145">
                  <c:v>2024.0002999999999</c:v>
                </c:pt>
                <c:pt idx="146">
                  <c:v>2024.0836999999999</c:v>
                </c:pt>
                <c:pt idx="147">
                  <c:v>2024.1669999999999</c:v>
                </c:pt>
                <c:pt idx="148">
                  <c:v>2024.2502999999999</c:v>
                </c:pt>
                <c:pt idx="149">
                  <c:v>2024.3336999999999</c:v>
                </c:pt>
                <c:pt idx="150">
                  <c:v>2024.4169999999999</c:v>
                </c:pt>
                <c:pt idx="151">
                  <c:v>2024.5002999999999</c:v>
                </c:pt>
                <c:pt idx="152">
                  <c:v>2024.5836999999999</c:v>
                </c:pt>
                <c:pt idx="153">
                  <c:v>2024.6669999999999</c:v>
                </c:pt>
                <c:pt idx="154">
                  <c:v>2024.7502999999999</c:v>
                </c:pt>
                <c:pt idx="155">
                  <c:v>2024.8336999999999</c:v>
                </c:pt>
                <c:pt idx="156">
                  <c:v>2024.9169999999999</c:v>
                </c:pt>
                <c:pt idx="157">
                  <c:v>2025.0002999999999</c:v>
                </c:pt>
                <c:pt idx="158">
                  <c:v>2025.0836999999999</c:v>
                </c:pt>
                <c:pt idx="159">
                  <c:v>2025.1669999999999</c:v>
                </c:pt>
                <c:pt idx="160">
                  <c:v>2025.2502999999999</c:v>
                </c:pt>
                <c:pt idx="161">
                  <c:v>2025.3336999999999</c:v>
                </c:pt>
                <c:pt idx="162">
                  <c:v>2025.4169999999999</c:v>
                </c:pt>
                <c:pt idx="163">
                  <c:v>2025.5002999999999</c:v>
                </c:pt>
                <c:pt idx="164">
                  <c:v>2025.5836999999999</c:v>
                </c:pt>
                <c:pt idx="165">
                  <c:v>2025.6669999999999</c:v>
                </c:pt>
              </c:numCache>
            </c:numRef>
          </c:xVal>
          <c:yVal>
            <c:numRef>
              <c:f>'F10 pred plot'!$H$8:$H$173</c:f>
              <c:numCache>
                <c:formatCode>General</c:formatCode>
                <c:ptCount val="166"/>
                <c:pt idx="0">
                  <c:v>114.3</c:v>
                </c:pt>
                <c:pt idx="1">
                  <c:v>109.1</c:v>
                </c:pt>
                <c:pt idx="2">
                  <c:v>106.6</c:v>
                </c:pt>
                <c:pt idx="3">
                  <c:v>105.4</c:v>
                </c:pt>
                <c:pt idx="4">
                  <c:v>106.3</c:v>
                </c:pt>
                <c:pt idx="5">
                  <c:v>106.6</c:v>
                </c:pt>
                <c:pt idx="6">
                  <c:v>105.5</c:v>
                </c:pt>
                <c:pt idx="7">
                  <c:v>103.8</c:v>
                </c:pt>
                <c:pt idx="8">
                  <c:v>101.5</c:v>
                </c:pt>
                <c:pt idx="9">
                  <c:v>99.8</c:v>
                </c:pt>
                <c:pt idx="10">
                  <c:v>101.8</c:v>
                </c:pt>
                <c:pt idx="11">
                  <c:v>103</c:v>
                </c:pt>
                <c:pt idx="12">
                  <c:v>103.9</c:v>
                </c:pt>
                <c:pt idx="13">
                  <c:v>104</c:v>
                </c:pt>
                <c:pt idx="14">
                  <c:v>103.1</c:v>
                </c:pt>
                <c:pt idx="15">
                  <c:v>102</c:v>
                </c:pt>
                <c:pt idx="16">
                  <c:v>100.2</c:v>
                </c:pt>
                <c:pt idx="17">
                  <c:v>99</c:v>
                </c:pt>
                <c:pt idx="18">
                  <c:v>97.9</c:v>
                </c:pt>
                <c:pt idx="19">
                  <c:v>96.2</c:v>
                </c:pt>
                <c:pt idx="20">
                  <c:v>92.8</c:v>
                </c:pt>
                <c:pt idx="21">
                  <c:v>89.9</c:v>
                </c:pt>
                <c:pt idx="22">
                  <c:v>86.4</c:v>
                </c:pt>
                <c:pt idx="23">
                  <c:v>84.5</c:v>
                </c:pt>
                <c:pt idx="24">
                  <c:v>83</c:v>
                </c:pt>
                <c:pt idx="25">
                  <c:v>81.2</c:v>
                </c:pt>
                <c:pt idx="26">
                  <c:v>80.3</c:v>
                </c:pt>
                <c:pt idx="27">
                  <c:v>78.8</c:v>
                </c:pt>
                <c:pt idx="28">
                  <c:v>77.7</c:v>
                </c:pt>
                <c:pt idx="29">
                  <c:v>76.400000000000006</c:v>
                </c:pt>
                <c:pt idx="30">
                  <c:v>76.2</c:v>
                </c:pt>
                <c:pt idx="31">
                  <c:v>76.400000000000006</c:v>
                </c:pt>
                <c:pt idx="32">
                  <c:v>76.8</c:v>
                </c:pt>
                <c:pt idx="33">
                  <c:v>77.5</c:v>
                </c:pt>
                <c:pt idx="34">
                  <c:v>78.400000000000006</c:v>
                </c:pt>
                <c:pt idx="35">
                  <c:v>79.2</c:v>
                </c:pt>
                <c:pt idx="36">
                  <c:v>80.3</c:v>
                </c:pt>
                <c:pt idx="37">
                  <c:v>81.3</c:v>
                </c:pt>
                <c:pt idx="38">
                  <c:v>79.599999999999994</c:v>
                </c:pt>
                <c:pt idx="39">
                  <c:v>79.599999999999994</c:v>
                </c:pt>
                <c:pt idx="40">
                  <c:v>80.7</c:v>
                </c:pt>
                <c:pt idx="41">
                  <c:v>81.099999999999994</c:v>
                </c:pt>
                <c:pt idx="42">
                  <c:v>81.099999999999994</c:v>
                </c:pt>
                <c:pt idx="43">
                  <c:v>81.3</c:v>
                </c:pt>
                <c:pt idx="44">
                  <c:v>81.400000000000006</c:v>
                </c:pt>
                <c:pt idx="45">
                  <c:v>80.400000000000006</c:v>
                </c:pt>
                <c:pt idx="46">
                  <c:v>79.400000000000006</c:v>
                </c:pt>
                <c:pt idx="47">
                  <c:v>78.400000000000006</c:v>
                </c:pt>
                <c:pt idx="48">
                  <c:v>77.2</c:v>
                </c:pt>
                <c:pt idx="49">
                  <c:v>76.900000000000006</c:v>
                </c:pt>
                <c:pt idx="50">
                  <c:v>76.599999999999994</c:v>
                </c:pt>
                <c:pt idx="51">
                  <c:v>76.3</c:v>
                </c:pt>
                <c:pt idx="52">
                  <c:v>75.3</c:v>
                </c:pt>
                <c:pt idx="53">
                  <c:v>73.400000000000006</c:v>
                </c:pt>
                <c:pt idx="54">
                  <c:v>72.400000000000006</c:v>
                </c:pt>
                <c:pt idx="55">
                  <c:v>72</c:v>
                </c:pt>
                <c:pt idx="56">
                  <c:v>71.2</c:v>
                </c:pt>
                <c:pt idx="57">
                  <c:v>70.5</c:v>
                </c:pt>
                <c:pt idx="58">
                  <c:v>70.099999999999994</c:v>
                </c:pt>
                <c:pt idx="59">
                  <c:v>69.900000000000006</c:v>
                </c:pt>
                <c:pt idx="60">
                  <c:v>69.5</c:v>
                </c:pt>
                <c:pt idx="61">
                  <c:v>68.900000000000006</c:v>
                </c:pt>
                <c:pt idx="62">
                  <c:v>68.7</c:v>
                </c:pt>
                <c:pt idx="63">
                  <c:v>69</c:v>
                </c:pt>
                <c:pt idx="64">
                  <c:v>69.5</c:v>
                </c:pt>
                <c:pt idx="65">
                  <c:v>69.8</c:v>
                </c:pt>
                <c:pt idx="66">
                  <c:v>70.099999999999994</c:v>
                </c:pt>
                <c:pt idx="67">
                  <c:v>70.099999999999994</c:v>
                </c:pt>
                <c:pt idx="68">
                  <c:v>70.099999999999994</c:v>
                </c:pt>
                <c:pt idx="69">
                  <c:v>70.599999999999994</c:v>
                </c:pt>
                <c:pt idx="70">
                  <c:v>70.7</c:v>
                </c:pt>
                <c:pt idx="71">
                  <c:v>70.099999999999994</c:v>
                </c:pt>
                <c:pt idx="72">
                  <c:v>69.900000000000006</c:v>
                </c:pt>
                <c:pt idx="73">
                  <c:v>69.8</c:v>
                </c:pt>
                <c:pt idx="74">
                  <c:v>69.599999999999994</c:v>
                </c:pt>
                <c:pt idx="75">
                  <c:v>69.5</c:v>
                </c:pt>
                <c:pt idx="76">
                  <c:v>69.3</c:v>
                </c:pt>
                <c:pt idx="77">
                  <c:v>69.099999999999994</c:v>
                </c:pt>
                <c:pt idx="78">
                  <c:v>68.900000000000006</c:v>
                </c:pt>
                <c:pt idx="79">
                  <c:v>68.8</c:v>
                </c:pt>
                <c:pt idx="80">
                  <c:v>68.599999999999994</c:v>
                </c:pt>
                <c:pt idx="81">
                  <c:v>68.400000000000006</c:v>
                </c:pt>
                <c:pt idx="82">
                  <c:v>68.3</c:v>
                </c:pt>
                <c:pt idx="83">
                  <c:v>68.099999999999994</c:v>
                </c:pt>
                <c:pt idx="84">
                  <c:v>68</c:v>
                </c:pt>
                <c:pt idx="85">
                  <c:v>67.8</c:v>
                </c:pt>
                <c:pt idx="86">
                  <c:v>67.7</c:v>
                </c:pt>
                <c:pt idx="87">
                  <c:v>67.599999999999994</c:v>
                </c:pt>
                <c:pt idx="88">
                  <c:v>67.5</c:v>
                </c:pt>
                <c:pt idx="89">
                  <c:v>67.400000000000006</c:v>
                </c:pt>
                <c:pt idx="90">
                  <c:v>67.3</c:v>
                </c:pt>
                <c:pt idx="91">
                  <c:v>67.2</c:v>
                </c:pt>
                <c:pt idx="92">
                  <c:v>67.099999999999994</c:v>
                </c:pt>
                <c:pt idx="93">
                  <c:v>67.099999999999994</c:v>
                </c:pt>
                <c:pt idx="94">
                  <c:v>67</c:v>
                </c:pt>
                <c:pt idx="95">
                  <c:v>67</c:v>
                </c:pt>
                <c:pt idx="96">
                  <c:v>67</c:v>
                </c:pt>
                <c:pt idx="97">
                  <c:v>67</c:v>
                </c:pt>
                <c:pt idx="98">
                  <c:v>67.099999999999994</c:v>
                </c:pt>
                <c:pt idx="99">
                  <c:v>67.2</c:v>
                </c:pt>
                <c:pt idx="100">
                  <c:v>67.2</c:v>
                </c:pt>
                <c:pt idx="101">
                  <c:v>67.400000000000006</c:v>
                </c:pt>
                <c:pt idx="102">
                  <c:v>67.5</c:v>
                </c:pt>
                <c:pt idx="103">
                  <c:v>67.599999999999994</c:v>
                </c:pt>
                <c:pt idx="104">
                  <c:v>67.8</c:v>
                </c:pt>
                <c:pt idx="105">
                  <c:v>67.900000000000006</c:v>
                </c:pt>
                <c:pt idx="106">
                  <c:v>68</c:v>
                </c:pt>
                <c:pt idx="107">
                  <c:v>68.3</c:v>
                </c:pt>
                <c:pt idx="108">
                  <c:v>68.400000000000006</c:v>
                </c:pt>
                <c:pt idx="109">
                  <c:v>68.400000000000006</c:v>
                </c:pt>
                <c:pt idx="110">
                  <c:v>68.400000000000006</c:v>
                </c:pt>
                <c:pt idx="111">
                  <c:v>68.400000000000006</c:v>
                </c:pt>
                <c:pt idx="112">
                  <c:v>68.3</c:v>
                </c:pt>
                <c:pt idx="113">
                  <c:v>68.599999999999994</c:v>
                </c:pt>
                <c:pt idx="114">
                  <c:v>68.7</c:v>
                </c:pt>
                <c:pt idx="115">
                  <c:v>68.900000000000006</c:v>
                </c:pt>
                <c:pt idx="116">
                  <c:v>69.2</c:v>
                </c:pt>
                <c:pt idx="117">
                  <c:v>69.2</c:v>
                </c:pt>
                <c:pt idx="118">
                  <c:v>69.5</c:v>
                </c:pt>
                <c:pt idx="119">
                  <c:v>69.900000000000006</c:v>
                </c:pt>
                <c:pt idx="120">
                  <c:v>70.599999999999994</c:v>
                </c:pt>
                <c:pt idx="121">
                  <c:v>70.900000000000006</c:v>
                </c:pt>
                <c:pt idx="122">
                  <c:v>71.3</c:v>
                </c:pt>
                <c:pt idx="123">
                  <c:v>71.5</c:v>
                </c:pt>
                <c:pt idx="124">
                  <c:v>72.099999999999994</c:v>
                </c:pt>
                <c:pt idx="125">
                  <c:v>72.900000000000006</c:v>
                </c:pt>
                <c:pt idx="126">
                  <c:v>73.3</c:v>
                </c:pt>
                <c:pt idx="127">
                  <c:v>74.099999999999994</c:v>
                </c:pt>
                <c:pt idx="128">
                  <c:v>74.7</c:v>
                </c:pt>
                <c:pt idx="129">
                  <c:v>75.099999999999994</c:v>
                </c:pt>
                <c:pt idx="130">
                  <c:v>75.599999999999994</c:v>
                </c:pt>
                <c:pt idx="131">
                  <c:v>75.900000000000006</c:v>
                </c:pt>
                <c:pt idx="132">
                  <c:v>76.099999999999994</c:v>
                </c:pt>
                <c:pt idx="133">
                  <c:v>76.099999999999994</c:v>
                </c:pt>
                <c:pt idx="134">
                  <c:v>76</c:v>
                </c:pt>
                <c:pt idx="135">
                  <c:v>76.099999999999994</c:v>
                </c:pt>
                <c:pt idx="136">
                  <c:v>76.599999999999994</c:v>
                </c:pt>
                <c:pt idx="137">
                  <c:v>76.900000000000006</c:v>
                </c:pt>
                <c:pt idx="138">
                  <c:v>77.599999999999994</c:v>
                </c:pt>
                <c:pt idx="139">
                  <c:v>78.900000000000006</c:v>
                </c:pt>
                <c:pt idx="140">
                  <c:v>79.7</c:v>
                </c:pt>
                <c:pt idx="141">
                  <c:v>80.599999999999994</c:v>
                </c:pt>
                <c:pt idx="142">
                  <c:v>82.2</c:v>
                </c:pt>
                <c:pt idx="143">
                  <c:v>83.8</c:v>
                </c:pt>
                <c:pt idx="144">
                  <c:v>85.6</c:v>
                </c:pt>
                <c:pt idx="145">
                  <c:v>86.4</c:v>
                </c:pt>
                <c:pt idx="146">
                  <c:v>87.8</c:v>
                </c:pt>
                <c:pt idx="147">
                  <c:v>89.5</c:v>
                </c:pt>
                <c:pt idx="148">
                  <c:v>90.7</c:v>
                </c:pt>
                <c:pt idx="149">
                  <c:v>93</c:v>
                </c:pt>
                <c:pt idx="150">
                  <c:v>94.2</c:v>
                </c:pt>
                <c:pt idx="151">
                  <c:v>95.5</c:v>
                </c:pt>
                <c:pt idx="152">
                  <c:v>95.8</c:v>
                </c:pt>
                <c:pt idx="153">
                  <c:v>95.4</c:v>
                </c:pt>
                <c:pt idx="154">
                  <c:v>95.4</c:v>
                </c:pt>
                <c:pt idx="155">
                  <c:v>96.9</c:v>
                </c:pt>
                <c:pt idx="156">
                  <c:v>97.7</c:v>
                </c:pt>
                <c:pt idx="157">
                  <c:v>97.2</c:v>
                </c:pt>
                <c:pt idx="158">
                  <c:v>96.4</c:v>
                </c:pt>
                <c:pt idx="159">
                  <c:v>96.3</c:v>
                </c:pt>
                <c:pt idx="160">
                  <c:v>96.8</c:v>
                </c:pt>
                <c:pt idx="161">
                  <c:v>96.3</c:v>
                </c:pt>
                <c:pt idx="162">
                  <c:v>95.5</c:v>
                </c:pt>
                <c:pt idx="163">
                  <c:v>96.1</c:v>
                </c:pt>
                <c:pt idx="164">
                  <c:v>97.1</c:v>
                </c:pt>
                <c:pt idx="165">
                  <c:v>96.2</c:v>
                </c:pt>
              </c:numCache>
            </c:numRef>
          </c:yVal>
          <c:smooth val="0"/>
          <c:extLst>
            <c:ext xmlns:c16="http://schemas.microsoft.com/office/drawing/2014/chart" uri="{C3380CC4-5D6E-409C-BE32-E72D297353CC}">
              <c16:uniqueId val="{00000004-6FC0-487E-B20E-DB04FC05FD68}"/>
            </c:ext>
          </c:extLst>
        </c:ser>
        <c:dLbls>
          <c:showLegendKey val="0"/>
          <c:showVal val="0"/>
          <c:showCatName val="0"/>
          <c:showSerName val="0"/>
          <c:showPercent val="0"/>
          <c:showBubbleSize val="0"/>
        </c:dLbls>
        <c:axId val="621403392"/>
        <c:axId val="621403784"/>
      </c:scatterChart>
      <c:valAx>
        <c:axId val="621403392"/>
        <c:scaling>
          <c:orientation val="minMax"/>
          <c:max val="2020"/>
          <c:min val="2009"/>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Year</a:t>
                </a:r>
              </a:p>
            </c:rich>
          </c:tx>
          <c:layout>
            <c:manualLayout>
              <c:xMode val="edge"/>
              <c:yMode val="edge"/>
              <c:x val="0.48821753677478097"/>
              <c:y val="0.94015148106486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1403784"/>
        <c:crosses val="autoZero"/>
        <c:crossBetween val="midCat"/>
        <c:majorUnit val="1"/>
        <c:minorUnit val="0.5"/>
      </c:valAx>
      <c:valAx>
        <c:axId val="621403784"/>
        <c:scaling>
          <c:orientation val="minMax"/>
          <c:max val="1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dirty="0">
                    <a:solidFill>
                      <a:schemeClr val="tx1"/>
                    </a:solidFill>
                    <a:latin typeface="Arial" panose="020B0604020202020204" pitchFamily="34" charset="0"/>
                    <a:cs typeface="Arial" panose="020B0604020202020204" pitchFamily="34" charset="0"/>
                  </a:rPr>
                  <a:t>Solar Radio Flux (10.7 cm)</a:t>
                </a:r>
              </a:p>
            </c:rich>
          </c:tx>
          <c:layout>
            <c:manualLayout>
              <c:xMode val="edge"/>
              <c:yMode val="edge"/>
              <c:x val="7.8832121974381465E-4"/>
              <c:y val="0.244722031297077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1403392"/>
        <c:crosses val="autoZero"/>
        <c:crossBetween val="midCat"/>
        <c:majorUnit val="10"/>
        <c:minorUnit val="10"/>
      </c:valAx>
      <c:spPr>
        <a:noFill/>
        <a:ln>
          <a:solidFill>
            <a:schemeClr val="tx1"/>
          </a:solidFill>
        </a:ln>
        <a:effectLst/>
      </c:spPr>
    </c:plotArea>
    <c:legend>
      <c:legendPos val="r"/>
      <c:layout>
        <c:manualLayout>
          <c:xMode val="edge"/>
          <c:yMode val="edge"/>
          <c:x val="0.65919720738580445"/>
          <c:y val="0.11673379123983127"/>
          <c:w val="0.29822940987164831"/>
          <c:h val="0.316013969641588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18147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12996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330273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81176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3D1F1-7914-458A-AAD6-4B7F8B7C5CF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368115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C3D1F1-7914-458A-AAD6-4B7F8B7C5CF9}"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89016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C3D1F1-7914-458A-AAD6-4B7F8B7C5CF9}"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85602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C3D1F1-7914-458A-AAD6-4B7F8B7C5CF9}"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175026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3D1F1-7914-458A-AAD6-4B7F8B7C5CF9}"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158256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72C3D1F1-7914-458A-AAD6-4B7F8B7C5CF9}"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59651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72C3D1F1-7914-458A-AAD6-4B7F8B7C5CF9}"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0368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72C3D1F1-7914-458A-AAD6-4B7F8B7C5CF9}" type="datetimeFigureOut">
              <a:rPr lang="en-US" smtClean="0"/>
              <a:t>3/29/2024</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B035C8BC-C405-451A-9D50-F41DC4C35960}" type="slidenum">
              <a:rPr lang="en-US" smtClean="0"/>
              <a:t>‹#›</a:t>
            </a:fld>
            <a:endParaRPr lang="en-US"/>
          </a:p>
        </p:txBody>
      </p:sp>
    </p:spTree>
    <p:extLst>
      <p:ext uri="{BB962C8B-B14F-4D97-AF65-F5344CB8AC3E}">
        <p14:creationId xmlns:p14="http://schemas.microsoft.com/office/powerpoint/2010/main" val="4101478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testbed.swpc.noaa.gov/products/solar-cycle-progression-updated-prediction-experimental" TargetMode="External"/><Relationship Id="rId17" Type="http://schemas.openxmlformats.org/officeDocument/2006/relationships/hyperlink" Target="https://www.nasa.gov/solar-cycle-progression-and-forecast/archived-forecast/" TargetMode="External"/><Relationship Id="rId2" Type="http://schemas.openxmlformats.org/officeDocument/2006/relationships/image" Target="../media/image1.png"/><Relationship Id="rId16"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link.springer.com/chapter/10.1007%2F978-1-4939-2584-1_3" TargetMode="External"/><Relationship Id="rId5" Type="http://schemas.openxmlformats.org/officeDocument/2006/relationships/hyperlink" Target="http://www.nasa.gov/solar-cycle-progression-and-forecast/" TargetMode="External"/><Relationship Id="rId15" Type="http://schemas.openxmlformats.org/officeDocument/2006/relationships/hyperlink" Target="https://www.flickr.com/photos/roscosmos/45566091032/in/photolist-29JnoHd-2cqw8nb-Qn8Z8b-Qn8Yxy-2aRZSjC-NVW6qx-29cu7Qy-2aRZSBS-29cu7KU-29cu7T9-29cu7QJ-2bJpmdq" TargetMode="External"/><Relationship Id="rId10" Type="http://schemas.openxmlformats.org/officeDocument/2006/relationships/hyperlink" Target="http://www.sidc.be/SILSO/datafiles" TargetMode="External"/><Relationship Id="rId4" Type="http://schemas.openxmlformats.org/officeDocument/2006/relationships/hyperlink" Target="mailto:anthony.m.destefano@nasa.gov" TargetMode="External"/><Relationship Id="rId9" Type="http://schemas.openxmlformats.org/officeDocument/2006/relationships/image" Target="../media/image6.pn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1" name="Picture 1070" descr="Qr code&#10;&#10;Description automatically generated">
            <a:extLst>
              <a:ext uri="{FF2B5EF4-FFF2-40B4-BE49-F238E27FC236}">
                <a16:creationId xmlns:a16="http://schemas.microsoft.com/office/drawing/2014/main" id="{EDC7A6C0-6DBB-B925-8F4C-61DA70182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2339" y="19936443"/>
            <a:ext cx="1546216" cy="1546216"/>
          </a:xfrm>
          <a:prstGeom prst="rect">
            <a:avLst/>
          </a:prstGeom>
        </p:spPr>
      </p:pic>
      <p:pic>
        <p:nvPicPr>
          <p:cNvPr id="1069" name="Picture 1068" descr="Qr code&#10;&#10;Description automatically generated">
            <a:extLst>
              <a:ext uri="{FF2B5EF4-FFF2-40B4-BE49-F238E27FC236}">
                <a16:creationId xmlns:a16="http://schemas.microsoft.com/office/drawing/2014/main" id="{8FADE1D2-8049-D669-34E1-FB57AA112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5001" y="14036305"/>
            <a:ext cx="1520892" cy="1520892"/>
          </a:xfrm>
          <a:prstGeom prst="rect">
            <a:avLst/>
          </a:prstGeom>
        </p:spPr>
      </p:pic>
      <p:sp>
        <p:nvSpPr>
          <p:cNvPr id="2" name="Title 1"/>
          <p:cNvSpPr>
            <a:spLocks noGrp="1"/>
          </p:cNvSpPr>
          <p:nvPr>
            <p:ph type="ctrTitle"/>
          </p:nvPr>
        </p:nvSpPr>
        <p:spPr>
          <a:xfrm>
            <a:off x="3886200" y="364789"/>
            <a:ext cx="23855607" cy="3920358"/>
          </a:xfrm>
          <a:ln>
            <a:noFill/>
          </a:ln>
        </p:spPr>
        <p:style>
          <a:lnRef idx="2">
            <a:schemeClr val="dk1"/>
          </a:lnRef>
          <a:fillRef idx="1">
            <a:schemeClr val="lt1"/>
          </a:fillRef>
          <a:effectRef idx="0">
            <a:schemeClr val="dk1"/>
          </a:effectRef>
          <a:fontRef idx="minor">
            <a:schemeClr val="dk1"/>
          </a:fontRef>
        </p:style>
        <p:txBody>
          <a:bodyPr anchor="t">
            <a:normAutofit fontScale="90000"/>
          </a:bodyPr>
          <a:lstStyle/>
          <a:p>
            <a:r>
              <a:rPr lang="en-US" sz="10700" dirty="0">
                <a:solidFill>
                  <a:srgbClr val="0054A6"/>
                </a:solidFill>
              </a:rPr>
              <a:t>Solar Cycle 25 Model Prediction Comparisons: An Engineering Perspective</a:t>
            </a:r>
            <a:br>
              <a:rPr lang="en-US" dirty="0">
                <a:solidFill>
                  <a:srgbClr val="3284BF"/>
                </a:solidFill>
              </a:rPr>
            </a:br>
            <a:r>
              <a:rPr lang="en-US" sz="5400" dirty="0">
                <a:solidFill>
                  <a:srgbClr val="3284BF"/>
                </a:solidFill>
              </a:rPr>
              <a:t>DeStefano, Anthony (</a:t>
            </a:r>
            <a:r>
              <a:rPr lang="en-US" sz="5400" dirty="0">
                <a:solidFill>
                  <a:srgbClr val="3284BF"/>
                </a:solidFill>
                <a:hlinkClick r:id="rId4"/>
              </a:rPr>
              <a:t>anthony.m.destefano@nasa.gov</a:t>
            </a:r>
            <a:r>
              <a:rPr lang="en-US" sz="5400" dirty="0">
                <a:solidFill>
                  <a:srgbClr val="3284BF"/>
                </a:solidFill>
              </a:rPr>
              <a:t>); Suggs, Ronnie</a:t>
            </a:r>
            <a:br>
              <a:rPr lang="en-US" sz="5400" dirty="0">
                <a:solidFill>
                  <a:srgbClr val="3284BF"/>
                </a:solidFill>
              </a:rPr>
            </a:br>
            <a:r>
              <a:rPr lang="en-US" sz="5400" dirty="0">
                <a:solidFill>
                  <a:srgbClr val="3284BF"/>
                </a:solidFill>
              </a:rPr>
              <a:t>NASA/Marshall Space Flight Center, Huntsville, AL</a:t>
            </a:r>
            <a:endParaRPr lang="en-US" sz="6534" dirty="0">
              <a:solidFill>
                <a:srgbClr val="3284BF"/>
              </a:solidFill>
            </a:endParaRPr>
          </a:p>
        </p:txBody>
      </p:sp>
      <p:sp>
        <p:nvSpPr>
          <p:cNvPr id="10" name="Rectangle 9"/>
          <p:cNvSpPr/>
          <p:nvPr/>
        </p:nvSpPr>
        <p:spPr>
          <a:xfrm>
            <a:off x="21945600" y="4876800"/>
            <a:ext cx="8534400" cy="15849600"/>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p>
        </p:txBody>
      </p:sp>
      <p:sp>
        <p:nvSpPr>
          <p:cNvPr id="14" name="TextBox 13"/>
          <p:cNvSpPr txBox="1"/>
          <p:nvPr/>
        </p:nvSpPr>
        <p:spPr>
          <a:xfrm>
            <a:off x="303643" y="5113699"/>
            <a:ext cx="7428878" cy="995209"/>
          </a:xfrm>
          <a:prstGeom prst="rect">
            <a:avLst/>
          </a:prstGeom>
          <a:noFill/>
        </p:spPr>
        <p:txBody>
          <a:bodyPr wrap="square" rtlCol="0">
            <a:spAutoFit/>
          </a:bodyPr>
          <a:lstStyle/>
          <a:p>
            <a:r>
              <a:rPr lang="en-US" sz="5867" b="1" dirty="0">
                <a:solidFill>
                  <a:srgbClr val="3284BF"/>
                </a:solidFill>
              </a:rPr>
              <a:t>Motivation:</a:t>
            </a:r>
          </a:p>
        </p:txBody>
      </p:sp>
      <p:sp>
        <p:nvSpPr>
          <p:cNvPr id="16" name="TextBox 15"/>
          <p:cNvSpPr txBox="1"/>
          <p:nvPr/>
        </p:nvSpPr>
        <p:spPr>
          <a:xfrm>
            <a:off x="22173119" y="17755564"/>
            <a:ext cx="8238707" cy="995209"/>
          </a:xfrm>
          <a:prstGeom prst="rect">
            <a:avLst/>
          </a:prstGeom>
          <a:noFill/>
        </p:spPr>
        <p:txBody>
          <a:bodyPr wrap="square" rtlCol="0">
            <a:spAutoFit/>
          </a:bodyPr>
          <a:lstStyle/>
          <a:p>
            <a:r>
              <a:rPr lang="en-US" sz="5867" b="1" dirty="0">
                <a:solidFill>
                  <a:srgbClr val="3284BF"/>
                </a:solidFill>
              </a:rPr>
              <a:t>References</a:t>
            </a:r>
          </a:p>
        </p:txBody>
      </p:sp>
      <p:sp>
        <p:nvSpPr>
          <p:cNvPr id="17" name="Rectangle 16"/>
          <p:cNvSpPr/>
          <p:nvPr/>
        </p:nvSpPr>
        <p:spPr>
          <a:xfrm>
            <a:off x="878543" y="21423805"/>
            <a:ext cx="31089600" cy="228600"/>
          </a:xfrm>
          <a:prstGeom prst="rect">
            <a:avLst/>
          </a:prstGeom>
          <a:solidFill>
            <a:srgbClr val="328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baseline="-25000" dirty="0"/>
          </a:p>
        </p:txBody>
      </p:sp>
      <p:sp>
        <p:nvSpPr>
          <p:cNvPr id="29" name="TextBox 28"/>
          <p:cNvSpPr txBox="1"/>
          <p:nvPr/>
        </p:nvSpPr>
        <p:spPr>
          <a:xfrm>
            <a:off x="299428" y="6116428"/>
            <a:ext cx="7044642" cy="2965364"/>
          </a:xfrm>
          <a:prstGeom prst="rect">
            <a:avLst/>
          </a:prstGeom>
          <a:noFill/>
        </p:spPr>
        <p:txBody>
          <a:bodyPr wrap="square" rtlCol="0">
            <a:spAutoFit/>
          </a:bodyPr>
          <a:lstStyle/>
          <a:p>
            <a:pPr algn="just"/>
            <a:r>
              <a:rPr lang="en-US" sz="2667" dirty="0"/>
              <a:t>The </a:t>
            </a:r>
            <a:r>
              <a:rPr lang="en-US" sz="2667" b="1" dirty="0"/>
              <a:t>solar cycle prediction </a:t>
            </a:r>
            <a:r>
              <a:rPr lang="en-US" sz="2667" dirty="0"/>
              <a:t>is important to in-space laboratories such as the International Space Station (ISS), Figure 1. Understanding when the </a:t>
            </a:r>
            <a:r>
              <a:rPr lang="en-US" sz="2667" b="1" dirty="0"/>
              <a:t>solar maximum </a:t>
            </a:r>
            <a:r>
              <a:rPr lang="en-US" sz="2667" dirty="0"/>
              <a:t>occurs and for how long is vital for planning how often the ISS requires </a:t>
            </a:r>
            <a:r>
              <a:rPr lang="en-US" sz="2667" b="1" dirty="0"/>
              <a:t>orbit raising maneuvers </a:t>
            </a:r>
            <a:r>
              <a:rPr lang="en-US" sz="2667" dirty="0"/>
              <a:t>(ORM) being in a low-Earth orbit (LEO). </a:t>
            </a:r>
          </a:p>
        </p:txBody>
      </p:sp>
      <p:sp>
        <p:nvSpPr>
          <p:cNvPr id="38" name="TextBox 37"/>
          <p:cNvSpPr txBox="1"/>
          <p:nvPr/>
        </p:nvSpPr>
        <p:spPr>
          <a:xfrm>
            <a:off x="7562518" y="14124097"/>
            <a:ext cx="5797076" cy="1015663"/>
          </a:xfrm>
          <a:prstGeom prst="rect">
            <a:avLst/>
          </a:prstGeom>
          <a:noFill/>
        </p:spPr>
        <p:txBody>
          <a:bodyPr wrap="square" rtlCol="0">
            <a:spAutoFit/>
          </a:bodyPr>
          <a:lstStyle/>
          <a:p>
            <a:r>
              <a:rPr lang="en-US" sz="2000" b="1" dirty="0"/>
              <a:t>Figure 3:</a:t>
            </a:r>
            <a:r>
              <a:rPr lang="en-US" sz="2000" dirty="0"/>
              <a:t> The March 2024 MSAFE [3] prediction of the F10 solar radio flux (</a:t>
            </a:r>
            <a:r>
              <a:rPr lang="en-US" sz="2000" dirty="0">
                <a:hlinkClick r:id="rId5"/>
              </a:rPr>
              <a:t>www.nasa.gov/solar-cycle-progression-and-forecast/</a:t>
            </a:r>
            <a:r>
              <a:rPr lang="en-US" sz="2000" dirty="0"/>
              <a:t>)  </a:t>
            </a:r>
            <a:endParaRPr lang="en-US" sz="2000" b="1" dirty="0"/>
          </a:p>
        </p:txBody>
      </p:sp>
      <p:sp>
        <p:nvSpPr>
          <p:cNvPr id="44" name="TextBox 43"/>
          <p:cNvSpPr txBox="1"/>
          <p:nvPr/>
        </p:nvSpPr>
        <p:spPr>
          <a:xfrm>
            <a:off x="22344850" y="15480652"/>
            <a:ext cx="10005500" cy="707886"/>
          </a:xfrm>
          <a:prstGeom prst="rect">
            <a:avLst/>
          </a:prstGeom>
          <a:noFill/>
        </p:spPr>
        <p:txBody>
          <a:bodyPr wrap="square" rtlCol="0">
            <a:spAutoFit/>
          </a:bodyPr>
          <a:lstStyle/>
          <a:p>
            <a:r>
              <a:rPr lang="en-US" sz="2000" b="1" dirty="0"/>
              <a:t>Figure 5: </a:t>
            </a:r>
            <a:r>
              <a:rPr lang="en-US" sz="2000" dirty="0"/>
              <a:t>Comparison of various sunspot number predictions for solar cycle 25 showing McNish &amp; Lincoln SILSO [2], MSAFE [3], and NOAA SWPC [4]</a:t>
            </a:r>
            <a:endParaRPr lang="en-US" sz="2000" b="1" dirty="0"/>
          </a:p>
        </p:txBody>
      </p:sp>
      <p:pic>
        <p:nvPicPr>
          <p:cNvPr id="5" name="Picture 4" descr="Logo, icon&#10;&#10;Description automatically generated">
            <a:extLst>
              <a:ext uri="{FF2B5EF4-FFF2-40B4-BE49-F238E27FC236}">
                <a16:creationId xmlns:a16="http://schemas.microsoft.com/office/drawing/2014/main" id="{BECAB4FD-23B8-1D45-9A5B-C262705707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713" y="734689"/>
            <a:ext cx="3937374" cy="3258177"/>
          </a:xfrm>
          <a:prstGeom prst="rect">
            <a:avLst/>
          </a:prstGeom>
        </p:spPr>
      </p:pic>
      <p:pic>
        <p:nvPicPr>
          <p:cNvPr id="1028" name="Picture 4">
            <a:extLst>
              <a:ext uri="{FF2B5EF4-FFF2-40B4-BE49-F238E27FC236}">
                <a16:creationId xmlns:a16="http://schemas.microsoft.com/office/drawing/2014/main" id="{BEC8732D-7CB1-FB71-7800-7F14AD7C9D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18364" y="899107"/>
            <a:ext cx="5367483" cy="26757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hart, box and whisker chart&#10;&#10;Description automatically generated">
            <a:extLst>
              <a:ext uri="{FF2B5EF4-FFF2-40B4-BE49-F238E27FC236}">
                <a16:creationId xmlns:a16="http://schemas.microsoft.com/office/drawing/2014/main" id="{4A93CD61-6904-ADE1-55BB-71D9A73BC2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2677" y="5009375"/>
            <a:ext cx="24963170" cy="4471425"/>
          </a:xfrm>
          <a:prstGeom prst="rect">
            <a:avLst/>
          </a:prstGeom>
          <a:ln w="9525">
            <a:solidFill>
              <a:schemeClr val="tx1"/>
            </a:solidFill>
          </a:ln>
        </p:spPr>
      </p:pic>
      <p:sp>
        <p:nvSpPr>
          <p:cNvPr id="22" name="Rectangle 21">
            <a:extLst>
              <a:ext uri="{FF2B5EF4-FFF2-40B4-BE49-F238E27FC236}">
                <a16:creationId xmlns:a16="http://schemas.microsoft.com/office/drawing/2014/main" id="{CCF425AF-B86B-3176-A479-FC47480C38E8}"/>
              </a:ext>
            </a:extLst>
          </p:cNvPr>
          <p:cNvSpPr/>
          <p:nvPr/>
        </p:nvSpPr>
        <p:spPr>
          <a:xfrm>
            <a:off x="31874891" y="7744177"/>
            <a:ext cx="432349" cy="1203960"/>
          </a:xfrm>
          <a:prstGeom prst="rect">
            <a:avLst/>
          </a:prstGeom>
          <a:noFill/>
          <a:ln w="3810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67F25FE-9D44-0FE0-E4BA-FD9860EB8AB2}"/>
              </a:ext>
            </a:extLst>
          </p:cNvPr>
          <p:cNvCxnSpPr>
            <a:cxnSpLocks/>
            <a:endCxn id="22" idx="2"/>
          </p:cNvCxnSpPr>
          <p:nvPr/>
        </p:nvCxnSpPr>
        <p:spPr>
          <a:xfrm flipV="1">
            <a:off x="22394522" y="8948137"/>
            <a:ext cx="9696544" cy="1316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0CAF48-9DC3-02AA-4434-2D8CC3D2198A}"/>
              </a:ext>
            </a:extLst>
          </p:cNvPr>
          <p:cNvCxnSpPr>
            <a:cxnSpLocks/>
            <a:endCxn id="43" idx="0"/>
          </p:cNvCxnSpPr>
          <p:nvPr/>
        </p:nvCxnSpPr>
        <p:spPr>
          <a:xfrm flipH="1">
            <a:off x="27311708" y="8948137"/>
            <a:ext cx="4995532" cy="13446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descr="Chart&#10;&#10;Description automatically generated">
            <a:extLst>
              <a:ext uri="{FF2B5EF4-FFF2-40B4-BE49-F238E27FC236}">
                <a16:creationId xmlns:a16="http://schemas.microsoft.com/office/drawing/2014/main" id="{6B553067-7980-8166-BC74-A8B57BBEEE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44850" y="10292782"/>
            <a:ext cx="9933716" cy="5047664"/>
          </a:xfrm>
          <a:prstGeom prst="rect">
            <a:avLst/>
          </a:prstGeom>
          <a:ln w="28575">
            <a:solidFill>
              <a:schemeClr val="tx1"/>
            </a:solidFill>
          </a:ln>
        </p:spPr>
      </p:pic>
      <p:sp>
        <p:nvSpPr>
          <p:cNvPr id="63" name="TextBox 62">
            <a:extLst>
              <a:ext uri="{FF2B5EF4-FFF2-40B4-BE49-F238E27FC236}">
                <a16:creationId xmlns:a16="http://schemas.microsoft.com/office/drawing/2014/main" id="{EBFAF4A2-ADEA-5D0D-A09B-09DD3AF38622}"/>
              </a:ext>
            </a:extLst>
          </p:cNvPr>
          <p:cNvSpPr txBox="1"/>
          <p:nvPr/>
        </p:nvSpPr>
        <p:spPr>
          <a:xfrm>
            <a:off x="7513130" y="9488220"/>
            <a:ext cx="17347632" cy="461665"/>
          </a:xfrm>
          <a:prstGeom prst="rect">
            <a:avLst/>
          </a:prstGeom>
          <a:noFill/>
        </p:spPr>
        <p:txBody>
          <a:bodyPr wrap="square" rtlCol="0">
            <a:spAutoFit/>
          </a:bodyPr>
          <a:lstStyle/>
          <a:p>
            <a:r>
              <a:rPr lang="en-US" sz="2400" b="1" dirty="0"/>
              <a:t>Figure 2: </a:t>
            </a:r>
            <a:r>
              <a:rPr lang="en-US" sz="2400" dirty="0"/>
              <a:t>Recalibrated historic sunspot number and 13-month smoothed sunspot number (</a:t>
            </a:r>
            <a:r>
              <a:rPr lang="en-US" sz="2400" dirty="0">
                <a:hlinkClick r:id="rId10"/>
              </a:rPr>
              <a:t>www.sidc.be/SILSO/datafiles</a:t>
            </a:r>
            <a:r>
              <a:rPr lang="en-US" sz="2400" dirty="0"/>
              <a:t>) [1]</a:t>
            </a:r>
            <a:endParaRPr lang="en-US" sz="2400" b="1" dirty="0"/>
          </a:p>
        </p:txBody>
      </p:sp>
      <p:sp>
        <p:nvSpPr>
          <p:cNvPr id="1025" name="TextBox 1024">
            <a:extLst>
              <a:ext uri="{FF2B5EF4-FFF2-40B4-BE49-F238E27FC236}">
                <a16:creationId xmlns:a16="http://schemas.microsoft.com/office/drawing/2014/main" id="{48888EE9-468A-1843-0EC6-BAEA9AFF6843}"/>
              </a:ext>
            </a:extLst>
          </p:cNvPr>
          <p:cNvSpPr txBox="1"/>
          <p:nvPr/>
        </p:nvSpPr>
        <p:spPr>
          <a:xfrm>
            <a:off x="22312128" y="18597560"/>
            <a:ext cx="10273719" cy="2862322"/>
          </a:xfrm>
          <a:prstGeom prst="rect">
            <a:avLst/>
          </a:prstGeom>
          <a:noFill/>
        </p:spPr>
        <p:txBody>
          <a:bodyPr wrap="square">
            <a:spAutoFit/>
          </a:bodyPr>
          <a:lstStyle/>
          <a:p>
            <a:r>
              <a:rPr lang="en-US" sz="2000" b="0" i="0" u="sng" dirty="0">
                <a:effectLst/>
                <a:latin typeface="Open Sans" panose="020B0606030504020204" pitchFamily="34" charset="0"/>
                <a:hlinkClick r:id="rId11">
                  <a:extLst>
                    <a:ext uri="{A12FA001-AC4F-418D-AE19-62706E023703}">
                      <ahyp:hlinkClr xmlns:ahyp="http://schemas.microsoft.com/office/drawing/2018/hyperlinkcolor" val="tx"/>
                    </a:ext>
                  </a:extLst>
                </a:hlinkClick>
              </a:rPr>
              <a:t>[1] </a:t>
            </a:r>
            <a:r>
              <a:rPr lang="en-US" sz="2000" b="0" i="0" u="sng" dirty="0" err="1">
                <a:effectLst/>
                <a:latin typeface="Open Sans" panose="020B0606030504020204" pitchFamily="34" charset="0"/>
                <a:hlinkClick r:id="rId11">
                  <a:extLst>
                    <a:ext uri="{A12FA001-AC4F-418D-AE19-62706E023703}">
                      <ahyp:hlinkClr xmlns:ahyp="http://schemas.microsoft.com/office/drawing/2018/hyperlinkcolor" val="tx"/>
                    </a:ext>
                  </a:extLst>
                </a:hlinkClick>
              </a:rPr>
              <a:t>Clette</a:t>
            </a:r>
            <a:r>
              <a:rPr lang="en-US" sz="2000" b="0" i="0" u="sng" dirty="0">
                <a:effectLst/>
                <a:latin typeface="Open Sans" panose="020B0606030504020204" pitchFamily="34" charset="0"/>
                <a:hlinkClick r:id="rId11">
                  <a:extLst>
                    <a:ext uri="{A12FA001-AC4F-418D-AE19-62706E023703}">
                      <ahyp:hlinkClr xmlns:ahyp="http://schemas.microsoft.com/office/drawing/2018/hyperlinkcolor" val="tx"/>
                    </a:ext>
                  </a:extLst>
                </a:hlinkClick>
              </a:rPr>
              <a:t>, F., </a:t>
            </a:r>
            <a:r>
              <a:rPr lang="en-US" sz="2000" b="0" i="0" u="sng" dirty="0" err="1">
                <a:effectLst/>
                <a:latin typeface="Open Sans" panose="020B0606030504020204" pitchFamily="34" charset="0"/>
                <a:hlinkClick r:id="rId11">
                  <a:extLst>
                    <a:ext uri="{A12FA001-AC4F-418D-AE19-62706E023703}">
                      <ahyp:hlinkClr xmlns:ahyp="http://schemas.microsoft.com/office/drawing/2018/hyperlinkcolor" val="tx"/>
                    </a:ext>
                  </a:extLst>
                </a:hlinkClick>
              </a:rPr>
              <a:t>Svalgaard</a:t>
            </a:r>
            <a:r>
              <a:rPr lang="en-US" sz="2000" b="0" i="0" u="sng" dirty="0">
                <a:effectLst/>
                <a:latin typeface="Open Sans" panose="020B0606030504020204" pitchFamily="34" charset="0"/>
                <a:hlinkClick r:id="rId11">
                  <a:extLst>
                    <a:ext uri="{A12FA001-AC4F-418D-AE19-62706E023703}">
                      <ahyp:hlinkClr xmlns:ahyp="http://schemas.microsoft.com/office/drawing/2018/hyperlinkcolor" val="tx"/>
                    </a:ext>
                  </a:extLst>
                </a:hlinkClick>
              </a:rPr>
              <a:t>, L., Vaquero, J.M., </a:t>
            </a:r>
            <a:r>
              <a:rPr lang="en-US" sz="2000" b="0" i="0" u="sng" dirty="0" err="1">
                <a:effectLst/>
                <a:latin typeface="Open Sans" panose="020B0606030504020204" pitchFamily="34" charset="0"/>
                <a:hlinkClick r:id="rId11">
                  <a:extLst>
                    <a:ext uri="{A12FA001-AC4F-418D-AE19-62706E023703}">
                      <ahyp:hlinkClr xmlns:ahyp="http://schemas.microsoft.com/office/drawing/2018/hyperlinkcolor" val="tx"/>
                    </a:ext>
                  </a:extLst>
                </a:hlinkClick>
              </a:rPr>
              <a:t>Cliver</a:t>
            </a:r>
            <a:r>
              <a:rPr lang="en-US" sz="2000" b="0" i="0" u="sng" dirty="0">
                <a:effectLst/>
                <a:latin typeface="Open Sans" panose="020B0606030504020204" pitchFamily="34" charset="0"/>
                <a:hlinkClick r:id="rId11">
                  <a:extLst>
                    <a:ext uri="{A12FA001-AC4F-418D-AE19-62706E023703}">
                      <ahyp:hlinkClr xmlns:ahyp="http://schemas.microsoft.com/office/drawing/2018/hyperlinkcolor" val="tx"/>
                    </a:ext>
                  </a:extLst>
                </a:hlinkClick>
              </a:rPr>
              <a:t>, E. W., 2014: Revisiting the Sunspot Number. A 400-Year Perspective on the Solar Cycle, Space Science Reviews, Volume 186, Issue 1-4, pp. 35-103. DOI: 10.1007/s11214-014-0074-2</a:t>
            </a:r>
            <a:endParaRPr lang="en-US" sz="2000" b="0" i="0" u="sng" dirty="0">
              <a:effectLst/>
              <a:latin typeface="Open Sans" panose="020B0606030504020204" pitchFamily="34" charset="0"/>
            </a:endParaRPr>
          </a:p>
          <a:p>
            <a:r>
              <a:rPr lang="en-US" sz="2000" u="sng" dirty="0">
                <a:latin typeface="Open Sans" panose="020B0606030504020204" pitchFamily="34" charset="0"/>
              </a:rPr>
              <a:t>[2] McNish A.G. &amp; Lincoln J.V. 1949, Trans. Am. </a:t>
            </a:r>
            <a:r>
              <a:rPr lang="en-US" sz="2000" u="sng" dirty="0" err="1">
                <a:latin typeface="Open Sans" panose="020B0606030504020204" pitchFamily="34" charset="0"/>
              </a:rPr>
              <a:t>Geophys</a:t>
            </a:r>
            <a:r>
              <a:rPr lang="en-US" sz="2000" u="sng" dirty="0">
                <a:latin typeface="Open Sans" panose="020B0606030504020204" pitchFamily="34" charset="0"/>
              </a:rPr>
              <a:t>. Union 30, 673-685</a:t>
            </a:r>
          </a:p>
          <a:p>
            <a:r>
              <a:rPr lang="en-US" sz="2000" u="sng" dirty="0">
                <a:latin typeface="Open Sans" panose="020B0606030504020204" pitchFamily="34" charset="0"/>
              </a:rPr>
              <a:t>[3] </a:t>
            </a:r>
            <a:r>
              <a:rPr lang="en-US" sz="2000" u="sng" dirty="0" err="1">
                <a:latin typeface="Open Sans" panose="020B0606030504020204" pitchFamily="34" charset="0"/>
              </a:rPr>
              <a:t>Niehuss</a:t>
            </a:r>
            <a:r>
              <a:rPr lang="en-US" sz="2000" u="sng" dirty="0">
                <a:latin typeface="Open Sans" panose="020B0606030504020204" pitchFamily="34" charset="0"/>
              </a:rPr>
              <a:t>, K.O., Euler Jr, H.C. and Vaughan, W.W., 1996. Statistical technique for intermediate and long-range estimation of 13-month smoothed solar flux and geomagnetic index (No. NASA-TM-4759)</a:t>
            </a:r>
          </a:p>
          <a:p>
            <a:r>
              <a:rPr lang="en-US" sz="2000" u="sng" dirty="0">
                <a:latin typeface="Open Sans" panose="020B0606030504020204" pitchFamily="34" charset="0"/>
              </a:rPr>
              <a:t>[4] </a:t>
            </a:r>
            <a:r>
              <a:rPr lang="en-US" sz="2000" u="sng" dirty="0">
                <a:latin typeface="Open Sans" panose="020B0606030504020204" pitchFamily="34" charset="0"/>
                <a:hlinkClick r:id="rId12">
                  <a:extLst>
                    <a:ext uri="{A12FA001-AC4F-418D-AE19-62706E023703}">
                      <ahyp:hlinkClr xmlns:ahyp="http://schemas.microsoft.com/office/drawing/2018/hyperlinkcolor" val="tx"/>
                    </a:ext>
                  </a:extLst>
                </a:hlinkClick>
              </a:rPr>
              <a:t>https://testbed.swpc.noaa.gov/products/solar-cycle-progression-updated-prediction-experimental</a:t>
            </a:r>
            <a:r>
              <a:rPr lang="en-US" sz="2000" u="sng" dirty="0">
                <a:latin typeface="Open Sans" panose="020B0606030504020204" pitchFamily="34" charset="0"/>
              </a:rPr>
              <a:t> </a:t>
            </a:r>
            <a:endParaRPr lang="en-US" sz="2000" dirty="0"/>
          </a:p>
        </p:txBody>
      </p:sp>
      <p:sp>
        <p:nvSpPr>
          <p:cNvPr id="1027" name="Rectangle 1026">
            <a:extLst>
              <a:ext uri="{FF2B5EF4-FFF2-40B4-BE49-F238E27FC236}">
                <a16:creationId xmlns:a16="http://schemas.microsoft.com/office/drawing/2014/main" id="{6CE64EFF-2FA7-494F-8630-166198BE547B}"/>
              </a:ext>
            </a:extLst>
          </p:cNvPr>
          <p:cNvSpPr/>
          <p:nvPr/>
        </p:nvSpPr>
        <p:spPr>
          <a:xfrm>
            <a:off x="878543" y="4485508"/>
            <a:ext cx="31089600" cy="228600"/>
          </a:xfrm>
          <a:prstGeom prst="rect">
            <a:avLst/>
          </a:prstGeom>
          <a:solidFill>
            <a:srgbClr val="328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baseline="-25000" dirty="0"/>
          </a:p>
        </p:txBody>
      </p:sp>
      <p:pic>
        <p:nvPicPr>
          <p:cNvPr id="1031" name="Picture 1030" descr="Chart, line chart&#10;&#10;Description automatically generated">
            <a:extLst>
              <a:ext uri="{FF2B5EF4-FFF2-40B4-BE49-F238E27FC236}">
                <a16:creationId xmlns:a16="http://schemas.microsoft.com/office/drawing/2014/main" id="{72251E7F-FC09-9D39-F3E9-2BCCEBBABB0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0555" y="9987705"/>
            <a:ext cx="7032013" cy="4111641"/>
          </a:xfrm>
          <a:prstGeom prst="rect">
            <a:avLst/>
          </a:prstGeom>
          <a:ln>
            <a:solidFill>
              <a:schemeClr val="tx1"/>
            </a:solidFill>
          </a:ln>
        </p:spPr>
      </p:pic>
      <p:pic>
        <p:nvPicPr>
          <p:cNvPr id="1034" name="Picture 1033" descr="A picture containing satellite, transport&#10;&#10;Description automatically generated">
            <a:extLst>
              <a:ext uri="{FF2B5EF4-FFF2-40B4-BE49-F238E27FC236}">
                <a16:creationId xmlns:a16="http://schemas.microsoft.com/office/drawing/2014/main" id="{CA9861EA-D0C5-5A65-0040-9D6AF9A32D1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547" y="9063762"/>
            <a:ext cx="6582383" cy="4387184"/>
          </a:xfrm>
          <a:prstGeom prst="rect">
            <a:avLst/>
          </a:prstGeom>
        </p:spPr>
      </p:pic>
      <p:sp>
        <p:nvSpPr>
          <p:cNvPr id="1035" name="TextBox 1034">
            <a:extLst>
              <a:ext uri="{FF2B5EF4-FFF2-40B4-BE49-F238E27FC236}">
                <a16:creationId xmlns:a16="http://schemas.microsoft.com/office/drawing/2014/main" id="{B74515E1-AB2B-B9C5-D315-57D0C8D4788C}"/>
              </a:ext>
            </a:extLst>
          </p:cNvPr>
          <p:cNvSpPr txBox="1"/>
          <p:nvPr/>
        </p:nvSpPr>
        <p:spPr>
          <a:xfrm>
            <a:off x="469713" y="13496186"/>
            <a:ext cx="6582383" cy="461665"/>
          </a:xfrm>
          <a:prstGeom prst="rect">
            <a:avLst/>
          </a:prstGeom>
          <a:noFill/>
        </p:spPr>
        <p:txBody>
          <a:bodyPr wrap="square" rtlCol="0">
            <a:spAutoFit/>
          </a:bodyPr>
          <a:lstStyle/>
          <a:p>
            <a:r>
              <a:rPr lang="en-US" sz="2400" b="1" dirty="0"/>
              <a:t>Figure 1: </a:t>
            </a:r>
            <a:r>
              <a:rPr lang="en-US" sz="2400" dirty="0"/>
              <a:t>The ISS as of 10/4/18 (</a:t>
            </a:r>
            <a:r>
              <a:rPr lang="en-US" sz="2400" dirty="0">
                <a:hlinkClick r:id="rId15"/>
              </a:rPr>
              <a:t>NASA</a:t>
            </a:r>
            <a:r>
              <a:rPr lang="en-US" sz="2400" dirty="0"/>
              <a:t>)</a:t>
            </a:r>
          </a:p>
        </p:txBody>
      </p:sp>
      <p:sp>
        <p:nvSpPr>
          <p:cNvPr id="1036" name="TextBox 1035">
            <a:extLst>
              <a:ext uri="{FF2B5EF4-FFF2-40B4-BE49-F238E27FC236}">
                <a16:creationId xmlns:a16="http://schemas.microsoft.com/office/drawing/2014/main" id="{D0A7FCB7-15E1-60EF-EB6B-03B6F383F073}"/>
              </a:ext>
            </a:extLst>
          </p:cNvPr>
          <p:cNvSpPr txBox="1"/>
          <p:nvPr/>
        </p:nvSpPr>
        <p:spPr>
          <a:xfrm>
            <a:off x="288598" y="14722216"/>
            <a:ext cx="7122385" cy="6659259"/>
          </a:xfrm>
          <a:prstGeom prst="rect">
            <a:avLst/>
          </a:prstGeom>
          <a:noFill/>
        </p:spPr>
        <p:txBody>
          <a:bodyPr wrap="square" rtlCol="0">
            <a:spAutoFit/>
          </a:bodyPr>
          <a:lstStyle/>
          <a:p>
            <a:pPr algn="just"/>
            <a:r>
              <a:rPr lang="en-US" sz="2667" dirty="0"/>
              <a:t>Knowledge of the </a:t>
            </a:r>
            <a:r>
              <a:rPr lang="en-US" sz="2667" b="1" dirty="0"/>
              <a:t>thermosphere density </a:t>
            </a:r>
            <a:r>
              <a:rPr lang="en-US" sz="2667" dirty="0"/>
              <a:t>and ISS’s </a:t>
            </a:r>
            <a:r>
              <a:rPr lang="en-US" sz="2667" b="1" dirty="0"/>
              <a:t>drag coefficient </a:t>
            </a:r>
            <a:r>
              <a:rPr lang="en-US" sz="2667" dirty="0"/>
              <a:t>aid in the prediction of how fast the ISS’s orbit decays. Modeling the thermosphere involves information about future states of the </a:t>
            </a:r>
            <a:r>
              <a:rPr lang="en-US" sz="2667" b="1" dirty="0"/>
              <a:t>solar radio flux </a:t>
            </a:r>
            <a:r>
              <a:rPr lang="en-US" sz="2667" dirty="0"/>
              <a:t>(F10). The F10 prediction is provided monthly to the ISS Program by MSFC Engineering for such ORM planning, e.g., Figure 3.</a:t>
            </a:r>
          </a:p>
          <a:p>
            <a:pPr algn="just"/>
            <a:endParaRPr lang="en-US" sz="2667" dirty="0"/>
          </a:p>
          <a:p>
            <a:pPr algn="just"/>
            <a:r>
              <a:rPr lang="en-US" sz="2667" dirty="0"/>
              <a:t>Times before the historic F10 database can be populated by using correlation functions between times when the sunspot number and F10 overlap.</a:t>
            </a:r>
          </a:p>
          <a:p>
            <a:pPr algn="just"/>
            <a:endParaRPr lang="en-US" sz="2667" dirty="0"/>
          </a:p>
          <a:p>
            <a:pPr algn="just"/>
            <a:r>
              <a:rPr lang="en-US" sz="2667" dirty="0"/>
              <a:t>Difficulties arise in the solar cycle prediction when the observed data has two peaks (see Figure 4), attributed to lag of activity between the northern and southern hemispheres of the Sun. </a:t>
            </a:r>
          </a:p>
        </p:txBody>
      </p:sp>
      <p:graphicFrame>
        <p:nvGraphicFramePr>
          <p:cNvPr id="1040" name="Chart 1039">
            <a:extLst>
              <a:ext uri="{FF2B5EF4-FFF2-40B4-BE49-F238E27FC236}">
                <a16:creationId xmlns:a16="http://schemas.microsoft.com/office/drawing/2014/main" id="{1625B5E7-248F-9EFD-67AE-A85ED8E0A701}"/>
              </a:ext>
            </a:extLst>
          </p:cNvPr>
          <p:cNvGraphicFramePr>
            <a:graphicFrameLocks/>
          </p:cNvGraphicFramePr>
          <p:nvPr>
            <p:extLst>
              <p:ext uri="{D42A27DB-BD31-4B8C-83A1-F6EECF244321}">
                <p14:modId xmlns:p14="http://schemas.microsoft.com/office/powerpoint/2010/main" val="3332471164"/>
              </p:ext>
            </p:extLst>
          </p:nvPr>
        </p:nvGraphicFramePr>
        <p:xfrm>
          <a:off x="7622065" y="15463539"/>
          <a:ext cx="7063589" cy="4548607"/>
        </p:xfrm>
        <a:graphic>
          <a:graphicData uri="http://schemas.openxmlformats.org/drawingml/2006/chart">
            <c:chart xmlns:c="http://schemas.openxmlformats.org/drawingml/2006/chart" xmlns:r="http://schemas.openxmlformats.org/officeDocument/2006/relationships" r:id="rId16"/>
          </a:graphicData>
        </a:graphic>
      </p:graphicFrame>
      <p:sp>
        <p:nvSpPr>
          <p:cNvPr id="1047" name="TextBox 1046">
            <a:extLst>
              <a:ext uri="{FF2B5EF4-FFF2-40B4-BE49-F238E27FC236}">
                <a16:creationId xmlns:a16="http://schemas.microsoft.com/office/drawing/2014/main" id="{CEC2698C-58D8-C391-8B64-415B6A76B14B}"/>
              </a:ext>
            </a:extLst>
          </p:cNvPr>
          <p:cNvSpPr txBox="1"/>
          <p:nvPr/>
        </p:nvSpPr>
        <p:spPr>
          <a:xfrm>
            <a:off x="8281092" y="15841189"/>
            <a:ext cx="2814536" cy="769441"/>
          </a:xfrm>
          <a:prstGeom prst="rect">
            <a:avLst/>
          </a:prstGeom>
          <a:noFill/>
        </p:spPr>
        <p:txBody>
          <a:bodyPr wrap="square" rtlCol="0">
            <a:spAutoFit/>
          </a:bodyPr>
          <a:lstStyle/>
          <a:p>
            <a:r>
              <a:rPr lang="en-US" sz="4400" dirty="0"/>
              <a:t>Cycle 24</a:t>
            </a:r>
          </a:p>
        </p:txBody>
      </p:sp>
      <p:sp>
        <p:nvSpPr>
          <p:cNvPr id="1048" name="TextBox 1047">
            <a:extLst>
              <a:ext uri="{FF2B5EF4-FFF2-40B4-BE49-F238E27FC236}">
                <a16:creationId xmlns:a16="http://schemas.microsoft.com/office/drawing/2014/main" id="{F3B471DA-9E3C-E63D-E84C-C89322399C6E}"/>
              </a:ext>
            </a:extLst>
          </p:cNvPr>
          <p:cNvSpPr txBox="1"/>
          <p:nvPr/>
        </p:nvSpPr>
        <p:spPr>
          <a:xfrm>
            <a:off x="12383528" y="10301752"/>
            <a:ext cx="2814536" cy="769441"/>
          </a:xfrm>
          <a:prstGeom prst="rect">
            <a:avLst/>
          </a:prstGeom>
          <a:noFill/>
        </p:spPr>
        <p:txBody>
          <a:bodyPr wrap="square" rtlCol="0">
            <a:spAutoFit/>
          </a:bodyPr>
          <a:lstStyle/>
          <a:p>
            <a:r>
              <a:rPr lang="en-US" sz="4400" dirty="0"/>
              <a:t>Cycle 25</a:t>
            </a:r>
          </a:p>
        </p:txBody>
      </p:sp>
      <p:sp>
        <p:nvSpPr>
          <p:cNvPr id="1049" name="TextBox 1048">
            <a:extLst>
              <a:ext uri="{FF2B5EF4-FFF2-40B4-BE49-F238E27FC236}">
                <a16:creationId xmlns:a16="http://schemas.microsoft.com/office/drawing/2014/main" id="{E1C30F01-45ED-D657-0B69-2E66A6DF826F}"/>
              </a:ext>
            </a:extLst>
          </p:cNvPr>
          <p:cNvSpPr txBox="1"/>
          <p:nvPr/>
        </p:nvSpPr>
        <p:spPr>
          <a:xfrm>
            <a:off x="30083712" y="10369499"/>
            <a:ext cx="2814536" cy="769441"/>
          </a:xfrm>
          <a:prstGeom prst="rect">
            <a:avLst/>
          </a:prstGeom>
          <a:noFill/>
        </p:spPr>
        <p:txBody>
          <a:bodyPr wrap="square" rtlCol="0">
            <a:spAutoFit/>
          </a:bodyPr>
          <a:lstStyle/>
          <a:p>
            <a:r>
              <a:rPr lang="en-US" sz="4400" dirty="0"/>
              <a:t>Cycle 25</a:t>
            </a:r>
          </a:p>
        </p:txBody>
      </p:sp>
      <p:sp>
        <p:nvSpPr>
          <p:cNvPr id="1050" name="TextBox 1049">
            <a:extLst>
              <a:ext uri="{FF2B5EF4-FFF2-40B4-BE49-F238E27FC236}">
                <a16:creationId xmlns:a16="http://schemas.microsoft.com/office/drawing/2014/main" id="{7D0988FE-CCAB-DBAA-3A88-2CA06023D71B}"/>
              </a:ext>
            </a:extLst>
          </p:cNvPr>
          <p:cNvSpPr txBox="1"/>
          <p:nvPr/>
        </p:nvSpPr>
        <p:spPr>
          <a:xfrm>
            <a:off x="7597877" y="19999075"/>
            <a:ext cx="5726357" cy="1323439"/>
          </a:xfrm>
          <a:prstGeom prst="rect">
            <a:avLst/>
          </a:prstGeom>
          <a:noFill/>
        </p:spPr>
        <p:txBody>
          <a:bodyPr wrap="square" rtlCol="0">
            <a:spAutoFit/>
          </a:bodyPr>
          <a:lstStyle/>
          <a:p>
            <a:r>
              <a:rPr lang="en-US" sz="2000" b="1" dirty="0"/>
              <a:t>Figure 4:</a:t>
            </a:r>
            <a:r>
              <a:rPr lang="en-US" sz="2000" dirty="0"/>
              <a:t> The June 2012 MSAFE [3] prediction of the F10 solar radio flux, overlaid with the future observations (</a:t>
            </a:r>
            <a:r>
              <a:rPr lang="en-US" sz="2000" dirty="0">
                <a:solidFill>
                  <a:srgbClr val="0070C0"/>
                </a:solidFill>
                <a:hlinkClick r:id="rId17">
                  <a:extLst>
                    <a:ext uri="{A12FA001-AC4F-418D-AE19-62706E023703}">
                      <ahyp:hlinkClr xmlns:ahyp="http://schemas.microsoft.com/office/drawing/2018/hyperlinkcolor" val="tx"/>
                    </a:ext>
                  </a:extLst>
                </a:hlinkClick>
              </a:rPr>
              <a:t>https://www.nasa.gov/solar-cycle-progression-and-forecast/archived-forecast/</a:t>
            </a:r>
            <a:r>
              <a:rPr lang="en-US" sz="2000" dirty="0"/>
              <a:t>) </a:t>
            </a:r>
            <a:endParaRPr lang="en-US" sz="2000" b="1" dirty="0"/>
          </a:p>
        </p:txBody>
      </p:sp>
      <p:sp>
        <p:nvSpPr>
          <p:cNvPr id="1051" name="TextBox 1050">
            <a:extLst>
              <a:ext uri="{FF2B5EF4-FFF2-40B4-BE49-F238E27FC236}">
                <a16:creationId xmlns:a16="http://schemas.microsoft.com/office/drawing/2014/main" id="{8D5A5086-0F5E-6ED1-6C46-5EB6AA808902}"/>
              </a:ext>
            </a:extLst>
          </p:cNvPr>
          <p:cNvSpPr txBox="1"/>
          <p:nvPr/>
        </p:nvSpPr>
        <p:spPr>
          <a:xfrm>
            <a:off x="15124090" y="11846383"/>
            <a:ext cx="6678287" cy="5427961"/>
          </a:xfrm>
          <a:prstGeom prst="rect">
            <a:avLst/>
          </a:prstGeom>
          <a:noFill/>
        </p:spPr>
        <p:txBody>
          <a:bodyPr wrap="square" rtlCol="0">
            <a:spAutoFit/>
          </a:bodyPr>
          <a:lstStyle/>
          <a:p>
            <a:pPr algn="just"/>
            <a:r>
              <a:rPr lang="en-US" sz="2667" dirty="0"/>
              <a:t>Several solar cycle predictions are available to the public. In Figure 5, three such predictions are shown for sunspot number, provided by:</a:t>
            </a:r>
          </a:p>
          <a:p>
            <a:pPr algn="just"/>
            <a:endParaRPr lang="en-US" sz="2667" dirty="0"/>
          </a:p>
          <a:p>
            <a:pPr marL="457200" indent="-457200" algn="just">
              <a:buFont typeface="Arial" panose="020B0604020202020204" pitchFamily="34" charset="0"/>
              <a:buChar char="•"/>
            </a:pPr>
            <a:r>
              <a:rPr lang="en-US" sz="2667" b="1" dirty="0"/>
              <a:t>Royal Observatory of Belgium</a:t>
            </a:r>
            <a:r>
              <a:rPr lang="en-US" sz="2667" dirty="0"/>
              <a:t>, Sunspot Index and Long-Term Solar Observations (SILSO)</a:t>
            </a:r>
          </a:p>
          <a:p>
            <a:pPr marL="457200" indent="-457200" algn="just">
              <a:buFont typeface="Arial" panose="020B0604020202020204" pitchFamily="34" charset="0"/>
              <a:buChar char="•"/>
            </a:pPr>
            <a:r>
              <a:rPr lang="en-US" sz="2667" b="1" dirty="0"/>
              <a:t>NASA Marshall Space Flight Center</a:t>
            </a:r>
            <a:r>
              <a:rPr lang="en-US" sz="2667" dirty="0"/>
              <a:t>, MSFC Solar Activity Future Estimation (MSAFE)</a:t>
            </a:r>
          </a:p>
          <a:p>
            <a:pPr marL="457200" indent="-457200" algn="just">
              <a:buFont typeface="Arial" panose="020B0604020202020204" pitchFamily="34" charset="0"/>
              <a:buChar char="•"/>
            </a:pPr>
            <a:r>
              <a:rPr lang="en-US" sz="2667" b="1" dirty="0"/>
              <a:t>NOAA Space Weather Prediction Center </a:t>
            </a:r>
            <a:r>
              <a:rPr lang="en-US" sz="2667" dirty="0"/>
              <a:t>(SWPC)</a:t>
            </a:r>
          </a:p>
          <a:p>
            <a:pPr marL="457200" indent="-457200" algn="just">
              <a:buFont typeface="Arial" panose="020B0604020202020204" pitchFamily="34" charset="0"/>
              <a:buChar char="•"/>
            </a:pPr>
            <a:endParaRPr lang="en-US" sz="2667" dirty="0"/>
          </a:p>
          <a:p>
            <a:pPr algn="just"/>
            <a:endParaRPr lang="en-US" sz="2667" dirty="0"/>
          </a:p>
        </p:txBody>
      </p:sp>
      <p:sp>
        <p:nvSpPr>
          <p:cNvPr id="1058" name="Rectangle 1057">
            <a:extLst>
              <a:ext uri="{FF2B5EF4-FFF2-40B4-BE49-F238E27FC236}">
                <a16:creationId xmlns:a16="http://schemas.microsoft.com/office/drawing/2014/main" id="{581728A8-73D6-E220-812D-C85FCDAE8536}"/>
              </a:ext>
            </a:extLst>
          </p:cNvPr>
          <p:cNvSpPr/>
          <p:nvPr/>
        </p:nvSpPr>
        <p:spPr>
          <a:xfrm rot="5400000" flipV="1">
            <a:off x="16589215" y="15637850"/>
            <a:ext cx="10974901" cy="78499"/>
          </a:xfrm>
          <a:prstGeom prst="rect">
            <a:avLst/>
          </a:prstGeom>
          <a:solidFill>
            <a:srgbClr val="328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baseline="-25000" dirty="0"/>
          </a:p>
        </p:txBody>
      </p:sp>
      <p:sp>
        <p:nvSpPr>
          <p:cNvPr id="1059" name="TextBox 1058">
            <a:extLst>
              <a:ext uri="{FF2B5EF4-FFF2-40B4-BE49-F238E27FC236}">
                <a16:creationId xmlns:a16="http://schemas.microsoft.com/office/drawing/2014/main" id="{C8558038-51CB-1204-88C8-844279EB6C5F}"/>
              </a:ext>
            </a:extLst>
          </p:cNvPr>
          <p:cNvSpPr txBox="1"/>
          <p:nvPr/>
        </p:nvSpPr>
        <p:spPr>
          <a:xfrm>
            <a:off x="297358" y="13796767"/>
            <a:ext cx="7428878" cy="995209"/>
          </a:xfrm>
          <a:prstGeom prst="rect">
            <a:avLst/>
          </a:prstGeom>
          <a:noFill/>
        </p:spPr>
        <p:txBody>
          <a:bodyPr wrap="square" rtlCol="0">
            <a:spAutoFit/>
          </a:bodyPr>
          <a:lstStyle/>
          <a:p>
            <a:r>
              <a:rPr lang="en-US" sz="5867" b="1" dirty="0">
                <a:solidFill>
                  <a:srgbClr val="3284BF"/>
                </a:solidFill>
              </a:rPr>
              <a:t>Solar Cycle Prediction:</a:t>
            </a:r>
          </a:p>
        </p:txBody>
      </p:sp>
      <p:sp>
        <p:nvSpPr>
          <p:cNvPr id="1060" name="TextBox 1059">
            <a:extLst>
              <a:ext uri="{FF2B5EF4-FFF2-40B4-BE49-F238E27FC236}">
                <a16:creationId xmlns:a16="http://schemas.microsoft.com/office/drawing/2014/main" id="{774C1E09-E98E-CF5A-1E1B-EC7C70E88C64}"/>
              </a:ext>
            </a:extLst>
          </p:cNvPr>
          <p:cNvSpPr txBox="1"/>
          <p:nvPr/>
        </p:nvSpPr>
        <p:spPr>
          <a:xfrm>
            <a:off x="15052552" y="9986199"/>
            <a:ext cx="7428878" cy="1898084"/>
          </a:xfrm>
          <a:prstGeom prst="rect">
            <a:avLst/>
          </a:prstGeom>
          <a:noFill/>
        </p:spPr>
        <p:txBody>
          <a:bodyPr wrap="square" rtlCol="0">
            <a:spAutoFit/>
          </a:bodyPr>
          <a:lstStyle/>
          <a:p>
            <a:r>
              <a:rPr lang="en-US" sz="5867" b="1" dirty="0">
                <a:solidFill>
                  <a:srgbClr val="3284BF"/>
                </a:solidFill>
              </a:rPr>
              <a:t>Solar Cycle Prediction Comparisons:</a:t>
            </a:r>
          </a:p>
        </p:txBody>
      </p:sp>
      <p:sp>
        <p:nvSpPr>
          <p:cNvPr id="1061" name="Rectangle 1060">
            <a:extLst>
              <a:ext uri="{FF2B5EF4-FFF2-40B4-BE49-F238E27FC236}">
                <a16:creationId xmlns:a16="http://schemas.microsoft.com/office/drawing/2014/main" id="{BDEE9E67-AE67-4B94-83ED-9643B1795545}"/>
              </a:ext>
            </a:extLst>
          </p:cNvPr>
          <p:cNvSpPr/>
          <p:nvPr/>
        </p:nvSpPr>
        <p:spPr>
          <a:xfrm rot="5400000" flipV="1">
            <a:off x="9522459" y="15637850"/>
            <a:ext cx="10974901" cy="78499"/>
          </a:xfrm>
          <a:prstGeom prst="rect">
            <a:avLst/>
          </a:prstGeom>
          <a:solidFill>
            <a:srgbClr val="328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baseline="-25000" dirty="0"/>
          </a:p>
        </p:txBody>
      </p:sp>
      <p:sp>
        <p:nvSpPr>
          <p:cNvPr id="1062" name="Rectangle 1061">
            <a:extLst>
              <a:ext uri="{FF2B5EF4-FFF2-40B4-BE49-F238E27FC236}">
                <a16:creationId xmlns:a16="http://schemas.microsoft.com/office/drawing/2014/main" id="{E77EDFBC-B707-4867-B785-16376168378A}"/>
              </a:ext>
            </a:extLst>
          </p:cNvPr>
          <p:cNvSpPr/>
          <p:nvPr/>
        </p:nvSpPr>
        <p:spPr>
          <a:xfrm rot="5400000" flipV="1">
            <a:off x="2013409" y="15637850"/>
            <a:ext cx="10974901" cy="78499"/>
          </a:xfrm>
          <a:prstGeom prst="rect">
            <a:avLst/>
          </a:prstGeom>
          <a:solidFill>
            <a:srgbClr val="328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b="1" baseline="-25000" dirty="0"/>
          </a:p>
        </p:txBody>
      </p:sp>
      <p:sp>
        <p:nvSpPr>
          <p:cNvPr id="1064" name="TextBox 1063">
            <a:extLst>
              <a:ext uri="{FF2B5EF4-FFF2-40B4-BE49-F238E27FC236}">
                <a16:creationId xmlns:a16="http://schemas.microsoft.com/office/drawing/2014/main" id="{66533073-CA3A-1AB0-FD66-AF4AD5B978E1}"/>
              </a:ext>
            </a:extLst>
          </p:cNvPr>
          <p:cNvSpPr txBox="1"/>
          <p:nvPr/>
        </p:nvSpPr>
        <p:spPr>
          <a:xfrm>
            <a:off x="22155678" y="16111547"/>
            <a:ext cx="8238707" cy="995209"/>
          </a:xfrm>
          <a:prstGeom prst="rect">
            <a:avLst/>
          </a:prstGeom>
          <a:noFill/>
        </p:spPr>
        <p:txBody>
          <a:bodyPr wrap="square" rtlCol="0">
            <a:spAutoFit/>
          </a:bodyPr>
          <a:lstStyle/>
          <a:p>
            <a:r>
              <a:rPr lang="en-US" sz="5867" b="1" dirty="0">
                <a:solidFill>
                  <a:srgbClr val="3284BF"/>
                </a:solidFill>
              </a:rPr>
              <a:t>Acknowledgements</a:t>
            </a:r>
          </a:p>
        </p:txBody>
      </p:sp>
      <p:sp>
        <p:nvSpPr>
          <p:cNvPr id="1067" name="TextBox 1066">
            <a:extLst>
              <a:ext uri="{FF2B5EF4-FFF2-40B4-BE49-F238E27FC236}">
                <a16:creationId xmlns:a16="http://schemas.microsoft.com/office/drawing/2014/main" id="{9EF45C7E-9AAB-F7DA-0AC9-F87113478FA5}"/>
              </a:ext>
            </a:extLst>
          </p:cNvPr>
          <p:cNvSpPr txBox="1"/>
          <p:nvPr/>
        </p:nvSpPr>
        <p:spPr>
          <a:xfrm>
            <a:off x="22269935" y="16917915"/>
            <a:ext cx="10273719" cy="1015663"/>
          </a:xfrm>
          <a:prstGeom prst="rect">
            <a:avLst/>
          </a:prstGeom>
          <a:noFill/>
        </p:spPr>
        <p:txBody>
          <a:bodyPr wrap="square">
            <a:spAutoFit/>
          </a:bodyPr>
          <a:lstStyle/>
          <a:p>
            <a:r>
              <a:rPr lang="en-US" sz="2000" dirty="0">
                <a:latin typeface="Open Sans" panose="020B0606030504020204" pitchFamily="34" charset="0"/>
              </a:rPr>
              <a:t>Support for the monthly MSAFE solar forecasts is provided by the ISS Program Office. Additional support for MSFC space weather SBIR and related activities is provided by the NASA Space Weather Program. </a:t>
            </a:r>
            <a:endParaRPr lang="en-US" sz="2000" dirty="0"/>
          </a:p>
        </p:txBody>
      </p:sp>
      <p:sp>
        <p:nvSpPr>
          <p:cNvPr id="1072" name="TextBox 1071">
            <a:extLst>
              <a:ext uri="{FF2B5EF4-FFF2-40B4-BE49-F238E27FC236}">
                <a16:creationId xmlns:a16="http://schemas.microsoft.com/office/drawing/2014/main" id="{21F862A8-66EE-4D0B-BEF0-A866638D1684}"/>
              </a:ext>
            </a:extLst>
          </p:cNvPr>
          <p:cNvSpPr txBox="1"/>
          <p:nvPr/>
        </p:nvSpPr>
        <p:spPr>
          <a:xfrm>
            <a:off x="15068485" y="16884718"/>
            <a:ext cx="6742420" cy="995209"/>
          </a:xfrm>
          <a:prstGeom prst="rect">
            <a:avLst/>
          </a:prstGeom>
          <a:noFill/>
        </p:spPr>
        <p:txBody>
          <a:bodyPr wrap="square" rtlCol="0">
            <a:spAutoFit/>
          </a:bodyPr>
          <a:lstStyle/>
          <a:p>
            <a:r>
              <a:rPr lang="en-US" sz="5867" b="1" dirty="0">
                <a:solidFill>
                  <a:srgbClr val="3284BF"/>
                </a:solidFill>
              </a:rPr>
              <a:t>Forward Work:</a:t>
            </a:r>
          </a:p>
        </p:txBody>
      </p:sp>
      <p:sp>
        <p:nvSpPr>
          <p:cNvPr id="1075" name="TextBox 1074">
            <a:extLst>
              <a:ext uri="{FF2B5EF4-FFF2-40B4-BE49-F238E27FC236}">
                <a16:creationId xmlns:a16="http://schemas.microsoft.com/office/drawing/2014/main" id="{2E3CD025-8115-DC68-2C20-B5AE805DE0FD}"/>
              </a:ext>
            </a:extLst>
          </p:cNvPr>
          <p:cNvSpPr txBox="1"/>
          <p:nvPr/>
        </p:nvSpPr>
        <p:spPr>
          <a:xfrm>
            <a:off x="15124090" y="17878609"/>
            <a:ext cx="6722058" cy="3379387"/>
          </a:xfrm>
          <a:prstGeom prst="rect">
            <a:avLst/>
          </a:prstGeom>
          <a:noFill/>
        </p:spPr>
        <p:txBody>
          <a:bodyPr wrap="square">
            <a:spAutoFit/>
          </a:bodyPr>
          <a:lstStyle/>
          <a:p>
            <a:pPr algn="just"/>
            <a:r>
              <a:rPr lang="en-US" sz="2670" dirty="0"/>
              <a:t>Understanding how various solar cycle prediction models perform at different points in the cycle can be insightful to satellite owners and flying laboratories such as ISS. Due to the increase of assets in LEO and plans for a commercial space station, it is even more imperative to have improved solar inputs to thermosphere models for drag estimation.</a:t>
            </a:r>
          </a:p>
        </p:txBody>
      </p:sp>
      <p:sp>
        <p:nvSpPr>
          <p:cNvPr id="1079" name="TextBox 1078">
            <a:extLst>
              <a:ext uri="{FF2B5EF4-FFF2-40B4-BE49-F238E27FC236}">
                <a16:creationId xmlns:a16="http://schemas.microsoft.com/office/drawing/2014/main" id="{2FD14082-5119-38EB-0D7E-912B0ADE2387}"/>
              </a:ext>
            </a:extLst>
          </p:cNvPr>
          <p:cNvSpPr txBox="1"/>
          <p:nvPr/>
        </p:nvSpPr>
        <p:spPr>
          <a:xfrm rot="19794974">
            <a:off x="12560706" y="6167825"/>
            <a:ext cx="3061799" cy="1200329"/>
          </a:xfrm>
          <a:prstGeom prst="rect">
            <a:avLst/>
          </a:prstGeom>
          <a:noFill/>
        </p:spPr>
        <p:txBody>
          <a:bodyPr wrap="square">
            <a:spAutoFit/>
          </a:bodyPr>
          <a:lstStyle/>
          <a:p>
            <a:r>
              <a:rPr lang="en-US" sz="3600" dirty="0"/>
              <a:t>Dalton Minimum</a:t>
            </a:r>
          </a:p>
        </p:txBody>
      </p:sp>
      <p:sp>
        <p:nvSpPr>
          <p:cNvPr id="1083" name="TextBox 1082">
            <a:extLst>
              <a:ext uri="{FF2B5EF4-FFF2-40B4-BE49-F238E27FC236}">
                <a16:creationId xmlns:a16="http://schemas.microsoft.com/office/drawing/2014/main" id="{C5FA401D-6E74-1F54-E7BA-91BE7F18CA6E}"/>
              </a:ext>
            </a:extLst>
          </p:cNvPr>
          <p:cNvSpPr txBox="1"/>
          <p:nvPr/>
        </p:nvSpPr>
        <p:spPr>
          <a:xfrm>
            <a:off x="26311546" y="5039750"/>
            <a:ext cx="2274882" cy="646331"/>
          </a:xfrm>
          <a:prstGeom prst="rect">
            <a:avLst/>
          </a:prstGeom>
          <a:noFill/>
        </p:spPr>
        <p:txBody>
          <a:bodyPr wrap="square">
            <a:spAutoFit/>
          </a:bodyPr>
          <a:lstStyle/>
          <a:p>
            <a:r>
              <a:rPr lang="en-US" sz="3600" dirty="0"/>
              <a:t>Space Age</a:t>
            </a:r>
          </a:p>
        </p:txBody>
      </p:sp>
      <p:sp>
        <p:nvSpPr>
          <p:cNvPr id="1087" name="TextBox 1086">
            <a:extLst>
              <a:ext uri="{FF2B5EF4-FFF2-40B4-BE49-F238E27FC236}">
                <a16:creationId xmlns:a16="http://schemas.microsoft.com/office/drawing/2014/main" id="{D8C3B895-4540-9785-0BDA-1732A16D5EB7}"/>
              </a:ext>
            </a:extLst>
          </p:cNvPr>
          <p:cNvSpPr txBox="1"/>
          <p:nvPr/>
        </p:nvSpPr>
        <p:spPr>
          <a:xfrm rot="19751052">
            <a:off x="17169700" y="5179593"/>
            <a:ext cx="2658753" cy="1200329"/>
          </a:xfrm>
          <a:prstGeom prst="rect">
            <a:avLst/>
          </a:prstGeom>
          <a:noFill/>
        </p:spPr>
        <p:txBody>
          <a:bodyPr wrap="square">
            <a:spAutoFit/>
          </a:bodyPr>
          <a:lstStyle/>
          <a:p>
            <a:r>
              <a:rPr lang="en-US" sz="3600" dirty="0"/>
              <a:t>Carrington Event (1859)</a:t>
            </a:r>
          </a:p>
        </p:txBody>
      </p:sp>
    </p:spTree>
    <p:extLst>
      <p:ext uri="{BB962C8B-B14F-4D97-AF65-F5344CB8AC3E}">
        <p14:creationId xmlns:p14="http://schemas.microsoft.com/office/powerpoint/2010/main" val="2745811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5663</TotalTime>
  <Words>685</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Open Sans</vt:lpstr>
      <vt:lpstr>Office Theme</vt:lpstr>
      <vt:lpstr>Solar Cycle 25 Model Prediction Comparisons: An Engineering Perspective DeStefano, Anthony (anthony.m.destefano@nasa.gov); Suggs, Ronnie NASA/Marshall Space Flight Center, Huntsville, AL</vt:lpstr>
    </vt:vector>
  </TitlesOfParts>
  <Company>UCLA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poster Author name, affiliation, email</dc:title>
  <dc:creator>Bethany Myers</dc:creator>
  <cp:lastModifiedBy>DeStefano, Anthony M. (MSFC-EV44)</cp:lastModifiedBy>
  <cp:revision>28</cp:revision>
  <dcterms:created xsi:type="dcterms:W3CDTF">2015-02-24T18:33:10Z</dcterms:created>
  <dcterms:modified xsi:type="dcterms:W3CDTF">2024-04-02T14:49:33Z</dcterms:modified>
</cp:coreProperties>
</file>