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6"/>
  </p:notesMasterIdLst>
  <p:sldIdLst>
    <p:sldId id="267" r:id="rId5"/>
  </p:sldIdLst>
  <p:sldSz cx="36576000" cy="43891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userDrawn="1">
          <p15:clr>
            <a:srgbClr val="A4A3A4"/>
          </p15:clr>
        </p15:guide>
        <p15:guide id="2"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B70"/>
    <a:srgbClr val="333399"/>
    <a:srgbClr val="000066"/>
    <a:srgbClr val="660066"/>
    <a:srgbClr val="CCCCFF"/>
    <a:srgbClr val="FFFFFF"/>
    <a:srgbClr val="9900CC"/>
    <a:srgbClr val="CC00FF"/>
    <a:srgbClr val="CCEC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4660"/>
  </p:normalViewPr>
  <p:slideViewPr>
    <p:cSldViewPr snapToGrid="0">
      <p:cViewPr varScale="1">
        <p:scale>
          <a:sx n="25" d="100"/>
          <a:sy n="25" d="100"/>
        </p:scale>
        <p:origin x="804" y="150"/>
      </p:cViewPr>
      <p:guideLst>
        <p:guide orient="horz" pos="13824"/>
        <p:guide pos="11520"/>
      </p:guideLst>
    </p:cSldViewPr>
  </p:slideViewPr>
  <p:notesTextViewPr>
    <p:cViewPr>
      <p:scale>
        <a:sx n="1" d="1"/>
        <a:sy n="1" d="1"/>
      </p:scale>
      <p:origin x="0" y="0"/>
    </p:cViewPr>
  </p:notesTextViewPr>
  <p:sorterViewPr>
    <p:cViewPr>
      <p:scale>
        <a:sx n="100" d="100"/>
        <a:sy n="100" d="100"/>
      </p:scale>
      <p:origin x="0" y="-546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DE173F-B532-4551-ADC3-247D0386E734}" type="datetimeFigureOut">
              <a:rPr lang="en-US" smtClean="0"/>
              <a:t>4/16/2024</a:t>
            </a:fld>
            <a:endParaRPr lang="en-US"/>
          </a:p>
        </p:txBody>
      </p:sp>
      <p:sp>
        <p:nvSpPr>
          <p:cNvPr id="4" name="Slide Image Placeholder 3"/>
          <p:cNvSpPr>
            <a:spLocks noGrp="1" noRot="1" noChangeAspect="1"/>
          </p:cNvSpPr>
          <p:nvPr>
            <p:ph type="sldImg" idx="2"/>
          </p:nvPr>
        </p:nvSpPr>
        <p:spPr>
          <a:xfrm>
            <a:off x="2143125" y="1143000"/>
            <a:ext cx="25717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8258-D076-488B-843F-A1E9FF0967A9}" type="slidenum">
              <a:rPr lang="en-US" smtClean="0"/>
              <a:t>‹#›</a:t>
            </a:fld>
            <a:endParaRPr lang="en-US"/>
          </a:p>
        </p:txBody>
      </p:sp>
    </p:spTree>
    <p:extLst>
      <p:ext uri="{BB962C8B-B14F-4D97-AF65-F5344CB8AC3E}">
        <p14:creationId xmlns:p14="http://schemas.microsoft.com/office/powerpoint/2010/main" val="428174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7183123"/>
            <a:ext cx="31089600" cy="1528064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4572000" y="23053043"/>
            <a:ext cx="27432000" cy="10596877"/>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0F52CC-8A86-43B2-8497-D835EB9E89AA}"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EF30C-C823-49ED-91D8-E31D1213BE3E}" type="slidenum">
              <a:rPr lang="en-US" smtClean="0"/>
              <a:t>‹#›</a:t>
            </a:fld>
            <a:endParaRPr lang="en-US"/>
          </a:p>
        </p:txBody>
      </p:sp>
    </p:spTree>
    <p:extLst>
      <p:ext uri="{BB962C8B-B14F-4D97-AF65-F5344CB8AC3E}">
        <p14:creationId xmlns:p14="http://schemas.microsoft.com/office/powerpoint/2010/main" val="986272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0F52CC-8A86-43B2-8497-D835EB9E89AA}"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EF30C-C823-49ED-91D8-E31D1213BE3E}" type="slidenum">
              <a:rPr lang="en-US" smtClean="0"/>
              <a:t>‹#›</a:t>
            </a:fld>
            <a:endParaRPr lang="en-US"/>
          </a:p>
        </p:txBody>
      </p:sp>
    </p:spTree>
    <p:extLst>
      <p:ext uri="{BB962C8B-B14F-4D97-AF65-F5344CB8AC3E}">
        <p14:creationId xmlns:p14="http://schemas.microsoft.com/office/powerpoint/2010/main" val="1836993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2" y="2336800"/>
            <a:ext cx="7886700"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2" y="2336800"/>
            <a:ext cx="23202900" cy="3719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0F52CC-8A86-43B2-8497-D835EB9E89AA}"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EF30C-C823-49ED-91D8-E31D1213BE3E}" type="slidenum">
              <a:rPr lang="en-US" smtClean="0"/>
              <a:t>‹#›</a:t>
            </a:fld>
            <a:endParaRPr lang="en-US"/>
          </a:p>
        </p:txBody>
      </p:sp>
    </p:spTree>
    <p:extLst>
      <p:ext uri="{BB962C8B-B14F-4D97-AF65-F5344CB8AC3E}">
        <p14:creationId xmlns:p14="http://schemas.microsoft.com/office/powerpoint/2010/main" val="2934490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172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10942333"/>
            <a:ext cx="31546800" cy="18257517"/>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2495552" y="29372573"/>
            <a:ext cx="31546800" cy="9601197"/>
          </a:xfrm>
        </p:spPr>
        <p:txBody>
          <a:bodyPr/>
          <a:lstStyle>
            <a:lvl1pPr marL="0" indent="0">
              <a:buNone/>
              <a:defRPr sz="9600">
                <a:solidFill>
                  <a:schemeClr val="tx1"/>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0F52CC-8A86-43B2-8497-D835EB9E89AA}"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EF30C-C823-49ED-91D8-E31D1213BE3E}" type="slidenum">
              <a:rPr lang="en-US" smtClean="0"/>
              <a:t>‹#›</a:t>
            </a:fld>
            <a:endParaRPr lang="en-US"/>
          </a:p>
        </p:txBody>
      </p:sp>
    </p:spTree>
    <p:extLst>
      <p:ext uri="{BB962C8B-B14F-4D97-AF65-F5344CB8AC3E}">
        <p14:creationId xmlns:p14="http://schemas.microsoft.com/office/powerpoint/2010/main" val="303704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11684000"/>
            <a:ext cx="1554480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11684000"/>
            <a:ext cx="1554480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0F52CC-8A86-43B2-8497-D835EB9E89AA}"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EF30C-C823-49ED-91D8-E31D1213BE3E}" type="slidenum">
              <a:rPr lang="en-US" smtClean="0"/>
              <a:t>‹#›</a:t>
            </a:fld>
            <a:endParaRPr lang="en-US"/>
          </a:p>
        </p:txBody>
      </p:sp>
    </p:spTree>
    <p:extLst>
      <p:ext uri="{BB962C8B-B14F-4D97-AF65-F5344CB8AC3E}">
        <p14:creationId xmlns:p14="http://schemas.microsoft.com/office/powerpoint/2010/main" val="310898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2336810"/>
            <a:ext cx="3154680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10759443"/>
            <a:ext cx="15473360" cy="5273037"/>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6032480"/>
            <a:ext cx="15473360"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2" y="10759443"/>
            <a:ext cx="15549564" cy="5273037"/>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2" y="16032480"/>
            <a:ext cx="15549564"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0F52CC-8A86-43B2-8497-D835EB9E89AA}" type="datetimeFigureOut">
              <a:rPr lang="en-US"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EF30C-C823-49ED-91D8-E31D1213BE3E}" type="slidenum">
              <a:rPr lang="en-US" smtClean="0"/>
              <a:t>‹#›</a:t>
            </a:fld>
            <a:endParaRPr lang="en-US"/>
          </a:p>
        </p:txBody>
      </p:sp>
    </p:spTree>
    <p:extLst>
      <p:ext uri="{BB962C8B-B14F-4D97-AF65-F5344CB8AC3E}">
        <p14:creationId xmlns:p14="http://schemas.microsoft.com/office/powerpoint/2010/main" val="2168337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0F52CC-8A86-43B2-8497-D835EB9E89AA}" type="datetimeFigureOut">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EF30C-C823-49ED-91D8-E31D1213BE3E}" type="slidenum">
              <a:rPr lang="en-US" smtClean="0"/>
              <a:t>‹#›</a:t>
            </a:fld>
            <a:endParaRPr lang="en-US"/>
          </a:p>
        </p:txBody>
      </p:sp>
    </p:spTree>
    <p:extLst>
      <p:ext uri="{BB962C8B-B14F-4D97-AF65-F5344CB8AC3E}">
        <p14:creationId xmlns:p14="http://schemas.microsoft.com/office/powerpoint/2010/main" val="271661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0F52CC-8A86-43B2-8497-D835EB9E89AA}" type="datetimeFigureOut">
              <a:rPr lang="en-US" smtClean="0"/>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EF30C-C823-49ED-91D8-E31D1213BE3E}" type="slidenum">
              <a:rPr lang="en-US" smtClean="0"/>
              <a:t>‹#›</a:t>
            </a:fld>
            <a:endParaRPr lang="en-US"/>
          </a:p>
        </p:txBody>
      </p:sp>
    </p:spTree>
    <p:extLst>
      <p:ext uri="{BB962C8B-B14F-4D97-AF65-F5344CB8AC3E}">
        <p14:creationId xmlns:p14="http://schemas.microsoft.com/office/powerpoint/2010/main" val="163108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2926080"/>
            <a:ext cx="11796712" cy="1024128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6319530"/>
            <a:ext cx="18516600" cy="311912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13167360"/>
            <a:ext cx="11796712" cy="24394163"/>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920F52CC-8A86-43B2-8497-D835EB9E89AA}"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EF30C-C823-49ED-91D8-E31D1213BE3E}" type="slidenum">
              <a:rPr lang="en-US" smtClean="0"/>
              <a:t>‹#›</a:t>
            </a:fld>
            <a:endParaRPr lang="en-US"/>
          </a:p>
        </p:txBody>
      </p:sp>
    </p:spTree>
    <p:extLst>
      <p:ext uri="{BB962C8B-B14F-4D97-AF65-F5344CB8AC3E}">
        <p14:creationId xmlns:p14="http://schemas.microsoft.com/office/powerpoint/2010/main" val="2036022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2926080"/>
            <a:ext cx="11796712" cy="1024128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6319530"/>
            <a:ext cx="18516600" cy="311912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13167360"/>
            <a:ext cx="11796712" cy="24394163"/>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920F52CC-8A86-43B2-8497-D835EB9E89AA}"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EF30C-C823-49ED-91D8-E31D1213BE3E}" type="slidenum">
              <a:rPr lang="en-US" smtClean="0"/>
              <a:t>‹#›</a:t>
            </a:fld>
            <a:endParaRPr lang="en-US"/>
          </a:p>
        </p:txBody>
      </p:sp>
    </p:spTree>
    <p:extLst>
      <p:ext uri="{BB962C8B-B14F-4D97-AF65-F5344CB8AC3E}">
        <p14:creationId xmlns:p14="http://schemas.microsoft.com/office/powerpoint/2010/main" val="1202045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2336810"/>
            <a:ext cx="3154680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11684000"/>
            <a:ext cx="31546800" cy="2784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40680650"/>
            <a:ext cx="8229600" cy="2336800"/>
          </a:xfrm>
          <a:prstGeom prst="rect">
            <a:avLst/>
          </a:prstGeom>
        </p:spPr>
        <p:txBody>
          <a:bodyPr vert="horz" lIns="91440" tIns="45720" rIns="91440" bIns="45720" rtlCol="0" anchor="ctr"/>
          <a:lstStyle>
            <a:lvl1pPr algn="l">
              <a:defRPr sz="4800">
                <a:solidFill>
                  <a:schemeClr val="tx1">
                    <a:tint val="75000"/>
                  </a:schemeClr>
                </a:solidFill>
              </a:defRPr>
            </a:lvl1pPr>
          </a:lstStyle>
          <a:p>
            <a:fld id="{920F52CC-8A86-43B2-8497-D835EB9E89AA}" type="datetimeFigureOut">
              <a:rPr lang="en-US" smtClean="0"/>
              <a:t>4/16/2024</a:t>
            </a:fld>
            <a:endParaRPr lang="en-US"/>
          </a:p>
        </p:txBody>
      </p:sp>
      <p:sp>
        <p:nvSpPr>
          <p:cNvPr id="5" name="Footer Placeholder 4"/>
          <p:cNvSpPr>
            <a:spLocks noGrp="1"/>
          </p:cNvSpPr>
          <p:nvPr>
            <p:ph type="ftr" sz="quarter" idx="3"/>
          </p:nvPr>
        </p:nvSpPr>
        <p:spPr>
          <a:xfrm>
            <a:off x="12115800" y="40680650"/>
            <a:ext cx="12344400" cy="23368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40680650"/>
            <a:ext cx="8229600" cy="2336800"/>
          </a:xfrm>
          <a:prstGeom prst="rect">
            <a:avLst/>
          </a:prstGeom>
        </p:spPr>
        <p:txBody>
          <a:bodyPr vert="horz" lIns="91440" tIns="45720" rIns="91440" bIns="45720" rtlCol="0" anchor="ctr"/>
          <a:lstStyle>
            <a:lvl1pPr algn="r">
              <a:defRPr sz="4800">
                <a:solidFill>
                  <a:schemeClr val="tx1">
                    <a:tint val="75000"/>
                  </a:schemeClr>
                </a:solidFill>
              </a:defRPr>
            </a:lvl1pPr>
          </a:lstStyle>
          <a:p>
            <a:fld id="{707EF30C-C823-49ED-91D8-E31D1213BE3E}" type="slidenum">
              <a:rPr lang="en-US" smtClean="0"/>
              <a:t>‹#›</a:t>
            </a:fld>
            <a:endParaRPr lang="en-US"/>
          </a:p>
        </p:txBody>
      </p:sp>
    </p:spTree>
    <p:extLst>
      <p:ext uri="{BB962C8B-B14F-4D97-AF65-F5344CB8AC3E}">
        <p14:creationId xmlns:p14="http://schemas.microsoft.com/office/powerpoint/2010/main" val="15375347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A38A37-BA23-DF94-87C4-B417B023F8F4}"/>
              </a:ext>
            </a:extLst>
          </p:cNvPr>
          <p:cNvSpPr/>
          <p:nvPr/>
        </p:nvSpPr>
        <p:spPr>
          <a:xfrm>
            <a:off x="0" y="0"/>
            <a:ext cx="36576000" cy="54796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CE3068C-6993-7A5E-F55B-57BFE53790BA}"/>
              </a:ext>
            </a:extLst>
          </p:cNvPr>
          <p:cNvSpPr txBox="1"/>
          <p:nvPr/>
        </p:nvSpPr>
        <p:spPr>
          <a:xfrm>
            <a:off x="810085" y="565940"/>
            <a:ext cx="31192856" cy="3170099"/>
          </a:xfrm>
          <a:prstGeom prst="rect">
            <a:avLst/>
          </a:prstGeom>
          <a:noFill/>
        </p:spPr>
        <p:txBody>
          <a:bodyPr wrap="square" rtlCol="0">
            <a:spAutoFit/>
          </a:bodyPr>
          <a:lstStyle/>
          <a:p>
            <a:r>
              <a:rPr lang="en-US" sz="10000" b="1" dirty="0">
                <a:solidFill>
                  <a:schemeClr val="bg1"/>
                </a:solidFill>
                <a:latin typeface="Arial" panose="020B0604020202020204" pitchFamily="34" charset="0"/>
                <a:cs typeface="Arial" panose="020B0604020202020204" pitchFamily="34" charset="0"/>
              </a:rPr>
              <a:t>Lightweight Integrated Solar Array and </a:t>
            </a:r>
            <a:r>
              <a:rPr lang="en-US" sz="10000" b="1" dirty="0" err="1">
                <a:solidFill>
                  <a:schemeClr val="bg1"/>
                </a:solidFill>
                <a:latin typeface="Arial" panose="020B0604020202020204" pitchFamily="34" charset="0"/>
                <a:cs typeface="Arial" panose="020B0604020202020204" pitchFamily="34" charset="0"/>
              </a:rPr>
              <a:t>anTenna</a:t>
            </a:r>
            <a:r>
              <a:rPr lang="en-US" sz="10000" b="1" dirty="0">
                <a:solidFill>
                  <a:schemeClr val="bg1"/>
                </a:solidFill>
                <a:latin typeface="Arial" panose="020B0604020202020204" pitchFamily="34" charset="0"/>
                <a:cs typeface="Arial" panose="020B0604020202020204" pitchFamily="34" charset="0"/>
              </a:rPr>
              <a:t> (LISA-T)</a:t>
            </a:r>
          </a:p>
        </p:txBody>
      </p:sp>
      <p:sp>
        <p:nvSpPr>
          <p:cNvPr id="31" name="Rectangle 30">
            <a:extLst>
              <a:ext uri="{FF2B5EF4-FFF2-40B4-BE49-F238E27FC236}">
                <a16:creationId xmlns:a16="http://schemas.microsoft.com/office/drawing/2014/main" id="{CF3A08F1-0FE3-0B02-04BA-71A8A01EF8BC}"/>
              </a:ext>
            </a:extLst>
          </p:cNvPr>
          <p:cNvSpPr/>
          <p:nvPr/>
        </p:nvSpPr>
        <p:spPr>
          <a:xfrm>
            <a:off x="821267" y="5697086"/>
            <a:ext cx="11269133" cy="14276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INTRODUCTION</a:t>
            </a:r>
          </a:p>
        </p:txBody>
      </p:sp>
      <p:sp>
        <p:nvSpPr>
          <p:cNvPr id="34" name="Rectangle 33">
            <a:extLst>
              <a:ext uri="{FF2B5EF4-FFF2-40B4-BE49-F238E27FC236}">
                <a16:creationId xmlns:a16="http://schemas.microsoft.com/office/drawing/2014/main" id="{636C9898-0148-9DE5-6F07-6A9F642CBF1B}"/>
              </a:ext>
            </a:extLst>
          </p:cNvPr>
          <p:cNvSpPr/>
          <p:nvPr/>
        </p:nvSpPr>
        <p:spPr>
          <a:xfrm>
            <a:off x="12630275" y="5697086"/>
            <a:ext cx="11296525" cy="14276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Approach</a:t>
            </a:r>
          </a:p>
        </p:txBody>
      </p:sp>
      <p:sp>
        <p:nvSpPr>
          <p:cNvPr id="35" name="Rectangle 34">
            <a:extLst>
              <a:ext uri="{FF2B5EF4-FFF2-40B4-BE49-F238E27FC236}">
                <a16:creationId xmlns:a16="http://schemas.microsoft.com/office/drawing/2014/main" id="{1664BCAA-8454-E48A-CB3B-6691C7352E03}"/>
              </a:ext>
            </a:extLst>
          </p:cNvPr>
          <p:cNvSpPr/>
          <p:nvPr/>
        </p:nvSpPr>
        <p:spPr>
          <a:xfrm>
            <a:off x="24494317" y="5697086"/>
            <a:ext cx="11268884" cy="14276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Flight Demonstration</a:t>
            </a:r>
          </a:p>
        </p:txBody>
      </p:sp>
      <p:sp>
        <p:nvSpPr>
          <p:cNvPr id="36" name="Rectangle 35">
            <a:extLst>
              <a:ext uri="{FF2B5EF4-FFF2-40B4-BE49-F238E27FC236}">
                <a16:creationId xmlns:a16="http://schemas.microsoft.com/office/drawing/2014/main" id="{5B892B98-E367-3E62-4665-369FC188F567}"/>
              </a:ext>
            </a:extLst>
          </p:cNvPr>
          <p:cNvSpPr/>
          <p:nvPr/>
        </p:nvSpPr>
        <p:spPr>
          <a:xfrm>
            <a:off x="818497" y="12891992"/>
            <a:ext cx="11271903" cy="14276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Project Description</a:t>
            </a:r>
          </a:p>
        </p:txBody>
      </p:sp>
      <p:sp>
        <p:nvSpPr>
          <p:cNvPr id="38" name="Rectangle 37">
            <a:extLst>
              <a:ext uri="{FF2B5EF4-FFF2-40B4-BE49-F238E27FC236}">
                <a16:creationId xmlns:a16="http://schemas.microsoft.com/office/drawing/2014/main" id="{A7104D7B-6CC1-3127-808E-72CE42931479}"/>
              </a:ext>
            </a:extLst>
          </p:cNvPr>
          <p:cNvSpPr/>
          <p:nvPr/>
        </p:nvSpPr>
        <p:spPr>
          <a:xfrm>
            <a:off x="24539667" y="22375457"/>
            <a:ext cx="11258550" cy="14276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CONCLUSION</a:t>
            </a:r>
          </a:p>
        </p:txBody>
      </p:sp>
      <p:sp>
        <p:nvSpPr>
          <p:cNvPr id="39" name="Rectangle 38">
            <a:extLst>
              <a:ext uri="{FF2B5EF4-FFF2-40B4-BE49-F238E27FC236}">
                <a16:creationId xmlns:a16="http://schemas.microsoft.com/office/drawing/2014/main" id="{F847BA9B-11D8-C4C7-169D-6F8B63D572A0}"/>
              </a:ext>
            </a:extLst>
          </p:cNvPr>
          <p:cNvSpPr/>
          <p:nvPr/>
        </p:nvSpPr>
        <p:spPr>
          <a:xfrm>
            <a:off x="24472582" y="32508277"/>
            <a:ext cx="11303317" cy="14276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REFERENCES</a:t>
            </a:r>
          </a:p>
        </p:txBody>
      </p:sp>
      <p:sp>
        <p:nvSpPr>
          <p:cNvPr id="40" name="Rectangle 39">
            <a:extLst>
              <a:ext uri="{FF2B5EF4-FFF2-40B4-BE49-F238E27FC236}">
                <a16:creationId xmlns:a16="http://schemas.microsoft.com/office/drawing/2014/main" id="{B99421E3-6095-0EA5-A97E-C2796D63C172}"/>
              </a:ext>
            </a:extLst>
          </p:cNvPr>
          <p:cNvSpPr/>
          <p:nvPr/>
        </p:nvSpPr>
        <p:spPr>
          <a:xfrm>
            <a:off x="12604921" y="16933166"/>
            <a:ext cx="11315700" cy="14276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Development</a:t>
            </a:r>
          </a:p>
        </p:txBody>
      </p:sp>
      <p:sp>
        <p:nvSpPr>
          <p:cNvPr id="41" name="TextBox 40">
            <a:extLst>
              <a:ext uri="{FF2B5EF4-FFF2-40B4-BE49-F238E27FC236}">
                <a16:creationId xmlns:a16="http://schemas.microsoft.com/office/drawing/2014/main" id="{B85317FB-5B4D-CF46-DF39-5ADC8DE62861}"/>
              </a:ext>
            </a:extLst>
          </p:cNvPr>
          <p:cNvSpPr txBox="1"/>
          <p:nvPr/>
        </p:nvSpPr>
        <p:spPr>
          <a:xfrm>
            <a:off x="733039" y="7361840"/>
            <a:ext cx="11467176" cy="5078313"/>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LISA-T provides a compact, lightweight, efficient, and affordable power generation system with an integrated antenna for small spacecraft missions.   LISA-T generates &gt; 300% more power per mass and volume than state of the art options, vastly improving electrical power availability on small spacecraft. This will enable both highly capable near-earth small spacecraft as well as the capability for small spacecraft to venture deeper into space. </a:t>
            </a:r>
          </a:p>
        </p:txBody>
      </p:sp>
      <p:sp>
        <p:nvSpPr>
          <p:cNvPr id="42" name="TextBox 41">
            <a:extLst>
              <a:ext uri="{FF2B5EF4-FFF2-40B4-BE49-F238E27FC236}">
                <a16:creationId xmlns:a16="http://schemas.microsoft.com/office/drawing/2014/main" id="{58F0C086-699D-13B6-38B3-B53D845028EE}"/>
              </a:ext>
            </a:extLst>
          </p:cNvPr>
          <p:cNvSpPr txBox="1"/>
          <p:nvPr/>
        </p:nvSpPr>
        <p:spPr>
          <a:xfrm>
            <a:off x="752458" y="28450192"/>
            <a:ext cx="11275445"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LISA-T fully deployed flight configuration</a:t>
            </a:r>
          </a:p>
          <a:p>
            <a:pPr algn="ctr"/>
            <a:r>
              <a:rPr lang="en-US" sz="2800" b="1" dirty="0">
                <a:latin typeface="Arial" panose="020B0604020202020204" pitchFamily="34" charset="0"/>
                <a:cs typeface="Arial" panose="020B0604020202020204" pitchFamily="34" charset="0"/>
              </a:rPr>
              <a:t>Credit: Terran Orbital</a:t>
            </a:r>
          </a:p>
        </p:txBody>
      </p:sp>
      <p:sp>
        <p:nvSpPr>
          <p:cNvPr id="46" name="TextBox 45">
            <a:extLst>
              <a:ext uri="{FF2B5EF4-FFF2-40B4-BE49-F238E27FC236}">
                <a16:creationId xmlns:a16="http://schemas.microsoft.com/office/drawing/2014/main" id="{FE1C36FD-FC7B-40BD-5FFA-13A8DDB6F6D4}"/>
              </a:ext>
            </a:extLst>
          </p:cNvPr>
          <p:cNvSpPr txBox="1"/>
          <p:nvPr/>
        </p:nvSpPr>
        <p:spPr>
          <a:xfrm>
            <a:off x="12572999" y="7361840"/>
            <a:ext cx="11372851" cy="9324476"/>
          </a:xfrm>
          <a:prstGeom prst="rect">
            <a:avLst/>
          </a:prstGeom>
          <a:noFill/>
        </p:spPr>
        <p:txBody>
          <a:bodyPr wrap="square" lIns="91440" tIns="45720" rIns="91440" bIns="45720" rtlCol="0" anchor="t">
            <a:spAutoFit/>
          </a:bodyPr>
          <a:lstStyle/>
          <a:p>
            <a:pPr algn="just"/>
            <a:r>
              <a:rPr lang="en-US" sz="3300" dirty="0">
                <a:latin typeface="Arial"/>
                <a:cs typeface="Arial"/>
              </a:rPr>
              <a:t>The use of thin film based solar arrays for spacecraft applications has long been recognized as an advantageous power generation option, however, the materials, cells, and deployment systems have not been available to make them a reality.   Thinner materials yield both mass and volume savings, enabling more power to be generated from the same mass and volume application.   Perhaps just as important for small spacecraft, the mechanical flexibility of thin films lends itself well to stowage and deployment schemes.  LISA-T is utilizing advanced solar cells being developed in industry (both inverted metamorphic multijunction as well as coper indium gallium (di)selenide cells) coupled with advanced, space rated polyimide materials manufactured by our partner, </a:t>
            </a:r>
            <a:r>
              <a:rPr lang="en-US" sz="3300" dirty="0" err="1">
                <a:latin typeface="Arial"/>
                <a:cs typeface="Arial"/>
              </a:rPr>
              <a:t>NeXolve</a:t>
            </a:r>
            <a:r>
              <a:rPr lang="en-US" sz="3300" dirty="0">
                <a:latin typeface="Arial"/>
                <a:cs typeface="Arial"/>
              </a:rPr>
              <a:t> Holding, LLC., to form the basis of LISA-T.   These cells and core materials are backed by a novel multifunction mechanical system, which provides both the structural backing as well as deployment (unfolding) forces for the array.  </a:t>
            </a:r>
            <a:endParaRPr lang="en-US" sz="3333"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740CF9E0-3948-DFD8-56B1-1575937EFCC1}"/>
              </a:ext>
            </a:extLst>
          </p:cNvPr>
          <p:cNvSpPr txBox="1"/>
          <p:nvPr/>
        </p:nvSpPr>
        <p:spPr>
          <a:xfrm>
            <a:off x="12729727" y="18550497"/>
            <a:ext cx="11256310" cy="5221301"/>
          </a:xfrm>
          <a:prstGeom prst="rect">
            <a:avLst/>
          </a:prstGeom>
          <a:noFill/>
        </p:spPr>
        <p:txBody>
          <a:bodyPr wrap="square" rtlCol="0">
            <a:spAutoFit/>
          </a:bodyPr>
          <a:lstStyle/>
          <a:p>
            <a:pPr algn="just"/>
            <a:r>
              <a:rPr lang="en-US" sz="3333" dirty="0">
                <a:latin typeface="Arial" panose="020B0604020202020204" pitchFamily="34" charset="0"/>
                <a:cs typeface="Arial" panose="020B0604020202020204" pitchFamily="34" charset="0"/>
              </a:rPr>
              <a:t>Bistable fiberglass layup ‘tape springs’ are utilized for the central booms of the design.   The bistable booms rolls tightly for stowage and passively deploy via stored strain energy.   A </a:t>
            </a:r>
            <a:r>
              <a:rPr lang="en-US" sz="3333" dirty="0" err="1">
                <a:latin typeface="Arial" panose="020B0604020202020204" pitchFamily="34" charset="0"/>
                <a:cs typeface="Arial" panose="020B0604020202020204" pitchFamily="34" charset="0"/>
              </a:rPr>
              <a:t>Dyneema</a:t>
            </a:r>
            <a:r>
              <a:rPr lang="en-US" sz="3333" dirty="0">
                <a:latin typeface="Arial" panose="020B0604020202020204" pitchFamily="34" charset="0"/>
                <a:cs typeface="Arial" panose="020B0604020202020204" pitchFamily="34" charset="0"/>
              </a:rPr>
              <a:t> tie down restrains the booms for launch and a thermal knife releases the tape booms on orbit.  The solar array petal stack sits atop the central deployment mechanism and is a tightly packed fold-up of the solar cells, substrate, coatings, and multicomponent panel deployment and structural systems.  There are four solar cell petals per stack.   </a:t>
            </a:r>
          </a:p>
        </p:txBody>
      </p:sp>
      <p:sp>
        <p:nvSpPr>
          <p:cNvPr id="49" name="TextBox 48">
            <a:extLst>
              <a:ext uri="{FF2B5EF4-FFF2-40B4-BE49-F238E27FC236}">
                <a16:creationId xmlns:a16="http://schemas.microsoft.com/office/drawing/2014/main" id="{80C0A84D-FD5A-7CB3-C32A-2F24CEC7F75D}"/>
              </a:ext>
            </a:extLst>
          </p:cNvPr>
          <p:cNvSpPr txBox="1"/>
          <p:nvPr/>
        </p:nvSpPr>
        <p:spPr>
          <a:xfrm>
            <a:off x="24460887" y="14561436"/>
            <a:ext cx="11291215" cy="7272888"/>
          </a:xfrm>
          <a:prstGeom prst="rect">
            <a:avLst/>
          </a:prstGeom>
          <a:noFill/>
        </p:spPr>
        <p:txBody>
          <a:bodyPr wrap="square" rtlCol="0">
            <a:spAutoFit/>
          </a:bodyPr>
          <a:lstStyle/>
          <a:p>
            <a:pPr algn="just"/>
            <a:r>
              <a:rPr lang="en-US" sz="3333" dirty="0">
                <a:latin typeface="Arial" panose="020B0604020202020204" pitchFamily="34" charset="0"/>
                <a:cs typeface="Arial" panose="020B0604020202020204" pitchFamily="34" charset="0"/>
              </a:rPr>
              <a:t>The array has been combined with avionics and other critical elements to form a demonstration payload, known as the LISA-T Cartridge.   This payload has been integrated with the fourth bus in the Terran Orbital Pathfinder Technology Demonstrator (PTD) platform – PTD-4.  </a:t>
            </a:r>
            <a:r>
              <a:rPr lang="en-US" sz="3333" b="1" dirty="0">
                <a:solidFill>
                  <a:srgbClr val="FF0000"/>
                </a:solidFill>
                <a:latin typeface="Arial" panose="020B0604020202020204" pitchFamily="34" charset="0"/>
                <a:cs typeface="Arial" panose="020B0604020202020204" pitchFamily="34" charset="0"/>
              </a:rPr>
              <a:t>This 6U CubeSat will fly to Low Earth Orbit for a ~2-to-6-month demonstration mission via SpaceX Transporter 11</a:t>
            </a:r>
            <a:r>
              <a:rPr lang="en-US" sz="3333" dirty="0">
                <a:latin typeface="Arial" panose="020B0604020202020204" pitchFamily="34" charset="0"/>
                <a:cs typeface="Arial" panose="020B0604020202020204" pitchFamily="34" charset="0"/>
              </a:rPr>
              <a:t>.   This flight will demonstrate the array capabilities, raise the TRL of the technology to 7, and reduce risk for future technology infusion.  LISA-T was integrated to the PTD-4 spacecraft in February-March 2024.  Spacecraft environmental tests have since been successfully completed with only detailed flight software checkouts remaining.  </a:t>
            </a:r>
            <a:r>
              <a:rPr lang="en-US" sz="3333" b="1" dirty="0">
                <a:solidFill>
                  <a:srgbClr val="FF0000"/>
                </a:solidFill>
                <a:latin typeface="Arial" panose="020B0604020202020204" pitchFamily="34" charset="0"/>
                <a:cs typeface="Arial" panose="020B0604020202020204" pitchFamily="34" charset="0"/>
              </a:rPr>
              <a:t>Launch is expected in July 2024.</a:t>
            </a:r>
          </a:p>
        </p:txBody>
      </p:sp>
      <p:sp>
        <p:nvSpPr>
          <p:cNvPr id="50" name="TextBox 49">
            <a:extLst>
              <a:ext uri="{FF2B5EF4-FFF2-40B4-BE49-F238E27FC236}">
                <a16:creationId xmlns:a16="http://schemas.microsoft.com/office/drawing/2014/main" id="{42D9F7C0-C19F-E53C-BF05-2E7238408B31}"/>
              </a:ext>
            </a:extLst>
          </p:cNvPr>
          <p:cNvSpPr txBox="1"/>
          <p:nvPr/>
        </p:nvSpPr>
        <p:spPr>
          <a:xfrm>
            <a:off x="24486624" y="23994883"/>
            <a:ext cx="11291215" cy="8298682"/>
          </a:xfrm>
          <a:prstGeom prst="rect">
            <a:avLst/>
          </a:prstGeom>
          <a:noFill/>
        </p:spPr>
        <p:txBody>
          <a:bodyPr wrap="square" rtlCol="0">
            <a:spAutoFit/>
          </a:bodyPr>
          <a:lstStyle/>
          <a:p>
            <a:pPr algn="just"/>
            <a:r>
              <a:rPr lang="en-US" sz="3333" dirty="0">
                <a:latin typeface="Arial" panose="020B0604020202020204" pitchFamily="34" charset="0"/>
                <a:cs typeface="Arial" panose="020B0604020202020204" pitchFamily="34" charset="0"/>
              </a:rPr>
              <a:t>The LISA-T array will enable both highly capable, near-earth small spacecraft as well as the capability for small spacecraft to operate deeper into space through both improved power generation and communication capabilities on the same deployable array.   The LISA-T PTD mission will demonstrate this array, proving it for future mission use.   The deployment, operation, and environmental survivability of LISA-T will be tested.    This mission, combined with ground-based testing, parabolic flight testing, and international space station material exposure testing will enable LISA-T to provide &gt;300% improved power generation to small spacecraft and usher in a new class of low cost, fast paced, risk tolerant missions.</a:t>
            </a:r>
          </a:p>
          <a:p>
            <a:pPr algn="just"/>
            <a:endParaRPr lang="en-US" sz="3333" dirty="0">
              <a:latin typeface="Arial" panose="020B0604020202020204" pitchFamily="34" charset="0"/>
              <a:cs typeface="Arial" panose="020B0604020202020204" pitchFamily="34" charset="0"/>
            </a:endParaRPr>
          </a:p>
          <a:p>
            <a:pPr algn="just"/>
            <a:endParaRPr lang="en-US" sz="3333"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E6007CAB-22DC-224B-ECE2-3835C71171D6}"/>
              </a:ext>
            </a:extLst>
          </p:cNvPr>
          <p:cNvSpPr txBox="1"/>
          <p:nvPr/>
        </p:nvSpPr>
        <p:spPr>
          <a:xfrm>
            <a:off x="24486764" y="34173085"/>
            <a:ext cx="11274590" cy="4708405"/>
          </a:xfrm>
          <a:prstGeom prst="rect">
            <a:avLst/>
          </a:prstGeom>
          <a:noFill/>
        </p:spPr>
        <p:txBody>
          <a:bodyPr wrap="square" rtlCol="0">
            <a:spAutoFit/>
          </a:bodyPr>
          <a:lstStyle/>
          <a:p>
            <a:pPr algn="just"/>
            <a:r>
              <a:rPr lang="en-US" sz="3333" dirty="0">
                <a:latin typeface="Arial" panose="020B0604020202020204" pitchFamily="34" charset="0"/>
                <a:cs typeface="Arial" panose="020B0604020202020204" pitchFamily="34" charset="0"/>
              </a:rPr>
              <a:t>J.A. </a:t>
            </a:r>
            <a:r>
              <a:rPr lang="en-US" sz="3333" dirty="0" err="1">
                <a:latin typeface="Arial" panose="020B0604020202020204" pitchFamily="34" charset="0"/>
                <a:cs typeface="Arial" panose="020B0604020202020204" pitchFamily="34" charset="0"/>
              </a:rPr>
              <a:t>Carr</a:t>
            </a:r>
            <a:r>
              <a:rPr lang="en-US" sz="3333" dirty="0">
                <a:latin typeface="Arial" panose="020B0604020202020204" pitchFamily="34" charset="0"/>
                <a:cs typeface="Arial" panose="020B0604020202020204" pitchFamily="34" charset="0"/>
              </a:rPr>
              <a:t>, L. Johnson, D. Boyd, B. Phillips, M. Finckenor, B. Farmer, J. Smith, LISA-T part three: The design and space environments testing of a thin-film power generation and communication array, Acta Astronaut. 205 (2023) 267-280.</a:t>
            </a:r>
          </a:p>
          <a:p>
            <a:pPr algn="just"/>
            <a:endParaRPr lang="en-US" sz="3333" dirty="0">
              <a:latin typeface="Arial" panose="020B0604020202020204" pitchFamily="34" charset="0"/>
              <a:cs typeface="Arial" panose="020B0604020202020204" pitchFamily="34" charset="0"/>
            </a:endParaRPr>
          </a:p>
          <a:p>
            <a:pPr algn="just"/>
            <a:r>
              <a:rPr lang="en-US" sz="3333" dirty="0">
                <a:latin typeface="Arial" panose="020B0604020202020204" pitchFamily="34" charset="0"/>
                <a:cs typeface="Arial" panose="020B0604020202020204" pitchFamily="34" charset="0"/>
              </a:rPr>
              <a:t>The Lightweight Integrated Solar Array and </a:t>
            </a:r>
            <a:r>
              <a:rPr lang="en-US" sz="3333" dirty="0" err="1">
                <a:latin typeface="Arial" panose="020B0604020202020204" pitchFamily="34" charset="0"/>
                <a:cs typeface="Arial" panose="020B0604020202020204" pitchFamily="34" charset="0"/>
              </a:rPr>
              <a:t>anTenna</a:t>
            </a:r>
            <a:r>
              <a:rPr lang="en-US" sz="3333" dirty="0">
                <a:latin typeface="Arial" panose="020B0604020202020204" pitchFamily="34" charset="0"/>
                <a:cs typeface="Arial" panose="020B0604020202020204" pitchFamily="34" charset="0"/>
              </a:rPr>
              <a:t> (LISA-T) Pathfinder Technology Demonstrator (PTD) quarterly report 9-14-23,  STMD-Small Spacecraft Technology Program Office.  </a:t>
            </a:r>
          </a:p>
        </p:txBody>
      </p:sp>
      <p:pic>
        <p:nvPicPr>
          <p:cNvPr id="7" name="Picture 6" descr="A logo with a red and white design&#10;&#10;Description automatically generated">
            <a:extLst>
              <a:ext uri="{FF2B5EF4-FFF2-40B4-BE49-F238E27FC236}">
                <a16:creationId xmlns:a16="http://schemas.microsoft.com/office/drawing/2014/main" id="{C0198991-533A-4608-2B04-9A63C2D2D464}"/>
              </a:ext>
            </a:extLst>
          </p:cNvPr>
          <p:cNvPicPr>
            <a:picLocks noChangeAspect="1"/>
          </p:cNvPicPr>
          <p:nvPr/>
        </p:nvPicPr>
        <p:blipFill>
          <a:blip r:embed="rId2"/>
          <a:stretch>
            <a:fillRect/>
          </a:stretch>
        </p:blipFill>
        <p:spPr>
          <a:xfrm>
            <a:off x="31369000" y="272304"/>
            <a:ext cx="4499199" cy="4499199"/>
          </a:xfrm>
          <a:prstGeom prst="rect">
            <a:avLst/>
          </a:prstGeom>
        </p:spPr>
      </p:pic>
      <p:sp>
        <p:nvSpPr>
          <p:cNvPr id="9" name="Rectangle 8">
            <a:extLst>
              <a:ext uri="{FF2B5EF4-FFF2-40B4-BE49-F238E27FC236}">
                <a16:creationId xmlns:a16="http://schemas.microsoft.com/office/drawing/2014/main" id="{431C9066-BACC-F6EE-D78B-3DDAF8BFE485}"/>
              </a:ext>
            </a:extLst>
          </p:cNvPr>
          <p:cNvSpPr/>
          <p:nvPr/>
        </p:nvSpPr>
        <p:spPr>
          <a:xfrm>
            <a:off x="800100" y="779318"/>
            <a:ext cx="34965409" cy="42332564"/>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8F0CD932-5DF1-9AAB-E86A-2998AFE20366}"/>
              </a:ext>
            </a:extLst>
          </p:cNvPr>
          <p:cNvGrpSpPr/>
          <p:nvPr/>
        </p:nvGrpSpPr>
        <p:grpSpPr>
          <a:xfrm>
            <a:off x="12082849" y="5411756"/>
            <a:ext cx="12402063" cy="37695674"/>
            <a:chOff x="12082849" y="-762000"/>
            <a:chExt cx="12402063" cy="44653200"/>
          </a:xfrm>
        </p:grpSpPr>
        <p:cxnSp>
          <p:nvCxnSpPr>
            <p:cNvPr id="16" name="Straight Connector 15">
              <a:extLst>
                <a:ext uri="{FF2B5EF4-FFF2-40B4-BE49-F238E27FC236}">
                  <a16:creationId xmlns:a16="http://schemas.microsoft.com/office/drawing/2014/main" id="{70C0CCDD-B1C4-9A31-6B2B-2022F8E2F3FD}"/>
                </a:ext>
              </a:extLst>
            </p:cNvPr>
            <p:cNvCxnSpPr>
              <a:cxnSpLocks/>
            </p:cNvCxnSpPr>
            <p:nvPr/>
          </p:nvCxnSpPr>
          <p:spPr>
            <a:xfrm>
              <a:off x="12082849" y="-762000"/>
              <a:ext cx="0" cy="446532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FC0370-0E03-80BF-39F1-2BCE55190CF7}"/>
                </a:ext>
              </a:extLst>
            </p:cNvPr>
            <p:cNvCxnSpPr>
              <a:cxnSpLocks/>
            </p:cNvCxnSpPr>
            <p:nvPr/>
          </p:nvCxnSpPr>
          <p:spPr>
            <a:xfrm>
              <a:off x="12630666" y="-762000"/>
              <a:ext cx="0" cy="446532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278F05-3493-ED0A-3D56-95EDBF0966A4}"/>
                </a:ext>
              </a:extLst>
            </p:cNvPr>
            <p:cNvCxnSpPr>
              <a:cxnSpLocks/>
            </p:cNvCxnSpPr>
            <p:nvPr/>
          </p:nvCxnSpPr>
          <p:spPr>
            <a:xfrm>
              <a:off x="23920621" y="-762000"/>
              <a:ext cx="0" cy="446532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1F45B4-D7E6-6AD5-4F50-FC4155C20B83}"/>
                </a:ext>
              </a:extLst>
            </p:cNvPr>
            <p:cNvCxnSpPr>
              <a:cxnSpLocks/>
            </p:cNvCxnSpPr>
            <p:nvPr/>
          </p:nvCxnSpPr>
          <p:spPr>
            <a:xfrm>
              <a:off x="24484912" y="-762000"/>
              <a:ext cx="0" cy="446532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49A6862B-FCA8-A64B-4135-2DCB6AAA4924}"/>
              </a:ext>
            </a:extLst>
          </p:cNvPr>
          <p:cNvSpPr txBox="1"/>
          <p:nvPr/>
        </p:nvSpPr>
        <p:spPr>
          <a:xfrm>
            <a:off x="855464" y="3904772"/>
            <a:ext cx="31912278" cy="3046988"/>
          </a:xfrm>
          <a:prstGeom prst="rect">
            <a:avLst/>
          </a:prstGeom>
          <a:noFill/>
        </p:spPr>
        <p:txBody>
          <a:bodyPr wrap="square" lIns="91440" tIns="45720" rIns="91440" bIns="45720" rtlCol="0" anchor="t">
            <a:spAutoFit/>
          </a:bodyPr>
          <a:lstStyle/>
          <a:p>
            <a:r>
              <a:rPr lang="en-US" sz="4800" dirty="0">
                <a:solidFill>
                  <a:schemeClr val="bg1"/>
                </a:solidFill>
                <a:latin typeface="Arial"/>
                <a:cs typeface="Arial"/>
              </a:rPr>
              <a:t>Darren Boyd (MSFC), Quinn Jackson (MSFC), Samantha Shine Harris (MSFC), John Carr (MSFC), Les Johnson (MSFC),  </a:t>
            </a:r>
            <a:r>
              <a:rPr lang="en-US" sz="4800" dirty="0" err="1">
                <a:solidFill>
                  <a:schemeClr val="bg1"/>
                </a:solidFill>
                <a:latin typeface="Arial"/>
                <a:cs typeface="Arial"/>
              </a:rPr>
              <a:t>NeXolve</a:t>
            </a:r>
            <a:r>
              <a:rPr lang="en-US" sz="4800" dirty="0">
                <a:solidFill>
                  <a:schemeClr val="bg1"/>
                </a:solidFill>
                <a:latin typeface="Arial"/>
                <a:cs typeface="Arial"/>
              </a:rPr>
              <a:t> Holding, LLC, and Terran Orbital</a:t>
            </a:r>
            <a:endParaRPr lang="en-US" sz="4800" dirty="0">
              <a:solidFill>
                <a:schemeClr val="bg1"/>
              </a:solidFill>
              <a:latin typeface="Arial" panose="020B0604020202020204" pitchFamily="34" charset="0"/>
              <a:cs typeface="Arial" panose="020B0604020202020204" pitchFamily="34" charset="0"/>
            </a:endParaRPr>
          </a:p>
          <a:p>
            <a:endParaRPr lang="en-US" sz="4800" dirty="0">
              <a:solidFill>
                <a:schemeClr val="bg1"/>
              </a:solidFill>
              <a:latin typeface="Arial" panose="020B0604020202020204" pitchFamily="34" charset="0"/>
              <a:cs typeface="Arial" panose="020B0604020202020204" pitchFamily="34" charset="0"/>
            </a:endParaRPr>
          </a:p>
          <a:p>
            <a:endParaRPr lang="en-US" sz="4800" dirty="0"/>
          </a:p>
        </p:txBody>
      </p:sp>
      <p:sp>
        <p:nvSpPr>
          <p:cNvPr id="27" name="TextBox 26">
            <a:extLst>
              <a:ext uri="{FF2B5EF4-FFF2-40B4-BE49-F238E27FC236}">
                <a16:creationId xmlns:a16="http://schemas.microsoft.com/office/drawing/2014/main" id="{CBC29B04-5D4D-9CDE-C1D9-39F4793DEE4D}"/>
              </a:ext>
            </a:extLst>
          </p:cNvPr>
          <p:cNvSpPr txBox="1"/>
          <p:nvPr/>
        </p:nvSpPr>
        <p:spPr>
          <a:xfrm>
            <a:off x="816166" y="14723225"/>
            <a:ext cx="11270539" cy="7294305"/>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NASA currently classifies small spacecraft to be spacecraft with a mass less than 180 kg.    The large body of research and development within government, academia, and industry has greatly advanced small spacecraft technologies and, as a result mission capabilities.   However, electrical power systems have not commensurately increased in capability, creating a bottleneck in bus design and, ultimately, payload capability.   This is driving the need for advanced power generation, storage, and distribution designs.   LISA-T is being developed, in partnership with </a:t>
            </a:r>
            <a:r>
              <a:rPr lang="en-US" sz="3600" dirty="0" err="1">
                <a:latin typeface="Arial" panose="020B0604020202020204" pitchFamily="34" charset="0"/>
                <a:cs typeface="Arial" panose="020B0604020202020204" pitchFamily="34" charset="0"/>
              </a:rPr>
              <a:t>NeXolve</a:t>
            </a:r>
            <a:r>
              <a:rPr lang="en-US" sz="3600" dirty="0">
                <a:latin typeface="Arial" panose="020B0604020202020204" pitchFamily="34" charset="0"/>
                <a:cs typeface="Arial" panose="020B0604020202020204" pitchFamily="34" charset="0"/>
              </a:rPr>
              <a:t> Holding, LLC to fill the power generation portion of this technology gap.   </a:t>
            </a:r>
          </a:p>
        </p:txBody>
      </p:sp>
      <p:sp>
        <p:nvSpPr>
          <p:cNvPr id="28" name="TextBox 27">
            <a:extLst>
              <a:ext uri="{FF2B5EF4-FFF2-40B4-BE49-F238E27FC236}">
                <a16:creationId xmlns:a16="http://schemas.microsoft.com/office/drawing/2014/main" id="{98D1CDD9-D3E8-2684-62B8-40D6958AA1F3}"/>
              </a:ext>
            </a:extLst>
          </p:cNvPr>
          <p:cNvSpPr txBox="1"/>
          <p:nvPr/>
        </p:nvSpPr>
        <p:spPr>
          <a:xfrm>
            <a:off x="701040" y="42580705"/>
            <a:ext cx="11372427"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LISA-T Final Design</a:t>
            </a:r>
          </a:p>
        </p:txBody>
      </p:sp>
      <p:sp>
        <p:nvSpPr>
          <p:cNvPr id="30" name="TextBox 29">
            <a:extLst>
              <a:ext uri="{FF2B5EF4-FFF2-40B4-BE49-F238E27FC236}">
                <a16:creationId xmlns:a16="http://schemas.microsoft.com/office/drawing/2014/main" id="{23B0CDA5-6647-CD7B-B824-48F21A11BF9E}"/>
              </a:ext>
            </a:extLst>
          </p:cNvPr>
          <p:cNvSpPr txBox="1"/>
          <p:nvPr/>
        </p:nvSpPr>
        <p:spPr>
          <a:xfrm>
            <a:off x="24366372" y="13337888"/>
            <a:ext cx="11295919"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LISA-T Con-Ops</a:t>
            </a:r>
          </a:p>
        </p:txBody>
      </p:sp>
      <p:sp>
        <p:nvSpPr>
          <p:cNvPr id="3" name="TextBox 2">
            <a:extLst>
              <a:ext uri="{FF2B5EF4-FFF2-40B4-BE49-F238E27FC236}">
                <a16:creationId xmlns:a16="http://schemas.microsoft.com/office/drawing/2014/main" id="{3E725292-8CBF-6F91-189D-E60CBBF44EFF}"/>
              </a:ext>
            </a:extLst>
          </p:cNvPr>
          <p:cNvSpPr txBox="1"/>
          <p:nvPr/>
        </p:nvSpPr>
        <p:spPr>
          <a:xfrm>
            <a:off x="859424" y="29754409"/>
            <a:ext cx="11270539" cy="5632311"/>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Much the same as power generation, communication suffers from the limited resource availability on small spacecraft.   The LISA-T deployment structure can be advantageously used to simultaneously improve communications capability by embedding thin-film antennas within the array.   The combined power generation and communication array can be stored in the body of a 6U spacecraft and deployed on-orbit. A rendering of the flight demonstration vehicle is shown above with the stowed LISA-T flight hardware below. </a:t>
            </a:r>
          </a:p>
        </p:txBody>
      </p:sp>
      <p:pic>
        <p:nvPicPr>
          <p:cNvPr id="1026" name="Picture 1">
            <a:extLst>
              <a:ext uri="{FF2B5EF4-FFF2-40B4-BE49-F238E27FC236}">
                <a16:creationId xmlns:a16="http://schemas.microsoft.com/office/drawing/2014/main" id="{C197E79E-A295-266E-A44E-6284F911D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62" y="22616112"/>
            <a:ext cx="11596818" cy="574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A8AD12C-740F-21F9-0282-849553263BF4}"/>
              </a:ext>
            </a:extLst>
          </p:cNvPr>
          <p:cNvPicPr>
            <a:picLocks noChangeAspect="1"/>
          </p:cNvPicPr>
          <p:nvPr/>
        </p:nvPicPr>
        <p:blipFill>
          <a:blip r:embed="rId4"/>
          <a:stretch>
            <a:fillRect/>
          </a:stretch>
        </p:blipFill>
        <p:spPr>
          <a:xfrm>
            <a:off x="24603453" y="7485918"/>
            <a:ext cx="11065083" cy="5637258"/>
          </a:xfrm>
          <a:prstGeom prst="rect">
            <a:avLst/>
          </a:prstGeom>
        </p:spPr>
      </p:pic>
      <p:sp>
        <p:nvSpPr>
          <p:cNvPr id="10" name="TextBox 9">
            <a:extLst>
              <a:ext uri="{FF2B5EF4-FFF2-40B4-BE49-F238E27FC236}">
                <a16:creationId xmlns:a16="http://schemas.microsoft.com/office/drawing/2014/main" id="{E08F2B0A-BA97-B1B7-68A3-B1F733FE96D9}"/>
              </a:ext>
            </a:extLst>
          </p:cNvPr>
          <p:cNvSpPr txBox="1"/>
          <p:nvPr/>
        </p:nvSpPr>
        <p:spPr>
          <a:xfrm>
            <a:off x="12559287" y="30767439"/>
            <a:ext cx="11295919"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LISA-T Bus Integration</a:t>
            </a:r>
          </a:p>
          <a:p>
            <a:pPr algn="ctr"/>
            <a:r>
              <a:rPr lang="en-US" sz="2800" b="1" dirty="0">
                <a:latin typeface="Arial" panose="020B0604020202020204" pitchFamily="34" charset="0"/>
                <a:cs typeface="Arial" panose="020B0604020202020204" pitchFamily="34" charset="0"/>
              </a:rPr>
              <a:t>Credit: Terran Orbital</a:t>
            </a:r>
          </a:p>
        </p:txBody>
      </p:sp>
      <p:sp>
        <p:nvSpPr>
          <p:cNvPr id="11" name="TextBox 10">
            <a:extLst>
              <a:ext uri="{FF2B5EF4-FFF2-40B4-BE49-F238E27FC236}">
                <a16:creationId xmlns:a16="http://schemas.microsoft.com/office/drawing/2014/main" id="{F68F68D4-2BD4-62F0-974B-1D0120A4C194}"/>
              </a:ext>
            </a:extLst>
          </p:cNvPr>
          <p:cNvSpPr txBox="1"/>
          <p:nvPr/>
        </p:nvSpPr>
        <p:spPr>
          <a:xfrm>
            <a:off x="12660156" y="32111205"/>
            <a:ext cx="11256310" cy="1118127"/>
          </a:xfrm>
          <a:prstGeom prst="rect">
            <a:avLst/>
          </a:prstGeom>
          <a:noFill/>
        </p:spPr>
        <p:txBody>
          <a:bodyPr wrap="square" rtlCol="0">
            <a:spAutoFit/>
          </a:bodyPr>
          <a:lstStyle/>
          <a:p>
            <a:r>
              <a:rPr lang="en-US" sz="3333" dirty="0">
                <a:latin typeface="Arial" panose="020B0604020202020204" pitchFamily="34" charset="0"/>
                <a:cs typeface="Arial" panose="020B0604020202020204" pitchFamily="34" charset="0"/>
              </a:rPr>
              <a:t>The entire array occupies approximately 2.4U of the 6U Terran Orbital PTD </a:t>
            </a:r>
            <a:r>
              <a:rPr lang="en-US" sz="3333" dirty="0" err="1">
                <a:latin typeface="Arial" panose="020B0604020202020204" pitchFamily="34" charset="0"/>
                <a:cs typeface="Arial" panose="020B0604020202020204" pitchFamily="34" charset="0"/>
              </a:rPr>
              <a:t>CubeSAT</a:t>
            </a:r>
            <a:r>
              <a:rPr lang="en-US" sz="3333"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386D9FD4-A052-B67F-CF5B-BE915C4CDCF1}"/>
              </a:ext>
            </a:extLst>
          </p:cNvPr>
          <p:cNvPicPr>
            <a:picLocks noChangeAspect="1"/>
          </p:cNvPicPr>
          <p:nvPr/>
        </p:nvPicPr>
        <p:blipFill rotWithShape="1">
          <a:blip r:embed="rId5"/>
          <a:srcRect l="17500" t="31976" r="24843" b="24217"/>
          <a:stretch/>
        </p:blipFill>
        <p:spPr>
          <a:xfrm>
            <a:off x="12688076" y="24667071"/>
            <a:ext cx="11169718" cy="5660529"/>
          </a:xfrm>
          <a:prstGeom prst="rect">
            <a:avLst/>
          </a:prstGeom>
        </p:spPr>
      </p:pic>
      <p:pic>
        <p:nvPicPr>
          <p:cNvPr id="13" name="Picture 12">
            <a:extLst>
              <a:ext uri="{FF2B5EF4-FFF2-40B4-BE49-F238E27FC236}">
                <a16:creationId xmlns:a16="http://schemas.microsoft.com/office/drawing/2014/main" id="{FD5E3E31-1DBA-F8DE-9C6F-6BD6FAFB242E}"/>
              </a:ext>
            </a:extLst>
          </p:cNvPr>
          <p:cNvPicPr>
            <a:picLocks noChangeAspect="1"/>
          </p:cNvPicPr>
          <p:nvPr/>
        </p:nvPicPr>
        <p:blipFill rotWithShape="1">
          <a:blip r:embed="rId6"/>
          <a:srcRect l="42725" t="32847" r="23752" b="25916"/>
          <a:stretch/>
        </p:blipFill>
        <p:spPr>
          <a:xfrm>
            <a:off x="2481947" y="35624823"/>
            <a:ext cx="7445819" cy="6869124"/>
          </a:xfrm>
          <a:prstGeom prst="rect">
            <a:avLst/>
          </a:prstGeom>
        </p:spPr>
      </p:pic>
      <p:sp>
        <p:nvSpPr>
          <p:cNvPr id="14" name="Rectangle 13">
            <a:extLst>
              <a:ext uri="{FF2B5EF4-FFF2-40B4-BE49-F238E27FC236}">
                <a16:creationId xmlns:a16="http://schemas.microsoft.com/office/drawing/2014/main" id="{5810184E-D1DE-BF56-6EF7-DAA9C127D304}"/>
              </a:ext>
            </a:extLst>
          </p:cNvPr>
          <p:cNvSpPr/>
          <p:nvPr/>
        </p:nvSpPr>
        <p:spPr>
          <a:xfrm>
            <a:off x="12670337" y="33537816"/>
            <a:ext cx="11315700" cy="14276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Integrated Comm </a:t>
            </a:r>
          </a:p>
        </p:txBody>
      </p:sp>
      <p:sp>
        <p:nvSpPr>
          <p:cNvPr id="21" name="TextBox 20">
            <a:extLst>
              <a:ext uri="{FF2B5EF4-FFF2-40B4-BE49-F238E27FC236}">
                <a16:creationId xmlns:a16="http://schemas.microsoft.com/office/drawing/2014/main" id="{47981B95-8C4F-0242-5928-761DFCA4016B}"/>
              </a:ext>
            </a:extLst>
          </p:cNvPr>
          <p:cNvSpPr txBox="1"/>
          <p:nvPr/>
        </p:nvSpPr>
        <p:spPr>
          <a:xfrm>
            <a:off x="12615583" y="34896263"/>
            <a:ext cx="11256310" cy="8735597"/>
          </a:xfrm>
          <a:prstGeom prst="rect">
            <a:avLst/>
          </a:prstGeom>
          <a:noFill/>
        </p:spPr>
        <p:txBody>
          <a:bodyPr wrap="square" lIns="91440" tIns="45720" rIns="91440" bIns="45720" rtlCol="0" anchor="t">
            <a:spAutoFit/>
          </a:bodyPr>
          <a:lstStyle/>
          <a:p>
            <a:pPr algn="just"/>
            <a:endParaRPr lang="en-US" sz="3333" dirty="0">
              <a:latin typeface="Arial" panose="020B0604020202020204" pitchFamily="34" charset="0"/>
              <a:cs typeface="Arial" panose="020B0604020202020204" pitchFamily="34" charset="0"/>
            </a:endParaRPr>
          </a:p>
          <a:p>
            <a:pPr algn="just"/>
            <a:r>
              <a:rPr lang="en-US" sz="3300" dirty="0">
                <a:latin typeface="Arial"/>
                <a:cs typeface="Arial"/>
              </a:rPr>
              <a:t>A novel integrated Lightweight Deployable Integrable Antenna (</a:t>
            </a:r>
            <a:r>
              <a:rPr lang="en-US" sz="3300" dirty="0" err="1">
                <a:latin typeface="Arial"/>
                <a:cs typeface="Arial"/>
              </a:rPr>
              <a:t>LiDIA</a:t>
            </a:r>
            <a:r>
              <a:rPr lang="en-US" sz="3300" dirty="0">
                <a:latin typeface="Arial"/>
                <a:cs typeface="Arial"/>
              </a:rPr>
              <a:t>) is embedded in the center of the solar array.  This new </a:t>
            </a:r>
            <a:r>
              <a:rPr lang="en-US" sz="3300" dirty="0" err="1">
                <a:latin typeface="Arial"/>
                <a:cs typeface="Arial"/>
              </a:rPr>
              <a:t>LiDIA</a:t>
            </a:r>
            <a:r>
              <a:rPr lang="en-US" sz="3300" dirty="0">
                <a:latin typeface="Arial"/>
                <a:cs typeface="Arial"/>
              </a:rPr>
              <a:t> technology enables scaling to deployable high gain antenna arrays with extraordinarily low mass and stowage volume. Combining LISA-T and </a:t>
            </a:r>
            <a:r>
              <a:rPr lang="en-US" sz="3300" dirty="0" err="1">
                <a:latin typeface="Arial"/>
                <a:cs typeface="Arial"/>
              </a:rPr>
              <a:t>LiDIA</a:t>
            </a:r>
            <a:r>
              <a:rPr lang="en-US" sz="3300" dirty="0">
                <a:latin typeface="Arial"/>
                <a:cs typeface="Arial"/>
              </a:rPr>
              <a:t> allows future options for antenna only arrays or combinations of antenna and photovoltaic arrays.</a:t>
            </a:r>
            <a:endParaRPr lang="en-US" dirty="0">
              <a:latin typeface="Calibri" panose="020F0502020204030204"/>
              <a:cs typeface="Calibri" panose="020F0502020204030204"/>
            </a:endParaRPr>
          </a:p>
          <a:p>
            <a:pPr algn="just"/>
            <a:endParaRPr lang="en-US" sz="3300" dirty="0">
              <a:latin typeface="Arial"/>
              <a:cs typeface="Arial"/>
            </a:endParaRPr>
          </a:p>
          <a:p>
            <a:pPr algn="just"/>
            <a:r>
              <a:rPr lang="en-US" sz="3300" dirty="0">
                <a:latin typeface="Arial"/>
                <a:cs typeface="Arial"/>
              </a:rPr>
              <a:t>By providing high data rate communication over long distances with lower antenna mass and stowage volume, the </a:t>
            </a:r>
            <a:r>
              <a:rPr lang="en-US" sz="3300" dirty="0" err="1">
                <a:latin typeface="Arial"/>
                <a:cs typeface="Arial"/>
              </a:rPr>
              <a:t>LiDIA</a:t>
            </a:r>
            <a:r>
              <a:rPr lang="en-US" sz="3300" dirty="0">
                <a:latin typeface="Arial"/>
                <a:cs typeface="Arial"/>
              </a:rPr>
              <a:t> array technology aims to fill a critical communications technology gap recognized by NASA, NOAA, and commercial spacecraft entities.  This gap is especially important for small satellites, solar sail spacecraft, and/or missions beyond low earth orbit.</a:t>
            </a:r>
            <a:endParaRPr lang="en-US" dirty="0">
              <a:cs typeface="Calibri" panose="020F0502020204030204"/>
            </a:endParaRPr>
          </a:p>
          <a:p>
            <a:pPr algn="just"/>
            <a:endParaRPr lang="en-US" sz="3333"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795904"/>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7797ec6c-7d21-4392-97f6-03c669bb40ee">
      <Terms xmlns="http://schemas.microsoft.com/office/infopath/2007/PartnerControls"/>
    </lcf76f155ced4ddcb4097134ff3c332f>
    <SharedWithUsers xmlns="6e6625dd-d03c-4c1e-8a69-37743d8020e5">
      <UserInfo>
        <DisplayName>Apple, Jeffrey A. (MSFC-ES11)</DisplayName>
        <AccountId>101</AccountId>
        <AccountType/>
      </UserInfo>
      <UserInfo>
        <DisplayName>Carr, John A. (MSFC-ST01)</DisplayName>
        <AccountId>17</AccountId>
        <AccountType/>
      </UserInfo>
      <UserInfo>
        <DisplayName>Boyd, Darren R. (MSFC-ES31)</DisplayName>
        <AccountId>12</AccountId>
        <AccountType/>
      </UserInfo>
      <UserInfo>
        <DisplayName>Johnson, Les (MSFC-ST20)</DisplayName>
        <AccountId>29</AccountId>
        <AccountType/>
      </UserInfo>
      <UserInfo>
        <DisplayName>Jackson, Quinn A (MSFC-HP10)</DisplayName>
        <AccountId>16</AccountId>
        <AccountType/>
      </UserInfo>
      <UserInfo>
        <DisplayName>Harris, Samantha Shine (MSFC-ST23)</DisplayName>
        <AccountId>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3C251791BBBD4DA562FB9DCAD30A0D" ma:contentTypeVersion="14" ma:contentTypeDescription="Create a new document." ma:contentTypeScope="" ma:versionID="6198b1d95595275eff29660d7217341e">
  <xsd:schema xmlns:xsd="http://www.w3.org/2001/XMLSchema" xmlns:xs="http://www.w3.org/2001/XMLSchema" xmlns:p="http://schemas.microsoft.com/office/2006/metadata/properties" xmlns:ns2="7797ec6c-7d21-4392-97f6-03c669bb40ee" xmlns:ns3="6e6625dd-d03c-4c1e-8a69-37743d8020e5" xmlns:ns4="d900e117-17a0-4b24-9e47-511ef1d02c43" targetNamespace="http://schemas.microsoft.com/office/2006/metadata/properties" ma:root="true" ma:fieldsID="a114a28d26ba4a61868ffe0f85bdc899" ns2:_="" ns3:_="" ns4:_="">
    <xsd:import namespace="7797ec6c-7d21-4392-97f6-03c669bb40ee"/>
    <xsd:import namespace="6e6625dd-d03c-4c1e-8a69-37743d8020e5"/>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97ec6c-7d21-4392-97f6-03c669bb40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6625dd-d03c-4c1e-8a69-37743d8020e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2908a7-a37e-4f1d-8d5d-3ef7decfe901}" ma:internalName="TaxCatchAll" ma:showField="CatchAllData" ma:web="6e6625dd-d03c-4c1e-8a69-37743d8020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45C769-2031-4BE7-8599-1A7DADA96AC9}">
  <ds:schemaRefs>
    <ds:schemaRef ds:uri="d900e117-17a0-4b24-9e47-511ef1d02c43"/>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purl.org/dc/terms/"/>
    <ds:schemaRef ds:uri="6e6625dd-d03c-4c1e-8a69-37743d8020e5"/>
    <ds:schemaRef ds:uri="7797ec6c-7d21-4392-97f6-03c669bb40ee"/>
    <ds:schemaRef ds:uri="http://purl.org/dc/dcmitype/"/>
  </ds:schemaRefs>
</ds:datastoreItem>
</file>

<file path=customXml/itemProps2.xml><?xml version="1.0" encoding="utf-8"?>
<ds:datastoreItem xmlns:ds="http://schemas.openxmlformats.org/officeDocument/2006/customXml" ds:itemID="{C5A63BF2-923A-4CFF-A953-BE700200C2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97ec6c-7d21-4392-97f6-03c669bb40ee"/>
    <ds:schemaRef ds:uri="6e6625dd-d03c-4c1e-8a69-37743d8020e5"/>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8A19DE-5EFC-4C8F-94D3-76B4CE1B1FEE}">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2013 - 2022 Theme</Template>
  <TotalTime>1458</TotalTime>
  <Words>1064</Words>
  <Application>Microsoft Office PowerPoint</Application>
  <PresentationFormat>Custom</PresentationFormat>
  <Paragraphs>31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2013 - 2022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Haydn C. (MSFC-CS10)[Media Fusion]</dc:creator>
  <cp:lastModifiedBy>Harris, Samantha Shine (MSFC-ST23)</cp:lastModifiedBy>
  <cp:revision>193</cp:revision>
  <dcterms:created xsi:type="dcterms:W3CDTF">2023-12-20T16:22:32Z</dcterms:created>
  <dcterms:modified xsi:type="dcterms:W3CDTF">2024-04-16T14:39:48Z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0x010100383C251791BBBD4DA562FB9DCAD30A0D</vt:lpwstr>
  </property>
  <property fmtid="{D5CDD505-2E9C-101B-9397-08002B2CF9AE}" pid="3" name="MediaServiceImageTags">
    <vt:lpwstr/>
  </property>
</Properties>
</file>