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6576000" cy="40233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1pPr>
    <a:lvl2pPr marL="2194560" algn="l" rtl="0" eaLnBrk="0" fontAlgn="base" hangingPunct="0">
      <a:spcBef>
        <a:spcPct val="0"/>
      </a:spcBef>
      <a:spcAft>
        <a:spcPct val="0"/>
      </a:spcAft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2pPr>
    <a:lvl3pPr marL="4389120" algn="l" rtl="0" eaLnBrk="0" fontAlgn="base" hangingPunct="0">
      <a:spcBef>
        <a:spcPct val="0"/>
      </a:spcBef>
      <a:spcAft>
        <a:spcPct val="0"/>
      </a:spcAft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3pPr>
    <a:lvl4pPr marL="6583680" algn="l" rtl="0" eaLnBrk="0" fontAlgn="base" hangingPunct="0">
      <a:spcBef>
        <a:spcPct val="0"/>
      </a:spcBef>
      <a:spcAft>
        <a:spcPct val="0"/>
      </a:spcAft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4pPr>
    <a:lvl5pPr marL="8778240" algn="l" rtl="0" eaLnBrk="0" fontAlgn="base" hangingPunct="0">
      <a:spcBef>
        <a:spcPct val="0"/>
      </a:spcBef>
      <a:spcAft>
        <a:spcPct val="0"/>
      </a:spcAft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5pPr>
    <a:lvl6pPr marL="10972800" algn="l" defTabSz="4389120" rtl="0" eaLnBrk="1" latinLnBrk="0" hangingPunct="1"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6pPr>
    <a:lvl7pPr marL="13167360" algn="l" defTabSz="4389120" rtl="0" eaLnBrk="1" latinLnBrk="0" hangingPunct="1"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7pPr>
    <a:lvl8pPr marL="15361920" algn="l" defTabSz="4389120" rtl="0" eaLnBrk="1" latinLnBrk="0" hangingPunct="1"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8pPr>
    <a:lvl9pPr marL="17556480" algn="l" defTabSz="4389120" rtl="0" eaLnBrk="1" latinLnBrk="0" hangingPunct="1">
      <a:defRPr sz="7680" kern="1200">
        <a:solidFill>
          <a:schemeClr val="tx1"/>
        </a:solidFill>
        <a:latin typeface="Book Antiqua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672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3DCFF"/>
    <a:srgbClr val="67A3FF"/>
    <a:srgbClr val="89AAC7"/>
    <a:srgbClr val="CBE8FF"/>
    <a:srgbClr val="E7E5FF"/>
    <a:srgbClr val="BABAE7"/>
    <a:srgbClr val="CECECE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694"/>
  </p:normalViewPr>
  <p:slideViewPr>
    <p:cSldViewPr snapToGrid="0">
      <p:cViewPr>
        <p:scale>
          <a:sx n="25" d="100"/>
          <a:sy n="25" d="100"/>
        </p:scale>
        <p:origin x="874" y="-384"/>
      </p:cViewPr>
      <p:guideLst>
        <p:guide orient="horz" pos="12672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2" d="100"/>
          <a:sy n="122" d="100"/>
        </p:scale>
        <p:origin x="407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Book Antiqu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2D324F-6756-3E4A-8011-4CEB0D08B4F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71663" y="685800"/>
            <a:ext cx="311467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11849D4B-E586-894A-A2D8-9A45F4CEF9FF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760" kern="1200">
        <a:solidFill>
          <a:schemeClr val="tx1"/>
        </a:solidFill>
        <a:latin typeface="Times" pitchFamily="-106" charset="0"/>
        <a:ea typeface="MS PGothic" panose="020B0600070205080204" pitchFamily="34" charset="-128"/>
        <a:cs typeface="MS PGothic" charset="0"/>
      </a:defRPr>
    </a:lvl1pPr>
    <a:lvl2pPr marL="2194560" algn="l" rtl="0" eaLnBrk="0" fontAlgn="base" hangingPunct="0">
      <a:spcBef>
        <a:spcPct val="30000"/>
      </a:spcBef>
      <a:spcAft>
        <a:spcPct val="0"/>
      </a:spcAft>
      <a:defRPr sz="5760" kern="1200">
        <a:solidFill>
          <a:schemeClr val="tx1"/>
        </a:solidFill>
        <a:latin typeface="Times" pitchFamily="-106" charset="0"/>
        <a:ea typeface="MS PGothic" panose="020B0600070205080204" pitchFamily="34" charset="-128"/>
        <a:cs typeface="MS PGothic" charset="0"/>
      </a:defRPr>
    </a:lvl2pPr>
    <a:lvl3pPr marL="4389120" algn="l" rtl="0" eaLnBrk="0" fontAlgn="base" hangingPunct="0">
      <a:spcBef>
        <a:spcPct val="30000"/>
      </a:spcBef>
      <a:spcAft>
        <a:spcPct val="0"/>
      </a:spcAft>
      <a:defRPr sz="5760" kern="1200">
        <a:solidFill>
          <a:schemeClr val="tx1"/>
        </a:solidFill>
        <a:latin typeface="Times" pitchFamily="-106" charset="0"/>
        <a:ea typeface="MS PGothic" panose="020B0600070205080204" pitchFamily="34" charset="-128"/>
        <a:cs typeface="MS PGothic" charset="0"/>
      </a:defRPr>
    </a:lvl3pPr>
    <a:lvl4pPr marL="6583680" algn="l" rtl="0" eaLnBrk="0" fontAlgn="base" hangingPunct="0">
      <a:spcBef>
        <a:spcPct val="30000"/>
      </a:spcBef>
      <a:spcAft>
        <a:spcPct val="0"/>
      </a:spcAft>
      <a:defRPr sz="5760" kern="1200">
        <a:solidFill>
          <a:schemeClr val="tx1"/>
        </a:solidFill>
        <a:latin typeface="Times" pitchFamily="-106" charset="0"/>
        <a:ea typeface="MS PGothic" panose="020B0600070205080204" pitchFamily="34" charset="-128"/>
        <a:cs typeface="MS PGothic" charset="0"/>
      </a:defRPr>
    </a:lvl4pPr>
    <a:lvl5pPr marL="8778240" algn="l" rtl="0" eaLnBrk="0" fontAlgn="base" hangingPunct="0">
      <a:spcBef>
        <a:spcPct val="30000"/>
      </a:spcBef>
      <a:spcAft>
        <a:spcPct val="0"/>
      </a:spcAft>
      <a:defRPr sz="5760" kern="1200">
        <a:solidFill>
          <a:schemeClr val="tx1"/>
        </a:solidFill>
        <a:latin typeface="Times" pitchFamily="-106" charset="0"/>
        <a:ea typeface="MS PGothic" panose="020B0600070205080204" pitchFamily="34" charset="-128"/>
        <a:cs typeface="MS PGothic" charset="0"/>
      </a:defRPr>
    </a:lvl5pPr>
    <a:lvl6pPr marL="10972800" algn="l" defTabSz="219456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871663" y="685800"/>
            <a:ext cx="311467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849D4B-E586-894A-A2D8-9A45F4CEF9FF}" type="slidenum">
              <a:rPr lang="en-US" altLang="x-none" smtClean="0"/>
              <a:pPr/>
              <a:t>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43769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2498495"/>
            <a:ext cx="31089600" cy="86241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2799040"/>
            <a:ext cx="25603200" cy="10281920"/>
          </a:xfrm>
        </p:spPr>
        <p:txBody>
          <a:bodyPr/>
          <a:lstStyle>
            <a:lvl1pPr marL="0" indent="0" algn="ctr">
              <a:buNone/>
              <a:defRPr/>
            </a:lvl1pPr>
            <a:lvl2pPr marL="2682161" indent="0" algn="ctr">
              <a:buNone/>
              <a:defRPr/>
            </a:lvl2pPr>
            <a:lvl3pPr marL="5364322" indent="0" algn="ctr">
              <a:buNone/>
              <a:defRPr/>
            </a:lvl3pPr>
            <a:lvl4pPr marL="8046482" indent="0" algn="ctr">
              <a:buNone/>
              <a:defRPr/>
            </a:lvl4pPr>
            <a:lvl5pPr marL="10728642" indent="0" algn="ctr">
              <a:buNone/>
              <a:defRPr/>
            </a:lvl5pPr>
            <a:lvl6pPr marL="13410803" indent="0" algn="ctr">
              <a:buNone/>
              <a:defRPr/>
            </a:lvl6pPr>
            <a:lvl7pPr marL="16092963" indent="0" algn="ctr">
              <a:buNone/>
              <a:defRPr/>
            </a:lvl7pPr>
            <a:lvl8pPr marL="18775125" indent="0" algn="ctr">
              <a:buNone/>
              <a:defRPr/>
            </a:lvl8pPr>
            <a:lvl9pPr marL="214572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61D524C-D644-FC4D-B2DE-7BECF1062E1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561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E54F77B-C878-3546-9C53-DA9D98B0978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282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381200" y="1788162"/>
            <a:ext cx="8210552" cy="3567006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43200" y="1788162"/>
            <a:ext cx="24028400" cy="3567006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38B9799-F0BD-B247-ACEF-A4E45CA302D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65094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E4A044C-9319-AB46-9DC7-11A73EC37470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5398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5853816"/>
            <a:ext cx="31089600" cy="7990840"/>
          </a:xfrm>
        </p:spPr>
        <p:txBody>
          <a:bodyPr anchor="t"/>
          <a:lstStyle>
            <a:lvl1pPr algn="l">
              <a:defRPr sz="2346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7052720"/>
            <a:ext cx="31089600" cy="8801098"/>
          </a:xfrm>
        </p:spPr>
        <p:txBody>
          <a:bodyPr anchor="b"/>
          <a:lstStyle>
            <a:lvl1pPr marL="0" indent="0">
              <a:buNone/>
              <a:defRPr sz="11734"/>
            </a:lvl1pPr>
            <a:lvl2pPr marL="2682161" indent="0">
              <a:buNone/>
              <a:defRPr sz="10560"/>
            </a:lvl2pPr>
            <a:lvl3pPr marL="5364322" indent="0">
              <a:buNone/>
              <a:defRPr sz="9387"/>
            </a:lvl3pPr>
            <a:lvl4pPr marL="8046482" indent="0">
              <a:buNone/>
              <a:defRPr sz="8214"/>
            </a:lvl4pPr>
            <a:lvl5pPr marL="10728642" indent="0">
              <a:buNone/>
              <a:defRPr sz="8214"/>
            </a:lvl5pPr>
            <a:lvl6pPr marL="13410803" indent="0">
              <a:buNone/>
              <a:defRPr sz="8214"/>
            </a:lvl6pPr>
            <a:lvl7pPr marL="16092963" indent="0">
              <a:buNone/>
              <a:defRPr sz="8214"/>
            </a:lvl7pPr>
            <a:lvl8pPr marL="18775125" indent="0">
              <a:buNone/>
              <a:defRPr sz="8214"/>
            </a:lvl8pPr>
            <a:lvl9pPr marL="21457285" indent="0">
              <a:buNone/>
              <a:defRPr sz="82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F9730B3-AF14-C24F-8C62-CB6EA692055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5928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9788315"/>
            <a:ext cx="15240000" cy="27669911"/>
          </a:xfrm>
        </p:spPr>
        <p:txBody>
          <a:bodyPr/>
          <a:lstStyle>
            <a:lvl1pPr>
              <a:defRPr sz="16427"/>
            </a:lvl1pPr>
            <a:lvl2pPr>
              <a:defRPr sz="14081"/>
            </a:lvl2pPr>
            <a:lvl3pPr>
              <a:defRPr sz="11734"/>
            </a:lvl3pPr>
            <a:lvl4pPr>
              <a:defRPr sz="10560"/>
            </a:lvl4pPr>
            <a:lvl5pPr>
              <a:defRPr sz="10560"/>
            </a:lvl5pPr>
            <a:lvl6pPr>
              <a:defRPr sz="10560"/>
            </a:lvl6pPr>
            <a:lvl7pPr>
              <a:defRPr sz="10560"/>
            </a:lvl7pPr>
            <a:lvl8pPr>
              <a:defRPr sz="10560"/>
            </a:lvl8pPr>
            <a:lvl9pPr>
              <a:defRPr sz="10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9788315"/>
            <a:ext cx="15240000" cy="27669911"/>
          </a:xfrm>
        </p:spPr>
        <p:txBody>
          <a:bodyPr/>
          <a:lstStyle>
            <a:lvl1pPr>
              <a:defRPr sz="16427"/>
            </a:lvl1pPr>
            <a:lvl2pPr>
              <a:defRPr sz="14081"/>
            </a:lvl2pPr>
            <a:lvl3pPr>
              <a:defRPr sz="11734"/>
            </a:lvl3pPr>
            <a:lvl4pPr>
              <a:defRPr sz="10560"/>
            </a:lvl4pPr>
            <a:lvl5pPr>
              <a:defRPr sz="10560"/>
            </a:lvl5pPr>
            <a:lvl6pPr>
              <a:defRPr sz="10560"/>
            </a:lvl6pPr>
            <a:lvl7pPr>
              <a:defRPr sz="10560"/>
            </a:lvl7pPr>
            <a:lvl8pPr>
              <a:defRPr sz="10560"/>
            </a:lvl8pPr>
            <a:lvl9pPr>
              <a:defRPr sz="105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2AF02D9-0077-2C42-B8F2-C314DEA491FA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9637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11209"/>
            <a:ext cx="32918400" cy="670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9005995"/>
            <a:ext cx="16160752" cy="3753271"/>
          </a:xfrm>
        </p:spPr>
        <p:txBody>
          <a:bodyPr anchor="b"/>
          <a:lstStyle>
            <a:lvl1pPr marL="0" indent="0">
              <a:buNone/>
              <a:defRPr sz="14081" b="1"/>
            </a:lvl1pPr>
            <a:lvl2pPr marL="2682161" indent="0">
              <a:buNone/>
              <a:defRPr sz="11734" b="1"/>
            </a:lvl2pPr>
            <a:lvl3pPr marL="5364322" indent="0">
              <a:buNone/>
              <a:defRPr sz="10560" b="1"/>
            </a:lvl3pPr>
            <a:lvl4pPr marL="8046482" indent="0">
              <a:buNone/>
              <a:defRPr sz="9387" b="1"/>
            </a:lvl4pPr>
            <a:lvl5pPr marL="10728642" indent="0">
              <a:buNone/>
              <a:defRPr sz="9387" b="1"/>
            </a:lvl5pPr>
            <a:lvl6pPr marL="13410803" indent="0">
              <a:buNone/>
              <a:defRPr sz="9387" b="1"/>
            </a:lvl6pPr>
            <a:lvl7pPr marL="16092963" indent="0">
              <a:buNone/>
              <a:defRPr sz="9387" b="1"/>
            </a:lvl7pPr>
            <a:lvl8pPr marL="18775125" indent="0">
              <a:buNone/>
              <a:defRPr sz="9387" b="1"/>
            </a:lvl8pPr>
            <a:lvl9pPr marL="21457285" indent="0">
              <a:buNone/>
              <a:defRPr sz="9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12759266"/>
            <a:ext cx="16160752" cy="23180889"/>
          </a:xfrm>
        </p:spPr>
        <p:txBody>
          <a:bodyPr/>
          <a:lstStyle>
            <a:lvl1pPr>
              <a:defRPr sz="14081"/>
            </a:lvl1pPr>
            <a:lvl2pPr>
              <a:defRPr sz="11734"/>
            </a:lvl2pPr>
            <a:lvl3pPr>
              <a:defRPr sz="10560"/>
            </a:lvl3pPr>
            <a:lvl4pPr>
              <a:defRPr sz="9387"/>
            </a:lvl4pPr>
            <a:lvl5pPr>
              <a:defRPr sz="9387"/>
            </a:lvl5pPr>
            <a:lvl6pPr>
              <a:defRPr sz="9387"/>
            </a:lvl6pPr>
            <a:lvl7pPr>
              <a:defRPr sz="9387"/>
            </a:lvl7pPr>
            <a:lvl8pPr>
              <a:defRPr sz="9387"/>
            </a:lvl8pPr>
            <a:lvl9pPr>
              <a:defRPr sz="9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9005995"/>
            <a:ext cx="16167100" cy="3753271"/>
          </a:xfrm>
        </p:spPr>
        <p:txBody>
          <a:bodyPr anchor="b"/>
          <a:lstStyle>
            <a:lvl1pPr marL="0" indent="0">
              <a:buNone/>
              <a:defRPr sz="14081" b="1"/>
            </a:lvl1pPr>
            <a:lvl2pPr marL="2682161" indent="0">
              <a:buNone/>
              <a:defRPr sz="11734" b="1"/>
            </a:lvl2pPr>
            <a:lvl3pPr marL="5364322" indent="0">
              <a:buNone/>
              <a:defRPr sz="10560" b="1"/>
            </a:lvl3pPr>
            <a:lvl4pPr marL="8046482" indent="0">
              <a:buNone/>
              <a:defRPr sz="9387" b="1"/>
            </a:lvl4pPr>
            <a:lvl5pPr marL="10728642" indent="0">
              <a:buNone/>
              <a:defRPr sz="9387" b="1"/>
            </a:lvl5pPr>
            <a:lvl6pPr marL="13410803" indent="0">
              <a:buNone/>
              <a:defRPr sz="9387" b="1"/>
            </a:lvl6pPr>
            <a:lvl7pPr marL="16092963" indent="0">
              <a:buNone/>
              <a:defRPr sz="9387" b="1"/>
            </a:lvl7pPr>
            <a:lvl8pPr marL="18775125" indent="0">
              <a:buNone/>
              <a:defRPr sz="9387" b="1"/>
            </a:lvl8pPr>
            <a:lvl9pPr marL="21457285" indent="0">
              <a:buNone/>
              <a:defRPr sz="9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12759266"/>
            <a:ext cx="16167100" cy="23180889"/>
          </a:xfrm>
        </p:spPr>
        <p:txBody>
          <a:bodyPr/>
          <a:lstStyle>
            <a:lvl1pPr>
              <a:defRPr sz="14081"/>
            </a:lvl1pPr>
            <a:lvl2pPr>
              <a:defRPr sz="11734"/>
            </a:lvl2pPr>
            <a:lvl3pPr>
              <a:defRPr sz="10560"/>
            </a:lvl3pPr>
            <a:lvl4pPr>
              <a:defRPr sz="9387"/>
            </a:lvl4pPr>
            <a:lvl5pPr>
              <a:defRPr sz="9387"/>
            </a:lvl5pPr>
            <a:lvl6pPr>
              <a:defRPr sz="9387"/>
            </a:lvl6pPr>
            <a:lvl7pPr>
              <a:defRPr sz="9387"/>
            </a:lvl7pPr>
            <a:lvl8pPr>
              <a:defRPr sz="9387"/>
            </a:lvl8pPr>
            <a:lvl9pPr>
              <a:defRPr sz="93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4C97A2B-FFB1-7C4D-A3FB-F2A3FE0B855D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356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098B8C5-7D82-2144-B240-A096609E959C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4503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F41CED4-9AE5-7345-9FAE-E336163C8B23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508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601892"/>
            <a:ext cx="12033252" cy="6817360"/>
          </a:xfrm>
        </p:spPr>
        <p:txBody>
          <a:bodyPr anchor="b"/>
          <a:lstStyle>
            <a:lvl1pPr algn="l">
              <a:defRPr sz="117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601898"/>
            <a:ext cx="20447000" cy="34338262"/>
          </a:xfrm>
        </p:spPr>
        <p:txBody>
          <a:bodyPr/>
          <a:lstStyle>
            <a:lvl1pPr>
              <a:defRPr sz="18772"/>
            </a:lvl1pPr>
            <a:lvl2pPr>
              <a:defRPr sz="16427"/>
            </a:lvl2pPr>
            <a:lvl3pPr>
              <a:defRPr sz="14081"/>
            </a:lvl3pPr>
            <a:lvl4pPr>
              <a:defRPr sz="11734"/>
            </a:lvl4pPr>
            <a:lvl5pPr>
              <a:defRPr sz="11734"/>
            </a:lvl5pPr>
            <a:lvl6pPr>
              <a:defRPr sz="11734"/>
            </a:lvl6pPr>
            <a:lvl7pPr>
              <a:defRPr sz="11734"/>
            </a:lvl7pPr>
            <a:lvl8pPr>
              <a:defRPr sz="11734"/>
            </a:lvl8pPr>
            <a:lvl9pPr>
              <a:defRPr sz="117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8419258"/>
            <a:ext cx="12033252" cy="27520902"/>
          </a:xfrm>
        </p:spPr>
        <p:txBody>
          <a:bodyPr/>
          <a:lstStyle>
            <a:lvl1pPr marL="0" indent="0">
              <a:buNone/>
              <a:defRPr sz="8214"/>
            </a:lvl1pPr>
            <a:lvl2pPr marL="2682161" indent="0">
              <a:buNone/>
              <a:defRPr sz="7040"/>
            </a:lvl2pPr>
            <a:lvl3pPr marL="5364322" indent="0">
              <a:buNone/>
              <a:defRPr sz="5867"/>
            </a:lvl3pPr>
            <a:lvl4pPr marL="8046482" indent="0">
              <a:buNone/>
              <a:defRPr sz="5280"/>
            </a:lvl4pPr>
            <a:lvl5pPr marL="10728642" indent="0">
              <a:buNone/>
              <a:defRPr sz="5280"/>
            </a:lvl5pPr>
            <a:lvl6pPr marL="13410803" indent="0">
              <a:buNone/>
              <a:defRPr sz="5280"/>
            </a:lvl6pPr>
            <a:lvl7pPr marL="16092963" indent="0">
              <a:buNone/>
              <a:defRPr sz="5280"/>
            </a:lvl7pPr>
            <a:lvl8pPr marL="18775125" indent="0">
              <a:buNone/>
              <a:defRPr sz="5280"/>
            </a:lvl8pPr>
            <a:lvl9pPr marL="21457285" indent="0">
              <a:buNone/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1AB1CBD-D206-FE44-B346-5DF300BCF0A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3363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8163521"/>
            <a:ext cx="21945600" cy="3324862"/>
          </a:xfrm>
        </p:spPr>
        <p:txBody>
          <a:bodyPr anchor="b"/>
          <a:lstStyle>
            <a:lvl1pPr algn="l">
              <a:defRPr sz="1173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3594948"/>
            <a:ext cx="21945600" cy="24140160"/>
          </a:xfrm>
        </p:spPr>
        <p:txBody>
          <a:bodyPr/>
          <a:lstStyle>
            <a:lvl1pPr marL="0" indent="0">
              <a:buNone/>
              <a:defRPr sz="18772"/>
            </a:lvl1pPr>
            <a:lvl2pPr marL="2682161" indent="0">
              <a:buNone/>
              <a:defRPr sz="16427"/>
            </a:lvl2pPr>
            <a:lvl3pPr marL="5364322" indent="0">
              <a:buNone/>
              <a:defRPr sz="14081"/>
            </a:lvl3pPr>
            <a:lvl4pPr marL="8046482" indent="0">
              <a:buNone/>
              <a:defRPr sz="11734"/>
            </a:lvl4pPr>
            <a:lvl5pPr marL="10728642" indent="0">
              <a:buNone/>
              <a:defRPr sz="11734"/>
            </a:lvl5pPr>
            <a:lvl6pPr marL="13410803" indent="0">
              <a:buNone/>
              <a:defRPr sz="11734"/>
            </a:lvl6pPr>
            <a:lvl7pPr marL="16092963" indent="0">
              <a:buNone/>
              <a:defRPr sz="11734"/>
            </a:lvl7pPr>
            <a:lvl8pPr marL="18775125" indent="0">
              <a:buNone/>
              <a:defRPr sz="11734"/>
            </a:lvl8pPr>
            <a:lvl9pPr marL="21457285" indent="0">
              <a:buNone/>
              <a:defRPr sz="1173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31488383"/>
            <a:ext cx="21945600" cy="4721858"/>
          </a:xfrm>
        </p:spPr>
        <p:txBody>
          <a:bodyPr/>
          <a:lstStyle>
            <a:lvl1pPr marL="0" indent="0">
              <a:buNone/>
              <a:defRPr sz="8214"/>
            </a:lvl1pPr>
            <a:lvl2pPr marL="2682161" indent="0">
              <a:buNone/>
              <a:defRPr sz="7040"/>
            </a:lvl2pPr>
            <a:lvl3pPr marL="5364322" indent="0">
              <a:buNone/>
              <a:defRPr sz="5867"/>
            </a:lvl3pPr>
            <a:lvl4pPr marL="8046482" indent="0">
              <a:buNone/>
              <a:defRPr sz="5280"/>
            </a:lvl4pPr>
            <a:lvl5pPr marL="10728642" indent="0">
              <a:buNone/>
              <a:defRPr sz="5280"/>
            </a:lvl5pPr>
            <a:lvl6pPr marL="13410803" indent="0">
              <a:buNone/>
              <a:defRPr sz="5280"/>
            </a:lvl6pPr>
            <a:lvl7pPr marL="16092963" indent="0">
              <a:buNone/>
              <a:defRPr sz="5280"/>
            </a:lvl7pPr>
            <a:lvl8pPr marL="18775125" indent="0">
              <a:buNone/>
              <a:defRPr sz="5280"/>
            </a:lvl8pPr>
            <a:lvl9pPr marL="21457285" indent="0">
              <a:buNone/>
              <a:defRPr sz="52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6581100" y="38100849"/>
            <a:ext cx="7620000" cy="134112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41375FE-2780-0541-A483-3D44AECF933E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180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BE8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 userDrawn="1"/>
        </p:nvSpPr>
        <p:spPr bwMode="auto">
          <a:xfrm>
            <a:off x="1492254" y="4786243"/>
            <a:ext cx="35083748" cy="32690614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BE8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9387"/>
          </a:p>
        </p:txBody>
      </p:sp>
      <p:sp>
        <p:nvSpPr>
          <p:cNvPr id="1027" name="Rectangle 12"/>
          <p:cNvSpPr>
            <a:spLocks noChangeArrowheads="1"/>
          </p:cNvSpPr>
          <p:nvPr userDrawn="1"/>
        </p:nvSpPr>
        <p:spPr bwMode="auto">
          <a:xfrm>
            <a:off x="2914654" y="1058774"/>
            <a:ext cx="33661348" cy="255069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BE8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Book Antiqua" panose="02040602050305030304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9387"/>
          </a:p>
        </p:txBody>
      </p:sp>
      <p:sp>
        <p:nvSpPr>
          <p:cNvPr id="3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774537" y="1232648"/>
            <a:ext cx="30143452" cy="2550694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B3DC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3200" y="4953259"/>
            <a:ext cx="31089600" cy="3250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59E0F1-613A-2BDA-4EC3-3D2478BA77E2}"/>
              </a:ext>
            </a:extLst>
          </p:cNvPr>
          <p:cNvGrpSpPr/>
          <p:nvPr userDrawn="1"/>
        </p:nvGrpSpPr>
        <p:grpSpPr>
          <a:xfrm>
            <a:off x="1824430" y="1003372"/>
            <a:ext cx="2597514" cy="2806990"/>
            <a:chOff x="1824430" y="1147750"/>
            <a:chExt cx="2597514" cy="2806990"/>
          </a:xfrm>
        </p:grpSpPr>
        <p:sp>
          <p:nvSpPr>
            <p:cNvPr id="1028" name="Oval 9"/>
            <p:cNvSpPr>
              <a:spLocks noChangeArrowheads="1"/>
            </p:cNvSpPr>
            <p:nvPr userDrawn="1"/>
          </p:nvSpPr>
          <p:spPr bwMode="auto">
            <a:xfrm>
              <a:off x="1824430" y="1147750"/>
              <a:ext cx="2597514" cy="276572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67A3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222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Book Antiqua" panose="02040602050305030304" pitchFamily="18" charset="0"/>
                  <a:ea typeface="MS PGothic" panose="020B0600070205080204" pitchFamily="34" charset="-128"/>
                </a:defRPr>
              </a:lvl9pPr>
            </a:lstStyle>
            <a:p>
              <a:pPr>
                <a:defRPr/>
              </a:pPr>
              <a:endParaRPr lang="en-US" altLang="en-US" sz="9387"/>
            </a:p>
          </p:txBody>
        </p:sp>
        <p:pic>
          <p:nvPicPr>
            <p:cNvPr id="12" name="Picture 14">
              <a:extLst>
                <a:ext uri="{FF2B5EF4-FFF2-40B4-BE49-F238E27FC236}">
                  <a16:creationId xmlns:a16="http://schemas.microsoft.com/office/drawing/2014/main" id="{25E02ED0-18D0-417A-A931-D1CA84106E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438" y="1147750"/>
              <a:ext cx="1830434" cy="280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 descr="Home - NASA Earth Science and Technology Office">
            <a:extLst>
              <a:ext uri="{FF2B5EF4-FFF2-40B4-BE49-F238E27FC236}">
                <a16:creationId xmlns:a16="http://schemas.microsoft.com/office/drawing/2014/main" id="{458D06E9-3C20-9B81-EE40-7C59218FEC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9330" y="38009565"/>
            <a:ext cx="7758670" cy="198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bout JSI | Joint Space-Science Institute">
            <a:extLst>
              <a:ext uri="{FF2B5EF4-FFF2-40B4-BE49-F238E27FC236}">
                <a16:creationId xmlns:a16="http://schemas.microsoft.com/office/drawing/2014/main" id="{17061068-8070-DCDA-C45C-E56A5C38F0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4" y="37801815"/>
            <a:ext cx="6996670" cy="2398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9600" b="1">
          <a:solidFill>
            <a:srgbClr val="3F73DA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  <a:ea typeface="MS PGothic" panose="020B0600070205080204" pitchFamily="34" charset="-128"/>
          <a:cs typeface="MS PGothic" charset="0"/>
        </a:defRPr>
      </a:lvl5pPr>
      <a:lvl6pPr marL="2682161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</a:defRPr>
      </a:lvl6pPr>
      <a:lvl7pPr marL="5364322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</a:defRPr>
      </a:lvl7pPr>
      <a:lvl8pPr marL="8046482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</a:defRPr>
      </a:lvl8pPr>
      <a:lvl9pPr marL="10728642" algn="l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19946" b="1">
          <a:solidFill>
            <a:srgbClr val="3F73DA"/>
          </a:solidFill>
          <a:latin typeface="Book Antiqua" pitchFamily="-106" charset="0"/>
        </a:defRPr>
      </a:lvl9pPr>
    </p:titleStyle>
    <p:bodyStyle>
      <a:lvl1pPr marL="1341080" indent="-134108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5364322" algn="l"/>
        </a:tabLst>
        <a:defRPr sz="12907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3380642" indent="-1369022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5364322" algn="l"/>
        </a:tabLst>
        <a:defRPr sz="12907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5364322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•"/>
        <a:tabLst>
          <a:tab pos="5364322" algn="l"/>
        </a:tabLst>
        <a:defRPr sz="12907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7403884" indent="-1369022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–"/>
        <a:tabLst>
          <a:tab pos="5364322" algn="l"/>
        </a:tabLst>
        <a:defRPr sz="12907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9387562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5364322" algn="l"/>
        </a:tabLst>
        <a:defRPr sz="12907" b="1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2069722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5364322" algn="l"/>
        </a:tabLst>
        <a:defRPr sz="12907" b="1">
          <a:solidFill>
            <a:schemeClr val="tx1"/>
          </a:solidFill>
          <a:latin typeface="+mn-lt"/>
          <a:ea typeface="ＭＳ Ｐゴシック" pitchFamily="-106" charset="-128"/>
        </a:defRPr>
      </a:lvl6pPr>
      <a:lvl7pPr marL="14751884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5364322" algn="l"/>
        </a:tabLst>
        <a:defRPr sz="12907" b="1">
          <a:solidFill>
            <a:schemeClr val="tx1"/>
          </a:solidFill>
          <a:latin typeface="+mn-lt"/>
          <a:ea typeface="ＭＳ Ｐゴシック" pitchFamily="-106" charset="-128"/>
        </a:defRPr>
      </a:lvl7pPr>
      <a:lvl8pPr marL="17434044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5364322" algn="l"/>
        </a:tabLst>
        <a:defRPr sz="12907" b="1">
          <a:solidFill>
            <a:schemeClr val="tx1"/>
          </a:solidFill>
          <a:latin typeface="+mn-lt"/>
          <a:ea typeface="ＭＳ Ｐゴシック" pitchFamily="-106" charset="-128"/>
        </a:defRPr>
      </a:lvl8pPr>
      <a:lvl9pPr marL="20116203" indent="-1313144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DA0202"/>
        </a:buClr>
        <a:buChar char="»"/>
        <a:tabLst>
          <a:tab pos="5364322" algn="l"/>
        </a:tabLst>
        <a:defRPr sz="12907" b="1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1pPr>
      <a:lvl2pPr marL="2682161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2pPr>
      <a:lvl3pPr marL="5364322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3pPr>
      <a:lvl4pPr marL="8046482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4pPr>
      <a:lvl5pPr marL="10728642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5pPr>
      <a:lvl6pPr marL="13410803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6pPr>
      <a:lvl7pPr marL="16092963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7pPr>
      <a:lvl8pPr marL="18775125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8pPr>
      <a:lvl9pPr marL="21457285" algn="l" defTabSz="2682161" rtl="0" eaLnBrk="1" latinLnBrk="0" hangingPunct="1">
        <a:defRPr sz="10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1" name="Picture 15380">
            <a:extLst>
              <a:ext uri="{FF2B5EF4-FFF2-40B4-BE49-F238E27FC236}">
                <a16:creationId xmlns:a16="http://schemas.microsoft.com/office/drawing/2014/main" id="{11D42CFD-54DB-9EAB-96A2-F2B5836F1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39" y="16292812"/>
            <a:ext cx="15411861" cy="10278726"/>
          </a:xfrm>
          <a:prstGeom prst="rect">
            <a:avLst/>
          </a:prstGeom>
        </p:spPr>
      </p:pic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69045" y="1382584"/>
            <a:ext cx="31038766" cy="2221227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Hyperspectral Microwave Photonic Instrument (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HyMPI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363" name="TextBox 1"/>
          <p:cNvSpPr txBox="1">
            <a:spLocks noChangeArrowheads="1"/>
          </p:cNvSpPr>
          <p:nvPr/>
        </p:nvSpPr>
        <p:spPr bwMode="auto">
          <a:xfrm>
            <a:off x="1" y="-57946"/>
            <a:ext cx="6477000" cy="12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6448" tIns="268224" rIns="536448" bIns="268224" numCol="1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b="1">
                <a:latin typeface="+mn-lt"/>
                <a:cs typeface="MS PGothic" charset="0"/>
              </a:defRPr>
            </a:lvl1pPr>
            <a:lvl2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6pPr>
            <a:lvl7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7pPr>
            <a:lvl8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8pPr>
            <a:lvl9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9pPr>
          </a:lstStyle>
          <a:p>
            <a:r>
              <a:rPr lang="en-US" altLang="x-none" sz="6286" b="0">
                <a:latin typeface="Arial" panose="020B0604020202020204" pitchFamily="34" charset="0"/>
                <a:cs typeface="Arial" panose="020B0604020202020204" pitchFamily="34" charset="0"/>
              </a:rPr>
              <a:t>Starting TRL: 2</a:t>
            </a:r>
            <a:endParaRPr lang="en-US" altLang="x-none" sz="6286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93869" y="3558746"/>
            <a:ext cx="36369811" cy="152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36448" tIns="268224" rIns="536448" bIns="268224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4572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3716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18288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2860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6pPr>
            <a:lvl7pPr marL="27432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7pPr>
            <a:lvl8pPr marL="32004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8pPr>
            <a:lvl9pPr marL="3657600" indent="0" algn="ctr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9pPr>
          </a:lstStyle>
          <a:p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F. Gambini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1,2,3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V. Torres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1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D. Robles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E. Leong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P. Mohammed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3,4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M. Coon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R. Banting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J. Piepmeier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M. Stephen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455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, A. Gambacorta</a:t>
            </a:r>
            <a:r>
              <a:rPr lang="en-US" altLang="x-none" sz="455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 </a:t>
            </a:r>
            <a:r>
              <a:rPr lang="en-US" altLang="x-none" sz="380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(</a:t>
            </a:r>
            <a:r>
              <a:rPr lang="en-US" altLang="x-none" sz="380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1</a:t>
            </a:r>
            <a:r>
              <a:rPr lang="en-US" altLang="x-none" sz="380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Univ. of Maryland Baltimore County, </a:t>
            </a:r>
            <a:r>
              <a:rPr lang="en-US" altLang="x-none" sz="380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2</a:t>
            </a:r>
            <a:r>
              <a:rPr lang="en-US" altLang="x-none" sz="380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CRESST II, </a:t>
            </a:r>
            <a:r>
              <a:rPr lang="en-US" altLang="x-none" sz="380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3</a:t>
            </a:r>
            <a:r>
              <a:rPr lang="en-US" altLang="x-none" sz="380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NASA Goddard Space Flight Center, </a:t>
            </a:r>
            <a:r>
              <a:rPr lang="en-US" altLang="x-none" sz="3800" b="0" kern="0" baseline="3000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4</a:t>
            </a:r>
            <a:r>
              <a:rPr lang="en-US" altLang="x-none" sz="3800" b="0" kern="0" dirty="0">
                <a:latin typeface="Arial" panose="020B0604020202020204" pitchFamily="34" charset="0"/>
                <a:ea typeface="MS PGothic" charset="-128"/>
                <a:cs typeface="Arial" panose="020B0604020202020204" pitchFamily="34" charset="0"/>
              </a:rPr>
              <a:t>Morgan State Univ.)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418C59B-93BB-4843-9F38-0CA131E4AA5A}"/>
              </a:ext>
            </a:extLst>
          </p:cNvPr>
          <p:cNvGrpSpPr/>
          <p:nvPr/>
        </p:nvGrpSpPr>
        <p:grpSpPr>
          <a:xfrm>
            <a:off x="1539505" y="4813267"/>
            <a:ext cx="34798961" cy="32496842"/>
            <a:chOff x="-90427" y="10636343"/>
            <a:chExt cx="43094868" cy="32660926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-90425" y="10636343"/>
              <a:ext cx="28877034" cy="11494268"/>
            </a:xfrm>
            <a:prstGeom prst="roundRect">
              <a:avLst>
                <a:gd name="adj" fmla="val 8787"/>
              </a:avLst>
            </a:prstGeom>
            <a:solidFill>
              <a:srgbClr val="B3D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11760" tIns="55880" rIns="111760" bIns="5588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x-none" sz="6286" b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Motivation:</a:t>
              </a:r>
            </a:p>
            <a:p>
              <a:pPr marL="502517" indent="-502517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Microwave (MW) sounders like AMSU and ATMS represent the primary source of information for Numerical Weather Prediction for their capability to sound atmospheric temperature and water vapor under all-sky conditions. These systems provide few non-contiguous channels, and they are missing critical information related to the microwave spectrum.</a:t>
              </a:r>
            </a:p>
            <a:p>
              <a:pPr marL="502517" indent="-502517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Current MW technology limits the performance and scalability of the systems. The significant size, weight, power and associated cost (</a:t>
              </a: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SWaP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-C) greatly reduces its </a:t>
              </a: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selectability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 for future missions</a:t>
              </a:r>
            </a:p>
            <a:p>
              <a:pPr marL="502517" indent="-502517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Our goal is to develop a </a:t>
              </a:r>
              <a:r>
                <a:rPr lang="en-US" altLang="x-none" sz="5107" i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revolutionary spectrometer based on photonics integrated circuits (PIC) and Application Specific Integrated Circuit (ASIC), that offer ultra-small </a:t>
              </a:r>
              <a:r>
                <a:rPr lang="en-US" altLang="x-none" sz="5107" i="1" u="sng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SWaP</a:t>
              </a:r>
              <a:r>
                <a:rPr lang="en-US" altLang="x-none" sz="5107" i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 with non-moving parts, lower cost and hyperspectral capabilities for the sounding of the planetary boundary layer (PBL) spectrum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-90427" y="38872413"/>
              <a:ext cx="43094868" cy="4424856"/>
            </a:xfrm>
            <a:prstGeom prst="roundRect">
              <a:avLst>
                <a:gd name="adj" fmla="val 8787"/>
              </a:avLst>
            </a:prstGeom>
            <a:solidFill>
              <a:srgbClr val="B3D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11760" tIns="55880" rIns="111760" bIns="5588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x-none" sz="6286" b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Conclusions:</a:t>
              </a:r>
            </a:p>
            <a:p>
              <a:pPr marL="446252" indent="-446252">
                <a:buFont typeface="Arial" panose="020B0604020202020204" pitchFamily="34" charset="0"/>
                <a:buChar char="•"/>
              </a:pP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HyMPI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 enables wide-band, hyperspectral resolution and continuous spectral coverage without significantly increasing the noise level of the system.</a:t>
              </a:r>
            </a:p>
            <a:p>
              <a:pPr marL="446252" indent="-446252">
                <a:buFont typeface="Arial" panose="020B0604020202020204" pitchFamily="34" charset="0"/>
                <a:buChar char="•"/>
              </a:pPr>
              <a:r>
                <a:rPr lang="en-US" altLang="x-none" sz="5107" i="1" kern="0">
                  <a:latin typeface="Arial" panose="020B0604020202020204" pitchFamily="34" charset="0"/>
                  <a:cs typeface="Arial" panose="020B0604020202020204" pitchFamily="34" charset="0"/>
                </a:rPr>
                <a:t>PICs 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can be used to overcome the limitation of the MW technology: they can enhance the performance of the system and minimize the </a:t>
              </a: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SWaP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-C of the instrument at the same time.</a:t>
              </a:r>
            </a:p>
            <a:p>
              <a:pPr marL="446252" indent="-446252">
                <a:buFont typeface="Arial" panose="020B0604020202020204" pitchFamily="34" charset="0"/>
                <a:buChar char="•"/>
              </a:pPr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46252" indent="-446252">
                <a:buFont typeface="Arial" panose="020B0604020202020204" pitchFamily="34" charset="0"/>
                <a:buChar char="•"/>
              </a:pPr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46252" indent="-446252">
                <a:buFont typeface="Arial" panose="020B0604020202020204" pitchFamily="34" charset="0"/>
                <a:buChar char="•"/>
              </a:pPr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46252" indent="-446252">
                <a:buFont typeface="Arial" panose="020B0604020202020204" pitchFamily="34" charset="0"/>
                <a:buChar char="•"/>
              </a:pPr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46252" indent="-446252">
                <a:buFont typeface="Arial" panose="020B0604020202020204" pitchFamily="34" charset="0"/>
                <a:buChar char="•"/>
              </a:pPr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29062654" y="10813511"/>
              <a:ext cx="13908055" cy="10275675"/>
            </a:xfrm>
            <a:prstGeom prst="roundRect">
              <a:avLst>
                <a:gd name="adj" fmla="val 8787"/>
              </a:avLst>
            </a:prstGeom>
            <a:solidFill>
              <a:srgbClr val="B3D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111760" tIns="55880" rIns="111760" bIns="5588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x-none" sz="6286" b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Project objectives:</a:t>
              </a:r>
            </a:p>
            <a:p>
              <a:pPr marL="558784" indent="-558784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Demonstrate the performance, functionalities and feasibility of the </a:t>
              </a: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HyMPI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 spectrometer</a:t>
              </a:r>
            </a:p>
            <a:p>
              <a:pPr marL="1371600" lvl="1" indent="-635000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Minimize </a:t>
              </a:r>
              <a:r>
                <a:rPr lang="en-US" altLang="x-none" sz="5107" i="1" kern="0" dirty="0" err="1">
                  <a:latin typeface="Arial" panose="020B0604020202020204" pitchFamily="34" charset="0"/>
                  <a:cs typeface="Arial" panose="020B0604020202020204" pitchFamily="34" charset="0"/>
                </a:rPr>
                <a:t>SWaP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-C for small-sat</a:t>
              </a:r>
            </a:p>
            <a:p>
              <a:pPr marL="1371600" lvl="1" indent="-635000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Provide hyperspectral resolution (</a:t>
              </a:r>
              <a:r>
                <a:rPr lang="en-US" altLang="x-none" sz="5107" i="1" u="sng" kern="0" dirty="0">
                  <a:latin typeface="Arial" panose="020B0604020202020204" pitchFamily="34" charset="0"/>
                  <a:cs typeface="Arial" panose="020B0604020202020204" pitchFamily="34" charset="0"/>
                </a:rPr>
                <a:t>few MHz or lower</a:t>
              </a: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584200" indent="-584200">
                <a:buFont typeface="Arial" panose="020B0604020202020204" pitchFamily="34" charset="0"/>
                <a:buChar char="•"/>
              </a:pPr>
              <a:r>
                <a:rPr lang="en-US" altLang="x-none" sz="5107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Provide a modular back-end that can be used with different MW front-end to achieve contiguous spectral coverage of the PBL MW spectrum (200 GHz)</a:t>
              </a:r>
            </a:p>
            <a:p>
              <a:endParaRPr lang="en-US" altLang="x-none" sz="5107" i="1" kern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3321" name="Picture 13320" descr="Graphical user interface, chart, histogram&#10;&#10;Description automatically generated">
            <a:extLst>
              <a:ext uri="{FF2B5EF4-FFF2-40B4-BE49-F238E27FC236}">
                <a16:creationId xmlns:a16="http://schemas.microsoft.com/office/drawing/2014/main" id="{DF9FB1AB-C8A4-73A2-9B3C-56DE2E4403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89" t="5922" r="8534"/>
          <a:stretch/>
        </p:blipFill>
        <p:spPr>
          <a:xfrm>
            <a:off x="15203403" y="25239579"/>
            <a:ext cx="12906144" cy="7788592"/>
          </a:xfrm>
          <a:prstGeom prst="rect">
            <a:avLst/>
          </a:prstGeom>
        </p:spPr>
      </p:pic>
      <p:grpSp>
        <p:nvGrpSpPr>
          <p:cNvPr id="15430" name="Group 15429">
            <a:extLst>
              <a:ext uri="{FF2B5EF4-FFF2-40B4-BE49-F238E27FC236}">
                <a16:creationId xmlns:a16="http://schemas.microsoft.com/office/drawing/2014/main" id="{4FED0BB4-3A79-ED88-8654-1CDA60613B8E}"/>
              </a:ext>
            </a:extLst>
          </p:cNvPr>
          <p:cNvGrpSpPr/>
          <p:nvPr/>
        </p:nvGrpSpPr>
        <p:grpSpPr>
          <a:xfrm>
            <a:off x="1834739" y="27088339"/>
            <a:ext cx="12857319" cy="4766728"/>
            <a:chOff x="17713753" y="17257616"/>
            <a:chExt cx="12857319" cy="4766728"/>
          </a:xfrm>
        </p:grpSpPr>
        <p:pic>
          <p:nvPicPr>
            <p:cNvPr id="13312" name="Picture 13311">
              <a:extLst>
                <a:ext uri="{FF2B5EF4-FFF2-40B4-BE49-F238E27FC236}">
                  <a16:creationId xmlns:a16="http://schemas.microsoft.com/office/drawing/2014/main" id="{0D2CCD61-5809-A60F-CC3E-D230996AD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723"/>
            <a:stretch/>
          </p:blipFill>
          <p:spPr>
            <a:xfrm>
              <a:off x="17713753" y="17257616"/>
              <a:ext cx="6824777" cy="4766728"/>
            </a:xfrm>
            <a:prstGeom prst="rect">
              <a:avLst/>
            </a:prstGeom>
          </p:spPr>
        </p:pic>
        <p:pic>
          <p:nvPicPr>
            <p:cNvPr id="15426" name="Picture 15425">
              <a:extLst>
                <a:ext uri="{FF2B5EF4-FFF2-40B4-BE49-F238E27FC236}">
                  <a16:creationId xmlns:a16="http://schemas.microsoft.com/office/drawing/2014/main" id="{A4B39FC9-CFB8-7E3C-3F6F-10FC251F3A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62999" y="17265947"/>
              <a:ext cx="6008073" cy="4595816"/>
            </a:xfrm>
            <a:prstGeom prst="rect">
              <a:avLst/>
            </a:prstGeom>
          </p:spPr>
        </p:pic>
      </p:grpSp>
      <p:sp>
        <p:nvSpPr>
          <p:cNvPr id="15429" name="TextBox 15428">
            <a:extLst>
              <a:ext uri="{FF2B5EF4-FFF2-40B4-BE49-F238E27FC236}">
                <a16:creationId xmlns:a16="http://schemas.microsoft.com/office/drawing/2014/main" id="{C8335913-6744-A88B-82A9-48D7A1D06779}"/>
              </a:ext>
            </a:extLst>
          </p:cNvPr>
          <p:cNvSpPr txBox="1"/>
          <p:nvPr/>
        </p:nvSpPr>
        <p:spPr>
          <a:xfrm>
            <a:off x="1921295" y="31784819"/>
            <a:ext cx="137223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i="1" u="none" strike="noStrike" dirty="0">
                <a:solidFill>
                  <a:srgbClr val="0000FF"/>
                </a:solidFill>
                <a:effectLst/>
                <a:latin typeface="+mj-lt"/>
              </a:rPr>
              <a:t>US Patent 11852864 - Serial Arrayed Waveguide Grating</a:t>
            </a:r>
            <a:r>
              <a:rPr lang="en-US" sz="3600" b="1" i="1" dirty="0">
                <a:solidFill>
                  <a:srgbClr val="0000FF"/>
                </a:solidFill>
                <a:effectLst/>
                <a:latin typeface="+mj-lt"/>
              </a:rPr>
              <a:t>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600" b="1" i="1" dirty="0">
                <a:solidFill>
                  <a:srgbClr val="0000FF"/>
                </a:solidFill>
                <a:latin typeface="+mj-lt"/>
              </a:rPr>
              <a:t>IEEE JLT, 2024, doi: 10.1109/JLT.2024.3349932 ​</a:t>
            </a:r>
          </a:p>
        </p:txBody>
      </p:sp>
      <p:pic>
        <p:nvPicPr>
          <p:cNvPr id="15474" name="Picture 15473">
            <a:extLst>
              <a:ext uri="{FF2B5EF4-FFF2-40B4-BE49-F238E27FC236}">
                <a16:creationId xmlns:a16="http://schemas.microsoft.com/office/drawing/2014/main" id="{BE3B0EB0-643E-E600-A93D-4501F0399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43400" y="15859927"/>
            <a:ext cx="19653807" cy="7306693"/>
          </a:xfrm>
          <a:prstGeom prst="rect">
            <a:avLst/>
          </a:prstGeom>
        </p:spPr>
      </p:pic>
      <p:sp>
        <p:nvSpPr>
          <p:cNvPr id="15475" name="TextBox 15474">
            <a:extLst>
              <a:ext uri="{FF2B5EF4-FFF2-40B4-BE49-F238E27FC236}">
                <a16:creationId xmlns:a16="http://schemas.microsoft.com/office/drawing/2014/main" id="{87287855-D2A0-1723-BADD-D255F2D6B76E}"/>
              </a:ext>
            </a:extLst>
          </p:cNvPr>
          <p:cNvSpPr txBox="1"/>
          <p:nvPr/>
        </p:nvSpPr>
        <p:spPr>
          <a:xfrm>
            <a:off x="16430960" y="16282151"/>
            <a:ext cx="67874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The experimental setup</a:t>
            </a:r>
            <a:r>
              <a:rPr lang="en-US" sz="45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476" name="TextBox 15475">
            <a:extLst>
              <a:ext uri="{FF2B5EF4-FFF2-40B4-BE49-F238E27FC236}">
                <a16:creationId xmlns:a16="http://schemas.microsoft.com/office/drawing/2014/main" id="{26CCB605-270F-B931-B013-E943A382DF34}"/>
              </a:ext>
            </a:extLst>
          </p:cNvPr>
          <p:cNvSpPr txBox="1"/>
          <p:nvPr/>
        </p:nvSpPr>
        <p:spPr>
          <a:xfrm>
            <a:off x="1157671" y="26390235"/>
            <a:ext cx="1421145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u="sng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Channelizer: the Serial Arrayed Waveguide Grating (SAWG)</a:t>
            </a:r>
          </a:p>
        </p:txBody>
      </p:sp>
      <p:sp>
        <p:nvSpPr>
          <p:cNvPr id="15477" name="TextBox 15476">
            <a:extLst>
              <a:ext uri="{FF2B5EF4-FFF2-40B4-BE49-F238E27FC236}">
                <a16:creationId xmlns:a16="http://schemas.microsoft.com/office/drawing/2014/main" id="{A0C9EFFB-0F03-53C2-E8A5-7950EB740EB1}"/>
              </a:ext>
            </a:extLst>
          </p:cNvPr>
          <p:cNvSpPr txBox="1"/>
          <p:nvPr/>
        </p:nvSpPr>
        <p:spPr>
          <a:xfrm>
            <a:off x="15369126" y="23483448"/>
            <a:ext cx="2086744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Noise figure experimental evaluation:</a:t>
            </a:r>
            <a:endParaRPr lang="en-US" sz="45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491" name="Group 15490">
            <a:extLst>
              <a:ext uri="{FF2B5EF4-FFF2-40B4-BE49-F238E27FC236}">
                <a16:creationId xmlns:a16="http://schemas.microsoft.com/office/drawing/2014/main" id="{33EEAFA4-39D2-F8AD-5B9B-87D280B5F674}"/>
              </a:ext>
            </a:extLst>
          </p:cNvPr>
          <p:cNvGrpSpPr/>
          <p:nvPr/>
        </p:nvGrpSpPr>
        <p:grpSpPr>
          <a:xfrm>
            <a:off x="28174612" y="27248373"/>
            <a:ext cx="8268711" cy="5562922"/>
            <a:chOff x="28091630" y="26658203"/>
            <a:chExt cx="8268711" cy="5562922"/>
          </a:xfrm>
        </p:grpSpPr>
        <p:pic>
          <p:nvPicPr>
            <p:cNvPr id="13366" name="Picture 13365" descr="Chart, histogram&#10;&#10;Description automatically generated">
              <a:extLst>
                <a:ext uri="{FF2B5EF4-FFF2-40B4-BE49-F238E27FC236}">
                  <a16:creationId xmlns:a16="http://schemas.microsoft.com/office/drawing/2014/main" id="{CC263914-2FD9-F6BF-F57C-B4E0DEC4D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334" t="4431" r="7652"/>
            <a:stretch/>
          </p:blipFill>
          <p:spPr>
            <a:xfrm>
              <a:off x="28091630" y="26658203"/>
              <a:ext cx="8268711" cy="5562922"/>
            </a:xfrm>
            <a:prstGeom prst="rect">
              <a:avLst/>
            </a:prstGeom>
          </p:spPr>
        </p:pic>
        <p:cxnSp>
          <p:nvCxnSpPr>
            <p:cNvPr id="13371" name="Straight Arrow Connector 13370">
              <a:extLst>
                <a:ext uri="{FF2B5EF4-FFF2-40B4-BE49-F238E27FC236}">
                  <a16:creationId xmlns:a16="http://schemas.microsoft.com/office/drawing/2014/main" id="{C578A368-8321-63ED-8424-CD08C9E7D321}"/>
                </a:ext>
              </a:extLst>
            </p:cNvPr>
            <p:cNvCxnSpPr/>
            <p:nvPr/>
          </p:nvCxnSpPr>
          <p:spPr bwMode="auto">
            <a:xfrm>
              <a:off x="31476829" y="30053776"/>
              <a:ext cx="0" cy="548640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13372" name="TextBox 13371">
              <a:extLst>
                <a:ext uri="{FF2B5EF4-FFF2-40B4-BE49-F238E27FC236}">
                  <a16:creationId xmlns:a16="http://schemas.microsoft.com/office/drawing/2014/main" id="{35519B60-09BD-54EE-3F81-211EDC86721C}"/>
                </a:ext>
              </a:extLst>
            </p:cNvPr>
            <p:cNvSpPr txBox="1"/>
            <p:nvPr/>
          </p:nvSpPr>
          <p:spPr>
            <a:xfrm>
              <a:off x="29534672" y="30719645"/>
              <a:ext cx="13869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0.5 dB</a:t>
              </a:r>
            </a:p>
          </p:txBody>
        </p:sp>
        <p:cxnSp>
          <p:nvCxnSpPr>
            <p:cNvPr id="15479" name="Straight Arrow Connector 15478">
              <a:extLst>
                <a:ext uri="{FF2B5EF4-FFF2-40B4-BE49-F238E27FC236}">
                  <a16:creationId xmlns:a16="http://schemas.microsoft.com/office/drawing/2014/main" id="{54068F24-CAFE-6A49-F670-7B2CABB44A32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0362771" y="30283050"/>
              <a:ext cx="1185098" cy="54864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  <p:sp>
          <p:nvSpPr>
            <p:cNvPr id="15482" name="TextBox 15481">
              <a:extLst>
                <a:ext uri="{FF2B5EF4-FFF2-40B4-BE49-F238E27FC236}">
                  <a16:creationId xmlns:a16="http://schemas.microsoft.com/office/drawing/2014/main" id="{E7127268-F33B-1B35-0F83-318DE6100D6C}"/>
                </a:ext>
              </a:extLst>
            </p:cNvPr>
            <p:cNvSpPr txBox="1"/>
            <p:nvPr/>
          </p:nvSpPr>
          <p:spPr>
            <a:xfrm>
              <a:off x="31907729" y="30465641"/>
              <a:ext cx="43728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SAWG channel cut-off</a:t>
              </a:r>
            </a:p>
          </p:txBody>
        </p:sp>
        <p:cxnSp>
          <p:nvCxnSpPr>
            <p:cNvPr id="15483" name="Straight Arrow Connector 15482">
              <a:extLst>
                <a:ext uri="{FF2B5EF4-FFF2-40B4-BE49-F238E27FC236}">
                  <a16:creationId xmlns:a16="http://schemas.microsoft.com/office/drawing/2014/main" id="{D3ED84A8-CD34-CC56-0B46-6D85291D0C18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625692" y="29151385"/>
              <a:ext cx="312616" cy="131425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/>
              <a:tailEnd type="none"/>
            </a:ln>
            <a:effectLst/>
          </p:spPr>
        </p:cxnSp>
      </p:grpSp>
      <p:sp>
        <p:nvSpPr>
          <p:cNvPr id="15495" name="TextBox 15494">
            <a:extLst>
              <a:ext uri="{FF2B5EF4-FFF2-40B4-BE49-F238E27FC236}">
                <a16:creationId xmlns:a16="http://schemas.microsoft.com/office/drawing/2014/main" id="{E146CC21-7CC2-B7E0-1DE4-04CCFA8DE79E}"/>
              </a:ext>
            </a:extLst>
          </p:cNvPr>
          <p:cNvSpPr txBox="1"/>
          <p:nvPr/>
        </p:nvSpPr>
        <p:spPr>
          <a:xfrm>
            <a:off x="18610204" y="24466060"/>
            <a:ext cx="59987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ESA (8 MHz resolution):</a:t>
            </a:r>
            <a:endParaRPr lang="en-US" sz="4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96" name="TextBox 15495">
            <a:extLst>
              <a:ext uri="{FF2B5EF4-FFF2-40B4-BE49-F238E27FC236}">
                <a16:creationId xmlns:a16="http://schemas.microsoft.com/office/drawing/2014/main" id="{73365F16-C787-50F2-6FB1-9621E2203A0D}"/>
              </a:ext>
            </a:extLst>
          </p:cNvPr>
          <p:cNvSpPr txBox="1"/>
          <p:nvPr/>
        </p:nvSpPr>
        <p:spPr>
          <a:xfrm>
            <a:off x="29624244" y="26565143"/>
            <a:ext cx="61702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u="sng" kern="0" dirty="0">
                <a:latin typeface="Arial" panose="020B0604020202020204" pitchFamily="34" charset="0"/>
                <a:cs typeface="Arial" panose="020B0604020202020204" pitchFamily="34" charset="0"/>
              </a:rPr>
              <a:t>ASIC (8 MHz resolution):</a:t>
            </a:r>
            <a:endParaRPr lang="en-US" sz="4000" b="1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497" name="TextBox 1">
            <a:extLst>
              <a:ext uri="{FF2B5EF4-FFF2-40B4-BE49-F238E27FC236}">
                <a16:creationId xmlns:a16="http://schemas.microsoft.com/office/drawing/2014/main" id="{AD8D1551-471F-0455-7963-67C09923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98999" y="-35984"/>
            <a:ext cx="6477000" cy="124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6448" tIns="268224" rIns="536448" bIns="268224" numCol="1" anchor="ctr" anchorCtr="0" compatLnSpc="1">
            <a:prstTxWarp prst="textNoShape">
              <a:avLst/>
            </a:prstTxWarp>
          </a:bodyPr>
          <a:lstStyle>
            <a:lvl1pPr marL="0" indent="0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b="1">
                <a:latin typeface="+mn-lt"/>
                <a:cs typeface="MS PGothic" charset="0"/>
              </a:defRPr>
            </a:lvl1pPr>
            <a:lvl2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indent="0" algn="ctr">
              <a:lnSpc>
                <a:spcPct val="85000"/>
              </a:lnSpc>
              <a:spcBef>
                <a:spcPct val="20000"/>
              </a:spcBef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6pPr>
            <a:lvl7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7pPr>
            <a:lvl8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8pPr>
            <a:lvl9pPr indent="0" algn="ctr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DA0202"/>
              </a:buClr>
              <a:buNone/>
              <a:tabLst>
                <a:tab pos="914400" algn="l"/>
              </a:tabLst>
              <a:defRPr sz="2200" b="1">
                <a:latin typeface="+mn-lt"/>
                <a:ea typeface="ＭＳ Ｐゴシック" pitchFamily="-106" charset="-128"/>
              </a:defRPr>
            </a:lvl9pPr>
          </a:lstStyle>
          <a:p>
            <a:r>
              <a:rPr lang="en-US" altLang="x-none" sz="6286" b="0" dirty="0">
                <a:latin typeface="Arial" panose="020B0604020202020204" pitchFamily="34" charset="0"/>
                <a:cs typeface="Arial" panose="020B0604020202020204" pitchFamily="34" charset="0"/>
              </a:rPr>
              <a:t>Ending TRL: 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Book Antiqua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 (Mac OS 9):ODIN:Microsoft Office 98:Templates:Blank Presentation</Template>
  <TotalTime>2789</TotalTime>
  <Words>379</Words>
  <Application>Microsoft Office PowerPoint</Application>
  <PresentationFormat>Custom</PresentationFormat>
  <Paragraphs>29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Book Antiqua</vt:lpstr>
      <vt:lpstr>Calibri</vt:lpstr>
      <vt:lpstr>Times</vt:lpstr>
      <vt:lpstr>Blank Presentation</vt:lpstr>
      <vt:lpstr>The Hyperspectral Microwave Photonic Instrument (HyMPI)</vt:lpstr>
    </vt:vector>
  </TitlesOfParts>
  <Company>Intellisource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GSFC Automated Move Request</dc:title>
  <dc:creator>ODIN</dc:creator>
  <cp:lastModifiedBy>Fabrizio gambini</cp:lastModifiedBy>
  <cp:revision>114</cp:revision>
  <cp:lastPrinted>2002-10-25T11:30:21Z</cp:lastPrinted>
  <dcterms:created xsi:type="dcterms:W3CDTF">2002-10-24T15:57:24Z</dcterms:created>
  <dcterms:modified xsi:type="dcterms:W3CDTF">2024-04-10T13:58:11Z</dcterms:modified>
</cp:coreProperties>
</file>