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</p:sldIdLst>
  <p:sldSz cx="365760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B0D4F-BEF1-464B-9A56-057F54759D94}" v="5" dt="2024-04-12T15:10:15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40" autoAdjust="0"/>
    <p:restoredTop sz="94660"/>
  </p:normalViewPr>
  <p:slideViewPr>
    <p:cSldViewPr snapToGrid="0">
      <p:cViewPr>
        <p:scale>
          <a:sx n="50" d="100"/>
          <a:sy n="50" d="100"/>
        </p:scale>
        <p:origin x="-2520" y="-8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ter, Tracie {she, her} (MSFC-HP40)" userId="5ecdb663-cff7-4838-8e8b-f7dffd7dbde7" providerId="ADAL" clId="{AD6A0691-3C12-4194-9109-9886FA1DBE65}"/>
    <pc:docChg chg="undo custSel modSld">
      <pc:chgData name="Prater, Tracie {she, her} (MSFC-HP40)" userId="5ecdb663-cff7-4838-8e8b-f7dffd7dbde7" providerId="ADAL" clId="{AD6A0691-3C12-4194-9109-9886FA1DBE65}" dt="2024-04-04T19:23:36.606" v="3" actId="478"/>
      <pc:docMkLst>
        <pc:docMk/>
      </pc:docMkLst>
      <pc:sldChg chg="addSp delSp modSp mod">
        <pc:chgData name="Prater, Tracie {she, her} (MSFC-HP40)" userId="5ecdb663-cff7-4838-8e8b-f7dffd7dbde7" providerId="ADAL" clId="{AD6A0691-3C12-4194-9109-9886FA1DBE65}" dt="2024-04-04T19:23:36.606" v="3" actId="478"/>
        <pc:sldMkLst>
          <pc:docMk/>
          <pc:sldMk cId="523613728" sldId="258"/>
        </pc:sldMkLst>
        <pc:spChg chg="add del">
          <ac:chgData name="Prater, Tracie {she, her} (MSFC-HP40)" userId="5ecdb663-cff7-4838-8e8b-f7dffd7dbde7" providerId="ADAL" clId="{AD6A0691-3C12-4194-9109-9886FA1DBE65}" dt="2024-04-04T19:23:33.975" v="2" actId="478"/>
          <ac:spMkLst>
            <pc:docMk/>
            <pc:sldMk cId="523613728" sldId="258"/>
            <ac:spMk id="4" creationId="{492C2E64-BC18-8E6D-C19F-63AD57786981}"/>
          </ac:spMkLst>
        </pc:spChg>
        <pc:spChg chg="del mod">
          <ac:chgData name="Prater, Tracie {she, her} (MSFC-HP40)" userId="5ecdb663-cff7-4838-8e8b-f7dffd7dbde7" providerId="ADAL" clId="{AD6A0691-3C12-4194-9109-9886FA1DBE65}" dt="2024-04-04T19:23:36.606" v="3" actId="478"/>
          <ac:spMkLst>
            <pc:docMk/>
            <pc:sldMk cId="523613728" sldId="258"/>
            <ac:spMk id="34" creationId="{F9D5941C-CC3B-1613-67B4-CFB42D155300}"/>
          </ac:spMkLst>
        </pc:spChg>
      </pc:sldChg>
    </pc:docChg>
  </pc:docChgLst>
  <pc:docChgLst>
    <pc:chgData name="Tracie Prater" userId="5ecdb663-cff7-4838-8e8b-f7dffd7dbde7" providerId="ADAL" clId="{B48B0D4F-BEF1-464B-9A56-057F54759D94}"/>
    <pc:docChg chg="custSel modSld">
      <pc:chgData name="Tracie Prater" userId="5ecdb663-cff7-4838-8e8b-f7dffd7dbde7" providerId="ADAL" clId="{B48B0D4F-BEF1-464B-9A56-057F54759D94}" dt="2024-04-12T15:19:18.193" v="134" actId="1076"/>
      <pc:docMkLst>
        <pc:docMk/>
      </pc:docMkLst>
      <pc:sldChg chg="addSp delSp modSp mod">
        <pc:chgData name="Tracie Prater" userId="5ecdb663-cff7-4838-8e8b-f7dffd7dbde7" providerId="ADAL" clId="{B48B0D4F-BEF1-464B-9A56-057F54759D94}" dt="2024-04-12T15:19:18.193" v="134" actId="1076"/>
        <pc:sldMkLst>
          <pc:docMk/>
          <pc:sldMk cId="523613728" sldId="258"/>
        </pc:sldMkLst>
        <pc:spChg chg="del">
          <ac:chgData name="Tracie Prater" userId="5ecdb663-cff7-4838-8e8b-f7dffd7dbde7" providerId="ADAL" clId="{B48B0D4F-BEF1-464B-9A56-057F54759D94}" dt="2024-04-12T15:08:41.889" v="85"/>
          <ac:spMkLst>
            <pc:docMk/>
            <pc:sldMk cId="523613728" sldId="258"/>
            <ac:spMk id="3" creationId="{639EF556-654F-1714-DF1B-8031DE64FD1D}"/>
          </ac:spMkLst>
        </pc:spChg>
        <pc:spChg chg="mod">
          <ac:chgData name="Tracie Prater" userId="5ecdb663-cff7-4838-8e8b-f7dffd7dbde7" providerId="ADAL" clId="{B48B0D4F-BEF1-464B-9A56-057F54759D94}" dt="2024-04-12T14:49:56.351" v="54" actId="20577"/>
          <ac:spMkLst>
            <pc:docMk/>
            <pc:sldMk cId="523613728" sldId="258"/>
            <ac:spMk id="6" creationId="{3DE1D35E-B796-7C8D-E9CC-5CEA334B125C}"/>
          </ac:spMkLst>
        </pc:spChg>
        <pc:spChg chg="mod">
          <ac:chgData name="Tracie Prater" userId="5ecdb663-cff7-4838-8e8b-f7dffd7dbde7" providerId="ADAL" clId="{B48B0D4F-BEF1-464B-9A56-057F54759D94}" dt="2024-04-12T14:47:39.280" v="0" actId="14100"/>
          <ac:spMkLst>
            <pc:docMk/>
            <pc:sldMk cId="523613728" sldId="258"/>
            <ac:spMk id="17" creationId="{266C2BE2-AD29-D2A6-85BB-C995934C754C}"/>
          </ac:spMkLst>
        </pc:spChg>
        <pc:spChg chg="add">
          <ac:chgData name="Tracie Prater" userId="5ecdb663-cff7-4838-8e8b-f7dffd7dbde7" providerId="ADAL" clId="{B48B0D4F-BEF1-464B-9A56-057F54759D94}" dt="2024-04-12T14:56:02.701" v="73"/>
          <ac:spMkLst>
            <pc:docMk/>
            <pc:sldMk cId="523613728" sldId="258"/>
            <ac:spMk id="18" creationId="{1737A9A8-1F57-D77B-558A-8D1FBC6EC601}"/>
          </ac:spMkLst>
        </pc:spChg>
        <pc:spChg chg="add mod">
          <ac:chgData name="Tracie Prater" userId="5ecdb663-cff7-4838-8e8b-f7dffd7dbde7" providerId="ADAL" clId="{B48B0D4F-BEF1-464B-9A56-057F54759D94}" dt="2024-04-12T14:56:12.209" v="74"/>
          <ac:spMkLst>
            <pc:docMk/>
            <pc:sldMk cId="523613728" sldId="258"/>
            <ac:spMk id="19" creationId="{545060A7-90D9-AD6B-50E3-FA1AADA691AA}"/>
          </ac:spMkLst>
        </pc:spChg>
        <pc:spChg chg="mod">
          <ac:chgData name="Tracie Prater" userId="5ecdb663-cff7-4838-8e8b-f7dffd7dbde7" providerId="ADAL" clId="{B48B0D4F-BEF1-464B-9A56-057F54759D94}" dt="2024-04-12T14:50:09.526" v="66" actId="20577"/>
          <ac:spMkLst>
            <pc:docMk/>
            <pc:sldMk cId="523613728" sldId="258"/>
            <ac:spMk id="20" creationId="{1E56847D-A5AD-EC36-A153-62E31FCDFDF5}"/>
          </ac:spMkLst>
        </pc:spChg>
        <pc:spChg chg="mod">
          <ac:chgData name="Tracie Prater" userId="5ecdb663-cff7-4838-8e8b-f7dffd7dbde7" providerId="ADAL" clId="{B48B0D4F-BEF1-464B-9A56-057F54759D94}" dt="2024-04-12T14:47:58.483" v="1" actId="14100"/>
          <ac:spMkLst>
            <pc:docMk/>
            <pc:sldMk cId="523613728" sldId="258"/>
            <ac:spMk id="23" creationId="{E4BCEBFA-7A99-CE40-04A7-5D4D77E5378E}"/>
          </ac:spMkLst>
        </pc:spChg>
        <pc:spChg chg="mod">
          <ac:chgData name="Tracie Prater" userId="5ecdb663-cff7-4838-8e8b-f7dffd7dbde7" providerId="ADAL" clId="{B48B0D4F-BEF1-464B-9A56-057F54759D94}" dt="2024-04-12T14:50:39.243" v="71" actId="20577"/>
          <ac:spMkLst>
            <pc:docMk/>
            <pc:sldMk cId="523613728" sldId="258"/>
            <ac:spMk id="24" creationId="{6EBCE6EF-404C-747F-FB11-14A33A99A6B1}"/>
          </ac:spMkLst>
        </pc:spChg>
        <pc:spChg chg="mod">
          <ac:chgData name="Tracie Prater" userId="5ecdb663-cff7-4838-8e8b-f7dffd7dbde7" providerId="ADAL" clId="{B48B0D4F-BEF1-464B-9A56-057F54759D94}" dt="2024-04-12T14:48:35.463" v="3" actId="20577"/>
          <ac:spMkLst>
            <pc:docMk/>
            <pc:sldMk cId="523613728" sldId="258"/>
            <ac:spMk id="28" creationId="{9BFCADA5-1AA6-8E6D-ECDD-051D679A2204}"/>
          </ac:spMkLst>
        </pc:spChg>
        <pc:spChg chg="mod">
          <ac:chgData name="Tracie Prater" userId="5ecdb663-cff7-4838-8e8b-f7dffd7dbde7" providerId="ADAL" clId="{B48B0D4F-BEF1-464B-9A56-057F54759D94}" dt="2024-04-12T15:11:06.108" v="129" actId="1076"/>
          <ac:spMkLst>
            <pc:docMk/>
            <pc:sldMk cId="523613728" sldId="258"/>
            <ac:spMk id="32" creationId="{6B1E36A8-8982-0406-2C36-D5271C1114FD}"/>
          </ac:spMkLst>
        </pc:spChg>
        <pc:spChg chg="mod">
          <ac:chgData name="Tracie Prater" userId="5ecdb663-cff7-4838-8e8b-f7dffd7dbde7" providerId="ADAL" clId="{B48B0D4F-BEF1-464B-9A56-057F54759D94}" dt="2024-04-12T15:19:18.193" v="134" actId="1076"/>
          <ac:spMkLst>
            <pc:docMk/>
            <pc:sldMk cId="523613728" sldId="258"/>
            <ac:spMk id="33" creationId="{04717365-48B3-AC6A-2B84-F847954DAC65}"/>
          </ac:spMkLst>
        </pc:spChg>
        <pc:picChg chg="add del mod">
          <ac:chgData name="Tracie Prater" userId="5ecdb663-cff7-4838-8e8b-f7dffd7dbde7" providerId="ADAL" clId="{B48B0D4F-BEF1-464B-9A56-057F54759D94}" dt="2024-04-12T15:10:14.429" v="108" actId="478"/>
          <ac:picMkLst>
            <pc:docMk/>
            <pc:sldMk cId="523613728" sldId="258"/>
            <ac:picMk id="25" creationId="{E6F1788B-3C41-BBBB-4021-B6400715A428}"/>
          </ac:picMkLst>
        </pc:picChg>
        <pc:picChg chg="del">
          <ac:chgData name="Tracie Prater" userId="5ecdb663-cff7-4838-8e8b-f7dffd7dbde7" providerId="ADAL" clId="{B48B0D4F-BEF1-464B-9A56-057F54759D94}" dt="2024-04-12T15:09:00.813" v="91" actId="478"/>
          <ac:picMkLst>
            <pc:docMk/>
            <pc:sldMk cId="523613728" sldId="258"/>
            <ac:picMk id="29" creationId="{EDCB8589-423D-88D2-A6E0-C44528719C9E}"/>
          </ac:picMkLst>
        </pc:picChg>
        <pc:picChg chg="del">
          <ac:chgData name="Tracie Prater" userId="5ecdb663-cff7-4838-8e8b-f7dffd7dbde7" providerId="ADAL" clId="{B48B0D4F-BEF1-464B-9A56-057F54759D94}" dt="2024-04-12T14:56:01.759" v="72" actId="478"/>
          <ac:picMkLst>
            <pc:docMk/>
            <pc:sldMk cId="523613728" sldId="258"/>
            <ac:picMk id="30" creationId="{897D9D82-D444-957B-CB97-C203C5901866}"/>
          </ac:picMkLst>
        </pc:picChg>
        <pc:picChg chg="add del mod">
          <ac:chgData name="Tracie Prater" userId="5ecdb663-cff7-4838-8e8b-f7dffd7dbde7" providerId="ADAL" clId="{B48B0D4F-BEF1-464B-9A56-057F54759D94}" dt="2024-04-12T15:08:40.232" v="84" actId="478"/>
          <ac:picMkLst>
            <pc:docMk/>
            <pc:sldMk cId="523613728" sldId="258"/>
            <ac:picMk id="37" creationId="{34F75940-9A34-EF0C-131B-29610722C032}"/>
          </ac:picMkLst>
        </pc:picChg>
        <pc:picChg chg="add mod">
          <ac:chgData name="Tracie Prater" userId="5ecdb663-cff7-4838-8e8b-f7dffd7dbde7" providerId="ADAL" clId="{B48B0D4F-BEF1-464B-9A56-057F54759D94}" dt="2024-04-12T15:08:45.327" v="87" actId="962"/>
          <ac:picMkLst>
            <pc:docMk/>
            <pc:sldMk cId="523613728" sldId="258"/>
            <ac:picMk id="42" creationId="{17F15BD4-7D86-D71A-5DF1-E159E266EAEB}"/>
          </ac:picMkLst>
        </pc:picChg>
        <pc:picChg chg="add mod">
          <ac:chgData name="Tracie Prater" userId="5ecdb663-cff7-4838-8e8b-f7dffd7dbde7" providerId="ADAL" clId="{B48B0D4F-BEF1-464B-9A56-057F54759D94}" dt="2024-04-12T15:11:32.131" v="131" actId="1076"/>
          <ac:picMkLst>
            <pc:docMk/>
            <pc:sldMk cId="523613728" sldId="258"/>
            <ac:picMk id="46" creationId="{FA2D00A9-FAF9-0A13-6224-D6244DAC19C0}"/>
          </ac:picMkLst>
        </pc:picChg>
        <pc:picChg chg="add mod">
          <ac:chgData name="Tracie Prater" userId="5ecdb663-cff7-4838-8e8b-f7dffd7dbde7" providerId="ADAL" clId="{B48B0D4F-BEF1-464B-9A56-057F54759D94}" dt="2024-04-12T15:11:47.301" v="133" actId="14100"/>
          <ac:picMkLst>
            <pc:docMk/>
            <pc:sldMk cId="523613728" sldId="258"/>
            <ac:picMk id="48" creationId="{CC1274BA-F15A-8A68-7506-B897488FBC7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7183123"/>
            <a:ext cx="31089600" cy="15280640"/>
          </a:xfrm>
        </p:spPr>
        <p:txBody>
          <a:bodyPr anchor="b"/>
          <a:lstStyle>
            <a:lvl1pPr algn="ctr"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23053043"/>
            <a:ext cx="27432000" cy="10596877"/>
          </a:xfrm>
        </p:spPr>
        <p:txBody>
          <a:bodyPr/>
          <a:lstStyle>
            <a:lvl1pPr marL="0" indent="0" algn="ctr">
              <a:buNone/>
              <a:defRPr sz="9600"/>
            </a:lvl1pPr>
            <a:lvl2pPr marL="1828800" indent="0" algn="ctr">
              <a:buNone/>
              <a:defRPr sz="8000"/>
            </a:lvl2pPr>
            <a:lvl3pPr marL="3657600" indent="0" algn="ctr">
              <a:buNone/>
              <a:defRPr sz="7200"/>
            </a:lvl3pPr>
            <a:lvl4pPr marL="5486400" indent="0" algn="ctr">
              <a:buNone/>
              <a:defRPr sz="6400"/>
            </a:lvl4pPr>
            <a:lvl5pPr marL="7315200" indent="0" algn="ctr">
              <a:buNone/>
              <a:defRPr sz="6400"/>
            </a:lvl5pPr>
            <a:lvl6pPr marL="9144000" indent="0" algn="ctr">
              <a:buNone/>
              <a:defRPr sz="6400"/>
            </a:lvl6pPr>
            <a:lvl7pPr marL="10972800" indent="0" algn="ctr">
              <a:buNone/>
              <a:defRPr sz="6400"/>
            </a:lvl7pPr>
            <a:lvl8pPr marL="12801600" indent="0" algn="ctr">
              <a:buNone/>
              <a:defRPr sz="6400"/>
            </a:lvl8pPr>
            <a:lvl9pPr marL="14630400" indent="0" algn="ctr">
              <a:buNone/>
              <a:defRPr sz="6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7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10942333"/>
            <a:ext cx="31546800" cy="18257517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29372573"/>
            <a:ext cx="31546800" cy="9601197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9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11684000"/>
            <a:ext cx="1554480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11684000"/>
            <a:ext cx="1554480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6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2336810"/>
            <a:ext cx="3154680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10759443"/>
            <a:ext cx="15473360" cy="5273037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6032480"/>
            <a:ext cx="15473360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10759443"/>
            <a:ext cx="15549564" cy="5273037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6032480"/>
            <a:ext cx="1554956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1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4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4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2926080"/>
            <a:ext cx="11796712" cy="1024128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6319530"/>
            <a:ext cx="18516600" cy="311912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13167360"/>
            <a:ext cx="11796712" cy="24394163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2926080"/>
            <a:ext cx="11796712" cy="1024128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6319530"/>
            <a:ext cx="18516600" cy="311912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13167360"/>
            <a:ext cx="11796712" cy="24394163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0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24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2336800"/>
            <a:ext cx="788670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2336800"/>
            <a:ext cx="2320290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6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2336810"/>
            <a:ext cx="3154680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11684000"/>
            <a:ext cx="3154680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40680650"/>
            <a:ext cx="822960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34B7A-9954-48D2-9DC9-213DBC6B4527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40680650"/>
            <a:ext cx="1234440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40680650"/>
            <a:ext cx="822960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1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EE19C-CB62-29FA-82B5-60D8312B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2" name="Content Placeholder 41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17F15BD4-7D86-D71A-5DF1-E159E266E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353969"/>
            <a:ext cx="31546800" cy="2050798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2C2E64-BC18-8E6D-C19F-63AD57786981}"/>
              </a:ext>
            </a:extLst>
          </p:cNvPr>
          <p:cNvSpPr/>
          <p:nvPr/>
        </p:nvSpPr>
        <p:spPr>
          <a:xfrm>
            <a:off x="0" y="151526"/>
            <a:ext cx="36576000" cy="43891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5DB551-311E-FBB3-C411-54D8D83545A8}"/>
              </a:ext>
            </a:extLst>
          </p:cNvPr>
          <p:cNvSpPr txBox="1"/>
          <p:nvPr/>
        </p:nvSpPr>
        <p:spPr>
          <a:xfrm>
            <a:off x="1202944" y="1053679"/>
            <a:ext cx="34170112" cy="248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6405"/>
            <a:r>
              <a:rPr lang="en-US" sz="8889" b="1" dirty="0">
                <a:solidFill>
                  <a:prstClr val="white"/>
                </a:solidFill>
                <a:latin typeface="Calibri" panose="020F0502020204030204"/>
              </a:rPr>
              <a:t>Full-Scale Burst Testing for Inflatable </a:t>
            </a:r>
            <a:r>
              <a:rPr lang="en-US" sz="8889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endParaRPr lang="en-US" sz="8889" b="1" dirty="0">
              <a:solidFill>
                <a:prstClr val="white"/>
              </a:solidFill>
              <a:latin typeface="Calibri" panose="020F0502020204030204"/>
            </a:endParaRPr>
          </a:p>
          <a:p>
            <a:pPr algn="ctr" defTabSz="406405"/>
            <a:r>
              <a:rPr lang="en-US" sz="6667" b="1" dirty="0">
                <a:solidFill>
                  <a:prstClr val="white"/>
                </a:solidFill>
                <a:latin typeface="Calibri" panose="020F0502020204030204"/>
              </a:rPr>
              <a:t>Tracie Prater (HP40), Jonah Burgin (ET10), Tom Jones (HP40), Deanna Whitehead (HP40)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E1D35E-B796-7C8D-E9CC-5CEA334B125C}"/>
              </a:ext>
            </a:extLst>
          </p:cNvPr>
          <p:cNvSpPr txBox="1"/>
          <p:nvPr/>
        </p:nvSpPr>
        <p:spPr>
          <a:xfrm>
            <a:off x="2069975" y="7662740"/>
            <a:ext cx="13579948" cy="611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Complex, multi-material system in which each layer performs a specific function. 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Development of 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for habitation began at NASA in the 1960s.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were further matured through NASA’s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Transhab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project in the 1990s, which focused on development of a Mars transit habitat.   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Today NASA is supporting the private sector in development and testing of 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architectures through public-private partnerships.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represent one structural material option for future habitation platforms.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D860AA-87DA-6D8C-2F23-05A0AABCB491}"/>
              </a:ext>
            </a:extLst>
          </p:cNvPr>
          <p:cNvSpPr/>
          <p:nvPr/>
        </p:nvSpPr>
        <p:spPr>
          <a:xfrm>
            <a:off x="1449205" y="6191007"/>
            <a:ext cx="14821489" cy="831712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6405"/>
            <a:endParaRPr lang="en-US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397089-4D7A-9AEA-21C9-9F893A5EBD1A}"/>
              </a:ext>
            </a:extLst>
          </p:cNvPr>
          <p:cNvSpPr txBox="1"/>
          <p:nvPr/>
        </p:nvSpPr>
        <p:spPr>
          <a:xfrm>
            <a:off x="2186291" y="6315519"/>
            <a:ext cx="121786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6405"/>
            <a:r>
              <a:rPr lang="en-US" sz="5000" b="1" u="sng" dirty="0">
                <a:solidFill>
                  <a:prstClr val="white"/>
                </a:solidFill>
                <a:latin typeface="Calibri" panose="020F0502020204030204"/>
              </a:rPr>
              <a:t>What are inflatable </a:t>
            </a:r>
            <a:r>
              <a:rPr lang="en-US" sz="5000" b="1" u="sng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5000" b="1" u="sng" dirty="0">
                <a:solidFill>
                  <a:prstClr val="white"/>
                </a:solidFill>
                <a:latin typeface="Calibri" panose="020F0502020204030204"/>
              </a:rPr>
              <a:t>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5E3D23-044E-28AD-C608-AAFA1C5408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8" t="207" r="6772" b="-207"/>
          <a:stretch/>
        </p:blipFill>
        <p:spPr>
          <a:xfrm rot="16200000">
            <a:off x="17749824" y="5991256"/>
            <a:ext cx="8483602" cy="855015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0CA2610-16C3-68C5-1F91-A8BAD744C6F4}"/>
              </a:ext>
            </a:extLst>
          </p:cNvPr>
          <p:cNvGrpSpPr/>
          <p:nvPr/>
        </p:nvGrpSpPr>
        <p:grpSpPr>
          <a:xfrm>
            <a:off x="26970801" y="5430801"/>
            <a:ext cx="5285356" cy="9223377"/>
            <a:chOff x="26970801" y="5430801"/>
            <a:chExt cx="5285356" cy="92233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1999E4-E5A3-9A46-B493-914B2CE1DAE7}"/>
                </a:ext>
              </a:extLst>
            </p:cNvPr>
            <p:cNvSpPr txBox="1"/>
            <p:nvPr/>
          </p:nvSpPr>
          <p:spPr>
            <a:xfrm>
              <a:off x="26970801" y="5430801"/>
              <a:ext cx="5285356" cy="96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1. Internal Scuff Layer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Protects against punctures and fires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8D4F03-F770-6AA8-80B8-17DF130AB0E1}"/>
                </a:ext>
              </a:extLst>
            </p:cNvPr>
            <p:cNvSpPr txBox="1"/>
            <p:nvPr/>
          </p:nvSpPr>
          <p:spPr>
            <a:xfrm>
              <a:off x="26970802" y="7007905"/>
              <a:ext cx="5285355" cy="96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2. Bladder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Keeps air inside the habitat from escaping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E145D0-AD6B-357C-76FB-C76BBA24FEC2}"/>
                </a:ext>
              </a:extLst>
            </p:cNvPr>
            <p:cNvSpPr txBox="1"/>
            <p:nvPr/>
          </p:nvSpPr>
          <p:spPr>
            <a:xfrm>
              <a:off x="26970802" y="9846821"/>
              <a:ext cx="5285355" cy="1405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4. Micro-meteoroid/ Orbital Debris Shield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Multiple layers protect the structure from impacts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5683D9-FC7C-7F5F-B2D6-8F65C1ED02F8}"/>
                </a:ext>
              </a:extLst>
            </p:cNvPr>
            <p:cNvSpPr txBox="1"/>
            <p:nvPr/>
          </p:nvSpPr>
          <p:spPr>
            <a:xfrm>
              <a:off x="26970802" y="11766946"/>
              <a:ext cx="5285355" cy="96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5. Thermal Blanket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Protects the crew from extreme temperatures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E809C3-A63E-6BE1-9C45-0F2BCCBFBAB2}"/>
                </a:ext>
              </a:extLst>
            </p:cNvPr>
            <p:cNvSpPr txBox="1"/>
            <p:nvPr/>
          </p:nvSpPr>
          <p:spPr>
            <a:xfrm>
              <a:off x="26970801" y="13248793"/>
              <a:ext cx="5285355" cy="1405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6. External Shield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Protects the habitat from erosion by atomic Oxygen or regolith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85E51A-DD66-FFF1-1B31-C428FBC46C45}"/>
                </a:ext>
              </a:extLst>
            </p:cNvPr>
            <p:cNvSpPr txBox="1"/>
            <p:nvPr/>
          </p:nvSpPr>
          <p:spPr>
            <a:xfrm>
              <a:off x="26970802" y="8291036"/>
              <a:ext cx="5285355" cy="96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6405"/>
              <a:r>
                <a:rPr lang="en-US" sz="2844" b="1" dirty="0">
                  <a:solidFill>
                    <a:prstClr val="white"/>
                  </a:solidFill>
                  <a:latin typeface="Calibri" panose="020F0502020204030204"/>
                </a:rPr>
                <a:t>3. Restraint Layer</a:t>
              </a:r>
              <a:r>
                <a:rPr lang="en-US" sz="2844" dirty="0">
                  <a:solidFill>
                    <a:prstClr val="white"/>
                  </a:solidFill>
                  <a:latin typeface="Calibri" panose="020F0502020204030204"/>
                </a:rPr>
                <a:t>: Structural layer, usually Kevlar or </a:t>
              </a:r>
              <a:r>
                <a:rPr lang="en-US" sz="2844" dirty="0" err="1">
                  <a:solidFill>
                    <a:prstClr val="white"/>
                  </a:solidFill>
                  <a:latin typeface="Calibri" panose="020F0502020204030204"/>
                </a:rPr>
                <a:t>Vectran</a:t>
              </a:r>
              <a:endParaRPr lang="en-US" sz="2844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66C2BE2-AD29-D2A6-85BB-C995934C754C}"/>
              </a:ext>
            </a:extLst>
          </p:cNvPr>
          <p:cNvSpPr/>
          <p:nvPr/>
        </p:nvSpPr>
        <p:spPr>
          <a:xfrm>
            <a:off x="1449205" y="15371721"/>
            <a:ext cx="32612195" cy="848360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6405"/>
            <a:endParaRPr lang="en-US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56847D-A5AD-EC36-A153-62E31FCDFDF5}"/>
              </a:ext>
            </a:extLst>
          </p:cNvPr>
          <p:cNvSpPr txBox="1"/>
          <p:nvPr/>
        </p:nvSpPr>
        <p:spPr>
          <a:xfrm>
            <a:off x="16606684" y="15791265"/>
            <a:ext cx="17078632" cy="775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The use of 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as a primary structural material for habitation elements can enable more mass efficient structures (greater volume per unit mass). 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endParaRPr lang="en-US" sz="3556" b="1" dirty="0">
              <a:solidFill>
                <a:prstClr val="white"/>
              </a:solidFill>
              <a:latin typeface="Calibri" panose="020F0502020204030204"/>
            </a:endParaRP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allow mission planners to subvert the “tyranny of the payload fairing,” as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structures can be compactly stowed for launch and deployed at the point of use. 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endParaRPr lang="en-US" sz="3556" dirty="0">
              <a:solidFill>
                <a:prstClr val="white"/>
              </a:solidFill>
              <a:latin typeface="Calibri" panose="020F0502020204030204"/>
            </a:endParaRP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One challenge to implementation of inflatable </a:t>
            </a:r>
            <a:r>
              <a:rPr lang="en-US" sz="3556" b="1" dirty="0" err="1">
                <a:solidFill>
                  <a:prstClr val="white"/>
                </a:solidFill>
                <a:latin typeface="Calibri" panose="020F0502020204030204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 is certification, as these materials have not previously been used in long duration habitation scenarios as a primary structure.   </a:t>
            </a: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endParaRPr lang="en-US" sz="3556" b="1" dirty="0">
              <a:solidFill>
                <a:prstClr val="white"/>
              </a:solidFill>
              <a:latin typeface="Calibri" panose="020F0502020204030204"/>
            </a:endParaRPr>
          </a:p>
          <a:p>
            <a:pPr marL="571500" indent="-571500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prstClr val="white"/>
                </a:solidFill>
                <a:latin typeface="Calibri" panose="020F0502020204030204"/>
              </a:rPr>
              <a:t>NASA has published certification guidance (JSC-67721) which outlines a series of tests to characterize material behavior, understand failure modes, verify factors of safety in the design, and predict the structure’s operational life.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6AB3D56-CF9F-0321-7088-1FE568D8F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684" y="15965634"/>
            <a:ext cx="12270658" cy="72143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4BCEBFA-7A99-CE40-04A7-5D4D77E5378E}"/>
              </a:ext>
            </a:extLst>
          </p:cNvPr>
          <p:cNvSpPr/>
          <p:nvPr/>
        </p:nvSpPr>
        <p:spPr>
          <a:xfrm>
            <a:off x="1419789" y="24775254"/>
            <a:ext cx="15186895" cy="1911594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6405"/>
            <a:endParaRPr lang="en-US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BCE6EF-404C-747F-FB11-14A33A99A6B1}"/>
              </a:ext>
            </a:extLst>
          </p:cNvPr>
          <p:cNvSpPr txBox="1"/>
          <p:nvPr/>
        </p:nvSpPr>
        <p:spPr>
          <a:xfrm>
            <a:off x="2069975" y="26659719"/>
            <a:ext cx="14768412" cy="795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06405"/>
            <a:r>
              <a:rPr lang="en-US" sz="3556" b="1" dirty="0">
                <a:solidFill>
                  <a:prstClr val="white"/>
                </a:solidFill>
                <a:latin typeface="+mj-lt"/>
              </a:rPr>
              <a:t>JSC-67721 (</a:t>
            </a:r>
            <a:r>
              <a:rPr lang="en-US" sz="3556" b="1" dirty="0" err="1">
                <a:solidFill>
                  <a:prstClr val="white"/>
                </a:solidFill>
                <a:latin typeface="+mj-lt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+mj-lt"/>
              </a:rPr>
              <a:t> certification guidance) advises that burst testing for a </a:t>
            </a:r>
            <a:r>
              <a:rPr lang="en-US" sz="3556" b="1" dirty="0" err="1">
                <a:solidFill>
                  <a:prstClr val="white"/>
                </a:solidFill>
                <a:latin typeface="+mj-lt"/>
              </a:rPr>
              <a:t>softgoods</a:t>
            </a:r>
            <a:r>
              <a:rPr lang="en-US" sz="3556" b="1" dirty="0">
                <a:solidFill>
                  <a:prstClr val="white"/>
                </a:solidFill>
                <a:latin typeface="+mj-lt"/>
              </a:rPr>
              <a:t> architecture should be performed at both the subscale and full-scale.  </a:t>
            </a:r>
          </a:p>
          <a:p>
            <a:pPr defTabSz="406405"/>
            <a:endParaRPr lang="en-US" sz="3556" b="1" dirty="0">
              <a:solidFill>
                <a:prstClr val="white"/>
              </a:solidFill>
              <a:latin typeface="+mj-lt"/>
            </a:endParaRPr>
          </a:p>
          <a:p>
            <a:pPr defTabSz="406405"/>
            <a:r>
              <a:rPr lang="en-US" sz="3556" b="1" dirty="0">
                <a:solidFill>
                  <a:schemeClr val="bg1"/>
                </a:solidFill>
                <a:latin typeface="+mj-lt"/>
              </a:rPr>
              <a:t>Ultimate burst testing can:</a:t>
            </a:r>
          </a:p>
          <a:p>
            <a:pPr marL="508006" indent="-508006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validate predictive models</a:t>
            </a:r>
          </a:p>
          <a:p>
            <a:pPr marL="508006" indent="-508006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verify the material system’s design factor of safety (per NASA-STD-5001)</a:t>
            </a:r>
          </a:p>
          <a:p>
            <a:pPr marL="508006" indent="-508006" defTabSz="406405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determine pressure levels for creep testing, where the article is held at some percentage of ultimate burst pressure (UBP) for longer duration</a:t>
            </a:r>
          </a:p>
          <a:p>
            <a:pPr defTabSz="406405"/>
            <a:endParaRPr lang="en-US" sz="3556" b="1" dirty="0">
              <a:solidFill>
                <a:schemeClr val="bg1"/>
              </a:solidFill>
              <a:latin typeface="+mj-lt"/>
              <a:ea typeface="Calibri" panose="020F0502020204030204" pitchFamily="34" charset="0"/>
            </a:endParaRPr>
          </a:p>
          <a:p>
            <a:pPr defTabSz="406405"/>
            <a:r>
              <a:rPr lang="en-US" sz="3556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Burst tests of multiple articles can demonstrate repeatability in results. </a:t>
            </a:r>
          </a:p>
          <a:p>
            <a:pPr defTabSz="406405"/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pPr defTabSz="406405"/>
            <a:r>
              <a:rPr lang="en-US" sz="4000" b="1" i="1" dirty="0">
                <a:solidFill>
                  <a:schemeClr val="bg1"/>
                </a:solidFill>
              </a:rPr>
              <a:t>The full-scale burst test in December 2023 for Sierra Space was the first ever pneumatic burst test of a full-scale </a:t>
            </a:r>
            <a:r>
              <a:rPr lang="en-US" sz="4000" b="1" i="1" dirty="0" err="1">
                <a:solidFill>
                  <a:schemeClr val="bg1"/>
                </a:solidFill>
              </a:rPr>
              <a:t>softgoods</a:t>
            </a:r>
            <a:r>
              <a:rPr lang="en-US" sz="4000" b="1" i="1" dirty="0">
                <a:solidFill>
                  <a:schemeClr val="bg1"/>
                </a:solidFill>
              </a:rPr>
              <a:t> article. </a:t>
            </a:r>
            <a:endParaRPr lang="en-US" sz="4000" i="1" dirty="0">
              <a:solidFill>
                <a:schemeClr val="bg1"/>
              </a:solidFill>
            </a:endParaRPr>
          </a:p>
          <a:p>
            <a:pPr defTabSz="406405"/>
            <a:endParaRPr lang="en-US" sz="3556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9B7B2C-3EE5-3FAB-B401-D13FA194E073}"/>
              </a:ext>
            </a:extLst>
          </p:cNvPr>
          <p:cNvSpPr txBox="1"/>
          <p:nvPr/>
        </p:nvSpPr>
        <p:spPr>
          <a:xfrm>
            <a:off x="2186291" y="25135243"/>
            <a:ext cx="121786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6405"/>
            <a:r>
              <a:rPr lang="en-US" sz="5000" b="1" u="sng" dirty="0">
                <a:solidFill>
                  <a:prstClr val="white"/>
                </a:solidFill>
                <a:latin typeface="Calibri" panose="020F0502020204030204"/>
              </a:rPr>
              <a:t>What is burst testing?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E25446-7833-B73D-274E-2A3953BA894D}"/>
              </a:ext>
            </a:extLst>
          </p:cNvPr>
          <p:cNvSpPr txBox="1"/>
          <p:nvPr/>
        </p:nvSpPr>
        <p:spPr>
          <a:xfrm>
            <a:off x="2141163" y="34514061"/>
            <a:ext cx="137696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06405"/>
            <a:r>
              <a:rPr lang="en-US" sz="5000" b="1" u="sng" dirty="0">
                <a:solidFill>
                  <a:prstClr val="white"/>
                </a:solidFill>
                <a:latin typeface="Calibri" panose="020F0502020204030204"/>
              </a:rPr>
              <a:t>In 2024, MSFC will further enhance burst test capabilities with the Rapid Pressurization Test Area (RPTA).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FCADA5-1AA6-8E6D-ECDD-051D679A2204}"/>
              </a:ext>
            </a:extLst>
          </p:cNvPr>
          <p:cNvSpPr txBox="1"/>
          <p:nvPr/>
        </p:nvSpPr>
        <p:spPr>
          <a:xfrm>
            <a:off x="2096035" y="36719652"/>
            <a:ext cx="13859954" cy="8847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56" b="1" dirty="0">
              <a:solidFill>
                <a:schemeClr val="bg1"/>
              </a:solidFill>
            </a:endParaRPr>
          </a:p>
          <a:p>
            <a:r>
              <a:rPr lang="en-US" sz="3556" b="1" dirty="0">
                <a:solidFill>
                  <a:schemeClr val="bg1"/>
                </a:solidFill>
              </a:rPr>
              <a:t>The Rapid Pressurization Test Area (RPTA) at NASA Marshall Space Flight Center is being developed to support burst testing.  It is a state of the art facility in a remote, restricted access location with: 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</a:rPr>
              <a:t>40’ W x 40’ L x 12” T concrete test pad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</a:rPr>
              <a:t>Modular camera stands on concrete bases which can be re-configured to support customer needs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</a:rPr>
              <a:t>Variable position fluid valves (accurate control of pressure ramps to burst)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</a:rPr>
              <a:t>Cross-country gas supply 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r>
              <a:rPr lang="en-US" sz="3556" b="1" dirty="0">
                <a:solidFill>
                  <a:schemeClr val="bg1"/>
                </a:solidFill>
              </a:rPr>
              <a:t>Permanent power, instrumentation, and control systems to support robust operations</a:t>
            </a:r>
          </a:p>
          <a:p>
            <a:pPr marL="508006" indent="-508006">
              <a:buFont typeface="Arial" panose="020B0604020202020204" pitchFamily="34" charset="0"/>
              <a:buChar char="•"/>
            </a:pPr>
            <a:endParaRPr lang="en-US" sz="3556" b="1" dirty="0">
              <a:solidFill>
                <a:schemeClr val="bg1"/>
              </a:solidFill>
            </a:endParaRPr>
          </a:p>
          <a:p>
            <a:endParaRPr lang="en-US" sz="3556" dirty="0">
              <a:solidFill>
                <a:schemeClr val="bg1"/>
              </a:solidFill>
            </a:endParaRPr>
          </a:p>
          <a:p>
            <a:endParaRPr lang="en-US" sz="3556" b="1" dirty="0">
              <a:solidFill>
                <a:schemeClr val="bg1"/>
              </a:solidFill>
            </a:endParaRPr>
          </a:p>
          <a:p>
            <a:endParaRPr lang="en-US" sz="3556" b="1" dirty="0">
              <a:solidFill>
                <a:schemeClr val="bg1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0151EDC-591A-8E98-5341-FD21439C34DB}"/>
              </a:ext>
            </a:extLst>
          </p:cNvPr>
          <p:cNvCxnSpPr>
            <a:cxnSpLocks/>
          </p:cNvCxnSpPr>
          <p:nvPr/>
        </p:nvCxnSpPr>
        <p:spPr>
          <a:xfrm flipV="1">
            <a:off x="25327504" y="5914651"/>
            <a:ext cx="1267506" cy="328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B1E36A8-8982-0406-2C36-D5271C1114FD}"/>
              </a:ext>
            </a:extLst>
          </p:cNvPr>
          <p:cNvSpPr txBox="1"/>
          <p:nvPr/>
        </p:nvSpPr>
        <p:spPr>
          <a:xfrm>
            <a:off x="30830801" y="27442378"/>
            <a:ext cx="54403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Sierra Space full-scale test article.  Test was performed near T-Tower at MSFC in December 2023.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717365-48B3-AC6A-2B84-F847954DAC65}"/>
              </a:ext>
            </a:extLst>
          </p:cNvPr>
          <p:cNvSpPr txBox="1"/>
          <p:nvPr/>
        </p:nvSpPr>
        <p:spPr>
          <a:xfrm>
            <a:off x="30833568" y="37964517"/>
            <a:ext cx="5440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Burst event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ECB689-B368-3A4E-4489-DB2B37700D5F}"/>
              </a:ext>
            </a:extLst>
          </p:cNvPr>
          <p:cNvCxnSpPr>
            <a:cxnSpLocks/>
          </p:cNvCxnSpPr>
          <p:nvPr/>
        </p:nvCxnSpPr>
        <p:spPr>
          <a:xfrm flipV="1">
            <a:off x="25622742" y="7544950"/>
            <a:ext cx="1267506" cy="328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D3B6867-63C9-2C63-E125-1EFB893CFCE0}"/>
              </a:ext>
            </a:extLst>
          </p:cNvPr>
          <p:cNvCxnSpPr>
            <a:cxnSpLocks/>
          </p:cNvCxnSpPr>
          <p:nvPr/>
        </p:nvCxnSpPr>
        <p:spPr>
          <a:xfrm flipV="1">
            <a:off x="24727583" y="8977891"/>
            <a:ext cx="2162665" cy="578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EF168E7-0C63-27F1-4F71-7E31F01C1648}"/>
              </a:ext>
            </a:extLst>
          </p:cNvPr>
          <p:cNvCxnSpPr>
            <a:cxnSpLocks/>
          </p:cNvCxnSpPr>
          <p:nvPr/>
        </p:nvCxnSpPr>
        <p:spPr>
          <a:xfrm flipV="1">
            <a:off x="25574915" y="10672017"/>
            <a:ext cx="1267506" cy="328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6EF3D1-2D71-96BB-1835-D515894D5A04}"/>
              </a:ext>
            </a:extLst>
          </p:cNvPr>
          <p:cNvCxnSpPr>
            <a:cxnSpLocks/>
          </p:cNvCxnSpPr>
          <p:nvPr/>
        </p:nvCxnSpPr>
        <p:spPr>
          <a:xfrm flipV="1">
            <a:off x="25104905" y="12124874"/>
            <a:ext cx="1785343" cy="4945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2FAD5B1-9C92-F111-E99E-4046B3098DBC}"/>
              </a:ext>
            </a:extLst>
          </p:cNvPr>
          <p:cNvCxnSpPr>
            <a:cxnSpLocks/>
          </p:cNvCxnSpPr>
          <p:nvPr/>
        </p:nvCxnSpPr>
        <p:spPr>
          <a:xfrm>
            <a:off x="24898140" y="13388933"/>
            <a:ext cx="2072661" cy="4423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E02EEF4-A5BA-F079-670F-8805C84F0DEC}"/>
              </a:ext>
            </a:extLst>
          </p:cNvPr>
          <p:cNvSpPr txBox="1"/>
          <p:nvPr/>
        </p:nvSpPr>
        <p:spPr>
          <a:xfrm>
            <a:off x="2770396" y="23064512"/>
            <a:ext cx="12650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bg1"/>
                </a:solidFill>
              </a:rPr>
              <a:t>Concept rendering of government reference design for Mars transit habitat.  This represents one concept under trade. 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A2296BD-0FE6-BE9F-48C6-2FF84C42D750}"/>
              </a:ext>
            </a:extLst>
          </p:cNvPr>
          <p:cNvCxnSpPr>
            <a:cxnSpLocks/>
          </p:cNvCxnSpPr>
          <p:nvPr/>
        </p:nvCxnSpPr>
        <p:spPr>
          <a:xfrm flipV="1">
            <a:off x="16634984" y="31318695"/>
            <a:ext cx="2226794" cy="1711608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2">
            <a:extLst>
              <a:ext uri="{FF2B5EF4-FFF2-40B4-BE49-F238E27FC236}">
                <a16:creationId xmlns:a16="http://schemas.microsoft.com/office/drawing/2014/main" id="{1737A9A8-1F57-D77B-558A-8D1FBC6EC6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135600" y="21793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545060A7-90D9-AD6B-50E3-FA1AADA691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88000" y="2194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" name="Picture 45" descr="A picture containing sky, building, dome&#10;&#10;Description automatically generated">
            <a:extLst>
              <a:ext uri="{FF2B5EF4-FFF2-40B4-BE49-F238E27FC236}">
                <a16:creationId xmlns:a16="http://schemas.microsoft.com/office/drawing/2014/main" id="{FA2D00A9-FAF9-0A13-6224-D6244DAC1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2404" y="25473447"/>
            <a:ext cx="11311471" cy="8483603"/>
          </a:xfrm>
          <a:prstGeom prst="rect">
            <a:avLst/>
          </a:prstGeom>
        </p:spPr>
      </p:pic>
      <p:pic>
        <p:nvPicPr>
          <p:cNvPr id="48" name="Picture 47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CC1274BA-F15A-8A68-7506-B897488FB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2404" y="34913309"/>
            <a:ext cx="11311470" cy="735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13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2038</TotalTime>
  <Words>568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Prater, Tracie J. (MSFC-HP40)</dc:creator>
  <cp:lastModifiedBy>Tracie Prater</cp:lastModifiedBy>
  <cp:revision>36</cp:revision>
  <dcterms:created xsi:type="dcterms:W3CDTF">2023-05-17T13:49:48Z</dcterms:created>
  <dcterms:modified xsi:type="dcterms:W3CDTF">2024-04-12T15:19:27Z</dcterms:modified>
</cp:coreProperties>
</file>