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  <p:sldMasterId id="2147483698" r:id="rId6"/>
  </p:sldMasterIdLst>
  <p:notesMasterIdLst>
    <p:notesMasterId r:id="rId20"/>
  </p:notesMasterIdLst>
  <p:sldIdLst>
    <p:sldId id="256" r:id="rId7"/>
    <p:sldId id="1248" r:id="rId8"/>
    <p:sldId id="257" r:id="rId9"/>
    <p:sldId id="1222" r:id="rId10"/>
    <p:sldId id="1223" r:id="rId11"/>
    <p:sldId id="1245" r:id="rId12"/>
    <p:sldId id="1242" r:id="rId13"/>
    <p:sldId id="1243" r:id="rId14"/>
    <p:sldId id="1244" r:id="rId15"/>
    <p:sldId id="1246" r:id="rId16"/>
    <p:sldId id="1247" r:id="rId17"/>
    <p:sldId id="1250" r:id="rId18"/>
    <p:sldId id="1251" r:id="rId19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y Bogardus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9D9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053" autoAdjust="0"/>
    <p:restoredTop sz="90415" autoAdjust="0"/>
  </p:normalViewPr>
  <p:slideViewPr>
    <p:cSldViewPr snapToGrid="0">
      <p:cViewPr varScale="1">
        <p:scale>
          <a:sx n="102" d="100"/>
          <a:sy n="102" d="100"/>
        </p:scale>
        <p:origin x="141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6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FEF3544-CD58-50AF-4D40-291AC45DF6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FBC3F7-B0B7-CB69-6CDD-957A9D637B6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D8535CD-53F6-5847-B6EA-32F45EE5D4FE}" type="datetimeFigureOut">
              <a:rPr lang="en-US"/>
              <a:pPr>
                <a:defRPr/>
              </a:pPr>
              <a:t>4/5/2024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73E4144-8E21-FE9D-6E96-B1D90317D18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9303F84-E40F-F030-FBD0-BC25C1960E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420F8A-FE2E-7E2C-FF76-4D0BA2EB34F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23AE1B-9643-CAFF-A214-D6AA6C5569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154506-7D01-604F-ABBF-EC994DE2A7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Why not just append CEA results to REFPROP 10 in a manner similar to how you append the SNP calculations?</a:t>
            </a:r>
          </a:p>
          <a:p>
            <a:r>
              <a:rPr lang="en-US" dirty="0"/>
              <a:t>A: At 20 </a:t>
            </a:r>
            <a:r>
              <a:rPr lang="en-US" dirty="0" err="1"/>
              <a:t>Mpa</a:t>
            </a:r>
            <a:r>
              <a:rPr lang="en-US" dirty="0"/>
              <a:t> and 1000 K, CEA overpredicts the density by 4% and underpredicts sound speed by 3.5%.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154506-7D01-604F-ABBF-EC994DE2A73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351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microsoft.com/office/2007/relationships/hdphoto" Target="../media/hdphoto2.wdp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Relationship Id="rId5" Type="http://schemas.openxmlformats.org/officeDocument/2006/relationships/image" Target="../media/image11.emf"/><Relationship Id="rId4" Type="http://schemas.microsoft.com/office/2007/relationships/hdphoto" Target="../media/hdphoto1.wdp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816C226C-E3B0-747B-DD1F-976F57023A6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>
            <a:extLst>
              <a:ext uri="{FF2B5EF4-FFF2-40B4-BE49-F238E27FC236}">
                <a16:creationId xmlns:a16="http://schemas.microsoft.com/office/drawing/2014/main" id="{091A0C1E-08A2-94CD-8B65-E9105C83716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126913" y="319492"/>
            <a:ext cx="2690714" cy="901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9643" y="1219200"/>
            <a:ext cx="5602356" cy="2994991"/>
          </a:xfrm>
        </p:spPr>
        <p:txBody>
          <a:bodyPr anchor="ctr">
            <a:normAutofit/>
          </a:bodyPr>
          <a:lstStyle>
            <a:lvl1pPr algn="l">
              <a:defRPr sz="5400" b="1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9642" y="4323522"/>
            <a:ext cx="5602357" cy="110986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2675A2-0E14-1D50-1AAD-D2358748A03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73" y="428822"/>
            <a:ext cx="1702905" cy="8378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E26A11-122F-A00F-9AFF-6570D69044B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3270" y="5532782"/>
            <a:ext cx="2642730" cy="927652"/>
          </a:xfrm>
          <a:prstGeom prst="rect">
            <a:avLst/>
          </a:prstGeom>
        </p:spPr>
      </p:pic>
      <p:pic>
        <p:nvPicPr>
          <p:cNvPr id="5" name="Picture 10">
            <a:extLst>
              <a:ext uri="{FF2B5EF4-FFF2-40B4-BE49-F238E27FC236}">
                <a16:creationId xmlns:a16="http://schemas.microsoft.com/office/drawing/2014/main" id="{0F091D7C-A9D4-5239-1747-0748795414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7123" y="5938551"/>
            <a:ext cx="1996302" cy="818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9901326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95000"/>
              </a:lnSpc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95000"/>
              </a:lnSpc>
              <a:spcBef>
                <a:spcPts val="1800"/>
              </a:spcBef>
              <a:buClr>
                <a:schemeClr val="tx1"/>
              </a:buClr>
              <a:defRPr>
                <a:effectLst/>
              </a:defRPr>
            </a:lvl1pPr>
            <a:lvl2pPr marL="685800" indent="-228600">
              <a:lnSpc>
                <a:spcPct val="95000"/>
              </a:lnSpc>
              <a:spcBef>
                <a:spcPts val="200"/>
              </a:spcBef>
              <a:buClr>
                <a:schemeClr val="tx2"/>
              </a:buClr>
              <a:buFont typeface="Arial" panose="020B0604020202020204" pitchFamily="34" charset="0"/>
              <a:buChar char="-"/>
              <a:defRPr>
                <a:effectLst/>
              </a:defRPr>
            </a:lvl2pPr>
            <a:lvl3pPr marL="1143000" indent="-228600">
              <a:lnSpc>
                <a:spcPct val="95000"/>
              </a:lnSpc>
              <a:buClr>
                <a:schemeClr val="tx2"/>
              </a:buClr>
              <a:buFont typeface="Wingdings" panose="05000000000000000000" pitchFamily="2" charset="2"/>
              <a:buChar char="§"/>
              <a:defRPr>
                <a:effectLst/>
              </a:defRPr>
            </a:lvl3pPr>
            <a:lvl4pPr>
              <a:lnSpc>
                <a:spcPct val="95000"/>
              </a:lnSpc>
              <a:buClr>
                <a:schemeClr val="tx1"/>
              </a:buClr>
              <a:defRPr>
                <a:effectLst/>
              </a:defRPr>
            </a:lvl4pPr>
            <a:lvl5pPr>
              <a:lnSpc>
                <a:spcPct val="95000"/>
              </a:lnSpc>
              <a:buClr>
                <a:schemeClr val="tx1"/>
              </a:buClr>
              <a:defRPr>
                <a:effectLst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B86E1C4-97D6-1A94-8DCB-085882B3A5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6450" y="6364288"/>
            <a:ext cx="54689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algn="l">
              <a:defRPr/>
            </a:pPr>
            <a:r>
              <a:rPr lang="en-US" dirty="0"/>
              <a:t>Parahydrogen Properties v05 Database Release</a:t>
            </a:r>
          </a:p>
        </p:txBody>
      </p:sp>
    </p:spTree>
    <p:extLst>
      <p:ext uri="{BB962C8B-B14F-4D97-AF65-F5344CB8AC3E}">
        <p14:creationId xmlns:p14="http://schemas.microsoft.com/office/powerpoint/2010/main" val="2622771578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9B09DE-D2FE-3423-BBA0-14188039B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12088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0820C-0FF0-6042-8FD1-67F5BFF0BE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1EECFB4-FF35-7575-11DC-BD4518542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6450" y="6364288"/>
            <a:ext cx="54689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algn="l">
              <a:defRPr/>
            </a:pPr>
            <a:r>
              <a:rPr lang="en-US" dirty="0"/>
              <a:t>Parahydrogen Properties v05 Database Release</a:t>
            </a:r>
          </a:p>
        </p:txBody>
      </p:sp>
    </p:spTree>
    <p:extLst>
      <p:ext uri="{BB962C8B-B14F-4D97-AF65-F5344CB8AC3E}">
        <p14:creationId xmlns:p14="http://schemas.microsoft.com/office/powerpoint/2010/main" val="1546032129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FA03913-45BA-05AF-51F3-0623801EA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12088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FA550-B290-F446-948C-E0E4FDBBB0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01E6148-B162-34CF-ADCB-5EE4C1371A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6450" y="6364288"/>
            <a:ext cx="54689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algn="l">
              <a:defRPr/>
            </a:pPr>
            <a:r>
              <a:rPr lang="en-US" dirty="0"/>
              <a:t>Parahydrogen Properties v05 Database Release</a:t>
            </a:r>
          </a:p>
        </p:txBody>
      </p:sp>
    </p:spTree>
    <p:extLst>
      <p:ext uri="{BB962C8B-B14F-4D97-AF65-F5344CB8AC3E}">
        <p14:creationId xmlns:p14="http://schemas.microsoft.com/office/powerpoint/2010/main" val="3642862599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00D1BFF-5C68-25D9-D3A9-8B3840CB6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12088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6B2449-1A43-084C-A9D2-86F83053B1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57F6A8E-CF3B-337C-C6E8-36798C639A9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076450" y="6364288"/>
            <a:ext cx="54689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algn="l">
              <a:defRPr/>
            </a:pPr>
            <a:r>
              <a:rPr lang="en-US" dirty="0"/>
              <a:t>Parahydrogen Properties v05 Database Release</a:t>
            </a:r>
          </a:p>
        </p:txBody>
      </p:sp>
    </p:spTree>
    <p:extLst>
      <p:ext uri="{BB962C8B-B14F-4D97-AF65-F5344CB8AC3E}">
        <p14:creationId xmlns:p14="http://schemas.microsoft.com/office/powerpoint/2010/main" val="210801589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EAD4C03-4DE8-3410-4A67-0568B2BF2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12088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1AFDC-95BC-D743-AA11-A2B01739F8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8206232-CBFC-393A-E581-E926D0B816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6450" y="6364288"/>
            <a:ext cx="54689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algn="l">
              <a:defRPr/>
            </a:pPr>
            <a:r>
              <a:rPr lang="en-US" dirty="0"/>
              <a:t>Parahydrogen Properties v05 Database Release</a:t>
            </a:r>
          </a:p>
        </p:txBody>
      </p:sp>
    </p:spTree>
    <p:extLst>
      <p:ext uri="{BB962C8B-B14F-4D97-AF65-F5344CB8AC3E}">
        <p14:creationId xmlns:p14="http://schemas.microsoft.com/office/powerpoint/2010/main" val="2360004676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88E36D2-5E27-2803-3BC1-5F5FFEF6D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12088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458EB-1546-204A-8B38-9E10E709E7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5008E58-2ED0-C8BB-4C7F-E93D522F4F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6450" y="6364288"/>
            <a:ext cx="54689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algn="l">
              <a:defRPr/>
            </a:pPr>
            <a:r>
              <a:rPr lang="en-US" dirty="0"/>
              <a:t>Parahydrogen Properties v05 Database Release</a:t>
            </a:r>
          </a:p>
        </p:txBody>
      </p:sp>
    </p:spTree>
    <p:extLst>
      <p:ext uri="{BB962C8B-B14F-4D97-AF65-F5344CB8AC3E}">
        <p14:creationId xmlns:p14="http://schemas.microsoft.com/office/powerpoint/2010/main" val="2169353103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6E01B6-DA7B-DF71-61AC-FF9421A0F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12088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6084E4-C1DC-6543-8566-96B734FA5F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68B6BBA-E0E1-5926-5E22-F891655029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6450" y="6364288"/>
            <a:ext cx="54689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algn="l">
              <a:defRPr/>
            </a:pPr>
            <a:r>
              <a:rPr lang="en-US" dirty="0"/>
              <a:t>Parahydrogen Properties v05 Database Release</a:t>
            </a:r>
          </a:p>
        </p:txBody>
      </p:sp>
    </p:spTree>
    <p:extLst>
      <p:ext uri="{BB962C8B-B14F-4D97-AF65-F5344CB8AC3E}">
        <p14:creationId xmlns:p14="http://schemas.microsoft.com/office/powerpoint/2010/main" val="3935474720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EFEF38-E196-0EF3-3132-775C42129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12088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0BE966-86B6-684E-A310-3EA2D7EC58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D644C903-CAEE-3D15-DE6A-173F615A34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6450" y="6364288"/>
            <a:ext cx="54689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algn="l">
              <a:defRPr/>
            </a:pPr>
            <a:r>
              <a:rPr lang="en-US" dirty="0"/>
              <a:t>Parahydrogen Properties v05 Database Release</a:t>
            </a:r>
          </a:p>
        </p:txBody>
      </p:sp>
    </p:spTree>
    <p:extLst>
      <p:ext uri="{BB962C8B-B14F-4D97-AF65-F5344CB8AC3E}">
        <p14:creationId xmlns:p14="http://schemas.microsoft.com/office/powerpoint/2010/main" val="2935820850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CCD9E-99D2-29EB-2EA1-CDB3AF21B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12088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7FF36-6D1E-DC43-B964-239DAB117E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A1F3242-E975-9D92-788C-360BCA25E9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6450" y="6364288"/>
            <a:ext cx="54689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algn="l">
              <a:defRPr/>
            </a:pPr>
            <a:r>
              <a:rPr lang="en-US" dirty="0"/>
              <a:t>Parahydrogen Properties v05 Database Release</a:t>
            </a:r>
          </a:p>
        </p:txBody>
      </p:sp>
    </p:spTree>
    <p:extLst>
      <p:ext uri="{BB962C8B-B14F-4D97-AF65-F5344CB8AC3E}">
        <p14:creationId xmlns:p14="http://schemas.microsoft.com/office/powerpoint/2010/main" val="3762155552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45253-BAC0-F59F-297F-C35E73CD7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12088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4A741-0D6A-824F-B06D-15E80E86C3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DA1B4088-383A-F8F7-8E5D-B4201B8C4E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6450" y="6364288"/>
            <a:ext cx="54689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algn="l">
              <a:defRPr/>
            </a:pPr>
            <a:r>
              <a:rPr lang="en-US" dirty="0"/>
              <a:t>Parahydrogen Properties v05 Database Release</a:t>
            </a:r>
          </a:p>
        </p:txBody>
      </p:sp>
    </p:spTree>
    <p:extLst>
      <p:ext uri="{BB962C8B-B14F-4D97-AF65-F5344CB8AC3E}">
        <p14:creationId xmlns:p14="http://schemas.microsoft.com/office/powerpoint/2010/main" val="2577759381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816C226C-E3B0-747B-DD1F-976F57023A6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091A0C1E-08A2-94CD-8B65-E9105C83716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-38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3088" y="252413"/>
            <a:ext cx="2419350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D84F0FB9-C211-4438-A2FC-5E0D0F2870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" y="243620"/>
            <a:ext cx="1178716" cy="414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76460" y="1219200"/>
            <a:ext cx="6715539" cy="2994991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76460" y="4323522"/>
            <a:ext cx="6715540" cy="110986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EAE6FFE9-142E-62A8-A981-A4CF54CA51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826" b="33736"/>
          <a:stretch>
            <a:fillRect/>
          </a:stretch>
        </p:blipFill>
        <p:spPr bwMode="auto">
          <a:xfrm>
            <a:off x="10046969" y="5943601"/>
            <a:ext cx="232389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6991682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08C74A0-0AB0-65EA-DB9E-A5337DD32BCF}"/>
              </a:ext>
            </a:extLst>
          </p:cNvPr>
          <p:cNvCxnSpPr>
            <a:cxnSpLocks/>
          </p:cNvCxnSpPr>
          <p:nvPr userDrawn="1"/>
        </p:nvCxnSpPr>
        <p:spPr>
          <a:xfrm>
            <a:off x="542925" y="1320800"/>
            <a:ext cx="11195050" cy="0"/>
          </a:xfrm>
          <a:prstGeom prst="line">
            <a:avLst/>
          </a:prstGeom>
          <a:ln w="38100">
            <a:solidFill>
              <a:srgbClr val="1827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95000"/>
              </a:lnSpc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1425575"/>
            <a:ext cx="11214100" cy="4751387"/>
          </a:xfrm>
        </p:spPr>
        <p:txBody>
          <a:bodyPr/>
          <a:lstStyle>
            <a:lvl1pPr>
              <a:lnSpc>
                <a:spcPct val="95000"/>
              </a:lnSpc>
              <a:spcBef>
                <a:spcPts val="1800"/>
              </a:spcBef>
              <a:buClr>
                <a:schemeClr val="tx1"/>
              </a:buClr>
              <a:defRPr>
                <a:effectLst/>
              </a:defRPr>
            </a:lvl1pPr>
            <a:lvl2pPr marL="685800" indent="-228600">
              <a:lnSpc>
                <a:spcPct val="95000"/>
              </a:lnSpc>
              <a:spcBef>
                <a:spcPts val="200"/>
              </a:spcBef>
              <a:buClr>
                <a:schemeClr val="tx2"/>
              </a:buClr>
              <a:buFont typeface="Arial" panose="020B0604020202020204" pitchFamily="34" charset="0"/>
              <a:buChar char="-"/>
              <a:defRPr>
                <a:effectLst/>
              </a:defRPr>
            </a:lvl2pPr>
            <a:lvl3pPr marL="1143000" indent="-228600">
              <a:lnSpc>
                <a:spcPct val="95000"/>
              </a:lnSpc>
              <a:buClr>
                <a:schemeClr val="tx2"/>
              </a:buClr>
              <a:buFont typeface="Wingdings" panose="05000000000000000000" pitchFamily="2" charset="2"/>
              <a:buChar char="§"/>
              <a:defRPr>
                <a:effectLst/>
              </a:defRPr>
            </a:lvl3pPr>
            <a:lvl4pPr>
              <a:lnSpc>
                <a:spcPct val="95000"/>
              </a:lnSpc>
              <a:buClr>
                <a:schemeClr val="tx1"/>
              </a:buClr>
              <a:defRPr>
                <a:effectLst/>
              </a:defRPr>
            </a:lvl4pPr>
            <a:lvl5pPr>
              <a:lnSpc>
                <a:spcPct val="95000"/>
              </a:lnSpc>
              <a:buClr>
                <a:schemeClr val="tx1"/>
              </a:buClr>
              <a:defRPr>
                <a:effectLst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98475" y="931863"/>
            <a:ext cx="11214100" cy="355600"/>
          </a:xfrm>
        </p:spPr>
        <p:txBody>
          <a:bodyPr/>
          <a:lstStyle>
            <a:lvl1pPr marL="0" indent="0">
              <a:buNone/>
              <a:defRPr sz="2200" i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0EDF771-458E-B435-AF24-5809CF9B80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93825" y="6356350"/>
            <a:ext cx="67595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algn="l">
              <a:defRPr/>
            </a:pPr>
            <a:r>
              <a:rPr lang="en-US" dirty="0"/>
              <a:t>Parahydrogen Properties v05 Database Release</a:t>
            </a:r>
          </a:p>
        </p:txBody>
      </p:sp>
    </p:spTree>
    <p:extLst>
      <p:ext uri="{BB962C8B-B14F-4D97-AF65-F5344CB8AC3E}">
        <p14:creationId xmlns:p14="http://schemas.microsoft.com/office/powerpoint/2010/main" val="705979048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5BB023B8-5F4E-730C-8515-4F425C8794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6" b="33736"/>
          <a:stretch>
            <a:fillRect/>
          </a:stretch>
        </p:blipFill>
        <p:spPr bwMode="auto">
          <a:xfrm>
            <a:off x="-66675" y="6251575"/>
            <a:ext cx="14605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08C74A0-0AB0-65EA-DB9E-A5337DD32BCF}"/>
              </a:ext>
            </a:extLst>
          </p:cNvPr>
          <p:cNvCxnSpPr>
            <a:cxnSpLocks/>
          </p:cNvCxnSpPr>
          <p:nvPr userDrawn="1"/>
        </p:nvCxnSpPr>
        <p:spPr>
          <a:xfrm>
            <a:off x="542925" y="1320800"/>
            <a:ext cx="11195050" cy="0"/>
          </a:xfrm>
          <a:prstGeom prst="line">
            <a:avLst/>
          </a:prstGeom>
          <a:ln w="38100">
            <a:solidFill>
              <a:srgbClr val="1827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95000"/>
              </a:lnSpc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1425576"/>
            <a:ext cx="11214100" cy="4751387"/>
          </a:xfrm>
        </p:spPr>
        <p:txBody>
          <a:bodyPr/>
          <a:lstStyle>
            <a:lvl1pPr>
              <a:lnSpc>
                <a:spcPct val="95000"/>
              </a:lnSpc>
              <a:spcBef>
                <a:spcPts val="1800"/>
              </a:spcBef>
              <a:buClr>
                <a:schemeClr val="tx1"/>
              </a:buClr>
              <a:defRPr>
                <a:effectLst/>
              </a:defRPr>
            </a:lvl1pPr>
            <a:lvl2pPr marL="685800" indent="-228600">
              <a:lnSpc>
                <a:spcPct val="95000"/>
              </a:lnSpc>
              <a:spcBef>
                <a:spcPts val="200"/>
              </a:spcBef>
              <a:buClr>
                <a:schemeClr val="tx2"/>
              </a:buClr>
              <a:buFont typeface="Arial" panose="020B0604020202020204" pitchFamily="34" charset="0"/>
              <a:buChar char="-"/>
              <a:defRPr>
                <a:effectLst/>
              </a:defRPr>
            </a:lvl2pPr>
            <a:lvl3pPr marL="1143000" indent="-228600">
              <a:lnSpc>
                <a:spcPct val="95000"/>
              </a:lnSpc>
              <a:buClr>
                <a:schemeClr val="tx2"/>
              </a:buClr>
              <a:buFont typeface="Wingdings" panose="05000000000000000000" pitchFamily="2" charset="2"/>
              <a:buChar char="§"/>
              <a:defRPr>
                <a:effectLst/>
              </a:defRPr>
            </a:lvl3pPr>
            <a:lvl4pPr>
              <a:lnSpc>
                <a:spcPct val="95000"/>
              </a:lnSpc>
              <a:buClr>
                <a:schemeClr val="tx1"/>
              </a:buClr>
              <a:defRPr>
                <a:effectLst/>
              </a:defRPr>
            </a:lvl4pPr>
            <a:lvl5pPr>
              <a:lnSpc>
                <a:spcPct val="95000"/>
              </a:lnSpc>
              <a:buClr>
                <a:schemeClr val="tx1"/>
              </a:buClr>
              <a:defRPr>
                <a:effectLst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98475" y="931863"/>
            <a:ext cx="11214100" cy="355600"/>
          </a:xfrm>
        </p:spPr>
        <p:txBody>
          <a:bodyPr/>
          <a:lstStyle>
            <a:lvl1pPr marL="0" indent="0">
              <a:buNone/>
              <a:defRPr sz="2200" i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E1C4F1E-ADB9-4509-874F-7841811F469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7812088" y="6356350"/>
            <a:ext cx="2743200" cy="365125"/>
          </a:xfrm>
          <a:prstGeom prst="rect">
            <a:avLst/>
          </a:prstGeom>
        </p:spPr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E1C6611-1896-4494-B5A7-A8317A24DC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9F1074-47EA-A317-E528-C2EC3D2DE1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93825" y="6356350"/>
            <a:ext cx="67595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algn="l">
              <a:defRPr/>
            </a:pPr>
            <a:r>
              <a:rPr lang="en-US" dirty="0"/>
              <a:t>Parahydrogen Properties v05 Database Release</a:t>
            </a:r>
          </a:p>
        </p:txBody>
      </p:sp>
    </p:spTree>
    <p:extLst>
      <p:ext uri="{BB962C8B-B14F-4D97-AF65-F5344CB8AC3E}">
        <p14:creationId xmlns:p14="http://schemas.microsoft.com/office/powerpoint/2010/main" val="4056079493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5BB023B8-5F4E-730C-8515-4F425C8794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6" b="33736"/>
          <a:stretch>
            <a:fillRect/>
          </a:stretch>
        </p:blipFill>
        <p:spPr bwMode="auto">
          <a:xfrm>
            <a:off x="-66675" y="6251575"/>
            <a:ext cx="14605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E1C4F1E-ADB9-4509-874F-7841811F469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7812088" y="6356350"/>
            <a:ext cx="2743200" cy="365125"/>
          </a:xfrm>
          <a:prstGeom prst="rect">
            <a:avLst/>
          </a:prstGeom>
        </p:spPr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E1C6611-1896-4494-B5A7-A8317A24DC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82060B59-8FB4-A898-D70E-33A743CC41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93825" y="6356350"/>
            <a:ext cx="67595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algn="l">
              <a:defRPr/>
            </a:pPr>
            <a:r>
              <a:rPr lang="en-US" dirty="0"/>
              <a:t>Parahydrogen Properties v05 Database Release</a:t>
            </a:r>
          </a:p>
        </p:txBody>
      </p:sp>
    </p:spTree>
    <p:extLst>
      <p:ext uri="{BB962C8B-B14F-4D97-AF65-F5344CB8AC3E}">
        <p14:creationId xmlns:p14="http://schemas.microsoft.com/office/powerpoint/2010/main" val="1735016670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0B00767-C6F4-4DDD-BB52-75DFC2FE6A31}"/>
              </a:ext>
            </a:extLst>
          </p:cNvPr>
          <p:cNvSpPr/>
          <p:nvPr/>
        </p:nvSpPr>
        <p:spPr>
          <a:xfrm>
            <a:off x="1" y="1"/>
            <a:ext cx="12192000" cy="76231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3000">
                <a:schemeClr val="tx1">
                  <a:lumMod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E3B5F5-36F5-4C46-8E63-5F121C3596F7}"/>
              </a:ext>
            </a:extLst>
          </p:cNvPr>
          <p:cNvSpPr/>
          <p:nvPr/>
        </p:nvSpPr>
        <p:spPr>
          <a:xfrm>
            <a:off x="0" y="0"/>
            <a:ext cx="215371" cy="6858000"/>
          </a:xfrm>
          <a:prstGeom prst="rect">
            <a:avLst/>
          </a:prstGeom>
          <a:gradFill flip="none" rotWithShape="1">
            <a:gsLst>
              <a:gs pos="16000">
                <a:schemeClr val="accent1">
                  <a:lumMod val="5000"/>
                  <a:lumOff val="95000"/>
                </a:schemeClr>
              </a:gs>
              <a:gs pos="86000">
                <a:schemeClr val="tx1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8369042-8549-4571-8307-50D8402C3CA1}"/>
              </a:ext>
            </a:extLst>
          </p:cNvPr>
          <p:cNvGrpSpPr/>
          <p:nvPr/>
        </p:nvGrpSpPr>
        <p:grpSpPr>
          <a:xfrm>
            <a:off x="1" y="6133355"/>
            <a:ext cx="12190086" cy="803787"/>
            <a:chOff x="2779" y="4536130"/>
            <a:chExt cx="12190086" cy="803787"/>
          </a:xfrm>
        </p:grpSpPr>
        <p:pic>
          <p:nvPicPr>
            <p:cNvPr id="26" name="Picture 8">
              <a:extLst>
                <a:ext uri="{FF2B5EF4-FFF2-40B4-BE49-F238E27FC236}">
                  <a16:creationId xmlns:a16="http://schemas.microsoft.com/office/drawing/2014/main" id="{D4F7965B-F579-47AF-98C5-68EBFE0C3F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0" t="30636" r="79515" b="30296"/>
            <a:stretch/>
          </p:blipFill>
          <p:spPr bwMode="auto">
            <a:xfrm>
              <a:off x="265791" y="4536130"/>
              <a:ext cx="1619864" cy="803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11">
              <a:extLst>
                <a:ext uri="{FF2B5EF4-FFF2-40B4-BE49-F238E27FC236}">
                  <a16:creationId xmlns:a16="http://schemas.microsoft.com/office/drawing/2014/main" id="{C8863BA2-C8FD-4991-B662-B4142F8BC085}"/>
                </a:ext>
              </a:extLst>
            </p:cNvPr>
            <p:cNvSpPr/>
            <p:nvPr/>
          </p:nvSpPr>
          <p:spPr>
            <a:xfrm>
              <a:off x="2779" y="4700889"/>
              <a:ext cx="488066" cy="429151"/>
            </a:xfrm>
            <a:custGeom>
              <a:avLst/>
              <a:gdLst>
                <a:gd name="connsiteX0" fmla="*/ 0 w 486570"/>
                <a:gd name="connsiteY0" fmla="*/ 0 h 429151"/>
                <a:gd name="connsiteX1" fmla="*/ 486570 w 486570"/>
                <a:gd name="connsiteY1" fmla="*/ 0 h 429151"/>
                <a:gd name="connsiteX2" fmla="*/ 486570 w 486570"/>
                <a:gd name="connsiteY2" fmla="*/ 429151 h 429151"/>
                <a:gd name="connsiteX3" fmla="*/ 0 w 486570"/>
                <a:gd name="connsiteY3" fmla="*/ 429151 h 429151"/>
                <a:gd name="connsiteX4" fmla="*/ 0 w 486570"/>
                <a:gd name="connsiteY4" fmla="*/ 0 h 429151"/>
                <a:gd name="connsiteX0" fmla="*/ 0 w 486570"/>
                <a:gd name="connsiteY0" fmla="*/ 0 h 429151"/>
                <a:gd name="connsiteX1" fmla="*/ 486570 w 486570"/>
                <a:gd name="connsiteY1" fmla="*/ 0 h 429151"/>
                <a:gd name="connsiteX2" fmla="*/ 229395 w 486570"/>
                <a:gd name="connsiteY2" fmla="*/ 429151 h 429151"/>
                <a:gd name="connsiteX3" fmla="*/ 0 w 486570"/>
                <a:gd name="connsiteY3" fmla="*/ 429151 h 429151"/>
                <a:gd name="connsiteX4" fmla="*/ 0 w 486570"/>
                <a:gd name="connsiteY4" fmla="*/ 0 h 429151"/>
                <a:gd name="connsiteX0" fmla="*/ 0 w 405453"/>
                <a:gd name="connsiteY0" fmla="*/ 0 h 429151"/>
                <a:gd name="connsiteX1" fmla="*/ 405453 w 405453"/>
                <a:gd name="connsiteY1" fmla="*/ 7374 h 429151"/>
                <a:gd name="connsiteX2" fmla="*/ 229395 w 405453"/>
                <a:gd name="connsiteY2" fmla="*/ 429151 h 429151"/>
                <a:gd name="connsiteX3" fmla="*/ 0 w 405453"/>
                <a:gd name="connsiteY3" fmla="*/ 429151 h 429151"/>
                <a:gd name="connsiteX4" fmla="*/ 0 w 405453"/>
                <a:gd name="connsiteY4" fmla="*/ 0 h 429151"/>
                <a:gd name="connsiteX0" fmla="*/ 0 w 496402"/>
                <a:gd name="connsiteY0" fmla="*/ 0 h 429151"/>
                <a:gd name="connsiteX1" fmla="*/ 496402 w 496402"/>
                <a:gd name="connsiteY1" fmla="*/ 0 h 429151"/>
                <a:gd name="connsiteX2" fmla="*/ 229395 w 496402"/>
                <a:gd name="connsiteY2" fmla="*/ 429151 h 429151"/>
                <a:gd name="connsiteX3" fmla="*/ 0 w 496402"/>
                <a:gd name="connsiteY3" fmla="*/ 429151 h 429151"/>
                <a:gd name="connsiteX4" fmla="*/ 0 w 496402"/>
                <a:gd name="connsiteY4" fmla="*/ 0 h 429151"/>
                <a:gd name="connsiteX0" fmla="*/ 0 w 496402"/>
                <a:gd name="connsiteY0" fmla="*/ 0 h 429151"/>
                <a:gd name="connsiteX1" fmla="*/ 496402 w 496402"/>
                <a:gd name="connsiteY1" fmla="*/ 0 h 429151"/>
                <a:gd name="connsiteX2" fmla="*/ 241685 w 496402"/>
                <a:gd name="connsiteY2" fmla="*/ 429151 h 429151"/>
                <a:gd name="connsiteX3" fmla="*/ 0 w 496402"/>
                <a:gd name="connsiteY3" fmla="*/ 429151 h 429151"/>
                <a:gd name="connsiteX4" fmla="*/ 0 w 496402"/>
                <a:gd name="connsiteY4" fmla="*/ 0 h 42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402" h="429151">
                  <a:moveTo>
                    <a:pt x="0" y="0"/>
                  </a:moveTo>
                  <a:lnTo>
                    <a:pt x="496402" y="0"/>
                  </a:lnTo>
                  <a:lnTo>
                    <a:pt x="241685" y="429151"/>
                  </a:lnTo>
                  <a:lnTo>
                    <a:pt x="0" y="429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Rectangle 13">
              <a:extLst>
                <a:ext uri="{FF2B5EF4-FFF2-40B4-BE49-F238E27FC236}">
                  <a16:creationId xmlns:a16="http://schemas.microsoft.com/office/drawing/2014/main" id="{5BAD6AC2-8A8C-442F-BC77-A768F1991DCD}"/>
                </a:ext>
              </a:extLst>
            </p:cNvPr>
            <p:cNvSpPr/>
            <p:nvPr/>
          </p:nvSpPr>
          <p:spPr>
            <a:xfrm>
              <a:off x="1669026" y="4700604"/>
              <a:ext cx="10523839" cy="429151"/>
            </a:xfrm>
            <a:custGeom>
              <a:avLst/>
              <a:gdLst>
                <a:gd name="connsiteX0" fmla="*/ 0 w 7473797"/>
                <a:gd name="connsiteY0" fmla="*/ 0 h 429151"/>
                <a:gd name="connsiteX1" fmla="*/ 7473797 w 7473797"/>
                <a:gd name="connsiteY1" fmla="*/ 0 h 429151"/>
                <a:gd name="connsiteX2" fmla="*/ 7473797 w 7473797"/>
                <a:gd name="connsiteY2" fmla="*/ 429151 h 429151"/>
                <a:gd name="connsiteX3" fmla="*/ 0 w 7473797"/>
                <a:gd name="connsiteY3" fmla="*/ 429151 h 429151"/>
                <a:gd name="connsiteX4" fmla="*/ 0 w 7473797"/>
                <a:gd name="connsiteY4" fmla="*/ 0 h 429151"/>
                <a:gd name="connsiteX0" fmla="*/ 0 w 7473797"/>
                <a:gd name="connsiteY0" fmla="*/ 0 h 429151"/>
                <a:gd name="connsiteX1" fmla="*/ 7473797 w 7473797"/>
                <a:gd name="connsiteY1" fmla="*/ 0 h 429151"/>
                <a:gd name="connsiteX2" fmla="*/ 7473797 w 7473797"/>
                <a:gd name="connsiteY2" fmla="*/ 429151 h 429151"/>
                <a:gd name="connsiteX3" fmla="*/ 245269 w 7473797"/>
                <a:gd name="connsiteY3" fmla="*/ 429151 h 429151"/>
                <a:gd name="connsiteX4" fmla="*/ 0 w 7473797"/>
                <a:gd name="connsiteY4" fmla="*/ 0 h 429151"/>
                <a:gd name="connsiteX0" fmla="*/ 0 w 7486087"/>
                <a:gd name="connsiteY0" fmla="*/ 0 h 429151"/>
                <a:gd name="connsiteX1" fmla="*/ 7486087 w 7486087"/>
                <a:gd name="connsiteY1" fmla="*/ 0 h 429151"/>
                <a:gd name="connsiteX2" fmla="*/ 7486087 w 7486087"/>
                <a:gd name="connsiteY2" fmla="*/ 429151 h 429151"/>
                <a:gd name="connsiteX3" fmla="*/ 257559 w 7486087"/>
                <a:gd name="connsiteY3" fmla="*/ 429151 h 429151"/>
                <a:gd name="connsiteX4" fmla="*/ 0 w 7486087"/>
                <a:gd name="connsiteY4" fmla="*/ 0 h 429151"/>
                <a:gd name="connsiteX0" fmla="*/ 0 w 7486087"/>
                <a:gd name="connsiteY0" fmla="*/ 0 h 429151"/>
                <a:gd name="connsiteX1" fmla="*/ 7486087 w 7486087"/>
                <a:gd name="connsiteY1" fmla="*/ 0 h 429151"/>
                <a:gd name="connsiteX2" fmla="*/ 7486087 w 7486087"/>
                <a:gd name="connsiteY2" fmla="*/ 429151 h 429151"/>
                <a:gd name="connsiteX3" fmla="*/ 179362 w 7486087"/>
                <a:gd name="connsiteY3" fmla="*/ 429151 h 429151"/>
                <a:gd name="connsiteX4" fmla="*/ 0 w 7486087"/>
                <a:gd name="connsiteY4" fmla="*/ 0 h 42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86087" h="429151">
                  <a:moveTo>
                    <a:pt x="0" y="0"/>
                  </a:moveTo>
                  <a:lnTo>
                    <a:pt x="7486087" y="0"/>
                  </a:lnTo>
                  <a:lnTo>
                    <a:pt x="7486087" y="429151"/>
                  </a:lnTo>
                  <a:lnTo>
                    <a:pt x="179362" y="429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371" y="867071"/>
            <a:ext cx="11759347" cy="5425251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2">
                    <a:lumMod val="10000"/>
                  </a:schemeClr>
                </a:solidFill>
                <a:latin typeface="Helvetica" pitchFamily="2" charset="0"/>
                <a:cs typeface="Calibri" panose="020F0502020204030204" pitchFamily="34" charset="0"/>
              </a:defRPr>
            </a:lvl1pPr>
            <a:lvl2pPr marL="684213" indent="-227013">
              <a:buFont typeface="Arial" panose="020B0604020202020204" pitchFamily="34" charset="0"/>
              <a:buChar char="○"/>
              <a:defRPr sz="2000">
                <a:solidFill>
                  <a:schemeClr val="accent2">
                    <a:lumMod val="10000"/>
                  </a:schemeClr>
                </a:solidFill>
                <a:latin typeface="Helvetica" pitchFamily="2" charset="0"/>
                <a:cs typeface="Calibri" panose="020F0502020204030204" pitchFamily="34" charset="0"/>
              </a:defRPr>
            </a:lvl2pPr>
            <a:lvl3pPr marL="1141413" indent="-227013">
              <a:buFont typeface="Wingdings" panose="05000000000000000000" pitchFamily="2" charset="2"/>
              <a:buChar char="§"/>
              <a:defRPr sz="1800">
                <a:solidFill>
                  <a:schemeClr val="accent2">
                    <a:lumMod val="10000"/>
                  </a:schemeClr>
                </a:solidFill>
                <a:latin typeface="Helvetica" pitchFamily="2" charset="0"/>
                <a:cs typeface="Calibri" panose="020F0502020204030204" pitchFamily="34" charset="0"/>
              </a:defRPr>
            </a:lvl3pPr>
            <a:lvl4pPr marL="1598613" indent="-227013">
              <a:buFont typeface="Calibri" panose="020F0502020204030204" pitchFamily="34" charset="0"/>
              <a:buChar char="‒"/>
              <a:defRPr sz="1600">
                <a:solidFill>
                  <a:schemeClr val="accent2">
                    <a:lumMod val="10000"/>
                  </a:schemeClr>
                </a:solidFill>
                <a:latin typeface="Helvetica" pitchFamily="2" charset="0"/>
                <a:cs typeface="Calibri" panose="020F0502020204030204" pitchFamily="34" charset="0"/>
              </a:defRPr>
            </a:lvl4pPr>
            <a:lvl5pPr marL="2055813" indent="-227013">
              <a:buFont typeface="Wingdings" panose="05000000000000000000" pitchFamily="2" charset="2"/>
              <a:buChar char="Ø"/>
              <a:defRPr sz="1400">
                <a:solidFill>
                  <a:schemeClr val="accent2">
                    <a:lumMod val="10000"/>
                  </a:schemeClr>
                </a:solidFill>
                <a:latin typeface="Helvetica" pitchFamily="2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215370" y="-2"/>
            <a:ext cx="11759349" cy="762313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3600" b="1">
                <a:solidFill>
                  <a:schemeClr val="bg1"/>
                </a:solidFill>
                <a:latin typeface="Helvetica" pitchFamily="2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B50422AB-0BAA-46A9-AE93-94762DFEE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0519" y="6298363"/>
            <a:ext cx="9423281" cy="429151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SNP Parahydrogen Property Version 05 Database</a:t>
            </a:r>
            <a:endParaRPr lang="en-US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67E3FFB-6101-4F71-875B-6BF548576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45989" y="6305389"/>
            <a:ext cx="528730" cy="416086"/>
          </a:xfrm>
        </p:spPr>
        <p:txBody>
          <a:bodyPr/>
          <a:lstStyle/>
          <a:p>
            <a:fld id="{766BF75F-BD6A-44DF-A00A-DFBF46F37FE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Rectangle 11">
            <a:extLst>
              <a:ext uri="{FF2B5EF4-FFF2-40B4-BE49-F238E27FC236}">
                <a16:creationId xmlns:a16="http://schemas.microsoft.com/office/drawing/2014/main" id="{5404828C-2BC7-4BEE-8289-E88863BC243E}"/>
              </a:ext>
            </a:extLst>
          </p:cNvPr>
          <p:cNvSpPr/>
          <p:nvPr userDrawn="1"/>
        </p:nvSpPr>
        <p:spPr>
          <a:xfrm>
            <a:off x="1" y="6298114"/>
            <a:ext cx="488066" cy="429151"/>
          </a:xfrm>
          <a:custGeom>
            <a:avLst/>
            <a:gdLst>
              <a:gd name="connsiteX0" fmla="*/ 0 w 486570"/>
              <a:gd name="connsiteY0" fmla="*/ 0 h 429151"/>
              <a:gd name="connsiteX1" fmla="*/ 486570 w 486570"/>
              <a:gd name="connsiteY1" fmla="*/ 0 h 429151"/>
              <a:gd name="connsiteX2" fmla="*/ 486570 w 486570"/>
              <a:gd name="connsiteY2" fmla="*/ 429151 h 429151"/>
              <a:gd name="connsiteX3" fmla="*/ 0 w 486570"/>
              <a:gd name="connsiteY3" fmla="*/ 429151 h 429151"/>
              <a:gd name="connsiteX4" fmla="*/ 0 w 486570"/>
              <a:gd name="connsiteY4" fmla="*/ 0 h 429151"/>
              <a:gd name="connsiteX0" fmla="*/ 0 w 486570"/>
              <a:gd name="connsiteY0" fmla="*/ 0 h 429151"/>
              <a:gd name="connsiteX1" fmla="*/ 486570 w 486570"/>
              <a:gd name="connsiteY1" fmla="*/ 0 h 429151"/>
              <a:gd name="connsiteX2" fmla="*/ 229395 w 486570"/>
              <a:gd name="connsiteY2" fmla="*/ 429151 h 429151"/>
              <a:gd name="connsiteX3" fmla="*/ 0 w 486570"/>
              <a:gd name="connsiteY3" fmla="*/ 429151 h 429151"/>
              <a:gd name="connsiteX4" fmla="*/ 0 w 486570"/>
              <a:gd name="connsiteY4" fmla="*/ 0 h 429151"/>
              <a:gd name="connsiteX0" fmla="*/ 0 w 405453"/>
              <a:gd name="connsiteY0" fmla="*/ 0 h 429151"/>
              <a:gd name="connsiteX1" fmla="*/ 405453 w 405453"/>
              <a:gd name="connsiteY1" fmla="*/ 7374 h 429151"/>
              <a:gd name="connsiteX2" fmla="*/ 229395 w 405453"/>
              <a:gd name="connsiteY2" fmla="*/ 429151 h 429151"/>
              <a:gd name="connsiteX3" fmla="*/ 0 w 405453"/>
              <a:gd name="connsiteY3" fmla="*/ 429151 h 429151"/>
              <a:gd name="connsiteX4" fmla="*/ 0 w 405453"/>
              <a:gd name="connsiteY4" fmla="*/ 0 h 429151"/>
              <a:gd name="connsiteX0" fmla="*/ 0 w 496402"/>
              <a:gd name="connsiteY0" fmla="*/ 0 h 429151"/>
              <a:gd name="connsiteX1" fmla="*/ 496402 w 496402"/>
              <a:gd name="connsiteY1" fmla="*/ 0 h 429151"/>
              <a:gd name="connsiteX2" fmla="*/ 229395 w 496402"/>
              <a:gd name="connsiteY2" fmla="*/ 429151 h 429151"/>
              <a:gd name="connsiteX3" fmla="*/ 0 w 496402"/>
              <a:gd name="connsiteY3" fmla="*/ 429151 h 429151"/>
              <a:gd name="connsiteX4" fmla="*/ 0 w 496402"/>
              <a:gd name="connsiteY4" fmla="*/ 0 h 429151"/>
              <a:gd name="connsiteX0" fmla="*/ 0 w 496402"/>
              <a:gd name="connsiteY0" fmla="*/ 0 h 429151"/>
              <a:gd name="connsiteX1" fmla="*/ 496402 w 496402"/>
              <a:gd name="connsiteY1" fmla="*/ 0 h 429151"/>
              <a:gd name="connsiteX2" fmla="*/ 241685 w 496402"/>
              <a:gd name="connsiteY2" fmla="*/ 429151 h 429151"/>
              <a:gd name="connsiteX3" fmla="*/ 0 w 496402"/>
              <a:gd name="connsiteY3" fmla="*/ 429151 h 429151"/>
              <a:gd name="connsiteX4" fmla="*/ 0 w 496402"/>
              <a:gd name="connsiteY4" fmla="*/ 0 h 42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6402" h="429151">
                <a:moveTo>
                  <a:pt x="0" y="0"/>
                </a:moveTo>
                <a:lnTo>
                  <a:pt x="496402" y="0"/>
                </a:lnTo>
                <a:lnTo>
                  <a:pt x="241685" y="429151"/>
                </a:lnTo>
                <a:lnTo>
                  <a:pt x="0" y="429151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Helvetica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5D5F19-D045-4DC2-9D6D-2B464CFC77E2}"/>
              </a:ext>
            </a:extLst>
          </p:cNvPr>
          <p:cNvSpPr/>
          <p:nvPr userDrawn="1"/>
        </p:nvSpPr>
        <p:spPr>
          <a:xfrm>
            <a:off x="1666248" y="6297829"/>
            <a:ext cx="10523839" cy="429151"/>
          </a:xfrm>
          <a:custGeom>
            <a:avLst/>
            <a:gdLst>
              <a:gd name="connsiteX0" fmla="*/ 0 w 7473797"/>
              <a:gd name="connsiteY0" fmla="*/ 0 h 429151"/>
              <a:gd name="connsiteX1" fmla="*/ 7473797 w 7473797"/>
              <a:gd name="connsiteY1" fmla="*/ 0 h 429151"/>
              <a:gd name="connsiteX2" fmla="*/ 7473797 w 7473797"/>
              <a:gd name="connsiteY2" fmla="*/ 429151 h 429151"/>
              <a:gd name="connsiteX3" fmla="*/ 0 w 7473797"/>
              <a:gd name="connsiteY3" fmla="*/ 429151 h 429151"/>
              <a:gd name="connsiteX4" fmla="*/ 0 w 7473797"/>
              <a:gd name="connsiteY4" fmla="*/ 0 h 429151"/>
              <a:gd name="connsiteX0" fmla="*/ 0 w 7473797"/>
              <a:gd name="connsiteY0" fmla="*/ 0 h 429151"/>
              <a:gd name="connsiteX1" fmla="*/ 7473797 w 7473797"/>
              <a:gd name="connsiteY1" fmla="*/ 0 h 429151"/>
              <a:gd name="connsiteX2" fmla="*/ 7473797 w 7473797"/>
              <a:gd name="connsiteY2" fmla="*/ 429151 h 429151"/>
              <a:gd name="connsiteX3" fmla="*/ 245269 w 7473797"/>
              <a:gd name="connsiteY3" fmla="*/ 429151 h 429151"/>
              <a:gd name="connsiteX4" fmla="*/ 0 w 7473797"/>
              <a:gd name="connsiteY4" fmla="*/ 0 h 429151"/>
              <a:gd name="connsiteX0" fmla="*/ 0 w 7486087"/>
              <a:gd name="connsiteY0" fmla="*/ 0 h 429151"/>
              <a:gd name="connsiteX1" fmla="*/ 7486087 w 7486087"/>
              <a:gd name="connsiteY1" fmla="*/ 0 h 429151"/>
              <a:gd name="connsiteX2" fmla="*/ 7486087 w 7486087"/>
              <a:gd name="connsiteY2" fmla="*/ 429151 h 429151"/>
              <a:gd name="connsiteX3" fmla="*/ 257559 w 7486087"/>
              <a:gd name="connsiteY3" fmla="*/ 429151 h 429151"/>
              <a:gd name="connsiteX4" fmla="*/ 0 w 7486087"/>
              <a:gd name="connsiteY4" fmla="*/ 0 h 429151"/>
              <a:gd name="connsiteX0" fmla="*/ 0 w 7486087"/>
              <a:gd name="connsiteY0" fmla="*/ 0 h 429151"/>
              <a:gd name="connsiteX1" fmla="*/ 7486087 w 7486087"/>
              <a:gd name="connsiteY1" fmla="*/ 0 h 429151"/>
              <a:gd name="connsiteX2" fmla="*/ 7486087 w 7486087"/>
              <a:gd name="connsiteY2" fmla="*/ 429151 h 429151"/>
              <a:gd name="connsiteX3" fmla="*/ 179362 w 7486087"/>
              <a:gd name="connsiteY3" fmla="*/ 429151 h 429151"/>
              <a:gd name="connsiteX4" fmla="*/ 0 w 7486087"/>
              <a:gd name="connsiteY4" fmla="*/ 0 h 42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6087" h="429151">
                <a:moveTo>
                  <a:pt x="0" y="0"/>
                </a:moveTo>
                <a:lnTo>
                  <a:pt x="7486087" y="0"/>
                </a:lnTo>
                <a:lnTo>
                  <a:pt x="7486087" y="429151"/>
                </a:lnTo>
                <a:lnTo>
                  <a:pt x="179362" y="429151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580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>
            <a:extLst>
              <a:ext uri="{FF2B5EF4-FFF2-40B4-BE49-F238E27FC236}">
                <a16:creationId xmlns:a16="http://schemas.microsoft.com/office/drawing/2014/main" id="{704F3746-B995-670F-7C0E-6A2C85799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7688" y="6284912"/>
            <a:ext cx="1204912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BCAEDCD9-8265-1A2C-CE57-E23C3144C7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98475" y="365125"/>
            <a:ext cx="112141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7A982ADE-40DF-6EA5-703A-4EA08F8ECA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98475" y="1825625"/>
            <a:ext cx="112141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6375E7-03D5-5DFC-D7F8-4F8F21B43E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6450" y="6364288"/>
            <a:ext cx="54689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algn="l">
              <a:defRPr/>
            </a:pPr>
            <a:r>
              <a:rPr lang="en-US" dirty="0"/>
              <a:t>Parahydrogen Properties v05 Database Release</a:t>
            </a: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580A0047-8B9C-0472-0A06-B68782AABA1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93" y="6240627"/>
            <a:ext cx="1562085" cy="50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5138AFE-8654-18D0-B658-A4A787D8E96E}"/>
              </a:ext>
            </a:extLst>
          </p:cNvPr>
          <p:cNvSpPr txBox="1">
            <a:spLocks/>
          </p:cNvSpPr>
          <p:nvPr userDrawn="1"/>
        </p:nvSpPr>
        <p:spPr>
          <a:xfrm>
            <a:off x="9743016" y="6367298"/>
            <a:ext cx="839259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Helvetica" pitchFamily="2" charset="0"/>
                <a:ea typeface="Helvetica" pitchFamily="2" charset="0"/>
                <a:cs typeface="Helvetica" pitchFamily="2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42941279-5F75-48AD-80EC-34D209179385}" type="slidenum">
              <a:rPr lang="en-US" altLang="en-US" sz="1400" smtClean="0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fade/>
  </p:transition>
  <p:hf hd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600" kern="1200">
          <a:solidFill>
            <a:srgbClr val="163B4B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163B4B"/>
          </a:solidFill>
          <a:latin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163B4B"/>
          </a:solidFill>
          <a:latin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163B4B"/>
          </a:solidFill>
          <a:latin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163B4B"/>
          </a:solidFill>
          <a:latin typeface="Arial" panose="020B0604020202020204" pitchFamily="34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81BC00"/>
          </a:solidFill>
          <a:latin typeface="Arial" panose="020B0604020202020204" pitchFamily="34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81BC00"/>
          </a:solidFill>
          <a:latin typeface="Arial" panose="020B0604020202020204" pitchFamily="34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81BC00"/>
          </a:solidFill>
          <a:latin typeface="Arial" panose="020B0604020202020204" pitchFamily="34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81BC00"/>
          </a:solidFill>
          <a:latin typeface="Arial" panose="020B06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lang="en-US" sz="2800" kern="1200" dirty="0">
          <a:solidFill>
            <a:srgbClr val="000000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2400" kern="1200" dirty="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2000" kern="1200" dirty="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>
            <a:extLst>
              <a:ext uri="{FF2B5EF4-FFF2-40B4-BE49-F238E27FC236}">
                <a16:creationId xmlns:a16="http://schemas.microsoft.com/office/drawing/2014/main" id="{704F3746-B995-670F-7C0E-6A2C85799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5288" y="6302375"/>
            <a:ext cx="1204912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BCAEDCD9-8265-1A2C-CE57-E23C3144C7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98475" y="365126"/>
            <a:ext cx="11214100" cy="608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7A982ADE-40DF-6EA5-703A-4EA08F8ECA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98475" y="1446415"/>
            <a:ext cx="11214100" cy="473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6375E7-03D5-5DFC-D7F8-4F8F21B43E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93825" y="6356350"/>
            <a:ext cx="67595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algn="l">
              <a:defRPr/>
            </a:pPr>
            <a:r>
              <a:rPr lang="en-US" dirty="0"/>
              <a:t>Parahydrogen Properties v05 Database Release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E13E30-5B40-4189-92D6-DED477196ED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2" t="34016" r="17500" b="40382"/>
          <a:stretch/>
        </p:blipFill>
        <p:spPr bwMode="auto">
          <a:xfrm>
            <a:off x="28575" y="6275387"/>
            <a:ext cx="1320225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3D0A6C8-5948-7970-A4CE-F3B06B19E383}"/>
              </a:ext>
            </a:extLst>
          </p:cNvPr>
          <p:cNvSpPr txBox="1">
            <a:spLocks/>
          </p:cNvSpPr>
          <p:nvPr userDrawn="1"/>
        </p:nvSpPr>
        <p:spPr>
          <a:xfrm>
            <a:off x="7812088" y="6356350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kern="1200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DE1C6611-1896-4494-B5A7-A8317A24DCD2}" type="slidenum">
              <a:rPr lang="en-US" sz="1400" smtClean="0"/>
              <a:pPr>
                <a:defRPr/>
              </a:pPr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37577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</p:sldLayoutIdLst>
  <p:transition spd="med">
    <p:fade/>
  </p:transition>
  <p:hf hd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600" b="1" kern="1200">
          <a:solidFill>
            <a:srgbClr val="163B4B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163B4B"/>
          </a:solidFill>
          <a:latin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163B4B"/>
          </a:solidFill>
          <a:latin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163B4B"/>
          </a:solidFill>
          <a:latin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163B4B"/>
          </a:solidFill>
          <a:latin typeface="Arial" panose="020B0604020202020204" pitchFamily="34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81BC00"/>
          </a:solidFill>
          <a:latin typeface="Arial" panose="020B0604020202020204" pitchFamily="34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81BC00"/>
          </a:solidFill>
          <a:latin typeface="Arial" panose="020B0604020202020204" pitchFamily="34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81BC00"/>
          </a:solidFill>
          <a:latin typeface="Arial" panose="020B0604020202020204" pitchFamily="34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81BC00"/>
          </a:solidFill>
          <a:latin typeface="Arial" panose="020B06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lang="en-US" sz="2800" kern="1200" dirty="0">
          <a:solidFill>
            <a:srgbClr val="000000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2400" kern="1200" dirty="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2000" kern="1200" dirty="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corey.d.smith@nasa.gov" TargetMode="External"/><Relationship Id="rId2" Type="http://schemas.openxmlformats.org/officeDocument/2006/relationships/hyperlink" Target="mailto:corey.d.smith@ama-inc.com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>
            <a:extLst>
              <a:ext uri="{FF2B5EF4-FFF2-40B4-BE49-F238E27FC236}">
                <a16:creationId xmlns:a16="http://schemas.microsoft.com/office/drawing/2014/main" id="{9A2B726D-1775-5901-B701-5EF0D9594EF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577445" y="1298864"/>
            <a:ext cx="5407818" cy="2825461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4000" dirty="0"/>
              <a:t>Parahydrogen Properties Version 05 Database Release for NTP Applications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D8C20B-F416-40CA-8529-D349EEE2E2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77445" y="4124326"/>
            <a:ext cx="5407818" cy="2585412"/>
          </a:xfrm>
        </p:spPr>
        <p:txBody>
          <a:bodyPr rtlCol="0">
            <a:normAutofit/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sz="2800" b="1" dirty="0"/>
              <a:t>Corey Smith</a:t>
            </a:r>
          </a:p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sz="2000" b="1" i="1" dirty="0"/>
              <a:t>Senior Nuclear Engineer, AMA</a:t>
            </a:r>
          </a:p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2000" i="1" dirty="0"/>
              <a:t>Supported by: Adam Boylston (AMA) and Jonathan McDonald (KBR, </a:t>
            </a:r>
            <a:r>
              <a:rPr lang="en-US" sz="2000" i="1"/>
              <a:t>Inc.)</a:t>
            </a:r>
            <a:endParaRPr lang="en-US" sz="2000" i="1" dirty="0"/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16AD2-F7C9-2C89-D2B8-3C24E414F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5" y="365126"/>
            <a:ext cx="11214100" cy="739774"/>
          </a:xfrm>
        </p:spPr>
        <p:txBody>
          <a:bodyPr/>
          <a:lstStyle/>
          <a:p>
            <a:pPr algn="ctr"/>
            <a:r>
              <a:rPr lang="en-US" dirty="0"/>
              <a:t>Acknowledgements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FED19-B4A6-709C-AFF5-1011207BC5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Parahydrogen Properties v05 Database Release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DD33C82-A500-8E3C-7A65-A35967FFB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475" y="1425575"/>
            <a:ext cx="11214100" cy="4751387"/>
          </a:xfrm>
        </p:spPr>
        <p:txBody>
          <a:bodyPr anchor="ctr"/>
          <a:lstStyle/>
          <a:p>
            <a:pPr marL="0" indent="0" algn="ctr">
              <a:spcBef>
                <a:spcPts val="600"/>
              </a:spcBef>
              <a:buFont typeface="Arial" panose="020B0604020202020204" pitchFamily="34" charset="0"/>
              <a:buNone/>
              <a:defRPr/>
            </a:pPr>
            <a:r>
              <a:rPr sz="3200" b="1" dirty="0">
                <a:latin typeface="+mj-lt"/>
                <a:ea typeface="Calibri" panose="020F0502020204030204" pitchFamily="34" charset="0"/>
              </a:rPr>
              <a:t>This work was supported by NASA’s Space Technology Mission Directorate (STMD) through the Space Nuclear Propulsion (SNP) Project</a:t>
            </a:r>
          </a:p>
          <a:p>
            <a:pPr marL="0" indent="0" algn="ctr">
              <a:spcBef>
                <a:spcPts val="600"/>
              </a:spcBef>
              <a:buFont typeface="Arial" panose="020B0604020202020204" pitchFamily="34" charset="0"/>
              <a:buNone/>
              <a:defRPr/>
            </a:pPr>
            <a:endParaRPr sz="1800" dirty="0">
              <a:latin typeface="+mj-lt"/>
              <a:ea typeface="Calibri" panose="020F0502020204030204" pitchFamily="34" charset="0"/>
            </a:endParaRPr>
          </a:p>
          <a:p>
            <a:pPr marL="0" indent="0" algn="ctr">
              <a:spcBef>
                <a:spcPts val="600"/>
              </a:spcBef>
              <a:buFont typeface="Arial" panose="020B0604020202020204" pitchFamily="34" charset="0"/>
              <a:buNone/>
              <a:defRPr/>
            </a:pPr>
            <a:r>
              <a:rPr sz="1800" dirty="0">
                <a:latin typeface="+mj-lt"/>
              </a:rPr>
              <a:t>Contract No. </a:t>
            </a:r>
            <a:r>
              <a:rPr lang="en-US" sz="1800" dirty="0">
                <a:latin typeface="+mj-lt"/>
              </a:rPr>
              <a:t>80LARC23DA003</a:t>
            </a:r>
            <a:endParaRPr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59660071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>
            <a:extLst>
              <a:ext uri="{FF2B5EF4-FFF2-40B4-BE49-F238E27FC236}">
                <a16:creationId xmlns:a16="http://schemas.microsoft.com/office/drawing/2014/main" id="{DBAFFD20-95F8-5147-EA86-972AE9E676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000000"/>
                </a:solidFill>
              </a:rPr>
              <a:t>Applicability to Nuclear Thermal Propulsion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4338" name="Content Placeholder 2">
            <a:extLst>
              <a:ext uri="{FF2B5EF4-FFF2-40B4-BE49-F238E27FC236}">
                <a16:creationId xmlns:a16="http://schemas.microsoft.com/office/drawing/2014/main" id="{8BA5C38C-8D2D-A9B8-9878-CEDD07698D4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8475" y="1425575"/>
            <a:ext cx="8189517" cy="4751387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1800" b="1" dirty="0"/>
              <a:t>NTP engines often utilize parahydrogen as the primary coolant and propellant option to reach the high specific impulse and thrust to enable crewed Mars missions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Requires high-fidelity fluid property libraries ranging from cryogenic temperatures to thousands of Kelvin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Pressures ranging from ~0 Pa to 20 MPa</a:t>
            </a:r>
          </a:p>
          <a:p>
            <a:pPr>
              <a:spcBef>
                <a:spcPts val="600"/>
              </a:spcBef>
            </a:pPr>
            <a:r>
              <a:rPr lang="en-US" sz="1800" b="1" dirty="0"/>
              <a:t>NIST’s REFPROP database only reaches 1000 K and does not account for dissociation, requiring different approaches for high temperatures 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Previous database created by Jon McDonald (Version 03b) utilized statistical mechanics property calculations above 1000 K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Modern efforts required the generation of a new dataset to account for dissociation effects at high temperature</a:t>
            </a:r>
          </a:p>
          <a:p>
            <a:pPr eaLnBrk="1" hangingPunct="1">
              <a:buClr>
                <a:srgbClr val="81BC00"/>
              </a:buClr>
            </a:pPr>
            <a:endParaRPr alt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400C4B-76C3-1FA0-6F86-2353D2BCFB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dirty="0"/>
              <a:t>Real-gas properties are needed for the full engine cycle (propellant tank to nozzle exit).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53AABD-B688-E789-1A5E-BFCE8ABA7E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/>
              <a:t>Parahydrogen Properties v05 Database Release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E7D48D-0298-40D4-8EEA-7F95E32BB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7992" y="1438275"/>
            <a:ext cx="3005533" cy="473868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3B4B6B1-BEB1-B5D7-915A-6363141E86DF}"/>
              </a:ext>
            </a:extLst>
          </p:cNvPr>
          <p:cNvSpPr/>
          <p:nvPr/>
        </p:nvSpPr>
        <p:spPr>
          <a:xfrm>
            <a:off x="822264" y="5228677"/>
            <a:ext cx="7541938" cy="6919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>
                <a:latin typeface="Helvetica" panose="020B0604020202020204" pitchFamily="34" charset="0"/>
                <a:cs typeface="Helvetica" panose="020B0604020202020204" pitchFamily="34" charset="0"/>
              </a:rPr>
              <a:t>Maintaining a consistent fluid property database across all NTP modeling efforts creates a baseline when comparing model results.</a:t>
            </a: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293B0-E5B2-E866-D772-B7DA714D5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Motivations and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E4790-A447-C179-E942-0166C5057F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000" b="1" u="sng" dirty="0"/>
              <a:t>Property Calculation Translation</a:t>
            </a:r>
          </a:p>
          <a:p>
            <a:pPr marL="457200" indent="-457200">
              <a:lnSpc>
                <a:spcPct val="11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2000" dirty="0"/>
              <a:t>Usage of a modern, open-source software (Python) for the property database calculations</a:t>
            </a:r>
          </a:p>
          <a:p>
            <a:pPr marL="457200" indent="-457200">
              <a:lnSpc>
                <a:spcPct val="11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2000" dirty="0"/>
              <a:t>Removal of localized discrepancies between the version 03b data and Python results along with documentation of findings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000" b="1" u="sng" dirty="0"/>
              <a:t>Database Creation, Verification, and Advanced Functionality</a:t>
            </a:r>
            <a:endParaRPr lang="en-US" sz="2000" b="1" dirty="0"/>
          </a:p>
          <a:p>
            <a:pPr marL="457200" indent="-457200">
              <a:lnSpc>
                <a:spcPct val="11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2000" dirty="0"/>
              <a:t>Correct an error in the fugacity relation and rearrange the equilibrium mole fraction to improve its results</a:t>
            </a:r>
          </a:p>
          <a:p>
            <a:pPr marL="457200" indent="-457200">
              <a:lnSpc>
                <a:spcPct val="11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2000" dirty="0"/>
              <a:t>Improve the methodology of melding REFPROP and the a-priori dissociating calculation results since REFPROP does not account for dissociation</a:t>
            </a:r>
          </a:p>
          <a:p>
            <a:pPr marL="457200" indent="-457200">
              <a:lnSpc>
                <a:spcPct val="11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2000" dirty="0"/>
              <a:t>Perform extensive verification activities against available high-temperature databases</a:t>
            </a:r>
          </a:p>
          <a:p>
            <a:pPr marL="457200" indent="-457200">
              <a:lnSpc>
                <a:spcPct val="11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2000" dirty="0"/>
              <a:t>Creation of a software suite with database creation, plotting, and interpolation options</a:t>
            </a:r>
          </a:p>
          <a:p>
            <a:endParaRPr lang="en-US" sz="2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01BF97-FC53-BF30-A688-D804D5B8C2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dirty="0"/>
              <a:t>Generation of a new database required extensive software development.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AD7FB2-BE2E-F03B-A0B3-50A5CA8D8E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Parahydrogen Properties v05 Database Release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159702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F0B76-231E-0AD4-C682-ACE188ED2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 03b Translation to Python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78713DC-84C3-A63D-B642-9543BF16074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8475" y="1425575"/>
                <a:ext cx="5902325" cy="4751387"/>
              </a:xfrm>
            </p:spPr>
            <p:txBody>
              <a:bodyPr/>
              <a:lstStyle/>
              <a:p>
                <a:pPr>
                  <a:spcBef>
                    <a:spcPts val="600"/>
                  </a:spcBef>
                </a:pPr>
                <a:r>
                  <a:rPr lang="en-US" sz="1800" b="1" dirty="0">
                    <a:solidFill>
                      <a:srgbClr val="000000"/>
                    </a:solidFill>
                  </a:rPr>
                  <a:t>Exploring the results for Mathcad and Python led to a mismatch for several properties at localized temperatures </a:t>
                </a:r>
                <a:r>
                  <a:rPr lang="en-US" sz="1800" b="1">
                    <a:solidFill>
                      <a:srgbClr val="000000"/>
                    </a:solidFill>
                  </a:rPr>
                  <a:t>/ pressures </a:t>
                </a:r>
                <a:endParaRPr lang="en-US" sz="1800" b="1" dirty="0">
                  <a:solidFill>
                    <a:srgbClr val="000000"/>
                  </a:solidFill>
                </a:endParaRPr>
              </a:p>
              <a:p>
                <a:pPr lvl="1">
                  <a:spcBef>
                    <a:spcPts val="600"/>
                  </a:spcBef>
                </a:pPr>
                <a:r>
                  <a:rPr lang="en-US" sz="1600" dirty="0">
                    <a:solidFill>
                      <a:srgbClr val="000000"/>
                    </a:solidFill>
                  </a:rPr>
                  <a:t>AMA team conducted a thorough investigation into identified Mathcad errors</a:t>
                </a:r>
              </a:p>
              <a:p>
                <a:pPr lvl="2">
                  <a:spcBef>
                    <a:spcPts val="600"/>
                  </a:spcBef>
                </a:pPr>
                <a:r>
                  <a:rPr lang="en-US" sz="1600" dirty="0">
                    <a:solidFill>
                      <a:srgbClr val="000000"/>
                    </a:solidFill>
                  </a:rPr>
                  <a:t>Derivative errors for dihydrogen / monatomic hydrogen concentrations</a:t>
                </a:r>
                <a:r>
                  <a:rPr kumimoji="0" lang="en-US" sz="1600" b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0" lang="en-U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xH</m:t>
                                </m:r>
                              </m:e>
                              <m:sub>
                                <m: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r>
                              <a:rPr kumimoji="0" lang="en-U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𝑑𝑇</m:t>
                            </m:r>
                          </m:den>
                        </m:f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f>
                          <m:fPr>
                            <m:ctrlPr>
                              <a:rPr kumimoji="0" lang="en-U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𝑑𝑥𝐻</m:t>
                            </m:r>
                          </m:num>
                          <m:den>
                            <m:r>
                              <a:rPr kumimoji="0" lang="en-U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𝑑𝑇</m:t>
                            </m:r>
                          </m:den>
                        </m:f>
                      </m:e>
                    </m:d>
                  </m:oMath>
                </a14:m>
                <a:endParaRPr lang="en-US" sz="1600" dirty="0">
                  <a:solidFill>
                    <a:srgbClr val="000000"/>
                  </a:solidFill>
                </a:endParaRPr>
              </a:p>
              <a:p>
                <a:pPr lvl="2">
                  <a:spcBef>
                    <a:spcPts val="600"/>
                  </a:spcBef>
                </a:pPr>
                <a:r>
                  <a:rPr lang="en-US" sz="1600" dirty="0">
                    <a:solidFill>
                      <a:srgbClr val="000000"/>
                    </a:solidFill>
                  </a:rPr>
                  <a:t>Derivative errors for change in enthalpy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</m:t>
                            </m:r>
                            <m:r>
                              <m:rPr>
                                <m:sty m:val="p"/>
                              </m:rPr>
                              <a:rPr kumimoji="0" lang="en-US" sz="14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Δ</m:t>
                            </m:r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𝐻</m:t>
                            </m:r>
                          </m:num>
                          <m:den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𝑑𝑇</m:t>
                            </m:r>
                          </m:den>
                        </m:f>
                      </m:e>
                    </m:d>
                  </m:oMath>
                </a14:m>
                <a:endParaRPr lang="en-US" sz="1600" dirty="0">
                  <a:solidFill>
                    <a:srgbClr val="000000"/>
                  </a:solidFill>
                </a:endParaRPr>
              </a:p>
              <a:p>
                <a:pPr lvl="2">
                  <a:spcBef>
                    <a:spcPts val="600"/>
                  </a:spcBef>
                </a:pPr>
                <a:r>
                  <a:rPr lang="en-US" sz="1600" dirty="0">
                    <a:solidFill>
                      <a:srgbClr val="000000"/>
                    </a:solidFill>
                  </a:rPr>
                  <a:t>Cubic spline errors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800" b="1" dirty="0">
                    <a:solidFill>
                      <a:srgbClr val="000000"/>
                    </a:solidFill>
                  </a:rPr>
                  <a:t>Using scaled residuals, data trends are easily visible for large datasets</a:t>
                </a:r>
              </a:p>
              <a:p>
                <a:pPr marL="0" indent="0" algn="ctr">
                  <a:spcBef>
                    <a:spcPts val="6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𝑆𝑐𝑎𝑙𝑒𝑑</m:t>
                      </m:r>
                      <m:r>
                        <a:rPr lang="en-US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𝑅𝑒𝑠𝑖𝑑𝑢𝑎𝑙</m:t>
                      </m:r>
                      <m:r>
                        <a:rPr lang="en-US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𝑎𝑏𝑠</m:t>
                      </m:r>
                      <m:d>
                        <m:d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𝑀𝑎𝑡h𝑐𝑎𝑑</m:t>
                              </m:r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−</m:t>
                              </m:r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𝑃𝑦𝑡h𝑜𝑛</m:t>
                              </m:r>
                            </m:num>
                            <m:den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𝑃𝑦𝑡h𝑜𝑛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800" dirty="0">
                  <a:solidFill>
                    <a:srgbClr val="000000"/>
                  </a:solidFill>
                </a:endParaRPr>
              </a:p>
              <a:p>
                <a:pPr lvl="1"/>
                <a:endParaRPr lang="en-US" sz="1800" dirty="0">
                  <a:solidFill>
                    <a:srgbClr val="00000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78713DC-84C3-A63D-B642-9543BF1607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8475" y="1425575"/>
                <a:ext cx="5902325" cy="4751387"/>
              </a:xfrm>
              <a:blipFill>
                <a:blip r:embed="rId2"/>
                <a:stretch>
                  <a:fillRect l="-723" t="-1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6521B-329D-94C4-6A4E-3CE84FDFE9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dirty="0"/>
              <a:t>Maximum error of ~5% between python and Mathcad with equivalent methodologies.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1363B7-A7FA-81A7-8F34-E44A20B80E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/>
              <a:t>Parahydrogen Properties v05 Database Release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A8E772-F579-4C13-A98B-47551F94E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0094" y="3727395"/>
            <a:ext cx="3516222" cy="2563399"/>
          </a:xfrm>
          <a:prstGeom prst="rect">
            <a:avLst/>
          </a:prstGeom>
        </p:spPr>
      </p:pic>
      <p:pic>
        <p:nvPicPr>
          <p:cNvPr id="8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30073B26-2E1B-FCCC-FFA0-279276309920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7" t="5440" r="5000" b="1233"/>
          <a:stretch/>
        </p:blipFill>
        <p:spPr bwMode="auto">
          <a:xfrm>
            <a:off x="9553863" y="1488279"/>
            <a:ext cx="2542453" cy="19074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79028DCE-F2AE-0753-BC37-62C1E8EBE0D1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1" t="2826" r="6538" b="1470"/>
          <a:stretch/>
        </p:blipFill>
        <p:spPr bwMode="auto">
          <a:xfrm>
            <a:off x="6400800" y="1410879"/>
            <a:ext cx="3051977" cy="21748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396C612-B1C5-EE6C-6C14-8DF0857578BB}"/>
              </a:ext>
            </a:extLst>
          </p:cNvPr>
          <p:cNvCxnSpPr>
            <a:cxnSpLocks/>
          </p:cNvCxnSpPr>
          <p:nvPr/>
        </p:nvCxnSpPr>
        <p:spPr>
          <a:xfrm>
            <a:off x="8709669" y="3482851"/>
            <a:ext cx="441403" cy="35572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120BF18-483D-A382-4D0D-51D630CF60D2}"/>
              </a:ext>
            </a:extLst>
          </p:cNvPr>
          <p:cNvCxnSpPr>
            <a:cxnSpLocks/>
          </p:cNvCxnSpPr>
          <p:nvPr/>
        </p:nvCxnSpPr>
        <p:spPr>
          <a:xfrm>
            <a:off x="11024401" y="2733675"/>
            <a:ext cx="669124" cy="15049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25F725D-1B39-539B-A73B-53DDE1BCFAB8}"/>
                  </a:ext>
                </a:extLst>
              </p:cNvPr>
              <p:cNvSpPr txBox="1"/>
              <p:nvPr/>
            </p:nvSpPr>
            <p:spPr>
              <a:xfrm>
                <a:off x="7661258" y="2007198"/>
                <a:ext cx="825946" cy="5067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91440" tIns="45720" rIns="91440" bIns="4572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𝒅</m:t>
                          </m:r>
                          <m:sSub>
                            <m:sSubPr>
                              <m:ctrlPr>
                                <a:rPr kumimoji="0" lang="en-US" sz="1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en-US" sz="16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𝐱𝐇</m:t>
                              </m:r>
                            </m:e>
                            <m:sub>
                              <m:r>
                                <a:rPr kumimoji="0" lang="en-US" sz="1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r>
                            <a:rPr kumimoji="0" lang="en-US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𝒅𝑻</m:t>
                          </m:r>
                        </m:den>
                      </m:f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25F725D-1B39-539B-A73B-53DDE1BCFA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1258" y="2007198"/>
                <a:ext cx="825946" cy="50670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8FDF752-8554-DA36-85E5-D32B4A2E5FFF}"/>
                  </a:ext>
                </a:extLst>
              </p:cNvPr>
              <p:cNvSpPr txBox="1"/>
              <p:nvPr/>
            </p:nvSpPr>
            <p:spPr>
              <a:xfrm>
                <a:off x="9855568" y="2485947"/>
                <a:ext cx="825946" cy="5067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91440" tIns="45720" rIns="91440" bIns="45720" rtlCol="0" anchor="ctr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US" sz="16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𝜟</m:t>
                          </m:r>
                          <m:r>
                            <a:rPr lang="en-US" sz="16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𝑯</m:t>
                          </m:r>
                        </m:num>
                        <m:den>
                          <m:r>
                            <a:rPr lang="en-US" sz="16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𝒅𝑻</m:t>
                          </m:r>
                        </m:den>
                      </m:f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8FDF752-8554-DA36-85E5-D32B4A2E5F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5568" y="2485947"/>
                <a:ext cx="825946" cy="50670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3ED5CA3C-8086-612C-4986-85A1527FAC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800" y="3765115"/>
            <a:ext cx="2005403" cy="256339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BA8AB3B-3690-F0A0-DFAB-5150C3514097}"/>
              </a:ext>
            </a:extLst>
          </p:cNvPr>
          <p:cNvSpPr/>
          <p:nvPr/>
        </p:nvSpPr>
        <p:spPr>
          <a:xfrm>
            <a:off x="6896712" y="2467935"/>
            <a:ext cx="402014" cy="88305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6CECD9-16CE-9CC0-80B1-648A8EFE42B0}"/>
              </a:ext>
            </a:extLst>
          </p:cNvPr>
          <p:cNvSpPr/>
          <p:nvPr/>
        </p:nvSpPr>
        <p:spPr>
          <a:xfrm rot="5400000">
            <a:off x="8535841" y="2532208"/>
            <a:ext cx="279525" cy="140635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021147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AA096-3EFA-02B5-B951-A6BFAEB8F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 05 Database Creation Capabilities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E8FEC-5110-BC5A-A392-2F3D4BFCA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476" y="1425575"/>
            <a:ext cx="6864350" cy="4751387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1900" b="1" dirty="0"/>
              <a:t>Version 05 Improvements:</a:t>
            </a:r>
          </a:p>
          <a:p>
            <a:pPr lvl="1">
              <a:spcBef>
                <a:spcPts val="600"/>
              </a:spcBef>
            </a:pPr>
            <a:r>
              <a:rPr lang="en-US" sz="1700" dirty="0"/>
              <a:t>Incorporates property data from REFPROP 10 below the parahydrogen dissociation temperature (pressure-dependent)</a:t>
            </a:r>
          </a:p>
          <a:p>
            <a:pPr lvl="1">
              <a:spcBef>
                <a:spcPts val="600"/>
              </a:spcBef>
            </a:pPr>
            <a:r>
              <a:rPr lang="en-US" sz="1700" dirty="0"/>
              <a:t>Mathcad errors were vetted and removed, including several small typos in the computational routines </a:t>
            </a:r>
          </a:p>
          <a:p>
            <a:pPr lvl="1">
              <a:spcBef>
                <a:spcPts val="600"/>
              </a:spcBef>
            </a:pPr>
            <a:r>
              <a:rPr lang="en-US" sz="1700" dirty="0"/>
              <a:t>Updated zero-pressure backbone calculations for enthalpy and entropy</a:t>
            </a:r>
          </a:p>
          <a:p>
            <a:pPr lvl="1">
              <a:spcBef>
                <a:spcPts val="600"/>
              </a:spcBef>
            </a:pPr>
            <a:r>
              <a:rPr lang="en-US" sz="1700" dirty="0"/>
              <a:t>Separation of frozen and equilibrium properties for isobaric specific heat, isochoric specific heat, and thermal conductivity</a:t>
            </a:r>
          </a:p>
          <a:p>
            <a:pPr>
              <a:spcBef>
                <a:spcPts val="600"/>
              </a:spcBef>
            </a:pPr>
            <a:r>
              <a:rPr lang="en-US" sz="1900" b="1" dirty="0"/>
              <a:t>Validated Temperature and Pressure Ranges:</a:t>
            </a:r>
          </a:p>
          <a:p>
            <a:pPr lvl="1">
              <a:spcBef>
                <a:spcPts val="600"/>
              </a:spcBef>
            </a:pPr>
            <a:r>
              <a:rPr lang="en-US" sz="1700" dirty="0"/>
              <a:t>13.8 K to 6000 K </a:t>
            </a:r>
          </a:p>
          <a:p>
            <a:pPr lvl="1">
              <a:spcBef>
                <a:spcPts val="600"/>
              </a:spcBef>
            </a:pPr>
            <a:r>
              <a:rPr lang="en-US" sz="1700" dirty="0"/>
              <a:t>1 Pa to 100 MPa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757433-B0E7-BA4F-00F2-F149B87C4F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dirty="0"/>
              <a:t>Calculation routine enhancements removed underlying assumptions and increased fidelity.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432CEC-0AA0-E53D-D6F5-DC6EC5FF2C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/>
              <a:t>Parahydrogen Properties v05 Database Release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CB74BEB1-A4FA-FB2C-8F0D-9B1DD540A4A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42305144"/>
                  </p:ext>
                </p:extLst>
              </p:nvPr>
            </p:nvGraphicFramePr>
            <p:xfrm>
              <a:off x="8057213" y="1851025"/>
              <a:ext cx="3083862" cy="382702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3083862">
                      <a:extLst>
                        <a:ext uri="{9D8B030D-6E8A-4147-A177-3AD203B41FA5}">
                          <a16:colId xmlns:a16="http://schemas.microsoft.com/office/drawing/2014/main" val="207373866"/>
                        </a:ext>
                      </a:extLst>
                    </a:gridCol>
                  </a:tblGrid>
                  <a:tr h="1321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300" dirty="0"/>
                            <a:t>Available Properties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879123208"/>
                      </a:ext>
                    </a:extLst>
                  </a:tr>
                  <a:tr h="132125">
                    <a:tc>
                      <a:txBody>
                        <a:bodyPr/>
                        <a:lstStyle/>
                        <a:p>
                          <a:pPr marL="0" marR="0" lvl="0" indent="0" algn="ctr" defTabSz="91435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300" dirty="0"/>
                            <a:t>Dihydrogen Mole Fraction (</a:t>
                          </a:r>
                          <a14:m>
                            <m:oMath xmlns:m="http://schemas.openxmlformats.org/officeDocument/2006/math"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sSub>
                                <m:sSubPr>
                                  <m:ctrlP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30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3278084978"/>
                      </a:ext>
                    </a:extLst>
                  </a:tr>
                  <a:tr h="1321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300" dirty="0"/>
                            <a:t>Specific Volume (</a:t>
                          </a:r>
                          <a14:m>
                            <m:oMath xmlns:m="http://schemas.openxmlformats.org/officeDocument/2006/math"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oMath>
                          </a14:m>
                          <a:r>
                            <a:rPr lang="en-US" sz="1300" dirty="0"/>
                            <a:t>) | Density (</a:t>
                          </a:r>
                          <a14:m>
                            <m:oMath xmlns:m="http://schemas.openxmlformats.org/officeDocument/2006/math"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oMath>
                          </a14:m>
                          <a:r>
                            <a:rPr lang="en-US" sz="130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840421511"/>
                      </a:ext>
                    </a:extLst>
                  </a:tr>
                  <a:tr h="1321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300" dirty="0"/>
                            <a:t>Enthalpy (</a:t>
                          </a:r>
                          <a14:m>
                            <m:oMath xmlns:m="http://schemas.openxmlformats.org/officeDocument/2006/math"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oMath>
                          </a14:m>
                          <a:r>
                            <a:rPr lang="en-US" sz="130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1971344811"/>
                      </a:ext>
                    </a:extLst>
                  </a:tr>
                  <a:tr h="1321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300" dirty="0"/>
                            <a:t>Entropy (</a:t>
                          </a:r>
                          <a14:m>
                            <m:oMath xmlns:m="http://schemas.openxmlformats.org/officeDocument/2006/math"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oMath>
                          </a14:m>
                          <a:r>
                            <a:rPr lang="en-US" sz="130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646641069"/>
                      </a:ext>
                    </a:extLst>
                  </a:tr>
                  <a:tr h="13910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300" dirty="0"/>
                            <a:t>Isobaric Specific Heat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30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2676496176"/>
                      </a:ext>
                    </a:extLst>
                  </a:tr>
                  <a:tr h="1393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300" dirty="0"/>
                            <a:t>Frozen Isobaric Specific Heat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30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612796596"/>
                      </a:ext>
                    </a:extLst>
                  </a:tr>
                  <a:tr h="1321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300" dirty="0"/>
                            <a:t>Isochoric Specific Heat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30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2524706493"/>
                      </a:ext>
                    </a:extLst>
                  </a:tr>
                  <a:tr h="1393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300" dirty="0"/>
                            <a:t>Frozen Isochoric Specific Heat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30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2558937367"/>
                      </a:ext>
                    </a:extLst>
                  </a:tr>
                  <a:tr h="132125">
                    <a:tc>
                      <a:txBody>
                        <a:bodyPr/>
                        <a:lstStyle/>
                        <a:p>
                          <a:pPr marL="0" marR="0" lvl="0" indent="0" algn="ctr" defTabSz="91435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300" dirty="0"/>
                            <a:t>Sound Speed (</a:t>
                          </a:r>
                          <a14:m>
                            <m:oMath xmlns:m="http://schemas.openxmlformats.org/officeDocument/2006/math"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oMath>
                          </a14:m>
                          <a:r>
                            <a:rPr lang="en-US" sz="130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434262773"/>
                      </a:ext>
                    </a:extLst>
                  </a:tr>
                  <a:tr h="132125">
                    <a:tc>
                      <a:txBody>
                        <a:bodyPr/>
                        <a:lstStyle/>
                        <a:p>
                          <a:pPr marL="0" marR="0" lvl="0" indent="0" algn="ctr" defTabSz="91435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300" dirty="0"/>
                            <a:t>Thermal Conductivity (</a:t>
                          </a:r>
                          <a14:m>
                            <m:oMath xmlns:m="http://schemas.openxmlformats.org/officeDocument/2006/math"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𝑜𝑟</m:t>
                              </m:r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oMath>
                          </a14:m>
                          <a:r>
                            <a:rPr lang="en-US" sz="130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170530759"/>
                      </a:ext>
                    </a:extLst>
                  </a:tr>
                  <a:tr h="139340">
                    <a:tc>
                      <a:txBody>
                        <a:bodyPr/>
                        <a:lstStyle/>
                        <a:p>
                          <a:pPr marL="0" marR="0" lvl="0" indent="0" algn="ctr" defTabSz="91435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300" dirty="0"/>
                            <a:t>Frozen Thermal Conductivity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𝑜𝑟</m:t>
                              </m:r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30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3935149976"/>
                      </a:ext>
                    </a:extLst>
                  </a:tr>
                  <a:tr h="132125">
                    <a:tc>
                      <a:txBody>
                        <a:bodyPr/>
                        <a:lstStyle/>
                        <a:p>
                          <a:pPr marL="0" marR="0" lvl="0" indent="0" algn="ctr" defTabSz="91435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300" dirty="0"/>
                            <a:t>Viscosity (</a:t>
                          </a:r>
                          <a14:m>
                            <m:oMath xmlns:m="http://schemas.openxmlformats.org/officeDocument/2006/math"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oMath>
                          </a14:m>
                          <a:r>
                            <a:rPr lang="en-US" sz="130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130186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CB74BEB1-A4FA-FB2C-8F0D-9B1DD540A4A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42305144"/>
                  </p:ext>
                </p:extLst>
              </p:nvPr>
            </p:nvGraphicFramePr>
            <p:xfrm>
              <a:off x="8057213" y="1851025"/>
              <a:ext cx="3083862" cy="382702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3083862">
                      <a:extLst>
                        <a:ext uri="{9D8B030D-6E8A-4147-A177-3AD203B41FA5}">
                          <a16:colId xmlns:a16="http://schemas.microsoft.com/office/drawing/2014/main" val="207373866"/>
                        </a:ext>
                      </a:extLst>
                    </a:gridCol>
                  </a:tblGrid>
                  <a:tr h="2895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300" dirty="0"/>
                            <a:t>Available Properties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879123208"/>
                      </a:ext>
                    </a:extLst>
                  </a:tr>
                  <a:tr h="2895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l="-197" t="-104255" r="-789" b="-11531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78084978"/>
                      </a:ext>
                    </a:extLst>
                  </a:tr>
                  <a:tr h="2895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l="-197" t="-200000" r="-789" b="-1029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40421511"/>
                      </a:ext>
                    </a:extLst>
                  </a:tr>
                  <a:tr h="2895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l="-197" t="-306383" r="-789" b="-9510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71344811"/>
                      </a:ext>
                    </a:extLst>
                  </a:tr>
                  <a:tr h="2895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l="-197" t="-397917" r="-789" b="-831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6641069"/>
                      </a:ext>
                    </a:extLst>
                  </a:tr>
                  <a:tr h="30486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l="-197" t="-478000" r="-789" b="-69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6496176"/>
                      </a:ext>
                    </a:extLst>
                  </a:tr>
                  <a:tr h="3053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l="-197" t="-578000" r="-789" b="-59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12796596"/>
                      </a:ext>
                    </a:extLst>
                  </a:tr>
                  <a:tr h="2895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l="-197" t="-706250" r="-789" b="-52291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24706493"/>
                      </a:ext>
                    </a:extLst>
                  </a:tr>
                  <a:tr h="3053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l="-197" t="-774000" r="-789" b="-40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58937367"/>
                      </a:ext>
                    </a:extLst>
                  </a:tr>
                  <a:tr h="2895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l="-197" t="-910417" r="-789" b="-3187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4262773"/>
                      </a:ext>
                    </a:extLst>
                  </a:tr>
                  <a:tr h="2895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l="-197" t="-1031915" r="-789" b="-22553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0530759"/>
                      </a:ext>
                    </a:extLst>
                  </a:tr>
                  <a:tr h="3053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l="-197" t="-1064000" r="-789" b="-11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35149976"/>
                      </a:ext>
                    </a:extLst>
                  </a:tr>
                  <a:tr h="2895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7" t="-1212500" r="-789" b="-1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1301860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4F196916-43B9-A245-5B1C-B0EB02762D05}"/>
              </a:ext>
            </a:extLst>
          </p:cNvPr>
          <p:cNvSpPr/>
          <p:nvPr/>
        </p:nvSpPr>
        <p:spPr>
          <a:xfrm>
            <a:off x="784459" y="5261514"/>
            <a:ext cx="6292383" cy="59274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The validated temperature and pressure range cover any possibly observed conditions in an NTP engine cycle.</a:t>
            </a:r>
          </a:p>
        </p:txBody>
      </p:sp>
    </p:spTree>
    <p:extLst>
      <p:ext uri="{BB962C8B-B14F-4D97-AF65-F5344CB8AC3E}">
        <p14:creationId xmlns:p14="http://schemas.microsoft.com/office/powerpoint/2010/main" val="334049199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9B9064-68C5-4567-A930-962CE61BA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5" y="266700"/>
            <a:ext cx="11214100" cy="706968"/>
          </a:xfrm>
        </p:spPr>
        <p:txBody>
          <a:bodyPr>
            <a:normAutofit/>
          </a:bodyPr>
          <a:lstStyle/>
          <a:p>
            <a:r>
              <a:rPr lang="en-US" dirty="0"/>
              <a:t>Bridging Parameters Methodology</a:t>
            </a:r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A7BB552-9387-422E-9DF5-850D4DD7FA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8475" y="1425575"/>
                <a:ext cx="11569700" cy="4751387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400"/>
                  </a:spcBef>
                </a:pPr>
                <a:r>
                  <a:rPr lang="en-US" sz="1800" b="1" dirty="0"/>
                  <a:t>Bridging parameters in the property calculation match the Python results with REFPROP 10 at the incipient dissociation temperature for all pressures between 1 Pa and 100 MPa</a:t>
                </a:r>
              </a:p>
              <a:p>
                <a:pPr lvl="1">
                  <a:lnSpc>
                    <a:spcPct val="100000"/>
                  </a:lnSpc>
                  <a:spcBef>
                    <a:spcPts val="400"/>
                  </a:spcBef>
                </a:pPr>
                <a:r>
                  <a:rPr lang="en-US" sz="1600" dirty="0"/>
                  <a:t>At and above 1500 K, the equation of state reverts to the standard using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sSub>
                          <m:sSubPr>
                            <m:ctrlPr>
                              <a:rPr lang="en-US" sz="16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en-US" sz="1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solidFill>
                      <a:srgbClr val="000000"/>
                    </a:solidFill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1600" dirty="0">
                    <a:solidFill>
                      <a:srgbClr val="000000"/>
                    </a:solidFill>
                  </a:rPr>
                  <a:t> from past McDonald work [2,3]</a:t>
                </a:r>
              </a:p>
              <a:p>
                <a:pPr>
                  <a:lnSpc>
                    <a:spcPct val="100000"/>
                  </a:lnSpc>
                  <a:spcBef>
                    <a:spcPts val="400"/>
                  </a:spcBef>
                </a:pPr>
                <a:r>
                  <a:rPr lang="en-US" sz="1800" b="1" dirty="0"/>
                  <a:t>An in-house minimization routine using a sum of squares error approach determines the parameter values to minimize the boundary constraint error</a:t>
                </a:r>
                <a:endParaRPr lang="en-US" sz="1600" dirty="0"/>
              </a:p>
              <a:p>
                <a:pPr marL="457200" lvl="1" indent="0">
                  <a:lnSpc>
                    <a:spcPct val="100000"/>
                  </a:lnSpc>
                  <a:spcBef>
                    <a:spcPts val="40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5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𝑂𝑏𝑗𝑒𝑐𝑡𝑖𝑣𝑒</m:t>
                    </m:r>
                    <m:r>
                      <a:rPr lang="en-US" sz="15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𝐹𝑢𝑛𝑐𝑡𝑖𝑜𝑛</m:t>
                    </m:r>
                    <m:r>
                      <a:rPr lang="en-US" sz="15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5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5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15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ctrlPr>
                                  <a:rPr lang="en-US" sz="1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sz="1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1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sz="1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sz="15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15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sz="15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1500" b="0" i="1" smtClean="0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𝑃</m:t>
                                            </m:r>
                                            <m:r>
                                              <a:rPr lang="en-US" sz="15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𝑦𝑡h𝑜𝑛</m:t>
                                            </m:r>
                                            <m:r>
                                              <a:rPr lang="en-US" sz="15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sz="15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𝑅𝐸𝐹𝑃𝑅𝑂𝑃</m:t>
                                            </m:r>
                                          </m:num>
                                          <m:den>
                                            <m:r>
                                              <a:rPr lang="en-US" sz="15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𝑅𝐸𝐹𝑃𝑅𝑂𝑃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sz="15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</m:d>
                      </m:e>
                    </m:func>
                  </m:oMath>
                </a14:m>
                <a:r>
                  <a:rPr lang="en-US" sz="1500" dirty="0"/>
                  <a:t> 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sub>
                        </m:sSub>
                      </m:e>
                      <m:sub>
                        <m:r>
                          <a:rPr lang="en-US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5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5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sz="15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sz="15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en-US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r>
                          <a:rPr lang="en-US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  <m:r>
                          <a:rPr lang="en-US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r>
                          <a:rPr lang="en-US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den>
                    </m:f>
                    <m:r>
                      <a:rPr lang="en-US" sz="15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5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sz="15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15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sub>
                        </m:sSub>
                      </m:e>
                      <m:sub>
                        <m:r>
                          <a:rPr lang="en-US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5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sSub>
                          <m:sSubPr>
                            <m:ctrlPr>
                              <a:rPr lang="en-US" sz="15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5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𝑯</m:t>
                            </m:r>
                          </m:e>
                          <m:sub>
                            <m:r>
                              <a:rPr lang="en-US" sz="15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sub>
                    </m:sSub>
                    <m:r>
                      <a:rPr lang="en-US" sz="15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5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1" i="1">
                            <a:latin typeface="Cambria Math" panose="02040503050406030204" pitchFamily="18" charset="0"/>
                          </a:rPr>
                          <m:t>𝝐</m:t>
                        </m:r>
                      </m:e>
                      <m:sub>
                        <m:r>
                          <a:rPr lang="en-US" sz="1500" b="1" i="1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sz="1500" b="1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5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500" b="1" i="1">
                                <a:latin typeface="Cambria Math" panose="02040503050406030204" pitchFamily="18" charset="0"/>
                              </a:rPr>
                              <m:t>𝑯</m:t>
                            </m:r>
                          </m:e>
                          <m:sub>
                            <m:r>
                              <a:rPr lang="en-US" sz="15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sub>
                    </m:sSub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15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5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sz="15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15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15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5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US" sz="15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5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sz="15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</m:sSub>
                            <m:d>
                              <m:dPr>
                                <m:ctrlPr>
                                  <a:rPr lang="en-US" sz="15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1500" b="1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500" b="1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𝝈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en-US" sz="1500" b="1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500" b="1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𝑯</m:t>
                                        </m:r>
                                      </m:e>
                                      <m:sub>
                                        <m:r>
                                          <a:rPr lang="en-US" sz="1500" b="1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b>
                                    </m:sSub>
                                  </m:sub>
                                </m:sSub>
                                <m:r>
                                  <a:rPr lang="en-US" sz="15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15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500" b="1" i="1">
                                        <a:latin typeface="Cambria Math" panose="02040503050406030204" pitchFamily="18" charset="0"/>
                                      </a:rPr>
                                      <m:t>𝝐</m:t>
                                    </m:r>
                                  </m:e>
                                  <m:sub>
                                    <m:r>
                                      <a:rPr lang="en-US" sz="1500" b="1" i="1">
                                        <a:latin typeface="Cambria Math" panose="02040503050406030204" pitchFamily="18" charset="0"/>
                                      </a:rPr>
                                      <m:t>𝒌</m:t>
                                    </m:r>
                                    <m:r>
                                      <a:rPr lang="en-US" sz="1500" b="1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sz="1500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500" b="1" i="1">
                                            <a:latin typeface="Cambria Math" panose="02040503050406030204" pitchFamily="18" charset="0"/>
                                          </a:rPr>
                                          <m:t>𝑯</m:t>
                                        </m:r>
                                      </m:e>
                                      <m:sub>
                                        <m:r>
                                          <a:rPr lang="en-US" sz="1500" b="1" i="1"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b>
                                    </m:sSub>
                                  </m:sub>
                                </m:sSub>
                              </m:e>
                            </m:d>
                            <m:r>
                              <a:rPr lang="en-US" sz="15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5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5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5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US" sz="15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500" b="0" i="1" smtClean="0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sz="15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</m:sSub>
                            <m:sSup>
                              <m:sSupPr>
                                <m:ctrlPr>
                                  <a:rPr lang="en-US" sz="15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15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500" b="1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500" b="1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𝝈</m:t>
                                        </m:r>
                                      </m:e>
                                      <m:sub>
                                        <m:sSub>
                                          <m:sSubPr>
                                            <m:ctrlPr>
                                              <a:rPr lang="en-US" sz="1500" b="1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500" b="1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𝑯</m:t>
                                            </m:r>
                                          </m:e>
                                          <m:sub>
                                            <m:r>
                                              <a:rPr lang="en-US" sz="1500" b="1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sub>
                                    </m:sSub>
                                    <m:r>
                                      <a:rPr lang="en-US" sz="1500" b="1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sz="1500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500" b="1" i="1">
                                            <a:latin typeface="Cambria Math" panose="02040503050406030204" pitchFamily="18" charset="0"/>
                                          </a:rPr>
                                          <m:t>𝝐</m:t>
                                        </m:r>
                                      </m:e>
                                      <m:sub>
                                        <m:r>
                                          <a:rPr lang="en-US" sz="1500" b="1" i="1">
                                            <a:latin typeface="Cambria Math" panose="02040503050406030204" pitchFamily="18" charset="0"/>
                                          </a:rPr>
                                          <m:t>𝒌</m:t>
                                        </m:r>
                                        <m:r>
                                          <a:rPr lang="en-US" sz="1500" b="1" i="1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1500" b="1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500" b="1" i="1">
                                                <a:latin typeface="Cambria Math" panose="02040503050406030204" pitchFamily="18" charset="0"/>
                                              </a:rPr>
                                              <m:t>𝑯</m:t>
                                            </m:r>
                                          </m:e>
                                          <m:sub>
                                            <m:r>
                                              <a:rPr lang="en-US" sz="1500" b="1" i="1">
                                                <a:latin typeface="Cambria Math" panose="02040503050406030204" pitchFamily="18" charset="0"/>
                                              </a:rPr>
                                              <m:t>𝟐</m:t>
                                            </m:r>
                                          </m:sub>
                                        </m:sSub>
                                      </m:sub>
                                    </m:sSub>
                                  </m:e>
                                </m:d>
                                <m:r>
                                  <a:rPr lang="en-US" sz="15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en-US" sz="15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en-US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  <m:r>
                              <a:rPr lang="en-US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  <m:r>
                              <a:rPr lang="en-US" sz="15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den>
                        </m:f>
                      </m:e>
                    </m:d>
                  </m:oMath>
                </a14:m>
                <a:endParaRPr lang="en-US" sz="15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A7BB552-9387-422E-9DF5-850D4DD7FA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8475" y="1425575"/>
                <a:ext cx="11569700" cy="4751387"/>
              </a:xfrm>
              <a:blipFill>
                <a:blip r:embed="rId2"/>
                <a:stretch>
                  <a:fillRect l="-369" t="-7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86F004D-EDC6-7FCE-7DE3-6EDFC88147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dirty="0"/>
              <a:t>A set of seven pressure-dependent values connect REFPROP to the high-temperature properties.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1971E0-661B-4E46-B201-3CA0339472F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897813" y="6408737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6BF75F-BD6A-44DF-A00A-DFBF46F37FE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cs typeface="Helvetica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itchFamily="2" charset="0"/>
              <a:cs typeface="Helvetica" pitchFamily="2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3DAA0A-C299-45A0-9B51-E53DA0B852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cs typeface="Helvetica" pitchFamily="2" charset="0"/>
              </a:rPr>
              <a:t>SNP Parahydrogen Property Version 05 Database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itchFamily="2" charset="0"/>
              <a:cs typeface="Helvetica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EBA1C190-CAE5-4A74-B627-BC9F1D680EE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70509584"/>
                  </p:ext>
                </p:extLst>
              </p:nvPr>
            </p:nvGraphicFramePr>
            <p:xfrm>
              <a:off x="1342088" y="3493674"/>
              <a:ext cx="9882473" cy="2772982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4947616">
                      <a:extLst>
                        <a:ext uri="{9D8B030D-6E8A-4147-A177-3AD203B41FA5}">
                          <a16:colId xmlns:a16="http://schemas.microsoft.com/office/drawing/2014/main" val="207373866"/>
                        </a:ext>
                      </a:extLst>
                    </a:gridCol>
                    <a:gridCol w="4934857">
                      <a:extLst>
                        <a:ext uri="{9D8B030D-6E8A-4147-A177-3AD203B41FA5}">
                          <a16:colId xmlns:a16="http://schemas.microsoft.com/office/drawing/2014/main" val="3453206236"/>
                        </a:ext>
                      </a:extLst>
                    </a:gridCol>
                  </a:tblGrid>
                  <a:tr h="2454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Bridging Parameters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Boundary Constraints</a:t>
                          </a:r>
                        </a:p>
                      </a:txBody>
                      <a:tcPr anchor="ctr"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879123208"/>
                      </a:ext>
                    </a:extLst>
                  </a:tr>
                  <a:tr h="2231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Effective Collision Diameter of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400" dirty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</m:e>
                                    <m:sub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b>
                              </m:s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400" dirty="0"/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Specific Volume</a:t>
                          </a:r>
                        </a:p>
                      </a:txBody>
                      <a:tcPr anchor="ctr"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3278084978"/>
                      </a:ext>
                    </a:extLst>
                  </a:tr>
                  <a:tr h="2365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Characteristic Temperature of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𝜖</m:t>
                                      </m:r>
                                    </m:e>
                                    <m:sub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𝐻</m:t>
                                          </m:r>
                                        </m:e>
                                        <m:sub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sub>
                                  </m:sSub>
                                </m:e>
                              </m:d>
                            </m:oMath>
                          </a14:m>
                          <a:r>
                            <a:rPr lang="en-US" sz="1400" dirty="0"/>
                            <a:t> 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Derivative of Specific Volume with Respect to Pressure</a:t>
                          </a:r>
                        </a:p>
                      </a:txBody>
                      <a:tcPr anchor="ctr"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840421511"/>
                      </a:ext>
                    </a:extLst>
                  </a:tr>
                  <a:tr h="24768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Coefficient for Ideal Gas</a:t>
                          </a:r>
                          <a:r>
                            <a:rPr lang="en-US" sz="1400" baseline="0" dirty="0"/>
                            <a:t> Law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400" dirty="0"/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35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Derivative of Specific Volume with Respect to Temperature</a:t>
                          </a:r>
                        </a:p>
                      </a:txBody>
                      <a:tcPr anchor="ctr"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1971344811"/>
                      </a:ext>
                    </a:extLst>
                  </a:tr>
                  <a:tr h="2231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Coefficient for First Virial State Term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400" dirty="0"/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Enthalpy</a:t>
                          </a:r>
                        </a:p>
                      </a:txBody>
                      <a:tcPr anchor="ctr"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646641069"/>
                      </a:ext>
                    </a:extLst>
                  </a:tr>
                  <a:tr h="2231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Coefficient for Second Virial State Term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400" dirty="0"/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Entropy</a:t>
                          </a:r>
                        </a:p>
                      </a:txBody>
                      <a:tcPr anchor="ctr"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2676496176"/>
                      </a:ext>
                    </a:extLst>
                  </a:tr>
                  <a:tr h="2231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Entropy Shift to Bridging Temperature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𝐵𝑇</m:t>
                                  </m:r>
                                </m:sub>
                              </m:s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1400" dirty="0"/>
                            <a:t> 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Isobaric Specific Heat</a:t>
                          </a:r>
                        </a:p>
                      </a:txBody>
                      <a:tcPr anchor="ctr"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2524706493"/>
                      </a:ext>
                    </a:extLst>
                  </a:tr>
                  <a:tr h="407829">
                    <a:tc>
                      <a:txBody>
                        <a:bodyPr/>
                        <a:lstStyle/>
                        <a:p>
                          <a:pPr marL="0" marR="0" lvl="0" indent="0" algn="ctr" defTabSz="91435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Bridging (Dissociation) Temperature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𝐵𝑇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400" dirty="0"/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𝑟𝑥𝑛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−8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3426277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EBA1C190-CAE5-4A74-B627-BC9F1D680EE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70509584"/>
                  </p:ext>
                </p:extLst>
              </p:nvPr>
            </p:nvGraphicFramePr>
            <p:xfrm>
              <a:off x="1342088" y="3493674"/>
              <a:ext cx="9882473" cy="2772982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4947616">
                      <a:extLst>
                        <a:ext uri="{9D8B030D-6E8A-4147-A177-3AD203B41FA5}">
                          <a16:colId xmlns:a16="http://schemas.microsoft.com/office/drawing/2014/main" val="207373866"/>
                        </a:ext>
                      </a:extLst>
                    </a:gridCol>
                    <a:gridCol w="4934857">
                      <a:extLst>
                        <a:ext uri="{9D8B030D-6E8A-4147-A177-3AD203B41FA5}">
                          <a16:colId xmlns:a16="http://schemas.microsoft.com/office/drawing/2014/main" val="3453206236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Bridging Parameters</a:t>
                          </a:r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Boundary Constraints</a:t>
                          </a:r>
                        </a:p>
                      </a:txBody>
                      <a:tcPr anchor="ctr"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879123208"/>
                      </a:ext>
                    </a:extLst>
                  </a:tr>
                  <a:tr h="32308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3"/>
                          <a:stretch>
                            <a:fillRect l="-246" t="-109434" r="-100246" b="-6622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Specific Volume</a:t>
                          </a:r>
                        </a:p>
                      </a:txBody>
                      <a:tcPr anchor="ctr"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3278084978"/>
                      </a:ext>
                    </a:extLst>
                  </a:tr>
                  <a:tr h="3383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3"/>
                          <a:stretch>
                            <a:fillRect l="-246" t="-198214" r="-100246" b="-5267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Derivative of Specific Volume with Respect to Pressure</a:t>
                          </a:r>
                        </a:p>
                      </a:txBody>
                      <a:tcPr anchor="ctr"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84042151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3"/>
                          <a:stretch>
                            <a:fillRect l="-246" t="-334000" r="-100246" b="-4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35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Derivative of Specific Volume with Respect to Temperature</a:t>
                          </a:r>
                        </a:p>
                      </a:txBody>
                      <a:tcPr anchor="ctr"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197134481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3"/>
                          <a:stretch>
                            <a:fillRect l="-246" t="-434000" r="-100246" b="-3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Enthalpy</a:t>
                          </a:r>
                        </a:p>
                      </a:txBody>
                      <a:tcPr anchor="ctr"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646641069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3"/>
                          <a:stretch>
                            <a:fillRect l="-246" t="-534000" r="-100246" b="-2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Entropy</a:t>
                          </a:r>
                        </a:p>
                      </a:txBody>
                      <a:tcPr anchor="ctr"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2676496176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3"/>
                          <a:stretch>
                            <a:fillRect l="-246" t="-634000" r="-100246" b="-1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Isobaric Specific Heat</a:t>
                          </a:r>
                        </a:p>
                      </a:txBody>
                      <a:tcPr anchor="ctr"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2524706493"/>
                      </a:ext>
                    </a:extLst>
                  </a:tr>
                  <a:tr h="55708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46" t="-403297" r="-100246" b="-43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494" t="-403297" r="-494" b="-439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426277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2D57CE7E-200C-C1E1-5382-FD4EB818E3F0}"/>
              </a:ext>
            </a:extLst>
          </p:cNvPr>
          <p:cNvSpPr txBox="1">
            <a:spLocks/>
          </p:cNvSpPr>
          <p:nvPr/>
        </p:nvSpPr>
        <p:spPr>
          <a:xfrm>
            <a:off x="1393825" y="6356350"/>
            <a:ext cx="67595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dirty="0"/>
              <a:t>Parahydrogen Properties v05 Database Release</a:t>
            </a:r>
          </a:p>
        </p:txBody>
      </p:sp>
    </p:spTree>
    <p:extLst>
      <p:ext uri="{BB962C8B-B14F-4D97-AF65-F5344CB8AC3E}">
        <p14:creationId xmlns:p14="http://schemas.microsoft.com/office/powerpoint/2010/main" val="3639110681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9BAD2-C702-0A51-8F8A-D0AA311F7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v05 Database Bridging Parameters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A795AB-597F-FAFE-8A2B-4F368BCE74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dirty="0"/>
              <a:t>These curves enable a smooth ‘bridging’ of REFPROP and the dissociating properties.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B9D633-8F35-AC31-5609-6134B7E6C1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/>
              <a:t>Parahydrogen Properties v05 Database Release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8A6378-72AD-69E5-AD49-8146859656DC}"/>
              </a:ext>
            </a:extLst>
          </p:cNvPr>
          <p:cNvSpPr/>
          <p:nvPr/>
        </p:nvSpPr>
        <p:spPr>
          <a:xfrm>
            <a:off x="1556217" y="5676485"/>
            <a:ext cx="9077653" cy="59274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Trends in the bridging parameters exhibit good behavior between 10 kPa and 100 MPa. Properties below 10 kPa use the parameters at 10 kPa due to ideal gas law assumptions.</a:t>
            </a:r>
          </a:p>
        </p:txBody>
      </p:sp>
      <p:pic>
        <p:nvPicPr>
          <p:cNvPr id="8" name="Picture 7" descr="A group of graphs showing different types of energy&#10;&#10;Description automatically generated">
            <a:extLst>
              <a:ext uri="{FF2B5EF4-FFF2-40B4-BE49-F238E27FC236}">
                <a16:creationId xmlns:a16="http://schemas.microsoft.com/office/drawing/2014/main" id="{09FACD9B-271F-58D7-E978-1AD3D612FD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6" t="1654" r="8324" b="2684"/>
          <a:stretch/>
        </p:blipFill>
        <p:spPr>
          <a:xfrm>
            <a:off x="546100" y="1463666"/>
            <a:ext cx="7507986" cy="421281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35DF412-F5BA-AEDF-EBD2-0641F3EB38D0}"/>
              </a:ext>
            </a:extLst>
          </p:cNvPr>
          <p:cNvSpPr/>
          <p:nvPr/>
        </p:nvSpPr>
        <p:spPr>
          <a:xfrm>
            <a:off x="1441450" y="3106719"/>
            <a:ext cx="279760" cy="19063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77DCBB-784F-4963-3064-874682A97B05}"/>
              </a:ext>
            </a:extLst>
          </p:cNvPr>
          <p:cNvSpPr/>
          <p:nvPr/>
        </p:nvSpPr>
        <p:spPr>
          <a:xfrm>
            <a:off x="3925975" y="2882229"/>
            <a:ext cx="279760" cy="19063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046926-FA20-7E30-CE32-FB83554E68F0}"/>
              </a:ext>
            </a:extLst>
          </p:cNvPr>
          <p:cNvSpPr/>
          <p:nvPr/>
        </p:nvSpPr>
        <p:spPr>
          <a:xfrm>
            <a:off x="3925975" y="5182564"/>
            <a:ext cx="279760" cy="19063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787AE6-2431-F1C1-9C29-F132ADC3D683}"/>
              </a:ext>
            </a:extLst>
          </p:cNvPr>
          <p:cNvSpPr/>
          <p:nvPr/>
        </p:nvSpPr>
        <p:spPr>
          <a:xfrm>
            <a:off x="1441450" y="4987112"/>
            <a:ext cx="279760" cy="19063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Chart, line chart&#10;&#10;Description automatically generated">
            <a:extLst>
              <a:ext uri="{FF2B5EF4-FFF2-40B4-BE49-F238E27FC236}">
                <a16:creationId xmlns:a16="http://schemas.microsoft.com/office/drawing/2014/main" id="{EC16AC15-F99B-D647-2452-C892A85064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" r="6472"/>
          <a:stretch/>
        </p:blipFill>
        <p:spPr>
          <a:xfrm>
            <a:off x="8301299" y="2229296"/>
            <a:ext cx="3686503" cy="2957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55047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3DAA4-FFA8-4072-38A2-C0B93192E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Verification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34B1B-1485-79EB-4321-C6E4C9E73F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sz="2000" b="1" dirty="0"/>
              <a:t>Investigation focused on three primary databases for comparison</a:t>
            </a:r>
          </a:p>
          <a:p>
            <a:pPr lvl="1">
              <a:spcBef>
                <a:spcPts val="600"/>
              </a:spcBef>
            </a:pPr>
            <a:r>
              <a:rPr lang="en-US" sz="1600" dirty="0"/>
              <a:t>National Bureau of Standards (NBS) – Monograph 168, NASA’s Chemical Equilibrium with Applications (CEA) [6], and the Vargaftik (1996) tabulations of the late 1960’s work of </a:t>
            </a:r>
            <a:r>
              <a:rPr lang="en-US" sz="1600" dirty="0" err="1"/>
              <a:t>Gorykin</a:t>
            </a:r>
            <a:r>
              <a:rPr lang="en-US" sz="1600" dirty="0"/>
              <a:t> [5,8]</a:t>
            </a:r>
          </a:p>
          <a:p>
            <a:pPr lvl="1">
              <a:spcBef>
                <a:spcPts val="600"/>
              </a:spcBef>
            </a:pPr>
            <a:r>
              <a:rPr lang="en-US" sz="1600" dirty="0"/>
              <a:t>Internal analysis showed that NBS 168 contained substantial error in entropy, leading to its removal from our V&amp;V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42DAE-0126-AACD-9585-6F8A432C80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dirty="0"/>
              <a:t>SNP v05 database compared with several heritage sources to identify any inaccuracies.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3419C2-EAE5-5404-3524-F2621140E7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Parahydrogen Properties v05 Database Release</a:t>
            </a:r>
            <a:endParaRPr lang="en-US" dirty="0"/>
          </a:p>
        </p:txBody>
      </p:sp>
      <p:pic>
        <p:nvPicPr>
          <p:cNvPr id="1026" name="Picture 1">
            <a:extLst>
              <a:ext uri="{FF2B5EF4-FFF2-40B4-BE49-F238E27FC236}">
                <a16:creationId xmlns:a16="http://schemas.microsoft.com/office/drawing/2014/main" id="{2CF9DE2A-F446-39B4-CD1D-D716511205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9" t="3131" r="8748" b="2132"/>
          <a:stretch/>
        </p:blipFill>
        <p:spPr bwMode="auto">
          <a:xfrm>
            <a:off x="93381" y="2938753"/>
            <a:ext cx="3928481" cy="2926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B7F81E-0C64-4DD6-8E18-0CC3749D6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3671" y="2938753"/>
            <a:ext cx="3954310" cy="29260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D61554-77D1-5AEC-441E-ADC5A86FB1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9790" y="2938753"/>
            <a:ext cx="3917879" cy="292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782920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B6242-F836-334D-200A-B1DC86FE8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Database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F8227-CD0E-1366-FE7B-4776B01B1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474" y="1425575"/>
            <a:ext cx="8016875" cy="4751387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000" b="1" dirty="0">
                <a:solidFill>
                  <a:srgbClr val="000000"/>
                </a:solidFill>
              </a:rPr>
              <a:t>Multidimensional Plotting: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2D contour and 3D surface plots are available for each property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Comparison plots to the verification datasets are also available</a:t>
            </a:r>
            <a:endParaRPr lang="en-US" sz="1800" dirty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</a:pPr>
            <a:r>
              <a:rPr lang="en-US" sz="2000" b="1" dirty="0">
                <a:solidFill>
                  <a:srgbClr val="000000"/>
                </a:solidFill>
              </a:rPr>
              <a:t>Interpolation:</a:t>
            </a:r>
          </a:p>
          <a:p>
            <a:pPr lvl="1">
              <a:spcBef>
                <a:spcPts val="600"/>
              </a:spcBef>
            </a:pPr>
            <a:r>
              <a:rPr lang="en-US" sz="1800" dirty="0">
                <a:solidFill>
                  <a:srgbClr val="000000"/>
                </a:solidFill>
              </a:rPr>
              <a:t>User can choose between generating databases and interpolating </a:t>
            </a:r>
          </a:p>
          <a:p>
            <a:pPr lvl="2">
              <a:spcBef>
                <a:spcPts val="600"/>
              </a:spcBef>
            </a:pPr>
            <a:r>
              <a:rPr lang="en-US" sz="1800" dirty="0">
                <a:solidFill>
                  <a:srgbClr val="000000"/>
                </a:solidFill>
              </a:rPr>
              <a:t>Interpolation is faster for large datasets but loses some accuracy away from spline inputs</a:t>
            </a:r>
          </a:p>
          <a:p>
            <a:pPr lvl="2">
              <a:spcBef>
                <a:spcPts val="600"/>
              </a:spcBef>
            </a:pPr>
            <a:r>
              <a:rPr lang="en-US" sz="1800" dirty="0"/>
              <a:t>Advanced regression techniques improves interpolation accuracy</a:t>
            </a:r>
            <a:endParaRPr lang="en-US" sz="1800" dirty="0">
              <a:solidFill>
                <a:srgbClr val="000000"/>
              </a:solidFill>
            </a:endParaRPr>
          </a:p>
          <a:p>
            <a:pPr lvl="1">
              <a:spcBef>
                <a:spcPts val="600"/>
              </a:spcBef>
            </a:pPr>
            <a:r>
              <a:rPr lang="en-US" sz="1800" dirty="0">
                <a:solidFill>
                  <a:srgbClr val="000000"/>
                </a:solidFill>
              </a:rPr>
              <a:t>Ability to use inputs other than temperature/pressure to solve for resulting properties  </a:t>
            </a:r>
          </a:p>
          <a:p>
            <a:pPr>
              <a:spcBef>
                <a:spcPts val="600"/>
              </a:spcBef>
            </a:pPr>
            <a:r>
              <a:rPr lang="en-US" sz="2000" b="1" dirty="0">
                <a:solidFill>
                  <a:srgbClr val="000000"/>
                </a:solidFill>
              </a:rPr>
              <a:t>High-Fidelity Software Integration:</a:t>
            </a:r>
          </a:p>
          <a:p>
            <a:pPr lvl="1">
              <a:spcBef>
                <a:spcPts val="600"/>
              </a:spcBef>
            </a:pPr>
            <a:r>
              <a:rPr lang="en-US" sz="1800" dirty="0">
                <a:solidFill>
                  <a:srgbClr val="000000"/>
                </a:solidFill>
              </a:rPr>
              <a:t>Ongoing collaboration with Idaho National Laboratory and its subcontractors to introduce the version 05 database into MOOSE</a:t>
            </a:r>
          </a:p>
          <a:p>
            <a:pPr>
              <a:spcBef>
                <a:spcPts val="600"/>
              </a:spcBef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551657-6782-F73A-7656-2B7284D1A0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dirty="0"/>
              <a:t>Increasing the number of applicable use cases improves the user’s modeling capabilities.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BED5F6-1804-0A56-8CD8-EE25A660C4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Parahydrogen Properties v05 Database Release</a:t>
            </a:r>
            <a:endParaRPr 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0321E47-6591-5D2B-0D27-FE8089A64A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9" t="6724" r="3750" b="7586"/>
          <a:stretch/>
        </p:blipFill>
        <p:spPr bwMode="auto">
          <a:xfrm>
            <a:off x="8706485" y="1425575"/>
            <a:ext cx="3291840" cy="2409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38C8E573-A59A-74A9-F7C3-6E5FAE8C82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7"/>
          <a:stretch/>
        </p:blipFill>
        <p:spPr bwMode="auto">
          <a:xfrm>
            <a:off x="8706485" y="3835066"/>
            <a:ext cx="3291840" cy="236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775192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0EDA3-96D3-484F-CCEF-67319B5AC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and Potential Forward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CE2EC-B060-0935-6DB0-E7F406B2B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sz="2000" b="1" dirty="0"/>
              <a:t>Following technical peer review, the database will be released to SNP M&amp;S personnel for integration into pre-existing models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Version 05 will become the primary SNP property database given the errors found with version 03b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In-house capabilities to create finer or coarser mesh databases for niche use cases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Database release will include final report with code appendices</a:t>
            </a:r>
            <a:endParaRPr lang="en-US" sz="2000" dirty="0"/>
          </a:p>
          <a:p>
            <a:pPr>
              <a:spcBef>
                <a:spcPts val="600"/>
              </a:spcBef>
            </a:pPr>
            <a:r>
              <a:rPr lang="en-US" sz="2000" b="1" dirty="0"/>
              <a:t>Code efficiency reduces runtime while maintaining high accuracy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Incorporation of parallel processing since each run is independent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Reduction on per property calculation time with high-fidelity interpolation and regression</a:t>
            </a:r>
          </a:p>
          <a:p>
            <a:pPr>
              <a:spcBef>
                <a:spcPts val="600"/>
              </a:spcBef>
            </a:pPr>
            <a:r>
              <a:rPr lang="en-US" sz="2000" b="1" dirty="0"/>
              <a:t>Future database development ideas include: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Higher-fidelity analysis of properties in the low temperature regime (less than 100 K)</a:t>
            </a:r>
          </a:p>
          <a:p>
            <a:pPr lvl="1"/>
            <a:r>
              <a:rPr lang="en-US" sz="1800" dirty="0"/>
              <a:t>Improvements to the python API to fit user needs</a:t>
            </a:r>
          </a:p>
          <a:p>
            <a:pPr lvl="1"/>
            <a:r>
              <a:rPr lang="en-US" sz="1800" dirty="0"/>
              <a:t>Further enhancements to the computation time requirement to generate </a:t>
            </a:r>
            <a:r>
              <a:rPr lang="en-US" sz="1800"/>
              <a:t>large databases</a:t>
            </a:r>
            <a:endParaRPr lang="en-US" sz="1800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608DF9-EA71-CB60-4975-36AE0E9D59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dirty="0"/>
              <a:t>Version 05 will likely be the final high-temperature database for some time.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750B5-E6FE-3563-BEDA-3C163620E5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/>
              <a:t>Parahydrogen Properties v05 Database Release</a:t>
            </a:r>
          </a:p>
        </p:txBody>
      </p:sp>
    </p:spTree>
    <p:extLst>
      <p:ext uri="{BB962C8B-B14F-4D97-AF65-F5344CB8AC3E}">
        <p14:creationId xmlns:p14="http://schemas.microsoft.com/office/powerpoint/2010/main" val="602958858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16AD2-F7C9-2C89-D2B8-3C24E414F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5" y="365126"/>
            <a:ext cx="11214100" cy="739774"/>
          </a:xfrm>
        </p:spPr>
        <p:txBody>
          <a:bodyPr/>
          <a:lstStyle/>
          <a:p>
            <a:pPr algn="ctr"/>
            <a:r>
              <a:rPr lang="en-US" dirty="0"/>
              <a:t>Additional Acknowledgements and References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FED19-B4A6-709C-AFF5-1011207BC5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Parahydrogen Properties v05 Database Release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3AD2F7A-7E77-496C-FD75-BC587CFB5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475" y="1445623"/>
            <a:ext cx="11214100" cy="4731340"/>
          </a:xfrm>
        </p:spPr>
        <p:txBody>
          <a:bodyPr anchor="t"/>
          <a:lstStyle/>
          <a:p>
            <a:pPr marL="0" indent="0" algn="ctr">
              <a:spcBef>
                <a:spcPts val="600"/>
              </a:spcBef>
              <a:buFont typeface="Arial" panose="020B0604020202020204" pitchFamily="34" charset="0"/>
              <a:buNone/>
              <a:defRPr/>
            </a:pPr>
            <a:endParaRPr lang="en-US" sz="1000" b="1" dirty="0">
              <a:latin typeface="+mj-lt"/>
              <a:ea typeface="Calibri" panose="020F0502020204030204" pitchFamily="34" charset="0"/>
            </a:endParaRPr>
          </a:p>
          <a:p>
            <a:pPr marL="0" indent="0" algn="ctr">
              <a:spcBef>
                <a:spcPts val="600"/>
              </a:spcBef>
              <a:buFont typeface="Arial" panose="020B0604020202020204" pitchFamily="34" charset="0"/>
              <a:buNone/>
              <a:defRPr/>
            </a:pPr>
            <a:r>
              <a:rPr lang="en-US" sz="2000" b="1" dirty="0">
                <a:latin typeface="+mj-lt"/>
                <a:ea typeface="Calibri" panose="020F0502020204030204" pitchFamily="34" charset="0"/>
              </a:rPr>
              <a:t>REFERENCES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[1] R. M.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Bliesner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"Parahydrogen-Orthohydrogen Conversion for Boil-Off Reduction from Space Stage Fuel Systems," Washington State University (2013).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dirty="0">
                <a:latin typeface="Times New Roman" panose="02020603050405020304" pitchFamily="18" charset="0"/>
              </a:rPr>
              <a:t>[2]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J. P. McDonald, "Re-creation of the Calculations Behind the Dissociating Dihydrogen Thermodynamic Property Tables of Vargaftik et al.," Jacobs ESSSA Group, Huntsville, AL (2017).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dirty="0">
                <a:latin typeface="Times New Roman" panose="02020603050405020304" pitchFamily="18" charset="0"/>
              </a:rPr>
              <a:t>[3] J. P. McDonald, "Reconciling the Dihydrogen Property Calculations of McDonald (2017) to the REFPROP 9.1 Dataset," Jacobs Space Exploration Group, Huntsville, AL (2018).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[4] I. H. Bell, J.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Wronski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S.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Quoilin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and V. Pourpoint, "Pure and Pseudo-Pure Fluid Thermophysical Property Evaluation and the Open-Source Property Library CoolProp," Industrial and Engineering Chemistry Research, vol. 53, no. 6, pp. 2498-2508 (2014).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[5] N. B. Vargaftik, Y. K. Vinogradov, V. S.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Yargin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"Handbook of Physical Properties of Liquids and Gases – Pure Substances and Mixtures," 3rd Augmented and Revised Edition,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Begell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House, New York (1996).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dirty="0">
                <a:latin typeface="Times New Roman" panose="02020603050405020304" pitchFamily="18" charset="0"/>
              </a:rPr>
              <a:t>[6] B. J. McBride, M. J. </a:t>
            </a:r>
            <a:r>
              <a:rPr lang="en-US" sz="1400" dirty="0" err="1">
                <a:latin typeface="Times New Roman" panose="02020603050405020304" pitchFamily="18" charset="0"/>
              </a:rPr>
              <a:t>Zehe</a:t>
            </a:r>
            <a:r>
              <a:rPr lang="en-US" sz="1400" dirty="0">
                <a:latin typeface="Times New Roman" panose="02020603050405020304" pitchFamily="18" charset="0"/>
              </a:rPr>
              <a:t>, and S. Gordon, "NASA Glenn Coefficients for Calculating Thermodynamic Properties of Individual Species," NASA Report TP-2002-211556 (2002).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[7] C. D. Smith, A. D. Boylston, J. P. McDonald, "SNP M&amp;S Parahydrogen Database v03b Mathcad to Python Verification," Analytical Mechanics Associates / NASA Report (2022).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dirty="0">
                <a:latin typeface="Times New Roman" panose="02020603050405020304" pitchFamily="18" charset="0"/>
              </a:rPr>
              <a:t>[8] P. M. Kessel’man, A. S. </a:t>
            </a:r>
            <a:r>
              <a:rPr lang="en-US" sz="1400" dirty="0" err="1">
                <a:latin typeface="Times New Roman" panose="02020603050405020304" pitchFamily="18" charset="0"/>
              </a:rPr>
              <a:t>Bestuzhev</a:t>
            </a:r>
            <a:r>
              <a:rPr lang="en-US" sz="1400" dirty="0">
                <a:latin typeface="Times New Roman" panose="02020603050405020304" pitchFamily="18" charset="0"/>
              </a:rPr>
              <a:t>, Y. I. Blank, A. S. Litvinov, "Transport Coefficients of Water Vapor and Air at T = 1000 - 6000 K with Account of Their Thermal Dissociation," Heat and Mass Transfer, Vol. 7, </a:t>
            </a:r>
            <a:r>
              <a:rPr lang="en-US" sz="1400" dirty="0" err="1">
                <a:latin typeface="Times New Roman" panose="02020603050405020304" pitchFamily="18" charset="0"/>
              </a:rPr>
              <a:t>Energiya</a:t>
            </a:r>
            <a:r>
              <a:rPr lang="en-US" sz="1400" dirty="0">
                <a:latin typeface="Times New Roman" panose="02020603050405020304" pitchFamily="18" charset="0"/>
              </a:rPr>
              <a:t> Press, Moscow-Leningrad (1968).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</a:p>
          <a:p>
            <a:pPr marL="0" indent="0" algn="ctr">
              <a:spcBef>
                <a:spcPts val="600"/>
              </a:spcBef>
              <a:buFont typeface="Arial" panose="020B0604020202020204" pitchFamily="34" charset="0"/>
              <a:buNone/>
              <a:defRPr/>
            </a:pPr>
            <a:endParaRPr lang="en-US" sz="2000" b="1" dirty="0">
              <a:latin typeface="+mj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808620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16AD2-F7C9-2C89-D2B8-3C24E414F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5" y="365126"/>
            <a:ext cx="11214100" cy="739774"/>
          </a:xfrm>
        </p:spPr>
        <p:txBody>
          <a:bodyPr/>
          <a:lstStyle/>
          <a:p>
            <a:pPr algn="ctr"/>
            <a:r>
              <a:rPr lang="en-US" dirty="0"/>
              <a:t>Questions?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FED19-B4A6-709C-AFF5-1011207BC5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Parahydrogen Properties v05 Database Release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AF91B41-D96E-1D71-FE32-3906854E9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475" y="1445623"/>
            <a:ext cx="11214100" cy="4731340"/>
          </a:xfrm>
        </p:spPr>
        <p:txBody>
          <a:bodyPr anchor="ctr"/>
          <a:lstStyle/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en-US" sz="4000" b="1" dirty="0">
                <a:latin typeface="+mj-lt"/>
              </a:rPr>
              <a:t>Corey Smith</a:t>
            </a:r>
          </a:p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en-US" sz="3200" b="1" dirty="0">
                <a:latin typeface="+mj-lt"/>
                <a:hlinkClick r:id="rId2"/>
              </a:rPr>
              <a:t>corey.d.smith@ama-inc.com</a:t>
            </a:r>
            <a:endParaRPr lang="en-US" sz="3200" b="1" dirty="0">
              <a:latin typeface="+mj-lt"/>
            </a:endParaRPr>
          </a:p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en-US" sz="3200" b="1" i="0" u="none" strike="noStrike" baseline="0" dirty="0">
                <a:solidFill>
                  <a:srgbClr val="000000"/>
                </a:solidFill>
                <a:latin typeface="+mj-lt"/>
                <a:hlinkClick r:id="rId3"/>
              </a:rPr>
              <a:t>corey.d.smith@nasa.gov</a:t>
            </a:r>
            <a:r>
              <a:rPr lang="en-US" sz="32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endParaRPr lang="en-US" sz="16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  <a:defRPr/>
            </a:pPr>
            <a:endParaRPr lang="en-US" sz="2000" b="1" dirty="0">
              <a:latin typeface="+mj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35681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ANS 16x9_02_ NEW">
  <a:themeElements>
    <a:clrScheme name="Custom 2">
      <a:dk1>
        <a:srgbClr val="2F5496"/>
      </a:dk1>
      <a:lt1>
        <a:srgbClr val="FFFFFF"/>
      </a:lt1>
      <a:dk2>
        <a:srgbClr val="2F5496"/>
      </a:dk2>
      <a:lt2>
        <a:srgbClr val="E7E6E6"/>
      </a:lt2>
      <a:accent1>
        <a:srgbClr val="2F5496"/>
      </a:accent1>
      <a:accent2>
        <a:srgbClr val="70AD47"/>
      </a:accent2>
      <a:accent3>
        <a:srgbClr val="FFC000"/>
      </a:accent3>
      <a:accent4>
        <a:srgbClr val="8F45C7"/>
      </a:accent4>
      <a:accent5>
        <a:srgbClr val="70AD47"/>
      </a:accent5>
      <a:accent6>
        <a:srgbClr val="BFBFBF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ANS 16x9_02_ NEW">
  <a:themeElements>
    <a:clrScheme name="Custom 2">
      <a:dk1>
        <a:srgbClr val="2F5496"/>
      </a:dk1>
      <a:lt1>
        <a:srgbClr val="FFFFFF"/>
      </a:lt1>
      <a:dk2>
        <a:srgbClr val="2F5496"/>
      </a:dk2>
      <a:lt2>
        <a:srgbClr val="E7E6E6"/>
      </a:lt2>
      <a:accent1>
        <a:srgbClr val="2F5496"/>
      </a:accent1>
      <a:accent2>
        <a:srgbClr val="70AD47"/>
      </a:accent2>
      <a:accent3>
        <a:srgbClr val="FFC000"/>
      </a:accent3>
      <a:accent4>
        <a:srgbClr val="8F45C7"/>
      </a:accent4>
      <a:accent5>
        <a:srgbClr val="70AD47"/>
      </a:accent5>
      <a:accent6>
        <a:srgbClr val="BFBFBF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1186190E25B441B912164BCBC8C616" ma:contentTypeVersion="7" ma:contentTypeDescription="Create a new document." ma:contentTypeScope="" ma:versionID="7d49a9ef3bc3b22626366dd5cbeb1a4c">
  <xsd:schema xmlns:xsd="http://www.w3.org/2001/XMLSchema" xmlns:xs="http://www.w3.org/2001/XMLSchema" xmlns:p="http://schemas.microsoft.com/office/2006/metadata/properties" xmlns:ns1="http://schemas.microsoft.com/sharepoint/v3" xmlns:ns2="5488d16d-0c5b-4323-8f13-6b84d7f6ae95" targetNamespace="http://schemas.microsoft.com/office/2006/metadata/properties" ma:root="true" ma:fieldsID="c3ac3f970c59fb5b8df2aaaa0c805646" ns1:_="" ns2:_="">
    <xsd:import namespace="http://schemas.microsoft.com/sharepoint/v3"/>
    <xsd:import namespace="5488d16d-0c5b-4323-8f13-6b84d7f6ae9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1:_dlc_Exemp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empt" ma:index="10" nillable="true" ma:displayName="Exempt from Policy" ma:hidden="true" ma:internalName="_dlc_Exempt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88d16d-0c5b-4323-8f13-6b84d7f6ae9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p:Policy xmlns:p="office.server.policy" id="" local="true">
  <p:Name>Document</p:Name>
  <p:Description/>
  <p:Statement/>
  <p:PolicyItems>
    <p:PolicyItem featureId="Microsoft.Office.RecordsManagement.PolicyFeatures.PolicyAudit" staticId="0x010100A41186190E25B441B912164BCBC8C616|937198175" UniqueId="0d427d74-446d-4f68-b907-6356fd3927b6">
      <p:Name>Auditing</p:Name>
      <p:Description>Audits user actions on documents and list items to the Audit Log.</p:Description>
      <p:CustomData>
        <Audit>
          <View/>
        </Audit>
      </p:CustomData>
    </p:PolicyItem>
  </p:PolicyItems>
</p:Policy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A6C470C-CF94-4EB0-B44C-0F4E897C5C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488d16d-0c5b-4323-8f13-6b84d7f6ae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8493432-3C33-4E62-B20C-1A6D287C89DA}">
  <ds:schemaRefs>
    <ds:schemaRef ds:uri="office.server.policy"/>
  </ds:schemaRefs>
</ds:datastoreItem>
</file>

<file path=customXml/itemProps3.xml><?xml version="1.0" encoding="utf-8"?>
<ds:datastoreItem xmlns:ds="http://schemas.openxmlformats.org/officeDocument/2006/customXml" ds:itemID="{B1404D24-0A57-4C70-9758-6EC41964B9A5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DB9928A-41EA-4249-BCAA-0704B4CB1544}">
  <ds:schemaRefs>
    <ds:schemaRef ds:uri="5488d16d-0c5b-4323-8f13-6b84d7f6ae95"/>
    <ds:schemaRef ds:uri="http://purl.org/dc/terms/"/>
    <ds:schemaRef ds:uri="http://purl.org/dc/dcmitype/"/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ANS 16x9_02_ NEW</Template>
  <TotalTime>17755</TotalTime>
  <Words>1663</Words>
  <Application>Microsoft Office PowerPoint</Application>
  <PresentationFormat>Widescreen</PresentationFormat>
  <Paragraphs>150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Cambria Math</vt:lpstr>
      <vt:lpstr>Helvetica</vt:lpstr>
      <vt:lpstr>Times New Roman</vt:lpstr>
      <vt:lpstr>Wingdings</vt:lpstr>
      <vt:lpstr>ANS 16x9_02_ NEW</vt:lpstr>
      <vt:lpstr>1_ANS 16x9_02_ NEW</vt:lpstr>
      <vt:lpstr>Parahydrogen Properties Version 05 Database Release for NTP Applications</vt:lpstr>
      <vt:lpstr>Acknowledgements</vt:lpstr>
      <vt:lpstr>Applicability to Nuclear Thermal Propulsion</vt:lpstr>
      <vt:lpstr>Motivations and Objectives</vt:lpstr>
      <vt:lpstr>Version 03b Translation to Python</vt:lpstr>
      <vt:lpstr>Version 05 Database Creation Capabilities</vt:lpstr>
      <vt:lpstr>Bridging Parameters Methodology</vt:lpstr>
      <vt:lpstr>Final v05 Database Bridging Parameters</vt:lpstr>
      <vt:lpstr>Results Verification Activities</vt:lpstr>
      <vt:lpstr>Advanced Database Features</vt:lpstr>
      <vt:lpstr>Conclusions and Potential Forward Work</vt:lpstr>
      <vt:lpstr>Additional Acknowledgements and References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Valerie Gravley</dc:creator>
  <cp:lastModifiedBy>Corey D. Smith</cp:lastModifiedBy>
  <cp:revision>37</cp:revision>
  <dcterms:created xsi:type="dcterms:W3CDTF">2017-01-30T20:04:56Z</dcterms:created>
  <dcterms:modified xsi:type="dcterms:W3CDTF">2024-04-05T18:41:20Z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0x010100A41186190E25B441B912164BCBC8C616</vt:lpwstr>
  </property>
</Properties>
</file>