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72"/>
  </p:notesMasterIdLst>
  <p:handoutMasterIdLst>
    <p:handoutMasterId r:id="rId73"/>
  </p:handoutMasterIdLst>
  <p:sldIdLst>
    <p:sldId id="256" r:id="rId2"/>
    <p:sldId id="488" r:id="rId3"/>
    <p:sldId id="489" r:id="rId4"/>
    <p:sldId id="327" r:id="rId5"/>
    <p:sldId id="1450" r:id="rId6"/>
    <p:sldId id="416" r:id="rId7"/>
    <p:sldId id="370" r:id="rId8"/>
    <p:sldId id="519" r:id="rId9"/>
    <p:sldId id="476" r:id="rId10"/>
    <p:sldId id="1406" r:id="rId11"/>
    <p:sldId id="1407" r:id="rId12"/>
    <p:sldId id="492" r:id="rId13"/>
    <p:sldId id="520" r:id="rId14"/>
    <p:sldId id="1422" r:id="rId15"/>
    <p:sldId id="1444" r:id="rId16"/>
    <p:sldId id="1445" r:id="rId17"/>
    <p:sldId id="521" r:id="rId18"/>
    <p:sldId id="522" r:id="rId19"/>
    <p:sldId id="494" r:id="rId20"/>
    <p:sldId id="486" r:id="rId21"/>
    <p:sldId id="481" r:id="rId22"/>
    <p:sldId id="482" r:id="rId23"/>
    <p:sldId id="479" r:id="rId24"/>
    <p:sldId id="1400" r:id="rId25"/>
    <p:sldId id="480" r:id="rId26"/>
    <p:sldId id="487" r:id="rId27"/>
    <p:sldId id="1411" r:id="rId28"/>
    <p:sldId id="484" r:id="rId29"/>
    <p:sldId id="498" r:id="rId30"/>
    <p:sldId id="1401" r:id="rId31"/>
    <p:sldId id="490" r:id="rId32"/>
    <p:sldId id="523" r:id="rId33"/>
    <p:sldId id="505" r:id="rId34"/>
    <p:sldId id="496" r:id="rId35"/>
    <p:sldId id="1451" r:id="rId36"/>
    <p:sldId id="1386" r:id="rId37"/>
    <p:sldId id="1474" r:id="rId38"/>
    <p:sldId id="527" r:id="rId39"/>
    <p:sldId id="1431" r:id="rId40"/>
    <p:sldId id="1432" r:id="rId41"/>
    <p:sldId id="1433" r:id="rId42"/>
    <p:sldId id="533" r:id="rId43"/>
    <p:sldId id="495" r:id="rId44"/>
    <p:sldId id="515" r:id="rId45"/>
    <p:sldId id="1416" r:id="rId46"/>
    <p:sldId id="1388" r:id="rId47"/>
    <p:sldId id="1447" r:id="rId48"/>
    <p:sldId id="497" r:id="rId49"/>
    <p:sldId id="1420" r:id="rId50"/>
    <p:sldId id="509" r:id="rId51"/>
    <p:sldId id="512" r:id="rId52"/>
    <p:sldId id="1435" r:id="rId53"/>
    <p:sldId id="517" r:id="rId54"/>
    <p:sldId id="1436" r:id="rId55"/>
    <p:sldId id="1443" r:id="rId56"/>
    <p:sldId id="1441" r:id="rId57"/>
    <p:sldId id="1440" r:id="rId58"/>
    <p:sldId id="1442" r:id="rId59"/>
    <p:sldId id="1393" r:id="rId60"/>
    <p:sldId id="398" r:id="rId61"/>
    <p:sldId id="261" r:id="rId62"/>
    <p:sldId id="1408" r:id="rId63"/>
    <p:sldId id="1453" r:id="rId64"/>
    <p:sldId id="1457" r:id="rId65"/>
    <p:sldId id="1452" r:id="rId66"/>
    <p:sldId id="1475" r:id="rId67"/>
    <p:sldId id="1477" r:id="rId68"/>
    <p:sldId id="1478" r:id="rId69"/>
    <p:sldId id="1387" r:id="rId70"/>
    <p:sldId id="440" r:id="rId71"/>
  </p:sldIdLst>
  <p:sldSz cx="9144000" cy="5143500" type="screen16x9"/>
  <p:notesSz cx="7010400" cy="9296400"/>
  <p:defaultTextStyle>
    <a:defPPr>
      <a:defRPr lang="en-US"/>
    </a:defPPr>
    <a:lvl1pPr algn="l" defTabSz="912813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5613" indent="1588" algn="l" defTabSz="912813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2813" indent="1588" algn="l" defTabSz="912813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0013" indent="1588" algn="l" defTabSz="912813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7213" indent="1588" algn="l" defTabSz="912813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  <p15:guide id="3" orient="horz" pos="2087" userDrawn="1">
          <p15:clr>
            <a:srgbClr val="A4A3A4"/>
          </p15:clr>
        </p15:guide>
        <p15:guide id="4" orient="horz" pos="176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0000FF"/>
    <a:srgbClr val="D7D7D7"/>
    <a:srgbClr val="5081BD"/>
    <a:srgbClr val="3B1E5B"/>
    <a:srgbClr val="DC6115"/>
    <a:srgbClr val="FAC090"/>
    <a:srgbClr val="D14B12"/>
    <a:srgbClr val="342D25"/>
    <a:srgbClr val="CE4B1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179" autoAdjust="0"/>
    <p:restoredTop sz="95846" autoAdjust="0"/>
  </p:normalViewPr>
  <p:slideViewPr>
    <p:cSldViewPr snapToGrid="0">
      <p:cViewPr varScale="1">
        <p:scale>
          <a:sx n="171" d="100"/>
          <a:sy n="171" d="100"/>
        </p:scale>
        <p:origin x="360" y="168"/>
      </p:cViewPr>
      <p:guideLst>
        <p:guide orient="horz" pos="1620"/>
        <p:guide pos="2880"/>
        <p:guide orient="horz" pos="2087"/>
        <p:guide orient="horz" pos="1761"/>
      </p:guideLst>
    </p:cSldViewPr>
  </p:slideViewPr>
  <p:outlineViewPr>
    <p:cViewPr>
      <p:scale>
        <a:sx n="33" d="100"/>
        <a:sy n="33" d="100"/>
      </p:scale>
      <p:origin x="0" y="-1889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21" d="100"/>
        <a:sy n="121" d="100"/>
      </p:scale>
      <p:origin x="0" y="0"/>
    </p:cViewPr>
  </p:sorterViewPr>
  <p:notesViewPr>
    <p:cSldViewPr snapToGrid="0">
      <p:cViewPr varScale="1">
        <p:scale>
          <a:sx n="128" d="100"/>
          <a:sy n="128" d="100"/>
        </p:scale>
        <p:origin x="2528" y="19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3038475" cy="465138"/>
          </a:xfrm>
          <a:prstGeom prst="rect">
            <a:avLst/>
          </a:prstGeom>
        </p:spPr>
        <p:txBody>
          <a:bodyPr vert="horz" lIns="93167" tIns="46584" rIns="93167" bIns="46584" rtlCol="0"/>
          <a:lstStyle>
            <a:lvl1pPr algn="l" defTabSz="913974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0338" y="1"/>
            <a:ext cx="3038475" cy="465138"/>
          </a:xfrm>
          <a:prstGeom prst="rect">
            <a:avLst/>
          </a:prstGeom>
        </p:spPr>
        <p:txBody>
          <a:bodyPr vert="horz" wrap="square" lIns="93167" tIns="46584" rIns="93167" bIns="46584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2C7921DD-AAE5-4092-8349-EACC69FDEFDB}" type="datetimeFigureOut">
              <a:rPr lang="en-US" altLang="en-US"/>
              <a:pPr/>
              <a:t>4/16/24</a:t>
            </a:fld>
            <a:endParaRPr lang="en-US" alt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8829675"/>
            <a:ext cx="3038475" cy="465138"/>
          </a:xfrm>
          <a:prstGeom prst="rect">
            <a:avLst/>
          </a:prstGeom>
        </p:spPr>
        <p:txBody>
          <a:bodyPr vert="horz" lIns="93167" tIns="46584" rIns="93167" bIns="46584" rtlCol="0" anchor="b"/>
          <a:lstStyle>
            <a:lvl1pPr algn="l" defTabSz="913974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0338" y="8829675"/>
            <a:ext cx="3038475" cy="465138"/>
          </a:xfrm>
          <a:prstGeom prst="rect">
            <a:avLst/>
          </a:prstGeom>
        </p:spPr>
        <p:txBody>
          <a:bodyPr vert="horz" wrap="square" lIns="93167" tIns="46584" rIns="93167" bIns="46584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F29E17E4-00F5-479B-BD26-147F041D5C11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444197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3038475" cy="465138"/>
          </a:xfrm>
          <a:prstGeom prst="rect">
            <a:avLst/>
          </a:prstGeom>
        </p:spPr>
        <p:txBody>
          <a:bodyPr vert="horz" lIns="93167" tIns="46584" rIns="93167" bIns="46584" rtlCol="0"/>
          <a:lstStyle>
            <a:lvl1pPr algn="l" defTabSz="913974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338" y="1"/>
            <a:ext cx="3038475" cy="465138"/>
          </a:xfrm>
          <a:prstGeom prst="rect">
            <a:avLst/>
          </a:prstGeom>
        </p:spPr>
        <p:txBody>
          <a:bodyPr vert="horz" wrap="square" lIns="93167" tIns="46584" rIns="93167" bIns="46584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DEA0C338-0A8D-42BD-B66C-CF13AD5FC728}" type="datetimeFigureOut">
              <a:rPr lang="en-US" altLang="en-US"/>
              <a:pPr/>
              <a:t>4/16/24</a:t>
            </a:fld>
            <a:endParaRPr lang="en-US" alt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6400" y="696913"/>
            <a:ext cx="61976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67" tIns="46584" rIns="93167" bIns="46584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676" y="4416425"/>
            <a:ext cx="5607050" cy="4183063"/>
          </a:xfrm>
          <a:prstGeom prst="rect">
            <a:avLst/>
          </a:prstGeom>
        </p:spPr>
        <p:txBody>
          <a:bodyPr vert="horz" lIns="93167" tIns="46584" rIns="93167" bIns="46584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8829675"/>
            <a:ext cx="3038475" cy="465138"/>
          </a:xfrm>
          <a:prstGeom prst="rect">
            <a:avLst/>
          </a:prstGeom>
        </p:spPr>
        <p:txBody>
          <a:bodyPr vert="horz" lIns="93167" tIns="46584" rIns="93167" bIns="46584" rtlCol="0" anchor="b"/>
          <a:lstStyle>
            <a:lvl1pPr algn="l" defTabSz="913974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338" y="8829675"/>
            <a:ext cx="3038475" cy="465138"/>
          </a:xfrm>
          <a:prstGeom prst="rect">
            <a:avLst/>
          </a:prstGeom>
        </p:spPr>
        <p:txBody>
          <a:bodyPr vert="horz" wrap="square" lIns="93167" tIns="46584" rIns="93167" bIns="46584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DEA0D56B-D0D4-43EF-9403-963A0EE0895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6969533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defTabSz="455613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1pPr>
    <a:lvl2pPr marL="455613" algn="l" defTabSz="455613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2pPr>
    <a:lvl3pPr marL="912813" algn="l" defTabSz="455613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3pPr>
    <a:lvl4pPr marL="1370013" algn="l" defTabSz="455613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4pPr>
    <a:lvl5pPr marL="1827213" algn="l" defTabSz="455613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5pPr>
    <a:lvl6pPr marL="2285181" algn="l" defTabSz="45703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219" algn="l" defTabSz="45703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252" algn="l" defTabSz="45703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291" algn="l" defTabSz="45703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0AFA3-A63F-4709-947C-F851E1BC2DA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3963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0AFA3-A63F-4709-947C-F851E1BC2DA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4153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0AFA3-A63F-4709-947C-F851E1BC2DA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0829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0AFA3-A63F-4709-947C-F851E1BC2DAA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4397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0AFA3-A63F-4709-947C-F851E1BC2DAA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2184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0AFA3-A63F-4709-947C-F851E1BC2DAA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2611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0AFA3-A63F-4709-947C-F851E1BC2DAA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3096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0AFA3-A63F-4709-947C-F851E1BC2DAA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6223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0AFA3-A63F-4709-947C-F851E1BC2DAA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5921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0AFA3-A63F-4709-947C-F851E1BC2DAA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2754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do not model the blockage of the real tower, and these effects have not been quantified.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0AFA3-A63F-4709-947C-F851E1BC2DAA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0817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0AFA3-A63F-4709-947C-F851E1BC2DAA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016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FEE912A-9AA1-F446-A08B-5239DB219C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Rectangle 8"/>
          <p:cNvSpPr>
            <a:spLocks noChangeArrowheads="1"/>
          </p:cNvSpPr>
          <p:nvPr userDrawn="1"/>
        </p:nvSpPr>
        <p:spPr bwMode="auto">
          <a:xfrm>
            <a:off x="117475" y="4976383"/>
            <a:ext cx="815975" cy="153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45697" rIns="91395" bIns="0">
            <a:spAutoFit/>
          </a:bodyPr>
          <a:lstStyle/>
          <a:p>
            <a:pPr algn="ctr"/>
            <a:r>
              <a:rPr lang="en-US" sz="700" dirty="0" err="1">
                <a:solidFill>
                  <a:srgbClr val="F8F8F8"/>
                </a:solidFill>
              </a:rPr>
              <a:t>www.nasa.gov</a:t>
            </a:r>
            <a:r>
              <a:rPr lang="en-US" sz="700" dirty="0">
                <a:solidFill>
                  <a:srgbClr val="F8F8F8"/>
                </a:solidFill>
              </a:rPr>
              <a:t>/</a:t>
            </a:r>
            <a:r>
              <a:rPr lang="en-US" sz="700" dirty="0" err="1">
                <a:solidFill>
                  <a:srgbClr val="F8F8F8"/>
                </a:solidFill>
              </a:rPr>
              <a:t>sls</a:t>
            </a:r>
            <a:endParaRPr lang="en-US" dirty="0">
              <a:solidFill>
                <a:srgbClr val="F8F8F8"/>
              </a:solidFill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B4382CE8-D191-A540-947B-5A4C053CA32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60255" y="191349"/>
            <a:ext cx="653092" cy="541452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35179A-3E36-EFFE-A70C-2D3E19A1616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441357" y="2661102"/>
            <a:ext cx="4563311" cy="914400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/>
            </a:lvl1pPr>
            <a:lvl3pPr marL="566534" indent="0">
              <a:buNone/>
              <a:defRPr/>
            </a:lvl3pPr>
            <a:lvl4pPr marL="114300" indent="0" algn="r">
              <a:buNone/>
              <a:tabLst/>
              <a:defRPr sz="2200" b="1">
                <a:solidFill>
                  <a:srgbClr val="FFFFFF"/>
                </a:solidFill>
                <a:latin typeface="Century Gothic" panose="020B0502020202020204" pitchFamily="34" charset="0"/>
              </a:defRPr>
            </a:lvl4pPr>
          </a:lstStyle>
          <a:p>
            <a:pPr lvl="3"/>
            <a:r>
              <a:rPr lang="en-US" dirty="0"/>
              <a:t>Title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93EED1-D70E-FACC-9E9B-503B2A4609F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441356" y="3735586"/>
            <a:ext cx="4563311" cy="421476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/>
            </a:lvl1pPr>
            <a:lvl3pPr marL="566534" indent="0">
              <a:buNone/>
              <a:defRPr/>
            </a:lvl3pPr>
            <a:lvl4pPr marL="114300" indent="0" algn="r">
              <a:buNone/>
              <a:tabLst/>
              <a:defRPr sz="2200" b="0">
                <a:solidFill>
                  <a:srgbClr val="FFFFFF"/>
                </a:solidFill>
                <a:latin typeface="Century Gothic" panose="020B0502020202020204" pitchFamily="34" charset="0"/>
              </a:defRPr>
            </a:lvl4pPr>
          </a:lstStyle>
          <a:p>
            <a:pPr lvl="3"/>
            <a:r>
              <a:rPr lang="en-US" dirty="0"/>
              <a:t>Name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A9CA92B5-9BB9-A4F6-C4BD-233938115D5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441354" y="4653376"/>
            <a:ext cx="4563311" cy="421476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/>
            </a:lvl1pPr>
            <a:lvl3pPr marL="566534" indent="0">
              <a:buNone/>
              <a:defRPr/>
            </a:lvl3pPr>
            <a:lvl4pPr marL="114300" indent="0" algn="r">
              <a:buNone/>
              <a:tabLst/>
              <a:defRPr sz="1600" b="0" i="1">
                <a:solidFill>
                  <a:srgbClr val="FFFFFF"/>
                </a:solidFill>
                <a:latin typeface="Century Gothic" panose="020B0502020202020204" pitchFamily="34" charset="0"/>
              </a:defRPr>
            </a:lvl4pPr>
          </a:lstStyle>
          <a:p>
            <a:pPr lvl="3"/>
            <a:r>
              <a:rPr lang="en-US" dirty="0"/>
              <a:t>Date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CA82E19D-2625-54B9-7829-CB36D50B0C2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441355" y="4189065"/>
            <a:ext cx="4563311" cy="421476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/>
            </a:lvl1pPr>
            <a:lvl3pPr marL="566534" indent="0">
              <a:buNone/>
              <a:defRPr/>
            </a:lvl3pPr>
            <a:lvl4pPr marL="114300" indent="0" algn="r">
              <a:buNone/>
              <a:tabLst/>
              <a:defRPr sz="1600" b="0" i="1">
                <a:solidFill>
                  <a:srgbClr val="FFFFFF"/>
                </a:solidFill>
                <a:latin typeface="Century Gothic" panose="020B0502020202020204" pitchFamily="34" charset="0"/>
              </a:defRPr>
            </a:lvl4pPr>
          </a:lstStyle>
          <a:p>
            <a:pPr lvl="3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2046113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>
          <p15:clr>
            <a:srgbClr val="FBAE40"/>
          </p15:clr>
        </p15:guide>
        <p15:guide id="3" orient="horz" pos="288">
          <p15:clr>
            <a:srgbClr val="FBAE40"/>
          </p15:clr>
        </p15:guide>
        <p15:guide id="4" pos="2880">
          <p15:clr>
            <a:srgbClr val="FBAE40"/>
          </p15:clr>
        </p15:guide>
        <p15:guide id="5" pos="561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4026" y="63874"/>
            <a:ext cx="8689974" cy="61629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0" rIns="0" bIns="0" numCol="1" anchor="ctr" anchorCtr="0" compatLnSpc="1">
            <a:prstTxWarp prst="textNoShape">
              <a:avLst/>
            </a:prstTxWarp>
          </a:bodyPr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54026" y="789385"/>
            <a:ext cx="8293098" cy="4054078"/>
          </a:xfrm>
          <a:prstGeom prst="rect">
            <a:avLst/>
          </a:prstGeom>
        </p:spPr>
        <p:txBody>
          <a:bodyPr/>
          <a:lstStyle>
            <a:lvl1pPr marL="173038" indent="-173038">
              <a:spcBef>
                <a:spcPts val="900"/>
              </a:spcBef>
              <a:spcAft>
                <a:spcPts val="300"/>
              </a:spcAft>
              <a:buClr>
                <a:srgbClr val="DC6115"/>
              </a:buClr>
              <a:buFont typeface="Arial" panose="020B0604020202020204" pitchFamily="34" charset="0"/>
              <a:buChar char="•"/>
              <a:defRPr sz="1800">
                <a:latin typeface="Century Gothic" panose="020B0502020202020204" pitchFamily="34" charset="0"/>
              </a:defRPr>
            </a:lvl1pPr>
            <a:lvl2pPr marL="511175" indent="-173038">
              <a:spcAft>
                <a:spcPts val="300"/>
              </a:spcAft>
              <a:buClr>
                <a:srgbClr val="DC6115"/>
              </a:buClr>
              <a:buFont typeface="LucidaGrande" charset="0"/>
              <a:buChar char="–"/>
              <a:defRPr sz="1400">
                <a:latin typeface="Century Gothic" panose="020B0502020202020204" pitchFamily="34" charset="0"/>
              </a:defRPr>
            </a:lvl2pPr>
            <a:lvl3pPr marL="690563" indent="-119063">
              <a:buClr>
                <a:srgbClr val="DC6115"/>
              </a:buClr>
              <a:buFont typeface="Arial" panose="020B0604020202020204" pitchFamily="34" charset="0"/>
              <a:buChar char="•"/>
              <a:tabLst/>
              <a:defRPr sz="1200">
                <a:latin typeface="Century Gothic" panose="020B0502020202020204" pitchFamily="34" charset="0"/>
              </a:defRPr>
            </a:lvl3pPr>
            <a:lvl4pPr marL="858838" indent="-119063">
              <a:buClr>
                <a:srgbClr val="DC6115"/>
              </a:buClr>
              <a:buFont typeface="LucidaGrande" charset="0"/>
              <a:buChar char="–"/>
              <a:tabLst/>
              <a:defRPr sz="1100">
                <a:latin typeface="Century Gothic" panose="020B0502020202020204" pitchFamily="34" charset="0"/>
              </a:defRPr>
            </a:lvl4pPr>
            <a:lvl5pPr marL="1089025" indent="-112713">
              <a:buClr>
                <a:srgbClr val="DC6115"/>
              </a:buClr>
              <a:buFont typeface="Arial" panose="020B0604020202020204" pitchFamily="34" charset="0"/>
              <a:buChar char="•"/>
              <a:tabLst/>
              <a:defRPr sz="1050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6637D2F-6FA9-4668-98BE-E8F80B4AB3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346950" y="4984750"/>
            <a:ext cx="1797050" cy="152088"/>
          </a:xfrm>
          <a:prstGeom prst="rect">
            <a:avLst/>
          </a:prstGeom>
        </p:spPr>
        <p:txBody>
          <a:bodyPr vert="horz" lIns="91440" tIns="0" rIns="45720" bIns="0" rtlCol="0" anchor="b"/>
          <a:lstStyle>
            <a:lvl1pPr algn="r">
              <a:defRPr sz="800">
                <a:solidFill>
                  <a:schemeClr val="bg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fld id="{3F9204F5-F094-2E40-9C69-DD575198B9A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52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4026" y="63874"/>
            <a:ext cx="8689974" cy="61629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0" rIns="0" bIns="0" numCol="1" anchor="ctr" anchorCtr="0" compatLnSpc="1">
            <a:prstTxWarp prst="textNoShape">
              <a:avLst/>
            </a:prstTxWarp>
          </a:bodyPr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54026" y="789385"/>
            <a:ext cx="3986451" cy="4054078"/>
          </a:xfrm>
          <a:prstGeom prst="rect">
            <a:avLst/>
          </a:prstGeom>
        </p:spPr>
        <p:txBody>
          <a:bodyPr/>
          <a:lstStyle>
            <a:lvl1pPr marL="173038" indent="-173038">
              <a:spcBef>
                <a:spcPts val="900"/>
              </a:spcBef>
              <a:spcAft>
                <a:spcPts val="300"/>
              </a:spcAft>
              <a:buClr>
                <a:srgbClr val="DC6115"/>
              </a:buClr>
              <a:buFont typeface="Arial" panose="020B0604020202020204" pitchFamily="34" charset="0"/>
              <a:buChar char="•"/>
              <a:defRPr sz="1800">
                <a:latin typeface="Century Gothic" panose="020B0502020202020204" pitchFamily="34" charset="0"/>
              </a:defRPr>
            </a:lvl1pPr>
            <a:lvl2pPr marL="511175" indent="-173038">
              <a:buClr>
                <a:srgbClr val="DC6115"/>
              </a:buClr>
              <a:buFont typeface="LucidaGrande" charset="0"/>
              <a:buChar char="–"/>
              <a:defRPr sz="1400">
                <a:latin typeface="Century Gothic" panose="020B0502020202020204" pitchFamily="34" charset="0"/>
              </a:defRPr>
            </a:lvl2pPr>
            <a:lvl3pPr marL="690563" indent="-119063">
              <a:buClr>
                <a:srgbClr val="DC6115"/>
              </a:buClr>
              <a:buFont typeface="Arial" panose="020B0604020202020204" pitchFamily="34" charset="0"/>
              <a:buChar char="•"/>
              <a:tabLst/>
              <a:defRPr sz="1200">
                <a:latin typeface="Century Gothic" panose="020B0502020202020204" pitchFamily="34" charset="0"/>
              </a:defRPr>
            </a:lvl3pPr>
            <a:lvl4pPr marL="858838" indent="-119063">
              <a:buClr>
                <a:srgbClr val="DC6115"/>
              </a:buClr>
              <a:buFont typeface="LucidaGrande" charset="0"/>
              <a:buChar char="–"/>
              <a:tabLst/>
              <a:defRPr sz="1100">
                <a:latin typeface="Century Gothic" panose="020B0502020202020204" pitchFamily="34" charset="0"/>
              </a:defRPr>
            </a:lvl4pPr>
            <a:lvl5pPr marL="1089025" indent="-112713">
              <a:buClr>
                <a:srgbClr val="DC6115"/>
              </a:buClr>
              <a:buFont typeface="Arial" panose="020B0604020202020204" pitchFamily="34" charset="0"/>
              <a:buChar char="•"/>
              <a:tabLst/>
              <a:defRPr sz="1050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5299CE07-6670-4F93-D9BF-A04D8D12EC7F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4799013" y="789385"/>
            <a:ext cx="3986451" cy="4054078"/>
          </a:xfrm>
          <a:prstGeom prst="rect">
            <a:avLst/>
          </a:prstGeom>
        </p:spPr>
        <p:txBody>
          <a:bodyPr/>
          <a:lstStyle>
            <a:lvl1pPr marL="173038" indent="-173038">
              <a:spcBef>
                <a:spcPts val="900"/>
              </a:spcBef>
              <a:spcAft>
                <a:spcPts val="300"/>
              </a:spcAft>
              <a:buClr>
                <a:srgbClr val="DC6115"/>
              </a:buClr>
              <a:buFont typeface="Arial" panose="020B0604020202020204" pitchFamily="34" charset="0"/>
              <a:buChar char="•"/>
              <a:defRPr sz="1800">
                <a:latin typeface="Century Gothic" panose="020B0502020202020204" pitchFamily="34" charset="0"/>
              </a:defRPr>
            </a:lvl1pPr>
            <a:lvl2pPr marL="511175" indent="-173038">
              <a:buClr>
                <a:srgbClr val="DC6115"/>
              </a:buClr>
              <a:buFont typeface="LucidaGrande" charset="0"/>
              <a:buChar char="–"/>
              <a:defRPr sz="1400">
                <a:latin typeface="Century Gothic" panose="020B0502020202020204" pitchFamily="34" charset="0"/>
              </a:defRPr>
            </a:lvl2pPr>
            <a:lvl3pPr marL="690563" indent="-119063">
              <a:buClr>
                <a:srgbClr val="DC6115"/>
              </a:buClr>
              <a:buFont typeface="Arial" panose="020B0604020202020204" pitchFamily="34" charset="0"/>
              <a:buChar char="•"/>
              <a:tabLst/>
              <a:defRPr sz="1200">
                <a:latin typeface="Century Gothic" panose="020B0502020202020204" pitchFamily="34" charset="0"/>
              </a:defRPr>
            </a:lvl3pPr>
            <a:lvl4pPr marL="858838" indent="-119063">
              <a:buClr>
                <a:srgbClr val="DC6115"/>
              </a:buClr>
              <a:buFont typeface="LucidaGrande" charset="0"/>
              <a:buChar char="–"/>
              <a:tabLst/>
              <a:defRPr sz="1100">
                <a:latin typeface="Century Gothic" panose="020B0502020202020204" pitchFamily="34" charset="0"/>
              </a:defRPr>
            </a:lvl4pPr>
            <a:lvl5pPr marL="1089025" indent="-112713">
              <a:buClr>
                <a:srgbClr val="DC6115"/>
              </a:buClr>
              <a:buFont typeface="Arial" panose="020B0604020202020204" pitchFamily="34" charset="0"/>
              <a:buChar char="•"/>
              <a:tabLst/>
              <a:defRPr sz="1050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2">
            <a:extLst>
              <a:ext uri="{FF2B5EF4-FFF2-40B4-BE49-F238E27FC236}">
                <a16:creationId xmlns:a16="http://schemas.microsoft.com/office/drawing/2014/main" id="{757021A7-7173-748A-4FA6-2D2FE27359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346950" y="4984750"/>
            <a:ext cx="1797050" cy="152088"/>
          </a:xfrm>
          <a:prstGeom prst="rect">
            <a:avLst/>
          </a:prstGeom>
        </p:spPr>
        <p:txBody>
          <a:bodyPr vert="horz" lIns="91440" tIns="0" rIns="45720" bIns="0" rtlCol="0" anchor="b"/>
          <a:lstStyle>
            <a:lvl1pPr algn="r">
              <a:defRPr sz="800">
                <a:solidFill>
                  <a:schemeClr val="bg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fld id="{3F9204F5-F094-2E40-9C69-DD575198B9A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91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4026" y="63874"/>
            <a:ext cx="8689974" cy="61629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0" rIns="0" bIns="0" numCol="1" anchor="ctr" anchorCtr="0" compatLnSpc="1">
            <a:prstTxWarp prst="textNoShape">
              <a:avLst/>
            </a:prstTxWarp>
          </a:bodyPr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54026" y="789385"/>
            <a:ext cx="3986451" cy="1997656"/>
          </a:xfrm>
          <a:prstGeom prst="rect">
            <a:avLst/>
          </a:prstGeom>
        </p:spPr>
        <p:txBody>
          <a:bodyPr/>
          <a:lstStyle>
            <a:lvl1pPr marL="173038" indent="-173038">
              <a:spcBef>
                <a:spcPts val="900"/>
              </a:spcBef>
              <a:buClr>
                <a:srgbClr val="DC6115"/>
              </a:buClr>
              <a:buFont typeface="Arial" panose="020B0604020202020204" pitchFamily="34" charset="0"/>
              <a:buChar char="•"/>
              <a:defRPr sz="1800">
                <a:latin typeface="Century Gothic" panose="020B0502020202020204" pitchFamily="34" charset="0"/>
              </a:defRPr>
            </a:lvl1pPr>
            <a:lvl2pPr marL="511175" indent="-173038">
              <a:buClr>
                <a:srgbClr val="DC6115"/>
              </a:buClr>
              <a:buFont typeface="LucidaGrande" charset="0"/>
              <a:buChar char="–"/>
              <a:defRPr sz="1400">
                <a:latin typeface="Century Gothic" panose="020B0502020202020204" pitchFamily="34" charset="0"/>
              </a:defRPr>
            </a:lvl2pPr>
            <a:lvl3pPr marL="690563" indent="-119063">
              <a:buClr>
                <a:srgbClr val="DC6115"/>
              </a:buClr>
              <a:buFont typeface="Arial" panose="020B0604020202020204" pitchFamily="34" charset="0"/>
              <a:buChar char="•"/>
              <a:tabLst/>
              <a:defRPr sz="1200">
                <a:latin typeface="Century Gothic" panose="020B0502020202020204" pitchFamily="34" charset="0"/>
              </a:defRPr>
            </a:lvl3pPr>
            <a:lvl4pPr marL="858838" indent="-119063">
              <a:buClr>
                <a:srgbClr val="DC6115"/>
              </a:buClr>
              <a:buFont typeface="LucidaGrande" charset="0"/>
              <a:buChar char="–"/>
              <a:tabLst/>
              <a:defRPr sz="1100">
                <a:latin typeface="Century Gothic" panose="020B0502020202020204" pitchFamily="34" charset="0"/>
              </a:defRPr>
            </a:lvl4pPr>
            <a:lvl5pPr marL="1089025" indent="-112713">
              <a:buClr>
                <a:srgbClr val="DC6115"/>
              </a:buClr>
              <a:buFont typeface="Arial" panose="020B0604020202020204" pitchFamily="34" charset="0"/>
              <a:buChar char="•"/>
              <a:tabLst/>
              <a:defRPr sz="1050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5299CE07-6670-4F93-D9BF-A04D8D12EC7F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4799013" y="789385"/>
            <a:ext cx="3986451" cy="1997656"/>
          </a:xfrm>
          <a:prstGeom prst="rect">
            <a:avLst/>
          </a:prstGeom>
        </p:spPr>
        <p:txBody>
          <a:bodyPr/>
          <a:lstStyle>
            <a:lvl1pPr marL="173038" indent="-173038">
              <a:spcBef>
                <a:spcPts val="900"/>
              </a:spcBef>
              <a:buClr>
                <a:srgbClr val="DC6115"/>
              </a:buClr>
              <a:buFont typeface="Arial" panose="020B0604020202020204" pitchFamily="34" charset="0"/>
              <a:buChar char="•"/>
              <a:defRPr sz="1800">
                <a:latin typeface="Century Gothic" panose="020B0502020202020204" pitchFamily="34" charset="0"/>
              </a:defRPr>
            </a:lvl1pPr>
            <a:lvl2pPr marL="511175" indent="-173038">
              <a:buClr>
                <a:srgbClr val="DC6115"/>
              </a:buClr>
              <a:buFont typeface="LucidaGrande" charset="0"/>
              <a:buChar char="–"/>
              <a:defRPr sz="1400">
                <a:latin typeface="Century Gothic" panose="020B0502020202020204" pitchFamily="34" charset="0"/>
              </a:defRPr>
            </a:lvl2pPr>
            <a:lvl3pPr marL="690563" indent="-119063">
              <a:buClr>
                <a:srgbClr val="DC6115"/>
              </a:buClr>
              <a:buFont typeface="Arial" panose="020B0604020202020204" pitchFamily="34" charset="0"/>
              <a:buChar char="•"/>
              <a:tabLst/>
              <a:defRPr sz="1200">
                <a:latin typeface="Century Gothic" panose="020B0502020202020204" pitchFamily="34" charset="0"/>
              </a:defRPr>
            </a:lvl3pPr>
            <a:lvl4pPr marL="858838" indent="-119063">
              <a:buClr>
                <a:srgbClr val="DC6115"/>
              </a:buClr>
              <a:buFont typeface="LucidaGrande" charset="0"/>
              <a:buChar char="–"/>
              <a:tabLst/>
              <a:defRPr sz="1100">
                <a:latin typeface="Century Gothic" panose="020B0502020202020204" pitchFamily="34" charset="0"/>
              </a:defRPr>
            </a:lvl4pPr>
            <a:lvl5pPr marL="1089025" indent="-112713">
              <a:buClr>
                <a:srgbClr val="DC6115"/>
              </a:buClr>
              <a:buFont typeface="Arial" panose="020B0604020202020204" pitchFamily="34" charset="0"/>
              <a:buChar char="•"/>
              <a:tabLst/>
              <a:defRPr sz="1050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D648EE94-E5AC-F612-99E8-E3742704A5A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54026" y="2939687"/>
            <a:ext cx="3986451" cy="1997656"/>
          </a:xfrm>
          <a:prstGeom prst="rect">
            <a:avLst/>
          </a:prstGeom>
        </p:spPr>
        <p:txBody>
          <a:bodyPr/>
          <a:lstStyle>
            <a:lvl1pPr marL="173038" indent="-173038">
              <a:spcBef>
                <a:spcPts val="900"/>
              </a:spcBef>
              <a:buClr>
                <a:srgbClr val="DC6115"/>
              </a:buClr>
              <a:buFont typeface="Arial" panose="020B0604020202020204" pitchFamily="34" charset="0"/>
              <a:buChar char="•"/>
              <a:defRPr>
                <a:latin typeface="Century Gothic" panose="020B0502020202020204" pitchFamily="34" charset="0"/>
              </a:defRPr>
            </a:lvl1pPr>
            <a:lvl2pPr marL="511175" indent="-173038">
              <a:buClr>
                <a:srgbClr val="DC6115"/>
              </a:buClr>
              <a:buFont typeface="LucidaGrande" charset="0"/>
              <a:buChar char="–"/>
              <a:defRPr sz="1600">
                <a:latin typeface="Century Gothic" panose="020B0502020202020204" pitchFamily="34" charset="0"/>
              </a:defRPr>
            </a:lvl2pPr>
            <a:lvl3pPr marL="690563" indent="-119063">
              <a:buClr>
                <a:srgbClr val="DC6115"/>
              </a:buClr>
              <a:buFont typeface="Arial" panose="020B0604020202020204" pitchFamily="34" charset="0"/>
              <a:buChar char="•"/>
              <a:tabLst/>
              <a:defRPr sz="1400">
                <a:latin typeface="Century Gothic" panose="020B0502020202020204" pitchFamily="34" charset="0"/>
              </a:defRPr>
            </a:lvl3pPr>
            <a:lvl4pPr marL="858838" indent="-119063">
              <a:buClr>
                <a:srgbClr val="DC6115"/>
              </a:buClr>
              <a:buFont typeface="LucidaGrande" charset="0"/>
              <a:buChar char="–"/>
              <a:tabLst/>
              <a:defRPr sz="1200">
                <a:latin typeface="Century Gothic" panose="020B0502020202020204" pitchFamily="34" charset="0"/>
              </a:defRPr>
            </a:lvl4pPr>
            <a:lvl5pPr marL="1089025" indent="-112713">
              <a:buClr>
                <a:srgbClr val="DC6115"/>
              </a:buClr>
              <a:buFont typeface="Arial" panose="020B0604020202020204" pitchFamily="34" charset="0"/>
              <a:buChar char="•"/>
              <a:tabLst/>
              <a:defRPr sz="1100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22E14F86-7C04-40C6-7BC1-BBBF2F1BB71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99013" y="2939687"/>
            <a:ext cx="3986451" cy="1997656"/>
          </a:xfrm>
          <a:prstGeom prst="rect">
            <a:avLst/>
          </a:prstGeom>
        </p:spPr>
        <p:txBody>
          <a:bodyPr/>
          <a:lstStyle>
            <a:lvl1pPr marL="173038" indent="-173038">
              <a:spcBef>
                <a:spcPts val="900"/>
              </a:spcBef>
              <a:buClr>
                <a:srgbClr val="DC6115"/>
              </a:buClr>
              <a:buFont typeface="Arial" panose="020B0604020202020204" pitchFamily="34" charset="0"/>
              <a:buChar char="•"/>
              <a:defRPr>
                <a:latin typeface="Century Gothic" panose="020B0502020202020204" pitchFamily="34" charset="0"/>
              </a:defRPr>
            </a:lvl1pPr>
            <a:lvl2pPr marL="511175" indent="-173038">
              <a:buClr>
                <a:srgbClr val="DC6115"/>
              </a:buClr>
              <a:buFont typeface="LucidaGrande" charset="0"/>
              <a:buChar char="–"/>
              <a:defRPr sz="1600">
                <a:latin typeface="Century Gothic" panose="020B0502020202020204" pitchFamily="34" charset="0"/>
              </a:defRPr>
            </a:lvl2pPr>
            <a:lvl3pPr marL="690563" indent="-119063">
              <a:buClr>
                <a:srgbClr val="DC6115"/>
              </a:buClr>
              <a:buFont typeface="Arial" panose="020B0604020202020204" pitchFamily="34" charset="0"/>
              <a:buChar char="•"/>
              <a:tabLst/>
              <a:defRPr sz="1400">
                <a:latin typeface="Century Gothic" panose="020B0502020202020204" pitchFamily="34" charset="0"/>
              </a:defRPr>
            </a:lvl3pPr>
            <a:lvl4pPr marL="858838" indent="-119063">
              <a:buClr>
                <a:srgbClr val="DC6115"/>
              </a:buClr>
              <a:buFont typeface="LucidaGrande" charset="0"/>
              <a:buChar char="–"/>
              <a:tabLst/>
              <a:defRPr sz="1200">
                <a:latin typeface="Century Gothic" panose="020B0502020202020204" pitchFamily="34" charset="0"/>
              </a:defRPr>
            </a:lvl4pPr>
            <a:lvl5pPr marL="1089025" indent="-112713">
              <a:buClr>
                <a:srgbClr val="DC6115"/>
              </a:buClr>
              <a:buFont typeface="Arial" panose="020B0604020202020204" pitchFamily="34" charset="0"/>
              <a:buChar char="•"/>
              <a:tabLst/>
              <a:defRPr sz="1100"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Slide Number Placeholder 2">
            <a:extLst>
              <a:ext uri="{FF2B5EF4-FFF2-40B4-BE49-F238E27FC236}">
                <a16:creationId xmlns:a16="http://schemas.microsoft.com/office/drawing/2014/main" id="{628D73D7-D9FF-1456-89E4-5ADB655AC6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346950" y="4984750"/>
            <a:ext cx="1797050" cy="152088"/>
          </a:xfrm>
          <a:prstGeom prst="rect">
            <a:avLst/>
          </a:prstGeom>
        </p:spPr>
        <p:txBody>
          <a:bodyPr vert="horz" lIns="91440" tIns="0" rIns="45720" bIns="0" rtlCol="0" anchor="b"/>
          <a:lstStyle>
            <a:lvl1pPr algn="r">
              <a:defRPr sz="800">
                <a:solidFill>
                  <a:schemeClr val="bg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fld id="{3F9204F5-F094-2E40-9C69-DD575198B9A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734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ck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4026" y="63874"/>
            <a:ext cx="8689974" cy="61629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0" rIns="0" bIns="0" numCol="1" anchor="ctr" anchorCtr="0" compatLnSpc="1">
            <a:prstTxWarp prst="textNoShape">
              <a:avLst/>
            </a:prstTxWarp>
          </a:bodyPr>
          <a:lstStyle>
            <a:lvl1pPr>
              <a:defRPr>
                <a:solidFill>
                  <a:srgbClr val="FFFFFF"/>
                </a:solidFill>
                <a:latin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54026" y="789385"/>
            <a:ext cx="8293098" cy="4054078"/>
          </a:xfrm>
          <a:prstGeom prst="rect">
            <a:avLst/>
          </a:prstGeom>
        </p:spPr>
        <p:txBody>
          <a:bodyPr/>
          <a:lstStyle>
            <a:lvl1pPr marL="173038" indent="-173038">
              <a:spcBef>
                <a:spcPts val="900"/>
              </a:spcBef>
              <a:spcAft>
                <a:spcPts val="300"/>
              </a:spcAft>
              <a:buClr>
                <a:srgbClr val="DC6115"/>
              </a:buClr>
              <a:buFont typeface="Arial" panose="020B0604020202020204" pitchFamily="34" charset="0"/>
              <a:buChar char="•"/>
              <a:defRPr sz="1800">
                <a:solidFill>
                  <a:srgbClr val="FFFFFF"/>
                </a:solidFill>
                <a:latin typeface="Century Gothic" panose="020B0502020202020204" pitchFamily="34" charset="0"/>
              </a:defRPr>
            </a:lvl1pPr>
            <a:lvl2pPr marL="511175" indent="-173038">
              <a:buClr>
                <a:srgbClr val="DC6115"/>
              </a:buClr>
              <a:buFont typeface="LucidaGrande" charset="0"/>
              <a:buChar char="–"/>
              <a:defRPr sz="1400">
                <a:solidFill>
                  <a:srgbClr val="FFFFFF"/>
                </a:solidFill>
                <a:latin typeface="Century Gothic" panose="020B0502020202020204" pitchFamily="34" charset="0"/>
              </a:defRPr>
            </a:lvl2pPr>
            <a:lvl3pPr marL="690563" indent="-119063">
              <a:buClr>
                <a:srgbClr val="DC6115"/>
              </a:buClr>
              <a:buFont typeface="Arial" panose="020B0604020202020204" pitchFamily="34" charset="0"/>
              <a:buChar char="•"/>
              <a:tabLst/>
              <a:defRPr sz="1200">
                <a:solidFill>
                  <a:srgbClr val="FFFFFF"/>
                </a:solidFill>
                <a:latin typeface="Century Gothic" panose="020B0502020202020204" pitchFamily="34" charset="0"/>
              </a:defRPr>
            </a:lvl3pPr>
            <a:lvl4pPr marL="858838" indent="-119063">
              <a:buClr>
                <a:srgbClr val="DC6115"/>
              </a:buClr>
              <a:buFont typeface="LucidaGrande" charset="0"/>
              <a:buChar char="–"/>
              <a:tabLst/>
              <a:defRPr sz="1100">
                <a:solidFill>
                  <a:srgbClr val="FFFFFF"/>
                </a:solidFill>
                <a:latin typeface="Century Gothic" panose="020B0502020202020204" pitchFamily="34" charset="0"/>
              </a:defRPr>
            </a:lvl4pPr>
            <a:lvl5pPr marL="1089025" indent="-112713">
              <a:buClr>
                <a:srgbClr val="DC6115"/>
              </a:buClr>
              <a:buFont typeface="Arial" panose="020B0604020202020204" pitchFamily="34" charset="0"/>
              <a:buChar char="•"/>
              <a:tabLst/>
              <a:defRPr sz="1050">
                <a:solidFill>
                  <a:srgbClr val="FFFFFF"/>
                </a:solidFill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6637D2F-6FA9-4668-98BE-E8F80B4AB3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346950" y="4984750"/>
            <a:ext cx="1797050" cy="152088"/>
          </a:xfrm>
          <a:prstGeom prst="rect">
            <a:avLst/>
          </a:prstGeom>
        </p:spPr>
        <p:txBody>
          <a:bodyPr vert="horz" lIns="91440" tIns="0" rIns="45720" bIns="0" rtlCol="0" anchor="b"/>
          <a:lstStyle>
            <a:lvl1pPr algn="r">
              <a:defRPr sz="800">
                <a:solidFill>
                  <a:srgbClr val="FFFFFF"/>
                </a:solidFill>
                <a:latin typeface="Century Gothic" panose="020B0502020202020204" pitchFamily="34" charset="0"/>
              </a:defRPr>
            </a:lvl1pPr>
          </a:lstStyle>
          <a:p>
            <a:fld id="{3F9204F5-F094-2E40-9C69-DD575198B9A0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CF04AE-5F66-F4A6-8F87-3CD8253D215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5606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8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199" y="73958"/>
            <a:ext cx="8686801" cy="616295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6EF0876-08F6-F64B-99D3-D269052371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346950" y="4984750"/>
            <a:ext cx="1797050" cy="152088"/>
          </a:xfrm>
          <a:prstGeom prst="rect">
            <a:avLst/>
          </a:prstGeom>
        </p:spPr>
        <p:txBody>
          <a:bodyPr vert="horz" lIns="91440" tIns="0" rIns="45720" bIns="0" rtlCol="0" anchor="b"/>
          <a:lstStyle>
            <a:lvl1pPr algn="r">
              <a:defRPr sz="800">
                <a:solidFill>
                  <a:schemeClr val="bg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fld id="{3F9204F5-F094-2E40-9C69-DD575198B9A0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AFD1A2-3F96-A860-57AD-EA263B7A5E9C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8182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66" r:id="rId2"/>
    <p:sldLayoutId id="2147483767" r:id="rId3"/>
    <p:sldLayoutId id="2147483768" r:id="rId4"/>
    <p:sldLayoutId id="2147483770" r:id="rId5"/>
  </p:sldLayoutIdLst>
  <p:hf hdr="0" ftr="0" dt="0"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800" b="0">
          <a:solidFill>
            <a:schemeClr val="bg1"/>
          </a:solidFill>
          <a:effectLst/>
          <a:latin typeface="Century Gothic" panose="020B0502020202020204" pitchFamily="34" charset="0"/>
          <a:ea typeface="ＭＳ Ｐゴシック" pitchFamily="-108" charset="-128"/>
          <a:cs typeface="Century Gothic" panose="020B0502020202020204" pitchFamily="34" charset="0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600" b="1">
          <a:solidFill>
            <a:srgbClr val="EAEAEA"/>
          </a:solidFill>
          <a:latin typeface="Arial Narrow" charset="0"/>
          <a:ea typeface="ＭＳ Ｐゴシック" pitchFamily="-108" charset="-128"/>
          <a:cs typeface="ＭＳ Ｐゴシック" pitchFamily="-108" charset="-128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600" b="1">
          <a:solidFill>
            <a:srgbClr val="EAEAEA"/>
          </a:solidFill>
          <a:latin typeface="Arial Narrow" charset="0"/>
          <a:ea typeface="ＭＳ Ｐゴシック" pitchFamily="-108" charset="-128"/>
          <a:cs typeface="ＭＳ Ｐゴシック" pitchFamily="-108" charset="-128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600" b="1">
          <a:solidFill>
            <a:srgbClr val="EAEAEA"/>
          </a:solidFill>
          <a:latin typeface="Arial Narrow" charset="0"/>
          <a:ea typeface="ＭＳ Ｐゴシック" pitchFamily="-108" charset="-128"/>
          <a:cs typeface="ＭＳ Ｐゴシック" pitchFamily="-108" charset="-128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600" b="1">
          <a:solidFill>
            <a:srgbClr val="EAEAEA"/>
          </a:solidFill>
          <a:latin typeface="Arial Narrow" charset="0"/>
          <a:ea typeface="ＭＳ Ｐゴシック" pitchFamily="-108" charset="-128"/>
          <a:cs typeface="ＭＳ Ｐゴシック" pitchFamily="-108" charset="-128"/>
        </a:defRPr>
      </a:lvl5pPr>
      <a:lvl6pPr marL="410144" algn="l" defTabSz="914279" rtl="0" eaLnBrk="1" fontAlgn="base" hangingPunct="1">
        <a:spcBef>
          <a:spcPct val="0"/>
        </a:spcBef>
        <a:spcAft>
          <a:spcPct val="0"/>
        </a:spcAft>
        <a:defRPr sz="3200">
          <a:solidFill>
            <a:srgbClr val="939BA8"/>
          </a:solidFill>
          <a:latin typeface="Arial" pitchFamily="-108" charset="0"/>
        </a:defRPr>
      </a:lvl6pPr>
      <a:lvl7pPr marL="820289" algn="l" defTabSz="914279" rtl="0" eaLnBrk="1" fontAlgn="base" hangingPunct="1">
        <a:spcBef>
          <a:spcPct val="0"/>
        </a:spcBef>
        <a:spcAft>
          <a:spcPct val="0"/>
        </a:spcAft>
        <a:defRPr sz="3200">
          <a:solidFill>
            <a:srgbClr val="939BA8"/>
          </a:solidFill>
          <a:latin typeface="Arial" pitchFamily="-108" charset="0"/>
        </a:defRPr>
      </a:lvl7pPr>
      <a:lvl8pPr marL="1230433" algn="l" defTabSz="914279" rtl="0" eaLnBrk="1" fontAlgn="base" hangingPunct="1">
        <a:spcBef>
          <a:spcPct val="0"/>
        </a:spcBef>
        <a:spcAft>
          <a:spcPct val="0"/>
        </a:spcAft>
        <a:defRPr sz="3200">
          <a:solidFill>
            <a:srgbClr val="939BA8"/>
          </a:solidFill>
          <a:latin typeface="Arial" pitchFamily="-108" charset="0"/>
        </a:defRPr>
      </a:lvl8pPr>
      <a:lvl9pPr marL="1640577" algn="l" defTabSz="914279" rtl="0" eaLnBrk="1" fontAlgn="base" hangingPunct="1">
        <a:spcBef>
          <a:spcPct val="0"/>
        </a:spcBef>
        <a:spcAft>
          <a:spcPct val="0"/>
        </a:spcAft>
        <a:defRPr sz="3200">
          <a:solidFill>
            <a:srgbClr val="939BA8"/>
          </a:solidFill>
          <a:latin typeface="Arial" pitchFamily="-108" charset="0"/>
        </a:defRPr>
      </a:lvl9pPr>
    </p:titleStyle>
    <p:bodyStyle>
      <a:lvl1pPr marL="338017" indent="-338017" algn="l" rtl="0" eaLnBrk="1" fontAlgn="base" hangingPunct="1">
        <a:lnSpc>
          <a:spcPct val="100000"/>
        </a:lnSpc>
        <a:spcBef>
          <a:spcPct val="0"/>
        </a:spcBef>
        <a:spcAft>
          <a:spcPts val="0"/>
        </a:spcAft>
        <a:buClrTx/>
        <a:buSzPct val="100000"/>
        <a:buFont typeface="Wingdings" charset="2"/>
        <a:buChar char="u"/>
        <a:tabLst/>
        <a:defRPr sz="2000" b="1">
          <a:solidFill>
            <a:schemeClr val="bg2"/>
          </a:solidFill>
          <a:latin typeface="+mn-lt"/>
          <a:ea typeface="ＭＳ Ｐゴシック" pitchFamily="-108" charset="-128"/>
          <a:cs typeface="ＭＳ Ｐゴシック" charset="-128"/>
        </a:defRPr>
      </a:lvl1pPr>
      <a:lvl2pPr marL="455451" indent="-117433" algn="l" rtl="0" eaLnBrk="1" fontAlgn="base" hangingPunct="1">
        <a:lnSpc>
          <a:spcPct val="100000"/>
        </a:lnSpc>
        <a:spcBef>
          <a:spcPct val="0"/>
        </a:spcBef>
        <a:spcAft>
          <a:spcPts val="0"/>
        </a:spcAft>
        <a:buClrTx/>
        <a:buFont typeface="Arial" charset="0"/>
        <a:buChar char="•"/>
        <a:defRPr b="0">
          <a:solidFill>
            <a:schemeClr val="bg2"/>
          </a:solidFill>
          <a:latin typeface="+mn-lt"/>
          <a:ea typeface="ＭＳ Ｐゴシック" charset="0"/>
          <a:cs typeface="Arial Narrow"/>
        </a:defRPr>
      </a:lvl2pPr>
      <a:lvl3pPr marL="679205" indent="-112671" algn="l" rtl="0" eaLnBrk="1" fontAlgn="base" hangingPunct="1">
        <a:lnSpc>
          <a:spcPct val="100000"/>
        </a:lnSpc>
        <a:spcBef>
          <a:spcPct val="0"/>
        </a:spcBef>
        <a:spcAft>
          <a:spcPts val="0"/>
        </a:spcAft>
        <a:buClrTx/>
        <a:buSzPct val="90000"/>
        <a:buFont typeface="Lucida Grande"/>
        <a:buChar char="‒"/>
        <a:tabLst/>
        <a:defRPr sz="1600">
          <a:solidFill>
            <a:schemeClr val="bg2"/>
          </a:solidFill>
          <a:latin typeface="+mn-lt"/>
          <a:ea typeface="Arial Narrow" pitchFamily="-112" charset="0"/>
          <a:cs typeface="Arial Narrow"/>
        </a:defRPr>
      </a:lvl3pPr>
      <a:lvl4pPr marL="852183" indent="-112671" algn="l" rtl="0" eaLnBrk="1" fontAlgn="base" hangingPunct="1">
        <a:lnSpc>
          <a:spcPct val="100000"/>
        </a:lnSpc>
        <a:spcBef>
          <a:spcPct val="0"/>
        </a:spcBef>
        <a:spcAft>
          <a:spcPts val="0"/>
        </a:spcAft>
        <a:buClrTx/>
        <a:buFont typeface="Arial" charset="0"/>
        <a:buChar char="•"/>
        <a:defRPr sz="1400">
          <a:solidFill>
            <a:schemeClr val="bg2"/>
          </a:solidFill>
          <a:latin typeface="+mn-lt"/>
          <a:ea typeface="Arial Narrow" pitchFamily="-112" charset="0"/>
          <a:cs typeface="Arial Narrow"/>
        </a:defRPr>
      </a:lvl4pPr>
      <a:lvl5pPr marL="1039442" indent="-117433" algn="l" rtl="0" eaLnBrk="1" fontAlgn="base" hangingPunct="1">
        <a:lnSpc>
          <a:spcPct val="100000"/>
        </a:lnSpc>
        <a:spcBef>
          <a:spcPct val="0"/>
        </a:spcBef>
        <a:spcAft>
          <a:spcPts val="0"/>
        </a:spcAft>
        <a:buClrTx/>
        <a:buFont typeface="Lucida Grande"/>
        <a:buChar char="‒"/>
        <a:defRPr sz="1200">
          <a:solidFill>
            <a:schemeClr val="bg2"/>
          </a:solidFill>
          <a:latin typeface="+mn-lt"/>
          <a:ea typeface="Arial Narrow" pitchFamily="-112" charset="0"/>
          <a:cs typeface="Arial Narrow"/>
        </a:defRPr>
      </a:lvl5pPr>
      <a:lvl6pPr marL="2466564" indent="-227856" algn="l" defTabSz="914279" rtl="0" eaLnBrk="1" fontAlgn="base" hangingPunct="1">
        <a:lnSpc>
          <a:spcPts val="2602"/>
        </a:lnSpc>
        <a:spcBef>
          <a:spcPct val="0"/>
        </a:spcBef>
        <a:spcAft>
          <a:spcPts val="595"/>
        </a:spcAft>
        <a:defRPr sz="1300">
          <a:solidFill>
            <a:srgbClr val="666666"/>
          </a:solidFill>
          <a:latin typeface="+mn-lt"/>
          <a:ea typeface="ＭＳ Ｐゴシック" pitchFamily="-108" charset="-128"/>
        </a:defRPr>
      </a:lvl6pPr>
      <a:lvl7pPr marL="2876707" indent="-227856" algn="l" defTabSz="914279" rtl="0" eaLnBrk="1" fontAlgn="base" hangingPunct="1">
        <a:lnSpc>
          <a:spcPts val="2602"/>
        </a:lnSpc>
        <a:spcBef>
          <a:spcPct val="0"/>
        </a:spcBef>
        <a:spcAft>
          <a:spcPts val="595"/>
        </a:spcAft>
        <a:defRPr sz="1300">
          <a:solidFill>
            <a:srgbClr val="666666"/>
          </a:solidFill>
          <a:latin typeface="+mn-lt"/>
          <a:ea typeface="ＭＳ Ｐゴシック" pitchFamily="-108" charset="-128"/>
        </a:defRPr>
      </a:lvl7pPr>
      <a:lvl8pPr marL="3286853" indent="-227856" algn="l" defTabSz="914279" rtl="0" eaLnBrk="1" fontAlgn="base" hangingPunct="1">
        <a:lnSpc>
          <a:spcPts val="2602"/>
        </a:lnSpc>
        <a:spcBef>
          <a:spcPct val="0"/>
        </a:spcBef>
        <a:spcAft>
          <a:spcPts val="595"/>
        </a:spcAft>
        <a:defRPr sz="1300">
          <a:solidFill>
            <a:srgbClr val="666666"/>
          </a:solidFill>
          <a:latin typeface="+mn-lt"/>
          <a:ea typeface="ＭＳ Ｐゴシック" pitchFamily="-108" charset="-128"/>
        </a:defRPr>
      </a:lvl8pPr>
      <a:lvl9pPr marL="3696997" indent="-227856" algn="l" defTabSz="914279" rtl="0" eaLnBrk="1" fontAlgn="base" hangingPunct="1">
        <a:lnSpc>
          <a:spcPts val="2602"/>
        </a:lnSpc>
        <a:spcBef>
          <a:spcPct val="0"/>
        </a:spcBef>
        <a:spcAft>
          <a:spcPts val="595"/>
        </a:spcAft>
        <a:defRPr sz="1300">
          <a:solidFill>
            <a:srgbClr val="666666"/>
          </a:solidFill>
          <a:latin typeface="+mn-lt"/>
          <a:ea typeface="ＭＳ Ｐゴシック" pitchFamily="-108" charset="-128"/>
        </a:defRPr>
      </a:lvl9pPr>
    </p:bodyStyle>
    <p:otherStyle>
      <a:defPPr>
        <a:defRPr lang="en-US"/>
      </a:defPPr>
      <a:lvl1pPr marL="0" algn="l" defTabSz="41014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10144" algn="l" defTabSz="41014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20289" algn="l" defTabSz="41014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0433" algn="l" defTabSz="41014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40577" algn="l" defTabSz="41014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50721" algn="l" defTabSz="41014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60866" algn="l" defTabSz="41014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71010" algn="l" defTabSz="41014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81154" algn="l" defTabSz="41014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2880" userDrawn="1">
          <p15:clr>
            <a:srgbClr val="F26B43"/>
          </p15:clr>
        </p15:guide>
        <p15:guide id="3" orient="horz" pos="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microsoft.com/office/2007/relationships/hdphoto" Target="../media/hdphoto2.wdp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gif"/><Relationship Id="rId2" Type="http://schemas.openxmlformats.org/officeDocument/2006/relationships/image" Target="../media/image50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emf"/><Relationship Id="rId2" Type="http://schemas.openxmlformats.org/officeDocument/2006/relationships/image" Target="../media/image66.em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7" Type="http://schemas.openxmlformats.org/officeDocument/2006/relationships/image" Target="../media/image75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9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2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97.png"/><Relationship Id="rId4" Type="http://schemas.openxmlformats.org/officeDocument/2006/relationships/image" Target="../media/image96.pn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0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0.png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eg"/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0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emf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7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16.png"/><Relationship Id="rId5" Type="http://schemas.microsoft.com/office/2007/relationships/hdphoto" Target="../media/hdphoto3.wdp"/><Relationship Id="rId4" Type="http://schemas.openxmlformats.org/officeDocument/2006/relationships/image" Target="../media/image115.png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0975BA5-3069-B7DF-4F73-42401A20A32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12026" y="1426537"/>
            <a:ext cx="4737467" cy="1109751"/>
          </a:xfrm>
        </p:spPr>
        <p:txBody>
          <a:bodyPr/>
          <a:lstStyle/>
          <a:p>
            <a:pPr algn="r"/>
            <a:r>
              <a:rPr lang="en-US" sz="2200" dirty="0">
                <a:solidFill>
                  <a:srgbClr val="FFFFFF"/>
                </a:solidFill>
                <a:latin typeface="Century Gothic" panose="020B0502020202020204" pitchFamily="34" charset="0"/>
              </a:rPr>
              <a:t>NASA Langley Low-Speed CFD Contributions to the Space Launch System Program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46F4FE-ECBD-8232-DA54-B12AE30D1E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86181" y="3376996"/>
            <a:ext cx="4563311" cy="421476"/>
          </a:xfrm>
        </p:spPr>
        <p:txBody>
          <a:bodyPr/>
          <a:lstStyle/>
          <a:p>
            <a:pPr algn="r"/>
            <a:r>
              <a:rPr lang="en-US" b="0" dirty="0">
                <a:solidFill>
                  <a:srgbClr val="FFFFFF"/>
                </a:solidFill>
                <a:latin typeface="Century Gothic" panose="020B0502020202020204" pitchFamily="34" charset="0"/>
              </a:rPr>
              <a:t>Brent Pomeroy, Ph.D.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B2D0F8-189E-AD9B-272B-3F368A7A86E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486179" y="4653376"/>
            <a:ext cx="4563311" cy="421476"/>
          </a:xfrm>
        </p:spPr>
        <p:txBody>
          <a:bodyPr/>
          <a:lstStyle/>
          <a:p>
            <a:pPr algn="r"/>
            <a:r>
              <a:rPr lang="en-US" sz="1400" b="0" i="1" dirty="0">
                <a:solidFill>
                  <a:srgbClr val="FFFFFF"/>
                </a:solidFill>
                <a:latin typeface="Century Gothic" panose="020B0502020202020204" pitchFamily="34" charset="0"/>
              </a:rPr>
              <a:t>Penn State Graduate Seminar Series</a:t>
            </a:r>
          </a:p>
          <a:p>
            <a:pPr algn="r"/>
            <a:r>
              <a:rPr lang="en-US" sz="1400" b="0" i="1" dirty="0">
                <a:solidFill>
                  <a:srgbClr val="FFFFFF"/>
                </a:solidFill>
                <a:latin typeface="Century Gothic" panose="020B0502020202020204" pitchFamily="34" charset="0"/>
              </a:rPr>
              <a:t>April 25, 2024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FC52E5-A377-56BC-3BAF-87559FBA6EF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312026" y="3830475"/>
            <a:ext cx="4737466" cy="421476"/>
          </a:xfrm>
        </p:spPr>
        <p:txBody>
          <a:bodyPr/>
          <a:lstStyle/>
          <a:p>
            <a:pPr algn="r"/>
            <a:r>
              <a:rPr lang="en-US" sz="1200" b="0" i="1" dirty="0">
                <a:solidFill>
                  <a:srgbClr val="FFFFFF"/>
                </a:solidFill>
                <a:latin typeface="Century Gothic" panose="020B0502020202020204" pitchFamily="34" charset="0"/>
              </a:rPr>
              <a:t>NASA Langley, Configuration Aerodynamics Branch</a:t>
            </a:r>
          </a:p>
          <a:p>
            <a:pPr algn="r"/>
            <a:r>
              <a:rPr lang="en-US" sz="1200" b="0" i="1" u="sng" dirty="0">
                <a:solidFill>
                  <a:srgbClr val="00B0F0"/>
                </a:solidFill>
                <a:latin typeface="Century Gothic" panose="020B0502020202020204" pitchFamily="34" charset="0"/>
              </a:rPr>
              <a:t>brent.w.pomeroy@nasa.gov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56EB60-DD6F-8BA1-9FE6-794E1F14FA2D}"/>
              </a:ext>
            </a:extLst>
          </p:cNvPr>
          <p:cNvSpPr txBox="1"/>
          <p:nvPr/>
        </p:nvSpPr>
        <p:spPr>
          <a:xfrm>
            <a:off x="0" y="0"/>
            <a:ext cx="41596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kern="0" dirty="0">
                <a:solidFill>
                  <a:srgbClr val="FFFFFF"/>
                </a:solidFill>
                <a:latin typeface="Century Gothic" panose="020B0502020202020204" pitchFamily="34" charset="0"/>
              </a:rPr>
              <a:t>This material is a work of the U.S. Government and is not subject to copyright protection in the United States</a:t>
            </a:r>
          </a:p>
        </p:txBody>
      </p:sp>
    </p:spTree>
    <p:extLst>
      <p:ext uri="{BB962C8B-B14F-4D97-AF65-F5344CB8AC3E}">
        <p14:creationId xmlns:p14="http://schemas.microsoft.com/office/powerpoint/2010/main" val="25733630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038033D-6FB5-6E4A-9E3E-AEE1F5FA9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Outline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30112DB-F8DA-644F-B4F8-22F3344F6C3B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Introduction and Overview</a:t>
            </a:r>
          </a:p>
          <a:p>
            <a:r>
              <a:rPr lang="en-US" dirty="0"/>
              <a:t>Methods</a:t>
            </a:r>
          </a:p>
          <a:p>
            <a:r>
              <a:rPr lang="en-US" dirty="0"/>
              <a:t>Liftoff and Transition Above Tower</a:t>
            </a:r>
          </a:p>
          <a:p>
            <a:r>
              <a:rPr lang="en-US" dirty="0"/>
              <a:t>Liftoff and Transition in Proximity of Tower</a:t>
            </a:r>
          </a:p>
          <a:p>
            <a:r>
              <a:rPr lang="en-US" dirty="0"/>
              <a:t>Other Program Requests</a:t>
            </a:r>
          </a:p>
          <a:p>
            <a:r>
              <a:rPr lang="en-US" dirty="0"/>
              <a:t>Postflight Analysis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B7EE7F-3E62-774F-BC09-CA5194AC76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2</a:t>
            </a:fld>
            <a:endParaRPr lang="en-US" altLang="en-US"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C8644D0-49D4-F050-61A9-C55481E5461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6084024" y="1540245"/>
            <a:ext cx="3181965" cy="21213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AFDEA14-F96E-3153-F5F8-3879091CE301}"/>
              </a:ext>
            </a:extLst>
          </p:cNvPr>
          <p:cNvSpPr txBox="1"/>
          <p:nvPr/>
        </p:nvSpPr>
        <p:spPr>
          <a:xfrm>
            <a:off x="7709438" y="4209407"/>
            <a:ext cx="1026224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1000" dirty="0">
                <a:solidFill>
                  <a:schemeClr val="tx2"/>
                </a:solidFill>
                <a:latin typeface="Century Gothic" panose="020B0502020202020204" pitchFamily="34" charset="0"/>
              </a:rPr>
              <a:t>Source: NASA</a:t>
            </a:r>
          </a:p>
        </p:txBody>
      </p:sp>
    </p:spTree>
    <p:extLst>
      <p:ext uri="{BB962C8B-B14F-4D97-AF65-F5344CB8AC3E}">
        <p14:creationId xmlns:p14="http://schemas.microsoft.com/office/powerpoint/2010/main" val="2554927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038033D-6FB5-6E4A-9E3E-AEE1F5FA9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Outline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30112DB-F8DA-644F-B4F8-22F3344F6C3B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>
                <a:solidFill>
                  <a:srgbClr val="DD6327"/>
                </a:solidFill>
              </a:rPr>
              <a:t>Introduction and Overview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The Team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Mission Profile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Program Deliverables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High-Alpha, Slender-Body Aerodynamics</a:t>
            </a:r>
          </a:p>
          <a:p>
            <a:r>
              <a:rPr lang="en-US" dirty="0"/>
              <a:t>Methods</a:t>
            </a:r>
          </a:p>
          <a:p>
            <a:r>
              <a:rPr lang="en-US" dirty="0"/>
              <a:t>Liftoff and Transition Above Tower</a:t>
            </a:r>
          </a:p>
          <a:p>
            <a:r>
              <a:rPr lang="en-US" dirty="0"/>
              <a:t>Liftoff and Transition in Proximity of Tower</a:t>
            </a:r>
          </a:p>
          <a:p>
            <a:r>
              <a:rPr lang="en-US" dirty="0"/>
              <a:t>Other Program Requests</a:t>
            </a:r>
          </a:p>
          <a:p>
            <a:r>
              <a:rPr lang="en-US" dirty="0"/>
              <a:t>Pre- and Post Artemis I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B7EE7F-3E62-774F-BC09-CA5194AC76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3</a:t>
            </a:fld>
            <a:endParaRPr lang="en-US" altLang="en-US"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E365449-E4ED-28C3-034C-262A310BE2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6084024" y="1540245"/>
            <a:ext cx="3181965" cy="21213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D970921-04A3-4843-6EA2-37273351937F}"/>
              </a:ext>
            </a:extLst>
          </p:cNvPr>
          <p:cNvSpPr txBox="1"/>
          <p:nvPr/>
        </p:nvSpPr>
        <p:spPr>
          <a:xfrm>
            <a:off x="7709438" y="4209407"/>
            <a:ext cx="1026224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1000" dirty="0">
                <a:solidFill>
                  <a:schemeClr val="tx2"/>
                </a:solidFill>
                <a:latin typeface="Century Gothic" panose="020B0502020202020204" pitchFamily="34" charset="0"/>
              </a:rPr>
              <a:t>Source: NASA</a:t>
            </a:r>
          </a:p>
        </p:txBody>
      </p:sp>
    </p:spTree>
    <p:extLst>
      <p:ext uri="{BB962C8B-B14F-4D97-AF65-F5344CB8AC3E}">
        <p14:creationId xmlns:p14="http://schemas.microsoft.com/office/powerpoint/2010/main" val="2388078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B859E-FF12-884C-933F-DEB81C9B0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Langley SLS CFD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B1294-DA4D-244C-BD12-8FBEABCBE18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54026" y="789385"/>
            <a:ext cx="4344987" cy="4054078"/>
          </a:xfrm>
        </p:spPr>
        <p:txBody>
          <a:bodyPr/>
          <a:lstStyle/>
          <a:p>
            <a:r>
              <a:rPr lang="en-US" dirty="0"/>
              <a:t>Configuration Aerodynamics Branch</a:t>
            </a:r>
          </a:p>
          <a:p>
            <a:pPr lvl="1"/>
            <a:r>
              <a:rPr lang="en-US" dirty="0"/>
              <a:t>Brent Pomeroy, CFD Team Lead</a:t>
            </a:r>
          </a:p>
          <a:p>
            <a:pPr lvl="1"/>
            <a:r>
              <a:rPr lang="en-US" dirty="0"/>
              <a:t>Steve Krist, Subject Matter Expert</a:t>
            </a:r>
          </a:p>
          <a:p>
            <a:pPr lvl="1"/>
            <a:r>
              <a:rPr lang="en-US" dirty="0"/>
              <a:t>TJ Wignall</a:t>
            </a:r>
          </a:p>
          <a:p>
            <a:pPr lvl="1"/>
            <a:r>
              <a:rPr lang="en-US" dirty="0"/>
              <a:t>Karen Deere</a:t>
            </a:r>
          </a:p>
          <a:p>
            <a:pPr lvl="1"/>
            <a:r>
              <a:rPr lang="en-US" dirty="0"/>
              <a:t>Michael Lee</a:t>
            </a:r>
          </a:p>
          <a:p>
            <a:pPr lvl="1"/>
            <a:r>
              <a:rPr lang="en-US" dirty="0">
                <a:sym typeface="Wingdings" pitchFamily="2" charset="2"/>
              </a:rPr>
              <a:t>Jesse Collins</a:t>
            </a:r>
          </a:p>
          <a:p>
            <a:pPr lvl="1"/>
            <a:r>
              <a:rPr lang="en-US" dirty="0"/>
              <a:t>Patrick Shea, Langley Aerodynamics Lead</a:t>
            </a:r>
          </a:p>
          <a:p>
            <a:pPr lvl="1"/>
            <a:r>
              <a:rPr lang="en-US" dirty="0"/>
              <a:t>Jeremy Pinier, SLS Aerodynamics Technical Quality Lead</a:t>
            </a:r>
          </a:p>
          <a:p>
            <a:r>
              <a:rPr lang="en-US" dirty="0"/>
              <a:t>Other Branches</a:t>
            </a:r>
          </a:p>
          <a:p>
            <a:pPr lvl="1"/>
            <a:r>
              <a:rPr lang="en-US" dirty="0"/>
              <a:t>Craig Streett</a:t>
            </a:r>
          </a:p>
          <a:p>
            <a:pPr lvl="1"/>
            <a:r>
              <a:rPr lang="en-US" dirty="0"/>
              <a:t>Oleg Goushcha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06FE9A6-EB7F-2565-28BB-8C5A05930484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5029469" y="789385"/>
            <a:ext cx="3986451" cy="4054078"/>
          </a:xfrm>
        </p:spPr>
        <p:txBody>
          <a:bodyPr/>
          <a:lstStyle/>
          <a:p>
            <a:r>
              <a:rPr lang="en-US" dirty="0"/>
              <a:t>Historic Contributors</a:t>
            </a:r>
          </a:p>
          <a:p>
            <a:pPr lvl="1"/>
            <a:r>
              <a:rPr lang="en-US" dirty="0"/>
              <a:t>Amber Favaregh</a:t>
            </a:r>
          </a:p>
          <a:p>
            <a:pPr lvl="1"/>
            <a:r>
              <a:rPr lang="en-US" dirty="0"/>
              <a:t>Farhad Ghaffari</a:t>
            </a:r>
          </a:p>
          <a:p>
            <a:pPr lvl="1"/>
            <a:r>
              <a:rPr lang="en-US" dirty="0"/>
              <a:t>Nalin Ratnayake</a:t>
            </a:r>
          </a:p>
          <a:p>
            <a:pPr lvl="1"/>
            <a:r>
              <a:rPr lang="en-US" dirty="0"/>
              <a:t>Jesse Slaten</a:t>
            </a:r>
          </a:p>
          <a:p>
            <a:pPr lvl="1"/>
            <a:r>
              <a:rPr lang="en-US" dirty="0"/>
              <a:t>Satvik Kumar</a:t>
            </a:r>
          </a:p>
          <a:p>
            <a:pPr lvl="1"/>
            <a:r>
              <a:rPr lang="en-US" dirty="0"/>
              <a:t>Ethan Vogel</a:t>
            </a:r>
          </a:p>
          <a:p>
            <a:pPr lvl="1"/>
            <a:r>
              <a:rPr lang="en-US" dirty="0"/>
              <a:t>Chris Eggert</a:t>
            </a:r>
          </a:p>
          <a:p>
            <a:pPr lvl="1"/>
            <a:r>
              <a:rPr lang="en-US" dirty="0"/>
              <a:t>Varda Ahmed</a:t>
            </a:r>
          </a:p>
          <a:p>
            <a:pPr lvl="1"/>
            <a:r>
              <a:rPr lang="en-US" dirty="0"/>
              <a:t>Brianna Blocher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9B4C72-0282-444E-BAE6-35AFAF163A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4</a:t>
            </a:fld>
            <a:endParaRPr lang="en-US" altLang="en-US"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92B678-EA6E-0F1C-8193-5C2D3D9C566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20581" y="3172858"/>
            <a:ext cx="2664883" cy="177288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88D20A-CEBE-1A6E-42B5-972BB4C1F7B5}"/>
              </a:ext>
            </a:extLst>
          </p:cNvPr>
          <p:cNvSpPr txBox="1"/>
          <p:nvPr/>
        </p:nvSpPr>
        <p:spPr>
          <a:xfrm>
            <a:off x="7774655" y="4945745"/>
            <a:ext cx="1026224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1000" dirty="0">
                <a:solidFill>
                  <a:schemeClr val="tx2"/>
                </a:solidFill>
                <a:latin typeface="Century Gothic" panose="020B0502020202020204" pitchFamily="34" charset="0"/>
              </a:rPr>
              <a:t>Source: NASA</a:t>
            </a:r>
          </a:p>
        </p:txBody>
      </p:sp>
    </p:spTree>
    <p:extLst>
      <p:ext uri="{BB962C8B-B14F-4D97-AF65-F5344CB8AC3E}">
        <p14:creationId xmlns:p14="http://schemas.microsoft.com/office/powerpoint/2010/main" val="513302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ounded Rectangle 37">
            <a:extLst>
              <a:ext uri="{FF2B5EF4-FFF2-40B4-BE49-F238E27FC236}">
                <a16:creationId xmlns:a16="http://schemas.microsoft.com/office/drawing/2014/main" id="{C2EA7AFB-DC29-2D46-AD76-BF14E1F01382}"/>
              </a:ext>
            </a:extLst>
          </p:cNvPr>
          <p:cNvSpPr/>
          <p:nvPr/>
        </p:nvSpPr>
        <p:spPr bwMode="auto">
          <a:xfrm>
            <a:off x="199395" y="2965758"/>
            <a:ext cx="2752948" cy="1867000"/>
          </a:xfrm>
          <a:prstGeom prst="roundRect">
            <a:avLst/>
          </a:prstGeom>
          <a:solidFill>
            <a:srgbClr val="FFC000">
              <a:alpha val="23705"/>
            </a:srgbClr>
          </a:solidFill>
          <a:ln w="508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 eaLnBrk="0" hangingPunct="0"/>
            <a:r>
              <a:rPr lang="en-US" sz="1200" dirty="0">
                <a:solidFill>
                  <a:srgbClr val="E7AE01"/>
                </a:solidFill>
                <a:latin typeface="Century Gothic" panose="020B0502020202020204" pitchFamily="34" charset="0"/>
              </a:rPr>
              <a:t>Launch Abort System Hatch</a:t>
            </a:r>
          </a:p>
        </p:txBody>
      </p:sp>
      <p:sp>
        <p:nvSpPr>
          <p:cNvPr id="39" name="Rounded Rectangle 38">
            <a:extLst>
              <a:ext uri="{FF2B5EF4-FFF2-40B4-BE49-F238E27FC236}">
                <a16:creationId xmlns:a16="http://schemas.microsoft.com/office/drawing/2014/main" id="{E2F85017-E9DB-944E-87BB-AB2F54F7C355}"/>
              </a:ext>
            </a:extLst>
          </p:cNvPr>
          <p:cNvSpPr/>
          <p:nvPr/>
        </p:nvSpPr>
        <p:spPr bwMode="auto">
          <a:xfrm>
            <a:off x="3198812" y="2965757"/>
            <a:ext cx="2752948" cy="1865376"/>
          </a:xfrm>
          <a:prstGeom prst="roundRect">
            <a:avLst/>
          </a:prstGeom>
          <a:solidFill>
            <a:srgbClr val="00FDFF">
              <a:alpha val="13000"/>
            </a:srgbClr>
          </a:solidFill>
          <a:ln w="50800" cap="flat" cmpd="sng" algn="ctr">
            <a:solidFill>
              <a:srgbClr val="00B5B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 eaLnBrk="0" hangingPunct="0"/>
            <a:r>
              <a:rPr lang="en-US" sz="1200" dirty="0">
                <a:solidFill>
                  <a:srgbClr val="00B5B9"/>
                </a:solidFill>
                <a:latin typeface="Century Gothic" panose="020B0502020202020204" pitchFamily="34" charset="0"/>
              </a:rPr>
              <a:t>Crew Access Arm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1F29C-EC54-444C-8643-A885B4D0F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Computational </a:t>
            </a:r>
            <a:r>
              <a:rPr lang="en-US"/>
              <a:t>Efforts for </a:t>
            </a:r>
            <a:r>
              <a:rPr lang="en-US" dirty="0"/>
              <a:t>SLS At Langley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F71B21-5C8B-6F4A-B656-9E5293796D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5</a:t>
            </a:fld>
            <a:endParaRPr lang="en-US" altLang="en-US"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8E1BE2E-219E-1A41-87F9-F251D58EC4F2}"/>
              </a:ext>
            </a:extLst>
          </p:cNvPr>
          <p:cNvGrpSpPr/>
          <p:nvPr/>
        </p:nvGrpSpPr>
        <p:grpSpPr>
          <a:xfrm>
            <a:off x="199395" y="750220"/>
            <a:ext cx="2752948" cy="1867000"/>
            <a:chOff x="265859" y="1000293"/>
            <a:chExt cx="3670597" cy="2489333"/>
          </a:xfrm>
        </p:grpSpPr>
        <p:sp>
          <p:nvSpPr>
            <p:cNvPr id="8" name="Rounded Rectangle 7">
              <a:extLst>
                <a:ext uri="{FF2B5EF4-FFF2-40B4-BE49-F238E27FC236}">
                  <a16:creationId xmlns:a16="http://schemas.microsoft.com/office/drawing/2014/main" id="{8427B566-A7A2-1A42-B1AB-EA0B88811A3B}"/>
                </a:ext>
              </a:extLst>
            </p:cNvPr>
            <p:cNvSpPr/>
            <p:nvPr/>
          </p:nvSpPr>
          <p:spPr bwMode="auto">
            <a:xfrm>
              <a:off x="265859" y="1000293"/>
              <a:ext cx="3670597" cy="2489333"/>
            </a:xfrm>
            <a:prstGeom prst="roundRect">
              <a:avLst/>
            </a:prstGeom>
            <a:solidFill>
              <a:srgbClr val="7030A0">
                <a:alpha val="23705"/>
              </a:srgbClr>
            </a:solidFill>
            <a:ln w="50800" cap="flat" cmpd="sng" algn="ctr">
              <a:solidFill>
                <a:srgbClr val="7030A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pPr algn="ctr" defTabSz="685800" eaLnBrk="0" hangingPunct="0"/>
              <a:r>
                <a:rPr lang="en-US" sz="1200">
                  <a:solidFill>
                    <a:srgbClr val="7030A0"/>
                  </a:solidFill>
                  <a:latin typeface="Century Gothic" panose="020B0502020202020204" pitchFamily="34" charset="0"/>
                </a:rPr>
                <a:t>Databases</a:t>
              </a:r>
            </a:p>
          </p:txBody>
        </p: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8040E36-EAD4-AD42-8C15-E1022A746B3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200149" y="2561203"/>
              <a:ext cx="2187171" cy="811245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45E29324-6CAE-A542-91DD-6EC1706BC6A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95540" y="1522660"/>
              <a:ext cx="1069219" cy="1214191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ACFB4FC1-8C17-A742-9058-8CE21A133EE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444750" y="1486472"/>
              <a:ext cx="1133475" cy="1151840"/>
            </a:xfrm>
            <a:prstGeom prst="rect">
              <a:avLst/>
            </a:prstGeom>
          </p:spPr>
        </p:pic>
      </p:grpSp>
      <p:sp>
        <p:nvSpPr>
          <p:cNvPr id="37" name="Rounded Rectangle 36">
            <a:extLst>
              <a:ext uri="{FF2B5EF4-FFF2-40B4-BE49-F238E27FC236}">
                <a16:creationId xmlns:a16="http://schemas.microsoft.com/office/drawing/2014/main" id="{BF094C2F-5AB9-7B43-8418-B03C2CB75D01}"/>
              </a:ext>
            </a:extLst>
          </p:cNvPr>
          <p:cNvSpPr/>
          <p:nvPr/>
        </p:nvSpPr>
        <p:spPr bwMode="auto">
          <a:xfrm>
            <a:off x="6205168" y="750220"/>
            <a:ext cx="2752948" cy="1867000"/>
          </a:xfrm>
          <a:prstGeom prst="roundRect">
            <a:avLst/>
          </a:prstGeom>
          <a:solidFill>
            <a:srgbClr val="00B050">
              <a:alpha val="23705"/>
            </a:srgbClr>
          </a:solidFill>
          <a:ln w="50800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 eaLnBrk="0" hangingPunct="0"/>
            <a:r>
              <a:rPr lang="en-US" sz="1200" dirty="0">
                <a:solidFill>
                  <a:srgbClr val="00B050"/>
                </a:solidFill>
                <a:latin typeface="Century Gothic" panose="020B0502020202020204" pitchFamily="34" charset="0"/>
              </a:rPr>
              <a:t>Atmospheric Boundary Layer</a:t>
            </a:r>
          </a:p>
        </p:txBody>
      </p:sp>
      <p:pic>
        <p:nvPicPr>
          <p:cNvPr id="19" name="Picture 18" descr="A close up of a logo&#10;&#10;Description automatically generated">
            <a:extLst>
              <a:ext uri="{FF2B5EF4-FFF2-40B4-BE49-F238E27FC236}">
                <a16:creationId xmlns:a16="http://schemas.microsoft.com/office/drawing/2014/main" id="{CC3EB195-F9E3-3149-A7E8-BF42CAEF994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5798" y="3380026"/>
            <a:ext cx="1003895" cy="1293094"/>
          </a:xfrm>
          <a:prstGeom prst="rect">
            <a:avLst/>
          </a:prstGeom>
        </p:spPr>
      </p:pic>
      <p:pic>
        <p:nvPicPr>
          <p:cNvPr id="24" name="Picture 23" descr="A close up of a logo&#10;&#10;Description automatically generated">
            <a:extLst>
              <a:ext uri="{FF2B5EF4-FFF2-40B4-BE49-F238E27FC236}">
                <a16:creationId xmlns:a16="http://schemas.microsoft.com/office/drawing/2014/main" id="{9A4DEA1F-5132-DD46-80A9-A7301596971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19024" y="3380025"/>
            <a:ext cx="1039362" cy="1293094"/>
          </a:xfrm>
          <a:prstGeom prst="rect">
            <a:avLst/>
          </a:prstGeom>
        </p:spPr>
      </p:pic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912DF2A5-5390-0C47-A1FF-3451CA2F33D3}"/>
              </a:ext>
            </a:extLst>
          </p:cNvPr>
          <p:cNvSpPr/>
          <p:nvPr/>
        </p:nvSpPr>
        <p:spPr bwMode="auto">
          <a:xfrm>
            <a:off x="3198812" y="750220"/>
            <a:ext cx="2752948" cy="1867000"/>
          </a:xfrm>
          <a:prstGeom prst="roundRect">
            <a:avLst/>
          </a:prstGeom>
          <a:solidFill>
            <a:srgbClr val="C00000">
              <a:alpha val="23705"/>
            </a:srgbClr>
          </a:solidFill>
          <a:ln w="508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 eaLnBrk="0" hangingPunct="0"/>
            <a:r>
              <a:rPr lang="en-US" sz="1200" dirty="0">
                <a:solidFill>
                  <a:srgbClr val="C00000"/>
                </a:solidFill>
                <a:latin typeface="Century Gothic" panose="020B0502020202020204" pitchFamily="34" charset="0"/>
              </a:rPr>
              <a:t>Launch Pad and Tower</a:t>
            </a:r>
          </a:p>
        </p:txBody>
      </p:sp>
      <p:sp>
        <p:nvSpPr>
          <p:cNvPr id="40" name="Rounded Rectangle 39">
            <a:extLst>
              <a:ext uri="{FF2B5EF4-FFF2-40B4-BE49-F238E27FC236}">
                <a16:creationId xmlns:a16="http://schemas.microsoft.com/office/drawing/2014/main" id="{77BB68A0-54DA-A846-995E-161D863119A5}"/>
              </a:ext>
            </a:extLst>
          </p:cNvPr>
          <p:cNvSpPr/>
          <p:nvPr/>
        </p:nvSpPr>
        <p:spPr bwMode="auto">
          <a:xfrm>
            <a:off x="6205168" y="2965758"/>
            <a:ext cx="2752948" cy="1867000"/>
          </a:xfrm>
          <a:prstGeom prst="roundRect">
            <a:avLst/>
          </a:prstGeom>
          <a:solidFill>
            <a:srgbClr val="0070C0">
              <a:alpha val="23705"/>
            </a:srgbClr>
          </a:solidFill>
          <a:ln w="508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 eaLnBrk="0" hangingPunct="0"/>
            <a:r>
              <a:rPr lang="en-US" sz="1200" dirty="0">
                <a:solidFill>
                  <a:srgbClr val="0070C0"/>
                </a:solidFill>
                <a:latin typeface="Century Gothic" panose="020B0502020202020204" pitchFamily="34" charset="0"/>
              </a:rPr>
              <a:t>Reduced Order Modeling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46A9941-288E-7355-2FB2-0FB18AB777C0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47496" y="3345938"/>
            <a:ext cx="1049007" cy="1351409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D226A1F1-3D96-9548-AC49-04E147153DD9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38225" y="1106690"/>
            <a:ext cx="1386516" cy="133045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762B81A-D58E-6062-9CE1-86BE1C9828D2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25578" y="1106689"/>
            <a:ext cx="582443" cy="1330453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220BE8A3-5D58-16E7-27CF-09E737E6D592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57018" y="1223070"/>
            <a:ext cx="1257577" cy="111784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5C3F98C-F5FF-204F-DDEE-55B3F2269B03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01152" y="1349561"/>
            <a:ext cx="1085469" cy="83099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0B6EE44-71DD-EF38-294C-711789BE3AF1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70421" y="3327209"/>
            <a:ext cx="2023261" cy="11082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3EDEF24-B0BC-D80C-7CF0-97EB6364FE07}"/>
              </a:ext>
            </a:extLst>
          </p:cNvPr>
          <p:cNvPicPr>
            <a:picLocks noChangeAspect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60478" y="4467192"/>
            <a:ext cx="1136488" cy="268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067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27530F-6DE1-D749-9A08-2FEB810FBC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417251" y="4973019"/>
            <a:ext cx="1597492" cy="150024"/>
          </a:xfrm>
        </p:spPr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6</a:t>
            </a:fld>
            <a:endParaRPr lang="en-US" altLang="en-US"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2BAE47-FC20-D0CC-DAFC-D40CA21851D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8244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B5519-C0FF-6B4D-A6A6-9FCD35F6D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SLS Mission Profile</a:t>
            </a:r>
          </a:p>
        </p:txBody>
      </p:sp>
      <p:sp>
        <p:nvSpPr>
          <p:cNvPr id="31" name="Slide Number Placeholder 3">
            <a:extLst>
              <a:ext uri="{FF2B5EF4-FFF2-40B4-BE49-F238E27FC236}">
                <a16:creationId xmlns:a16="http://schemas.microsoft.com/office/drawing/2014/main" id="{050A7729-0B97-5848-8964-37A544865D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7</a:t>
            </a:fld>
            <a:endParaRPr lang="en-US" altLang="en-US">
              <a:cs typeface="+mn-cs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B5FAB7B1-0773-9D44-A12C-C693E4C0899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672082" y="1271611"/>
            <a:ext cx="5461308" cy="3720488"/>
          </a:xfrm>
          <a:custGeom>
            <a:avLst/>
            <a:gdLst>
              <a:gd name="connsiteX0" fmla="*/ 0 w 7281744"/>
              <a:gd name="connsiteY0" fmla="*/ 0 h 4960650"/>
              <a:gd name="connsiteX1" fmla="*/ 7281744 w 7281744"/>
              <a:gd name="connsiteY1" fmla="*/ 0 h 4960650"/>
              <a:gd name="connsiteX2" fmla="*/ 7281744 w 7281744"/>
              <a:gd name="connsiteY2" fmla="*/ 4713148 h 4960650"/>
              <a:gd name="connsiteX3" fmla="*/ 6802244 w 7281744"/>
              <a:gd name="connsiteY3" fmla="*/ 4713148 h 4960650"/>
              <a:gd name="connsiteX4" fmla="*/ 6802244 w 7281744"/>
              <a:gd name="connsiteY4" fmla="*/ 4862235 h 4960650"/>
              <a:gd name="connsiteX5" fmla="*/ 7281744 w 7281744"/>
              <a:gd name="connsiteY5" fmla="*/ 4862235 h 4960650"/>
              <a:gd name="connsiteX6" fmla="*/ 7281744 w 7281744"/>
              <a:gd name="connsiteY6" fmla="*/ 4960650 h 4960650"/>
              <a:gd name="connsiteX7" fmla="*/ 0 w 7281744"/>
              <a:gd name="connsiteY7" fmla="*/ 4960650 h 4960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81744" h="4960650">
                <a:moveTo>
                  <a:pt x="0" y="0"/>
                </a:moveTo>
                <a:lnTo>
                  <a:pt x="7281744" y="0"/>
                </a:lnTo>
                <a:lnTo>
                  <a:pt x="7281744" y="4713148"/>
                </a:lnTo>
                <a:lnTo>
                  <a:pt x="6802244" y="4713148"/>
                </a:lnTo>
                <a:lnTo>
                  <a:pt x="6802244" y="4862235"/>
                </a:lnTo>
                <a:lnTo>
                  <a:pt x="7281744" y="4862235"/>
                </a:lnTo>
                <a:lnTo>
                  <a:pt x="7281744" y="4960650"/>
                </a:lnTo>
                <a:lnTo>
                  <a:pt x="0" y="4960650"/>
                </a:lnTo>
                <a:close/>
              </a:path>
            </a:pathLst>
          </a:cu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6222BF6-5C10-A043-B473-388D1A553A6F}"/>
              </a:ext>
            </a:extLst>
          </p:cNvPr>
          <p:cNvSpPr/>
          <p:nvPr/>
        </p:nvSpPr>
        <p:spPr bwMode="auto">
          <a:xfrm>
            <a:off x="4766121" y="4429219"/>
            <a:ext cx="897674" cy="183995"/>
          </a:xfrm>
          <a:prstGeom prst="rect">
            <a:avLst/>
          </a:prstGeom>
          <a:solidFill>
            <a:srgbClr val="FFFFFF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06F53B1-0FBF-5F4B-85CB-C71574573D8F}"/>
              </a:ext>
            </a:extLst>
          </p:cNvPr>
          <p:cNvSpPr/>
          <p:nvPr/>
        </p:nvSpPr>
        <p:spPr bwMode="auto">
          <a:xfrm>
            <a:off x="4613721" y="4109554"/>
            <a:ext cx="897674" cy="183995"/>
          </a:xfrm>
          <a:prstGeom prst="rect">
            <a:avLst/>
          </a:prstGeom>
          <a:solidFill>
            <a:srgbClr val="FFFFFF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232C81A-01D9-4F44-84A3-5409438C525E}"/>
              </a:ext>
            </a:extLst>
          </p:cNvPr>
          <p:cNvSpPr/>
          <p:nvPr/>
        </p:nvSpPr>
        <p:spPr bwMode="auto">
          <a:xfrm>
            <a:off x="4830415" y="3750357"/>
            <a:ext cx="976313" cy="280165"/>
          </a:xfrm>
          <a:prstGeom prst="rect">
            <a:avLst/>
          </a:prstGeom>
          <a:solidFill>
            <a:srgbClr val="FFFFFF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3B14FA-B902-234E-8668-90F82FBDEBDD}"/>
              </a:ext>
            </a:extLst>
          </p:cNvPr>
          <p:cNvSpPr/>
          <p:nvPr/>
        </p:nvSpPr>
        <p:spPr bwMode="auto">
          <a:xfrm>
            <a:off x="5256658" y="3211577"/>
            <a:ext cx="976313" cy="280165"/>
          </a:xfrm>
          <a:prstGeom prst="rect">
            <a:avLst/>
          </a:prstGeom>
          <a:solidFill>
            <a:srgbClr val="FFFFFF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15E304-5389-E744-A555-791442A355D9}"/>
              </a:ext>
            </a:extLst>
          </p:cNvPr>
          <p:cNvSpPr/>
          <p:nvPr/>
        </p:nvSpPr>
        <p:spPr bwMode="auto">
          <a:xfrm>
            <a:off x="5020915" y="1484967"/>
            <a:ext cx="862254" cy="358787"/>
          </a:xfrm>
          <a:prstGeom prst="rect">
            <a:avLst/>
          </a:prstGeom>
          <a:solidFill>
            <a:srgbClr val="FFFFFF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7970DBF-731A-ED41-AF36-A46F6BD10762}"/>
              </a:ext>
            </a:extLst>
          </p:cNvPr>
          <p:cNvSpPr/>
          <p:nvPr/>
        </p:nvSpPr>
        <p:spPr bwMode="auto">
          <a:xfrm>
            <a:off x="6297265" y="1873111"/>
            <a:ext cx="862254" cy="358787"/>
          </a:xfrm>
          <a:prstGeom prst="rect">
            <a:avLst/>
          </a:prstGeom>
          <a:solidFill>
            <a:srgbClr val="FFFFFF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E4A3E9-7EFA-D145-B607-615C85254E51}"/>
              </a:ext>
            </a:extLst>
          </p:cNvPr>
          <p:cNvSpPr/>
          <p:nvPr/>
        </p:nvSpPr>
        <p:spPr bwMode="auto">
          <a:xfrm>
            <a:off x="8097489" y="1411148"/>
            <a:ext cx="914401" cy="178593"/>
          </a:xfrm>
          <a:prstGeom prst="rect">
            <a:avLst/>
          </a:prstGeom>
          <a:solidFill>
            <a:srgbClr val="FFFFFF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00C17DE-D8A0-2A4E-9E46-B0ACB528489B}"/>
              </a:ext>
            </a:extLst>
          </p:cNvPr>
          <p:cNvSpPr/>
          <p:nvPr/>
        </p:nvSpPr>
        <p:spPr bwMode="auto">
          <a:xfrm>
            <a:off x="6806736" y="3172427"/>
            <a:ext cx="914401" cy="178593"/>
          </a:xfrm>
          <a:prstGeom prst="rect">
            <a:avLst/>
          </a:prstGeom>
          <a:solidFill>
            <a:srgbClr val="FFFFFF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34E4ED-A086-4141-84F5-CB9A51E099B0}"/>
              </a:ext>
            </a:extLst>
          </p:cNvPr>
          <p:cNvSpPr/>
          <p:nvPr/>
        </p:nvSpPr>
        <p:spPr bwMode="auto">
          <a:xfrm>
            <a:off x="8126489" y="3264575"/>
            <a:ext cx="914401" cy="178593"/>
          </a:xfrm>
          <a:prstGeom prst="rect">
            <a:avLst/>
          </a:prstGeom>
          <a:solidFill>
            <a:srgbClr val="FFFFFF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82D7B67-9994-BE4C-9242-DFE2F2F20DA4}"/>
              </a:ext>
            </a:extLst>
          </p:cNvPr>
          <p:cNvSpPr txBox="1"/>
          <p:nvPr/>
        </p:nvSpPr>
        <p:spPr bwMode="auto">
          <a:xfrm>
            <a:off x="4788504" y="3648247"/>
            <a:ext cx="128894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l" eaLnBrk="1" hangingPunct="1"/>
            <a:r>
              <a:rPr lang="en-US" sz="1200" b="1" i="1"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Transonic Ascent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074B117-454F-4D46-91F3-905412146410}"/>
              </a:ext>
            </a:extLst>
          </p:cNvPr>
          <p:cNvSpPr txBox="1"/>
          <p:nvPr/>
        </p:nvSpPr>
        <p:spPr bwMode="auto">
          <a:xfrm>
            <a:off x="5180869" y="3029334"/>
            <a:ext cx="8771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l" eaLnBrk="1" hangingPunct="1"/>
            <a:r>
              <a:rPr lang="en-US" sz="1200" b="1" i="1" dirty="0"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Booster</a:t>
            </a:r>
          </a:p>
          <a:p>
            <a:pPr algn="l" eaLnBrk="1" hangingPunct="1"/>
            <a:r>
              <a:rPr lang="en-US" sz="1200" b="1" i="1" dirty="0"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Separation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26234AD-F17B-8F4C-8735-9115C46F1AB6}"/>
              </a:ext>
            </a:extLst>
          </p:cNvPr>
          <p:cNvSpPr txBox="1"/>
          <p:nvPr/>
        </p:nvSpPr>
        <p:spPr bwMode="auto">
          <a:xfrm>
            <a:off x="6143195" y="1806296"/>
            <a:ext cx="116570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l" eaLnBrk="1" hangingPunct="1"/>
            <a:r>
              <a:rPr lang="en-US" sz="1200" b="1" i="1"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Launch Abort</a:t>
            </a:r>
          </a:p>
          <a:p>
            <a:pPr algn="l" eaLnBrk="1" hangingPunct="1"/>
            <a:r>
              <a:rPr lang="en-US" sz="1200" b="1" i="1"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System Jettison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50E1808-76BC-4B45-8EEB-09A779392A1B}"/>
              </a:ext>
            </a:extLst>
          </p:cNvPr>
          <p:cNvSpPr txBox="1"/>
          <p:nvPr/>
        </p:nvSpPr>
        <p:spPr bwMode="auto">
          <a:xfrm>
            <a:off x="8016971" y="1469001"/>
            <a:ext cx="1035540" cy="184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rtlCol="0" anchor="ctr">
            <a:spAutoFit/>
          </a:bodyPr>
          <a:lstStyle/>
          <a:p>
            <a:pPr algn="l" eaLnBrk="1" hangingPunct="1"/>
            <a:r>
              <a:rPr lang="en-US" sz="1200" b="1" i="1"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Exoatmospheric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C6F1643-8510-5E44-BA2E-D7B903DEFD17}"/>
              </a:ext>
            </a:extLst>
          </p:cNvPr>
          <p:cNvSpPr txBox="1"/>
          <p:nvPr/>
        </p:nvSpPr>
        <p:spPr bwMode="auto">
          <a:xfrm>
            <a:off x="8107290" y="3240689"/>
            <a:ext cx="843180" cy="184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rtlCol="0" anchor="ctr">
            <a:spAutoFit/>
          </a:bodyPr>
          <a:lstStyle/>
          <a:p>
            <a:pPr algn="l" eaLnBrk="1" hangingPunct="1"/>
            <a:r>
              <a:rPr lang="en-US" sz="1200" b="1" i="1"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Core Reentry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364C36E-4C4E-F445-A9C5-0F28DA27C849}"/>
              </a:ext>
            </a:extLst>
          </p:cNvPr>
          <p:cNvSpPr txBox="1"/>
          <p:nvPr/>
        </p:nvSpPr>
        <p:spPr bwMode="auto">
          <a:xfrm>
            <a:off x="6889162" y="3423075"/>
            <a:ext cx="825547" cy="184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rtlCol="0" anchor="ctr">
            <a:spAutoFit/>
          </a:bodyPr>
          <a:lstStyle/>
          <a:p>
            <a:pPr algn="l" eaLnBrk="1" hangingPunct="1"/>
            <a:r>
              <a:rPr lang="en-US" sz="1200" b="1" i="1"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SRB Reentry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065CF4E-52BD-314A-95C4-9A0C63FD4D93}"/>
              </a:ext>
            </a:extLst>
          </p:cNvPr>
          <p:cNvSpPr/>
          <p:nvPr/>
        </p:nvSpPr>
        <p:spPr bwMode="auto">
          <a:xfrm>
            <a:off x="4847141" y="4126737"/>
            <a:ext cx="897674" cy="864147"/>
          </a:xfrm>
          <a:prstGeom prst="rect">
            <a:avLst/>
          </a:prstGeom>
          <a:solidFill>
            <a:srgbClr val="FFFFFF"/>
          </a:solidFill>
          <a:ln w="127000" cap="flat" cmpd="sng" algn="ctr">
            <a:noFill/>
            <a:prstDash val="solid"/>
            <a:round/>
            <a:headEnd type="none" w="sm" len="med"/>
            <a:tailEnd type="triangle" w="med" len="sm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07AAB75-446B-844F-AF88-F7682A06592A}"/>
              </a:ext>
            </a:extLst>
          </p:cNvPr>
          <p:cNvSpPr txBox="1"/>
          <p:nvPr/>
        </p:nvSpPr>
        <p:spPr bwMode="auto">
          <a:xfrm>
            <a:off x="4712736" y="4725427"/>
            <a:ext cx="851515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l" eaLnBrk="1" hangingPunct="1"/>
            <a:r>
              <a:rPr lang="en-US" sz="1200" b="1" i="1"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Prelaunch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2AE39D2-C7A0-EC44-9033-1A4C81396C75}"/>
              </a:ext>
            </a:extLst>
          </p:cNvPr>
          <p:cNvSpPr txBox="1"/>
          <p:nvPr/>
        </p:nvSpPr>
        <p:spPr bwMode="auto">
          <a:xfrm>
            <a:off x="4614771" y="4100703"/>
            <a:ext cx="845809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l" eaLnBrk="1" hangingPunct="1"/>
            <a:r>
              <a:rPr lang="en-US" sz="1200" b="1" i="1" dirty="0"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Transition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9E37F14-4010-ED4E-86C2-E3906501B17A}"/>
              </a:ext>
            </a:extLst>
          </p:cNvPr>
          <p:cNvSpPr txBox="1"/>
          <p:nvPr/>
        </p:nvSpPr>
        <p:spPr bwMode="auto">
          <a:xfrm>
            <a:off x="4847141" y="4374825"/>
            <a:ext cx="113249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l" eaLnBrk="1" hangingPunct="1"/>
            <a:r>
              <a:rPr lang="en-US" sz="1200" b="1" i="1"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Launch/Liftoff</a:t>
            </a:r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5CE3C4C6-56FB-5D47-A3E6-E8C16E48CBCC}"/>
              </a:ext>
            </a:extLst>
          </p:cNvPr>
          <p:cNvSpPr/>
          <p:nvPr/>
        </p:nvSpPr>
        <p:spPr bwMode="auto">
          <a:xfrm flipH="1">
            <a:off x="4597461" y="4104778"/>
            <a:ext cx="1456361" cy="914482"/>
          </a:xfrm>
          <a:prstGeom prst="roundRect">
            <a:avLst/>
          </a:prstGeom>
          <a:solidFill>
            <a:srgbClr val="00B050">
              <a:alpha val="23705"/>
            </a:srgbClr>
          </a:solidFill>
          <a:ln w="50800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54A5B-3840-154A-A430-0F2AAAAD8832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Flight regimes range from low speed to supersonic</a:t>
            </a:r>
          </a:p>
          <a:p>
            <a:r>
              <a:rPr lang="en-US" dirty="0"/>
              <a:t>Langley CFD efforts focused </a:t>
            </a:r>
            <a:br>
              <a:rPr lang="en-US" dirty="0"/>
            </a:br>
            <a:r>
              <a:rPr lang="en-US" dirty="0"/>
              <a:t>on the early portions of the mission</a:t>
            </a:r>
          </a:p>
          <a:p>
            <a:pPr lvl="1"/>
            <a:r>
              <a:rPr lang="en-US" dirty="0"/>
              <a:t>Rocket static on the launch pad</a:t>
            </a:r>
          </a:p>
          <a:p>
            <a:pPr lvl="1"/>
            <a:r>
              <a:rPr lang="en-US" dirty="0"/>
              <a:t>In proximity of the tower</a:t>
            </a:r>
          </a:p>
          <a:p>
            <a:pPr lvl="1"/>
            <a:r>
              <a:rPr lang="en-US" dirty="0"/>
              <a:t>Above the tower, before ascent</a:t>
            </a:r>
          </a:p>
          <a:p>
            <a:pPr lvl="1"/>
            <a:r>
              <a:rPr lang="en-US" dirty="0"/>
              <a:t>AOA 0 to 90 deg</a:t>
            </a:r>
          </a:p>
          <a:p>
            <a:pPr lvl="1"/>
            <a:r>
              <a:rPr lang="en-US" dirty="0"/>
              <a:t>First ~20 sec of flight</a:t>
            </a:r>
          </a:p>
          <a:p>
            <a:r>
              <a:rPr lang="en-US" dirty="0"/>
              <a:t>Complex aerodynamics </a:t>
            </a:r>
          </a:p>
          <a:p>
            <a:pPr lvl="1"/>
            <a:r>
              <a:rPr lang="en-US" dirty="0"/>
              <a:t>Asymmetric vortices at mid-</a:t>
            </a:r>
            <a:br>
              <a:rPr lang="en-US" dirty="0"/>
            </a:br>
            <a:r>
              <a:rPr lang="en-US" dirty="0"/>
              <a:t>range AOA</a:t>
            </a:r>
          </a:p>
          <a:p>
            <a:pPr lvl="1"/>
            <a:r>
              <a:rPr lang="en-US" dirty="0"/>
              <a:t>Massive flow separation at</a:t>
            </a:r>
            <a:br>
              <a:rPr lang="en-US" dirty="0"/>
            </a:br>
            <a:r>
              <a:rPr lang="en-US" dirty="0"/>
              <a:t>AOA above 20 deg</a:t>
            </a:r>
          </a:p>
        </p:txBody>
      </p:sp>
    </p:spTree>
    <p:extLst>
      <p:ext uri="{BB962C8B-B14F-4D97-AF65-F5344CB8AC3E}">
        <p14:creationId xmlns:p14="http://schemas.microsoft.com/office/powerpoint/2010/main" val="2151627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4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3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2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1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9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8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/>
      <p:bldP spid="26" grpId="0"/>
      <p:bldP spid="29" grpId="0"/>
      <p:bldP spid="20" grpId="0"/>
      <p:bldP spid="18" grpId="0"/>
      <p:bldP spid="27" grpId="0" animBg="1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AE162-FAC5-704C-9ED5-B0595F9C2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Low-Speed Flight Regime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F5AEC-AAD2-994C-A75E-70BFF0A8A27C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Prelaunch</a:t>
            </a:r>
          </a:p>
          <a:p>
            <a:pPr lvl="1"/>
            <a:r>
              <a:rPr lang="en-US" dirty="0"/>
              <a:t>Begins when vehicle exits the Vehicle Assembly Building</a:t>
            </a:r>
          </a:p>
          <a:p>
            <a:pPr lvl="1"/>
            <a:r>
              <a:rPr lang="en-US" dirty="0"/>
              <a:t>Can last for numerous weeks</a:t>
            </a:r>
          </a:p>
          <a:p>
            <a:r>
              <a:rPr lang="en-US" dirty="0"/>
              <a:t>Liftoff and Transition Near Tower</a:t>
            </a:r>
          </a:p>
          <a:p>
            <a:pPr lvl="1"/>
            <a:r>
              <a:rPr lang="en-US" dirty="0"/>
              <a:t>Vehicle stationed on launch pad</a:t>
            </a:r>
          </a:p>
          <a:p>
            <a:pPr lvl="1"/>
            <a:r>
              <a:rPr lang="en-US" dirty="0"/>
              <a:t>Freestream alpha 90 deg (𝛼</a:t>
            </a:r>
            <a:r>
              <a:rPr lang="en-US" baseline="-25000" dirty="0"/>
              <a:t>P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Roll angle 0 to 360 deg (</a:t>
            </a:r>
            <a:r>
              <a:rPr lang="en-US" dirty="0" err="1"/>
              <a:t>φ</a:t>
            </a:r>
            <a:r>
              <a:rPr lang="en-US" baseline="-25000" dirty="0" err="1"/>
              <a:t>P</a:t>
            </a:r>
            <a:r>
              <a:rPr lang="en-US" dirty="0"/>
              <a:t>)</a:t>
            </a:r>
          </a:p>
          <a:p>
            <a:r>
              <a:rPr lang="en-US" dirty="0"/>
              <a:t>Liftoff and Transition in Isolation</a:t>
            </a:r>
          </a:p>
          <a:p>
            <a:pPr lvl="1"/>
            <a:r>
              <a:rPr lang="en-US" dirty="0"/>
              <a:t>Begins after rocket clears the tower, ends at Mach 0.3</a:t>
            </a:r>
          </a:p>
          <a:p>
            <a:pPr lvl="1"/>
            <a:r>
              <a:rPr lang="en-US" dirty="0"/>
              <a:t>Centered on the isolated vehicle</a:t>
            </a:r>
          </a:p>
          <a:p>
            <a:pPr lvl="1"/>
            <a:r>
              <a:rPr lang="en-US" dirty="0"/>
              <a:t>Angle of attack from 90 to 0 deg (𝛼</a:t>
            </a:r>
            <a:r>
              <a:rPr lang="en-US" baseline="-25000" dirty="0"/>
              <a:t>P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Roll angle 0 to 360 deg (</a:t>
            </a:r>
            <a:r>
              <a:rPr lang="en-US" dirty="0" err="1"/>
              <a:t>φ</a:t>
            </a:r>
            <a:r>
              <a:rPr lang="en-US" baseline="-25000" dirty="0" err="1"/>
              <a:t>P</a:t>
            </a:r>
            <a:r>
              <a:rPr lang="en-US" dirty="0"/>
              <a:t>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05ABAA-3083-AA44-9966-DD4DFC4212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8</a:t>
            </a:fld>
            <a:endParaRPr lang="en-US" altLang="en-US"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CA8FB98-7F9B-F646-961D-8D73C1953A5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6019285" y="679415"/>
            <a:ext cx="2355095" cy="43996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2A40CD-B917-FB26-332C-CCF60B3FA850}"/>
              </a:ext>
            </a:extLst>
          </p:cNvPr>
          <p:cNvSpPr txBox="1"/>
          <p:nvPr/>
        </p:nvSpPr>
        <p:spPr bwMode="auto">
          <a:xfrm>
            <a:off x="415306" y="76833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endParaRPr lang="en-US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5586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BD9030A0-CE45-F648-9142-8669C4C2F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Significant Program Deliverables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67D2260B-14BB-E642-85F3-CE8B2A05DD38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Information primarily used by Loads and Guidance, Navigation, &amp; Control</a:t>
            </a:r>
          </a:p>
          <a:p>
            <a:r>
              <a:rPr lang="en-US" dirty="0"/>
              <a:t>Force and moment databases</a:t>
            </a:r>
          </a:p>
          <a:p>
            <a:pPr lvl="1"/>
            <a:r>
              <a:rPr lang="en-US" dirty="0"/>
              <a:t>Full-vehicle F&amp;M</a:t>
            </a:r>
          </a:p>
          <a:p>
            <a:pPr lvl="1"/>
            <a:r>
              <a:rPr lang="en-US" dirty="0"/>
              <a:t>Component breakdown</a:t>
            </a:r>
          </a:p>
          <a:p>
            <a:r>
              <a:rPr lang="en-US" dirty="0"/>
              <a:t>Lineloads</a:t>
            </a:r>
          </a:p>
          <a:p>
            <a:pPr lvl="1"/>
            <a:r>
              <a:rPr lang="en-US" dirty="0"/>
              <a:t>Achievable only through CFD</a:t>
            </a:r>
          </a:p>
          <a:p>
            <a:pPr lvl="1"/>
            <a:r>
              <a:rPr lang="en-US" dirty="0"/>
              <a:t>Longitudinal load distribution in </a:t>
            </a:r>
            <a:br>
              <a:rPr lang="en-US" dirty="0"/>
            </a:br>
            <a:r>
              <a:rPr lang="en-US" dirty="0"/>
              <a:t>all three axes</a:t>
            </a:r>
          </a:p>
          <a:p>
            <a:pPr lvl="1"/>
            <a:r>
              <a:rPr lang="en-US" dirty="0"/>
              <a:t>Includes both pressure and skin</a:t>
            </a:r>
            <a:br>
              <a:rPr lang="en-US" dirty="0"/>
            </a:br>
            <a:r>
              <a:rPr lang="en-US" dirty="0"/>
              <a:t>friction components</a:t>
            </a:r>
          </a:p>
          <a:p>
            <a:endParaRPr lang="en-US" dirty="0"/>
          </a:p>
        </p:txBody>
      </p:sp>
      <p:sp>
        <p:nvSpPr>
          <p:cNvPr id="17" name="Slide Number Placeholder 3">
            <a:extLst>
              <a:ext uri="{FF2B5EF4-FFF2-40B4-BE49-F238E27FC236}">
                <a16:creationId xmlns:a16="http://schemas.microsoft.com/office/drawing/2014/main" id="{B58B2F59-CAD3-014C-9935-1EE061BDD8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9</a:t>
            </a:fld>
            <a:endParaRPr lang="en-US" altLang="en-US">
              <a:cs typeface="+mn-cs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A1F427C-1EBE-C94B-A875-1113237F0874}"/>
              </a:ext>
            </a:extLst>
          </p:cNvPr>
          <p:cNvGrpSpPr/>
          <p:nvPr/>
        </p:nvGrpSpPr>
        <p:grpSpPr>
          <a:xfrm>
            <a:off x="4898286" y="1318260"/>
            <a:ext cx="4117924" cy="3155297"/>
            <a:chOff x="5981671" y="1237442"/>
            <a:chExt cx="6053819" cy="4638649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78E01CE4-24A3-B14A-B16B-C464797936F6}"/>
                </a:ext>
              </a:extLst>
            </p:cNvPr>
            <p:cNvSpPr txBox="1"/>
            <p:nvPr/>
          </p:nvSpPr>
          <p:spPr bwMode="auto">
            <a:xfrm rot="16200000">
              <a:off x="5447430" y="1780754"/>
              <a:ext cx="1475703" cy="407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en-US" sz="1200">
                  <a:latin typeface="Century Gothic" panose="020B0502020202020204" pitchFamily="34" charset="0"/>
                </a:rPr>
                <a:t>Axial Force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210CC61-9F31-A645-9BAB-14DB287E692E}"/>
                </a:ext>
              </a:extLst>
            </p:cNvPr>
            <p:cNvSpPr txBox="1"/>
            <p:nvPr/>
          </p:nvSpPr>
          <p:spPr bwMode="auto">
            <a:xfrm rot="16200000">
              <a:off x="5478065" y="3229541"/>
              <a:ext cx="1414432" cy="407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en-US" sz="1200">
                  <a:latin typeface="Century Gothic" panose="020B0502020202020204" pitchFamily="34" charset="0"/>
                </a:rPr>
                <a:t>Side Force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F54D7A1D-2A88-8548-A34E-8E2E371FA047}"/>
                </a:ext>
              </a:extLst>
            </p:cNvPr>
            <p:cNvSpPr txBox="1"/>
            <p:nvPr/>
          </p:nvSpPr>
          <p:spPr bwMode="auto">
            <a:xfrm rot="16200000">
              <a:off x="5309570" y="4796769"/>
              <a:ext cx="1751425" cy="407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en-US" sz="1200">
                  <a:latin typeface="Century Gothic" panose="020B0502020202020204" pitchFamily="34" charset="0"/>
                </a:rPr>
                <a:t>Normal Force</a:t>
              </a:r>
            </a:p>
          </p:txBody>
        </p:sp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09474E35-9BB7-414F-ADDA-FD1B08334ED1}"/>
                </a:ext>
              </a:extLst>
            </p:cNvPr>
            <p:cNvGrpSpPr/>
            <p:nvPr/>
          </p:nvGrpSpPr>
          <p:grpSpPr>
            <a:xfrm>
              <a:off x="6348010" y="1237442"/>
              <a:ext cx="5687480" cy="4568043"/>
              <a:chOff x="6689344" y="1237443"/>
              <a:chExt cx="5346146" cy="4293892"/>
            </a:xfrm>
          </p:grpSpPr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D8DEA829-F0EC-FC4D-9856-9B055C3050C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 cstate="screen">
                <a:clrChange>
                  <a:clrFrom>
                    <a:srgbClr val="000000">
                      <a:alpha val="0"/>
                    </a:srgbClr>
                  </a:clrFrom>
                  <a:clrTo>
                    <a:srgbClr val="000000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l="19361" t="15347" r="8695" b="15703"/>
              <a:stretch/>
            </p:blipFill>
            <p:spPr>
              <a:xfrm rot="5400000">
                <a:off x="7225782" y="721626"/>
                <a:ext cx="4293892" cy="5325525"/>
              </a:xfrm>
              <a:prstGeom prst="rect">
                <a:avLst/>
              </a:prstGeom>
            </p:spPr>
          </p:pic>
          <p:pic>
            <p:nvPicPr>
              <p:cNvPr id="31" name="Picture 30">
                <a:extLst>
                  <a:ext uri="{FF2B5EF4-FFF2-40B4-BE49-F238E27FC236}">
                    <a16:creationId xmlns:a16="http://schemas.microsoft.com/office/drawing/2014/main" id="{5D07E7C8-48CB-2648-BB3D-0A22D0C3285D}"/>
                  </a:ext>
                </a:extLst>
              </p:cNvPr>
              <p:cNvPicPr>
                <a:picLocks/>
              </p:cNvPicPr>
              <p:nvPr/>
            </p:nvPicPr>
            <p:blipFill rotWithShape="1">
              <a:blip r:embed="rId2" cstate="screen">
                <a:clrChange>
                  <a:clrFrom>
                    <a:srgbClr val="000000">
                      <a:alpha val="0"/>
                    </a:srgbClr>
                  </a:clrFrom>
                  <a:clrTo>
                    <a:srgbClr val="000000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l="40941" t="86681" r="36251" b="12133"/>
              <a:stretch/>
            </p:blipFill>
            <p:spPr>
              <a:xfrm rot="5400000">
                <a:off x="6043576" y="3163810"/>
                <a:ext cx="1412567" cy="121031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3445670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C347B1B-90C9-204B-945C-F716330AF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Lineloads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D0E0600-443E-C545-981E-1858285417D6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Not directly available from most CFD packages</a:t>
            </a:r>
          </a:p>
          <a:p>
            <a:pPr lvl="1"/>
            <a:r>
              <a:rPr lang="en-US" dirty="0"/>
              <a:t>Computationally expensive to save surface data</a:t>
            </a:r>
          </a:p>
          <a:p>
            <a:pPr lvl="1"/>
            <a:r>
              <a:rPr lang="en-US" dirty="0"/>
              <a:t>Usually determined from a time-averaged or steady-state data set</a:t>
            </a:r>
          </a:p>
          <a:p>
            <a:pPr lvl="1"/>
            <a:r>
              <a:rPr lang="en-US" dirty="0"/>
              <a:t>Practical unsteady analysis made tractable by in-the-loop postprocessing</a:t>
            </a:r>
          </a:p>
          <a:p>
            <a:r>
              <a:rPr lang="en-US" dirty="0"/>
              <a:t>New workflow in development </a:t>
            </a:r>
            <a:br>
              <a:rPr lang="en-US" dirty="0"/>
            </a:br>
            <a:r>
              <a:rPr lang="en-US" dirty="0"/>
              <a:t>to record unsteady data</a:t>
            </a:r>
          </a:p>
          <a:p>
            <a:r>
              <a:rPr lang="en-US" dirty="0"/>
              <a:t>Transient databases can inform </a:t>
            </a:r>
            <a:br>
              <a:rPr lang="en-US" dirty="0"/>
            </a:br>
            <a:r>
              <a:rPr lang="en-US" dirty="0"/>
              <a:t>challenges like wind-induced</a:t>
            </a:r>
            <a:br>
              <a:rPr lang="en-US" dirty="0"/>
            </a:br>
            <a:r>
              <a:rPr lang="en-US" dirty="0"/>
              <a:t>oscillation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FD4059-7659-1642-92D2-55D394996E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10</a:t>
            </a:fld>
            <a:endParaRPr lang="en-US" altLang="en-US">
              <a:cs typeface="+mn-cs"/>
            </a:endParaRPr>
          </a:p>
        </p:txBody>
      </p:sp>
      <p:pic>
        <p:nvPicPr>
          <p:cNvPr id="8" name="CY_swish" descr="CY_swish">
            <a:hlinkClick r:id="" action="ppaction://media"/>
            <a:extLst>
              <a:ext uri="{FF2B5EF4-FFF2-40B4-BE49-F238E27FC236}">
                <a16:creationId xmlns:a16="http://schemas.microsoft.com/office/drawing/2014/main" id="{E0B12FC8-ABDF-F04F-BE19-7A80C7BC85F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1749" t="5764" r="9284" b="5903"/>
          <a:stretch/>
        </p:blipFill>
        <p:spPr>
          <a:xfrm>
            <a:off x="4655821" y="2225515"/>
            <a:ext cx="4370798" cy="275018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A0878F7-1F4C-4647-8CBE-88989F5EDFC6}"/>
              </a:ext>
            </a:extLst>
          </p:cNvPr>
          <p:cNvSpPr txBox="1"/>
          <p:nvPr/>
        </p:nvSpPr>
        <p:spPr bwMode="auto">
          <a:xfrm>
            <a:off x="2291071" y="4368705"/>
            <a:ext cx="2364750" cy="52322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r>
              <a:rPr lang="en-US" sz="1400" dirty="0">
                <a:latin typeface="Century Gothic" panose="020B0502020202020204" pitchFamily="34" charset="0"/>
              </a:rPr>
              <a:t>Dashed Lines: Averaged</a:t>
            </a:r>
          </a:p>
          <a:p>
            <a:r>
              <a:rPr lang="en-US" sz="1400" dirty="0">
                <a:latin typeface="Century Gothic" panose="020B0502020202020204" pitchFamily="34" charset="0"/>
              </a:rPr>
              <a:t>Solid Lines: Instantaneous</a:t>
            </a:r>
          </a:p>
        </p:txBody>
      </p:sp>
    </p:spTree>
    <p:extLst>
      <p:ext uri="{BB962C8B-B14F-4D97-AF65-F5344CB8AC3E}">
        <p14:creationId xmlns:p14="http://schemas.microsoft.com/office/powerpoint/2010/main" val="1775386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5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17FFF-82F4-9A40-B48C-F51C50A9D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Lineloads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56009-BDAC-7B40-9A54-43F5498BBD9B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Not directly available from most CFD packages</a:t>
            </a:r>
          </a:p>
          <a:p>
            <a:pPr lvl="1"/>
            <a:r>
              <a:rPr lang="en-US" dirty="0"/>
              <a:t>Computationally expensive to save surface data</a:t>
            </a:r>
          </a:p>
          <a:p>
            <a:pPr lvl="1"/>
            <a:r>
              <a:rPr lang="en-US" dirty="0"/>
              <a:t>Usually determined from a time-averaged or steady-state data set</a:t>
            </a:r>
          </a:p>
          <a:p>
            <a:pPr lvl="1"/>
            <a:r>
              <a:rPr lang="en-US" dirty="0"/>
              <a:t>Practical unsteady analysis made tractable by in-the-loop postprocessing</a:t>
            </a:r>
          </a:p>
          <a:p>
            <a:r>
              <a:rPr lang="en-US" dirty="0"/>
              <a:t>New workflow in development </a:t>
            </a:r>
            <a:br>
              <a:rPr lang="en-US" dirty="0"/>
            </a:br>
            <a:r>
              <a:rPr lang="en-US" dirty="0"/>
              <a:t>to record unsteady data</a:t>
            </a:r>
          </a:p>
          <a:p>
            <a:r>
              <a:rPr lang="en-US" dirty="0"/>
              <a:t>Transient databases can inform </a:t>
            </a:r>
            <a:br>
              <a:rPr lang="en-US" dirty="0"/>
            </a:br>
            <a:r>
              <a:rPr lang="en-US" dirty="0"/>
              <a:t>challenges like wind-induced</a:t>
            </a:r>
            <a:br>
              <a:rPr lang="en-US" dirty="0"/>
            </a:br>
            <a:r>
              <a:rPr lang="en-US" dirty="0"/>
              <a:t>oscillation</a:t>
            </a:r>
          </a:p>
          <a:p>
            <a:r>
              <a:rPr lang="en-US" dirty="0"/>
              <a:t>Unsteady lineloads can present </a:t>
            </a:r>
            <a:br>
              <a:rPr lang="en-US" dirty="0"/>
            </a:br>
            <a:r>
              <a:rPr lang="en-US" dirty="0"/>
              <a:t>statistics for time-averaged values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21B2F-9513-FB40-A0D0-19935DDAEE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11</a:t>
            </a:fld>
            <a:endParaRPr lang="en-US" altLang="en-US"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1E224A-23AF-7247-BC45-457C63BA2B3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8366" y="2286923"/>
            <a:ext cx="4370798" cy="26915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CA7FD3-9A98-FBD5-5736-4E23FB8E92D2}"/>
              </a:ext>
            </a:extLst>
          </p:cNvPr>
          <p:cNvSpPr txBox="1"/>
          <p:nvPr/>
        </p:nvSpPr>
        <p:spPr bwMode="auto">
          <a:xfrm>
            <a:off x="2291071" y="4368705"/>
            <a:ext cx="2364750" cy="52322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r>
              <a:rPr lang="en-US" sz="1400" dirty="0">
                <a:latin typeface="Century Gothic" panose="020B0502020202020204" pitchFamily="34" charset="0"/>
              </a:rPr>
              <a:t>Dashed Lines: Averaged</a:t>
            </a:r>
          </a:p>
          <a:p>
            <a:r>
              <a:rPr lang="en-US" sz="1400" dirty="0">
                <a:latin typeface="Century Gothic" panose="020B0502020202020204" pitchFamily="34" charset="0"/>
              </a:rPr>
              <a:t>Solid Lines: Instantaneous</a:t>
            </a:r>
          </a:p>
        </p:txBody>
      </p:sp>
    </p:spTree>
    <p:extLst>
      <p:ext uri="{BB962C8B-B14F-4D97-AF65-F5344CB8AC3E}">
        <p14:creationId xmlns:p14="http://schemas.microsoft.com/office/powerpoint/2010/main" val="31919616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7091D-B530-B24B-ACEB-5F1DEA167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Asymmetric Vortices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A105F7-1F6C-CA41-A50C-09971C97D342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Separation above 𝛼</a:t>
            </a:r>
            <a:r>
              <a:rPr lang="en-US" baseline="-25000" dirty="0"/>
              <a:t>P</a:t>
            </a:r>
            <a:r>
              <a:rPr lang="en-US" dirty="0"/>
              <a:t> 20 deg yields separation on leeward surface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229CAD-6388-2D45-8A12-1F5C155401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12</a:t>
            </a:fld>
            <a:endParaRPr lang="en-US" altLang="en-US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0570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7091D-B530-B24B-ACEB-5F1DEA167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Asymmetric Vortices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A105F7-1F6C-CA41-A50C-09971C97D342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Separation above 𝛼</a:t>
            </a:r>
            <a:r>
              <a:rPr lang="en-US" baseline="-25000" dirty="0"/>
              <a:t>P</a:t>
            </a:r>
            <a:r>
              <a:rPr lang="en-US" dirty="0"/>
              <a:t> 20 deg yields separation on leeward surface</a:t>
            </a:r>
          </a:p>
          <a:p>
            <a:r>
              <a:rPr lang="en-US" dirty="0"/>
              <a:t>Forebody asymmetric vortices occur between AOA ~20 and ~70 deg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229CAD-6388-2D45-8A12-1F5C155401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13</a:t>
            </a:fld>
            <a:endParaRPr lang="en-US" altLang="en-US"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580419-88FB-ED4B-A854-C2783F4D6EA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18" b="98454" l="111" r="99778">
                        <a14:foregroundMark x1="12333" y1="36985" x2="1889" y2="18557"/>
                        <a14:foregroundMark x1="1889" y1="18557" x2="222" y2="7861"/>
                        <a14:foregroundMark x1="222" y1="7861" x2="8222" y2="2062"/>
                        <a14:foregroundMark x1="8222" y1="2062" x2="20222" y2="1031"/>
                        <a14:foregroundMark x1="20222" y1="1031" x2="30000" y2="2191"/>
                        <a14:foregroundMark x1="30000" y1="2191" x2="70444" y2="37113"/>
                        <a14:foregroundMark x1="70444" y1="37113" x2="83778" y2="55284"/>
                        <a14:foregroundMark x1="83778" y1="55284" x2="95111" y2="61340"/>
                        <a14:foregroundMark x1="95111" y1="61340" x2="99333" y2="75258"/>
                        <a14:foregroundMark x1="99333" y1="75258" x2="97111" y2="89562"/>
                        <a14:foregroundMark x1="97111" y1="89562" x2="89556" y2="99356"/>
                        <a14:foregroundMark x1="89556" y1="99356" x2="59889" y2="98454"/>
                        <a14:foregroundMark x1="59889" y1="98454" x2="37000" y2="86469"/>
                        <a14:foregroundMark x1="37000" y1="86469" x2="14778" y2="47680"/>
                        <a14:foregroundMark x1="14778" y1="47680" x2="11000" y2="36340"/>
                        <a14:foregroundMark x1="34111" y1="17397" x2="30444" y2="7345"/>
                        <a14:foregroundMark x1="30444" y1="7345" x2="23222" y2="387"/>
                        <a14:foregroundMark x1="23222" y1="387" x2="6444" y2="129"/>
                        <a14:foregroundMark x1="6444" y1="129" x2="778" y2="25773"/>
                        <a14:foregroundMark x1="2474" y1="29427" x2="4626" y2="34062"/>
                        <a14:foregroundMark x1="10193" y1="35773" x2="17333" y2="35696"/>
                        <a14:foregroundMark x1="8323" y1="35794" x2="9316" y2="35783"/>
                        <a14:foregroundMark x1="17333" y1="35696" x2="28444" y2="30026"/>
                        <a14:foregroundMark x1="28444" y1="30026" x2="33556" y2="16495"/>
                        <a14:foregroundMark x1="32778" y1="15464" x2="15000" y2="258"/>
                        <a14:foregroundMark x1="15000" y1="258" x2="5778" y2="1546"/>
                        <a14:foregroundMark x1="5778" y1="1546" x2="4889" y2="13015"/>
                        <a14:foregroundMark x1="4889" y1="13015" x2="14000" y2="20361"/>
                        <a14:foregroundMark x1="14000" y1="20361" x2="24667" y2="20490"/>
                        <a14:foregroundMark x1="24667" y1="20490" x2="30222" y2="15851"/>
                        <a14:foregroundMark x1="8444" y1="14175" x2="3556" y2="2062"/>
                        <a14:foregroundMark x1="3556" y1="2062" x2="6222" y2="1418"/>
                        <a14:foregroundMark x1="7111" y1="12887" x2="222" y2="11598"/>
                        <a14:foregroundMark x1="71889" y1="45619" x2="91222" y2="52191"/>
                        <a14:foregroundMark x1="91222" y1="52191" x2="99778" y2="64175"/>
                        <a14:foregroundMark x1="8222" y1="40722" x2="9076" y2="35078"/>
                        <a14:backgroundMark x1="4173" y1="37680" x2="2889" y2="37371"/>
                        <a14:backgroundMark x1="8245" y1="38659" x2="4402" y2="37735"/>
                        <a14:backgroundMark x1="12000" y1="39562" x2="8784" y2="38789"/>
                        <a14:backgroundMark x1="2889" y1="37371" x2="222" y2="50515"/>
                        <a14:backgroundMark x1="222" y1="50515" x2="444" y2="85052"/>
                        <a14:backgroundMark x1="444" y1="85052" x2="3889" y2="95232"/>
                        <a14:backgroundMark x1="3889" y1="95232" x2="10556" y2="85438"/>
                        <a14:backgroundMark x1="10556" y1="85438" x2="19778" y2="81830"/>
                        <a14:backgroundMark x1="19778" y1="81830" x2="22667" y2="68814"/>
                        <a14:backgroundMark x1="15022" y1="48275" x2="11778" y2="39562"/>
                        <a14:backgroundMark x1="22667" y1="68814" x2="15732" y2="50183"/>
                        <a14:backgroundMark x1="9889" y1="45876" x2="9889" y2="34665"/>
                        <a14:backgroundMark x1="9889" y1="34665" x2="2667" y2="27320"/>
                        <a14:backgroundMark x1="2667" y1="27320" x2="222" y2="27964"/>
                        <a14:backgroundMark x1="6222" y1="42010" x2="6667" y2="31186"/>
                        <a14:backgroundMark x1="6667" y1="31186" x2="6111" y2="42010"/>
                        <a14:backgroundMark x1="6444" y1="43041" x2="6556" y2="43041"/>
                        <a14:backgroundMark x1="1667" y1="32474" x2="1556" y2="328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88909" y="1706301"/>
            <a:ext cx="3460101" cy="29815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993CEBD-464C-5946-BAA2-00A9463749B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1980" y="1693774"/>
            <a:ext cx="1759894" cy="15643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E5A4D9-D2F6-2E4A-9E12-7B293D1E5FFC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1979" y="3454848"/>
            <a:ext cx="1759895" cy="1533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636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7091D-B530-B24B-ACEB-5F1DEA167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Asymmetric Vortices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A105F7-1F6C-CA41-A50C-09971C97D342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Separation above 𝛼</a:t>
            </a:r>
            <a:r>
              <a:rPr lang="en-US" baseline="-25000" dirty="0"/>
              <a:t>P</a:t>
            </a:r>
            <a:r>
              <a:rPr lang="en-US" dirty="0"/>
              <a:t> 20 deg yields separation on leeward surface</a:t>
            </a:r>
          </a:p>
          <a:p>
            <a:r>
              <a:rPr lang="en-US" dirty="0"/>
              <a:t>Forebody asymmetric vortices occur between AOA ~20 and ~70 deg</a:t>
            </a:r>
          </a:p>
          <a:p>
            <a:r>
              <a:rPr lang="en-US" dirty="0"/>
              <a:t>Isosurface of Q-criterion (Q) flooded by 𝜔 (vorticity)</a:t>
            </a:r>
          </a:p>
          <a:p>
            <a:pPr lvl="1"/>
            <a:r>
              <a:rPr lang="en-US" dirty="0"/>
              <a:t>Massive broadband separation behind SRBs</a:t>
            </a:r>
          </a:p>
          <a:p>
            <a:pPr lvl="1"/>
            <a:r>
              <a:rPr lang="en-US" dirty="0"/>
              <a:t>Multiple stable vortices observed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229CAD-6388-2D45-8A12-1F5C155401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14</a:t>
            </a:fld>
            <a:endParaRPr lang="en-US" altLang="en-US">
              <a:cs typeface="+mn-cs"/>
            </a:endParaRPr>
          </a:p>
        </p:txBody>
      </p:sp>
      <p:pic>
        <p:nvPicPr>
          <p:cNvPr id="8" name="plot901" descr="plot901">
            <a:hlinkClick r:id="" action="ppaction://media"/>
            <a:extLst>
              <a:ext uri="{FF2B5EF4-FFF2-40B4-BE49-F238E27FC236}">
                <a16:creationId xmlns:a16="http://schemas.microsoft.com/office/drawing/2014/main" id="{C756CA7B-6A05-8496-2029-CEEE71F4B94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34989" r="30359"/>
          <a:stretch/>
        </p:blipFill>
        <p:spPr>
          <a:xfrm rot="16200000">
            <a:off x="3278384" y="526781"/>
            <a:ext cx="2518607" cy="6460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910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73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0E0C5ED-598F-ECA7-71FE-A7F0096CA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Asymmetric Vortex Features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ED3F4C-3F1D-78CE-27A6-3D98E327D8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F9204F5-F094-2E40-9C69-DD575198B9A0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FDB501-3802-1070-C9DD-94A4C5ADE01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74875" y="615950"/>
            <a:ext cx="4984750" cy="442277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85ADF89E-2074-6425-795B-CACC190B922C}"/>
              </a:ext>
            </a:extLst>
          </p:cNvPr>
          <p:cNvSpPr txBox="1"/>
          <p:nvPr/>
        </p:nvSpPr>
        <p:spPr>
          <a:xfrm>
            <a:off x="1499346" y="577770"/>
            <a:ext cx="1607812" cy="110799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2400" dirty="0">
                <a:solidFill>
                  <a:srgbClr val="BE77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Starboard </a:t>
            </a:r>
          </a:p>
          <a:p>
            <a:pPr algn="ctr"/>
            <a:r>
              <a:rPr lang="en-US" sz="2400" dirty="0">
                <a:solidFill>
                  <a:srgbClr val="BE77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Asymmetric</a:t>
            </a:r>
          </a:p>
          <a:p>
            <a:pPr algn="ctr"/>
            <a:r>
              <a:rPr lang="en-US" sz="2400" dirty="0">
                <a:solidFill>
                  <a:srgbClr val="BE77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Vortex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A1A023B3-EC06-1ABF-45F3-1271827FB93B}"/>
              </a:ext>
            </a:extLst>
          </p:cNvPr>
          <p:cNvCxnSpPr>
            <a:cxnSpLocks/>
          </p:cNvCxnSpPr>
          <p:nvPr/>
        </p:nvCxnSpPr>
        <p:spPr>
          <a:xfrm>
            <a:off x="2930700" y="1495313"/>
            <a:ext cx="2093120" cy="1237129"/>
          </a:xfrm>
          <a:prstGeom prst="straightConnector1">
            <a:avLst/>
          </a:prstGeom>
          <a:ln w="38100" cap="rnd">
            <a:solidFill>
              <a:srgbClr val="BE77FF"/>
            </a:solidFill>
            <a:round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3659326-EFB8-20E3-3BB2-88CE9E28A7E8}"/>
              </a:ext>
            </a:extLst>
          </p:cNvPr>
          <p:cNvCxnSpPr>
            <a:cxnSpLocks/>
          </p:cNvCxnSpPr>
          <p:nvPr/>
        </p:nvCxnSpPr>
        <p:spPr>
          <a:xfrm>
            <a:off x="2930700" y="1491280"/>
            <a:ext cx="2727621" cy="732484"/>
          </a:xfrm>
          <a:prstGeom prst="straightConnector1">
            <a:avLst/>
          </a:prstGeom>
          <a:ln w="38100" cap="rnd">
            <a:solidFill>
              <a:srgbClr val="BE77FF"/>
            </a:solidFill>
            <a:round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9DFA067A-5CF4-C316-FBEA-1EF016DA7617}"/>
              </a:ext>
            </a:extLst>
          </p:cNvPr>
          <p:cNvCxnSpPr>
            <a:cxnSpLocks/>
          </p:cNvCxnSpPr>
          <p:nvPr/>
        </p:nvCxnSpPr>
        <p:spPr>
          <a:xfrm>
            <a:off x="2932222" y="1495313"/>
            <a:ext cx="927709" cy="1695330"/>
          </a:xfrm>
          <a:prstGeom prst="straightConnector1">
            <a:avLst/>
          </a:prstGeom>
          <a:ln w="38100" cap="rnd">
            <a:solidFill>
              <a:srgbClr val="BE77FF"/>
            </a:solidFill>
            <a:round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E73462BD-0CCF-A52C-6251-30A2D944EAB8}"/>
              </a:ext>
            </a:extLst>
          </p:cNvPr>
          <p:cNvSpPr txBox="1"/>
          <p:nvPr/>
        </p:nvSpPr>
        <p:spPr>
          <a:xfrm>
            <a:off x="355029" y="1838923"/>
            <a:ext cx="1607812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2400" dirty="0">
                <a:solidFill>
                  <a:srgbClr val="BE77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Starboard </a:t>
            </a:r>
          </a:p>
          <a:p>
            <a:pPr algn="ctr"/>
            <a:r>
              <a:rPr lang="en-US" sz="2400" dirty="0">
                <a:solidFill>
                  <a:srgbClr val="BE77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Vortex</a:t>
            </a:r>
          </a:p>
          <a:p>
            <a:pPr algn="ctr"/>
            <a:r>
              <a:rPr lang="en-US" sz="2400" dirty="0">
                <a:solidFill>
                  <a:srgbClr val="BE77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Sheet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40BDEC43-8598-0D3F-8B5D-561893CC7485}"/>
              </a:ext>
            </a:extLst>
          </p:cNvPr>
          <p:cNvCxnSpPr>
            <a:cxnSpLocks/>
          </p:cNvCxnSpPr>
          <p:nvPr/>
        </p:nvCxnSpPr>
        <p:spPr>
          <a:xfrm>
            <a:off x="1714857" y="2475932"/>
            <a:ext cx="1822387" cy="727374"/>
          </a:xfrm>
          <a:prstGeom prst="straightConnector1">
            <a:avLst/>
          </a:prstGeom>
          <a:ln w="38100" cap="rnd">
            <a:solidFill>
              <a:srgbClr val="BE77FF"/>
            </a:solidFill>
            <a:round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CFA37670-4563-EFAC-FEC0-C7F4CB3AD8EA}"/>
              </a:ext>
            </a:extLst>
          </p:cNvPr>
          <p:cNvSpPr txBox="1"/>
          <p:nvPr/>
        </p:nvSpPr>
        <p:spPr>
          <a:xfrm>
            <a:off x="7247638" y="3822012"/>
            <a:ext cx="1607812" cy="1107996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 </a:t>
            </a:r>
          </a:p>
          <a:p>
            <a:pPr algn="ctr"/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Asymmetric</a:t>
            </a:r>
          </a:p>
          <a:p>
            <a:pPr algn="ctr"/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Vortex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12A6B89F-EDB7-7091-E2F6-C4B5F1877079}"/>
              </a:ext>
            </a:extLst>
          </p:cNvPr>
          <p:cNvCxnSpPr>
            <a:cxnSpLocks/>
          </p:cNvCxnSpPr>
          <p:nvPr/>
        </p:nvCxnSpPr>
        <p:spPr>
          <a:xfrm flipH="1" flipV="1">
            <a:off x="5206701" y="3203306"/>
            <a:ext cx="2136819" cy="935334"/>
          </a:xfrm>
          <a:prstGeom prst="straightConnector1">
            <a:avLst/>
          </a:prstGeom>
          <a:ln w="38100" cap="rnd">
            <a:solidFill>
              <a:srgbClr val="00B050"/>
            </a:solidFill>
            <a:round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F1389329-58A2-910F-D8A1-5A86AD3EEAE7}"/>
              </a:ext>
            </a:extLst>
          </p:cNvPr>
          <p:cNvCxnSpPr>
            <a:cxnSpLocks/>
          </p:cNvCxnSpPr>
          <p:nvPr/>
        </p:nvCxnSpPr>
        <p:spPr>
          <a:xfrm flipH="1" flipV="1">
            <a:off x="5979453" y="2859307"/>
            <a:ext cx="1364067" cy="1279333"/>
          </a:xfrm>
          <a:prstGeom prst="straightConnector1">
            <a:avLst/>
          </a:prstGeom>
          <a:ln w="38100" cap="rnd">
            <a:solidFill>
              <a:srgbClr val="00B050"/>
            </a:solidFill>
            <a:round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AC64DCA2-AE94-C1F6-87A5-864850C872ED}"/>
              </a:ext>
            </a:extLst>
          </p:cNvPr>
          <p:cNvSpPr txBox="1"/>
          <p:nvPr/>
        </p:nvSpPr>
        <p:spPr>
          <a:xfrm>
            <a:off x="7247638" y="1224101"/>
            <a:ext cx="18863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FFFF"/>
                </a:solidFill>
                <a:latin typeface="Century Gothic" panose="020B0502020202020204" pitchFamily="34" charset="0"/>
              </a:rPr>
              <a:t>Isosurfaces of </a:t>
            </a:r>
            <a:br>
              <a:rPr lang="en-US" dirty="0">
                <a:solidFill>
                  <a:srgbClr val="FFFFFF"/>
                </a:solidFill>
                <a:latin typeface="Century Gothic" panose="020B0502020202020204" pitchFamily="34" charset="0"/>
              </a:rPr>
            </a:br>
            <a:r>
              <a:rPr lang="en-US" dirty="0">
                <a:solidFill>
                  <a:srgbClr val="FFFFFF"/>
                </a:solidFill>
                <a:latin typeface="Century Gothic" panose="020B0502020202020204" pitchFamily="34" charset="0"/>
              </a:rPr>
              <a:t>constant total</a:t>
            </a:r>
            <a:br>
              <a:rPr lang="en-US" dirty="0">
                <a:solidFill>
                  <a:srgbClr val="FFFFFF"/>
                </a:solidFill>
                <a:latin typeface="Century Gothic" panose="020B0502020202020204" pitchFamily="34" charset="0"/>
              </a:rPr>
            </a:br>
            <a:r>
              <a:rPr lang="en-US" dirty="0">
                <a:solidFill>
                  <a:srgbClr val="FFFFFF"/>
                </a:solidFill>
                <a:latin typeface="Century Gothic" panose="020B0502020202020204" pitchFamily="34" charset="0"/>
              </a:rPr>
              <a:t>pressure</a:t>
            </a:r>
          </a:p>
          <a:p>
            <a:endParaRPr lang="en-US" dirty="0">
              <a:solidFill>
                <a:srgbClr val="FFFFFF"/>
              </a:solidFill>
              <a:latin typeface="Century Gothic" panose="020B0502020202020204" pitchFamily="34" charset="0"/>
            </a:endParaRPr>
          </a:p>
          <a:p>
            <a:r>
              <a:rPr lang="en-US" dirty="0">
                <a:solidFill>
                  <a:srgbClr val="FFFFFF"/>
                </a:solidFill>
                <a:latin typeface="Century Gothic" panose="020B0502020202020204" pitchFamily="34" charset="0"/>
              </a:rPr>
              <a:t>Slices of vorticity</a:t>
            </a:r>
          </a:p>
        </p:txBody>
      </p:sp>
    </p:spTree>
    <p:extLst>
      <p:ext uri="{BB962C8B-B14F-4D97-AF65-F5344CB8AC3E}">
        <p14:creationId xmlns:p14="http://schemas.microsoft.com/office/powerpoint/2010/main" val="3395373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7" grpId="0"/>
      <p:bldP spid="3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0E0C5ED-598F-ECA7-71FE-A7F0096CA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Asymmetric Vortex Features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ED3F4C-3F1D-78CE-27A6-3D98E327D8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F9204F5-F094-2E40-9C69-DD575198B9A0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FDB501-3802-1070-C9DD-94A4C5ADE01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92" b="92"/>
          <a:stretch/>
        </p:blipFill>
        <p:spPr>
          <a:xfrm>
            <a:off x="2174875" y="615950"/>
            <a:ext cx="4984750" cy="442277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85ADF89E-2074-6425-795B-CACC190B922C}"/>
              </a:ext>
            </a:extLst>
          </p:cNvPr>
          <p:cNvSpPr txBox="1"/>
          <p:nvPr/>
        </p:nvSpPr>
        <p:spPr>
          <a:xfrm>
            <a:off x="1499346" y="577770"/>
            <a:ext cx="1607812" cy="110799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2400" dirty="0">
                <a:solidFill>
                  <a:srgbClr val="BE77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Starboard </a:t>
            </a:r>
          </a:p>
          <a:p>
            <a:pPr algn="ctr"/>
            <a:r>
              <a:rPr lang="en-US" sz="2400" dirty="0">
                <a:solidFill>
                  <a:srgbClr val="BE77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Asymmetric</a:t>
            </a:r>
          </a:p>
          <a:p>
            <a:pPr algn="ctr"/>
            <a:r>
              <a:rPr lang="en-US" sz="2400" dirty="0">
                <a:solidFill>
                  <a:srgbClr val="BE77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Vortex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A1A023B3-EC06-1ABF-45F3-1271827FB93B}"/>
              </a:ext>
            </a:extLst>
          </p:cNvPr>
          <p:cNvCxnSpPr>
            <a:cxnSpLocks/>
          </p:cNvCxnSpPr>
          <p:nvPr/>
        </p:nvCxnSpPr>
        <p:spPr>
          <a:xfrm>
            <a:off x="2930700" y="1495313"/>
            <a:ext cx="1641300" cy="684253"/>
          </a:xfrm>
          <a:prstGeom prst="straightConnector1">
            <a:avLst/>
          </a:prstGeom>
          <a:ln w="38100" cap="rnd">
            <a:solidFill>
              <a:srgbClr val="BE77FF"/>
            </a:solidFill>
            <a:round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9DFA067A-5CF4-C316-FBEA-1EF016DA7617}"/>
              </a:ext>
            </a:extLst>
          </p:cNvPr>
          <p:cNvCxnSpPr>
            <a:cxnSpLocks/>
          </p:cNvCxnSpPr>
          <p:nvPr/>
        </p:nvCxnSpPr>
        <p:spPr>
          <a:xfrm>
            <a:off x="2932222" y="1495313"/>
            <a:ext cx="1372149" cy="1451606"/>
          </a:xfrm>
          <a:prstGeom prst="straightConnector1">
            <a:avLst/>
          </a:prstGeom>
          <a:ln w="38100" cap="rnd">
            <a:solidFill>
              <a:srgbClr val="BE77FF"/>
            </a:solidFill>
            <a:round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E73462BD-0CCF-A52C-6251-30A2D944EAB8}"/>
              </a:ext>
            </a:extLst>
          </p:cNvPr>
          <p:cNvSpPr txBox="1"/>
          <p:nvPr/>
        </p:nvSpPr>
        <p:spPr>
          <a:xfrm>
            <a:off x="355029" y="1838923"/>
            <a:ext cx="1607812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US" sz="2400" dirty="0">
                <a:solidFill>
                  <a:srgbClr val="BE77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Starboard </a:t>
            </a:r>
          </a:p>
          <a:p>
            <a:pPr algn="ctr"/>
            <a:r>
              <a:rPr lang="en-US" sz="2400" dirty="0">
                <a:solidFill>
                  <a:srgbClr val="BE77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Vortex</a:t>
            </a:r>
          </a:p>
          <a:p>
            <a:pPr algn="ctr"/>
            <a:r>
              <a:rPr lang="en-US" sz="2400" dirty="0">
                <a:solidFill>
                  <a:srgbClr val="BE77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Sheet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40BDEC43-8598-0D3F-8B5D-561893CC7485}"/>
              </a:ext>
            </a:extLst>
          </p:cNvPr>
          <p:cNvCxnSpPr>
            <a:cxnSpLocks/>
          </p:cNvCxnSpPr>
          <p:nvPr/>
        </p:nvCxnSpPr>
        <p:spPr>
          <a:xfrm>
            <a:off x="1714857" y="2475932"/>
            <a:ext cx="2099402" cy="981803"/>
          </a:xfrm>
          <a:prstGeom prst="straightConnector1">
            <a:avLst/>
          </a:prstGeom>
          <a:ln w="38100" cap="rnd">
            <a:solidFill>
              <a:srgbClr val="BE77FF"/>
            </a:solidFill>
            <a:round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CFA37670-4563-EFAC-FEC0-C7F4CB3AD8EA}"/>
              </a:ext>
            </a:extLst>
          </p:cNvPr>
          <p:cNvSpPr txBox="1"/>
          <p:nvPr/>
        </p:nvSpPr>
        <p:spPr>
          <a:xfrm>
            <a:off x="7247638" y="3822012"/>
            <a:ext cx="1607812" cy="1107996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 </a:t>
            </a:r>
          </a:p>
          <a:p>
            <a:pPr algn="ctr"/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Asymmetric</a:t>
            </a:r>
          </a:p>
          <a:p>
            <a:pPr algn="ctr"/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Vortex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12A6B89F-EDB7-7091-E2F6-C4B5F1877079}"/>
              </a:ext>
            </a:extLst>
          </p:cNvPr>
          <p:cNvCxnSpPr>
            <a:cxnSpLocks/>
          </p:cNvCxnSpPr>
          <p:nvPr/>
        </p:nvCxnSpPr>
        <p:spPr>
          <a:xfrm flipH="1" flipV="1">
            <a:off x="5206701" y="3203306"/>
            <a:ext cx="2136819" cy="935334"/>
          </a:xfrm>
          <a:prstGeom prst="straightConnector1">
            <a:avLst/>
          </a:prstGeom>
          <a:ln w="38100" cap="rnd">
            <a:solidFill>
              <a:srgbClr val="00B050"/>
            </a:solidFill>
            <a:round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F1389329-58A2-910F-D8A1-5A86AD3EEAE7}"/>
              </a:ext>
            </a:extLst>
          </p:cNvPr>
          <p:cNvCxnSpPr>
            <a:cxnSpLocks/>
          </p:cNvCxnSpPr>
          <p:nvPr/>
        </p:nvCxnSpPr>
        <p:spPr>
          <a:xfrm flipH="1" flipV="1">
            <a:off x="5682343" y="2383971"/>
            <a:ext cx="1661177" cy="1754669"/>
          </a:xfrm>
          <a:prstGeom prst="straightConnector1">
            <a:avLst/>
          </a:prstGeom>
          <a:ln w="38100" cap="rnd">
            <a:solidFill>
              <a:srgbClr val="00B050"/>
            </a:solidFill>
            <a:round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A7C8D3F3-6995-1D10-3C84-D09A12C34BD6}"/>
              </a:ext>
            </a:extLst>
          </p:cNvPr>
          <p:cNvSpPr txBox="1"/>
          <p:nvPr/>
        </p:nvSpPr>
        <p:spPr>
          <a:xfrm>
            <a:off x="7247638" y="1224101"/>
            <a:ext cx="18863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FFFF"/>
                </a:solidFill>
                <a:latin typeface="Century Gothic" panose="020B0502020202020204" pitchFamily="34" charset="0"/>
              </a:rPr>
              <a:t>Isosurfaces of </a:t>
            </a:r>
            <a:br>
              <a:rPr lang="en-US" dirty="0">
                <a:solidFill>
                  <a:srgbClr val="FFFFFF"/>
                </a:solidFill>
                <a:latin typeface="Century Gothic" panose="020B0502020202020204" pitchFamily="34" charset="0"/>
              </a:rPr>
            </a:br>
            <a:r>
              <a:rPr lang="en-US" dirty="0">
                <a:solidFill>
                  <a:srgbClr val="FFFFFF"/>
                </a:solidFill>
                <a:latin typeface="Century Gothic" panose="020B0502020202020204" pitchFamily="34" charset="0"/>
              </a:rPr>
              <a:t>constant total</a:t>
            </a:r>
            <a:br>
              <a:rPr lang="en-US" dirty="0">
                <a:solidFill>
                  <a:srgbClr val="FFFFFF"/>
                </a:solidFill>
                <a:latin typeface="Century Gothic" panose="020B0502020202020204" pitchFamily="34" charset="0"/>
              </a:rPr>
            </a:br>
            <a:r>
              <a:rPr lang="en-US" dirty="0">
                <a:solidFill>
                  <a:srgbClr val="FFFFFF"/>
                </a:solidFill>
                <a:latin typeface="Century Gothic" panose="020B0502020202020204" pitchFamily="34" charset="0"/>
              </a:rPr>
              <a:t>pressure</a:t>
            </a:r>
          </a:p>
          <a:p>
            <a:endParaRPr lang="en-US" dirty="0">
              <a:solidFill>
                <a:srgbClr val="FFFFFF"/>
              </a:solidFill>
              <a:latin typeface="Century Gothic" panose="020B0502020202020204" pitchFamily="34" charset="0"/>
            </a:endParaRPr>
          </a:p>
          <a:p>
            <a:r>
              <a:rPr lang="en-US" dirty="0">
                <a:solidFill>
                  <a:srgbClr val="FFFFFF"/>
                </a:solidFill>
                <a:latin typeface="Century Gothic" panose="020B0502020202020204" pitchFamily="34" charset="0"/>
              </a:rPr>
              <a:t>Slices of vorticity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51A8046-15FE-74BA-122C-2EE4208C9166}"/>
              </a:ext>
            </a:extLst>
          </p:cNvPr>
          <p:cNvCxnSpPr>
            <a:cxnSpLocks/>
          </p:cNvCxnSpPr>
          <p:nvPr/>
        </p:nvCxnSpPr>
        <p:spPr>
          <a:xfrm flipV="1">
            <a:off x="2930700" y="1207633"/>
            <a:ext cx="1736550" cy="287680"/>
          </a:xfrm>
          <a:prstGeom prst="straightConnector1">
            <a:avLst/>
          </a:prstGeom>
          <a:ln w="38100" cap="rnd">
            <a:solidFill>
              <a:srgbClr val="BE77FF"/>
            </a:solidFill>
            <a:round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6258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7" grpId="0"/>
      <p:bldP spid="3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BE886-248E-E54F-88F0-C9A03E833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Coanda Effect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597652-F410-6047-B1AC-62BE51D991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17</a:t>
            </a:fld>
            <a:endParaRPr lang="en-US" altLang="en-US">
              <a:cs typeface="+mn-cs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1E389AA-6465-6244-B86F-43472D796B4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3589" y="1181309"/>
            <a:ext cx="2752839" cy="186659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3B741F4-3F0E-424F-84B8-CDC9EAE6AE6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7786" l="10000" r="94222">
                        <a14:foregroundMark x1="41111" y1="0" x2="45222" y2="369"/>
                        <a14:foregroundMark x1="28000" y1="0" x2="17556" y2="8118"/>
                        <a14:foregroundMark x1="17556" y1="8303" x2="5444" y2="52583"/>
                        <a14:foregroundMark x1="5444" y1="52583" x2="11111" y2="73063"/>
                        <a14:foregroundMark x1="11111" y1="73063" x2="25111" y2="72325"/>
                        <a14:foregroundMark x1="25111" y1="72325" x2="34667" y2="92989"/>
                        <a14:foregroundMark x1="34667" y1="92989" x2="48111" y2="98155"/>
                        <a14:foregroundMark x1="48111" y1="98155" x2="62556" y2="97970"/>
                        <a14:foregroundMark x1="62556" y1="97970" x2="79333" y2="98339"/>
                        <a14:foregroundMark x1="79333" y1="98339" x2="94000" y2="93173"/>
                        <a14:foregroundMark x1="94000" y1="93173" x2="97444" y2="70480"/>
                        <a14:foregroundMark x1="97444" y1="70480" x2="96778" y2="41697"/>
                        <a14:foregroundMark x1="96778" y1="41697" x2="88444" y2="21218"/>
                        <a14:foregroundMark x1="88444" y1="21218" x2="76000" y2="7565"/>
                        <a14:foregroundMark x1="76000" y1="7565" x2="62000" y2="369"/>
                        <a14:foregroundMark x1="52000" y1="0" x2="61889" y2="185"/>
                        <a14:foregroundMark x1="46556" y1="0" x2="44444" y2="738"/>
                        <a14:foregroundMark x1="66333" y1="54059" x2="75778" y2="70664"/>
                        <a14:foregroundMark x1="75778" y1="70664" x2="68667" y2="53321"/>
                        <a14:foregroundMark x1="77667" y1="56458" x2="62778" y2="57196"/>
                        <a14:foregroundMark x1="62778" y1="57196" x2="51222" y2="77491"/>
                        <a14:foregroundMark x1="51222" y1="77491" x2="67667" y2="73801"/>
                        <a14:foregroundMark x1="67667" y1="73801" x2="70556" y2="71587"/>
                        <a14:foregroundMark x1="71000" y1="74354" x2="70778" y2="67159"/>
                        <a14:foregroundMark x1="75333" y1="66052" x2="70111" y2="79705"/>
                        <a14:foregroundMark x1="80111" y1="77306" x2="82111" y2="83026"/>
                        <a14:foregroundMark x1="83444" y1="82472" x2="82889" y2="79151"/>
                        <a14:foregroundMark x1="85222" y1="78967" x2="82222" y2="76568"/>
                        <a14:foregroundMark x1="88889" y1="78967" x2="88000" y2="72325"/>
                        <a14:foregroundMark x1="89556" y1="70295" x2="87111" y2="67528"/>
                        <a14:foregroundMark x1="90889" y1="73801" x2="80889" y2="92435"/>
                        <a14:foregroundMark x1="80889" y1="92435" x2="94111" y2="87638"/>
                        <a14:foregroundMark x1="94111" y1="87638" x2="90889" y2="72694"/>
                        <a14:foregroundMark x1="43889" y1="87269" x2="55556" y2="99077"/>
                        <a14:foregroundMark x1="55556" y1="99077" x2="69778" y2="97786"/>
                        <a14:foregroundMark x1="69778" y1="97786" x2="58333" y2="79520"/>
                        <a14:foregroundMark x1="58333" y1="79520" x2="45222" y2="86531"/>
                        <a14:foregroundMark x1="45222" y1="86531" x2="44667" y2="86531"/>
                        <a14:foregroundMark x1="94333" y1="53875" x2="93778" y2="53321"/>
                        <a14:backgroundMark x1="10111" y1="75646" x2="14333" y2="82841"/>
                        <a14:backgroundMark x1="1556" y1="61255" x2="10111" y2="75646"/>
                        <a14:backgroundMark x1="14333" y1="82841" x2="444" y2="78967"/>
                        <a14:backgroundMark x1="444" y1="78967" x2="1333" y2="614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3589" y="3151324"/>
            <a:ext cx="2752840" cy="165866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F4DFE74-244B-A84D-9082-0FA1F4FD398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16399" y="3142508"/>
            <a:ext cx="2752840" cy="188417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F835BE8-27D5-3C44-8A5D-36684E495DCB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16400" y="1192272"/>
            <a:ext cx="2752838" cy="15861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8970B8-0496-1443-8F05-A7D31186DE45}"/>
              </a:ext>
            </a:extLst>
          </p:cNvPr>
          <p:cNvSpPr txBox="1"/>
          <p:nvPr/>
        </p:nvSpPr>
        <p:spPr bwMode="auto">
          <a:xfrm>
            <a:off x="1682647" y="29136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endParaRPr lang="en-US">
              <a:latin typeface="Century Gothic" panose="020B0502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EBB75-57B7-9D42-9841-4C5ECBDD977F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Tendency of flow to remain attached to convex surface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08090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BE886-248E-E54F-88F0-C9A03E833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Coanda 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EBB75-57B7-9D42-9841-4C5ECBDD977F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Tendency of flow to remain attached to convex surface</a:t>
            </a:r>
          </a:p>
          <a:p>
            <a:r>
              <a:rPr lang="en-US" dirty="0"/>
              <a:t>Bistable state captured computationally a few years ago</a:t>
            </a:r>
          </a:p>
          <a:p>
            <a:r>
              <a:rPr lang="en-US" dirty="0"/>
              <a:t>Experimental identification flips between centerbody and SRBs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597652-F410-6047-B1AC-62BE51D991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18</a:t>
            </a:fld>
            <a:endParaRPr lang="en-US" altLang="en-US"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8970B8-0496-1443-8F05-A7D31186DE45}"/>
              </a:ext>
            </a:extLst>
          </p:cNvPr>
          <p:cNvSpPr txBox="1"/>
          <p:nvPr/>
        </p:nvSpPr>
        <p:spPr bwMode="auto">
          <a:xfrm>
            <a:off x="1682647" y="29136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endParaRPr lang="en-US">
              <a:latin typeface="Century Gothic" panose="020B0502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623F00-190F-8F4D-8685-34608AE021B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16182" y="2265109"/>
            <a:ext cx="2934239" cy="2656430"/>
          </a:xfrm>
          <a:prstGeom prst="rect">
            <a:avLst/>
          </a:prstGeom>
        </p:spPr>
      </p:pic>
      <p:pic>
        <p:nvPicPr>
          <p:cNvPr id="6" name="Tufts_stabilized" descr="Tufts_stabilized">
            <a:hlinkClick r:id="" action="ppaction://media"/>
            <a:extLst>
              <a:ext uri="{FF2B5EF4-FFF2-40B4-BE49-F238E27FC236}">
                <a16:creationId xmlns:a16="http://schemas.microsoft.com/office/drawing/2014/main" id="{9A23F822-3FEA-1B49-AEF6-1526C1230A6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rot="5400000">
            <a:off x="5832924" y="2845828"/>
            <a:ext cx="2607940" cy="14669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EAC5923-7200-B144-BE5B-E257A6EA451C}"/>
              </a:ext>
            </a:extLst>
          </p:cNvPr>
          <p:cNvSpPr txBox="1"/>
          <p:nvPr/>
        </p:nvSpPr>
        <p:spPr bwMode="auto">
          <a:xfrm>
            <a:off x="6174520" y="1944012"/>
            <a:ext cx="201850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r>
              <a:rPr lang="en-US">
                <a:latin typeface="Century Gothic" panose="020B0502020202020204" pitchFamily="34" charset="0"/>
              </a:rPr>
              <a:t>Real-Time Movie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B3197D6-D902-8E4B-8475-281900F1B42E}"/>
              </a:ext>
            </a:extLst>
          </p:cNvPr>
          <p:cNvSpPr txBox="1"/>
          <p:nvPr/>
        </p:nvSpPr>
        <p:spPr bwMode="auto">
          <a:xfrm>
            <a:off x="2766694" y="1944012"/>
            <a:ext cx="130516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r>
              <a:rPr lang="en-US">
                <a:latin typeface="Century Gothic" panose="020B0502020202020204" pitchFamily="34" charset="0"/>
              </a:rPr>
              <a:t>Snapshots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1132407-73BF-F9B9-591E-84AB4507FA5A}"/>
              </a:ext>
            </a:extLst>
          </p:cNvPr>
          <p:cNvSpPr txBox="1"/>
          <p:nvPr/>
        </p:nvSpPr>
        <p:spPr>
          <a:xfrm>
            <a:off x="6700638" y="4883281"/>
            <a:ext cx="1169739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US" sz="1000" dirty="0">
                <a:solidFill>
                  <a:schemeClr val="tx2"/>
                </a:solidFill>
                <a:latin typeface="Century Gothic" panose="020B0502020202020204" pitchFamily="34" charset="0"/>
              </a:rPr>
              <a:t>Source (all): NASA</a:t>
            </a:r>
          </a:p>
        </p:txBody>
      </p:sp>
    </p:spTree>
    <p:extLst>
      <p:ext uri="{BB962C8B-B14F-4D97-AF65-F5344CB8AC3E}">
        <p14:creationId xmlns:p14="http://schemas.microsoft.com/office/powerpoint/2010/main" val="1590984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8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038033D-6FB5-6E4A-9E3E-AEE1F5FA9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Outline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30112DB-F8DA-644F-B4F8-22F3344F6C3B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Introduction and Overview</a:t>
            </a:r>
          </a:p>
          <a:p>
            <a:r>
              <a:rPr lang="en-US" dirty="0">
                <a:solidFill>
                  <a:srgbClr val="DD6327"/>
                </a:solidFill>
              </a:rPr>
              <a:t>Methods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Surface Representation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Grids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Computational Solvers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Computational Approach</a:t>
            </a:r>
          </a:p>
          <a:p>
            <a:r>
              <a:rPr lang="en-US" dirty="0"/>
              <a:t>Liftoff and Transition Above Tower</a:t>
            </a:r>
          </a:p>
          <a:p>
            <a:r>
              <a:rPr lang="en-US" dirty="0"/>
              <a:t>Liftoff and Transition in Proximity of Tower</a:t>
            </a:r>
          </a:p>
          <a:p>
            <a:r>
              <a:rPr lang="en-US" dirty="0"/>
              <a:t>Other Program Requests</a:t>
            </a:r>
          </a:p>
          <a:p>
            <a:r>
              <a:rPr lang="en-US" dirty="0"/>
              <a:t>Pre- and Post Artemis I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B7EE7F-3E62-774F-BC09-CA5194AC76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19</a:t>
            </a:fld>
            <a:endParaRPr lang="en-US" altLang="en-US"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51BAB0-F6E5-AFE7-3851-F001E14BE85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68215" y="899321"/>
            <a:ext cx="2557469" cy="38342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074074B-4A8C-27C5-50E6-1ABF4AA6A17E}"/>
              </a:ext>
            </a:extLst>
          </p:cNvPr>
          <p:cNvSpPr txBox="1"/>
          <p:nvPr/>
        </p:nvSpPr>
        <p:spPr>
          <a:xfrm>
            <a:off x="7776091" y="4733526"/>
            <a:ext cx="849593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r"/>
            <a:r>
              <a:rPr lang="en-US" sz="1000" dirty="0">
                <a:solidFill>
                  <a:schemeClr val="tx2"/>
                </a:solidFill>
                <a:latin typeface="Century Gothic" panose="020B0502020202020204" pitchFamily="34" charset="0"/>
              </a:rPr>
              <a:t>Source: NASA</a:t>
            </a:r>
          </a:p>
        </p:txBody>
      </p:sp>
    </p:spTree>
    <p:extLst>
      <p:ext uri="{BB962C8B-B14F-4D97-AF65-F5344CB8AC3E}">
        <p14:creationId xmlns:p14="http://schemas.microsoft.com/office/powerpoint/2010/main" val="34194850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022C7-345A-224D-A466-6D0CD4F3A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Surface Representation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A7545-0ED8-1F41-AFBE-E1A44A6A632D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Extremely high-fidelity CAD model</a:t>
            </a:r>
          </a:p>
          <a:p>
            <a:r>
              <a:rPr lang="en-US" dirty="0"/>
              <a:t>Nearly 7,300 surfaces and 4,500 patches</a:t>
            </a:r>
          </a:p>
          <a:p>
            <a:r>
              <a:rPr lang="en-US" dirty="0">
                <a:sym typeface="Wingdings" pitchFamily="2" charset="2"/>
              </a:rPr>
              <a:t>Significant support from GEOLAB group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2DC4CD-1B68-994B-B7A5-705A196F42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20</a:t>
            </a:fld>
            <a:endParaRPr lang="en-US" altLang="en-US"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875A5ED-9D18-6C41-8BC8-FAA662F9DC6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3765" y="2203939"/>
            <a:ext cx="3007749" cy="26735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5C313AE-5E4D-2F48-A93D-13542284691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02488" y="2203939"/>
            <a:ext cx="3007751" cy="2673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7201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19D84-DCCF-6E4D-B577-D40A291718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TetrUSS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4C6F-9307-D847-8A94-1C50FCB24E17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/>
              <a:t>Original grids developed with Tetrahedral Unstructured Software System </a:t>
            </a:r>
            <a:br>
              <a:rPr lang="en-US"/>
            </a:br>
            <a:r>
              <a:rPr lang="en-US"/>
              <a:t>(TetrUSS) package</a:t>
            </a:r>
          </a:p>
          <a:p>
            <a:r>
              <a:rPr lang="en-US"/>
              <a:t>Hundreds of hand-placed sources on vehicle and tower</a:t>
            </a:r>
          </a:p>
          <a:p>
            <a:r>
              <a:rPr lang="en-US"/>
              <a:t>Unstructured tetrahedron grid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722122-9C78-A949-94F3-E5C3D1EBC1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21</a:t>
            </a:fld>
            <a:endParaRPr lang="en-US" altLang="en-US"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95C34B-BF0B-6C43-93AD-0055C3A666A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7065034" y="1470366"/>
            <a:ext cx="1939083" cy="32446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FC8FDB7-830F-A64E-82D3-25BF75591F2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82187" y="2520176"/>
            <a:ext cx="2480478" cy="2204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2096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2588E-D7BC-E847-BC98-7C0756F2E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HeldenMesh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83661-9FCE-BD49-9DD1-D49BCA8DFEB5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HeldenMesh grid generator</a:t>
            </a:r>
          </a:p>
          <a:p>
            <a:pPr lvl="1"/>
            <a:r>
              <a:rPr lang="en-US" dirty="0"/>
              <a:t>Unstructured, mixed-element surface and volume grid generator</a:t>
            </a:r>
          </a:p>
          <a:p>
            <a:pPr lvl="1"/>
            <a:r>
              <a:rPr lang="en-US" dirty="0"/>
              <a:t>Sourcing is based on patch names (limited hand work)</a:t>
            </a:r>
          </a:p>
          <a:p>
            <a:r>
              <a:rPr lang="en-US" dirty="0"/>
              <a:t>Standard practices updated to HeldenMesh</a:t>
            </a:r>
          </a:p>
          <a:p>
            <a:pPr lvl="1"/>
            <a:r>
              <a:rPr lang="en-US" dirty="0"/>
              <a:t>Significant saving in engineers’ time for grid setup</a:t>
            </a:r>
          </a:p>
          <a:p>
            <a:pPr lvl="1"/>
            <a:r>
              <a:rPr lang="en-US" dirty="0"/>
              <a:t>Reduced cost to generate grid</a:t>
            </a:r>
          </a:p>
          <a:p>
            <a:pPr lvl="1"/>
            <a:r>
              <a:rPr lang="en-US" dirty="0"/>
              <a:t>Grids with hundreds of millions of cells can be made in minutes</a:t>
            </a:r>
          </a:p>
          <a:p>
            <a:r>
              <a:rPr lang="en-US" dirty="0"/>
              <a:t>Fine mesh needed for sufficient modeling</a:t>
            </a:r>
          </a:p>
          <a:p>
            <a:pPr lvl="1"/>
            <a:r>
              <a:rPr lang="en-US" dirty="0"/>
              <a:t>At least four surface cells on any surface</a:t>
            </a:r>
          </a:p>
          <a:p>
            <a:pPr lvl="1"/>
            <a:r>
              <a:rPr lang="en-US" dirty="0"/>
              <a:t>Large number of surface protuberances</a:t>
            </a:r>
          </a:p>
          <a:p>
            <a:pPr lvl="1"/>
            <a:r>
              <a:rPr lang="en-US" dirty="0"/>
              <a:t>About 120 million cells in nearbody vehicle volume grid</a:t>
            </a:r>
          </a:p>
          <a:p>
            <a:pPr lvl="1"/>
            <a:r>
              <a:rPr lang="en-US" dirty="0"/>
              <a:t>About 100 million cells in nearbody tower volume grid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4D992C-56BA-6449-9F6D-7A205104A7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22</a:t>
            </a:fld>
            <a:endParaRPr lang="en-US" altLang="en-US"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054EB1-35C4-EC41-BA89-97CEF848691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95108" y="750826"/>
            <a:ext cx="2180981" cy="19386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D82B72E-9DBC-4C47-888E-7626FC47B88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95108" y="2904814"/>
            <a:ext cx="2180981" cy="193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4649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C518B-09CB-2A48-BD72-9C80D99B2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USM3D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257FE-F23E-C748-8609-2B4103B8912C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/>
              <a:t>Earliest Langley SLS efforts utilized NASA Langley USM3D solver</a:t>
            </a:r>
          </a:p>
          <a:p>
            <a:r>
              <a:rPr lang="en-US"/>
              <a:t>Unstructured, cell centered, finite volume method</a:t>
            </a:r>
          </a:p>
          <a:p>
            <a:pPr lvl="1"/>
            <a:r>
              <a:rPr lang="en-US"/>
              <a:t>Euler, Steady State RANS, URANS, and DES options</a:t>
            </a:r>
          </a:p>
          <a:p>
            <a:pPr lvl="1"/>
            <a:r>
              <a:rPr lang="en-US"/>
              <a:t>SA, Mentor SST, k-e turbulence models</a:t>
            </a:r>
          </a:p>
          <a:p>
            <a:r>
              <a:rPr lang="en-US"/>
              <a:t>Grids</a:t>
            </a:r>
          </a:p>
          <a:p>
            <a:pPr lvl="1"/>
            <a:r>
              <a:rPr lang="en-US"/>
              <a:t>Only used tetrahedron for this study</a:t>
            </a:r>
          </a:p>
          <a:p>
            <a:pPr lvl="1"/>
            <a:r>
              <a:rPr lang="en-US"/>
              <a:t>More recent versions can use mixed </a:t>
            </a:r>
            <a:br>
              <a:rPr lang="en-US"/>
            </a:br>
            <a:r>
              <a:rPr lang="en-US"/>
              <a:t>element grids</a:t>
            </a:r>
          </a:p>
          <a:p>
            <a:pPr lvl="1"/>
            <a:r>
              <a:rPr lang="en-US"/>
              <a:t>Different grid generated for each roll angle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E87FAF-DC62-F146-80E1-C490A14B0E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23</a:t>
            </a:fld>
            <a:endParaRPr lang="en-US" altLang="en-US">
              <a:cs typeface="+mn-cs"/>
            </a:endParaRPr>
          </a:p>
        </p:txBody>
      </p:sp>
      <p:pic>
        <p:nvPicPr>
          <p:cNvPr id="5" name="Picture 4" descr="crosscut.deske_70_000.png">
            <a:extLst>
              <a:ext uri="{FF2B5EF4-FFF2-40B4-BE49-F238E27FC236}">
                <a16:creationId xmlns:a16="http://schemas.microsoft.com/office/drawing/2014/main" id="{AFD7F74B-6638-F24F-A73D-D8AABD3C630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39875" y="2219912"/>
            <a:ext cx="2954105" cy="1941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0138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AE018-A58F-A84F-B2F9-8DAA2CE9A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USM3D Grids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6042F2-71E3-D24E-BA85-6B4D1DDC00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24</a:t>
            </a:fld>
            <a:endParaRPr lang="en-US" altLang="en-US">
              <a:cs typeface="+mn-cs"/>
            </a:endParaRPr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6CCD63F3-4E57-B94F-A9F0-48272197B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8346" y="724915"/>
            <a:ext cx="7861761" cy="4323116"/>
          </a:xfr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549885B-64C8-6D45-97D2-64A77E0DD73B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2331720" y="3784369"/>
            <a:ext cx="1402773" cy="1053638"/>
          </a:xfrm>
          <a:prstGeom prst="straightConnector1">
            <a:avLst/>
          </a:prstGeom>
          <a:solidFill>
            <a:schemeClr val="accent1"/>
          </a:solidFill>
          <a:ln w="825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62581F02-BB8E-4044-AB3A-E82D20D6F630}"/>
              </a:ext>
            </a:extLst>
          </p:cNvPr>
          <p:cNvSpPr txBox="1"/>
          <p:nvPr/>
        </p:nvSpPr>
        <p:spPr bwMode="auto">
          <a:xfrm>
            <a:off x="1161291" y="3461204"/>
            <a:ext cx="1181734" cy="646331"/>
          </a:xfrm>
          <a:prstGeom prst="rect">
            <a:avLst/>
          </a:prstGeom>
          <a:solidFill>
            <a:srgbClr val="F8F8F8"/>
          </a:solidFill>
          <a:ln>
            <a:solidFill>
              <a:schemeClr val="tx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r>
              <a:rPr lang="en-US" b="1" dirty="0">
                <a:latin typeface="Century Gothic" panose="020B0502020202020204" pitchFamily="34" charset="0"/>
              </a:rPr>
              <a:t>Flow</a:t>
            </a:r>
          </a:p>
          <a:p>
            <a:pPr algn="ctr"/>
            <a:r>
              <a:rPr lang="en-US" b="1" dirty="0">
                <a:latin typeface="Century Gothic" panose="020B0502020202020204" pitchFamily="34" charset="0"/>
              </a:rPr>
              <a:t>Direction</a:t>
            </a:r>
          </a:p>
        </p:txBody>
      </p:sp>
    </p:spTree>
    <p:extLst>
      <p:ext uri="{BB962C8B-B14F-4D97-AF65-F5344CB8AC3E}">
        <p14:creationId xmlns:p14="http://schemas.microsoft.com/office/powerpoint/2010/main" val="20557418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C518B-09CB-2A48-BD72-9C80D99B2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FUN3D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257FE-F23E-C748-8609-2B4103B8912C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Examined for a short time to find replacement for USM3D</a:t>
            </a:r>
          </a:p>
          <a:p>
            <a:r>
              <a:rPr lang="en-US" dirty="0"/>
              <a:t>Includes both analysis and optimization routines</a:t>
            </a:r>
          </a:p>
          <a:p>
            <a:pPr lvl="1"/>
            <a:r>
              <a:rPr lang="en-US" dirty="0"/>
              <a:t>Also includes propulsion and thermodynamic models</a:t>
            </a:r>
          </a:p>
          <a:p>
            <a:pPr lvl="1"/>
            <a:r>
              <a:rPr lang="en-US" dirty="0"/>
              <a:t>Unstructured, node-centered, finite volume</a:t>
            </a:r>
          </a:p>
          <a:p>
            <a:pPr lvl="1"/>
            <a:r>
              <a:rPr lang="en-US" dirty="0"/>
              <a:t>Euler, RANS, URANS, and DDES schemes</a:t>
            </a:r>
          </a:p>
          <a:p>
            <a:pPr lvl="1"/>
            <a:r>
              <a:rPr lang="en-US" dirty="0"/>
              <a:t>SA, k-omega, and SST</a:t>
            </a:r>
          </a:p>
          <a:p>
            <a:pPr lvl="1"/>
            <a:r>
              <a:rPr lang="en-US" dirty="0"/>
              <a:t>Second-order upwind spatial discretization</a:t>
            </a:r>
          </a:p>
          <a:p>
            <a:r>
              <a:rPr lang="en-US" dirty="0"/>
              <a:t>Grids</a:t>
            </a:r>
          </a:p>
          <a:p>
            <a:pPr lvl="1"/>
            <a:r>
              <a:rPr lang="en-US" dirty="0"/>
              <a:t>Homogeneous grid in the wake of the vehicle</a:t>
            </a:r>
          </a:p>
          <a:p>
            <a:pPr lvl="1"/>
            <a:r>
              <a:rPr lang="en-US" dirty="0"/>
              <a:t>Grid adaptation now available but not used in this work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E87FAF-DC62-F146-80E1-C490A14B0E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25</a:t>
            </a:fld>
            <a:endParaRPr lang="en-US" altLang="en-US">
              <a:cs typeface="+mn-cs"/>
            </a:endParaRPr>
          </a:p>
        </p:txBody>
      </p:sp>
      <p:pic>
        <p:nvPicPr>
          <p:cNvPr id="5" name="Picture 4" descr="sa_cptop.png">
            <a:extLst>
              <a:ext uri="{FF2B5EF4-FFF2-40B4-BE49-F238E27FC236}">
                <a16:creationId xmlns:a16="http://schemas.microsoft.com/office/drawing/2014/main" id="{E73BC820-4953-A945-BF41-44A3F461560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5834985" y="2532384"/>
            <a:ext cx="4292371" cy="80637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C14B455-921E-A145-AF81-DF870CCF8D5F}"/>
              </a:ext>
            </a:extLst>
          </p:cNvPr>
          <p:cNvSpPr/>
          <p:nvPr/>
        </p:nvSpPr>
        <p:spPr bwMode="auto">
          <a:xfrm>
            <a:off x="8178421" y="870735"/>
            <a:ext cx="354794" cy="664638"/>
          </a:xfrm>
          <a:prstGeom prst="rect">
            <a:avLst/>
          </a:prstGeom>
          <a:solidFill>
            <a:srgbClr val="FFFFFF"/>
          </a:solidFill>
          <a:ln w="127000" cap="flat" cmpd="sng" algn="ctr">
            <a:noFill/>
            <a:prstDash val="solid"/>
            <a:round/>
            <a:headEnd type="none" w="sm" len="med"/>
            <a:tailEnd type="triangle" w="med" len="sm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A570503-8F5E-0347-B6FB-A1B7563873C5}"/>
              </a:ext>
            </a:extLst>
          </p:cNvPr>
          <p:cNvSpPr/>
          <p:nvPr/>
        </p:nvSpPr>
        <p:spPr bwMode="auto">
          <a:xfrm>
            <a:off x="7819441" y="4802982"/>
            <a:ext cx="257759" cy="335425"/>
          </a:xfrm>
          <a:prstGeom prst="rect">
            <a:avLst/>
          </a:prstGeom>
          <a:solidFill>
            <a:srgbClr val="FFFFFF"/>
          </a:solidFill>
          <a:ln w="127000" cap="flat" cmpd="sng" algn="ctr">
            <a:noFill/>
            <a:prstDash val="solid"/>
            <a:round/>
            <a:headEnd type="none" w="sm" len="med"/>
            <a:tailEnd type="triangle" w="med" len="sm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14C1DA5-4A6A-E341-AAB2-8FDBB12E6E54}"/>
              </a:ext>
            </a:extLst>
          </p:cNvPr>
          <p:cNvSpPr/>
          <p:nvPr/>
        </p:nvSpPr>
        <p:spPr bwMode="auto">
          <a:xfrm>
            <a:off x="7455694" y="4973019"/>
            <a:ext cx="1014413" cy="150024"/>
          </a:xfrm>
          <a:prstGeom prst="rect">
            <a:avLst/>
          </a:prstGeom>
          <a:solidFill>
            <a:srgbClr val="FFFFFF"/>
          </a:solidFill>
          <a:ln w="127000" cap="flat" cmpd="sng" algn="ctr">
            <a:noFill/>
            <a:prstDash val="solid"/>
            <a:round/>
            <a:headEnd type="none" w="sm" len="med"/>
            <a:tailEnd type="triangle" w="med" len="sm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25982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2B0F2-53A7-ED48-8AE4-F1C10D843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Kestrel CFD Solver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B2D982-C53A-D644-921C-9C85F1E6E89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54025" y="789385"/>
            <a:ext cx="8442839" cy="4054078"/>
          </a:xfrm>
        </p:spPr>
        <p:txBody>
          <a:bodyPr/>
          <a:lstStyle/>
          <a:p>
            <a:r>
              <a:rPr lang="en-US" dirty="0"/>
              <a:t>High-fidelity computational code from DoD CREATE-AV</a:t>
            </a:r>
          </a:p>
          <a:p>
            <a:r>
              <a:rPr lang="en-US" dirty="0"/>
              <a:t>Inner/outer grid formulation</a:t>
            </a:r>
          </a:p>
          <a:p>
            <a:pPr lvl="1"/>
            <a:r>
              <a:rPr lang="en-US" dirty="0"/>
              <a:t>Inner unstructured grid and adaptive offbody Cartesian grid</a:t>
            </a:r>
          </a:p>
          <a:p>
            <a:pPr lvl="1"/>
            <a:r>
              <a:rPr lang="en-US" dirty="0"/>
              <a:t>Unstructured grid trimmed at constant surface offset distance</a:t>
            </a:r>
          </a:p>
          <a:p>
            <a:pPr lvl="1"/>
            <a:r>
              <a:rPr lang="en-US" dirty="0"/>
              <a:t>Cartesian solver </a:t>
            </a:r>
            <a:r>
              <a:rPr lang="en-US" dirty="0" err="1"/>
              <a:t>SAMAir</a:t>
            </a:r>
            <a:r>
              <a:rPr lang="en-US" dirty="0"/>
              <a:t> is extremely fast and efficient</a:t>
            </a:r>
          </a:p>
          <a:p>
            <a:pPr lvl="1"/>
            <a:r>
              <a:rPr lang="en-US" dirty="0"/>
              <a:t>Greatest efficiency obtained by representing large portion of flowfield with Cartesian grid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6672E2-B2A7-7F4E-B485-5886D037F8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26</a:t>
            </a:fld>
            <a:endParaRPr lang="en-US" altLang="en-US">
              <a:cs typeface="+mn-cs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BADA0B5-875A-3E4C-A91C-475D75415822}"/>
              </a:ext>
            </a:extLst>
          </p:cNvPr>
          <p:cNvGrpSpPr/>
          <p:nvPr/>
        </p:nvGrpSpPr>
        <p:grpSpPr>
          <a:xfrm>
            <a:off x="1863466" y="2784482"/>
            <a:ext cx="5668840" cy="2123759"/>
            <a:chOff x="2484622" y="3712643"/>
            <a:chExt cx="7558453" cy="2831678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26C3ACF-4D27-104A-AC36-42AACB4A1B9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89776" y="3712643"/>
              <a:ext cx="3618323" cy="2831678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69CCBA7-0568-0D41-9DD0-1F31EB1350C2}"/>
                </a:ext>
              </a:extLst>
            </p:cNvPr>
            <p:cNvSpPr txBox="1"/>
            <p:nvPr/>
          </p:nvSpPr>
          <p:spPr bwMode="auto">
            <a:xfrm>
              <a:off x="8784183" y="5208408"/>
              <a:ext cx="1258892" cy="4924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 rtlCol="0" anchor="ctr">
              <a:spAutoFit/>
            </a:bodyPr>
            <a:lstStyle/>
            <a:p>
              <a:pPr algn="l" eaLnBrk="1" hangingPunct="1"/>
              <a:r>
                <a:rPr lang="en-US" sz="1200" dirty="0">
                  <a:solidFill>
                    <a:srgbClr val="A94C26"/>
                  </a:solidFill>
                  <a:latin typeface="Century Gothic" panose="020B0502020202020204" pitchFamily="34" charset="0"/>
                  <a:ea typeface="MS Gothic" panose="020B0609070205080204" pitchFamily="49" charset="-128"/>
                  <a:cs typeface="Arial" charset="0"/>
                </a:rPr>
                <a:t>Unstructured</a:t>
              </a:r>
              <a:br>
                <a:rPr lang="en-US" sz="1200" dirty="0">
                  <a:solidFill>
                    <a:srgbClr val="A94C26"/>
                  </a:solidFill>
                  <a:latin typeface="Century Gothic" panose="020B0502020202020204" pitchFamily="34" charset="0"/>
                  <a:ea typeface="MS Gothic" panose="020B0609070205080204" pitchFamily="49" charset="-128"/>
                  <a:cs typeface="Arial" charset="0"/>
                </a:rPr>
              </a:br>
              <a:r>
                <a:rPr lang="en-US" sz="1200" dirty="0">
                  <a:solidFill>
                    <a:srgbClr val="A94C26"/>
                  </a:solidFill>
                  <a:latin typeface="Century Gothic" panose="020B0502020202020204" pitchFamily="34" charset="0"/>
                  <a:ea typeface="MS Gothic" panose="020B0609070205080204" pitchFamily="49" charset="-128"/>
                  <a:cs typeface="Arial" charset="0"/>
                </a:rPr>
                <a:t>Surface Grid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14ED3878-AC3C-F046-873B-EEC97C1D6FE0}"/>
                </a:ext>
              </a:extLst>
            </p:cNvPr>
            <p:cNvSpPr txBox="1"/>
            <p:nvPr/>
          </p:nvSpPr>
          <p:spPr bwMode="auto">
            <a:xfrm>
              <a:off x="8486964" y="3712644"/>
              <a:ext cx="1318737" cy="7386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 rtlCol="0" anchor="ctr">
              <a:spAutoFit/>
            </a:bodyPr>
            <a:lstStyle/>
            <a:p>
              <a:pPr algn="l" eaLnBrk="1" hangingPunct="1"/>
              <a:r>
                <a:rPr lang="en-US" sz="1200" dirty="0">
                  <a:solidFill>
                    <a:srgbClr val="005800"/>
                  </a:solidFill>
                  <a:latin typeface="Century Gothic" panose="020B0502020202020204" pitchFamily="34" charset="0"/>
                  <a:ea typeface="MS Gothic" panose="020B0609070205080204" pitchFamily="49" charset="-128"/>
                  <a:cs typeface="Arial" charset="0"/>
                </a:rPr>
                <a:t>Unstructured</a:t>
              </a:r>
              <a:br>
                <a:rPr lang="en-US" sz="1200" dirty="0">
                  <a:solidFill>
                    <a:srgbClr val="005800"/>
                  </a:solidFill>
                  <a:latin typeface="Century Gothic" panose="020B0502020202020204" pitchFamily="34" charset="0"/>
                  <a:ea typeface="MS Gothic" panose="020B0609070205080204" pitchFamily="49" charset="-128"/>
                  <a:cs typeface="Arial" charset="0"/>
                </a:rPr>
              </a:br>
              <a:r>
                <a:rPr lang="en-US" sz="1200" dirty="0">
                  <a:solidFill>
                    <a:srgbClr val="005800"/>
                  </a:solidFill>
                  <a:latin typeface="Century Gothic" panose="020B0502020202020204" pitchFamily="34" charset="0"/>
                  <a:ea typeface="MS Gothic" panose="020B0609070205080204" pitchFamily="49" charset="-128"/>
                  <a:cs typeface="Arial" charset="0"/>
                </a:rPr>
                <a:t>Inner Volume</a:t>
              </a:r>
              <a:br>
                <a:rPr lang="en-US" sz="1200" dirty="0">
                  <a:solidFill>
                    <a:srgbClr val="005800"/>
                  </a:solidFill>
                  <a:latin typeface="Century Gothic" panose="020B0502020202020204" pitchFamily="34" charset="0"/>
                  <a:ea typeface="MS Gothic" panose="020B0609070205080204" pitchFamily="49" charset="-128"/>
                  <a:cs typeface="Arial" charset="0"/>
                </a:rPr>
              </a:br>
              <a:r>
                <a:rPr lang="en-US" sz="1200" dirty="0">
                  <a:solidFill>
                    <a:srgbClr val="005800"/>
                  </a:solidFill>
                  <a:latin typeface="Century Gothic" panose="020B0502020202020204" pitchFamily="34" charset="0"/>
                  <a:ea typeface="MS Gothic" panose="020B0609070205080204" pitchFamily="49" charset="-128"/>
                  <a:cs typeface="Arial" charset="0"/>
                </a:rPr>
                <a:t>Grid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EE1FAA4-14E0-5E47-8D5E-4DA77AE461F9}"/>
                </a:ext>
              </a:extLst>
            </p:cNvPr>
            <p:cNvSpPr txBox="1"/>
            <p:nvPr/>
          </p:nvSpPr>
          <p:spPr bwMode="auto">
            <a:xfrm>
              <a:off x="2484622" y="4079979"/>
              <a:ext cx="959665" cy="9848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 rtlCol="0" anchor="ctr">
              <a:spAutoFit/>
            </a:bodyPr>
            <a:lstStyle/>
            <a:p>
              <a:pPr algn="l" eaLnBrk="1" hangingPunct="1"/>
              <a:r>
                <a:rPr lang="en-US" sz="1200" dirty="0">
                  <a:solidFill>
                    <a:srgbClr val="808080"/>
                  </a:solidFill>
                  <a:latin typeface="Century Gothic" panose="020B0502020202020204" pitchFamily="34" charset="0"/>
                  <a:ea typeface="MS Gothic" panose="020B0609070205080204" pitchFamily="49" charset="-128"/>
                  <a:cs typeface="Arial" charset="0"/>
                </a:rPr>
                <a:t>Adaptive</a:t>
              </a:r>
              <a:br>
                <a:rPr lang="en-US" sz="1200" dirty="0">
                  <a:solidFill>
                    <a:srgbClr val="808080"/>
                  </a:solidFill>
                  <a:latin typeface="Century Gothic" panose="020B0502020202020204" pitchFamily="34" charset="0"/>
                  <a:ea typeface="MS Gothic" panose="020B0609070205080204" pitchFamily="49" charset="-128"/>
                  <a:cs typeface="Arial" charset="0"/>
                </a:rPr>
              </a:br>
              <a:r>
                <a:rPr lang="en-US" sz="1200" dirty="0">
                  <a:solidFill>
                    <a:srgbClr val="808080"/>
                  </a:solidFill>
                  <a:latin typeface="Century Gothic" panose="020B0502020202020204" pitchFamily="34" charset="0"/>
                  <a:ea typeface="MS Gothic" panose="020B0609070205080204" pitchFamily="49" charset="-128"/>
                  <a:cs typeface="Arial" charset="0"/>
                </a:rPr>
                <a:t>Offbody</a:t>
              </a:r>
              <a:br>
                <a:rPr lang="en-US" sz="1200" dirty="0">
                  <a:solidFill>
                    <a:srgbClr val="808080"/>
                  </a:solidFill>
                  <a:latin typeface="Century Gothic" panose="020B0502020202020204" pitchFamily="34" charset="0"/>
                  <a:ea typeface="MS Gothic" panose="020B0609070205080204" pitchFamily="49" charset="-128"/>
                  <a:cs typeface="Arial" charset="0"/>
                </a:rPr>
              </a:br>
              <a:r>
                <a:rPr lang="en-US" sz="1200" dirty="0">
                  <a:solidFill>
                    <a:srgbClr val="808080"/>
                  </a:solidFill>
                  <a:latin typeface="Century Gothic" panose="020B0502020202020204" pitchFamily="34" charset="0"/>
                  <a:ea typeface="MS Gothic" panose="020B0609070205080204" pitchFamily="49" charset="-128"/>
                  <a:cs typeface="Arial" charset="0"/>
                </a:rPr>
                <a:t>Cartesian</a:t>
              </a:r>
              <a:br>
                <a:rPr lang="en-US" sz="1200" dirty="0">
                  <a:solidFill>
                    <a:srgbClr val="808080"/>
                  </a:solidFill>
                  <a:latin typeface="Century Gothic" panose="020B0502020202020204" pitchFamily="34" charset="0"/>
                  <a:ea typeface="MS Gothic" panose="020B0609070205080204" pitchFamily="49" charset="-128"/>
                  <a:cs typeface="Arial" charset="0"/>
                </a:rPr>
              </a:br>
              <a:r>
                <a:rPr lang="en-US" sz="1200" dirty="0">
                  <a:solidFill>
                    <a:srgbClr val="808080"/>
                  </a:solidFill>
                  <a:latin typeface="Century Gothic" panose="020B0502020202020204" pitchFamily="34" charset="0"/>
                  <a:ea typeface="MS Gothic" panose="020B0609070205080204" pitchFamily="49" charset="-128"/>
                  <a:cs typeface="Arial" charset="0"/>
                </a:rPr>
                <a:t>Grid</a:t>
              </a:r>
            </a:p>
          </p:txBody>
        </p: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98BD2BFF-0A12-FC47-AA77-C49D73B170BB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066239" y="5254600"/>
              <a:ext cx="643708" cy="200031"/>
            </a:xfrm>
            <a:prstGeom prst="straightConnector1">
              <a:avLst/>
            </a:prstGeom>
            <a:ln w="53975" cap="rnd">
              <a:solidFill>
                <a:srgbClr val="A94C26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D38F3605-8B6C-7F46-9CBB-4BB8AFB5D3A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202078" y="4082870"/>
              <a:ext cx="1186015" cy="489557"/>
            </a:xfrm>
            <a:prstGeom prst="straightConnector1">
              <a:avLst/>
            </a:prstGeom>
            <a:ln w="53975" cap="rnd">
              <a:solidFill>
                <a:srgbClr val="0058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7CEDEA6E-102F-9842-B2DB-2BCC27F1A157}"/>
                </a:ext>
              </a:extLst>
            </p:cNvPr>
            <p:cNvCxnSpPr>
              <a:cxnSpLocks/>
              <a:stCxn id="9" idx="3"/>
            </p:cNvCxnSpPr>
            <p:nvPr/>
          </p:nvCxnSpPr>
          <p:spPr>
            <a:xfrm>
              <a:off x="3444287" y="4572421"/>
              <a:ext cx="844179" cy="331033"/>
            </a:xfrm>
            <a:prstGeom prst="straightConnector1">
              <a:avLst/>
            </a:prstGeom>
            <a:ln w="53975" cap="rnd">
              <a:solidFill>
                <a:srgbClr val="80808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245581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2B0F2-53A7-ED48-8AE4-F1C10D843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Kestrel CFD Solver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B2D982-C53A-D644-921C-9C85F1E6E89A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Adaptive offbody grid eliminates need for an unstructured grid at each roll angle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6672E2-B2A7-7F4E-B485-5886D037F8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27</a:t>
            </a:fld>
            <a:endParaRPr lang="en-US" altLang="en-US">
              <a:cs typeface="+mn-cs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F7DB42D-FC07-D74D-9CB3-4F941854582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04566" y="1300899"/>
            <a:ext cx="4365545" cy="341644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C19B369-ABEF-4748-8178-D8E4F8A035A1}"/>
              </a:ext>
            </a:extLst>
          </p:cNvPr>
          <p:cNvSpPr txBox="1"/>
          <p:nvPr/>
        </p:nvSpPr>
        <p:spPr bwMode="auto">
          <a:xfrm>
            <a:off x="7548885" y="3239167"/>
            <a:ext cx="94416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rtlCol="0" anchor="ctr">
            <a:spAutoFit/>
          </a:bodyPr>
          <a:lstStyle/>
          <a:p>
            <a:pPr algn="l" eaLnBrk="1" hangingPunct="1"/>
            <a:r>
              <a:rPr lang="en-US" sz="1200" dirty="0">
                <a:solidFill>
                  <a:srgbClr val="A94C26"/>
                </a:solidFill>
                <a:latin typeface="Century Gothic" panose="020B0502020202020204" pitchFamily="34" charset="0"/>
                <a:ea typeface="MS Gothic" panose="020B0609070205080204" pitchFamily="49" charset="-128"/>
                <a:cs typeface="Arial" charset="0"/>
              </a:rPr>
              <a:t>Unstructured</a:t>
            </a:r>
            <a:br>
              <a:rPr lang="en-US" sz="1200" dirty="0">
                <a:solidFill>
                  <a:srgbClr val="A94C26"/>
                </a:solidFill>
                <a:latin typeface="Century Gothic" panose="020B0502020202020204" pitchFamily="34" charset="0"/>
                <a:ea typeface="MS Gothic" panose="020B0609070205080204" pitchFamily="49" charset="-128"/>
                <a:cs typeface="Arial" charset="0"/>
              </a:rPr>
            </a:br>
            <a:r>
              <a:rPr lang="en-US" sz="1200" dirty="0">
                <a:solidFill>
                  <a:srgbClr val="A94C26"/>
                </a:solidFill>
                <a:latin typeface="Century Gothic" panose="020B0502020202020204" pitchFamily="34" charset="0"/>
                <a:ea typeface="MS Gothic" panose="020B0609070205080204" pitchFamily="49" charset="-128"/>
                <a:cs typeface="Arial" charset="0"/>
              </a:rPr>
              <a:t>Surface Grid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4CFFBE8-1BC8-9E43-86B4-5D0590BA8F63}"/>
              </a:ext>
            </a:extLst>
          </p:cNvPr>
          <p:cNvSpPr txBox="1"/>
          <p:nvPr/>
        </p:nvSpPr>
        <p:spPr bwMode="auto">
          <a:xfrm>
            <a:off x="7147866" y="1561837"/>
            <a:ext cx="13577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rtlCol="0" anchor="ctr">
            <a:spAutoFit/>
          </a:bodyPr>
          <a:lstStyle/>
          <a:p>
            <a:pPr algn="l" eaLnBrk="1" hangingPunct="1"/>
            <a:r>
              <a:rPr lang="en-US" sz="1200" dirty="0">
                <a:solidFill>
                  <a:srgbClr val="005800"/>
                </a:solidFill>
                <a:latin typeface="Century Gothic" panose="020B0502020202020204" pitchFamily="34" charset="0"/>
                <a:ea typeface="MS Gothic" panose="020B0609070205080204" pitchFamily="49" charset="-128"/>
                <a:cs typeface="Arial" charset="0"/>
              </a:rPr>
              <a:t>Unstructured Inner</a:t>
            </a:r>
          </a:p>
          <a:p>
            <a:pPr algn="l" eaLnBrk="1" hangingPunct="1"/>
            <a:r>
              <a:rPr lang="en-US" sz="1200" dirty="0">
                <a:solidFill>
                  <a:srgbClr val="005800"/>
                </a:solidFill>
                <a:latin typeface="Century Gothic" panose="020B0502020202020204" pitchFamily="34" charset="0"/>
                <a:ea typeface="MS Gothic" panose="020B0609070205080204" pitchFamily="49" charset="-128"/>
                <a:cs typeface="Arial" charset="0"/>
              </a:rPr>
              <a:t>Volume Grid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38453A7-3F74-C54E-823F-3557EE400E01}"/>
              </a:ext>
            </a:extLst>
          </p:cNvPr>
          <p:cNvSpPr txBox="1"/>
          <p:nvPr/>
        </p:nvSpPr>
        <p:spPr bwMode="auto">
          <a:xfrm>
            <a:off x="537790" y="1760807"/>
            <a:ext cx="172004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 rtlCol="0" anchor="ctr">
            <a:spAutoFit/>
          </a:bodyPr>
          <a:lstStyle/>
          <a:p>
            <a:pPr algn="l" eaLnBrk="1" hangingPunct="1"/>
            <a:r>
              <a:rPr lang="en-US" sz="1200" dirty="0">
                <a:solidFill>
                  <a:srgbClr val="808080"/>
                </a:solidFill>
                <a:latin typeface="Century Gothic" panose="020B0502020202020204" pitchFamily="34" charset="0"/>
                <a:ea typeface="MS Gothic" panose="020B0609070205080204" pitchFamily="49" charset="-128"/>
                <a:cs typeface="Arial" charset="0"/>
              </a:rPr>
              <a:t>Adaptive Offbody</a:t>
            </a:r>
            <a:br>
              <a:rPr lang="en-US" sz="1200" dirty="0">
                <a:solidFill>
                  <a:srgbClr val="808080"/>
                </a:solidFill>
                <a:latin typeface="Century Gothic" panose="020B0502020202020204" pitchFamily="34" charset="0"/>
                <a:ea typeface="MS Gothic" panose="020B0609070205080204" pitchFamily="49" charset="-128"/>
                <a:cs typeface="Arial" charset="0"/>
              </a:rPr>
            </a:br>
            <a:r>
              <a:rPr lang="en-US" sz="1200" dirty="0">
                <a:solidFill>
                  <a:srgbClr val="808080"/>
                </a:solidFill>
                <a:latin typeface="Century Gothic" panose="020B0502020202020204" pitchFamily="34" charset="0"/>
                <a:ea typeface="MS Gothic" panose="020B0609070205080204" pitchFamily="49" charset="-128"/>
                <a:cs typeface="Arial" charset="0"/>
              </a:rPr>
              <a:t>Cartesian Grid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C9B88A61-6AE3-6B4B-8F94-F5526103D6A0}"/>
              </a:ext>
            </a:extLst>
          </p:cNvPr>
          <p:cNvCxnSpPr>
            <a:cxnSpLocks/>
          </p:cNvCxnSpPr>
          <p:nvPr/>
        </p:nvCxnSpPr>
        <p:spPr>
          <a:xfrm flipH="1" flipV="1">
            <a:off x="6612532" y="3126764"/>
            <a:ext cx="846787" cy="297072"/>
          </a:xfrm>
          <a:prstGeom prst="straightConnector1">
            <a:avLst/>
          </a:prstGeom>
          <a:ln w="53975" cap="rnd">
            <a:solidFill>
              <a:srgbClr val="A94C2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21FEF705-8E29-1F44-A6A9-364F8AF44E38}"/>
              </a:ext>
            </a:extLst>
          </p:cNvPr>
          <p:cNvCxnSpPr>
            <a:cxnSpLocks/>
          </p:cNvCxnSpPr>
          <p:nvPr/>
        </p:nvCxnSpPr>
        <p:spPr>
          <a:xfrm flipH="1">
            <a:off x="5597638" y="1747582"/>
            <a:ext cx="1430939" cy="590656"/>
          </a:xfrm>
          <a:prstGeom prst="straightConnector1">
            <a:avLst/>
          </a:prstGeom>
          <a:ln w="53975" cap="rnd">
            <a:solidFill>
              <a:srgbClr val="0058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C44F4AA-B431-D04C-B186-FE894575BF78}"/>
              </a:ext>
            </a:extLst>
          </p:cNvPr>
          <p:cNvCxnSpPr>
            <a:cxnSpLocks/>
          </p:cNvCxnSpPr>
          <p:nvPr/>
        </p:nvCxnSpPr>
        <p:spPr>
          <a:xfrm>
            <a:off x="1746100" y="2064280"/>
            <a:ext cx="1200707" cy="369332"/>
          </a:xfrm>
          <a:prstGeom prst="straightConnector1">
            <a:avLst/>
          </a:prstGeom>
          <a:ln w="53975" cap="rnd">
            <a:solidFill>
              <a:srgbClr val="80808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96731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0B970-487B-1E42-8200-85E7AE25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Nearbody/Offbody Grid Overlap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785EE-8466-1843-9109-EA7B7E3467E4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Trimmed unstructured grid (tetrahedron and prisms) are visible</a:t>
            </a:r>
          </a:p>
          <a:p>
            <a:r>
              <a:rPr lang="en-US" dirty="0"/>
              <a:t>Overlapping Cartesian grid refined to capture wake aerodynamics</a:t>
            </a:r>
          </a:p>
          <a:p>
            <a:r>
              <a:rPr lang="en-US" dirty="0"/>
              <a:t>Increased grid refinement in</a:t>
            </a:r>
            <a:br>
              <a:rPr lang="en-US" dirty="0"/>
            </a:br>
            <a:r>
              <a:rPr lang="en-US" dirty="0"/>
              <a:t>regions of high gradients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A73623-6F4F-3C47-BA8A-2AA48E2A69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28</a:t>
            </a:fld>
            <a:endParaRPr lang="en-US" altLang="en-US"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E984C29-251D-BD40-B9CC-4FBF13647E2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68153" y="1820924"/>
            <a:ext cx="3614313" cy="321272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C772E5D-03B7-7A47-ACC1-0FE9806AA64C}"/>
              </a:ext>
            </a:extLst>
          </p:cNvPr>
          <p:cNvSpPr txBox="1"/>
          <p:nvPr/>
        </p:nvSpPr>
        <p:spPr bwMode="auto">
          <a:xfrm>
            <a:off x="4506774" y="4354115"/>
            <a:ext cx="107112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Port SRB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C7C64F3-3E14-4245-AA8B-6FEE8EE0FCE6}"/>
              </a:ext>
            </a:extLst>
          </p:cNvPr>
          <p:cNvSpPr txBox="1"/>
          <p:nvPr/>
        </p:nvSpPr>
        <p:spPr bwMode="auto">
          <a:xfrm>
            <a:off x="4266323" y="2380056"/>
            <a:ext cx="155202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Centerbody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0C971D9-8CF9-4547-BB2A-FE28B8F9150F}"/>
              </a:ext>
            </a:extLst>
          </p:cNvPr>
          <p:cNvSpPr txBox="1"/>
          <p:nvPr/>
        </p:nvSpPr>
        <p:spPr bwMode="auto">
          <a:xfrm>
            <a:off x="7960061" y="2018690"/>
            <a:ext cx="1085233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rtlCol="0" anchor="ctr">
            <a:spAutoFit/>
          </a:bodyPr>
          <a:lstStyle/>
          <a:p>
            <a:pPr algn="ctr"/>
            <a:r>
              <a:rPr lang="en-US" dirty="0">
                <a:latin typeface="Century Gothic" panose="020B0502020202020204" pitchFamily="34" charset="0"/>
              </a:rPr>
              <a:t>Attached</a:t>
            </a:r>
            <a:br>
              <a:rPr lang="en-US" dirty="0">
                <a:latin typeface="Century Gothic" panose="020B0502020202020204" pitchFamily="34" charset="0"/>
              </a:rPr>
            </a:br>
            <a:r>
              <a:rPr lang="en-US" dirty="0">
                <a:latin typeface="Century Gothic" panose="020B0502020202020204" pitchFamily="34" charset="0"/>
              </a:rPr>
              <a:t>Flow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88B110-FB34-5F41-BC00-60956829BD37}"/>
              </a:ext>
            </a:extLst>
          </p:cNvPr>
          <p:cNvSpPr txBox="1"/>
          <p:nvPr/>
        </p:nvSpPr>
        <p:spPr bwMode="auto">
          <a:xfrm>
            <a:off x="7633168" y="4396252"/>
            <a:ext cx="1433085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rtlCol="0" anchor="ctr">
            <a:spAutoFit/>
          </a:bodyPr>
          <a:lstStyle/>
          <a:p>
            <a:pPr algn="ctr"/>
            <a:r>
              <a:rPr lang="en-US" dirty="0">
                <a:latin typeface="Century Gothic" panose="020B0502020202020204" pitchFamily="34" charset="0"/>
              </a:rPr>
              <a:t>Decelerated</a:t>
            </a:r>
            <a:br>
              <a:rPr lang="en-US" dirty="0">
                <a:latin typeface="Century Gothic" panose="020B0502020202020204" pitchFamily="34" charset="0"/>
              </a:rPr>
            </a:br>
            <a:r>
              <a:rPr lang="en-US" dirty="0">
                <a:latin typeface="Century Gothic" panose="020B0502020202020204" pitchFamily="34" charset="0"/>
              </a:rPr>
              <a:t>Flow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568BC44-C789-5D4B-80B9-B6454C311A2F}"/>
              </a:ext>
            </a:extLst>
          </p:cNvPr>
          <p:cNvCxnSpPr>
            <a:cxnSpLocks/>
            <a:stCxn id="15" idx="1"/>
          </p:cNvCxnSpPr>
          <p:nvPr/>
        </p:nvCxnSpPr>
        <p:spPr>
          <a:xfrm flipH="1" flipV="1">
            <a:off x="6224457" y="4276931"/>
            <a:ext cx="1408711" cy="396320"/>
          </a:xfrm>
          <a:prstGeom prst="straightConnector1">
            <a:avLst/>
          </a:prstGeom>
          <a:ln w="53975" cap="rnd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66BA5F42-E0FD-6A45-BB2C-D5E1E698337E}"/>
              </a:ext>
            </a:extLst>
          </p:cNvPr>
          <p:cNvCxnSpPr>
            <a:cxnSpLocks/>
          </p:cNvCxnSpPr>
          <p:nvPr/>
        </p:nvCxnSpPr>
        <p:spPr>
          <a:xfrm flipH="1">
            <a:off x="6757851" y="2295689"/>
            <a:ext cx="1122785" cy="284227"/>
          </a:xfrm>
          <a:prstGeom prst="straightConnector1">
            <a:avLst/>
          </a:prstGeom>
          <a:ln w="53975" cap="rnd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24324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2BCE0-8AF3-834E-B003-AEDEF0695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Nearbody/Offbody Grid Adaptation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0AA1F-3AA1-0246-9AC8-1A0CE11ADAFE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/>
              <a:t>Solution adaptive refinement in regions of interest</a:t>
            </a:r>
          </a:p>
          <a:p>
            <a:pPr lvl="1"/>
            <a:r>
              <a:rPr lang="en-US"/>
              <a:t>Mesh adaptation on outer Cartesian grid</a:t>
            </a:r>
          </a:p>
          <a:p>
            <a:pPr lvl="1"/>
            <a:r>
              <a:rPr lang="en-US"/>
              <a:t>Off-body grid refinement activated by exceeding a </a:t>
            </a:r>
            <a:br>
              <a:rPr lang="en-US"/>
            </a:br>
            <a:r>
              <a:rPr lang="en-US"/>
              <a:t>threshold of vorticity magnitude</a:t>
            </a:r>
          </a:p>
          <a:p>
            <a:r>
              <a:rPr lang="en-US"/>
              <a:t>Inner unstructured grid held constant</a:t>
            </a:r>
          </a:p>
          <a:p>
            <a:r>
              <a:rPr lang="en-US"/>
              <a:t>Cartesian grids can be in excess of 3 billion points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3B1FE2-3544-6D4A-8D55-094B968A4E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29</a:t>
            </a:fld>
            <a:endParaRPr lang="en-US" altLang="en-US">
              <a:cs typeface="+mn-cs"/>
            </a:endParaRPr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C238BAE7-86EE-1144-9C47-B6602CA72C26}"/>
              </a:ext>
            </a:extLst>
          </p:cNvPr>
          <p:cNvSpPr/>
          <p:nvPr/>
        </p:nvSpPr>
        <p:spPr bwMode="auto">
          <a:xfrm>
            <a:off x="2716759" y="3481165"/>
            <a:ext cx="1061186" cy="693019"/>
          </a:xfrm>
          <a:prstGeom prst="rightArrow">
            <a:avLst/>
          </a:prstGeom>
          <a:solidFill>
            <a:srgbClr val="00B050"/>
          </a:solidFill>
          <a:ln w="9525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ctr" anchorCtr="0" compatLnSpc="1">
            <a:prstTxWarp prst="textNoShape">
              <a:avLst/>
            </a:prstTxWarp>
          </a:bodyPr>
          <a:lstStyle/>
          <a:p>
            <a:pPr algn="ctr" defTabSz="685800" eaLnBrk="0" hangingPunct="0"/>
            <a:r>
              <a:rPr lang="en-US" sz="1050" b="1">
                <a:solidFill>
                  <a:srgbClr val="FFFFFF"/>
                </a:solidFill>
                <a:latin typeface="Century Gothic" panose="020B0502020202020204" pitchFamily="34" charset="0"/>
              </a:rPr>
              <a:t>Refinement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2BDCC78-AC60-F04E-9AFA-6704FA103BF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01051" y="830221"/>
            <a:ext cx="2221420" cy="197459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1434B54-453B-784B-89B3-D873E185FB9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9592"/>
          <a:stretch/>
        </p:blipFill>
        <p:spPr>
          <a:xfrm>
            <a:off x="6701051" y="3095060"/>
            <a:ext cx="2221420" cy="158771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94FD47D-18E3-814C-9767-B231988E13F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716054" y="2960710"/>
            <a:ext cx="2107627" cy="173393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FFA3621-FD40-7149-A0AA-36E9978FCDB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671024" y="2960710"/>
            <a:ext cx="2107627" cy="173393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576FEF4-C5D4-5144-8913-CDA4D429DF8F}"/>
              </a:ext>
            </a:extLst>
          </p:cNvPr>
          <p:cNvSpPr txBox="1"/>
          <p:nvPr/>
        </p:nvSpPr>
        <p:spPr bwMode="auto">
          <a:xfrm>
            <a:off x="3694707" y="4904931"/>
            <a:ext cx="2107627" cy="184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 rtlCol="0" anchor="ctr">
            <a:spAutoFit/>
          </a:bodyPr>
          <a:lstStyle/>
          <a:p>
            <a:pPr algn="ctr" eaLnBrk="1" hangingPunct="1"/>
            <a:r>
              <a:rPr lang="en-US" sz="1200">
                <a:solidFill>
                  <a:schemeClr val="bg1"/>
                </a:solidFill>
                <a:latin typeface="Century Gothic" panose="020B0502020202020204" pitchFamily="34" charset="0"/>
                <a:ea typeface="MS Gothic" panose="020B0609070205080204" pitchFamily="49" charset="-128"/>
                <a:cs typeface="Arial" charset="0"/>
              </a:rPr>
              <a:t>Start of time averaging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ED46978-CFEF-AE48-B1DA-4E69908B93E8}"/>
              </a:ext>
            </a:extLst>
          </p:cNvPr>
          <p:cNvSpPr txBox="1"/>
          <p:nvPr/>
        </p:nvSpPr>
        <p:spPr bwMode="auto">
          <a:xfrm>
            <a:off x="1045965" y="4916652"/>
            <a:ext cx="1357744" cy="184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rtlCol="0" anchor="ctr">
            <a:spAutoFit/>
          </a:bodyPr>
          <a:lstStyle/>
          <a:p>
            <a:pPr algn="ctr" eaLnBrk="1" hangingPunct="1"/>
            <a:r>
              <a:rPr lang="en-US" sz="1200">
                <a:solidFill>
                  <a:schemeClr val="bg1"/>
                </a:solidFill>
                <a:latin typeface="Century Gothic" panose="020B0502020202020204" pitchFamily="34" charset="0"/>
                <a:ea typeface="MS Gothic" panose="020B0609070205080204" pitchFamily="49" charset="-128"/>
                <a:cs typeface="Arial" charset="0"/>
              </a:rPr>
              <a:t>Solution setting up</a:t>
            </a:r>
          </a:p>
        </p:txBody>
      </p:sp>
    </p:spTree>
    <p:extLst>
      <p:ext uri="{BB962C8B-B14F-4D97-AF65-F5344CB8AC3E}">
        <p14:creationId xmlns:p14="http://schemas.microsoft.com/office/powerpoint/2010/main" val="23070625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906D9-C9ED-A642-92C7-32CAB3C56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Kestrel – Selected CFD Solver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1CC2C-953D-064C-828C-0090A53164F7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Kestrel contains advanced IDDES model</a:t>
            </a:r>
          </a:p>
          <a:p>
            <a:pPr lvl="1"/>
            <a:r>
              <a:rPr lang="en-US" dirty="0"/>
              <a:t>FUN3D: MDDES</a:t>
            </a:r>
          </a:p>
          <a:p>
            <a:pPr lvl="1"/>
            <a:r>
              <a:rPr lang="en-US" dirty="0"/>
              <a:t>USM3D: DES</a:t>
            </a:r>
          </a:p>
          <a:p>
            <a:r>
              <a:rPr lang="en-US" dirty="0"/>
              <a:t>Best comparison to experimental data of codes tested</a:t>
            </a:r>
          </a:p>
          <a:p>
            <a:r>
              <a:rPr lang="en-US" dirty="0"/>
              <a:t>Adaptive wake refinement does not require grids for each roll angle</a:t>
            </a:r>
          </a:p>
          <a:p>
            <a:r>
              <a:rPr lang="en-US" dirty="0"/>
              <a:t>Decreased computational cost</a:t>
            </a:r>
          </a:p>
          <a:p>
            <a:pPr lvl="1"/>
            <a:r>
              <a:rPr lang="en-US" dirty="0"/>
              <a:t>Significantly cheaper for database-level analysis (~60 simulations)</a:t>
            </a:r>
          </a:p>
          <a:p>
            <a:pPr lvl="1"/>
            <a:r>
              <a:rPr lang="en-US" dirty="0"/>
              <a:t>Faster than USM3D which was faster than FUN3D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395E07-CA33-D842-B52D-581709A315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30</a:t>
            </a:fld>
            <a:endParaRPr lang="en-US" altLang="en-US"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D6A49C-AAD6-B14F-BA64-E4EA8C6674D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94794" y="789386"/>
            <a:ext cx="1466157" cy="966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6616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992E2-B570-1340-B081-624298EEB544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Massively-separated flow present on leeward side of vehicle</a:t>
            </a:r>
          </a:p>
          <a:p>
            <a:r>
              <a:rPr lang="en-US" dirty="0"/>
              <a:t>Nondimensional total head plotted</a:t>
            </a:r>
          </a:p>
          <a:p>
            <a:r>
              <a:rPr lang="en-US" dirty="0"/>
              <a:t>DDES models needed to accurately capture the flowfield</a:t>
            </a:r>
          </a:p>
          <a:p>
            <a:r>
              <a:rPr lang="en-US" dirty="0"/>
              <a:t>RANS and URANS fail to capture the extent of the wake and intensity of the asymmetric vortices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16AA94-4E72-1746-8DFE-7B39CED3C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Temporal Scheme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EB1013-A7A1-9C4F-927C-15BBF924A2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31</a:t>
            </a:fld>
            <a:endParaRPr lang="en-US" altLang="en-US"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98A7D2F-E7D9-7274-9EEE-4984B909DE4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147125" y="3048000"/>
            <a:ext cx="2685862" cy="164339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EFEF1D3-30F5-2981-DA71-03E86045BF1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82165" y="3004420"/>
            <a:ext cx="2684282" cy="1676604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67DB8B5-16E2-7803-A99A-2EEEFFFE606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15625" y="2981231"/>
            <a:ext cx="2679197" cy="167660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D60B4C9-C4A0-A042-8BFB-7435D8C361CE}"/>
              </a:ext>
            </a:extLst>
          </p:cNvPr>
          <p:cNvSpPr txBox="1"/>
          <p:nvPr/>
        </p:nvSpPr>
        <p:spPr bwMode="auto">
          <a:xfrm>
            <a:off x="1151286" y="2828100"/>
            <a:ext cx="7825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r>
              <a:rPr lang="en-US" dirty="0">
                <a:latin typeface="Century Gothic" panose="020B0502020202020204" pitchFamily="34" charset="0"/>
              </a:rPr>
              <a:t>RANS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E6D5911-ACB3-1F4A-9470-A7EBA1C32F24}"/>
              </a:ext>
            </a:extLst>
          </p:cNvPr>
          <p:cNvSpPr txBox="1"/>
          <p:nvPr/>
        </p:nvSpPr>
        <p:spPr bwMode="auto">
          <a:xfrm>
            <a:off x="4222024" y="2828100"/>
            <a:ext cx="93326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URANS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860CFB4-BCA6-1541-ACEF-5D31AD62C370}"/>
              </a:ext>
            </a:extLst>
          </p:cNvPr>
          <p:cNvSpPr txBox="1"/>
          <p:nvPr/>
        </p:nvSpPr>
        <p:spPr bwMode="auto">
          <a:xfrm>
            <a:off x="7429127" y="2828100"/>
            <a:ext cx="7665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DDES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D645D217-18B8-6F40-8ACD-ED765B4129E6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75362" y="4593147"/>
            <a:ext cx="1637538" cy="550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73632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80820-6336-DB47-96B8-0D089D4739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Turbulence Model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36597A-885F-4645-9D02-4491E88A5B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32</a:t>
            </a:fld>
            <a:endParaRPr lang="en-US" altLang="en-US"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0854B2-7325-804D-AD08-EFE9ABF6D68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5595" y="1988050"/>
            <a:ext cx="7232811" cy="243152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27185E-AA01-AA48-AD15-CD76CF36F7FB}"/>
              </a:ext>
            </a:extLst>
          </p:cNvPr>
          <p:cNvSpPr txBox="1"/>
          <p:nvPr/>
        </p:nvSpPr>
        <p:spPr bwMode="auto">
          <a:xfrm>
            <a:off x="3134255" y="763327"/>
            <a:ext cx="286007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r>
              <a:rPr lang="en-US">
                <a:latin typeface="Century Gothic" panose="020B0502020202020204" pitchFamily="34" charset="0"/>
              </a:rPr>
              <a:t>Differing Coanda States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FFE0E43-09EA-8E4D-B6C9-34D84432C6C7}"/>
              </a:ext>
            </a:extLst>
          </p:cNvPr>
          <p:cNvCxnSpPr>
            <a:cxnSpLocks/>
          </p:cNvCxnSpPr>
          <p:nvPr/>
        </p:nvCxnSpPr>
        <p:spPr>
          <a:xfrm flipH="1">
            <a:off x="2527443" y="1086492"/>
            <a:ext cx="2036851" cy="2049695"/>
          </a:xfrm>
          <a:prstGeom prst="straightConnector1">
            <a:avLst/>
          </a:prstGeom>
          <a:ln w="53975" cap="rnd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95123E0-4E7B-8D40-8DA4-1E9B80EF48F7}"/>
              </a:ext>
            </a:extLst>
          </p:cNvPr>
          <p:cNvCxnSpPr>
            <a:cxnSpLocks/>
          </p:cNvCxnSpPr>
          <p:nvPr/>
        </p:nvCxnSpPr>
        <p:spPr>
          <a:xfrm>
            <a:off x="4565579" y="1086492"/>
            <a:ext cx="0" cy="1972638"/>
          </a:xfrm>
          <a:prstGeom prst="straightConnector1">
            <a:avLst/>
          </a:prstGeom>
          <a:ln w="53975" cap="rnd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9BF2E97-343D-854B-99CE-5D4D05C44B01}"/>
              </a:ext>
            </a:extLst>
          </p:cNvPr>
          <p:cNvCxnSpPr>
            <a:cxnSpLocks/>
          </p:cNvCxnSpPr>
          <p:nvPr/>
        </p:nvCxnSpPr>
        <p:spPr>
          <a:xfrm>
            <a:off x="4564294" y="1086492"/>
            <a:ext cx="2270588" cy="2049695"/>
          </a:xfrm>
          <a:prstGeom prst="straightConnector1">
            <a:avLst/>
          </a:prstGeom>
          <a:ln w="53975" cap="rnd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56078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B709A-6AB5-E449-8C78-5603BACB7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Computational Setup Established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3368C-C0EF-AD48-A50E-52A86161D6EC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Significant effort to quantify independent effects of 12 key settings</a:t>
            </a:r>
          </a:p>
          <a:p>
            <a:r>
              <a:rPr lang="en-US" dirty="0"/>
              <a:t>Best practices established </a:t>
            </a:r>
            <a:br>
              <a:rPr lang="en-US" dirty="0"/>
            </a:br>
            <a:r>
              <a:rPr lang="en-US" dirty="0"/>
              <a:t>and quantified</a:t>
            </a:r>
          </a:p>
          <a:p>
            <a:pPr lvl="1"/>
            <a:r>
              <a:rPr lang="en-US" dirty="0"/>
              <a:t>SA DDES</a:t>
            </a:r>
          </a:p>
          <a:p>
            <a:pPr lvl="1"/>
            <a:r>
              <a:rPr lang="en-US" dirty="0"/>
              <a:t>KCFD 2</a:t>
            </a:r>
            <a:r>
              <a:rPr lang="en-US" baseline="30000" dirty="0"/>
              <a:t>nd</a:t>
            </a:r>
            <a:r>
              <a:rPr lang="en-US" dirty="0"/>
              <a:t>-order spatial discretization</a:t>
            </a:r>
          </a:p>
          <a:p>
            <a:pPr lvl="1"/>
            <a:r>
              <a:rPr lang="en-US" dirty="0" err="1"/>
              <a:t>SAMAir</a:t>
            </a:r>
            <a:r>
              <a:rPr lang="en-US" dirty="0"/>
              <a:t> 3</a:t>
            </a:r>
            <a:r>
              <a:rPr lang="en-US" baseline="30000" dirty="0"/>
              <a:t>rd</a:t>
            </a:r>
            <a:r>
              <a:rPr lang="en-US" dirty="0"/>
              <a:t>-order spatial discretization</a:t>
            </a:r>
          </a:p>
          <a:p>
            <a:pPr lvl="1"/>
            <a:r>
              <a:rPr lang="en-US" dirty="0"/>
              <a:t>Critical to run solution long enough to set up and</a:t>
            </a:r>
            <a:br>
              <a:rPr lang="en-US" dirty="0"/>
            </a:br>
            <a:r>
              <a:rPr lang="en-US" dirty="0"/>
              <a:t>reach a statistically-steady state</a:t>
            </a:r>
          </a:p>
          <a:p>
            <a:r>
              <a:rPr lang="en-US" dirty="0"/>
              <a:t>Nondimensional time step established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Good comparison to experimental data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4BF6AF-CC02-884F-84FE-DCEB4DFE45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33</a:t>
            </a:fld>
            <a:endParaRPr lang="en-US" altLang="en-US">
              <a:cs typeface="+mn-cs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C716A1E3-77F7-F14E-8D00-82797872AB80}"/>
              </a:ext>
            </a:extLst>
          </p:cNvPr>
          <p:cNvGrpSpPr/>
          <p:nvPr/>
        </p:nvGrpSpPr>
        <p:grpSpPr>
          <a:xfrm>
            <a:off x="5452637" y="1644542"/>
            <a:ext cx="3573981" cy="3180677"/>
            <a:chOff x="8430600" y="2685206"/>
            <a:chExt cx="3717097" cy="3308043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0A3B220E-C53A-1D46-9157-38947F8F51C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1229" b="13631"/>
            <a:stretch/>
          </p:blipFill>
          <p:spPr>
            <a:xfrm>
              <a:off x="8736655" y="2685206"/>
              <a:ext cx="3411042" cy="2950006"/>
            </a:xfrm>
            <a:prstGeom prst="rect">
              <a:avLst/>
            </a:prstGeom>
          </p:spPr>
        </p:pic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09A48913-D77B-FF44-AFE3-8BD933A128F4}"/>
                </a:ext>
              </a:extLst>
            </p:cNvPr>
            <p:cNvGrpSpPr/>
            <p:nvPr/>
          </p:nvGrpSpPr>
          <p:grpSpPr>
            <a:xfrm>
              <a:off x="8430600" y="3539276"/>
              <a:ext cx="3490216" cy="2453973"/>
              <a:chOff x="8430600" y="3539276"/>
              <a:chExt cx="3490216" cy="2453973"/>
            </a:xfrm>
          </p:grpSpPr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4A9CA922-8834-114B-A366-90B41583EF45}"/>
                  </a:ext>
                </a:extLst>
              </p:cNvPr>
              <p:cNvSpPr txBox="1"/>
              <p:nvPr/>
            </p:nvSpPr>
            <p:spPr bwMode="auto">
              <a:xfrm rot="16200000">
                <a:off x="7997463" y="3972413"/>
                <a:ext cx="1202380" cy="3361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rtlCol="0" anchor="ctr">
                <a:spAutoFit/>
              </a:bodyPr>
              <a:lstStyle/>
              <a:p>
                <a:pPr algn="ctr"/>
                <a:r>
                  <a:rPr lang="en-US" sz="1500">
                    <a:latin typeface="Century Gothic" panose="020B0502020202020204" pitchFamily="34" charset="0"/>
                  </a:rPr>
                  <a:t>Side Force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2DFE9779-0469-1C44-A919-A6562DABB86A}"/>
                  </a:ext>
                </a:extLst>
              </p:cNvPr>
              <p:cNvSpPr txBox="1"/>
              <p:nvPr/>
            </p:nvSpPr>
            <p:spPr bwMode="auto">
              <a:xfrm>
                <a:off x="9805253" y="5657143"/>
                <a:ext cx="1072338" cy="3361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rtlCol="0" anchor="ctr">
                <a:spAutoFit/>
              </a:bodyPr>
              <a:lstStyle/>
              <a:p>
                <a:pPr algn="ctr"/>
                <a:r>
                  <a:rPr lang="en-US" sz="1500">
                    <a:latin typeface="Century Gothic" panose="020B0502020202020204" pitchFamily="34" charset="0"/>
                  </a:rPr>
                  <a:t>Iterations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2E7D636F-0072-D441-8CA7-893A83E688C1}"/>
                  </a:ext>
                </a:extLst>
              </p:cNvPr>
              <p:cNvSpPr txBox="1"/>
              <p:nvPr/>
            </p:nvSpPr>
            <p:spPr bwMode="auto">
              <a:xfrm>
                <a:off x="8697155" y="5657142"/>
                <a:ext cx="303764" cy="3361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rtlCol="0" anchor="ctr">
                <a:spAutoFit/>
              </a:bodyPr>
              <a:lstStyle/>
              <a:p>
                <a:pPr algn="ctr"/>
                <a:r>
                  <a:rPr lang="en-US" sz="1500">
                    <a:latin typeface="Century Gothic" panose="020B0502020202020204" pitchFamily="34" charset="0"/>
                  </a:rPr>
                  <a:t>0</a:t>
                </a:r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149918E2-6133-0647-99DE-139B14EDE102}"/>
                  </a:ext>
                </a:extLst>
              </p:cNvPr>
              <p:cNvSpPr txBox="1"/>
              <p:nvPr/>
            </p:nvSpPr>
            <p:spPr bwMode="auto">
              <a:xfrm>
                <a:off x="11362306" y="5705158"/>
                <a:ext cx="558510" cy="2400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 rtlCol="0" anchor="ctr">
                <a:spAutoFit/>
              </a:bodyPr>
              <a:lstStyle/>
              <a:p>
                <a:pPr algn="ctr"/>
                <a:r>
                  <a:rPr lang="en-US" sz="1500" dirty="0">
                    <a:latin typeface="Century Gothic" panose="020B0502020202020204" pitchFamily="34" charset="0"/>
                  </a:rPr>
                  <a:t>30000</a:t>
                </a:r>
              </a:p>
            </p:txBody>
          </p:sp>
        </p:grpSp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F686C873-D0FB-4140-823C-29C4F229A95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66474" y="3454394"/>
            <a:ext cx="1430618" cy="903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735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038033D-6FB5-6E4A-9E3E-AEE1F5FA9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Outline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30112DB-F8DA-644F-B4F8-22F3344F6C3B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Introduction and Overview</a:t>
            </a:r>
          </a:p>
          <a:p>
            <a:r>
              <a:rPr lang="en-US" dirty="0"/>
              <a:t>Methods</a:t>
            </a:r>
          </a:p>
          <a:p>
            <a:r>
              <a:rPr lang="en-US" dirty="0">
                <a:solidFill>
                  <a:srgbClr val="DD6327"/>
                </a:solidFill>
              </a:rPr>
              <a:t>Liftoff and Transition Above Tower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Computational Data Sets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Reduced-Order Modeling</a:t>
            </a:r>
          </a:p>
          <a:p>
            <a:r>
              <a:rPr lang="en-US" dirty="0"/>
              <a:t>Liftoff and Transition in Proximity of Tower</a:t>
            </a:r>
          </a:p>
          <a:p>
            <a:r>
              <a:rPr lang="en-US" dirty="0"/>
              <a:t>Other Program Requests</a:t>
            </a:r>
          </a:p>
          <a:p>
            <a:r>
              <a:rPr lang="en-US" dirty="0"/>
              <a:t>Pre- and Post Artemis I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B7EE7F-3E62-774F-BC09-CA5194AC76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34</a:t>
            </a:fld>
            <a:endParaRPr lang="en-US" altLang="en-US"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EFA7C83-EE65-1515-BCA6-5B9C81B0A7B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92877" y="1224115"/>
            <a:ext cx="3332835" cy="250042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0A0053C-F24D-5329-C2BB-C2EC03953D21}"/>
              </a:ext>
            </a:extLst>
          </p:cNvPr>
          <p:cNvSpPr txBox="1"/>
          <p:nvPr/>
        </p:nvSpPr>
        <p:spPr>
          <a:xfrm>
            <a:off x="8176120" y="3718242"/>
            <a:ext cx="849592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r"/>
            <a:r>
              <a:rPr lang="en-US" sz="1000" dirty="0">
                <a:solidFill>
                  <a:schemeClr val="tx2"/>
                </a:solidFill>
                <a:latin typeface="Century Gothic" panose="020B0502020202020204" pitchFamily="34" charset="0"/>
              </a:rPr>
              <a:t>Source: NASA</a:t>
            </a:r>
          </a:p>
        </p:txBody>
      </p:sp>
    </p:spTree>
    <p:extLst>
      <p:ext uri="{BB962C8B-B14F-4D97-AF65-F5344CB8AC3E}">
        <p14:creationId xmlns:p14="http://schemas.microsoft.com/office/powerpoint/2010/main" val="16210298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val 28">
            <a:extLst>
              <a:ext uri="{FF2B5EF4-FFF2-40B4-BE49-F238E27FC236}">
                <a16:creationId xmlns:a16="http://schemas.microsoft.com/office/drawing/2014/main" id="{2A9030D0-BF1C-B3DC-4CB8-7A7314387A9B}"/>
              </a:ext>
            </a:extLst>
          </p:cNvPr>
          <p:cNvSpPr/>
          <p:nvPr/>
        </p:nvSpPr>
        <p:spPr bwMode="auto">
          <a:xfrm>
            <a:off x="2400300" y="800617"/>
            <a:ext cx="4343400" cy="2817699"/>
          </a:xfrm>
          <a:prstGeom prst="ellipse">
            <a:avLst/>
          </a:prstGeom>
          <a:solidFill>
            <a:schemeClr val="accent1">
              <a:lumMod val="75000"/>
              <a:alpha val="30000"/>
            </a:schemeClr>
          </a:solidFill>
          <a:ln w="28575" cap="flat" cmpd="sng" algn="ctr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0" i="0" u="none" strike="noStrike" cap="none" normalizeH="0" baseline="0" dirty="0">
              <a:ln>
                <a:noFill/>
              </a:ln>
              <a:solidFill>
                <a:srgbClr val="666666"/>
              </a:solidFill>
              <a:effectLst/>
              <a:latin typeface="55 Helvetica Roman" pitchFamily="1" charset="0"/>
            </a:endParaRP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F0EBAEE0-FEAA-7115-5DE1-943678BB090B}"/>
              </a:ext>
            </a:extLst>
          </p:cNvPr>
          <p:cNvSpPr/>
          <p:nvPr/>
        </p:nvSpPr>
        <p:spPr bwMode="auto">
          <a:xfrm>
            <a:off x="788310" y="2240733"/>
            <a:ext cx="4343400" cy="2817699"/>
          </a:xfrm>
          <a:prstGeom prst="ellipse">
            <a:avLst/>
          </a:prstGeom>
          <a:solidFill>
            <a:schemeClr val="bg1">
              <a:alpha val="30000"/>
            </a:schemeClr>
          </a:solidFill>
          <a:ln w="2857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0" i="0" u="none" strike="noStrike" cap="none" normalizeH="0" baseline="0">
              <a:ln>
                <a:noFill/>
              </a:ln>
              <a:solidFill>
                <a:srgbClr val="666666"/>
              </a:solidFill>
              <a:effectLst/>
              <a:latin typeface="55 Helvetica Roman" pitchFamily="1" charset="0"/>
            </a:endParaRP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259E8643-A31D-AE00-6A84-FA4930E1D4C8}"/>
              </a:ext>
            </a:extLst>
          </p:cNvPr>
          <p:cNvSpPr/>
          <p:nvPr/>
        </p:nvSpPr>
        <p:spPr bwMode="auto">
          <a:xfrm>
            <a:off x="4012290" y="2240733"/>
            <a:ext cx="4343400" cy="2817699"/>
          </a:xfrm>
          <a:prstGeom prst="ellipse">
            <a:avLst/>
          </a:prstGeom>
          <a:solidFill>
            <a:srgbClr val="C00000">
              <a:alpha val="30000"/>
            </a:srgbClr>
          </a:solidFill>
          <a:ln w="2857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0" i="0" u="none" strike="noStrike" cap="none" normalizeH="0" baseline="0">
              <a:ln>
                <a:noFill/>
              </a:ln>
              <a:solidFill>
                <a:srgbClr val="666666"/>
              </a:solidFill>
              <a:effectLst/>
              <a:latin typeface="55 Helvetica Roman" pitchFamily="1" charset="0"/>
            </a:endParaRPr>
          </a:p>
        </p:txBody>
      </p:sp>
      <p:sp>
        <p:nvSpPr>
          <p:cNvPr id="33" name="Freeform 32">
            <a:extLst>
              <a:ext uri="{FF2B5EF4-FFF2-40B4-BE49-F238E27FC236}">
                <a16:creationId xmlns:a16="http://schemas.microsoft.com/office/drawing/2014/main" id="{E6453BBF-9719-4A65-E22D-54446C8C1A28}"/>
              </a:ext>
            </a:extLst>
          </p:cNvPr>
          <p:cNvSpPr/>
          <p:nvPr/>
        </p:nvSpPr>
        <p:spPr bwMode="auto">
          <a:xfrm>
            <a:off x="4018395" y="2707884"/>
            <a:ext cx="1107212" cy="910434"/>
          </a:xfrm>
          <a:custGeom>
            <a:avLst/>
            <a:gdLst>
              <a:gd name="connsiteX0" fmla="*/ 553606 w 1107212"/>
              <a:gd name="connsiteY0" fmla="*/ 0 h 910434"/>
              <a:gd name="connsiteX1" fmla="*/ 617406 w 1107212"/>
              <a:gd name="connsiteY1" fmla="*/ 45540 h 910434"/>
              <a:gd name="connsiteX2" fmla="*/ 1102104 w 1107212"/>
              <a:gd name="connsiteY2" fmla="*/ 797652 h 910434"/>
              <a:gd name="connsiteX3" fmla="*/ 1107212 w 1107212"/>
              <a:gd name="connsiteY3" fmla="*/ 863274 h 910434"/>
              <a:gd name="connsiteX4" fmla="*/ 1044056 w 1107212"/>
              <a:gd name="connsiteY4" fmla="*/ 874358 h 910434"/>
              <a:gd name="connsiteX5" fmla="*/ 553605 w 1107212"/>
              <a:gd name="connsiteY5" fmla="*/ 910434 h 910434"/>
              <a:gd name="connsiteX6" fmla="*/ 63155 w 1107212"/>
              <a:gd name="connsiteY6" fmla="*/ 874358 h 910434"/>
              <a:gd name="connsiteX7" fmla="*/ 0 w 1107212"/>
              <a:gd name="connsiteY7" fmla="*/ 863274 h 910434"/>
              <a:gd name="connsiteX8" fmla="*/ 5107 w 1107212"/>
              <a:gd name="connsiteY8" fmla="*/ 797652 h 910434"/>
              <a:gd name="connsiteX9" fmla="*/ 489806 w 1107212"/>
              <a:gd name="connsiteY9" fmla="*/ 45540 h 910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7212" h="910434">
                <a:moveTo>
                  <a:pt x="553606" y="0"/>
                </a:moveTo>
                <a:lnTo>
                  <a:pt x="617406" y="45540"/>
                </a:lnTo>
                <a:cubicBezTo>
                  <a:pt x="882954" y="254282"/>
                  <a:pt x="1057620" y="513484"/>
                  <a:pt x="1102104" y="797652"/>
                </a:cubicBezTo>
                <a:lnTo>
                  <a:pt x="1107212" y="863274"/>
                </a:lnTo>
                <a:lnTo>
                  <a:pt x="1044056" y="874358"/>
                </a:lnTo>
                <a:cubicBezTo>
                  <a:pt x="886445" y="897961"/>
                  <a:pt x="722271" y="910434"/>
                  <a:pt x="553605" y="910434"/>
                </a:cubicBezTo>
                <a:cubicBezTo>
                  <a:pt x="384940" y="910434"/>
                  <a:pt x="220766" y="897961"/>
                  <a:pt x="63155" y="874358"/>
                </a:cubicBezTo>
                <a:lnTo>
                  <a:pt x="0" y="863274"/>
                </a:lnTo>
                <a:lnTo>
                  <a:pt x="5107" y="797652"/>
                </a:lnTo>
                <a:cubicBezTo>
                  <a:pt x="49593" y="513484"/>
                  <a:pt x="224258" y="254282"/>
                  <a:pt x="489806" y="45540"/>
                </a:cubicBezTo>
                <a:close/>
              </a:path>
            </a:pathLst>
          </a:custGeom>
          <a:solidFill>
            <a:srgbClr val="00B050">
              <a:alpha val="50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0" i="0" u="none" strike="noStrike" cap="none" normalizeH="0" baseline="0">
              <a:ln>
                <a:noFill/>
              </a:ln>
              <a:solidFill>
                <a:srgbClr val="666666"/>
              </a:solidFill>
              <a:effectLst/>
              <a:latin typeface="55 Helvetica Roman" pitchFamily="1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BFABD4-4ECE-BA99-CE62-813AEE0C0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SLS Database Formulation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FB2C01-EB03-AE1C-0C86-2CD41D5B3D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F9204F5-F094-2E40-9C69-DD575198B9A0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A10A03-5397-917C-B292-C2B9DF411E6D}"/>
              </a:ext>
            </a:extLst>
          </p:cNvPr>
          <p:cNvSpPr txBox="1"/>
          <p:nvPr/>
        </p:nvSpPr>
        <p:spPr>
          <a:xfrm rot="1900616">
            <a:off x="5476080" y="506578"/>
            <a:ext cx="1409040" cy="615553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2000" dirty="0">
                <a:solidFill>
                  <a:schemeClr val="accent1">
                    <a:lumMod val="75000"/>
                  </a:schemeClr>
                </a:solidFill>
                <a:latin typeface="Century Gothic" panose="020B0502020202020204" pitchFamily="34" charset="0"/>
              </a:rPr>
              <a:t>Geometry</a:t>
            </a:r>
          </a:p>
          <a:p>
            <a:pPr algn="ctr"/>
            <a:r>
              <a:rPr lang="en-US" sz="2000" dirty="0">
                <a:solidFill>
                  <a:schemeClr val="accent1">
                    <a:lumMod val="75000"/>
                  </a:schemeClr>
                </a:solidFill>
                <a:latin typeface="Century Gothic" panose="020B0502020202020204" pitchFamily="34" charset="0"/>
              </a:rPr>
              <a:t>Complexity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3B34EDA-7E35-8DB5-2D43-A17DE080EF4D}"/>
              </a:ext>
            </a:extLst>
          </p:cNvPr>
          <p:cNvSpPr txBox="1"/>
          <p:nvPr/>
        </p:nvSpPr>
        <p:spPr>
          <a:xfrm rot="19373332">
            <a:off x="513577" y="2136360"/>
            <a:ext cx="1242328" cy="615553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Century Gothic" panose="020B0502020202020204" pitchFamily="34" charset="0"/>
              </a:rPr>
              <a:t>Large</a:t>
            </a:r>
          </a:p>
          <a:p>
            <a:pPr algn="ctr"/>
            <a:r>
              <a:rPr lang="en-US" sz="2000" dirty="0">
                <a:solidFill>
                  <a:schemeClr val="bg1"/>
                </a:solidFill>
                <a:latin typeface="Century Gothic" panose="020B0502020202020204" pitchFamily="34" charset="0"/>
              </a:rPr>
              <a:t>Database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728C6E-2C4B-3C74-ED73-8636A7E8E7BA}"/>
              </a:ext>
            </a:extLst>
          </p:cNvPr>
          <p:cNvSpPr txBox="1"/>
          <p:nvPr/>
        </p:nvSpPr>
        <p:spPr>
          <a:xfrm rot="2102281">
            <a:off x="7379919" y="2162411"/>
            <a:ext cx="1409040" cy="615553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2000" dirty="0">
                <a:solidFill>
                  <a:srgbClr val="C00000"/>
                </a:solidFill>
                <a:latin typeface="Century Gothic" panose="020B0502020202020204" pitchFamily="34" charset="0"/>
              </a:rPr>
              <a:t>Flow</a:t>
            </a:r>
          </a:p>
          <a:p>
            <a:pPr algn="ctr"/>
            <a:r>
              <a:rPr lang="en-US" sz="2000" dirty="0">
                <a:solidFill>
                  <a:srgbClr val="C00000"/>
                </a:solidFill>
                <a:latin typeface="Century Gothic" panose="020B0502020202020204" pitchFamily="34" charset="0"/>
              </a:rPr>
              <a:t>Complexity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7D38F14-FD27-71F4-0FCE-8512CEA37233}"/>
              </a:ext>
            </a:extLst>
          </p:cNvPr>
          <p:cNvSpPr txBox="1"/>
          <p:nvPr/>
        </p:nvSpPr>
        <p:spPr>
          <a:xfrm>
            <a:off x="5091565" y="2477284"/>
            <a:ext cx="1163780" cy="55399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1200" i="1" dirty="0">
                <a:solidFill>
                  <a:schemeClr val="bg1"/>
                </a:solidFill>
                <a:latin typeface="Century Gothic" panose="020B0502020202020204" pitchFamily="34" charset="0"/>
              </a:rPr>
              <a:t>IDDES SLS</a:t>
            </a:r>
          </a:p>
          <a:p>
            <a:pPr algn="ctr"/>
            <a:r>
              <a:rPr lang="en-US" sz="1200" i="1" dirty="0">
                <a:solidFill>
                  <a:schemeClr val="bg1"/>
                </a:solidFill>
                <a:latin typeface="Century Gothic" panose="020B0502020202020204" pitchFamily="34" charset="0"/>
              </a:rPr>
              <a:t>Atmospheric</a:t>
            </a:r>
          </a:p>
          <a:p>
            <a:pPr algn="ctr"/>
            <a:r>
              <a:rPr lang="en-US" sz="1200" i="1" dirty="0">
                <a:solidFill>
                  <a:schemeClr val="bg1"/>
                </a:solidFill>
                <a:latin typeface="Century Gothic" panose="020B0502020202020204" pitchFamily="34" charset="0"/>
              </a:rPr>
              <a:t>Boundary Layer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C5A3A78-1242-BF38-0A00-3332201304C5}"/>
              </a:ext>
            </a:extLst>
          </p:cNvPr>
          <p:cNvSpPr txBox="1"/>
          <p:nvPr/>
        </p:nvSpPr>
        <p:spPr>
          <a:xfrm>
            <a:off x="6290846" y="3576860"/>
            <a:ext cx="1102866" cy="55399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1200" i="1" dirty="0">
                <a:solidFill>
                  <a:schemeClr val="bg1"/>
                </a:solidFill>
                <a:latin typeface="Century Gothic" panose="020B0502020202020204" pitchFamily="34" charset="0"/>
              </a:rPr>
              <a:t>Homogeneous</a:t>
            </a:r>
          </a:p>
          <a:p>
            <a:pPr algn="ctr"/>
            <a:r>
              <a:rPr lang="en-US" sz="1200" i="1" dirty="0">
                <a:solidFill>
                  <a:schemeClr val="bg1"/>
                </a:solidFill>
                <a:latin typeface="Century Gothic" panose="020B0502020202020204" pitchFamily="34" charset="0"/>
              </a:rPr>
              <a:t>Isotropic</a:t>
            </a:r>
          </a:p>
          <a:p>
            <a:pPr algn="ctr"/>
            <a:r>
              <a:rPr lang="en-US" sz="1200" i="1" dirty="0">
                <a:solidFill>
                  <a:schemeClr val="bg1"/>
                </a:solidFill>
                <a:latin typeface="Century Gothic" panose="020B0502020202020204" pitchFamily="34" charset="0"/>
              </a:rPr>
              <a:t>Turbulence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CCC40D3-44C6-E28D-7860-3218740DD5B7}"/>
              </a:ext>
            </a:extLst>
          </p:cNvPr>
          <p:cNvSpPr txBox="1"/>
          <p:nvPr/>
        </p:nvSpPr>
        <p:spPr>
          <a:xfrm>
            <a:off x="3083810" y="2656904"/>
            <a:ext cx="746999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1200" i="1" dirty="0">
                <a:solidFill>
                  <a:schemeClr val="bg1"/>
                </a:solidFill>
                <a:latin typeface="Century Gothic" panose="020B0502020202020204" pitchFamily="34" charset="0"/>
              </a:rPr>
              <a:t>RANS SLS</a:t>
            </a:r>
          </a:p>
          <a:p>
            <a:pPr algn="ctr"/>
            <a:r>
              <a:rPr lang="en-US" sz="1200" i="1" dirty="0">
                <a:solidFill>
                  <a:schemeClr val="bg1"/>
                </a:solidFill>
                <a:latin typeface="Century Gothic" panose="020B0502020202020204" pitchFamily="34" charset="0"/>
              </a:rPr>
              <a:t>Database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DAEF664-B746-BEC0-C7FA-2672D7A59244}"/>
              </a:ext>
            </a:extLst>
          </p:cNvPr>
          <p:cNvSpPr txBox="1"/>
          <p:nvPr/>
        </p:nvSpPr>
        <p:spPr>
          <a:xfrm>
            <a:off x="2074084" y="3614083"/>
            <a:ext cx="976228" cy="55399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1200" i="1" dirty="0">
                <a:solidFill>
                  <a:schemeClr val="bg1"/>
                </a:solidFill>
                <a:latin typeface="Century Gothic" panose="020B0502020202020204" pitchFamily="34" charset="0"/>
              </a:rPr>
              <a:t>Basic</a:t>
            </a:r>
          </a:p>
          <a:p>
            <a:pPr algn="ctr"/>
            <a:r>
              <a:rPr lang="en-US" sz="1200" i="1" dirty="0">
                <a:solidFill>
                  <a:schemeClr val="bg1"/>
                </a:solidFill>
                <a:latin typeface="Century Gothic" panose="020B0502020202020204" pitchFamily="34" charset="0"/>
              </a:rPr>
              <a:t>Aircraft</a:t>
            </a:r>
          </a:p>
          <a:p>
            <a:pPr algn="ctr"/>
            <a:r>
              <a:rPr lang="en-US" sz="1200" i="1" dirty="0">
                <a:solidFill>
                  <a:schemeClr val="bg1"/>
                </a:solidFill>
                <a:latin typeface="Century Gothic" panose="020B0502020202020204" pitchFamily="34" charset="0"/>
              </a:rPr>
              <a:t>Performance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2BAADB7-DFC3-8368-592A-22CB02BF699D}"/>
              </a:ext>
            </a:extLst>
          </p:cNvPr>
          <p:cNvSpPr txBox="1"/>
          <p:nvPr/>
        </p:nvSpPr>
        <p:spPr>
          <a:xfrm>
            <a:off x="4211216" y="3747395"/>
            <a:ext cx="706925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1200" i="1" dirty="0">
                <a:solidFill>
                  <a:schemeClr val="bg1"/>
                </a:solidFill>
                <a:latin typeface="Century Gothic" panose="020B0502020202020204" pitchFamily="34" charset="0"/>
              </a:rPr>
              <a:t>Weather</a:t>
            </a:r>
          </a:p>
          <a:p>
            <a:pPr algn="ctr"/>
            <a:r>
              <a:rPr lang="en-US" sz="1200" i="1" dirty="0">
                <a:solidFill>
                  <a:schemeClr val="bg1"/>
                </a:solidFill>
                <a:latin typeface="Century Gothic" panose="020B0502020202020204" pitchFamily="34" charset="0"/>
              </a:rPr>
              <a:t>Modeling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B3C729A-AF2E-0CA2-0D17-D74C7D127679}"/>
              </a:ext>
            </a:extLst>
          </p:cNvPr>
          <p:cNvSpPr txBox="1"/>
          <p:nvPr/>
        </p:nvSpPr>
        <p:spPr>
          <a:xfrm>
            <a:off x="3967668" y="1458172"/>
            <a:ext cx="1208664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1200" i="1" dirty="0">
                <a:solidFill>
                  <a:schemeClr val="bg1"/>
                </a:solidFill>
                <a:latin typeface="Century Gothic" panose="020B0502020202020204" pitchFamily="34" charset="0"/>
              </a:rPr>
              <a:t>RANS SLS Grid</a:t>
            </a:r>
          </a:p>
          <a:p>
            <a:pPr algn="ctr"/>
            <a:r>
              <a:rPr lang="en-US" sz="1200" i="1" dirty="0">
                <a:solidFill>
                  <a:schemeClr val="bg1"/>
                </a:solidFill>
                <a:latin typeface="Century Gothic" panose="020B0502020202020204" pitchFamily="34" charset="0"/>
              </a:rPr>
              <a:t>Resolution Study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64D0913-3EC7-B3E4-F3E2-850FFC86D23F}"/>
              </a:ext>
            </a:extLst>
          </p:cNvPr>
          <p:cNvSpPr txBox="1"/>
          <p:nvPr/>
        </p:nvSpPr>
        <p:spPr>
          <a:xfrm>
            <a:off x="4201159" y="2953034"/>
            <a:ext cx="746999" cy="55399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/>
            <a:r>
              <a:rPr lang="en-US" sz="1200" b="1" i="1" dirty="0">
                <a:solidFill>
                  <a:schemeClr val="bg1"/>
                </a:solidFill>
                <a:latin typeface="Century Gothic" panose="020B0502020202020204" pitchFamily="34" charset="0"/>
              </a:rPr>
              <a:t>IDDES</a:t>
            </a:r>
          </a:p>
          <a:p>
            <a:pPr algn="ctr"/>
            <a:r>
              <a:rPr lang="en-US" sz="1200" b="1" i="1" dirty="0">
                <a:solidFill>
                  <a:schemeClr val="bg1"/>
                </a:solidFill>
                <a:latin typeface="Century Gothic" panose="020B0502020202020204" pitchFamily="34" charset="0"/>
              </a:rPr>
              <a:t>SLS</a:t>
            </a:r>
          </a:p>
          <a:p>
            <a:pPr algn="ctr"/>
            <a:r>
              <a:rPr lang="en-US" sz="1200" b="1" i="1" dirty="0">
                <a:solidFill>
                  <a:schemeClr val="bg1"/>
                </a:solidFill>
                <a:latin typeface="Century Gothic" panose="020B0502020202020204" pitchFamily="34" charset="0"/>
              </a:rPr>
              <a:t>Database</a:t>
            </a:r>
          </a:p>
        </p:txBody>
      </p:sp>
    </p:spTree>
    <p:extLst>
      <p:ext uri="{BB962C8B-B14F-4D97-AF65-F5344CB8AC3E}">
        <p14:creationId xmlns:p14="http://schemas.microsoft.com/office/powerpoint/2010/main" val="8291192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43C72-CE76-F642-B305-4E1FD3E99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Kestrel Database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8041C2-2F13-0948-B331-03BF0A6D8502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Vehicle subjected to a large range of freestream conditions</a:t>
            </a:r>
          </a:p>
          <a:p>
            <a:r>
              <a:rPr lang="en-US" dirty="0"/>
              <a:t>Approximately 300 break points in the database</a:t>
            </a:r>
          </a:p>
          <a:p>
            <a:pPr lvl="1"/>
            <a:r>
              <a:rPr lang="en-US" dirty="0"/>
              <a:t>Angle of attack from 0 to 90 deg at 5 deg increments</a:t>
            </a:r>
          </a:p>
          <a:p>
            <a:pPr lvl="1"/>
            <a:r>
              <a:rPr lang="en-US" dirty="0"/>
              <a:t>Roll angle from 0 to 360 deg at 15 deg increments</a:t>
            </a:r>
          </a:p>
          <a:p>
            <a:r>
              <a:rPr lang="en-US" dirty="0"/>
              <a:t>Typical run is three to five days on ~1,600 processors</a:t>
            </a:r>
          </a:p>
          <a:p>
            <a:r>
              <a:rPr lang="en-US" dirty="0"/>
              <a:t>CFD results have a high level of accuracy, yet the simulations are expensive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38B23E-8A79-2F46-B7FB-44DBD3CB39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36</a:t>
            </a:fld>
            <a:endParaRPr lang="en-US" altLang="en-US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904544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3417C-DE62-0AAB-8093-6B9D7D905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Database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B808D-8DF9-101C-EA8D-091F2BE17336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Vehicle subjected to wide range of freestream conditions (Mach 0-0.3)</a:t>
            </a:r>
          </a:p>
          <a:p>
            <a:pPr marL="0" indent="0">
              <a:buNone/>
            </a:pP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r>
              <a:rPr lang="en-US" sz="100" dirty="0"/>
              <a:t> </a:t>
            </a: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endParaRPr lang="en-US" sz="100" dirty="0"/>
          </a:p>
          <a:p>
            <a:r>
              <a:rPr lang="en-US" dirty="0"/>
              <a:t>Supports Loads as well as Guidance, Navigation &amp; Control groups</a:t>
            </a:r>
          </a:p>
          <a:p>
            <a:r>
              <a:rPr lang="en-US" dirty="0"/>
              <a:t>Load distributions (“lineloads”), enabled by CFD, are critical for mission success across the database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5A4131-B69E-38B8-E16C-282C275A85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F9204F5-F094-2E40-9C69-DD575198B9A0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F0B9FD0-1415-276A-05CD-96C251E3AA6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2509" y="1485951"/>
            <a:ext cx="190532" cy="12245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ACD7C57-EEEC-43E6-A568-22C4F0544E73}"/>
              </a:ext>
            </a:extLst>
          </p:cNvPr>
          <p:cNvSpPr txBox="1"/>
          <p:nvPr/>
        </p:nvSpPr>
        <p:spPr>
          <a:xfrm>
            <a:off x="6281879" y="1420179"/>
            <a:ext cx="1540486" cy="492443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600" dirty="0">
                <a:solidFill>
                  <a:srgbClr val="FF0000"/>
                </a:solidFill>
                <a:latin typeface="Century Gothic" panose="020B0502020202020204" pitchFamily="34" charset="0"/>
              </a:rPr>
              <a:t>CFD Simulation</a:t>
            </a:r>
          </a:p>
          <a:p>
            <a:pPr algn="l"/>
            <a:r>
              <a:rPr lang="en-US" sz="1600" dirty="0">
                <a:latin typeface="Century Gothic" panose="020B0502020202020204" pitchFamily="34" charset="0"/>
              </a:rPr>
              <a:t>Database Point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DE77E3E-AA48-A961-4595-60019C83A53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53103" y="1754505"/>
            <a:ext cx="247015" cy="923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C1D245E-3AC1-6621-02A8-67F69CBF449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563" t="37618" r="1445" b="9153"/>
          <a:stretch/>
        </p:blipFill>
        <p:spPr>
          <a:xfrm>
            <a:off x="2423538" y="1313410"/>
            <a:ext cx="3629565" cy="1770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076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>
        <p:fade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3E5E1-F844-6D45-8AA4-F02051F2C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Database Development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34E674-CEB3-2642-AF44-5AF8E1514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38</a:t>
            </a:fld>
            <a:endParaRPr lang="en-US" altLang="en-US">
              <a:cs typeface="+mn-cs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58B7A02-5367-CB42-8E7B-4317A0549456}"/>
              </a:ext>
            </a:extLst>
          </p:cNvPr>
          <p:cNvSpPr/>
          <p:nvPr/>
        </p:nvSpPr>
        <p:spPr bwMode="auto">
          <a:xfrm>
            <a:off x="7214286" y="842111"/>
            <a:ext cx="1735074" cy="1272455"/>
          </a:xfrm>
          <a:prstGeom prst="roundRect">
            <a:avLst/>
          </a:prstGeom>
          <a:solidFill>
            <a:srgbClr val="C00000">
              <a:alpha val="15000"/>
            </a:srgbClr>
          </a:solidFill>
          <a:ln w="508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 eaLnBrk="0" hangingPunct="0"/>
            <a:r>
              <a:rPr lang="en-US" b="1" dirty="0">
                <a:solidFill>
                  <a:srgbClr val="C00000"/>
                </a:solidFill>
                <a:latin typeface="Century Gothic" panose="020B0502020202020204" pitchFamily="34" charset="0"/>
              </a:rPr>
              <a:t>ROM</a:t>
            </a:r>
          </a:p>
          <a:p>
            <a:pPr algn="ctr" defTabSz="685800" eaLnBrk="0" hangingPunct="0"/>
            <a:endParaRPr lang="en-US" sz="1050" dirty="0">
              <a:solidFill>
                <a:srgbClr val="C00000"/>
              </a:solidFill>
              <a:latin typeface="Century Gothic" panose="020B0502020202020204" pitchFamily="34" charset="0"/>
            </a:endParaRPr>
          </a:p>
          <a:p>
            <a:pPr algn="ctr" defTabSz="685800" eaLnBrk="0" hangingPunct="0"/>
            <a:r>
              <a:rPr lang="en-US" sz="1050" dirty="0">
                <a:solidFill>
                  <a:srgbClr val="C00000"/>
                </a:solidFill>
                <a:latin typeface="Century Gothic" panose="020B0502020202020204" pitchFamily="34" charset="0"/>
              </a:rPr>
              <a:t>Lineloads</a:t>
            </a:r>
          </a:p>
          <a:p>
            <a:pPr algn="ctr" defTabSz="685800" eaLnBrk="0" hangingPunct="0"/>
            <a:endParaRPr lang="en-US" sz="1050" dirty="0">
              <a:solidFill>
                <a:srgbClr val="C00000"/>
              </a:solidFill>
              <a:latin typeface="Century Gothic" panose="020B0502020202020204" pitchFamily="34" charset="0"/>
            </a:endParaRPr>
          </a:p>
          <a:p>
            <a:pPr algn="ctr" defTabSz="685800" eaLnBrk="0" hangingPunct="0"/>
            <a:r>
              <a:rPr lang="en-US" sz="1050" dirty="0">
                <a:solidFill>
                  <a:srgbClr val="C00000"/>
                </a:solidFill>
                <a:latin typeface="Century Gothic" panose="020B0502020202020204" pitchFamily="34" charset="0"/>
              </a:rPr>
              <a:t>Pressure and skin friction distributions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8578247-5E5A-A644-BB71-AC97B58E2886}"/>
              </a:ext>
            </a:extLst>
          </p:cNvPr>
          <p:cNvSpPr/>
          <p:nvPr/>
        </p:nvSpPr>
        <p:spPr bwMode="auto">
          <a:xfrm>
            <a:off x="4863184" y="842111"/>
            <a:ext cx="1735074" cy="1272455"/>
          </a:xfrm>
          <a:prstGeom prst="roundRect">
            <a:avLst/>
          </a:prstGeom>
          <a:solidFill>
            <a:srgbClr val="C00000">
              <a:alpha val="15000"/>
            </a:srgbClr>
          </a:solidFill>
          <a:ln w="508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 eaLnBrk="0" hangingPunct="0"/>
            <a:r>
              <a:rPr lang="en-US" b="1" dirty="0">
                <a:solidFill>
                  <a:srgbClr val="C00000"/>
                </a:solidFill>
                <a:latin typeface="Century Gothic" panose="020B0502020202020204" pitchFamily="34" charset="0"/>
              </a:rPr>
              <a:t>Kestrel CFD</a:t>
            </a:r>
          </a:p>
          <a:p>
            <a:pPr algn="ctr" defTabSz="685800" eaLnBrk="0" hangingPunct="0"/>
            <a:endParaRPr lang="en-US" sz="1050" dirty="0">
              <a:solidFill>
                <a:srgbClr val="C00000"/>
              </a:solidFill>
              <a:latin typeface="Century Gothic" panose="020B0502020202020204" pitchFamily="34" charset="0"/>
            </a:endParaRPr>
          </a:p>
          <a:p>
            <a:pPr algn="ctr" defTabSz="685800" eaLnBrk="0" hangingPunct="0"/>
            <a:r>
              <a:rPr lang="en-US" sz="1050" dirty="0">
                <a:solidFill>
                  <a:srgbClr val="C00000"/>
                </a:solidFill>
                <a:latin typeface="Century Gothic" panose="020B0502020202020204" pitchFamily="34" charset="0"/>
              </a:rPr>
              <a:t>Lineloads</a:t>
            </a:r>
          </a:p>
          <a:p>
            <a:pPr algn="ctr" defTabSz="685800" eaLnBrk="0" hangingPunct="0"/>
            <a:endParaRPr lang="en-US" sz="1050" dirty="0">
              <a:solidFill>
                <a:srgbClr val="C00000"/>
              </a:solidFill>
              <a:latin typeface="Century Gothic" panose="020B0502020202020204" pitchFamily="34" charset="0"/>
            </a:endParaRPr>
          </a:p>
          <a:p>
            <a:pPr algn="ctr" defTabSz="685800" eaLnBrk="0" hangingPunct="0"/>
            <a:r>
              <a:rPr lang="en-US" sz="1050" dirty="0">
                <a:solidFill>
                  <a:srgbClr val="C00000"/>
                </a:solidFill>
                <a:latin typeface="Century Gothic" panose="020B0502020202020204" pitchFamily="34" charset="0"/>
              </a:rPr>
              <a:t>Pressure and skin friction distributions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5E35E750-5093-1248-8F80-B7862FBC6193}"/>
              </a:ext>
            </a:extLst>
          </p:cNvPr>
          <p:cNvSpPr/>
          <p:nvPr/>
        </p:nvSpPr>
        <p:spPr bwMode="auto">
          <a:xfrm>
            <a:off x="6068633" y="3712714"/>
            <a:ext cx="1735074" cy="1272455"/>
          </a:xfrm>
          <a:prstGeom prst="roundRect">
            <a:avLst/>
          </a:prstGeom>
          <a:solidFill>
            <a:srgbClr val="00B050">
              <a:alpha val="15000"/>
            </a:srgbClr>
          </a:solidFill>
          <a:ln w="50800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 eaLnBrk="0" hangingPunct="0"/>
            <a:r>
              <a:rPr lang="en-US" b="1" dirty="0">
                <a:solidFill>
                  <a:srgbClr val="00B050"/>
                </a:solidFill>
                <a:latin typeface="Century Gothic" panose="020B0502020202020204" pitchFamily="34" charset="0"/>
              </a:rPr>
              <a:t>Database</a:t>
            </a:r>
          </a:p>
          <a:p>
            <a:pPr algn="ctr" defTabSz="685800" eaLnBrk="0" hangingPunct="0"/>
            <a:endParaRPr lang="en-US" sz="1050" dirty="0">
              <a:solidFill>
                <a:srgbClr val="00B050"/>
              </a:solidFill>
              <a:latin typeface="Century Gothic" panose="020B0502020202020204" pitchFamily="34" charset="0"/>
            </a:endParaRPr>
          </a:p>
          <a:p>
            <a:pPr algn="ctr" defTabSz="685800" eaLnBrk="0" hangingPunct="0"/>
            <a:r>
              <a:rPr lang="en-US" sz="1050" dirty="0">
                <a:solidFill>
                  <a:srgbClr val="00B050"/>
                </a:solidFill>
                <a:latin typeface="Century Gothic" panose="020B0502020202020204" pitchFamily="34" charset="0"/>
              </a:rPr>
              <a:t>Lineloads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2167E148-610D-F14D-B690-4A18DC4AFA37}"/>
              </a:ext>
            </a:extLst>
          </p:cNvPr>
          <p:cNvSpPr/>
          <p:nvPr/>
        </p:nvSpPr>
        <p:spPr bwMode="auto">
          <a:xfrm>
            <a:off x="160978" y="842111"/>
            <a:ext cx="1735074" cy="1272455"/>
          </a:xfrm>
          <a:prstGeom prst="roundRect">
            <a:avLst/>
          </a:prstGeom>
          <a:solidFill>
            <a:schemeClr val="bg1">
              <a:alpha val="20000"/>
            </a:schemeClr>
          </a:solidFill>
          <a:ln w="508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 eaLnBrk="0" hangingPunct="0"/>
            <a:r>
              <a:rPr lang="en-US" b="1" dirty="0">
                <a:solidFill>
                  <a:schemeClr val="bg1"/>
                </a:solidFill>
                <a:latin typeface="Century Gothic" panose="020B0502020202020204" pitchFamily="34" charset="0"/>
              </a:rPr>
              <a:t>Wind Tunnel</a:t>
            </a:r>
            <a:endParaRPr lang="en-US" sz="105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algn="ctr" defTabSz="685800" eaLnBrk="0" hangingPunct="0"/>
            <a:endParaRPr lang="en-US" sz="105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algn="ctr" defTabSz="685800" eaLnBrk="0" hangingPunct="0"/>
            <a:r>
              <a:rPr lang="en-US" sz="1050" dirty="0">
                <a:solidFill>
                  <a:schemeClr val="bg1"/>
                </a:solidFill>
                <a:latin typeface="Century Gothic" panose="020B0502020202020204" pitchFamily="34" charset="0"/>
              </a:rPr>
              <a:t>Vehicle F&amp;M</a:t>
            </a:r>
          </a:p>
          <a:p>
            <a:pPr algn="ctr" defTabSz="685800" eaLnBrk="0" hangingPunct="0"/>
            <a:endParaRPr lang="en-US" sz="105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algn="ctr" defTabSz="685800" eaLnBrk="0" hangingPunct="0"/>
            <a:r>
              <a:rPr lang="en-US" sz="1050" dirty="0">
                <a:solidFill>
                  <a:schemeClr val="bg1"/>
                </a:solidFill>
                <a:latin typeface="Century Gothic" panose="020B0502020202020204" pitchFamily="34" charset="0"/>
              </a:rPr>
              <a:t>Port Pressures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7867776B-F80F-F244-8652-AD69C2EEA9FC}"/>
              </a:ext>
            </a:extLst>
          </p:cNvPr>
          <p:cNvSpPr/>
          <p:nvPr/>
        </p:nvSpPr>
        <p:spPr bwMode="auto">
          <a:xfrm>
            <a:off x="2512081" y="842111"/>
            <a:ext cx="1735074" cy="1272455"/>
          </a:xfrm>
          <a:prstGeom prst="roundRect">
            <a:avLst/>
          </a:prstGeom>
          <a:solidFill>
            <a:schemeClr val="bg1">
              <a:alpha val="20000"/>
            </a:schemeClr>
          </a:solidFill>
          <a:ln w="508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 eaLnBrk="0" hangingPunct="0"/>
            <a:r>
              <a:rPr lang="en-US" b="1" dirty="0">
                <a:solidFill>
                  <a:schemeClr val="bg1"/>
                </a:solidFill>
                <a:latin typeface="Century Gothic" panose="020B0502020202020204" pitchFamily="34" charset="0"/>
              </a:rPr>
              <a:t>DOE Run Matrix</a:t>
            </a:r>
          </a:p>
          <a:p>
            <a:pPr algn="ctr" defTabSz="685800" eaLnBrk="0" hangingPunct="0"/>
            <a:endParaRPr lang="en-US" sz="105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algn="ctr" defTabSz="685800" eaLnBrk="0" hangingPunct="0"/>
            <a:r>
              <a:rPr lang="en-US" sz="1050" dirty="0">
                <a:solidFill>
                  <a:schemeClr val="bg1"/>
                </a:solidFill>
                <a:latin typeface="Century Gothic" panose="020B0502020202020204" pitchFamily="34" charset="0"/>
              </a:rPr>
              <a:t>Optimize for </a:t>
            </a:r>
            <a:br>
              <a:rPr lang="en-US" sz="1050" dirty="0">
                <a:solidFill>
                  <a:schemeClr val="bg1"/>
                </a:solidFill>
                <a:latin typeface="Century Gothic" panose="020B0502020202020204" pitchFamily="34" charset="0"/>
              </a:rPr>
            </a:br>
            <a:r>
              <a:rPr lang="en-US" sz="1050" dirty="0">
                <a:solidFill>
                  <a:schemeClr val="bg1"/>
                </a:solidFill>
                <a:latin typeface="Century Gothic" panose="020B0502020202020204" pitchFamily="34" charset="0"/>
              </a:rPr>
              <a:t>CFD solutions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B5FF373-3DF6-7540-8E0A-5A431DFCE770}"/>
              </a:ext>
            </a:extLst>
          </p:cNvPr>
          <p:cNvSpPr/>
          <p:nvPr/>
        </p:nvSpPr>
        <p:spPr bwMode="auto">
          <a:xfrm>
            <a:off x="3687633" y="3712714"/>
            <a:ext cx="1735074" cy="1272455"/>
          </a:xfrm>
          <a:prstGeom prst="roundRect">
            <a:avLst/>
          </a:prstGeom>
          <a:solidFill>
            <a:srgbClr val="0070C0">
              <a:alpha val="15000"/>
            </a:srgbClr>
          </a:solidFill>
          <a:ln w="508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 eaLnBrk="0" hangingPunct="0"/>
            <a:r>
              <a:rPr lang="en-US" b="1" dirty="0">
                <a:solidFill>
                  <a:srgbClr val="0070C0"/>
                </a:solidFill>
                <a:latin typeface="Century Gothic" panose="020B0502020202020204" pitchFamily="34" charset="0"/>
              </a:rPr>
              <a:t>DFROM</a:t>
            </a:r>
          </a:p>
          <a:p>
            <a:pPr algn="ctr" defTabSz="685800" eaLnBrk="0" hangingPunct="0"/>
            <a:endParaRPr lang="en-US" sz="1050" dirty="0">
              <a:solidFill>
                <a:srgbClr val="0070C0"/>
              </a:solidFill>
              <a:latin typeface="Century Gothic" panose="020B0502020202020204" pitchFamily="34" charset="0"/>
            </a:endParaRPr>
          </a:p>
          <a:p>
            <a:pPr algn="ctr" defTabSz="685800" eaLnBrk="0" hangingPunct="0"/>
            <a:r>
              <a:rPr lang="en-US" sz="1050" dirty="0">
                <a:solidFill>
                  <a:srgbClr val="0070C0"/>
                </a:solidFill>
                <a:latin typeface="Century Gothic" panose="020B0502020202020204" pitchFamily="34" charset="0"/>
              </a:rPr>
              <a:t>Lineloads</a:t>
            </a:r>
          </a:p>
          <a:p>
            <a:pPr algn="ctr" defTabSz="685800" eaLnBrk="0" hangingPunct="0"/>
            <a:endParaRPr lang="en-US" sz="1050" dirty="0">
              <a:solidFill>
                <a:srgbClr val="0070C0"/>
              </a:solidFill>
              <a:latin typeface="Century Gothic" panose="020B0502020202020204" pitchFamily="34" charset="0"/>
            </a:endParaRPr>
          </a:p>
          <a:p>
            <a:pPr algn="ctr" defTabSz="685800" eaLnBrk="0" hangingPunct="0"/>
            <a:r>
              <a:rPr lang="en-US" sz="1050" dirty="0">
                <a:solidFill>
                  <a:srgbClr val="0070C0"/>
                </a:solidFill>
                <a:latin typeface="Century Gothic" panose="020B0502020202020204" pitchFamily="34" charset="0"/>
              </a:rPr>
              <a:t>Pressure and skin friction distributions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8EFA906F-A127-444A-8ED4-F83EDEF8C79E}"/>
              </a:ext>
            </a:extLst>
          </p:cNvPr>
          <p:cNvSpPr/>
          <p:nvPr/>
        </p:nvSpPr>
        <p:spPr bwMode="auto">
          <a:xfrm>
            <a:off x="3515087" y="2315058"/>
            <a:ext cx="2080167" cy="850392"/>
          </a:xfrm>
          <a:prstGeom prst="ellipse">
            <a:avLst/>
          </a:prstGeom>
          <a:solidFill>
            <a:srgbClr val="0070C0">
              <a:alpha val="15000"/>
            </a:srgbClr>
          </a:solidFill>
          <a:ln w="508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ctr" anchorCtr="0" compatLnSpc="1">
            <a:prstTxWarp prst="textNoShape">
              <a:avLst/>
            </a:prstTxWarp>
          </a:bodyPr>
          <a:lstStyle/>
          <a:p>
            <a:pPr algn="ctr" defTabSz="685800" eaLnBrk="0" hangingPunct="0"/>
            <a:r>
              <a:rPr lang="en-US" b="1" dirty="0">
                <a:solidFill>
                  <a:srgbClr val="0070C0"/>
                </a:solidFill>
                <a:latin typeface="Century Gothic" panose="020B0502020202020204" pitchFamily="34" charset="0"/>
              </a:rPr>
              <a:t>Data Fusion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A0F8E76B-8816-BC42-8EBF-732F8353F721}"/>
              </a:ext>
            </a:extLst>
          </p:cNvPr>
          <p:cNvSpPr/>
          <p:nvPr/>
        </p:nvSpPr>
        <p:spPr bwMode="auto">
          <a:xfrm flipH="1">
            <a:off x="5698670" y="2182994"/>
            <a:ext cx="2410369" cy="542684"/>
          </a:xfrm>
          <a:custGeom>
            <a:avLst/>
            <a:gdLst>
              <a:gd name="connsiteX0" fmla="*/ 0 w 348343"/>
              <a:gd name="connsiteY0" fmla="*/ 0 h 957943"/>
              <a:gd name="connsiteX1" fmla="*/ 0 w 348343"/>
              <a:gd name="connsiteY1" fmla="*/ 957943 h 957943"/>
              <a:gd name="connsiteX2" fmla="*/ 348343 w 348343"/>
              <a:gd name="connsiteY2" fmla="*/ 957943 h 957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8343" h="957943">
                <a:moveTo>
                  <a:pt x="0" y="0"/>
                </a:moveTo>
                <a:lnTo>
                  <a:pt x="0" y="957943"/>
                </a:lnTo>
                <a:lnTo>
                  <a:pt x="348343" y="957943"/>
                </a:lnTo>
              </a:path>
            </a:pathLst>
          </a:custGeom>
          <a:noFill/>
          <a:ln w="101600" cap="flat" cmpd="sng" algn="ctr">
            <a:gradFill flip="none" rotWithShape="1">
              <a:gsLst>
                <a:gs pos="0">
                  <a:srgbClr val="0070C0"/>
                </a:gs>
                <a:gs pos="100000">
                  <a:srgbClr val="C00000"/>
                </a:gs>
              </a:gsLst>
              <a:lin ang="10800000" scaled="1"/>
              <a:tileRect/>
            </a:gradFill>
            <a:prstDash val="solid"/>
            <a:round/>
            <a:headEnd type="none" w="sm" len="sm"/>
            <a:tailEnd type="triangle" w="med" len="sm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1678AE4C-0F25-584F-8B89-D856EB27D9A1}"/>
              </a:ext>
            </a:extLst>
          </p:cNvPr>
          <p:cNvSpPr/>
          <p:nvPr/>
        </p:nvSpPr>
        <p:spPr bwMode="auto">
          <a:xfrm rot="10800000" flipH="1">
            <a:off x="1937179" y="1453643"/>
            <a:ext cx="529796" cy="53655"/>
          </a:xfrm>
          <a:custGeom>
            <a:avLst/>
            <a:gdLst>
              <a:gd name="connsiteX0" fmla="*/ 0 w 348343"/>
              <a:gd name="connsiteY0" fmla="*/ 0 h 957943"/>
              <a:gd name="connsiteX1" fmla="*/ 0 w 348343"/>
              <a:gd name="connsiteY1" fmla="*/ 957943 h 957943"/>
              <a:gd name="connsiteX2" fmla="*/ 348343 w 348343"/>
              <a:gd name="connsiteY2" fmla="*/ 957943 h 957943"/>
              <a:gd name="connsiteX0" fmla="*/ 0 w 348343"/>
              <a:gd name="connsiteY0" fmla="*/ 0 h 0"/>
              <a:gd name="connsiteX1" fmla="*/ 348343 w 348343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48343">
                <a:moveTo>
                  <a:pt x="0" y="0"/>
                </a:moveTo>
                <a:lnTo>
                  <a:pt x="348343" y="0"/>
                </a:lnTo>
              </a:path>
            </a:pathLst>
          </a:custGeom>
          <a:noFill/>
          <a:ln w="101600" cap="flat" cmpd="sng" algn="ctr">
            <a:solidFill>
              <a:schemeClr val="bg1"/>
            </a:solidFill>
            <a:prstDash val="solid"/>
            <a:round/>
            <a:headEnd type="none" w="sm" len="sm"/>
            <a:tailEnd type="triangle" w="med" len="sm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D94CCE8E-546C-1747-B95B-8CBC5B0720C1}"/>
              </a:ext>
            </a:extLst>
          </p:cNvPr>
          <p:cNvSpPr/>
          <p:nvPr/>
        </p:nvSpPr>
        <p:spPr bwMode="auto">
          <a:xfrm rot="10800000" flipH="1">
            <a:off x="4290272" y="1453642"/>
            <a:ext cx="548428" cy="38745"/>
          </a:xfrm>
          <a:custGeom>
            <a:avLst/>
            <a:gdLst>
              <a:gd name="connsiteX0" fmla="*/ 0 w 348343"/>
              <a:gd name="connsiteY0" fmla="*/ 0 h 957943"/>
              <a:gd name="connsiteX1" fmla="*/ 0 w 348343"/>
              <a:gd name="connsiteY1" fmla="*/ 957943 h 957943"/>
              <a:gd name="connsiteX2" fmla="*/ 348343 w 348343"/>
              <a:gd name="connsiteY2" fmla="*/ 957943 h 957943"/>
              <a:gd name="connsiteX0" fmla="*/ 0 w 348343"/>
              <a:gd name="connsiteY0" fmla="*/ 0 h 0"/>
              <a:gd name="connsiteX1" fmla="*/ 348343 w 348343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48343">
                <a:moveTo>
                  <a:pt x="0" y="0"/>
                </a:moveTo>
                <a:lnTo>
                  <a:pt x="348343" y="0"/>
                </a:lnTo>
              </a:path>
            </a:pathLst>
          </a:custGeom>
          <a:noFill/>
          <a:ln w="101600" cap="flat" cmpd="sng" algn="ctr">
            <a:gradFill flip="none" rotWithShape="1">
              <a:gsLst>
                <a:gs pos="0">
                  <a:schemeClr val="bg1">
                    <a:lumMod val="95000"/>
                    <a:lumOff val="5000"/>
                  </a:schemeClr>
                </a:gs>
                <a:gs pos="100000">
                  <a:srgbClr val="C00000"/>
                </a:gs>
              </a:gsLst>
              <a:lin ang="0" scaled="1"/>
              <a:tileRect/>
            </a:gradFill>
            <a:prstDash val="solid"/>
            <a:round/>
            <a:headEnd type="none" w="sm" len="sm"/>
            <a:tailEnd type="triangle" w="med" len="sm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FFF6AA32-003A-E34B-9F08-603FAE4F5688}"/>
              </a:ext>
            </a:extLst>
          </p:cNvPr>
          <p:cNvSpPr/>
          <p:nvPr/>
        </p:nvSpPr>
        <p:spPr bwMode="auto">
          <a:xfrm rot="10800000" flipH="1">
            <a:off x="6641374" y="1399987"/>
            <a:ext cx="529796" cy="53655"/>
          </a:xfrm>
          <a:custGeom>
            <a:avLst/>
            <a:gdLst>
              <a:gd name="connsiteX0" fmla="*/ 0 w 348343"/>
              <a:gd name="connsiteY0" fmla="*/ 0 h 957943"/>
              <a:gd name="connsiteX1" fmla="*/ 0 w 348343"/>
              <a:gd name="connsiteY1" fmla="*/ 957943 h 957943"/>
              <a:gd name="connsiteX2" fmla="*/ 348343 w 348343"/>
              <a:gd name="connsiteY2" fmla="*/ 957943 h 957943"/>
              <a:gd name="connsiteX0" fmla="*/ 0 w 348343"/>
              <a:gd name="connsiteY0" fmla="*/ 0 h 0"/>
              <a:gd name="connsiteX1" fmla="*/ 348343 w 348343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48343">
                <a:moveTo>
                  <a:pt x="0" y="0"/>
                </a:moveTo>
                <a:lnTo>
                  <a:pt x="348343" y="0"/>
                </a:lnTo>
              </a:path>
            </a:pathLst>
          </a:custGeom>
          <a:noFill/>
          <a:ln w="101600" cap="flat" cmpd="sng" algn="ctr">
            <a:solidFill>
              <a:srgbClr val="C00000"/>
            </a:solidFill>
            <a:prstDash val="solid"/>
            <a:round/>
            <a:headEnd type="none" w="sm" len="sm"/>
            <a:tailEnd type="triangle" w="med" len="sm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569C33C4-EA3E-D945-B84D-B6BBA251753C}"/>
              </a:ext>
            </a:extLst>
          </p:cNvPr>
          <p:cNvSpPr/>
          <p:nvPr/>
        </p:nvSpPr>
        <p:spPr bwMode="auto">
          <a:xfrm rot="16200000" flipH="1">
            <a:off x="4375943" y="3422180"/>
            <a:ext cx="445770" cy="53655"/>
          </a:xfrm>
          <a:custGeom>
            <a:avLst/>
            <a:gdLst>
              <a:gd name="connsiteX0" fmla="*/ 0 w 348343"/>
              <a:gd name="connsiteY0" fmla="*/ 0 h 957943"/>
              <a:gd name="connsiteX1" fmla="*/ 0 w 348343"/>
              <a:gd name="connsiteY1" fmla="*/ 957943 h 957943"/>
              <a:gd name="connsiteX2" fmla="*/ 348343 w 348343"/>
              <a:gd name="connsiteY2" fmla="*/ 957943 h 957943"/>
              <a:gd name="connsiteX0" fmla="*/ 0 w 348343"/>
              <a:gd name="connsiteY0" fmla="*/ 0 h 0"/>
              <a:gd name="connsiteX1" fmla="*/ 348343 w 348343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48343">
                <a:moveTo>
                  <a:pt x="0" y="0"/>
                </a:moveTo>
                <a:lnTo>
                  <a:pt x="348343" y="0"/>
                </a:lnTo>
              </a:path>
            </a:pathLst>
          </a:custGeom>
          <a:noFill/>
          <a:ln w="101600" cap="flat" cmpd="sng" algn="ctr">
            <a:solidFill>
              <a:srgbClr val="0070C0"/>
            </a:solidFill>
            <a:prstDash val="solid"/>
            <a:round/>
            <a:headEnd type="none" w="sm" len="sm"/>
            <a:tailEnd type="triangle" w="med" len="sm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4A9481D2-CC17-8841-8B06-879B73597F00}"/>
              </a:ext>
            </a:extLst>
          </p:cNvPr>
          <p:cNvSpPr/>
          <p:nvPr/>
        </p:nvSpPr>
        <p:spPr bwMode="auto">
          <a:xfrm rot="10800000" flipH="1">
            <a:off x="5481955" y="4328594"/>
            <a:ext cx="548428" cy="38745"/>
          </a:xfrm>
          <a:custGeom>
            <a:avLst/>
            <a:gdLst>
              <a:gd name="connsiteX0" fmla="*/ 0 w 348343"/>
              <a:gd name="connsiteY0" fmla="*/ 0 h 957943"/>
              <a:gd name="connsiteX1" fmla="*/ 0 w 348343"/>
              <a:gd name="connsiteY1" fmla="*/ 957943 h 957943"/>
              <a:gd name="connsiteX2" fmla="*/ 348343 w 348343"/>
              <a:gd name="connsiteY2" fmla="*/ 957943 h 957943"/>
              <a:gd name="connsiteX0" fmla="*/ 0 w 348343"/>
              <a:gd name="connsiteY0" fmla="*/ 0 h 0"/>
              <a:gd name="connsiteX1" fmla="*/ 348343 w 348343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48343">
                <a:moveTo>
                  <a:pt x="0" y="0"/>
                </a:moveTo>
                <a:lnTo>
                  <a:pt x="348343" y="0"/>
                </a:lnTo>
              </a:path>
            </a:pathLst>
          </a:custGeom>
          <a:noFill/>
          <a:ln w="101600" cap="flat" cmpd="sng" algn="ctr">
            <a:gradFill flip="none" rotWithShape="1">
              <a:gsLst>
                <a:gs pos="0">
                  <a:srgbClr val="00B050"/>
                </a:gs>
                <a:gs pos="99000">
                  <a:srgbClr val="0070C0"/>
                </a:gs>
              </a:gsLst>
              <a:lin ang="10800000" scaled="1"/>
              <a:tileRect/>
            </a:gradFill>
            <a:prstDash val="solid"/>
            <a:round/>
            <a:headEnd type="none" w="sm" len="sm"/>
            <a:tailEnd type="triangle" w="med" len="sm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16B9D6D3-1A67-BA4D-85DC-4852EA9DE5A6}"/>
              </a:ext>
            </a:extLst>
          </p:cNvPr>
          <p:cNvSpPr/>
          <p:nvPr/>
        </p:nvSpPr>
        <p:spPr bwMode="auto">
          <a:xfrm>
            <a:off x="957886" y="2214397"/>
            <a:ext cx="2453783" cy="542684"/>
          </a:xfrm>
          <a:custGeom>
            <a:avLst/>
            <a:gdLst>
              <a:gd name="connsiteX0" fmla="*/ 0 w 348343"/>
              <a:gd name="connsiteY0" fmla="*/ 0 h 957943"/>
              <a:gd name="connsiteX1" fmla="*/ 0 w 348343"/>
              <a:gd name="connsiteY1" fmla="*/ 957943 h 957943"/>
              <a:gd name="connsiteX2" fmla="*/ 348343 w 348343"/>
              <a:gd name="connsiteY2" fmla="*/ 957943 h 957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8343" h="957943">
                <a:moveTo>
                  <a:pt x="0" y="0"/>
                </a:moveTo>
                <a:lnTo>
                  <a:pt x="0" y="957943"/>
                </a:lnTo>
                <a:lnTo>
                  <a:pt x="348343" y="957943"/>
                </a:lnTo>
              </a:path>
            </a:pathLst>
          </a:custGeom>
          <a:noFill/>
          <a:ln w="101600" cap="flat" cmpd="sng" algn="ctr">
            <a:gradFill flip="none" rotWithShape="1">
              <a:gsLst>
                <a:gs pos="0">
                  <a:srgbClr val="0070C0"/>
                </a:gs>
                <a:gs pos="100000">
                  <a:schemeClr val="bg1"/>
                </a:gs>
              </a:gsLst>
              <a:lin ang="10800000" scaled="1"/>
              <a:tileRect/>
            </a:gradFill>
            <a:prstDash val="solid"/>
            <a:round/>
            <a:headEnd type="none" w="sm" len="sm"/>
            <a:tailEnd type="triangle" w="med" len="sm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3219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CA063-BE1C-3642-AFCE-5D8C034E80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Reduced Order Modeling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500E8-B414-B944-8066-61A892AA1F78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Proper Orthogonal Decomposition with interpolation on the </a:t>
            </a:r>
            <a:br>
              <a:rPr lang="en-US" dirty="0"/>
            </a:br>
            <a:r>
              <a:rPr lang="en-US" dirty="0"/>
              <a:t>physical parameters</a:t>
            </a:r>
          </a:p>
          <a:p>
            <a:r>
              <a:rPr lang="en-US" dirty="0"/>
              <a:t>Seek an underlying basis function to apply to new conditions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" dirty="0"/>
          </a:p>
          <a:p>
            <a:r>
              <a:rPr lang="en-US" dirty="0"/>
              <a:t>Inversion of equation yields a resultant CFD matrix surface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28D018-728E-DC47-B254-A74FE7C9EC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39</a:t>
            </a:fld>
            <a:endParaRPr lang="en-US" altLang="en-US">
              <a:cs typeface="+mn-cs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A21B516-0963-0044-BBD5-1CEEEF5C5925}"/>
              </a:ext>
            </a:extLst>
          </p:cNvPr>
          <p:cNvGrpSpPr/>
          <p:nvPr/>
        </p:nvGrpSpPr>
        <p:grpSpPr>
          <a:xfrm>
            <a:off x="967668" y="1923320"/>
            <a:ext cx="4530430" cy="923330"/>
            <a:chOff x="1290223" y="1544615"/>
            <a:chExt cx="6320593" cy="128817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F6BA70C1-3AF6-1240-BB43-D043F95D0A4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290223" y="1929632"/>
              <a:ext cx="1486161" cy="495386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AD53A878-30C1-9546-9D69-E9B3ED1D5B32}"/>
                </a:ext>
              </a:extLst>
            </p:cNvPr>
            <p:cNvSpPr txBox="1"/>
            <p:nvPr/>
          </p:nvSpPr>
          <p:spPr bwMode="auto">
            <a:xfrm>
              <a:off x="3180028" y="1544615"/>
              <a:ext cx="4430788" cy="12881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rtlCol="0" anchor="ctr">
              <a:spAutoFit/>
            </a:bodyPr>
            <a:lstStyle/>
            <a:p>
              <a:r>
                <a:rPr lang="en-US" dirty="0">
                  <a:latin typeface="Century Gothic" panose="020B0502020202020204" pitchFamily="34" charset="0"/>
                </a:rPr>
                <a:t>S: </a:t>
              </a:r>
              <a:r>
                <a:rPr lang="en-US" sz="375" dirty="0">
                  <a:latin typeface="Century Gothic" panose="020B0502020202020204" pitchFamily="34" charset="0"/>
                </a:rPr>
                <a:t>  </a:t>
              </a:r>
              <a:r>
                <a:rPr lang="en-US" dirty="0">
                  <a:latin typeface="Century Gothic" panose="020B0502020202020204" pitchFamily="34" charset="0"/>
                </a:rPr>
                <a:t>CFD surface data matrix</a:t>
              </a:r>
            </a:p>
            <a:p>
              <a:r>
                <a:rPr lang="en-US" dirty="0">
                  <a:latin typeface="Century Gothic" panose="020B0502020202020204" pitchFamily="34" charset="0"/>
                </a:rPr>
                <a:t>V: transformation matrix</a:t>
              </a:r>
            </a:p>
            <a:p>
              <a:r>
                <a:rPr lang="en-US" dirty="0">
                  <a:latin typeface="Century Gothic" panose="020B0502020202020204" pitchFamily="34" charset="0"/>
                </a:rPr>
                <a:t>𝜓: basis function</a:t>
              </a:r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9A87D0E6-161C-C449-893E-874B1FA9E6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564" y="3375152"/>
            <a:ext cx="2742983" cy="1210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69458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2AF5F-3E33-404B-A828-663FF330E1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ROM-Generated Surface Pressure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0FFF5-54A1-1949-AC00-F02A391A61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40</a:t>
            </a:fld>
            <a:endParaRPr lang="en-US" altLang="en-US">
              <a:cs typeface="+mn-cs"/>
            </a:endParaRP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7799B750-4503-BB47-9584-956008F4D1E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39274" y="762000"/>
            <a:ext cx="6857999" cy="4114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FD4C438-2B19-3B4C-8B0B-A10BD61092FB}"/>
              </a:ext>
            </a:extLst>
          </p:cNvPr>
          <p:cNvSpPr txBox="1"/>
          <p:nvPr/>
        </p:nvSpPr>
        <p:spPr bwMode="auto">
          <a:xfrm>
            <a:off x="1146728" y="815022"/>
            <a:ext cx="139249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marL="0" lvl="1"/>
            <a:r>
              <a:rPr lang="en-US" dirty="0"/>
              <a:t>𝛼</a:t>
            </a:r>
            <a:r>
              <a:rPr lang="en-US" baseline="-25000" dirty="0"/>
              <a:t>P</a:t>
            </a:r>
            <a:r>
              <a:rPr lang="en-US" dirty="0"/>
              <a:t> = 60 deg</a:t>
            </a:r>
          </a:p>
          <a:p>
            <a:pPr marL="0" lvl="1"/>
            <a:r>
              <a:rPr lang="en-US" dirty="0" err="1"/>
              <a:t>φ</a:t>
            </a:r>
            <a:r>
              <a:rPr lang="en-US" baseline="-25000" dirty="0" err="1"/>
              <a:t>P</a:t>
            </a:r>
            <a:r>
              <a:rPr lang="en-US" dirty="0"/>
              <a:t> = 0 deg</a:t>
            </a:r>
          </a:p>
        </p:txBody>
      </p:sp>
    </p:spTree>
    <p:extLst>
      <p:ext uri="{BB962C8B-B14F-4D97-AF65-F5344CB8AC3E}">
        <p14:creationId xmlns:p14="http://schemas.microsoft.com/office/powerpoint/2010/main" val="171580345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6B9BE-09AC-E74A-A5F4-CD4F39211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Data-Fused Reduced Order Modeling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73229-223E-D443-B0E4-85693ABE96C9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Data show CFD and ROM underpredict </a:t>
            </a:r>
            <a:br>
              <a:rPr lang="en-US" dirty="0"/>
            </a:br>
            <a:r>
              <a:rPr lang="en-US" dirty="0"/>
              <a:t>pitching moment and normal force</a:t>
            </a:r>
          </a:p>
          <a:p>
            <a:r>
              <a:rPr lang="en-US" dirty="0"/>
              <a:t>Baseline ROM supplemented with </a:t>
            </a:r>
            <a:br>
              <a:rPr lang="en-US" dirty="0"/>
            </a:br>
            <a:r>
              <a:rPr lang="en-US" dirty="0"/>
              <a:t>known experimental data sets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744C9D-E914-9E42-962B-F35C49258A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41</a:t>
            </a:fld>
            <a:endParaRPr lang="en-US" altLang="en-US" dirty="0">
              <a:cs typeface="+mn-cs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5AB8829-0A23-BD4C-9F1E-BFC2FE6B9BC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3717" t="10978" b="557"/>
          <a:stretch/>
        </p:blipFill>
        <p:spPr>
          <a:xfrm>
            <a:off x="4907280" y="563389"/>
            <a:ext cx="4168141" cy="4450429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A5B9BB1D-32F9-4A46-AD80-12920931C5AA}"/>
              </a:ext>
            </a:extLst>
          </p:cNvPr>
          <p:cNvGrpSpPr/>
          <p:nvPr/>
        </p:nvGrpSpPr>
        <p:grpSpPr>
          <a:xfrm>
            <a:off x="3265694" y="2989303"/>
            <a:ext cx="1881661" cy="1327799"/>
            <a:chOff x="4545623" y="3513126"/>
            <a:chExt cx="2508881" cy="1770399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1FD2302D-2CA0-574B-B5D0-693C5CD3E94E}"/>
                </a:ext>
              </a:extLst>
            </p:cNvPr>
            <p:cNvSpPr txBox="1"/>
            <p:nvPr/>
          </p:nvSpPr>
          <p:spPr bwMode="auto">
            <a:xfrm>
              <a:off x="5008646" y="3513126"/>
              <a:ext cx="2045858" cy="17703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rtlCol="0" anchor="ctr">
              <a:spAutoFit/>
            </a:bodyPr>
            <a:lstStyle/>
            <a:p>
              <a:pPr>
                <a:lnSpc>
                  <a:spcPct val="114000"/>
                </a:lnSpc>
              </a:pPr>
              <a:r>
                <a:rPr lang="en-US" dirty="0">
                  <a:latin typeface="Century Gothic" panose="020B0502020202020204" pitchFamily="34" charset="0"/>
                </a:rPr>
                <a:t>CFD</a:t>
              </a:r>
            </a:p>
            <a:p>
              <a:pPr>
                <a:lnSpc>
                  <a:spcPct val="114000"/>
                </a:lnSpc>
              </a:pPr>
              <a:r>
                <a:rPr lang="en-US" dirty="0">
                  <a:latin typeface="Century Gothic" panose="020B0502020202020204" pitchFamily="34" charset="0"/>
                </a:rPr>
                <a:t>Wind Tunnel</a:t>
              </a:r>
            </a:p>
            <a:p>
              <a:pPr>
                <a:lnSpc>
                  <a:spcPct val="114000"/>
                </a:lnSpc>
              </a:pPr>
              <a:r>
                <a:rPr lang="en-US" dirty="0">
                  <a:latin typeface="Century Gothic" panose="020B0502020202020204" pitchFamily="34" charset="0"/>
                </a:rPr>
                <a:t>ROM</a:t>
              </a:r>
            </a:p>
            <a:p>
              <a:pPr>
                <a:lnSpc>
                  <a:spcPct val="114000"/>
                </a:lnSpc>
              </a:pPr>
              <a:r>
                <a:rPr lang="en-US" dirty="0">
                  <a:latin typeface="Century Gothic" panose="020B0502020202020204" pitchFamily="34" charset="0"/>
                </a:rPr>
                <a:t>DFROM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00737B5-78E9-6949-ADDF-BA0398F0958D}"/>
                </a:ext>
              </a:extLst>
            </p:cNvPr>
            <p:cNvSpPr/>
            <p:nvPr/>
          </p:nvSpPr>
          <p:spPr bwMode="auto">
            <a:xfrm>
              <a:off x="4873017" y="3855251"/>
              <a:ext cx="135629" cy="135629"/>
            </a:xfrm>
            <a:prstGeom prst="ellipse">
              <a:avLst/>
            </a:prstGeom>
            <a:solidFill>
              <a:srgbClr val="FF0000"/>
            </a:solidFill>
            <a:ln w="127000" cap="flat" cmpd="sng" algn="ctr">
              <a:noFill/>
              <a:prstDash val="solid"/>
              <a:round/>
              <a:headEnd type="none" w="sm" len="med"/>
              <a:tailEnd type="triangle" w="med" len="sm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pPr defTabSz="685800" eaLnBrk="0" hangingPunct="0"/>
              <a:endParaRPr lang="en-US" sz="675">
                <a:solidFill>
                  <a:srgbClr val="666666"/>
                </a:solidFill>
                <a:latin typeface="55 Helvetica Roman" pitchFamily="1" charset="0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931049F-438B-FB47-B59B-632812EF6DD8}"/>
                </a:ext>
              </a:extLst>
            </p:cNvPr>
            <p:cNvSpPr/>
            <p:nvPr/>
          </p:nvSpPr>
          <p:spPr bwMode="auto">
            <a:xfrm>
              <a:off x="4873017" y="4157936"/>
              <a:ext cx="135629" cy="135629"/>
            </a:xfrm>
            <a:prstGeom prst="rect">
              <a:avLst/>
            </a:prstGeom>
            <a:solidFill>
              <a:schemeClr val="bg1"/>
            </a:solidFill>
            <a:ln w="127000" cap="flat" cmpd="sng" algn="ctr">
              <a:noFill/>
              <a:prstDash val="solid"/>
              <a:round/>
              <a:headEnd type="none" w="sm" len="med"/>
              <a:tailEnd type="triangle" w="med" len="sm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pPr defTabSz="685800" eaLnBrk="0" hangingPunct="0"/>
              <a:endParaRPr lang="en-US" sz="675">
                <a:solidFill>
                  <a:srgbClr val="666666"/>
                </a:solidFill>
                <a:latin typeface="55 Helvetica Roman" pitchFamily="1" charset="0"/>
              </a:endParaRP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515EEA9-567A-A340-802D-6032F89452D0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4545623" y="4594193"/>
              <a:ext cx="463023" cy="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rgbClr val="0024FF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E457AFF-8083-BA4F-AB52-A35A36C004FD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4545623" y="5024058"/>
              <a:ext cx="463023" cy="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rgbClr val="00BFB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90A53E6D-5C6D-B4FB-CE39-37FCD3EBD8BC}"/>
              </a:ext>
            </a:extLst>
          </p:cNvPr>
          <p:cNvSpPr/>
          <p:nvPr/>
        </p:nvSpPr>
        <p:spPr bwMode="auto">
          <a:xfrm>
            <a:off x="4799013" y="1428063"/>
            <a:ext cx="337457" cy="30752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0" i="0" u="none" strike="noStrike" cap="none" normalizeH="0" baseline="0">
              <a:ln>
                <a:noFill/>
              </a:ln>
              <a:solidFill>
                <a:srgbClr val="666666"/>
              </a:solidFill>
              <a:effectLst/>
              <a:latin typeface="55 Helvetica Roman" pitchFamily="1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E60C7A2-A701-0235-83CC-1B8FDB423BEA}"/>
              </a:ext>
            </a:extLst>
          </p:cNvPr>
          <p:cNvSpPr/>
          <p:nvPr/>
        </p:nvSpPr>
        <p:spPr bwMode="auto">
          <a:xfrm>
            <a:off x="4831668" y="3757603"/>
            <a:ext cx="337457" cy="30752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0" i="0" u="none" strike="noStrike" cap="none" normalizeH="0" baseline="0">
              <a:ln>
                <a:noFill/>
              </a:ln>
              <a:solidFill>
                <a:srgbClr val="666666"/>
              </a:solidFill>
              <a:effectLst/>
              <a:latin typeface="55 Helvetica Roman" pitchFamily="1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962A8E4-27A1-E8F4-8E59-8FB235148FF1}"/>
              </a:ext>
            </a:extLst>
          </p:cNvPr>
          <p:cNvSpPr/>
          <p:nvPr/>
        </p:nvSpPr>
        <p:spPr bwMode="auto">
          <a:xfrm>
            <a:off x="6965267" y="3637861"/>
            <a:ext cx="337457" cy="30752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0" i="0" u="none" strike="noStrike" cap="none" normalizeH="0" baseline="0">
              <a:ln>
                <a:noFill/>
              </a:ln>
              <a:solidFill>
                <a:srgbClr val="666666"/>
              </a:solidFill>
              <a:effectLst/>
              <a:latin typeface="55 Helvetica Roman" pitchFamily="1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11B7911-216A-66E4-8478-5B2C830B751D}"/>
              </a:ext>
            </a:extLst>
          </p:cNvPr>
          <p:cNvSpPr/>
          <p:nvPr/>
        </p:nvSpPr>
        <p:spPr bwMode="auto">
          <a:xfrm>
            <a:off x="6954381" y="1482488"/>
            <a:ext cx="337457" cy="30752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0" i="0" u="none" strike="noStrike" cap="none" normalizeH="0" baseline="0">
              <a:ln>
                <a:noFill/>
              </a:ln>
              <a:solidFill>
                <a:srgbClr val="666666"/>
              </a:solidFill>
              <a:effectLst/>
              <a:latin typeface="55 Helvetica Roman" pitchFamily="1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340710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6B9BE-09AC-E74A-A5F4-CD4F39211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Data-Fused Reduced Order Modeling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73229-223E-D443-B0E4-85693ABE96C9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Data show CFD and ROM underpredict </a:t>
            </a:r>
            <a:br>
              <a:rPr lang="en-US" dirty="0"/>
            </a:br>
            <a:r>
              <a:rPr lang="en-US" dirty="0"/>
              <a:t>pitching moment and normal force</a:t>
            </a:r>
          </a:p>
          <a:p>
            <a:r>
              <a:rPr lang="en-US" dirty="0"/>
              <a:t>Baseline ROM supplemented with </a:t>
            </a:r>
            <a:br>
              <a:rPr lang="en-US" dirty="0"/>
            </a:br>
            <a:r>
              <a:rPr lang="en-US" dirty="0"/>
              <a:t>known experimental data sets</a:t>
            </a:r>
          </a:p>
          <a:p>
            <a:r>
              <a:rPr lang="en-US" dirty="0"/>
              <a:t>Adjustments applied with </a:t>
            </a:r>
            <a:br>
              <a:rPr lang="en-US" dirty="0"/>
            </a:br>
            <a:r>
              <a:rPr lang="en-US" dirty="0"/>
              <a:t>database-level analysis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744C9D-E914-9E42-962B-F35C49258A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42</a:t>
            </a:fld>
            <a:endParaRPr lang="en-US" altLang="en-US">
              <a:cs typeface="+mn-cs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040C0B7-4958-29A3-0F22-E4A04D7FE0B1}"/>
              </a:ext>
            </a:extLst>
          </p:cNvPr>
          <p:cNvGrpSpPr/>
          <p:nvPr/>
        </p:nvGrpSpPr>
        <p:grpSpPr>
          <a:xfrm>
            <a:off x="4322380" y="1493512"/>
            <a:ext cx="4682843" cy="2913097"/>
            <a:chOff x="4322380" y="1203585"/>
            <a:chExt cx="4682843" cy="2913097"/>
          </a:xfrm>
        </p:grpSpPr>
        <p:pic>
          <p:nvPicPr>
            <p:cNvPr id="7" name="Content Placeholder 5" descr="A picture containing diagram&#10;&#10;Description automatically generated">
              <a:extLst>
                <a:ext uri="{FF2B5EF4-FFF2-40B4-BE49-F238E27FC236}">
                  <a16:creationId xmlns:a16="http://schemas.microsoft.com/office/drawing/2014/main" id="{6AF83B3E-A363-3545-B2CA-8007A4D3EE6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651549" y="1203585"/>
              <a:ext cx="4353674" cy="2226923"/>
            </a:xfrm>
            <a:prstGeom prst="rect">
              <a:avLst/>
            </a:prstGeom>
          </p:spPr>
        </p:pic>
        <p:pic>
          <p:nvPicPr>
            <p:cNvPr id="9" name="Content Placeholder 5" descr="A picture containing diagram&#10;&#10;Description automatically generated">
              <a:extLst>
                <a:ext uri="{FF2B5EF4-FFF2-40B4-BE49-F238E27FC236}">
                  <a16:creationId xmlns:a16="http://schemas.microsoft.com/office/drawing/2014/main" id="{1DDDE958-DEDA-7C43-BB7C-CAA984C4390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687179" y="3307552"/>
              <a:ext cx="2030124" cy="20652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49EC39A-D7BF-474F-9AEA-9685AF854331}"/>
                </a:ext>
              </a:extLst>
            </p:cNvPr>
            <p:cNvSpPr txBox="1"/>
            <p:nvPr/>
          </p:nvSpPr>
          <p:spPr bwMode="auto">
            <a:xfrm>
              <a:off x="4322380" y="3747350"/>
              <a:ext cx="269336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en-US" dirty="0">
                  <a:latin typeface="Century Gothic" panose="020B0502020202020204" pitchFamily="34" charset="0"/>
                </a:rPr>
                <a:t>ΔC</a:t>
              </a:r>
              <a:r>
                <a:rPr lang="en-US" baseline="-25000" dirty="0">
                  <a:latin typeface="Century Gothic" panose="020B0502020202020204" pitchFamily="34" charset="0"/>
                </a:rPr>
                <a:t>P</a:t>
              </a:r>
              <a:r>
                <a:rPr lang="en-US" dirty="0">
                  <a:latin typeface="Century Gothic" panose="020B0502020202020204" pitchFamily="34" charset="0"/>
                </a:rPr>
                <a:t> = C</a:t>
              </a:r>
              <a:r>
                <a:rPr lang="en-US" baseline="-25000" dirty="0">
                  <a:latin typeface="Century Gothic" panose="020B0502020202020204" pitchFamily="34" charset="0"/>
                </a:rPr>
                <a:t>P,DFROM </a:t>
              </a:r>
              <a:r>
                <a:rPr lang="en-US" dirty="0">
                  <a:latin typeface="Century Gothic" panose="020B0502020202020204" pitchFamily="34" charset="0"/>
                </a:rPr>
                <a:t>– C</a:t>
              </a:r>
              <a:r>
                <a:rPr lang="en-US" baseline="-25000" dirty="0">
                  <a:latin typeface="Century Gothic" panose="020B0502020202020204" pitchFamily="34" charset="0"/>
                </a:rPr>
                <a:t>P,ROM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EC03C4A-1945-C748-8D35-D5F38D2C0147}"/>
                </a:ext>
              </a:extLst>
            </p:cNvPr>
            <p:cNvSpPr txBox="1"/>
            <p:nvPr/>
          </p:nvSpPr>
          <p:spPr bwMode="auto">
            <a:xfrm>
              <a:off x="4406006" y="3472903"/>
              <a:ext cx="276229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rtlCol="0" anchor="ctr">
              <a:spAutoFit/>
            </a:bodyPr>
            <a:lstStyle/>
            <a:p>
              <a:r>
                <a:rPr lang="en-US" dirty="0">
                  <a:latin typeface="Century Gothic" panose="020B0502020202020204" pitchFamily="34" charset="0"/>
                </a:rPr>
                <a:t>-0.15          0            0.15</a:t>
              </a:r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B21CE6D0-7A40-1144-AB59-1959CA09427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89390" y="2837924"/>
            <a:ext cx="1140626" cy="84547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A21606B-272D-2F48-9D23-F0E4F43715C0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4026" y="3603913"/>
            <a:ext cx="3346870" cy="145688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CF266D5-F2C5-A246-A23B-8675EF527326}"/>
                  </a:ext>
                </a:extLst>
              </p:cNvPr>
              <p:cNvSpPr txBox="1"/>
              <p:nvPr/>
            </p:nvSpPr>
            <p:spPr bwMode="auto">
              <a:xfrm rot="16200000">
                <a:off x="-403788" y="4114196"/>
                <a:ext cx="1333122" cy="250646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09E8E84-426E-40dd-AFC4-6F175D3DCCD1}">
                  <a14:hiddenFill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 rtlCol="0" anchor="ctr">
                <a:spAutoFit/>
              </a:bodyPr>
              <a:lstStyle/>
              <a:p>
                <a:pPr algn="ctr" eaLnBrk="1" hangingPunct="1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US" sz="150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charset="0"/>
                        </a:rPr>
                        <m:t>∆</m:t>
                      </m:r>
                      <m:sSub>
                        <m:sSubPr>
                          <m:ctrlPr>
                            <a:rPr lang="en-US" sz="15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150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charset="0"/>
                            </a:rPr>
                            <m:t>C</m:t>
                          </m:r>
                        </m:e>
                        <m:sub>
                          <m:sSub>
                            <m:sSubPr>
                              <m:ctrlPr>
                                <a:rPr lang="en-US" sz="1500" i="1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Arial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150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Arial" charset="0"/>
                                </a:rPr>
                                <m:t>N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150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Arial" charset="0"/>
                                </a:rPr>
                                <m:t>P</m:t>
                              </m:r>
                            </m:sub>
                          </m:sSub>
                        </m:sub>
                      </m:sSub>
                      <m:r>
                        <a:rPr lang="en-US" sz="150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charset="0"/>
                        </a:rPr>
                        <m:t>/(∆</m:t>
                      </m:r>
                      <m:r>
                        <m:rPr>
                          <m:sty m:val="p"/>
                        </m:rPr>
                        <a:rPr lang="en-US" sz="150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charset="0"/>
                        </a:rPr>
                        <m:t>x</m:t>
                      </m:r>
                      <m:r>
                        <a:rPr lang="en-US" sz="150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charset="0"/>
                        </a:rPr>
                        <m:t>/</m:t>
                      </m:r>
                      <m:sSub>
                        <m:sSubPr>
                          <m:ctrlPr>
                            <a:rPr lang="en-US" sz="15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150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charset="0"/>
                            </a:rPr>
                            <m:t>L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150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charset="0"/>
                            </a:rPr>
                            <m:t>ref</m:t>
                          </m:r>
                        </m:sub>
                      </m:sSub>
                      <m:r>
                        <a:rPr lang="en-US" sz="150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charset="0"/>
                        </a:rPr>
                        <m:t>)</m:t>
                      </m:r>
                    </m:oMath>
                  </m:oMathPara>
                </a14:m>
                <a:endParaRPr lang="en-US" sz="1500" dirty="0">
                  <a:solidFill>
                    <a:schemeClr val="bg1"/>
                  </a:solidFill>
                  <a:ea typeface="MS Gothic" panose="020B0609070205080204" pitchFamily="49" charset="-128"/>
                  <a:cs typeface="Arial" charset="0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CF266D5-F2C5-A246-A23B-8675EF52732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 rot="16200000">
                <a:off x="-403788" y="4114196"/>
                <a:ext cx="1333122" cy="250646"/>
              </a:xfrm>
              <a:prstGeom prst="rect">
                <a:avLst/>
              </a:prstGeom>
              <a:blipFill>
                <a:blip r:embed="rId7"/>
                <a:stretch>
                  <a:fillRect l="-5000" t="-2830" r="-25000" b="-4717"/>
                </a:stretch>
              </a:blipFill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3802873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038033D-6FB5-6E4A-9E3E-AEE1F5FA9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Outline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30112DB-F8DA-644F-B4F8-22F3344F6C3B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Introduction and Overview</a:t>
            </a:r>
          </a:p>
          <a:p>
            <a:r>
              <a:rPr lang="en-US" dirty="0"/>
              <a:t>Methods</a:t>
            </a:r>
          </a:p>
          <a:p>
            <a:r>
              <a:rPr lang="en-US" dirty="0"/>
              <a:t>Liftoff and Transition Above Tower</a:t>
            </a:r>
          </a:p>
          <a:p>
            <a:r>
              <a:rPr lang="en-US" dirty="0">
                <a:solidFill>
                  <a:srgbClr val="DD6327"/>
                </a:solidFill>
              </a:rPr>
              <a:t>Liftoff and Transition in Proximity of Tower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Tower Configurations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Database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Comparisons to Experimental Data</a:t>
            </a:r>
          </a:p>
          <a:p>
            <a:r>
              <a:rPr lang="en-US" dirty="0"/>
              <a:t>Other Program Requests</a:t>
            </a:r>
          </a:p>
          <a:p>
            <a:r>
              <a:rPr lang="en-US" dirty="0"/>
              <a:t>Pre- and Post Artemis I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B7EE7F-3E62-774F-BC09-CA5194AC76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43</a:t>
            </a:fld>
            <a:endParaRPr lang="en-US" altLang="en-US"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AC3F8D-D748-254F-85CB-536E4E560C0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13467" y="1216165"/>
            <a:ext cx="3187716" cy="271116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3598482-E537-AD5D-F928-39DF76398D10}"/>
              </a:ext>
            </a:extLst>
          </p:cNvPr>
          <p:cNvSpPr txBox="1"/>
          <p:nvPr/>
        </p:nvSpPr>
        <p:spPr>
          <a:xfrm>
            <a:off x="7951590" y="3935782"/>
            <a:ext cx="849593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r"/>
            <a:r>
              <a:rPr lang="en-US" sz="1000" dirty="0">
                <a:solidFill>
                  <a:schemeClr val="tx2"/>
                </a:solidFill>
                <a:latin typeface="Century Gothic" panose="020B0502020202020204" pitchFamily="34" charset="0"/>
              </a:rPr>
              <a:t>Source: NASA</a:t>
            </a:r>
          </a:p>
        </p:txBody>
      </p:sp>
    </p:spTree>
    <p:extLst>
      <p:ext uri="{BB962C8B-B14F-4D97-AF65-F5344CB8AC3E}">
        <p14:creationId xmlns:p14="http://schemas.microsoft.com/office/powerpoint/2010/main" val="21150359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F74D6-F18B-404C-9A27-6104E1EEB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Tower Simulations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5EEFD-1C73-C241-91C8-090A21D7F861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The effect of launch tower can </a:t>
            </a:r>
            <a:br>
              <a:rPr lang="en-US" dirty="0"/>
            </a:br>
            <a:r>
              <a:rPr lang="en-US" dirty="0"/>
              <a:t>be quite significant</a:t>
            </a:r>
          </a:p>
          <a:p>
            <a:pPr lvl="1"/>
            <a:r>
              <a:rPr lang="en-US" dirty="0"/>
              <a:t>Substantial loft support from the </a:t>
            </a:r>
            <a:br>
              <a:rPr lang="en-US" dirty="0"/>
            </a:br>
            <a:r>
              <a:rPr lang="en-US" dirty="0"/>
              <a:t>GEOLAB group</a:t>
            </a:r>
          </a:p>
          <a:p>
            <a:pPr lvl="1"/>
            <a:r>
              <a:rPr lang="en-US" dirty="0"/>
              <a:t>Includes the tower structure, </a:t>
            </a:r>
            <a:br>
              <a:rPr lang="en-US" dirty="0"/>
            </a:br>
            <a:r>
              <a:rPr lang="en-US" dirty="0"/>
              <a:t>elevator shaft, and Crew Access Arm</a:t>
            </a:r>
          </a:p>
          <a:p>
            <a:r>
              <a:rPr lang="en-US" dirty="0"/>
              <a:t>Challenging computational state</a:t>
            </a:r>
          </a:p>
          <a:p>
            <a:pPr lvl="1"/>
            <a:r>
              <a:rPr lang="en-US" dirty="0"/>
              <a:t>Unsteady feedback between the </a:t>
            </a:r>
            <a:br>
              <a:rPr lang="en-US" dirty="0"/>
            </a:br>
            <a:r>
              <a:rPr lang="en-US" dirty="0"/>
              <a:t>vehicle and tower</a:t>
            </a:r>
          </a:p>
          <a:p>
            <a:pPr lvl="1"/>
            <a:r>
              <a:rPr lang="en-US" dirty="0"/>
              <a:t>Range of azimuth angles requires </a:t>
            </a:r>
            <a:br>
              <a:rPr lang="en-US" dirty="0"/>
            </a:br>
            <a:r>
              <a:rPr lang="en-US" dirty="0"/>
              <a:t>a large database</a:t>
            </a:r>
          </a:p>
          <a:p>
            <a:pPr lvl="1"/>
            <a:r>
              <a:rPr lang="en-US" dirty="0"/>
              <a:t>Simulations are extremely large </a:t>
            </a:r>
            <a:br>
              <a:rPr lang="en-US" dirty="0"/>
            </a:br>
            <a:r>
              <a:rPr lang="en-US" dirty="0"/>
              <a:t>and can exceed 3 billion cells</a:t>
            </a:r>
          </a:p>
          <a:p>
            <a:pPr lv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924C8A-96E4-894B-AD3B-D31173F2AD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44</a:t>
            </a:fld>
            <a:endParaRPr lang="en-US" altLang="en-US"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0BDFAF0-BE67-E844-9773-0A50372B490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85457" y="1457323"/>
            <a:ext cx="2230169" cy="33221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D779B85-5B98-804E-9822-CB545854EEB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67874" y="1457323"/>
            <a:ext cx="2210174" cy="33221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66AA312-F451-BD09-0C69-8CF241B1430A}"/>
              </a:ext>
            </a:extLst>
          </p:cNvPr>
          <p:cNvSpPr txBox="1"/>
          <p:nvPr/>
        </p:nvSpPr>
        <p:spPr>
          <a:xfrm>
            <a:off x="7957548" y="4779507"/>
            <a:ext cx="1120500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r"/>
            <a:r>
              <a:rPr lang="en-US" sz="1000" dirty="0">
                <a:solidFill>
                  <a:schemeClr val="tx2"/>
                </a:solidFill>
                <a:latin typeface="Century Gothic" panose="020B0502020202020204" pitchFamily="34" charset="0"/>
              </a:rPr>
              <a:t>Source (all): NASA</a:t>
            </a:r>
          </a:p>
        </p:txBody>
      </p:sp>
    </p:spTree>
    <p:extLst>
      <p:ext uri="{BB962C8B-B14F-4D97-AF65-F5344CB8AC3E}">
        <p14:creationId xmlns:p14="http://schemas.microsoft.com/office/powerpoint/2010/main" val="3353658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32FEA-82E3-564C-B48A-BE7A1A62E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Vehicle Liftoff Geometry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8ABD9E-723C-664B-8A6C-4683134D85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45</a:t>
            </a:fld>
            <a:endParaRPr lang="en-US" altLang="en-US">
              <a:cs typeface="+mn-cs"/>
            </a:endParaRPr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3DBA7FF6-0E5D-C848-8285-19857FF3F1D1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86094" y="1032474"/>
            <a:ext cx="1668419" cy="3892979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BC87AD2-B96C-D24A-AF47-321B14E3C97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99129" y="1032474"/>
            <a:ext cx="1693926" cy="38990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E64CEA-0CB9-6948-B710-C4DA6EC04418}"/>
              </a:ext>
            </a:extLst>
          </p:cNvPr>
          <p:cNvSpPr txBox="1"/>
          <p:nvPr/>
        </p:nvSpPr>
        <p:spPr bwMode="auto">
          <a:xfrm>
            <a:off x="1584511" y="472956"/>
            <a:ext cx="170270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r>
              <a:rPr lang="en-US" sz="1400" dirty="0">
                <a:latin typeface="Century Gothic" panose="020B0502020202020204" pitchFamily="34" charset="0"/>
              </a:rPr>
              <a:t>Tunnel Block 1B </a:t>
            </a:r>
          </a:p>
          <a:p>
            <a:pPr algn="ctr"/>
            <a:r>
              <a:rPr lang="en-US" sz="1400" dirty="0">
                <a:latin typeface="Century Gothic" panose="020B0502020202020204" pitchFamily="34" charset="0"/>
              </a:rPr>
              <a:t>Cargo with ML-1E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72198D-E6A4-BE4F-8AB5-57ACC7CDFAD6}"/>
              </a:ext>
            </a:extLst>
          </p:cNvPr>
          <p:cNvSpPr txBox="1"/>
          <p:nvPr/>
        </p:nvSpPr>
        <p:spPr bwMode="auto">
          <a:xfrm>
            <a:off x="3872640" y="472956"/>
            <a:ext cx="170270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r>
              <a:rPr lang="en-US" sz="1400" dirty="0">
                <a:latin typeface="Century Gothic" panose="020B0502020202020204" pitchFamily="34" charset="0"/>
              </a:rPr>
              <a:t>CFD Block 1B </a:t>
            </a:r>
          </a:p>
          <a:p>
            <a:pPr algn="ctr"/>
            <a:r>
              <a:rPr lang="en-US" sz="1400" dirty="0">
                <a:latin typeface="Century Gothic" panose="020B0502020202020204" pitchFamily="34" charset="0"/>
              </a:rPr>
              <a:t>Cargo with ML-1E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87812C3-ECCE-D34A-8FDE-5156F3AAEB14}"/>
              </a:ext>
            </a:extLst>
          </p:cNvPr>
          <p:cNvCxnSpPr>
            <a:cxnSpLocks/>
          </p:cNvCxnSpPr>
          <p:nvPr/>
        </p:nvCxnSpPr>
        <p:spPr bwMode="auto">
          <a:xfrm>
            <a:off x="4022332" y="2142434"/>
            <a:ext cx="0" cy="2196101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3486C28A-3734-8C46-A142-0537803B382B}"/>
              </a:ext>
            </a:extLst>
          </p:cNvPr>
          <p:cNvSpPr txBox="1"/>
          <p:nvPr/>
        </p:nvSpPr>
        <p:spPr bwMode="auto">
          <a:xfrm>
            <a:off x="3978118" y="2940164"/>
            <a:ext cx="29206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r>
              <a:rPr lang="en-US">
                <a:solidFill>
                  <a:srgbClr val="FFFFFF"/>
                </a:solidFill>
                <a:latin typeface="Century Gothic" panose="020B0502020202020204" pitchFamily="34" charset="0"/>
              </a:rPr>
              <a:t>L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5C0AF36-61BD-F746-A3BC-018547744B3B}"/>
              </a:ext>
            </a:extLst>
          </p:cNvPr>
          <p:cNvCxnSpPr>
            <a:cxnSpLocks/>
          </p:cNvCxnSpPr>
          <p:nvPr/>
        </p:nvCxnSpPr>
        <p:spPr bwMode="auto">
          <a:xfrm>
            <a:off x="2966612" y="3382537"/>
            <a:ext cx="0" cy="978842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905E6C5E-F154-D04B-B725-DCBFAD999B9C}"/>
              </a:ext>
            </a:extLst>
          </p:cNvPr>
          <p:cNvSpPr txBox="1"/>
          <p:nvPr/>
        </p:nvSpPr>
        <p:spPr bwMode="auto">
          <a:xfrm>
            <a:off x="2764606" y="2975771"/>
            <a:ext cx="53412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  <a:latin typeface="Century Gothic" panose="020B0502020202020204" pitchFamily="34" charset="0"/>
              </a:rPr>
              <a:t>h/L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BC82CB1-A5AB-D241-845D-DF590F93F70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00836" y="1032474"/>
            <a:ext cx="1927098" cy="389631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40427EB-03D5-7C4C-81ED-9934480BC065}"/>
              </a:ext>
            </a:extLst>
          </p:cNvPr>
          <p:cNvSpPr txBox="1"/>
          <p:nvPr/>
        </p:nvSpPr>
        <p:spPr bwMode="auto">
          <a:xfrm>
            <a:off x="6220564" y="472956"/>
            <a:ext cx="203877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 anchor="ctr">
            <a:spAutoFit/>
          </a:bodyPr>
          <a:lstStyle/>
          <a:p>
            <a:pPr algn="ctr"/>
            <a:r>
              <a:rPr lang="en-US" sz="1400" dirty="0">
                <a:latin typeface="Century Gothic" panose="020B0502020202020204" pitchFamily="34" charset="0"/>
              </a:rPr>
              <a:t>Tunnel Block 1B</a:t>
            </a:r>
          </a:p>
          <a:p>
            <a:pPr algn="ctr"/>
            <a:r>
              <a:rPr lang="en-US" sz="1400" dirty="0">
                <a:latin typeface="Century Gothic" panose="020B0502020202020204" pitchFamily="34" charset="0"/>
              </a:rPr>
              <a:t>Crew with ML-2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41E576-3238-C16A-3A81-59EC5847E247}"/>
              </a:ext>
            </a:extLst>
          </p:cNvPr>
          <p:cNvSpPr txBox="1"/>
          <p:nvPr/>
        </p:nvSpPr>
        <p:spPr>
          <a:xfrm>
            <a:off x="7007434" y="4925738"/>
            <a:ext cx="1120500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r"/>
            <a:r>
              <a:rPr lang="en-US" sz="1000" dirty="0">
                <a:solidFill>
                  <a:schemeClr val="tx2"/>
                </a:solidFill>
                <a:latin typeface="Century Gothic" panose="020B0502020202020204" pitchFamily="34" charset="0"/>
              </a:rPr>
              <a:t>Source (all): NASA</a:t>
            </a:r>
          </a:p>
        </p:txBody>
      </p:sp>
    </p:spTree>
    <p:extLst>
      <p:ext uri="{BB962C8B-B14F-4D97-AF65-F5344CB8AC3E}">
        <p14:creationId xmlns:p14="http://schemas.microsoft.com/office/powerpoint/2010/main" val="233158944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0D2C6-3A2C-B848-863E-DE9C56811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Kestrel Database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97B98-1E0B-3345-95E4-74E0AB47693C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Extraordinarily large simulations required a decreased size of run matrix</a:t>
            </a:r>
          </a:p>
          <a:p>
            <a:r>
              <a:rPr lang="en-US" dirty="0"/>
              <a:t>Limited run matrix in rocket h/L and roll angles</a:t>
            </a:r>
          </a:p>
          <a:p>
            <a:r>
              <a:rPr lang="en-US" dirty="0"/>
              <a:t>Conditions selected with input from Loads and GNC groups at MSFC</a:t>
            </a:r>
          </a:p>
          <a:p>
            <a:r>
              <a:rPr lang="en-US" dirty="0"/>
              <a:t>Matched to wind tunnel conditions (M=0.183 and Re=615,000)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9180BD-1B16-8B4F-A3B2-358FADB239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46</a:t>
            </a:fld>
            <a:endParaRPr lang="en-US" altLang="en-US"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F7E2BB-970E-124E-A8C9-A88CEF2D95E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09713" y="2734899"/>
            <a:ext cx="6124575" cy="148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73307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24C63AF5-6930-9B4E-AA28-EB19EC8AA3C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84303" y="1488688"/>
            <a:ext cx="1303174" cy="2725976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356DD2-9D11-EC4F-A01E-2468371E2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Block 1B Crew in proximity of tower; </a:t>
            </a:r>
            <a:r>
              <a:rPr lang="en-US" dirty="0">
                <a:latin typeface="Symbol" pitchFamily="2" charset="2"/>
              </a:rPr>
              <a:t>f</a:t>
            </a:r>
            <a:r>
              <a:rPr lang="en-US" dirty="0"/>
              <a:t>=180</a:t>
            </a:r>
            <a:r>
              <a:rPr lang="en-US" baseline="30000" dirty="0"/>
              <a:t>o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E921A0-8DAD-D949-B758-1C9F7CFF65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47</a:t>
            </a:fld>
            <a:endParaRPr lang="en-US" altLang="en-US"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1A4AA0-3383-A44A-9F79-4F7CBD806C0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95387" y="1356189"/>
            <a:ext cx="6358368" cy="306973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CE2FEAE-2524-B846-B550-E847F824DB1D}"/>
              </a:ext>
            </a:extLst>
          </p:cNvPr>
          <p:cNvSpPr txBox="1"/>
          <p:nvPr/>
        </p:nvSpPr>
        <p:spPr bwMode="auto">
          <a:xfrm>
            <a:off x="112969" y="3283420"/>
            <a:ext cx="1243930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rtlCol="0" anchor="ctr">
            <a:spAutoFit/>
          </a:bodyPr>
          <a:lstStyle/>
          <a:p>
            <a:pPr algn="ctr"/>
            <a:r>
              <a:rPr lang="en-US" dirty="0">
                <a:latin typeface="Century Gothic" panose="020B0502020202020204" pitchFamily="34" charset="0"/>
              </a:rPr>
              <a:t>Freestream</a:t>
            </a:r>
          </a:p>
          <a:p>
            <a:pPr algn="ctr"/>
            <a:r>
              <a:rPr lang="en-US" dirty="0">
                <a:latin typeface="Century Gothic" panose="020B0502020202020204" pitchFamily="34" charset="0"/>
              </a:rPr>
              <a:t>Flow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55E2C45-BC12-AC4E-ABA3-0DE32C2D9B09}"/>
              </a:ext>
            </a:extLst>
          </p:cNvPr>
          <p:cNvCxnSpPr>
            <a:cxnSpLocks/>
          </p:cNvCxnSpPr>
          <p:nvPr/>
        </p:nvCxnSpPr>
        <p:spPr>
          <a:xfrm flipV="1">
            <a:off x="587960" y="2550291"/>
            <a:ext cx="904127" cy="756064"/>
          </a:xfrm>
          <a:prstGeom prst="straightConnector1">
            <a:avLst/>
          </a:prstGeom>
          <a:ln w="53975" cap="rnd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949278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038033D-6FB5-6E4A-9E3E-AEE1F5FA9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Outline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30112DB-F8DA-644F-B4F8-22F3344F6C3B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Introduction and Overview</a:t>
            </a:r>
          </a:p>
          <a:p>
            <a:r>
              <a:rPr lang="en-US" dirty="0"/>
              <a:t>Methods</a:t>
            </a:r>
          </a:p>
          <a:p>
            <a:r>
              <a:rPr lang="en-US" dirty="0"/>
              <a:t>Liftoff and Transition Above Tower</a:t>
            </a:r>
          </a:p>
          <a:p>
            <a:r>
              <a:rPr lang="en-US" dirty="0"/>
              <a:t>Liftoff and Transition in Proximity of Tower</a:t>
            </a:r>
          </a:p>
          <a:p>
            <a:r>
              <a:rPr lang="en-US" dirty="0">
                <a:solidFill>
                  <a:srgbClr val="DD6327"/>
                </a:solidFill>
              </a:rPr>
              <a:t>Other Program Requests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Atmospheric Boundary Layer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Emergency Egress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Mobile Launcher Platforms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Thermal Protection System Repair</a:t>
            </a:r>
          </a:p>
          <a:p>
            <a:pPr lvl="1"/>
            <a:r>
              <a:rPr lang="en-US" dirty="0">
                <a:solidFill>
                  <a:srgbClr val="DD6327"/>
                </a:solidFill>
              </a:rPr>
              <a:t>Uncertainty Quantification</a:t>
            </a:r>
          </a:p>
          <a:p>
            <a:r>
              <a:rPr lang="en-US" dirty="0"/>
              <a:t>Pre- and Post Artemis I</a:t>
            </a:r>
            <a:endParaRPr lang="en-US" dirty="0">
              <a:solidFill>
                <a:srgbClr val="DD6327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B7EE7F-3E62-774F-BC09-CA5194AC76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48</a:t>
            </a:fld>
            <a:endParaRPr lang="en-US" altLang="en-US">
              <a:cs typeface="+mn-cs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A75519A2-7BDC-0147-A449-30538B26A5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91869" y="1433848"/>
            <a:ext cx="3545858" cy="236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621BD1C-78FD-EBF2-47C5-F5D9CC3955E7}"/>
              </a:ext>
            </a:extLst>
          </p:cNvPr>
          <p:cNvSpPr txBox="1"/>
          <p:nvPr/>
        </p:nvSpPr>
        <p:spPr>
          <a:xfrm>
            <a:off x="8088134" y="3792549"/>
            <a:ext cx="849593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r"/>
            <a:r>
              <a:rPr lang="en-US" sz="1000" dirty="0">
                <a:solidFill>
                  <a:schemeClr val="tx2"/>
                </a:solidFill>
                <a:latin typeface="Century Gothic" panose="020B0502020202020204" pitchFamily="34" charset="0"/>
              </a:rPr>
              <a:t>Source: NASA</a:t>
            </a:r>
          </a:p>
        </p:txBody>
      </p:sp>
    </p:spTree>
    <p:extLst>
      <p:ext uri="{BB962C8B-B14F-4D97-AF65-F5344CB8AC3E}">
        <p14:creationId xmlns:p14="http://schemas.microsoft.com/office/powerpoint/2010/main" val="302310754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376EC-0684-F94A-A9D6-DA91400D2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Artemis Program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F1339-A80B-5544-858F-0C09D38D6AFE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Numerous requests from SLS, Exploration Ground Systems, and Orion</a:t>
            </a:r>
          </a:p>
          <a:p>
            <a:pPr lvl="1"/>
            <a:r>
              <a:rPr lang="en-US" dirty="0"/>
              <a:t>Effect of atmospheric boundary layer</a:t>
            </a:r>
          </a:p>
          <a:p>
            <a:pPr lvl="1"/>
            <a:r>
              <a:rPr lang="en-US" dirty="0"/>
              <a:t>Loading on the Launch Abort System access hatch</a:t>
            </a:r>
          </a:p>
          <a:p>
            <a:pPr lvl="1"/>
            <a:r>
              <a:rPr lang="en-US" dirty="0"/>
              <a:t>Aerodynamics of the Crew Access Arm</a:t>
            </a:r>
          </a:p>
          <a:p>
            <a:pPr lvl="1"/>
            <a:r>
              <a:rPr lang="en-US" dirty="0"/>
              <a:t>Analyses for Mobile Launcher Platforms</a:t>
            </a:r>
          </a:p>
          <a:p>
            <a:r>
              <a:rPr lang="en-US" dirty="0"/>
              <a:t>Nuanced database development</a:t>
            </a:r>
          </a:p>
          <a:p>
            <a:pPr lvl="1"/>
            <a:r>
              <a:rPr lang="en-US" dirty="0"/>
              <a:t>Carefully crafted test matrix developed to capture complexities of flow behavior rather than a simple rectangular matrix</a:t>
            </a:r>
          </a:p>
          <a:p>
            <a:pPr lvl="1"/>
            <a:r>
              <a:rPr lang="en-US" dirty="0"/>
              <a:t>The structure of the standard database requires alteration for some cases</a:t>
            </a:r>
          </a:p>
          <a:p>
            <a:pPr lvl="1"/>
            <a:r>
              <a:rPr lang="en-US" dirty="0"/>
              <a:t>Example: deliver databases with multiple Coanda or asymmetric vortex states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B8C35E-8F61-DC43-BA05-53294A0A2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49</a:t>
            </a:fld>
            <a:endParaRPr lang="en-US" altLang="en-US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624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26CB0-DA54-734F-90A3-3F5B505F1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Atmospheric Boundary Layer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5AF92-8113-D14D-850E-9DF2137BD20E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Atmospheric boundary layer yields different conditions along tower</a:t>
            </a:r>
          </a:p>
          <a:p>
            <a:pPr lvl="1"/>
            <a:r>
              <a:rPr lang="en-US" dirty="0"/>
              <a:t>Boundary layer can be hundreds of feet tall</a:t>
            </a:r>
          </a:p>
          <a:p>
            <a:pPr lvl="1"/>
            <a:r>
              <a:rPr lang="en-US" dirty="0"/>
              <a:t>Baseline analysis routines do not include an atmospheric boundary layer</a:t>
            </a:r>
          </a:p>
          <a:p>
            <a:r>
              <a:rPr lang="en-US" dirty="0"/>
              <a:t>Maximum allowable wind speed subject to vehicle configuration</a:t>
            </a:r>
          </a:p>
          <a:p>
            <a:pPr lvl="1"/>
            <a:r>
              <a:rPr lang="en-US" dirty="0"/>
              <a:t>Launch is most stringent</a:t>
            </a:r>
          </a:p>
          <a:p>
            <a:pPr lvl="1"/>
            <a:r>
              <a:rPr lang="en-US" dirty="0"/>
              <a:t>Unfueled on the pad is least stringent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DBD30D-49F8-FB42-9B13-353D392E42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50</a:t>
            </a:fld>
            <a:endParaRPr lang="en-US" altLang="en-US"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4B8FD22-83FA-3623-6B39-554BB8DF5FF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11" t="370" r="813" b="30046"/>
          <a:stretch/>
        </p:blipFill>
        <p:spPr>
          <a:xfrm>
            <a:off x="1888050" y="2681160"/>
            <a:ext cx="6015775" cy="2271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6589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B96AF-F690-8648-9524-6428B44B5740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Executed one condition</a:t>
            </a:r>
          </a:p>
          <a:p>
            <a:pPr lvl="1"/>
            <a:r>
              <a:rPr lang="en-US" dirty="0"/>
              <a:t>Winds out of west (270 deg) yield greatest</a:t>
            </a:r>
            <a:br>
              <a:rPr lang="en-US" dirty="0"/>
            </a:br>
            <a:r>
              <a:rPr lang="en-US" dirty="0"/>
              <a:t>loads on the attach hardware</a:t>
            </a:r>
          </a:p>
          <a:p>
            <a:pPr lvl="1"/>
            <a:r>
              <a:rPr lang="en-US" dirty="0"/>
              <a:t>This condition also minimizes the tower effect</a:t>
            </a:r>
          </a:p>
          <a:p>
            <a:pPr lvl="1"/>
            <a:r>
              <a:rPr lang="en-US" dirty="0"/>
              <a:t>Static, unstructured, single-grid approach</a:t>
            </a:r>
          </a:p>
          <a:p>
            <a:r>
              <a:rPr lang="en-US" dirty="0"/>
              <a:t>Differences observed in flowfield</a:t>
            </a:r>
          </a:p>
          <a:p>
            <a:pPr lvl="1"/>
            <a:r>
              <a:rPr lang="en-US" dirty="0"/>
              <a:t>Decreased velocity on the windward surface</a:t>
            </a:r>
          </a:p>
          <a:p>
            <a:pPr lvl="1"/>
            <a:r>
              <a:rPr lang="en-US" dirty="0"/>
              <a:t>Increased wake thickness observed for ABL</a:t>
            </a:r>
          </a:p>
          <a:p>
            <a:pPr lvl="1"/>
            <a:r>
              <a:rPr lang="en-US" dirty="0"/>
              <a:t>Momentum deficit accentuated near the ground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8C0054-011E-664D-B7E6-9C90C9546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Atmospheric Boundary Layer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EF5C27-1D3D-A041-A790-8B3852B26D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51</a:t>
            </a:fld>
            <a:endParaRPr lang="en-US" altLang="en-US">
              <a:cs typeface="+mn-cs"/>
            </a:endParaRP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BE25463-4E6B-229C-98A7-0BCF9C2AF25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56000" y="2953337"/>
            <a:ext cx="2114695" cy="2084936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4DA99CDC-8BBD-F93A-AF28-2F637396C8F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56000" y="763984"/>
            <a:ext cx="2114695" cy="2084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12425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B96AF-F690-8648-9524-6428B44B5740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Executed one condition</a:t>
            </a:r>
          </a:p>
          <a:p>
            <a:pPr lvl="1"/>
            <a:r>
              <a:rPr lang="en-US" dirty="0"/>
              <a:t>Winds out of west (270 deg) yield greatest</a:t>
            </a:r>
            <a:br>
              <a:rPr lang="en-US" dirty="0"/>
            </a:br>
            <a:r>
              <a:rPr lang="en-US" dirty="0"/>
              <a:t>loads on the attach hardware</a:t>
            </a:r>
          </a:p>
          <a:p>
            <a:pPr lvl="1"/>
            <a:r>
              <a:rPr lang="en-US" dirty="0"/>
              <a:t>This condition also minimizes the tower effect</a:t>
            </a:r>
          </a:p>
          <a:p>
            <a:pPr lvl="1"/>
            <a:r>
              <a:rPr lang="en-US" dirty="0"/>
              <a:t>Static, unstructured, single-grid approach</a:t>
            </a:r>
          </a:p>
          <a:p>
            <a:r>
              <a:rPr lang="en-US" dirty="0"/>
              <a:t>Differences observed in flowfield</a:t>
            </a:r>
          </a:p>
          <a:p>
            <a:pPr lvl="1"/>
            <a:r>
              <a:rPr lang="en-US" dirty="0"/>
              <a:t>Decreased velocity on the windward surface</a:t>
            </a:r>
          </a:p>
          <a:p>
            <a:pPr lvl="1"/>
            <a:r>
              <a:rPr lang="en-US" dirty="0"/>
              <a:t>Increased wake thickness observed for ABL</a:t>
            </a:r>
          </a:p>
          <a:p>
            <a:pPr lvl="1"/>
            <a:r>
              <a:rPr lang="en-US" dirty="0"/>
              <a:t>Momentum deficit accentuated near the ground</a:t>
            </a:r>
          </a:p>
          <a:p>
            <a:r>
              <a:rPr lang="en-US" dirty="0"/>
              <a:t>Largest lineload differences near SRB noses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8C0054-011E-664D-B7E6-9C90C9546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Atmospheric Boundary Layer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EF5C27-1D3D-A041-A790-8B3852B26D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52</a:t>
            </a:fld>
            <a:endParaRPr lang="en-US" altLang="en-US">
              <a:cs typeface="+mn-cs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029C834-4DC0-1EC1-CE61-C900E809BDA9}"/>
              </a:ext>
            </a:extLst>
          </p:cNvPr>
          <p:cNvGrpSpPr/>
          <p:nvPr/>
        </p:nvGrpSpPr>
        <p:grpSpPr>
          <a:xfrm>
            <a:off x="5319355" y="901240"/>
            <a:ext cx="3843198" cy="3595069"/>
            <a:chOff x="5215843" y="1629779"/>
            <a:chExt cx="3843198" cy="3595069"/>
          </a:xfrm>
        </p:grpSpPr>
        <p:pic>
          <p:nvPicPr>
            <p:cNvPr id="17" name="Picture 16" descr="Chart, line chart&#10;&#10;Description automatically generated">
              <a:extLst>
                <a:ext uri="{FF2B5EF4-FFF2-40B4-BE49-F238E27FC236}">
                  <a16:creationId xmlns:a16="http://schemas.microsoft.com/office/drawing/2014/main" id="{8713305B-6E5A-0241-A132-E206FB161FE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357148" y="2120351"/>
              <a:ext cx="3605699" cy="2823582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14F9BDEE-71CF-5648-991E-E1C0115ED668}"/>
                </a:ext>
              </a:extLst>
            </p:cNvPr>
            <p:cNvSpPr txBox="1"/>
            <p:nvPr/>
          </p:nvSpPr>
          <p:spPr bwMode="auto">
            <a:xfrm>
              <a:off x="6183652" y="4701628"/>
              <a:ext cx="1236236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en-US" sz="1400" dirty="0">
                  <a:latin typeface="Century Gothic" panose="020B0502020202020204" pitchFamily="34" charset="0"/>
                </a:rPr>
                <a:t>Dimensional</a:t>
              </a:r>
            </a:p>
            <a:p>
              <a:pPr algn="ctr"/>
              <a:r>
                <a:rPr lang="en-US" sz="1400" dirty="0">
                  <a:latin typeface="Century Gothic" panose="020B0502020202020204" pitchFamily="34" charset="0"/>
                </a:rPr>
                <a:t>Side Force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310BB56C-3C28-B24A-9CE7-D35D16CA9F5F}"/>
                </a:ext>
              </a:extLst>
            </p:cNvPr>
            <p:cNvSpPr txBox="1"/>
            <p:nvPr/>
          </p:nvSpPr>
          <p:spPr bwMode="auto">
            <a:xfrm>
              <a:off x="7702579" y="4701628"/>
              <a:ext cx="135646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en-US" sz="1400" dirty="0">
                  <a:latin typeface="Century Gothic" panose="020B0502020202020204" pitchFamily="34" charset="0"/>
                </a:rPr>
                <a:t>Dimensional</a:t>
              </a:r>
            </a:p>
            <a:p>
              <a:pPr algn="ctr"/>
              <a:r>
                <a:rPr lang="en-US" sz="1400" dirty="0">
                  <a:latin typeface="Century Gothic" panose="020B0502020202020204" pitchFamily="34" charset="0"/>
                </a:rPr>
                <a:t>Normal Force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D17DF4C-76EE-2894-DDC8-CE530BFA8267}"/>
                </a:ext>
              </a:extLst>
            </p:cNvPr>
            <p:cNvSpPr txBox="1"/>
            <p:nvPr/>
          </p:nvSpPr>
          <p:spPr bwMode="auto">
            <a:xfrm>
              <a:off x="5732968" y="1906160"/>
              <a:ext cx="3292568" cy="246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 rtlCol="0" anchor="ctr">
              <a:spAutoFit/>
            </a:bodyPr>
            <a:lstStyle/>
            <a:p>
              <a:r>
                <a:rPr lang="en-US" sz="1600" dirty="0">
                  <a:latin typeface="Century Gothic" panose="020B0502020202020204" pitchFamily="34" charset="0"/>
                </a:rPr>
                <a:t>Boundary Layer Simulated in CFD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0BE1AEE-A94A-6603-C154-231CE58C1BEC}"/>
                </a:ext>
              </a:extLst>
            </p:cNvPr>
            <p:cNvSpPr txBox="1"/>
            <p:nvPr/>
          </p:nvSpPr>
          <p:spPr bwMode="auto">
            <a:xfrm>
              <a:off x="5732969" y="1629779"/>
              <a:ext cx="3292568" cy="246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0" tIns="0" rIns="0" bIns="0" rtlCol="0" anchor="ctr">
              <a:spAutoFit/>
            </a:bodyPr>
            <a:lstStyle/>
            <a:p>
              <a:r>
                <a:rPr lang="en-US" sz="1600" dirty="0">
                  <a:latin typeface="Century Gothic" panose="020B0502020202020204" pitchFamily="34" charset="0"/>
                </a:rPr>
                <a:t>Uniform Velocity Profile</a:t>
              </a:r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925A691-DD70-A6F2-CDC9-71A3E978DBB1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5215843" y="1752889"/>
              <a:ext cx="398180" cy="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rgbClr val="0000F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FA418AA-1871-FE69-0D03-5C002D337F05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5215843" y="2019818"/>
              <a:ext cx="398180" cy="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AAD54FE5-CA08-4455-62E1-AFF1619A65C6}"/>
              </a:ext>
            </a:extLst>
          </p:cNvPr>
          <p:cNvSpPr/>
          <p:nvPr/>
        </p:nvSpPr>
        <p:spPr bwMode="auto">
          <a:xfrm>
            <a:off x="5352013" y="3983975"/>
            <a:ext cx="754874" cy="24230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0" i="0" u="none" strike="noStrike" cap="none" normalizeH="0" baseline="0">
              <a:ln>
                <a:noFill/>
              </a:ln>
              <a:solidFill>
                <a:srgbClr val="666666"/>
              </a:solidFill>
              <a:effectLst/>
              <a:latin typeface="55 Helvetica Roman" pitchFamily="1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769347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27193-384C-F047-AB8B-DD1F0B77E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Emergency Egress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5BB63-C334-F144-9F08-1F60079B76EA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Ensuring safe astronaut emergency egress requires an aerodynamic understanding of key subcomponents</a:t>
            </a:r>
          </a:p>
          <a:p>
            <a:pPr lvl="1"/>
            <a:r>
              <a:rPr lang="en-US" dirty="0"/>
              <a:t>Crew Access Arm must retract or deploy within 45 sec</a:t>
            </a:r>
          </a:p>
          <a:p>
            <a:pPr lvl="1"/>
            <a:r>
              <a:rPr lang="en-US" dirty="0"/>
              <a:t>Launch abort system hatch must be able to be deployed</a:t>
            </a:r>
          </a:p>
          <a:p>
            <a:r>
              <a:rPr lang="en-US" dirty="0"/>
              <a:t>Truncated tower</a:t>
            </a:r>
          </a:p>
          <a:p>
            <a:pPr lvl="1"/>
            <a:r>
              <a:rPr lang="en-US" dirty="0"/>
              <a:t>Truncated tower, static CAA, </a:t>
            </a:r>
            <a:br>
              <a:rPr lang="en-US" dirty="0"/>
            </a:br>
            <a:r>
              <a:rPr lang="en-US" dirty="0"/>
              <a:t>and static hatch</a:t>
            </a:r>
          </a:p>
          <a:p>
            <a:pPr lvl="1"/>
            <a:r>
              <a:rPr lang="en-US" dirty="0"/>
              <a:t>Adaptive grid refinement around </a:t>
            </a:r>
            <a:br>
              <a:rPr lang="en-US" dirty="0"/>
            </a:br>
            <a:r>
              <a:rPr lang="en-US" dirty="0"/>
              <a:t>all bodies</a:t>
            </a:r>
          </a:p>
          <a:p>
            <a:pPr lvl="1"/>
            <a:r>
              <a:rPr lang="en-US" dirty="0"/>
              <a:t>Simplified tower decreases</a:t>
            </a:r>
            <a:br>
              <a:rPr lang="en-US" dirty="0"/>
            </a:br>
            <a:r>
              <a:rPr lang="en-US" dirty="0"/>
              <a:t>cost with minimal loss in fidelity</a:t>
            </a:r>
          </a:p>
          <a:p>
            <a:pPr lvl="1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D7E72A-E8F6-C34E-88AE-AAAE373A39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53</a:t>
            </a:fld>
            <a:endParaRPr lang="en-US" altLang="en-US"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12EDABE-C6B6-9269-0B1E-F51D30EC284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50672" y="2289717"/>
            <a:ext cx="2354766" cy="25998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0D8EB70-C6A3-2515-5CA7-4DDB7AF4593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17028" y="2390177"/>
            <a:ext cx="1404549" cy="2523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98294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27193-384C-F047-AB8B-DD1F0B77E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Hatch Deployment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5BB63-C334-F144-9F08-1F60079B76EA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Analysis at numerous hatch deployment angles and wind directions</a:t>
            </a:r>
          </a:p>
          <a:p>
            <a:pPr lvl="1"/>
            <a:r>
              <a:rPr lang="en-US" dirty="0"/>
              <a:t>Seven hatch deployment angles</a:t>
            </a:r>
          </a:p>
          <a:p>
            <a:pPr lvl="1"/>
            <a:r>
              <a:rPr lang="en-US" dirty="0"/>
              <a:t>Total of 25 different wind directions for 79 simulations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D7E72A-E8F6-C34E-88AE-AAAE373A39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54</a:t>
            </a:fld>
            <a:endParaRPr lang="en-US" altLang="en-US" dirty="0">
              <a:cs typeface="+mn-cs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B8008D2E-BC2D-1473-C853-4D2D54112225}"/>
              </a:ext>
            </a:extLst>
          </p:cNvPr>
          <p:cNvGrpSpPr/>
          <p:nvPr/>
        </p:nvGrpSpPr>
        <p:grpSpPr>
          <a:xfrm>
            <a:off x="2715310" y="1732200"/>
            <a:ext cx="3713380" cy="3220479"/>
            <a:chOff x="4930802" y="1446347"/>
            <a:chExt cx="3957466" cy="3432166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81AFB57-A419-B662-0289-70B0068E340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237838" y="1446347"/>
              <a:ext cx="2650430" cy="3432166"/>
            </a:xfrm>
            <a:prstGeom prst="rect">
              <a:avLst/>
            </a:prstGeom>
          </p:spPr>
        </p:pic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A757F702-ED44-BC5A-E8C1-BEE0AEA9DBA7}"/>
                </a:ext>
              </a:extLst>
            </p:cNvPr>
            <p:cNvGrpSpPr/>
            <p:nvPr/>
          </p:nvGrpSpPr>
          <p:grpSpPr>
            <a:xfrm>
              <a:off x="4930802" y="1984969"/>
              <a:ext cx="1463203" cy="1607518"/>
              <a:chOff x="5558955" y="1977018"/>
              <a:chExt cx="1463203" cy="1607518"/>
            </a:xfrm>
          </p:grpSpPr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8A5A260E-3986-7641-1769-38B80A75DA0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5578346" y="2027970"/>
                <a:ext cx="1408089" cy="1440493"/>
              </a:xfrm>
              <a:prstGeom prst="rect">
                <a:avLst/>
              </a:prstGeom>
            </p:spPr>
          </p:pic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1DC4C84-6A72-AEAD-A719-16A9CBA9E2E0}"/>
                  </a:ext>
                </a:extLst>
              </p:cNvPr>
              <p:cNvSpPr txBox="1"/>
              <p:nvPr/>
            </p:nvSpPr>
            <p:spPr>
              <a:xfrm>
                <a:off x="6206985" y="1977018"/>
                <a:ext cx="166712" cy="276999"/>
              </a:xfrm>
              <a:prstGeom prst="rect">
                <a:avLst/>
              </a:prstGeom>
              <a:solidFill>
                <a:srgbClr val="FFFFFF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US" dirty="0"/>
                  <a:t>N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E4894A89-4FA7-F614-DC06-7981FB28396B}"/>
                  </a:ext>
                </a:extLst>
              </p:cNvPr>
              <p:cNvSpPr txBox="1"/>
              <p:nvPr/>
            </p:nvSpPr>
            <p:spPr>
              <a:xfrm>
                <a:off x="6868270" y="2590595"/>
                <a:ext cx="153888" cy="276999"/>
              </a:xfrm>
              <a:prstGeom prst="rect">
                <a:avLst/>
              </a:prstGeom>
              <a:solidFill>
                <a:srgbClr val="FFFFFF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US" dirty="0"/>
                  <a:t>E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C1AD484E-4305-3D8D-817C-85A0454761FF}"/>
                  </a:ext>
                </a:extLst>
              </p:cNvPr>
              <p:cNvSpPr txBox="1"/>
              <p:nvPr/>
            </p:nvSpPr>
            <p:spPr>
              <a:xfrm>
                <a:off x="6225539" y="3307537"/>
                <a:ext cx="153888" cy="276999"/>
              </a:xfrm>
              <a:prstGeom prst="rect">
                <a:avLst/>
              </a:prstGeom>
              <a:solidFill>
                <a:srgbClr val="FFFFFF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US" dirty="0"/>
                  <a:t>S</a:t>
                </a:r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8AF12B23-F870-B9FE-24FB-185A086F1A5F}"/>
                  </a:ext>
                </a:extLst>
              </p:cNvPr>
              <p:cNvSpPr txBox="1"/>
              <p:nvPr/>
            </p:nvSpPr>
            <p:spPr>
              <a:xfrm>
                <a:off x="5558955" y="2617096"/>
                <a:ext cx="218008" cy="276999"/>
              </a:xfrm>
              <a:prstGeom prst="rect">
                <a:avLst/>
              </a:prstGeom>
              <a:solidFill>
                <a:srgbClr val="FFFFFF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US" dirty="0"/>
                  <a:t>W</a:t>
                </a:r>
              </a:p>
            </p:txBody>
          </p:sp>
        </p:grp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060CB5E-F917-C9FE-20C7-740D7D93A971}"/>
                </a:ext>
              </a:extLst>
            </p:cNvPr>
            <p:cNvSpPr/>
            <p:nvPr/>
          </p:nvSpPr>
          <p:spPr bwMode="auto">
            <a:xfrm>
              <a:off x="5086538" y="2232025"/>
              <a:ext cx="310576" cy="231974"/>
            </a:xfrm>
            <a:prstGeom prst="rect">
              <a:avLst/>
            </a:prstGeom>
            <a:solidFill>
              <a:srgbClr val="FFFFFF"/>
            </a:solidFill>
            <a:ln w="9525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900" b="0" i="0" u="none" strike="noStrike" cap="none" normalizeH="0" baseline="0">
                <a:ln>
                  <a:noFill/>
                </a:ln>
                <a:solidFill>
                  <a:srgbClr val="666666"/>
                </a:solidFill>
                <a:effectLst/>
                <a:latin typeface="55 Helvetica Roman" pitchFamily="1" charset="0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CE49EA2F-33F3-4986-D86A-DEBAD802D48E}"/>
                </a:ext>
              </a:extLst>
            </p:cNvPr>
            <p:cNvSpPr/>
            <p:nvPr/>
          </p:nvSpPr>
          <p:spPr bwMode="auto">
            <a:xfrm>
              <a:off x="5934263" y="2232025"/>
              <a:ext cx="310576" cy="231974"/>
            </a:xfrm>
            <a:prstGeom prst="rect">
              <a:avLst/>
            </a:prstGeom>
            <a:solidFill>
              <a:srgbClr val="FFFFFF"/>
            </a:solidFill>
            <a:ln w="9525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900" b="0" i="0" u="none" strike="noStrike" cap="none" normalizeH="0" baseline="0">
                <a:ln>
                  <a:noFill/>
                </a:ln>
                <a:solidFill>
                  <a:srgbClr val="666666"/>
                </a:solidFill>
                <a:effectLst/>
                <a:latin typeface="55 Helvetica Roman" pitchFamily="1" charset="0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18EBD14A-C4E3-A7B3-2B20-827048E0986F}"/>
                </a:ext>
              </a:extLst>
            </p:cNvPr>
            <p:cNvSpPr/>
            <p:nvPr/>
          </p:nvSpPr>
          <p:spPr bwMode="auto">
            <a:xfrm>
              <a:off x="5931088" y="3041650"/>
              <a:ext cx="310576" cy="231974"/>
            </a:xfrm>
            <a:prstGeom prst="rect">
              <a:avLst/>
            </a:prstGeom>
            <a:solidFill>
              <a:srgbClr val="FFFFFF"/>
            </a:solidFill>
            <a:ln w="9525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900" b="0" i="0" u="none" strike="noStrike" cap="none" normalizeH="0" baseline="0">
                <a:ln>
                  <a:noFill/>
                </a:ln>
                <a:solidFill>
                  <a:srgbClr val="666666"/>
                </a:solidFill>
                <a:effectLst/>
                <a:latin typeface="55 Helvetica Roman" pitchFamily="1" charset="0"/>
              </a:endParaRP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BEF415A-4268-4FC9-D7AE-D7362B6093F1}"/>
                </a:ext>
              </a:extLst>
            </p:cNvPr>
            <p:cNvSpPr/>
            <p:nvPr/>
          </p:nvSpPr>
          <p:spPr bwMode="auto">
            <a:xfrm>
              <a:off x="5089268" y="3041650"/>
              <a:ext cx="310576" cy="231974"/>
            </a:xfrm>
            <a:prstGeom prst="rect">
              <a:avLst/>
            </a:prstGeom>
            <a:solidFill>
              <a:srgbClr val="FFFFFF"/>
            </a:solidFill>
            <a:ln w="9525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900" b="0" i="0" u="none" strike="noStrike" cap="none" normalizeH="0" baseline="0">
                <a:ln>
                  <a:noFill/>
                </a:ln>
                <a:solidFill>
                  <a:srgbClr val="666666"/>
                </a:solidFill>
                <a:effectLst/>
                <a:latin typeface="55 Helvetica Roman" pitchFamily="1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9270864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27193-384C-F047-AB8B-DD1F0B77E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Hatch Deployment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5BB63-C334-F144-9F08-1F60079B76EA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Analysis at numerous hatch deployment angles and wind directions</a:t>
            </a:r>
          </a:p>
          <a:p>
            <a:pPr lvl="1"/>
            <a:r>
              <a:rPr lang="en-US" dirty="0"/>
              <a:t>Seven hatch deployment angles</a:t>
            </a:r>
          </a:p>
          <a:p>
            <a:pPr lvl="1"/>
            <a:r>
              <a:rPr lang="en-US" dirty="0"/>
              <a:t>Total of 25 different wind directions for 79 simulations</a:t>
            </a:r>
          </a:p>
          <a:p>
            <a:r>
              <a:rPr lang="en-US" dirty="0"/>
              <a:t>Winds from the southwest, south, </a:t>
            </a:r>
            <a:br>
              <a:rPr lang="en-US" dirty="0"/>
            </a:br>
            <a:r>
              <a:rPr lang="en-US" dirty="0"/>
              <a:t>and southeast yield an</a:t>
            </a:r>
            <a:br>
              <a:rPr lang="en-US" dirty="0"/>
            </a:br>
            <a:r>
              <a:rPr lang="en-US" dirty="0"/>
              <a:t>opening moment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D7E72A-E8F6-C34E-88AE-AAAE373A39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55</a:t>
            </a:fld>
            <a:endParaRPr lang="en-US" altLang="en-US"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207B05-6C3A-D4CB-0BE5-E5012BD1790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90112" y="1725433"/>
            <a:ext cx="4443330" cy="3233756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EE6EA65A-76C5-6AF4-6664-94B1BD9389CE}"/>
              </a:ext>
            </a:extLst>
          </p:cNvPr>
          <p:cNvGrpSpPr/>
          <p:nvPr/>
        </p:nvGrpSpPr>
        <p:grpSpPr>
          <a:xfrm>
            <a:off x="1149349" y="2736851"/>
            <a:ext cx="2425701" cy="2190750"/>
            <a:chOff x="969746" y="2596767"/>
            <a:chExt cx="2559729" cy="231179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BB4C6427-6FC8-FFCC-005F-ADA95D428CF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69746" y="2596767"/>
              <a:ext cx="2559729" cy="2311796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829E41B-D64D-1825-3096-32A143D975F2}"/>
                </a:ext>
              </a:extLst>
            </p:cNvPr>
            <p:cNvSpPr txBox="1"/>
            <p:nvPr/>
          </p:nvSpPr>
          <p:spPr>
            <a:xfrm>
              <a:off x="3174940" y="4275210"/>
              <a:ext cx="222852" cy="436051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3200" dirty="0" err="1">
                  <a:latin typeface="Helvetica" pitchFamily="2" charset="0"/>
                </a:rPr>
                <a:t>θ</a:t>
              </a:r>
              <a:endParaRPr lang="en-US" sz="3200" dirty="0">
                <a:latin typeface="Helvetica" pitchFamily="2" charset="0"/>
              </a:endParaRPr>
            </a:p>
          </p:txBody>
        </p:sp>
        <p:sp>
          <p:nvSpPr>
            <p:cNvPr id="11" name="Arc 10">
              <a:extLst>
                <a:ext uri="{FF2B5EF4-FFF2-40B4-BE49-F238E27FC236}">
                  <a16:creationId xmlns:a16="http://schemas.microsoft.com/office/drawing/2014/main" id="{7FFCEE43-D7B8-C0AF-99AF-EF75DEC46D69}"/>
                </a:ext>
              </a:extLst>
            </p:cNvPr>
            <p:cNvSpPr/>
            <p:nvPr/>
          </p:nvSpPr>
          <p:spPr bwMode="auto">
            <a:xfrm rot="5400000">
              <a:off x="2088846" y="3157911"/>
              <a:ext cx="1172429" cy="1185850"/>
            </a:xfrm>
            <a:prstGeom prst="arc">
              <a:avLst>
                <a:gd name="adj1" fmla="val 16200000"/>
                <a:gd name="adj2" fmla="val 20030563"/>
              </a:avLst>
            </a:prstGeom>
            <a:noFill/>
            <a:ln w="57150" cap="rnd" cmpd="sng" algn="ctr">
              <a:solidFill>
                <a:schemeClr val="bg1"/>
              </a:solidFill>
              <a:prstDash val="solid"/>
              <a:round/>
              <a:headEnd type="triangl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900" b="0" i="0" u="none" strike="noStrike" cap="none" normalizeH="0" baseline="0">
                <a:ln>
                  <a:noFill/>
                </a:ln>
                <a:solidFill>
                  <a:srgbClr val="666666"/>
                </a:solidFill>
                <a:effectLst/>
                <a:latin typeface="55 Helvetica Roman" pitchFamily="1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1001555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BD614-2C86-4ED0-6690-8CB37D7A1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112CC-F3EE-AC3F-4DBE-500B64191D94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Simplified isolated, static-body cases to reduce computational cost</a:t>
            </a:r>
          </a:p>
          <a:p>
            <a:r>
              <a:rPr lang="en-US" dirty="0"/>
              <a:t>Accuracy of static-body cases must be ensured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CA4EC4-B4D4-6387-428D-E0C80927C9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F9204F5-F094-2E40-9C69-DD575198B9A0}" type="slidenum">
              <a:rPr lang="en-US" smtClean="0"/>
              <a:pPr/>
              <a:t>56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15908FD-A7DE-92B2-3D4E-D176BDC1AE9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09571" y="1984896"/>
            <a:ext cx="2412189" cy="25717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E88A682-C463-8EB8-A683-16376C5B2F7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92738" y="1984896"/>
            <a:ext cx="2412189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07024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view01">
            <a:hlinkClick r:id="" action="ppaction://media"/>
            <a:extLst>
              <a:ext uri="{FF2B5EF4-FFF2-40B4-BE49-F238E27FC236}">
                <a16:creationId xmlns:a16="http://schemas.microsoft.com/office/drawing/2014/main" id="{BFFFF4B3-A83B-DF8D-63F7-776349C3C45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18009" y="1796144"/>
            <a:ext cx="3601544" cy="32013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EBD614-2C86-4ED0-6690-8CB37D7A1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CAA Analysis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CA4EC4-B4D4-6387-428D-E0C80927C9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F9204F5-F094-2E40-9C69-DD575198B9A0}" type="slidenum">
              <a:rPr lang="en-US" smtClean="0"/>
              <a:pPr/>
              <a:t>57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4769D6B-D922-600F-0483-E5F5163587BF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503" y="1796144"/>
            <a:ext cx="3601544" cy="320137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112CC-F3EE-AC3F-4DBE-500B64191D9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54026" y="789385"/>
            <a:ext cx="8293098" cy="1910272"/>
          </a:xfrm>
        </p:spPr>
        <p:txBody>
          <a:bodyPr/>
          <a:lstStyle/>
          <a:p>
            <a:r>
              <a:rPr lang="en-US" dirty="0"/>
              <a:t>Simplified isolated, static-body cases to reduce computational cost</a:t>
            </a:r>
          </a:p>
          <a:p>
            <a:r>
              <a:rPr lang="en-US" dirty="0"/>
              <a:t>Accuracy of static-body cases must be ensured</a:t>
            </a:r>
          </a:p>
          <a:p>
            <a:r>
              <a:rPr lang="en-US" dirty="0"/>
              <a:t>Executed an isolated CAA moving-body simulation (0 to 105 deg)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399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BD614-2C86-4ED0-6690-8CB37D7A1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112CC-F3EE-AC3F-4DBE-500B64191D94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Simplified isolated, static-body cases to reduce computational cost</a:t>
            </a:r>
          </a:p>
          <a:p>
            <a:r>
              <a:rPr lang="en-US" dirty="0"/>
              <a:t>Accuracy of static-body cases must be ensured</a:t>
            </a:r>
          </a:p>
          <a:p>
            <a:r>
              <a:rPr lang="en-US" dirty="0"/>
              <a:t>Executed an isolated CAA moving-body simulation (0 to 105 deg)</a:t>
            </a:r>
          </a:p>
          <a:p>
            <a:r>
              <a:rPr lang="en-US" dirty="0"/>
              <a:t>Results agree well with static</a:t>
            </a:r>
            <a:br>
              <a:rPr lang="en-US" dirty="0"/>
            </a:br>
            <a:r>
              <a:rPr lang="en-US" dirty="0"/>
              <a:t>CAA cases (green triangles)</a:t>
            </a:r>
          </a:p>
          <a:p>
            <a:r>
              <a:rPr lang="en-US" dirty="0"/>
              <a:t>Fidelity of quasi-steady cases </a:t>
            </a:r>
            <a:br>
              <a:rPr lang="en-US" dirty="0"/>
            </a:br>
            <a:r>
              <a:rPr lang="en-US" dirty="0"/>
              <a:t>is confirmed to be appropriate</a:t>
            </a:r>
          </a:p>
          <a:p>
            <a:pPr lv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CA4EC4-B4D4-6387-428D-E0C80927C9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F9204F5-F094-2E40-9C69-DD575198B9A0}" type="slidenum">
              <a:rPr lang="en-US" smtClean="0"/>
              <a:pPr/>
              <a:t>58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3495C2C-3234-6FE3-3946-1EEC36DFD5E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73" t="937" r="916" b="1266"/>
          <a:stretch/>
        </p:blipFill>
        <p:spPr>
          <a:xfrm>
            <a:off x="4380929" y="2192897"/>
            <a:ext cx="4636047" cy="2577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28810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7DEEAD8-E231-4946-B7CA-244865F5304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6234756" y="1721013"/>
            <a:ext cx="3680669" cy="20385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3DBD926-3B57-DA4B-A29E-B5BCF9C3EFBE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10836" y="887357"/>
            <a:ext cx="2119593" cy="37438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EBC3A-43CF-8248-9FE5-907919B512A7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Mobile Launcher used to assemble, process, </a:t>
            </a:r>
            <a:br>
              <a:rPr lang="en-US" dirty="0"/>
            </a:br>
            <a:r>
              <a:rPr lang="en-US" dirty="0"/>
              <a:t>transport, and launch the SLS vehicle</a:t>
            </a:r>
          </a:p>
          <a:p>
            <a:r>
              <a:rPr lang="en-US" dirty="0"/>
              <a:t>Many simplifications made relative to</a:t>
            </a:r>
            <a:br>
              <a:rPr lang="en-US" dirty="0"/>
            </a:br>
            <a:r>
              <a:rPr lang="en-US" dirty="0"/>
              <a:t>production CAD with key features retained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92414D-26AE-0D46-AC25-631EB4358D6B}"/>
              </a:ext>
            </a:extLst>
          </p:cNvPr>
          <p:cNvSpPr txBox="1"/>
          <p:nvPr/>
        </p:nvSpPr>
        <p:spPr>
          <a:xfrm>
            <a:off x="7219228" y="4590009"/>
            <a:ext cx="1756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CFD Geometry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315971D-908A-D042-8702-8342589D589A}"/>
              </a:ext>
            </a:extLst>
          </p:cNvPr>
          <p:cNvSpPr txBox="1"/>
          <p:nvPr/>
        </p:nvSpPr>
        <p:spPr>
          <a:xfrm>
            <a:off x="5023804" y="4590009"/>
            <a:ext cx="1893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Recent ML CAD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37D732-D035-7940-BC26-C03CA9258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Mobile Launcher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9BFFFF-820F-3C47-834D-39866FD543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59</a:t>
            </a:fld>
            <a:endParaRPr lang="en-US" altLang="en-US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639841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C5B06EB-56C8-1844-8437-A339CAC58AA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5781144" y="886420"/>
            <a:ext cx="3254739" cy="3580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B1F3D6-C13B-3E44-BC8F-D56F56372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Mobile Launcher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DD076B-C6CE-174C-941B-C14B881515D6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Mobile Launcher used to assemble, process, </a:t>
            </a:r>
            <a:br>
              <a:rPr lang="en-US" dirty="0"/>
            </a:br>
            <a:r>
              <a:rPr lang="en-US" dirty="0"/>
              <a:t>transport, and launch the SLS vehicle</a:t>
            </a:r>
          </a:p>
          <a:p>
            <a:r>
              <a:rPr lang="en-US" dirty="0"/>
              <a:t>Many simplifications made relative to</a:t>
            </a:r>
            <a:br>
              <a:rPr lang="en-US" dirty="0"/>
            </a:br>
            <a:r>
              <a:rPr lang="en-US" dirty="0"/>
              <a:t>production CAD with key features retained</a:t>
            </a:r>
          </a:p>
          <a:p>
            <a:r>
              <a:rPr lang="en-US" dirty="0"/>
              <a:t>Rocket mounted on a base, supported by a </a:t>
            </a:r>
            <a:br>
              <a:rPr lang="en-US" dirty="0"/>
            </a:br>
            <a:r>
              <a:rPr lang="en-US" dirty="0"/>
              <a:t>tower, which moves to the launch pad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F55860-AA2D-ED4A-A5B1-32C23CB7C4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60</a:t>
            </a:fld>
            <a:endParaRPr lang="en-US" altLang="en-US"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6E121D5-24C5-2840-A9CC-0C3A7BD943C1}"/>
              </a:ext>
            </a:extLst>
          </p:cNvPr>
          <p:cNvSpPr/>
          <p:nvPr/>
        </p:nvSpPr>
        <p:spPr bwMode="auto">
          <a:xfrm>
            <a:off x="8815388" y="789385"/>
            <a:ext cx="284793" cy="353615"/>
          </a:xfrm>
          <a:prstGeom prst="rect">
            <a:avLst/>
          </a:prstGeom>
          <a:solidFill>
            <a:srgbClr val="FFFFFF"/>
          </a:solidFill>
          <a:ln w="127000" cap="flat" cmpd="sng" algn="ctr">
            <a:noFill/>
            <a:prstDash val="solid"/>
            <a:round/>
            <a:headEnd type="none" w="sm" len="med"/>
            <a:tailEnd type="triangle" w="med" len="sm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hangingPunct="0"/>
            <a:endParaRPr lang="en-US" sz="675">
              <a:solidFill>
                <a:srgbClr val="666666"/>
              </a:solidFill>
              <a:latin typeface="55 Helvetica Roman" pitchFamily="1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F7EECFA-A9CA-E24F-B127-009F3FF54C69}"/>
              </a:ext>
            </a:extLst>
          </p:cNvPr>
          <p:cNvSpPr txBox="1"/>
          <p:nvPr/>
        </p:nvSpPr>
        <p:spPr bwMode="auto">
          <a:xfrm>
            <a:off x="6272176" y="4280573"/>
            <a:ext cx="70884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r>
              <a:rPr lang="en-US" dirty="0">
                <a:latin typeface="Century Gothic" panose="020B0502020202020204" pitchFamily="34" charset="0"/>
              </a:rPr>
              <a:t>ML-1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5F3D52F-ED25-3847-8DF9-9A6D5925CF0E}"/>
              </a:ext>
            </a:extLst>
          </p:cNvPr>
          <p:cNvSpPr txBox="1"/>
          <p:nvPr/>
        </p:nvSpPr>
        <p:spPr bwMode="auto">
          <a:xfrm>
            <a:off x="7896387" y="4280573"/>
            <a:ext cx="70884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r>
              <a:rPr lang="en-US">
                <a:latin typeface="Century Gothic" panose="020B0502020202020204" pitchFamily="34" charset="0"/>
              </a:rPr>
              <a:t>ML-2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006E3A-067C-2541-B416-C934CDBB2265}"/>
              </a:ext>
            </a:extLst>
          </p:cNvPr>
          <p:cNvSpPr txBox="1"/>
          <p:nvPr/>
        </p:nvSpPr>
        <p:spPr bwMode="auto">
          <a:xfrm>
            <a:off x="6911978" y="689660"/>
            <a:ext cx="71526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r>
              <a:rPr lang="en-US" dirty="0">
                <a:latin typeface="Century Gothic" panose="020B0502020202020204" pitchFamily="34" charset="0"/>
              </a:rPr>
              <a:t>CAA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8204AB3-CCC5-534D-8FAF-D2821A802BB0}"/>
              </a:ext>
            </a:extLst>
          </p:cNvPr>
          <p:cNvCxnSpPr>
            <a:cxnSpLocks/>
          </p:cNvCxnSpPr>
          <p:nvPr/>
        </p:nvCxnSpPr>
        <p:spPr>
          <a:xfrm>
            <a:off x="7282909" y="1042390"/>
            <a:ext cx="492498" cy="259360"/>
          </a:xfrm>
          <a:prstGeom prst="straightConnector1">
            <a:avLst/>
          </a:prstGeom>
          <a:ln w="53975" cap="rnd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78E4B64-1916-8045-A22E-1E2063C49F02}"/>
              </a:ext>
            </a:extLst>
          </p:cNvPr>
          <p:cNvCxnSpPr>
            <a:cxnSpLocks/>
            <a:stCxn id="5" idx="2"/>
          </p:cNvCxnSpPr>
          <p:nvPr/>
        </p:nvCxnSpPr>
        <p:spPr>
          <a:xfrm flipH="1">
            <a:off x="6792207" y="1058992"/>
            <a:ext cx="477401" cy="591674"/>
          </a:xfrm>
          <a:prstGeom prst="straightConnector1">
            <a:avLst/>
          </a:prstGeom>
          <a:ln w="53975" cap="rnd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0975A7F4-F1D8-6344-8F7A-60E52464C54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39269" y="3056009"/>
            <a:ext cx="1327179" cy="160020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962CFBD4-B0CE-5F47-9E28-4EF30F8D43A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93196" y="3056009"/>
            <a:ext cx="1438268" cy="160020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C45AD62A-A208-3247-A5C5-8ACB4FF29980}"/>
              </a:ext>
            </a:extLst>
          </p:cNvPr>
          <p:cNvSpPr txBox="1"/>
          <p:nvPr/>
        </p:nvSpPr>
        <p:spPr bwMode="auto">
          <a:xfrm>
            <a:off x="1874854" y="4553751"/>
            <a:ext cx="70884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r>
              <a:rPr lang="en-US" dirty="0">
                <a:latin typeface="Century Gothic" panose="020B0502020202020204" pitchFamily="34" charset="0"/>
              </a:rPr>
              <a:t>ML-1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B52C8E2-EFF0-A244-9749-E8A55B220CF5}"/>
              </a:ext>
            </a:extLst>
          </p:cNvPr>
          <p:cNvSpPr txBox="1"/>
          <p:nvPr/>
        </p:nvSpPr>
        <p:spPr bwMode="auto">
          <a:xfrm>
            <a:off x="3499066" y="4553751"/>
            <a:ext cx="70884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/>
            <a:r>
              <a:rPr lang="en-US">
                <a:latin typeface="Century Gothic" panose="020B0502020202020204" pitchFamily="34" charset="0"/>
              </a:rPr>
              <a:t>ML-2</a:t>
            </a:r>
          </a:p>
        </p:txBody>
      </p:sp>
    </p:spTree>
    <p:extLst>
      <p:ext uri="{BB962C8B-B14F-4D97-AF65-F5344CB8AC3E}">
        <p14:creationId xmlns:p14="http://schemas.microsoft.com/office/powerpoint/2010/main" val="312140515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DDC87CE-CA2A-1545-A03C-8BE67AAF29A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8197" y="3488069"/>
            <a:ext cx="6457336" cy="150816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168755-F7AE-5644-9CC8-3967F0B78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CFD and uncertainty quantification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6CC80-DFED-AD43-9C05-61090820B401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/>
              <a:t>Code-to-code comparisons</a:t>
            </a:r>
          </a:p>
          <a:p>
            <a:pPr lvl="1"/>
            <a:r>
              <a:rPr lang="en-US"/>
              <a:t>Kestrel, USM3D, and FUN3D</a:t>
            </a:r>
          </a:p>
          <a:p>
            <a:pPr lvl="1"/>
            <a:r>
              <a:rPr lang="en-US"/>
              <a:t>Same geometry, same conditions, different codes</a:t>
            </a:r>
          </a:p>
          <a:p>
            <a:r>
              <a:rPr lang="en-US"/>
              <a:t>Code-to-tunnel comparisons</a:t>
            </a:r>
          </a:p>
          <a:p>
            <a:pPr lvl="1"/>
            <a:r>
              <a:rPr lang="en-US"/>
              <a:t>“Replicating” wind tunnel tests</a:t>
            </a:r>
          </a:p>
          <a:p>
            <a:pPr lvl="1"/>
            <a:r>
              <a:rPr lang="en-US"/>
              <a:t>Very similar geometry, comparable (rarely identical) conditions</a:t>
            </a:r>
          </a:p>
          <a:p>
            <a:r>
              <a:rPr lang="en-US"/>
              <a:t>Database model verification</a:t>
            </a:r>
          </a:p>
          <a:p>
            <a:pPr lvl="1"/>
            <a:r>
              <a:rPr lang="en-US"/>
              <a:t>Use test points to characterize interpolation fidelity of databases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112ADA-4785-AC49-B054-54C18DB26C50}"/>
              </a:ext>
            </a:extLst>
          </p:cNvPr>
          <p:cNvSpPr txBox="1"/>
          <p:nvPr/>
        </p:nvSpPr>
        <p:spPr bwMode="auto">
          <a:xfrm>
            <a:off x="5377956" y="4474131"/>
            <a:ext cx="340349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rtlCol="0" anchor="ctr">
            <a:spAutoFit/>
          </a:bodyPr>
          <a:lstStyle/>
          <a:p>
            <a:pPr algn="ctr" eaLnBrk="1" hangingPunct="1"/>
            <a:r>
              <a:rPr lang="en-US" dirty="0">
                <a:solidFill>
                  <a:schemeClr val="bg1"/>
                </a:solidFill>
                <a:latin typeface="Century Gothic" panose="020B0502020202020204" pitchFamily="34" charset="0"/>
                <a:ea typeface="MS Gothic" panose="020B0609070205080204" pitchFamily="49" charset="-128"/>
                <a:cs typeface="Arial" charset="0"/>
              </a:rPr>
              <a:t>CFD and WT PSP comparison</a:t>
            </a:r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24C19C71-558D-1042-A56B-0B744DF404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429127" y="4973019"/>
            <a:ext cx="1597492" cy="150024"/>
          </a:xfrm>
        </p:spPr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61</a:t>
            </a:fld>
            <a:endParaRPr lang="en-US" altLang="en-US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2254419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8B6B9-0AB0-2046-B8CF-01F6F4BB7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CFD and uncertainty quantification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7C577-EA7B-5943-B2F3-57C22F1B3E97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CFD uncertainty has not yet been fully quantified</a:t>
            </a:r>
          </a:p>
          <a:p>
            <a:r>
              <a:rPr lang="en-US" dirty="0"/>
              <a:t>Technology development underway</a:t>
            </a:r>
          </a:p>
          <a:p>
            <a:pPr lvl="1"/>
            <a:r>
              <a:rPr lang="en-US" dirty="0"/>
              <a:t>Leave-one-out residuals</a:t>
            </a:r>
          </a:p>
          <a:p>
            <a:pPr lvl="1"/>
            <a:r>
              <a:rPr lang="en-US" dirty="0"/>
              <a:t>Time-dependent lineloads</a:t>
            </a:r>
          </a:p>
          <a:p>
            <a:pPr lvl="1"/>
            <a:r>
              <a:rPr lang="en-US" dirty="0"/>
              <a:t>Data fusion reduced-order models</a:t>
            </a:r>
            <a:endParaRPr lang="en-US" dirty="0">
              <a:solidFill>
                <a:schemeClr val="bg1"/>
              </a:solidFill>
              <a:cs typeface="Arial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0AE23D0-6531-6944-B631-9894A496E456}"/>
              </a:ext>
            </a:extLst>
          </p:cNvPr>
          <p:cNvGrpSpPr/>
          <p:nvPr/>
        </p:nvGrpSpPr>
        <p:grpSpPr>
          <a:xfrm>
            <a:off x="4889245" y="1856095"/>
            <a:ext cx="3945035" cy="3083423"/>
            <a:chOff x="6415445" y="2198914"/>
            <a:chExt cx="5776555" cy="4514931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E11207F-E432-D247-81C7-613D12FDDA9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826250" y="2198914"/>
              <a:ext cx="5365750" cy="4514931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6ECB04F9-BC63-AD40-9831-6209A1DCAB97}"/>
                    </a:ext>
                  </a:extLst>
                </p:cNvPr>
                <p:cNvSpPr txBox="1"/>
                <p:nvPr/>
              </p:nvSpPr>
              <p:spPr bwMode="auto">
                <a:xfrm rot="16200000">
                  <a:off x="5711064" y="4056325"/>
                  <a:ext cx="1748341" cy="339580"/>
                </a:xfrm>
                <a:prstGeom prst="rect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09E8E84-426E-40dd-AFC4-6F175D3DCCD1}">
                    <a14:hiddenFill xmlns="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0" tIns="0" rIns="0" bIns="0" rtlCol="0" anchor="ctr">
                  <a:spAutoFit/>
                </a:bodyPr>
                <a:lstStyle/>
                <a:p>
                  <a:pPr algn="ctr" eaLnBrk="1" hangingPunct="1"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150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charset="0"/>
                          </a:rPr>
                          <m:t>d</m:t>
                        </m:r>
                        <m:sSub>
                          <m:sSubPr>
                            <m:ctrlPr>
                              <a:rPr lang="en-US" sz="1500" i="1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sz="150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charset="0"/>
                              </a:rPr>
                              <m:t>C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US" sz="150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charset="0"/>
                              </a:rPr>
                              <m:t>N</m:t>
                            </m:r>
                          </m:sub>
                        </m:sSub>
                        <m:r>
                          <a:rPr lang="en-US" sz="150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charset="0"/>
                          </a:rPr>
                          <m:t>/(</m:t>
                        </m:r>
                        <m:r>
                          <m:rPr>
                            <m:sty m:val="p"/>
                          </m:rPr>
                          <a:rPr lang="en-US" sz="150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charset="0"/>
                          </a:rPr>
                          <m:t>x</m:t>
                        </m:r>
                        <m:r>
                          <a:rPr lang="en-US" sz="150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charset="0"/>
                          </a:rPr>
                          <m:t>∗</m:t>
                        </m:r>
                        <m:sSub>
                          <m:sSubPr>
                            <m:ctrlPr>
                              <a:rPr lang="en-US" sz="1500" i="1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sz="1500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charset="0"/>
                              </a:rPr>
                              <m:t>C</m:t>
                            </m:r>
                          </m:e>
                          <m:sub>
                            <m:sSub>
                              <m:sSubPr>
                                <m:ctrlPr>
                                  <a:rPr lang="en-US" sz="1500" i="1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sz="150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charset="0"/>
                                  </a:rPr>
                                  <m:t>N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sz="150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charset="0"/>
                                  </a:rPr>
                                  <m:t>ref</m:t>
                                </m:r>
                              </m:sub>
                            </m:sSub>
                          </m:sub>
                        </m:sSub>
                        <m:r>
                          <a:rPr lang="en-US" sz="150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charset="0"/>
                          </a:rPr>
                          <m:t>)</m:t>
                        </m:r>
                      </m:oMath>
                    </m:oMathPara>
                  </a14:m>
                  <a:endParaRPr lang="en-US" sz="1500" dirty="0">
                    <a:solidFill>
                      <a:schemeClr val="bg1"/>
                    </a:solidFill>
                    <a:ea typeface="MS Gothic" panose="020B0609070205080204" pitchFamily="49" charset="-128"/>
                    <a:cs typeface="Arial" charset="0"/>
                  </a:endParaRPr>
                </a:p>
              </p:txBody>
            </p:sp>
          </mc:Choice>
          <mc:Fallback xmlns=""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6ECB04F9-BC63-AD40-9831-6209A1DCAB97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 bwMode="auto">
                <a:xfrm rot="16200000">
                  <a:off x="5711064" y="4056325"/>
                  <a:ext cx="1748341" cy="339580"/>
                </a:xfrm>
                <a:prstGeom prst="rect">
                  <a:avLst/>
                </a:prstGeom>
                <a:blipFill>
                  <a:blip r:embed="rId3"/>
                  <a:stretch>
                    <a:fillRect l="-4762" t="-2885" r="-19048" b="-4808"/>
                  </a:stretch>
                </a:blipFill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9" name="Slide Number Placeholder 3">
            <a:extLst>
              <a:ext uri="{FF2B5EF4-FFF2-40B4-BE49-F238E27FC236}">
                <a16:creationId xmlns:a16="http://schemas.microsoft.com/office/drawing/2014/main" id="{E1F6A296-DC19-6342-84B6-4F0F2BECF4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429127" y="4973019"/>
            <a:ext cx="1597492" cy="150024"/>
          </a:xfrm>
        </p:spPr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62</a:t>
            </a:fld>
            <a:endParaRPr lang="en-US" altLang="en-US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5713343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038033D-6FB5-6E4A-9E3E-AEE1F5FA9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Outline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30112DB-F8DA-644F-B4F8-22F3344F6C3B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Introduction and Overview</a:t>
            </a:r>
          </a:p>
          <a:p>
            <a:r>
              <a:rPr lang="en-US" dirty="0"/>
              <a:t>Methods</a:t>
            </a:r>
          </a:p>
          <a:p>
            <a:r>
              <a:rPr lang="en-US" dirty="0"/>
              <a:t>Liftoff and Transition Above Tower</a:t>
            </a:r>
          </a:p>
          <a:p>
            <a:r>
              <a:rPr lang="en-US" dirty="0"/>
              <a:t>Liftoff and Transition in Proximity of Tower</a:t>
            </a:r>
          </a:p>
          <a:p>
            <a:r>
              <a:rPr lang="en-US" dirty="0"/>
              <a:t>Other Program Requests</a:t>
            </a:r>
          </a:p>
          <a:p>
            <a:r>
              <a:rPr lang="en-US" dirty="0">
                <a:solidFill>
                  <a:srgbClr val="DD6327"/>
                </a:solidFill>
              </a:rPr>
              <a:t>Pre- and Post Artemis I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B7EE7F-3E62-774F-BC09-CA5194AC76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63</a:t>
            </a:fld>
            <a:endParaRPr lang="en-US" altLang="en-US"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E889A7D-B3CC-4C31-F95C-CD22688FDD4A}"/>
              </a:ext>
            </a:extLst>
          </p:cNvPr>
          <p:cNvSpPr txBox="1"/>
          <p:nvPr/>
        </p:nvSpPr>
        <p:spPr>
          <a:xfrm>
            <a:off x="7590331" y="4858937"/>
            <a:ext cx="1120500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r"/>
            <a:r>
              <a:rPr lang="en-US" sz="1000" dirty="0">
                <a:solidFill>
                  <a:schemeClr val="tx2"/>
                </a:solidFill>
                <a:latin typeface="Century Gothic" panose="020B0502020202020204" pitchFamily="34" charset="0"/>
              </a:rPr>
              <a:t>Source (all): NASA</a:t>
            </a:r>
          </a:p>
        </p:txBody>
      </p:sp>
      <p:pic>
        <p:nvPicPr>
          <p:cNvPr id="4098" name="Picture 2" descr="A bird's eye view of launch shows a brightly lit booster shortly after ignition. ">
            <a:extLst>
              <a:ext uri="{FF2B5EF4-FFF2-40B4-BE49-F238E27FC236}">
                <a16:creationId xmlns:a16="http://schemas.microsoft.com/office/drawing/2014/main" id="{405D6E2C-AEF3-E6A8-52FB-B9CABE3AFA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46950" y="809481"/>
            <a:ext cx="1336065" cy="200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The Artemis II crew is shown inside the Neil Armstrong Operations and Checkout Building at NASA’s Kennedy Space Center in Florida in front of their Orion crew module">
            <a:extLst>
              <a:ext uri="{FF2B5EF4-FFF2-40B4-BE49-F238E27FC236}">
                <a16:creationId xmlns:a16="http://schemas.microsoft.com/office/drawing/2014/main" id="{0124F719-4389-245F-6B84-CDF7ED2BDC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21096" y="2923721"/>
            <a:ext cx="2861919" cy="190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159869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DFA50-7DF4-F5CB-29E3-1A7A204E1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Artemis I Preflight Risk Reduction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57E00-7899-5392-9394-2235AA1541A0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CFD data contributed to Hurricane Nicole analysis </a:t>
            </a:r>
            <a:br>
              <a:rPr lang="en-US" dirty="0"/>
            </a:br>
            <a:r>
              <a:rPr lang="en-US" dirty="0"/>
              <a:t>(eight days prior to launch)</a:t>
            </a:r>
          </a:p>
          <a:p>
            <a:r>
              <a:rPr lang="en-US" dirty="0"/>
              <a:t>Urgent, last-minute analysis to confirm ready to launch</a:t>
            </a:r>
            <a:br>
              <a:rPr lang="en-US" dirty="0"/>
            </a:br>
            <a:r>
              <a:rPr lang="en-US" dirty="0"/>
              <a:t>(14 hours prior to launch) due to RTV damage</a:t>
            </a:r>
          </a:p>
          <a:p>
            <a:pPr marL="0" indent="0">
              <a:buNone/>
            </a:pP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br>
              <a:rPr lang="en-US" sz="100" dirty="0"/>
            </a:br>
            <a:endParaRPr lang="en-US" sz="1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Program decisions with wide impact were directly</a:t>
            </a:r>
            <a:br>
              <a:rPr lang="en-US" dirty="0"/>
            </a:br>
            <a:r>
              <a:rPr lang="en-US" dirty="0"/>
              <a:t>influenced by low-speed CFD analysis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0C1659-821D-F544-0F80-73FA4C7E94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F9204F5-F094-2E40-9C69-DD575198B9A0}" type="slidenum">
              <a:rPr lang="en-US" smtClean="0"/>
              <a:pPr/>
              <a:t>64</a:t>
            </a:fld>
            <a:endParaRPr lang="en-US" dirty="0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F8326342-3583-7CDB-58B0-0D3FA5A6E0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646302" y="1926362"/>
            <a:ext cx="1462349" cy="195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EBAAF43-BC14-78C9-9E2E-B3673871609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4026" y="2668857"/>
            <a:ext cx="3132667" cy="121158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B433896-7700-FF61-EB1E-22302FC5A14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480" y="2668857"/>
            <a:ext cx="3606052" cy="1211580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0D180594-75F4-8005-07A7-EEB6282E18AC}"/>
              </a:ext>
            </a:extLst>
          </p:cNvPr>
          <p:cNvSpPr/>
          <p:nvPr/>
        </p:nvSpPr>
        <p:spPr bwMode="auto">
          <a:xfrm>
            <a:off x="2546351" y="2761274"/>
            <a:ext cx="292100" cy="29845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0" i="0" u="none" strike="noStrike" cap="none" normalizeH="0" baseline="0">
              <a:ln>
                <a:noFill/>
              </a:ln>
              <a:solidFill>
                <a:srgbClr val="666666"/>
              </a:solidFill>
              <a:effectLst/>
              <a:latin typeface="55 Helvetica Roman" pitchFamily="1" charset="0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D1489D9-A5D9-F51A-BAC0-7B040F11B8CB}"/>
              </a:ext>
            </a:extLst>
          </p:cNvPr>
          <p:cNvSpPr/>
          <p:nvPr/>
        </p:nvSpPr>
        <p:spPr bwMode="auto">
          <a:xfrm flipV="1">
            <a:off x="6594231" y="3212124"/>
            <a:ext cx="1006088" cy="777529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900" b="0" i="0" u="none" strike="noStrike" cap="none" normalizeH="0" baseline="0">
              <a:ln>
                <a:noFill/>
              </a:ln>
              <a:solidFill>
                <a:srgbClr val="666666"/>
              </a:solidFill>
              <a:effectLst/>
              <a:latin typeface="55 Helvetica Roman" pitchFamily="1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ECD860-B361-C024-7D1C-D62D41FF363E}"/>
              </a:ext>
            </a:extLst>
          </p:cNvPr>
          <p:cNvSpPr txBox="1"/>
          <p:nvPr/>
        </p:nvSpPr>
        <p:spPr>
          <a:xfrm>
            <a:off x="3121269" y="2313420"/>
            <a:ext cx="2131994" cy="246221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600" dirty="0">
                <a:solidFill>
                  <a:srgbClr val="FF0000"/>
                </a:solidFill>
                <a:latin typeface="Century Gothic" panose="020B0502020202020204" pitchFamily="34" charset="0"/>
              </a:rPr>
              <a:t>Departed RTV (caulk)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FAA8D6D-0212-8457-3099-B33916598107}"/>
              </a:ext>
            </a:extLst>
          </p:cNvPr>
          <p:cNvCxnSpPr/>
          <p:nvPr/>
        </p:nvCxnSpPr>
        <p:spPr bwMode="auto">
          <a:xfrm flipH="1">
            <a:off x="2838451" y="2491139"/>
            <a:ext cx="203687" cy="21821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1AE69DB6-57C0-1453-1B19-01FA624A6619}"/>
              </a:ext>
            </a:extLst>
          </p:cNvPr>
          <p:cNvCxnSpPr>
            <a:cxnSpLocks/>
          </p:cNvCxnSpPr>
          <p:nvPr/>
        </p:nvCxnSpPr>
        <p:spPr bwMode="auto">
          <a:xfrm>
            <a:off x="5253263" y="2474818"/>
            <a:ext cx="1490437" cy="74707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022DC92F-2DB0-9A50-7CDF-CC678BCFC841}"/>
              </a:ext>
            </a:extLst>
          </p:cNvPr>
          <p:cNvSpPr txBox="1"/>
          <p:nvPr/>
        </p:nvSpPr>
        <p:spPr>
          <a:xfrm>
            <a:off x="7942671" y="3869280"/>
            <a:ext cx="1120500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r"/>
            <a:r>
              <a:rPr lang="en-US" sz="1000" dirty="0">
                <a:solidFill>
                  <a:schemeClr val="tx2"/>
                </a:solidFill>
                <a:latin typeface="Century Gothic" panose="020B0502020202020204" pitchFamily="34" charset="0"/>
              </a:rPr>
              <a:t>Source (all): NASA</a:t>
            </a:r>
          </a:p>
        </p:txBody>
      </p:sp>
    </p:spTree>
    <p:extLst>
      <p:ext uri="{BB962C8B-B14F-4D97-AF65-F5344CB8AC3E}">
        <p14:creationId xmlns:p14="http://schemas.microsoft.com/office/powerpoint/2010/main" val="3856412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50">
        <p:fade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8" grpId="0" animBg="1"/>
      <p:bldP spid="9" grpId="0" animBg="1"/>
      <p:bldP spid="10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53BB1-D259-D4E9-1BD3-B3DA32DE5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Artemis I Postflight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7B59B-11CC-F38E-8F7E-57C98C8406F3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Successful Artemis I launch on November 16, 2022 at 6:47 am UTC</a:t>
            </a:r>
          </a:p>
          <a:p>
            <a:r>
              <a:rPr lang="en-US" dirty="0"/>
              <a:t>Flight data contribute to validate model formulation</a:t>
            </a:r>
          </a:p>
          <a:p>
            <a:pPr lvl="1"/>
            <a:r>
              <a:rPr lang="en-US" dirty="0"/>
              <a:t>Real-world measurements are not perfect, but the best we have</a:t>
            </a:r>
          </a:p>
          <a:p>
            <a:pPr lvl="1"/>
            <a:r>
              <a:rPr lang="en-US" dirty="0"/>
              <a:t>Challenges exist with sensor drift over time (months and years)</a:t>
            </a:r>
          </a:p>
          <a:p>
            <a:pPr lvl="1"/>
            <a:r>
              <a:rPr lang="en-US" dirty="0"/>
              <a:t>Low air speed (and </a:t>
            </a:r>
            <a:r>
              <a:rPr lang="en-US"/>
              <a:t>low dynamic pressure</a:t>
            </a:r>
            <a:r>
              <a:rPr lang="en-US" dirty="0"/>
              <a:t>) near launch yields</a:t>
            </a:r>
            <a:br>
              <a:rPr lang="en-US" dirty="0"/>
            </a:br>
            <a:r>
              <a:rPr lang="en-US" dirty="0"/>
              <a:t>weak pressure signals</a:t>
            </a:r>
          </a:p>
          <a:p>
            <a:pPr lvl="1"/>
            <a:r>
              <a:rPr lang="en-US" dirty="0"/>
              <a:t>Multiple sensors may have to be </a:t>
            </a:r>
            <a:br>
              <a:rPr lang="en-US" dirty="0"/>
            </a:br>
            <a:r>
              <a:rPr lang="en-US" dirty="0"/>
              <a:t>synthesized to determine truth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4330C8-3A4C-9975-8961-3CCABE28C3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F9204F5-F094-2E40-9C69-DD575198B9A0}" type="slidenum">
              <a:rPr lang="en-US" smtClean="0"/>
              <a:pPr/>
              <a:t>65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3F383C-8D62-11D4-FB35-F9869991950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65290" y="2289910"/>
            <a:ext cx="3311634" cy="240745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7C54A0-6041-8958-9560-F0AFF7D2D36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4787" y="3405237"/>
            <a:ext cx="4838362" cy="94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02522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6CC11-055F-DB0A-9E19-DAAF6EB28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Database Development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63EAE8-A89C-E49A-8DED-3660D756AD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F9204F5-F094-2E40-9C69-DD575198B9A0}" type="slidenum">
              <a:rPr lang="en-US" smtClean="0"/>
              <a:pPr/>
              <a:t>66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710D2B-A1B3-8A6C-20C8-9C7D2F960E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1775" y="679786"/>
            <a:ext cx="7169715" cy="4399840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6AE6D42B-236B-22D1-20F5-0729EC0DC11D}"/>
              </a:ext>
            </a:extLst>
          </p:cNvPr>
          <p:cNvSpPr/>
          <p:nvPr/>
        </p:nvSpPr>
        <p:spPr bwMode="auto">
          <a:xfrm>
            <a:off x="5818238" y="679786"/>
            <a:ext cx="2204885" cy="4399840"/>
          </a:xfrm>
          <a:prstGeom prst="roundRect">
            <a:avLst>
              <a:gd name="adj" fmla="val 7979"/>
            </a:avLst>
          </a:prstGeom>
          <a:solidFill>
            <a:srgbClr val="00B050">
              <a:alpha val="15000"/>
            </a:srgbClr>
          </a:solidFill>
          <a:ln w="50800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algn="ctr" defTabSz="685800" eaLnBrk="0" hangingPunct="0"/>
            <a:endParaRPr lang="en-US" sz="1050" dirty="0">
              <a:solidFill>
                <a:srgbClr val="00B050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924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36357-5364-9F61-F518-004FCA093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Wind Tunnel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887DF-7388-C45D-0095-CD9CE145EA95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Upcoming wind-induced oscillation (WIO) test</a:t>
            </a:r>
          </a:p>
          <a:p>
            <a:pPr lvl="1"/>
            <a:r>
              <a:rPr lang="en-US" dirty="0"/>
              <a:t>Fluid/structure interaction to be studied in the Transonic Dynamics Tunnel</a:t>
            </a:r>
          </a:p>
          <a:p>
            <a:pPr lvl="1"/>
            <a:r>
              <a:rPr lang="en-US" dirty="0"/>
              <a:t>CFD has a unique opportunity to inform the test matrix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77ADD3-8C1B-5A67-4416-B362977729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F9204F5-F094-2E40-9C69-DD575198B9A0}" type="slidenum">
              <a:rPr lang="en-US" smtClean="0"/>
              <a:pPr/>
              <a:t>67</a:t>
            </a:fld>
            <a:endParaRPr lang="en-US" dirty="0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8E142759-667B-2E8A-3358-45912A26B0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892508" y="1539571"/>
            <a:ext cx="1973305" cy="3344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8EA869-C0CA-B5B7-476C-B835627BB7B6}"/>
              </a:ext>
            </a:extLst>
          </p:cNvPr>
          <p:cNvSpPr txBox="1"/>
          <p:nvPr/>
        </p:nvSpPr>
        <p:spPr>
          <a:xfrm>
            <a:off x="8016220" y="4890554"/>
            <a:ext cx="849593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r"/>
            <a:r>
              <a:rPr lang="en-US" sz="1000" dirty="0">
                <a:solidFill>
                  <a:schemeClr val="tx2"/>
                </a:solidFill>
                <a:latin typeface="Century Gothic" panose="020B0502020202020204" pitchFamily="34" charset="0"/>
              </a:rPr>
              <a:t>Source: NASA</a:t>
            </a:r>
          </a:p>
        </p:txBody>
      </p:sp>
    </p:spTree>
    <p:extLst>
      <p:ext uri="{BB962C8B-B14F-4D97-AF65-F5344CB8AC3E}">
        <p14:creationId xmlns:p14="http://schemas.microsoft.com/office/powerpoint/2010/main" val="161727069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36357-5364-9F61-F518-004FCA093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Wind Tunnel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887DF-7388-C45D-0095-CD9CE145EA95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Upcoming wind-induced oscillation (WIO) test</a:t>
            </a:r>
          </a:p>
          <a:p>
            <a:pPr lvl="1"/>
            <a:r>
              <a:rPr lang="en-US" dirty="0"/>
              <a:t>Fluid/structure interaction to be studied in the Transonic Dynamics Tunnel</a:t>
            </a:r>
          </a:p>
          <a:p>
            <a:pPr lvl="1"/>
            <a:r>
              <a:rPr lang="en-US" dirty="0"/>
              <a:t>CFD has a unique opportunity to inform the test matrix</a:t>
            </a:r>
          </a:p>
          <a:p>
            <a:r>
              <a:rPr lang="en-US" dirty="0"/>
              <a:t>Extraordinarily large simulations yielded novel information</a:t>
            </a:r>
          </a:p>
          <a:p>
            <a:pPr lvl="1"/>
            <a:r>
              <a:rPr lang="en-US" dirty="0"/>
              <a:t>Unsteady nature of Coanda effect observed</a:t>
            </a:r>
          </a:p>
          <a:p>
            <a:pPr lvl="1"/>
            <a:r>
              <a:rPr lang="en-US" dirty="0"/>
              <a:t>Implementing wavelet analysis significantly reduces requisite simulation time</a:t>
            </a:r>
          </a:p>
          <a:p>
            <a:pPr lvl="1"/>
            <a:r>
              <a:rPr lang="en-US" dirty="0"/>
              <a:t>Recommended SRB clock angle being determined</a:t>
            </a:r>
          </a:p>
          <a:p>
            <a:pPr lvl="1"/>
            <a:r>
              <a:rPr lang="en-US" dirty="0"/>
              <a:t>Heavy emphasis on time-dependent results and metrics</a:t>
            </a:r>
          </a:p>
          <a:p>
            <a:pPr lv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77ADD3-8C1B-5A67-4416-B362977729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F9204F5-F094-2E40-9C69-DD575198B9A0}" type="slidenum">
              <a:rPr lang="en-US" smtClean="0"/>
              <a:pPr/>
              <a:t>68</a:t>
            </a:fld>
            <a:endParaRPr lang="en-US" dirty="0"/>
          </a:p>
        </p:txBody>
      </p:sp>
      <p:pic>
        <p:nvPicPr>
          <p:cNvPr id="6" name="Picture 5" descr="A group of rockets with different colors&#10;&#10;Description automatically generated">
            <a:extLst>
              <a:ext uri="{FF2B5EF4-FFF2-40B4-BE49-F238E27FC236}">
                <a16:creationId xmlns:a16="http://schemas.microsoft.com/office/drawing/2014/main" id="{6ADBC463-EAB4-A628-58A0-70049D17066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97" b="98306" l="5882" r="93509">
                        <a14:foregroundMark x1="21501" y1="2177" x2="21501" y2="4113"/>
                        <a14:foregroundMark x1="25963" y1="16613" x2="20892" y2="32500"/>
                        <a14:foregroundMark x1="21907" y1="12419" x2="21907" y2="10403"/>
                        <a14:foregroundMark x1="23935" y1="19758" x2="20487" y2="31532"/>
                        <a14:foregroundMark x1="22718" y1="13952" x2="22718" y2="28387"/>
                        <a14:foregroundMark x1="24746" y1="30242" x2="22312" y2="24032"/>
                        <a14:foregroundMark x1="21907" y1="27016" x2="20487" y2="16290"/>
                        <a14:foregroundMark x1="20487" y1="16290" x2="25558" y2="26532"/>
                        <a14:foregroundMark x1="25558" y1="26371" x2="23529" y2="64435"/>
                        <a14:foregroundMark x1="21298" y1="51452" x2="27586" y2="69032"/>
                        <a14:foregroundMark x1="36917" y1="56290" x2="37323" y2="55484"/>
                        <a14:foregroundMark x1="37323" y1="55323" x2="37323" y2="57581"/>
                        <a14:foregroundMark x1="5882" y1="56452" x2="6288" y2="62581"/>
                        <a14:foregroundMark x1="28398" y1="77742" x2="27992" y2="90968"/>
                        <a14:foregroundMark x1="21501" y1="80887" x2="20081" y2="91855"/>
                        <a14:foregroundMark x1="18864" y1="81532" x2="17647" y2="91855"/>
                        <a14:foregroundMark x1="17647" y1="91855" x2="21907" y2="98145"/>
                        <a14:foregroundMark x1="27181" y1="87823" x2="27586" y2="97823"/>
                        <a14:foregroundMark x1="38540" y1="94677" x2="37323" y2="98306"/>
                        <a14:foregroundMark x1="92901" y1="82984" x2="93306" y2="85323"/>
                        <a14:foregroundMark x1="91684" y1="94274" x2="92901" y2="97500"/>
                        <a14:foregroundMark x1="63692" y1="94274" x2="62677" y2="98145"/>
                        <a14:foregroundMark x1="22515" y1="2984" x2="22312" y2="3710"/>
                        <a14:foregroundMark x1="22515" y1="4274" x2="23124" y2="6129"/>
                        <a14:foregroundMark x1="90264" y1="59113" x2="93712" y2="56129"/>
                        <a14:foregroundMark x1="63692" y1="58306" x2="63083" y2="569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93171" y="2109235"/>
            <a:ext cx="1088890" cy="2734228"/>
          </a:xfrm>
          <a:prstGeom prst="rect">
            <a:avLst/>
          </a:prstGeom>
        </p:spPr>
      </p:pic>
      <p:pic>
        <p:nvPicPr>
          <p:cNvPr id="8" name="vort01">
            <a:hlinkClick r:id="" action="ppaction://media"/>
            <a:extLst>
              <a:ext uri="{FF2B5EF4-FFF2-40B4-BE49-F238E27FC236}">
                <a16:creationId xmlns:a16="http://schemas.microsoft.com/office/drawing/2014/main" id="{DE2A3B54-9216-5E4D-FF24-726EFD70B08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237" t="34675" r="2133" b="11958"/>
          <a:stretch/>
        </p:blipFill>
        <p:spPr>
          <a:xfrm>
            <a:off x="4856672" y="3380175"/>
            <a:ext cx="2786332" cy="1474838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A66F4CED-5220-C89E-9DCC-77E5623EAA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39564" y="3380176"/>
            <a:ext cx="2861011" cy="1463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156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7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2428F-E0DC-9E47-AA81-3740FF8A1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C81CD-A1D0-BF46-AA32-1787BF43741B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dirty="0"/>
              <a:t>Extensive efforts have been undertaken to evaluate low-speed SLS aerodynamics</a:t>
            </a:r>
          </a:p>
          <a:p>
            <a:pPr lvl="1"/>
            <a:r>
              <a:rPr lang="en-US" dirty="0"/>
              <a:t>Flight regimes include prelaunch, liftoff and transition</a:t>
            </a:r>
          </a:p>
          <a:p>
            <a:pPr lvl="1"/>
            <a:r>
              <a:rPr lang="en-US" dirty="0"/>
              <a:t>First ~20 sec of flight with days on the launch pad</a:t>
            </a:r>
          </a:p>
          <a:p>
            <a:pPr lvl="1"/>
            <a:r>
              <a:rPr lang="en-US" dirty="0"/>
              <a:t>Includes effects of the tower and isolated vehicle</a:t>
            </a:r>
          </a:p>
          <a:p>
            <a:r>
              <a:rPr lang="en-US" dirty="0"/>
              <a:t>Methods have been developed and refined </a:t>
            </a:r>
            <a:br>
              <a:rPr lang="en-US" dirty="0"/>
            </a:br>
            <a:r>
              <a:rPr lang="en-US" dirty="0"/>
              <a:t>while establishing best practices</a:t>
            </a:r>
          </a:p>
          <a:p>
            <a:pPr lvl="1"/>
            <a:r>
              <a:rPr lang="en-US" dirty="0"/>
              <a:t>Separated flow requires DES (or higher) to achieve </a:t>
            </a:r>
            <a:br>
              <a:rPr lang="en-US" dirty="0"/>
            </a:br>
            <a:r>
              <a:rPr lang="en-US" dirty="0"/>
              <a:t>the desired accuracy</a:t>
            </a:r>
          </a:p>
          <a:p>
            <a:pPr lvl="1"/>
            <a:r>
              <a:rPr lang="en-US" dirty="0"/>
              <a:t>Isolated vehicle databases can be developed </a:t>
            </a:r>
            <a:br>
              <a:rPr lang="en-US" dirty="0"/>
            </a:br>
            <a:r>
              <a:rPr lang="en-US" dirty="0"/>
              <a:t>using CFD and supplemented by models</a:t>
            </a:r>
          </a:p>
          <a:p>
            <a:pPr lvl="1"/>
            <a:r>
              <a:rPr lang="en-US" dirty="0"/>
              <a:t>Computational analysis in the presence of the </a:t>
            </a:r>
            <a:br>
              <a:rPr lang="en-US" dirty="0"/>
            </a:br>
            <a:r>
              <a:rPr lang="en-US" dirty="0"/>
              <a:t>tower is challenging</a:t>
            </a:r>
          </a:p>
          <a:p>
            <a:pPr lv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A726C4-800F-9D47-9843-087BD50211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69</a:t>
            </a:fld>
            <a:endParaRPr lang="en-US" altLang="en-US"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B6B357-0BCD-7913-BA4B-C8AD9550498D}"/>
              </a:ext>
            </a:extLst>
          </p:cNvPr>
          <p:cNvSpPr txBox="1"/>
          <p:nvPr/>
        </p:nvSpPr>
        <p:spPr>
          <a:xfrm>
            <a:off x="8016220" y="4860818"/>
            <a:ext cx="849593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r"/>
            <a:r>
              <a:rPr lang="en-US" sz="1000" dirty="0">
                <a:solidFill>
                  <a:schemeClr val="tx2"/>
                </a:solidFill>
                <a:latin typeface="Century Gothic" panose="020B0502020202020204" pitchFamily="34" charset="0"/>
              </a:rPr>
              <a:t>Source: NASA</a:t>
            </a:r>
          </a:p>
        </p:txBody>
      </p:sp>
      <p:pic>
        <p:nvPicPr>
          <p:cNvPr id="1028" name="Picture 4" descr="A bird's eye view from high up on the mobile launcher shows the Space Launch System rocket's liftoff. Fire from the engines can be seen.">
            <a:extLst>
              <a:ext uri="{FF2B5EF4-FFF2-40B4-BE49-F238E27FC236}">
                <a16:creationId xmlns:a16="http://schemas.microsoft.com/office/drawing/2014/main" id="{A173B5CC-5C3E-0D43-D294-A806504E9F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73678" y="1553737"/>
            <a:ext cx="2192135" cy="3289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949978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9846A-6936-DE4A-A29D-671F0704A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4B3F60-2124-B74E-8826-2078AFA263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8425" y="1343667"/>
            <a:ext cx="3341175" cy="2764063"/>
          </a:xfrm>
          <a:prstGeom prst="rect">
            <a:avLst/>
          </a:prstGeom>
        </p:spPr>
      </p:pic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AEB31932-37D9-9142-B027-1FC3070122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429127" y="4973019"/>
            <a:ext cx="1597492" cy="150024"/>
          </a:xfrm>
        </p:spPr>
        <p:txBody>
          <a:bodyPr/>
          <a:lstStyle/>
          <a:p>
            <a:fld id="{C4961C3E-E491-4178-9B50-C7E0FC0B8D1C}" type="slidenum">
              <a:rPr lang="en-US" altLang="en-US" smtClean="0">
                <a:cs typeface="+mn-cs"/>
              </a:rPr>
              <a:pPr/>
              <a:t>70</a:t>
            </a:fld>
            <a:endParaRPr lang="en-US" altLang="en-US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2221692"/>
      </p:ext>
    </p:extLst>
  </p:cSld>
  <p:clrMapOvr>
    <a:masterClrMapping/>
  </p:clrMapOvr>
</p:sld>
</file>

<file path=ppt/theme/theme1.xml><?xml version="1.0" encoding="utf-8"?>
<a:theme xmlns:a="http://schemas.openxmlformats.org/drawingml/2006/main" name="SLS_Internal_PPT Template_NOV 2015">
  <a:themeElements>
    <a:clrScheme name="October 2015">
      <a:dk1>
        <a:srgbClr val="000000"/>
      </a:dk1>
      <a:lt1>
        <a:srgbClr val="000000"/>
      </a:lt1>
      <a:dk2>
        <a:srgbClr val="000000"/>
      </a:dk2>
      <a:lt2>
        <a:srgbClr val="000000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900" b="0" i="0" u="none" strike="noStrike" cap="none" normalizeH="0" baseline="0">
            <a:ln>
              <a:noFill/>
            </a:ln>
            <a:solidFill>
              <a:srgbClr val="666666"/>
            </a:solidFill>
            <a:effectLst/>
            <a:latin typeface="55 Helvetica Roman" pitchFamily="1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900" b="0" i="0" u="none" strike="noStrike" cap="none" normalizeH="0" baseline="0">
            <a:ln>
              <a:noFill/>
            </a:ln>
            <a:solidFill>
              <a:srgbClr val="666666"/>
            </a:solidFill>
            <a:effectLst/>
            <a:latin typeface="55 Helvetica Roman" pitchFamily="1" charset="0"/>
          </a:defRPr>
        </a:defPPr>
      </a:lstStyle>
    </a:lnDef>
    <a:txDef>
      <a:spPr>
        <a:noFill/>
      </a:spPr>
      <a:bodyPr wrap="square" lIns="0" tIns="0" rIns="0" bIns="0" rtlCol="0">
        <a:spAutoFit/>
      </a:bodyPr>
      <a:lstStyle>
        <a:defPPr algn="r">
          <a:defRPr sz="1000" dirty="0">
            <a:solidFill>
              <a:schemeClr val="tx2"/>
            </a:solidFill>
            <a:latin typeface="Century Gothic" panose="020B0502020202020204" pitchFamily="34" charset="0"/>
          </a:defRPr>
        </a:defPPr>
      </a:lstStyle>
    </a:tx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4D4D4D"/>
        </a:dk1>
        <a:lt1>
          <a:srgbClr val="FFFFD9"/>
        </a:lt1>
        <a:dk2>
          <a:srgbClr val="000000"/>
        </a:dk2>
        <a:lt2>
          <a:srgbClr val="7F7F7D"/>
        </a:lt2>
        <a:accent1>
          <a:srgbClr val="DEDACF"/>
        </a:accent1>
        <a:accent2>
          <a:srgbClr val="536D89"/>
        </a:accent2>
        <a:accent3>
          <a:srgbClr val="FFFFE9"/>
        </a:accent3>
        <a:accent4>
          <a:srgbClr val="404040"/>
        </a:accent4>
        <a:accent5>
          <a:srgbClr val="ECEAE4"/>
        </a:accent5>
        <a:accent6>
          <a:srgbClr val="4A627C"/>
        </a:accent6>
        <a:hlink>
          <a:srgbClr val="943C35"/>
        </a:hlink>
        <a:folHlink>
          <a:srgbClr val="63406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E1EAED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EEF3F4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85B4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666666"/>
        </a:dk1>
        <a:lt1>
          <a:srgbClr val="FFFFFF"/>
        </a:lt1>
        <a:dk2>
          <a:srgbClr val="000000"/>
        </a:dk2>
        <a:lt2>
          <a:srgbClr val="333333"/>
        </a:lt2>
        <a:accent1>
          <a:srgbClr val="D7DCC8"/>
        </a:accent1>
        <a:accent2>
          <a:srgbClr val="8DC6FF"/>
        </a:accent2>
        <a:accent3>
          <a:srgbClr val="FFFFFF"/>
        </a:accent3>
        <a:accent4>
          <a:srgbClr val="565656"/>
        </a:accent4>
        <a:accent5>
          <a:srgbClr val="E8EBE0"/>
        </a:accent5>
        <a:accent6>
          <a:srgbClr val="7FB3E7"/>
        </a:accent6>
        <a:hlink>
          <a:srgbClr val="0066CC"/>
        </a:hlink>
        <a:folHlink>
          <a:srgbClr val="FF99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58572B"/>
        </a:dk1>
        <a:lt1>
          <a:srgbClr val="FFFFFF"/>
        </a:lt1>
        <a:dk2>
          <a:srgbClr val="808000"/>
        </a:dk2>
        <a:lt2>
          <a:srgbClr val="333333"/>
        </a:lt2>
        <a:accent1>
          <a:srgbClr val="CCCC99"/>
        </a:accent1>
        <a:accent2>
          <a:srgbClr val="FFFFCC"/>
        </a:accent2>
        <a:accent3>
          <a:srgbClr val="FFFFFF"/>
        </a:accent3>
        <a:accent4>
          <a:srgbClr val="4A4923"/>
        </a:accent4>
        <a:accent5>
          <a:srgbClr val="E2E2CA"/>
        </a:accent5>
        <a:accent6>
          <a:srgbClr val="E7E7B9"/>
        </a:accent6>
        <a:hlink>
          <a:srgbClr val="990000"/>
        </a:hlink>
        <a:folHlink>
          <a:srgbClr val="66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666633"/>
        </a:dk1>
        <a:lt1>
          <a:srgbClr val="008080"/>
        </a:lt1>
        <a:dk2>
          <a:srgbClr val="808000"/>
        </a:dk2>
        <a:lt2>
          <a:srgbClr val="005A58"/>
        </a:lt2>
        <a:accent1>
          <a:srgbClr val="B5C6B3"/>
        </a:accent1>
        <a:accent2>
          <a:srgbClr val="FFA962"/>
        </a:accent2>
        <a:accent3>
          <a:srgbClr val="AAC0C0"/>
        </a:accent3>
        <a:accent4>
          <a:srgbClr val="56562A"/>
        </a:accent4>
        <a:accent5>
          <a:srgbClr val="D7DFD6"/>
        </a:accent5>
        <a:accent6>
          <a:srgbClr val="E79958"/>
        </a:accent6>
        <a:hlink>
          <a:srgbClr val="FFEFCE"/>
        </a:hlink>
        <a:folHlink>
          <a:srgbClr val="A741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003366"/>
        </a:dk1>
        <a:lt1>
          <a:srgbClr val="A28E73"/>
        </a:lt1>
        <a:dk2>
          <a:srgbClr val="000099"/>
        </a:dk2>
        <a:lt2>
          <a:srgbClr val="D2C368"/>
        </a:lt2>
        <a:accent1>
          <a:srgbClr val="D1EBEA"/>
        </a:accent1>
        <a:accent2>
          <a:srgbClr val="CEC975"/>
        </a:accent2>
        <a:accent3>
          <a:srgbClr val="AAAACA"/>
        </a:accent3>
        <a:accent4>
          <a:srgbClr val="8A7861"/>
        </a:accent4>
        <a:accent5>
          <a:srgbClr val="E5F3F3"/>
        </a:accent5>
        <a:accent6>
          <a:srgbClr val="BAB669"/>
        </a:accent6>
        <a:hlink>
          <a:srgbClr val="7EBA93"/>
        </a:hlink>
        <a:folHlink>
          <a:srgbClr val="F09D3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36699"/>
        </a:dk1>
        <a:lt1>
          <a:srgbClr val="969696"/>
        </a:lt1>
        <a:dk2>
          <a:srgbClr val="000000"/>
        </a:dk2>
        <a:lt2>
          <a:srgbClr val="517FA1"/>
        </a:lt2>
        <a:accent1>
          <a:srgbClr val="F3F5DD"/>
        </a:accent1>
        <a:accent2>
          <a:srgbClr val="CB4B0A"/>
        </a:accent2>
        <a:accent3>
          <a:srgbClr val="AAAAAA"/>
        </a:accent3>
        <a:accent4>
          <a:srgbClr val="7F7F7F"/>
        </a:accent4>
        <a:accent5>
          <a:srgbClr val="F8F9EB"/>
        </a:accent5>
        <a:accent6>
          <a:srgbClr val="B84308"/>
        </a:accent6>
        <a:hlink>
          <a:srgbClr val="D4B224"/>
        </a:hlink>
        <a:folHlink>
          <a:srgbClr val="D58E5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5C1F00"/>
        </a:dk1>
        <a:lt1>
          <a:srgbClr val="8FA418"/>
        </a:lt1>
        <a:dk2>
          <a:srgbClr val="800000"/>
        </a:dk2>
        <a:lt2>
          <a:srgbClr val="A89546"/>
        </a:lt2>
        <a:accent1>
          <a:srgbClr val="EDF6BE"/>
        </a:accent1>
        <a:accent2>
          <a:srgbClr val="ADBC00"/>
        </a:accent2>
        <a:accent3>
          <a:srgbClr val="C0AAAA"/>
        </a:accent3>
        <a:accent4>
          <a:srgbClr val="798B13"/>
        </a:accent4>
        <a:accent5>
          <a:srgbClr val="F4FADB"/>
        </a:accent5>
        <a:accent6>
          <a:srgbClr val="9CAA00"/>
        </a:accent6>
        <a:hlink>
          <a:srgbClr val="FF7500"/>
        </a:hlink>
        <a:folHlink>
          <a:srgbClr val="3E5E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resentation1" id="{B1A9B090-7DD2-E142-8176-AB61AE88BD0E}" vid="{7788D184-D2EB-FD40-8422-ABCE4886E2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SLS_Internal_PPT Template_NOV 2015</Template>
  <TotalTime>2666</TotalTime>
  <Words>3314</Words>
  <Application>Microsoft Macintosh PowerPoint</Application>
  <PresentationFormat>On-screen Show (16:9)</PresentationFormat>
  <Paragraphs>758</Paragraphs>
  <Slides>70</Slides>
  <Notes>12</Notes>
  <HiddenSlides>0</HiddenSlides>
  <MMClips>5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70</vt:i4>
      </vt:variant>
    </vt:vector>
  </HeadingPairs>
  <TitlesOfParts>
    <vt:vector size="84" baseType="lpstr">
      <vt:lpstr>MS Gothic</vt:lpstr>
      <vt:lpstr>55 Helvetica Roman</vt:lpstr>
      <vt:lpstr>Arial</vt:lpstr>
      <vt:lpstr>Arial Narrow</vt:lpstr>
      <vt:lpstr>Calibri</vt:lpstr>
      <vt:lpstr>Cambria Math</vt:lpstr>
      <vt:lpstr>Century Gothic</vt:lpstr>
      <vt:lpstr>Helvetica</vt:lpstr>
      <vt:lpstr>Lucida Grande</vt:lpstr>
      <vt:lpstr>LucidaGrande</vt:lpstr>
      <vt:lpstr>Symbol</vt:lpstr>
      <vt:lpstr>Times New Roman</vt:lpstr>
      <vt:lpstr>Wingdings</vt:lpstr>
      <vt:lpstr>SLS_Internal_PPT Template_NOV 2015</vt:lpstr>
      <vt:lpstr>PowerPoint Presentation</vt:lpstr>
      <vt:lpstr>Outline</vt:lpstr>
      <vt:lpstr>Outline</vt:lpstr>
      <vt:lpstr>Langley SLS CFD Team</vt:lpstr>
      <vt:lpstr>Computational Efforts for SLS At Langley</vt:lpstr>
      <vt:lpstr>PowerPoint Presentation</vt:lpstr>
      <vt:lpstr>SLS Mission Profile</vt:lpstr>
      <vt:lpstr>Low-Speed Flight Regime</vt:lpstr>
      <vt:lpstr>Significant Program Deliverables</vt:lpstr>
      <vt:lpstr>Lineloads</vt:lpstr>
      <vt:lpstr>Lineloads</vt:lpstr>
      <vt:lpstr>Asymmetric Vortices</vt:lpstr>
      <vt:lpstr>Asymmetric Vortices</vt:lpstr>
      <vt:lpstr>Asymmetric Vortices</vt:lpstr>
      <vt:lpstr>Asymmetric Vortex Features</vt:lpstr>
      <vt:lpstr>Asymmetric Vortex Features</vt:lpstr>
      <vt:lpstr>Coanda Effect</vt:lpstr>
      <vt:lpstr>Coanda Effect</vt:lpstr>
      <vt:lpstr>Outline</vt:lpstr>
      <vt:lpstr>Surface Representation</vt:lpstr>
      <vt:lpstr>TetrUSS</vt:lpstr>
      <vt:lpstr>HeldenMesh</vt:lpstr>
      <vt:lpstr>USM3D</vt:lpstr>
      <vt:lpstr>USM3D Grids</vt:lpstr>
      <vt:lpstr>FUN3D</vt:lpstr>
      <vt:lpstr>Kestrel CFD Solver</vt:lpstr>
      <vt:lpstr>Kestrel CFD Solver</vt:lpstr>
      <vt:lpstr>Nearbody/Offbody Grid Overlap</vt:lpstr>
      <vt:lpstr>Nearbody/Offbody Grid Adaptation</vt:lpstr>
      <vt:lpstr>Kestrel – Selected CFD Solver</vt:lpstr>
      <vt:lpstr>Temporal Scheme</vt:lpstr>
      <vt:lpstr>Turbulence Model</vt:lpstr>
      <vt:lpstr>Computational Setup Established</vt:lpstr>
      <vt:lpstr>Outline</vt:lpstr>
      <vt:lpstr>SLS Database Formulation</vt:lpstr>
      <vt:lpstr>Kestrel Database</vt:lpstr>
      <vt:lpstr>Database Requirements</vt:lpstr>
      <vt:lpstr>Database Development</vt:lpstr>
      <vt:lpstr>Reduced Order Modeling</vt:lpstr>
      <vt:lpstr>ROM-Generated Surface Pressure</vt:lpstr>
      <vt:lpstr>Data-Fused Reduced Order Modeling</vt:lpstr>
      <vt:lpstr>Data-Fused Reduced Order Modeling</vt:lpstr>
      <vt:lpstr>Outline</vt:lpstr>
      <vt:lpstr>Tower Simulations</vt:lpstr>
      <vt:lpstr>Vehicle Liftoff Geometry</vt:lpstr>
      <vt:lpstr>Kestrel Database</vt:lpstr>
      <vt:lpstr>Block 1B Crew in proximity of tower; f=180o </vt:lpstr>
      <vt:lpstr>Outline</vt:lpstr>
      <vt:lpstr>Artemis Program Support</vt:lpstr>
      <vt:lpstr>Atmospheric Boundary Layer</vt:lpstr>
      <vt:lpstr>Atmospheric Boundary Layer</vt:lpstr>
      <vt:lpstr>Atmospheric Boundary Layer</vt:lpstr>
      <vt:lpstr>Emergency Egress Overview</vt:lpstr>
      <vt:lpstr>Hatch Deployment</vt:lpstr>
      <vt:lpstr>Hatch Deployment</vt:lpstr>
      <vt:lpstr>CAA Analysis</vt:lpstr>
      <vt:lpstr>CAA Analysis</vt:lpstr>
      <vt:lpstr>CAA Analysis</vt:lpstr>
      <vt:lpstr>Mobile Launcher</vt:lpstr>
      <vt:lpstr>Mobile Launcher</vt:lpstr>
      <vt:lpstr>CFD and uncertainty quantification</vt:lpstr>
      <vt:lpstr>CFD and uncertainty quantification</vt:lpstr>
      <vt:lpstr>Outline</vt:lpstr>
      <vt:lpstr>Artemis I Preflight Risk Reduction</vt:lpstr>
      <vt:lpstr>Artemis I Postflight Analysis</vt:lpstr>
      <vt:lpstr>Database Development</vt:lpstr>
      <vt:lpstr>Wind Tunnel Support</vt:lpstr>
      <vt:lpstr>Wind Tunnel Support</vt:lpstr>
      <vt:lpstr>Summary</vt:lpstr>
      <vt:lpstr>Questions?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Pomeroy, Brent W (LARC-D301)</dc:creator>
  <cp:keywords/>
  <dc:description>Approved October 29th by NASA HQ PAO</dc:description>
  <cp:lastModifiedBy>Pomeroy, Brent W (LARC-D301)</cp:lastModifiedBy>
  <cp:revision>263</cp:revision>
  <cp:lastPrinted>2018-07-16T18:24:03Z</cp:lastPrinted>
  <dcterms:created xsi:type="dcterms:W3CDTF">2022-08-05T13:13:06Z</dcterms:created>
  <dcterms:modified xsi:type="dcterms:W3CDTF">2024-04-16T16:27:15Z</dcterms:modified>
  <cp:category/>
</cp:coreProperties>
</file>