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</p:sldMasterIdLst>
  <p:notesMasterIdLst>
    <p:notesMasterId r:id="rId19"/>
  </p:notesMasterIdLst>
  <p:sldIdLst>
    <p:sldId id="357" r:id="rId3"/>
    <p:sldId id="367" r:id="rId4"/>
    <p:sldId id="961" r:id="rId5"/>
    <p:sldId id="962" r:id="rId6"/>
    <p:sldId id="957" r:id="rId7"/>
    <p:sldId id="956" r:id="rId8"/>
    <p:sldId id="1242" r:id="rId9"/>
    <p:sldId id="963" r:id="rId10"/>
    <p:sldId id="1246" r:id="rId11"/>
    <p:sldId id="1247" r:id="rId12"/>
    <p:sldId id="403" r:id="rId13"/>
    <p:sldId id="958" r:id="rId14"/>
    <p:sldId id="1244" r:id="rId15"/>
    <p:sldId id="1239" r:id="rId16"/>
    <p:sldId id="1243" r:id="rId17"/>
    <p:sldId id="955" r:id="rId18"/>
  </p:sldIdLst>
  <p:sldSz cx="9144000" cy="6858000" type="screen4x3"/>
  <p:notesSz cx="7019925" cy="93059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1">
          <p15:clr>
            <a:srgbClr val="A4A3A4"/>
          </p15:clr>
        </p15:guide>
        <p15:guide id="2" pos="221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B2FB740-E78E-59AF-88B2-ED046AB62437}" name="Pavan Rajagopal" initials="PR" userId="S::prajagop@ndc.nasa.gov::8170f743-82df-441f-bb09-c5d35e653424" providerId="AD"/>
  <p188:author id="{20091FFA-E681-94F6-8607-B7DE6EA27071}" name="Hanson, Kurt - US" initials="HKU" userId="S::kurt.hanson@caci.com::3cda3b1e-e7e1-47b7-b9ba-3bdc1462d27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aryB" initials="G" lastIdx="1" clrIdx="0"/>
  <p:cmAuthor id="1" name="Pavan Rajagopal" initials="PR" lastIdx="1" clrIdx="1"/>
  <p:cmAuthor id="2" name="EXT-Rajagopal, Pavan" initials="EP" lastIdx="27" clrIdx="2"/>
  <p:cmAuthor id="3" name="Jim" initials="J" lastIdx="6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6" autoAdjust="0"/>
    <p:restoredTop sz="87877" autoAdjust="0"/>
  </p:normalViewPr>
  <p:slideViewPr>
    <p:cSldViewPr>
      <p:cViewPr>
        <p:scale>
          <a:sx n="117" d="100"/>
          <a:sy n="117" d="100"/>
        </p:scale>
        <p:origin x="490" y="-175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63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0" d="100"/>
          <a:sy n="100" d="100"/>
        </p:scale>
        <p:origin x="-2592" y="-108"/>
      </p:cViewPr>
      <p:guideLst>
        <p:guide orient="horz" pos="2931"/>
        <p:guide pos="22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8/10/relationships/authors" Target="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650" cy="465138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688" y="0"/>
            <a:ext cx="3041650" cy="465138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F8C9E3D-5018-4D0D-B567-49EBFA0CCE89}" type="datetimeFigureOut">
              <a:rPr lang="en-US"/>
              <a:pPr>
                <a:defRPr/>
              </a:pPr>
              <a:t>4/11/2024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9600"/>
            <a:ext cx="5616575" cy="4187825"/>
          </a:xfrm>
          <a:prstGeom prst="rect">
            <a:avLst/>
          </a:prstGeom>
        </p:spPr>
        <p:txBody>
          <a:bodyPr vert="horz" lIns="93287" tIns="46644" rIns="93287" bIns="4664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200"/>
            <a:ext cx="3041650" cy="465138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688" y="8839200"/>
            <a:ext cx="3041650" cy="465138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7BDB5D0-0DF5-4549-A8F4-70F95D2C15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7104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BDB5D0-0DF5-4549-A8F4-70F95D2C156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7051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7BDB5D0-0DF5-4549-A8F4-70F95D2C156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9689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See if you can convert this into a graphic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A89208-19D7-9E47-969D-1A76A4CEEE2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60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10/12/2017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Architecture CD Tagup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DAD4E-B434-40DA-B508-CD8644683E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5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10/12/2017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Architecture CD Tagup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/>
          <a:p>
            <a:pPr>
              <a:defRPr/>
            </a:pPr>
            <a:fld id="{24472C54-7978-460C-BBB5-20A26170E0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6" y="5816601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2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Architecture CD Tagup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72C54-7978-460C-BBB5-20A26170E0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3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3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Architecture CD Tagup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72C54-7978-460C-BBB5-20A26170E0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60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Architecture CD Tagup</a:t>
            </a: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72C54-7978-460C-BBB5-20A26170E0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394984"/>
            <a:ext cx="762000" cy="365125"/>
          </a:xfrm>
        </p:spPr>
        <p:txBody>
          <a:bodyPr/>
          <a:lstStyle/>
          <a:p>
            <a:pPr>
              <a:defRPr/>
            </a:pPr>
            <a:fld id="{24472C54-7978-460C-BBB5-20A26170E0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5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Architecture CD Tagup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72C54-7978-460C-BBB5-20A26170E0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10/12/2017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Architecture CD Tagup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72C54-7978-460C-BBB5-20A26170E0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2" y="2514601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514601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10/12/2017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Architecture CD Tagup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72C54-7978-460C-BBB5-20A26170E0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10/12/2017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Architecture CD Tagup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72C54-7978-460C-BBB5-20A26170E0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10/12/2017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Architecture CD Tagup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7DAD4E-B434-40DA-B508-CD8644683E5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1" y="1676400"/>
            <a:ext cx="5111751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10/12/2017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Architecture CD Tagup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72C54-7978-460C-BBB5-20A26170E0D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10/12/2017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Architecture CD Tagup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4472C54-7978-460C-BBB5-20A26170E0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6" y="-7144"/>
            <a:ext cx="9163051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2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19912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8229600" cy="5029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10/12/2017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Architecture CD Tagup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AA6EA05-C3E8-4F09-A786-2A3D230DDFD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0"/>
            <a:ext cx="7851648" cy="3276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effectLst/>
              </a:rPr>
              <a:t>Discrete Event Simulation-based Timeline Validation Using R2U2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3810000"/>
            <a:ext cx="5984748" cy="19050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+mj-lt"/>
              </a:rPr>
              <a:t>James B. Dabney, University of Houston – Clear Lake</a:t>
            </a:r>
          </a:p>
          <a:p>
            <a:r>
              <a:rPr lang="en-US" dirty="0">
                <a:latin typeface="+mj-lt"/>
              </a:rPr>
              <a:t>Michael Whitzer, NASA JSC</a:t>
            </a:r>
          </a:p>
          <a:p>
            <a:r>
              <a:rPr lang="en-US" dirty="0">
                <a:latin typeface="+mj-lt"/>
              </a:rPr>
              <a:t>Julia M. Badger, NASA JSC</a:t>
            </a:r>
          </a:p>
          <a:p>
            <a:r>
              <a:rPr lang="en-US" dirty="0">
                <a:latin typeface="+mj-lt"/>
              </a:rPr>
              <a:t>  </a:t>
            </a:r>
          </a:p>
          <a:p>
            <a:r>
              <a:rPr lang="en-US" dirty="0">
                <a:latin typeface="+mj-lt"/>
              </a:rPr>
              <a:t>May 2024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901B48-CE71-314C-7B9A-37DF86BA8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782283"/>
            <a:ext cx="5410200" cy="683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005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F56FF-5E8A-7624-C87E-B6D0FE4D3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67AA0-306F-71F4-785C-0711B5D3A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0" dirty="0">
                <a:latin typeface="+mj-lt"/>
              </a:rPr>
              <a:t>Check that timeline is feasible</a:t>
            </a:r>
          </a:p>
          <a:p>
            <a:pPr lvl="1"/>
            <a:r>
              <a:rPr lang="en-US" dirty="0">
                <a:latin typeface="+mj-lt"/>
              </a:rPr>
              <a:t>Nominal scenarios with dispersed timing</a:t>
            </a:r>
          </a:p>
          <a:p>
            <a:pPr lvl="1"/>
            <a:r>
              <a:rPr lang="en-US" b="0" dirty="0">
                <a:latin typeface="+mj-lt"/>
              </a:rPr>
              <a:t>Off-nominal</a:t>
            </a:r>
            <a:r>
              <a:rPr lang="en-US" dirty="0">
                <a:latin typeface="+mj-lt"/>
              </a:rPr>
              <a:t>, faults</a:t>
            </a:r>
          </a:p>
          <a:p>
            <a:r>
              <a:rPr lang="en-US" sz="3200" dirty="0">
                <a:latin typeface="+mj-lt"/>
              </a:rPr>
              <a:t>Model MSM behavior as black box with uncertain response</a:t>
            </a:r>
          </a:p>
          <a:p>
            <a:r>
              <a:rPr lang="en-US" sz="3200" b="0" dirty="0">
                <a:latin typeface="+mj-lt"/>
              </a:rPr>
              <a:t>Perform many trials rapidly</a:t>
            </a:r>
          </a:p>
          <a:p>
            <a:r>
              <a:rPr lang="en-US" sz="3200" b="0" dirty="0">
                <a:latin typeface="+mj-lt"/>
              </a:rPr>
              <a:t>Check the generated event sequence using assume-guarantee contracts implemented in R2U2</a:t>
            </a:r>
          </a:p>
        </p:txBody>
      </p:sp>
    </p:spTree>
    <p:extLst>
      <p:ext uri="{BB962C8B-B14F-4D97-AF65-F5344CB8AC3E}">
        <p14:creationId xmlns:p14="http://schemas.microsoft.com/office/powerpoint/2010/main" val="241615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250" y="228600"/>
            <a:ext cx="8229600" cy="685800"/>
          </a:xfrm>
        </p:spPr>
        <p:txBody>
          <a:bodyPr>
            <a:noAutofit/>
          </a:bodyPr>
          <a:lstStyle/>
          <a:p>
            <a:r>
              <a:rPr lang="en-US" sz="4800" dirty="0"/>
              <a:t>Assume-Guarantee Contracts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2400" dirty="0">
                <a:latin typeface="+mj-lt"/>
              </a:rPr>
              <a:t>AGCs define expected behavior of systems, subsystems, components</a:t>
            </a:r>
          </a:p>
          <a:p>
            <a:pPr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2400" dirty="0">
                <a:latin typeface="+mj-lt"/>
              </a:rPr>
              <a:t>Assumptions or pre-conditions on the subsystem’s inputs bound the conditions in which the contract applies</a:t>
            </a:r>
          </a:p>
          <a:p>
            <a:pPr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2400" dirty="0">
                <a:latin typeface="+mj-lt"/>
              </a:rPr>
              <a:t>Guarantees or post-conditions of a subsystem’s contract declare conditions that the subsystem’s outputs must satisfy and can serve as verification goals</a:t>
            </a:r>
          </a:p>
          <a:p>
            <a:pPr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2400" dirty="0">
                <a:latin typeface="+mj-lt"/>
              </a:rPr>
              <a:t>Contracts can be used to define safety properties or hazard controls:  </a:t>
            </a:r>
          </a:p>
          <a:p>
            <a:pPr lvl="1">
              <a:spcBef>
                <a:spcPts val="600"/>
              </a:spcBef>
              <a:spcAft>
                <a:spcPct val="0"/>
              </a:spcAft>
              <a:defRPr/>
            </a:pPr>
            <a:r>
              <a:rPr lang="en-US" sz="2200" dirty="0">
                <a:latin typeface="+mj-lt"/>
              </a:rPr>
              <a:t>E.g., a car should not start unless the transmission is in park mode</a:t>
            </a:r>
          </a:p>
          <a:p>
            <a:pPr marL="274320" lvl="1" indent="-274320"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95000"/>
              <a:defRPr/>
            </a:pPr>
            <a:r>
              <a:rPr lang="en-US" sz="2400" dirty="0">
                <a:latin typeface="+mj-lt"/>
              </a:rPr>
              <a:t>Can be converted to a mathematical specification and model checked to ensure that specified system has the desired behavior and safety properties</a:t>
            </a:r>
          </a:p>
          <a:p>
            <a:pPr marL="592931" lvl="1" indent="-169069">
              <a:spcBef>
                <a:spcPts val="600"/>
              </a:spcBef>
              <a:defRPr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86410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4BF20-7C93-40B9-8F16-1B4E58EB2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Specifying Contracts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341C6C5-E5C6-43D8-A9DC-38546B123FA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8807"/>
                <a:ext cx="8229600" cy="53340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3200" b="0" dirty="0">
                    <a:latin typeface="+mj-lt"/>
                  </a:rPr>
                  <a:t>AGCs use two types of logic, both expressed in R2U2</a:t>
                </a:r>
              </a:p>
              <a:p>
                <a:pPr lvl="1"/>
                <a:r>
                  <a:rPr lang="en-US" sz="2800" dirty="0">
                    <a:latin typeface="+mj-lt"/>
                  </a:rPr>
                  <a:t>Propositional: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b="0" dirty="0" smtClean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b="0" i="1" dirty="0">
                    <a:latin typeface="+mj-lt"/>
                    <a:cs typeface="Arial" panose="020B0604020202020204" pitchFamily="34" charset="0"/>
                  </a:rPr>
                  <a:t>  (A and B are both true now)</a:t>
                </a:r>
                <a:endParaRPr lang="en-US" sz="2800" b="0" dirty="0">
                  <a:latin typeface="+mj-lt"/>
                  <a:cs typeface="Arial" panose="020B0604020202020204" pitchFamily="34" charset="0"/>
                </a:endParaRPr>
              </a:p>
              <a:p>
                <a:pPr lvl="1"/>
                <a:r>
                  <a:rPr lang="en-US" sz="2800" b="0" dirty="0">
                    <a:latin typeface="+mj-lt"/>
                    <a:cs typeface="Arial" panose="020B0604020202020204" pitchFamily="34" charset="0"/>
                  </a:rPr>
                  <a:t>Temporal: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      (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800" dirty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800" b="0" dirty="0">
                    <a:latin typeface="+mj-lt"/>
                    <a:cs typeface="Arial" panose="020B0604020202020204" pitchFamily="34" charset="0"/>
                  </a:rPr>
                  <a:t>)   (</a:t>
                </a:r>
                <a:r>
                  <a:rPr lang="en-US" sz="2800" b="0" i="1" dirty="0">
                    <a:latin typeface="+mj-lt"/>
                    <a:cs typeface="Arial" panose="020B0604020202020204" pitchFamily="34" charset="0"/>
                  </a:rPr>
                  <a:t>Eventually, A and B will both be true)</a:t>
                </a:r>
              </a:p>
              <a:p>
                <a:r>
                  <a:rPr lang="en-US" sz="3000" dirty="0">
                    <a:latin typeface="+mj-lt"/>
                  </a:rPr>
                  <a:t>R2U2 formulas are written in math notation</a:t>
                </a:r>
              </a:p>
              <a:p>
                <a:pPr lvl="1"/>
                <a:r>
                  <a:rPr lang="en-US" sz="2800" dirty="0">
                    <a:latin typeface="+mj-lt"/>
                  </a:rPr>
                  <a:t>Precise</a:t>
                </a:r>
              </a:p>
              <a:p>
                <a:pPr lvl="1"/>
                <a:r>
                  <a:rPr lang="en-US" sz="2800" dirty="0">
                    <a:latin typeface="+mj-lt"/>
                  </a:rPr>
                  <a:t>Unambiguous</a:t>
                </a:r>
              </a:p>
              <a:p>
                <a:pPr lvl="1"/>
                <a:r>
                  <a:rPr lang="en-US" sz="2800" dirty="0">
                    <a:latin typeface="+mj-lt"/>
                  </a:rPr>
                  <a:t>Compact, optimized for size and speed</a:t>
                </a:r>
              </a:p>
              <a:p>
                <a:r>
                  <a:rPr lang="en-US" sz="3000" dirty="0">
                    <a:latin typeface="+mj-lt"/>
                  </a:rPr>
                  <a:t>R2U2 inferencing engine proven correct with respect to operator space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341C6C5-E5C6-43D8-A9DC-38546B123F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8807"/>
                <a:ext cx="8229600" cy="5334000"/>
              </a:xfrm>
              <a:blipFill>
                <a:blip r:embed="rId3"/>
                <a:stretch>
                  <a:fillRect l="-1333" t="-2400" r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EF4DE4-1D19-4FF0-AD8B-78E59C84E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72C54-7978-460C-BBB5-20A26170E0D4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0C372C-CE26-4E06-804F-30B4CA837498}"/>
              </a:ext>
            </a:extLst>
          </p:cNvPr>
          <p:cNvSpPr/>
          <p:nvPr/>
        </p:nvSpPr>
        <p:spPr>
          <a:xfrm rot="18996571">
            <a:off x="2921344" y="2693428"/>
            <a:ext cx="126833" cy="12541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86303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F8AE8-F016-708F-0C7D-A8620AAB8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Inputs &amp; Outputs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C7692-761C-F3FF-40D4-ACA3EA37A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0" dirty="0">
                <a:latin typeface="+mj-lt"/>
              </a:rPr>
              <a:t>Inputs</a:t>
            </a:r>
          </a:p>
          <a:p>
            <a:pPr lvl="1"/>
            <a:r>
              <a:rPr lang="en-US" b="0" dirty="0">
                <a:latin typeface="+mj-lt"/>
              </a:rPr>
              <a:t>Nominal timeline</a:t>
            </a:r>
          </a:p>
          <a:p>
            <a:pPr lvl="1"/>
            <a:r>
              <a:rPr lang="en-US" b="0" dirty="0">
                <a:latin typeface="+mj-lt"/>
              </a:rPr>
              <a:t>Set of possible outcomes for each task ID number</a:t>
            </a:r>
          </a:p>
          <a:p>
            <a:pPr lvl="2"/>
            <a:r>
              <a:rPr lang="en-US" dirty="0">
                <a:latin typeface="+mj-lt"/>
              </a:rPr>
              <a:t>Probability of occurrence of each</a:t>
            </a:r>
          </a:p>
          <a:p>
            <a:pPr lvl="2"/>
            <a:r>
              <a:rPr lang="en-US" b="0" dirty="0">
                <a:latin typeface="+mj-lt"/>
              </a:rPr>
              <a:t>Probability density functions for times and other continuous variables</a:t>
            </a:r>
          </a:p>
          <a:p>
            <a:pPr lvl="1"/>
            <a:r>
              <a:rPr lang="en-US" b="0" dirty="0">
                <a:latin typeface="+mj-lt"/>
              </a:rPr>
              <a:t>R2U2 input file</a:t>
            </a:r>
          </a:p>
          <a:p>
            <a:pPr lvl="2"/>
            <a:r>
              <a:rPr lang="en-US" dirty="0">
                <a:latin typeface="+mj-lt"/>
              </a:rPr>
              <a:t>Filter commands</a:t>
            </a:r>
          </a:p>
          <a:p>
            <a:pPr lvl="2"/>
            <a:r>
              <a:rPr lang="en-US" b="0" dirty="0">
                <a:latin typeface="+mj-lt"/>
              </a:rPr>
              <a:t>MLTL formulas</a:t>
            </a:r>
          </a:p>
          <a:p>
            <a:r>
              <a:rPr lang="en-US" b="0" dirty="0">
                <a:latin typeface="+mj-lt"/>
              </a:rPr>
              <a:t>Outputs</a:t>
            </a:r>
          </a:p>
          <a:p>
            <a:pPr lvl="1"/>
            <a:r>
              <a:rPr lang="en-US" b="0" dirty="0">
                <a:latin typeface="+mj-lt"/>
              </a:rPr>
              <a:t>Set of event </a:t>
            </a:r>
            <a:r>
              <a:rPr lang="en-US" dirty="0">
                <a:latin typeface="+mj-lt"/>
              </a:rPr>
              <a:t>sequences</a:t>
            </a:r>
          </a:p>
          <a:p>
            <a:pPr lvl="1"/>
            <a:r>
              <a:rPr lang="en-US" b="0" dirty="0">
                <a:latin typeface="+mj-lt"/>
              </a:rPr>
              <a:t>Set of verdict sequences</a:t>
            </a:r>
          </a:p>
        </p:txBody>
      </p:sp>
    </p:spTree>
    <p:extLst>
      <p:ext uri="{BB962C8B-B14F-4D97-AF65-F5344CB8AC3E}">
        <p14:creationId xmlns:p14="http://schemas.microsoft.com/office/powerpoint/2010/main" val="390078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171F5-81C9-40B1-8B1A-99736487A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Logical View of Architecture</a:t>
            </a:r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CB5F19B7-5106-3250-1023-F29DBD5AE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24000"/>
            <a:ext cx="9144000" cy="428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71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6F346-9433-370F-0601-40B0665CC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Tool Development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781EF-E016-9532-6A0B-81A22EFCF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+mj-lt"/>
              </a:rPr>
              <a:t>Preliminary tool implemented and tested using small scale timelines</a:t>
            </a:r>
          </a:p>
          <a:p>
            <a:r>
              <a:rPr lang="en-US" sz="3200" dirty="0">
                <a:latin typeface="+mj-lt"/>
              </a:rPr>
              <a:t>Working with Iowa State R2U2 team to adapt runtime environment for rapid offline execution verdict stream capture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290A2A-C4A0-8DBA-4D88-BFEAC42FA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72C54-7978-460C-BBB5-20A26170E0D4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72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62AFF-02A9-4B0F-A505-EAA49C2D3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Lessons Learned &amp; Future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7CECD-BC60-4C59-834C-B36918FD8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Discrete event approach is promising</a:t>
            </a:r>
          </a:p>
          <a:p>
            <a:pPr lvl="1"/>
            <a:r>
              <a:rPr lang="en-US" dirty="0">
                <a:latin typeface="+mj-lt"/>
              </a:rPr>
              <a:t>Permits coverage of large state space in reasonable time</a:t>
            </a:r>
          </a:p>
          <a:p>
            <a:pPr lvl="1"/>
            <a:r>
              <a:rPr lang="en-US" dirty="0">
                <a:latin typeface="+mj-lt"/>
              </a:rPr>
              <a:t>Exploits experience with R2U2 in VSM flight software</a:t>
            </a:r>
          </a:p>
          <a:p>
            <a:r>
              <a:rPr lang="en-US" dirty="0">
                <a:latin typeface="+mj-lt"/>
              </a:rPr>
              <a:t>Future work</a:t>
            </a:r>
          </a:p>
          <a:p>
            <a:pPr lvl="1"/>
            <a:r>
              <a:rPr lang="en-US" dirty="0">
                <a:latin typeface="+mj-lt"/>
              </a:rPr>
              <a:t>Extend to real timelines</a:t>
            </a:r>
          </a:p>
          <a:p>
            <a:pPr lvl="1"/>
            <a:r>
              <a:rPr lang="en-US" dirty="0">
                <a:latin typeface="+mj-lt"/>
              </a:rPr>
              <a:t>Implement </a:t>
            </a:r>
            <a:r>
              <a:rPr lang="en-US" dirty="0" err="1">
                <a:latin typeface="+mj-lt"/>
              </a:rPr>
              <a:t>TrEX</a:t>
            </a:r>
            <a:r>
              <a:rPr lang="en-US" dirty="0">
                <a:latin typeface="+mj-lt"/>
              </a:rPr>
              <a:t> models</a:t>
            </a:r>
          </a:p>
          <a:p>
            <a:pPr lvl="1"/>
            <a:r>
              <a:rPr lang="en-US" dirty="0">
                <a:latin typeface="+mj-lt"/>
              </a:rPr>
              <a:t>Integrate with R2U2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AB5F9-FDDA-46DD-9631-9D8A25B68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72C54-7978-460C-BBB5-20A26170E0D4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991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>
                <a:latin typeface="+mj-lt"/>
              </a:rPr>
              <a:t>Background</a:t>
            </a:r>
          </a:p>
          <a:p>
            <a:pPr lvl="2"/>
            <a:r>
              <a:rPr lang="en-US" dirty="0">
                <a:latin typeface="+mj-lt"/>
              </a:rPr>
              <a:t>Gateway VSM Autonomy</a:t>
            </a:r>
          </a:p>
          <a:p>
            <a:pPr lvl="2"/>
            <a:r>
              <a:rPr lang="en-US" dirty="0">
                <a:latin typeface="+mj-lt"/>
              </a:rPr>
              <a:t>Timeline generation</a:t>
            </a:r>
          </a:p>
          <a:p>
            <a:pPr lvl="2"/>
            <a:r>
              <a:rPr lang="en-US" dirty="0">
                <a:latin typeface="+mj-lt"/>
              </a:rPr>
              <a:t>Timeline verification</a:t>
            </a:r>
          </a:p>
          <a:p>
            <a:pPr lvl="1"/>
            <a:r>
              <a:rPr lang="en-US" dirty="0">
                <a:latin typeface="+mj-lt"/>
              </a:rPr>
              <a:t>Timeline modeling</a:t>
            </a:r>
          </a:p>
          <a:p>
            <a:pPr lvl="1"/>
            <a:r>
              <a:rPr lang="en-US" dirty="0">
                <a:latin typeface="+mj-lt"/>
              </a:rPr>
              <a:t>R2U2 overview</a:t>
            </a:r>
          </a:p>
          <a:p>
            <a:pPr lvl="1"/>
            <a:r>
              <a:rPr lang="en-US" dirty="0">
                <a:latin typeface="+mj-lt"/>
              </a:rPr>
              <a:t>Generating R2U2 input</a:t>
            </a:r>
          </a:p>
          <a:p>
            <a:pPr lvl="1"/>
            <a:r>
              <a:rPr lang="en-US" dirty="0">
                <a:latin typeface="+mj-lt"/>
              </a:rPr>
              <a:t>Verification</a:t>
            </a:r>
          </a:p>
          <a:p>
            <a:pPr lvl="1"/>
            <a:r>
              <a:rPr lang="en-US" dirty="0">
                <a:latin typeface="+mj-lt"/>
              </a:rPr>
              <a:t>Conclusions and Future 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72C54-7978-460C-BBB5-20A26170E0D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480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64CFB-F874-4260-A2D4-DA55898DA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0116"/>
            <a:ext cx="8229600" cy="685800"/>
          </a:xfrm>
        </p:spPr>
        <p:txBody>
          <a:bodyPr>
            <a:normAutofit/>
          </a:bodyPr>
          <a:lstStyle/>
          <a:p>
            <a:r>
              <a:rPr lang="en-US" sz="4000" dirty="0"/>
              <a:t>Lunar Gateway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E8536-7807-45A0-8E0A-8951E3CB83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5105400" cy="5715000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>
                <a:latin typeface="+mj-lt"/>
              </a:rPr>
              <a:t>Artemis space station  in cislunar (NRHO) orbit</a:t>
            </a:r>
          </a:p>
          <a:p>
            <a:r>
              <a:rPr lang="en-US" sz="3200" dirty="0">
                <a:latin typeface="+mj-lt"/>
              </a:rPr>
              <a:t>Gradual buildup of modules</a:t>
            </a:r>
          </a:p>
          <a:p>
            <a:r>
              <a:rPr lang="en-US" sz="3200" dirty="0">
                <a:latin typeface="+mj-lt"/>
              </a:rPr>
              <a:t>Initial Co-Manifested Vehicle</a:t>
            </a:r>
          </a:p>
          <a:p>
            <a:pPr lvl="1"/>
            <a:r>
              <a:rPr lang="en-US" sz="2800" dirty="0">
                <a:latin typeface="+mj-lt"/>
              </a:rPr>
              <a:t>Habitation and Logistics Outpost (HALO)</a:t>
            </a:r>
          </a:p>
          <a:p>
            <a:pPr lvl="1"/>
            <a:r>
              <a:rPr lang="en-US" sz="2800" dirty="0">
                <a:latin typeface="+mj-lt"/>
              </a:rPr>
              <a:t>Power and Propulsion Element (PPE)</a:t>
            </a:r>
          </a:p>
          <a:p>
            <a:r>
              <a:rPr lang="en-US" sz="3200" dirty="0">
                <a:latin typeface="+mj-lt"/>
              </a:rPr>
              <a:t>Sustaining</a:t>
            </a:r>
          </a:p>
          <a:p>
            <a:pPr lvl="1"/>
            <a:r>
              <a:rPr lang="en-US" sz="2800" dirty="0">
                <a:latin typeface="+mj-lt"/>
              </a:rPr>
              <a:t>International Habitation Module (IHAB)</a:t>
            </a:r>
          </a:p>
          <a:p>
            <a:pPr lvl="1"/>
            <a:r>
              <a:rPr lang="en-US" sz="2800" dirty="0">
                <a:latin typeface="+mj-lt"/>
              </a:rPr>
              <a:t>Airlock</a:t>
            </a:r>
          </a:p>
          <a:p>
            <a:pPr lvl="1"/>
            <a:r>
              <a:rPr lang="en-US" sz="2800" dirty="0">
                <a:latin typeface="+mj-lt"/>
              </a:rPr>
              <a:t>Visiting vehicles – Orion spacecraft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FC5BB5-22A3-48BA-98EA-5A9BA35CF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72C54-7978-460C-BBB5-20A26170E0D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16F8C4F-220D-47C1-84DF-65195B51C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1752600"/>
            <a:ext cx="3394561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651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31F68-19D5-4CCA-9008-40C2BAAEB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4163"/>
            <a:ext cx="8229600" cy="685800"/>
          </a:xfrm>
        </p:spPr>
        <p:txBody>
          <a:bodyPr>
            <a:normAutofit/>
          </a:bodyPr>
          <a:lstStyle/>
          <a:p>
            <a:r>
              <a:rPr lang="en-US" sz="4000" dirty="0"/>
              <a:t>Vehicle System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D3CA2-5D7B-4094-8C14-56E1997A7D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305800" cy="2844753"/>
          </a:xfrm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+mj-lt"/>
              </a:rPr>
              <a:t>Four management functions </a:t>
            </a:r>
          </a:p>
          <a:p>
            <a:r>
              <a:rPr lang="en-US" sz="2400" dirty="0">
                <a:latin typeface="+mj-lt"/>
              </a:rPr>
              <a:t>Integrates modules; interfaces with humans and visiting vehicles</a:t>
            </a:r>
          </a:p>
          <a:p>
            <a:r>
              <a:rPr lang="en-US" sz="2400" dirty="0">
                <a:latin typeface="+mj-lt"/>
              </a:rPr>
              <a:t>Fully autonomous when uncrewed and no active ground control</a:t>
            </a:r>
          </a:p>
          <a:p>
            <a:r>
              <a:rPr lang="en-US" sz="2400" dirty="0">
                <a:latin typeface="+mj-lt"/>
              </a:rPr>
              <a:t>Can dial down autonomy to collaborate with flight crews and ground in operating vehicle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033B34-14D4-459D-8108-D27F52B04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72C54-7978-460C-BBB5-20A26170E0D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A37D92-C25D-4E22-94A9-BB09F3A456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3495794"/>
            <a:ext cx="7269480" cy="3186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7184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C3452-EBD0-BD1A-A415-DC875128C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Timeline Generation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66FB9-0825-7726-9FF3-1725CD731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+mj-lt"/>
              </a:rPr>
              <a:t>Sequence of tasks to accomplish mission objectives</a:t>
            </a:r>
          </a:p>
          <a:p>
            <a:r>
              <a:rPr lang="en-US" dirty="0">
                <a:latin typeface="+mj-lt"/>
              </a:rPr>
              <a:t>Can run for extended time periods</a:t>
            </a:r>
          </a:p>
          <a:p>
            <a:r>
              <a:rPr lang="en-US" dirty="0">
                <a:latin typeface="+mj-lt"/>
              </a:rPr>
              <a:t>Simple task single action at specified time and specified duration</a:t>
            </a:r>
          </a:p>
          <a:p>
            <a:r>
              <a:rPr lang="en-US" dirty="0">
                <a:latin typeface="+mj-lt"/>
              </a:rPr>
              <a:t>Compound tasks (</a:t>
            </a:r>
            <a:r>
              <a:rPr lang="en-US" dirty="0" err="1">
                <a:latin typeface="+mj-lt"/>
              </a:rPr>
              <a:t>TrEX</a:t>
            </a:r>
            <a:r>
              <a:rPr lang="en-US" dirty="0">
                <a:latin typeface="+mj-lt"/>
              </a:rPr>
              <a:t>) that contain branching, event triggers, handle uncertainty</a:t>
            </a:r>
          </a:p>
          <a:p>
            <a:r>
              <a:rPr lang="en-US" dirty="0">
                <a:latin typeface="+mj-lt"/>
              </a:rPr>
              <a:t>A timeline can be a complex state machine with many branches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C8BD09-F156-1129-F5BA-4A9A372A8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72C54-7978-460C-BBB5-20A26170E0D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69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AF950-3D8C-C921-6ACB-777C3A8E0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Gateway VSM Timelines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C26D6-21E7-8056-01A6-C3EE1BBEC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Created on the ground</a:t>
            </a:r>
          </a:p>
          <a:p>
            <a:r>
              <a:rPr lang="en-US" dirty="0">
                <a:latin typeface="+mj-lt"/>
              </a:rPr>
              <a:t>Validated</a:t>
            </a:r>
          </a:p>
          <a:p>
            <a:r>
              <a:rPr lang="en-US" dirty="0">
                <a:latin typeface="+mj-lt"/>
              </a:rPr>
              <a:t>Uplinked to Gateway</a:t>
            </a:r>
          </a:p>
          <a:p>
            <a:r>
              <a:rPr lang="en-US" dirty="0">
                <a:latin typeface="+mj-lt"/>
              </a:rPr>
              <a:t>Executed autonomously or semi-autonomously (when crewed)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16D525-A812-F17A-6C97-FCBF31039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72C54-7978-460C-BBB5-20A26170E0D4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8170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EF400-81D5-BDF5-3C18-C1F487C3E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Timeline Validation Tool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A1131-8AE4-8F80-453C-1F9C4701A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+mj-lt"/>
              </a:rPr>
              <a:t>Requires high-fidelity simulation</a:t>
            </a:r>
          </a:p>
          <a:p>
            <a:pPr lvl="1"/>
            <a:r>
              <a:rPr lang="en-US" dirty="0">
                <a:latin typeface="+mj-lt"/>
              </a:rPr>
              <a:t>Detailed, final validation checks before </a:t>
            </a:r>
            <a:r>
              <a:rPr lang="en-US" dirty="0" err="1">
                <a:latin typeface="+mj-lt"/>
              </a:rPr>
              <a:t>uplinking</a:t>
            </a:r>
            <a:r>
              <a:rPr lang="en-US" dirty="0">
                <a:latin typeface="+mj-lt"/>
              </a:rPr>
              <a:t> timeline to Gateway</a:t>
            </a:r>
          </a:p>
          <a:p>
            <a:pPr lvl="1"/>
            <a:r>
              <a:rPr lang="en-US" dirty="0">
                <a:latin typeface="+mj-lt"/>
              </a:rPr>
              <a:t>Simulation of each individual command within task procedures</a:t>
            </a:r>
          </a:p>
          <a:p>
            <a:pPr lvl="2"/>
            <a:r>
              <a:rPr lang="en-US" dirty="0">
                <a:latin typeface="+mj-lt"/>
              </a:rPr>
              <a:t>Telemetry returned from simulation for each command and states updated at each </a:t>
            </a:r>
          </a:p>
          <a:p>
            <a:pPr lvl="2"/>
            <a:r>
              <a:rPr lang="en-US" dirty="0">
                <a:latin typeface="+mj-lt"/>
              </a:rPr>
              <a:t>Requires detailed model of Gateway systems that will produce accurate and representative telemetry feedback in response to commands</a:t>
            </a:r>
          </a:p>
          <a:p>
            <a:pPr lvl="2"/>
            <a:r>
              <a:rPr lang="en-US" dirty="0">
                <a:latin typeface="+mj-lt"/>
              </a:rPr>
              <a:t>Validation checks performed at each command of each procedure associated with each task on timeline</a:t>
            </a:r>
          </a:p>
          <a:p>
            <a:r>
              <a:rPr lang="en-US" dirty="0" err="1">
                <a:latin typeface="+mj-lt"/>
              </a:rPr>
              <a:t>TrEX</a:t>
            </a:r>
            <a:r>
              <a:rPr lang="en-US" dirty="0">
                <a:latin typeface="+mj-lt"/>
              </a:rPr>
              <a:t> Procedures</a:t>
            </a:r>
          </a:p>
          <a:p>
            <a:pPr lvl="1"/>
            <a:r>
              <a:rPr lang="en-US" dirty="0">
                <a:latin typeface="+mj-lt"/>
              </a:rPr>
              <a:t>Possible conflicts among commands in parallel tasks with uncertain sequences</a:t>
            </a:r>
          </a:p>
        </p:txBody>
      </p:sp>
    </p:spTree>
    <p:extLst>
      <p:ext uri="{BB962C8B-B14F-4D97-AF65-F5344CB8AC3E}">
        <p14:creationId xmlns:p14="http://schemas.microsoft.com/office/powerpoint/2010/main" val="340227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E6979B-8AF4-0924-B13D-08F52341D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Timeline Validation Alternatives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3A2533-816E-9734-ADB3-59A2CC91C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+mj-lt"/>
              </a:rPr>
              <a:t>Model checking (such as TLA+/</a:t>
            </a:r>
            <a:r>
              <a:rPr lang="en-US" dirty="0" err="1">
                <a:latin typeface="+mj-lt"/>
              </a:rPr>
              <a:t>PlusCal</a:t>
            </a:r>
            <a:r>
              <a:rPr lang="en-US" dirty="0">
                <a:latin typeface="+mj-lt"/>
              </a:rPr>
              <a:t>)</a:t>
            </a:r>
          </a:p>
          <a:p>
            <a:pPr lvl="1"/>
            <a:r>
              <a:rPr lang="en-US" dirty="0">
                <a:latin typeface="+mj-lt"/>
              </a:rPr>
              <a:t>Complete coverage of state-space</a:t>
            </a:r>
          </a:p>
          <a:p>
            <a:pPr lvl="1"/>
            <a:r>
              <a:rPr lang="en-US" dirty="0">
                <a:latin typeface="+mj-lt"/>
              </a:rPr>
              <a:t>Requires tool to convert timeline into state machine model</a:t>
            </a:r>
          </a:p>
          <a:p>
            <a:pPr lvl="1"/>
            <a:r>
              <a:rPr lang="en-US" dirty="0">
                <a:latin typeface="+mj-lt"/>
              </a:rPr>
              <a:t>Susceptible to state-space explosion due to complexity of timelines</a:t>
            </a:r>
          </a:p>
          <a:p>
            <a:r>
              <a:rPr lang="en-US" dirty="0">
                <a:latin typeface="+mj-lt"/>
              </a:rPr>
              <a:t>Direct simulation</a:t>
            </a:r>
          </a:p>
          <a:p>
            <a:pPr lvl="1"/>
            <a:r>
              <a:rPr lang="en-US" dirty="0">
                <a:latin typeface="+mj-lt"/>
              </a:rPr>
              <a:t>Monte Carlo simulation using flight software test facility</a:t>
            </a:r>
          </a:p>
          <a:p>
            <a:pPr lvl="1"/>
            <a:r>
              <a:rPr lang="en-US" dirty="0">
                <a:latin typeface="+mj-lt"/>
              </a:rPr>
              <a:t>Excellent fidelity</a:t>
            </a:r>
          </a:p>
          <a:p>
            <a:pPr lvl="1"/>
            <a:r>
              <a:rPr lang="en-US" dirty="0">
                <a:latin typeface="+mj-lt"/>
              </a:rPr>
              <a:t>Test system runs at real time or small multiple of real time</a:t>
            </a:r>
          </a:p>
          <a:p>
            <a:r>
              <a:rPr lang="en-US" dirty="0">
                <a:latin typeface="+mj-lt"/>
              </a:rPr>
              <a:t>Discrete event timeline simulation</a:t>
            </a:r>
          </a:p>
          <a:p>
            <a:pPr lvl="1"/>
            <a:r>
              <a:rPr lang="en-US" dirty="0">
                <a:latin typeface="+mj-lt"/>
              </a:rPr>
              <a:t>Potential for rapid execution as each step is an event</a:t>
            </a:r>
          </a:p>
          <a:p>
            <a:pPr lvl="1"/>
            <a:r>
              <a:rPr lang="en-US" dirty="0">
                <a:latin typeface="+mj-lt"/>
              </a:rPr>
              <a:t>Requires models of tasks and </a:t>
            </a:r>
            <a:r>
              <a:rPr lang="en-US" dirty="0" err="1">
                <a:latin typeface="+mj-lt"/>
              </a:rPr>
              <a:t>TrEX</a:t>
            </a:r>
            <a:r>
              <a:rPr lang="en-US" dirty="0">
                <a:latin typeface="+mj-lt"/>
              </a:rPr>
              <a:t> procedures</a:t>
            </a:r>
          </a:p>
          <a:p>
            <a:r>
              <a:rPr lang="en-US" dirty="0">
                <a:latin typeface="+mj-lt"/>
              </a:rPr>
              <a:t>Selected approach</a:t>
            </a:r>
          </a:p>
          <a:p>
            <a:pPr lvl="1"/>
            <a:r>
              <a:rPr lang="en-US" dirty="0">
                <a:latin typeface="+mj-lt"/>
              </a:rPr>
              <a:t>Discrete event timeline simulation</a:t>
            </a:r>
          </a:p>
          <a:p>
            <a:pPr lvl="1"/>
            <a:r>
              <a:rPr lang="en-US" dirty="0">
                <a:latin typeface="+mj-lt"/>
              </a:rPr>
              <a:t>Augmented with small number of direct simulation cases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4272B0-34BB-5495-4FB6-35103D0E3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472C54-7978-460C-BBB5-20A26170E0D4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261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1C6F9-22D9-5185-F42A-53EAF6917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Behaviors 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CD6C533-E028-906B-C00B-0CF6800CEB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8056457"/>
              </p:ext>
            </p:extLst>
          </p:nvPr>
        </p:nvGraphicFramePr>
        <p:xfrm>
          <a:off x="228600" y="1524000"/>
          <a:ext cx="8839200" cy="4218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4150444240"/>
                    </a:ext>
                  </a:extLst>
                </a:gridCol>
                <a:gridCol w="4419600">
                  <a:extLst>
                    <a:ext uri="{9D8B030D-6E8A-4147-A177-3AD203B41FA5}">
                      <a16:colId xmlns:a16="http://schemas.microsoft.com/office/drawing/2014/main" val="1843225160"/>
                    </a:ext>
                  </a:extLst>
                </a:gridCol>
              </a:tblGrid>
              <a:tr h="400932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Timeline Validation Behavior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Approach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64321800"/>
                  </a:ext>
                </a:extLst>
              </a:tr>
              <a:tr h="31520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Detailed final validation checks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Use R2U2 validation rule base of assume-guarantee contracts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28524301"/>
                  </a:ext>
                </a:extLst>
              </a:tr>
              <a:tr h="55374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Simulation of each command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Data structure representing each possible outcome and probability of occurrence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28350724"/>
                  </a:ext>
                </a:extLst>
              </a:tr>
              <a:tr h="553743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Telemetry returned from each command and state update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Tool produces event sequence input to R2U2 which produces verdict sequence – each Monte Carlo trial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10553822"/>
                  </a:ext>
                </a:extLst>
              </a:tr>
              <a:tr h="1269350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Detailed model of Gateway systems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Treat each system as stochastic black box with set of possible outcomes, each with probability of occurrence. Variable execution times represented as continuous random variables with specified probability density function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529358427"/>
                  </a:ext>
                </a:extLst>
              </a:tr>
              <a:tr h="31520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Branching logic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Represented with probability model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26510720"/>
                  </a:ext>
                </a:extLst>
              </a:tr>
              <a:tr h="31520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Variable timing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Treat end time as continuous random variable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38948996"/>
                  </a:ext>
                </a:extLst>
              </a:tr>
              <a:tr h="31520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Conflicts among parallel tasks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+mj-lt"/>
                        </a:rPr>
                        <a:t>Detected in R2U2 check of event sequence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257192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72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112563</TotalTime>
  <Words>845</Words>
  <Application>Microsoft Office PowerPoint</Application>
  <PresentationFormat>On-screen Show (4:3)</PresentationFormat>
  <Paragraphs>143</Paragraphs>
  <Slides>16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Constantia</vt:lpstr>
      <vt:lpstr>Wingdings 2</vt:lpstr>
      <vt:lpstr>Custom Design</vt:lpstr>
      <vt:lpstr>Flow</vt:lpstr>
      <vt:lpstr>Discrete Event Simulation-based Timeline Validation Using R2U2</vt:lpstr>
      <vt:lpstr>Overview</vt:lpstr>
      <vt:lpstr>Lunar Gateway</vt:lpstr>
      <vt:lpstr>Vehicle System Manager</vt:lpstr>
      <vt:lpstr>Timeline Generation</vt:lpstr>
      <vt:lpstr>Gateway VSM Timelines</vt:lpstr>
      <vt:lpstr>Timeline Validation Tool Requirements</vt:lpstr>
      <vt:lpstr>Timeline Validation Alternatives</vt:lpstr>
      <vt:lpstr>Behaviors </vt:lpstr>
      <vt:lpstr>Key Features</vt:lpstr>
      <vt:lpstr>Assume-Guarantee Contracts</vt:lpstr>
      <vt:lpstr>Specifying Contracts</vt:lpstr>
      <vt:lpstr>Inputs &amp; Outputs</vt:lpstr>
      <vt:lpstr>Logical View of Architecture</vt:lpstr>
      <vt:lpstr>Tool Development Status</vt:lpstr>
      <vt:lpstr>Lessons Learned &amp; Future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Reduction Measurement</dc:title>
  <dc:creator>Gary.Barber</dc:creator>
  <cp:lastModifiedBy>James Dabney</cp:lastModifiedBy>
  <cp:revision>1160</cp:revision>
  <dcterms:created xsi:type="dcterms:W3CDTF">2011-07-11T22:13:35Z</dcterms:created>
  <dcterms:modified xsi:type="dcterms:W3CDTF">2024-04-12T15:08:13Z</dcterms:modified>
</cp:coreProperties>
</file>