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9" r:id="rId3"/>
    <p:sldId id="290" r:id="rId4"/>
    <p:sldId id="291" r:id="rId5"/>
    <p:sldId id="297" r:id="rId6"/>
    <p:sldId id="292" r:id="rId7"/>
    <p:sldId id="298" r:id="rId8"/>
    <p:sldId id="293" r:id="rId9"/>
    <p:sldId id="299" r:id="rId10"/>
    <p:sldId id="294" r:id="rId11"/>
    <p:sldId id="296" r:id="rId12"/>
    <p:sldId id="295" r:id="rId13"/>
    <p:sldId id="300" r:id="rId14"/>
    <p:sldId id="301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66FF99"/>
    <a:srgbClr val="6600FF"/>
    <a:srgbClr val="CC0000"/>
    <a:srgbClr val="FF0000"/>
    <a:srgbClr val="FFCC99"/>
    <a:srgbClr val="00FFFF"/>
    <a:srgbClr val="305474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8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0" y="1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95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D8C18-3D19-44B3-A9A8-726186015608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785CE-1E27-4ECE-8131-5599245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3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C3C8A-B164-4CD5-BCA0-FC537EB30A92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C3E36-8A3E-44F7-B800-F6289074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" y="-1"/>
            <a:ext cx="12192002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509963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9D626-9158-4D8B-8220-797B9959D9A4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16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64D5-A580-42C0-BF7B-2DBE8557A2E6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4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31090"/>
            <a:ext cx="10515600" cy="323138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EBB5E-607A-4227-9AC7-72CBDE490116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19514"/>
            <a:ext cx="5181600" cy="48574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19514"/>
            <a:ext cx="5181600" cy="485744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1619-F383-4586-A738-DB8C080D838A}" type="datetime1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475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CE90-EFA3-443F-808C-1329AF21F084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27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-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BCE90-EFA3-443F-808C-1329AF21F084}" type="datetime1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840" y="1280795"/>
            <a:ext cx="7618279" cy="493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76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195D-735F-49C4-BEA5-B897714D9F07}" type="datetime1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20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67696" y="365125"/>
            <a:ext cx="8356922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07939"/>
            <a:ext cx="10515600" cy="4869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593EE-B8B3-4507-81DC-9C12CFB755BB}" type="datetime1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DE55-2738-4A01-A9D5-8EF29E01E9B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2862"/>
            <a:ext cx="1047437" cy="8197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17" b="96438" l="4000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" t="5007" r="3914" b="3790"/>
          <a:stretch/>
        </p:blipFill>
        <p:spPr>
          <a:xfrm>
            <a:off x="10412040" y="348207"/>
            <a:ext cx="941759" cy="82438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1225469"/>
            <a:ext cx="10515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838200" y="6268937"/>
            <a:ext cx="1051559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50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1146971" cy="2387600"/>
          </a:xfrm>
        </p:spPr>
        <p:txBody>
          <a:bodyPr anchor="t"/>
          <a:lstStyle/>
          <a:p>
            <a:r>
              <a:rPr lang="en-US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iROSA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 Computational Model Development and Integration for the International Space Station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Steven Korn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NASA Glenn Research Center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Space Power Workshop 2024</a:t>
            </a:r>
          </a:p>
        </p:txBody>
      </p:sp>
    </p:spTree>
    <p:extLst>
      <p:ext uri="{BB962C8B-B14F-4D97-AF65-F5344CB8AC3E}">
        <p14:creationId xmlns:p14="http://schemas.microsoft.com/office/powerpoint/2010/main" val="368652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78EB-F7E9-AD92-E3A2-2C596DF4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Checkout - Fun Bugs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C29B1-6F5F-1152-9675-DE180CD8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FBBB1-1396-ED04-B259-8DD44C8E2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4" r="14638" b="47930"/>
          <a:stretch/>
        </p:blipFill>
        <p:spPr>
          <a:xfrm>
            <a:off x="1149310" y="1806171"/>
            <a:ext cx="1706881" cy="374118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B6A9FDB-B125-A7E4-FB98-52A2BBCA298A}"/>
              </a:ext>
            </a:extLst>
          </p:cNvPr>
          <p:cNvSpPr/>
          <p:nvPr/>
        </p:nvSpPr>
        <p:spPr>
          <a:xfrm>
            <a:off x="2459510" y="1445623"/>
            <a:ext cx="1145839" cy="1004981"/>
          </a:xfrm>
          <a:prstGeom prst="wedgeRoundRectCallout">
            <a:avLst>
              <a:gd name="adj1" fmla="val -56717"/>
              <a:gd name="adj2" fmla="val 860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0K is not 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F4774-54EC-6B9C-9C77-F7E1E968D091}"/>
              </a:ext>
            </a:extLst>
          </p:cNvPr>
          <p:cNvSpPr txBox="1"/>
          <p:nvPr/>
        </p:nvSpPr>
        <p:spPr>
          <a:xfrm>
            <a:off x="4726577" y="5590327"/>
            <a:ext cx="180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Negative power while in the Sun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0530E-FE2D-42FB-0E85-23C42B13F610}"/>
              </a:ext>
            </a:extLst>
          </p:cNvPr>
          <p:cNvSpPr txBox="1"/>
          <p:nvPr/>
        </p:nvSpPr>
        <p:spPr>
          <a:xfrm>
            <a:off x="838201" y="5590327"/>
            <a:ext cx="232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iROSA</a:t>
            </a:r>
            <a:r>
              <a:rPr lang="en-US" dirty="0"/>
              <a:t> Temperatures below Absolute Zero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885EF-FAD1-8B34-BE87-95C4B226E560}"/>
              </a:ext>
            </a:extLst>
          </p:cNvPr>
          <p:cNvSpPr txBox="1"/>
          <p:nvPr/>
        </p:nvSpPr>
        <p:spPr>
          <a:xfrm>
            <a:off x="8171120" y="5590327"/>
            <a:ext cx="2653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Cant in the wrong direction (some of them)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4CC904-D7B1-BA00-6A3F-620BDAF2FA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4" r="14638" b="47930"/>
          <a:stretch/>
        </p:blipFill>
        <p:spPr>
          <a:xfrm>
            <a:off x="4822371" y="1806171"/>
            <a:ext cx="1706881" cy="374118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AF33443-D4E0-DBCB-3250-CCEC94F3916E}"/>
              </a:ext>
            </a:extLst>
          </p:cNvPr>
          <p:cNvSpPr/>
          <p:nvPr/>
        </p:nvSpPr>
        <p:spPr>
          <a:xfrm>
            <a:off x="6132571" y="1445623"/>
            <a:ext cx="1485252" cy="1004981"/>
          </a:xfrm>
          <a:prstGeom prst="wedgeRoundRectCallout">
            <a:avLst>
              <a:gd name="adj1" fmla="val -56717"/>
              <a:gd name="adj2" fmla="val 860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 don’t feel like it today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222B70-F58E-F9A9-4345-D942F80E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4" r="14638" b="47930"/>
          <a:stretch/>
        </p:blipFill>
        <p:spPr>
          <a:xfrm>
            <a:off x="8617737" y="1806171"/>
            <a:ext cx="1706881" cy="374118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AC57F91-DDF7-4857-A6F3-7535D05B07DC}"/>
              </a:ext>
            </a:extLst>
          </p:cNvPr>
          <p:cNvSpPr/>
          <p:nvPr/>
        </p:nvSpPr>
        <p:spPr>
          <a:xfrm>
            <a:off x="9927771" y="1445623"/>
            <a:ext cx="1794573" cy="1004981"/>
          </a:xfrm>
          <a:prstGeom prst="wedgeRoundRectCallout">
            <a:avLst>
              <a:gd name="adj1" fmla="val -56717"/>
              <a:gd name="adj2" fmla="val 86004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Stick it where the Sun don’t shine?</a:t>
            </a:r>
          </a:p>
        </p:txBody>
      </p:sp>
    </p:spTree>
    <p:extLst>
      <p:ext uri="{BB962C8B-B14F-4D97-AF65-F5344CB8AC3E}">
        <p14:creationId xmlns:p14="http://schemas.microsoft.com/office/powerpoint/2010/main" val="351786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9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78EB-F7E9-AD92-E3A2-2C596DF4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Checkout - Most Fun Bug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C29B1-6F5F-1152-9675-DE180CD8C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11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9A4A66-32B1-2859-82FD-ACCC053CDD68}"/>
              </a:ext>
            </a:extLst>
          </p:cNvPr>
          <p:cNvGrpSpPr/>
          <p:nvPr/>
        </p:nvGrpSpPr>
        <p:grpSpPr>
          <a:xfrm>
            <a:off x="8080743" y="1385560"/>
            <a:ext cx="2853702" cy="4739198"/>
            <a:chOff x="6226188" y="1450304"/>
            <a:chExt cx="2853702" cy="473919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68D2A9D-96ED-6A64-C7C7-56B4323A1950}"/>
                </a:ext>
              </a:extLst>
            </p:cNvPr>
            <p:cNvCxnSpPr>
              <a:cxnSpLocks/>
            </p:cNvCxnSpPr>
            <p:nvPr/>
          </p:nvCxnSpPr>
          <p:spPr>
            <a:xfrm>
              <a:off x="7654598" y="1545232"/>
              <a:ext cx="0" cy="464427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5A0C1A71-5791-696F-C8C1-A32B3F198D14}"/>
                </a:ext>
              </a:extLst>
            </p:cNvPr>
            <p:cNvSpPr/>
            <p:nvPr/>
          </p:nvSpPr>
          <p:spPr>
            <a:xfrm rot="21316224">
              <a:off x="7597788" y="1450304"/>
              <a:ext cx="1482102" cy="4213449"/>
            </a:xfrm>
            <a:prstGeom prst="parallelogram">
              <a:avLst>
                <a:gd name="adj" fmla="val 24113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B8AB966E-E953-0FF6-38DF-2C3AA0393CEB}"/>
                </a:ext>
              </a:extLst>
            </p:cNvPr>
            <p:cNvSpPr/>
            <p:nvPr/>
          </p:nvSpPr>
          <p:spPr>
            <a:xfrm rot="21316224">
              <a:off x="6226188" y="1599161"/>
              <a:ext cx="1482102" cy="4213449"/>
            </a:xfrm>
            <a:prstGeom prst="parallelogram">
              <a:avLst>
                <a:gd name="adj" fmla="val 24113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A6BC0F48-8C59-C6FA-0561-A390D4192BE7}"/>
                </a:ext>
              </a:extLst>
            </p:cNvPr>
            <p:cNvSpPr/>
            <p:nvPr/>
          </p:nvSpPr>
          <p:spPr>
            <a:xfrm rot="21283087">
              <a:off x="6920086" y="3278063"/>
              <a:ext cx="1226820" cy="2484120"/>
            </a:xfrm>
            <a:prstGeom prst="parallelogram">
              <a:avLst>
                <a:gd name="adj" fmla="val 5599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rgbClr val="3054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9E03D9A2-851C-E223-138D-9E05B815A981}"/>
                </a:ext>
              </a:extLst>
            </p:cNvPr>
            <p:cNvSpPr/>
            <p:nvPr/>
          </p:nvSpPr>
          <p:spPr>
            <a:xfrm rot="21283087">
              <a:off x="7592313" y="3193001"/>
              <a:ext cx="1226820" cy="2484120"/>
            </a:xfrm>
            <a:prstGeom prst="parallelogram">
              <a:avLst>
                <a:gd name="adj" fmla="val 55996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rgbClr val="3054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" name="Presentation1">
            <a:hlinkClick r:id="" action="ppaction://media"/>
            <a:extLst>
              <a:ext uri="{FF2B5EF4-FFF2-40B4-BE49-F238E27FC236}">
                <a16:creationId xmlns:a16="http://schemas.microsoft.com/office/drawing/2014/main" id="{87CDF0FC-2D1F-6156-471B-8522DE3B7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817" y="1674685"/>
            <a:ext cx="7242575" cy="407394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DFAF93-E648-2CAF-199F-EC411092AD1B}"/>
              </a:ext>
            </a:extLst>
          </p:cNvPr>
          <p:cNvSpPr/>
          <p:nvPr/>
        </p:nvSpPr>
        <p:spPr>
          <a:xfrm>
            <a:off x="6858006" y="4561367"/>
            <a:ext cx="792524" cy="1360968"/>
          </a:xfrm>
          <a:custGeom>
            <a:avLst/>
            <a:gdLst>
              <a:gd name="connsiteX0" fmla="*/ 170121 w 707469"/>
              <a:gd name="connsiteY0" fmla="*/ 1360968 h 1360968"/>
              <a:gd name="connsiteX1" fmla="*/ 637954 w 707469"/>
              <a:gd name="connsiteY1" fmla="*/ 808075 h 1360968"/>
              <a:gd name="connsiteX2" fmla="*/ 637954 w 707469"/>
              <a:gd name="connsiteY2" fmla="*/ 308345 h 1360968"/>
              <a:gd name="connsiteX3" fmla="*/ 0 w 707469"/>
              <a:gd name="connsiteY3" fmla="*/ 0 h 136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469" h="1360968">
                <a:moveTo>
                  <a:pt x="170121" y="1360968"/>
                </a:moveTo>
                <a:cubicBezTo>
                  <a:pt x="365051" y="1172240"/>
                  <a:pt x="559982" y="983512"/>
                  <a:pt x="637954" y="808075"/>
                </a:cubicBezTo>
                <a:cubicBezTo>
                  <a:pt x="715926" y="632638"/>
                  <a:pt x="744280" y="443024"/>
                  <a:pt x="637954" y="308345"/>
                </a:cubicBezTo>
                <a:cubicBezTo>
                  <a:pt x="531628" y="173666"/>
                  <a:pt x="265814" y="86833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54BE1A-31D2-4B35-A9A3-3CBC8B10636A}"/>
              </a:ext>
            </a:extLst>
          </p:cNvPr>
          <p:cNvSpPr txBox="1"/>
          <p:nvPr/>
        </p:nvSpPr>
        <p:spPr>
          <a:xfrm>
            <a:off x="5093222" y="5748633"/>
            <a:ext cx="26341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iROSA</a:t>
            </a:r>
            <a:r>
              <a:rPr lang="en-US" dirty="0"/>
              <a:t> shadow patterns</a:t>
            </a:r>
          </a:p>
          <a:p>
            <a:pPr algn="ctr"/>
            <a:r>
              <a:rPr lang="en-US" dirty="0"/>
              <a:t>Watch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7047B2-B8CA-A586-4D47-4BA695540ACD}"/>
              </a:ext>
            </a:extLst>
          </p:cNvPr>
          <p:cNvSpPr txBox="1"/>
          <p:nvPr/>
        </p:nvSpPr>
        <p:spPr>
          <a:xfrm>
            <a:off x="826068" y="1351519"/>
            <a:ext cx="32638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View of ISS as if you were looking from the Sun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B8C1B-D7DD-9D33-663B-9224EEB1577C}"/>
              </a:ext>
            </a:extLst>
          </p:cNvPr>
          <p:cNvSpPr txBox="1"/>
          <p:nvPr/>
        </p:nvSpPr>
        <p:spPr>
          <a:xfrm>
            <a:off x="4817767" y="1240737"/>
            <a:ext cx="255646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Shadow patterns on Legacy Solar Arrays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870DB4-DBA0-27EC-0EB0-3B7383E3DF7C}"/>
              </a:ext>
            </a:extLst>
          </p:cNvPr>
          <p:cNvSpPr txBox="1"/>
          <p:nvPr/>
        </p:nvSpPr>
        <p:spPr>
          <a:xfrm>
            <a:off x="917198" y="5432463"/>
            <a:ext cx="306009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Timeline through insolation</a:t>
            </a:r>
          </a:p>
        </p:txBody>
      </p:sp>
    </p:spTree>
    <p:extLst>
      <p:ext uri="{BB962C8B-B14F-4D97-AF65-F5344CB8AC3E}">
        <p14:creationId xmlns:p14="http://schemas.microsoft.com/office/powerpoint/2010/main" val="68244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2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4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C9638A-DC92-33DB-0D05-01080A2B3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633" y="2175057"/>
            <a:ext cx="5943600" cy="3089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C0DDD-E77E-BEFD-BDE6-77663DA5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Gains in Power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C46B0-CFC5-1261-4B22-0BBEF12F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C1AA6-3E38-57A0-B4C6-538744FEBF8F}"/>
              </a:ext>
            </a:extLst>
          </p:cNvPr>
          <p:cNvSpPr txBox="1"/>
          <p:nvPr/>
        </p:nvSpPr>
        <p:spPr>
          <a:xfrm>
            <a:off x="838200" y="5807631"/>
            <a:ext cx="105156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Power Gain from Initial </a:t>
            </a:r>
            <a:r>
              <a:rPr lang="en-US" i="1" dirty="0" err="1"/>
              <a:t>iROSA</a:t>
            </a:r>
            <a:r>
              <a:rPr lang="en-US" i="1" dirty="0"/>
              <a:t>: 		Nominally 5-7 kW			Best case 7-9 kW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88DD45-9BAA-46B7-7FCB-467374307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7" y="2175064"/>
            <a:ext cx="5943600" cy="3089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5F548A-F53D-1BB1-F8AB-4CBE2B81DFE8}"/>
              </a:ext>
            </a:extLst>
          </p:cNvPr>
          <p:cNvSpPr txBox="1"/>
          <p:nvPr/>
        </p:nvSpPr>
        <p:spPr>
          <a:xfrm>
            <a:off x="1834979" y="1811011"/>
            <a:ext cx="255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</a:t>
            </a:r>
            <a:r>
              <a:rPr lang="en-US" dirty="0" err="1"/>
              <a:t>iROSA</a:t>
            </a:r>
            <a:r>
              <a:rPr lang="en-US" dirty="0"/>
              <a:t> (Jun 2021)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1E1FB8-8929-D163-CC7D-A47E1710AD15}"/>
              </a:ext>
            </a:extLst>
          </p:cNvPr>
          <p:cNvSpPr txBox="1"/>
          <p:nvPr/>
        </p:nvSpPr>
        <p:spPr>
          <a:xfrm>
            <a:off x="7633133" y="1811011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Second </a:t>
            </a:r>
            <a:r>
              <a:rPr lang="en-US" dirty="0" err="1"/>
              <a:t>iROSA</a:t>
            </a:r>
            <a:r>
              <a:rPr lang="en-US" dirty="0"/>
              <a:t> (Jun 2021)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B16489-880B-2CF8-2973-0CE34982BAE4}"/>
              </a:ext>
            </a:extLst>
          </p:cNvPr>
          <p:cNvCxnSpPr>
            <a:cxnSpLocks/>
          </p:cNvCxnSpPr>
          <p:nvPr/>
        </p:nvCxnSpPr>
        <p:spPr>
          <a:xfrm>
            <a:off x="1796855" y="2652713"/>
            <a:ext cx="220840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9DB2EA-4430-B599-FA58-22CCC896CE5D}"/>
              </a:ext>
            </a:extLst>
          </p:cNvPr>
          <p:cNvCxnSpPr>
            <a:cxnSpLocks/>
          </p:cNvCxnSpPr>
          <p:nvPr/>
        </p:nvCxnSpPr>
        <p:spPr>
          <a:xfrm>
            <a:off x="1796855" y="3300413"/>
            <a:ext cx="3584770" cy="0"/>
          </a:xfrm>
          <a:prstGeom prst="lin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7F5B9F-25A5-98F7-4690-40F6CBFC802C}"/>
              </a:ext>
            </a:extLst>
          </p:cNvPr>
          <p:cNvCxnSpPr>
            <a:cxnSpLocks/>
          </p:cNvCxnSpPr>
          <p:nvPr/>
        </p:nvCxnSpPr>
        <p:spPr>
          <a:xfrm>
            <a:off x="7769982" y="2595563"/>
            <a:ext cx="196552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AFC570-CA68-CC2D-79B7-CABFA844731F}"/>
              </a:ext>
            </a:extLst>
          </p:cNvPr>
          <p:cNvCxnSpPr>
            <a:cxnSpLocks/>
          </p:cNvCxnSpPr>
          <p:nvPr/>
        </p:nvCxnSpPr>
        <p:spPr>
          <a:xfrm>
            <a:off x="7769982" y="3300413"/>
            <a:ext cx="3341883" cy="0"/>
          </a:xfrm>
          <a:prstGeom prst="line">
            <a:avLst/>
          </a:prstGeom>
          <a:ln w="38100">
            <a:solidFill>
              <a:srgbClr val="66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7B258D68-AA67-F6A3-40F9-CB0ED6EA42A7}"/>
              </a:ext>
            </a:extLst>
          </p:cNvPr>
          <p:cNvSpPr/>
          <p:nvPr/>
        </p:nvSpPr>
        <p:spPr>
          <a:xfrm>
            <a:off x="1796855" y="2652714"/>
            <a:ext cx="182880" cy="647700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FA0EDAF7-186A-D102-197E-9D2F98A394D1}"/>
              </a:ext>
            </a:extLst>
          </p:cNvPr>
          <p:cNvSpPr/>
          <p:nvPr/>
        </p:nvSpPr>
        <p:spPr>
          <a:xfrm>
            <a:off x="7863863" y="2595563"/>
            <a:ext cx="182880" cy="704851"/>
          </a:xfrm>
          <a:prstGeom prst="up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239A0E3-A3B5-312A-9F64-C92D20648D3D}"/>
              </a:ext>
            </a:extLst>
          </p:cNvPr>
          <p:cNvSpPr/>
          <p:nvPr/>
        </p:nvSpPr>
        <p:spPr>
          <a:xfrm>
            <a:off x="3508124" y="2242613"/>
            <a:ext cx="162232" cy="361179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B4D94B-F2C8-3BBD-DBF1-BF1DD11D3142}"/>
              </a:ext>
            </a:extLst>
          </p:cNvPr>
          <p:cNvSpPr txBox="1"/>
          <p:nvPr/>
        </p:nvSpPr>
        <p:spPr>
          <a:xfrm>
            <a:off x="3561512" y="2175057"/>
            <a:ext cx="84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C0000"/>
                </a:solidFill>
              </a:rPr>
              <a:t>Shunting Begins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5019677-C984-3DA4-0EE6-EACFE64C3566}"/>
              </a:ext>
            </a:extLst>
          </p:cNvPr>
          <p:cNvSpPr/>
          <p:nvPr/>
        </p:nvSpPr>
        <p:spPr>
          <a:xfrm>
            <a:off x="9090184" y="2194988"/>
            <a:ext cx="162232" cy="361179"/>
          </a:xfrm>
          <a:prstGeom prst="downArrow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B7966-B7BC-9118-B118-CF1B122D1FBC}"/>
              </a:ext>
            </a:extLst>
          </p:cNvPr>
          <p:cNvSpPr txBox="1"/>
          <p:nvPr/>
        </p:nvSpPr>
        <p:spPr>
          <a:xfrm>
            <a:off x="9153097" y="2156007"/>
            <a:ext cx="84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C0000"/>
                </a:solidFill>
              </a:rPr>
              <a:t>Shunting Begins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AACD69B3-00CF-C782-185E-B5F4DF4D8992}"/>
              </a:ext>
            </a:extLst>
          </p:cNvPr>
          <p:cNvSpPr/>
          <p:nvPr/>
        </p:nvSpPr>
        <p:spPr>
          <a:xfrm>
            <a:off x="4901098" y="2990190"/>
            <a:ext cx="162232" cy="243229"/>
          </a:xfrm>
          <a:prstGeom prst="downArrow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F2BED3-C4B0-519C-BCD8-8C27A355FE84}"/>
              </a:ext>
            </a:extLst>
          </p:cNvPr>
          <p:cNvSpPr txBox="1"/>
          <p:nvPr/>
        </p:nvSpPr>
        <p:spPr>
          <a:xfrm>
            <a:off x="5102719" y="3018506"/>
            <a:ext cx="65795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6600FF"/>
                </a:solidFill>
              </a:rPr>
              <a:t>Shunting Begins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4108A2ED-AC51-10C8-146D-28EE5CE73E47}"/>
              </a:ext>
            </a:extLst>
          </p:cNvPr>
          <p:cNvSpPr/>
          <p:nvPr/>
        </p:nvSpPr>
        <p:spPr>
          <a:xfrm>
            <a:off x="10413779" y="2952349"/>
            <a:ext cx="162232" cy="243229"/>
          </a:xfrm>
          <a:prstGeom prst="downArrow">
            <a:avLst/>
          </a:prstGeom>
          <a:solidFill>
            <a:srgbClr val="66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DBA71B-FFA7-6E09-3E53-50D448345FB7}"/>
              </a:ext>
            </a:extLst>
          </p:cNvPr>
          <p:cNvSpPr txBox="1"/>
          <p:nvPr/>
        </p:nvSpPr>
        <p:spPr>
          <a:xfrm>
            <a:off x="10615400" y="2952090"/>
            <a:ext cx="65795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solidFill>
                  <a:srgbClr val="6600FF"/>
                </a:solidFill>
              </a:rPr>
              <a:t>Shunting Begins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233870-DD3A-519A-0E45-B5E75F0DD9F3}"/>
              </a:ext>
            </a:extLst>
          </p:cNvPr>
          <p:cNvSpPr txBox="1"/>
          <p:nvPr/>
        </p:nvSpPr>
        <p:spPr>
          <a:xfrm>
            <a:off x="983663" y="2691759"/>
            <a:ext cx="8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Gain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4D2D61-8EE5-F951-D9CF-5B8423124BDE}"/>
              </a:ext>
            </a:extLst>
          </p:cNvPr>
          <p:cNvSpPr txBox="1"/>
          <p:nvPr/>
        </p:nvSpPr>
        <p:spPr>
          <a:xfrm>
            <a:off x="7025834" y="2620721"/>
            <a:ext cx="8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Gain</a:t>
            </a:r>
          </a:p>
        </p:txBody>
      </p:sp>
    </p:spTree>
    <p:extLst>
      <p:ext uri="{BB962C8B-B14F-4D97-AF65-F5344CB8AC3E}">
        <p14:creationId xmlns:p14="http://schemas.microsoft.com/office/powerpoint/2010/main" val="238851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2" grpId="0" animBg="1"/>
      <p:bldP spid="3" grpId="0" animBg="1"/>
      <p:bldP spid="9" grpId="0"/>
      <p:bldP spid="10" grpId="0" animBg="1"/>
      <p:bldP spid="16" grpId="0"/>
      <p:bldP spid="17" grpId="0" animBg="1"/>
      <p:bldP spid="18" grpId="0" animBg="1"/>
      <p:bldP spid="19" grpId="0" animBg="1"/>
      <p:bldP spid="20" grpId="0" animBg="1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8BDF38-035C-36A3-E9BF-ED27FADC6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09" y="1271192"/>
            <a:ext cx="1747207" cy="4937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C0DDD-E77E-BEFD-BDE6-77663DA5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Restoring Lost Circuitry (</a:t>
            </a:r>
            <a:r>
              <a:rPr lang="en-US" dirty="0" err="1"/>
              <a:t>kinda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7636-7404-8095-D9B4-C86D4737E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939"/>
            <a:ext cx="5755176" cy="4869024"/>
          </a:xfrm>
        </p:spPr>
        <p:txBody>
          <a:bodyPr>
            <a:normAutofit/>
          </a:bodyPr>
          <a:lstStyle/>
          <a:p>
            <a:r>
              <a:rPr lang="en-US" dirty="0"/>
              <a:t>Some of the legacy string failures went away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C46B0-CFC5-1261-4B22-0BBEF12F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99455-A0CD-1D8B-9D5E-AD6FF32A6090}"/>
              </a:ext>
            </a:extLst>
          </p:cNvPr>
          <p:cNvSpPr txBox="1"/>
          <p:nvPr/>
        </p:nvSpPr>
        <p:spPr>
          <a:xfrm>
            <a:off x="6391072" y="5111263"/>
            <a:ext cx="117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333399">
                    <a:lumMod val="60000"/>
                    <a:lumOff val="40000"/>
                  </a:srgbClr>
                </a:solidFill>
              </a:rPr>
              <a:t>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ROSA silhouette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8630682-AF12-0418-40F8-39483852BB3A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7567385" y="5119685"/>
            <a:ext cx="370385" cy="314744"/>
          </a:xfrm>
          <a:prstGeom prst="straightConnector1">
            <a:avLst/>
          </a:prstGeom>
          <a:noFill/>
          <a:ln w="19050" cap="flat" cmpd="sng" algn="ctr">
            <a:solidFill>
              <a:srgbClr val="3333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2AD5E60-8E55-A795-C7C1-208515C25004}"/>
              </a:ext>
            </a:extLst>
          </p:cNvPr>
          <p:cNvSpPr txBox="1"/>
          <p:nvPr/>
        </p:nvSpPr>
        <p:spPr>
          <a:xfrm>
            <a:off x="6856933" y="5904992"/>
            <a:ext cx="71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5F7A4-5EF3-1A64-9147-B6F07197B296}"/>
              </a:ext>
            </a:extLst>
          </p:cNvPr>
          <p:cNvSpPr txBox="1"/>
          <p:nvPr/>
        </p:nvSpPr>
        <p:spPr>
          <a:xfrm>
            <a:off x="6943862" y="13689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31682-623E-8A39-BB20-666E47C692AC}"/>
              </a:ext>
            </a:extLst>
          </p:cNvPr>
          <p:cNvSpPr txBox="1"/>
          <p:nvPr/>
        </p:nvSpPr>
        <p:spPr>
          <a:xfrm>
            <a:off x="9405801" y="1657411"/>
            <a:ext cx="224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Failed strings remain after the </a:t>
            </a:r>
            <a:r>
              <a:rPr lang="en-US" dirty="0" err="1">
                <a:solidFill>
                  <a:srgbClr val="FF0000"/>
                </a:solidFill>
              </a:rPr>
              <a:t>iROSA</a:t>
            </a:r>
            <a:r>
              <a:rPr lang="en-US" dirty="0">
                <a:solidFill>
                  <a:srgbClr val="FF0000"/>
                </a:solidFill>
              </a:rPr>
              <a:t> install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1A7AB-B0D0-CC22-466C-7159636DEB66}"/>
              </a:ext>
            </a:extLst>
          </p:cNvPr>
          <p:cNvSpPr txBox="1"/>
          <p:nvPr/>
        </p:nvSpPr>
        <p:spPr>
          <a:xfrm>
            <a:off x="9510712" y="4626730"/>
            <a:ext cx="224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12 Failed strings are now unplugged due to </a:t>
            </a:r>
            <a:r>
              <a:rPr lang="en-US" dirty="0" err="1">
                <a:solidFill>
                  <a:srgbClr val="FF0000"/>
                </a:solidFill>
              </a:rPr>
              <a:t>iROSA</a:t>
            </a:r>
            <a:r>
              <a:rPr lang="en-US" dirty="0">
                <a:solidFill>
                  <a:srgbClr val="FF0000"/>
                </a:solidFill>
              </a:rPr>
              <a:t> install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73B2AC22-685A-DE78-8FE3-DABEB458E83D}"/>
              </a:ext>
            </a:extLst>
          </p:cNvPr>
          <p:cNvSpPr/>
          <p:nvPr/>
        </p:nvSpPr>
        <p:spPr>
          <a:xfrm flipH="1">
            <a:off x="8939212" y="3570514"/>
            <a:ext cx="571500" cy="2519144"/>
          </a:xfrm>
          <a:prstGeom prst="leftBrace">
            <a:avLst>
              <a:gd name="adj1" fmla="val 41580"/>
              <a:gd name="adj2" fmla="val 5925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A6917B5A-4A58-A6E0-99C9-87427DC2FADB}"/>
              </a:ext>
            </a:extLst>
          </p:cNvPr>
          <p:cNvSpPr/>
          <p:nvPr/>
        </p:nvSpPr>
        <p:spPr>
          <a:xfrm flipH="1">
            <a:off x="8926817" y="1662443"/>
            <a:ext cx="571500" cy="1641379"/>
          </a:xfrm>
          <a:prstGeom prst="leftBrace">
            <a:avLst>
              <a:gd name="adj1" fmla="val 41580"/>
              <a:gd name="adj2" fmla="val 3166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0AABF-6AF6-9E99-7431-4CA0FCB6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90" y="2397159"/>
            <a:ext cx="5075792" cy="369249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1D0905F-A94E-DD53-54BC-B5A1E0F30D7D}"/>
              </a:ext>
            </a:extLst>
          </p:cNvPr>
          <p:cNvSpPr/>
          <p:nvPr/>
        </p:nvSpPr>
        <p:spPr>
          <a:xfrm>
            <a:off x="5384800" y="3570514"/>
            <a:ext cx="482600" cy="1312771"/>
          </a:xfrm>
          <a:prstGeom prst="ellipse">
            <a:avLst/>
          </a:prstGeom>
          <a:noFill/>
          <a:ln w="57150"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11E5B-3274-22C2-A217-D1113C25C093}"/>
              </a:ext>
            </a:extLst>
          </p:cNvPr>
          <p:cNvSpPr txBox="1"/>
          <p:nvPr/>
        </p:nvSpPr>
        <p:spPr>
          <a:xfrm>
            <a:off x="197624" y="5258661"/>
            <a:ext cx="181433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See 2019 SPW presentation</a:t>
            </a:r>
          </a:p>
        </p:txBody>
      </p:sp>
    </p:spTree>
    <p:extLst>
      <p:ext uri="{BB962C8B-B14F-4D97-AF65-F5344CB8AC3E}">
        <p14:creationId xmlns:p14="http://schemas.microsoft.com/office/powerpoint/2010/main" val="33633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 animBg="1"/>
      <p:bldP spid="19" grpId="0" animBg="1"/>
      <p:bldP spid="1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C0DDD-E77E-BEFD-BDE6-77663DA59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for Even More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7636-7404-8095-D9B4-C86D4737E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671" y="1307939"/>
            <a:ext cx="3522261" cy="4869024"/>
          </a:xfrm>
        </p:spPr>
        <p:txBody>
          <a:bodyPr>
            <a:normAutofit/>
          </a:bodyPr>
          <a:lstStyle/>
          <a:p>
            <a:r>
              <a:rPr lang="en-US" sz="1800" dirty="0"/>
              <a:t>An off-pointed array lets some light around the side of </a:t>
            </a:r>
            <a:r>
              <a:rPr lang="en-US" sz="1800" dirty="0" err="1"/>
              <a:t>iROSA</a:t>
            </a:r>
            <a:r>
              <a:rPr lang="en-US" sz="1800" dirty="0"/>
              <a:t> onto legacy strings.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Could we unplug the 10 failed strings near the tip and wire in different legacy strings to get some additional power?</a:t>
            </a:r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Yes. It requires more rewiring on EVA, but </a:t>
            </a:r>
            <a:br>
              <a:rPr lang="en-US" sz="1800" dirty="0"/>
            </a:br>
            <a:r>
              <a:rPr lang="en-US" sz="1800" dirty="0"/>
              <a:t>could give a bit more power.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C46B0-CFC5-1261-4B22-0BBEF12FD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DAD44E-15EC-B58B-ECE7-CD1615EE7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309" y="1271192"/>
            <a:ext cx="1747207" cy="4937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685ECE-4584-43E8-44C9-A3ECD4104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308" y="1271192"/>
            <a:ext cx="1747207" cy="49377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1C49459-5DFE-546A-0210-6FEBEBE8ED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2" r="6985"/>
          <a:stretch/>
        </p:blipFill>
        <p:spPr>
          <a:xfrm>
            <a:off x="637487" y="1314274"/>
            <a:ext cx="2417495" cy="4862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675CF5-6CEB-E6F2-565F-7A2D0BF5DF9D}"/>
              </a:ext>
            </a:extLst>
          </p:cNvPr>
          <p:cNvSpPr txBox="1"/>
          <p:nvPr/>
        </p:nvSpPr>
        <p:spPr>
          <a:xfrm>
            <a:off x="6391072" y="5111263"/>
            <a:ext cx="117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333399">
                    <a:lumMod val="60000"/>
                    <a:lumOff val="40000"/>
                  </a:srgbClr>
                </a:solidFill>
              </a:rPr>
              <a:t>i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</a:rPr>
              <a:t>ROSA silhouette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24AF54-64B6-8C55-C320-CCF3F0F3F8C3}"/>
              </a:ext>
            </a:extLst>
          </p:cNvPr>
          <p:cNvCxnSpPr>
            <a:cxnSpLocks/>
            <a:stCxn id="6" idx="3"/>
          </p:cNvCxnSpPr>
          <p:nvPr/>
        </p:nvCxnSpPr>
        <p:spPr bwMode="auto">
          <a:xfrm flipV="1">
            <a:off x="7567385" y="5119685"/>
            <a:ext cx="370385" cy="314744"/>
          </a:xfrm>
          <a:prstGeom prst="straightConnector1">
            <a:avLst/>
          </a:prstGeom>
          <a:noFill/>
          <a:ln w="19050" cap="flat" cmpd="sng" algn="ctr">
            <a:solidFill>
              <a:srgbClr val="333399">
                <a:lumMod val="60000"/>
                <a:lumOff val="40000"/>
              </a:srgb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8717EF0-8BEB-6D6D-9ECE-E194D992495B}"/>
              </a:ext>
            </a:extLst>
          </p:cNvPr>
          <p:cNvSpPr txBox="1"/>
          <p:nvPr/>
        </p:nvSpPr>
        <p:spPr>
          <a:xfrm>
            <a:off x="6856933" y="5904992"/>
            <a:ext cx="71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18A8E-CDD0-2533-2014-184F03C9B91E}"/>
              </a:ext>
            </a:extLst>
          </p:cNvPr>
          <p:cNvSpPr txBox="1"/>
          <p:nvPr/>
        </p:nvSpPr>
        <p:spPr>
          <a:xfrm>
            <a:off x="6943862" y="13689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Tip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0F2D1D-8912-E253-5DC5-4E1EBC9375B0}"/>
              </a:ext>
            </a:extLst>
          </p:cNvPr>
          <p:cNvSpPr txBox="1"/>
          <p:nvPr/>
        </p:nvSpPr>
        <p:spPr>
          <a:xfrm>
            <a:off x="9405801" y="1657411"/>
            <a:ext cx="224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Failed strings remain after the </a:t>
            </a:r>
            <a:r>
              <a:rPr lang="en-US" dirty="0" err="1">
                <a:solidFill>
                  <a:srgbClr val="FF0000"/>
                </a:solidFill>
              </a:rPr>
              <a:t>iROSA</a:t>
            </a:r>
            <a:r>
              <a:rPr lang="en-US" dirty="0">
                <a:solidFill>
                  <a:srgbClr val="FF0000"/>
                </a:solidFill>
              </a:rPr>
              <a:t> 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450B7-23CB-2D0D-C6A6-7863BC1CFF95}"/>
              </a:ext>
            </a:extLst>
          </p:cNvPr>
          <p:cNvSpPr txBox="1"/>
          <p:nvPr/>
        </p:nvSpPr>
        <p:spPr>
          <a:xfrm>
            <a:off x="9510712" y="4626730"/>
            <a:ext cx="2244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12 Failed strings are now unplugged due to </a:t>
            </a:r>
            <a:r>
              <a:rPr lang="en-US" dirty="0" err="1">
                <a:solidFill>
                  <a:srgbClr val="FF0000"/>
                </a:solidFill>
              </a:rPr>
              <a:t>iROSA</a:t>
            </a:r>
            <a:r>
              <a:rPr lang="en-US" dirty="0">
                <a:solidFill>
                  <a:srgbClr val="FF0000"/>
                </a:solidFill>
              </a:rPr>
              <a:t> install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3B1E9034-8FD5-069A-4778-281E9EB401D4}"/>
              </a:ext>
            </a:extLst>
          </p:cNvPr>
          <p:cNvSpPr/>
          <p:nvPr/>
        </p:nvSpPr>
        <p:spPr>
          <a:xfrm flipH="1">
            <a:off x="8939212" y="3570514"/>
            <a:ext cx="571500" cy="2519144"/>
          </a:xfrm>
          <a:prstGeom prst="leftBrace">
            <a:avLst>
              <a:gd name="adj1" fmla="val 41580"/>
              <a:gd name="adj2" fmla="val 5925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ECE0DB67-F4A5-1D45-6013-CA4408AD349F}"/>
              </a:ext>
            </a:extLst>
          </p:cNvPr>
          <p:cNvSpPr/>
          <p:nvPr/>
        </p:nvSpPr>
        <p:spPr>
          <a:xfrm flipH="1">
            <a:off x="8926817" y="1662443"/>
            <a:ext cx="571500" cy="1641379"/>
          </a:xfrm>
          <a:prstGeom prst="leftBrace">
            <a:avLst>
              <a:gd name="adj1" fmla="val 41580"/>
              <a:gd name="adj2" fmla="val 3166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E6FF12-6A4D-3946-6BC0-8FBAF26EE787}"/>
              </a:ext>
            </a:extLst>
          </p:cNvPr>
          <p:cNvSpPr txBox="1"/>
          <p:nvPr/>
        </p:nvSpPr>
        <p:spPr>
          <a:xfrm>
            <a:off x="5919195" y="4299993"/>
            <a:ext cx="1550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B050"/>
                </a:solidFill>
              </a:rPr>
              <a:t>Wire in these 10 strings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C7466F-1143-FC1C-017B-EF813598DF29}"/>
              </a:ext>
            </a:extLst>
          </p:cNvPr>
          <p:cNvCxnSpPr>
            <a:cxnSpLocks/>
            <a:stCxn id="23" idx="3"/>
          </p:cNvCxnSpPr>
          <p:nvPr/>
        </p:nvCxnSpPr>
        <p:spPr bwMode="auto">
          <a:xfrm flipV="1">
            <a:off x="7469456" y="4000615"/>
            <a:ext cx="468314" cy="622544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2FBF31-35A4-BC7A-A9FF-93141DB17423}"/>
              </a:ext>
            </a:extLst>
          </p:cNvPr>
          <p:cNvCxnSpPr>
            <a:cxnSpLocks/>
            <a:stCxn id="23" idx="3"/>
          </p:cNvCxnSpPr>
          <p:nvPr/>
        </p:nvCxnSpPr>
        <p:spPr bwMode="auto">
          <a:xfrm flipV="1">
            <a:off x="7469456" y="4299993"/>
            <a:ext cx="910379" cy="323166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771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40B10-D33A-2D42-E339-781B02979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F7848-C18D-68C7-C89B-1D63C8A6D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Ann Delleur / NASA GRC</a:t>
            </a:r>
          </a:p>
          <a:p>
            <a:r>
              <a:rPr lang="en-US" dirty="0"/>
              <a:t>Sarah Tipler / NASA GRC</a:t>
            </a:r>
          </a:p>
          <a:p>
            <a:r>
              <a:rPr lang="en-US" dirty="0"/>
              <a:t>Brandon Klefman / NASA GRC</a:t>
            </a:r>
          </a:p>
          <a:p>
            <a:r>
              <a:rPr lang="en-US" dirty="0"/>
              <a:t>Jeff Hojnicki / NASA GRC</a:t>
            </a:r>
          </a:p>
          <a:p>
            <a:r>
              <a:rPr lang="en-US" dirty="0"/>
              <a:t>Stuart Wodzro / NASA GRC (former)</a:t>
            </a:r>
          </a:p>
          <a:p>
            <a:r>
              <a:rPr lang="en-US" dirty="0"/>
              <a:t>Caroline Austin / NASA GRC (former)</a:t>
            </a:r>
          </a:p>
          <a:p>
            <a:r>
              <a:rPr lang="en-US" dirty="0"/>
              <a:t>David Mckissock / NASA GRC (ret.)</a:t>
            </a:r>
          </a:p>
          <a:p>
            <a:r>
              <a:rPr lang="en-US" dirty="0"/>
              <a:t>David Hoffman / NASA GRC (ret.)</a:t>
            </a:r>
          </a:p>
          <a:p>
            <a:r>
              <a:rPr lang="en-US" dirty="0"/>
              <a:t>Tom Kerslake / NASA GRC (ret.)</a:t>
            </a:r>
          </a:p>
          <a:p>
            <a:r>
              <a:rPr lang="en-US" dirty="0"/>
              <a:t>Conference Organizers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9B28E-99B9-10BB-3D5B-8F6AE79F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6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0DF1-D7E8-5F20-D0A0-CC56B538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iROSA</a:t>
            </a:r>
            <a:r>
              <a:rPr lang="en-US" dirty="0"/>
              <a:t>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79A24-DAA4-4BB6-E37D-067816DF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2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FFDE7C4-CDFF-922C-796C-4847715AB3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" y="1672046"/>
            <a:ext cx="5706080" cy="3802567"/>
          </a:xfrm>
        </p:spPr>
      </p:pic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59331C97-0BFA-E7CF-5129-CDB9128A5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1742"/>
            <a:ext cx="5706080" cy="3803124"/>
          </a:xfrm>
        </p:spPr>
      </p:pic>
    </p:spTree>
    <p:extLst>
      <p:ext uri="{BB962C8B-B14F-4D97-AF65-F5344CB8AC3E}">
        <p14:creationId xmlns:p14="http://schemas.microsoft.com/office/powerpoint/2010/main" val="340822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E7F3-144B-33DF-74A4-C1DA8C4ED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for SPACE-ISS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FD35C-BEAC-4FEF-F35E-E060092AC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team models the EPS of the ISS using SPACE.</a:t>
            </a:r>
          </a:p>
          <a:p>
            <a:endParaRPr lang="en-US" dirty="0"/>
          </a:p>
          <a:p>
            <a:r>
              <a:rPr lang="en-US" dirty="0"/>
              <a:t>Therefore, we needed to develop and integrate the </a:t>
            </a:r>
            <a:r>
              <a:rPr lang="en-US" dirty="0" err="1"/>
              <a:t>iROSA</a:t>
            </a:r>
            <a:r>
              <a:rPr lang="en-US" dirty="0"/>
              <a:t> into our model.</a:t>
            </a:r>
          </a:p>
          <a:p>
            <a:pPr lvl="1"/>
            <a:r>
              <a:rPr lang="en-US" dirty="0"/>
              <a:t>Building up </a:t>
            </a:r>
            <a:r>
              <a:rPr lang="en-US" dirty="0" err="1"/>
              <a:t>iROSA</a:t>
            </a:r>
            <a:r>
              <a:rPr lang="en-US" dirty="0"/>
              <a:t> power calculations</a:t>
            </a:r>
          </a:p>
          <a:p>
            <a:pPr lvl="1"/>
            <a:r>
              <a:rPr lang="en-US" dirty="0"/>
              <a:t>Developing new shadowing methodologies</a:t>
            </a:r>
          </a:p>
          <a:p>
            <a:pPr lvl="1"/>
            <a:r>
              <a:rPr lang="en-US" dirty="0"/>
              <a:t>Integrating the changes into our model</a:t>
            </a:r>
          </a:p>
          <a:p>
            <a:pPr lvl="1"/>
            <a:r>
              <a:rPr lang="en-US" dirty="0"/>
              <a:t>Evaluate the completed model ahead of flight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4ACFD-EE58-BDCE-0013-BDD5A8BC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8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B19C-ACA1-BBCE-126D-51E42791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Cells and Layout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5517963-BE77-7F7E-7E4C-0C36F681A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6" r="16110"/>
          <a:stretch/>
        </p:blipFill>
        <p:spPr>
          <a:xfrm>
            <a:off x="653933" y="1328037"/>
            <a:ext cx="6456532" cy="48463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7342C-2B77-D032-0381-2FB4A415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D57200-8574-6C9E-2F53-46F84F389F3F}"/>
              </a:ext>
            </a:extLst>
          </p:cNvPr>
          <p:cNvSpPr txBox="1"/>
          <p:nvPr/>
        </p:nvSpPr>
        <p:spPr>
          <a:xfrm>
            <a:off x="7319179" y="1328037"/>
            <a:ext cx="220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Solar Cell IV Curve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6569C3-81FB-1242-0F01-1A41708A72B4}"/>
              </a:ext>
            </a:extLst>
          </p:cNvPr>
          <p:cNvSpPr txBox="1"/>
          <p:nvPr/>
        </p:nvSpPr>
        <p:spPr>
          <a:xfrm>
            <a:off x="7366818" y="2746887"/>
            <a:ext cx="210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Degradation Rates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C5151-95F5-096A-D931-2C1CD2D14BC5}"/>
              </a:ext>
            </a:extLst>
          </p:cNvPr>
          <p:cNvSpPr txBox="1"/>
          <p:nvPr/>
        </p:nvSpPr>
        <p:spPr>
          <a:xfrm>
            <a:off x="9277325" y="3456312"/>
            <a:ext cx="238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Temperature Coefficients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9C51B1-B83B-0B4D-4DAA-278D14D78A69}"/>
              </a:ext>
            </a:extLst>
          </p:cNvPr>
          <p:cNvSpPr txBox="1"/>
          <p:nvPr/>
        </p:nvSpPr>
        <p:spPr>
          <a:xfrm>
            <a:off x="7226004" y="4165737"/>
            <a:ext cx="2387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Harnessing Resistances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B6ACC5-A6DF-A3AB-AF23-62F25F9CE70E}"/>
              </a:ext>
            </a:extLst>
          </p:cNvPr>
          <p:cNvSpPr txBox="1"/>
          <p:nvPr/>
        </p:nvSpPr>
        <p:spPr>
          <a:xfrm>
            <a:off x="7384171" y="5584587"/>
            <a:ext cx="207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Number of Cells per String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CC65DA-18CD-EE22-D997-2C0ECF7318EA}"/>
              </a:ext>
            </a:extLst>
          </p:cNvPr>
          <p:cNvSpPr txBox="1"/>
          <p:nvPr/>
        </p:nvSpPr>
        <p:spPr>
          <a:xfrm>
            <a:off x="8957242" y="4875162"/>
            <a:ext cx="302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Solar Absorptance and Emittance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A3F4CA-D58C-C46F-D3CC-2DAB2BCFE06A}"/>
              </a:ext>
            </a:extLst>
          </p:cNvPr>
          <p:cNvSpPr txBox="1"/>
          <p:nvPr/>
        </p:nvSpPr>
        <p:spPr>
          <a:xfrm>
            <a:off x="9567660" y="2037462"/>
            <a:ext cx="180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 Solar Cell Size</a:t>
            </a:r>
          </a:p>
        </p:txBody>
      </p:sp>
    </p:spTree>
    <p:extLst>
      <p:ext uri="{BB962C8B-B14F-4D97-AF65-F5344CB8AC3E}">
        <p14:creationId xmlns:p14="http://schemas.microsoft.com/office/powerpoint/2010/main" val="47567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7B19C-ACA1-BBCE-126D-51E427916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Thermal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7342C-2B77-D032-0381-2FB4A4155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23EB7-B4E8-4FC2-3926-9770BE609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" t="13203" r="489" b="12672"/>
          <a:stretch/>
        </p:blipFill>
        <p:spPr>
          <a:xfrm>
            <a:off x="5913512" y="3087686"/>
            <a:ext cx="5600700" cy="157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567F2-1F1A-42EA-F1E4-BDF1230D1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0322" r="4882" b="12850"/>
          <a:stretch/>
        </p:blipFill>
        <p:spPr>
          <a:xfrm>
            <a:off x="677788" y="3158360"/>
            <a:ext cx="3811424" cy="143431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4116FFB-FE1B-5D5E-140D-6D259C37B5A8}"/>
              </a:ext>
            </a:extLst>
          </p:cNvPr>
          <p:cNvGrpSpPr/>
          <p:nvPr/>
        </p:nvGrpSpPr>
        <p:grpSpPr>
          <a:xfrm>
            <a:off x="1697253" y="2421116"/>
            <a:ext cx="692211" cy="666570"/>
            <a:chOff x="1196410" y="2016809"/>
            <a:chExt cx="692211" cy="666570"/>
          </a:xfrm>
        </p:grpSpPr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9EBC0649-03D0-948B-4B75-EE29F7E1C1B0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Curved 31">
              <a:extLst>
                <a:ext uri="{FF2B5EF4-FFF2-40B4-BE49-F238E27FC236}">
                  <a16:creationId xmlns:a16="http://schemas.microsoft.com/office/drawing/2014/main" id="{06A4C638-FDC0-91C0-9542-2DA36CB7B024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or: Curved 32">
              <a:extLst>
                <a:ext uri="{FF2B5EF4-FFF2-40B4-BE49-F238E27FC236}">
                  <a16:creationId xmlns:a16="http://schemas.microsoft.com/office/drawing/2014/main" id="{5F9708A7-689F-57CF-EC25-F298C469A419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Sun 34">
            <a:extLst>
              <a:ext uri="{FF2B5EF4-FFF2-40B4-BE49-F238E27FC236}">
                <a16:creationId xmlns:a16="http://schemas.microsoft.com/office/drawing/2014/main" id="{7F89C3DA-C853-C576-9A6F-114A814B092F}"/>
              </a:ext>
            </a:extLst>
          </p:cNvPr>
          <p:cNvSpPr/>
          <p:nvPr/>
        </p:nvSpPr>
        <p:spPr>
          <a:xfrm>
            <a:off x="1237460" y="1963916"/>
            <a:ext cx="457200" cy="457200"/>
          </a:xfrm>
          <a:prstGeom prst="sun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C3A46C8D-8239-16D8-A436-6125B71479A9}"/>
              </a:ext>
            </a:extLst>
          </p:cNvPr>
          <p:cNvSpPr/>
          <p:nvPr/>
        </p:nvSpPr>
        <p:spPr>
          <a:xfrm>
            <a:off x="3747330" y="3570398"/>
            <a:ext cx="230737" cy="70930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3D0EA185-60C8-2DA3-B68D-FABBBB6E5094}"/>
              </a:ext>
            </a:extLst>
          </p:cNvPr>
          <p:cNvSpPr/>
          <p:nvPr/>
        </p:nvSpPr>
        <p:spPr>
          <a:xfrm>
            <a:off x="9196524" y="3579072"/>
            <a:ext cx="230737" cy="709301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Left-Right 37">
            <a:extLst>
              <a:ext uri="{FF2B5EF4-FFF2-40B4-BE49-F238E27FC236}">
                <a16:creationId xmlns:a16="http://schemas.microsoft.com/office/drawing/2014/main" id="{ABD8AE2E-FDFB-6B5C-F52B-95F7A43828C3}"/>
              </a:ext>
            </a:extLst>
          </p:cNvPr>
          <p:cNvSpPr/>
          <p:nvPr/>
        </p:nvSpPr>
        <p:spPr>
          <a:xfrm>
            <a:off x="7400763" y="3395185"/>
            <a:ext cx="623843" cy="367774"/>
          </a:xfrm>
          <a:prstGeom prst="leftRightArrow">
            <a:avLst>
              <a:gd name="adj1" fmla="val 36058"/>
              <a:gd name="adj2" fmla="val 5000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AA5352-CE19-B009-EB66-E3BF3B132F27}"/>
              </a:ext>
            </a:extLst>
          </p:cNvPr>
          <p:cNvGrpSpPr/>
          <p:nvPr/>
        </p:nvGrpSpPr>
        <p:grpSpPr>
          <a:xfrm>
            <a:off x="3055119" y="4621658"/>
            <a:ext cx="692211" cy="666570"/>
            <a:chOff x="1196410" y="2016809"/>
            <a:chExt cx="692211" cy="666570"/>
          </a:xfrm>
        </p:grpSpPr>
        <p:cxnSp>
          <p:nvCxnSpPr>
            <p:cNvPr id="40" name="Connector: Curved 39">
              <a:extLst>
                <a:ext uri="{FF2B5EF4-FFF2-40B4-BE49-F238E27FC236}">
                  <a16:creationId xmlns:a16="http://schemas.microsoft.com/office/drawing/2014/main" id="{B8D1F121-DAB1-92F7-A3D0-04E7FB2F9E8C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5E6A4AB3-BB98-E4E2-AF53-662C97DE6C28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AB1581FD-DC2B-0040-D206-998A703CC269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4625C1-8098-64F3-E31D-421E30EF2A66}"/>
              </a:ext>
            </a:extLst>
          </p:cNvPr>
          <p:cNvGrpSpPr/>
          <p:nvPr/>
        </p:nvGrpSpPr>
        <p:grpSpPr>
          <a:xfrm flipH="1">
            <a:off x="1694660" y="4620451"/>
            <a:ext cx="692211" cy="666570"/>
            <a:chOff x="1196410" y="2016809"/>
            <a:chExt cx="692211" cy="666570"/>
          </a:xfrm>
        </p:grpSpPr>
        <p:cxnSp>
          <p:nvCxnSpPr>
            <p:cNvPr id="44" name="Connector: Curved 43">
              <a:extLst>
                <a:ext uri="{FF2B5EF4-FFF2-40B4-BE49-F238E27FC236}">
                  <a16:creationId xmlns:a16="http://schemas.microsoft.com/office/drawing/2014/main" id="{1C083C77-37EC-30CD-C59B-DFC5DD60011C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or: Curved 44">
              <a:extLst>
                <a:ext uri="{FF2B5EF4-FFF2-40B4-BE49-F238E27FC236}">
                  <a16:creationId xmlns:a16="http://schemas.microsoft.com/office/drawing/2014/main" id="{71EC923F-404E-4936-91F5-4BF7E3CF2328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Curved 45">
              <a:extLst>
                <a:ext uri="{FF2B5EF4-FFF2-40B4-BE49-F238E27FC236}">
                  <a16:creationId xmlns:a16="http://schemas.microsoft.com/office/drawing/2014/main" id="{0956CA60-B1A1-242A-668A-D3456EBA67F3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0EF1C7-C3DF-5BC9-6DB6-25E132CCF4CD}"/>
              </a:ext>
            </a:extLst>
          </p:cNvPr>
          <p:cNvGrpSpPr/>
          <p:nvPr/>
        </p:nvGrpSpPr>
        <p:grpSpPr>
          <a:xfrm flipV="1">
            <a:off x="3055119" y="2432845"/>
            <a:ext cx="692211" cy="666570"/>
            <a:chOff x="1196410" y="2016809"/>
            <a:chExt cx="692211" cy="666570"/>
          </a:xfrm>
        </p:grpSpPr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9EB9D9A3-1FCA-6251-50C5-A72B0D906E34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CA019D1D-B10E-B424-EC3B-25F608AF149C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E8D6947B-4A60-7F4A-2866-A2D02D5B8C8A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AD766C2-8D7C-51E9-5D3C-1E35871D22DA}"/>
              </a:ext>
            </a:extLst>
          </p:cNvPr>
          <p:cNvSpPr/>
          <p:nvPr/>
        </p:nvSpPr>
        <p:spPr>
          <a:xfrm>
            <a:off x="5904966" y="4110526"/>
            <a:ext cx="1789278" cy="615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FF0BE01-E480-3F4E-AD76-217CB77F5A97}"/>
              </a:ext>
            </a:extLst>
          </p:cNvPr>
          <p:cNvGrpSpPr/>
          <p:nvPr/>
        </p:nvGrpSpPr>
        <p:grpSpPr>
          <a:xfrm flipH="1">
            <a:off x="6107394" y="4177278"/>
            <a:ext cx="692211" cy="666570"/>
            <a:chOff x="1196410" y="2016809"/>
            <a:chExt cx="692211" cy="666570"/>
          </a:xfrm>
        </p:grpSpPr>
        <p:cxnSp>
          <p:nvCxnSpPr>
            <p:cNvPr id="53" name="Connector: Curved 52">
              <a:extLst>
                <a:ext uri="{FF2B5EF4-FFF2-40B4-BE49-F238E27FC236}">
                  <a16:creationId xmlns:a16="http://schemas.microsoft.com/office/drawing/2014/main" id="{FCC9EDB8-D025-C41A-74C1-B9DBDD6F0B53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or: Curved 53">
              <a:extLst>
                <a:ext uri="{FF2B5EF4-FFF2-40B4-BE49-F238E27FC236}">
                  <a16:creationId xmlns:a16="http://schemas.microsoft.com/office/drawing/2014/main" id="{3C078E43-B060-5EB0-D093-4718A197B923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6FF7C29B-EAFC-A639-3755-0ABCA44064C8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810B12B-A999-0EFF-82DF-A54849424991}"/>
              </a:ext>
            </a:extLst>
          </p:cNvPr>
          <p:cNvGrpSpPr/>
          <p:nvPr/>
        </p:nvGrpSpPr>
        <p:grpSpPr>
          <a:xfrm>
            <a:off x="8649055" y="4732753"/>
            <a:ext cx="692211" cy="666570"/>
            <a:chOff x="1196410" y="2016809"/>
            <a:chExt cx="692211" cy="666570"/>
          </a:xfrm>
        </p:grpSpPr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D968DB39-764E-4BA2-6B4F-56FCC0E0A3DC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or: Curved 57">
              <a:extLst>
                <a:ext uri="{FF2B5EF4-FFF2-40B4-BE49-F238E27FC236}">
                  <a16:creationId xmlns:a16="http://schemas.microsoft.com/office/drawing/2014/main" id="{DFE2F60D-E6A0-14F6-B2AF-698112971AA3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or: Curved 58">
              <a:extLst>
                <a:ext uri="{FF2B5EF4-FFF2-40B4-BE49-F238E27FC236}">
                  <a16:creationId xmlns:a16="http://schemas.microsoft.com/office/drawing/2014/main" id="{7CFC4EE8-3601-323B-6CA6-9A0DA6B50B16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1BC4E5A-FC3A-5FA2-0AF7-8B32C7ED1C2E}"/>
              </a:ext>
            </a:extLst>
          </p:cNvPr>
          <p:cNvGrpSpPr/>
          <p:nvPr/>
        </p:nvGrpSpPr>
        <p:grpSpPr>
          <a:xfrm flipH="1" flipV="1">
            <a:off x="5992025" y="2347675"/>
            <a:ext cx="692211" cy="666570"/>
            <a:chOff x="1196410" y="2016809"/>
            <a:chExt cx="692211" cy="666570"/>
          </a:xfrm>
        </p:grpSpPr>
        <p:cxnSp>
          <p:nvCxnSpPr>
            <p:cNvPr id="61" name="Connector: Curved 60">
              <a:extLst>
                <a:ext uri="{FF2B5EF4-FFF2-40B4-BE49-F238E27FC236}">
                  <a16:creationId xmlns:a16="http://schemas.microsoft.com/office/drawing/2014/main" id="{282B15DF-F411-DE0F-27D7-41AC04EB49D6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or: Curved 61">
              <a:extLst>
                <a:ext uri="{FF2B5EF4-FFF2-40B4-BE49-F238E27FC236}">
                  <a16:creationId xmlns:a16="http://schemas.microsoft.com/office/drawing/2014/main" id="{EBE35702-3A42-EFF3-755C-285772C8FC90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or: Curved 62">
              <a:extLst>
                <a:ext uri="{FF2B5EF4-FFF2-40B4-BE49-F238E27FC236}">
                  <a16:creationId xmlns:a16="http://schemas.microsoft.com/office/drawing/2014/main" id="{56FCE2F0-59D4-1440-3FCC-B792CB5E1E87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EC89D5C-FDF1-37BC-C4E1-B4FD6A294525}"/>
              </a:ext>
            </a:extLst>
          </p:cNvPr>
          <p:cNvGrpSpPr/>
          <p:nvPr/>
        </p:nvGrpSpPr>
        <p:grpSpPr>
          <a:xfrm flipV="1">
            <a:off x="8995160" y="2347675"/>
            <a:ext cx="692211" cy="666570"/>
            <a:chOff x="1196410" y="2016809"/>
            <a:chExt cx="692211" cy="666570"/>
          </a:xfrm>
        </p:grpSpPr>
        <p:cxnSp>
          <p:nvCxnSpPr>
            <p:cNvPr id="65" name="Connector: Curved 64">
              <a:extLst>
                <a:ext uri="{FF2B5EF4-FFF2-40B4-BE49-F238E27FC236}">
                  <a16:creationId xmlns:a16="http://schemas.microsoft.com/office/drawing/2014/main" id="{2B20CC9F-81CC-FA3E-4B11-D58B0EBDF132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1F4A2448-F2E1-C2D8-9CC4-C63F877FE40F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Curved 66">
              <a:extLst>
                <a:ext uri="{FF2B5EF4-FFF2-40B4-BE49-F238E27FC236}">
                  <a16:creationId xmlns:a16="http://schemas.microsoft.com/office/drawing/2014/main" id="{3FD0C988-75F9-0478-4451-73B6AF7B2A2F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20A8263-CD3A-C222-F9F6-0689E44AB9BD}"/>
              </a:ext>
            </a:extLst>
          </p:cNvPr>
          <p:cNvGrpSpPr/>
          <p:nvPr/>
        </p:nvGrpSpPr>
        <p:grpSpPr>
          <a:xfrm>
            <a:off x="7925437" y="2331153"/>
            <a:ext cx="692211" cy="666570"/>
            <a:chOff x="1196410" y="2016809"/>
            <a:chExt cx="692211" cy="666570"/>
          </a:xfrm>
        </p:grpSpPr>
        <p:cxnSp>
          <p:nvCxnSpPr>
            <p:cNvPr id="69" name="Connector: Curved 68">
              <a:extLst>
                <a:ext uri="{FF2B5EF4-FFF2-40B4-BE49-F238E27FC236}">
                  <a16:creationId xmlns:a16="http://schemas.microsoft.com/office/drawing/2014/main" id="{33B1EBB8-FBC8-D9B8-6491-AE53700AFBCE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or: Curved 69">
              <a:extLst>
                <a:ext uri="{FF2B5EF4-FFF2-40B4-BE49-F238E27FC236}">
                  <a16:creationId xmlns:a16="http://schemas.microsoft.com/office/drawing/2014/main" id="{D49B4F1B-BC78-F0C1-E441-D95592E414FA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or: Curved 70">
              <a:extLst>
                <a:ext uri="{FF2B5EF4-FFF2-40B4-BE49-F238E27FC236}">
                  <a16:creationId xmlns:a16="http://schemas.microsoft.com/office/drawing/2014/main" id="{74ECB9B4-875F-CC2A-4451-258C7DA7F35E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n 71">
            <a:extLst>
              <a:ext uri="{FF2B5EF4-FFF2-40B4-BE49-F238E27FC236}">
                <a16:creationId xmlns:a16="http://schemas.microsoft.com/office/drawing/2014/main" id="{7FFE5A71-A76F-93E4-261B-5F8D11118283}"/>
              </a:ext>
            </a:extLst>
          </p:cNvPr>
          <p:cNvSpPr/>
          <p:nvPr/>
        </p:nvSpPr>
        <p:spPr>
          <a:xfrm>
            <a:off x="7550454" y="1818688"/>
            <a:ext cx="457200" cy="457200"/>
          </a:xfrm>
          <a:prstGeom prst="sun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7ECAE72-4AB9-3365-2E9B-39D811E9E727}"/>
              </a:ext>
            </a:extLst>
          </p:cNvPr>
          <p:cNvGrpSpPr/>
          <p:nvPr/>
        </p:nvGrpSpPr>
        <p:grpSpPr>
          <a:xfrm flipH="1">
            <a:off x="6914973" y="2334976"/>
            <a:ext cx="692211" cy="666570"/>
            <a:chOff x="1196410" y="2016809"/>
            <a:chExt cx="692211" cy="666570"/>
          </a:xfrm>
        </p:grpSpPr>
        <p:cxnSp>
          <p:nvCxnSpPr>
            <p:cNvPr id="74" name="Connector: Curved 73">
              <a:extLst>
                <a:ext uri="{FF2B5EF4-FFF2-40B4-BE49-F238E27FC236}">
                  <a16:creationId xmlns:a16="http://schemas.microsoft.com/office/drawing/2014/main" id="{E1EE8460-8570-7419-6651-ADCF634ADAC9}"/>
                </a:ext>
              </a:extLst>
            </p:cNvPr>
            <p:cNvCxnSpPr/>
            <p:nvPr/>
          </p:nvCxnSpPr>
          <p:spPr>
            <a:xfrm>
              <a:off x="1657884" y="246118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or: Curved 74">
              <a:extLst>
                <a:ext uri="{FF2B5EF4-FFF2-40B4-BE49-F238E27FC236}">
                  <a16:creationId xmlns:a16="http://schemas.microsoft.com/office/drawing/2014/main" id="{68ADCF54-2DB5-F010-0136-7B3DCB2A1BE7}"/>
                </a:ext>
              </a:extLst>
            </p:cNvPr>
            <p:cNvCxnSpPr/>
            <p:nvPr/>
          </p:nvCxnSpPr>
          <p:spPr>
            <a:xfrm>
              <a:off x="1427147" y="223899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or: Curved 75">
              <a:extLst>
                <a:ext uri="{FF2B5EF4-FFF2-40B4-BE49-F238E27FC236}">
                  <a16:creationId xmlns:a16="http://schemas.microsoft.com/office/drawing/2014/main" id="{48BBFAB4-F72B-B425-FB18-51B84EDC6B8E}"/>
                </a:ext>
              </a:extLst>
            </p:cNvPr>
            <p:cNvCxnSpPr/>
            <p:nvPr/>
          </p:nvCxnSpPr>
          <p:spPr>
            <a:xfrm>
              <a:off x="1196410" y="2016809"/>
              <a:ext cx="230737" cy="222190"/>
            </a:xfrm>
            <a:prstGeom prst="curvedConnector3">
              <a:avLst/>
            </a:prstGeom>
            <a:ln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0A68DEA-9B14-9D38-50EE-39820B5EB1D8}"/>
              </a:ext>
            </a:extLst>
          </p:cNvPr>
          <p:cNvSpPr txBox="1"/>
          <p:nvPr/>
        </p:nvSpPr>
        <p:spPr>
          <a:xfrm>
            <a:off x="1257945" y="5854046"/>
            <a:ext cx="2651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Traditional Node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5649F-F911-9B58-7DEC-AF81AF958677}"/>
              </a:ext>
            </a:extLst>
          </p:cNvPr>
          <p:cNvSpPr txBox="1"/>
          <p:nvPr/>
        </p:nvSpPr>
        <p:spPr>
          <a:xfrm>
            <a:off x="6641531" y="5854046"/>
            <a:ext cx="2275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iROSA</a:t>
            </a:r>
            <a:r>
              <a:rPr lang="en-US" dirty="0"/>
              <a:t> Node Design</a:t>
            </a:r>
          </a:p>
        </p:txBody>
      </p:sp>
    </p:spTree>
    <p:extLst>
      <p:ext uri="{BB962C8B-B14F-4D97-AF65-F5344CB8AC3E}">
        <p14:creationId xmlns:p14="http://schemas.microsoft.com/office/powerpoint/2010/main" val="56470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72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C620-58DA-1084-BE59-53F75A0D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Shadowing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70FD1-FAAC-A625-3D46-D5F518EF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77E81-F93E-8F7F-85CB-4A24F51980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47721" r="-1" b="33919"/>
          <a:stretch/>
        </p:blipFill>
        <p:spPr>
          <a:xfrm>
            <a:off x="454254" y="1860989"/>
            <a:ext cx="8095247" cy="12591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94B326-D753-FF9E-3E57-703CF9503F77}"/>
              </a:ext>
            </a:extLst>
          </p:cNvPr>
          <p:cNvSpPr/>
          <p:nvPr/>
        </p:nvSpPr>
        <p:spPr>
          <a:xfrm>
            <a:off x="1223935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E988D-6402-54D0-5AFF-2C4DCF7BC382}"/>
              </a:ext>
            </a:extLst>
          </p:cNvPr>
          <p:cNvSpPr/>
          <p:nvPr/>
        </p:nvSpPr>
        <p:spPr>
          <a:xfrm>
            <a:off x="1705198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E13CC5-DF0B-F35F-5E23-41E85F2A189C}"/>
              </a:ext>
            </a:extLst>
          </p:cNvPr>
          <p:cNvSpPr/>
          <p:nvPr/>
        </p:nvSpPr>
        <p:spPr>
          <a:xfrm>
            <a:off x="2186461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E43F00-174F-6C57-0A17-D768D031B520}"/>
              </a:ext>
            </a:extLst>
          </p:cNvPr>
          <p:cNvSpPr/>
          <p:nvPr/>
        </p:nvSpPr>
        <p:spPr>
          <a:xfrm>
            <a:off x="2667724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8892EC-8FFA-624F-2A51-958E77DBCC9E}"/>
              </a:ext>
            </a:extLst>
          </p:cNvPr>
          <p:cNvSpPr/>
          <p:nvPr/>
        </p:nvSpPr>
        <p:spPr>
          <a:xfrm>
            <a:off x="3148616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DDE089-1C51-1BDC-D037-3BDF4FEC9532}"/>
              </a:ext>
            </a:extLst>
          </p:cNvPr>
          <p:cNvSpPr/>
          <p:nvPr/>
        </p:nvSpPr>
        <p:spPr>
          <a:xfrm>
            <a:off x="3774629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B80423-2A7E-AD6E-33C5-44CBED0A9C67}"/>
              </a:ext>
            </a:extLst>
          </p:cNvPr>
          <p:cNvSpPr/>
          <p:nvPr/>
        </p:nvSpPr>
        <p:spPr>
          <a:xfrm>
            <a:off x="4255892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3D63D-5541-6AF6-CE8B-AF21F83060A0}"/>
              </a:ext>
            </a:extLst>
          </p:cNvPr>
          <p:cNvSpPr/>
          <p:nvPr/>
        </p:nvSpPr>
        <p:spPr>
          <a:xfrm>
            <a:off x="4746680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7DB015-1573-52FF-1423-13F177AA2429}"/>
              </a:ext>
            </a:extLst>
          </p:cNvPr>
          <p:cNvSpPr/>
          <p:nvPr/>
        </p:nvSpPr>
        <p:spPr>
          <a:xfrm>
            <a:off x="5227943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F79734-B4F3-AF22-B871-CCD574690C2C}"/>
              </a:ext>
            </a:extLst>
          </p:cNvPr>
          <p:cNvSpPr/>
          <p:nvPr/>
        </p:nvSpPr>
        <p:spPr>
          <a:xfrm>
            <a:off x="5718360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F2A88-A2BA-3C21-F88A-C085666140D5}"/>
              </a:ext>
            </a:extLst>
          </p:cNvPr>
          <p:cNvSpPr/>
          <p:nvPr/>
        </p:nvSpPr>
        <p:spPr>
          <a:xfrm>
            <a:off x="6301341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4119CC-8783-D1CF-362C-A65BB61C4B29}"/>
              </a:ext>
            </a:extLst>
          </p:cNvPr>
          <p:cNvSpPr/>
          <p:nvPr/>
        </p:nvSpPr>
        <p:spPr>
          <a:xfrm>
            <a:off x="6782604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43D9F6-10C0-BBA2-1E62-64CC54323FD1}"/>
              </a:ext>
            </a:extLst>
          </p:cNvPr>
          <p:cNvSpPr/>
          <p:nvPr/>
        </p:nvSpPr>
        <p:spPr>
          <a:xfrm>
            <a:off x="7263867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BFCC52-D37F-195B-EBD6-FB63B12A0217}"/>
              </a:ext>
            </a:extLst>
          </p:cNvPr>
          <p:cNvSpPr/>
          <p:nvPr/>
        </p:nvSpPr>
        <p:spPr>
          <a:xfrm>
            <a:off x="7745130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00DC51-31BD-E149-2711-2FB2F4CEC53F}"/>
              </a:ext>
            </a:extLst>
          </p:cNvPr>
          <p:cNvSpPr/>
          <p:nvPr/>
        </p:nvSpPr>
        <p:spPr>
          <a:xfrm>
            <a:off x="8235547" y="2051761"/>
            <a:ext cx="465221" cy="914400"/>
          </a:xfrm>
          <a:prstGeom prst="rect">
            <a:avLst/>
          </a:prstGeom>
          <a:solidFill>
            <a:srgbClr val="DEEEAD">
              <a:alpha val="60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5D7689-83D7-2617-18C6-F8EB7D4EB734}"/>
              </a:ext>
            </a:extLst>
          </p:cNvPr>
          <p:cNvCxnSpPr/>
          <p:nvPr/>
        </p:nvCxnSpPr>
        <p:spPr>
          <a:xfrm>
            <a:off x="8795808" y="2519306"/>
            <a:ext cx="731520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2A7996B-868D-CBE2-1755-A2A5E5454B24}"/>
              </a:ext>
            </a:extLst>
          </p:cNvPr>
          <p:cNvSpPr txBox="1"/>
          <p:nvPr/>
        </p:nvSpPr>
        <p:spPr>
          <a:xfrm>
            <a:off x="9524276" y="2196140"/>
            <a:ext cx="203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 bypass diodes along panel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8637A6-A38B-EB79-2E3A-954C70D86EB7}"/>
              </a:ext>
            </a:extLst>
          </p:cNvPr>
          <p:cNvCxnSpPr>
            <a:cxnSpLocks/>
          </p:cNvCxnSpPr>
          <p:nvPr/>
        </p:nvCxnSpPr>
        <p:spPr>
          <a:xfrm flipV="1">
            <a:off x="4605688" y="1304585"/>
            <a:ext cx="0" cy="45720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64AFE95-4F68-8238-1091-F24B77CE9F70}"/>
              </a:ext>
            </a:extLst>
          </p:cNvPr>
          <p:cNvSpPr txBox="1"/>
          <p:nvPr/>
        </p:nvSpPr>
        <p:spPr>
          <a:xfrm>
            <a:off x="4746681" y="1214658"/>
            <a:ext cx="164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82 panels per blanket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8C9896C1-1524-F5DE-7378-2BFE3F226AA3}"/>
              </a:ext>
            </a:extLst>
          </p:cNvPr>
          <p:cNvSpPr/>
          <p:nvPr/>
        </p:nvSpPr>
        <p:spPr>
          <a:xfrm>
            <a:off x="967003" y="3658881"/>
            <a:ext cx="229410" cy="2034354"/>
          </a:xfrm>
          <a:prstGeom prst="leftBrace">
            <a:avLst>
              <a:gd name="adj1" fmla="val 86561"/>
              <a:gd name="adj2" fmla="val 60220"/>
            </a:avLst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5D4B79-AED4-6EA4-CFC8-21C63C983D23}"/>
              </a:ext>
            </a:extLst>
          </p:cNvPr>
          <p:cNvSpPr txBox="1"/>
          <p:nvPr/>
        </p:nvSpPr>
        <p:spPr>
          <a:xfrm rot="5400000">
            <a:off x="-43946" y="4575841"/>
            <a:ext cx="1486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 cells along width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2D936C-24B7-3EF9-53D3-DBF90E78C394}"/>
              </a:ext>
            </a:extLst>
          </p:cNvPr>
          <p:cNvCxnSpPr>
            <a:cxnSpLocks/>
          </p:cNvCxnSpPr>
          <p:nvPr/>
        </p:nvCxnSpPr>
        <p:spPr>
          <a:xfrm>
            <a:off x="3425952" y="4665440"/>
            <a:ext cx="2438400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eft Brace 42">
            <a:extLst>
              <a:ext uri="{FF2B5EF4-FFF2-40B4-BE49-F238E27FC236}">
                <a16:creationId xmlns:a16="http://schemas.microsoft.com/office/drawing/2014/main" id="{33895611-D6BE-5DE7-96E7-6FC5458CDB58}"/>
              </a:ext>
            </a:extLst>
          </p:cNvPr>
          <p:cNvSpPr/>
          <p:nvPr/>
        </p:nvSpPr>
        <p:spPr>
          <a:xfrm rot="16200000">
            <a:off x="3541419" y="3554703"/>
            <a:ext cx="229410" cy="4618501"/>
          </a:xfrm>
          <a:prstGeom prst="leftBrace">
            <a:avLst>
              <a:gd name="adj1" fmla="val 86561"/>
              <a:gd name="adj2" fmla="val 40758"/>
            </a:avLst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734F1A-14C0-0E11-9DD3-2D7FD0391809}"/>
              </a:ext>
            </a:extLst>
          </p:cNvPr>
          <p:cNvSpPr txBox="1"/>
          <p:nvPr/>
        </p:nvSpPr>
        <p:spPr>
          <a:xfrm>
            <a:off x="2130370" y="5903243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256 cells along length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9F3ED0-76AD-8A3B-06FD-E8AA1293CE15}"/>
              </a:ext>
            </a:extLst>
          </p:cNvPr>
          <p:cNvSpPr txBox="1"/>
          <p:nvPr/>
        </p:nvSpPr>
        <p:spPr>
          <a:xfrm>
            <a:off x="4003331" y="3949439"/>
            <a:ext cx="164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32 panels along blanket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C1978F-9048-9FDC-7093-ABB0847FEC0E}"/>
              </a:ext>
            </a:extLst>
          </p:cNvPr>
          <p:cNvSpPr txBox="1"/>
          <p:nvPr/>
        </p:nvSpPr>
        <p:spPr>
          <a:xfrm>
            <a:off x="7416508" y="3991413"/>
            <a:ext cx="3813865" cy="175432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Legacy Blanket</a:t>
            </a:r>
            <a:r>
              <a:rPr lang="en-US" dirty="0"/>
              <a:t>:</a:t>
            </a:r>
          </a:p>
          <a:p>
            <a:r>
              <a:rPr lang="en-US" dirty="0"/>
              <a:t>25 bypass diodes per panel</a:t>
            </a:r>
          </a:p>
          <a:p>
            <a:r>
              <a:rPr lang="en-US" dirty="0"/>
              <a:t>82 panels per blanket</a:t>
            </a:r>
          </a:p>
          <a:p>
            <a:endParaRPr lang="en-US" dirty="0"/>
          </a:p>
          <a:p>
            <a:r>
              <a:rPr lang="en-US" u="sng" dirty="0" err="1"/>
              <a:t>iROSA</a:t>
            </a:r>
            <a:r>
              <a:rPr lang="en-US" u="sng" dirty="0"/>
              <a:t> Blanket</a:t>
            </a:r>
            <a:r>
              <a:rPr lang="en-US" dirty="0"/>
              <a:t>:</a:t>
            </a:r>
          </a:p>
          <a:p>
            <a:r>
              <a:rPr lang="en-US" dirty="0"/>
              <a:t>18 x 256 bypass diodes per blanket</a:t>
            </a:r>
          </a:p>
        </p:txBody>
      </p:sp>
      <p:graphicFrame>
        <p:nvGraphicFramePr>
          <p:cNvPr id="3" name="Table 21">
            <a:extLst>
              <a:ext uri="{FF2B5EF4-FFF2-40B4-BE49-F238E27FC236}">
                <a16:creationId xmlns:a16="http://schemas.microsoft.com/office/drawing/2014/main" id="{5A5A4338-F01B-C279-D974-842474F6F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604415"/>
              </p:ext>
            </p:extLst>
          </p:nvPr>
        </p:nvGraphicFramePr>
        <p:xfrm>
          <a:off x="1819649" y="3658881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47D6BC4-E8E6-6FC7-084E-AA5C3AAAE5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24222"/>
              </p:ext>
            </p:extLst>
          </p:nvPr>
        </p:nvGraphicFramePr>
        <p:xfrm>
          <a:off x="1819649" y="4337479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7AE72B2-E99D-9C24-0788-F2FE1098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67520"/>
              </p:ext>
            </p:extLst>
          </p:nvPr>
        </p:nvGraphicFramePr>
        <p:xfrm>
          <a:off x="1819649" y="5016078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28" name="Table 21">
            <a:extLst>
              <a:ext uri="{FF2B5EF4-FFF2-40B4-BE49-F238E27FC236}">
                <a16:creationId xmlns:a16="http://schemas.microsoft.com/office/drawing/2014/main" id="{A9D8AB7B-2DB5-106D-1D98-46F8ED1BA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241002"/>
              </p:ext>
            </p:extLst>
          </p:nvPr>
        </p:nvGraphicFramePr>
        <p:xfrm>
          <a:off x="1303782" y="3658881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FC37854-CBB9-F8E7-3ECC-959DA9329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43497"/>
              </p:ext>
            </p:extLst>
          </p:nvPr>
        </p:nvGraphicFramePr>
        <p:xfrm>
          <a:off x="1303782" y="4337479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FF98CF64-59CC-91F2-DF9A-D8D90AB18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62775"/>
              </p:ext>
            </p:extLst>
          </p:nvPr>
        </p:nvGraphicFramePr>
        <p:xfrm>
          <a:off x="1303782" y="5016078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2" name="Table 21">
            <a:extLst>
              <a:ext uri="{FF2B5EF4-FFF2-40B4-BE49-F238E27FC236}">
                <a16:creationId xmlns:a16="http://schemas.microsoft.com/office/drawing/2014/main" id="{FEC22253-0857-A78F-ED44-8182A6092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820787"/>
              </p:ext>
            </p:extLst>
          </p:nvPr>
        </p:nvGraphicFramePr>
        <p:xfrm>
          <a:off x="2333005" y="3658881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5887CFD4-3B37-7C97-FC0F-F7765CCA7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87453"/>
              </p:ext>
            </p:extLst>
          </p:nvPr>
        </p:nvGraphicFramePr>
        <p:xfrm>
          <a:off x="2333005" y="4337479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E5993244-FB93-12D3-49EE-8B10DC9AF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333264"/>
              </p:ext>
            </p:extLst>
          </p:nvPr>
        </p:nvGraphicFramePr>
        <p:xfrm>
          <a:off x="2333005" y="5016078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5" name="Table 21">
            <a:extLst>
              <a:ext uri="{FF2B5EF4-FFF2-40B4-BE49-F238E27FC236}">
                <a16:creationId xmlns:a16="http://schemas.microsoft.com/office/drawing/2014/main" id="{00F9EEE7-FD07-6CF7-A038-DF8EA32377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820787"/>
              </p:ext>
            </p:extLst>
          </p:nvPr>
        </p:nvGraphicFramePr>
        <p:xfrm>
          <a:off x="2846274" y="3658881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52B5B48A-82CD-701C-617E-7A5559494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87453"/>
              </p:ext>
            </p:extLst>
          </p:nvPr>
        </p:nvGraphicFramePr>
        <p:xfrm>
          <a:off x="2846274" y="4337479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CF548E1-C984-98AC-11E7-CA08493AC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333264"/>
              </p:ext>
            </p:extLst>
          </p:nvPr>
        </p:nvGraphicFramePr>
        <p:xfrm>
          <a:off x="2846274" y="5016078"/>
          <a:ext cx="461632" cy="6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704">
                  <a:extLst>
                    <a:ext uri="{9D8B030D-6E8A-4147-A177-3AD203B41FA5}">
                      <a16:colId xmlns:a16="http://schemas.microsoft.com/office/drawing/2014/main" val="306739162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68574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7200574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10580293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591537212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030370518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247677141"/>
                    </a:ext>
                  </a:extLst>
                </a:gridCol>
                <a:gridCol w="57704">
                  <a:extLst>
                    <a:ext uri="{9D8B030D-6E8A-4147-A177-3AD203B41FA5}">
                      <a16:colId xmlns:a16="http://schemas.microsoft.com/office/drawing/2014/main" val="1851959294"/>
                    </a:ext>
                  </a:extLst>
                </a:gridCol>
              </a:tblGrid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861088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52912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88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323120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72424"/>
                  </a:ext>
                </a:extLst>
              </a:tr>
              <a:tr h="104385"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7251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72BEDD0-6AAA-14DD-4EC7-874F10E4ADBD}"/>
              </a:ext>
            </a:extLst>
          </p:cNvPr>
          <p:cNvSpPr txBox="1"/>
          <p:nvPr/>
        </p:nvSpPr>
        <p:spPr>
          <a:xfrm>
            <a:off x="133441" y="149165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Legacy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14051B-16B4-D8CA-D9F3-61F51237213D}"/>
              </a:ext>
            </a:extLst>
          </p:cNvPr>
          <p:cNvSpPr txBox="1"/>
          <p:nvPr/>
        </p:nvSpPr>
        <p:spPr>
          <a:xfrm>
            <a:off x="132614" y="364561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iROSA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9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5" grpId="0"/>
      <p:bldP spid="40" grpId="0" animBg="1"/>
      <p:bldP spid="41" grpId="0"/>
      <p:bldP spid="43" grpId="0" animBg="1"/>
      <p:bldP spid="45" grpId="0"/>
      <p:bldP spid="46" grpId="0"/>
      <p:bldP spid="47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C620-58DA-1084-BE59-53F75A0D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 Mapping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70FD1-FAAC-A625-3D46-D5F518EF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28A20D-2DC4-E825-146C-01815A3F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67" y="1463675"/>
            <a:ext cx="1617785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45061A-0FA4-EBF1-A37E-28938AA173E9}"/>
              </a:ext>
            </a:extLst>
          </p:cNvPr>
          <p:cNvSpPr txBox="1"/>
          <p:nvPr/>
        </p:nvSpPr>
        <p:spPr>
          <a:xfrm>
            <a:off x="5019675" y="1466457"/>
            <a:ext cx="3856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iROSA</a:t>
            </a:r>
            <a:r>
              <a:rPr lang="en-US" dirty="0"/>
              <a:t> strings replace Legacy strings nearest the base of the array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9E9D80-1B15-65E9-8274-9281E9060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1" t="2776" r="10661" b="2795"/>
          <a:stretch/>
        </p:blipFill>
        <p:spPr>
          <a:xfrm>
            <a:off x="3468813" y="2361407"/>
            <a:ext cx="1338263" cy="3674268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668A977C-8185-A613-EC67-6A817BCC1954}"/>
              </a:ext>
            </a:extLst>
          </p:cNvPr>
          <p:cNvSpPr/>
          <p:nvPr/>
        </p:nvSpPr>
        <p:spPr>
          <a:xfrm>
            <a:off x="2269475" y="2361407"/>
            <a:ext cx="1136665" cy="3674268"/>
          </a:xfrm>
          <a:prstGeom prst="leftBrace">
            <a:avLst>
              <a:gd name="adj1" fmla="val 41580"/>
              <a:gd name="adj2" fmla="val 5925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935853-FD86-EFA6-280A-498183B685D6}"/>
              </a:ext>
            </a:extLst>
          </p:cNvPr>
          <p:cNvCxnSpPr/>
          <p:nvPr/>
        </p:nvCxnSpPr>
        <p:spPr>
          <a:xfrm flipV="1">
            <a:off x="1454331" y="3352800"/>
            <a:ext cx="2014482" cy="67056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2E32EB4-2A15-B625-10A7-8FE19EDE0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978" y="3476535"/>
            <a:ext cx="4766278" cy="2628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D30336-B1D1-C94B-5C1E-71EC96FE1CB6}"/>
              </a:ext>
            </a:extLst>
          </p:cNvPr>
          <p:cNvSpPr txBox="1"/>
          <p:nvPr/>
        </p:nvSpPr>
        <p:spPr>
          <a:xfrm>
            <a:off x="6578737" y="2700409"/>
            <a:ext cx="4063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Need to map via the shunt order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AF178A-8629-97B3-E2DA-7F114A613D35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33528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9C580A-3313-E646-F84C-9B3C50818B78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97155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9BA541-78C1-EAC3-93EB-2DC2AC6056E9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133350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0D974F5-8D0C-48E4-6F0A-A802E8FFF7D6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163830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3ADB83-2EB0-1F1F-327C-378F349B6594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2111375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F6E09A-205E-DE91-61B5-144BA0D3E981}"/>
              </a:ext>
            </a:extLst>
          </p:cNvPr>
          <p:cNvCxnSpPr>
            <a:cxnSpLocks/>
          </p:cNvCxnSpPr>
          <p:nvPr/>
        </p:nvCxnSpPr>
        <p:spPr>
          <a:xfrm flipV="1">
            <a:off x="1454331" y="3352800"/>
            <a:ext cx="2014482" cy="2533650"/>
          </a:xfrm>
          <a:prstGeom prst="line">
            <a:avLst/>
          </a:prstGeom>
          <a:ln w="3810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48F3DB4-4E74-8D0F-15F1-537AFD89205F}"/>
              </a:ext>
            </a:extLst>
          </p:cNvPr>
          <p:cNvSpPr/>
          <p:nvPr/>
        </p:nvSpPr>
        <p:spPr>
          <a:xfrm>
            <a:off x="3468813" y="3271837"/>
            <a:ext cx="222885" cy="157163"/>
          </a:xfrm>
          <a:prstGeom prst="ellips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B6FE24-D733-DE71-A0CF-48DB060C7FFB}"/>
              </a:ext>
            </a:extLst>
          </p:cNvPr>
          <p:cNvSpPr txBox="1"/>
          <p:nvPr/>
        </p:nvSpPr>
        <p:spPr>
          <a:xfrm>
            <a:off x="10126899" y="4303984"/>
            <a:ext cx="1814332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See 2019 SPW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473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  <p:bldP spid="3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9D63-925A-6CF5-D887-285E6977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Power 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287AA-F318-0232-5097-46D94E84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8</a:t>
            </a:fld>
            <a:endParaRPr 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5D79DB26-CCCD-E478-7AAE-589A413161F4}"/>
              </a:ext>
            </a:extLst>
          </p:cNvPr>
          <p:cNvSpPr/>
          <p:nvPr/>
        </p:nvSpPr>
        <p:spPr>
          <a:xfrm>
            <a:off x="2201485" y="1700178"/>
            <a:ext cx="3529722" cy="572877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string Legacy or </a:t>
            </a:r>
            <a:r>
              <a:rPr lang="en-US" dirty="0" err="1">
                <a:solidFill>
                  <a:schemeClr val="tx1"/>
                </a:solidFill>
              </a:rPr>
              <a:t>iROSA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504D95E-0D66-3680-EDF2-C639B4FC00AD}"/>
              </a:ext>
            </a:extLst>
          </p:cNvPr>
          <p:cNvSpPr/>
          <p:nvPr/>
        </p:nvSpPr>
        <p:spPr>
          <a:xfrm>
            <a:off x="3238151" y="2577947"/>
            <a:ext cx="3327066" cy="572877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Is the string failed?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649F66DB-34D8-8F32-9B41-55E693CB778B}"/>
              </a:ext>
            </a:extLst>
          </p:cNvPr>
          <p:cNvSpPr/>
          <p:nvPr/>
        </p:nvSpPr>
        <p:spPr>
          <a:xfrm>
            <a:off x="4046734" y="3360144"/>
            <a:ext cx="3327066" cy="572877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Full Sun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AF9BDC-5880-6BAB-EAE3-DA623CF01335}"/>
              </a:ext>
            </a:extLst>
          </p:cNvPr>
          <p:cNvGrpSpPr/>
          <p:nvPr/>
        </p:nvGrpSpPr>
        <p:grpSpPr>
          <a:xfrm>
            <a:off x="539100" y="1360583"/>
            <a:ext cx="1441420" cy="4829794"/>
            <a:chOff x="383783" y="1360583"/>
            <a:chExt cx="1441420" cy="4829794"/>
          </a:xfrm>
        </p:grpSpPr>
        <p:sp>
          <p:nvSpPr>
            <p:cNvPr id="8" name="Arrow: Curved Up 7">
              <a:extLst>
                <a:ext uri="{FF2B5EF4-FFF2-40B4-BE49-F238E27FC236}">
                  <a16:creationId xmlns:a16="http://schemas.microsoft.com/office/drawing/2014/main" id="{646043C8-E379-4754-9DD5-E85F46E90925}"/>
                </a:ext>
              </a:extLst>
            </p:cNvPr>
            <p:cNvSpPr/>
            <p:nvPr/>
          </p:nvSpPr>
          <p:spPr>
            <a:xfrm flipH="1">
              <a:off x="649995" y="4087257"/>
              <a:ext cx="914400" cy="210312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9E6EF884-6A3B-94BB-7829-D4D4838692D8}"/>
                </a:ext>
              </a:extLst>
            </p:cNvPr>
            <p:cNvSpPr/>
            <p:nvPr/>
          </p:nvSpPr>
          <p:spPr>
            <a:xfrm>
              <a:off x="649995" y="1360583"/>
              <a:ext cx="914400" cy="210312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D4D5C8-218F-041E-1A77-C63772F67882}"/>
                </a:ext>
              </a:extLst>
            </p:cNvPr>
            <p:cNvSpPr txBox="1"/>
            <p:nvPr/>
          </p:nvSpPr>
          <p:spPr>
            <a:xfrm>
              <a:off x="383783" y="359081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Shunt Order</a:t>
              </a: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6F4BA2C0-436C-59F4-4EC6-DFA814A15798}"/>
              </a:ext>
            </a:extLst>
          </p:cNvPr>
          <p:cNvSpPr/>
          <p:nvPr/>
        </p:nvSpPr>
        <p:spPr>
          <a:xfrm>
            <a:off x="4046734" y="4073619"/>
            <a:ext cx="3327066" cy="572877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Sun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059E9C01-B078-2A05-7C40-D7D2C179BEAE}"/>
              </a:ext>
            </a:extLst>
          </p:cNvPr>
          <p:cNvSpPr/>
          <p:nvPr/>
        </p:nvSpPr>
        <p:spPr>
          <a:xfrm>
            <a:off x="4046734" y="4871383"/>
            <a:ext cx="3327066" cy="572877"/>
          </a:xfrm>
          <a:prstGeom prst="flowChartAlternateProcess">
            <a:avLst/>
          </a:prstGeom>
          <a:solidFill>
            <a:srgbClr val="FFFFFF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Partial sun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6E356AD-4BA6-EC06-0AED-62EF99A26C06}"/>
              </a:ext>
            </a:extLst>
          </p:cNvPr>
          <p:cNvCxnSpPr>
            <a:cxnSpLocks/>
            <a:endCxn id="6" idx="1"/>
          </p:cNvCxnSpPr>
          <p:nvPr/>
        </p:nvCxnSpPr>
        <p:spPr>
          <a:xfrm rot="16200000" flipH="1">
            <a:off x="2811696" y="2437931"/>
            <a:ext cx="566472" cy="286438"/>
          </a:xfrm>
          <a:prstGeom prst="bentConnector2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301192C5-76C4-903C-871E-2EA869827006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3597204" y="3197053"/>
            <a:ext cx="495760" cy="403300"/>
          </a:xfrm>
          <a:prstGeom prst="bentConnector2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00EE342D-C11F-FF48-30C4-1FAD7A0FD678}"/>
              </a:ext>
            </a:extLst>
          </p:cNvPr>
          <p:cNvCxnSpPr>
            <a:cxnSpLocks/>
            <a:endCxn id="11" idx="1"/>
          </p:cNvCxnSpPr>
          <p:nvPr/>
        </p:nvCxnSpPr>
        <p:spPr>
          <a:xfrm rot="16200000" flipH="1">
            <a:off x="3240466" y="3553790"/>
            <a:ext cx="1209236" cy="403300"/>
          </a:xfrm>
          <a:prstGeom prst="bentConnector2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4FB58A2A-BB40-8704-91B6-A067376899BF}"/>
              </a:ext>
            </a:extLst>
          </p:cNvPr>
          <p:cNvCxnSpPr>
            <a:cxnSpLocks/>
            <a:endCxn id="12" idx="1"/>
          </p:cNvCxnSpPr>
          <p:nvPr/>
        </p:nvCxnSpPr>
        <p:spPr>
          <a:xfrm rot="16200000" flipH="1">
            <a:off x="2841582" y="3952670"/>
            <a:ext cx="2007002" cy="403302"/>
          </a:xfrm>
          <a:prstGeom prst="bentConnector2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542FF242-489A-2100-D534-05337A19A3CE}"/>
              </a:ext>
            </a:extLst>
          </p:cNvPr>
          <p:cNvSpPr/>
          <p:nvPr/>
        </p:nvSpPr>
        <p:spPr>
          <a:xfrm>
            <a:off x="8736665" y="2577947"/>
            <a:ext cx="2617135" cy="269521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IV Curve Magic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6C099DC-400A-A9F9-111A-A00A8231A2F3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373800" y="3646583"/>
            <a:ext cx="1751970" cy="42548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AB32019-5470-50F8-9059-77CAFF0B0060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373800" y="4119397"/>
            <a:ext cx="1751970" cy="240661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C457CC6-569F-988D-D1CC-62B68B58054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373800" y="4584945"/>
            <a:ext cx="1751970" cy="572877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96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9D63-925A-6CF5-D887-285E6977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Power Correctly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287AA-F318-0232-5097-46D94E84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5DE55-2738-4A01-A9D5-8EF29E01E9B0}" type="slidenum">
              <a:rPr lang="en-US" smtClean="0"/>
              <a:t>9</a:t>
            </a:fld>
            <a:endParaRPr lang="en-US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32E6C09A-629B-CDEA-7824-BA01CECFF7EC}"/>
              </a:ext>
            </a:extLst>
          </p:cNvPr>
          <p:cNvSpPr/>
          <p:nvPr/>
        </p:nvSpPr>
        <p:spPr>
          <a:xfrm>
            <a:off x="2761237" y="2361140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4A6D875F-1B40-574F-E57A-EC982BFAE1F2}"/>
              </a:ext>
            </a:extLst>
          </p:cNvPr>
          <p:cNvSpPr/>
          <p:nvPr/>
        </p:nvSpPr>
        <p:spPr>
          <a:xfrm>
            <a:off x="2756307" y="3763416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33774D44-F93A-AF2E-674E-0189DAFA73E6}"/>
              </a:ext>
            </a:extLst>
          </p:cNvPr>
          <p:cNvSpPr/>
          <p:nvPr/>
        </p:nvSpPr>
        <p:spPr>
          <a:xfrm>
            <a:off x="2756307" y="5165692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17C44FAE-A366-D6F2-8707-0C9BD9E6DB28}"/>
              </a:ext>
            </a:extLst>
          </p:cNvPr>
          <p:cNvSpPr/>
          <p:nvPr/>
        </p:nvSpPr>
        <p:spPr>
          <a:xfrm>
            <a:off x="4535806" y="5165692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8ABB66FC-5CBA-29E3-733F-D3FAA4C60842}"/>
              </a:ext>
            </a:extLst>
          </p:cNvPr>
          <p:cNvSpPr/>
          <p:nvPr/>
        </p:nvSpPr>
        <p:spPr>
          <a:xfrm>
            <a:off x="4535806" y="3763416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7C2C104-28D8-48B6-D1FF-2EA78A03DD12}"/>
              </a:ext>
            </a:extLst>
          </p:cNvPr>
          <p:cNvSpPr/>
          <p:nvPr/>
        </p:nvSpPr>
        <p:spPr>
          <a:xfrm>
            <a:off x="4535806" y="2361140"/>
            <a:ext cx="1397662" cy="479102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Legacy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8665CD87-CB29-D973-8475-423FAB1CE540}"/>
              </a:ext>
            </a:extLst>
          </p:cNvPr>
          <p:cNvSpPr/>
          <p:nvPr/>
        </p:nvSpPr>
        <p:spPr>
          <a:xfrm>
            <a:off x="4535806" y="1660002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559C5F4E-797C-3A29-7EA2-DE771CB3FDDC}"/>
              </a:ext>
            </a:extLst>
          </p:cNvPr>
          <p:cNvSpPr/>
          <p:nvPr/>
        </p:nvSpPr>
        <p:spPr>
          <a:xfrm>
            <a:off x="2761237" y="1660002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AE434B58-D0B7-F706-5067-073F3851818D}"/>
              </a:ext>
            </a:extLst>
          </p:cNvPr>
          <p:cNvSpPr/>
          <p:nvPr/>
        </p:nvSpPr>
        <p:spPr>
          <a:xfrm>
            <a:off x="4535806" y="3062278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0F7C5712-D4A4-F6FD-31E9-43C041307D08}"/>
              </a:ext>
            </a:extLst>
          </p:cNvPr>
          <p:cNvSpPr/>
          <p:nvPr/>
        </p:nvSpPr>
        <p:spPr>
          <a:xfrm>
            <a:off x="2761237" y="3062578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3E3D38EE-50D9-51BE-0F9D-EEBE83E6CB1F}"/>
              </a:ext>
            </a:extLst>
          </p:cNvPr>
          <p:cNvSpPr/>
          <p:nvPr/>
        </p:nvSpPr>
        <p:spPr>
          <a:xfrm>
            <a:off x="4535806" y="4464554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12B7C0A5-A361-BFF7-0660-B109655558B9}"/>
              </a:ext>
            </a:extLst>
          </p:cNvPr>
          <p:cNvSpPr/>
          <p:nvPr/>
        </p:nvSpPr>
        <p:spPr>
          <a:xfrm>
            <a:off x="2761237" y="4464554"/>
            <a:ext cx="1397662" cy="479102"/>
          </a:xfrm>
          <a:prstGeom prst="flowChartAlternateProcess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iROSA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CD124F96-C173-49A9-BF97-64D9520D4C9C}"/>
              </a:ext>
            </a:extLst>
          </p:cNvPr>
          <p:cNvSpPr/>
          <p:nvPr/>
        </p:nvSpPr>
        <p:spPr>
          <a:xfrm rot="10800000">
            <a:off x="8188031" y="5000630"/>
            <a:ext cx="1042120" cy="462031"/>
          </a:xfrm>
          <a:prstGeom prst="trapezoid">
            <a:avLst>
              <a:gd name="adj" fmla="val 1601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apezoid 27">
            <a:extLst>
              <a:ext uri="{FF2B5EF4-FFF2-40B4-BE49-F238E27FC236}">
                <a16:creationId xmlns:a16="http://schemas.microsoft.com/office/drawing/2014/main" id="{F8C2317B-BA1C-16EB-6A91-A377C2DFA5B8}"/>
              </a:ext>
            </a:extLst>
          </p:cNvPr>
          <p:cNvSpPr/>
          <p:nvPr/>
        </p:nvSpPr>
        <p:spPr>
          <a:xfrm rot="10800000">
            <a:off x="8123612" y="4757605"/>
            <a:ext cx="1167289" cy="243024"/>
          </a:xfrm>
          <a:prstGeom prst="trapezoid">
            <a:avLst>
              <a:gd name="adj" fmla="val 1860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>
            <a:extLst>
              <a:ext uri="{FF2B5EF4-FFF2-40B4-BE49-F238E27FC236}">
                <a16:creationId xmlns:a16="http://schemas.microsoft.com/office/drawing/2014/main" id="{91EBB219-EBDB-665B-E9C8-808CAD138EA2}"/>
              </a:ext>
            </a:extLst>
          </p:cNvPr>
          <p:cNvSpPr/>
          <p:nvPr/>
        </p:nvSpPr>
        <p:spPr>
          <a:xfrm rot="10800000">
            <a:off x="8067732" y="4295573"/>
            <a:ext cx="1293020" cy="460324"/>
          </a:xfrm>
          <a:prstGeom prst="trapezoid">
            <a:avLst>
              <a:gd name="adj" fmla="val 17929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F7745879-4181-CE7E-0FB7-62CE27117F96}"/>
              </a:ext>
            </a:extLst>
          </p:cNvPr>
          <p:cNvSpPr/>
          <p:nvPr/>
        </p:nvSpPr>
        <p:spPr>
          <a:xfrm rot="10800000">
            <a:off x="8003050" y="4047424"/>
            <a:ext cx="1412082" cy="246442"/>
          </a:xfrm>
          <a:prstGeom prst="trapezoid">
            <a:avLst>
              <a:gd name="adj" fmla="val 1725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>
            <a:extLst>
              <a:ext uri="{FF2B5EF4-FFF2-40B4-BE49-F238E27FC236}">
                <a16:creationId xmlns:a16="http://schemas.microsoft.com/office/drawing/2014/main" id="{1889B3B6-5ACE-9BD2-D7D6-1D6BB62B1BDC}"/>
              </a:ext>
            </a:extLst>
          </p:cNvPr>
          <p:cNvSpPr/>
          <p:nvPr/>
        </p:nvSpPr>
        <p:spPr>
          <a:xfrm rot="10800000">
            <a:off x="7941138" y="3512062"/>
            <a:ext cx="1535906" cy="541547"/>
          </a:xfrm>
          <a:prstGeom prst="trapezoid">
            <a:avLst>
              <a:gd name="adj" fmla="val 1591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8502549B-34D0-A64D-4BAC-2C90F87FA123}"/>
              </a:ext>
            </a:extLst>
          </p:cNvPr>
          <p:cNvSpPr/>
          <p:nvPr/>
        </p:nvSpPr>
        <p:spPr>
          <a:xfrm rot="10800000">
            <a:off x="7881674" y="3345136"/>
            <a:ext cx="1654833" cy="165219"/>
          </a:xfrm>
          <a:prstGeom prst="trapezoid">
            <a:avLst>
              <a:gd name="adj" fmla="val 1725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FCEF7486-BAAB-C66F-3816-FC39E086C600}"/>
              </a:ext>
            </a:extLst>
          </p:cNvPr>
          <p:cNvSpPr/>
          <p:nvPr/>
        </p:nvSpPr>
        <p:spPr>
          <a:xfrm rot="10800000">
            <a:off x="7819846" y="2866288"/>
            <a:ext cx="1774824" cy="479650"/>
          </a:xfrm>
          <a:prstGeom prst="trapezoid">
            <a:avLst>
              <a:gd name="adj" fmla="val 1591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307779C4-0BEC-C88F-F471-9EF0183AC0B9}"/>
              </a:ext>
            </a:extLst>
          </p:cNvPr>
          <p:cNvSpPr/>
          <p:nvPr/>
        </p:nvSpPr>
        <p:spPr>
          <a:xfrm rot="10800000">
            <a:off x="7761106" y="2642848"/>
            <a:ext cx="1892299" cy="221733"/>
          </a:xfrm>
          <a:prstGeom prst="trapezoid">
            <a:avLst>
              <a:gd name="adj" fmla="val 1591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1FFFF098-DBDA-3AAF-B6E2-FEA723D21B7E}"/>
              </a:ext>
            </a:extLst>
          </p:cNvPr>
          <p:cNvSpPr/>
          <p:nvPr/>
        </p:nvSpPr>
        <p:spPr>
          <a:xfrm rot="10800000">
            <a:off x="7712101" y="2330435"/>
            <a:ext cx="1990312" cy="312412"/>
          </a:xfrm>
          <a:prstGeom prst="trapezoid">
            <a:avLst>
              <a:gd name="adj" fmla="val 1591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92327A-A360-C687-B9B0-727CB110ACC3}"/>
              </a:ext>
            </a:extLst>
          </p:cNvPr>
          <p:cNvGrpSpPr/>
          <p:nvPr/>
        </p:nvGrpSpPr>
        <p:grpSpPr>
          <a:xfrm>
            <a:off x="7712101" y="2332142"/>
            <a:ext cx="1990313" cy="3142860"/>
            <a:chOff x="8042313" y="3227942"/>
            <a:chExt cx="1476912" cy="1418554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278C117-0685-5A92-0279-19A046A4DEC7}"/>
                </a:ext>
              </a:extLst>
            </p:cNvPr>
            <p:cNvCxnSpPr/>
            <p:nvPr/>
          </p:nvCxnSpPr>
          <p:spPr>
            <a:xfrm>
              <a:off x="8042313" y="3227942"/>
              <a:ext cx="396607" cy="1418554"/>
            </a:xfrm>
            <a:prstGeom prst="line">
              <a:avLst/>
            </a:prstGeom>
            <a:solidFill>
              <a:srgbClr val="FFFFFF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06A0A8-A3A0-8A45-D800-42F2B71332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22618" y="3227942"/>
              <a:ext cx="396607" cy="1418554"/>
            </a:xfrm>
            <a:prstGeom prst="line">
              <a:avLst/>
            </a:prstGeom>
            <a:solidFill>
              <a:srgbClr val="FFFFFF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D046D6D-AE98-3CBD-CBD3-E6004971ACB5}"/>
                </a:ext>
              </a:extLst>
            </p:cNvPr>
            <p:cNvCxnSpPr/>
            <p:nvPr/>
          </p:nvCxnSpPr>
          <p:spPr>
            <a:xfrm>
              <a:off x="8438920" y="4646496"/>
              <a:ext cx="694063" cy="0"/>
            </a:xfrm>
            <a:prstGeom prst="line">
              <a:avLst/>
            </a:prstGeom>
            <a:solidFill>
              <a:srgbClr val="FFFFFF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27BE1FE-735C-B57A-8F05-389AAFE42705}"/>
              </a:ext>
            </a:extLst>
          </p:cNvPr>
          <p:cNvSpPr txBox="1"/>
          <p:nvPr/>
        </p:nvSpPr>
        <p:spPr>
          <a:xfrm>
            <a:off x="9702413" y="2037974"/>
            <a:ext cx="139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Requested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1A12B6-D7F8-620E-9EF9-21C066BB8BD4}"/>
              </a:ext>
            </a:extLst>
          </p:cNvPr>
          <p:cNvSpPr txBox="1"/>
          <p:nvPr/>
        </p:nvSpPr>
        <p:spPr>
          <a:xfrm>
            <a:off x="3703216" y="5821045"/>
            <a:ext cx="347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Everything left is shunted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B89476-065B-4C88-9D3B-E9F2814DDFED}"/>
              </a:ext>
            </a:extLst>
          </p:cNvPr>
          <p:cNvGrpSpPr/>
          <p:nvPr/>
        </p:nvGrpSpPr>
        <p:grpSpPr>
          <a:xfrm>
            <a:off x="539100" y="1360583"/>
            <a:ext cx="1441420" cy="4829794"/>
            <a:chOff x="383783" y="1360583"/>
            <a:chExt cx="1441420" cy="4829794"/>
          </a:xfrm>
        </p:grpSpPr>
        <p:sp>
          <p:nvSpPr>
            <p:cNvPr id="9" name="Arrow: Curved Up 8">
              <a:extLst>
                <a:ext uri="{FF2B5EF4-FFF2-40B4-BE49-F238E27FC236}">
                  <a16:creationId xmlns:a16="http://schemas.microsoft.com/office/drawing/2014/main" id="{5A7AF2F1-E4EA-AE52-CACD-57ACFAD37B92}"/>
                </a:ext>
              </a:extLst>
            </p:cNvPr>
            <p:cNvSpPr/>
            <p:nvPr/>
          </p:nvSpPr>
          <p:spPr>
            <a:xfrm flipH="1">
              <a:off x="649995" y="4087257"/>
              <a:ext cx="914400" cy="2103120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Arrow: Curved Down 9">
              <a:extLst>
                <a:ext uri="{FF2B5EF4-FFF2-40B4-BE49-F238E27FC236}">
                  <a16:creationId xmlns:a16="http://schemas.microsoft.com/office/drawing/2014/main" id="{6D18B640-DCE1-9E60-26B6-950E2D5C52AB}"/>
                </a:ext>
              </a:extLst>
            </p:cNvPr>
            <p:cNvSpPr/>
            <p:nvPr/>
          </p:nvSpPr>
          <p:spPr>
            <a:xfrm>
              <a:off x="649995" y="1360583"/>
              <a:ext cx="914400" cy="210312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0F9575-A43D-E70F-AC03-F630E43E5AED}"/>
                </a:ext>
              </a:extLst>
            </p:cNvPr>
            <p:cNvSpPr txBox="1"/>
            <p:nvPr/>
          </p:nvSpPr>
          <p:spPr>
            <a:xfrm>
              <a:off x="383783" y="359081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Shunt Order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C 0.00013 -0.04722 0.04817 -0.06296 0.13698 -0.06551 C 0.24231 -0.05741 0.2776 0.00926 0.27708 0.094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C 0.00104 -0.10764 0.05455 -0.14561 0.13437 -0.14422 C 0.23698 -0.14144 0.27422 -0.09607 0.27708 3.33333E-6 " pathEditMode="relative" rAng="0" ptsTypes="AAA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722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C 0.00625 -0.17477 0.02695 -0.27245 0.14114 -0.27245 C 0.22994 -0.2618 0.27695 -0.20208 0.27682 -0.10926 " pathEditMode="relative" rAng="0" ptsTypes="AAA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136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C 0.01159 -0.29675 0.03255 -0.36967 0.13789 -0.37476 C 0.22187 -0.37199 0.27929 -0.35532 0.27994 -0.21759 " pathEditMode="relative" rAng="0" ptsTypes="AAA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1875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C 0.00091 -0.30671 0.00351 -0.47685 0.13711 -0.47685 C 0.22291 -0.47037 0.28008 -0.46019 0.27994 -0.32685 " pathEditMode="relative" rAng="0" ptsTypes="AAA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7" y="-2384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00468 -0.47523 0.00312 -0.578 0.13633 -0.57847 C 0.19284 -0.57847 0.28021 -0.56597 0.2776 -0.42129 " pathEditMode="relative" rAng="0" ptsTypes="AAA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2893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23 C 0.01446 -0.03426 0.06589 -0.0625 0.20899 -0.07199 C 0.30951 -0.07176 0.42123 -0.02291 0.42162 0.08658 " pathEditMode="relative" rAng="0" ptsTypes="AAA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74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C 0.00443 -0.1507 0.05456 -0.16644 0.21003 -0.17084 C 0.38112 -0.175 0.42201 -0.10162 0.42396 3.33333E-6 " pathEditMode="relative" rAng="0" ptsTypes="AAA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856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7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C 0.00808 -0.25856 0.01029 -0.26574 0.21081 -0.27292 C 0.36302 -0.27616 0.42019 -0.21805 0.42162 -0.11713 " pathEditMode="relative" rAng="0" ptsTypes="AAA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1365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6948</TotalTime>
  <Words>562</Words>
  <Application>Microsoft Office PowerPoint</Application>
  <PresentationFormat>Widescreen</PresentationFormat>
  <Paragraphs>136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iROSA Computational Model Development and Integration for the International Space Station</vt:lpstr>
      <vt:lpstr>iROSA Installation</vt:lpstr>
      <vt:lpstr>Task for SPACE-ISS Team</vt:lpstr>
      <vt:lpstr>New Cells and Layout</vt:lpstr>
      <vt:lpstr>Different Thermal Model</vt:lpstr>
      <vt:lpstr>New Shadowing Algorithms</vt:lpstr>
      <vt:lpstr>String Mapping</vt:lpstr>
      <vt:lpstr>Calculating Power Correctly</vt:lpstr>
      <vt:lpstr>Calculating Power Correctly</vt:lpstr>
      <vt:lpstr>Model Checkout - Fun Bugs</vt:lpstr>
      <vt:lpstr>Model Checkout - Most Fun Bug</vt:lpstr>
      <vt:lpstr>Gains in Power Generation</vt:lpstr>
      <vt:lpstr>Restoring Lost Circuitry (kinda)</vt:lpstr>
      <vt:lpstr>Opportunity for Even More Power</vt:lpstr>
      <vt:lpstr>Thank You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Korn, Steven (GRC-LEP0)</dc:creator>
  <cp:lastModifiedBy>Korn, Steven (GRC-LEP0)</cp:lastModifiedBy>
  <cp:revision>339</cp:revision>
  <dcterms:created xsi:type="dcterms:W3CDTF">2019-02-07T16:27:03Z</dcterms:created>
  <dcterms:modified xsi:type="dcterms:W3CDTF">2024-04-10T16:39:16Z</dcterms:modified>
</cp:coreProperties>
</file>